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79" r:id="rId3"/>
    <p:sldId id="283" r:id="rId4"/>
    <p:sldId id="282" r:id="rId5"/>
    <p:sldId id="306" r:id="rId6"/>
    <p:sldId id="343" r:id="rId7"/>
    <p:sldId id="345" r:id="rId8"/>
    <p:sldId id="1295" r:id="rId9"/>
    <p:sldId id="413" r:id="rId10"/>
    <p:sldId id="297" r:id="rId11"/>
    <p:sldId id="355" r:id="rId12"/>
    <p:sldId id="308" r:id="rId13"/>
    <p:sldId id="1460" r:id="rId14"/>
    <p:sldId id="1492" r:id="rId15"/>
    <p:sldId id="1493" r:id="rId16"/>
    <p:sldId id="1474" r:id="rId17"/>
    <p:sldId id="1907" r:id="rId18"/>
    <p:sldId id="1919" r:id="rId19"/>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AA"/>
    <a:srgbClr val="FF0000"/>
    <a:srgbClr val="2A40E2"/>
    <a:srgbClr val="BCFFBC"/>
    <a:srgbClr val="F430AB"/>
    <a:srgbClr val="A18623"/>
    <a:srgbClr val="9E7800"/>
    <a:srgbClr val="C49500"/>
    <a:srgbClr val="E6E703"/>
    <a:srgbClr val="72AA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BD753-5AA5-4C1E-902B-BE8F20FE674E}" v="14" dt="2025-12-06T16:03:16.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4" autoAdjust="0"/>
    <p:restoredTop sz="86536" autoAdjust="0"/>
  </p:normalViewPr>
  <p:slideViewPr>
    <p:cSldViewPr>
      <p:cViewPr varScale="1">
        <p:scale>
          <a:sx n="71" d="100"/>
          <a:sy n="71" d="100"/>
        </p:scale>
        <p:origin x="677"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custSel addSld delSld modSld sldOrd delMainMaster">
      <pc:chgData name="Zonghua Gu" userId="9a7e1853e1951ef5" providerId="LiveId" clId="{CF1FAA12-072C-4ED5-BA76-0FFFAEFDB88A}" dt="2025-12-06T16:03:21.817" v="61" actId="20577"/>
      <pc:docMkLst>
        <pc:docMk/>
      </pc:docMkLst>
      <pc:sldChg chg="modSp mod">
        <pc:chgData name="Zonghua Gu" userId="9a7e1853e1951ef5" providerId="LiveId" clId="{CF1FAA12-072C-4ED5-BA76-0FFFAEFDB88A}" dt="2025-12-06T15:47:55.428" v="28" actId="20577"/>
        <pc:sldMkLst>
          <pc:docMk/>
          <pc:sldMk cId="0" sldId="256"/>
        </pc:sldMkLst>
        <pc:spChg chg="mod">
          <ac:chgData name="Zonghua Gu" userId="9a7e1853e1951ef5" providerId="LiveId" clId="{CF1FAA12-072C-4ED5-BA76-0FFFAEFDB88A}" dt="2025-12-06T15:47:50.635" v="17" actId="20577"/>
          <ac:spMkLst>
            <pc:docMk/>
            <pc:sldMk cId="0" sldId="256"/>
            <ac:spMk id="3074" creationId="{00000000-0000-0000-0000-000000000000}"/>
          </ac:spMkLst>
        </pc:spChg>
        <pc:spChg chg="mod">
          <ac:chgData name="Zonghua Gu" userId="9a7e1853e1951ef5" providerId="LiveId" clId="{CF1FAA12-072C-4ED5-BA76-0FFFAEFDB88A}" dt="2025-12-06T15:47:55.428" v="28" actId="20577"/>
          <ac:spMkLst>
            <pc:docMk/>
            <pc:sldMk cId="0" sldId="256"/>
            <ac:spMk id="3075" creationId="{00000000-0000-0000-0000-000000000000}"/>
          </ac:spMkLst>
        </pc:spChg>
      </pc:sldChg>
      <pc:sldChg chg="add">
        <pc:chgData name="Zonghua Gu" userId="9a7e1853e1951ef5" providerId="LiveId" clId="{CF1FAA12-072C-4ED5-BA76-0FFFAEFDB88A}" dt="2025-12-06T15:49:36.880" v="30"/>
        <pc:sldMkLst>
          <pc:docMk/>
          <pc:sldMk cId="3926515397" sldId="279"/>
        </pc:sldMkLst>
      </pc:sldChg>
      <pc:sldChg chg="add">
        <pc:chgData name="Zonghua Gu" userId="9a7e1853e1951ef5" providerId="LiveId" clId="{CF1FAA12-072C-4ED5-BA76-0FFFAEFDB88A}" dt="2025-12-06T15:49:36.880" v="30"/>
        <pc:sldMkLst>
          <pc:docMk/>
          <pc:sldMk cId="2754748151" sldId="282"/>
        </pc:sldMkLst>
      </pc:sldChg>
      <pc:sldChg chg="add ord">
        <pc:chgData name="Zonghua Gu" userId="9a7e1853e1951ef5" providerId="LiveId" clId="{CF1FAA12-072C-4ED5-BA76-0FFFAEFDB88A}" dt="2025-12-06T15:49:38.953" v="32"/>
        <pc:sldMkLst>
          <pc:docMk/>
          <pc:sldMk cId="1718656278" sldId="283"/>
        </pc:sldMkLst>
      </pc:sldChg>
      <pc:sldChg chg="del">
        <pc:chgData name="Zonghua Gu" userId="9a7e1853e1951ef5" providerId="LiveId" clId="{CF1FAA12-072C-4ED5-BA76-0FFFAEFDB88A}" dt="2025-12-06T15:48:02.680" v="29" actId="47"/>
        <pc:sldMkLst>
          <pc:docMk/>
          <pc:sldMk cId="289959520" sldId="293"/>
        </pc:sldMkLst>
      </pc:sldChg>
      <pc:sldChg chg="add">
        <pc:chgData name="Zonghua Gu" userId="9a7e1853e1951ef5" providerId="LiveId" clId="{CF1FAA12-072C-4ED5-BA76-0FFFAEFDB88A}" dt="2025-12-06T15:54:46.022" v="39"/>
        <pc:sldMkLst>
          <pc:docMk/>
          <pc:sldMk cId="0" sldId="297"/>
        </pc:sldMkLst>
      </pc:sldChg>
      <pc:sldChg chg="modSp add mod">
        <pc:chgData name="Zonghua Gu" userId="9a7e1853e1951ef5" providerId="LiveId" clId="{CF1FAA12-072C-4ED5-BA76-0FFFAEFDB88A}" dt="2025-12-06T16:03:21.817" v="61" actId="20577"/>
        <pc:sldMkLst>
          <pc:docMk/>
          <pc:sldMk cId="0" sldId="306"/>
        </pc:sldMkLst>
        <pc:spChg chg="mod">
          <ac:chgData name="Zonghua Gu" userId="9a7e1853e1951ef5" providerId="LiveId" clId="{CF1FAA12-072C-4ED5-BA76-0FFFAEFDB88A}" dt="2025-12-06T16:03:21.817" v="61" actId="20577"/>
          <ac:spMkLst>
            <pc:docMk/>
            <pc:sldMk cId="0" sldId="306"/>
            <ac:spMk id="142338" creationId="{F0EAE45E-8690-958C-E7F2-434745B2CF83}"/>
          </ac:spMkLst>
        </pc:spChg>
      </pc:sldChg>
      <pc:sldChg chg="add">
        <pc:chgData name="Zonghua Gu" userId="9a7e1853e1951ef5" providerId="LiveId" clId="{CF1FAA12-072C-4ED5-BA76-0FFFAEFDB88A}" dt="2025-12-06T15:54:06.288" v="38"/>
        <pc:sldMkLst>
          <pc:docMk/>
          <pc:sldMk cId="0" sldId="308"/>
        </pc:sldMkLst>
      </pc:sldChg>
      <pc:sldChg chg="del">
        <pc:chgData name="Zonghua Gu" userId="9a7e1853e1951ef5" providerId="LiveId" clId="{CF1FAA12-072C-4ED5-BA76-0FFFAEFDB88A}" dt="2025-12-06T15:48:02.680" v="29" actId="47"/>
        <pc:sldMkLst>
          <pc:docMk/>
          <pc:sldMk cId="1127357740" sldId="334"/>
        </pc:sldMkLst>
      </pc:sldChg>
      <pc:sldChg chg="add">
        <pc:chgData name="Zonghua Gu" userId="9a7e1853e1951ef5" providerId="LiveId" clId="{CF1FAA12-072C-4ED5-BA76-0FFFAEFDB88A}" dt="2025-12-06T15:51:13.552" v="33"/>
        <pc:sldMkLst>
          <pc:docMk/>
          <pc:sldMk cId="1282735044" sldId="343"/>
        </pc:sldMkLst>
      </pc:sldChg>
      <pc:sldChg chg="add">
        <pc:chgData name="Zonghua Gu" userId="9a7e1853e1951ef5" providerId="LiveId" clId="{CF1FAA12-072C-4ED5-BA76-0FFFAEFDB88A}" dt="2025-12-06T15:51:13.552" v="33"/>
        <pc:sldMkLst>
          <pc:docMk/>
          <pc:sldMk cId="2008321252" sldId="345"/>
        </pc:sldMkLst>
      </pc:sldChg>
      <pc:sldChg chg="add">
        <pc:chgData name="Zonghua Gu" userId="9a7e1853e1951ef5" providerId="LiveId" clId="{CF1FAA12-072C-4ED5-BA76-0FFFAEFDB88A}" dt="2025-12-06T15:54:46.022" v="39"/>
        <pc:sldMkLst>
          <pc:docMk/>
          <pc:sldMk cId="0" sldId="355"/>
        </pc:sldMkLst>
      </pc:sldChg>
      <pc:sldChg chg="del">
        <pc:chgData name="Zonghua Gu" userId="9a7e1853e1951ef5" providerId="LiveId" clId="{CF1FAA12-072C-4ED5-BA76-0FFFAEFDB88A}" dt="2025-12-06T15:48:02.680" v="29" actId="47"/>
        <pc:sldMkLst>
          <pc:docMk/>
          <pc:sldMk cId="539014545" sldId="361"/>
        </pc:sldMkLst>
      </pc:sldChg>
      <pc:sldChg chg="del">
        <pc:chgData name="Zonghua Gu" userId="9a7e1853e1951ef5" providerId="LiveId" clId="{CF1FAA12-072C-4ED5-BA76-0FFFAEFDB88A}" dt="2025-12-06T15:48:02.680" v="29" actId="47"/>
        <pc:sldMkLst>
          <pc:docMk/>
          <pc:sldMk cId="1619048897" sldId="362"/>
        </pc:sldMkLst>
      </pc:sldChg>
      <pc:sldChg chg="del">
        <pc:chgData name="Zonghua Gu" userId="9a7e1853e1951ef5" providerId="LiveId" clId="{CF1FAA12-072C-4ED5-BA76-0FFFAEFDB88A}" dt="2025-12-06T15:48:02.680" v="29" actId="47"/>
        <pc:sldMkLst>
          <pc:docMk/>
          <pc:sldMk cId="1015984977" sldId="363"/>
        </pc:sldMkLst>
      </pc:sldChg>
      <pc:sldChg chg="del">
        <pc:chgData name="Zonghua Gu" userId="9a7e1853e1951ef5" providerId="LiveId" clId="{CF1FAA12-072C-4ED5-BA76-0FFFAEFDB88A}" dt="2025-12-06T15:48:02.680" v="29" actId="47"/>
        <pc:sldMkLst>
          <pc:docMk/>
          <pc:sldMk cId="4198598034" sldId="364"/>
        </pc:sldMkLst>
      </pc:sldChg>
      <pc:sldChg chg="del">
        <pc:chgData name="Zonghua Gu" userId="9a7e1853e1951ef5" providerId="LiveId" clId="{CF1FAA12-072C-4ED5-BA76-0FFFAEFDB88A}" dt="2025-12-06T15:48:02.680" v="29" actId="47"/>
        <pc:sldMkLst>
          <pc:docMk/>
          <pc:sldMk cId="1029170954" sldId="366"/>
        </pc:sldMkLst>
      </pc:sldChg>
      <pc:sldChg chg="del">
        <pc:chgData name="Zonghua Gu" userId="9a7e1853e1951ef5" providerId="LiveId" clId="{CF1FAA12-072C-4ED5-BA76-0FFFAEFDB88A}" dt="2025-12-06T15:48:02.680" v="29" actId="47"/>
        <pc:sldMkLst>
          <pc:docMk/>
          <pc:sldMk cId="2560876631" sldId="369"/>
        </pc:sldMkLst>
      </pc:sldChg>
      <pc:sldChg chg="del">
        <pc:chgData name="Zonghua Gu" userId="9a7e1853e1951ef5" providerId="LiveId" clId="{CF1FAA12-072C-4ED5-BA76-0FFFAEFDB88A}" dt="2025-12-06T15:48:02.680" v="29" actId="47"/>
        <pc:sldMkLst>
          <pc:docMk/>
          <pc:sldMk cId="3243235047" sldId="370"/>
        </pc:sldMkLst>
      </pc:sldChg>
      <pc:sldChg chg="del">
        <pc:chgData name="Zonghua Gu" userId="9a7e1853e1951ef5" providerId="LiveId" clId="{CF1FAA12-072C-4ED5-BA76-0FFFAEFDB88A}" dt="2025-12-06T15:48:02.680" v="29" actId="47"/>
        <pc:sldMkLst>
          <pc:docMk/>
          <pc:sldMk cId="380184321" sldId="371"/>
        </pc:sldMkLst>
      </pc:sldChg>
      <pc:sldChg chg="del">
        <pc:chgData name="Zonghua Gu" userId="9a7e1853e1951ef5" providerId="LiveId" clId="{CF1FAA12-072C-4ED5-BA76-0FFFAEFDB88A}" dt="2025-12-06T15:48:02.680" v="29" actId="47"/>
        <pc:sldMkLst>
          <pc:docMk/>
          <pc:sldMk cId="4006549909" sldId="372"/>
        </pc:sldMkLst>
      </pc:sldChg>
      <pc:sldChg chg="del">
        <pc:chgData name="Zonghua Gu" userId="9a7e1853e1951ef5" providerId="LiveId" clId="{CF1FAA12-072C-4ED5-BA76-0FFFAEFDB88A}" dt="2025-12-06T15:48:02.680" v="29" actId="47"/>
        <pc:sldMkLst>
          <pc:docMk/>
          <pc:sldMk cId="3179576080" sldId="374"/>
        </pc:sldMkLst>
      </pc:sldChg>
      <pc:sldChg chg="del">
        <pc:chgData name="Zonghua Gu" userId="9a7e1853e1951ef5" providerId="LiveId" clId="{CF1FAA12-072C-4ED5-BA76-0FFFAEFDB88A}" dt="2025-12-06T15:48:02.680" v="29" actId="47"/>
        <pc:sldMkLst>
          <pc:docMk/>
          <pc:sldMk cId="1768327204" sldId="375"/>
        </pc:sldMkLst>
      </pc:sldChg>
      <pc:sldChg chg="del">
        <pc:chgData name="Zonghua Gu" userId="9a7e1853e1951ef5" providerId="LiveId" clId="{CF1FAA12-072C-4ED5-BA76-0FFFAEFDB88A}" dt="2025-12-06T15:48:02.680" v="29" actId="47"/>
        <pc:sldMkLst>
          <pc:docMk/>
          <pc:sldMk cId="1141937316" sldId="378"/>
        </pc:sldMkLst>
      </pc:sldChg>
      <pc:sldChg chg="del">
        <pc:chgData name="Zonghua Gu" userId="9a7e1853e1951ef5" providerId="LiveId" clId="{CF1FAA12-072C-4ED5-BA76-0FFFAEFDB88A}" dt="2025-12-06T15:48:02.680" v="29" actId="47"/>
        <pc:sldMkLst>
          <pc:docMk/>
          <pc:sldMk cId="784039188" sldId="382"/>
        </pc:sldMkLst>
      </pc:sldChg>
      <pc:sldChg chg="del">
        <pc:chgData name="Zonghua Gu" userId="9a7e1853e1951ef5" providerId="LiveId" clId="{CF1FAA12-072C-4ED5-BA76-0FFFAEFDB88A}" dt="2025-12-06T15:48:02.680" v="29" actId="47"/>
        <pc:sldMkLst>
          <pc:docMk/>
          <pc:sldMk cId="195301916" sldId="383"/>
        </pc:sldMkLst>
      </pc:sldChg>
      <pc:sldChg chg="del">
        <pc:chgData name="Zonghua Gu" userId="9a7e1853e1951ef5" providerId="LiveId" clId="{CF1FAA12-072C-4ED5-BA76-0FFFAEFDB88A}" dt="2025-12-06T15:48:02.680" v="29" actId="47"/>
        <pc:sldMkLst>
          <pc:docMk/>
          <pc:sldMk cId="3310313223" sldId="384"/>
        </pc:sldMkLst>
      </pc:sldChg>
      <pc:sldChg chg="del">
        <pc:chgData name="Zonghua Gu" userId="9a7e1853e1951ef5" providerId="LiveId" clId="{CF1FAA12-072C-4ED5-BA76-0FFFAEFDB88A}" dt="2025-12-06T15:48:02.680" v="29" actId="47"/>
        <pc:sldMkLst>
          <pc:docMk/>
          <pc:sldMk cId="85389495" sldId="385"/>
        </pc:sldMkLst>
      </pc:sldChg>
      <pc:sldChg chg="del">
        <pc:chgData name="Zonghua Gu" userId="9a7e1853e1951ef5" providerId="LiveId" clId="{CF1FAA12-072C-4ED5-BA76-0FFFAEFDB88A}" dt="2025-12-06T15:48:02.680" v="29" actId="47"/>
        <pc:sldMkLst>
          <pc:docMk/>
          <pc:sldMk cId="3642203268" sldId="386"/>
        </pc:sldMkLst>
      </pc:sldChg>
      <pc:sldChg chg="del">
        <pc:chgData name="Zonghua Gu" userId="9a7e1853e1951ef5" providerId="LiveId" clId="{CF1FAA12-072C-4ED5-BA76-0FFFAEFDB88A}" dt="2025-12-06T15:48:02.680" v="29" actId="47"/>
        <pc:sldMkLst>
          <pc:docMk/>
          <pc:sldMk cId="839808581" sldId="387"/>
        </pc:sldMkLst>
      </pc:sldChg>
      <pc:sldChg chg="del">
        <pc:chgData name="Zonghua Gu" userId="9a7e1853e1951ef5" providerId="LiveId" clId="{CF1FAA12-072C-4ED5-BA76-0FFFAEFDB88A}" dt="2025-12-06T15:48:02.680" v="29" actId="47"/>
        <pc:sldMkLst>
          <pc:docMk/>
          <pc:sldMk cId="1003276924" sldId="388"/>
        </pc:sldMkLst>
      </pc:sldChg>
      <pc:sldChg chg="del">
        <pc:chgData name="Zonghua Gu" userId="9a7e1853e1951ef5" providerId="LiveId" clId="{CF1FAA12-072C-4ED5-BA76-0FFFAEFDB88A}" dt="2025-12-06T15:48:02.680" v="29" actId="47"/>
        <pc:sldMkLst>
          <pc:docMk/>
          <pc:sldMk cId="3931568936" sldId="389"/>
        </pc:sldMkLst>
      </pc:sldChg>
      <pc:sldChg chg="del">
        <pc:chgData name="Zonghua Gu" userId="9a7e1853e1951ef5" providerId="LiveId" clId="{CF1FAA12-072C-4ED5-BA76-0FFFAEFDB88A}" dt="2025-12-06T15:48:02.680" v="29" actId="47"/>
        <pc:sldMkLst>
          <pc:docMk/>
          <pc:sldMk cId="4247476932" sldId="390"/>
        </pc:sldMkLst>
      </pc:sldChg>
      <pc:sldChg chg="del">
        <pc:chgData name="Zonghua Gu" userId="9a7e1853e1951ef5" providerId="LiveId" clId="{CF1FAA12-072C-4ED5-BA76-0FFFAEFDB88A}" dt="2025-12-06T15:48:02.680" v="29" actId="47"/>
        <pc:sldMkLst>
          <pc:docMk/>
          <pc:sldMk cId="4193776484" sldId="394"/>
        </pc:sldMkLst>
      </pc:sldChg>
      <pc:sldChg chg="del">
        <pc:chgData name="Zonghua Gu" userId="9a7e1853e1951ef5" providerId="LiveId" clId="{CF1FAA12-072C-4ED5-BA76-0FFFAEFDB88A}" dt="2025-12-06T15:48:02.680" v="29" actId="47"/>
        <pc:sldMkLst>
          <pc:docMk/>
          <pc:sldMk cId="3574822889" sldId="396"/>
        </pc:sldMkLst>
      </pc:sldChg>
      <pc:sldChg chg="del">
        <pc:chgData name="Zonghua Gu" userId="9a7e1853e1951ef5" providerId="LiveId" clId="{CF1FAA12-072C-4ED5-BA76-0FFFAEFDB88A}" dt="2025-12-06T15:48:02.680" v="29" actId="47"/>
        <pc:sldMkLst>
          <pc:docMk/>
          <pc:sldMk cId="3704783550" sldId="397"/>
        </pc:sldMkLst>
      </pc:sldChg>
      <pc:sldChg chg="del">
        <pc:chgData name="Zonghua Gu" userId="9a7e1853e1951ef5" providerId="LiveId" clId="{CF1FAA12-072C-4ED5-BA76-0FFFAEFDB88A}" dt="2025-12-06T15:48:02.680" v="29" actId="47"/>
        <pc:sldMkLst>
          <pc:docMk/>
          <pc:sldMk cId="3980201829" sldId="400"/>
        </pc:sldMkLst>
      </pc:sldChg>
      <pc:sldChg chg="del">
        <pc:chgData name="Zonghua Gu" userId="9a7e1853e1951ef5" providerId="LiveId" clId="{CF1FAA12-072C-4ED5-BA76-0FFFAEFDB88A}" dt="2025-12-06T15:48:02.680" v="29" actId="47"/>
        <pc:sldMkLst>
          <pc:docMk/>
          <pc:sldMk cId="1782910331" sldId="401"/>
        </pc:sldMkLst>
      </pc:sldChg>
      <pc:sldChg chg="del">
        <pc:chgData name="Zonghua Gu" userId="9a7e1853e1951ef5" providerId="LiveId" clId="{CF1FAA12-072C-4ED5-BA76-0FFFAEFDB88A}" dt="2025-12-06T15:48:02.680" v="29" actId="47"/>
        <pc:sldMkLst>
          <pc:docMk/>
          <pc:sldMk cId="568441020" sldId="402"/>
        </pc:sldMkLst>
      </pc:sldChg>
      <pc:sldChg chg="del">
        <pc:chgData name="Zonghua Gu" userId="9a7e1853e1951ef5" providerId="LiveId" clId="{CF1FAA12-072C-4ED5-BA76-0FFFAEFDB88A}" dt="2025-12-06T15:48:02.680" v="29" actId="47"/>
        <pc:sldMkLst>
          <pc:docMk/>
          <pc:sldMk cId="2969080351" sldId="403"/>
        </pc:sldMkLst>
      </pc:sldChg>
      <pc:sldChg chg="del">
        <pc:chgData name="Zonghua Gu" userId="9a7e1853e1951ef5" providerId="LiveId" clId="{CF1FAA12-072C-4ED5-BA76-0FFFAEFDB88A}" dt="2025-12-06T15:48:02.680" v="29" actId="47"/>
        <pc:sldMkLst>
          <pc:docMk/>
          <pc:sldMk cId="2888432313" sldId="404"/>
        </pc:sldMkLst>
      </pc:sldChg>
      <pc:sldChg chg="del">
        <pc:chgData name="Zonghua Gu" userId="9a7e1853e1951ef5" providerId="LiveId" clId="{CF1FAA12-072C-4ED5-BA76-0FFFAEFDB88A}" dt="2025-12-06T15:48:02.680" v="29" actId="47"/>
        <pc:sldMkLst>
          <pc:docMk/>
          <pc:sldMk cId="3079750067" sldId="406"/>
        </pc:sldMkLst>
      </pc:sldChg>
      <pc:sldChg chg="del">
        <pc:chgData name="Zonghua Gu" userId="9a7e1853e1951ef5" providerId="LiveId" clId="{CF1FAA12-072C-4ED5-BA76-0FFFAEFDB88A}" dt="2025-12-06T15:48:02.680" v="29" actId="47"/>
        <pc:sldMkLst>
          <pc:docMk/>
          <pc:sldMk cId="1421843227" sldId="407"/>
        </pc:sldMkLst>
      </pc:sldChg>
      <pc:sldChg chg="del">
        <pc:chgData name="Zonghua Gu" userId="9a7e1853e1951ef5" providerId="LiveId" clId="{CF1FAA12-072C-4ED5-BA76-0FFFAEFDB88A}" dt="2025-12-06T15:48:02.680" v="29" actId="47"/>
        <pc:sldMkLst>
          <pc:docMk/>
          <pc:sldMk cId="81449435" sldId="409"/>
        </pc:sldMkLst>
      </pc:sldChg>
      <pc:sldChg chg="del">
        <pc:chgData name="Zonghua Gu" userId="9a7e1853e1951ef5" providerId="LiveId" clId="{CF1FAA12-072C-4ED5-BA76-0FFFAEFDB88A}" dt="2025-12-06T15:48:02.680" v="29" actId="47"/>
        <pc:sldMkLst>
          <pc:docMk/>
          <pc:sldMk cId="1605543152" sldId="412"/>
        </pc:sldMkLst>
      </pc:sldChg>
      <pc:sldChg chg="add">
        <pc:chgData name="Zonghua Gu" userId="9a7e1853e1951ef5" providerId="LiveId" clId="{CF1FAA12-072C-4ED5-BA76-0FFFAEFDB88A}" dt="2025-12-06T15:53:29.924" v="36"/>
        <pc:sldMkLst>
          <pc:docMk/>
          <pc:sldMk cId="721770223" sldId="413"/>
        </pc:sldMkLst>
      </pc:sldChg>
      <pc:sldChg chg="del">
        <pc:chgData name="Zonghua Gu" userId="9a7e1853e1951ef5" providerId="LiveId" clId="{CF1FAA12-072C-4ED5-BA76-0FFFAEFDB88A}" dt="2025-12-06T15:48:02.680" v="29" actId="47"/>
        <pc:sldMkLst>
          <pc:docMk/>
          <pc:sldMk cId="2096962246" sldId="416"/>
        </pc:sldMkLst>
      </pc:sldChg>
      <pc:sldChg chg="del">
        <pc:chgData name="Zonghua Gu" userId="9a7e1853e1951ef5" providerId="LiveId" clId="{CF1FAA12-072C-4ED5-BA76-0FFFAEFDB88A}" dt="2025-12-06T15:48:02.680" v="29" actId="47"/>
        <pc:sldMkLst>
          <pc:docMk/>
          <pc:sldMk cId="2382995645" sldId="417"/>
        </pc:sldMkLst>
      </pc:sldChg>
      <pc:sldChg chg="del">
        <pc:chgData name="Zonghua Gu" userId="9a7e1853e1951ef5" providerId="LiveId" clId="{CF1FAA12-072C-4ED5-BA76-0FFFAEFDB88A}" dt="2025-12-06T15:48:02.680" v="29" actId="47"/>
        <pc:sldMkLst>
          <pc:docMk/>
          <pc:sldMk cId="2872939773" sldId="418"/>
        </pc:sldMkLst>
      </pc:sldChg>
      <pc:sldChg chg="del">
        <pc:chgData name="Zonghua Gu" userId="9a7e1853e1951ef5" providerId="LiveId" clId="{CF1FAA12-072C-4ED5-BA76-0FFFAEFDB88A}" dt="2025-12-06T15:48:02.680" v="29" actId="47"/>
        <pc:sldMkLst>
          <pc:docMk/>
          <pc:sldMk cId="225789649" sldId="419"/>
        </pc:sldMkLst>
      </pc:sldChg>
      <pc:sldChg chg="del">
        <pc:chgData name="Zonghua Gu" userId="9a7e1853e1951ef5" providerId="LiveId" clId="{CF1FAA12-072C-4ED5-BA76-0FFFAEFDB88A}" dt="2025-12-06T15:48:02.680" v="29" actId="47"/>
        <pc:sldMkLst>
          <pc:docMk/>
          <pc:sldMk cId="1721452532" sldId="420"/>
        </pc:sldMkLst>
      </pc:sldChg>
      <pc:sldChg chg="del">
        <pc:chgData name="Zonghua Gu" userId="9a7e1853e1951ef5" providerId="LiveId" clId="{CF1FAA12-072C-4ED5-BA76-0FFFAEFDB88A}" dt="2025-12-06T15:48:02.680" v="29" actId="47"/>
        <pc:sldMkLst>
          <pc:docMk/>
          <pc:sldMk cId="2879246627" sldId="421"/>
        </pc:sldMkLst>
      </pc:sldChg>
      <pc:sldChg chg="del">
        <pc:chgData name="Zonghua Gu" userId="9a7e1853e1951ef5" providerId="LiveId" clId="{CF1FAA12-072C-4ED5-BA76-0FFFAEFDB88A}" dt="2025-12-06T15:48:02.680" v="29" actId="47"/>
        <pc:sldMkLst>
          <pc:docMk/>
          <pc:sldMk cId="1606574833" sldId="431"/>
        </pc:sldMkLst>
      </pc:sldChg>
      <pc:sldChg chg="del">
        <pc:chgData name="Zonghua Gu" userId="9a7e1853e1951ef5" providerId="LiveId" clId="{CF1FAA12-072C-4ED5-BA76-0FFFAEFDB88A}" dt="2025-12-06T15:48:02.680" v="29" actId="47"/>
        <pc:sldMkLst>
          <pc:docMk/>
          <pc:sldMk cId="0" sldId="763"/>
        </pc:sldMkLst>
      </pc:sldChg>
      <pc:sldChg chg="del">
        <pc:chgData name="Zonghua Gu" userId="9a7e1853e1951ef5" providerId="LiveId" clId="{CF1FAA12-072C-4ED5-BA76-0FFFAEFDB88A}" dt="2025-12-06T15:48:02.680" v="29" actId="47"/>
        <pc:sldMkLst>
          <pc:docMk/>
          <pc:sldMk cId="0" sldId="764"/>
        </pc:sldMkLst>
      </pc:sldChg>
      <pc:sldChg chg="del">
        <pc:chgData name="Zonghua Gu" userId="9a7e1853e1951ef5" providerId="LiveId" clId="{CF1FAA12-072C-4ED5-BA76-0FFFAEFDB88A}" dt="2025-12-06T15:48:02.680" v="29" actId="47"/>
        <pc:sldMkLst>
          <pc:docMk/>
          <pc:sldMk cId="0" sldId="765"/>
        </pc:sldMkLst>
      </pc:sldChg>
      <pc:sldChg chg="del">
        <pc:chgData name="Zonghua Gu" userId="9a7e1853e1951ef5" providerId="LiveId" clId="{CF1FAA12-072C-4ED5-BA76-0FFFAEFDB88A}" dt="2025-12-06T15:48:02.680" v="29" actId="47"/>
        <pc:sldMkLst>
          <pc:docMk/>
          <pc:sldMk cId="0" sldId="766"/>
        </pc:sldMkLst>
      </pc:sldChg>
      <pc:sldChg chg="del">
        <pc:chgData name="Zonghua Gu" userId="9a7e1853e1951ef5" providerId="LiveId" clId="{CF1FAA12-072C-4ED5-BA76-0FFFAEFDB88A}" dt="2025-12-06T15:48:02.680" v="29" actId="47"/>
        <pc:sldMkLst>
          <pc:docMk/>
          <pc:sldMk cId="0" sldId="767"/>
        </pc:sldMkLst>
      </pc:sldChg>
      <pc:sldChg chg="del">
        <pc:chgData name="Zonghua Gu" userId="9a7e1853e1951ef5" providerId="LiveId" clId="{CF1FAA12-072C-4ED5-BA76-0FFFAEFDB88A}" dt="2025-12-06T15:48:02.680" v="29" actId="47"/>
        <pc:sldMkLst>
          <pc:docMk/>
          <pc:sldMk cId="0" sldId="769"/>
        </pc:sldMkLst>
      </pc:sldChg>
      <pc:sldChg chg="del">
        <pc:chgData name="Zonghua Gu" userId="9a7e1853e1951ef5" providerId="LiveId" clId="{CF1FAA12-072C-4ED5-BA76-0FFFAEFDB88A}" dt="2025-12-06T15:48:02.680" v="29" actId="47"/>
        <pc:sldMkLst>
          <pc:docMk/>
          <pc:sldMk cId="0" sldId="770"/>
        </pc:sldMkLst>
      </pc:sldChg>
      <pc:sldChg chg="del">
        <pc:chgData name="Zonghua Gu" userId="9a7e1853e1951ef5" providerId="LiveId" clId="{CF1FAA12-072C-4ED5-BA76-0FFFAEFDB88A}" dt="2025-12-06T15:48:02.680" v="29" actId="47"/>
        <pc:sldMkLst>
          <pc:docMk/>
          <pc:sldMk cId="4260138566" sldId="771"/>
        </pc:sldMkLst>
      </pc:sldChg>
      <pc:sldChg chg="del">
        <pc:chgData name="Zonghua Gu" userId="9a7e1853e1951ef5" providerId="LiveId" clId="{CF1FAA12-072C-4ED5-BA76-0FFFAEFDB88A}" dt="2025-12-06T15:48:02.680" v="29" actId="47"/>
        <pc:sldMkLst>
          <pc:docMk/>
          <pc:sldMk cId="412387714" sldId="772"/>
        </pc:sldMkLst>
      </pc:sldChg>
      <pc:sldChg chg="del">
        <pc:chgData name="Zonghua Gu" userId="9a7e1853e1951ef5" providerId="LiveId" clId="{CF1FAA12-072C-4ED5-BA76-0FFFAEFDB88A}" dt="2025-12-06T15:48:02.680" v="29" actId="47"/>
        <pc:sldMkLst>
          <pc:docMk/>
          <pc:sldMk cId="48987976" sldId="773"/>
        </pc:sldMkLst>
      </pc:sldChg>
      <pc:sldChg chg="del">
        <pc:chgData name="Zonghua Gu" userId="9a7e1853e1951ef5" providerId="LiveId" clId="{CF1FAA12-072C-4ED5-BA76-0FFFAEFDB88A}" dt="2025-12-06T15:48:02.680" v="29" actId="47"/>
        <pc:sldMkLst>
          <pc:docMk/>
          <pc:sldMk cId="1614609779" sldId="774"/>
        </pc:sldMkLst>
      </pc:sldChg>
      <pc:sldChg chg="del">
        <pc:chgData name="Zonghua Gu" userId="9a7e1853e1951ef5" providerId="LiveId" clId="{CF1FAA12-072C-4ED5-BA76-0FFFAEFDB88A}" dt="2025-12-06T15:48:02.680" v="29" actId="47"/>
        <pc:sldMkLst>
          <pc:docMk/>
          <pc:sldMk cId="3179115414" sldId="775"/>
        </pc:sldMkLst>
      </pc:sldChg>
      <pc:sldChg chg="del">
        <pc:chgData name="Zonghua Gu" userId="9a7e1853e1951ef5" providerId="LiveId" clId="{CF1FAA12-072C-4ED5-BA76-0FFFAEFDB88A}" dt="2025-12-06T15:48:02.680" v="29" actId="47"/>
        <pc:sldMkLst>
          <pc:docMk/>
          <pc:sldMk cId="1979187662" sldId="776"/>
        </pc:sldMkLst>
      </pc:sldChg>
      <pc:sldChg chg="del">
        <pc:chgData name="Zonghua Gu" userId="9a7e1853e1951ef5" providerId="LiveId" clId="{CF1FAA12-072C-4ED5-BA76-0FFFAEFDB88A}" dt="2025-12-06T15:48:02.680" v="29" actId="47"/>
        <pc:sldMkLst>
          <pc:docMk/>
          <pc:sldMk cId="1634372951" sldId="777"/>
        </pc:sldMkLst>
      </pc:sldChg>
      <pc:sldChg chg="del">
        <pc:chgData name="Zonghua Gu" userId="9a7e1853e1951ef5" providerId="LiveId" clId="{CF1FAA12-072C-4ED5-BA76-0FFFAEFDB88A}" dt="2025-12-06T15:48:02.680" v="29" actId="47"/>
        <pc:sldMkLst>
          <pc:docMk/>
          <pc:sldMk cId="1138876061" sldId="778"/>
        </pc:sldMkLst>
      </pc:sldChg>
      <pc:sldChg chg="del">
        <pc:chgData name="Zonghua Gu" userId="9a7e1853e1951ef5" providerId="LiveId" clId="{CF1FAA12-072C-4ED5-BA76-0FFFAEFDB88A}" dt="2025-12-06T15:48:02.680" v="29" actId="47"/>
        <pc:sldMkLst>
          <pc:docMk/>
          <pc:sldMk cId="4198563883" sldId="779"/>
        </pc:sldMkLst>
      </pc:sldChg>
      <pc:sldChg chg="del">
        <pc:chgData name="Zonghua Gu" userId="9a7e1853e1951ef5" providerId="LiveId" clId="{CF1FAA12-072C-4ED5-BA76-0FFFAEFDB88A}" dt="2025-12-06T15:48:02.680" v="29" actId="47"/>
        <pc:sldMkLst>
          <pc:docMk/>
          <pc:sldMk cId="2627931435" sldId="786"/>
        </pc:sldMkLst>
      </pc:sldChg>
      <pc:sldChg chg="del">
        <pc:chgData name="Zonghua Gu" userId="9a7e1853e1951ef5" providerId="LiveId" clId="{CF1FAA12-072C-4ED5-BA76-0FFFAEFDB88A}" dt="2025-12-06T15:48:02.680" v="29" actId="47"/>
        <pc:sldMkLst>
          <pc:docMk/>
          <pc:sldMk cId="0" sldId="860"/>
        </pc:sldMkLst>
      </pc:sldChg>
      <pc:sldChg chg="del">
        <pc:chgData name="Zonghua Gu" userId="9a7e1853e1951ef5" providerId="LiveId" clId="{CF1FAA12-072C-4ED5-BA76-0FFFAEFDB88A}" dt="2025-12-06T15:48:02.680" v="29" actId="47"/>
        <pc:sldMkLst>
          <pc:docMk/>
          <pc:sldMk cId="1176596725" sldId="861"/>
        </pc:sldMkLst>
      </pc:sldChg>
      <pc:sldChg chg="del">
        <pc:chgData name="Zonghua Gu" userId="9a7e1853e1951ef5" providerId="LiveId" clId="{CF1FAA12-072C-4ED5-BA76-0FFFAEFDB88A}" dt="2025-12-06T15:48:02.680" v="29" actId="47"/>
        <pc:sldMkLst>
          <pc:docMk/>
          <pc:sldMk cId="2791237217" sldId="862"/>
        </pc:sldMkLst>
      </pc:sldChg>
      <pc:sldChg chg="modSp add mod">
        <pc:chgData name="Zonghua Gu" userId="9a7e1853e1951ef5" providerId="LiveId" clId="{CF1FAA12-072C-4ED5-BA76-0FFFAEFDB88A}" dt="2025-12-06T15:58:25.012" v="48" actId="27636"/>
        <pc:sldMkLst>
          <pc:docMk/>
          <pc:sldMk cId="3865990141" sldId="1295"/>
        </pc:sldMkLst>
        <pc:spChg chg="mod">
          <ac:chgData name="Zonghua Gu" userId="9a7e1853e1951ef5" providerId="LiveId" clId="{CF1FAA12-072C-4ED5-BA76-0FFFAEFDB88A}" dt="2025-12-06T15:58:25.012" v="48" actId="27636"/>
          <ac:spMkLst>
            <pc:docMk/>
            <pc:sldMk cId="3865990141" sldId="1295"/>
            <ac:spMk id="459779" creationId="{00000000-0000-0000-0000-000000000000}"/>
          </ac:spMkLst>
        </pc:spChg>
      </pc:sldChg>
      <pc:sldChg chg="add del">
        <pc:chgData name="Zonghua Gu" userId="9a7e1853e1951ef5" providerId="LiveId" clId="{CF1FAA12-072C-4ED5-BA76-0FFFAEFDB88A}" dt="2025-12-06T15:53:31.924" v="37" actId="47"/>
        <pc:sldMkLst>
          <pc:docMk/>
          <pc:sldMk cId="1021587674" sldId="1370"/>
        </pc:sldMkLst>
      </pc:sldChg>
      <pc:sldChg chg="add">
        <pc:chgData name="Zonghua Gu" userId="9a7e1853e1951ef5" providerId="LiveId" clId="{CF1FAA12-072C-4ED5-BA76-0FFFAEFDB88A}" dt="2025-12-06T15:57:50.681" v="43"/>
        <pc:sldMkLst>
          <pc:docMk/>
          <pc:sldMk cId="3288640380" sldId="1460"/>
        </pc:sldMkLst>
      </pc:sldChg>
      <pc:sldChg chg="modSp add mod">
        <pc:chgData name="Zonghua Gu" userId="9a7e1853e1951ef5" providerId="LiveId" clId="{CF1FAA12-072C-4ED5-BA76-0FFFAEFDB88A}" dt="2025-12-06T15:58:33.372" v="55" actId="20577"/>
        <pc:sldMkLst>
          <pc:docMk/>
          <pc:sldMk cId="872332521" sldId="1474"/>
        </pc:sldMkLst>
        <pc:spChg chg="mod">
          <ac:chgData name="Zonghua Gu" userId="9a7e1853e1951ef5" providerId="LiveId" clId="{CF1FAA12-072C-4ED5-BA76-0FFFAEFDB88A}" dt="2025-12-06T15:58:33.372" v="55" actId="20577"/>
          <ac:spMkLst>
            <pc:docMk/>
            <pc:sldMk cId="872332521" sldId="1474"/>
            <ac:spMk id="70658" creationId="{00000000-0000-0000-0000-000000000000}"/>
          </ac:spMkLst>
        </pc:spChg>
        <pc:spChg chg="mod">
          <ac:chgData name="Zonghua Gu" userId="9a7e1853e1951ef5" providerId="LiveId" clId="{CF1FAA12-072C-4ED5-BA76-0FFFAEFDB88A}" dt="2025-12-06T15:58:24.840" v="47" actId="27636"/>
          <ac:spMkLst>
            <pc:docMk/>
            <pc:sldMk cId="872332521" sldId="1474"/>
            <ac:spMk id="70659" creationId="{00000000-0000-0000-0000-000000000000}"/>
          </ac:spMkLst>
        </pc:spChg>
      </pc:sldChg>
      <pc:sldChg chg="add del">
        <pc:chgData name="Zonghua Gu" userId="9a7e1853e1951ef5" providerId="LiveId" clId="{CF1FAA12-072C-4ED5-BA76-0FFFAEFDB88A}" dt="2025-12-06T15:58:10.165" v="45" actId="47"/>
        <pc:sldMkLst>
          <pc:docMk/>
          <pc:sldMk cId="1066732455" sldId="1483"/>
        </pc:sldMkLst>
      </pc:sldChg>
      <pc:sldChg chg="modSp add mod">
        <pc:chgData name="Zonghua Gu" userId="9a7e1853e1951ef5" providerId="LiveId" clId="{CF1FAA12-072C-4ED5-BA76-0FFFAEFDB88A}" dt="2025-12-06T15:58:25.331" v="49" actId="27636"/>
        <pc:sldMkLst>
          <pc:docMk/>
          <pc:sldMk cId="301958943" sldId="1492"/>
        </pc:sldMkLst>
        <pc:spChg chg="mod">
          <ac:chgData name="Zonghua Gu" userId="9a7e1853e1951ef5" providerId="LiveId" clId="{CF1FAA12-072C-4ED5-BA76-0FFFAEFDB88A}" dt="2025-12-06T15:58:25.331" v="49" actId="27636"/>
          <ac:spMkLst>
            <pc:docMk/>
            <pc:sldMk cId="301958943" sldId="1492"/>
            <ac:spMk id="3" creationId="{A2A7C0D9-B9D2-EF12-6CD5-DD69AE4BAFC7}"/>
          </ac:spMkLst>
        </pc:spChg>
      </pc:sldChg>
      <pc:sldChg chg="modSp add mod">
        <pc:chgData name="Zonghua Gu" userId="9a7e1853e1951ef5" providerId="LiveId" clId="{CF1FAA12-072C-4ED5-BA76-0FFFAEFDB88A}" dt="2025-12-06T15:58:25.793" v="50" actId="27636"/>
        <pc:sldMkLst>
          <pc:docMk/>
          <pc:sldMk cId="1988999268" sldId="1493"/>
        </pc:sldMkLst>
        <pc:spChg chg="mod">
          <ac:chgData name="Zonghua Gu" userId="9a7e1853e1951ef5" providerId="LiveId" clId="{CF1FAA12-072C-4ED5-BA76-0FFFAEFDB88A}" dt="2025-12-06T15:58:25.793" v="50" actId="27636"/>
          <ac:spMkLst>
            <pc:docMk/>
            <pc:sldMk cId="1988999268" sldId="1493"/>
            <ac:spMk id="3" creationId="{DAA8077A-85B5-A96E-B832-515B4C6B9C6F}"/>
          </ac:spMkLst>
        </pc:spChg>
      </pc:sldChg>
      <pc:sldChg chg="add del">
        <pc:chgData name="Zonghua Gu" userId="9a7e1853e1951ef5" providerId="LiveId" clId="{CF1FAA12-072C-4ED5-BA76-0FFFAEFDB88A}" dt="2025-12-06T15:57:48.965" v="42" actId="47"/>
        <pc:sldMkLst>
          <pc:docMk/>
          <pc:sldMk cId="2766716578" sldId="1501"/>
        </pc:sldMkLst>
      </pc:sldChg>
      <pc:sldChg chg="del">
        <pc:chgData name="Zonghua Gu" userId="9a7e1853e1951ef5" providerId="LiveId" clId="{CF1FAA12-072C-4ED5-BA76-0FFFAEFDB88A}" dt="2025-12-06T15:48:02.680" v="29" actId="47"/>
        <pc:sldMkLst>
          <pc:docMk/>
          <pc:sldMk cId="4170472406" sldId="1691"/>
        </pc:sldMkLst>
      </pc:sldChg>
      <pc:sldChg chg="del">
        <pc:chgData name="Zonghua Gu" userId="9a7e1853e1951ef5" providerId="LiveId" clId="{CF1FAA12-072C-4ED5-BA76-0FFFAEFDB88A}" dt="2025-12-06T15:48:02.680" v="29" actId="47"/>
        <pc:sldMkLst>
          <pc:docMk/>
          <pc:sldMk cId="1658318138" sldId="1692"/>
        </pc:sldMkLst>
      </pc:sldChg>
      <pc:sldChg chg="del">
        <pc:chgData name="Zonghua Gu" userId="9a7e1853e1951ef5" providerId="LiveId" clId="{CF1FAA12-072C-4ED5-BA76-0FFFAEFDB88A}" dt="2025-12-06T15:48:02.680" v="29" actId="47"/>
        <pc:sldMkLst>
          <pc:docMk/>
          <pc:sldMk cId="1513969583" sldId="1693"/>
        </pc:sldMkLst>
      </pc:sldChg>
      <pc:sldChg chg="del">
        <pc:chgData name="Zonghua Gu" userId="9a7e1853e1951ef5" providerId="LiveId" clId="{CF1FAA12-072C-4ED5-BA76-0FFFAEFDB88A}" dt="2025-12-06T15:48:02.680" v="29" actId="47"/>
        <pc:sldMkLst>
          <pc:docMk/>
          <pc:sldMk cId="3314335827" sldId="1698"/>
        </pc:sldMkLst>
      </pc:sldChg>
      <pc:sldChg chg="del">
        <pc:chgData name="Zonghua Gu" userId="9a7e1853e1951ef5" providerId="LiveId" clId="{CF1FAA12-072C-4ED5-BA76-0FFFAEFDB88A}" dt="2025-12-06T15:48:02.680" v="29" actId="47"/>
        <pc:sldMkLst>
          <pc:docMk/>
          <pc:sldMk cId="3184088508" sldId="1755"/>
        </pc:sldMkLst>
      </pc:sldChg>
      <pc:sldChg chg="del">
        <pc:chgData name="Zonghua Gu" userId="9a7e1853e1951ef5" providerId="LiveId" clId="{CF1FAA12-072C-4ED5-BA76-0FFFAEFDB88A}" dt="2025-12-06T15:48:02.680" v="29" actId="47"/>
        <pc:sldMkLst>
          <pc:docMk/>
          <pc:sldMk cId="3849473705" sldId="1756"/>
        </pc:sldMkLst>
      </pc:sldChg>
      <pc:sldChg chg="del">
        <pc:chgData name="Zonghua Gu" userId="9a7e1853e1951ef5" providerId="LiveId" clId="{CF1FAA12-072C-4ED5-BA76-0FFFAEFDB88A}" dt="2025-12-06T15:48:02.680" v="29" actId="47"/>
        <pc:sldMkLst>
          <pc:docMk/>
          <pc:sldMk cId="667166021" sldId="1764"/>
        </pc:sldMkLst>
      </pc:sldChg>
      <pc:sldChg chg="del">
        <pc:chgData name="Zonghua Gu" userId="9a7e1853e1951ef5" providerId="LiveId" clId="{CF1FAA12-072C-4ED5-BA76-0FFFAEFDB88A}" dt="2025-12-06T15:48:02.680" v="29" actId="47"/>
        <pc:sldMkLst>
          <pc:docMk/>
          <pc:sldMk cId="455782792" sldId="1768"/>
        </pc:sldMkLst>
      </pc:sldChg>
      <pc:sldChg chg="del">
        <pc:chgData name="Zonghua Gu" userId="9a7e1853e1951ef5" providerId="LiveId" clId="{CF1FAA12-072C-4ED5-BA76-0FFFAEFDB88A}" dt="2025-12-06T15:48:02.680" v="29" actId="47"/>
        <pc:sldMkLst>
          <pc:docMk/>
          <pc:sldMk cId="3579808474" sldId="1769"/>
        </pc:sldMkLst>
      </pc:sldChg>
      <pc:sldChg chg="del">
        <pc:chgData name="Zonghua Gu" userId="9a7e1853e1951ef5" providerId="LiveId" clId="{CF1FAA12-072C-4ED5-BA76-0FFFAEFDB88A}" dt="2025-12-06T15:48:02.680" v="29" actId="47"/>
        <pc:sldMkLst>
          <pc:docMk/>
          <pc:sldMk cId="1665095346" sldId="1770"/>
        </pc:sldMkLst>
      </pc:sldChg>
      <pc:sldChg chg="del">
        <pc:chgData name="Zonghua Gu" userId="9a7e1853e1951ef5" providerId="LiveId" clId="{CF1FAA12-072C-4ED5-BA76-0FFFAEFDB88A}" dt="2025-12-06T15:48:02.680" v="29" actId="47"/>
        <pc:sldMkLst>
          <pc:docMk/>
          <pc:sldMk cId="1672883327" sldId="1771"/>
        </pc:sldMkLst>
      </pc:sldChg>
      <pc:sldChg chg="del">
        <pc:chgData name="Zonghua Gu" userId="9a7e1853e1951ef5" providerId="LiveId" clId="{CF1FAA12-072C-4ED5-BA76-0FFFAEFDB88A}" dt="2025-12-06T15:48:02.680" v="29" actId="47"/>
        <pc:sldMkLst>
          <pc:docMk/>
          <pc:sldMk cId="2635909221" sldId="1772"/>
        </pc:sldMkLst>
      </pc:sldChg>
      <pc:sldChg chg="add">
        <pc:chgData name="Zonghua Gu" userId="9a7e1853e1951ef5" providerId="LiveId" clId="{CF1FAA12-072C-4ED5-BA76-0FFFAEFDB88A}" dt="2025-12-06T15:59:27.403" v="56"/>
        <pc:sldMkLst>
          <pc:docMk/>
          <pc:sldMk cId="1599863210" sldId="1907"/>
        </pc:sldMkLst>
      </pc:sldChg>
      <pc:sldChg chg="add">
        <pc:chgData name="Zonghua Gu" userId="9a7e1853e1951ef5" providerId="LiveId" clId="{CF1FAA12-072C-4ED5-BA76-0FFFAEFDB88A}" dt="2025-12-06T16:01:24.486" v="57"/>
        <pc:sldMkLst>
          <pc:docMk/>
          <pc:sldMk cId="2165030028" sldId="1919"/>
        </pc:sldMkLst>
      </pc:sldChg>
      <pc:sldMasterChg chg="del delSldLayout">
        <pc:chgData name="Zonghua Gu" userId="9a7e1853e1951ef5" providerId="LiveId" clId="{CF1FAA12-072C-4ED5-BA76-0FFFAEFDB88A}" dt="2025-12-06T15:48:02.680" v="29" actId="47"/>
        <pc:sldMasterMkLst>
          <pc:docMk/>
          <pc:sldMasterMk cId="1008590200" sldId="2147483739"/>
        </pc:sldMasterMkLst>
        <pc:sldLayoutChg chg="del">
          <pc:chgData name="Zonghua Gu" userId="9a7e1853e1951ef5" providerId="LiveId" clId="{CF1FAA12-072C-4ED5-BA76-0FFFAEFDB88A}" dt="2025-12-06T15:48:02.680" v="29" actId="47"/>
          <pc:sldLayoutMkLst>
            <pc:docMk/>
            <pc:sldMasterMk cId="1008590200" sldId="2147483739"/>
            <pc:sldLayoutMk cId="3934024703" sldId="2147483740"/>
          </pc:sldLayoutMkLst>
        </pc:sldLayoutChg>
        <pc:sldLayoutChg chg="del">
          <pc:chgData name="Zonghua Gu" userId="9a7e1853e1951ef5" providerId="LiveId" clId="{CF1FAA12-072C-4ED5-BA76-0FFFAEFDB88A}" dt="2025-12-06T15:48:02.680" v="29" actId="47"/>
          <pc:sldLayoutMkLst>
            <pc:docMk/>
            <pc:sldMasterMk cId="1008590200" sldId="2147483739"/>
            <pc:sldLayoutMk cId="915407983" sldId="2147483741"/>
          </pc:sldLayoutMkLst>
        </pc:sldLayoutChg>
        <pc:sldLayoutChg chg="del">
          <pc:chgData name="Zonghua Gu" userId="9a7e1853e1951ef5" providerId="LiveId" clId="{CF1FAA12-072C-4ED5-BA76-0FFFAEFDB88A}" dt="2025-12-06T15:48:02.680" v="29" actId="47"/>
          <pc:sldLayoutMkLst>
            <pc:docMk/>
            <pc:sldMasterMk cId="1008590200" sldId="2147483739"/>
            <pc:sldLayoutMk cId="3586675217" sldId="2147483742"/>
          </pc:sldLayoutMkLst>
        </pc:sldLayoutChg>
        <pc:sldLayoutChg chg="del">
          <pc:chgData name="Zonghua Gu" userId="9a7e1853e1951ef5" providerId="LiveId" clId="{CF1FAA12-072C-4ED5-BA76-0FFFAEFDB88A}" dt="2025-12-06T15:48:02.680" v="29" actId="47"/>
          <pc:sldLayoutMkLst>
            <pc:docMk/>
            <pc:sldMasterMk cId="1008590200" sldId="2147483739"/>
            <pc:sldLayoutMk cId="3889848003" sldId="2147483743"/>
          </pc:sldLayoutMkLst>
        </pc:sldLayoutChg>
        <pc:sldLayoutChg chg="del">
          <pc:chgData name="Zonghua Gu" userId="9a7e1853e1951ef5" providerId="LiveId" clId="{CF1FAA12-072C-4ED5-BA76-0FFFAEFDB88A}" dt="2025-12-06T15:48:02.680" v="29" actId="47"/>
          <pc:sldLayoutMkLst>
            <pc:docMk/>
            <pc:sldMasterMk cId="1008590200" sldId="2147483739"/>
            <pc:sldLayoutMk cId="1697660285" sldId="2147483744"/>
          </pc:sldLayoutMkLst>
        </pc:sldLayoutChg>
        <pc:sldLayoutChg chg="del">
          <pc:chgData name="Zonghua Gu" userId="9a7e1853e1951ef5" providerId="LiveId" clId="{CF1FAA12-072C-4ED5-BA76-0FFFAEFDB88A}" dt="2025-12-06T15:48:02.680" v="29" actId="47"/>
          <pc:sldLayoutMkLst>
            <pc:docMk/>
            <pc:sldMasterMk cId="1008590200" sldId="2147483739"/>
            <pc:sldLayoutMk cId="817524432" sldId="2147483745"/>
          </pc:sldLayoutMkLst>
        </pc:sldLayoutChg>
        <pc:sldLayoutChg chg="del">
          <pc:chgData name="Zonghua Gu" userId="9a7e1853e1951ef5" providerId="LiveId" clId="{CF1FAA12-072C-4ED5-BA76-0FFFAEFDB88A}" dt="2025-12-06T15:48:02.680" v="29" actId="47"/>
          <pc:sldLayoutMkLst>
            <pc:docMk/>
            <pc:sldMasterMk cId="1008590200" sldId="2147483739"/>
            <pc:sldLayoutMk cId="790684883" sldId="2147483746"/>
          </pc:sldLayoutMkLst>
        </pc:sldLayoutChg>
        <pc:sldLayoutChg chg="del">
          <pc:chgData name="Zonghua Gu" userId="9a7e1853e1951ef5" providerId="LiveId" clId="{CF1FAA12-072C-4ED5-BA76-0FFFAEFDB88A}" dt="2025-12-06T15:48:02.680" v="29" actId="47"/>
          <pc:sldLayoutMkLst>
            <pc:docMk/>
            <pc:sldMasterMk cId="1008590200" sldId="2147483739"/>
            <pc:sldLayoutMk cId="1028328202" sldId="2147483747"/>
          </pc:sldLayoutMkLst>
        </pc:sldLayoutChg>
        <pc:sldLayoutChg chg="del">
          <pc:chgData name="Zonghua Gu" userId="9a7e1853e1951ef5" providerId="LiveId" clId="{CF1FAA12-072C-4ED5-BA76-0FFFAEFDB88A}" dt="2025-12-06T15:48:02.680" v="29" actId="47"/>
          <pc:sldLayoutMkLst>
            <pc:docMk/>
            <pc:sldMasterMk cId="1008590200" sldId="2147483739"/>
            <pc:sldLayoutMk cId="232748065" sldId="2147483748"/>
          </pc:sldLayoutMkLst>
        </pc:sldLayoutChg>
        <pc:sldLayoutChg chg="del">
          <pc:chgData name="Zonghua Gu" userId="9a7e1853e1951ef5" providerId="LiveId" clId="{CF1FAA12-072C-4ED5-BA76-0FFFAEFDB88A}" dt="2025-12-06T15:48:02.680" v="29" actId="47"/>
          <pc:sldLayoutMkLst>
            <pc:docMk/>
            <pc:sldMasterMk cId="1008590200" sldId="2147483739"/>
            <pc:sldLayoutMk cId="3637568454" sldId="2147483749"/>
          </pc:sldLayoutMkLst>
        </pc:sldLayoutChg>
        <pc:sldLayoutChg chg="del">
          <pc:chgData name="Zonghua Gu" userId="9a7e1853e1951ef5" providerId="LiveId" clId="{CF1FAA12-072C-4ED5-BA76-0FFFAEFDB88A}" dt="2025-12-06T15:48:02.680" v="29" actId="47"/>
          <pc:sldLayoutMkLst>
            <pc:docMk/>
            <pc:sldMasterMk cId="1008590200" sldId="2147483739"/>
            <pc:sldLayoutMk cId="859803838" sldId="2147483750"/>
          </pc:sldLayoutMkLst>
        </pc:sldLayoutChg>
        <pc:sldLayoutChg chg="del">
          <pc:chgData name="Zonghua Gu" userId="9a7e1853e1951ef5" providerId="LiveId" clId="{CF1FAA12-072C-4ED5-BA76-0FFFAEFDB88A}" dt="2025-12-06T15:48:02.680" v="29" actId="47"/>
          <pc:sldLayoutMkLst>
            <pc:docMk/>
            <pc:sldMasterMk cId="1008590200" sldId="2147483739"/>
            <pc:sldLayoutMk cId="554743208" sldId="2147483751"/>
          </pc:sldLayoutMkLst>
        </pc:sldLayoutChg>
      </pc:sldMasterChg>
      <pc:sldMasterChg chg="del delSldLayout">
        <pc:chgData name="Zonghua Gu" userId="9a7e1853e1951ef5" providerId="LiveId" clId="{CF1FAA12-072C-4ED5-BA76-0FFFAEFDB88A}" dt="2025-12-06T15:48:02.680" v="29" actId="47"/>
        <pc:sldMasterMkLst>
          <pc:docMk/>
          <pc:sldMasterMk cId="976695285" sldId="2147483765"/>
        </pc:sldMasterMkLst>
        <pc:sldLayoutChg chg="del">
          <pc:chgData name="Zonghua Gu" userId="9a7e1853e1951ef5" providerId="LiveId" clId="{CF1FAA12-072C-4ED5-BA76-0FFFAEFDB88A}" dt="2025-12-06T15:48:02.680" v="29" actId="47"/>
          <pc:sldLayoutMkLst>
            <pc:docMk/>
            <pc:sldMasterMk cId="976695285" sldId="2147483765"/>
            <pc:sldLayoutMk cId="1776487186" sldId="2147483766"/>
          </pc:sldLayoutMkLst>
        </pc:sldLayoutChg>
        <pc:sldLayoutChg chg="del">
          <pc:chgData name="Zonghua Gu" userId="9a7e1853e1951ef5" providerId="LiveId" clId="{CF1FAA12-072C-4ED5-BA76-0FFFAEFDB88A}" dt="2025-12-06T15:48:02.680" v="29" actId="47"/>
          <pc:sldLayoutMkLst>
            <pc:docMk/>
            <pc:sldMasterMk cId="976695285" sldId="2147483765"/>
            <pc:sldLayoutMk cId="3662895706" sldId="2147483767"/>
          </pc:sldLayoutMkLst>
        </pc:sldLayoutChg>
        <pc:sldLayoutChg chg="del">
          <pc:chgData name="Zonghua Gu" userId="9a7e1853e1951ef5" providerId="LiveId" clId="{CF1FAA12-072C-4ED5-BA76-0FFFAEFDB88A}" dt="2025-12-06T15:48:02.680" v="29" actId="47"/>
          <pc:sldLayoutMkLst>
            <pc:docMk/>
            <pc:sldMasterMk cId="976695285" sldId="2147483765"/>
            <pc:sldLayoutMk cId="2737115449" sldId="2147483768"/>
          </pc:sldLayoutMkLst>
        </pc:sldLayoutChg>
        <pc:sldLayoutChg chg="del">
          <pc:chgData name="Zonghua Gu" userId="9a7e1853e1951ef5" providerId="LiveId" clId="{CF1FAA12-072C-4ED5-BA76-0FFFAEFDB88A}" dt="2025-12-06T15:48:02.680" v="29" actId="47"/>
          <pc:sldLayoutMkLst>
            <pc:docMk/>
            <pc:sldMasterMk cId="976695285" sldId="2147483765"/>
            <pc:sldLayoutMk cId="3757619497" sldId="2147483769"/>
          </pc:sldLayoutMkLst>
        </pc:sldLayoutChg>
        <pc:sldLayoutChg chg="del">
          <pc:chgData name="Zonghua Gu" userId="9a7e1853e1951ef5" providerId="LiveId" clId="{CF1FAA12-072C-4ED5-BA76-0FFFAEFDB88A}" dt="2025-12-06T15:48:02.680" v="29" actId="47"/>
          <pc:sldLayoutMkLst>
            <pc:docMk/>
            <pc:sldMasterMk cId="976695285" sldId="2147483765"/>
            <pc:sldLayoutMk cId="1286861928" sldId="2147483770"/>
          </pc:sldLayoutMkLst>
        </pc:sldLayoutChg>
        <pc:sldLayoutChg chg="del">
          <pc:chgData name="Zonghua Gu" userId="9a7e1853e1951ef5" providerId="LiveId" clId="{CF1FAA12-072C-4ED5-BA76-0FFFAEFDB88A}" dt="2025-12-06T15:48:02.680" v="29" actId="47"/>
          <pc:sldLayoutMkLst>
            <pc:docMk/>
            <pc:sldMasterMk cId="976695285" sldId="2147483765"/>
            <pc:sldLayoutMk cId="2049524652" sldId="2147483771"/>
          </pc:sldLayoutMkLst>
        </pc:sldLayoutChg>
        <pc:sldLayoutChg chg="del">
          <pc:chgData name="Zonghua Gu" userId="9a7e1853e1951ef5" providerId="LiveId" clId="{CF1FAA12-072C-4ED5-BA76-0FFFAEFDB88A}" dt="2025-12-06T15:48:02.680" v="29" actId="47"/>
          <pc:sldLayoutMkLst>
            <pc:docMk/>
            <pc:sldMasterMk cId="976695285" sldId="2147483765"/>
            <pc:sldLayoutMk cId="806543438" sldId="2147483772"/>
          </pc:sldLayoutMkLst>
        </pc:sldLayoutChg>
        <pc:sldLayoutChg chg="del">
          <pc:chgData name="Zonghua Gu" userId="9a7e1853e1951ef5" providerId="LiveId" clId="{CF1FAA12-072C-4ED5-BA76-0FFFAEFDB88A}" dt="2025-12-06T15:48:02.680" v="29" actId="47"/>
          <pc:sldLayoutMkLst>
            <pc:docMk/>
            <pc:sldMasterMk cId="976695285" sldId="2147483765"/>
            <pc:sldLayoutMk cId="243396415" sldId="2147483773"/>
          </pc:sldLayoutMkLst>
        </pc:sldLayoutChg>
        <pc:sldLayoutChg chg="del">
          <pc:chgData name="Zonghua Gu" userId="9a7e1853e1951ef5" providerId="LiveId" clId="{CF1FAA12-072C-4ED5-BA76-0FFFAEFDB88A}" dt="2025-12-06T15:48:02.680" v="29" actId="47"/>
          <pc:sldLayoutMkLst>
            <pc:docMk/>
            <pc:sldMasterMk cId="976695285" sldId="2147483765"/>
            <pc:sldLayoutMk cId="2839870666" sldId="2147483774"/>
          </pc:sldLayoutMkLst>
        </pc:sldLayoutChg>
        <pc:sldLayoutChg chg="del">
          <pc:chgData name="Zonghua Gu" userId="9a7e1853e1951ef5" providerId="LiveId" clId="{CF1FAA12-072C-4ED5-BA76-0FFFAEFDB88A}" dt="2025-12-06T15:48:02.680" v="29" actId="47"/>
          <pc:sldLayoutMkLst>
            <pc:docMk/>
            <pc:sldMasterMk cId="976695285" sldId="2147483765"/>
            <pc:sldLayoutMk cId="4218966636" sldId="2147483775"/>
          </pc:sldLayoutMkLst>
        </pc:sldLayoutChg>
        <pc:sldLayoutChg chg="del">
          <pc:chgData name="Zonghua Gu" userId="9a7e1853e1951ef5" providerId="LiveId" clId="{CF1FAA12-072C-4ED5-BA76-0FFFAEFDB88A}" dt="2025-12-06T15:48:02.680" v="29" actId="47"/>
          <pc:sldLayoutMkLst>
            <pc:docMk/>
            <pc:sldMasterMk cId="976695285" sldId="2147483765"/>
            <pc:sldLayoutMk cId="2041567888" sldId="2147483776"/>
          </pc:sldLayoutMkLst>
        </pc:sldLayoutChg>
        <pc:sldLayoutChg chg="del">
          <pc:chgData name="Zonghua Gu" userId="9a7e1853e1951ef5" providerId="LiveId" clId="{CF1FAA12-072C-4ED5-BA76-0FFFAEFDB88A}" dt="2025-12-06T15:48:02.680" v="29" actId="47"/>
          <pc:sldLayoutMkLst>
            <pc:docMk/>
            <pc:sldMasterMk cId="976695285" sldId="2147483765"/>
            <pc:sldLayoutMk cId="4229930904" sldId="214748377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87622" y="6956427"/>
            <a:ext cx="827553" cy="27492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113">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73194" y="6956427"/>
            <a:ext cx="856407" cy="274923"/>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268" tIns="46975" rIns="92268" bIns="46975">
            <a:spAutoFit/>
          </a:bodyPr>
          <a:lstStyle/>
          <a:p>
            <a:pPr algn="ctr" defTabSz="917113">
              <a:lnSpc>
                <a:spcPct val="90000"/>
              </a:lnSpc>
            </a:pPr>
            <a:r>
              <a:rPr lang="en-US" sz="1300" b="0"/>
              <a:t>Page </a:t>
            </a:r>
            <a:fld id="{6D259941-7246-4245-A40C-55C6F952DF9E}" type="slidenum">
              <a:rPr lang="en-US" sz="1300" b="0"/>
              <a:pPr algn="ctr" defTabSz="917113">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52" name="Rectangle 4"/>
          <p:cNvSpPr>
            <a:spLocks noGrp="1" noChangeArrowheads="1"/>
          </p:cNvSpPr>
          <p:nvPr>
            <p:ph type="body" sz="quarter" idx="3"/>
          </p:nvPr>
        </p:nvSpPr>
        <p:spPr bwMode="auto">
          <a:xfrm>
            <a:off x="1281115" y="3475043"/>
            <a:ext cx="7038975" cy="32924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622" tIns="46975" rIns="95622" bIns="4697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gaia.ecs.csus.edu/~zhangd/oscal/pscheduling.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AutoNum type="arabicPeriod"/>
            </a:pPr>
            <a:endParaRPr lang="en-US" dirty="0"/>
          </a:p>
          <a:p>
            <a:pPr>
              <a:buFontTx/>
              <a:buAutoNum type="arabicPeriod"/>
            </a:pPr>
            <a:r>
              <a:rPr lang="en-US" dirty="0"/>
              <a:t>Look for an unmarked process, </a:t>
            </a:r>
            <a:r>
              <a:rPr lang="en-US" i="1" dirty="0"/>
              <a:t>P</a:t>
            </a:r>
            <a:r>
              <a:rPr lang="en-US" i="1" baseline="-25000" dirty="0"/>
              <a:t>i</a:t>
            </a:r>
            <a:r>
              <a:rPr lang="en-US" dirty="0"/>
              <a:t> , for which the i-</a:t>
            </a:r>
            <a:r>
              <a:rPr lang="en-US" dirty="0" err="1"/>
              <a:t>th</a:t>
            </a:r>
            <a:r>
              <a:rPr lang="en-US" dirty="0"/>
              <a:t> row of </a:t>
            </a:r>
            <a:r>
              <a:rPr lang="en-US" i="1" dirty="0"/>
              <a:t>R</a:t>
            </a:r>
            <a:r>
              <a:rPr lang="en-US" dirty="0"/>
              <a:t> is less than or equal to </a:t>
            </a:r>
            <a:r>
              <a:rPr lang="en-US" i="1" dirty="0"/>
              <a:t>A</a:t>
            </a:r>
            <a:r>
              <a:rPr lang="en-US" dirty="0"/>
              <a:t>.</a:t>
            </a:r>
          </a:p>
          <a:p>
            <a:pPr>
              <a:buFontTx/>
              <a:buAutoNum type="arabicPeriod"/>
            </a:pPr>
            <a:r>
              <a:rPr lang="en-US" dirty="0"/>
              <a:t>If such a process is found, add the </a:t>
            </a:r>
            <a:r>
              <a:rPr lang="en-US" i="1" dirty="0"/>
              <a:t>i-</a:t>
            </a:r>
            <a:r>
              <a:rPr lang="en-US" i="1" dirty="0" err="1"/>
              <a:t>th</a:t>
            </a:r>
            <a:r>
              <a:rPr lang="en-US" dirty="0"/>
              <a:t> row of </a:t>
            </a:r>
            <a:r>
              <a:rPr lang="en-US" i="1" dirty="0"/>
              <a:t>C</a:t>
            </a:r>
            <a:r>
              <a:rPr lang="en-US" dirty="0"/>
              <a:t> to </a:t>
            </a:r>
            <a:r>
              <a:rPr lang="en-US" i="1" dirty="0"/>
              <a:t>A</a:t>
            </a:r>
            <a:r>
              <a:rPr lang="en-US" dirty="0"/>
              <a:t>, mark the process as completed, and go back to step 1.</a:t>
            </a:r>
          </a:p>
          <a:p>
            <a:pPr>
              <a:buFontTx/>
              <a:buAutoNum type="arabicPeriod"/>
            </a:pPr>
            <a:r>
              <a:rPr lang="en-US" dirty="0"/>
              <a:t>If no such process exists, the algorithm terminates.</a:t>
            </a:r>
          </a:p>
          <a:p>
            <a:pPr>
              <a:buFontTx/>
              <a:buAutoNum type="arabicPeriod"/>
            </a:pPr>
            <a:endParaRPr lang="en-US" dirty="0"/>
          </a:p>
          <a:p>
            <a:pPr>
              <a:buFontTx/>
              <a:buAutoNum type="arabicPeriod"/>
            </a:pPr>
            <a:r>
              <a:rPr lang="en-US" altLang="zh-CN" dirty="0">
                <a:ea typeface="宋体" charset="-122"/>
              </a:rPr>
              <a:t> If </a:t>
            </a:r>
            <a:r>
              <a:rPr lang="en-US" altLang="zh-CN" i="1" dirty="0">
                <a:ea typeface="宋体" charset="-122"/>
              </a:rPr>
              <a:t>(</a:t>
            </a:r>
            <a:r>
              <a:rPr lang="en-US" altLang="zh-CN" i="1" dirty="0" err="1">
                <a:ea typeface="宋体" charset="-122"/>
              </a:rPr>
              <a:t>R</a:t>
            </a:r>
            <a:r>
              <a:rPr lang="en-US" altLang="zh-CN" i="1" baseline="-25000" dirty="0" err="1">
                <a:ea typeface="宋体" charset="-122"/>
              </a:rPr>
              <a:t>Lk</a:t>
            </a:r>
            <a:r>
              <a:rPr lang="en-US" altLang="zh-CN" i="1" baseline="-25000" dirty="0">
                <a:ea typeface="宋体" charset="-122"/>
              </a:rPr>
              <a:t> </a:t>
            </a:r>
            <a:r>
              <a:rPr lang="en-US" altLang="zh-CN" i="1" dirty="0">
                <a:ea typeface="宋体" charset="-122"/>
              </a:rPr>
              <a:t>–</a:t>
            </a:r>
            <a:r>
              <a:rPr lang="en-US" altLang="zh-CN" i="1" dirty="0" err="1">
                <a:ea typeface="宋体" charset="-122"/>
              </a:rPr>
              <a:t>C</a:t>
            </a:r>
            <a:r>
              <a:rPr lang="en-US" altLang="zh-CN" i="1" baseline="-25000" dirty="0" err="1">
                <a:ea typeface="宋体" charset="-122"/>
              </a:rPr>
              <a:t>Lk</a:t>
            </a:r>
            <a:r>
              <a:rPr lang="en-US" altLang="zh-CN" i="1" dirty="0">
                <a:ea typeface="宋体" charset="-122"/>
              </a:rPr>
              <a:t>) ≤ A</a:t>
            </a:r>
            <a:r>
              <a:rPr lang="en-US" altLang="zh-CN" i="1" baseline="-25000" dirty="0">
                <a:ea typeface="宋体" charset="-122"/>
              </a:rPr>
              <a:t>k</a:t>
            </a:r>
            <a:r>
              <a:rPr lang="en-US" altLang="zh-CN" baseline="-25000" dirty="0">
                <a:ea typeface="宋体" charset="-122"/>
              </a:rPr>
              <a:t>   </a:t>
            </a:r>
            <a:r>
              <a:rPr lang="en-US" altLang="zh-CN" dirty="0">
                <a:ea typeface="宋体" charset="-122"/>
              </a:rPr>
              <a:t>for all </a:t>
            </a:r>
            <a:r>
              <a:rPr lang="en-US" altLang="zh-CN" i="1" dirty="0">
                <a:ea typeface="宋体" charset="-122"/>
              </a:rPr>
              <a:t>k)</a:t>
            </a:r>
            <a:endParaRPr lang="en-US" dirty="0"/>
          </a:p>
          <a:p>
            <a:endParaRPr lang="en-US" dirty="0"/>
          </a:p>
          <a:p>
            <a:pPr>
              <a:buFontTx/>
              <a:buAutoNum type="arabicPeriod"/>
            </a:pPr>
            <a:endParaRPr lang="en-US" dirty="0"/>
          </a:p>
          <a:p>
            <a:pPr>
              <a:buFontTx/>
              <a:buAutoNum type="arabicPeriod"/>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8AF720-472F-4B50-80B7-CC002CB185FA}"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r>
              <a:rPr lang="en-US" altLang="ko-KR" dirty="0">
                <a:sym typeface="Symbol" panose="05050102010706020507" pitchFamily="18" charset="2"/>
              </a:rPr>
              <a:t>CPU scheduling, in virtual memory, in file systems, </a:t>
            </a:r>
            <a:r>
              <a:rPr lang="en-US" altLang="ko-KR" dirty="0" err="1">
                <a:sym typeface="Symbol" panose="05050102010706020507" pitchFamily="18" charset="2"/>
              </a:rPr>
              <a:t>etc</a:t>
            </a:r>
            <a:endParaRPr lang="en-US" altLang="ko-KR" dirty="0">
              <a:sym typeface="Symbol" panose="05050102010706020507" pitchFamily="18" charset="2"/>
            </a:endParaRPr>
          </a:p>
          <a:p>
            <a:endParaRPr lang="en-US" altLang="ko-KR" dirty="0">
              <a:ea typeface="굴림" panose="020B0600000101010101" pitchFamily="34" charset="-127"/>
              <a:sym typeface="Symbol" panose="05050102010706020507" pitchFamily="18" charset="2"/>
            </a:endParaRPr>
          </a:p>
          <a:p>
            <a:r>
              <a:rPr lang="en-US" altLang="ko-KR" dirty="0"/>
              <a:t>Let t</a:t>
            </a:r>
            <a:r>
              <a:rPr lang="en-US" altLang="ko-KR" baseline="-25000" dirty="0"/>
              <a:t>n-1</a:t>
            </a:r>
            <a:r>
              <a:rPr lang="en-US" altLang="ko-KR" dirty="0"/>
              <a:t>, t</a:t>
            </a:r>
            <a:r>
              <a:rPr lang="en-US" altLang="ko-KR" baseline="-25000" dirty="0"/>
              <a:t>n-2</a:t>
            </a:r>
            <a:r>
              <a:rPr lang="en-US" altLang="ko-KR" dirty="0"/>
              <a:t>, t</a:t>
            </a:r>
            <a:r>
              <a:rPr lang="en-US" altLang="ko-KR" baseline="-25000" dirty="0"/>
              <a:t>n-3</a:t>
            </a:r>
            <a:r>
              <a:rPr lang="en-US" altLang="ko-KR" dirty="0"/>
              <a:t>, etc. be previous CPU burst lengths. We need to estimate/predict next burst length </a:t>
            </a:r>
            <a:r>
              <a:rPr lang="en-US" altLang="ko-KR" dirty="0">
                <a:sym typeface="Symbol" panose="05050102010706020507" pitchFamily="18" charset="2"/>
              </a:rPr>
              <a:t></a:t>
            </a:r>
            <a:r>
              <a:rPr lang="en-US" altLang="ko-KR" baseline="-25000" dirty="0">
                <a:sym typeface="Symbol" panose="05050102010706020507" pitchFamily="18" charset="2"/>
              </a:rPr>
              <a:t>n</a:t>
            </a:r>
            <a:r>
              <a:rPr lang="en-US" altLang="ko-KR" dirty="0">
                <a:sym typeface="Symbol" panose="05050102010706020507" pitchFamily="18" charset="2"/>
              </a:rPr>
              <a:t> = f(</a:t>
            </a:r>
            <a:r>
              <a:rPr lang="en-US" altLang="ko-KR" dirty="0"/>
              <a:t>t</a:t>
            </a:r>
            <a:r>
              <a:rPr lang="en-US" altLang="ko-KR" baseline="-25000" dirty="0"/>
              <a:t>n-1</a:t>
            </a:r>
            <a:r>
              <a:rPr lang="en-US" altLang="ko-KR" dirty="0"/>
              <a:t>, t</a:t>
            </a:r>
            <a:r>
              <a:rPr lang="en-US" altLang="ko-KR" baseline="-25000" dirty="0"/>
              <a:t>n-2</a:t>
            </a:r>
            <a:r>
              <a:rPr lang="en-US" altLang="ko-KR" dirty="0"/>
              <a:t>, t</a:t>
            </a:r>
            <a:r>
              <a:rPr lang="en-US" altLang="ko-KR" baseline="-25000" dirty="0"/>
              <a:t>n-3</a:t>
            </a:r>
            <a:r>
              <a:rPr lang="en-US" altLang="ko-KR" dirty="0"/>
              <a:t>, …) based on previous burst lengths. </a:t>
            </a:r>
          </a:p>
          <a:p>
            <a:r>
              <a:rPr lang="en-US" altLang="ko-KR" dirty="0"/>
              <a:t>Function f may be one of many different time series estimators</a:t>
            </a:r>
            <a:br>
              <a:rPr lang="en-US" altLang="ko-KR" dirty="0"/>
            </a:br>
            <a:r>
              <a:rPr lang="en-US" altLang="ko-KR" dirty="0"/>
              <a:t>(Kalman filters, </a:t>
            </a:r>
            <a:r>
              <a:rPr lang="en-US" altLang="ko-KR" dirty="0" err="1"/>
              <a:t>etc</a:t>
            </a:r>
            <a:r>
              <a:rPr lang="en-US" altLang="ko-KR" dirty="0"/>
              <a:t>)</a:t>
            </a:r>
            <a:endParaRPr lang="en-US" altLang="ko-KR" baseline="-25000" dirty="0">
              <a:sym typeface="Symbol" panose="05050102010706020507" pitchFamily="18" charset="2"/>
            </a:endParaRPr>
          </a:p>
          <a:p>
            <a:endParaRPr lang="en-US" altLang="ko-KR" baseline="-25000" dirty="0">
              <a:sym typeface="Symbol" panose="05050102010706020507" pitchFamily="18" charset="2"/>
            </a:endParaRPr>
          </a:p>
          <a:p>
            <a:r>
              <a:rPr lang="en-US" altLang="ko-KR" dirty="0">
                <a:sym typeface="Symbol" panose="05050102010706020507" pitchFamily="18" charset="2"/>
              </a:rPr>
              <a:t>where</a:t>
            </a:r>
            <a:r>
              <a:rPr lang="en-US" altLang="ko-KR" baseline="-25000" dirty="0">
                <a:sym typeface="Symbol" panose="05050102010706020507" pitchFamily="18" charset="2"/>
              </a:rPr>
              <a:t> </a:t>
            </a:r>
            <a:r>
              <a:rPr lang="en-US" altLang="ko-KR" dirty="0"/>
              <a:t>t</a:t>
            </a:r>
            <a:r>
              <a:rPr lang="en-US" altLang="ko-KR" baseline="-25000" dirty="0"/>
              <a:t>n-1</a:t>
            </a:r>
            <a:r>
              <a:rPr lang="en-US" altLang="ko-KR" dirty="0"/>
              <a:t>, t</a:t>
            </a:r>
            <a:r>
              <a:rPr lang="en-US" altLang="ko-KR" baseline="-25000" dirty="0"/>
              <a:t>n-2</a:t>
            </a:r>
            <a:r>
              <a:rPr lang="en-US" altLang="ko-KR" dirty="0"/>
              <a:t>, t</a:t>
            </a:r>
            <a:r>
              <a:rPr lang="en-US" altLang="ko-KR" baseline="-25000" dirty="0"/>
              <a:t>n-3</a:t>
            </a:r>
            <a:r>
              <a:rPr lang="en-US" altLang="ko-KR" dirty="0"/>
              <a:t>, etc. are previous CPU burst lengths, and </a:t>
            </a:r>
            <a:r>
              <a:rPr lang="en-US" altLang="ko-KR" dirty="0">
                <a:sym typeface="Symbol" panose="05050102010706020507" pitchFamily="18" charset="2"/>
              </a:rPr>
              <a:t></a:t>
            </a:r>
            <a:r>
              <a:rPr lang="en-US" altLang="ko-KR" baseline="-25000" dirty="0">
                <a:sym typeface="Symbol" panose="05050102010706020507" pitchFamily="18" charset="2"/>
              </a:rPr>
              <a:t>n</a:t>
            </a:r>
            <a:r>
              <a:rPr lang="en-US" altLang="ko-KR" dirty="0">
                <a:sym typeface="Symbol" panose="05050102010706020507" pitchFamily="18" charset="2"/>
              </a:rPr>
              <a:t> is the predicted next </a:t>
            </a:r>
            <a:r>
              <a:rPr lang="en-US" altLang="ko-KR" dirty="0"/>
              <a:t>CPU burst length. </a:t>
            </a:r>
          </a:p>
          <a:p>
            <a:pPr lvl="1">
              <a:spcBef>
                <a:spcPts val="300"/>
              </a:spcBef>
              <a:spcAft>
                <a:spcPts val="300"/>
              </a:spcAft>
              <a:buFont typeface="Arial" panose="020B0604020202020204" pitchFamily="34" charset="0"/>
              <a:buChar char="•"/>
            </a:pPr>
            <a:r>
              <a:rPr lang="en-US" altLang="ko-KR" dirty="0" err="1">
                <a:sym typeface="Symbol" panose="05050102010706020507" pitchFamily="18" charset="2"/>
              </a:rPr>
              <a:t>t</a:t>
            </a:r>
            <a:r>
              <a:rPr lang="en-US" altLang="ko-KR" baseline="-25000" dirty="0" err="1">
                <a:sym typeface="Symbol" panose="05050102010706020507" pitchFamily="18" charset="2"/>
              </a:rPr>
              <a:t>i</a:t>
            </a:r>
            <a:r>
              <a:rPr lang="en-GB" dirty="0"/>
              <a:t> = actual burst time of process P</a:t>
            </a:r>
            <a:r>
              <a:rPr lang="en-GB" baseline="-25000" dirty="0"/>
              <a:t>i</a:t>
            </a:r>
            <a:r>
              <a:rPr lang="en-GB" dirty="0"/>
              <a:t>, </a:t>
            </a:r>
            <a:r>
              <a:rPr lang="en-GB" dirty="0" err="1"/>
              <a:t>i</a:t>
            </a:r>
            <a:r>
              <a:rPr lang="en-GB" dirty="0"/>
              <a:t> = n, n-1, n-2, …</a:t>
            </a:r>
          </a:p>
          <a:p>
            <a:pPr lvl="1">
              <a:spcBef>
                <a:spcPts val="300"/>
              </a:spcBef>
              <a:spcAft>
                <a:spcPts val="300"/>
              </a:spcAft>
              <a:buFont typeface="Arial" panose="020B0604020202020204" pitchFamily="34" charset="0"/>
              <a:buChar char="•"/>
            </a:pPr>
            <a:r>
              <a:rPr lang="en-US" altLang="ko-KR" dirty="0">
                <a:sym typeface="Symbol" panose="05050102010706020507" pitchFamily="18" charset="2"/>
              </a:rPr>
              <a:t></a:t>
            </a:r>
            <a:r>
              <a:rPr lang="en-US" altLang="ko-KR" baseline="-25000" dirty="0">
                <a:sym typeface="Symbol" panose="05050102010706020507" pitchFamily="18" charset="2"/>
              </a:rPr>
              <a:t>n </a:t>
            </a:r>
            <a:r>
              <a:rPr lang="en-GB" dirty="0"/>
              <a:t> = predicted burst time for process </a:t>
            </a:r>
            <a:r>
              <a:rPr lang="en-GB" dirty="0" err="1"/>
              <a:t>P</a:t>
            </a:r>
            <a:r>
              <a:rPr lang="en-GB" baseline="-25000" dirty="0" err="1"/>
              <a:t>n</a:t>
            </a:r>
            <a:endParaRPr lang="en-GB" baseline="-25000" dirty="0"/>
          </a:p>
          <a:p>
            <a:pPr lvl="1">
              <a:spcBef>
                <a:spcPts val="300"/>
              </a:spcBef>
              <a:spcAft>
                <a:spcPts val="300"/>
              </a:spcAft>
              <a:buFont typeface="Arial" panose="020B0604020202020204" pitchFamily="34" charset="0"/>
              <a:buChar char="•"/>
            </a:pPr>
            <a:r>
              <a:rPr lang="en-GB" dirty="0"/>
              <a:t>α is the smoothing factor (0 &lt;= α &lt;=1)</a:t>
            </a:r>
          </a:p>
          <a:p>
            <a:pPr lvl="1"/>
            <a:endParaRPr lang="en-US" altLang="ko-KR" dirty="0"/>
          </a:p>
          <a:p>
            <a:pPr lvl="1"/>
            <a:endParaRPr lang="en-US" altLang="ko-KR" dirty="0"/>
          </a:p>
          <a:p>
            <a:pPr lvl="1"/>
            <a:endParaRPr lang="en-US" altLang="ko-KR" dirty="0"/>
          </a:p>
          <a:p>
            <a:pPr lvl="1"/>
            <a:endParaRPr lang="en-US" altLang="ko-KR" dirty="0"/>
          </a:p>
          <a:p>
            <a:pPr lvl="1"/>
            <a:r>
              <a:rPr lang="en-US" altLang="ko-KR" dirty="0"/>
              <a:t>For instance, 	</a:t>
            </a:r>
            <a:r>
              <a:rPr lang="en-US" altLang="ko-KR" sz="1200" dirty="0">
                <a:solidFill>
                  <a:srgbClr val="FF0000"/>
                </a:solidFill>
              </a:rPr>
              <a:t>exponential averaging</a:t>
            </a:r>
            <a:br>
              <a:rPr lang="en-US" altLang="ko-KR" sz="1200" dirty="0">
                <a:solidFill>
                  <a:srgbClr val="FF0000"/>
                </a:solidFill>
              </a:rPr>
            </a:br>
            <a:r>
              <a:rPr lang="en-US" altLang="ko-KR" sz="1200" dirty="0">
                <a:solidFill>
                  <a:srgbClr val="FF0000"/>
                </a:solidFill>
              </a:rPr>
              <a:t>			</a:t>
            </a:r>
            <a:r>
              <a:rPr lang="en-US" altLang="ko-KR" sz="1200" dirty="0">
                <a:solidFill>
                  <a:srgbClr val="FF0000"/>
                </a:solidFill>
                <a:sym typeface="Symbol" panose="05050102010706020507" pitchFamily="18" charset="2"/>
              </a:rPr>
              <a:t></a:t>
            </a:r>
            <a:r>
              <a:rPr lang="en-US" altLang="ko-KR" sz="1200" baseline="-25000" dirty="0">
                <a:solidFill>
                  <a:srgbClr val="FF0000"/>
                </a:solidFill>
                <a:sym typeface="Symbol" panose="05050102010706020507" pitchFamily="18" charset="2"/>
              </a:rPr>
              <a:t>n</a:t>
            </a:r>
            <a:r>
              <a:rPr lang="en-US" altLang="ko-KR" sz="1200" dirty="0">
                <a:solidFill>
                  <a:srgbClr val="FF0000"/>
                </a:solidFill>
                <a:sym typeface="Symbol" panose="05050102010706020507" pitchFamily="18" charset="2"/>
              </a:rPr>
              <a:t> = t</a:t>
            </a:r>
            <a:r>
              <a:rPr lang="en-US" altLang="ko-KR" sz="1200" baseline="-25000" dirty="0">
                <a:solidFill>
                  <a:srgbClr val="FF0000"/>
                </a:solidFill>
                <a:sym typeface="Symbol" panose="05050102010706020507" pitchFamily="18" charset="2"/>
              </a:rPr>
              <a:t>n-1</a:t>
            </a:r>
            <a:r>
              <a:rPr lang="en-US" altLang="ko-KR" sz="1200" dirty="0">
                <a:solidFill>
                  <a:srgbClr val="FF0000"/>
                </a:solidFill>
                <a:sym typeface="Symbol" panose="05050102010706020507" pitchFamily="18" charset="2"/>
              </a:rPr>
              <a:t>+(1-)</a:t>
            </a:r>
            <a:r>
              <a:rPr lang="en-US" altLang="ko-KR" sz="1200" baseline="-25000" dirty="0">
                <a:solidFill>
                  <a:srgbClr val="FF0000"/>
                </a:solidFill>
                <a:sym typeface="Symbol" panose="05050102010706020507" pitchFamily="18" charset="2"/>
              </a:rPr>
              <a:t>n-1</a:t>
            </a:r>
            <a:br>
              <a:rPr lang="en-US" altLang="ko-KR" sz="1200" dirty="0">
                <a:solidFill>
                  <a:srgbClr val="FF0000"/>
                </a:solidFill>
                <a:sym typeface="Symbol" panose="05050102010706020507" pitchFamily="18" charset="2"/>
              </a:rPr>
            </a:br>
            <a:r>
              <a:rPr lang="en-US" altLang="ko-KR" sz="1200" dirty="0">
                <a:solidFill>
                  <a:srgbClr val="FF0000"/>
                </a:solidFill>
                <a:sym typeface="Symbol" panose="05050102010706020507" pitchFamily="18" charset="2"/>
              </a:rPr>
              <a:t>			with (0&lt;1)</a:t>
            </a:r>
          </a:p>
          <a:p>
            <a:pPr marL="457200" lvl="1" indent="0">
              <a:buNone/>
            </a:pPr>
            <a:r>
              <a:rPr lang="en-US" altLang="ko-KR" sz="1200" dirty="0">
                <a:solidFill>
                  <a:srgbClr val="FF0000"/>
                </a:solidFill>
                <a:sym typeface="Symbol" panose="05050102010706020507" pitchFamily="18" charset="2"/>
              </a:rPr>
              <a:t>			 large: fast update of </a:t>
            </a:r>
            <a:r>
              <a:rPr lang="en-US" altLang="ko-KR" sz="1200" baseline="-25000" dirty="0">
                <a:solidFill>
                  <a:srgbClr val="FF0000"/>
                </a:solidFill>
                <a:sym typeface="Symbol" panose="05050102010706020507" pitchFamily="18" charset="2"/>
              </a:rPr>
              <a:t>n</a:t>
            </a:r>
            <a:r>
              <a:rPr lang="en-US" altLang="ko-KR" sz="1200" dirty="0">
                <a:solidFill>
                  <a:srgbClr val="FF0000"/>
                </a:solidFill>
                <a:sym typeface="Symbol" panose="05050102010706020507" pitchFamily="18" charset="2"/>
              </a:rPr>
              <a:t> based on </a:t>
            </a:r>
          </a:p>
          <a:p>
            <a:pPr marL="457200" lvl="1" indent="0">
              <a:buNone/>
            </a:pPr>
            <a:r>
              <a:rPr lang="en-US" altLang="ko-KR" sz="1200" dirty="0">
                <a:solidFill>
                  <a:srgbClr val="FF0000"/>
                </a:solidFill>
                <a:sym typeface="Symbol" panose="05050102010706020507" pitchFamily="18" charset="2"/>
              </a:rPr>
              <a:t>			new input.</a:t>
            </a:r>
          </a:p>
          <a:p>
            <a:pPr marL="457200" lvl="1" indent="0">
              <a:buNone/>
            </a:pPr>
            <a:r>
              <a:rPr lang="en-US" altLang="ko-KR" sz="1200" dirty="0">
                <a:solidFill>
                  <a:srgbClr val="FF0000"/>
                </a:solidFill>
                <a:sym typeface="Symbol" panose="05050102010706020507" pitchFamily="18" charset="2"/>
              </a:rPr>
              <a:t>			 small: slow update of </a:t>
            </a:r>
            <a:r>
              <a:rPr lang="en-US" altLang="ko-KR" sz="1200" baseline="-25000" dirty="0">
                <a:solidFill>
                  <a:srgbClr val="FF0000"/>
                </a:solidFill>
                <a:sym typeface="Symbol" panose="05050102010706020507" pitchFamily="18" charset="2"/>
              </a:rPr>
              <a:t>n</a:t>
            </a:r>
            <a:r>
              <a:rPr lang="en-US" altLang="ko-KR" sz="1200" dirty="0">
                <a:solidFill>
                  <a:srgbClr val="FF0000"/>
                </a:solidFill>
                <a:sym typeface="Symbol" panose="05050102010706020507" pitchFamily="18" charset="2"/>
              </a:rPr>
              <a:t> based on</a:t>
            </a:r>
          </a:p>
          <a:p>
            <a:pPr marL="457200" lvl="1" indent="0">
              <a:buNone/>
            </a:pPr>
            <a:r>
              <a:rPr lang="en-US" altLang="ko-KR" sz="1200" dirty="0">
                <a:solidFill>
                  <a:srgbClr val="FF0000"/>
                </a:solidFill>
                <a:sym typeface="Symbol" panose="05050102010706020507" pitchFamily="18" charset="2"/>
              </a:rPr>
              <a:t>			new input.</a:t>
            </a:r>
            <a:endParaRPr lang="en-US" altLang="ko-KR" dirty="0">
              <a:sym typeface="Symbol" panose="05050102010706020507" pitchFamily="18" charset="2"/>
            </a:endParaRPr>
          </a:p>
          <a:p>
            <a:endParaRPr lang="ko-KR" altLang="en-US" dirty="0">
              <a:ea typeface="굴림" panose="020B0600000101010101" pitchFamily="34" charset="-127"/>
            </a:endParaRPr>
          </a:p>
        </p:txBody>
      </p:sp>
    </p:spTree>
    <p:extLst>
      <p:ext uri="{BB962C8B-B14F-4D97-AF65-F5344CB8AC3E}">
        <p14:creationId xmlns:p14="http://schemas.microsoft.com/office/powerpoint/2010/main" val="2795553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ko-KR" dirty="0">
              <a:sym typeface="Symbol" panose="05050102010706020507" pitchFamily="18" charset="2"/>
            </a:endParaRPr>
          </a:p>
          <a:p>
            <a:endParaRPr lang="en-US" altLang="ko-KR" dirty="0">
              <a:sym typeface="Symbol" panose="05050102010706020507" pitchFamily="18" charset="2"/>
            </a:endParaRPr>
          </a:p>
          <a:p>
            <a:endParaRPr lang="en-US" altLang="ko-KR" dirty="0">
              <a:sym typeface="Symbol" panose="05050102010706020507" pitchFamily="18" charset="2"/>
            </a:endParaRPr>
          </a:p>
          <a:p>
            <a:endParaRPr lang="en-US" altLang="ko-KR" dirty="0">
              <a:sym typeface="Symbol" panose="05050102010706020507" pitchFamily="18" charset="2"/>
            </a:endParaRPr>
          </a:p>
          <a:p>
            <a:endParaRPr lang="en-US" altLang="ko-KR" dirty="0">
              <a:sym typeface="Symbol" panose="05050102010706020507" pitchFamily="18" charset="2"/>
            </a:endParaRPr>
          </a:p>
          <a:p>
            <a:r>
              <a:rPr lang="en-US" altLang="ko-KR" dirty="0">
                <a:sym typeface="Symbol" panose="05050102010706020507" pitchFamily="18" charset="2"/>
              </a:rPr>
              <a:t></a:t>
            </a:r>
            <a:r>
              <a:rPr lang="en-US" altLang="ko-KR" baseline="-25000" dirty="0">
                <a:sym typeface="Symbol" panose="05050102010706020507" pitchFamily="18" charset="2"/>
              </a:rPr>
              <a:t>1</a:t>
            </a:r>
            <a:r>
              <a:rPr lang="en-US" altLang="ko-KR" dirty="0">
                <a:sym typeface="Symbol" panose="05050102010706020507" pitchFamily="18" charset="2"/>
              </a:rPr>
              <a:t> = t</a:t>
            </a:r>
            <a:r>
              <a:rPr lang="en-US" altLang="ko-KR" baseline="-25000" dirty="0">
                <a:sym typeface="Symbol" panose="05050102010706020507" pitchFamily="18" charset="2"/>
              </a:rPr>
              <a:t>0</a:t>
            </a:r>
            <a:r>
              <a:rPr lang="en-US" altLang="ko-KR" dirty="0">
                <a:sym typeface="Symbol" panose="05050102010706020507" pitchFamily="18" charset="2"/>
              </a:rPr>
              <a:t>+(1-)</a:t>
            </a:r>
            <a:r>
              <a:rPr lang="en-US" altLang="ko-KR" baseline="-25000" dirty="0">
                <a:sym typeface="Symbol" panose="05050102010706020507" pitchFamily="18" charset="2"/>
              </a:rPr>
              <a:t>0</a:t>
            </a:r>
            <a:r>
              <a:rPr lang="en-US" altLang="ko-KR" dirty="0">
                <a:sym typeface="Symbol" panose="05050102010706020507" pitchFamily="18" charset="2"/>
              </a:rPr>
              <a:t>= 0.5*6 + 0.5*10 = 8</a:t>
            </a:r>
          </a:p>
          <a:p>
            <a:r>
              <a:rPr lang="en-US" altLang="ko-KR" dirty="0">
                <a:sym typeface="Symbol" panose="05050102010706020507" pitchFamily="18" charset="2"/>
              </a:rPr>
              <a:t></a:t>
            </a:r>
            <a:r>
              <a:rPr lang="en-US" altLang="ko-KR" baseline="-25000" dirty="0">
                <a:sym typeface="Symbol" panose="05050102010706020507" pitchFamily="18" charset="2"/>
              </a:rPr>
              <a:t>2</a:t>
            </a:r>
            <a:r>
              <a:rPr lang="en-US" altLang="ko-KR" dirty="0">
                <a:sym typeface="Symbol" panose="05050102010706020507" pitchFamily="18" charset="2"/>
              </a:rPr>
              <a:t> = t</a:t>
            </a:r>
            <a:r>
              <a:rPr lang="en-US" altLang="ko-KR" baseline="-25000" dirty="0">
                <a:sym typeface="Symbol" panose="05050102010706020507" pitchFamily="18" charset="2"/>
              </a:rPr>
              <a:t>1</a:t>
            </a:r>
            <a:r>
              <a:rPr lang="en-US" altLang="ko-KR" dirty="0">
                <a:sym typeface="Symbol" panose="05050102010706020507" pitchFamily="18" charset="2"/>
              </a:rPr>
              <a:t>+(1-)</a:t>
            </a:r>
            <a:r>
              <a:rPr lang="en-US" altLang="ko-KR" baseline="-25000" dirty="0">
                <a:sym typeface="Symbol" panose="05050102010706020507" pitchFamily="18" charset="2"/>
              </a:rPr>
              <a:t>1</a:t>
            </a:r>
            <a:r>
              <a:rPr lang="en-US" altLang="ko-KR" dirty="0">
                <a:sym typeface="Symbol" panose="05050102010706020507" pitchFamily="18" charset="2"/>
              </a:rPr>
              <a:t>= 0.5*4 + 0.5*8 = 6</a:t>
            </a:r>
          </a:p>
          <a:p>
            <a:r>
              <a:rPr lang="en-US" altLang="ko-KR" dirty="0">
                <a:sym typeface="Symbol" panose="05050102010706020507" pitchFamily="18" charset="2"/>
              </a:rPr>
              <a:t></a:t>
            </a:r>
            <a:r>
              <a:rPr lang="en-US" altLang="ko-KR" baseline="-25000" dirty="0">
                <a:sym typeface="Symbol" panose="05050102010706020507" pitchFamily="18" charset="2"/>
              </a:rPr>
              <a:t>3</a:t>
            </a:r>
            <a:r>
              <a:rPr lang="en-US" altLang="ko-KR" dirty="0">
                <a:sym typeface="Symbol" panose="05050102010706020507" pitchFamily="18" charset="2"/>
              </a:rPr>
              <a:t> = t</a:t>
            </a:r>
            <a:r>
              <a:rPr lang="en-US" altLang="ko-KR" baseline="-25000" dirty="0">
                <a:sym typeface="Symbol" panose="05050102010706020507" pitchFamily="18" charset="2"/>
              </a:rPr>
              <a:t>2</a:t>
            </a:r>
            <a:r>
              <a:rPr lang="en-US" altLang="ko-KR" dirty="0">
                <a:sym typeface="Symbol" panose="05050102010706020507" pitchFamily="18" charset="2"/>
              </a:rPr>
              <a:t>+(1-)</a:t>
            </a:r>
            <a:r>
              <a:rPr lang="en-US" altLang="ko-KR" baseline="-25000" dirty="0">
                <a:sym typeface="Symbol" panose="05050102010706020507" pitchFamily="18" charset="2"/>
              </a:rPr>
              <a:t>2</a:t>
            </a:r>
            <a:r>
              <a:rPr lang="en-US" altLang="ko-KR" dirty="0">
                <a:sym typeface="Symbol" panose="05050102010706020507" pitchFamily="18" charset="2"/>
              </a:rPr>
              <a:t>= 0.5*6 + 0.5*6 = 6</a:t>
            </a:r>
          </a:p>
          <a:p>
            <a:r>
              <a:rPr lang="en-US" altLang="ko-KR" dirty="0">
                <a:sym typeface="Symbol" panose="05050102010706020507" pitchFamily="18" charset="2"/>
              </a:rPr>
              <a:t></a:t>
            </a:r>
            <a:r>
              <a:rPr lang="en-US" altLang="ko-KR" baseline="-25000" dirty="0">
                <a:sym typeface="Symbol" panose="05050102010706020507" pitchFamily="18" charset="2"/>
              </a:rPr>
              <a:t>4</a:t>
            </a:r>
            <a:r>
              <a:rPr lang="en-US" altLang="ko-KR" dirty="0">
                <a:sym typeface="Symbol" panose="05050102010706020507" pitchFamily="18" charset="2"/>
              </a:rPr>
              <a:t> = t</a:t>
            </a:r>
            <a:r>
              <a:rPr lang="en-US" altLang="ko-KR" baseline="-25000" dirty="0">
                <a:sym typeface="Symbol" panose="05050102010706020507" pitchFamily="18" charset="2"/>
              </a:rPr>
              <a:t>3</a:t>
            </a:r>
            <a:r>
              <a:rPr lang="en-US" altLang="ko-KR" dirty="0">
                <a:sym typeface="Symbol" panose="05050102010706020507" pitchFamily="18" charset="2"/>
              </a:rPr>
              <a:t>+(1-)</a:t>
            </a:r>
            <a:r>
              <a:rPr lang="en-US" altLang="ko-KR" baseline="-25000" dirty="0">
                <a:sym typeface="Symbol" panose="05050102010706020507" pitchFamily="18" charset="2"/>
              </a:rPr>
              <a:t>3</a:t>
            </a:r>
            <a:r>
              <a:rPr lang="en-US" altLang="ko-KR" dirty="0">
                <a:sym typeface="Symbol" panose="05050102010706020507" pitchFamily="18" charset="2"/>
              </a:rPr>
              <a:t>= 0.5*4 + 0.5*6 = 5</a:t>
            </a:r>
          </a:p>
          <a:p>
            <a:r>
              <a:rPr lang="en-US" altLang="ko-KR" dirty="0">
                <a:sym typeface="Symbol" panose="05050102010706020507" pitchFamily="18" charset="2"/>
              </a:rPr>
              <a:t></a:t>
            </a:r>
            <a:r>
              <a:rPr lang="en-US" altLang="ko-KR" baseline="-25000" dirty="0">
                <a:sym typeface="Symbol" panose="05050102010706020507" pitchFamily="18" charset="2"/>
              </a:rPr>
              <a:t>5</a:t>
            </a:r>
            <a:r>
              <a:rPr lang="en-US" altLang="ko-KR" dirty="0">
                <a:sym typeface="Symbol" panose="05050102010706020507" pitchFamily="18" charset="2"/>
              </a:rPr>
              <a:t> = t</a:t>
            </a:r>
            <a:r>
              <a:rPr lang="en-US" altLang="ko-KR" baseline="-25000" dirty="0">
                <a:sym typeface="Symbol" panose="05050102010706020507" pitchFamily="18" charset="2"/>
              </a:rPr>
              <a:t>4</a:t>
            </a:r>
            <a:r>
              <a:rPr lang="en-US" altLang="ko-KR" dirty="0">
                <a:sym typeface="Symbol" panose="05050102010706020507" pitchFamily="18" charset="2"/>
              </a:rPr>
              <a:t>+(1-)</a:t>
            </a:r>
            <a:r>
              <a:rPr lang="en-US" altLang="ko-KR" baseline="-25000" dirty="0">
                <a:sym typeface="Symbol" panose="05050102010706020507" pitchFamily="18" charset="2"/>
              </a:rPr>
              <a:t>4</a:t>
            </a:r>
            <a:r>
              <a:rPr lang="en-US" altLang="ko-KR" dirty="0">
                <a:sym typeface="Symbol" panose="05050102010706020507" pitchFamily="18" charset="2"/>
              </a:rPr>
              <a:t>= 0.5*13 + 0.5*5 = 9</a:t>
            </a:r>
          </a:p>
          <a:p>
            <a:r>
              <a:rPr lang="en-US" altLang="ko-KR" dirty="0">
                <a:sym typeface="Symbol" panose="05050102010706020507" pitchFamily="18" charset="2"/>
              </a:rPr>
              <a:t></a:t>
            </a:r>
            <a:r>
              <a:rPr lang="en-US" altLang="ko-KR" baseline="-25000" dirty="0">
                <a:sym typeface="Symbol" panose="05050102010706020507" pitchFamily="18" charset="2"/>
              </a:rPr>
              <a:t>6</a:t>
            </a:r>
            <a:r>
              <a:rPr lang="en-US" altLang="ko-KR" dirty="0">
                <a:sym typeface="Symbol" panose="05050102010706020507" pitchFamily="18" charset="2"/>
              </a:rPr>
              <a:t> = t</a:t>
            </a:r>
            <a:r>
              <a:rPr lang="en-US" altLang="ko-KR" baseline="-25000" dirty="0">
                <a:sym typeface="Symbol" panose="05050102010706020507" pitchFamily="18" charset="2"/>
              </a:rPr>
              <a:t>5</a:t>
            </a:r>
            <a:r>
              <a:rPr lang="en-US" altLang="ko-KR" dirty="0">
                <a:sym typeface="Symbol" panose="05050102010706020507" pitchFamily="18" charset="2"/>
              </a:rPr>
              <a:t>+(1-)</a:t>
            </a:r>
            <a:r>
              <a:rPr lang="en-US" altLang="ko-KR" baseline="-25000" dirty="0">
                <a:sym typeface="Symbol" panose="05050102010706020507" pitchFamily="18" charset="2"/>
              </a:rPr>
              <a:t>5</a:t>
            </a:r>
            <a:r>
              <a:rPr lang="en-US" altLang="ko-KR" dirty="0">
                <a:sym typeface="Symbol" panose="05050102010706020507" pitchFamily="18" charset="2"/>
              </a:rPr>
              <a:t>= 0.5*13 + 0.5*9 = 11</a:t>
            </a:r>
          </a:p>
          <a:p>
            <a:r>
              <a:rPr lang="en-US" altLang="ko-KR" dirty="0">
                <a:sym typeface="Symbol" panose="05050102010706020507" pitchFamily="18" charset="2"/>
              </a:rPr>
              <a:t></a:t>
            </a:r>
            <a:r>
              <a:rPr lang="en-US" altLang="ko-KR" baseline="-25000" dirty="0">
                <a:sym typeface="Symbol" panose="05050102010706020507" pitchFamily="18" charset="2"/>
              </a:rPr>
              <a:t>7</a:t>
            </a:r>
            <a:r>
              <a:rPr lang="en-US" altLang="ko-KR" dirty="0">
                <a:sym typeface="Symbol" panose="05050102010706020507" pitchFamily="18" charset="2"/>
              </a:rPr>
              <a:t> = t</a:t>
            </a:r>
            <a:r>
              <a:rPr lang="en-US" altLang="ko-KR" baseline="-25000" dirty="0">
                <a:sym typeface="Symbol" panose="05050102010706020507" pitchFamily="18" charset="2"/>
              </a:rPr>
              <a:t>6</a:t>
            </a:r>
            <a:r>
              <a:rPr lang="en-US" altLang="ko-KR" dirty="0">
                <a:sym typeface="Symbol" panose="05050102010706020507" pitchFamily="18" charset="2"/>
              </a:rPr>
              <a:t>+(1-)</a:t>
            </a:r>
            <a:r>
              <a:rPr lang="en-US" altLang="ko-KR" baseline="-25000" dirty="0">
                <a:sym typeface="Symbol" panose="05050102010706020507" pitchFamily="18" charset="2"/>
              </a:rPr>
              <a:t>6</a:t>
            </a:r>
            <a:r>
              <a:rPr lang="en-US" altLang="ko-KR" dirty="0">
                <a:sym typeface="Symbol" panose="05050102010706020507" pitchFamily="18" charset="2"/>
              </a:rPr>
              <a:t>= 0.5*13 + 0.5*11 = 12</a:t>
            </a:r>
          </a:p>
          <a:p>
            <a:endParaRPr lang="en-US" dirty="0"/>
          </a:p>
        </p:txBody>
      </p:sp>
    </p:spTree>
    <p:extLst>
      <p:ext uri="{BB962C8B-B14F-4D97-AF65-F5344CB8AC3E}">
        <p14:creationId xmlns:p14="http://schemas.microsoft.com/office/powerpoint/2010/main" val="3461317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932D6-B9B2-EA5C-4660-E0684F428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C4E288-B8E1-BE69-60F0-BB2E0415D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AA7E6-769D-C96B-46B4-2BAF767237B8}"/>
              </a:ext>
            </a:extLst>
          </p:cNvPr>
          <p:cNvSpPr>
            <a:spLocks noGrp="1"/>
          </p:cNvSpPr>
          <p:nvPr>
            <p:ph type="body" idx="1"/>
          </p:nvPr>
        </p:nvSpPr>
        <p:spPr/>
        <p:txBody>
          <a:bodyPr/>
          <a:lstStyle/>
          <a:p>
            <a:endParaRPr lang="en-US" altLang="ko-KR" dirty="0">
              <a:sym typeface="Symbol" panose="05050102010706020507" pitchFamily="18" charset="2"/>
            </a:endParaRPr>
          </a:p>
          <a:p>
            <a:endParaRPr lang="en-US" altLang="ko-KR" dirty="0">
              <a:sym typeface="Symbol" panose="05050102010706020507" pitchFamily="18" charset="2"/>
            </a:endParaRPr>
          </a:p>
          <a:p>
            <a:endParaRPr lang="en-US" altLang="ko-KR" dirty="0">
              <a:sym typeface="Symbol" panose="05050102010706020507" pitchFamily="18" charset="2"/>
            </a:endParaRPr>
          </a:p>
          <a:p>
            <a:endParaRPr lang="en-US" altLang="ko-KR" dirty="0">
              <a:sym typeface="Symbol" panose="05050102010706020507" pitchFamily="18" charset="2"/>
            </a:endParaRPr>
          </a:p>
          <a:p>
            <a:endParaRPr lang="en-US" altLang="ko-KR" dirty="0">
              <a:sym typeface="Symbol" panose="05050102010706020507" pitchFamily="18" charset="2"/>
            </a:endParaRPr>
          </a:p>
          <a:p>
            <a:r>
              <a:rPr lang="en-US" altLang="ko-KR" dirty="0">
                <a:sym typeface="Symbol" panose="05050102010706020507" pitchFamily="18" charset="2"/>
              </a:rPr>
              <a:t></a:t>
            </a:r>
            <a:r>
              <a:rPr lang="en-US" altLang="ko-KR" baseline="-25000" dirty="0">
                <a:sym typeface="Symbol" panose="05050102010706020507" pitchFamily="18" charset="2"/>
              </a:rPr>
              <a:t>1</a:t>
            </a:r>
            <a:r>
              <a:rPr lang="en-US" altLang="ko-KR" dirty="0">
                <a:sym typeface="Symbol" panose="05050102010706020507" pitchFamily="18" charset="2"/>
              </a:rPr>
              <a:t> = t</a:t>
            </a:r>
            <a:r>
              <a:rPr lang="en-US" altLang="ko-KR" baseline="-25000" dirty="0">
                <a:sym typeface="Symbol" panose="05050102010706020507" pitchFamily="18" charset="2"/>
              </a:rPr>
              <a:t>0</a:t>
            </a:r>
            <a:r>
              <a:rPr lang="en-US" altLang="ko-KR" dirty="0">
                <a:sym typeface="Symbol" panose="05050102010706020507" pitchFamily="18" charset="2"/>
              </a:rPr>
              <a:t>+(1-)</a:t>
            </a:r>
            <a:r>
              <a:rPr lang="en-US" altLang="ko-KR" baseline="-25000" dirty="0">
                <a:sym typeface="Symbol" panose="05050102010706020507" pitchFamily="18" charset="2"/>
              </a:rPr>
              <a:t>0</a:t>
            </a:r>
            <a:r>
              <a:rPr lang="en-US" altLang="ko-KR" dirty="0">
                <a:sym typeface="Symbol" panose="05050102010706020507" pitchFamily="18" charset="2"/>
              </a:rPr>
              <a:t>= 0.5*6 + 0.5*10 = 8</a:t>
            </a:r>
          </a:p>
          <a:p>
            <a:r>
              <a:rPr lang="en-US" altLang="ko-KR" dirty="0">
                <a:sym typeface="Symbol" panose="05050102010706020507" pitchFamily="18" charset="2"/>
              </a:rPr>
              <a:t></a:t>
            </a:r>
            <a:r>
              <a:rPr lang="en-US" altLang="ko-KR" baseline="-25000" dirty="0">
                <a:sym typeface="Symbol" panose="05050102010706020507" pitchFamily="18" charset="2"/>
              </a:rPr>
              <a:t>2</a:t>
            </a:r>
            <a:r>
              <a:rPr lang="en-US" altLang="ko-KR" dirty="0">
                <a:sym typeface="Symbol" panose="05050102010706020507" pitchFamily="18" charset="2"/>
              </a:rPr>
              <a:t> = t</a:t>
            </a:r>
            <a:r>
              <a:rPr lang="en-US" altLang="ko-KR" baseline="-25000" dirty="0">
                <a:sym typeface="Symbol" panose="05050102010706020507" pitchFamily="18" charset="2"/>
              </a:rPr>
              <a:t>1</a:t>
            </a:r>
            <a:r>
              <a:rPr lang="en-US" altLang="ko-KR" dirty="0">
                <a:sym typeface="Symbol" panose="05050102010706020507" pitchFamily="18" charset="2"/>
              </a:rPr>
              <a:t>+(1-)</a:t>
            </a:r>
            <a:r>
              <a:rPr lang="en-US" altLang="ko-KR" baseline="-25000" dirty="0">
                <a:sym typeface="Symbol" panose="05050102010706020507" pitchFamily="18" charset="2"/>
              </a:rPr>
              <a:t>1</a:t>
            </a:r>
            <a:r>
              <a:rPr lang="en-US" altLang="ko-KR" dirty="0">
                <a:sym typeface="Symbol" panose="05050102010706020507" pitchFamily="18" charset="2"/>
              </a:rPr>
              <a:t>= 0.5*4 + 0.5*8 = 6</a:t>
            </a:r>
          </a:p>
          <a:p>
            <a:r>
              <a:rPr lang="en-US" altLang="ko-KR" dirty="0">
                <a:sym typeface="Symbol" panose="05050102010706020507" pitchFamily="18" charset="2"/>
              </a:rPr>
              <a:t></a:t>
            </a:r>
            <a:r>
              <a:rPr lang="en-US" altLang="ko-KR" baseline="-25000" dirty="0">
                <a:sym typeface="Symbol" panose="05050102010706020507" pitchFamily="18" charset="2"/>
              </a:rPr>
              <a:t>3</a:t>
            </a:r>
            <a:r>
              <a:rPr lang="en-US" altLang="ko-KR" dirty="0">
                <a:sym typeface="Symbol" panose="05050102010706020507" pitchFamily="18" charset="2"/>
              </a:rPr>
              <a:t> = t</a:t>
            </a:r>
            <a:r>
              <a:rPr lang="en-US" altLang="ko-KR" baseline="-25000" dirty="0">
                <a:sym typeface="Symbol" panose="05050102010706020507" pitchFamily="18" charset="2"/>
              </a:rPr>
              <a:t>2</a:t>
            </a:r>
            <a:r>
              <a:rPr lang="en-US" altLang="ko-KR" dirty="0">
                <a:sym typeface="Symbol" panose="05050102010706020507" pitchFamily="18" charset="2"/>
              </a:rPr>
              <a:t>+(1-)</a:t>
            </a:r>
            <a:r>
              <a:rPr lang="en-US" altLang="ko-KR" baseline="-25000" dirty="0">
                <a:sym typeface="Symbol" panose="05050102010706020507" pitchFamily="18" charset="2"/>
              </a:rPr>
              <a:t>2</a:t>
            </a:r>
            <a:r>
              <a:rPr lang="en-US" altLang="ko-KR" dirty="0">
                <a:sym typeface="Symbol" panose="05050102010706020507" pitchFamily="18" charset="2"/>
              </a:rPr>
              <a:t>= 0.5*6 + 0.5*6 = 6</a:t>
            </a:r>
          </a:p>
          <a:p>
            <a:r>
              <a:rPr lang="en-US" altLang="ko-KR" dirty="0">
                <a:sym typeface="Symbol" panose="05050102010706020507" pitchFamily="18" charset="2"/>
              </a:rPr>
              <a:t></a:t>
            </a:r>
            <a:r>
              <a:rPr lang="en-US" altLang="ko-KR" baseline="-25000" dirty="0">
                <a:sym typeface="Symbol" panose="05050102010706020507" pitchFamily="18" charset="2"/>
              </a:rPr>
              <a:t>4</a:t>
            </a:r>
            <a:r>
              <a:rPr lang="en-US" altLang="ko-KR" dirty="0">
                <a:sym typeface="Symbol" panose="05050102010706020507" pitchFamily="18" charset="2"/>
              </a:rPr>
              <a:t> = t</a:t>
            </a:r>
            <a:r>
              <a:rPr lang="en-US" altLang="ko-KR" baseline="-25000" dirty="0">
                <a:sym typeface="Symbol" panose="05050102010706020507" pitchFamily="18" charset="2"/>
              </a:rPr>
              <a:t>3</a:t>
            </a:r>
            <a:r>
              <a:rPr lang="en-US" altLang="ko-KR" dirty="0">
                <a:sym typeface="Symbol" panose="05050102010706020507" pitchFamily="18" charset="2"/>
              </a:rPr>
              <a:t>+(1-)</a:t>
            </a:r>
            <a:r>
              <a:rPr lang="en-US" altLang="ko-KR" baseline="-25000" dirty="0">
                <a:sym typeface="Symbol" panose="05050102010706020507" pitchFamily="18" charset="2"/>
              </a:rPr>
              <a:t>3</a:t>
            </a:r>
            <a:r>
              <a:rPr lang="en-US" altLang="ko-KR" dirty="0">
                <a:sym typeface="Symbol" panose="05050102010706020507" pitchFamily="18" charset="2"/>
              </a:rPr>
              <a:t>= 0.5*4 + 0.5*6 = 5</a:t>
            </a:r>
          </a:p>
          <a:p>
            <a:r>
              <a:rPr lang="en-US" altLang="ko-KR" dirty="0">
                <a:sym typeface="Symbol" panose="05050102010706020507" pitchFamily="18" charset="2"/>
              </a:rPr>
              <a:t></a:t>
            </a:r>
            <a:r>
              <a:rPr lang="en-US" altLang="ko-KR" baseline="-25000" dirty="0">
                <a:sym typeface="Symbol" panose="05050102010706020507" pitchFamily="18" charset="2"/>
              </a:rPr>
              <a:t>5</a:t>
            </a:r>
            <a:r>
              <a:rPr lang="en-US" altLang="ko-KR" dirty="0">
                <a:sym typeface="Symbol" panose="05050102010706020507" pitchFamily="18" charset="2"/>
              </a:rPr>
              <a:t> = t</a:t>
            </a:r>
            <a:r>
              <a:rPr lang="en-US" altLang="ko-KR" baseline="-25000" dirty="0">
                <a:sym typeface="Symbol" panose="05050102010706020507" pitchFamily="18" charset="2"/>
              </a:rPr>
              <a:t>4</a:t>
            </a:r>
            <a:r>
              <a:rPr lang="en-US" altLang="ko-KR" dirty="0">
                <a:sym typeface="Symbol" panose="05050102010706020507" pitchFamily="18" charset="2"/>
              </a:rPr>
              <a:t>+(1-)</a:t>
            </a:r>
            <a:r>
              <a:rPr lang="en-US" altLang="ko-KR" baseline="-25000" dirty="0">
                <a:sym typeface="Symbol" panose="05050102010706020507" pitchFamily="18" charset="2"/>
              </a:rPr>
              <a:t>4</a:t>
            </a:r>
            <a:r>
              <a:rPr lang="en-US" altLang="ko-KR" dirty="0">
                <a:sym typeface="Symbol" panose="05050102010706020507" pitchFamily="18" charset="2"/>
              </a:rPr>
              <a:t>= 0.5*13 + 0.5*5 = 9</a:t>
            </a:r>
          </a:p>
          <a:p>
            <a:r>
              <a:rPr lang="en-US" altLang="ko-KR" dirty="0">
                <a:sym typeface="Symbol" panose="05050102010706020507" pitchFamily="18" charset="2"/>
              </a:rPr>
              <a:t></a:t>
            </a:r>
            <a:r>
              <a:rPr lang="en-US" altLang="ko-KR" baseline="-25000" dirty="0">
                <a:sym typeface="Symbol" panose="05050102010706020507" pitchFamily="18" charset="2"/>
              </a:rPr>
              <a:t>6</a:t>
            </a:r>
            <a:r>
              <a:rPr lang="en-US" altLang="ko-KR" dirty="0">
                <a:sym typeface="Symbol" panose="05050102010706020507" pitchFamily="18" charset="2"/>
              </a:rPr>
              <a:t> = t</a:t>
            </a:r>
            <a:r>
              <a:rPr lang="en-US" altLang="ko-KR" baseline="-25000" dirty="0">
                <a:sym typeface="Symbol" panose="05050102010706020507" pitchFamily="18" charset="2"/>
              </a:rPr>
              <a:t>5</a:t>
            </a:r>
            <a:r>
              <a:rPr lang="en-US" altLang="ko-KR" dirty="0">
                <a:sym typeface="Symbol" panose="05050102010706020507" pitchFamily="18" charset="2"/>
              </a:rPr>
              <a:t>+(1-)</a:t>
            </a:r>
            <a:r>
              <a:rPr lang="en-US" altLang="ko-KR" baseline="-25000" dirty="0">
                <a:sym typeface="Symbol" panose="05050102010706020507" pitchFamily="18" charset="2"/>
              </a:rPr>
              <a:t>5</a:t>
            </a:r>
            <a:r>
              <a:rPr lang="en-US" altLang="ko-KR" dirty="0">
                <a:sym typeface="Symbol" panose="05050102010706020507" pitchFamily="18" charset="2"/>
              </a:rPr>
              <a:t>= 0.5*13 + 0.5*9 = 11</a:t>
            </a:r>
          </a:p>
          <a:p>
            <a:r>
              <a:rPr lang="en-US" altLang="ko-KR" dirty="0">
                <a:sym typeface="Symbol" panose="05050102010706020507" pitchFamily="18" charset="2"/>
              </a:rPr>
              <a:t></a:t>
            </a:r>
            <a:r>
              <a:rPr lang="en-US" altLang="ko-KR" baseline="-25000" dirty="0">
                <a:sym typeface="Symbol" panose="05050102010706020507" pitchFamily="18" charset="2"/>
              </a:rPr>
              <a:t>7</a:t>
            </a:r>
            <a:r>
              <a:rPr lang="en-US" altLang="ko-KR" dirty="0">
                <a:sym typeface="Symbol" panose="05050102010706020507" pitchFamily="18" charset="2"/>
              </a:rPr>
              <a:t> = t</a:t>
            </a:r>
            <a:r>
              <a:rPr lang="en-US" altLang="ko-KR" baseline="-25000" dirty="0">
                <a:sym typeface="Symbol" panose="05050102010706020507" pitchFamily="18" charset="2"/>
              </a:rPr>
              <a:t>6</a:t>
            </a:r>
            <a:r>
              <a:rPr lang="en-US" altLang="ko-KR" dirty="0">
                <a:sym typeface="Symbol" panose="05050102010706020507" pitchFamily="18" charset="2"/>
              </a:rPr>
              <a:t>+(1-)</a:t>
            </a:r>
            <a:r>
              <a:rPr lang="en-US" altLang="ko-KR" baseline="-25000" dirty="0">
                <a:sym typeface="Symbol" panose="05050102010706020507" pitchFamily="18" charset="2"/>
              </a:rPr>
              <a:t>6</a:t>
            </a:r>
            <a:r>
              <a:rPr lang="en-US" altLang="ko-KR" dirty="0">
                <a:sym typeface="Symbol" panose="05050102010706020507" pitchFamily="18" charset="2"/>
              </a:rPr>
              <a:t>= 0.5*13 + 0.5*11 = 12</a:t>
            </a:r>
          </a:p>
          <a:p>
            <a:endParaRPr lang="en-US" dirty="0"/>
          </a:p>
        </p:txBody>
      </p:sp>
    </p:spTree>
    <p:extLst>
      <p:ext uri="{BB962C8B-B14F-4D97-AF65-F5344CB8AC3E}">
        <p14:creationId xmlns:p14="http://schemas.microsoft.com/office/powerpoint/2010/main" val="1865211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r>
              <a:rPr lang="en-US" dirty="0"/>
              <a:t>Many textbooks use the “old model”—one thread per job</a:t>
            </a:r>
          </a:p>
          <a:p>
            <a:r>
              <a:rPr lang="en-US" dirty="0"/>
              <a:t>Usually it's really: </a:t>
            </a:r>
            <a:r>
              <a:rPr lang="en-US" b="1" dirty="0"/>
              <a:t>threads</a:t>
            </a:r>
            <a:r>
              <a:rPr lang="en-US" dirty="0"/>
              <a:t> (e.g., in Linux)</a:t>
            </a:r>
          </a:p>
          <a:p>
            <a:endParaRPr lang="en-US" dirty="0"/>
          </a:p>
          <a:p>
            <a:r>
              <a:rPr lang="en-US" dirty="0"/>
              <a:t>One point to notice: switching threads vs. switching jobs incurs different costs:</a:t>
            </a:r>
          </a:p>
          <a:p>
            <a:pPr lvl="1"/>
            <a:r>
              <a:rPr lang="en-US" dirty="0"/>
              <a:t>Switch threads: Save/restore registers</a:t>
            </a:r>
          </a:p>
          <a:p>
            <a:pPr lvl="1"/>
            <a:r>
              <a:rPr lang="en-US" dirty="0"/>
              <a:t>Switch jobs: Change active address space too!</a:t>
            </a:r>
          </a:p>
          <a:p>
            <a:pPr lvl="2"/>
            <a:r>
              <a:rPr lang="en-US" dirty="0"/>
              <a:t>Expensive</a:t>
            </a:r>
          </a:p>
          <a:p>
            <a:pPr lvl="2"/>
            <a:r>
              <a:rPr lang="en-US" dirty="0"/>
              <a:t>Disrupts caching</a:t>
            </a:r>
          </a:p>
          <a:p>
            <a:pPr>
              <a:lnSpc>
                <a:spcPct val="80000"/>
              </a:lnSpc>
            </a:pPr>
            <a:r>
              <a:rPr lang="en-US" dirty="0"/>
              <a:t>Scheduling: selecting a waiting process from the ready queue and allocating the CPU to it</a:t>
            </a:r>
          </a:p>
          <a:p>
            <a:pPr>
              <a:lnSpc>
                <a:spcPct val="80000"/>
              </a:lnSpc>
            </a:pPr>
            <a:r>
              <a:rPr lang="en-US" dirty="0"/>
              <a:t>FCFS Scheduling:</a:t>
            </a:r>
          </a:p>
          <a:p>
            <a:pPr lvl="1">
              <a:lnSpc>
                <a:spcPct val="80000"/>
              </a:lnSpc>
            </a:pPr>
            <a:r>
              <a:rPr lang="en-US" dirty="0"/>
              <a:t>Pros: Simple</a:t>
            </a:r>
          </a:p>
          <a:p>
            <a:pPr lvl="1">
              <a:lnSpc>
                <a:spcPct val="80000"/>
              </a:lnSpc>
            </a:pPr>
            <a:r>
              <a:rPr lang="en-US" dirty="0"/>
              <a:t>Cons: Short jobs can get stuck behind long ones</a:t>
            </a:r>
          </a:p>
          <a:p>
            <a:pPr>
              <a:lnSpc>
                <a:spcPct val="80000"/>
              </a:lnSpc>
            </a:pPr>
            <a:r>
              <a:rPr lang="en-US" dirty="0"/>
              <a:t>Round-Robin Scheduling: </a:t>
            </a:r>
          </a:p>
          <a:p>
            <a:pPr lvl="1">
              <a:lnSpc>
                <a:spcPct val="80000"/>
              </a:lnSpc>
            </a:pPr>
            <a:r>
              <a:rPr lang="en-US" dirty="0"/>
              <a:t>Pros: Better for short jobs </a:t>
            </a:r>
          </a:p>
          <a:p>
            <a:pPr lvl="1">
              <a:lnSpc>
                <a:spcPct val="80000"/>
              </a:lnSpc>
            </a:pPr>
            <a:r>
              <a:rPr lang="en-US" dirty="0"/>
              <a:t>Cons: Poor performance when jobs have same length </a:t>
            </a:r>
          </a:p>
          <a:p>
            <a:pPr lvl="1">
              <a:lnSpc>
                <a:spcPct val="80000"/>
              </a:lnSpc>
            </a:pPr>
            <a:endParaRPr lang="en-US" dirty="0"/>
          </a:p>
          <a:p>
            <a:pPr lvl="1">
              <a:lnSpc>
                <a:spcPct val="80000"/>
              </a:lnSpc>
            </a:pPr>
            <a:r>
              <a:rPr lang="en-GB" altLang="ko-KR" dirty="0">
                <a:ea typeface="굴림" panose="020B0600000101010101" pitchFamily="34" charset="-127"/>
              </a:rPr>
              <a:t>Pros: Simple</a:t>
            </a:r>
            <a:endParaRPr lang="en-US" dirty="0"/>
          </a:p>
          <a:p>
            <a:pPr lvl="1">
              <a:lnSpc>
                <a:spcPct val="80000"/>
              </a:lnSpc>
            </a:pPr>
            <a:endParaRPr lang="en-US" dirty="0"/>
          </a:p>
          <a:p>
            <a:endParaRPr lang="en-US" dirty="0"/>
          </a:p>
          <a:p>
            <a:endParaRPr lang="en-GB" altLang="ko-KR" dirty="0">
              <a:ea typeface="굴림" panose="020B0600000101010101" pitchFamily="34" charset="-127"/>
            </a:endParaRPr>
          </a:p>
          <a:p>
            <a:endParaRPr lang="en-GB" altLang="ko-KR" dirty="0">
              <a:ea typeface="굴림" panose="020B0600000101010101" pitchFamily="34" charset="-127"/>
            </a:endParaRPr>
          </a:p>
          <a:p>
            <a:pPr>
              <a:lnSpc>
                <a:spcPct val="85000"/>
              </a:lnSpc>
            </a:pPr>
            <a:r>
              <a:rPr lang="en-US" dirty="0"/>
              <a:t>Shortest Job First (SJF) and Shortest Remaining Time First (SRTF)</a:t>
            </a:r>
          </a:p>
          <a:p>
            <a:pPr lvl="1">
              <a:lnSpc>
                <a:spcPct val="85000"/>
              </a:lnSpc>
            </a:pPr>
            <a:r>
              <a:rPr lang="en-US" dirty="0"/>
              <a:t>Run the job with least amount of computation to do/least remaining amount of computation to do</a:t>
            </a:r>
          </a:p>
          <a:p>
            <a:pPr lvl="1">
              <a:lnSpc>
                <a:spcPct val="80000"/>
              </a:lnSpc>
            </a:pPr>
            <a:r>
              <a:rPr lang="en-US" dirty="0"/>
              <a:t>Pros: Optimal (average response time) </a:t>
            </a:r>
          </a:p>
          <a:p>
            <a:pPr lvl="1">
              <a:lnSpc>
                <a:spcPct val="80000"/>
              </a:lnSpc>
            </a:pPr>
            <a:r>
              <a:rPr lang="en-US" dirty="0"/>
              <a:t>Cons: Hard to predict future, Unfair</a:t>
            </a:r>
          </a:p>
          <a:p>
            <a:pPr>
              <a:lnSpc>
                <a:spcPct val="80000"/>
              </a:lnSpc>
            </a:pPr>
            <a:r>
              <a:rPr lang="en-US" dirty="0"/>
              <a:t>Priority-Based Scheduling</a:t>
            </a:r>
          </a:p>
          <a:p>
            <a:pPr lvl="1">
              <a:lnSpc>
                <a:spcPct val="80000"/>
              </a:lnSpc>
            </a:pPr>
            <a:r>
              <a:rPr lang="en-US" dirty="0"/>
              <a:t>Each process is assigned a fixed priority</a:t>
            </a:r>
          </a:p>
          <a:p>
            <a:pPr>
              <a:lnSpc>
                <a:spcPct val="80000"/>
              </a:lnSpc>
            </a:pPr>
            <a:r>
              <a:rPr lang="en-US" dirty="0"/>
              <a:t>Multi-Level Queue Scheduling</a:t>
            </a:r>
          </a:p>
          <a:p>
            <a:pPr lvl="1">
              <a:lnSpc>
                <a:spcPct val="80000"/>
              </a:lnSpc>
            </a:pPr>
            <a:r>
              <a:rPr lang="en-US" dirty="0"/>
              <a:t>Multiple queues of different priorities</a:t>
            </a:r>
          </a:p>
          <a:p>
            <a:pPr>
              <a:lnSpc>
                <a:spcPct val="80000"/>
              </a:lnSpc>
            </a:pPr>
            <a:r>
              <a:rPr lang="en-US" dirty="0"/>
              <a:t>Multi-Level Feedback Queue Scheduling:</a:t>
            </a:r>
          </a:p>
          <a:p>
            <a:pPr lvl="1">
              <a:lnSpc>
                <a:spcPct val="80000"/>
              </a:lnSpc>
            </a:pPr>
            <a:r>
              <a:rPr lang="en-US" dirty="0"/>
              <a:t>Automatic promotion/demotion of process between queues</a:t>
            </a:r>
          </a:p>
          <a:p>
            <a:pPr>
              <a:lnSpc>
                <a:spcPct val="80000"/>
              </a:lnSpc>
            </a:pPr>
            <a:r>
              <a:rPr lang="en-US" dirty="0"/>
              <a:t>Lottery Scheduling:</a:t>
            </a:r>
          </a:p>
          <a:p>
            <a:pPr lvl="1">
              <a:lnSpc>
                <a:spcPct val="80000"/>
              </a:lnSpc>
            </a:pPr>
            <a:r>
              <a:rPr lang="en-US" dirty="0"/>
              <a:t>Give each process a number of tickets (short tasks </a:t>
            </a:r>
            <a:r>
              <a:rPr lang="en-US" dirty="0">
                <a:sym typeface="Symbol" pitchFamily="18" charset="2"/>
              </a:rPr>
              <a:t> more tickets)</a:t>
            </a:r>
          </a:p>
          <a:p>
            <a:pPr lvl="1">
              <a:lnSpc>
                <a:spcPct val="80000"/>
              </a:lnSpc>
            </a:pPr>
            <a:r>
              <a:rPr lang="en-US" dirty="0"/>
              <a:t>Reserve a minimum number of tickets for every process to ensure forward progress</a:t>
            </a:r>
          </a:p>
          <a:p>
            <a:pPr>
              <a:lnSpc>
                <a:spcPct val="80000"/>
              </a:lnSpc>
            </a:pPr>
            <a:r>
              <a:rPr lang="en-US" dirty="0"/>
              <a:t>See </a:t>
            </a:r>
            <a:r>
              <a:rPr lang="en-US" dirty="0">
                <a:hlinkClick r:id="rId3"/>
              </a:rPr>
              <a:t>animations</a:t>
            </a:r>
            <a:r>
              <a:rPr lang="en-US" dirty="0"/>
              <a:t> of common scheduling algorithms</a:t>
            </a:r>
          </a:p>
          <a:p>
            <a:endParaRPr lang="en-US" dirty="0"/>
          </a:p>
          <a:p>
            <a:endParaRPr lang="en-US" dirty="0"/>
          </a:p>
          <a:p>
            <a:endParaRPr lang="en-US" dirty="0"/>
          </a:p>
          <a:p>
            <a:endParaRPr lang="ko-KR" altLang="en-US" dirty="0">
              <a:ea typeface="굴림" panose="020B0600000101010101" pitchFamily="34" charset="-127"/>
            </a:endParaRPr>
          </a:p>
        </p:txBody>
      </p:sp>
    </p:spTree>
    <p:extLst>
      <p:ext uri="{BB962C8B-B14F-4D97-AF65-F5344CB8AC3E}">
        <p14:creationId xmlns:p14="http://schemas.microsoft.com/office/powerpoint/2010/main" val="977117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sz="1200" dirty="0">
                <a:ea typeface="宋体" charset="-122"/>
              </a:rPr>
              <a:t>. Blocking delay is MAX length of critical sections of all lower-priority tasks (vs. SUM for PIP)</a:t>
            </a:r>
          </a:p>
          <a:p>
            <a:endParaRPr lang="en-SE" dirty="0"/>
          </a:p>
        </p:txBody>
      </p:sp>
    </p:spTree>
    <p:extLst>
      <p:ext uri="{BB962C8B-B14F-4D97-AF65-F5344CB8AC3E}">
        <p14:creationId xmlns:p14="http://schemas.microsoft.com/office/powerpoint/2010/main" val="305790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b="0" kern="0" dirty="0"/>
              <a:t>fork() returns 0 in child process and process ID of child process in parent process. </a:t>
            </a:r>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2</a:t>
            </a:fld>
            <a:endParaRPr kumimoji="1" lang="zh-CN" altLang="en-US"/>
          </a:p>
        </p:txBody>
      </p:sp>
    </p:spTree>
    <p:extLst>
      <p:ext uri="{BB962C8B-B14F-4D97-AF65-F5344CB8AC3E}">
        <p14:creationId xmlns:p14="http://schemas.microsoft.com/office/powerpoint/2010/main" val="200392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You</a:t>
            </a:r>
            <a:r>
              <a:rPr lang="zh-CN" altLang="en-US" dirty="0"/>
              <a:t> </a:t>
            </a:r>
            <a:r>
              <a:rPr lang="en-US" altLang="zh-CN" dirty="0"/>
              <a:t>may</a:t>
            </a:r>
            <a:r>
              <a:rPr lang="zh-CN" altLang="en-US" dirty="0"/>
              <a:t> </a:t>
            </a:r>
            <a:r>
              <a:rPr lang="en-US" altLang="zh-CN" dirty="0"/>
              <a:t>not</a:t>
            </a:r>
            <a:r>
              <a:rPr lang="zh-CN" altLang="en-US" dirty="0"/>
              <a:t> </a:t>
            </a:r>
            <a:r>
              <a:rPr lang="en-US" altLang="zh-CN" dirty="0"/>
              <a:t>have</a:t>
            </a:r>
            <a:r>
              <a:rPr lang="zh-CN" altLang="en-US" dirty="0"/>
              <a:t> </a:t>
            </a:r>
            <a:r>
              <a:rPr lang="en-US" altLang="zh-CN" dirty="0"/>
              <a:t>the</a:t>
            </a:r>
            <a:r>
              <a:rPr lang="zh-CN" altLang="en-US" dirty="0"/>
              <a:t> </a:t>
            </a:r>
            <a:r>
              <a:rPr lang="en-US" altLang="zh-CN" dirty="0"/>
              <a:t>exec</a:t>
            </a:r>
            <a:r>
              <a:rPr lang="zh-CN" altLang="en-US" dirty="0"/>
              <a:t> </a:t>
            </a:r>
            <a:r>
              <a:rPr lang="en-US" altLang="zh-CN" dirty="0"/>
              <a:t>command</a:t>
            </a:r>
            <a:r>
              <a:rPr lang="zh-CN" altLang="en-US" dirty="0"/>
              <a:t> </a:t>
            </a:r>
            <a:r>
              <a:rPr lang="en-US" altLang="zh-CN" dirty="0"/>
              <a:t>instead</a:t>
            </a:r>
            <a:r>
              <a:rPr lang="zh-CN" altLang="en-US" dirty="0"/>
              <a:t> </a:t>
            </a:r>
            <a:r>
              <a:rPr lang="en-US" altLang="zh-CN" dirty="0"/>
              <a:t>you</a:t>
            </a:r>
            <a:r>
              <a:rPr lang="zh-CN" altLang="en-US" dirty="0"/>
              <a:t> </a:t>
            </a:r>
            <a:r>
              <a:rPr lang="en-US" altLang="zh-CN" dirty="0"/>
              <a:t>have</a:t>
            </a:r>
            <a:r>
              <a:rPr lang="zh-CN" altLang="en-US" dirty="0"/>
              <a:t> </a:t>
            </a:r>
            <a:r>
              <a:rPr lang="en-US" altLang="zh-CN" dirty="0"/>
              <a:t>several</a:t>
            </a:r>
            <a:r>
              <a:rPr lang="zh-CN" altLang="en-US" dirty="0"/>
              <a:t> </a:t>
            </a:r>
            <a:r>
              <a:rPr lang="en-US" altLang="zh-CN" dirty="0"/>
              <a:t>alternatives</a:t>
            </a:r>
            <a:r>
              <a:rPr lang="zh-CN" altLang="en-US" dirty="0"/>
              <a:t> </a:t>
            </a:r>
            <a:r>
              <a:rPr lang="en-US" altLang="zh-CN" dirty="0"/>
              <a:t>you</a:t>
            </a:r>
            <a:r>
              <a:rPr lang="zh-CN" altLang="en-US" dirty="0"/>
              <a:t> </a:t>
            </a:r>
            <a:r>
              <a:rPr lang="en-US" altLang="zh-CN" dirty="0"/>
              <a:t>can</a:t>
            </a:r>
            <a:r>
              <a:rPr lang="zh-CN" altLang="en-US" dirty="0"/>
              <a:t> </a:t>
            </a:r>
            <a:r>
              <a:rPr lang="en-US" altLang="zh-CN" dirty="0"/>
              <a:t>use</a:t>
            </a:r>
            <a:r>
              <a:rPr lang="zh-CN" altLang="en-US" dirty="0"/>
              <a:t> </a:t>
            </a:r>
            <a:r>
              <a:rPr lang="en-US" altLang="zh-CN" dirty="0"/>
              <a:t>in</a:t>
            </a:r>
            <a:r>
              <a:rPr lang="zh-CN" altLang="en-US" dirty="0"/>
              <a:t> </a:t>
            </a:r>
            <a:r>
              <a:rPr lang="en-US" altLang="zh-CN" dirty="0"/>
              <a:t>different</a:t>
            </a:r>
            <a:r>
              <a:rPr lang="zh-CN" altLang="en-US" dirty="0"/>
              <a:t> </a:t>
            </a:r>
            <a:r>
              <a:rPr lang="en-US" altLang="zh-CN" dirty="0"/>
              <a:t>situations</a:t>
            </a:r>
          </a:p>
          <a:p>
            <a:r>
              <a:rPr lang="en-US" altLang="zh-CN" b="1" dirty="0">
                <a:solidFill>
                  <a:srgbClr val="FF0000"/>
                </a:solidFill>
              </a:rPr>
              <a:t>Returns</a:t>
            </a:r>
            <a:r>
              <a:rPr lang="zh-CN" altLang="en-US" b="1" dirty="0">
                <a:solidFill>
                  <a:srgbClr val="FF0000"/>
                </a:solidFill>
              </a:rPr>
              <a:t> </a:t>
            </a:r>
            <a:r>
              <a:rPr lang="en-US" altLang="zh-CN" b="1" dirty="0">
                <a:solidFill>
                  <a:srgbClr val="FF0000"/>
                </a:solidFill>
              </a:rPr>
              <a:t>if</a:t>
            </a:r>
            <a:r>
              <a:rPr lang="zh-CN" altLang="en-US" b="1" dirty="0">
                <a:solidFill>
                  <a:srgbClr val="FF0000"/>
                </a:solidFill>
              </a:rPr>
              <a:t> </a:t>
            </a:r>
            <a:r>
              <a:rPr lang="en-US" altLang="zh-CN" b="1" dirty="0">
                <a:solidFill>
                  <a:srgbClr val="FF0000"/>
                </a:solidFill>
              </a:rPr>
              <a:t>errors occur</a:t>
            </a:r>
          </a:p>
          <a:p>
            <a:r>
              <a:rPr lang="en-US" altLang="zh-CN" dirty="0"/>
              <a:t>Replace</a:t>
            </a:r>
            <a:r>
              <a:rPr lang="zh-CN" altLang="en-US" dirty="0"/>
              <a:t> </a:t>
            </a:r>
            <a:r>
              <a:rPr lang="en-US" altLang="zh-CN" dirty="0"/>
              <a:t>current</a:t>
            </a:r>
            <a:r>
              <a:rPr lang="zh-CN" altLang="en-US" dirty="0"/>
              <a:t> </a:t>
            </a:r>
            <a:r>
              <a:rPr lang="en-US" altLang="zh-CN" dirty="0"/>
              <a:t>data</a:t>
            </a:r>
            <a:r>
              <a:rPr lang="zh-CN" altLang="en-US" dirty="0"/>
              <a:t> </a:t>
            </a:r>
            <a:r>
              <a:rPr lang="en-US" altLang="zh-CN" dirty="0"/>
              <a:t>and</a:t>
            </a:r>
            <a:r>
              <a:rPr lang="zh-CN" altLang="en-US" dirty="0"/>
              <a:t> </a:t>
            </a:r>
            <a:r>
              <a:rPr lang="en-US" altLang="zh-CN" dirty="0"/>
              <a:t>code</a:t>
            </a:r>
            <a:r>
              <a:rPr lang="zh-CN" altLang="en-US" dirty="0"/>
              <a:t> </a:t>
            </a:r>
            <a:r>
              <a:rPr lang="en-US" altLang="zh-CN" dirty="0"/>
              <a:t>with</a:t>
            </a:r>
            <a:r>
              <a:rPr lang="zh-CN" altLang="en-US" dirty="0"/>
              <a:t> </a:t>
            </a:r>
            <a:r>
              <a:rPr lang="en-US" altLang="zh-CN" dirty="0"/>
              <a:t>new</a:t>
            </a:r>
            <a:r>
              <a:rPr lang="zh-CN" altLang="en-US" dirty="0"/>
              <a:t> </a:t>
            </a:r>
            <a:r>
              <a:rPr lang="en-US" altLang="zh-CN" dirty="0"/>
              <a:t>in</a:t>
            </a:r>
            <a:r>
              <a:rPr lang="zh-CN" altLang="en-US" dirty="0"/>
              <a:t> </a:t>
            </a:r>
            <a:r>
              <a:rPr lang="en-US" altLang="zh-CN" dirty="0"/>
              <a:t>specified</a:t>
            </a:r>
            <a:r>
              <a:rPr lang="zh-CN" altLang="en-US" dirty="0"/>
              <a:t> </a:t>
            </a:r>
            <a:r>
              <a:rPr lang="en-US" altLang="zh-CN" dirty="0"/>
              <a:t>file,</a:t>
            </a:r>
            <a:r>
              <a:rPr lang="zh-CN" altLang="en-US" dirty="0"/>
              <a:t> </a:t>
            </a:r>
            <a:r>
              <a:rPr lang="en-US" altLang="zh-CN" dirty="0"/>
              <a:t>i.e.,</a:t>
            </a:r>
            <a:r>
              <a:rPr lang="zh-CN" altLang="en-US" dirty="0"/>
              <a:t> </a:t>
            </a:r>
            <a:r>
              <a:rPr lang="en-US" altLang="zh-CN" dirty="0"/>
              <a:t>it</a:t>
            </a:r>
            <a:r>
              <a:rPr lang="zh-CN" altLang="en-US" dirty="0"/>
              <a:t> </a:t>
            </a:r>
            <a:r>
              <a:rPr lang="en-US" altLang="zh-CN" dirty="0"/>
              <a:t>loads</a:t>
            </a:r>
            <a:r>
              <a:rPr lang="zh-CN" altLang="en-US" dirty="0"/>
              <a:t> </a:t>
            </a:r>
            <a:r>
              <a:rPr lang="en-US" altLang="zh-CN" dirty="0"/>
              <a:t>a</a:t>
            </a:r>
            <a:r>
              <a:rPr lang="zh-CN" altLang="en-US" dirty="0"/>
              <a:t> </a:t>
            </a:r>
            <a:r>
              <a:rPr lang="en-US" altLang="zh-CN" dirty="0"/>
              <a:t>new</a:t>
            </a:r>
            <a:r>
              <a:rPr lang="zh-CN" altLang="en-US" dirty="0"/>
              <a:t> </a:t>
            </a:r>
            <a:r>
              <a:rPr lang="en-US" altLang="zh-CN" dirty="0"/>
              <a:t>program</a:t>
            </a:r>
            <a:r>
              <a:rPr lang="zh-CN" altLang="en-US" dirty="0"/>
              <a:t> </a:t>
            </a:r>
            <a:r>
              <a:rPr lang="en-US" altLang="zh-CN" dirty="0"/>
              <a:t>into</a:t>
            </a:r>
            <a:r>
              <a:rPr lang="zh-CN" altLang="en-US" dirty="0"/>
              <a:t> </a:t>
            </a:r>
            <a:r>
              <a:rPr lang="en-US" altLang="zh-CN" dirty="0"/>
              <a:t>the</a:t>
            </a:r>
            <a:r>
              <a:rPr lang="zh-CN" altLang="en-US" dirty="0"/>
              <a:t> </a:t>
            </a:r>
            <a:r>
              <a:rPr lang="en-US" altLang="zh-CN" dirty="0"/>
              <a:t>current</a:t>
            </a:r>
            <a:r>
              <a:rPr lang="zh-CN" altLang="en-US" dirty="0"/>
              <a:t> </a:t>
            </a:r>
            <a:r>
              <a:rPr lang="en-US" altLang="zh-CN" dirty="0"/>
              <a:t>process</a:t>
            </a:r>
            <a:r>
              <a:rPr lang="zh-CN" altLang="en-US" dirty="0"/>
              <a:t> </a:t>
            </a:r>
            <a:endParaRPr lang="en-US" altLang="zh-CN" dirty="0"/>
          </a:p>
          <a:p>
            <a:pPr lvl="1"/>
            <a:r>
              <a:rPr lang="en-US" altLang="zh-CN" b="1" dirty="0">
                <a:solidFill>
                  <a:srgbClr val="0070C0"/>
                </a:solidFill>
              </a:rPr>
              <a:t>exec(</a:t>
            </a:r>
            <a:r>
              <a:rPr lang="en-US" altLang="zh-CN" b="1" dirty="0" err="1">
                <a:solidFill>
                  <a:srgbClr val="0070C0"/>
                </a:solidFill>
              </a:rPr>
              <a:t>cmd</a:t>
            </a:r>
            <a:r>
              <a:rPr lang="en-US" altLang="zh-CN" b="1" dirty="0">
                <a:solidFill>
                  <a:srgbClr val="0070C0"/>
                </a:solidFill>
              </a:rPr>
              <a:t>,</a:t>
            </a:r>
            <a:r>
              <a:rPr lang="zh-CN" altLang="en-US" b="1" dirty="0">
                <a:solidFill>
                  <a:srgbClr val="0070C0"/>
                </a:solidFill>
              </a:rPr>
              <a:t> </a:t>
            </a:r>
            <a:r>
              <a:rPr lang="en-US" altLang="zh-CN" b="1" dirty="0" err="1">
                <a:solidFill>
                  <a:srgbClr val="0070C0"/>
                </a:solidFill>
              </a:rPr>
              <a:t>argv</a:t>
            </a:r>
            <a:r>
              <a:rPr lang="en-US" altLang="zh-CN" b="1" dirty="0">
                <a:solidFill>
                  <a:srgbClr val="0070C0"/>
                </a:solidFill>
              </a:rPr>
              <a:t>)</a:t>
            </a:r>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3</a:t>
            </a:fld>
            <a:endParaRPr kumimoji="1" lang="zh-CN" altLang="en-US"/>
          </a:p>
        </p:txBody>
      </p:sp>
    </p:spTree>
    <p:extLst>
      <p:ext uri="{BB962C8B-B14F-4D97-AF65-F5344CB8AC3E}">
        <p14:creationId xmlns:p14="http://schemas.microsoft.com/office/powerpoint/2010/main" val="109390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It will reap any terminated child arbitrarily. process (preventing it from becoming a zombie process</a:t>
            </a:r>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4</a:t>
            </a:fld>
            <a:endParaRPr kumimoji="1" lang="zh-CN" altLang="en-US"/>
          </a:p>
        </p:txBody>
      </p:sp>
    </p:spTree>
    <p:extLst>
      <p:ext uri="{BB962C8B-B14F-4D97-AF65-F5344CB8AC3E}">
        <p14:creationId xmlns:p14="http://schemas.microsoft.com/office/powerpoint/2010/main" val="210625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028FD9-058F-BDD1-6BD5-1E4B8A4A6608}"/>
              </a:ext>
            </a:extLst>
          </p:cNvPr>
          <p:cNvSpPr>
            <a:spLocks noGrp="1" noChangeArrowheads="1"/>
          </p:cNvSpPr>
          <p:nvPr>
            <p:ph type="sldNum" sz="quarter" idx="5"/>
          </p:nvPr>
        </p:nvSpPr>
        <p:spPr>
          <a:ln/>
        </p:spPr>
        <p:txBody>
          <a:bodyPr/>
          <a:lstStyle/>
          <a:p>
            <a:fld id="{455597D6-1F05-4C7A-8DB6-1E85A6AD5CFF}" type="slidenum">
              <a:rPr lang="en-US" altLang="en-SE"/>
              <a:pPr/>
              <a:t>5</a:t>
            </a:fld>
            <a:endParaRPr lang="en-US" altLang="en-SE"/>
          </a:p>
        </p:txBody>
      </p:sp>
      <p:sp>
        <p:nvSpPr>
          <p:cNvPr id="167938" name="Rectangle 2">
            <a:extLst>
              <a:ext uri="{FF2B5EF4-FFF2-40B4-BE49-F238E27FC236}">
                <a16:creationId xmlns:a16="http://schemas.microsoft.com/office/drawing/2014/main" id="{B84D0CE9-F149-0F17-D51C-77D78159119B}"/>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74DEC958-7DB4-C933-202B-263D0D50B1B8}"/>
              </a:ext>
            </a:extLst>
          </p:cNvPr>
          <p:cNvSpPr>
            <a:spLocks noGrp="1" noChangeArrowheads="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b="1" i="0" dirty="0">
                <a:solidFill>
                  <a:srgbClr val="0F0F0F"/>
                </a:solidFill>
                <a:effectLst/>
                <a:latin typeface="Roboto" panose="02000000000000000000" pitchFamily="2" charset="0"/>
              </a:rPr>
              <a:t>What is Thread Synchronization?</a:t>
            </a:r>
          </a:p>
          <a:p>
            <a:r>
              <a:rPr lang="en-GB" altLang="en-SE" dirty="0"/>
              <a:t>https://www.youtube.com/watch?v=8_CRd1R5g98</a:t>
            </a:r>
          </a:p>
          <a:p>
            <a:endParaRPr lang="en-GB" altLang="en-SE" dirty="0"/>
          </a:p>
          <a:p>
            <a:endParaRPr lang="en-US" altLang="en-SE" dirty="0"/>
          </a:p>
          <a:p>
            <a:pPr lvl="1"/>
            <a:r>
              <a:rPr lang="en-US" altLang="en-SE" dirty="0"/>
              <a:t>fast</a:t>
            </a:r>
          </a:p>
          <a:p>
            <a:pPr lvl="1"/>
            <a:r>
              <a:rPr lang="en-US" altLang="en-SE" dirty="0"/>
              <a:t>great for common-case operations</a:t>
            </a:r>
          </a:p>
          <a:p>
            <a:pPr lvl="2"/>
            <a:r>
              <a:rPr lang="en-US" altLang="en-SE" dirty="0"/>
              <a:t>creation, synchronization, destruction</a:t>
            </a:r>
          </a:p>
          <a:p>
            <a:pPr lvl="1"/>
            <a:r>
              <a:rPr lang="en-US" altLang="en-SE" dirty="0"/>
              <a:t>can suffer in uncommon cases due to kernel obliviousness</a:t>
            </a:r>
          </a:p>
          <a:p>
            <a:pPr lvl="2"/>
            <a:r>
              <a:rPr lang="en-US" altLang="en-SE" dirty="0"/>
              <a:t>I/O</a:t>
            </a:r>
          </a:p>
          <a:p>
            <a:pPr lvl="2"/>
            <a:r>
              <a:rPr lang="en-US" altLang="en-SE" dirty="0"/>
              <a:t>preemption of a lock-holder</a:t>
            </a:r>
          </a:p>
          <a:p>
            <a:endParaRPr lang="en-SE" altLang="en-S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gg sans"/>
              </a:rPr>
              <a:t>Add modifies the private registers in each thread, but store modifies the shared </a:t>
            </a:r>
            <a:r>
              <a:rPr lang="en-GB" b="0" i="0">
                <a:effectLst/>
                <a:latin typeface="gg sans"/>
              </a:rPr>
              <a:t>variable counter in </a:t>
            </a:r>
            <a:r>
              <a:rPr lang="en-GB" b="0" i="0" dirty="0">
                <a:effectLst/>
                <a:latin typeface="gg sans"/>
              </a:rPr>
              <a:t>memory, and a later store of Thread 1 overwrites a previous store of Thread 2.</a:t>
            </a:r>
            <a:endParaRPr lang="en-SE" dirty="0"/>
          </a:p>
        </p:txBody>
      </p:sp>
    </p:spTree>
    <p:extLst>
      <p:ext uri="{BB962C8B-B14F-4D97-AF65-F5344CB8AC3E}">
        <p14:creationId xmlns:p14="http://schemas.microsoft.com/office/powerpoint/2010/main" val="104094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Solution:</a:t>
            </a:r>
            <a:r>
              <a:rPr lang="zh-CN" altLang="en-US" dirty="0"/>
              <a:t> </a:t>
            </a:r>
            <a:endParaRPr lang="en-US" altLang="zh-CN" dirty="0"/>
          </a:p>
          <a:p>
            <a:pPr lvl="1"/>
            <a:r>
              <a:rPr lang="en-US" altLang="zh-CN" b="1" i="1" dirty="0">
                <a:solidFill>
                  <a:schemeClr val="accent2">
                    <a:lumMod val="60000"/>
                    <a:lumOff val="40000"/>
                  </a:schemeClr>
                </a:solidFill>
                <a:effectLst/>
                <a:latin typeface="Helvetica" pitchFamily="2" charset="0"/>
              </a:rPr>
              <a:t>Mutual exclusion</a:t>
            </a:r>
            <a:r>
              <a:rPr lang="en-US" altLang="zh-CN" i="1" dirty="0">
                <a:effectLst/>
                <a:latin typeface="Helvetica" pitchFamily="2" charset="0"/>
              </a:rPr>
              <a:t>:</a:t>
            </a:r>
            <a:r>
              <a:rPr lang="zh-CN" altLang="en-US" i="1" dirty="0">
                <a:effectLst/>
                <a:latin typeface="Helvetica" pitchFamily="2" charset="0"/>
              </a:rPr>
              <a:t> </a:t>
            </a:r>
            <a:r>
              <a:rPr lang="en-US" altLang="zh-CN" i="1" dirty="0">
                <a:effectLst/>
                <a:latin typeface="Helvetica" pitchFamily="2" charset="0"/>
              </a:rPr>
              <a:t>Only one thread in critical section at a time</a:t>
            </a:r>
            <a:endParaRPr lang="en-US" altLang="zh-CN" dirty="0">
              <a:effectLst/>
              <a:latin typeface="Helvetica" pitchFamily="2" charset="0"/>
            </a:endParaRPr>
          </a:p>
          <a:p>
            <a:pPr lvl="1"/>
            <a:r>
              <a:rPr lang="en-US" altLang="zh-CN" b="1" i="1" dirty="0">
                <a:solidFill>
                  <a:schemeClr val="accent2">
                    <a:lumMod val="60000"/>
                    <a:lumOff val="40000"/>
                  </a:schemeClr>
                </a:solidFill>
                <a:effectLst/>
                <a:latin typeface="Helvetica" pitchFamily="2" charset="0"/>
              </a:rPr>
              <a:t>Progress (deadlock-free)</a:t>
            </a:r>
            <a:r>
              <a:rPr lang="en-US" altLang="zh-CN" dirty="0">
                <a:latin typeface="Helvetica" pitchFamily="2" charset="0"/>
              </a:rPr>
              <a:t>:</a:t>
            </a:r>
            <a:r>
              <a:rPr lang="zh-CN" altLang="en-US" dirty="0">
                <a:latin typeface="Helvetica" pitchFamily="2" charset="0"/>
              </a:rPr>
              <a:t> </a:t>
            </a:r>
            <a:r>
              <a:rPr lang="en-US" altLang="zh-CN" i="1" dirty="0">
                <a:effectLst/>
                <a:latin typeface="Helvetica" pitchFamily="2" charset="0"/>
              </a:rPr>
              <a:t>If several simultaneous requests, must allow one to proceed</a:t>
            </a:r>
            <a:endParaRPr lang="en-US" altLang="zh-CN" dirty="0">
              <a:effectLst/>
              <a:latin typeface="Helvetica" pitchFamily="2" charset="0"/>
            </a:endParaRPr>
          </a:p>
          <a:p>
            <a:pPr lvl="1"/>
            <a:r>
              <a:rPr lang="en-US" altLang="zh-CN" b="1" i="1" dirty="0">
                <a:solidFill>
                  <a:schemeClr val="accent2">
                    <a:lumMod val="60000"/>
                    <a:lumOff val="40000"/>
                  </a:schemeClr>
                </a:solidFill>
                <a:effectLst/>
                <a:latin typeface="Helvetica" pitchFamily="2" charset="0"/>
              </a:rPr>
              <a:t>Bounded (starvation-free)</a:t>
            </a:r>
            <a:r>
              <a:rPr lang="en-US" altLang="zh-CN" b="1" dirty="0">
                <a:solidFill>
                  <a:schemeClr val="accent2">
                    <a:lumMod val="60000"/>
                    <a:lumOff val="40000"/>
                  </a:schemeClr>
                </a:solidFill>
                <a:latin typeface="Helvetica" pitchFamily="2" charset="0"/>
              </a:rPr>
              <a:t>:</a:t>
            </a:r>
            <a:r>
              <a:rPr lang="zh-CN" altLang="en-US" b="1" dirty="0">
                <a:solidFill>
                  <a:schemeClr val="accent2">
                    <a:lumMod val="60000"/>
                    <a:lumOff val="40000"/>
                  </a:schemeClr>
                </a:solidFill>
                <a:latin typeface="Helvetica" pitchFamily="2" charset="0"/>
              </a:rPr>
              <a:t> </a:t>
            </a:r>
            <a:r>
              <a:rPr lang="en-US" altLang="zh-CN" i="1" dirty="0">
                <a:effectLst/>
                <a:latin typeface="Helvetica" pitchFamily="2" charset="0"/>
              </a:rPr>
              <a:t>Must eventually allow each waiting thread to enter</a:t>
            </a:r>
            <a:endParaRPr lang="en-US" altLang="zh-CN" dirty="0">
              <a:effectLst/>
              <a:latin typeface="Helvetica" pitchFamily="2" charset="0"/>
            </a:endParaRPr>
          </a:p>
          <a:p>
            <a:endParaRPr lang="en-US" altLang="zh-CN" i="1" dirty="0">
              <a:effectLst/>
              <a:latin typeface="Helvetica" pitchFamily="2" charset="0"/>
            </a:endParaRPr>
          </a:p>
          <a:p>
            <a:pPr marL="0" indent="0">
              <a:buNone/>
            </a:pPr>
            <a:endParaRPr lang="en-US" altLang="zh-CN" dirty="0"/>
          </a:p>
          <a:p>
            <a:endParaRPr lang="en-SE" dirty="0"/>
          </a:p>
        </p:txBody>
      </p:sp>
    </p:spTree>
    <p:extLst>
      <p:ext uri="{BB962C8B-B14F-4D97-AF65-F5344CB8AC3E}">
        <p14:creationId xmlns:p14="http://schemas.microsoft.com/office/powerpoint/2010/main" val="341912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lvl="2">
              <a:lnSpc>
                <a:spcPct val="100000"/>
              </a:lnSpc>
              <a:spcBef>
                <a:spcPct val="20000"/>
              </a:spcBef>
            </a:pPr>
            <a:r>
              <a:rPr lang="en-US" altLang="ko-KR" dirty="0" err="1">
                <a:solidFill>
                  <a:schemeClr val="hlink"/>
                </a:solidFill>
                <a:latin typeface="Consolas" charset="0"/>
                <a:ea typeface="Consolas" charset="0"/>
                <a:cs typeface="Consolas" charset="0"/>
              </a:rPr>
              <a:t>sem_wait</a:t>
            </a:r>
            <a:r>
              <a:rPr lang="en-US" altLang="ko-KR" dirty="0">
                <a:solidFill>
                  <a:schemeClr val="hlink"/>
                </a:solidFill>
                <a:latin typeface="Consolas" charset="0"/>
                <a:ea typeface="Consolas" charset="0"/>
                <a:cs typeface="Consolas" charset="0"/>
              </a:rPr>
              <a:t>()</a:t>
            </a:r>
            <a:r>
              <a:rPr lang="en-US" altLang="ko-KR" dirty="0"/>
              <a:t>: </a:t>
            </a:r>
            <a:r>
              <a:rPr lang="en-US" altLang="ko-KR" dirty="0">
                <a:ea typeface="굴림" panose="020B0600000101010101" pitchFamily="34" charset="-127"/>
              </a:rPr>
              <a:t>Wait/sleep if zero; decrement when becomes non-zero</a:t>
            </a:r>
          </a:p>
          <a:p>
            <a:pPr lvl="2">
              <a:lnSpc>
                <a:spcPct val="100000"/>
              </a:lnSpc>
              <a:spcBef>
                <a:spcPct val="20000"/>
              </a:spcBef>
            </a:pPr>
            <a:r>
              <a:rPr lang="en-US" altLang="ko-KR" dirty="0" err="1">
                <a:solidFill>
                  <a:schemeClr val="hlink"/>
                </a:solidFill>
                <a:latin typeface="Consolas" charset="0"/>
                <a:ea typeface="Consolas" charset="0"/>
                <a:cs typeface="Consolas" charset="0"/>
              </a:rPr>
              <a:t>sem_post</a:t>
            </a:r>
            <a:r>
              <a:rPr lang="en-US" altLang="ko-KR" dirty="0">
                <a:solidFill>
                  <a:schemeClr val="hlink"/>
                </a:solidFill>
                <a:latin typeface="Consolas" charset="0"/>
                <a:ea typeface="Consolas" charset="0"/>
                <a:cs typeface="Consolas" charset="0"/>
              </a:rPr>
              <a:t>()</a:t>
            </a:r>
            <a:r>
              <a:rPr lang="en-US" altLang="ko-KR" dirty="0"/>
              <a:t>: also called signal(). </a:t>
            </a:r>
            <a:r>
              <a:rPr lang="en-US" altLang="ko-KR" dirty="0">
                <a:ea typeface="굴림" panose="020B0600000101010101" pitchFamily="34" charset="-127"/>
              </a:rPr>
              <a:t>Increment and wake up a waiting/sleeping task (if one exists)</a:t>
            </a:r>
          </a:p>
          <a:p>
            <a:endParaRPr lang="en-GB" dirty="0">
              <a:solidFill>
                <a:srgbClr val="C5C8C6"/>
              </a:solidFill>
              <a:effectLst/>
              <a:latin typeface="inherit"/>
            </a:endParaRPr>
          </a:p>
          <a:p>
            <a:r>
              <a:rPr lang="en-GB" dirty="0" err="1">
                <a:solidFill>
                  <a:srgbClr val="C5C8C6"/>
                </a:solidFill>
                <a:effectLst/>
                <a:latin typeface="inherit"/>
              </a:rPr>
              <a:t>sem_wait</a:t>
            </a:r>
            <a:r>
              <a:rPr lang="en-GB" dirty="0">
                <a:solidFill>
                  <a:srgbClr val="C5C8C6"/>
                </a:solidFill>
                <a:effectLst/>
                <a:latin typeface="inherit"/>
              </a:rPr>
              <a:t>()</a:t>
            </a:r>
            <a:endParaRPr lang="en-GB" dirty="0"/>
          </a:p>
          <a:p>
            <a:r>
              <a:rPr lang="en-GB" dirty="0"/>
              <a:t>Performs a blocking wait (decrement) on the semaphore; if the counter is zero, the calling thread will block.</a:t>
            </a:r>
          </a:p>
          <a:p>
            <a:r>
              <a:rPr lang="en-GB" dirty="0"/>
              <a:t>text</a:t>
            </a:r>
          </a:p>
          <a:p>
            <a:r>
              <a:rPr lang="en-GB" dirty="0" err="1">
                <a:solidFill>
                  <a:srgbClr val="C5C8C6"/>
                </a:solidFill>
                <a:effectLst/>
                <a:latin typeface="inherit"/>
              </a:rPr>
              <a:t>semaphorerywait</a:t>
            </a:r>
            <a:r>
              <a:rPr lang="en-GB" dirty="0">
                <a:solidFill>
                  <a:srgbClr val="C5C8C6"/>
                </a:solidFill>
                <a:effectLst/>
                <a:latin typeface="inherit"/>
              </a:rPr>
              <a:t>()</a:t>
            </a:r>
            <a:endParaRPr lang="en-GB" dirty="0"/>
          </a:p>
          <a:p>
            <a:r>
              <a:rPr lang="en-GB" dirty="0"/>
              <a:t>Attempts to perform a non-blocking wait on the semaphore, returning an error if the semaphore is unavailable.</a:t>
            </a:r>
          </a:p>
          <a:p>
            <a:r>
              <a:rPr lang="en-GB" dirty="0"/>
              <a:t>text</a:t>
            </a:r>
          </a:p>
          <a:p>
            <a:r>
              <a:rPr lang="en-GB" dirty="0" err="1">
                <a:solidFill>
                  <a:srgbClr val="C5C8C6"/>
                </a:solidFill>
                <a:effectLst/>
                <a:latin typeface="inherit"/>
              </a:rPr>
              <a:t>sem_post</a:t>
            </a:r>
            <a:r>
              <a:rPr lang="en-GB" dirty="0">
                <a:solidFill>
                  <a:srgbClr val="C5C8C6"/>
                </a:solidFill>
                <a:effectLst/>
                <a:latin typeface="inherit"/>
              </a:rPr>
              <a:t>()</a:t>
            </a:r>
            <a:endParaRPr lang="en-GB" dirty="0"/>
          </a:p>
          <a:p>
            <a:r>
              <a:rPr lang="en-GB" dirty="0"/>
              <a:t>Increments (signals) the semaphore, potentially unblocking waiting threads.</a:t>
            </a:r>
            <a:endParaRPr lang="en-US"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ko-KR" dirty="0">
              <a:ea typeface="굴림" panose="020B0600000101010101" pitchFamily="34" charset="-127"/>
            </a:endParaRP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dirty="0">
                <a:ea typeface="굴림" panose="020B0600000101010101" pitchFamily="34" charset="-127"/>
              </a:rPr>
              <a:t>Main synchronization primitive used in original UNIX</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ko-KR" dirty="0">
              <a:ea typeface="굴림" panose="020B0600000101010101" pitchFamily="34" charset="-127"/>
            </a:endParaRP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dirty="0">
                <a:ea typeface="굴림" panose="020B0600000101010101" pitchFamily="34" charset="-127"/>
              </a:rPr>
              <a:t>This of this as the signal() operation</a:t>
            </a: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dirty="0">
                <a:ea typeface="굴림" panose="020B0600000101010101" pitchFamily="34" charset="-127"/>
              </a:rPr>
              <a:t>No </a:t>
            </a:r>
            <a:r>
              <a:rPr lang="en-US" altLang="ko-KR" dirty="0" err="1">
                <a:ea typeface="굴림" panose="020B0600000101010101" pitchFamily="34" charset="-127"/>
              </a:rPr>
              <a:t>otjhTechnically</a:t>
            </a:r>
            <a:r>
              <a:rPr lang="en-US" altLang="ko-KR" dirty="0">
                <a:ea typeface="굴림" panose="020B0600000101010101" pitchFamily="34" charset="-127"/>
              </a:rPr>
              <a:t> examining value after initialization is not allowed.</a:t>
            </a:r>
          </a:p>
          <a:p>
            <a:r>
              <a:rPr lang="en-US" altLang="zh-CN" sz="3200" dirty="0"/>
              <a:t>An</a:t>
            </a:r>
            <a:r>
              <a:rPr lang="zh-CN" altLang="en-US" sz="3200" dirty="0"/>
              <a:t> </a:t>
            </a:r>
            <a:r>
              <a:rPr lang="en-US" altLang="zh-CN" sz="3200" dirty="0"/>
              <a:t>object</a:t>
            </a:r>
            <a:r>
              <a:rPr lang="zh-CN" altLang="en-US" sz="3200" dirty="0"/>
              <a:t> </a:t>
            </a:r>
            <a:r>
              <a:rPr lang="en-US" altLang="zh-CN" sz="3200" dirty="0"/>
              <a:t>with</a:t>
            </a:r>
            <a:r>
              <a:rPr lang="zh-CN" altLang="en-US" sz="3200" dirty="0"/>
              <a:t> </a:t>
            </a:r>
            <a:r>
              <a:rPr lang="en-US" altLang="zh-CN" sz="3200" b="1" dirty="0">
                <a:solidFill>
                  <a:srgbClr val="0070C0"/>
                </a:solidFill>
              </a:rPr>
              <a:t>an</a:t>
            </a:r>
            <a:r>
              <a:rPr lang="zh-CN" altLang="en-US" sz="3200" b="1" dirty="0">
                <a:solidFill>
                  <a:srgbClr val="0070C0"/>
                </a:solidFill>
              </a:rPr>
              <a:t> </a:t>
            </a:r>
            <a:r>
              <a:rPr lang="en-US" altLang="zh-CN" sz="3200" b="1" dirty="0">
                <a:solidFill>
                  <a:srgbClr val="0070C0"/>
                </a:solidFill>
              </a:rPr>
              <a:t>integer</a:t>
            </a:r>
            <a:r>
              <a:rPr lang="zh-CN" altLang="en-US" sz="3200" b="1" dirty="0">
                <a:solidFill>
                  <a:srgbClr val="0070C0"/>
                </a:solidFill>
              </a:rPr>
              <a:t> </a:t>
            </a:r>
            <a:r>
              <a:rPr lang="en-US" altLang="zh-CN" sz="3200" b="1" dirty="0">
                <a:solidFill>
                  <a:srgbClr val="0070C0"/>
                </a:solidFill>
              </a:rPr>
              <a:t>value</a:t>
            </a:r>
          </a:p>
          <a:p>
            <a:r>
              <a:rPr lang="en-US" altLang="zh-CN" sz="3200" dirty="0"/>
              <a:t>Introduced</a:t>
            </a:r>
            <a:r>
              <a:rPr lang="zh-CN" altLang="en-US" sz="3200" dirty="0"/>
              <a:t> </a:t>
            </a:r>
            <a:r>
              <a:rPr lang="en-US" altLang="zh-CN" sz="3200" dirty="0"/>
              <a:t>by</a:t>
            </a:r>
            <a:r>
              <a:rPr lang="zh-CN" altLang="en-US" sz="3200" dirty="0"/>
              <a:t> </a:t>
            </a:r>
            <a:r>
              <a:rPr lang="en-US" altLang="zh-CN" sz="3200" b="1" dirty="0"/>
              <a:t>E.</a:t>
            </a:r>
            <a:r>
              <a:rPr lang="zh-CN" altLang="en-US" sz="3200" b="1" dirty="0"/>
              <a:t> </a:t>
            </a:r>
            <a:r>
              <a:rPr lang="en-US" altLang="zh-CN" sz="3200" b="1" dirty="0"/>
              <a:t>W.</a:t>
            </a:r>
            <a:r>
              <a:rPr lang="zh-CN" altLang="en-US" sz="3200" b="1" dirty="0"/>
              <a:t> </a:t>
            </a:r>
            <a:r>
              <a:rPr lang="en-US" altLang="zh-CN" sz="3200" b="1" dirty="0"/>
              <a:t>Dijkstra</a:t>
            </a:r>
          </a:p>
          <a:p>
            <a:r>
              <a:rPr lang="en-US" altLang="zh-CN" sz="3200" dirty="0"/>
              <a:t>Manipulate</a:t>
            </a:r>
            <a:r>
              <a:rPr lang="zh-CN" altLang="en-US" sz="3200" dirty="0"/>
              <a:t> </a:t>
            </a:r>
            <a:r>
              <a:rPr lang="en-US" altLang="zh-CN" sz="3200" dirty="0"/>
              <a:t>with</a:t>
            </a:r>
            <a:r>
              <a:rPr lang="zh-CN" altLang="en-US" sz="3200" dirty="0"/>
              <a:t> </a:t>
            </a:r>
            <a:r>
              <a:rPr lang="en-US" altLang="zh-CN" sz="3200" dirty="0"/>
              <a:t>two</a:t>
            </a:r>
            <a:r>
              <a:rPr lang="zh-CN" altLang="en-US" sz="3200" dirty="0"/>
              <a:t> </a:t>
            </a:r>
            <a:r>
              <a:rPr lang="en-US" altLang="zh-CN" sz="3200" dirty="0"/>
              <a:t>routines</a:t>
            </a:r>
          </a:p>
          <a:p>
            <a:pPr lvl="1"/>
            <a:r>
              <a:rPr lang="en-US" altLang="zh-CN" sz="2800" dirty="0" err="1">
                <a:solidFill>
                  <a:srgbClr val="0070C0"/>
                </a:solidFill>
              </a:rPr>
              <a:t>sem_wait</a:t>
            </a:r>
            <a:r>
              <a:rPr lang="en-US" altLang="zh-CN" sz="2800" dirty="0">
                <a:solidFill>
                  <a:srgbClr val="0070C0"/>
                </a:solidFill>
              </a:rPr>
              <a:t>(s)</a:t>
            </a:r>
            <a:r>
              <a:rPr lang="zh-CN" altLang="en-US" sz="2800" dirty="0">
                <a:solidFill>
                  <a:srgbClr val="0070C0"/>
                </a:solidFill>
              </a:rPr>
              <a:t>   </a:t>
            </a:r>
            <a:r>
              <a:rPr lang="en-US" altLang="zh-CN" sz="2800" dirty="0">
                <a:solidFill>
                  <a:srgbClr val="0070C0"/>
                </a:solidFill>
              </a:rPr>
              <a:t>P(s)</a:t>
            </a:r>
            <a:r>
              <a:rPr lang="zh-CN" altLang="en-US" sz="2800" dirty="0">
                <a:solidFill>
                  <a:srgbClr val="0070C0"/>
                </a:solidFill>
              </a:rPr>
              <a:t>   </a:t>
            </a:r>
            <a:r>
              <a:rPr lang="en-US" altLang="zh-CN" sz="2800" dirty="0">
                <a:solidFill>
                  <a:srgbClr val="0070C0"/>
                </a:solidFill>
              </a:rPr>
              <a:t>down(s)</a:t>
            </a:r>
          </a:p>
          <a:p>
            <a:pPr lvl="1"/>
            <a:r>
              <a:rPr lang="en-US" altLang="zh-CN" sz="2800" dirty="0" err="1">
                <a:solidFill>
                  <a:srgbClr val="0070C0"/>
                </a:solidFill>
              </a:rPr>
              <a:t>sem_post</a:t>
            </a:r>
            <a:r>
              <a:rPr lang="en-US" altLang="zh-CN" sz="2800" dirty="0">
                <a:solidFill>
                  <a:srgbClr val="0070C0"/>
                </a:solidFill>
              </a:rPr>
              <a:t>(s)</a:t>
            </a:r>
            <a:r>
              <a:rPr lang="zh-CN" altLang="en-US" sz="2800" dirty="0">
                <a:solidFill>
                  <a:srgbClr val="0070C0"/>
                </a:solidFill>
              </a:rPr>
              <a:t>   </a:t>
            </a:r>
            <a:r>
              <a:rPr lang="en-US" altLang="zh-CN" sz="2800" dirty="0">
                <a:solidFill>
                  <a:srgbClr val="0070C0"/>
                </a:solidFill>
              </a:rPr>
              <a:t>V(s)</a:t>
            </a:r>
            <a:r>
              <a:rPr lang="zh-CN" altLang="en-US" sz="2800" dirty="0">
                <a:solidFill>
                  <a:srgbClr val="0070C0"/>
                </a:solidFill>
              </a:rPr>
              <a:t>   </a:t>
            </a:r>
            <a:r>
              <a:rPr lang="en-US" altLang="zh-CN" sz="2800" dirty="0">
                <a:solidFill>
                  <a:srgbClr val="0070C0"/>
                </a:solidFill>
              </a:rPr>
              <a:t>up(s)</a:t>
            </a:r>
          </a:p>
          <a:p>
            <a:r>
              <a:rPr lang="en-US" altLang="zh-CN" sz="3200" dirty="0"/>
              <a:t>Motivation:</a:t>
            </a:r>
            <a:r>
              <a:rPr lang="zh-CN" altLang="en-US" sz="3200" dirty="0"/>
              <a:t> </a:t>
            </a:r>
            <a:r>
              <a:rPr lang="en-US" altLang="zh-CN" sz="3200" dirty="0"/>
              <a:t>Avoid</a:t>
            </a:r>
            <a:r>
              <a:rPr lang="zh-CN" altLang="en-US" sz="3200" dirty="0"/>
              <a:t> </a:t>
            </a:r>
            <a:r>
              <a:rPr lang="en-US" altLang="zh-CN" sz="3200" dirty="0"/>
              <a:t>busy</a:t>
            </a:r>
            <a:r>
              <a:rPr lang="zh-CN" altLang="en-US" sz="3200" dirty="0"/>
              <a:t> </a:t>
            </a:r>
            <a:r>
              <a:rPr lang="en-US" altLang="zh-CN" sz="3200" dirty="0"/>
              <a:t>waiting</a:t>
            </a:r>
            <a:r>
              <a:rPr lang="zh-CN" altLang="en-US" sz="3200" dirty="0"/>
              <a:t> </a:t>
            </a:r>
            <a:r>
              <a:rPr lang="en-US" altLang="zh-CN" sz="3200" dirty="0"/>
              <a:t>by</a:t>
            </a:r>
            <a:r>
              <a:rPr lang="zh-CN" altLang="en-US" sz="3200" dirty="0"/>
              <a:t> </a:t>
            </a:r>
            <a:r>
              <a:rPr lang="en-US" altLang="zh-CN" sz="3200" dirty="0"/>
              <a:t>blocking</a:t>
            </a:r>
            <a:r>
              <a:rPr lang="zh-CN" altLang="en-US" sz="3200" dirty="0"/>
              <a:t> </a:t>
            </a:r>
            <a:r>
              <a:rPr lang="en-US" altLang="zh-CN" sz="3200" dirty="0"/>
              <a:t>a</a:t>
            </a:r>
            <a:r>
              <a:rPr lang="zh-CN" altLang="en-US" sz="3200" dirty="0"/>
              <a:t> </a:t>
            </a:r>
            <a:r>
              <a:rPr lang="en-US" altLang="zh-CN" sz="3200" dirty="0"/>
              <a:t>process</a:t>
            </a:r>
            <a:r>
              <a:rPr lang="zh-CN" altLang="en-US" sz="3200" dirty="0"/>
              <a:t> </a:t>
            </a:r>
            <a:r>
              <a:rPr lang="en-US" altLang="zh-CN" sz="3200" dirty="0"/>
              <a:t>execution</a:t>
            </a:r>
            <a:r>
              <a:rPr lang="zh-CN" altLang="en-US" sz="3200" dirty="0"/>
              <a:t> </a:t>
            </a:r>
            <a:r>
              <a:rPr lang="en-US" altLang="zh-CN" sz="3200" dirty="0"/>
              <a:t>until</a:t>
            </a:r>
            <a:r>
              <a:rPr lang="zh-CN" altLang="en-US" sz="3200" dirty="0"/>
              <a:t> </a:t>
            </a:r>
            <a:r>
              <a:rPr lang="en-US" altLang="zh-CN" sz="3200" dirty="0"/>
              <a:t>some</a:t>
            </a:r>
            <a:r>
              <a:rPr lang="zh-CN" altLang="en-US" sz="3200" dirty="0"/>
              <a:t> </a:t>
            </a:r>
            <a:r>
              <a:rPr lang="en-US" altLang="zh-CN" sz="3200" dirty="0"/>
              <a:t>condition</a:t>
            </a:r>
            <a:r>
              <a:rPr lang="zh-CN" altLang="en-US" sz="3200" dirty="0"/>
              <a:t> </a:t>
            </a:r>
            <a:r>
              <a:rPr lang="en-US" altLang="zh-CN" sz="3200" dirty="0"/>
              <a:t>is</a:t>
            </a:r>
            <a:r>
              <a:rPr lang="zh-CN" altLang="en-US" sz="3200" dirty="0"/>
              <a:t> </a:t>
            </a:r>
            <a:r>
              <a:rPr lang="en-US" altLang="zh-CN" sz="3200" dirty="0"/>
              <a:t>satisfied</a:t>
            </a:r>
            <a:r>
              <a:rPr lang="zh-CN" altLang="en-US" sz="3200" dirty="0"/>
              <a:t> </a:t>
            </a:r>
            <a:endParaRPr lang="en-US" sz="3200" dirty="0"/>
          </a:p>
          <a:p>
            <a:endParaRPr lang="en-US" altLang="en-US" dirty="0"/>
          </a:p>
        </p:txBody>
      </p:sp>
    </p:spTree>
    <p:extLst>
      <p:ext uri="{BB962C8B-B14F-4D97-AF65-F5344CB8AC3E}">
        <p14:creationId xmlns:p14="http://schemas.microsoft.com/office/powerpoint/2010/main" val="1342602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ea typeface="宋体" charset="-122"/>
              </a:rPr>
              <a:t>Permanent blocking of a set of processes that share multiple resources. Each process in the set is waiting for a resource that only another process in the set can make available </a:t>
            </a:r>
          </a:p>
          <a:p>
            <a:pPr eaLnBrk="1" hangingPunct="1"/>
            <a:r>
              <a:rPr lang="en-US" altLang="zh-CN" dirty="0">
                <a:ea typeface="宋体" charset="-122"/>
              </a:rPr>
              <a:t>Blocking is caused by processes waiting for resources that are in use by other processes waiting for other resources</a:t>
            </a:r>
          </a:p>
          <a:p>
            <a:pPr lvl="1"/>
            <a:r>
              <a:rPr lang="en-US" altLang="zh-CN" dirty="0">
                <a:ea typeface="宋体" charset="-122"/>
              </a:rPr>
              <a:t>e.g., </a:t>
            </a:r>
            <a:r>
              <a:rPr lang="en-GB" altLang="zh-CN" dirty="0">
                <a:ea typeface="宋体" charset="-122"/>
              </a:rPr>
              <a:t>process A owns Res 1 and is waiting for Res 2</a:t>
            </a:r>
            <a:br>
              <a:rPr lang="en-GB" altLang="zh-CN" dirty="0">
                <a:ea typeface="宋体" charset="-122"/>
              </a:rPr>
            </a:br>
            <a:r>
              <a:rPr lang="en-GB" altLang="zh-CN" dirty="0">
                <a:ea typeface="宋体" charset="-122"/>
              </a:rPr>
              <a:t>process B owns Res 2 and is waiting for Res 1</a:t>
            </a:r>
          </a:p>
          <a:p>
            <a:pPr lvl="1"/>
            <a:r>
              <a:rPr lang="en-GB" altLang="zh-CN" dirty="0">
                <a:ea typeface="宋体" charset="-122"/>
              </a:rPr>
              <a:t>Neither process can proceed, so they</a:t>
            </a:r>
            <a:r>
              <a:rPr lang="en-US" altLang="zh-CN" dirty="0">
                <a:ea typeface="宋体" charset="-122"/>
              </a:rPr>
              <a:t> are in a deadlock</a:t>
            </a:r>
          </a:p>
          <a:p>
            <a:pPr lvl="1"/>
            <a:endParaRPr lang="en-US" altLang="zh-CN" dirty="0">
              <a:ea typeface="宋体" charset="-122"/>
            </a:endParaRPr>
          </a:p>
          <a:p>
            <a:pPr>
              <a:lnSpc>
                <a:spcPct val="80000"/>
              </a:lnSpc>
              <a:spcBef>
                <a:spcPct val="20000"/>
              </a:spcBef>
            </a:pPr>
            <a:r>
              <a:rPr lang="en-US" dirty="0"/>
              <a:t>Four conditions for deadlock</a:t>
            </a:r>
          </a:p>
          <a:p>
            <a:pPr lvl="1">
              <a:lnSpc>
                <a:spcPct val="80000"/>
              </a:lnSpc>
              <a:spcBef>
                <a:spcPct val="20000"/>
              </a:spcBef>
            </a:pPr>
            <a:r>
              <a:rPr lang="en-US" dirty="0">
                <a:solidFill>
                  <a:schemeClr val="hlink"/>
                </a:solidFill>
              </a:rPr>
              <a:t>Mutual exclusion</a:t>
            </a:r>
          </a:p>
          <a:p>
            <a:pPr lvl="2">
              <a:lnSpc>
                <a:spcPct val="80000"/>
              </a:lnSpc>
              <a:spcBef>
                <a:spcPct val="20000"/>
              </a:spcBef>
            </a:pPr>
            <a:r>
              <a:rPr lang="en-US" dirty="0"/>
              <a:t>Only one process at a time can use a resource</a:t>
            </a:r>
          </a:p>
          <a:p>
            <a:pPr lvl="1">
              <a:lnSpc>
                <a:spcPct val="80000"/>
              </a:lnSpc>
              <a:spcBef>
                <a:spcPct val="20000"/>
              </a:spcBef>
            </a:pPr>
            <a:r>
              <a:rPr lang="en-US" dirty="0">
                <a:solidFill>
                  <a:schemeClr val="hlink"/>
                </a:solidFill>
              </a:rPr>
              <a:t>Hold and wait</a:t>
            </a:r>
          </a:p>
          <a:p>
            <a:pPr lvl="2">
              <a:lnSpc>
                <a:spcPct val="80000"/>
              </a:lnSpc>
              <a:spcBef>
                <a:spcPct val="20000"/>
              </a:spcBef>
            </a:pPr>
            <a:r>
              <a:rPr lang="en-US" dirty="0"/>
              <a:t>process holding at least one resource is waiting to acquire additional resources held by other processes</a:t>
            </a:r>
          </a:p>
          <a:p>
            <a:pPr lvl="1">
              <a:lnSpc>
                <a:spcPct val="80000"/>
              </a:lnSpc>
              <a:spcBef>
                <a:spcPct val="20000"/>
              </a:spcBef>
            </a:pPr>
            <a:r>
              <a:rPr lang="en-US" dirty="0">
                <a:solidFill>
                  <a:schemeClr val="hlink"/>
                </a:solidFill>
              </a:rPr>
              <a:t>No preemption</a:t>
            </a:r>
          </a:p>
          <a:p>
            <a:pPr lvl="2">
              <a:lnSpc>
                <a:spcPct val="80000"/>
              </a:lnSpc>
              <a:spcBef>
                <a:spcPct val="20000"/>
              </a:spcBef>
            </a:pPr>
            <a:r>
              <a:rPr lang="en-US" dirty="0"/>
              <a:t>Resources are released only voluntarily by the processes</a:t>
            </a:r>
          </a:p>
          <a:p>
            <a:pPr lvl="1">
              <a:lnSpc>
                <a:spcPct val="80000"/>
              </a:lnSpc>
              <a:spcBef>
                <a:spcPct val="20000"/>
              </a:spcBef>
            </a:pPr>
            <a:r>
              <a:rPr lang="en-US" dirty="0">
                <a:solidFill>
                  <a:schemeClr val="hlink"/>
                </a:solidFill>
              </a:rPr>
              <a:t>Circular wait</a:t>
            </a:r>
          </a:p>
          <a:p>
            <a:pPr lvl="2">
              <a:lnSpc>
                <a:spcPct val="80000"/>
              </a:lnSpc>
              <a:spcBef>
                <a:spcPct val="20000"/>
              </a:spcBef>
            </a:pPr>
            <a:r>
              <a:rPr lang="en-US" dirty="0"/>
              <a:t>Cyclic waiting pattern</a:t>
            </a:r>
          </a:p>
          <a:p>
            <a:pPr eaLnBrk="1" hangingPunct="1">
              <a:lnSpc>
                <a:spcPct val="90000"/>
              </a:lnSpc>
            </a:pPr>
            <a:r>
              <a:rPr lang="en-US" altLang="zh-CN" sz="2800" dirty="0">
                <a:ea typeface="宋体" charset="-122"/>
              </a:rPr>
              <a:t>Mutual exclusion</a:t>
            </a:r>
          </a:p>
          <a:p>
            <a:pPr lvl="1">
              <a:lnSpc>
                <a:spcPct val="90000"/>
              </a:lnSpc>
            </a:pPr>
            <a:r>
              <a:rPr lang="en-US" altLang="zh-CN" sz="2400" dirty="0">
                <a:ea typeface="宋体" charset="-122"/>
              </a:rPr>
              <a:t>Only one process at a time can use a resource.</a:t>
            </a:r>
          </a:p>
          <a:p>
            <a:pPr eaLnBrk="1" hangingPunct="1">
              <a:lnSpc>
                <a:spcPct val="90000"/>
              </a:lnSpc>
            </a:pPr>
            <a:r>
              <a:rPr lang="en-US" altLang="zh-CN" sz="2800" dirty="0">
                <a:ea typeface="宋体" charset="-122"/>
              </a:rPr>
              <a:t>Hold and wait</a:t>
            </a:r>
          </a:p>
          <a:p>
            <a:pPr lvl="1" eaLnBrk="1" hangingPunct="1">
              <a:lnSpc>
                <a:spcPct val="90000"/>
              </a:lnSpc>
            </a:pPr>
            <a:r>
              <a:rPr lang="en-GB" altLang="zh-CN" sz="2400" dirty="0">
                <a:ea typeface="宋体" charset="-122"/>
              </a:rPr>
              <a:t>process holding at least one resource is waiting to acquire additional resources held by other processes.</a:t>
            </a:r>
          </a:p>
          <a:p>
            <a:pPr eaLnBrk="1" hangingPunct="1">
              <a:lnSpc>
                <a:spcPct val="90000"/>
              </a:lnSpc>
            </a:pPr>
            <a:r>
              <a:rPr lang="en-US" altLang="zh-CN" sz="2800" dirty="0">
                <a:ea typeface="宋体" charset="-122"/>
              </a:rPr>
              <a:t>No preemption</a:t>
            </a:r>
          </a:p>
          <a:p>
            <a:pPr lvl="1" eaLnBrk="1" hangingPunct="1">
              <a:lnSpc>
                <a:spcPct val="90000"/>
              </a:lnSpc>
            </a:pPr>
            <a:r>
              <a:rPr lang="en-US" altLang="zh-CN" sz="2400" dirty="0">
                <a:ea typeface="宋体" charset="-122"/>
              </a:rPr>
              <a:t>Resource cannot be forcibly removed from a process; can be</a:t>
            </a:r>
            <a:r>
              <a:rPr lang="en-GB" altLang="zh-CN" sz="2400" dirty="0">
                <a:ea typeface="宋体" charset="-122"/>
              </a:rPr>
              <a:t> released only voluntarily by the process.</a:t>
            </a:r>
          </a:p>
          <a:p>
            <a:pPr eaLnBrk="1" hangingPunct="1">
              <a:lnSpc>
                <a:spcPct val="90000"/>
              </a:lnSpc>
            </a:pPr>
            <a:r>
              <a:rPr lang="en-US" altLang="zh-CN" sz="2800" dirty="0">
                <a:ea typeface="宋体" charset="-122"/>
              </a:rPr>
              <a:t>Circular wait</a:t>
            </a:r>
          </a:p>
          <a:p>
            <a:pPr lvl="1" eaLnBrk="1" hangingPunct="1">
              <a:lnSpc>
                <a:spcPct val="90000"/>
              </a:lnSpc>
            </a:pPr>
            <a:r>
              <a:rPr lang="en-US" altLang="zh-CN" sz="2400" dirty="0">
                <a:ea typeface="宋体" charset="-122"/>
              </a:rPr>
              <a:t>A circle of processes exists such that each process holds at least one resource needed by the previous process in the circle</a:t>
            </a:r>
          </a:p>
          <a:p>
            <a:endParaRPr lang="en-SE" dirty="0"/>
          </a:p>
          <a:p>
            <a:pPr lvl="1"/>
            <a:endParaRPr lang="en-US" altLang="zh-CN" dirty="0">
              <a:ea typeface="宋体" charset="-122"/>
            </a:endParaRPr>
          </a:p>
          <a:p>
            <a:pPr lvl="1"/>
            <a:endParaRPr lang="en-GB" altLang="zh-CN" dirty="0">
              <a:ea typeface="宋体" charset="-122"/>
            </a:endParaRPr>
          </a:p>
          <a:p>
            <a:pPr marL="471487" lvl="1" indent="0">
              <a:buNone/>
            </a:pPr>
            <a:endParaRPr lang="en-US" altLang="zh-CN" dirty="0">
              <a:ea typeface="宋体" charset="-122"/>
            </a:endParaRPr>
          </a:p>
          <a:p>
            <a:endParaRPr lang="en-SE" dirty="0"/>
          </a:p>
        </p:txBody>
      </p:sp>
    </p:spTree>
    <p:extLst>
      <p:ext uri="{BB962C8B-B14F-4D97-AF65-F5344CB8AC3E}">
        <p14:creationId xmlns:p14="http://schemas.microsoft.com/office/powerpoint/2010/main" val="230182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A15C49A1-BC26-B840-8B82-5FC8C44A8183}"/>
              </a:ext>
            </a:extLst>
          </p:cNvPr>
          <p:cNvSpPr>
            <a:spLocks noGrp="1"/>
          </p:cNvSpPr>
          <p:nvPr>
            <p:ph type="title"/>
          </p:nvPr>
        </p:nvSpPr>
        <p:spPr>
          <a:xfrm>
            <a:off x="419449" y="274639"/>
            <a:ext cx="11336392" cy="532956"/>
          </a:xfrm>
        </p:spPr>
        <p:txBody>
          <a:bodyPr wrap="square" anchor="t" anchorCtr="0">
            <a:spAutoFit/>
          </a:bodyPr>
          <a:lstStyle/>
          <a:p>
            <a:r>
              <a:rPr lang="nb-NO" dirty="0"/>
              <a:t>Klikk for å redigere tittelstil</a:t>
            </a:r>
          </a:p>
        </p:txBody>
      </p:sp>
      <p:sp>
        <p:nvSpPr>
          <p:cNvPr id="6" name="Plassholder for innhold 2">
            <a:extLst>
              <a:ext uri="{FF2B5EF4-FFF2-40B4-BE49-F238E27FC236}">
                <a16:creationId xmlns:a16="http://schemas.microsoft.com/office/drawing/2014/main" id="{1DE0F04C-E32E-A34D-9B7C-4A11215E7ABC}"/>
              </a:ext>
            </a:extLst>
          </p:cNvPr>
          <p:cNvSpPr>
            <a:spLocks noGrp="1"/>
          </p:cNvSpPr>
          <p:nvPr>
            <p:ph idx="1"/>
          </p:nvPr>
        </p:nvSpPr>
        <p:spPr>
          <a:xfrm>
            <a:off x="419449" y="1073427"/>
            <a:ext cx="11336392" cy="5138531"/>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 name="灯片编号占位符 1">
            <a:extLst>
              <a:ext uri="{FF2B5EF4-FFF2-40B4-BE49-F238E27FC236}">
                <a16:creationId xmlns:a16="http://schemas.microsoft.com/office/drawing/2014/main" id="{49D93981-1003-384F-20B4-7F0154532D08}"/>
              </a:ext>
            </a:extLst>
          </p:cNvPr>
          <p:cNvSpPr>
            <a:spLocks noGrp="1"/>
          </p:cNvSpPr>
          <p:nvPr>
            <p:ph type="sldNum" sz="quarter" idx="10"/>
          </p:nvPr>
        </p:nvSpPr>
        <p:spPr/>
        <p:txBody>
          <a:body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428120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0761661" y="6551613"/>
            <a:ext cx="987431" cy="30520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p>
            <a:pPr algn="ctr"/>
            <a:r>
              <a:rPr lang="en-US" sz="1400" b="0" dirty="0" err="1">
                <a:solidFill>
                  <a:srgbClr val="2A40E2"/>
                </a:solidFill>
                <a:latin typeface="Gill Sans" charset="0"/>
                <a:cs typeface="Gill Sans" charset="0"/>
              </a:rPr>
              <a:t>Lec</a:t>
            </a:r>
            <a:r>
              <a:rPr lang="en-US" sz="1400" b="0" dirty="0">
                <a:solidFill>
                  <a:srgbClr val="2A40E2"/>
                </a:solidFill>
                <a:latin typeface="Gill Sans" charset="0"/>
                <a:cs typeface="Gill Sans" charset="0"/>
              </a:rPr>
              <a:t> 16.</a:t>
            </a:r>
            <a:fld id="{8B82DB86-37F9-954E-8F10-00623E1FD261}" type="slidenum">
              <a:rPr lang="en-US" sz="1400" b="0" smtClean="0">
                <a:solidFill>
                  <a:srgbClr val="2A40E2"/>
                </a:solidFill>
                <a:latin typeface="Gill Sans" charset="0"/>
                <a:cs typeface="Gill Sans" charset="0"/>
              </a:rPr>
              <a:pPr algn="ctr"/>
              <a:t>‹#›</a:t>
            </a:fld>
            <a:endParaRPr lang="en-US" sz="1400" b="0" dirty="0">
              <a:solidFill>
                <a:srgbClr val="2A40E2"/>
              </a:solidFill>
              <a:latin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9" r:id="rId13"/>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AvPjOyeJbB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youtube.com/watch?v=joHKNtPYtLo"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br>
              <a:rPr lang="en-US" sz="3000" dirty="0"/>
            </a:br>
            <a:r>
              <a:rPr lang="en-GB" sz="3000" dirty="0"/>
              <a:t>CSC 256: Final Review</a:t>
            </a:r>
            <a:endParaRPr lang="en-US" sz="3000" dirty="0"/>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Zonghua Gu</a:t>
            </a:r>
          </a:p>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1943100" y="-228600"/>
            <a:ext cx="8305800" cy="1143000"/>
          </a:xfrm>
        </p:spPr>
        <p:txBody>
          <a:bodyPr/>
          <a:lstStyle/>
          <a:p>
            <a:pPr eaLnBrk="1" hangingPunct="1"/>
            <a:r>
              <a:rPr lang="en-US" altLang="zh-CN" sz="4000" dirty="0">
                <a:ea typeface="宋体" charset="-122"/>
              </a:rPr>
              <a:t>Banker's algorithm: preliminaries</a:t>
            </a:r>
          </a:p>
        </p:txBody>
      </p:sp>
      <p:sp>
        <p:nvSpPr>
          <p:cNvPr id="18437" name="Rectangle 3"/>
          <p:cNvSpPr>
            <a:spLocks noGrp="1" noChangeArrowheads="1"/>
          </p:cNvSpPr>
          <p:nvPr>
            <p:ph type="body" idx="1"/>
          </p:nvPr>
        </p:nvSpPr>
        <p:spPr>
          <a:xfrm>
            <a:off x="914400" y="934156"/>
            <a:ext cx="10363200" cy="4302125"/>
          </a:xfrm>
        </p:spPr>
        <p:txBody>
          <a:bodyPr/>
          <a:lstStyle/>
          <a:p>
            <a:r>
              <a:rPr lang="en-US" altLang="zh-CN" sz="2800" dirty="0"/>
              <a:t>Compute </a:t>
            </a:r>
            <a:r>
              <a:rPr lang="en-US" altLang="zh-CN" sz="2800" i="1" dirty="0">
                <a:ea typeface="宋体" charset="-122"/>
              </a:rPr>
              <a:t>Need = Max – Allocation</a:t>
            </a:r>
            <a:endParaRPr lang="en-US" sz="2800" dirty="0"/>
          </a:p>
          <a:p>
            <a:pPr eaLnBrk="1" hangingPunct="1"/>
            <a:r>
              <a:rPr lang="en-US" altLang="zh-CN" sz="2800" dirty="0">
                <a:ea typeface="宋体" charset="-122"/>
              </a:rPr>
              <a:t>To determine if a process </a:t>
            </a:r>
            <a:r>
              <a:rPr lang="en-US" altLang="zh-CN" sz="2800" i="1" dirty="0">
                <a:ea typeface="宋体" charset="-122"/>
              </a:rPr>
              <a:t>i </a:t>
            </a:r>
            <a:r>
              <a:rPr lang="en-US" altLang="zh-CN" sz="2800" dirty="0">
                <a:ea typeface="宋体" charset="-122"/>
              </a:rPr>
              <a:t>can run to completion, compare two vectors:</a:t>
            </a:r>
          </a:p>
          <a:p>
            <a:pPr lvl="1"/>
            <a:r>
              <a:rPr lang="en-US" altLang="zh-CN" sz="2400" i="1" dirty="0">
                <a:ea typeface="宋体" charset="-122"/>
              </a:rPr>
              <a:t>(</a:t>
            </a:r>
            <a:r>
              <a:rPr lang="en-US" altLang="zh-CN" i="1" dirty="0">
                <a:ea typeface="宋体" charset="-122"/>
              </a:rPr>
              <a:t>Need</a:t>
            </a:r>
            <a:r>
              <a:rPr lang="en-US" altLang="zh-CN" sz="2400" i="1" dirty="0">
                <a:ea typeface="宋体" charset="-122"/>
              </a:rPr>
              <a:t>)</a:t>
            </a:r>
            <a:r>
              <a:rPr lang="en-US" altLang="zh-CN" sz="2400" i="1" baseline="-25000" dirty="0">
                <a:ea typeface="宋体" charset="-122"/>
              </a:rPr>
              <a:t>i</a:t>
            </a:r>
            <a:r>
              <a:rPr lang="en-US" altLang="zh-CN" sz="2400" dirty="0">
                <a:ea typeface="宋体" charset="-122"/>
              </a:rPr>
              <a:t>: row </a:t>
            </a:r>
            <a:r>
              <a:rPr lang="en-US" altLang="zh-CN" sz="2400" i="1" dirty="0">
                <a:ea typeface="宋体" charset="-122"/>
              </a:rPr>
              <a:t>i</a:t>
            </a:r>
            <a:r>
              <a:rPr lang="en-US" altLang="zh-CN" sz="2400" dirty="0">
                <a:ea typeface="宋体" charset="-122"/>
              </a:rPr>
              <a:t> in the Need Matrix of unmet resource needs</a:t>
            </a:r>
          </a:p>
          <a:p>
            <a:pPr lvl="1"/>
            <a:r>
              <a:rPr lang="en-US" altLang="zh-CN" sz="2400" dirty="0">
                <a:ea typeface="宋体" charset="-122"/>
              </a:rPr>
              <a:t>A: available resources vector </a:t>
            </a:r>
            <a:r>
              <a:rPr lang="en-US" altLang="zh-CN" sz="2400" i="1" dirty="0">
                <a:ea typeface="宋体" charset="-122"/>
              </a:rPr>
              <a:t>A</a:t>
            </a:r>
          </a:p>
          <a:p>
            <a:pPr lvl="1"/>
            <a:r>
              <a:rPr lang="en-US" altLang="zh-CN" sz="2400" i="1" dirty="0">
                <a:ea typeface="宋体" charset="-122"/>
              </a:rPr>
              <a:t>(</a:t>
            </a:r>
            <a:r>
              <a:rPr lang="en-US" altLang="zh-CN" i="1" dirty="0">
                <a:ea typeface="宋体" charset="-122"/>
              </a:rPr>
              <a:t>Need</a:t>
            </a:r>
            <a:r>
              <a:rPr lang="en-US" altLang="zh-CN" sz="2400" i="1" dirty="0">
                <a:ea typeface="宋体" charset="-122"/>
              </a:rPr>
              <a:t>)</a:t>
            </a:r>
            <a:r>
              <a:rPr lang="en-US" altLang="zh-CN" sz="2400" i="1" baseline="-25000" dirty="0">
                <a:ea typeface="宋体" charset="-122"/>
              </a:rPr>
              <a:t>i </a:t>
            </a:r>
            <a:r>
              <a:rPr lang="en-US" altLang="zh-CN" sz="2400" i="1" dirty="0">
                <a:ea typeface="宋体" charset="-122"/>
              </a:rPr>
              <a:t>&lt;= A</a:t>
            </a:r>
            <a:r>
              <a:rPr lang="en-US" altLang="zh-CN" sz="2400" dirty="0">
                <a:ea typeface="宋体" charset="-122"/>
              </a:rPr>
              <a:t> if </a:t>
            </a:r>
            <a:r>
              <a:rPr lang="en-US" altLang="zh-CN" i="1" dirty="0" err="1">
                <a:ea typeface="宋体" charset="-122"/>
              </a:rPr>
              <a:t>Need</a:t>
            </a:r>
            <a:r>
              <a:rPr lang="en-US" altLang="zh-CN" sz="2400" i="1" baseline="-25000" dirty="0" err="1">
                <a:ea typeface="宋体" charset="-122"/>
              </a:rPr>
              <a:t>ij</a:t>
            </a:r>
            <a:r>
              <a:rPr lang="en-US" altLang="zh-CN" sz="2400" i="1" baseline="-25000" dirty="0">
                <a:ea typeface="宋体" charset="-122"/>
              </a:rPr>
              <a:t> </a:t>
            </a:r>
            <a:r>
              <a:rPr lang="en-US" altLang="zh-CN" sz="2400" i="1" dirty="0">
                <a:ea typeface="宋体" charset="-122"/>
              </a:rPr>
              <a:t>&lt;= A</a:t>
            </a:r>
            <a:r>
              <a:rPr lang="en-US" altLang="zh-CN" sz="2400" i="1" baseline="-25000" dirty="0">
                <a:ea typeface="宋体" charset="-122"/>
              </a:rPr>
              <a:t>j</a:t>
            </a:r>
            <a:r>
              <a:rPr lang="en-US" altLang="zh-CN" sz="2400" baseline="-25000" dirty="0">
                <a:ea typeface="宋体" charset="-122"/>
              </a:rPr>
              <a:t>   </a:t>
            </a:r>
            <a:r>
              <a:rPr lang="en-US" altLang="zh-CN" sz="2400" dirty="0">
                <a:ea typeface="宋体" charset="-122"/>
              </a:rPr>
              <a:t>for all resource types </a:t>
            </a:r>
            <a:r>
              <a:rPr lang="en-US" altLang="zh-CN" sz="2400" i="1" dirty="0">
                <a:ea typeface="宋体" charset="-122"/>
              </a:rPr>
              <a:t>j</a:t>
            </a:r>
          </a:p>
          <a:p>
            <a:pPr lvl="1" eaLnBrk="1" hangingPunct="1"/>
            <a:endParaRPr lang="en-US" altLang="zh-CN" sz="2400" dirty="0">
              <a:ea typeface="宋体"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Banker’s algorithm</a:t>
            </a:r>
          </a:p>
        </p:txBody>
      </p:sp>
      <p:sp>
        <p:nvSpPr>
          <p:cNvPr id="3" name="Content Placeholder 2"/>
          <p:cNvSpPr>
            <a:spLocks noGrp="1"/>
          </p:cNvSpPr>
          <p:nvPr>
            <p:ph idx="1"/>
          </p:nvPr>
        </p:nvSpPr>
        <p:spPr/>
        <p:txBody>
          <a:bodyPr>
            <a:normAutofit/>
          </a:bodyPr>
          <a:lstStyle/>
          <a:p>
            <a:pPr>
              <a:buNone/>
            </a:pPr>
            <a:r>
              <a:rPr lang="en-US" dirty="0"/>
              <a:t>Algorithm </a:t>
            </a:r>
            <a:r>
              <a:rPr lang="en-US" dirty="0" err="1"/>
              <a:t>CheckSafety</a:t>
            </a:r>
            <a:r>
              <a:rPr lang="en-US" dirty="0"/>
              <a:t>() for checking to see if a state is safe:</a:t>
            </a:r>
          </a:p>
          <a:p>
            <a:pPr>
              <a:buFontTx/>
              <a:buAutoNum type="arabicPeriod"/>
            </a:pPr>
            <a:r>
              <a:rPr lang="en-US" altLang="zh-CN" sz="2800" dirty="0"/>
              <a:t> Compute </a:t>
            </a:r>
            <a:r>
              <a:rPr lang="en-US" altLang="zh-CN" sz="2800" i="1" dirty="0">
                <a:ea typeface="宋体" charset="-122"/>
              </a:rPr>
              <a:t>Need = Max – Allocation</a:t>
            </a:r>
            <a:endParaRPr lang="en-US" sz="2800" dirty="0"/>
          </a:p>
          <a:p>
            <a:pPr>
              <a:buFontTx/>
              <a:buAutoNum type="arabicPeriod"/>
            </a:pPr>
            <a:r>
              <a:rPr lang="en-US" dirty="0"/>
              <a:t> Look for a </a:t>
            </a:r>
            <a:r>
              <a:rPr lang="en-US" altLang="zh-CN" dirty="0">
                <a:ea typeface="宋体" charset="-122"/>
              </a:rPr>
              <a:t>process </a:t>
            </a:r>
            <a:r>
              <a:rPr lang="en-US" altLang="zh-CN" i="1" dirty="0">
                <a:ea typeface="宋体" charset="-122"/>
              </a:rPr>
              <a:t>i</a:t>
            </a:r>
            <a:r>
              <a:rPr lang="en-US" altLang="zh-CN" dirty="0">
                <a:ea typeface="宋体" charset="-122"/>
              </a:rPr>
              <a:t> that can run to completion by </a:t>
            </a:r>
            <a:r>
              <a:rPr lang="en-US" dirty="0"/>
              <a:t>finding an unmarked ro</a:t>
            </a:r>
            <a:r>
              <a:rPr lang="en-US" altLang="zh-CN" dirty="0">
                <a:ea typeface="宋体" charset="-122"/>
              </a:rPr>
              <a:t>w </a:t>
            </a:r>
            <a:r>
              <a:rPr lang="en-US" altLang="zh-CN" i="1" dirty="0">
                <a:ea typeface="宋体" charset="-122"/>
              </a:rPr>
              <a:t>i</a:t>
            </a:r>
            <a:r>
              <a:rPr lang="en-US" altLang="zh-CN" dirty="0">
                <a:ea typeface="宋体" charset="-122"/>
              </a:rPr>
              <a:t> with </a:t>
            </a:r>
            <a:r>
              <a:rPr lang="en-US" altLang="zh-CN" i="1" dirty="0">
                <a:ea typeface="宋体" charset="-122"/>
              </a:rPr>
              <a:t>(Need)</a:t>
            </a:r>
            <a:r>
              <a:rPr lang="en-US" altLang="zh-CN" i="1" baseline="-25000" dirty="0">
                <a:ea typeface="宋体" charset="-122"/>
              </a:rPr>
              <a:t>i</a:t>
            </a:r>
            <a:r>
              <a:rPr lang="en-US" altLang="zh-CN" i="1" dirty="0">
                <a:ea typeface="宋体" charset="-122"/>
              </a:rPr>
              <a:t> ≤ A</a:t>
            </a:r>
            <a:r>
              <a:rPr lang="en-US" altLang="zh-CN" dirty="0">
                <a:ea typeface="宋体" charset="-122"/>
              </a:rPr>
              <a:t>. </a:t>
            </a:r>
            <a:r>
              <a:rPr lang="en-US" dirty="0"/>
              <a:t>If no such row exists, system will eventually deadlock since no process can run to completion</a:t>
            </a:r>
          </a:p>
          <a:p>
            <a:pPr>
              <a:buFontTx/>
              <a:buAutoNum type="arabicPeriod"/>
            </a:pPr>
            <a:r>
              <a:rPr lang="en-US" dirty="0"/>
              <a:t> Assume process </a:t>
            </a:r>
            <a:r>
              <a:rPr lang="en-US" i="1" dirty="0"/>
              <a:t>i</a:t>
            </a:r>
            <a:r>
              <a:rPr lang="en-US" dirty="0"/>
              <a:t> requests all resources it needs and finishes. Mark process </a:t>
            </a:r>
            <a:r>
              <a:rPr lang="en-US" i="1" dirty="0"/>
              <a:t>i</a:t>
            </a:r>
            <a:r>
              <a:rPr lang="en-US" dirty="0"/>
              <a:t> as completed, free all its resources and add the </a:t>
            </a:r>
            <a:r>
              <a:rPr lang="en-US" i="1" dirty="0"/>
              <a:t>i-</a:t>
            </a:r>
            <a:r>
              <a:rPr lang="en-US" i="1" dirty="0" err="1"/>
              <a:t>th</a:t>
            </a:r>
            <a:r>
              <a:rPr lang="en-US" dirty="0"/>
              <a:t> row of </a:t>
            </a:r>
            <a:r>
              <a:rPr lang="en-US" i="1" dirty="0"/>
              <a:t>Allocation</a:t>
            </a:r>
            <a:r>
              <a:rPr lang="en-US" dirty="0"/>
              <a:t> to the </a:t>
            </a:r>
            <a:r>
              <a:rPr lang="en-US" i="1" dirty="0"/>
              <a:t>Available</a:t>
            </a:r>
            <a:r>
              <a:rPr lang="en-US" dirty="0"/>
              <a:t> vector</a:t>
            </a:r>
          </a:p>
          <a:p>
            <a:pPr>
              <a:buFontTx/>
              <a:buAutoNum type="arabicPeriod"/>
            </a:pPr>
            <a:r>
              <a:rPr lang="en-US" dirty="0"/>
              <a:t> Repeat steps 1 and 2 until either all processes are marked as completed (initial state is safe), or no process is left whose resource needs can be met (there is a deadlock, so initial state is unsafe).</a:t>
            </a:r>
          </a:p>
          <a:p>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altLang="zh-CN" dirty="0">
                <a:ea typeface="宋体" charset="-122"/>
              </a:rPr>
              <a:t>Video tutorial of Banker's algorithm I</a:t>
            </a:r>
          </a:p>
        </p:txBody>
      </p:sp>
      <p:sp>
        <p:nvSpPr>
          <p:cNvPr id="21509" name="Rectangle 3"/>
          <p:cNvSpPr>
            <a:spLocks noGrp="1" noChangeArrowheads="1"/>
          </p:cNvSpPr>
          <p:nvPr>
            <p:ph type="body" idx="1"/>
          </p:nvPr>
        </p:nvSpPr>
        <p:spPr/>
        <p:txBody>
          <a:bodyPr>
            <a:normAutofit/>
          </a:bodyPr>
          <a:lstStyle/>
          <a:p>
            <a:pPr eaLnBrk="1" hangingPunct="1">
              <a:lnSpc>
                <a:spcPct val="90000"/>
              </a:lnSpc>
            </a:pPr>
            <a:r>
              <a:rPr lang="en-US" altLang="zh-CN" sz="2400" dirty="0">
                <a:ea typeface="宋体" charset="-122"/>
              </a:rPr>
              <a:t>Deadlock avoidance </a:t>
            </a:r>
            <a:r>
              <a:rPr lang="en-US" altLang="zh-CN" sz="2400" dirty="0">
                <a:ea typeface="宋体" charset="-122"/>
                <a:hlinkClick r:id="rId2"/>
              </a:rPr>
              <a:t>https://www.youtube.com/watch?v=AvPjOyeJbBM</a:t>
            </a:r>
            <a:endParaRPr lang="en-US" altLang="zh-CN" sz="2400" dirty="0">
              <a:ea typeface="宋体" charset="-122"/>
            </a:endParaRPr>
          </a:p>
          <a:p>
            <a:pPr eaLnBrk="1" hangingPunct="1">
              <a:lnSpc>
                <a:spcPct val="90000"/>
              </a:lnSpc>
            </a:pPr>
            <a:r>
              <a:rPr lang="en-US" altLang="zh-CN" sz="2400" dirty="0">
                <a:ea typeface="宋体" charset="-122"/>
              </a:rPr>
              <a:t>Total resources: [8, 5, 9, 8]</a:t>
            </a:r>
          </a:p>
        </p:txBody>
      </p:sp>
      <p:pic>
        <p:nvPicPr>
          <p:cNvPr id="3" name="Picture 2">
            <a:extLst>
              <a:ext uri="{FF2B5EF4-FFF2-40B4-BE49-F238E27FC236}">
                <a16:creationId xmlns:a16="http://schemas.microsoft.com/office/drawing/2014/main" id="{4B99A5AF-AAFF-AA2B-2727-882A0684DDE5}"/>
              </a:ext>
            </a:extLst>
          </p:cNvPr>
          <p:cNvPicPr>
            <a:picLocks noChangeAspect="1"/>
          </p:cNvPicPr>
          <p:nvPr/>
        </p:nvPicPr>
        <p:blipFill>
          <a:blip r:embed="rId3"/>
          <a:stretch>
            <a:fillRect/>
          </a:stretch>
        </p:blipFill>
        <p:spPr>
          <a:xfrm>
            <a:off x="5935571" y="2209800"/>
            <a:ext cx="6081072" cy="3864014"/>
          </a:xfrm>
          <a:prstGeom prst="rect">
            <a:avLst/>
          </a:prstGeom>
        </p:spPr>
      </p:pic>
      <p:pic>
        <p:nvPicPr>
          <p:cNvPr id="5" name="Picture 4">
            <a:extLst>
              <a:ext uri="{FF2B5EF4-FFF2-40B4-BE49-F238E27FC236}">
                <a16:creationId xmlns:a16="http://schemas.microsoft.com/office/drawing/2014/main" id="{B501D3C4-1DD5-AF1A-12F1-360481BD1756}"/>
              </a:ext>
            </a:extLst>
          </p:cNvPr>
          <p:cNvPicPr>
            <a:picLocks noChangeAspect="1"/>
          </p:cNvPicPr>
          <p:nvPr/>
        </p:nvPicPr>
        <p:blipFill>
          <a:blip r:embed="rId4"/>
          <a:stretch>
            <a:fillRect/>
          </a:stretch>
        </p:blipFill>
        <p:spPr>
          <a:xfrm>
            <a:off x="152400" y="2209801"/>
            <a:ext cx="5719588" cy="3864013"/>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71600" y="152400"/>
            <a:ext cx="9448800" cy="533400"/>
          </a:xfrm>
        </p:spPr>
        <p:txBody>
          <a:bodyPr/>
          <a:lstStyle/>
          <a:p>
            <a:r>
              <a:rPr lang="en-US" altLang="ko-KR" dirty="0"/>
              <a:t>Predicting Length of the Next CPU Burst</a:t>
            </a:r>
          </a:p>
        </p:txBody>
      </p:sp>
      <mc:AlternateContent xmlns:mc="http://schemas.openxmlformats.org/markup-compatibility/2006" xmlns:a14="http://schemas.microsoft.com/office/drawing/2010/main">
        <mc:Choice Requires="a14">
          <p:sp>
            <p:nvSpPr>
              <p:cNvPr id="626691" name="Rectangle 3"/>
              <p:cNvSpPr>
                <a:spLocks noGrp="1" noChangeArrowheads="1"/>
              </p:cNvSpPr>
              <p:nvPr>
                <p:ph type="body" idx="1"/>
              </p:nvPr>
            </p:nvSpPr>
            <p:spPr>
              <a:xfrm>
                <a:off x="914400" y="762000"/>
                <a:ext cx="10591800" cy="6096000"/>
              </a:xfrm>
            </p:spPr>
            <p:txBody>
              <a:bodyPr>
                <a:normAutofit/>
              </a:bodyPr>
              <a:lstStyle/>
              <a:p>
                <a:r>
                  <a:rPr lang="en-US" altLang="ko-KR" dirty="0">
                    <a:solidFill>
                      <a:srgbClr val="FF0000"/>
                    </a:solidFill>
                    <a:sym typeface="Symbol" panose="05050102010706020507" pitchFamily="18" charset="2"/>
                  </a:rPr>
                  <a:t>Adaptive: </a:t>
                </a:r>
                <a:r>
                  <a:rPr lang="en-US" altLang="ko-KR" dirty="0">
                    <a:sym typeface="Symbol" panose="05050102010706020507" pitchFamily="18" charset="2"/>
                  </a:rPr>
                  <a:t>Changing policy based on past behavior</a:t>
                </a:r>
              </a:p>
              <a:p>
                <a:pPr lvl="1"/>
                <a:r>
                  <a:rPr lang="en-US" altLang="ko-KR" dirty="0">
                    <a:sym typeface="Symbol" panose="05050102010706020507" pitchFamily="18" charset="2"/>
                  </a:rPr>
                  <a:t>Works because programs have predictable behavior</a:t>
                </a:r>
              </a:p>
              <a:p>
                <a:pPr lvl="2"/>
                <a:r>
                  <a:rPr lang="en-US" altLang="ko-KR" dirty="0">
                    <a:sym typeface="Symbol" panose="05050102010706020507" pitchFamily="18" charset="2"/>
                  </a:rPr>
                  <a:t>If program was I/O bound in recent past, it is likely to be I/O bound in future</a:t>
                </a:r>
              </a:p>
              <a:p>
                <a:r>
                  <a:rPr lang="en-US" altLang="ko-KR" dirty="0"/>
                  <a:t>We can use </a:t>
                </a:r>
                <a:r>
                  <a:rPr lang="en-US" altLang="ko-KR" dirty="0">
                    <a:solidFill>
                      <a:srgbClr val="FF0000"/>
                    </a:solidFill>
                  </a:rPr>
                  <a:t>exponential moving averaging </a:t>
                </a:r>
                <a14:m>
                  <m:oMath xmlns:m="http://schemas.openxmlformats.org/officeDocument/2006/math">
                    <m:sSub>
                      <m:sSubPr>
                        <m:ctrlPr>
                          <a:rPr lang="ar-AE" i="1">
                            <a:latin typeface="Cambria Math" panose="02040503050406030204" pitchFamily="18" charset="0"/>
                          </a:rPr>
                        </m:ctrlPr>
                      </m:sSubPr>
                      <m:e>
                        <m:sSub>
                          <m:sSubPr>
                            <m:ctrlPr>
                              <a:rPr lang="ar-AE" i="1">
                                <a:latin typeface="Cambria Math" panose="02040503050406030204" pitchFamily="18" charset="0"/>
                              </a:rPr>
                            </m:ctrlPr>
                          </m:sSubPr>
                          <m:e>
                            <m:r>
                              <a:rPr lang="en-US" i="1">
                                <a:latin typeface="Cambria Math" panose="02040503050406030204" pitchFamily="18" charset="0"/>
                              </a:rPr>
                              <m:t>𝑡</m:t>
                            </m:r>
                          </m:e>
                          <m:sub>
                            <m:r>
                              <a:rPr lang="ar-AE" i="1">
                                <a:latin typeface="Cambria Math" panose="02040503050406030204" pitchFamily="18" charset="0"/>
                              </a:rPr>
                              <m:t>𝑛</m:t>
                            </m:r>
                          </m:sub>
                        </m:sSub>
                        <m:r>
                          <a:rPr lang="en-US" b="0" i="1" smtClean="0">
                            <a:latin typeface="Cambria Math" panose="02040503050406030204" pitchFamily="18" charset="0"/>
                          </a:rPr>
                          <m:t>=</m:t>
                        </m:r>
                        <m:r>
                          <a:rPr lang="en-US" i="1">
                            <a:latin typeface="Cambria Math" panose="02040503050406030204" pitchFamily="18" charset="0"/>
                          </a:rPr>
                          <m:t>𝛼</m:t>
                        </m:r>
                        <m:sSub>
                          <m:sSubPr>
                            <m:ctrlPr>
                              <a:rPr lang="ar-AE" i="1">
                                <a:latin typeface="Cambria Math" panose="02040503050406030204" pitchFamily="18" charset="0"/>
                              </a:rPr>
                            </m:ctrlPr>
                          </m:sSubPr>
                          <m:e>
                            <m:r>
                              <a:rPr lang="ar-AE" i="1">
                                <a:latin typeface="Cambria Math" panose="02040503050406030204" pitchFamily="18" charset="0"/>
                              </a:rPr>
                              <m:t>𝑥</m:t>
                            </m:r>
                          </m:e>
                          <m:sub>
                            <m:r>
                              <a:rPr lang="ar-AE" i="1">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𝛼</m:t>
                        </m:r>
                        <m:r>
                          <a:rPr lang="en-US" b="0" i="1" smtClean="0">
                            <a:latin typeface="Cambria Math" panose="02040503050406030204" pitchFamily="18" charset="0"/>
                          </a:rPr>
                          <m:t>)</m:t>
                        </m:r>
                        <m:r>
                          <a:rPr lang="en-US" i="1">
                            <a:latin typeface="Cambria Math" panose="02040503050406030204" pitchFamily="18" charset="0"/>
                          </a:rPr>
                          <m:t>𝑡</m:t>
                        </m:r>
                      </m:e>
                      <m:sub>
                        <m:r>
                          <a:rPr lang="ar-AE" i="1">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sub>
                    </m:sSub>
                  </m:oMath>
                </a14:m>
                <a:r>
                  <a:rPr lang="en-US" dirty="0"/>
                  <a:t>, where:</a:t>
                </a:r>
              </a:p>
              <a:p>
                <a:pPr lvl="1"/>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𝑥</m:t>
                        </m:r>
                      </m:e>
                      <m:sub>
                        <m:r>
                          <a:rPr lang="ar-AE" i="1">
                            <a:latin typeface="Cambria Math" panose="02040503050406030204" pitchFamily="18" charset="0"/>
                          </a:rPr>
                          <m:t>𝑛</m:t>
                        </m:r>
                      </m:sub>
                    </m:sSub>
                  </m:oMath>
                </a14:m>
                <a:r>
                  <a:rPr lang="ar-AE" dirty="0"/>
                  <a:t> </a:t>
                </a:r>
                <a:r>
                  <a:rPr lang="en-US" dirty="0"/>
                  <a:t>is the new input data point</a:t>
                </a:r>
              </a:p>
              <a:p>
                <a:pPr lvl="1"/>
                <a14:m>
                  <m:oMath xmlns:m="http://schemas.openxmlformats.org/officeDocument/2006/math">
                    <m:sSub>
                      <m:sSubPr>
                        <m:ctrlPr>
                          <a:rPr lang="ar-AE" i="1">
                            <a:latin typeface="Cambria Math" panose="02040503050406030204" pitchFamily="18" charset="0"/>
                          </a:rPr>
                        </m:ctrlPr>
                      </m:sSubPr>
                      <m:e>
                        <m:r>
                          <a:rPr lang="en-US" b="0" i="1" smtClean="0">
                            <a:latin typeface="Cambria Math" panose="02040503050406030204" pitchFamily="18" charset="0"/>
                          </a:rPr>
                          <m:t>𝑡</m:t>
                        </m:r>
                      </m:e>
                      <m:sub>
                        <m:r>
                          <a:rPr lang="ar-AE" i="1">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sub>
                    </m:sSub>
                  </m:oMath>
                </a14:m>
                <a:r>
                  <a:rPr lang="ar-AE" dirty="0"/>
                  <a:t> </a:t>
                </a:r>
                <a:r>
                  <a:rPr lang="en-US" dirty="0"/>
                  <a:t>is the previous exponential moving average</a:t>
                </a:r>
              </a:p>
              <a:p>
                <a:pPr lvl="1"/>
                <a14:m>
                  <m:oMath xmlns:m="http://schemas.openxmlformats.org/officeDocument/2006/math">
                    <m:r>
                      <a:rPr lang="en-US" i="1">
                        <a:latin typeface="Cambria Math" panose="02040503050406030204" pitchFamily="18" charset="0"/>
                      </a:rPr>
                      <m:t>𝛼</m:t>
                    </m:r>
                  </m:oMath>
                </a14:m>
                <a:r>
                  <a:rPr lang="en-US" dirty="0"/>
                  <a:t> is the smoothing factor (0&lt;</a:t>
                </a:r>
                <a14:m>
                  <m:oMath xmlns:m="http://schemas.openxmlformats.org/officeDocument/2006/math">
                    <m:r>
                      <a:rPr lang="en-US" i="1">
                        <a:latin typeface="Cambria Math" panose="02040503050406030204" pitchFamily="18" charset="0"/>
                      </a:rPr>
                      <m:t>𝛼</m:t>
                    </m:r>
                  </m:oMath>
                </a14:m>
                <a:r>
                  <a:rPr lang="en-US" dirty="0"/>
                  <a:t>&lt;1)</a:t>
                </a:r>
              </a:p>
              <a:p>
                <a:pPr lvl="2">
                  <a:spcBef>
                    <a:spcPts val="300"/>
                  </a:spcBef>
                  <a:spcAft>
                    <a:spcPts val="300"/>
                  </a:spcAft>
                  <a:buFont typeface="Arial" panose="020B0604020202020204" pitchFamily="34" charset="0"/>
                  <a:buChar char="•"/>
                </a:pPr>
                <a14:m>
                  <m:oMath xmlns:m="http://schemas.openxmlformats.org/officeDocument/2006/math">
                    <m:r>
                      <a:rPr lang="en-US" i="1">
                        <a:latin typeface="Cambria Math" panose="02040503050406030204" pitchFamily="18" charset="0"/>
                      </a:rPr>
                      <m:t>𝛼</m:t>
                    </m:r>
                  </m:oMath>
                </a14:m>
                <a:r>
                  <a:rPr lang="en-GB" dirty="0"/>
                  <a:t> large: fast update of </a:t>
                </a:r>
                <a:r>
                  <a:rPr lang="en-US" altLang="ko-KR" dirty="0">
                    <a:sym typeface="Symbol" panose="05050102010706020507" pitchFamily="18" charset="2"/>
                  </a:rPr>
                  <a:t></a:t>
                </a:r>
                <a:r>
                  <a:rPr lang="en-US" altLang="ko-KR" baseline="-25000" dirty="0">
                    <a:sym typeface="Symbol" panose="05050102010706020507" pitchFamily="18" charset="2"/>
                  </a:rPr>
                  <a:t>n</a:t>
                </a:r>
                <a:r>
                  <a:rPr lang="en-GB" dirty="0"/>
                  <a:t> based on new input.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oMath>
                </a14:m>
                <a:r>
                  <a:rPr lang="en-US" dirty="0"/>
                  <a:t> </a:t>
                </a:r>
                <a14:m>
                  <m:oMath xmlns:m="http://schemas.openxmlformats.org/officeDocument/2006/math">
                    <m:sSub>
                      <m:sSubPr>
                        <m:ctrlPr>
                          <a:rPr lang="ar-AE" i="1">
                            <a:latin typeface="Cambria Math" panose="02040503050406030204" pitchFamily="18" charset="0"/>
                          </a:rPr>
                        </m:ctrlPr>
                      </m:sSubPr>
                      <m:e>
                        <m:r>
                          <a:rPr lang="en-US" i="1">
                            <a:latin typeface="Cambria Math" panose="02040503050406030204" pitchFamily="18" charset="0"/>
                          </a:rPr>
                          <m:t>𝑡</m:t>
                        </m:r>
                      </m:e>
                      <m:sub>
                        <m:r>
                          <a:rPr lang="ar-AE" i="1">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r>
                  <a:rPr lang="en-US" dirty="0"/>
                  <a:t> is equal to the new input data point at each step</a:t>
                </a:r>
                <a:endParaRPr lang="en-GB" dirty="0"/>
              </a:p>
              <a:p>
                <a:pPr lvl="2">
                  <a:spcBef>
                    <a:spcPts val="300"/>
                  </a:spcBef>
                  <a:spcAft>
                    <a:spcPts val="300"/>
                  </a:spcAft>
                  <a:buFont typeface="Arial" panose="020B0604020202020204" pitchFamily="34" charset="0"/>
                  <a:buChar char="•"/>
                </a:pPr>
                <a14:m>
                  <m:oMath xmlns:m="http://schemas.openxmlformats.org/officeDocument/2006/math">
                    <m:r>
                      <a:rPr lang="en-US" i="1">
                        <a:latin typeface="Cambria Math" panose="02040503050406030204" pitchFamily="18" charset="0"/>
                      </a:rPr>
                      <m:t>𝛼</m:t>
                    </m:r>
                  </m:oMath>
                </a14:m>
                <a:r>
                  <a:rPr lang="en-GB" dirty="0"/>
                  <a:t> small: slow update of </a:t>
                </a:r>
                <a:r>
                  <a:rPr lang="en-US" altLang="ko-KR" dirty="0">
                    <a:sym typeface="Symbol" panose="05050102010706020507" pitchFamily="18" charset="2"/>
                  </a:rPr>
                  <a:t></a:t>
                </a:r>
                <a:r>
                  <a:rPr lang="en-US" altLang="ko-KR" baseline="-25000" dirty="0">
                    <a:sym typeface="Symbol" panose="05050102010706020507" pitchFamily="18" charset="2"/>
                  </a:rPr>
                  <a:t>n</a:t>
                </a:r>
                <a:r>
                  <a:rPr lang="en-GB" dirty="0"/>
                  <a:t> based on new input. </a:t>
                </a:r>
                <a14:m>
                  <m:oMath xmlns:m="http://schemas.openxmlformats.org/officeDocument/2006/math">
                    <m:r>
                      <a:rPr lang="en-US" i="1">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oMath>
                </a14:m>
                <a:r>
                  <a:rPr lang="en-US" dirty="0"/>
                  <a:t> </a:t>
                </a:r>
                <a14:m>
                  <m:oMath xmlns:m="http://schemas.openxmlformats.org/officeDocument/2006/math">
                    <m:sSub>
                      <m:sSubPr>
                        <m:ctrlPr>
                          <a:rPr lang="ar-AE" i="1">
                            <a:latin typeface="Cambria Math" panose="02040503050406030204" pitchFamily="18" charset="0"/>
                          </a:rPr>
                        </m:ctrlPr>
                      </m:sSubPr>
                      <m:e>
                        <m:r>
                          <a:rPr lang="en-US" i="1">
                            <a:latin typeface="Cambria Math" panose="02040503050406030204" pitchFamily="18" charset="0"/>
                          </a:rPr>
                          <m:t>𝑡</m:t>
                        </m:r>
                      </m:e>
                      <m:sub>
                        <m:r>
                          <a:rPr lang="ar-AE" i="1">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oMath>
                </a14:m>
                <a:r>
                  <a:rPr lang="en-US" dirty="0"/>
                  <a:t> stays constant and not affected by new input data point</a:t>
                </a:r>
              </a:p>
              <a:p>
                <a:pPr lvl="2">
                  <a:spcBef>
                    <a:spcPts val="300"/>
                  </a:spcBef>
                  <a:spcAft>
                    <a:spcPts val="300"/>
                  </a:spcAft>
                  <a:buFont typeface="Arial" panose="020B0604020202020204" pitchFamily="34" charset="0"/>
                  <a:buChar char="•"/>
                </a:pPr>
                <a:r>
                  <a:rPr lang="en-US" dirty="0"/>
                  <a:t>Appropriate choice of </a:t>
                </a:r>
                <a14:m>
                  <m:oMath xmlns:m="http://schemas.openxmlformats.org/officeDocument/2006/math">
                    <m:r>
                      <a:rPr lang="en-US" i="1">
                        <a:latin typeface="Cambria Math" panose="02040503050406030204" pitchFamily="18" charset="0"/>
                      </a:rPr>
                      <m:t>𝛼</m:t>
                    </m:r>
                  </m:oMath>
                </a14:m>
                <a:r>
                  <a:rPr lang="en-US" dirty="0"/>
                  <a:t> lets </a:t>
                </a:r>
                <a14:m>
                  <m:oMath xmlns:m="http://schemas.openxmlformats.org/officeDocument/2006/math">
                    <m:sSub>
                      <m:sSubPr>
                        <m:ctrlPr>
                          <a:rPr lang="ar-AE" i="1">
                            <a:latin typeface="Cambria Math" panose="02040503050406030204" pitchFamily="18" charset="0"/>
                          </a:rPr>
                        </m:ctrlPr>
                      </m:sSubPr>
                      <m:e>
                        <m:r>
                          <a:rPr lang="en-US" i="1">
                            <a:latin typeface="Cambria Math" panose="02040503050406030204" pitchFamily="18" charset="0"/>
                          </a:rPr>
                          <m:t>𝑡</m:t>
                        </m:r>
                      </m:e>
                      <m:sub>
                        <m:r>
                          <a:rPr lang="ar-AE" i="1">
                            <a:latin typeface="Cambria Math" panose="02040503050406030204" pitchFamily="18" charset="0"/>
                          </a:rPr>
                          <m:t>𝑛</m:t>
                        </m:r>
                      </m:sub>
                    </m:sSub>
                  </m:oMath>
                </a14:m>
                <a:r>
                  <a:rPr lang="en-US" dirty="0"/>
                  <a:t> track the input data points while smoothing </a:t>
                </a:r>
                <a:r>
                  <a:rPr lang="en-US"/>
                  <a:t>out sensor noise</a:t>
                </a:r>
                <a:endParaRPr lang="en-SE" dirty="0"/>
              </a:p>
            </p:txBody>
          </p:sp>
        </mc:Choice>
        <mc:Fallback xmlns="">
          <p:sp>
            <p:nvSpPr>
              <p:cNvPr id="626691" name="Rectangle 3"/>
              <p:cNvSpPr>
                <a:spLocks noGrp="1" noRot="1" noChangeAspect="1" noMove="1" noResize="1" noEditPoints="1" noAdjustHandles="1" noChangeArrowheads="1" noChangeShapeType="1" noTextEdit="1"/>
              </p:cNvSpPr>
              <p:nvPr>
                <p:ph type="body" idx="1"/>
              </p:nvPr>
            </p:nvSpPr>
            <p:spPr>
              <a:xfrm>
                <a:off x="914400" y="762000"/>
                <a:ext cx="10591800" cy="6096000"/>
              </a:xfrm>
              <a:blipFill>
                <a:blip r:embed="rId3"/>
                <a:stretch>
                  <a:fillRect l="-1208" t="-1800" r="-1151" b="-1700"/>
                </a:stretch>
              </a:blipFill>
            </p:spPr>
            <p:txBody>
              <a:bodyPr/>
              <a:lstStyle/>
              <a:p>
                <a:r>
                  <a:rPr lang="en-US">
                    <a:noFill/>
                  </a:rPr>
                  <a:t> </a:t>
                </a:r>
              </a:p>
            </p:txBody>
          </p:sp>
        </mc:Fallback>
      </mc:AlternateContent>
    </p:spTree>
    <p:extLst>
      <p:ext uri="{BB962C8B-B14F-4D97-AF65-F5344CB8AC3E}">
        <p14:creationId xmlns:p14="http://schemas.microsoft.com/office/powerpoint/2010/main" val="328864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6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66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66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66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66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66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66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66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669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6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5F68-5FB0-2F8A-FAB2-5F37B8808013}"/>
              </a:ext>
            </a:extLst>
          </p:cNvPr>
          <p:cNvSpPr>
            <a:spLocks noGrp="1"/>
          </p:cNvSpPr>
          <p:nvPr>
            <p:ph type="title"/>
          </p:nvPr>
        </p:nvSpPr>
        <p:spPr/>
        <p:txBody>
          <a:bodyPr/>
          <a:lstStyle/>
          <a:p>
            <a:r>
              <a:rPr lang="en-US" altLang="ko-KR" dirty="0"/>
              <a:t>Predicting Length of the Next CPU Burst: </a:t>
            </a:r>
            <a:r>
              <a:rPr lang="en-US" altLang="ko-KR" dirty="0">
                <a:sym typeface="Symbol" panose="05050102010706020507" pitchFamily="18" charset="2"/>
              </a:rPr>
              <a:t>=0.5</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2A7C0D9-B9D2-EF12-6CD5-DD69AE4BAFC7}"/>
                  </a:ext>
                </a:extLst>
              </p:cNvPr>
              <p:cNvSpPr>
                <a:spLocks noGrp="1"/>
              </p:cNvSpPr>
              <p:nvPr>
                <p:ph idx="1"/>
              </p:nvPr>
            </p:nvSpPr>
            <p:spPr>
              <a:xfrm>
                <a:off x="152400" y="914400"/>
                <a:ext cx="5943600" cy="5105400"/>
              </a:xfrm>
            </p:spPr>
            <p:txBody>
              <a:bodyPr>
                <a:normAutofit/>
              </a:bodyPr>
              <a:lstStyle/>
              <a:p>
                <a:r>
                  <a:rPr lang="en-US" altLang="ko-KR" dirty="0">
                    <a:sym typeface="Symbol" panose="05050102010706020507" pitchFamily="18" charset="2"/>
                  </a:rPr>
                  <a:t>Compute </a:t>
                </a:r>
                <a14:m>
                  <m:oMath xmlns:m="http://schemas.openxmlformats.org/officeDocument/2006/math">
                    <m:sSub>
                      <m:sSubPr>
                        <m:ctrlPr>
                          <a:rPr lang="ar-AE" i="1">
                            <a:latin typeface="Cambria Math" panose="02040503050406030204" pitchFamily="18" charset="0"/>
                          </a:rPr>
                        </m:ctrlPr>
                      </m:sSubPr>
                      <m:e>
                        <m:sSub>
                          <m:sSubPr>
                            <m:ctrlPr>
                              <a:rPr lang="ar-AE" i="1">
                                <a:latin typeface="Cambria Math" panose="02040503050406030204" pitchFamily="18" charset="0"/>
                              </a:rPr>
                            </m:ctrlPr>
                          </m:sSubPr>
                          <m:e>
                            <m:r>
                              <a:rPr lang="en-US" i="1">
                                <a:latin typeface="Cambria Math" panose="02040503050406030204" pitchFamily="18" charset="0"/>
                              </a:rPr>
                              <m:t>𝑡</m:t>
                            </m:r>
                          </m:e>
                          <m:sub>
                            <m:r>
                              <a:rPr lang="ar-AE" i="1">
                                <a:latin typeface="Cambria Math" panose="02040503050406030204" pitchFamily="18" charset="0"/>
                              </a:rPr>
                              <m:t>𝑛</m:t>
                            </m:r>
                          </m:sub>
                        </m:sSub>
                        <m:r>
                          <a:rPr lang="en-US" i="1">
                            <a:latin typeface="Cambria Math" panose="02040503050406030204" pitchFamily="18" charset="0"/>
                          </a:rPr>
                          <m:t>=</m:t>
                        </m:r>
                        <m:r>
                          <a:rPr lang="en-US" i="1">
                            <a:latin typeface="Cambria Math" panose="02040503050406030204" pitchFamily="18" charset="0"/>
                          </a:rPr>
                          <m:t>𝛼</m:t>
                        </m:r>
                        <m:sSub>
                          <m:sSubPr>
                            <m:ctrlPr>
                              <a:rPr lang="ar-AE" i="1">
                                <a:latin typeface="Cambria Math" panose="02040503050406030204" pitchFamily="18" charset="0"/>
                              </a:rPr>
                            </m:ctrlPr>
                          </m:sSubPr>
                          <m:e>
                            <m:r>
                              <a:rPr lang="ar-AE" i="1">
                                <a:latin typeface="Cambria Math" panose="02040503050406030204" pitchFamily="18" charset="0"/>
                              </a:rPr>
                              <m:t>𝑥</m:t>
                            </m:r>
                          </m:e>
                          <m:sub>
                            <m:r>
                              <a:rPr lang="ar-AE" i="1">
                                <a:latin typeface="Cambria Math" panose="02040503050406030204" pitchFamily="18" charset="0"/>
                              </a:rPr>
                              <m:t>𝑛</m:t>
                            </m:r>
                          </m:sub>
                        </m:sSub>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𝑡</m:t>
                        </m:r>
                      </m:e>
                      <m:sub>
                        <m:r>
                          <a:rPr lang="ar-AE" i="1">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sub>
                    </m:sSub>
                  </m:oMath>
                </a14:m>
                <a:r>
                  <a:rPr lang="en-US" altLang="ko-KR" dirty="0">
                    <a:sym typeface="Symbol" panose="05050102010706020507" pitchFamily="18" charset="2"/>
                  </a:rPr>
                  <a:t> with initial guess </a:t>
                </a:r>
                <a:r>
                  <a:rPr lang="en-US" altLang="ko-KR" baseline="-25000" dirty="0">
                    <a:sym typeface="Symbol" panose="05050102010706020507" pitchFamily="18" charset="2"/>
                  </a:rPr>
                  <a:t>0 </a:t>
                </a:r>
                <a:r>
                  <a:rPr lang="en-US" altLang="ko-KR" dirty="0">
                    <a:sym typeface="Symbol" panose="05050102010706020507" pitchFamily="18" charset="2"/>
                  </a:rPr>
                  <a:t>= 10, assuming =0.5</a:t>
                </a:r>
              </a:p>
              <a:p>
                <a14:m>
                  <m:oMath xmlns:m="http://schemas.openxmlformats.org/officeDocument/2006/math">
                    <m:sSub>
                      <m:sSubPr>
                        <m:ctrlPr>
                          <a:rPr lang="ar-AE" sz="2400" i="1">
                            <a:latin typeface="Cambria Math" panose="02040503050406030204" pitchFamily="18" charset="0"/>
                            <a:ea typeface="Cambria Math" panose="02040503050406030204" pitchFamily="18" charset="0"/>
                          </a:rPr>
                        </m:ctrlPr>
                      </m:sSubPr>
                      <m:e>
                        <m:sSub>
                          <m:sSubPr>
                            <m:ctrlPr>
                              <a:rPr lang="ar-AE"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sSub>
                          <m:sSubPr>
                            <m:ctrlPr>
                              <a:rPr lang="ar-AE" sz="2400" i="1">
                                <a:latin typeface="Cambria Math" panose="02040503050406030204" pitchFamily="18" charset="0"/>
                                <a:ea typeface="Cambria Math" panose="02040503050406030204" pitchFamily="18" charset="0"/>
                              </a:rPr>
                            </m:ctrlPr>
                          </m:sSubPr>
                          <m:e>
                            <m:r>
                              <a:rPr lang="ar-AE"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0</m:t>
                        </m:r>
                      </m:sub>
                    </m:sSub>
                    <m:r>
                      <a:rPr lang="en-US" sz="2400" b="0" i="1" smtClean="0">
                        <a:latin typeface="Cambria Math" panose="02040503050406030204" pitchFamily="18" charset="0"/>
                        <a:ea typeface="Cambria Math" panose="02040503050406030204" pitchFamily="18" charset="0"/>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6 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10 </m:t>
                    </m:r>
                    <m:r>
                      <m:rPr>
                        <m:nor/>
                      </m:rPr>
                      <a:rPr lang="en-US" altLang="ko-KR" sz="2400" b="0" i="0" dirty="0" smtClean="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b="0" i="0" dirty="0" smtClean="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8</m:t>
                    </m:r>
                  </m:oMath>
                </a14:m>
                <a:endPar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endParaRPr>
              </a:p>
              <a:p>
                <a14:m>
                  <m:oMath xmlns:m="http://schemas.openxmlformats.org/officeDocument/2006/math">
                    <m:sSub>
                      <m:sSubPr>
                        <m:ctrlPr>
                          <a:rPr lang="ar-AE" sz="2400" i="1" smtClean="0">
                            <a:latin typeface="Cambria Math" panose="02040503050406030204" pitchFamily="18" charset="0"/>
                            <a:ea typeface="Cambria Math" panose="02040503050406030204" pitchFamily="18" charset="0"/>
                          </a:rPr>
                        </m:ctrlPr>
                      </m:sSubPr>
                      <m:e>
                        <m:sSub>
                          <m:sSubPr>
                            <m:ctrlPr>
                              <a:rPr lang="ar-AE"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sSub>
                          <m:sSubPr>
                            <m:ctrlPr>
                              <a:rPr lang="ar-AE" sz="2400" i="1">
                                <a:latin typeface="Cambria Math" panose="02040503050406030204" pitchFamily="18" charset="0"/>
                                <a:ea typeface="Cambria Math" panose="02040503050406030204" pitchFamily="18" charset="0"/>
                              </a:rPr>
                            </m:ctrlPr>
                          </m:sSubPr>
                          <m:e>
                            <m:r>
                              <a:rPr lang="ar-AE"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4 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8 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6</m:t>
                    </m:r>
                  </m:oMath>
                </a14:m>
                <a:endPar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endParaRPr>
              </a:p>
              <a:p>
                <a14:m>
                  <m:oMath xmlns:m="http://schemas.openxmlformats.org/officeDocument/2006/math">
                    <m:sSub>
                      <m:sSubPr>
                        <m:ctrlPr>
                          <a:rPr lang="ar-AE" sz="2400" i="1">
                            <a:latin typeface="Cambria Math" panose="02040503050406030204" pitchFamily="18" charset="0"/>
                            <a:ea typeface="Cambria Math" panose="02040503050406030204" pitchFamily="18" charset="0"/>
                          </a:rPr>
                        </m:ctrlPr>
                      </m:sSubPr>
                      <m:e>
                        <m:sSub>
                          <m:sSubPr>
                            <m:ctrlPr>
                              <a:rPr lang="ar-AE"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sSub>
                          <m:sSubPr>
                            <m:ctrlPr>
                              <a:rPr lang="ar-AE" sz="2400" i="1">
                                <a:latin typeface="Cambria Math" panose="02040503050406030204" pitchFamily="18" charset="0"/>
                                <a:ea typeface="Cambria Math" panose="02040503050406030204" pitchFamily="18" charset="0"/>
                              </a:rPr>
                            </m:ctrlPr>
                          </m:sSubPr>
                          <m:e>
                            <m:r>
                              <a:rPr lang="ar-AE"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6 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6 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6</m:t>
                    </m:r>
                  </m:oMath>
                </a14:m>
                <a:endPar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endParaRPr>
              </a:p>
              <a:p>
                <a14:m>
                  <m:oMath xmlns:m="http://schemas.openxmlformats.org/officeDocument/2006/math">
                    <m:sSub>
                      <m:sSubPr>
                        <m:ctrlPr>
                          <a:rPr lang="ar-AE" sz="2400" i="1">
                            <a:latin typeface="Cambria Math" panose="02040503050406030204" pitchFamily="18" charset="0"/>
                            <a:ea typeface="Cambria Math" panose="02040503050406030204" pitchFamily="18" charset="0"/>
                          </a:rPr>
                        </m:ctrlPr>
                      </m:sSubPr>
                      <m:e>
                        <m:sSub>
                          <m:sSubPr>
                            <m:ctrlPr>
                              <a:rPr lang="ar-AE"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4</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sSub>
                          <m:sSubPr>
                            <m:ctrlPr>
                              <a:rPr lang="ar-AE" sz="2400" i="1">
                                <a:latin typeface="Cambria Math" panose="02040503050406030204" pitchFamily="18" charset="0"/>
                                <a:ea typeface="Cambria Math" panose="02040503050406030204" pitchFamily="18" charset="0"/>
                              </a:rPr>
                            </m:ctrlPr>
                          </m:sSubPr>
                          <m:e>
                            <m:r>
                              <a:rPr lang="ar-AE"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4</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4 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6 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5</m:t>
                    </m:r>
                  </m:oMath>
                </a14:m>
                <a:endPar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endParaRPr>
              </a:p>
              <a:p>
                <a14:m>
                  <m:oMath xmlns:m="http://schemas.openxmlformats.org/officeDocument/2006/math">
                    <m:sSub>
                      <m:sSubPr>
                        <m:ctrlPr>
                          <a:rPr lang="ar-AE" sz="2400" i="1">
                            <a:latin typeface="Cambria Math" panose="02040503050406030204" pitchFamily="18" charset="0"/>
                            <a:ea typeface="Cambria Math" panose="02040503050406030204" pitchFamily="18" charset="0"/>
                          </a:rPr>
                        </m:ctrlPr>
                      </m:sSubPr>
                      <m:e>
                        <m:sSub>
                          <m:sSubPr>
                            <m:ctrlPr>
                              <a:rPr lang="ar-AE"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5</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sSub>
                          <m:sSubPr>
                            <m:ctrlPr>
                              <a:rPr lang="ar-AE" sz="2400" i="1">
                                <a:latin typeface="Cambria Math" panose="02040503050406030204" pitchFamily="18" charset="0"/>
                                <a:ea typeface="Cambria Math" panose="02040503050406030204" pitchFamily="18" charset="0"/>
                              </a:rPr>
                            </m:ctrlPr>
                          </m:sSubPr>
                          <m:e>
                            <m:r>
                              <a:rPr lang="ar-AE"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5</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4</m:t>
                        </m:r>
                      </m:sub>
                    </m:sSub>
                    <m:r>
                      <a:rPr lang="en-US" sz="2400" i="1">
                        <a:latin typeface="Cambria Math" panose="02040503050406030204" pitchFamily="18" charset="0"/>
                        <a:ea typeface="Cambria Math" panose="02040503050406030204" pitchFamily="18" charset="0"/>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13 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5 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9</m:t>
                    </m:r>
                  </m:oMath>
                </a14:m>
                <a:endPar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endParaRPr>
              </a:p>
              <a:p>
                <a14:m>
                  <m:oMath xmlns:m="http://schemas.openxmlformats.org/officeDocument/2006/math">
                    <m:sSub>
                      <m:sSubPr>
                        <m:ctrlPr>
                          <a:rPr lang="ar-AE" sz="2400" i="1">
                            <a:latin typeface="Cambria Math" panose="02040503050406030204" pitchFamily="18" charset="0"/>
                            <a:ea typeface="Cambria Math" panose="02040503050406030204" pitchFamily="18" charset="0"/>
                          </a:rPr>
                        </m:ctrlPr>
                      </m:sSubPr>
                      <m:e>
                        <m:sSub>
                          <m:sSubPr>
                            <m:ctrlPr>
                              <a:rPr lang="ar-AE"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6</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sSub>
                          <m:sSubPr>
                            <m:ctrlPr>
                              <a:rPr lang="ar-AE" sz="2400" i="1">
                                <a:latin typeface="Cambria Math" panose="02040503050406030204" pitchFamily="18" charset="0"/>
                                <a:ea typeface="Cambria Math" panose="02040503050406030204" pitchFamily="18" charset="0"/>
                              </a:rPr>
                            </m:ctrlPr>
                          </m:sSubPr>
                          <m:e>
                            <m:r>
                              <a:rPr lang="ar-AE"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6</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5</m:t>
                        </m:r>
                      </m:sub>
                    </m:sSub>
                    <m:r>
                      <a:rPr lang="en-US" sz="2400" i="1">
                        <a:latin typeface="Cambria Math" panose="02040503050406030204" pitchFamily="18" charset="0"/>
                        <a:ea typeface="Cambria Math" panose="02040503050406030204" pitchFamily="18" charset="0"/>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13 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9 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11</m:t>
                    </m:r>
                  </m:oMath>
                </a14:m>
                <a:endPar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endParaRPr>
              </a:p>
              <a:p>
                <a14:m>
                  <m:oMath xmlns:m="http://schemas.openxmlformats.org/officeDocument/2006/math">
                    <m:sSub>
                      <m:sSubPr>
                        <m:ctrlPr>
                          <a:rPr lang="ar-AE" sz="2400" i="1">
                            <a:latin typeface="Cambria Math" panose="02040503050406030204" pitchFamily="18" charset="0"/>
                            <a:ea typeface="Cambria Math" panose="02040503050406030204" pitchFamily="18" charset="0"/>
                          </a:rPr>
                        </m:ctrlPr>
                      </m:sSubPr>
                      <m:e>
                        <m:sSub>
                          <m:sSubPr>
                            <m:ctrlPr>
                              <a:rPr lang="ar-AE"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7</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sSub>
                          <m:sSubPr>
                            <m:ctrlPr>
                              <a:rPr lang="ar-AE" sz="2400" i="1">
                                <a:latin typeface="Cambria Math" panose="02040503050406030204" pitchFamily="18" charset="0"/>
                                <a:ea typeface="Cambria Math" panose="02040503050406030204" pitchFamily="18" charset="0"/>
                              </a:rPr>
                            </m:ctrlPr>
                          </m:sSubPr>
                          <m:e>
                            <m:r>
                              <a:rPr lang="ar-AE" sz="240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7</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6</m:t>
                        </m:r>
                      </m:sub>
                    </m:sSub>
                    <m:r>
                      <a:rPr lang="en-US" sz="2400" i="1">
                        <a:latin typeface="Cambria Math" panose="02040503050406030204" pitchFamily="18" charset="0"/>
                        <a:ea typeface="Cambria Math" panose="02040503050406030204" pitchFamily="18" charset="0"/>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13 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0.5</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11 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 </m:t>
                    </m:r>
                    <m:r>
                      <m:rPr>
                        <m:nor/>
                      </m:rPr>
                      <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rPr>
                      <m:t>12</m:t>
                    </m:r>
                  </m:oMath>
                </a14:m>
                <a:endParaRPr lang="en-US" altLang="ko-KR" sz="2400" dirty="0">
                  <a:latin typeface="Cambria Math" panose="02040503050406030204" pitchFamily="18" charset="0"/>
                  <a:ea typeface="Cambria Math" panose="02040503050406030204" pitchFamily="18" charset="0"/>
                  <a:cs typeface="Calibri" panose="020F0502020204030204" pitchFamily="34" charset="0"/>
                  <a:sym typeface="Symbol" panose="05050102010706020507" pitchFamily="18" charset="2"/>
                </a:endParaRPr>
              </a:p>
            </p:txBody>
          </p:sp>
        </mc:Choice>
        <mc:Fallback>
          <p:sp>
            <p:nvSpPr>
              <p:cNvPr id="3" name="Content Placeholder 2">
                <a:extLst>
                  <a:ext uri="{FF2B5EF4-FFF2-40B4-BE49-F238E27FC236}">
                    <a16:creationId xmlns:a16="http://schemas.microsoft.com/office/drawing/2014/main" id="{A2A7C0D9-B9D2-EF12-6CD5-DD69AE4BAFC7}"/>
                  </a:ext>
                </a:extLst>
              </p:cNvPr>
              <p:cNvSpPr>
                <a:spLocks noGrp="1" noRot="1" noChangeAspect="1" noMove="1" noResize="1" noEditPoints="1" noAdjustHandles="1" noChangeArrowheads="1" noChangeShapeType="1" noTextEdit="1"/>
              </p:cNvSpPr>
              <p:nvPr>
                <p:ph idx="1"/>
              </p:nvPr>
            </p:nvSpPr>
            <p:spPr>
              <a:xfrm>
                <a:off x="152400" y="914400"/>
                <a:ext cx="5943600" cy="5105400"/>
              </a:xfrm>
              <a:blipFill>
                <a:blip r:embed="rId3"/>
                <a:stretch>
                  <a:fillRect l="-1846" t="-2148" r="-103"/>
                </a:stretch>
              </a:blipFill>
            </p:spPr>
            <p:txBody>
              <a:bodyPr/>
              <a:lstStyle/>
              <a:p>
                <a:r>
                  <a:rPr lang="en-US">
                    <a:noFill/>
                  </a:rPr>
                  <a:t> </a:t>
                </a:r>
              </a:p>
            </p:txBody>
          </p:sp>
        </mc:Fallback>
      </mc:AlternateContent>
      <p:pic>
        <p:nvPicPr>
          <p:cNvPr id="6" name="Picture 4">
            <a:extLst>
              <a:ext uri="{FF2B5EF4-FFF2-40B4-BE49-F238E27FC236}">
                <a16:creationId xmlns:a16="http://schemas.microsoft.com/office/drawing/2014/main" id="{9BE89AE7-6CA7-4A9F-C291-B13229D7A0E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l="641" t="2280" r="641" b="2849"/>
          <a:stretch>
            <a:fillRect/>
          </a:stretch>
        </p:blipFill>
        <p:spPr bwMode="auto">
          <a:xfrm>
            <a:off x="6096000" y="950495"/>
            <a:ext cx="5839027" cy="3733800"/>
          </a:xfrm>
          <a:prstGeom prst="rect">
            <a:avLst/>
          </a:prstGeom>
          <a:noFill/>
          <a:ln w="38100" cmpd="dbl">
            <a:solidFill>
              <a:srgbClr val="CC66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E5C0E0F5-0894-33DE-86B8-2E4046329D54}"/>
              </a:ext>
            </a:extLst>
          </p:cNvPr>
          <p:cNvSpPr txBox="1"/>
          <p:nvPr/>
        </p:nvSpPr>
        <p:spPr>
          <a:xfrm>
            <a:off x="3657600" y="6041221"/>
            <a:ext cx="5839027" cy="646331"/>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b="0" dirty="0">
                <a:latin typeface="Gill Sans Light"/>
              </a:rPr>
              <a:t>Time Series 101: Exponential Moving Average, A Visual Guide</a:t>
            </a:r>
          </a:p>
          <a:p>
            <a:r>
              <a:rPr lang="en-US" b="0" dirty="0">
                <a:latin typeface="Gill Sans Light"/>
                <a:hlinkClick r:id="rId5"/>
              </a:rPr>
              <a:t>https://www.youtube.com/watch?v=joHKNtPYtLo</a:t>
            </a:r>
            <a:endParaRPr lang="en-US" b="0" dirty="0">
              <a:latin typeface="Gill Sans Light"/>
            </a:endParaRPr>
          </a:p>
        </p:txBody>
      </p:sp>
    </p:spTree>
    <p:extLst>
      <p:ext uri="{BB962C8B-B14F-4D97-AF65-F5344CB8AC3E}">
        <p14:creationId xmlns:p14="http://schemas.microsoft.com/office/powerpoint/2010/main" val="301958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F1F8C-6BB2-3056-4400-94C36A21C0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1A67D-4C6F-598E-C71F-D306AFE81886}"/>
              </a:ext>
            </a:extLst>
          </p:cNvPr>
          <p:cNvSpPr>
            <a:spLocks noGrp="1"/>
          </p:cNvSpPr>
          <p:nvPr>
            <p:ph type="title"/>
          </p:nvPr>
        </p:nvSpPr>
        <p:spPr>
          <a:xfrm>
            <a:off x="1143000" y="152400"/>
            <a:ext cx="9753600" cy="533400"/>
          </a:xfrm>
        </p:spPr>
        <p:txBody>
          <a:bodyPr/>
          <a:lstStyle/>
          <a:p>
            <a:r>
              <a:rPr lang="en-US" altLang="ko-KR" dirty="0"/>
              <a:t>Predicting the Length of the Next CPU Burst: </a:t>
            </a:r>
            <a:r>
              <a:rPr lang="en-US" altLang="ko-KR" dirty="0">
                <a:sym typeface="Symbol" panose="05050102010706020507" pitchFamily="18" charset="2"/>
              </a:rPr>
              <a:t>=0.1 or 0.9</a:t>
            </a:r>
            <a:endParaRPr lang="en-SE"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AA8077A-85B5-A96E-B832-515B4C6B9C6F}"/>
                  </a:ext>
                </a:extLst>
              </p:cNvPr>
              <p:cNvSpPr>
                <a:spLocks noGrp="1"/>
              </p:cNvSpPr>
              <p:nvPr>
                <p:ph idx="1"/>
              </p:nvPr>
            </p:nvSpPr>
            <p:spPr>
              <a:xfrm>
                <a:off x="152400" y="876300"/>
                <a:ext cx="5791200" cy="4457700"/>
              </a:xfrm>
            </p:spPr>
            <p:txBody>
              <a:bodyPr>
                <a:normAutofit fontScale="85000" lnSpcReduction="10000"/>
              </a:bodyPr>
              <a:lstStyle/>
              <a:p>
                <a:r>
                  <a:rPr lang="en-US" altLang="ko-KR" dirty="0">
                    <a:sym typeface="Symbol" panose="05050102010706020507" pitchFamily="18" charset="2"/>
                  </a:rPr>
                  <a:t>Compute </a:t>
                </a:r>
                <a14:m>
                  <m:oMath xmlns:m="http://schemas.openxmlformats.org/officeDocument/2006/math">
                    <m:sSub>
                      <m:sSubPr>
                        <m:ctrlPr>
                          <a:rPr lang="ar-AE" i="1">
                            <a:latin typeface="Cambria Math" panose="02040503050406030204" pitchFamily="18" charset="0"/>
                          </a:rPr>
                        </m:ctrlPr>
                      </m:sSubPr>
                      <m:e>
                        <m:sSub>
                          <m:sSubPr>
                            <m:ctrlPr>
                              <a:rPr lang="ar-AE" i="1">
                                <a:latin typeface="Cambria Math" panose="02040503050406030204" pitchFamily="18" charset="0"/>
                              </a:rPr>
                            </m:ctrlPr>
                          </m:sSubPr>
                          <m:e>
                            <m:r>
                              <a:rPr lang="en-US" i="1">
                                <a:latin typeface="Cambria Math" panose="02040503050406030204" pitchFamily="18" charset="0"/>
                              </a:rPr>
                              <m:t>𝑡</m:t>
                            </m:r>
                          </m:e>
                          <m:sub>
                            <m:r>
                              <a:rPr lang="ar-AE" i="1">
                                <a:latin typeface="Cambria Math" panose="02040503050406030204" pitchFamily="18" charset="0"/>
                              </a:rPr>
                              <m:t>𝑛</m:t>
                            </m:r>
                          </m:sub>
                        </m:sSub>
                        <m:r>
                          <a:rPr lang="en-US" i="1">
                            <a:latin typeface="Cambria Math" panose="02040503050406030204" pitchFamily="18" charset="0"/>
                          </a:rPr>
                          <m:t>=</m:t>
                        </m:r>
                        <m:r>
                          <a:rPr lang="en-US" i="1">
                            <a:latin typeface="Cambria Math" panose="02040503050406030204" pitchFamily="18" charset="0"/>
                          </a:rPr>
                          <m:t>𝛼</m:t>
                        </m:r>
                        <m:sSub>
                          <m:sSubPr>
                            <m:ctrlPr>
                              <a:rPr lang="ar-AE" i="1">
                                <a:latin typeface="Cambria Math" panose="02040503050406030204" pitchFamily="18" charset="0"/>
                              </a:rPr>
                            </m:ctrlPr>
                          </m:sSubPr>
                          <m:e>
                            <m:r>
                              <a:rPr lang="ar-AE" i="1">
                                <a:latin typeface="Cambria Math" panose="02040503050406030204" pitchFamily="18" charset="0"/>
                              </a:rPr>
                              <m:t>𝑥</m:t>
                            </m:r>
                          </m:e>
                          <m:sub>
                            <m:r>
                              <a:rPr lang="ar-AE" i="1">
                                <a:latin typeface="Cambria Math" panose="02040503050406030204" pitchFamily="18" charset="0"/>
                              </a:rPr>
                              <m:t>𝑛</m:t>
                            </m:r>
                          </m:sub>
                        </m:sSub>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𝑡</m:t>
                        </m:r>
                      </m:e>
                      <m:sub>
                        <m:r>
                          <a:rPr lang="ar-AE" i="1">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sub>
                    </m:sSub>
                  </m:oMath>
                </a14:m>
                <a:r>
                  <a:rPr lang="en-US" altLang="ko-KR" dirty="0">
                    <a:sym typeface="Symbol" panose="05050102010706020507" pitchFamily="18" charset="2"/>
                  </a:rPr>
                  <a:t> with initial guess </a:t>
                </a:r>
                <a:r>
                  <a:rPr lang="en-US" altLang="ko-KR" baseline="-25000" dirty="0">
                    <a:sym typeface="Symbol" panose="05050102010706020507" pitchFamily="18" charset="2"/>
                  </a:rPr>
                  <a:t>0 </a:t>
                </a:r>
                <a:r>
                  <a:rPr lang="en-US" altLang="ko-KR" dirty="0">
                    <a:sym typeface="Symbol" panose="05050102010706020507" pitchFamily="18" charset="2"/>
                  </a:rPr>
                  <a:t>= 10, assuming =0.1.</a:t>
                </a:r>
              </a:p>
              <a:p>
                <a14:m>
                  <m:oMath xmlns:m="http://schemas.openxmlformats.org/officeDocument/2006/math">
                    <m:sSub>
                      <m:sSubPr>
                        <m:ctrlPr>
                          <a:rPr lang="ar-AE" i="1">
                            <a:latin typeface="Cambria Math" panose="02040503050406030204" pitchFamily="18" charset="0"/>
                            <a:ea typeface="Cambria Math" panose="02040503050406030204" pitchFamily="18" charset="0"/>
                          </a:rPr>
                        </m:ctrlPr>
                      </m:sSubPr>
                      <m:e>
                        <m:sSub>
                          <m:sSubPr>
                            <m:ctrlPr>
                              <a:rPr lang="ar-AE"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sSub>
                          <m:sSubPr>
                            <m:ctrlPr>
                              <a:rPr lang="ar-AE" i="1">
                                <a:latin typeface="Cambria Math" panose="02040503050406030204" pitchFamily="18" charset="0"/>
                                <a:ea typeface="Cambria Math" panose="02040503050406030204" pitchFamily="18" charset="0"/>
                              </a:rPr>
                            </m:ctrlPr>
                          </m:sSubPr>
                          <m:e>
                            <m:r>
                              <a:rPr lang="ar-AE"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1</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6 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0.9</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10 </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9.6</m:t>
                    </m:r>
                  </m:oMath>
                </a14:m>
                <a:endParaRPr lang="en-US" altLang="ko-KR" dirty="0">
                  <a:latin typeface="Cambria Math" panose="02040503050406030204" pitchFamily="18" charset="0"/>
                  <a:ea typeface="Cambria Math" panose="02040503050406030204" pitchFamily="18" charset="0"/>
                  <a:sym typeface="Symbol" panose="05050102010706020507" pitchFamily="18" charset="2"/>
                </a:endParaRPr>
              </a:p>
              <a:p>
                <a14:m>
                  <m:oMath xmlns:m="http://schemas.openxmlformats.org/officeDocument/2006/math">
                    <m:sSub>
                      <m:sSubPr>
                        <m:ctrlPr>
                          <a:rPr lang="ar-AE" i="1" smtClean="0">
                            <a:latin typeface="Cambria Math" panose="02040503050406030204" pitchFamily="18" charset="0"/>
                            <a:ea typeface="Cambria Math" panose="02040503050406030204" pitchFamily="18" charset="0"/>
                          </a:rPr>
                        </m:ctrlPr>
                      </m:sSubPr>
                      <m:e>
                        <m:sSub>
                          <m:sSubPr>
                            <m:ctrlPr>
                              <a:rPr lang="ar-AE"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sSub>
                          <m:sSubPr>
                            <m:ctrlPr>
                              <a:rPr lang="ar-AE" i="1">
                                <a:latin typeface="Cambria Math" panose="02040503050406030204" pitchFamily="18" charset="0"/>
                                <a:ea typeface="Cambria Math" panose="02040503050406030204" pitchFamily="18" charset="0"/>
                              </a:rPr>
                            </m:ctrlPr>
                          </m:sSubPr>
                          <m:e>
                            <m:r>
                              <a:rPr lang="ar-AE"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1</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4 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0.9</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9.6</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9.0</m:t>
                    </m:r>
                  </m:oMath>
                </a14:m>
                <a:endParaRPr lang="en-US" altLang="ko-KR" dirty="0">
                  <a:latin typeface="Cambria Math" panose="02040503050406030204" pitchFamily="18" charset="0"/>
                  <a:ea typeface="Cambria Math" panose="02040503050406030204" pitchFamily="18" charset="0"/>
                  <a:sym typeface="Symbol" panose="05050102010706020507" pitchFamily="18" charset="2"/>
                </a:endParaRPr>
              </a:p>
              <a:p>
                <a14:m>
                  <m:oMath xmlns:m="http://schemas.openxmlformats.org/officeDocument/2006/math">
                    <m:sSub>
                      <m:sSubPr>
                        <m:ctrlPr>
                          <a:rPr lang="ar-AE" i="1">
                            <a:latin typeface="Cambria Math" panose="02040503050406030204" pitchFamily="18" charset="0"/>
                            <a:ea typeface="Cambria Math" panose="02040503050406030204" pitchFamily="18" charset="0"/>
                          </a:rPr>
                        </m:ctrlPr>
                      </m:sSubPr>
                      <m:e>
                        <m:sSub>
                          <m:sSubPr>
                            <m:ctrlPr>
                              <a:rPr lang="ar-AE"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sSub>
                          <m:sSubPr>
                            <m:ctrlPr>
                              <a:rPr lang="ar-AE" i="1">
                                <a:latin typeface="Cambria Math" panose="02040503050406030204" pitchFamily="18" charset="0"/>
                                <a:ea typeface="Cambria Math" panose="02040503050406030204" pitchFamily="18" charset="0"/>
                              </a:rPr>
                            </m:ctrlPr>
                          </m:sSubPr>
                          <m:e>
                            <m:r>
                              <a:rPr lang="ar-AE"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1</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6 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0.9</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9.0 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8.7</m:t>
                    </m:r>
                  </m:oMath>
                </a14:m>
                <a:endParaRPr lang="en-US" altLang="ko-KR" dirty="0">
                  <a:latin typeface="Cambria Math" panose="02040503050406030204" pitchFamily="18" charset="0"/>
                  <a:ea typeface="Cambria Math" panose="02040503050406030204" pitchFamily="18" charset="0"/>
                  <a:sym typeface="Symbol" panose="05050102010706020507" pitchFamily="18" charset="2"/>
                </a:endParaRPr>
              </a:p>
              <a:p>
                <a14:m>
                  <m:oMath xmlns:m="http://schemas.openxmlformats.org/officeDocument/2006/math">
                    <m:sSub>
                      <m:sSubPr>
                        <m:ctrlPr>
                          <a:rPr lang="ar-AE" i="1">
                            <a:latin typeface="Cambria Math" panose="02040503050406030204" pitchFamily="18" charset="0"/>
                            <a:ea typeface="Cambria Math" panose="02040503050406030204" pitchFamily="18" charset="0"/>
                          </a:rPr>
                        </m:ctrlPr>
                      </m:sSubPr>
                      <m:e>
                        <m:sSub>
                          <m:sSubPr>
                            <m:ctrlPr>
                              <a:rPr lang="ar-AE"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sSub>
                          <m:sSubPr>
                            <m:ctrlPr>
                              <a:rPr lang="ar-AE" i="1">
                                <a:latin typeface="Cambria Math" panose="02040503050406030204" pitchFamily="18" charset="0"/>
                                <a:ea typeface="Cambria Math" panose="02040503050406030204" pitchFamily="18" charset="0"/>
                              </a:rPr>
                            </m:ctrlPr>
                          </m:sSubPr>
                          <m:e>
                            <m:r>
                              <a:rPr lang="ar-AE"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dirty="0" smtClean="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1</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4 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0.9</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8.7</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8.3</m:t>
                    </m:r>
                  </m:oMath>
                </a14:m>
                <a:endParaRPr lang="en-US" altLang="ko-KR" dirty="0">
                  <a:latin typeface="Cambria Math" panose="02040503050406030204" pitchFamily="18" charset="0"/>
                  <a:ea typeface="Cambria Math" panose="02040503050406030204" pitchFamily="18" charset="0"/>
                  <a:sym typeface="Symbol" panose="05050102010706020507" pitchFamily="18" charset="2"/>
                </a:endParaRPr>
              </a:p>
              <a:p>
                <a14:m>
                  <m:oMath xmlns:m="http://schemas.openxmlformats.org/officeDocument/2006/math">
                    <m:sSub>
                      <m:sSubPr>
                        <m:ctrlPr>
                          <a:rPr lang="ar-AE" i="1">
                            <a:latin typeface="Cambria Math" panose="02040503050406030204" pitchFamily="18" charset="0"/>
                            <a:ea typeface="Cambria Math" panose="02040503050406030204" pitchFamily="18" charset="0"/>
                          </a:rPr>
                        </m:ctrlPr>
                      </m:sSubPr>
                      <m:e>
                        <m:sSub>
                          <m:sSubPr>
                            <m:ctrlPr>
                              <a:rPr lang="ar-AE"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5</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sSub>
                          <m:sSubPr>
                            <m:ctrlPr>
                              <a:rPr lang="ar-AE" i="1">
                                <a:latin typeface="Cambria Math" panose="02040503050406030204" pitchFamily="18" charset="0"/>
                                <a:ea typeface="Cambria Math" panose="02040503050406030204" pitchFamily="18" charset="0"/>
                              </a:rPr>
                            </m:ctrlPr>
                          </m:sSubPr>
                          <m:e>
                            <m:r>
                              <a:rPr lang="ar-AE"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5</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1</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13 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0.9</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8.3</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8.7</m:t>
                    </m:r>
                  </m:oMath>
                </a14:m>
                <a:endParaRPr lang="en-US" altLang="ko-KR" dirty="0">
                  <a:latin typeface="Cambria Math" panose="02040503050406030204" pitchFamily="18" charset="0"/>
                  <a:ea typeface="Cambria Math" panose="02040503050406030204" pitchFamily="18" charset="0"/>
                  <a:sym typeface="Symbol" panose="05050102010706020507" pitchFamily="18" charset="2"/>
                </a:endParaRPr>
              </a:p>
              <a:p>
                <a14:m>
                  <m:oMath xmlns:m="http://schemas.openxmlformats.org/officeDocument/2006/math">
                    <m:sSub>
                      <m:sSubPr>
                        <m:ctrlPr>
                          <a:rPr lang="ar-AE" i="1">
                            <a:latin typeface="Cambria Math" panose="02040503050406030204" pitchFamily="18" charset="0"/>
                            <a:ea typeface="Cambria Math" panose="02040503050406030204" pitchFamily="18" charset="0"/>
                          </a:rPr>
                        </m:ctrlPr>
                      </m:sSubPr>
                      <m:e>
                        <m:sSub>
                          <m:sSubPr>
                            <m:ctrlPr>
                              <a:rPr lang="ar-AE"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6</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sSub>
                          <m:sSubPr>
                            <m:ctrlPr>
                              <a:rPr lang="ar-AE" i="1">
                                <a:latin typeface="Cambria Math" panose="02040503050406030204" pitchFamily="18" charset="0"/>
                                <a:ea typeface="Cambria Math" panose="02040503050406030204" pitchFamily="18" charset="0"/>
                              </a:rPr>
                            </m:ctrlPr>
                          </m:sSubPr>
                          <m:e>
                            <m:r>
                              <a:rPr lang="ar-AE"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6</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5</m:t>
                        </m:r>
                      </m:sub>
                    </m:sSub>
                    <m:r>
                      <a:rPr lang="en-US" i="1">
                        <a:latin typeface="Cambria Math" panose="02040503050406030204" pitchFamily="18" charset="0"/>
                        <a:ea typeface="Cambria Math" panose="02040503050406030204" pitchFamily="18" charset="0"/>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1</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13 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0.9</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8.7</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9.2</m:t>
                    </m:r>
                  </m:oMath>
                </a14:m>
                <a:endParaRPr lang="en-US" altLang="ko-KR" dirty="0">
                  <a:latin typeface="Cambria Math" panose="02040503050406030204" pitchFamily="18" charset="0"/>
                  <a:ea typeface="Cambria Math" panose="02040503050406030204" pitchFamily="18" charset="0"/>
                  <a:sym typeface="Symbol" panose="05050102010706020507" pitchFamily="18" charset="2"/>
                </a:endParaRPr>
              </a:p>
              <a:p>
                <a14:m>
                  <m:oMath xmlns:m="http://schemas.openxmlformats.org/officeDocument/2006/math">
                    <m:sSub>
                      <m:sSubPr>
                        <m:ctrlPr>
                          <a:rPr lang="ar-AE" i="1">
                            <a:latin typeface="Cambria Math" panose="02040503050406030204" pitchFamily="18" charset="0"/>
                            <a:ea typeface="Cambria Math" panose="02040503050406030204" pitchFamily="18" charset="0"/>
                          </a:rPr>
                        </m:ctrlPr>
                      </m:sSubPr>
                      <m:e>
                        <m:sSub>
                          <m:sSubPr>
                            <m:ctrlPr>
                              <a:rPr lang="ar-AE"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7</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sSub>
                          <m:sSubPr>
                            <m:ctrlPr>
                              <a:rPr lang="ar-AE" i="1">
                                <a:latin typeface="Cambria Math" panose="02040503050406030204" pitchFamily="18" charset="0"/>
                                <a:ea typeface="Cambria Math" panose="02040503050406030204" pitchFamily="18" charset="0"/>
                              </a:rPr>
                            </m:ctrlPr>
                          </m:sSubPr>
                          <m:e>
                            <m:r>
                              <a:rPr lang="ar-AE"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7</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6</m:t>
                        </m:r>
                      </m:sub>
                    </m:sSub>
                    <m:r>
                      <a:rPr lang="en-US" i="1">
                        <a:latin typeface="Cambria Math" panose="02040503050406030204" pitchFamily="18" charset="0"/>
                        <a:ea typeface="Cambria Math" panose="02040503050406030204" pitchFamily="18" charset="0"/>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1</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13 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0.9</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9.2</m:t>
                    </m:r>
                    <m:r>
                      <m:rPr>
                        <m:nor/>
                      </m:rPr>
                      <a:rPr lang="en-US" altLang="ko-KR"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dirty="0" smtClean="0">
                        <a:latin typeface="Cambria Math" panose="02040503050406030204" pitchFamily="18" charset="0"/>
                        <a:ea typeface="Cambria Math" panose="02040503050406030204" pitchFamily="18" charset="0"/>
                        <a:sym typeface="Symbol" panose="05050102010706020507" pitchFamily="18" charset="2"/>
                      </a:rPr>
                      <m:t>9.5</m:t>
                    </m:r>
                  </m:oMath>
                </a14:m>
                <a:endParaRPr lang="en-US" altLang="ko-KR" dirty="0">
                  <a:latin typeface="Cambria Math" panose="02040503050406030204" pitchFamily="18" charset="0"/>
                  <a:ea typeface="Cambria Math" panose="02040503050406030204" pitchFamily="18" charset="0"/>
                  <a:sym typeface="Symbol" panose="05050102010706020507" pitchFamily="18" charset="2"/>
                </a:endParaRPr>
              </a:p>
            </p:txBody>
          </p:sp>
        </mc:Choice>
        <mc:Fallback>
          <p:sp>
            <p:nvSpPr>
              <p:cNvPr id="3" name="Content Placeholder 2">
                <a:extLst>
                  <a:ext uri="{FF2B5EF4-FFF2-40B4-BE49-F238E27FC236}">
                    <a16:creationId xmlns:a16="http://schemas.microsoft.com/office/drawing/2014/main" id="{DAA8077A-85B5-A96E-B832-515B4C6B9C6F}"/>
                  </a:ext>
                </a:extLst>
              </p:cNvPr>
              <p:cNvSpPr>
                <a:spLocks noGrp="1" noRot="1" noChangeAspect="1" noMove="1" noResize="1" noEditPoints="1" noAdjustHandles="1" noChangeArrowheads="1" noChangeShapeType="1" noTextEdit="1"/>
              </p:cNvSpPr>
              <p:nvPr>
                <p:ph idx="1"/>
              </p:nvPr>
            </p:nvSpPr>
            <p:spPr>
              <a:xfrm>
                <a:off x="152400" y="876300"/>
                <a:ext cx="5791200" cy="4457700"/>
              </a:xfrm>
              <a:blipFill>
                <a:blip r:embed="rId3"/>
                <a:stretch>
                  <a:fillRect l="-1368" t="-2599" r="-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5B220A4-92D3-CBE1-1C7B-CF3BBFF4D5AF}"/>
                  </a:ext>
                </a:extLst>
              </p:cNvPr>
              <p:cNvSpPr txBox="1">
                <a:spLocks/>
              </p:cNvSpPr>
              <p:nvPr/>
            </p:nvSpPr>
            <p:spPr bwMode="auto">
              <a:xfrm>
                <a:off x="5943600" y="876300"/>
                <a:ext cx="5943600" cy="41529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a:solidFill>
                      <a:schemeClr val="bg1"/>
                    </a:solidFill>
                  </a14:hiddenFill>
                </a:ext>
                <a:ext uri="{91240B29-F687-4f45-9708-019B960494DF}">
                  <a14:hiddenLine xmlns="" w="12700">
                    <a:pattFill prst="narHorz">
                      <a:fgClr>
                        <a:schemeClr val="tx1"/>
                      </a:fgClr>
                      <a:bgClr>
                        <a:schemeClr val="bg1"/>
                      </a:bgClr>
                    </a:patt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70000" lnSpcReduction="20000"/>
              </a:bodyPr>
              <a:lstStyle>
                <a:lvl1pPr marL="285750" indent="-285750" algn="l" rtl="0" eaLnBrk="0" fontAlgn="base" hangingPunct="0">
                  <a:lnSpc>
                    <a:spcPct val="90000"/>
                  </a:lnSpc>
                  <a:spcBef>
                    <a:spcPct val="30000"/>
                  </a:spcBef>
                  <a:spcAft>
                    <a:spcPct val="0"/>
                  </a:spcAft>
                  <a:buSzPct val="100000"/>
                  <a:buChar char="•"/>
                  <a:defRPr sz="2800" b="0" i="0">
                    <a:solidFill>
                      <a:schemeClr val="tx1"/>
                    </a:solidFill>
                    <a:latin typeface="Gill Sans" panose="020B0502020104020203"/>
                    <a:ea typeface="Gill Sans" panose="020B0502020104020203"/>
                    <a:cs typeface="Gill Sans" panose="020B0502020104020203"/>
                  </a:defRPr>
                </a:lvl1pPr>
                <a:lvl2pPr marL="685800" indent="-22860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2pPr>
                <a:lvl3pPr marL="1143000" indent="-22860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3pPr>
                <a:lvl4pPr marL="1543050" indent="-17145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4pPr>
                <a:lvl5pPr marL="2000250" indent="-171450" algn="l" rtl="0" eaLnBrk="0" fontAlgn="base" hangingPunct="0">
                  <a:lnSpc>
                    <a:spcPct val="90000"/>
                  </a:lnSpc>
                  <a:spcBef>
                    <a:spcPct val="30000"/>
                  </a:spcBef>
                  <a:spcAft>
                    <a:spcPct val="0"/>
                  </a:spcAft>
                  <a:buSzPct val="100000"/>
                  <a:buChar char="–"/>
                  <a:defRPr sz="2400" b="0" i="0">
                    <a:solidFill>
                      <a:schemeClr val="tx1"/>
                    </a:solidFill>
                    <a:latin typeface="Gill Sans" panose="020B0502020104020203"/>
                    <a:ea typeface="Gill Sans" panose="020B0502020104020203"/>
                    <a:cs typeface="Gill Sans" panose="020B0502020104020203"/>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US" altLang="ko-KR" kern="0" dirty="0">
                    <a:sym typeface="Symbol" panose="05050102010706020507" pitchFamily="18" charset="2"/>
                  </a:rPr>
                  <a:t>Compute </a:t>
                </a:r>
                <a14:m>
                  <m:oMath xmlns:m="http://schemas.openxmlformats.org/officeDocument/2006/math">
                    <m:sSub>
                      <m:sSubPr>
                        <m:ctrlPr>
                          <a:rPr lang="ar-AE" i="1" kern="0">
                            <a:latin typeface="Cambria Math" panose="02040503050406030204" pitchFamily="18" charset="0"/>
                          </a:rPr>
                        </m:ctrlPr>
                      </m:sSubPr>
                      <m:e>
                        <m:sSub>
                          <m:sSubPr>
                            <m:ctrlPr>
                              <a:rPr lang="ar-AE" i="1" kern="0">
                                <a:latin typeface="Cambria Math" panose="02040503050406030204" pitchFamily="18" charset="0"/>
                              </a:rPr>
                            </m:ctrlPr>
                          </m:sSubPr>
                          <m:e>
                            <m:r>
                              <a:rPr lang="en-US" i="1" kern="0">
                                <a:latin typeface="Cambria Math" panose="02040503050406030204" pitchFamily="18" charset="0"/>
                              </a:rPr>
                              <m:t>𝑡</m:t>
                            </m:r>
                          </m:e>
                          <m:sub>
                            <m:r>
                              <a:rPr lang="ar-AE" i="1" kern="0">
                                <a:latin typeface="Cambria Math" panose="02040503050406030204" pitchFamily="18" charset="0"/>
                              </a:rPr>
                              <m:t>𝑛</m:t>
                            </m:r>
                          </m:sub>
                        </m:sSub>
                        <m:r>
                          <a:rPr lang="en-US" i="1" kern="0">
                            <a:latin typeface="Cambria Math" panose="02040503050406030204" pitchFamily="18" charset="0"/>
                          </a:rPr>
                          <m:t>=</m:t>
                        </m:r>
                        <m:r>
                          <a:rPr lang="en-US" i="1" kern="0">
                            <a:latin typeface="Cambria Math" panose="02040503050406030204" pitchFamily="18" charset="0"/>
                          </a:rPr>
                          <m:t>𝛼</m:t>
                        </m:r>
                        <m:sSub>
                          <m:sSubPr>
                            <m:ctrlPr>
                              <a:rPr lang="ar-AE" i="1" kern="0">
                                <a:latin typeface="Cambria Math" panose="02040503050406030204" pitchFamily="18" charset="0"/>
                              </a:rPr>
                            </m:ctrlPr>
                          </m:sSubPr>
                          <m:e>
                            <m:r>
                              <a:rPr lang="ar-AE" i="1" kern="0">
                                <a:latin typeface="Cambria Math" panose="02040503050406030204" pitchFamily="18" charset="0"/>
                              </a:rPr>
                              <m:t>𝑥</m:t>
                            </m:r>
                          </m:e>
                          <m:sub>
                            <m:r>
                              <a:rPr lang="ar-AE" i="1" kern="0">
                                <a:latin typeface="Cambria Math" panose="02040503050406030204" pitchFamily="18" charset="0"/>
                              </a:rPr>
                              <m:t>𝑛</m:t>
                            </m:r>
                          </m:sub>
                        </m:sSub>
                        <m:r>
                          <a:rPr lang="en-US" i="1" kern="0">
                            <a:latin typeface="Cambria Math" panose="02040503050406030204" pitchFamily="18" charset="0"/>
                          </a:rPr>
                          <m:t>+(</m:t>
                        </m:r>
                        <m:r>
                          <a:rPr lang="en-US" i="1" kern="0">
                            <a:latin typeface="Cambria Math" panose="02040503050406030204" pitchFamily="18" charset="0"/>
                          </a:rPr>
                          <m:t>1</m:t>
                        </m:r>
                        <m:r>
                          <a:rPr lang="en-US" i="1" kern="0">
                            <a:latin typeface="Cambria Math" panose="02040503050406030204" pitchFamily="18" charset="0"/>
                          </a:rPr>
                          <m:t>−</m:t>
                        </m:r>
                        <m:r>
                          <a:rPr lang="en-US" i="1" kern="0">
                            <a:latin typeface="Cambria Math" panose="02040503050406030204" pitchFamily="18" charset="0"/>
                          </a:rPr>
                          <m:t>𝛼</m:t>
                        </m:r>
                        <m:r>
                          <a:rPr lang="en-US" i="1" kern="0">
                            <a:latin typeface="Cambria Math" panose="02040503050406030204" pitchFamily="18" charset="0"/>
                          </a:rPr>
                          <m:t>)</m:t>
                        </m:r>
                        <m:r>
                          <a:rPr lang="en-US" i="1" kern="0">
                            <a:latin typeface="Cambria Math" panose="02040503050406030204" pitchFamily="18" charset="0"/>
                          </a:rPr>
                          <m:t>𝑡</m:t>
                        </m:r>
                      </m:e>
                      <m:sub>
                        <m:r>
                          <a:rPr lang="ar-AE" i="1" kern="0">
                            <a:latin typeface="Cambria Math" panose="02040503050406030204" pitchFamily="18" charset="0"/>
                          </a:rPr>
                          <m:t>𝑛</m:t>
                        </m:r>
                        <m:r>
                          <a:rPr lang="ar-AE" kern="0">
                            <a:latin typeface="Cambria Math" panose="02040503050406030204" pitchFamily="18" charset="0"/>
                          </a:rPr>
                          <m:t>−</m:t>
                        </m:r>
                        <m:r>
                          <a:rPr lang="ar-AE" kern="0">
                            <a:latin typeface="Cambria Math" panose="02040503050406030204" pitchFamily="18" charset="0"/>
                          </a:rPr>
                          <m:t>1</m:t>
                        </m:r>
                      </m:sub>
                    </m:sSub>
                  </m:oMath>
                </a14:m>
                <a:r>
                  <a:rPr lang="en-US" altLang="ko-KR" kern="0" dirty="0">
                    <a:sym typeface="Symbol" panose="05050102010706020507" pitchFamily="18" charset="2"/>
                  </a:rPr>
                  <a:t> with initial guess </a:t>
                </a:r>
                <a:r>
                  <a:rPr lang="en-US" altLang="ko-KR" kern="0" baseline="-25000" dirty="0">
                    <a:sym typeface="Symbol" panose="05050102010706020507" pitchFamily="18" charset="2"/>
                  </a:rPr>
                  <a:t>0 </a:t>
                </a:r>
                <a:r>
                  <a:rPr lang="en-US" altLang="ko-KR" kern="0" dirty="0">
                    <a:sym typeface="Symbol" panose="05050102010706020507" pitchFamily="18" charset="2"/>
                  </a:rPr>
                  <a:t>= 10, assuming =0.9.</a:t>
                </a:r>
              </a:p>
              <a:p>
                <a14:m>
                  <m:oMath xmlns:m="http://schemas.openxmlformats.org/officeDocument/2006/math">
                    <m:sSub>
                      <m:sSubPr>
                        <m:ctrlPr>
                          <a:rPr lang="ar-AE" i="1" kern="0">
                            <a:latin typeface="Cambria Math" panose="02040503050406030204" pitchFamily="18" charset="0"/>
                            <a:ea typeface="Cambria Math" panose="02040503050406030204" pitchFamily="18" charset="0"/>
                          </a:rPr>
                        </m:ctrlPr>
                      </m:sSubPr>
                      <m:e>
                        <m:sSub>
                          <m:sSubPr>
                            <m:ctrlPr>
                              <a:rPr lang="ar-AE" i="1" kern="0">
                                <a:latin typeface="Cambria Math" panose="02040503050406030204" pitchFamily="18" charset="0"/>
                                <a:ea typeface="Cambria Math" panose="02040503050406030204" pitchFamily="18" charset="0"/>
                              </a:rPr>
                            </m:ctrlPr>
                          </m:sSubPr>
                          <m:e>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1</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sSub>
                          <m:sSubPr>
                            <m:ctrlPr>
                              <a:rPr lang="ar-AE" i="1" kern="0">
                                <a:latin typeface="Cambria Math" panose="02040503050406030204" pitchFamily="18" charset="0"/>
                                <a:ea typeface="Cambria Math" panose="02040503050406030204" pitchFamily="18" charset="0"/>
                              </a:rPr>
                            </m:ctrlPr>
                          </m:sSubPr>
                          <m:e>
                            <m:r>
                              <a:rPr lang="ar-AE" i="1" kern="0">
                                <a:latin typeface="Cambria Math" panose="02040503050406030204" pitchFamily="18" charset="0"/>
                                <a:ea typeface="Cambria Math" panose="02040503050406030204" pitchFamily="18" charset="0"/>
                              </a:rPr>
                              <m:t>𝑥</m:t>
                            </m:r>
                          </m:e>
                          <m:sub>
                            <m:r>
                              <a:rPr lang="en-US" i="1" kern="0" smtClean="0">
                                <a:latin typeface="Cambria Math" panose="02040503050406030204" pitchFamily="18" charset="0"/>
                                <a:ea typeface="Cambria Math" panose="02040503050406030204" pitchFamily="18" charset="0"/>
                              </a:rPr>
                              <m:t>1</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1</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0</m:t>
                        </m:r>
                      </m:sub>
                    </m:sSub>
                    <m:r>
                      <a:rPr lang="en-US" i="1" kern="0" smtClean="0">
                        <a:latin typeface="Cambria Math" panose="02040503050406030204" pitchFamily="18" charset="0"/>
                        <a:ea typeface="Cambria Math" panose="02040503050406030204" pitchFamily="18" charset="0"/>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9</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6 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0.1</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10 </m:t>
                    </m:r>
                    <m:r>
                      <m:rPr>
                        <m:nor/>
                      </m:rPr>
                      <a:rPr lang="en-US" altLang="ko-KR" kern="0" dirty="0" smtClean="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6.4</m:t>
                    </m:r>
                  </m:oMath>
                </a14:m>
                <a:endParaRPr lang="en-US" altLang="ko-KR" kern="0" dirty="0">
                  <a:latin typeface="Cambria Math" panose="02040503050406030204" pitchFamily="18" charset="0"/>
                  <a:ea typeface="Cambria Math" panose="02040503050406030204" pitchFamily="18" charset="0"/>
                  <a:sym typeface="Symbol" panose="05050102010706020507" pitchFamily="18" charset="2"/>
                </a:endParaRPr>
              </a:p>
              <a:p>
                <a14:m>
                  <m:oMath xmlns:m="http://schemas.openxmlformats.org/officeDocument/2006/math">
                    <m:sSub>
                      <m:sSubPr>
                        <m:ctrlPr>
                          <a:rPr lang="ar-AE" i="1" kern="0" smtClean="0">
                            <a:latin typeface="Cambria Math" panose="02040503050406030204" pitchFamily="18" charset="0"/>
                            <a:ea typeface="Cambria Math" panose="02040503050406030204" pitchFamily="18" charset="0"/>
                          </a:rPr>
                        </m:ctrlPr>
                      </m:sSubPr>
                      <m:e>
                        <m:sSub>
                          <m:sSubPr>
                            <m:ctrlPr>
                              <a:rPr lang="ar-AE" i="1" kern="0">
                                <a:latin typeface="Cambria Math" panose="02040503050406030204" pitchFamily="18" charset="0"/>
                                <a:ea typeface="Cambria Math" panose="02040503050406030204" pitchFamily="18" charset="0"/>
                              </a:rPr>
                            </m:ctrlPr>
                          </m:sSubPr>
                          <m:e>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2</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sSub>
                          <m:sSubPr>
                            <m:ctrlPr>
                              <a:rPr lang="ar-AE" i="1" kern="0">
                                <a:latin typeface="Cambria Math" panose="02040503050406030204" pitchFamily="18" charset="0"/>
                                <a:ea typeface="Cambria Math" panose="02040503050406030204" pitchFamily="18" charset="0"/>
                              </a:rPr>
                            </m:ctrlPr>
                          </m:sSubPr>
                          <m:e>
                            <m:r>
                              <a:rPr lang="ar-AE" i="1" kern="0">
                                <a:latin typeface="Cambria Math" panose="02040503050406030204" pitchFamily="18" charset="0"/>
                                <a:ea typeface="Cambria Math" panose="02040503050406030204" pitchFamily="18" charset="0"/>
                              </a:rPr>
                              <m:t>𝑥</m:t>
                            </m:r>
                          </m:e>
                          <m:sub>
                            <m:r>
                              <a:rPr lang="en-US" i="1" kern="0" smtClean="0">
                                <a:latin typeface="Cambria Math" panose="02040503050406030204" pitchFamily="18" charset="0"/>
                                <a:ea typeface="Cambria Math" panose="02040503050406030204" pitchFamily="18" charset="0"/>
                              </a:rPr>
                              <m:t>2</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1</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1</m:t>
                        </m:r>
                      </m:sub>
                    </m:sSub>
                    <m:r>
                      <a:rPr lang="en-US" i="1" kern="0">
                        <a:latin typeface="Cambria Math" panose="02040503050406030204" pitchFamily="18" charset="0"/>
                        <a:ea typeface="Cambria Math" panose="02040503050406030204" pitchFamily="18" charset="0"/>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9</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4 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0.1</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6.4</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4.2</m:t>
                    </m:r>
                  </m:oMath>
                </a14:m>
                <a:endParaRPr lang="en-US" altLang="ko-KR" kern="0" dirty="0">
                  <a:latin typeface="Cambria Math" panose="02040503050406030204" pitchFamily="18" charset="0"/>
                  <a:ea typeface="Cambria Math" panose="02040503050406030204" pitchFamily="18" charset="0"/>
                  <a:sym typeface="Symbol" panose="05050102010706020507" pitchFamily="18" charset="2"/>
                </a:endParaRPr>
              </a:p>
              <a:p>
                <a14:m>
                  <m:oMath xmlns:m="http://schemas.openxmlformats.org/officeDocument/2006/math">
                    <m:sSub>
                      <m:sSubPr>
                        <m:ctrlPr>
                          <a:rPr lang="ar-AE" i="1" kern="0">
                            <a:latin typeface="Cambria Math" panose="02040503050406030204" pitchFamily="18" charset="0"/>
                            <a:ea typeface="Cambria Math" panose="02040503050406030204" pitchFamily="18" charset="0"/>
                          </a:rPr>
                        </m:ctrlPr>
                      </m:sSubPr>
                      <m:e>
                        <m:sSub>
                          <m:sSubPr>
                            <m:ctrlPr>
                              <a:rPr lang="ar-AE" i="1" kern="0">
                                <a:latin typeface="Cambria Math" panose="02040503050406030204" pitchFamily="18" charset="0"/>
                                <a:ea typeface="Cambria Math" panose="02040503050406030204" pitchFamily="18" charset="0"/>
                              </a:rPr>
                            </m:ctrlPr>
                          </m:sSubPr>
                          <m:e>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3</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sSub>
                          <m:sSubPr>
                            <m:ctrlPr>
                              <a:rPr lang="ar-AE" i="1" kern="0">
                                <a:latin typeface="Cambria Math" panose="02040503050406030204" pitchFamily="18" charset="0"/>
                                <a:ea typeface="Cambria Math" panose="02040503050406030204" pitchFamily="18" charset="0"/>
                              </a:rPr>
                            </m:ctrlPr>
                          </m:sSubPr>
                          <m:e>
                            <m:r>
                              <a:rPr lang="ar-AE" i="1" kern="0">
                                <a:latin typeface="Cambria Math" panose="02040503050406030204" pitchFamily="18" charset="0"/>
                                <a:ea typeface="Cambria Math" panose="02040503050406030204" pitchFamily="18" charset="0"/>
                              </a:rPr>
                              <m:t>𝑥</m:t>
                            </m:r>
                          </m:e>
                          <m:sub>
                            <m:r>
                              <a:rPr lang="en-US" i="1" kern="0" smtClean="0">
                                <a:latin typeface="Cambria Math" panose="02040503050406030204" pitchFamily="18" charset="0"/>
                                <a:ea typeface="Cambria Math" panose="02040503050406030204" pitchFamily="18" charset="0"/>
                              </a:rPr>
                              <m:t>3</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1</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2</m:t>
                        </m:r>
                      </m:sub>
                    </m:sSub>
                    <m:r>
                      <a:rPr lang="en-US" i="1" kern="0">
                        <a:latin typeface="Cambria Math" panose="02040503050406030204" pitchFamily="18" charset="0"/>
                        <a:ea typeface="Cambria Math" panose="02040503050406030204" pitchFamily="18" charset="0"/>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9</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6 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0.1</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4.2 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5.8</m:t>
                    </m:r>
                  </m:oMath>
                </a14:m>
                <a:endParaRPr lang="en-US" altLang="ko-KR" kern="0" dirty="0">
                  <a:latin typeface="Cambria Math" panose="02040503050406030204" pitchFamily="18" charset="0"/>
                  <a:ea typeface="Cambria Math" panose="02040503050406030204" pitchFamily="18" charset="0"/>
                  <a:sym typeface="Symbol" panose="05050102010706020507" pitchFamily="18" charset="2"/>
                </a:endParaRPr>
              </a:p>
              <a:p>
                <a14:m>
                  <m:oMath xmlns:m="http://schemas.openxmlformats.org/officeDocument/2006/math">
                    <m:sSub>
                      <m:sSubPr>
                        <m:ctrlPr>
                          <a:rPr lang="ar-AE" i="1" kern="0">
                            <a:latin typeface="Cambria Math" panose="02040503050406030204" pitchFamily="18" charset="0"/>
                            <a:ea typeface="Cambria Math" panose="02040503050406030204" pitchFamily="18" charset="0"/>
                          </a:rPr>
                        </m:ctrlPr>
                      </m:sSubPr>
                      <m:e>
                        <m:sSub>
                          <m:sSubPr>
                            <m:ctrlPr>
                              <a:rPr lang="ar-AE" i="1" kern="0">
                                <a:latin typeface="Cambria Math" panose="02040503050406030204" pitchFamily="18" charset="0"/>
                                <a:ea typeface="Cambria Math" panose="02040503050406030204" pitchFamily="18" charset="0"/>
                              </a:rPr>
                            </m:ctrlPr>
                          </m:sSubPr>
                          <m:e>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4</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sSub>
                          <m:sSubPr>
                            <m:ctrlPr>
                              <a:rPr lang="ar-AE" i="1" kern="0">
                                <a:latin typeface="Cambria Math" panose="02040503050406030204" pitchFamily="18" charset="0"/>
                                <a:ea typeface="Cambria Math" panose="02040503050406030204" pitchFamily="18" charset="0"/>
                              </a:rPr>
                            </m:ctrlPr>
                          </m:sSubPr>
                          <m:e>
                            <m:r>
                              <a:rPr lang="ar-AE" i="1" kern="0">
                                <a:latin typeface="Cambria Math" panose="02040503050406030204" pitchFamily="18" charset="0"/>
                                <a:ea typeface="Cambria Math" panose="02040503050406030204" pitchFamily="18" charset="0"/>
                              </a:rPr>
                              <m:t>𝑥</m:t>
                            </m:r>
                          </m:e>
                          <m:sub>
                            <m:r>
                              <a:rPr lang="en-US" i="1" kern="0" smtClean="0">
                                <a:latin typeface="Cambria Math" panose="02040503050406030204" pitchFamily="18" charset="0"/>
                                <a:ea typeface="Cambria Math" panose="02040503050406030204" pitchFamily="18" charset="0"/>
                              </a:rPr>
                              <m:t>4</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1</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3</m:t>
                        </m:r>
                      </m:sub>
                    </m:sSub>
                    <m:r>
                      <a:rPr lang="en-US" i="1" kern="0">
                        <a:latin typeface="Cambria Math" panose="02040503050406030204" pitchFamily="18" charset="0"/>
                        <a:ea typeface="Cambria Math" panose="02040503050406030204" pitchFamily="18" charset="0"/>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9</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4 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0.1</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5.8 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4.2</m:t>
                    </m:r>
                  </m:oMath>
                </a14:m>
                <a:endParaRPr lang="en-US" altLang="ko-KR" kern="0" dirty="0">
                  <a:latin typeface="Cambria Math" panose="02040503050406030204" pitchFamily="18" charset="0"/>
                  <a:ea typeface="Cambria Math" panose="02040503050406030204" pitchFamily="18" charset="0"/>
                  <a:sym typeface="Symbol" panose="05050102010706020507" pitchFamily="18" charset="2"/>
                </a:endParaRPr>
              </a:p>
              <a:p>
                <a14:m>
                  <m:oMath xmlns:m="http://schemas.openxmlformats.org/officeDocument/2006/math">
                    <m:sSub>
                      <m:sSubPr>
                        <m:ctrlPr>
                          <a:rPr lang="ar-AE" i="1" kern="0">
                            <a:latin typeface="Cambria Math" panose="02040503050406030204" pitchFamily="18" charset="0"/>
                            <a:ea typeface="Cambria Math" panose="02040503050406030204" pitchFamily="18" charset="0"/>
                          </a:rPr>
                        </m:ctrlPr>
                      </m:sSubPr>
                      <m:e>
                        <m:sSub>
                          <m:sSubPr>
                            <m:ctrlPr>
                              <a:rPr lang="ar-AE" i="1" kern="0">
                                <a:latin typeface="Cambria Math" panose="02040503050406030204" pitchFamily="18" charset="0"/>
                                <a:ea typeface="Cambria Math" panose="02040503050406030204" pitchFamily="18" charset="0"/>
                              </a:rPr>
                            </m:ctrlPr>
                          </m:sSubPr>
                          <m:e>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5</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sSub>
                          <m:sSubPr>
                            <m:ctrlPr>
                              <a:rPr lang="ar-AE" i="1" kern="0">
                                <a:latin typeface="Cambria Math" panose="02040503050406030204" pitchFamily="18" charset="0"/>
                                <a:ea typeface="Cambria Math" panose="02040503050406030204" pitchFamily="18" charset="0"/>
                              </a:rPr>
                            </m:ctrlPr>
                          </m:sSubPr>
                          <m:e>
                            <m:r>
                              <a:rPr lang="ar-AE" i="1" kern="0">
                                <a:latin typeface="Cambria Math" panose="02040503050406030204" pitchFamily="18" charset="0"/>
                                <a:ea typeface="Cambria Math" panose="02040503050406030204" pitchFamily="18" charset="0"/>
                              </a:rPr>
                              <m:t>𝑥</m:t>
                            </m:r>
                          </m:e>
                          <m:sub>
                            <m:r>
                              <a:rPr lang="en-US" i="1" kern="0" smtClean="0">
                                <a:latin typeface="Cambria Math" panose="02040503050406030204" pitchFamily="18" charset="0"/>
                                <a:ea typeface="Cambria Math" panose="02040503050406030204" pitchFamily="18" charset="0"/>
                              </a:rPr>
                              <m:t>5</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1</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4</m:t>
                        </m:r>
                      </m:sub>
                    </m:sSub>
                    <m:r>
                      <a:rPr lang="en-US" i="1" kern="0">
                        <a:latin typeface="Cambria Math" panose="02040503050406030204" pitchFamily="18" charset="0"/>
                        <a:ea typeface="Cambria Math" panose="02040503050406030204" pitchFamily="18" charset="0"/>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9</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13 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0.1</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4.2</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12.1</m:t>
                    </m:r>
                  </m:oMath>
                </a14:m>
                <a:endParaRPr lang="en-US" altLang="ko-KR" kern="0" dirty="0">
                  <a:latin typeface="Cambria Math" panose="02040503050406030204" pitchFamily="18" charset="0"/>
                  <a:ea typeface="Cambria Math" panose="02040503050406030204" pitchFamily="18" charset="0"/>
                  <a:sym typeface="Symbol" panose="05050102010706020507" pitchFamily="18" charset="2"/>
                </a:endParaRPr>
              </a:p>
              <a:p>
                <a14:m>
                  <m:oMath xmlns:m="http://schemas.openxmlformats.org/officeDocument/2006/math">
                    <m:sSub>
                      <m:sSubPr>
                        <m:ctrlPr>
                          <a:rPr lang="ar-AE" i="1" kern="0">
                            <a:latin typeface="Cambria Math" panose="02040503050406030204" pitchFamily="18" charset="0"/>
                            <a:ea typeface="Cambria Math" panose="02040503050406030204" pitchFamily="18" charset="0"/>
                          </a:rPr>
                        </m:ctrlPr>
                      </m:sSubPr>
                      <m:e>
                        <m:sSub>
                          <m:sSubPr>
                            <m:ctrlPr>
                              <a:rPr lang="ar-AE" i="1" kern="0">
                                <a:latin typeface="Cambria Math" panose="02040503050406030204" pitchFamily="18" charset="0"/>
                                <a:ea typeface="Cambria Math" panose="02040503050406030204" pitchFamily="18" charset="0"/>
                              </a:rPr>
                            </m:ctrlPr>
                          </m:sSubPr>
                          <m:e>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6</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sSub>
                          <m:sSubPr>
                            <m:ctrlPr>
                              <a:rPr lang="ar-AE" i="1" kern="0">
                                <a:latin typeface="Cambria Math" panose="02040503050406030204" pitchFamily="18" charset="0"/>
                                <a:ea typeface="Cambria Math" panose="02040503050406030204" pitchFamily="18" charset="0"/>
                              </a:rPr>
                            </m:ctrlPr>
                          </m:sSubPr>
                          <m:e>
                            <m:r>
                              <a:rPr lang="ar-AE" i="1" kern="0">
                                <a:latin typeface="Cambria Math" panose="02040503050406030204" pitchFamily="18" charset="0"/>
                                <a:ea typeface="Cambria Math" panose="02040503050406030204" pitchFamily="18" charset="0"/>
                              </a:rPr>
                              <m:t>𝑥</m:t>
                            </m:r>
                          </m:e>
                          <m:sub>
                            <m:r>
                              <a:rPr lang="en-US" i="1" kern="0" smtClean="0">
                                <a:latin typeface="Cambria Math" panose="02040503050406030204" pitchFamily="18" charset="0"/>
                                <a:ea typeface="Cambria Math" panose="02040503050406030204" pitchFamily="18" charset="0"/>
                              </a:rPr>
                              <m:t>6</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1</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5</m:t>
                        </m:r>
                      </m:sub>
                    </m:sSub>
                    <m:r>
                      <a:rPr lang="en-US" i="1" kern="0">
                        <a:latin typeface="Cambria Math" panose="02040503050406030204" pitchFamily="18" charset="0"/>
                        <a:ea typeface="Cambria Math" panose="02040503050406030204" pitchFamily="18" charset="0"/>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9</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13 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0.1</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12.1</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13.0</m:t>
                    </m:r>
                  </m:oMath>
                </a14:m>
                <a:endParaRPr lang="en-US" altLang="ko-KR" kern="0" dirty="0">
                  <a:latin typeface="Cambria Math" panose="02040503050406030204" pitchFamily="18" charset="0"/>
                  <a:ea typeface="Cambria Math" panose="02040503050406030204" pitchFamily="18" charset="0"/>
                  <a:sym typeface="Symbol" panose="05050102010706020507" pitchFamily="18" charset="2"/>
                </a:endParaRPr>
              </a:p>
              <a:p>
                <a14:m>
                  <m:oMath xmlns:m="http://schemas.openxmlformats.org/officeDocument/2006/math">
                    <m:sSub>
                      <m:sSubPr>
                        <m:ctrlPr>
                          <a:rPr lang="ar-AE" i="1" kern="0">
                            <a:latin typeface="Cambria Math" panose="02040503050406030204" pitchFamily="18" charset="0"/>
                            <a:ea typeface="Cambria Math" panose="02040503050406030204" pitchFamily="18" charset="0"/>
                          </a:rPr>
                        </m:ctrlPr>
                      </m:sSubPr>
                      <m:e>
                        <m:sSub>
                          <m:sSubPr>
                            <m:ctrlPr>
                              <a:rPr lang="ar-AE" i="1" kern="0">
                                <a:latin typeface="Cambria Math" panose="02040503050406030204" pitchFamily="18" charset="0"/>
                                <a:ea typeface="Cambria Math" panose="02040503050406030204" pitchFamily="18" charset="0"/>
                              </a:rPr>
                            </m:ctrlPr>
                          </m:sSubPr>
                          <m:e>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7</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sSub>
                          <m:sSubPr>
                            <m:ctrlPr>
                              <a:rPr lang="ar-AE" i="1" kern="0">
                                <a:latin typeface="Cambria Math" panose="02040503050406030204" pitchFamily="18" charset="0"/>
                                <a:ea typeface="Cambria Math" panose="02040503050406030204" pitchFamily="18" charset="0"/>
                              </a:rPr>
                            </m:ctrlPr>
                          </m:sSubPr>
                          <m:e>
                            <m:r>
                              <a:rPr lang="ar-AE" i="1" kern="0">
                                <a:latin typeface="Cambria Math" panose="02040503050406030204" pitchFamily="18" charset="0"/>
                                <a:ea typeface="Cambria Math" panose="02040503050406030204" pitchFamily="18" charset="0"/>
                              </a:rPr>
                              <m:t>𝑥</m:t>
                            </m:r>
                          </m:e>
                          <m:sub>
                            <m:r>
                              <a:rPr lang="en-US" i="1" kern="0" smtClean="0">
                                <a:latin typeface="Cambria Math" panose="02040503050406030204" pitchFamily="18" charset="0"/>
                                <a:ea typeface="Cambria Math" panose="02040503050406030204" pitchFamily="18" charset="0"/>
                              </a:rPr>
                              <m:t>7</m:t>
                            </m:r>
                          </m:sub>
                        </m:sSub>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1</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𝛼</m:t>
                        </m:r>
                        <m:r>
                          <a:rPr lang="en-US" i="1" kern="0">
                            <a:latin typeface="Cambria Math" panose="02040503050406030204" pitchFamily="18" charset="0"/>
                            <a:ea typeface="Cambria Math" panose="02040503050406030204" pitchFamily="18" charset="0"/>
                          </a:rPr>
                          <m:t>)</m:t>
                        </m:r>
                        <m:r>
                          <a:rPr lang="en-US" i="1" kern="0">
                            <a:latin typeface="Cambria Math" panose="02040503050406030204" pitchFamily="18" charset="0"/>
                            <a:ea typeface="Cambria Math" panose="02040503050406030204" pitchFamily="18" charset="0"/>
                          </a:rPr>
                          <m:t>𝑡</m:t>
                        </m:r>
                      </m:e>
                      <m:sub>
                        <m:r>
                          <a:rPr lang="en-US" i="1" kern="0" smtClean="0">
                            <a:latin typeface="Cambria Math" panose="02040503050406030204" pitchFamily="18" charset="0"/>
                            <a:ea typeface="Cambria Math" panose="02040503050406030204" pitchFamily="18" charset="0"/>
                          </a:rPr>
                          <m:t>6</m:t>
                        </m:r>
                      </m:sub>
                    </m:sSub>
                    <m:r>
                      <a:rPr lang="en-US" i="1" kern="0">
                        <a:latin typeface="Cambria Math" panose="02040503050406030204" pitchFamily="18" charset="0"/>
                        <a:ea typeface="Cambria Math" panose="02040503050406030204" pitchFamily="18" charset="0"/>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9</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13 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0.1</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13.0</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kern="0" dirty="0">
                        <a:latin typeface="Cambria Math" panose="02040503050406030204" pitchFamily="18" charset="0"/>
                        <a:ea typeface="Cambria Math" panose="02040503050406030204" pitchFamily="18" charset="0"/>
                        <a:sym typeface="Symbol" panose="05050102010706020507" pitchFamily="18" charset="2"/>
                      </a:rPr>
                      <m:t>= </m:t>
                    </m:r>
                    <m:r>
                      <m:rPr>
                        <m:nor/>
                      </m:rPr>
                      <a:rPr lang="en-US" altLang="ko-KR" b="0" i="0" kern="0" dirty="0" smtClean="0">
                        <a:latin typeface="Cambria Math" panose="02040503050406030204" pitchFamily="18" charset="0"/>
                        <a:ea typeface="Cambria Math" panose="02040503050406030204" pitchFamily="18" charset="0"/>
                        <a:sym typeface="Symbol" panose="05050102010706020507" pitchFamily="18" charset="2"/>
                      </a:rPr>
                      <m:t>13.0</m:t>
                    </m:r>
                  </m:oMath>
                </a14:m>
                <a:endParaRPr lang="en-SE" kern="0" dirty="0"/>
              </a:p>
            </p:txBody>
          </p:sp>
        </mc:Choice>
        <mc:Fallback xmlns="">
          <p:sp>
            <p:nvSpPr>
              <p:cNvPr id="5" name="Content Placeholder 2">
                <a:extLst>
                  <a:ext uri="{FF2B5EF4-FFF2-40B4-BE49-F238E27FC236}">
                    <a16:creationId xmlns:a16="http://schemas.microsoft.com/office/drawing/2014/main" id="{F5B220A4-92D3-CBE1-1C7B-CF3BBFF4D5AF}"/>
                  </a:ext>
                </a:extLst>
              </p:cNvPr>
              <p:cNvSpPr txBox="1">
                <a:spLocks noRot="1" noChangeAspect="1" noMove="1" noResize="1" noEditPoints="1" noAdjustHandles="1" noChangeArrowheads="1" noChangeShapeType="1" noTextEdit="1"/>
              </p:cNvSpPr>
              <p:nvPr/>
            </p:nvSpPr>
            <p:spPr bwMode="auto">
              <a:xfrm>
                <a:off x="5943600" y="876300"/>
                <a:ext cx="5943600" cy="4152900"/>
              </a:xfrm>
              <a:prstGeom prst="rect">
                <a:avLst/>
              </a:prstGeom>
              <a:blipFill>
                <a:blip r:embed="rId4"/>
                <a:stretch>
                  <a:fillRect l="-1128" t="-2937" r="-308"/>
                </a:stretch>
              </a:blip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1" name="TextBox 10">
            <a:extLst>
              <a:ext uri="{FF2B5EF4-FFF2-40B4-BE49-F238E27FC236}">
                <a16:creationId xmlns:a16="http://schemas.microsoft.com/office/drawing/2014/main" id="{9A0BC6AB-DCB3-FC8E-B40A-3285A62A841D}"/>
              </a:ext>
            </a:extLst>
          </p:cNvPr>
          <p:cNvSpPr txBox="1"/>
          <p:nvPr/>
        </p:nvSpPr>
        <p:spPr>
          <a:xfrm>
            <a:off x="3124200" y="5029200"/>
            <a:ext cx="184731" cy="369332"/>
          </a:xfrm>
          <a:prstGeom prst="rect">
            <a:avLst/>
          </a:prstGeom>
          <a:noFill/>
        </p:spPr>
        <p:txBody>
          <a:bodyPr wrap="none" rtlCol="0">
            <a:spAutoFit/>
          </a:bodyPr>
          <a:lstStyle/>
          <a:p>
            <a:endParaRPr lang="en-US" dirty="0">
              <a:latin typeface="Gill Sans Light"/>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BFBB59A-B006-CAFD-BD09-966C289AF4CA}"/>
                  </a:ext>
                </a:extLst>
              </p:cNvPr>
              <p:cNvSpPr txBox="1"/>
              <p:nvPr/>
            </p:nvSpPr>
            <p:spPr>
              <a:xfrm>
                <a:off x="952500" y="4673769"/>
                <a:ext cx="10287000" cy="1569660"/>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0" dirty="0">
                    <a:latin typeface="Gill Sans" panose="020B0502020104020203"/>
                    <a:ea typeface="Gill Sans" panose="020B0502020104020203"/>
                    <a:cs typeface="Gill Sans" panose="020B0502020104020203"/>
                  </a:rPr>
                  <a:t>With low </a:t>
                </a:r>
                <a14:m>
                  <m:oMath xmlns:m="http://schemas.openxmlformats.org/officeDocument/2006/math">
                    <m:r>
                      <a:rPr lang="en-US" sz="2400" b="0">
                        <a:latin typeface="Cambria Math" panose="02040503050406030204" pitchFamily="18" charset="0"/>
                        <a:ea typeface="Gill Sans" panose="020B0502020104020203"/>
                        <a:cs typeface="Gill Sans" panose="020B0502020104020203"/>
                      </a:rPr>
                      <m:t>𝛼</m:t>
                    </m:r>
                    <m:r>
                      <a:rPr lang="en-US" sz="2400" b="0">
                        <a:latin typeface="Cambria Math" panose="02040503050406030204" pitchFamily="18" charset="0"/>
                        <a:ea typeface="Gill Sans" panose="020B0502020104020203"/>
                        <a:cs typeface="Gill Sans" panose="020B0502020104020203"/>
                      </a:rPr>
                      <m:t>=</m:t>
                    </m:r>
                    <m:r>
                      <a:rPr lang="en-US" sz="2400" b="0">
                        <a:latin typeface="Cambria Math" panose="02040503050406030204" pitchFamily="18" charset="0"/>
                        <a:ea typeface="Gill Sans" panose="020B0502020104020203"/>
                        <a:cs typeface="Gill Sans" panose="020B0502020104020203"/>
                      </a:rPr>
                      <m:t>0</m:t>
                    </m:r>
                    <m:r>
                      <a:rPr lang="en-US" sz="2400" b="0">
                        <a:latin typeface="Cambria Math" panose="02040503050406030204" pitchFamily="18" charset="0"/>
                        <a:ea typeface="Gill Sans" panose="020B0502020104020203"/>
                        <a:cs typeface="Gill Sans" panose="020B0502020104020203"/>
                      </a:rPr>
                      <m:t>.</m:t>
                    </m:r>
                    <m:r>
                      <a:rPr lang="en-US" sz="2400" b="0">
                        <a:latin typeface="Cambria Math" panose="02040503050406030204" pitchFamily="18" charset="0"/>
                        <a:ea typeface="Gill Sans" panose="020B0502020104020203"/>
                        <a:cs typeface="Gill Sans" panose="020B0502020104020203"/>
                      </a:rPr>
                      <m:t>1</m:t>
                    </m:r>
                  </m:oMath>
                </a14:m>
                <a:r>
                  <a:rPr lang="en-US" sz="2400" b="0" dirty="0">
                    <a:latin typeface="Gill Sans" panose="020B0502020104020203"/>
                    <a:ea typeface="Gill Sans" panose="020B0502020104020203"/>
                    <a:cs typeface="Gill Sans" panose="020B0502020104020203"/>
                  </a:rPr>
                  <a:t>, the EMA changes gradually and reacts slowly to new data, staying closer to the starting value.</a:t>
                </a:r>
              </a:p>
              <a:p>
                <a:r>
                  <a:rPr lang="en-US" sz="2400" b="0" dirty="0">
                    <a:latin typeface="Gill Sans" panose="020B0502020104020203"/>
                    <a:ea typeface="Gill Sans" panose="020B0502020104020203"/>
                    <a:cs typeface="Gill Sans" panose="020B0502020104020203"/>
                  </a:rPr>
                  <a:t>With high </a:t>
                </a:r>
                <a14:m>
                  <m:oMath xmlns:m="http://schemas.openxmlformats.org/officeDocument/2006/math">
                    <m:r>
                      <a:rPr lang="en-US" sz="2400" b="0">
                        <a:latin typeface="Cambria Math" panose="02040503050406030204" pitchFamily="18" charset="0"/>
                        <a:ea typeface="Gill Sans" panose="020B0502020104020203"/>
                        <a:cs typeface="Gill Sans" panose="020B0502020104020203"/>
                      </a:rPr>
                      <m:t>𝛼</m:t>
                    </m:r>
                    <m:r>
                      <a:rPr lang="en-US" sz="2400" b="0">
                        <a:latin typeface="Cambria Math" panose="02040503050406030204" pitchFamily="18" charset="0"/>
                        <a:ea typeface="Gill Sans" panose="020B0502020104020203"/>
                        <a:cs typeface="Gill Sans" panose="020B0502020104020203"/>
                      </a:rPr>
                      <m:t>=</m:t>
                    </m:r>
                    <m:r>
                      <a:rPr lang="en-US" sz="2400" b="0">
                        <a:latin typeface="Cambria Math" panose="02040503050406030204" pitchFamily="18" charset="0"/>
                        <a:ea typeface="Gill Sans" panose="020B0502020104020203"/>
                        <a:cs typeface="Gill Sans" panose="020B0502020104020203"/>
                      </a:rPr>
                      <m:t>0</m:t>
                    </m:r>
                    <m:r>
                      <a:rPr lang="en-US" sz="2400" b="0">
                        <a:latin typeface="Cambria Math" panose="02040503050406030204" pitchFamily="18" charset="0"/>
                        <a:ea typeface="Gill Sans" panose="020B0502020104020203"/>
                        <a:cs typeface="Gill Sans" panose="020B0502020104020203"/>
                      </a:rPr>
                      <m:t>.</m:t>
                    </m:r>
                    <m:r>
                      <a:rPr lang="en-US" sz="2400" b="0">
                        <a:latin typeface="Cambria Math" panose="02040503050406030204" pitchFamily="18" charset="0"/>
                        <a:ea typeface="Gill Sans" panose="020B0502020104020203"/>
                        <a:cs typeface="Gill Sans" panose="020B0502020104020203"/>
                      </a:rPr>
                      <m:t>9</m:t>
                    </m:r>
                  </m:oMath>
                </a14:m>
                <a:r>
                  <a:rPr lang="en-US" sz="2400" b="0" dirty="0">
                    <a:latin typeface="Gill Sans" panose="020B0502020104020203"/>
                    <a:ea typeface="Gill Sans" panose="020B0502020104020203"/>
                    <a:cs typeface="Gill Sans" panose="020B0502020104020203"/>
                  </a:rPr>
                  <a:t>, the EMA responds quickly and closely tracks the latest data points.</a:t>
                </a:r>
              </a:p>
            </p:txBody>
          </p:sp>
        </mc:Choice>
        <mc:Fallback xmlns="">
          <p:sp>
            <p:nvSpPr>
              <p:cNvPr id="12" name="TextBox 11">
                <a:extLst>
                  <a:ext uri="{FF2B5EF4-FFF2-40B4-BE49-F238E27FC236}">
                    <a16:creationId xmlns:a16="http://schemas.microsoft.com/office/drawing/2014/main" id="{EBFBB59A-B006-CAFD-BD09-966C289AF4CA}"/>
                  </a:ext>
                </a:extLst>
              </p:cNvPr>
              <p:cNvSpPr txBox="1">
                <a:spLocks noRot="1" noChangeAspect="1" noMove="1" noResize="1" noEditPoints="1" noAdjustHandles="1" noChangeArrowheads="1" noChangeShapeType="1" noTextEdit="1"/>
              </p:cNvSpPr>
              <p:nvPr/>
            </p:nvSpPr>
            <p:spPr>
              <a:xfrm>
                <a:off x="952500" y="4673769"/>
                <a:ext cx="10287000" cy="156966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89992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ko-KR" dirty="0">
                <a:ea typeface="굴림" panose="020B0600000101010101" pitchFamily="34" charset="-127"/>
              </a:rPr>
              <a:t>Lecture 5 Scheduling Conclusion</a:t>
            </a:r>
          </a:p>
        </p:txBody>
      </p:sp>
      <p:sp>
        <p:nvSpPr>
          <p:cNvPr id="70659" name="Rectangle 3"/>
          <p:cNvSpPr>
            <a:spLocks noGrp="1" noChangeArrowheads="1"/>
          </p:cNvSpPr>
          <p:nvPr>
            <p:ph type="body" idx="1"/>
          </p:nvPr>
        </p:nvSpPr>
        <p:spPr>
          <a:xfrm>
            <a:off x="685800" y="914400"/>
            <a:ext cx="10668000" cy="5638800"/>
          </a:xfrm>
        </p:spPr>
        <p:txBody>
          <a:bodyPr>
            <a:normAutofit lnSpcReduction="10000"/>
          </a:bodyPr>
          <a:lstStyle/>
          <a:p>
            <a:pPr>
              <a:lnSpc>
                <a:spcPct val="80000"/>
              </a:lnSpc>
              <a:spcBef>
                <a:spcPct val="20000"/>
              </a:spcBef>
            </a:pPr>
            <a:r>
              <a:rPr lang="en-GB" altLang="ko-KR" dirty="0">
                <a:solidFill>
                  <a:schemeClr val="hlink"/>
                </a:solidFill>
                <a:ea typeface="굴림" panose="020B0600000101010101" pitchFamily="34" charset="-127"/>
              </a:rPr>
              <a:t>FCFS Scheduling:</a:t>
            </a:r>
          </a:p>
          <a:p>
            <a:pPr lvl="1">
              <a:lnSpc>
                <a:spcPct val="80000"/>
              </a:lnSpc>
              <a:spcBef>
                <a:spcPct val="20000"/>
              </a:spcBef>
            </a:pPr>
            <a:r>
              <a:rPr lang="en-GB" altLang="ko-KR" dirty="0">
                <a:ea typeface="굴림" panose="020B0600000101010101" pitchFamily="34" charset="-127"/>
              </a:rPr>
              <a:t>Run jobs in the order of arrival</a:t>
            </a:r>
          </a:p>
          <a:p>
            <a:pPr lvl="1">
              <a:lnSpc>
                <a:spcPct val="80000"/>
              </a:lnSpc>
              <a:spcBef>
                <a:spcPct val="20000"/>
              </a:spcBef>
            </a:pPr>
            <a:r>
              <a:rPr lang="en-GB" altLang="ko-KR" dirty="0">
                <a:ea typeface="굴림" panose="020B0600000101010101" pitchFamily="34" charset="-127"/>
              </a:rPr>
              <a:t>Cons: Short jobs can get stuck behind long ones</a:t>
            </a:r>
          </a:p>
          <a:p>
            <a:pPr>
              <a:lnSpc>
                <a:spcPct val="80000"/>
              </a:lnSpc>
              <a:spcBef>
                <a:spcPct val="20000"/>
              </a:spcBef>
            </a:pPr>
            <a:r>
              <a:rPr lang="en-US" altLang="ko-KR" dirty="0">
                <a:solidFill>
                  <a:schemeClr val="hlink"/>
                </a:solidFill>
                <a:ea typeface="굴림" panose="020B0600000101010101" pitchFamily="34" charset="-127"/>
              </a:rPr>
              <a:t>Round-Robin Scheduling</a:t>
            </a:r>
            <a:r>
              <a:rPr lang="en-US" altLang="ko-KR" dirty="0">
                <a:ea typeface="굴림" panose="020B0600000101010101" pitchFamily="34" charset="-127"/>
              </a:rPr>
              <a:t>: </a:t>
            </a:r>
          </a:p>
          <a:p>
            <a:pPr lvl="1">
              <a:lnSpc>
                <a:spcPct val="80000"/>
              </a:lnSpc>
              <a:spcBef>
                <a:spcPct val="20000"/>
              </a:spcBef>
            </a:pPr>
            <a:r>
              <a:rPr lang="en-US" altLang="ko-KR" dirty="0">
                <a:ea typeface="굴림" panose="020B0600000101010101" pitchFamily="34" charset="-127"/>
              </a:rPr>
              <a:t>Give each thread a small amount of CPU time when it executes; cycle between all ready threads</a:t>
            </a:r>
          </a:p>
          <a:p>
            <a:pPr lvl="1">
              <a:lnSpc>
                <a:spcPct val="80000"/>
              </a:lnSpc>
              <a:spcBef>
                <a:spcPct val="20000"/>
              </a:spcBef>
            </a:pPr>
            <a:r>
              <a:rPr lang="en-US" altLang="ko-KR" dirty="0">
                <a:ea typeface="굴림" panose="020B0600000101010101" pitchFamily="34" charset="-127"/>
              </a:rPr>
              <a:t>Pros: Better for short jobs </a:t>
            </a:r>
          </a:p>
          <a:p>
            <a:pPr>
              <a:lnSpc>
                <a:spcPct val="85000"/>
              </a:lnSpc>
              <a:spcBef>
                <a:spcPct val="20000"/>
              </a:spcBef>
            </a:pPr>
            <a:r>
              <a:rPr lang="en-US" altLang="ko-KR" dirty="0">
                <a:solidFill>
                  <a:srgbClr val="FF0000"/>
                </a:solidFill>
                <a:ea typeface="굴림" panose="020B0600000101010101" pitchFamily="34" charset="-127"/>
              </a:rPr>
              <a:t>Shortest Job First (SJF)/Shortest Remaining Time First (SRTF):</a:t>
            </a:r>
          </a:p>
          <a:p>
            <a:pPr lvl="1">
              <a:lnSpc>
                <a:spcPct val="85000"/>
              </a:lnSpc>
              <a:spcBef>
                <a:spcPct val="20000"/>
              </a:spcBef>
            </a:pPr>
            <a:r>
              <a:rPr lang="en-US" altLang="ko-KR" dirty="0">
                <a:ea typeface="굴림" panose="020B0600000101010101" pitchFamily="34" charset="-127"/>
              </a:rPr>
              <a:t>Run whatever job has the least execution time/least remaining execution time</a:t>
            </a:r>
          </a:p>
          <a:p>
            <a:pPr lvl="1">
              <a:lnSpc>
                <a:spcPct val="80000"/>
              </a:lnSpc>
              <a:spcBef>
                <a:spcPct val="20000"/>
              </a:spcBef>
            </a:pPr>
            <a:r>
              <a:rPr lang="en-US" altLang="ko-KR" dirty="0">
                <a:ea typeface="굴림" panose="020B0600000101010101" pitchFamily="34" charset="-127"/>
              </a:rPr>
              <a:t>Pros: Optimal (in terms of average response time) </a:t>
            </a:r>
          </a:p>
          <a:p>
            <a:pPr lvl="1">
              <a:lnSpc>
                <a:spcPct val="80000"/>
              </a:lnSpc>
              <a:spcBef>
                <a:spcPct val="20000"/>
              </a:spcBef>
            </a:pPr>
            <a:r>
              <a:rPr lang="en-US" altLang="ko-KR" dirty="0">
                <a:ea typeface="굴림" panose="020B0600000101010101" pitchFamily="34" charset="-127"/>
              </a:rPr>
              <a:t>Cons: Hard to predict execution time, Unfair</a:t>
            </a:r>
          </a:p>
          <a:p>
            <a:pPr>
              <a:lnSpc>
                <a:spcPct val="80000"/>
              </a:lnSpc>
              <a:spcBef>
                <a:spcPct val="20000"/>
              </a:spcBef>
            </a:pPr>
            <a:r>
              <a:rPr lang="en-GB" altLang="ko-KR" dirty="0">
                <a:solidFill>
                  <a:srgbClr val="FF0000"/>
                </a:solidFill>
                <a:ea typeface="굴림" panose="020B0600000101010101" pitchFamily="34" charset="-127"/>
              </a:rPr>
              <a:t>Priority-Based Scheduling</a:t>
            </a:r>
          </a:p>
          <a:p>
            <a:pPr lvl="1">
              <a:lnSpc>
                <a:spcPct val="80000"/>
              </a:lnSpc>
              <a:spcBef>
                <a:spcPct val="20000"/>
              </a:spcBef>
            </a:pPr>
            <a:r>
              <a:rPr lang="en-GB" altLang="ko-KR" dirty="0">
                <a:ea typeface="굴림" panose="020B0600000101010101" pitchFamily="34" charset="-127"/>
              </a:rPr>
              <a:t>Each job is assigned a fixed priority</a:t>
            </a:r>
          </a:p>
          <a:p>
            <a:pPr>
              <a:lnSpc>
                <a:spcPct val="80000"/>
              </a:lnSpc>
              <a:spcBef>
                <a:spcPct val="20000"/>
              </a:spcBef>
            </a:pPr>
            <a:r>
              <a:rPr lang="en-GB" altLang="ko-KR" dirty="0">
                <a:solidFill>
                  <a:srgbClr val="FF0000"/>
                </a:solidFill>
                <a:ea typeface="굴림" panose="020B0600000101010101" pitchFamily="34" charset="-127"/>
              </a:rPr>
              <a:t>Multi-Level Queue Scheduling</a:t>
            </a:r>
          </a:p>
          <a:p>
            <a:pPr lvl="1">
              <a:lnSpc>
                <a:spcPct val="80000"/>
              </a:lnSpc>
              <a:spcBef>
                <a:spcPct val="20000"/>
              </a:spcBef>
            </a:pPr>
            <a:r>
              <a:rPr lang="en-GB" altLang="ko-KR" dirty="0">
                <a:ea typeface="굴림" panose="020B0600000101010101" pitchFamily="34" charset="-127"/>
              </a:rPr>
              <a:t>Multiple queues of different priorities </a:t>
            </a:r>
            <a:r>
              <a:rPr lang="en-US" altLang="ko-KR" dirty="0">
                <a:ea typeface="굴림" panose="020B0600000101010101" pitchFamily="34" charset="-127"/>
              </a:rPr>
              <a:t>and scheduling algorithms</a:t>
            </a:r>
          </a:p>
          <a:p>
            <a:pPr>
              <a:lnSpc>
                <a:spcPct val="80000"/>
              </a:lnSpc>
              <a:spcBef>
                <a:spcPct val="20000"/>
              </a:spcBef>
            </a:pPr>
            <a:r>
              <a:rPr lang="en-US" altLang="ko-KR" dirty="0">
                <a:solidFill>
                  <a:srgbClr val="FF0000"/>
                </a:solidFill>
                <a:ea typeface="굴림" panose="020B0600000101010101" pitchFamily="34" charset="-127"/>
              </a:rPr>
              <a:t>Multi-Level Feedback Queue Scheduling:</a:t>
            </a:r>
          </a:p>
          <a:p>
            <a:pPr lvl="1">
              <a:lnSpc>
                <a:spcPct val="80000"/>
              </a:lnSpc>
              <a:spcBef>
                <a:spcPct val="20000"/>
              </a:spcBef>
            </a:pPr>
            <a:r>
              <a:rPr lang="en-US" altLang="ko-KR" dirty="0">
                <a:ea typeface="굴림" panose="020B0600000101010101" pitchFamily="34" charset="-127"/>
              </a:rPr>
              <a:t>Automatic promotion/demotion of jobs between queues to approximate SJF/SRTF</a:t>
            </a:r>
          </a:p>
          <a:p>
            <a:pPr marL="0" indent="0">
              <a:lnSpc>
                <a:spcPct val="80000"/>
              </a:lnSpc>
              <a:spcBef>
                <a:spcPct val="20000"/>
              </a:spcBef>
              <a:buNone/>
            </a:pPr>
            <a:endParaRPr lang="en-US" altLang="ko-KR" dirty="0">
              <a:ea typeface="굴림" panose="020B0600000101010101" pitchFamily="34" charset="-127"/>
            </a:endParaRPr>
          </a:p>
          <a:p>
            <a:pPr>
              <a:lnSpc>
                <a:spcPct val="80000"/>
              </a:lnSpc>
              <a:spcBef>
                <a:spcPct val="20000"/>
              </a:spcBef>
            </a:pPr>
            <a:endParaRPr lang="en-US" altLang="ko-KR" dirty="0">
              <a:ea typeface="굴림" panose="020B0600000101010101" pitchFamily="34" charset="-127"/>
            </a:endParaRPr>
          </a:p>
          <a:p>
            <a:pPr>
              <a:lnSpc>
                <a:spcPct val="80000"/>
              </a:lnSpc>
              <a:spcBef>
                <a:spcPct val="20000"/>
              </a:spcBef>
            </a:pPr>
            <a:endParaRPr lang="en-US" altLang="ko-KR" dirty="0">
              <a:ea typeface="굴림" panose="020B0600000101010101" pitchFamily="34" charset="-127"/>
            </a:endParaRPr>
          </a:p>
          <a:p>
            <a:pPr>
              <a:lnSpc>
                <a:spcPct val="80000"/>
              </a:lnSpc>
              <a:spcBef>
                <a:spcPct val="20000"/>
              </a:spcBef>
              <a:buFontTx/>
              <a:buNone/>
            </a:pPr>
            <a:endParaRPr lang="en-US" altLang="ko-KR" dirty="0">
              <a:ea typeface="굴림" panose="020B0600000101010101" pitchFamily="34" charset="-127"/>
            </a:endParaRPr>
          </a:p>
        </p:txBody>
      </p:sp>
    </p:spTree>
    <p:extLst>
      <p:ext uri="{BB962C8B-B14F-4D97-AF65-F5344CB8AC3E}">
        <p14:creationId xmlns:p14="http://schemas.microsoft.com/office/powerpoint/2010/main" val="8723325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E170-C061-82EE-23DE-CCD32EFB7997}"/>
              </a:ext>
            </a:extLst>
          </p:cNvPr>
          <p:cNvSpPr>
            <a:spLocks noGrp="1"/>
          </p:cNvSpPr>
          <p:nvPr>
            <p:ph type="title"/>
          </p:nvPr>
        </p:nvSpPr>
        <p:spPr/>
        <p:txBody>
          <a:bodyPr/>
          <a:lstStyle/>
          <a:p>
            <a:r>
              <a:rPr lang="en-US" dirty="0"/>
              <a:t>Summary of </a:t>
            </a:r>
            <a:r>
              <a:rPr lang="en-US" dirty="0" err="1"/>
              <a:t>Schedulability</a:t>
            </a:r>
            <a:r>
              <a:rPr lang="en-US" dirty="0"/>
              <a:t> Analysis Algorithms</a:t>
            </a:r>
            <a:endParaRPr lang="en-SE" dirty="0"/>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38C667E3-6ACA-7A0B-67BF-52324BBAC5D1}"/>
                  </a:ext>
                </a:extLst>
              </p:cNvPr>
              <p:cNvGraphicFramePr>
                <a:graphicFrameLocks noGrp="1"/>
              </p:cNvGraphicFramePr>
              <p:nvPr>
                <p:ph idx="1"/>
              </p:nvPr>
            </p:nvGraphicFramePr>
            <p:xfrm>
              <a:off x="381000" y="762000"/>
              <a:ext cx="11125202" cy="5899976"/>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697113287"/>
                        </a:ext>
                      </a:extLst>
                    </a:gridCol>
                    <a:gridCol w="2589647">
                      <a:extLst>
                        <a:ext uri="{9D8B030D-6E8A-4147-A177-3AD203B41FA5}">
                          <a16:colId xmlns:a16="http://schemas.microsoft.com/office/drawing/2014/main" val="3576272736"/>
                        </a:ext>
                      </a:extLst>
                    </a:gridCol>
                    <a:gridCol w="2387985">
                      <a:extLst>
                        <a:ext uri="{9D8B030D-6E8A-4147-A177-3AD203B41FA5}">
                          <a16:colId xmlns:a16="http://schemas.microsoft.com/office/drawing/2014/main" val="1809700460"/>
                        </a:ext>
                      </a:extLst>
                    </a:gridCol>
                    <a:gridCol w="2387985">
                      <a:extLst>
                        <a:ext uri="{9D8B030D-6E8A-4147-A177-3AD203B41FA5}">
                          <a16:colId xmlns:a16="http://schemas.microsoft.com/office/drawing/2014/main" val="3797948011"/>
                        </a:ext>
                      </a:extLst>
                    </a:gridCol>
                    <a:gridCol w="2387985">
                      <a:extLst>
                        <a:ext uri="{9D8B030D-6E8A-4147-A177-3AD203B41FA5}">
                          <a16:colId xmlns:a16="http://schemas.microsoft.com/office/drawing/2014/main" val="3209025011"/>
                        </a:ext>
                      </a:extLst>
                    </a:gridCol>
                  </a:tblGrid>
                  <a:tr h="438855">
                    <a:tc>
                      <a:txBody>
                        <a:bodyPr/>
                        <a:lstStyle/>
                        <a:p>
                          <a:endParaRPr lang="en-SE" dirty="0">
                            <a:latin typeface="Gill Sans Light" panose="020B0302020104020203"/>
                          </a:endParaRPr>
                        </a:p>
                      </a:txBody>
                      <a:tcPr>
                        <a:solidFill>
                          <a:schemeClr val="bg1">
                            <a:lumMod val="85000"/>
                          </a:schemeClr>
                        </a:solidFill>
                      </a:tcPr>
                    </a:tc>
                    <a:tc gridSpan="2">
                      <a:txBody>
                        <a:bodyPr/>
                        <a:lstStyle/>
                        <a:p>
                          <a:pPr algn="ctr"/>
                          <a:r>
                            <a:rPr lang="en-GB" b="1" dirty="0">
                              <a:latin typeface="Gill Sans Light" panose="020B0302020104020203"/>
                            </a:rPr>
                            <a:t>Fixed-Priority Scheduling</a:t>
                          </a:r>
                          <a:endParaRPr lang="en-SE" b="1" dirty="0">
                            <a:latin typeface="Gill Sans Light" panose="020B0302020104020203"/>
                          </a:endParaRPr>
                        </a:p>
                      </a:txBody>
                      <a:tcP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latin typeface="Gill Sans Light" panose="020B0302020104020203"/>
                          </a:endParaRPr>
                        </a:p>
                      </a:txBody>
                      <a:tcPr/>
                    </a:tc>
                    <a:tc gridSpan="2">
                      <a:txBody>
                        <a:bodyPr/>
                        <a:lstStyle/>
                        <a:p>
                          <a:pPr algn="ctr"/>
                          <a:r>
                            <a:rPr lang="en-GB" b="1" dirty="0">
                              <a:latin typeface="Gill Sans Light" panose="020B0302020104020203"/>
                            </a:rPr>
                            <a:t>Dynamic Priority Scheduling</a:t>
                          </a:r>
                          <a:endParaRPr lang="en-SE" b="1" dirty="0">
                            <a:latin typeface="Gill Sans Light" panose="020B0302020104020203"/>
                          </a:endParaRPr>
                        </a:p>
                      </a:txBody>
                      <a:tcP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latin typeface="Gill Sans Light" panose="020B0302020104020203"/>
                          </a:endParaRPr>
                        </a:p>
                      </a:txBody>
                      <a:tcPr/>
                    </a:tc>
                    <a:extLst>
                      <a:ext uri="{0D108BD9-81ED-4DB2-BD59-A6C34878D82A}">
                        <a16:rowId xmlns:a16="http://schemas.microsoft.com/office/drawing/2014/main" val="575930798"/>
                      </a:ext>
                    </a:extLst>
                  </a:tr>
                  <a:tr h="1731375">
                    <a:tc>
                      <a:txBody>
                        <a:bodyPr/>
                        <a:lstStyle/>
                        <a:p>
                          <a:r>
                            <a:rPr lang="en-GB" dirty="0">
                              <a:latin typeface="Gill Sans Light" panose="020B0302020104020203"/>
                            </a:rPr>
                            <a:t>Optimal Scheduling Algorithm</a:t>
                          </a:r>
                          <a:endParaRPr lang="en-SE" dirty="0">
                            <a:latin typeface="Gill Sans Light" panose="020B0302020104020203"/>
                          </a:endParaRPr>
                        </a:p>
                      </a:txBody>
                      <a:tcPr>
                        <a:solidFill>
                          <a:schemeClr val="bg1">
                            <a:lumMod val="95000"/>
                          </a:schemeClr>
                        </a:solidFill>
                      </a:tcPr>
                    </a:tc>
                    <a:tc>
                      <a:txBody>
                        <a:bodyPr/>
                        <a:lstStyle/>
                        <a:p>
                          <a:r>
                            <a:rPr lang="en-US" b="1" dirty="0">
                              <a:latin typeface="Gill Sans Light" panose="020B0302020104020203"/>
                            </a:rPr>
                            <a:t>Rate Monotonic (RM) </a:t>
                          </a:r>
                          <a:r>
                            <a:rPr lang="en-US" dirty="0">
                              <a:latin typeface="Gill Sans Light" panose="020B0302020104020203"/>
                            </a:rPr>
                            <a:t>Scheduling for implicit deadline taskset (D</a:t>
                          </a:r>
                          <a:r>
                            <a:rPr lang="en-GB" dirty="0">
                              <a:latin typeface="Gill Sans Light" panose="020B0302020104020203"/>
                            </a:rPr>
                            <a:t>=T)</a:t>
                          </a:r>
                          <a:endParaRPr lang="en-SE" dirty="0">
                            <a:latin typeface="Gill Sans Light" panose="020B0302020104020203"/>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ill Sans Light" panose="020B0302020104020203"/>
                            </a:rPr>
                            <a:t>Deadline Monotonic (DM) </a:t>
                          </a:r>
                          <a:r>
                            <a:rPr lang="en-US" dirty="0">
                              <a:latin typeface="Gill Sans Light" panose="020B0302020104020203"/>
                            </a:rPr>
                            <a:t>Scheduling for constrained deadline taskset (D</a:t>
                          </a:r>
                          <a14:m>
                            <m:oMath xmlns:m="http://schemas.openxmlformats.org/officeDocument/2006/math">
                              <m:r>
                                <a:rPr lang="en-GB" b="1" smtClean="0">
                                  <a:latin typeface="Cambria Math" panose="02040503050406030204" pitchFamily="18" charset="0"/>
                                </a:rPr>
                                <m:t>≤</m:t>
                              </m:r>
                            </m:oMath>
                          </a14:m>
                          <a:r>
                            <a:rPr lang="en-GB" dirty="0">
                              <a:latin typeface="Gill Sans Light" panose="020B0302020104020203"/>
                            </a:rPr>
                            <a:t>T)</a:t>
                          </a:r>
                          <a:endParaRPr lang="en-SE" dirty="0">
                            <a:latin typeface="Gill Sans Light" panose="020B0302020104020203"/>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ill Sans Light" panose="020B0302020104020203"/>
                            </a:rPr>
                            <a:t>Earliest Deadline First (EDF) </a:t>
                          </a:r>
                          <a:r>
                            <a:rPr lang="en-US" dirty="0">
                              <a:latin typeface="Gill Sans Light" panose="020B0302020104020203"/>
                            </a:rPr>
                            <a:t>Scheduling for implicit deadline taskset (D</a:t>
                          </a:r>
                          <a:r>
                            <a:rPr lang="en-GB" dirty="0">
                              <a:latin typeface="Gill Sans Light" panose="020B0302020104020203"/>
                            </a:rPr>
                            <a:t>=T)</a:t>
                          </a:r>
                          <a:endParaRPr lang="en-SE" dirty="0">
                            <a:latin typeface="Gill Sans Light" panose="020B0302020104020203"/>
                          </a:endParaRPr>
                        </a:p>
                        <a:p>
                          <a:endParaRPr lang="en-SE" dirty="0">
                            <a:latin typeface="Gill Sans Light" panose="020B0302020104020203"/>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ill Sans Light" panose="020B0302020104020203"/>
                            </a:rPr>
                            <a:t>Earliest Deadline First (EDF) </a:t>
                          </a:r>
                          <a:r>
                            <a:rPr lang="en-US" dirty="0">
                              <a:latin typeface="Gill Sans Light" panose="020B0302020104020203"/>
                            </a:rPr>
                            <a:t>Scheduling for constrained deadline taskset (D</a:t>
                          </a:r>
                          <a14:m>
                            <m:oMath xmlns:m="http://schemas.openxmlformats.org/officeDocument/2006/math">
                              <m:r>
                                <a:rPr lang="en-GB" b="1" smtClean="0">
                                  <a:latin typeface="Cambria Math" panose="02040503050406030204" pitchFamily="18" charset="0"/>
                                </a:rPr>
                                <m:t>≤</m:t>
                              </m:r>
                            </m:oMath>
                          </a14:m>
                          <a:r>
                            <a:rPr lang="en-GB" dirty="0">
                              <a:latin typeface="Gill Sans Light" panose="020B0302020104020203"/>
                            </a:rPr>
                            <a:t>T)</a:t>
                          </a:r>
                          <a:endParaRPr lang="en-SE" dirty="0">
                            <a:latin typeface="Gill Sans Light" panose="020B0302020104020203"/>
                          </a:endParaRPr>
                        </a:p>
                      </a:txBody>
                      <a:tcPr>
                        <a:solidFill>
                          <a:schemeClr val="bg1">
                            <a:lumMod val="95000"/>
                          </a:schemeClr>
                        </a:solidFill>
                      </a:tcPr>
                    </a:tc>
                    <a:extLst>
                      <a:ext uri="{0D108BD9-81ED-4DB2-BD59-A6C34878D82A}">
                        <a16:rowId xmlns:a16="http://schemas.microsoft.com/office/drawing/2014/main" val="1820873712"/>
                      </a:ext>
                    </a:extLst>
                  </a:tr>
                  <a:tr h="3729746">
                    <a:tc>
                      <a:txBody>
                        <a:bodyPr/>
                        <a:lstStyle/>
                        <a:p>
                          <a:r>
                            <a:rPr lang="en-GB" dirty="0" err="1">
                              <a:latin typeface="Gill Sans Light" panose="020B0302020104020203"/>
                            </a:rPr>
                            <a:t>Schedulability</a:t>
                          </a:r>
                          <a:r>
                            <a:rPr lang="en-GB" dirty="0">
                              <a:latin typeface="Gill Sans Light" panose="020B0302020104020203"/>
                            </a:rPr>
                            <a:t> Analysis Algorithm </a:t>
                          </a:r>
                          <a:endParaRPr lang="en-SE" dirty="0">
                            <a:latin typeface="Gill Sans Light" panose="020B0302020104020203"/>
                          </a:endParaRPr>
                        </a:p>
                      </a:txBody>
                      <a:tcPr/>
                    </a:tc>
                    <a:tc>
                      <a:txBody>
                        <a:bodyPr/>
                        <a:lstStyle/>
                        <a:p>
                          <a:r>
                            <a:rPr lang="en-GB" dirty="0">
                              <a:latin typeface="Gill Sans Light" panose="020B0302020104020203"/>
                            </a:rPr>
                            <a:t>Utilization Bound (UB) test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𝑖</m:t>
                                          </m:r>
                                        </m:sub>
                                      </m:sSub>
                                    </m:den>
                                  </m:f>
                                </m:e>
                              </m:nary>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1/</m:t>
                                  </m:r>
                                  <m:r>
                                    <a:rPr lang="en-GB" b="0" i="1" smtClean="0">
                                      <a:latin typeface="Cambria Math" panose="02040503050406030204" pitchFamily="18" charset="0"/>
                                    </a:rPr>
                                    <m:t>𝑁</m:t>
                                  </m:r>
                                </m:sup>
                              </m:sSup>
                              <m:r>
                                <a:rPr lang="en-GB" b="0" i="1" smtClean="0">
                                  <a:latin typeface="Cambria Math" panose="02040503050406030204" pitchFamily="18" charset="0"/>
                                </a:rPr>
                                <m:t>−1)</m:t>
                              </m:r>
                            </m:oMath>
                          </a14:m>
                          <a:r>
                            <a:rPr lang="en-GB" dirty="0">
                              <a:latin typeface="Gill Sans Light" panose="020B0302020104020203"/>
                            </a:rPr>
                            <a:t> (sufficient but not necessary condition) or</a:t>
                          </a:r>
                        </a:p>
                        <a:p>
                          <a:r>
                            <a:rPr lang="en-GB" dirty="0">
                              <a:latin typeface="Gill Sans Light" panose="020B0302020104020203"/>
                            </a:rPr>
                            <a:t>Response Time Analysis (RTA) (necessary and sufficient)</a:t>
                          </a:r>
                        </a:p>
                        <a:p>
                          <a:pPr/>
                          <a14:m>
                            <m:oMathPara xmlns:m="http://schemas.openxmlformats.org/officeDocument/2006/math">
                              <m:oMathParaPr>
                                <m:jc m:val="centerGroup"/>
                              </m:oMathParaPr>
                              <m:oMath xmlns:m="http://schemas.openxmlformats.org/officeDocument/2006/math">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𝑅</m:t>
                                    </m:r>
                                  </m:e>
                                  <m:sub>
                                    <m:r>
                                      <a:rPr lang="en-GB" altLang="zh-CN" sz="1800" b="0" i="1" smtClean="0">
                                        <a:latin typeface="Cambria Math" panose="02040503050406030204" pitchFamily="18" charset="0"/>
                                        <a:ea typeface="宋体" pitchFamily="2" charset="-122"/>
                                      </a:rPr>
                                      <m:t>𝑖</m:t>
                                    </m:r>
                                  </m:sub>
                                </m:sSub>
                                <m:r>
                                  <a:rPr lang="en-GB" altLang="zh-CN" sz="1800" b="0" i="1" smtClean="0">
                                    <a:latin typeface="Cambria Math" panose="02040503050406030204" pitchFamily="18" charset="0"/>
                                    <a:ea typeface="宋体" pitchFamily="2" charset="-122"/>
                                  </a:rPr>
                                  <m:t>=</m:t>
                                </m:r>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𝐶</m:t>
                                    </m:r>
                                  </m:e>
                                  <m:sub>
                                    <m:r>
                                      <a:rPr lang="en-GB" altLang="zh-CN" sz="1800" b="0" i="1" smtClean="0">
                                        <a:latin typeface="Cambria Math" panose="02040503050406030204" pitchFamily="18" charset="0"/>
                                        <a:ea typeface="宋体" pitchFamily="2" charset="-122"/>
                                      </a:rPr>
                                      <m:t>𝑖</m:t>
                                    </m:r>
                                  </m:sub>
                                </m:sSub>
                                <m:r>
                                  <a:rPr lang="en-GB" altLang="zh-CN" sz="1800" b="0" i="1" smtClean="0">
                                    <a:latin typeface="Cambria Math" panose="02040503050406030204" pitchFamily="18" charset="0"/>
                                    <a:ea typeface="宋体" pitchFamily="2" charset="-122"/>
                                  </a:rPr>
                                  <m:t>+</m:t>
                                </m:r>
                                <m:nary>
                                  <m:naryPr>
                                    <m:chr m:val="∑"/>
                                    <m:supHide m:val="on"/>
                                    <m:ctrlPr>
                                      <a:rPr lang="en-GB" altLang="zh-CN" sz="1800" b="0" i="1" smtClean="0">
                                        <a:latin typeface="Cambria Math" panose="02040503050406030204" pitchFamily="18" charset="0"/>
                                        <a:ea typeface="宋体" pitchFamily="2" charset="-122"/>
                                      </a:rPr>
                                    </m:ctrlPr>
                                  </m:naryPr>
                                  <m:sub>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𝑗</m:t>
                                    </m:r>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h𝑝</m:t>
                                    </m:r>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𝑖</m:t>
                                    </m:r>
                                    <m:r>
                                      <a:rPr lang="en-GB" altLang="zh-CN" sz="1800" b="0" i="1">
                                        <a:latin typeface="Cambria Math" panose="02040503050406030204" pitchFamily="18" charset="0"/>
                                        <a:ea typeface="宋体" pitchFamily="2" charset="-122"/>
                                      </a:rPr>
                                      <m:t>)</m:t>
                                    </m:r>
                                  </m:sub>
                                  <m:sup/>
                                  <m:e>
                                    <m:d>
                                      <m:dPr>
                                        <m:begChr m:val="⌈"/>
                                        <m:endChr m:val="⌉"/>
                                        <m:ctrlPr>
                                          <a:rPr lang="en-GB" altLang="zh-CN" sz="1800" b="0" i="1" smtClean="0">
                                            <a:latin typeface="Cambria Math" panose="02040503050406030204" pitchFamily="18" charset="0"/>
                                            <a:ea typeface="宋体" pitchFamily="2" charset="-122"/>
                                          </a:rPr>
                                        </m:ctrlPr>
                                      </m:dPr>
                                      <m:e>
                                        <m:f>
                                          <m:fPr>
                                            <m:ctrlPr>
                                              <a:rPr lang="en-GB" altLang="zh-CN" sz="1800" b="0" i="1" smtClean="0">
                                                <a:latin typeface="Cambria Math" panose="02040503050406030204" pitchFamily="18" charset="0"/>
                                                <a:ea typeface="宋体" pitchFamily="2" charset="-122"/>
                                              </a:rPr>
                                            </m:ctrlPr>
                                          </m:fPr>
                                          <m:num>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𝑅</m:t>
                                                </m:r>
                                              </m:e>
                                              <m:sub>
                                                <m:r>
                                                  <a:rPr lang="en-GB" altLang="zh-CN" sz="1800" b="0" i="1" smtClean="0">
                                                    <a:latin typeface="Cambria Math" panose="02040503050406030204" pitchFamily="18" charset="0"/>
                                                    <a:ea typeface="宋体" pitchFamily="2" charset="-122"/>
                                                  </a:rPr>
                                                  <m:t>𝑖</m:t>
                                                </m:r>
                                              </m:sub>
                                            </m:sSub>
                                          </m:num>
                                          <m:den>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𝑇</m:t>
                                                </m:r>
                                              </m:e>
                                              <m:sub>
                                                <m:r>
                                                  <a:rPr lang="en-GB" altLang="zh-CN" sz="1800" b="0" i="1" smtClean="0">
                                                    <a:latin typeface="Cambria Math" panose="02040503050406030204" pitchFamily="18" charset="0"/>
                                                    <a:ea typeface="宋体" pitchFamily="2" charset="-122"/>
                                                  </a:rPr>
                                                  <m:t>𝑗</m:t>
                                                </m:r>
                                              </m:sub>
                                            </m:sSub>
                                          </m:den>
                                        </m:f>
                                      </m:e>
                                    </m:d>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𝐶</m:t>
                                        </m:r>
                                      </m:e>
                                      <m:sub>
                                        <m:r>
                                          <a:rPr lang="en-GB" altLang="zh-CN" sz="1800" b="0" i="1" smtClean="0">
                                            <a:latin typeface="Cambria Math" panose="02040503050406030204" pitchFamily="18" charset="0"/>
                                            <a:ea typeface="宋体" pitchFamily="2" charset="-122"/>
                                          </a:rPr>
                                          <m:t>𝑗</m:t>
                                        </m:r>
                                      </m:sub>
                                    </m:sSub>
                                  </m:e>
                                </m:nary>
                                <m:r>
                                  <a:rPr lang="en-GB" altLang="zh-CN" sz="1800" b="0" i="1" smtClean="0">
                                    <a:latin typeface="Cambria Math" panose="02040503050406030204" pitchFamily="18" charset="0"/>
                                    <a:ea typeface="宋体" pitchFamily="2" charset="-122"/>
                                  </a:rPr>
                                  <m:t>≤</m:t>
                                </m:r>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𝐷</m:t>
                                    </m:r>
                                  </m:e>
                                  <m:sub>
                                    <m:r>
                                      <a:rPr lang="en-GB" altLang="zh-CN" sz="1800" b="0" i="1" smtClean="0">
                                        <a:latin typeface="Cambria Math" panose="02040503050406030204" pitchFamily="18" charset="0"/>
                                        <a:ea typeface="宋体" pitchFamily="2" charset="-122"/>
                                      </a:rPr>
                                      <m:t>𝑖</m:t>
                                    </m:r>
                                  </m:sub>
                                </m:sSub>
                              </m:oMath>
                            </m:oMathPara>
                          </a14:m>
                          <a:endParaRPr lang="en-SE" dirty="0">
                            <a:latin typeface="Gill Sans Light" panose="020B0302020104020203"/>
                          </a:endParaRPr>
                        </a:p>
                      </a:txBody>
                      <a:tcPr/>
                    </a:tc>
                    <a:tc>
                      <a:txBody>
                        <a:bodyPr/>
                        <a:lstStyle/>
                        <a:p>
                          <a:r>
                            <a:rPr lang="en-GB" dirty="0">
                              <a:latin typeface="Gill Sans Light" panose="020B0302020104020203"/>
                            </a:rPr>
                            <a:t>RTA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Gill Sans Light" panose="020B0302020104020203"/>
                            </a:rPr>
                            <a:t>Response Time Analysis (RTA) (necessary and sufficient)</a:t>
                          </a:r>
                        </a:p>
                        <a:p>
                          <a:pPr/>
                          <a14:m>
                            <m:oMathPara xmlns:m="http://schemas.openxmlformats.org/officeDocument/2006/math">
                              <m:oMathParaPr>
                                <m:jc m:val="centerGroup"/>
                              </m:oMathParaPr>
                              <m:oMath xmlns:m="http://schemas.openxmlformats.org/officeDocument/2006/math">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𝑅</m:t>
                                    </m:r>
                                  </m:e>
                                  <m:sub>
                                    <m:r>
                                      <a:rPr lang="en-GB" altLang="zh-CN" sz="1800" b="0" i="1" smtClean="0">
                                        <a:latin typeface="Cambria Math" panose="02040503050406030204" pitchFamily="18" charset="0"/>
                                        <a:ea typeface="宋体" pitchFamily="2" charset="-122"/>
                                      </a:rPr>
                                      <m:t>𝑖</m:t>
                                    </m:r>
                                  </m:sub>
                                </m:sSub>
                                <m:r>
                                  <a:rPr lang="en-GB" altLang="zh-CN" sz="1800" b="0" i="1" smtClean="0">
                                    <a:latin typeface="Cambria Math" panose="02040503050406030204" pitchFamily="18" charset="0"/>
                                    <a:ea typeface="宋体" pitchFamily="2" charset="-122"/>
                                  </a:rPr>
                                  <m:t>=</m:t>
                                </m:r>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𝐶</m:t>
                                    </m:r>
                                  </m:e>
                                  <m:sub>
                                    <m:r>
                                      <a:rPr lang="en-GB" altLang="zh-CN" sz="1800" b="0" i="1" smtClean="0">
                                        <a:latin typeface="Cambria Math" panose="02040503050406030204" pitchFamily="18" charset="0"/>
                                        <a:ea typeface="宋体" pitchFamily="2" charset="-122"/>
                                      </a:rPr>
                                      <m:t>𝑖</m:t>
                                    </m:r>
                                  </m:sub>
                                </m:sSub>
                                <m:r>
                                  <a:rPr lang="en-GB" altLang="zh-CN" sz="1800" b="0" i="1" smtClean="0">
                                    <a:latin typeface="Cambria Math" panose="02040503050406030204" pitchFamily="18" charset="0"/>
                                    <a:ea typeface="宋体" pitchFamily="2" charset="-122"/>
                                  </a:rPr>
                                  <m:t>+</m:t>
                                </m:r>
                                <m:nary>
                                  <m:naryPr>
                                    <m:chr m:val="∑"/>
                                    <m:supHide m:val="on"/>
                                    <m:ctrlPr>
                                      <a:rPr lang="en-GB" altLang="zh-CN" sz="1800" b="0" i="1" smtClean="0">
                                        <a:latin typeface="Cambria Math" panose="02040503050406030204" pitchFamily="18" charset="0"/>
                                        <a:ea typeface="宋体" pitchFamily="2" charset="-122"/>
                                      </a:rPr>
                                    </m:ctrlPr>
                                  </m:naryPr>
                                  <m:sub>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𝑗</m:t>
                                    </m:r>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h𝑝</m:t>
                                    </m:r>
                                    <m:r>
                                      <a:rPr lang="en-GB" altLang="zh-CN" sz="1800" b="0" i="1">
                                        <a:latin typeface="Cambria Math" panose="02040503050406030204" pitchFamily="18" charset="0"/>
                                        <a:ea typeface="宋体" pitchFamily="2" charset="-122"/>
                                      </a:rPr>
                                      <m:t>(</m:t>
                                    </m:r>
                                    <m:r>
                                      <a:rPr lang="en-GB" altLang="zh-CN" sz="1800" b="0" i="1">
                                        <a:latin typeface="Cambria Math" panose="02040503050406030204" pitchFamily="18" charset="0"/>
                                        <a:ea typeface="宋体" pitchFamily="2" charset="-122"/>
                                      </a:rPr>
                                      <m:t>𝑖</m:t>
                                    </m:r>
                                    <m:r>
                                      <a:rPr lang="en-GB" altLang="zh-CN" sz="1800" b="0" i="1">
                                        <a:latin typeface="Cambria Math" panose="02040503050406030204" pitchFamily="18" charset="0"/>
                                        <a:ea typeface="宋体" pitchFamily="2" charset="-122"/>
                                      </a:rPr>
                                      <m:t>)</m:t>
                                    </m:r>
                                  </m:sub>
                                  <m:sup/>
                                  <m:e>
                                    <m:d>
                                      <m:dPr>
                                        <m:begChr m:val="⌈"/>
                                        <m:endChr m:val="⌉"/>
                                        <m:ctrlPr>
                                          <a:rPr lang="en-GB" altLang="zh-CN" sz="1800" b="0" i="1" smtClean="0">
                                            <a:latin typeface="Cambria Math" panose="02040503050406030204" pitchFamily="18" charset="0"/>
                                            <a:ea typeface="宋体" pitchFamily="2" charset="-122"/>
                                          </a:rPr>
                                        </m:ctrlPr>
                                      </m:dPr>
                                      <m:e>
                                        <m:f>
                                          <m:fPr>
                                            <m:ctrlPr>
                                              <a:rPr lang="en-GB" altLang="zh-CN" sz="1800" b="0" i="1" smtClean="0">
                                                <a:latin typeface="Cambria Math" panose="02040503050406030204" pitchFamily="18" charset="0"/>
                                                <a:ea typeface="宋体" pitchFamily="2" charset="-122"/>
                                              </a:rPr>
                                            </m:ctrlPr>
                                          </m:fPr>
                                          <m:num>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𝑅</m:t>
                                                </m:r>
                                              </m:e>
                                              <m:sub>
                                                <m:r>
                                                  <a:rPr lang="en-GB" altLang="zh-CN" sz="1800" b="0" i="1" smtClean="0">
                                                    <a:latin typeface="Cambria Math" panose="02040503050406030204" pitchFamily="18" charset="0"/>
                                                    <a:ea typeface="宋体" pitchFamily="2" charset="-122"/>
                                                  </a:rPr>
                                                  <m:t>𝑖</m:t>
                                                </m:r>
                                              </m:sub>
                                            </m:sSub>
                                          </m:num>
                                          <m:den>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𝑇</m:t>
                                                </m:r>
                                              </m:e>
                                              <m:sub>
                                                <m:r>
                                                  <a:rPr lang="en-GB" altLang="zh-CN" sz="1800" b="0" i="1" smtClean="0">
                                                    <a:latin typeface="Cambria Math" panose="02040503050406030204" pitchFamily="18" charset="0"/>
                                                    <a:ea typeface="宋体" pitchFamily="2" charset="-122"/>
                                                  </a:rPr>
                                                  <m:t>𝑗</m:t>
                                                </m:r>
                                              </m:sub>
                                            </m:sSub>
                                          </m:den>
                                        </m:f>
                                      </m:e>
                                    </m:d>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𝐶</m:t>
                                        </m:r>
                                      </m:e>
                                      <m:sub>
                                        <m:r>
                                          <a:rPr lang="en-GB" altLang="zh-CN" sz="1800" b="0" i="1" smtClean="0">
                                            <a:latin typeface="Cambria Math" panose="02040503050406030204" pitchFamily="18" charset="0"/>
                                            <a:ea typeface="宋体" pitchFamily="2" charset="-122"/>
                                          </a:rPr>
                                          <m:t>𝑗</m:t>
                                        </m:r>
                                      </m:sub>
                                    </m:sSub>
                                  </m:e>
                                </m:nary>
                                <m:r>
                                  <a:rPr lang="en-GB" altLang="zh-CN" sz="1800" b="0" i="1" smtClean="0">
                                    <a:latin typeface="Cambria Math" panose="02040503050406030204" pitchFamily="18" charset="0"/>
                                    <a:ea typeface="宋体" pitchFamily="2" charset="-122"/>
                                  </a:rPr>
                                  <m:t>≤</m:t>
                                </m:r>
                                <m:sSub>
                                  <m:sSubPr>
                                    <m:ctrlPr>
                                      <a:rPr lang="en-GB" altLang="zh-CN" sz="1800" b="0" i="1" smtClean="0">
                                        <a:latin typeface="Cambria Math" panose="02040503050406030204" pitchFamily="18" charset="0"/>
                                        <a:ea typeface="宋体" pitchFamily="2" charset="-122"/>
                                      </a:rPr>
                                    </m:ctrlPr>
                                  </m:sSubPr>
                                  <m:e>
                                    <m:r>
                                      <a:rPr lang="en-GB" altLang="zh-CN" sz="1800" b="0" i="1" smtClean="0">
                                        <a:latin typeface="Cambria Math" panose="02040503050406030204" pitchFamily="18" charset="0"/>
                                        <a:ea typeface="宋体" pitchFamily="2" charset="-122"/>
                                      </a:rPr>
                                      <m:t>𝐷</m:t>
                                    </m:r>
                                  </m:e>
                                  <m:sub>
                                    <m:r>
                                      <a:rPr lang="en-GB" altLang="zh-CN" sz="1800" b="0" i="1" smtClean="0">
                                        <a:latin typeface="Cambria Math" panose="02040503050406030204" pitchFamily="18" charset="0"/>
                                        <a:ea typeface="宋体" pitchFamily="2" charset="-122"/>
                                      </a:rPr>
                                      <m:t>𝑖</m:t>
                                    </m:r>
                                  </m:sub>
                                </m:sSub>
                              </m:oMath>
                            </m:oMathPara>
                          </a14:m>
                          <a:endParaRPr lang="en-SE" dirty="0">
                            <a:latin typeface="Gill Sans Light" panose="020B0302020104020203"/>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Gill Sans Light" panose="020B0302020104020203"/>
                            </a:rPr>
                            <a:t>Utilization Bound (UB) test </a:t>
                          </a:r>
                          <a14:m>
                            <m:oMath xmlns:m="http://schemas.openxmlformats.org/officeDocument/2006/math">
                              <m:r>
                                <a:rPr lang="en-GB" b="0" i="1" smtClean="0">
                                  <a:latin typeface="Cambria Math" panose="02040503050406030204" pitchFamily="18" charset="0"/>
                                </a:rPr>
                                <m:t>𝑈</m:t>
                              </m:r>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𝑖</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𝑇</m:t>
                                          </m:r>
                                        </m:e>
                                        <m:sub>
                                          <m:r>
                                            <a:rPr lang="en-GB" b="0" i="1" smtClean="0">
                                              <a:latin typeface="Cambria Math" panose="02040503050406030204" pitchFamily="18" charset="0"/>
                                            </a:rPr>
                                            <m:t>𝑖</m:t>
                                          </m:r>
                                        </m:sub>
                                      </m:sSub>
                                    </m:den>
                                  </m:f>
                                </m:e>
                              </m:nary>
                              <m:r>
                                <a:rPr lang="en-GB" b="0" i="1" smtClean="0">
                                  <a:latin typeface="Cambria Math" panose="02040503050406030204" pitchFamily="18" charset="0"/>
                                </a:rPr>
                                <m:t>≤1</m:t>
                              </m:r>
                            </m:oMath>
                          </a14:m>
                          <a:r>
                            <a:rPr lang="en-GB" dirty="0">
                              <a:latin typeface="Gill Sans Light" panose="020B0302020104020203"/>
                            </a:rPr>
                            <a:t> (necessary and sufficient)</a:t>
                          </a:r>
                        </a:p>
                      </a:txBody>
                      <a:tcPr/>
                    </a:tc>
                    <a:tc>
                      <a:txBody>
                        <a:bodyPr/>
                        <a:lstStyle/>
                        <a:p>
                          <a:r>
                            <a:rPr lang="en-GB" dirty="0">
                              <a:latin typeface="Gill Sans Light" panose="020B0302020104020203"/>
                            </a:rPr>
                            <a:t>Density Bound test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i="1" dirty="0" smtClean="0">
                                  <a:latin typeface="Cambria Math" panose="02040503050406030204" pitchFamily="18" charset="0"/>
                                </a:rPr>
                                <m:t>∆ </m:t>
                              </m:r>
                              <m:r>
                                <a:rPr lang="en-GB" altLang="zh-CN" b="0" i="1" smtClean="0">
                                  <a:latin typeface="Cambria Math" panose="02040503050406030204" pitchFamily="18" charset="0"/>
                                  <a:ea typeface="宋体" pitchFamily="2" charset="-122"/>
                                </a:rPr>
                                <m:t>=</m:t>
                              </m:r>
                              <m:nary>
                                <m:naryPr>
                                  <m:chr m:val="∑"/>
                                  <m:supHide m:val="on"/>
                                  <m:ctrlPr>
                                    <a:rPr lang="en-GB" altLang="zh-CN" b="0" i="1" smtClean="0">
                                      <a:latin typeface="Cambria Math" panose="02040503050406030204" pitchFamily="18" charset="0"/>
                                      <a:ea typeface="宋体" pitchFamily="2" charset="-122"/>
                                    </a:rPr>
                                  </m:ctrlPr>
                                </m:naryPr>
                                <m:sub>
                                  <m:r>
                                    <a:rPr lang="en-GB" altLang="zh-CN" b="0" i="1" smtClean="0">
                                      <a:latin typeface="Cambria Math" panose="02040503050406030204" pitchFamily="18" charset="0"/>
                                      <a:ea typeface="宋体" pitchFamily="2" charset="-122"/>
                                    </a:rPr>
                                    <m:t>𝑖</m:t>
                                  </m:r>
                                </m:sub>
                                <m:sup/>
                                <m:e>
                                  <m:f>
                                    <m:fPr>
                                      <m:ctrlPr>
                                        <a:rPr lang="en-GB" altLang="zh-CN" b="0" i="1" smtClean="0">
                                          <a:latin typeface="Cambria Math" panose="02040503050406030204" pitchFamily="18" charset="0"/>
                                          <a:ea typeface="宋体" pitchFamily="2" charset="-122"/>
                                        </a:rPr>
                                      </m:ctrlPr>
                                    </m:fPr>
                                    <m:num>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𝐶</m:t>
                                          </m:r>
                                        </m:e>
                                        <m:sub>
                                          <m:r>
                                            <a:rPr lang="en-GB" altLang="zh-CN" b="0" i="1" smtClean="0">
                                              <a:latin typeface="Cambria Math" panose="02040503050406030204" pitchFamily="18" charset="0"/>
                                              <a:ea typeface="宋体" pitchFamily="2" charset="-122"/>
                                            </a:rPr>
                                            <m:t>𝑖</m:t>
                                          </m:r>
                                        </m:sub>
                                      </m:sSub>
                                    </m:num>
                                    <m:den>
                                      <m:r>
                                        <m:rPr>
                                          <m:sty m:val="p"/>
                                        </m:rPr>
                                        <a:rPr lang="en-GB" altLang="zh-CN" b="0" i="1" smtClean="0">
                                          <a:latin typeface="Cambria Math" panose="02040503050406030204" pitchFamily="18" charset="0"/>
                                          <a:ea typeface="宋体" pitchFamily="2" charset="-122"/>
                                        </a:rPr>
                                        <m:t>min</m:t>
                                      </m:r>
                                      <m:r>
                                        <a:rPr lang="en-GB" altLang="zh-CN" b="0" i="1" smtClean="0">
                                          <a:latin typeface="Cambria Math" panose="02040503050406030204" pitchFamily="18" charset="0"/>
                                          <a:ea typeface="宋体" pitchFamily="2" charset="-122"/>
                                        </a:rPr>
                                        <m:t>(</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𝐷</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m:t>
                                      </m:r>
                                      <m:sSub>
                                        <m:sSubPr>
                                          <m:ctrlPr>
                                            <a:rPr lang="en-GB" altLang="zh-CN" b="0" i="1" smtClean="0">
                                              <a:latin typeface="Cambria Math" panose="02040503050406030204" pitchFamily="18" charset="0"/>
                                              <a:ea typeface="宋体" pitchFamily="2" charset="-122"/>
                                            </a:rPr>
                                          </m:ctrlPr>
                                        </m:sSubPr>
                                        <m:e>
                                          <m:r>
                                            <a:rPr lang="en-GB" altLang="zh-CN" b="0" i="1" smtClean="0">
                                              <a:latin typeface="Cambria Math" panose="02040503050406030204" pitchFamily="18" charset="0"/>
                                              <a:ea typeface="宋体" pitchFamily="2" charset="-122"/>
                                            </a:rPr>
                                            <m:t>𝑇</m:t>
                                          </m:r>
                                        </m:e>
                                        <m:sub>
                                          <m:r>
                                            <a:rPr lang="en-GB" altLang="zh-CN" b="0" i="1" smtClean="0">
                                              <a:latin typeface="Cambria Math" panose="02040503050406030204" pitchFamily="18" charset="0"/>
                                              <a:ea typeface="宋体" pitchFamily="2" charset="-122"/>
                                            </a:rPr>
                                            <m:t>𝑖</m:t>
                                          </m:r>
                                        </m:sub>
                                      </m:sSub>
                                      <m:r>
                                        <a:rPr lang="en-GB" altLang="zh-CN" b="0" i="1" smtClean="0">
                                          <a:latin typeface="Cambria Math" panose="02040503050406030204" pitchFamily="18" charset="0"/>
                                          <a:ea typeface="宋体" pitchFamily="2" charset="-122"/>
                                        </a:rPr>
                                        <m:t>) </m:t>
                                      </m:r>
                                    </m:den>
                                  </m:f>
                                </m:e>
                              </m:nary>
                              <m:r>
                                <a:rPr lang="en-GB" altLang="zh-CN" b="0" i="1" smtClean="0">
                                  <a:latin typeface="Cambria Math" panose="02040503050406030204" pitchFamily="18" charset="0"/>
                                  <a:ea typeface="宋体" pitchFamily="2" charset="-122"/>
                                </a:rPr>
                                <m:t>≤1</m:t>
                              </m:r>
                            </m:oMath>
                          </a14:m>
                          <a:r>
                            <a:rPr lang="en-GB" dirty="0">
                              <a:latin typeface="Gill Sans Light" panose="020B0302020104020203"/>
                            </a:rPr>
                            <a:t> (sufficient but not necessary condition)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Gill Sans Light" panose="020B0302020104020203"/>
                            </a:rPr>
                            <a:t>or Demand Bound Function (not covered)</a:t>
                          </a:r>
                          <a:endParaRPr lang="en-SE" dirty="0">
                            <a:latin typeface="Gill Sans Light" panose="020B0302020104020203"/>
                          </a:endParaRPr>
                        </a:p>
                      </a:txBody>
                      <a:tcPr/>
                    </a:tc>
                    <a:extLst>
                      <a:ext uri="{0D108BD9-81ED-4DB2-BD59-A6C34878D82A}">
                        <a16:rowId xmlns:a16="http://schemas.microsoft.com/office/drawing/2014/main" val="2512305575"/>
                      </a:ext>
                    </a:extLst>
                  </a:tr>
                </a:tbl>
              </a:graphicData>
            </a:graphic>
          </p:graphicFrame>
        </mc:Choice>
        <mc:Fallback xmlns="">
          <p:graphicFrame>
            <p:nvGraphicFramePr>
              <p:cNvPr id="4" name="Content Placeholder 3">
                <a:extLst>
                  <a:ext uri="{FF2B5EF4-FFF2-40B4-BE49-F238E27FC236}">
                    <a16:creationId xmlns:a16="http://schemas.microsoft.com/office/drawing/2014/main" id="{38C667E3-6ACA-7A0B-67BF-52324BBAC5D1}"/>
                  </a:ext>
                </a:extLst>
              </p:cNvPr>
              <p:cNvGraphicFramePr>
                <a:graphicFrameLocks noGrp="1"/>
              </p:cNvGraphicFramePr>
              <p:nvPr>
                <p:ph idx="1"/>
                <p:extLst>
                  <p:ext uri="{D42A27DB-BD31-4B8C-83A1-F6EECF244321}">
                    <p14:modId xmlns:p14="http://schemas.microsoft.com/office/powerpoint/2010/main" val="2539551881"/>
                  </p:ext>
                </p:extLst>
              </p:nvPr>
            </p:nvGraphicFramePr>
            <p:xfrm>
              <a:off x="381000" y="762000"/>
              <a:ext cx="11125202" cy="5899976"/>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697113287"/>
                        </a:ext>
                      </a:extLst>
                    </a:gridCol>
                    <a:gridCol w="2589647">
                      <a:extLst>
                        <a:ext uri="{9D8B030D-6E8A-4147-A177-3AD203B41FA5}">
                          <a16:colId xmlns:a16="http://schemas.microsoft.com/office/drawing/2014/main" val="3576272736"/>
                        </a:ext>
                      </a:extLst>
                    </a:gridCol>
                    <a:gridCol w="2387985">
                      <a:extLst>
                        <a:ext uri="{9D8B030D-6E8A-4147-A177-3AD203B41FA5}">
                          <a16:colId xmlns:a16="http://schemas.microsoft.com/office/drawing/2014/main" val="1809700460"/>
                        </a:ext>
                      </a:extLst>
                    </a:gridCol>
                    <a:gridCol w="2387985">
                      <a:extLst>
                        <a:ext uri="{9D8B030D-6E8A-4147-A177-3AD203B41FA5}">
                          <a16:colId xmlns:a16="http://schemas.microsoft.com/office/drawing/2014/main" val="3797948011"/>
                        </a:ext>
                      </a:extLst>
                    </a:gridCol>
                    <a:gridCol w="2387985">
                      <a:extLst>
                        <a:ext uri="{9D8B030D-6E8A-4147-A177-3AD203B41FA5}">
                          <a16:colId xmlns:a16="http://schemas.microsoft.com/office/drawing/2014/main" val="3209025011"/>
                        </a:ext>
                      </a:extLst>
                    </a:gridCol>
                  </a:tblGrid>
                  <a:tr h="438855">
                    <a:tc>
                      <a:txBody>
                        <a:bodyPr/>
                        <a:lstStyle/>
                        <a:p>
                          <a:endParaRPr lang="en-SE" dirty="0">
                            <a:latin typeface="Gill Sans Light" panose="020B0302020104020203"/>
                          </a:endParaRPr>
                        </a:p>
                      </a:txBody>
                      <a:tcPr>
                        <a:solidFill>
                          <a:schemeClr val="bg1">
                            <a:lumMod val="85000"/>
                          </a:schemeClr>
                        </a:solidFill>
                      </a:tcPr>
                    </a:tc>
                    <a:tc gridSpan="2">
                      <a:txBody>
                        <a:bodyPr/>
                        <a:lstStyle/>
                        <a:p>
                          <a:pPr algn="ctr"/>
                          <a:r>
                            <a:rPr lang="en-GB" b="1" dirty="0">
                              <a:latin typeface="Gill Sans Light" panose="020B0302020104020203"/>
                            </a:rPr>
                            <a:t>Fixed-Priority Scheduling</a:t>
                          </a:r>
                          <a:endParaRPr lang="en-SE" b="1" dirty="0">
                            <a:latin typeface="Gill Sans Light" panose="020B0302020104020203"/>
                          </a:endParaRPr>
                        </a:p>
                      </a:txBody>
                      <a:tcP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latin typeface="Gill Sans Light" panose="020B0302020104020203"/>
                          </a:endParaRPr>
                        </a:p>
                      </a:txBody>
                      <a:tcPr/>
                    </a:tc>
                    <a:tc gridSpan="2">
                      <a:txBody>
                        <a:bodyPr/>
                        <a:lstStyle/>
                        <a:p>
                          <a:pPr algn="ctr"/>
                          <a:r>
                            <a:rPr lang="en-GB" b="1" dirty="0">
                              <a:latin typeface="Gill Sans Light" panose="020B0302020104020203"/>
                            </a:rPr>
                            <a:t>Dynamic Priority Scheduling</a:t>
                          </a:r>
                          <a:endParaRPr lang="en-SE" b="1" dirty="0">
                            <a:latin typeface="Gill Sans Light" panose="020B0302020104020203"/>
                          </a:endParaRPr>
                        </a:p>
                      </a:txBody>
                      <a:tcPr>
                        <a:solidFill>
                          <a:schemeClr val="bg1">
                            <a:lumMod val="8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latin typeface="Gill Sans Light" panose="020B0302020104020203"/>
                          </a:endParaRPr>
                        </a:p>
                      </a:txBody>
                      <a:tcPr/>
                    </a:tc>
                    <a:extLst>
                      <a:ext uri="{0D108BD9-81ED-4DB2-BD59-A6C34878D82A}">
                        <a16:rowId xmlns:a16="http://schemas.microsoft.com/office/drawing/2014/main" val="575930798"/>
                      </a:ext>
                    </a:extLst>
                  </a:tr>
                  <a:tr h="1731375">
                    <a:tc>
                      <a:txBody>
                        <a:bodyPr/>
                        <a:lstStyle/>
                        <a:p>
                          <a:r>
                            <a:rPr lang="en-GB" dirty="0">
                              <a:latin typeface="Gill Sans Light" panose="020B0302020104020203"/>
                            </a:rPr>
                            <a:t>Optimal Scheduling Algorithm</a:t>
                          </a:r>
                          <a:endParaRPr lang="en-SE" dirty="0">
                            <a:latin typeface="Gill Sans Light" panose="020B0302020104020203"/>
                          </a:endParaRPr>
                        </a:p>
                      </a:txBody>
                      <a:tcPr>
                        <a:solidFill>
                          <a:schemeClr val="bg1">
                            <a:lumMod val="95000"/>
                          </a:schemeClr>
                        </a:solidFill>
                      </a:tcPr>
                    </a:tc>
                    <a:tc>
                      <a:txBody>
                        <a:bodyPr/>
                        <a:lstStyle/>
                        <a:p>
                          <a:r>
                            <a:rPr lang="en-US" b="1" dirty="0">
                              <a:latin typeface="Gill Sans Light" panose="020B0302020104020203"/>
                            </a:rPr>
                            <a:t>Rate Monotonic (RM) </a:t>
                          </a:r>
                          <a:r>
                            <a:rPr lang="en-US" dirty="0">
                              <a:latin typeface="Gill Sans Light" panose="020B0302020104020203"/>
                            </a:rPr>
                            <a:t>Scheduling for implicit deadline taskset (D</a:t>
                          </a:r>
                          <a:r>
                            <a:rPr lang="en-GB" dirty="0">
                              <a:latin typeface="Gill Sans Light" panose="020B0302020104020203"/>
                            </a:rPr>
                            <a:t>=T)</a:t>
                          </a:r>
                          <a:endParaRPr lang="en-SE" dirty="0">
                            <a:latin typeface="Gill Sans Light" panose="020B0302020104020203"/>
                          </a:endParaRPr>
                        </a:p>
                      </a:txBody>
                      <a:tcPr>
                        <a:solidFill>
                          <a:schemeClr val="bg1">
                            <a:lumMod val="95000"/>
                          </a:schemeClr>
                        </a:solidFill>
                      </a:tcPr>
                    </a:tc>
                    <a:tc>
                      <a:txBody>
                        <a:bodyPr/>
                        <a:lstStyle/>
                        <a:p>
                          <a:endParaRPr lang="en-US"/>
                        </a:p>
                      </a:txBody>
                      <a:tcPr>
                        <a:blipFill>
                          <a:blip r:embed="rId2"/>
                          <a:stretch>
                            <a:fillRect l="-166071" t="-27113" r="-200510" b="-21619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Gill Sans Light" panose="020B0302020104020203"/>
                            </a:rPr>
                            <a:t>Earliest Deadline First (EDF) </a:t>
                          </a:r>
                          <a:r>
                            <a:rPr lang="en-US" dirty="0">
                              <a:latin typeface="Gill Sans Light" panose="020B0302020104020203"/>
                            </a:rPr>
                            <a:t>Scheduling for implicit deadline taskset (D</a:t>
                          </a:r>
                          <a:r>
                            <a:rPr lang="en-GB" dirty="0">
                              <a:latin typeface="Gill Sans Light" panose="020B0302020104020203"/>
                            </a:rPr>
                            <a:t>=T)</a:t>
                          </a:r>
                          <a:endParaRPr lang="en-SE" dirty="0">
                            <a:latin typeface="Gill Sans Light" panose="020B0302020104020203"/>
                          </a:endParaRPr>
                        </a:p>
                        <a:p>
                          <a:endParaRPr lang="en-SE" dirty="0">
                            <a:latin typeface="Gill Sans Light" panose="020B0302020104020203"/>
                          </a:endParaRPr>
                        </a:p>
                      </a:txBody>
                      <a:tcPr>
                        <a:solidFill>
                          <a:schemeClr val="bg1">
                            <a:lumMod val="95000"/>
                          </a:schemeClr>
                        </a:solidFill>
                      </a:tcPr>
                    </a:tc>
                    <a:tc>
                      <a:txBody>
                        <a:bodyPr/>
                        <a:lstStyle/>
                        <a:p>
                          <a:endParaRPr lang="en-US"/>
                        </a:p>
                      </a:txBody>
                      <a:tcPr>
                        <a:blipFill>
                          <a:blip r:embed="rId2"/>
                          <a:stretch>
                            <a:fillRect l="-366071" t="-27113" r="-510" b="-216197"/>
                          </a:stretch>
                        </a:blipFill>
                      </a:tcPr>
                    </a:tc>
                    <a:extLst>
                      <a:ext uri="{0D108BD9-81ED-4DB2-BD59-A6C34878D82A}">
                        <a16:rowId xmlns:a16="http://schemas.microsoft.com/office/drawing/2014/main" val="1820873712"/>
                      </a:ext>
                    </a:extLst>
                  </a:tr>
                  <a:tr h="3729746">
                    <a:tc>
                      <a:txBody>
                        <a:bodyPr/>
                        <a:lstStyle/>
                        <a:p>
                          <a:r>
                            <a:rPr lang="en-GB" dirty="0" err="1">
                              <a:latin typeface="Gill Sans Light" panose="020B0302020104020203"/>
                            </a:rPr>
                            <a:t>Schedulability</a:t>
                          </a:r>
                          <a:r>
                            <a:rPr lang="en-GB" dirty="0">
                              <a:latin typeface="Gill Sans Light" panose="020B0302020104020203"/>
                            </a:rPr>
                            <a:t> Analysis Algorithm </a:t>
                          </a:r>
                          <a:endParaRPr lang="en-SE" dirty="0">
                            <a:latin typeface="Gill Sans Light" panose="020B0302020104020203"/>
                          </a:endParaRPr>
                        </a:p>
                      </a:txBody>
                      <a:tcPr/>
                    </a:tc>
                    <a:tc>
                      <a:txBody>
                        <a:bodyPr/>
                        <a:lstStyle/>
                        <a:p>
                          <a:endParaRPr lang="en-US"/>
                        </a:p>
                      </a:txBody>
                      <a:tcPr>
                        <a:blipFill>
                          <a:blip r:embed="rId2"/>
                          <a:stretch>
                            <a:fillRect l="-53176" t="-58987" r="-277176" b="-327"/>
                          </a:stretch>
                        </a:blipFill>
                      </a:tcPr>
                    </a:tc>
                    <a:tc>
                      <a:txBody>
                        <a:bodyPr/>
                        <a:lstStyle/>
                        <a:p>
                          <a:endParaRPr lang="en-US"/>
                        </a:p>
                      </a:txBody>
                      <a:tcPr>
                        <a:blipFill>
                          <a:blip r:embed="rId2"/>
                          <a:stretch>
                            <a:fillRect l="-166071" t="-58987" r="-200510" b="-327"/>
                          </a:stretch>
                        </a:blipFill>
                      </a:tcPr>
                    </a:tc>
                    <a:tc>
                      <a:txBody>
                        <a:bodyPr/>
                        <a:lstStyle/>
                        <a:p>
                          <a:endParaRPr lang="en-US"/>
                        </a:p>
                      </a:txBody>
                      <a:tcPr>
                        <a:blipFill>
                          <a:blip r:embed="rId2"/>
                          <a:stretch>
                            <a:fillRect l="-266071" t="-58987" r="-100510" b="-327"/>
                          </a:stretch>
                        </a:blipFill>
                      </a:tcPr>
                    </a:tc>
                    <a:tc>
                      <a:txBody>
                        <a:bodyPr/>
                        <a:lstStyle/>
                        <a:p>
                          <a:endParaRPr lang="en-US"/>
                        </a:p>
                      </a:txBody>
                      <a:tcPr>
                        <a:blipFill>
                          <a:blip r:embed="rId2"/>
                          <a:stretch>
                            <a:fillRect l="-366071" t="-58987" r="-510" b="-327"/>
                          </a:stretch>
                        </a:blipFill>
                      </a:tcPr>
                    </a:tc>
                    <a:extLst>
                      <a:ext uri="{0D108BD9-81ED-4DB2-BD59-A6C34878D82A}">
                        <a16:rowId xmlns:a16="http://schemas.microsoft.com/office/drawing/2014/main" val="2512305575"/>
                      </a:ext>
                    </a:extLst>
                  </a:tr>
                </a:tbl>
              </a:graphicData>
            </a:graphic>
          </p:graphicFrame>
        </mc:Fallback>
      </mc:AlternateContent>
      <p:sp>
        <p:nvSpPr>
          <p:cNvPr id="5" name="TextBox 4">
            <a:extLst>
              <a:ext uri="{FF2B5EF4-FFF2-40B4-BE49-F238E27FC236}">
                <a16:creationId xmlns:a16="http://schemas.microsoft.com/office/drawing/2014/main" id="{BA6E440D-B98C-D52A-EC1D-B6CF3A16ACB9}"/>
              </a:ext>
            </a:extLst>
          </p:cNvPr>
          <p:cNvSpPr txBox="1"/>
          <p:nvPr/>
        </p:nvSpPr>
        <p:spPr>
          <a:xfrm>
            <a:off x="10159363" y="56151"/>
            <a:ext cx="1959639" cy="523220"/>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rPr>
              <a:t>IMPORTANT</a:t>
            </a:r>
            <a:endParaRPr kumimoji="0" lang="en-SE"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8632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6D86-F055-B7D8-F15A-EBA17F5659BA}"/>
              </a:ext>
            </a:extLst>
          </p:cNvPr>
          <p:cNvSpPr>
            <a:spLocks noGrp="1"/>
          </p:cNvSpPr>
          <p:nvPr>
            <p:ph type="title"/>
          </p:nvPr>
        </p:nvSpPr>
        <p:spPr/>
        <p:txBody>
          <a:bodyPr/>
          <a:lstStyle/>
          <a:p>
            <a:r>
              <a:rPr lang="en-GB" dirty="0"/>
              <a:t>PCP Blocking Time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9CDF9D-7843-5545-1EC4-8168EACF154D}"/>
                  </a:ext>
                </a:extLst>
              </p:cNvPr>
              <p:cNvSpPr>
                <a:spLocks noGrp="1"/>
              </p:cNvSpPr>
              <p:nvPr>
                <p:ph idx="1"/>
              </p:nvPr>
            </p:nvSpPr>
            <p:spPr>
              <a:xfrm>
                <a:off x="754350" y="4097436"/>
                <a:ext cx="10566400" cy="2455763"/>
              </a:xfrm>
            </p:spPr>
            <p:txBody>
              <a:bodyPr>
                <a:normAutofit/>
              </a:bodyPr>
              <a:lstStyle/>
              <a:p>
                <a:pPr eaLnBrk="1" hangingPunct="1"/>
                <a:r>
                  <a:rPr lang="en-US" altLang="zh-CN" dirty="0">
                    <a:ea typeface="宋体" charset="-122"/>
                  </a:rPr>
                  <a:t>Consider all lower-priority tasks (</a:t>
                </a:r>
                <a:r>
                  <a:rPr lang="en-US" altLang="zh-CN" i="1" dirty="0">
                    <a:ea typeface="宋体" charset="-122"/>
                  </a:rPr>
                  <a:t>k</a:t>
                </a:r>
                <a14:m>
                  <m:oMath xmlns:m="http://schemas.openxmlformats.org/officeDocument/2006/math">
                    <m:r>
                      <a:rPr lang="en-GB" altLang="zh-CN" b="0" i="1" smtClean="0">
                        <a:latin typeface="Cambria Math" panose="02040503050406030204" pitchFamily="18" charset="0"/>
                        <a:ea typeface="宋体" charset="-122"/>
                      </a:rPr>
                      <m:t>∈</m:t>
                    </m:r>
                  </m:oMath>
                </a14:m>
                <a:r>
                  <a:rPr lang="en-US" altLang="zh-CN" i="1" dirty="0" err="1">
                    <a:ea typeface="宋体" charset="-122"/>
                  </a:rPr>
                  <a:t>lp</a:t>
                </a:r>
                <a:r>
                  <a:rPr lang="en-US" altLang="zh-CN" i="1" dirty="0">
                    <a:ea typeface="宋体" charset="-122"/>
                  </a:rPr>
                  <a:t>(i)</a:t>
                </a:r>
                <a:r>
                  <a:rPr lang="en-US" altLang="zh-CN" dirty="0">
                    <a:ea typeface="宋体" charset="-122"/>
                  </a:rPr>
                  <a:t>), and the semaphores they can lock (s)</a:t>
                </a:r>
              </a:p>
              <a:p>
                <a:pPr eaLnBrk="1" hangingPunct="1"/>
                <a:r>
                  <a:rPr lang="en-US" altLang="zh-CN" dirty="0">
                    <a:ea typeface="宋体" charset="-122"/>
                  </a:rPr>
                  <a:t>Select from those semaphores (s) with ceiling higher than or equal to </a:t>
                </a:r>
                <a14:m>
                  <m:oMath xmlns:m="http://schemas.openxmlformats.org/officeDocument/2006/math">
                    <m:sSub>
                      <m:sSubPr>
                        <m:ctrlPr>
                          <a:rPr lang="en-GB" altLang="zh-CN" b="0" i="1" smtClean="0">
                            <a:latin typeface="Cambria Math" panose="02040503050406030204" pitchFamily="18" charset="0"/>
                            <a:ea typeface="宋体" charset="-122"/>
                          </a:rPr>
                        </m:ctrlPr>
                      </m:sSubPr>
                      <m:e>
                        <m:r>
                          <a:rPr lang="en-GB" altLang="zh-CN" b="0" i="1" smtClean="0">
                            <a:latin typeface="Cambria Math" panose="02040503050406030204" pitchFamily="18" charset="0"/>
                            <a:ea typeface="宋体" charset="-122"/>
                          </a:rPr>
                          <m:t>𝑝𝑟𝑖</m:t>
                        </m:r>
                        <m:d>
                          <m:dPr>
                            <m:ctrlPr>
                              <a:rPr lang="en-GB" altLang="zh-CN" b="0" i="1" smtClean="0">
                                <a:latin typeface="Cambria Math" panose="02040503050406030204" pitchFamily="18" charset="0"/>
                                <a:ea typeface="宋体" charset="-122"/>
                              </a:rPr>
                            </m:ctrlPr>
                          </m:dPr>
                          <m:e>
                            <m:r>
                              <a:rPr lang="en-GB" altLang="zh-CN" b="0" i="1" smtClean="0">
                                <a:latin typeface="Cambria Math" panose="02040503050406030204" pitchFamily="18" charset="0"/>
                                <a:ea typeface="宋体" charset="-122"/>
                              </a:rPr>
                              <m:t>𝑖</m:t>
                            </m:r>
                          </m:e>
                        </m:d>
                        <m:r>
                          <a:rPr lang="en-GB" altLang="zh-CN" b="0" i="1" smtClean="0">
                            <a:latin typeface="Cambria Math" panose="02040503050406030204" pitchFamily="18" charset="0"/>
                            <a:ea typeface="宋体" charset="-122"/>
                          </a:rPr>
                          <m:t>=</m:t>
                        </m:r>
                        <m:r>
                          <a:rPr lang="en-GB" altLang="zh-CN" b="0" i="1" smtClean="0">
                            <a:latin typeface="Cambria Math" panose="02040503050406030204" pitchFamily="18" charset="0"/>
                            <a:ea typeface="宋体" charset="-122"/>
                          </a:rPr>
                          <m:t>𝑃</m:t>
                        </m:r>
                      </m:e>
                      <m:sub>
                        <m:r>
                          <a:rPr lang="en-GB" altLang="zh-CN" b="0" i="1" smtClean="0">
                            <a:latin typeface="Cambria Math" panose="02040503050406030204" pitchFamily="18" charset="0"/>
                            <a:ea typeface="宋体" charset="-122"/>
                          </a:rPr>
                          <m:t>𝑖</m:t>
                        </m:r>
                      </m:sub>
                    </m:sSub>
                  </m:oMath>
                </a14:m>
                <a:endParaRPr lang="en-US" altLang="zh-CN" baseline="-25000" dirty="0">
                  <a:ea typeface="宋体" charset="-122"/>
                </a:endParaRPr>
              </a:p>
              <a:p>
                <a:pPr eaLnBrk="1" hangingPunct="1"/>
                <a:r>
                  <a:rPr lang="en-US" altLang="zh-CN" dirty="0">
                    <a:ea typeface="宋体" charset="-122"/>
                  </a:rPr>
                  <a:t>Take max length of all tasks (k)’s critical sections that lock semaphores (s)</a:t>
                </a:r>
              </a:p>
              <a:p>
                <a:pPr eaLnBrk="1" hangingPunct="1"/>
                <a:r>
                  <a:rPr lang="en-US" altLang="zh-CN" dirty="0">
                    <a:ea typeface="宋体" charset="-122"/>
                  </a:rPr>
                  <a:t>(The blocking time is valid even for a task that does not require any semaphores/critical sections, as it may experience </a:t>
                </a:r>
                <a:r>
                  <a:rPr lang="en-US" altLang="zh-CN" dirty="0">
                    <a:ea typeface="宋体" charset="-122"/>
                    <a:hlinkClick r:id="" action="ppaction://noaction"/>
                  </a:rPr>
                  <a:t>push-through blocking</a:t>
                </a:r>
                <a:r>
                  <a:rPr lang="en-US" altLang="zh-CN" dirty="0">
                    <a:ea typeface="宋体" charset="-122"/>
                  </a:rPr>
                  <a:t>.)</a:t>
                </a:r>
              </a:p>
            </p:txBody>
          </p:sp>
        </mc:Choice>
        <mc:Fallback xmlns="">
          <p:sp>
            <p:nvSpPr>
              <p:cNvPr id="3" name="Content Placeholder 2">
                <a:extLst>
                  <a:ext uri="{FF2B5EF4-FFF2-40B4-BE49-F238E27FC236}">
                    <a16:creationId xmlns:a16="http://schemas.microsoft.com/office/drawing/2014/main" id="{479CDF9D-7843-5545-1EC4-8168EACF154D}"/>
                  </a:ext>
                </a:extLst>
              </p:cNvPr>
              <p:cNvSpPr>
                <a:spLocks noGrp="1" noRot="1" noChangeAspect="1" noMove="1" noResize="1" noEditPoints="1" noAdjustHandles="1" noChangeArrowheads="1" noChangeShapeType="1" noTextEdit="1"/>
              </p:cNvSpPr>
              <p:nvPr>
                <p:ph idx="1"/>
              </p:nvPr>
            </p:nvSpPr>
            <p:spPr>
              <a:xfrm>
                <a:off x="754350" y="4097436"/>
                <a:ext cx="10566400" cy="2455763"/>
              </a:xfrm>
              <a:blipFill>
                <a:blip r:embed="rId4"/>
                <a:stretch>
                  <a:fillRect l="-1039" t="-446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8273A30-C3C8-747C-9ED6-D4CD76EA9AE4}"/>
              </a:ext>
            </a:extLst>
          </p:cNvPr>
          <p:cNvPicPr>
            <a:picLocks noChangeAspect="1" noChangeArrowheads="1"/>
          </p:cNvPicPr>
          <p:nvPr/>
        </p:nvPicPr>
        <p:blipFill>
          <a:blip r:embed="rId5"/>
          <a:srcRect/>
          <a:stretch>
            <a:fillRect/>
          </a:stretch>
        </p:blipFill>
        <p:spPr bwMode="auto">
          <a:xfrm>
            <a:off x="457200" y="873888"/>
            <a:ext cx="10863550" cy="3012312"/>
          </a:xfrm>
          <a:prstGeom prst="rect">
            <a:avLst/>
          </a:prstGeom>
          <a:noFill/>
          <a:ln w="9525">
            <a:noFill/>
            <a:miter lim="800000"/>
            <a:headEnd/>
            <a:tailEnd/>
          </a:ln>
        </p:spPr>
      </p:pic>
      <p:sp>
        <p:nvSpPr>
          <p:cNvPr id="4" name="Rectangle 3">
            <a:extLst>
              <a:ext uri="{FF2B5EF4-FFF2-40B4-BE49-F238E27FC236}">
                <a16:creationId xmlns:a16="http://schemas.microsoft.com/office/drawing/2014/main" id="{BBF72916-C5D4-0776-B7CA-F7BD40D6715C}"/>
              </a:ext>
            </a:extLst>
          </p:cNvPr>
          <p:cNvSpPr/>
          <p:nvPr/>
        </p:nvSpPr>
        <p:spPr>
          <a:xfrm>
            <a:off x="10509818" y="3048000"/>
            <a:ext cx="920182" cy="7169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E"/>
          </a:p>
        </p:txBody>
      </p:sp>
    </p:spTree>
    <p:extLst>
      <p:ext uri="{BB962C8B-B14F-4D97-AF65-F5344CB8AC3E}">
        <p14:creationId xmlns:p14="http://schemas.microsoft.com/office/powerpoint/2010/main" val="21650300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a:xfrm>
            <a:off x="419449" y="274639"/>
            <a:ext cx="9117430" cy="532956"/>
          </a:xfrm>
        </p:spPr>
        <p:txBody>
          <a:bodyPr/>
          <a:lstStyle/>
          <a:p>
            <a:r>
              <a:rPr lang="en-US" altLang="zh-CN" dirty="0"/>
              <a:t>fork()</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315277" y="807595"/>
            <a:ext cx="6536936" cy="5548756"/>
          </a:xfrm>
        </p:spPr>
        <p:txBody>
          <a:bodyPr>
            <a:normAutofit fontScale="85000" lnSpcReduction="20000"/>
          </a:bodyPr>
          <a:lstStyle/>
          <a:p>
            <a:r>
              <a:rPr lang="en-US" altLang="zh-CN" dirty="0"/>
              <a:t>A</a:t>
            </a:r>
            <a:r>
              <a:rPr lang="zh-CN" altLang="en-US" dirty="0"/>
              <a:t> </a:t>
            </a:r>
            <a:r>
              <a:rPr lang="en-US" altLang="zh-CN" dirty="0"/>
              <a:t>function</a:t>
            </a:r>
            <a:r>
              <a:rPr lang="zh-CN" altLang="en-US" dirty="0"/>
              <a:t> </a:t>
            </a:r>
            <a:r>
              <a:rPr lang="en-US" altLang="zh-CN" dirty="0"/>
              <a:t>without</a:t>
            </a:r>
            <a:r>
              <a:rPr lang="zh-CN" altLang="en-US" dirty="0"/>
              <a:t> </a:t>
            </a:r>
            <a:r>
              <a:rPr lang="en-US" altLang="zh-CN" dirty="0"/>
              <a:t>any</a:t>
            </a:r>
            <a:r>
              <a:rPr lang="zh-CN" altLang="en-US" dirty="0"/>
              <a:t> </a:t>
            </a:r>
            <a:r>
              <a:rPr lang="en-US" altLang="zh-CN" dirty="0"/>
              <a:t>arguments</a:t>
            </a:r>
          </a:p>
          <a:p>
            <a:pPr lvl="1"/>
            <a:r>
              <a:rPr lang="en-US" altLang="zh-CN" b="1" dirty="0">
                <a:solidFill>
                  <a:srgbClr val="0070C0"/>
                </a:solidFill>
              </a:rPr>
              <a:t>ret</a:t>
            </a:r>
            <a:r>
              <a:rPr lang="zh-CN" altLang="en-US" b="1" dirty="0">
                <a:solidFill>
                  <a:srgbClr val="0070C0"/>
                </a:solidFill>
              </a:rPr>
              <a:t> </a:t>
            </a:r>
            <a:r>
              <a:rPr lang="en-US" altLang="zh-CN" b="1" dirty="0">
                <a:solidFill>
                  <a:srgbClr val="0070C0"/>
                </a:solidFill>
              </a:rPr>
              <a:t>=</a:t>
            </a:r>
            <a:r>
              <a:rPr lang="zh-CN" altLang="en-US" b="1" dirty="0">
                <a:solidFill>
                  <a:srgbClr val="0070C0"/>
                </a:solidFill>
              </a:rPr>
              <a:t> </a:t>
            </a:r>
            <a:r>
              <a:rPr lang="en-US" altLang="zh-CN" b="1" dirty="0">
                <a:solidFill>
                  <a:srgbClr val="0070C0"/>
                </a:solidFill>
              </a:rPr>
              <a:t>fork()</a:t>
            </a:r>
          </a:p>
          <a:p>
            <a:r>
              <a:rPr lang="en-US" altLang="zh-CN" dirty="0"/>
              <a:t>Both</a:t>
            </a:r>
            <a:r>
              <a:rPr lang="zh-CN" altLang="en-US" dirty="0"/>
              <a:t> </a:t>
            </a:r>
            <a:r>
              <a:rPr lang="en-US" altLang="zh-CN" b="1" dirty="0">
                <a:solidFill>
                  <a:srgbClr val="0070C0"/>
                </a:solidFill>
              </a:rPr>
              <a:t>parent</a:t>
            </a:r>
            <a:r>
              <a:rPr lang="zh-CN" altLang="en-US" b="1" dirty="0">
                <a:solidFill>
                  <a:srgbClr val="0070C0"/>
                </a:solidFill>
              </a:rPr>
              <a:t> </a:t>
            </a:r>
            <a:r>
              <a:rPr lang="en-US" altLang="zh-CN" b="1" dirty="0">
                <a:solidFill>
                  <a:srgbClr val="0070C0"/>
                </a:solidFill>
              </a:rPr>
              <a:t>process</a:t>
            </a:r>
            <a:r>
              <a:rPr lang="zh-CN" altLang="en-US" b="1" dirty="0"/>
              <a:t> </a:t>
            </a:r>
            <a:r>
              <a:rPr lang="en-US" altLang="zh-CN" dirty="0"/>
              <a:t>and</a:t>
            </a:r>
            <a:r>
              <a:rPr lang="zh-CN" altLang="en-US" dirty="0"/>
              <a:t> </a:t>
            </a:r>
            <a:r>
              <a:rPr lang="en-US" altLang="zh-CN" b="1" dirty="0">
                <a:solidFill>
                  <a:srgbClr val="0070C0"/>
                </a:solidFill>
              </a:rPr>
              <a:t>child</a:t>
            </a:r>
            <a:r>
              <a:rPr lang="zh-CN" altLang="en-US" b="1" dirty="0">
                <a:solidFill>
                  <a:srgbClr val="0070C0"/>
                </a:solidFill>
              </a:rPr>
              <a:t> </a:t>
            </a:r>
            <a:r>
              <a:rPr lang="en-US" altLang="zh-CN" b="1" dirty="0">
                <a:solidFill>
                  <a:srgbClr val="0070C0"/>
                </a:solidFill>
              </a:rPr>
              <a:t>process</a:t>
            </a:r>
            <a:r>
              <a:rPr lang="zh-CN" altLang="en-US" b="1" dirty="0">
                <a:solidFill>
                  <a:srgbClr val="0070C0"/>
                </a:solidFill>
              </a:rPr>
              <a:t> </a:t>
            </a:r>
            <a:r>
              <a:rPr lang="en-US" altLang="zh-CN" dirty="0"/>
              <a:t>continue</a:t>
            </a:r>
            <a:r>
              <a:rPr lang="zh-CN" altLang="en-US" dirty="0"/>
              <a:t> </a:t>
            </a:r>
            <a:r>
              <a:rPr lang="en-US" altLang="zh-CN" dirty="0"/>
              <a:t>to</a:t>
            </a:r>
            <a:r>
              <a:rPr lang="zh-CN" altLang="en-US" dirty="0"/>
              <a:t> </a:t>
            </a:r>
            <a:r>
              <a:rPr lang="en-US" altLang="zh-CN" dirty="0"/>
              <a:t>execute</a:t>
            </a:r>
            <a:r>
              <a:rPr lang="zh-CN" altLang="en-US" dirty="0"/>
              <a:t> </a:t>
            </a:r>
            <a:r>
              <a:rPr lang="en-US" altLang="zh-CN" b="1" dirty="0">
                <a:solidFill>
                  <a:srgbClr val="FF0000"/>
                </a:solidFill>
              </a:rPr>
              <a:t>the</a:t>
            </a:r>
            <a:r>
              <a:rPr lang="zh-CN" altLang="en-US" b="1" dirty="0">
                <a:solidFill>
                  <a:srgbClr val="FF0000"/>
                </a:solidFill>
              </a:rPr>
              <a:t> </a:t>
            </a:r>
            <a:r>
              <a:rPr lang="en-US" altLang="zh-CN" b="1" dirty="0">
                <a:solidFill>
                  <a:srgbClr val="FF0000"/>
                </a:solidFill>
              </a:rPr>
              <a:t>instruction</a:t>
            </a:r>
            <a:r>
              <a:rPr lang="zh-CN" altLang="en-US" b="1" dirty="0">
                <a:solidFill>
                  <a:srgbClr val="FF0000"/>
                </a:solidFill>
              </a:rPr>
              <a:t> </a:t>
            </a:r>
            <a:r>
              <a:rPr lang="en-US" altLang="zh-CN" b="1" dirty="0">
                <a:solidFill>
                  <a:srgbClr val="FF0000"/>
                </a:solidFill>
              </a:rPr>
              <a:t>following</a:t>
            </a:r>
            <a:r>
              <a:rPr lang="zh-CN" altLang="en-US" b="1" dirty="0">
                <a:solidFill>
                  <a:srgbClr val="FF0000"/>
                </a:solidFill>
              </a:rPr>
              <a:t> </a:t>
            </a:r>
            <a:r>
              <a:rPr lang="en-US" altLang="zh-CN" b="1" dirty="0">
                <a:solidFill>
                  <a:srgbClr val="FF0000"/>
                </a:solidFill>
              </a:rPr>
              <a:t>the</a:t>
            </a:r>
            <a:r>
              <a:rPr lang="zh-CN" altLang="en-US" b="1" dirty="0">
                <a:solidFill>
                  <a:srgbClr val="FF0000"/>
                </a:solidFill>
              </a:rPr>
              <a:t> </a:t>
            </a:r>
            <a:r>
              <a:rPr lang="en-US" altLang="zh-CN" b="1" dirty="0">
                <a:solidFill>
                  <a:srgbClr val="FF0000"/>
                </a:solidFill>
              </a:rPr>
              <a:t>fork()</a:t>
            </a:r>
          </a:p>
          <a:p>
            <a:r>
              <a:rPr lang="en-US" altLang="zh-CN" dirty="0"/>
              <a:t>The</a:t>
            </a:r>
            <a:r>
              <a:rPr lang="zh-CN" altLang="en-US" dirty="0"/>
              <a:t> </a:t>
            </a:r>
            <a:r>
              <a:rPr lang="en-US" altLang="zh-CN" dirty="0"/>
              <a:t>return</a:t>
            </a:r>
            <a:r>
              <a:rPr lang="zh-CN" altLang="en-US" dirty="0"/>
              <a:t> </a:t>
            </a:r>
            <a:r>
              <a:rPr lang="en-US" altLang="zh-CN" dirty="0"/>
              <a:t>value</a:t>
            </a:r>
            <a:r>
              <a:rPr lang="zh-CN" altLang="en-US" dirty="0"/>
              <a:t> </a:t>
            </a:r>
            <a:r>
              <a:rPr lang="en-US" altLang="zh-CN" dirty="0"/>
              <a:t>indicates</a:t>
            </a:r>
            <a:r>
              <a:rPr lang="zh-CN" altLang="en-US" dirty="0"/>
              <a:t> </a:t>
            </a:r>
            <a:r>
              <a:rPr lang="en-US" altLang="zh-CN" dirty="0"/>
              <a:t>which</a:t>
            </a:r>
            <a:r>
              <a:rPr lang="zh-CN" altLang="en-US" dirty="0"/>
              <a:t> </a:t>
            </a:r>
            <a:r>
              <a:rPr lang="en-US" altLang="zh-CN" dirty="0"/>
              <a:t>process</a:t>
            </a:r>
            <a:r>
              <a:rPr lang="zh-CN" altLang="en-US" dirty="0"/>
              <a:t> </a:t>
            </a:r>
            <a:r>
              <a:rPr lang="en-US" altLang="zh-CN" dirty="0"/>
              <a:t>it is</a:t>
            </a:r>
            <a:r>
              <a:rPr lang="zh-CN" altLang="en-US" dirty="0"/>
              <a:t> </a:t>
            </a:r>
            <a:r>
              <a:rPr lang="en-US" altLang="zh-CN" dirty="0"/>
              <a:t>(</a:t>
            </a:r>
            <a:r>
              <a:rPr lang="en-US" altLang="zh-CN" b="1" dirty="0">
                <a:solidFill>
                  <a:srgbClr val="0070C0"/>
                </a:solidFill>
              </a:rPr>
              <a:t>parent</a:t>
            </a:r>
            <a:r>
              <a:rPr lang="zh-CN" altLang="en-US" dirty="0"/>
              <a:t> </a:t>
            </a:r>
            <a:r>
              <a:rPr lang="en-US" altLang="zh-CN" dirty="0"/>
              <a:t>or</a:t>
            </a:r>
            <a:r>
              <a:rPr lang="zh-CN" altLang="en-US" dirty="0"/>
              <a:t> </a:t>
            </a:r>
            <a:r>
              <a:rPr lang="en-US" altLang="zh-CN" b="1" dirty="0">
                <a:solidFill>
                  <a:srgbClr val="FF0000"/>
                </a:solidFill>
              </a:rPr>
              <a:t>child</a:t>
            </a:r>
            <a:r>
              <a:rPr lang="en-US" altLang="zh-CN" dirty="0"/>
              <a:t>)</a:t>
            </a:r>
          </a:p>
          <a:p>
            <a:pPr lvl="1"/>
            <a:r>
              <a:rPr lang="en-US" altLang="zh-CN" b="1" dirty="0">
                <a:solidFill>
                  <a:srgbClr val="0070C0"/>
                </a:solidFill>
              </a:rPr>
              <a:t>ret &gt; 0 </a:t>
            </a:r>
            <a:r>
              <a:rPr lang="en-US" altLang="zh-CN" b="1" dirty="0"/>
              <a:t>(</a:t>
            </a:r>
            <a:r>
              <a:rPr lang="en-US" altLang="zh-CN" dirty="0"/>
              <a:t>pid</a:t>
            </a:r>
            <a:r>
              <a:rPr lang="zh-CN" altLang="en-US" dirty="0"/>
              <a:t> </a:t>
            </a:r>
            <a:r>
              <a:rPr lang="en-US" altLang="zh-CN" dirty="0"/>
              <a:t>of</a:t>
            </a:r>
            <a:r>
              <a:rPr lang="zh-CN" altLang="en-US" dirty="0"/>
              <a:t> </a:t>
            </a:r>
            <a:r>
              <a:rPr lang="en-US" altLang="zh-CN" dirty="0"/>
              <a:t>child</a:t>
            </a:r>
            <a:r>
              <a:rPr lang="zh-CN" altLang="en-US" dirty="0"/>
              <a:t> </a:t>
            </a:r>
            <a:r>
              <a:rPr lang="en-US" altLang="zh-CN" dirty="0"/>
              <a:t>process</a:t>
            </a:r>
            <a:r>
              <a:rPr lang="en-US" altLang="zh-CN" b="1" dirty="0"/>
              <a:t>)</a:t>
            </a:r>
            <a:r>
              <a:rPr lang="en-US" altLang="zh-CN" dirty="0"/>
              <a:t>: code running in the</a:t>
            </a:r>
            <a:r>
              <a:rPr lang="zh-CN" altLang="en-US" dirty="0"/>
              <a:t> </a:t>
            </a:r>
            <a:r>
              <a:rPr lang="en-US" altLang="zh-CN" dirty="0">
                <a:solidFill>
                  <a:srgbClr val="0070C0"/>
                </a:solidFill>
              </a:rPr>
              <a:t>parent</a:t>
            </a:r>
            <a:r>
              <a:rPr lang="zh-CN" altLang="en-US" dirty="0"/>
              <a:t> </a:t>
            </a:r>
            <a:r>
              <a:rPr lang="en-US" altLang="zh-CN" dirty="0"/>
              <a:t>process,</a:t>
            </a:r>
            <a:r>
              <a:rPr lang="zh-CN" altLang="en-US" dirty="0"/>
              <a:t> </a:t>
            </a:r>
            <a:endParaRPr lang="en-US" altLang="zh-CN" dirty="0"/>
          </a:p>
          <a:p>
            <a:pPr lvl="1"/>
            <a:r>
              <a:rPr lang="en-US" altLang="zh-CN" b="1" dirty="0">
                <a:solidFill>
                  <a:srgbClr val="0070C0"/>
                </a:solidFill>
              </a:rPr>
              <a:t>ret == 0</a:t>
            </a:r>
            <a:r>
              <a:rPr lang="en-US" altLang="zh-CN" dirty="0"/>
              <a:t>: code running in the newly-created</a:t>
            </a:r>
            <a:r>
              <a:rPr lang="zh-CN" altLang="en-US" dirty="0"/>
              <a:t> </a:t>
            </a:r>
            <a:r>
              <a:rPr lang="en-US" altLang="zh-CN" dirty="0">
                <a:solidFill>
                  <a:srgbClr val="FF0000"/>
                </a:solidFill>
              </a:rPr>
              <a:t>child</a:t>
            </a:r>
            <a:r>
              <a:rPr lang="zh-CN" altLang="en-US" dirty="0"/>
              <a:t> </a:t>
            </a:r>
            <a:r>
              <a:rPr lang="en-US" altLang="zh-CN" dirty="0"/>
              <a:t>process</a:t>
            </a:r>
          </a:p>
          <a:p>
            <a:pPr lvl="1"/>
            <a:r>
              <a:rPr lang="en-US" altLang="zh-CN" b="1" dirty="0">
                <a:solidFill>
                  <a:srgbClr val="0070C0"/>
                </a:solidFill>
              </a:rPr>
              <a:t>ret == -1</a:t>
            </a:r>
            <a:r>
              <a:rPr lang="en-US" altLang="zh-CN" dirty="0"/>
              <a:t>:</a:t>
            </a:r>
            <a:r>
              <a:rPr lang="zh-CN" altLang="en-US" dirty="0"/>
              <a:t> </a:t>
            </a:r>
            <a:r>
              <a:rPr lang="en-US" altLang="zh-CN" dirty="0"/>
              <a:t>an</a:t>
            </a:r>
            <a:r>
              <a:rPr lang="zh-CN" altLang="en-US" dirty="0"/>
              <a:t> </a:t>
            </a:r>
            <a:r>
              <a:rPr lang="en-US" altLang="zh-CN" dirty="0"/>
              <a:t>error</a:t>
            </a:r>
            <a:r>
              <a:rPr lang="zh-CN" altLang="en-US" dirty="0"/>
              <a:t> </a:t>
            </a:r>
            <a:r>
              <a:rPr lang="en-US" altLang="zh-CN" dirty="0"/>
              <a:t>or</a:t>
            </a:r>
            <a:r>
              <a:rPr lang="zh-CN" altLang="en-US" dirty="0"/>
              <a:t> </a:t>
            </a:r>
            <a:r>
              <a:rPr lang="en-US" altLang="zh-CN" dirty="0"/>
              <a:t>failure</a:t>
            </a:r>
            <a:r>
              <a:rPr lang="zh-CN" altLang="en-US" dirty="0"/>
              <a:t> </a:t>
            </a:r>
            <a:r>
              <a:rPr lang="en-US" altLang="zh-CN" dirty="0"/>
              <a:t>occurred</a:t>
            </a:r>
            <a:r>
              <a:rPr lang="zh-CN" altLang="en-US" dirty="0"/>
              <a:t> </a:t>
            </a:r>
            <a:r>
              <a:rPr lang="en-US" altLang="zh-CN" dirty="0"/>
              <a:t>when</a:t>
            </a:r>
            <a:r>
              <a:rPr lang="zh-CN" altLang="en-US" dirty="0"/>
              <a:t> </a:t>
            </a:r>
            <a:r>
              <a:rPr lang="en-US" altLang="zh-CN" dirty="0"/>
              <a:t>creating</a:t>
            </a:r>
            <a:r>
              <a:rPr lang="zh-CN" altLang="en-US" dirty="0"/>
              <a:t> </a:t>
            </a:r>
            <a:r>
              <a:rPr lang="en-US" altLang="zh-CN" dirty="0"/>
              <a:t>new</a:t>
            </a:r>
            <a:r>
              <a:rPr lang="zh-CN" altLang="en-US" dirty="0"/>
              <a:t> </a:t>
            </a:r>
            <a:r>
              <a:rPr lang="en-US" altLang="zh-CN" dirty="0"/>
              <a:t>process</a:t>
            </a:r>
          </a:p>
          <a:p>
            <a:r>
              <a:rPr lang="en-US" altLang="zh-CN" dirty="0"/>
              <a:t>Fun analogy: imaging you are a process after fork, but you don’t know if you are the child or parent process, as if you are running inside of a Matrix. But you can identify which process you are running, by looking up to the sky and see the ret value from fork() </a:t>
            </a:r>
          </a:p>
          <a:p>
            <a:r>
              <a:rPr lang="en-US" altLang="zh-CN" dirty="0"/>
              <a:t>Child</a:t>
            </a:r>
            <a:r>
              <a:rPr lang="zh-CN" altLang="en-US" dirty="0"/>
              <a:t> </a:t>
            </a:r>
            <a:r>
              <a:rPr lang="en-US" altLang="zh-CN" dirty="0"/>
              <a:t>process</a:t>
            </a:r>
            <a:r>
              <a:rPr lang="zh-CN" altLang="en-US" dirty="0"/>
              <a:t> </a:t>
            </a:r>
            <a:r>
              <a:rPr lang="en-US" altLang="zh-CN" dirty="0"/>
              <a:t>is</a:t>
            </a:r>
            <a:r>
              <a:rPr lang="zh-CN" altLang="en-US" dirty="0"/>
              <a:t> </a:t>
            </a:r>
            <a:r>
              <a:rPr lang="en-US" altLang="zh-CN" dirty="0"/>
              <a:t>a</a:t>
            </a:r>
            <a:r>
              <a:rPr lang="zh-CN" altLang="en-US" dirty="0"/>
              <a:t> </a:t>
            </a:r>
            <a:r>
              <a:rPr lang="en-US" altLang="zh-CN" dirty="0">
                <a:solidFill>
                  <a:srgbClr val="FF0000"/>
                </a:solidFill>
              </a:rPr>
              <a:t>duplicate</a:t>
            </a:r>
            <a:r>
              <a:rPr lang="zh-CN" altLang="en-US" dirty="0"/>
              <a:t> </a:t>
            </a:r>
            <a:r>
              <a:rPr lang="en-US" altLang="zh-CN" dirty="0"/>
              <a:t>of</a:t>
            </a:r>
            <a:r>
              <a:rPr lang="zh-CN" altLang="en-US" dirty="0"/>
              <a:t> </a:t>
            </a:r>
            <a:r>
              <a:rPr lang="en-US" altLang="zh-CN" dirty="0"/>
              <a:t>its parent</a:t>
            </a:r>
            <a:r>
              <a:rPr lang="zh-CN" altLang="en-US" dirty="0"/>
              <a:t> </a:t>
            </a:r>
            <a:r>
              <a:rPr lang="en-US" altLang="zh-CN" dirty="0"/>
              <a:t>process</a:t>
            </a:r>
            <a:r>
              <a:rPr lang="zh-CN" altLang="en-US" dirty="0"/>
              <a:t> </a:t>
            </a:r>
            <a:r>
              <a:rPr lang="en-US" altLang="zh-CN" dirty="0"/>
              <a:t>and</a:t>
            </a:r>
            <a:r>
              <a:rPr lang="zh-CN" altLang="en-US" dirty="0"/>
              <a:t> </a:t>
            </a:r>
            <a:r>
              <a:rPr lang="en-US" altLang="zh-CN" dirty="0"/>
              <a:t>has</a:t>
            </a:r>
            <a:r>
              <a:rPr lang="zh-CN" altLang="en-US" dirty="0"/>
              <a:t> </a:t>
            </a:r>
            <a:r>
              <a:rPr lang="en-US" altLang="zh-CN" dirty="0"/>
              <a:t>same</a:t>
            </a:r>
          </a:p>
          <a:p>
            <a:pPr lvl="1"/>
            <a:r>
              <a:rPr lang="en-US" altLang="zh-CN" b="1" dirty="0">
                <a:solidFill>
                  <a:srgbClr val="0070C0"/>
                </a:solidFill>
              </a:rPr>
              <a:t>instructions, data, stack</a:t>
            </a:r>
            <a:endParaRPr lang="en-US" altLang="zh-CN" dirty="0"/>
          </a:p>
          <a:p>
            <a:r>
              <a:rPr lang="en-US" altLang="zh-CN" dirty="0"/>
              <a:t>Child</a:t>
            </a:r>
            <a:r>
              <a:rPr lang="zh-CN" altLang="en-US" dirty="0"/>
              <a:t> </a:t>
            </a:r>
            <a:r>
              <a:rPr lang="en-US" altLang="zh-CN" dirty="0"/>
              <a:t>and</a:t>
            </a:r>
            <a:r>
              <a:rPr lang="zh-CN" altLang="en-US" dirty="0"/>
              <a:t> </a:t>
            </a:r>
            <a:r>
              <a:rPr lang="en-US" altLang="zh-CN" dirty="0"/>
              <a:t>parents</a:t>
            </a:r>
            <a:r>
              <a:rPr lang="zh-CN" altLang="en-US" dirty="0"/>
              <a:t> </a:t>
            </a:r>
            <a:r>
              <a:rPr lang="en-US" altLang="zh-CN" dirty="0"/>
              <a:t>have</a:t>
            </a:r>
            <a:r>
              <a:rPr lang="zh-CN" altLang="en-US" dirty="0"/>
              <a:t> </a:t>
            </a:r>
            <a:r>
              <a:rPr lang="en-US" altLang="zh-CN" dirty="0">
                <a:solidFill>
                  <a:srgbClr val="FF0000"/>
                </a:solidFill>
              </a:rPr>
              <a:t>different</a:t>
            </a:r>
            <a:r>
              <a:rPr lang="zh-CN" altLang="en-US" dirty="0"/>
              <a:t> </a:t>
            </a:r>
            <a:endParaRPr lang="en-US" altLang="zh-CN" dirty="0"/>
          </a:p>
          <a:p>
            <a:pPr lvl="1"/>
            <a:r>
              <a:rPr lang="en-US" altLang="zh-CN" b="1" dirty="0">
                <a:solidFill>
                  <a:srgbClr val="0070C0"/>
                </a:solidFill>
              </a:rPr>
              <a:t>PIDs,</a:t>
            </a:r>
            <a:r>
              <a:rPr lang="zh-CN" altLang="en-US" b="1" dirty="0">
                <a:solidFill>
                  <a:srgbClr val="0070C0"/>
                </a:solidFill>
              </a:rPr>
              <a:t> </a:t>
            </a:r>
            <a:r>
              <a:rPr lang="en-US" altLang="zh-CN" b="1" dirty="0">
                <a:solidFill>
                  <a:srgbClr val="0070C0"/>
                </a:solidFill>
              </a:rPr>
              <a:t>memory</a:t>
            </a:r>
            <a:r>
              <a:rPr lang="zh-CN" altLang="en-US" b="1" dirty="0">
                <a:solidFill>
                  <a:srgbClr val="0070C0"/>
                </a:solidFill>
              </a:rPr>
              <a:t> </a:t>
            </a:r>
            <a:r>
              <a:rPr lang="en-US" altLang="zh-CN" b="1" dirty="0">
                <a:solidFill>
                  <a:srgbClr val="0070C0"/>
                </a:solidFill>
              </a:rPr>
              <a:t>spaces</a:t>
            </a:r>
            <a:endParaRPr lang="en-US" altLang="zh-CN" dirty="0"/>
          </a:p>
          <a:p>
            <a:endParaRPr lang="en-US" altLang="zh-CN" dirty="0"/>
          </a:p>
          <a:p>
            <a:pPr marL="0" indent="0">
              <a:buNone/>
            </a:pPr>
            <a:endParaRPr lang="en-US" altLang="zh-CN" dirty="0"/>
          </a:p>
        </p:txBody>
      </p:sp>
      <p:pic>
        <p:nvPicPr>
          <p:cNvPr id="4" name="Picture 2" descr="untitled image">
            <a:extLst>
              <a:ext uri="{FF2B5EF4-FFF2-40B4-BE49-F238E27FC236}">
                <a16:creationId xmlns:a16="http://schemas.microsoft.com/office/drawing/2014/main" id="{6409F563-47E5-2DEF-48DF-986D2EEC5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266" y="0"/>
            <a:ext cx="5354197" cy="647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51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exec()</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436159" y="727988"/>
            <a:ext cx="8433015" cy="3663358"/>
          </a:xfrm>
        </p:spPr>
        <p:txBody>
          <a:bodyPr>
            <a:normAutofit lnSpcReduction="10000"/>
          </a:bodyPr>
          <a:lstStyle/>
          <a:p>
            <a:r>
              <a:rPr lang="en-US" altLang="zh-CN" b="1" dirty="0">
                <a:solidFill>
                  <a:srgbClr val="0070C0"/>
                </a:solidFill>
              </a:rPr>
              <a:t>exec(</a:t>
            </a:r>
            <a:r>
              <a:rPr lang="en-US" altLang="zh-CN" b="1" dirty="0" err="1">
                <a:solidFill>
                  <a:srgbClr val="0070C0"/>
                </a:solidFill>
              </a:rPr>
              <a:t>cmd</a:t>
            </a:r>
            <a:r>
              <a:rPr lang="en-US" altLang="zh-CN" b="1" dirty="0">
                <a:solidFill>
                  <a:srgbClr val="0070C0"/>
                </a:solidFill>
              </a:rPr>
              <a:t>,</a:t>
            </a:r>
            <a:r>
              <a:rPr lang="zh-CN" altLang="en-US" b="1" dirty="0">
                <a:solidFill>
                  <a:srgbClr val="0070C0"/>
                </a:solidFill>
              </a:rPr>
              <a:t> </a:t>
            </a:r>
            <a:r>
              <a:rPr lang="en-US" altLang="zh-CN" b="1" dirty="0" err="1">
                <a:solidFill>
                  <a:srgbClr val="0070C0"/>
                </a:solidFill>
              </a:rPr>
              <a:t>argv</a:t>
            </a:r>
            <a:r>
              <a:rPr lang="en-US" altLang="zh-CN" b="1" dirty="0">
                <a:solidFill>
                  <a:srgbClr val="0070C0"/>
                </a:solidFill>
              </a:rPr>
              <a:t>)</a:t>
            </a:r>
            <a:r>
              <a:rPr lang="en-GB" altLang="zh-CN" dirty="0"/>
              <a:t> replaces the current process image with a new process image specified by the path to an executable file.</a:t>
            </a:r>
          </a:p>
          <a:p>
            <a:pPr lvl="1"/>
            <a:r>
              <a:rPr lang="en-US" altLang="zh-CN" dirty="0"/>
              <a:t>It does</a:t>
            </a:r>
            <a:r>
              <a:rPr lang="zh-CN" altLang="en-US" dirty="0"/>
              <a:t> </a:t>
            </a:r>
            <a:r>
              <a:rPr lang="en-US" altLang="zh-CN" dirty="0"/>
              <a:t>not</a:t>
            </a:r>
            <a:r>
              <a:rPr lang="zh-CN" altLang="en-US" dirty="0"/>
              <a:t> </a:t>
            </a:r>
            <a:r>
              <a:rPr lang="en-US" altLang="zh-CN" dirty="0"/>
              <a:t>return.</a:t>
            </a:r>
            <a:r>
              <a:rPr lang="zh-CN" altLang="en-US" dirty="0"/>
              <a:t> </a:t>
            </a:r>
            <a:r>
              <a:rPr lang="en-US" altLang="zh-CN" dirty="0"/>
              <a:t>It</a:t>
            </a:r>
            <a:r>
              <a:rPr lang="zh-CN" altLang="en-US" dirty="0"/>
              <a:t> </a:t>
            </a:r>
            <a:r>
              <a:rPr lang="en-US" altLang="zh-CN" dirty="0"/>
              <a:t>starts</a:t>
            </a:r>
            <a:r>
              <a:rPr lang="zh-CN" altLang="en-US" dirty="0"/>
              <a:t> </a:t>
            </a:r>
            <a:r>
              <a:rPr lang="en-US" altLang="zh-CN" dirty="0"/>
              <a:t>to</a:t>
            </a:r>
            <a:r>
              <a:rPr lang="zh-CN" altLang="en-US" dirty="0"/>
              <a:t> </a:t>
            </a:r>
            <a:r>
              <a:rPr lang="en-US" altLang="zh-CN" dirty="0"/>
              <a:t>execute</a:t>
            </a:r>
            <a:r>
              <a:rPr lang="zh-CN" altLang="en-US" dirty="0"/>
              <a:t> </a:t>
            </a:r>
            <a:r>
              <a:rPr lang="en-US" altLang="zh-CN" dirty="0"/>
              <a:t>the</a:t>
            </a:r>
            <a:r>
              <a:rPr lang="zh-CN" altLang="en-US" dirty="0"/>
              <a:t> </a:t>
            </a:r>
            <a:r>
              <a:rPr lang="en-US" altLang="zh-CN" dirty="0"/>
              <a:t>new</a:t>
            </a:r>
            <a:r>
              <a:rPr lang="zh-CN" altLang="en-US" dirty="0"/>
              <a:t> </a:t>
            </a:r>
            <a:r>
              <a:rPr lang="en-US" altLang="zh-CN" dirty="0"/>
              <a:t>program.</a:t>
            </a:r>
            <a:endParaRPr lang="en-US" altLang="zh-CN" b="1" dirty="0">
              <a:solidFill>
                <a:srgbClr val="FF0000"/>
              </a:solidFill>
            </a:endParaRPr>
          </a:p>
          <a:p>
            <a:r>
              <a:rPr lang="en-US" altLang="zh-CN" dirty="0"/>
              <a:t>There</a:t>
            </a:r>
            <a:r>
              <a:rPr lang="zh-CN" altLang="en-US" dirty="0"/>
              <a:t> </a:t>
            </a:r>
            <a:r>
              <a:rPr lang="en-US" altLang="zh-CN" dirty="0"/>
              <a:t>is</a:t>
            </a:r>
            <a:r>
              <a:rPr lang="zh-CN" altLang="en-US" dirty="0"/>
              <a:t> </a:t>
            </a:r>
            <a:r>
              <a:rPr lang="en-US" altLang="zh-CN" dirty="0"/>
              <a:t>a</a:t>
            </a:r>
            <a:r>
              <a:rPr lang="zh-CN" altLang="en-US" dirty="0"/>
              <a:t> </a:t>
            </a:r>
            <a:r>
              <a:rPr lang="en-US" altLang="zh-CN" dirty="0"/>
              <a:t>family</a:t>
            </a:r>
            <a:r>
              <a:rPr lang="zh-CN" altLang="en-US" dirty="0"/>
              <a:t> </a:t>
            </a:r>
            <a:r>
              <a:rPr lang="en-US" altLang="zh-CN" dirty="0"/>
              <a:t>of</a:t>
            </a:r>
            <a:r>
              <a:rPr lang="zh-CN" altLang="en-US" dirty="0"/>
              <a:t> </a:t>
            </a:r>
            <a:r>
              <a:rPr lang="en-US" altLang="zh-CN" b="1" dirty="0">
                <a:solidFill>
                  <a:srgbClr val="0070C0"/>
                </a:solidFill>
              </a:rPr>
              <a:t>exec(),</a:t>
            </a:r>
            <a:r>
              <a:rPr lang="zh-CN" altLang="en-US" b="1" dirty="0">
                <a:solidFill>
                  <a:srgbClr val="0070C0"/>
                </a:solidFill>
              </a:rPr>
              <a:t> </a:t>
            </a:r>
            <a:r>
              <a:rPr lang="en-US" altLang="zh-CN" dirty="0"/>
              <a:t>e.g.,</a:t>
            </a:r>
            <a:r>
              <a:rPr lang="zh-CN" altLang="en-US" b="1" dirty="0">
                <a:solidFill>
                  <a:srgbClr val="0070C0"/>
                </a:solidFill>
              </a:rPr>
              <a:t> </a:t>
            </a:r>
            <a:r>
              <a:rPr lang="zh-CN" altLang="en-US" dirty="0"/>
              <a:t> </a:t>
            </a:r>
            <a:r>
              <a:rPr lang="en-US" altLang="zh-CN" b="1" dirty="0" err="1">
                <a:solidFill>
                  <a:srgbClr val="0070C0"/>
                </a:solidFill>
              </a:rPr>
              <a:t>execl</a:t>
            </a:r>
            <a:r>
              <a:rPr lang="en-US" altLang="zh-CN" b="1" dirty="0">
                <a:solidFill>
                  <a:srgbClr val="0070C0"/>
                </a:solidFill>
              </a:rPr>
              <a:t>(),</a:t>
            </a:r>
            <a:r>
              <a:rPr lang="zh-CN" altLang="en-US" b="1" dirty="0">
                <a:solidFill>
                  <a:srgbClr val="0070C0"/>
                </a:solidFill>
              </a:rPr>
              <a:t> </a:t>
            </a:r>
            <a:r>
              <a:rPr lang="en-US" altLang="zh-CN" b="1" dirty="0" err="1">
                <a:solidFill>
                  <a:srgbClr val="0070C0"/>
                </a:solidFill>
              </a:rPr>
              <a:t>execvp</a:t>
            </a:r>
            <a:r>
              <a:rPr lang="en-US" altLang="zh-CN" b="1" dirty="0">
                <a:solidFill>
                  <a:srgbClr val="0070C0"/>
                </a:solidFill>
              </a:rPr>
              <a:t>()</a:t>
            </a:r>
          </a:p>
          <a:p>
            <a:pPr lvl="1"/>
            <a:r>
              <a:rPr lang="en-GB" altLang="zh-CN" b="1" dirty="0" err="1">
                <a:solidFill>
                  <a:srgbClr val="0070C0"/>
                </a:solidFill>
              </a:rPr>
              <a:t>execl</a:t>
            </a:r>
            <a:r>
              <a:rPr lang="en-GB" altLang="zh-CN" b="1" dirty="0">
                <a:solidFill>
                  <a:srgbClr val="0070C0"/>
                </a:solidFill>
              </a:rPr>
              <a:t>()</a:t>
            </a:r>
            <a:r>
              <a:rPr lang="en-GB" altLang="zh-CN" dirty="0"/>
              <a:t> takes a variable number of arguments that represent the program name and its arguments.</a:t>
            </a:r>
          </a:p>
          <a:p>
            <a:pPr lvl="2"/>
            <a:r>
              <a:rPr lang="en-GB" altLang="zh-CN" dirty="0"/>
              <a:t>int </a:t>
            </a:r>
            <a:r>
              <a:rPr lang="en-GB" altLang="zh-CN" dirty="0" err="1"/>
              <a:t>execl</a:t>
            </a:r>
            <a:r>
              <a:rPr lang="en-GB" altLang="zh-CN" dirty="0"/>
              <a:t>(</a:t>
            </a:r>
            <a:r>
              <a:rPr lang="en-GB" altLang="zh-CN" dirty="0" err="1"/>
              <a:t>const</a:t>
            </a:r>
            <a:r>
              <a:rPr lang="en-GB" altLang="zh-CN" dirty="0"/>
              <a:t> char *path, </a:t>
            </a:r>
            <a:r>
              <a:rPr lang="en-GB" altLang="zh-CN" dirty="0" err="1"/>
              <a:t>const</a:t>
            </a:r>
            <a:r>
              <a:rPr lang="en-GB" altLang="zh-CN" dirty="0"/>
              <a:t> char *</a:t>
            </a:r>
            <a:r>
              <a:rPr lang="en-GB" altLang="zh-CN" dirty="0" err="1"/>
              <a:t>arg</a:t>
            </a:r>
            <a:r>
              <a:rPr lang="en-GB" altLang="zh-CN" dirty="0"/>
              <a:t>, ..., NULL);</a:t>
            </a:r>
            <a:endParaRPr lang="en-US" altLang="zh-CN" dirty="0"/>
          </a:p>
          <a:p>
            <a:pPr lvl="1"/>
            <a:r>
              <a:rPr lang="en-GB" altLang="zh-CN" b="1" dirty="0" err="1">
                <a:solidFill>
                  <a:srgbClr val="0070C0"/>
                </a:solidFill>
              </a:rPr>
              <a:t>execvp</a:t>
            </a:r>
            <a:r>
              <a:rPr lang="en-GB" altLang="zh-CN" b="1" dirty="0">
                <a:solidFill>
                  <a:srgbClr val="0070C0"/>
                </a:solidFill>
              </a:rPr>
              <a:t>() </a:t>
            </a:r>
            <a:r>
              <a:rPr lang="en-GB" altLang="zh-CN" dirty="0"/>
              <a:t>takes an array of arguments instead of a variable-length argument list</a:t>
            </a:r>
          </a:p>
          <a:p>
            <a:pPr lvl="2"/>
            <a:r>
              <a:rPr lang="en-GB" sz="2200" dirty="0"/>
              <a:t>int </a:t>
            </a:r>
            <a:r>
              <a:rPr lang="en-GB" sz="2200" dirty="0" err="1"/>
              <a:t>execvp</a:t>
            </a:r>
            <a:r>
              <a:rPr lang="en-GB" sz="2200" dirty="0"/>
              <a:t>(</a:t>
            </a:r>
            <a:r>
              <a:rPr lang="en-GB" sz="2200" dirty="0" err="1"/>
              <a:t>const</a:t>
            </a:r>
            <a:r>
              <a:rPr lang="en-GB" sz="2200" dirty="0"/>
              <a:t> char *file, char *</a:t>
            </a:r>
            <a:r>
              <a:rPr lang="en-GB" sz="2200" dirty="0" err="1"/>
              <a:t>const</a:t>
            </a:r>
            <a:r>
              <a:rPr lang="en-GB" sz="2200" dirty="0"/>
              <a:t> </a:t>
            </a:r>
            <a:r>
              <a:rPr lang="en-GB" sz="2200" dirty="0" err="1"/>
              <a:t>argv</a:t>
            </a:r>
            <a:r>
              <a:rPr lang="en-GB" sz="2200" dirty="0"/>
              <a:t>[]);</a:t>
            </a:r>
            <a:endParaRPr lang="en-US" altLang="zh-CN" sz="2200" dirty="0"/>
          </a:p>
          <a:p>
            <a:pPr marL="0" indent="0">
              <a:buNone/>
            </a:pPr>
            <a:endParaRPr lang="en-US" altLang="zh-CN" dirty="0"/>
          </a:p>
        </p:txBody>
      </p:sp>
      <p:pic>
        <p:nvPicPr>
          <p:cNvPr id="3074" name="Picture 2" descr="The exec family of system calls :: Operating systems 2018">
            <a:extLst>
              <a:ext uri="{FF2B5EF4-FFF2-40B4-BE49-F238E27FC236}">
                <a16:creationId xmlns:a16="http://schemas.microsoft.com/office/drawing/2014/main" id="{B8F04797-E2C0-72D8-B7F9-8F0915B7C1A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15328" y="4191001"/>
            <a:ext cx="6973475" cy="2547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rocess management :: Operating systems 2018">
            <a:extLst>
              <a:ext uri="{FF2B5EF4-FFF2-40B4-BE49-F238E27FC236}">
                <a16:creationId xmlns:a16="http://schemas.microsoft.com/office/drawing/2014/main" id="{C6D9E28B-3858-47C3-1888-3FD2A595EBB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69174" y="2420007"/>
            <a:ext cx="3084930" cy="416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65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4E9320-82CB-6B47-9656-1B5499518015}"/>
              </a:ext>
            </a:extLst>
          </p:cNvPr>
          <p:cNvSpPr>
            <a:spLocks noGrp="1"/>
          </p:cNvSpPr>
          <p:nvPr>
            <p:ph type="title"/>
          </p:nvPr>
        </p:nvSpPr>
        <p:spPr/>
        <p:txBody>
          <a:bodyPr/>
          <a:lstStyle/>
          <a:p>
            <a:r>
              <a:rPr lang="en-US" altLang="zh-CN" dirty="0"/>
              <a:t>wait()</a:t>
            </a:r>
            <a:endParaRPr lang="nb-NO" dirty="0"/>
          </a:p>
        </p:txBody>
      </p:sp>
      <p:sp>
        <p:nvSpPr>
          <p:cNvPr id="3" name="Plassholder for innhold 2">
            <a:extLst>
              <a:ext uri="{FF2B5EF4-FFF2-40B4-BE49-F238E27FC236}">
                <a16:creationId xmlns:a16="http://schemas.microsoft.com/office/drawing/2014/main" id="{FC7524D1-ADBD-8C45-9DC3-F343D7DEE3B6}"/>
              </a:ext>
            </a:extLst>
          </p:cNvPr>
          <p:cNvSpPr>
            <a:spLocks noGrp="1"/>
          </p:cNvSpPr>
          <p:nvPr>
            <p:ph idx="1"/>
          </p:nvPr>
        </p:nvSpPr>
        <p:spPr>
          <a:xfrm>
            <a:off x="124823" y="807595"/>
            <a:ext cx="6977286" cy="5919776"/>
          </a:xfrm>
        </p:spPr>
        <p:txBody>
          <a:bodyPr>
            <a:normAutofit fontScale="92500" lnSpcReduction="10000"/>
          </a:bodyPr>
          <a:lstStyle/>
          <a:p>
            <a:r>
              <a:rPr lang="en-US" altLang="zh-CN" dirty="0"/>
              <a:t>Let</a:t>
            </a:r>
            <a:r>
              <a:rPr lang="zh-CN" altLang="en-US" dirty="0"/>
              <a:t> </a:t>
            </a:r>
            <a:r>
              <a:rPr lang="en-US" altLang="zh-CN" dirty="0"/>
              <a:t>the</a:t>
            </a:r>
            <a:r>
              <a:rPr lang="zh-CN" altLang="en-US" dirty="0"/>
              <a:t> </a:t>
            </a:r>
            <a:r>
              <a:rPr lang="en-US" altLang="zh-CN" dirty="0"/>
              <a:t>parent</a:t>
            </a:r>
            <a:r>
              <a:rPr lang="zh-CN" altLang="en-US" dirty="0"/>
              <a:t> </a:t>
            </a:r>
            <a:r>
              <a:rPr lang="en-US" altLang="zh-CN" dirty="0"/>
              <a:t>process</a:t>
            </a:r>
            <a:r>
              <a:rPr lang="zh-CN" altLang="en-US" dirty="0"/>
              <a:t> </a:t>
            </a:r>
            <a:r>
              <a:rPr lang="en-US" altLang="zh-CN" dirty="0"/>
              <a:t>wait</a:t>
            </a:r>
            <a:r>
              <a:rPr lang="zh-CN" altLang="en-US" dirty="0"/>
              <a:t> </a:t>
            </a:r>
            <a:r>
              <a:rPr lang="en-US" altLang="zh-CN" dirty="0"/>
              <a:t>for</a:t>
            </a:r>
            <a:r>
              <a:rPr lang="zh-CN" altLang="en-US" dirty="0"/>
              <a:t> </a:t>
            </a:r>
            <a:r>
              <a:rPr lang="en-US" altLang="zh-CN" dirty="0"/>
              <a:t>the</a:t>
            </a:r>
            <a:r>
              <a:rPr lang="zh-CN" altLang="en-US" dirty="0"/>
              <a:t> </a:t>
            </a:r>
            <a:r>
              <a:rPr lang="en-US" altLang="zh-CN" dirty="0"/>
              <a:t>completion</a:t>
            </a:r>
            <a:r>
              <a:rPr lang="zh-CN" altLang="en-US" dirty="0"/>
              <a:t> </a:t>
            </a:r>
            <a:r>
              <a:rPr lang="en-US" altLang="zh-CN" dirty="0"/>
              <a:t>of</a:t>
            </a:r>
            <a:r>
              <a:rPr lang="zh-CN" altLang="en-US" dirty="0"/>
              <a:t> </a:t>
            </a:r>
            <a:r>
              <a:rPr lang="en-US" altLang="zh-CN" dirty="0"/>
              <a:t>the</a:t>
            </a:r>
            <a:r>
              <a:rPr lang="zh-CN" altLang="en-US" dirty="0"/>
              <a:t> </a:t>
            </a:r>
            <a:r>
              <a:rPr lang="en-US" altLang="zh-CN" dirty="0"/>
              <a:t>child</a:t>
            </a:r>
            <a:r>
              <a:rPr lang="zh-CN" altLang="en-US" dirty="0"/>
              <a:t> </a:t>
            </a:r>
            <a:r>
              <a:rPr lang="en-US" altLang="zh-CN" dirty="0"/>
              <a:t>process</a:t>
            </a:r>
          </a:p>
          <a:p>
            <a:pPr lvl="1"/>
            <a:r>
              <a:rPr lang="en-US" altLang="zh-CN" b="1" dirty="0">
                <a:solidFill>
                  <a:srgbClr val="0070C0"/>
                </a:solidFill>
              </a:rPr>
              <a:t>pid</a:t>
            </a:r>
            <a:r>
              <a:rPr lang="zh-CN" altLang="en-US" b="1" dirty="0">
                <a:solidFill>
                  <a:srgbClr val="0070C0"/>
                </a:solidFill>
              </a:rPr>
              <a:t> </a:t>
            </a:r>
            <a:r>
              <a:rPr lang="en-US" altLang="zh-CN" b="1" dirty="0">
                <a:solidFill>
                  <a:srgbClr val="0070C0"/>
                </a:solidFill>
              </a:rPr>
              <a:t>=</a:t>
            </a:r>
            <a:r>
              <a:rPr lang="zh-CN" altLang="en-US" b="1" dirty="0">
                <a:solidFill>
                  <a:srgbClr val="0070C0"/>
                </a:solidFill>
              </a:rPr>
              <a:t> </a:t>
            </a:r>
            <a:r>
              <a:rPr lang="en-US" altLang="zh-CN" b="1" dirty="0">
                <a:solidFill>
                  <a:srgbClr val="0070C0"/>
                </a:solidFill>
              </a:rPr>
              <a:t>wait()</a:t>
            </a:r>
          </a:p>
          <a:p>
            <a:r>
              <a:rPr lang="en-US" altLang="zh-CN" b="1" dirty="0">
                <a:solidFill>
                  <a:srgbClr val="0070C0"/>
                </a:solidFill>
              </a:rPr>
              <a:t>wait() </a:t>
            </a:r>
            <a:r>
              <a:rPr lang="en-GB" dirty="0"/>
              <a:t>suspends the execution of the calling process until one of its child processes terminates. </a:t>
            </a:r>
          </a:p>
          <a:p>
            <a:pPr lvl="1"/>
            <a:r>
              <a:rPr lang="en-GB" dirty="0"/>
              <a:t>When a child process terminates, </a:t>
            </a:r>
            <a:r>
              <a:rPr lang="en-US" altLang="zh-CN" b="1" dirty="0">
                <a:solidFill>
                  <a:srgbClr val="0070C0"/>
                </a:solidFill>
              </a:rPr>
              <a:t>wait() </a:t>
            </a:r>
            <a:r>
              <a:rPr lang="en-GB" dirty="0"/>
              <a:t>retrieves its termination status and allows the system to clean up the resources associated with that child. If the parent does not call </a:t>
            </a:r>
            <a:r>
              <a:rPr lang="en-US" altLang="zh-CN" b="1" dirty="0">
                <a:solidFill>
                  <a:srgbClr val="0070C0"/>
                </a:solidFill>
              </a:rPr>
              <a:t>wait()</a:t>
            </a:r>
            <a:r>
              <a:rPr lang="en-GB" dirty="0"/>
              <a:t> to collect the child's exit status, the child becomes a zombie process, which means its PCB persists in the process table, even though it is no longer running.</a:t>
            </a:r>
          </a:p>
          <a:p>
            <a:pPr lvl="2"/>
            <a:r>
              <a:rPr lang="en-GB" dirty="0"/>
              <a:t>While zombie processes do not consume processor or memory resources, they occupy entries in the process table. The process table is of finite size, and if too many zombie processes accumulate, it can prevent new processes from being created.</a:t>
            </a:r>
          </a:p>
          <a:p>
            <a:pPr lvl="1"/>
            <a:r>
              <a:rPr lang="en-GB" dirty="0"/>
              <a:t>If there are multiple child processes, </a:t>
            </a:r>
            <a:r>
              <a:rPr lang="en-US" altLang="zh-CN" b="1" dirty="0">
                <a:solidFill>
                  <a:srgbClr val="0070C0"/>
                </a:solidFill>
              </a:rPr>
              <a:t>wait() </a:t>
            </a:r>
            <a:r>
              <a:rPr lang="en-GB" dirty="0"/>
              <a:t>does not allow the parent to specify which child process to wait for. </a:t>
            </a:r>
            <a:r>
              <a:rPr lang="en-US" altLang="zh-CN" b="1" dirty="0" err="1">
                <a:solidFill>
                  <a:srgbClr val="0070C0"/>
                </a:solidFill>
              </a:rPr>
              <a:t>waitpid</a:t>
            </a:r>
            <a:r>
              <a:rPr lang="en-US" altLang="zh-CN" b="1" dirty="0">
                <a:solidFill>
                  <a:srgbClr val="0070C0"/>
                </a:solidFill>
              </a:rPr>
              <a:t>(</a:t>
            </a:r>
            <a:r>
              <a:rPr lang="en-US" altLang="zh-CN" b="1" dirty="0" err="1">
                <a:solidFill>
                  <a:srgbClr val="0070C0"/>
                </a:solidFill>
              </a:rPr>
              <a:t>pid</a:t>
            </a:r>
            <a:r>
              <a:rPr lang="en-US" altLang="zh-CN" b="1" dirty="0">
                <a:solidFill>
                  <a:srgbClr val="0070C0"/>
                </a:solidFill>
              </a:rPr>
              <a:t>) </a:t>
            </a:r>
            <a:r>
              <a:rPr lang="en-GB" dirty="0"/>
              <a:t>is an advanced version of wait. It allows the parent process to specify which child process (or group of processes) it wants to wait for.</a:t>
            </a:r>
            <a:endParaRPr lang="en-SE" dirty="0"/>
          </a:p>
        </p:txBody>
      </p:sp>
      <p:grpSp>
        <p:nvGrpSpPr>
          <p:cNvPr id="27" name="组合 11">
            <a:extLst>
              <a:ext uri="{FF2B5EF4-FFF2-40B4-BE49-F238E27FC236}">
                <a16:creationId xmlns:a16="http://schemas.microsoft.com/office/drawing/2014/main" id="{EFFFC8AF-5200-0D3B-2733-AEC35532CCF1}"/>
              </a:ext>
            </a:extLst>
          </p:cNvPr>
          <p:cNvGrpSpPr/>
          <p:nvPr/>
        </p:nvGrpSpPr>
        <p:grpSpPr>
          <a:xfrm>
            <a:off x="7243622" y="1683719"/>
            <a:ext cx="4823555" cy="2901249"/>
            <a:chOff x="1915098" y="2776248"/>
            <a:chExt cx="4823555" cy="2901249"/>
          </a:xfrm>
        </p:grpSpPr>
        <p:sp>
          <p:nvSpPr>
            <p:cNvPr id="28" name="圆角矩形 3">
              <a:extLst>
                <a:ext uri="{FF2B5EF4-FFF2-40B4-BE49-F238E27FC236}">
                  <a16:creationId xmlns:a16="http://schemas.microsoft.com/office/drawing/2014/main" id="{D9A7E296-9094-BFCC-9A29-6CD5104C3549}"/>
                </a:ext>
              </a:extLst>
            </p:cNvPr>
            <p:cNvSpPr/>
            <p:nvPr/>
          </p:nvSpPr>
          <p:spPr>
            <a:xfrm>
              <a:off x="3833869" y="2776248"/>
              <a:ext cx="980501" cy="484743"/>
            </a:xfrm>
            <a:prstGeom prst="roundRect">
              <a:avLst/>
            </a:prstGeom>
            <a:solidFill>
              <a:srgbClr val="43B7B0"/>
            </a:solidFill>
            <a:ln w="9525" cap="flat" cmpd="sng" algn="ctr">
              <a:noFill/>
              <a:prstDash val="solid"/>
            </a:ln>
            <a:effectLst>
              <a:outerShdw blurRad="114300" dist="127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Parent</a:t>
              </a: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9" name="圆角矩形 4">
              <a:extLst>
                <a:ext uri="{FF2B5EF4-FFF2-40B4-BE49-F238E27FC236}">
                  <a16:creationId xmlns:a16="http://schemas.microsoft.com/office/drawing/2014/main" id="{964AB1D7-6A4D-283C-2FD5-D903DC3B6361}"/>
                </a:ext>
              </a:extLst>
            </p:cNvPr>
            <p:cNvSpPr/>
            <p:nvPr/>
          </p:nvSpPr>
          <p:spPr>
            <a:xfrm>
              <a:off x="3833869" y="3600677"/>
              <a:ext cx="980501" cy="484743"/>
            </a:xfrm>
            <a:prstGeom prst="roundRect">
              <a:avLst/>
            </a:prstGeom>
            <a:solidFill>
              <a:srgbClr val="FFFFFF"/>
            </a:solidFill>
            <a:ln w="254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fork()</a:t>
              </a: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30" name="圆角矩形 5">
              <a:extLst>
                <a:ext uri="{FF2B5EF4-FFF2-40B4-BE49-F238E27FC236}">
                  <a16:creationId xmlns:a16="http://schemas.microsoft.com/office/drawing/2014/main" id="{729E7C93-ECE0-004E-C2F2-BA45C512B226}"/>
                </a:ext>
              </a:extLst>
            </p:cNvPr>
            <p:cNvSpPr/>
            <p:nvPr/>
          </p:nvSpPr>
          <p:spPr>
            <a:xfrm>
              <a:off x="1915098" y="5192754"/>
              <a:ext cx="980501" cy="484743"/>
            </a:xfrm>
            <a:prstGeom prst="roundRect">
              <a:avLst/>
            </a:prstGeom>
            <a:solidFill>
              <a:srgbClr val="43B7B0"/>
            </a:solidFill>
            <a:ln w="9525" cap="flat" cmpd="sng" algn="ctr">
              <a:noFill/>
              <a:prstDash val="solid"/>
            </a:ln>
            <a:effectLst>
              <a:outerShdw blurRad="114300" dist="12700" dir="5400000" rotWithShape="0">
                <a:srgbClr val="000000">
                  <a:alpha val="35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Parent</a:t>
              </a: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1" name="圆角矩形 6">
              <a:extLst>
                <a:ext uri="{FF2B5EF4-FFF2-40B4-BE49-F238E27FC236}">
                  <a16:creationId xmlns:a16="http://schemas.microsoft.com/office/drawing/2014/main" id="{4931CE79-59A8-200A-8FD1-0076EA56B8F7}"/>
                </a:ext>
              </a:extLst>
            </p:cNvPr>
            <p:cNvSpPr/>
            <p:nvPr/>
          </p:nvSpPr>
          <p:spPr>
            <a:xfrm>
              <a:off x="5758152" y="4355472"/>
              <a:ext cx="980501" cy="484743"/>
            </a:xfrm>
            <a:prstGeom prst="roundRect">
              <a:avLst/>
            </a:prstGeom>
            <a:solidFill>
              <a:srgbClr val="BCD024"/>
            </a:solidFill>
            <a:ln w="25400" cap="flat" cmpd="sng" algn="ctr">
              <a:solidFill>
                <a:srgbClr val="BCD024">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FFFF"/>
                  </a:solidFill>
                  <a:effectLst/>
                  <a:uLnTx/>
                  <a:uFillTx/>
                  <a:latin typeface="Arial" panose="020B0604020202020204"/>
                  <a:ea typeface="黑体" panose="02010609060101010101" pitchFamily="49" charset="-122"/>
                  <a:cs typeface="+mn-cs"/>
                </a:rPr>
                <a:t>Child</a:t>
              </a: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32" name="直线箭头连接符 8">
              <a:extLst>
                <a:ext uri="{FF2B5EF4-FFF2-40B4-BE49-F238E27FC236}">
                  <a16:creationId xmlns:a16="http://schemas.microsoft.com/office/drawing/2014/main" id="{956871A9-EDCB-03F1-1EA5-B351A20CBA5C}"/>
                </a:ext>
              </a:extLst>
            </p:cNvPr>
            <p:cNvCxnSpPr>
              <a:stCxn id="28" idx="2"/>
              <a:endCxn id="29" idx="0"/>
            </p:cNvCxnSpPr>
            <p:nvPr/>
          </p:nvCxnSpPr>
          <p:spPr>
            <a:xfrm>
              <a:off x="4324120" y="3260991"/>
              <a:ext cx="0" cy="339686"/>
            </a:xfrm>
            <a:prstGeom prst="straightConnector1">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cxnSp>
          <p:nvCxnSpPr>
            <p:cNvPr id="33" name="曲线连接符 10">
              <a:extLst>
                <a:ext uri="{FF2B5EF4-FFF2-40B4-BE49-F238E27FC236}">
                  <a16:creationId xmlns:a16="http://schemas.microsoft.com/office/drawing/2014/main" id="{4C3310E4-7FE3-69BA-760E-55CBEB94D967}"/>
                </a:ext>
              </a:extLst>
            </p:cNvPr>
            <p:cNvCxnSpPr>
              <a:cxnSpLocks/>
              <a:stCxn id="29" idx="1"/>
              <a:endCxn id="35" idx="0"/>
            </p:cNvCxnSpPr>
            <p:nvPr/>
          </p:nvCxnSpPr>
          <p:spPr>
            <a:xfrm rot="10800000" flipV="1">
              <a:off x="2405349" y="3843048"/>
              <a:ext cx="1428520" cy="512423"/>
            </a:xfrm>
            <a:prstGeom prst="curvedConnector2">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cxnSp>
          <p:nvCxnSpPr>
            <p:cNvPr id="34" name="曲线连接符 12">
              <a:extLst>
                <a:ext uri="{FF2B5EF4-FFF2-40B4-BE49-F238E27FC236}">
                  <a16:creationId xmlns:a16="http://schemas.microsoft.com/office/drawing/2014/main" id="{4822B5D9-2A1C-B5F9-4E54-E106536D3212}"/>
                </a:ext>
              </a:extLst>
            </p:cNvPr>
            <p:cNvCxnSpPr>
              <a:stCxn id="29" idx="3"/>
              <a:endCxn id="31" idx="0"/>
            </p:cNvCxnSpPr>
            <p:nvPr/>
          </p:nvCxnSpPr>
          <p:spPr>
            <a:xfrm>
              <a:off x="4814370" y="3843049"/>
              <a:ext cx="1434033" cy="512423"/>
            </a:xfrm>
            <a:prstGeom prst="curvedConnector2">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sp>
          <p:nvSpPr>
            <p:cNvPr id="35" name="圆角矩形 9">
              <a:extLst>
                <a:ext uri="{FF2B5EF4-FFF2-40B4-BE49-F238E27FC236}">
                  <a16:creationId xmlns:a16="http://schemas.microsoft.com/office/drawing/2014/main" id="{B039C8C6-7DC1-6E0F-E01A-267BBDF8CDBB}"/>
                </a:ext>
              </a:extLst>
            </p:cNvPr>
            <p:cNvSpPr/>
            <p:nvPr/>
          </p:nvSpPr>
          <p:spPr>
            <a:xfrm>
              <a:off x="1915098" y="4355472"/>
              <a:ext cx="980501" cy="484743"/>
            </a:xfrm>
            <a:prstGeom prst="roundRect">
              <a:avLst/>
            </a:prstGeom>
            <a:solidFill>
              <a:srgbClr val="FFFFFF"/>
            </a:solidFill>
            <a:ln w="254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wait()</a:t>
              </a: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cxnSp>
          <p:nvCxnSpPr>
            <p:cNvPr id="36" name="直线箭头连接符 17">
              <a:extLst>
                <a:ext uri="{FF2B5EF4-FFF2-40B4-BE49-F238E27FC236}">
                  <a16:creationId xmlns:a16="http://schemas.microsoft.com/office/drawing/2014/main" id="{F6349095-3D57-9488-5BD3-B5664143170E}"/>
                </a:ext>
              </a:extLst>
            </p:cNvPr>
            <p:cNvCxnSpPr/>
            <p:nvPr/>
          </p:nvCxnSpPr>
          <p:spPr>
            <a:xfrm>
              <a:off x="2405348" y="4853068"/>
              <a:ext cx="0" cy="339686"/>
            </a:xfrm>
            <a:prstGeom prst="straightConnector1">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cxnSp>
          <p:nvCxnSpPr>
            <p:cNvPr id="37" name="直线箭头连接符 18">
              <a:extLst>
                <a:ext uri="{FF2B5EF4-FFF2-40B4-BE49-F238E27FC236}">
                  <a16:creationId xmlns:a16="http://schemas.microsoft.com/office/drawing/2014/main" id="{FB842763-B99C-338F-B254-35C9273087FE}"/>
                </a:ext>
              </a:extLst>
            </p:cNvPr>
            <p:cNvCxnSpPr>
              <a:cxnSpLocks/>
              <a:endCxn id="35" idx="3"/>
            </p:cNvCxnSpPr>
            <p:nvPr/>
          </p:nvCxnSpPr>
          <p:spPr>
            <a:xfrm flipH="1">
              <a:off x="2895599" y="4597843"/>
              <a:ext cx="2862553" cy="1"/>
            </a:xfrm>
            <a:prstGeom prst="straightConnector1">
              <a:avLst/>
            </a:prstGeom>
            <a:noFill/>
            <a:ln w="25400" cap="flat" cmpd="sng" algn="ctr">
              <a:solidFill>
                <a:srgbClr val="B6C8E9"/>
              </a:solidFill>
              <a:prstDash val="solid"/>
              <a:tailEnd type="triangle"/>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275474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F0EAE45E-8690-958C-E7F2-434745B2CF83}"/>
              </a:ext>
            </a:extLst>
          </p:cNvPr>
          <p:cNvSpPr>
            <a:spLocks noGrp="1" noChangeArrowheads="1"/>
          </p:cNvSpPr>
          <p:nvPr>
            <p:ph type="title"/>
          </p:nvPr>
        </p:nvSpPr>
        <p:spPr/>
        <p:txBody>
          <a:bodyPr/>
          <a:lstStyle/>
          <a:p>
            <a:r>
              <a:rPr lang="en-US" altLang="en-SE"/>
              <a:t>L2 Summary</a:t>
            </a:r>
            <a:endParaRPr lang="en-US" altLang="en-SE" dirty="0"/>
          </a:p>
        </p:txBody>
      </p:sp>
      <p:sp>
        <p:nvSpPr>
          <p:cNvPr id="142339" name="Rectangle 3">
            <a:extLst>
              <a:ext uri="{FF2B5EF4-FFF2-40B4-BE49-F238E27FC236}">
                <a16:creationId xmlns:a16="http://schemas.microsoft.com/office/drawing/2014/main" id="{B7B9BAE2-5B77-4CA5-CCD1-DCB779806785}"/>
              </a:ext>
            </a:extLst>
          </p:cNvPr>
          <p:cNvSpPr>
            <a:spLocks noGrp="1" noChangeArrowheads="1"/>
          </p:cNvSpPr>
          <p:nvPr>
            <p:ph type="body" idx="1"/>
          </p:nvPr>
        </p:nvSpPr>
        <p:spPr>
          <a:xfrm>
            <a:off x="1088020" y="1066800"/>
            <a:ext cx="10359342" cy="4953000"/>
          </a:xfrm>
        </p:spPr>
        <p:txBody>
          <a:bodyPr/>
          <a:lstStyle/>
          <a:p>
            <a:r>
              <a:rPr lang="en-US" dirty="0"/>
              <a:t>Processes</a:t>
            </a:r>
          </a:p>
          <a:p>
            <a:pPr lvl="1"/>
            <a:r>
              <a:rPr lang="en-US" dirty="0"/>
              <a:t>In</a:t>
            </a:r>
            <a:r>
              <a:rPr lang="zh-CN" altLang="en-US" dirty="0"/>
              <a:t> </a:t>
            </a:r>
            <a:r>
              <a:rPr lang="en-US" altLang="zh-CN" dirty="0"/>
              <a:t>OS,</a:t>
            </a:r>
            <a:r>
              <a:rPr lang="zh-CN" altLang="en-US" dirty="0"/>
              <a:t> </a:t>
            </a:r>
            <a:r>
              <a:rPr lang="en-US" altLang="zh-CN" dirty="0"/>
              <a:t>process</a:t>
            </a:r>
            <a:r>
              <a:rPr lang="zh-CN" altLang="en-US" dirty="0"/>
              <a:t> </a:t>
            </a:r>
            <a:r>
              <a:rPr lang="en-US" altLang="zh-CN" dirty="0"/>
              <a:t>is</a:t>
            </a:r>
            <a:r>
              <a:rPr lang="zh-CN" altLang="en-US" dirty="0"/>
              <a:t> </a:t>
            </a:r>
            <a:r>
              <a:rPr lang="en-US" altLang="zh-CN" dirty="0"/>
              <a:t>a</a:t>
            </a:r>
            <a:r>
              <a:rPr lang="zh-CN" altLang="en-US" dirty="0"/>
              <a:t> </a:t>
            </a:r>
            <a:r>
              <a:rPr lang="en-US" altLang="zh-CN" dirty="0"/>
              <a:t>running</a:t>
            </a:r>
            <a:r>
              <a:rPr lang="zh-CN" altLang="en-US" dirty="0"/>
              <a:t> </a:t>
            </a:r>
            <a:r>
              <a:rPr lang="en-US" altLang="zh-CN" dirty="0"/>
              <a:t>program</a:t>
            </a:r>
            <a:r>
              <a:rPr lang="zh-CN" altLang="en-US" dirty="0"/>
              <a:t> </a:t>
            </a:r>
            <a:r>
              <a:rPr lang="en-US" altLang="zh-CN" dirty="0"/>
              <a:t>and</a:t>
            </a:r>
            <a:r>
              <a:rPr lang="zh-CN" altLang="en-US" dirty="0"/>
              <a:t> </a:t>
            </a:r>
            <a:r>
              <a:rPr lang="en-US" altLang="zh-CN" dirty="0"/>
              <a:t>has</a:t>
            </a:r>
            <a:r>
              <a:rPr lang="zh-CN" altLang="en-US" dirty="0"/>
              <a:t> </a:t>
            </a:r>
            <a:r>
              <a:rPr lang="en-US" altLang="zh-CN" dirty="0"/>
              <a:t>an</a:t>
            </a:r>
            <a:r>
              <a:rPr lang="zh-CN" altLang="en-US" dirty="0"/>
              <a:t> </a:t>
            </a:r>
            <a:r>
              <a:rPr lang="en-US" altLang="zh-CN" dirty="0"/>
              <a:t>address</a:t>
            </a:r>
            <a:r>
              <a:rPr lang="zh-CN" altLang="en-US" dirty="0"/>
              <a:t> </a:t>
            </a:r>
            <a:r>
              <a:rPr lang="en-US" altLang="zh-CN" dirty="0"/>
              <a:t>space</a:t>
            </a:r>
          </a:p>
          <a:p>
            <a:pPr lvl="1"/>
            <a:r>
              <a:rPr lang="en-US" altLang="zh-CN" dirty="0"/>
              <a:t>We</a:t>
            </a:r>
            <a:r>
              <a:rPr lang="zh-CN" altLang="en-US" dirty="0"/>
              <a:t> </a:t>
            </a:r>
            <a:r>
              <a:rPr lang="en-US" altLang="zh-CN" dirty="0"/>
              <a:t>use</a:t>
            </a:r>
            <a:r>
              <a:rPr lang="zh-CN" altLang="en-US" dirty="0"/>
              <a:t> </a:t>
            </a:r>
            <a:r>
              <a:rPr lang="en-US" altLang="zh-CN" dirty="0"/>
              <a:t>process</a:t>
            </a:r>
            <a:r>
              <a:rPr lang="zh-CN" altLang="en-US" dirty="0"/>
              <a:t> </a:t>
            </a:r>
            <a:r>
              <a:rPr lang="en-US" altLang="zh-CN" dirty="0"/>
              <a:t>API</a:t>
            </a:r>
            <a:r>
              <a:rPr lang="zh-CN" altLang="en-US" dirty="0"/>
              <a:t> </a:t>
            </a:r>
            <a:r>
              <a:rPr lang="en-US" altLang="zh-CN" dirty="0"/>
              <a:t>to</a:t>
            </a:r>
            <a:r>
              <a:rPr lang="zh-CN" altLang="en-US" dirty="0"/>
              <a:t> </a:t>
            </a:r>
            <a:r>
              <a:rPr lang="en-US" altLang="zh-CN" dirty="0"/>
              <a:t>create</a:t>
            </a:r>
            <a:r>
              <a:rPr lang="zh-CN" altLang="en-US" dirty="0"/>
              <a:t> </a:t>
            </a:r>
            <a:r>
              <a:rPr lang="en-US" altLang="zh-CN" dirty="0"/>
              <a:t>and</a:t>
            </a:r>
            <a:r>
              <a:rPr lang="zh-CN" altLang="en-US" dirty="0"/>
              <a:t> </a:t>
            </a:r>
            <a:r>
              <a:rPr lang="en-US" altLang="zh-CN" dirty="0"/>
              <a:t>manage</a:t>
            </a:r>
            <a:r>
              <a:rPr lang="zh-CN" altLang="en-US" dirty="0"/>
              <a:t> </a:t>
            </a:r>
            <a:r>
              <a:rPr lang="en-US" altLang="zh-CN" dirty="0"/>
              <a:t>processes</a:t>
            </a:r>
          </a:p>
          <a:p>
            <a:pPr lvl="1"/>
            <a:r>
              <a:rPr lang="en-GB" altLang="zh-CN" dirty="0"/>
              <a:t>f</a:t>
            </a:r>
            <a:r>
              <a:rPr lang="en-US" altLang="zh-CN" dirty="0"/>
              <a:t>ork()</a:t>
            </a:r>
            <a:r>
              <a:rPr lang="zh-CN" altLang="en-US" dirty="0"/>
              <a:t> </a:t>
            </a:r>
            <a:r>
              <a:rPr lang="en-US" altLang="zh-CN" dirty="0"/>
              <a:t>to</a:t>
            </a:r>
            <a:r>
              <a:rPr lang="zh-CN" altLang="en-US" dirty="0"/>
              <a:t> </a:t>
            </a:r>
            <a:r>
              <a:rPr lang="en-US" altLang="zh-CN" dirty="0"/>
              <a:t>duplicate</a:t>
            </a:r>
            <a:r>
              <a:rPr lang="zh-CN" altLang="en-US" dirty="0"/>
              <a:t> </a:t>
            </a:r>
            <a:r>
              <a:rPr lang="en-US" altLang="zh-CN" dirty="0"/>
              <a:t>a</a:t>
            </a:r>
            <a:r>
              <a:rPr lang="zh-CN" altLang="en-US" dirty="0"/>
              <a:t> </a:t>
            </a:r>
            <a:r>
              <a:rPr lang="en-US" altLang="zh-CN" dirty="0"/>
              <a:t>process,</a:t>
            </a:r>
            <a:r>
              <a:rPr lang="zh-CN" altLang="en-US" dirty="0"/>
              <a:t> </a:t>
            </a:r>
            <a:r>
              <a:rPr lang="en-US" altLang="zh-CN" dirty="0"/>
              <a:t>exec()</a:t>
            </a:r>
            <a:r>
              <a:rPr lang="zh-CN" altLang="en-US" dirty="0"/>
              <a:t> </a:t>
            </a:r>
            <a:r>
              <a:rPr lang="en-US" altLang="zh-CN" dirty="0"/>
              <a:t>to</a:t>
            </a:r>
            <a:r>
              <a:rPr lang="zh-CN" altLang="en-US" dirty="0"/>
              <a:t> </a:t>
            </a:r>
            <a:r>
              <a:rPr lang="en-US" altLang="zh-CN" dirty="0"/>
              <a:t>replace</a:t>
            </a:r>
            <a:r>
              <a:rPr lang="zh-CN" altLang="en-US" dirty="0"/>
              <a:t> </a:t>
            </a:r>
            <a:r>
              <a:rPr lang="en-US" altLang="zh-CN" dirty="0"/>
              <a:t>the</a:t>
            </a:r>
            <a:r>
              <a:rPr lang="zh-CN" altLang="en-US" dirty="0"/>
              <a:t> </a:t>
            </a:r>
            <a:r>
              <a:rPr lang="en-US" altLang="zh-CN" dirty="0"/>
              <a:t>command</a:t>
            </a:r>
          </a:p>
          <a:p>
            <a:r>
              <a:rPr lang="en-US" altLang="en-SE" dirty="0"/>
              <a:t>Threads:</a:t>
            </a:r>
          </a:p>
          <a:p>
            <a:pPr lvl="1"/>
            <a:r>
              <a:rPr lang="en-US" altLang="en-SE" dirty="0"/>
              <a:t>Multiple threads per process / address space</a:t>
            </a:r>
          </a:p>
          <a:p>
            <a:pPr lvl="1"/>
            <a:r>
              <a:rPr lang="en-US" altLang="en-SE" dirty="0"/>
              <a:t>Kernel threads are much more efficient than processes, but they’re still not cheap</a:t>
            </a:r>
          </a:p>
          <a:p>
            <a:pPr lvl="1"/>
            <a:r>
              <a:rPr lang="en-US" altLang="en-SE" dirty="0"/>
              <a:t>User-level threads are very efficient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5B787-2DC2-BC4A-E94F-F65E320A1F99}"/>
              </a:ext>
            </a:extLst>
          </p:cNvPr>
          <p:cNvSpPr>
            <a:spLocks noGrp="1"/>
          </p:cNvSpPr>
          <p:nvPr>
            <p:ph type="title"/>
          </p:nvPr>
        </p:nvSpPr>
        <p:spPr>
          <a:xfrm>
            <a:off x="419449" y="274639"/>
            <a:ext cx="11336392" cy="532956"/>
          </a:xfrm>
        </p:spPr>
        <p:txBody>
          <a:bodyPr/>
          <a:lstStyle/>
          <a:p>
            <a:r>
              <a:rPr lang="en-US" dirty="0"/>
              <a:t>Race Condition</a:t>
            </a:r>
          </a:p>
        </p:txBody>
      </p:sp>
      <p:sp>
        <p:nvSpPr>
          <p:cNvPr id="3" name="内容占位符 2">
            <a:extLst>
              <a:ext uri="{FF2B5EF4-FFF2-40B4-BE49-F238E27FC236}">
                <a16:creationId xmlns:a16="http://schemas.microsoft.com/office/drawing/2014/main" id="{D4364994-687E-C5C5-B082-A74D3FEB353D}"/>
              </a:ext>
            </a:extLst>
          </p:cNvPr>
          <p:cNvSpPr>
            <a:spLocks noGrp="1"/>
          </p:cNvSpPr>
          <p:nvPr>
            <p:ph idx="1"/>
          </p:nvPr>
        </p:nvSpPr>
        <p:spPr>
          <a:xfrm>
            <a:off x="342406" y="772145"/>
            <a:ext cx="6389214" cy="4233377"/>
          </a:xfrm>
        </p:spPr>
        <p:txBody>
          <a:bodyPr>
            <a:normAutofit fontScale="85000" lnSpcReduction="10000"/>
          </a:bodyPr>
          <a:lstStyle/>
          <a:p>
            <a:r>
              <a:rPr lang="en-US" dirty="0"/>
              <a:t>Incrementing </a:t>
            </a:r>
            <a:r>
              <a:rPr lang="en-US" b="1" dirty="0">
                <a:solidFill>
                  <a:srgbClr val="0070C0"/>
                </a:solidFill>
              </a:rPr>
              <a:t>counter </a:t>
            </a:r>
            <a:r>
              <a:rPr lang="en-US" dirty="0"/>
              <a:t>has </a:t>
            </a:r>
            <a:r>
              <a:rPr lang="en-US" dirty="0">
                <a:solidFill>
                  <a:srgbClr val="FF0000"/>
                </a:solidFill>
              </a:rPr>
              <a:t>3 instructions</a:t>
            </a:r>
            <a:r>
              <a:rPr lang="en-US" dirty="0"/>
              <a:t> in assembly code:</a:t>
            </a:r>
          </a:p>
          <a:p>
            <a:r>
              <a:rPr lang="en-US" altLang="zh-CN" b="1" dirty="0" err="1">
                <a:solidFill>
                  <a:schemeClr val="tx1"/>
                </a:solidFill>
                <a:effectLst/>
                <a:latin typeface="Menlo" panose="020B0609030804020204" pitchFamily="49" charset="0"/>
              </a:rPr>
              <a:t>ld</a:t>
            </a:r>
            <a:r>
              <a:rPr lang="en-US" altLang="zh-CN" b="1" dirty="0">
                <a:solidFill>
                  <a:schemeClr val="tx1"/>
                </a:solidFill>
                <a:effectLst/>
                <a:latin typeface="Menlo" panose="020B0609030804020204" pitchFamily="49" charset="0"/>
              </a:rPr>
              <a:t> w8, [x9]</a:t>
            </a:r>
            <a:r>
              <a:rPr lang="en-US" altLang="zh-CN" dirty="0">
                <a:solidFill>
                  <a:schemeClr val="tx1"/>
                </a:solidFill>
                <a:effectLst/>
                <a:latin typeface="Menlo" panose="020B0609030804020204" pitchFamily="49" charset="0"/>
              </a:rPr>
              <a:t>: </a:t>
            </a:r>
            <a:r>
              <a:rPr lang="en-US" dirty="0"/>
              <a:t>Read the value of counter at memory address x9 into register w8</a:t>
            </a:r>
          </a:p>
          <a:p>
            <a:r>
              <a:rPr lang="en-US" altLang="zh-CN" b="1" dirty="0">
                <a:solidFill>
                  <a:schemeClr val="tx1"/>
                </a:solidFill>
                <a:effectLst/>
                <a:latin typeface="Menlo" panose="020B0609030804020204" pitchFamily="49" charset="0"/>
              </a:rPr>
              <a:t>add w8, w8, #0x1</a:t>
            </a:r>
            <a:r>
              <a:rPr lang="en-US" altLang="zh-CN" dirty="0">
                <a:solidFill>
                  <a:schemeClr val="tx1"/>
                </a:solidFill>
                <a:effectLst/>
                <a:latin typeface="Menlo" panose="020B0609030804020204" pitchFamily="49" charset="0"/>
              </a:rPr>
              <a:t>: increment the value of </a:t>
            </a:r>
            <a:r>
              <a:rPr lang="en-US" dirty="0"/>
              <a:t>register w8 by 1</a:t>
            </a:r>
          </a:p>
          <a:p>
            <a:r>
              <a:rPr lang="en-US" altLang="zh-CN" b="1" dirty="0" err="1">
                <a:solidFill>
                  <a:schemeClr val="tx1"/>
                </a:solidFill>
                <a:effectLst/>
                <a:latin typeface="Menlo" panose="020B0609030804020204" pitchFamily="49" charset="0"/>
              </a:rPr>
              <a:t>st</a:t>
            </a:r>
            <a:r>
              <a:rPr lang="en-US" altLang="zh-CN" b="1" dirty="0">
                <a:solidFill>
                  <a:schemeClr val="tx1"/>
                </a:solidFill>
                <a:effectLst/>
                <a:latin typeface="Menlo" panose="020B0609030804020204" pitchFamily="49" charset="0"/>
              </a:rPr>
              <a:t> w8, [x9]</a:t>
            </a:r>
            <a:r>
              <a:rPr lang="en-US" altLang="zh-CN" dirty="0">
                <a:solidFill>
                  <a:schemeClr val="tx1"/>
                </a:solidFill>
                <a:effectLst/>
                <a:latin typeface="Menlo" panose="020B0609030804020204" pitchFamily="49" charset="0"/>
              </a:rPr>
              <a:t>: write the new value of counter in </a:t>
            </a:r>
            <a:r>
              <a:rPr lang="en-US" dirty="0"/>
              <a:t>register w8</a:t>
            </a:r>
            <a:r>
              <a:rPr lang="en-US" altLang="zh-CN" dirty="0">
                <a:solidFill>
                  <a:schemeClr val="tx1"/>
                </a:solidFill>
                <a:effectLst/>
                <a:latin typeface="Menlo" panose="020B0609030804020204" pitchFamily="49" charset="0"/>
              </a:rPr>
              <a:t> to </a:t>
            </a:r>
            <a:r>
              <a:rPr lang="en-US" dirty="0"/>
              <a:t>memory address x9</a:t>
            </a:r>
            <a:endParaRPr lang="en-US" dirty="0">
              <a:latin typeface="Menlo" panose="020B0609030804020204" pitchFamily="49" charset="0"/>
            </a:endParaRPr>
          </a:p>
          <a:p>
            <a:r>
              <a:rPr lang="en-US" altLang="zh-CN" dirty="0">
                <a:solidFill>
                  <a:schemeClr val="tx1"/>
                </a:solidFill>
                <a:effectLst/>
                <a:latin typeface="Menlo" panose="020B0609030804020204" pitchFamily="49" charset="0"/>
              </a:rPr>
              <a:t>When both threads read the same value of counter before writing to it, counter is incremented only by 1 instead of by 2!</a:t>
            </a:r>
          </a:p>
          <a:p>
            <a:r>
              <a:rPr lang="en-US" altLang="zh-CN" dirty="0">
                <a:latin typeface="Menlo" panose="020B0609030804020204" pitchFamily="49" charset="0"/>
              </a:rPr>
              <a:t>Note: threads in the same process share the same memory space, but have separate registers. So in both threads, </a:t>
            </a:r>
            <a:r>
              <a:rPr lang="en-US" altLang="zh-CN" dirty="0">
                <a:solidFill>
                  <a:schemeClr val="tx1"/>
                </a:solidFill>
                <a:effectLst/>
                <a:latin typeface="Menlo" panose="020B0609030804020204" pitchFamily="49" charset="0"/>
              </a:rPr>
              <a:t>[x9] refers to the same memory address at x9, but w8 refers to different registers in each thread.</a:t>
            </a:r>
          </a:p>
          <a:p>
            <a:endParaRPr lang="en-US" altLang="zh-CN" dirty="0">
              <a:solidFill>
                <a:schemeClr val="tx1"/>
              </a:solidFill>
              <a:effectLst/>
              <a:latin typeface="Menlo" panose="020B0609030804020204" pitchFamily="49" charset="0"/>
            </a:endParaRPr>
          </a:p>
          <a:p>
            <a:endParaRPr lang="en-US" dirty="0"/>
          </a:p>
        </p:txBody>
      </p:sp>
      <p:sp>
        <p:nvSpPr>
          <p:cNvPr id="8" name="文本框 7">
            <a:extLst>
              <a:ext uri="{FF2B5EF4-FFF2-40B4-BE49-F238E27FC236}">
                <a16:creationId xmlns:a16="http://schemas.microsoft.com/office/drawing/2014/main" id="{040A7D81-9540-D347-340C-C645D31B718F}"/>
              </a:ext>
            </a:extLst>
          </p:cNvPr>
          <p:cNvSpPr txBox="1"/>
          <p:nvPr/>
        </p:nvSpPr>
        <p:spPr>
          <a:xfrm>
            <a:off x="2474192" y="4872645"/>
            <a:ext cx="1828800" cy="461665"/>
          </a:xfrm>
          <a:prstGeom prst="rect">
            <a:avLst/>
          </a:prstGeom>
          <a:noFill/>
        </p:spPr>
        <p:txBody>
          <a:bodyPr wrap="square">
            <a:spAutoFit/>
          </a:bodyPr>
          <a:lstStyle/>
          <a:p>
            <a:r>
              <a:rPr lang="en-US" altLang="zh-CN" sz="2400" dirty="0"/>
              <a:t>counter</a:t>
            </a:r>
            <a:r>
              <a:rPr lang="en-US" altLang="zh-CN" sz="2400" dirty="0">
                <a:solidFill>
                  <a:srgbClr val="666666"/>
                </a:solidFill>
              </a:rPr>
              <a:t>++</a:t>
            </a:r>
            <a:r>
              <a:rPr lang="en-US" altLang="zh-CN" sz="2400" dirty="0"/>
              <a:t>; </a:t>
            </a:r>
            <a:endParaRPr lang="en-US" sz="2400" dirty="0"/>
          </a:p>
        </p:txBody>
      </p:sp>
      <p:sp>
        <p:nvSpPr>
          <p:cNvPr id="10" name="矩形 9">
            <a:extLst>
              <a:ext uri="{FF2B5EF4-FFF2-40B4-BE49-F238E27FC236}">
                <a16:creationId xmlns:a16="http://schemas.microsoft.com/office/drawing/2014/main" id="{7B43032E-2AA4-D514-2931-EB05B7B02E2B}"/>
              </a:ext>
            </a:extLst>
          </p:cNvPr>
          <p:cNvSpPr/>
          <p:nvPr/>
        </p:nvSpPr>
        <p:spPr>
          <a:xfrm>
            <a:off x="707570" y="5336363"/>
            <a:ext cx="2405743"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11" name="矩形 10">
            <a:extLst>
              <a:ext uri="{FF2B5EF4-FFF2-40B4-BE49-F238E27FC236}">
                <a16:creationId xmlns:a16="http://schemas.microsoft.com/office/drawing/2014/main" id="{A91B0E9F-477B-4B9B-D664-A9AB1A2A42A0}"/>
              </a:ext>
            </a:extLst>
          </p:cNvPr>
          <p:cNvSpPr/>
          <p:nvPr/>
        </p:nvSpPr>
        <p:spPr>
          <a:xfrm>
            <a:off x="3429000" y="5334000"/>
            <a:ext cx="2405743"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12" name="文本框 11">
            <a:extLst>
              <a:ext uri="{FF2B5EF4-FFF2-40B4-BE49-F238E27FC236}">
                <a16:creationId xmlns:a16="http://schemas.microsoft.com/office/drawing/2014/main" id="{8E1859E4-A9F3-4244-0843-A0E82F719E09}"/>
              </a:ext>
            </a:extLst>
          </p:cNvPr>
          <p:cNvSpPr txBox="1"/>
          <p:nvPr/>
        </p:nvSpPr>
        <p:spPr>
          <a:xfrm>
            <a:off x="1186542" y="6380594"/>
            <a:ext cx="1223412" cy="369332"/>
          </a:xfrm>
          <a:prstGeom prst="rect">
            <a:avLst/>
          </a:prstGeom>
          <a:noFill/>
        </p:spPr>
        <p:txBody>
          <a:bodyPr wrap="none" rtlCol="0">
            <a:spAutoFit/>
          </a:bodyPr>
          <a:lstStyle/>
          <a:p>
            <a:r>
              <a:rPr lang="en-US" dirty="0"/>
              <a:t>Thread 1</a:t>
            </a:r>
          </a:p>
        </p:txBody>
      </p:sp>
      <p:sp>
        <p:nvSpPr>
          <p:cNvPr id="13" name="文本框 12">
            <a:extLst>
              <a:ext uri="{FF2B5EF4-FFF2-40B4-BE49-F238E27FC236}">
                <a16:creationId xmlns:a16="http://schemas.microsoft.com/office/drawing/2014/main" id="{6D490E2D-4EBE-DF2E-CFEF-F84CFAFD5B28}"/>
              </a:ext>
            </a:extLst>
          </p:cNvPr>
          <p:cNvSpPr txBox="1"/>
          <p:nvPr/>
        </p:nvSpPr>
        <p:spPr>
          <a:xfrm>
            <a:off x="3923182" y="6380594"/>
            <a:ext cx="1223412" cy="369332"/>
          </a:xfrm>
          <a:prstGeom prst="rect">
            <a:avLst/>
          </a:prstGeom>
          <a:noFill/>
        </p:spPr>
        <p:txBody>
          <a:bodyPr wrap="none" rtlCol="0">
            <a:spAutoFit/>
          </a:bodyPr>
          <a:lstStyle/>
          <a:p>
            <a:r>
              <a:rPr lang="en-US" dirty="0"/>
              <a:t>Thread </a:t>
            </a:r>
            <a:r>
              <a:rPr lang="en-US" altLang="zh-CN" dirty="0"/>
              <a:t>2</a:t>
            </a:r>
            <a:endParaRPr lang="en-US" dirty="0"/>
          </a:p>
        </p:txBody>
      </p:sp>
      <p:sp>
        <p:nvSpPr>
          <p:cNvPr id="36" name="矩形 4">
            <a:extLst>
              <a:ext uri="{FF2B5EF4-FFF2-40B4-BE49-F238E27FC236}">
                <a16:creationId xmlns:a16="http://schemas.microsoft.com/office/drawing/2014/main" id="{B2CB40BB-3E1A-758E-4F96-14003CB767F0}"/>
              </a:ext>
            </a:extLst>
          </p:cNvPr>
          <p:cNvSpPr/>
          <p:nvPr/>
        </p:nvSpPr>
        <p:spPr>
          <a:xfrm>
            <a:off x="6705600" y="1574925"/>
            <a:ext cx="1970376"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bg1">
                    <a:lumMod val="75000"/>
                  </a:schemeClr>
                </a:solidFill>
                <a:effectLst/>
                <a:latin typeface="Menlo" panose="020B0609030804020204" pitchFamily="49" charset="0"/>
              </a:rPr>
              <a:t>st</a:t>
            </a:r>
            <a:r>
              <a:rPr lang="en-US" altLang="zh-CN" dirty="0">
                <a:solidFill>
                  <a:schemeClr val="bg1">
                    <a:lumMod val="75000"/>
                  </a:schemeClr>
                </a:solidFill>
                <a:effectLst/>
                <a:latin typeface="Menlo" panose="020B0609030804020204" pitchFamily="49" charset="0"/>
              </a:rPr>
              <a:t> w8, [x9]</a:t>
            </a:r>
          </a:p>
        </p:txBody>
      </p:sp>
      <p:sp>
        <p:nvSpPr>
          <p:cNvPr id="37" name="矩形 5">
            <a:extLst>
              <a:ext uri="{FF2B5EF4-FFF2-40B4-BE49-F238E27FC236}">
                <a16:creationId xmlns:a16="http://schemas.microsoft.com/office/drawing/2014/main" id="{05BFC5EB-B3DC-0B7E-12AE-69A445B71488}"/>
              </a:ext>
            </a:extLst>
          </p:cNvPr>
          <p:cNvSpPr/>
          <p:nvPr/>
        </p:nvSpPr>
        <p:spPr>
          <a:xfrm>
            <a:off x="10116581" y="2995073"/>
            <a:ext cx="1873820"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38" name="文本框 6">
            <a:extLst>
              <a:ext uri="{FF2B5EF4-FFF2-40B4-BE49-F238E27FC236}">
                <a16:creationId xmlns:a16="http://schemas.microsoft.com/office/drawing/2014/main" id="{93BA2F49-F93B-09BA-A110-FF238B5D5235}"/>
              </a:ext>
            </a:extLst>
          </p:cNvPr>
          <p:cNvSpPr txBox="1"/>
          <p:nvPr/>
        </p:nvSpPr>
        <p:spPr>
          <a:xfrm>
            <a:off x="7199781" y="1135032"/>
            <a:ext cx="1337226" cy="400110"/>
          </a:xfrm>
          <a:prstGeom prst="rect">
            <a:avLst/>
          </a:prstGeom>
          <a:noFill/>
        </p:spPr>
        <p:txBody>
          <a:bodyPr wrap="none" rtlCol="0">
            <a:spAutoFit/>
          </a:bodyPr>
          <a:lstStyle/>
          <a:p>
            <a:r>
              <a:rPr lang="en-US" sz="2000" dirty="0"/>
              <a:t>Thread 1</a:t>
            </a:r>
          </a:p>
        </p:txBody>
      </p:sp>
      <p:sp>
        <p:nvSpPr>
          <p:cNvPr id="39" name="文本框 7">
            <a:extLst>
              <a:ext uri="{FF2B5EF4-FFF2-40B4-BE49-F238E27FC236}">
                <a16:creationId xmlns:a16="http://schemas.microsoft.com/office/drawing/2014/main" id="{89D1141A-F47A-4A9A-DF58-47DE25ADC3ED}"/>
              </a:ext>
            </a:extLst>
          </p:cNvPr>
          <p:cNvSpPr txBox="1"/>
          <p:nvPr/>
        </p:nvSpPr>
        <p:spPr>
          <a:xfrm>
            <a:off x="10153467" y="1135032"/>
            <a:ext cx="1337226" cy="400110"/>
          </a:xfrm>
          <a:prstGeom prst="rect">
            <a:avLst/>
          </a:prstGeom>
          <a:noFill/>
        </p:spPr>
        <p:txBody>
          <a:bodyPr wrap="none" rtlCol="0">
            <a:spAutoFit/>
          </a:bodyPr>
          <a:lstStyle/>
          <a:p>
            <a:r>
              <a:rPr lang="en-US" sz="2000" dirty="0"/>
              <a:t>Thread </a:t>
            </a:r>
            <a:r>
              <a:rPr lang="en-US" altLang="zh-CN" sz="2000" dirty="0"/>
              <a:t>2</a:t>
            </a:r>
            <a:endParaRPr lang="en-US" sz="2000" dirty="0"/>
          </a:p>
        </p:txBody>
      </p:sp>
      <p:sp>
        <p:nvSpPr>
          <p:cNvPr id="40" name="文本框 9">
            <a:extLst>
              <a:ext uri="{FF2B5EF4-FFF2-40B4-BE49-F238E27FC236}">
                <a16:creationId xmlns:a16="http://schemas.microsoft.com/office/drawing/2014/main" id="{68D74403-F7B1-7FAC-2FF9-1FB63E9E271D}"/>
              </a:ext>
            </a:extLst>
          </p:cNvPr>
          <p:cNvSpPr txBox="1"/>
          <p:nvPr/>
        </p:nvSpPr>
        <p:spPr>
          <a:xfrm>
            <a:off x="8769441" y="914990"/>
            <a:ext cx="1104790" cy="400110"/>
          </a:xfrm>
          <a:prstGeom prst="rect">
            <a:avLst/>
          </a:prstGeom>
          <a:noFill/>
        </p:spPr>
        <p:txBody>
          <a:bodyPr wrap="none" rtlCol="0">
            <a:spAutoFit/>
          </a:bodyPr>
          <a:lstStyle/>
          <a:p>
            <a:r>
              <a:rPr lang="en-US" altLang="zh-CN" sz="2000" dirty="0"/>
              <a:t>counter</a:t>
            </a:r>
            <a:endParaRPr lang="en-US" sz="2400" dirty="0"/>
          </a:p>
        </p:txBody>
      </p:sp>
      <p:sp>
        <p:nvSpPr>
          <p:cNvPr id="41" name="矩形 10">
            <a:extLst>
              <a:ext uri="{FF2B5EF4-FFF2-40B4-BE49-F238E27FC236}">
                <a16:creationId xmlns:a16="http://schemas.microsoft.com/office/drawing/2014/main" id="{4F19E18B-571D-0588-24B7-2BFB8AB248E3}"/>
              </a:ext>
            </a:extLst>
          </p:cNvPr>
          <p:cNvSpPr/>
          <p:nvPr/>
        </p:nvSpPr>
        <p:spPr>
          <a:xfrm>
            <a:off x="6723043" y="5045999"/>
            <a:ext cx="1952933" cy="50108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42" name="文本框 12">
            <a:extLst>
              <a:ext uri="{FF2B5EF4-FFF2-40B4-BE49-F238E27FC236}">
                <a16:creationId xmlns:a16="http://schemas.microsoft.com/office/drawing/2014/main" id="{E1048C04-C9DE-68E6-EC6D-B203465AA2DC}"/>
              </a:ext>
            </a:extLst>
          </p:cNvPr>
          <p:cNvSpPr txBox="1"/>
          <p:nvPr/>
        </p:nvSpPr>
        <p:spPr>
          <a:xfrm>
            <a:off x="8999946" y="1633927"/>
            <a:ext cx="747320" cy="461665"/>
          </a:xfrm>
          <a:prstGeom prst="rect">
            <a:avLst/>
          </a:prstGeom>
          <a:noFill/>
        </p:spPr>
        <p:txBody>
          <a:bodyPr wrap="none" rtlCol="0">
            <a:spAutoFit/>
          </a:bodyPr>
          <a:lstStyle/>
          <a:p>
            <a:r>
              <a:rPr lang="en-US" altLang="zh-CN" sz="2400" dirty="0"/>
              <a:t>100</a:t>
            </a:r>
            <a:endParaRPr lang="en-US" sz="2400" dirty="0"/>
          </a:p>
        </p:txBody>
      </p:sp>
      <p:sp>
        <p:nvSpPr>
          <p:cNvPr id="43" name="文本框 13">
            <a:extLst>
              <a:ext uri="{FF2B5EF4-FFF2-40B4-BE49-F238E27FC236}">
                <a16:creationId xmlns:a16="http://schemas.microsoft.com/office/drawing/2014/main" id="{21CF643F-09FA-8C6C-A8BC-6C1CF401D940}"/>
              </a:ext>
            </a:extLst>
          </p:cNvPr>
          <p:cNvSpPr txBox="1"/>
          <p:nvPr/>
        </p:nvSpPr>
        <p:spPr>
          <a:xfrm>
            <a:off x="8999946" y="1972155"/>
            <a:ext cx="747320" cy="461665"/>
          </a:xfrm>
          <a:prstGeom prst="rect">
            <a:avLst/>
          </a:prstGeom>
          <a:noFill/>
        </p:spPr>
        <p:txBody>
          <a:bodyPr wrap="none" rtlCol="0">
            <a:spAutoFit/>
          </a:bodyPr>
          <a:lstStyle/>
          <a:p>
            <a:r>
              <a:rPr lang="en-US" altLang="zh-CN" sz="2400" dirty="0"/>
              <a:t>101</a:t>
            </a:r>
            <a:endParaRPr lang="en-US" sz="2400" dirty="0"/>
          </a:p>
        </p:txBody>
      </p:sp>
      <p:sp>
        <p:nvSpPr>
          <p:cNvPr id="44" name="文本框 14">
            <a:extLst>
              <a:ext uri="{FF2B5EF4-FFF2-40B4-BE49-F238E27FC236}">
                <a16:creationId xmlns:a16="http://schemas.microsoft.com/office/drawing/2014/main" id="{7E0629FA-5500-106D-11FB-046B4CF1A059}"/>
              </a:ext>
            </a:extLst>
          </p:cNvPr>
          <p:cNvSpPr txBox="1"/>
          <p:nvPr/>
        </p:nvSpPr>
        <p:spPr>
          <a:xfrm>
            <a:off x="9021717" y="2930313"/>
            <a:ext cx="747320" cy="461665"/>
          </a:xfrm>
          <a:prstGeom prst="rect">
            <a:avLst/>
          </a:prstGeom>
          <a:noFill/>
        </p:spPr>
        <p:txBody>
          <a:bodyPr wrap="none" rtlCol="0">
            <a:spAutoFit/>
          </a:bodyPr>
          <a:lstStyle/>
          <a:p>
            <a:r>
              <a:rPr lang="en-US" altLang="zh-CN" sz="2400" dirty="0">
                <a:solidFill>
                  <a:srgbClr val="FF0000"/>
                </a:solidFill>
              </a:rPr>
              <a:t>100</a:t>
            </a:r>
            <a:endParaRPr lang="en-US" sz="2400" dirty="0">
              <a:solidFill>
                <a:srgbClr val="FF0000"/>
              </a:solidFill>
            </a:endParaRPr>
          </a:p>
        </p:txBody>
      </p:sp>
      <p:sp>
        <p:nvSpPr>
          <p:cNvPr id="45" name="文本框 15">
            <a:extLst>
              <a:ext uri="{FF2B5EF4-FFF2-40B4-BE49-F238E27FC236}">
                <a16:creationId xmlns:a16="http://schemas.microsoft.com/office/drawing/2014/main" id="{815441F2-8424-3334-086D-25F7F3C5AC78}"/>
              </a:ext>
            </a:extLst>
          </p:cNvPr>
          <p:cNvSpPr txBox="1"/>
          <p:nvPr/>
        </p:nvSpPr>
        <p:spPr>
          <a:xfrm>
            <a:off x="9021717" y="3268541"/>
            <a:ext cx="747320" cy="461665"/>
          </a:xfrm>
          <a:prstGeom prst="rect">
            <a:avLst/>
          </a:prstGeom>
          <a:noFill/>
        </p:spPr>
        <p:txBody>
          <a:bodyPr wrap="none" rtlCol="0">
            <a:spAutoFit/>
          </a:bodyPr>
          <a:lstStyle/>
          <a:p>
            <a:r>
              <a:rPr lang="en-US" altLang="zh-CN" sz="2400" dirty="0">
                <a:solidFill>
                  <a:srgbClr val="FF0000"/>
                </a:solidFill>
              </a:rPr>
              <a:t>101</a:t>
            </a:r>
            <a:endParaRPr lang="en-US" sz="2400" dirty="0">
              <a:solidFill>
                <a:srgbClr val="FF0000"/>
              </a:solidFill>
            </a:endParaRPr>
          </a:p>
        </p:txBody>
      </p:sp>
      <p:sp>
        <p:nvSpPr>
          <p:cNvPr id="46" name="文本框 16">
            <a:extLst>
              <a:ext uri="{FF2B5EF4-FFF2-40B4-BE49-F238E27FC236}">
                <a16:creationId xmlns:a16="http://schemas.microsoft.com/office/drawing/2014/main" id="{00126566-49C5-0898-A431-EF3C3AB3EF8E}"/>
              </a:ext>
            </a:extLst>
          </p:cNvPr>
          <p:cNvSpPr txBox="1"/>
          <p:nvPr/>
        </p:nvSpPr>
        <p:spPr>
          <a:xfrm>
            <a:off x="9021717" y="3643272"/>
            <a:ext cx="747320" cy="461665"/>
          </a:xfrm>
          <a:prstGeom prst="rect">
            <a:avLst/>
          </a:prstGeom>
          <a:noFill/>
        </p:spPr>
        <p:txBody>
          <a:bodyPr wrap="none" rtlCol="0">
            <a:spAutoFit/>
          </a:bodyPr>
          <a:lstStyle/>
          <a:p>
            <a:r>
              <a:rPr lang="en-US" altLang="zh-CN" sz="2400" dirty="0">
                <a:solidFill>
                  <a:srgbClr val="FF0000"/>
                </a:solidFill>
              </a:rPr>
              <a:t>101</a:t>
            </a:r>
            <a:endParaRPr lang="en-US" sz="2400" dirty="0">
              <a:solidFill>
                <a:srgbClr val="FF0000"/>
              </a:solidFill>
            </a:endParaRPr>
          </a:p>
        </p:txBody>
      </p:sp>
      <p:sp>
        <p:nvSpPr>
          <p:cNvPr id="47" name="文本框 17">
            <a:extLst>
              <a:ext uri="{FF2B5EF4-FFF2-40B4-BE49-F238E27FC236}">
                <a16:creationId xmlns:a16="http://schemas.microsoft.com/office/drawing/2014/main" id="{249ED277-F254-9B85-14DB-EF6DA7B38AF2}"/>
              </a:ext>
            </a:extLst>
          </p:cNvPr>
          <p:cNvSpPr txBox="1"/>
          <p:nvPr/>
        </p:nvSpPr>
        <p:spPr>
          <a:xfrm>
            <a:off x="8990479" y="5150050"/>
            <a:ext cx="747320" cy="461665"/>
          </a:xfrm>
          <a:prstGeom prst="rect">
            <a:avLst/>
          </a:prstGeom>
          <a:noFill/>
        </p:spPr>
        <p:txBody>
          <a:bodyPr wrap="none" rtlCol="0">
            <a:spAutoFit/>
          </a:bodyPr>
          <a:lstStyle/>
          <a:p>
            <a:r>
              <a:rPr lang="en-US" altLang="zh-CN" sz="2400" dirty="0">
                <a:solidFill>
                  <a:srgbClr val="FF0000"/>
                </a:solidFill>
              </a:rPr>
              <a:t>101</a:t>
            </a:r>
            <a:endParaRPr lang="en-US" sz="2400" dirty="0">
              <a:solidFill>
                <a:srgbClr val="FF0000"/>
              </a:solidFill>
            </a:endParaRPr>
          </a:p>
        </p:txBody>
      </p:sp>
    </p:spTree>
    <p:extLst>
      <p:ext uri="{BB962C8B-B14F-4D97-AF65-F5344CB8AC3E}">
        <p14:creationId xmlns:p14="http://schemas.microsoft.com/office/powerpoint/2010/main" val="128273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B2B1F-B1C9-CA46-EF1D-ED0A5B0ABFEB}"/>
              </a:ext>
            </a:extLst>
          </p:cNvPr>
          <p:cNvSpPr>
            <a:spLocks noGrp="1"/>
          </p:cNvSpPr>
          <p:nvPr>
            <p:ph type="title"/>
          </p:nvPr>
        </p:nvSpPr>
        <p:spPr>
          <a:xfrm>
            <a:off x="1838587" y="274639"/>
            <a:ext cx="8502294" cy="532956"/>
          </a:xfrm>
        </p:spPr>
        <p:txBody>
          <a:bodyPr/>
          <a:lstStyle/>
          <a:p>
            <a:r>
              <a:rPr lang="en-US" altLang="zh-CN" dirty="0"/>
              <a:t>Lock to Protect a Critical Section</a:t>
            </a:r>
            <a:endParaRPr lang="en-US" dirty="0"/>
          </a:p>
        </p:txBody>
      </p:sp>
      <p:sp>
        <p:nvSpPr>
          <p:cNvPr id="5" name="矩形 4">
            <a:extLst>
              <a:ext uri="{FF2B5EF4-FFF2-40B4-BE49-F238E27FC236}">
                <a16:creationId xmlns:a16="http://schemas.microsoft.com/office/drawing/2014/main" id="{DA0B6490-9EA9-A6A8-5C05-7BFC1E689A36}"/>
              </a:ext>
            </a:extLst>
          </p:cNvPr>
          <p:cNvSpPr/>
          <p:nvPr/>
        </p:nvSpPr>
        <p:spPr>
          <a:xfrm>
            <a:off x="2362200" y="1549467"/>
            <a:ext cx="2405743"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6" name="矩形 5">
            <a:extLst>
              <a:ext uri="{FF2B5EF4-FFF2-40B4-BE49-F238E27FC236}">
                <a16:creationId xmlns:a16="http://schemas.microsoft.com/office/drawing/2014/main" id="{0A3406A5-3282-A7B7-2B4B-A54CAE6B728B}"/>
              </a:ext>
            </a:extLst>
          </p:cNvPr>
          <p:cNvSpPr/>
          <p:nvPr/>
        </p:nvSpPr>
        <p:spPr>
          <a:xfrm>
            <a:off x="7144867" y="2885276"/>
            <a:ext cx="2405743"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7" name="文本框 6">
            <a:extLst>
              <a:ext uri="{FF2B5EF4-FFF2-40B4-BE49-F238E27FC236}">
                <a16:creationId xmlns:a16="http://schemas.microsoft.com/office/drawing/2014/main" id="{44BD9317-24B9-462F-AADB-F72A637605E4}"/>
              </a:ext>
            </a:extLst>
          </p:cNvPr>
          <p:cNvSpPr txBox="1"/>
          <p:nvPr/>
        </p:nvSpPr>
        <p:spPr>
          <a:xfrm>
            <a:off x="2856382" y="1109574"/>
            <a:ext cx="1569660" cy="461665"/>
          </a:xfrm>
          <a:prstGeom prst="rect">
            <a:avLst/>
          </a:prstGeom>
          <a:noFill/>
        </p:spPr>
        <p:txBody>
          <a:bodyPr wrap="none" rtlCol="0">
            <a:spAutoFit/>
          </a:bodyPr>
          <a:lstStyle/>
          <a:p>
            <a:r>
              <a:rPr lang="en-US" sz="2400" dirty="0"/>
              <a:t>Thread 1</a:t>
            </a:r>
          </a:p>
        </p:txBody>
      </p:sp>
      <p:sp>
        <p:nvSpPr>
          <p:cNvPr id="8" name="文本框 7">
            <a:extLst>
              <a:ext uri="{FF2B5EF4-FFF2-40B4-BE49-F238E27FC236}">
                <a16:creationId xmlns:a16="http://schemas.microsoft.com/office/drawing/2014/main" id="{8E057356-CFC8-D9E9-B92F-40DE34AE2FFC}"/>
              </a:ext>
            </a:extLst>
          </p:cNvPr>
          <p:cNvSpPr txBox="1"/>
          <p:nvPr/>
        </p:nvSpPr>
        <p:spPr>
          <a:xfrm>
            <a:off x="7639050" y="1109574"/>
            <a:ext cx="1569660" cy="461665"/>
          </a:xfrm>
          <a:prstGeom prst="rect">
            <a:avLst/>
          </a:prstGeom>
          <a:noFill/>
        </p:spPr>
        <p:txBody>
          <a:bodyPr wrap="none" rtlCol="0">
            <a:spAutoFit/>
          </a:bodyPr>
          <a:lstStyle/>
          <a:p>
            <a:r>
              <a:rPr lang="en-US" sz="2400" dirty="0"/>
              <a:t>Thread </a:t>
            </a:r>
            <a:r>
              <a:rPr lang="en-US" altLang="zh-CN" sz="2400" dirty="0"/>
              <a:t>2</a:t>
            </a:r>
            <a:endParaRPr lang="en-US" sz="2400" dirty="0"/>
          </a:p>
        </p:txBody>
      </p:sp>
      <p:sp>
        <p:nvSpPr>
          <p:cNvPr id="10" name="文本框 9">
            <a:extLst>
              <a:ext uri="{FF2B5EF4-FFF2-40B4-BE49-F238E27FC236}">
                <a16:creationId xmlns:a16="http://schemas.microsoft.com/office/drawing/2014/main" id="{DEE9A9D1-1CA4-0341-9506-E9CBC7387224}"/>
              </a:ext>
            </a:extLst>
          </p:cNvPr>
          <p:cNvSpPr txBox="1"/>
          <p:nvPr/>
        </p:nvSpPr>
        <p:spPr>
          <a:xfrm>
            <a:off x="5231177" y="807052"/>
            <a:ext cx="1136850" cy="830997"/>
          </a:xfrm>
          <a:prstGeom prst="rect">
            <a:avLst/>
          </a:prstGeom>
          <a:noFill/>
        </p:spPr>
        <p:txBody>
          <a:bodyPr wrap="none" rtlCol="0">
            <a:spAutoFit/>
          </a:bodyPr>
          <a:lstStyle/>
          <a:p>
            <a:r>
              <a:rPr lang="en-US" altLang="zh-CN" sz="2400" dirty="0"/>
              <a:t>Count</a:t>
            </a:r>
            <a:r>
              <a:rPr lang="zh-CN" altLang="en-US" sz="2400" dirty="0"/>
              <a:t> </a:t>
            </a:r>
            <a:endParaRPr lang="en-US" altLang="zh-CN" sz="2400" dirty="0"/>
          </a:p>
          <a:p>
            <a:r>
              <a:rPr lang="en-US" altLang="zh-CN" sz="2400" dirty="0"/>
              <a:t>Value</a:t>
            </a:r>
            <a:endParaRPr lang="en-US" sz="2400" dirty="0"/>
          </a:p>
        </p:txBody>
      </p:sp>
      <p:sp>
        <p:nvSpPr>
          <p:cNvPr id="13" name="文本框 12">
            <a:extLst>
              <a:ext uri="{FF2B5EF4-FFF2-40B4-BE49-F238E27FC236}">
                <a16:creationId xmlns:a16="http://schemas.microsoft.com/office/drawing/2014/main" id="{BB0E0DA6-AC3A-83E4-02D2-EBE0A806253A}"/>
              </a:ext>
            </a:extLst>
          </p:cNvPr>
          <p:cNvSpPr txBox="1"/>
          <p:nvPr/>
        </p:nvSpPr>
        <p:spPr>
          <a:xfrm>
            <a:off x="5399971" y="1524130"/>
            <a:ext cx="747320" cy="461665"/>
          </a:xfrm>
          <a:prstGeom prst="rect">
            <a:avLst/>
          </a:prstGeom>
          <a:noFill/>
        </p:spPr>
        <p:txBody>
          <a:bodyPr wrap="none" rtlCol="0">
            <a:spAutoFit/>
          </a:bodyPr>
          <a:lstStyle/>
          <a:p>
            <a:r>
              <a:rPr lang="en-US" altLang="zh-CN" sz="2400" dirty="0"/>
              <a:t>100</a:t>
            </a:r>
            <a:endParaRPr lang="en-US" sz="2400" dirty="0"/>
          </a:p>
        </p:txBody>
      </p:sp>
      <p:sp>
        <p:nvSpPr>
          <p:cNvPr id="14" name="文本框 13">
            <a:extLst>
              <a:ext uri="{FF2B5EF4-FFF2-40B4-BE49-F238E27FC236}">
                <a16:creationId xmlns:a16="http://schemas.microsoft.com/office/drawing/2014/main" id="{0D2C8F7B-64C4-BE1A-0FBE-E40DCDB50586}"/>
              </a:ext>
            </a:extLst>
          </p:cNvPr>
          <p:cNvSpPr txBox="1"/>
          <p:nvPr/>
        </p:nvSpPr>
        <p:spPr>
          <a:xfrm>
            <a:off x="5399971" y="1862358"/>
            <a:ext cx="747320" cy="461665"/>
          </a:xfrm>
          <a:prstGeom prst="rect">
            <a:avLst/>
          </a:prstGeom>
          <a:noFill/>
        </p:spPr>
        <p:txBody>
          <a:bodyPr wrap="none" rtlCol="0">
            <a:spAutoFit/>
          </a:bodyPr>
          <a:lstStyle/>
          <a:p>
            <a:r>
              <a:rPr lang="en-US" altLang="zh-CN" sz="2400" dirty="0"/>
              <a:t>101</a:t>
            </a:r>
            <a:endParaRPr lang="en-US" sz="2400" dirty="0"/>
          </a:p>
        </p:txBody>
      </p:sp>
      <p:sp>
        <p:nvSpPr>
          <p:cNvPr id="15" name="文本框 14">
            <a:extLst>
              <a:ext uri="{FF2B5EF4-FFF2-40B4-BE49-F238E27FC236}">
                <a16:creationId xmlns:a16="http://schemas.microsoft.com/office/drawing/2014/main" id="{D8E62532-DF6E-F1DD-EA54-DED1E68D1F84}"/>
              </a:ext>
            </a:extLst>
          </p:cNvPr>
          <p:cNvSpPr txBox="1"/>
          <p:nvPr/>
        </p:nvSpPr>
        <p:spPr>
          <a:xfrm>
            <a:off x="5421742" y="2820516"/>
            <a:ext cx="747320" cy="461665"/>
          </a:xfrm>
          <a:prstGeom prst="rect">
            <a:avLst/>
          </a:prstGeom>
          <a:noFill/>
        </p:spPr>
        <p:txBody>
          <a:bodyPr wrap="none" rtlCol="0">
            <a:spAutoFit/>
          </a:bodyPr>
          <a:lstStyle/>
          <a:p>
            <a:r>
              <a:rPr lang="en-US" altLang="zh-CN" sz="2400" dirty="0">
                <a:solidFill>
                  <a:srgbClr val="0070C0"/>
                </a:solidFill>
              </a:rPr>
              <a:t>101</a:t>
            </a:r>
            <a:endParaRPr lang="en-US" sz="2400" dirty="0">
              <a:solidFill>
                <a:srgbClr val="0070C0"/>
              </a:solidFill>
            </a:endParaRPr>
          </a:p>
        </p:txBody>
      </p:sp>
      <p:sp>
        <p:nvSpPr>
          <p:cNvPr id="16" name="文本框 15">
            <a:extLst>
              <a:ext uri="{FF2B5EF4-FFF2-40B4-BE49-F238E27FC236}">
                <a16:creationId xmlns:a16="http://schemas.microsoft.com/office/drawing/2014/main" id="{6E07AD98-87AB-D82F-9869-2162FD51B202}"/>
              </a:ext>
            </a:extLst>
          </p:cNvPr>
          <p:cNvSpPr txBox="1"/>
          <p:nvPr/>
        </p:nvSpPr>
        <p:spPr>
          <a:xfrm>
            <a:off x="5421742" y="3158744"/>
            <a:ext cx="747320" cy="461665"/>
          </a:xfrm>
          <a:prstGeom prst="rect">
            <a:avLst/>
          </a:prstGeom>
          <a:noFill/>
        </p:spPr>
        <p:txBody>
          <a:bodyPr wrap="none" rtlCol="0">
            <a:spAutoFit/>
          </a:bodyPr>
          <a:lstStyle/>
          <a:p>
            <a:r>
              <a:rPr lang="en-US" altLang="zh-CN" sz="2400" dirty="0">
                <a:solidFill>
                  <a:srgbClr val="0070C0"/>
                </a:solidFill>
              </a:rPr>
              <a:t>102</a:t>
            </a:r>
            <a:endParaRPr lang="en-US" sz="2400" dirty="0">
              <a:solidFill>
                <a:srgbClr val="0070C0"/>
              </a:solidFill>
            </a:endParaRPr>
          </a:p>
        </p:txBody>
      </p:sp>
      <p:sp>
        <p:nvSpPr>
          <p:cNvPr id="17" name="文本框 16">
            <a:extLst>
              <a:ext uri="{FF2B5EF4-FFF2-40B4-BE49-F238E27FC236}">
                <a16:creationId xmlns:a16="http://schemas.microsoft.com/office/drawing/2014/main" id="{95BFF0B9-A088-BA35-CC84-46DDC6C946D7}"/>
              </a:ext>
            </a:extLst>
          </p:cNvPr>
          <p:cNvSpPr txBox="1"/>
          <p:nvPr/>
        </p:nvSpPr>
        <p:spPr>
          <a:xfrm>
            <a:off x="5421742" y="3533475"/>
            <a:ext cx="747320" cy="461665"/>
          </a:xfrm>
          <a:prstGeom prst="rect">
            <a:avLst/>
          </a:prstGeom>
          <a:noFill/>
        </p:spPr>
        <p:txBody>
          <a:bodyPr wrap="none" rtlCol="0">
            <a:spAutoFit/>
          </a:bodyPr>
          <a:lstStyle/>
          <a:p>
            <a:r>
              <a:rPr lang="en-US" altLang="zh-CN" sz="2400" dirty="0">
                <a:solidFill>
                  <a:srgbClr val="0070C0"/>
                </a:solidFill>
              </a:rPr>
              <a:t>102</a:t>
            </a:r>
            <a:endParaRPr lang="en-US" sz="2400" dirty="0">
              <a:solidFill>
                <a:srgbClr val="0070C0"/>
              </a:solidFill>
            </a:endParaRPr>
          </a:p>
        </p:txBody>
      </p:sp>
      <p:pic>
        <p:nvPicPr>
          <p:cNvPr id="4098" name="Picture 2" descr="Locked padlock - Free security icons">
            <a:extLst>
              <a:ext uri="{FF2B5EF4-FFF2-40B4-BE49-F238E27FC236}">
                <a16:creationId xmlns:a16="http://schemas.microsoft.com/office/drawing/2014/main" id="{5CA256FA-EE94-3B4C-2EC2-556E020EAF2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26489" y="2419637"/>
            <a:ext cx="1094538" cy="1094538"/>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a:extLst>
              <a:ext uri="{FF2B5EF4-FFF2-40B4-BE49-F238E27FC236}">
                <a16:creationId xmlns:a16="http://schemas.microsoft.com/office/drawing/2014/main" id="{9B1FBBC7-E1F3-AA92-FB2F-485F11B17184}"/>
              </a:ext>
            </a:extLst>
          </p:cNvPr>
          <p:cNvSpPr txBox="1"/>
          <p:nvPr/>
        </p:nvSpPr>
        <p:spPr>
          <a:xfrm>
            <a:off x="3582514" y="3567118"/>
            <a:ext cx="1375698" cy="523220"/>
          </a:xfrm>
          <a:prstGeom prst="rect">
            <a:avLst/>
          </a:prstGeom>
          <a:noFill/>
        </p:spPr>
        <p:txBody>
          <a:bodyPr wrap="none" rtlCol="0">
            <a:spAutoFit/>
          </a:bodyPr>
          <a:lstStyle/>
          <a:p>
            <a:r>
              <a:rPr lang="en-US" altLang="zh-CN" sz="2800" dirty="0">
                <a:solidFill>
                  <a:srgbClr val="0070C0"/>
                </a:solidFill>
              </a:rPr>
              <a:t>Lock</a:t>
            </a:r>
            <a:r>
              <a:rPr lang="zh-CN" altLang="en-US" sz="2800" dirty="0">
                <a:solidFill>
                  <a:srgbClr val="0070C0"/>
                </a:solidFill>
              </a:rPr>
              <a:t> </a:t>
            </a:r>
            <a:r>
              <a:rPr lang="en-US" altLang="zh-CN" sz="2800" dirty="0">
                <a:solidFill>
                  <a:srgbClr val="0070C0"/>
                </a:solidFill>
              </a:rPr>
              <a:t>it</a:t>
            </a:r>
            <a:endParaRPr lang="en-US" sz="2800" dirty="0">
              <a:solidFill>
                <a:srgbClr val="0070C0"/>
              </a:solidFill>
            </a:endParaRPr>
          </a:p>
        </p:txBody>
      </p:sp>
      <p:sp>
        <p:nvSpPr>
          <p:cNvPr id="20" name="文本框 19">
            <a:extLst>
              <a:ext uri="{FF2B5EF4-FFF2-40B4-BE49-F238E27FC236}">
                <a16:creationId xmlns:a16="http://schemas.microsoft.com/office/drawing/2014/main" id="{233131BF-0813-E582-2902-E94288F8349D}"/>
              </a:ext>
            </a:extLst>
          </p:cNvPr>
          <p:cNvSpPr txBox="1"/>
          <p:nvPr/>
        </p:nvSpPr>
        <p:spPr>
          <a:xfrm>
            <a:off x="5399971" y="2217990"/>
            <a:ext cx="747320" cy="461665"/>
          </a:xfrm>
          <a:prstGeom prst="rect">
            <a:avLst/>
          </a:prstGeom>
          <a:noFill/>
        </p:spPr>
        <p:txBody>
          <a:bodyPr wrap="none" rtlCol="0">
            <a:spAutoFit/>
          </a:bodyPr>
          <a:lstStyle/>
          <a:p>
            <a:r>
              <a:rPr lang="en-US" altLang="zh-CN" sz="2400" dirty="0"/>
              <a:t>101</a:t>
            </a:r>
            <a:endParaRPr lang="en-US" sz="2400" dirty="0"/>
          </a:p>
        </p:txBody>
      </p:sp>
      <p:pic>
        <p:nvPicPr>
          <p:cNvPr id="21" name="Picture 2" descr="Locked padlock - Free security icons">
            <a:extLst>
              <a:ext uri="{FF2B5EF4-FFF2-40B4-BE49-F238E27FC236}">
                <a16:creationId xmlns:a16="http://schemas.microsoft.com/office/drawing/2014/main" id="{7F80E48C-CBE6-E118-F56D-82B0018EB05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53461" y="3758580"/>
            <a:ext cx="1094538" cy="1094538"/>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a:extLst>
              <a:ext uri="{FF2B5EF4-FFF2-40B4-BE49-F238E27FC236}">
                <a16:creationId xmlns:a16="http://schemas.microsoft.com/office/drawing/2014/main" id="{C59AE186-98FC-2EFF-4BA0-0A970BD1CFF7}"/>
              </a:ext>
            </a:extLst>
          </p:cNvPr>
          <p:cNvSpPr txBox="1"/>
          <p:nvPr/>
        </p:nvSpPr>
        <p:spPr>
          <a:xfrm>
            <a:off x="8609486" y="4906061"/>
            <a:ext cx="1375698" cy="523220"/>
          </a:xfrm>
          <a:prstGeom prst="rect">
            <a:avLst/>
          </a:prstGeom>
          <a:noFill/>
        </p:spPr>
        <p:txBody>
          <a:bodyPr wrap="none" rtlCol="0">
            <a:spAutoFit/>
          </a:bodyPr>
          <a:lstStyle/>
          <a:p>
            <a:r>
              <a:rPr lang="en-US" altLang="zh-CN" sz="2800" dirty="0">
                <a:solidFill>
                  <a:srgbClr val="0070C0"/>
                </a:solidFill>
              </a:rPr>
              <a:t>Lock</a:t>
            </a:r>
            <a:r>
              <a:rPr lang="zh-CN" altLang="en-US" sz="2800" dirty="0">
                <a:solidFill>
                  <a:srgbClr val="0070C0"/>
                </a:solidFill>
              </a:rPr>
              <a:t> </a:t>
            </a:r>
            <a:r>
              <a:rPr lang="en-US" altLang="zh-CN" sz="2800" dirty="0">
                <a:solidFill>
                  <a:srgbClr val="0070C0"/>
                </a:solidFill>
              </a:rPr>
              <a:t>it</a:t>
            </a:r>
            <a:endParaRPr lang="en-US" sz="2800" dirty="0">
              <a:solidFill>
                <a:srgbClr val="0070C0"/>
              </a:solidFill>
            </a:endParaRPr>
          </a:p>
        </p:txBody>
      </p:sp>
      <p:sp>
        <p:nvSpPr>
          <p:cNvPr id="9" name="文本框 8">
            <a:extLst>
              <a:ext uri="{FF2B5EF4-FFF2-40B4-BE49-F238E27FC236}">
                <a16:creationId xmlns:a16="http://schemas.microsoft.com/office/drawing/2014/main" id="{2803DB31-DE90-1E73-D89F-97B424B8E76F}"/>
              </a:ext>
            </a:extLst>
          </p:cNvPr>
          <p:cNvSpPr txBox="1"/>
          <p:nvPr/>
        </p:nvSpPr>
        <p:spPr>
          <a:xfrm>
            <a:off x="0" y="4379648"/>
            <a:ext cx="8502294" cy="2308324"/>
          </a:xfrm>
          <a:prstGeom prst="rect">
            <a:avLst/>
          </a:prstGeom>
          <a:noFill/>
        </p:spPr>
        <p:txBody>
          <a:bodyPr wrap="square">
            <a:spAutoFit/>
          </a:bodyPr>
          <a:lstStyle/>
          <a:p>
            <a:pPr marL="742950" lvl="1" indent="-285750">
              <a:buFont typeface="Arial" panose="020B0604020202020204" pitchFamily="34" charset="0"/>
              <a:buChar char="•"/>
            </a:pPr>
            <a:r>
              <a:rPr lang="en-US" altLang="zh-CN" sz="1800" b="0" dirty="0">
                <a:solidFill>
                  <a:srgbClr val="FF0000"/>
                </a:solidFill>
              </a:rPr>
              <a:t>Critical</a:t>
            </a:r>
            <a:r>
              <a:rPr lang="zh-CN" altLang="en-US" sz="1800" b="0" dirty="0">
                <a:solidFill>
                  <a:srgbClr val="FF0000"/>
                </a:solidFill>
              </a:rPr>
              <a:t> </a:t>
            </a:r>
            <a:r>
              <a:rPr lang="en-US" altLang="zh-CN" sz="1800" b="0" dirty="0">
                <a:solidFill>
                  <a:srgbClr val="FF0000"/>
                </a:solidFill>
              </a:rPr>
              <a:t>section</a:t>
            </a:r>
            <a:r>
              <a:rPr lang="en-US" altLang="zh-CN" sz="1800" b="0" dirty="0"/>
              <a:t>:</a:t>
            </a:r>
            <a:r>
              <a:rPr lang="zh-CN" altLang="en-US" sz="1800" b="0" dirty="0"/>
              <a:t> </a:t>
            </a:r>
            <a:r>
              <a:rPr lang="en-US" altLang="zh-CN" sz="1800" b="0" dirty="0">
                <a:latin typeface="Helvetica" pitchFamily="2" charset="0"/>
              </a:rPr>
              <a:t>a piece of code that accesses a </a:t>
            </a:r>
            <a:r>
              <a:rPr lang="en-US" altLang="zh-CN" sz="1800" b="0" dirty="0">
                <a:solidFill>
                  <a:srgbClr val="0070C0"/>
                </a:solidFill>
                <a:latin typeface="Helvetica" pitchFamily="2" charset="0"/>
              </a:rPr>
              <a:t>shared </a:t>
            </a:r>
            <a:r>
              <a:rPr lang="en-US" altLang="zh-CN" sz="1800" b="0" dirty="0">
                <a:latin typeface="Helvetica" pitchFamily="2" charset="0"/>
              </a:rPr>
              <a:t>resource,</a:t>
            </a:r>
            <a:r>
              <a:rPr lang="zh-CN" altLang="en-US" sz="1800" b="0" dirty="0">
                <a:latin typeface="Helvetica" pitchFamily="2" charset="0"/>
              </a:rPr>
              <a:t> </a:t>
            </a:r>
            <a:r>
              <a:rPr lang="en-US" altLang="zh-CN" sz="1800" b="0" dirty="0">
                <a:latin typeface="Helvetica" pitchFamily="2" charset="0"/>
              </a:rPr>
              <a:t>usually a variable or data structure</a:t>
            </a:r>
          </a:p>
          <a:p>
            <a:pPr marL="742950" lvl="1" indent="-285750">
              <a:buFont typeface="Arial" panose="020B0604020202020204" pitchFamily="34" charset="0"/>
              <a:buChar char="•"/>
            </a:pPr>
            <a:r>
              <a:rPr lang="en-US" altLang="zh-CN" b="0" dirty="0">
                <a:latin typeface="Helvetica" pitchFamily="2" charset="0"/>
              </a:rPr>
              <a:t>Correctness of a concurrent program:</a:t>
            </a:r>
            <a:endParaRPr lang="en-US" altLang="zh-CN" sz="1800" b="0" dirty="0">
              <a:latin typeface="Helvetica" pitchFamily="2" charset="0"/>
            </a:endParaRPr>
          </a:p>
          <a:p>
            <a:pPr marL="1200150" lvl="2" indent="-285750">
              <a:buFont typeface="Arial" panose="020B0604020202020204" pitchFamily="34" charset="0"/>
              <a:buChar char="•"/>
            </a:pPr>
            <a:r>
              <a:rPr lang="en-US" altLang="zh-CN" b="0" dirty="0">
                <a:solidFill>
                  <a:srgbClr val="FF0000"/>
                </a:solidFill>
                <a:effectLst/>
                <a:latin typeface="Helvetica" pitchFamily="2" charset="0"/>
              </a:rPr>
              <a:t>Mutual exclusion</a:t>
            </a:r>
            <a:r>
              <a:rPr lang="en-US" altLang="zh-CN" b="0" dirty="0">
                <a:effectLst/>
                <a:latin typeface="Helvetica" pitchFamily="2" charset="0"/>
              </a:rPr>
              <a:t>:</a:t>
            </a:r>
            <a:r>
              <a:rPr lang="zh-CN" altLang="en-US" b="0" dirty="0">
                <a:effectLst/>
                <a:latin typeface="Helvetica" pitchFamily="2" charset="0"/>
              </a:rPr>
              <a:t> </a:t>
            </a:r>
            <a:r>
              <a:rPr lang="en-US" altLang="zh-CN" b="0" dirty="0">
                <a:effectLst/>
                <a:latin typeface="Helvetica" pitchFamily="2" charset="0"/>
              </a:rPr>
              <a:t>Only one thread in critical section at a time</a:t>
            </a:r>
          </a:p>
          <a:p>
            <a:pPr marL="1200150" lvl="2" indent="-285750">
              <a:buFont typeface="Arial" panose="020B0604020202020204" pitchFamily="34" charset="0"/>
              <a:buChar char="•"/>
            </a:pPr>
            <a:r>
              <a:rPr lang="en-US" altLang="zh-CN" b="0" dirty="0">
                <a:solidFill>
                  <a:srgbClr val="FF0000"/>
                </a:solidFill>
                <a:effectLst/>
                <a:latin typeface="Helvetica" pitchFamily="2" charset="0"/>
              </a:rPr>
              <a:t>Progress (deadlock-free)</a:t>
            </a:r>
            <a:r>
              <a:rPr lang="en-US" altLang="zh-CN" b="0" dirty="0">
                <a:solidFill>
                  <a:srgbClr val="FF0000"/>
                </a:solidFill>
                <a:latin typeface="Helvetica" pitchFamily="2" charset="0"/>
              </a:rPr>
              <a:t>:</a:t>
            </a:r>
            <a:r>
              <a:rPr lang="zh-CN" altLang="en-US" b="0" dirty="0">
                <a:solidFill>
                  <a:srgbClr val="FF0000"/>
                </a:solidFill>
                <a:latin typeface="Helvetica" pitchFamily="2" charset="0"/>
              </a:rPr>
              <a:t> </a:t>
            </a:r>
            <a:r>
              <a:rPr lang="en-US" altLang="zh-CN" b="0" dirty="0">
                <a:effectLst/>
                <a:latin typeface="Helvetica" pitchFamily="2" charset="0"/>
              </a:rPr>
              <a:t>If several simultaneous requests, must allow one to proceed</a:t>
            </a:r>
          </a:p>
          <a:p>
            <a:pPr marL="1200150" lvl="2" indent="-285750">
              <a:buFont typeface="Arial" panose="020B0604020202020204" pitchFamily="34" charset="0"/>
              <a:buChar char="•"/>
            </a:pPr>
            <a:r>
              <a:rPr lang="en-US" altLang="zh-CN" b="0" dirty="0">
                <a:solidFill>
                  <a:srgbClr val="FF0000"/>
                </a:solidFill>
                <a:effectLst/>
                <a:latin typeface="Helvetica" pitchFamily="2" charset="0"/>
              </a:rPr>
              <a:t>Bounded waiting (starvation-free)</a:t>
            </a:r>
            <a:r>
              <a:rPr lang="en-US" altLang="zh-CN" b="0" dirty="0">
                <a:solidFill>
                  <a:srgbClr val="FF0000"/>
                </a:solidFill>
                <a:latin typeface="Helvetica" pitchFamily="2" charset="0"/>
              </a:rPr>
              <a:t>:</a:t>
            </a:r>
            <a:r>
              <a:rPr lang="zh-CN" altLang="en-US" b="0" dirty="0">
                <a:solidFill>
                  <a:srgbClr val="FF0000"/>
                </a:solidFill>
                <a:latin typeface="Helvetica" pitchFamily="2" charset="0"/>
              </a:rPr>
              <a:t> </a:t>
            </a:r>
            <a:r>
              <a:rPr lang="en-US" altLang="zh-CN" b="0" dirty="0">
                <a:effectLst/>
                <a:latin typeface="Helvetica" pitchFamily="2" charset="0"/>
              </a:rPr>
              <a:t>Must eventually allow each waiting thread to enter</a:t>
            </a:r>
          </a:p>
        </p:txBody>
      </p:sp>
    </p:spTree>
    <p:extLst>
      <p:ext uri="{BB962C8B-B14F-4D97-AF65-F5344CB8AC3E}">
        <p14:creationId xmlns:p14="http://schemas.microsoft.com/office/powerpoint/2010/main" val="200832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9"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ko-KR" dirty="0">
                <a:ea typeface="굴림" panose="020B0600000101010101" pitchFamily="34" charset="-127"/>
              </a:rPr>
              <a:t>Semaphores</a:t>
            </a:r>
          </a:p>
        </p:txBody>
      </p:sp>
      <p:sp>
        <p:nvSpPr>
          <p:cNvPr id="459779" name="Rectangle 3"/>
          <p:cNvSpPr>
            <a:spLocks noGrp="1" noChangeArrowheads="1"/>
          </p:cNvSpPr>
          <p:nvPr>
            <p:ph type="body" idx="1"/>
          </p:nvPr>
        </p:nvSpPr>
        <p:spPr>
          <a:xfrm>
            <a:off x="609600" y="840288"/>
            <a:ext cx="10058400" cy="5978201"/>
          </a:xfrm>
        </p:spPr>
        <p:txBody>
          <a:bodyPr>
            <a:normAutofit fontScale="92500"/>
          </a:bodyPr>
          <a:lstStyle/>
          <a:p>
            <a:pPr>
              <a:spcBef>
                <a:spcPct val="25000"/>
              </a:spcBef>
            </a:pPr>
            <a:r>
              <a:rPr lang="en-US" altLang="ko-KR" dirty="0">
                <a:ea typeface="굴림" panose="020B0600000101010101" pitchFamily="34" charset="-127"/>
              </a:rPr>
              <a:t>Semaphores were proposed by a Dutch computer scientist Dijkstra in late 60s</a:t>
            </a:r>
          </a:p>
          <a:p>
            <a:pPr>
              <a:spcBef>
                <a:spcPct val="25000"/>
              </a:spcBef>
            </a:pPr>
            <a:r>
              <a:rPr lang="en-US" altLang="ko-KR" dirty="0">
                <a:ea typeface="굴림" panose="020B0600000101010101" pitchFamily="34" charset="-127"/>
              </a:rPr>
              <a:t>Definition: a semaphore has a </a:t>
            </a:r>
            <a:r>
              <a:rPr lang="en-US" altLang="ko-KR" dirty="0">
                <a:solidFill>
                  <a:srgbClr val="FF0000"/>
                </a:solidFill>
                <a:ea typeface="굴림" panose="020B0600000101010101" pitchFamily="34" charset="-127"/>
              </a:rPr>
              <a:t>non-negative integer value</a:t>
            </a:r>
            <a:r>
              <a:rPr lang="en-US" altLang="ko-KR" dirty="0">
                <a:ea typeface="굴림" panose="020B0600000101010101" pitchFamily="34" charset="-127"/>
              </a:rPr>
              <a:t> and supports the following operations:</a:t>
            </a:r>
          </a:p>
          <a:p>
            <a:pPr lvl="1">
              <a:spcBef>
                <a:spcPct val="25000"/>
              </a:spcBef>
            </a:pPr>
            <a:r>
              <a:rPr lang="pt-BR" altLang="ko-KR" dirty="0">
                <a:solidFill>
                  <a:srgbClr val="FF0000"/>
                </a:solidFill>
                <a:ea typeface="굴림" panose="020B0600000101010101" pitchFamily="34" charset="-127"/>
              </a:rPr>
              <a:t>sem_t sem</a:t>
            </a:r>
            <a:r>
              <a:rPr lang="pt-BR" altLang="ko-KR" dirty="0">
                <a:ea typeface="굴림" panose="020B0600000101010101" pitchFamily="34" charset="-127"/>
              </a:rPr>
              <a:t> or </a:t>
            </a:r>
            <a:r>
              <a:rPr lang="pt-BR" altLang="ko-KR" dirty="0">
                <a:solidFill>
                  <a:srgbClr val="FF0000"/>
                </a:solidFill>
                <a:ea typeface="굴림" panose="020B0600000101010101" pitchFamily="34" charset="-127"/>
              </a:rPr>
              <a:t>semaphore sem: </a:t>
            </a:r>
            <a:r>
              <a:rPr lang="pt-BR" altLang="ko-KR" dirty="0">
                <a:ea typeface="굴림" panose="020B0600000101010101" pitchFamily="34" charset="-127"/>
              </a:rPr>
              <a:t>Declare a semaphore</a:t>
            </a:r>
          </a:p>
          <a:p>
            <a:pPr lvl="1">
              <a:spcBef>
                <a:spcPct val="25000"/>
              </a:spcBef>
            </a:pPr>
            <a:r>
              <a:rPr lang="pt-BR" altLang="ko-KR" dirty="0">
                <a:solidFill>
                  <a:srgbClr val="FF0000"/>
                </a:solidFill>
                <a:ea typeface="굴림" panose="020B0600000101010101" pitchFamily="34" charset="-127"/>
              </a:rPr>
              <a:t>sem_init(&amp;sem, 0, N): </a:t>
            </a:r>
            <a:r>
              <a:rPr lang="en-GB" altLang="ko-KR" dirty="0">
                <a:ea typeface="굴림" panose="020B0600000101010101" pitchFamily="34" charset="-127"/>
              </a:rPr>
              <a:t>Initialize the semaphore to any non-negative value</a:t>
            </a:r>
            <a:endParaRPr lang="pt-BR" altLang="ko-KR" dirty="0">
              <a:ea typeface="굴림" panose="020B0600000101010101" pitchFamily="34" charset="-127"/>
            </a:endParaRPr>
          </a:p>
          <a:p>
            <a:pPr lvl="1">
              <a:spcBef>
                <a:spcPct val="25000"/>
              </a:spcBef>
            </a:pPr>
            <a:r>
              <a:rPr lang="en-US" altLang="ko-KR" dirty="0">
                <a:solidFill>
                  <a:srgbClr val="FF0000"/>
                </a:solidFill>
                <a:ea typeface="굴림" panose="020B0600000101010101" pitchFamily="34" charset="-127"/>
              </a:rPr>
              <a:t>sem</a:t>
            </a:r>
            <a:r>
              <a:rPr lang="en-GB" altLang="ko-KR" dirty="0">
                <a:solidFill>
                  <a:srgbClr val="FF0000"/>
                </a:solidFill>
                <a:ea typeface="굴림" panose="020B0600000101010101" pitchFamily="34" charset="-127"/>
              </a:rPr>
              <a:t>_</a:t>
            </a:r>
            <a:r>
              <a:rPr lang="en-US" altLang="ko-KR" dirty="0">
                <a:solidFill>
                  <a:srgbClr val="FF0000"/>
                </a:solidFill>
                <a:ea typeface="굴림" panose="020B0600000101010101" pitchFamily="34" charset="-127"/>
              </a:rPr>
              <a:t>wait(</a:t>
            </a:r>
            <a:r>
              <a:rPr lang="pt-BR" altLang="ko-KR" dirty="0">
                <a:solidFill>
                  <a:srgbClr val="FF0000"/>
                </a:solidFill>
                <a:ea typeface="굴림" panose="020B0600000101010101" pitchFamily="34" charset="-127"/>
              </a:rPr>
              <a:t>&amp;sem</a:t>
            </a:r>
            <a:r>
              <a:rPr lang="en-US" altLang="ko-KR" dirty="0">
                <a:solidFill>
                  <a:srgbClr val="FF0000"/>
                </a:solidFill>
                <a:ea typeface="굴림" panose="020B0600000101010101" pitchFamily="34" charset="-127"/>
              </a:rPr>
              <a:t>):</a:t>
            </a:r>
            <a:r>
              <a:rPr lang="en-US" altLang="ko-KR" dirty="0">
                <a:ea typeface="굴림" panose="020B0600000101010101" pitchFamily="34" charset="-127"/>
              </a:rPr>
              <a:t> also called </a:t>
            </a:r>
            <a:r>
              <a:rPr lang="en-US" altLang="zh-CN" dirty="0">
                <a:ea typeface="굴림" panose="020B0600000101010101" pitchFamily="34" charset="-127"/>
              </a:rPr>
              <a:t>d</a:t>
            </a:r>
            <a:r>
              <a:rPr lang="en-US" altLang="ko-KR" dirty="0">
                <a:ea typeface="굴림" panose="020B0600000101010101" pitchFamily="34" charset="-127"/>
              </a:rPr>
              <a:t>own() or P(), an atomic operation that decrements it by 1 if non-zero. If the semaphore is equal to 0, go to sleep waiting to be signaled by another thread</a:t>
            </a:r>
          </a:p>
          <a:p>
            <a:pPr lvl="1">
              <a:spcBef>
                <a:spcPct val="25000"/>
              </a:spcBef>
            </a:pPr>
            <a:r>
              <a:rPr lang="en-US" altLang="ko-KR" dirty="0" err="1">
                <a:solidFill>
                  <a:srgbClr val="FF0000"/>
                </a:solidFill>
                <a:ea typeface="굴림" panose="020B0600000101010101" pitchFamily="34" charset="-127"/>
              </a:rPr>
              <a:t>sem_post</a:t>
            </a:r>
            <a:r>
              <a:rPr lang="en-US" altLang="ko-KR" dirty="0">
                <a:solidFill>
                  <a:srgbClr val="FF0000"/>
                </a:solidFill>
                <a:ea typeface="굴림" panose="020B0600000101010101" pitchFamily="34" charset="-127"/>
              </a:rPr>
              <a:t>(</a:t>
            </a:r>
            <a:r>
              <a:rPr lang="pt-BR" altLang="ko-KR" dirty="0">
                <a:solidFill>
                  <a:srgbClr val="FF0000"/>
                </a:solidFill>
                <a:ea typeface="굴림" panose="020B0600000101010101" pitchFamily="34" charset="-127"/>
              </a:rPr>
              <a:t>&amp;sem</a:t>
            </a:r>
            <a:r>
              <a:rPr lang="en-US" altLang="ko-KR" dirty="0">
                <a:solidFill>
                  <a:srgbClr val="FF0000"/>
                </a:solidFill>
                <a:ea typeface="굴림" panose="020B0600000101010101" pitchFamily="34" charset="-127"/>
              </a:rPr>
              <a:t>): </a:t>
            </a:r>
            <a:r>
              <a:rPr lang="en-US" altLang="ko-KR" dirty="0">
                <a:ea typeface="굴림" panose="020B0600000101010101" pitchFamily="34" charset="-127"/>
              </a:rPr>
              <a:t>also called signal(), up() or V(), an atomic operation that increments it by 1, and wakes up a waiting/sleeping thread, if any</a:t>
            </a:r>
          </a:p>
          <a:p>
            <a:pPr>
              <a:spcBef>
                <a:spcPct val="25000"/>
              </a:spcBef>
            </a:pPr>
            <a:r>
              <a:rPr lang="en-US" altLang="ko-KR" dirty="0">
                <a:ea typeface="굴림" panose="020B0600000101010101" pitchFamily="34" charset="-127"/>
              </a:rPr>
              <a:t>Semaphores are also called sleeping locks, since the waiting thread goes to sleep instead of spin-waiting</a:t>
            </a:r>
          </a:p>
          <a:p>
            <a:pPr lvl="1">
              <a:spcBef>
                <a:spcPct val="25000"/>
              </a:spcBef>
            </a:pPr>
            <a:r>
              <a:rPr lang="en-US" altLang="ko-KR" dirty="0">
                <a:ea typeface="굴림" panose="020B0600000101010101" pitchFamily="34" charset="-127"/>
              </a:rPr>
              <a:t>If the waiting time is long, then sleeping is more efficient since the thread gives up the CPU to other threads, but incurs system call (kernel) overhead to go to sleep and wake up; if waiting time is short, then spinlock may be more efficient since it does not involve the kernel. </a:t>
            </a:r>
          </a:p>
          <a:p>
            <a:pPr lvl="1">
              <a:spcBef>
                <a:spcPct val="25000"/>
              </a:spcBef>
            </a:pPr>
            <a:r>
              <a:rPr lang="en-US" altLang="ko-KR" dirty="0">
                <a:ea typeface="굴림" panose="020B0600000101010101" pitchFamily="34" charset="-127"/>
              </a:rPr>
              <a:t>Spinlock may cause starvation, e.g., if the waiting thread has higher priority than the signaler thread under fixed priority scheduling (but not under round-robin scheduling).</a:t>
            </a:r>
          </a:p>
        </p:txBody>
      </p:sp>
      <p:pic>
        <p:nvPicPr>
          <p:cNvPr id="3" name="Picture 2" descr="A person wearing glasses and a vest&#10;&#10;AI-generated content may be incorrect.">
            <a:extLst>
              <a:ext uri="{FF2B5EF4-FFF2-40B4-BE49-F238E27FC236}">
                <a16:creationId xmlns:a16="http://schemas.microsoft.com/office/drawing/2014/main" id="{2002B418-9D62-A255-5E8A-2D5A282D5A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68000" y="52512"/>
            <a:ext cx="1447254" cy="1929671"/>
          </a:xfrm>
          <a:prstGeom prst="rect">
            <a:avLst/>
          </a:prstGeom>
        </p:spPr>
      </p:pic>
      <p:sp>
        <p:nvSpPr>
          <p:cNvPr id="2" name="Plassholder for lysbildenummer 5">
            <a:extLst>
              <a:ext uri="{FF2B5EF4-FFF2-40B4-BE49-F238E27FC236}">
                <a16:creationId xmlns:a16="http://schemas.microsoft.com/office/drawing/2014/main" id="{38CBB5E3-D299-68DA-769F-F5233EF67405}"/>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8</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3865990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97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97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977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977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9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DBC256-CD57-53AE-3E0F-6983E7814350}"/>
              </a:ext>
            </a:extLst>
          </p:cNvPr>
          <p:cNvSpPr>
            <a:spLocks noGrp="1"/>
          </p:cNvSpPr>
          <p:nvPr>
            <p:ph type="title"/>
          </p:nvPr>
        </p:nvSpPr>
        <p:spPr/>
        <p:txBody>
          <a:bodyPr/>
          <a:lstStyle/>
          <a:p>
            <a:r>
              <a:rPr lang="en-US" altLang="zh-CN" dirty="0"/>
              <a:t>Deadlock</a:t>
            </a:r>
            <a:endParaRPr lang="en-US" dirty="0"/>
          </a:p>
        </p:txBody>
      </p:sp>
      <p:grpSp>
        <p:nvGrpSpPr>
          <p:cNvPr id="12" name="Group 11">
            <a:extLst>
              <a:ext uri="{FF2B5EF4-FFF2-40B4-BE49-F238E27FC236}">
                <a16:creationId xmlns:a16="http://schemas.microsoft.com/office/drawing/2014/main" id="{607530B4-12DA-8606-E527-00FF7810B1ED}"/>
              </a:ext>
            </a:extLst>
          </p:cNvPr>
          <p:cNvGrpSpPr/>
          <p:nvPr/>
        </p:nvGrpSpPr>
        <p:grpSpPr>
          <a:xfrm>
            <a:off x="7229228" y="824322"/>
            <a:ext cx="4844845" cy="2413664"/>
            <a:chOff x="2605549" y="2556387"/>
            <a:chExt cx="6887496" cy="3431297"/>
          </a:xfrm>
        </p:grpSpPr>
        <p:sp>
          <p:nvSpPr>
            <p:cNvPr id="5" name="椭圆 4">
              <a:extLst>
                <a:ext uri="{FF2B5EF4-FFF2-40B4-BE49-F238E27FC236}">
                  <a16:creationId xmlns:a16="http://schemas.microsoft.com/office/drawing/2014/main" id="{0117FABB-63CE-E3F9-4065-AFFFAF53F2BE}"/>
                </a:ext>
              </a:extLst>
            </p:cNvPr>
            <p:cNvSpPr/>
            <p:nvPr/>
          </p:nvSpPr>
          <p:spPr>
            <a:xfrm>
              <a:off x="2605549" y="3429000"/>
              <a:ext cx="1700982" cy="1573162"/>
            </a:xfrm>
            <a:prstGeom prst="ellipse">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6" name="椭圆 5">
              <a:extLst>
                <a:ext uri="{FF2B5EF4-FFF2-40B4-BE49-F238E27FC236}">
                  <a16:creationId xmlns:a16="http://schemas.microsoft.com/office/drawing/2014/main" id="{81FF03A0-94EA-7B36-F831-D99BFBBF7EA3}"/>
                </a:ext>
              </a:extLst>
            </p:cNvPr>
            <p:cNvSpPr/>
            <p:nvPr/>
          </p:nvSpPr>
          <p:spPr>
            <a:xfrm>
              <a:off x="7792064" y="3345120"/>
              <a:ext cx="1700981" cy="1573161"/>
            </a:xfrm>
            <a:prstGeom prst="ellipse">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 name="矩形 6">
              <a:extLst>
                <a:ext uri="{FF2B5EF4-FFF2-40B4-BE49-F238E27FC236}">
                  <a16:creationId xmlns:a16="http://schemas.microsoft.com/office/drawing/2014/main" id="{29504CAA-05E5-56BD-14A3-357ED8FA1259}"/>
                </a:ext>
              </a:extLst>
            </p:cNvPr>
            <p:cNvSpPr/>
            <p:nvPr/>
          </p:nvSpPr>
          <p:spPr>
            <a:xfrm>
              <a:off x="5223386" y="2556387"/>
              <a:ext cx="1651820" cy="1086304"/>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t>Resource</a:t>
              </a:r>
              <a:r>
                <a:rPr lang="zh-CN" altLang="en-US" sz="1600" dirty="0"/>
                <a:t> </a:t>
              </a:r>
              <a:r>
                <a:rPr lang="en-US" altLang="zh-CN" sz="1600" dirty="0"/>
                <a:t>1</a:t>
              </a:r>
              <a:endParaRPr lang="en-US" sz="1600" dirty="0"/>
            </a:p>
          </p:txBody>
        </p:sp>
        <p:sp>
          <p:nvSpPr>
            <p:cNvPr id="8" name="矩形 7">
              <a:extLst>
                <a:ext uri="{FF2B5EF4-FFF2-40B4-BE49-F238E27FC236}">
                  <a16:creationId xmlns:a16="http://schemas.microsoft.com/office/drawing/2014/main" id="{ECEF0A61-F841-4CAD-2D81-B85392A02BBE}"/>
                </a:ext>
              </a:extLst>
            </p:cNvPr>
            <p:cNvSpPr/>
            <p:nvPr/>
          </p:nvSpPr>
          <p:spPr>
            <a:xfrm>
              <a:off x="5223386" y="4901380"/>
              <a:ext cx="1651820" cy="1086304"/>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t>Resource</a:t>
              </a:r>
              <a:r>
                <a:rPr lang="zh-CN" altLang="en-US" sz="1600" dirty="0"/>
                <a:t> </a:t>
              </a:r>
              <a:r>
                <a:rPr lang="en-US" altLang="zh-CN" sz="1600"/>
                <a:t>2</a:t>
              </a:r>
              <a:endParaRPr lang="en-US" altLang="zh-CN" sz="1600" dirty="0"/>
            </a:p>
          </p:txBody>
        </p:sp>
        <p:cxnSp>
          <p:nvCxnSpPr>
            <p:cNvPr id="10" name="曲线连接符 9">
              <a:extLst>
                <a:ext uri="{FF2B5EF4-FFF2-40B4-BE49-F238E27FC236}">
                  <a16:creationId xmlns:a16="http://schemas.microsoft.com/office/drawing/2014/main" id="{FE176D05-338C-AF67-D401-CD7057E28ED5}"/>
                </a:ext>
              </a:extLst>
            </p:cNvPr>
            <p:cNvCxnSpPr>
              <a:cxnSpLocks/>
              <a:stCxn id="5" idx="7"/>
              <a:endCxn id="7" idx="1"/>
            </p:cNvCxnSpPr>
            <p:nvPr/>
          </p:nvCxnSpPr>
          <p:spPr>
            <a:xfrm rot="5400000" flipH="1" flipV="1">
              <a:off x="4360485" y="2796482"/>
              <a:ext cx="559845" cy="1165960"/>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1" name="曲线连接符 10">
              <a:extLst>
                <a:ext uri="{FF2B5EF4-FFF2-40B4-BE49-F238E27FC236}">
                  <a16:creationId xmlns:a16="http://schemas.microsoft.com/office/drawing/2014/main" id="{861BDDDD-B9F3-11F5-964C-34412B1230AE}"/>
                </a:ext>
              </a:extLst>
            </p:cNvPr>
            <p:cNvCxnSpPr>
              <a:cxnSpLocks/>
              <a:endCxn id="6" idx="1"/>
            </p:cNvCxnSpPr>
            <p:nvPr/>
          </p:nvCxnSpPr>
          <p:spPr>
            <a:xfrm>
              <a:off x="6875206" y="3098351"/>
              <a:ext cx="1165960" cy="477153"/>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7" name="曲线连接符 16">
              <a:extLst>
                <a:ext uri="{FF2B5EF4-FFF2-40B4-BE49-F238E27FC236}">
                  <a16:creationId xmlns:a16="http://schemas.microsoft.com/office/drawing/2014/main" id="{18C9CE08-0813-025F-8E6A-D12C212977C4}"/>
                </a:ext>
              </a:extLst>
            </p:cNvPr>
            <p:cNvCxnSpPr>
              <a:stCxn id="6" idx="3"/>
              <a:endCxn id="8" idx="3"/>
            </p:cNvCxnSpPr>
            <p:nvPr/>
          </p:nvCxnSpPr>
          <p:spPr>
            <a:xfrm rot="5400000">
              <a:off x="7079868" y="4483234"/>
              <a:ext cx="756636" cy="1165960"/>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8" name="曲线连接符 17">
              <a:extLst>
                <a:ext uri="{FF2B5EF4-FFF2-40B4-BE49-F238E27FC236}">
                  <a16:creationId xmlns:a16="http://schemas.microsoft.com/office/drawing/2014/main" id="{0E438072-B6AB-B33F-4058-001725B032EF}"/>
                </a:ext>
              </a:extLst>
            </p:cNvPr>
            <p:cNvCxnSpPr>
              <a:cxnSpLocks/>
              <a:endCxn id="5" idx="5"/>
            </p:cNvCxnSpPr>
            <p:nvPr/>
          </p:nvCxnSpPr>
          <p:spPr>
            <a:xfrm rot="10800000">
              <a:off x="4057426" y="4771777"/>
              <a:ext cx="1165960" cy="611728"/>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sp>
          <p:nvSpPr>
            <p:cNvPr id="20" name="文本框 19">
              <a:extLst>
                <a:ext uri="{FF2B5EF4-FFF2-40B4-BE49-F238E27FC236}">
                  <a16:creationId xmlns:a16="http://schemas.microsoft.com/office/drawing/2014/main" id="{E80387F3-38C8-3C26-45B9-DE6B69F6473B}"/>
                </a:ext>
              </a:extLst>
            </p:cNvPr>
            <p:cNvSpPr txBox="1"/>
            <p:nvPr/>
          </p:nvSpPr>
          <p:spPr>
            <a:xfrm>
              <a:off x="3415358" y="2716250"/>
              <a:ext cx="1490825" cy="525047"/>
            </a:xfrm>
            <a:prstGeom prst="rect">
              <a:avLst/>
            </a:prstGeom>
            <a:noFill/>
          </p:spPr>
          <p:txBody>
            <a:bodyPr wrap="none" rtlCol="0">
              <a:spAutoFit/>
            </a:bodyPr>
            <a:lstStyle/>
            <a:p>
              <a:r>
                <a:rPr lang="en-US" altLang="zh-CN" dirty="0">
                  <a:solidFill>
                    <a:srgbClr val="0070C0"/>
                  </a:solidFill>
                </a:rPr>
                <a:t>Wanted</a:t>
              </a:r>
              <a:endParaRPr lang="en-US" dirty="0">
                <a:solidFill>
                  <a:srgbClr val="0070C0"/>
                </a:solidFill>
              </a:endParaRPr>
            </a:p>
          </p:txBody>
        </p:sp>
        <p:sp>
          <p:nvSpPr>
            <p:cNvPr id="21" name="文本框 20">
              <a:extLst>
                <a:ext uri="{FF2B5EF4-FFF2-40B4-BE49-F238E27FC236}">
                  <a16:creationId xmlns:a16="http://schemas.microsoft.com/office/drawing/2014/main" id="{020A6A63-AA63-04D5-86D9-ED58E456FF10}"/>
                </a:ext>
              </a:extLst>
            </p:cNvPr>
            <p:cNvSpPr txBox="1"/>
            <p:nvPr/>
          </p:nvSpPr>
          <p:spPr>
            <a:xfrm>
              <a:off x="7149996" y="5366157"/>
              <a:ext cx="1490825" cy="525047"/>
            </a:xfrm>
            <a:prstGeom prst="rect">
              <a:avLst/>
            </a:prstGeom>
            <a:noFill/>
          </p:spPr>
          <p:txBody>
            <a:bodyPr wrap="none" rtlCol="0">
              <a:spAutoFit/>
            </a:bodyPr>
            <a:lstStyle/>
            <a:p>
              <a:r>
                <a:rPr lang="en-US" altLang="zh-CN" dirty="0">
                  <a:solidFill>
                    <a:srgbClr val="0070C0"/>
                  </a:solidFill>
                </a:rPr>
                <a:t>Wanted</a:t>
              </a:r>
              <a:endParaRPr lang="en-US" dirty="0">
                <a:solidFill>
                  <a:srgbClr val="0070C0"/>
                </a:solidFill>
              </a:endParaRPr>
            </a:p>
          </p:txBody>
        </p:sp>
        <p:sp>
          <p:nvSpPr>
            <p:cNvPr id="22" name="文本框 21">
              <a:extLst>
                <a:ext uri="{FF2B5EF4-FFF2-40B4-BE49-F238E27FC236}">
                  <a16:creationId xmlns:a16="http://schemas.microsoft.com/office/drawing/2014/main" id="{F78105A6-EEAE-989E-37C0-6AC09C26F485}"/>
                </a:ext>
              </a:extLst>
            </p:cNvPr>
            <p:cNvSpPr txBox="1"/>
            <p:nvPr/>
          </p:nvSpPr>
          <p:spPr>
            <a:xfrm>
              <a:off x="7149997" y="2666411"/>
              <a:ext cx="982640" cy="525047"/>
            </a:xfrm>
            <a:prstGeom prst="rect">
              <a:avLst/>
            </a:prstGeom>
            <a:noFill/>
          </p:spPr>
          <p:txBody>
            <a:bodyPr wrap="none" rtlCol="0">
              <a:spAutoFit/>
            </a:bodyPr>
            <a:lstStyle/>
            <a:p>
              <a:r>
                <a:rPr lang="en-US" altLang="zh-CN" dirty="0">
                  <a:solidFill>
                    <a:srgbClr val="FF0000"/>
                  </a:solidFill>
                </a:rPr>
                <a:t>Held</a:t>
              </a:r>
              <a:endParaRPr lang="en-US" dirty="0">
                <a:solidFill>
                  <a:srgbClr val="FF0000"/>
                </a:solidFill>
              </a:endParaRPr>
            </a:p>
          </p:txBody>
        </p:sp>
        <p:sp>
          <p:nvSpPr>
            <p:cNvPr id="23" name="文本框 22">
              <a:extLst>
                <a:ext uri="{FF2B5EF4-FFF2-40B4-BE49-F238E27FC236}">
                  <a16:creationId xmlns:a16="http://schemas.microsoft.com/office/drawing/2014/main" id="{D73C4303-A6A7-4910-71C6-E78DEF924960}"/>
                </a:ext>
              </a:extLst>
            </p:cNvPr>
            <p:cNvSpPr txBox="1"/>
            <p:nvPr/>
          </p:nvSpPr>
          <p:spPr>
            <a:xfrm>
              <a:off x="3816604" y="5213699"/>
              <a:ext cx="982640" cy="525047"/>
            </a:xfrm>
            <a:prstGeom prst="rect">
              <a:avLst/>
            </a:prstGeom>
            <a:noFill/>
          </p:spPr>
          <p:txBody>
            <a:bodyPr wrap="none" rtlCol="0">
              <a:spAutoFit/>
            </a:bodyPr>
            <a:lstStyle/>
            <a:p>
              <a:r>
                <a:rPr lang="en-US" altLang="zh-CN" dirty="0">
                  <a:solidFill>
                    <a:srgbClr val="FF0000"/>
                  </a:solidFill>
                </a:rPr>
                <a:t>Held</a:t>
              </a:r>
              <a:endParaRPr lang="en-US" dirty="0">
                <a:solidFill>
                  <a:srgbClr val="FF0000"/>
                </a:solidFill>
              </a:endParaRPr>
            </a:p>
          </p:txBody>
        </p:sp>
      </p:grpSp>
      <p:sp>
        <p:nvSpPr>
          <p:cNvPr id="9" name="内容占位符 2">
            <a:extLst>
              <a:ext uri="{FF2B5EF4-FFF2-40B4-BE49-F238E27FC236}">
                <a16:creationId xmlns:a16="http://schemas.microsoft.com/office/drawing/2014/main" id="{92B0DE76-C25F-372D-C575-C59010351DCF}"/>
              </a:ext>
            </a:extLst>
          </p:cNvPr>
          <p:cNvSpPr txBox="1">
            <a:spLocks/>
          </p:cNvSpPr>
          <p:nvPr/>
        </p:nvSpPr>
        <p:spPr bwMode="auto">
          <a:xfrm>
            <a:off x="152400" y="807596"/>
            <a:ext cx="7357889" cy="541950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altLang="zh-CN" sz="2000" b="0" kern="0" dirty="0"/>
              <a:t>Definition: A set of processes are said to be in a deadlock state when every process in the set is waiting for an event that can be caused only by another process in the set</a:t>
            </a:r>
          </a:p>
          <a:p>
            <a:r>
              <a:rPr lang="en-GB" altLang="zh-CN" sz="2000" b="0" kern="0" dirty="0"/>
              <a:t>Conditions for Deadlock</a:t>
            </a:r>
          </a:p>
          <a:p>
            <a:r>
              <a:rPr lang="en-US" altLang="zh-CN" sz="2000" b="0" dirty="0">
                <a:solidFill>
                  <a:srgbClr val="FF0000"/>
                </a:solidFill>
                <a:effectLst/>
                <a:latin typeface="Gill Sans" panose="020B0502020104020203"/>
              </a:rPr>
              <a:t>Mutual exclusion</a:t>
            </a:r>
          </a:p>
          <a:p>
            <a:pPr lvl="1"/>
            <a:r>
              <a:rPr lang="en-GB" altLang="zh-CN" sz="2000" b="0" dirty="0">
                <a:effectLst/>
                <a:latin typeface="Gill Sans" panose="020B0502020104020203"/>
              </a:rPr>
              <a:t>Only one process at a time can use a given resource</a:t>
            </a:r>
          </a:p>
          <a:p>
            <a:r>
              <a:rPr lang="en-US" altLang="zh-CN" sz="2000" b="0" dirty="0">
                <a:solidFill>
                  <a:srgbClr val="FF0000"/>
                </a:solidFill>
                <a:effectLst/>
                <a:latin typeface="Gill Sans" panose="020B0502020104020203"/>
              </a:rPr>
              <a:t>Hold-and-wait</a:t>
            </a:r>
          </a:p>
          <a:p>
            <a:pPr lvl="1"/>
            <a:r>
              <a:rPr lang="en-US" altLang="zh-CN" sz="2000" b="0" dirty="0">
                <a:effectLst/>
                <a:latin typeface="Gill Sans" panose="020B0502020104020203"/>
              </a:rPr>
              <a:t>processes hold resources allocated to them while waiting for</a:t>
            </a:r>
            <a:r>
              <a:rPr lang="zh-CN" altLang="en-US" sz="2000" b="0" dirty="0">
                <a:latin typeface="Gill Sans" panose="020B0502020104020203"/>
              </a:rPr>
              <a:t> </a:t>
            </a:r>
            <a:r>
              <a:rPr lang="en-US" altLang="zh-CN" sz="2000" b="0" dirty="0">
                <a:effectLst/>
                <a:latin typeface="Gill Sans" panose="020B0502020104020203"/>
              </a:rPr>
              <a:t>additional resources</a:t>
            </a:r>
          </a:p>
          <a:p>
            <a:r>
              <a:rPr lang="en-US" altLang="zh-CN" sz="2000" b="0" dirty="0">
                <a:solidFill>
                  <a:srgbClr val="FF0000"/>
                </a:solidFill>
                <a:effectLst/>
                <a:latin typeface="Gill Sans" panose="020B0502020104020203"/>
              </a:rPr>
              <a:t>No preemption</a:t>
            </a:r>
          </a:p>
          <a:p>
            <a:pPr lvl="1"/>
            <a:r>
              <a:rPr lang="en-US" altLang="zh-CN" sz="2000" b="0" dirty="0">
                <a:effectLst/>
                <a:latin typeface="Gill Sans" panose="020B0502020104020203"/>
              </a:rPr>
              <a:t>Resources cannot be forcibly removed from processes that</a:t>
            </a:r>
            <a:r>
              <a:rPr lang="zh-CN" altLang="en-US" sz="2000" b="0" dirty="0">
                <a:effectLst/>
                <a:latin typeface="Gill Sans" panose="020B0502020104020203"/>
              </a:rPr>
              <a:t> </a:t>
            </a:r>
            <a:r>
              <a:rPr lang="en-US" altLang="zh-CN" sz="2000" b="0" dirty="0">
                <a:effectLst/>
                <a:latin typeface="Gill Sans" panose="020B0502020104020203"/>
              </a:rPr>
              <a:t>are holding them; </a:t>
            </a:r>
            <a:r>
              <a:rPr lang="en-GB" altLang="zh-CN" sz="2000" b="0" dirty="0">
                <a:effectLst/>
                <a:latin typeface="Gill Sans" panose="020B0502020104020203"/>
              </a:rPr>
              <a:t>can be released only voluntarily by each holder</a:t>
            </a:r>
            <a:endParaRPr lang="en-US" altLang="zh-CN" sz="2000" b="0" dirty="0">
              <a:effectLst/>
              <a:latin typeface="Gill Sans" panose="020B0502020104020203"/>
            </a:endParaRPr>
          </a:p>
          <a:p>
            <a:r>
              <a:rPr lang="en-US" altLang="zh-CN" sz="2000" b="0" dirty="0">
                <a:solidFill>
                  <a:srgbClr val="FF0000"/>
                </a:solidFill>
                <a:effectLst/>
                <a:latin typeface="Gill Sans" panose="020B0502020104020203"/>
              </a:rPr>
              <a:t>Circular wait</a:t>
            </a:r>
          </a:p>
          <a:p>
            <a:pPr lvl="1"/>
            <a:r>
              <a:rPr lang="en-US" altLang="zh-CN" sz="2000" b="0" dirty="0">
                <a:effectLst/>
                <a:latin typeface="Gill Sans" panose="020B0502020104020203"/>
              </a:rPr>
              <a:t>There exists a circle of processes such that each</a:t>
            </a:r>
            <a:r>
              <a:rPr lang="zh-CN" altLang="en-US" sz="2000" b="0" dirty="0">
                <a:latin typeface="Gill Sans" panose="020B0502020104020203"/>
              </a:rPr>
              <a:t> </a:t>
            </a:r>
            <a:r>
              <a:rPr lang="en-US" altLang="zh-CN" sz="2000" b="0" dirty="0">
                <a:effectLst/>
                <a:latin typeface="Gill Sans" panose="020B0502020104020203"/>
              </a:rPr>
              <a:t>holds one or more resources that are being requested by</a:t>
            </a:r>
            <a:r>
              <a:rPr lang="zh-CN" altLang="en-US" sz="2000" b="0" dirty="0">
                <a:latin typeface="Gill Sans" panose="020B0502020104020203"/>
              </a:rPr>
              <a:t> </a:t>
            </a:r>
            <a:r>
              <a:rPr lang="en-US" altLang="zh-CN" sz="2000" b="0" dirty="0">
                <a:effectLst/>
                <a:latin typeface="Gill Sans" panose="020B0502020104020203"/>
              </a:rPr>
              <a:t>next process in the circle</a:t>
            </a:r>
            <a:endParaRPr lang="en-US" sz="2000" b="0" kern="0" dirty="0"/>
          </a:p>
        </p:txBody>
      </p:sp>
      <p:pic>
        <p:nvPicPr>
          <p:cNvPr id="14" name="Picture 13">
            <a:extLst>
              <a:ext uri="{FF2B5EF4-FFF2-40B4-BE49-F238E27FC236}">
                <a16:creationId xmlns:a16="http://schemas.microsoft.com/office/drawing/2014/main" id="{4A5F5F66-9D5D-AAB7-FC28-08CF41E206CE}"/>
              </a:ext>
            </a:extLst>
          </p:cNvPr>
          <p:cNvPicPr>
            <a:picLocks noChangeAspect="1"/>
          </p:cNvPicPr>
          <p:nvPr/>
        </p:nvPicPr>
        <p:blipFill>
          <a:blip r:embed="rId3"/>
          <a:stretch>
            <a:fillRect/>
          </a:stretch>
        </p:blipFill>
        <p:spPr>
          <a:xfrm>
            <a:off x="7481127" y="3517251"/>
            <a:ext cx="4524539" cy="2209129"/>
          </a:xfrm>
          <a:prstGeom prst="rect">
            <a:avLst/>
          </a:prstGeom>
        </p:spPr>
      </p:pic>
      <p:sp>
        <p:nvSpPr>
          <p:cNvPr id="15" name="TextBox 14">
            <a:extLst>
              <a:ext uri="{FF2B5EF4-FFF2-40B4-BE49-F238E27FC236}">
                <a16:creationId xmlns:a16="http://schemas.microsoft.com/office/drawing/2014/main" id="{69E28E86-881C-3AC8-7C91-360F35AF8496}"/>
              </a:ext>
            </a:extLst>
          </p:cNvPr>
          <p:cNvSpPr txBox="1"/>
          <p:nvPr/>
        </p:nvSpPr>
        <p:spPr>
          <a:xfrm>
            <a:off x="7789576" y="5729598"/>
            <a:ext cx="4076629" cy="400110"/>
          </a:xfrm>
          <a:prstGeom prst="rect">
            <a:avLst/>
          </a:prstGeom>
          <a:noFill/>
        </p:spPr>
        <p:txBody>
          <a:bodyPr wrap="none" rtlCol="0">
            <a:spAutoFit/>
          </a:bodyPr>
          <a:lstStyle/>
          <a:p>
            <a:r>
              <a:rPr lang="en-GB" sz="2000" dirty="0">
                <a:latin typeface="Gill Sans Light"/>
              </a:rPr>
              <a:t>Not a perfect analogy, just a fun image!</a:t>
            </a:r>
            <a:endParaRPr lang="en-SE" sz="2000" dirty="0">
              <a:latin typeface="Gill Sans Light"/>
            </a:endParaRPr>
          </a:p>
        </p:txBody>
      </p:sp>
      <p:sp>
        <p:nvSpPr>
          <p:cNvPr id="16" name="TextBox 15">
            <a:extLst>
              <a:ext uri="{FF2B5EF4-FFF2-40B4-BE49-F238E27FC236}">
                <a16:creationId xmlns:a16="http://schemas.microsoft.com/office/drawing/2014/main" id="{986F804C-1C5B-A4DC-621A-94C12A1E1C15}"/>
              </a:ext>
            </a:extLst>
          </p:cNvPr>
          <p:cNvSpPr txBox="1"/>
          <p:nvPr/>
        </p:nvSpPr>
        <p:spPr>
          <a:xfrm>
            <a:off x="7103585" y="1825701"/>
            <a:ext cx="1447800" cy="369332"/>
          </a:xfrm>
          <a:prstGeom prst="rect">
            <a:avLst/>
          </a:prstGeom>
          <a:noFill/>
        </p:spPr>
        <p:txBody>
          <a:bodyPr wrap="square">
            <a:spAutoFit/>
          </a:bodyPr>
          <a:lstStyle/>
          <a:p>
            <a:pPr algn="ctr"/>
            <a:r>
              <a:rPr lang="en-US" altLang="zh-CN" sz="1800" dirty="0"/>
              <a:t>process</a:t>
            </a:r>
            <a:r>
              <a:rPr lang="zh-CN" altLang="en-US" sz="1800" dirty="0"/>
              <a:t> </a:t>
            </a:r>
            <a:r>
              <a:rPr lang="en-US" altLang="zh-CN" sz="1800" dirty="0"/>
              <a:t>1</a:t>
            </a:r>
            <a:endParaRPr lang="en-US" sz="1800" dirty="0"/>
          </a:p>
        </p:txBody>
      </p:sp>
      <p:sp>
        <p:nvSpPr>
          <p:cNvPr id="19" name="TextBox 18">
            <a:extLst>
              <a:ext uri="{FF2B5EF4-FFF2-40B4-BE49-F238E27FC236}">
                <a16:creationId xmlns:a16="http://schemas.microsoft.com/office/drawing/2014/main" id="{28DE870A-E644-73BE-5AE9-F059D2187BCB}"/>
              </a:ext>
            </a:extLst>
          </p:cNvPr>
          <p:cNvSpPr txBox="1"/>
          <p:nvPr/>
        </p:nvSpPr>
        <p:spPr>
          <a:xfrm>
            <a:off x="10776171" y="1756995"/>
            <a:ext cx="1447800" cy="369332"/>
          </a:xfrm>
          <a:prstGeom prst="rect">
            <a:avLst/>
          </a:prstGeom>
          <a:noFill/>
        </p:spPr>
        <p:txBody>
          <a:bodyPr wrap="square">
            <a:spAutoFit/>
          </a:bodyPr>
          <a:lstStyle/>
          <a:p>
            <a:pPr algn="ctr"/>
            <a:r>
              <a:rPr lang="en-US" altLang="zh-CN" sz="1800" dirty="0"/>
              <a:t>process</a:t>
            </a:r>
            <a:r>
              <a:rPr lang="zh-CN" altLang="en-US" sz="1800" dirty="0"/>
              <a:t> </a:t>
            </a:r>
            <a:r>
              <a:rPr lang="en-US" altLang="zh-CN" sz="1800" dirty="0"/>
              <a:t>2</a:t>
            </a:r>
            <a:endParaRPr lang="en-US" sz="1800" dirty="0"/>
          </a:p>
        </p:txBody>
      </p:sp>
    </p:spTree>
    <p:extLst>
      <p:ext uri="{BB962C8B-B14F-4D97-AF65-F5344CB8AC3E}">
        <p14:creationId xmlns:p14="http://schemas.microsoft.com/office/powerpoint/2010/main" val="721770223"/>
      </p:ext>
    </p:extLst>
  </p:cSld>
  <p:clrMapOvr>
    <a:masterClrMapping/>
  </p:clrMapOvr>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99784</TotalTime>
  <Pages>60</Pages>
  <Words>3836</Words>
  <Application>Microsoft Office PowerPoint</Application>
  <PresentationFormat>Widescreen</PresentationFormat>
  <Paragraphs>396</Paragraphs>
  <Slides>18</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gg sans</vt:lpstr>
      <vt:lpstr>Gill Sans</vt:lpstr>
      <vt:lpstr>Gill Sans Light</vt:lpstr>
      <vt:lpstr>굴림</vt:lpstr>
      <vt:lpstr>inherit</vt:lpstr>
      <vt:lpstr>Menlo</vt:lpstr>
      <vt:lpstr>宋体</vt:lpstr>
      <vt:lpstr>Arial</vt:lpstr>
      <vt:lpstr>Calibri</vt:lpstr>
      <vt:lpstr>Cambria Math</vt:lpstr>
      <vt:lpstr>Comic Sans MS</vt:lpstr>
      <vt:lpstr>Consolas</vt:lpstr>
      <vt:lpstr>Helvetica</vt:lpstr>
      <vt:lpstr>Roboto</vt:lpstr>
      <vt:lpstr>Symbol</vt:lpstr>
      <vt:lpstr>Office</vt:lpstr>
      <vt:lpstr> CSC 256: Final Review</vt:lpstr>
      <vt:lpstr>fork()</vt:lpstr>
      <vt:lpstr>exec()</vt:lpstr>
      <vt:lpstr>wait()</vt:lpstr>
      <vt:lpstr>L2 Summary</vt:lpstr>
      <vt:lpstr>Race Condition</vt:lpstr>
      <vt:lpstr>Lock to Protect a Critical Section</vt:lpstr>
      <vt:lpstr>Semaphores</vt:lpstr>
      <vt:lpstr>Deadlock</vt:lpstr>
      <vt:lpstr>Banker's algorithm: preliminaries</vt:lpstr>
      <vt:lpstr>Banker’s algorithm</vt:lpstr>
      <vt:lpstr>Video tutorial of Banker's algorithm I</vt:lpstr>
      <vt:lpstr>Predicting Length of the Next CPU Burst</vt:lpstr>
      <vt:lpstr>Predicting Length of the Next CPU Burst: =0.5</vt:lpstr>
      <vt:lpstr>Predicting the Length of the Next CPU Burst: =0.1 or 0.9</vt:lpstr>
      <vt:lpstr>Lecture 5 Scheduling Conclusion</vt:lpstr>
      <vt:lpstr>Summary of Schedulability Analysis Algorithms</vt:lpstr>
      <vt:lpstr>PCP Blocking Time</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Zonghua Gu</cp:lastModifiedBy>
  <cp:revision>1079</cp:revision>
  <cp:lastPrinted>2022-03-15T20:14:46Z</cp:lastPrinted>
  <dcterms:created xsi:type="dcterms:W3CDTF">1995-08-12T11:37:26Z</dcterms:created>
  <dcterms:modified xsi:type="dcterms:W3CDTF">2025-12-06T16:03:27Z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