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4"/>
  </p:notesMasterIdLst>
  <p:handoutMasterIdLst>
    <p:handoutMasterId r:id="rId15"/>
  </p:handoutMasterIdLst>
  <p:sldIdLst>
    <p:sldId id="256" r:id="rId2"/>
    <p:sldId id="268" r:id="rId3"/>
    <p:sldId id="269" r:id="rId4"/>
    <p:sldId id="259" r:id="rId5"/>
    <p:sldId id="264" r:id="rId6"/>
    <p:sldId id="265" r:id="rId7"/>
    <p:sldId id="266" r:id="rId8"/>
    <p:sldId id="267" r:id="rId9"/>
    <p:sldId id="1936" r:id="rId10"/>
    <p:sldId id="1946" r:id="rId11"/>
    <p:sldId id="1947" r:id="rId12"/>
    <p:sldId id="1944" r:id="rId13"/>
  </p:sldIdLst>
  <p:sldSz cx="12192000" cy="6858000"/>
  <p:notesSz cx="9601200" cy="7315200"/>
  <p:kinsoku lang="ja-JP" invalStChars="、。，．・：；？！゛゜ヽヾゝゞ々ー’”）〕］｝〉》」』】°‰′″℃￠％ぁぃぅぇぉっゃゅょゎァィゥェォッャュョヮヵヶ!%),.:;?]}｡｣､･ｧｨｩｪｫｬｭｮｯｰﾞﾟ" invalEndChars="‘“（〔［｛〈《「『【￥＄$([\{｢￡"/>
  <p:defaultTextStyle>
    <a:defPPr>
      <a:defRPr lang="en-US"/>
    </a:defPPr>
    <a:lvl1pPr algn="l" rtl="0" eaLnBrk="0" fontAlgn="base" hangingPunct="0">
      <a:spcBef>
        <a:spcPct val="0"/>
      </a:spcBef>
      <a:spcAft>
        <a:spcPct val="0"/>
      </a:spcAft>
      <a:defRPr b="1" kern="1200">
        <a:solidFill>
          <a:schemeClr val="tx1"/>
        </a:solidFill>
        <a:latin typeface="Comic Sans MS" charset="0"/>
        <a:ea typeface="ＭＳ Ｐゴシック" charset="0"/>
        <a:cs typeface="ＭＳ Ｐゴシック" charset="0"/>
      </a:defRPr>
    </a:lvl1pPr>
    <a:lvl2pPr marL="457200" algn="l" rtl="0" eaLnBrk="0" fontAlgn="base" hangingPunct="0">
      <a:spcBef>
        <a:spcPct val="0"/>
      </a:spcBef>
      <a:spcAft>
        <a:spcPct val="0"/>
      </a:spcAft>
      <a:defRPr b="1" kern="1200">
        <a:solidFill>
          <a:schemeClr val="tx1"/>
        </a:solidFill>
        <a:latin typeface="Comic Sans MS" charset="0"/>
        <a:ea typeface="ＭＳ Ｐゴシック" charset="0"/>
        <a:cs typeface="ＭＳ Ｐゴシック" charset="0"/>
      </a:defRPr>
    </a:lvl2pPr>
    <a:lvl3pPr marL="914400" algn="l" rtl="0" eaLnBrk="0" fontAlgn="base" hangingPunct="0">
      <a:spcBef>
        <a:spcPct val="0"/>
      </a:spcBef>
      <a:spcAft>
        <a:spcPct val="0"/>
      </a:spcAft>
      <a:defRPr b="1" kern="1200">
        <a:solidFill>
          <a:schemeClr val="tx1"/>
        </a:solidFill>
        <a:latin typeface="Comic Sans MS" charset="0"/>
        <a:ea typeface="ＭＳ Ｐゴシック" charset="0"/>
        <a:cs typeface="ＭＳ Ｐゴシック" charset="0"/>
      </a:defRPr>
    </a:lvl3pPr>
    <a:lvl4pPr marL="1371600" algn="l" rtl="0" eaLnBrk="0" fontAlgn="base" hangingPunct="0">
      <a:spcBef>
        <a:spcPct val="0"/>
      </a:spcBef>
      <a:spcAft>
        <a:spcPct val="0"/>
      </a:spcAft>
      <a:defRPr b="1" kern="1200">
        <a:solidFill>
          <a:schemeClr val="tx1"/>
        </a:solidFill>
        <a:latin typeface="Comic Sans MS" charset="0"/>
        <a:ea typeface="ＭＳ Ｐゴシック" charset="0"/>
        <a:cs typeface="ＭＳ Ｐゴシック" charset="0"/>
      </a:defRPr>
    </a:lvl4pPr>
    <a:lvl5pPr marL="1828800" algn="l" rtl="0" eaLnBrk="0" fontAlgn="base" hangingPunct="0">
      <a:spcBef>
        <a:spcPct val="0"/>
      </a:spcBef>
      <a:spcAft>
        <a:spcPct val="0"/>
      </a:spcAft>
      <a:defRPr b="1" kern="1200">
        <a:solidFill>
          <a:schemeClr val="tx1"/>
        </a:solidFill>
        <a:latin typeface="Comic Sans MS" charset="0"/>
        <a:ea typeface="ＭＳ Ｐゴシック" charset="0"/>
        <a:cs typeface="ＭＳ Ｐゴシック" charset="0"/>
      </a:defRPr>
    </a:lvl5pPr>
    <a:lvl6pPr marL="2286000" algn="l" defTabSz="457200" rtl="0" eaLnBrk="1" latinLnBrk="0" hangingPunct="1">
      <a:defRPr b="1" kern="1200">
        <a:solidFill>
          <a:schemeClr val="tx1"/>
        </a:solidFill>
        <a:latin typeface="Comic Sans MS" charset="0"/>
        <a:ea typeface="ＭＳ Ｐゴシック" charset="0"/>
        <a:cs typeface="ＭＳ Ｐゴシック" charset="0"/>
      </a:defRPr>
    </a:lvl6pPr>
    <a:lvl7pPr marL="2743200" algn="l" defTabSz="457200" rtl="0" eaLnBrk="1" latinLnBrk="0" hangingPunct="1">
      <a:defRPr b="1" kern="1200">
        <a:solidFill>
          <a:schemeClr val="tx1"/>
        </a:solidFill>
        <a:latin typeface="Comic Sans MS" charset="0"/>
        <a:ea typeface="ＭＳ Ｐゴシック" charset="0"/>
        <a:cs typeface="ＭＳ Ｐゴシック" charset="0"/>
      </a:defRPr>
    </a:lvl7pPr>
    <a:lvl8pPr marL="3200400" algn="l" defTabSz="457200" rtl="0" eaLnBrk="1" latinLnBrk="0" hangingPunct="1">
      <a:defRPr b="1" kern="1200">
        <a:solidFill>
          <a:schemeClr val="tx1"/>
        </a:solidFill>
        <a:latin typeface="Comic Sans MS" charset="0"/>
        <a:ea typeface="ＭＳ Ｐゴシック" charset="0"/>
        <a:cs typeface="ＭＳ Ｐゴシック" charset="0"/>
      </a:defRPr>
    </a:lvl8pPr>
    <a:lvl9pPr marL="3657600" algn="l" defTabSz="457200" rtl="0" eaLnBrk="1" latinLnBrk="0" hangingPunct="1">
      <a:defRPr b="1" kern="1200">
        <a:solidFill>
          <a:schemeClr val="tx1"/>
        </a:solidFill>
        <a:latin typeface="Comic Sans MS"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hiddenSlides="1"/>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AA"/>
    <a:srgbClr val="FF0000"/>
    <a:srgbClr val="2A40E2"/>
    <a:srgbClr val="BCFFBC"/>
    <a:srgbClr val="F430AB"/>
    <a:srgbClr val="A18623"/>
    <a:srgbClr val="9E7800"/>
    <a:srgbClr val="C49500"/>
    <a:srgbClr val="E6E703"/>
    <a:srgbClr val="72AAA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974" autoAdjust="0"/>
    <p:restoredTop sz="77908" autoAdjust="0"/>
  </p:normalViewPr>
  <p:slideViewPr>
    <p:cSldViewPr>
      <p:cViewPr varScale="1">
        <p:scale>
          <a:sx n="64" d="100"/>
          <a:sy n="64" d="100"/>
        </p:scale>
        <p:origin x="965" y="6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64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ChangeArrowheads="1"/>
          </p:cNvSpPr>
          <p:nvPr/>
        </p:nvSpPr>
        <p:spPr bwMode="auto">
          <a:xfrm>
            <a:off x="4387622" y="6956427"/>
            <a:ext cx="827553" cy="274923"/>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92268" tIns="46975" rIns="92268" bIns="46975">
            <a:spAutoFit/>
          </a:bodyPr>
          <a:lstStyle/>
          <a:p>
            <a:pPr algn="ctr" defTabSz="917113">
              <a:lnSpc>
                <a:spcPct val="90000"/>
              </a:lnSpc>
            </a:pPr>
            <a:r>
              <a:rPr lang="en-US" sz="1300" b="0">
                <a:latin typeface="Gill Sans Light" charset="0"/>
                <a:cs typeface="Gill Sans Light" charset="0"/>
              </a:rPr>
              <a:t>Page </a:t>
            </a:r>
            <a:fld id="{073744B8-EF17-EB47-B355-93F8159194C2}" type="slidenum">
              <a:rPr lang="en-US" sz="1300" b="0">
                <a:latin typeface="Gill Sans Light" charset="0"/>
                <a:cs typeface="Gill Sans Light" charset="0"/>
              </a:rPr>
              <a:pPr algn="ctr" defTabSz="917113">
                <a:lnSpc>
                  <a:spcPct val="90000"/>
                </a:lnSpc>
              </a:pPr>
              <a:t>‹#›</a:t>
            </a:fld>
            <a:endParaRPr lang="en-US" sz="1300" b="0">
              <a:latin typeface="Gill Sans Light" charset="0"/>
              <a:cs typeface="Gill Sans Light" charset="0"/>
            </a:endParaRPr>
          </a:p>
        </p:txBody>
      </p:sp>
    </p:spTree>
    <p:extLst>
      <p:ext uri="{BB962C8B-B14F-4D97-AF65-F5344CB8AC3E}">
        <p14:creationId xmlns:p14="http://schemas.microsoft.com/office/powerpoint/2010/main" val="7174449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4373194" y="6956427"/>
            <a:ext cx="856407" cy="274923"/>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92268" tIns="46975" rIns="92268" bIns="46975">
            <a:spAutoFit/>
          </a:bodyPr>
          <a:lstStyle/>
          <a:p>
            <a:pPr algn="ctr" defTabSz="917113">
              <a:lnSpc>
                <a:spcPct val="90000"/>
              </a:lnSpc>
            </a:pPr>
            <a:r>
              <a:rPr lang="en-US" sz="1300" b="0"/>
              <a:t>Page </a:t>
            </a:r>
            <a:fld id="{6D259941-7246-4245-A40C-55C6F952DF9E}" type="slidenum">
              <a:rPr lang="en-US" sz="1300" b="0"/>
              <a:pPr algn="ctr" defTabSz="917113">
                <a:lnSpc>
                  <a:spcPct val="90000"/>
                </a:lnSpc>
              </a:pPr>
              <a:t>‹#›</a:t>
            </a:fld>
            <a:endParaRPr lang="en-US" sz="1300" b="0"/>
          </a:p>
        </p:txBody>
      </p:sp>
      <p:sp>
        <p:nvSpPr>
          <p:cNvPr id="65539" name="Rectangle 3"/>
          <p:cNvSpPr>
            <a:spLocks noGrp="1" noRot="1" noChangeAspect="1" noChangeArrowheads="1" noTextEdit="1"/>
          </p:cNvSpPr>
          <p:nvPr>
            <p:ph type="sldImg" idx="2"/>
          </p:nvPr>
        </p:nvSpPr>
        <p:spPr bwMode="auto">
          <a:xfrm>
            <a:off x="2362200" y="547688"/>
            <a:ext cx="4876800" cy="2744787"/>
          </a:xfrm>
          <a:prstGeom prst="rect">
            <a:avLst/>
          </a:prstGeom>
          <a:noFill/>
          <a:ln w="12700">
            <a:solidFill>
              <a:schemeClr val="tx1"/>
            </a:solidFill>
            <a:miter lim="800000"/>
            <a:headEnd/>
            <a:tailEnd/>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rgbClr val="FFFFFF"/>
                </a:solid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 xmlns:a14="http://schemas.microsoft.com/office/drawing/2010/main" val="1"/>
            </a:ext>
          </a:extLst>
        </p:spPr>
      </p:sp>
      <p:sp>
        <p:nvSpPr>
          <p:cNvPr id="2052" name="Rectangle 4"/>
          <p:cNvSpPr>
            <a:spLocks noGrp="1" noChangeArrowheads="1"/>
          </p:cNvSpPr>
          <p:nvPr>
            <p:ph type="body" sz="quarter" idx="3"/>
          </p:nvPr>
        </p:nvSpPr>
        <p:spPr bwMode="auto">
          <a:xfrm>
            <a:off x="1281115" y="3475043"/>
            <a:ext cx="7038975" cy="3292475"/>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5622" tIns="46975" rIns="95622" bIns="46975" numCol="1" anchor="t" anchorCtr="0" compatLnSpc="1">
            <a:prstTxWarp prst="textNoShape">
              <a:avLst/>
            </a:prstTxWarp>
          </a:bodyPr>
          <a:lstStyle/>
          <a:p>
            <a:pPr lvl="0"/>
            <a:r>
              <a:rPr lang="en-US" noProof="0"/>
              <a:t>Body Text</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3885107729"/>
      </p:ext>
    </p:extLst>
  </p:cSld>
  <p:clrMap bg1="lt1" tx1="dk1" bg2="lt2" tx2="dk2" accent1="accent1" accent2="accent2" accent3="accent3" accent4="accent4" accent5="accent5" accent6="accent6" hlink="hlink" folHlink="folHlink"/>
  <p:notesStyle>
    <a:lvl1pPr algn="l" rtl="0" eaLnBrk="0" fontAlgn="base" hangingPunct="0">
      <a:lnSpc>
        <a:spcPct val="90000"/>
      </a:lnSpc>
      <a:spcBef>
        <a:spcPct val="40000"/>
      </a:spcBef>
      <a:spcAft>
        <a:spcPct val="0"/>
      </a:spcAft>
      <a:defRPr sz="1200" kern="1200">
        <a:solidFill>
          <a:schemeClr val="tx1"/>
        </a:solidFill>
        <a:latin typeface="Comic Sans MS" pitchFamily="66" charset="0"/>
        <a:ea typeface="ＭＳ Ｐゴシック" charset="0"/>
        <a:cs typeface="ＭＳ Ｐゴシック" charset="0"/>
      </a:defRPr>
    </a:lvl1pPr>
    <a:lvl2pPr marL="457200" algn="l" rtl="0" eaLnBrk="0" fontAlgn="base" hangingPunct="0">
      <a:lnSpc>
        <a:spcPct val="90000"/>
      </a:lnSpc>
      <a:spcBef>
        <a:spcPct val="40000"/>
      </a:spcBef>
      <a:spcAft>
        <a:spcPct val="0"/>
      </a:spcAft>
      <a:defRPr sz="1200" kern="1200">
        <a:solidFill>
          <a:schemeClr val="tx1"/>
        </a:solidFill>
        <a:latin typeface="Comic Sans MS" pitchFamily="66" charset="0"/>
        <a:ea typeface="ＭＳ Ｐゴシック" charset="0"/>
        <a:cs typeface="+mn-cs"/>
      </a:defRPr>
    </a:lvl2pPr>
    <a:lvl3pPr marL="914400" algn="l" rtl="0" eaLnBrk="0" fontAlgn="base" hangingPunct="0">
      <a:lnSpc>
        <a:spcPct val="90000"/>
      </a:lnSpc>
      <a:spcBef>
        <a:spcPct val="40000"/>
      </a:spcBef>
      <a:spcAft>
        <a:spcPct val="0"/>
      </a:spcAft>
      <a:defRPr sz="1200" kern="1200">
        <a:solidFill>
          <a:schemeClr val="tx1"/>
        </a:solidFill>
        <a:latin typeface="Comic Sans MS" pitchFamily="66" charset="0"/>
        <a:ea typeface="ＭＳ Ｐゴシック" charset="0"/>
        <a:cs typeface="+mn-cs"/>
      </a:defRPr>
    </a:lvl3pPr>
    <a:lvl4pPr marL="1371600" algn="l" rtl="0" eaLnBrk="0" fontAlgn="base" hangingPunct="0">
      <a:lnSpc>
        <a:spcPct val="90000"/>
      </a:lnSpc>
      <a:spcBef>
        <a:spcPct val="40000"/>
      </a:spcBef>
      <a:spcAft>
        <a:spcPct val="0"/>
      </a:spcAft>
      <a:defRPr sz="1200" kern="1200">
        <a:solidFill>
          <a:schemeClr val="tx1"/>
        </a:solidFill>
        <a:latin typeface="Comic Sans MS" pitchFamily="66" charset="0"/>
        <a:ea typeface="ＭＳ Ｐゴシック" charset="0"/>
        <a:cs typeface="+mn-cs"/>
      </a:defRPr>
    </a:lvl4pPr>
    <a:lvl5pPr marL="1828800" algn="l" rtl="0" eaLnBrk="0" fontAlgn="base" hangingPunct="0">
      <a:lnSpc>
        <a:spcPct val="90000"/>
      </a:lnSpc>
      <a:spcBef>
        <a:spcPct val="40000"/>
      </a:spcBef>
      <a:spcAft>
        <a:spcPct val="0"/>
      </a:spcAft>
      <a:defRPr sz="1200" kern="1200">
        <a:solidFill>
          <a:schemeClr val="tx1"/>
        </a:solidFill>
        <a:latin typeface="Comic Sans MS" pitchFamily="66"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ChangeArrowheads="1" noTextEdit="1"/>
          </p:cNvSpPr>
          <p:nvPr>
            <p:ph type="sldImg"/>
          </p:nvPr>
        </p:nvSpPr>
        <p:spPr>
          <a:xfrm>
            <a:off x="2362200" y="547688"/>
            <a:ext cx="4876800" cy="2744787"/>
          </a:xfrm>
          <a:ln/>
        </p:spPr>
      </p:sp>
      <p:sp>
        <p:nvSpPr>
          <p:cNvPr id="66563" name="Rectangle 3"/>
          <p:cNvSpPr>
            <a:spLocks noGrp="1" noChangeArrowheads="1"/>
          </p:cNvSpPr>
          <p:nvPr>
            <p:ph type="body" idx="1"/>
          </p:nvPr>
        </p:nvSpPr>
        <p:spPr>
          <a:extLst>
            <a:ext uri="{FAA26D3D-D897-4be2-8F04-BA451C77F1D7}">
              <ma14:placeholderFlag xmlns="" xmlns:ma14="http://schemas.microsoft.com/office/mac/drawingml/2011/main" val="1"/>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dirty="0">
              <a:latin typeface="Comic Sans MS" charset="0"/>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r>
              <a:rPr lang="en-GB" dirty="0"/>
              <a:t>The virtual page number is 3 with a page offset of 0x374. Looking up page table entry for virtual page 3, we see that the page is resident in memory (i.e. valid bit = 1) and lives in physical page 2, so the corresponding physical address is (2&lt;</a:t>
            </a:r>
          </a:p>
          <a:p>
            <a:endParaRPr lang="en-GB" dirty="0"/>
          </a:p>
          <a:p>
            <a:pPr marL="0" marR="0" lvl="0" indent="0" algn="l" defTabSz="914400" rtl="0" eaLnBrk="0" fontAlgn="base" latinLnBrk="0" hangingPunct="0">
              <a:lnSpc>
                <a:spcPct val="90000"/>
              </a:lnSpc>
              <a:spcBef>
                <a:spcPct val="40000"/>
              </a:spcBef>
              <a:spcAft>
                <a:spcPct val="0"/>
              </a:spcAft>
              <a:buClrTx/>
              <a:buSzTx/>
              <a:buFontTx/>
              <a:buNone/>
              <a:tabLst/>
              <a:defRPr/>
            </a:pPr>
            <a:r>
              <a:rPr lang="en-GB" dirty="0">
                <a:latin typeface="Gill Sans Light"/>
              </a:rPr>
              <a:t>Physical address: </a:t>
            </a:r>
            <a:r>
              <a:rPr lang="en-GB" dirty="0">
                <a:solidFill>
                  <a:srgbClr val="FF0000"/>
                </a:solidFill>
                <a:latin typeface="Gill Sans Light"/>
              </a:rPr>
              <a:t>01</a:t>
            </a:r>
            <a:r>
              <a:rPr lang="en-GB" dirty="0">
                <a:solidFill>
                  <a:srgbClr val="2A40E2"/>
                </a:solidFill>
                <a:latin typeface="Gill Sans Light"/>
              </a:rPr>
              <a:t>11 0111 0100</a:t>
            </a:r>
            <a:r>
              <a:rPr lang="en-GB" dirty="0">
                <a:latin typeface="Gill Sans Light"/>
              </a:rPr>
              <a:t> (binary) = 0x774</a:t>
            </a:r>
          </a:p>
          <a:p>
            <a:endParaRPr lang="en-SE" dirty="0"/>
          </a:p>
          <a:p>
            <a:endParaRPr lang="en-SE" dirty="0"/>
          </a:p>
        </p:txBody>
      </p:sp>
    </p:spTree>
    <p:extLst>
      <p:ext uri="{BB962C8B-B14F-4D97-AF65-F5344CB8AC3E}">
        <p14:creationId xmlns:p14="http://schemas.microsoft.com/office/powerpoint/2010/main" val="10881646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buNone/>
            </a:pPr>
            <a:r>
              <a:rPr lang="en-GB" b="0" i="0" dirty="0">
                <a:effectLst/>
                <a:latin typeface="var(--font-fk-grotesk)"/>
              </a:rPr>
              <a:t>Calculate the Number of Bits Used for Indexing Each Level</a:t>
            </a:r>
          </a:p>
          <a:p>
            <a:pPr algn="l"/>
            <a:r>
              <a:rPr lang="en-GB" b="0" i="0" dirty="0">
                <a:effectLst/>
                <a:latin typeface="KaTeX_Main"/>
              </a:rPr>
              <a:t>2048=2112048=211</a:t>
            </a:r>
            <a:r>
              <a:rPr lang="en-GB" b="0" i="0" dirty="0">
                <a:effectLst/>
                <a:latin typeface="fkGroteskNeue"/>
              </a:rPr>
              <a:t>So, each page table index uses 11 bits.</a:t>
            </a:r>
          </a:p>
          <a:p>
            <a:endParaRPr lang="en-SE" dirty="0"/>
          </a:p>
        </p:txBody>
      </p:sp>
    </p:spTree>
    <p:extLst>
      <p:ext uri="{BB962C8B-B14F-4D97-AF65-F5344CB8AC3E}">
        <p14:creationId xmlns:p14="http://schemas.microsoft.com/office/powerpoint/2010/main" val="40891046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 Resident</a:t>
            </a:r>
          </a:p>
          <a:p>
            <a:r>
              <a:rPr lang="en-GB" dirty="0"/>
              <a:t>Set Size (RSS) of 512MB and a </a:t>
            </a:r>
            <a:endParaRPr lang="en-SE" dirty="0"/>
          </a:p>
        </p:txBody>
      </p:sp>
    </p:spTree>
    <p:extLst>
      <p:ext uri="{BB962C8B-B14F-4D97-AF65-F5344CB8AC3E}">
        <p14:creationId xmlns:p14="http://schemas.microsoft.com/office/powerpoint/2010/main" val="33620845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sp>
        <p:nvSpPr>
          <p:cNvPr id="128002" name="Rectangle 2"/>
          <p:cNvSpPr>
            <a:spLocks noGrp="1" noChangeArrowheads="1"/>
          </p:cNvSpPr>
          <p:nvPr>
            <p:ph type="ctrTitle"/>
          </p:nvPr>
        </p:nvSpPr>
        <p:spPr>
          <a:xfrm>
            <a:off x="914400" y="2130426"/>
            <a:ext cx="10363200" cy="1470025"/>
          </a:xfrm>
        </p:spPr>
        <p:txBody>
          <a:bodyPr/>
          <a:lstStyle>
            <a:lvl1pPr>
              <a:defRPr sz="3600"/>
            </a:lvl1pPr>
          </a:lstStyle>
          <a:p>
            <a:pPr lvl="0"/>
            <a:r>
              <a:rPr lang="en-US" noProof="0"/>
              <a:t>Click to edit Master title style</a:t>
            </a:r>
          </a:p>
        </p:txBody>
      </p:sp>
      <p:sp>
        <p:nvSpPr>
          <p:cNvPr id="128003" name="Rectangle 3"/>
          <p:cNvSpPr>
            <a:spLocks noGrp="1" noChangeArrowheads="1"/>
          </p:cNvSpPr>
          <p:nvPr>
            <p:ph type="subTitle" idx="1"/>
          </p:nvPr>
        </p:nvSpPr>
        <p:spPr>
          <a:xfrm>
            <a:off x="1828800" y="3886200"/>
            <a:ext cx="8534400" cy="1752600"/>
          </a:xfrm>
        </p:spPr>
        <p:txBody>
          <a:bodyPr/>
          <a:lstStyle>
            <a:lvl1pPr marL="0" indent="0" algn="ctr">
              <a:buFontTx/>
              <a:buNone/>
              <a:defRPr/>
            </a:lvl1pPr>
          </a:lstStyle>
          <a:p>
            <a:pPr lvl="0"/>
            <a:r>
              <a:rPr lang="en-US" noProof="0"/>
              <a:t>Click to edit Master subtitle style</a:t>
            </a:r>
          </a:p>
        </p:txBody>
      </p:sp>
    </p:spTree>
    <p:extLst>
      <p:ext uri="{BB962C8B-B14F-4D97-AF65-F5344CB8AC3E}">
        <p14:creationId xmlns:p14="http://schemas.microsoft.com/office/powerpoint/2010/main" val="1030069191"/>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2211204"/>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37600" y="152400"/>
            <a:ext cx="2641600" cy="5867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12800" y="152400"/>
            <a:ext cx="7721600" cy="5867400"/>
          </a:xfrm>
        </p:spPr>
        <p:txBody>
          <a:bodyPr vert="eaVe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29190270"/>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320800" y="152400"/>
            <a:ext cx="9550400" cy="533400"/>
          </a:xfrm>
        </p:spPr>
        <p:txBody>
          <a:bodyPr/>
          <a:lstStyle/>
          <a:p>
            <a:r>
              <a:rPr lang="en-US"/>
              <a:t>Click to edit Master title style</a:t>
            </a:r>
          </a:p>
        </p:txBody>
      </p:sp>
      <p:sp>
        <p:nvSpPr>
          <p:cNvPr id="3" name="Text Placeholder 2"/>
          <p:cNvSpPr>
            <a:spLocks noGrp="1"/>
          </p:cNvSpPr>
          <p:nvPr>
            <p:ph type="body" sz="half" idx="1"/>
          </p:nvPr>
        </p:nvSpPr>
        <p:spPr>
          <a:xfrm>
            <a:off x="812800" y="914400"/>
            <a:ext cx="5181600" cy="51054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914400"/>
            <a:ext cx="5181600" cy="51054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16928310"/>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i="0">
                <a:latin typeface="Gill Sans" charset="0"/>
                <a:ea typeface="Gill Sans" charset="0"/>
                <a:cs typeface="Gill Sans" charset="0"/>
              </a:defRPr>
            </a:lvl1pPr>
          </a:lstStyle>
          <a:p>
            <a:r>
              <a:rPr lang="en-US" dirty="0"/>
              <a:t>Click to edit Master title style</a:t>
            </a:r>
          </a:p>
        </p:txBody>
      </p:sp>
      <p:sp>
        <p:nvSpPr>
          <p:cNvPr id="3" name="Content Placeholder 2"/>
          <p:cNvSpPr>
            <a:spLocks noGrp="1"/>
          </p:cNvSpPr>
          <p:nvPr>
            <p:ph idx="1"/>
          </p:nvPr>
        </p:nvSpPr>
        <p:spPr/>
        <p:txBody>
          <a:bodyPr>
            <a:normAutofit/>
          </a:bodyPr>
          <a:lstStyle>
            <a:lvl1pPr>
              <a:defRPr b="0" i="0">
                <a:latin typeface="Gill Sans Light" charset="0"/>
                <a:ea typeface="Gill Sans Light" charset="0"/>
                <a:cs typeface="Gill Sans Light" charset="0"/>
              </a:defRPr>
            </a:lvl1pPr>
            <a:lvl2pPr>
              <a:defRPr b="0" i="0">
                <a:latin typeface="Gill Sans Light" charset="0"/>
                <a:ea typeface="Gill Sans Light" charset="0"/>
                <a:cs typeface="Gill Sans Light" charset="0"/>
              </a:defRPr>
            </a:lvl2pPr>
            <a:lvl3pPr>
              <a:defRPr b="0" i="0">
                <a:latin typeface="Gill Sans Light" charset="0"/>
                <a:ea typeface="Gill Sans Light" charset="0"/>
                <a:cs typeface="Gill Sans Light" charset="0"/>
              </a:defRPr>
            </a:lvl3pPr>
            <a:lvl4pPr>
              <a:defRPr b="0" i="0">
                <a:latin typeface="Gill Sans Light" charset="0"/>
                <a:ea typeface="Gill Sans Light" charset="0"/>
                <a:cs typeface="Gill Sans Light" charset="0"/>
              </a:defRPr>
            </a:lvl4pPr>
            <a:lvl5pPr>
              <a:defRPr b="0" i="0">
                <a:latin typeface="Gill Sans Light" charset="0"/>
                <a:ea typeface="Gill Sans Light" charset="0"/>
                <a:cs typeface="Gill Sans Light"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2189684"/>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45458815"/>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12800" y="914400"/>
            <a:ext cx="5181600" cy="5105400"/>
          </a:xfrm>
        </p:spPr>
        <p:txBody>
          <a:bodyPr>
            <a:normAutofit/>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914400"/>
            <a:ext cx="5181600" cy="5105400"/>
          </a:xfrm>
        </p:spPr>
        <p:txBody>
          <a:bodyPr>
            <a:normAutofit/>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2368577"/>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13048753"/>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663878328"/>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97646209"/>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normAutofit/>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294631323"/>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950095112"/>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320800" y="152400"/>
            <a:ext cx="9550400" cy="533400"/>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0478" tIns="44445" rIns="90478" bIns="44445" numCol="1" anchor="ctr" anchorCtr="0" compatLnSpc="1">
            <a:prstTxWarp prst="textNoShape">
              <a:avLst/>
            </a:prstTxWarp>
          </a:bodyPr>
          <a:lstStyle/>
          <a:p>
            <a:pPr lvl="0"/>
            <a:r>
              <a:rPr lang="en-US" altLang="en-US"/>
              <a:t>Slide Title</a:t>
            </a:r>
          </a:p>
        </p:txBody>
      </p:sp>
      <p:sp>
        <p:nvSpPr>
          <p:cNvPr id="1027" name="Rectangle 3"/>
          <p:cNvSpPr>
            <a:spLocks noGrp="1" noChangeArrowheads="1"/>
          </p:cNvSpPr>
          <p:nvPr>
            <p:ph type="body" idx="1"/>
          </p:nvPr>
        </p:nvSpPr>
        <p:spPr bwMode="auto">
          <a:xfrm>
            <a:off x="812800" y="914400"/>
            <a:ext cx="10566400" cy="5105400"/>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bodyPr>
          <a:lstStyle/>
          <a:p>
            <a:pPr lvl="0"/>
            <a:r>
              <a:rPr lang="en-US" altLang="en-US" dirty="0"/>
              <a:t>Body Text</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30" name="Line 6"/>
          <p:cNvSpPr>
            <a:spLocks noChangeShapeType="1"/>
          </p:cNvSpPr>
          <p:nvPr userDrawn="1"/>
        </p:nvSpPr>
        <p:spPr bwMode="auto">
          <a:xfrm>
            <a:off x="1320800" y="685800"/>
            <a:ext cx="9550400" cy="0"/>
          </a:xfrm>
          <a:prstGeom prst="line">
            <a:avLst/>
          </a:prstGeom>
          <a:noFill/>
          <a:ln w="38100" cmpd="dbl">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en-US">
              <a:ea typeface="Arial" charset="0"/>
              <a:cs typeface="Arial" charset="0"/>
            </a:endParaRPr>
          </a:p>
        </p:txBody>
      </p:sp>
    </p:spTree>
  </p:cSld>
  <p:clrMap bg1="lt1" tx1="dk1" bg2="lt2" tx2="dk2" accent1="accent1" accent2="accent2" accent3="accent3" accent4="accent4" accent5="accent5" accent6="accent6" hlink="hlink" folHlink="folHlink"/>
  <p:sldLayoutIdLst>
    <p:sldLayoutId id="2147483738"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Lst>
  <p:transition/>
  <p:txStyles>
    <p:titleStyle>
      <a:lvl1pPr algn="ctr" rtl="0" eaLnBrk="0" fontAlgn="base" hangingPunct="0">
        <a:lnSpc>
          <a:spcPct val="90000"/>
        </a:lnSpc>
        <a:spcBef>
          <a:spcPct val="0"/>
        </a:spcBef>
        <a:spcAft>
          <a:spcPct val="0"/>
        </a:spcAft>
        <a:defRPr sz="3200">
          <a:solidFill>
            <a:srgbClr val="2A40E2"/>
          </a:solidFill>
          <a:latin typeface="Gill Sans" charset="0"/>
          <a:ea typeface="ＭＳ Ｐゴシック" charset="0"/>
          <a:cs typeface="Gill Sans" charset="0"/>
        </a:defRPr>
      </a:lvl1pPr>
      <a:lvl2pPr algn="ctr" rtl="0" eaLnBrk="0" fontAlgn="base" hangingPunct="0">
        <a:lnSpc>
          <a:spcPct val="90000"/>
        </a:lnSpc>
        <a:spcBef>
          <a:spcPct val="0"/>
        </a:spcBef>
        <a:spcAft>
          <a:spcPct val="0"/>
        </a:spcAft>
        <a:defRPr sz="3200">
          <a:solidFill>
            <a:srgbClr val="2A40E2"/>
          </a:solidFill>
          <a:latin typeface="Gill Sans" charset="0"/>
          <a:ea typeface="ＭＳ Ｐゴシック" charset="0"/>
          <a:cs typeface="Gill Sans" charset="0"/>
        </a:defRPr>
      </a:lvl2pPr>
      <a:lvl3pPr algn="ctr" rtl="0" eaLnBrk="0" fontAlgn="base" hangingPunct="0">
        <a:lnSpc>
          <a:spcPct val="90000"/>
        </a:lnSpc>
        <a:spcBef>
          <a:spcPct val="0"/>
        </a:spcBef>
        <a:spcAft>
          <a:spcPct val="0"/>
        </a:spcAft>
        <a:defRPr sz="3200">
          <a:solidFill>
            <a:srgbClr val="2A40E2"/>
          </a:solidFill>
          <a:latin typeface="Gill Sans" charset="0"/>
          <a:ea typeface="ＭＳ Ｐゴシック" charset="0"/>
          <a:cs typeface="Gill Sans" charset="0"/>
        </a:defRPr>
      </a:lvl3pPr>
      <a:lvl4pPr algn="ctr" rtl="0" eaLnBrk="0" fontAlgn="base" hangingPunct="0">
        <a:lnSpc>
          <a:spcPct val="90000"/>
        </a:lnSpc>
        <a:spcBef>
          <a:spcPct val="0"/>
        </a:spcBef>
        <a:spcAft>
          <a:spcPct val="0"/>
        </a:spcAft>
        <a:defRPr sz="3200">
          <a:solidFill>
            <a:srgbClr val="2A40E2"/>
          </a:solidFill>
          <a:latin typeface="Gill Sans" charset="0"/>
          <a:ea typeface="ＭＳ Ｐゴシック" charset="0"/>
          <a:cs typeface="Gill Sans" charset="0"/>
        </a:defRPr>
      </a:lvl4pPr>
      <a:lvl5pPr algn="ctr" rtl="0" eaLnBrk="0" fontAlgn="base" hangingPunct="0">
        <a:lnSpc>
          <a:spcPct val="90000"/>
        </a:lnSpc>
        <a:spcBef>
          <a:spcPct val="0"/>
        </a:spcBef>
        <a:spcAft>
          <a:spcPct val="0"/>
        </a:spcAft>
        <a:defRPr sz="3200">
          <a:solidFill>
            <a:srgbClr val="2A40E2"/>
          </a:solidFill>
          <a:latin typeface="Gill Sans" charset="0"/>
          <a:ea typeface="ＭＳ Ｐゴシック" charset="0"/>
          <a:cs typeface="Gill Sans" charset="0"/>
        </a:defRPr>
      </a:lvl5pPr>
      <a:lvl6pPr marL="457200" algn="ctr" rtl="0" eaLnBrk="0" fontAlgn="base" hangingPunct="0">
        <a:lnSpc>
          <a:spcPct val="90000"/>
        </a:lnSpc>
        <a:spcBef>
          <a:spcPct val="0"/>
        </a:spcBef>
        <a:spcAft>
          <a:spcPct val="0"/>
        </a:spcAft>
        <a:defRPr sz="2400" b="1">
          <a:solidFill>
            <a:srgbClr val="2A40E2"/>
          </a:solidFill>
          <a:latin typeface="Comic Sans MS" pitchFamily="66" charset="0"/>
        </a:defRPr>
      </a:lvl6pPr>
      <a:lvl7pPr marL="914400" algn="ctr" rtl="0" eaLnBrk="0" fontAlgn="base" hangingPunct="0">
        <a:lnSpc>
          <a:spcPct val="90000"/>
        </a:lnSpc>
        <a:spcBef>
          <a:spcPct val="0"/>
        </a:spcBef>
        <a:spcAft>
          <a:spcPct val="0"/>
        </a:spcAft>
        <a:defRPr sz="2400" b="1">
          <a:solidFill>
            <a:srgbClr val="2A40E2"/>
          </a:solidFill>
          <a:latin typeface="Comic Sans MS" pitchFamily="66" charset="0"/>
        </a:defRPr>
      </a:lvl7pPr>
      <a:lvl8pPr marL="1371600" algn="ctr" rtl="0" eaLnBrk="0" fontAlgn="base" hangingPunct="0">
        <a:lnSpc>
          <a:spcPct val="90000"/>
        </a:lnSpc>
        <a:spcBef>
          <a:spcPct val="0"/>
        </a:spcBef>
        <a:spcAft>
          <a:spcPct val="0"/>
        </a:spcAft>
        <a:defRPr sz="2400" b="1">
          <a:solidFill>
            <a:srgbClr val="2A40E2"/>
          </a:solidFill>
          <a:latin typeface="Comic Sans MS" pitchFamily="66" charset="0"/>
        </a:defRPr>
      </a:lvl8pPr>
      <a:lvl9pPr marL="1828800" algn="ctr" rtl="0" eaLnBrk="0" fontAlgn="base" hangingPunct="0">
        <a:lnSpc>
          <a:spcPct val="90000"/>
        </a:lnSpc>
        <a:spcBef>
          <a:spcPct val="0"/>
        </a:spcBef>
        <a:spcAft>
          <a:spcPct val="0"/>
        </a:spcAft>
        <a:defRPr sz="2400" b="1">
          <a:solidFill>
            <a:srgbClr val="2A40E2"/>
          </a:solidFill>
          <a:latin typeface="Comic Sans MS" pitchFamily="66" charset="0"/>
        </a:defRPr>
      </a:lvl9pPr>
    </p:titleStyle>
    <p:body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youtube.com/watch?v=u23ROrlSK_g" TargetMode="External"/><Relationship Id="rId2" Type="http://schemas.openxmlformats.org/officeDocument/2006/relationships/hyperlink" Target="https://www.youtube.com/watch?v=16kaPQtYo28" TargetMode="External"/><Relationship Id="rId1" Type="http://schemas.openxmlformats.org/officeDocument/2006/relationships/slideLayout" Target="../slideLayouts/slideLayout2.xml"/><Relationship Id="rId4" Type="http://schemas.openxmlformats.org/officeDocument/2006/relationships/hyperlink" Target="https://www.youtube.com/watch?v=jeJIKKQcqpU"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838200" y="1295400"/>
            <a:ext cx="10439400" cy="2057400"/>
          </a:xfrm>
        </p:spPr>
        <p:txBody>
          <a:bodyPr/>
          <a:lstStyle/>
          <a:p>
            <a:pPr>
              <a:defRPr/>
            </a:pPr>
            <a:br>
              <a:rPr lang="en-US" sz="3000" dirty="0"/>
            </a:br>
            <a:r>
              <a:rPr lang="en-GB" sz="3000" dirty="0"/>
              <a:t>CSC 112: Computer Operating Systems</a:t>
            </a:r>
            <a:br>
              <a:rPr lang="en-GB" sz="3000" dirty="0"/>
            </a:br>
            <a:r>
              <a:rPr lang="en-GB" sz="3000" dirty="0"/>
              <a:t>Lecture 8</a:t>
            </a:r>
            <a:br>
              <a:rPr lang="en-GB" sz="3000" dirty="0"/>
            </a:br>
            <a:br>
              <a:rPr lang="en-GB" sz="3000" dirty="0"/>
            </a:br>
            <a:br>
              <a:rPr lang="en-GB" sz="3000" dirty="0"/>
            </a:br>
            <a:r>
              <a:rPr lang="en-GB" sz="3000" dirty="0"/>
              <a:t>Memory System II: </a:t>
            </a:r>
            <a:r>
              <a:rPr lang="en-US" sz="3000" dirty="0"/>
              <a:t>Paging</a:t>
            </a:r>
            <a:br>
              <a:rPr lang="en-US" sz="3000" dirty="0"/>
            </a:br>
            <a:r>
              <a:rPr lang="en-US" sz="3000" dirty="0"/>
              <a:t>Exercises ANS</a:t>
            </a:r>
          </a:p>
        </p:txBody>
      </p:sp>
      <p:sp>
        <p:nvSpPr>
          <p:cNvPr id="3075" name="Rectangle 3"/>
          <p:cNvSpPr>
            <a:spLocks noGrp="1" noChangeArrowheads="1"/>
          </p:cNvSpPr>
          <p:nvPr>
            <p:ph type="subTitle" idx="1"/>
          </p:nvPr>
        </p:nvSpPr>
        <p:spPr>
          <a:xfrm>
            <a:off x="2133600" y="4191000"/>
            <a:ext cx="8001000" cy="1447800"/>
          </a:xfrm>
        </p:spPr>
        <p:txBody>
          <a:bodyPr/>
          <a:lstStyle/>
          <a:p>
            <a:pPr marL="285750" indent="-285750">
              <a:defRPr/>
            </a:pPr>
            <a:r>
              <a:rPr lang="en-GB" altLang="en-US" dirty="0">
                <a:ea typeface="Gill Sans" charset="0"/>
              </a:rPr>
              <a:t>Department of Computer Science, </a:t>
            </a:r>
          </a:p>
          <a:p>
            <a:pPr marL="285750" indent="-285750">
              <a:defRPr/>
            </a:pPr>
            <a:r>
              <a:rPr lang="en-GB" altLang="en-US" dirty="0">
                <a:ea typeface="Gill Sans" charset="0"/>
              </a:rPr>
              <a:t>Hofstra University</a:t>
            </a:r>
            <a:endParaRPr lang="en-US" altLang="en-US" dirty="0">
              <a:ea typeface="Gill Sans" charset="0"/>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040ADB-EBE7-E82F-8CD1-A5054D27B0B1}"/>
              </a:ext>
            </a:extLst>
          </p:cNvPr>
          <p:cNvSpPr>
            <a:spLocks noGrp="1"/>
          </p:cNvSpPr>
          <p:nvPr>
            <p:ph type="title"/>
          </p:nvPr>
        </p:nvSpPr>
        <p:spPr/>
        <p:txBody>
          <a:bodyPr/>
          <a:lstStyle/>
          <a:p>
            <a:r>
              <a:rPr lang="en-GB" dirty="0"/>
              <a:t>Q. Paging</a:t>
            </a:r>
            <a:endParaRPr lang="en-SE" dirty="0"/>
          </a:p>
        </p:txBody>
      </p:sp>
      <p:sp>
        <p:nvSpPr>
          <p:cNvPr id="3" name="Content Placeholder 2">
            <a:extLst>
              <a:ext uri="{FF2B5EF4-FFF2-40B4-BE49-F238E27FC236}">
                <a16:creationId xmlns:a16="http://schemas.microsoft.com/office/drawing/2014/main" id="{D3BE78A0-C270-B2BE-AFD5-0413FF0CE105}"/>
              </a:ext>
            </a:extLst>
          </p:cNvPr>
          <p:cNvSpPr>
            <a:spLocks noGrp="1"/>
          </p:cNvSpPr>
          <p:nvPr>
            <p:ph idx="1"/>
          </p:nvPr>
        </p:nvSpPr>
        <p:spPr/>
        <p:txBody>
          <a:bodyPr>
            <a:normAutofit fontScale="92500" lnSpcReduction="20000"/>
          </a:bodyPr>
          <a:lstStyle/>
          <a:p>
            <a:r>
              <a:rPr lang="en-GB" dirty="0"/>
              <a:t>Consider 46-bit virtual address space. Consider a machine with physical memory size 8 GB, page size of 8 KB, and a page table entry size of 4 bytes. How many levels of page tables are required if each page table fits into a single page? </a:t>
            </a:r>
          </a:p>
          <a:p>
            <a:r>
              <a:rPr lang="en-GB" dirty="0"/>
              <a:t>ANS: </a:t>
            </a:r>
            <a:r>
              <a:rPr lang="en-US" altLang="zh-CN" dirty="0"/>
              <a:t>P</a:t>
            </a:r>
            <a:r>
              <a:rPr lang="en-GB" dirty="0"/>
              <a:t>age size is 8 KB = 2^13, hence offset is 13 bits. 46-bit virtual address space, hence bits used for VPN indexing is 46-13=33 bits. If we use a one-level page table, then the page table has 2^33 entries, too large to fit within a page.</a:t>
            </a:r>
            <a:endParaRPr lang="en-US" altLang="zh-CN" dirty="0"/>
          </a:p>
          <a:p>
            <a:r>
              <a:rPr lang="en-GB" dirty="0"/>
              <a:t>Since each PTE is 4 bytes, a page table (that fits within one page of 8 KB) contains at most 8 KB/4 B = 2 KB or 2^11 PTEs, that is, the page table at each level has at most 2^11 rows, so the VPN at each level has at most 11 bits. </a:t>
            </a:r>
            <a:r>
              <a:rPr lang="en-GB" b="0" i="0" dirty="0">
                <a:effectLst/>
                <a:latin typeface="KaTeX_Main"/>
              </a:rPr>
              <a:t>Number of levels=ceil(33/11)</a:t>
            </a:r>
            <a:r>
              <a:rPr lang="en-GB" b="0" i="0" dirty="0">
                <a:effectLst/>
                <a:latin typeface="KaTeX_Size3"/>
              </a:rPr>
              <a:t> </a:t>
            </a:r>
            <a:r>
              <a:rPr lang="en-GB" b="0" i="0" dirty="0">
                <a:effectLst/>
                <a:latin typeface="KaTeX_Main"/>
              </a:rPr>
              <a:t>= 3.</a:t>
            </a:r>
          </a:p>
          <a:p>
            <a:r>
              <a:rPr lang="en-GB" dirty="0"/>
              <a:t>Breakdown of the 46-bit Virtual Address:</a:t>
            </a:r>
          </a:p>
          <a:p>
            <a:pPr lvl="1"/>
            <a:r>
              <a:rPr lang="en-GB" dirty="0"/>
              <a:t>13 bits: Offset within page</a:t>
            </a:r>
          </a:p>
          <a:p>
            <a:pPr lvl="1"/>
            <a:r>
              <a:rPr lang="en-GB" dirty="0"/>
              <a:t>11 bits: Level 1 page table index</a:t>
            </a:r>
          </a:p>
          <a:p>
            <a:pPr lvl="1"/>
            <a:r>
              <a:rPr lang="en-GB" dirty="0"/>
              <a:t>11 bits: Level 2 page table index</a:t>
            </a:r>
          </a:p>
          <a:p>
            <a:pPr lvl="1"/>
            <a:r>
              <a:rPr lang="en-GB" dirty="0"/>
              <a:t>11 bits: Level 3 page table index</a:t>
            </a:r>
          </a:p>
          <a:p>
            <a:r>
              <a:rPr lang="en-GB" dirty="0"/>
              <a:t>Summary: 3 levels of page tables are required to map a 46-bit virtual address space with the given parameters, because each level can index 2048 entries (11 bits), and 33 bits are needed for indexing (46 total bits minus 13 offset bits).</a:t>
            </a:r>
          </a:p>
        </p:txBody>
      </p:sp>
      <p:graphicFrame>
        <p:nvGraphicFramePr>
          <p:cNvPr id="4" name="Content Placeholder 3">
            <a:extLst>
              <a:ext uri="{FF2B5EF4-FFF2-40B4-BE49-F238E27FC236}">
                <a16:creationId xmlns:a16="http://schemas.microsoft.com/office/drawing/2014/main" id="{4DB25DE7-CC9A-7542-713E-FD197B6764E7}"/>
              </a:ext>
            </a:extLst>
          </p:cNvPr>
          <p:cNvGraphicFramePr>
            <a:graphicFrameLocks/>
          </p:cNvGraphicFramePr>
          <p:nvPr/>
        </p:nvGraphicFramePr>
        <p:xfrm>
          <a:off x="1066800" y="5882640"/>
          <a:ext cx="10566400" cy="365760"/>
        </p:xfrm>
        <a:graphic>
          <a:graphicData uri="http://schemas.openxmlformats.org/drawingml/2006/table">
            <a:tbl>
              <a:tblPr firstRow="1" bandRow="1">
                <a:tableStyleId>{5940675A-B579-460E-94D1-54222C63F5DA}</a:tableStyleId>
              </a:tblPr>
              <a:tblGrid>
                <a:gridCol w="2641600">
                  <a:extLst>
                    <a:ext uri="{9D8B030D-6E8A-4147-A177-3AD203B41FA5}">
                      <a16:colId xmlns:a16="http://schemas.microsoft.com/office/drawing/2014/main" val="3187196695"/>
                    </a:ext>
                  </a:extLst>
                </a:gridCol>
                <a:gridCol w="2641600">
                  <a:extLst>
                    <a:ext uri="{9D8B030D-6E8A-4147-A177-3AD203B41FA5}">
                      <a16:colId xmlns:a16="http://schemas.microsoft.com/office/drawing/2014/main" val="537151118"/>
                    </a:ext>
                  </a:extLst>
                </a:gridCol>
                <a:gridCol w="2641600">
                  <a:extLst>
                    <a:ext uri="{9D8B030D-6E8A-4147-A177-3AD203B41FA5}">
                      <a16:colId xmlns:a16="http://schemas.microsoft.com/office/drawing/2014/main" val="2444852966"/>
                    </a:ext>
                  </a:extLst>
                </a:gridCol>
                <a:gridCol w="2641600">
                  <a:extLst>
                    <a:ext uri="{9D8B030D-6E8A-4147-A177-3AD203B41FA5}">
                      <a16:colId xmlns:a16="http://schemas.microsoft.com/office/drawing/2014/main" val="1643843860"/>
                    </a:ext>
                  </a:extLst>
                </a:gridCol>
              </a:tblGrid>
              <a:tr h="304800">
                <a:tc>
                  <a:txBody>
                    <a:bodyPr/>
                    <a:lstStyle/>
                    <a:p>
                      <a:pPr algn="ctr"/>
                      <a:r>
                        <a:rPr lang="en-GB" dirty="0">
                          <a:latin typeface="Arial" panose="020B0604020202020204" pitchFamily="34" charset="0"/>
                          <a:cs typeface="Arial" panose="020B0604020202020204" pitchFamily="34" charset="0"/>
                        </a:rPr>
                        <a:t>L3 PT index: 11 bits</a:t>
                      </a:r>
                      <a:endParaRPr lang="en-SE" dirty="0">
                        <a:latin typeface="Arial" panose="020B0604020202020204" pitchFamily="34" charset="0"/>
                        <a:cs typeface="Arial" panose="020B0604020202020204" pitchFamily="34" charset="0"/>
                      </a:endParaRPr>
                    </a:p>
                  </a:txBody>
                  <a:tcPr/>
                </a:tc>
                <a:tc>
                  <a:txBody>
                    <a:bodyPr/>
                    <a:lstStyle/>
                    <a:p>
                      <a:pPr algn="ctr"/>
                      <a:r>
                        <a:rPr lang="en-GB" dirty="0">
                          <a:latin typeface="Arial" panose="020B0604020202020204" pitchFamily="34" charset="0"/>
                          <a:cs typeface="Arial" panose="020B0604020202020204" pitchFamily="34" charset="0"/>
                        </a:rPr>
                        <a:t>L2 PT index: 11 bits</a:t>
                      </a:r>
                      <a:endParaRPr lang="en-SE" dirty="0">
                        <a:latin typeface="Arial" panose="020B0604020202020204" pitchFamily="34" charset="0"/>
                        <a:cs typeface="Arial" panose="020B0604020202020204" pitchFamily="34" charset="0"/>
                      </a:endParaRPr>
                    </a:p>
                  </a:txBody>
                  <a:tcPr/>
                </a:tc>
                <a:tc>
                  <a:txBody>
                    <a:bodyPr/>
                    <a:lstStyle/>
                    <a:p>
                      <a:pPr algn="ctr"/>
                      <a:r>
                        <a:rPr lang="en-GB" dirty="0">
                          <a:latin typeface="Arial" panose="020B0604020202020204" pitchFamily="34" charset="0"/>
                          <a:cs typeface="Arial" panose="020B0604020202020204" pitchFamily="34" charset="0"/>
                        </a:rPr>
                        <a:t>L1 PT index: 11 bits</a:t>
                      </a:r>
                      <a:endParaRPr lang="en-SE" dirty="0">
                        <a:latin typeface="Arial" panose="020B0604020202020204" pitchFamily="34" charset="0"/>
                        <a:cs typeface="Arial" panose="020B0604020202020204" pitchFamily="34" charset="0"/>
                      </a:endParaRPr>
                    </a:p>
                  </a:txBody>
                  <a:tcPr/>
                </a:tc>
                <a:tc>
                  <a:txBody>
                    <a:bodyPr/>
                    <a:lstStyle/>
                    <a:p>
                      <a:pPr algn="ctr"/>
                      <a:r>
                        <a:rPr lang="en-GB" dirty="0">
                          <a:latin typeface="Arial" panose="020B0604020202020204" pitchFamily="34" charset="0"/>
                          <a:cs typeface="Arial" panose="020B0604020202020204" pitchFamily="34" charset="0"/>
                        </a:rPr>
                        <a:t>Offset:13 bits</a:t>
                      </a:r>
                      <a:endParaRPr lang="en-SE"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120144522"/>
                  </a:ext>
                </a:extLst>
              </a:tr>
            </a:tbl>
          </a:graphicData>
        </a:graphic>
      </p:graphicFrame>
    </p:spTree>
    <p:extLst>
      <p:ext uri="{BB962C8B-B14F-4D97-AF65-F5344CB8AC3E}">
        <p14:creationId xmlns:p14="http://schemas.microsoft.com/office/powerpoint/2010/main" val="142057776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3F698C-72FD-C8FF-6665-DC26C958C46F}"/>
              </a:ext>
            </a:extLst>
          </p:cNvPr>
          <p:cNvSpPr>
            <a:spLocks noGrp="1"/>
          </p:cNvSpPr>
          <p:nvPr>
            <p:ph type="title"/>
          </p:nvPr>
        </p:nvSpPr>
        <p:spPr/>
        <p:txBody>
          <a:bodyPr/>
          <a:lstStyle/>
          <a:p>
            <a:r>
              <a:rPr lang="en-GB" dirty="0"/>
              <a:t>Q. Paging</a:t>
            </a:r>
            <a:endParaRPr lang="en-SE" dirty="0"/>
          </a:p>
        </p:txBody>
      </p:sp>
      <p:sp>
        <p:nvSpPr>
          <p:cNvPr id="3" name="Content Placeholder 2">
            <a:extLst>
              <a:ext uri="{FF2B5EF4-FFF2-40B4-BE49-F238E27FC236}">
                <a16:creationId xmlns:a16="http://schemas.microsoft.com/office/drawing/2014/main" id="{9D902B64-D2EB-ED53-10BE-E05EDA59E7BD}"/>
              </a:ext>
            </a:extLst>
          </p:cNvPr>
          <p:cNvSpPr>
            <a:spLocks noGrp="1"/>
          </p:cNvSpPr>
          <p:nvPr>
            <p:ph idx="1"/>
          </p:nvPr>
        </p:nvSpPr>
        <p:spPr/>
        <p:txBody>
          <a:bodyPr>
            <a:normAutofit/>
          </a:bodyPr>
          <a:lstStyle/>
          <a:p>
            <a:r>
              <a:rPr lang="en-GB" dirty="0"/>
              <a:t>Q: Without a cache or TLB, how many memory operations are required to read or write a single 32-bit word?</a:t>
            </a:r>
          </a:p>
          <a:p>
            <a:r>
              <a:rPr lang="en-GB" dirty="0"/>
              <a:t>ANS: A memory access incurs 4 actual memory accesses: 3 page table lookups in addition to the actual memory access.</a:t>
            </a:r>
          </a:p>
          <a:p>
            <a:r>
              <a:rPr lang="en-GB" dirty="0"/>
              <a:t>Q: With a TLB, how many memory accesses can this be reduced to? Best-case scenario? Worst-case scenario?</a:t>
            </a:r>
          </a:p>
          <a:p>
            <a:r>
              <a:rPr lang="en-GB" dirty="0"/>
              <a:t>ANS: Best-case scenario:  1 memory access. Hit in TLB, once for actual memory operation.</a:t>
            </a:r>
          </a:p>
          <a:p>
            <a:r>
              <a:rPr lang="en-GB" dirty="0"/>
              <a:t>Worst-case scenario: 4 memory accesses. Miss in TLB + 3 page table lookups in addition to the actual memory operation.</a:t>
            </a:r>
            <a:endParaRPr lang="en-SE" dirty="0"/>
          </a:p>
        </p:txBody>
      </p:sp>
    </p:spTree>
    <p:extLst>
      <p:ext uri="{BB962C8B-B14F-4D97-AF65-F5344CB8AC3E}">
        <p14:creationId xmlns:p14="http://schemas.microsoft.com/office/powerpoint/2010/main" val="332787255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E1DC4C-516F-20E5-39F7-A0B9EC971047}"/>
              </a:ext>
            </a:extLst>
          </p:cNvPr>
          <p:cNvSpPr>
            <a:spLocks noGrp="1"/>
          </p:cNvSpPr>
          <p:nvPr>
            <p:ph type="title"/>
          </p:nvPr>
        </p:nvSpPr>
        <p:spPr/>
        <p:txBody>
          <a:bodyPr/>
          <a:lstStyle/>
          <a:p>
            <a:r>
              <a:rPr lang="en-GB" dirty="0"/>
              <a:t>Q. Paging</a:t>
            </a:r>
            <a:endParaRPr lang="en-SE" dirty="0"/>
          </a:p>
        </p:txBody>
      </p:sp>
      <p:sp>
        <p:nvSpPr>
          <p:cNvPr id="3" name="Content Placeholder 2">
            <a:extLst>
              <a:ext uri="{FF2B5EF4-FFF2-40B4-BE49-F238E27FC236}">
                <a16:creationId xmlns:a16="http://schemas.microsoft.com/office/drawing/2014/main" id="{1EB68FC7-DD0C-ED9E-5D65-4629D8AD7F0B}"/>
              </a:ext>
            </a:extLst>
          </p:cNvPr>
          <p:cNvSpPr>
            <a:spLocks noGrp="1"/>
          </p:cNvSpPr>
          <p:nvPr>
            <p:ph idx="1"/>
          </p:nvPr>
        </p:nvSpPr>
        <p:spPr>
          <a:xfrm>
            <a:off x="812800" y="914400"/>
            <a:ext cx="10566400" cy="5791200"/>
          </a:xfrm>
        </p:spPr>
        <p:txBody>
          <a:bodyPr>
            <a:normAutofit fontScale="85000" lnSpcReduction="20000"/>
          </a:bodyPr>
          <a:lstStyle/>
          <a:p>
            <a:r>
              <a:rPr lang="en-GB" dirty="0"/>
              <a:t>Suppose the virtual and physical memory address spaces are both 32 bits with a 4KB page size.</a:t>
            </a:r>
          </a:p>
          <a:p>
            <a:r>
              <a:rPr lang="en-GB" dirty="0"/>
              <a:t>1. Suppose you know that there will only be 4 processes running at the same time, each with a working set size of 256KB, i.e., it uses 256 KB memory most of the time. What is the minimum amount of TLB entries that your system would need to support to be able to map/cache the working set size for one process? What happens if you have more entries? What about if you have fewer entries?</a:t>
            </a:r>
          </a:p>
          <a:p>
            <a:r>
              <a:rPr lang="en-GB" dirty="0"/>
              <a:t>ANS: A process has a working set size of 256KB which means that the working set fits in 256KB/4KB=64 pages. This means our TLB should have 64 entries. If you have more entries, then performance will increase since the process often has changing working sets, and it should be able to store more in the TLB. If it has less, then it can’t easily translate the addresses in the working set and performance will suffer.</a:t>
            </a:r>
          </a:p>
          <a:p>
            <a:r>
              <a:rPr lang="en-GB" dirty="0"/>
              <a:t>2. Suppose you run some benchmarks on the system and you see that the system is utilizing over 99% of its paging disk IO capacity, but only 10% of its CPU. What is a combination of the of disk space and memory size that can cause this to occur? Assume you have TLB entries equal to the answer from the previous part.</a:t>
            </a:r>
          </a:p>
          <a:p>
            <a:r>
              <a:rPr lang="en-GB" dirty="0"/>
              <a:t>ANS: The system is thrashing since there isn’t enough memory for the benchmark to run without the system page faulting and having to page in new pages. Since there will be 4 processes that have a working set of 256 KB each, swapping will occur as long as the physical memory size is under 1 MB. This happens regardless of the number of TLB entries and disk size. If the physical memory size is lower than the aggregate working set sizes, thrashing is likely to occur.</a:t>
            </a:r>
          </a:p>
          <a:p>
            <a:r>
              <a:rPr lang="en-GB" dirty="0"/>
              <a:t>3. Among 1) increasing TLB size, 2) adding more disk space, and 3) adding more memory, which one would lead to the largest performance increase and why?</a:t>
            </a:r>
          </a:p>
          <a:p>
            <a:r>
              <a:rPr lang="en-GB" dirty="0"/>
              <a:t>ANS: We should add more memory so that we won’t need to page in new pages as often.</a:t>
            </a:r>
          </a:p>
          <a:p>
            <a:endParaRPr lang="en-SE" dirty="0"/>
          </a:p>
        </p:txBody>
      </p:sp>
    </p:spTree>
    <p:extLst>
      <p:ext uri="{BB962C8B-B14F-4D97-AF65-F5344CB8AC3E}">
        <p14:creationId xmlns:p14="http://schemas.microsoft.com/office/powerpoint/2010/main" val="154539995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F860A3-5715-6FBB-E4A5-737C88E24D1A}"/>
              </a:ext>
            </a:extLst>
          </p:cNvPr>
          <p:cNvSpPr>
            <a:spLocks noGrp="1"/>
          </p:cNvSpPr>
          <p:nvPr>
            <p:ph type="title"/>
          </p:nvPr>
        </p:nvSpPr>
        <p:spPr/>
        <p:txBody>
          <a:bodyPr/>
          <a:lstStyle/>
          <a:p>
            <a:r>
              <a:rPr lang="en-US" altLang="zh-CN" dirty="0"/>
              <a:t>Q1. Inverted Page Table</a:t>
            </a:r>
            <a:endParaRPr lang="en-SE" dirty="0"/>
          </a:p>
        </p:txBody>
      </p:sp>
      <p:sp>
        <p:nvSpPr>
          <p:cNvPr id="3" name="Content Placeholder 2">
            <a:extLst>
              <a:ext uri="{FF2B5EF4-FFF2-40B4-BE49-F238E27FC236}">
                <a16:creationId xmlns:a16="http://schemas.microsoft.com/office/drawing/2014/main" id="{33E3B287-677A-4629-1EFF-CF4136FC2D8E}"/>
              </a:ext>
            </a:extLst>
          </p:cNvPr>
          <p:cNvSpPr>
            <a:spLocks noGrp="1"/>
          </p:cNvSpPr>
          <p:nvPr>
            <p:ph idx="1"/>
          </p:nvPr>
        </p:nvSpPr>
        <p:spPr/>
        <p:txBody>
          <a:bodyPr/>
          <a:lstStyle/>
          <a:p>
            <a:pPr>
              <a:buFont typeface="Arial" panose="020B0604020202020204" pitchFamily="34" charset="0"/>
              <a:buChar char="•"/>
            </a:pPr>
            <a:r>
              <a:rPr lang="en-GB" dirty="0">
                <a:latin typeface="fkGroteskNeue"/>
              </a:rPr>
              <a:t>Q: A computer system has a 32-bit virtual address space, 4 KB pages, and 512 MB of physical memory.</a:t>
            </a:r>
            <a:br>
              <a:rPr lang="en-GB" dirty="0">
                <a:latin typeface="fkGroteskNeue"/>
              </a:rPr>
            </a:br>
            <a:r>
              <a:rPr lang="en-GB" dirty="0">
                <a:latin typeface="fkGroteskNeue"/>
              </a:rPr>
              <a:t>a) How many entries are in a conventional single-level page table?</a:t>
            </a:r>
            <a:br>
              <a:rPr lang="en-GB" dirty="0">
                <a:latin typeface="fkGroteskNeue"/>
              </a:rPr>
            </a:br>
            <a:r>
              <a:rPr lang="en-GB" dirty="0">
                <a:latin typeface="fkGroteskNeue"/>
              </a:rPr>
              <a:t>b) How many entries are in an inverted page table?</a:t>
            </a:r>
          </a:p>
          <a:p>
            <a:pPr marL="0" indent="0">
              <a:buNone/>
            </a:pPr>
            <a:r>
              <a:rPr lang="en-GB" b="0" i="0" dirty="0">
                <a:effectLst/>
                <a:latin typeface="fkGroteskNeue"/>
              </a:rPr>
              <a:t>ANS:</a:t>
            </a:r>
          </a:p>
          <a:p>
            <a:pPr>
              <a:buFont typeface="Arial" panose="020B0604020202020204" pitchFamily="34" charset="0"/>
              <a:buChar char="•"/>
            </a:pPr>
            <a:r>
              <a:rPr lang="en-GB" dirty="0">
                <a:latin typeface="fkGroteskNeue"/>
              </a:rPr>
              <a:t>a) 4 KB page size = 2^12 bytes, so 32-12 = 20 bits for the page number.</a:t>
            </a:r>
            <a:br>
              <a:rPr lang="en-GB" dirty="0">
                <a:latin typeface="fkGroteskNeue"/>
              </a:rPr>
            </a:br>
            <a:r>
              <a:rPr lang="en-GB" dirty="0">
                <a:latin typeface="fkGroteskNeue"/>
              </a:rPr>
              <a:t>Number of entries in a conventional page table = 2^20, for each process.</a:t>
            </a:r>
          </a:p>
          <a:p>
            <a:pPr>
              <a:buFont typeface="Arial" panose="020B0604020202020204" pitchFamily="34" charset="0"/>
              <a:buChar char="•"/>
            </a:pPr>
            <a:r>
              <a:rPr lang="en-GB" dirty="0">
                <a:latin typeface="fkGroteskNeue"/>
              </a:rPr>
              <a:t> b) 512 MB physical memory = 2^29 bytes. Each frame is 4 KB = 2^12 bytes.</a:t>
            </a:r>
            <a:br>
              <a:rPr lang="en-GB" dirty="0">
                <a:latin typeface="fkGroteskNeue"/>
              </a:rPr>
            </a:br>
            <a:r>
              <a:rPr lang="en-GB" dirty="0">
                <a:latin typeface="fkGroteskNeue"/>
              </a:rPr>
              <a:t>Number of frames = 2^29/2^12=2^17.</a:t>
            </a:r>
            <a:br>
              <a:rPr lang="en-GB" dirty="0">
                <a:latin typeface="fkGroteskNeue"/>
              </a:rPr>
            </a:br>
            <a:r>
              <a:rPr lang="en-GB" dirty="0">
                <a:latin typeface="fkGroteskNeue"/>
              </a:rPr>
              <a:t>So, the inverted page table has 2^17 entries, for the whole system.</a:t>
            </a:r>
          </a:p>
          <a:p>
            <a:endParaRPr lang="en-SE" dirty="0"/>
          </a:p>
        </p:txBody>
      </p:sp>
    </p:spTree>
    <p:extLst>
      <p:ext uri="{BB962C8B-B14F-4D97-AF65-F5344CB8AC3E}">
        <p14:creationId xmlns:p14="http://schemas.microsoft.com/office/powerpoint/2010/main" val="2366776022"/>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4222-5E93-F0C7-AE9A-0BA9B758663D}"/>
              </a:ext>
            </a:extLst>
          </p:cNvPr>
          <p:cNvSpPr>
            <a:spLocks noGrp="1"/>
          </p:cNvSpPr>
          <p:nvPr>
            <p:ph type="title"/>
          </p:nvPr>
        </p:nvSpPr>
        <p:spPr/>
        <p:txBody>
          <a:bodyPr/>
          <a:lstStyle/>
          <a:p>
            <a:r>
              <a:rPr lang="en-US" altLang="zh-CN" dirty="0"/>
              <a:t>Q2. Inverted Page Table</a:t>
            </a:r>
            <a:endParaRPr lang="en-SE" dirty="0"/>
          </a:p>
        </p:txBody>
      </p:sp>
      <p:sp>
        <p:nvSpPr>
          <p:cNvPr id="3" name="Content Placeholder 2">
            <a:extLst>
              <a:ext uri="{FF2B5EF4-FFF2-40B4-BE49-F238E27FC236}">
                <a16:creationId xmlns:a16="http://schemas.microsoft.com/office/drawing/2014/main" id="{0D722653-571D-3BB1-631D-F5F01426A731}"/>
              </a:ext>
            </a:extLst>
          </p:cNvPr>
          <p:cNvSpPr>
            <a:spLocks noGrp="1"/>
          </p:cNvSpPr>
          <p:nvPr>
            <p:ph idx="1"/>
          </p:nvPr>
        </p:nvSpPr>
        <p:spPr/>
        <p:txBody>
          <a:bodyPr/>
          <a:lstStyle/>
          <a:p>
            <a:pPr>
              <a:buFont typeface="Arial" panose="020B0604020202020204" pitchFamily="34" charset="0"/>
              <a:buChar char="•"/>
            </a:pPr>
            <a:r>
              <a:rPr lang="en-GB" dirty="0">
                <a:latin typeface="fkGroteskNeue"/>
              </a:rPr>
              <a:t>Q: For a system with a 64-bit virtual address space and 256 MB physical memory, compare the memory requirements for a conventional page table and an inverted page table with 4 KB pages.</a:t>
            </a:r>
          </a:p>
          <a:p>
            <a:pPr algn="l">
              <a:buNone/>
            </a:pPr>
            <a:r>
              <a:rPr lang="en-GB" b="0" i="0" dirty="0">
                <a:effectLst/>
                <a:latin typeface="fkGroteskNeue"/>
              </a:rPr>
              <a:t>ANS:</a:t>
            </a:r>
          </a:p>
          <a:p>
            <a:pPr algn="l">
              <a:buFont typeface="Arial" panose="020B0604020202020204" pitchFamily="34" charset="0"/>
              <a:buChar char="•"/>
            </a:pPr>
            <a:r>
              <a:rPr lang="en-GB" b="0" i="0" dirty="0">
                <a:effectLst/>
                <a:latin typeface="fkGroteskNeue"/>
              </a:rPr>
              <a:t>Conventional page table:</a:t>
            </a:r>
            <a:br>
              <a:rPr lang="en-GB" b="0" i="0" dirty="0">
                <a:effectLst/>
                <a:latin typeface="fkGroteskNeue"/>
              </a:rPr>
            </a:br>
            <a:r>
              <a:rPr lang="en-GB" b="0" i="0" dirty="0">
                <a:effectLst/>
                <a:latin typeface="fkGroteskNeue"/>
              </a:rPr>
              <a:t>Number of virtual pages = </a:t>
            </a:r>
            <a:r>
              <a:rPr lang="en-GB" b="0" i="0" dirty="0">
                <a:effectLst/>
                <a:latin typeface="KaTeX_Main"/>
              </a:rPr>
              <a:t>2^64/2^12=2^52</a:t>
            </a:r>
            <a:r>
              <a:rPr lang="en-GB" b="0" i="0" dirty="0">
                <a:effectLst/>
                <a:latin typeface="fkGroteskNeue"/>
              </a:rPr>
              <a:t> entries.</a:t>
            </a:r>
            <a:br>
              <a:rPr lang="en-GB" b="0" i="0" dirty="0">
                <a:effectLst/>
                <a:latin typeface="fkGroteskNeue"/>
              </a:rPr>
            </a:br>
            <a:r>
              <a:rPr lang="en-GB" b="0" i="0" dirty="0">
                <a:effectLst/>
                <a:latin typeface="fkGroteskNeue"/>
              </a:rPr>
              <a:t>This is extremely large and impractical to store in memory.</a:t>
            </a:r>
          </a:p>
          <a:p>
            <a:pPr algn="l">
              <a:buFont typeface="Arial" panose="020B0604020202020204" pitchFamily="34" charset="0"/>
              <a:buChar char="•"/>
            </a:pPr>
            <a:r>
              <a:rPr lang="en-GB" b="0" i="0" dirty="0">
                <a:effectLst/>
                <a:latin typeface="fkGroteskNeue"/>
              </a:rPr>
              <a:t>Inverted page table:</a:t>
            </a:r>
            <a:br>
              <a:rPr lang="en-GB" b="0" i="0" dirty="0">
                <a:effectLst/>
                <a:latin typeface="fkGroteskNeue"/>
              </a:rPr>
            </a:br>
            <a:r>
              <a:rPr lang="en-GB" b="0" i="0" dirty="0">
                <a:effectLst/>
                <a:latin typeface="fkGroteskNeue"/>
              </a:rPr>
              <a:t>Number of physical frames = </a:t>
            </a:r>
            <a:r>
              <a:rPr lang="en-GB" b="0" i="0" dirty="0">
                <a:effectLst/>
                <a:latin typeface="KaTeX_Main"/>
              </a:rPr>
              <a:t>2^28/2^12=2^16</a:t>
            </a:r>
            <a:r>
              <a:rPr lang="en-GB" b="0" i="0" dirty="0">
                <a:effectLst/>
                <a:latin typeface="fkGroteskNeue"/>
              </a:rPr>
              <a:t> entries.</a:t>
            </a:r>
            <a:br>
              <a:rPr lang="en-GB" b="0" i="0" dirty="0">
                <a:effectLst/>
                <a:latin typeface="fkGroteskNeue"/>
              </a:rPr>
            </a:br>
            <a:r>
              <a:rPr lang="en-GB" b="0" i="0" dirty="0">
                <a:effectLst/>
                <a:latin typeface="fkGroteskNeue"/>
              </a:rPr>
              <a:t>Much smaller and manageable.</a:t>
            </a:r>
          </a:p>
          <a:p>
            <a:endParaRPr lang="en-SE" dirty="0"/>
          </a:p>
        </p:txBody>
      </p:sp>
    </p:spTree>
    <p:extLst>
      <p:ext uri="{BB962C8B-B14F-4D97-AF65-F5344CB8AC3E}">
        <p14:creationId xmlns:p14="http://schemas.microsoft.com/office/powerpoint/2010/main" val="2654265627"/>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15D49D-FD1D-03A0-4976-150DE0E00819}"/>
              </a:ext>
            </a:extLst>
          </p:cNvPr>
          <p:cNvSpPr>
            <a:spLocks noGrp="1"/>
          </p:cNvSpPr>
          <p:nvPr>
            <p:ph type="title"/>
          </p:nvPr>
        </p:nvSpPr>
        <p:spPr/>
        <p:txBody>
          <a:bodyPr/>
          <a:lstStyle/>
          <a:p>
            <a:r>
              <a:rPr lang="en-GB" dirty="0"/>
              <a:t>Q1. Page Replacement</a:t>
            </a:r>
            <a:endParaRPr lang="en-SE" dirty="0"/>
          </a:p>
        </p:txBody>
      </p:sp>
      <p:sp>
        <p:nvSpPr>
          <p:cNvPr id="3" name="Content Placeholder 2">
            <a:extLst>
              <a:ext uri="{FF2B5EF4-FFF2-40B4-BE49-F238E27FC236}">
                <a16:creationId xmlns:a16="http://schemas.microsoft.com/office/drawing/2014/main" id="{5181164F-8575-3C32-C1AE-295EDC1C3177}"/>
              </a:ext>
            </a:extLst>
          </p:cNvPr>
          <p:cNvSpPr>
            <a:spLocks noGrp="1"/>
          </p:cNvSpPr>
          <p:nvPr>
            <p:ph idx="1"/>
          </p:nvPr>
        </p:nvSpPr>
        <p:spPr>
          <a:xfrm>
            <a:off x="812800" y="914400"/>
            <a:ext cx="10566400" cy="2225040"/>
          </a:xfrm>
        </p:spPr>
        <p:txBody>
          <a:bodyPr>
            <a:normAutofit/>
          </a:bodyPr>
          <a:lstStyle/>
          <a:p>
            <a:r>
              <a:rPr lang="en-GB" dirty="0"/>
              <a:t>Consider memory size of 3 frames, and following reference stream of virtual pages: </a:t>
            </a:r>
          </a:p>
          <a:p>
            <a:pPr lvl="1"/>
            <a:r>
              <a:rPr lang="en-GB" dirty="0"/>
              <a:t>5, 3, 5, 1, 2, 5, 4, 6, 1</a:t>
            </a:r>
          </a:p>
          <a:p>
            <a:r>
              <a:rPr lang="fr-FR" dirty="0"/>
              <a:t>Fill in the table for FIFO, LRU, and OPT page replacement </a:t>
            </a:r>
            <a:r>
              <a:rPr lang="fr-FR" dirty="0" err="1"/>
              <a:t>algorithms</a:t>
            </a:r>
            <a:r>
              <a:rPr lang="fr-FR" dirty="0"/>
              <a:t>, and </a:t>
            </a:r>
            <a:r>
              <a:rPr lang="fr-FR" dirty="0" err="1"/>
              <a:t>give</a:t>
            </a:r>
            <a:r>
              <a:rPr lang="fr-FR" dirty="0"/>
              <a:t> the </a:t>
            </a:r>
            <a:r>
              <a:rPr lang="fr-FR" dirty="0" err="1"/>
              <a:t>number</a:t>
            </a:r>
            <a:r>
              <a:rPr lang="fr-FR" dirty="0"/>
              <a:t> of page </a:t>
            </a:r>
            <a:r>
              <a:rPr lang="fr-FR" dirty="0" err="1"/>
              <a:t>faults</a:t>
            </a:r>
            <a:r>
              <a:rPr lang="fr-FR" dirty="0"/>
              <a:t> for </a:t>
            </a:r>
            <a:r>
              <a:rPr lang="fr-FR" dirty="0" err="1"/>
              <a:t>each</a:t>
            </a:r>
            <a:r>
              <a:rPr lang="fr-FR" dirty="0"/>
              <a:t> </a:t>
            </a:r>
            <a:r>
              <a:rPr lang="fr-FR" dirty="0" err="1"/>
              <a:t>algorithm</a:t>
            </a:r>
            <a:r>
              <a:rPr lang="fr-FR" dirty="0"/>
              <a:t>.</a:t>
            </a:r>
            <a:endParaRPr lang="en-GB" dirty="0"/>
          </a:p>
        </p:txBody>
      </p:sp>
      <p:graphicFrame>
        <p:nvGraphicFramePr>
          <p:cNvPr id="7" name="Table 6">
            <a:extLst>
              <a:ext uri="{FF2B5EF4-FFF2-40B4-BE49-F238E27FC236}">
                <a16:creationId xmlns:a16="http://schemas.microsoft.com/office/drawing/2014/main" id="{AFCFD5E8-ADCB-ECA5-E825-F717913A39F0}"/>
              </a:ext>
            </a:extLst>
          </p:cNvPr>
          <p:cNvGraphicFramePr>
            <a:graphicFrameLocks noGrp="1"/>
          </p:cNvGraphicFramePr>
          <p:nvPr>
            <p:extLst>
              <p:ext uri="{D42A27DB-BD31-4B8C-83A1-F6EECF244321}">
                <p14:modId xmlns:p14="http://schemas.microsoft.com/office/powerpoint/2010/main" val="520393007"/>
              </p:ext>
            </p:extLst>
          </p:nvPr>
        </p:nvGraphicFramePr>
        <p:xfrm>
          <a:off x="1905000" y="3139440"/>
          <a:ext cx="8127999" cy="1483360"/>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932050914"/>
                    </a:ext>
                  </a:extLst>
                </a:gridCol>
                <a:gridCol w="750711">
                  <a:extLst>
                    <a:ext uri="{9D8B030D-6E8A-4147-A177-3AD203B41FA5}">
                      <a16:colId xmlns:a16="http://schemas.microsoft.com/office/drawing/2014/main" val="3868456712"/>
                    </a:ext>
                  </a:extLst>
                </a:gridCol>
                <a:gridCol w="750711">
                  <a:extLst>
                    <a:ext uri="{9D8B030D-6E8A-4147-A177-3AD203B41FA5}">
                      <a16:colId xmlns:a16="http://schemas.microsoft.com/office/drawing/2014/main" val="3880331426"/>
                    </a:ext>
                  </a:extLst>
                </a:gridCol>
                <a:gridCol w="750711">
                  <a:extLst>
                    <a:ext uri="{9D8B030D-6E8A-4147-A177-3AD203B41FA5}">
                      <a16:colId xmlns:a16="http://schemas.microsoft.com/office/drawing/2014/main" val="1247111991"/>
                    </a:ext>
                  </a:extLst>
                </a:gridCol>
                <a:gridCol w="750711">
                  <a:extLst>
                    <a:ext uri="{9D8B030D-6E8A-4147-A177-3AD203B41FA5}">
                      <a16:colId xmlns:a16="http://schemas.microsoft.com/office/drawing/2014/main" val="2060846370"/>
                    </a:ext>
                  </a:extLst>
                </a:gridCol>
                <a:gridCol w="750711">
                  <a:extLst>
                    <a:ext uri="{9D8B030D-6E8A-4147-A177-3AD203B41FA5}">
                      <a16:colId xmlns:a16="http://schemas.microsoft.com/office/drawing/2014/main" val="2109822307"/>
                    </a:ext>
                  </a:extLst>
                </a:gridCol>
                <a:gridCol w="750711">
                  <a:extLst>
                    <a:ext uri="{9D8B030D-6E8A-4147-A177-3AD203B41FA5}">
                      <a16:colId xmlns:a16="http://schemas.microsoft.com/office/drawing/2014/main" val="3424463367"/>
                    </a:ext>
                  </a:extLst>
                </a:gridCol>
                <a:gridCol w="750711">
                  <a:extLst>
                    <a:ext uri="{9D8B030D-6E8A-4147-A177-3AD203B41FA5}">
                      <a16:colId xmlns:a16="http://schemas.microsoft.com/office/drawing/2014/main" val="3481469953"/>
                    </a:ext>
                  </a:extLst>
                </a:gridCol>
                <a:gridCol w="750711">
                  <a:extLst>
                    <a:ext uri="{9D8B030D-6E8A-4147-A177-3AD203B41FA5}">
                      <a16:colId xmlns:a16="http://schemas.microsoft.com/office/drawing/2014/main" val="1650596626"/>
                    </a:ext>
                  </a:extLst>
                </a:gridCol>
                <a:gridCol w="750711">
                  <a:extLst>
                    <a:ext uri="{9D8B030D-6E8A-4147-A177-3AD203B41FA5}">
                      <a16:colId xmlns:a16="http://schemas.microsoft.com/office/drawing/2014/main" val="1007141654"/>
                    </a:ext>
                  </a:extLst>
                </a:gridCol>
              </a:tblGrid>
              <a:tr h="370840">
                <a:tc>
                  <a:txBody>
                    <a:bodyPr/>
                    <a:lstStyle/>
                    <a:p>
                      <a:pPr algn="ctr"/>
                      <a:r>
                        <a:rPr lang="en-US" b="1" dirty="0"/>
                        <a:t>Ref</a:t>
                      </a:r>
                      <a:endParaRPr lang="en-SE" b="1" dirty="0"/>
                    </a:p>
                  </a:txBody>
                  <a:tcPr>
                    <a:solidFill>
                      <a:schemeClr val="bg1">
                        <a:lumMod val="85000"/>
                      </a:schemeClr>
                    </a:solidFill>
                  </a:tcPr>
                </a:tc>
                <a:tc>
                  <a:txBody>
                    <a:bodyPr/>
                    <a:lstStyle/>
                    <a:p>
                      <a:pPr algn="ctr"/>
                      <a:r>
                        <a:rPr lang="en-GB" b="1" dirty="0"/>
                        <a:t>5</a:t>
                      </a:r>
                      <a:endParaRPr lang="en-SE" b="1" dirty="0"/>
                    </a:p>
                  </a:txBody>
                  <a:tcPr>
                    <a:solidFill>
                      <a:schemeClr val="bg1">
                        <a:lumMod val="85000"/>
                      </a:schemeClr>
                    </a:solidFill>
                  </a:tcPr>
                </a:tc>
                <a:tc>
                  <a:txBody>
                    <a:bodyPr/>
                    <a:lstStyle/>
                    <a:p>
                      <a:pPr algn="ctr"/>
                      <a:r>
                        <a:rPr lang="en-GB" b="1" dirty="0"/>
                        <a:t>3</a:t>
                      </a:r>
                      <a:endParaRPr lang="en-SE" b="1" dirty="0"/>
                    </a:p>
                  </a:txBody>
                  <a:tcPr>
                    <a:solidFill>
                      <a:schemeClr val="bg1">
                        <a:lumMod val="85000"/>
                      </a:schemeClr>
                    </a:solidFill>
                  </a:tcPr>
                </a:tc>
                <a:tc>
                  <a:txBody>
                    <a:bodyPr/>
                    <a:lstStyle/>
                    <a:p>
                      <a:pPr algn="ctr"/>
                      <a:r>
                        <a:rPr lang="en-GB" b="1" dirty="0"/>
                        <a:t>5</a:t>
                      </a:r>
                      <a:endParaRPr lang="en-SE" b="1" dirty="0"/>
                    </a:p>
                  </a:txBody>
                  <a:tcPr>
                    <a:solidFill>
                      <a:schemeClr val="bg1">
                        <a:lumMod val="85000"/>
                      </a:schemeClr>
                    </a:solidFill>
                  </a:tcPr>
                </a:tc>
                <a:tc>
                  <a:txBody>
                    <a:bodyPr/>
                    <a:lstStyle/>
                    <a:p>
                      <a:pPr algn="ctr"/>
                      <a:r>
                        <a:rPr lang="en-GB" b="1" dirty="0"/>
                        <a:t>1</a:t>
                      </a:r>
                      <a:endParaRPr lang="en-SE" b="1" dirty="0"/>
                    </a:p>
                  </a:txBody>
                  <a:tcPr>
                    <a:solidFill>
                      <a:schemeClr val="bg1">
                        <a:lumMod val="85000"/>
                      </a:schemeClr>
                    </a:solidFill>
                  </a:tcPr>
                </a:tc>
                <a:tc>
                  <a:txBody>
                    <a:bodyPr/>
                    <a:lstStyle/>
                    <a:p>
                      <a:pPr algn="ctr"/>
                      <a:r>
                        <a:rPr lang="en-GB" b="1" dirty="0"/>
                        <a:t>2</a:t>
                      </a:r>
                      <a:endParaRPr lang="en-SE" b="1" dirty="0"/>
                    </a:p>
                  </a:txBody>
                  <a:tcPr>
                    <a:solidFill>
                      <a:schemeClr val="bg1">
                        <a:lumMod val="85000"/>
                      </a:schemeClr>
                    </a:solidFill>
                  </a:tcPr>
                </a:tc>
                <a:tc>
                  <a:txBody>
                    <a:bodyPr/>
                    <a:lstStyle/>
                    <a:p>
                      <a:pPr algn="ctr"/>
                      <a:r>
                        <a:rPr lang="en-GB" b="1" dirty="0"/>
                        <a:t>5</a:t>
                      </a:r>
                      <a:endParaRPr lang="en-SE" b="1" dirty="0"/>
                    </a:p>
                  </a:txBody>
                  <a:tcPr>
                    <a:solidFill>
                      <a:schemeClr val="bg1">
                        <a:lumMod val="85000"/>
                      </a:schemeClr>
                    </a:solidFill>
                  </a:tcPr>
                </a:tc>
                <a:tc>
                  <a:txBody>
                    <a:bodyPr/>
                    <a:lstStyle/>
                    <a:p>
                      <a:pPr algn="ctr"/>
                      <a:r>
                        <a:rPr lang="en-GB" b="1" dirty="0"/>
                        <a:t>4</a:t>
                      </a:r>
                      <a:endParaRPr lang="en-SE" b="1" dirty="0"/>
                    </a:p>
                  </a:txBody>
                  <a:tcPr>
                    <a:solidFill>
                      <a:schemeClr val="bg1">
                        <a:lumMod val="85000"/>
                      </a:schemeClr>
                    </a:solidFill>
                  </a:tcPr>
                </a:tc>
                <a:tc>
                  <a:txBody>
                    <a:bodyPr/>
                    <a:lstStyle/>
                    <a:p>
                      <a:pPr algn="ctr"/>
                      <a:r>
                        <a:rPr lang="en-GB" b="1" dirty="0"/>
                        <a:t>6</a:t>
                      </a:r>
                      <a:endParaRPr lang="en-SE" b="1" dirty="0"/>
                    </a:p>
                  </a:txBody>
                  <a:tcPr>
                    <a:solidFill>
                      <a:schemeClr val="bg1">
                        <a:lumMod val="85000"/>
                      </a:schemeClr>
                    </a:solidFill>
                  </a:tcPr>
                </a:tc>
                <a:tc>
                  <a:txBody>
                    <a:bodyPr/>
                    <a:lstStyle/>
                    <a:p>
                      <a:pPr algn="ctr"/>
                      <a:r>
                        <a:rPr lang="en-GB" b="1" dirty="0"/>
                        <a:t>1</a:t>
                      </a:r>
                      <a:endParaRPr lang="en-SE" b="1" dirty="0"/>
                    </a:p>
                  </a:txBody>
                  <a:tcPr>
                    <a:solidFill>
                      <a:schemeClr val="bg1">
                        <a:lumMod val="85000"/>
                      </a:schemeClr>
                    </a:solidFill>
                  </a:tcPr>
                </a:tc>
                <a:extLst>
                  <a:ext uri="{0D108BD9-81ED-4DB2-BD59-A6C34878D82A}">
                    <a16:rowId xmlns:a16="http://schemas.microsoft.com/office/drawing/2014/main" val="1743856369"/>
                  </a:ext>
                </a:extLst>
              </a:tr>
              <a:tr h="370840">
                <a:tc>
                  <a:txBody>
                    <a:bodyPr/>
                    <a:lstStyle/>
                    <a:p>
                      <a:pPr algn="ctr"/>
                      <a:r>
                        <a:rPr lang="en-GB" dirty="0"/>
                        <a:t>F1</a:t>
                      </a: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extLst>
                  <a:ext uri="{0D108BD9-81ED-4DB2-BD59-A6C34878D82A}">
                    <a16:rowId xmlns:a16="http://schemas.microsoft.com/office/drawing/2014/main" val="3815391198"/>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t>F2</a:t>
                      </a: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extLst>
                  <a:ext uri="{0D108BD9-81ED-4DB2-BD59-A6C34878D82A}">
                    <a16:rowId xmlns:a16="http://schemas.microsoft.com/office/drawing/2014/main" val="2062456169"/>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t>F3</a:t>
                      </a:r>
                      <a:endParaRPr lang="en-SE" dirty="0"/>
                    </a:p>
                  </a:txBody>
                  <a:tcPr/>
                </a:tc>
                <a:tc>
                  <a:txBody>
                    <a:bodyPr/>
                    <a:lstStyle/>
                    <a:p>
                      <a:pPr algn="ctr"/>
                      <a:endParaRPr lang="en-SE"/>
                    </a:p>
                  </a:txBody>
                  <a:tcPr/>
                </a:tc>
                <a:tc>
                  <a:txBody>
                    <a:bodyPr/>
                    <a:lstStyle/>
                    <a:p>
                      <a:pPr algn="ctr"/>
                      <a:endParaRPr lang="en-SE"/>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extLst>
                  <a:ext uri="{0D108BD9-81ED-4DB2-BD59-A6C34878D82A}">
                    <a16:rowId xmlns:a16="http://schemas.microsoft.com/office/drawing/2014/main" val="2750492530"/>
                  </a:ext>
                </a:extLst>
              </a:tr>
            </a:tbl>
          </a:graphicData>
        </a:graphic>
      </p:graphicFrame>
    </p:spTree>
    <p:extLst>
      <p:ext uri="{BB962C8B-B14F-4D97-AF65-F5344CB8AC3E}">
        <p14:creationId xmlns:p14="http://schemas.microsoft.com/office/powerpoint/2010/main" val="4196026125"/>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149139-1EB2-A436-42BD-F72109983BA9}"/>
              </a:ext>
            </a:extLst>
          </p:cNvPr>
          <p:cNvSpPr>
            <a:spLocks noGrp="1"/>
          </p:cNvSpPr>
          <p:nvPr>
            <p:ph type="title"/>
          </p:nvPr>
        </p:nvSpPr>
        <p:spPr/>
        <p:txBody>
          <a:bodyPr/>
          <a:lstStyle/>
          <a:p>
            <a:r>
              <a:rPr lang="en-GB" dirty="0"/>
              <a:t>Q1. Page Replacement ANS</a:t>
            </a:r>
            <a:endParaRPr lang="en-SE" dirty="0"/>
          </a:p>
        </p:txBody>
      </p:sp>
      <p:graphicFrame>
        <p:nvGraphicFramePr>
          <p:cNvPr id="8" name="Table 7">
            <a:extLst>
              <a:ext uri="{FF2B5EF4-FFF2-40B4-BE49-F238E27FC236}">
                <a16:creationId xmlns:a16="http://schemas.microsoft.com/office/drawing/2014/main" id="{CBE14573-421E-3979-AF1F-1054CEA15E02}"/>
              </a:ext>
            </a:extLst>
          </p:cNvPr>
          <p:cNvGraphicFramePr>
            <a:graphicFrameLocks noGrp="1"/>
          </p:cNvGraphicFramePr>
          <p:nvPr>
            <p:extLst>
              <p:ext uri="{D42A27DB-BD31-4B8C-83A1-F6EECF244321}">
                <p14:modId xmlns:p14="http://schemas.microsoft.com/office/powerpoint/2010/main" val="1070393494"/>
              </p:ext>
            </p:extLst>
          </p:nvPr>
        </p:nvGraphicFramePr>
        <p:xfrm>
          <a:off x="1820780" y="2562833"/>
          <a:ext cx="8127999" cy="1478280"/>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932050914"/>
                    </a:ext>
                  </a:extLst>
                </a:gridCol>
                <a:gridCol w="750711">
                  <a:extLst>
                    <a:ext uri="{9D8B030D-6E8A-4147-A177-3AD203B41FA5}">
                      <a16:colId xmlns:a16="http://schemas.microsoft.com/office/drawing/2014/main" val="3868456712"/>
                    </a:ext>
                  </a:extLst>
                </a:gridCol>
                <a:gridCol w="750711">
                  <a:extLst>
                    <a:ext uri="{9D8B030D-6E8A-4147-A177-3AD203B41FA5}">
                      <a16:colId xmlns:a16="http://schemas.microsoft.com/office/drawing/2014/main" val="3880331426"/>
                    </a:ext>
                  </a:extLst>
                </a:gridCol>
                <a:gridCol w="750711">
                  <a:extLst>
                    <a:ext uri="{9D8B030D-6E8A-4147-A177-3AD203B41FA5}">
                      <a16:colId xmlns:a16="http://schemas.microsoft.com/office/drawing/2014/main" val="1247111991"/>
                    </a:ext>
                  </a:extLst>
                </a:gridCol>
                <a:gridCol w="750711">
                  <a:extLst>
                    <a:ext uri="{9D8B030D-6E8A-4147-A177-3AD203B41FA5}">
                      <a16:colId xmlns:a16="http://schemas.microsoft.com/office/drawing/2014/main" val="2060846370"/>
                    </a:ext>
                  </a:extLst>
                </a:gridCol>
                <a:gridCol w="750711">
                  <a:extLst>
                    <a:ext uri="{9D8B030D-6E8A-4147-A177-3AD203B41FA5}">
                      <a16:colId xmlns:a16="http://schemas.microsoft.com/office/drawing/2014/main" val="2109822307"/>
                    </a:ext>
                  </a:extLst>
                </a:gridCol>
                <a:gridCol w="750711">
                  <a:extLst>
                    <a:ext uri="{9D8B030D-6E8A-4147-A177-3AD203B41FA5}">
                      <a16:colId xmlns:a16="http://schemas.microsoft.com/office/drawing/2014/main" val="3424463367"/>
                    </a:ext>
                  </a:extLst>
                </a:gridCol>
                <a:gridCol w="750711">
                  <a:extLst>
                    <a:ext uri="{9D8B030D-6E8A-4147-A177-3AD203B41FA5}">
                      <a16:colId xmlns:a16="http://schemas.microsoft.com/office/drawing/2014/main" val="3481469953"/>
                    </a:ext>
                  </a:extLst>
                </a:gridCol>
                <a:gridCol w="750711">
                  <a:extLst>
                    <a:ext uri="{9D8B030D-6E8A-4147-A177-3AD203B41FA5}">
                      <a16:colId xmlns:a16="http://schemas.microsoft.com/office/drawing/2014/main" val="1650596626"/>
                    </a:ext>
                  </a:extLst>
                </a:gridCol>
                <a:gridCol w="750711">
                  <a:extLst>
                    <a:ext uri="{9D8B030D-6E8A-4147-A177-3AD203B41FA5}">
                      <a16:colId xmlns:a16="http://schemas.microsoft.com/office/drawing/2014/main" val="1007141654"/>
                    </a:ext>
                  </a:extLst>
                </a:gridCol>
              </a:tblGrid>
              <a:tr h="294640">
                <a:tc>
                  <a:txBody>
                    <a:bodyPr/>
                    <a:lstStyle/>
                    <a:p>
                      <a:pPr algn="ctr"/>
                      <a:r>
                        <a:rPr lang="en-US" b="1" dirty="0"/>
                        <a:t>Ref</a:t>
                      </a:r>
                      <a:endParaRPr lang="en-SE" b="1" dirty="0"/>
                    </a:p>
                  </a:txBody>
                  <a:tcPr>
                    <a:solidFill>
                      <a:schemeClr val="bg1">
                        <a:lumMod val="85000"/>
                      </a:schemeClr>
                    </a:solidFill>
                  </a:tcPr>
                </a:tc>
                <a:tc>
                  <a:txBody>
                    <a:bodyPr/>
                    <a:lstStyle/>
                    <a:p>
                      <a:pPr algn="ctr"/>
                      <a:r>
                        <a:rPr lang="en-GB" b="1" dirty="0"/>
                        <a:t>5</a:t>
                      </a:r>
                      <a:endParaRPr lang="en-SE" b="1" dirty="0"/>
                    </a:p>
                  </a:txBody>
                  <a:tcPr>
                    <a:solidFill>
                      <a:schemeClr val="bg1">
                        <a:lumMod val="85000"/>
                      </a:schemeClr>
                    </a:solidFill>
                  </a:tcPr>
                </a:tc>
                <a:tc>
                  <a:txBody>
                    <a:bodyPr/>
                    <a:lstStyle/>
                    <a:p>
                      <a:pPr algn="ctr"/>
                      <a:r>
                        <a:rPr lang="en-GB" b="1" dirty="0"/>
                        <a:t>3</a:t>
                      </a:r>
                      <a:endParaRPr lang="en-SE" b="1" dirty="0"/>
                    </a:p>
                  </a:txBody>
                  <a:tcPr>
                    <a:solidFill>
                      <a:schemeClr val="bg1">
                        <a:lumMod val="85000"/>
                      </a:schemeClr>
                    </a:solidFill>
                  </a:tcPr>
                </a:tc>
                <a:tc>
                  <a:txBody>
                    <a:bodyPr/>
                    <a:lstStyle/>
                    <a:p>
                      <a:pPr algn="ctr"/>
                      <a:r>
                        <a:rPr lang="en-GB" b="1" dirty="0"/>
                        <a:t>5</a:t>
                      </a:r>
                      <a:endParaRPr lang="en-SE" b="1" dirty="0"/>
                    </a:p>
                  </a:txBody>
                  <a:tcPr>
                    <a:solidFill>
                      <a:schemeClr val="bg1">
                        <a:lumMod val="85000"/>
                      </a:schemeClr>
                    </a:solidFill>
                  </a:tcPr>
                </a:tc>
                <a:tc>
                  <a:txBody>
                    <a:bodyPr/>
                    <a:lstStyle/>
                    <a:p>
                      <a:pPr algn="ctr"/>
                      <a:r>
                        <a:rPr lang="en-GB" b="1" dirty="0"/>
                        <a:t>1</a:t>
                      </a:r>
                      <a:endParaRPr lang="en-SE" b="1" dirty="0"/>
                    </a:p>
                  </a:txBody>
                  <a:tcPr>
                    <a:solidFill>
                      <a:schemeClr val="bg1">
                        <a:lumMod val="85000"/>
                      </a:schemeClr>
                    </a:solidFill>
                  </a:tcPr>
                </a:tc>
                <a:tc>
                  <a:txBody>
                    <a:bodyPr/>
                    <a:lstStyle/>
                    <a:p>
                      <a:pPr algn="ctr"/>
                      <a:r>
                        <a:rPr lang="en-GB" b="1" dirty="0"/>
                        <a:t>2</a:t>
                      </a:r>
                      <a:endParaRPr lang="en-SE" b="1" dirty="0"/>
                    </a:p>
                  </a:txBody>
                  <a:tcPr>
                    <a:solidFill>
                      <a:schemeClr val="bg1">
                        <a:lumMod val="85000"/>
                      </a:schemeClr>
                    </a:solidFill>
                  </a:tcPr>
                </a:tc>
                <a:tc>
                  <a:txBody>
                    <a:bodyPr/>
                    <a:lstStyle/>
                    <a:p>
                      <a:pPr algn="ctr"/>
                      <a:r>
                        <a:rPr lang="en-GB" b="1" dirty="0"/>
                        <a:t>5</a:t>
                      </a:r>
                      <a:endParaRPr lang="en-SE" b="1" dirty="0"/>
                    </a:p>
                  </a:txBody>
                  <a:tcPr>
                    <a:solidFill>
                      <a:schemeClr val="bg1">
                        <a:lumMod val="85000"/>
                      </a:schemeClr>
                    </a:solidFill>
                  </a:tcPr>
                </a:tc>
                <a:tc>
                  <a:txBody>
                    <a:bodyPr/>
                    <a:lstStyle/>
                    <a:p>
                      <a:pPr algn="ctr"/>
                      <a:r>
                        <a:rPr lang="en-GB" b="1" dirty="0"/>
                        <a:t>4</a:t>
                      </a:r>
                      <a:endParaRPr lang="en-SE" b="1" dirty="0"/>
                    </a:p>
                  </a:txBody>
                  <a:tcPr>
                    <a:solidFill>
                      <a:schemeClr val="bg1">
                        <a:lumMod val="85000"/>
                      </a:schemeClr>
                    </a:solidFill>
                  </a:tcPr>
                </a:tc>
                <a:tc>
                  <a:txBody>
                    <a:bodyPr/>
                    <a:lstStyle/>
                    <a:p>
                      <a:pPr algn="ctr"/>
                      <a:r>
                        <a:rPr lang="en-GB" b="1" dirty="0"/>
                        <a:t>6</a:t>
                      </a:r>
                      <a:endParaRPr lang="en-SE" b="1" dirty="0"/>
                    </a:p>
                  </a:txBody>
                  <a:tcPr>
                    <a:solidFill>
                      <a:schemeClr val="bg1">
                        <a:lumMod val="85000"/>
                      </a:schemeClr>
                    </a:solidFill>
                  </a:tcPr>
                </a:tc>
                <a:tc>
                  <a:txBody>
                    <a:bodyPr/>
                    <a:lstStyle/>
                    <a:p>
                      <a:pPr algn="ctr"/>
                      <a:r>
                        <a:rPr lang="en-GB" b="1" dirty="0"/>
                        <a:t>1</a:t>
                      </a:r>
                      <a:endParaRPr lang="en-SE" b="1" dirty="0"/>
                    </a:p>
                  </a:txBody>
                  <a:tcPr>
                    <a:solidFill>
                      <a:schemeClr val="bg1">
                        <a:lumMod val="85000"/>
                      </a:schemeClr>
                    </a:solidFill>
                  </a:tcPr>
                </a:tc>
                <a:extLst>
                  <a:ext uri="{0D108BD9-81ED-4DB2-BD59-A6C34878D82A}">
                    <a16:rowId xmlns:a16="http://schemas.microsoft.com/office/drawing/2014/main" val="1743856369"/>
                  </a:ext>
                </a:extLst>
              </a:tr>
              <a:tr h="370840">
                <a:tc>
                  <a:txBody>
                    <a:bodyPr/>
                    <a:lstStyle/>
                    <a:p>
                      <a:pPr algn="ctr"/>
                      <a:r>
                        <a:rPr lang="en-GB" dirty="0"/>
                        <a:t>Frame 1</a:t>
                      </a:r>
                      <a:endParaRPr lang="en-SE" dirty="0"/>
                    </a:p>
                  </a:txBody>
                  <a:tcPr/>
                </a:tc>
                <a:tc>
                  <a:txBody>
                    <a:bodyPr/>
                    <a:lstStyle/>
                    <a:p>
                      <a:pPr algn="ctr"/>
                      <a:r>
                        <a:rPr lang="en-GB" dirty="0">
                          <a:solidFill>
                            <a:srgbClr val="FF0000"/>
                          </a:solidFill>
                        </a:rPr>
                        <a:t>5</a:t>
                      </a:r>
                      <a:endParaRPr lang="en-SE" dirty="0">
                        <a:solidFill>
                          <a:srgbClr val="FF0000"/>
                        </a:solidFill>
                      </a:endParaRPr>
                    </a:p>
                  </a:txBody>
                  <a:tcPr/>
                </a:tc>
                <a:tc>
                  <a:txBody>
                    <a:bodyPr/>
                    <a:lstStyle/>
                    <a:p>
                      <a:pPr algn="ctr"/>
                      <a:r>
                        <a:rPr lang="en-GB" dirty="0"/>
                        <a:t>5</a:t>
                      </a:r>
                      <a:endParaRPr lang="en-SE" dirty="0"/>
                    </a:p>
                  </a:txBody>
                  <a:tcPr/>
                </a:tc>
                <a:tc>
                  <a:txBody>
                    <a:bodyPr/>
                    <a:lstStyle/>
                    <a:p>
                      <a:pPr algn="ctr"/>
                      <a:r>
                        <a:rPr lang="en-GB" dirty="0"/>
                        <a:t>5</a:t>
                      </a:r>
                      <a:endParaRPr lang="en-SE" dirty="0"/>
                    </a:p>
                  </a:txBody>
                  <a:tcPr/>
                </a:tc>
                <a:tc>
                  <a:txBody>
                    <a:bodyPr/>
                    <a:lstStyle/>
                    <a:p>
                      <a:pPr algn="ctr"/>
                      <a:r>
                        <a:rPr lang="en-GB" dirty="0"/>
                        <a:t>5</a:t>
                      </a:r>
                      <a:endParaRPr lang="en-SE" dirty="0"/>
                    </a:p>
                  </a:txBody>
                  <a:tcPr/>
                </a:tc>
                <a:tc>
                  <a:txBody>
                    <a:bodyPr/>
                    <a:lstStyle/>
                    <a:p>
                      <a:pPr algn="ctr"/>
                      <a:r>
                        <a:rPr lang="en-GB" dirty="0"/>
                        <a:t>5</a:t>
                      </a:r>
                      <a:endParaRPr lang="en-SE" dirty="0"/>
                    </a:p>
                  </a:txBody>
                  <a:tcPr/>
                </a:tc>
                <a:tc>
                  <a:txBody>
                    <a:bodyPr/>
                    <a:lstStyle/>
                    <a:p>
                      <a:pPr algn="ctr"/>
                      <a:r>
                        <a:rPr lang="en-GB" dirty="0"/>
                        <a:t>5</a:t>
                      </a:r>
                      <a:endParaRPr lang="en-SE" dirty="0"/>
                    </a:p>
                  </a:txBody>
                  <a:tcPr/>
                </a:tc>
                <a:tc>
                  <a:txBody>
                    <a:bodyPr/>
                    <a:lstStyle/>
                    <a:p>
                      <a:pPr algn="ctr"/>
                      <a:r>
                        <a:rPr lang="en-GB" dirty="0"/>
                        <a:t>5</a:t>
                      </a:r>
                      <a:endParaRPr lang="en-SE" dirty="0"/>
                    </a:p>
                  </a:txBody>
                  <a:tcPr/>
                </a:tc>
                <a:tc>
                  <a:txBody>
                    <a:bodyPr/>
                    <a:lstStyle/>
                    <a:p>
                      <a:pPr algn="ctr"/>
                      <a:r>
                        <a:rPr lang="en-GB" dirty="0"/>
                        <a:t>5</a:t>
                      </a:r>
                      <a:endParaRPr lang="en-SE" dirty="0"/>
                    </a:p>
                  </a:txBody>
                  <a:tcPr/>
                </a:tc>
                <a:tc>
                  <a:txBody>
                    <a:bodyPr/>
                    <a:lstStyle/>
                    <a:p>
                      <a:pPr algn="ctr"/>
                      <a:r>
                        <a:rPr lang="en-GB" dirty="0">
                          <a:solidFill>
                            <a:srgbClr val="FF0000"/>
                          </a:solidFill>
                        </a:rPr>
                        <a:t>1</a:t>
                      </a:r>
                      <a:endParaRPr lang="en-SE" dirty="0">
                        <a:solidFill>
                          <a:srgbClr val="FF0000"/>
                        </a:solidFill>
                      </a:endParaRPr>
                    </a:p>
                  </a:txBody>
                  <a:tcPr/>
                </a:tc>
                <a:extLst>
                  <a:ext uri="{0D108BD9-81ED-4DB2-BD59-A6C34878D82A}">
                    <a16:rowId xmlns:a16="http://schemas.microsoft.com/office/drawing/2014/main" val="3815391198"/>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t>Frame 2</a:t>
                      </a:r>
                      <a:endParaRPr lang="en-SE" dirty="0"/>
                    </a:p>
                  </a:txBody>
                  <a:tcPr/>
                </a:tc>
                <a:tc>
                  <a:txBody>
                    <a:bodyPr/>
                    <a:lstStyle/>
                    <a:p>
                      <a:pPr algn="ctr"/>
                      <a:endParaRPr lang="en-SE" dirty="0"/>
                    </a:p>
                  </a:txBody>
                  <a:tcPr/>
                </a:tc>
                <a:tc>
                  <a:txBody>
                    <a:bodyPr/>
                    <a:lstStyle/>
                    <a:p>
                      <a:pPr algn="ctr"/>
                      <a:r>
                        <a:rPr lang="en-GB" dirty="0">
                          <a:solidFill>
                            <a:srgbClr val="FF0000"/>
                          </a:solidFill>
                        </a:rPr>
                        <a:t>3</a:t>
                      </a:r>
                      <a:endParaRPr lang="en-SE" dirty="0">
                        <a:solidFill>
                          <a:srgbClr val="FF0000"/>
                        </a:solidFill>
                      </a:endParaRPr>
                    </a:p>
                  </a:txBody>
                  <a:tcPr/>
                </a:tc>
                <a:tc>
                  <a:txBody>
                    <a:bodyPr/>
                    <a:lstStyle/>
                    <a:p>
                      <a:pPr algn="ctr"/>
                      <a:r>
                        <a:rPr lang="en-GB" dirty="0"/>
                        <a:t>3</a:t>
                      </a:r>
                      <a:endParaRPr lang="en-SE" dirty="0"/>
                    </a:p>
                  </a:txBody>
                  <a:tcPr/>
                </a:tc>
                <a:tc>
                  <a:txBody>
                    <a:bodyPr/>
                    <a:lstStyle/>
                    <a:p>
                      <a:pPr algn="ctr"/>
                      <a:r>
                        <a:rPr lang="en-GB" dirty="0"/>
                        <a:t>3</a:t>
                      </a:r>
                      <a:endParaRPr lang="en-SE" dirty="0"/>
                    </a:p>
                  </a:txBody>
                  <a:tcPr/>
                </a:tc>
                <a:tc>
                  <a:txBody>
                    <a:bodyPr/>
                    <a:lstStyle/>
                    <a:p>
                      <a:pPr algn="ctr"/>
                      <a:r>
                        <a:rPr lang="en-GB" dirty="0">
                          <a:solidFill>
                            <a:srgbClr val="FF0000"/>
                          </a:solidFill>
                        </a:rPr>
                        <a:t>2</a:t>
                      </a:r>
                      <a:endParaRPr lang="en-SE" dirty="0">
                        <a:solidFill>
                          <a:srgbClr val="FF0000"/>
                        </a:solidFill>
                      </a:endParaRPr>
                    </a:p>
                  </a:txBody>
                  <a:tcPr/>
                </a:tc>
                <a:tc>
                  <a:txBody>
                    <a:bodyPr/>
                    <a:lstStyle/>
                    <a:p>
                      <a:pPr algn="ctr"/>
                      <a:r>
                        <a:rPr lang="en-GB" dirty="0"/>
                        <a:t>2</a:t>
                      </a:r>
                      <a:endParaRPr lang="en-SE" dirty="0"/>
                    </a:p>
                  </a:txBody>
                  <a:tcPr/>
                </a:tc>
                <a:tc>
                  <a:txBody>
                    <a:bodyPr/>
                    <a:lstStyle/>
                    <a:p>
                      <a:pPr algn="ctr"/>
                      <a:r>
                        <a:rPr lang="en-GB" dirty="0"/>
                        <a:t>2</a:t>
                      </a:r>
                      <a:endParaRPr lang="en-SE" dirty="0"/>
                    </a:p>
                  </a:txBody>
                  <a:tcPr/>
                </a:tc>
                <a:tc>
                  <a:txBody>
                    <a:bodyPr/>
                    <a:lstStyle/>
                    <a:p>
                      <a:pPr algn="ctr"/>
                      <a:r>
                        <a:rPr lang="en-GB" dirty="0">
                          <a:solidFill>
                            <a:srgbClr val="FF0000"/>
                          </a:solidFill>
                        </a:rPr>
                        <a:t>6</a:t>
                      </a:r>
                      <a:endParaRPr lang="en-SE" dirty="0">
                        <a:solidFill>
                          <a:srgbClr val="FF0000"/>
                        </a:solidFill>
                      </a:endParaRPr>
                    </a:p>
                  </a:txBody>
                  <a:tcPr/>
                </a:tc>
                <a:tc>
                  <a:txBody>
                    <a:bodyPr/>
                    <a:lstStyle/>
                    <a:p>
                      <a:pPr algn="ctr"/>
                      <a:r>
                        <a:rPr lang="en-GB" dirty="0"/>
                        <a:t>6</a:t>
                      </a:r>
                      <a:endParaRPr lang="en-SE" dirty="0"/>
                    </a:p>
                  </a:txBody>
                  <a:tcPr/>
                </a:tc>
                <a:extLst>
                  <a:ext uri="{0D108BD9-81ED-4DB2-BD59-A6C34878D82A}">
                    <a16:rowId xmlns:a16="http://schemas.microsoft.com/office/drawing/2014/main" val="2062456169"/>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t>Frame 3</a:t>
                      </a:r>
                      <a:endParaRPr lang="en-SE" dirty="0"/>
                    </a:p>
                  </a:txBody>
                  <a:tcPr/>
                </a:tc>
                <a:tc>
                  <a:txBody>
                    <a:bodyPr/>
                    <a:lstStyle/>
                    <a:p>
                      <a:pPr algn="ctr"/>
                      <a:endParaRPr lang="en-SE"/>
                    </a:p>
                  </a:txBody>
                  <a:tcPr/>
                </a:tc>
                <a:tc>
                  <a:txBody>
                    <a:bodyPr/>
                    <a:lstStyle/>
                    <a:p>
                      <a:pPr algn="ctr"/>
                      <a:endParaRPr lang="en-SE"/>
                    </a:p>
                  </a:txBody>
                  <a:tcPr/>
                </a:tc>
                <a:tc>
                  <a:txBody>
                    <a:bodyPr/>
                    <a:lstStyle/>
                    <a:p>
                      <a:pPr algn="ctr"/>
                      <a:endParaRPr lang="en-SE" dirty="0"/>
                    </a:p>
                  </a:txBody>
                  <a:tcPr/>
                </a:tc>
                <a:tc>
                  <a:txBody>
                    <a:bodyPr/>
                    <a:lstStyle/>
                    <a:p>
                      <a:pPr algn="ctr"/>
                      <a:r>
                        <a:rPr lang="en-GB" dirty="0">
                          <a:solidFill>
                            <a:srgbClr val="FF0000"/>
                          </a:solidFill>
                        </a:rPr>
                        <a:t>1</a:t>
                      </a:r>
                      <a:endParaRPr lang="en-SE" dirty="0">
                        <a:solidFill>
                          <a:srgbClr val="FF0000"/>
                        </a:solidFill>
                      </a:endParaRPr>
                    </a:p>
                  </a:txBody>
                  <a:tcPr/>
                </a:tc>
                <a:tc>
                  <a:txBody>
                    <a:bodyPr/>
                    <a:lstStyle/>
                    <a:p>
                      <a:pPr algn="ctr"/>
                      <a:r>
                        <a:rPr lang="en-GB" dirty="0"/>
                        <a:t>1</a:t>
                      </a:r>
                      <a:endParaRPr lang="en-SE" dirty="0"/>
                    </a:p>
                  </a:txBody>
                  <a:tcPr/>
                </a:tc>
                <a:tc>
                  <a:txBody>
                    <a:bodyPr/>
                    <a:lstStyle/>
                    <a:p>
                      <a:pPr algn="ctr"/>
                      <a:r>
                        <a:rPr lang="en-GB" dirty="0"/>
                        <a:t>1</a:t>
                      </a:r>
                      <a:endParaRPr lang="en-SE" dirty="0"/>
                    </a:p>
                  </a:txBody>
                  <a:tcPr/>
                </a:tc>
                <a:tc>
                  <a:txBody>
                    <a:bodyPr/>
                    <a:lstStyle/>
                    <a:p>
                      <a:pPr algn="ctr"/>
                      <a:r>
                        <a:rPr lang="en-GB" dirty="0">
                          <a:solidFill>
                            <a:srgbClr val="FF0000"/>
                          </a:solidFill>
                        </a:rPr>
                        <a:t>4</a:t>
                      </a:r>
                      <a:endParaRPr lang="en-SE" dirty="0">
                        <a:solidFill>
                          <a:srgbClr val="FF0000"/>
                        </a:solidFill>
                      </a:endParaRPr>
                    </a:p>
                  </a:txBody>
                  <a:tcPr/>
                </a:tc>
                <a:tc>
                  <a:txBody>
                    <a:bodyPr/>
                    <a:lstStyle/>
                    <a:p>
                      <a:pPr algn="ctr"/>
                      <a:r>
                        <a:rPr lang="en-GB" dirty="0"/>
                        <a:t>4</a:t>
                      </a:r>
                      <a:endParaRPr lang="en-SE" dirty="0"/>
                    </a:p>
                  </a:txBody>
                  <a:tcPr/>
                </a:tc>
                <a:tc>
                  <a:txBody>
                    <a:bodyPr/>
                    <a:lstStyle/>
                    <a:p>
                      <a:pPr algn="ctr"/>
                      <a:r>
                        <a:rPr lang="en-GB" dirty="0"/>
                        <a:t>4</a:t>
                      </a:r>
                      <a:endParaRPr lang="en-SE" dirty="0"/>
                    </a:p>
                  </a:txBody>
                  <a:tcPr/>
                </a:tc>
                <a:extLst>
                  <a:ext uri="{0D108BD9-81ED-4DB2-BD59-A6C34878D82A}">
                    <a16:rowId xmlns:a16="http://schemas.microsoft.com/office/drawing/2014/main" val="2750492530"/>
                  </a:ext>
                </a:extLst>
              </a:tr>
            </a:tbl>
          </a:graphicData>
        </a:graphic>
      </p:graphicFrame>
      <p:sp>
        <p:nvSpPr>
          <p:cNvPr id="4" name="TextBox 3">
            <a:extLst>
              <a:ext uri="{FF2B5EF4-FFF2-40B4-BE49-F238E27FC236}">
                <a16:creationId xmlns:a16="http://schemas.microsoft.com/office/drawing/2014/main" id="{84624B7B-4A91-B2CD-91B2-F05A6EF8C67A}"/>
              </a:ext>
            </a:extLst>
          </p:cNvPr>
          <p:cNvSpPr txBox="1"/>
          <p:nvPr/>
        </p:nvSpPr>
        <p:spPr>
          <a:xfrm>
            <a:off x="4804996" y="2198920"/>
            <a:ext cx="2321469" cy="369332"/>
          </a:xfrm>
          <a:prstGeom prst="rect">
            <a:avLst/>
          </a:prstGeom>
          <a:noFill/>
        </p:spPr>
        <p:txBody>
          <a:bodyPr wrap="none" rtlCol="0">
            <a:spAutoFit/>
          </a:bodyPr>
          <a:lstStyle/>
          <a:p>
            <a:r>
              <a:rPr lang="en-GB" b="0" dirty="0">
                <a:latin typeface="+mj-lt"/>
              </a:rPr>
              <a:t>FIFO: 8 page faults</a:t>
            </a:r>
            <a:endParaRPr lang="en-SE" b="0" dirty="0">
              <a:latin typeface="+mj-lt"/>
            </a:endParaRPr>
          </a:p>
        </p:txBody>
      </p:sp>
      <p:sp>
        <p:nvSpPr>
          <p:cNvPr id="5" name="TextBox 4">
            <a:extLst>
              <a:ext uri="{FF2B5EF4-FFF2-40B4-BE49-F238E27FC236}">
                <a16:creationId xmlns:a16="http://schemas.microsoft.com/office/drawing/2014/main" id="{9B0E2BD9-F827-7387-2B46-DF675C18BF7D}"/>
              </a:ext>
            </a:extLst>
          </p:cNvPr>
          <p:cNvSpPr txBox="1"/>
          <p:nvPr/>
        </p:nvSpPr>
        <p:spPr>
          <a:xfrm>
            <a:off x="4779879" y="4015431"/>
            <a:ext cx="2209800" cy="369332"/>
          </a:xfrm>
          <a:prstGeom prst="rect">
            <a:avLst/>
          </a:prstGeom>
          <a:noFill/>
        </p:spPr>
        <p:txBody>
          <a:bodyPr wrap="square" rtlCol="0">
            <a:spAutoFit/>
          </a:bodyPr>
          <a:lstStyle/>
          <a:p>
            <a:r>
              <a:rPr lang="en-GB" b="0" dirty="0">
                <a:latin typeface="+mj-lt"/>
              </a:rPr>
              <a:t>LRU: </a:t>
            </a:r>
            <a:r>
              <a:rPr lang="en-US" b="0" dirty="0">
                <a:latin typeface="+mj-lt"/>
              </a:rPr>
              <a:t>7 page faults</a:t>
            </a:r>
            <a:endParaRPr lang="en-SE" b="0" dirty="0">
              <a:latin typeface="+mj-lt"/>
            </a:endParaRPr>
          </a:p>
        </p:txBody>
      </p:sp>
      <p:sp>
        <p:nvSpPr>
          <p:cNvPr id="6" name="TextBox 5">
            <a:extLst>
              <a:ext uri="{FF2B5EF4-FFF2-40B4-BE49-F238E27FC236}">
                <a16:creationId xmlns:a16="http://schemas.microsoft.com/office/drawing/2014/main" id="{15016534-02CB-9A79-5594-17E92DEF198E}"/>
              </a:ext>
            </a:extLst>
          </p:cNvPr>
          <p:cNvSpPr txBox="1"/>
          <p:nvPr/>
        </p:nvSpPr>
        <p:spPr>
          <a:xfrm>
            <a:off x="2684378" y="5957207"/>
            <a:ext cx="6993021" cy="830997"/>
          </a:xfrm>
          <a:prstGeom prst="rect">
            <a:avLst/>
          </a:prstGeom>
          <a:noFill/>
        </p:spPr>
        <p:txBody>
          <a:bodyPr wrap="square" rtlCol="0">
            <a:spAutoFit/>
          </a:bodyPr>
          <a:lstStyle/>
          <a:p>
            <a:r>
              <a:rPr lang="en-GB" sz="1600" b="0" dirty="0">
                <a:latin typeface="+mj-lt"/>
              </a:rPr>
              <a:t>OPT: </a:t>
            </a:r>
            <a:r>
              <a:rPr lang="en-US" sz="1600" b="0" dirty="0">
                <a:latin typeface="+mj-lt"/>
              </a:rPr>
              <a:t>6 page faults</a:t>
            </a:r>
          </a:p>
          <a:p>
            <a:r>
              <a:rPr lang="en-GB" sz="1600" b="0" dirty="0">
                <a:latin typeface="+mj-lt"/>
              </a:rPr>
              <a:t>(When referencing 4 and 6, you can replace any page, as long it page 1 is not replaced, since only it will be referenced again in the future)</a:t>
            </a:r>
            <a:endParaRPr lang="en-SE" sz="1600" b="0" dirty="0">
              <a:latin typeface="+mj-lt"/>
            </a:endParaRPr>
          </a:p>
        </p:txBody>
      </p:sp>
      <p:graphicFrame>
        <p:nvGraphicFramePr>
          <p:cNvPr id="7" name="Table 6">
            <a:extLst>
              <a:ext uri="{FF2B5EF4-FFF2-40B4-BE49-F238E27FC236}">
                <a16:creationId xmlns:a16="http://schemas.microsoft.com/office/drawing/2014/main" id="{71190916-EB84-B6ED-89CC-C07CDCCD622D}"/>
              </a:ext>
            </a:extLst>
          </p:cNvPr>
          <p:cNvGraphicFramePr>
            <a:graphicFrameLocks noGrp="1"/>
          </p:cNvGraphicFramePr>
          <p:nvPr>
            <p:extLst>
              <p:ext uri="{D42A27DB-BD31-4B8C-83A1-F6EECF244321}">
                <p14:modId xmlns:p14="http://schemas.microsoft.com/office/powerpoint/2010/main" val="1569766202"/>
              </p:ext>
            </p:extLst>
          </p:nvPr>
        </p:nvGraphicFramePr>
        <p:xfrm>
          <a:off x="1820780" y="721895"/>
          <a:ext cx="8127999" cy="1473200"/>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932050914"/>
                    </a:ext>
                  </a:extLst>
                </a:gridCol>
                <a:gridCol w="750711">
                  <a:extLst>
                    <a:ext uri="{9D8B030D-6E8A-4147-A177-3AD203B41FA5}">
                      <a16:colId xmlns:a16="http://schemas.microsoft.com/office/drawing/2014/main" val="3868456712"/>
                    </a:ext>
                  </a:extLst>
                </a:gridCol>
                <a:gridCol w="750711">
                  <a:extLst>
                    <a:ext uri="{9D8B030D-6E8A-4147-A177-3AD203B41FA5}">
                      <a16:colId xmlns:a16="http://schemas.microsoft.com/office/drawing/2014/main" val="3880331426"/>
                    </a:ext>
                  </a:extLst>
                </a:gridCol>
                <a:gridCol w="750711">
                  <a:extLst>
                    <a:ext uri="{9D8B030D-6E8A-4147-A177-3AD203B41FA5}">
                      <a16:colId xmlns:a16="http://schemas.microsoft.com/office/drawing/2014/main" val="1247111991"/>
                    </a:ext>
                  </a:extLst>
                </a:gridCol>
                <a:gridCol w="750711">
                  <a:extLst>
                    <a:ext uri="{9D8B030D-6E8A-4147-A177-3AD203B41FA5}">
                      <a16:colId xmlns:a16="http://schemas.microsoft.com/office/drawing/2014/main" val="2060846370"/>
                    </a:ext>
                  </a:extLst>
                </a:gridCol>
                <a:gridCol w="750711">
                  <a:extLst>
                    <a:ext uri="{9D8B030D-6E8A-4147-A177-3AD203B41FA5}">
                      <a16:colId xmlns:a16="http://schemas.microsoft.com/office/drawing/2014/main" val="2109822307"/>
                    </a:ext>
                  </a:extLst>
                </a:gridCol>
                <a:gridCol w="750711">
                  <a:extLst>
                    <a:ext uri="{9D8B030D-6E8A-4147-A177-3AD203B41FA5}">
                      <a16:colId xmlns:a16="http://schemas.microsoft.com/office/drawing/2014/main" val="3424463367"/>
                    </a:ext>
                  </a:extLst>
                </a:gridCol>
                <a:gridCol w="750711">
                  <a:extLst>
                    <a:ext uri="{9D8B030D-6E8A-4147-A177-3AD203B41FA5}">
                      <a16:colId xmlns:a16="http://schemas.microsoft.com/office/drawing/2014/main" val="3481469953"/>
                    </a:ext>
                  </a:extLst>
                </a:gridCol>
                <a:gridCol w="750711">
                  <a:extLst>
                    <a:ext uri="{9D8B030D-6E8A-4147-A177-3AD203B41FA5}">
                      <a16:colId xmlns:a16="http://schemas.microsoft.com/office/drawing/2014/main" val="1650596626"/>
                    </a:ext>
                  </a:extLst>
                </a:gridCol>
                <a:gridCol w="750711">
                  <a:extLst>
                    <a:ext uri="{9D8B030D-6E8A-4147-A177-3AD203B41FA5}">
                      <a16:colId xmlns:a16="http://schemas.microsoft.com/office/drawing/2014/main" val="1007141654"/>
                    </a:ext>
                  </a:extLst>
                </a:gridCol>
              </a:tblGrid>
              <a:tr h="294640">
                <a:tc>
                  <a:txBody>
                    <a:bodyPr/>
                    <a:lstStyle/>
                    <a:p>
                      <a:pPr algn="ctr"/>
                      <a:r>
                        <a:rPr lang="en-US" b="1" dirty="0"/>
                        <a:t>Ref</a:t>
                      </a:r>
                      <a:endParaRPr lang="en-SE" b="1" dirty="0"/>
                    </a:p>
                  </a:txBody>
                  <a:tcPr>
                    <a:solidFill>
                      <a:schemeClr val="bg1">
                        <a:lumMod val="85000"/>
                      </a:schemeClr>
                    </a:solidFill>
                  </a:tcPr>
                </a:tc>
                <a:tc>
                  <a:txBody>
                    <a:bodyPr/>
                    <a:lstStyle/>
                    <a:p>
                      <a:pPr algn="ctr"/>
                      <a:r>
                        <a:rPr lang="en-GB" b="1" dirty="0"/>
                        <a:t>5</a:t>
                      </a:r>
                      <a:endParaRPr lang="en-SE" b="1" dirty="0"/>
                    </a:p>
                  </a:txBody>
                  <a:tcPr>
                    <a:solidFill>
                      <a:schemeClr val="bg1">
                        <a:lumMod val="85000"/>
                      </a:schemeClr>
                    </a:solidFill>
                  </a:tcPr>
                </a:tc>
                <a:tc>
                  <a:txBody>
                    <a:bodyPr/>
                    <a:lstStyle/>
                    <a:p>
                      <a:pPr algn="ctr"/>
                      <a:r>
                        <a:rPr lang="en-GB" b="1" dirty="0"/>
                        <a:t>3</a:t>
                      </a:r>
                      <a:endParaRPr lang="en-SE" b="1" dirty="0"/>
                    </a:p>
                  </a:txBody>
                  <a:tcPr>
                    <a:solidFill>
                      <a:schemeClr val="bg1">
                        <a:lumMod val="85000"/>
                      </a:schemeClr>
                    </a:solidFill>
                  </a:tcPr>
                </a:tc>
                <a:tc>
                  <a:txBody>
                    <a:bodyPr/>
                    <a:lstStyle/>
                    <a:p>
                      <a:pPr algn="ctr"/>
                      <a:r>
                        <a:rPr lang="en-GB" b="1" dirty="0"/>
                        <a:t>5</a:t>
                      </a:r>
                      <a:endParaRPr lang="en-SE" b="1" dirty="0"/>
                    </a:p>
                  </a:txBody>
                  <a:tcPr>
                    <a:solidFill>
                      <a:schemeClr val="bg1">
                        <a:lumMod val="85000"/>
                      </a:schemeClr>
                    </a:solidFill>
                  </a:tcPr>
                </a:tc>
                <a:tc>
                  <a:txBody>
                    <a:bodyPr/>
                    <a:lstStyle/>
                    <a:p>
                      <a:pPr algn="ctr"/>
                      <a:r>
                        <a:rPr lang="en-GB" b="1" dirty="0"/>
                        <a:t>1</a:t>
                      </a:r>
                      <a:endParaRPr lang="en-SE" b="1" dirty="0"/>
                    </a:p>
                  </a:txBody>
                  <a:tcPr>
                    <a:solidFill>
                      <a:schemeClr val="bg1">
                        <a:lumMod val="85000"/>
                      </a:schemeClr>
                    </a:solidFill>
                  </a:tcPr>
                </a:tc>
                <a:tc>
                  <a:txBody>
                    <a:bodyPr/>
                    <a:lstStyle/>
                    <a:p>
                      <a:pPr algn="ctr"/>
                      <a:r>
                        <a:rPr lang="en-GB" b="1" dirty="0"/>
                        <a:t>2</a:t>
                      </a:r>
                      <a:endParaRPr lang="en-SE" b="1" dirty="0"/>
                    </a:p>
                  </a:txBody>
                  <a:tcPr>
                    <a:solidFill>
                      <a:schemeClr val="bg1">
                        <a:lumMod val="85000"/>
                      </a:schemeClr>
                    </a:solidFill>
                  </a:tcPr>
                </a:tc>
                <a:tc>
                  <a:txBody>
                    <a:bodyPr/>
                    <a:lstStyle/>
                    <a:p>
                      <a:pPr algn="ctr"/>
                      <a:r>
                        <a:rPr lang="en-GB" b="1" dirty="0"/>
                        <a:t>5</a:t>
                      </a:r>
                      <a:endParaRPr lang="en-SE" b="1" dirty="0"/>
                    </a:p>
                  </a:txBody>
                  <a:tcPr>
                    <a:solidFill>
                      <a:schemeClr val="bg1">
                        <a:lumMod val="85000"/>
                      </a:schemeClr>
                    </a:solidFill>
                  </a:tcPr>
                </a:tc>
                <a:tc>
                  <a:txBody>
                    <a:bodyPr/>
                    <a:lstStyle/>
                    <a:p>
                      <a:pPr algn="ctr"/>
                      <a:r>
                        <a:rPr lang="en-GB" b="1" dirty="0"/>
                        <a:t>4</a:t>
                      </a:r>
                      <a:endParaRPr lang="en-SE" b="1" dirty="0"/>
                    </a:p>
                  </a:txBody>
                  <a:tcPr>
                    <a:solidFill>
                      <a:schemeClr val="bg1">
                        <a:lumMod val="85000"/>
                      </a:schemeClr>
                    </a:solidFill>
                  </a:tcPr>
                </a:tc>
                <a:tc>
                  <a:txBody>
                    <a:bodyPr/>
                    <a:lstStyle/>
                    <a:p>
                      <a:pPr algn="ctr"/>
                      <a:r>
                        <a:rPr lang="en-GB" b="1" dirty="0"/>
                        <a:t>6</a:t>
                      </a:r>
                      <a:endParaRPr lang="en-SE" b="1" dirty="0"/>
                    </a:p>
                  </a:txBody>
                  <a:tcPr>
                    <a:solidFill>
                      <a:schemeClr val="bg1">
                        <a:lumMod val="85000"/>
                      </a:schemeClr>
                    </a:solidFill>
                  </a:tcPr>
                </a:tc>
                <a:tc>
                  <a:txBody>
                    <a:bodyPr/>
                    <a:lstStyle/>
                    <a:p>
                      <a:pPr algn="ctr"/>
                      <a:r>
                        <a:rPr lang="en-GB" b="1" dirty="0"/>
                        <a:t>1</a:t>
                      </a:r>
                      <a:endParaRPr lang="en-SE" b="1" dirty="0"/>
                    </a:p>
                  </a:txBody>
                  <a:tcPr>
                    <a:solidFill>
                      <a:schemeClr val="bg1">
                        <a:lumMod val="85000"/>
                      </a:schemeClr>
                    </a:solidFill>
                  </a:tcPr>
                </a:tc>
                <a:extLst>
                  <a:ext uri="{0D108BD9-81ED-4DB2-BD59-A6C34878D82A}">
                    <a16:rowId xmlns:a16="http://schemas.microsoft.com/office/drawing/2014/main" val="1743856369"/>
                  </a:ext>
                </a:extLst>
              </a:tr>
              <a:tr h="370840">
                <a:tc>
                  <a:txBody>
                    <a:bodyPr/>
                    <a:lstStyle/>
                    <a:p>
                      <a:pPr algn="ctr"/>
                      <a:r>
                        <a:rPr lang="en-GB" dirty="0"/>
                        <a:t>Frame 1</a:t>
                      </a:r>
                      <a:endParaRPr lang="en-SE" dirty="0"/>
                    </a:p>
                  </a:txBody>
                  <a:tcPr/>
                </a:tc>
                <a:tc>
                  <a:txBody>
                    <a:bodyPr/>
                    <a:lstStyle/>
                    <a:p>
                      <a:pPr algn="ctr"/>
                      <a:r>
                        <a:rPr lang="en-GB" b="0" dirty="0">
                          <a:solidFill>
                            <a:srgbClr val="FF0000"/>
                          </a:solidFill>
                        </a:rPr>
                        <a:t>5</a:t>
                      </a:r>
                      <a:endParaRPr lang="en-SE" b="0" dirty="0">
                        <a:solidFill>
                          <a:srgbClr val="FF0000"/>
                        </a:solidFill>
                      </a:endParaRPr>
                    </a:p>
                  </a:txBody>
                  <a:tcPr/>
                </a:tc>
                <a:tc>
                  <a:txBody>
                    <a:bodyPr/>
                    <a:lstStyle/>
                    <a:p>
                      <a:pPr algn="ctr"/>
                      <a:r>
                        <a:rPr lang="en-GB" b="0" dirty="0"/>
                        <a:t>5</a:t>
                      </a:r>
                      <a:endParaRPr lang="en-SE" b="0" dirty="0"/>
                    </a:p>
                  </a:txBody>
                  <a:tcPr/>
                </a:tc>
                <a:tc>
                  <a:txBody>
                    <a:bodyPr/>
                    <a:lstStyle/>
                    <a:p>
                      <a:pPr algn="ctr"/>
                      <a:r>
                        <a:rPr lang="en-GB" b="0" dirty="0"/>
                        <a:t>5</a:t>
                      </a:r>
                      <a:endParaRPr lang="en-SE" b="0" dirty="0"/>
                    </a:p>
                  </a:txBody>
                  <a:tcPr/>
                </a:tc>
                <a:tc>
                  <a:txBody>
                    <a:bodyPr/>
                    <a:lstStyle/>
                    <a:p>
                      <a:pPr algn="ctr"/>
                      <a:r>
                        <a:rPr lang="en-GB" b="0" dirty="0"/>
                        <a:t>5</a:t>
                      </a:r>
                      <a:endParaRPr lang="en-SE" b="0" dirty="0"/>
                    </a:p>
                  </a:txBody>
                  <a:tcPr/>
                </a:tc>
                <a:tc>
                  <a:txBody>
                    <a:bodyPr/>
                    <a:lstStyle/>
                    <a:p>
                      <a:pPr algn="ctr"/>
                      <a:r>
                        <a:rPr lang="en-GB" b="0" dirty="0">
                          <a:solidFill>
                            <a:srgbClr val="FF0000"/>
                          </a:solidFill>
                        </a:rPr>
                        <a:t>2</a:t>
                      </a:r>
                      <a:endParaRPr lang="en-SE" b="0" dirty="0">
                        <a:solidFill>
                          <a:srgbClr val="FF0000"/>
                        </a:solidFill>
                      </a:endParaRPr>
                    </a:p>
                  </a:txBody>
                  <a:tcPr/>
                </a:tc>
                <a:tc>
                  <a:txBody>
                    <a:bodyPr/>
                    <a:lstStyle/>
                    <a:p>
                      <a:pPr algn="ctr"/>
                      <a:r>
                        <a:rPr lang="en-GB" b="0" dirty="0"/>
                        <a:t>2</a:t>
                      </a:r>
                      <a:endParaRPr lang="en-SE" b="0" dirty="0"/>
                    </a:p>
                  </a:txBody>
                  <a:tcPr/>
                </a:tc>
                <a:tc>
                  <a:txBody>
                    <a:bodyPr/>
                    <a:lstStyle/>
                    <a:p>
                      <a:pPr algn="ctr"/>
                      <a:r>
                        <a:rPr lang="en-GB" b="0" dirty="0">
                          <a:solidFill>
                            <a:schemeClr val="tx1"/>
                          </a:solidFill>
                        </a:rPr>
                        <a:t>2</a:t>
                      </a:r>
                      <a:endParaRPr lang="en-SE" b="0" dirty="0">
                        <a:solidFill>
                          <a:schemeClr val="tx1"/>
                        </a:solidFill>
                      </a:endParaRPr>
                    </a:p>
                  </a:txBody>
                  <a:tcPr/>
                </a:tc>
                <a:tc>
                  <a:txBody>
                    <a:bodyPr/>
                    <a:lstStyle/>
                    <a:p>
                      <a:pPr algn="ctr"/>
                      <a:r>
                        <a:rPr lang="en-GB" b="0" dirty="0">
                          <a:solidFill>
                            <a:srgbClr val="FF0000"/>
                          </a:solidFill>
                        </a:rPr>
                        <a:t>6</a:t>
                      </a:r>
                      <a:endParaRPr lang="en-SE" b="0" dirty="0">
                        <a:solidFill>
                          <a:srgbClr val="FF0000"/>
                        </a:solidFill>
                      </a:endParaRPr>
                    </a:p>
                  </a:txBody>
                  <a:tcPr/>
                </a:tc>
                <a:tc>
                  <a:txBody>
                    <a:bodyPr/>
                    <a:lstStyle/>
                    <a:p>
                      <a:pPr algn="ctr"/>
                      <a:r>
                        <a:rPr lang="en-GB" b="0" dirty="0">
                          <a:solidFill>
                            <a:schemeClr val="tx1"/>
                          </a:solidFill>
                        </a:rPr>
                        <a:t>6</a:t>
                      </a:r>
                      <a:endParaRPr lang="en-SE" b="0" dirty="0">
                        <a:solidFill>
                          <a:schemeClr val="tx1"/>
                        </a:solidFill>
                      </a:endParaRPr>
                    </a:p>
                  </a:txBody>
                  <a:tcPr/>
                </a:tc>
                <a:extLst>
                  <a:ext uri="{0D108BD9-81ED-4DB2-BD59-A6C34878D82A}">
                    <a16:rowId xmlns:a16="http://schemas.microsoft.com/office/drawing/2014/main" val="3815391198"/>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t>Frame 2</a:t>
                      </a:r>
                      <a:endParaRPr lang="en-SE" dirty="0"/>
                    </a:p>
                  </a:txBody>
                  <a:tcPr/>
                </a:tc>
                <a:tc>
                  <a:txBody>
                    <a:bodyPr/>
                    <a:lstStyle/>
                    <a:p>
                      <a:pPr algn="ctr"/>
                      <a:endParaRPr lang="en-SE" b="0" dirty="0"/>
                    </a:p>
                  </a:txBody>
                  <a:tcPr/>
                </a:tc>
                <a:tc>
                  <a:txBody>
                    <a:bodyPr/>
                    <a:lstStyle/>
                    <a:p>
                      <a:pPr algn="ctr"/>
                      <a:r>
                        <a:rPr lang="en-GB" b="0" dirty="0">
                          <a:solidFill>
                            <a:srgbClr val="FF0000"/>
                          </a:solidFill>
                        </a:rPr>
                        <a:t>3</a:t>
                      </a:r>
                      <a:endParaRPr lang="en-SE" b="0" dirty="0">
                        <a:solidFill>
                          <a:srgbClr val="FF0000"/>
                        </a:solidFill>
                      </a:endParaRPr>
                    </a:p>
                  </a:txBody>
                  <a:tcPr/>
                </a:tc>
                <a:tc>
                  <a:txBody>
                    <a:bodyPr/>
                    <a:lstStyle/>
                    <a:p>
                      <a:pPr algn="ctr"/>
                      <a:r>
                        <a:rPr lang="en-GB" b="0" dirty="0"/>
                        <a:t>3</a:t>
                      </a:r>
                      <a:endParaRPr lang="en-SE" b="0" dirty="0"/>
                    </a:p>
                  </a:txBody>
                  <a:tcPr/>
                </a:tc>
                <a:tc>
                  <a:txBody>
                    <a:bodyPr/>
                    <a:lstStyle/>
                    <a:p>
                      <a:pPr algn="ctr"/>
                      <a:r>
                        <a:rPr lang="en-GB" b="0" dirty="0"/>
                        <a:t>3</a:t>
                      </a:r>
                      <a:endParaRPr lang="en-SE" b="0" dirty="0"/>
                    </a:p>
                  </a:txBody>
                  <a:tcPr/>
                </a:tc>
                <a:tc>
                  <a:txBody>
                    <a:bodyPr/>
                    <a:lstStyle/>
                    <a:p>
                      <a:pPr algn="ctr"/>
                      <a:r>
                        <a:rPr lang="en-GB" b="0" dirty="0"/>
                        <a:t>3</a:t>
                      </a:r>
                      <a:endParaRPr lang="en-SE" b="0" dirty="0"/>
                    </a:p>
                  </a:txBody>
                  <a:tcPr/>
                </a:tc>
                <a:tc>
                  <a:txBody>
                    <a:bodyPr/>
                    <a:lstStyle/>
                    <a:p>
                      <a:pPr algn="ctr"/>
                      <a:r>
                        <a:rPr lang="en-GB" b="0" dirty="0">
                          <a:solidFill>
                            <a:srgbClr val="FF0000"/>
                          </a:solidFill>
                        </a:rPr>
                        <a:t>5</a:t>
                      </a:r>
                      <a:endParaRPr lang="en-SE" b="0" dirty="0">
                        <a:solidFill>
                          <a:srgbClr val="FF0000"/>
                        </a:solidFill>
                      </a:endParaRPr>
                    </a:p>
                  </a:txBody>
                  <a:tcPr/>
                </a:tc>
                <a:tc>
                  <a:txBody>
                    <a:bodyPr/>
                    <a:lstStyle/>
                    <a:p>
                      <a:pPr algn="ctr"/>
                      <a:r>
                        <a:rPr lang="en-GB" b="0" dirty="0">
                          <a:solidFill>
                            <a:schemeClr val="tx1"/>
                          </a:solidFill>
                        </a:rPr>
                        <a:t>5</a:t>
                      </a:r>
                      <a:endParaRPr lang="en-SE" b="0" dirty="0">
                        <a:solidFill>
                          <a:schemeClr val="tx1"/>
                        </a:solidFill>
                      </a:endParaRPr>
                    </a:p>
                  </a:txBody>
                  <a:tcPr/>
                </a:tc>
                <a:tc>
                  <a:txBody>
                    <a:bodyPr/>
                    <a:lstStyle/>
                    <a:p>
                      <a:pPr algn="ctr"/>
                      <a:r>
                        <a:rPr lang="en-GB" b="0" dirty="0">
                          <a:solidFill>
                            <a:schemeClr val="tx1"/>
                          </a:solidFill>
                        </a:rPr>
                        <a:t>5</a:t>
                      </a:r>
                      <a:endParaRPr lang="en-SE" b="0" dirty="0">
                        <a:solidFill>
                          <a:schemeClr val="tx1"/>
                        </a:solidFill>
                      </a:endParaRPr>
                    </a:p>
                  </a:txBody>
                  <a:tcPr/>
                </a:tc>
                <a:tc>
                  <a:txBody>
                    <a:bodyPr/>
                    <a:lstStyle/>
                    <a:p>
                      <a:pPr algn="ctr"/>
                      <a:r>
                        <a:rPr lang="en-GB" b="0" dirty="0">
                          <a:solidFill>
                            <a:srgbClr val="FF0000"/>
                          </a:solidFill>
                        </a:rPr>
                        <a:t>1</a:t>
                      </a:r>
                      <a:endParaRPr lang="en-SE" b="0" dirty="0">
                        <a:solidFill>
                          <a:srgbClr val="FF0000"/>
                        </a:solidFill>
                      </a:endParaRPr>
                    </a:p>
                  </a:txBody>
                  <a:tcPr/>
                </a:tc>
                <a:extLst>
                  <a:ext uri="{0D108BD9-81ED-4DB2-BD59-A6C34878D82A}">
                    <a16:rowId xmlns:a16="http://schemas.microsoft.com/office/drawing/2014/main" val="2062456169"/>
                  </a:ext>
                </a:extLst>
              </a:tr>
              <a:tr h="22806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t>Frame 3</a:t>
                      </a:r>
                      <a:endParaRPr lang="en-SE" dirty="0"/>
                    </a:p>
                  </a:txBody>
                  <a:tcPr/>
                </a:tc>
                <a:tc>
                  <a:txBody>
                    <a:bodyPr/>
                    <a:lstStyle/>
                    <a:p>
                      <a:pPr algn="ctr"/>
                      <a:endParaRPr lang="en-SE" b="0"/>
                    </a:p>
                  </a:txBody>
                  <a:tcPr/>
                </a:tc>
                <a:tc>
                  <a:txBody>
                    <a:bodyPr/>
                    <a:lstStyle/>
                    <a:p>
                      <a:pPr algn="ctr"/>
                      <a:endParaRPr lang="en-SE" b="0"/>
                    </a:p>
                  </a:txBody>
                  <a:tcPr/>
                </a:tc>
                <a:tc>
                  <a:txBody>
                    <a:bodyPr/>
                    <a:lstStyle/>
                    <a:p>
                      <a:pPr algn="ctr"/>
                      <a:endParaRPr lang="en-SE" b="0" dirty="0"/>
                    </a:p>
                  </a:txBody>
                  <a:tcPr/>
                </a:tc>
                <a:tc>
                  <a:txBody>
                    <a:bodyPr/>
                    <a:lstStyle/>
                    <a:p>
                      <a:pPr algn="ctr"/>
                      <a:r>
                        <a:rPr lang="en-GB" b="0" dirty="0">
                          <a:solidFill>
                            <a:srgbClr val="FF0000"/>
                          </a:solidFill>
                        </a:rPr>
                        <a:t>1</a:t>
                      </a:r>
                      <a:endParaRPr lang="en-SE" b="0" dirty="0">
                        <a:solidFill>
                          <a:srgbClr val="FF0000"/>
                        </a:solidFill>
                      </a:endParaRPr>
                    </a:p>
                  </a:txBody>
                  <a:tcPr/>
                </a:tc>
                <a:tc>
                  <a:txBody>
                    <a:bodyPr/>
                    <a:lstStyle/>
                    <a:p>
                      <a:pPr algn="ctr"/>
                      <a:r>
                        <a:rPr lang="en-GB" b="0" dirty="0"/>
                        <a:t>1</a:t>
                      </a:r>
                      <a:endParaRPr lang="en-SE" b="0" dirty="0"/>
                    </a:p>
                  </a:txBody>
                  <a:tcPr/>
                </a:tc>
                <a:tc>
                  <a:txBody>
                    <a:bodyPr/>
                    <a:lstStyle/>
                    <a:p>
                      <a:pPr algn="ctr"/>
                      <a:r>
                        <a:rPr lang="en-GB" b="0" dirty="0"/>
                        <a:t>1</a:t>
                      </a:r>
                      <a:endParaRPr lang="en-SE" b="0" dirty="0"/>
                    </a:p>
                  </a:txBody>
                  <a:tcPr/>
                </a:tc>
                <a:tc>
                  <a:txBody>
                    <a:bodyPr/>
                    <a:lstStyle/>
                    <a:p>
                      <a:pPr algn="ctr"/>
                      <a:r>
                        <a:rPr lang="en-GB" b="0" dirty="0">
                          <a:solidFill>
                            <a:srgbClr val="FF0000"/>
                          </a:solidFill>
                        </a:rPr>
                        <a:t>4</a:t>
                      </a:r>
                      <a:endParaRPr lang="en-SE" b="0" dirty="0">
                        <a:solidFill>
                          <a:srgbClr val="FF0000"/>
                        </a:solidFill>
                      </a:endParaRPr>
                    </a:p>
                  </a:txBody>
                  <a:tcPr/>
                </a:tc>
                <a:tc>
                  <a:txBody>
                    <a:bodyPr/>
                    <a:lstStyle/>
                    <a:p>
                      <a:pPr algn="ctr"/>
                      <a:r>
                        <a:rPr lang="en-GB" b="0" dirty="0">
                          <a:solidFill>
                            <a:schemeClr val="tx1"/>
                          </a:solidFill>
                        </a:rPr>
                        <a:t>4</a:t>
                      </a:r>
                      <a:endParaRPr lang="en-SE" b="0" dirty="0">
                        <a:solidFill>
                          <a:schemeClr val="tx1"/>
                        </a:solidFill>
                      </a:endParaRPr>
                    </a:p>
                  </a:txBody>
                  <a:tcPr/>
                </a:tc>
                <a:tc>
                  <a:txBody>
                    <a:bodyPr/>
                    <a:lstStyle/>
                    <a:p>
                      <a:pPr algn="ctr"/>
                      <a:r>
                        <a:rPr lang="en-GB" b="0" dirty="0"/>
                        <a:t>4</a:t>
                      </a:r>
                      <a:endParaRPr lang="en-SE" b="0" dirty="0"/>
                    </a:p>
                  </a:txBody>
                  <a:tcPr/>
                </a:tc>
                <a:extLst>
                  <a:ext uri="{0D108BD9-81ED-4DB2-BD59-A6C34878D82A}">
                    <a16:rowId xmlns:a16="http://schemas.microsoft.com/office/drawing/2014/main" val="2750492530"/>
                  </a:ext>
                </a:extLst>
              </a:tr>
            </a:tbl>
          </a:graphicData>
        </a:graphic>
      </p:graphicFrame>
      <p:graphicFrame>
        <p:nvGraphicFramePr>
          <p:cNvPr id="10" name="Table 9">
            <a:extLst>
              <a:ext uri="{FF2B5EF4-FFF2-40B4-BE49-F238E27FC236}">
                <a16:creationId xmlns:a16="http://schemas.microsoft.com/office/drawing/2014/main" id="{E33AE755-4DE3-8C4D-82C5-F60B20D5DFDD}"/>
              </a:ext>
            </a:extLst>
          </p:cNvPr>
          <p:cNvGraphicFramePr>
            <a:graphicFrameLocks noGrp="1"/>
          </p:cNvGraphicFramePr>
          <p:nvPr>
            <p:extLst>
              <p:ext uri="{D42A27DB-BD31-4B8C-83A1-F6EECF244321}">
                <p14:modId xmlns:p14="http://schemas.microsoft.com/office/powerpoint/2010/main" val="1215961493"/>
              </p:ext>
            </p:extLst>
          </p:nvPr>
        </p:nvGraphicFramePr>
        <p:xfrm>
          <a:off x="1820780" y="4431845"/>
          <a:ext cx="8127999" cy="1478280"/>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932050914"/>
                    </a:ext>
                  </a:extLst>
                </a:gridCol>
                <a:gridCol w="750711">
                  <a:extLst>
                    <a:ext uri="{9D8B030D-6E8A-4147-A177-3AD203B41FA5}">
                      <a16:colId xmlns:a16="http://schemas.microsoft.com/office/drawing/2014/main" val="3868456712"/>
                    </a:ext>
                  </a:extLst>
                </a:gridCol>
                <a:gridCol w="750711">
                  <a:extLst>
                    <a:ext uri="{9D8B030D-6E8A-4147-A177-3AD203B41FA5}">
                      <a16:colId xmlns:a16="http://schemas.microsoft.com/office/drawing/2014/main" val="3880331426"/>
                    </a:ext>
                  </a:extLst>
                </a:gridCol>
                <a:gridCol w="750711">
                  <a:extLst>
                    <a:ext uri="{9D8B030D-6E8A-4147-A177-3AD203B41FA5}">
                      <a16:colId xmlns:a16="http://schemas.microsoft.com/office/drawing/2014/main" val="1247111991"/>
                    </a:ext>
                  </a:extLst>
                </a:gridCol>
                <a:gridCol w="750711">
                  <a:extLst>
                    <a:ext uri="{9D8B030D-6E8A-4147-A177-3AD203B41FA5}">
                      <a16:colId xmlns:a16="http://schemas.microsoft.com/office/drawing/2014/main" val="2060846370"/>
                    </a:ext>
                  </a:extLst>
                </a:gridCol>
                <a:gridCol w="750711">
                  <a:extLst>
                    <a:ext uri="{9D8B030D-6E8A-4147-A177-3AD203B41FA5}">
                      <a16:colId xmlns:a16="http://schemas.microsoft.com/office/drawing/2014/main" val="2109822307"/>
                    </a:ext>
                  </a:extLst>
                </a:gridCol>
                <a:gridCol w="750711">
                  <a:extLst>
                    <a:ext uri="{9D8B030D-6E8A-4147-A177-3AD203B41FA5}">
                      <a16:colId xmlns:a16="http://schemas.microsoft.com/office/drawing/2014/main" val="3424463367"/>
                    </a:ext>
                  </a:extLst>
                </a:gridCol>
                <a:gridCol w="750711">
                  <a:extLst>
                    <a:ext uri="{9D8B030D-6E8A-4147-A177-3AD203B41FA5}">
                      <a16:colId xmlns:a16="http://schemas.microsoft.com/office/drawing/2014/main" val="3481469953"/>
                    </a:ext>
                  </a:extLst>
                </a:gridCol>
                <a:gridCol w="750711">
                  <a:extLst>
                    <a:ext uri="{9D8B030D-6E8A-4147-A177-3AD203B41FA5}">
                      <a16:colId xmlns:a16="http://schemas.microsoft.com/office/drawing/2014/main" val="1650596626"/>
                    </a:ext>
                  </a:extLst>
                </a:gridCol>
                <a:gridCol w="750711">
                  <a:extLst>
                    <a:ext uri="{9D8B030D-6E8A-4147-A177-3AD203B41FA5}">
                      <a16:colId xmlns:a16="http://schemas.microsoft.com/office/drawing/2014/main" val="1007141654"/>
                    </a:ext>
                  </a:extLst>
                </a:gridCol>
              </a:tblGrid>
              <a:tr h="294640">
                <a:tc>
                  <a:txBody>
                    <a:bodyPr/>
                    <a:lstStyle/>
                    <a:p>
                      <a:pPr algn="ctr"/>
                      <a:r>
                        <a:rPr lang="en-US" b="1" dirty="0"/>
                        <a:t>Ref</a:t>
                      </a:r>
                      <a:endParaRPr lang="en-SE" b="1" dirty="0"/>
                    </a:p>
                  </a:txBody>
                  <a:tcPr>
                    <a:solidFill>
                      <a:schemeClr val="bg1">
                        <a:lumMod val="85000"/>
                      </a:schemeClr>
                    </a:solidFill>
                  </a:tcPr>
                </a:tc>
                <a:tc>
                  <a:txBody>
                    <a:bodyPr/>
                    <a:lstStyle/>
                    <a:p>
                      <a:pPr algn="ctr"/>
                      <a:r>
                        <a:rPr lang="en-GB" b="1" dirty="0"/>
                        <a:t>5</a:t>
                      </a:r>
                      <a:endParaRPr lang="en-SE" b="1" dirty="0"/>
                    </a:p>
                  </a:txBody>
                  <a:tcPr>
                    <a:solidFill>
                      <a:schemeClr val="bg1">
                        <a:lumMod val="85000"/>
                      </a:schemeClr>
                    </a:solidFill>
                  </a:tcPr>
                </a:tc>
                <a:tc>
                  <a:txBody>
                    <a:bodyPr/>
                    <a:lstStyle/>
                    <a:p>
                      <a:pPr algn="ctr"/>
                      <a:r>
                        <a:rPr lang="en-GB" b="1" dirty="0"/>
                        <a:t>3</a:t>
                      </a:r>
                      <a:endParaRPr lang="en-SE" b="1" dirty="0"/>
                    </a:p>
                  </a:txBody>
                  <a:tcPr>
                    <a:solidFill>
                      <a:schemeClr val="bg1">
                        <a:lumMod val="85000"/>
                      </a:schemeClr>
                    </a:solidFill>
                  </a:tcPr>
                </a:tc>
                <a:tc>
                  <a:txBody>
                    <a:bodyPr/>
                    <a:lstStyle/>
                    <a:p>
                      <a:pPr algn="ctr"/>
                      <a:r>
                        <a:rPr lang="en-GB" b="1" dirty="0"/>
                        <a:t>5</a:t>
                      </a:r>
                      <a:endParaRPr lang="en-SE" b="1" dirty="0"/>
                    </a:p>
                  </a:txBody>
                  <a:tcPr>
                    <a:solidFill>
                      <a:schemeClr val="bg1">
                        <a:lumMod val="85000"/>
                      </a:schemeClr>
                    </a:solidFill>
                  </a:tcPr>
                </a:tc>
                <a:tc>
                  <a:txBody>
                    <a:bodyPr/>
                    <a:lstStyle/>
                    <a:p>
                      <a:pPr algn="ctr"/>
                      <a:r>
                        <a:rPr lang="en-GB" b="1" dirty="0"/>
                        <a:t>1</a:t>
                      </a:r>
                      <a:endParaRPr lang="en-SE" b="1" dirty="0"/>
                    </a:p>
                  </a:txBody>
                  <a:tcPr>
                    <a:solidFill>
                      <a:schemeClr val="bg1">
                        <a:lumMod val="85000"/>
                      </a:schemeClr>
                    </a:solidFill>
                  </a:tcPr>
                </a:tc>
                <a:tc>
                  <a:txBody>
                    <a:bodyPr/>
                    <a:lstStyle/>
                    <a:p>
                      <a:pPr algn="ctr"/>
                      <a:r>
                        <a:rPr lang="en-GB" b="1" dirty="0"/>
                        <a:t>2</a:t>
                      </a:r>
                      <a:endParaRPr lang="en-SE" b="1" dirty="0"/>
                    </a:p>
                  </a:txBody>
                  <a:tcPr>
                    <a:solidFill>
                      <a:schemeClr val="bg1">
                        <a:lumMod val="85000"/>
                      </a:schemeClr>
                    </a:solidFill>
                  </a:tcPr>
                </a:tc>
                <a:tc>
                  <a:txBody>
                    <a:bodyPr/>
                    <a:lstStyle/>
                    <a:p>
                      <a:pPr algn="ctr"/>
                      <a:r>
                        <a:rPr lang="en-GB" b="1" dirty="0"/>
                        <a:t>5</a:t>
                      </a:r>
                      <a:endParaRPr lang="en-SE" b="1" dirty="0"/>
                    </a:p>
                  </a:txBody>
                  <a:tcPr>
                    <a:solidFill>
                      <a:schemeClr val="bg1">
                        <a:lumMod val="85000"/>
                      </a:schemeClr>
                    </a:solidFill>
                  </a:tcPr>
                </a:tc>
                <a:tc>
                  <a:txBody>
                    <a:bodyPr/>
                    <a:lstStyle/>
                    <a:p>
                      <a:pPr algn="ctr"/>
                      <a:r>
                        <a:rPr lang="en-GB" b="1" dirty="0"/>
                        <a:t>4</a:t>
                      </a:r>
                      <a:endParaRPr lang="en-SE" b="1" dirty="0"/>
                    </a:p>
                  </a:txBody>
                  <a:tcPr>
                    <a:solidFill>
                      <a:schemeClr val="bg1">
                        <a:lumMod val="85000"/>
                      </a:schemeClr>
                    </a:solidFill>
                  </a:tcPr>
                </a:tc>
                <a:tc>
                  <a:txBody>
                    <a:bodyPr/>
                    <a:lstStyle/>
                    <a:p>
                      <a:pPr algn="ctr"/>
                      <a:r>
                        <a:rPr lang="en-GB" b="1" dirty="0"/>
                        <a:t>6</a:t>
                      </a:r>
                      <a:endParaRPr lang="en-SE" b="1" dirty="0"/>
                    </a:p>
                  </a:txBody>
                  <a:tcPr>
                    <a:solidFill>
                      <a:schemeClr val="bg1">
                        <a:lumMod val="85000"/>
                      </a:schemeClr>
                    </a:solidFill>
                  </a:tcPr>
                </a:tc>
                <a:tc>
                  <a:txBody>
                    <a:bodyPr/>
                    <a:lstStyle/>
                    <a:p>
                      <a:pPr algn="ctr"/>
                      <a:r>
                        <a:rPr lang="en-GB" b="1" dirty="0"/>
                        <a:t>1</a:t>
                      </a:r>
                      <a:endParaRPr lang="en-SE" b="1" dirty="0"/>
                    </a:p>
                  </a:txBody>
                  <a:tcPr>
                    <a:solidFill>
                      <a:schemeClr val="bg1">
                        <a:lumMod val="85000"/>
                      </a:schemeClr>
                    </a:solidFill>
                  </a:tcPr>
                </a:tc>
                <a:extLst>
                  <a:ext uri="{0D108BD9-81ED-4DB2-BD59-A6C34878D82A}">
                    <a16:rowId xmlns:a16="http://schemas.microsoft.com/office/drawing/2014/main" val="1743856369"/>
                  </a:ext>
                </a:extLst>
              </a:tr>
              <a:tr h="370840">
                <a:tc>
                  <a:txBody>
                    <a:bodyPr/>
                    <a:lstStyle/>
                    <a:p>
                      <a:pPr algn="ctr"/>
                      <a:r>
                        <a:rPr lang="en-GB" dirty="0"/>
                        <a:t>Frame 1</a:t>
                      </a:r>
                      <a:endParaRPr lang="en-SE" dirty="0"/>
                    </a:p>
                  </a:txBody>
                  <a:tcPr/>
                </a:tc>
                <a:tc>
                  <a:txBody>
                    <a:bodyPr/>
                    <a:lstStyle/>
                    <a:p>
                      <a:pPr algn="ctr"/>
                      <a:r>
                        <a:rPr lang="en-GB" dirty="0">
                          <a:solidFill>
                            <a:srgbClr val="FF0000"/>
                          </a:solidFill>
                        </a:rPr>
                        <a:t>5</a:t>
                      </a:r>
                      <a:endParaRPr lang="en-SE" dirty="0">
                        <a:solidFill>
                          <a:srgbClr val="FF0000"/>
                        </a:solidFill>
                      </a:endParaRPr>
                    </a:p>
                  </a:txBody>
                  <a:tcPr/>
                </a:tc>
                <a:tc>
                  <a:txBody>
                    <a:bodyPr/>
                    <a:lstStyle/>
                    <a:p>
                      <a:pPr algn="ctr"/>
                      <a:r>
                        <a:rPr lang="en-GB" dirty="0"/>
                        <a:t>5</a:t>
                      </a:r>
                      <a:endParaRPr lang="en-SE" dirty="0"/>
                    </a:p>
                  </a:txBody>
                  <a:tcPr/>
                </a:tc>
                <a:tc>
                  <a:txBody>
                    <a:bodyPr/>
                    <a:lstStyle/>
                    <a:p>
                      <a:pPr algn="ctr"/>
                      <a:r>
                        <a:rPr lang="en-GB" dirty="0"/>
                        <a:t>5</a:t>
                      </a:r>
                      <a:endParaRPr lang="en-SE" dirty="0"/>
                    </a:p>
                  </a:txBody>
                  <a:tcPr/>
                </a:tc>
                <a:tc>
                  <a:txBody>
                    <a:bodyPr/>
                    <a:lstStyle/>
                    <a:p>
                      <a:pPr algn="ctr"/>
                      <a:r>
                        <a:rPr lang="en-GB" dirty="0"/>
                        <a:t>5</a:t>
                      </a:r>
                      <a:endParaRPr lang="en-SE" dirty="0"/>
                    </a:p>
                  </a:txBody>
                  <a:tcPr/>
                </a:tc>
                <a:tc>
                  <a:txBody>
                    <a:bodyPr/>
                    <a:lstStyle/>
                    <a:p>
                      <a:pPr algn="ctr"/>
                      <a:r>
                        <a:rPr lang="en-GB" dirty="0"/>
                        <a:t>5</a:t>
                      </a:r>
                      <a:endParaRPr lang="en-SE" dirty="0"/>
                    </a:p>
                  </a:txBody>
                  <a:tcPr/>
                </a:tc>
                <a:tc>
                  <a:txBody>
                    <a:bodyPr/>
                    <a:lstStyle/>
                    <a:p>
                      <a:pPr algn="ctr"/>
                      <a:r>
                        <a:rPr lang="en-GB" dirty="0"/>
                        <a:t>5</a:t>
                      </a:r>
                      <a:endParaRPr lang="en-SE" dirty="0"/>
                    </a:p>
                  </a:txBody>
                  <a:tcPr/>
                </a:tc>
                <a:tc>
                  <a:txBody>
                    <a:bodyPr/>
                    <a:lstStyle/>
                    <a:p>
                      <a:pPr algn="ctr"/>
                      <a:r>
                        <a:rPr lang="en-GB" dirty="0">
                          <a:solidFill>
                            <a:srgbClr val="FF0000"/>
                          </a:solidFill>
                        </a:rPr>
                        <a:t>4</a:t>
                      </a:r>
                      <a:endParaRPr lang="en-SE" dirty="0">
                        <a:solidFill>
                          <a:srgbClr val="FF0000"/>
                        </a:solidFill>
                      </a:endParaRPr>
                    </a:p>
                  </a:txBody>
                  <a:tcPr/>
                </a:tc>
                <a:tc>
                  <a:txBody>
                    <a:bodyPr/>
                    <a:lstStyle/>
                    <a:p>
                      <a:pPr algn="ctr"/>
                      <a:r>
                        <a:rPr lang="en-GB" dirty="0"/>
                        <a:t>4</a:t>
                      </a:r>
                      <a:endParaRPr lang="en-SE" dirty="0"/>
                    </a:p>
                  </a:txBody>
                  <a:tcPr/>
                </a:tc>
                <a:tc>
                  <a:txBody>
                    <a:bodyPr/>
                    <a:lstStyle/>
                    <a:p>
                      <a:pPr algn="ctr"/>
                      <a:r>
                        <a:rPr lang="en-GB" dirty="0">
                          <a:solidFill>
                            <a:schemeClr val="tx1"/>
                          </a:solidFill>
                        </a:rPr>
                        <a:t>4</a:t>
                      </a:r>
                      <a:endParaRPr lang="en-SE" dirty="0">
                        <a:solidFill>
                          <a:schemeClr val="tx1"/>
                        </a:solidFill>
                      </a:endParaRPr>
                    </a:p>
                  </a:txBody>
                  <a:tcPr/>
                </a:tc>
                <a:extLst>
                  <a:ext uri="{0D108BD9-81ED-4DB2-BD59-A6C34878D82A}">
                    <a16:rowId xmlns:a16="http://schemas.microsoft.com/office/drawing/2014/main" val="3815391198"/>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t>Frame 2</a:t>
                      </a:r>
                      <a:endParaRPr lang="en-SE" dirty="0"/>
                    </a:p>
                  </a:txBody>
                  <a:tcPr/>
                </a:tc>
                <a:tc>
                  <a:txBody>
                    <a:bodyPr/>
                    <a:lstStyle/>
                    <a:p>
                      <a:pPr algn="ctr"/>
                      <a:endParaRPr lang="en-SE" dirty="0"/>
                    </a:p>
                  </a:txBody>
                  <a:tcPr/>
                </a:tc>
                <a:tc>
                  <a:txBody>
                    <a:bodyPr/>
                    <a:lstStyle/>
                    <a:p>
                      <a:pPr algn="ctr"/>
                      <a:r>
                        <a:rPr lang="en-GB" dirty="0">
                          <a:solidFill>
                            <a:srgbClr val="FF0000"/>
                          </a:solidFill>
                        </a:rPr>
                        <a:t>3</a:t>
                      </a:r>
                      <a:endParaRPr lang="en-SE" dirty="0">
                        <a:solidFill>
                          <a:srgbClr val="FF0000"/>
                        </a:solidFill>
                      </a:endParaRPr>
                    </a:p>
                  </a:txBody>
                  <a:tcPr/>
                </a:tc>
                <a:tc>
                  <a:txBody>
                    <a:bodyPr/>
                    <a:lstStyle/>
                    <a:p>
                      <a:pPr algn="ctr"/>
                      <a:r>
                        <a:rPr lang="en-GB" dirty="0"/>
                        <a:t>3</a:t>
                      </a:r>
                      <a:endParaRPr lang="en-SE" dirty="0"/>
                    </a:p>
                  </a:txBody>
                  <a:tcPr/>
                </a:tc>
                <a:tc>
                  <a:txBody>
                    <a:bodyPr/>
                    <a:lstStyle/>
                    <a:p>
                      <a:pPr algn="ctr"/>
                      <a:r>
                        <a:rPr lang="en-GB" dirty="0"/>
                        <a:t>3</a:t>
                      </a:r>
                      <a:endParaRPr lang="en-SE" dirty="0"/>
                    </a:p>
                  </a:txBody>
                  <a:tcPr/>
                </a:tc>
                <a:tc>
                  <a:txBody>
                    <a:bodyPr/>
                    <a:lstStyle/>
                    <a:p>
                      <a:pPr algn="ctr"/>
                      <a:r>
                        <a:rPr lang="en-GB" dirty="0">
                          <a:solidFill>
                            <a:srgbClr val="FF0000"/>
                          </a:solidFill>
                        </a:rPr>
                        <a:t>2</a:t>
                      </a:r>
                      <a:endParaRPr lang="en-SE" dirty="0">
                        <a:solidFill>
                          <a:srgbClr val="FF0000"/>
                        </a:solidFill>
                      </a:endParaRPr>
                    </a:p>
                  </a:txBody>
                  <a:tcPr/>
                </a:tc>
                <a:tc>
                  <a:txBody>
                    <a:bodyPr/>
                    <a:lstStyle/>
                    <a:p>
                      <a:pPr algn="ctr"/>
                      <a:r>
                        <a:rPr lang="en-GB" dirty="0"/>
                        <a:t>2</a:t>
                      </a:r>
                      <a:endParaRPr lang="en-SE" dirty="0"/>
                    </a:p>
                  </a:txBody>
                  <a:tcPr/>
                </a:tc>
                <a:tc>
                  <a:txBody>
                    <a:bodyPr/>
                    <a:lstStyle/>
                    <a:p>
                      <a:pPr algn="ctr"/>
                      <a:r>
                        <a:rPr lang="en-GB" dirty="0"/>
                        <a:t>2</a:t>
                      </a:r>
                      <a:endParaRPr lang="en-SE" dirty="0"/>
                    </a:p>
                  </a:txBody>
                  <a:tcPr/>
                </a:tc>
                <a:tc>
                  <a:txBody>
                    <a:bodyPr/>
                    <a:lstStyle/>
                    <a:p>
                      <a:pPr algn="ctr"/>
                      <a:r>
                        <a:rPr lang="en-GB" dirty="0">
                          <a:solidFill>
                            <a:srgbClr val="FF0000"/>
                          </a:solidFill>
                        </a:rPr>
                        <a:t>6</a:t>
                      </a:r>
                      <a:endParaRPr lang="en-SE" dirty="0">
                        <a:solidFill>
                          <a:srgbClr val="FF0000"/>
                        </a:solidFill>
                      </a:endParaRPr>
                    </a:p>
                  </a:txBody>
                  <a:tcPr/>
                </a:tc>
                <a:tc>
                  <a:txBody>
                    <a:bodyPr/>
                    <a:lstStyle/>
                    <a:p>
                      <a:pPr algn="ctr"/>
                      <a:r>
                        <a:rPr lang="en-GB" dirty="0">
                          <a:solidFill>
                            <a:schemeClr val="tx1"/>
                          </a:solidFill>
                        </a:rPr>
                        <a:t>6</a:t>
                      </a:r>
                      <a:endParaRPr lang="en-SE" dirty="0">
                        <a:solidFill>
                          <a:schemeClr val="tx1"/>
                        </a:solidFill>
                      </a:endParaRPr>
                    </a:p>
                  </a:txBody>
                  <a:tcPr/>
                </a:tc>
                <a:extLst>
                  <a:ext uri="{0D108BD9-81ED-4DB2-BD59-A6C34878D82A}">
                    <a16:rowId xmlns:a16="http://schemas.microsoft.com/office/drawing/2014/main" val="2062456169"/>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t>Frame 3</a:t>
                      </a:r>
                      <a:endParaRPr lang="en-SE" dirty="0"/>
                    </a:p>
                  </a:txBody>
                  <a:tcPr/>
                </a:tc>
                <a:tc>
                  <a:txBody>
                    <a:bodyPr/>
                    <a:lstStyle/>
                    <a:p>
                      <a:pPr algn="ctr"/>
                      <a:endParaRPr lang="en-SE" dirty="0"/>
                    </a:p>
                  </a:txBody>
                  <a:tcPr/>
                </a:tc>
                <a:tc>
                  <a:txBody>
                    <a:bodyPr/>
                    <a:lstStyle/>
                    <a:p>
                      <a:pPr algn="ctr"/>
                      <a:endParaRPr lang="en-SE"/>
                    </a:p>
                  </a:txBody>
                  <a:tcPr/>
                </a:tc>
                <a:tc>
                  <a:txBody>
                    <a:bodyPr/>
                    <a:lstStyle/>
                    <a:p>
                      <a:pPr algn="ctr"/>
                      <a:endParaRPr lang="en-SE" dirty="0"/>
                    </a:p>
                  </a:txBody>
                  <a:tcPr/>
                </a:tc>
                <a:tc>
                  <a:txBody>
                    <a:bodyPr/>
                    <a:lstStyle/>
                    <a:p>
                      <a:pPr algn="ctr"/>
                      <a:r>
                        <a:rPr lang="en-GB" dirty="0">
                          <a:solidFill>
                            <a:srgbClr val="FF0000"/>
                          </a:solidFill>
                        </a:rPr>
                        <a:t>1</a:t>
                      </a:r>
                      <a:endParaRPr lang="en-SE" dirty="0">
                        <a:solidFill>
                          <a:srgbClr val="FF0000"/>
                        </a:solidFill>
                      </a:endParaRPr>
                    </a:p>
                  </a:txBody>
                  <a:tcPr/>
                </a:tc>
                <a:tc>
                  <a:txBody>
                    <a:bodyPr/>
                    <a:lstStyle/>
                    <a:p>
                      <a:pPr algn="ctr"/>
                      <a:r>
                        <a:rPr lang="en-GB" dirty="0"/>
                        <a:t>1</a:t>
                      </a:r>
                      <a:endParaRPr lang="en-SE" dirty="0"/>
                    </a:p>
                  </a:txBody>
                  <a:tcPr/>
                </a:tc>
                <a:tc>
                  <a:txBody>
                    <a:bodyPr/>
                    <a:lstStyle/>
                    <a:p>
                      <a:pPr algn="ctr"/>
                      <a:r>
                        <a:rPr lang="en-GB" dirty="0"/>
                        <a:t>1</a:t>
                      </a:r>
                      <a:endParaRPr lang="en-SE" dirty="0"/>
                    </a:p>
                  </a:txBody>
                  <a:tcPr/>
                </a:tc>
                <a:tc>
                  <a:txBody>
                    <a:bodyPr/>
                    <a:lstStyle/>
                    <a:p>
                      <a:pPr algn="ctr"/>
                      <a:r>
                        <a:rPr lang="en-GB" dirty="0">
                          <a:solidFill>
                            <a:schemeClr val="tx1"/>
                          </a:solidFill>
                        </a:rPr>
                        <a:t>1</a:t>
                      </a:r>
                      <a:endParaRPr lang="en-SE" dirty="0">
                        <a:solidFill>
                          <a:schemeClr val="tx1"/>
                        </a:solidFill>
                      </a:endParaRPr>
                    </a:p>
                  </a:txBody>
                  <a:tcPr/>
                </a:tc>
                <a:tc>
                  <a:txBody>
                    <a:bodyPr/>
                    <a:lstStyle/>
                    <a:p>
                      <a:pPr algn="ctr"/>
                      <a:r>
                        <a:rPr lang="en-GB" dirty="0">
                          <a:solidFill>
                            <a:schemeClr val="tx1"/>
                          </a:solidFill>
                        </a:rPr>
                        <a:t>1</a:t>
                      </a:r>
                      <a:endParaRPr lang="en-SE" dirty="0">
                        <a:solidFill>
                          <a:schemeClr val="tx1"/>
                        </a:solidFill>
                      </a:endParaRPr>
                    </a:p>
                  </a:txBody>
                  <a:tcPr/>
                </a:tc>
                <a:tc>
                  <a:txBody>
                    <a:bodyPr/>
                    <a:lstStyle/>
                    <a:p>
                      <a:pPr algn="ctr"/>
                      <a:r>
                        <a:rPr lang="en-GB" dirty="0"/>
                        <a:t>1</a:t>
                      </a:r>
                      <a:endParaRPr lang="en-SE" dirty="0"/>
                    </a:p>
                  </a:txBody>
                  <a:tcPr/>
                </a:tc>
                <a:extLst>
                  <a:ext uri="{0D108BD9-81ED-4DB2-BD59-A6C34878D82A}">
                    <a16:rowId xmlns:a16="http://schemas.microsoft.com/office/drawing/2014/main" val="2750492530"/>
                  </a:ext>
                </a:extLst>
              </a:tr>
            </a:tbl>
          </a:graphicData>
        </a:graphic>
      </p:graphicFrame>
    </p:spTree>
    <p:extLst>
      <p:ext uri="{BB962C8B-B14F-4D97-AF65-F5344CB8AC3E}">
        <p14:creationId xmlns:p14="http://schemas.microsoft.com/office/powerpoint/2010/main" val="4160011509"/>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5BD856-519C-DB20-2E27-213B3A09CF80}"/>
              </a:ext>
            </a:extLst>
          </p:cNvPr>
          <p:cNvSpPr>
            <a:spLocks noGrp="1"/>
          </p:cNvSpPr>
          <p:nvPr>
            <p:ph type="title"/>
          </p:nvPr>
        </p:nvSpPr>
        <p:spPr/>
        <p:txBody>
          <a:bodyPr/>
          <a:lstStyle/>
          <a:p>
            <a:r>
              <a:rPr lang="en-GB" dirty="0"/>
              <a:t>Q2. Page Replacement</a:t>
            </a:r>
            <a:endParaRPr lang="en-SE" dirty="0"/>
          </a:p>
        </p:txBody>
      </p:sp>
      <p:sp>
        <p:nvSpPr>
          <p:cNvPr id="3" name="Content Placeholder 2">
            <a:extLst>
              <a:ext uri="{FF2B5EF4-FFF2-40B4-BE49-F238E27FC236}">
                <a16:creationId xmlns:a16="http://schemas.microsoft.com/office/drawing/2014/main" id="{494495FC-E3ED-BF8C-11E8-E5310D67777D}"/>
              </a:ext>
            </a:extLst>
          </p:cNvPr>
          <p:cNvSpPr>
            <a:spLocks noGrp="1"/>
          </p:cNvSpPr>
          <p:nvPr>
            <p:ph idx="1"/>
          </p:nvPr>
        </p:nvSpPr>
        <p:spPr/>
        <p:txBody>
          <a:bodyPr/>
          <a:lstStyle/>
          <a:p>
            <a:r>
              <a:rPr lang="en-GB" dirty="0"/>
              <a:t>Consider memory size of 3 frames, and following reference stream of virtual pages: </a:t>
            </a:r>
          </a:p>
          <a:p>
            <a:pPr lvl="1"/>
            <a:r>
              <a:rPr lang="en-GB" dirty="0"/>
              <a:t>7, 0, 1, 2, 0, 3, 0, 4, 2, 3, 0, 3, 1, 2, 0</a:t>
            </a:r>
          </a:p>
          <a:p>
            <a:r>
              <a:rPr lang="fr-FR" dirty="0"/>
              <a:t>Fill in the table for FIFO, LRU, and OPT page replacement </a:t>
            </a:r>
            <a:r>
              <a:rPr lang="fr-FR" dirty="0" err="1"/>
              <a:t>algorithms</a:t>
            </a:r>
            <a:r>
              <a:rPr lang="fr-FR" dirty="0"/>
              <a:t>, and </a:t>
            </a:r>
            <a:r>
              <a:rPr lang="fr-FR" dirty="0" err="1"/>
              <a:t>give</a:t>
            </a:r>
            <a:r>
              <a:rPr lang="fr-FR" dirty="0"/>
              <a:t> the </a:t>
            </a:r>
            <a:r>
              <a:rPr lang="fr-FR" dirty="0" err="1"/>
              <a:t>number</a:t>
            </a:r>
            <a:r>
              <a:rPr lang="fr-FR" dirty="0"/>
              <a:t> of page </a:t>
            </a:r>
            <a:r>
              <a:rPr lang="fr-FR" dirty="0" err="1"/>
              <a:t>faults</a:t>
            </a:r>
            <a:r>
              <a:rPr lang="fr-FR" dirty="0"/>
              <a:t> for </a:t>
            </a:r>
            <a:r>
              <a:rPr lang="fr-FR" dirty="0" err="1"/>
              <a:t>each</a:t>
            </a:r>
            <a:r>
              <a:rPr lang="fr-FR" dirty="0"/>
              <a:t> </a:t>
            </a:r>
            <a:r>
              <a:rPr lang="fr-FR" dirty="0" err="1"/>
              <a:t>algorithm</a:t>
            </a:r>
            <a:r>
              <a:rPr lang="fr-FR" dirty="0"/>
              <a:t>.</a:t>
            </a:r>
            <a:endParaRPr lang="en-GB" dirty="0"/>
          </a:p>
          <a:p>
            <a:endParaRPr lang="en-SE" dirty="0"/>
          </a:p>
        </p:txBody>
      </p:sp>
      <p:graphicFrame>
        <p:nvGraphicFramePr>
          <p:cNvPr id="4" name="Table 3">
            <a:extLst>
              <a:ext uri="{FF2B5EF4-FFF2-40B4-BE49-F238E27FC236}">
                <a16:creationId xmlns:a16="http://schemas.microsoft.com/office/drawing/2014/main" id="{E32D97FC-63CE-D118-1597-4AE7B956B6E7}"/>
              </a:ext>
            </a:extLst>
          </p:cNvPr>
          <p:cNvGraphicFramePr>
            <a:graphicFrameLocks noGrp="1"/>
          </p:cNvGraphicFramePr>
          <p:nvPr>
            <p:extLst>
              <p:ext uri="{D42A27DB-BD31-4B8C-83A1-F6EECF244321}">
                <p14:modId xmlns:p14="http://schemas.microsoft.com/office/powerpoint/2010/main" val="2250456036"/>
              </p:ext>
            </p:extLst>
          </p:nvPr>
        </p:nvGraphicFramePr>
        <p:xfrm>
          <a:off x="1295400" y="3200400"/>
          <a:ext cx="9601200" cy="1483360"/>
        </p:xfrm>
        <a:graphic>
          <a:graphicData uri="http://schemas.openxmlformats.org/drawingml/2006/table">
            <a:tbl>
              <a:tblPr firstRow="1" bandRow="1">
                <a:tableStyleId>{5940675A-B579-460E-94D1-54222C63F5DA}</a:tableStyleId>
              </a:tblPr>
              <a:tblGrid>
                <a:gridCol w="600075">
                  <a:extLst>
                    <a:ext uri="{9D8B030D-6E8A-4147-A177-3AD203B41FA5}">
                      <a16:colId xmlns:a16="http://schemas.microsoft.com/office/drawing/2014/main" val="292060264"/>
                    </a:ext>
                  </a:extLst>
                </a:gridCol>
                <a:gridCol w="600075">
                  <a:extLst>
                    <a:ext uri="{9D8B030D-6E8A-4147-A177-3AD203B41FA5}">
                      <a16:colId xmlns:a16="http://schemas.microsoft.com/office/drawing/2014/main" val="2963604161"/>
                    </a:ext>
                  </a:extLst>
                </a:gridCol>
                <a:gridCol w="600075">
                  <a:extLst>
                    <a:ext uri="{9D8B030D-6E8A-4147-A177-3AD203B41FA5}">
                      <a16:colId xmlns:a16="http://schemas.microsoft.com/office/drawing/2014/main" val="973972083"/>
                    </a:ext>
                  </a:extLst>
                </a:gridCol>
                <a:gridCol w="600075">
                  <a:extLst>
                    <a:ext uri="{9D8B030D-6E8A-4147-A177-3AD203B41FA5}">
                      <a16:colId xmlns:a16="http://schemas.microsoft.com/office/drawing/2014/main" val="3228715825"/>
                    </a:ext>
                  </a:extLst>
                </a:gridCol>
                <a:gridCol w="600075">
                  <a:extLst>
                    <a:ext uri="{9D8B030D-6E8A-4147-A177-3AD203B41FA5}">
                      <a16:colId xmlns:a16="http://schemas.microsoft.com/office/drawing/2014/main" val="4061598519"/>
                    </a:ext>
                  </a:extLst>
                </a:gridCol>
                <a:gridCol w="600075">
                  <a:extLst>
                    <a:ext uri="{9D8B030D-6E8A-4147-A177-3AD203B41FA5}">
                      <a16:colId xmlns:a16="http://schemas.microsoft.com/office/drawing/2014/main" val="4235665240"/>
                    </a:ext>
                  </a:extLst>
                </a:gridCol>
                <a:gridCol w="600075">
                  <a:extLst>
                    <a:ext uri="{9D8B030D-6E8A-4147-A177-3AD203B41FA5}">
                      <a16:colId xmlns:a16="http://schemas.microsoft.com/office/drawing/2014/main" val="441605830"/>
                    </a:ext>
                  </a:extLst>
                </a:gridCol>
                <a:gridCol w="600075">
                  <a:extLst>
                    <a:ext uri="{9D8B030D-6E8A-4147-A177-3AD203B41FA5}">
                      <a16:colId xmlns:a16="http://schemas.microsoft.com/office/drawing/2014/main" val="2715802762"/>
                    </a:ext>
                  </a:extLst>
                </a:gridCol>
                <a:gridCol w="600075">
                  <a:extLst>
                    <a:ext uri="{9D8B030D-6E8A-4147-A177-3AD203B41FA5}">
                      <a16:colId xmlns:a16="http://schemas.microsoft.com/office/drawing/2014/main" val="3720376829"/>
                    </a:ext>
                  </a:extLst>
                </a:gridCol>
                <a:gridCol w="600075">
                  <a:extLst>
                    <a:ext uri="{9D8B030D-6E8A-4147-A177-3AD203B41FA5}">
                      <a16:colId xmlns:a16="http://schemas.microsoft.com/office/drawing/2014/main" val="4215981938"/>
                    </a:ext>
                  </a:extLst>
                </a:gridCol>
                <a:gridCol w="600075">
                  <a:extLst>
                    <a:ext uri="{9D8B030D-6E8A-4147-A177-3AD203B41FA5}">
                      <a16:colId xmlns:a16="http://schemas.microsoft.com/office/drawing/2014/main" val="3764429309"/>
                    </a:ext>
                  </a:extLst>
                </a:gridCol>
                <a:gridCol w="600075">
                  <a:extLst>
                    <a:ext uri="{9D8B030D-6E8A-4147-A177-3AD203B41FA5}">
                      <a16:colId xmlns:a16="http://schemas.microsoft.com/office/drawing/2014/main" val="4122870511"/>
                    </a:ext>
                  </a:extLst>
                </a:gridCol>
                <a:gridCol w="600075">
                  <a:extLst>
                    <a:ext uri="{9D8B030D-6E8A-4147-A177-3AD203B41FA5}">
                      <a16:colId xmlns:a16="http://schemas.microsoft.com/office/drawing/2014/main" val="3200705457"/>
                    </a:ext>
                  </a:extLst>
                </a:gridCol>
                <a:gridCol w="600075">
                  <a:extLst>
                    <a:ext uri="{9D8B030D-6E8A-4147-A177-3AD203B41FA5}">
                      <a16:colId xmlns:a16="http://schemas.microsoft.com/office/drawing/2014/main" val="890063204"/>
                    </a:ext>
                  </a:extLst>
                </a:gridCol>
                <a:gridCol w="600075">
                  <a:extLst>
                    <a:ext uri="{9D8B030D-6E8A-4147-A177-3AD203B41FA5}">
                      <a16:colId xmlns:a16="http://schemas.microsoft.com/office/drawing/2014/main" val="1884647162"/>
                    </a:ext>
                  </a:extLst>
                </a:gridCol>
                <a:gridCol w="600075">
                  <a:extLst>
                    <a:ext uri="{9D8B030D-6E8A-4147-A177-3AD203B41FA5}">
                      <a16:colId xmlns:a16="http://schemas.microsoft.com/office/drawing/2014/main" val="2301853606"/>
                    </a:ext>
                  </a:extLst>
                </a:gridCol>
              </a:tblGrid>
              <a:tr h="370840">
                <a:tc>
                  <a:txBody>
                    <a:bodyPr/>
                    <a:lstStyle/>
                    <a:p>
                      <a:pPr algn="ctr"/>
                      <a:r>
                        <a:rPr lang="en-GB" b="1" dirty="0"/>
                        <a:t>Ref</a:t>
                      </a:r>
                      <a:endParaRPr lang="en-SE" b="1" dirty="0"/>
                    </a:p>
                  </a:txBody>
                  <a:tcPr>
                    <a:solidFill>
                      <a:schemeClr val="bg1">
                        <a:lumMod val="85000"/>
                      </a:schemeClr>
                    </a:solidFill>
                  </a:tcPr>
                </a:tc>
                <a:tc>
                  <a:txBody>
                    <a:bodyPr/>
                    <a:lstStyle/>
                    <a:p>
                      <a:pPr algn="ctr"/>
                      <a:r>
                        <a:rPr lang="en-GB" b="1" dirty="0"/>
                        <a:t>7</a:t>
                      </a:r>
                      <a:endParaRPr lang="en-SE" b="1" dirty="0"/>
                    </a:p>
                  </a:txBody>
                  <a:tcPr>
                    <a:solidFill>
                      <a:schemeClr val="bg1">
                        <a:lumMod val="85000"/>
                      </a:schemeClr>
                    </a:solidFill>
                  </a:tcPr>
                </a:tc>
                <a:tc>
                  <a:txBody>
                    <a:bodyPr/>
                    <a:lstStyle/>
                    <a:p>
                      <a:pPr algn="ctr"/>
                      <a:r>
                        <a:rPr lang="en-GB" b="1" dirty="0"/>
                        <a:t>0</a:t>
                      </a:r>
                      <a:endParaRPr lang="en-SE" b="1" dirty="0"/>
                    </a:p>
                  </a:txBody>
                  <a:tcPr>
                    <a:solidFill>
                      <a:schemeClr val="bg1">
                        <a:lumMod val="85000"/>
                      </a:schemeClr>
                    </a:solidFill>
                  </a:tcPr>
                </a:tc>
                <a:tc>
                  <a:txBody>
                    <a:bodyPr/>
                    <a:lstStyle/>
                    <a:p>
                      <a:pPr algn="ctr"/>
                      <a:r>
                        <a:rPr lang="en-GB" b="1" dirty="0"/>
                        <a:t>1</a:t>
                      </a:r>
                      <a:endParaRPr lang="en-SE" b="1" dirty="0"/>
                    </a:p>
                  </a:txBody>
                  <a:tcPr>
                    <a:solidFill>
                      <a:schemeClr val="bg1">
                        <a:lumMod val="85000"/>
                      </a:schemeClr>
                    </a:solidFill>
                  </a:tcPr>
                </a:tc>
                <a:tc>
                  <a:txBody>
                    <a:bodyPr/>
                    <a:lstStyle/>
                    <a:p>
                      <a:pPr algn="ctr"/>
                      <a:r>
                        <a:rPr lang="en-GB" b="1" dirty="0"/>
                        <a:t>2</a:t>
                      </a:r>
                      <a:endParaRPr lang="en-SE" b="1" dirty="0"/>
                    </a:p>
                  </a:txBody>
                  <a:tcPr>
                    <a:solidFill>
                      <a:schemeClr val="bg1">
                        <a:lumMod val="85000"/>
                      </a:schemeClr>
                    </a:solidFill>
                  </a:tcPr>
                </a:tc>
                <a:tc>
                  <a:txBody>
                    <a:bodyPr/>
                    <a:lstStyle/>
                    <a:p>
                      <a:pPr algn="ctr"/>
                      <a:r>
                        <a:rPr lang="en-GB" b="1" dirty="0"/>
                        <a:t>0</a:t>
                      </a:r>
                      <a:endParaRPr lang="en-SE" b="1" dirty="0"/>
                    </a:p>
                  </a:txBody>
                  <a:tcPr>
                    <a:solidFill>
                      <a:schemeClr val="bg1">
                        <a:lumMod val="85000"/>
                      </a:schemeClr>
                    </a:solidFill>
                  </a:tcPr>
                </a:tc>
                <a:tc>
                  <a:txBody>
                    <a:bodyPr/>
                    <a:lstStyle/>
                    <a:p>
                      <a:pPr algn="ctr"/>
                      <a:r>
                        <a:rPr lang="en-GB" b="1" dirty="0"/>
                        <a:t>3</a:t>
                      </a:r>
                      <a:endParaRPr lang="en-SE" b="1" dirty="0"/>
                    </a:p>
                  </a:txBody>
                  <a:tcPr>
                    <a:solidFill>
                      <a:schemeClr val="bg1">
                        <a:lumMod val="85000"/>
                      </a:schemeClr>
                    </a:solidFill>
                  </a:tcPr>
                </a:tc>
                <a:tc>
                  <a:txBody>
                    <a:bodyPr/>
                    <a:lstStyle/>
                    <a:p>
                      <a:pPr algn="ctr"/>
                      <a:r>
                        <a:rPr lang="en-GB" b="1" dirty="0"/>
                        <a:t>0</a:t>
                      </a:r>
                      <a:endParaRPr lang="en-SE" b="1" dirty="0"/>
                    </a:p>
                  </a:txBody>
                  <a:tcPr>
                    <a:solidFill>
                      <a:schemeClr val="bg1">
                        <a:lumMod val="85000"/>
                      </a:schemeClr>
                    </a:solidFill>
                  </a:tcPr>
                </a:tc>
                <a:tc>
                  <a:txBody>
                    <a:bodyPr/>
                    <a:lstStyle/>
                    <a:p>
                      <a:pPr algn="ctr"/>
                      <a:r>
                        <a:rPr lang="en-GB" b="1" dirty="0"/>
                        <a:t>4</a:t>
                      </a:r>
                      <a:endParaRPr lang="en-SE" b="1" dirty="0"/>
                    </a:p>
                  </a:txBody>
                  <a:tcPr>
                    <a:solidFill>
                      <a:schemeClr val="bg1">
                        <a:lumMod val="85000"/>
                      </a:schemeClr>
                    </a:solidFill>
                  </a:tcPr>
                </a:tc>
                <a:tc>
                  <a:txBody>
                    <a:bodyPr/>
                    <a:lstStyle/>
                    <a:p>
                      <a:pPr algn="ctr"/>
                      <a:r>
                        <a:rPr lang="en-GB" b="1" dirty="0"/>
                        <a:t>2</a:t>
                      </a:r>
                      <a:endParaRPr lang="en-SE" b="1" dirty="0"/>
                    </a:p>
                  </a:txBody>
                  <a:tcPr>
                    <a:solidFill>
                      <a:schemeClr val="bg1">
                        <a:lumMod val="85000"/>
                      </a:schemeClr>
                    </a:solidFill>
                  </a:tcPr>
                </a:tc>
                <a:tc>
                  <a:txBody>
                    <a:bodyPr/>
                    <a:lstStyle/>
                    <a:p>
                      <a:pPr algn="ctr"/>
                      <a:r>
                        <a:rPr lang="en-GB" b="1" dirty="0"/>
                        <a:t>3</a:t>
                      </a:r>
                      <a:endParaRPr lang="en-SE" b="1" dirty="0"/>
                    </a:p>
                  </a:txBody>
                  <a:tcPr>
                    <a:solidFill>
                      <a:schemeClr val="bg1">
                        <a:lumMod val="85000"/>
                      </a:schemeClr>
                    </a:solidFill>
                  </a:tcPr>
                </a:tc>
                <a:tc>
                  <a:txBody>
                    <a:bodyPr/>
                    <a:lstStyle/>
                    <a:p>
                      <a:pPr algn="ctr"/>
                      <a:r>
                        <a:rPr lang="en-GB" b="1" dirty="0"/>
                        <a:t>0</a:t>
                      </a:r>
                      <a:endParaRPr lang="en-SE" b="1" dirty="0"/>
                    </a:p>
                  </a:txBody>
                  <a:tcPr>
                    <a:solidFill>
                      <a:schemeClr val="bg1">
                        <a:lumMod val="85000"/>
                      </a:schemeClr>
                    </a:solidFill>
                  </a:tcPr>
                </a:tc>
                <a:tc>
                  <a:txBody>
                    <a:bodyPr/>
                    <a:lstStyle/>
                    <a:p>
                      <a:pPr algn="ctr"/>
                      <a:r>
                        <a:rPr lang="en-GB" b="1" dirty="0"/>
                        <a:t>3</a:t>
                      </a:r>
                      <a:endParaRPr lang="en-SE" b="1" dirty="0"/>
                    </a:p>
                  </a:txBody>
                  <a:tcPr>
                    <a:solidFill>
                      <a:schemeClr val="bg1">
                        <a:lumMod val="85000"/>
                      </a:schemeClr>
                    </a:solidFill>
                  </a:tcPr>
                </a:tc>
                <a:tc>
                  <a:txBody>
                    <a:bodyPr/>
                    <a:lstStyle/>
                    <a:p>
                      <a:pPr algn="ctr"/>
                      <a:r>
                        <a:rPr lang="en-GB" b="1" dirty="0"/>
                        <a:t>1</a:t>
                      </a:r>
                      <a:endParaRPr lang="en-SE" b="1" dirty="0"/>
                    </a:p>
                  </a:txBody>
                  <a:tcPr>
                    <a:solidFill>
                      <a:schemeClr val="bg1">
                        <a:lumMod val="85000"/>
                      </a:schemeClr>
                    </a:solidFill>
                  </a:tcPr>
                </a:tc>
                <a:tc>
                  <a:txBody>
                    <a:bodyPr/>
                    <a:lstStyle/>
                    <a:p>
                      <a:pPr algn="ctr"/>
                      <a:r>
                        <a:rPr lang="en-GB" b="1" dirty="0"/>
                        <a:t>2</a:t>
                      </a:r>
                      <a:endParaRPr lang="en-SE" b="1" dirty="0"/>
                    </a:p>
                  </a:txBody>
                  <a:tcPr>
                    <a:solidFill>
                      <a:schemeClr val="bg1">
                        <a:lumMod val="85000"/>
                      </a:schemeClr>
                    </a:solidFill>
                  </a:tcPr>
                </a:tc>
                <a:tc>
                  <a:txBody>
                    <a:bodyPr/>
                    <a:lstStyle/>
                    <a:p>
                      <a:pPr algn="ctr"/>
                      <a:r>
                        <a:rPr lang="en-GB" b="1" dirty="0"/>
                        <a:t>0</a:t>
                      </a:r>
                      <a:endParaRPr lang="en-SE" b="1" dirty="0"/>
                    </a:p>
                  </a:txBody>
                  <a:tcPr>
                    <a:solidFill>
                      <a:schemeClr val="bg1">
                        <a:lumMod val="85000"/>
                      </a:schemeClr>
                    </a:solidFill>
                  </a:tcPr>
                </a:tc>
                <a:extLst>
                  <a:ext uri="{0D108BD9-81ED-4DB2-BD59-A6C34878D82A}">
                    <a16:rowId xmlns:a16="http://schemas.microsoft.com/office/drawing/2014/main" val="3125541730"/>
                  </a:ext>
                </a:extLst>
              </a:tr>
              <a:tr h="370840">
                <a:tc>
                  <a:txBody>
                    <a:bodyPr/>
                    <a:lstStyle/>
                    <a:p>
                      <a:pPr algn="ctr"/>
                      <a:r>
                        <a:rPr lang="en-GB" dirty="0"/>
                        <a:t>F1</a:t>
                      </a:r>
                      <a:endParaRPr lang="en-SE" dirty="0"/>
                    </a:p>
                  </a:txBody>
                  <a:tcPr/>
                </a:tc>
                <a:tc>
                  <a:txBody>
                    <a:bodyPr/>
                    <a:lstStyle/>
                    <a:p>
                      <a:pPr algn="ctr"/>
                      <a:endParaRPr lang="en-SE" dirty="0">
                        <a:solidFill>
                          <a:srgbClr val="FF0000"/>
                        </a:solidFill>
                      </a:endParaRPr>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solidFill>
                          <a:srgbClr val="FF0000"/>
                        </a:solidFill>
                      </a:endParaRPr>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solidFill>
                          <a:srgbClr val="FF0000"/>
                        </a:solidFill>
                      </a:endParaRPr>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solidFill>
                          <a:srgbClr val="FF0000"/>
                        </a:solidFill>
                      </a:endParaRPr>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solidFill>
                          <a:schemeClr val="tx1"/>
                        </a:solidFill>
                      </a:endParaRPr>
                    </a:p>
                  </a:txBody>
                  <a:tcPr/>
                </a:tc>
                <a:tc>
                  <a:txBody>
                    <a:bodyPr/>
                    <a:lstStyle/>
                    <a:p>
                      <a:pPr algn="ctr"/>
                      <a:endParaRPr lang="en-SE" dirty="0">
                        <a:solidFill>
                          <a:schemeClr val="tx1"/>
                        </a:solidFill>
                      </a:endParaRPr>
                    </a:p>
                  </a:txBody>
                  <a:tcPr/>
                </a:tc>
                <a:extLst>
                  <a:ext uri="{0D108BD9-81ED-4DB2-BD59-A6C34878D82A}">
                    <a16:rowId xmlns:a16="http://schemas.microsoft.com/office/drawing/2014/main" val="505469124"/>
                  </a:ext>
                </a:extLst>
              </a:tr>
              <a:tr h="370840">
                <a:tc>
                  <a:txBody>
                    <a:bodyPr/>
                    <a:lstStyle/>
                    <a:p>
                      <a:pPr algn="ctr"/>
                      <a:r>
                        <a:rPr lang="en-GB" dirty="0"/>
                        <a:t>F2</a:t>
                      </a:r>
                      <a:endParaRPr lang="en-SE" dirty="0"/>
                    </a:p>
                  </a:txBody>
                  <a:tcPr/>
                </a:tc>
                <a:tc>
                  <a:txBody>
                    <a:bodyPr/>
                    <a:lstStyle/>
                    <a:p>
                      <a:pPr algn="ctr"/>
                      <a:endParaRPr lang="en-SE"/>
                    </a:p>
                  </a:txBody>
                  <a:tcPr/>
                </a:tc>
                <a:tc>
                  <a:txBody>
                    <a:bodyPr/>
                    <a:lstStyle/>
                    <a:p>
                      <a:pPr algn="ctr"/>
                      <a:endParaRPr lang="en-SE" dirty="0">
                        <a:solidFill>
                          <a:srgbClr val="FF0000"/>
                        </a:solidFill>
                      </a:endParaRPr>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solidFill>
                          <a:srgbClr val="FF0000"/>
                        </a:solidFill>
                      </a:endParaRPr>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solidFill>
                          <a:srgbClr val="FF0000"/>
                        </a:solidFill>
                      </a:endParaRPr>
                    </a:p>
                  </a:txBody>
                  <a:tcPr/>
                </a:tc>
                <a:tc>
                  <a:txBody>
                    <a:bodyPr/>
                    <a:lstStyle/>
                    <a:p>
                      <a:pPr algn="ctr"/>
                      <a:endParaRPr lang="en-SE" dirty="0">
                        <a:solidFill>
                          <a:schemeClr val="tx1"/>
                        </a:solidFill>
                      </a:endParaRPr>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solidFill>
                          <a:srgbClr val="FF0000"/>
                        </a:solidFill>
                      </a:endParaRPr>
                    </a:p>
                  </a:txBody>
                  <a:tcPr/>
                </a:tc>
                <a:tc>
                  <a:txBody>
                    <a:bodyPr/>
                    <a:lstStyle/>
                    <a:p>
                      <a:pPr algn="ctr"/>
                      <a:endParaRPr lang="en-SE" dirty="0">
                        <a:solidFill>
                          <a:schemeClr val="tx1"/>
                        </a:solidFill>
                      </a:endParaRPr>
                    </a:p>
                  </a:txBody>
                  <a:tcPr/>
                </a:tc>
                <a:tc>
                  <a:txBody>
                    <a:bodyPr/>
                    <a:lstStyle/>
                    <a:p>
                      <a:pPr algn="ctr"/>
                      <a:endParaRPr lang="en-SE" dirty="0">
                        <a:solidFill>
                          <a:schemeClr val="tx1"/>
                        </a:solidFill>
                      </a:endParaRPr>
                    </a:p>
                  </a:txBody>
                  <a:tcPr/>
                </a:tc>
                <a:extLst>
                  <a:ext uri="{0D108BD9-81ED-4DB2-BD59-A6C34878D82A}">
                    <a16:rowId xmlns:a16="http://schemas.microsoft.com/office/drawing/2014/main" val="647869353"/>
                  </a:ext>
                </a:extLst>
              </a:tr>
              <a:tr h="370840">
                <a:tc>
                  <a:txBody>
                    <a:bodyPr/>
                    <a:lstStyle/>
                    <a:p>
                      <a:pPr algn="ctr"/>
                      <a:r>
                        <a:rPr lang="en-GB" dirty="0"/>
                        <a:t>F3</a:t>
                      </a:r>
                      <a:endParaRPr lang="en-SE" dirty="0"/>
                    </a:p>
                  </a:txBody>
                  <a:tcPr/>
                </a:tc>
                <a:tc>
                  <a:txBody>
                    <a:bodyPr/>
                    <a:lstStyle/>
                    <a:p>
                      <a:pPr algn="ctr"/>
                      <a:endParaRPr lang="en-SE"/>
                    </a:p>
                  </a:txBody>
                  <a:tcPr/>
                </a:tc>
                <a:tc>
                  <a:txBody>
                    <a:bodyPr/>
                    <a:lstStyle/>
                    <a:p>
                      <a:pPr algn="ctr"/>
                      <a:endParaRPr lang="en-SE"/>
                    </a:p>
                  </a:txBody>
                  <a:tcPr/>
                </a:tc>
                <a:tc>
                  <a:txBody>
                    <a:bodyPr/>
                    <a:lstStyle/>
                    <a:p>
                      <a:pPr algn="ctr"/>
                      <a:endParaRPr lang="en-SE" dirty="0">
                        <a:solidFill>
                          <a:srgbClr val="FF0000"/>
                        </a:solidFill>
                      </a:endParaRPr>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solidFill>
                          <a:schemeClr val="tx1"/>
                        </a:solidFill>
                      </a:endParaRPr>
                    </a:p>
                  </a:txBody>
                  <a:tcPr/>
                </a:tc>
                <a:tc>
                  <a:txBody>
                    <a:bodyPr/>
                    <a:lstStyle/>
                    <a:p>
                      <a:pPr algn="ctr"/>
                      <a:endParaRPr lang="en-SE" dirty="0">
                        <a:solidFill>
                          <a:srgbClr val="FF0000"/>
                        </a:solidFill>
                      </a:endParaRPr>
                    </a:p>
                  </a:txBody>
                  <a:tcPr/>
                </a:tc>
                <a:tc>
                  <a:txBody>
                    <a:bodyPr/>
                    <a:lstStyle/>
                    <a:p>
                      <a:pPr algn="ctr"/>
                      <a:endParaRPr lang="en-SE" dirty="0"/>
                    </a:p>
                  </a:txBody>
                  <a:tcPr/>
                </a:tc>
                <a:tc>
                  <a:txBody>
                    <a:bodyPr/>
                    <a:lstStyle/>
                    <a:p>
                      <a:pPr algn="ctr"/>
                      <a:endParaRPr lang="en-SE" dirty="0">
                        <a:solidFill>
                          <a:schemeClr val="tx1"/>
                        </a:solidFill>
                      </a:endParaRPr>
                    </a:p>
                  </a:txBody>
                  <a:tcPr/>
                </a:tc>
                <a:tc>
                  <a:txBody>
                    <a:bodyPr/>
                    <a:lstStyle/>
                    <a:p>
                      <a:pPr algn="ctr"/>
                      <a:endParaRPr lang="en-SE" dirty="0">
                        <a:solidFill>
                          <a:srgbClr val="FF0000"/>
                        </a:solidFill>
                      </a:endParaRPr>
                    </a:p>
                  </a:txBody>
                  <a:tcPr/>
                </a:tc>
                <a:tc>
                  <a:txBody>
                    <a:bodyPr/>
                    <a:lstStyle/>
                    <a:p>
                      <a:pPr algn="ctr"/>
                      <a:endParaRPr lang="en-SE" dirty="0"/>
                    </a:p>
                  </a:txBody>
                  <a:tcPr/>
                </a:tc>
                <a:tc>
                  <a:txBody>
                    <a:bodyPr/>
                    <a:lstStyle/>
                    <a:p>
                      <a:pPr algn="ctr"/>
                      <a:endParaRPr lang="en-SE" dirty="0">
                        <a:solidFill>
                          <a:schemeClr val="tx1"/>
                        </a:solidFill>
                      </a:endParaRPr>
                    </a:p>
                  </a:txBody>
                  <a:tcPr/>
                </a:tc>
                <a:tc>
                  <a:txBody>
                    <a:bodyPr/>
                    <a:lstStyle/>
                    <a:p>
                      <a:pPr algn="ctr"/>
                      <a:endParaRPr lang="en-SE" dirty="0">
                        <a:solidFill>
                          <a:schemeClr val="tx1"/>
                        </a:solidFill>
                      </a:endParaRPr>
                    </a:p>
                  </a:txBody>
                  <a:tcPr/>
                </a:tc>
                <a:tc>
                  <a:txBody>
                    <a:bodyPr/>
                    <a:lstStyle/>
                    <a:p>
                      <a:pPr algn="ctr"/>
                      <a:endParaRPr lang="en-SE" dirty="0">
                        <a:solidFill>
                          <a:srgbClr val="FF0000"/>
                        </a:solidFill>
                      </a:endParaRPr>
                    </a:p>
                  </a:txBody>
                  <a:tcPr/>
                </a:tc>
                <a:tc>
                  <a:txBody>
                    <a:bodyPr/>
                    <a:lstStyle/>
                    <a:p>
                      <a:pPr algn="ctr"/>
                      <a:endParaRPr lang="en-SE" dirty="0">
                        <a:solidFill>
                          <a:schemeClr val="tx1"/>
                        </a:solidFill>
                      </a:endParaRPr>
                    </a:p>
                  </a:txBody>
                  <a:tcPr/>
                </a:tc>
                <a:extLst>
                  <a:ext uri="{0D108BD9-81ED-4DB2-BD59-A6C34878D82A}">
                    <a16:rowId xmlns:a16="http://schemas.microsoft.com/office/drawing/2014/main" val="3092924220"/>
                  </a:ext>
                </a:extLst>
              </a:tr>
            </a:tbl>
          </a:graphicData>
        </a:graphic>
      </p:graphicFrame>
    </p:spTree>
    <p:extLst>
      <p:ext uri="{BB962C8B-B14F-4D97-AF65-F5344CB8AC3E}">
        <p14:creationId xmlns:p14="http://schemas.microsoft.com/office/powerpoint/2010/main" val="3973735403"/>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6D6CB9-CBBD-AF7D-45C6-E4ABA3136A42}"/>
              </a:ext>
            </a:extLst>
          </p:cNvPr>
          <p:cNvSpPr>
            <a:spLocks noGrp="1"/>
          </p:cNvSpPr>
          <p:nvPr>
            <p:ph type="title"/>
          </p:nvPr>
        </p:nvSpPr>
        <p:spPr/>
        <p:txBody>
          <a:bodyPr/>
          <a:lstStyle/>
          <a:p>
            <a:r>
              <a:rPr lang="en-GB" dirty="0"/>
              <a:t>Q2. Page Replacement ANS</a:t>
            </a:r>
            <a:endParaRPr lang="en-SE" dirty="0"/>
          </a:p>
        </p:txBody>
      </p:sp>
      <p:sp>
        <p:nvSpPr>
          <p:cNvPr id="4" name="TextBox 3">
            <a:extLst>
              <a:ext uri="{FF2B5EF4-FFF2-40B4-BE49-F238E27FC236}">
                <a16:creationId xmlns:a16="http://schemas.microsoft.com/office/drawing/2014/main" id="{645F0BBA-E9EE-945F-C887-C09C63133180}"/>
              </a:ext>
            </a:extLst>
          </p:cNvPr>
          <p:cNvSpPr txBox="1"/>
          <p:nvPr/>
        </p:nvSpPr>
        <p:spPr>
          <a:xfrm>
            <a:off x="4824663" y="4170680"/>
            <a:ext cx="2286000" cy="369332"/>
          </a:xfrm>
          <a:prstGeom prst="rect">
            <a:avLst/>
          </a:prstGeom>
          <a:noFill/>
        </p:spPr>
        <p:txBody>
          <a:bodyPr wrap="square" rtlCol="0">
            <a:spAutoFit/>
          </a:bodyPr>
          <a:lstStyle/>
          <a:p>
            <a:r>
              <a:rPr lang="en-GB" b="0" dirty="0">
                <a:latin typeface="+mj-lt"/>
              </a:rPr>
              <a:t>LRU: </a:t>
            </a:r>
            <a:r>
              <a:rPr lang="en-US" b="0" dirty="0">
                <a:latin typeface="+mj-lt"/>
              </a:rPr>
              <a:t>12 page faults</a:t>
            </a:r>
            <a:endParaRPr lang="en-SE" b="0" dirty="0">
              <a:latin typeface="+mj-lt"/>
            </a:endParaRPr>
          </a:p>
        </p:txBody>
      </p:sp>
      <p:graphicFrame>
        <p:nvGraphicFramePr>
          <p:cNvPr id="5" name="Table 4">
            <a:extLst>
              <a:ext uri="{FF2B5EF4-FFF2-40B4-BE49-F238E27FC236}">
                <a16:creationId xmlns:a16="http://schemas.microsoft.com/office/drawing/2014/main" id="{66A1DCE8-C0F1-E52A-4F83-DEF4D447ECB9}"/>
              </a:ext>
            </a:extLst>
          </p:cNvPr>
          <p:cNvGraphicFramePr>
            <a:graphicFrameLocks noGrp="1"/>
          </p:cNvGraphicFramePr>
          <p:nvPr>
            <p:extLst>
              <p:ext uri="{D42A27DB-BD31-4B8C-83A1-F6EECF244321}">
                <p14:modId xmlns:p14="http://schemas.microsoft.com/office/powerpoint/2010/main" val="3777037286"/>
              </p:ext>
            </p:extLst>
          </p:nvPr>
        </p:nvGraphicFramePr>
        <p:xfrm>
          <a:off x="1270000" y="2687320"/>
          <a:ext cx="9601200" cy="1483360"/>
        </p:xfrm>
        <a:graphic>
          <a:graphicData uri="http://schemas.openxmlformats.org/drawingml/2006/table">
            <a:tbl>
              <a:tblPr firstRow="1" bandRow="1">
                <a:tableStyleId>{5940675A-B579-460E-94D1-54222C63F5DA}</a:tableStyleId>
              </a:tblPr>
              <a:tblGrid>
                <a:gridCol w="600075">
                  <a:extLst>
                    <a:ext uri="{9D8B030D-6E8A-4147-A177-3AD203B41FA5}">
                      <a16:colId xmlns:a16="http://schemas.microsoft.com/office/drawing/2014/main" val="292060264"/>
                    </a:ext>
                  </a:extLst>
                </a:gridCol>
                <a:gridCol w="600075">
                  <a:extLst>
                    <a:ext uri="{9D8B030D-6E8A-4147-A177-3AD203B41FA5}">
                      <a16:colId xmlns:a16="http://schemas.microsoft.com/office/drawing/2014/main" val="2963604161"/>
                    </a:ext>
                  </a:extLst>
                </a:gridCol>
                <a:gridCol w="600075">
                  <a:extLst>
                    <a:ext uri="{9D8B030D-6E8A-4147-A177-3AD203B41FA5}">
                      <a16:colId xmlns:a16="http://schemas.microsoft.com/office/drawing/2014/main" val="973972083"/>
                    </a:ext>
                  </a:extLst>
                </a:gridCol>
                <a:gridCol w="600075">
                  <a:extLst>
                    <a:ext uri="{9D8B030D-6E8A-4147-A177-3AD203B41FA5}">
                      <a16:colId xmlns:a16="http://schemas.microsoft.com/office/drawing/2014/main" val="3228715825"/>
                    </a:ext>
                  </a:extLst>
                </a:gridCol>
                <a:gridCol w="600075">
                  <a:extLst>
                    <a:ext uri="{9D8B030D-6E8A-4147-A177-3AD203B41FA5}">
                      <a16:colId xmlns:a16="http://schemas.microsoft.com/office/drawing/2014/main" val="4061598519"/>
                    </a:ext>
                  </a:extLst>
                </a:gridCol>
                <a:gridCol w="600075">
                  <a:extLst>
                    <a:ext uri="{9D8B030D-6E8A-4147-A177-3AD203B41FA5}">
                      <a16:colId xmlns:a16="http://schemas.microsoft.com/office/drawing/2014/main" val="4235665240"/>
                    </a:ext>
                  </a:extLst>
                </a:gridCol>
                <a:gridCol w="600075">
                  <a:extLst>
                    <a:ext uri="{9D8B030D-6E8A-4147-A177-3AD203B41FA5}">
                      <a16:colId xmlns:a16="http://schemas.microsoft.com/office/drawing/2014/main" val="441605830"/>
                    </a:ext>
                  </a:extLst>
                </a:gridCol>
                <a:gridCol w="600075">
                  <a:extLst>
                    <a:ext uri="{9D8B030D-6E8A-4147-A177-3AD203B41FA5}">
                      <a16:colId xmlns:a16="http://schemas.microsoft.com/office/drawing/2014/main" val="2715802762"/>
                    </a:ext>
                  </a:extLst>
                </a:gridCol>
                <a:gridCol w="600075">
                  <a:extLst>
                    <a:ext uri="{9D8B030D-6E8A-4147-A177-3AD203B41FA5}">
                      <a16:colId xmlns:a16="http://schemas.microsoft.com/office/drawing/2014/main" val="3720376829"/>
                    </a:ext>
                  </a:extLst>
                </a:gridCol>
                <a:gridCol w="600075">
                  <a:extLst>
                    <a:ext uri="{9D8B030D-6E8A-4147-A177-3AD203B41FA5}">
                      <a16:colId xmlns:a16="http://schemas.microsoft.com/office/drawing/2014/main" val="4215981938"/>
                    </a:ext>
                  </a:extLst>
                </a:gridCol>
                <a:gridCol w="600075">
                  <a:extLst>
                    <a:ext uri="{9D8B030D-6E8A-4147-A177-3AD203B41FA5}">
                      <a16:colId xmlns:a16="http://schemas.microsoft.com/office/drawing/2014/main" val="3764429309"/>
                    </a:ext>
                  </a:extLst>
                </a:gridCol>
                <a:gridCol w="600075">
                  <a:extLst>
                    <a:ext uri="{9D8B030D-6E8A-4147-A177-3AD203B41FA5}">
                      <a16:colId xmlns:a16="http://schemas.microsoft.com/office/drawing/2014/main" val="4122870511"/>
                    </a:ext>
                  </a:extLst>
                </a:gridCol>
                <a:gridCol w="600075">
                  <a:extLst>
                    <a:ext uri="{9D8B030D-6E8A-4147-A177-3AD203B41FA5}">
                      <a16:colId xmlns:a16="http://schemas.microsoft.com/office/drawing/2014/main" val="3200705457"/>
                    </a:ext>
                  </a:extLst>
                </a:gridCol>
                <a:gridCol w="600075">
                  <a:extLst>
                    <a:ext uri="{9D8B030D-6E8A-4147-A177-3AD203B41FA5}">
                      <a16:colId xmlns:a16="http://schemas.microsoft.com/office/drawing/2014/main" val="890063204"/>
                    </a:ext>
                  </a:extLst>
                </a:gridCol>
                <a:gridCol w="600075">
                  <a:extLst>
                    <a:ext uri="{9D8B030D-6E8A-4147-A177-3AD203B41FA5}">
                      <a16:colId xmlns:a16="http://schemas.microsoft.com/office/drawing/2014/main" val="1884647162"/>
                    </a:ext>
                  </a:extLst>
                </a:gridCol>
                <a:gridCol w="600075">
                  <a:extLst>
                    <a:ext uri="{9D8B030D-6E8A-4147-A177-3AD203B41FA5}">
                      <a16:colId xmlns:a16="http://schemas.microsoft.com/office/drawing/2014/main" val="2301853606"/>
                    </a:ext>
                  </a:extLst>
                </a:gridCol>
              </a:tblGrid>
              <a:tr h="370840">
                <a:tc>
                  <a:txBody>
                    <a:bodyPr/>
                    <a:lstStyle/>
                    <a:p>
                      <a:pPr algn="ctr"/>
                      <a:r>
                        <a:rPr lang="en-GB" b="1" dirty="0"/>
                        <a:t>Ref</a:t>
                      </a:r>
                      <a:endParaRPr lang="en-SE" b="1" dirty="0"/>
                    </a:p>
                  </a:txBody>
                  <a:tcPr>
                    <a:solidFill>
                      <a:schemeClr val="bg1">
                        <a:lumMod val="85000"/>
                      </a:schemeClr>
                    </a:solidFill>
                  </a:tcPr>
                </a:tc>
                <a:tc>
                  <a:txBody>
                    <a:bodyPr/>
                    <a:lstStyle/>
                    <a:p>
                      <a:pPr algn="ctr"/>
                      <a:r>
                        <a:rPr lang="en-GB" b="1" dirty="0"/>
                        <a:t>7</a:t>
                      </a:r>
                      <a:endParaRPr lang="en-SE" b="1" dirty="0"/>
                    </a:p>
                  </a:txBody>
                  <a:tcPr>
                    <a:solidFill>
                      <a:schemeClr val="bg1">
                        <a:lumMod val="85000"/>
                      </a:schemeClr>
                    </a:solidFill>
                  </a:tcPr>
                </a:tc>
                <a:tc>
                  <a:txBody>
                    <a:bodyPr/>
                    <a:lstStyle/>
                    <a:p>
                      <a:pPr algn="ctr"/>
                      <a:r>
                        <a:rPr lang="en-GB" b="1" dirty="0"/>
                        <a:t>0</a:t>
                      </a:r>
                      <a:endParaRPr lang="en-SE" b="1" dirty="0"/>
                    </a:p>
                  </a:txBody>
                  <a:tcPr>
                    <a:solidFill>
                      <a:schemeClr val="bg1">
                        <a:lumMod val="85000"/>
                      </a:schemeClr>
                    </a:solidFill>
                  </a:tcPr>
                </a:tc>
                <a:tc>
                  <a:txBody>
                    <a:bodyPr/>
                    <a:lstStyle/>
                    <a:p>
                      <a:pPr algn="ctr"/>
                      <a:r>
                        <a:rPr lang="en-GB" b="1" dirty="0"/>
                        <a:t>1</a:t>
                      </a:r>
                      <a:endParaRPr lang="en-SE" b="1" dirty="0"/>
                    </a:p>
                  </a:txBody>
                  <a:tcPr>
                    <a:solidFill>
                      <a:schemeClr val="bg1">
                        <a:lumMod val="85000"/>
                      </a:schemeClr>
                    </a:solidFill>
                  </a:tcPr>
                </a:tc>
                <a:tc>
                  <a:txBody>
                    <a:bodyPr/>
                    <a:lstStyle/>
                    <a:p>
                      <a:pPr algn="ctr"/>
                      <a:r>
                        <a:rPr lang="en-GB" b="1" dirty="0"/>
                        <a:t>2</a:t>
                      </a:r>
                      <a:endParaRPr lang="en-SE" b="1" dirty="0"/>
                    </a:p>
                  </a:txBody>
                  <a:tcPr>
                    <a:solidFill>
                      <a:schemeClr val="bg1">
                        <a:lumMod val="85000"/>
                      </a:schemeClr>
                    </a:solidFill>
                  </a:tcPr>
                </a:tc>
                <a:tc>
                  <a:txBody>
                    <a:bodyPr/>
                    <a:lstStyle/>
                    <a:p>
                      <a:pPr algn="ctr"/>
                      <a:r>
                        <a:rPr lang="en-GB" b="1" dirty="0"/>
                        <a:t>0</a:t>
                      </a:r>
                      <a:endParaRPr lang="en-SE" b="1" dirty="0"/>
                    </a:p>
                  </a:txBody>
                  <a:tcPr>
                    <a:solidFill>
                      <a:schemeClr val="bg1">
                        <a:lumMod val="85000"/>
                      </a:schemeClr>
                    </a:solidFill>
                  </a:tcPr>
                </a:tc>
                <a:tc>
                  <a:txBody>
                    <a:bodyPr/>
                    <a:lstStyle/>
                    <a:p>
                      <a:pPr algn="ctr"/>
                      <a:r>
                        <a:rPr lang="en-GB" b="1" dirty="0"/>
                        <a:t>3</a:t>
                      </a:r>
                      <a:endParaRPr lang="en-SE" b="1" dirty="0"/>
                    </a:p>
                  </a:txBody>
                  <a:tcPr>
                    <a:solidFill>
                      <a:schemeClr val="bg1">
                        <a:lumMod val="85000"/>
                      </a:schemeClr>
                    </a:solidFill>
                  </a:tcPr>
                </a:tc>
                <a:tc>
                  <a:txBody>
                    <a:bodyPr/>
                    <a:lstStyle/>
                    <a:p>
                      <a:pPr algn="ctr"/>
                      <a:r>
                        <a:rPr lang="en-GB" b="1" dirty="0"/>
                        <a:t>0</a:t>
                      </a:r>
                      <a:endParaRPr lang="en-SE" b="1" dirty="0"/>
                    </a:p>
                  </a:txBody>
                  <a:tcPr>
                    <a:solidFill>
                      <a:schemeClr val="bg1">
                        <a:lumMod val="85000"/>
                      </a:schemeClr>
                    </a:solidFill>
                  </a:tcPr>
                </a:tc>
                <a:tc>
                  <a:txBody>
                    <a:bodyPr/>
                    <a:lstStyle/>
                    <a:p>
                      <a:pPr algn="ctr"/>
                      <a:r>
                        <a:rPr lang="en-GB" b="1" dirty="0"/>
                        <a:t>4</a:t>
                      </a:r>
                      <a:endParaRPr lang="en-SE" b="1" dirty="0"/>
                    </a:p>
                  </a:txBody>
                  <a:tcPr>
                    <a:solidFill>
                      <a:schemeClr val="bg1">
                        <a:lumMod val="85000"/>
                      </a:schemeClr>
                    </a:solidFill>
                  </a:tcPr>
                </a:tc>
                <a:tc>
                  <a:txBody>
                    <a:bodyPr/>
                    <a:lstStyle/>
                    <a:p>
                      <a:pPr algn="ctr"/>
                      <a:r>
                        <a:rPr lang="en-GB" b="1" dirty="0"/>
                        <a:t>2</a:t>
                      </a:r>
                      <a:endParaRPr lang="en-SE" b="1" dirty="0"/>
                    </a:p>
                  </a:txBody>
                  <a:tcPr>
                    <a:solidFill>
                      <a:schemeClr val="bg1">
                        <a:lumMod val="85000"/>
                      </a:schemeClr>
                    </a:solidFill>
                  </a:tcPr>
                </a:tc>
                <a:tc>
                  <a:txBody>
                    <a:bodyPr/>
                    <a:lstStyle/>
                    <a:p>
                      <a:pPr algn="ctr"/>
                      <a:r>
                        <a:rPr lang="en-GB" b="1" dirty="0"/>
                        <a:t>3</a:t>
                      </a:r>
                      <a:endParaRPr lang="en-SE" b="1" dirty="0"/>
                    </a:p>
                  </a:txBody>
                  <a:tcPr>
                    <a:solidFill>
                      <a:schemeClr val="bg1">
                        <a:lumMod val="85000"/>
                      </a:schemeClr>
                    </a:solidFill>
                  </a:tcPr>
                </a:tc>
                <a:tc>
                  <a:txBody>
                    <a:bodyPr/>
                    <a:lstStyle/>
                    <a:p>
                      <a:pPr algn="ctr"/>
                      <a:r>
                        <a:rPr lang="en-GB" b="1" dirty="0"/>
                        <a:t>0</a:t>
                      </a:r>
                      <a:endParaRPr lang="en-SE" b="1" dirty="0"/>
                    </a:p>
                  </a:txBody>
                  <a:tcPr>
                    <a:solidFill>
                      <a:schemeClr val="bg1">
                        <a:lumMod val="85000"/>
                      </a:schemeClr>
                    </a:solidFill>
                  </a:tcPr>
                </a:tc>
                <a:tc>
                  <a:txBody>
                    <a:bodyPr/>
                    <a:lstStyle/>
                    <a:p>
                      <a:pPr algn="ctr"/>
                      <a:r>
                        <a:rPr lang="en-GB" b="1" dirty="0"/>
                        <a:t>3</a:t>
                      </a:r>
                      <a:endParaRPr lang="en-SE" b="1" dirty="0"/>
                    </a:p>
                  </a:txBody>
                  <a:tcPr>
                    <a:solidFill>
                      <a:schemeClr val="bg1">
                        <a:lumMod val="85000"/>
                      </a:schemeClr>
                    </a:solidFill>
                  </a:tcPr>
                </a:tc>
                <a:tc>
                  <a:txBody>
                    <a:bodyPr/>
                    <a:lstStyle/>
                    <a:p>
                      <a:pPr algn="ctr"/>
                      <a:r>
                        <a:rPr lang="en-GB" b="1" dirty="0"/>
                        <a:t>1</a:t>
                      </a:r>
                      <a:endParaRPr lang="en-SE" b="1" dirty="0"/>
                    </a:p>
                  </a:txBody>
                  <a:tcPr>
                    <a:solidFill>
                      <a:schemeClr val="bg1">
                        <a:lumMod val="85000"/>
                      </a:schemeClr>
                    </a:solidFill>
                  </a:tcPr>
                </a:tc>
                <a:tc>
                  <a:txBody>
                    <a:bodyPr/>
                    <a:lstStyle/>
                    <a:p>
                      <a:pPr algn="ctr"/>
                      <a:r>
                        <a:rPr lang="en-GB" b="1" dirty="0"/>
                        <a:t>2</a:t>
                      </a:r>
                      <a:endParaRPr lang="en-SE" b="1" dirty="0"/>
                    </a:p>
                  </a:txBody>
                  <a:tcPr>
                    <a:solidFill>
                      <a:schemeClr val="bg1">
                        <a:lumMod val="85000"/>
                      </a:schemeClr>
                    </a:solidFill>
                  </a:tcPr>
                </a:tc>
                <a:tc>
                  <a:txBody>
                    <a:bodyPr/>
                    <a:lstStyle/>
                    <a:p>
                      <a:pPr algn="ctr"/>
                      <a:r>
                        <a:rPr lang="en-GB" b="1" dirty="0"/>
                        <a:t>0</a:t>
                      </a:r>
                      <a:endParaRPr lang="en-SE" b="1" dirty="0"/>
                    </a:p>
                  </a:txBody>
                  <a:tcPr>
                    <a:solidFill>
                      <a:schemeClr val="bg1">
                        <a:lumMod val="85000"/>
                      </a:schemeClr>
                    </a:solidFill>
                  </a:tcPr>
                </a:tc>
                <a:extLst>
                  <a:ext uri="{0D108BD9-81ED-4DB2-BD59-A6C34878D82A}">
                    <a16:rowId xmlns:a16="http://schemas.microsoft.com/office/drawing/2014/main" val="3125541730"/>
                  </a:ext>
                </a:extLst>
              </a:tr>
              <a:tr h="370840">
                <a:tc>
                  <a:txBody>
                    <a:bodyPr/>
                    <a:lstStyle/>
                    <a:p>
                      <a:pPr algn="ctr"/>
                      <a:r>
                        <a:rPr lang="en-GB" dirty="0"/>
                        <a:t>F1</a:t>
                      </a:r>
                      <a:endParaRPr lang="en-SE" dirty="0"/>
                    </a:p>
                  </a:txBody>
                  <a:tcPr/>
                </a:tc>
                <a:tc>
                  <a:txBody>
                    <a:bodyPr/>
                    <a:lstStyle/>
                    <a:p>
                      <a:pPr algn="ctr"/>
                      <a:r>
                        <a:rPr lang="en-GB" dirty="0">
                          <a:solidFill>
                            <a:srgbClr val="FF0000"/>
                          </a:solidFill>
                        </a:rPr>
                        <a:t>7</a:t>
                      </a:r>
                      <a:endParaRPr lang="en-SE" dirty="0">
                        <a:solidFill>
                          <a:srgbClr val="FF0000"/>
                        </a:solidFill>
                      </a:endParaRPr>
                    </a:p>
                  </a:txBody>
                  <a:tcPr/>
                </a:tc>
                <a:tc>
                  <a:txBody>
                    <a:bodyPr/>
                    <a:lstStyle/>
                    <a:p>
                      <a:pPr algn="ctr"/>
                      <a:r>
                        <a:rPr lang="en-GB" dirty="0"/>
                        <a:t>7</a:t>
                      </a:r>
                      <a:endParaRPr lang="en-SE" dirty="0"/>
                    </a:p>
                  </a:txBody>
                  <a:tcPr/>
                </a:tc>
                <a:tc>
                  <a:txBody>
                    <a:bodyPr/>
                    <a:lstStyle/>
                    <a:p>
                      <a:pPr algn="ctr"/>
                      <a:r>
                        <a:rPr lang="en-GB" dirty="0"/>
                        <a:t>7</a:t>
                      </a:r>
                      <a:endParaRPr lang="en-SE" dirty="0"/>
                    </a:p>
                  </a:txBody>
                  <a:tcPr/>
                </a:tc>
                <a:tc>
                  <a:txBody>
                    <a:bodyPr/>
                    <a:lstStyle/>
                    <a:p>
                      <a:pPr algn="ctr"/>
                      <a:r>
                        <a:rPr lang="en-GB" dirty="0">
                          <a:solidFill>
                            <a:srgbClr val="FF0000"/>
                          </a:solidFill>
                        </a:rPr>
                        <a:t>2</a:t>
                      </a:r>
                      <a:endParaRPr lang="en-SE" dirty="0">
                        <a:solidFill>
                          <a:srgbClr val="FF0000"/>
                        </a:solidFill>
                      </a:endParaRPr>
                    </a:p>
                  </a:txBody>
                  <a:tcPr/>
                </a:tc>
                <a:tc>
                  <a:txBody>
                    <a:bodyPr/>
                    <a:lstStyle/>
                    <a:p>
                      <a:pPr algn="ctr"/>
                      <a:r>
                        <a:rPr lang="en-GB" dirty="0"/>
                        <a:t>2</a:t>
                      </a:r>
                      <a:endParaRPr lang="en-SE" dirty="0"/>
                    </a:p>
                  </a:txBody>
                  <a:tcPr/>
                </a:tc>
                <a:tc>
                  <a:txBody>
                    <a:bodyPr/>
                    <a:lstStyle/>
                    <a:p>
                      <a:pPr algn="ctr"/>
                      <a:r>
                        <a:rPr lang="en-GB" dirty="0"/>
                        <a:t>2</a:t>
                      </a:r>
                      <a:endParaRPr lang="en-SE" dirty="0"/>
                    </a:p>
                  </a:txBody>
                  <a:tcPr/>
                </a:tc>
                <a:tc>
                  <a:txBody>
                    <a:bodyPr/>
                    <a:lstStyle/>
                    <a:p>
                      <a:pPr algn="ctr"/>
                      <a:r>
                        <a:rPr lang="en-GB" dirty="0"/>
                        <a:t>2</a:t>
                      </a:r>
                      <a:endParaRPr lang="en-SE" dirty="0"/>
                    </a:p>
                  </a:txBody>
                  <a:tcPr/>
                </a:tc>
                <a:tc>
                  <a:txBody>
                    <a:bodyPr/>
                    <a:lstStyle/>
                    <a:p>
                      <a:pPr algn="ctr"/>
                      <a:r>
                        <a:rPr lang="en-GB" dirty="0">
                          <a:solidFill>
                            <a:srgbClr val="FF0000"/>
                          </a:solidFill>
                        </a:rPr>
                        <a:t>4</a:t>
                      </a:r>
                      <a:endParaRPr lang="en-SE" dirty="0">
                        <a:solidFill>
                          <a:srgbClr val="FF0000"/>
                        </a:solidFill>
                      </a:endParaRPr>
                    </a:p>
                  </a:txBody>
                  <a:tcPr/>
                </a:tc>
                <a:tc>
                  <a:txBody>
                    <a:bodyPr/>
                    <a:lstStyle/>
                    <a:p>
                      <a:pPr algn="ctr"/>
                      <a:r>
                        <a:rPr lang="en-GB" dirty="0"/>
                        <a:t>4</a:t>
                      </a:r>
                      <a:endParaRPr lang="en-SE" dirty="0"/>
                    </a:p>
                  </a:txBody>
                  <a:tcPr/>
                </a:tc>
                <a:tc>
                  <a:txBody>
                    <a:bodyPr/>
                    <a:lstStyle/>
                    <a:p>
                      <a:pPr algn="ctr"/>
                      <a:r>
                        <a:rPr lang="en-GB" dirty="0"/>
                        <a:t>4</a:t>
                      </a:r>
                      <a:endParaRPr lang="en-SE" dirty="0"/>
                    </a:p>
                  </a:txBody>
                  <a:tcPr/>
                </a:tc>
                <a:tc>
                  <a:txBody>
                    <a:bodyPr/>
                    <a:lstStyle/>
                    <a:p>
                      <a:pPr algn="ctr"/>
                      <a:r>
                        <a:rPr lang="en-GB" dirty="0">
                          <a:solidFill>
                            <a:srgbClr val="FF0000"/>
                          </a:solidFill>
                        </a:rPr>
                        <a:t>0</a:t>
                      </a:r>
                      <a:endParaRPr lang="en-SE" dirty="0">
                        <a:solidFill>
                          <a:srgbClr val="FF0000"/>
                        </a:solidFill>
                      </a:endParaRPr>
                    </a:p>
                  </a:txBody>
                  <a:tcPr/>
                </a:tc>
                <a:tc>
                  <a:txBody>
                    <a:bodyPr/>
                    <a:lstStyle/>
                    <a:p>
                      <a:pPr algn="ctr"/>
                      <a:r>
                        <a:rPr lang="en-GB" dirty="0"/>
                        <a:t>0</a:t>
                      </a:r>
                      <a:endParaRPr lang="en-SE" dirty="0"/>
                    </a:p>
                  </a:txBody>
                  <a:tcPr/>
                </a:tc>
                <a:tc>
                  <a:txBody>
                    <a:bodyPr/>
                    <a:lstStyle/>
                    <a:p>
                      <a:pPr algn="ctr"/>
                      <a:r>
                        <a:rPr lang="en-GB" dirty="0"/>
                        <a:t>0</a:t>
                      </a:r>
                      <a:endParaRPr lang="en-SE" dirty="0"/>
                    </a:p>
                  </a:txBody>
                  <a:tcPr/>
                </a:tc>
                <a:tc>
                  <a:txBody>
                    <a:bodyPr/>
                    <a:lstStyle/>
                    <a:p>
                      <a:pPr algn="ctr"/>
                      <a:r>
                        <a:rPr lang="en-GB" dirty="0">
                          <a:solidFill>
                            <a:srgbClr val="FF0000"/>
                          </a:solidFill>
                        </a:rPr>
                        <a:t>2</a:t>
                      </a:r>
                      <a:endParaRPr lang="en-SE" dirty="0">
                        <a:solidFill>
                          <a:srgbClr val="FF0000"/>
                        </a:solidFill>
                      </a:endParaRPr>
                    </a:p>
                  </a:txBody>
                  <a:tcPr/>
                </a:tc>
                <a:tc>
                  <a:txBody>
                    <a:bodyPr/>
                    <a:lstStyle/>
                    <a:p>
                      <a:pPr algn="ctr"/>
                      <a:r>
                        <a:rPr lang="en-GB" dirty="0"/>
                        <a:t>2</a:t>
                      </a:r>
                      <a:endParaRPr lang="en-SE" dirty="0"/>
                    </a:p>
                  </a:txBody>
                  <a:tcPr/>
                </a:tc>
                <a:extLst>
                  <a:ext uri="{0D108BD9-81ED-4DB2-BD59-A6C34878D82A}">
                    <a16:rowId xmlns:a16="http://schemas.microsoft.com/office/drawing/2014/main" val="505469124"/>
                  </a:ext>
                </a:extLst>
              </a:tr>
              <a:tr h="370840">
                <a:tc>
                  <a:txBody>
                    <a:bodyPr/>
                    <a:lstStyle/>
                    <a:p>
                      <a:pPr algn="ctr"/>
                      <a:r>
                        <a:rPr lang="en-GB" dirty="0"/>
                        <a:t>F2</a:t>
                      </a:r>
                      <a:endParaRPr lang="en-SE" dirty="0"/>
                    </a:p>
                  </a:txBody>
                  <a:tcPr/>
                </a:tc>
                <a:tc>
                  <a:txBody>
                    <a:bodyPr/>
                    <a:lstStyle/>
                    <a:p>
                      <a:pPr algn="ctr"/>
                      <a:endParaRPr lang="en-SE"/>
                    </a:p>
                  </a:txBody>
                  <a:tcPr/>
                </a:tc>
                <a:tc>
                  <a:txBody>
                    <a:bodyPr/>
                    <a:lstStyle/>
                    <a:p>
                      <a:pPr algn="ctr"/>
                      <a:r>
                        <a:rPr lang="en-GB" dirty="0">
                          <a:solidFill>
                            <a:srgbClr val="FF0000"/>
                          </a:solidFill>
                        </a:rPr>
                        <a:t>0</a:t>
                      </a:r>
                      <a:endParaRPr lang="en-SE" dirty="0">
                        <a:solidFill>
                          <a:srgbClr val="FF0000"/>
                        </a:solidFill>
                      </a:endParaRPr>
                    </a:p>
                  </a:txBody>
                  <a:tcPr/>
                </a:tc>
                <a:tc>
                  <a:txBody>
                    <a:bodyPr/>
                    <a:lstStyle/>
                    <a:p>
                      <a:pPr algn="ctr"/>
                      <a:r>
                        <a:rPr lang="en-GB" dirty="0"/>
                        <a:t>0</a:t>
                      </a:r>
                      <a:endParaRPr lang="en-SE" dirty="0"/>
                    </a:p>
                  </a:txBody>
                  <a:tcPr/>
                </a:tc>
                <a:tc>
                  <a:txBody>
                    <a:bodyPr/>
                    <a:lstStyle/>
                    <a:p>
                      <a:pPr algn="ctr"/>
                      <a:r>
                        <a:rPr lang="en-GB" dirty="0"/>
                        <a:t>0</a:t>
                      </a:r>
                      <a:endParaRPr lang="en-SE" dirty="0"/>
                    </a:p>
                  </a:txBody>
                  <a:tcPr/>
                </a:tc>
                <a:tc>
                  <a:txBody>
                    <a:bodyPr/>
                    <a:lstStyle/>
                    <a:p>
                      <a:pPr algn="ctr"/>
                      <a:r>
                        <a:rPr lang="en-GB" dirty="0"/>
                        <a:t>0</a:t>
                      </a:r>
                      <a:endParaRPr lang="en-SE" dirty="0"/>
                    </a:p>
                  </a:txBody>
                  <a:tcPr/>
                </a:tc>
                <a:tc>
                  <a:txBody>
                    <a:bodyPr/>
                    <a:lstStyle/>
                    <a:p>
                      <a:pPr algn="ctr"/>
                      <a:r>
                        <a:rPr lang="en-GB" dirty="0"/>
                        <a:t>0</a:t>
                      </a:r>
                      <a:endParaRPr lang="en-SE" dirty="0"/>
                    </a:p>
                  </a:txBody>
                  <a:tcPr/>
                </a:tc>
                <a:tc>
                  <a:txBody>
                    <a:bodyPr/>
                    <a:lstStyle/>
                    <a:p>
                      <a:pPr algn="ctr"/>
                      <a:r>
                        <a:rPr lang="en-GB" dirty="0"/>
                        <a:t>0</a:t>
                      </a:r>
                      <a:endParaRPr lang="en-SE" dirty="0"/>
                    </a:p>
                  </a:txBody>
                  <a:tcPr/>
                </a:tc>
                <a:tc>
                  <a:txBody>
                    <a:bodyPr/>
                    <a:lstStyle/>
                    <a:p>
                      <a:pPr algn="ctr"/>
                      <a:r>
                        <a:rPr lang="en-GB" dirty="0"/>
                        <a:t>0</a:t>
                      </a:r>
                      <a:endParaRPr lang="en-SE" dirty="0"/>
                    </a:p>
                  </a:txBody>
                  <a:tcPr/>
                </a:tc>
                <a:tc>
                  <a:txBody>
                    <a:bodyPr/>
                    <a:lstStyle/>
                    <a:p>
                      <a:pPr algn="ctr"/>
                      <a:r>
                        <a:rPr lang="en-GB" dirty="0"/>
                        <a:t>0</a:t>
                      </a:r>
                      <a:endParaRPr lang="en-SE" dirty="0"/>
                    </a:p>
                  </a:txBody>
                  <a:tcPr/>
                </a:tc>
                <a:tc>
                  <a:txBody>
                    <a:bodyPr/>
                    <a:lstStyle/>
                    <a:p>
                      <a:pPr algn="ctr"/>
                      <a:r>
                        <a:rPr lang="en-GB" dirty="0">
                          <a:solidFill>
                            <a:srgbClr val="FF0000"/>
                          </a:solidFill>
                        </a:rPr>
                        <a:t>3</a:t>
                      </a:r>
                      <a:endParaRPr lang="en-SE" dirty="0">
                        <a:solidFill>
                          <a:srgbClr val="FF0000"/>
                        </a:solidFill>
                      </a:endParaRPr>
                    </a:p>
                  </a:txBody>
                  <a:tcPr/>
                </a:tc>
                <a:tc>
                  <a:txBody>
                    <a:bodyPr/>
                    <a:lstStyle/>
                    <a:p>
                      <a:pPr algn="ctr"/>
                      <a:r>
                        <a:rPr lang="en-GB" dirty="0"/>
                        <a:t>3</a:t>
                      </a:r>
                      <a:endParaRPr lang="en-SE" dirty="0"/>
                    </a:p>
                  </a:txBody>
                  <a:tcPr/>
                </a:tc>
                <a:tc>
                  <a:txBody>
                    <a:bodyPr/>
                    <a:lstStyle/>
                    <a:p>
                      <a:pPr algn="ctr"/>
                      <a:r>
                        <a:rPr lang="en-GB" dirty="0"/>
                        <a:t>3</a:t>
                      </a:r>
                      <a:endParaRPr lang="en-SE" dirty="0"/>
                    </a:p>
                  </a:txBody>
                  <a:tcPr/>
                </a:tc>
                <a:tc>
                  <a:txBody>
                    <a:bodyPr/>
                    <a:lstStyle/>
                    <a:p>
                      <a:pPr algn="ctr"/>
                      <a:r>
                        <a:rPr lang="en-GB" dirty="0"/>
                        <a:t>3</a:t>
                      </a:r>
                      <a:endParaRPr lang="en-SE" dirty="0"/>
                    </a:p>
                  </a:txBody>
                  <a:tcPr/>
                </a:tc>
                <a:tc>
                  <a:txBody>
                    <a:bodyPr/>
                    <a:lstStyle/>
                    <a:p>
                      <a:pPr algn="ctr"/>
                      <a:r>
                        <a:rPr lang="en-GB" dirty="0"/>
                        <a:t>3</a:t>
                      </a:r>
                      <a:endParaRPr lang="en-SE" dirty="0"/>
                    </a:p>
                  </a:txBody>
                  <a:tcPr/>
                </a:tc>
                <a:tc>
                  <a:txBody>
                    <a:bodyPr/>
                    <a:lstStyle/>
                    <a:p>
                      <a:pPr algn="ctr"/>
                      <a:r>
                        <a:rPr lang="en-GB" dirty="0">
                          <a:solidFill>
                            <a:srgbClr val="FF0000"/>
                          </a:solidFill>
                        </a:rPr>
                        <a:t>0</a:t>
                      </a:r>
                      <a:endParaRPr lang="en-SE" dirty="0">
                        <a:solidFill>
                          <a:srgbClr val="FF0000"/>
                        </a:solidFill>
                      </a:endParaRPr>
                    </a:p>
                  </a:txBody>
                  <a:tcPr/>
                </a:tc>
                <a:extLst>
                  <a:ext uri="{0D108BD9-81ED-4DB2-BD59-A6C34878D82A}">
                    <a16:rowId xmlns:a16="http://schemas.microsoft.com/office/drawing/2014/main" val="647869353"/>
                  </a:ext>
                </a:extLst>
              </a:tr>
              <a:tr h="370840">
                <a:tc>
                  <a:txBody>
                    <a:bodyPr/>
                    <a:lstStyle/>
                    <a:p>
                      <a:pPr algn="ctr"/>
                      <a:r>
                        <a:rPr lang="en-GB" dirty="0"/>
                        <a:t>F3</a:t>
                      </a:r>
                      <a:endParaRPr lang="en-SE" dirty="0"/>
                    </a:p>
                  </a:txBody>
                  <a:tcPr/>
                </a:tc>
                <a:tc>
                  <a:txBody>
                    <a:bodyPr/>
                    <a:lstStyle/>
                    <a:p>
                      <a:pPr algn="ctr"/>
                      <a:endParaRPr lang="en-SE"/>
                    </a:p>
                  </a:txBody>
                  <a:tcPr/>
                </a:tc>
                <a:tc>
                  <a:txBody>
                    <a:bodyPr/>
                    <a:lstStyle/>
                    <a:p>
                      <a:pPr algn="ctr"/>
                      <a:endParaRPr lang="en-SE"/>
                    </a:p>
                  </a:txBody>
                  <a:tcPr/>
                </a:tc>
                <a:tc>
                  <a:txBody>
                    <a:bodyPr/>
                    <a:lstStyle/>
                    <a:p>
                      <a:pPr algn="ctr"/>
                      <a:r>
                        <a:rPr lang="en-GB" dirty="0">
                          <a:solidFill>
                            <a:srgbClr val="FF0000"/>
                          </a:solidFill>
                        </a:rPr>
                        <a:t>1</a:t>
                      </a:r>
                      <a:endParaRPr lang="en-SE" dirty="0">
                        <a:solidFill>
                          <a:srgbClr val="FF0000"/>
                        </a:solidFill>
                      </a:endParaRPr>
                    </a:p>
                  </a:txBody>
                  <a:tcPr/>
                </a:tc>
                <a:tc>
                  <a:txBody>
                    <a:bodyPr/>
                    <a:lstStyle/>
                    <a:p>
                      <a:pPr algn="ctr"/>
                      <a:r>
                        <a:rPr lang="en-GB" dirty="0"/>
                        <a:t>1</a:t>
                      </a:r>
                      <a:endParaRPr lang="en-SE" dirty="0"/>
                    </a:p>
                  </a:txBody>
                  <a:tcPr/>
                </a:tc>
                <a:tc>
                  <a:txBody>
                    <a:bodyPr/>
                    <a:lstStyle/>
                    <a:p>
                      <a:pPr algn="ctr"/>
                      <a:r>
                        <a:rPr lang="en-GB" dirty="0"/>
                        <a:t>1</a:t>
                      </a:r>
                      <a:endParaRPr lang="en-SE" dirty="0"/>
                    </a:p>
                  </a:txBody>
                  <a:tcPr/>
                </a:tc>
                <a:tc>
                  <a:txBody>
                    <a:bodyPr/>
                    <a:lstStyle/>
                    <a:p>
                      <a:pPr algn="ctr"/>
                      <a:r>
                        <a:rPr lang="en-GB" dirty="0">
                          <a:solidFill>
                            <a:srgbClr val="FF0000"/>
                          </a:solidFill>
                        </a:rPr>
                        <a:t>3</a:t>
                      </a:r>
                      <a:endParaRPr lang="en-SE" dirty="0">
                        <a:solidFill>
                          <a:srgbClr val="FF0000"/>
                        </a:solidFill>
                      </a:endParaRPr>
                    </a:p>
                  </a:txBody>
                  <a:tcPr/>
                </a:tc>
                <a:tc>
                  <a:txBody>
                    <a:bodyPr/>
                    <a:lstStyle/>
                    <a:p>
                      <a:pPr algn="ctr"/>
                      <a:r>
                        <a:rPr lang="en-GB" dirty="0"/>
                        <a:t>3</a:t>
                      </a:r>
                      <a:endParaRPr lang="en-SE" dirty="0"/>
                    </a:p>
                  </a:txBody>
                  <a:tcPr/>
                </a:tc>
                <a:tc>
                  <a:txBody>
                    <a:bodyPr/>
                    <a:lstStyle/>
                    <a:p>
                      <a:pPr algn="ctr"/>
                      <a:r>
                        <a:rPr lang="en-GB" dirty="0"/>
                        <a:t>3</a:t>
                      </a:r>
                      <a:endParaRPr lang="en-SE" dirty="0"/>
                    </a:p>
                  </a:txBody>
                  <a:tcPr/>
                </a:tc>
                <a:tc>
                  <a:txBody>
                    <a:bodyPr/>
                    <a:lstStyle/>
                    <a:p>
                      <a:pPr algn="ctr"/>
                      <a:r>
                        <a:rPr lang="en-GB" dirty="0">
                          <a:solidFill>
                            <a:srgbClr val="FF0000"/>
                          </a:solidFill>
                        </a:rPr>
                        <a:t>2</a:t>
                      </a:r>
                      <a:endParaRPr lang="en-SE" dirty="0">
                        <a:solidFill>
                          <a:srgbClr val="FF0000"/>
                        </a:solidFill>
                      </a:endParaRPr>
                    </a:p>
                  </a:txBody>
                  <a:tcPr/>
                </a:tc>
                <a:tc>
                  <a:txBody>
                    <a:bodyPr/>
                    <a:lstStyle/>
                    <a:p>
                      <a:pPr algn="ctr"/>
                      <a:r>
                        <a:rPr lang="en-GB" dirty="0"/>
                        <a:t>2</a:t>
                      </a:r>
                      <a:endParaRPr lang="en-SE" dirty="0"/>
                    </a:p>
                  </a:txBody>
                  <a:tcPr/>
                </a:tc>
                <a:tc>
                  <a:txBody>
                    <a:bodyPr/>
                    <a:lstStyle/>
                    <a:p>
                      <a:pPr algn="ctr"/>
                      <a:r>
                        <a:rPr lang="en-GB" dirty="0"/>
                        <a:t>2</a:t>
                      </a:r>
                      <a:endParaRPr lang="en-SE" dirty="0"/>
                    </a:p>
                  </a:txBody>
                  <a:tcPr/>
                </a:tc>
                <a:tc>
                  <a:txBody>
                    <a:bodyPr/>
                    <a:lstStyle/>
                    <a:p>
                      <a:pPr algn="ctr"/>
                      <a:r>
                        <a:rPr lang="en-GB" dirty="0"/>
                        <a:t>2</a:t>
                      </a:r>
                      <a:endParaRPr lang="en-SE" dirty="0"/>
                    </a:p>
                  </a:txBody>
                  <a:tcPr/>
                </a:tc>
                <a:tc>
                  <a:txBody>
                    <a:bodyPr/>
                    <a:lstStyle/>
                    <a:p>
                      <a:pPr algn="ctr"/>
                      <a:r>
                        <a:rPr lang="en-GB" dirty="0">
                          <a:solidFill>
                            <a:srgbClr val="FF0000"/>
                          </a:solidFill>
                        </a:rPr>
                        <a:t>1</a:t>
                      </a:r>
                      <a:endParaRPr lang="en-SE" dirty="0">
                        <a:solidFill>
                          <a:srgbClr val="FF0000"/>
                        </a:solidFill>
                      </a:endParaRPr>
                    </a:p>
                  </a:txBody>
                  <a:tcPr/>
                </a:tc>
                <a:tc>
                  <a:txBody>
                    <a:bodyPr/>
                    <a:lstStyle/>
                    <a:p>
                      <a:pPr algn="ctr"/>
                      <a:r>
                        <a:rPr lang="en-GB" dirty="0"/>
                        <a:t>1</a:t>
                      </a:r>
                      <a:endParaRPr lang="en-SE" dirty="0"/>
                    </a:p>
                  </a:txBody>
                  <a:tcPr/>
                </a:tc>
                <a:tc>
                  <a:txBody>
                    <a:bodyPr/>
                    <a:lstStyle/>
                    <a:p>
                      <a:pPr algn="ctr"/>
                      <a:r>
                        <a:rPr lang="en-GB" dirty="0"/>
                        <a:t>1</a:t>
                      </a:r>
                      <a:endParaRPr lang="en-SE" dirty="0"/>
                    </a:p>
                  </a:txBody>
                  <a:tcPr/>
                </a:tc>
                <a:extLst>
                  <a:ext uri="{0D108BD9-81ED-4DB2-BD59-A6C34878D82A}">
                    <a16:rowId xmlns:a16="http://schemas.microsoft.com/office/drawing/2014/main" val="3092924220"/>
                  </a:ext>
                </a:extLst>
              </a:tr>
            </a:tbl>
          </a:graphicData>
        </a:graphic>
      </p:graphicFrame>
      <p:sp>
        <p:nvSpPr>
          <p:cNvPr id="6" name="TextBox 5">
            <a:extLst>
              <a:ext uri="{FF2B5EF4-FFF2-40B4-BE49-F238E27FC236}">
                <a16:creationId xmlns:a16="http://schemas.microsoft.com/office/drawing/2014/main" id="{08ABF115-36ED-5189-D822-D3150342DA36}"/>
              </a:ext>
            </a:extLst>
          </p:cNvPr>
          <p:cNvSpPr txBox="1"/>
          <p:nvPr/>
        </p:nvSpPr>
        <p:spPr>
          <a:xfrm>
            <a:off x="4824663" y="2245360"/>
            <a:ext cx="2561646" cy="369332"/>
          </a:xfrm>
          <a:prstGeom prst="rect">
            <a:avLst/>
          </a:prstGeom>
          <a:noFill/>
        </p:spPr>
        <p:txBody>
          <a:bodyPr wrap="square" rtlCol="0">
            <a:spAutoFit/>
          </a:bodyPr>
          <a:lstStyle/>
          <a:p>
            <a:r>
              <a:rPr lang="en-GB" b="0" dirty="0">
                <a:latin typeface="+mj-lt"/>
              </a:rPr>
              <a:t>FIFO: </a:t>
            </a:r>
            <a:r>
              <a:rPr lang="en-US" b="0" dirty="0">
                <a:latin typeface="+mj-lt"/>
              </a:rPr>
              <a:t>12 page faults</a:t>
            </a:r>
            <a:endParaRPr lang="en-SE" b="0" dirty="0">
              <a:latin typeface="+mj-lt"/>
            </a:endParaRPr>
          </a:p>
        </p:txBody>
      </p:sp>
      <p:graphicFrame>
        <p:nvGraphicFramePr>
          <p:cNvPr id="7" name="Table 6">
            <a:extLst>
              <a:ext uri="{FF2B5EF4-FFF2-40B4-BE49-F238E27FC236}">
                <a16:creationId xmlns:a16="http://schemas.microsoft.com/office/drawing/2014/main" id="{899E3988-DD18-D146-114E-8E0606266CB0}"/>
              </a:ext>
            </a:extLst>
          </p:cNvPr>
          <p:cNvGraphicFramePr>
            <a:graphicFrameLocks noGrp="1"/>
          </p:cNvGraphicFramePr>
          <p:nvPr>
            <p:extLst>
              <p:ext uri="{D42A27DB-BD31-4B8C-83A1-F6EECF244321}">
                <p14:modId xmlns:p14="http://schemas.microsoft.com/office/powerpoint/2010/main" val="218900966"/>
              </p:ext>
            </p:extLst>
          </p:nvPr>
        </p:nvGraphicFramePr>
        <p:xfrm>
          <a:off x="1270000" y="762000"/>
          <a:ext cx="9601200" cy="1483360"/>
        </p:xfrm>
        <a:graphic>
          <a:graphicData uri="http://schemas.openxmlformats.org/drawingml/2006/table">
            <a:tbl>
              <a:tblPr firstRow="1" bandRow="1">
                <a:tableStyleId>{5940675A-B579-460E-94D1-54222C63F5DA}</a:tableStyleId>
              </a:tblPr>
              <a:tblGrid>
                <a:gridCol w="600075">
                  <a:extLst>
                    <a:ext uri="{9D8B030D-6E8A-4147-A177-3AD203B41FA5}">
                      <a16:colId xmlns:a16="http://schemas.microsoft.com/office/drawing/2014/main" val="292060264"/>
                    </a:ext>
                  </a:extLst>
                </a:gridCol>
                <a:gridCol w="600075">
                  <a:extLst>
                    <a:ext uri="{9D8B030D-6E8A-4147-A177-3AD203B41FA5}">
                      <a16:colId xmlns:a16="http://schemas.microsoft.com/office/drawing/2014/main" val="2963604161"/>
                    </a:ext>
                  </a:extLst>
                </a:gridCol>
                <a:gridCol w="600075">
                  <a:extLst>
                    <a:ext uri="{9D8B030D-6E8A-4147-A177-3AD203B41FA5}">
                      <a16:colId xmlns:a16="http://schemas.microsoft.com/office/drawing/2014/main" val="973972083"/>
                    </a:ext>
                  </a:extLst>
                </a:gridCol>
                <a:gridCol w="600075">
                  <a:extLst>
                    <a:ext uri="{9D8B030D-6E8A-4147-A177-3AD203B41FA5}">
                      <a16:colId xmlns:a16="http://schemas.microsoft.com/office/drawing/2014/main" val="3228715825"/>
                    </a:ext>
                  </a:extLst>
                </a:gridCol>
                <a:gridCol w="600075">
                  <a:extLst>
                    <a:ext uri="{9D8B030D-6E8A-4147-A177-3AD203B41FA5}">
                      <a16:colId xmlns:a16="http://schemas.microsoft.com/office/drawing/2014/main" val="4061598519"/>
                    </a:ext>
                  </a:extLst>
                </a:gridCol>
                <a:gridCol w="600075">
                  <a:extLst>
                    <a:ext uri="{9D8B030D-6E8A-4147-A177-3AD203B41FA5}">
                      <a16:colId xmlns:a16="http://schemas.microsoft.com/office/drawing/2014/main" val="4235665240"/>
                    </a:ext>
                  </a:extLst>
                </a:gridCol>
                <a:gridCol w="600075">
                  <a:extLst>
                    <a:ext uri="{9D8B030D-6E8A-4147-A177-3AD203B41FA5}">
                      <a16:colId xmlns:a16="http://schemas.microsoft.com/office/drawing/2014/main" val="441605830"/>
                    </a:ext>
                  </a:extLst>
                </a:gridCol>
                <a:gridCol w="600075">
                  <a:extLst>
                    <a:ext uri="{9D8B030D-6E8A-4147-A177-3AD203B41FA5}">
                      <a16:colId xmlns:a16="http://schemas.microsoft.com/office/drawing/2014/main" val="2715802762"/>
                    </a:ext>
                  </a:extLst>
                </a:gridCol>
                <a:gridCol w="600075">
                  <a:extLst>
                    <a:ext uri="{9D8B030D-6E8A-4147-A177-3AD203B41FA5}">
                      <a16:colId xmlns:a16="http://schemas.microsoft.com/office/drawing/2014/main" val="3720376829"/>
                    </a:ext>
                  </a:extLst>
                </a:gridCol>
                <a:gridCol w="600075">
                  <a:extLst>
                    <a:ext uri="{9D8B030D-6E8A-4147-A177-3AD203B41FA5}">
                      <a16:colId xmlns:a16="http://schemas.microsoft.com/office/drawing/2014/main" val="4215981938"/>
                    </a:ext>
                  </a:extLst>
                </a:gridCol>
                <a:gridCol w="600075">
                  <a:extLst>
                    <a:ext uri="{9D8B030D-6E8A-4147-A177-3AD203B41FA5}">
                      <a16:colId xmlns:a16="http://schemas.microsoft.com/office/drawing/2014/main" val="3764429309"/>
                    </a:ext>
                  </a:extLst>
                </a:gridCol>
                <a:gridCol w="600075">
                  <a:extLst>
                    <a:ext uri="{9D8B030D-6E8A-4147-A177-3AD203B41FA5}">
                      <a16:colId xmlns:a16="http://schemas.microsoft.com/office/drawing/2014/main" val="4122870511"/>
                    </a:ext>
                  </a:extLst>
                </a:gridCol>
                <a:gridCol w="600075">
                  <a:extLst>
                    <a:ext uri="{9D8B030D-6E8A-4147-A177-3AD203B41FA5}">
                      <a16:colId xmlns:a16="http://schemas.microsoft.com/office/drawing/2014/main" val="3200705457"/>
                    </a:ext>
                  </a:extLst>
                </a:gridCol>
                <a:gridCol w="600075">
                  <a:extLst>
                    <a:ext uri="{9D8B030D-6E8A-4147-A177-3AD203B41FA5}">
                      <a16:colId xmlns:a16="http://schemas.microsoft.com/office/drawing/2014/main" val="890063204"/>
                    </a:ext>
                  </a:extLst>
                </a:gridCol>
                <a:gridCol w="600075">
                  <a:extLst>
                    <a:ext uri="{9D8B030D-6E8A-4147-A177-3AD203B41FA5}">
                      <a16:colId xmlns:a16="http://schemas.microsoft.com/office/drawing/2014/main" val="1884647162"/>
                    </a:ext>
                  </a:extLst>
                </a:gridCol>
                <a:gridCol w="600075">
                  <a:extLst>
                    <a:ext uri="{9D8B030D-6E8A-4147-A177-3AD203B41FA5}">
                      <a16:colId xmlns:a16="http://schemas.microsoft.com/office/drawing/2014/main" val="2301853606"/>
                    </a:ext>
                  </a:extLst>
                </a:gridCol>
              </a:tblGrid>
              <a:tr h="370840">
                <a:tc>
                  <a:txBody>
                    <a:bodyPr/>
                    <a:lstStyle/>
                    <a:p>
                      <a:pPr algn="ctr"/>
                      <a:r>
                        <a:rPr lang="en-GB" b="1" dirty="0"/>
                        <a:t>Ref</a:t>
                      </a:r>
                      <a:endParaRPr lang="en-SE" b="1" dirty="0"/>
                    </a:p>
                  </a:txBody>
                  <a:tcPr>
                    <a:solidFill>
                      <a:schemeClr val="bg1">
                        <a:lumMod val="85000"/>
                      </a:schemeClr>
                    </a:solidFill>
                  </a:tcPr>
                </a:tc>
                <a:tc>
                  <a:txBody>
                    <a:bodyPr/>
                    <a:lstStyle/>
                    <a:p>
                      <a:pPr algn="ctr"/>
                      <a:r>
                        <a:rPr lang="en-GB" b="1" dirty="0"/>
                        <a:t>7</a:t>
                      </a:r>
                      <a:endParaRPr lang="en-SE" b="1" dirty="0"/>
                    </a:p>
                  </a:txBody>
                  <a:tcPr>
                    <a:solidFill>
                      <a:schemeClr val="bg1">
                        <a:lumMod val="85000"/>
                      </a:schemeClr>
                    </a:solidFill>
                  </a:tcPr>
                </a:tc>
                <a:tc>
                  <a:txBody>
                    <a:bodyPr/>
                    <a:lstStyle/>
                    <a:p>
                      <a:pPr algn="ctr"/>
                      <a:r>
                        <a:rPr lang="en-GB" b="1" dirty="0"/>
                        <a:t>0</a:t>
                      </a:r>
                      <a:endParaRPr lang="en-SE" b="1" dirty="0"/>
                    </a:p>
                  </a:txBody>
                  <a:tcPr>
                    <a:solidFill>
                      <a:schemeClr val="bg1">
                        <a:lumMod val="85000"/>
                      </a:schemeClr>
                    </a:solidFill>
                  </a:tcPr>
                </a:tc>
                <a:tc>
                  <a:txBody>
                    <a:bodyPr/>
                    <a:lstStyle/>
                    <a:p>
                      <a:pPr algn="ctr"/>
                      <a:r>
                        <a:rPr lang="en-GB" b="1" dirty="0"/>
                        <a:t>1</a:t>
                      </a:r>
                      <a:endParaRPr lang="en-SE" b="1" dirty="0"/>
                    </a:p>
                  </a:txBody>
                  <a:tcPr>
                    <a:solidFill>
                      <a:schemeClr val="bg1">
                        <a:lumMod val="85000"/>
                      </a:schemeClr>
                    </a:solidFill>
                  </a:tcPr>
                </a:tc>
                <a:tc>
                  <a:txBody>
                    <a:bodyPr/>
                    <a:lstStyle/>
                    <a:p>
                      <a:pPr algn="ctr"/>
                      <a:r>
                        <a:rPr lang="en-GB" b="1" dirty="0"/>
                        <a:t>2</a:t>
                      </a:r>
                      <a:endParaRPr lang="en-SE" b="1" dirty="0"/>
                    </a:p>
                  </a:txBody>
                  <a:tcPr>
                    <a:solidFill>
                      <a:schemeClr val="bg1">
                        <a:lumMod val="85000"/>
                      </a:schemeClr>
                    </a:solidFill>
                  </a:tcPr>
                </a:tc>
                <a:tc>
                  <a:txBody>
                    <a:bodyPr/>
                    <a:lstStyle/>
                    <a:p>
                      <a:pPr algn="ctr"/>
                      <a:r>
                        <a:rPr lang="en-GB" b="1" dirty="0"/>
                        <a:t>0</a:t>
                      </a:r>
                      <a:endParaRPr lang="en-SE" b="1" dirty="0"/>
                    </a:p>
                  </a:txBody>
                  <a:tcPr>
                    <a:solidFill>
                      <a:schemeClr val="bg1">
                        <a:lumMod val="85000"/>
                      </a:schemeClr>
                    </a:solidFill>
                  </a:tcPr>
                </a:tc>
                <a:tc>
                  <a:txBody>
                    <a:bodyPr/>
                    <a:lstStyle/>
                    <a:p>
                      <a:pPr algn="ctr"/>
                      <a:r>
                        <a:rPr lang="en-GB" b="1" dirty="0"/>
                        <a:t>3</a:t>
                      </a:r>
                      <a:endParaRPr lang="en-SE" b="1" dirty="0"/>
                    </a:p>
                  </a:txBody>
                  <a:tcPr>
                    <a:solidFill>
                      <a:schemeClr val="bg1">
                        <a:lumMod val="85000"/>
                      </a:schemeClr>
                    </a:solidFill>
                  </a:tcPr>
                </a:tc>
                <a:tc>
                  <a:txBody>
                    <a:bodyPr/>
                    <a:lstStyle/>
                    <a:p>
                      <a:pPr algn="ctr"/>
                      <a:r>
                        <a:rPr lang="en-GB" b="1" dirty="0"/>
                        <a:t>0</a:t>
                      </a:r>
                      <a:endParaRPr lang="en-SE" b="1" dirty="0"/>
                    </a:p>
                  </a:txBody>
                  <a:tcPr>
                    <a:solidFill>
                      <a:schemeClr val="bg1">
                        <a:lumMod val="85000"/>
                      </a:schemeClr>
                    </a:solidFill>
                  </a:tcPr>
                </a:tc>
                <a:tc>
                  <a:txBody>
                    <a:bodyPr/>
                    <a:lstStyle/>
                    <a:p>
                      <a:pPr algn="ctr"/>
                      <a:r>
                        <a:rPr lang="en-GB" b="1" dirty="0"/>
                        <a:t>4</a:t>
                      </a:r>
                      <a:endParaRPr lang="en-SE" b="1" dirty="0"/>
                    </a:p>
                  </a:txBody>
                  <a:tcPr>
                    <a:solidFill>
                      <a:schemeClr val="bg1">
                        <a:lumMod val="85000"/>
                      </a:schemeClr>
                    </a:solidFill>
                  </a:tcPr>
                </a:tc>
                <a:tc>
                  <a:txBody>
                    <a:bodyPr/>
                    <a:lstStyle/>
                    <a:p>
                      <a:pPr algn="ctr"/>
                      <a:r>
                        <a:rPr lang="en-GB" b="1" dirty="0"/>
                        <a:t>2</a:t>
                      </a:r>
                      <a:endParaRPr lang="en-SE" b="1" dirty="0"/>
                    </a:p>
                  </a:txBody>
                  <a:tcPr>
                    <a:solidFill>
                      <a:schemeClr val="bg1">
                        <a:lumMod val="85000"/>
                      </a:schemeClr>
                    </a:solidFill>
                  </a:tcPr>
                </a:tc>
                <a:tc>
                  <a:txBody>
                    <a:bodyPr/>
                    <a:lstStyle/>
                    <a:p>
                      <a:pPr algn="ctr"/>
                      <a:r>
                        <a:rPr lang="en-GB" b="1" dirty="0"/>
                        <a:t>3</a:t>
                      </a:r>
                      <a:endParaRPr lang="en-SE" b="1" dirty="0"/>
                    </a:p>
                  </a:txBody>
                  <a:tcPr>
                    <a:solidFill>
                      <a:schemeClr val="bg1">
                        <a:lumMod val="85000"/>
                      </a:schemeClr>
                    </a:solidFill>
                  </a:tcPr>
                </a:tc>
                <a:tc>
                  <a:txBody>
                    <a:bodyPr/>
                    <a:lstStyle/>
                    <a:p>
                      <a:pPr algn="ctr"/>
                      <a:r>
                        <a:rPr lang="en-GB" b="1" dirty="0"/>
                        <a:t>0</a:t>
                      </a:r>
                      <a:endParaRPr lang="en-SE" b="1" dirty="0"/>
                    </a:p>
                  </a:txBody>
                  <a:tcPr>
                    <a:solidFill>
                      <a:schemeClr val="bg1">
                        <a:lumMod val="85000"/>
                      </a:schemeClr>
                    </a:solidFill>
                  </a:tcPr>
                </a:tc>
                <a:tc>
                  <a:txBody>
                    <a:bodyPr/>
                    <a:lstStyle/>
                    <a:p>
                      <a:pPr algn="ctr"/>
                      <a:r>
                        <a:rPr lang="en-GB" b="1" dirty="0"/>
                        <a:t>3</a:t>
                      </a:r>
                      <a:endParaRPr lang="en-SE" b="1" dirty="0"/>
                    </a:p>
                  </a:txBody>
                  <a:tcPr>
                    <a:solidFill>
                      <a:schemeClr val="bg1">
                        <a:lumMod val="85000"/>
                      </a:schemeClr>
                    </a:solidFill>
                  </a:tcPr>
                </a:tc>
                <a:tc>
                  <a:txBody>
                    <a:bodyPr/>
                    <a:lstStyle/>
                    <a:p>
                      <a:pPr algn="ctr"/>
                      <a:r>
                        <a:rPr lang="en-GB" b="1" dirty="0"/>
                        <a:t>1</a:t>
                      </a:r>
                      <a:endParaRPr lang="en-SE" b="1" dirty="0"/>
                    </a:p>
                  </a:txBody>
                  <a:tcPr>
                    <a:solidFill>
                      <a:schemeClr val="bg1">
                        <a:lumMod val="85000"/>
                      </a:schemeClr>
                    </a:solidFill>
                  </a:tcPr>
                </a:tc>
                <a:tc>
                  <a:txBody>
                    <a:bodyPr/>
                    <a:lstStyle/>
                    <a:p>
                      <a:pPr algn="ctr"/>
                      <a:r>
                        <a:rPr lang="en-GB" b="1" dirty="0"/>
                        <a:t>2</a:t>
                      </a:r>
                      <a:endParaRPr lang="en-SE" b="1" dirty="0"/>
                    </a:p>
                  </a:txBody>
                  <a:tcPr>
                    <a:solidFill>
                      <a:schemeClr val="bg1">
                        <a:lumMod val="85000"/>
                      </a:schemeClr>
                    </a:solidFill>
                  </a:tcPr>
                </a:tc>
                <a:tc>
                  <a:txBody>
                    <a:bodyPr/>
                    <a:lstStyle/>
                    <a:p>
                      <a:pPr algn="ctr"/>
                      <a:r>
                        <a:rPr lang="en-GB" b="1" dirty="0"/>
                        <a:t>0</a:t>
                      </a:r>
                      <a:endParaRPr lang="en-SE" b="1" dirty="0"/>
                    </a:p>
                  </a:txBody>
                  <a:tcPr>
                    <a:solidFill>
                      <a:schemeClr val="bg1">
                        <a:lumMod val="85000"/>
                      </a:schemeClr>
                    </a:solidFill>
                  </a:tcPr>
                </a:tc>
                <a:extLst>
                  <a:ext uri="{0D108BD9-81ED-4DB2-BD59-A6C34878D82A}">
                    <a16:rowId xmlns:a16="http://schemas.microsoft.com/office/drawing/2014/main" val="3125541730"/>
                  </a:ext>
                </a:extLst>
              </a:tr>
              <a:tr h="370840">
                <a:tc>
                  <a:txBody>
                    <a:bodyPr/>
                    <a:lstStyle/>
                    <a:p>
                      <a:pPr algn="ctr"/>
                      <a:r>
                        <a:rPr lang="en-GB" dirty="0"/>
                        <a:t>F1</a:t>
                      </a:r>
                      <a:endParaRPr lang="en-SE" dirty="0"/>
                    </a:p>
                  </a:txBody>
                  <a:tcPr/>
                </a:tc>
                <a:tc>
                  <a:txBody>
                    <a:bodyPr/>
                    <a:lstStyle/>
                    <a:p>
                      <a:pPr algn="ctr"/>
                      <a:r>
                        <a:rPr lang="en-GB" dirty="0">
                          <a:solidFill>
                            <a:srgbClr val="FF0000"/>
                          </a:solidFill>
                        </a:rPr>
                        <a:t>7</a:t>
                      </a:r>
                      <a:endParaRPr lang="en-SE" dirty="0">
                        <a:solidFill>
                          <a:srgbClr val="FF0000"/>
                        </a:solidFill>
                      </a:endParaRPr>
                    </a:p>
                  </a:txBody>
                  <a:tcPr/>
                </a:tc>
                <a:tc>
                  <a:txBody>
                    <a:bodyPr/>
                    <a:lstStyle/>
                    <a:p>
                      <a:pPr algn="ctr"/>
                      <a:r>
                        <a:rPr lang="en-GB" dirty="0"/>
                        <a:t>7</a:t>
                      </a:r>
                      <a:endParaRPr lang="en-SE" dirty="0"/>
                    </a:p>
                  </a:txBody>
                  <a:tcPr/>
                </a:tc>
                <a:tc>
                  <a:txBody>
                    <a:bodyPr/>
                    <a:lstStyle/>
                    <a:p>
                      <a:pPr algn="ctr"/>
                      <a:r>
                        <a:rPr lang="en-GB" dirty="0"/>
                        <a:t>7</a:t>
                      </a:r>
                      <a:endParaRPr lang="en-SE" dirty="0"/>
                    </a:p>
                  </a:txBody>
                  <a:tcPr/>
                </a:tc>
                <a:tc>
                  <a:txBody>
                    <a:bodyPr/>
                    <a:lstStyle/>
                    <a:p>
                      <a:pPr algn="ctr"/>
                      <a:r>
                        <a:rPr lang="en-GB" dirty="0">
                          <a:solidFill>
                            <a:srgbClr val="FF0000"/>
                          </a:solidFill>
                        </a:rPr>
                        <a:t>2</a:t>
                      </a:r>
                      <a:endParaRPr lang="en-SE" dirty="0">
                        <a:solidFill>
                          <a:srgbClr val="FF0000"/>
                        </a:solidFill>
                      </a:endParaRPr>
                    </a:p>
                  </a:txBody>
                  <a:tcPr/>
                </a:tc>
                <a:tc>
                  <a:txBody>
                    <a:bodyPr/>
                    <a:lstStyle/>
                    <a:p>
                      <a:pPr algn="ctr"/>
                      <a:r>
                        <a:rPr lang="en-GB" dirty="0"/>
                        <a:t>2</a:t>
                      </a:r>
                      <a:endParaRPr lang="en-SE" dirty="0"/>
                    </a:p>
                  </a:txBody>
                  <a:tcPr/>
                </a:tc>
                <a:tc>
                  <a:txBody>
                    <a:bodyPr/>
                    <a:lstStyle/>
                    <a:p>
                      <a:pPr algn="ctr"/>
                      <a:r>
                        <a:rPr lang="en-GB" dirty="0"/>
                        <a:t>2</a:t>
                      </a:r>
                      <a:endParaRPr lang="en-SE" dirty="0"/>
                    </a:p>
                  </a:txBody>
                  <a:tcPr/>
                </a:tc>
                <a:tc>
                  <a:txBody>
                    <a:bodyPr/>
                    <a:lstStyle/>
                    <a:p>
                      <a:pPr algn="ctr"/>
                      <a:r>
                        <a:rPr lang="en-GB" dirty="0"/>
                        <a:t>2</a:t>
                      </a:r>
                      <a:endParaRPr lang="en-SE" dirty="0"/>
                    </a:p>
                  </a:txBody>
                  <a:tcPr/>
                </a:tc>
                <a:tc>
                  <a:txBody>
                    <a:bodyPr/>
                    <a:lstStyle/>
                    <a:p>
                      <a:pPr algn="ctr"/>
                      <a:r>
                        <a:rPr lang="en-GB" dirty="0">
                          <a:solidFill>
                            <a:srgbClr val="FF0000"/>
                          </a:solidFill>
                        </a:rPr>
                        <a:t>4</a:t>
                      </a:r>
                      <a:endParaRPr lang="en-SE" dirty="0">
                        <a:solidFill>
                          <a:srgbClr val="FF0000"/>
                        </a:solidFill>
                      </a:endParaRPr>
                    </a:p>
                  </a:txBody>
                  <a:tcPr/>
                </a:tc>
                <a:tc>
                  <a:txBody>
                    <a:bodyPr/>
                    <a:lstStyle/>
                    <a:p>
                      <a:pPr algn="ctr"/>
                      <a:r>
                        <a:rPr lang="en-GB" dirty="0"/>
                        <a:t>4</a:t>
                      </a:r>
                      <a:endParaRPr lang="en-SE" dirty="0"/>
                    </a:p>
                  </a:txBody>
                  <a:tcPr/>
                </a:tc>
                <a:tc>
                  <a:txBody>
                    <a:bodyPr/>
                    <a:lstStyle/>
                    <a:p>
                      <a:pPr algn="ctr"/>
                      <a:r>
                        <a:rPr lang="en-GB" dirty="0"/>
                        <a:t>4</a:t>
                      </a:r>
                      <a:endParaRPr lang="en-SE" dirty="0"/>
                    </a:p>
                  </a:txBody>
                  <a:tcPr/>
                </a:tc>
                <a:tc>
                  <a:txBody>
                    <a:bodyPr/>
                    <a:lstStyle/>
                    <a:p>
                      <a:pPr algn="ctr"/>
                      <a:r>
                        <a:rPr lang="en-GB" dirty="0">
                          <a:solidFill>
                            <a:srgbClr val="FF0000"/>
                          </a:solidFill>
                        </a:rPr>
                        <a:t>0</a:t>
                      </a:r>
                      <a:endParaRPr lang="en-SE" dirty="0">
                        <a:solidFill>
                          <a:srgbClr val="FF0000"/>
                        </a:solidFill>
                      </a:endParaRPr>
                    </a:p>
                  </a:txBody>
                  <a:tcPr/>
                </a:tc>
                <a:tc>
                  <a:txBody>
                    <a:bodyPr/>
                    <a:lstStyle/>
                    <a:p>
                      <a:pPr algn="ctr"/>
                      <a:r>
                        <a:rPr lang="en-GB" dirty="0"/>
                        <a:t>0</a:t>
                      </a:r>
                      <a:endParaRPr lang="en-SE" dirty="0"/>
                    </a:p>
                  </a:txBody>
                  <a:tcPr/>
                </a:tc>
                <a:tc>
                  <a:txBody>
                    <a:bodyPr/>
                    <a:lstStyle/>
                    <a:p>
                      <a:pPr algn="ctr"/>
                      <a:r>
                        <a:rPr lang="en-GB" dirty="0"/>
                        <a:t>0</a:t>
                      </a:r>
                      <a:endParaRPr lang="en-SE" dirty="0"/>
                    </a:p>
                  </a:txBody>
                  <a:tcPr/>
                </a:tc>
                <a:tc>
                  <a:txBody>
                    <a:bodyPr/>
                    <a:lstStyle/>
                    <a:p>
                      <a:pPr algn="ctr"/>
                      <a:r>
                        <a:rPr lang="en-GB" dirty="0">
                          <a:solidFill>
                            <a:schemeClr val="tx1"/>
                          </a:solidFill>
                        </a:rPr>
                        <a:t>0</a:t>
                      </a:r>
                      <a:endParaRPr lang="en-SE" dirty="0">
                        <a:solidFill>
                          <a:schemeClr val="tx1"/>
                        </a:solidFill>
                      </a:endParaRPr>
                    </a:p>
                  </a:txBody>
                  <a:tcPr/>
                </a:tc>
                <a:tc>
                  <a:txBody>
                    <a:bodyPr/>
                    <a:lstStyle/>
                    <a:p>
                      <a:pPr algn="ctr"/>
                      <a:r>
                        <a:rPr lang="en-GB" dirty="0">
                          <a:solidFill>
                            <a:schemeClr val="tx1"/>
                          </a:solidFill>
                        </a:rPr>
                        <a:t>0</a:t>
                      </a:r>
                      <a:endParaRPr lang="en-SE" dirty="0">
                        <a:solidFill>
                          <a:schemeClr val="tx1"/>
                        </a:solidFill>
                      </a:endParaRPr>
                    </a:p>
                  </a:txBody>
                  <a:tcPr/>
                </a:tc>
                <a:extLst>
                  <a:ext uri="{0D108BD9-81ED-4DB2-BD59-A6C34878D82A}">
                    <a16:rowId xmlns:a16="http://schemas.microsoft.com/office/drawing/2014/main" val="505469124"/>
                  </a:ext>
                </a:extLst>
              </a:tr>
              <a:tr h="370840">
                <a:tc>
                  <a:txBody>
                    <a:bodyPr/>
                    <a:lstStyle/>
                    <a:p>
                      <a:pPr algn="ctr"/>
                      <a:r>
                        <a:rPr lang="en-GB" dirty="0"/>
                        <a:t>F2</a:t>
                      </a:r>
                      <a:endParaRPr lang="en-SE" dirty="0"/>
                    </a:p>
                  </a:txBody>
                  <a:tcPr/>
                </a:tc>
                <a:tc>
                  <a:txBody>
                    <a:bodyPr/>
                    <a:lstStyle/>
                    <a:p>
                      <a:pPr algn="ctr"/>
                      <a:endParaRPr lang="en-SE"/>
                    </a:p>
                  </a:txBody>
                  <a:tcPr/>
                </a:tc>
                <a:tc>
                  <a:txBody>
                    <a:bodyPr/>
                    <a:lstStyle/>
                    <a:p>
                      <a:pPr algn="ctr"/>
                      <a:r>
                        <a:rPr lang="en-GB" dirty="0">
                          <a:solidFill>
                            <a:srgbClr val="FF0000"/>
                          </a:solidFill>
                        </a:rPr>
                        <a:t>0</a:t>
                      </a:r>
                      <a:endParaRPr lang="en-SE" dirty="0">
                        <a:solidFill>
                          <a:srgbClr val="FF0000"/>
                        </a:solidFill>
                      </a:endParaRPr>
                    </a:p>
                  </a:txBody>
                  <a:tcPr/>
                </a:tc>
                <a:tc>
                  <a:txBody>
                    <a:bodyPr/>
                    <a:lstStyle/>
                    <a:p>
                      <a:pPr algn="ctr"/>
                      <a:r>
                        <a:rPr lang="en-GB" dirty="0"/>
                        <a:t>0</a:t>
                      </a:r>
                      <a:endParaRPr lang="en-SE" dirty="0"/>
                    </a:p>
                  </a:txBody>
                  <a:tcPr/>
                </a:tc>
                <a:tc>
                  <a:txBody>
                    <a:bodyPr/>
                    <a:lstStyle/>
                    <a:p>
                      <a:pPr algn="ctr"/>
                      <a:r>
                        <a:rPr lang="en-GB" dirty="0"/>
                        <a:t>0</a:t>
                      </a:r>
                      <a:endParaRPr lang="en-SE" dirty="0"/>
                    </a:p>
                  </a:txBody>
                  <a:tcPr/>
                </a:tc>
                <a:tc>
                  <a:txBody>
                    <a:bodyPr/>
                    <a:lstStyle/>
                    <a:p>
                      <a:pPr algn="ctr"/>
                      <a:r>
                        <a:rPr lang="en-GB" dirty="0"/>
                        <a:t>0</a:t>
                      </a:r>
                      <a:endParaRPr lang="en-SE" dirty="0"/>
                    </a:p>
                  </a:txBody>
                  <a:tcPr/>
                </a:tc>
                <a:tc>
                  <a:txBody>
                    <a:bodyPr/>
                    <a:lstStyle/>
                    <a:p>
                      <a:pPr algn="ctr"/>
                      <a:r>
                        <a:rPr lang="en-GB" dirty="0">
                          <a:solidFill>
                            <a:srgbClr val="FF0000"/>
                          </a:solidFill>
                        </a:rPr>
                        <a:t>3</a:t>
                      </a:r>
                      <a:endParaRPr lang="en-SE" dirty="0">
                        <a:solidFill>
                          <a:srgbClr val="FF0000"/>
                        </a:solidFill>
                      </a:endParaRPr>
                    </a:p>
                  </a:txBody>
                  <a:tcPr/>
                </a:tc>
                <a:tc>
                  <a:txBody>
                    <a:bodyPr/>
                    <a:lstStyle/>
                    <a:p>
                      <a:pPr algn="ctr"/>
                      <a:r>
                        <a:rPr lang="en-GB" dirty="0"/>
                        <a:t>3</a:t>
                      </a:r>
                      <a:endParaRPr lang="en-SE" dirty="0"/>
                    </a:p>
                  </a:txBody>
                  <a:tcPr/>
                </a:tc>
                <a:tc>
                  <a:txBody>
                    <a:bodyPr/>
                    <a:lstStyle/>
                    <a:p>
                      <a:pPr algn="ctr"/>
                      <a:r>
                        <a:rPr lang="en-GB" dirty="0"/>
                        <a:t>3</a:t>
                      </a:r>
                      <a:endParaRPr lang="en-SE" dirty="0"/>
                    </a:p>
                  </a:txBody>
                  <a:tcPr/>
                </a:tc>
                <a:tc>
                  <a:txBody>
                    <a:bodyPr/>
                    <a:lstStyle/>
                    <a:p>
                      <a:pPr algn="ctr"/>
                      <a:r>
                        <a:rPr lang="en-GB" dirty="0">
                          <a:solidFill>
                            <a:srgbClr val="FF0000"/>
                          </a:solidFill>
                        </a:rPr>
                        <a:t>2</a:t>
                      </a:r>
                      <a:endParaRPr lang="en-SE" dirty="0">
                        <a:solidFill>
                          <a:srgbClr val="FF0000"/>
                        </a:solidFill>
                      </a:endParaRPr>
                    </a:p>
                  </a:txBody>
                  <a:tcPr/>
                </a:tc>
                <a:tc>
                  <a:txBody>
                    <a:bodyPr/>
                    <a:lstStyle/>
                    <a:p>
                      <a:pPr algn="ctr"/>
                      <a:r>
                        <a:rPr lang="en-GB" dirty="0">
                          <a:solidFill>
                            <a:schemeClr val="tx1"/>
                          </a:solidFill>
                        </a:rPr>
                        <a:t>2</a:t>
                      </a:r>
                      <a:endParaRPr lang="en-SE" dirty="0">
                        <a:solidFill>
                          <a:schemeClr val="tx1"/>
                        </a:solidFill>
                      </a:endParaRPr>
                    </a:p>
                  </a:txBody>
                  <a:tcPr/>
                </a:tc>
                <a:tc>
                  <a:txBody>
                    <a:bodyPr/>
                    <a:lstStyle/>
                    <a:p>
                      <a:pPr algn="ctr"/>
                      <a:r>
                        <a:rPr lang="en-GB" dirty="0"/>
                        <a:t>2</a:t>
                      </a:r>
                      <a:endParaRPr lang="en-SE" dirty="0"/>
                    </a:p>
                  </a:txBody>
                  <a:tcPr/>
                </a:tc>
                <a:tc>
                  <a:txBody>
                    <a:bodyPr/>
                    <a:lstStyle/>
                    <a:p>
                      <a:pPr algn="ctr"/>
                      <a:r>
                        <a:rPr lang="en-GB" dirty="0"/>
                        <a:t>2</a:t>
                      </a:r>
                      <a:endParaRPr lang="en-SE" dirty="0"/>
                    </a:p>
                  </a:txBody>
                  <a:tcPr/>
                </a:tc>
                <a:tc>
                  <a:txBody>
                    <a:bodyPr/>
                    <a:lstStyle/>
                    <a:p>
                      <a:pPr algn="ctr"/>
                      <a:r>
                        <a:rPr lang="en-GB" dirty="0">
                          <a:solidFill>
                            <a:srgbClr val="FF0000"/>
                          </a:solidFill>
                        </a:rPr>
                        <a:t>1</a:t>
                      </a:r>
                      <a:endParaRPr lang="en-SE" dirty="0">
                        <a:solidFill>
                          <a:srgbClr val="FF0000"/>
                        </a:solidFill>
                      </a:endParaRPr>
                    </a:p>
                  </a:txBody>
                  <a:tcPr/>
                </a:tc>
                <a:tc>
                  <a:txBody>
                    <a:bodyPr/>
                    <a:lstStyle/>
                    <a:p>
                      <a:pPr algn="ctr"/>
                      <a:r>
                        <a:rPr lang="en-GB" dirty="0">
                          <a:solidFill>
                            <a:schemeClr val="tx1"/>
                          </a:solidFill>
                        </a:rPr>
                        <a:t>1</a:t>
                      </a:r>
                      <a:endParaRPr lang="en-SE" dirty="0">
                        <a:solidFill>
                          <a:schemeClr val="tx1"/>
                        </a:solidFill>
                      </a:endParaRPr>
                    </a:p>
                  </a:txBody>
                  <a:tcPr/>
                </a:tc>
                <a:tc>
                  <a:txBody>
                    <a:bodyPr/>
                    <a:lstStyle/>
                    <a:p>
                      <a:pPr algn="ctr"/>
                      <a:r>
                        <a:rPr lang="en-GB" dirty="0">
                          <a:solidFill>
                            <a:schemeClr val="tx1"/>
                          </a:solidFill>
                        </a:rPr>
                        <a:t>1</a:t>
                      </a:r>
                      <a:endParaRPr lang="en-SE" dirty="0">
                        <a:solidFill>
                          <a:schemeClr val="tx1"/>
                        </a:solidFill>
                      </a:endParaRPr>
                    </a:p>
                  </a:txBody>
                  <a:tcPr/>
                </a:tc>
                <a:extLst>
                  <a:ext uri="{0D108BD9-81ED-4DB2-BD59-A6C34878D82A}">
                    <a16:rowId xmlns:a16="http://schemas.microsoft.com/office/drawing/2014/main" val="647869353"/>
                  </a:ext>
                </a:extLst>
              </a:tr>
              <a:tr h="370840">
                <a:tc>
                  <a:txBody>
                    <a:bodyPr/>
                    <a:lstStyle/>
                    <a:p>
                      <a:pPr algn="ctr"/>
                      <a:r>
                        <a:rPr lang="en-GB" dirty="0"/>
                        <a:t>F3</a:t>
                      </a:r>
                      <a:endParaRPr lang="en-SE" dirty="0"/>
                    </a:p>
                  </a:txBody>
                  <a:tcPr/>
                </a:tc>
                <a:tc>
                  <a:txBody>
                    <a:bodyPr/>
                    <a:lstStyle/>
                    <a:p>
                      <a:pPr algn="ctr"/>
                      <a:endParaRPr lang="en-SE"/>
                    </a:p>
                  </a:txBody>
                  <a:tcPr/>
                </a:tc>
                <a:tc>
                  <a:txBody>
                    <a:bodyPr/>
                    <a:lstStyle/>
                    <a:p>
                      <a:pPr algn="ctr"/>
                      <a:endParaRPr lang="en-SE"/>
                    </a:p>
                  </a:txBody>
                  <a:tcPr/>
                </a:tc>
                <a:tc>
                  <a:txBody>
                    <a:bodyPr/>
                    <a:lstStyle/>
                    <a:p>
                      <a:pPr algn="ctr"/>
                      <a:r>
                        <a:rPr lang="en-GB" dirty="0">
                          <a:solidFill>
                            <a:srgbClr val="FF0000"/>
                          </a:solidFill>
                        </a:rPr>
                        <a:t>1</a:t>
                      </a:r>
                      <a:endParaRPr lang="en-SE" dirty="0">
                        <a:solidFill>
                          <a:srgbClr val="FF0000"/>
                        </a:solidFill>
                      </a:endParaRPr>
                    </a:p>
                  </a:txBody>
                  <a:tcPr/>
                </a:tc>
                <a:tc>
                  <a:txBody>
                    <a:bodyPr/>
                    <a:lstStyle/>
                    <a:p>
                      <a:pPr algn="ctr"/>
                      <a:r>
                        <a:rPr lang="en-GB" dirty="0"/>
                        <a:t>1</a:t>
                      </a:r>
                      <a:endParaRPr lang="en-SE" dirty="0"/>
                    </a:p>
                  </a:txBody>
                  <a:tcPr/>
                </a:tc>
                <a:tc>
                  <a:txBody>
                    <a:bodyPr/>
                    <a:lstStyle/>
                    <a:p>
                      <a:pPr algn="ctr"/>
                      <a:r>
                        <a:rPr lang="en-GB" dirty="0"/>
                        <a:t>1</a:t>
                      </a:r>
                      <a:endParaRPr lang="en-SE" dirty="0"/>
                    </a:p>
                  </a:txBody>
                  <a:tcPr/>
                </a:tc>
                <a:tc>
                  <a:txBody>
                    <a:bodyPr/>
                    <a:lstStyle/>
                    <a:p>
                      <a:pPr algn="ctr"/>
                      <a:r>
                        <a:rPr lang="en-GB" dirty="0">
                          <a:solidFill>
                            <a:schemeClr val="tx1"/>
                          </a:solidFill>
                        </a:rPr>
                        <a:t>1</a:t>
                      </a:r>
                      <a:endParaRPr lang="en-SE" dirty="0">
                        <a:solidFill>
                          <a:schemeClr val="tx1"/>
                        </a:solidFill>
                      </a:endParaRPr>
                    </a:p>
                  </a:txBody>
                  <a:tcPr/>
                </a:tc>
                <a:tc>
                  <a:txBody>
                    <a:bodyPr/>
                    <a:lstStyle/>
                    <a:p>
                      <a:pPr algn="ctr"/>
                      <a:r>
                        <a:rPr lang="en-GB" dirty="0">
                          <a:solidFill>
                            <a:srgbClr val="FF0000"/>
                          </a:solidFill>
                        </a:rPr>
                        <a:t>0</a:t>
                      </a:r>
                      <a:endParaRPr lang="en-SE" dirty="0">
                        <a:solidFill>
                          <a:srgbClr val="FF0000"/>
                        </a:solidFill>
                      </a:endParaRPr>
                    </a:p>
                  </a:txBody>
                  <a:tcPr/>
                </a:tc>
                <a:tc>
                  <a:txBody>
                    <a:bodyPr/>
                    <a:lstStyle/>
                    <a:p>
                      <a:pPr algn="ctr"/>
                      <a:r>
                        <a:rPr lang="en-GB" dirty="0"/>
                        <a:t>0</a:t>
                      </a:r>
                      <a:endParaRPr lang="en-SE" dirty="0"/>
                    </a:p>
                  </a:txBody>
                  <a:tcPr/>
                </a:tc>
                <a:tc>
                  <a:txBody>
                    <a:bodyPr/>
                    <a:lstStyle/>
                    <a:p>
                      <a:pPr algn="ctr"/>
                      <a:r>
                        <a:rPr lang="en-GB" dirty="0">
                          <a:solidFill>
                            <a:schemeClr val="tx1"/>
                          </a:solidFill>
                        </a:rPr>
                        <a:t>0</a:t>
                      </a:r>
                      <a:endParaRPr lang="en-SE" dirty="0">
                        <a:solidFill>
                          <a:schemeClr val="tx1"/>
                        </a:solidFill>
                      </a:endParaRPr>
                    </a:p>
                  </a:txBody>
                  <a:tcPr/>
                </a:tc>
                <a:tc>
                  <a:txBody>
                    <a:bodyPr/>
                    <a:lstStyle/>
                    <a:p>
                      <a:pPr algn="ctr"/>
                      <a:r>
                        <a:rPr lang="en-GB" dirty="0">
                          <a:solidFill>
                            <a:srgbClr val="FF0000"/>
                          </a:solidFill>
                        </a:rPr>
                        <a:t>3</a:t>
                      </a:r>
                      <a:endParaRPr lang="en-SE" dirty="0">
                        <a:solidFill>
                          <a:srgbClr val="FF0000"/>
                        </a:solidFill>
                      </a:endParaRPr>
                    </a:p>
                  </a:txBody>
                  <a:tcPr/>
                </a:tc>
                <a:tc>
                  <a:txBody>
                    <a:bodyPr/>
                    <a:lstStyle/>
                    <a:p>
                      <a:pPr algn="ctr"/>
                      <a:r>
                        <a:rPr lang="en-GB" dirty="0"/>
                        <a:t>3</a:t>
                      </a:r>
                      <a:endParaRPr lang="en-SE" dirty="0"/>
                    </a:p>
                  </a:txBody>
                  <a:tcPr/>
                </a:tc>
                <a:tc>
                  <a:txBody>
                    <a:bodyPr/>
                    <a:lstStyle/>
                    <a:p>
                      <a:pPr algn="ctr"/>
                      <a:r>
                        <a:rPr lang="en-GB" dirty="0">
                          <a:solidFill>
                            <a:schemeClr val="tx1"/>
                          </a:solidFill>
                        </a:rPr>
                        <a:t>3</a:t>
                      </a:r>
                      <a:endParaRPr lang="en-SE" dirty="0">
                        <a:solidFill>
                          <a:schemeClr val="tx1"/>
                        </a:solidFill>
                      </a:endParaRPr>
                    </a:p>
                  </a:txBody>
                  <a:tcPr/>
                </a:tc>
                <a:tc>
                  <a:txBody>
                    <a:bodyPr/>
                    <a:lstStyle/>
                    <a:p>
                      <a:pPr algn="ctr"/>
                      <a:r>
                        <a:rPr lang="en-GB" dirty="0">
                          <a:solidFill>
                            <a:schemeClr val="tx1"/>
                          </a:solidFill>
                        </a:rPr>
                        <a:t>3</a:t>
                      </a:r>
                      <a:endParaRPr lang="en-SE" dirty="0">
                        <a:solidFill>
                          <a:schemeClr val="tx1"/>
                        </a:solidFill>
                      </a:endParaRPr>
                    </a:p>
                  </a:txBody>
                  <a:tcPr/>
                </a:tc>
                <a:tc>
                  <a:txBody>
                    <a:bodyPr/>
                    <a:lstStyle/>
                    <a:p>
                      <a:pPr algn="ctr"/>
                      <a:r>
                        <a:rPr lang="en-GB" dirty="0">
                          <a:solidFill>
                            <a:srgbClr val="FF0000"/>
                          </a:solidFill>
                        </a:rPr>
                        <a:t>2</a:t>
                      </a:r>
                      <a:endParaRPr lang="en-SE" dirty="0">
                        <a:solidFill>
                          <a:srgbClr val="FF0000"/>
                        </a:solidFill>
                      </a:endParaRPr>
                    </a:p>
                  </a:txBody>
                  <a:tcPr/>
                </a:tc>
                <a:tc>
                  <a:txBody>
                    <a:bodyPr/>
                    <a:lstStyle/>
                    <a:p>
                      <a:pPr algn="ctr"/>
                      <a:r>
                        <a:rPr lang="en-GB" dirty="0">
                          <a:solidFill>
                            <a:schemeClr val="tx1"/>
                          </a:solidFill>
                        </a:rPr>
                        <a:t>2</a:t>
                      </a:r>
                      <a:endParaRPr lang="en-SE" dirty="0">
                        <a:solidFill>
                          <a:schemeClr val="tx1"/>
                        </a:solidFill>
                      </a:endParaRPr>
                    </a:p>
                  </a:txBody>
                  <a:tcPr/>
                </a:tc>
                <a:extLst>
                  <a:ext uri="{0D108BD9-81ED-4DB2-BD59-A6C34878D82A}">
                    <a16:rowId xmlns:a16="http://schemas.microsoft.com/office/drawing/2014/main" val="3092924220"/>
                  </a:ext>
                </a:extLst>
              </a:tr>
            </a:tbl>
          </a:graphicData>
        </a:graphic>
      </p:graphicFrame>
      <p:sp>
        <p:nvSpPr>
          <p:cNvPr id="8" name="TextBox 7">
            <a:extLst>
              <a:ext uri="{FF2B5EF4-FFF2-40B4-BE49-F238E27FC236}">
                <a16:creationId xmlns:a16="http://schemas.microsoft.com/office/drawing/2014/main" id="{33D78281-6FAE-5DCA-EF0D-9B1B34F79695}"/>
              </a:ext>
            </a:extLst>
          </p:cNvPr>
          <p:cNvSpPr txBox="1"/>
          <p:nvPr/>
        </p:nvSpPr>
        <p:spPr>
          <a:xfrm>
            <a:off x="4839368" y="6096000"/>
            <a:ext cx="2286000" cy="369332"/>
          </a:xfrm>
          <a:prstGeom prst="rect">
            <a:avLst/>
          </a:prstGeom>
          <a:noFill/>
        </p:spPr>
        <p:txBody>
          <a:bodyPr wrap="square" rtlCol="0">
            <a:spAutoFit/>
          </a:bodyPr>
          <a:lstStyle/>
          <a:p>
            <a:r>
              <a:rPr lang="en-GB" b="0" dirty="0">
                <a:latin typeface="+mj-lt"/>
              </a:rPr>
              <a:t>OPT: </a:t>
            </a:r>
            <a:r>
              <a:rPr lang="en-US" b="0" dirty="0">
                <a:latin typeface="+mj-lt"/>
              </a:rPr>
              <a:t>8 page faults</a:t>
            </a:r>
            <a:endParaRPr lang="en-SE" b="0" dirty="0">
              <a:latin typeface="+mj-lt"/>
            </a:endParaRPr>
          </a:p>
        </p:txBody>
      </p:sp>
      <p:graphicFrame>
        <p:nvGraphicFramePr>
          <p:cNvPr id="9" name="Table 8">
            <a:extLst>
              <a:ext uri="{FF2B5EF4-FFF2-40B4-BE49-F238E27FC236}">
                <a16:creationId xmlns:a16="http://schemas.microsoft.com/office/drawing/2014/main" id="{29C774A1-C1A8-B330-D65B-94A2FCFF5861}"/>
              </a:ext>
            </a:extLst>
          </p:cNvPr>
          <p:cNvGraphicFramePr>
            <a:graphicFrameLocks noGrp="1"/>
          </p:cNvGraphicFramePr>
          <p:nvPr>
            <p:extLst>
              <p:ext uri="{D42A27DB-BD31-4B8C-83A1-F6EECF244321}">
                <p14:modId xmlns:p14="http://schemas.microsoft.com/office/powerpoint/2010/main" val="889082072"/>
              </p:ext>
            </p:extLst>
          </p:nvPr>
        </p:nvGraphicFramePr>
        <p:xfrm>
          <a:off x="1284705" y="4612640"/>
          <a:ext cx="9601200" cy="1483360"/>
        </p:xfrm>
        <a:graphic>
          <a:graphicData uri="http://schemas.openxmlformats.org/drawingml/2006/table">
            <a:tbl>
              <a:tblPr firstRow="1" bandRow="1">
                <a:tableStyleId>{5940675A-B579-460E-94D1-54222C63F5DA}</a:tableStyleId>
              </a:tblPr>
              <a:tblGrid>
                <a:gridCol w="600075">
                  <a:extLst>
                    <a:ext uri="{9D8B030D-6E8A-4147-A177-3AD203B41FA5}">
                      <a16:colId xmlns:a16="http://schemas.microsoft.com/office/drawing/2014/main" val="292060264"/>
                    </a:ext>
                  </a:extLst>
                </a:gridCol>
                <a:gridCol w="600075">
                  <a:extLst>
                    <a:ext uri="{9D8B030D-6E8A-4147-A177-3AD203B41FA5}">
                      <a16:colId xmlns:a16="http://schemas.microsoft.com/office/drawing/2014/main" val="2963604161"/>
                    </a:ext>
                  </a:extLst>
                </a:gridCol>
                <a:gridCol w="600075">
                  <a:extLst>
                    <a:ext uri="{9D8B030D-6E8A-4147-A177-3AD203B41FA5}">
                      <a16:colId xmlns:a16="http://schemas.microsoft.com/office/drawing/2014/main" val="973972083"/>
                    </a:ext>
                  </a:extLst>
                </a:gridCol>
                <a:gridCol w="600075">
                  <a:extLst>
                    <a:ext uri="{9D8B030D-6E8A-4147-A177-3AD203B41FA5}">
                      <a16:colId xmlns:a16="http://schemas.microsoft.com/office/drawing/2014/main" val="3228715825"/>
                    </a:ext>
                  </a:extLst>
                </a:gridCol>
                <a:gridCol w="600075">
                  <a:extLst>
                    <a:ext uri="{9D8B030D-6E8A-4147-A177-3AD203B41FA5}">
                      <a16:colId xmlns:a16="http://schemas.microsoft.com/office/drawing/2014/main" val="4061598519"/>
                    </a:ext>
                  </a:extLst>
                </a:gridCol>
                <a:gridCol w="600075">
                  <a:extLst>
                    <a:ext uri="{9D8B030D-6E8A-4147-A177-3AD203B41FA5}">
                      <a16:colId xmlns:a16="http://schemas.microsoft.com/office/drawing/2014/main" val="4235665240"/>
                    </a:ext>
                  </a:extLst>
                </a:gridCol>
                <a:gridCol w="600075">
                  <a:extLst>
                    <a:ext uri="{9D8B030D-6E8A-4147-A177-3AD203B41FA5}">
                      <a16:colId xmlns:a16="http://schemas.microsoft.com/office/drawing/2014/main" val="441605830"/>
                    </a:ext>
                  </a:extLst>
                </a:gridCol>
                <a:gridCol w="600075">
                  <a:extLst>
                    <a:ext uri="{9D8B030D-6E8A-4147-A177-3AD203B41FA5}">
                      <a16:colId xmlns:a16="http://schemas.microsoft.com/office/drawing/2014/main" val="2715802762"/>
                    </a:ext>
                  </a:extLst>
                </a:gridCol>
                <a:gridCol w="600075">
                  <a:extLst>
                    <a:ext uri="{9D8B030D-6E8A-4147-A177-3AD203B41FA5}">
                      <a16:colId xmlns:a16="http://schemas.microsoft.com/office/drawing/2014/main" val="3720376829"/>
                    </a:ext>
                  </a:extLst>
                </a:gridCol>
                <a:gridCol w="600075">
                  <a:extLst>
                    <a:ext uri="{9D8B030D-6E8A-4147-A177-3AD203B41FA5}">
                      <a16:colId xmlns:a16="http://schemas.microsoft.com/office/drawing/2014/main" val="4215981938"/>
                    </a:ext>
                  </a:extLst>
                </a:gridCol>
                <a:gridCol w="600075">
                  <a:extLst>
                    <a:ext uri="{9D8B030D-6E8A-4147-A177-3AD203B41FA5}">
                      <a16:colId xmlns:a16="http://schemas.microsoft.com/office/drawing/2014/main" val="3764429309"/>
                    </a:ext>
                  </a:extLst>
                </a:gridCol>
                <a:gridCol w="600075">
                  <a:extLst>
                    <a:ext uri="{9D8B030D-6E8A-4147-A177-3AD203B41FA5}">
                      <a16:colId xmlns:a16="http://schemas.microsoft.com/office/drawing/2014/main" val="4122870511"/>
                    </a:ext>
                  </a:extLst>
                </a:gridCol>
                <a:gridCol w="600075">
                  <a:extLst>
                    <a:ext uri="{9D8B030D-6E8A-4147-A177-3AD203B41FA5}">
                      <a16:colId xmlns:a16="http://schemas.microsoft.com/office/drawing/2014/main" val="3200705457"/>
                    </a:ext>
                  </a:extLst>
                </a:gridCol>
                <a:gridCol w="600075">
                  <a:extLst>
                    <a:ext uri="{9D8B030D-6E8A-4147-A177-3AD203B41FA5}">
                      <a16:colId xmlns:a16="http://schemas.microsoft.com/office/drawing/2014/main" val="890063204"/>
                    </a:ext>
                  </a:extLst>
                </a:gridCol>
                <a:gridCol w="600075">
                  <a:extLst>
                    <a:ext uri="{9D8B030D-6E8A-4147-A177-3AD203B41FA5}">
                      <a16:colId xmlns:a16="http://schemas.microsoft.com/office/drawing/2014/main" val="1884647162"/>
                    </a:ext>
                  </a:extLst>
                </a:gridCol>
                <a:gridCol w="600075">
                  <a:extLst>
                    <a:ext uri="{9D8B030D-6E8A-4147-A177-3AD203B41FA5}">
                      <a16:colId xmlns:a16="http://schemas.microsoft.com/office/drawing/2014/main" val="2301853606"/>
                    </a:ext>
                  </a:extLst>
                </a:gridCol>
              </a:tblGrid>
              <a:tr h="370840">
                <a:tc>
                  <a:txBody>
                    <a:bodyPr/>
                    <a:lstStyle/>
                    <a:p>
                      <a:pPr algn="ctr"/>
                      <a:r>
                        <a:rPr lang="en-GB" b="1" dirty="0"/>
                        <a:t>Ref</a:t>
                      </a:r>
                      <a:endParaRPr lang="en-SE" b="1" dirty="0"/>
                    </a:p>
                  </a:txBody>
                  <a:tcPr>
                    <a:solidFill>
                      <a:schemeClr val="bg1">
                        <a:lumMod val="85000"/>
                      </a:schemeClr>
                    </a:solidFill>
                  </a:tcPr>
                </a:tc>
                <a:tc>
                  <a:txBody>
                    <a:bodyPr/>
                    <a:lstStyle/>
                    <a:p>
                      <a:pPr algn="ctr"/>
                      <a:r>
                        <a:rPr lang="en-GB" b="1" dirty="0"/>
                        <a:t>7</a:t>
                      </a:r>
                      <a:endParaRPr lang="en-SE" b="1" dirty="0"/>
                    </a:p>
                  </a:txBody>
                  <a:tcPr>
                    <a:solidFill>
                      <a:schemeClr val="bg1">
                        <a:lumMod val="85000"/>
                      </a:schemeClr>
                    </a:solidFill>
                  </a:tcPr>
                </a:tc>
                <a:tc>
                  <a:txBody>
                    <a:bodyPr/>
                    <a:lstStyle/>
                    <a:p>
                      <a:pPr algn="ctr"/>
                      <a:r>
                        <a:rPr lang="en-GB" b="1" dirty="0"/>
                        <a:t>0</a:t>
                      </a:r>
                      <a:endParaRPr lang="en-SE" b="1" dirty="0"/>
                    </a:p>
                  </a:txBody>
                  <a:tcPr>
                    <a:solidFill>
                      <a:schemeClr val="bg1">
                        <a:lumMod val="85000"/>
                      </a:schemeClr>
                    </a:solidFill>
                  </a:tcPr>
                </a:tc>
                <a:tc>
                  <a:txBody>
                    <a:bodyPr/>
                    <a:lstStyle/>
                    <a:p>
                      <a:pPr algn="ctr"/>
                      <a:r>
                        <a:rPr lang="en-GB" b="1" dirty="0"/>
                        <a:t>1</a:t>
                      </a:r>
                      <a:endParaRPr lang="en-SE" b="1" dirty="0"/>
                    </a:p>
                  </a:txBody>
                  <a:tcPr>
                    <a:solidFill>
                      <a:schemeClr val="bg1">
                        <a:lumMod val="85000"/>
                      </a:schemeClr>
                    </a:solidFill>
                  </a:tcPr>
                </a:tc>
                <a:tc>
                  <a:txBody>
                    <a:bodyPr/>
                    <a:lstStyle/>
                    <a:p>
                      <a:pPr algn="ctr"/>
                      <a:r>
                        <a:rPr lang="en-GB" b="1" dirty="0"/>
                        <a:t>2</a:t>
                      </a:r>
                      <a:endParaRPr lang="en-SE" b="1" dirty="0"/>
                    </a:p>
                  </a:txBody>
                  <a:tcPr>
                    <a:solidFill>
                      <a:schemeClr val="bg1">
                        <a:lumMod val="85000"/>
                      </a:schemeClr>
                    </a:solidFill>
                  </a:tcPr>
                </a:tc>
                <a:tc>
                  <a:txBody>
                    <a:bodyPr/>
                    <a:lstStyle/>
                    <a:p>
                      <a:pPr algn="ctr"/>
                      <a:r>
                        <a:rPr lang="en-GB" b="1" dirty="0"/>
                        <a:t>0</a:t>
                      </a:r>
                      <a:endParaRPr lang="en-SE" b="1" dirty="0"/>
                    </a:p>
                  </a:txBody>
                  <a:tcPr>
                    <a:solidFill>
                      <a:schemeClr val="bg1">
                        <a:lumMod val="85000"/>
                      </a:schemeClr>
                    </a:solidFill>
                  </a:tcPr>
                </a:tc>
                <a:tc>
                  <a:txBody>
                    <a:bodyPr/>
                    <a:lstStyle/>
                    <a:p>
                      <a:pPr algn="ctr"/>
                      <a:r>
                        <a:rPr lang="en-GB" b="1" dirty="0"/>
                        <a:t>3</a:t>
                      </a:r>
                      <a:endParaRPr lang="en-SE" b="1" dirty="0"/>
                    </a:p>
                  </a:txBody>
                  <a:tcPr>
                    <a:solidFill>
                      <a:schemeClr val="bg1">
                        <a:lumMod val="85000"/>
                      </a:schemeClr>
                    </a:solidFill>
                  </a:tcPr>
                </a:tc>
                <a:tc>
                  <a:txBody>
                    <a:bodyPr/>
                    <a:lstStyle/>
                    <a:p>
                      <a:pPr algn="ctr"/>
                      <a:r>
                        <a:rPr lang="en-GB" b="1" dirty="0"/>
                        <a:t>0</a:t>
                      </a:r>
                      <a:endParaRPr lang="en-SE" b="1" dirty="0"/>
                    </a:p>
                  </a:txBody>
                  <a:tcPr>
                    <a:solidFill>
                      <a:schemeClr val="bg1">
                        <a:lumMod val="85000"/>
                      </a:schemeClr>
                    </a:solidFill>
                  </a:tcPr>
                </a:tc>
                <a:tc>
                  <a:txBody>
                    <a:bodyPr/>
                    <a:lstStyle/>
                    <a:p>
                      <a:pPr algn="ctr"/>
                      <a:r>
                        <a:rPr lang="en-GB" b="1" dirty="0"/>
                        <a:t>4</a:t>
                      </a:r>
                      <a:endParaRPr lang="en-SE" b="1" dirty="0"/>
                    </a:p>
                  </a:txBody>
                  <a:tcPr>
                    <a:solidFill>
                      <a:schemeClr val="bg1">
                        <a:lumMod val="85000"/>
                      </a:schemeClr>
                    </a:solidFill>
                  </a:tcPr>
                </a:tc>
                <a:tc>
                  <a:txBody>
                    <a:bodyPr/>
                    <a:lstStyle/>
                    <a:p>
                      <a:pPr algn="ctr"/>
                      <a:r>
                        <a:rPr lang="en-GB" b="1" dirty="0"/>
                        <a:t>2</a:t>
                      </a:r>
                      <a:endParaRPr lang="en-SE" b="1" dirty="0"/>
                    </a:p>
                  </a:txBody>
                  <a:tcPr>
                    <a:solidFill>
                      <a:schemeClr val="bg1">
                        <a:lumMod val="85000"/>
                      </a:schemeClr>
                    </a:solidFill>
                  </a:tcPr>
                </a:tc>
                <a:tc>
                  <a:txBody>
                    <a:bodyPr/>
                    <a:lstStyle/>
                    <a:p>
                      <a:pPr algn="ctr"/>
                      <a:r>
                        <a:rPr lang="en-GB" b="1" dirty="0"/>
                        <a:t>3</a:t>
                      </a:r>
                      <a:endParaRPr lang="en-SE" b="1" dirty="0"/>
                    </a:p>
                  </a:txBody>
                  <a:tcPr>
                    <a:solidFill>
                      <a:schemeClr val="bg1">
                        <a:lumMod val="85000"/>
                      </a:schemeClr>
                    </a:solidFill>
                  </a:tcPr>
                </a:tc>
                <a:tc>
                  <a:txBody>
                    <a:bodyPr/>
                    <a:lstStyle/>
                    <a:p>
                      <a:pPr algn="ctr"/>
                      <a:r>
                        <a:rPr lang="en-GB" b="1" dirty="0"/>
                        <a:t>0</a:t>
                      </a:r>
                      <a:endParaRPr lang="en-SE" b="1" dirty="0"/>
                    </a:p>
                  </a:txBody>
                  <a:tcPr>
                    <a:solidFill>
                      <a:schemeClr val="bg1">
                        <a:lumMod val="85000"/>
                      </a:schemeClr>
                    </a:solidFill>
                  </a:tcPr>
                </a:tc>
                <a:tc>
                  <a:txBody>
                    <a:bodyPr/>
                    <a:lstStyle/>
                    <a:p>
                      <a:pPr algn="ctr"/>
                      <a:r>
                        <a:rPr lang="en-GB" b="1" dirty="0"/>
                        <a:t>3</a:t>
                      </a:r>
                      <a:endParaRPr lang="en-SE" b="1" dirty="0"/>
                    </a:p>
                  </a:txBody>
                  <a:tcPr>
                    <a:solidFill>
                      <a:schemeClr val="bg1">
                        <a:lumMod val="85000"/>
                      </a:schemeClr>
                    </a:solidFill>
                  </a:tcPr>
                </a:tc>
                <a:tc>
                  <a:txBody>
                    <a:bodyPr/>
                    <a:lstStyle/>
                    <a:p>
                      <a:pPr algn="ctr"/>
                      <a:r>
                        <a:rPr lang="en-GB" b="1" dirty="0"/>
                        <a:t>1</a:t>
                      </a:r>
                      <a:endParaRPr lang="en-SE" b="1" dirty="0"/>
                    </a:p>
                  </a:txBody>
                  <a:tcPr>
                    <a:solidFill>
                      <a:schemeClr val="bg1">
                        <a:lumMod val="85000"/>
                      </a:schemeClr>
                    </a:solidFill>
                  </a:tcPr>
                </a:tc>
                <a:tc>
                  <a:txBody>
                    <a:bodyPr/>
                    <a:lstStyle/>
                    <a:p>
                      <a:pPr algn="ctr"/>
                      <a:r>
                        <a:rPr lang="en-GB" b="1" dirty="0"/>
                        <a:t>2</a:t>
                      </a:r>
                      <a:endParaRPr lang="en-SE" b="1" dirty="0"/>
                    </a:p>
                  </a:txBody>
                  <a:tcPr>
                    <a:solidFill>
                      <a:schemeClr val="bg1">
                        <a:lumMod val="85000"/>
                      </a:schemeClr>
                    </a:solidFill>
                  </a:tcPr>
                </a:tc>
                <a:tc>
                  <a:txBody>
                    <a:bodyPr/>
                    <a:lstStyle/>
                    <a:p>
                      <a:pPr algn="ctr"/>
                      <a:r>
                        <a:rPr lang="en-GB" b="1" dirty="0"/>
                        <a:t>0</a:t>
                      </a:r>
                      <a:endParaRPr lang="en-SE" b="1" dirty="0"/>
                    </a:p>
                  </a:txBody>
                  <a:tcPr>
                    <a:solidFill>
                      <a:schemeClr val="bg1">
                        <a:lumMod val="85000"/>
                      </a:schemeClr>
                    </a:solidFill>
                  </a:tcPr>
                </a:tc>
                <a:extLst>
                  <a:ext uri="{0D108BD9-81ED-4DB2-BD59-A6C34878D82A}">
                    <a16:rowId xmlns:a16="http://schemas.microsoft.com/office/drawing/2014/main" val="3125541730"/>
                  </a:ext>
                </a:extLst>
              </a:tr>
              <a:tr h="370840">
                <a:tc>
                  <a:txBody>
                    <a:bodyPr/>
                    <a:lstStyle/>
                    <a:p>
                      <a:pPr algn="ctr"/>
                      <a:r>
                        <a:rPr lang="en-GB" dirty="0"/>
                        <a:t>F1</a:t>
                      </a:r>
                      <a:endParaRPr lang="en-SE" dirty="0"/>
                    </a:p>
                  </a:txBody>
                  <a:tcPr/>
                </a:tc>
                <a:tc>
                  <a:txBody>
                    <a:bodyPr/>
                    <a:lstStyle/>
                    <a:p>
                      <a:pPr algn="ctr"/>
                      <a:r>
                        <a:rPr lang="en-GB" dirty="0">
                          <a:solidFill>
                            <a:srgbClr val="FF0000"/>
                          </a:solidFill>
                        </a:rPr>
                        <a:t>7</a:t>
                      </a:r>
                      <a:endParaRPr lang="en-SE" dirty="0">
                        <a:solidFill>
                          <a:srgbClr val="FF0000"/>
                        </a:solidFill>
                      </a:endParaRPr>
                    </a:p>
                  </a:txBody>
                  <a:tcPr/>
                </a:tc>
                <a:tc>
                  <a:txBody>
                    <a:bodyPr/>
                    <a:lstStyle/>
                    <a:p>
                      <a:pPr algn="ctr"/>
                      <a:r>
                        <a:rPr lang="en-GB" dirty="0"/>
                        <a:t>7</a:t>
                      </a:r>
                      <a:endParaRPr lang="en-SE" dirty="0"/>
                    </a:p>
                  </a:txBody>
                  <a:tcPr/>
                </a:tc>
                <a:tc>
                  <a:txBody>
                    <a:bodyPr/>
                    <a:lstStyle/>
                    <a:p>
                      <a:pPr algn="ctr"/>
                      <a:r>
                        <a:rPr lang="en-GB" dirty="0"/>
                        <a:t>7</a:t>
                      </a:r>
                      <a:endParaRPr lang="en-SE" dirty="0"/>
                    </a:p>
                  </a:txBody>
                  <a:tcPr/>
                </a:tc>
                <a:tc>
                  <a:txBody>
                    <a:bodyPr/>
                    <a:lstStyle/>
                    <a:p>
                      <a:pPr algn="ctr"/>
                      <a:r>
                        <a:rPr lang="en-GB" dirty="0">
                          <a:solidFill>
                            <a:srgbClr val="FF0000"/>
                          </a:solidFill>
                        </a:rPr>
                        <a:t>2</a:t>
                      </a:r>
                      <a:endParaRPr lang="en-SE" dirty="0">
                        <a:solidFill>
                          <a:srgbClr val="FF0000"/>
                        </a:solidFill>
                      </a:endParaRPr>
                    </a:p>
                  </a:txBody>
                  <a:tcPr/>
                </a:tc>
                <a:tc>
                  <a:txBody>
                    <a:bodyPr/>
                    <a:lstStyle/>
                    <a:p>
                      <a:pPr algn="ctr"/>
                      <a:r>
                        <a:rPr lang="en-GB" dirty="0"/>
                        <a:t>2</a:t>
                      </a:r>
                      <a:endParaRPr lang="en-SE" dirty="0"/>
                    </a:p>
                  </a:txBody>
                  <a:tcPr/>
                </a:tc>
                <a:tc>
                  <a:txBody>
                    <a:bodyPr/>
                    <a:lstStyle/>
                    <a:p>
                      <a:pPr algn="ctr"/>
                      <a:r>
                        <a:rPr lang="en-GB" dirty="0"/>
                        <a:t>2</a:t>
                      </a:r>
                      <a:endParaRPr lang="en-SE" dirty="0"/>
                    </a:p>
                  </a:txBody>
                  <a:tcPr/>
                </a:tc>
                <a:tc>
                  <a:txBody>
                    <a:bodyPr/>
                    <a:lstStyle/>
                    <a:p>
                      <a:pPr algn="ctr"/>
                      <a:r>
                        <a:rPr lang="en-GB" dirty="0"/>
                        <a:t>2</a:t>
                      </a:r>
                      <a:endParaRPr lang="en-SE" dirty="0"/>
                    </a:p>
                  </a:txBody>
                  <a:tcPr/>
                </a:tc>
                <a:tc>
                  <a:txBody>
                    <a:bodyPr/>
                    <a:lstStyle/>
                    <a:p>
                      <a:pPr algn="ctr"/>
                      <a:r>
                        <a:rPr lang="en-GB" dirty="0"/>
                        <a:t>2</a:t>
                      </a:r>
                      <a:endParaRPr lang="en-SE" dirty="0"/>
                    </a:p>
                  </a:txBody>
                  <a:tcPr/>
                </a:tc>
                <a:tc>
                  <a:txBody>
                    <a:bodyPr/>
                    <a:lstStyle/>
                    <a:p>
                      <a:pPr algn="ctr"/>
                      <a:r>
                        <a:rPr lang="en-GB" dirty="0"/>
                        <a:t>2</a:t>
                      </a:r>
                      <a:endParaRPr lang="en-SE" dirty="0"/>
                    </a:p>
                  </a:txBody>
                  <a:tcPr/>
                </a:tc>
                <a:tc>
                  <a:txBody>
                    <a:bodyPr/>
                    <a:lstStyle/>
                    <a:p>
                      <a:pPr algn="ctr"/>
                      <a:r>
                        <a:rPr lang="en-GB" dirty="0"/>
                        <a:t>2</a:t>
                      </a:r>
                      <a:endParaRPr lang="en-SE" dirty="0"/>
                    </a:p>
                  </a:txBody>
                  <a:tcPr/>
                </a:tc>
                <a:tc>
                  <a:txBody>
                    <a:bodyPr/>
                    <a:lstStyle/>
                    <a:p>
                      <a:pPr algn="ctr"/>
                      <a:r>
                        <a:rPr lang="en-GB" dirty="0"/>
                        <a:t>2</a:t>
                      </a:r>
                      <a:endParaRPr lang="en-SE" dirty="0"/>
                    </a:p>
                  </a:txBody>
                  <a:tcPr/>
                </a:tc>
                <a:tc>
                  <a:txBody>
                    <a:bodyPr/>
                    <a:lstStyle/>
                    <a:p>
                      <a:pPr algn="ctr"/>
                      <a:r>
                        <a:rPr lang="en-GB" dirty="0">
                          <a:solidFill>
                            <a:schemeClr val="tx1"/>
                          </a:solidFill>
                        </a:rPr>
                        <a:t>2</a:t>
                      </a:r>
                      <a:endParaRPr lang="en-SE" dirty="0">
                        <a:solidFill>
                          <a:schemeClr val="tx1"/>
                        </a:solidFill>
                      </a:endParaRPr>
                    </a:p>
                  </a:txBody>
                  <a:tcPr/>
                </a:tc>
                <a:tc>
                  <a:txBody>
                    <a:bodyPr/>
                    <a:lstStyle/>
                    <a:p>
                      <a:pPr algn="ctr"/>
                      <a:r>
                        <a:rPr lang="en-GB" dirty="0"/>
                        <a:t>2</a:t>
                      </a:r>
                      <a:endParaRPr lang="en-SE" dirty="0"/>
                    </a:p>
                  </a:txBody>
                  <a:tcPr/>
                </a:tc>
                <a:tc>
                  <a:txBody>
                    <a:bodyPr/>
                    <a:lstStyle/>
                    <a:p>
                      <a:pPr algn="ctr"/>
                      <a:r>
                        <a:rPr lang="en-GB" dirty="0"/>
                        <a:t>2</a:t>
                      </a:r>
                      <a:endParaRPr lang="en-SE" dirty="0"/>
                    </a:p>
                  </a:txBody>
                  <a:tcPr/>
                </a:tc>
                <a:tc>
                  <a:txBody>
                    <a:bodyPr/>
                    <a:lstStyle/>
                    <a:p>
                      <a:pPr algn="ctr"/>
                      <a:r>
                        <a:rPr lang="en-GB" dirty="0"/>
                        <a:t>2</a:t>
                      </a:r>
                      <a:endParaRPr lang="en-SE" dirty="0"/>
                    </a:p>
                  </a:txBody>
                  <a:tcPr/>
                </a:tc>
                <a:extLst>
                  <a:ext uri="{0D108BD9-81ED-4DB2-BD59-A6C34878D82A}">
                    <a16:rowId xmlns:a16="http://schemas.microsoft.com/office/drawing/2014/main" val="505469124"/>
                  </a:ext>
                </a:extLst>
              </a:tr>
              <a:tr h="370840">
                <a:tc>
                  <a:txBody>
                    <a:bodyPr/>
                    <a:lstStyle/>
                    <a:p>
                      <a:pPr algn="ctr"/>
                      <a:r>
                        <a:rPr lang="en-GB" dirty="0"/>
                        <a:t>F2</a:t>
                      </a:r>
                      <a:endParaRPr lang="en-SE" dirty="0"/>
                    </a:p>
                  </a:txBody>
                  <a:tcPr/>
                </a:tc>
                <a:tc>
                  <a:txBody>
                    <a:bodyPr/>
                    <a:lstStyle/>
                    <a:p>
                      <a:pPr algn="ctr"/>
                      <a:endParaRPr lang="en-SE"/>
                    </a:p>
                  </a:txBody>
                  <a:tcPr/>
                </a:tc>
                <a:tc>
                  <a:txBody>
                    <a:bodyPr/>
                    <a:lstStyle/>
                    <a:p>
                      <a:pPr algn="ctr"/>
                      <a:r>
                        <a:rPr lang="en-GB" dirty="0">
                          <a:solidFill>
                            <a:srgbClr val="FF0000"/>
                          </a:solidFill>
                        </a:rPr>
                        <a:t>0</a:t>
                      </a:r>
                      <a:endParaRPr lang="en-SE" dirty="0">
                        <a:solidFill>
                          <a:srgbClr val="FF0000"/>
                        </a:solidFill>
                      </a:endParaRPr>
                    </a:p>
                  </a:txBody>
                  <a:tcPr/>
                </a:tc>
                <a:tc>
                  <a:txBody>
                    <a:bodyPr/>
                    <a:lstStyle/>
                    <a:p>
                      <a:pPr algn="ctr"/>
                      <a:r>
                        <a:rPr lang="en-GB" dirty="0"/>
                        <a:t>0</a:t>
                      </a:r>
                      <a:endParaRPr lang="en-SE" dirty="0"/>
                    </a:p>
                  </a:txBody>
                  <a:tcPr/>
                </a:tc>
                <a:tc>
                  <a:txBody>
                    <a:bodyPr/>
                    <a:lstStyle/>
                    <a:p>
                      <a:pPr algn="ctr"/>
                      <a:r>
                        <a:rPr lang="en-GB" dirty="0"/>
                        <a:t>0</a:t>
                      </a:r>
                      <a:endParaRPr lang="en-SE" dirty="0"/>
                    </a:p>
                  </a:txBody>
                  <a:tcPr/>
                </a:tc>
                <a:tc>
                  <a:txBody>
                    <a:bodyPr/>
                    <a:lstStyle/>
                    <a:p>
                      <a:pPr algn="ctr"/>
                      <a:r>
                        <a:rPr lang="en-GB" dirty="0"/>
                        <a:t>0</a:t>
                      </a:r>
                      <a:endParaRPr lang="en-SE" dirty="0"/>
                    </a:p>
                  </a:txBody>
                  <a:tcPr/>
                </a:tc>
                <a:tc>
                  <a:txBody>
                    <a:bodyPr/>
                    <a:lstStyle/>
                    <a:p>
                      <a:pPr algn="ctr"/>
                      <a:r>
                        <a:rPr lang="en-GB" dirty="0"/>
                        <a:t>0</a:t>
                      </a:r>
                      <a:endParaRPr lang="en-SE" dirty="0"/>
                    </a:p>
                  </a:txBody>
                  <a:tcPr/>
                </a:tc>
                <a:tc>
                  <a:txBody>
                    <a:bodyPr/>
                    <a:lstStyle/>
                    <a:p>
                      <a:pPr algn="ctr"/>
                      <a:r>
                        <a:rPr lang="en-GB" dirty="0"/>
                        <a:t>0</a:t>
                      </a:r>
                      <a:endParaRPr lang="en-SE" dirty="0"/>
                    </a:p>
                  </a:txBody>
                  <a:tcPr/>
                </a:tc>
                <a:tc>
                  <a:txBody>
                    <a:bodyPr/>
                    <a:lstStyle/>
                    <a:p>
                      <a:pPr algn="ctr"/>
                      <a:r>
                        <a:rPr lang="en-GB" dirty="0">
                          <a:solidFill>
                            <a:srgbClr val="FF0000"/>
                          </a:solidFill>
                        </a:rPr>
                        <a:t>4</a:t>
                      </a:r>
                      <a:endParaRPr lang="en-SE" dirty="0">
                        <a:solidFill>
                          <a:srgbClr val="FF0000"/>
                        </a:solidFill>
                      </a:endParaRPr>
                    </a:p>
                  </a:txBody>
                  <a:tcPr/>
                </a:tc>
                <a:tc>
                  <a:txBody>
                    <a:bodyPr/>
                    <a:lstStyle/>
                    <a:p>
                      <a:pPr algn="ctr"/>
                      <a:r>
                        <a:rPr lang="en-GB" dirty="0">
                          <a:solidFill>
                            <a:schemeClr val="tx1"/>
                          </a:solidFill>
                        </a:rPr>
                        <a:t>4</a:t>
                      </a:r>
                      <a:endParaRPr lang="en-SE" dirty="0">
                        <a:solidFill>
                          <a:schemeClr val="tx1"/>
                        </a:solidFill>
                      </a:endParaRPr>
                    </a:p>
                  </a:txBody>
                  <a:tcPr/>
                </a:tc>
                <a:tc>
                  <a:txBody>
                    <a:bodyPr/>
                    <a:lstStyle/>
                    <a:p>
                      <a:pPr algn="ctr"/>
                      <a:r>
                        <a:rPr lang="en-GB" dirty="0">
                          <a:solidFill>
                            <a:schemeClr val="tx1"/>
                          </a:solidFill>
                        </a:rPr>
                        <a:t>4</a:t>
                      </a:r>
                      <a:endParaRPr lang="en-SE" dirty="0">
                        <a:solidFill>
                          <a:schemeClr val="tx1"/>
                        </a:solidFill>
                      </a:endParaRPr>
                    </a:p>
                  </a:txBody>
                  <a:tcPr/>
                </a:tc>
                <a:tc>
                  <a:txBody>
                    <a:bodyPr/>
                    <a:lstStyle/>
                    <a:p>
                      <a:pPr algn="ctr"/>
                      <a:r>
                        <a:rPr lang="en-GB" dirty="0">
                          <a:solidFill>
                            <a:srgbClr val="FF0000"/>
                          </a:solidFill>
                        </a:rPr>
                        <a:t>0</a:t>
                      </a:r>
                      <a:endParaRPr lang="en-SE" dirty="0">
                        <a:solidFill>
                          <a:srgbClr val="FF0000"/>
                        </a:solidFill>
                      </a:endParaRPr>
                    </a:p>
                  </a:txBody>
                  <a:tcPr/>
                </a:tc>
                <a:tc>
                  <a:txBody>
                    <a:bodyPr/>
                    <a:lstStyle/>
                    <a:p>
                      <a:pPr algn="ctr"/>
                      <a:r>
                        <a:rPr lang="en-GB" dirty="0">
                          <a:solidFill>
                            <a:schemeClr val="tx1"/>
                          </a:solidFill>
                        </a:rPr>
                        <a:t>0</a:t>
                      </a:r>
                      <a:endParaRPr lang="en-SE" dirty="0">
                        <a:solidFill>
                          <a:schemeClr val="tx1"/>
                        </a:solidFill>
                      </a:endParaRPr>
                    </a:p>
                  </a:txBody>
                  <a:tcPr/>
                </a:tc>
                <a:tc>
                  <a:txBody>
                    <a:bodyPr/>
                    <a:lstStyle/>
                    <a:p>
                      <a:pPr algn="ctr"/>
                      <a:r>
                        <a:rPr lang="en-GB" dirty="0"/>
                        <a:t>0</a:t>
                      </a:r>
                      <a:endParaRPr lang="en-SE" dirty="0"/>
                    </a:p>
                  </a:txBody>
                  <a:tcPr/>
                </a:tc>
                <a:tc>
                  <a:txBody>
                    <a:bodyPr/>
                    <a:lstStyle/>
                    <a:p>
                      <a:pPr algn="ctr"/>
                      <a:r>
                        <a:rPr lang="en-GB" dirty="0"/>
                        <a:t>0</a:t>
                      </a:r>
                      <a:endParaRPr lang="en-SE" dirty="0"/>
                    </a:p>
                  </a:txBody>
                  <a:tcPr/>
                </a:tc>
                <a:tc>
                  <a:txBody>
                    <a:bodyPr/>
                    <a:lstStyle/>
                    <a:p>
                      <a:pPr algn="ctr"/>
                      <a:r>
                        <a:rPr lang="en-GB" dirty="0"/>
                        <a:t>0</a:t>
                      </a:r>
                      <a:endParaRPr lang="en-SE" dirty="0"/>
                    </a:p>
                  </a:txBody>
                  <a:tcPr/>
                </a:tc>
                <a:extLst>
                  <a:ext uri="{0D108BD9-81ED-4DB2-BD59-A6C34878D82A}">
                    <a16:rowId xmlns:a16="http://schemas.microsoft.com/office/drawing/2014/main" val="647869353"/>
                  </a:ext>
                </a:extLst>
              </a:tr>
              <a:tr h="370840">
                <a:tc>
                  <a:txBody>
                    <a:bodyPr/>
                    <a:lstStyle/>
                    <a:p>
                      <a:pPr algn="ctr"/>
                      <a:r>
                        <a:rPr lang="en-GB" dirty="0"/>
                        <a:t>F3</a:t>
                      </a:r>
                      <a:endParaRPr lang="en-SE" dirty="0"/>
                    </a:p>
                  </a:txBody>
                  <a:tcPr/>
                </a:tc>
                <a:tc>
                  <a:txBody>
                    <a:bodyPr/>
                    <a:lstStyle/>
                    <a:p>
                      <a:pPr algn="ctr"/>
                      <a:endParaRPr lang="en-SE"/>
                    </a:p>
                  </a:txBody>
                  <a:tcPr/>
                </a:tc>
                <a:tc>
                  <a:txBody>
                    <a:bodyPr/>
                    <a:lstStyle/>
                    <a:p>
                      <a:pPr algn="ctr"/>
                      <a:endParaRPr lang="en-SE"/>
                    </a:p>
                  </a:txBody>
                  <a:tcPr/>
                </a:tc>
                <a:tc>
                  <a:txBody>
                    <a:bodyPr/>
                    <a:lstStyle/>
                    <a:p>
                      <a:pPr algn="ctr"/>
                      <a:r>
                        <a:rPr lang="en-GB" dirty="0">
                          <a:solidFill>
                            <a:srgbClr val="FF0000"/>
                          </a:solidFill>
                        </a:rPr>
                        <a:t>1</a:t>
                      </a:r>
                      <a:endParaRPr lang="en-SE" dirty="0">
                        <a:solidFill>
                          <a:srgbClr val="FF0000"/>
                        </a:solidFill>
                      </a:endParaRPr>
                    </a:p>
                  </a:txBody>
                  <a:tcPr/>
                </a:tc>
                <a:tc>
                  <a:txBody>
                    <a:bodyPr/>
                    <a:lstStyle/>
                    <a:p>
                      <a:pPr algn="ctr"/>
                      <a:r>
                        <a:rPr lang="en-GB" dirty="0"/>
                        <a:t>1</a:t>
                      </a:r>
                      <a:endParaRPr lang="en-SE" dirty="0"/>
                    </a:p>
                  </a:txBody>
                  <a:tcPr/>
                </a:tc>
                <a:tc>
                  <a:txBody>
                    <a:bodyPr/>
                    <a:lstStyle/>
                    <a:p>
                      <a:pPr algn="ctr"/>
                      <a:r>
                        <a:rPr lang="en-GB" dirty="0"/>
                        <a:t>1</a:t>
                      </a:r>
                      <a:endParaRPr lang="en-SE" dirty="0"/>
                    </a:p>
                  </a:txBody>
                  <a:tcPr/>
                </a:tc>
                <a:tc>
                  <a:txBody>
                    <a:bodyPr/>
                    <a:lstStyle/>
                    <a:p>
                      <a:pPr algn="ctr"/>
                      <a:r>
                        <a:rPr lang="en-GB" dirty="0">
                          <a:solidFill>
                            <a:srgbClr val="FF0000"/>
                          </a:solidFill>
                        </a:rPr>
                        <a:t>3</a:t>
                      </a:r>
                      <a:endParaRPr lang="en-SE" dirty="0">
                        <a:solidFill>
                          <a:srgbClr val="FF0000"/>
                        </a:solidFill>
                      </a:endParaRPr>
                    </a:p>
                  </a:txBody>
                  <a:tcPr/>
                </a:tc>
                <a:tc>
                  <a:txBody>
                    <a:bodyPr/>
                    <a:lstStyle/>
                    <a:p>
                      <a:pPr algn="ctr"/>
                      <a:r>
                        <a:rPr lang="en-GB" dirty="0"/>
                        <a:t>3</a:t>
                      </a:r>
                      <a:endParaRPr lang="en-SE" dirty="0"/>
                    </a:p>
                  </a:txBody>
                  <a:tcPr/>
                </a:tc>
                <a:tc>
                  <a:txBody>
                    <a:bodyPr/>
                    <a:lstStyle/>
                    <a:p>
                      <a:pPr algn="ctr"/>
                      <a:r>
                        <a:rPr lang="en-GB" dirty="0"/>
                        <a:t>3</a:t>
                      </a:r>
                      <a:endParaRPr lang="en-SE" dirty="0"/>
                    </a:p>
                  </a:txBody>
                  <a:tcPr/>
                </a:tc>
                <a:tc>
                  <a:txBody>
                    <a:bodyPr/>
                    <a:lstStyle/>
                    <a:p>
                      <a:pPr algn="ctr"/>
                      <a:r>
                        <a:rPr lang="en-GB" dirty="0"/>
                        <a:t>3</a:t>
                      </a:r>
                      <a:endParaRPr lang="en-SE" dirty="0"/>
                    </a:p>
                  </a:txBody>
                  <a:tcPr/>
                </a:tc>
                <a:tc>
                  <a:txBody>
                    <a:bodyPr/>
                    <a:lstStyle/>
                    <a:p>
                      <a:pPr algn="ctr"/>
                      <a:r>
                        <a:rPr lang="en-GB" dirty="0"/>
                        <a:t>3</a:t>
                      </a:r>
                      <a:endParaRPr lang="en-SE" dirty="0"/>
                    </a:p>
                  </a:txBody>
                  <a:tcPr/>
                </a:tc>
                <a:tc>
                  <a:txBody>
                    <a:bodyPr/>
                    <a:lstStyle/>
                    <a:p>
                      <a:pPr algn="ctr"/>
                      <a:r>
                        <a:rPr lang="en-GB" dirty="0"/>
                        <a:t>3</a:t>
                      </a:r>
                      <a:endParaRPr lang="en-SE" dirty="0"/>
                    </a:p>
                  </a:txBody>
                  <a:tcPr/>
                </a:tc>
                <a:tc>
                  <a:txBody>
                    <a:bodyPr/>
                    <a:lstStyle/>
                    <a:p>
                      <a:pPr algn="ctr"/>
                      <a:r>
                        <a:rPr lang="en-GB" dirty="0">
                          <a:solidFill>
                            <a:schemeClr val="tx1"/>
                          </a:solidFill>
                        </a:rPr>
                        <a:t>3</a:t>
                      </a:r>
                      <a:endParaRPr lang="en-SE" dirty="0">
                        <a:solidFill>
                          <a:schemeClr val="tx1"/>
                        </a:solidFill>
                      </a:endParaRPr>
                    </a:p>
                  </a:txBody>
                  <a:tcPr/>
                </a:tc>
                <a:tc>
                  <a:txBody>
                    <a:bodyPr/>
                    <a:lstStyle/>
                    <a:p>
                      <a:pPr algn="ctr"/>
                      <a:r>
                        <a:rPr lang="en-GB" dirty="0">
                          <a:solidFill>
                            <a:srgbClr val="FF0000"/>
                          </a:solidFill>
                        </a:rPr>
                        <a:t>1</a:t>
                      </a:r>
                      <a:endParaRPr lang="en-SE" dirty="0">
                        <a:solidFill>
                          <a:srgbClr val="FF0000"/>
                        </a:solidFill>
                      </a:endParaRPr>
                    </a:p>
                  </a:txBody>
                  <a:tcPr/>
                </a:tc>
                <a:tc>
                  <a:txBody>
                    <a:bodyPr/>
                    <a:lstStyle/>
                    <a:p>
                      <a:pPr algn="ctr"/>
                      <a:r>
                        <a:rPr lang="en-GB" dirty="0">
                          <a:solidFill>
                            <a:schemeClr val="tx1"/>
                          </a:solidFill>
                        </a:rPr>
                        <a:t>1</a:t>
                      </a:r>
                      <a:endParaRPr lang="en-SE" dirty="0">
                        <a:solidFill>
                          <a:schemeClr val="tx1"/>
                        </a:solidFill>
                      </a:endParaRPr>
                    </a:p>
                  </a:txBody>
                  <a:tcPr/>
                </a:tc>
                <a:tc>
                  <a:txBody>
                    <a:bodyPr/>
                    <a:lstStyle/>
                    <a:p>
                      <a:pPr algn="ctr"/>
                      <a:r>
                        <a:rPr lang="en-GB" dirty="0">
                          <a:solidFill>
                            <a:schemeClr val="tx1"/>
                          </a:solidFill>
                        </a:rPr>
                        <a:t>1</a:t>
                      </a:r>
                      <a:endParaRPr lang="en-SE" dirty="0">
                        <a:solidFill>
                          <a:schemeClr val="tx1"/>
                        </a:solidFill>
                      </a:endParaRPr>
                    </a:p>
                  </a:txBody>
                  <a:tcPr/>
                </a:tc>
                <a:extLst>
                  <a:ext uri="{0D108BD9-81ED-4DB2-BD59-A6C34878D82A}">
                    <a16:rowId xmlns:a16="http://schemas.microsoft.com/office/drawing/2014/main" val="3092924220"/>
                  </a:ext>
                </a:extLst>
              </a:tr>
            </a:tbl>
          </a:graphicData>
        </a:graphic>
      </p:graphicFrame>
    </p:spTree>
    <p:extLst>
      <p:ext uri="{BB962C8B-B14F-4D97-AF65-F5344CB8AC3E}">
        <p14:creationId xmlns:p14="http://schemas.microsoft.com/office/powerpoint/2010/main" val="1477581116"/>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BC9F1E-8B23-A6D7-F78D-233C11DA0C73}"/>
              </a:ext>
            </a:extLst>
          </p:cNvPr>
          <p:cNvSpPr>
            <a:spLocks noGrp="1"/>
          </p:cNvSpPr>
          <p:nvPr>
            <p:ph type="title"/>
          </p:nvPr>
        </p:nvSpPr>
        <p:spPr/>
        <p:txBody>
          <a:bodyPr/>
          <a:lstStyle/>
          <a:p>
            <a:r>
              <a:rPr lang="en-GB" dirty="0"/>
              <a:t>Q2. Page Replacement References</a:t>
            </a:r>
            <a:endParaRPr lang="en-SE" dirty="0"/>
          </a:p>
        </p:txBody>
      </p:sp>
      <p:sp>
        <p:nvSpPr>
          <p:cNvPr id="3" name="Content Placeholder 2">
            <a:extLst>
              <a:ext uri="{FF2B5EF4-FFF2-40B4-BE49-F238E27FC236}">
                <a16:creationId xmlns:a16="http://schemas.microsoft.com/office/drawing/2014/main" id="{FC221919-97C7-4BB6-136D-5D56CBFD786E}"/>
              </a:ext>
            </a:extLst>
          </p:cNvPr>
          <p:cNvSpPr>
            <a:spLocks noGrp="1"/>
          </p:cNvSpPr>
          <p:nvPr>
            <p:ph idx="1"/>
          </p:nvPr>
        </p:nvSpPr>
        <p:spPr/>
        <p:txBody>
          <a:bodyPr/>
          <a:lstStyle/>
          <a:p>
            <a:r>
              <a:rPr lang="en-GB" dirty="0"/>
              <a:t>Page replacement Algorithms | FIFO | Example | OS | Lec-26 | Bhanu Priya,  Education 4u</a:t>
            </a:r>
          </a:p>
          <a:p>
            <a:pPr lvl="1"/>
            <a:r>
              <a:rPr lang="en-GB" dirty="0">
                <a:hlinkClick r:id="rId2"/>
              </a:rPr>
              <a:t>https://www.youtube.com/watch?v=16kaPQtYo28</a:t>
            </a:r>
            <a:r>
              <a:rPr lang="en-GB" dirty="0"/>
              <a:t> </a:t>
            </a:r>
          </a:p>
          <a:p>
            <a:r>
              <a:rPr lang="en-GB" dirty="0"/>
              <a:t>Page replacement Algorithms | LRU | Example | OS | Lec-27 | Bhanu Priya, Education 4u</a:t>
            </a:r>
          </a:p>
          <a:p>
            <a:pPr lvl="1"/>
            <a:r>
              <a:rPr lang="en-GB" dirty="0">
                <a:hlinkClick r:id="rId3"/>
              </a:rPr>
              <a:t>https://www.youtube.com/watch?v=u23ROrlSK_g</a:t>
            </a:r>
            <a:r>
              <a:rPr lang="en-GB" dirty="0"/>
              <a:t> </a:t>
            </a:r>
          </a:p>
          <a:p>
            <a:r>
              <a:rPr lang="en-GB" dirty="0"/>
              <a:t>Page replacement Algorithms | OPTIMAL | Example | OS | Lec-28 | Bhanu Priya, Education 4u</a:t>
            </a:r>
          </a:p>
          <a:p>
            <a:pPr lvl="1"/>
            <a:r>
              <a:rPr lang="en-GB" dirty="0">
                <a:hlinkClick r:id="rId4"/>
              </a:rPr>
              <a:t>https://www.youtube.com/watch?v=jeJIKKQcqpU</a:t>
            </a:r>
            <a:r>
              <a:rPr lang="en-GB" dirty="0"/>
              <a:t> </a:t>
            </a:r>
          </a:p>
          <a:p>
            <a:pPr lvl="1"/>
            <a:r>
              <a:rPr lang="en-GB" dirty="0"/>
              <a:t>Note that the reference stream is slightly </a:t>
            </a:r>
            <a:r>
              <a:rPr lang="en-GB"/>
              <a:t>different from FIFO and LRU videos</a:t>
            </a:r>
            <a:endParaRPr lang="en-SE" dirty="0"/>
          </a:p>
        </p:txBody>
      </p:sp>
    </p:spTree>
    <p:extLst>
      <p:ext uri="{BB962C8B-B14F-4D97-AF65-F5344CB8AC3E}">
        <p14:creationId xmlns:p14="http://schemas.microsoft.com/office/powerpoint/2010/main" val="214255307"/>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AE64E4-132B-4711-8D17-334F6D48E453}"/>
              </a:ext>
            </a:extLst>
          </p:cNvPr>
          <p:cNvSpPr>
            <a:spLocks noGrp="1"/>
          </p:cNvSpPr>
          <p:nvPr>
            <p:ph type="title"/>
          </p:nvPr>
        </p:nvSpPr>
        <p:spPr/>
        <p:txBody>
          <a:bodyPr/>
          <a:lstStyle/>
          <a:p>
            <a:r>
              <a:rPr lang="en-GB" dirty="0"/>
              <a:t>Q. Paging</a:t>
            </a:r>
            <a:endParaRPr lang="en-SE" dirty="0"/>
          </a:p>
        </p:txBody>
      </p:sp>
      <p:sp>
        <p:nvSpPr>
          <p:cNvPr id="3" name="Content Placeholder 2">
            <a:extLst>
              <a:ext uri="{FF2B5EF4-FFF2-40B4-BE49-F238E27FC236}">
                <a16:creationId xmlns:a16="http://schemas.microsoft.com/office/drawing/2014/main" id="{EE370C94-273E-D01F-70B5-1DB439BEE734}"/>
              </a:ext>
            </a:extLst>
          </p:cNvPr>
          <p:cNvSpPr>
            <a:spLocks noGrp="1"/>
          </p:cNvSpPr>
          <p:nvPr>
            <p:ph idx="1"/>
          </p:nvPr>
        </p:nvSpPr>
        <p:spPr>
          <a:xfrm>
            <a:off x="812800" y="914400"/>
            <a:ext cx="8051800" cy="5791200"/>
          </a:xfrm>
        </p:spPr>
        <p:txBody>
          <a:bodyPr>
            <a:normAutofit fontScale="92500" lnSpcReduction="10000"/>
          </a:bodyPr>
          <a:lstStyle/>
          <a:p>
            <a:r>
              <a:rPr lang="en-GB" dirty="0">
                <a:latin typeface="Gill Sans Light"/>
              </a:rPr>
              <a:t>Consider 12-bit virtual address space. Page size is 1 KB. The table shows the 4 entries in the page table. Recall that the valid bit is 1 if the page is resident in physical memory and 0 if the page is on disk or hasn’t been allocated. What is the physical memory address corresponding to the </a:t>
            </a:r>
            <a:r>
              <a:rPr lang="en-GB">
                <a:latin typeface="Gill Sans Light"/>
              </a:rPr>
              <a:t>virtual memory address </a:t>
            </a:r>
            <a:r>
              <a:rPr lang="en-GB" dirty="0">
                <a:latin typeface="Gill Sans Light"/>
              </a:rPr>
              <a:t>0xF74, 0x374?</a:t>
            </a:r>
          </a:p>
          <a:p>
            <a:r>
              <a:rPr lang="en-GB" dirty="0">
                <a:latin typeface="Gill Sans Light"/>
              </a:rPr>
              <a:t>ANS: </a:t>
            </a:r>
          </a:p>
          <a:p>
            <a:r>
              <a:rPr lang="en-US" altLang="zh-CN" dirty="0">
                <a:latin typeface="Gill Sans Light"/>
              </a:rPr>
              <a:t>P</a:t>
            </a:r>
            <a:r>
              <a:rPr lang="en-GB" dirty="0">
                <a:latin typeface="Gill Sans Light"/>
              </a:rPr>
              <a:t>age size is 1 KB = 2^10, hence offset is 10 bits. 12-bit virtual address space, hence VPN is 12-10=2 bits.</a:t>
            </a:r>
            <a:endParaRPr lang="en-US" altLang="zh-CN" dirty="0">
              <a:latin typeface="Gill Sans Light"/>
            </a:endParaRPr>
          </a:p>
          <a:p>
            <a:pPr algn="l">
              <a:buFont typeface="Arial" panose="020B0604020202020204" pitchFamily="34" charset="0"/>
              <a:buChar char="•"/>
            </a:pPr>
            <a:r>
              <a:rPr lang="en-GB" b="0" i="0" dirty="0">
                <a:effectLst/>
                <a:latin typeface="Gill Sans Light"/>
              </a:rPr>
              <a:t>Virtual address: 0xF74 = </a:t>
            </a:r>
            <a:r>
              <a:rPr lang="en-GB" b="0" i="0" dirty="0">
                <a:solidFill>
                  <a:srgbClr val="FF0000"/>
                </a:solidFill>
                <a:effectLst/>
                <a:latin typeface="Gill Sans Light"/>
              </a:rPr>
              <a:t>11</a:t>
            </a:r>
            <a:r>
              <a:rPr lang="en-GB" b="0" i="0" dirty="0">
                <a:solidFill>
                  <a:srgbClr val="2A40E2"/>
                </a:solidFill>
                <a:effectLst/>
                <a:latin typeface="Gill Sans Light"/>
              </a:rPr>
              <a:t>11 0111 0100</a:t>
            </a:r>
            <a:r>
              <a:rPr lang="en-GB" b="0" i="0" dirty="0">
                <a:effectLst/>
                <a:latin typeface="Gill Sans Light"/>
              </a:rPr>
              <a:t> (binary)</a:t>
            </a:r>
          </a:p>
          <a:p>
            <a:pPr lvl="1">
              <a:buFont typeface="Arial" panose="020B0604020202020204" pitchFamily="34" charset="0"/>
              <a:buChar char="•"/>
            </a:pPr>
            <a:r>
              <a:rPr lang="en-GB" dirty="0">
                <a:latin typeface="Gill Sans Light"/>
              </a:rPr>
              <a:t>VPN: </a:t>
            </a:r>
            <a:r>
              <a:rPr lang="en-GB" b="0" i="0" dirty="0">
                <a:solidFill>
                  <a:srgbClr val="FF0000"/>
                </a:solidFill>
                <a:effectLst/>
                <a:latin typeface="Gill Sans Light"/>
              </a:rPr>
              <a:t>11</a:t>
            </a:r>
            <a:r>
              <a:rPr lang="en-GB" dirty="0">
                <a:latin typeface="Gill Sans Light"/>
              </a:rPr>
              <a:t>; Offset: </a:t>
            </a:r>
            <a:r>
              <a:rPr lang="en-GB" b="0" i="0" dirty="0">
                <a:solidFill>
                  <a:srgbClr val="2A40E2"/>
                </a:solidFill>
                <a:effectLst/>
                <a:latin typeface="Gill Sans Light"/>
              </a:rPr>
              <a:t>11 0111 0100</a:t>
            </a:r>
            <a:endParaRPr lang="en-GB" b="0" i="0" dirty="0">
              <a:effectLst/>
              <a:latin typeface="Gill Sans Light"/>
            </a:endParaRPr>
          </a:p>
          <a:p>
            <a:pPr lvl="1"/>
            <a:r>
              <a:rPr lang="en-GB" b="0" i="0" dirty="0">
                <a:effectLst/>
                <a:latin typeface="Gill Sans Light"/>
              </a:rPr>
              <a:t>Entry for VPN 11 (3 in decimal): Valid bit = 1, PPN = 2</a:t>
            </a:r>
          </a:p>
          <a:p>
            <a:pPr lvl="1"/>
            <a:r>
              <a:rPr lang="en-GB" dirty="0">
                <a:latin typeface="Gill Sans Light"/>
              </a:rPr>
              <a:t>Physical address: </a:t>
            </a:r>
            <a:r>
              <a:rPr lang="en-GB" b="0" i="0" dirty="0">
                <a:solidFill>
                  <a:srgbClr val="FF0000"/>
                </a:solidFill>
                <a:effectLst/>
                <a:latin typeface="Gill Sans Light"/>
              </a:rPr>
              <a:t>10</a:t>
            </a:r>
            <a:r>
              <a:rPr lang="en-GB" b="0" i="0" dirty="0">
                <a:solidFill>
                  <a:srgbClr val="2A40E2"/>
                </a:solidFill>
                <a:effectLst/>
                <a:latin typeface="Gill Sans Light"/>
              </a:rPr>
              <a:t>11 0111 0100</a:t>
            </a:r>
            <a:r>
              <a:rPr lang="en-GB" b="0" i="0" dirty="0">
                <a:effectLst/>
                <a:latin typeface="Gill Sans Light"/>
              </a:rPr>
              <a:t> (binary) = 0xB74</a:t>
            </a:r>
          </a:p>
          <a:p>
            <a:pPr algn="l">
              <a:buFont typeface="Arial" panose="020B0604020202020204" pitchFamily="34" charset="0"/>
              <a:buChar char="•"/>
            </a:pPr>
            <a:r>
              <a:rPr lang="en-GB" b="0" i="0" dirty="0">
                <a:effectLst/>
                <a:latin typeface="Gill Sans Light"/>
              </a:rPr>
              <a:t>Virtual address: 0x374 = </a:t>
            </a:r>
            <a:r>
              <a:rPr lang="en-GB" b="0" i="0" dirty="0">
                <a:solidFill>
                  <a:srgbClr val="FF0000"/>
                </a:solidFill>
                <a:effectLst/>
                <a:latin typeface="Gill Sans Light"/>
              </a:rPr>
              <a:t>00</a:t>
            </a:r>
            <a:r>
              <a:rPr lang="en-GB" b="0" i="0" dirty="0">
                <a:solidFill>
                  <a:srgbClr val="2A40E2"/>
                </a:solidFill>
                <a:effectLst/>
                <a:latin typeface="Gill Sans Light"/>
              </a:rPr>
              <a:t>11 0111 0100</a:t>
            </a:r>
            <a:r>
              <a:rPr lang="en-GB" b="0" i="0" dirty="0">
                <a:effectLst/>
                <a:latin typeface="Gill Sans Light"/>
              </a:rPr>
              <a:t> (binary)</a:t>
            </a:r>
          </a:p>
          <a:p>
            <a:pPr lvl="1">
              <a:buFont typeface="Arial" panose="020B0604020202020204" pitchFamily="34" charset="0"/>
              <a:buChar char="•"/>
            </a:pPr>
            <a:r>
              <a:rPr lang="en-GB" dirty="0">
                <a:latin typeface="Gill Sans Light"/>
              </a:rPr>
              <a:t>VPN: </a:t>
            </a:r>
            <a:r>
              <a:rPr lang="en-GB" b="0" i="0" dirty="0">
                <a:solidFill>
                  <a:srgbClr val="FF0000"/>
                </a:solidFill>
                <a:effectLst/>
                <a:latin typeface="Gill Sans Light"/>
              </a:rPr>
              <a:t>00</a:t>
            </a:r>
            <a:r>
              <a:rPr lang="en-GB" dirty="0">
                <a:latin typeface="Gill Sans Light"/>
              </a:rPr>
              <a:t>; Offset: </a:t>
            </a:r>
            <a:r>
              <a:rPr lang="en-GB" b="0" i="0" dirty="0">
                <a:solidFill>
                  <a:srgbClr val="2A40E2"/>
                </a:solidFill>
                <a:effectLst/>
                <a:latin typeface="Gill Sans Light"/>
              </a:rPr>
              <a:t>11 0111 0100</a:t>
            </a:r>
          </a:p>
          <a:p>
            <a:pPr lvl="1">
              <a:buFont typeface="Arial" panose="020B0604020202020204" pitchFamily="34" charset="0"/>
              <a:buChar char="•"/>
            </a:pPr>
            <a:r>
              <a:rPr lang="en-GB" dirty="0">
                <a:latin typeface="Gill Sans Light"/>
              </a:rPr>
              <a:t>Entry for VPN 00 (0 in decimal): Valid bit = 0.</a:t>
            </a:r>
            <a:r>
              <a:rPr lang="en-GB" b="0" i="0" dirty="0">
                <a:effectLst/>
                <a:latin typeface="Gill Sans Light"/>
              </a:rPr>
              <a:t> hence the page is not in physical memory</a:t>
            </a:r>
            <a:r>
              <a:rPr lang="en-GB" dirty="0">
                <a:latin typeface="Gill Sans Light"/>
              </a:rPr>
              <a:t>, there will be a page fault and OS will bring the page into memory. The current PPN is not valid and shown as “/”. </a:t>
            </a:r>
          </a:p>
        </p:txBody>
      </p:sp>
      <p:graphicFrame>
        <p:nvGraphicFramePr>
          <p:cNvPr id="6" name="Table 5">
            <a:extLst>
              <a:ext uri="{FF2B5EF4-FFF2-40B4-BE49-F238E27FC236}">
                <a16:creationId xmlns:a16="http://schemas.microsoft.com/office/drawing/2014/main" id="{50E895F7-FF33-B631-E44A-12A69EA2E8E7}"/>
              </a:ext>
            </a:extLst>
          </p:cNvPr>
          <p:cNvGraphicFramePr>
            <a:graphicFrameLocks noGrp="1"/>
          </p:cNvGraphicFramePr>
          <p:nvPr>
            <p:extLst>
              <p:ext uri="{D42A27DB-BD31-4B8C-83A1-F6EECF244321}">
                <p14:modId xmlns:p14="http://schemas.microsoft.com/office/powerpoint/2010/main" val="537726829"/>
              </p:ext>
            </p:extLst>
          </p:nvPr>
        </p:nvGraphicFramePr>
        <p:xfrm>
          <a:off x="8864600" y="1752600"/>
          <a:ext cx="2413000" cy="1854200"/>
        </p:xfrm>
        <a:graphic>
          <a:graphicData uri="http://schemas.openxmlformats.org/drawingml/2006/table">
            <a:tbl>
              <a:tblPr firstRow="1" bandRow="1">
                <a:tableStyleId>{5940675A-B579-460E-94D1-54222C63F5DA}</a:tableStyleId>
              </a:tblPr>
              <a:tblGrid>
                <a:gridCol w="838200">
                  <a:extLst>
                    <a:ext uri="{9D8B030D-6E8A-4147-A177-3AD203B41FA5}">
                      <a16:colId xmlns:a16="http://schemas.microsoft.com/office/drawing/2014/main" val="3242888982"/>
                    </a:ext>
                  </a:extLst>
                </a:gridCol>
                <a:gridCol w="838200">
                  <a:extLst>
                    <a:ext uri="{9D8B030D-6E8A-4147-A177-3AD203B41FA5}">
                      <a16:colId xmlns:a16="http://schemas.microsoft.com/office/drawing/2014/main" val="1227491433"/>
                    </a:ext>
                  </a:extLst>
                </a:gridCol>
                <a:gridCol w="736600">
                  <a:extLst>
                    <a:ext uri="{9D8B030D-6E8A-4147-A177-3AD203B41FA5}">
                      <a16:colId xmlns:a16="http://schemas.microsoft.com/office/drawing/2014/main" val="867935394"/>
                    </a:ext>
                  </a:extLst>
                </a:gridCol>
              </a:tblGrid>
              <a:tr h="370840">
                <a:tc>
                  <a:txBody>
                    <a:bodyPr/>
                    <a:lstStyle/>
                    <a:p>
                      <a:pPr algn="ctr"/>
                      <a:r>
                        <a:rPr lang="en-GB" b="1" dirty="0">
                          <a:solidFill>
                            <a:schemeClr val="tx1"/>
                          </a:solidFill>
                        </a:rPr>
                        <a:t>VPN</a:t>
                      </a:r>
                      <a:endParaRPr lang="en-SE" b="1" dirty="0">
                        <a:solidFill>
                          <a:schemeClr val="tx1"/>
                        </a:solidFill>
                      </a:endParaRPr>
                    </a:p>
                  </a:txBody>
                  <a:tcPr/>
                </a:tc>
                <a:tc>
                  <a:txBody>
                    <a:bodyPr/>
                    <a:lstStyle/>
                    <a:p>
                      <a:pPr algn="ctr"/>
                      <a:r>
                        <a:rPr lang="en-GB" b="1" dirty="0">
                          <a:solidFill>
                            <a:schemeClr val="tx1"/>
                          </a:solidFill>
                        </a:rPr>
                        <a:t>Valid</a:t>
                      </a:r>
                      <a:endParaRPr lang="en-SE" b="1" dirty="0">
                        <a:solidFill>
                          <a:schemeClr val="tx1"/>
                        </a:solidFill>
                      </a:endParaRPr>
                    </a:p>
                  </a:txBody>
                  <a:tcPr/>
                </a:tc>
                <a:tc>
                  <a:txBody>
                    <a:bodyPr/>
                    <a:lstStyle/>
                    <a:p>
                      <a:pPr algn="ctr"/>
                      <a:r>
                        <a:rPr lang="en-GB" b="1" dirty="0">
                          <a:solidFill>
                            <a:schemeClr val="tx1"/>
                          </a:solidFill>
                        </a:rPr>
                        <a:t>PPN</a:t>
                      </a:r>
                      <a:endParaRPr lang="en-SE" b="1" dirty="0">
                        <a:solidFill>
                          <a:schemeClr val="tx1"/>
                        </a:solidFill>
                      </a:endParaRPr>
                    </a:p>
                  </a:txBody>
                  <a:tcPr/>
                </a:tc>
                <a:extLst>
                  <a:ext uri="{0D108BD9-81ED-4DB2-BD59-A6C34878D82A}">
                    <a16:rowId xmlns:a16="http://schemas.microsoft.com/office/drawing/2014/main" val="226913582"/>
                  </a:ext>
                </a:extLst>
              </a:tr>
              <a:tr h="370840">
                <a:tc>
                  <a:txBody>
                    <a:bodyPr/>
                    <a:lstStyle/>
                    <a:p>
                      <a:pPr algn="ctr"/>
                      <a:r>
                        <a:rPr lang="en-GB" dirty="0">
                          <a:solidFill>
                            <a:schemeClr val="tx1"/>
                          </a:solidFill>
                        </a:rPr>
                        <a:t>0</a:t>
                      </a:r>
                      <a:endParaRPr lang="en-SE" dirty="0">
                        <a:solidFill>
                          <a:schemeClr val="tx1"/>
                        </a:solidFill>
                      </a:endParaRPr>
                    </a:p>
                  </a:txBody>
                  <a:tcPr/>
                </a:tc>
                <a:tc>
                  <a:txBody>
                    <a:bodyPr/>
                    <a:lstStyle/>
                    <a:p>
                      <a:pPr algn="ctr"/>
                      <a:r>
                        <a:rPr lang="en-GB" dirty="0">
                          <a:solidFill>
                            <a:schemeClr val="tx1"/>
                          </a:solidFill>
                        </a:rPr>
                        <a:t>0</a:t>
                      </a:r>
                      <a:endParaRPr lang="en-SE" dirty="0">
                        <a:solidFill>
                          <a:schemeClr val="tx1"/>
                        </a:solidFill>
                      </a:endParaRPr>
                    </a:p>
                  </a:txBody>
                  <a:tcPr/>
                </a:tc>
                <a:tc>
                  <a:txBody>
                    <a:bodyPr/>
                    <a:lstStyle/>
                    <a:p>
                      <a:pPr algn="ctr"/>
                      <a:r>
                        <a:rPr lang="en-GB" dirty="0">
                          <a:solidFill>
                            <a:schemeClr val="tx1"/>
                          </a:solidFill>
                        </a:rPr>
                        <a:t>/</a:t>
                      </a:r>
                      <a:endParaRPr lang="en-SE" dirty="0">
                        <a:solidFill>
                          <a:schemeClr val="tx1"/>
                        </a:solidFill>
                      </a:endParaRPr>
                    </a:p>
                  </a:txBody>
                  <a:tcPr/>
                </a:tc>
                <a:extLst>
                  <a:ext uri="{0D108BD9-81ED-4DB2-BD59-A6C34878D82A}">
                    <a16:rowId xmlns:a16="http://schemas.microsoft.com/office/drawing/2014/main" val="1316272566"/>
                  </a:ext>
                </a:extLst>
              </a:tr>
              <a:tr h="370840">
                <a:tc>
                  <a:txBody>
                    <a:bodyPr/>
                    <a:lstStyle/>
                    <a:p>
                      <a:pPr algn="ctr"/>
                      <a:r>
                        <a:rPr lang="en-GB" dirty="0">
                          <a:solidFill>
                            <a:schemeClr val="tx1"/>
                          </a:solidFill>
                        </a:rPr>
                        <a:t>1</a:t>
                      </a:r>
                      <a:endParaRPr lang="en-SE" dirty="0">
                        <a:solidFill>
                          <a:schemeClr val="tx1"/>
                        </a:solidFill>
                      </a:endParaRPr>
                    </a:p>
                  </a:txBody>
                  <a:tcPr/>
                </a:tc>
                <a:tc>
                  <a:txBody>
                    <a:bodyPr/>
                    <a:lstStyle/>
                    <a:p>
                      <a:pPr algn="ctr"/>
                      <a:r>
                        <a:rPr lang="en-GB" dirty="0">
                          <a:solidFill>
                            <a:schemeClr val="tx1"/>
                          </a:solidFill>
                        </a:rPr>
                        <a:t>1</a:t>
                      </a:r>
                      <a:endParaRPr lang="en-SE" dirty="0">
                        <a:solidFill>
                          <a:schemeClr val="tx1"/>
                        </a:solidFill>
                      </a:endParaRPr>
                    </a:p>
                  </a:txBody>
                  <a:tcPr/>
                </a:tc>
                <a:tc>
                  <a:txBody>
                    <a:bodyPr/>
                    <a:lstStyle/>
                    <a:p>
                      <a:pPr algn="ctr"/>
                      <a:r>
                        <a:rPr lang="en-GB">
                          <a:solidFill>
                            <a:schemeClr val="tx1"/>
                          </a:solidFill>
                        </a:rPr>
                        <a:t>0</a:t>
                      </a:r>
                      <a:endParaRPr lang="en-SE" dirty="0">
                        <a:solidFill>
                          <a:schemeClr val="tx1"/>
                        </a:solidFill>
                      </a:endParaRPr>
                    </a:p>
                  </a:txBody>
                  <a:tcPr/>
                </a:tc>
                <a:extLst>
                  <a:ext uri="{0D108BD9-81ED-4DB2-BD59-A6C34878D82A}">
                    <a16:rowId xmlns:a16="http://schemas.microsoft.com/office/drawing/2014/main" val="2964032363"/>
                  </a:ext>
                </a:extLst>
              </a:tr>
              <a:tr h="370840">
                <a:tc>
                  <a:txBody>
                    <a:bodyPr/>
                    <a:lstStyle/>
                    <a:p>
                      <a:pPr algn="ctr"/>
                      <a:r>
                        <a:rPr lang="en-GB" dirty="0">
                          <a:solidFill>
                            <a:schemeClr val="tx1"/>
                          </a:solidFill>
                        </a:rPr>
                        <a:t>2</a:t>
                      </a:r>
                      <a:endParaRPr lang="en-SE" dirty="0">
                        <a:solidFill>
                          <a:schemeClr val="tx1"/>
                        </a:solidFill>
                      </a:endParaRPr>
                    </a:p>
                  </a:txBody>
                  <a:tcPr/>
                </a:tc>
                <a:tc>
                  <a:txBody>
                    <a:bodyPr/>
                    <a:lstStyle/>
                    <a:p>
                      <a:pPr algn="ctr"/>
                      <a:r>
                        <a:rPr lang="en-GB" dirty="0">
                          <a:solidFill>
                            <a:schemeClr val="tx1"/>
                          </a:solidFill>
                        </a:rPr>
                        <a:t>0</a:t>
                      </a:r>
                      <a:endParaRPr lang="en-SE" dirty="0">
                        <a:solidFill>
                          <a:schemeClr val="tx1"/>
                        </a:solidFill>
                      </a:endParaRPr>
                    </a:p>
                  </a:txBody>
                  <a:tcPr/>
                </a:tc>
                <a:tc>
                  <a:txBody>
                    <a:bodyPr/>
                    <a:lstStyle/>
                    <a:p>
                      <a:pPr algn="ctr"/>
                      <a:r>
                        <a:rPr lang="en-GB" dirty="0">
                          <a:solidFill>
                            <a:schemeClr val="tx1"/>
                          </a:solidFill>
                        </a:rPr>
                        <a:t>/</a:t>
                      </a:r>
                      <a:endParaRPr lang="en-SE" dirty="0">
                        <a:solidFill>
                          <a:schemeClr val="tx1"/>
                        </a:solidFill>
                      </a:endParaRPr>
                    </a:p>
                  </a:txBody>
                  <a:tcPr/>
                </a:tc>
                <a:extLst>
                  <a:ext uri="{0D108BD9-81ED-4DB2-BD59-A6C34878D82A}">
                    <a16:rowId xmlns:a16="http://schemas.microsoft.com/office/drawing/2014/main" val="1511346211"/>
                  </a:ext>
                </a:extLst>
              </a:tr>
              <a:tr h="370840">
                <a:tc>
                  <a:txBody>
                    <a:bodyPr/>
                    <a:lstStyle/>
                    <a:p>
                      <a:pPr algn="ctr"/>
                      <a:r>
                        <a:rPr lang="en-GB" dirty="0">
                          <a:solidFill>
                            <a:schemeClr val="tx1"/>
                          </a:solidFill>
                        </a:rPr>
                        <a:t>3</a:t>
                      </a:r>
                      <a:endParaRPr lang="en-SE" dirty="0">
                        <a:solidFill>
                          <a:schemeClr val="tx1"/>
                        </a:solidFill>
                      </a:endParaRPr>
                    </a:p>
                  </a:txBody>
                  <a:tcPr/>
                </a:tc>
                <a:tc>
                  <a:txBody>
                    <a:bodyPr/>
                    <a:lstStyle/>
                    <a:p>
                      <a:pPr algn="ctr"/>
                      <a:r>
                        <a:rPr lang="en-GB" dirty="0">
                          <a:solidFill>
                            <a:schemeClr val="tx1"/>
                          </a:solidFill>
                        </a:rPr>
                        <a:t>1</a:t>
                      </a:r>
                      <a:endParaRPr lang="en-SE" dirty="0">
                        <a:solidFill>
                          <a:schemeClr val="tx1"/>
                        </a:solidFill>
                      </a:endParaRPr>
                    </a:p>
                  </a:txBody>
                  <a:tcPr/>
                </a:tc>
                <a:tc>
                  <a:txBody>
                    <a:bodyPr/>
                    <a:lstStyle/>
                    <a:p>
                      <a:pPr algn="ctr"/>
                      <a:r>
                        <a:rPr lang="en-GB" dirty="0">
                          <a:solidFill>
                            <a:schemeClr val="tx1"/>
                          </a:solidFill>
                        </a:rPr>
                        <a:t>2</a:t>
                      </a:r>
                      <a:endParaRPr lang="en-SE" dirty="0">
                        <a:solidFill>
                          <a:schemeClr val="tx1"/>
                        </a:solidFill>
                      </a:endParaRPr>
                    </a:p>
                  </a:txBody>
                  <a:tcPr/>
                </a:tc>
                <a:extLst>
                  <a:ext uri="{0D108BD9-81ED-4DB2-BD59-A6C34878D82A}">
                    <a16:rowId xmlns:a16="http://schemas.microsoft.com/office/drawing/2014/main" val="3472819907"/>
                  </a:ext>
                </a:extLst>
              </a:tr>
            </a:tbl>
          </a:graphicData>
        </a:graphic>
      </p:graphicFrame>
    </p:spTree>
    <p:extLst>
      <p:ext uri="{BB962C8B-B14F-4D97-AF65-F5344CB8AC3E}">
        <p14:creationId xmlns:p14="http://schemas.microsoft.com/office/powerpoint/2010/main" val="419361407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solidFill>
        <a:ln w="12700"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rtlCol="0"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sz="1800" b="1" i="0" u="none" strike="noStrike" cap="none" normalizeH="0" baseline="0" dirty="0" smtClean="0">
            <a:ln>
              <a:noFill/>
            </a:ln>
            <a:solidFill>
              <a:schemeClr val="tx1"/>
            </a:solidFill>
            <a:effectLst/>
            <a:latin typeface="Gill Sans Light"/>
          </a:defRPr>
        </a:defPPr>
      </a:lstStyle>
    </a:spDef>
    <a:lnDef>
      <a:spPr bwMode="auto">
        <a:xfrm>
          <a:off x="0" y="0"/>
          <a:ext cx="1" cy="1"/>
        </a:xfrm>
        <a:custGeom>
          <a:avLst/>
          <a:gdLst/>
          <a:ahLst/>
          <a:cxnLst/>
          <a:rect l="0" t="0" r="0" b="0"/>
          <a:pathLst/>
        </a:custGeom>
        <a:solidFill>
          <a:schemeClr val="bg1"/>
        </a:solidFill>
        <a:ln w="57150"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Comic Sans MS" pitchFamily="66" charset="0"/>
          </a:defRPr>
        </a:defPPr>
      </a:lstStyle>
    </a:lnDef>
    <a:txDef>
      <a:spPr>
        <a:noFill/>
      </a:spPr>
      <a:bodyPr wrap="none" rtlCol="0">
        <a:spAutoFit/>
      </a:bodyPr>
      <a:lstStyle>
        <a:defPPr>
          <a:defRPr dirty="0">
            <a:latin typeface="Gill Sans Light"/>
          </a:defRPr>
        </a:defPPr>
      </a:lstStyle>
    </a:txDef>
  </a:objectDefaults>
  <a:extraClrSchemeLst>
    <a:extraClrScheme>
      <a:clrScheme name="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da48a9ac-7937-4134-8b13-3620bf967764}" enabled="1" method="Privileged" siteId="{5a4ba6f9-f531-4f32-9467-398f19e69de4}" contentBits="0" removed="0"/>
</clbl:labelList>
</file>

<file path=docProps/app.xml><?xml version="1.0" encoding="utf-8"?>
<Properties xmlns="http://schemas.openxmlformats.org/officeDocument/2006/extended-properties" xmlns:vt="http://schemas.openxmlformats.org/officeDocument/2006/docPropsVTypes">
  <Template/>
  <TotalTime>99762</TotalTime>
  <Pages>60</Pages>
  <Words>2045</Words>
  <Application>Microsoft Office PowerPoint</Application>
  <PresentationFormat>Widescreen</PresentationFormat>
  <Paragraphs>423</Paragraphs>
  <Slides>12</Slides>
  <Notes>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12</vt:i4>
      </vt:variant>
    </vt:vector>
  </HeadingPairs>
  <TitlesOfParts>
    <vt:vector size="21" baseType="lpstr">
      <vt:lpstr>fkGroteskNeue</vt:lpstr>
      <vt:lpstr>Gill Sans</vt:lpstr>
      <vt:lpstr>Gill Sans Light</vt:lpstr>
      <vt:lpstr>KaTeX_Main</vt:lpstr>
      <vt:lpstr>KaTeX_Size3</vt:lpstr>
      <vt:lpstr>var(--font-fk-grotesk)</vt:lpstr>
      <vt:lpstr>Arial</vt:lpstr>
      <vt:lpstr>Comic Sans MS</vt:lpstr>
      <vt:lpstr>Office</vt:lpstr>
      <vt:lpstr> CSC 112: Computer Operating Systems Lecture 8   Memory System II: Paging Exercises ANS</vt:lpstr>
      <vt:lpstr>Q1. Inverted Page Table</vt:lpstr>
      <vt:lpstr>Q2. Inverted Page Table</vt:lpstr>
      <vt:lpstr>Q1. Page Replacement</vt:lpstr>
      <vt:lpstr>Q1. Page Replacement ANS</vt:lpstr>
      <vt:lpstr>Q2. Page Replacement</vt:lpstr>
      <vt:lpstr>Q2. Page Replacement ANS</vt:lpstr>
      <vt:lpstr>Q2. Page Replacement References</vt:lpstr>
      <vt:lpstr>Q. Paging</vt:lpstr>
      <vt:lpstr>Q. Paging</vt:lpstr>
      <vt:lpstr>Q. Paging</vt:lpstr>
      <vt:lpstr>Q. Paging</vt:lpstr>
    </vt:vector>
  </TitlesOfParts>
  <Company>UC Berkeley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 Course Introduction and Overview</dc:title>
  <dc:creator>John D. Kubiatowicz</dc:creator>
  <dc:description>Imported some pictures from Silbershatz (c) 2005</dc:description>
  <cp:lastModifiedBy>Zonghua Gu</cp:lastModifiedBy>
  <cp:revision>1083</cp:revision>
  <cp:lastPrinted>2022-03-15T20:14:46Z</cp:lastPrinted>
  <dcterms:created xsi:type="dcterms:W3CDTF">1995-08-12T11:37:26Z</dcterms:created>
  <dcterms:modified xsi:type="dcterms:W3CDTF">2025-05-11T15:23:57Z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wner">
    <vt:lpwstr>Joseph</vt:lpwstr>
  </property>
  <property fmtid="{D5CDD505-2E9C-101B-9397-08002B2CF9AE}" pid="3" name="Semester">
    <vt:lpwstr>Spring 2006</vt:lpwstr>
  </property>
</Properties>
</file>