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
  </p:notesMasterIdLst>
  <p:handoutMasterIdLst>
    <p:handoutMasterId r:id="rId11"/>
  </p:handoutMasterIdLst>
  <p:sldIdLst>
    <p:sldId id="256" r:id="rId2"/>
    <p:sldId id="1500" r:id="rId3"/>
    <p:sldId id="1493" r:id="rId4"/>
    <p:sldId id="1488" r:id="rId5"/>
    <p:sldId id="1497" r:id="rId6"/>
    <p:sldId id="1507" r:id="rId7"/>
    <p:sldId id="1502" r:id="rId8"/>
    <p:sldId id="1504" r:id="rId9"/>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CFFBC"/>
    <a:srgbClr val="FFFFAA"/>
    <a:srgbClr val="FF0000"/>
    <a:srgbClr val="2A40E2"/>
    <a:srgbClr val="F430AB"/>
    <a:srgbClr val="A18623"/>
    <a:srgbClr val="9E7800"/>
    <a:srgbClr val="C49500"/>
    <a:srgbClr val="E6E703"/>
    <a:srgbClr val="72AA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78" autoAdjust="0"/>
    <p:restoredTop sz="78431" autoAdjust="0"/>
  </p:normalViewPr>
  <p:slideViewPr>
    <p:cSldViewPr>
      <p:cViewPr varScale="1">
        <p:scale>
          <a:sx n="64" d="100"/>
          <a:sy n="64" d="100"/>
        </p:scale>
        <p:origin x="1152"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87622" y="6956427"/>
            <a:ext cx="827553"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113">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73194" y="6956427"/>
            <a:ext cx="856407"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t>Page </a:t>
            </a:r>
            <a:fld id="{6D259941-7246-4245-A40C-55C6F952DF9E}" type="slidenum">
              <a:rPr lang="en-US" sz="1300" b="0"/>
              <a:pPr algn="ctr" defTabSz="917113">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2052" name="Rectangle 4"/>
          <p:cNvSpPr>
            <a:spLocks noGrp="1" noChangeArrowheads="1"/>
          </p:cNvSpPr>
          <p:nvPr>
            <p:ph type="body" sz="quarter" idx="3"/>
          </p:nvPr>
        </p:nvSpPr>
        <p:spPr bwMode="auto">
          <a:xfrm>
            <a:off x="1281115" y="3475043"/>
            <a:ext cx="7038975" cy="32924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5622" tIns="46975" rIns="95622" bIns="46975"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 xmlns:ma14="http://schemas.microsoft.com/office/mac/drawingml/2011/main" val="1"/>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latin typeface="Comic Sans MS" charset="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effectLst/>
                <a:latin typeface="fkGroteskNeue"/>
              </a:rPr>
              <a:t>So, the average of 2, 7, 5, 6, and 8 is 5.6.</a:t>
            </a:r>
          </a:p>
          <a:p>
            <a:r>
              <a:rPr lang="en-GB" b="0" i="0" dirty="0">
                <a:effectLst/>
                <a:latin typeface="fkGroteskNeue"/>
              </a:rPr>
              <a:t>The average of the numbers 2, 7, 5, 9, and 4 is 5.4.</a:t>
            </a:r>
          </a:p>
          <a:p>
            <a:r>
              <a:rPr lang="en-GB" b="0" i="0" dirty="0">
                <a:effectLst/>
                <a:latin typeface="fkGroteskNeue"/>
              </a:rPr>
              <a:t>The average of the numbers 2, 8, 1, 9, and 4 is 4.8.</a:t>
            </a:r>
          </a:p>
          <a:p>
            <a:r>
              <a:rPr lang="en-GB" b="0" i="0" dirty="0">
                <a:effectLst/>
                <a:latin typeface="fkGroteskNeue"/>
              </a:rPr>
              <a:t>The average of the numbers 3, 12, 1, 9, and 7 is 6.4.</a:t>
            </a:r>
            <a:endParaRPr lang="en-SE" dirty="0"/>
          </a:p>
        </p:txBody>
      </p:sp>
    </p:spTree>
    <p:extLst>
      <p:ext uri="{BB962C8B-B14F-4D97-AF65-F5344CB8AC3E}">
        <p14:creationId xmlns:p14="http://schemas.microsoft.com/office/powerpoint/2010/main" val="900687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BD56A-182F-D88E-0234-D71A91B8F1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BCA10-BF0C-940C-9041-BD6F749CBA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8B8278-3395-5B05-3ADC-3909FE407DDF}"/>
              </a:ext>
            </a:extLst>
          </p:cNvPr>
          <p:cNvSpPr>
            <a:spLocks noGrp="1"/>
          </p:cNvSpPr>
          <p:nvPr>
            <p:ph type="body" idx="1"/>
          </p:nvPr>
        </p:nvSpPr>
        <p:spPr/>
        <p:txBody>
          <a:bodyPr/>
          <a:lstStyle/>
          <a:p>
            <a:r>
              <a:rPr lang="en-GB" b="0" i="0" dirty="0">
                <a:effectLst/>
                <a:latin typeface="fkGroteskNeue"/>
              </a:rPr>
              <a:t>So, the average of 2, 7, 5, 6, and 8 is 5.6.</a:t>
            </a:r>
          </a:p>
          <a:p>
            <a:r>
              <a:rPr lang="en-GB" b="0" i="0" dirty="0">
                <a:effectLst/>
                <a:latin typeface="fkGroteskNeue"/>
              </a:rPr>
              <a:t>The average of the numbers 2, 7, 5, 9, and 4 is 5.4.</a:t>
            </a:r>
          </a:p>
          <a:p>
            <a:r>
              <a:rPr lang="en-GB" b="0" i="0" dirty="0">
                <a:effectLst/>
                <a:latin typeface="fkGroteskNeue"/>
              </a:rPr>
              <a:t>The average of the numbers 2, 8, 1, 9, and 4 is 4.8.</a:t>
            </a:r>
          </a:p>
          <a:p>
            <a:r>
              <a:rPr lang="en-GB" b="0" i="0" dirty="0">
                <a:effectLst/>
                <a:latin typeface="fkGroteskNeue"/>
              </a:rPr>
              <a:t>The average of the numbers 3, 12, 1, 9, and 7 is 6.4.</a:t>
            </a:r>
            <a:endParaRPr lang="en-SE" dirty="0"/>
          </a:p>
        </p:txBody>
      </p:sp>
    </p:spTree>
    <p:extLst>
      <p:ext uri="{BB962C8B-B14F-4D97-AF65-F5344CB8AC3E}">
        <p14:creationId xmlns:p14="http://schemas.microsoft.com/office/powerpoint/2010/main" val="2885661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b="0" i="0">
                <a:latin typeface="Gill Sans" panose="020B0502020104020203"/>
                <a:ea typeface="Gill Sans" panose="020B0502020104020203"/>
                <a:cs typeface="Gill Sans" panose="020B0502020104020203"/>
              </a:defRPr>
            </a:lvl1pPr>
            <a:lvl2pPr>
              <a:defRPr sz="2400" b="0" i="0">
                <a:latin typeface="Gill Sans" panose="020B0502020104020203"/>
                <a:ea typeface="Gill Sans" panose="020B0502020104020203"/>
                <a:cs typeface="Gill Sans" panose="020B0502020104020203"/>
              </a:defRPr>
            </a:lvl2pPr>
            <a:lvl3pPr>
              <a:defRPr sz="2400" b="0" i="0">
                <a:latin typeface="Gill Sans" panose="020B0502020104020203"/>
                <a:ea typeface="Gill Sans" panose="020B0502020104020203"/>
                <a:cs typeface="Gill Sans" panose="020B0502020104020203"/>
              </a:defRPr>
            </a:lvl3pPr>
            <a:lvl4pPr>
              <a:defRPr sz="2400" b="0" i="0">
                <a:latin typeface="Gill Sans" panose="020B0502020104020203"/>
                <a:ea typeface="Gill Sans" panose="020B0502020104020203"/>
                <a:cs typeface="Gill Sans" panose="020B0502020104020203"/>
              </a:defRPr>
            </a:lvl4pPr>
            <a:lvl5pPr>
              <a:defRPr sz="2400" b="0" i="0">
                <a:latin typeface="Gill Sans" panose="020B0502020104020203"/>
                <a:ea typeface="Gill Sans" panose="020B0502020104020203"/>
                <a:cs typeface="Gill Sans" panose="020B0502020104020203"/>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ChangeArrowheads="1"/>
          </p:cNvSpPr>
          <p:nvPr userDrawn="1"/>
        </p:nvSpPr>
        <p:spPr bwMode="auto">
          <a:xfrm>
            <a:off x="11797680" y="6552798"/>
            <a:ext cx="394320" cy="30520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p>
            <a:pPr algn="ctr"/>
            <a:fld id="{8B82DB86-37F9-954E-8F10-00623E1FD261}" type="slidenum">
              <a:rPr lang="en-US" sz="1400" b="0" smtClean="0">
                <a:solidFill>
                  <a:schemeClr val="tx1"/>
                </a:solidFill>
                <a:latin typeface="Gill Sans" charset="0"/>
                <a:cs typeface="Gill Sans" charset="0"/>
              </a:rPr>
              <a:pPr algn="ctr"/>
              <a:t>‹#›</a:t>
            </a:fld>
            <a:endParaRPr lang="en-US" sz="1400" b="0" dirty="0">
              <a:solidFill>
                <a:schemeClr val="tx1"/>
              </a:solidFill>
              <a:latin typeface="Gill Sans" charset="0"/>
              <a:cs typeface="Gill Sans" charset="0"/>
            </a:endParaRP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ransition/>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8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r>
              <a:rPr lang="en-US" sz="3000" dirty="0"/>
              <a:t>CSC 112: Computer Operating Systems</a:t>
            </a:r>
            <a:br>
              <a:rPr lang="en-US" sz="3000" dirty="0"/>
            </a:br>
            <a:r>
              <a:rPr lang="en-US" sz="3000" dirty="0"/>
              <a:t>Lecture </a:t>
            </a:r>
            <a:r>
              <a:rPr lang="en-US" altLang="zh-CN" sz="3000" dirty="0"/>
              <a:t>5</a:t>
            </a:r>
            <a:br>
              <a:rPr lang="en-US" sz="3000" dirty="0"/>
            </a:br>
            <a:br>
              <a:rPr lang="en-US" sz="3000" dirty="0"/>
            </a:br>
            <a:br>
              <a:rPr lang="en-US" sz="3000" dirty="0"/>
            </a:br>
            <a:r>
              <a:rPr lang="en-US" sz="3000" dirty="0"/>
              <a:t>Scheduling</a:t>
            </a:r>
            <a:br>
              <a:rPr lang="en-US" sz="3000"/>
            </a:br>
            <a:r>
              <a:rPr lang="en-US" sz="3000"/>
              <a:t>Exercises</a:t>
            </a:r>
            <a:endParaRPr lang="en-US" sz="3000" dirty="0"/>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GB" altLang="en-US" dirty="0">
                <a:ea typeface="Gill Sans" charset="0"/>
              </a:rPr>
              <a:t>Department of Computer Science, </a:t>
            </a:r>
          </a:p>
          <a:p>
            <a:pPr marL="285750" indent="-285750">
              <a:defRPr/>
            </a:pPr>
            <a:r>
              <a:rPr lang="en-GB" altLang="en-US" dirty="0">
                <a:ea typeface="Gill Sans" charset="0"/>
              </a:rPr>
              <a:t>Hofstra University</a:t>
            </a:r>
            <a:endParaRPr lang="en-US" altLang="en-US" dirty="0">
              <a:ea typeface="Gill Sans" charset="0"/>
            </a:endParaRPr>
          </a:p>
        </p:txBody>
      </p:sp>
      <p:sp>
        <p:nvSpPr>
          <p:cNvPr id="2" name="TextBox 1">
            <a:extLst>
              <a:ext uri="{FF2B5EF4-FFF2-40B4-BE49-F238E27FC236}">
                <a16:creationId xmlns:a16="http://schemas.microsoft.com/office/drawing/2014/main" id="{9C57E4A3-9D39-57A8-5B40-7A2E574F4F28}"/>
              </a:ext>
            </a:extLst>
          </p:cNvPr>
          <p:cNvSpPr txBox="1"/>
          <p:nvPr/>
        </p:nvSpPr>
        <p:spPr>
          <a:xfrm>
            <a:off x="2713676" y="6477000"/>
            <a:ext cx="6840847" cy="276999"/>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altLang="zh-CN" sz="1200" dirty="0">
                <a:latin typeface="Gill Sans Light"/>
              </a:rPr>
              <a:t>Acknowledgement: Lecture slides based on UC Berkeley </a:t>
            </a:r>
            <a:r>
              <a:rPr lang="en-GB" altLang="zh-CN" sz="1200" dirty="0">
                <a:latin typeface="Gill Sans Light"/>
              </a:rPr>
              <a:t>CS 162: Operating Systems and System Programming</a:t>
            </a:r>
            <a:r>
              <a:rPr lang="en-US" altLang="zh-CN" sz="1200" dirty="0">
                <a:latin typeface="Gill Sans Light"/>
              </a:rPr>
              <a:t> </a:t>
            </a:r>
            <a:endParaRPr lang="en-SE" sz="1200" dirty="0">
              <a:latin typeface="Gill Sans Light"/>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8165B-77B3-A766-647F-94728AAE698E}"/>
              </a:ext>
            </a:extLst>
          </p:cNvPr>
          <p:cNvSpPr>
            <a:spLocks noGrp="1"/>
          </p:cNvSpPr>
          <p:nvPr>
            <p:ph type="title"/>
          </p:nvPr>
        </p:nvSpPr>
        <p:spPr/>
        <p:txBody>
          <a:bodyPr/>
          <a:lstStyle/>
          <a:p>
            <a:r>
              <a:rPr lang="en-GB" dirty="0"/>
              <a:t>Predicting Burst Time</a:t>
            </a:r>
            <a:endParaRPr lang="en-SE" dirty="0"/>
          </a:p>
        </p:txBody>
      </p:sp>
      <p:sp>
        <p:nvSpPr>
          <p:cNvPr id="3" name="Content Placeholder 2">
            <a:extLst>
              <a:ext uri="{FF2B5EF4-FFF2-40B4-BE49-F238E27FC236}">
                <a16:creationId xmlns:a16="http://schemas.microsoft.com/office/drawing/2014/main" id="{A568D32D-8A26-D01F-B9B1-DC028CCAB513}"/>
              </a:ext>
            </a:extLst>
          </p:cNvPr>
          <p:cNvSpPr>
            <a:spLocks noGrp="1"/>
          </p:cNvSpPr>
          <p:nvPr>
            <p:ph idx="1"/>
          </p:nvPr>
        </p:nvSpPr>
        <p:spPr/>
        <p:txBody>
          <a:bodyPr>
            <a:normAutofit/>
          </a:bodyPr>
          <a:lstStyle/>
          <a:p>
            <a:r>
              <a:rPr lang="en-US" altLang="ko-KR" dirty="0"/>
              <a:t>Use </a:t>
            </a:r>
            <a:r>
              <a:rPr lang="en-US" altLang="ko-KR" sz="2800" dirty="0"/>
              <a:t>exponential averaging  </a:t>
            </a:r>
            <a:r>
              <a:rPr lang="en-US" altLang="ko-KR" sz="2800" dirty="0">
                <a:sym typeface="Symbol" panose="05050102010706020507" pitchFamily="18" charset="2"/>
              </a:rPr>
              <a:t></a:t>
            </a:r>
            <a:r>
              <a:rPr lang="en-US" altLang="ko-KR" sz="2800" baseline="-25000" dirty="0">
                <a:sym typeface="Symbol" panose="05050102010706020507" pitchFamily="18" charset="2"/>
              </a:rPr>
              <a:t>n</a:t>
            </a:r>
            <a:r>
              <a:rPr lang="en-US" altLang="ko-KR" sz="2800" dirty="0">
                <a:sym typeface="Symbol" panose="05050102010706020507" pitchFamily="18" charset="2"/>
              </a:rPr>
              <a:t> = t</a:t>
            </a:r>
            <a:r>
              <a:rPr lang="en-US" altLang="ko-KR" sz="2800" baseline="-25000" dirty="0">
                <a:sym typeface="Symbol" panose="05050102010706020507" pitchFamily="18" charset="2"/>
              </a:rPr>
              <a:t>n-1</a:t>
            </a:r>
            <a:r>
              <a:rPr lang="en-US" altLang="ko-KR" sz="2800" dirty="0">
                <a:sym typeface="Symbol" panose="05050102010706020507" pitchFamily="18" charset="2"/>
              </a:rPr>
              <a:t>+(1-)</a:t>
            </a:r>
            <a:r>
              <a:rPr lang="en-US" altLang="ko-KR" sz="2800" baseline="-25000" dirty="0">
                <a:sym typeface="Symbol" panose="05050102010706020507" pitchFamily="18" charset="2"/>
              </a:rPr>
              <a:t>n-1</a:t>
            </a:r>
            <a:r>
              <a:rPr lang="en-US" altLang="ko-KR" sz="2800" dirty="0">
                <a:sym typeface="Symbol" panose="05050102010706020507" pitchFamily="18" charset="2"/>
              </a:rPr>
              <a:t> to predict the next burst time. Assume initial estimate </a:t>
            </a:r>
            <a:r>
              <a:rPr lang="en-US" altLang="ko-KR" sz="2800" baseline="-25000" dirty="0">
                <a:sym typeface="Symbol" panose="05050102010706020507" pitchFamily="18" charset="2"/>
              </a:rPr>
              <a:t>0</a:t>
            </a:r>
            <a:r>
              <a:rPr lang="en-US" altLang="ko-KR" sz="2800" dirty="0">
                <a:sym typeface="Symbol" panose="05050102010706020507" pitchFamily="18" charset="2"/>
              </a:rPr>
              <a:t> = 10, and the </a:t>
            </a:r>
            <a:r>
              <a:rPr lang="en-GB" dirty="0"/>
              <a:t>actual burst times of the first four processes </a:t>
            </a:r>
            <a:r>
              <a:rPr lang="en-US" altLang="ko-KR" sz="2800" dirty="0">
                <a:sym typeface="Symbol" panose="05050102010706020507" pitchFamily="18" charset="2"/>
              </a:rPr>
              <a:t>t</a:t>
            </a:r>
            <a:r>
              <a:rPr lang="en-US" altLang="ko-KR" sz="2800" baseline="-25000" dirty="0">
                <a:sym typeface="Symbol" panose="05050102010706020507" pitchFamily="18" charset="2"/>
              </a:rPr>
              <a:t>0</a:t>
            </a:r>
            <a:r>
              <a:rPr lang="en-GB" dirty="0"/>
              <a:t>, </a:t>
            </a:r>
            <a:r>
              <a:rPr lang="en-US" altLang="ko-KR" sz="2800" dirty="0">
                <a:sym typeface="Symbol" panose="05050102010706020507" pitchFamily="18" charset="2"/>
              </a:rPr>
              <a:t>t</a:t>
            </a:r>
            <a:r>
              <a:rPr lang="en-US" altLang="ko-KR" sz="2800" baseline="-25000" dirty="0">
                <a:sym typeface="Symbol" panose="05050102010706020507" pitchFamily="18" charset="2"/>
              </a:rPr>
              <a:t>1</a:t>
            </a:r>
            <a:r>
              <a:rPr lang="en-GB" dirty="0"/>
              <a:t>, </a:t>
            </a:r>
            <a:r>
              <a:rPr lang="en-US" altLang="ko-KR" sz="2800" dirty="0">
                <a:sym typeface="Symbol" panose="05050102010706020507" pitchFamily="18" charset="2"/>
              </a:rPr>
              <a:t>t</a:t>
            </a:r>
            <a:r>
              <a:rPr lang="en-US" altLang="ko-KR" sz="2800" baseline="-25000" dirty="0">
                <a:sym typeface="Symbol" panose="05050102010706020507" pitchFamily="18" charset="2"/>
              </a:rPr>
              <a:t>2</a:t>
            </a:r>
            <a:r>
              <a:rPr lang="en-GB" dirty="0"/>
              <a:t>, </a:t>
            </a:r>
            <a:r>
              <a:rPr lang="en-US" altLang="ko-KR" sz="2800" dirty="0">
                <a:sym typeface="Symbol" panose="05050102010706020507" pitchFamily="18" charset="2"/>
              </a:rPr>
              <a:t>t</a:t>
            </a:r>
            <a:r>
              <a:rPr lang="en-US" altLang="ko-KR" sz="2800" baseline="-25000" dirty="0">
                <a:sym typeface="Symbol" panose="05050102010706020507" pitchFamily="18" charset="2"/>
              </a:rPr>
              <a:t>3</a:t>
            </a:r>
            <a:r>
              <a:rPr lang="en-GB" dirty="0"/>
              <a:t> are 4, 8, 6 and 7, respectively. Given α = 0.5. Compute the predicted burst times </a:t>
            </a:r>
            <a:r>
              <a:rPr lang="en-US" altLang="ko-KR" sz="2800" dirty="0">
                <a:sym typeface="Symbol" panose="05050102010706020507" pitchFamily="18" charset="2"/>
              </a:rPr>
              <a:t></a:t>
            </a:r>
            <a:r>
              <a:rPr lang="en-US" altLang="ko-KR" sz="2800" baseline="-25000" dirty="0">
                <a:sym typeface="Symbol" panose="05050102010706020507" pitchFamily="18" charset="2"/>
              </a:rPr>
              <a:t>1</a:t>
            </a:r>
            <a:r>
              <a:rPr lang="en-US" altLang="ko-KR" sz="2800" dirty="0">
                <a:sym typeface="Symbol" panose="05050102010706020507" pitchFamily="18" charset="2"/>
              </a:rPr>
              <a:t>, </a:t>
            </a:r>
            <a:r>
              <a:rPr lang="en-US" altLang="ko-KR" sz="2800" baseline="-25000" dirty="0">
                <a:sym typeface="Symbol" panose="05050102010706020507" pitchFamily="18" charset="2"/>
              </a:rPr>
              <a:t>2</a:t>
            </a:r>
            <a:r>
              <a:rPr lang="en-US" altLang="ko-KR" sz="2800" dirty="0">
                <a:sym typeface="Symbol" panose="05050102010706020507" pitchFamily="18" charset="2"/>
              </a:rPr>
              <a:t>, </a:t>
            </a:r>
            <a:r>
              <a:rPr lang="en-US" altLang="ko-KR" sz="2800" baseline="-25000" dirty="0">
                <a:sym typeface="Symbol" panose="05050102010706020507" pitchFamily="18" charset="2"/>
              </a:rPr>
              <a:t>3</a:t>
            </a:r>
            <a:r>
              <a:rPr lang="en-US" altLang="ko-KR" sz="2800" dirty="0">
                <a:sym typeface="Symbol" panose="05050102010706020507" pitchFamily="18" charset="2"/>
              </a:rPr>
              <a:t>, </a:t>
            </a:r>
            <a:r>
              <a:rPr lang="en-US" altLang="ko-KR" sz="2800" baseline="-25000" dirty="0">
                <a:sym typeface="Symbol" panose="05050102010706020507" pitchFamily="18" charset="2"/>
              </a:rPr>
              <a:t>4. </a:t>
            </a:r>
            <a:endParaRPr lang="en-GB" dirty="0"/>
          </a:p>
        </p:txBody>
      </p:sp>
    </p:spTree>
    <p:extLst>
      <p:ext uri="{BB962C8B-B14F-4D97-AF65-F5344CB8AC3E}">
        <p14:creationId xmlns:p14="http://schemas.microsoft.com/office/powerpoint/2010/main" val="183060587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8BE6B-0C65-5110-8483-EE9E77544F77}"/>
              </a:ext>
            </a:extLst>
          </p:cNvPr>
          <p:cNvSpPr>
            <a:spLocks noGrp="1"/>
          </p:cNvSpPr>
          <p:nvPr>
            <p:ph type="title"/>
          </p:nvPr>
        </p:nvSpPr>
        <p:spPr/>
        <p:txBody>
          <a:bodyPr/>
          <a:lstStyle/>
          <a:p>
            <a:r>
              <a:rPr lang="en-US" dirty="0"/>
              <a:t>Scheduling</a:t>
            </a:r>
            <a:endParaRPr lang="en-SE" dirty="0"/>
          </a:p>
        </p:txBody>
      </p:sp>
      <p:sp>
        <p:nvSpPr>
          <p:cNvPr id="3" name="Content Placeholder 2">
            <a:extLst>
              <a:ext uri="{FF2B5EF4-FFF2-40B4-BE49-F238E27FC236}">
                <a16:creationId xmlns:a16="http://schemas.microsoft.com/office/drawing/2014/main" id="{EB56F1D9-966C-5F42-C49B-BBC015FF1F6D}"/>
              </a:ext>
            </a:extLst>
          </p:cNvPr>
          <p:cNvSpPr>
            <a:spLocks noGrp="1"/>
          </p:cNvSpPr>
          <p:nvPr>
            <p:ph idx="1"/>
          </p:nvPr>
        </p:nvSpPr>
        <p:spPr/>
        <p:txBody>
          <a:bodyPr>
            <a:normAutofit/>
          </a:bodyPr>
          <a:lstStyle/>
          <a:p>
            <a:r>
              <a:rPr lang="en-GB" dirty="0"/>
              <a:t>Here is a table of processes and their arrival and execution times.</a:t>
            </a:r>
          </a:p>
          <a:p>
            <a:r>
              <a:rPr lang="en-GB" dirty="0"/>
              <a:t>1) </a:t>
            </a:r>
            <a:r>
              <a:rPr lang="en-US" altLang="zh-CN" dirty="0"/>
              <a:t>Draw the Gantt chart </a:t>
            </a:r>
            <a:r>
              <a:rPr lang="en-GB" dirty="0"/>
              <a:t>under 4 policies: First Come First Serve (FCFS), Shortest Job First (SJF), Shortest-Remaining-Time-First (SRTF), Round-Robin (RR) with </a:t>
            </a:r>
            <a:r>
              <a:rPr lang="en-GB" dirty="0" err="1"/>
              <a:t>timeslice</a:t>
            </a:r>
            <a:r>
              <a:rPr lang="en-GB" dirty="0"/>
              <a:t> quantum = 1. Assume that context switch overhead is 0. For RR, assume that an arriving process is scheduled to run at the beginning of its arrival time, i.e., it is added to the head of the queue upon arrival. </a:t>
            </a:r>
          </a:p>
          <a:p>
            <a:r>
              <a:rPr lang="en-GB" dirty="0"/>
              <a:t>2) Compute the finish times and response times for all 5 processes, and the average response time. (If the division is hard, write a fraction like 28/5 instead of 5.6)</a:t>
            </a:r>
          </a:p>
        </p:txBody>
      </p:sp>
    </p:spTree>
    <p:extLst>
      <p:ext uri="{BB962C8B-B14F-4D97-AF65-F5344CB8AC3E}">
        <p14:creationId xmlns:p14="http://schemas.microsoft.com/office/powerpoint/2010/main" val="105798708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E8027-5F46-AE07-1A33-4FEF2B5E971C}"/>
              </a:ext>
            </a:extLst>
          </p:cNvPr>
          <p:cNvSpPr>
            <a:spLocks noGrp="1"/>
          </p:cNvSpPr>
          <p:nvPr>
            <p:ph type="title"/>
          </p:nvPr>
        </p:nvSpPr>
        <p:spPr/>
        <p:txBody>
          <a:bodyPr/>
          <a:lstStyle/>
          <a:p>
            <a:r>
              <a:rPr lang="en-US" dirty="0"/>
              <a:t>Scheduling I</a:t>
            </a:r>
            <a:endParaRPr lang="en-SE" dirty="0"/>
          </a:p>
        </p:txBody>
      </p:sp>
      <p:graphicFrame>
        <p:nvGraphicFramePr>
          <p:cNvPr id="6" name="表格 6">
            <a:extLst>
              <a:ext uri="{FF2B5EF4-FFF2-40B4-BE49-F238E27FC236}">
                <a16:creationId xmlns:a16="http://schemas.microsoft.com/office/drawing/2014/main" id="{F56D55BF-D2CA-CC53-ED25-ACF1ECCD8AEA}"/>
              </a:ext>
            </a:extLst>
          </p:cNvPr>
          <p:cNvGraphicFramePr>
            <a:graphicFrameLocks noGrp="1"/>
          </p:cNvGraphicFramePr>
          <p:nvPr>
            <p:extLst>
              <p:ext uri="{D42A27DB-BD31-4B8C-83A1-F6EECF244321}">
                <p14:modId xmlns:p14="http://schemas.microsoft.com/office/powerpoint/2010/main" val="3612067224"/>
              </p:ext>
            </p:extLst>
          </p:nvPr>
        </p:nvGraphicFramePr>
        <p:xfrm>
          <a:off x="850898" y="1240518"/>
          <a:ext cx="10490204" cy="265176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778832">
                  <a:extLst>
                    <a:ext uri="{9D8B030D-6E8A-4147-A177-3AD203B41FA5}">
                      <a16:colId xmlns:a16="http://schemas.microsoft.com/office/drawing/2014/main" val="383908676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gridCol w="1072097">
                  <a:extLst>
                    <a:ext uri="{9D8B030D-6E8A-4147-A177-3AD203B41FA5}">
                      <a16:colId xmlns:a16="http://schemas.microsoft.com/office/drawing/2014/main" val="4072710305"/>
                    </a:ext>
                  </a:extLst>
                </a:gridCol>
                <a:gridCol w="1072097">
                  <a:extLst>
                    <a:ext uri="{9D8B030D-6E8A-4147-A177-3AD203B41FA5}">
                      <a16:colId xmlns:a16="http://schemas.microsoft.com/office/drawing/2014/main" val="3685768401"/>
                    </a:ext>
                  </a:extLst>
                </a:gridCol>
                <a:gridCol w="1072097">
                  <a:extLst>
                    <a:ext uri="{9D8B030D-6E8A-4147-A177-3AD203B41FA5}">
                      <a16:colId xmlns:a16="http://schemas.microsoft.com/office/drawing/2014/main" val="3601507115"/>
                    </a:ext>
                  </a:extLst>
                </a:gridCol>
                <a:gridCol w="1072097">
                  <a:extLst>
                    <a:ext uri="{9D8B030D-6E8A-4147-A177-3AD203B41FA5}">
                      <a16:colId xmlns:a16="http://schemas.microsoft.com/office/drawing/2014/main" val="2233393087"/>
                    </a:ext>
                  </a:extLst>
                </a:gridCol>
              </a:tblGrid>
              <a:tr h="731472">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Finish</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Response</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Response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Response Time</a:t>
                      </a:r>
                    </a:p>
                  </a:txBody>
                  <a:tcPr/>
                </a:tc>
                <a:tc>
                  <a:txBody>
                    <a:bodyPr/>
                    <a:lstStyle/>
                    <a:p>
                      <a:pPr algn="r"/>
                      <a:r>
                        <a:rPr lang="en-US" b="0" dirty="0">
                          <a:solidFill>
                            <a:schemeClr val="tx1"/>
                          </a:solidFill>
                        </a:rPr>
                        <a:t>RR</a:t>
                      </a:r>
                    </a:p>
                    <a:p>
                      <a:pPr algn="r"/>
                      <a:r>
                        <a:rPr lang="en-US" b="0" dirty="0">
                          <a:solidFill>
                            <a:schemeClr val="tx1"/>
                          </a:solidFill>
                        </a:rPr>
                        <a:t>Finish Time</a:t>
                      </a:r>
                    </a:p>
                  </a:txBody>
                  <a:tcPr/>
                </a:tc>
                <a:tc>
                  <a:txBody>
                    <a:bodyPr/>
                    <a:lstStyle/>
                    <a:p>
                      <a:pPr algn="r"/>
                      <a:r>
                        <a:rPr lang="en-US" b="0" dirty="0">
                          <a:solidFill>
                            <a:schemeClr val="tx1"/>
                          </a:solidFill>
                        </a:rPr>
                        <a:t>RR</a:t>
                      </a:r>
                    </a:p>
                    <a:p>
                      <a:pPr algn="r"/>
                      <a:r>
                        <a:rPr lang="en-US" b="0" dirty="0">
                          <a:solidFill>
                            <a:schemeClr val="tx1"/>
                          </a:solidFill>
                        </a:rPr>
                        <a:t>Response Time</a:t>
                      </a:r>
                    </a:p>
                  </a:txBody>
                  <a:tcPr/>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2</a:t>
                      </a:r>
                      <a:endParaRPr lang="en-US" strike="noStrike"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1</a:t>
                      </a:r>
                      <a:endParaRPr lang="en-US" baseline="0" dirty="0">
                        <a:solidFill>
                          <a:schemeClr val="tx1"/>
                        </a:solidFill>
                      </a:endParaRPr>
                    </a:p>
                  </a:txBody>
                  <a:tcPr/>
                </a:tc>
                <a:tc>
                  <a:txBody>
                    <a:bodyPr/>
                    <a:lstStyle/>
                    <a:p>
                      <a:pPr algn="r"/>
                      <a:r>
                        <a:rPr lang="en-US" altLang="zh-CN" dirty="0">
                          <a:solidFill>
                            <a:schemeClr val="tx1"/>
                          </a:solidFill>
                        </a:rPr>
                        <a:t>6</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4</a:t>
                      </a:r>
                      <a:endParaRPr lang="en-US" baseline="30000" dirty="0">
                        <a:solidFill>
                          <a:schemeClr val="tx1"/>
                        </a:solidFill>
                      </a:endParaRP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a:t>
                      </a:r>
                    </a:p>
                    <a:p>
                      <a:pPr marL="0" marR="0" lvl="0" indent="0" algn="r"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txBody>
                  <a:tcPr/>
                </a:tc>
                <a:extLst>
                  <a:ext uri="{0D108BD9-81ED-4DB2-BD59-A6C34878D82A}">
                    <a16:rowId xmlns:a16="http://schemas.microsoft.com/office/drawing/2014/main" val="2879113726"/>
                  </a:ext>
                </a:extLst>
              </a:tr>
            </a:tbl>
          </a:graphicData>
        </a:graphic>
      </p:graphicFrame>
      <p:sp>
        <p:nvSpPr>
          <p:cNvPr id="11" name="文本框 10">
            <a:extLst>
              <a:ext uri="{FF2B5EF4-FFF2-40B4-BE49-F238E27FC236}">
                <a16:creationId xmlns:a16="http://schemas.microsoft.com/office/drawing/2014/main" id="{7B95E552-BB9C-9DD5-CCC3-40AA06825068}"/>
              </a:ext>
            </a:extLst>
          </p:cNvPr>
          <p:cNvSpPr txBox="1"/>
          <p:nvPr/>
        </p:nvSpPr>
        <p:spPr>
          <a:xfrm>
            <a:off x="4942626" y="7629372"/>
            <a:ext cx="1031051"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B arrival</a:t>
            </a:r>
            <a:endParaRPr lang="en-US" b="0" dirty="0">
              <a:solidFill>
                <a:srgbClr val="000000"/>
              </a:solidFill>
              <a:latin typeface="Arial" panose="020B0604020202020204"/>
              <a:ea typeface="+mn-ea"/>
              <a:cs typeface="+mn-cs"/>
            </a:endParaRPr>
          </a:p>
        </p:txBody>
      </p:sp>
      <p:sp>
        <p:nvSpPr>
          <p:cNvPr id="42" name="文本框 10">
            <a:extLst>
              <a:ext uri="{FF2B5EF4-FFF2-40B4-BE49-F238E27FC236}">
                <a16:creationId xmlns:a16="http://schemas.microsoft.com/office/drawing/2014/main" id="{2193EE09-BEED-D6C1-361A-A16E6E3D7CBF}"/>
              </a:ext>
            </a:extLst>
          </p:cNvPr>
          <p:cNvSpPr txBox="1"/>
          <p:nvPr/>
        </p:nvSpPr>
        <p:spPr>
          <a:xfrm>
            <a:off x="5944367" y="7629372"/>
            <a:ext cx="104387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C arrival</a:t>
            </a:r>
            <a:endParaRPr lang="en-US" b="0" dirty="0">
              <a:solidFill>
                <a:srgbClr val="000000"/>
              </a:solidFill>
              <a:latin typeface="Arial" panose="020B0604020202020204"/>
              <a:ea typeface="+mn-ea"/>
              <a:cs typeface="+mn-cs"/>
            </a:endParaRPr>
          </a:p>
        </p:txBody>
      </p:sp>
      <p:graphicFrame>
        <p:nvGraphicFramePr>
          <p:cNvPr id="32" name="Table 31">
            <a:extLst>
              <a:ext uri="{FF2B5EF4-FFF2-40B4-BE49-F238E27FC236}">
                <a16:creationId xmlns:a16="http://schemas.microsoft.com/office/drawing/2014/main" id="{57975AA6-80FA-7BF1-4E89-648A2FFB6619}"/>
              </a:ext>
            </a:extLst>
          </p:cNvPr>
          <p:cNvGraphicFramePr>
            <a:graphicFrameLocks noGrp="1"/>
          </p:cNvGraphicFramePr>
          <p:nvPr>
            <p:extLst>
              <p:ext uri="{D42A27DB-BD31-4B8C-83A1-F6EECF244321}">
                <p14:modId xmlns:p14="http://schemas.microsoft.com/office/powerpoint/2010/main" val="3731690118"/>
              </p:ext>
            </p:extLst>
          </p:nvPr>
        </p:nvGraphicFramePr>
        <p:xfrm>
          <a:off x="3276600" y="4038600"/>
          <a:ext cx="5939140" cy="148336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733727588"/>
                    </a:ext>
                  </a:extLst>
                </a:gridCol>
                <a:gridCol w="510094">
                  <a:extLst>
                    <a:ext uri="{9D8B030D-6E8A-4147-A177-3AD203B41FA5}">
                      <a16:colId xmlns:a16="http://schemas.microsoft.com/office/drawing/2014/main" val="2602592049"/>
                    </a:ext>
                  </a:extLst>
                </a:gridCol>
                <a:gridCol w="510094">
                  <a:extLst>
                    <a:ext uri="{9D8B030D-6E8A-4147-A177-3AD203B41FA5}">
                      <a16:colId xmlns:a16="http://schemas.microsoft.com/office/drawing/2014/main" val="3575549038"/>
                    </a:ext>
                  </a:extLst>
                </a:gridCol>
                <a:gridCol w="510094">
                  <a:extLst>
                    <a:ext uri="{9D8B030D-6E8A-4147-A177-3AD203B41FA5}">
                      <a16:colId xmlns:a16="http://schemas.microsoft.com/office/drawing/2014/main" val="831617333"/>
                    </a:ext>
                  </a:extLst>
                </a:gridCol>
                <a:gridCol w="510094">
                  <a:extLst>
                    <a:ext uri="{9D8B030D-6E8A-4147-A177-3AD203B41FA5}">
                      <a16:colId xmlns:a16="http://schemas.microsoft.com/office/drawing/2014/main" val="3218967563"/>
                    </a:ext>
                  </a:extLst>
                </a:gridCol>
                <a:gridCol w="510094">
                  <a:extLst>
                    <a:ext uri="{9D8B030D-6E8A-4147-A177-3AD203B41FA5}">
                      <a16:colId xmlns:a16="http://schemas.microsoft.com/office/drawing/2014/main" val="3594834760"/>
                    </a:ext>
                  </a:extLst>
                </a:gridCol>
                <a:gridCol w="510094">
                  <a:extLst>
                    <a:ext uri="{9D8B030D-6E8A-4147-A177-3AD203B41FA5}">
                      <a16:colId xmlns:a16="http://schemas.microsoft.com/office/drawing/2014/main" val="2682597463"/>
                    </a:ext>
                  </a:extLst>
                </a:gridCol>
                <a:gridCol w="510094">
                  <a:extLst>
                    <a:ext uri="{9D8B030D-6E8A-4147-A177-3AD203B41FA5}">
                      <a16:colId xmlns:a16="http://schemas.microsoft.com/office/drawing/2014/main" val="3439388444"/>
                    </a:ext>
                  </a:extLst>
                </a:gridCol>
                <a:gridCol w="510094">
                  <a:extLst>
                    <a:ext uri="{9D8B030D-6E8A-4147-A177-3AD203B41FA5}">
                      <a16:colId xmlns:a16="http://schemas.microsoft.com/office/drawing/2014/main" val="3670994415"/>
                    </a:ext>
                  </a:extLst>
                </a:gridCol>
                <a:gridCol w="510094">
                  <a:extLst>
                    <a:ext uri="{9D8B030D-6E8A-4147-A177-3AD203B41FA5}">
                      <a16:colId xmlns:a16="http://schemas.microsoft.com/office/drawing/2014/main" val="3264987435"/>
                    </a:ext>
                  </a:extLst>
                </a:gridCol>
                <a:gridCol w="510094">
                  <a:extLst>
                    <a:ext uri="{9D8B030D-6E8A-4147-A177-3AD203B41FA5}">
                      <a16:colId xmlns:a16="http://schemas.microsoft.com/office/drawing/2014/main" val="2607637358"/>
                    </a:ext>
                  </a:extLst>
                </a:gridCol>
              </a:tblGrid>
              <a:tr h="370840">
                <a:tc>
                  <a:txBody>
                    <a:bodyPr/>
                    <a:lstStyle/>
                    <a:p>
                      <a:r>
                        <a:rPr lang="en-GB" dirty="0"/>
                        <a:t>FCFS</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2765478547"/>
                  </a:ext>
                </a:extLst>
              </a:tr>
              <a:tr h="370840">
                <a:tc>
                  <a:txBody>
                    <a:bodyPr/>
                    <a:lstStyle/>
                    <a:p>
                      <a:r>
                        <a:rPr lang="en-GB" dirty="0"/>
                        <a:t>SJF</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3821195699"/>
                  </a:ext>
                </a:extLst>
              </a:tr>
              <a:tr h="370840">
                <a:tc>
                  <a:txBody>
                    <a:bodyPr/>
                    <a:lstStyle/>
                    <a:p>
                      <a:r>
                        <a:rPr lang="en-GB" dirty="0"/>
                        <a:t>SRTF</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695064754"/>
                  </a:ext>
                </a:extLst>
              </a:tr>
              <a:tr h="370840">
                <a:tc>
                  <a:txBody>
                    <a:bodyPr/>
                    <a:lstStyle/>
                    <a:p>
                      <a:r>
                        <a:rPr lang="en-GB" dirty="0"/>
                        <a:t>RR</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362492301"/>
                  </a:ext>
                </a:extLst>
              </a:tr>
            </a:tbl>
          </a:graphicData>
        </a:graphic>
      </p:graphicFrame>
      <p:graphicFrame>
        <p:nvGraphicFramePr>
          <p:cNvPr id="33" name="Table 32">
            <a:extLst>
              <a:ext uri="{FF2B5EF4-FFF2-40B4-BE49-F238E27FC236}">
                <a16:creationId xmlns:a16="http://schemas.microsoft.com/office/drawing/2014/main" id="{8A8433EE-5FDA-45B0-C06A-8C9691339AAA}"/>
              </a:ext>
            </a:extLst>
          </p:cNvPr>
          <p:cNvGraphicFramePr>
            <a:graphicFrameLocks noGrp="1"/>
          </p:cNvGraphicFramePr>
          <p:nvPr>
            <p:extLst>
              <p:ext uri="{D42A27DB-BD31-4B8C-83A1-F6EECF244321}">
                <p14:modId xmlns:p14="http://schemas.microsoft.com/office/powerpoint/2010/main" val="1732515516"/>
              </p:ext>
            </p:extLst>
          </p:nvPr>
        </p:nvGraphicFramePr>
        <p:xfrm>
          <a:off x="3037242" y="5521960"/>
          <a:ext cx="6459539" cy="370840"/>
        </p:xfrm>
        <a:graphic>
          <a:graphicData uri="http://schemas.openxmlformats.org/drawingml/2006/table">
            <a:tbl>
              <a:tblPr firstRow="1" bandRow="1">
                <a:tableStyleId>{2D5ABB26-0587-4C30-8999-92F81FD0307C}</a:tableStyleId>
              </a:tblPr>
              <a:tblGrid>
                <a:gridCol w="839540">
                  <a:extLst>
                    <a:ext uri="{9D8B030D-6E8A-4147-A177-3AD203B41FA5}">
                      <a16:colId xmlns:a16="http://schemas.microsoft.com/office/drawing/2014/main" val="733727588"/>
                    </a:ext>
                  </a:extLst>
                </a:gridCol>
                <a:gridCol w="510909">
                  <a:extLst>
                    <a:ext uri="{9D8B030D-6E8A-4147-A177-3AD203B41FA5}">
                      <a16:colId xmlns:a16="http://schemas.microsoft.com/office/drawing/2014/main" val="2602592049"/>
                    </a:ext>
                  </a:extLst>
                </a:gridCol>
                <a:gridCol w="510909">
                  <a:extLst>
                    <a:ext uri="{9D8B030D-6E8A-4147-A177-3AD203B41FA5}">
                      <a16:colId xmlns:a16="http://schemas.microsoft.com/office/drawing/2014/main" val="3575549038"/>
                    </a:ext>
                  </a:extLst>
                </a:gridCol>
                <a:gridCol w="510909">
                  <a:extLst>
                    <a:ext uri="{9D8B030D-6E8A-4147-A177-3AD203B41FA5}">
                      <a16:colId xmlns:a16="http://schemas.microsoft.com/office/drawing/2014/main" val="831617333"/>
                    </a:ext>
                  </a:extLst>
                </a:gridCol>
                <a:gridCol w="510909">
                  <a:extLst>
                    <a:ext uri="{9D8B030D-6E8A-4147-A177-3AD203B41FA5}">
                      <a16:colId xmlns:a16="http://schemas.microsoft.com/office/drawing/2014/main" val="3218967563"/>
                    </a:ext>
                  </a:extLst>
                </a:gridCol>
                <a:gridCol w="510909">
                  <a:extLst>
                    <a:ext uri="{9D8B030D-6E8A-4147-A177-3AD203B41FA5}">
                      <a16:colId xmlns:a16="http://schemas.microsoft.com/office/drawing/2014/main" val="3594834760"/>
                    </a:ext>
                  </a:extLst>
                </a:gridCol>
                <a:gridCol w="510909">
                  <a:extLst>
                    <a:ext uri="{9D8B030D-6E8A-4147-A177-3AD203B41FA5}">
                      <a16:colId xmlns:a16="http://schemas.microsoft.com/office/drawing/2014/main" val="2682597463"/>
                    </a:ext>
                  </a:extLst>
                </a:gridCol>
                <a:gridCol w="510909">
                  <a:extLst>
                    <a:ext uri="{9D8B030D-6E8A-4147-A177-3AD203B41FA5}">
                      <a16:colId xmlns:a16="http://schemas.microsoft.com/office/drawing/2014/main" val="3439388444"/>
                    </a:ext>
                  </a:extLst>
                </a:gridCol>
                <a:gridCol w="510909">
                  <a:extLst>
                    <a:ext uri="{9D8B030D-6E8A-4147-A177-3AD203B41FA5}">
                      <a16:colId xmlns:a16="http://schemas.microsoft.com/office/drawing/2014/main" val="3670994415"/>
                    </a:ext>
                  </a:extLst>
                </a:gridCol>
                <a:gridCol w="510909">
                  <a:extLst>
                    <a:ext uri="{9D8B030D-6E8A-4147-A177-3AD203B41FA5}">
                      <a16:colId xmlns:a16="http://schemas.microsoft.com/office/drawing/2014/main" val="3264987435"/>
                    </a:ext>
                  </a:extLst>
                </a:gridCol>
                <a:gridCol w="510909">
                  <a:extLst>
                    <a:ext uri="{9D8B030D-6E8A-4147-A177-3AD203B41FA5}">
                      <a16:colId xmlns:a16="http://schemas.microsoft.com/office/drawing/2014/main" val="2607637358"/>
                    </a:ext>
                  </a:extLst>
                </a:gridCol>
                <a:gridCol w="510909">
                  <a:extLst>
                    <a:ext uri="{9D8B030D-6E8A-4147-A177-3AD203B41FA5}">
                      <a16:colId xmlns:a16="http://schemas.microsoft.com/office/drawing/2014/main" val="4040844026"/>
                    </a:ext>
                  </a:extLst>
                </a:gridCol>
              </a:tblGrid>
              <a:tr h="370840">
                <a:tc>
                  <a:txBody>
                    <a:bodyPr/>
                    <a:lstStyle/>
                    <a:p>
                      <a:r>
                        <a:rPr lang="en-GB" dirty="0"/>
                        <a:t>Time </a:t>
                      </a:r>
                      <a:endParaRPr lang="en-SE" dirty="0"/>
                    </a:p>
                  </a:txBody>
                  <a:tcPr/>
                </a:tc>
                <a:tc>
                  <a:txBody>
                    <a:bodyPr/>
                    <a:lstStyle/>
                    <a:p>
                      <a:pPr algn="ctr"/>
                      <a:r>
                        <a:rPr lang="en-GB" dirty="0"/>
                        <a:t>0</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4</a:t>
                      </a:r>
                      <a:endParaRPr lang="en-SE" dirty="0"/>
                    </a:p>
                  </a:txBody>
                  <a:tcPr/>
                </a:tc>
                <a:tc>
                  <a:txBody>
                    <a:bodyPr/>
                    <a:lstStyle/>
                    <a:p>
                      <a:pPr algn="ctr"/>
                      <a:r>
                        <a:rPr lang="en-GB" dirty="0"/>
                        <a:t>5</a:t>
                      </a:r>
                      <a:endParaRPr lang="en-SE" dirty="0"/>
                    </a:p>
                  </a:txBody>
                  <a:tcPr/>
                </a:tc>
                <a:tc>
                  <a:txBody>
                    <a:bodyPr/>
                    <a:lstStyle/>
                    <a:p>
                      <a:pPr algn="ctr"/>
                      <a:r>
                        <a:rPr lang="en-GB" dirty="0"/>
                        <a:t>6</a:t>
                      </a:r>
                      <a:endParaRPr lang="en-SE" dirty="0"/>
                    </a:p>
                  </a:txBody>
                  <a:tcPr/>
                </a:tc>
                <a:tc>
                  <a:txBody>
                    <a:bodyPr/>
                    <a:lstStyle/>
                    <a:p>
                      <a:pPr algn="ctr"/>
                      <a:r>
                        <a:rPr lang="en-GB" dirty="0"/>
                        <a:t>7</a:t>
                      </a:r>
                      <a:endParaRPr lang="en-SE" dirty="0"/>
                    </a:p>
                  </a:txBody>
                  <a:tcPr/>
                </a:tc>
                <a:tc>
                  <a:txBody>
                    <a:bodyPr/>
                    <a:lstStyle/>
                    <a:p>
                      <a:pPr algn="ctr"/>
                      <a:r>
                        <a:rPr lang="en-GB" dirty="0"/>
                        <a:t>8</a:t>
                      </a:r>
                      <a:endParaRPr lang="en-SE" dirty="0"/>
                    </a:p>
                  </a:txBody>
                  <a:tcPr/>
                </a:tc>
                <a:tc>
                  <a:txBody>
                    <a:bodyPr/>
                    <a:lstStyle/>
                    <a:p>
                      <a:pPr algn="ctr"/>
                      <a:r>
                        <a:rPr lang="en-GB" dirty="0"/>
                        <a:t>9</a:t>
                      </a:r>
                      <a:endParaRPr lang="en-SE" dirty="0"/>
                    </a:p>
                  </a:txBody>
                  <a:tcPr/>
                </a:tc>
                <a:tc>
                  <a:txBody>
                    <a:bodyPr/>
                    <a:lstStyle/>
                    <a:p>
                      <a:pPr algn="ctr"/>
                      <a:r>
                        <a:rPr lang="en-GB" dirty="0"/>
                        <a:t>10</a:t>
                      </a:r>
                      <a:endParaRPr lang="en-SE" dirty="0"/>
                    </a:p>
                  </a:txBody>
                  <a:tcPr/>
                </a:tc>
                <a:extLst>
                  <a:ext uri="{0D108BD9-81ED-4DB2-BD59-A6C34878D82A}">
                    <a16:rowId xmlns:a16="http://schemas.microsoft.com/office/drawing/2014/main" val="1169300345"/>
                  </a:ext>
                </a:extLst>
              </a:tr>
            </a:tbl>
          </a:graphicData>
        </a:graphic>
      </p:graphicFrame>
      <p:sp>
        <p:nvSpPr>
          <p:cNvPr id="36" name="Content Placeholder 2">
            <a:extLst>
              <a:ext uri="{FF2B5EF4-FFF2-40B4-BE49-F238E27FC236}">
                <a16:creationId xmlns:a16="http://schemas.microsoft.com/office/drawing/2014/main" id="{5DDDDC17-1B53-D0C6-AC2C-40B2632F153E}"/>
              </a:ext>
            </a:extLst>
          </p:cNvPr>
          <p:cNvSpPr>
            <a:spLocks noGrp="1"/>
          </p:cNvSpPr>
          <p:nvPr>
            <p:ph idx="1"/>
          </p:nvPr>
        </p:nvSpPr>
        <p:spPr>
          <a:xfrm>
            <a:off x="5490212" y="5892800"/>
            <a:ext cx="1676400" cy="395575"/>
          </a:xfrm>
        </p:spPr>
        <p:txBody>
          <a:bodyPr>
            <a:normAutofit lnSpcReduction="10000"/>
          </a:bodyPr>
          <a:lstStyle/>
          <a:p>
            <a:pPr marL="0" indent="0">
              <a:buNone/>
            </a:pPr>
            <a:r>
              <a:rPr lang="en-GB" sz="2400" dirty="0"/>
              <a:t>Gantt Chart</a:t>
            </a:r>
            <a:endParaRPr lang="en-SE" sz="2400" dirty="0"/>
          </a:p>
        </p:txBody>
      </p:sp>
    </p:spTree>
    <p:extLst>
      <p:ext uri="{BB962C8B-B14F-4D97-AF65-F5344CB8AC3E}">
        <p14:creationId xmlns:p14="http://schemas.microsoft.com/office/powerpoint/2010/main" val="820768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7EFE7-1570-81CA-8C67-68E86B556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76ABFB-C171-2319-5443-055F7FA74FE1}"/>
              </a:ext>
            </a:extLst>
          </p:cNvPr>
          <p:cNvSpPr>
            <a:spLocks noGrp="1"/>
          </p:cNvSpPr>
          <p:nvPr>
            <p:ph type="title"/>
          </p:nvPr>
        </p:nvSpPr>
        <p:spPr/>
        <p:txBody>
          <a:bodyPr/>
          <a:lstStyle/>
          <a:p>
            <a:r>
              <a:rPr lang="en-US" dirty="0"/>
              <a:t>Scheduling II</a:t>
            </a:r>
            <a:endParaRPr lang="en-SE" dirty="0"/>
          </a:p>
        </p:txBody>
      </p:sp>
      <p:graphicFrame>
        <p:nvGraphicFramePr>
          <p:cNvPr id="6" name="表格 6">
            <a:extLst>
              <a:ext uri="{FF2B5EF4-FFF2-40B4-BE49-F238E27FC236}">
                <a16:creationId xmlns:a16="http://schemas.microsoft.com/office/drawing/2014/main" id="{9E59607C-9FBA-0525-178B-8C1B758047D8}"/>
              </a:ext>
            </a:extLst>
          </p:cNvPr>
          <p:cNvGraphicFramePr>
            <a:graphicFrameLocks noGrp="1"/>
          </p:cNvGraphicFramePr>
          <p:nvPr/>
        </p:nvGraphicFramePr>
        <p:xfrm>
          <a:off x="530799" y="889000"/>
          <a:ext cx="10490204" cy="274320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778832">
                  <a:extLst>
                    <a:ext uri="{9D8B030D-6E8A-4147-A177-3AD203B41FA5}">
                      <a16:colId xmlns:a16="http://schemas.microsoft.com/office/drawing/2014/main" val="383908676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gridCol w="1072097">
                  <a:extLst>
                    <a:ext uri="{9D8B030D-6E8A-4147-A177-3AD203B41FA5}">
                      <a16:colId xmlns:a16="http://schemas.microsoft.com/office/drawing/2014/main" val="4072710305"/>
                    </a:ext>
                  </a:extLst>
                </a:gridCol>
                <a:gridCol w="1072097">
                  <a:extLst>
                    <a:ext uri="{9D8B030D-6E8A-4147-A177-3AD203B41FA5}">
                      <a16:colId xmlns:a16="http://schemas.microsoft.com/office/drawing/2014/main" val="3685768401"/>
                    </a:ext>
                  </a:extLst>
                </a:gridCol>
                <a:gridCol w="1072097">
                  <a:extLst>
                    <a:ext uri="{9D8B030D-6E8A-4147-A177-3AD203B41FA5}">
                      <a16:colId xmlns:a16="http://schemas.microsoft.com/office/drawing/2014/main" val="3601507115"/>
                    </a:ext>
                  </a:extLst>
                </a:gridCol>
                <a:gridCol w="1072097">
                  <a:extLst>
                    <a:ext uri="{9D8B030D-6E8A-4147-A177-3AD203B41FA5}">
                      <a16:colId xmlns:a16="http://schemas.microsoft.com/office/drawing/2014/main" val="2233393087"/>
                    </a:ext>
                  </a:extLst>
                </a:gridCol>
              </a:tblGrid>
              <a:tr h="875830">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Finish</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Response</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Response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Response Time</a:t>
                      </a:r>
                    </a:p>
                  </a:txBody>
                  <a:tcPr/>
                </a:tc>
                <a:tc>
                  <a:txBody>
                    <a:bodyPr/>
                    <a:lstStyle/>
                    <a:p>
                      <a:pPr algn="r"/>
                      <a:r>
                        <a:rPr lang="en-US" b="0" dirty="0">
                          <a:solidFill>
                            <a:schemeClr val="tx1"/>
                          </a:solidFill>
                        </a:rPr>
                        <a:t>RR</a:t>
                      </a:r>
                    </a:p>
                    <a:p>
                      <a:pPr algn="r"/>
                      <a:r>
                        <a:rPr lang="en-US" b="0" dirty="0">
                          <a:solidFill>
                            <a:schemeClr val="tx1"/>
                          </a:solidFill>
                        </a:rPr>
                        <a:t>Finish Time</a:t>
                      </a:r>
                    </a:p>
                  </a:txBody>
                  <a:tcPr/>
                </a:tc>
                <a:tc>
                  <a:txBody>
                    <a:bodyPr/>
                    <a:lstStyle/>
                    <a:p>
                      <a:pPr algn="r"/>
                      <a:r>
                        <a:rPr lang="en-US" b="0" dirty="0">
                          <a:solidFill>
                            <a:schemeClr val="tx1"/>
                          </a:solidFill>
                        </a:rPr>
                        <a:t>RR</a:t>
                      </a:r>
                    </a:p>
                    <a:p>
                      <a:pPr algn="r"/>
                      <a:r>
                        <a:rPr lang="en-US" b="0" dirty="0">
                          <a:solidFill>
                            <a:schemeClr val="tx1"/>
                          </a:solidFill>
                        </a:rPr>
                        <a:t>Response Time</a:t>
                      </a:r>
                    </a:p>
                  </a:txBody>
                  <a:tcPr/>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3</a:t>
                      </a:r>
                      <a:endParaRPr lang="en-US" strike="noStrike"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1</a:t>
                      </a:r>
                      <a:endParaRPr lang="en-US" baseline="0" dirty="0">
                        <a:solidFill>
                          <a:schemeClr val="tx1"/>
                        </a:solidFill>
                      </a:endParaRPr>
                    </a:p>
                  </a:txBody>
                  <a:tcPr/>
                </a:tc>
                <a:tc>
                  <a:txBody>
                    <a:bodyPr/>
                    <a:lstStyle/>
                    <a:p>
                      <a:pPr algn="r"/>
                      <a:r>
                        <a:rPr lang="en-US" altLang="zh-CN" dirty="0">
                          <a:solidFill>
                            <a:schemeClr val="tx1"/>
                          </a:solidFill>
                        </a:rPr>
                        <a:t>5</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3</a:t>
                      </a:r>
                      <a:endParaRPr lang="en-US" baseline="30000" dirty="0">
                        <a:solidFill>
                          <a:schemeClr val="tx1"/>
                        </a:solidFill>
                      </a:endParaRP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4</a:t>
                      </a:r>
                    </a:p>
                  </a:txBody>
                  <a:tcPr/>
                </a:tc>
                <a:tc>
                  <a:txBody>
                    <a:bodyPr/>
                    <a:lstStyle/>
                    <a:p>
                      <a:pPr algn="r"/>
                      <a:r>
                        <a:rPr lang="en-US" baseline="0" dirty="0">
                          <a:solidFill>
                            <a:schemeClr val="tx1"/>
                          </a:solidFill>
                        </a:rPr>
                        <a:t>9</a:t>
                      </a:r>
                    </a:p>
                  </a:txBody>
                  <a:tcPr/>
                </a:tc>
                <a:tc>
                  <a:txBody>
                    <a:bodyPr/>
                    <a:lstStyle/>
                    <a:p>
                      <a:pPr algn="r"/>
                      <a:r>
                        <a:rPr lang="en-US" dirty="0">
                          <a:solidFill>
                            <a:schemeClr val="tx1"/>
                          </a:solidFill>
                        </a:rPr>
                        <a:t>2</a:t>
                      </a: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2284253600"/>
                  </a:ext>
                </a:extLst>
              </a:tr>
              <a:tr h="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 </a:t>
                      </a: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 </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a:t>
                      </a:r>
                    </a:p>
                  </a:txBody>
                  <a:tcPr/>
                </a:tc>
                <a:extLst>
                  <a:ext uri="{0D108BD9-81ED-4DB2-BD59-A6C34878D82A}">
                    <a16:rowId xmlns:a16="http://schemas.microsoft.com/office/drawing/2014/main" val="2879113726"/>
                  </a:ext>
                </a:extLst>
              </a:tr>
            </a:tbl>
          </a:graphicData>
        </a:graphic>
      </p:graphicFrame>
      <p:sp>
        <p:nvSpPr>
          <p:cNvPr id="11" name="文本框 10">
            <a:extLst>
              <a:ext uri="{FF2B5EF4-FFF2-40B4-BE49-F238E27FC236}">
                <a16:creationId xmlns:a16="http://schemas.microsoft.com/office/drawing/2014/main" id="{30F0970B-47A5-D306-9A89-16794956F88F}"/>
              </a:ext>
            </a:extLst>
          </p:cNvPr>
          <p:cNvSpPr txBox="1"/>
          <p:nvPr/>
        </p:nvSpPr>
        <p:spPr>
          <a:xfrm>
            <a:off x="4942626" y="7629372"/>
            <a:ext cx="1031051"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B arrival</a:t>
            </a:r>
            <a:endParaRPr lang="en-US" b="0" dirty="0">
              <a:solidFill>
                <a:srgbClr val="000000"/>
              </a:solidFill>
              <a:latin typeface="Arial" panose="020B0604020202020204"/>
              <a:ea typeface="+mn-ea"/>
              <a:cs typeface="+mn-cs"/>
            </a:endParaRPr>
          </a:p>
        </p:txBody>
      </p:sp>
      <p:sp>
        <p:nvSpPr>
          <p:cNvPr id="42" name="文本框 10">
            <a:extLst>
              <a:ext uri="{FF2B5EF4-FFF2-40B4-BE49-F238E27FC236}">
                <a16:creationId xmlns:a16="http://schemas.microsoft.com/office/drawing/2014/main" id="{84A9D2B7-C986-0478-DB39-9322737E146A}"/>
              </a:ext>
            </a:extLst>
          </p:cNvPr>
          <p:cNvSpPr txBox="1"/>
          <p:nvPr/>
        </p:nvSpPr>
        <p:spPr>
          <a:xfrm>
            <a:off x="5944367" y="7629372"/>
            <a:ext cx="104387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C arrival</a:t>
            </a:r>
            <a:endParaRPr lang="en-US" b="0" dirty="0">
              <a:solidFill>
                <a:srgbClr val="000000"/>
              </a:solidFill>
              <a:latin typeface="Arial" panose="020B0604020202020204"/>
              <a:ea typeface="+mn-ea"/>
              <a:cs typeface="+mn-cs"/>
            </a:endParaRPr>
          </a:p>
        </p:txBody>
      </p:sp>
      <p:graphicFrame>
        <p:nvGraphicFramePr>
          <p:cNvPr id="32" name="Table 31">
            <a:extLst>
              <a:ext uri="{FF2B5EF4-FFF2-40B4-BE49-F238E27FC236}">
                <a16:creationId xmlns:a16="http://schemas.microsoft.com/office/drawing/2014/main" id="{B8F9F04B-E9FD-D7AF-3C0F-6872766CB875}"/>
              </a:ext>
            </a:extLst>
          </p:cNvPr>
          <p:cNvGraphicFramePr>
            <a:graphicFrameLocks noGrp="1"/>
          </p:cNvGraphicFramePr>
          <p:nvPr/>
        </p:nvGraphicFramePr>
        <p:xfrm>
          <a:off x="2895600" y="4267200"/>
          <a:ext cx="6959328" cy="148336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733727588"/>
                    </a:ext>
                  </a:extLst>
                </a:gridCol>
                <a:gridCol w="510094">
                  <a:extLst>
                    <a:ext uri="{9D8B030D-6E8A-4147-A177-3AD203B41FA5}">
                      <a16:colId xmlns:a16="http://schemas.microsoft.com/office/drawing/2014/main" val="2602592049"/>
                    </a:ext>
                  </a:extLst>
                </a:gridCol>
                <a:gridCol w="510094">
                  <a:extLst>
                    <a:ext uri="{9D8B030D-6E8A-4147-A177-3AD203B41FA5}">
                      <a16:colId xmlns:a16="http://schemas.microsoft.com/office/drawing/2014/main" val="3575549038"/>
                    </a:ext>
                  </a:extLst>
                </a:gridCol>
                <a:gridCol w="510094">
                  <a:extLst>
                    <a:ext uri="{9D8B030D-6E8A-4147-A177-3AD203B41FA5}">
                      <a16:colId xmlns:a16="http://schemas.microsoft.com/office/drawing/2014/main" val="831617333"/>
                    </a:ext>
                  </a:extLst>
                </a:gridCol>
                <a:gridCol w="510094">
                  <a:extLst>
                    <a:ext uri="{9D8B030D-6E8A-4147-A177-3AD203B41FA5}">
                      <a16:colId xmlns:a16="http://schemas.microsoft.com/office/drawing/2014/main" val="3218967563"/>
                    </a:ext>
                  </a:extLst>
                </a:gridCol>
                <a:gridCol w="510094">
                  <a:extLst>
                    <a:ext uri="{9D8B030D-6E8A-4147-A177-3AD203B41FA5}">
                      <a16:colId xmlns:a16="http://schemas.microsoft.com/office/drawing/2014/main" val="3594834760"/>
                    </a:ext>
                  </a:extLst>
                </a:gridCol>
                <a:gridCol w="510094">
                  <a:extLst>
                    <a:ext uri="{9D8B030D-6E8A-4147-A177-3AD203B41FA5}">
                      <a16:colId xmlns:a16="http://schemas.microsoft.com/office/drawing/2014/main" val="2682597463"/>
                    </a:ext>
                  </a:extLst>
                </a:gridCol>
                <a:gridCol w="510094">
                  <a:extLst>
                    <a:ext uri="{9D8B030D-6E8A-4147-A177-3AD203B41FA5}">
                      <a16:colId xmlns:a16="http://schemas.microsoft.com/office/drawing/2014/main" val="3439388444"/>
                    </a:ext>
                  </a:extLst>
                </a:gridCol>
                <a:gridCol w="510094">
                  <a:extLst>
                    <a:ext uri="{9D8B030D-6E8A-4147-A177-3AD203B41FA5}">
                      <a16:colId xmlns:a16="http://schemas.microsoft.com/office/drawing/2014/main" val="3670994415"/>
                    </a:ext>
                  </a:extLst>
                </a:gridCol>
                <a:gridCol w="510094">
                  <a:extLst>
                    <a:ext uri="{9D8B030D-6E8A-4147-A177-3AD203B41FA5}">
                      <a16:colId xmlns:a16="http://schemas.microsoft.com/office/drawing/2014/main" val="3264987435"/>
                    </a:ext>
                  </a:extLst>
                </a:gridCol>
                <a:gridCol w="510094">
                  <a:extLst>
                    <a:ext uri="{9D8B030D-6E8A-4147-A177-3AD203B41FA5}">
                      <a16:colId xmlns:a16="http://schemas.microsoft.com/office/drawing/2014/main" val="2607637358"/>
                    </a:ext>
                  </a:extLst>
                </a:gridCol>
                <a:gridCol w="510094">
                  <a:extLst>
                    <a:ext uri="{9D8B030D-6E8A-4147-A177-3AD203B41FA5}">
                      <a16:colId xmlns:a16="http://schemas.microsoft.com/office/drawing/2014/main" val="4040844026"/>
                    </a:ext>
                  </a:extLst>
                </a:gridCol>
                <a:gridCol w="510094">
                  <a:extLst>
                    <a:ext uri="{9D8B030D-6E8A-4147-A177-3AD203B41FA5}">
                      <a16:colId xmlns:a16="http://schemas.microsoft.com/office/drawing/2014/main" val="1571313798"/>
                    </a:ext>
                  </a:extLst>
                </a:gridCol>
              </a:tblGrid>
              <a:tr h="370840">
                <a:tc>
                  <a:txBody>
                    <a:bodyPr/>
                    <a:lstStyle/>
                    <a:p>
                      <a:r>
                        <a:rPr lang="en-GB" dirty="0"/>
                        <a:t>FCFS</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2765478547"/>
                  </a:ext>
                </a:extLst>
              </a:tr>
              <a:tr h="370840">
                <a:tc>
                  <a:txBody>
                    <a:bodyPr/>
                    <a:lstStyle/>
                    <a:p>
                      <a:r>
                        <a:rPr lang="en-GB" dirty="0"/>
                        <a:t>SJF</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3821195699"/>
                  </a:ext>
                </a:extLst>
              </a:tr>
              <a:tr h="370840">
                <a:tc>
                  <a:txBody>
                    <a:bodyPr/>
                    <a:lstStyle/>
                    <a:p>
                      <a:r>
                        <a:rPr lang="en-GB" dirty="0"/>
                        <a:t>SRTF</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695064754"/>
                  </a:ext>
                </a:extLst>
              </a:tr>
              <a:tr h="370840">
                <a:tc>
                  <a:txBody>
                    <a:bodyPr/>
                    <a:lstStyle/>
                    <a:p>
                      <a:r>
                        <a:rPr lang="en-GB" dirty="0"/>
                        <a:t>RR</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362492301"/>
                  </a:ext>
                </a:extLst>
              </a:tr>
            </a:tbl>
          </a:graphicData>
        </a:graphic>
      </p:graphicFrame>
      <p:graphicFrame>
        <p:nvGraphicFramePr>
          <p:cNvPr id="33" name="Table 32">
            <a:extLst>
              <a:ext uri="{FF2B5EF4-FFF2-40B4-BE49-F238E27FC236}">
                <a16:creationId xmlns:a16="http://schemas.microsoft.com/office/drawing/2014/main" id="{8477DA40-32A4-696E-A951-47FE7E32C149}"/>
              </a:ext>
            </a:extLst>
          </p:cNvPr>
          <p:cNvGraphicFramePr>
            <a:graphicFrameLocks noGrp="1"/>
          </p:cNvGraphicFramePr>
          <p:nvPr/>
        </p:nvGraphicFramePr>
        <p:xfrm>
          <a:off x="2656242" y="5750560"/>
          <a:ext cx="7361291" cy="370840"/>
        </p:xfrm>
        <a:graphic>
          <a:graphicData uri="http://schemas.openxmlformats.org/drawingml/2006/table">
            <a:tbl>
              <a:tblPr firstRow="1" bandRow="1">
                <a:tableStyleId>{2D5ABB26-0587-4C30-8999-92F81FD0307C}</a:tableStyleId>
              </a:tblPr>
              <a:tblGrid>
                <a:gridCol w="839540">
                  <a:extLst>
                    <a:ext uri="{9D8B030D-6E8A-4147-A177-3AD203B41FA5}">
                      <a16:colId xmlns:a16="http://schemas.microsoft.com/office/drawing/2014/main" val="733727588"/>
                    </a:ext>
                  </a:extLst>
                </a:gridCol>
                <a:gridCol w="510909">
                  <a:extLst>
                    <a:ext uri="{9D8B030D-6E8A-4147-A177-3AD203B41FA5}">
                      <a16:colId xmlns:a16="http://schemas.microsoft.com/office/drawing/2014/main" val="2602592049"/>
                    </a:ext>
                  </a:extLst>
                </a:gridCol>
                <a:gridCol w="510909">
                  <a:extLst>
                    <a:ext uri="{9D8B030D-6E8A-4147-A177-3AD203B41FA5}">
                      <a16:colId xmlns:a16="http://schemas.microsoft.com/office/drawing/2014/main" val="3575549038"/>
                    </a:ext>
                  </a:extLst>
                </a:gridCol>
                <a:gridCol w="510909">
                  <a:extLst>
                    <a:ext uri="{9D8B030D-6E8A-4147-A177-3AD203B41FA5}">
                      <a16:colId xmlns:a16="http://schemas.microsoft.com/office/drawing/2014/main" val="831617333"/>
                    </a:ext>
                  </a:extLst>
                </a:gridCol>
                <a:gridCol w="390843">
                  <a:extLst>
                    <a:ext uri="{9D8B030D-6E8A-4147-A177-3AD203B41FA5}">
                      <a16:colId xmlns:a16="http://schemas.microsoft.com/office/drawing/2014/main" val="3218967563"/>
                    </a:ext>
                  </a:extLst>
                </a:gridCol>
                <a:gridCol w="510909">
                  <a:extLst>
                    <a:ext uri="{9D8B030D-6E8A-4147-A177-3AD203B41FA5}">
                      <a16:colId xmlns:a16="http://schemas.microsoft.com/office/drawing/2014/main" val="3594834760"/>
                    </a:ext>
                  </a:extLst>
                </a:gridCol>
                <a:gridCol w="510909">
                  <a:extLst>
                    <a:ext uri="{9D8B030D-6E8A-4147-A177-3AD203B41FA5}">
                      <a16:colId xmlns:a16="http://schemas.microsoft.com/office/drawing/2014/main" val="2682597463"/>
                    </a:ext>
                  </a:extLst>
                </a:gridCol>
                <a:gridCol w="510909">
                  <a:extLst>
                    <a:ext uri="{9D8B030D-6E8A-4147-A177-3AD203B41FA5}">
                      <a16:colId xmlns:a16="http://schemas.microsoft.com/office/drawing/2014/main" val="3439388444"/>
                    </a:ext>
                  </a:extLst>
                </a:gridCol>
                <a:gridCol w="510909">
                  <a:extLst>
                    <a:ext uri="{9D8B030D-6E8A-4147-A177-3AD203B41FA5}">
                      <a16:colId xmlns:a16="http://schemas.microsoft.com/office/drawing/2014/main" val="3670994415"/>
                    </a:ext>
                  </a:extLst>
                </a:gridCol>
                <a:gridCol w="510909">
                  <a:extLst>
                    <a:ext uri="{9D8B030D-6E8A-4147-A177-3AD203B41FA5}">
                      <a16:colId xmlns:a16="http://schemas.microsoft.com/office/drawing/2014/main" val="3264987435"/>
                    </a:ext>
                  </a:extLst>
                </a:gridCol>
                <a:gridCol w="510909">
                  <a:extLst>
                    <a:ext uri="{9D8B030D-6E8A-4147-A177-3AD203B41FA5}">
                      <a16:colId xmlns:a16="http://schemas.microsoft.com/office/drawing/2014/main" val="2607637358"/>
                    </a:ext>
                  </a:extLst>
                </a:gridCol>
                <a:gridCol w="510909">
                  <a:extLst>
                    <a:ext uri="{9D8B030D-6E8A-4147-A177-3AD203B41FA5}">
                      <a16:colId xmlns:a16="http://schemas.microsoft.com/office/drawing/2014/main" val="4040844026"/>
                    </a:ext>
                  </a:extLst>
                </a:gridCol>
                <a:gridCol w="510909">
                  <a:extLst>
                    <a:ext uri="{9D8B030D-6E8A-4147-A177-3AD203B41FA5}">
                      <a16:colId xmlns:a16="http://schemas.microsoft.com/office/drawing/2014/main" val="1571313798"/>
                    </a:ext>
                  </a:extLst>
                </a:gridCol>
                <a:gridCol w="510909">
                  <a:extLst>
                    <a:ext uri="{9D8B030D-6E8A-4147-A177-3AD203B41FA5}">
                      <a16:colId xmlns:a16="http://schemas.microsoft.com/office/drawing/2014/main" val="931111055"/>
                    </a:ext>
                  </a:extLst>
                </a:gridCol>
              </a:tblGrid>
              <a:tr h="370840">
                <a:tc>
                  <a:txBody>
                    <a:bodyPr/>
                    <a:lstStyle/>
                    <a:p>
                      <a:r>
                        <a:rPr lang="en-GB" dirty="0"/>
                        <a:t>Time </a:t>
                      </a:r>
                      <a:endParaRPr lang="en-SE" dirty="0"/>
                    </a:p>
                  </a:txBody>
                  <a:tcPr/>
                </a:tc>
                <a:tc>
                  <a:txBody>
                    <a:bodyPr/>
                    <a:lstStyle/>
                    <a:p>
                      <a:pPr algn="ctr"/>
                      <a:r>
                        <a:rPr lang="en-GB" dirty="0"/>
                        <a:t>0</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4</a:t>
                      </a:r>
                      <a:endParaRPr lang="en-SE" dirty="0"/>
                    </a:p>
                  </a:txBody>
                  <a:tcPr/>
                </a:tc>
                <a:tc>
                  <a:txBody>
                    <a:bodyPr/>
                    <a:lstStyle/>
                    <a:p>
                      <a:pPr algn="ctr"/>
                      <a:r>
                        <a:rPr lang="en-GB" dirty="0"/>
                        <a:t>5</a:t>
                      </a:r>
                      <a:endParaRPr lang="en-SE" dirty="0"/>
                    </a:p>
                  </a:txBody>
                  <a:tcPr/>
                </a:tc>
                <a:tc>
                  <a:txBody>
                    <a:bodyPr/>
                    <a:lstStyle/>
                    <a:p>
                      <a:pPr algn="ctr"/>
                      <a:r>
                        <a:rPr lang="en-GB" dirty="0"/>
                        <a:t>6</a:t>
                      </a:r>
                      <a:endParaRPr lang="en-SE" dirty="0"/>
                    </a:p>
                  </a:txBody>
                  <a:tcPr/>
                </a:tc>
                <a:tc>
                  <a:txBody>
                    <a:bodyPr/>
                    <a:lstStyle/>
                    <a:p>
                      <a:pPr algn="ctr"/>
                      <a:r>
                        <a:rPr lang="en-GB" dirty="0"/>
                        <a:t>7</a:t>
                      </a:r>
                      <a:endParaRPr lang="en-SE" dirty="0"/>
                    </a:p>
                  </a:txBody>
                  <a:tcPr/>
                </a:tc>
                <a:tc>
                  <a:txBody>
                    <a:bodyPr/>
                    <a:lstStyle/>
                    <a:p>
                      <a:pPr algn="ctr"/>
                      <a:r>
                        <a:rPr lang="en-GB" dirty="0"/>
                        <a:t>8</a:t>
                      </a:r>
                      <a:endParaRPr lang="en-SE" dirty="0"/>
                    </a:p>
                  </a:txBody>
                  <a:tcPr/>
                </a:tc>
                <a:tc>
                  <a:txBody>
                    <a:bodyPr/>
                    <a:lstStyle/>
                    <a:p>
                      <a:pPr algn="ctr"/>
                      <a:r>
                        <a:rPr lang="en-GB" dirty="0"/>
                        <a:t>9</a:t>
                      </a:r>
                      <a:endParaRPr lang="en-SE" dirty="0"/>
                    </a:p>
                  </a:txBody>
                  <a:tcPr/>
                </a:tc>
                <a:tc>
                  <a:txBody>
                    <a:bodyPr/>
                    <a:lstStyle/>
                    <a:p>
                      <a:pPr algn="ctr"/>
                      <a:r>
                        <a:rPr lang="en-GB" dirty="0"/>
                        <a:t>10</a:t>
                      </a:r>
                      <a:endParaRPr lang="en-SE" dirty="0"/>
                    </a:p>
                  </a:txBody>
                  <a:tcPr/>
                </a:tc>
                <a:tc>
                  <a:txBody>
                    <a:bodyPr/>
                    <a:lstStyle/>
                    <a:p>
                      <a:pPr algn="ctr"/>
                      <a:r>
                        <a:rPr lang="en-GB" dirty="0"/>
                        <a:t>11</a:t>
                      </a:r>
                      <a:endParaRPr lang="en-SE" dirty="0"/>
                    </a:p>
                  </a:txBody>
                  <a:tcPr/>
                </a:tc>
                <a:tc>
                  <a:txBody>
                    <a:bodyPr/>
                    <a:lstStyle/>
                    <a:p>
                      <a:pPr algn="ctr"/>
                      <a:r>
                        <a:rPr lang="en-GB" dirty="0"/>
                        <a:t>12</a:t>
                      </a:r>
                      <a:endParaRPr lang="en-SE" dirty="0"/>
                    </a:p>
                  </a:txBody>
                  <a:tcPr/>
                </a:tc>
                <a:extLst>
                  <a:ext uri="{0D108BD9-81ED-4DB2-BD59-A6C34878D82A}">
                    <a16:rowId xmlns:a16="http://schemas.microsoft.com/office/drawing/2014/main" val="1169300345"/>
                  </a:ext>
                </a:extLst>
              </a:tr>
            </a:tbl>
          </a:graphicData>
        </a:graphic>
      </p:graphicFrame>
      <p:sp>
        <p:nvSpPr>
          <p:cNvPr id="36" name="Content Placeholder 2">
            <a:extLst>
              <a:ext uri="{FF2B5EF4-FFF2-40B4-BE49-F238E27FC236}">
                <a16:creationId xmlns:a16="http://schemas.microsoft.com/office/drawing/2014/main" id="{A3E78703-1E7E-8610-9A1F-E93CA60B988D}"/>
              </a:ext>
            </a:extLst>
          </p:cNvPr>
          <p:cNvSpPr>
            <a:spLocks noGrp="1"/>
          </p:cNvSpPr>
          <p:nvPr>
            <p:ph idx="1"/>
          </p:nvPr>
        </p:nvSpPr>
        <p:spPr>
          <a:xfrm>
            <a:off x="5537064" y="6187772"/>
            <a:ext cx="1676400" cy="395575"/>
          </a:xfrm>
        </p:spPr>
        <p:txBody>
          <a:bodyPr>
            <a:normAutofit lnSpcReduction="10000"/>
          </a:bodyPr>
          <a:lstStyle/>
          <a:p>
            <a:pPr marL="0" indent="0">
              <a:buNone/>
            </a:pPr>
            <a:r>
              <a:rPr lang="en-GB" sz="2400" dirty="0"/>
              <a:t>Gantt Chart</a:t>
            </a:r>
            <a:endParaRPr lang="en-SE" sz="2400" dirty="0"/>
          </a:p>
        </p:txBody>
      </p:sp>
    </p:spTree>
    <p:extLst>
      <p:ext uri="{BB962C8B-B14F-4D97-AF65-F5344CB8AC3E}">
        <p14:creationId xmlns:p14="http://schemas.microsoft.com/office/powerpoint/2010/main" val="340810180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18C39-8001-A5C8-A334-B92A4C4C6AC3}"/>
              </a:ext>
            </a:extLst>
          </p:cNvPr>
          <p:cNvSpPr>
            <a:spLocks noGrp="1"/>
          </p:cNvSpPr>
          <p:nvPr>
            <p:ph type="title"/>
          </p:nvPr>
        </p:nvSpPr>
        <p:spPr/>
        <p:txBody>
          <a:bodyPr/>
          <a:lstStyle/>
          <a:p>
            <a:r>
              <a:rPr lang="en-US" dirty="0"/>
              <a:t>Scheduling III</a:t>
            </a:r>
            <a:endParaRPr lang="en-SE" dirty="0"/>
          </a:p>
        </p:txBody>
      </p:sp>
      <p:sp>
        <p:nvSpPr>
          <p:cNvPr id="4" name="Content Placeholder 2">
            <a:extLst>
              <a:ext uri="{FF2B5EF4-FFF2-40B4-BE49-F238E27FC236}">
                <a16:creationId xmlns:a16="http://schemas.microsoft.com/office/drawing/2014/main" id="{0FEE6DBB-E87F-2753-724E-EFAE1A33AED2}"/>
              </a:ext>
            </a:extLst>
          </p:cNvPr>
          <p:cNvSpPr>
            <a:spLocks noGrp="1"/>
          </p:cNvSpPr>
          <p:nvPr>
            <p:ph idx="1"/>
          </p:nvPr>
        </p:nvSpPr>
        <p:spPr>
          <a:xfrm>
            <a:off x="812800" y="914400"/>
            <a:ext cx="10566400" cy="5105400"/>
          </a:xfrm>
        </p:spPr>
        <p:txBody>
          <a:bodyPr/>
          <a:lstStyle/>
          <a:p>
            <a:r>
              <a:rPr lang="en-GB" dirty="0"/>
              <a:t>Consider the set of 3 processes whose arrival time and CPU/IO burst times are given below. If the CPU scheduling policy is </a:t>
            </a:r>
            <a:r>
              <a:rPr lang="en-GB" b="1" dirty="0"/>
              <a:t>FCFS</a:t>
            </a:r>
            <a:r>
              <a:rPr lang="en-GB" dirty="0"/>
              <a:t>, draw the Gantt chart and calculate the average response time. </a:t>
            </a:r>
            <a:endParaRPr lang="en-SE" dirty="0"/>
          </a:p>
        </p:txBody>
      </p:sp>
      <p:graphicFrame>
        <p:nvGraphicFramePr>
          <p:cNvPr id="5" name="表格 6">
            <a:extLst>
              <a:ext uri="{FF2B5EF4-FFF2-40B4-BE49-F238E27FC236}">
                <a16:creationId xmlns:a16="http://schemas.microsoft.com/office/drawing/2014/main" id="{AC95CE60-07E0-6F78-BBA8-98CD8A3140D2}"/>
              </a:ext>
            </a:extLst>
          </p:cNvPr>
          <p:cNvGraphicFramePr>
            <a:graphicFrameLocks noGrp="1"/>
          </p:cNvGraphicFramePr>
          <p:nvPr/>
        </p:nvGraphicFramePr>
        <p:xfrm>
          <a:off x="4191000" y="2362200"/>
          <a:ext cx="4057622" cy="237744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778832">
                  <a:extLst>
                    <a:ext uri="{9D8B030D-6E8A-4147-A177-3AD203B41FA5}">
                      <a16:colId xmlns:a16="http://schemas.microsoft.com/office/drawing/2014/main" val="383908676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tblGrid>
              <a:tr h="875830">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Finish</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Response</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marL="45720" marR="45720"/>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2</a:t>
                      </a:r>
                      <a:endParaRPr lang="en-US" strike="noStrike"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3</a:t>
                      </a:r>
                      <a:endParaRPr lang="en-US" baseline="0" dirty="0">
                        <a:solidFill>
                          <a:schemeClr val="tx1"/>
                        </a:solidFill>
                      </a:endParaRPr>
                    </a:p>
                  </a:txBody>
                  <a:tcPr/>
                </a:tc>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5</a:t>
                      </a:r>
                      <a:endParaRPr lang="en-US" baseline="30000" dirty="0">
                        <a:solidFill>
                          <a:schemeClr val="tx1"/>
                        </a:solidFill>
                      </a:endParaRPr>
                    </a:p>
                  </a:txBody>
                  <a:tcPr/>
                </a:tc>
                <a:tc>
                  <a:txBody>
                    <a:bodyPr/>
                    <a:lstStyle/>
                    <a:p>
                      <a:pPr algn="r"/>
                      <a:r>
                        <a:rPr lang="en-US" altLang="zh-CN" dirty="0">
                          <a:solidFill>
                            <a:schemeClr val="tx1"/>
                          </a:solidFill>
                        </a:rPr>
                        <a:t>6</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extLst>
                  <a:ext uri="{0D108BD9-81ED-4DB2-BD59-A6C34878D82A}">
                    <a16:rowId xmlns:a16="http://schemas.microsoft.com/office/drawing/2014/main" val="2879113726"/>
                  </a:ext>
                </a:extLst>
              </a:tr>
            </a:tbl>
          </a:graphicData>
        </a:graphic>
      </p:graphicFrame>
    </p:spTree>
    <p:extLst>
      <p:ext uri="{BB962C8B-B14F-4D97-AF65-F5344CB8AC3E}">
        <p14:creationId xmlns:p14="http://schemas.microsoft.com/office/powerpoint/2010/main" val="359749060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56AF0-7370-4F9A-34DD-3972859D43C7}"/>
              </a:ext>
            </a:extLst>
          </p:cNvPr>
          <p:cNvSpPr>
            <a:spLocks noGrp="1"/>
          </p:cNvSpPr>
          <p:nvPr>
            <p:ph type="title"/>
          </p:nvPr>
        </p:nvSpPr>
        <p:spPr/>
        <p:txBody>
          <a:bodyPr/>
          <a:lstStyle/>
          <a:p>
            <a:r>
              <a:rPr lang="en-GB" dirty="0"/>
              <a:t>Scheduling with Bursts I</a:t>
            </a:r>
            <a:endParaRPr lang="en-SE" dirty="0"/>
          </a:p>
        </p:txBody>
      </p:sp>
      <p:sp>
        <p:nvSpPr>
          <p:cNvPr id="3" name="Content Placeholder 2">
            <a:extLst>
              <a:ext uri="{FF2B5EF4-FFF2-40B4-BE49-F238E27FC236}">
                <a16:creationId xmlns:a16="http://schemas.microsoft.com/office/drawing/2014/main" id="{3AADDD39-2EEB-BA36-450E-0A833D923877}"/>
              </a:ext>
            </a:extLst>
          </p:cNvPr>
          <p:cNvSpPr>
            <a:spLocks noGrp="1"/>
          </p:cNvSpPr>
          <p:nvPr>
            <p:ph idx="1"/>
          </p:nvPr>
        </p:nvSpPr>
        <p:spPr/>
        <p:txBody>
          <a:bodyPr/>
          <a:lstStyle/>
          <a:p>
            <a:r>
              <a:rPr lang="en-GB" dirty="0"/>
              <a:t>Consider the set of 4 processes whose arrival time and CPU/IO burst times are given below. If the CPU scheduling policy is </a:t>
            </a:r>
            <a:r>
              <a:rPr lang="en-GB" b="1" dirty="0"/>
              <a:t>Shortest Remaining Time First (SRTF)</a:t>
            </a:r>
            <a:r>
              <a:rPr lang="en-GB" dirty="0"/>
              <a:t>, draw the Gantt chart and calculate the average response time. (Note: consider the overlap of computation and IO busts of different processes)</a:t>
            </a:r>
            <a:endParaRPr lang="en-SE" dirty="0"/>
          </a:p>
        </p:txBody>
      </p:sp>
      <p:graphicFrame>
        <p:nvGraphicFramePr>
          <p:cNvPr id="8" name="表格 6">
            <a:extLst>
              <a:ext uri="{FF2B5EF4-FFF2-40B4-BE49-F238E27FC236}">
                <a16:creationId xmlns:a16="http://schemas.microsoft.com/office/drawing/2014/main" id="{C5347911-4750-2155-2129-F0DAED0F0058}"/>
              </a:ext>
            </a:extLst>
          </p:cNvPr>
          <p:cNvGraphicFramePr>
            <a:graphicFrameLocks noGrp="1"/>
          </p:cNvGraphicFramePr>
          <p:nvPr>
            <p:extLst>
              <p:ext uri="{D42A27DB-BD31-4B8C-83A1-F6EECF244321}">
                <p14:modId xmlns:p14="http://schemas.microsoft.com/office/powerpoint/2010/main" val="2054541497"/>
              </p:ext>
            </p:extLst>
          </p:nvPr>
        </p:nvGraphicFramePr>
        <p:xfrm>
          <a:off x="3920556" y="3276600"/>
          <a:ext cx="4350887" cy="237744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tblGrid>
              <a:tr h="769572">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IO Burst</a:t>
                      </a: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CPU Burst</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IO Burst</a:t>
                      </a:r>
                    </a:p>
                  </a:txBody>
                  <a:tcPr marL="45720" marR="45720"/>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2</a:t>
                      </a:r>
                      <a:endParaRPr lang="en-US" strike="noStrike" dirty="0">
                        <a:solidFill>
                          <a:schemeClr val="tx1"/>
                        </a:solidFill>
                      </a:endParaRPr>
                    </a:p>
                  </a:txBody>
                  <a:tcPr/>
                </a:tc>
                <a:tc>
                  <a:txBody>
                    <a:bodyPr/>
                    <a:lstStyle/>
                    <a:p>
                      <a:pPr algn="r"/>
                      <a:r>
                        <a:rPr lang="en-US" dirty="0">
                          <a:solidFill>
                            <a:schemeClr val="tx1"/>
                          </a:solidFill>
                        </a:rPr>
                        <a:t>7</a:t>
                      </a:r>
                    </a:p>
                  </a:txBody>
                  <a:tcPr/>
                </a:tc>
                <a:tc>
                  <a:txBody>
                    <a:bodyPr/>
                    <a:lstStyle/>
                    <a:p>
                      <a:pPr algn="r"/>
                      <a:r>
                        <a:rPr lang="en-US" altLang="zh-CN" strike="noStrike" dirty="0">
                          <a:solidFill>
                            <a:schemeClr val="tx1"/>
                          </a:solidFill>
                        </a:rPr>
                        <a:t>1</a:t>
                      </a:r>
                      <a:endParaRPr lang="en-US" strike="noStrike"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0</a:t>
                      </a:r>
                      <a:endParaRPr lang="en-US" baseline="0" dirty="0">
                        <a:solidFill>
                          <a:schemeClr val="tx1"/>
                        </a:solidFill>
                      </a:endParaRPr>
                    </a:p>
                  </a:txBody>
                  <a:tcPr/>
                </a:tc>
                <a:tc>
                  <a:txBody>
                    <a:bodyPr/>
                    <a:lstStyle/>
                    <a:p>
                      <a:pPr algn="r"/>
                      <a:r>
                        <a:rPr lang="en-US" altLang="zh-CN" dirty="0">
                          <a:solidFill>
                            <a:schemeClr val="tx1"/>
                          </a:solidFill>
                        </a:rPr>
                        <a:t>4</a:t>
                      </a:r>
                      <a:endParaRPr lang="en-US" dirty="0">
                        <a:solidFill>
                          <a:schemeClr val="tx1"/>
                        </a:solidFill>
                      </a:endParaRPr>
                    </a:p>
                  </a:txBody>
                  <a:tcPr/>
                </a:tc>
                <a:tc>
                  <a:txBody>
                    <a:bodyPr/>
                    <a:lstStyle/>
                    <a:p>
                      <a:pPr algn="r"/>
                      <a:r>
                        <a:rPr lang="en-US" dirty="0">
                          <a:solidFill>
                            <a:schemeClr val="tx1"/>
                          </a:solidFill>
                        </a:rPr>
                        <a:t>14</a:t>
                      </a:r>
                    </a:p>
                  </a:txBody>
                  <a:tcPr/>
                </a:tc>
                <a:tc>
                  <a:txBody>
                    <a:bodyPr/>
                    <a:lstStyle/>
                    <a:p>
                      <a:pPr algn="r"/>
                      <a:r>
                        <a:rPr lang="en-US" altLang="zh-CN" dirty="0">
                          <a:solidFill>
                            <a:schemeClr val="tx1"/>
                          </a:solidFill>
                        </a:rPr>
                        <a:t>2</a:t>
                      </a: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0</a:t>
                      </a:r>
                      <a:endParaRPr lang="en-US" baseline="30000" dirty="0">
                        <a:solidFill>
                          <a:schemeClr val="tx1"/>
                        </a:solidFill>
                      </a:endParaRPr>
                    </a:p>
                  </a:txBody>
                  <a:tcPr/>
                </a:tc>
                <a:tc>
                  <a:txBody>
                    <a:bodyPr/>
                    <a:lstStyle/>
                    <a:p>
                      <a:pPr algn="r"/>
                      <a:r>
                        <a:rPr lang="en-US" altLang="zh-CN" dirty="0">
                          <a:solidFill>
                            <a:schemeClr val="tx1"/>
                          </a:solidFill>
                        </a:rPr>
                        <a:t>6</a:t>
                      </a:r>
                      <a:endParaRPr lang="en-US" dirty="0">
                        <a:solidFill>
                          <a:schemeClr val="tx1"/>
                        </a:solidFill>
                      </a:endParaRPr>
                    </a:p>
                  </a:txBody>
                  <a:tcPr/>
                </a:tc>
                <a:tc>
                  <a:txBody>
                    <a:bodyPr/>
                    <a:lstStyle/>
                    <a:p>
                      <a:pPr algn="r"/>
                      <a:r>
                        <a:rPr lang="en-US" dirty="0">
                          <a:solidFill>
                            <a:schemeClr val="tx1"/>
                          </a:solidFill>
                        </a:rPr>
                        <a:t>21</a:t>
                      </a:r>
                    </a:p>
                  </a:txBody>
                  <a:tcPr/>
                </a:tc>
                <a:tc>
                  <a:txBody>
                    <a:bodyPr/>
                    <a:lstStyle/>
                    <a:p>
                      <a:pPr algn="r"/>
                      <a:r>
                        <a:rPr lang="en-US" altLang="zh-CN" dirty="0">
                          <a:solidFill>
                            <a:schemeClr val="tx1"/>
                          </a:solidFill>
                        </a:rPr>
                        <a:t>3</a:t>
                      </a: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extLst>
                  <a:ext uri="{0D108BD9-81ED-4DB2-BD59-A6C34878D82A}">
                    <a16:rowId xmlns:a16="http://schemas.microsoft.com/office/drawing/2014/main" val="2879113726"/>
                  </a:ext>
                </a:extLst>
              </a:tr>
            </a:tbl>
          </a:graphicData>
        </a:graphic>
      </p:graphicFrame>
    </p:spTree>
    <p:extLst>
      <p:ext uri="{BB962C8B-B14F-4D97-AF65-F5344CB8AC3E}">
        <p14:creationId xmlns:p14="http://schemas.microsoft.com/office/powerpoint/2010/main" val="208760841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D07C2-AF29-B03A-E6A6-9CAE5F5E03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22C23E-586F-DDDF-60F8-BAB18B89FB33}"/>
              </a:ext>
            </a:extLst>
          </p:cNvPr>
          <p:cNvSpPr>
            <a:spLocks noGrp="1"/>
          </p:cNvSpPr>
          <p:nvPr>
            <p:ph type="title"/>
          </p:nvPr>
        </p:nvSpPr>
        <p:spPr/>
        <p:txBody>
          <a:bodyPr/>
          <a:lstStyle/>
          <a:p>
            <a:r>
              <a:rPr lang="en-GB" dirty="0"/>
              <a:t>Scheduling with Bursts II</a:t>
            </a:r>
            <a:endParaRPr lang="en-SE" dirty="0"/>
          </a:p>
        </p:txBody>
      </p:sp>
      <p:sp>
        <p:nvSpPr>
          <p:cNvPr id="3" name="Content Placeholder 2">
            <a:extLst>
              <a:ext uri="{FF2B5EF4-FFF2-40B4-BE49-F238E27FC236}">
                <a16:creationId xmlns:a16="http://schemas.microsoft.com/office/drawing/2014/main" id="{A8E39957-29B2-6ADC-3302-9BAC7F0D973A}"/>
              </a:ext>
            </a:extLst>
          </p:cNvPr>
          <p:cNvSpPr>
            <a:spLocks noGrp="1"/>
          </p:cNvSpPr>
          <p:nvPr>
            <p:ph idx="1"/>
          </p:nvPr>
        </p:nvSpPr>
        <p:spPr/>
        <p:txBody>
          <a:bodyPr/>
          <a:lstStyle/>
          <a:p>
            <a:r>
              <a:rPr lang="en-GB" dirty="0"/>
              <a:t>Consider the set of 4 processes whose arrival time and CPU/IO burst times are given below. If the CPU scheduling policy is </a:t>
            </a:r>
            <a:r>
              <a:rPr lang="en-GB" b="1" dirty="0"/>
              <a:t>Fixed-Priority Scheduling</a:t>
            </a:r>
            <a:r>
              <a:rPr lang="en-GB" dirty="0"/>
              <a:t> (larger number denotes higher priority), draw the Gantt chart and calculate the average response time. </a:t>
            </a:r>
            <a:endParaRPr lang="en-SE" dirty="0"/>
          </a:p>
        </p:txBody>
      </p:sp>
      <p:graphicFrame>
        <p:nvGraphicFramePr>
          <p:cNvPr id="8" name="表格 6">
            <a:extLst>
              <a:ext uri="{FF2B5EF4-FFF2-40B4-BE49-F238E27FC236}">
                <a16:creationId xmlns:a16="http://schemas.microsoft.com/office/drawing/2014/main" id="{E9333747-37E8-1778-C12B-BF88C5D4145D}"/>
              </a:ext>
            </a:extLst>
          </p:cNvPr>
          <p:cNvGraphicFramePr>
            <a:graphicFrameLocks noGrp="1"/>
          </p:cNvGraphicFramePr>
          <p:nvPr/>
        </p:nvGraphicFramePr>
        <p:xfrm>
          <a:off x="3384508" y="2667000"/>
          <a:ext cx="5422984" cy="237744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tblGrid>
              <a:tr h="769572">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Priority</a:t>
                      </a:r>
                      <a:endParaRPr lang="en-US" b="0" dirty="0">
                        <a:solidFill>
                          <a:schemeClr val="tx1"/>
                        </a:solidFill>
                      </a:endParaRPr>
                    </a:p>
                  </a:txBody>
                  <a:tcPr/>
                </a:tc>
                <a:tc>
                  <a:txBody>
                    <a:bodyPr/>
                    <a:lstStyle/>
                    <a:p>
                      <a:pPr algn="r"/>
                      <a:r>
                        <a:rPr lang="en-GB" altLang="zh-CN" b="0" dirty="0">
                          <a:solidFill>
                            <a:schemeClr val="tx1"/>
                          </a:solidFill>
                        </a:rPr>
                        <a:t>CPU Burst</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IO Burst</a:t>
                      </a:r>
                    </a:p>
                  </a:txBody>
                  <a:tcPr/>
                </a:tc>
                <a:tc>
                  <a:txBody>
                    <a:bodyPr/>
                    <a:lstStyle/>
                    <a:p>
                      <a:pPr algn="r"/>
                      <a:r>
                        <a:rPr lang="en-GB" altLang="zh-CN" b="0" dirty="0">
                          <a:solidFill>
                            <a:schemeClr val="tx1"/>
                          </a:solidFill>
                        </a:rPr>
                        <a:t>CPU Burst</a:t>
                      </a:r>
                      <a:endParaRPr lang="en-US" b="0" dirty="0">
                        <a:solidFill>
                          <a:schemeClr val="tx1"/>
                        </a:solidFill>
                      </a:endParaRPr>
                    </a:p>
                  </a:txBody>
                  <a:tcPr marL="45720" marR="45720"/>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dirty="0">
                          <a:solidFill>
                            <a:schemeClr val="tx1"/>
                          </a:solidFill>
                        </a:rPr>
                        <a:t>2</a:t>
                      </a:r>
                    </a:p>
                  </a:txBody>
                  <a:tcPr/>
                </a:tc>
                <a:tc>
                  <a:txBody>
                    <a:bodyPr/>
                    <a:lstStyle/>
                    <a:p>
                      <a:pPr algn="r"/>
                      <a:r>
                        <a:rPr lang="en-US" altLang="zh-CN" strike="noStrike" dirty="0">
                          <a:solidFill>
                            <a:schemeClr val="tx1"/>
                          </a:solidFill>
                        </a:rPr>
                        <a:t>1</a:t>
                      </a:r>
                      <a:endParaRPr lang="en-US" strike="noStrike" dirty="0">
                        <a:solidFill>
                          <a:schemeClr val="tx1"/>
                        </a:solidFill>
                      </a:endParaRPr>
                    </a:p>
                  </a:txBody>
                  <a:tcPr/>
                </a:tc>
                <a:tc>
                  <a:txBody>
                    <a:bodyPr/>
                    <a:lstStyle/>
                    <a:p>
                      <a:pPr algn="r"/>
                      <a:r>
                        <a:rPr lang="en-US" dirty="0">
                          <a:solidFill>
                            <a:schemeClr val="tx1"/>
                          </a:solidFill>
                        </a:rPr>
                        <a:t>5</a:t>
                      </a:r>
                    </a:p>
                  </a:txBody>
                  <a:tcPr/>
                </a:tc>
                <a:tc>
                  <a:txBody>
                    <a:bodyPr/>
                    <a:lstStyle/>
                    <a:p>
                      <a:pPr algn="r"/>
                      <a:r>
                        <a:rPr lang="en-US" altLang="zh-CN" strike="noStrike" dirty="0">
                          <a:solidFill>
                            <a:schemeClr val="tx1"/>
                          </a:solidFill>
                        </a:rPr>
                        <a:t>3</a:t>
                      </a:r>
                      <a:endParaRPr lang="en-US" strike="noStrike"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2</a:t>
                      </a:r>
                      <a:endParaRPr lang="en-US" baseline="0" dirty="0">
                        <a:solidFill>
                          <a:schemeClr val="tx1"/>
                        </a:solidFill>
                      </a:endParaRPr>
                    </a:p>
                  </a:txBody>
                  <a:tcPr/>
                </a:tc>
                <a:tc>
                  <a:txBody>
                    <a:bodyPr/>
                    <a:lstStyle/>
                    <a:p>
                      <a:pPr algn="r"/>
                      <a:r>
                        <a:rPr lang="en-US" dirty="0">
                          <a:solidFill>
                            <a:schemeClr val="tx1"/>
                          </a:solidFill>
                        </a:rPr>
                        <a:t>1</a:t>
                      </a:r>
                    </a:p>
                  </a:txBody>
                  <a:tcPr/>
                </a:tc>
                <a:tc>
                  <a:txBody>
                    <a:bodyPr/>
                    <a:lstStyle/>
                    <a:p>
                      <a:pPr algn="r"/>
                      <a:r>
                        <a:rPr lang="en-US" altLang="zh-CN" dirty="0">
                          <a:solidFill>
                            <a:schemeClr val="tx1"/>
                          </a:solidFill>
                        </a:rPr>
                        <a:t>3</a:t>
                      </a:r>
                      <a:endParaRPr lang="en-US"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altLang="zh-CN" dirty="0">
                          <a:solidFill>
                            <a:schemeClr val="tx1"/>
                          </a:solidFill>
                        </a:rPr>
                        <a:t>1</a:t>
                      </a: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3</a:t>
                      </a:r>
                      <a:endParaRPr lang="en-US" baseline="30000"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altLang="zh-CN" dirty="0">
                          <a:solidFill>
                            <a:schemeClr val="tx1"/>
                          </a:solidFill>
                        </a:rPr>
                        <a:t>1</a:t>
                      </a: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extLst>
                  <a:ext uri="{0D108BD9-81ED-4DB2-BD59-A6C34878D82A}">
                    <a16:rowId xmlns:a16="http://schemas.microsoft.com/office/drawing/2014/main" val="2879113726"/>
                  </a:ext>
                </a:extLst>
              </a:tr>
            </a:tbl>
          </a:graphicData>
        </a:graphic>
      </p:graphicFrame>
    </p:spTree>
    <p:extLst>
      <p:ext uri="{BB962C8B-B14F-4D97-AF65-F5344CB8AC3E}">
        <p14:creationId xmlns:p14="http://schemas.microsoft.com/office/powerpoint/2010/main" val="3399895290"/>
      </p:ext>
    </p:extLst>
  </p:cSld>
  <p:clrMapOvr>
    <a:masterClrMapping/>
  </p:clrMapOvr>
  <p:transition/>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98704</TotalTime>
  <Pages>60</Pages>
  <Words>776</Words>
  <Application>Microsoft Office PowerPoint</Application>
  <PresentationFormat>Widescreen</PresentationFormat>
  <Paragraphs>189</Paragraphs>
  <Slides>8</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fkGroteskNeue</vt:lpstr>
      <vt:lpstr>Gill Sans</vt:lpstr>
      <vt:lpstr>Gill Sans Light</vt:lpstr>
      <vt:lpstr>Arial</vt:lpstr>
      <vt:lpstr>Comic Sans MS</vt:lpstr>
      <vt:lpstr>Symbol</vt:lpstr>
      <vt:lpstr>Office</vt:lpstr>
      <vt:lpstr>CSC 112: Computer Operating Systems Lecture 5   Scheduling Exercises</vt:lpstr>
      <vt:lpstr>Predicting Burst Time</vt:lpstr>
      <vt:lpstr>Scheduling</vt:lpstr>
      <vt:lpstr>Scheduling I</vt:lpstr>
      <vt:lpstr>Scheduling II</vt:lpstr>
      <vt:lpstr>Scheduling III</vt:lpstr>
      <vt:lpstr>Scheduling with Bursts I</vt:lpstr>
      <vt:lpstr>Scheduling with Bursts II</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 and Overview</dc:title>
  <dc:creator>John D. Kubiatowicz</dc:creator>
  <dc:description>Imported some pictures from Silbershatz (c) 2005</dc:description>
  <cp:lastModifiedBy>Zonghua Gu</cp:lastModifiedBy>
  <cp:revision>1100</cp:revision>
  <cp:lastPrinted>2022-03-15T20:14:46Z</cp:lastPrinted>
  <dcterms:created xsi:type="dcterms:W3CDTF">1995-08-12T11:37:26Z</dcterms:created>
  <dcterms:modified xsi:type="dcterms:W3CDTF">2025-03-12T21:50:13Z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Joseph</vt:lpwstr>
  </property>
  <property fmtid="{D5CDD505-2E9C-101B-9397-08002B2CF9AE}" pid="3" name="Semester">
    <vt:lpwstr>Spring 2006</vt:lpwstr>
  </property>
</Properties>
</file>