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40" r:id="rId2"/>
  </p:sldMasterIdLst>
  <p:notesMasterIdLst>
    <p:notesMasterId r:id="rId61"/>
  </p:notesMasterIdLst>
  <p:handoutMasterIdLst>
    <p:handoutMasterId r:id="rId62"/>
  </p:handoutMasterIdLst>
  <p:sldIdLst>
    <p:sldId id="256" r:id="rId3"/>
    <p:sldId id="417" r:id="rId4"/>
    <p:sldId id="1371" r:id="rId5"/>
    <p:sldId id="341" r:id="rId6"/>
    <p:sldId id="343" r:id="rId7"/>
    <p:sldId id="419" r:id="rId8"/>
    <p:sldId id="345" r:id="rId9"/>
    <p:sldId id="346" r:id="rId10"/>
    <p:sldId id="347" r:id="rId11"/>
    <p:sldId id="348" r:id="rId12"/>
    <p:sldId id="350" r:id="rId13"/>
    <p:sldId id="357" r:id="rId14"/>
    <p:sldId id="352" r:id="rId15"/>
    <p:sldId id="356" r:id="rId16"/>
    <p:sldId id="422" r:id="rId17"/>
    <p:sldId id="358" r:id="rId18"/>
    <p:sldId id="359" r:id="rId19"/>
    <p:sldId id="360" r:id="rId20"/>
    <p:sldId id="367" r:id="rId21"/>
    <p:sldId id="1295" r:id="rId22"/>
    <p:sldId id="289" r:id="rId23"/>
    <p:sldId id="1363" r:id="rId24"/>
    <p:sldId id="381" r:id="rId25"/>
    <p:sldId id="1364" r:id="rId26"/>
    <p:sldId id="1369" r:id="rId27"/>
    <p:sldId id="1377" r:id="rId28"/>
    <p:sldId id="1378" r:id="rId29"/>
    <p:sldId id="1402" r:id="rId30"/>
    <p:sldId id="1404" r:id="rId31"/>
    <p:sldId id="1405" r:id="rId32"/>
    <p:sldId id="1403" r:id="rId33"/>
    <p:sldId id="380" r:id="rId34"/>
    <p:sldId id="1365" r:id="rId35"/>
    <p:sldId id="1376" r:id="rId36"/>
    <p:sldId id="1367" r:id="rId37"/>
    <p:sldId id="1370" r:id="rId38"/>
    <p:sldId id="1296" r:id="rId39"/>
    <p:sldId id="1188" r:id="rId40"/>
    <p:sldId id="1373" r:id="rId41"/>
    <p:sldId id="1372" r:id="rId42"/>
    <p:sldId id="1302" r:id="rId43"/>
    <p:sldId id="1299" r:id="rId44"/>
    <p:sldId id="1301" r:id="rId45"/>
    <p:sldId id="371" r:id="rId46"/>
    <p:sldId id="1396" r:id="rId47"/>
    <p:sldId id="396" r:id="rId48"/>
    <p:sldId id="1397" r:id="rId49"/>
    <p:sldId id="1381" r:id="rId50"/>
    <p:sldId id="1388" r:id="rId51"/>
    <p:sldId id="1392" r:id="rId52"/>
    <p:sldId id="1390" r:id="rId53"/>
    <p:sldId id="1391" r:id="rId54"/>
    <p:sldId id="1385" r:id="rId55"/>
    <p:sldId id="1395" r:id="rId56"/>
    <p:sldId id="1386" r:id="rId57"/>
    <p:sldId id="1394" r:id="rId58"/>
    <p:sldId id="1356" r:id="rId59"/>
    <p:sldId id="1406" r:id="rId60"/>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CFFBC"/>
    <a:srgbClr val="FFFFAA"/>
    <a:srgbClr val="FF0000"/>
    <a:srgbClr val="2A40E2"/>
    <a:srgbClr val="F430AB"/>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7A91B-0AF0-4D79-B6E2-477C6552D5B7}" v="16" dt="2025-09-19T04:01:36.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4118" autoAdjust="0"/>
  </p:normalViewPr>
  <p:slideViewPr>
    <p:cSldViewPr>
      <p:cViewPr varScale="1">
        <p:scale>
          <a:sx n="61" d="100"/>
          <a:sy n="61" d="100"/>
        </p:scale>
        <p:origin x="1522" y="48"/>
      </p:cViewPr>
      <p:guideLst>
        <p:guide orient="horz" pos="2160"/>
        <p:guide pos="3840"/>
      </p:guideLst>
    </p:cSldViewPr>
  </p:slideViewPr>
  <p:outlineViewPr>
    <p:cViewPr>
      <p:scale>
        <a:sx n="33" d="100"/>
        <a:sy n="33" d="100"/>
      </p:scale>
      <p:origin x="0" y="-34171"/>
    </p:cViewPr>
  </p:outlineViewPr>
  <p:notesTextViewPr>
    <p:cViewPr>
      <p:scale>
        <a:sx n="100" d="100"/>
        <a:sy n="100" d="100"/>
      </p:scale>
      <p:origin x="0" y="0"/>
    </p:cViewPr>
  </p:notesTextViewPr>
  <p:sorterViewPr>
    <p:cViewPr>
      <p:scale>
        <a:sx n="125" d="100"/>
        <a:sy n="125" d="100"/>
      </p:scale>
      <p:origin x="0" y="-2634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custSel delSld modSld">
      <pc:chgData name="Zonghua Gu" userId="9a7e1853e1951ef5" providerId="LiveId" clId="{CF1FAA12-072C-4ED5-BA76-0FFFAEFDB88A}" dt="2025-09-19T04:02:52.545" v="35" actId="14100"/>
      <pc:docMkLst>
        <pc:docMk/>
      </pc:docMkLst>
      <pc:sldChg chg="modSp">
        <pc:chgData name="Zonghua Gu" userId="9a7e1853e1951ef5" providerId="LiveId" clId="{CF1FAA12-072C-4ED5-BA76-0FFFAEFDB88A}" dt="2025-09-12T02:11:45.046" v="25" actId="20577"/>
        <pc:sldMkLst>
          <pc:docMk/>
          <pc:sldMk cId="2717812291" sldId="1367"/>
        </pc:sldMkLst>
        <pc:spChg chg="mod">
          <ac:chgData name="Zonghua Gu" userId="9a7e1853e1951ef5" providerId="LiveId" clId="{CF1FAA12-072C-4ED5-BA76-0FFFAEFDB88A}" dt="2025-09-12T02:11:41.638" v="21" actId="20577"/>
          <ac:spMkLst>
            <pc:docMk/>
            <pc:sldMk cId="2717812291" sldId="1367"/>
            <ac:spMk id="7" creationId="{00000000-0000-0000-0000-000000000000}"/>
          </ac:spMkLst>
        </pc:spChg>
        <pc:spChg chg="mod">
          <ac:chgData name="Zonghua Gu" userId="9a7e1853e1951ef5" providerId="LiveId" clId="{CF1FAA12-072C-4ED5-BA76-0FFFAEFDB88A}" dt="2025-09-12T02:11:45.046" v="25" actId="20577"/>
          <ac:spMkLst>
            <pc:docMk/>
            <pc:sldMk cId="2717812291" sldId="1367"/>
            <ac:spMk id="9" creationId="{00000000-0000-0000-0000-000000000000}"/>
          </ac:spMkLst>
        </pc:spChg>
      </pc:sldChg>
      <pc:sldChg chg="del">
        <pc:chgData name="Zonghua Gu" userId="9a7e1853e1951ef5" providerId="LiveId" clId="{CF1FAA12-072C-4ED5-BA76-0FFFAEFDB88A}" dt="2025-09-12T02:00:51.221" v="0" actId="47"/>
        <pc:sldMkLst>
          <pc:docMk/>
          <pc:sldMk cId="2199245521" sldId="1368"/>
        </pc:sldMkLst>
      </pc:sldChg>
      <pc:sldChg chg="modSp mod modNotesTx">
        <pc:chgData name="Zonghua Gu" userId="9a7e1853e1951ef5" providerId="LiveId" clId="{CF1FAA12-072C-4ED5-BA76-0FFFAEFDB88A}" dt="2025-09-19T04:02:52.545" v="35" actId="14100"/>
        <pc:sldMkLst>
          <pc:docMk/>
          <pc:sldMk cId="2891265866" sldId="1395"/>
        </pc:sldMkLst>
        <pc:spChg chg="mod">
          <ac:chgData name="Zonghua Gu" userId="9a7e1853e1951ef5" providerId="LiveId" clId="{CF1FAA12-072C-4ED5-BA76-0FFFAEFDB88A}" dt="2025-09-19T04:02:52.545" v="35" actId="14100"/>
          <ac:spMkLst>
            <pc:docMk/>
            <pc:sldMk cId="2891265866" sldId="1395"/>
            <ac:spMk id="3" creationId="{89FB5F88-1B21-FD52-9B87-2917E55D0FE6}"/>
          </ac:spMkLst>
        </pc:spChg>
      </pc:sldChg>
      <pc:sldChg chg="addSp modSp mod">
        <pc:chgData name="Zonghua Gu" userId="9a7e1853e1951ef5" providerId="LiveId" clId="{CF1FAA12-072C-4ED5-BA76-0FFFAEFDB88A}" dt="2025-09-12T02:11:13.476" v="14" actId="1035"/>
        <pc:sldMkLst>
          <pc:docMk/>
          <pc:sldMk cId="1957448404" sldId="1402"/>
        </pc:sldMkLst>
        <pc:spChg chg="add mod">
          <ac:chgData name="Zonghua Gu" userId="9a7e1853e1951ef5" providerId="LiveId" clId="{CF1FAA12-072C-4ED5-BA76-0FFFAEFDB88A}" dt="2025-09-12T02:11:13.476" v="14" actId="1035"/>
          <ac:spMkLst>
            <pc:docMk/>
            <pc:sldMk cId="1957448404" sldId="1402"/>
            <ac:spMk id="2" creationId="{0D6B25AB-15CD-A4E5-E94C-74A5115A8925}"/>
          </ac:spMkLst>
        </pc:spChg>
      </pc:sldChg>
      <pc:sldChg chg="addSp modSp">
        <pc:chgData name="Zonghua Gu" userId="9a7e1853e1951ef5" providerId="LiveId" clId="{CF1FAA12-072C-4ED5-BA76-0FFFAEFDB88A}" dt="2025-09-12T02:11:18.186" v="17"/>
        <pc:sldMkLst>
          <pc:docMk/>
          <pc:sldMk cId="1980838839" sldId="1403"/>
        </pc:sldMkLst>
        <pc:spChg chg="add mod">
          <ac:chgData name="Zonghua Gu" userId="9a7e1853e1951ef5" providerId="LiveId" clId="{CF1FAA12-072C-4ED5-BA76-0FFFAEFDB88A}" dt="2025-09-12T02:11:18.186" v="17"/>
          <ac:spMkLst>
            <pc:docMk/>
            <pc:sldMk cId="1980838839" sldId="1403"/>
            <ac:spMk id="4" creationId="{0F2559D4-A961-DDEE-44F2-9BFB3A483BAA}"/>
          </ac:spMkLst>
        </pc:spChg>
      </pc:sldChg>
      <pc:sldChg chg="addSp modSp">
        <pc:chgData name="Zonghua Gu" userId="9a7e1853e1951ef5" providerId="LiveId" clId="{CF1FAA12-072C-4ED5-BA76-0FFFAEFDB88A}" dt="2025-09-12T02:11:16.232" v="15"/>
        <pc:sldMkLst>
          <pc:docMk/>
          <pc:sldMk cId="857705294" sldId="1404"/>
        </pc:sldMkLst>
        <pc:spChg chg="add mod">
          <ac:chgData name="Zonghua Gu" userId="9a7e1853e1951ef5" providerId="LiveId" clId="{CF1FAA12-072C-4ED5-BA76-0FFFAEFDB88A}" dt="2025-09-12T02:11:16.232" v="15"/>
          <ac:spMkLst>
            <pc:docMk/>
            <pc:sldMk cId="857705294" sldId="1404"/>
            <ac:spMk id="4" creationId="{86B7BFB7-5092-50E2-7B51-76B82C7D607A}"/>
          </ac:spMkLst>
        </pc:spChg>
      </pc:sldChg>
      <pc:sldChg chg="addSp modSp">
        <pc:chgData name="Zonghua Gu" userId="9a7e1853e1951ef5" providerId="LiveId" clId="{CF1FAA12-072C-4ED5-BA76-0FFFAEFDB88A}" dt="2025-09-12T02:11:17.441" v="16"/>
        <pc:sldMkLst>
          <pc:docMk/>
          <pc:sldMk cId="870357890" sldId="1405"/>
        </pc:sldMkLst>
        <pc:spChg chg="add mod">
          <ac:chgData name="Zonghua Gu" userId="9a7e1853e1951ef5" providerId="LiveId" clId="{CF1FAA12-072C-4ED5-BA76-0FFFAEFDB88A}" dt="2025-09-12T02:11:17.441" v="16"/>
          <ac:spMkLst>
            <pc:docMk/>
            <pc:sldMk cId="870357890" sldId="1405"/>
            <ac:spMk id="2" creationId="{241B1494-DA2B-0DB8-860F-DCA063BEA02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6"/>
            <a:ext cx="827553"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75" tIns="46978" rIns="92275" bIns="46978">
            <a:spAutoFit/>
          </a:bodyPr>
          <a:lstStyle/>
          <a:p>
            <a:pPr algn="ctr" defTabSz="917177">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177">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3" y="6956426"/>
            <a:ext cx="856407"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75" tIns="46978" rIns="92275" bIns="46978">
            <a:spAutoFit/>
          </a:bodyPr>
          <a:lstStyle/>
          <a:p>
            <a:pPr algn="ctr" defTabSz="917177">
              <a:lnSpc>
                <a:spcPct val="90000"/>
              </a:lnSpc>
            </a:pPr>
            <a:r>
              <a:rPr lang="en-US" sz="1300" b="0"/>
              <a:t>Page </a:t>
            </a:r>
            <a:fld id="{6D259941-7246-4245-A40C-55C6F952DF9E}" type="slidenum">
              <a:rPr lang="en-US" sz="1300" b="0"/>
              <a:pPr algn="ctr" defTabSz="917177">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5" y="3475042"/>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29" tIns="46978" rIns="95629" bIns="4697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a:solidFill>
                  <a:srgbClr val="0070C0"/>
                </a:solidFill>
              </a:rPr>
              <a:t>ticket</a:t>
            </a:r>
            <a:r>
              <a:rPr lang="zh-CN" altLang="en-US" b="1" dirty="0">
                <a:solidFill>
                  <a:srgbClr val="0070C0"/>
                </a:solidFill>
              </a:rPr>
              <a:t> </a:t>
            </a:r>
            <a:r>
              <a:rPr lang="en-US" altLang="zh-CN" b="1" dirty="0">
                <a:solidFill>
                  <a:srgbClr val="0070C0"/>
                </a:solidFill>
              </a:rPr>
              <a:t>and</a:t>
            </a:r>
            <a:r>
              <a:rPr lang="zh-CN" altLang="en-US" b="1" dirty="0">
                <a:solidFill>
                  <a:srgbClr val="0070C0"/>
                </a:solidFill>
              </a:rPr>
              <a:t> </a:t>
            </a:r>
            <a:r>
              <a:rPr lang="en-US" altLang="zh-CN" b="1" dirty="0">
                <a:solidFill>
                  <a:srgbClr val="0070C0"/>
                </a:solidFill>
              </a:rPr>
              <a:t>turn</a:t>
            </a:r>
            <a:endParaRPr lang="en-SE" dirty="0"/>
          </a:p>
        </p:txBody>
      </p:sp>
    </p:spTree>
    <p:extLst>
      <p:ext uri="{BB962C8B-B14F-4D97-AF65-F5344CB8AC3E}">
        <p14:creationId xmlns:p14="http://schemas.microsoft.com/office/powerpoint/2010/main" val="206904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Ticket lock is designed to ensure mutual exclusion while avoiding starvation. Here's a detailed explanation of the example:</a:t>
            </a:r>
          </a:p>
          <a:p>
            <a:r>
              <a:rPr lang="en-GB" dirty="0"/>
              <a:t>What is a Ticket Lock?</a:t>
            </a:r>
          </a:p>
          <a:p>
            <a:endParaRPr lang="en-SE" dirty="0"/>
          </a:p>
        </p:txBody>
      </p:sp>
    </p:spTree>
    <p:extLst>
      <p:ext uri="{BB962C8B-B14F-4D97-AF65-F5344CB8AC3E}">
        <p14:creationId xmlns:p14="http://schemas.microsoft.com/office/powerpoint/2010/main" val="201401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5002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Initial State:</a:t>
            </a:r>
          </a:p>
          <a:p>
            <a:pPr>
              <a:buFont typeface="Arial" panose="020B0604020202020204" pitchFamily="34" charset="0"/>
              <a:buChar char="•"/>
            </a:pPr>
            <a:r>
              <a:rPr lang="en-GB" dirty="0"/>
              <a:t>tickets = 0: No threads have requested the lock yet.</a:t>
            </a:r>
          </a:p>
          <a:p>
            <a:pPr>
              <a:buFont typeface="Arial" panose="020B0604020202020204" pitchFamily="34" charset="0"/>
              <a:buChar char="•"/>
            </a:pPr>
            <a:r>
              <a:rPr lang="en-GB" dirty="0"/>
              <a:t>turn = 0: No threads are currently holding the lock.</a:t>
            </a:r>
          </a:p>
          <a:p>
            <a:r>
              <a:rPr lang="en-GB" b="1" dirty="0"/>
              <a:t>Step-by-Step Execution:</a:t>
            </a:r>
          </a:p>
          <a:p>
            <a:pPr>
              <a:buFont typeface="+mj-lt"/>
              <a:buAutoNum type="arabicPeriod"/>
            </a:pPr>
            <a:r>
              <a:rPr lang="en-GB" b="1" dirty="0"/>
              <a:t>Thread A Calls lock()</a:t>
            </a:r>
            <a:r>
              <a:rPr lang="en-GB" dirty="0"/>
              <a:t>: Thread A increments tickets to 1.</a:t>
            </a:r>
          </a:p>
          <a:p>
            <a:pPr>
              <a:buFont typeface="+mj-lt"/>
              <a:buAutoNum type="arabicPeriod"/>
            </a:pPr>
            <a:r>
              <a:rPr lang="en-GB" dirty="0"/>
              <a:t>Thread A's ticket number is 0 (the value of tickets before incrementing).</a:t>
            </a:r>
          </a:p>
          <a:p>
            <a:pPr>
              <a:buFont typeface="+mj-lt"/>
              <a:buAutoNum type="arabicPeriod"/>
            </a:pPr>
            <a:r>
              <a:rPr lang="en-GB" dirty="0"/>
              <a:t>Since turn = 0, Thread A enters the critical section immediately.</a:t>
            </a:r>
          </a:p>
          <a:p>
            <a:pPr>
              <a:buFont typeface="+mj-lt"/>
              <a:buAutoNum type="arabicPeriod"/>
            </a:pPr>
            <a:r>
              <a:rPr lang="en-GB" b="1" dirty="0"/>
              <a:t>Thread B Calls lock()</a:t>
            </a:r>
            <a:r>
              <a:rPr lang="en-GB" dirty="0"/>
              <a:t>: Thread B increments tickets to 2.</a:t>
            </a:r>
          </a:p>
          <a:p>
            <a:pPr>
              <a:buFont typeface="+mj-lt"/>
              <a:buAutoNum type="arabicPeriod"/>
            </a:pPr>
            <a:r>
              <a:rPr lang="en-GB" dirty="0"/>
              <a:t>Thread B's ticket number is 1.</a:t>
            </a:r>
          </a:p>
          <a:p>
            <a:pPr>
              <a:buFont typeface="+mj-lt"/>
              <a:buAutoNum type="arabicPeriod"/>
            </a:pPr>
            <a:r>
              <a:rPr lang="en-GB" dirty="0"/>
              <a:t>Since turn = 0, Thread B spins, waiting for its turn.</a:t>
            </a:r>
          </a:p>
          <a:p>
            <a:pPr>
              <a:buFont typeface="+mj-lt"/>
              <a:buAutoNum type="arabicPeriod"/>
            </a:pPr>
            <a:r>
              <a:rPr lang="en-GB" b="1" dirty="0"/>
              <a:t>Thread C Calls lock()</a:t>
            </a:r>
            <a:r>
              <a:rPr lang="en-GB" dirty="0"/>
              <a:t>: Thread C increments tickets to 3.</a:t>
            </a:r>
          </a:p>
          <a:p>
            <a:pPr>
              <a:buFont typeface="+mj-lt"/>
              <a:buAutoNum type="arabicPeriod"/>
            </a:pPr>
            <a:r>
              <a:rPr lang="en-GB" dirty="0"/>
              <a:t>Thread C's ticket number is 2.</a:t>
            </a:r>
          </a:p>
          <a:p>
            <a:pPr>
              <a:buFont typeface="+mj-lt"/>
              <a:buAutoNum type="arabicPeriod"/>
            </a:pPr>
            <a:r>
              <a:rPr lang="en-GB" dirty="0"/>
              <a:t>Since turn = 0, Thread C also spins, waiting for its turn.</a:t>
            </a:r>
          </a:p>
          <a:p>
            <a:pPr>
              <a:buFont typeface="+mj-lt"/>
              <a:buAutoNum type="arabicPeriod"/>
            </a:pPr>
            <a:r>
              <a:rPr lang="en-GB" b="1" dirty="0"/>
              <a:t>Thread A Calls unlock()</a:t>
            </a:r>
            <a:r>
              <a:rPr lang="en-GB" dirty="0"/>
              <a:t>: Thread A increments turn to 1, </a:t>
            </a:r>
            <a:r>
              <a:rPr lang="en-GB" dirty="0" err="1"/>
              <a:t>signaling</a:t>
            </a:r>
            <a:r>
              <a:rPr lang="en-GB" dirty="0"/>
              <a:t> that it's now Thread B's turn.</a:t>
            </a:r>
          </a:p>
          <a:p>
            <a:pPr>
              <a:buFont typeface="+mj-lt"/>
              <a:buAutoNum type="arabicPeriod"/>
            </a:pPr>
            <a:r>
              <a:rPr lang="en-GB" dirty="0"/>
              <a:t>Thread B stops spinning and enters the critical section.</a:t>
            </a:r>
          </a:p>
          <a:p>
            <a:pPr>
              <a:buFont typeface="+mj-lt"/>
              <a:buAutoNum type="arabicPeriod"/>
            </a:pPr>
            <a:r>
              <a:rPr lang="en-GB" b="1" dirty="0"/>
              <a:t>Thread B Calls unlock()</a:t>
            </a:r>
            <a:r>
              <a:rPr lang="en-GB" dirty="0"/>
              <a:t>: Thread B increments turn to 2, </a:t>
            </a:r>
            <a:r>
              <a:rPr lang="en-GB" dirty="0" err="1"/>
              <a:t>signaling</a:t>
            </a:r>
            <a:r>
              <a:rPr lang="en-GB" dirty="0"/>
              <a:t> that it's now Thread C's turn.</a:t>
            </a:r>
          </a:p>
          <a:p>
            <a:pPr>
              <a:buFont typeface="+mj-lt"/>
              <a:buAutoNum type="arabicPeriod"/>
            </a:pPr>
            <a:r>
              <a:rPr lang="en-GB" dirty="0"/>
              <a:t>Thread C stops spinning and enters the critical section.</a:t>
            </a:r>
          </a:p>
          <a:p>
            <a:pPr>
              <a:buFont typeface="+mj-lt"/>
              <a:buAutoNum type="arabicPeriod"/>
            </a:pPr>
            <a:r>
              <a:rPr lang="en-GB" b="1" dirty="0"/>
              <a:t>Thread C Calls unlock()</a:t>
            </a:r>
            <a:r>
              <a:rPr lang="en-GB" dirty="0"/>
              <a:t>: Thread C increments turn to 3, </a:t>
            </a:r>
            <a:r>
              <a:rPr lang="en-GB" dirty="0" err="1"/>
              <a:t>signaling</a:t>
            </a:r>
            <a:r>
              <a:rPr lang="en-GB" dirty="0"/>
              <a:t> that no threads are currently waiting for the lock.</a:t>
            </a:r>
          </a:p>
          <a:p>
            <a:r>
              <a:rPr lang="en-GB" b="1" dirty="0"/>
              <a:t>Fairness in Ticket Locks</a:t>
            </a:r>
          </a:p>
          <a:p>
            <a:pPr>
              <a:buFont typeface="Arial" panose="020B0604020202020204" pitchFamily="34" charset="0"/>
              <a:buChar char="•"/>
            </a:pPr>
            <a:r>
              <a:rPr lang="en-GB" dirty="0"/>
              <a:t>Threads acquire locks in the exact order they request them, as determined by their ticket numbers.</a:t>
            </a:r>
          </a:p>
          <a:p>
            <a:pPr>
              <a:buFont typeface="Arial" panose="020B0604020202020204" pitchFamily="34" charset="0"/>
              <a:buChar char="•"/>
            </a:pPr>
            <a:r>
              <a:rPr lang="en-GB" dirty="0"/>
              <a:t>This prevents starvation because every thread will eventually get its turn once it has acquired a ticket.</a:t>
            </a:r>
          </a:p>
          <a:p>
            <a:pPr>
              <a:buFont typeface="Arial" panose="020B0604020202020204" pitchFamily="34" charset="0"/>
              <a:buChar char="•"/>
            </a:pPr>
            <a:r>
              <a:rPr lang="en-GB" dirty="0"/>
              <a:t>Unlike basic spinlocks (e.g., Test-and-Set or Compare-and-Swap), ticket locks provide fairness by maintaining an explicit order of access.</a:t>
            </a:r>
          </a:p>
          <a:p>
            <a:r>
              <a:rPr lang="en-GB" b="1" dirty="0"/>
              <a:t>Advantages of Ticket Locks</a:t>
            </a:r>
          </a:p>
          <a:p>
            <a:pPr>
              <a:buFont typeface="+mj-lt"/>
              <a:buAutoNum type="arabicPeriod"/>
            </a:pPr>
            <a:r>
              <a:rPr lang="en-GB" b="1" dirty="0"/>
              <a:t>Fairness</a:t>
            </a:r>
            <a:r>
              <a:rPr lang="en-GB" dirty="0"/>
              <a:t>: Ensures threads are served in FCFS order.</a:t>
            </a:r>
          </a:p>
          <a:p>
            <a:pPr>
              <a:buFont typeface="+mj-lt"/>
              <a:buAutoNum type="arabicPeriod"/>
            </a:pPr>
            <a:r>
              <a:rPr lang="en-GB" b="1" dirty="0"/>
              <a:t>Starvation-Free</a:t>
            </a:r>
            <a:r>
              <a:rPr lang="en-GB" dirty="0"/>
              <a:t>: Every thread holding a ticket will eventually acquire the lock.</a:t>
            </a:r>
          </a:p>
          <a:p>
            <a:pPr>
              <a:buFont typeface="+mj-lt"/>
              <a:buAutoNum type="arabicPeriod"/>
            </a:pPr>
            <a:r>
              <a:rPr lang="en-GB" b="1" dirty="0"/>
              <a:t>Simple Implementation</a:t>
            </a:r>
            <a:r>
              <a:rPr lang="en-GB" dirty="0"/>
              <a:t>: Relies on atomic operations like fetch-and-add.</a:t>
            </a:r>
          </a:p>
          <a:p>
            <a:r>
              <a:rPr lang="en-GB" b="1" dirty="0"/>
              <a:t>Disadvantages of Ticket Locks</a:t>
            </a:r>
          </a:p>
          <a:p>
            <a:pPr>
              <a:buFont typeface="+mj-lt"/>
              <a:buAutoNum type="arabicPeriod"/>
            </a:pPr>
            <a:r>
              <a:rPr lang="en-GB" b="1" dirty="0"/>
              <a:t>Busy Waiting (Spin-Waiting)</a:t>
            </a:r>
            <a:r>
              <a:rPr lang="en-GB" dirty="0"/>
              <a:t>: Threads waiting for their turn spin continuously, consuming CPU resources.</a:t>
            </a:r>
          </a:p>
          <a:p>
            <a:pPr>
              <a:buFont typeface="+mj-lt"/>
              <a:buAutoNum type="arabicPeriod"/>
            </a:pPr>
            <a:r>
              <a:rPr lang="en-GB" b="1" dirty="0"/>
              <a:t>Scalability Issues</a:t>
            </a:r>
            <a:r>
              <a:rPr lang="en-GB" dirty="0"/>
              <a:t>: On systems with many CPUs, cache contention can arise because all threads frequently read and write shared variables (tickets and turn).</a:t>
            </a:r>
          </a:p>
          <a:p>
            <a:endParaRPr lang="en-SE" dirty="0"/>
          </a:p>
          <a:p>
            <a:endParaRPr lang="en-SE" dirty="0"/>
          </a:p>
        </p:txBody>
      </p:sp>
    </p:spTree>
    <p:extLst>
      <p:ext uri="{BB962C8B-B14F-4D97-AF65-F5344CB8AC3E}">
        <p14:creationId xmlns:p14="http://schemas.microsoft.com/office/powerpoint/2010/main" val="192887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lvl="2">
              <a:lnSpc>
                <a:spcPct val="100000"/>
              </a:lnSpc>
              <a:spcBef>
                <a:spcPct val="20000"/>
              </a:spcBef>
            </a:pPr>
            <a:r>
              <a:rPr lang="en-US" altLang="ko-KR" dirty="0" err="1">
                <a:solidFill>
                  <a:schemeClr val="hlink"/>
                </a:solidFill>
                <a:latin typeface="Consolas" charset="0"/>
                <a:ea typeface="Consolas" charset="0"/>
                <a:cs typeface="Consolas" charset="0"/>
              </a:rPr>
              <a:t>sem_wait</a:t>
            </a:r>
            <a:r>
              <a:rPr lang="en-US" altLang="ko-KR" dirty="0">
                <a:solidFill>
                  <a:schemeClr val="hlink"/>
                </a:solidFill>
                <a:latin typeface="Consolas" charset="0"/>
                <a:ea typeface="Consolas" charset="0"/>
                <a:cs typeface="Consolas" charset="0"/>
              </a:rPr>
              <a:t>()</a:t>
            </a:r>
            <a:r>
              <a:rPr lang="en-US" altLang="ko-KR" dirty="0"/>
              <a:t>: </a:t>
            </a:r>
            <a:r>
              <a:rPr lang="en-US" altLang="ko-KR" dirty="0">
                <a:ea typeface="굴림" panose="020B0600000101010101" pitchFamily="34" charset="-127"/>
              </a:rPr>
              <a:t>Wait/sleep if zero; decrement when becomes non-zero</a:t>
            </a:r>
          </a:p>
          <a:p>
            <a:pPr lvl="2">
              <a:lnSpc>
                <a:spcPct val="100000"/>
              </a:lnSpc>
              <a:spcBef>
                <a:spcPct val="20000"/>
              </a:spcBef>
            </a:pPr>
            <a:r>
              <a:rPr lang="en-US" altLang="ko-KR" dirty="0" err="1">
                <a:solidFill>
                  <a:schemeClr val="hlink"/>
                </a:solidFill>
                <a:latin typeface="Consolas" charset="0"/>
                <a:ea typeface="Consolas" charset="0"/>
                <a:cs typeface="Consolas" charset="0"/>
              </a:rPr>
              <a:t>sem_post</a:t>
            </a:r>
            <a:r>
              <a:rPr lang="en-US" altLang="ko-KR" dirty="0">
                <a:solidFill>
                  <a:schemeClr val="hlink"/>
                </a:solidFill>
                <a:latin typeface="Consolas" charset="0"/>
                <a:ea typeface="Consolas" charset="0"/>
                <a:cs typeface="Consolas" charset="0"/>
              </a:rPr>
              <a:t>()</a:t>
            </a:r>
            <a:r>
              <a:rPr lang="en-US" altLang="ko-KR" dirty="0"/>
              <a:t>: also called signal(). </a:t>
            </a:r>
            <a:r>
              <a:rPr lang="en-US" altLang="ko-KR" dirty="0">
                <a:ea typeface="굴림" panose="020B0600000101010101" pitchFamily="34" charset="-127"/>
              </a:rPr>
              <a:t>Increment and wake up a waiting/sleeping task (if one exists)</a:t>
            </a:r>
          </a:p>
          <a:p>
            <a:endParaRPr lang="en-GB" dirty="0">
              <a:solidFill>
                <a:srgbClr val="C5C8C6"/>
              </a:solidFill>
              <a:effectLst/>
              <a:latin typeface="inherit"/>
            </a:endParaRPr>
          </a:p>
          <a:p>
            <a:r>
              <a:rPr lang="en-GB" dirty="0" err="1">
                <a:solidFill>
                  <a:srgbClr val="C5C8C6"/>
                </a:solidFill>
                <a:effectLst/>
                <a:latin typeface="inherit"/>
              </a:rPr>
              <a:t>sem_wait</a:t>
            </a:r>
            <a:r>
              <a:rPr lang="en-GB" dirty="0">
                <a:solidFill>
                  <a:srgbClr val="C5C8C6"/>
                </a:solidFill>
                <a:effectLst/>
                <a:latin typeface="inherit"/>
              </a:rPr>
              <a:t>()</a:t>
            </a:r>
            <a:endParaRPr lang="en-GB" dirty="0"/>
          </a:p>
          <a:p>
            <a:r>
              <a:rPr lang="en-GB" dirty="0"/>
              <a:t>Performs a blocking wait (decrement) on the semaphore; if the counter is zero, the calling thread will block.</a:t>
            </a:r>
          </a:p>
          <a:p>
            <a:r>
              <a:rPr lang="en-GB" dirty="0"/>
              <a:t>text</a:t>
            </a:r>
          </a:p>
          <a:p>
            <a:r>
              <a:rPr lang="en-GB" dirty="0" err="1">
                <a:solidFill>
                  <a:srgbClr val="C5C8C6"/>
                </a:solidFill>
                <a:effectLst/>
                <a:latin typeface="inherit"/>
              </a:rPr>
              <a:t>semaphorerywait</a:t>
            </a:r>
            <a:r>
              <a:rPr lang="en-GB" dirty="0">
                <a:solidFill>
                  <a:srgbClr val="C5C8C6"/>
                </a:solidFill>
                <a:effectLst/>
                <a:latin typeface="inherit"/>
              </a:rPr>
              <a:t>()</a:t>
            </a:r>
            <a:endParaRPr lang="en-GB" dirty="0"/>
          </a:p>
          <a:p>
            <a:r>
              <a:rPr lang="en-GB" dirty="0"/>
              <a:t>Attempts to perform a non-blocking wait on the semaphore, returning an error if the semaphore is unavailable.</a:t>
            </a:r>
          </a:p>
          <a:p>
            <a:r>
              <a:rPr lang="en-GB" dirty="0"/>
              <a:t>text</a:t>
            </a:r>
          </a:p>
          <a:p>
            <a:r>
              <a:rPr lang="en-GB" dirty="0" err="1">
                <a:solidFill>
                  <a:srgbClr val="C5C8C6"/>
                </a:solidFill>
                <a:effectLst/>
                <a:latin typeface="inherit"/>
              </a:rPr>
              <a:t>sem_post</a:t>
            </a:r>
            <a:r>
              <a:rPr lang="en-GB" dirty="0">
                <a:solidFill>
                  <a:srgbClr val="C5C8C6"/>
                </a:solidFill>
                <a:effectLst/>
                <a:latin typeface="inherit"/>
              </a:rPr>
              <a:t>()</a:t>
            </a:r>
            <a:endParaRPr lang="en-GB" dirty="0"/>
          </a:p>
          <a:p>
            <a:r>
              <a:rPr lang="en-GB" dirty="0"/>
              <a:t>Increments (signals) the semaphore, potentially unblocking waiting threads.</a:t>
            </a:r>
            <a:endParaRPr lang="en-US"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ko-KR" dirty="0">
              <a:ea typeface="굴림" panose="020B0600000101010101" pitchFamily="34" charset="-127"/>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Main synchronization primitive used in original UNIX</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ko-KR" dirty="0">
              <a:ea typeface="굴림" panose="020B0600000101010101" pitchFamily="34" charset="-127"/>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This of this as the signal() operation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No </a:t>
            </a:r>
            <a:r>
              <a:rPr lang="en-US" altLang="ko-KR" dirty="0" err="1">
                <a:ea typeface="굴림" panose="020B0600000101010101" pitchFamily="34" charset="-127"/>
              </a:rPr>
              <a:t>otjhTechnically</a:t>
            </a:r>
            <a:r>
              <a:rPr lang="en-US" altLang="ko-KR" dirty="0">
                <a:ea typeface="굴림" panose="020B0600000101010101" pitchFamily="34" charset="-127"/>
              </a:rPr>
              <a:t> examining value after initialization is not allowed.</a:t>
            </a:r>
          </a:p>
          <a:p>
            <a:r>
              <a:rPr lang="en-US" altLang="zh-CN" sz="3200" dirty="0"/>
              <a:t>An</a:t>
            </a:r>
            <a:r>
              <a:rPr lang="zh-CN" altLang="en-US" sz="3200" dirty="0"/>
              <a:t> </a:t>
            </a:r>
            <a:r>
              <a:rPr lang="en-US" altLang="zh-CN" sz="3200" dirty="0"/>
              <a:t>object</a:t>
            </a:r>
            <a:r>
              <a:rPr lang="zh-CN" altLang="en-US" sz="3200" dirty="0"/>
              <a:t> </a:t>
            </a:r>
            <a:r>
              <a:rPr lang="en-US" altLang="zh-CN" sz="3200" dirty="0"/>
              <a:t>with</a:t>
            </a:r>
            <a:r>
              <a:rPr lang="zh-CN" altLang="en-US" sz="3200" dirty="0"/>
              <a:t> </a:t>
            </a:r>
            <a:r>
              <a:rPr lang="en-US" altLang="zh-CN" sz="3200" b="1" dirty="0">
                <a:solidFill>
                  <a:srgbClr val="0070C0"/>
                </a:solidFill>
              </a:rPr>
              <a:t>an</a:t>
            </a:r>
            <a:r>
              <a:rPr lang="zh-CN" altLang="en-US" sz="3200" b="1" dirty="0">
                <a:solidFill>
                  <a:srgbClr val="0070C0"/>
                </a:solidFill>
              </a:rPr>
              <a:t> </a:t>
            </a:r>
            <a:r>
              <a:rPr lang="en-US" altLang="zh-CN" sz="3200" b="1" dirty="0">
                <a:solidFill>
                  <a:srgbClr val="0070C0"/>
                </a:solidFill>
              </a:rPr>
              <a:t>integer</a:t>
            </a:r>
            <a:r>
              <a:rPr lang="zh-CN" altLang="en-US" sz="3200" b="1" dirty="0">
                <a:solidFill>
                  <a:srgbClr val="0070C0"/>
                </a:solidFill>
              </a:rPr>
              <a:t> </a:t>
            </a:r>
            <a:r>
              <a:rPr lang="en-US" altLang="zh-CN" sz="3200" b="1" dirty="0">
                <a:solidFill>
                  <a:srgbClr val="0070C0"/>
                </a:solidFill>
              </a:rPr>
              <a:t>value</a:t>
            </a:r>
          </a:p>
          <a:p>
            <a:r>
              <a:rPr lang="en-US" altLang="zh-CN" sz="3200" dirty="0"/>
              <a:t>Introduced</a:t>
            </a:r>
            <a:r>
              <a:rPr lang="zh-CN" altLang="en-US" sz="3200" dirty="0"/>
              <a:t> </a:t>
            </a:r>
            <a:r>
              <a:rPr lang="en-US" altLang="zh-CN" sz="3200" dirty="0"/>
              <a:t>by</a:t>
            </a:r>
            <a:r>
              <a:rPr lang="zh-CN" altLang="en-US" sz="3200" dirty="0"/>
              <a:t> </a:t>
            </a:r>
            <a:r>
              <a:rPr lang="en-US" altLang="zh-CN" sz="3200" b="1" dirty="0"/>
              <a:t>E.</a:t>
            </a:r>
            <a:r>
              <a:rPr lang="zh-CN" altLang="en-US" sz="3200" b="1" dirty="0"/>
              <a:t> </a:t>
            </a:r>
            <a:r>
              <a:rPr lang="en-US" altLang="zh-CN" sz="3200" b="1" dirty="0"/>
              <a:t>W.</a:t>
            </a:r>
            <a:r>
              <a:rPr lang="zh-CN" altLang="en-US" sz="3200" b="1" dirty="0"/>
              <a:t> </a:t>
            </a:r>
            <a:r>
              <a:rPr lang="en-US" altLang="zh-CN" sz="3200" b="1" dirty="0"/>
              <a:t>Dijkstra</a:t>
            </a:r>
          </a:p>
          <a:p>
            <a:r>
              <a:rPr lang="en-US" altLang="zh-CN" sz="3200" dirty="0"/>
              <a:t>Manipulate</a:t>
            </a:r>
            <a:r>
              <a:rPr lang="zh-CN" altLang="en-US" sz="3200" dirty="0"/>
              <a:t> </a:t>
            </a:r>
            <a:r>
              <a:rPr lang="en-US" altLang="zh-CN" sz="3200" dirty="0"/>
              <a:t>with</a:t>
            </a:r>
            <a:r>
              <a:rPr lang="zh-CN" altLang="en-US" sz="3200" dirty="0"/>
              <a:t> </a:t>
            </a:r>
            <a:r>
              <a:rPr lang="en-US" altLang="zh-CN" sz="3200" dirty="0"/>
              <a:t>two</a:t>
            </a:r>
            <a:r>
              <a:rPr lang="zh-CN" altLang="en-US" sz="3200" dirty="0"/>
              <a:t> </a:t>
            </a:r>
            <a:r>
              <a:rPr lang="en-US" altLang="zh-CN" sz="3200" dirty="0"/>
              <a:t>routines</a:t>
            </a:r>
          </a:p>
          <a:p>
            <a:pPr lvl="1"/>
            <a:r>
              <a:rPr lang="en-US" altLang="zh-CN" sz="2800" dirty="0" err="1">
                <a:solidFill>
                  <a:srgbClr val="0070C0"/>
                </a:solidFill>
              </a:rPr>
              <a:t>sem_wait</a:t>
            </a:r>
            <a:r>
              <a:rPr lang="en-US" altLang="zh-CN" sz="2800" dirty="0">
                <a:solidFill>
                  <a:srgbClr val="0070C0"/>
                </a:solidFill>
              </a:rPr>
              <a:t>(s)</a:t>
            </a:r>
            <a:r>
              <a:rPr lang="zh-CN" altLang="en-US" sz="2800" dirty="0">
                <a:solidFill>
                  <a:srgbClr val="0070C0"/>
                </a:solidFill>
              </a:rPr>
              <a:t>   </a:t>
            </a:r>
            <a:r>
              <a:rPr lang="en-US" altLang="zh-CN" sz="2800" dirty="0">
                <a:solidFill>
                  <a:srgbClr val="0070C0"/>
                </a:solidFill>
              </a:rPr>
              <a:t>P(s)</a:t>
            </a:r>
            <a:r>
              <a:rPr lang="zh-CN" altLang="en-US" sz="2800" dirty="0">
                <a:solidFill>
                  <a:srgbClr val="0070C0"/>
                </a:solidFill>
              </a:rPr>
              <a:t>   </a:t>
            </a:r>
            <a:r>
              <a:rPr lang="en-US" altLang="zh-CN" sz="2800" dirty="0">
                <a:solidFill>
                  <a:srgbClr val="0070C0"/>
                </a:solidFill>
              </a:rPr>
              <a:t>down(s)</a:t>
            </a:r>
          </a:p>
          <a:p>
            <a:pPr lvl="1"/>
            <a:r>
              <a:rPr lang="en-US" altLang="zh-CN" sz="2800" dirty="0" err="1">
                <a:solidFill>
                  <a:srgbClr val="0070C0"/>
                </a:solidFill>
              </a:rPr>
              <a:t>sem_post</a:t>
            </a:r>
            <a:r>
              <a:rPr lang="en-US" altLang="zh-CN" sz="2800" dirty="0">
                <a:solidFill>
                  <a:srgbClr val="0070C0"/>
                </a:solidFill>
              </a:rPr>
              <a:t>(s)</a:t>
            </a:r>
            <a:r>
              <a:rPr lang="zh-CN" altLang="en-US" sz="2800" dirty="0">
                <a:solidFill>
                  <a:srgbClr val="0070C0"/>
                </a:solidFill>
              </a:rPr>
              <a:t>   </a:t>
            </a:r>
            <a:r>
              <a:rPr lang="en-US" altLang="zh-CN" sz="2800" dirty="0">
                <a:solidFill>
                  <a:srgbClr val="0070C0"/>
                </a:solidFill>
              </a:rPr>
              <a:t>V(s)</a:t>
            </a:r>
            <a:r>
              <a:rPr lang="zh-CN" altLang="en-US" sz="2800" dirty="0">
                <a:solidFill>
                  <a:srgbClr val="0070C0"/>
                </a:solidFill>
              </a:rPr>
              <a:t>   </a:t>
            </a:r>
            <a:r>
              <a:rPr lang="en-US" altLang="zh-CN" sz="2800" dirty="0">
                <a:solidFill>
                  <a:srgbClr val="0070C0"/>
                </a:solidFill>
              </a:rPr>
              <a:t>up(s)</a:t>
            </a:r>
          </a:p>
          <a:p>
            <a:r>
              <a:rPr lang="en-US" altLang="zh-CN" sz="3200" dirty="0"/>
              <a:t>Motivation:</a:t>
            </a:r>
            <a:r>
              <a:rPr lang="zh-CN" altLang="en-US" sz="3200" dirty="0"/>
              <a:t> </a:t>
            </a:r>
            <a:r>
              <a:rPr lang="en-US" altLang="zh-CN" sz="3200" dirty="0"/>
              <a:t>Avoid</a:t>
            </a:r>
            <a:r>
              <a:rPr lang="zh-CN" altLang="en-US" sz="3200" dirty="0"/>
              <a:t> </a:t>
            </a:r>
            <a:r>
              <a:rPr lang="en-US" altLang="zh-CN" sz="3200" dirty="0"/>
              <a:t>busy</a:t>
            </a:r>
            <a:r>
              <a:rPr lang="zh-CN" altLang="en-US" sz="3200" dirty="0"/>
              <a:t> </a:t>
            </a:r>
            <a:r>
              <a:rPr lang="en-US" altLang="zh-CN" sz="3200" dirty="0"/>
              <a:t>waiting</a:t>
            </a:r>
            <a:r>
              <a:rPr lang="zh-CN" altLang="en-US" sz="3200" dirty="0"/>
              <a:t> </a:t>
            </a:r>
            <a:r>
              <a:rPr lang="en-US" altLang="zh-CN" sz="3200" dirty="0"/>
              <a:t>by</a:t>
            </a:r>
            <a:r>
              <a:rPr lang="zh-CN" altLang="en-US" sz="3200" dirty="0"/>
              <a:t> </a:t>
            </a:r>
            <a:r>
              <a:rPr lang="en-US" altLang="zh-CN" sz="3200" dirty="0"/>
              <a:t>blocking</a:t>
            </a:r>
            <a:r>
              <a:rPr lang="zh-CN" altLang="en-US" sz="3200" dirty="0"/>
              <a:t> </a:t>
            </a:r>
            <a:r>
              <a:rPr lang="en-US" altLang="zh-CN" sz="3200" dirty="0"/>
              <a:t>a</a:t>
            </a:r>
            <a:r>
              <a:rPr lang="zh-CN" altLang="en-US" sz="3200" dirty="0"/>
              <a:t> </a:t>
            </a:r>
            <a:r>
              <a:rPr lang="en-US" altLang="zh-CN" sz="3200" dirty="0"/>
              <a:t>process</a:t>
            </a:r>
            <a:r>
              <a:rPr lang="zh-CN" altLang="en-US" sz="3200" dirty="0"/>
              <a:t> </a:t>
            </a:r>
            <a:r>
              <a:rPr lang="en-US" altLang="zh-CN" sz="3200" dirty="0"/>
              <a:t>execution</a:t>
            </a:r>
            <a:r>
              <a:rPr lang="zh-CN" altLang="en-US" sz="3200" dirty="0"/>
              <a:t> </a:t>
            </a:r>
            <a:r>
              <a:rPr lang="en-US" altLang="zh-CN" sz="3200" dirty="0"/>
              <a:t>until</a:t>
            </a:r>
            <a:r>
              <a:rPr lang="zh-CN" altLang="en-US" sz="3200" dirty="0"/>
              <a:t> </a:t>
            </a:r>
            <a:r>
              <a:rPr lang="en-US" altLang="zh-CN" sz="3200" dirty="0"/>
              <a:t>some</a:t>
            </a:r>
            <a:r>
              <a:rPr lang="zh-CN" altLang="en-US" sz="3200" dirty="0"/>
              <a:t> </a:t>
            </a:r>
            <a:r>
              <a:rPr lang="en-US" altLang="zh-CN" sz="3200" dirty="0"/>
              <a:t>condition</a:t>
            </a:r>
            <a:r>
              <a:rPr lang="zh-CN" altLang="en-US" sz="3200" dirty="0"/>
              <a:t> </a:t>
            </a:r>
            <a:r>
              <a:rPr lang="en-US" altLang="zh-CN" sz="3200" dirty="0"/>
              <a:t>is</a:t>
            </a:r>
            <a:r>
              <a:rPr lang="zh-CN" altLang="en-US" sz="3200" dirty="0"/>
              <a:t> </a:t>
            </a:r>
            <a:r>
              <a:rPr lang="en-US" altLang="zh-CN" sz="3200" dirty="0"/>
              <a:t>satisfied</a:t>
            </a:r>
            <a:r>
              <a:rPr lang="zh-CN" altLang="en-US" sz="3200" dirty="0"/>
              <a:t> </a:t>
            </a:r>
            <a:endParaRPr lang="en-US" sz="3200" dirty="0"/>
          </a:p>
          <a:p>
            <a:endParaRPr lang="en-US" altLang="en-US" dirty="0"/>
          </a:p>
        </p:txBody>
      </p:sp>
    </p:spTree>
    <p:extLst>
      <p:ext uri="{BB962C8B-B14F-4D97-AF65-F5344CB8AC3E}">
        <p14:creationId xmlns:p14="http://schemas.microsoft.com/office/powerpoint/2010/main" val="134260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76A94E-5F4C-CF94-BF2D-2FC1B797C8FD}"/>
              </a:ext>
            </a:extLst>
          </p:cNvPr>
          <p:cNvSpPr>
            <a:spLocks noGrp="1" noChangeArrowheads="1"/>
          </p:cNvSpPr>
          <p:nvPr>
            <p:ph type="sldNum" sz="quarter" idx="5"/>
          </p:nvPr>
        </p:nvSpPr>
        <p:spPr>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CFDD219-E382-4FD4-9A7A-C9C0237EE4CC}" type="slidenum">
              <a:rPr kumimoji="0" lang="en-US" altLang="en-SE" sz="1800" b="1"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en-US" altLang="en-SE" sz="1800" b="1"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62818" name="Rectangle 2">
            <a:extLst>
              <a:ext uri="{FF2B5EF4-FFF2-40B4-BE49-F238E27FC236}">
                <a16:creationId xmlns:a16="http://schemas.microsoft.com/office/drawing/2014/main" id="{DD83F3D1-3DE7-C1DF-58E3-89FBF004A8D0}"/>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1417D01E-0DC3-CCC5-0BF4-0310C40FAFDD}"/>
              </a:ext>
            </a:extLst>
          </p:cNvPr>
          <p:cNvSpPr>
            <a:spLocks noGrp="1" noChangeArrowheads="1"/>
          </p:cNvSpPr>
          <p:nvPr>
            <p:ph type="body" idx="1"/>
          </p:nvPr>
        </p:nvSpPr>
        <p:spPr/>
        <p:txBody>
          <a:bodyPr/>
          <a:lstStyle/>
          <a:p>
            <a:pPr marL="0" algn="l" rtl="0" eaLnBrk="1" fontAlgn="t" latinLnBrk="0" hangingPunct="1"/>
            <a:r>
              <a:rPr lang="en-US" sz="1800" b="0" i="0" u="none" strike="noStrike" kern="1200" dirty="0" err="1">
                <a:solidFill>
                  <a:srgbClr val="000000"/>
                </a:solidFill>
                <a:effectLst/>
                <a:latin typeface="Calibri" panose="020F0502020204030204" pitchFamily="34" charset="0"/>
                <a:ea typeface="宋体" panose="02010600030101010101" pitchFamily="2" charset="-122"/>
              </a:rPr>
              <a:t>pthread_mutex_init</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000000"/>
                </a:solidFill>
                <a:effectLst/>
                <a:latin typeface="Calibri" panose="020F0502020204030204" pitchFamily="34" charset="0"/>
                <a:ea typeface="宋体" panose="02010600030101010101" pitchFamily="2" charset="-122"/>
              </a:rPr>
              <a:t>Create a new mutex</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err="1">
                <a:solidFill>
                  <a:srgbClr val="000000"/>
                </a:solidFill>
                <a:effectLst/>
                <a:latin typeface="Calibri" panose="020F0502020204030204" pitchFamily="34" charset="0"/>
                <a:ea typeface="宋体" panose="02010600030101010101" pitchFamily="2" charset="-122"/>
              </a:rPr>
              <a:t>pthread_mutex_destroy</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000000"/>
                </a:solidFill>
                <a:effectLst/>
                <a:latin typeface="Calibri" panose="020F0502020204030204" pitchFamily="34" charset="0"/>
                <a:ea typeface="宋体" panose="02010600030101010101" pitchFamily="2" charset="-122"/>
              </a:rPr>
              <a:t>Destroy a mutex</a:t>
            </a:r>
            <a:endParaRPr lang="en-SE" sz="1800" b="0" i="0" u="none" strike="noStrike" dirty="0">
              <a:effectLst/>
              <a:latin typeface="Arial" panose="020B0604020202020204" pitchFamily="34" charset="0"/>
            </a:endParaRPr>
          </a:p>
          <a:p>
            <a:endParaRPr lang="en-US" altLang="en-SE" dirty="0"/>
          </a:p>
          <a:p>
            <a:pPr lvl="1">
              <a:spcBef>
                <a:spcPct val="50000"/>
              </a:spcBef>
            </a:pPr>
            <a:r>
              <a:rPr lang="en-US" altLang="en-SE" dirty="0">
                <a:latin typeface="Courier New" panose="02070309020205020404" pitchFamily="49" charset="0"/>
              </a:rPr>
              <a:t>t = </a:t>
            </a:r>
            <a:r>
              <a:rPr lang="en-US" altLang="en-SE" dirty="0" err="1">
                <a:latin typeface="Courier New" panose="02070309020205020404" pitchFamily="49" charset="0"/>
              </a:rPr>
              <a:t>pthread_create</a:t>
            </a:r>
            <a:r>
              <a:rPr lang="en-US" altLang="en-SE" dirty="0">
                <a:latin typeface="Courier New" panose="02070309020205020404" pitchFamily="49" charset="0"/>
              </a:rPr>
              <a:t>(attributes, </a:t>
            </a:r>
            <a:r>
              <a:rPr lang="en-US" altLang="en-SE" dirty="0" err="1">
                <a:latin typeface="Courier New" panose="02070309020205020404" pitchFamily="49" charset="0"/>
              </a:rPr>
              <a:t>start_procedure</a:t>
            </a:r>
            <a:r>
              <a:rPr lang="en-US" altLang="en-SE" dirty="0">
                <a:latin typeface="Courier New" panose="02070309020205020404" pitchFamily="49" charset="0"/>
              </a:rPr>
              <a:t>)</a:t>
            </a:r>
          </a:p>
          <a:p>
            <a:pPr lvl="2"/>
            <a:r>
              <a:rPr lang="en-US" altLang="en-SE" dirty="0"/>
              <a:t>creates a new thread of control</a:t>
            </a:r>
          </a:p>
          <a:p>
            <a:pPr lvl="2"/>
            <a:r>
              <a:rPr lang="en-US" altLang="en-SE" dirty="0"/>
              <a:t>new thread begins executing at </a:t>
            </a:r>
            <a:r>
              <a:rPr lang="en-US" altLang="en-SE" dirty="0" err="1"/>
              <a:t>start_procedure</a:t>
            </a:r>
            <a:endParaRPr lang="en-US" altLang="en-SE" dirty="0"/>
          </a:p>
          <a:p>
            <a:pPr lvl="1"/>
            <a:r>
              <a:rPr lang="en-US" altLang="en-SE" dirty="0" err="1">
                <a:latin typeface="Courier New" panose="02070309020205020404" pitchFamily="49" charset="0"/>
              </a:rPr>
              <a:t>pthread_cond_wait</a:t>
            </a:r>
            <a:r>
              <a:rPr lang="en-US" altLang="en-SE" dirty="0">
                <a:latin typeface="Courier New" panose="02070309020205020404" pitchFamily="49" charset="0"/>
              </a:rPr>
              <a:t>(</a:t>
            </a:r>
            <a:r>
              <a:rPr lang="en-US" altLang="en-SE" dirty="0" err="1">
                <a:latin typeface="Courier New" panose="02070309020205020404" pitchFamily="49" charset="0"/>
              </a:rPr>
              <a:t>condition_variable</a:t>
            </a:r>
            <a:r>
              <a:rPr lang="en-US" altLang="en-SE" dirty="0">
                <a:latin typeface="Courier New" panose="02070309020205020404" pitchFamily="49" charset="0"/>
              </a:rPr>
              <a:t>)</a:t>
            </a:r>
          </a:p>
          <a:p>
            <a:pPr lvl="2"/>
            <a:r>
              <a:rPr lang="en-US" altLang="en-SE" dirty="0"/>
              <a:t>the calling thread blocks, sometimes called </a:t>
            </a:r>
            <a:r>
              <a:rPr lang="en-US" altLang="en-SE" dirty="0" err="1"/>
              <a:t>thread_block</a:t>
            </a:r>
            <a:r>
              <a:rPr lang="en-US" altLang="en-SE" dirty="0"/>
              <a:t>()</a:t>
            </a:r>
          </a:p>
          <a:p>
            <a:pPr lvl="1"/>
            <a:r>
              <a:rPr lang="en-US" altLang="en-SE" dirty="0" err="1">
                <a:latin typeface="Courier New" panose="02070309020205020404" pitchFamily="49" charset="0"/>
              </a:rPr>
              <a:t>pthread_signal</a:t>
            </a:r>
            <a:r>
              <a:rPr lang="en-US" altLang="en-SE" dirty="0">
                <a:latin typeface="Courier New" panose="02070309020205020404" pitchFamily="49" charset="0"/>
              </a:rPr>
              <a:t>(</a:t>
            </a:r>
            <a:r>
              <a:rPr lang="en-US" altLang="en-SE" dirty="0" err="1">
                <a:latin typeface="Courier New" panose="02070309020205020404" pitchFamily="49" charset="0"/>
              </a:rPr>
              <a:t>condition_variable</a:t>
            </a:r>
            <a:r>
              <a:rPr lang="en-US" altLang="en-SE" dirty="0">
                <a:latin typeface="Courier New" panose="02070309020205020404" pitchFamily="49" charset="0"/>
              </a:rPr>
              <a:t>)</a:t>
            </a:r>
          </a:p>
          <a:p>
            <a:pPr lvl="2"/>
            <a:r>
              <a:rPr lang="en-US" altLang="en-SE" dirty="0"/>
              <a:t>starts the thread waiting on the condition variable</a:t>
            </a:r>
          </a:p>
          <a:p>
            <a:pPr lvl="1"/>
            <a:r>
              <a:rPr lang="en-US" altLang="en-SE" dirty="0" err="1">
                <a:latin typeface="Courier New" panose="02070309020205020404" pitchFamily="49" charset="0"/>
              </a:rPr>
              <a:t>pthread_exit</a:t>
            </a:r>
            <a:r>
              <a:rPr lang="en-US" altLang="en-SE" dirty="0">
                <a:latin typeface="Courier New" panose="02070309020205020404" pitchFamily="49" charset="0"/>
              </a:rPr>
              <a:t>()</a:t>
            </a:r>
          </a:p>
          <a:p>
            <a:pPr lvl="2"/>
            <a:r>
              <a:rPr lang="en-US" altLang="en-SE" dirty="0"/>
              <a:t>terminates the calling thread</a:t>
            </a:r>
          </a:p>
          <a:p>
            <a:pPr lvl="1"/>
            <a:r>
              <a:rPr lang="en-US" altLang="en-SE" dirty="0" err="1">
                <a:latin typeface="Courier New" panose="02070309020205020404" pitchFamily="49" charset="0"/>
              </a:rPr>
              <a:t>pthread_wait</a:t>
            </a:r>
            <a:r>
              <a:rPr lang="en-US" altLang="en-SE" dirty="0">
                <a:latin typeface="Courier New" panose="02070309020205020404" pitchFamily="49" charset="0"/>
              </a:rPr>
              <a:t>(t)</a:t>
            </a:r>
          </a:p>
          <a:p>
            <a:pPr lvl="2"/>
            <a:r>
              <a:rPr lang="en-US" altLang="en-SE" dirty="0"/>
              <a:t>waits for the named thread to terminate</a:t>
            </a:r>
            <a:endParaRPr lang="en-SE" altLang="en-SE" dirty="0"/>
          </a:p>
        </p:txBody>
      </p:sp>
    </p:spTree>
    <p:extLst>
      <p:ext uri="{BB962C8B-B14F-4D97-AF65-F5344CB8AC3E}">
        <p14:creationId xmlns:p14="http://schemas.microsoft.com/office/powerpoint/2010/main" val="115348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78323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a:solidFill>
                  <a:schemeClr val="tx1"/>
                </a:solidFill>
                <a:latin typeface="Arial" charset="0"/>
                <a:ea typeface="+mn-ea"/>
                <a:cs typeface="+mn-cs"/>
              </a:rPr>
              <a:t>Note: sleep() and release the lock (set guard=0) must be atomic. Similar to the case on slide “Interrupt re-enable in going to sleep”. (can do this in software without hardware support).</a:t>
            </a:r>
            <a:endParaRPr lang="en-US" sz="1200" kern="0" dirty="0">
              <a:latin typeface="Courier New" pitchFamily="49" charset="0"/>
              <a:cs typeface="Courier New" pitchFamily="49" charset="0"/>
            </a:endParaRPr>
          </a:p>
          <a:p>
            <a:endParaRPr lang="en-US" dirty="0"/>
          </a:p>
        </p:txBody>
      </p:sp>
      <p:sp>
        <p:nvSpPr>
          <p:cNvPr id="4" name="Slide Number Placeholder 3"/>
          <p:cNvSpPr>
            <a:spLocks noGrp="1"/>
          </p:cNvSpPr>
          <p:nvPr>
            <p:ph type="sldNum" sz="quarter" idx="10"/>
          </p:nvPr>
        </p:nvSpPr>
        <p:spPr/>
        <p:txBody>
          <a:bodyPr/>
          <a:lstStyle/>
          <a:p>
            <a:pPr>
              <a:defRPr/>
            </a:pPr>
            <a:fld id="{0D8AF720-472F-4B50-80B7-CC002CB185FA}" type="slidenum">
              <a:rPr lang="en-US" altLang="zh-CN" smtClean="0"/>
              <a:pPr>
                <a:defRPr/>
              </a:pPr>
              <a:t>23</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charset="0"/>
                <a:cs typeface="Gill Sans Light"/>
              </a:rPr>
              <a:t>Let thread 1 wait for a signal from thread 2</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740541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mutual exclusion, a critical section also has to be protected in this example</a:t>
            </a:r>
          </a:p>
          <a:p>
            <a:r>
              <a:rPr lang="en-GB" dirty="0"/>
              <a:t>However, </a:t>
            </a:r>
          </a:p>
          <a:p>
            <a:r>
              <a:rPr lang="en-GB" dirty="0"/>
              <a:t> and thus need a guarantee for mutual exclusion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are allowed to enter the critical section at the same time</a:t>
            </a:r>
          </a:p>
          <a:p>
            <a:endParaRPr lang="en-SE" dirty="0"/>
          </a:p>
        </p:txBody>
      </p:sp>
    </p:spTree>
    <p:extLst>
      <p:ext uri="{BB962C8B-B14F-4D97-AF65-F5344CB8AC3E}">
        <p14:creationId xmlns:p14="http://schemas.microsoft.com/office/powerpoint/2010/main" val="238938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gg sans"/>
              </a:rPr>
              <a:t>Add modifies the private registers in each thread, but store modifies the shared </a:t>
            </a:r>
            <a:r>
              <a:rPr lang="en-GB" b="0" i="0">
                <a:effectLst/>
                <a:latin typeface="gg sans"/>
              </a:rPr>
              <a:t>variable counter in </a:t>
            </a:r>
            <a:r>
              <a:rPr lang="en-GB" b="0" i="0" dirty="0">
                <a:effectLst/>
                <a:latin typeface="gg sans"/>
              </a:rPr>
              <a:t>memory, and a later store of Thread 1 overwrites a previous store of Thread 2.</a:t>
            </a:r>
            <a:endParaRPr lang="en-SE" dirty="0"/>
          </a:p>
        </p:txBody>
      </p:sp>
    </p:spTree>
    <p:extLst>
      <p:ext uri="{BB962C8B-B14F-4D97-AF65-F5344CB8AC3E}">
        <p14:creationId xmlns:p14="http://schemas.microsoft.com/office/powerpoint/2010/main" val="1040947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a:p>
            <a:pPr lvl="1"/>
            <a:endParaRPr lang="en-GB" dirty="0"/>
          </a:p>
          <a:p>
            <a:pPr lvl="1"/>
            <a:endParaRPr lang="en-GB" dirty="0"/>
          </a:p>
          <a:p>
            <a:pPr lvl="1"/>
            <a:endParaRPr lang="en-GB" dirty="0"/>
          </a:p>
          <a:p>
            <a:pPr lvl="1"/>
            <a:r>
              <a:rPr lang="en-GB" dirty="0"/>
              <a:t>We use informal notation of declaration with semaphore and assignment with = sign, instead of using semaphore and </a:t>
            </a:r>
            <a:r>
              <a:rPr lang="en-GB" dirty="0" err="1"/>
              <a:t>sem_init</a:t>
            </a:r>
            <a:r>
              <a:rPr lang="en-GB" dirty="0"/>
              <a:t>()</a:t>
            </a:r>
          </a:p>
          <a:p>
            <a:endParaRPr lang="en-SE" dirty="0"/>
          </a:p>
        </p:txBody>
      </p:sp>
    </p:spTree>
    <p:extLst>
      <p:ext uri="{BB962C8B-B14F-4D97-AF65-F5344CB8AC3E}">
        <p14:creationId xmlns:p14="http://schemas.microsoft.com/office/powerpoint/2010/main" val="39143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lvl="1">
              <a:lnSpc>
                <a:spcPct val="80000"/>
              </a:lnSpc>
            </a:pPr>
            <a:r>
              <a:rPr lang="en-US" altLang="ko-KR" dirty="0">
                <a:ea typeface="굴림" panose="020B0600000101010101" pitchFamily="34" charset="-127"/>
              </a:rPr>
              <a:t>Consumer must wait for producer to fill buffers, if no full slots (</a:t>
            </a:r>
            <a:r>
              <a:rPr lang="en-US" altLang="ko-KR" dirty="0" err="1">
                <a:ea typeface="굴림" panose="020B0600000101010101" pitchFamily="34" charset="-127"/>
              </a:rPr>
              <a:t>fullSlots</a:t>
            </a:r>
            <a:r>
              <a:rPr lang="en-US" altLang="ko-KR" dirty="0">
                <a:ea typeface="굴림" panose="020B0600000101010101" pitchFamily="34" charset="-127"/>
              </a:rPr>
              <a:t> == 0)</a:t>
            </a:r>
          </a:p>
          <a:p>
            <a:pPr lvl="1">
              <a:lnSpc>
                <a:spcPct val="80000"/>
              </a:lnSpc>
            </a:pPr>
            <a:r>
              <a:rPr lang="en-US" altLang="ko-KR" dirty="0">
                <a:ea typeface="굴림" panose="020B0600000101010101" pitchFamily="34" charset="-127"/>
              </a:rPr>
              <a:t>Producer must wait for consumer to empty buffers, if no empty slots (</a:t>
            </a:r>
            <a:r>
              <a:rPr lang="en-US" altLang="ko-KR" dirty="0" err="1">
                <a:ea typeface="굴림" panose="020B0600000101010101" pitchFamily="34" charset="-127"/>
              </a:rPr>
              <a:t>emptySlots</a:t>
            </a:r>
            <a:r>
              <a:rPr lang="en-US" altLang="ko-KR" dirty="0">
                <a:ea typeface="굴림" panose="020B0600000101010101" pitchFamily="34" charset="-127"/>
              </a:rPr>
              <a:t> =</a:t>
            </a:r>
            <a:r>
              <a:rPr lang="en-GB" altLang="ko-KR" dirty="0">
                <a:ea typeface="굴림" panose="020B0600000101010101" pitchFamily="34" charset="-127"/>
              </a:rPr>
              <a:t>=</a:t>
            </a:r>
            <a:r>
              <a:rPr lang="en-US" altLang="ko-KR" dirty="0">
                <a:ea typeface="굴림" panose="020B0600000101010101" pitchFamily="34" charset="-127"/>
              </a:rPr>
              <a:t> 0)</a:t>
            </a:r>
          </a:p>
          <a:p>
            <a:endParaRPr lang="en-US" b="1" dirty="0">
              <a:solidFill>
                <a:srgbClr val="0070C0"/>
              </a:solidFill>
            </a:endParaRPr>
          </a:p>
          <a:p>
            <a:r>
              <a:rPr lang="en-US" altLang="zh-CN" b="1" dirty="0">
                <a:solidFill>
                  <a:srgbClr val="0070C0"/>
                </a:solidFill>
              </a:rPr>
              <a:t>Synchronization between producers </a:t>
            </a:r>
          </a:p>
          <a:p>
            <a:r>
              <a:rPr lang="en-US" altLang="zh-CN" b="1" dirty="0">
                <a:solidFill>
                  <a:srgbClr val="0070C0"/>
                </a:solidFill>
              </a:rPr>
              <a:t>Synchronization between producers and consumers</a:t>
            </a:r>
          </a:p>
          <a:p>
            <a:r>
              <a:rPr lang="en-US" altLang="zh-CN" dirty="0"/>
              <a:t>Producing/Consuming</a:t>
            </a:r>
            <a:r>
              <a:rPr lang="zh-CN" altLang="en-US" dirty="0"/>
              <a:t> </a:t>
            </a:r>
            <a:r>
              <a:rPr lang="en-US" altLang="zh-CN" dirty="0"/>
              <a:t>to/from</a:t>
            </a:r>
            <a:r>
              <a:rPr lang="zh-CN" altLang="en-US" dirty="0"/>
              <a:t> </a:t>
            </a:r>
            <a:r>
              <a:rPr lang="en-US" altLang="zh-CN" dirty="0"/>
              <a:t>buffer</a:t>
            </a:r>
            <a:r>
              <a:rPr lang="zh-CN" altLang="en-US" dirty="0"/>
              <a:t> </a:t>
            </a:r>
            <a:r>
              <a:rPr lang="en-US" altLang="zh-CN" dirty="0"/>
              <a:t>require</a:t>
            </a:r>
            <a:r>
              <a:rPr lang="zh-CN" altLang="en-US" dirty="0"/>
              <a:t> </a:t>
            </a:r>
            <a:r>
              <a:rPr lang="en-US" altLang="zh-CN" b="1" dirty="0">
                <a:solidFill>
                  <a:srgbClr val="0070C0"/>
                </a:solidFill>
              </a:rPr>
              <a:t>locking</a:t>
            </a:r>
          </a:p>
          <a:p>
            <a:endParaRPr lang="en-US" b="1" dirty="0">
              <a:solidFill>
                <a:srgbClr val="0070C0"/>
              </a:solidFill>
            </a:endParaRPr>
          </a:p>
          <a:p>
            <a:pPr>
              <a:lnSpc>
                <a:spcPct val="80000"/>
              </a:lnSpc>
            </a:pPr>
            <a:endParaRPr lang="en-US" altLang="ko-KR" dirty="0">
              <a:ea typeface="굴림" panose="020B0600000101010101" pitchFamily="34" charset="-127"/>
            </a:endParaRPr>
          </a:p>
          <a:p>
            <a:pPr>
              <a:lnSpc>
                <a:spcPct val="80000"/>
              </a:lnSpc>
            </a:pPr>
            <a:r>
              <a:rPr lang="en-US" altLang="ko-KR" dirty="0">
                <a:ea typeface="굴림" panose="020B0600000101010101" pitchFamily="34" charset="-127"/>
              </a:rPr>
              <a:t>Remember why we need mutual exclusion</a:t>
            </a:r>
          </a:p>
          <a:p>
            <a:pPr lvl="1">
              <a:lnSpc>
                <a:spcPct val="80000"/>
              </a:lnSpc>
            </a:pPr>
            <a:r>
              <a:rPr lang="en-US" altLang="ko-KR" dirty="0">
                <a:ea typeface="굴림" panose="020B0600000101010101" pitchFamily="34" charset="-127"/>
              </a:rPr>
              <a:t>Because computers are stupid</a:t>
            </a:r>
          </a:p>
          <a:p>
            <a:pPr lvl="1">
              <a:lnSpc>
                <a:spcPct val="80000"/>
              </a:lnSpc>
            </a:pPr>
            <a:r>
              <a:rPr lang="en-US" altLang="ko-KR" dirty="0">
                <a:ea typeface="굴림" panose="020B0600000101010101" pitchFamily="34" charset="-127"/>
              </a:rPr>
              <a:t>Imagine if in real life: the delivery person is filling the machine and somebody comes up and tries to stick their money into the machine</a:t>
            </a:r>
          </a:p>
          <a:p>
            <a:endParaRPr lang="en-US" altLang="en-US" dirty="0"/>
          </a:p>
        </p:txBody>
      </p:sp>
    </p:spTree>
    <p:extLst>
      <p:ext uri="{BB962C8B-B14F-4D97-AF65-F5344CB8AC3E}">
        <p14:creationId xmlns:p14="http://schemas.microsoft.com/office/powerpoint/2010/main" val="3201873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 </a:t>
            </a:r>
            <a:r>
              <a:rPr lang="en-US" altLang="ko-KR" sz="1200" dirty="0" err="1">
                <a:latin typeface="Courier New" panose="02070309020205020404" pitchFamily="49" charset="0"/>
                <a:ea typeface="굴림" charset="0"/>
                <a:cs typeface="Courier New" panose="02070309020205020404" pitchFamily="49" charset="0"/>
              </a:rPr>
              <a:t>sem_init</a:t>
            </a:r>
            <a:r>
              <a:rPr lang="en-US" altLang="ko-KR" sz="1200" dirty="0">
                <a:latin typeface="Courier New" panose="02070309020205020404" pitchFamily="49" charset="0"/>
                <a:ea typeface="굴림" charset="0"/>
                <a:cs typeface="Courier New" panose="02070309020205020404" pitchFamily="49" charset="0"/>
              </a:rPr>
              <a:t>(&amp;</a:t>
            </a:r>
            <a:r>
              <a:rPr lang="en-US" altLang="ko-KR" sz="1200" dirty="0" err="1">
                <a:latin typeface="Courier New" panose="02070309020205020404" pitchFamily="49" charset="0"/>
                <a:ea typeface="굴림" charset="0"/>
                <a:cs typeface="Courier New" panose="02070309020205020404" pitchFamily="49" charset="0"/>
              </a:rPr>
              <a:t>fullSlots</a:t>
            </a:r>
            <a:r>
              <a:rPr lang="en-US" altLang="ko-KR" sz="1200" dirty="0">
                <a:latin typeface="Courier New" panose="02070309020205020404" pitchFamily="49" charset="0"/>
                <a:ea typeface="굴림" charset="0"/>
                <a:cs typeface="Courier New" panose="02070309020205020404" pitchFamily="49" charset="0"/>
              </a:rPr>
              <a:t>, 0, 0); //Initially, no data item</a:t>
            </a:r>
          </a:p>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 </a:t>
            </a:r>
            <a:r>
              <a:rPr lang="en-US" altLang="ko-KR" sz="1200" dirty="0" err="1">
                <a:latin typeface="Courier New" panose="02070309020205020404" pitchFamily="49" charset="0"/>
                <a:ea typeface="굴림" charset="0"/>
                <a:cs typeface="Courier New" panose="02070309020205020404" pitchFamily="49" charset="0"/>
              </a:rPr>
              <a:t>sem_init</a:t>
            </a:r>
            <a:r>
              <a:rPr lang="en-US" altLang="ko-KR" sz="1200" dirty="0">
                <a:latin typeface="Courier New" panose="02070309020205020404" pitchFamily="49" charset="0"/>
                <a:ea typeface="굴림" charset="0"/>
                <a:cs typeface="Courier New" panose="02070309020205020404" pitchFamily="49" charset="0"/>
              </a:rPr>
              <a:t>(&amp;</a:t>
            </a:r>
            <a:r>
              <a:rPr lang="en-US" altLang="ko-KR" sz="1200" dirty="0" err="1">
                <a:latin typeface="Courier New" panose="02070309020205020404" pitchFamily="49" charset="0"/>
                <a:ea typeface="굴림" charset="0"/>
                <a:cs typeface="Courier New" panose="02070309020205020404" pitchFamily="49" charset="0"/>
              </a:rPr>
              <a:t>emptySlots</a:t>
            </a:r>
            <a:r>
              <a:rPr lang="en-US" altLang="ko-KR" sz="1200" dirty="0">
                <a:latin typeface="Courier New" panose="02070309020205020404" pitchFamily="49" charset="0"/>
                <a:ea typeface="굴림" charset="0"/>
                <a:cs typeface="Courier New" panose="02070309020205020404" pitchFamily="49" charset="0"/>
              </a:rPr>
              <a:t>, 0, </a:t>
            </a:r>
            <a:r>
              <a:rPr lang="en-US" altLang="ko-KR" sz="1200" dirty="0" err="1">
                <a:latin typeface="Courier New" panose="02070309020205020404" pitchFamily="49" charset="0"/>
                <a:ea typeface="굴림" charset="0"/>
                <a:cs typeface="Courier New" panose="02070309020205020404" pitchFamily="49" charset="0"/>
              </a:rPr>
              <a:t>bufSize</a:t>
            </a:r>
            <a:r>
              <a:rPr lang="en-US" altLang="ko-KR" sz="1200" dirty="0">
                <a:latin typeface="Courier New" panose="02070309020205020404" pitchFamily="49" charset="0"/>
                <a:ea typeface="굴림" charset="0"/>
                <a:cs typeface="Courier New" panose="02070309020205020404" pitchFamily="49" charset="0"/>
              </a:rPr>
              <a:t>)://Initially, all slots empty</a:t>
            </a:r>
          </a:p>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 </a:t>
            </a:r>
            <a:r>
              <a:rPr lang="pt-BR" altLang="ko-KR" sz="1200" dirty="0">
                <a:latin typeface="Courier New" panose="02070309020205020404" pitchFamily="49" charset="0"/>
                <a:ea typeface="굴림" charset="0"/>
                <a:cs typeface="Courier New" panose="02070309020205020404" pitchFamily="49" charset="0"/>
              </a:rPr>
              <a:t>sem_init(&amp;mutex, 0, 1):</a:t>
            </a:r>
            <a:r>
              <a:rPr lang="en-US" altLang="ko-KR" sz="1200" dirty="0">
                <a:latin typeface="Courier New" panose="02070309020205020404" pitchFamily="49" charset="0"/>
                <a:ea typeface="굴림" charset="0"/>
                <a:cs typeface="Courier New" panose="02070309020205020404" pitchFamily="49" charset="0"/>
              </a:rPr>
              <a:t> </a:t>
            </a:r>
          </a:p>
          <a:p>
            <a:pPr>
              <a:lnSpc>
                <a:spcPct val="80000"/>
              </a:lnSpc>
              <a:buNone/>
              <a:tabLst>
                <a:tab pos="801688" algn="l"/>
                <a:tab pos="1139825" algn="l"/>
                <a:tab pos="1541463" algn="l"/>
                <a:tab pos="4284663" algn="l"/>
              </a:tabLst>
            </a:pPr>
            <a:endParaRPr lang="en-US" altLang="ko-KR" sz="1200" dirty="0">
              <a:latin typeface="Courier New" panose="02070309020205020404" pitchFamily="49" charset="0"/>
              <a:ea typeface="굴림" charset="0"/>
              <a:cs typeface="Courier New" panose="02070309020205020404" pitchFamily="49" charset="0"/>
            </a:endParaRPr>
          </a:p>
          <a:p>
            <a:pPr>
              <a:lnSpc>
                <a:spcPct val="80000"/>
              </a:lnSpc>
              <a:buNone/>
              <a:tabLst>
                <a:tab pos="801688" algn="l"/>
                <a:tab pos="1139825" algn="l"/>
                <a:tab pos="1541463" algn="l"/>
                <a:tab pos="4284663" algn="l"/>
              </a:tabLst>
            </a:pPr>
            <a:endParaRPr lang="en-US" altLang="ko-KR" sz="1200" dirty="0">
              <a:latin typeface="Courier New" panose="02070309020205020404" pitchFamily="49" charset="0"/>
              <a:ea typeface="굴림" charset="0"/>
              <a:cs typeface="Courier New" panose="02070309020205020404" pitchFamily="49" charset="0"/>
            </a:endParaRPr>
          </a:p>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Semaphore </a:t>
            </a:r>
            <a:r>
              <a:rPr lang="en-US" altLang="ko-KR" sz="1200" dirty="0" err="1">
                <a:latin typeface="Courier New" panose="02070309020205020404" pitchFamily="49" charset="0"/>
                <a:ea typeface="굴림" charset="0"/>
                <a:cs typeface="Courier New" panose="02070309020205020404" pitchFamily="49" charset="0"/>
              </a:rPr>
              <a:t>fullSlots</a:t>
            </a:r>
            <a:r>
              <a:rPr lang="en-US" altLang="ko-KR" sz="1200" dirty="0">
                <a:latin typeface="Courier New" panose="02070309020205020404" pitchFamily="49" charset="0"/>
                <a:ea typeface="굴림" charset="0"/>
                <a:cs typeface="Courier New" panose="02070309020205020404" pitchFamily="49" charset="0"/>
              </a:rPr>
              <a:t> = 0; 	// Initially, no coke</a:t>
            </a:r>
          </a:p>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	Semaphore </a:t>
            </a:r>
            <a:r>
              <a:rPr lang="en-US" altLang="ko-KR" sz="1200" dirty="0" err="1">
                <a:latin typeface="Courier New" panose="02070309020205020404" pitchFamily="49" charset="0"/>
                <a:ea typeface="굴림" charset="0"/>
                <a:cs typeface="Courier New" panose="02070309020205020404" pitchFamily="49" charset="0"/>
              </a:rPr>
              <a:t>emptySlots</a:t>
            </a:r>
            <a:r>
              <a:rPr lang="en-US" altLang="ko-KR" sz="1200" dirty="0">
                <a:latin typeface="Courier New" panose="02070309020205020404" pitchFamily="49" charset="0"/>
                <a:ea typeface="굴림" charset="0"/>
                <a:cs typeface="Courier New" panose="02070309020205020404" pitchFamily="49" charset="0"/>
              </a:rPr>
              <a:t> = </a:t>
            </a:r>
            <a:r>
              <a:rPr lang="en-US" altLang="ko-KR" sz="1200" dirty="0" err="1">
                <a:latin typeface="Courier New" panose="02070309020205020404" pitchFamily="49" charset="0"/>
                <a:ea typeface="굴림" charset="0"/>
                <a:cs typeface="Courier New" panose="02070309020205020404" pitchFamily="49" charset="0"/>
              </a:rPr>
              <a:t>bufSize</a:t>
            </a:r>
            <a:r>
              <a:rPr lang="en-US" altLang="ko-KR" sz="1200" dirty="0">
                <a:latin typeface="Courier New" panose="02070309020205020404" pitchFamily="49" charset="0"/>
                <a:ea typeface="굴림" charset="0"/>
                <a:cs typeface="Courier New" panose="02070309020205020404" pitchFamily="49" charset="0"/>
              </a:rPr>
              <a:t>;</a:t>
            </a:r>
            <a:br>
              <a:rPr lang="en-US" altLang="ko-KR" sz="1200" dirty="0">
                <a:latin typeface="Courier New" panose="02070309020205020404" pitchFamily="49" charset="0"/>
                <a:ea typeface="굴림" charset="0"/>
                <a:cs typeface="Courier New" panose="02070309020205020404" pitchFamily="49" charset="0"/>
              </a:rPr>
            </a:br>
            <a:r>
              <a:rPr lang="en-US" altLang="ko-KR" sz="1200" dirty="0">
                <a:latin typeface="Courier New" panose="02070309020205020404" pitchFamily="49" charset="0"/>
                <a:ea typeface="굴림" charset="0"/>
                <a:cs typeface="Courier New" panose="02070309020205020404" pitchFamily="49" charset="0"/>
              </a:rPr>
              <a:t>				// Initially, num empty slots</a:t>
            </a:r>
          </a:p>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	Semaphore mutex = 1;	// No one using machine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45557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r>
              <a:rPr lang="en-US" altLang="ko-KR" dirty="0">
                <a:ea typeface="굴림" panose="020B0600000101010101" pitchFamily="34" charset="-127"/>
              </a:rPr>
              <a:t>Is order of V’s important?</a:t>
            </a:r>
          </a:p>
          <a:p>
            <a:r>
              <a:rPr lang="en-US" altLang="ko-KR" dirty="0">
                <a:ea typeface="굴림" panose="020B0600000101010101" pitchFamily="34" charset="-127"/>
              </a:rPr>
              <a:t>No, except that it might </a:t>
            </a:r>
            <a:br>
              <a:rPr lang="en-US" altLang="ko-KR" dirty="0">
                <a:ea typeface="굴림" panose="020B0600000101010101" pitchFamily="34" charset="-127"/>
              </a:rPr>
            </a:br>
            <a:r>
              <a:rPr lang="en-US" altLang="ko-KR" dirty="0">
                <a:ea typeface="굴림" panose="020B0600000101010101" pitchFamily="34" charset="-127"/>
              </a:rPr>
              <a:t>affect scheduling efficiency What if we have 2 producers </a:t>
            </a:r>
            <a:br>
              <a:rPr lang="en-US" altLang="ko-KR" dirty="0">
                <a:ea typeface="굴림" panose="020B0600000101010101" pitchFamily="34" charset="-127"/>
              </a:rPr>
            </a:br>
            <a:r>
              <a:rPr lang="en-US" altLang="ko-KR" dirty="0">
                <a:ea typeface="굴림" panose="020B0600000101010101" pitchFamily="34" charset="-127"/>
              </a:rPr>
              <a:t>or 2 consumers?</a:t>
            </a:r>
          </a:p>
          <a:p>
            <a:pPr lvl="1"/>
            <a:r>
              <a:rPr lang="en-US" altLang="ko-KR" dirty="0">
                <a:ea typeface="굴림" panose="020B0600000101010101" pitchFamily="34" charset="-127"/>
              </a:rPr>
              <a:t>Do we need to change anything?</a:t>
            </a:r>
          </a:p>
          <a:p>
            <a:pPr lvl="1"/>
            <a:endParaRPr lang="en-US" altLang="ko-KR" dirty="0">
              <a:ea typeface="굴림" panose="020B0600000101010101" pitchFamily="34" charset="-127"/>
            </a:endParaRPr>
          </a:p>
          <a:p>
            <a:endParaRPr lang="en-US" altLang="en-US" dirty="0"/>
          </a:p>
        </p:txBody>
      </p:sp>
    </p:spTree>
    <p:extLst>
      <p:ext uri="{BB962C8B-B14F-4D97-AF65-F5344CB8AC3E}">
        <p14:creationId xmlns:p14="http://schemas.microsoft.com/office/powerpoint/2010/main" val="2321137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ea typeface="宋体" charset="-122"/>
              </a:rPr>
              <a:t>Permanent blocking of a set of processes that share multiple resources. Each process in the set is waiting for a resource that only another process in the set can make available </a:t>
            </a:r>
          </a:p>
          <a:p>
            <a:pPr eaLnBrk="1" hangingPunct="1"/>
            <a:r>
              <a:rPr lang="en-US" altLang="zh-CN" dirty="0">
                <a:ea typeface="宋体" charset="-122"/>
              </a:rPr>
              <a:t>Blocking is caused by processes waiting for resources that are in use by other processes waiting for other resources</a:t>
            </a:r>
          </a:p>
          <a:p>
            <a:pPr lvl="1"/>
            <a:r>
              <a:rPr lang="en-US" altLang="zh-CN" dirty="0">
                <a:ea typeface="宋体" charset="-122"/>
              </a:rPr>
              <a:t>e.g., </a:t>
            </a:r>
            <a:r>
              <a:rPr lang="en-GB" altLang="zh-CN" dirty="0">
                <a:ea typeface="宋体" charset="-122"/>
              </a:rPr>
              <a:t>Process A owns Res 1 and is waiting for Res 2</a:t>
            </a:r>
            <a:br>
              <a:rPr lang="en-GB" altLang="zh-CN" dirty="0">
                <a:ea typeface="宋体" charset="-122"/>
              </a:rPr>
            </a:br>
            <a:r>
              <a:rPr lang="en-GB" altLang="zh-CN" dirty="0">
                <a:ea typeface="宋体" charset="-122"/>
              </a:rPr>
              <a:t>Process B owns Res 2 and is waiting for Res 1</a:t>
            </a:r>
          </a:p>
          <a:p>
            <a:pPr lvl="1"/>
            <a:r>
              <a:rPr lang="en-GB" altLang="zh-CN" dirty="0">
                <a:ea typeface="宋体" charset="-122"/>
              </a:rPr>
              <a:t>Neither process can proceed, so they</a:t>
            </a:r>
            <a:r>
              <a:rPr lang="en-US" altLang="zh-CN" dirty="0">
                <a:ea typeface="宋体" charset="-122"/>
              </a:rPr>
              <a:t> are in a deadlock</a:t>
            </a:r>
          </a:p>
          <a:p>
            <a:pPr lvl="1"/>
            <a:endParaRPr lang="en-US" altLang="zh-CN" dirty="0">
              <a:ea typeface="宋体" charset="-122"/>
            </a:endParaRPr>
          </a:p>
          <a:p>
            <a:pPr>
              <a:lnSpc>
                <a:spcPct val="80000"/>
              </a:lnSpc>
              <a:spcBef>
                <a:spcPct val="20000"/>
              </a:spcBef>
            </a:pPr>
            <a:r>
              <a:rPr lang="en-US" dirty="0"/>
              <a:t>Four conditions for deadlock</a:t>
            </a:r>
          </a:p>
          <a:p>
            <a:pPr lvl="1">
              <a:lnSpc>
                <a:spcPct val="80000"/>
              </a:lnSpc>
              <a:spcBef>
                <a:spcPct val="20000"/>
              </a:spcBef>
            </a:pPr>
            <a:r>
              <a:rPr lang="en-US" dirty="0">
                <a:solidFill>
                  <a:schemeClr val="hlink"/>
                </a:solidFill>
              </a:rPr>
              <a:t>Mutual exclusion</a:t>
            </a:r>
          </a:p>
          <a:p>
            <a:pPr lvl="2">
              <a:lnSpc>
                <a:spcPct val="80000"/>
              </a:lnSpc>
              <a:spcBef>
                <a:spcPct val="20000"/>
              </a:spcBef>
            </a:pPr>
            <a:r>
              <a:rPr lang="en-US" dirty="0"/>
              <a:t>Only one process at a time can use a resource</a:t>
            </a:r>
          </a:p>
          <a:p>
            <a:pPr lvl="1">
              <a:lnSpc>
                <a:spcPct val="80000"/>
              </a:lnSpc>
              <a:spcBef>
                <a:spcPct val="20000"/>
              </a:spcBef>
            </a:pPr>
            <a:r>
              <a:rPr lang="en-US" dirty="0">
                <a:solidFill>
                  <a:schemeClr val="hlink"/>
                </a:solidFill>
              </a:rPr>
              <a:t>Hold and wait</a:t>
            </a:r>
          </a:p>
          <a:p>
            <a:pPr lvl="2">
              <a:lnSpc>
                <a:spcPct val="80000"/>
              </a:lnSpc>
              <a:spcBef>
                <a:spcPct val="20000"/>
              </a:spcBef>
            </a:pPr>
            <a:r>
              <a:rPr lang="en-US" dirty="0"/>
              <a:t>Process holding at least one resource is waiting to acquire additional resources held by other processes</a:t>
            </a:r>
          </a:p>
          <a:p>
            <a:pPr lvl="1">
              <a:lnSpc>
                <a:spcPct val="80000"/>
              </a:lnSpc>
              <a:spcBef>
                <a:spcPct val="20000"/>
              </a:spcBef>
            </a:pPr>
            <a:r>
              <a:rPr lang="en-US" dirty="0">
                <a:solidFill>
                  <a:schemeClr val="hlink"/>
                </a:solidFill>
              </a:rPr>
              <a:t>No preemption</a:t>
            </a:r>
          </a:p>
          <a:p>
            <a:pPr lvl="2">
              <a:lnSpc>
                <a:spcPct val="80000"/>
              </a:lnSpc>
              <a:spcBef>
                <a:spcPct val="20000"/>
              </a:spcBef>
            </a:pPr>
            <a:r>
              <a:rPr lang="en-US" dirty="0"/>
              <a:t>Resources are released only voluntarily by the processes</a:t>
            </a:r>
          </a:p>
          <a:p>
            <a:pPr lvl="1">
              <a:lnSpc>
                <a:spcPct val="80000"/>
              </a:lnSpc>
              <a:spcBef>
                <a:spcPct val="20000"/>
              </a:spcBef>
            </a:pPr>
            <a:r>
              <a:rPr lang="en-US" dirty="0">
                <a:solidFill>
                  <a:schemeClr val="hlink"/>
                </a:solidFill>
              </a:rPr>
              <a:t>Circular wait</a:t>
            </a:r>
          </a:p>
          <a:p>
            <a:pPr lvl="2">
              <a:lnSpc>
                <a:spcPct val="80000"/>
              </a:lnSpc>
              <a:spcBef>
                <a:spcPct val="20000"/>
              </a:spcBef>
            </a:pPr>
            <a:r>
              <a:rPr lang="en-US" dirty="0"/>
              <a:t>Cyclic waiting pattern</a:t>
            </a:r>
          </a:p>
          <a:p>
            <a:pPr eaLnBrk="1" hangingPunct="1">
              <a:lnSpc>
                <a:spcPct val="90000"/>
              </a:lnSpc>
            </a:pPr>
            <a:r>
              <a:rPr lang="en-US" altLang="zh-CN" sz="2800" dirty="0">
                <a:ea typeface="宋体" charset="-122"/>
              </a:rPr>
              <a:t>Mutual exclusion</a:t>
            </a:r>
          </a:p>
          <a:p>
            <a:pPr lvl="1">
              <a:lnSpc>
                <a:spcPct val="90000"/>
              </a:lnSpc>
            </a:pPr>
            <a:r>
              <a:rPr lang="en-US" altLang="zh-CN" sz="2400" dirty="0">
                <a:ea typeface="宋体" charset="-122"/>
              </a:rPr>
              <a:t>Only one process at a time can use a resource.</a:t>
            </a:r>
          </a:p>
          <a:p>
            <a:pPr eaLnBrk="1" hangingPunct="1">
              <a:lnSpc>
                <a:spcPct val="90000"/>
              </a:lnSpc>
            </a:pPr>
            <a:r>
              <a:rPr lang="en-US" altLang="zh-CN" sz="2800" dirty="0">
                <a:ea typeface="宋体" charset="-122"/>
              </a:rPr>
              <a:t>Hold and wait</a:t>
            </a:r>
          </a:p>
          <a:p>
            <a:pPr lvl="1" eaLnBrk="1" hangingPunct="1">
              <a:lnSpc>
                <a:spcPct val="90000"/>
              </a:lnSpc>
            </a:pPr>
            <a:r>
              <a:rPr lang="en-GB" altLang="zh-CN" sz="2400" dirty="0">
                <a:ea typeface="宋体" charset="-122"/>
              </a:rPr>
              <a:t>Process holding at least one resource is waiting to acquire additional resources held by other processes.</a:t>
            </a:r>
          </a:p>
          <a:p>
            <a:pPr eaLnBrk="1" hangingPunct="1">
              <a:lnSpc>
                <a:spcPct val="90000"/>
              </a:lnSpc>
            </a:pPr>
            <a:r>
              <a:rPr lang="en-US" altLang="zh-CN" sz="2800" dirty="0">
                <a:ea typeface="宋体" charset="-122"/>
              </a:rPr>
              <a:t>No preemption</a:t>
            </a:r>
          </a:p>
          <a:p>
            <a:pPr lvl="1" eaLnBrk="1" hangingPunct="1">
              <a:lnSpc>
                <a:spcPct val="90000"/>
              </a:lnSpc>
            </a:pPr>
            <a:r>
              <a:rPr lang="en-US" altLang="zh-CN" sz="2400" dirty="0">
                <a:ea typeface="宋体" charset="-122"/>
              </a:rPr>
              <a:t>Resource cannot be forcibly removed from a process; can be</a:t>
            </a:r>
            <a:r>
              <a:rPr lang="en-GB" altLang="zh-CN" sz="2400" dirty="0">
                <a:ea typeface="宋体" charset="-122"/>
              </a:rPr>
              <a:t> released only voluntarily by the process.</a:t>
            </a:r>
          </a:p>
          <a:p>
            <a:pPr eaLnBrk="1" hangingPunct="1">
              <a:lnSpc>
                <a:spcPct val="90000"/>
              </a:lnSpc>
            </a:pPr>
            <a:r>
              <a:rPr lang="en-US" altLang="zh-CN" sz="2800" dirty="0">
                <a:ea typeface="宋体" charset="-122"/>
              </a:rPr>
              <a:t>Circular wait</a:t>
            </a:r>
          </a:p>
          <a:p>
            <a:pPr lvl="1" eaLnBrk="1" hangingPunct="1">
              <a:lnSpc>
                <a:spcPct val="90000"/>
              </a:lnSpc>
            </a:pPr>
            <a:r>
              <a:rPr lang="en-US" altLang="zh-CN" sz="2400" dirty="0">
                <a:ea typeface="宋体" charset="-122"/>
              </a:rPr>
              <a:t>A circle of processes exists such that each process holds at least one resource needed by the previous process in the circle</a:t>
            </a:r>
          </a:p>
          <a:p>
            <a:endParaRPr lang="en-SE" dirty="0"/>
          </a:p>
          <a:p>
            <a:pPr lvl="1"/>
            <a:endParaRPr lang="en-US" altLang="zh-CN" dirty="0">
              <a:ea typeface="宋体" charset="-122"/>
            </a:endParaRPr>
          </a:p>
          <a:p>
            <a:pPr lvl="1"/>
            <a:endParaRPr lang="en-GB" altLang="zh-CN" dirty="0">
              <a:ea typeface="宋体" charset="-122"/>
            </a:endParaRPr>
          </a:p>
          <a:p>
            <a:pPr marL="471487" lvl="1" indent="0">
              <a:buNone/>
            </a:pPr>
            <a:endParaRPr lang="en-US" altLang="zh-CN" dirty="0">
              <a:ea typeface="宋体" charset="-122"/>
            </a:endParaRPr>
          </a:p>
          <a:p>
            <a:endParaRPr lang="en-SE" dirty="0"/>
          </a:p>
        </p:txBody>
      </p:sp>
    </p:spTree>
    <p:extLst>
      <p:ext uri="{BB962C8B-B14F-4D97-AF65-F5344CB8AC3E}">
        <p14:creationId xmlns:p14="http://schemas.microsoft.com/office/powerpoint/2010/main" val="2301826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Example: the fact that flipping of P’s in bounded buffer gives deadlock is not immediately obvious.  How do you prove correctness to someone?</a:t>
            </a:r>
          </a:p>
          <a:p>
            <a:pPr lvl="1"/>
            <a:r>
              <a:rPr lang="en-US" altLang="ko-KR" dirty="0">
                <a:ea typeface="굴림" panose="020B0600000101010101" pitchFamily="34" charset="-127"/>
              </a:rPr>
              <a:t>Some languages like Java provide this natively</a:t>
            </a:r>
          </a:p>
          <a:p>
            <a:pPr lvl="1"/>
            <a:r>
              <a:rPr lang="en-US" altLang="ko-KR" dirty="0">
                <a:ea typeface="굴림" panose="020B0600000101010101" pitchFamily="34" charset="-127"/>
              </a:rPr>
              <a:t>Most others use actual locks and condition variables</a:t>
            </a:r>
          </a:p>
          <a:p>
            <a:r>
              <a:rPr lang="en-US" b="1" dirty="0"/>
              <a:t>Mutual exclusion</a:t>
            </a:r>
          </a:p>
          <a:p>
            <a:pPr lvl="1"/>
            <a:r>
              <a:rPr lang="en-US" dirty="0"/>
              <a:t>No two threads access a critical section at the same time</a:t>
            </a:r>
          </a:p>
          <a:p>
            <a:pPr lvl="1"/>
            <a:r>
              <a:rPr lang="en-US" dirty="0"/>
              <a:t>Thread A and B don’t run at the same time</a:t>
            </a:r>
          </a:p>
          <a:p>
            <a:pPr lvl="1"/>
            <a:r>
              <a:rPr lang="en-US" altLang="zh-CN" b="1" dirty="0">
                <a:solidFill>
                  <a:srgbClr val="0070C0"/>
                </a:solidFill>
              </a:rPr>
              <a:t>Locks</a:t>
            </a:r>
            <a:r>
              <a:rPr lang="en-US" altLang="zh-CN" dirty="0"/>
              <a:t> </a:t>
            </a:r>
          </a:p>
          <a:p>
            <a:endParaRPr lang="en-US" altLang="zh-CN" dirty="0"/>
          </a:p>
          <a:p>
            <a:r>
              <a:rPr lang="en-US" altLang="zh-CN" b="1" dirty="0"/>
              <a:t>Condition</a:t>
            </a:r>
            <a:r>
              <a:rPr lang="zh-CN" altLang="en-US" b="1" dirty="0"/>
              <a:t> </a:t>
            </a:r>
            <a:endParaRPr lang="en-US" altLang="zh-CN" b="1" dirty="0"/>
          </a:p>
          <a:p>
            <a:pPr lvl="1"/>
            <a:r>
              <a:rPr lang="en-US" altLang="zh-CN" dirty="0"/>
              <a:t>A</a:t>
            </a:r>
            <a:r>
              <a:rPr lang="zh-CN" altLang="en-US" dirty="0"/>
              <a:t> </a:t>
            </a:r>
            <a:r>
              <a:rPr lang="en-US" altLang="zh-CN" dirty="0"/>
              <a:t>thread</a:t>
            </a:r>
            <a:r>
              <a:rPr lang="zh-CN" altLang="en-US" dirty="0"/>
              <a:t> </a:t>
            </a:r>
            <a:r>
              <a:rPr lang="en-US" altLang="zh-CN" dirty="0"/>
              <a:t>wishes</a:t>
            </a:r>
            <a:r>
              <a:rPr lang="zh-CN" altLang="en-US" dirty="0"/>
              <a:t> </a:t>
            </a:r>
            <a:r>
              <a:rPr lang="en-US" altLang="zh-CN" dirty="0"/>
              <a:t>to</a:t>
            </a:r>
            <a:r>
              <a:rPr lang="zh-CN" altLang="en-US" dirty="0"/>
              <a:t> </a:t>
            </a:r>
            <a:r>
              <a:rPr lang="en-US" altLang="zh-CN" dirty="0"/>
              <a:t>check</a:t>
            </a:r>
            <a:r>
              <a:rPr lang="zh-CN" altLang="en-US" dirty="0"/>
              <a:t> </a:t>
            </a:r>
            <a:r>
              <a:rPr lang="en-US" altLang="zh-CN" dirty="0"/>
              <a:t>whether</a:t>
            </a:r>
            <a:r>
              <a:rPr lang="zh-CN" altLang="en-US" dirty="0"/>
              <a:t> </a:t>
            </a:r>
            <a:r>
              <a:rPr lang="en-US" altLang="zh-CN" dirty="0"/>
              <a:t>a</a:t>
            </a:r>
            <a:r>
              <a:rPr lang="zh-CN" altLang="en-US" dirty="0"/>
              <a:t> </a:t>
            </a:r>
            <a:r>
              <a:rPr lang="en-US" altLang="zh-CN" dirty="0"/>
              <a:t>condition</a:t>
            </a:r>
            <a:r>
              <a:rPr lang="zh-CN" altLang="en-US" dirty="0"/>
              <a:t> </a:t>
            </a:r>
            <a:r>
              <a:rPr lang="en-US" altLang="zh-CN" dirty="0"/>
              <a:t>is</a:t>
            </a:r>
            <a:r>
              <a:rPr lang="zh-CN" altLang="en-US" dirty="0"/>
              <a:t> </a:t>
            </a:r>
            <a:r>
              <a:rPr lang="en-US" altLang="zh-CN" dirty="0"/>
              <a:t>true</a:t>
            </a:r>
            <a:r>
              <a:rPr lang="zh-CN" altLang="en-US" dirty="0"/>
              <a:t> </a:t>
            </a:r>
            <a:r>
              <a:rPr lang="en-US" altLang="zh-CN" dirty="0"/>
              <a:t>before</a:t>
            </a:r>
            <a:r>
              <a:rPr lang="zh-CN" altLang="en-US" dirty="0"/>
              <a:t> </a:t>
            </a:r>
            <a:r>
              <a:rPr lang="en-US" altLang="zh-CN" dirty="0"/>
              <a:t>execution</a:t>
            </a:r>
          </a:p>
          <a:p>
            <a:pPr lvl="1"/>
            <a:r>
              <a:rPr lang="en-US" altLang="zh-CN" dirty="0"/>
              <a:t>Thread</a:t>
            </a:r>
            <a:r>
              <a:rPr lang="zh-CN" altLang="en-US" dirty="0"/>
              <a:t> </a:t>
            </a:r>
            <a:r>
              <a:rPr lang="en-US" altLang="zh-CN" dirty="0"/>
              <a:t>B</a:t>
            </a:r>
            <a:r>
              <a:rPr lang="zh-CN" altLang="en-US" dirty="0"/>
              <a:t> </a:t>
            </a:r>
            <a:r>
              <a:rPr lang="en-US" altLang="zh-CN" dirty="0"/>
              <a:t>runs</a:t>
            </a:r>
            <a:r>
              <a:rPr lang="zh-CN" altLang="en-US" dirty="0"/>
              <a:t> </a:t>
            </a:r>
            <a:r>
              <a:rPr lang="en-US" altLang="zh-CN" dirty="0"/>
              <a:t>after</a:t>
            </a:r>
            <a:r>
              <a:rPr lang="zh-CN" altLang="en-US" dirty="0"/>
              <a:t> </a:t>
            </a:r>
            <a:r>
              <a:rPr lang="en-US" altLang="zh-CN" dirty="0"/>
              <a:t>thread</a:t>
            </a:r>
            <a:r>
              <a:rPr lang="zh-CN" altLang="en-US" dirty="0"/>
              <a:t> </a:t>
            </a:r>
            <a:r>
              <a:rPr lang="en-US" altLang="zh-CN" dirty="0"/>
              <a:t>A</a:t>
            </a:r>
            <a:r>
              <a:rPr lang="zh-CN" altLang="en-US" dirty="0"/>
              <a:t> </a:t>
            </a:r>
            <a:r>
              <a:rPr lang="en-US" altLang="zh-CN" dirty="0"/>
              <a:t>completes</a:t>
            </a:r>
          </a:p>
          <a:p>
            <a:pPr lvl="1"/>
            <a:r>
              <a:rPr lang="en-US" altLang="zh-CN" b="1" dirty="0">
                <a:solidFill>
                  <a:srgbClr val="0070C0"/>
                </a:solidFill>
              </a:rPr>
              <a:t>Condition</a:t>
            </a:r>
            <a:r>
              <a:rPr lang="zh-CN" altLang="en-US" b="1" dirty="0">
                <a:solidFill>
                  <a:srgbClr val="0070C0"/>
                </a:solidFill>
              </a:rPr>
              <a:t> </a:t>
            </a:r>
            <a:r>
              <a:rPr lang="en-US" altLang="zh-CN" b="1" dirty="0">
                <a:solidFill>
                  <a:srgbClr val="0070C0"/>
                </a:solidFill>
              </a:rPr>
              <a:t>variables</a:t>
            </a:r>
            <a:r>
              <a:rPr lang="zh-CN" altLang="en-US" b="1" dirty="0">
                <a:solidFill>
                  <a:srgbClr val="0070C0"/>
                </a:solidFill>
              </a:rPr>
              <a:t> </a:t>
            </a:r>
            <a:r>
              <a:rPr lang="en-US" altLang="zh-CN" b="1" dirty="0"/>
              <a:t>and</a:t>
            </a:r>
            <a:r>
              <a:rPr lang="zh-CN" altLang="en-US" b="1" dirty="0">
                <a:solidFill>
                  <a:srgbClr val="0070C0"/>
                </a:solidFill>
              </a:rPr>
              <a:t> </a:t>
            </a:r>
            <a:r>
              <a:rPr lang="en-US" altLang="zh-CN" b="1" dirty="0">
                <a:solidFill>
                  <a:srgbClr val="0070C0"/>
                </a:solidFill>
              </a:rPr>
              <a:t>semaphores</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ko-KR" dirty="0">
              <a:ea typeface="굴림" panose="020B0600000101010101" pitchFamily="34" charset="-127"/>
            </a:endParaRPr>
          </a:p>
          <a:p>
            <a:endParaRPr lang="en-US" altLang="en-US" dirty="0"/>
          </a:p>
        </p:txBody>
      </p:sp>
    </p:spTree>
    <p:extLst>
      <p:ext uri="{BB962C8B-B14F-4D97-AF65-F5344CB8AC3E}">
        <p14:creationId xmlns:p14="http://schemas.microsoft.com/office/powerpoint/2010/main" val="1789540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err="1">
                <a:solidFill>
                  <a:srgbClr val="0070C0"/>
                </a:solidFill>
              </a:rPr>
              <a:t>pthread_cond_wait</a:t>
            </a:r>
            <a:r>
              <a:rPr lang="en-GB" dirty="0">
                <a:solidFill>
                  <a:srgbClr val="0070C0"/>
                </a:solidFill>
              </a:rPr>
              <a:t>(</a:t>
            </a:r>
            <a:r>
              <a:rPr lang="en-GB" dirty="0" err="1">
                <a:solidFill>
                  <a:srgbClr val="0070C0"/>
                </a:solidFill>
              </a:rPr>
              <a:t>pthread_cond_t</a:t>
            </a:r>
            <a:r>
              <a:rPr lang="en-GB" dirty="0">
                <a:solidFill>
                  <a:srgbClr val="0070C0"/>
                </a:solidFill>
              </a:rPr>
              <a:t> *cond, </a:t>
            </a:r>
            <a:r>
              <a:rPr lang="en-GB" dirty="0" err="1">
                <a:solidFill>
                  <a:srgbClr val="0070C0"/>
                </a:solidFill>
              </a:rPr>
              <a:t>pthread_mutex_t</a:t>
            </a:r>
            <a:r>
              <a:rPr lang="en-GB" dirty="0">
                <a:solidFill>
                  <a:srgbClr val="0070C0"/>
                </a:solidFill>
              </a:rPr>
              <a:t> *mutex); </a:t>
            </a:r>
            <a:r>
              <a:rPr lang="en-US" altLang="ko-KR" dirty="0">
                <a:ea typeface="굴림" panose="020B0600000101010101" pitchFamily="34" charset="-127"/>
              </a:rPr>
              <a:t>Atomically release lock and go to sleep.  Re-acquire lock later, before returning. </a:t>
            </a:r>
          </a:p>
          <a:p>
            <a:endParaRPr lang="en-US" dirty="0">
              <a:solidFill>
                <a:srgbClr val="0070C0"/>
              </a:solidFill>
            </a:endParaRPr>
          </a:p>
          <a:p>
            <a:r>
              <a:rPr lang="en-GB" dirty="0" err="1"/>
              <a:t>pthread_cond_signal</a:t>
            </a:r>
            <a:r>
              <a:rPr lang="en-GB" dirty="0"/>
              <a:t>(</a:t>
            </a:r>
            <a:r>
              <a:rPr lang="en-GB" dirty="0" err="1"/>
              <a:t>pthread_cond_t</a:t>
            </a:r>
            <a:r>
              <a:rPr lang="en-GB" dirty="0"/>
              <a:t> *cond);</a:t>
            </a:r>
            <a:endParaRPr lang="en-US" dirty="0"/>
          </a:p>
          <a:p>
            <a:pPr marL="914400" lvl="2" indent="0">
              <a:buNone/>
            </a:pPr>
            <a:endParaRPr lang="en-US" dirty="0"/>
          </a:p>
          <a:p>
            <a:pPr>
              <a:lnSpc>
                <a:spcPct val="85000"/>
              </a:lnSpc>
              <a:spcBef>
                <a:spcPct val="20000"/>
              </a:spcBef>
            </a:pPr>
            <a:endParaRPr lang="en-US" altLang="ko-KR" dirty="0">
              <a:solidFill>
                <a:schemeClr val="hlink"/>
              </a:solidFill>
              <a:ea typeface="굴림" panose="020B0600000101010101" pitchFamily="34" charset="-127"/>
            </a:endParaRPr>
          </a:p>
          <a:p>
            <a:r>
              <a:rPr lang="en-GB" altLang="zh-CN" dirty="0"/>
              <a:t>Semaphores are dual purpose: They are used for both mutex and scheduling constraints</a:t>
            </a:r>
            <a:endParaRPr lang="en-US" altLang="zh-CN" dirty="0"/>
          </a:p>
          <a:p>
            <a:endParaRPr lang="en-US" altLang="zh-CN" dirty="0"/>
          </a:p>
          <a:p>
            <a:r>
              <a:rPr lang="en-US" altLang="zh-CN" dirty="0"/>
              <a:t>Condition</a:t>
            </a:r>
            <a:r>
              <a:rPr lang="zh-CN" altLang="en-US" dirty="0"/>
              <a:t> </a:t>
            </a:r>
            <a:r>
              <a:rPr lang="en-US" altLang="zh-CN" dirty="0"/>
              <a:t>variables</a:t>
            </a:r>
            <a:r>
              <a:rPr lang="zh-CN" altLang="en-US" dirty="0"/>
              <a:t> </a:t>
            </a:r>
            <a:r>
              <a:rPr lang="en-US" altLang="zh-CN" dirty="0"/>
              <a:t>are</a:t>
            </a:r>
            <a:r>
              <a:rPr lang="zh-CN" altLang="en-US" dirty="0"/>
              <a:t> </a:t>
            </a:r>
            <a:r>
              <a:rPr lang="en-US" altLang="zh-CN" b="1" dirty="0">
                <a:solidFill>
                  <a:srgbClr val="0070C0"/>
                </a:solidFill>
              </a:rPr>
              <a:t>synchronization</a:t>
            </a:r>
            <a:r>
              <a:rPr lang="zh-CN" altLang="en-US" b="1" dirty="0">
                <a:solidFill>
                  <a:srgbClr val="0070C0"/>
                </a:solidFill>
              </a:rPr>
              <a:t> </a:t>
            </a:r>
            <a:r>
              <a:rPr lang="en-US" altLang="zh-CN" b="1" dirty="0">
                <a:solidFill>
                  <a:srgbClr val="0070C0"/>
                </a:solidFill>
              </a:rPr>
              <a:t>primitives</a:t>
            </a:r>
            <a:r>
              <a:rPr lang="en-US" altLang="zh-CN" dirty="0"/>
              <a:t>:</a:t>
            </a:r>
          </a:p>
          <a:p>
            <a:pPr lvl="1"/>
            <a:r>
              <a:rPr lang="en-US" altLang="zh-CN" b="1" dirty="0">
                <a:solidFill>
                  <a:srgbClr val="0070C0"/>
                </a:solidFill>
              </a:rPr>
              <a:t>A</a:t>
            </a:r>
            <a:r>
              <a:rPr lang="zh-CN" altLang="en-US" b="1" dirty="0">
                <a:solidFill>
                  <a:srgbClr val="0070C0"/>
                </a:solidFill>
              </a:rPr>
              <a:t> </a:t>
            </a:r>
            <a:r>
              <a:rPr lang="en-US" altLang="zh-CN" b="1" dirty="0">
                <a:solidFill>
                  <a:srgbClr val="0070C0"/>
                </a:solidFill>
              </a:rPr>
              <a:t>queue</a:t>
            </a:r>
            <a:r>
              <a:rPr lang="zh-CN" altLang="en-US" b="1" dirty="0">
                <a:solidFill>
                  <a:srgbClr val="0070C0"/>
                </a:solidFill>
              </a:rPr>
              <a:t> </a:t>
            </a:r>
            <a:r>
              <a:rPr lang="en-US" altLang="zh-CN" b="1" dirty="0">
                <a:solidFill>
                  <a:srgbClr val="0070C0"/>
                </a:solidFill>
              </a:rPr>
              <a:t>of</a:t>
            </a:r>
            <a:r>
              <a:rPr lang="zh-CN" altLang="en-US" b="1" dirty="0">
                <a:solidFill>
                  <a:srgbClr val="0070C0"/>
                </a:solidFill>
              </a:rPr>
              <a:t> </a:t>
            </a:r>
            <a:r>
              <a:rPr lang="en-US" altLang="zh-CN" b="1" dirty="0">
                <a:solidFill>
                  <a:srgbClr val="0070C0"/>
                </a:solidFill>
              </a:rPr>
              <a:t>waiting</a:t>
            </a:r>
            <a:r>
              <a:rPr lang="zh-CN" altLang="en-US" b="1" dirty="0">
                <a:solidFill>
                  <a:srgbClr val="0070C0"/>
                </a:solidFill>
              </a:rPr>
              <a:t> </a:t>
            </a:r>
            <a:r>
              <a:rPr lang="en-US" altLang="zh-CN" b="1" dirty="0">
                <a:solidFill>
                  <a:srgbClr val="0070C0"/>
                </a:solidFill>
              </a:rPr>
              <a:t>threads</a:t>
            </a:r>
          </a:p>
          <a:p>
            <a:pPr lvl="1"/>
            <a:r>
              <a:rPr lang="en-US" altLang="zh-CN" dirty="0"/>
              <a:t>A</a:t>
            </a:r>
            <a:r>
              <a:rPr lang="zh-CN" altLang="en-US" dirty="0"/>
              <a:t> </a:t>
            </a:r>
            <a:r>
              <a:rPr lang="en-US" altLang="zh-CN" dirty="0"/>
              <a:t>thread</a:t>
            </a:r>
            <a:r>
              <a:rPr lang="zh-CN" altLang="en-US" dirty="0"/>
              <a:t> </a:t>
            </a:r>
            <a:r>
              <a:rPr lang="en-US" altLang="zh-CN" dirty="0"/>
              <a:t>waits</a:t>
            </a:r>
            <a:r>
              <a:rPr lang="zh-CN" altLang="en-US" dirty="0"/>
              <a:t> </a:t>
            </a:r>
            <a:r>
              <a:rPr lang="en-US" altLang="zh-CN" dirty="0"/>
              <a:t>for</a:t>
            </a:r>
            <a:r>
              <a:rPr lang="zh-CN" altLang="en-US" dirty="0"/>
              <a:t> </a:t>
            </a:r>
            <a:r>
              <a:rPr lang="en-US" altLang="zh-CN" dirty="0"/>
              <a:t>a</a:t>
            </a:r>
            <a:r>
              <a:rPr lang="zh-CN" altLang="en-US" dirty="0"/>
              <a:t> </a:t>
            </a:r>
            <a:r>
              <a:rPr lang="en-US" altLang="zh-CN" dirty="0"/>
              <a:t>condition</a:t>
            </a:r>
            <a:r>
              <a:rPr lang="zh-CN" altLang="en-US" dirty="0"/>
              <a:t> </a:t>
            </a:r>
            <a:r>
              <a:rPr lang="en-US" altLang="zh-CN" dirty="0"/>
              <a:t>to</a:t>
            </a:r>
            <a:r>
              <a:rPr lang="zh-CN" altLang="en-US" dirty="0"/>
              <a:t> </a:t>
            </a:r>
            <a:r>
              <a:rPr lang="en-US" altLang="zh-CN" dirty="0"/>
              <a:t>be</a:t>
            </a:r>
            <a:r>
              <a:rPr lang="zh-CN" altLang="en-US" dirty="0"/>
              <a:t> </a:t>
            </a:r>
            <a:r>
              <a:rPr lang="en-US" altLang="zh-CN" dirty="0"/>
              <a:t>true</a:t>
            </a:r>
            <a:r>
              <a:rPr lang="zh-CN" altLang="en-US" dirty="0"/>
              <a:t> </a:t>
            </a:r>
            <a:r>
              <a:rPr lang="en-US" altLang="zh-CN" dirty="0"/>
              <a:t>and</a:t>
            </a:r>
            <a:r>
              <a:rPr lang="zh-CN" altLang="en-US" dirty="0"/>
              <a:t> </a:t>
            </a:r>
            <a:r>
              <a:rPr lang="en-US" altLang="zh-CN" dirty="0"/>
              <a:t>can</a:t>
            </a:r>
            <a:r>
              <a:rPr lang="zh-CN" altLang="en-US" dirty="0"/>
              <a:t> </a:t>
            </a:r>
            <a:r>
              <a:rPr lang="en-US" altLang="zh-CN" dirty="0"/>
              <a:t>put</a:t>
            </a:r>
            <a:r>
              <a:rPr lang="zh-CN" altLang="en-US" dirty="0"/>
              <a:t> </a:t>
            </a:r>
            <a:r>
              <a:rPr lang="en-US" altLang="zh-CN" dirty="0"/>
              <a:t>itself</a:t>
            </a:r>
            <a:r>
              <a:rPr lang="zh-CN" altLang="en-US" dirty="0"/>
              <a:t> </a:t>
            </a:r>
            <a:r>
              <a:rPr lang="en-US" altLang="zh-CN" dirty="0"/>
              <a:t>into</a:t>
            </a:r>
            <a:r>
              <a:rPr lang="zh-CN" altLang="en-US" dirty="0"/>
              <a:t> </a:t>
            </a:r>
            <a:r>
              <a:rPr lang="en-US" altLang="zh-CN" dirty="0"/>
              <a:t>the</a:t>
            </a:r>
            <a:r>
              <a:rPr lang="zh-CN" altLang="en-US" dirty="0"/>
              <a:t> </a:t>
            </a:r>
            <a:r>
              <a:rPr lang="en-US" altLang="zh-CN" dirty="0"/>
              <a:t>queue</a:t>
            </a:r>
          </a:p>
          <a:p>
            <a:pPr lvl="1"/>
            <a:r>
              <a:rPr lang="en-US" altLang="zh-CN" dirty="0"/>
              <a:t>Other</a:t>
            </a:r>
            <a:r>
              <a:rPr lang="zh-CN" altLang="en-US" dirty="0"/>
              <a:t> </a:t>
            </a:r>
            <a:r>
              <a:rPr lang="en-US" altLang="zh-CN" dirty="0"/>
              <a:t>thread</a:t>
            </a:r>
            <a:r>
              <a:rPr lang="zh-CN" altLang="en-US" dirty="0"/>
              <a:t> </a:t>
            </a:r>
            <a:r>
              <a:rPr lang="en-US" altLang="zh-CN" dirty="0"/>
              <a:t>can</a:t>
            </a:r>
            <a:r>
              <a:rPr lang="zh-CN" altLang="en-US" dirty="0"/>
              <a:t> </a:t>
            </a:r>
            <a:r>
              <a:rPr lang="en-US" altLang="zh-CN" dirty="0"/>
              <a:t>wake</a:t>
            </a:r>
            <a:r>
              <a:rPr lang="zh-CN" altLang="en-US" dirty="0"/>
              <a:t> </a:t>
            </a:r>
            <a:r>
              <a:rPr lang="en-US" altLang="zh-CN" dirty="0"/>
              <a:t>up</a:t>
            </a:r>
            <a:r>
              <a:rPr lang="zh-CN" altLang="en-US" dirty="0"/>
              <a:t> </a:t>
            </a:r>
            <a:r>
              <a:rPr lang="en-US" altLang="zh-CN" dirty="0">
                <a:solidFill>
                  <a:srgbClr val="0070C0"/>
                </a:solidFill>
              </a:rPr>
              <a:t>one</a:t>
            </a:r>
            <a:r>
              <a:rPr lang="zh-CN" altLang="en-US" dirty="0">
                <a:solidFill>
                  <a:srgbClr val="0070C0"/>
                </a:solidFill>
              </a:rPr>
              <a:t> </a:t>
            </a:r>
            <a:r>
              <a:rPr lang="en-US" altLang="zh-CN" dirty="0">
                <a:solidFill>
                  <a:srgbClr val="0070C0"/>
                </a:solidFill>
              </a:rPr>
              <a:t>or</a:t>
            </a:r>
            <a:r>
              <a:rPr lang="zh-CN" altLang="en-US" dirty="0">
                <a:solidFill>
                  <a:srgbClr val="0070C0"/>
                </a:solidFill>
              </a:rPr>
              <a:t> </a:t>
            </a:r>
            <a:r>
              <a:rPr lang="en-US" altLang="zh-CN" dirty="0">
                <a:solidFill>
                  <a:srgbClr val="0070C0"/>
                </a:solidFill>
              </a:rPr>
              <a:t>more</a:t>
            </a:r>
            <a:r>
              <a:rPr lang="zh-CN" altLang="en-US" dirty="0">
                <a:solidFill>
                  <a:srgbClr val="0070C0"/>
                </a:solidFill>
              </a:rPr>
              <a:t> </a:t>
            </a:r>
            <a:r>
              <a:rPr lang="en-US" altLang="zh-CN" dirty="0">
                <a:solidFill>
                  <a:srgbClr val="0070C0"/>
                </a:solidFill>
              </a:rPr>
              <a:t>waiting</a:t>
            </a:r>
            <a:r>
              <a:rPr lang="zh-CN" altLang="en-US" dirty="0">
                <a:solidFill>
                  <a:srgbClr val="0070C0"/>
                </a:solidFill>
              </a:rPr>
              <a:t> </a:t>
            </a:r>
            <a:r>
              <a:rPr lang="en-US" altLang="zh-CN" dirty="0">
                <a:solidFill>
                  <a:srgbClr val="0070C0"/>
                </a:solidFill>
              </a:rPr>
              <a:t>threads</a:t>
            </a:r>
          </a:p>
          <a:p>
            <a:pPr lvl="1"/>
            <a:r>
              <a:rPr lang="en-US" altLang="zh-CN" dirty="0"/>
              <a:t>Used</a:t>
            </a:r>
            <a:r>
              <a:rPr lang="zh-CN" altLang="en-US" dirty="0"/>
              <a:t> </a:t>
            </a:r>
            <a:r>
              <a:rPr lang="en-US" altLang="zh-CN" dirty="0"/>
              <a:t>with</a:t>
            </a:r>
            <a:r>
              <a:rPr lang="zh-CN" altLang="en-US" dirty="0"/>
              <a:t> </a:t>
            </a:r>
            <a:r>
              <a:rPr lang="en-US" altLang="zh-CN" dirty="0"/>
              <a:t>mutex</a:t>
            </a:r>
            <a:r>
              <a:rPr lang="zh-CN" altLang="en-US" dirty="0"/>
              <a:t> </a:t>
            </a:r>
            <a:r>
              <a:rPr lang="en-US" altLang="zh-CN" dirty="0"/>
              <a:t>to</a:t>
            </a:r>
            <a:r>
              <a:rPr lang="zh-CN" altLang="en-US" dirty="0"/>
              <a:t> </a:t>
            </a:r>
            <a:r>
              <a:rPr lang="en-US" altLang="zh-CN" dirty="0"/>
              <a:t>prevent</a:t>
            </a:r>
            <a:r>
              <a:rPr lang="zh-CN" altLang="en-US" dirty="0"/>
              <a:t> </a:t>
            </a:r>
            <a:r>
              <a:rPr lang="en-US" altLang="zh-CN" dirty="0">
                <a:solidFill>
                  <a:srgbClr val="FF0000"/>
                </a:solidFill>
              </a:rPr>
              <a:t>race</a:t>
            </a:r>
            <a:r>
              <a:rPr lang="zh-CN" altLang="en-US" dirty="0">
                <a:solidFill>
                  <a:srgbClr val="FF0000"/>
                </a:solidFill>
              </a:rPr>
              <a:t> </a:t>
            </a:r>
            <a:r>
              <a:rPr lang="en-US" altLang="zh-CN" dirty="0">
                <a:solidFill>
                  <a:srgbClr val="FF0000"/>
                </a:solidFill>
              </a:rPr>
              <a:t>conditions</a:t>
            </a:r>
          </a:p>
          <a:p>
            <a:pPr marL="0" marR="0" lvl="0" indent="0" algn="l" defTabSz="914400" rtl="0" eaLnBrk="0" fontAlgn="base" latinLnBrk="0" hangingPunct="0">
              <a:lnSpc>
                <a:spcPct val="85000"/>
              </a:lnSpc>
              <a:spcBef>
                <a:spcPct val="20000"/>
              </a:spcBef>
              <a:spcAft>
                <a:spcPct val="0"/>
              </a:spcAft>
              <a:buClrTx/>
              <a:buSzTx/>
              <a:buFontTx/>
              <a:buNone/>
              <a:tabLst/>
              <a:defRPr/>
            </a:pPr>
            <a:r>
              <a:rPr lang="en-US" altLang="ko-KR" dirty="0">
                <a:ea typeface="굴림" panose="020B0600000101010101" pitchFamily="34" charset="-127"/>
              </a:rPr>
              <a:t>(If a condition is false, the thread releases the lock and goes to sleep waiting to become true signaled)</a:t>
            </a:r>
          </a:p>
          <a:p>
            <a:pPr>
              <a:lnSpc>
                <a:spcPct val="85000"/>
              </a:lnSpc>
              <a:spcBef>
                <a:spcPct val="20000"/>
              </a:spcBef>
            </a:pPr>
            <a:endParaRPr lang="en-US" altLang="ko-KR" dirty="0">
              <a:solidFill>
                <a:schemeClr val="hlink"/>
              </a:solidFill>
              <a:ea typeface="굴림" panose="020B0600000101010101" pitchFamily="34" charset="-127"/>
            </a:endParaRPr>
          </a:p>
          <a:p>
            <a:pPr>
              <a:lnSpc>
                <a:spcPct val="85000"/>
              </a:lnSpc>
              <a:spcBef>
                <a:spcPct val="20000"/>
              </a:spcBef>
            </a:pPr>
            <a:r>
              <a:rPr lang="en-US" altLang="ko-KR" dirty="0">
                <a:solidFill>
                  <a:schemeClr val="hlink"/>
                </a:solidFill>
                <a:ea typeface="굴림" panose="020B0600000101010101" pitchFamily="34" charset="-127"/>
              </a:rPr>
              <a:t>Condition Variable</a:t>
            </a:r>
            <a:r>
              <a:rPr lang="en-US" altLang="ko-KR" dirty="0">
                <a:ea typeface="굴림" panose="020B0600000101010101" pitchFamily="34" charset="-127"/>
              </a:rPr>
              <a:t>: a queue of threads waiting for something </a:t>
            </a:r>
            <a:r>
              <a:rPr lang="en-US" altLang="ko-KR" i="1" dirty="0">
                <a:ea typeface="굴림" panose="020B0600000101010101" pitchFamily="34" charset="-127"/>
              </a:rPr>
              <a:t>inside</a:t>
            </a:r>
            <a:r>
              <a:rPr lang="en-US" altLang="ko-KR" dirty="0">
                <a:ea typeface="굴림" panose="020B0600000101010101" pitchFamily="34" charset="-127"/>
              </a:rPr>
              <a:t> a critical section</a:t>
            </a:r>
          </a:p>
          <a:p>
            <a:pPr lvl="1">
              <a:lnSpc>
                <a:spcPct val="85000"/>
              </a:lnSpc>
              <a:spcBef>
                <a:spcPct val="20000"/>
              </a:spcBef>
            </a:pPr>
            <a:r>
              <a:rPr lang="en-US" altLang="ko-KR" dirty="0">
                <a:ea typeface="굴림" panose="020B0600000101010101" pitchFamily="34" charset="-127"/>
              </a:rPr>
              <a:t>Contrast to semaphores: cannot wait inside critical section</a:t>
            </a:r>
          </a:p>
          <a:p>
            <a:endParaRPr lang="en-US" altLang="en-US" dirty="0"/>
          </a:p>
        </p:txBody>
      </p:sp>
    </p:spTree>
    <p:extLst>
      <p:ext uri="{BB962C8B-B14F-4D97-AF65-F5344CB8AC3E}">
        <p14:creationId xmlns:p14="http://schemas.microsoft.com/office/powerpoint/2010/main" val="314260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solidFill>
                  <a:srgbClr val="C5C8C6"/>
                </a:solidFill>
                <a:effectLst/>
                <a:latin typeface="inherit"/>
              </a:rPr>
              <a:t>pthread_mutex_t</a:t>
            </a:r>
            <a:r>
              <a:rPr lang="en-GB" dirty="0">
                <a:solidFill>
                  <a:srgbClr val="C5C8C6"/>
                </a:solidFill>
                <a:effectLst/>
                <a:latin typeface="inherit"/>
              </a:rPr>
              <a:t> mutex = PTHREAD_MUTEX_INITIALIZER;</a:t>
            </a:r>
            <a:endParaRPr lang="en-SE" dirty="0"/>
          </a:p>
        </p:txBody>
      </p:sp>
    </p:spTree>
    <p:extLst>
      <p:ext uri="{BB962C8B-B14F-4D97-AF65-F5344CB8AC3E}">
        <p14:creationId xmlns:p14="http://schemas.microsoft.com/office/powerpoint/2010/main" val="4130712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nSpc>
                <a:spcPct val="120000"/>
              </a:lnSpc>
              <a:spcBef>
                <a:spcPts val="0"/>
              </a:spcBef>
              <a:buNone/>
              <a:tabLst>
                <a:tab pos="801688" algn="l"/>
                <a:tab pos="1139825" algn="l"/>
                <a:tab pos="1541463" algn="l"/>
                <a:tab pos="4284663" algn="l"/>
              </a:tabLst>
            </a:pPr>
            <a:endParaRPr lang="en-GB" altLang="ko-KR" sz="1200" b="0" dirty="0">
              <a:latin typeface="Courier New" panose="02070309020205020404" pitchFamily="49" charset="0"/>
              <a:ea typeface="굴림" charset="0"/>
              <a:cs typeface="Courier New" panose="02070309020205020404" pitchFamily="49" charset="0"/>
            </a:endParaRPr>
          </a:p>
          <a:p>
            <a:pPr indent="0">
              <a:lnSpc>
                <a:spcPct val="120000"/>
              </a:lnSpc>
              <a:spcBef>
                <a:spcPts val="0"/>
              </a:spcBef>
              <a:buNone/>
              <a:tabLst>
                <a:tab pos="801688" algn="l"/>
                <a:tab pos="1139825" algn="l"/>
                <a:tab pos="1541463" algn="l"/>
                <a:tab pos="4284663" algn="l"/>
              </a:tabLst>
            </a:pPr>
            <a:r>
              <a:rPr lang="en-US" altLang="ko-KR" sz="1200" b="0" dirty="0">
                <a:latin typeface="Courier New" panose="02070309020205020404" pitchFamily="49" charset="0"/>
                <a:ea typeface="굴림" charset="0"/>
                <a:cs typeface="Courier New" panose="02070309020205020404" pitchFamily="49" charset="0"/>
              </a:rPr>
              <a:t>lock </a:t>
            </a:r>
            <a:r>
              <a:rPr lang="en-US" altLang="ko-KR" sz="1200" b="0" dirty="0" err="1">
                <a:latin typeface="Courier New" panose="02070309020205020404" pitchFamily="49" charset="0"/>
                <a:ea typeface="굴림" charset="0"/>
                <a:cs typeface="Courier New" panose="02070309020205020404" pitchFamily="49" charset="0"/>
              </a:rPr>
              <a:t>buf_lock</a:t>
            </a:r>
            <a:r>
              <a:rPr lang="en-US" altLang="ko-KR" sz="1200" b="0" dirty="0">
                <a:latin typeface="Courier New" panose="02070309020205020404" pitchFamily="49" charset="0"/>
                <a:ea typeface="굴림" charset="0"/>
                <a:cs typeface="Courier New" panose="02070309020205020404" pitchFamily="49" charset="0"/>
              </a:rPr>
              <a:t> = &lt;initially unlocked&gt;</a:t>
            </a:r>
          </a:p>
          <a:p>
            <a:pPr indent="0">
              <a:lnSpc>
                <a:spcPct val="120000"/>
              </a:lnSpc>
              <a:spcBef>
                <a:spcPts val="0"/>
              </a:spcBef>
              <a:buNone/>
              <a:tabLst>
                <a:tab pos="801688" algn="l"/>
                <a:tab pos="1139825" algn="l"/>
                <a:tab pos="1541463" algn="l"/>
                <a:tab pos="4284663" algn="l"/>
              </a:tabLst>
            </a:pPr>
            <a:r>
              <a:rPr lang="en-US" altLang="ko-KR" sz="1200" b="0" dirty="0">
                <a:solidFill>
                  <a:srgbClr val="FF0000"/>
                </a:solidFill>
                <a:latin typeface="Courier New" panose="02070309020205020404" pitchFamily="49" charset="0"/>
                <a:ea typeface="굴림" charset="0"/>
                <a:cs typeface="Courier New" panose="02070309020205020404" pitchFamily="49" charset="0"/>
              </a:rPr>
              <a:t>condition </a:t>
            </a:r>
            <a:r>
              <a:rPr lang="en-US" altLang="ko-KR" sz="1200" b="0" dirty="0" err="1">
                <a:solidFill>
                  <a:srgbClr val="FF0000"/>
                </a:solidFill>
                <a:latin typeface="Courier New" panose="02070309020205020404" pitchFamily="49" charset="0"/>
                <a:ea typeface="굴림" charset="0"/>
                <a:cs typeface="Courier New" panose="02070309020205020404" pitchFamily="49" charset="0"/>
              </a:rPr>
              <a:t>producer_CV</a:t>
            </a:r>
            <a:r>
              <a:rPr lang="en-US" altLang="ko-KR" sz="1200" b="0" dirty="0">
                <a:solidFill>
                  <a:srgbClr val="FF0000"/>
                </a:solidFill>
                <a:latin typeface="Courier New" panose="02070309020205020404" pitchFamily="49" charset="0"/>
                <a:ea typeface="굴림" charset="0"/>
                <a:cs typeface="Courier New" panose="02070309020205020404" pitchFamily="49" charset="0"/>
              </a:rPr>
              <a:t> </a:t>
            </a:r>
            <a:r>
              <a:rPr lang="en-US" altLang="ko-KR" sz="1200" b="0" dirty="0">
                <a:latin typeface="Courier New" panose="02070309020205020404" pitchFamily="49" charset="0"/>
                <a:ea typeface="굴림" charset="0"/>
                <a:cs typeface="Courier New" panose="02070309020205020404" pitchFamily="49" charset="0"/>
              </a:rPr>
              <a:t>= &lt;initially empty waiting queue&gt;</a:t>
            </a:r>
          </a:p>
          <a:p>
            <a:pPr indent="0">
              <a:lnSpc>
                <a:spcPct val="120000"/>
              </a:lnSpc>
              <a:spcBef>
                <a:spcPts val="0"/>
              </a:spcBef>
              <a:buNone/>
              <a:tabLst>
                <a:tab pos="801688" algn="l"/>
                <a:tab pos="1139825" algn="l"/>
                <a:tab pos="1541463" algn="l"/>
                <a:tab pos="4284663" algn="l"/>
              </a:tabLst>
            </a:pPr>
            <a:r>
              <a:rPr lang="en-US" altLang="ko-KR" sz="1200" b="0" dirty="0">
                <a:solidFill>
                  <a:srgbClr val="2A40E2"/>
                </a:solidFill>
                <a:latin typeface="Courier New" panose="02070309020205020404" pitchFamily="49" charset="0"/>
                <a:ea typeface="굴림" charset="0"/>
                <a:cs typeface="Courier New" panose="02070309020205020404" pitchFamily="49" charset="0"/>
              </a:rPr>
              <a:t>condition </a:t>
            </a:r>
            <a:r>
              <a:rPr lang="en-US" altLang="ko-KR" sz="1200" b="0" dirty="0" err="1">
                <a:solidFill>
                  <a:srgbClr val="2A40E2"/>
                </a:solidFill>
                <a:latin typeface="Courier New" panose="02070309020205020404" pitchFamily="49" charset="0"/>
                <a:ea typeface="굴림" charset="0"/>
                <a:cs typeface="Courier New" panose="02070309020205020404" pitchFamily="49" charset="0"/>
              </a:rPr>
              <a:t>consumer_CV</a:t>
            </a:r>
            <a:r>
              <a:rPr lang="en-US" altLang="ko-KR" sz="1200" b="0" dirty="0">
                <a:solidFill>
                  <a:srgbClr val="2A40E2"/>
                </a:solidFill>
                <a:latin typeface="Courier New" panose="02070309020205020404" pitchFamily="49" charset="0"/>
                <a:ea typeface="굴림" charset="0"/>
                <a:cs typeface="Courier New" panose="02070309020205020404" pitchFamily="49" charset="0"/>
              </a:rPr>
              <a:t> </a:t>
            </a:r>
            <a:r>
              <a:rPr lang="en-US" altLang="ko-KR" sz="1200" b="0" dirty="0">
                <a:latin typeface="Courier New" panose="02070309020205020404" pitchFamily="49" charset="0"/>
                <a:ea typeface="굴림" charset="0"/>
                <a:cs typeface="Courier New" panose="02070309020205020404" pitchFamily="49" charset="0"/>
              </a:rPr>
              <a:t>= &lt;initially empty waiting 	queue&gt;</a:t>
            </a:r>
          </a:p>
          <a:p>
            <a:endParaRPr lang="en-US" dirty="0"/>
          </a:p>
        </p:txBody>
      </p:sp>
      <p:sp>
        <p:nvSpPr>
          <p:cNvPr id="4" name="Slide Number Placeholder 3"/>
          <p:cNvSpPr>
            <a:spLocks noGrp="1"/>
          </p:cNvSpPr>
          <p:nvPr>
            <p:ph type="sldNum" sz="quarter" idx="5"/>
          </p:nvPr>
        </p:nvSpPr>
        <p:spPr/>
        <p:txBody>
          <a:bodyPr lIns="91414" tIns="45708" rIns="91414" bIns="45708"/>
          <a:lstStyle/>
          <a:p>
            <a:fld id="{BB7440CD-BA39-A148-AE3A-F33EF3E7FD39}" type="slidenum">
              <a:rPr lang="en-US" smtClean="0"/>
              <a:t>41</a:t>
            </a:fld>
            <a:endParaRPr lang="en-US"/>
          </a:p>
        </p:txBody>
      </p:sp>
    </p:spTree>
    <p:extLst>
      <p:ext uri="{BB962C8B-B14F-4D97-AF65-F5344CB8AC3E}">
        <p14:creationId xmlns:p14="http://schemas.microsoft.com/office/powerpoint/2010/main" val="3664912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depends on the type of scheduling</a:t>
            </a:r>
          </a:p>
          <a:p>
            <a:pPr lvl="1">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Hoare-style: Named after British logician Tony Hoare</a:t>
            </a:r>
          </a:p>
          <a:p>
            <a:pPr lvl="1">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Mesa-style: </a:t>
            </a:r>
          </a:p>
          <a:p>
            <a:pPr lvl="1">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Need to be careful about precise definition of signal and wait. </a:t>
            </a:r>
            <a:endParaRPr lang="ko-KR" altLang="en-US" dirty="0">
              <a:ea typeface="굴림" charset="0"/>
              <a:cs typeface="굴림" charset="0"/>
            </a:endParaRPr>
          </a:p>
        </p:txBody>
      </p:sp>
    </p:spTree>
    <p:extLst>
      <p:ext uri="{BB962C8B-B14F-4D97-AF65-F5344CB8AC3E}">
        <p14:creationId xmlns:p14="http://schemas.microsoft.com/office/powerpoint/2010/main" val="22118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97980-DA49-7990-0BE0-072EC52DA94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94D5F5-7029-F2E9-7D96-0D9B5EB0D2E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27E4533-B887-8F1F-7D7D-57BB937C3E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1" dirty="0">
                <a:effectLst/>
                <a:latin typeface="Helvetica" pitchFamily="2" charset="0"/>
              </a:rPr>
              <a:t>The execution of the critical sections by the threads</a:t>
            </a:r>
            <a:r>
              <a:rPr lang="zh-CN" altLang="en-US" dirty="0">
                <a:latin typeface="Helvetica" pitchFamily="2" charset="0"/>
              </a:rPr>
              <a:t> </a:t>
            </a:r>
            <a:r>
              <a:rPr lang="en-US" altLang="zh-CN" i="1" dirty="0">
                <a:solidFill>
                  <a:srgbClr val="000000"/>
                </a:solidFill>
                <a:effectLst/>
                <a:latin typeface="Helvetica" pitchFamily="2" charset="0"/>
              </a:rPr>
              <a:t>is</a:t>
            </a:r>
            <a:r>
              <a:rPr lang="zh-CN" altLang="en-US" i="1" dirty="0">
                <a:solidFill>
                  <a:srgbClr val="000000"/>
                </a:solidFill>
                <a:effectLst/>
                <a:latin typeface="Helvetica" pitchFamily="2" charset="0"/>
              </a:rPr>
              <a:t> </a:t>
            </a:r>
            <a:r>
              <a:rPr lang="en-US" altLang="zh-CN" i="1" dirty="0">
                <a:solidFill>
                  <a:srgbClr val="0070C1"/>
                </a:solidFill>
                <a:effectLst/>
                <a:latin typeface="Helvetica" pitchFamily="2" charset="0"/>
              </a:rPr>
              <a:t>mutually exclusive </a:t>
            </a:r>
            <a:r>
              <a:rPr lang="en-US" altLang="zh-CN" i="1" dirty="0">
                <a:solidFill>
                  <a:srgbClr val="000000"/>
                </a:solidFill>
                <a:effectLst/>
                <a:latin typeface="Helvetica" pitchFamily="2" charset="0"/>
              </a:rPr>
              <a:t>in time</a:t>
            </a:r>
            <a:endParaRPr lang="en-US" altLang="zh-CN" dirty="0">
              <a:solidFill>
                <a:srgbClr val="0070C1"/>
              </a:solidFill>
              <a:effectLst/>
              <a:latin typeface="Helvetica" pitchFamily="2" charset="0"/>
            </a:endParaRPr>
          </a:p>
          <a:p>
            <a:r>
              <a:rPr lang="en-US" altLang="zh-CN" dirty="0">
                <a:effectLst/>
                <a:latin typeface="Gill Sans"/>
              </a:rPr>
              <a:t>Programmers must make sure that some high-level</a:t>
            </a:r>
            <a:r>
              <a:rPr lang="zh-CN" altLang="en-US" dirty="0">
                <a:latin typeface="Gill Sans"/>
              </a:rPr>
              <a:t> </a:t>
            </a:r>
            <a:r>
              <a:rPr lang="en-US" altLang="zh-CN" dirty="0">
                <a:effectLst/>
                <a:latin typeface="Gill Sans"/>
              </a:rPr>
              <a:t>code sections are executed atomically</a:t>
            </a:r>
          </a:p>
          <a:p>
            <a:pPr lvl="1"/>
            <a:r>
              <a:rPr lang="en-US" altLang="zh-CN" dirty="0">
                <a:effectLst/>
                <a:latin typeface="Gill Sans"/>
              </a:rPr>
              <a:t>Atomic operation: It completes in its entirety without</a:t>
            </a:r>
            <a:r>
              <a:rPr lang="zh-CN" altLang="en-US" dirty="0">
                <a:latin typeface="Gill Sans"/>
              </a:rPr>
              <a:t> </a:t>
            </a:r>
            <a:r>
              <a:rPr lang="en-US" altLang="zh-CN" dirty="0">
                <a:effectLst/>
                <a:latin typeface="Gill Sans"/>
              </a:rPr>
              <a:t>worrying about interruption by any other potentially</a:t>
            </a:r>
            <a:r>
              <a:rPr lang="zh-CN" altLang="en-US" dirty="0">
                <a:latin typeface="Gill Sans"/>
              </a:rPr>
              <a:t> </a:t>
            </a:r>
            <a:r>
              <a:rPr lang="en-US" altLang="zh-CN" dirty="0">
                <a:effectLst/>
                <a:latin typeface="Gill Sans"/>
              </a:rPr>
              <a:t>conflict-causing thread</a:t>
            </a:r>
          </a:p>
          <a:p>
            <a:endParaRPr lang="en-US" dirty="0"/>
          </a:p>
          <a:p>
            <a:endParaRPr lang="en-US" dirty="0"/>
          </a:p>
          <a:p>
            <a:r>
              <a:rPr lang="en-US" dirty="0"/>
              <a:t>1. Mutual exclusion. If process Pi is executing in its critical section, then no other processes can be executing in their critical sections.</a:t>
            </a:r>
          </a:p>
          <a:p>
            <a:r>
              <a:rPr lang="en-US" dirty="0"/>
              <a:t>2. Progress. If no process is executing in its critical section and some processes wish to enter their critical sections, then only those processes that are not executing in their remainder sections can participate in deciding which will enter its critical section next, and this selection cannot be postponed indefinitely.</a:t>
            </a:r>
          </a:p>
          <a:p>
            <a:r>
              <a:rPr lang="en-US" dirty="0"/>
              <a:t>3. Bounded waiting. There exists a bound, or limit, on the number of times that other processes are allowed to enter their critical sections after a process has made a request to enter its critical section and before that request is granted.</a:t>
            </a:r>
          </a:p>
          <a:p>
            <a:endParaRPr lang="en-US" dirty="0"/>
          </a:p>
        </p:txBody>
      </p:sp>
      <p:sp>
        <p:nvSpPr>
          <p:cNvPr id="4" name="灯片编号占位符 3">
            <a:extLst>
              <a:ext uri="{FF2B5EF4-FFF2-40B4-BE49-F238E27FC236}">
                <a16:creationId xmlns:a16="http://schemas.microsoft.com/office/drawing/2014/main" id="{4E014B44-BDD5-9A32-2D51-C8A94E8A9B15}"/>
              </a:ext>
            </a:extLst>
          </p:cNvPr>
          <p:cNvSpPr>
            <a:spLocks noGrp="1"/>
          </p:cNvSpPr>
          <p:nvPr>
            <p:ph type="sldNum" sz="quarter" idx="5"/>
          </p:nvPr>
        </p:nvSpPr>
        <p:spPr/>
        <p:txBody>
          <a:bodyPr/>
          <a:lstStyle/>
          <a:p>
            <a:fld id="{0EB10148-9EF2-FB49-9E1A-13660DDAFF20}" type="slidenum">
              <a:rPr kumimoji="1" lang="zh-CN" altLang="en-US" smtClean="0"/>
              <a:t>6</a:t>
            </a:fld>
            <a:endParaRPr kumimoji="1" lang="zh-CN" altLang="en-US"/>
          </a:p>
        </p:txBody>
      </p:sp>
    </p:spTree>
    <p:extLst>
      <p:ext uri="{BB962C8B-B14F-4D97-AF65-F5344CB8AC3E}">
        <p14:creationId xmlns:p14="http://schemas.microsoft.com/office/powerpoint/2010/main" val="1706178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when a thread is woken up by </a:t>
            </a:r>
            <a:r>
              <a:rPr lang="en-US" dirty="0">
                <a:latin typeface="Consolas" panose="020B0609020204030204" pitchFamily="49" charset="0"/>
                <a:cs typeface="Consolas" panose="020B0609020204030204" pitchFamily="49" charset="0"/>
              </a:rPr>
              <a:t>signal()</a:t>
            </a:r>
            <a:r>
              <a:rPr lang="en-US" dirty="0"/>
              <a:t>, it is simply put on the ready queue</a:t>
            </a:r>
          </a:p>
          <a:p>
            <a:r>
              <a:rPr lang="en-US" dirty="0"/>
              <a:t>It may or may not reacquire the lock immediately!</a:t>
            </a:r>
          </a:p>
          <a:p>
            <a:pPr lvl="1"/>
            <a:r>
              <a:rPr lang="en-US" dirty="0"/>
              <a:t>Another thread could be scheduled first and "sneak in" to empty the queue</a:t>
            </a:r>
          </a:p>
          <a:p>
            <a:pPr lvl="1"/>
            <a:r>
              <a:rPr lang="en-US" dirty="0"/>
              <a:t>Need a loop to re-check condition on wakeup</a:t>
            </a:r>
            <a:endParaRPr lang="ko-KR" altLang="en-US" dirty="0">
              <a:ea typeface="굴림" charset="0"/>
              <a:cs typeface="굴림" charset="0"/>
            </a:endParaRPr>
          </a:p>
        </p:txBody>
      </p:sp>
    </p:spTree>
    <p:extLst>
      <p:ext uri="{BB962C8B-B14F-4D97-AF65-F5344CB8AC3E}">
        <p14:creationId xmlns:p14="http://schemas.microsoft.com/office/powerpoint/2010/main" val="681135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1924884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16DA0-5807-D257-F01E-096970199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469F7-0B3F-99F2-CC14-6F6B4FA31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741C4-04E9-A8E2-647B-26DFE9500CAB}"/>
              </a:ext>
            </a:extLst>
          </p:cNvPr>
          <p:cNvSpPr>
            <a:spLocks noGrp="1"/>
          </p:cNvSpPr>
          <p:nvPr>
            <p:ph type="body" idx="1"/>
          </p:nvPr>
        </p:nvSpPr>
        <p:spPr/>
        <p:txBody>
          <a:bodyPr/>
          <a:lstStyle/>
          <a:p>
            <a:r>
              <a:rPr lang="en-GB" sz="1200" b="0" kern="0" dirty="0"/>
              <a:t>When child thread calls </a:t>
            </a:r>
            <a:r>
              <a:rPr lang="en-GB" sz="1200" b="0" kern="0" dirty="0" err="1"/>
              <a:t>sem_post</a:t>
            </a:r>
            <a:r>
              <a:rPr lang="en-GB" sz="1200" b="0" kern="0" dirty="0"/>
              <a:t>(&amp;</a:t>
            </a:r>
            <a:r>
              <a:rPr lang="en-GB" sz="1200" b="0" kern="0" dirty="0" err="1"/>
              <a:t>sem</a:t>
            </a:r>
            <a:r>
              <a:rPr lang="en-GB" sz="1200" b="0" kern="0" dirty="0"/>
              <a:t>) with no Parent thread waiting on it, </a:t>
            </a:r>
            <a:r>
              <a:rPr lang="en-GB" sz="1200" b="0" kern="0" dirty="0" err="1"/>
              <a:t>sem</a:t>
            </a:r>
            <a:r>
              <a:rPr lang="en-GB" sz="1200" b="0" kern="0" dirty="0"/>
              <a:t> is incremente1d from 0 to 1. Later Parent thread calls </a:t>
            </a:r>
            <a:r>
              <a:rPr lang="en-GB" sz="1200" b="0" kern="0" dirty="0" err="1"/>
              <a:t>sem_wait</a:t>
            </a:r>
            <a:r>
              <a:rPr lang="en-GB" sz="1200" b="0" kern="0" dirty="0"/>
              <a:t>(&amp;</a:t>
            </a:r>
            <a:r>
              <a:rPr lang="en-GB" sz="1200" b="0" kern="0" dirty="0" err="1"/>
              <a:t>sem</a:t>
            </a:r>
            <a:r>
              <a:rPr lang="en-GB" sz="1200" b="0" kern="0" dirty="0"/>
              <a:t>) and decrements </a:t>
            </a:r>
            <a:r>
              <a:rPr lang="en-GB" sz="1200" b="0" kern="0" dirty="0" err="1"/>
              <a:t>sem</a:t>
            </a:r>
            <a:r>
              <a:rPr lang="en-GB" sz="1200" b="0" kern="0" dirty="0"/>
              <a:t> from 1 to 0, so Parent thread will not be blocked.</a:t>
            </a:r>
          </a:p>
          <a:p>
            <a:endParaRPr lang="en-GB" sz="1200" b="0" kern="0" dirty="0"/>
          </a:p>
          <a:p>
            <a:endParaRPr lang="en-GB" sz="1200" b="0" kern="0" dirty="0"/>
          </a:p>
          <a:p>
            <a:r>
              <a:rPr lang="en-GB" sz="1200" b="0" kern="0" dirty="0"/>
              <a:t>Semaphore </a:t>
            </a:r>
            <a:r>
              <a:rPr lang="en-GB" sz="1200" b="0" kern="0" dirty="0" err="1"/>
              <a:t>sem</a:t>
            </a:r>
            <a:r>
              <a:rPr lang="en-GB" sz="1200" b="0" kern="0" dirty="0"/>
              <a:t> is initialized to 0. Parent thread calls </a:t>
            </a:r>
            <a:r>
              <a:rPr lang="en-GB" sz="1200" b="0" kern="0" dirty="0" err="1"/>
              <a:t>sem_wait</a:t>
            </a:r>
            <a:r>
              <a:rPr lang="en-GB" sz="1200" b="0" kern="0" dirty="0"/>
              <a:t>() in </a:t>
            </a:r>
            <a:r>
              <a:rPr lang="en-GB" sz="1200" b="0" kern="0" dirty="0" err="1"/>
              <a:t>thr_join</a:t>
            </a:r>
            <a:r>
              <a:rPr lang="en-GB" sz="1200" b="0" kern="0" dirty="0"/>
              <a:t>(&amp;</a:t>
            </a:r>
            <a:r>
              <a:rPr lang="en-GB" sz="1200" b="0" kern="0" dirty="0" err="1"/>
              <a:t>sem</a:t>
            </a:r>
            <a:r>
              <a:rPr lang="en-GB" sz="1200" b="0" kern="0" dirty="0"/>
              <a:t>) and is blocked; when Child thread calls </a:t>
            </a:r>
            <a:r>
              <a:rPr lang="en-GB" sz="1200" b="0" kern="0" dirty="0" err="1"/>
              <a:t>sem_post</a:t>
            </a:r>
            <a:r>
              <a:rPr lang="en-GB" sz="1200" b="0" kern="0" dirty="0"/>
              <a:t>(&amp;</a:t>
            </a:r>
            <a:r>
              <a:rPr lang="en-GB" sz="1200" b="0" kern="0" dirty="0" err="1"/>
              <a:t>sem</a:t>
            </a:r>
            <a:r>
              <a:rPr lang="en-GB" sz="1200" b="0" kern="0" dirty="0"/>
              <a:t>) in </a:t>
            </a:r>
            <a:r>
              <a:rPr lang="en-GB" sz="1200" b="0" kern="0" dirty="0" err="1"/>
              <a:t>thr_exit</a:t>
            </a:r>
            <a:r>
              <a:rPr lang="en-GB" sz="1200" b="0" kern="0" dirty="0"/>
              <a:t>(), parent thread will wake up and continue.</a:t>
            </a:r>
          </a:p>
          <a:p>
            <a:r>
              <a:rPr lang="en-GB" sz="1200" b="0" kern="0" dirty="0"/>
              <a:t>This program works whether </a:t>
            </a:r>
            <a:r>
              <a:rPr lang="en-GB" sz="1200" b="0" kern="0" dirty="0" err="1"/>
              <a:t>thr_join</a:t>
            </a:r>
            <a:r>
              <a:rPr lang="en-GB" sz="1200" b="0" kern="0" dirty="0"/>
              <a:t>() is called before or after </a:t>
            </a:r>
            <a:r>
              <a:rPr lang="en-GB" sz="1200" b="0" kern="0" dirty="0" err="1"/>
              <a:t>thr_exit</a:t>
            </a:r>
            <a:r>
              <a:rPr lang="en-GB" sz="1200" b="0" kern="0" dirty="0"/>
              <a:t>(). Child thread calls </a:t>
            </a:r>
            <a:r>
              <a:rPr lang="en-GB" sz="1200" b="0" kern="0" dirty="0" err="1"/>
              <a:t>sem_post</a:t>
            </a:r>
            <a:r>
              <a:rPr lang="en-GB" sz="1200" b="0" kern="0" dirty="0"/>
              <a:t>(&amp;</a:t>
            </a:r>
            <a:r>
              <a:rPr lang="en-GB" sz="1200" b="0" kern="0" dirty="0" err="1"/>
              <a:t>sem</a:t>
            </a:r>
            <a:r>
              <a:rPr lang="en-GB" sz="1200" b="0" kern="0" dirty="0"/>
              <a:t>) in </a:t>
            </a:r>
            <a:r>
              <a:rPr lang="en-GB" sz="1200" b="0" kern="0" dirty="0" err="1"/>
              <a:t>thr_exit</a:t>
            </a:r>
            <a:r>
              <a:rPr lang="en-GB" sz="1200" b="0" kern="0" dirty="0"/>
              <a:t>(), </a:t>
            </a:r>
            <a:r>
              <a:rPr lang="en-GB" sz="1200" b="0" kern="0" dirty="0" err="1"/>
              <a:t>sem</a:t>
            </a:r>
            <a:r>
              <a:rPr lang="en-GB" sz="1200" b="0" kern="0" dirty="0"/>
              <a:t> is incremented to 1;when parent thread calls </a:t>
            </a:r>
            <a:r>
              <a:rPr lang="en-GB" sz="1200" b="0" kern="0" dirty="0" err="1"/>
              <a:t>sem_wait</a:t>
            </a:r>
            <a:r>
              <a:rPr lang="en-GB" sz="1200" b="0" kern="0" dirty="0"/>
              <a:t>() in </a:t>
            </a:r>
            <a:r>
              <a:rPr lang="en-GB" sz="1200" b="0" kern="0" dirty="0" err="1"/>
              <a:t>thr_join</a:t>
            </a:r>
            <a:r>
              <a:rPr lang="en-GB" sz="1200" b="0" kern="0" dirty="0"/>
              <a:t>(&amp;</a:t>
            </a:r>
            <a:r>
              <a:rPr lang="en-GB" sz="1200" b="0" kern="0" dirty="0" err="1"/>
              <a:t>sem</a:t>
            </a:r>
            <a:r>
              <a:rPr lang="en-GB" sz="1200" b="0" kern="0" dirty="0"/>
              <a:t>), </a:t>
            </a:r>
            <a:r>
              <a:rPr lang="en-GB" sz="1200" b="0" kern="0" dirty="0" err="1"/>
              <a:t>sem</a:t>
            </a:r>
            <a:r>
              <a:rPr lang="en-GB" sz="1200" b="0" kern="0" dirty="0"/>
              <a:t> is decremented to 0, so parent thread will not block</a:t>
            </a:r>
            <a:endParaRPr lang="en-GB" dirty="0"/>
          </a:p>
          <a:p>
            <a:r>
              <a:rPr lang="en-GB" dirty="0"/>
              <a:t>#include &lt;</a:t>
            </a:r>
            <a:r>
              <a:rPr lang="en-GB" dirty="0" err="1"/>
              <a:t>semaphore.h</a:t>
            </a:r>
            <a:r>
              <a:rPr lang="en-GB" dirty="0"/>
              <a:t>&gt;</a:t>
            </a:r>
          </a:p>
          <a:p>
            <a:endParaRPr lang="en-GB" dirty="0"/>
          </a:p>
          <a:p>
            <a:r>
              <a:rPr lang="en-GB" dirty="0" err="1"/>
              <a:t>sem_t</a:t>
            </a:r>
            <a:r>
              <a:rPr lang="en-GB" dirty="0"/>
              <a:t> </a:t>
            </a:r>
            <a:r>
              <a:rPr lang="en-GB" dirty="0" err="1"/>
              <a:t>sem</a:t>
            </a:r>
            <a:r>
              <a:rPr lang="en-GB" dirty="0"/>
              <a:t>;</a:t>
            </a:r>
          </a:p>
          <a:p>
            <a:endParaRPr lang="en-GB" dirty="0"/>
          </a:p>
          <a:p>
            <a:r>
              <a:rPr lang="en-GB" dirty="0"/>
              <a:t>void </a:t>
            </a:r>
            <a:r>
              <a:rPr lang="en-GB" dirty="0" err="1"/>
              <a:t>thr_init</a:t>
            </a:r>
            <a:r>
              <a:rPr lang="en-GB" dirty="0"/>
              <a:t>() {</a:t>
            </a:r>
          </a:p>
          <a:p>
            <a:r>
              <a:rPr lang="en-GB" dirty="0"/>
              <a:t>    </a:t>
            </a:r>
            <a:r>
              <a:rPr lang="en-GB" dirty="0" err="1"/>
              <a:t>sem_init</a:t>
            </a:r>
            <a:r>
              <a:rPr lang="en-GB" dirty="0"/>
              <a:t>(&amp;</a:t>
            </a:r>
            <a:r>
              <a:rPr lang="en-GB" dirty="0" err="1"/>
              <a:t>sem</a:t>
            </a:r>
            <a:r>
              <a:rPr lang="en-GB" dirty="0"/>
              <a:t>, 0, 0);</a:t>
            </a:r>
          </a:p>
          <a:p>
            <a:r>
              <a:rPr lang="en-GB" dirty="0"/>
              <a:t>}</a:t>
            </a:r>
          </a:p>
          <a:p>
            <a:endParaRPr lang="en-GB" dirty="0"/>
          </a:p>
          <a:p>
            <a:r>
              <a:rPr lang="en-GB" dirty="0"/>
              <a:t>void </a:t>
            </a:r>
            <a:r>
              <a:rPr lang="en-GB" dirty="0" err="1"/>
              <a:t>thr_exit</a:t>
            </a:r>
            <a:r>
              <a:rPr lang="en-GB" dirty="0"/>
              <a:t>() {</a:t>
            </a:r>
          </a:p>
          <a:p>
            <a:r>
              <a:rPr lang="en-GB" dirty="0"/>
              <a:t>    </a:t>
            </a:r>
            <a:r>
              <a:rPr lang="en-GB" dirty="0" err="1"/>
              <a:t>sem_post</a:t>
            </a:r>
            <a:r>
              <a:rPr lang="en-GB" dirty="0"/>
              <a:t>(&amp;</a:t>
            </a:r>
            <a:r>
              <a:rPr lang="en-GB" dirty="0" err="1"/>
              <a:t>sem</a:t>
            </a:r>
            <a:r>
              <a:rPr lang="en-GB" dirty="0"/>
              <a:t>);</a:t>
            </a:r>
          </a:p>
          <a:p>
            <a:r>
              <a:rPr lang="en-GB" dirty="0"/>
              <a:t>}</a:t>
            </a:r>
          </a:p>
          <a:p>
            <a:endParaRPr lang="en-GB" dirty="0"/>
          </a:p>
          <a:p>
            <a:r>
              <a:rPr lang="en-GB" dirty="0"/>
              <a:t>void </a:t>
            </a:r>
            <a:r>
              <a:rPr lang="en-GB" dirty="0" err="1"/>
              <a:t>thr_join</a:t>
            </a:r>
            <a:r>
              <a:rPr lang="en-GB" dirty="0"/>
              <a:t>() {</a:t>
            </a:r>
          </a:p>
          <a:p>
            <a:r>
              <a:rPr lang="en-GB" dirty="0"/>
              <a:t>    </a:t>
            </a:r>
            <a:r>
              <a:rPr lang="en-GB" dirty="0" err="1"/>
              <a:t>sem_wait</a:t>
            </a:r>
            <a:r>
              <a:rPr lang="en-GB" dirty="0"/>
              <a:t>(&amp;</a:t>
            </a:r>
            <a:r>
              <a:rPr lang="en-GB" dirty="0" err="1"/>
              <a:t>sem</a:t>
            </a:r>
            <a:r>
              <a:rPr lang="en-GB" dirty="0"/>
              <a:t>);</a:t>
            </a:r>
          </a:p>
          <a:p>
            <a:r>
              <a:rPr lang="en-GB" dirty="0"/>
              <a:t>}</a:t>
            </a:r>
          </a:p>
          <a:p>
            <a:endParaRPr lang="en-GB" dirty="0"/>
          </a:p>
          <a:p>
            <a:r>
              <a:rPr lang="en-GB" dirty="0"/>
              <a:t>int main(int </a:t>
            </a:r>
            <a:r>
              <a:rPr lang="en-GB" dirty="0" err="1"/>
              <a:t>argc</a:t>
            </a:r>
            <a:r>
              <a:rPr lang="en-GB" dirty="0"/>
              <a:t>, char *</a:t>
            </a:r>
            <a:r>
              <a:rPr lang="en-GB" dirty="0" err="1"/>
              <a:t>argv</a:t>
            </a:r>
            <a:r>
              <a:rPr lang="en-GB" dirty="0"/>
              <a:t>[]) {</a:t>
            </a:r>
          </a:p>
          <a:p>
            <a:r>
              <a:rPr lang="en-GB" dirty="0"/>
              <a:t>    </a:t>
            </a:r>
            <a:r>
              <a:rPr lang="en-GB" dirty="0" err="1"/>
              <a:t>printf</a:t>
            </a:r>
            <a:r>
              <a:rPr lang="en-GB" dirty="0"/>
              <a:t>("parent: begin\n");</a:t>
            </a:r>
          </a:p>
          <a:p>
            <a:r>
              <a:rPr lang="en-GB" dirty="0"/>
              <a:t>    </a:t>
            </a:r>
            <a:r>
              <a:rPr lang="en-GB" dirty="0" err="1"/>
              <a:t>thr_init</a:t>
            </a:r>
            <a:r>
              <a:rPr lang="en-GB" dirty="0"/>
              <a:t>();  // Initialize semaphore</a:t>
            </a:r>
          </a:p>
          <a:p>
            <a:r>
              <a:rPr lang="en-GB" dirty="0"/>
              <a:t>    </a:t>
            </a:r>
            <a:r>
              <a:rPr lang="en-GB" dirty="0" err="1"/>
              <a:t>pthread_t</a:t>
            </a:r>
            <a:r>
              <a:rPr lang="en-GB" dirty="0"/>
              <a:t> p;</a:t>
            </a:r>
          </a:p>
          <a:p>
            <a:r>
              <a:rPr lang="en-GB" dirty="0"/>
              <a:t>    </a:t>
            </a:r>
            <a:r>
              <a:rPr lang="en-GB" dirty="0" err="1"/>
              <a:t>pthread_create</a:t>
            </a:r>
            <a:r>
              <a:rPr lang="en-GB" dirty="0"/>
              <a:t>(&amp;p, NULL, child, NULL);</a:t>
            </a:r>
          </a:p>
          <a:p>
            <a:r>
              <a:rPr lang="en-GB" dirty="0"/>
              <a:t>    </a:t>
            </a:r>
            <a:r>
              <a:rPr lang="en-GB" dirty="0" err="1"/>
              <a:t>thr_join</a:t>
            </a:r>
            <a:r>
              <a:rPr lang="en-GB" dirty="0"/>
              <a:t>();</a:t>
            </a:r>
          </a:p>
          <a:p>
            <a:r>
              <a:rPr lang="en-GB" dirty="0"/>
              <a:t>    </a:t>
            </a:r>
            <a:r>
              <a:rPr lang="en-GB" dirty="0" err="1"/>
              <a:t>printf</a:t>
            </a:r>
            <a:r>
              <a:rPr lang="en-GB" dirty="0"/>
              <a:t>("parent: end\n");</a:t>
            </a:r>
          </a:p>
          <a:p>
            <a:r>
              <a:rPr lang="en-GB" dirty="0"/>
              <a:t>    </a:t>
            </a:r>
            <a:r>
              <a:rPr lang="en-GB" dirty="0" err="1"/>
              <a:t>sem_destroy</a:t>
            </a:r>
            <a:r>
              <a:rPr lang="en-GB" dirty="0"/>
              <a:t>(&amp;</a:t>
            </a:r>
            <a:r>
              <a:rPr lang="en-GB" dirty="0" err="1"/>
              <a:t>sem</a:t>
            </a:r>
            <a:r>
              <a:rPr lang="en-GB" dirty="0"/>
              <a:t>);</a:t>
            </a:r>
          </a:p>
          <a:p>
            <a:r>
              <a:rPr lang="en-GB" dirty="0"/>
              <a:t>    return 0;</a:t>
            </a:r>
          </a:p>
          <a:p>
            <a:r>
              <a:rPr lang="en-GB" dirty="0"/>
              <a:t>}</a:t>
            </a:r>
            <a:endParaRPr lang="en-SE" dirty="0"/>
          </a:p>
        </p:txBody>
      </p:sp>
    </p:spTree>
    <p:extLst>
      <p:ext uri="{BB962C8B-B14F-4D97-AF65-F5344CB8AC3E}">
        <p14:creationId xmlns:p14="http://schemas.microsoft.com/office/powerpoint/2010/main" val="485560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BCF24-CAC9-C8FC-9E8F-82662B24C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FC2C4-EA79-992C-8C3A-9E16F1BD6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571A7-FC10-82B6-B7FA-14A861628729}"/>
              </a:ext>
            </a:extLst>
          </p:cNvPr>
          <p:cNvSpPr>
            <a:spLocks noGrp="1"/>
          </p:cNvSpPr>
          <p:nvPr>
            <p:ph type="body" idx="1"/>
          </p:nvPr>
        </p:nvSpPr>
        <p:spPr/>
        <p:txBody>
          <a:bodyPr/>
          <a:lstStyle/>
          <a:p>
            <a:endParaRPr lang="en-GB" dirty="0"/>
          </a:p>
          <a:p>
            <a:r>
              <a:rPr lang="en-GB" dirty="0"/>
              <a:t>int main(int </a:t>
            </a:r>
            <a:r>
              <a:rPr lang="en-GB" dirty="0" err="1"/>
              <a:t>argc</a:t>
            </a:r>
            <a:r>
              <a:rPr lang="en-GB" dirty="0"/>
              <a:t>, char *</a:t>
            </a:r>
            <a:r>
              <a:rPr lang="en-GB" dirty="0" err="1"/>
              <a:t>argv</a:t>
            </a:r>
            <a:r>
              <a:rPr lang="en-GB" dirty="0"/>
              <a:t>[]) {</a:t>
            </a:r>
          </a:p>
          <a:p>
            <a:r>
              <a:rPr lang="en-GB" dirty="0"/>
              <a:t>    </a:t>
            </a:r>
            <a:r>
              <a:rPr lang="en-GB" dirty="0" err="1"/>
              <a:t>printf</a:t>
            </a:r>
            <a:r>
              <a:rPr lang="en-GB" dirty="0"/>
              <a:t>("parent: begin\n");</a:t>
            </a:r>
          </a:p>
          <a:p>
            <a:r>
              <a:rPr lang="en-GB" dirty="0"/>
              <a:t>    </a:t>
            </a:r>
            <a:r>
              <a:rPr lang="en-GB" dirty="0" err="1"/>
              <a:t>pthread_t</a:t>
            </a:r>
            <a:r>
              <a:rPr lang="en-GB" dirty="0"/>
              <a:t> p;</a:t>
            </a:r>
          </a:p>
          <a:p>
            <a:r>
              <a:rPr lang="en-GB" dirty="0"/>
              <a:t>    </a:t>
            </a:r>
            <a:r>
              <a:rPr lang="en-GB" dirty="0" err="1"/>
              <a:t>pthread_create</a:t>
            </a:r>
            <a:r>
              <a:rPr lang="en-GB" dirty="0"/>
              <a:t>(&amp;p, NULL, child, NULL);</a:t>
            </a:r>
          </a:p>
          <a:p>
            <a:r>
              <a:rPr lang="en-GB" dirty="0"/>
              <a:t>    </a:t>
            </a:r>
            <a:r>
              <a:rPr lang="en-GB" dirty="0" err="1"/>
              <a:t>thr_join</a:t>
            </a:r>
            <a:r>
              <a:rPr lang="en-GB" dirty="0"/>
              <a:t>(); // wait</a:t>
            </a:r>
          </a:p>
          <a:p>
            <a:r>
              <a:rPr lang="en-GB" dirty="0"/>
              <a:t>    </a:t>
            </a:r>
            <a:r>
              <a:rPr lang="en-GB" dirty="0" err="1"/>
              <a:t>printf</a:t>
            </a:r>
            <a:r>
              <a:rPr lang="en-GB" dirty="0"/>
              <a:t>("parent: end\n");</a:t>
            </a:r>
          </a:p>
          <a:p>
            <a:r>
              <a:rPr lang="en-GB" dirty="0"/>
              <a:t>    return 0;</a:t>
            </a:r>
          </a:p>
          <a:p>
            <a:r>
              <a:rPr lang="en-GB" dirty="0"/>
              <a:t>}</a:t>
            </a:r>
          </a:p>
          <a:p>
            <a:r>
              <a:rPr lang="en-US" altLang="zh-CN" sz="1200" b="0" kern="0" dirty="0">
                <a:latin typeface="Courier New" panose="02070309020205020404" pitchFamily="49" charset="0"/>
                <a:cs typeface="Courier New" panose="02070309020205020404" pitchFamily="49" charset="0"/>
              </a:rPr>
              <a:t>// Need a state variable with monitors</a:t>
            </a:r>
            <a:endParaRPr lang="en-GB" dirty="0"/>
          </a:p>
          <a:p>
            <a:endParaRPr lang="en-GB" dirty="0"/>
          </a:p>
          <a:p>
            <a:r>
              <a:rPr lang="en-GB" dirty="0"/>
              <a:t>void *child(void *</a:t>
            </a:r>
            <a:r>
              <a:rPr lang="en-GB" dirty="0" err="1"/>
              <a:t>arg</a:t>
            </a:r>
            <a:r>
              <a:rPr lang="en-GB" dirty="0"/>
              <a:t>) {</a:t>
            </a:r>
          </a:p>
          <a:p>
            <a:r>
              <a:rPr lang="en-GB" dirty="0"/>
              <a:t>    </a:t>
            </a:r>
            <a:r>
              <a:rPr lang="en-GB" dirty="0" err="1"/>
              <a:t>printf</a:t>
            </a:r>
            <a:r>
              <a:rPr lang="en-GB" dirty="0"/>
              <a:t>("child\n");</a:t>
            </a:r>
          </a:p>
          <a:p>
            <a:r>
              <a:rPr lang="en-GB" dirty="0"/>
              <a:t>    </a:t>
            </a:r>
            <a:r>
              <a:rPr lang="en-GB" dirty="0" err="1"/>
              <a:t>thr_exit</a:t>
            </a:r>
            <a:r>
              <a:rPr lang="en-GB" dirty="0"/>
              <a:t>(); // signal</a:t>
            </a:r>
          </a:p>
          <a:p>
            <a:r>
              <a:rPr lang="en-GB" dirty="0"/>
              <a:t>    return NULL;</a:t>
            </a:r>
          </a:p>
          <a:p>
            <a:r>
              <a:rPr lang="en-GB" dirty="0"/>
              <a:t>}</a:t>
            </a:r>
          </a:p>
          <a:p>
            <a:endParaRPr lang="en-GB" dirty="0"/>
          </a:p>
          <a:p>
            <a:r>
              <a:rPr lang="en-GB" dirty="0" err="1"/>
              <a:t>pthread_mutex_t</a:t>
            </a:r>
            <a:r>
              <a:rPr lang="en-GB" dirty="0"/>
              <a:t> m = PTHREAD_MUTEX_INITIALIZER;</a:t>
            </a:r>
          </a:p>
          <a:p>
            <a:r>
              <a:rPr lang="en-GB" dirty="0" err="1"/>
              <a:t>pthread_cond_t</a:t>
            </a:r>
            <a:r>
              <a:rPr lang="en-GB" dirty="0"/>
              <a:t> c = PTHREAD_COND_INITIALIZER;</a:t>
            </a:r>
          </a:p>
          <a:p>
            <a:r>
              <a:rPr lang="en-GB" dirty="0"/>
              <a:t>bool done = false;  // Need a state variable with monitors</a:t>
            </a:r>
          </a:p>
          <a:p>
            <a:endParaRPr lang="en-GB" dirty="0"/>
          </a:p>
          <a:p>
            <a:r>
              <a:rPr lang="en-GB" dirty="0"/>
              <a:t>void </a:t>
            </a:r>
            <a:r>
              <a:rPr lang="en-GB" dirty="0" err="1"/>
              <a:t>thr_exit</a:t>
            </a:r>
            <a:r>
              <a:rPr lang="en-GB" dirty="0"/>
              <a:t>() {</a:t>
            </a:r>
          </a:p>
          <a:p>
            <a:r>
              <a:rPr lang="en-GB" dirty="0"/>
              <a:t>    </a:t>
            </a:r>
            <a:r>
              <a:rPr lang="en-GB" dirty="0" err="1"/>
              <a:t>pthread_mutex_lock</a:t>
            </a:r>
            <a:r>
              <a:rPr lang="en-GB" dirty="0"/>
              <a:t>(&amp;m);</a:t>
            </a:r>
          </a:p>
          <a:p>
            <a:r>
              <a:rPr lang="en-GB" dirty="0"/>
              <a:t>    done = true;</a:t>
            </a:r>
          </a:p>
          <a:p>
            <a:r>
              <a:rPr lang="en-GB" dirty="0"/>
              <a:t>    </a:t>
            </a:r>
            <a:r>
              <a:rPr lang="en-GB" dirty="0" err="1"/>
              <a:t>pthread_cond_signal</a:t>
            </a:r>
            <a:r>
              <a:rPr lang="en-GB" dirty="0"/>
              <a:t>(&amp;c);</a:t>
            </a:r>
          </a:p>
          <a:p>
            <a:r>
              <a:rPr lang="en-GB" dirty="0"/>
              <a:t>    </a:t>
            </a:r>
            <a:r>
              <a:rPr lang="en-GB" dirty="0" err="1"/>
              <a:t>pthread_mutex_unlock</a:t>
            </a:r>
            <a:r>
              <a:rPr lang="en-GB" dirty="0"/>
              <a:t>(&amp;m);</a:t>
            </a:r>
          </a:p>
          <a:p>
            <a:r>
              <a:rPr lang="en-GB" dirty="0"/>
              <a:t>}</a:t>
            </a:r>
          </a:p>
          <a:p>
            <a:endParaRPr lang="en-GB" dirty="0"/>
          </a:p>
          <a:p>
            <a:r>
              <a:rPr lang="en-GB" dirty="0"/>
              <a:t>void </a:t>
            </a:r>
            <a:r>
              <a:rPr lang="en-GB" dirty="0" err="1"/>
              <a:t>thr_join</a:t>
            </a:r>
            <a:r>
              <a:rPr lang="en-GB" dirty="0"/>
              <a:t>() {</a:t>
            </a:r>
          </a:p>
          <a:p>
            <a:r>
              <a:rPr lang="en-GB" dirty="0"/>
              <a:t>    </a:t>
            </a:r>
            <a:r>
              <a:rPr lang="en-GB" dirty="0" err="1"/>
              <a:t>pthread_mutex_lock</a:t>
            </a:r>
            <a:r>
              <a:rPr lang="en-GB" dirty="0"/>
              <a:t>(&amp;m);</a:t>
            </a:r>
          </a:p>
          <a:p>
            <a:r>
              <a:rPr lang="en-GB" dirty="0"/>
              <a:t>    while (!done) {  // While loop for spurious wakeups</a:t>
            </a:r>
          </a:p>
          <a:p>
            <a:r>
              <a:rPr lang="en-GB" dirty="0"/>
              <a:t>        </a:t>
            </a:r>
            <a:r>
              <a:rPr lang="en-GB" dirty="0" err="1"/>
              <a:t>pthread_cond_wait</a:t>
            </a:r>
            <a:r>
              <a:rPr lang="en-GB" dirty="0"/>
              <a:t>(&amp;c, &amp;m);</a:t>
            </a:r>
          </a:p>
          <a:p>
            <a:r>
              <a:rPr lang="en-GB" dirty="0"/>
              <a:t>    }</a:t>
            </a:r>
          </a:p>
          <a:p>
            <a:r>
              <a:rPr lang="en-GB" dirty="0"/>
              <a:t>    </a:t>
            </a:r>
            <a:r>
              <a:rPr lang="en-GB" dirty="0" err="1"/>
              <a:t>pthread_mutex_unlock</a:t>
            </a:r>
            <a:r>
              <a:rPr lang="en-GB" dirty="0"/>
              <a:t>(&amp;m);</a:t>
            </a:r>
          </a:p>
          <a:p>
            <a:r>
              <a:rPr lang="en-GB" dirty="0"/>
              <a:t>}</a:t>
            </a:r>
          </a:p>
          <a:p>
            <a:r>
              <a:rPr lang="en-GB" dirty="0"/>
              <a:t>and using while(!</a:t>
            </a:r>
            <a:r>
              <a:rPr lang="en-GB" dirty="0" err="1"/>
              <a:t>child_done</a:t>
            </a:r>
            <a:r>
              <a:rPr lang="en-GB" dirty="0"/>
              <a:t>) to check the flag, makes the program robust and avoids race conditions.</a:t>
            </a:r>
          </a:p>
          <a:p>
            <a:r>
              <a:rPr lang="en-GB" dirty="0" err="1"/>
              <a:t>child_done</a:t>
            </a:r>
            <a:r>
              <a:rPr lang="en-GB" dirty="0"/>
              <a:t> flag</a:t>
            </a:r>
            <a:endParaRPr lang="en-SE" dirty="0"/>
          </a:p>
        </p:txBody>
      </p:sp>
    </p:spTree>
    <p:extLst>
      <p:ext uri="{BB962C8B-B14F-4D97-AF65-F5344CB8AC3E}">
        <p14:creationId xmlns:p14="http://schemas.microsoft.com/office/powerpoint/2010/main" val="2479287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114C-5A90-2B38-907E-9F25D033C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F3594-E28A-1134-4E1B-FED86E93E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6659A-B4AF-84B1-06C2-4FAC75CB6F31}"/>
              </a:ext>
            </a:extLst>
          </p:cNvPr>
          <p:cNvSpPr>
            <a:spLocks noGrp="1"/>
          </p:cNvSpPr>
          <p:nvPr>
            <p:ph type="body" idx="1"/>
          </p:nvPr>
        </p:nvSpPr>
        <p:spPr/>
        <p:txBody>
          <a:bodyPr/>
          <a:lstStyle/>
          <a:p>
            <a:r>
              <a:rPr lang="en-GB" sz="3200" b="0" kern="0" dirty="0"/>
              <a:t>because condition variables don't maintain state</a:t>
            </a:r>
            <a:endParaRPr lang="en-GB" sz="2000" b="0" kern="0" dirty="0"/>
          </a:p>
          <a:p>
            <a:r>
              <a:rPr lang="en-GB" sz="2000" b="0" kern="0" dirty="0"/>
              <a:t>The program assumes that the parent will always call </a:t>
            </a:r>
            <a:r>
              <a:rPr lang="en-GB" sz="2000" b="0" kern="0" dirty="0" err="1"/>
              <a:t>thr_join</a:t>
            </a:r>
            <a:r>
              <a:rPr lang="en-GB" sz="2000" b="0" kern="0" dirty="0"/>
              <a:t>() (and thus wait on the condition variable) before the child calls </a:t>
            </a:r>
            <a:r>
              <a:rPr lang="en-GB" sz="2000" b="0" kern="0" dirty="0" err="1"/>
              <a:t>thr_exit</a:t>
            </a:r>
            <a:r>
              <a:rPr lang="en-GB" sz="2000" b="0" kern="0" dirty="0"/>
              <a:t>() to signal. If this ordering is not guaranteed, there is a race condition:</a:t>
            </a:r>
          </a:p>
          <a:p>
            <a:pPr lvl="1"/>
            <a:r>
              <a:rPr lang="en-GB" sz="1800" b="0" kern="0" dirty="0"/>
              <a:t>If the child calls </a:t>
            </a:r>
            <a:r>
              <a:rPr lang="en-GB" sz="1800" b="0" kern="0" dirty="0" err="1"/>
              <a:t>thr_exit</a:t>
            </a:r>
            <a:r>
              <a:rPr lang="en-GB" sz="1800" b="0" kern="0" dirty="0"/>
              <a:t>() before the parent starts waiting on </a:t>
            </a:r>
            <a:r>
              <a:rPr lang="en-GB" sz="1800" b="0" kern="0" dirty="0" err="1"/>
              <a:t>pthread_cond_wait</a:t>
            </a:r>
            <a:r>
              <a:rPr lang="en-GB" sz="1800" b="0" kern="0" dirty="0"/>
              <a:t>, the signal (</a:t>
            </a:r>
            <a:r>
              <a:rPr lang="en-GB" sz="1800" b="0" kern="0" dirty="0" err="1"/>
              <a:t>pthread_cond_signal</a:t>
            </a:r>
            <a:r>
              <a:rPr lang="en-GB" sz="1800" b="0" kern="0" dirty="0"/>
              <a:t>) may be missed because condition variables do not queue signals if no thread is waiting at that moment. As a result, the parent could block indefinitely on </a:t>
            </a:r>
            <a:r>
              <a:rPr lang="en-GB" sz="1800" b="0" kern="0" dirty="0" err="1"/>
              <a:t>pthread_cond_wait</a:t>
            </a:r>
            <a:r>
              <a:rPr lang="en-GB" sz="1800" b="0" kern="0" dirty="0"/>
              <a:t>.</a:t>
            </a:r>
          </a:p>
          <a:p>
            <a:endParaRPr lang="en-GB" sz="2000" b="0" kern="0" dirty="0"/>
          </a:p>
          <a:p>
            <a:endParaRPr lang="en-SE" sz="1800" b="0" kern="0" dirty="0"/>
          </a:p>
          <a:p>
            <a:endParaRPr lang="en-GB" dirty="0"/>
          </a:p>
          <a:p>
            <a:endParaRPr lang="en-GB" dirty="0"/>
          </a:p>
          <a:p>
            <a:r>
              <a:rPr lang="en-GB" dirty="0"/>
              <a:t>int main(int </a:t>
            </a:r>
            <a:r>
              <a:rPr lang="en-GB" dirty="0" err="1"/>
              <a:t>argc</a:t>
            </a:r>
            <a:r>
              <a:rPr lang="en-GB" dirty="0"/>
              <a:t>, char *</a:t>
            </a:r>
            <a:r>
              <a:rPr lang="en-GB" dirty="0" err="1"/>
              <a:t>argv</a:t>
            </a:r>
            <a:r>
              <a:rPr lang="en-GB" dirty="0"/>
              <a:t>[]) {</a:t>
            </a:r>
          </a:p>
          <a:p>
            <a:r>
              <a:rPr lang="en-GB" dirty="0"/>
              <a:t>    </a:t>
            </a:r>
            <a:r>
              <a:rPr lang="en-GB" dirty="0" err="1"/>
              <a:t>printf</a:t>
            </a:r>
            <a:r>
              <a:rPr lang="en-GB" dirty="0"/>
              <a:t>("parent: begin\n");</a:t>
            </a:r>
          </a:p>
          <a:p>
            <a:r>
              <a:rPr lang="en-GB" dirty="0"/>
              <a:t>    </a:t>
            </a:r>
            <a:r>
              <a:rPr lang="en-GB" dirty="0" err="1"/>
              <a:t>pthread_t</a:t>
            </a:r>
            <a:r>
              <a:rPr lang="en-GB" dirty="0"/>
              <a:t> p;</a:t>
            </a:r>
          </a:p>
          <a:p>
            <a:r>
              <a:rPr lang="en-GB" dirty="0"/>
              <a:t>    </a:t>
            </a:r>
            <a:r>
              <a:rPr lang="en-GB" dirty="0" err="1"/>
              <a:t>pthread_create</a:t>
            </a:r>
            <a:r>
              <a:rPr lang="en-GB" dirty="0"/>
              <a:t>(&amp;p, NULL, child, NULL);</a:t>
            </a:r>
          </a:p>
          <a:p>
            <a:r>
              <a:rPr lang="en-GB" dirty="0"/>
              <a:t>    </a:t>
            </a:r>
            <a:r>
              <a:rPr lang="en-GB" dirty="0" err="1"/>
              <a:t>thr_join</a:t>
            </a:r>
            <a:r>
              <a:rPr lang="en-GB" dirty="0"/>
              <a:t>(); // wait</a:t>
            </a:r>
          </a:p>
          <a:p>
            <a:r>
              <a:rPr lang="en-GB" dirty="0"/>
              <a:t>    </a:t>
            </a:r>
            <a:r>
              <a:rPr lang="en-GB" dirty="0" err="1"/>
              <a:t>printf</a:t>
            </a:r>
            <a:r>
              <a:rPr lang="en-GB" dirty="0"/>
              <a:t>("parent: end\n");</a:t>
            </a:r>
          </a:p>
          <a:p>
            <a:r>
              <a:rPr lang="en-GB" dirty="0"/>
              <a:t>    return 0;</a:t>
            </a:r>
          </a:p>
          <a:p>
            <a:r>
              <a:rPr lang="en-GB" dirty="0"/>
              <a:t>}</a:t>
            </a:r>
          </a:p>
          <a:p>
            <a:r>
              <a:rPr lang="en-US" altLang="zh-CN" sz="1200" b="0" kern="0" dirty="0">
                <a:latin typeface="Courier New" panose="02070309020205020404" pitchFamily="49" charset="0"/>
                <a:cs typeface="Courier New" panose="02070309020205020404" pitchFamily="49" charset="0"/>
              </a:rPr>
              <a:t>// Need a state variable with monitors</a:t>
            </a:r>
            <a:endParaRPr lang="en-GB" dirty="0"/>
          </a:p>
          <a:p>
            <a:endParaRPr lang="en-GB" dirty="0"/>
          </a:p>
          <a:p>
            <a:r>
              <a:rPr lang="en-GB" dirty="0"/>
              <a:t>void *child(void *</a:t>
            </a:r>
            <a:r>
              <a:rPr lang="en-GB" dirty="0" err="1"/>
              <a:t>arg</a:t>
            </a:r>
            <a:r>
              <a:rPr lang="en-GB" dirty="0"/>
              <a:t>) {</a:t>
            </a:r>
          </a:p>
          <a:p>
            <a:r>
              <a:rPr lang="en-GB" dirty="0"/>
              <a:t>    </a:t>
            </a:r>
            <a:r>
              <a:rPr lang="en-GB" dirty="0" err="1"/>
              <a:t>printf</a:t>
            </a:r>
            <a:r>
              <a:rPr lang="en-GB" dirty="0"/>
              <a:t>("child\n");</a:t>
            </a:r>
          </a:p>
          <a:p>
            <a:r>
              <a:rPr lang="en-GB" dirty="0"/>
              <a:t>    </a:t>
            </a:r>
            <a:r>
              <a:rPr lang="en-GB" dirty="0" err="1"/>
              <a:t>thr_exit</a:t>
            </a:r>
            <a:r>
              <a:rPr lang="en-GB" dirty="0"/>
              <a:t>(); // signal</a:t>
            </a:r>
          </a:p>
          <a:p>
            <a:r>
              <a:rPr lang="en-GB" dirty="0"/>
              <a:t>    return NULL;</a:t>
            </a:r>
          </a:p>
          <a:p>
            <a:r>
              <a:rPr lang="en-GB" dirty="0"/>
              <a:t>}</a:t>
            </a:r>
          </a:p>
          <a:p>
            <a:endParaRPr lang="en-GB" dirty="0"/>
          </a:p>
          <a:p>
            <a:r>
              <a:rPr lang="en-GB" dirty="0" err="1"/>
              <a:t>pthread_mutex_t</a:t>
            </a:r>
            <a:r>
              <a:rPr lang="en-GB" dirty="0"/>
              <a:t> m = PTHREAD_MUTEX_INITIALIZER;</a:t>
            </a:r>
          </a:p>
          <a:p>
            <a:r>
              <a:rPr lang="en-GB" dirty="0" err="1"/>
              <a:t>pthread_cond_t</a:t>
            </a:r>
            <a:r>
              <a:rPr lang="en-GB" dirty="0"/>
              <a:t> c = PTHREAD_COND_INITIALIZER;</a:t>
            </a:r>
          </a:p>
          <a:p>
            <a:r>
              <a:rPr lang="en-GB" dirty="0"/>
              <a:t>bool done = false;  // Need a state variable with monitors</a:t>
            </a:r>
          </a:p>
          <a:p>
            <a:endParaRPr lang="en-GB" dirty="0"/>
          </a:p>
          <a:p>
            <a:r>
              <a:rPr lang="en-GB" dirty="0"/>
              <a:t>void </a:t>
            </a:r>
            <a:r>
              <a:rPr lang="en-GB" dirty="0" err="1"/>
              <a:t>thr_exit</a:t>
            </a:r>
            <a:r>
              <a:rPr lang="en-GB" dirty="0"/>
              <a:t>() {</a:t>
            </a:r>
          </a:p>
          <a:p>
            <a:r>
              <a:rPr lang="en-GB" dirty="0"/>
              <a:t>    </a:t>
            </a:r>
            <a:r>
              <a:rPr lang="en-GB" dirty="0" err="1"/>
              <a:t>pthread_mutex_lock</a:t>
            </a:r>
            <a:r>
              <a:rPr lang="en-GB" dirty="0"/>
              <a:t>(&amp;m);</a:t>
            </a:r>
          </a:p>
          <a:p>
            <a:r>
              <a:rPr lang="en-GB" dirty="0"/>
              <a:t>    done = true;</a:t>
            </a:r>
          </a:p>
          <a:p>
            <a:r>
              <a:rPr lang="en-GB" dirty="0"/>
              <a:t>    </a:t>
            </a:r>
            <a:r>
              <a:rPr lang="en-GB" dirty="0" err="1"/>
              <a:t>pthread_cond_signal</a:t>
            </a:r>
            <a:r>
              <a:rPr lang="en-GB" dirty="0"/>
              <a:t>(&amp;c);</a:t>
            </a:r>
          </a:p>
          <a:p>
            <a:r>
              <a:rPr lang="en-GB" dirty="0"/>
              <a:t>    </a:t>
            </a:r>
            <a:r>
              <a:rPr lang="en-GB" dirty="0" err="1"/>
              <a:t>pthread_mutex_unlock</a:t>
            </a:r>
            <a:r>
              <a:rPr lang="en-GB" dirty="0"/>
              <a:t>(&amp;m);</a:t>
            </a:r>
          </a:p>
          <a:p>
            <a:r>
              <a:rPr lang="en-GB" dirty="0"/>
              <a:t>}</a:t>
            </a:r>
          </a:p>
          <a:p>
            <a:endParaRPr lang="en-GB" dirty="0"/>
          </a:p>
          <a:p>
            <a:r>
              <a:rPr lang="en-GB" dirty="0"/>
              <a:t>void </a:t>
            </a:r>
            <a:r>
              <a:rPr lang="en-GB" dirty="0" err="1"/>
              <a:t>thr_join</a:t>
            </a:r>
            <a:r>
              <a:rPr lang="en-GB" dirty="0"/>
              <a:t>() {</a:t>
            </a:r>
          </a:p>
          <a:p>
            <a:r>
              <a:rPr lang="en-GB" dirty="0"/>
              <a:t>    </a:t>
            </a:r>
            <a:r>
              <a:rPr lang="en-GB" dirty="0" err="1"/>
              <a:t>pthread_mutex_lock</a:t>
            </a:r>
            <a:r>
              <a:rPr lang="en-GB" dirty="0"/>
              <a:t>(&amp;m);</a:t>
            </a:r>
          </a:p>
          <a:p>
            <a:r>
              <a:rPr lang="en-GB" dirty="0"/>
              <a:t>    while (!done) {  // While loop for spurious wakeups</a:t>
            </a:r>
          </a:p>
          <a:p>
            <a:r>
              <a:rPr lang="en-GB" dirty="0"/>
              <a:t>        </a:t>
            </a:r>
            <a:r>
              <a:rPr lang="en-GB" dirty="0" err="1"/>
              <a:t>pthread_cond_wait</a:t>
            </a:r>
            <a:r>
              <a:rPr lang="en-GB" dirty="0"/>
              <a:t>(&amp;c, &amp;m);</a:t>
            </a:r>
          </a:p>
          <a:p>
            <a:r>
              <a:rPr lang="en-GB" dirty="0"/>
              <a:t>    }</a:t>
            </a:r>
          </a:p>
          <a:p>
            <a:r>
              <a:rPr lang="en-GB" dirty="0"/>
              <a:t>    </a:t>
            </a:r>
            <a:r>
              <a:rPr lang="en-GB" dirty="0" err="1"/>
              <a:t>pthread_mutex_unlock</a:t>
            </a:r>
            <a:r>
              <a:rPr lang="en-GB" dirty="0"/>
              <a:t>(&amp;m);</a:t>
            </a:r>
          </a:p>
          <a:p>
            <a:r>
              <a:rPr lang="en-GB" dirty="0"/>
              <a:t>}</a:t>
            </a:r>
          </a:p>
          <a:p>
            <a:r>
              <a:rPr lang="en-GB" dirty="0"/>
              <a:t>and using while(!</a:t>
            </a:r>
            <a:r>
              <a:rPr lang="en-GB" dirty="0" err="1"/>
              <a:t>child_done</a:t>
            </a:r>
            <a:r>
              <a:rPr lang="en-GB" dirty="0"/>
              <a:t>) to check the flag, makes the program robust and avoids race conditions.</a:t>
            </a:r>
          </a:p>
          <a:p>
            <a:r>
              <a:rPr lang="en-GB" dirty="0" err="1"/>
              <a:t>child_done</a:t>
            </a:r>
            <a:r>
              <a:rPr lang="en-GB" dirty="0"/>
              <a:t> flag</a:t>
            </a:r>
            <a:endParaRPr lang="en-SE" dirty="0"/>
          </a:p>
        </p:txBody>
      </p:sp>
    </p:spTree>
    <p:extLst>
      <p:ext uri="{BB962C8B-B14F-4D97-AF65-F5344CB8AC3E}">
        <p14:creationId xmlns:p14="http://schemas.microsoft.com/office/powerpoint/2010/main" val="3535518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case of 5 philosophers, the shared data </a:t>
            </a:r>
          </a:p>
          <a:p>
            <a:r>
              <a:rPr lang="en-GB" dirty="0"/>
              <a:t>Bowl of rice (data set)</a:t>
            </a:r>
          </a:p>
          <a:p>
            <a:r>
              <a:rPr lang="en-GB" dirty="0"/>
              <a:t>Semaphore chopstick [5] initialized to 1</a:t>
            </a:r>
          </a:p>
          <a:p>
            <a:endParaRPr lang="en-US" dirty="0"/>
          </a:p>
          <a:p>
            <a:r>
              <a:rPr lang="en-US" dirty="0"/>
              <a:t>State is safe if when a philosopher tries to take a fork, either</a:t>
            </a:r>
          </a:p>
          <a:p>
            <a:pPr lvl="1"/>
            <a:r>
              <a:rPr lang="en-US" dirty="0"/>
              <a:t>It is not the last fork,</a:t>
            </a:r>
          </a:p>
          <a:p>
            <a:pPr lvl="1"/>
            <a:r>
              <a:rPr lang="en-US" dirty="0"/>
              <a:t>Or it is the last fork, but someone will have 2 forks afterwards.</a:t>
            </a:r>
          </a:p>
          <a:p>
            <a:pPr lvl="1"/>
            <a:r>
              <a:rPr lang="en-US" sz="2900" dirty="0"/>
              <a:t>Equivalently: do not let a philosopher take the last fork if no one will have 2 forks afterwards.</a:t>
            </a:r>
          </a:p>
          <a:p>
            <a:r>
              <a:rPr lang="en-US" dirty="0"/>
              <a:t>Consider N philosophers </a:t>
            </a:r>
          </a:p>
          <a:p>
            <a:pPr lvl="1"/>
            <a:r>
              <a:rPr lang="en-US" dirty="0"/>
              <a:t>If each of the N-1 philosophers holds his left fork, then the N</a:t>
            </a:r>
            <a:r>
              <a:rPr lang="en-US" baseline="30000" dirty="0"/>
              <a:t>th</a:t>
            </a:r>
            <a:r>
              <a:rPr lang="en-US" dirty="0"/>
              <a:t> philosopher will be prevented from taking the last fork.</a:t>
            </a:r>
          </a:p>
          <a:p>
            <a:pPr lvl="1"/>
            <a:r>
              <a:rPr lang="en-US" dirty="0"/>
              <a:t>If a philosopher is holding his left fork, he can safely pick up his right fork if available, and vice versa.</a:t>
            </a:r>
          </a:p>
          <a:p>
            <a:pPr lvl="1"/>
            <a:r>
              <a:rPr lang="en-US" dirty="0"/>
              <a:t>If one or more philosophers are holding 2 forks and eating, then any remaining forks can be picked up safely by any other philosopher.</a:t>
            </a:r>
          </a:p>
          <a:p>
            <a:r>
              <a:rPr lang="en-US" dirty="0"/>
              <a:t>Banker’s algorithm can be used to verify each of these scenarios</a:t>
            </a:r>
          </a:p>
          <a:p>
            <a:endParaRPr lang="en-SE" dirty="0"/>
          </a:p>
        </p:txBody>
      </p:sp>
    </p:spTree>
    <p:extLst>
      <p:ext uri="{BB962C8B-B14F-4D97-AF65-F5344CB8AC3E}">
        <p14:creationId xmlns:p14="http://schemas.microsoft.com/office/powerpoint/2010/main" val="2547102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This program is subject to deadlock if every philosopher simultaneously picks up his left fork.</a:t>
            </a:r>
          </a:p>
          <a:p>
            <a:r>
              <a:rPr lang="en-GB" dirty="0"/>
              <a:t>#define N 5  // Number of philosophers and forks</a:t>
            </a:r>
          </a:p>
          <a:p>
            <a:r>
              <a:rPr lang="en-GB" dirty="0"/>
              <a:t>semaphore fork[N] = {1, 1, 1, 1, 1};</a:t>
            </a:r>
          </a:p>
          <a:p>
            <a:endParaRPr lang="en-GB" dirty="0"/>
          </a:p>
          <a:p>
            <a:r>
              <a:rPr lang="en-GB" dirty="0"/>
              <a:t>void philosopher(int i) {</a:t>
            </a:r>
          </a:p>
          <a:p>
            <a:r>
              <a:rPr lang="en-GB" dirty="0"/>
              <a:t>  while (true) {</a:t>
            </a:r>
          </a:p>
          <a:p>
            <a:r>
              <a:rPr lang="en-GB" dirty="0"/>
              <a:t>    think();</a:t>
            </a:r>
          </a:p>
          <a:p>
            <a:r>
              <a:rPr lang="en-GB" dirty="0"/>
              <a:t>    </a:t>
            </a:r>
            <a:r>
              <a:rPr lang="en-GB" dirty="0" err="1"/>
              <a:t>sem_wait</a:t>
            </a:r>
            <a:r>
              <a:rPr lang="en-GB" dirty="0"/>
              <a:t>(&amp;fork[i]); // Pick up left fork</a:t>
            </a:r>
          </a:p>
          <a:p>
            <a:r>
              <a:rPr lang="en-GB" dirty="0"/>
              <a:t>    </a:t>
            </a:r>
            <a:r>
              <a:rPr lang="en-GB" dirty="0" err="1"/>
              <a:t>sem_wait</a:t>
            </a:r>
            <a:r>
              <a:rPr lang="en-GB" dirty="0"/>
              <a:t>(&amp;fork[(i + 1) % N]); // Pick up right fork</a:t>
            </a:r>
          </a:p>
          <a:p>
            <a:r>
              <a:rPr lang="en-GB" dirty="0"/>
              <a:t>    </a:t>
            </a:r>
          </a:p>
          <a:p>
            <a:r>
              <a:rPr lang="en-GB" dirty="0"/>
              <a:t>    eat();</a:t>
            </a:r>
          </a:p>
          <a:p>
            <a:r>
              <a:rPr lang="en-GB" dirty="0"/>
              <a:t>    </a:t>
            </a:r>
          </a:p>
          <a:p>
            <a:r>
              <a:rPr lang="en-GB" dirty="0"/>
              <a:t>    </a:t>
            </a:r>
            <a:r>
              <a:rPr lang="en-GB" dirty="0" err="1"/>
              <a:t>sem_post</a:t>
            </a:r>
            <a:r>
              <a:rPr lang="en-GB" dirty="0"/>
              <a:t>(&amp;fork[i]); // Put down left fork</a:t>
            </a:r>
          </a:p>
          <a:p>
            <a:r>
              <a:rPr lang="en-GB" dirty="0"/>
              <a:t>    </a:t>
            </a:r>
            <a:r>
              <a:rPr lang="en-GB" dirty="0" err="1"/>
              <a:t>sem_post</a:t>
            </a:r>
            <a:r>
              <a:rPr lang="en-GB" dirty="0"/>
              <a:t>(&amp;fork[(i + 1) % N]); // Put down right fork</a:t>
            </a:r>
          </a:p>
          <a:p>
            <a:r>
              <a:rPr lang="en-GB" dirty="0"/>
              <a:t>  }</a:t>
            </a:r>
          </a:p>
          <a:p>
            <a:r>
              <a:rPr lang="en-GB" dirty="0"/>
              <a:t>}</a:t>
            </a:r>
          </a:p>
          <a:p>
            <a:endParaRPr lang="en-SE" dirty="0"/>
          </a:p>
        </p:txBody>
      </p:sp>
    </p:spTree>
    <p:extLst>
      <p:ext uri="{BB962C8B-B14F-4D97-AF65-F5344CB8AC3E}">
        <p14:creationId xmlns:p14="http://schemas.microsoft.com/office/powerpoint/2010/main" val="2267885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552BF-8285-D8A0-8F49-730276302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7621E-1CE4-8114-15AE-73748F380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E8FC7-51E2-16BE-9796-C456B62399E1}"/>
              </a:ext>
            </a:extLst>
          </p:cNvPr>
          <p:cNvSpPr>
            <a:spLocks noGrp="1"/>
          </p:cNvSpPr>
          <p:nvPr>
            <p:ph type="body" idx="1"/>
          </p:nvPr>
        </p:nvSpPr>
        <p:spPr/>
        <p:txBody>
          <a:bodyPr/>
          <a:lstStyle/>
          <a:p>
            <a:r>
              <a:rPr lang="en-GB" dirty="0"/>
              <a:t>In other words, a philosopher enters a critical section where it picks up its left fork and then its right fork without interruption. This guarantees that the action is atomic, meaning no other philosopher interleaves their pick‑up operations during this period.</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guarantees that both left fork[i] and right fork[(i + 1) % N] are picked up without any interference from other philosophers.</a:t>
            </a:r>
          </a:p>
          <a:p>
            <a:endParaRPr lang="en-SE" dirty="0"/>
          </a:p>
        </p:txBody>
      </p:sp>
    </p:spTree>
    <p:extLst>
      <p:ext uri="{BB962C8B-B14F-4D97-AF65-F5344CB8AC3E}">
        <p14:creationId xmlns:p14="http://schemas.microsoft.com/office/powerpoint/2010/main" val="3106030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other words, a philosopher enters a critical section where it picks up its left fork and then its right fork without interruption. This guarantees that the action is atomic, meaning no other philosopher interleaves their pick‑up operations during this period.</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guarantees that both left fork[i] and right fork[(i + 1) % N] are picked up without any interference from other philosophers.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US" altLang="zh-CN" dirty="0"/>
              <a:t>If philosopher i is in the critical section protected by mutex, blocked in </a:t>
            </a:r>
            <a:r>
              <a:rPr lang="en-US" altLang="zh-CN" dirty="0" err="1"/>
              <a:t>sem_wait</a:t>
            </a:r>
            <a:r>
              <a:rPr lang="en-US" altLang="zh-CN" dirty="0"/>
              <a:t>() waiting for any fork (left or right), the neighbor who is holding the requested fork and eating has just finished, but is blocked on </a:t>
            </a:r>
            <a:r>
              <a:rPr lang="en-US" altLang="zh-CN" dirty="0" err="1"/>
              <a:t>sem_wait</a:t>
            </a:r>
            <a:r>
              <a:rPr lang="en-US" altLang="zh-CN" dirty="0"/>
              <a:t>(&amp;mutex), and cannot put down any fork by calling </a:t>
            </a:r>
            <a:r>
              <a:rPr lang="en-US" altLang="zh-CN" dirty="0" err="1"/>
              <a:t>sem_post</a:t>
            </a:r>
            <a:r>
              <a:rPr lang="en-US" altLang="zh-CN" dirty="0"/>
              <a:t>().</a:t>
            </a:r>
          </a:p>
          <a:p>
            <a:endParaRPr lang="en-SE" dirty="0"/>
          </a:p>
        </p:txBody>
      </p:sp>
    </p:spTree>
    <p:extLst>
      <p:ext uri="{BB962C8B-B14F-4D97-AF65-F5344CB8AC3E}">
        <p14:creationId xmlns:p14="http://schemas.microsoft.com/office/powerpoint/2010/main" val="1805728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8459D-568C-CB00-3D02-B1FAA875B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C1ABC-ECFE-01B8-C72F-67C964A5D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2C071-32C7-DA3F-7EF5-100039031E4F}"/>
              </a:ext>
            </a:extLst>
          </p:cNvPr>
          <p:cNvSpPr>
            <a:spLocks noGrp="1"/>
          </p:cNvSpPr>
          <p:nvPr>
            <p:ph type="body" idx="1"/>
          </p:nvPr>
        </p:nvSpPr>
        <p:spPr/>
        <p:txBody>
          <a:bodyPr/>
          <a:lstStyle/>
          <a:p>
            <a:r>
              <a:rPr lang="en-GB" dirty="0"/>
              <a:t>In other words, a philosopher enters a critical section where it picks up its left fork and then its right fork without interruption. This guarantees that the action is atomic, meaning no other philosopher interleaves their pick‑up operations during this period.</a:t>
            </a:r>
          </a:p>
          <a:p>
            <a:r>
              <a:rPr lang="en-GB" dirty="0"/>
              <a:t>#define N 5  // Number of philosophers and forks</a:t>
            </a:r>
          </a:p>
          <a:p>
            <a:r>
              <a:rPr lang="en-GB" dirty="0"/>
              <a:t>semaphore mutex = 1; </a:t>
            </a:r>
          </a:p>
          <a:p>
            <a:r>
              <a:rPr lang="en-GB" dirty="0"/>
              <a:t>semaphore fork[N] = {1, 1, 1, 1, 1};</a:t>
            </a:r>
          </a:p>
          <a:p>
            <a:endParaRPr lang="en-GB" dirty="0"/>
          </a:p>
          <a:p>
            <a:r>
              <a:rPr lang="en-GB" dirty="0"/>
              <a:t>void philosopher(int i) {</a:t>
            </a:r>
          </a:p>
          <a:p>
            <a:r>
              <a:rPr lang="en-GB" dirty="0"/>
              <a:t>  while (true) {</a:t>
            </a:r>
          </a:p>
          <a:p>
            <a:r>
              <a:rPr lang="en-GB" dirty="0"/>
              <a:t>    think();</a:t>
            </a:r>
          </a:p>
          <a:p>
            <a:r>
              <a:rPr lang="en-GB" dirty="0"/>
              <a:t>    </a:t>
            </a:r>
            <a:r>
              <a:rPr lang="en-GB" dirty="0" err="1"/>
              <a:t>sem_wait</a:t>
            </a:r>
            <a:r>
              <a:rPr lang="en-GB" dirty="0"/>
              <a:t>(&amp;mutex); // Enter critical section</a:t>
            </a:r>
          </a:p>
          <a:p>
            <a:r>
              <a:rPr lang="en-GB" dirty="0"/>
              <a:t>    </a:t>
            </a:r>
            <a:r>
              <a:rPr lang="en-GB" dirty="0" err="1"/>
              <a:t>sem_wait</a:t>
            </a:r>
            <a:r>
              <a:rPr lang="en-GB" dirty="0"/>
              <a:t>(&amp;fork[i]); // Pick up left fork</a:t>
            </a:r>
          </a:p>
          <a:p>
            <a:r>
              <a:rPr lang="en-GB" dirty="0"/>
              <a:t>    </a:t>
            </a:r>
            <a:r>
              <a:rPr lang="en-GB" dirty="0" err="1"/>
              <a:t>sem_wait</a:t>
            </a:r>
            <a:r>
              <a:rPr lang="en-GB" dirty="0"/>
              <a:t>(&amp;fork[(i + 1) % N]); // Pick up right fork</a:t>
            </a:r>
          </a:p>
          <a:p>
            <a:r>
              <a:rPr lang="en-GB" dirty="0"/>
              <a:t>    </a:t>
            </a:r>
            <a:r>
              <a:rPr lang="en-GB" dirty="0" err="1"/>
              <a:t>sem_post</a:t>
            </a:r>
            <a:r>
              <a:rPr lang="en-GB" dirty="0"/>
              <a:t>(&amp;mutex); // Exit critical section</a:t>
            </a:r>
          </a:p>
          <a:p>
            <a:r>
              <a:rPr lang="en-GB" dirty="0"/>
              <a:t>    </a:t>
            </a:r>
          </a:p>
          <a:p>
            <a:r>
              <a:rPr lang="en-GB" dirty="0"/>
              <a:t>    eat();</a:t>
            </a:r>
          </a:p>
          <a:p>
            <a:r>
              <a:rPr lang="en-GB" dirty="0"/>
              <a:t>    </a:t>
            </a:r>
          </a:p>
          <a:p>
            <a:r>
              <a:rPr lang="en-GB" dirty="0"/>
              <a:t>    </a:t>
            </a:r>
            <a:r>
              <a:rPr lang="en-GB" dirty="0" err="1"/>
              <a:t>sem_post</a:t>
            </a:r>
            <a:r>
              <a:rPr lang="en-GB" dirty="0"/>
              <a:t>(&amp;fork[i]); // Put down left fork</a:t>
            </a:r>
          </a:p>
          <a:p>
            <a:r>
              <a:rPr lang="en-GB" dirty="0"/>
              <a:t>    </a:t>
            </a:r>
            <a:r>
              <a:rPr lang="en-GB" dirty="0" err="1"/>
              <a:t>sem_post</a:t>
            </a:r>
            <a:r>
              <a:rPr lang="en-GB" dirty="0"/>
              <a:t>(&amp;fork[(i + 1) % N]); // Put down right fork</a:t>
            </a:r>
          </a:p>
          <a:p>
            <a:r>
              <a:rPr lang="en-GB" dirty="0"/>
              <a:t>  }</a:t>
            </a:r>
          </a:p>
          <a:p>
            <a:r>
              <a:rPr lang="en-GB" dirty="0"/>
              <a:t>}</a:t>
            </a:r>
            <a:endParaRPr lang="en-SE" dirty="0"/>
          </a:p>
        </p:txBody>
      </p:sp>
    </p:spTree>
    <p:extLst>
      <p:ext uri="{BB962C8B-B14F-4D97-AF65-F5344CB8AC3E}">
        <p14:creationId xmlns:p14="http://schemas.microsoft.com/office/powerpoint/2010/main" val="185726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Solution:</a:t>
            </a:r>
            <a:r>
              <a:rPr lang="zh-CN" altLang="en-US" dirty="0"/>
              <a:t> </a:t>
            </a:r>
            <a:endParaRPr lang="en-US" altLang="zh-CN" dirty="0"/>
          </a:p>
          <a:p>
            <a:pPr lvl="1"/>
            <a:r>
              <a:rPr lang="en-US" altLang="zh-CN" b="1" i="1" dirty="0">
                <a:solidFill>
                  <a:schemeClr val="accent2">
                    <a:lumMod val="60000"/>
                    <a:lumOff val="40000"/>
                  </a:schemeClr>
                </a:solidFill>
                <a:effectLst/>
                <a:latin typeface="Helvetica" pitchFamily="2" charset="0"/>
              </a:rPr>
              <a:t>Mutual exclusion</a:t>
            </a:r>
            <a:r>
              <a:rPr lang="en-US" altLang="zh-CN" i="1" dirty="0">
                <a:effectLst/>
                <a:latin typeface="Helvetica" pitchFamily="2" charset="0"/>
              </a:rPr>
              <a:t>:</a:t>
            </a:r>
            <a:r>
              <a:rPr lang="zh-CN" altLang="en-US" i="1" dirty="0">
                <a:effectLst/>
                <a:latin typeface="Helvetica" pitchFamily="2" charset="0"/>
              </a:rPr>
              <a:t> </a:t>
            </a:r>
            <a:r>
              <a:rPr lang="en-US" altLang="zh-CN" i="1" dirty="0">
                <a:effectLst/>
                <a:latin typeface="Helvetica" pitchFamily="2" charset="0"/>
              </a:rPr>
              <a:t>Only one thread in critical section at a time</a:t>
            </a:r>
            <a:endParaRPr lang="en-US" altLang="zh-CN" dirty="0">
              <a:effectLst/>
              <a:latin typeface="Helvetica" pitchFamily="2" charset="0"/>
            </a:endParaRPr>
          </a:p>
          <a:p>
            <a:pPr lvl="1"/>
            <a:r>
              <a:rPr lang="en-US" altLang="zh-CN" b="1" i="1" dirty="0">
                <a:solidFill>
                  <a:schemeClr val="accent2">
                    <a:lumMod val="60000"/>
                    <a:lumOff val="40000"/>
                  </a:schemeClr>
                </a:solidFill>
                <a:effectLst/>
                <a:latin typeface="Helvetica" pitchFamily="2" charset="0"/>
              </a:rPr>
              <a:t>Progress (deadlock-free)</a:t>
            </a:r>
            <a:r>
              <a:rPr lang="en-US" altLang="zh-CN" dirty="0">
                <a:latin typeface="Helvetica" pitchFamily="2" charset="0"/>
              </a:rPr>
              <a:t>:</a:t>
            </a:r>
            <a:r>
              <a:rPr lang="zh-CN" altLang="en-US" dirty="0">
                <a:latin typeface="Helvetica" pitchFamily="2" charset="0"/>
              </a:rPr>
              <a:t> </a:t>
            </a:r>
            <a:r>
              <a:rPr lang="en-US" altLang="zh-CN" i="1" dirty="0">
                <a:effectLst/>
                <a:latin typeface="Helvetica" pitchFamily="2" charset="0"/>
              </a:rPr>
              <a:t>If several simultaneous requests, must allow one to proceed</a:t>
            </a:r>
            <a:endParaRPr lang="en-US" altLang="zh-CN" dirty="0">
              <a:effectLst/>
              <a:latin typeface="Helvetica" pitchFamily="2" charset="0"/>
            </a:endParaRPr>
          </a:p>
          <a:p>
            <a:pPr lvl="1"/>
            <a:r>
              <a:rPr lang="en-US" altLang="zh-CN" b="1" i="1" dirty="0">
                <a:solidFill>
                  <a:schemeClr val="accent2">
                    <a:lumMod val="60000"/>
                    <a:lumOff val="40000"/>
                  </a:schemeClr>
                </a:solidFill>
                <a:effectLst/>
                <a:latin typeface="Helvetica" pitchFamily="2" charset="0"/>
              </a:rPr>
              <a:t>Bounded (starvation-free)</a:t>
            </a:r>
            <a:r>
              <a:rPr lang="en-US" altLang="zh-CN" b="1" dirty="0">
                <a:solidFill>
                  <a:schemeClr val="accent2">
                    <a:lumMod val="60000"/>
                    <a:lumOff val="40000"/>
                  </a:schemeClr>
                </a:solidFill>
                <a:latin typeface="Helvetica" pitchFamily="2" charset="0"/>
              </a:rPr>
              <a:t>:</a:t>
            </a:r>
            <a:r>
              <a:rPr lang="zh-CN" altLang="en-US" b="1" dirty="0">
                <a:solidFill>
                  <a:schemeClr val="accent2">
                    <a:lumMod val="60000"/>
                    <a:lumOff val="40000"/>
                  </a:schemeClr>
                </a:solidFill>
                <a:latin typeface="Helvetica" pitchFamily="2" charset="0"/>
              </a:rPr>
              <a:t> </a:t>
            </a:r>
            <a:r>
              <a:rPr lang="en-US" altLang="zh-CN" i="1" dirty="0">
                <a:effectLst/>
                <a:latin typeface="Helvetica" pitchFamily="2" charset="0"/>
              </a:rPr>
              <a:t>Must eventually allow each waiting thread to enter</a:t>
            </a:r>
            <a:endParaRPr lang="en-US" altLang="zh-CN" dirty="0">
              <a:effectLst/>
              <a:latin typeface="Helvetica" pitchFamily="2" charset="0"/>
            </a:endParaRPr>
          </a:p>
          <a:p>
            <a:endParaRPr lang="en-US" altLang="zh-CN" i="1" dirty="0">
              <a:effectLst/>
              <a:latin typeface="Helvetica" pitchFamily="2" charset="0"/>
            </a:endParaRPr>
          </a:p>
          <a:p>
            <a:pPr marL="0" indent="0">
              <a:buNone/>
            </a:pPr>
            <a:endParaRPr lang="en-US" altLang="zh-CN" dirty="0"/>
          </a:p>
          <a:p>
            <a:endParaRPr lang="en-SE" dirty="0"/>
          </a:p>
        </p:txBody>
      </p:sp>
    </p:spTree>
    <p:extLst>
      <p:ext uri="{BB962C8B-B14F-4D97-AF65-F5344CB8AC3E}">
        <p14:creationId xmlns:p14="http://schemas.microsoft.com/office/powerpoint/2010/main" val="3419125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One solution is to introduce an additional “room” semaphore that limits the number of philosophers permitted to start eating concurrently. For example, if there are N=5 philosophers, initializing room to 4 guarantees that at least one philosopher can acquire both forks, thus breaking the circular wait condition.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guarantees that at least one philosopher can acquire both forks, thus breaking the circular wait condition.</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SE" dirty="0"/>
          </a:p>
        </p:txBody>
      </p:sp>
    </p:spTree>
    <p:extLst>
      <p:ext uri="{BB962C8B-B14F-4D97-AF65-F5344CB8AC3E}">
        <p14:creationId xmlns:p14="http://schemas.microsoft.com/office/powerpoint/2010/main" val="1093512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2D9F-061C-B1F0-8A13-8545195B7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DFD18-6172-3A15-6067-29595418B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B80F8-7AC6-C97B-B3E1-D55BA6E77DBE}"/>
              </a:ext>
            </a:extLst>
          </p:cNvPr>
          <p:cNvSpPr>
            <a:spLocks noGrp="1"/>
          </p:cNvSpPr>
          <p:nvPr>
            <p:ph type="body" idx="1"/>
          </p:nvPr>
        </p:nvSpPr>
        <p:spPr/>
        <p:txBody>
          <a:bodyPr/>
          <a:lstStyle/>
          <a:p>
            <a:endParaRPr lang="en-GB" dirty="0"/>
          </a:p>
          <a:p>
            <a:r>
              <a:rPr lang="en-GB" dirty="0"/>
              <a:t>4 philosophers pick up left fork before right fork, but 1 philosopher picks up right fork (1) before left fork (5).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method forces each philosopher to pick up lower-numbered fork before higher-numbered fork (modulo N), i.e., assign a total order to the resources, and establish the convention that all resources will be requested in the same order. Here the order of forks is 0, 1, 2, …, N-1. Philosopher 0 picks up left fork 0 before right fork 1; Philosopher 2 picks up left fork 1 before right fork 2;…; </a:t>
            </a:r>
            <a:r>
              <a:rPr lang="en-GB" dirty="0">
                <a:solidFill>
                  <a:srgbClr val="FF0000"/>
                </a:solidFill>
              </a:rPr>
              <a:t>Philosopher N-1 picks up right fork 0 before left fork N-1</a:t>
            </a:r>
            <a:r>
              <a:rPr lang="en-GB" dirty="0"/>
              <a:t>.</a:t>
            </a:r>
          </a:p>
          <a:p>
            <a:endParaRPr lang="en-GB" dirty="0"/>
          </a:p>
          <a:p>
            <a:endParaRPr lang="en-SE" dirty="0"/>
          </a:p>
        </p:txBody>
      </p:sp>
    </p:spTree>
    <p:extLst>
      <p:ext uri="{BB962C8B-B14F-4D97-AF65-F5344CB8AC3E}">
        <p14:creationId xmlns:p14="http://schemas.microsoft.com/office/powerpoint/2010/main" val="3576405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Because the monitor enforces mutual exclusion within its procedures, the synchronization code becomes easier to reason about and maintain.4</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solution requires that both forks are available before the philosopher can begin eating, thus naturally avoiding deadlock. Although monitors simplify mutual exclusion by bundling synchronization within a single construct, they may still allow for starvation if a waiting condition is triggered arbitrarily by the signal mechanism.</a:t>
            </a:r>
            <a:endParaRPr lang="en-SE"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SE" dirty="0"/>
          </a:p>
        </p:txBody>
      </p:sp>
    </p:spTree>
    <p:extLst>
      <p:ext uri="{BB962C8B-B14F-4D97-AF65-F5344CB8AC3E}">
        <p14:creationId xmlns:p14="http://schemas.microsoft.com/office/powerpoint/2010/main" val="1389962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73CCA-14D8-2A84-1182-CEEAA1748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B308D-A6D8-1B31-AC35-6D22F7FBD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A20F3-71D2-9D86-6EE3-CE1C526702AE}"/>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structure prevents the circular waiting condition that leads to deadlock.</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Because the monitor enforces mutual exclusion within its procedures, the synchronization code becomes easier to reason about and maintain.4</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Must check the condition while (state[i] != EATING) before waiting on self[i]: If philosopher i changes its state[i] to EATING, calls signal(&amp;self[i]) and no one is waiting on condition self[i], then the signal is lost. If philosopher i then calls wait(&amp;self[i]), it will be blocked incorrectly.</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solution requires that both forks are available before the philosopher can begin eating, thus naturally avoiding deadlock. Although monitors simplify mutual exclusion by bundling synchronization within a single construct, they may still allow for starvation if a waiting condition is triggered arbitrarily by the signal mechanism.</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#define N 5  // Number of philosophers and forks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err="1"/>
              <a:t>enum</a:t>
            </a:r>
            <a:r>
              <a:rPr lang="en-GB" dirty="0"/>
              <a:t> { THINKING, HUNGRY, EATING } state[N];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condition self[N];  // Condition variable for each philosopher</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err="1"/>
              <a:t>mutex_t</a:t>
            </a:r>
            <a:r>
              <a:rPr lang="en-GB" dirty="0"/>
              <a:t> mutex = 1;  // Monitor's mutex</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void pickup(int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mutex_lock</a:t>
            </a:r>
            <a:r>
              <a:rPr lang="en-GB" dirty="0"/>
              <a:t>(&amp;mutex);</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HUNGRY;</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test(i);</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while (state[i] != EATING)  // Using while for Mesa semantics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cond_wait</a:t>
            </a:r>
            <a:r>
              <a:rPr lang="en-GB" dirty="0"/>
              <a:t>(&amp;self[i], &amp;mutex);</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mutex_unlock</a:t>
            </a:r>
            <a:r>
              <a:rPr lang="en-GB" dirty="0"/>
              <a:t>(&amp;mutex);</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void putdown(int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mutex_lock</a:t>
            </a:r>
            <a:r>
              <a:rPr lang="en-GB" dirty="0"/>
              <a:t>(&amp;mutex);</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THINKING;</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test((i + 4) % N);  // Test left </a:t>
            </a:r>
            <a:r>
              <a:rPr lang="en-GB" dirty="0" err="1"/>
              <a:t>neighbor</a:t>
            </a: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test((i + 1) % N);  // Test right </a:t>
            </a:r>
            <a:r>
              <a:rPr lang="en-GB" dirty="0" err="1"/>
              <a:t>neighbor</a:t>
            </a: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mutex_unlock</a:t>
            </a:r>
            <a:r>
              <a:rPr lang="en-GB" dirty="0"/>
              <a:t>(&amp;mutex);</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void test(int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if (state[i] == HUNGRY &amp;&amp;</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+ 4) % N] != EATING &amp;&amp;</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+ 1) % N] != EATING)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EATING;</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cond_signal</a:t>
            </a:r>
            <a:r>
              <a:rPr lang="en-GB" dirty="0"/>
              <a:t>(&amp;self[i]);</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void philosopher(int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while (true)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think();</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pickup(i);</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eat();</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putdown(i);</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Initialization would be done in main: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void main()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 Initialize state array to THINKING</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for (int i = 0; i &lt; N;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THINKING;</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 Create N philosopher threads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for (int i = 0; i &lt; N;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create_thread</a:t>
            </a:r>
            <a:r>
              <a:rPr lang="en-GB" dirty="0"/>
              <a:t>(philosopher, i);</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t>
            </a:r>
            <a:endParaRPr lang="en-SE"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SE" dirty="0"/>
          </a:p>
        </p:txBody>
      </p:sp>
    </p:spTree>
    <p:extLst>
      <p:ext uri="{BB962C8B-B14F-4D97-AF65-F5344CB8AC3E}">
        <p14:creationId xmlns:p14="http://schemas.microsoft.com/office/powerpoint/2010/main" val="21417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altLang="ko-KR" dirty="0">
                <a:ea typeface="굴림" panose="020B0600000101010101" pitchFamily="34" charset="-127"/>
              </a:rPr>
              <a:t>Important concept: </a:t>
            </a:r>
            <a:r>
              <a:rPr lang="en-US" altLang="ko-KR" dirty="0">
                <a:solidFill>
                  <a:srgbClr val="FF0000"/>
                </a:solidFill>
                <a:ea typeface="굴림" panose="020B0600000101010101" pitchFamily="34" charset="-127"/>
              </a:rPr>
              <a:t>Atomic Operations</a:t>
            </a:r>
          </a:p>
          <a:p>
            <a:pPr lvl="1"/>
            <a:r>
              <a:rPr lang="en-US" altLang="ko-KR" dirty="0">
                <a:ea typeface="굴림" panose="020B0600000101010101" pitchFamily="34" charset="-127"/>
              </a:rPr>
              <a:t>An operation that runs to completion or not at all</a:t>
            </a:r>
          </a:p>
          <a:p>
            <a:pPr lvl="1"/>
            <a:r>
              <a:rPr lang="en-US" altLang="ko-KR" dirty="0">
                <a:ea typeface="굴림" panose="020B0600000101010101" pitchFamily="34" charset="-127"/>
              </a:rPr>
              <a:t>These are the primitives on which to construct various synchronization primitives</a:t>
            </a:r>
          </a:p>
          <a:p>
            <a:r>
              <a:rPr lang="en-US" altLang="zh-CN" dirty="0"/>
              <a:t>Locks:</a:t>
            </a:r>
            <a:r>
              <a:rPr lang="zh-CN" altLang="en-US" dirty="0"/>
              <a:t> </a:t>
            </a:r>
            <a:r>
              <a:rPr lang="en-US" altLang="zh-CN" dirty="0"/>
              <a:t>provide</a:t>
            </a:r>
            <a:r>
              <a:rPr lang="zh-CN" altLang="en-US" dirty="0"/>
              <a:t> </a:t>
            </a:r>
            <a:r>
              <a:rPr lang="en-US" altLang="zh-CN" b="1" dirty="0">
                <a:solidFill>
                  <a:srgbClr val="0070C0"/>
                </a:solidFill>
              </a:rPr>
              <a:t>mutual</a:t>
            </a:r>
            <a:r>
              <a:rPr lang="zh-CN" altLang="en-US" b="1" dirty="0">
                <a:solidFill>
                  <a:srgbClr val="0070C0"/>
                </a:solidFill>
              </a:rPr>
              <a:t> </a:t>
            </a:r>
            <a:r>
              <a:rPr lang="en-US" altLang="zh-CN" b="1" dirty="0">
                <a:solidFill>
                  <a:srgbClr val="0070C0"/>
                </a:solidFill>
              </a:rPr>
              <a:t>exclusion</a:t>
            </a:r>
          </a:p>
          <a:p>
            <a:r>
              <a:rPr lang="en-US" altLang="zh-CN" dirty="0"/>
              <a:t>Spinlocks:</a:t>
            </a:r>
            <a:r>
              <a:rPr lang="zh-CN" altLang="en-US" dirty="0"/>
              <a:t> </a:t>
            </a:r>
            <a:endParaRPr lang="en-US" altLang="zh-CN" dirty="0"/>
          </a:p>
          <a:p>
            <a:pPr lvl="1"/>
            <a:r>
              <a:rPr lang="en-US" altLang="zh-CN" dirty="0"/>
              <a:t>Test-And-Set()</a:t>
            </a:r>
          </a:p>
          <a:p>
            <a:pPr lvl="1"/>
            <a:r>
              <a:rPr lang="en-US" altLang="zh-CN" dirty="0"/>
              <a:t>Compare-and-swap()</a:t>
            </a:r>
          </a:p>
          <a:p>
            <a:r>
              <a:rPr lang="en-US" altLang="zh-CN" dirty="0"/>
              <a:t>Producer/consumer problem</a:t>
            </a:r>
          </a:p>
          <a:p>
            <a:r>
              <a:rPr lang="en-US" altLang="zh-CN" dirty="0"/>
              <a:t>Condition</a:t>
            </a:r>
            <a:r>
              <a:rPr lang="zh-CN" altLang="en-US" dirty="0"/>
              <a:t> </a:t>
            </a:r>
            <a:r>
              <a:rPr lang="en-US" altLang="zh-CN" dirty="0"/>
              <a:t>variable</a:t>
            </a:r>
          </a:p>
          <a:p>
            <a:r>
              <a:rPr lang="en-US" altLang="zh-CN" dirty="0"/>
              <a:t>Properly</a:t>
            </a:r>
            <a:r>
              <a:rPr lang="zh-CN" altLang="en-US" dirty="0"/>
              <a:t> </a:t>
            </a:r>
            <a:r>
              <a:rPr lang="en-US" altLang="zh-CN" dirty="0"/>
              <a:t>use</a:t>
            </a:r>
            <a:r>
              <a:rPr lang="zh-CN" altLang="en-US" dirty="0"/>
              <a:t> </a:t>
            </a:r>
            <a:r>
              <a:rPr lang="en-US" altLang="zh-CN" dirty="0"/>
              <a:t>CVs</a:t>
            </a:r>
          </a:p>
          <a:p>
            <a:pPr lvl="1"/>
            <a:r>
              <a:rPr lang="en-US" altLang="zh-CN" dirty="0"/>
              <a:t>Have</a:t>
            </a:r>
            <a:r>
              <a:rPr lang="zh-CN" altLang="en-US" dirty="0"/>
              <a:t> </a:t>
            </a:r>
            <a:r>
              <a:rPr lang="en-US" altLang="zh-CN" dirty="0"/>
              <a:t>a</a:t>
            </a:r>
            <a:r>
              <a:rPr lang="zh-CN" altLang="en-US" dirty="0"/>
              <a:t> </a:t>
            </a:r>
            <a:r>
              <a:rPr lang="en-US" altLang="zh-CN" dirty="0"/>
              <a:t>state</a:t>
            </a:r>
          </a:p>
          <a:p>
            <a:pPr lvl="1"/>
            <a:r>
              <a:rPr lang="en-US" altLang="zh-CN" dirty="0"/>
              <a:t>Use</a:t>
            </a:r>
            <a:r>
              <a:rPr lang="zh-CN" altLang="en-US" dirty="0"/>
              <a:t> </a:t>
            </a:r>
            <a:r>
              <a:rPr lang="en-US" altLang="zh-CN" dirty="0"/>
              <a:t>mutex</a:t>
            </a:r>
            <a:r>
              <a:rPr lang="zh-CN" altLang="en-US" dirty="0"/>
              <a:t> </a:t>
            </a:r>
            <a:r>
              <a:rPr lang="en-US" altLang="zh-CN" dirty="0"/>
              <a:t>to</a:t>
            </a:r>
            <a:r>
              <a:rPr lang="zh-CN" altLang="en-US" dirty="0"/>
              <a:t> </a:t>
            </a:r>
            <a:r>
              <a:rPr lang="en-US" altLang="zh-CN" dirty="0"/>
              <a:t>ensure</a:t>
            </a:r>
            <a:r>
              <a:rPr lang="zh-CN" altLang="en-US" dirty="0"/>
              <a:t> </a:t>
            </a:r>
            <a:r>
              <a:rPr lang="en-US" altLang="zh-CN" dirty="0"/>
              <a:t>no</a:t>
            </a:r>
            <a:r>
              <a:rPr lang="zh-CN" altLang="en-US" dirty="0"/>
              <a:t> </a:t>
            </a:r>
            <a:r>
              <a:rPr lang="en-US" altLang="zh-CN" dirty="0"/>
              <a:t>race</a:t>
            </a:r>
            <a:r>
              <a:rPr lang="zh-CN" altLang="en-US" dirty="0"/>
              <a:t> </a:t>
            </a:r>
            <a:r>
              <a:rPr lang="en-US" altLang="zh-CN" dirty="0"/>
              <a:t>condition</a:t>
            </a:r>
          </a:p>
          <a:p>
            <a:pPr lvl="1"/>
            <a:r>
              <a:rPr lang="en-US" altLang="zh-CN" dirty="0"/>
              <a:t>Recheck</a:t>
            </a:r>
            <a:r>
              <a:rPr lang="zh-CN" altLang="en-US" dirty="0"/>
              <a:t> </a:t>
            </a:r>
            <a:r>
              <a:rPr lang="en-US" altLang="zh-CN" dirty="0"/>
              <a:t>the</a:t>
            </a:r>
            <a:r>
              <a:rPr lang="zh-CN" altLang="en-US" dirty="0"/>
              <a:t> </a:t>
            </a:r>
            <a:r>
              <a:rPr lang="en-US" altLang="zh-CN" dirty="0"/>
              <a:t>state</a:t>
            </a:r>
            <a:r>
              <a:rPr lang="zh-CN" altLang="en-US" dirty="0"/>
              <a:t> </a:t>
            </a:r>
            <a:r>
              <a:rPr lang="en-US" altLang="zh-CN" dirty="0"/>
              <a:t>(while)</a:t>
            </a:r>
          </a:p>
          <a:p>
            <a:pPr lvl="1"/>
            <a:endParaRPr lang="en-US" dirty="0"/>
          </a:p>
          <a:p>
            <a:endParaRPr lang="en-US" altLang="zh-CN" dirty="0"/>
          </a:p>
          <a:p>
            <a:endParaRPr lang="ko-KR" altLang="en-US" dirty="0">
              <a:ea typeface="굴림" panose="020B0600000101010101" pitchFamily="34" charset="-127"/>
            </a:endParaRPr>
          </a:p>
        </p:txBody>
      </p:sp>
    </p:spTree>
    <p:extLst>
      <p:ext uri="{BB962C8B-B14F-4D97-AF65-F5344CB8AC3E}">
        <p14:creationId xmlns:p14="http://schemas.microsoft.com/office/powerpoint/2010/main" val="42533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02124"/>
                </a:solidFill>
                <a:effectLst/>
                <a:latin typeface="Google Sans"/>
              </a:rPr>
              <a:t>mutual </a:t>
            </a:r>
            <a:r>
              <a:rPr lang="en-US" altLang="zh-CN" b="0" i="0" dirty="0" err="1">
                <a:solidFill>
                  <a:srgbClr val="202124"/>
                </a:solidFill>
                <a:effectLst/>
                <a:latin typeface="Google Sans"/>
              </a:rPr>
              <a:t>exclusion</a:t>
            </a:r>
            <a:r>
              <a:rPr lang="en-US" altLang="zh-CN" dirty="0" err="1"/>
              <a:t>A</a:t>
            </a:r>
            <a:r>
              <a:rPr lang="zh-CN" altLang="en-US" dirty="0"/>
              <a:t> </a:t>
            </a:r>
            <a:r>
              <a:rPr lang="en-US" altLang="zh-CN" dirty="0">
                <a:solidFill>
                  <a:srgbClr val="0070C0"/>
                </a:solidFill>
              </a:rPr>
              <a:t>good</a:t>
            </a:r>
            <a:r>
              <a:rPr lang="zh-CN" altLang="en-US" dirty="0">
                <a:solidFill>
                  <a:srgbClr val="0070C0"/>
                </a:solidFill>
              </a:rPr>
              <a:t> </a:t>
            </a:r>
            <a:r>
              <a:rPr lang="en-US" altLang="zh-CN" dirty="0">
                <a:solidFill>
                  <a:srgbClr val="0070C0"/>
                </a:solidFill>
              </a:rPr>
              <a:t>lock</a:t>
            </a:r>
            <a:r>
              <a:rPr lang="en-US" altLang="zh-CN" dirty="0"/>
              <a:t>:</a:t>
            </a:r>
          </a:p>
          <a:p>
            <a:pPr lvl="1"/>
            <a:r>
              <a:rPr lang="en-US" altLang="zh-CN" dirty="0">
                <a:solidFill>
                  <a:srgbClr val="0070C0"/>
                </a:solidFill>
              </a:rPr>
              <a:t>Mutual</a:t>
            </a:r>
            <a:r>
              <a:rPr lang="zh-CN" altLang="en-US" dirty="0">
                <a:solidFill>
                  <a:srgbClr val="0070C0"/>
                </a:solidFill>
              </a:rPr>
              <a:t> </a:t>
            </a:r>
            <a:r>
              <a:rPr lang="en-US" altLang="zh-CN" dirty="0">
                <a:solidFill>
                  <a:srgbClr val="0070C0"/>
                </a:solidFill>
              </a:rPr>
              <a:t>exclusion</a:t>
            </a:r>
          </a:p>
          <a:p>
            <a:pPr lvl="1"/>
            <a:r>
              <a:rPr lang="en-US" altLang="zh-CN" dirty="0">
                <a:solidFill>
                  <a:srgbClr val="0070C0"/>
                </a:solidFill>
              </a:rPr>
              <a:t>Fairness:</a:t>
            </a:r>
            <a:r>
              <a:rPr lang="zh-CN" altLang="en-US" dirty="0">
                <a:solidFill>
                  <a:srgbClr val="0070C0"/>
                </a:solidFill>
              </a:rPr>
              <a:t> </a:t>
            </a:r>
            <a:r>
              <a:rPr lang="en-US" altLang="zh-CN" dirty="0"/>
              <a:t>progress,</a:t>
            </a:r>
            <a:r>
              <a:rPr lang="zh-CN" altLang="en-US" dirty="0"/>
              <a:t> </a:t>
            </a:r>
            <a:r>
              <a:rPr lang="en-US" altLang="zh-CN" dirty="0"/>
              <a:t>no</a:t>
            </a:r>
            <a:r>
              <a:rPr lang="zh-CN" altLang="en-US" dirty="0"/>
              <a:t> </a:t>
            </a:r>
            <a:r>
              <a:rPr lang="en-US" altLang="zh-CN" dirty="0"/>
              <a:t>starvation</a:t>
            </a:r>
          </a:p>
          <a:p>
            <a:pPr lvl="1"/>
            <a:r>
              <a:rPr lang="en-US" altLang="zh-CN" dirty="0">
                <a:solidFill>
                  <a:srgbClr val="0070C0"/>
                </a:solidFill>
              </a:rPr>
              <a:t>Performance:</a:t>
            </a:r>
            <a:r>
              <a:rPr lang="zh-CN" altLang="en-US" dirty="0">
                <a:solidFill>
                  <a:srgbClr val="0070C0"/>
                </a:solidFill>
              </a:rPr>
              <a:t> </a:t>
            </a:r>
            <a:r>
              <a:rPr lang="en-US" altLang="zh-CN" dirty="0"/>
              <a:t>overhead</a:t>
            </a:r>
            <a:r>
              <a:rPr lang="zh-CN" altLang="en-US" dirty="0"/>
              <a:t> </a:t>
            </a:r>
            <a:r>
              <a:rPr lang="en-US" altLang="zh-CN" dirty="0"/>
              <a:t>to</a:t>
            </a:r>
            <a:r>
              <a:rPr lang="zh-CN" altLang="en-US" dirty="0"/>
              <a:t> </a:t>
            </a:r>
            <a:r>
              <a:rPr lang="en-US" altLang="zh-CN" dirty="0"/>
              <a:t>grab</a:t>
            </a:r>
            <a:r>
              <a:rPr lang="zh-CN" altLang="en-US" dirty="0"/>
              <a:t> </a:t>
            </a:r>
            <a:r>
              <a:rPr lang="en-US" altLang="zh-CN" dirty="0"/>
              <a:t>and</a:t>
            </a:r>
            <a:r>
              <a:rPr lang="zh-CN" altLang="en-US" dirty="0"/>
              <a:t> </a:t>
            </a:r>
            <a:r>
              <a:rPr lang="en-US" altLang="zh-CN" dirty="0"/>
              <a:t>release</a:t>
            </a:r>
            <a:r>
              <a:rPr lang="zh-CN" altLang="en-US" dirty="0"/>
              <a:t> </a:t>
            </a:r>
            <a:r>
              <a:rPr lang="en-US" altLang="zh-CN" dirty="0"/>
              <a:t>lock</a:t>
            </a: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8</a:t>
            </a:fld>
            <a:endParaRPr kumimoji="1" lang="zh-CN" altLang="en-US"/>
          </a:p>
        </p:txBody>
      </p:sp>
    </p:spTree>
    <p:extLst>
      <p:ext uri="{BB962C8B-B14F-4D97-AF65-F5344CB8AC3E}">
        <p14:creationId xmlns:p14="http://schemas.microsoft.com/office/powerpoint/2010/main" val="226237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solidFill>
                  <a:srgbClr val="FF0000"/>
                </a:solidFill>
              </a:rPr>
              <a:t>Abused</a:t>
            </a:r>
            <a:r>
              <a:rPr lang="zh-CN" altLang="en-US" dirty="0">
                <a:solidFill>
                  <a:srgbClr val="FF0000"/>
                </a:solidFill>
              </a:rPr>
              <a:t> </a:t>
            </a:r>
            <a:r>
              <a:rPr lang="en-US" altLang="zh-CN" dirty="0">
                <a:solidFill>
                  <a:srgbClr val="FF0000"/>
                </a:solidFill>
              </a:rPr>
              <a:t>usage</a:t>
            </a:r>
          </a:p>
          <a:p>
            <a:endParaRPr lang="en-SE" dirty="0"/>
          </a:p>
        </p:txBody>
      </p:sp>
    </p:spTree>
    <p:extLst>
      <p:ext uri="{BB962C8B-B14F-4D97-AF65-F5344CB8AC3E}">
        <p14:creationId xmlns:p14="http://schemas.microsoft.com/office/powerpoint/2010/main" val="125148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t>Another</a:t>
            </a:r>
            <a:r>
              <a:rPr lang="zh-CN" altLang="en-US" dirty="0"/>
              <a:t> </a:t>
            </a:r>
            <a:r>
              <a:rPr lang="en-US" altLang="zh-CN" dirty="0"/>
              <a:t>problem:</a:t>
            </a:r>
            <a:r>
              <a:rPr lang="zh-CN" altLang="en-US" dirty="0"/>
              <a:t> </a:t>
            </a:r>
            <a:r>
              <a:rPr lang="en-US" altLang="zh-CN" dirty="0"/>
              <a:t>performance</a:t>
            </a:r>
            <a:r>
              <a:rPr lang="zh-CN" altLang="en-US" dirty="0"/>
              <a:t> </a:t>
            </a:r>
            <a:r>
              <a:rPr lang="en-US" altLang="zh-CN" dirty="0"/>
              <a:t>overhead!</a:t>
            </a:r>
            <a:endParaRPr lang="en-US" dirty="0"/>
          </a:p>
          <a:p>
            <a:endParaRPr lang="en-SE" dirty="0"/>
          </a:p>
        </p:txBody>
      </p:sp>
    </p:spTree>
    <p:extLst>
      <p:ext uri="{BB962C8B-B14F-4D97-AF65-F5344CB8AC3E}">
        <p14:creationId xmlns:p14="http://schemas.microsoft.com/office/powerpoint/2010/main" val="294442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3448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103601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dirty="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a:t>
            </a:fld>
            <a:endParaRPr lang="nb-NO" sz="1400" b="0" i="0" dirty="0">
              <a:solidFill>
                <a:schemeClr val="tx1"/>
              </a:solidFill>
              <a:latin typeface="Arial"/>
              <a:cs typeface="Arial"/>
            </a:endParaRPr>
          </a:p>
        </p:txBody>
      </p:sp>
      <p:sp>
        <p:nvSpPr>
          <p:cNvPr id="5" name="Tittel 1">
            <a:extLst>
              <a:ext uri="{FF2B5EF4-FFF2-40B4-BE49-F238E27FC236}">
                <a16:creationId xmlns:a16="http://schemas.microsoft.com/office/drawing/2014/main" id="{A15C49A1-BC26-B840-8B82-5FC8C44A8183}"/>
              </a:ext>
            </a:extLst>
          </p:cNvPr>
          <p:cNvSpPr>
            <a:spLocks noGrp="1"/>
          </p:cNvSpPr>
          <p:nvPr>
            <p:ph type="title"/>
          </p:nvPr>
        </p:nvSpPr>
        <p:spPr>
          <a:xfrm>
            <a:off x="419449" y="274639"/>
            <a:ext cx="11336392" cy="532956"/>
          </a:xfrm>
        </p:spPr>
        <p:txBody>
          <a:bodyPr wrap="square"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1DE0F04C-E32E-A34D-9B7C-4A11215E7ABC}"/>
              </a:ext>
            </a:extLst>
          </p:cNvPr>
          <p:cNvSpPr>
            <a:spLocks noGrp="1"/>
          </p:cNvSpPr>
          <p:nvPr>
            <p:ph idx="1"/>
          </p:nvPr>
        </p:nvSpPr>
        <p:spPr>
          <a:xfrm>
            <a:off x="419449" y="1073427"/>
            <a:ext cx="11336392" cy="51385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70261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2542548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a:t>Click to edit Master title style</a:t>
            </a:r>
          </a:p>
        </p:txBody>
      </p:sp>
      <p:sp>
        <p:nvSpPr>
          <p:cNvPr id="3" name="Content Placeholder 2"/>
          <p:cNvSpPr>
            <a:spLocks noGrp="1"/>
          </p:cNvSpPr>
          <p:nvPr>
            <p:ph idx="1"/>
          </p:nvPr>
        </p:nvSpPr>
        <p:spPr/>
        <p:txBody>
          <a:bodyPr/>
          <a:lstStyle>
            <a:lvl1pPr>
              <a:defRPr sz="2800" b="0" i="0">
                <a:latin typeface="Gill Sans"/>
                <a:ea typeface="Gill Sans"/>
                <a:cs typeface="Gill Sans"/>
              </a:defRPr>
            </a:lvl1pPr>
            <a:lvl2pPr>
              <a:defRPr sz="2400" b="0" i="0">
                <a:latin typeface="Gill Sans"/>
                <a:ea typeface="Gill Sans"/>
                <a:cs typeface="Gill Sans"/>
              </a:defRPr>
            </a:lvl2pPr>
            <a:lvl3pPr>
              <a:defRPr sz="2400" b="0" i="0">
                <a:latin typeface="Gill Sans"/>
                <a:ea typeface="Gill Sans"/>
                <a:cs typeface="Gill Sans"/>
              </a:defRPr>
            </a:lvl3pPr>
            <a:lvl4pPr>
              <a:defRPr sz="2400" b="0" i="0">
                <a:latin typeface="Gill Sans"/>
                <a:ea typeface="Gill Sans"/>
                <a:cs typeface="Gill Sans"/>
              </a:defRPr>
            </a:lvl4pPr>
            <a:lvl5pPr>
              <a:defRPr sz="2400" b="0" i="0">
                <a:latin typeface="Gill Sans"/>
                <a:ea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11141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39841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87841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05144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82180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b="0" i="0">
                <a:latin typeface="Gill Sans" panose="020B0502020104020203"/>
                <a:ea typeface="Gill Sans" panose="020B0502020104020203"/>
                <a:cs typeface="Gill Sans" panose="020B0502020104020203"/>
              </a:defRPr>
            </a:lvl1pPr>
            <a:lvl2pPr>
              <a:defRPr sz="2800" b="0" i="0">
                <a:latin typeface="Gill Sans"/>
                <a:ea typeface="Gill Sans"/>
                <a:cs typeface="Gill Sans"/>
              </a:defRPr>
            </a:lvl2pPr>
            <a:lvl3pPr>
              <a:defRPr sz="2800" b="0" i="0">
                <a:latin typeface="Gill Sans Light" charset="0"/>
                <a:ea typeface="Gill Sans" panose="020B0502020104020203"/>
                <a:cs typeface="Gill Sans" panose="020B0502020104020203"/>
              </a:defRPr>
            </a:lvl3pPr>
            <a:lvl4pPr>
              <a:defRPr sz="2800" b="0" i="0">
                <a:latin typeface="Gill Sans Light" charset="0"/>
                <a:ea typeface="Gill Sans" panose="020B0502020104020203"/>
                <a:cs typeface="Gill Sans" panose="020B0502020104020203"/>
              </a:defRPr>
            </a:lvl4pPr>
            <a:lvl5pPr>
              <a:defRPr sz="2800" b="0" i="0">
                <a:latin typeface="Gill Sans Light" charset="0"/>
                <a:ea typeface="Gill Sans" panose="020B0502020104020203"/>
                <a:cs typeface="Gill Sans" panose="020B05020201040202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4800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51152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82833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5453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82869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6384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A15C49A1-BC26-B840-8B82-5FC8C44A8183}"/>
              </a:ext>
            </a:extLst>
          </p:cNvPr>
          <p:cNvSpPr>
            <a:spLocks noGrp="1"/>
          </p:cNvSpPr>
          <p:nvPr>
            <p:ph type="title"/>
          </p:nvPr>
        </p:nvSpPr>
        <p:spPr>
          <a:xfrm>
            <a:off x="419449" y="274639"/>
            <a:ext cx="11336392" cy="532956"/>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1DE0F04C-E32E-A34D-9B7C-4A11215E7ABC}"/>
              </a:ext>
            </a:extLst>
          </p:cNvPr>
          <p:cNvSpPr>
            <a:spLocks noGrp="1"/>
          </p:cNvSpPr>
          <p:nvPr>
            <p:ph idx="1"/>
          </p:nvPr>
        </p:nvSpPr>
        <p:spPr>
          <a:xfrm>
            <a:off x="419449" y="1073427"/>
            <a:ext cx="11336392" cy="5138531"/>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灯片编号占位符 1">
            <a:extLst>
              <a:ext uri="{FF2B5EF4-FFF2-40B4-BE49-F238E27FC236}">
                <a16:creationId xmlns:a16="http://schemas.microsoft.com/office/drawing/2014/main" id="{49D93981-1003-384F-20B4-7F0154532D08}"/>
              </a:ext>
            </a:extLst>
          </p:cNvPr>
          <p:cNvSpPr>
            <a:spLocks noGrp="1"/>
          </p:cNvSpPr>
          <p:nvPr>
            <p:ph type="sldNum" sz="quarter" idx="10"/>
          </p:nvPr>
        </p:nvSpPr>
        <p:spPr/>
        <p:txBody>
          <a:body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85506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9" r:id="rId13"/>
  </p:sldLayoutIdLst>
  <p:transition/>
  <p:hf sldNum="0" hdr="0" ftr="0" dt="0"/>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userDrawn="1"/>
        </p:nvSpPr>
        <p:spPr bwMode="auto">
          <a:xfrm>
            <a:off x="11506200" y="6551306"/>
            <a:ext cx="530574" cy="30520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gn="ctr"/>
            <a:r>
              <a:rPr lang="en-US" sz="1400" b="0">
                <a:solidFill>
                  <a:srgbClr val="2A40E2"/>
                </a:solidFill>
                <a:latin typeface="Gill Sans" charset="0"/>
                <a:cs typeface="Gill Sans" charset="0"/>
              </a:rPr>
              <a:t>2.</a:t>
            </a:r>
            <a:fld id="{8B82DB86-37F9-954E-8F10-00623E1FD261}" type="slidenum">
              <a:rPr lang="en-US" sz="1400" b="0" smtClean="0">
                <a:solidFill>
                  <a:srgbClr val="2A40E2"/>
                </a:solidFill>
                <a:latin typeface="Gill Sans" charset="0"/>
                <a:cs typeface="Gill Sans" charset="0"/>
              </a:rPr>
              <a:pPr algn="ctr"/>
              <a:t>‹#›</a:t>
            </a:fld>
            <a:endParaRPr lang="en-US" sz="1400" b="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extLst>
      <p:ext uri="{BB962C8B-B14F-4D97-AF65-F5344CB8AC3E}">
        <p14:creationId xmlns:p14="http://schemas.microsoft.com/office/powerpoint/2010/main" val="78280336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DvF3AsTglUU" TargetMode="External"/><Relationship Id="rId2" Type="http://schemas.openxmlformats.org/officeDocument/2006/relationships/hyperlink" Target="https://www.youtube.com/playlist?list=PLbu9W4c-C0iAGUc7dQlqXIsXkGnHMaTE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CSC 112: Computer Operating Systems</a:t>
            </a:r>
            <a:br>
              <a:rPr lang="en-US" sz="3000" dirty="0"/>
            </a:br>
            <a:r>
              <a:rPr lang="en-US" sz="3000" dirty="0"/>
              <a:t>Lecture 3</a:t>
            </a:r>
            <a:br>
              <a:rPr lang="en-US" sz="3000" dirty="0"/>
            </a:br>
            <a:br>
              <a:rPr lang="en-US" sz="3000" dirty="0"/>
            </a:br>
            <a:r>
              <a:rPr lang="en-US" sz="3000" dirty="0"/>
              <a:t>Synchronization</a:t>
            </a:r>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
        <p:nvSpPr>
          <p:cNvPr id="2" name="TextBox 1">
            <a:extLst>
              <a:ext uri="{FF2B5EF4-FFF2-40B4-BE49-F238E27FC236}">
                <a16:creationId xmlns:a16="http://schemas.microsoft.com/office/drawing/2014/main" id="{A0154E98-6D47-0851-88FB-96BF6FC4A29F}"/>
              </a:ext>
            </a:extLst>
          </p:cNvPr>
          <p:cNvSpPr txBox="1"/>
          <p:nvPr/>
        </p:nvSpPr>
        <p:spPr>
          <a:xfrm>
            <a:off x="2713676" y="6362881"/>
            <a:ext cx="6963724"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200" dirty="0">
                <a:latin typeface="Gill Sans Light"/>
              </a:rPr>
              <a:t>Acknowledgement: Lecture slides based on UC Berkeley </a:t>
            </a:r>
            <a:r>
              <a:rPr lang="en-GB" altLang="zh-CN" sz="1200" dirty="0">
                <a:latin typeface="Gill Sans Light"/>
              </a:rPr>
              <a:t>CS 162: Operating Systems and System Programming</a:t>
            </a:r>
            <a:r>
              <a:rPr lang="en-US" altLang="zh-CN" sz="1200" dirty="0">
                <a:latin typeface="Gill Sans Light"/>
              </a:rPr>
              <a:t> </a:t>
            </a:r>
          </a:p>
          <a:p>
            <a:r>
              <a:rPr lang="en-US" sz="1200" dirty="0">
                <a:latin typeface="Gill Sans Light"/>
              </a:rPr>
              <a:t>And NTNU course on Operating Systems</a:t>
            </a:r>
            <a:endParaRPr lang="en-SE" sz="1200" dirty="0">
              <a:latin typeface="Gill Sans Ligh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FEE6C2-FE33-908E-6602-16FBFBA8F856}"/>
              </a:ext>
            </a:extLst>
          </p:cNvPr>
          <p:cNvSpPr>
            <a:spLocks noGrp="1"/>
          </p:cNvSpPr>
          <p:nvPr>
            <p:ph type="title"/>
          </p:nvPr>
        </p:nvSpPr>
        <p:spPr/>
        <p:txBody>
          <a:bodyPr/>
          <a:lstStyle/>
          <a:p>
            <a:r>
              <a:rPr lang="en-US" altLang="zh-CN" dirty="0"/>
              <a:t>Locks:</a:t>
            </a:r>
            <a:r>
              <a:rPr lang="zh-CN" altLang="en-US" dirty="0"/>
              <a:t> </a:t>
            </a:r>
            <a:r>
              <a:rPr lang="en-US" altLang="zh-CN" dirty="0"/>
              <a:t>Loads/Stores</a:t>
            </a:r>
            <a:endParaRPr lang="en-US" dirty="0"/>
          </a:p>
        </p:txBody>
      </p:sp>
      <p:sp>
        <p:nvSpPr>
          <p:cNvPr id="3" name="内容占位符 2">
            <a:extLst>
              <a:ext uri="{FF2B5EF4-FFF2-40B4-BE49-F238E27FC236}">
                <a16:creationId xmlns:a16="http://schemas.microsoft.com/office/drawing/2014/main" id="{C2B43995-29E2-B617-DB18-8A6C9C00386F}"/>
              </a:ext>
            </a:extLst>
          </p:cNvPr>
          <p:cNvSpPr>
            <a:spLocks noGrp="1"/>
          </p:cNvSpPr>
          <p:nvPr>
            <p:ph idx="1"/>
          </p:nvPr>
        </p:nvSpPr>
        <p:spPr>
          <a:xfrm>
            <a:off x="438807" y="836170"/>
            <a:ext cx="11336392" cy="2107014"/>
          </a:xfrm>
        </p:spPr>
        <p:txBody>
          <a:bodyPr>
            <a:normAutofit lnSpcReduction="10000"/>
          </a:bodyPr>
          <a:lstStyle/>
          <a:p>
            <a:r>
              <a:rPr lang="en-US" altLang="zh-CN" dirty="0"/>
              <a:t>This implementation does not ensure mutual</a:t>
            </a:r>
            <a:r>
              <a:rPr lang="zh-CN" altLang="en-US" dirty="0"/>
              <a:t> </a:t>
            </a:r>
            <a:r>
              <a:rPr lang="en-US" altLang="zh-CN" dirty="0"/>
              <a:t>exclusion, since both</a:t>
            </a:r>
            <a:r>
              <a:rPr lang="zh-CN" altLang="en-US" dirty="0"/>
              <a:t> </a:t>
            </a:r>
            <a:r>
              <a:rPr lang="en-US" altLang="zh-CN" dirty="0"/>
              <a:t>threads</a:t>
            </a:r>
            <a:r>
              <a:rPr lang="zh-CN" altLang="en-US" dirty="0"/>
              <a:t> </a:t>
            </a:r>
            <a:r>
              <a:rPr lang="en-GB" altLang="zh-CN" dirty="0"/>
              <a:t>may </a:t>
            </a:r>
            <a:r>
              <a:rPr lang="en-US" altLang="zh-CN" dirty="0"/>
              <a:t>grab</a:t>
            </a:r>
            <a:r>
              <a:rPr lang="zh-CN" altLang="en-US" dirty="0"/>
              <a:t> </a:t>
            </a:r>
            <a:r>
              <a:rPr lang="en-US" altLang="zh-CN" dirty="0"/>
              <a:t>the</a:t>
            </a:r>
            <a:r>
              <a:rPr lang="zh-CN" altLang="en-US" dirty="0"/>
              <a:t> </a:t>
            </a:r>
            <a:r>
              <a:rPr lang="en-US" altLang="zh-CN" dirty="0"/>
              <a:t>lock:</a:t>
            </a:r>
          </a:p>
          <a:p>
            <a:r>
              <a:rPr lang="en-US" altLang="zh-CN" dirty="0"/>
              <a:t>After Thread 1 reads flag==0 and exits the while loop, it is preempted/interrupted by Thread 2, which also reads flag==0 and exits the while loop. Then both threads set flag=1 and enter the critical section.</a:t>
            </a:r>
          </a:p>
          <a:p>
            <a:r>
              <a:rPr lang="en-US" altLang="zh-CN" dirty="0"/>
              <a:t>Root cause: Lock</a:t>
            </a:r>
            <a:r>
              <a:rPr lang="zh-CN" altLang="en-US" dirty="0"/>
              <a:t> </a:t>
            </a:r>
            <a:r>
              <a:rPr lang="en-US" altLang="zh-CN" dirty="0"/>
              <a:t>is</a:t>
            </a:r>
            <a:r>
              <a:rPr lang="zh-CN" altLang="en-US" dirty="0"/>
              <a:t> </a:t>
            </a:r>
            <a:r>
              <a:rPr lang="en-US" altLang="zh-CN" dirty="0"/>
              <a:t>not an</a:t>
            </a:r>
            <a:r>
              <a:rPr lang="zh-CN" altLang="en-US" dirty="0"/>
              <a:t> </a:t>
            </a:r>
            <a:r>
              <a:rPr lang="en-US" altLang="zh-CN" dirty="0"/>
              <a:t>atomic operation!</a:t>
            </a:r>
            <a:endParaRPr lang="en-US" dirty="0"/>
          </a:p>
        </p:txBody>
      </p:sp>
      <p:pic>
        <p:nvPicPr>
          <p:cNvPr id="5" name="图片 4">
            <a:extLst>
              <a:ext uri="{FF2B5EF4-FFF2-40B4-BE49-F238E27FC236}">
                <a16:creationId xmlns:a16="http://schemas.microsoft.com/office/drawing/2014/main" id="{51CDA18B-86BC-120E-FB90-91EFF6B9C33C}"/>
              </a:ext>
            </a:extLst>
          </p:cNvPr>
          <p:cNvPicPr>
            <a:picLocks noChangeAspect="1"/>
          </p:cNvPicPr>
          <p:nvPr/>
        </p:nvPicPr>
        <p:blipFill rotWithShape="1">
          <a:blip r:embed="rId3"/>
          <a:srcRect b="2011"/>
          <a:stretch/>
        </p:blipFill>
        <p:spPr>
          <a:xfrm>
            <a:off x="0" y="2971800"/>
            <a:ext cx="6107003" cy="3714749"/>
          </a:xfrm>
          <a:prstGeom prst="rect">
            <a:avLst/>
          </a:prstGeom>
        </p:spPr>
      </p:pic>
      <p:grpSp>
        <p:nvGrpSpPr>
          <p:cNvPr id="12" name="Group 11">
            <a:extLst>
              <a:ext uri="{FF2B5EF4-FFF2-40B4-BE49-F238E27FC236}">
                <a16:creationId xmlns:a16="http://schemas.microsoft.com/office/drawing/2014/main" id="{13B10D53-DAFC-A89B-7660-B2BB8072209B}"/>
              </a:ext>
            </a:extLst>
          </p:cNvPr>
          <p:cNvGrpSpPr/>
          <p:nvPr/>
        </p:nvGrpSpPr>
        <p:grpSpPr>
          <a:xfrm>
            <a:off x="6107003" y="3409949"/>
            <a:ext cx="5776961" cy="2508235"/>
            <a:chOff x="1744735" y="877084"/>
            <a:chExt cx="8596146" cy="3732266"/>
          </a:xfrm>
        </p:grpSpPr>
        <p:pic>
          <p:nvPicPr>
            <p:cNvPr id="10" name="图片 4">
              <a:extLst>
                <a:ext uri="{FF2B5EF4-FFF2-40B4-BE49-F238E27FC236}">
                  <a16:creationId xmlns:a16="http://schemas.microsoft.com/office/drawing/2014/main" id="{AA762737-FAE7-795F-2A3A-903843091E29}"/>
                </a:ext>
              </a:extLst>
            </p:cNvPr>
            <p:cNvPicPr>
              <a:picLocks noChangeAspect="1"/>
            </p:cNvPicPr>
            <p:nvPr/>
          </p:nvPicPr>
          <p:blipFill>
            <a:blip r:embed="rId4"/>
            <a:stretch>
              <a:fillRect/>
            </a:stretch>
          </p:blipFill>
          <p:spPr>
            <a:xfrm>
              <a:off x="1744735" y="1472450"/>
              <a:ext cx="8596146" cy="3136900"/>
            </a:xfrm>
            <a:prstGeom prst="rect">
              <a:avLst/>
            </a:prstGeom>
          </p:spPr>
        </p:pic>
        <p:sp>
          <p:nvSpPr>
            <p:cNvPr id="11" name="文本框 7">
              <a:extLst>
                <a:ext uri="{FF2B5EF4-FFF2-40B4-BE49-F238E27FC236}">
                  <a16:creationId xmlns:a16="http://schemas.microsoft.com/office/drawing/2014/main" id="{0E852D2D-A657-57D8-A3D5-B75DD9185828}"/>
                </a:ext>
              </a:extLst>
            </p:cNvPr>
            <p:cNvSpPr txBox="1"/>
            <p:nvPr/>
          </p:nvSpPr>
          <p:spPr>
            <a:xfrm>
              <a:off x="1894323" y="877084"/>
              <a:ext cx="1486503" cy="595366"/>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flag</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0536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34803-371B-42A6-3212-C8C3090465D3}"/>
              </a:ext>
            </a:extLst>
          </p:cNvPr>
          <p:cNvSpPr>
            <a:spLocks noGrp="1"/>
          </p:cNvSpPr>
          <p:nvPr>
            <p:ph type="title"/>
          </p:nvPr>
        </p:nvSpPr>
        <p:spPr/>
        <p:txBody>
          <a:bodyPr/>
          <a:lstStyle/>
          <a:p>
            <a:r>
              <a:rPr lang="en-US" altLang="zh-CN" dirty="0"/>
              <a:t>Locks:</a:t>
            </a:r>
            <a:r>
              <a:rPr lang="zh-CN" altLang="en-US" dirty="0"/>
              <a:t> </a:t>
            </a:r>
            <a:r>
              <a:rPr lang="en-US" altLang="zh-CN" dirty="0"/>
              <a:t>Test-and-Set</a:t>
            </a:r>
            <a:endParaRPr lang="en-US" dirty="0"/>
          </a:p>
        </p:txBody>
      </p:sp>
      <p:sp>
        <p:nvSpPr>
          <p:cNvPr id="3" name="内容占位符 2">
            <a:extLst>
              <a:ext uri="{FF2B5EF4-FFF2-40B4-BE49-F238E27FC236}">
                <a16:creationId xmlns:a16="http://schemas.microsoft.com/office/drawing/2014/main" id="{0B677883-169F-6D50-18D5-75E5ECB775BD}"/>
              </a:ext>
            </a:extLst>
          </p:cNvPr>
          <p:cNvSpPr>
            <a:spLocks noGrp="1"/>
          </p:cNvSpPr>
          <p:nvPr>
            <p:ph idx="1"/>
          </p:nvPr>
        </p:nvSpPr>
        <p:spPr>
          <a:xfrm>
            <a:off x="152399" y="990600"/>
            <a:ext cx="4671148" cy="6098674"/>
          </a:xfrm>
        </p:spPr>
        <p:txBody>
          <a:bodyPr>
            <a:normAutofit fontScale="77500" lnSpcReduction="20000"/>
          </a:bodyPr>
          <a:lstStyle/>
          <a:p>
            <a:r>
              <a:rPr lang="en-US" altLang="zh-CN" dirty="0"/>
              <a:t>How</a:t>
            </a:r>
            <a:r>
              <a:rPr lang="zh-CN" altLang="en-US" dirty="0"/>
              <a:t> </a:t>
            </a:r>
            <a:r>
              <a:rPr lang="en-US" altLang="zh-CN" dirty="0"/>
              <a:t>to</a:t>
            </a:r>
            <a:r>
              <a:rPr lang="zh-CN" altLang="en-US" dirty="0"/>
              <a:t> </a:t>
            </a:r>
            <a:r>
              <a:rPr lang="en-US" altLang="zh-CN" dirty="0"/>
              <a:t>provide</a:t>
            </a:r>
            <a:r>
              <a:rPr lang="zh-CN" altLang="en-US" dirty="0"/>
              <a:t> </a:t>
            </a:r>
            <a:r>
              <a:rPr lang="en-US" altLang="zh-CN" dirty="0"/>
              <a:t>mutual</a:t>
            </a:r>
            <a:r>
              <a:rPr lang="zh-CN" altLang="en-US" dirty="0"/>
              <a:t> </a:t>
            </a:r>
            <a:r>
              <a:rPr lang="en-US" altLang="zh-CN" dirty="0"/>
              <a:t>exclusion</a:t>
            </a:r>
            <a:r>
              <a:rPr lang="zh-CN" altLang="en-US" dirty="0"/>
              <a:t> </a:t>
            </a:r>
            <a:r>
              <a:rPr lang="en-US" altLang="zh-CN" dirty="0"/>
              <a:t>for</a:t>
            </a:r>
            <a:r>
              <a:rPr lang="zh-CN" altLang="en-US" dirty="0"/>
              <a:t> </a:t>
            </a:r>
            <a:r>
              <a:rPr lang="en-US" altLang="zh-CN" dirty="0"/>
              <a:t>locks?</a:t>
            </a:r>
          </a:p>
          <a:p>
            <a:pPr lvl="1"/>
            <a:r>
              <a:rPr lang="en-US" altLang="zh-CN" b="1" dirty="0">
                <a:solidFill>
                  <a:srgbClr val="0070C0"/>
                </a:solidFill>
              </a:rPr>
              <a:t>Get</a:t>
            </a:r>
            <a:r>
              <a:rPr lang="zh-CN" altLang="en-US" b="1" dirty="0">
                <a:solidFill>
                  <a:srgbClr val="0070C0"/>
                </a:solidFill>
              </a:rPr>
              <a:t> </a:t>
            </a:r>
            <a:r>
              <a:rPr lang="en-US" altLang="zh-CN" b="1" dirty="0">
                <a:solidFill>
                  <a:srgbClr val="0070C0"/>
                </a:solidFill>
              </a:rPr>
              <a:t>help</a:t>
            </a:r>
            <a:r>
              <a:rPr lang="zh-CN" altLang="en-US" b="1" dirty="0">
                <a:solidFill>
                  <a:srgbClr val="0070C0"/>
                </a:solidFill>
              </a:rPr>
              <a:t> </a:t>
            </a:r>
            <a:r>
              <a:rPr lang="en-US" altLang="zh-CN" b="1" dirty="0">
                <a:solidFill>
                  <a:srgbClr val="0070C0"/>
                </a:solidFill>
              </a:rPr>
              <a:t>from</a:t>
            </a:r>
            <a:r>
              <a:rPr lang="zh-CN" altLang="en-US" b="1" dirty="0">
                <a:solidFill>
                  <a:srgbClr val="0070C0"/>
                </a:solidFill>
              </a:rPr>
              <a:t> </a:t>
            </a:r>
            <a:r>
              <a:rPr lang="en-US" altLang="zh-CN" b="1" dirty="0">
                <a:solidFill>
                  <a:srgbClr val="0070C0"/>
                </a:solidFill>
              </a:rPr>
              <a:t>hardware!</a:t>
            </a:r>
          </a:p>
          <a:p>
            <a:r>
              <a:rPr lang="en-US" altLang="zh-CN" dirty="0"/>
              <a:t>CPUs</a:t>
            </a:r>
            <a:r>
              <a:rPr lang="zh-CN" altLang="en-US" dirty="0"/>
              <a:t> </a:t>
            </a:r>
            <a:r>
              <a:rPr lang="en-US" altLang="zh-CN" dirty="0"/>
              <a:t>provide</a:t>
            </a:r>
            <a:r>
              <a:rPr lang="zh-CN" altLang="en-US" dirty="0"/>
              <a:t> </a:t>
            </a:r>
            <a:r>
              <a:rPr lang="en-US" altLang="zh-CN" dirty="0"/>
              <a:t>special</a:t>
            </a:r>
            <a:r>
              <a:rPr lang="zh-CN" altLang="en-US" dirty="0"/>
              <a:t> </a:t>
            </a:r>
            <a:r>
              <a:rPr lang="en-US" altLang="zh-CN" dirty="0"/>
              <a:t>hardware</a:t>
            </a:r>
            <a:r>
              <a:rPr lang="zh-CN" altLang="en-US" dirty="0"/>
              <a:t> </a:t>
            </a:r>
            <a:r>
              <a:rPr lang="en-US" altLang="zh-CN" dirty="0"/>
              <a:t>instructions</a:t>
            </a:r>
            <a:r>
              <a:rPr lang="zh-CN" altLang="en-US" dirty="0"/>
              <a:t> </a:t>
            </a:r>
            <a:r>
              <a:rPr lang="en-US" altLang="zh-CN" dirty="0"/>
              <a:t>to</a:t>
            </a:r>
            <a:r>
              <a:rPr lang="zh-CN" altLang="en-US" dirty="0"/>
              <a:t> </a:t>
            </a:r>
            <a:r>
              <a:rPr lang="en-US" altLang="zh-CN" dirty="0"/>
              <a:t>help</a:t>
            </a:r>
            <a:r>
              <a:rPr lang="zh-CN" altLang="en-US" dirty="0"/>
              <a:t> </a:t>
            </a:r>
            <a:r>
              <a:rPr lang="en-US" altLang="zh-CN" dirty="0"/>
              <a:t>achieve</a:t>
            </a:r>
            <a:r>
              <a:rPr lang="zh-CN" altLang="en-US" dirty="0"/>
              <a:t> </a:t>
            </a:r>
            <a:r>
              <a:rPr lang="en-US" altLang="zh-CN" dirty="0"/>
              <a:t>mutual</a:t>
            </a:r>
            <a:r>
              <a:rPr lang="zh-CN" altLang="en-US" dirty="0"/>
              <a:t> </a:t>
            </a:r>
            <a:r>
              <a:rPr lang="en-US" altLang="zh-CN" dirty="0"/>
              <a:t>exclusion</a:t>
            </a:r>
          </a:p>
          <a:p>
            <a:pPr lvl="1"/>
            <a:r>
              <a:rPr lang="en-US" altLang="zh-CN" dirty="0"/>
              <a:t>The</a:t>
            </a:r>
            <a:r>
              <a:rPr lang="zh-CN" altLang="en-US" dirty="0"/>
              <a:t> </a:t>
            </a:r>
            <a:r>
              <a:rPr lang="en-US" altLang="zh-CN" b="1" dirty="0">
                <a:solidFill>
                  <a:srgbClr val="0070C0"/>
                </a:solidFill>
              </a:rPr>
              <a:t>Test-and-Set</a:t>
            </a:r>
            <a:r>
              <a:rPr lang="zh-CN" altLang="en-US" dirty="0"/>
              <a:t> </a:t>
            </a:r>
            <a:r>
              <a:rPr lang="en-US" altLang="zh-CN" dirty="0"/>
              <a:t>(TAS)</a:t>
            </a:r>
            <a:r>
              <a:rPr lang="zh-CN" altLang="en-US" dirty="0"/>
              <a:t> </a:t>
            </a:r>
            <a:r>
              <a:rPr lang="en-US" altLang="zh-CN" dirty="0"/>
              <a:t>instruction</a:t>
            </a:r>
            <a:r>
              <a:rPr lang="zh-CN" altLang="en-US" dirty="0"/>
              <a:t> </a:t>
            </a:r>
            <a:r>
              <a:rPr lang="en-US" altLang="zh-CN" dirty="0"/>
              <a:t>tests</a:t>
            </a:r>
            <a:r>
              <a:rPr lang="zh-CN" altLang="en-US" dirty="0"/>
              <a:t> </a:t>
            </a:r>
            <a:r>
              <a:rPr lang="en-US" altLang="zh-CN" dirty="0"/>
              <a:t>and</a:t>
            </a:r>
            <a:r>
              <a:rPr lang="zh-CN" altLang="en-US" dirty="0"/>
              <a:t> </a:t>
            </a:r>
            <a:r>
              <a:rPr lang="en-US" altLang="zh-CN" dirty="0"/>
              <a:t>modifies</a:t>
            </a:r>
            <a:r>
              <a:rPr lang="zh-CN" altLang="en-US" dirty="0"/>
              <a:t> </a:t>
            </a:r>
            <a:r>
              <a:rPr lang="en-US" altLang="zh-CN" dirty="0"/>
              <a:t>the</a:t>
            </a:r>
            <a:r>
              <a:rPr lang="zh-CN" altLang="en-US" dirty="0"/>
              <a:t> </a:t>
            </a:r>
            <a:r>
              <a:rPr lang="en-US" altLang="zh-CN" dirty="0"/>
              <a:t>content</a:t>
            </a:r>
            <a:r>
              <a:rPr lang="zh-CN" altLang="en-US" dirty="0"/>
              <a:t> </a:t>
            </a:r>
            <a:r>
              <a:rPr lang="en-US" altLang="zh-CN" dirty="0"/>
              <a:t>of</a:t>
            </a:r>
            <a:r>
              <a:rPr lang="zh-CN" altLang="en-US" dirty="0"/>
              <a:t> </a:t>
            </a:r>
            <a:r>
              <a:rPr lang="en-US" altLang="zh-CN" dirty="0"/>
              <a:t>a</a:t>
            </a:r>
            <a:r>
              <a:rPr lang="zh-CN" altLang="en-US" dirty="0"/>
              <a:t> </a:t>
            </a:r>
            <a:r>
              <a:rPr lang="en-US" altLang="zh-CN" dirty="0"/>
              <a:t>memory</a:t>
            </a:r>
            <a:r>
              <a:rPr lang="zh-CN" altLang="en-US" dirty="0"/>
              <a:t> </a:t>
            </a:r>
            <a:r>
              <a:rPr lang="en-US" altLang="zh-CN" dirty="0"/>
              <a:t>word</a:t>
            </a:r>
            <a:r>
              <a:rPr lang="zh-CN" altLang="en-US" dirty="0"/>
              <a:t> </a:t>
            </a:r>
            <a:r>
              <a:rPr lang="en-US" altLang="zh-CN" b="1" dirty="0">
                <a:solidFill>
                  <a:srgbClr val="0070C0"/>
                </a:solidFill>
              </a:rPr>
              <a:t>atomically</a:t>
            </a:r>
          </a:p>
          <a:p>
            <a:r>
              <a:rPr lang="en-US" altLang="zh-CN" dirty="0"/>
              <a:t>Locking</a:t>
            </a:r>
            <a:r>
              <a:rPr lang="zh-CN" altLang="en-US" dirty="0"/>
              <a:t> </a:t>
            </a:r>
            <a:r>
              <a:rPr lang="en-US" altLang="zh-CN" dirty="0"/>
              <a:t>with</a:t>
            </a:r>
            <a:r>
              <a:rPr lang="zh-CN" altLang="en-US" dirty="0"/>
              <a:t> </a:t>
            </a:r>
            <a:r>
              <a:rPr lang="en-GB" altLang="zh-CN" dirty="0"/>
              <a:t>TAS</a:t>
            </a:r>
            <a:r>
              <a:rPr lang="en-US" altLang="zh-CN" dirty="0"/>
              <a:t>: TAS fetches the old value of lock-&gt;flag into variable old, sets lock-&gt;flag to 1, then return variable old, all in one atomic operation</a:t>
            </a:r>
          </a:p>
          <a:p>
            <a:pPr lvl="1"/>
            <a:r>
              <a:rPr lang="en-US" dirty="0"/>
              <a:t>If </a:t>
            </a:r>
            <a:r>
              <a:rPr lang="en-US" altLang="zh-CN" dirty="0"/>
              <a:t>lock-flag==0, then lock() sets it to 1 and returns old==0, so the thread exits the while loop and enters critical section</a:t>
            </a:r>
          </a:p>
          <a:p>
            <a:pPr lvl="1"/>
            <a:r>
              <a:rPr lang="en-US" dirty="0"/>
              <a:t>If </a:t>
            </a:r>
            <a:r>
              <a:rPr lang="en-US" altLang="zh-CN" dirty="0"/>
              <a:t>lock-flag==1, then lock() returns old==1, so the thread spin-waits in the while loop and does not enter critical section</a:t>
            </a:r>
          </a:p>
          <a:p>
            <a:r>
              <a:rPr lang="en-US" dirty="0"/>
              <a:t>If multiple threads call TAS when </a:t>
            </a:r>
            <a:r>
              <a:rPr lang="en-US" altLang="zh-CN" dirty="0"/>
              <a:t>lock-flag==0, only one thread will see lock-flag==0 , set it to 1 and enter the critical section, and all the other threads will see  lock-flag==1 and spin-wait.</a:t>
            </a:r>
            <a:endParaRPr lang="en-US" dirty="0"/>
          </a:p>
        </p:txBody>
      </p:sp>
      <p:sp>
        <p:nvSpPr>
          <p:cNvPr id="4" name="Plassholder for innhold 2">
            <a:extLst>
              <a:ext uri="{FF2B5EF4-FFF2-40B4-BE49-F238E27FC236}">
                <a16:creationId xmlns:a16="http://schemas.microsoft.com/office/drawing/2014/main" id="{40A50057-727C-1618-CE45-ED77A4B866CB}"/>
              </a:ext>
            </a:extLst>
          </p:cNvPr>
          <p:cNvSpPr txBox="1">
            <a:spLocks/>
          </p:cNvSpPr>
          <p:nvPr/>
        </p:nvSpPr>
        <p:spPr bwMode="auto">
          <a:xfrm>
            <a:off x="4953000" y="1143001"/>
            <a:ext cx="7086601" cy="5181600"/>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1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altLang="zh-CN" sz="1800" b="0" kern="0" dirty="0">
                <a:latin typeface="Courier New" panose="02070309020205020404" pitchFamily="49" charset="0"/>
                <a:cs typeface="Courier New" panose="02070309020205020404" pitchFamily="49" charset="0"/>
              </a:rPr>
              <a:t>typedef struct __</a:t>
            </a:r>
            <a:r>
              <a:rPr lang="en-GB" altLang="zh-CN" sz="1800" b="0" kern="0" dirty="0" err="1">
                <a:latin typeface="Courier New" panose="02070309020205020404" pitchFamily="49" charset="0"/>
                <a:cs typeface="Courier New" panose="02070309020205020404" pitchFamily="49" charset="0"/>
              </a:rPr>
              <a:t>lock_t</a:t>
            </a:r>
            <a:r>
              <a:rPr lang="en-GB" altLang="zh-CN" sz="1800" b="0" kern="0" dirty="0">
                <a:latin typeface="Courier New" panose="02070309020205020404" pitchFamily="49" charset="0"/>
                <a:cs typeface="Courier New" panose="02070309020205020404" pitchFamily="49" charset="0"/>
              </a:rPr>
              <a:t>{    </a:t>
            </a:r>
          </a:p>
          <a:p>
            <a:pPr marL="0" indent="0">
              <a:buFontTx/>
              <a:buNone/>
            </a:pPr>
            <a:r>
              <a:rPr lang="en-GB" altLang="zh-CN" sz="1800" b="0" kern="0" dirty="0">
                <a:latin typeface="Courier New" panose="02070309020205020404" pitchFamily="49" charset="0"/>
                <a:cs typeface="Courier New" panose="02070309020205020404" pitchFamily="49" charset="0"/>
              </a:rPr>
              <a:t>  int flag;</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lock_t</a:t>
            </a:r>
            <a:r>
              <a:rPr lang="en-GB" altLang="zh-CN" sz="1800" b="0" kern="0" dirty="0">
                <a:latin typeface="Courier New" panose="02070309020205020404" pitchFamily="49" charset="0"/>
                <a:cs typeface="Courier New" panose="02070309020205020404" pitchFamily="49" charset="0"/>
              </a:rPr>
              <a:t>;</a:t>
            </a:r>
          </a:p>
          <a:p>
            <a:pPr marL="0" indent="0">
              <a:buFontTx/>
              <a:buNone/>
            </a:pPr>
            <a:endParaRPr lang="en-GB" altLang="zh-CN" sz="1800" b="0" kern="0" dirty="0">
              <a:latin typeface="Courier New" panose="02070309020205020404" pitchFamily="49" charset="0"/>
              <a:cs typeface="Courier New" panose="02070309020205020404" pitchFamily="49" charset="0"/>
            </a:endParaRPr>
          </a:p>
          <a:p>
            <a:pPr marL="0" indent="0">
              <a:buFontTx/>
              <a:buNone/>
            </a:pPr>
            <a:r>
              <a:rPr lang="en-GB" altLang="zh-CN" sz="1800" b="0" kern="0" dirty="0">
                <a:latin typeface="Courier New" panose="02070309020205020404" pitchFamily="49" charset="0"/>
                <a:cs typeface="Courier New" panose="02070309020205020404" pitchFamily="49" charset="0"/>
              </a:rPr>
              <a:t>int </a:t>
            </a:r>
            <a:r>
              <a:rPr lang="en-GB" altLang="zh-CN" sz="1800" b="0" kern="0" dirty="0" err="1">
                <a:latin typeface="Courier New" panose="02070309020205020404" pitchFamily="49" charset="0"/>
                <a:cs typeface="Courier New" panose="02070309020205020404" pitchFamily="49" charset="0"/>
              </a:rPr>
              <a:t>TestAndSet</a:t>
            </a:r>
            <a:r>
              <a:rPr lang="en-GB" altLang="zh-CN" sz="1800" b="0" kern="0" dirty="0">
                <a:latin typeface="Courier New" panose="02070309020205020404" pitchFamily="49" charset="0"/>
                <a:cs typeface="Courier New" panose="02070309020205020404" pitchFamily="49" charset="0"/>
              </a:rPr>
              <a:t>(int *</a:t>
            </a:r>
            <a:r>
              <a:rPr lang="en-GB" altLang="zh-CN" sz="1800" b="0" kern="0" dirty="0" err="1">
                <a:latin typeface="Courier New" panose="02070309020205020404" pitchFamily="49" charset="0"/>
                <a:cs typeface="Courier New" panose="02070309020205020404" pitchFamily="49" charset="0"/>
              </a:rPr>
              <a:t>old_ptr</a:t>
            </a:r>
            <a:r>
              <a:rPr lang="en-GB" altLang="zh-CN" sz="1800" b="0" kern="0" dirty="0">
                <a:latin typeface="Courier New" panose="02070309020205020404" pitchFamily="49" charset="0"/>
                <a:cs typeface="Courier New" panose="02070309020205020404" pitchFamily="49" charset="0"/>
              </a:rPr>
              <a:t>, int new){    </a:t>
            </a:r>
          </a:p>
          <a:p>
            <a:pPr marL="0" indent="0">
              <a:buFontTx/>
              <a:buNone/>
            </a:pPr>
            <a:r>
              <a:rPr lang="en-GB" altLang="zh-CN" sz="1800" b="0" kern="0" dirty="0">
                <a:latin typeface="Courier New" panose="02070309020205020404" pitchFamily="49" charset="0"/>
                <a:cs typeface="Courier New" panose="02070309020205020404" pitchFamily="49" charset="0"/>
              </a:rPr>
              <a:t>  int old = *</a:t>
            </a:r>
            <a:r>
              <a:rPr lang="en-GB" altLang="zh-CN" sz="1800" b="0" kern="0" dirty="0" err="1">
                <a:latin typeface="Courier New" panose="02070309020205020404" pitchFamily="49" charset="0"/>
                <a:cs typeface="Courier New" panose="02070309020205020404" pitchFamily="49" charset="0"/>
              </a:rPr>
              <a:t>old_ptr</a:t>
            </a:r>
            <a:r>
              <a:rPr lang="en-GB" altLang="zh-CN" sz="1800" b="0" kern="0" dirty="0">
                <a:latin typeface="Courier New" panose="02070309020205020404" pitchFamily="49" charset="0"/>
                <a:cs typeface="Courier New" panose="02070309020205020404" pitchFamily="49" charset="0"/>
              </a:rPr>
              <a:t>; // fetch old value at </a:t>
            </a:r>
            <a:r>
              <a:rPr lang="en-GB" altLang="zh-CN" sz="1800" b="0" kern="0" dirty="0" err="1">
                <a:latin typeface="Courier New" panose="02070309020205020404" pitchFamily="49" charset="0"/>
                <a:cs typeface="Courier New" panose="02070309020205020404" pitchFamily="49" charset="0"/>
              </a:rPr>
              <a:t>old_ptr</a:t>
            </a:r>
            <a:r>
              <a:rPr lang="en-GB" altLang="zh-CN" sz="1800" b="0" kern="0" dirty="0">
                <a:latin typeface="Courier New" panose="02070309020205020404" pitchFamily="49" charset="0"/>
                <a:cs typeface="Courier New" panose="02070309020205020404" pitchFamily="49" charset="0"/>
              </a:rPr>
              <a:t>    </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old_ptr</a:t>
            </a:r>
            <a:r>
              <a:rPr lang="en-GB" altLang="zh-CN" sz="1800" b="0" kern="0" dirty="0">
                <a:latin typeface="Courier New" panose="02070309020205020404" pitchFamily="49" charset="0"/>
                <a:cs typeface="Courier New" panose="02070309020205020404" pitchFamily="49" charset="0"/>
              </a:rPr>
              <a:t> = new;     // store new into </a:t>
            </a:r>
            <a:r>
              <a:rPr lang="en-GB" altLang="zh-CN" sz="1800" b="0" kern="0" dirty="0" err="1">
                <a:latin typeface="Courier New" panose="02070309020205020404" pitchFamily="49" charset="0"/>
                <a:cs typeface="Courier New" panose="02070309020205020404" pitchFamily="49" charset="0"/>
              </a:rPr>
              <a:t>old_ptr</a:t>
            </a:r>
            <a:endParaRPr lang="en-GB" altLang="zh-CN" sz="1800" b="0" kern="0" dirty="0">
              <a:latin typeface="Courier New" panose="02070309020205020404" pitchFamily="49" charset="0"/>
              <a:cs typeface="Courier New" panose="02070309020205020404" pitchFamily="49" charset="0"/>
            </a:endParaRPr>
          </a:p>
          <a:p>
            <a:pPr marL="0" indent="0">
              <a:buFontTx/>
              <a:buNone/>
            </a:pPr>
            <a:r>
              <a:rPr lang="en-GB" altLang="zh-CN" sz="1800" b="0" kern="0" dirty="0">
                <a:latin typeface="Courier New" panose="02070309020205020404" pitchFamily="49" charset="0"/>
                <a:cs typeface="Courier New" panose="02070309020205020404" pitchFamily="49" charset="0"/>
              </a:rPr>
              <a:t>  return old;          // return the old value</a:t>
            </a:r>
          </a:p>
          <a:p>
            <a:pPr marL="0" indent="0">
              <a:buFontTx/>
              <a:buNone/>
            </a:pPr>
            <a:r>
              <a:rPr lang="en-GB" altLang="zh-CN" sz="1800" b="0" kern="0" dirty="0">
                <a:latin typeface="Courier New" panose="02070309020205020404" pitchFamily="49" charset="0"/>
                <a:cs typeface="Courier New" panose="02070309020205020404" pitchFamily="49" charset="0"/>
              </a:rPr>
              <a:t>}</a:t>
            </a:r>
          </a:p>
          <a:p>
            <a:pPr marL="0" indent="0">
              <a:buFontTx/>
              <a:buNone/>
            </a:pPr>
            <a:endParaRPr lang="en-GB" altLang="zh-CN" sz="1800" b="0" kern="0" dirty="0">
              <a:latin typeface="Courier New" panose="02070309020205020404" pitchFamily="49" charset="0"/>
              <a:cs typeface="Courier New" panose="02070309020205020404" pitchFamily="49" charset="0"/>
            </a:endParaRPr>
          </a:p>
          <a:p>
            <a:pPr marL="0" indent="0">
              <a:buFontTx/>
              <a:buNone/>
            </a:pPr>
            <a:r>
              <a:rPr lang="en-GB" altLang="zh-CN" sz="1800" b="0" kern="0" dirty="0">
                <a:latin typeface="Courier New" panose="02070309020205020404" pitchFamily="49" charset="0"/>
                <a:cs typeface="Courier New" panose="02070309020205020404" pitchFamily="49" charset="0"/>
              </a:rPr>
              <a:t>void lock(</a:t>
            </a:r>
            <a:r>
              <a:rPr lang="en-GB" altLang="zh-CN" sz="1800" b="0" kern="0" dirty="0" err="1">
                <a:latin typeface="Courier New" panose="02070309020205020404" pitchFamily="49" charset="0"/>
                <a:cs typeface="Courier New" panose="02070309020205020404" pitchFamily="49" charset="0"/>
              </a:rPr>
              <a:t>lock_t</a:t>
            </a:r>
            <a:r>
              <a:rPr lang="en-GB" altLang="zh-CN" sz="1800" b="0" kern="0" dirty="0">
                <a:latin typeface="Courier New" panose="02070309020205020404" pitchFamily="49" charset="0"/>
                <a:cs typeface="Courier New" panose="02070309020205020404" pitchFamily="49" charset="0"/>
              </a:rPr>
              <a:t> *lock){    </a:t>
            </a:r>
          </a:p>
          <a:p>
            <a:pPr marL="0" indent="0">
              <a:buFontTx/>
              <a:buNone/>
            </a:pPr>
            <a:r>
              <a:rPr lang="en-GB" altLang="zh-CN" sz="1800" b="0" kern="0" dirty="0">
                <a:latin typeface="Courier New" panose="02070309020205020404" pitchFamily="49" charset="0"/>
                <a:cs typeface="Courier New" panose="02070309020205020404" pitchFamily="49" charset="0"/>
              </a:rPr>
              <a:t>  while (</a:t>
            </a:r>
            <a:r>
              <a:rPr lang="en-GB" altLang="zh-CN" sz="1800" b="0" kern="0" dirty="0" err="1">
                <a:latin typeface="Courier New" panose="02070309020205020404" pitchFamily="49" charset="0"/>
                <a:cs typeface="Courier New" panose="02070309020205020404" pitchFamily="49" charset="0"/>
              </a:rPr>
              <a:t>TestAndSet</a:t>
            </a:r>
            <a:r>
              <a:rPr lang="en-GB" altLang="zh-CN" sz="1800" b="0" kern="0" dirty="0">
                <a:latin typeface="Courier New" panose="02070309020205020404" pitchFamily="49" charset="0"/>
                <a:cs typeface="Courier New" panose="02070309020205020404" pitchFamily="49" charset="0"/>
              </a:rPr>
              <a:t>(&amp;lock-&gt;flag, 1) == 1)        </a:t>
            </a:r>
          </a:p>
          <a:p>
            <a:pPr marL="0" indent="0">
              <a:buFontTx/>
              <a:buNone/>
            </a:pPr>
            <a:r>
              <a:rPr lang="en-GB" altLang="zh-CN" sz="1800" b="0" kern="0" dirty="0">
                <a:latin typeface="Courier New" panose="02070309020205020404" pitchFamily="49" charset="0"/>
                <a:cs typeface="Courier New" panose="02070309020205020404" pitchFamily="49" charset="0"/>
              </a:rPr>
              <a:t>    ;  // spin-wait</a:t>
            </a:r>
          </a:p>
          <a:p>
            <a:pPr marL="0" indent="0">
              <a:buFontTx/>
              <a:buNone/>
            </a:pPr>
            <a:r>
              <a:rPr lang="en-GB" altLang="zh-CN" sz="1800" b="0" kern="0" dirty="0">
                <a:latin typeface="Courier New" panose="02070309020205020404" pitchFamily="49" charset="0"/>
                <a:cs typeface="Courier New" panose="02070309020205020404" pitchFamily="49" charset="0"/>
              </a:rPr>
              <a:t>}</a:t>
            </a:r>
          </a:p>
          <a:p>
            <a:pPr marL="0" indent="0">
              <a:buFontTx/>
              <a:buNone/>
            </a:pPr>
            <a:endParaRPr lang="en-GB" altLang="zh-CN" sz="1800" b="0" kern="0" dirty="0">
              <a:latin typeface="Courier New" panose="02070309020205020404" pitchFamily="49" charset="0"/>
              <a:cs typeface="Courier New" panose="02070309020205020404" pitchFamily="49" charset="0"/>
            </a:endParaRPr>
          </a:p>
          <a:p>
            <a:pPr marL="0" indent="0">
              <a:buFontTx/>
              <a:buNone/>
            </a:pPr>
            <a:r>
              <a:rPr lang="en-GB" altLang="zh-CN" sz="1800" b="0" kern="0" dirty="0">
                <a:latin typeface="Courier New" panose="02070309020205020404" pitchFamily="49" charset="0"/>
                <a:cs typeface="Courier New" panose="02070309020205020404" pitchFamily="49" charset="0"/>
              </a:rPr>
              <a:t>void unlock(</a:t>
            </a:r>
            <a:r>
              <a:rPr lang="en-GB" altLang="zh-CN" sz="1800" b="0" kern="0" dirty="0" err="1">
                <a:latin typeface="Courier New" panose="02070309020205020404" pitchFamily="49" charset="0"/>
                <a:cs typeface="Courier New" panose="02070309020205020404" pitchFamily="49" charset="0"/>
              </a:rPr>
              <a:t>lock_t</a:t>
            </a:r>
            <a:r>
              <a:rPr lang="en-GB" altLang="zh-CN" sz="1800" b="0" kern="0" dirty="0">
                <a:latin typeface="Courier New" panose="02070309020205020404" pitchFamily="49" charset="0"/>
                <a:cs typeface="Courier New" panose="02070309020205020404" pitchFamily="49" charset="0"/>
              </a:rPr>
              <a:t> *lock){    </a:t>
            </a:r>
          </a:p>
          <a:p>
            <a:pPr marL="0" indent="0">
              <a:buFontTx/>
              <a:buNone/>
            </a:pPr>
            <a:r>
              <a:rPr lang="en-GB" altLang="zh-CN" sz="1800" b="0" kern="0" dirty="0">
                <a:latin typeface="Courier New" panose="02070309020205020404" pitchFamily="49" charset="0"/>
                <a:cs typeface="Courier New" panose="02070309020205020404" pitchFamily="49" charset="0"/>
              </a:rPr>
              <a:t>  lock-&gt;flag = 0;</a:t>
            </a:r>
          </a:p>
          <a:p>
            <a:pPr marL="0" indent="0">
              <a:buFontTx/>
              <a:buNone/>
            </a:pPr>
            <a:r>
              <a:rPr lang="en-GB" altLang="zh-CN" sz="1800" b="0" kern="0" dirty="0">
                <a:latin typeface="Courier New" panose="02070309020205020404" pitchFamily="49" charset="0"/>
                <a:cs typeface="Courier New" panose="02070309020205020404" pitchFamily="49" charset="0"/>
              </a:rPr>
              <a:t>}</a:t>
            </a:r>
            <a:endParaRPr lang="en-US" altLang="zh-CN" sz="1800" b="0" kern="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4986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03D90-3904-F973-B6A9-D3A34DB2001E}"/>
              </a:ext>
            </a:extLst>
          </p:cNvPr>
          <p:cNvSpPr>
            <a:spLocks noGrp="1"/>
          </p:cNvSpPr>
          <p:nvPr>
            <p:ph type="title"/>
          </p:nvPr>
        </p:nvSpPr>
        <p:spPr/>
        <p:txBody>
          <a:bodyPr/>
          <a:lstStyle/>
          <a:p>
            <a:r>
              <a:rPr lang="en-US" altLang="zh-CN" dirty="0"/>
              <a:t>Locks:</a:t>
            </a:r>
            <a:r>
              <a:rPr lang="zh-CN" altLang="en-US" dirty="0"/>
              <a:t> </a:t>
            </a:r>
            <a:r>
              <a:rPr lang="en-US" altLang="zh-CN" dirty="0"/>
              <a:t>Compare-and-Swap</a:t>
            </a:r>
            <a:endParaRPr lang="en-US" dirty="0"/>
          </a:p>
        </p:txBody>
      </p:sp>
      <p:sp>
        <p:nvSpPr>
          <p:cNvPr id="3" name="内容占位符 2">
            <a:extLst>
              <a:ext uri="{FF2B5EF4-FFF2-40B4-BE49-F238E27FC236}">
                <a16:creationId xmlns:a16="http://schemas.microsoft.com/office/drawing/2014/main" id="{0B7321FA-5952-67E4-57BF-0468264B6C81}"/>
              </a:ext>
            </a:extLst>
          </p:cNvPr>
          <p:cNvSpPr>
            <a:spLocks noGrp="1"/>
          </p:cNvSpPr>
          <p:nvPr>
            <p:ph idx="1"/>
          </p:nvPr>
        </p:nvSpPr>
        <p:spPr>
          <a:xfrm>
            <a:off x="98777" y="830173"/>
            <a:ext cx="4989286" cy="5708373"/>
          </a:xfrm>
        </p:spPr>
        <p:txBody>
          <a:bodyPr>
            <a:normAutofit lnSpcReduction="10000"/>
          </a:bodyPr>
          <a:lstStyle/>
          <a:p>
            <a:r>
              <a:rPr lang="en-US" altLang="zh-CN" dirty="0"/>
              <a:t>Another</a:t>
            </a:r>
            <a:r>
              <a:rPr lang="zh-CN" altLang="en-US" dirty="0"/>
              <a:t> </a:t>
            </a:r>
            <a:r>
              <a:rPr lang="en-US" altLang="zh-CN" dirty="0"/>
              <a:t>hardware</a:t>
            </a:r>
            <a:r>
              <a:rPr lang="zh-CN" altLang="en-US" dirty="0"/>
              <a:t> </a:t>
            </a:r>
            <a:r>
              <a:rPr lang="en-US" altLang="zh-CN" dirty="0"/>
              <a:t>primitive:</a:t>
            </a:r>
            <a:r>
              <a:rPr lang="zh-CN" altLang="en-US" dirty="0"/>
              <a:t> </a:t>
            </a:r>
            <a:r>
              <a:rPr lang="en-US" altLang="zh-CN" b="1" dirty="0">
                <a:solidFill>
                  <a:srgbClr val="0070C0"/>
                </a:solidFill>
              </a:rPr>
              <a:t>Compare-and-Swap (CAS)</a:t>
            </a:r>
          </a:p>
          <a:p>
            <a:r>
              <a:rPr lang="en-US" altLang="zh-CN" dirty="0"/>
              <a:t>Locking</a:t>
            </a:r>
            <a:r>
              <a:rPr lang="zh-CN" altLang="en-US" dirty="0"/>
              <a:t> </a:t>
            </a:r>
            <a:r>
              <a:rPr lang="en-US" altLang="zh-CN" dirty="0"/>
              <a:t>with</a:t>
            </a:r>
            <a:r>
              <a:rPr lang="zh-CN" altLang="en-US" dirty="0"/>
              <a:t> </a:t>
            </a:r>
            <a:r>
              <a:rPr lang="en-GB" altLang="zh-CN" dirty="0"/>
              <a:t>CAS</a:t>
            </a:r>
            <a:r>
              <a:rPr lang="en-US" altLang="zh-CN" dirty="0"/>
              <a:t>: CAS fetches the old value of lock-flag into variable original, compares original with expected (0), and if they are equal (lock-flag==0), sets lock-&gt;flag to 1, then return variable original, all in one atomic operation</a:t>
            </a:r>
          </a:p>
          <a:p>
            <a:pPr lvl="1"/>
            <a:r>
              <a:rPr lang="en-US" dirty="0"/>
              <a:t>If </a:t>
            </a:r>
            <a:r>
              <a:rPr lang="en-US" altLang="zh-CN" dirty="0"/>
              <a:t>lock-flag==0, then lock() sets it to 1 and returns old==0, so the thread exits the while loop and enters critical section</a:t>
            </a:r>
          </a:p>
          <a:p>
            <a:pPr lvl="1"/>
            <a:r>
              <a:rPr lang="en-US" dirty="0"/>
              <a:t>If </a:t>
            </a:r>
            <a:r>
              <a:rPr lang="en-US" altLang="zh-CN" dirty="0"/>
              <a:t>lock-flag==1, then lock() returns old==1, so the thread spins in the while loop and does not enter critical section</a:t>
            </a:r>
          </a:p>
        </p:txBody>
      </p:sp>
      <p:sp>
        <p:nvSpPr>
          <p:cNvPr id="4" name="Plassholder for innhold 2">
            <a:extLst>
              <a:ext uri="{FF2B5EF4-FFF2-40B4-BE49-F238E27FC236}">
                <a16:creationId xmlns:a16="http://schemas.microsoft.com/office/drawing/2014/main" id="{BB6F1475-47B0-6D23-DD98-AD99AB6FBA3A}"/>
              </a:ext>
            </a:extLst>
          </p:cNvPr>
          <p:cNvSpPr txBox="1">
            <a:spLocks/>
          </p:cNvSpPr>
          <p:nvPr/>
        </p:nvSpPr>
        <p:spPr bwMode="auto">
          <a:xfrm>
            <a:off x="5029200" y="2057400"/>
            <a:ext cx="7086601" cy="3083014"/>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altLang="zh-CN" sz="1800" b="0" kern="0" dirty="0">
                <a:latin typeface="Courier New" panose="02070309020205020404" pitchFamily="49" charset="0"/>
                <a:cs typeface="Courier New" panose="02070309020205020404" pitchFamily="49" charset="0"/>
              </a:rPr>
              <a:t>int </a:t>
            </a:r>
            <a:r>
              <a:rPr lang="en-GB" altLang="zh-CN" sz="1800" b="0" kern="0" dirty="0" err="1">
                <a:latin typeface="Courier New" panose="02070309020205020404" pitchFamily="49" charset="0"/>
                <a:cs typeface="Courier New" panose="02070309020205020404" pitchFamily="49" charset="0"/>
              </a:rPr>
              <a:t>CompareAndSwap</a:t>
            </a:r>
            <a:r>
              <a:rPr lang="en-GB" altLang="zh-CN" sz="1800" b="0" kern="0" dirty="0">
                <a:latin typeface="Courier New" panose="02070309020205020404" pitchFamily="49" charset="0"/>
                <a:cs typeface="Courier New" panose="02070309020205020404" pitchFamily="49" charset="0"/>
              </a:rPr>
              <a:t>(int *</a:t>
            </a:r>
            <a:r>
              <a:rPr lang="en-GB" altLang="zh-CN" sz="1800" b="0" kern="0" dirty="0" err="1">
                <a:latin typeface="Courier New" panose="02070309020205020404" pitchFamily="49" charset="0"/>
                <a:cs typeface="Courier New" panose="02070309020205020404" pitchFamily="49" charset="0"/>
              </a:rPr>
              <a:t>ptr</a:t>
            </a:r>
            <a:r>
              <a:rPr lang="en-GB" altLang="zh-CN" sz="1800" b="0" kern="0" dirty="0">
                <a:latin typeface="Courier New" panose="02070309020205020404" pitchFamily="49" charset="0"/>
                <a:cs typeface="Courier New" panose="02070309020205020404" pitchFamily="49" charset="0"/>
              </a:rPr>
              <a:t>, int expected, int new){</a:t>
            </a:r>
          </a:p>
          <a:p>
            <a:pPr marL="0" indent="0">
              <a:buFontTx/>
              <a:buNone/>
            </a:pPr>
            <a:r>
              <a:rPr lang="en-GB" altLang="zh-CN" sz="1800" b="0" kern="0" dirty="0">
                <a:latin typeface="Courier New" panose="02070309020205020404" pitchFamily="49" charset="0"/>
                <a:cs typeface="Courier New" panose="02070309020205020404" pitchFamily="49" charset="0"/>
              </a:rPr>
              <a:t>  int old = *</a:t>
            </a:r>
            <a:r>
              <a:rPr lang="en-GB" altLang="zh-CN" sz="1800" b="0" kern="0" dirty="0" err="1">
                <a:latin typeface="Courier New" panose="02070309020205020404" pitchFamily="49" charset="0"/>
                <a:cs typeface="Courier New" panose="02070309020205020404" pitchFamily="49" charset="0"/>
              </a:rPr>
              <a:t>ptr</a:t>
            </a:r>
            <a:r>
              <a:rPr lang="en-GB" altLang="zh-CN" sz="1800" b="0" kern="0" dirty="0">
                <a:latin typeface="Courier New" panose="02070309020205020404" pitchFamily="49" charset="0"/>
                <a:cs typeface="Courier New" panose="02070309020205020404" pitchFamily="49" charset="0"/>
              </a:rPr>
              <a:t>;</a:t>
            </a:r>
          </a:p>
          <a:p>
            <a:pPr marL="0" indent="0">
              <a:buFontTx/>
              <a:buNone/>
            </a:pPr>
            <a:r>
              <a:rPr lang="en-GB" altLang="zh-CN" sz="1800" b="0" kern="0" dirty="0">
                <a:latin typeface="Courier New" panose="02070309020205020404" pitchFamily="49" charset="0"/>
                <a:cs typeface="Courier New" panose="02070309020205020404" pitchFamily="49" charset="0"/>
              </a:rPr>
              <a:t>  if (old == expected)        </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ptr</a:t>
            </a:r>
            <a:r>
              <a:rPr lang="en-GB" altLang="zh-CN" sz="1800" b="0" kern="0" dirty="0">
                <a:latin typeface="Courier New" panose="02070309020205020404" pitchFamily="49" charset="0"/>
                <a:cs typeface="Courier New" panose="02070309020205020404" pitchFamily="49" charset="0"/>
              </a:rPr>
              <a:t> = new;    </a:t>
            </a:r>
          </a:p>
          <a:p>
            <a:pPr marL="0" indent="0">
              <a:buFontTx/>
              <a:buNone/>
            </a:pPr>
            <a:r>
              <a:rPr lang="en-GB" altLang="zh-CN" sz="1800" b="0" kern="0" dirty="0">
                <a:latin typeface="Courier New" panose="02070309020205020404" pitchFamily="49" charset="0"/>
                <a:cs typeface="Courier New" panose="02070309020205020404" pitchFamily="49" charset="0"/>
              </a:rPr>
              <a:t>  return old;</a:t>
            </a:r>
          </a:p>
          <a:p>
            <a:pPr marL="0" indent="0">
              <a:buFontTx/>
              <a:buNone/>
            </a:pPr>
            <a:r>
              <a:rPr lang="en-GB" altLang="zh-CN" sz="1800" b="0" kern="0" dirty="0">
                <a:latin typeface="Courier New" panose="02070309020205020404" pitchFamily="49" charset="0"/>
                <a:cs typeface="Courier New" panose="02070309020205020404" pitchFamily="49" charset="0"/>
              </a:rPr>
              <a:t>}</a:t>
            </a:r>
          </a:p>
          <a:p>
            <a:pPr marL="0" indent="0">
              <a:buFontTx/>
              <a:buNone/>
            </a:pPr>
            <a:endParaRPr lang="en-GB" altLang="zh-CN" sz="1800" b="0" kern="0" dirty="0">
              <a:latin typeface="Courier New" panose="02070309020205020404" pitchFamily="49" charset="0"/>
              <a:cs typeface="Courier New" panose="02070309020205020404" pitchFamily="49" charset="0"/>
            </a:endParaRPr>
          </a:p>
          <a:p>
            <a:pPr marL="0" indent="0">
              <a:buFontTx/>
              <a:buNone/>
            </a:pPr>
            <a:r>
              <a:rPr lang="en-GB" altLang="zh-CN" sz="1800" b="0" kern="0" dirty="0">
                <a:latin typeface="Courier New" panose="02070309020205020404" pitchFamily="49" charset="0"/>
                <a:cs typeface="Courier New" panose="02070309020205020404" pitchFamily="49" charset="0"/>
              </a:rPr>
              <a:t>void lock(</a:t>
            </a:r>
            <a:r>
              <a:rPr lang="en-GB" altLang="zh-CN" sz="1800" b="0" kern="0" dirty="0" err="1">
                <a:latin typeface="Courier New" panose="02070309020205020404" pitchFamily="49" charset="0"/>
                <a:cs typeface="Courier New" panose="02070309020205020404" pitchFamily="49" charset="0"/>
              </a:rPr>
              <a:t>lock_t</a:t>
            </a:r>
            <a:r>
              <a:rPr lang="en-GB" altLang="zh-CN" sz="1800" b="0" kern="0" dirty="0">
                <a:latin typeface="Courier New" panose="02070309020205020404" pitchFamily="49" charset="0"/>
                <a:cs typeface="Courier New" panose="02070309020205020404" pitchFamily="49" charset="0"/>
              </a:rPr>
              <a:t> *lock){    </a:t>
            </a:r>
          </a:p>
          <a:p>
            <a:pPr marL="0" indent="0">
              <a:buFontTx/>
              <a:buNone/>
            </a:pPr>
            <a:r>
              <a:rPr lang="en-GB" altLang="zh-CN" sz="1800" b="0" kern="0" dirty="0">
                <a:latin typeface="Courier New" panose="02070309020205020404" pitchFamily="49" charset="0"/>
                <a:cs typeface="Courier New" panose="02070309020205020404" pitchFamily="49" charset="0"/>
              </a:rPr>
              <a:t>  while (</a:t>
            </a:r>
            <a:r>
              <a:rPr lang="en-GB" altLang="zh-CN" sz="1800" b="0" kern="0" dirty="0" err="1">
                <a:latin typeface="Courier New" panose="02070309020205020404" pitchFamily="49" charset="0"/>
                <a:cs typeface="Courier New" panose="02070309020205020404" pitchFamily="49" charset="0"/>
              </a:rPr>
              <a:t>CompareAndSwap</a:t>
            </a:r>
            <a:r>
              <a:rPr lang="en-GB" altLang="zh-CN" sz="1800" b="0" kern="0" dirty="0">
                <a:latin typeface="Courier New" panose="02070309020205020404" pitchFamily="49" charset="0"/>
                <a:cs typeface="Courier New" panose="02070309020205020404" pitchFamily="49" charset="0"/>
              </a:rPr>
              <a:t>(&amp;lock-&gt;flag, 0, 1) == 1)</a:t>
            </a:r>
          </a:p>
          <a:p>
            <a:pPr marL="0" indent="0">
              <a:buFontTx/>
              <a:buNone/>
            </a:pPr>
            <a:r>
              <a:rPr lang="en-GB" altLang="zh-CN" sz="1800" b="0" kern="0" dirty="0">
                <a:latin typeface="Courier New" panose="02070309020205020404" pitchFamily="49" charset="0"/>
                <a:cs typeface="Courier New" panose="02070309020205020404" pitchFamily="49" charset="0"/>
              </a:rPr>
              <a:t>    ; //spin-wait</a:t>
            </a:r>
          </a:p>
          <a:p>
            <a:pPr marL="0" indent="0">
              <a:buFontTx/>
              <a:buNone/>
            </a:pPr>
            <a:r>
              <a:rPr lang="en-GB" altLang="zh-CN" sz="1800" b="0" kern="0" dirty="0">
                <a:latin typeface="Courier New" panose="02070309020205020404" pitchFamily="49" charset="0"/>
                <a:cs typeface="Courier New" panose="02070309020205020404" pitchFamily="49" charset="0"/>
              </a:rPr>
              <a:t>}</a:t>
            </a:r>
            <a:endParaRPr lang="en-US" altLang="zh-CN" sz="1800" b="0" kern="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7591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08FFBC-E03B-1FB4-E54F-C44027FB8DC5}"/>
              </a:ext>
            </a:extLst>
          </p:cNvPr>
          <p:cNvSpPr>
            <a:spLocks noGrp="1"/>
          </p:cNvSpPr>
          <p:nvPr>
            <p:ph type="title"/>
          </p:nvPr>
        </p:nvSpPr>
        <p:spPr/>
        <p:txBody>
          <a:bodyPr/>
          <a:lstStyle/>
          <a:p>
            <a:r>
              <a:rPr lang="en-US" altLang="zh-CN" dirty="0"/>
              <a:t>Locks:</a:t>
            </a:r>
            <a:r>
              <a:rPr lang="zh-CN" altLang="en-US" dirty="0"/>
              <a:t> </a:t>
            </a:r>
            <a:r>
              <a:rPr lang="en-US" altLang="zh-CN" dirty="0"/>
              <a:t>Busy</a:t>
            </a:r>
            <a:r>
              <a:rPr lang="zh-CN" altLang="en-US" dirty="0"/>
              <a:t> </a:t>
            </a:r>
            <a:r>
              <a:rPr lang="en-US" altLang="zh-CN" dirty="0"/>
              <a:t>Waiting</a:t>
            </a:r>
            <a:endParaRPr lang="en-US" dirty="0"/>
          </a:p>
        </p:txBody>
      </p:sp>
      <p:sp>
        <p:nvSpPr>
          <p:cNvPr id="3" name="内容占位符 2">
            <a:extLst>
              <a:ext uri="{FF2B5EF4-FFF2-40B4-BE49-F238E27FC236}">
                <a16:creationId xmlns:a16="http://schemas.microsoft.com/office/drawing/2014/main" id="{AA95A88A-6309-8B30-CAD6-A030B81BAA1F}"/>
              </a:ext>
            </a:extLst>
          </p:cNvPr>
          <p:cNvSpPr>
            <a:spLocks noGrp="1"/>
          </p:cNvSpPr>
          <p:nvPr>
            <p:ph idx="1"/>
          </p:nvPr>
        </p:nvSpPr>
        <p:spPr>
          <a:xfrm>
            <a:off x="1844853" y="3148327"/>
            <a:ext cx="8502294" cy="2841171"/>
          </a:xfrm>
        </p:spPr>
        <p:txBody>
          <a:bodyPr/>
          <a:lstStyle/>
          <a:p>
            <a:r>
              <a:rPr lang="en-US" altLang="zh-CN" dirty="0"/>
              <a:t>Both TAS and CAS </a:t>
            </a:r>
            <a:r>
              <a:rPr lang="en-GB" altLang="zh-CN" dirty="0"/>
              <a:t>are </a:t>
            </a:r>
            <a:r>
              <a:rPr lang="en-GB" altLang="zh-CN" dirty="0">
                <a:solidFill>
                  <a:srgbClr val="FF0000"/>
                </a:solidFill>
              </a:rPr>
              <a:t>spinlocks</a:t>
            </a:r>
            <a:r>
              <a:rPr lang="zh-CN" altLang="en-US" dirty="0"/>
              <a:t> </a:t>
            </a:r>
            <a:r>
              <a:rPr lang="en-US" altLang="zh-CN" dirty="0"/>
              <a:t>based</a:t>
            </a:r>
            <a:r>
              <a:rPr lang="zh-CN" altLang="en-US" dirty="0"/>
              <a:t> </a:t>
            </a:r>
            <a:r>
              <a:rPr lang="en-US" altLang="zh-CN" dirty="0"/>
              <a:t>on</a:t>
            </a:r>
            <a:r>
              <a:rPr lang="zh-CN" altLang="en-US" b="1" dirty="0">
                <a:solidFill>
                  <a:srgbClr val="FF0000"/>
                </a:solidFill>
              </a:rPr>
              <a:t> </a:t>
            </a:r>
            <a:r>
              <a:rPr lang="en-US" altLang="zh-CN" b="1" dirty="0">
                <a:solidFill>
                  <a:srgbClr val="FF0000"/>
                </a:solidFill>
              </a:rPr>
              <a:t>busy</a:t>
            </a:r>
            <a:r>
              <a:rPr lang="zh-CN" altLang="en-US" b="1" dirty="0">
                <a:solidFill>
                  <a:srgbClr val="FF0000"/>
                </a:solidFill>
              </a:rPr>
              <a:t> </a:t>
            </a:r>
            <a:r>
              <a:rPr lang="en-US" altLang="zh-CN" b="1" dirty="0">
                <a:solidFill>
                  <a:srgbClr val="FF0000"/>
                </a:solidFill>
              </a:rPr>
              <a:t>waiting</a:t>
            </a:r>
          </a:p>
          <a:p>
            <a:pPr lvl="1"/>
            <a:r>
              <a:rPr lang="en-US" altLang="zh-CN" dirty="0">
                <a:solidFill>
                  <a:srgbClr val="FF0000"/>
                </a:solidFill>
              </a:rPr>
              <a:t>A</a:t>
            </a:r>
            <a:r>
              <a:rPr lang="zh-CN" altLang="en-US" dirty="0">
                <a:solidFill>
                  <a:srgbClr val="FF0000"/>
                </a:solidFill>
              </a:rPr>
              <a:t> </a:t>
            </a:r>
            <a:r>
              <a:rPr lang="en-US" altLang="zh-CN" dirty="0">
                <a:solidFill>
                  <a:srgbClr val="FF0000"/>
                </a:solidFill>
              </a:rPr>
              <a:t>thread</a:t>
            </a:r>
            <a:r>
              <a:rPr lang="zh-CN" altLang="en-US" dirty="0">
                <a:solidFill>
                  <a:srgbClr val="FF0000"/>
                </a:solidFill>
              </a:rPr>
              <a:t> </a:t>
            </a:r>
            <a:r>
              <a:rPr lang="en-US" altLang="zh-CN" dirty="0">
                <a:solidFill>
                  <a:srgbClr val="FF0000"/>
                </a:solidFill>
              </a:rPr>
              <a:t>is stuck in a while loop</a:t>
            </a:r>
            <a:r>
              <a:rPr lang="zh-CN" altLang="en-US" dirty="0">
                <a:solidFill>
                  <a:srgbClr val="FF0000"/>
                </a:solidFill>
              </a:rPr>
              <a:t> </a:t>
            </a:r>
            <a:r>
              <a:rPr lang="en-US" altLang="zh-CN" dirty="0">
                <a:solidFill>
                  <a:srgbClr val="FF0000"/>
                </a:solidFill>
              </a:rPr>
              <a:t>endlessly</a:t>
            </a:r>
            <a:r>
              <a:rPr lang="zh-CN" altLang="en-US" dirty="0">
                <a:solidFill>
                  <a:srgbClr val="FF0000"/>
                </a:solidFill>
              </a:rPr>
              <a:t> </a:t>
            </a:r>
            <a:r>
              <a:rPr lang="en-US" altLang="zh-CN" dirty="0">
                <a:solidFill>
                  <a:srgbClr val="FF0000"/>
                </a:solidFill>
              </a:rPr>
              <a:t>checking</a:t>
            </a:r>
            <a:r>
              <a:rPr lang="zh-CN" altLang="en-US" dirty="0">
                <a:solidFill>
                  <a:srgbClr val="FF0000"/>
                </a:solidFill>
              </a:rPr>
              <a:t> </a:t>
            </a:r>
            <a:r>
              <a:rPr lang="en-US" altLang="zh-CN" dirty="0">
                <a:solidFill>
                  <a:srgbClr val="FF0000"/>
                </a:solidFill>
              </a:rPr>
              <a:t>lock-&gt;flag</a:t>
            </a:r>
            <a:r>
              <a:rPr lang="zh-CN" altLang="en-US" dirty="0">
                <a:solidFill>
                  <a:srgbClr val="FF0000"/>
                </a:solidFill>
              </a:rPr>
              <a:t> </a:t>
            </a:r>
            <a:r>
              <a:rPr lang="en-US" altLang="zh-CN" dirty="0">
                <a:solidFill>
                  <a:srgbClr val="FF0000"/>
                </a:solidFill>
              </a:rPr>
              <a:t>if</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lock</a:t>
            </a:r>
            <a:r>
              <a:rPr lang="zh-CN" altLang="en-US" dirty="0">
                <a:solidFill>
                  <a:srgbClr val="FF0000"/>
                </a:solidFill>
              </a:rPr>
              <a:t> </a:t>
            </a:r>
            <a:r>
              <a:rPr lang="en-US" altLang="zh-CN" dirty="0">
                <a:solidFill>
                  <a:srgbClr val="FF0000"/>
                </a:solidFill>
              </a:rPr>
              <a:t>is</a:t>
            </a:r>
            <a:r>
              <a:rPr lang="zh-CN" altLang="en-US" dirty="0">
                <a:solidFill>
                  <a:srgbClr val="FF0000"/>
                </a:solidFill>
              </a:rPr>
              <a:t> </a:t>
            </a:r>
            <a:r>
              <a:rPr lang="en-US" altLang="zh-CN" dirty="0">
                <a:solidFill>
                  <a:srgbClr val="FF0000"/>
                </a:solidFill>
              </a:rPr>
              <a:t>held</a:t>
            </a:r>
            <a:r>
              <a:rPr lang="zh-CN" altLang="en-US" dirty="0">
                <a:solidFill>
                  <a:srgbClr val="FF0000"/>
                </a:solidFill>
              </a:rPr>
              <a:t> </a:t>
            </a:r>
            <a:r>
              <a:rPr lang="en-US" altLang="zh-CN" dirty="0">
                <a:solidFill>
                  <a:srgbClr val="FF0000"/>
                </a:solidFill>
              </a:rPr>
              <a:t>by</a:t>
            </a:r>
            <a:r>
              <a:rPr lang="zh-CN" altLang="en-US" dirty="0">
                <a:solidFill>
                  <a:srgbClr val="FF0000"/>
                </a:solidFill>
              </a:rPr>
              <a:t> </a:t>
            </a:r>
            <a:r>
              <a:rPr lang="en-US" altLang="zh-CN" dirty="0">
                <a:solidFill>
                  <a:srgbClr val="FF0000"/>
                </a:solidFill>
              </a:rPr>
              <a:t>others</a:t>
            </a:r>
          </a:p>
          <a:p>
            <a:r>
              <a:rPr lang="en-US" altLang="zh-CN" dirty="0"/>
              <a:t>Goals achieved?</a:t>
            </a:r>
          </a:p>
          <a:p>
            <a:pPr lvl="1"/>
            <a:r>
              <a:rPr lang="en-US" altLang="zh-CN" b="1" dirty="0">
                <a:solidFill>
                  <a:srgbClr val="0070C0"/>
                </a:solidFill>
              </a:rPr>
              <a:t>Mutual</a:t>
            </a:r>
            <a:r>
              <a:rPr lang="zh-CN" altLang="en-US" b="1" dirty="0">
                <a:solidFill>
                  <a:srgbClr val="0070C0"/>
                </a:solidFill>
              </a:rPr>
              <a:t> </a:t>
            </a:r>
            <a:r>
              <a:rPr lang="en-US" altLang="zh-CN" b="1" dirty="0">
                <a:solidFill>
                  <a:srgbClr val="0070C0"/>
                </a:solidFill>
              </a:rPr>
              <a:t>exclusion</a:t>
            </a:r>
            <a:r>
              <a:rPr lang="zh-CN" altLang="en-US" b="1" dirty="0">
                <a:solidFill>
                  <a:srgbClr val="0070C0"/>
                </a:solidFill>
              </a:rPr>
              <a:t> </a:t>
            </a:r>
            <a:r>
              <a:rPr lang="en-US" altLang="zh-CN" b="1" dirty="0">
                <a:solidFill>
                  <a:srgbClr val="0070C0"/>
                </a:solidFill>
              </a:rPr>
              <a:t>(Yes!)</a:t>
            </a:r>
          </a:p>
          <a:p>
            <a:pPr lvl="1"/>
            <a:r>
              <a:rPr lang="en-US" altLang="zh-CN" b="1" dirty="0">
                <a:solidFill>
                  <a:srgbClr val="FF0000"/>
                </a:solidFill>
              </a:rPr>
              <a:t>Fairness</a:t>
            </a:r>
            <a:r>
              <a:rPr lang="zh-CN" altLang="en-US" b="1" dirty="0">
                <a:solidFill>
                  <a:srgbClr val="FF0000"/>
                </a:solidFill>
              </a:rPr>
              <a:t> </a:t>
            </a:r>
            <a:r>
              <a:rPr lang="en-US" altLang="zh-CN" b="1" dirty="0">
                <a:solidFill>
                  <a:srgbClr val="FF0000"/>
                </a:solidFill>
              </a:rPr>
              <a:t>(NO!!)</a:t>
            </a:r>
          </a:p>
          <a:p>
            <a:pPr lvl="1"/>
            <a:r>
              <a:rPr lang="en-US" altLang="zh-CN" b="1" dirty="0">
                <a:solidFill>
                  <a:srgbClr val="FF0000"/>
                </a:solidFill>
              </a:rPr>
              <a:t>Performance?</a:t>
            </a:r>
            <a:endParaRPr lang="en-US" b="1" dirty="0">
              <a:solidFill>
                <a:srgbClr val="FF0000"/>
              </a:solidFill>
            </a:endParaRPr>
          </a:p>
        </p:txBody>
      </p:sp>
      <p:pic>
        <p:nvPicPr>
          <p:cNvPr id="7" name="图片 6">
            <a:extLst>
              <a:ext uri="{FF2B5EF4-FFF2-40B4-BE49-F238E27FC236}">
                <a16:creationId xmlns:a16="http://schemas.microsoft.com/office/drawing/2014/main" id="{26234751-2083-1B94-3C52-2CD137DFE910}"/>
              </a:ext>
            </a:extLst>
          </p:cNvPr>
          <p:cNvPicPr>
            <a:picLocks noChangeAspect="1"/>
          </p:cNvPicPr>
          <p:nvPr/>
        </p:nvPicPr>
        <p:blipFill>
          <a:blip r:embed="rId2"/>
          <a:stretch>
            <a:fillRect/>
          </a:stretch>
        </p:blipFill>
        <p:spPr>
          <a:xfrm>
            <a:off x="2444667" y="777858"/>
            <a:ext cx="6691970" cy="1198788"/>
          </a:xfrm>
          <a:prstGeom prst="rect">
            <a:avLst/>
          </a:prstGeom>
        </p:spPr>
      </p:pic>
      <p:pic>
        <p:nvPicPr>
          <p:cNvPr id="5" name="图片 5">
            <a:extLst>
              <a:ext uri="{FF2B5EF4-FFF2-40B4-BE49-F238E27FC236}">
                <a16:creationId xmlns:a16="http://schemas.microsoft.com/office/drawing/2014/main" id="{2CEB3167-790D-1BBD-E8D6-53F63EC1021B}"/>
              </a:ext>
            </a:extLst>
          </p:cNvPr>
          <p:cNvPicPr>
            <a:picLocks noChangeAspect="1"/>
          </p:cNvPicPr>
          <p:nvPr/>
        </p:nvPicPr>
        <p:blipFill>
          <a:blip r:embed="rId3"/>
          <a:stretch>
            <a:fillRect/>
          </a:stretch>
        </p:blipFill>
        <p:spPr>
          <a:xfrm>
            <a:off x="2444666" y="1976645"/>
            <a:ext cx="7666317" cy="1198787"/>
          </a:xfrm>
          <a:prstGeom prst="rect">
            <a:avLst/>
          </a:prstGeom>
        </p:spPr>
      </p:pic>
    </p:spTree>
    <p:extLst>
      <p:ext uri="{BB962C8B-B14F-4D97-AF65-F5344CB8AC3E}">
        <p14:creationId xmlns:p14="http://schemas.microsoft.com/office/powerpoint/2010/main" val="178499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326DCB-BB45-C10B-250C-9B551DF85ECC}"/>
              </a:ext>
            </a:extLst>
          </p:cNvPr>
          <p:cNvSpPr>
            <a:spLocks noGrp="1"/>
          </p:cNvSpPr>
          <p:nvPr>
            <p:ph type="title"/>
          </p:nvPr>
        </p:nvSpPr>
        <p:spPr/>
        <p:txBody>
          <a:bodyPr/>
          <a:lstStyle/>
          <a:p>
            <a:r>
              <a:rPr lang="en-US" altLang="zh-CN" dirty="0"/>
              <a:t>Ticket</a:t>
            </a:r>
            <a:r>
              <a:rPr lang="zh-CN" altLang="en-US" dirty="0"/>
              <a:t> </a:t>
            </a:r>
            <a:r>
              <a:rPr lang="en-US" altLang="zh-CN" dirty="0"/>
              <a:t>Lock</a:t>
            </a:r>
            <a:endParaRPr lang="en-US" dirty="0"/>
          </a:p>
        </p:txBody>
      </p:sp>
      <p:sp>
        <p:nvSpPr>
          <p:cNvPr id="3" name="内容占位符 2">
            <a:extLst>
              <a:ext uri="{FF2B5EF4-FFF2-40B4-BE49-F238E27FC236}">
                <a16:creationId xmlns:a16="http://schemas.microsoft.com/office/drawing/2014/main" id="{42249BE2-14BF-EFE6-B996-5BFC081CE488}"/>
              </a:ext>
            </a:extLst>
          </p:cNvPr>
          <p:cNvSpPr>
            <a:spLocks noGrp="1"/>
          </p:cNvSpPr>
          <p:nvPr>
            <p:ph idx="1"/>
          </p:nvPr>
        </p:nvSpPr>
        <p:spPr>
          <a:xfrm>
            <a:off x="304800" y="801151"/>
            <a:ext cx="5585565" cy="3798649"/>
          </a:xfrm>
        </p:spPr>
        <p:txBody>
          <a:bodyPr>
            <a:normAutofit lnSpcReduction="10000"/>
          </a:bodyPr>
          <a:lstStyle/>
          <a:p>
            <a:r>
              <a:rPr lang="en-US" altLang="zh-CN" dirty="0"/>
              <a:t>Basic</a:t>
            </a:r>
            <a:r>
              <a:rPr lang="zh-CN" altLang="en-US" dirty="0"/>
              <a:t> </a:t>
            </a:r>
            <a:r>
              <a:rPr lang="en-US" altLang="zh-CN" dirty="0"/>
              <a:t>spinlocks</a:t>
            </a:r>
            <a:r>
              <a:rPr lang="zh-CN" altLang="en-US" dirty="0"/>
              <a:t> </a:t>
            </a:r>
            <a:r>
              <a:rPr lang="en-US" altLang="zh-CN" dirty="0"/>
              <a:t>are</a:t>
            </a:r>
            <a:r>
              <a:rPr lang="zh-CN" altLang="en-US" dirty="0"/>
              <a:t> </a:t>
            </a:r>
            <a:r>
              <a:rPr lang="en-US" altLang="zh-CN" b="1" dirty="0">
                <a:solidFill>
                  <a:srgbClr val="FF0000"/>
                </a:solidFill>
              </a:rPr>
              <a:t>not</a:t>
            </a:r>
            <a:r>
              <a:rPr lang="zh-CN" altLang="en-US" b="1" dirty="0">
                <a:solidFill>
                  <a:srgbClr val="FF0000"/>
                </a:solidFill>
              </a:rPr>
              <a:t> </a:t>
            </a:r>
            <a:r>
              <a:rPr lang="en-US" altLang="zh-CN" b="1" dirty="0">
                <a:solidFill>
                  <a:srgbClr val="FF0000"/>
                </a:solidFill>
              </a:rPr>
              <a:t>fair</a:t>
            </a:r>
            <a:r>
              <a:rPr lang="zh-CN" altLang="en-US" b="1" dirty="0">
                <a:solidFill>
                  <a:srgbClr val="FF0000"/>
                </a:solidFill>
              </a:rPr>
              <a:t> </a:t>
            </a:r>
            <a:r>
              <a:rPr lang="en-US" altLang="zh-CN" dirty="0"/>
              <a:t>and</a:t>
            </a:r>
            <a:r>
              <a:rPr lang="zh-CN" altLang="en-US" b="1" dirty="0">
                <a:solidFill>
                  <a:srgbClr val="FF0000"/>
                </a:solidFill>
              </a:rPr>
              <a:t> </a:t>
            </a:r>
            <a:r>
              <a:rPr lang="en-US" altLang="zh-CN" dirty="0"/>
              <a:t>may</a:t>
            </a:r>
            <a:r>
              <a:rPr lang="zh-CN" altLang="en-US" dirty="0"/>
              <a:t> </a:t>
            </a:r>
            <a:r>
              <a:rPr lang="en-US" altLang="zh-CN" dirty="0"/>
              <a:t>cause</a:t>
            </a:r>
            <a:r>
              <a:rPr lang="zh-CN" altLang="en-US" dirty="0"/>
              <a:t> </a:t>
            </a:r>
            <a:r>
              <a:rPr lang="en-US" altLang="zh-CN" b="1" dirty="0">
                <a:solidFill>
                  <a:srgbClr val="FF0000"/>
                </a:solidFill>
              </a:rPr>
              <a:t>starvation</a:t>
            </a:r>
            <a:endParaRPr lang="en-US" b="1" dirty="0">
              <a:solidFill>
                <a:srgbClr val="FF0000"/>
              </a:solidFill>
            </a:endParaRPr>
          </a:p>
          <a:p>
            <a:r>
              <a:rPr lang="en-US" altLang="zh-CN" dirty="0"/>
              <a:t>Ticket lock uses hardware</a:t>
            </a:r>
            <a:r>
              <a:rPr lang="zh-CN" altLang="en-US" dirty="0"/>
              <a:t> </a:t>
            </a:r>
            <a:r>
              <a:rPr lang="en-US" altLang="zh-CN" dirty="0"/>
              <a:t>primitive</a:t>
            </a:r>
            <a:r>
              <a:rPr lang="zh-CN" altLang="en-US" dirty="0"/>
              <a:t> </a:t>
            </a:r>
            <a:r>
              <a:rPr lang="en-US" altLang="zh-CN" b="1" dirty="0">
                <a:solidFill>
                  <a:srgbClr val="0070C0"/>
                </a:solidFill>
              </a:rPr>
              <a:t>fetch-and-add</a:t>
            </a:r>
            <a:r>
              <a:rPr lang="en-US" altLang="zh-CN" dirty="0"/>
              <a:t> to guarantee fairness</a:t>
            </a:r>
          </a:p>
          <a:p>
            <a:r>
              <a:rPr lang="en-US" altLang="zh-CN" b="1" dirty="0">
                <a:solidFill>
                  <a:srgbClr val="0070C0"/>
                </a:solidFill>
              </a:rPr>
              <a:t>Lock:</a:t>
            </a:r>
          </a:p>
          <a:p>
            <a:pPr lvl="1"/>
            <a:r>
              <a:rPr lang="en-US" altLang="zh-CN" dirty="0"/>
              <a:t>Use</a:t>
            </a:r>
            <a:r>
              <a:rPr lang="zh-CN" altLang="en-US" dirty="0"/>
              <a:t> </a:t>
            </a:r>
            <a:r>
              <a:rPr lang="en-US" altLang="zh-CN" dirty="0"/>
              <a:t>fetch-and-add</a:t>
            </a:r>
            <a:r>
              <a:rPr lang="zh-CN" altLang="en-US" dirty="0"/>
              <a:t> </a:t>
            </a:r>
            <a:r>
              <a:rPr lang="en-US" altLang="zh-CN" dirty="0"/>
              <a:t>on</a:t>
            </a:r>
            <a:r>
              <a:rPr lang="zh-CN" altLang="en-US" dirty="0"/>
              <a:t> </a:t>
            </a:r>
            <a:r>
              <a:rPr lang="en-US" altLang="zh-CN" dirty="0"/>
              <a:t>the</a:t>
            </a:r>
            <a:r>
              <a:rPr lang="zh-CN" altLang="en-US" dirty="0"/>
              <a:t> </a:t>
            </a:r>
            <a:r>
              <a:rPr lang="en-US" altLang="zh-CN" dirty="0"/>
              <a:t>ticket</a:t>
            </a:r>
            <a:r>
              <a:rPr lang="zh-CN" altLang="en-US" dirty="0"/>
              <a:t> </a:t>
            </a:r>
            <a:r>
              <a:rPr lang="en-US" altLang="zh-CN" dirty="0"/>
              <a:t>value</a:t>
            </a:r>
          </a:p>
          <a:p>
            <a:pPr lvl="1"/>
            <a:r>
              <a:rPr lang="en-US" altLang="zh-CN" dirty="0"/>
              <a:t>The</a:t>
            </a:r>
            <a:r>
              <a:rPr lang="zh-CN" altLang="en-US" dirty="0"/>
              <a:t> </a:t>
            </a:r>
            <a:r>
              <a:rPr lang="en-US" altLang="zh-CN" dirty="0"/>
              <a:t>return</a:t>
            </a:r>
            <a:r>
              <a:rPr lang="zh-CN" altLang="en-US" dirty="0"/>
              <a:t> </a:t>
            </a:r>
            <a:r>
              <a:rPr lang="en-US" altLang="zh-CN" dirty="0"/>
              <a:t>value</a:t>
            </a:r>
            <a:r>
              <a:rPr lang="zh-CN" altLang="en-US" dirty="0"/>
              <a:t> </a:t>
            </a:r>
            <a:r>
              <a:rPr lang="en-US" altLang="zh-CN" dirty="0"/>
              <a:t>is</a:t>
            </a:r>
            <a:r>
              <a:rPr lang="zh-CN" altLang="en-US" dirty="0"/>
              <a:t> </a:t>
            </a:r>
            <a:r>
              <a:rPr lang="en-US" altLang="zh-CN" dirty="0"/>
              <a:t>the</a:t>
            </a:r>
            <a:r>
              <a:rPr lang="zh-CN" altLang="en-US" dirty="0"/>
              <a:t> </a:t>
            </a:r>
            <a:r>
              <a:rPr lang="en-US" altLang="zh-CN" dirty="0"/>
              <a:t>thread’s</a:t>
            </a:r>
            <a:r>
              <a:rPr lang="zh-CN" altLang="en-US" dirty="0"/>
              <a:t> </a:t>
            </a:r>
            <a:r>
              <a:rPr lang="en-US" altLang="zh-CN" dirty="0"/>
              <a:t>”turn”</a:t>
            </a:r>
            <a:r>
              <a:rPr lang="zh-CN" altLang="en-US" dirty="0"/>
              <a:t> </a:t>
            </a:r>
            <a:r>
              <a:rPr lang="en-US" altLang="zh-CN" dirty="0"/>
              <a:t>value</a:t>
            </a:r>
          </a:p>
          <a:p>
            <a:r>
              <a:rPr lang="en-US" altLang="zh-CN" b="1" dirty="0">
                <a:solidFill>
                  <a:srgbClr val="0070C0"/>
                </a:solidFill>
              </a:rPr>
              <a:t>Unlock:</a:t>
            </a:r>
          </a:p>
          <a:p>
            <a:pPr lvl="1"/>
            <a:r>
              <a:rPr lang="en-US" altLang="zh-CN" dirty="0"/>
              <a:t>Increment</a:t>
            </a:r>
            <a:r>
              <a:rPr lang="zh-CN" altLang="en-US" dirty="0"/>
              <a:t> </a:t>
            </a:r>
            <a:r>
              <a:rPr lang="en-US" altLang="zh-CN" dirty="0"/>
              <a:t>the</a:t>
            </a:r>
            <a:r>
              <a:rPr lang="zh-CN" altLang="en-US" dirty="0"/>
              <a:t> </a:t>
            </a:r>
            <a:r>
              <a:rPr lang="en-US" altLang="zh-CN" dirty="0"/>
              <a:t>turn</a:t>
            </a:r>
            <a:endParaRPr lang="en-US" b="1" dirty="0">
              <a:solidFill>
                <a:srgbClr val="0070C0"/>
              </a:solidFill>
            </a:endParaRPr>
          </a:p>
        </p:txBody>
      </p:sp>
      <p:pic>
        <p:nvPicPr>
          <p:cNvPr id="5" name="图片 4">
            <a:extLst>
              <a:ext uri="{FF2B5EF4-FFF2-40B4-BE49-F238E27FC236}">
                <a16:creationId xmlns:a16="http://schemas.microsoft.com/office/drawing/2014/main" id="{9CD324EC-9178-A32A-AC81-7F8FB8AAABE3}"/>
              </a:ext>
            </a:extLst>
          </p:cNvPr>
          <p:cNvPicPr>
            <a:picLocks noChangeAspect="1"/>
          </p:cNvPicPr>
          <p:nvPr/>
        </p:nvPicPr>
        <p:blipFill>
          <a:blip r:embed="rId3"/>
          <a:stretch>
            <a:fillRect/>
          </a:stretch>
        </p:blipFill>
        <p:spPr>
          <a:xfrm>
            <a:off x="304800" y="4599800"/>
            <a:ext cx="4191000" cy="1529429"/>
          </a:xfrm>
          <a:prstGeom prst="rect">
            <a:avLst/>
          </a:prstGeom>
        </p:spPr>
      </p:pic>
      <p:pic>
        <p:nvPicPr>
          <p:cNvPr id="6" name="图片 5">
            <a:extLst>
              <a:ext uri="{FF2B5EF4-FFF2-40B4-BE49-F238E27FC236}">
                <a16:creationId xmlns:a16="http://schemas.microsoft.com/office/drawing/2014/main" id="{AAF4E815-039E-F890-F911-D21D85220519}"/>
              </a:ext>
            </a:extLst>
          </p:cNvPr>
          <p:cNvPicPr>
            <a:picLocks noChangeAspect="1"/>
          </p:cNvPicPr>
          <p:nvPr/>
        </p:nvPicPr>
        <p:blipFill>
          <a:blip r:embed="rId4"/>
          <a:stretch>
            <a:fillRect/>
          </a:stretch>
        </p:blipFill>
        <p:spPr>
          <a:xfrm>
            <a:off x="5588652" y="914437"/>
            <a:ext cx="6428015" cy="5142412"/>
          </a:xfrm>
          <a:prstGeom prst="rect">
            <a:avLst/>
          </a:prstGeom>
        </p:spPr>
      </p:pic>
    </p:spTree>
    <p:extLst>
      <p:ext uri="{BB962C8B-B14F-4D97-AF65-F5344CB8AC3E}">
        <p14:creationId xmlns:p14="http://schemas.microsoft.com/office/powerpoint/2010/main" val="365103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DEA3AB-F276-6EFC-6820-FAB96CAA59B8}"/>
              </a:ext>
            </a:extLst>
          </p:cNvPr>
          <p:cNvSpPr>
            <a:spLocks noGrp="1"/>
          </p:cNvSpPr>
          <p:nvPr>
            <p:ph idx="1"/>
          </p:nvPr>
        </p:nvSpPr>
        <p:spPr>
          <a:xfrm>
            <a:off x="427804" y="824528"/>
            <a:ext cx="11336392" cy="5509934"/>
          </a:xfrm>
        </p:spPr>
        <p:txBody>
          <a:bodyPr/>
          <a:lstStyle/>
          <a:p>
            <a:r>
              <a:rPr lang="en-GB" dirty="0"/>
              <a:t>A ticket lock is a synchronization mechanism used in multithreaded programming to ensure that threads acquire a lock in the order they request it. It uses two counters:</a:t>
            </a:r>
          </a:p>
          <a:p>
            <a:pPr lvl="1"/>
            <a:r>
              <a:rPr lang="en-GB" dirty="0"/>
              <a:t>tickets (or </a:t>
            </a:r>
            <a:r>
              <a:rPr lang="en-GB" dirty="0" err="1"/>
              <a:t>next_ticket</a:t>
            </a:r>
            <a:r>
              <a:rPr lang="en-GB" dirty="0"/>
              <a:t>): Tracks the next "ticket number" to be assigned to a thread requesting the lock.</a:t>
            </a:r>
          </a:p>
          <a:p>
            <a:pPr lvl="1"/>
            <a:r>
              <a:rPr lang="en-GB" dirty="0"/>
              <a:t>turn: Tracks the "ticket number" of the thread currently holding the lock.</a:t>
            </a:r>
          </a:p>
          <a:p>
            <a:r>
              <a:rPr lang="en-GB" dirty="0"/>
              <a:t>Lock Acquisition (lock()):</a:t>
            </a:r>
          </a:p>
          <a:p>
            <a:pPr lvl="1"/>
            <a:r>
              <a:rPr lang="en-GB" dirty="0"/>
              <a:t>A thread atomically increments the tickets counter (using fetch-and-add) and receives its "ticket number.“</a:t>
            </a:r>
          </a:p>
          <a:p>
            <a:pPr lvl="1"/>
            <a:r>
              <a:rPr lang="en-GB" dirty="0"/>
              <a:t>The thread then spin-waits until its ticket number matches the turn counter, indicating it is its turn to enter the critical section.</a:t>
            </a:r>
          </a:p>
          <a:p>
            <a:r>
              <a:rPr lang="en-GB" dirty="0"/>
              <a:t>Lock Release (unlock()):</a:t>
            </a:r>
          </a:p>
          <a:p>
            <a:pPr lvl="1"/>
            <a:r>
              <a:rPr lang="en-GB" dirty="0"/>
              <a:t>When a thread finishes its critical section, it increments the turn counter, </a:t>
            </a:r>
            <a:r>
              <a:rPr lang="en-GB" dirty="0" err="1"/>
              <a:t>signaling</a:t>
            </a:r>
            <a:r>
              <a:rPr lang="en-GB" dirty="0"/>
              <a:t> that the next thread in line can proceed.</a:t>
            </a:r>
          </a:p>
          <a:p>
            <a:pPr lvl="1"/>
            <a:r>
              <a:rPr lang="en-GB" dirty="0"/>
              <a:t>This ensures that threads are served in a first-come, first-served (FCFS) manner, preventing starvation and ensuring fairness.</a:t>
            </a:r>
            <a:endParaRPr lang="en-SE" dirty="0"/>
          </a:p>
        </p:txBody>
      </p:sp>
      <p:sp>
        <p:nvSpPr>
          <p:cNvPr id="4" name="标题 1">
            <a:extLst>
              <a:ext uri="{FF2B5EF4-FFF2-40B4-BE49-F238E27FC236}">
                <a16:creationId xmlns:a16="http://schemas.microsoft.com/office/drawing/2014/main" id="{4428190A-437E-FA4A-DEDC-FA3F68F46FA5}"/>
              </a:ext>
            </a:extLst>
          </p:cNvPr>
          <p:cNvSpPr>
            <a:spLocks noGrp="1"/>
          </p:cNvSpPr>
          <p:nvPr>
            <p:ph type="title"/>
          </p:nvPr>
        </p:nvSpPr>
        <p:spPr>
          <a:xfrm>
            <a:off x="419449" y="274639"/>
            <a:ext cx="11336392" cy="532956"/>
          </a:xfrm>
        </p:spPr>
        <p:txBody>
          <a:bodyPr/>
          <a:lstStyle/>
          <a:p>
            <a:r>
              <a:rPr lang="en-US" altLang="zh-CN" dirty="0"/>
              <a:t>Ticket</a:t>
            </a:r>
            <a:r>
              <a:rPr lang="zh-CN" altLang="en-US" dirty="0"/>
              <a:t> </a:t>
            </a:r>
            <a:r>
              <a:rPr lang="en-US" altLang="zh-CN" dirty="0"/>
              <a:t>Lock</a:t>
            </a:r>
            <a:endParaRPr lang="en-US" dirty="0"/>
          </a:p>
        </p:txBody>
      </p:sp>
    </p:spTree>
    <p:extLst>
      <p:ext uri="{BB962C8B-B14F-4D97-AF65-F5344CB8AC3E}">
        <p14:creationId xmlns:p14="http://schemas.microsoft.com/office/powerpoint/2010/main" val="185436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05F65-71EE-EAA4-7F48-513AD46F989B}"/>
              </a:ext>
            </a:extLst>
          </p:cNvPr>
          <p:cNvSpPr>
            <a:spLocks noGrp="1"/>
          </p:cNvSpPr>
          <p:nvPr>
            <p:ph type="title"/>
          </p:nvPr>
        </p:nvSpPr>
        <p:spPr/>
        <p:txBody>
          <a:bodyPr/>
          <a:lstStyle/>
          <a:p>
            <a:r>
              <a:rPr lang="en-US" altLang="zh-CN" dirty="0"/>
              <a:t>Ticket</a:t>
            </a:r>
            <a:r>
              <a:rPr lang="zh-CN" altLang="en-US" dirty="0"/>
              <a:t> </a:t>
            </a:r>
            <a:r>
              <a:rPr lang="en-US" altLang="zh-CN" dirty="0"/>
              <a:t>Lock</a:t>
            </a:r>
            <a:endParaRPr lang="en-US" dirty="0"/>
          </a:p>
        </p:txBody>
      </p:sp>
      <p:sp>
        <p:nvSpPr>
          <p:cNvPr id="3" name="内容占位符 2">
            <a:extLst>
              <a:ext uri="{FF2B5EF4-FFF2-40B4-BE49-F238E27FC236}">
                <a16:creationId xmlns:a16="http://schemas.microsoft.com/office/drawing/2014/main" id="{9218E009-821F-59C2-0969-8C639FC92994}"/>
              </a:ext>
            </a:extLst>
          </p:cNvPr>
          <p:cNvSpPr>
            <a:spLocks noGrp="1"/>
          </p:cNvSpPr>
          <p:nvPr>
            <p:ph idx="1"/>
          </p:nvPr>
        </p:nvSpPr>
        <p:spPr>
          <a:xfrm>
            <a:off x="1838588" y="1422318"/>
            <a:ext cx="7881559" cy="562522"/>
          </a:xfrm>
        </p:spPr>
        <p:txBody>
          <a:bodyPr/>
          <a:lstStyle/>
          <a:p>
            <a:pPr marL="0" indent="0">
              <a:buNone/>
            </a:pPr>
            <a:r>
              <a:rPr lang="en-US" altLang="zh-CN" dirty="0"/>
              <a:t>Initial</a:t>
            </a:r>
            <a:r>
              <a:rPr lang="zh-CN" altLang="en-US" dirty="0"/>
              <a:t> </a:t>
            </a:r>
            <a:r>
              <a:rPr lang="en-US" altLang="zh-CN" dirty="0"/>
              <a:t>value</a:t>
            </a:r>
            <a:r>
              <a:rPr lang="zh-CN" altLang="en-US" dirty="0"/>
              <a:t> </a:t>
            </a:r>
            <a:r>
              <a:rPr lang="en-US" altLang="zh-CN" dirty="0"/>
              <a:t>tickets=0</a:t>
            </a:r>
            <a:r>
              <a:rPr lang="zh-CN" altLang="en-US" dirty="0"/>
              <a:t> </a:t>
            </a:r>
            <a:r>
              <a:rPr lang="en-US" altLang="zh-CN" dirty="0"/>
              <a:t>turn=0</a:t>
            </a:r>
            <a:endParaRPr lang="en-US" dirty="0"/>
          </a:p>
        </p:txBody>
      </p:sp>
      <p:graphicFrame>
        <p:nvGraphicFramePr>
          <p:cNvPr id="6" name="表格 6">
            <a:extLst>
              <a:ext uri="{FF2B5EF4-FFF2-40B4-BE49-F238E27FC236}">
                <a16:creationId xmlns:a16="http://schemas.microsoft.com/office/drawing/2014/main" id="{AE79900A-11CD-E542-54A5-37F4AD53C3B3}"/>
              </a:ext>
            </a:extLst>
          </p:cNvPr>
          <p:cNvGraphicFramePr>
            <a:graphicFrameLocks noGrp="1"/>
          </p:cNvGraphicFramePr>
          <p:nvPr/>
        </p:nvGraphicFramePr>
        <p:xfrm>
          <a:off x="7014581" y="2100906"/>
          <a:ext cx="2586618" cy="1576916"/>
        </p:xfrm>
        <a:graphic>
          <a:graphicData uri="http://schemas.openxmlformats.org/drawingml/2006/table">
            <a:tbl>
              <a:tblPr firstRow="1" bandRow="1">
                <a:tableStyleId>{F5AB1C69-6EDB-4FF4-983F-18BD219EF322}</a:tableStyleId>
              </a:tblPr>
              <a:tblGrid>
                <a:gridCol w="1293309">
                  <a:extLst>
                    <a:ext uri="{9D8B030D-6E8A-4147-A177-3AD203B41FA5}">
                      <a16:colId xmlns:a16="http://schemas.microsoft.com/office/drawing/2014/main" val="2512606221"/>
                    </a:ext>
                  </a:extLst>
                </a:gridCol>
                <a:gridCol w="1293309">
                  <a:extLst>
                    <a:ext uri="{9D8B030D-6E8A-4147-A177-3AD203B41FA5}">
                      <a16:colId xmlns:a16="http://schemas.microsoft.com/office/drawing/2014/main" val="3131097780"/>
                    </a:ext>
                  </a:extLst>
                </a:gridCol>
              </a:tblGrid>
              <a:tr h="394229">
                <a:tc>
                  <a:txBody>
                    <a:bodyPr/>
                    <a:lstStyle/>
                    <a:p>
                      <a:endParaRPr lang="en-US" dirty="0"/>
                    </a:p>
                  </a:txBody>
                  <a:tcPr/>
                </a:tc>
                <a:tc>
                  <a:txBody>
                    <a:bodyPr/>
                    <a:lstStyle/>
                    <a:p>
                      <a:r>
                        <a:rPr lang="en-US" altLang="zh-CN" dirty="0" err="1">
                          <a:solidFill>
                            <a:schemeClr val="tx1"/>
                          </a:solidFill>
                        </a:rPr>
                        <a:t>myturn</a:t>
                      </a:r>
                      <a:endParaRPr lang="en-US" dirty="0">
                        <a:solidFill>
                          <a:schemeClr val="tx1"/>
                        </a:solidFill>
                      </a:endParaRPr>
                    </a:p>
                  </a:txBody>
                  <a:tcPr/>
                </a:tc>
                <a:extLst>
                  <a:ext uri="{0D108BD9-81ED-4DB2-BD59-A6C34878D82A}">
                    <a16:rowId xmlns:a16="http://schemas.microsoft.com/office/drawing/2014/main" val="851497624"/>
                  </a:ext>
                </a:extLst>
              </a:tr>
              <a:tr h="394229">
                <a:tc>
                  <a:txBody>
                    <a:bodyPr/>
                    <a:lstStyle/>
                    <a:p>
                      <a:r>
                        <a:rPr lang="en-US" altLang="zh-CN" dirty="0"/>
                        <a:t>A</a:t>
                      </a:r>
                      <a:endParaRPr lang="en-US" dirty="0"/>
                    </a:p>
                  </a:txBody>
                  <a:tcPr/>
                </a:tc>
                <a:tc>
                  <a:txBody>
                    <a:bodyPr/>
                    <a:lstStyle/>
                    <a:p>
                      <a:r>
                        <a:rPr lang="en-US" altLang="zh-CN" dirty="0"/>
                        <a:t>0</a:t>
                      </a:r>
                      <a:endParaRPr lang="en-US" dirty="0"/>
                    </a:p>
                  </a:txBody>
                  <a:tcPr/>
                </a:tc>
                <a:extLst>
                  <a:ext uri="{0D108BD9-81ED-4DB2-BD59-A6C34878D82A}">
                    <a16:rowId xmlns:a16="http://schemas.microsoft.com/office/drawing/2014/main" val="2041599818"/>
                  </a:ext>
                </a:extLst>
              </a:tr>
              <a:tr h="394229">
                <a:tc>
                  <a:txBody>
                    <a:bodyPr/>
                    <a:lstStyle/>
                    <a:p>
                      <a:r>
                        <a:rPr lang="en-US" altLang="zh-CN" dirty="0"/>
                        <a:t>B</a:t>
                      </a:r>
                      <a:endParaRPr lang="en-US" dirty="0"/>
                    </a:p>
                  </a:txBody>
                  <a:tcPr/>
                </a:tc>
                <a:tc>
                  <a:txBody>
                    <a:bodyPr/>
                    <a:lstStyle/>
                    <a:p>
                      <a:r>
                        <a:rPr lang="en-US" altLang="zh-CN" dirty="0"/>
                        <a:t>1</a:t>
                      </a:r>
                      <a:endParaRPr lang="en-US" dirty="0"/>
                    </a:p>
                  </a:txBody>
                  <a:tcPr/>
                </a:tc>
                <a:extLst>
                  <a:ext uri="{0D108BD9-81ED-4DB2-BD59-A6C34878D82A}">
                    <a16:rowId xmlns:a16="http://schemas.microsoft.com/office/drawing/2014/main" val="3765804276"/>
                  </a:ext>
                </a:extLst>
              </a:tr>
              <a:tr h="394229">
                <a:tc>
                  <a:txBody>
                    <a:bodyPr/>
                    <a:lstStyle/>
                    <a:p>
                      <a:r>
                        <a:rPr lang="en-US" altLang="zh-CN" dirty="0"/>
                        <a:t>C</a:t>
                      </a:r>
                      <a:endParaRPr lang="en-US" dirty="0"/>
                    </a:p>
                  </a:txBody>
                  <a:tcPr/>
                </a:tc>
                <a:tc>
                  <a:txBody>
                    <a:bodyPr/>
                    <a:lstStyle/>
                    <a:p>
                      <a:r>
                        <a:rPr lang="en-US" altLang="zh-CN" dirty="0"/>
                        <a:t>2</a:t>
                      </a:r>
                      <a:endParaRPr lang="en-US" dirty="0"/>
                    </a:p>
                  </a:txBody>
                  <a:tcPr/>
                </a:tc>
                <a:extLst>
                  <a:ext uri="{0D108BD9-81ED-4DB2-BD59-A6C34878D82A}">
                    <a16:rowId xmlns:a16="http://schemas.microsoft.com/office/drawing/2014/main" val="1994083016"/>
                  </a:ext>
                </a:extLst>
              </a:tr>
            </a:tbl>
          </a:graphicData>
        </a:graphic>
      </p:graphicFrame>
      <p:pic>
        <p:nvPicPr>
          <p:cNvPr id="7" name="图片 6">
            <a:extLst>
              <a:ext uri="{FF2B5EF4-FFF2-40B4-BE49-F238E27FC236}">
                <a16:creationId xmlns:a16="http://schemas.microsoft.com/office/drawing/2014/main" id="{051FDFF0-0381-160D-F64B-90FF9835B8AD}"/>
              </a:ext>
            </a:extLst>
          </p:cNvPr>
          <p:cNvPicPr>
            <a:picLocks noChangeAspect="1"/>
          </p:cNvPicPr>
          <p:nvPr/>
        </p:nvPicPr>
        <p:blipFill>
          <a:blip r:embed="rId3"/>
          <a:stretch>
            <a:fillRect/>
          </a:stretch>
        </p:blipFill>
        <p:spPr>
          <a:xfrm>
            <a:off x="4840093" y="281184"/>
            <a:ext cx="5801423" cy="1181771"/>
          </a:xfrm>
          <a:prstGeom prst="rect">
            <a:avLst/>
          </a:prstGeom>
        </p:spPr>
      </p:pic>
      <p:pic>
        <p:nvPicPr>
          <p:cNvPr id="8" name="图片 7">
            <a:extLst>
              <a:ext uri="{FF2B5EF4-FFF2-40B4-BE49-F238E27FC236}">
                <a16:creationId xmlns:a16="http://schemas.microsoft.com/office/drawing/2014/main" id="{24D42B24-F7BA-8FA6-EDEE-47D615C192E0}"/>
              </a:ext>
            </a:extLst>
          </p:cNvPr>
          <p:cNvPicPr>
            <a:picLocks noChangeAspect="1"/>
          </p:cNvPicPr>
          <p:nvPr/>
        </p:nvPicPr>
        <p:blipFill>
          <a:blip r:embed="rId4"/>
          <a:stretch>
            <a:fillRect/>
          </a:stretch>
        </p:blipFill>
        <p:spPr>
          <a:xfrm>
            <a:off x="6589441" y="4044598"/>
            <a:ext cx="3855073" cy="1406839"/>
          </a:xfrm>
          <a:prstGeom prst="rect">
            <a:avLst/>
          </a:prstGeom>
        </p:spPr>
      </p:pic>
      <p:graphicFrame>
        <p:nvGraphicFramePr>
          <p:cNvPr id="4" name="表格 5">
            <a:extLst>
              <a:ext uri="{FF2B5EF4-FFF2-40B4-BE49-F238E27FC236}">
                <a16:creationId xmlns:a16="http://schemas.microsoft.com/office/drawing/2014/main" id="{93924DF6-A78A-7C48-CF30-09EBDC5D347A}"/>
              </a:ext>
            </a:extLst>
          </p:cNvPr>
          <p:cNvGraphicFramePr>
            <a:graphicFrameLocks noGrp="1"/>
          </p:cNvGraphicFramePr>
          <p:nvPr>
            <p:extLst>
              <p:ext uri="{D42A27DB-BD31-4B8C-83A1-F6EECF244321}">
                <p14:modId xmlns:p14="http://schemas.microsoft.com/office/powerpoint/2010/main" val="2109070970"/>
              </p:ext>
            </p:extLst>
          </p:nvPr>
        </p:nvGraphicFramePr>
        <p:xfrm>
          <a:off x="939797" y="1857821"/>
          <a:ext cx="3195759" cy="4045943"/>
        </p:xfrm>
        <a:graphic>
          <a:graphicData uri="http://schemas.openxmlformats.org/drawingml/2006/table">
            <a:tbl>
              <a:tblPr firstRow="1" bandRow="1">
                <a:tableStyleId>{5C22544A-7EE6-4342-B048-85BDC9FD1C3A}</a:tableStyleId>
              </a:tblPr>
              <a:tblGrid>
                <a:gridCol w="1521181">
                  <a:extLst>
                    <a:ext uri="{9D8B030D-6E8A-4147-A177-3AD203B41FA5}">
                      <a16:colId xmlns:a16="http://schemas.microsoft.com/office/drawing/2014/main" val="3170189433"/>
                    </a:ext>
                  </a:extLst>
                </a:gridCol>
                <a:gridCol w="914400">
                  <a:extLst>
                    <a:ext uri="{9D8B030D-6E8A-4147-A177-3AD203B41FA5}">
                      <a16:colId xmlns:a16="http://schemas.microsoft.com/office/drawing/2014/main" val="3344651322"/>
                    </a:ext>
                  </a:extLst>
                </a:gridCol>
                <a:gridCol w="760178">
                  <a:extLst>
                    <a:ext uri="{9D8B030D-6E8A-4147-A177-3AD203B41FA5}">
                      <a16:colId xmlns:a16="http://schemas.microsoft.com/office/drawing/2014/main" val="709480791"/>
                    </a:ext>
                  </a:extLst>
                </a:gridCol>
              </a:tblGrid>
              <a:tr h="389726">
                <a:tc>
                  <a:txBody>
                    <a:bodyPr/>
                    <a:lstStyle/>
                    <a:p>
                      <a:pPr algn="ctr"/>
                      <a:endParaRPr lang="en-US" sz="1600" dirty="0"/>
                    </a:p>
                  </a:txBody>
                  <a:tcPr/>
                </a:tc>
                <a:tc>
                  <a:txBody>
                    <a:bodyPr/>
                    <a:lstStyle/>
                    <a:p>
                      <a:pPr algn="ctr"/>
                      <a:r>
                        <a:rPr lang="en-US" altLang="zh-CN" sz="1600" dirty="0">
                          <a:solidFill>
                            <a:schemeClr val="tx1"/>
                          </a:solidFill>
                        </a:rPr>
                        <a:t>Ticket</a:t>
                      </a:r>
                      <a:endParaRPr lang="en-US" sz="1600" dirty="0">
                        <a:solidFill>
                          <a:schemeClr val="tx1"/>
                        </a:solidFill>
                      </a:endParaRPr>
                    </a:p>
                  </a:txBody>
                  <a:tcPr/>
                </a:tc>
                <a:tc>
                  <a:txBody>
                    <a:bodyPr/>
                    <a:lstStyle/>
                    <a:p>
                      <a:pPr algn="ctr"/>
                      <a:r>
                        <a:rPr lang="en-US" altLang="zh-CN" sz="1600" dirty="0">
                          <a:solidFill>
                            <a:schemeClr val="tx1"/>
                          </a:solidFill>
                        </a:rPr>
                        <a:t>Turn</a:t>
                      </a:r>
                      <a:endParaRPr lang="en-US" sz="1600" dirty="0">
                        <a:solidFill>
                          <a:schemeClr val="tx1"/>
                        </a:solidFill>
                      </a:endParaRPr>
                    </a:p>
                  </a:txBody>
                  <a:tcPr/>
                </a:tc>
                <a:extLst>
                  <a:ext uri="{0D108BD9-81ED-4DB2-BD59-A6C34878D82A}">
                    <a16:rowId xmlns:a16="http://schemas.microsoft.com/office/drawing/2014/main" val="570883669"/>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lock(),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 enters CS</a:t>
                      </a:r>
                    </a:p>
                  </a:txBody>
                  <a:tcPr/>
                </a:tc>
                <a:tc>
                  <a:txBody>
                    <a:bodyPr/>
                    <a:lstStyle/>
                    <a:p>
                      <a:pPr algn="ctr"/>
                      <a:r>
                        <a:rPr lang="en-US" altLang="zh-CN" sz="1600" dirty="0"/>
                        <a:t>1</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299137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2</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733771484"/>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C</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3</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324812745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7185151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942198567"/>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3358286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2614737042"/>
                  </a:ext>
                </a:extLst>
              </a:tr>
              <a:tr h="3599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659834337"/>
                  </a:ext>
                </a:extLst>
              </a:tr>
            </a:tbl>
          </a:graphicData>
        </a:graphic>
      </p:graphicFrame>
    </p:spTree>
    <p:extLst>
      <p:ext uri="{BB962C8B-B14F-4D97-AF65-F5344CB8AC3E}">
        <p14:creationId xmlns:p14="http://schemas.microsoft.com/office/powerpoint/2010/main" val="1714377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05F65-71EE-EAA4-7F48-513AD46F989B}"/>
              </a:ext>
            </a:extLst>
          </p:cNvPr>
          <p:cNvSpPr>
            <a:spLocks noGrp="1"/>
          </p:cNvSpPr>
          <p:nvPr>
            <p:ph type="title"/>
          </p:nvPr>
        </p:nvSpPr>
        <p:spPr/>
        <p:txBody>
          <a:bodyPr/>
          <a:lstStyle/>
          <a:p>
            <a:r>
              <a:rPr lang="en-US" altLang="zh-CN" dirty="0"/>
              <a:t>Ticket</a:t>
            </a:r>
            <a:r>
              <a:rPr lang="zh-CN" altLang="en-US" dirty="0"/>
              <a:t> </a:t>
            </a:r>
            <a:r>
              <a:rPr lang="en-US" altLang="zh-CN" dirty="0"/>
              <a:t>Lock</a:t>
            </a:r>
            <a:endParaRPr lang="en-US" dirty="0"/>
          </a:p>
        </p:txBody>
      </p:sp>
      <p:sp>
        <p:nvSpPr>
          <p:cNvPr id="3" name="内容占位符 2">
            <a:extLst>
              <a:ext uri="{FF2B5EF4-FFF2-40B4-BE49-F238E27FC236}">
                <a16:creationId xmlns:a16="http://schemas.microsoft.com/office/drawing/2014/main" id="{9218E009-821F-59C2-0969-8C639FC92994}"/>
              </a:ext>
            </a:extLst>
          </p:cNvPr>
          <p:cNvSpPr>
            <a:spLocks noGrp="1"/>
          </p:cNvSpPr>
          <p:nvPr>
            <p:ph idx="1"/>
          </p:nvPr>
        </p:nvSpPr>
        <p:spPr>
          <a:xfrm>
            <a:off x="1838588" y="1422318"/>
            <a:ext cx="7881559" cy="562522"/>
          </a:xfrm>
        </p:spPr>
        <p:txBody>
          <a:bodyPr/>
          <a:lstStyle/>
          <a:p>
            <a:pPr marL="0" indent="0">
              <a:buNone/>
            </a:pPr>
            <a:r>
              <a:rPr lang="en-US" altLang="zh-CN" dirty="0"/>
              <a:t>Initial</a:t>
            </a:r>
            <a:r>
              <a:rPr lang="zh-CN" altLang="en-US" dirty="0"/>
              <a:t> </a:t>
            </a:r>
            <a:r>
              <a:rPr lang="en-US" altLang="zh-CN" dirty="0"/>
              <a:t>value</a:t>
            </a:r>
            <a:r>
              <a:rPr lang="zh-CN" altLang="en-US" dirty="0"/>
              <a:t> </a:t>
            </a:r>
            <a:r>
              <a:rPr lang="en-US" altLang="zh-CN" dirty="0"/>
              <a:t>tickets=0</a:t>
            </a:r>
            <a:r>
              <a:rPr lang="zh-CN" altLang="en-US" dirty="0"/>
              <a:t> </a:t>
            </a:r>
            <a:r>
              <a:rPr lang="en-US" altLang="zh-CN" dirty="0"/>
              <a:t>turn=0</a:t>
            </a:r>
            <a:endParaRPr lang="en-US" dirty="0"/>
          </a:p>
        </p:txBody>
      </p:sp>
      <p:graphicFrame>
        <p:nvGraphicFramePr>
          <p:cNvPr id="6" name="表格 6">
            <a:extLst>
              <a:ext uri="{FF2B5EF4-FFF2-40B4-BE49-F238E27FC236}">
                <a16:creationId xmlns:a16="http://schemas.microsoft.com/office/drawing/2014/main" id="{AE79900A-11CD-E542-54A5-37F4AD53C3B3}"/>
              </a:ext>
            </a:extLst>
          </p:cNvPr>
          <p:cNvGraphicFramePr>
            <a:graphicFrameLocks noGrp="1"/>
          </p:cNvGraphicFramePr>
          <p:nvPr/>
        </p:nvGraphicFramePr>
        <p:xfrm>
          <a:off x="7014581" y="2100906"/>
          <a:ext cx="2586618" cy="1576916"/>
        </p:xfrm>
        <a:graphic>
          <a:graphicData uri="http://schemas.openxmlformats.org/drawingml/2006/table">
            <a:tbl>
              <a:tblPr firstRow="1" bandRow="1">
                <a:tableStyleId>{F5AB1C69-6EDB-4FF4-983F-18BD219EF322}</a:tableStyleId>
              </a:tblPr>
              <a:tblGrid>
                <a:gridCol w="1293309">
                  <a:extLst>
                    <a:ext uri="{9D8B030D-6E8A-4147-A177-3AD203B41FA5}">
                      <a16:colId xmlns:a16="http://schemas.microsoft.com/office/drawing/2014/main" val="2512606221"/>
                    </a:ext>
                  </a:extLst>
                </a:gridCol>
                <a:gridCol w="1293309">
                  <a:extLst>
                    <a:ext uri="{9D8B030D-6E8A-4147-A177-3AD203B41FA5}">
                      <a16:colId xmlns:a16="http://schemas.microsoft.com/office/drawing/2014/main" val="3131097780"/>
                    </a:ext>
                  </a:extLst>
                </a:gridCol>
              </a:tblGrid>
              <a:tr h="394229">
                <a:tc>
                  <a:txBody>
                    <a:bodyPr/>
                    <a:lstStyle/>
                    <a:p>
                      <a:endParaRPr lang="en-US" dirty="0"/>
                    </a:p>
                  </a:txBody>
                  <a:tcPr/>
                </a:tc>
                <a:tc>
                  <a:txBody>
                    <a:bodyPr/>
                    <a:lstStyle/>
                    <a:p>
                      <a:r>
                        <a:rPr lang="en-US" altLang="zh-CN" dirty="0" err="1">
                          <a:solidFill>
                            <a:schemeClr val="tx1"/>
                          </a:solidFill>
                        </a:rPr>
                        <a:t>myturn</a:t>
                      </a:r>
                      <a:endParaRPr lang="en-US" dirty="0">
                        <a:solidFill>
                          <a:schemeClr val="tx1"/>
                        </a:solidFill>
                      </a:endParaRPr>
                    </a:p>
                  </a:txBody>
                  <a:tcPr/>
                </a:tc>
                <a:extLst>
                  <a:ext uri="{0D108BD9-81ED-4DB2-BD59-A6C34878D82A}">
                    <a16:rowId xmlns:a16="http://schemas.microsoft.com/office/drawing/2014/main" val="851497624"/>
                  </a:ext>
                </a:extLst>
              </a:tr>
              <a:tr h="394229">
                <a:tc>
                  <a:txBody>
                    <a:bodyPr/>
                    <a:lstStyle/>
                    <a:p>
                      <a:r>
                        <a:rPr lang="en-US" altLang="zh-CN" dirty="0"/>
                        <a:t>A</a:t>
                      </a:r>
                      <a:endParaRPr lang="en-US" dirty="0"/>
                    </a:p>
                  </a:txBody>
                  <a:tcPr/>
                </a:tc>
                <a:tc>
                  <a:txBody>
                    <a:bodyPr/>
                    <a:lstStyle/>
                    <a:p>
                      <a:r>
                        <a:rPr lang="en-US" altLang="zh-CN" b="1" dirty="0">
                          <a:solidFill>
                            <a:srgbClr val="FF0000"/>
                          </a:solidFill>
                        </a:rPr>
                        <a:t>3</a:t>
                      </a:r>
                      <a:endParaRPr lang="en-US" b="1" dirty="0">
                        <a:solidFill>
                          <a:srgbClr val="FF0000"/>
                        </a:solidFill>
                      </a:endParaRPr>
                    </a:p>
                  </a:txBody>
                  <a:tcPr/>
                </a:tc>
                <a:extLst>
                  <a:ext uri="{0D108BD9-81ED-4DB2-BD59-A6C34878D82A}">
                    <a16:rowId xmlns:a16="http://schemas.microsoft.com/office/drawing/2014/main" val="2041599818"/>
                  </a:ext>
                </a:extLst>
              </a:tr>
              <a:tr h="394229">
                <a:tc>
                  <a:txBody>
                    <a:bodyPr/>
                    <a:lstStyle/>
                    <a:p>
                      <a:r>
                        <a:rPr lang="en-US" altLang="zh-CN" dirty="0"/>
                        <a:t>B</a:t>
                      </a:r>
                      <a:endParaRPr lang="en-US" dirty="0"/>
                    </a:p>
                  </a:txBody>
                  <a:tcPr/>
                </a:tc>
                <a:tc>
                  <a:txBody>
                    <a:bodyPr/>
                    <a:lstStyle/>
                    <a:p>
                      <a:r>
                        <a:rPr lang="en-US" altLang="zh-CN" dirty="0"/>
                        <a:t>1</a:t>
                      </a:r>
                      <a:endParaRPr lang="en-US" dirty="0"/>
                    </a:p>
                  </a:txBody>
                  <a:tcPr/>
                </a:tc>
                <a:extLst>
                  <a:ext uri="{0D108BD9-81ED-4DB2-BD59-A6C34878D82A}">
                    <a16:rowId xmlns:a16="http://schemas.microsoft.com/office/drawing/2014/main" val="3765804276"/>
                  </a:ext>
                </a:extLst>
              </a:tr>
              <a:tr h="394229">
                <a:tc>
                  <a:txBody>
                    <a:bodyPr/>
                    <a:lstStyle/>
                    <a:p>
                      <a:r>
                        <a:rPr lang="en-US" altLang="zh-CN" dirty="0"/>
                        <a:t>C</a:t>
                      </a:r>
                      <a:endParaRPr lang="en-US" dirty="0"/>
                    </a:p>
                  </a:txBody>
                  <a:tcPr/>
                </a:tc>
                <a:tc>
                  <a:txBody>
                    <a:bodyPr/>
                    <a:lstStyle/>
                    <a:p>
                      <a:r>
                        <a:rPr lang="en-US" altLang="zh-CN" dirty="0"/>
                        <a:t>2</a:t>
                      </a:r>
                      <a:endParaRPr lang="en-US" dirty="0"/>
                    </a:p>
                  </a:txBody>
                  <a:tcPr/>
                </a:tc>
                <a:extLst>
                  <a:ext uri="{0D108BD9-81ED-4DB2-BD59-A6C34878D82A}">
                    <a16:rowId xmlns:a16="http://schemas.microsoft.com/office/drawing/2014/main" val="1994083016"/>
                  </a:ext>
                </a:extLst>
              </a:tr>
            </a:tbl>
          </a:graphicData>
        </a:graphic>
      </p:graphicFrame>
      <p:pic>
        <p:nvPicPr>
          <p:cNvPr id="7" name="图片 6">
            <a:extLst>
              <a:ext uri="{FF2B5EF4-FFF2-40B4-BE49-F238E27FC236}">
                <a16:creationId xmlns:a16="http://schemas.microsoft.com/office/drawing/2014/main" id="{051FDFF0-0381-160D-F64B-90FF9835B8AD}"/>
              </a:ext>
            </a:extLst>
          </p:cNvPr>
          <p:cNvPicPr>
            <a:picLocks noChangeAspect="1"/>
          </p:cNvPicPr>
          <p:nvPr/>
        </p:nvPicPr>
        <p:blipFill>
          <a:blip r:embed="rId2"/>
          <a:stretch>
            <a:fillRect/>
          </a:stretch>
        </p:blipFill>
        <p:spPr>
          <a:xfrm>
            <a:off x="4840093" y="281184"/>
            <a:ext cx="5801423" cy="1181771"/>
          </a:xfrm>
          <a:prstGeom prst="rect">
            <a:avLst/>
          </a:prstGeom>
        </p:spPr>
      </p:pic>
      <p:pic>
        <p:nvPicPr>
          <p:cNvPr id="8" name="图片 7">
            <a:extLst>
              <a:ext uri="{FF2B5EF4-FFF2-40B4-BE49-F238E27FC236}">
                <a16:creationId xmlns:a16="http://schemas.microsoft.com/office/drawing/2014/main" id="{24D42B24-F7BA-8FA6-EDEE-47D615C192E0}"/>
              </a:ext>
            </a:extLst>
          </p:cNvPr>
          <p:cNvPicPr>
            <a:picLocks noChangeAspect="1"/>
          </p:cNvPicPr>
          <p:nvPr/>
        </p:nvPicPr>
        <p:blipFill>
          <a:blip r:embed="rId3"/>
          <a:stretch>
            <a:fillRect/>
          </a:stretch>
        </p:blipFill>
        <p:spPr>
          <a:xfrm>
            <a:off x="6589441" y="4044598"/>
            <a:ext cx="3855073" cy="1406839"/>
          </a:xfrm>
          <a:prstGeom prst="rect">
            <a:avLst/>
          </a:prstGeom>
        </p:spPr>
      </p:pic>
      <p:pic>
        <p:nvPicPr>
          <p:cNvPr id="9" name="图片 8">
            <a:extLst>
              <a:ext uri="{FF2B5EF4-FFF2-40B4-BE49-F238E27FC236}">
                <a16:creationId xmlns:a16="http://schemas.microsoft.com/office/drawing/2014/main" id="{6F8EDD35-0B7F-0340-7CFB-6C30D85174FC}"/>
              </a:ext>
            </a:extLst>
          </p:cNvPr>
          <p:cNvPicPr>
            <a:picLocks noChangeAspect="1"/>
          </p:cNvPicPr>
          <p:nvPr/>
        </p:nvPicPr>
        <p:blipFill>
          <a:blip r:embed="rId4"/>
          <a:stretch>
            <a:fillRect/>
          </a:stretch>
        </p:blipFill>
        <p:spPr>
          <a:xfrm>
            <a:off x="4552950" y="5603171"/>
            <a:ext cx="5740400" cy="1041400"/>
          </a:xfrm>
          <a:prstGeom prst="rect">
            <a:avLst/>
          </a:prstGeom>
        </p:spPr>
      </p:pic>
      <p:graphicFrame>
        <p:nvGraphicFramePr>
          <p:cNvPr id="10" name="表格 5">
            <a:extLst>
              <a:ext uri="{FF2B5EF4-FFF2-40B4-BE49-F238E27FC236}">
                <a16:creationId xmlns:a16="http://schemas.microsoft.com/office/drawing/2014/main" id="{C3CFFE03-5F8E-4A6E-66AF-72E6636EFD5A}"/>
              </a:ext>
            </a:extLst>
          </p:cNvPr>
          <p:cNvGraphicFramePr>
            <a:graphicFrameLocks noGrp="1"/>
          </p:cNvGraphicFramePr>
          <p:nvPr>
            <p:extLst>
              <p:ext uri="{D42A27DB-BD31-4B8C-83A1-F6EECF244321}">
                <p14:modId xmlns:p14="http://schemas.microsoft.com/office/powerpoint/2010/main" val="2213812110"/>
              </p:ext>
            </p:extLst>
          </p:nvPr>
        </p:nvGraphicFramePr>
        <p:xfrm>
          <a:off x="939797" y="1857821"/>
          <a:ext cx="3195759" cy="4424731"/>
        </p:xfrm>
        <a:graphic>
          <a:graphicData uri="http://schemas.openxmlformats.org/drawingml/2006/table">
            <a:tbl>
              <a:tblPr firstRow="1" bandRow="1">
                <a:tableStyleId>{5C22544A-7EE6-4342-B048-85BDC9FD1C3A}</a:tableStyleId>
              </a:tblPr>
              <a:tblGrid>
                <a:gridCol w="1521181">
                  <a:extLst>
                    <a:ext uri="{9D8B030D-6E8A-4147-A177-3AD203B41FA5}">
                      <a16:colId xmlns:a16="http://schemas.microsoft.com/office/drawing/2014/main" val="3170189433"/>
                    </a:ext>
                  </a:extLst>
                </a:gridCol>
                <a:gridCol w="914400">
                  <a:extLst>
                    <a:ext uri="{9D8B030D-6E8A-4147-A177-3AD203B41FA5}">
                      <a16:colId xmlns:a16="http://schemas.microsoft.com/office/drawing/2014/main" val="3344651322"/>
                    </a:ext>
                  </a:extLst>
                </a:gridCol>
                <a:gridCol w="760178">
                  <a:extLst>
                    <a:ext uri="{9D8B030D-6E8A-4147-A177-3AD203B41FA5}">
                      <a16:colId xmlns:a16="http://schemas.microsoft.com/office/drawing/2014/main" val="709480791"/>
                    </a:ext>
                  </a:extLst>
                </a:gridCol>
              </a:tblGrid>
              <a:tr h="389726">
                <a:tc>
                  <a:txBody>
                    <a:bodyPr/>
                    <a:lstStyle/>
                    <a:p>
                      <a:pPr algn="ctr"/>
                      <a:endParaRPr lang="en-US" sz="1600" dirty="0"/>
                    </a:p>
                  </a:txBody>
                  <a:tcPr/>
                </a:tc>
                <a:tc>
                  <a:txBody>
                    <a:bodyPr/>
                    <a:lstStyle/>
                    <a:p>
                      <a:pPr algn="ctr"/>
                      <a:r>
                        <a:rPr lang="en-US" altLang="zh-CN" sz="1600" dirty="0">
                          <a:solidFill>
                            <a:schemeClr val="tx1"/>
                          </a:solidFill>
                        </a:rPr>
                        <a:t>Ticket</a:t>
                      </a:r>
                      <a:endParaRPr lang="en-US" sz="1600" dirty="0">
                        <a:solidFill>
                          <a:schemeClr val="tx1"/>
                        </a:solidFill>
                      </a:endParaRPr>
                    </a:p>
                  </a:txBody>
                  <a:tcPr/>
                </a:tc>
                <a:tc>
                  <a:txBody>
                    <a:bodyPr/>
                    <a:lstStyle/>
                    <a:p>
                      <a:pPr algn="ctr"/>
                      <a:r>
                        <a:rPr lang="en-US" altLang="zh-CN" sz="1600" dirty="0">
                          <a:solidFill>
                            <a:schemeClr val="tx1"/>
                          </a:solidFill>
                        </a:rPr>
                        <a:t>Turn</a:t>
                      </a:r>
                      <a:endParaRPr lang="en-US" sz="1600" dirty="0">
                        <a:solidFill>
                          <a:schemeClr val="tx1"/>
                        </a:solidFill>
                      </a:endParaRPr>
                    </a:p>
                  </a:txBody>
                  <a:tcPr/>
                </a:tc>
                <a:extLst>
                  <a:ext uri="{0D108BD9-81ED-4DB2-BD59-A6C34878D82A}">
                    <a16:rowId xmlns:a16="http://schemas.microsoft.com/office/drawing/2014/main" val="570883669"/>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lock(),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 enters CS</a:t>
                      </a:r>
                    </a:p>
                  </a:txBody>
                  <a:tcPr/>
                </a:tc>
                <a:tc>
                  <a:txBody>
                    <a:bodyPr/>
                    <a:lstStyle/>
                    <a:p>
                      <a:pPr algn="ctr"/>
                      <a:r>
                        <a:rPr lang="en-US" altLang="zh-CN" sz="1600" dirty="0"/>
                        <a:t>1</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299137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2</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733771484"/>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C</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3</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324812745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unlock(),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 enters CS</a:t>
                      </a:r>
                    </a:p>
                  </a:txBody>
                  <a:tcPr/>
                </a:tc>
                <a:tc>
                  <a:txBody>
                    <a:bodyPr/>
                    <a:lstStyle/>
                    <a:p>
                      <a:pPr algn="ctr"/>
                      <a:r>
                        <a:rPr lang="en-US" altLang="zh-CN" sz="1600" dirty="0"/>
                        <a:t>3</a:t>
                      </a:r>
                      <a:endParaRPr lang="en-US" sz="1600" dirty="0"/>
                    </a:p>
                  </a:txBody>
                  <a:tcPr/>
                </a:tc>
                <a:tc>
                  <a:txBody>
                    <a:bodyPr/>
                    <a:lstStyle/>
                    <a:p>
                      <a:pPr algn="ctr"/>
                      <a:r>
                        <a:rPr lang="en-US" altLang="zh-CN" sz="1600" dirty="0"/>
                        <a:t>1</a:t>
                      </a:r>
                      <a:endParaRPr lang="en-US" sz="1600" dirty="0"/>
                    </a:p>
                  </a:txBody>
                  <a:tcPr/>
                </a:tc>
                <a:extLst>
                  <a:ext uri="{0D108BD9-81ED-4DB2-BD59-A6C34878D82A}">
                    <a16:rowId xmlns:a16="http://schemas.microsoft.com/office/drawing/2014/main" val="107185151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4</a:t>
                      </a:r>
                      <a:endParaRPr lang="en-US" sz="1600" dirty="0"/>
                    </a:p>
                  </a:txBody>
                  <a:tcPr/>
                </a:tc>
                <a:tc>
                  <a:txBody>
                    <a:bodyPr/>
                    <a:lstStyle/>
                    <a:p>
                      <a:pPr algn="ctr"/>
                      <a:r>
                        <a:rPr lang="en-US" altLang="zh-CN" sz="1600" dirty="0"/>
                        <a:t>1</a:t>
                      </a:r>
                      <a:endParaRPr lang="en-US" sz="1600" dirty="0"/>
                    </a:p>
                  </a:txBody>
                  <a:tcPr/>
                </a:tc>
                <a:extLst>
                  <a:ext uri="{0D108BD9-81ED-4DB2-BD59-A6C34878D82A}">
                    <a16:rowId xmlns:a16="http://schemas.microsoft.com/office/drawing/2014/main" val="942198567"/>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3358286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2614737042"/>
                  </a:ext>
                </a:extLst>
              </a:tr>
              <a:tr h="3599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659834337"/>
                  </a:ext>
                </a:extLst>
              </a:tr>
            </a:tbl>
          </a:graphicData>
        </a:graphic>
      </p:graphicFrame>
    </p:spTree>
    <p:extLst>
      <p:ext uri="{BB962C8B-B14F-4D97-AF65-F5344CB8AC3E}">
        <p14:creationId xmlns:p14="http://schemas.microsoft.com/office/powerpoint/2010/main" val="1616816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05F65-71EE-EAA4-7F48-513AD46F989B}"/>
              </a:ext>
            </a:extLst>
          </p:cNvPr>
          <p:cNvSpPr>
            <a:spLocks noGrp="1"/>
          </p:cNvSpPr>
          <p:nvPr>
            <p:ph type="title"/>
          </p:nvPr>
        </p:nvSpPr>
        <p:spPr/>
        <p:txBody>
          <a:bodyPr/>
          <a:lstStyle/>
          <a:p>
            <a:r>
              <a:rPr lang="en-US" altLang="zh-CN" dirty="0"/>
              <a:t>Ticket</a:t>
            </a:r>
            <a:r>
              <a:rPr lang="zh-CN" altLang="en-US" dirty="0"/>
              <a:t> </a:t>
            </a:r>
            <a:r>
              <a:rPr lang="en-US" altLang="zh-CN" dirty="0"/>
              <a:t>Lock</a:t>
            </a:r>
            <a:endParaRPr lang="en-US" dirty="0"/>
          </a:p>
        </p:txBody>
      </p:sp>
      <p:sp>
        <p:nvSpPr>
          <p:cNvPr id="3" name="内容占位符 2">
            <a:extLst>
              <a:ext uri="{FF2B5EF4-FFF2-40B4-BE49-F238E27FC236}">
                <a16:creationId xmlns:a16="http://schemas.microsoft.com/office/drawing/2014/main" id="{9218E009-821F-59C2-0969-8C639FC92994}"/>
              </a:ext>
            </a:extLst>
          </p:cNvPr>
          <p:cNvSpPr>
            <a:spLocks noGrp="1"/>
          </p:cNvSpPr>
          <p:nvPr>
            <p:ph idx="1"/>
          </p:nvPr>
        </p:nvSpPr>
        <p:spPr>
          <a:xfrm>
            <a:off x="1838588" y="1422318"/>
            <a:ext cx="7881559" cy="562522"/>
          </a:xfrm>
        </p:spPr>
        <p:txBody>
          <a:bodyPr/>
          <a:lstStyle/>
          <a:p>
            <a:pPr marL="0" indent="0">
              <a:buNone/>
            </a:pPr>
            <a:r>
              <a:rPr lang="en-US" altLang="zh-CN" dirty="0"/>
              <a:t>Initial</a:t>
            </a:r>
            <a:r>
              <a:rPr lang="zh-CN" altLang="en-US" dirty="0"/>
              <a:t> </a:t>
            </a:r>
            <a:r>
              <a:rPr lang="en-US" altLang="zh-CN" dirty="0"/>
              <a:t>value</a:t>
            </a:r>
            <a:r>
              <a:rPr lang="zh-CN" altLang="en-US" dirty="0"/>
              <a:t> </a:t>
            </a:r>
            <a:r>
              <a:rPr lang="en-US" altLang="zh-CN" dirty="0"/>
              <a:t>tickets=0</a:t>
            </a:r>
            <a:r>
              <a:rPr lang="zh-CN" altLang="en-US" dirty="0"/>
              <a:t> </a:t>
            </a:r>
            <a:r>
              <a:rPr lang="en-US" altLang="zh-CN" dirty="0"/>
              <a:t>turn=0</a:t>
            </a:r>
            <a:endParaRPr lang="en-US" dirty="0"/>
          </a:p>
        </p:txBody>
      </p:sp>
      <p:graphicFrame>
        <p:nvGraphicFramePr>
          <p:cNvPr id="6" name="表格 6">
            <a:extLst>
              <a:ext uri="{FF2B5EF4-FFF2-40B4-BE49-F238E27FC236}">
                <a16:creationId xmlns:a16="http://schemas.microsoft.com/office/drawing/2014/main" id="{AE79900A-11CD-E542-54A5-37F4AD53C3B3}"/>
              </a:ext>
            </a:extLst>
          </p:cNvPr>
          <p:cNvGraphicFramePr>
            <a:graphicFrameLocks noGrp="1"/>
          </p:cNvGraphicFramePr>
          <p:nvPr/>
        </p:nvGraphicFramePr>
        <p:xfrm>
          <a:off x="7014581" y="2100906"/>
          <a:ext cx="2586618" cy="1576916"/>
        </p:xfrm>
        <a:graphic>
          <a:graphicData uri="http://schemas.openxmlformats.org/drawingml/2006/table">
            <a:tbl>
              <a:tblPr firstRow="1" bandRow="1">
                <a:tableStyleId>{F5AB1C69-6EDB-4FF4-983F-18BD219EF322}</a:tableStyleId>
              </a:tblPr>
              <a:tblGrid>
                <a:gridCol w="1293309">
                  <a:extLst>
                    <a:ext uri="{9D8B030D-6E8A-4147-A177-3AD203B41FA5}">
                      <a16:colId xmlns:a16="http://schemas.microsoft.com/office/drawing/2014/main" val="2512606221"/>
                    </a:ext>
                  </a:extLst>
                </a:gridCol>
                <a:gridCol w="1293309">
                  <a:extLst>
                    <a:ext uri="{9D8B030D-6E8A-4147-A177-3AD203B41FA5}">
                      <a16:colId xmlns:a16="http://schemas.microsoft.com/office/drawing/2014/main" val="3131097780"/>
                    </a:ext>
                  </a:extLst>
                </a:gridCol>
              </a:tblGrid>
              <a:tr h="394229">
                <a:tc>
                  <a:txBody>
                    <a:bodyPr/>
                    <a:lstStyle/>
                    <a:p>
                      <a:endParaRPr lang="en-US" dirty="0"/>
                    </a:p>
                  </a:txBody>
                  <a:tcPr/>
                </a:tc>
                <a:tc>
                  <a:txBody>
                    <a:bodyPr/>
                    <a:lstStyle/>
                    <a:p>
                      <a:r>
                        <a:rPr lang="en-US" altLang="zh-CN" dirty="0" err="1">
                          <a:solidFill>
                            <a:schemeClr val="tx1"/>
                          </a:solidFill>
                        </a:rPr>
                        <a:t>myturn</a:t>
                      </a:r>
                      <a:endParaRPr lang="en-US" dirty="0">
                        <a:solidFill>
                          <a:schemeClr val="tx1"/>
                        </a:solidFill>
                      </a:endParaRPr>
                    </a:p>
                  </a:txBody>
                  <a:tcPr/>
                </a:tc>
                <a:extLst>
                  <a:ext uri="{0D108BD9-81ED-4DB2-BD59-A6C34878D82A}">
                    <a16:rowId xmlns:a16="http://schemas.microsoft.com/office/drawing/2014/main" val="851497624"/>
                  </a:ext>
                </a:extLst>
              </a:tr>
              <a:tr h="394229">
                <a:tc>
                  <a:txBody>
                    <a:bodyPr/>
                    <a:lstStyle/>
                    <a:p>
                      <a:r>
                        <a:rPr lang="en-US" altLang="zh-CN" dirty="0"/>
                        <a:t>A</a:t>
                      </a:r>
                      <a:endParaRPr lang="en-US" dirty="0"/>
                    </a:p>
                  </a:txBody>
                  <a:tcPr/>
                </a:tc>
                <a:tc>
                  <a:txBody>
                    <a:bodyPr/>
                    <a:lstStyle/>
                    <a:p>
                      <a:r>
                        <a:rPr lang="en-US" altLang="zh-CN" b="1" dirty="0">
                          <a:solidFill>
                            <a:srgbClr val="FF0000"/>
                          </a:solidFill>
                        </a:rPr>
                        <a:t>3</a:t>
                      </a:r>
                      <a:endParaRPr lang="en-US" b="1" dirty="0">
                        <a:solidFill>
                          <a:srgbClr val="FF0000"/>
                        </a:solidFill>
                      </a:endParaRPr>
                    </a:p>
                  </a:txBody>
                  <a:tcPr/>
                </a:tc>
                <a:extLst>
                  <a:ext uri="{0D108BD9-81ED-4DB2-BD59-A6C34878D82A}">
                    <a16:rowId xmlns:a16="http://schemas.microsoft.com/office/drawing/2014/main" val="2041599818"/>
                  </a:ext>
                </a:extLst>
              </a:tr>
              <a:tr h="394229">
                <a:tc>
                  <a:txBody>
                    <a:bodyPr/>
                    <a:lstStyle/>
                    <a:p>
                      <a:r>
                        <a:rPr lang="en-US" altLang="zh-CN" dirty="0"/>
                        <a:t>B</a:t>
                      </a:r>
                      <a:endParaRPr lang="en-US" dirty="0"/>
                    </a:p>
                  </a:txBody>
                  <a:tcPr/>
                </a:tc>
                <a:tc>
                  <a:txBody>
                    <a:bodyPr/>
                    <a:lstStyle/>
                    <a:p>
                      <a:r>
                        <a:rPr lang="en-US" altLang="zh-CN" dirty="0"/>
                        <a:t>1</a:t>
                      </a:r>
                      <a:endParaRPr lang="en-US" dirty="0"/>
                    </a:p>
                  </a:txBody>
                  <a:tcPr/>
                </a:tc>
                <a:extLst>
                  <a:ext uri="{0D108BD9-81ED-4DB2-BD59-A6C34878D82A}">
                    <a16:rowId xmlns:a16="http://schemas.microsoft.com/office/drawing/2014/main" val="3765804276"/>
                  </a:ext>
                </a:extLst>
              </a:tr>
              <a:tr h="394229">
                <a:tc>
                  <a:txBody>
                    <a:bodyPr/>
                    <a:lstStyle/>
                    <a:p>
                      <a:r>
                        <a:rPr lang="en-US" altLang="zh-CN" dirty="0"/>
                        <a:t>C</a:t>
                      </a:r>
                      <a:endParaRPr lang="en-US" dirty="0"/>
                    </a:p>
                  </a:txBody>
                  <a:tcPr/>
                </a:tc>
                <a:tc>
                  <a:txBody>
                    <a:bodyPr/>
                    <a:lstStyle/>
                    <a:p>
                      <a:r>
                        <a:rPr lang="en-US" altLang="zh-CN" dirty="0"/>
                        <a:t>2</a:t>
                      </a:r>
                      <a:endParaRPr lang="en-US" dirty="0"/>
                    </a:p>
                  </a:txBody>
                  <a:tcPr/>
                </a:tc>
                <a:extLst>
                  <a:ext uri="{0D108BD9-81ED-4DB2-BD59-A6C34878D82A}">
                    <a16:rowId xmlns:a16="http://schemas.microsoft.com/office/drawing/2014/main" val="1994083016"/>
                  </a:ext>
                </a:extLst>
              </a:tr>
            </a:tbl>
          </a:graphicData>
        </a:graphic>
      </p:graphicFrame>
      <p:pic>
        <p:nvPicPr>
          <p:cNvPr id="7" name="图片 6">
            <a:extLst>
              <a:ext uri="{FF2B5EF4-FFF2-40B4-BE49-F238E27FC236}">
                <a16:creationId xmlns:a16="http://schemas.microsoft.com/office/drawing/2014/main" id="{051FDFF0-0381-160D-F64B-90FF9835B8AD}"/>
              </a:ext>
            </a:extLst>
          </p:cNvPr>
          <p:cNvPicPr>
            <a:picLocks noChangeAspect="1"/>
          </p:cNvPicPr>
          <p:nvPr/>
        </p:nvPicPr>
        <p:blipFill>
          <a:blip r:embed="rId3"/>
          <a:stretch>
            <a:fillRect/>
          </a:stretch>
        </p:blipFill>
        <p:spPr>
          <a:xfrm>
            <a:off x="4840093" y="281184"/>
            <a:ext cx="5801423" cy="1181771"/>
          </a:xfrm>
          <a:prstGeom prst="rect">
            <a:avLst/>
          </a:prstGeom>
        </p:spPr>
      </p:pic>
      <p:pic>
        <p:nvPicPr>
          <p:cNvPr id="8" name="图片 7">
            <a:extLst>
              <a:ext uri="{FF2B5EF4-FFF2-40B4-BE49-F238E27FC236}">
                <a16:creationId xmlns:a16="http://schemas.microsoft.com/office/drawing/2014/main" id="{24D42B24-F7BA-8FA6-EDEE-47D615C192E0}"/>
              </a:ext>
            </a:extLst>
          </p:cNvPr>
          <p:cNvPicPr>
            <a:picLocks noChangeAspect="1"/>
          </p:cNvPicPr>
          <p:nvPr/>
        </p:nvPicPr>
        <p:blipFill>
          <a:blip r:embed="rId4"/>
          <a:stretch>
            <a:fillRect/>
          </a:stretch>
        </p:blipFill>
        <p:spPr>
          <a:xfrm>
            <a:off x="6589441" y="4044598"/>
            <a:ext cx="3855073" cy="1406839"/>
          </a:xfrm>
          <a:prstGeom prst="rect">
            <a:avLst/>
          </a:prstGeom>
        </p:spPr>
      </p:pic>
      <p:pic>
        <p:nvPicPr>
          <p:cNvPr id="9" name="图片 8">
            <a:extLst>
              <a:ext uri="{FF2B5EF4-FFF2-40B4-BE49-F238E27FC236}">
                <a16:creationId xmlns:a16="http://schemas.microsoft.com/office/drawing/2014/main" id="{6F8EDD35-0B7F-0340-7CFB-6C30D85174FC}"/>
              </a:ext>
            </a:extLst>
          </p:cNvPr>
          <p:cNvPicPr>
            <a:picLocks noChangeAspect="1"/>
          </p:cNvPicPr>
          <p:nvPr/>
        </p:nvPicPr>
        <p:blipFill>
          <a:blip r:embed="rId5"/>
          <a:stretch>
            <a:fillRect/>
          </a:stretch>
        </p:blipFill>
        <p:spPr>
          <a:xfrm>
            <a:off x="4552950" y="5603171"/>
            <a:ext cx="5740400" cy="1041400"/>
          </a:xfrm>
          <a:prstGeom prst="rect">
            <a:avLst/>
          </a:prstGeom>
        </p:spPr>
      </p:pic>
      <p:graphicFrame>
        <p:nvGraphicFramePr>
          <p:cNvPr id="4" name="表格 5">
            <a:extLst>
              <a:ext uri="{FF2B5EF4-FFF2-40B4-BE49-F238E27FC236}">
                <a16:creationId xmlns:a16="http://schemas.microsoft.com/office/drawing/2014/main" id="{AC847C19-E867-B3FE-B8AF-AFA610ECE10E}"/>
              </a:ext>
            </a:extLst>
          </p:cNvPr>
          <p:cNvGraphicFramePr>
            <a:graphicFrameLocks noGrp="1"/>
          </p:cNvGraphicFramePr>
          <p:nvPr>
            <p:extLst>
              <p:ext uri="{D42A27DB-BD31-4B8C-83A1-F6EECF244321}">
                <p14:modId xmlns:p14="http://schemas.microsoft.com/office/powerpoint/2010/main" val="3147218211"/>
              </p:ext>
            </p:extLst>
          </p:nvPr>
        </p:nvGraphicFramePr>
        <p:xfrm>
          <a:off x="939797" y="1857821"/>
          <a:ext cx="3195759" cy="4803519"/>
        </p:xfrm>
        <a:graphic>
          <a:graphicData uri="http://schemas.openxmlformats.org/drawingml/2006/table">
            <a:tbl>
              <a:tblPr firstRow="1" bandRow="1">
                <a:tableStyleId>{5C22544A-7EE6-4342-B048-85BDC9FD1C3A}</a:tableStyleId>
              </a:tblPr>
              <a:tblGrid>
                <a:gridCol w="1521181">
                  <a:extLst>
                    <a:ext uri="{9D8B030D-6E8A-4147-A177-3AD203B41FA5}">
                      <a16:colId xmlns:a16="http://schemas.microsoft.com/office/drawing/2014/main" val="3170189433"/>
                    </a:ext>
                  </a:extLst>
                </a:gridCol>
                <a:gridCol w="914400">
                  <a:extLst>
                    <a:ext uri="{9D8B030D-6E8A-4147-A177-3AD203B41FA5}">
                      <a16:colId xmlns:a16="http://schemas.microsoft.com/office/drawing/2014/main" val="3344651322"/>
                    </a:ext>
                  </a:extLst>
                </a:gridCol>
                <a:gridCol w="760178">
                  <a:extLst>
                    <a:ext uri="{9D8B030D-6E8A-4147-A177-3AD203B41FA5}">
                      <a16:colId xmlns:a16="http://schemas.microsoft.com/office/drawing/2014/main" val="709480791"/>
                    </a:ext>
                  </a:extLst>
                </a:gridCol>
              </a:tblGrid>
              <a:tr h="389726">
                <a:tc>
                  <a:txBody>
                    <a:bodyPr/>
                    <a:lstStyle/>
                    <a:p>
                      <a:pPr algn="ctr"/>
                      <a:endParaRPr lang="en-US" sz="1600" dirty="0"/>
                    </a:p>
                  </a:txBody>
                  <a:tcPr/>
                </a:tc>
                <a:tc>
                  <a:txBody>
                    <a:bodyPr/>
                    <a:lstStyle/>
                    <a:p>
                      <a:pPr algn="ctr"/>
                      <a:r>
                        <a:rPr lang="en-US" altLang="zh-CN" sz="1600" dirty="0">
                          <a:solidFill>
                            <a:schemeClr val="tx1"/>
                          </a:solidFill>
                        </a:rPr>
                        <a:t>Ticket</a:t>
                      </a:r>
                      <a:endParaRPr lang="en-US" sz="1600" dirty="0">
                        <a:solidFill>
                          <a:schemeClr val="tx1"/>
                        </a:solidFill>
                      </a:endParaRPr>
                    </a:p>
                  </a:txBody>
                  <a:tcPr/>
                </a:tc>
                <a:tc>
                  <a:txBody>
                    <a:bodyPr/>
                    <a:lstStyle/>
                    <a:p>
                      <a:pPr algn="ctr"/>
                      <a:r>
                        <a:rPr lang="en-US" altLang="zh-CN" sz="1600" dirty="0">
                          <a:solidFill>
                            <a:schemeClr val="tx1"/>
                          </a:solidFill>
                        </a:rPr>
                        <a:t>Turn</a:t>
                      </a:r>
                      <a:endParaRPr lang="en-US" sz="1600" dirty="0">
                        <a:solidFill>
                          <a:schemeClr val="tx1"/>
                        </a:solidFill>
                      </a:endParaRPr>
                    </a:p>
                  </a:txBody>
                  <a:tcPr/>
                </a:tc>
                <a:extLst>
                  <a:ext uri="{0D108BD9-81ED-4DB2-BD59-A6C34878D82A}">
                    <a16:rowId xmlns:a16="http://schemas.microsoft.com/office/drawing/2014/main" val="570883669"/>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lock(),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 enters CS</a:t>
                      </a:r>
                    </a:p>
                  </a:txBody>
                  <a:tcPr/>
                </a:tc>
                <a:tc>
                  <a:txBody>
                    <a:bodyPr/>
                    <a:lstStyle/>
                    <a:p>
                      <a:pPr algn="ctr"/>
                      <a:r>
                        <a:rPr lang="en-US" altLang="zh-CN" sz="1600" dirty="0"/>
                        <a:t>1</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299137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2</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733771484"/>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C</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3</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324812745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unlock(),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 enters CS</a:t>
                      </a:r>
                    </a:p>
                  </a:txBody>
                  <a:tcPr/>
                </a:tc>
                <a:tc>
                  <a:txBody>
                    <a:bodyPr/>
                    <a:lstStyle/>
                    <a:p>
                      <a:pPr algn="ctr"/>
                      <a:r>
                        <a:rPr lang="en-US" altLang="zh-CN" sz="1600" dirty="0"/>
                        <a:t>3</a:t>
                      </a:r>
                      <a:endParaRPr lang="en-US" sz="1600" dirty="0"/>
                    </a:p>
                  </a:txBody>
                  <a:tcPr/>
                </a:tc>
                <a:tc>
                  <a:txBody>
                    <a:bodyPr/>
                    <a:lstStyle/>
                    <a:p>
                      <a:pPr algn="ctr"/>
                      <a:r>
                        <a:rPr lang="en-US" altLang="zh-CN" sz="1600" dirty="0"/>
                        <a:t>1</a:t>
                      </a:r>
                      <a:endParaRPr lang="en-US" sz="1600" dirty="0"/>
                    </a:p>
                  </a:txBody>
                  <a:tcPr/>
                </a:tc>
                <a:extLst>
                  <a:ext uri="{0D108BD9-81ED-4DB2-BD59-A6C34878D82A}">
                    <a16:rowId xmlns:a16="http://schemas.microsoft.com/office/drawing/2014/main" val="107185151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4</a:t>
                      </a:r>
                      <a:endParaRPr lang="en-US" sz="1600" dirty="0"/>
                    </a:p>
                  </a:txBody>
                  <a:tcPr/>
                </a:tc>
                <a:tc>
                  <a:txBody>
                    <a:bodyPr/>
                    <a:lstStyle/>
                    <a:p>
                      <a:pPr algn="ctr"/>
                      <a:r>
                        <a:rPr lang="en-US" altLang="zh-CN" sz="1600" dirty="0"/>
                        <a:t>1</a:t>
                      </a:r>
                      <a:endParaRPr lang="en-US" sz="1600" dirty="0"/>
                    </a:p>
                  </a:txBody>
                  <a:tcPr/>
                </a:tc>
                <a:extLst>
                  <a:ext uri="{0D108BD9-81ED-4DB2-BD59-A6C34878D82A}">
                    <a16:rowId xmlns:a16="http://schemas.microsoft.com/office/drawing/2014/main" val="942198567"/>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a:t>
                      </a:r>
                      <a:r>
                        <a:rPr lang="zh-CN" altLang="en-US" sz="1600" dirty="0"/>
                        <a:t> </a:t>
                      </a:r>
                      <a:r>
                        <a:rPr lang="en-US" altLang="zh-CN" sz="1600" dirty="0"/>
                        <a:t>unlock(),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C enters CS</a:t>
                      </a:r>
                    </a:p>
                  </a:txBody>
                  <a:tcPr/>
                </a:tc>
                <a:tc>
                  <a:txBody>
                    <a:bodyPr/>
                    <a:lstStyle/>
                    <a:p>
                      <a:pPr algn="ctr"/>
                      <a:r>
                        <a:rPr lang="en-US" altLang="zh-CN" sz="1600" dirty="0"/>
                        <a:t>4</a:t>
                      </a:r>
                      <a:endParaRPr lang="en-US" sz="1600" dirty="0"/>
                    </a:p>
                  </a:txBody>
                  <a:tcPr/>
                </a:tc>
                <a:tc>
                  <a:txBody>
                    <a:bodyPr/>
                    <a:lstStyle/>
                    <a:p>
                      <a:pPr algn="ctr"/>
                      <a:r>
                        <a:rPr lang="en-US" altLang="zh-CN" sz="1600" dirty="0"/>
                        <a:t>2</a:t>
                      </a:r>
                      <a:endParaRPr lang="en-US" sz="1600" dirty="0"/>
                    </a:p>
                  </a:txBody>
                  <a:tcPr/>
                </a:tc>
                <a:extLst>
                  <a:ext uri="{0D108BD9-81ED-4DB2-BD59-A6C34878D82A}">
                    <a16:rowId xmlns:a16="http://schemas.microsoft.com/office/drawing/2014/main" val="3358286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C</a:t>
                      </a:r>
                      <a:r>
                        <a:rPr lang="zh-CN" altLang="en-US" sz="1600" dirty="0"/>
                        <a:t> </a:t>
                      </a:r>
                      <a:r>
                        <a:rPr lang="en-US" altLang="zh-CN" sz="1600" dirty="0"/>
                        <a:t>unlock(),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 enters CS</a:t>
                      </a:r>
                    </a:p>
                  </a:txBody>
                  <a:tcPr/>
                </a:tc>
                <a:tc>
                  <a:txBody>
                    <a:bodyPr/>
                    <a:lstStyle/>
                    <a:p>
                      <a:pPr algn="ctr"/>
                      <a:r>
                        <a:rPr lang="en-US" altLang="zh-CN" sz="1600" dirty="0"/>
                        <a:t>4</a:t>
                      </a:r>
                      <a:endParaRPr lang="en-US" sz="1600" dirty="0"/>
                    </a:p>
                  </a:txBody>
                  <a:tcPr/>
                </a:tc>
                <a:tc>
                  <a:txBody>
                    <a:bodyPr/>
                    <a:lstStyle/>
                    <a:p>
                      <a:pPr algn="ctr"/>
                      <a:r>
                        <a:rPr lang="en-US" altLang="zh-CN" sz="1600" dirty="0"/>
                        <a:t>3</a:t>
                      </a:r>
                      <a:endParaRPr lang="en-US" sz="1600" dirty="0"/>
                    </a:p>
                  </a:txBody>
                  <a:tcPr/>
                </a:tc>
                <a:extLst>
                  <a:ext uri="{0D108BD9-81ED-4DB2-BD59-A6C34878D82A}">
                    <a16:rowId xmlns:a16="http://schemas.microsoft.com/office/drawing/2014/main" val="2614737042"/>
                  </a:ext>
                </a:extLst>
              </a:tr>
              <a:tr h="3599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unlock()</a:t>
                      </a:r>
                    </a:p>
                  </a:txBody>
                  <a:tcPr/>
                </a:tc>
                <a:tc>
                  <a:txBody>
                    <a:bodyPr/>
                    <a:lstStyle/>
                    <a:p>
                      <a:pPr algn="ctr"/>
                      <a:r>
                        <a:rPr lang="en-US" altLang="zh-CN" sz="1600" dirty="0"/>
                        <a:t>4</a:t>
                      </a:r>
                      <a:endParaRPr lang="en-US" sz="1600" dirty="0"/>
                    </a:p>
                  </a:txBody>
                  <a:tcPr/>
                </a:tc>
                <a:tc>
                  <a:txBody>
                    <a:bodyPr/>
                    <a:lstStyle/>
                    <a:p>
                      <a:pPr algn="ctr"/>
                      <a:r>
                        <a:rPr lang="en-US" altLang="zh-CN" sz="1600" dirty="0"/>
                        <a:t>4</a:t>
                      </a:r>
                      <a:endParaRPr lang="en-US" sz="1600" dirty="0"/>
                    </a:p>
                  </a:txBody>
                  <a:tcPr/>
                </a:tc>
                <a:extLst>
                  <a:ext uri="{0D108BD9-81ED-4DB2-BD59-A6C34878D82A}">
                    <a16:rowId xmlns:a16="http://schemas.microsoft.com/office/drawing/2014/main" val="1659834337"/>
                  </a:ext>
                </a:extLst>
              </a:tr>
            </a:tbl>
          </a:graphicData>
        </a:graphic>
      </p:graphicFrame>
    </p:spTree>
    <p:extLst>
      <p:ext uri="{BB962C8B-B14F-4D97-AF65-F5344CB8AC3E}">
        <p14:creationId xmlns:p14="http://schemas.microsoft.com/office/powerpoint/2010/main" val="343671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5A68A-7151-2BA4-2BEB-DA7DCD4DD086}"/>
              </a:ext>
            </a:extLst>
          </p:cNvPr>
          <p:cNvSpPr>
            <a:spLocks noGrp="1"/>
          </p:cNvSpPr>
          <p:nvPr>
            <p:ph type="title"/>
          </p:nvPr>
        </p:nvSpPr>
        <p:spPr/>
        <p:txBody>
          <a:bodyPr/>
          <a:lstStyle/>
          <a:p>
            <a:r>
              <a:rPr lang="en-US" altLang="zh-CN" dirty="0"/>
              <a:t>Recap</a:t>
            </a:r>
            <a:endParaRPr lang="en-US" dirty="0"/>
          </a:p>
        </p:txBody>
      </p:sp>
      <p:sp>
        <p:nvSpPr>
          <p:cNvPr id="3" name="内容占位符 2">
            <a:extLst>
              <a:ext uri="{FF2B5EF4-FFF2-40B4-BE49-F238E27FC236}">
                <a16:creationId xmlns:a16="http://schemas.microsoft.com/office/drawing/2014/main" id="{0513D4CA-5C6B-98C2-5985-79CD185AD709}"/>
              </a:ext>
            </a:extLst>
          </p:cNvPr>
          <p:cNvSpPr>
            <a:spLocks noGrp="1"/>
          </p:cNvSpPr>
          <p:nvPr>
            <p:ph idx="1"/>
          </p:nvPr>
        </p:nvSpPr>
        <p:spPr/>
        <p:txBody>
          <a:bodyPr/>
          <a:lstStyle/>
          <a:p>
            <a:r>
              <a:rPr lang="en-US" dirty="0"/>
              <a:t>Locks --- </a:t>
            </a:r>
            <a:r>
              <a:rPr lang="en-US" b="1" dirty="0">
                <a:solidFill>
                  <a:srgbClr val="0070C0"/>
                </a:solidFill>
              </a:rPr>
              <a:t>mutual execution </a:t>
            </a:r>
          </a:p>
          <a:p>
            <a:pPr lvl="1"/>
            <a:r>
              <a:rPr lang="en-US" dirty="0"/>
              <a:t>Only one thread must execute critical section</a:t>
            </a:r>
          </a:p>
          <a:p>
            <a:r>
              <a:rPr lang="en-US" dirty="0"/>
              <a:t>Hardware support</a:t>
            </a:r>
            <a:r>
              <a:rPr lang="zh-CN" altLang="en-US" dirty="0"/>
              <a:t> </a:t>
            </a:r>
            <a:r>
              <a:rPr lang="en-US" altLang="zh-CN" dirty="0"/>
              <a:t>–</a:t>
            </a:r>
            <a:r>
              <a:rPr lang="zh-CN" altLang="en-US" dirty="0"/>
              <a:t> </a:t>
            </a:r>
            <a:r>
              <a:rPr lang="en-US" altLang="zh-CN" b="1" dirty="0">
                <a:solidFill>
                  <a:srgbClr val="0070C0"/>
                </a:solidFill>
              </a:rPr>
              <a:t>atomical</a:t>
            </a:r>
            <a:r>
              <a:rPr lang="zh-CN" altLang="en-US" b="1" dirty="0">
                <a:solidFill>
                  <a:srgbClr val="0070C0"/>
                </a:solidFill>
              </a:rPr>
              <a:t> </a:t>
            </a:r>
            <a:r>
              <a:rPr lang="en-US" altLang="zh-CN" b="1" dirty="0">
                <a:solidFill>
                  <a:srgbClr val="0070C0"/>
                </a:solidFill>
              </a:rPr>
              <a:t>execution</a:t>
            </a:r>
            <a:endParaRPr lang="en-US" b="1" dirty="0">
              <a:solidFill>
                <a:srgbClr val="0070C0"/>
              </a:solidFill>
            </a:endParaRPr>
          </a:p>
          <a:p>
            <a:pPr lvl="1"/>
            <a:r>
              <a:rPr lang="en-US" dirty="0">
                <a:solidFill>
                  <a:srgbClr val="0070C0"/>
                </a:solidFill>
              </a:rPr>
              <a:t>Test-and-set </a:t>
            </a:r>
            <a:r>
              <a:rPr lang="en-US" dirty="0"/>
              <a:t>and </a:t>
            </a:r>
            <a:r>
              <a:rPr lang="en-US" dirty="0">
                <a:solidFill>
                  <a:srgbClr val="0070C0"/>
                </a:solidFill>
              </a:rPr>
              <a:t>compare-and-swap</a:t>
            </a:r>
            <a:r>
              <a:rPr lang="en-US" dirty="0"/>
              <a:t> </a:t>
            </a:r>
          </a:p>
          <a:p>
            <a:r>
              <a:rPr lang="en-US" dirty="0"/>
              <a:t>Busy-waiting --- </a:t>
            </a:r>
            <a:r>
              <a:rPr lang="en-US" b="1" dirty="0">
                <a:solidFill>
                  <a:srgbClr val="FF0000"/>
                </a:solidFill>
              </a:rPr>
              <a:t>spinlock</a:t>
            </a:r>
          </a:p>
          <a:p>
            <a:r>
              <a:rPr lang="en-US" dirty="0"/>
              <a:t>Metrics to evaluate locks:</a:t>
            </a:r>
          </a:p>
          <a:p>
            <a:pPr lvl="1"/>
            <a:r>
              <a:rPr lang="en-US" dirty="0"/>
              <a:t>Correctness: mutual execution</a:t>
            </a:r>
          </a:p>
          <a:p>
            <a:pPr lvl="1"/>
            <a:r>
              <a:rPr lang="en-US" dirty="0"/>
              <a:t>Fairness: no starvation</a:t>
            </a:r>
          </a:p>
          <a:p>
            <a:pPr lvl="1"/>
            <a:r>
              <a:rPr lang="en-US" dirty="0"/>
              <a:t>Performance: no high cost to acquire and release a lock</a:t>
            </a:r>
          </a:p>
          <a:p>
            <a:r>
              <a:rPr lang="en-US" dirty="0"/>
              <a:t>Ticket locks --- </a:t>
            </a:r>
            <a:r>
              <a:rPr lang="en-US" b="1" dirty="0">
                <a:solidFill>
                  <a:srgbClr val="0070C0"/>
                </a:solidFill>
              </a:rPr>
              <a:t>No starvation</a:t>
            </a:r>
          </a:p>
        </p:txBody>
      </p:sp>
    </p:spTree>
    <p:extLst>
      <p:ext uri="{BB962C8B-B14F-4D97-AF65-F5344CB8AC3E}">
        <p14:creationId xmlns:p14="http://schemas.microsoft.com/office/powerpoint/2010/main" val="78880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2BD7E9-3361-0EF2-7D69-583791E0343B}"/>
              </a:ext>
            </a:extLst>
          </p:cNvPr>
          <p:cNvSpPr>
            <a:spLocks noGrp="1"/>
          </p:cNvSpPr>
          <p:nvPr>
            <p:ph type="title"/>
          </p:nvPr>
        </p:nvSpPr>
        <p:spPr/>
        <p:txBody>
          <a:bodyPr/>
          <a:lstStyle/>
          <a:p>
            <a:r>
              <a:rPr lang="en-US" altLang="zh-CN" dirty="0"/>
              <a:t>Outline</a:t>
            </a:r>
            <a:endParaRPr lang="en-US" dirty="0"/>
          </a:p>
        </p:txBody>
      </p:sp>
      <p:sp>
        <p:nvSpPr>
          <p:cNvPr id="3" name="内容占位符 2">
            <a:extLst>
              <a:ext uri="{FF2B5EF4-FFF2-40B4-BE49-F238E27FC236}">
                <a16:creationId xmlns:a16="http://schemas.microsoft.com/office/drawing/2014/main" id="{455BF3CE-2EC0-F6ED-873F-DC2120377176}"/>
              </a:ext>
            </a:extLst>
          </p:cNvPr>
          <p:cNvSpPr>
            <a:spLocks noGrp="1"/>
          </p:cNvSpPr>
          <p:nvPr>
            <p:ph idx="1"/>
          </p:nvPr>
        </p:nvSpPr>
        <p:spPr/>
        <p:txBody>
          <a:bodyPr/>
          <a:lstStyle/>
          <a:p>
            <a:r>
              <a:rPr lang="en-US" altLang="zh-CN" dirty="0"/>
              <a:t>Concurrency &amp; Spinlocks</a:t>
            </a:r>
          </a:p>
          <a:p>
            <a:r>
              <a:rPr lang="en-US" altLang="zh-CN" dirty="0"/>
              <a:t>Semaphores</a:t>
            </a:r>
          </a:p>
          <a:p>
            <a:r>
              <a:rPr lang="en-US" altLang="zh-CN" dirty="0"/>
              <a:t>Monitors</a:t>
            </a:r>
            <a:endParaRPr lang="nb-NO" altLang="zh-CN" dirty="0"/>
          </a:p>
          <a:p>
            <a:endParaRPr lang="en-US" dirty="0"/>
          </a:p>
        </p:txBody>
      </p:sp>
    </p:spTree>
    <p:extLst>
      <p:ext uri="{BB962C8B-B14F-4D97-AF65-F5344CB8AC3E}">
        <p14:creationId xmlns:p14="http://schemas.microsoft.com/office/powerpoint/2010/main" val="3381018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dirty="0">
                <a:ea typeface="굴림" panose="020B0600000101010101" pitchFamily="34" charset="-127"/>
              </a:rPr>
              <a:t>Semaphores</a:t>
            </a:r>
          </a:p>
        </p:txBody>
      </p:sp>
      <p:sp>
        <p:nvSpPr>
          <p:cNvPr id="459779" name="Rectangle 3"/>
          <p:cNvSpPr>
            <a:spLocks noGrp="1" noChangeArrowheads="1"/>
          </p:cNvSpPr>
          <p:nvPr>
            <p:ph type="body" idx="1"/>
          </p:nvPr>
        </p:nvSpPr>
        <p:spPr>
          <a:xfrm>
            <a:off x="609600" y="840288"/>
            <a:ext cx="10058400" cy="5978201"/>
          </a:xfrm>
        </p:spPr>
        <p:txBody>
          <a:bodyPr>
            <a:normAutofit fontScale="77500" lnSpcReduction="20000"/>
          </a:bodyPr>
          <a:lstStyle/>
          <a:p>
            <a:pPr>
              <a:spcBef>
                <a:spcPct val="25000"/>
              </a:spcBef>
            </a:pPr>
            <a:r>
              <a:rPr lang="en-US" altLang="ko-KR" dirty="0">
                <a:ea typeface="굴림" panose="020B0600000101010101" pitchFamily="34" charset="-127"/>
              </a:rPr>
              <a:t>Semaphores were proposed by a Dutch computer scientist Dijkstra in late 60s</a:t>
            </a:r>
          </a:p>
          <a:p>
            <a:pPr>
              <a:spcBef>
                <a:spcPct val="25000"/>
              </a:spcBef>
            </a:pPr>
            <a:r>
              <a:rPr lang="en-US" altLang="ko-KR" dirty="0">
                <a:ea typeface="굴림" panose="020B0600000101010101" pitchFamily="34" charset="-127"/>
              </a:rPr>
              <a:t>Definition: a semaphore has a </a:t>
            </a:r>
            <a:r>
              <a:rPr lang="en-US" altLang="ko-KR" dirty="0">
                <a:solidFill>
                  <a:srgbClr val="FF0000"/>
                </a:solidFill>
                <a:ea typeface="굴림" panose="020B0600000101010101" pitchFamily="34" charset="-127"/>
              </a:rPr>
              <a:t>non-negative integer value</a:t>
            </a:r>
            <a:r>
              <a:rPr lang="en-US" altLang="ko-KR" dirty="0">
                <a:ea typeface="굴림" panose="020B0600000101010101" pitchFamily="34" charset="-127"/>
              </a:rPr>
              <a:t> and supports the following operations:</a:t>
            </a:r>
          </a:p>
          <a:p>
            <a:pPr lvl="1">
              <a:spcBef>
                <a:spcPct val="25000"/>
              </a:spcBef>
            </a:pPr>
            <a:r>
              <a:rPr lang="pt-BR" altLang="ko-KR" dirty="0">
                <a:solidFill>
                  <a:srgbClr val="FF0000"/>
                </a:solidFill>
                <a:ea typeface="굴림" panose="020B0600000101010101" pitchFamily="34" charset="-127"/>
              </a:rPr>
              <a:t>sem_t sem</a:t>
            </a:r>
            <a:r>
              <a:rPr lang="pt-BR" altLang="ko-KR" dirty="0">
                <a:ea typeface="굴림" panose="020B0600000101010101" pitchFamily="34" charset="-127"/>
              </a:rPr>
              <a:t> or </a:t>
            </a:r>
            <a:r>
              <a:rPr lang="pt-BR" altLang="ko-KR" dirty="0">
                <a:solidFill>
                  <a:srgbClr val="FF0000"/>
                </a:solidFill>
                <a:ea typeface="굴림" panose="020B0600000101010101" pitchFamily="34" charset="-127"/>
              </a:rPr>
              <a:t>semaphore sem: </a:t>
            </a:r>
            <a:r>
              <a:rPr lang="pt-BR" altLang="ko-KR" dirty="0">
                <a:ea typeface="굴림" panose="020B0600000101010101" pitchFamily="34" charset="-127"/>
              </a:rPr>
              <a:t>Declare a semaphore</a:t>
            </a:r>
          </a:p>
          <a:p>
            <a:pPr lvl="1">
              <a:spcBef>
                <a:spcPct val="25000"/>
              </a:spcBef>
            </a:pPr>
            <a:r>
              <a:rPr lang="pt-BR" altLang="ko-KR" dirty="0">
                <a:solidFill>
                  <a:srgbClr val="FF0000"/>
                </a:solidFill>
                <a:ea typeface="굴림" panose="020B0600000101010101" pitchFamily="34" charset="-127"/>
              </a:rPr>
              <a:t>sem_init(&amp;sem, 0, N): </a:t>
            </a:r>
            <a:r>
              <a:rPr lang="en-GB" altLang="ko-KR" dirty="0">
                <a:ea typeface="굴림" panose="020B0600000101010101" pitchFamily="34" charset="-127"/>
              </a:rPr>
              <a:t>Initialize the semaphore to any non-negative value</a:t>
            </a:r>
            <a:endParaRPr lang="pt-BR" altLang="ko-KR" dirty="0">
              <a:ea typeface="굴림" panose="020B0600000101010101" pitchFamily="34" charset="-127"/>
            </a:endParaRPr>
          </a:p>
          <a:p>
            <a:pPr lvl="1">
              <a:spcBef>
                <a:spcPct val="25000"/>
              </a:spcBef>
            </a:pPr>
            <a:r>
              <a:rPr lang="en-US" altLang="ko-KR" dirty="0">
                <a:solidFill>
                  <a:srgbClr val="FF0000"/>
                </a:solidFill>
                <a:ea typeface="굴림" panose="020B0600000101010101" pitchFamily="34" charset="-127"/>
              </a:rPr>
              <a:t>sem</a:t>
            </a:r>
            <a:r>
              <a:rPr lang="en-GB" altLang="ko-KR" dirty="0">
                <a:solidFill>
                  <a:srgbClr val="FF0000"/>
                </a:solidFill>
                <a:ea typeface="굴림" panose="020B0600000101010101" pitchFamily="34" charset="-127"/>
              </a:rPr>
              <a:t>_</a:t>
            </a:r>
            <a:r>
              <a:rPr lang="en-US" altLang="ko-KR" dirty="0">
                <a:solidFill>
                  <a:srgbClr val="FF0000"/>
                </a:solidFill>
                <a:ea typeface="굴림" panose="020B0600000101010101" pitchFamily="34" charset="-127"/>
              </a:rPr>
              <a:t>wait(</a:t>
            </a:r>
            <a:r>
              <a:rPr lang="pt-BR" altLang="ko-KR" dirty="0">
                <a:solidFill>
                  <a:srgbClr val="FF0000"/>
                </a:solidFill>
                <a:ea typeface="굴림" panose="020B0600000101010101" pitchFamily="34" charset="-127"/>
              </a:rPr>
              <a:t>&amp;sem</a:t>
            </a:r>
            <a:r>
              <a:rPr lang="en-US" altLang="ko-KR" dirty="0">
                <a:solidFill>
                  <a:srgbClr val="FF0000"/>
                </a:solidFill>
                <a:ea typeface="굴림" panose="020B0600000101010101" pitchFamily="34" charset="-127"/>
              </a:rPr>
              <a:t>):</a:t>
            </a:r>
            <a:r>
              <a:rPr lang="en-US" altLang="ko-KR" dirty="0">
                <a:ea typeface="굴림" panose="020B0600000101010101" pitchFamily="34" charset="-127"/>
              </a:rPr>
              <a:t> also called </a:t>
            </a:r>
            <a:r>
              <a:rPr lang="en-US" altLang="zh-CN" dirty="0">
                <a:ea typeface="굴림" panose="020B0600000101010101" pitchFamily="34" charset="-127"/>
              </a:rPr>
              <a:t>d</a:t>
            </a:r>
            <a:r>
              <a:rPr lang="en-US" altLang="ko-KR" dirty="0">
                <a:ea typeface="굴림" panose="020B0600000101010101" pitchFamily="34" charset="-127"/>
              </a:rPr>
              <a:t>own() or P(), an atomic operation that decrements it by 1 if non-zero. If the semaphore is equal to 0, go to sleep waiting to be signaled by another thread</a:t>
            </a:r>
          </a:p>
          <a:p>
            <a:pPr lvl="1">
              <a:spcBef>
                <a:spcPct val="25000"/>
              </a:spcBef>
            </a:pPr>
            <a:r>
              <a:rPr lang="en-US" altLang="ko-KR" dirty="0" err="1">
                <a:solidFill>
                  <a:srgbClr val="FF0000"/>
                </a:solidFill>
                <a:ea typeface="굴림" panose="020B0600000101010101" pitchFamily="34" charset="-127"/>
              </a:rPr>
              <a:t>sem_post</a:t>
            </a:r>
            <a:r>
              <a:rPr lang="en-US" altLang="ko-KR" dirty="0">
                <a:solidFill>
                  <a:srgbClr val="FF0000"/>
                </a:solidFill>
                <a:ea typeface="굴림" panose="020B0600000101010101" pitchFamily="34" charset="-127"/>
              </a:rPr>
              <a:t>(</a:t>
            </a:r>
            <a:r>
              <a:rPr lang="pt-BR" altLang="ko-KR" dirty="0">
                <a:solidFill>
                  <a:srgbClr val="FF0000"/>
                </a:solidFill>
                <a:ea typeface="굴림" panose="020B0600000101010101" pitchFamily="34" charset="-127"/>
              </a:rPr>
              <a:t>&amp;sem</a:t>
            </a:r>
            <a:r>
              <a:rPr lang="en-US" altLang="ko-KR" dirty="0">
                <a:solidFill>
                  <a:srgbClr val="FF0000"/>
                </a:solidFill>
                <a:ea typeface="굴림" panose="020B0600000101010101" pitchFamily="34" charset="-127"/>
              </a:rPr>
              <a:t>): </a:t>
            </a:r>
            <a:r>
              <a:rPr lang="en-US" altLang="ko-KR" dirty="0">
                <a:ea typeface="굴림" panose="020B0600000101010101" pitchFamily="34" charset="-127"/>
              </a:rPr>
              <a:t>also called signal(), up() or V(), an atomic operation that increments it by 1, and wakes up a waiting/sleeping thread, if any</a:t>
            </a:r>
          </a:p>
          <a:p>
            <a:pPr>
              <a:spcBef>
                <a:spcPct val="25000"/>
              </a:spcBef>
            </a:pPr>
            <a:r>
              <a:rPr lang="en-US" altLang="ko-KR" dirty="0">
                <a:ea typeface="굴림" panose="020B0600000101010101" pitchFamily="34" charset="-127"/>
              </a:rPr>
              <a:t>Semaphores are also called sleeping locks, since the waiting thread goes to sleep instead of spin-waiting</a:t>
            </a:r>
          </a:p>
          <a:p>
            <a:pPr lvl="1">
              <a:spcBef>
                <a:spcPct val="25000"/>
              </a:spcBef>
            </a:pPr>
            <a:r>
              <a:rPr lang="en-US" altLang="ko-KR" dirty="0">
                <a:ea typeface="굴림" panose="020B0600000101010101" pitchFamily="34" charset="-127"/>
              </a:rPr>
              <a:t>If the waiting time is long, then sleeping is more efficient since the thread gives up the CPU to other threads, but incurs system call (kernel) overhead to go to sleep and wake up; if waiting time is short, then spinlock may be more efficient since it does not involve the kernel. </a:t>
            </a:r>
          </a:p>
          <a:p>
            <a:pPr lvl="1">
              <a:spcBef>
                <a:spcPct val="25000"/>
              </a:spcBef>
            </a:pPr>
            <a:r>
              <a:rPr lang="en-US" altLang="ko-KR" dirty="0">
                <a:ea typeface="굴림" panose="020B0600000101010101" pitchFamily="34" charset="-127"/>
              </a:rPr>
              <a:t>Spinlock may cause starvation, e.g., if the waiting thread has higher priority than the signaler thread under fixed priority scheduling (but not under round-robin scheduling).</a:t>
            </a:r>
          </a:p>
        </p:txBody>
      </p:sp>
      <p:pic>
        <p:nvPicPr>
          <p:cNvPr id="3" name="Picture 2" descr="A person wearing glasses and a vest&#10;&#10;AI-generated content may be incorrect.">
            <a:extLst>
              <a:ext uri="{FF2B5EF4-FFF2-40B4-BE49-F238E27FC236}">
                <a16:creationId xmlns:a16="http://schemas.microsoft.com/office/drawing/2014/main" id="{2002B418-9D62-A255-5E8A-2D5A282D5A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8000" y="52512"/>
            <a:ext cx="1447254" cy="1929671"/>
          </a:xfrm>
          <a:prstGeom prst="rect">
            <a:avLst/>
          </a:prstGeom>
        </p:spPr>
      </p:pic>
      <p:sp>
        <p:nvSpPr>
          <p:cNvPr id="2" name="Plassholder for lysbildenummer 5">
            <a:extLst>
              <a:ext uri="{FF2B5EF4-FFF2-40B4-BE49-F238E27FC236}">
                <a16:creationId xmlns:a16="http://schemas.microsoft.com/office/drawing/2014/main" id="{38CBB5E3-D299-68DA-769F-F5233EF67405}"/>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20</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3865990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9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97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977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977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9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F6FC2F3-9914-DF3C-FFB0-96B89F43C84D}"/>
              </a:ext>
            </a:extLst>
          </p:cNvPr>
          <p:cNvSpPr>
            <a:spLocks noGrp="1" noChangeArrowheads="1"/>
          </p:cNvSpPr>
          <p:nvPr>
            <p:ph type="title"/>
          </p:nvPr>
        </p:nvSpPr>
        <p:spPr/>
        <p:txBody>
          <a:bodyPr/>
          <a:lstStyle/>
          <a:p>
            <a:r>
              <a:rPr lang="en-US" altLang="en-SE" dirty="0"/>
              <a:t>POSIX </a:t>
            </a:r>
            <a:r>
              <a:rPr lang="en-US" altLang="en-SE" dirty="0" err="1"/>
              <a:t>pthreads</a:t>
            </a:r>
            <a:r>
              <a:rPr lang="en-US" altLang="en-SE" dirty="0"/>
              <a:t> API</a:t>
            </a:r>
          </a:p>
        </p:txBody>
      </p:sp>
      <p:sp>
        <p:nvSpPr>
          <p:cNvPr id="120835" name="Rectangle 3">
            <a:extLst>
              <a:ext uri="{FF2B5EF4-FFF2-40B4-BE49-F238E27FC236}">
                <a16:creationId xmlns:a16="http://schemas.microsoft.com/office/drawing/2014/main" id="{35C56527-5185-CE39-5F8B-1CF99897BC99}"/>
              </a:ext>
            </a:extLst>
          </p:cNvPr>
          <p:cNvSpPr>
            <a:spLocks noGrp="1" noChangeArrowheads="1"/>
          </p:cNvSpPr>
          <p:nvPr>
            <p:ph type="body" idx="1"/>
          </p:nvPr>
        </p:nvSpPr>
        <p:spPr>
          <a:xfrm>
            <a:off x="381000" y="816682"/>
            <a:ext cx="4726105" cy="5888918"/>
          </a:xfrm>
        </p:spPr>
        <p:txBody>
          <a:bodyPr/>
          <a:lstStyle/>
          <a:p>
            <a:r>
              <a:rPr lang="en-GB" altLang="en-SE" dirty="0"/>
              <a:t>A Portable Operating System Interface (POSIX) library (IEEE 1003.1c), written in C language</a:t>
            </a:r>
          </a:p>
          <a:p>
            <a:r>
              <a:rPr lang="en-GB" altLang="en-SE" dirty="0"/>
              <a:t>In this lecture, we sometimes use some simpler notations for brevity, e.g., </a:t>
            </a:r>
          </a:p>
          <a:p>
            <a:r>
              <a:rPr lang="pt-BR" altLang="en-SE" dirty="0"/>
              <a:t>sem_init(&amp;sem, 0, N)</a:t>
            </a:r>
            <a:endParaRPr lang="en-GB" altLang="en-SE" dirty="0"/>
          </a:p>
          <a:p>
            <a:pPr lvl="1"/>
            <a:r>
              <a:rPr lang="en-GB" altLang="en-SE" dirty="0"/>
              <a:t>written as: semaphore </a:t>
            </a:r>
            <a:r>
              <a:rPr lang="en-GB" altLang="en-SE" dirty="0" err="1"/>
              <a:t>sem</a:t>
            </a:r>
            <a:r>
              <a:rPr lang="en-GB" altLang="en-SE" dirty="0"/>
              <a:t>=N; </a:t>
            </a:r>
          </a:p>
          <a:p>
            <a:r>
              <a:rPr lang="en-GB" altLang="en-SE" dirty="0" err="1"/>
              <a:t>sem_wait</a:t>
            </a:r>
            <a:r>
              <a:rPr lang="en-GB" altLang="en-SE" dirty="0"/>
              <a:t>(</a:t>
            </a:r>
            <a:r>
              <a:rPr lang="pt-BR" altLang="en-SE" dirty="0"/>
              <a:t>&amp;sem</a:t>
            </a:r>
            <a:r>
              <a:rPr lang="en-GB" altLang="en-SE" dirty="0"/>
              <a:t>)</a:t>
            </a:r>
          </a:p>
          <a:p>
            <a:pPr lvl="1"/>
            <a:r>
              <a:rPr lang="en-GB" altLang="en-SE" dirty="0"/>
              <a:t>written as </a:t>
            </a:r>
            <a:r>
              <a:rPr lang="en-GB" altLang="en-SE" dirty="0" err="1"/>
              <a:t>sem.wait</a:t>
            </a:r>
            <a:r>
              <a:rPr lang="en-GB" altLang="en-SE" dirty="0"/>
              <a:t>()</a:t>
            </a:r>
          </a:p>
          <a:p>
            <a:r>
              <a:rPr lang="en-GB" altLang="en-SE" dirty="0" err="1"/>
              <a:t>sem_post</a:t>
            </a:r>
            <a:r>
              <a:rPr lang="en-GB" altLang="en-SE" dirty="0"/>
              <a:t>(</a:t>
            </a:r>
            <a:r>
              <a:rPr lang="pt-BR" altLang="en-SE" dirty="0"/>
              <a:t>&amp;sem</a:t>
            </a:r>
            <a:r>
              <a:rPr lang="en-GB" altLang="en-SE" dirty="0"/>
              <a:t>)</a:t>
            </a:r>
          </a:p>
          <a:p>
            <a:pPr lvl="1"/>
            <a:r>
              <a:rPr lang="en-GB" altLang="en-SE" dirty="0"/>
              <a:t>written as </a:t>
            </a:r>
            <a:r>
              <a:rPr lang="en-GB" altLang="en-SE" dirty="0" err="1"/>
              <a:t>sem.signal</a:t>
            </a:r>
            <a:r>
              <a:rPr lang="en-GB" altLang="en-SE" dirty="0"/>
              <a:t>() </a:t>
            </a:r>
          </a:p>
        </p:txBody>
      </p:sp>
      <p:graphicFrame>
        <p:nvGraphicFramePr>
          <p:cNvPr id="2" name="表格 5">
            <a:extLst>
              <a:ext uri="{FF2B5EF4-FFF2-40B4-BE49-F238E27FC236}">
                <a16:creationId xmlns:a16="http://schemas.microsoft.com/office/drawing/2014/main" id="{06DFB30D-FC10-11A7-C07D-43D28D623A0E}"/>
              </a:ext>
            </a:extLst>
          </p:cNvPr>
          <p:cNvGraphicFramePr>
            <a:graphicFrameLocks/>
          </p:cNvGraphicFramePr>
          <p:nvPr>
            <p:extLst>
              <p:ext uri="{D42A27DB-BD31-4B8C-83A1-F6EECF244321}">
                <p14:modId xmlns:p14="http://schemas.microsoft.com/office/powerpoint/2010/main" val="1924626725"/>
              </p:ext>
            </p:extLst>
          </p:nvPr>
        </p:nvGraphicFramePr>
        <p:xfrm>
          <a:off x="5321459" y="907928"/>
          <a:ext cx="6715552" cy="5247640"/>
        </p:xfrm>
        <a:graphic>
          <a:graphicData uri="http://schemas.openxmlformats.org/drawingml/2006/table">
            <a:tbl>
              <a:tblPr firstRow="1" bandRow="1"/>
              <a:tblGrid>
                <a:gridCol w="3357776">
                  <a:extLst>
                    <a:ext uri="{9D8B030D-6E8A-4147-A177-3AD203B41FA5}">
                      <a16:colId xmlns:a16="http://schemas.microsoft.com/office/drawing/2014/main" val="141944448"/>
                    </a:ext>
                  </a:extLst>
                </a:gridCol>
                <a:gridCol w="3357776">
                  <a:extLst>
                    <a:ext uri="{9D8B030D-6E8A-4147-A177-3AD203B41FA5}">
                      <a16:colId xmlns:a16="http://schemas.microsoft.com/office/drawing/2014/main" val="3748161652"/>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chemeClr val="tx1"/>
                          </a:solidFill>
                        </a:rPr>
                        <a:t>API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6C8E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chemeClr val="tx1"/>
                          </a:solidFill>
                        </a:rPr>
                        <a:t>Functionality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6C8E9"/>
                    </a:solidFill>
                  </a:tcPr>
                </a:tc>
                <a:extLst>
                  <a:ext uri="{0D108BD9-81ED-4DB2-BD59-A6C34878D82A}">
                    <a16:rowId xmlns:a16="http://schemas.microsoft.com/office/drawing/2014/main" val="2635768267"/>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pthread_create</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i="0" kern="1200" dirty="0">
                          <a:solidFill>
                            <a:schemeClr val="dk1"/>
                          </a:solidFill>
                          <a:effectLst/>
                          <a:latin typeface="+mn-lt"/>
                          <a:ea typeface="+mn-ea"/>
                          <a:cs typeface="+mn-cs"/>
                        </a:rPr>
                        <a:t>Create a new thread in the caller’s address space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087647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pthread_exit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Terminate the calling thread</a:t>
                      </a:r>
                      <a:endParaRPr lang="en-US" sz="2000" i="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53733784"/>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pthread_join</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Wait for a thread to terminate</a:t>
                      </a:r>
                      <a:endParaRPr lang="en-US" sz="2000" i="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6753500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pthread_mutex_lock</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D024">
                        <a:lumMod val="60000"/>
                        <a:lumOff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Lock a mutex</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D024">
                        <a:lumMod val="60000"/>
                        <a:lumOff val="40000"/>
                      </a:srgbClr>
                    </a:solidFill>
                  </a:tcPr>
                </a:tc>
                <a:extLst>
                  <a:ext uri="{0D108BD9-81ED-4DB2-BD59-A6C34878D82A}">
                    <a16:rowId xmlns:a16="http://schemas.microsoft.com/office/drawing/2014/main" val="222976492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pthread_mutex_unlock</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CD024">
                        <a:lumMod val="60000"/>
                        <a:lumOff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Unlock a mutex</a:t>
                      </a:r>
                      <a:endParaRPr lang="en-US" sz="2000" i="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CD024">
                        <a:lumMod val="60000"/>
                        <a:lumOff val="40000"/>
                      </a:srgbClr>
                    </a:solidFill>
                  </a:tcPr>
                </a:tc>
                <a:extLst>
                  <a:ext uri="{0D108BD9-81ED-4DB2-BD59-A6C34878D82A}">
                    <a16:rowId xmlns:a16="http://schemas.microsoft.com/office/drawing/2014/main" val="1656279817"/>
                  </a:ext>
                </a:extLst>
              </a:tr>
              <a:tr h="370840">
                <a:tc>
                  <a:txBody>
                    <a:bodyPr/>
                    <a:lstStyle/>
                    <a:p>
                      <a:r>
                        <a:rPr lang="en-US" altLang="zh-CN" sz="2000" i="0" kern="1200" dirty="0" err="1">
                          <a:solidFill>
                            <a:schemeClr val="dk1"/>
                          </a:solidFill>
                          <a:effectLst/>
                          <a:latin typeface="+mn-lt"/>
                          <a:ea typeface="+mn-ea"/>
                          <a:cs typeface="+mn-cs"/>
                        </a:rPr>
                        <a:t>sem_wait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FFBC"/>
                    </a:solidFill>
                  </a:tcPr>
                </a:tc>
                <a:tc>
                  <a:txBody>
                    <a:bodyPr/>
                    <a:lstStyle/>
                    <a:p>
                      <a:r>
                        <a:rPr lang="en-US" sz="2000" i="0" dirty="0"/>
                        <a:t>Wait on a semaphore</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FFBC"/>
                    </a:solidFill>
                  </a:tcPr>
                </a:tc>
                <a:extLst>
                  <a:ext uri="{0D108BD9-81ED-4DB2-BD59-A6C34878D82A}">
                    <a16:rowId xmlns:a16="http://schemas.microsoft.com/office/drawing/2014/main" val="2822192891"/>
                  </a:ext>
                </a:extLst>
              </a:tr>
              <a:tr h="370840">
                <a:tc>
                  <a:txBody>
                    <a:bodyPr/>
                    <a:lstStyle/>
                    <a:p>
                      <a:r>
                        <a:rPr lang="en-US" altLang="zh-CN" sz="2000" i="0" kern="1200" dirty="0" err="1">
                          <a:solidFill>
                            <a:schemeClr val="dk1"/>
                          </a:solidFill>
                          <a:effectLst/>
                          <a:latin typeface="+mn-lt"/>
                          <a:ea typeface="+mn-ea"/>
                          <a:cs typeface="+mn-cs"/>
                        </a:rPr>
                        <a:t>sem_post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FFB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t>Signal or post on a semaphore</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FFBC"/>
                    </a:solidFill>
                  </a:tcPr>
                </a:tc>
                <a:extLst>
                  <a:ext uri="{0D108BD9-81ED-4DB2-BD59-A6C34878D82A}">
                    <a16:rowId xmlns:a16="http://schemas.microsoft.com/office/drawing/2014/main" val="196641475"/>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pthread_cond_wait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6C8E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Wait on a condition variable</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6C8E9">
                        <a:tint val="20000"/>
                      </a:srgbClr>
                    </a:solidFill>
                  </a:tcPr>
                </a:tc>
                <a:extLst>
                  <a:ext uri="{0D108BD9-81ED-4DB2-BD59-A6C34878D82A}">
                    <a16:rowId xmlns:a16="http://schemas.microsoft.com/office/drawing/2014/main" val="229322181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pthread_cond_signal</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C8E9">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Wake up one thread waiting on a condition variable</a:t>
                      </a:r>
                      <a:endParaRPr lang="en-US" sz="2000" i="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C8E9">
                        <a:tint val="40000"/>
                      </a:srgbClr>
                    </a:solidFill>
                  </a:tcPr>
                </a:tc>
                <a:extLst>
                  <a:ext uri="{0D108BD9-81ED-4DB2-BD59-A6C34878D82A}">
                    <a16:rowId xmlns:a16="http://schemas.microsoft.com/office/drawing/2014/main" val="2002275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i="0" kern="1200" dirty="0" err="1">
                          <a:solidFill>
                            <a:schemeClr val="dk1"/>
                          </a:solidFill>
                          <a:effectLst/>
                          <a:latin typeface="+mn-lt"/>
                          <a:ea typeface="+mn-ea"/>
                          <a:cs typeface="+mn-cs"/>
                        </a:rPr>
                        <a:t>pthread_cond_broadcast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8E9">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i="0" kern="1200" dirty="0">
                          <a:solidFill>
                            <a:schemeClr val="dk1"/>
                          </a:solidFill>
                          <a:effectLst/>
                          <a:latin typeface="+mn-lt"/>
                          <a:ea typeface="+mn-ea"/>
                          <a:cs typeface="+mn-cs"/>
                        </a:rPr>
                        <a:t>Wake up all threads waiting on a condition variable</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8E9">
                        <a:tint val="40000"/>
                      </a:srgbClr>
                    </a:solidFill>
                  </a:tcPr>
                </a:tc>
                <a:extLst>
                  <a:ext uri="{0D108BD9-81ED-4DB2-BD59-A6C34878D82A}">
                    <a16:rowId xmlns:a16="http://schemas.microsoft.com/office/drawing/2014/main" val="1074044474"/>
                  </a:ext>
                </a:extLst>
              </a:tr>
            </a:tbl>
          </a:graphicData>
        </a:graphic>
      </p:graphicFrame>
    </p:spTree>
    <p:extLst>
      <p:ext uri="{BB962C8B-B14F-4D97-AF65-F5344CB8AC3E}">
        <p14:creationId xmlns:p14="http://schemas.microsoft.com/office/powerpoint/2010/main" val="4619365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2" name="Rectangle 2"/>
          <p:cNvSpPr>
            <a:spLocks noChangeArrowheads="1"/>
          </p:cNvSpPr>
          <p:nvPr/>
        </p:nvSpPr>
        <p:spPr bwMode="auto">
          <a:xfrm>
            <a:off x="2362200" y="4953000"/>
            <a:ext cx="1219200" cy="762000"/>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512003" name="Text Box 3"/>
          <p:cNvSpPr txBox="1">
            <a:spLocks noChangeArrowheads="1"/>
          </p:cNvSpPr>
          <p:nvPr/>
        </p:nvSpPr>
        <p:spPr bwMode="auto">
          <a:xfrm>
            <a:off x="3533599" y="5943600"/>
            <a:ext cx="1020344" cy="369332"/>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Value=2</a:t>
            </a:r>
          </a:p>
        </p:txBody>
      </p:sp>
      <p:sp>
        <p:nvSpPr>
          <p:cNvPr id="512004" name="Text Box 4"/>
          <p:cNvSpPr txBox="1">
            <a:spLocks noChangeArrowheads="1"/>
          </p:cNvSpPr>
          <p:nvPr/>
        </p:nvSpPr>
        <p:spPr bwMode="auto">
          <a:xfrm>
            <a:off x="3533599" y="5943600"/>
            <a:ext cx="1020344" cy="369332"/>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dirty="0">
                <a:latin typeface="Gill Sans" charset="0"/>
                <a:ea typeface="Gill Sans" charset="0"/>
                <a:cs typeface="Gill Sans" charset="0"/>
              </a:rPr>
              <a:t>Value=1</a:t>
            </a:r>
          </a:p>
        </p:txBody>
      </p:sp>
      <p:sp>
        <p:nvSpPr>
          <p:cNvPr id="512005" name="Text Box 5"/>
          <p:cNvSpPr txBox="1">
            <a:spLocks noChangeArrowheads="1"/>
          </p:cNvSpPr>
          <p:nvPr/>
        </p:nvSpPr>
        <p:spPr bwMode="auto">
          <a:xfrm>
            <a:off x="3533599" y="5943600"/>
            <a:ext cx="1020344" cy="369332"/>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dirty="0">
                <a:latin typeface="Gill Sans" charset="0"/>
                <a:ea typeface="Gill Sans" charset="0"/>
                <a:cs typeface="Gill Sans" charset="0"/>
              </a:rPr>
              <a:t>Value=0</a:t>
            </a:r>
          </a:p>
        </p:txBody>
      </p:sp>
      <p:pic>
        <p:nvPicPr>
          <p:cNvPr id="512006" name="Picture 6"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7" name="Rectangle 7"/>
          <p:cNvSpPr>
            <a:spLocks noGrp="1" noChangeArrowheads="1"/>
          </p:cNvSpPr>
          <p:nvPr>
            <p:ph type="title"/>
          </p:nvPr>
        </p:nvSpPr>
        <p:spPr/>
        <p:txBody>
          <a:bodyPr/>
          <a:lstStyle/>
          <a:p>
            <a:r>
              <a:rPr lang="en-US" altLang="ko-KR" dirty="0">
                <a:ea typeface="굴림" panose="020B0600000101010101" pitchFamily="34" charset="-127"/>
              </a:rPr>
              <a:t>Semaphores Like Integers Except…</a:t>
            </a:r>
          </a:p>
        </p:txBody>
      </p:sp>
      <p:sp>
        <p:nvSpPr>
          <p:cNvPr id="512008" name="Rectangle 8"/>
          <p:cNvSpPr>
            <a:spLocks noGrp="1" noChangeArrowheads="1"/>
          </p:cNvSpPr>
          <p:nvPr>
            <p:ph type="body" idx="1"/>
          </p:nvPr>
        </p:nvSpPr>
        <p:spPr>
          <a:xfrm>
            <a:off x="457200" y="762000"/>
            <a:ext cx="11353800" cy="4114800"/>
          </a:xfrm>
        </p:spPr>
        <p:txBody>
          <a:bodyPr>
            <a:normAutofit fontScale="92500" lnSpcReduction="20000"/>
          </a:bodyPr>
          <a:lstStyle/>
          <a:p>
            <a:r>
              <a:rPr lang="en-US" altLang="ko-KR" dirty="0">
                <a:ea typeface="굴림" panose="020B0600000101010101" pitchFamily="34" charset="-127"/>
              </a:rPr>
              <a:t>Semaphores are like integers, except:</a:t>
            </a:r>
          </a:p>
          <a:p>
            <a:pPr lvl="1"/>
            <a:r>
              <a:rPr lang="en-US" altLang="ko-KR" dirty="0">
                <a:ea typeface="굴림" panose="020B0600000101010101" pitchFamily="34" charset="-127"/>
              </a:rPr>
              <a:t>No negative values</a:t>
            </a:r>
          </a:p>
          <a:p>
            <a:pPr lvl="1"/>
            <a:r>
              <a:rPr lang="en-US" altLang="ko-KR" dirty="0">
                <a:ea typeface="굴림" panose="020B0600000101010101" pitchFamily="34" charset="-127"/>
              </a:rPr>
              <a:t>Only operations allowed are sem</a:t>
            </a:r>
            <a:r>
              <a:rPr lang="en-GB" altLang="ko-KR" dirty="0">
                <a:ea typeface="굴림" panose="020B0600000101010101" pitchFamily="34" charset="-127"/>
              </a:rPr>
              <a:t>_</a:t>
            </a:r>
            <a:r>
              <a:rPr lang="en-US" altLang="ko-KR" dirty="0">
                <a:ea typeface="굴림" panose="020B0600000101010101" pitchFamily="34" charset="-127"/>
              </a:rPr>
              <a:t>wait() and </a:t>
            </a:r>
            <a:r>
              <a:rPr lang="en-US" altLang="ko-KR" dirty="0" err="1">
                <a:ea typeface="굴림" panose="020B0600000101010101" pitchFamily="34" charset="-127"/>
              </a:rPr>
              <a:t>sem_post</a:t>
            </a:r>
            <a:r>
              <a:rPr lang="en-US" altLang="ko-KR" dirty="0">
                <a:ea typeface="굴림" panose="020B0600000101010101" pitchFamily="34" charset="-127"/>
              </a:rPr>
              <a:t>() – cannot read or write value, except initialization</a:t>
            </a:r>
          </a:p>
          <a:p>
            <a:pPr lvl="1"/>
            <a:r>
              <a:rPr lang="en-US" altLang="ko-KR" dirty="0">
                <a:ea typeface="굴림" panose="020B0600000101010101" pitchFamily="34" charset="-127"/>
              </a:rPr>
              <a:t>Operations must be atomic</a:t>
            </a:r>
          </a:p>
          <a:p>
            <a:pPr lvl="2"/>
            <a:r>
              <a:rPr lang="en-US" altLang="ko-KR" sz="2600" dirty="0">
                <a:latin typeface="Gill Sans" panose="020B0502020104020203"/>
                <a:ea typeface="굴림" panose="020B0600000101010101" pitchFamily="34" charset="-127"/>
              </a:rPr>
              <a:t>Two calls to </a:t>
            </a:r>
            <a:r>
              <a:rPr lang="en-US" altLang="ko-KR" sz="2600" dirty="0" err="1">
                <a:latin typeface="Gill Sans" panose="020B0502020104020203"/>
                <a:ea typeface="굴림" panose="020B0600000101010101" pitchFamily="34" charset="-127"/>
              </a:rPr>
              <a:t>sem_wait</a:t>
            </a:r>
            <a:r>
              <a:rPr lang="en-US" altLang="ko-KR" sz="2600" dirty="0">
                <a:latin typeface="Gill Sans" panose="020B0502020104020203"/>
                <a:ea typeface="굴림" panose="020B0600000101010101" pitchFamily="34" charset="-127"/>
              </a:rPr>
              <a:t>() together can’t decrement value below zero</a:t>
            </a:r>
          </a:p>
          <a:p>
            <a:pPr lvl="2"/>
            <a:r>
              <a:rPr lang="en-US" altLang="ko-KR" sz="2600" dirty="0">
                <a:latin typeface="Gill Sans" panose="020B0502020104020203"/>
                <a:ea typeface="굴림" panose="020B0600000101010101" pitchFamily="34" charset="-127"/>
              </a:rPr>
              <a:t>A thread going to sleep in </a:t>
            </a:r>
            <a:r>
              <a:rPr lang="en-US" altLang="ko-KR" sz="2600" dirty="0" err="1">
                <a:latin typeface="Gill Sans" panose="020B0502020104020203"/>
                <a:ea typeface="굴림" panose="020B0600000101010101" pitchFamily="34" charset="-127"/>
              </a:rPr>
              <a:t>sem_wait</a:t>
            </a:r>
            <a:r>
              <a:rPr lang="en-US" altLang="ko-KR" sz="2600" dirty="0">
                <a:latin typeface="Gill Sans" panose="020B0502020104020203"/>
                <a:ea typeface="굴림" panose="020B0600000101010101" pitchFamily="34" charset="-127"/>
              </a:rPr>
              <a:t>() won’t miss wakeup from </a:t>
            </a:r>
            <a:r>
              <a:rPr lang="en-US" altLang="ko-KR" sz="2600" dirty="0" err="1">
                <a:latin typeface="Gill Sans" panose="020B0502020104020203"/>
                <a:ea typeface="굴림" panose="020B0600000101010101" pitchFamily="34" charset="-127"/>
              </a:rPr>
              <a:t>sem_post</a:t>
            </a:r>
            <a:r>
              <a:rPr lang="en-US" altLang="ko-KR" sz="2600" dirty="0">
                <a:latin typeface="Gill Sans" panose="020B0502020104020203"/>
                <a:ea typeface="굴림" panose="020B0600000101010101" pitchFamily="34" charset="-127"/>
              </a:rPr>
              <a:t> () – even if both happen concurrently</a:t>
            </a:r>
          </a:p>
          <a:p>
            <a:r>
              <a:rPr lang="en-US" altLang="ko-KR" dirty="0">
                <a:ea typeface="굴림" panose="020B0600000101010101" pitchFamily="34" charset="-127"/>
              </a:rPr>
              <a:t>Semaphore from railway analogy</a:t>
            </a:r>
          </a:p>
          <a:p>
            <a:pPr lvl="1"/>
            <a:r>
              <a:rPr lang="en-US" altLang="ko-KR" dirty="0">
                <a:ea typeface="굴림" panose="020B0600000101010101" pitchFamily="34" charset="-127"/>
              </a:rPr>
              <a:t>Here is a semaphore initialized to 2, to allow two trains to enter the two tracks in the middle</a:t>
            </a:r>
          </a:p>
          <a:p>
            <a:endParaRPr lang="ko-KR" altLang="en-US" dirty="0">
              <a:ea typeface="굴림" panose="020B0600000101010101" pitchFamily="34" charset="-127"/>
            </a:endParaRPr>
          </a:p>
        </p:txBody>
      </p:sp>
      <p:pic>
        <p:nvPicPr>
          <p:cNvPr id="512009" name="Picture 9"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10" name="Picture 10"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12011" name="Group 11"/>
          <p:cNvGrpSpPr>
            <a:grpSpLocks/>
          </p:cNvGrpSpPr>
          <p:nvPr/>
        </p:nvGrpSpPr>
        <p:grpSpPr bwMode="auto">
          <a:xfrm>
            <a:off x="2514600" y="4800600"/>
            <a:ext cx="7239000" cy="1447800"/>
            <a:chOff x="672" y="3024"/>
            <a:chExt cx="4560" cy="912"/>
          </a:xfrm>
        </p:grpSpPr>
        <p:sp>
          <p:nvSpPr>
            <p:cNvPr id="25621" name="Line 12"/>
            <p:cNvSpPr>
              <a:spLocks noChangeShapeType="1"/>
            </p:cNvSpPr>
            <p:nvPr/>
          </p:nvSpPr>
          <p:spPr bwMode="auto">
            <a:xfrm>
              <a:off x="672" y="3648"/>
              <a:ext cx="1392" cy="0"/>
            </a:xfrm>
            <a:prstGeom prst="line">
              <a:avLst/>
            </a:prstGeom>
            <a:noFill/>
            <a:ln w="76200"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2" name="Line 13"/>
            <p:cNvSpPr>
              <a:spLocks noChangeShapeType="1"/>
            </p:cNvSpPr>
            <p:nvPr/>
          </p:nvSpPr>
          <p:spPr bwMode="auto">
            <a:xfrm>
              <a:off x="2496" y="3408"/>
              <a:ext cx="1392"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3" name="Line 14"/>
            <p:cNvSpPr>
              <a:spLocks noChangeShapeType="1"/>
            </p:cNvSpPr>
            <p:nvPr/>
          </p:nvSpPr>
          <p:spPr bwMode="auto">
            <a:xfrm>
              <a:off x="2496" y="3936"/>
              <a:ext cx="1392"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4" name="Freeform 15"/>
            <p:cNvSpPr>
              <a:spLocks/>
            </p:cNvSpPr>
            <p:nvPr/>
          </p:nvSpPr>
          <p:spPr bwMode="auto">
            <a:xfrm>
              <a:off x="2016" y="3408"/>
              <a:ext cx="480" cy="240"/>
            </a:xfrm>
            <a:custGeom>
              <a:avLst/>
              <a:gdLst>
                <a:gd name="T0" fmla="*/ 0 w 480"/>
                <a:gd name="T1" fmla="*/ 187 h 272"/>
                <a:gd name="T2" fmla="*/ 144 w 480"/>
                <a:gd name="T3" fmla="*/ 187 h 272"/>
                <a:gd name="T4" fmla="*/ 336 w 480"/>
                <a:gd name="T5" fmla="*/ 37 h 272"/>
                <a:gd name="T6" fmla="*/ 480 w 48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272">
                  <a:moveTo>
                    <a:pt x="0" y="240"/>
                  </a:moveTo>
                  <a:cubicBezTo>
                    <a:pt x="44" y="256"/>
                    <a:pt x="88" y="272"/>
                    <a:pt x="144" y="240"/>
                  </a:cubicBezTo>
                  <a:cubicBezTo>
                    <a:pt x="200" y="208"/>
                    <a:pt x="280" y="88"/>
                    <a:pt x="336" y="48"/>
                  </a:cubicBezTo>
                  <a:cubicBezTo>
                    <a:pt x="392" y="8"/>
                    <a:pt x="436" y="4"/>
                    <a:pt x="480"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5" name="Freeform 16"/>
            <p:cNvSpPr>
              <a:spLocks/>
            </p:cNvSpPr>
            <p:nvPr/>
          </p:nvSpPr>
          <p:spPr bwMode="auto">
            <a:xfrm flipV="1">
              <a:off x="2016" y="3648"/>
              <a:ext cx="528" cy="288"/>
            </a:xfrm>
            <a:custGeom>
              <a:avLst/>
              <a:gdLst>
                <a:gd name="T0" fmla="*/ 0 w 480"/>
                <a:gd name="T1" fmla="*/ 269 h 272"/>
                <a:gd name="T2" fmla="*/ 174 w 480"/>
                <a:gd name="T3" fmla="*/ 269 h 272"/>
                <a:gd name="T4" fmla="*/ 407 w 480"/>
                <a:gd name="T5" fmla="*/ 54 h 272"/>
                <a:gd name="T6" fmla="*/ 581 w 48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272">
                  <a:moveTo>
                    <a:pt x="0" y="240"/>
                  </a:moveTo>
                  <a:cubicBezTo>
                    <a:pt x="44" y="256"/>
                    <a:pt x="88" y="272"/>
                    <a:pt x="144" y="240"/>
                  </a:cubicBezTo>
                  <a:cubicBezTo>
                    <a:pt x="200" y="208"/>
                    <a:pt x="280" y="88"/>
                    <a:pt x="336" y="48"/>
                  </a:cubicBezTo>
                  <a:cubicBezTo>
                    <a:pt x="392" y="8"/>
                    <a:pt x="436" y="4"/>
                    <a:pt x="480"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6" name="Freeform 17"/>
            <p:cNvSpPr>
              <a:spLocks/>
            </p:cNvSpPr>
            <p:nvPr/>
          </p:nvSpPr>
          <p:spPr bwMode="auto">
            <a:xfrm flipH="1">
              <a:off x="3888" y="3408"/>
              <a:ext cx="480" cy="240"/>
            </a:xfrm>
            <a:custGeom>
              <a:avLst/>
              <a:gdLst>
                <a:gd name="T0" fmla="*/ 0 w 480"/>
                <a:gd name="T1" fmla="*/ 187 h 272"/>
                <a:gd name="T2" fmla="*/ 144 w 480"/>
                <a:gd name="T3" fmla="*/ 187 h 272"/>
                <a:gd name="T4" fmla="*/ 336 w 480"/>
                <a:gd name="T5" fmla="*/ 37 h 272"/>
                <a:gd name="T6" fmla="*/ 480 w 48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272">
                  <a:moveTo>
                    <a:pt x="0" y="240"/>
                  </a:moveTo>
                  <a:cubicBezTo>
                    <a:pt x="44" y="256"/>
                    <a:pt x="88" y="272"/>
                    <a:pt x="144" y="240"/>
                  </a:cubicBezTo>
                  <a:cubicBezTo>
                    <a:pt x="200" y="208"/>
                    <a:pt x="280" y="88"/>
                    <a:pt x="336" y="48"/>
                  </a:cubicBezTo>
                  <a:cubicBezTo>
                    <a:pt x="392" y="8"/>
                    <a:pt x="436" y="4"/>
                    <a:pt x="480"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7" name="Freeform 18"/>
            <p:cNvSpPr>
              <a:spLocks/>
            </p:cNvSpPr>
            <p:nvPr/>
          </p:nvSpPr>
          <p:spPr bwMode="auto">
            <a:xfrm flipH="1" flipV="1">
              <a:off x="3888" y="3648"/>
              <a:ext cx="528" cy="288"/>
            </a:xfrm>
            <a:custGeom>
              <a:avLst/>
              <a:gdLst>
                <a:gd name="T0" fmla="*/ 0 w 480"/>
                <a:gd name="T1" fmla="*/ 269 h 272"/>
                <a:gd name="T2" fmla="*/ 174 w 480"/>
                <a:gd name="T3" fmla="*/ 269 h 272"/>
                <a:gd name="T4" fmla="*/ 407 w 480"/>
                <a:gd name="T5" fmla="*/ 54 h 272"/>
                <a:gd name="T6" fmla="*/ 581 w 48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272">
                  <a:moveTo>
                    <a:pt x="0" y="240"/>
                  </a:moveTo>
                  <a:cubicBezTo>
                    <a:pt x="44" y="256"/>
                    <a:pt x="88" y="272"/>
                    <a:pt x="144" y="240"/>
                  </a:cubicBezTo>
                  <a:cubicBezTo>
                    <a:pt x="200" y="208"/>
                    <a:pt x="280" y="88"/>
                    <a:pt x="336" y="48"/>
                  </a:cubicBezTo>
                  <a:cubicBezTo>
                    <a:pt x="392" y="8"/>
                    <a:pt x="436" y="4"/>
                    <a:pt x="480"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8" name="Line 19"/>
            <p:cNvSpPr>
              <a:spLocks noChangeShapeType="1"/>
            </p:cNvSpPr>
            <p:nvPr/>
          </p:nvSpPr>
          <p:spPr bwMode="auto">
            <a:xfrm>
              <a:off x="4320" y="3648"/>
              <a:ext cx="912" cy="0"/>
            </a:xfrm>
            <a:prstGeom prst="line">
              <a:avLst/>
            </a:prstGeom>
            <a:noFill/>
            <a:ln w="76200"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pic>
          <p:nvPicPr>
            <p:cNvPr id="25629" name="Picture 20" descr="MCj0364166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72" y="3024"/>
              <a:ext cx="298" cy="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12021" name="Rectangle 21"/>
          <p:cNvSpPr>
            <a:spLocks noChangeArrowheads="1"/>
          </p:cNvSpPr>
          <p:nvPr/>
        </p:nvSpPr>
        <p:spPr bwMode="auto">
          <a:xfrm>
            <a:off x="6096000" y="4572000"/>
            <a:ext cx="1219200" cy="762000"/>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pic>
        <p:nvPicPr>
          <p:cNvPr id="512022" name="Picture 22"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4" name="Rectangle 24"/>
          <p:cNvSpPr>
            <a:spLocks noChangeArrowheads="1"/>
          </p:cNvSpPr>
          <p:nvPr/>
        </p:nvSpPr>
        <p:spPr bwMode="auto">
          <a:xfrm>
            <a:off x="3276600" y="4800600"/>
            <a:ext cx="1143000" cy="914400"/>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pic>
        <p:nvPicPr>
          <p:cNvPr id="512025" name="Picture 25"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27" name="Picture 27"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19" name="Rectangle 28"/>
          <p:cNvSpPr>
            <a:spLocks noChangeArrowheads="1"/>
          </p:cNvSpPr>
          <p:nvPr/>
        </p:nvSpPr>
        <p:spPr bwMode="auto">
          <a:xfrm>
            <a:off x="609600" y="5257800"/>
            <a:ext cx="990600" cy="990600"/>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512030" name="Text Box 30"/>
          <p:cNvSpPr txBox="1">
            <a:spLocks noChangeArrowheads="1"/>
          </p:cNvSpPr>
          <p:nvPr/>
        </p:nvSpPr>
        <p:spPr bwMode="auto">
          <a:xfrm>
            <a:off x="3533599" y="5911334"/>
            <a:ext cx="936475" cy="369332"/>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dirty="0">
                <a:latin typeface="Gill Sans" charset="0"/>
                <a:ea typeface="Gill Sans" charset="0"/>
                <a:cs typeface="Gill Sans" charset="0"/>
              </a:rPr>
              <a:t>Value=2</a:t>
            </a:r>
          </a:p>
        </p:txBody>
      </p:sp>
      <p:sp>
        <p:nvSpPr>
          <p:cNvPr id="2" name="Plassholder for lysbildenummer 5">
            <a:extLst>
              <a:ext uri="{FF2B5EF4-FFF2-40B4-BE49-F238E27FC236}">
                <a16:creationId xmlns:a16="http://schemas.microsoft.com/office/drawing/2014/main" id="{D3F97F3E-D6FA-22D8-E3C1-C5B204244D13}"/>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22</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1020526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30"/>
                                        </p:tgtEl>
                                        <p:attrNameLst>
                                          <p:attrName>style.visibility</p:attrName>
                                        </p:attrNameLst>
                                      </p:cBhvr>
                                      <p:to>
                                        <p:strVal val="visible"/>
                                      </p:to>
                                    </p:set>
                                  </p:childTnLst>
                                  <p:subTnLst>
                                    <p:set>
                                      <p:cBhvr override="childStyle">
                                        <p:cTn dur="1" fill="hold" display="0" masterRel="nextClick" afterEffect="1"/>
                                        <p:tgtEl>
                                          <p:spTgt spid="51203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5120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decel="50000" fill="hold" nodeType="clickEffect">
                                  <p:stCondLst>
                                    <p:cond delay="0"/>
                                  </p:stCondLst>
                                  <p:childTnLst>
                                    <p:animMotion origin="layout" path="M 0.04687 -0.04467 C 0.12644 -0.04028 0.20612 -0.03565 0.25105 -0.04467 C 0.29597 -0.0537 0.28165 -0.09028 0.3168 -0.0993 C 0.35196 -0.10833 0.40691 -0.10393 0.46198 -0.0993 " pathEditMode="fixed" rAng="0" ptsTypes="AAAA">
                                      <p:cBhvr>
                                        <p:cTn id="14" dur="500" fill="hold"/>
                                        <p:tgtEl>
                                          <p:spTgt spid="512009"/>
                                        </p:tgtEl>
                                        <p:attrNameLst>
                                          <p:attrName>ppt_x</p:attrName>
                                          <p:attrName>ppt_y</p:attrName>
                                        </p:attrNameLst>
                                      </p:cBhvr>
                                      <p:rCtr x="20755" y="-2755"/>
                                    </p:animMotion>
                                  </p:childTnLst>
                                </p:cTn>
                              </p:par>
                              <p:par>
                                <p:cTn id="15" presetID="1" presetClass="entr" presetSubtype="0" fill="hold" grpId="0" nodeType="withEffect">
                                  <p:stCondLst>
                                    <p:cond delay="300"/>
                                  </p:stCondLst>
                                  <p:childTnLst>
                                    <p:set>
                                      <p:cBhvr>
                                        <p:cTn id="16" dur="1" fill="hold">
                                          <p:stCondLst>
                                            <p:cond delay="0"/>
                                          </p:stCondLst>
                                        </p:cTn>
                                        <p:tgtEl>
                                          <p:spTgt spid="5120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decel="50000" fill="hold" nodeType="clickEffect">
                                  <p:stCondLst>
                                    <p:cond delay="0"/>
                                  </p:stCondLst>
                                  <p:childTnLst>
                                    <p:animMotion origin="layout" path="M 0.04947 -0.03079 C 0.11602 -0.02963 0.18256 -0.02824 0.22748 -0.02708 C 0.2724 -0.02592 0.29623 -0.03379 0.31928 -0.02338 C 0.34245 -0.01296 0.34206 0.02546 0.36589 0.03496 C 0.38959 0.04445 0.42579 0.03889 0.46185 0.03334 " pathEditMode="fixed" rAng="0" ptsTypes="AAAAA">
                                      <p:cBhvr>
                                        <p:cTn id="20" dur="500" fill="hold"/>
                                        <p:tgtEl>
                                          <p:spTgt spid="512006"/>
                                        </p:tgtEl>
                                        <p:attrNameLst>
                                          <p:attrName>ppt_x</p:attrName>
                                          <p:attrName>ppt_y</p:attrName>
                                        </p:attrNameLst>
                                      </p:cBhvr>
                                      <p:rCtr x="20612" y="3542"/>
                                    </p:animMotion>
                                  </p:childTnLst>
                                </p:cTn>
                              </p:par>
                              <p:par>
                                <p:cTn id="21" presetID="1" presetClass="entr" presetSubtype="0" fill="hold" grpId="0" nodeType="withEffect">
                                  <p:stCondLst>
                                    <p:cond delay="300"/>
                                  </p:stCondLst>
                                  <p:childTnLst>
                                    <p:set>
                                      <p:cBhvr>
                                        <p:cTn id="22" dur="1" fill="hold">
                                          <p:stCondLst>
                                            <p:cond delay="0"/>
                                          </p:stCondLst>
                                        </p:cTn>
                                        <p:tgtEl>
                                          <p:spTgt spid="5120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6576 -0.03518 C 0.06576 -0.03495 0.14258 -0.03426 0.21928 -0.03333 " pathEditMode="fixed" rAng="0" ptsTypes="AA">
                                      <p:cBhvr>
                                        <p:cTn id="26" dur="1000" fill="hold"/>
                                        <p:tgtEl>
                                          <p:spTgt spid="512010"/>
                                        </p:tgtEl>
                                        <p:attrNameLst>
                                          <p:attrName>ppt_x</p:attrName>
                                          <p:attrName>ppt_y</p:attrName>
                                        </p:attrNameLst>
                                      </p:cBhvr>
                                      <p:rCtr x="7669" y="93"/>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45573 -0.08889 C 0.52657 -0.09329 0.5974 -0.09745 0.63529 -0.09074 C 0.67305 -0.08403 0.66524 -0.05741 0.68321 -0.04884 C 0.70105 -0.04028 0.69336 -0.04051 0.7431 -0.03958 C 0.79271 -0.03866 0.93178 -0.04259 0.98139 -0.04329 " pathEditMode="fixed" rAng="0" ptsTypes="AAAAA">
                                      <p:cBhvr>
                                        <p:cTn id="30" dur="500" fill="hold"/>
                                        <p:tgtEl>
                                          <p:spTgt spid="512022"/>
                                        </p:tgtEl>
                                        <p:attrNameLst>
                                          <p:attrName>ppt_x</p:attrName>
                                          <p:attrName>ppt_y</p:attrName>
                                        </p:attrNameLst>
                                      </p:cBhvr>
                                      <p:rCtr x="26276" y="2176"/>
                                    </p:animMotion>
                                  </p:childTnLst>
                                </p:cTn>
                              </p:par>
                              <p:par>
                                <p:cTn id="31" presetID="1" presetClass="entr" presetSubtype="0" fill="hold" grpId="0" nodeType="withEffect">
                                  <p:stCondLst>
                                    <p:cond delay="0"/>
                                  </p:stCondLst>
                                  <p:childTnLst>
                                    <p:set>
                                      <p:cBhvr>
                                        <p:cTn id="32" dur="1" fill="hold">
                                          <p:stCondLst>
                                            <p:cond delay="0"/>
                                          </p:stCondLst>
                                        </p:cTn>
                                        <p:tgtEl>
                                          <p:spTgt spid="512021"/>
                                        </p:tgtEl>
                                        <p:attrNameLst>
                                          <p:attrName>style.visibility</p:attrName>
                                        </p:attrNameLst>
                                      </p:cBhvr>
                                      <p:to>
                                        <p:strVal val="visible"/>
                                      </p:to>
                                    </p:set>
                                  </p:childTnLst>
                                </p:cTn>
                              </p:par>
                            </p:childTnLst>
                          </p:cTn>
                        </p:par>
                        <p:par>
                          <p:cTn id="33" fill="hold">
                            <p:stCondLst>
                              <p:cond delay="500"/>
                            </p:stCondLst>
                            <p:childTnLst>
                              <p:par>
                                <p:cTn id="34" presetID="0" presetClass="path" presetSubtype="0" accel="50000" decel="50000" fill="hold" nodeType="afterEffect">
                                  <p:stCondLst>
                                    <p:cond delay="0"/>
                                  </p:stCondLst>
                                  <p:childTnLst>
                                    <p:animMotion origin="layout" path="M 0.19948 -0.03333 C 0.22084 -0.02847 0.24219 -0.02338 0.26251 -0.03333 C 0.28282 -0.04329 0.28803 -0.08356 0.32136 -0.09352 C 0.35469 -0.10347 0.40847 -0.09861 0.46251 -0.09352 " pathEditMode="fixed" rAng="0" ptsTypes="AAAA">
                                      <p:cBhvr>
                                        <p:cTn id="35" dur="500" fill="hold"/>
                                        <p:tgtEl>
                                          <p:spTgt spid="512025"/>
                                        </p:tgtEl>
                                        <p:attrNameLst>
                                          <p:attrName>ppt_x</p:attrName>
                                          <p:attrName>ppt_y</p:attrName>
                                        </p:attrNameLst>
                                      </p:cBhvr>
                                      <p:rCtr x="13151" y="-3032"/>
                                    </p:animMotion>
                                  </p:childTnLst>
                                </p:cTn>
                              </p:par>
                              <p:par>
                                <p:cTn id="36" presetID="1" presetClass="entr" presetSubtype="0" fill="hold" grpId="0" nodeType="withEffect">
                                  <p:stCondLst>
                                    <p:cond delay="0"/>
                                  </p:stCondLst>
                                  <p:childTnLst>
                                    <p:set>
                                      <p:cBhvr>
                                        <p:cTn id="37" dur="1" fill="hold">
                                          <p:stCondLst>
                                            <p:cond delay="0"/>
                                          </p:stCondLst>
                                        </p:cTn>
                                        <p:tgtEl>
                                          <p:spTgt spid="51202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1200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decel="50000" fill="hold" nodeType="clickEffect">
                                  <p:stCondLst>
                                    <p:cond delay="0"/>
                                  </p:stCondLst>
                                  <p:childTnLst>
                                    <p:animMotion origin="layout" path="M 0.06576 -0.03518 C 0.06576 -0.03495 0.14258 -0.03426 0.21928 -0.03333 " pathEditMode="fixed" rAng="0" ptsTypes="AA">
                                      <p:cBhvr>
                                        <p:cTn id="43" dur="500" fill="hold"/>
                                        <p:tgtEl>
                                          <p:spTgt spid="512027"/>
                                        </p:tgtEl>
                                        <p:attrNameLst>
                                          <p:attrName>ppt_x</p:attrName>
                                          <p:attrName>ppt_y</p:attrName>
                                        </p:attrNameLst>
                                      </p:cBhvr>
                                      <p:rCtr x="766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animBg="1"/>
      <p:bldP spid="512003" grpId="0" animBg="1"/>
      <p:bldP spid="512004" grpId="0" animBg="1"/>
      <p:bldP spid="512005" grpId="0" animBg="1"/>
      <p:bldP spid="512021" grpId="0" animBg="1"/>
      <p:bldP spid="512024" grpId="0" animBg="1"/>
      <p:bldP spid="5120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Semaphores with </a:t>
            </a:r>
            <a:r>
              <a:rPr lang="en-US" dirty="0" err="1"/>
              <a:t>TestAndSet</a:t>
            </a:r>
            <a:endParaRPr lang="en-US" dirty="0"/>
          </a:p>
        </p:txBody>
      </p:sp>
      <p:sp>
        <p:nvSpPr>
          <p:cNvPr id="3" name="Content Placeholder 2"/>
          <p:cNvSpPr>
            <a:spLocks noGrp="1"/>
          </p:cNvSpPr>
          <p:nvPr>
            <p:ph idx="1"/>
          </p:nvPr>
        </p:nvSpPr>
        <p:spPr>
          <a:xfrm>
            <a:off x="1320800" y="939207"/>
            <a:ext cx="9956799" cy="1028700"/>
          </a:xfrm>
        </p:spPr>
        <p:txBody>
          <a:bodyPr>
            <a:normAutofit/>
          </a:bodyPr>
          <a:lstStyle/>
          <a:p>
            <a:pPr marL="0" lvl="1" indent="0">
              <a:buClr>
                <a:schemeClr val="bg2"/>
              </a:buClr>
              <a:buSzPct val="90000"/>
              <a:buNone/>
            </a:pPr>
            <a:r>
              <a:rPr lang="en-US" dirty="0"/>
              <a:t>Use TAS, but only spin-wait to atomically check </a:t>
            </a:r>
            <a:r>
              <a:rPr lang="en-US" dirty="0">
                <a:latin typeface="Courier New" pitchFamily="49" charset="0"/>
                <a:cs typeface="Courier New" pitchFamily="49" charset="0"/>
              </a:rPr>
              <a:t>guard</a:t>
            </a:r>
            <a:r>
              <a:rPr lang="en-US" dirty="0"/>
              <a:t> value (very short waiting time)</a:t>
            </a:r>
          </a:p>
          <a:p>
            <a:pPr marL="469900" lvl="1" indent="-469900">
              <a:buClr>
                <a:schemeClr val="bg2"/>
              </a:buClr>
              <a:buSzPct val="90000"/>
              <a:buFont typeface="Wingdings" pitchFamily="2" charset="2"/>
              <a:buChar char="]"/>
            </a:pPr>
            <a:endParaRPr lang="en-US" dirty="0"/>
          </a:p>
          <a:p>
            <a:endParaRPr lang="en-US" dirty="0"/>
          </a:p>
        </p:txBody>
      </p:sp>
      <p:sp>
        <p:nvSpPr>
          <p:cNvPr id="5" name="Text Box 5"/>
          <p:cNvSpPr txBox="1">
            <a:spLocks noChangeArrowheads="1"/>
          </p:cNvSpPr>
          <p:nvPr/>
        </p:nvSpPr>
        <p:spPr bwMode="auto">
          <a:xfrm>
            <a:off x="6248400" y="2307372"/>
            <a:ext cx="5113695" cy="3454792"/>
          </a:xfrm>
          <a:prstGeom prst="rect">
            <a:avLst/>
          </a:prstGeom>
          <a:noFill/>
          <a:ln w="9525" algn="ctr">
            <a:solidFill>
              <a:schemeClr val="tx1"/>
            </a:solidFill>
            <a:miter lim="800000"/>
            <a:headEnd/>
            <a:tailEnd/>
          </a:ln>
          <a:effectLst/>
        </p:spPr>
        <p:txBody>
          <a:bodyPr wrap="square">
            <a:spAutoFit/>
          </a:bodyPr>
          <a:lstStyle/>
          <a:p>
            <a:pPr>
              <a:lnSpc>
                <a:spcPct val="90000"/>
              </a:lnSpc>
              <a:spcBef>
                <a:spcPct val="10000"/>
              </a:spcBef>
              <a:buSzPct val="100000"/>
              <a:tabLst>
                <a:tab pos="338138" algn="l"/>
                <a:tab pos="688975" algn="l"/>
                <a:tab pos="1027113" algn="l"/>
              </a:tabLst>
            </a:pPr>
            <a:r>
              <a:rPr lang="en-US" sz="2000" b="0" dirty="0" err="1">
                <a:latin typeface="Courier New" pitchFamily="49" charset="0"/>
              </a:rPr>
              <a:t>sem_post</a:t>
            </a:r>
            <a:r>
              <a:rPr lang="en-US" sz="2000" b="0" dirty="0">
                <a:latin typeface="Courier New" pitchFamily="49" charset="0"/>
              </a:rPr>
              <a:t>() {</a:t>
            </a:r>
            <a:br>
              <a:rPr lang="en-US" sz="2000" b="0" dirty="0">
                <a:latin typeface="Courier New" pitchFamily="49" charset="0"/>
              </a:rPr>
            </a:br>
            <a:r>
              <a:rPr lang="en-US" sz="2000" b="0" dirty="0">
                <a:latin typeface="Courier New" pitchFamily="49" charset="0"/>
              </a:rPr>
              <a:t>	//Spin-wait while guard is true</a:t>
            </a:r>
            <a:br>
              <a:rPr lang="en-US" sz="2000" b="0" dirty="0">
                <a:latin typeface="Courier New" pitchFamily="49" charset="0"/>
              </a:rPr>
            </a:br>
            <a:r>
              <a:rPr lang="en-US" sz="2000" b="0" dirty="0">
                <a:latin typeface="Courier New" pitchFamily="49" charset="0"/>
              </a:rPr>
              <a:t>	</a:t>
            </a:r>
            <a:r>
              <a:rPr lang="en-US" sz="2000" b="0" dirty="0">
                <a:solidFill>
                  <a:schemeClr val="hlink"/>
                </a:solidFill>
                <a:latin typeface="Courier New" pitchFamily="49" charset="0"/>
              </a:rPr>
              <a:t>while (</a:t>
            </a:r>
            <a:r>
              <a:rPr lang="en-US" sz="2000" b="0" dirty="0" err="1">
                <a:solidFill>
                  <a:schemeClr val="hlink"/>
                </a:solidFill>
                <a:latin typeface="Courier New" pitchFamily="49" charset="0"/>
              </a:rPr>
              <a:t>TestAndSet</a:t>
            </a:r>
            <a:r>
              <a:rPr lang="en-US" sz="2000" b="0" dirty="0">
                <a:solidFill>
                  <a:schemeClr val="hlink"/>
                </a:solidFill>
                <a:latin typeface="Courier New" pitchFamily="49" charset="0"/>
              </a:rPr>
              <a:t>(guard));</a:t>
            </a:r>
            <a:br>
              <a:rPr lang="en-US" sz="2000" b="0" dirty="0">
                <a:solidFill>
                  <a:schemeClr val="hlink"/>
                </a:solidFill>
                <a:latin typeface="Courier New" pitchFamily="49" charset="0"/>
              </a:rPr>
            </a:br>
            <a:r>
              <a:rPr lang="en-US" sz="2000" b="0" dirty="0">
                <a:latin typeface="Courier New" pitchFamily="49" charset="0"/>
              </a:rPr>
              <a:t>	if any thread in wait queue {</a:t>
            </a:r>
            <a:br>
              <a:rPr lang="en-US" sz="2000" b="0" dirty="0">
                <a:latin typeface="Courier New" pitchFamily="49" charset="0"/>
              </a:rPr>
            </a:br>
            <a:r>
              <a:rPr lang="en-US" sz="2000" b="0" dirty="0">
                <a:latin typeface="Courier New" pitchFamily="49" charset="0"/>
              </a:rPr>
              <a:t>		take thread off wait queue;</a:t>
            </a:r>
            <a:br>
              <a:rPr lang="en-US" sz="2000" b="0" dirty="0">
                <a:latin typeface="Courier New" pitchFamily="49" charset="0"/>
              </a:rPr>
            </a:br>
            <a:r>
              <a:rPr lang="en-US" sz="2000" b="0" dirty="0">
                <a:latin typeface="Courier New" pitchFamily="49" charset="0"/>
              </a:rPr>
              <a:t>		place on ready queue;</a:t>
            </a:r>
            <a:br>
              <a:rPr lang="en-US" sz="2000" b="0" dirty="0">
                <a:latin typeface="Courier New" pitchFamily="49" charset="0"/>
              </a:rPr>
            </a:br>
            <a:r>
              <a:rPr lang="en-US" sz="2000" b="0" dirty="0">
                <a:latin typeface="Courier New" pitchFamily="49" charset="0"/>
              </a:rPr>
              <a:t>	} else {</a:t>
            </a:r>
            <a:br>
              <a:rPr lang="en-US" sz="2000" b="0" dirty="0">
                <a:latin typeface="Courier New" pitchFamily="49" charset="0"/>
              </a:rPr>
            </a:br>
            <a:r>
              <a:rPr lang="en-US" sz="2000" b="0" dirty="0">
                <a:latin typeface="Courier New" pitchFamily="49" charset="0"/>
              </a:rPr>
              <a:t>		</a:t>
            </a:r>
            <a:r>
              <a:rPr lang="en-US" sz="2000" b="0" dirty="0">
                <a:solidFill>
                  <a:srgbClr val="2A40E2"/>
                </a:solidFill>
                <a:latin typeface="Courier New" pitchFamily="49" charset="0"/>
              </a:rPr>
              <a:t>value = value + 1;</a:t>
            </a:r>
            <a:br>
              <a:rPr lang="en-US" sz="2000" b="0" dirty="0">
                <a:latin typeface="Courier New" pitchFamily="49" charset="0"/>
              </a:rPr>
            </a:br>
            <a:r>
              <a:rPr lang="en-US" sz="2000" b="0" dirty="0">
                <a:latin typeface="Courier New" pitchFamily="49" charset="0"/>
              </a:rPr>
              <a:t>	}</a:t>
            </a:r>
            <a:br>
              <a:rPr lang="en-US" sz="2000" b="0" dirty="0">
                <a:latin typeface="Courier New" pitchFamily="49" charset="0"/>
              </a:rPr>
            </a:br>
            <a:r>
              <a:rPr lang="en-US" sz="2000" b="0" dirty="0">
                <a:latin typeface="Courier New" pitchFamily="49" charset="0"/>
              </a:rPr>
              <a:t>	</a:t>
            </a:r>
            <a:r>
              <a:rPr lang="en-US" sz="2000" b="0" dirty="0">
                <a:solidFill>
                  <a:schemeClr val="hlink"/>
                </a:solidFill>
                <a:latin typeface="Courier New" pitchFamily="49" charset="0"/>
              </a:rPr>
              <a:t>guard = 0;</a:t>
            </a:r>
          </a:p>
          <a:p>
            <a:pPr>
              <a:lnSpc>
                <a:spcPct val="90000"/>
              </a:lnSpc>
              <a:spcBef>
                <a:spcPct val="10000"/>
              </a:spcBef>
              <a:buSzPct val="100000"/>
              <a:tabLst>
                <a:tab pos="338138" algn="l"/>
                <a:tab pos="688975" algn="l"/>
                <a:tab pos="1027113" algn="l"/>
              </a:tabLst>
            </a:pPr>
            <a:r>
              <a:rPr lang="en-US" sz="2000" b="0" dirty="0">
                <a:solidFill>
                  <a:schemeClr val="hlink"/>
                </a:solidFill>
                <a:latin typeface="Courier New" pitchFamily="49" charset="0"/>
              </a:rPr>
              <a:t>}</a:t>
            </a:r>
          </a:p>
        </p:txBody>
      </p:sp>
      <p:sp>
        <p:nvSpPr>
          <p:cNvPr id="7" name="Text Box 4"/>
          <p:cNvSpPr txBox="1">
            <a:spLocks noChangeArrowheads="1"/>
          </p:cNvSpPr>
          <p:nvPr/>
        </p:nvSpPr>
        <p:spPr bwMode="auto">
          <a:xfrm>
            <a:off x="1295400" y="2307372"/>
            <a:ext cx="4876800" cy="4093428"/>
          </a:xfrm>
          <a:prstGeom prst="rect">
            <a:avLst/>
          </a:prstGeom>
          <a:noFill/>
          <a:ln w="9525" algn="ctr">
            <a:solidFill>
              <a:schemeClr val="accent1"/>
            </a:solidFill>
            <a:miter lim="800000"/>
            <a:headEnd/>
            <a:tailEnd/>
          </a:ln>
          <a:effectLst/>
        </p:spPr>
        <p:txBody>
          <a:bodyPr wrap="square">
            <a:spAutoFit/>
          </a:bodyPr>
          <a:lstStyle/>
          <a:p>
            <a:pPr>
              <a:tabLst>
                <a:tab pos="338138" algn="l"/>
                <a:tab pos="688975" algn="l"/>
                <a:tab pos="1027113" algn="l"/>
              </a:tabLst>
            </a:pPr>
            <a:r>
              <a:rPr lang="en-US" sz="2000" b="0" dirty="0" err="1">
                <a:latin typeface="Courier New" pitchFamily="49" charset="0"/>
              </a:rPr>
              <a:t>sem_wait</a:t>
            </a:r>
            <a:r>
              <a:rPr lang="en-US" sz="2000" b="0" dirty="0">
                <a:latin typeface="Courier New" pitchFamily="49" charset="0"/>
              </a:rPr>
              <a:t>() {</a:t>
            </a:r>
          </a:p>
          <a:p>
            <a:pPr>
              <a:tabLst>
                <a:tab pos="338138" algn="l"/>
                <a:tab pos="688975" algn="l"/>
                <a:tab pos="1027113" algn="l"/>
              </a:tabLst>
            </a:pPr>
            <a:r>
              <a:rPr lang="en-US" sz="2000" b="0" dirty="0">
                <a:latin typeface="Courier New" pitchFamily="49" charset="0"/>
              </a:rPr>
              <a:t>	//Spin-wait while guard is true</a:t>
            </a:r>
            <a:br>
              <a:rPr lang="en-US" sz="2000" b="0" dirty="0">
                <a:latin typeface="Courier New" pitchFamily="49" charset="0"/>
              </a:rPr>
            </a:br>
            <a:r>
              <a:rPr lang="en-US" sz="2000" b="0" dirty="0">
                <a:latin typeface="Courier New" pitchFamily="49" charset="0"/>
              </a:rPr>
              <a:t>	</a:t>
            </a:r>
            <a:r>
              <a:rPr lang="en-US" sz="2000" b="0" dirty="0">
                <a:solidFill>
                  <a:schemeClr val="hlink"/>
                </a:solidFill>
                <a:latin typeface="Courier New" pitchFamily="49" charset="0"/>
              </a:rPr>
              <a:t>while (</a:t>
            </a:r>
            <a:r>
              <a:rPr lang="en-US" sz="2000" b="0" dirty="0" err="1">
                <a:solidFill>
                  <a:schemeClr val="hlink"/>
                </a:solidFill>
                <a:latin typeface="Courier New" pitchFamily="49" charset="0"/>
              </a:rPr>
              <a:t>TestAndSet</a:t>
            </a:r>
            <a:r>
              <a:rPr lang="en-US" sz="2000" b="0" dirty="0">
                <a:solidFill>
                  <a:schemeClr val="hlink"/>
                </a:solidFill>
                <a:latin typeface="Courier New" pitchFamily="49" charset="0"/>
              </a:rPr>
              <a:t>(guard));</a:t>
            </a:r>
            <a:br>
              <a:rPr lang="en-US" sz="2000" b="0" dirty="0">
                <a:latin typeface="Courier New" pitchFamily="49" charset="0"/>
              </a:rPr>
            </a:br>
            <a:r>
              <a:rPr lang="en-US" sz="2000" b="0" dirty="0">
                <a:latin typeface="Courier New" pitchFamily="49" charset="0"/>
              </a:rPr>
              <a:t>	if (</a:t>
            </a:r>
            <a:r>
              <a:rPr lang="en-US" sz="2000" b="0" dirty="0">
                <a:solidFill>
                  <a:srgbClr val="2A40E2"/>
                </a:solidFill>
                <a:latin typeface="Courier New" pitchFamily="49" charset="0"/>
              </a:rPr>
              <a:t>value == 0</a:t>
            </a:r>
            <a:r>
              <a:rPr lang="en-US" sz="2000" b="0" dirty="0">
                <a:latin typeface="Courier New" pitchFamily="49" charset="0"/>
              </a:rPr>
              <a:t>) {</a:t>
            </a:r>
          </a:p>
          <a:p>
            <a:pPr>
              <a:tabLst>
                <a:tab pos="338138" algn="l"/>
                <a:tab pos="688975" algn="l"/>
                <a:tab pos="1027113" algn="l"/>
              </a:tabLst>
            </a:pPr>
            <a:r>
              <a:rPr lang="en-US" sz="2000" b="0" dirty="0">
                <a:latin typeface="Courier New" pitchFamily="49" charset="0"/>
              </a:rPr>
              <a:t>	  put thread on wait queue;</a:t>
            </a:r>
          </a:p>
          <a:p>
            <a:pPr>
              <a:tabLst>
                <a:tab pos="338138" algn="l"/>
                <a:tab pos="688975" algn="l"/>
                <a:tab pos="1027113" algn="l"/>
              </a:tabLst>
            </a:pPr>
            <a:r>
              <a:rPr lang="en-US" sz="2000" b="0" dirty="0">
                <a:solidFill>
                  <a:srgbClr val="FF0000"/>
                </a:solidFill>
                <a:latin typeface="Courier New" pitchFamily="49" charset="0"/>
              </a:rPr>
              <a:t>    guard = 0;</a:t>
            </a:r>
          </a:p>
          <a:p>
            <a:pPr>
              <a:tabLst>
                <a:tab pos="338138" algn="l"/>
                <a:tab pos="688975" algn="l"/>
                <a:tab pos="1027113" algn="l"/>
              </a:tabLst>
            </a:pPr>
            <a:r>
              <a:rPr lang="en-US" sz="2000" b="0" dirty="0">
                <a:latin typeface="Courier New" pitchFamily="49" charset="0"/>
              </a:rPr>
              <a:t>	  sleep();</a:t>
            </a:r>
            <a:br>
              <a:rPr lang="en-US" sz="2000" b="0" dirty="0">
                <a:latin typeface="Courier New" pitchFamily="49" charset="0"/>
              </a:rPr>
            </a:br>
            <a:r>
              <a:rPr lang="en-US" sz="2000" b="0" dirty="0">
                <a:latin typeface="Courier New" pitchFamily="49" charset="0"/>
              </a:rPr>
              <a:t>	} else {</a:t>
            </a:r>
            <a:br>
              <a:rPr lang="en-US" sz="2000" b="0" dirty="0">
                <a:latin typeface="Courier New" pitchFamily="49" charset="0"/>
              </a:rPr>
            </a:br>
            <a:r>
              <a:rPr lang="en-US" sz="2000" b="0" dirty="0">
                <a:latin typeface="Courier New" pitchFamily="49" charset="0"/>
              </a:rPr>
              <a:t>		</a:t>
            </a:r>
            <a:r>
              <a:rPr lang="en-US" sz="2000" b="0" dirty="0">
                <a:solidFill>
                  <a:srgbClr val="2A40E2"/>
                </a:solidFill>
                <a:latin typeface="Courier New" pitchFamily="49" charset="0"/>
              </a:rPr>
              <a:t>value = value - 1;</a:t>
            </a:r>
          </a:p>
          <a:p>
            <a:pPr>
              <a:tabLst>
                <a:tab pos="338138" algn="l"/>
                <a:tab pos="688975" algn="l"/>
                <a:tab pos="1027113" algn="l"/>
              </a:tabLst>
            </a:pPr>
            <a:r>
              <a:rPr lang="en-US" sz="2000" b="0" dirty="0">
                <a:solidFill>
                  <a:srgbClr val="2A40E2"/>
                </a:solidFill>
                <a:latin typeface="Courier New" pitchFamily="49" charset="0"/>
              </a:rPr>
              <a:t>	  </a:t>
            </a:r>
            <a:r>
              <a:rPr lang="en-US" sz="2000" b="0" dirty="0">
                <a:solidFill>
                  <a:srgbClr val="FF0000"/>
                </a:solidFill>
                <a:latin typeface="Courier New" pitchFamily="49" charset="0"/>
              </a:rPr>
              <a:t>guard = 0;</a:t>
            </a:r>
          </a:p>
          <a:p>
            <a:pPr>
              <a:tabLst>
                <a:tab pos="338138" algn="l"/>
                <a:tab pos="688975" algn="l"/>
                <a:tab pos="1027113" algn="l"/>
              </a:tabLst>
            </a:pPr>
            <a:r>
              <a:rPr lang="en-US" sz="2000" b="0" dirty="0">
                <a:latin typeface="Courier New" pitchFamily="49" charset="0"/>
              </a:rPr>
              <a:t>	}</a:t>
            </a:r>
          </a:p>
          <a:p>
            <a:pPr>
              <a:tabLst>
                <a:tab pos="338138" algn="l"/>
                <a:tab pos="688975" algn="l"/>
                <a:tab pos="1027113" algn="l"/>
              </a:tabLst>
            </a:pPr>
            <a:r>
              <a:rPr lang="en-US" sz="2000" b="0" dirty="0">
                <a:latin typeface="Courier New" pitchFamily="49" charset="0"/>
              </a:rPr>
              <a:t>}</a:t>
            </a:r>
          </a:p>
        </p:txBody>
      </p:sp>
      <p:sp>
        <p:nvSpPr>
          <p:cNvPr id="6" name="Plassholder for lysbildenummer 5">
            <a:extLst>
              <a:ext uri="{FF2B5EF4-FFF2-40B4-BE49-F238E27FC236}">
                <a16:creationId xmlns:a16="http://schemas.microsoft.com/office/drawing/2014/main" id="{F03CBBC6-257D-EDC2-26EA-6F37F45AFC3F}"/>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23</a:t>
            </a:fld>
            <a:endParaRPr lang="nb-NO" sz="1400" b="0" i="0" dirty="0">
              <a:solidFill>
                <a:schemeClr val="tx1"/>
              </a:solidFill>
              <a:latin typeface="Arial"/>
              <a:cs typeface="Arial"/>
            </a:endParaRPr>
          </a:p>
        </p:txBody>
      </p:sp>
      <p:sp>
        <p:nvSpPr>
          <p:cNvPr id="4" name="Text Box 4">
            <a:extLst>
              <a:ext uri="{FF2B5EF4-FFF2-40B4-BE49-F238E27FC236}">
                <a16:creationId xmlns:a16="http://schemas.microsoft.com/office/drawing/2014/main" id="{C1E49F4E-CBE0-5286-5F25-AA72DC577B30}"/>
              </a:ext>
            </a:extLst>
          </p:cNvPr>
          <p:cNvSpPr txBox="1">
            <a:spLocks noChangeArrowheads="1"/>
          </p:cNvSpPr>
          <p:nvPr/>
        </p:nvSpPr>
        <p:spPr bwMode="auto">
          <a:xfrm>
            <a:off x="4872481" y="1552282"/>
            <a:ext cx="2447038" cy="707886"/>
          </a:xfrm>
          <a:prstGeom prst="rect">
            <a:avLst/>
          </a:prstGeom>
          <a:noFill/>
          <a:ln w="38100" algn="ctr">
            <a:noFill/>
            <a:miter lim="800000"/>
            <a:headEnd/>
            <a:tailEnd/>
          </a:ln>
          <a:effectLst/>
        </p:spPr>
        <p:txBody>
          <a:bodyPr wrap="square">
            <a:spAutoFit/>
          </a:bodyPr>
          <a:lstStyle/>
          <a:p>
            <a:pPr>
              <a:tabLst>
                <a:tab pos="338138" algn="l"/>
                <a:tab pos="688975" algn="l"/>
                <a:tab pos="1027113" algn="l"/>
              </a:tabLst>
            </a:pPr>
            <a:r>
              <a:rPr lang="en-US" sz="2000" b="0" dirty="0" err="1">
                <a:solidFill>
                  <a:schemeClr val="hlink"/>
                </a:solidFill>
                <a:latin typeface="Courier New" pitchFamily="49" charset="0"/>
              </a:rPr>
              <a:t>int</a:t>
            </a:r>
            <a:r>
              <a:rPr lang="en-US" sz="2000" b="0" dirty="0">
                <a:solidFill>
                  <a:schemeClr val="hlink"/>
                </a:solidFill>
                <a:latin typeface="Courier New" pitchFamily="49" charset="0"/>
              </a:rPr>
              <a:t> guard = 0;</a:t>
            </a:r>
          </a:p>
          <a:p>
            <a:pPr>
              <a:tabLst>
                <a:tab pos="338138" algn="l"/>
                <a:tab pos="688975" algn="l"/>
                <a:tab pos="1027113" algn="l"/>
              </a:tabLst>
            </a:pPr>
            <a:r>
              <a:rPr lang="en-US" sz="2000" b="0" dirty="0">
                <a:solidFill>
                  <a:srgbClr val="233AE1"/>
                </a:solidFill>
                <a:latin typeface="Courier New" pitchFamily="49" charset="0"/>
              </a:rPr>
              <a:t>int value = 0;</a:t>
            </a:r>
            <a:endParaRPr lang="en-US" sz="2000" b="0" dirty="0">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ko-KR" dirty="0">
                <a:latin typeface="Helvetica" charset="0"/>
                <a:ea typeface="굴림" charset="0"/>
                <a:cs typeface="굴림" charset="0"/>
              </a:rPr>
              <a:t>Two Uses of Semaphores</a:t>
            </a:r>
          </a:p>
        </p:txBody>
      </p:sp>
      <p:sp>
        <p:nvSpPr>
          <p:cNvPr id="461827" name="Rectangle 3"/>
          <p:cNvSpPr>
            <a:spLocks noGrp="1" noChangeArrowheads="1"/>
          </p:cNvSpPr>
          <p:nvPr>
            <p:ph type="body" idx="1"/>
          </p:nvPr>
        </p:nvSpPr>
        <p:spPr>
          <a:xfrm>
            <a:off x="152399" y="749474"/>
            <a:ext cx="5486401" cy="6172200"/>
          </a:xfrm>
        </p:spPr>
        <p:txBody>
          <a:bodyPr>
            <a:normAutofit fontScale="70000" lnSpcReduction="20000"/>
          </a:bodyPr>
          <a:lstStyle/>
          <a:p>
            <a:pPr marL="0" indent="0">
              <a:lnSpc>
                <a:spcPct val="80000"/>
              </a:lnSpc>
              <a:buNone/>
            </a:pPr>
            <a:r>
              <a:rPr lang="en-US" altLang="ko-KR" dirty="0">
                <a:ea typeface="굴림" charset="0"/>
                <a:cs typeface="Gill Sans Light"/>
              </a:rPr>
              <a:t>Mutual Exclusion (value = 0 or 1)</a:t>
            </a:r>
          </a:p>
          <a:p>
            <a:pPr>
              <a:lnSpc>
                <a:spcPct val="80000"/>
              </a:lnSpc>
            </a:pPr>
            <a:r>
              <a:rPr lang="en-US" altLang="ko-KR" dirty="0">
                <a:ea typeface="굴림" charset="0"/>
                <a:cs typeface="Gill Sans Light"/>
              </a:rPr>
              <a:t>Called “Binary Semaphore” or “mutex”. Can be used for mutual exclusion as a lock</a:t>
            </a:r>
          </a:p>
          <a:p>
            <a:pPr lvl="1">
              <a:lnSpc>
                <a:spcPct val="80000"/>
              </a:lnSpc>
            </a:pPr>
            <a:r>
              <a:rPr lang="en-US" altLang="ko-KR" dirty="0">
                <a:ea typeface="굴림" charset="0"/>
                <a:cs typeface="Gill Sans Light"/>
              </a:rPr>
              <a:t>Example: sem is initialized to 1. The first thread that calls </a:t>
            </a:r>
            <a:r>
              <a:rPr lang="en-US" altLang="ko-KR" dirty="0" err="1">
                <a:ea typeface="굴림" charset="0"/>
                <a:cs typeface="Gill Sans Light"/>
              </a:rPr>
              <a:t>sem_wait</a:t>
            </a:r>
            <a:r>
              <a:rPr lang="en-US" altLang="ko-KR" dirty="0">
                <a:ea typeface="굴림" charset="0"/>
                <a:cs typeface="Gill Sans Light"/>
              </a:rPr>
              <a:t>() decrements sem to 0 and enters the critical section: other threads will be blocked when they see sem==0. When the first thread calls </a:t>
            </a:r>
            <a:r>
              <a:rPr lang="en-US" altLang="ko-KR" dirty="0" err="1">
                <a:ea typeface="굴림" charset="0"/>
                <a:cs typeface="Gill Sans Light"/>
              </a:rPr>
              <a:t>sem_post</a:t>
            </a:r>
            <a:r>
              <a:rPr lang="en-US" altLang="ko-KR" dirty="0">
                <a:ea typeface="굴림" charset="0"/>
                <a:cs typeface="Gill Sans Light"/>
              </a:rPr>
              <a:t>(), one of the waiting threads will be woken up and enter the critical section.</a:t>
            </a:r>
          </a:p>
          <a:p>
            <a:pPr>
              <a:lnSpc>
                <a:spcPct val="80000"/>
              </a:lnSpc>
            </a:pPr>
            <a:r>
              <a:rPr lang="en-GB" altLang="ko-KR" dirty="0">
                <a:ea typeface="굴림" charset="0"/>
                <a:cs typeface="Gill Sans Light"/>
              </a:rPr>
              <a:t>Equivalently, </a:t>
            </a:r>
            <a:r>
              <a:rPr lang="en-GB" altLang="ko-KR" dirty="0" err="1">
                <a:ea typeface="굴림" charset="0"/>
                <a:cs typeface="Gill Sans Light"/>
              </a:rPr>
              <a:t>pthread_mutex_t</a:t>
            </a:r>
            <a:r>
              <a:rPr lang="en-GB" altLang="ko-KR" dirty="0">
                <a:ea typeface="굴림" charset="0"/>
                <a:cs typeface="Gill Sans Light"/>
              </a:rPr>
              <a:t> is designed specifically for mutual exclusion, meaning only one thread can hold the lock at a time. Only the thread that locks the mutex can unlock it, with strict ownership semantics.</a:t>
            </a:r>
            <a:endParaRPr lang="en-US" altLang="ko-KR" dirty="0">
              <a:ea typeface="굴림" charset="0"/>
              <a:cs typeface="Gill Sans Light"/>
            </a:endParaRPr>
          </a:p>
          <a:p>
            <a:pPr marL="0" indent="0">
              <a:lnSpc>
                <a:spcPct val="80000"/>
              </a:lnSpc>
              <a:buNone/>
            </a:pPr>
            <a:r>
              <a:rPr lang="en-US" altLang="ko-KR" dirty="0">
                <a:ea typeface="굴림" charset="0"/>
                <a:cs typeface="Gill Sans Light"/>
              </a:rPr>
              <a:t>Scheduling Constraints (value &gt;= 0)</a:t>
            </a:r>
          </a:p>
          <a:p>
            <a:pPr>
              <a:lnSpc>
                <a:spcPct val="80000"/>
              </a:lnSpc>
            </a:pPr>
            <a:r>
              <a:rPr lang="en-US" altLang="ko-KR" dirty="0">
                <a:ea typeface="굴림" charset="0"/>
                <a:cs typeface="Gill Sans Light"/>
              </a:rPr>
              <a:t>Called “Counting Semaphore”.</a:t>
            </a:r>
          </a:p>
          <a:p>
            <a:pPr lvl="1">
              <a:lnSpc>
                <a:spcPct val="80000"/>
              </a:lnSpc>
            </a:pPr>
            <a:r>
              <a:rPr lang="en-US" altLang="ko-KR" dirty="0">
                <a:ea typeface="굴림" charset="0"/>
                <a:cs typeface="Gill Sans Light"/>
              </a:rPr>
              <a:t>Binary Semaphore is a special case of Counting Semaphore, and can be used for either mutual exclusion </a:t>
            </a:r>
            <a:r>
              <a:rPr lang="en-US" altLang="ko-KR">
                <a:ea typeface="굴림" charset="0"/>
                <a:cs typeface="Gill Sans Light"/>
              </a:rPr>
              <a:t>or scheduling.</a:t>
            </a:r>
            <a:endParaRPr lang="en-US" altLang="ko-KR" dirty="0">
              <a:ea typeface="굴림" charset="0"/>
              <a:cs typeface="Gill Sans Light"/>
            </a:endParaRPr>
          </a:p>
          <a:p>
            <a:pPr>
              <a:lnSpc>
                <a:spcPct val="80000"/>
              </a:lnSpc>
            </a:pPr>
            <a:r>
              <a:rPr lang="en-GB" altLang="ko-KR" dirty="0">
                <a:ea typeface="굴림" charset="0"/>
                <a:cs typeface="Gill Sans Light"/>
              </a:rPr>
              <a:t>Can be used as </a:t>
            </a:r>
            <a:r>
              <a:rPr lang="en-GB" altLang="ko-KR" dirty="0" err="1">
                <a:ea typeface="굴림" charset="0"/>
                <a:cs typeface="Gill Sans Light"/>
              </a:rPr>
              <a:t>signaling</a:t>
            </a:r>
            <a:r>
              <a:rPr lang="en-GB" altLang="ko-KR" dirty="0">
                <a:ea typeface="굴림" charset="0"/>
                <a:cs typeface="Gill Sans Light"/>
              </a:rPr>
              <a:t> mechanisms, such as notifying other threads that a resource is available or an event has occurred. Any thread can signal or release the semaphore, regardless of which thread acquired it. </a:t>
            </a:r>
            <a:endParaRPr lang="en-US" altLang="ko-KR" dirty="0">
              <a:ea typeface="굴림" charset="0"/>
              <a:cs typeface="Gill Sans Light"/>
            </a:endParaRPr>
          </a:p>
          <a:p>
            <a:pPr>
              <a:lnSpc>
                <a:spcPct val="80000"/>
              </a:lnSpc>
            </a:pPr>
            <a:r>
              <a:rPr lang="en-US" altLang="ko-KR" dirty="0">
                <a:ea typeface="굴림" charset="0"/>
                <a:cs typeface="Gill Sans Light"/>
              </a:rPr>
              <a:t>See next slide for an example.</a:t>
            </a:r>
            <a:endParaRPr lang="en-US" altLang="ko-KR" dirty="0">
              <a:latin typeface="Courier New" panose="02070309020205020404" pitchFamily="49" charset="0"/>
              <a:ea typeface="굴림" charset="0"/>
              <a:cs typeface="Courier New" panose="02070309020205020404" pitchFamily="49" charset="0"/>
            </a:endParaRPr>
          </a:p>
        </p:txBody>
      </p:sp>
      <p:sp>
        <p:nvSpPr>
          <p:cNvPr id="3" name="Plassholder for lysbildenummer 5">
            <a:extLst>
              <a:ext uri="{FF2B5EF4-FFF2-40B4-BE49-F238E27FC236}">
                <a16:creationId xmlns:a16="http://schemas.microsoft.com/office/drawing/2014/main" id="{25E63D16-93A4-ECA5-6C08-8C8C24661548}"/>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24</a:t>
            </a:fld>
            <a:endParaRPr lang="nb-NO" sz="1400" b="0" i="0" dirty="0">
              <a:solidFill>
                <a:schemeClr val="tx1"/>
              </a:solidFill>
              <a:latin typeface="Arial"/>
              <a:cs typeface="Arial"/>
            </a:endParaRPr>
          </a:p>
        </p:txBody>
      </p:sp>
      <p:sp>
        <p:nvSpPr>
          <p:cNvPr id="4" name="Plassholder for innhold 2">
            <a:extLst>
              <a:ext uri="{FF2B5EF4-FFF2-40B4-BE49-F238E27FC236}">
                <a16:creationId xmlns:a16="http://schemas.microsoft.com/office/drawing/2014/main" id="{D51ABBF0-E510-111C-FA73-D86B739D394B}"/>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pt-BR" altLang="zh-CN" sz="1800" b="0" kern="0" dirty="0">
                <a:latin typeface="Courier New" panose="02070309020205020404" pitchFamily="49" charset="0"/>
                <a:cs typeface="Courier New" panose="02070309020205020404" pitchFamily="49" charset="0"/>
              </a:rPr>
              <a:t>//Mutual exclusion using binary semaphore</a:t>
            </a:r>
          </a:p>
          <a:p>
            <a:pPr marL="0" indent="0">
              <a:buNone/>
            </a:pPr>
            <a:r>
              <a:rPr lang="pt-BR" altLang="zh-CN" sz="1800" b="0" kern="0" dirty="0">
                <a:latin typeface="Courier New" panose="02070309020205020404" pitchFamily="49" charset="0"/>
                <a:cs typeface="Courier New" panose="02070309020205020404" pitchFamily="49" charset="0"/>
              </a:rPr>
              <a:t>sem_t sem;</a:t>
            </a:r>
          </a:p>
          <a:p>
            <a:pPr marL="0" indent="0">
              <a:buNone/>
            </a:pPr>
            <a:r>
              <a:rPr lang="pt-BR" altLang="zh-CN" sz="1800" b="0" kern="0" dirty="0">
                <a:latin typeface="Courier New" panose="02070309020205020404" pitchFamily="49" charset="0"/>
                <a:cs typeface="Courier New" panose="02070309020205020404" pitchFamily="49" charset="0"/>
              </a:rPr>
              <a:t>sem_init(&amp;sem, 0, 1);  // Initialize to 1 for mutex-like behavior</a:t>
            </a:r>
          </a:p>
          <a:p>
            <a:pPr marL="0" indent="0">
              <a:buNone/>
            </a:pPr>
            <a:r>
              <a:rPr lang="pt-BR" altLang="zh-CN" sz="1800" b="0" kern="0" dirty="0">
                <a:latin typeface="Courier New" panose="02070309020205020404" pitchFamily="49" charset="0"/>
                <a:cs typeface="Courier New" panose="02070309020205020404" pitchFamily="49" charset="0"/>
              </a:rPr>
              <a:t>sem_wait(&amp;sem); </a:t>
            </a:r>
          </a:p>
          <a:p>
            <a:pPr marL="0" indent="0">
              <a:buNone/>
            </a:pPr>
            <a:r>
              <a:rPr lang="pt-BR" altLang="zh-CN" sz="1800" b="0" kern="0" dirty="0">
                <a:latin typeface="Courier New" panose="02070309020205020404" pitchFamily="49" charset="0"/>
                <a:cs typeface="Courier New" panose="02070309020205020404" pitchFamily="49" charset="0"/>
              </a:rPr>
              <a:t>// Critical section</a:t>
            </a:r>
          </a:p>
          <a:p>
            <a:pPr marL="0" indent="0">
              <a:buNone/>
            </a:pPr>
            <a:r>
              <a:rPr lang="pt-BR" altLang="zh-CN" sz="1800" b="0" kern="0" dirty="0">
                <a:latin typeface="Courier New" panose="02070309020205020404" pitchFamily="49" charset="0"/>
                <a:cs typeface="Courier New" panose="02070309020205020404" pitchFamily="49" charset="0"/>
              </a:rPr>
              <a:t>sem_post(&amp;sem);</a:t>
            </a:r>
          </a:p>
          <a:p>
            <a:pPr marL="0" indent="0">
              <a:buNone/>
            </a:pPr>
            <a:endParaRPr lang="pt-BR" altLang="zh-CN" sz="1800" b="0" kern="0" dirty="0">
              <a:latin typeface="Courier New" panose="02070309020205020404" pitchFamily="49" charset="0"/>
              <a:cs typeface="Courier New" panose="02070309020205020404" pitchFamily="49" charset="0"/>
            </a:endParaRPr>
          </a:p>
          <a:p>
            <a:pPr marL="0" indent="0">
              <a:buNone/>
            </a:pPr>
            <a:r>
              <a:rPr lang="pt-BR" altLang="zh-CN" sz="1800" b="0" kern="0" dirty="0">
                <a:latin typeface="Courier New" panose="02070309020205020404" pitchFamily="49" charset="0"/>
                <a:cs typeface="Courier New" panose="02070309020205020404" pitchFamily="49" charset="0"/>
              </a:rPr>
              <a:t>//Mutual exclusion using mutex</a:t>
            </a:r>
          </a:p>
          <a:p>
            <a:pPr marL="0" indent="0">
              <a:buNone/>
            </a:pPr>
            <a:r>
              <a:rPr lang="pt-BR" altLang="zh-CN" sz="1800" b="0" kern="0" dirty="0">
                <a:latin typeface="Courier New" panose="02070309020205020404" pitchFamily="49" charset="0"/>
                <a:cs typeface="Courier New" panose="02070309020205020404" pitchFamily="49" charset="0"/>
              </a:rPr>
              <a:t>pthread_mutex_t mutex = PTHREAD_MUTEX_INITIALIZER;  // Initialize mutex to 1 (unlocked)</a:t>
            </a:r>
          </a:p>
          <a:p>
            <a:pPr marL="0" indent="0">
              <a:buNone/>
            </a:pPr>
            <a:r>
              <a:rPr lang="pt-BR" altLang="zh-CN" sz="1800" b="0" kern="0" dirty="0">
                <a:latin typeface="Courier New" panose="02070309020205020404" pitchFamily="49" charset="0"/>
                <a:cs typeface="Courier New" panose="02070309020205020404" pitchFamily="49" charset="0"/>
              </a:rPr>
              <a:t>pthread_mutex_lock(&amp;mutex);   </a:t>
            </a:r>
          </a:p>
          <a:p>
            <a:pPr marL="0" indent="0">
              <a:buNone/>
            </a:pPr>
            <a:r>
              <a:rPr lang="pt-BR" altLang="zh-CN" sz="1800" b="0" kern="0" dirty="0">
                <a:latin typeface="Courier New" panose="02070309020205020404" pitchFamily="49" charset="0"/>
                <a:cs typeface="Courier New" panose="02070309020205020404" pitchFamily="49" charset="0"/>
              </a:rPr>
              <a:t>//Critical section</a:t>
            </a:r>
          </a:p>
          <a:p>
            <a:pPr marL="0" indent="0">
              <a:buNone/>
            </a:pPr>
            <a:r>
              <a:rPr lang="pt-BR" altLang="zh-CN" sz="1800" b="0" kern="0" dirty="0">
                <a:latin typeface="Courier New" panose="02070309020205020404" pitchFamily="49" charset="0"/>
                <a:cs typeface="Courier New" panose="02070309020205020404" pitchFamily="49" charset="0"/>
              </a:rPr>
              <a:t>pthread_mutex_unlock(&amp;mutex);</a:t>
            </a:r>
          </a:p>
        </p:txBody>
      </p:sp>
    </p:spTree>
    <p:extLst>
      <p:ext uri="{BB962C8B-B14F-4D97-AF65-F5344CB8AC3E}">
        <p14:creationId xmlns:p14="http://schemas.microsoft.com/office/powerpoint/2010/main" val="13404303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9B71A9CB-1652-306D-C986-BA9742B61053}"/>
              </a:ext>
            </a:extLst>
          </p:cNvPr>
          <p:cNvPicPr>
            <a:picLocks noChangeAspect="1" noChangeArrowheads="1"/>
          </p:cNvPicPr>
          <p:nvPr/>
        </p:nvPicPr>
        <p:blipFill>
          <a:blip r:embed="rId2" cstate="print"/>
          <a:srcRect/>
          <a:stretch>
            <a:fillRect/>
          </a:stretch>
        </p:blipFill>
        <p:spPr bwMode="auto">
          <a:xfrm>
            <a:off x="4391378" y="1828800"/>
            <a:ext cx="7599696" cy="4633245"/>
          </a:xfrm>
          <a:prstGeom prst="rect">
            <a:avLst/>
          </a:prstGeom>
          <a:noFill/>
          <a:ln w="9525">
            <a:noFill/>
            <a:miter lim="800000"/>
            <a:headEnd/>
            <a:tailEnd/>
          </a:ln>
        </p:spPr>
      </p:pic>
      <p:sp>
        <p:nvSpPr>
          <p:cNvPr id="2" name="Title 1">
            <a:extLst>
              <a:ext uri="{FF2B5EF4-FFF2-40B4-BE49-F238E27FC236}">
                <a16:creationId xmlns:a16="http://schemas.microsoft.com/office/drawing/2014/main" id="{550BB58F-D701-2CEE-E716-CA9EB4C2F980}"/>
              </a:ext>
            </a:extLst>
          </p:cNvPr>
          <p:cNvSpPr>
            <a:spLocks noGrp="1"/>
          </p:cNvSpPr>
          <p:nvPr>
            <p:ph type="title"/>
          </p:nvPr>
        </p:nvSpPr>
        <p:spPr/>
        <p:txBody>
          <a:bodyPr/>
          <a:lstStyle/>
          <a:p>
            <a:r>
              <a:rPr lang="en-GB" dirty="0"/>
              <a:t>Using Semaphores for Scheduling</a:t>
            </a:r>
            <a:endParaRPr lang="en-SE" dirty="0"/>
          </a:p>
        </p:txBody>
      </p:sp>
      <p:sp>
        <p:nvSpPr>
          <p:cNvPr id="3" name="Content Placeholder 2">
            <a:extLst>
              <a:ext uri="{FF2B5EF4-FFF2-40B4-BE49-F238E27FC236}">
                <a16:creationId xmlns:a16="http://schemas.microsoft.com/office/drawing/2014/main" id="{89F8685E-84C5-05B5-584E-D2A11D3FD577}"/>
              </a:ext>
            </a:extLst>
          </p:cNvPr>
          <p:cNvSpPr>
            <a:spLocks noGrp="1"/>
          </p:cNvSpPr>
          <p:nvPr>
            <p:ph idx="1"/>
          </p:nvPr>
        </p:nvSpPr>
        <p:spPr>
          <a:xfrm>
            <a:off x="453316" y="723839"/>
            <a:ext cx="11565980" cy="1457481"/>
          </a:xfrm>
        </p:spPr>
        <p:txBody>
          <a:bodyPr/>
          <a:lstStyle/>
          <a:p>
            <a:r>
              <a:rPr lang="en-GB" dirty="0"/>
              <a:t>Consider 5 threads A, B, C, D, E. They must execute based on the partial ordering below, regardless of the ordering of process start (e.g., if E starts before B and D finishes, it will be blocked waiting for B and D to finish before it can execute)</a:t>
            </a:r>
            <a:endParaRPr lang="en-SE" dirty="0"/>
          </a:p>
        </p:txBody>
      </p:sp>
      <p:grpSp>
        <p:nvGrpSpPr>
          <p:cNvPr id="14" name="Group 13">
            <a:extLst>
              <a:ext uri="{FF2B5EF4-FFF2-40B4-BE49-F238E27FC236}">
                <a16:creationId xmlns:a16="http://schemas.microsoft.com/office/drawing/2014/main" id="{309B9DC7-F0E2-4869-FC83-74B101A55281}"/>
              </a:ext>
            </a:extLst>
          </p:cNvPr>
          <p:cNvGrpSpPr/>
          <p:nvPr/>
        </p:nvGrpSpPr>
        <p:grpSpPr>
          <a:xfrm>
            <a:off x="209604" y="1844820"/>
            <a:ext cx="11546237" cy="2540488"/>
            <a:chOff x="924449" y="3837530"/>
            <a:chExt cx="18496011" cy="3601059"/>
          </a:xfrm>
        </p:grpSpPr>
        <p:sp>
          <p:nvSpPr>
            <p:cNvPr id="4" name="Rectangle 3">
              <a:extLst>
                <a:ext uri="{FF2B5EF4-FFF2-40B4-BE49-F238E27FC236}">
                  <a16:creationId xmlns:a16="http://schemas.microsoft.com/office/drawing/2014/main" id="{70959DD6-FFA8-DB46-E338-20FA9C056124}"/>
                </a:ext>
              </a:extLst>
            </p:cNvPr>
            <p:cNvSpPr/>
            <p:nvPr/>
          </p:nvSpPr>
          <p:spPr bwMode="auto">
            <a:xfrm>
              <a:off x="924449" y="5096608"/>
              <a:ext cx="1507252" cy="7938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Gill Sans" panose="020B0502020104020203"/>
                </a:rPr>
                <a:t>Thread A</a:t>
              </a:r>
            </a:p>
          </p:txBody>
        </p:sp>
        <p:sp>
          <p:nvSpPr>
            <p:cNvPr id="5" name="Rectangle 4">
              <a:extLst>
                <a:ext uri="{FF2B5EF4-FFF2-40B4-BE49-F238E27FC236}">
                  <a16:creationId xmlns:a16="http://schemas.microsoft.com/office/drawing/2014/main" id="{CF6E3A40-08EB-6F09-6CB5-C8385ED114FF}"/>
                </a:ext>
              </a:extLst>
            </p:cNvPr>
            <p:cNvSpPr/>
            <p:nvPr/>
          </p:nvSpPr>
          <p:spPr bwMode="auto">
            <a:xfrm>
              <a:off x="2996083" y="4314512"/>
              <a:ext cx="1507252" cy="7938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Gill Sans" panose="020B0502020104020203"/>
                </a:rPr>
                <a:t>Thread B</a:t>
              </a:r>
            </a:p>
          </p:txBody>
        </p:sp>
        <p:sp>
          <p:nvSpPr>
            <p:cNvPr id="6" name="Rectangle 5">
              <a:extLst>
                <a:ext uri="{FF2B5EF4-FFF2-40B4-BE49-F238E27FC236}">
                  <a16:creationId xmlns:a16="http://schemas.microsoft.com/office/drawing/2014/main" id="{C4D4D6AE-7CDC-6986-DB81-D11D0EFD03E7}"/>
                </a:ext>
              </a:extLst>
            </p:cNvPr>
            <p:cNvSpPr/>
            <p:nvPr/>
          </p:nvSpPr>
          <p:spPr bwMode="auto">
            <a:xfrm>
              <a:off x="2986036" y="5721281"/>
              <a:ext cx="1507252" cy="7938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Gill Sans" panose="020B0502020104020203"/>
                </a:rPr>
                <a:t>Thread C</a:t>
              </a:r>
            </a:p>
          </p:txBody>
        </p:sp>
        <p:sp>
          <p:nvSpPr>
            <p:cNvPr id="7" name="Rectangle 6">
              <a:extLst>
                <a:ext uri="{FF2B5EF4-FFF2-40B4-BE49-F238E27FC236}">
                  <a16:creationId xmlns:a16="http://schemas.microsoft.com/office/drawing/2014/main" id="{29093085-525C-9FAF-88D5-A04043266191}"/>
                </a:ext>
              </a:extLst>
            </p:cNvPr>
            <p:cNvSpPr/>
            <p:nvPr/>
          </p:nvSpPr>
          <p:spPr bwMode="auto">
            <a:xfrm>
              <a:off x="4915319" y="5711232"/>
              <a:ext cx="1507252" cy="7938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Gill Sans" panose="020B0502020104020203"/>
                </a:rPr>
                <a:t>Thread D</a:t>
              </a:r>
            </a:p>
          </p:txBody>
        </p:sp>
        <p:sp>
          <p:nvSpPr>
            <p:cNvPr id="8" name="Rectangle 7">
              <a:extLst>
                <a:ext uri="{FF2B5EF4-FFF2-40B4-BE49-F238E27FC236}">
                  <a16:creationId xmlns:a16="http://schemas.microsoft.com/office/drawing/2014/main" id="{FE998B5C-E413-3A3B-0644-843674A76575}"/>
                </a:ext>
              </a:extLst>
            </p:cNvPr>
            <p:cNvSpPr/>
            <p:nvPr/>
          </p:nvSpPr>
          <p:spPr bwMode="auto">
            <a:xfrm>
              <a:off x="6975231" y="4967654"/>
              <a:ext cx="1507252" cy="7938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Gill Sans" panose="020B0502020104020203"/>
                </a:rPr>
                <a:t>Thread E</a:t>
              </a:r>
            </a:p>
          </p:txBody>
        </p:sp>
        <p:cxnSp>
          <p:nvCxnSpPr>
            <p:cNvPr id="9" name="Elbow Connector 11">
              <a:extLst>
                <a:ext uri="{FF2B5EF4-FFF2-40B4-BE49-F238E27FC236}">
                  <a16:creationId xmlns:a16="http://schemas.microsoft.com/office/drawing/2014/main" id="{0CDFB9D6-0C62-2BA8-45D6-52E049A654C0}"/>
                </a:ext>
              </a:extLst>
            </p:cNvPr>
            <p:cNvCxnSpPr>
              <a:stCxn id="4" idx="3"/>
              <a:endCxn id="5" idx="1"/>
            </p:cNvCxnSpPr>
            <p:nvPr/>
          </p:nvCxnSpPr>
          <p:spPr bwMode="auto">
            <a:xfrm flipV="1">
              <a:off x="2431701" y="4711422"/>
              <a:ext cx="564382" cy="782096"/>
            </a:xfrm>
            <a:prstGeom prst="bentConnector3">
              <a:avLst>
                <a:gd name="adj1" fmla="val 50000"/>
              </a:avLst>
            </a:prstGeom>
            <a:solidFill>
              <a:schemeClr val="bg1"/>
            </a:solidFill>
            <a:ln w="38100" cap="flat" cmpd="sng" algn="ctr">
              <a:solidFill>
                <a:schemeClr val="tx1"/>
              </a:solidFill>
              <a:prstDash val="solid"/>
              <a:round/>
              <a:headEnd type="none" w="med" len="med"/>
              <a:tailEnd type="arrow"/>
            </a:ln>
            <a:effectLst/>
          </p:spPr>
        </p:cxnSp>
        <p:cxnSp>
          <p:nvCxnSpPr>
            <p:cNvPr id="10" name="Elbow Connector 13">
              <a:extLst>
                <a:ext uri="{FF2B5EF4-FFF2-40B4-BE49-F238E27FC236}">
                  <a16:creationId xmlns:a16="http://schemas.microsoft.com/office/drawing/2014/main" id="{CFB4451A-9901-F8BB-9CA3-BE0F555854CA}"/>
                </a:ext>
              </a:extLst>
            </p:cNvPr>
            <p:cNvCxnSpPr>
              <a:stCxn id="4" idx="3"/>
              <a:endCxn id="6" idx="1"/>
            </p:cNvCxnSpPr>
            <p:nvPr/>
          </p:nvCxnSpPr>
          <p:spPr bwMode="auto">
            <a:xfrm>
              <a:off x="2431701" y="5493518"/>
              <a:ext cx="554335" cy="624673"/>
            </a:xfrm>
            <a:prstGeom prst="bentConnector3">
              <a:avLst>
                <a:gd name="adj1" fmla="val 50000"/>
              </a:avLst>
            </a:prstGeom>
            <a:solidFill>
              <a:schemeClr val="bg1"/>
            </a:solidFill>
            <a:ln w="38100" cap="flat" cmpd="sng" algn="ctr">
              <a:solidFill>
                <a:schemeClr val="tx1"/>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CB6CE96C-A0A8-D92E-223B-54C08CC8FA53}"/>
                </a:ext>
              </a:extLst>
            </p:cNvPr>
            <p:cNvCxnSpPr>
              <a:stCxn id="6" idx="3"/>
              <a:endCxn id="7" idx="1"/>
            </p:cNvCxnSpPr>
            <p:nvPr/>
          </p:nvCxnSpPr>
          <p:spPr bwMode="auto">
            <a:xfrm flipV="1">
              <a:off x="4493288" y="6108142"/>
              <a:ext cx="422031" cy="10049"/>
            </a:xfrm>
            <a:prstGeom prst="straightConnector1">
              <a:avLst/>
            </a:prstGeom>
            <a:solidFill>
              <a:schemeClr val="bg1"/>
            </a:solidFill>
            <a:ln w="38100" cap="flat" cmpd="sng" algn="ctr">
              <a:solidFill>
                <a:schemeClr val="tx1"/>
              </a:solidFill>
              <a:prstDash val="solid"/>
              <a:round/>
              <a:headEnd type="none" w="med" len="med"/>
              <a:tailEnd type="arrow"/>
            </a:ln>
            <a:effectLst/>
          </p:spPr>
        </p:cxnSp>
        <p:cxnSp>
          <p:nvCxnSpPr>
            <p:cNvPr id="12" name="Elbow Connector 17">
              <a:extLst>
                <a:ext uri="{FF2B5EF4-FFF2-40B4-BE49-F238E27FC236}">
                  <a16:creationId xmlns:a16="http://schemas.microsoft.com/office/drawing/2014/main" id="{DABCF0FF-B4BD-68CA-DB52-82B545659DDA}"/>
                </a:ext>
              </a:extLst>
            </p:cNvPr>
            <p:cNvCxnSpPr>
              <a:stCxn id="7" idx="3"/>
              <a:endCxn id="8" idx="1"/>
            </p:cNvCxnSpPr>
            <p:nvPr/>
          </p:nvCxnSpPr>
          <p:spPr bwMode="auto">
            <a:xfrm flipV="1">
              <a:off x="6422571" y="5364564"/>
              <a:ext cx="552660" cy="743578"/>
            </a:xfrm>
            <a:prstGeom prst="bentConnector3">
              <a:avLst>
                <a:gd name="adj1" fmla="val 50000"/>
              </a:avLst>
            </a:prstGeom>
            <a:solidFill>
              <a:schemeClr val="bg1"/>
            </a:solidFill>
            <a:ln w="38100" cap="flat" cmpd="sng" algn="ctr">
              <a:solidFill>
                <a:schemeClr val="tx1"/>
              </a:solidFill>
              <a:prstDash val="solid"/>
              <a:round/>
              <a:headEnd type="none" w="med" len="med"/>
              <a:tailEnd type="arrow"/>
            </a:ln>
            <a:effectLst/>
          </p:spPr>
        </p:cxnSp>
        <p:cxnSp>
          <p:nvCxnSpPr>
            <p:cNvPr id="13" name="Elbow Connector 19">
              <a:extLst>
                <a:ext uri="{FF2B5EF4-FFF2-40B4-BE49-F238E27FC236}">
                  <a16:creationId xmlns:a16="http://schemas.microsoft.com/office/drawing/2014/main" id="{9BD2106B-3BA3-1ADF-AC85-EF58EC8DAA25}"/>
                </a:ext>
              </a:extLst>
            </p:cNvPr>
            <p:cNvCxnSpPr>
              <a:stCxn id="5" idx="3"/>
              <a:endCxn id="8" idx="1"/>
            </p:cNvCxnSpPr>
            <p:nvPr/>
          </p:nvCxnSpPr>
          <p:spPr bwMode="auto">
            <a:xfrm>
              <a:off x="4503335" y="4711422"/>
              <a:ext cx="2471896" cy="653142"/>
            </a:xfrm>
            <a:prstGeom prst="bentConnector3">
              <a:avLst>
                <a:gd name="adj1" fmla="val 50000"/>
              </a:avLst>
            </a:prstGeom>
            <a:solidFill>
              <a:schemeClr val="bg1"/>
            </a:solidFill>
            <a:ln w="38100" cap="flat" cmpd="sng" algn="ctr">
              <a:solidFill>
                <a:schemeClr val="tx1"/>
              </a:solidFill>
              <a:prstDash val="solid"/>
              <a:round/>
              <a:headEnd type="none" w="med" len="med"/>
              <a:tailEnd type="arrow"/>
            </a:ln>
            <a:effectLst/>
          </p:spPr>
        </p:cxnSp>
        <p:sp>
          <p:nvSpPr>
            <p:cNvPr id="21" name="Rectangle 20">
              <a:extLst>
                <a:ext uri="{FF2B5EF4-FFF2-40B4-BE49-F238E27FC236}">
                  <a16:creationId xmlns:a16="http://schemas.microsoft.com/office/drawing/2014/main" id="{99536182-D80A-149D-04BE-56E22D2C29D9}"/>
                </a:ext>
              </a:extLst>
            </p:cNvPr>
            <p:cNvSpPr/>
            <p:nvPr/>
          </p:nvSpPr>
          <p:spPr bwMode="auto">
            <a:xfrm>
              <a:off x="7912604" y="6123058"/>
              <a:ext cx="1507252" cy="34003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i="0" u="none" strike="noStrike" cap="none" normalizeH="0" baseline="0" dirty="0">
                  <a:ln>
                    <a:noFill/>
                  </a:ln>
                  <a:solidFill>
                    <a:schemeClr val="tx1"/>
                  </a:solidFill>
                  <a:effectLst/>
                  <a:latin typeface="Gill Sans" panose="020B0502020104020203"/>
                </a:rPr>
                <a:t>Thread A</a:t>
              </a:r>
            </a:p>
          </p:txBody>
        </p:sp>
        <p:sp>
          <p:nvSpPr>
            <p:cNvPr id="22" name="Rectangle 21">
              <a:extLst>
                <a:ext uri="{FF2B5EF4-FFF2-40B4-BE49-F238E27FC236}">
                  <a16:creationId xmlns:a16="http://schemas.microsoft.com/office/drawing/2014/main" id="{88A66B3F-2A0F-7522-C51B-5815223AC897}"/>
                </a:ext>
              </a:extLst>
            </p:cNvPr>
            <p:cNvSpPr/>
            <p:nvPr/>
          </p:nvSpPr>
          <p:spPr bwMode="auto">
            <a:xfrm>
              <a:off x="11208371" y="3837530"/>
              <a:ext cx="1507253" cy="34003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i="0" u="none" strike="noStrike" cap="none" normalizeH="0" baseline="0" dirty="0">
                  <a:ln>
                    <a:noFill/>
                  </a:ln>
                  <a:solidFill>
                    <a:schemeClr val="tx1"/>
                  </a:solidFill>
                  <a:effectLst/>
                  <a:latin typeface="Gill Sans" panose="020B0502020104020203"/>
                </a:rPr>
                <a:t>Thread B</a:t>
              </a:r>
            </a:p>
          </p:txBody>
        </p:sp>
        <p:sp>
          <p:nvSpPr>
            <p:cNvPr id="23" name="Rectangle 22">
              <a:extLst>
                <a:ext uri="{FF2B5EF4-FFF2-40B4-BE49-F238E27FC236}">
                  <a16:creationId xmlns:a16="http://schemas.microsoft.com/office/drawing/2014/main" id="{6FA23C89-45A4-5B46-221B-799F2D44CA37}"/>
                </a:ext>
              </a:extLst>
            </p:cNvPr>
            <p:cNvSpPr/>
            <p:nvPr/>
          </p:nvSpPr>
          <p:spPr bwMode="auto">
            <a:xfrm>
              <a:off x="11208372" y="7098558"/>
              <a:ext cx="1507253" cy="34003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i="0" u="none" strike="noStrike" cap="none" normalizeH="0" baseline="0" dirty="0">
                  <a:ln>
                    <a:noFill/>
                  </a:ln>
                  <a:solidFill>
                    <a:schemeClr val="tx1"/>
                  </a:solidFill>
                  <a:effectLst/>
                  <a:latin typeface="Gill Sans" panose="020B0502020104020203"/>
                </a:rPr>
                <a:t>Thread C</a:t>
              </a:r>
            </a:p>
          </p:txBody>
        </p:sp>
        <p:sp>
          <p:nvSpPr>
            <p:cNvPr id="24" name="Rectangle 23">
              <a:extLst>
                <a:ext uri="{FF2B5EF4-FFF2-40B4-BE49-F238E27FC236}">
                  <a16:creationId xmlns:a16="http://schemas.microsoft.com/office/drawing/2014/main" id="{A3D9F8EE-88D7-8EFE-86D8-FCBF77CF36E3}"/>
                </a:ext>
              </a:extLst>
            </p:cNvPr>
            <p:cNvSpPr/>
            <p:nvPr/>
          </p:nvSpPr>
          <p:spPr bwMode="auto">
            <a:xfrm>
              <a:off x="14626204" y="7008371"/>
              <a:ext cx="1507253" cy="34003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i="0" u="none" strike="noStrike" cap="none" normalizeH="0" baseline="0" dirty="0">
                  <a:ln>
                    <a:noFill/>
                  </a:ln>
                  <a:solidFill>
                    <a:schemeClr val="tx1"/>
                  </a:solidFill>
                  <a:effectLst/>
                  <a:latin typeface="Gill Sans" panose="020B0502020104020203"/>
                </a:rPr>
                <a:t>Thread D</a:t>
              </a:r>
            </a:p>
          </p:txBody>
        </p:sp>
        <p:sp>
          <p:nvSpPr>
            <p:cNvPr id="25" name="Rectangle 24">
              <a:extLst>
                <a:ext uri="{FF2B5EF4-FFF2-40B4-BE49-F238E27FC236}">
                  <a16:creationId xmlns:a16="http://schemas.microsoft.com/office/drawing/2014/main" id="{B39DE903-F5B5-E09E-CFB1-3E6EB1DD0B30}"/>
                </a:ext>
              </a:extLst>
            </p:cNvPr>
            <p:cNvSpPr/>
            <p:nvPr/>
          </p:nvSpPr>
          <p:spPr bwMode="auto">
            <a:xfrm>
              <a:off x="17913207" y="4611204"/>
              <a:ext cx="1507253" cy="34003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i="0" u="none" strike="noStrike" cap="none" normalizeH="0" baseline="0" dirty="0">
                  <a:ln>
                    <a:noFill/>
                  </a:ln>
                  <a:solidFill>
                    <a:schemeClr val="tx1"/>
                  </a:solidFill>
                  <a:effectLst/>
                  <a:latin typeface="Gill Sans" panose="020B0502020104020203"/>
                </a:rPr>
                <a:t>Thread E</a:t>
              </a:r>
            </a:p>
          </p:txBody>
        </p:sp>
      </p:grpSp>
      <p:sp>
        <p:nvSpPr>
          <p:cNvPr id="27" name="TextBox 26">
            <a:extLst>
              <a:ext uri="{FF2B5EF4-FFF2-40B4-BE49-F238E27FC236}">
                <a16:creationId xmlns:a16="http://schemas.microsoft.com/office/drawing/2014/main" id="{CDC48D19-14AA-ED4A-6A70-3AC350D660ED}"/>
              </a:ext>
            </a:extLst>
          </p:cNvPr>
          <p:cNvSpPr txBox="1"/>
          <p:nvPr/>
        </p:nvSpPr>
        <p:spPr>
          <a:xfrm>
            <a:off x="670915" y="6169657"/>
            <a:ext cx="5666474" cy="5847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b="0" dirty="0">
                <a:latin typeface="Gill Sans" panose="020B0502020104020203"/>
              </a:rPr>
              <a:t>Syntax in the figure is slightly different: wait(sem) and signal(sem) instead of </a:t>
            </a:r>
            <a:r>
              <a:rPr lang="en-US" sz="1600" b="0" dirty="0" err="1">
                <a:latin typeface="Gill Sans" panose="020B0502020104020203"/>
              </a:rPr>
              <a:t>sem_wait</a:t>
            </a:r>
            <a:r>
              <a:rPr lang="en-US" sz="1600" b="0" dirty="0">
                <a:latin typeface="Gill Sans" panose="020B0502020104020203"/>
              </a:rPr>
              <a:t>(&amp;sem) and </a:t>
            </a:r>
            <a:r>
              <a:rPr lang="en-US" sz="1600" b="0" dirty="0" err="1">
                <a:latin typeface="Gill Sans" panose="020B0502020104020203"/>
              </a:rPr>
              <a:t>sem_post</a:t>
            </a:r>
            <a:r>
              <a:rPr lang="en-US" sz="1600" b="0" dirty="0">
                <a:latin typeface="Gill Sans" panose="020B0502020104020203"/>
              </a:rPr>
              <a:t>(&amp;sem).</a:t>
            </a:r>
          </a:p>
        </p:txBody>
      </p:sp>
    </p:spTree>
    <p:extLst>
      <p:ext uri="{BB962C8B-B14F-4D97-AF65-F5344CB8AC3E}">
        <p14:creationId xmlns:p14="http://schemas.microsoft.com/office/powerpoint/2010/main" val="329669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8B6F-65B4-E5DA-684B-ED9229AF9970}"/>
              </a:ext>
            </a:extLst>
          </p:cNvPr>
          <p:cNvSpPr>
            <a:spLocks noGrp="1"/>
          </p:cNvSpPr>
          <p:nvPr>
            <p:ph type="title"/>
          </p:nvPr>
        </p:nvSpPr>
        <p:spPr/>
        <p:txBody>
          <a:bodyPr/>
          <a:lstStyle/>
          <a:p>
            <a:r>
              <a:rPr lang="en-GB" dirty="0"/>
              <a:t>Readers/Writers Problem</a:t>
            </a:r>
            <a:endParaRPr lang="en-SE" dirty="0"/>
          </a:p>
        </p:txBody>
      </p:sp>
      <p:sp>
        <p:nvSpPr>
          <p:cNvPr id="3" name="Content Placeholder 2">
            <a:extLst>
              <a:ext uri="{FF2B5EF4-FFF2-40B4-BE49-F238E27FC236}">
                <a16:creationId xmlns:a16="http://schemas.microsoft.com/office/drawing/2014/main" id="{39C41E63-1C87-57C5-2039-E5A4B952DE17}"/>
              </a:ext>
            </a:extLst>
          </p:cNvPr>
          <p:cNvSpPr>
            <a:spLocks noGrp="1"/>
          </p:cNvSpPr>
          <p:nvPr>
            <p:ph idx="1"/>
          </p:nvPr>
        </p:nvSpPr>
        <p:spPr>
          <a:xfrm>
            <a:off x="152400" y="762000"/>
            <a:ext cx="11144250" cy="5334000"/>
          </a:xfrm>
        </p:spPr>
        <p:txBody>
          <a:bodyPr>
            <a:normAutofit fontScale="92500" lnSpcReduction="10000"/>
          </a:bodyPr>
          <a:lstStyle/>
          <a:p>
            <a:r>
              <a:rPr lang="en-GB" dirty="0"/>
              <a:t>We have two classes of concurrent processes:</a:t>
            </a:r>
          </a:p>
          <a:p>
            <a:pPr lvl="1"/>
            <a:r>
              <a:rPr lang="en-GB" dirty="0"/>
              <a:t>Writers: they change data, so only one writer can be active</a:t>
            </a:r>
          </a:p>
          <a:p>
            <a:pPr lvl="1"/>
            <a:r>
              <a:rPr lang="en-GB" dirty="0"/>
              <a:t>Readers: these only read data, thus multiple readers can be active, as long as there is no active writer</a:t>
            </a:r>
          </a:p>
          <a:p>
            <a:r>
              <a:rPr lang="en-GB" dirty="0"/>
              <a:t>Shared Resource Conflict:</a:t>
            </a:r>
          </a:p>
          <a:p>
            <a:pPr lvl="1"/>
            <a:r>
              <a:rPr lang="en-GB" dirty="0"/>
              <a:t>Multiple readers can safely access the resource at the same time, but if any writer is modifying the resource, no other process (either reader or writer) should access it. This ensures data consistency.</a:t>
            </a:r>
          </a:p>
          <a:p>
            <a:r>
              <a:rPr lang="en-GB" dirty="0"/>
              <a:t>Readers vs. Writers Priority:</a:t>
            </a:r>
          </a:p>
          <a:p>
            <a:pPr lvl="1"/>
            <a:r>
              <a:rPr lang="en-GB" dirty="0"/>
              <a:t>If a reader is already accessing the resource, additional readers are allowed to enter immediately. A writer, however, must wait until all readers have finished. Consequently, readers are favoured over writers, which can lead to writer starvation if new readers keep arriving.</a:t>
            </a:r>
          </a:p>
        </p:txBody>
      </p:sp>
      <p:sp>
        <p:nvSpPr>
          <p:cNvPr id="4" name="Plassholder for lysbildenummer 5">
            <a:extLst>
              <a:ext uri="{FF2B5EF4-FFF2-40B4-BE49-F238E27FC236}">
                <a16:creationId xmlns:a16="http://schemas.microsoft.com/office/drawing/2014/main" id="{634B20F4-2C85-649A-4417-93E89EDE5C5D}"/>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26</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7102072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F481-5231-6613-173F-2FC978A8CCFF}"/>
              </a:ext>
            </a:extLst>
          </p:cNvPr>
          <p:cNvSpPr>
            <a:spLocks noGrp="1"/>
          </p:cNvSpPr>
          <p:nvPr>
            <p:ph type="title"/>
          </p:nvPr>
        </p:nvSpPr>
        <p:spPr>
          <a:xfrm>
            <a:off x="1320800" y="0"/>
            <a:ext cx="9550400" cy="533400"/>
          </a:xfrm>
        </p:spPr>
        <p:txBody>
          <a:bodyPr/>
          <a:lstStyle/>
          <a:p>
            <a:r>
              <a:rPr lang="en-GB" dirty="0"/>
              <a:t>Readers/Writers using Semaphores, Prefers Readers</a:t>
            </a:r>
            <a:endParaRPr lang="en-SE" dirty="0"/>
          </a:p>
        </p:txBody>
      </p:sp>
      <p:sp>
        <p:nvSpPr>
          <p:cNvPr id="3" name="Content Placeholder 2">
            <a:extLst>
              <a:ext uri="{FF2B5EF4-FFF2-40B4-BE49-F238E27FC236}">
                <a16:creationId xmlns:a16="http://schemas.microsoft.com/office/drawing/2014/main" id="{778EDDE8-2DE8-AD38-653F-0DD88C31D10D}"/>
              </a:ext>
            </a:extLst>
          </p:cNvPr>
          <p:cNvSpPr>
            <a:spLocks noGrp="1"/>
          </p:cNvSpPr>
          <p:nvPr>
            <p:ph idx="1"/>
          </p:nvPr>
        </p:nvSpPr>
        <p:spPr>
          <a:xfrm>
            <a:off x="-19050" y="448836"/>
            <a:ext cx="6267450" cy="6482418"/>
          </a:xfrm>
          <a:solidFill>
            <a:schemeClr val="bg1"/>
          </a:solidFill>
        </p:spPr>
        <p:txBody>
          <a:bodyPr>
            <a:normAutofit fontScale="55000" lnSpcReduction="20000"/>
          </a:bodyPr>
          <a:lstStyle/>
          <a:p>
            <a:r>
              <a:rPr lang="en-GB" dirty="0"/>
              <a:t>This program ensures mutual exclusion between writers, and between the 1</a:t>
            </a:r>
            <a:r>
              <a:rPr lang="en-GB" baseline="30000" dirty="0"/>
              <a:t>st</a:t>
            </a:r>
            <a:r>
              <a:rPr lang="en-GB" dirty="0"/>
              <a:t> reader and any writers, but not between multiple readers.</a:t>
            </a:r>
          </a:p>
          <a:p>
            <a:r>
              <a:rPr lang="en-GB" dirty="0"/>
              <a:t>A semaphore named mutex  is used to ensure mutual exclusion when readers update a shared counter called </a:t>
            </a:r>
            <a:r>
              <a:rPr lang="en-GB" dirty="0" err="1"/>
              <a:t>readcount</a:t>
            </a:r>
            <a:r>
              <a:rPr lang="en-GB" dirty="0"/>
              <a:t>, which tracks the number of active readers. Another semaphore named </a:t>
            </a:r>
            <a:r>
              <a:rPr lang="en-GB" dirty="0" err="1"/>
              <a:t>wrt</a:t>
            </a:r>
            <a:r>
              <a:rPr lang="en-GB" dirty="0"/>
              <a:t> is used to control access to the shared resource. It is acquired by writers and by the first reader.</a:t>
            </a:r>
          </a:p>
          <a:p>
            <a:r>
              <a:rPr lang="en-GB" dirty="0"/>
              <a:t>First Reader </a:t>
            </a:r>
            <a:r>
              <a:rPr lang="en-GB" dirty="0" err="1"/>
              <a:t>Behavior</a:t>
            </a:r>
            <a:r>
              <a:rPr lang="en-GB" dirty="0"/>
              <a:t>: If the reader finds that it is the first one to enter (i.e., </a:t>
            </a:r>
            <a:r>
              <a:rPr lang="en-GB" dirty="0" err="1"/>
              <a:t>readcount</a:t>
            </a:r>
            <a:r>
              <a:rPr lang="en-GB" dirty="0"/>
              <a:t> increments from 0 to 1), it calls </a:t>
            </a:r>
            <a:r>
              <a:rPr lang="en-GB" dirty="0" err="1"/>
              <a:t>sem_wait</a:t>
            </a:r>
            <a:r>
              <a:rPr lang="en-GB" dirty="0"/>
              <a:t>(&amp;</a:t>
            </a:r>
            <a:r>
              <a:rPr lang="en-GB" dirty="0" err="1"/>
              <a:t>wrt</a:t>
            </a:r>
            <a:r>
              <a:rPr lang="en-GB" dirty="0"/>
              <a:t>) to acquire the lock </a:t>
            </a:r>
            <a:r>
              <a:rPr lang="en-GB" dirty="0" err="1"/>
              <a:t>wrt</a:t>
            </a:r>
            <a:r>
              <a:rPr lang="en-GB" dirty="0"/>
              <a:t>. This prevents any writer from entering the critical section while at least one reader is present.</a:t>
            </a:r>
          </a:p>
          <a:p>
            <a:r>
              <a:rPr lang="en-GB" dirty="0"/>
              <a:t>Last Reader </a:t>
            </a:r>
            <a:r>
              <a:rPr lang="en-GB" dirty="0" err="1"/>
              <a:t>Behavior</a:t>
            </a:r>
            <a:r>
              <a:rPr lang="en-GB" dirty="0"/>
              <a:t>: If the reader finds that it has been the last to exit (i.e., </a:t>
            </a:r>
            <a:r>
              <a:rPr lang="en-GB" dirty="0" err="1"/>
              <a:t>readcount</a:t>
            </a:r>
            <a:r>
              <a:rPr lang="en-GB" dirty="0"/>
              <a:t> becomes 0), it calls </a:t>
            </a:r>
            <a:r>
              <a:rPr lang="en-GB" dirty="0" err="1"/>
              <a:t>sem_post</a:t>
            </a:r>
            <a:r>
              <a:rPr lang="en-GB" dirty="0"/>
              <a:t>(&amp;</a:t>
            </a:r>
            <a:r>
              <a:rPr lang="en-GB" dirty="0" err="1"/>
              <a:t>wrt</a:t>
            </a:r>
            <a:r>
              <a:rPr lang="en-GB" dirty="0"/>
              <a:t>) to allow a writer (if any are waiting) to acquire the lock </a:t>
            </a:r>
            <a:r>
              <a:rPr lang="en-GB" dirty="0" err="1"/>
              <a:t>wrt</a:t>
            </a:r>
            <a:r>
              <a:rPr lang="en-GB" dirty="0"/>
              <a:t> and enter the critical section.</a:t>
            </a:r>
          </a:p>
          <a:p>
            <a:r>
              <a:rPr lang="en-GB" dirty="0"/>
              <a:t>Writer </a:t>
            </a:r>
            <a:r>
              <a:rPr lang="en-GB" dirty="0" err="1"/>
              <a:t>Behavior</a:t>
            </a:r>
            <a:r>
              <a:rPr lang="en-GB" dirty="0"/>
              <a:t>: A writer begins by calling </a:t>
            </a:r>
            <a:r>
              <a:rPr lang="en-GB" dirty="0" err="1"/>
              <a:t>sem_wait</a:t>
            </a:r>
            <a:r>
              <a:rPr lang="en-GB" dirty="0"/>
              <a:t>(&amp;</a:t>
            </a:r>
            <a:r>
              <a:rPr lang="en-GB" dirty="0" err="1"/>
              <a:t>wrt</a:t>
            </a:r>
            <a:r>
              <a:rPr lang="en-GB" dirty="0"/>
              <a:t>) to acquire the lock </a:t>
            </a:r>
            <a:r>
              <a:rPr lang="en-GB" dirty="0" err="1"/>
              <a:t>wrt</a:t>
            </a:r>
            <a:r>
              <a:rPr lang="en-GB" dirty="0"/>
              <a:t> and enter the critical section to write data. Since a writer must have exclusive access, it will block until </a:t>
            </a:r>
            <a:r>
              <a:rPr lang="en-GB" dirty="0" err="1"/>
              <a:t>wrt</a:t>
            </a:r>
            <a:r>
              <a:rPr lang="en-GB" dirty="0"/>
              <a:t> is available—that is, until no reader holds it (because the first reader acquired it) and no other writer is active. Upon exiting the critical section, it calls </a:t>
            </a:r>
            <a:r>
              <a:rPr lang="en-GB" dirty="0" err="1"/>
              <a:t>sem_post</a:t>
            </a:r>
            <a:r>
              <a:rPr lang="en-GB" dirty="0"/>
              <a:t>(&amp;</a:t>
            </a:r>
            <a:r>
              <a:rPr lang="en-GB" dirty="0" err="1"/>
              <a:t>wrt</a:t>
            </a:r>
            <a:r>
              <a:rPr lang="en-GB" dirty="0"/>
              <a:t>) to allow waiting readers or writers to continue.</a:t>
            </a:r>
          </a:p>
          <a:p>
            <a:r>
              <a:rPr lang="en-GB" dirty="0"/>
              <a:t>Readers-Preference and Its Consequences: Because the first reader blocks any writer until all readers have exited, if new readers continuously arrive, a writer may starve. This readers-preference model is efficient for systems primarily performing read operations but might cause fairness issues when writes are necessary.</a:t>
            </a:r>
            <a:endParaRPr lang="en-SE" dirty="0"/>
          </a:p>
        </p:txBody>
      </p:sp>
      <p:sp>
        <p:nvSpPr>
          <p:cNvPr id="6" name="object 6"/>
          <p:cNvSpPr txBox="1"/>
          <p:nvPr/>
        </p:nvSpPr>
        <p:spPr>
          <a:xfrm>
            <a:off x="6172200" y="1432560"/>
            <a:ext cx="2609850" cy="1018540"/>
          </a:xfrm>
          <a:prstGeom prst="rect">
            <a:avLst/>
          </a:prstGeom>
          <a:ln w="12700">
            <a:solidFill>
              <a:srgbClr val="000000"/>
            </a:solidFill>
          </a:ln>
        </p:spPr>
        <p:txBody>
          <a:bodyPr vert="horz" wrap="square" lIns="0" tIns="53340" rIns="0" bIns="0" rtlCol="0">
            <a:spAutoFit/>
          </a:bodyPr>
          <a:lstStyle/>
          <a:p>
            <a:pPr marL="52069" marR="232410">
              <a:lnSpc>
                <a:spcPts val="1800"/>
              </a:lnSpc>
              <a:spcBef>
                <a:spcPts val="420"/>
              </a:spcBef>
            </a:pPr>
            <a:r>
              <a:rPr sz="1600" b="0" dirty="0">
                <a:solidFill>
                  <a:srgbClr val="008F00"/>
                </a:solidFill>
                <a:latin typeface="Courier New" panose="02070309020205020404" pitchFamily="49" charset="0"/>
                <a:cs typeface="Courier New" panose="02070309020205020404" pitchFamily="49" charset="0"/>
              </a:rPr>
              <a:t>/*</a:t>
            </a:r>
            <a:r>
              <a:rPr sz="1600" b="0" spc="-45" dirty="0">
                <a:solidFill>
                  <a:srgbClr val="008F00"/>
                </a:solidFill>
                <a:latin typeface="Courier New" panose="02070309020205020404" pitchFamily="49" charset="0"/>
                <a:cs typeface="Courier New" panose="02070309020205020404" pitchFamily="49" charset="0"/>
              </a:rPr>
              <a:t> </a:t>
            </a:r>
            <a:r>
              <a:rPr sz="1600" b="0" dirty="0">
                <a:solidFill>
                  <a:srgbClr val="008F00"/>
                </a:solidFill>
                <a:latin typeface="Courier New" panose="02070309020205020404" pitchFamily="49" charset="0"/>
                <a:cs typeface="Courier New" panose="02070309020205020404" pitchFamily="49" charset="0"/>
              </a:rPr>
              <a:t>shared</a:t>
            </a:r>
            <a:r>
              <a:rPr sz="1600" b="0" spc="-45" dirty="0">
                <a:solidFill>
                  <a:srgbClr val="008F00"/>
                </a:solidFill>
                <a:latin typeface="Courier New" panose="02070309020205020404" pitchFamily="49" charset="0"/>
                <a:cs typeface="Courier New" panose="02070309020205020404" pitchFamily="49" charset="0"/>
              </a:rPr>
              <a:t> </a:t>
            </a:r>
            <a:r>
              <a:rPr sz="1600" b="0" dirty="0">
                <a:solidFill>
                  <a:srgbClr val="008F00"/>
                </a:solidFill>
                <a:latin typeface="Courier New" panose="02070309020205020404" pitchFamily="49" charset="0"/>
                <a:cs typeface="Courier New" panose="02070309020205020404" pitchFamily="49" charset="0"/>
              </a:rPr>
              <a:t>memory</a:t>
            </a:r>
            <a:r>
              <a:rPr sz="1600" b="0" spc="-45" dirty="0">
                <a:solidFill>
                  <a:srgbClr val="008F00"/>
                </a:solidFill>
                <a:latin typeface="Courier New" panose="02070309020205020404" pitchFamily="49" charset="0"/>
                <a:cs typeface="Courier New" panose="02070309020205020404" pitchFamily="49" charset="0"/>
              </a:rPr>
              <a:t> </a:t>
            </a:r>
            <a:r>
              <a:rPr sz="1600" b="0" spc="-25" dirty="0">
                <a:solidFill>
                  <a:srgbClr val="008F00"/>
                </a:solidFill>
                <a:latin typeface="Courier New" panose="02070309020205020404" pitchFamily="49" charset="0"/>
                <a:cs typeface="Courier New" panose="02070309020205020404" pitchFamily="49" charset="0"/>
              </a:rPr>
              <a:t>*/ </a:t>
            </a:r>
            <a:r>
              <a:rPr lang="en-GB" sz="1600" b="0" spc="-25" dirty="0">
                <a:solidFill>
                  <a:srgbClr val="0433FF"/>
                </a:solidFill>
                <a:latin typeface="Courier New" panose="02070309020205020404" pitchFamily="49" charset="0"/>
                <a:cs typeface="Courier New" panose="02070309020205020404" pitchFamily="49" charset="0"/>
              </a:rPr>
              <a:t>s</a:t>
            </a:r>
            <a:r>
              <a:rPr sz="1600" b="0" dirty="0" err="1">
                <a:solidFill>
                  <a:srgbClr val="0433FF"/>
                </a:solidFill>
                <a:latin typeface="Courier New" panose="02070309020205020404" pitchFamily="49" charset="0"/>
                <a:cs typeface="Courier New" panose="02070309020205020404" pitchFamily="49" charset="0"/>
              </a:rPr>
              <a:t>emaphore</a:t>
            </a:r>
            <a:r>
              <a:rPr sz="1600" b="0" spc="-90" dirty="0">
                <a:solidFill>
                  <a:srgbClr val="0433FF"/>
                </a:solidFill>
                <a:latin typeface="Courier New" panose="02070309020205020404" pitchFamily="49" charset="0"/>
                <a:cs typeface="Courier New" panose="02070309020205020404" pitchFamily="49" charset="0"/>
              </a:rPr>
              <a:t> </a:t>
            </a:r>
            <a:r>
              <a:rPr sz="1600" b="0" spc="-10" dirty="0">
                <a:solidFill>
                  <a:srgbClr val="0433FF"/>
                </a:solidFill>
                <a:latin typeface="Courier New" panose="02070309020205020404" pitchFamily="49" charset="0"/>
                <a:cs typeface="Courier New" panose="02070309020205020404" pitchFamily="49" charset="0"/>
              </a:rPr>
              <a:t>mutex; </a:t>
            </a:r>
            <a:r>
              <a:rPr lang="en-GB" sz="1600" b="0" dirty="0">
                <a:solidFill>
                  <a:srgbClr val="0433FF"/>
                </a:solidFill>
                <a:latin typeface="Courier New" panose="02070309020205020404" pitchFamily="49" charset="0"/>
                <a:cs typeface="Courier New" panose="02070309020205020404" pitchFamily="49" charset="0"/>
              </a:rPr>
              <a:t>s</a:t>
            </a:r>
            <a:r>
              <a:rPr sz="1600" b="0" dirty="0" err="1">
                <a:solidFill>
                  <a:srgbClr val="0433FF"/>
                </a:solidFill>
                <a:latin typeface="Courier New" panose="02070309020205020404" pitchFamily="49" charset="0"/>
                <a:cs typeface="Courier New" panose="02070309020205020404" pitchFamily="49" charset="0"/>
              </a:rPr>
              <a:t>emaphore</a:t>
            </a:r>
            <a:r>
              <a:rPr sz="1600" b="0" spc="-90" dirty="0">
                <a:solidFill>
                  <a:srgbClr val="0433FF"/>
                </a:solidFill>
                <a:latin typeface="Courier New" panose="02070309020205020404" pitchFamily="49" charset="0"/>
                <a:cs typeface="Courier New" panose="02070309020205020404" pitchFamily="49" charset="0"/>
              </a:rPr>
              <a:t> </a:t>
            </a:r>
            <a:r>
              <a:rPr sz="1600" b="0" spc="-20" dirty="0">
                <a:solidFill>
                  <a:srgbClr val="0433FF"/>
                </a:solidFill>
                <a:latin typeface="Courier New" panose="02070309020205020404" pitchFamily="49" charset="0"/>
                <a:cs typeface="Courier New" panose="02070309020205020404" pitchFamily="49" charset="0"/>
              </a:rPr>
              <a:t>wrt;</a:t>
            </a:r>
            <a:endParaRPr sz="1600" b="0" dirty="0">
              <a:latin typeface="Courier New" panose="02070309020205020404" pitchFamily="49" charset="0"/>
              <a:cs typeface="Courier New" panose="02070309020205020404" pitchFamily="49" charset="0"/>
            </a:endParaRPr>
          </a:p>
          <a:p>
            <a:pPr marL="52069">
              <a:lnSpc>
                <a:spcPts val="1760"/>
              </a:lnSpc>
            </a:pPr>
            <a:r>
              <a:rPr sz="1600" b="0" dirty="0">
                <a:latin typeface="Courier New" panose="02070309020205020404" pitchFamily="49" charset="0"/>
                <a:cs typeface="Courier New" panose="02070309020205020404" pitchFamily="49" charset="0"/>
              </a:rPr>
              <a:t>int</a:t>
            </a:r>
            <a:r>
              <a:rPr sz="1600" b="0" spc="-30" dirty="0">
                <a:latin typeface="Courier New" panose="02070309020205020404" pitchFamily="49" charset="0"/>
                <a:cs typeface="Courier New" panose="02070309020205020404" pitchFamily="49" charset="0"/>
              </a:rPr>
              <a:t> </a:t>
            </a:r>
            <a:r>
              <a:rPr sz="1600" b="0" spc="-10" dirty="0">
                <a:latin typeface="Courier New" panose="02070309020205020404" pitchFamily="49" charset="0"/>
                <a:cs typeface="Courier New" panose="02070309020205020404" pitchFamily="49" charset="0"/>
              </a:rPr>
              <a:t>readcount;</a:t>
            </a:r>
            <a:endParaRPr sz="1600" b="0" dirty="0">
              <a:latin typeface="Courier New" panose="02070309020205020404" pitchFamily="49" charset="0"/>
              <a:cs typeface="Courier New" panose="02070309020205020404" pitchFamily="49" charset="0"/>
            </a:endParaRPr>
          </a:p>
        </p:txBody>
      </p:sp>
      <p:sp>
        <p:nvSpPr>
          <p:cNvPr id="8" name="object 8"/>
          <p:cNvSpPr txBox="1"/>
          <p:nvPr/>
        </p:nvSpPr>
        <p:spPr>
          <a:xfrm>
            <a:off x="8991600" y="1447800"/>
            <a:ext cx="3124200" cy="3294492"/>
          </a:xfrm>
          <a:prstGeom prst="rect">
            <a:avLst/>
          </a:prstGeom>
          <a:ln w="12700">
            <a:solidFill>
              <a:srgbClr val="000000"/>
            </a:solidFill>
          </a:ln>
        </p:spPr>
        <p:txBody>
          <a:bodyPr vert="horz" wrap="square" lIns="0" tIns="53340" rIns="0" bIns="0" rtlCol="0">
            <a:spAutoFit/>
          </a:bodyPr>
          <a:lstStyle/>
          <a:p>
            <a:pPr marL="51435" marR="963930">
              <a:lnSpc>
                <a:spcPts val="1800"/>
              </a:lnSpc>
              <a:spcBef>
                <a:spcPts val="420"/>
              </a:spcBef>
            </a:pPr>
            <a:r>
              <a:rPr sz="1600" b="0" dirty="0">
                <a:solidFill>
                  <a:srgbClr val="008F00"/>
                </a:solidFill>
                <a:latin typeface="Courier New" panose="02070309020205020404" pitchFamily="49" charset="0"/>
                <a:cs typeface="Courier New" panose="02070309020205020404" pitchFamily="49" charset="0"/>
              </a:rPr>
              <a:t>/*</a:t>
            </a:r>
            <a:r>
              <a:rPr sz="1600" b="0" spc="-40" dirty="0">
                <a:solidFill>
                  <a:srgbClr val="008F00"/>
                </a:solidFill>
                <a:latin typeface="Courier New" panose="02070309020205020404" pitchFamily="49" charset="0"/>
                <a:cs typeface="Courier New" panose="02070309020205020404" pitchFamily="49" charset="0"/>
              </a:rPr>
              <a:t> </a:t>
            </a:r>
            <a:r>
              <a:rPr sz="1600" b="0" dirty="0">
                <a:solidFill>
                  <a:srgbClr val="008F00"/>
                </a:solidFill>
                <a:latin typeface="Courier New" panose="02070309020205020404" pitchFamily="49" charset="0"/>
                <a:cs typeface="Courier New" panose="02070309020205020404" pitchFamily="49" charset="0"/>
              </a:rPr>
              <a:t>reader</a:t>
            </a:r>
            <a:r>
              <a:rPr sz="1600" b="0" spc="-40" dirty="0">
                <a:solidFill>
                  <a:srgbClr val="008F00"/>
                </a:solidFill>
                <a:latin typeface="Courier New" panose="02070309020205020404" pitchFamily="49" charset="0"/>
                <a:cs typeface="Courier New" panose="02070309020205020404" pitchFamily="49" charset="0"/>
              </a:rPr>
              <a:t> </a:t>
            </a:r>
            <a:r>
              <a:rPr sz="1600" b="0" spc="-25" dirty="0">
                <a:solidFill>
                  <a:srgbClr val="008F00"/>
                </a:solidFill>
                <a:latin typeface="Courier New" panose="02070309020205020404" pitchFamily="49" charset="0"/>
                <a:cs typeface="Courier New" panose="02070309020205020404" pitchFamily="49" charset="0"/>
              </a:rPr>
              <a:t>*/ </a:t>
            </a:r>
            <a:r>
              <a:rPr lang="en-GB" sz="1600" b="0" spc="-25" dirty="0" err="1">
                <a:latin typeface="Courier New" panose="02070309020205020404" pitchFamily="49" charset="0"/>
                <a:cs typeface="Courier New" panose="02070309020205020404" pitchFamily="49" charset="0"/>
              </a:rPr>
              <a:t>sem</a:t>
            </a:r>
            <a:r>
              <a:rPr lang="en-GB" sz="1600" b="0" spc="-25" dirty="0">
                <a:latin typeface="Courier New" panose="02070309020205020404" pitchFamily="49" charset="0"/>
                <a:cs typeface="Courier New" panose="02070309020205020404" pitchFamily="49" charset="0"/>
              </a:rPr>
              <a:t>_</a:t>
            </a:r>
            <a:r>
              <a:rPr sz="1600" b="0" spc="-10" dirty="0">
                <a:latin typeface="Courier New" panose="02070309020205020404" pitchFamily="49" charset="0"/>
                <a:cs typeface="Courier New" panose="02070309020205020404" pitchFamily="49" charset="0"/>
              </a:rPr>
              <a:t>wait(&amp;mutex</a:t>
            </a:r>
            <a:r>
              <a:rPr lang="en-SE" sz="1600" b="0" spc="-10" dirty="0">
                <a:latin typeface="Courier New" panose="02070309020205020404" pitchFamily="49" charset="0"/>
                <a:cs typeface="Courier New" panose="02070309020205020404" pitchFamily="49" charset="0"/>
              </a:rPr>
              <a:t>)</a:t>
            </a:r>
            <a:r>
              <a:rPr sz="1600" b="0" spc="-10" dirty="0">
                <a:latin typeface="Courier New" panose="02070309020205020404" pitchFamily="49" charset="0"/>
                <a:cs typeface="Courier New" panose="02070309020205020404" pitchFamily="49" charset="0"/>
              </a:rPr>
              <a:t>; readcount++;</a:t>
            </a:r>
            <a:endParaRPr sz="1600" b="0" dirty="0">
              <a:latin typeface="Courier New" panose="02070309020205020404" pitchFamily="49" charset="0"/>
              <a:cs typeface="Courier New" panose="02070309020205020404" pitchFamily="49" charset="0"/>
            </a:endParaRPr>
          </a:p>
          <a:p>
            <a:pPr marL="417830" marR="232410" indent="-366395">
              <a:lnSpc>
                <a:spcPts val="1800"/>
              </a:lnSpc>
            </a:pPr>
            <a:r>
              <a:rPr sz="1600" b="0" dirty="0">
                <a:latin typeface="Courier New" panose="02070309020205020404" pitchFamily="49" charset="0"/>
                <a:cs typeface="Courier New" panose="02070309020205020404" pitchFamily="49" charset="0"/>
              </a:rPr>
              <a:t>if(</a:t>
            </a:r>
            <a:r>
              <a:rPr sz="1600" b="0" dirty="0" err="1">
                <a:latin typeface="Courier New" panose="02070309020205020404" pitchFamily="49" charset="0"/>
                <a:cs typeface="Courier New" panose="02070309020205020404" pitchFamily="49" charset="0"/>
              </a:rPr>
              <a:t>readcount</a:t>
            </a:r>
            <a:r>
              <a:rPr sz="1600" b="0" dirty="0">
                <a:latin typeface="Courier New" panose="02070309020205020404" pitchFamily="49" charset="0"/>
                <a:cs typeface="Courier New" panose="02070309020205020404" pitchFamily="49" charset="0"/>
              </a:rPr>
              <a:t>==</a:t>
            </a:r>
            <a:r>
              <a:rPr lang="en-SE" sz="1600" b="0" spc="-25" dirty="0">
                <a:latin typeface="Courier New" panose="02070309020205020404" pitchFamily="49" charset="0"/>
                <a:cs typeface="Courier New" panose="02070309020205020404" pitchFamily="49" charset="0"/>
              </a:rPr>
              <a:t>1) </a:t>
            </a:r>
            <a:r>
              <a:rPr lang="en-GB" sz="1600" b="0" spc="-25" dirty="0" err="1">
                <a:latin typeface="Courier New" panose="02070309020205020404" pitchFamily="49" charset="0"/>
                <a:cs typeface="Courier New" panose="02070309020205020404" pitchFamily="49" charset="0"/>
              </a:rPr>
              <a:t>sem</a:t>
            </a:r>
            <a:r>
              <a:rPr lang="en-GB" sz="1600" b="0" spc="-25" dirty="0">
                <a:latin typeface="Courier New" panose="02070309020205020404" pitchFamily="49" charset="0"/>
                <a:cs typeface="Courier New" panose="02070309020205020404" pitchFamily="49" charset="0"/>
              </a:rPr>
              <a:t>_</a:t>
            </a:r>
            <a:r>
              <a:rPr sz="1600" b="0" spc="-10" dirty="0">
                <a:latin typeface="Courier New" panose="02070309020205020404" pitchFamily="49" charset="0"/>
                <a:cs typeface="Courier New" panose="02070309020205020404" pitchFamily="49" charset="0"/>
              </a:rPr>
              <a:t>wait(&amp;wrt);</a:t>
            </a:r>
            <a:endParaRPr sz="1600" b="0" dirty="0">
              <a:latin typeface="Courier New" panose="02070309020205020404" pitchFamily="49" charset="0"/>
              <a:cs typeface="Courier New" panose="02070309020205020404" pitchFamily="49" charset="0"/>
            </a:endParaRPr>
          </a:p>
          <a:p>
            <a:pPr marL="51435">
              <a:lnSpc>
                <a:spcPts val="1760"/>
              </a:lnSpc>
            </a:pPr>
            <a:r>
              <a:rPr lang="en-GB" sz="1600" b="0" spc="-10" dirty="0" err="1">
                <a:latin typeface="Courier New" panose="02070309020205020404" pitchFamily="49" charset="0"/>
                <a:cs typeface="Courier New" panose="02070309020205020404" pitchFamily="49" charset="0"/>
              </a:rPr>
              <a:t>sem_post</a:t>
            </a:r>
            <a:r>
              <a:rPr sz="1600" b="0" spc="-10" dirty="0">
                <a:latin typeface="Courier New" panose="02070309020205020404" pitchFamily="49" charset="0"/>
                <a:cs typeface="Courier New" panose="02070309020205020404" pitchFamily="49" charset="0"/>
              </a:rPr>
              <a:t>(&amp;mutex);</a:t>
            </a:r>
            <a:endParaRPr sz="1600" b="0" dirty="0">
              <a:latin typeface="Courier New" panose="02070309020205020404" pitchFamily="49" charset="0"/>
              <a:cs typeface="Courier New" panose="02070309020205020404" pitchFamily="49" charset="0"/>
            </a:endParaRPr>
          </a:p>
          <a:p>
            <a:pPr marL="51435">
              <a:spcBef>
                <a:spcPts val="1635"/>
              </a:spcBef>
            </a:pPr>
            <a:r>
              <a:rPr sz="1600" b="0" i="1" dirty="0">
                <a:latin typeface="Courier New" panose="02070309020205020404" pitchFamily="49" charset="0"/>
                <a:cs typeface="Courier New" panose="02070309020205020404" pitchFamily="49" charset="0"/>
              </a:rPr>
              <a:t>…</a:t>
            </a:r>
            <a:r>
              <a:rPr sz="1600" b="0" i="1" spc="-20" dirty="0">
                <a:latin typeface="Courier New" panose="02070309020205020404" pitchFamily="49" charset="0"/>
                <a:cs typeface="Courier New" panose="02070309020205020404" pitchFamily="49" charset="0"/>
              </a:rPr>
              <a:t> </a:t>
            </a:r>
            <a:r>
              <a:rPr sz="1600" b="0" i="1" dirty="0">
                <a:latin typeface="Courier New" panose="02070309020205020404" pitchFamily="49" charset="0"/>
                <a:cs typeface="Courier New" panose="02070309020205020404" pitchFamily="49" charset="0"/>
              </a:rPr>
              <a:t>read</a:t>
            </a:r>
            <a:r>
              <a:rPr sz="1600" b="0" i="1" spc="-15" dirty="0">
                <a:latin typeface="Courier New" panose="02070309020205020404" pitchFamily="49" charset="0"/>
                <a:cs typeface="Courier New" panose="02070309020205020404" pitchFamily="49" charset="0"/>
              </a:rPr>
              <a:t> </a:t>
            </a:r>
            <a:r>
              <a:rPr sz="1600" b="0" i="1" dirty="0">
                <a:latin typeface="Courier New" panose="02070309020205020404" pitchFamily="49" charset="0"/>
                <a:cs typeface="Courier New" panose="02070309020205020404" pitchFamily="49" charset="0"/>
              </a:rPr>
              <a:t>data</a:t>
            </a:r>
            <a:r>
              <a:rPr sz="1600" b="0" i="1" spc="-10" dirty="0">
                <a:latin typeface="Courier New" panose="02070309020205020404" pitchFamily="49" charset="0"/>
                <a:cs typeface="Courier New" panose="02070309020205020404" pitchFamily="49" charset="0"/>
              </a:rPr>
              <a:t> </a:t>
            </a:r>
            <a:r>
              <a:rPr sz="1600" b="0" i="1" spc="-50" dirty="0">
                <a:latin typeface="Courier New" panose="02070309020205020404" pitchFamily="49" charset="0"/>
                <a:cs typeface="Courier New" panose="02070309020205020404" pitchFamily="49" charset="0"/>
              </a:rPr>
              <a:t>…</a:t>
            </a:r>
            <a:endParaRPr sz="1600" b="0" dirty="0">
              <a:latin typeface="Courier New" panose="02070309020205020404" pitchFamily="49" charset="0"/>
              <a:cs typeface="Courier New" panose="02070309020205020404" pitchFamily="49" charset="0"/>
            </a:endParaRPr>
          </a:p>
          <a:p>
            <a:pPr>
              <a:spcBef>
                <a:spcPts val="45"/>
              </a:spcBef>
            </a:pPr>
            <a:endParaRPr sz="1600" b="0" dirty="0">
              <a:latin typeface="Courier New" panose="02070309020205020404" pitchFamily="49" charset="0"/>
              <a:cs typeface="Courier New" panose="02070309020205020404" pitchFamily="49" charset="0"/>
            </a:endParaRPr>
          </a:p>
          <a:p>
            <a:pPr marL="51435" marR="963930">
              <a:lnSpc>
                <a:spcPts val="1800"/>
              </a:lnSpc>
            </a:pPr>
            <a:r>
              <a:rPr lang="en-GB" sz="1600" b="0" spc="-25" dirty="0" err="1">
                <a:latin typeface="Courier New" panose="02070309020205020404" pitchFamily="49" charset="0"/>
                <a:cs typeface="Courier New" panose="02070309020205020404" pitchFamily="49" charset="0"/>
              </a:rPr>
              <a:t>sem_</a:t>
            </a:r>
            <a:r>
              <a:rPr lang="en-GB" sz="1600" b="0" spc="-10" dirty="0" err="1">
                <a:latin typeface="Courier New" panose="02070309020205020404" pitchFamily="49" charset="0"/>
                <a:cs typeface="Courier New" panose="02070309020205020404" pitchFamily="49" charset="0"/>
              </a:rPr>
              <a:t>wait</a:t>
            </a:r>
            <a:r>
              <a:rPr sz="1600" b="0" spc="-10" dirty="0">
                <a:latin typeface="Courier New" panose="02070309020205020404" pitchFamily="49" charset="0"/>
                <a:cs typeface="Courier New" panose="02070309020205020404" pitchFamily="49" charset="0"/>
              </a:rPr>
              <a:t>(&amp;mutex); readcount--</a:t>
            </a:r>
            <a:r>
              <a:rPr sz="1600" b="0" spc="-50" dirty="0">
                <a:latin typeface="Courier New" panose="02070309020205020404" pitchFamily="49" charset="0"/>
                <a:cs typeface="Courier New" panose="02070309020205020404" pitchFamily="49" charset="0"/>
              </a:rPr>
              <a:t>;</a:t>
            </a:r>
            <a:endParaRPr sz="1600" b="0" dirty="0">
              <a:latin typeface="Courier New" panose="02070309020205020404" pitchFamily="49" charset="0"/>
              <a:cs typeface="Courier New" panose="02070309020205020404" pitchFamily="49" charset="0"/>
            </a:endParaRPr>
          </a:p>
          <a:p>
            <a:pPr marL="295910" marR="232410" indent="-244475">
              <a:lnSpc>
                <a:spcPts val="1800"/>
              </a:lnSpc>
            </a:pPr>
            <a:r>
              <a:rPr sz="1600" b="0" dirty="0">
                <a:latin typeface="Courier New" panose="02070309020205020404" pitchFamily="49" charset="0"/>
                <a:cs typeface="Courier New" panose="02070309020205020404" pitchFamily="49" charset="0"/>
              </a:rPr>
              <a:t>if(</a:t>
            </a:r>
            <a:r>
              <a:rPr sz="1600" b="0" dirty="0" err="1">
                <a:latin typeface="Courier New" panose="02070309020205020404" pitchFamily="49" charset="0"/>
                <a:cs typeface="Courier New" panose="02070309020205020404" pitchFamily="49" charset="0"/>
              </a:rPr>
              <a:t>readcount</a:t>
            </a:r>
            <a:r>
              <a:rPr sz="1600" b="0" dirty="0">
                <a:latin typeface="Courier New" panose="02070309020205020404" pitchFamily="49" charset="0"/>
                <a:cs typeface="Courier New" panose="02070309020205020404" pitchFamily="49" charset="0"/>
              </a:rPr>
              <a:t>=</a:t>
            </a:r>
            <a:r>
              <a:rPr lang="en-SE" sz="1600" b="0" dirty="0">
                <a:latin typeface="Courier New" panose="02070309020205020404" pitchFamily="49" charset="0"/>
                <a:cs typeface="Courier New" panose="02070309020205020404" pitchFamily="49" charset="0"/>
              </a:rPr>
              <a:t>=</a:t>
            </a:r>
            <a:r>
              <a:rPr lang="en-SE" sz="1600" b="0" spc="-25" dirty="0">
                <a:latin typeface="Courier New" panose="02070309020205020404" pitchFamily="49" charset="0"/>
                <a:cs typeface="Courier New" panose="02070309020205020404" pitchFamily="49" charset="0"/>
              </a:rPr>
              <a:t>0)</a:t>
            </a:r>
            <a:endParaRPr lang="en-GB" sz="1600" b="0" spc="-25" dirty="0">
              <a:latin typeface="Courier New" panose="02070309020205020404" pitchFamily="49" charset="0"/>
              <a:cs typeface="Courier New" panose="02070309020205020404" pitchFamily="49" charset="0"/>
            </a:endParaRPr>
          </a:p>
          <a:p>
            <a:pPr marL="295910" marR="232410" indent="-244475">
              <a:lnSpc>
                <a:spcPts val="1800"/>
              </a:lnSpc>
            </a:pPr>
            <a:r>
              <a:rPr lang="en-GB" sz="1600" b="0" spc="-25" dirty="0">
                <a:latin typeface="Courier New" panose="02070309020205020404" pitchFamily="49" charset="0"/>
                <a:cs typeface="Courier New" panose="02070309020205020404" pitchFamily="49" charset="0"/>
              </a:rPr>
              <a:t>   </a:t>
            </a:r>
            <a:r>
              <a:rPr lang="en-GB" sz="1600" b="0" spc="-25" dirty="0" err="1">
                <a:latin typeface="Courier New" panose="02070309020205020404" pitchFamily="49" charset="0"/>
                <a:cs typeface="Courier New" panose="02070309020205020404" pitchFamily="49" charset="0"/>
              </a:rPr>
              <a:t>s</a:t>
            </a:r>
            <a:r>
              <a:rPr lang="en-GB" sz="1600" b="0" spc="-10" dirty="0" err="1">
                <a:latin typeface="Courier New" panose="02070309020205020404" pitchFamily="49" charset="0"/>
                <a:cs typeface="Courier New" panose="02070309020205020404" pitchFamily="49" charset="0"/>
              </a:rPr>
              <a:t>em_post</a:t>
            </a:r>
            <a:r>
              <a:rPr sz="1600" b="0" spc="-10" dirty="0">
                <a:latin typeface="Courier New" panose="02070309020205020404" pitchFamily="49" charset="0"/>
                <a:cs typeface="Courier New" panose="02070309020205020404" pitchFamily="49" charset="0"/>
              </a:rPr>
              <a:t>(&amp;wrt);</a:t>
            </a:r>
            <a:endParaRPr sz="1600" b="0" dirty="0">
              <a:latin typeface="Courier New" panose="02070309020205020404" pitchFamily="49" charset="0"/>
              <a:cs typeface="Courier New" panose="02070309020205020404" pitchFamily="49" charset="0"/>
            </a:endParaRPr>
          </a:p>
          <a:p>
            <a:pPr marL="51435">
              <a:lnSpc>
                <a:spcPts val="1760"/>
              </a:lnSpc>
            </a:pPr>
            <a:r>
              <a:rPr lang="en-GB" sz="1600" b="0" spc="-10" dirty="0" err="1">
                <a:latin typeface="Courier New" panose="02070309020205020404" pitchFamily="49" charset="0"/>
                <a:cs typeface="Courier New" panose="02070309020205020404" pitchFamily="49" charset="0"/>
              </a:rPr>
              <a:t>sem_post</a:t>
            </a:r>
            <a:r>
              <a:rPr sz="1600" b="0" spc="-10" dirty="0">
                <a:latin typeface="Courier New" panose="02070309020205020404" pitchFamily="49" charset="0"/>
                <a:cs typeface="Courier New" panose="02070309020205020404" pitchFamily="49" charset="0"/>
              </a:rPr>
              <a:t>(&amp;mutex);</a:t>
            </a:r>
            <a:endParaRPr sz="1600" b="0" dirty="0">
              <a:latin typeface="Courier New" panose="02070309020205020404" pitchFamily="49" charset="0"/>
              <a:cs typeface="Courier New" panose="02070309020205020404" pitchFamily="49" charset="0"/>
            </a:endParaRPr>
          </a:p>
        </p:txBody>
      </p:sp>
      <p:sp>
        <p:nvSpPr>
          <p:cNvPr id="9" name="object 9"/>
          <p:cNvSpPr txBox="1"/>
          <p:nvPr/>
        </p:nvSpPr>
        <p:spPr>
          <a:xfrm>
            <a:off x="6172200" y="2750550"/>
            <a:ext cx="2609850" cy="977832"/>
          </a:xfrm>
          <a:prstGeom prst="rect">
            <a:avLst/>
          </a:prstGeom>
          <a:ln w="12700">
            <a:solidFill>
              <a:srgbClr val="000000"/>
            </a:solidFill>
          </a:ln>
        </p:spPr>
        <p:txBody>
          <a:bodyPr vert="horz" wrap="square" lIns="0" tIns="53340" rIns="0" bIns="0" rtlCol="0">
            <a:spAutoFit/>
          </a:bodyPr>
          <a:lstStyle/>
          <a:p>
            <a:pPr marL="51435" marR="110489">
              <a:lnSpc>
                <a:spcPts val="1800"/>
              </a:lnSpc>
              <a:spcBef>
                <a:spcPts val="420"/>
              </a:spcBef>
            </a:pPr>
            <a:r>
              <a:rPr sz="1600" b="0" dirty="0">
                <a:solidFill>
                  <a:srgbClr val="008F00"/>
                </a:solidFill>
                <a:latin typeface="Courier New" panose="02070309020205020404" pitchFamily="49" charset="0"/>
                <a:cs typeface="Courier New" panose="02070309020205020404" pitchFamily="49" charset="0"/>
              </a:rPr>
              <a:t>/*</a:t>
            </a:r>
            <a:r>
              <a:rPr sz="1600" b="0" spc="-80" dirty="0">
                <a:solidFill>
                  <a:srgbClr val="008F00"/>
                </a:solidFill>
                <a:latin typeface="Courier New" panose="02070309020205020404" pitchFamily="49" charset="0"/>
                <a:cs typeface="Courier New" panose="02070309020205020404" pitchFamily="49" charset="0"/>
              </a:rPr>
              <a:t> </a:t>
            </a:r>
            <a:r>
              <a:rPr sz="1600" b="0" dirty="0">
                <a:solidFill>
                  <a:srgbClr val="008F00"/>
                </a:solidFill>
                <a:latin typeface="Courier New" panose="02070309020205020404" pitchFamily="49" charset="0"/>
                <a:cs typeface="Courier New" panose="02070309020205020404" pitchFamily="49" charset="0"/>
              </a:rPr>
              <a:t>initialization</a:t>
            </a:r>
            <a:r>
              <a:rPr lang="en-GB" sz="1600" b="0" dirty="0">
                <a:solidFill>
                  <a:srgbClr val="008F00"/>
                </a:solidFill>
                <a:latin typeface="Courier New" panose="02070309020205020404" pitchFamily="49" charset="0"/>
                <a:cs typeface="Courier New" panose="02070309020205020404" pitchFamily="49" charset="0"/>
              </a:rPr>
              <a:t>.</a:t>
            </a:r>
            <a:r>
              <a:rPr lang="en-SE" sz="1600" b="0" spc="-25" dirty="0">
                <a:solidFill>
                  <a:srgbClr val="008F00"/>
                </a:solidFill>
                <a:latin typeface="Courier New" panose="02070309020205020404" pitchFamily="49" charset="0"/>
                <a:cs typeface="Courier New" panose="02070309020205020404" pitchFamily="49" charset="0"/>
              </a:rPr>
              <a:t>*/</a:t>
            </a:r>
            <a:r>
              <a:rPr sz="1600" b="0" spc="-25" dirty="0">
                <a:solidFill>
                  <a:srgbClr val="008F00"/>
                </a:solidFill>
                <a:latin typeface="Courier New" panose="02070309020205020404" pitchFamily="49" charset="0"/>
                <a:cs typeface="Courier New" panose="02070309020205020404" pitchFamily="49" charset="0"/>
              </a:rPr>
              <a:t> </a:t>
            </a:r>
            <a:r>
              <a:rPr sz="1600" b="0" dirty="0">
                <a:solidFill>
                  <a:srgbClr val="0433FF"/>
                </a:solidFill>
                <a:latin typeface="Courier New" panose="02070309020205020404" pitchFamily="49" charset="0"/>
                <a:cs typeface="Courier New" panose="02070309020205020404" pitchFamily="49" charset="0"/>
              </a:rPr>
              <a:t>mutex</a:t>
            </a:r>
            <a:r>
              <a:rPr sz="1600" b="0" spc="-30" dirty="0">
                <a:solidFill>
                  <a:srgbClr val="0433FF"/>
                </a:solidFill>
                <a:latin typeface="Courier New" panose="02070309020205020404" pitchFamily="49" charset="0"/>
                <a:cs typeface="Courier New" panose="02070309020205020404" pitchFamily="49" charset="0"/>
              </a:rPr>
              <a:t> </a:t>
            </a:r>
            <a:r>
              <a:rPr sz="1600" b="0" dirty="0">
                <a:solidFill>
                  <a:srgbClr val="0433FF"/>
                </a:solidFill>
                <a:latin typeface="Courier New" panose="02070309020205020404" pitchFamily="49" charset="0"/>
                <a:cs typeface="Courier New" panose="02070309020205020404" pitchFamily="49" charset="0"/>
              </a:rPr>
              <a:t>=</a:t>
            </a:r>
            <a:r>
              <a:rPr sz="1600" b="0" spc="-30" dirty="0">
                <a:solidFill>
                  <a:srgbClr val="0433FF"/>
                </a:solidFill>
                <a:latin typeface="Courier New" panose="02070309020205020404" pitchFamily="49" charset="0"/>
                <a:cs typeface="Courier New" panose="02070309020205020404" pitchFamily="49" charset="0"/>
              </a:rPr>
              <a:t> </a:t>
            </a:r>
            <a:r>
              <a:rPr sz="1600" b="0" spc="-25" dirty="0">
                <a:solidFill>
                  <a:srgbClr val="0433FF"/>
                </a:solidFill>
                <a:latin typeface="Courier New" panose="02070309020205020404" pitchFamily="49" charset="0"/>
                <a:cs typeface="Courier New" panose="02070309020205020404" pitchFamily="49" charset="0"/>
              </a:rPr>
              <a:t>1;</a:t>
            </a:r>
            <a:endParaRPr sz="1600" b="0" dirty="0">
              <a:latin typeface="Courier New" panose="02070309020205020404" pitchFamily="49" charset="0"/>
              <a:cs typeface="Courier New" panose="02070309020205020404" pitchFamily="49" charset="0"/>
            </a:endParaRPr>
          </a:p>
          <a:p>
            <a:pPr marL="51435">
              <a:lnSpc>
                <a:spcPts val="1700"/>
              </a:lnSpc>
              <a:tabLst>
                <a:tab pos="783590" algn="l"/>
              </a:tabLst>
            </a:pPr>
            <a:r>
              <a:rPr sz="1600" b="0" spc="-25" dirty="0">
                <a:solidFill>
                  <a:srgbClr val="0433FF"/>
                </a:solidFill>
                <a:latin typeface="Courier New" panose="02070309020205020404" pitchFamily="49" charset="0"/>
                <a:cs typeface="Courier New" panose="02070309020205020404" pitchFamily="49" charset="0"/>
              </a:rPr>
              <a:t>wrt</a:t>
            </a:r>
            <a:r>
              <a:rPr sz="1600" b="0" dirty="0">
                <a:solidFill>
                  <a:srgbClr val="0433FF"/>
                </a:solidFill>
                <a:latin typeface="Courier New" panose="02070309020205020404" pitchFamily="49" charset="0"/>
                <a:cs typeface="Courier New" panose="02070309020205020404" pitchFamily="49" charset="0"/>
              </a:rPr>
              <a:t>	=</a:t>
            </a:r>
            <a:r>
              <a:rPr sz="1600" b="0" spc="-10" dirty="0">
                <a:solidFill>
                  <a:srgbClr val="0433FF"/>
                </a:solidFill>
                <a:latin typeface="Courier New" panose="02070309020205020404" pitchFamily="49" charset="0"/>
                <a:cs typeface="Courier New" panose="02070309020205020404" pitchFamily="49" charset="0"/>
              </a:rPr>
              <a:t> </a:t>
            </a:r>
            <a:r>
              <a:rPr sz="1600" b="0" spc="-25" dirty="0">
                <a:solidFill>
                  <a:srgbClr val="0433FF"/>
                </a:solidFill>
                <a:latin typeface="Courier New" panose="02070309020205020404" pitchFamily="49" charset="0"/>
                <a:cs typeface="Courier New" panose="02070309020205020404" pitchFamily="49" charset="0"/>
              </a:rPr>
              <a:t>1;</a:t>
            </a:r>
            <a:endParaRPr sz="1600" b="0" dirty="0">
              <a:latin typeface="Courier New" panose="02070309020205020404" pitchFamily="49" charset="0"/>
              <a:cs typeface="Courier New" panose="02070309020205020404" pitchFamily="49" charset="0"/>
            </a:endParaRPr>
          </a:p>
          <a:p>
            <a:pPr marL="51435">
              <a:lnSpc>
                <a:spcPts val="1860"/>
              </a:lnSpc>
            </a:pPr>
            <a:r>
              <a:rPr sz="1600" b="0" dirty="0">
                <a:solidFill>
                  <a:srgbClr val="0433FF"/>
                </a:solidFill>
                <a:latin typeface="Courier New" panose="02070309020205020404" pitchFamily="49" charset="0"/>
                <a:cs typeface="Courier New" panose="02070309020205020404" pitchFamily="49" charset="0"/>
              </a:rPr>
              <a:t>readcount</a:t>
            </a:r>
            <a:r>
              <a:rPr sz="1600" b="0" spc="-50" dirty="0">
                <a:solidFill>
                  <a:srgbClr val="0433FF"/>
                </a:solidFill>
                <a:latin typeface="Courier New" panose="02070309020205020404" pitchFamily="49" charset="0"/>
                <a:cs typeface="Courier New" panose="02070309020205020404" pitchFamily="49" charset="0"/>
              </a:rPr>
              <a:t> </a:t>
            </a:r>
            <a:r>
              <a:rPr sz="1600" b="0" dirty="0">
                <a:solidFill>
                  <a:srgbClr val="0433FF"/>
                </a:solidFill>
                <a:latin typeface="Courier New" panose="02070309020205020404" pitchFamily="49" charset="0"/>
                <a:cs typeface="Courier New" panose="02070309020205020404" pitchFamily="49" charset="0"/>
              </a:rPr>
              <a:t>=</a:t>
            </a:r>
            <a:r>
              <a:rPr sz="1600" b="0" spc="-50" dirty="0">
                <a:solidFill>
                  <a:srgbClr val="0433FF"/>
                </a:solidFill>
                <a:latin typeface="Courier New" panose="02070309020205020404" pitchFamily="49" charset="0"/>
                <a:cs typeface="Courier New" panose="02070309020205020404" pitchFamily="49" charset="0"/>
              </a:rPr>
              <a:t> </a:t>
            </a:r>
            <a:r>
              <a:rPr sz="1600" b="0" spc="-25" dirty="0">
                <a:solidFill>
                  <a:srgbClr val="0433FF"/>
                </a:solidFill>
                <a:latin typeface="Courier New" panose="02070309020205020404" pitchFamily="49" charset="0"/>
                <a:cs typeface="Courier New" panose="02070309020205020404" pitchFamily="49" charset="0"/>
              </a:rPr>
              <a:t>0;</a:t>
            </a:r>
            <a:endParaRPr sz="1600" b="0" dirty="0">
              <a:latin typeface="Courier New" panose="02070309020205020404" pitchFamily="49" charset="0"/>
              <a:cs typeface="Courier New" panose="02070309020205020404" pitchFamily="49" charset="0"/>
            </a:endParaRPr>
          </a:p>
        </p:txBody>
      </p:sp>
      <p:sp>
        <p:nvSpPr>
          <p:cNvPr id="5" name="object 9">
            <a:extLst>
              <a:ext uri="{FF2B5EF4-FFF2-40B4-BE49-F238E27FC236}">
                <a16:creationId xmlns:a16="http://schemas.microsoft.com/office/drawing/2014/main" id="{F95D57D3-2428-1C2D-85AD-5A15DA919A91}"/>
              </a:ext>
            </a:extLst>
          </p:cNvPr>
          <p:cNvSpPr txBox="1"/>
          <p:nvPr/>
        </p:nvSpPr>
        <p:spPr>
          <a:xfrm>
            <a:off x="6172200" y="4114800"/>
            <a:ext cx="2609850" cy="1878719"/>
          </a:xfrm>
          <a:prstGeom prst="rect">
            <a:avLst/>
          </a:prstGeom>
          <a:ln w="12700">
            <a:solidFill>
              <a:srgbClr val="000000"/>
            </a:solidFill>
          </a:ln>
        </p:spPr>
        <p:txBody>
          <a:bodyPr vert="horz" wrap="square" lIns="0" tIns="53340" rIns="0" bIns="0" rtlCol="0">
            <a:spAutoFit/>
          </a:bodyPr>
          <a:lstStyle/>
          <a:p>
            <a:pPr marL="51435" marR="110489">
              <a:lnSpc>
                <a:spcPts val="1800"/>
              </a:lnSpc>
              <a:spcBef>
                <a:spcPts val="420"/>
              </a:spcBef>
            </a:pPr>
            <a:r>
              <a:rPr lang="en-GB" sz="1600" b="0" spc="-25" dirty="0">
                <a:solidFill>
                  <a:schemeClr val="accent2"/>
                </a:solidFill>
                <a:latin typeface="Courier New" panose="02070309020205020404" pitchFamily="49" charset="0"/>
                <a:cs typeface="Courier New" panose="02070309020205020404" pitchFamily="49" charset="0"/>
              </a:rPr>
              <a:t>/* writer */ </a:t>
            </a:r>
            <a:r>
              <a:rPr lang="en-GB" sz="1600" b="0" spc="-25" dirty="0" err="1">
                <a:latin typeface="Courier New" panose="02070309020205020404" pitchFamily="49" charset="0"/>
                <a:cs typeface="Courier New" panose="02070309020205020404" pitchFamily="49" charset="0"/>
              </a:rPr>
              <a:t>sem_wait</a:t>
            </a:r>
            <a:r>
              <a:rPr lang="en-GB" sz="1600" b="0" spc="-25" dirty="0">
                <a:latin typeface="Courier New" panose="02070309020205020404" pitchFamily="49" charset="0"/>
                <a:cs typeface="Courier New" panose="02070309020205020404" pitchFamily="49" charset="0"/>
              </a:rPr>
              <a:t>(&amp;</a:t>
            </a:r>
            <a:r>
              <a:rPr lang="en-GB" sz="1600" b="0" spc="-25" dirty="0" err="1">
                <a:latin typeface="Courier New" panose="02070309020205020404" pitchFamily="49" charset="0"/>
                <a:cs typeface="Courier New" panose="02070309020205020404" pitchFamily="49" charset="0"/>
              </a:rPr>
              <a:t>wrt</a:t>
            </a:r>
            <a:r>
              <a:rPr lang="en-GB" sz="1600" b="0" spc="-25" dirty="0">
                <a:latin typeface="Courier New" panose="02070309020205020404" pitchFamily="49" charset="0"/>
                <a:cs typeface="Courier New" panose="02070309020205020404" pitchFamily="49" charset="0"/>
              </a:rPr>
              <a:t>);</a:t>
            </a:r>
          </a:p>
          <a:p>
            <a:pPr marL="51435" marR="110489">
              <a:lnSpc>
                <a:spcPts val="1800"/>
              </a:lnSpc>
              <a:spcBef>
                <a:spcPts val="420"/>
              </a:spcBef>
            </a:pPr>
            <a:endParaRPr lang="en-GB" sz="1600" b="0" spc="-25" dirty="0">
              <a:latin typeface="Courier New" panose="02070309020205020404" pitchFamily="49" charset="0"/>
              <a:cs typeface="Courier New" panose="02070309020205020404" pitchFamily="49" charset="0"/>
            </a:endParaRPr>
          </a:p>
          <a:p>
            <a:pPr marL="51435" marR="110489">
              <a:lnSpc>
                <a:spcPts val="1800"/>
              </a:lnSpc>
              <a:spcBef>
                <a:spcPts val="420"/>
              </a:spcBef>
            </a:pPr>
            <a:r>
              <a:rPr lang="en-GB" sz="1600" b="0" spc="-25" dirty="0">
                <a:latin typeface="Courier New" panose="02070309020205020404" pitchFamily="49" charset="0"/>
                <a:cs typeface="Courier New" panose="02070309020205020404" pitchFamily="49" charset="0"/>
              </a:rPr>
              <a:t>… critical section to write data …</a:t>
            </a:r>
          </a:p>
          <a:p>
            <a:pPr marL="51435" marR="110489">
              <a:lnSpc>
                <a:spcPts val="1800"/>
              </a:lnSpc>
              <a:spcBef>
                <a:spcPts val="420"/>
              </a:spcBef>
            </a:pPr>
            <a:endParaRPr lang="en-GB" sz="1600" b="0" spc="-25" dirty="0">
              <a:latin typeface="Courier New" panose="02070309020205020404" pitchFamily="49" charset="0"/>
              <a:cs typeface="Courier New" panose="02070309020205020404" pitchFamily="49" charset="0"/>
            </a:endParaRPr>
          </a:p>
          <a:p>
            <a:pPr marL="51435" marR="110489">
              <a:lnSpc>
                <a:spcPts val="1800"/>
              </a:lnSpc>
              <a:spcBef>
                <a:spcPts val="420"/>
              </a:spcBef>
            </a:pPr>
            <a:r>
              <a:rPr lang="en-GB" sz="1600" b="0" spc="-25" dirty="0" err="1">
                <a:latin typeface="Courier New" panose="02070309020205020404" pitchFamily="49" charset="0"/>
                <a:cs typeface="Courier New" panose="02070309020205020404" pitchFamily="49" charset="0"/>
              </a:rPr>
              <a:t>sem_post</a:t>
            </a:r>
            <a:r>
              <a:rPr lang="en-GB" sz="1600" b="0" spc="-25" dirty="0">
                <a:latin typeface="Courier New" panose="02070309020205020404" pitchFamily="49" charset="0"/>
                <a:cs typeface="Courier New" panose="02070309020205020404" pitchFamily="49" charset="0"/>
              </a:rPr>
              <a:t>(&amp;</a:t>
            </a:r>
            <a:r>
              <a:rPr lang="en-GB" sz="1600" b="0" spc="-25" dirty="0" err="1">
                <a:latin typeface="Courier New" panose="02070309020205020404" pitchFamily="49" charset="0"/>
                <a:cs typeface="Courier New" panose="02070309020205020404" pitchFamily="49" charset="0"/>
              </a:rPr>
              <a:t>wrt</a:t>
            </a:r>
            <a:r>
              <a:rPr lang="en-GB" sz="1600" b="0" spc="-25" dirty="0">
                <a:latin typeface="Courier New" panose="02070309020205020404" pitchFamily="49" charset="0"/>
                <a:cs typeface="Courier New" panose="02070309020205020404" pitchFamily="49" charset="0"/>
              </a:rPr>
              <a:t>);</a:t>
            </a:r>
            <a:endParaRPr lang="en-GB" sz="1600" b="0" dirty="0">
              <a:latin typeface="Courier New" panose="02070309020205020404" pitchFamily="49" charset="0"/>
              <a:cs typeface="Courier New" panose="02070309020205020404" pitchFamily="49" charset="0"/>
            </a:endParaRPr>
          </a:p>
        </p:txBody>
      </p:sp>
      <p:sp>
        <p:nvSpPr>
          <p:cNvPr id="10" name="Plassholder for lysbildenummer 5">
            <a:extLst>
              <a:ext uri="{FF2B5EF4-FFF2-40B4-BE49-F238E27FC236}">
                <a16:creationId xmlns:a16="http://schemas.microsoft.com/office/drawing/2014/main" id="{4E901B1D-920A-EC99-8F8E-2982C2A67348}"/>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27</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8574032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CABD4052-E574-DF5B-571C-1AAA85411826}"/>
              </a:ext>
            </a:extLst>
          </p:cNvPr>
          <p:cNvSpPr txBox="1"/>
          <p:nvPr/>
        </p:nvSpPr>
        <p:spPr>
          <a:xfrm>
            <a:off x="76200" y="1826446"/>
            <a:ext cx="5989528" cy="3993401"/>
          </a:xfrm>
          <a:prstGeom prst="rect">
            <a:avLst/>
          </a:prstGeom>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Reader()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while ((AW + WW) &gt; 0){</a:t>
            </a:r>
            <a:r>
              <a:rPr lang="en-US" altLang="ko-KR" sz="1600" b="0" dirty="0">
                <a:solidFill>
                  <a:schemeClr val="accent2"/>
                </a:solidFill>
                <a:latin typeface="Courier New" charset="0"/>
                <a:ea typeface="굴림" charset="0"/>
                <a:cs typeface="굴림" charset="0"/>
              </a:rPr>
              <a:t>//Is it safe to read?</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WR++;	</a:t>
            </a:r>
            <a:r>
              <a:rPr lang="en-US" altLang="ko-KR" sz="1600" b="0" dirty="0">
                <a:solidFill>
                  <a:schemeClr val="accent2"/>
                </a:solidFill>
                <a:latin typeface="Courier New" charset="0"/>
                <a:ea typeface="굴림" charset="0"/>
                <a:cs typeface="굴림" charset="0"/>
              </a:rPr>
              <a:t>//No. AWs or WWs exist</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cond_wait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okToRead</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WR--;	</a:t>
            </a:r>
            <a:r>
              <a:rPr lang="en-US" altLang="ko-KR" sz="1600" b="0" dirty="0">
                <a:solidFill>
                  <a:schemeClr val="accent2"/>
                </a:solidFill>
                <a:latin typeface="Courier New" charset="0"/>
                <a:ea typeface="굴림" charset="0"/>
                <a:cs typeface="굴림" charset="0"/>
              </a:rPr>
              <a:t>//No longer waiting</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AR++;	 </a:t>
            </a:r>
            <a:r>
              <a:rPr lang="en-US" altLang="ko-KR" sz="1600" b="0" dirty="0">
                <a:solidFill>
                  <a:schemeClr val="accent2"/>
                </a:solidFill>
                <a:latin typeface="Courier New" charset="0"/>
                <a:ea typeface="굴림" charset="0"/>
                <a:cs typeface="굴림" charset="0"/>
              </a:rPr>
              <a:t>//Reader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AccessDatabase</a:t>
            </a:r>
            <a:r>
              <a:rPr lang="en-US" altLang="ko-KR" sz="1600" b="0" dirty="0">
                <a:latin typeface="Courier New" charset="0"/>
                <a:ea typeface="굴림" charset="0"/>
                <a:cs typeface="굴림" charset="0"/>
              </a:rPr>
              <a:t>(</a:t>
            </a:r>
            <a:r>
              <a:rPr lang="en-US" altLang="ko-KR" sz="1600" b="0" dirty="0" err="1">
                <a:latin typeface="Courier New" charset="0"/>
                <a:ea typeface="굴림" charset="0"/>
                <a:cs typeface="굴림" charset="0"/>
              </a:rPr>
              <a:t>ReadOnly</a:t>
            </a:r>
            <a:r>
              <a:rPr lang="en-US" altLang="ko-KR" sz="1600" b="0" dirty="0">
                <a:latin typeface="Courier New" charset="0"/>
                <a:ea typeface="굴림" charset="0"/>
                <a:cs typeface="굴림" charset="0"/>
              </a:rPr>
              <a:t>);</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AR--;		</a:t>
            </a:r>
            <a:r>
              <a:rPr lang="en-US" altLang="ko-KR" sz="1600" b="0" dirty="0">
                <a:solidFill>
                  <a:schemeClr val="accent2"/>
                </a:solidFill>
                <a:latin typeface="Courier New" charset="0"/>
                <a:ea typeface="굴림" charset="0"/>
                <a:cs typeface="굴림" charset="0"/>
              </a:rPr>
              <a:t>//No longer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if (AR == 0 &amp;&amp; WW &gt; 0)</a:t>
            </a:r>
            <a:r>
              <a:rPr lang="en-US" altLang="ko-KR" sz="1600" b="0" dirty="0">
                <a:solidFill>
                  <a:schemeClr val="accent2"/>
                </a:solidFill>
                <a:latin typeface="Courier New" charset="0"/>
                <a:ea typeface="굴림" charset="0"/>
                <a:cs typeface="굴림" charset="0"/>
              </a:rPr>
              <a:t>//No other ARs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cond_signal</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//Wake up one WW</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a:t>
            </a:r>
            <a:endParaRPr sz="1600" b="0" dirty="0">
              <a:latin typeface="Courier New" panose="02070309020205020404" pitchFamily="49" charset="0"/>
              <a:cs typeface="Courier New" panose="02070309020205020404" pitchFamily="49" charset="0"/>
            </a:endParaRPr>
          </a:p>
        </p:txBody>
      </p:sp>
      <p:sp>
        <p:nvSpPr>
          <p:cNvPr id="12" name="object 8">
            <a:extLst>
              <a:ext uri="{FF2B5EF4-FFF2-40B4-BE49-F238E27FC236}">
                <a16:creationId xmlns:a16="http://schemas.microsoft.com/office/drawing/2014/main" id="{567075F4-9A86-0AC6-389F-629528934883}"/>
              </a:ext>
            </a:extLst>
          </p:cNvPr>
          <p:cNvSpPr txBox="1"/>
          <p:nvPr/>
        </p:nvSpPr>
        <p:spPr>
          <a:xfrm>
            <a:off x="6096000" y="1826446"/>
            <a:ext cx="6019800" cy="4104200"/>
          </a:xfrm>
          <a:prstGeom prst="rect">
            <a:avLst/>
          </a:prstGeom>
          <a:solidFill>
            <a:schemeClr val="bg1"/>
          </a:solidFill>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Writer()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p>
          <a:p>
            <a:pPr>
              <a:lnSpc>
                <a:spcPct val="80000"/>
              </a:lnSpc>
              <a:buNone/>
              <a:tabLst>
                <a:tab pos="576263" algn="l"/>
                <a:tab pos="914400" algn="l"/>
                <a:tab pos="1252538" algn="l"/>
                <a:tab pos="1603375" algn="l"/>
                <a:tab pos="4171950" algn="l"/>
              </a:tabLst>
            </a:pPr>
            <a:r>
              <a:rPr lang="en-US" altLang="ko-KR" sz="1600" b="0" dirty="0">
                <a:latin typeface="Courier New" charset="0"/>
                <a:ea typeface="굴림" charset="0"/>
                <a:cs typeface="굴림" charset="0"/>
              </a:rPr>
              <a:t>	while ((AW + AR) &gt; 0){</a:t>
            </a:r>
            <a:r>
              <a:rPr lang="en-US" altLang="ko-KR" sz="1600" b="0" dirty="0">
                <a:solidFill>
                  <a:schemeClr val="accent2"/>
                </a:solidFill>
                <a:latin typeface="Courier New" charset="0"/>
                <a:ea typeface="굴림" charset="0"/>
                <a:cs typeface="굴림" charset="0"/>
              </a:rPr>
              <a:t>//Is it safe to write?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WW++;	</a:t>
            </a:r>
            <a:r>
              <a:rPr lang="en-US" altLang="ko-KR" sz="1600" b="0" dirty="0">
                <a:solidFill>
                  <a:schemeClr val="accent2"/>
                </a:solidFill>
                <a:latin typeface="Courier New" charset="0"/>
                <a:ea typeface="굴림" charset="0"/>
                <a:cs typeface="굴림" charset="0"/>
              </a:rPr>
              <a:t>//No. AWs or ARs exist</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cond_wait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WW--;	</a:t>
            </a:r>
            <a:r>
              <a:rPr lang="en-US" altLang="ko-KR" sz="1600" b="0" dirty="0">
                <a:solidFill>
                  <a:schemeClr val="accent2"/>
                </a:solidFill>
                <a:latin typeface="Courier New" charset="0"/>
                <a:ea typeface="굴림" charset="0"/>
                <a:cs typeface="굴림" charset="0"/>
              </a:rPr>
              <a:t>//No longer waiting</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p>
          <a:p>
            <a:pPr>
              <a:lnSpc>
                <a:spcPct val="80000"/>
              </a:lnSpc>
              <a:buNone/>
              <a:tabLst>
                <a:tab pos="576263" algn="l"/>
                <a:tab pos="914400" algn="l"/>
                <a:tab pos="1252538" algn="l"/>
                <a:tab pos="1603375" algn="l"/>
                <a:tab pos="4171950" algn="l"/>
              </a:tabLst>
            </a:pPr>
            <a:r>
              <a:rPr lang="en-US" altLang="ko-KR" sz="1600" b="0" dirty="0">
                <a:latin typeface="Courier New" charset="0"/>
                <a:ea typeface="굴림" charset="0"/>
                <a:cs typeface="굴림" charset="0"/>
              </a:rPr>
              <a:t>	AW++;	</a:t>
            </a:r>
            <a:r>
              <a:rPr lang="en-US" altLang="ko-KR" sz="1600" b="0" dirty="0">
                <a:solidFill>
                  <a:schemeClr val="accent2"/>
                </a:solidFill>
                <a:latin typeface="Courier New" charset="0"/>
                <a:ea typeface="굴림" charset="0"/>
                <a:cs typeface="굴림" charset="0"/>
              </a:rPr>
              <a:t>//</a:t>
            </a:r>
            <a:r>
              <a:rPr lang="en-US" altLang="zh-CN" sz="1600" b="0" dirty="0">
                <a:solidFill>
                  <a:schemeClr val="accent2"/>
                </a:solidFill>
                <a:latin typeface="Courier New" charset="0"/>
                <a:ea typeface="굴림" charset="0"/>
                <a:cs typeface="굴림" charset="0"/>
              </a:rPr>
              <a:t>Writer</a:t>
            </a:r>
            <a:r>
              <a:rPr lang="en-US" altLang="ko-KR" sz="1600" b="0" dirty="0">
                <a:solidFill>
                  <a:schemeClr val="accent2"/>
                </a:solidFill>
                <a:latin typeface="Courier New" charset="0"/>
                <a:ea typeface="굴림" charset="0"/>
                <a:cs typeface="굴림" charset="0"/>
              </a:rPr>
              <a:t>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	</a:t>
            </a:r>
            <a:r>
              <a:rPr lang="en-US" altLang="ko-KR" sz="1600" b="0" dirty="0" err="1">
                <a:latin typeface="Courier New" charset="0"/>
                <a:ea typeface="굴림" charset="0"/>
                <a:cs typeface="굴림" charset="0"/>
              </a:rPr>
              <a:t>AccessDatabase</a:t>
            </a:r>
            <a:r>
              <a:rPr lang="en-US" altLang="ko-KR" sz="1600" b="0" dirty="0">
                <a:latin typeface="Courier New" charset="0"/>
                <a:ea typeface="굴림" charset="0"/>
                <a:cs typeface="굴림" charset="0"/>
              </a:rPr>
              <a:t>(</a:t>
            </a:r>
            <a:r>
              <a:rPr lang="en-US" altLang="ko-KR" sz="1600" b="0" dirty="0" err="1">
                <a:latin typeface="Courier New" charset="0"/>
                <a:ea typeface="굴림" charset="0"/>
                <a:cs typeface="굴림" charset="0"/>
              </a:rPr>
              <a:t>ReadWrite</a:t>
            </a:r>
            <a:r>
              <a:rPr lang="en-US" altLang="ko-KR" sz="1600" b="0" dirty="0">
                <a:latin typeface="Courier New" charset="0"/>
                <a:ea typeface="굴림" charset="0"/>
                <a:cs typeface="굴림" charset="0"/>
              </a:rPr>
              <a:t>);</a:t>
            </a:r>
          </a:p>
          <a:p>
            <a:pPr>
              <a:lnSpc>
                <a:spcPct val="80000"/>
              </a:lnSpc>
              <a:tabLst>
                <a:tab pos="576263" algn="l"/>
                <a:tab pos="914400" algn="l"/>
                <a:tab pos="1252538" algn="l"/>
                <a:tab pos="1603375" algn="l"/>
                <a:tab pos="4171950"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AW--;		</a:t>
            </a:r>
            <a:r>
              <a:rPr lang="en-US" altLang="ko-KR" sz="1600" b="0" dirty="0">
                <a:solidFill>
                  <a:schemeClr val="accent2"/>
                </a:solidFill>
                <a:latin typeface="Courier New" charset="0"/>
                <a:ea typeface="굴림" charset="0"/>
                <a:cs typeface="굴림" charset="0"/>
              </a:rPr>
              <a:t>//No longer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if (WW &gt; 0) {</a:t>
            </a:r>
            <a:r>
              <a:rPr lang="en-US" altLang="ko-KR" sz="1600" b="0" dirty="0">
                <a:solidFill>
                  <a:schemeClr val="accent2"/>
                </a:solidFill>
                <a:latin typeface="Courier New" charset="0"/>
                <a:ea typeface="굴림" charset="0"/>
                <a:cs typeface="굴림" charset="0"/>
              </a:rPr>
              <a:t>//Give priority to WWs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cond_signal</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//Wake up one WW</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 else if (WR &gt; 0)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cond_broadcast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okToRead</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//If no WW, wake up all WRs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a:t>
            </a:r>
            <a:endParaRPr sz="1600" b="0" dirty="0">
              <a:latin typeface="Courier New" panose="02070309020205020404" pitchFamily="49" charset="0"/>
              <a:cs typeface="Courier New" panose="02070309020205020404" pitchFamily="49" charset="0"/>
            </a:endParaRPr>
          </a:p>
        </p:txBody>
      </p:sp>
      <p:sp>
        <p:nvSpPr>
          <p:cNvPr id="13" name="object 8">
            <a:extLst>
              <a:ext uri="{FF2B5EF4-FFF2-40B4-BE49-F238E27FC236}">
                <a16:creationId xmlns:a16="http://schemas.microsoft.com/office/drawing/2014/main" id="{5E82051B-5A5C-6984-9677-483F0EEA7C87}"/>
              </a:ext>
            </a:extLst>
          </p:cNvPr>
          <p:cNvSpPr txBox="1"/>
          <p:nvPr/>
        </p:nvSpPr>
        <p:spPr>
          <a:xfrm>
            <a:off x="3779728" y="221412"/>
            <a:ext cx="4572000" cy="1531188"/>
          </a:xfrm>
          <a:prstGeom prst="rect">
            <a:avLst/>
          </a:prstGeom>
          <a:solidFill>
            <a:schemeClr val="bg1"/>
          </a:solidFill>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AR=0: Number of active readers;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WR=0: Number of waiting readers;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AW=0: Number of active writers;</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WW=0: Number of waiting writers;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Condition </a:t>
            </a:r>
            <a:r>
              <a:rPr lang="en-GB" sz="1600" b="0" dirty="0" err="1">
                <a:latin typeface="Courier New" panose="02070309020205020404" pitchFamily="49" charset="0"/>
                <a:cs typeface="Courier New" panose="02070309020205020404" pitchFamily="49" charset="0"/>
              </a:rPr>
              <a:t>okToRead</a:t>
            </a:r>
            <a:r>
              <a:rPr lang="en-GB" sz="1600" b="0" dirty="0">
                <a:latin typeface="Courier New" panose="02070309020205020404" pitchFamily="49" charset="0"/>
                <a:cs typeface="Courier New" panose="02070309020205020404" pitchFamily="49" charset="0"/>
              </a:rPr>
              <a:t>, </a:t>
            </a:r>
            <a:r>
              <a:rPr lang="en-GB" sz="1600" b="0" dirty="0" err="1">
                <a:latin typeface="Courier New" panose="02070309020205020404" pitchFamily="49" charset="0"/>
                <a:cs typeface="Courier New" panose="02070309020205020404" pitchFamily="49" charset="0"/>
              </a:rPr>
              <a:t>okToWrite</a:t>
            </a:r>
            <a:r>
              <a:rPr lang="en-GB" sz="1600" b="0" dirty="0">
                <a:latin typeface="Courier New" panose="02070309020205020404" pitchFamily="49" charset="0"/>
                <a:cs typeface="Courier New" panose="02070309020205020404" pitchFamily="49" charset="0"/>
              </a:rPr>
              <a:t>;</a:t>
            </a:r>
          </a:p>
          <a:p>
            <a:pPr>
              <a:buNone/>
              <a:tabLst>
                <a:tab pos="576263" algn="l"/>
                <a:tab pos="914400" algn="l"/>
                <a:tab pos="1252538" algn="l"/>
                <a:tab pos="1603375" algn="l"/>
                <a:tab pos="4233863" algn="l"/>
              </a:tabLst>
            </a:pPr>
            <a:r>
              <a:rPr lang="en-US" altLang="zh-CN" sz="1600" b="0" kern="0" dirty="0" err="1">
                <a:latin typeface="Courier New" panose="02070309020205020404" pitchFamily="49" charset="0"/>
                <a:cs typeface="Courier New" panose="02070309020205020404" pitchFamily="49" charset="0"/>
              </a:rPr>
              <a:t>mutex_t</a:t>
            </a:r>
            <a:r>
              <a:rPr lang="en-US" altLang="zh-CN" sz="1600" b="0" kern="0" dirty="0">
                <a:latin typeface="Courier New" panose="02070309020205020404" pitchFamily="49" charset="0"/>
                <a:cs typeface="Courier New" panose="02070309020205020404" pitchFamily="49" charset="0"/>
              </a:rPr>
              <a:t> mutex = 1;</a:t>
            </a:r>
            <a:endParaRPr lang="en-GB" sz="1600" b="0" dirty="0">
              <a:latin typeface="Courier New" panose="02070309020205020404" pitchFamily="49" charset="0"/>
              <a:cs typeface="Courier New" panose="02070309020205020404" pitchFamily="49" charset="0"/>
            </a:endParaRPr>
          </a:p>
        </p:txBody>
      </p:sp>
      <p:sp>
        <p:nvSpPr>
          <p:cNvPr id="6" name="Title 1">
            <a:extLst>
              <a:ext uri="{FF2B5EF4-FFF2-40B4-BE49-F238E27FC236}">
                <a16:creationId xmlns:a16="http://schemas.microsoft.com/office/drawing/2014/main" id="{1A31AC08-C217-90AD-4A6F-9B75580ED788}"/>
              </a:ext>
            </a:extLst>
          </p:cNvPr>
          <p:cNvSpPr>
            <a:spLocks noGrp="1"/>
          </p:cNvSpPr>
          <p:nvPr>
            <p:ph type="title"/>
          </p:nvPr>
        </p:nvSpPr>
        <p:spPr>
          <a:xfrm>
            <a:off x="-152400" y="115467"/>
            <a:ext cx="3962400" cy="533400"/>
          </a:xfrm>
        </p:spPr>
        <p:txBody>
          <a:bodyPr/>
          <a:lstStyle/>
          <a:p>
            <a:r>
              <a:rPr lang="en-GB" sz="2000" dirty="0"/>
              <a:t>Readers/Writers Solution</a:t>
            </a:r>
            <a:br>
              <a:rPr lang="en-GB" sz="2000" dirty="0"/>
            </a:br>
            <a:r>
              <a:rPr lang="en-GB" sz="2000" dirty="0"/>
              <a:t>using Monitors, Prefers Writers</a:t>
            </a:r>
            <a:endParaRPr lang="en-SE" sz="2000" dirty="0"/>
          </a:p>
        </p:txBody>
      </p:sp>
      <p:sp>
        <p:nvSpPr>
          <p:cNvPr id="8" name="Plassholder for lysbildenummer 5">
            <a:extLst>
              <a:ext uri="{FF2B5EF4-FFF2-40B4-BE49-F238E27FC236}">
                <a16:creationId xmlns:a16="http://schemas.microsoft.com/office/drawing/2014/main" id="{E14857AD-0B6F-B8BF-1665-69A773A353CC}"/>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28</a:t>
            </a:fld>
            <a:endParaRPr lang="nb-NO" sz="1400" b="0" i="0" dirty="0">
              <a:solidFill>
                <a:schemeClr val="tx1"/>
              </a:solidFill>
              <a:latin typeface="Arial"/>
              <a:cs typeface="Arial"/>
            </a:endParaRPr>
          </a:p>
        </p:txBody>
      </p:sp>
      <p:sp>
        <p:nvSpPr>
          <p:cNvPr id="2" name="TextBox 1">
            <a:extLst>
              <a:ext uri="{FF2B5EF4-FFF2-40B4-BE49-F238E27FC236}">
                <a16:creationId xmlns:a16="http://schemas.microsoft.com/office/drawing/2014/main" id="{0D6B25AB-15CD-A4E5-E94C-74A5115A8925}"/>
              </a:ext>
            </a:extLst>
          </p:cNvPr>
          <p:cNvSpPr txBox="1"/>
          <p:nvPr/>
        </p:nvSpPr>
        <p:spPr>
          <a:xfrm>
            <a:off x="10347342" y="76200"/>
            <a:ext cx="1701107"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Calibri" panose="020F0502020204030204"/>
                <a:ea typeface="+mn-ea"/>
                <a:cs typeface="+mn-cs"/>
              </a:rPr>
              <a:t>OPTIONAL</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4484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314E0-6763-C6B3-80D2-C95B62A92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5EFF1-F15A-6FD8-12B2-55EEE44B81BA}"/>
              </a:ext>
            </a:extLst>
          </p:cNvPr>
          <p:cNvSpPr>
            <a:spLocks noGrp="1"/>
          </p:cNvSpPr>
          <p:nvPr>
            <p:ph type="title"/>
          </p:nvPr>
        </p:nvSpPr>
        <p:spPr/>
        <p:txBody>
          <a:bodyPr/>
          <a:lstStyle/>
          <a:p>
            <a:r>
              <a:rPr lang="en-GB" dirty="0"/>
              <a:t>Readers/Writers Solution:</a:t>
            </a:r>
            <a:r>
              <a:rPr lang="zh-CN" altLang="en-US" dirty="0"/>
              <a:t> </a:t>
            </a:r>
            <a:r>
              <a:rPr lang="en-GB" altLang="zh-CN" dirty="0"/>
              <a:t>Prefers Writers</a:t>
            </a:r>
            <a:endParaRPr lang="en-US" dirty="0"/>
          </a:p>
        </p:txBody>
      </p:sp>
      <p:sp>
        <p:nvSpPr>
          <p:cNvPr id="3" name="Content Placeholder 2">
            <a:extLst>
              <a:ext uri="{FF2B5EF4-FFF2-40B4-BE49-F238E27FC236}">
                <a16:creationId xmlns:a16="http://schemas.microsoft.com/office/drawing/2014/main" id="{69811267-0EA9-E99E-F8CD-A3DEADA43138}"/>
              </a:ext>
            </a:extLst>
          </p:cNvPr>
          <p:cNvSpPr>
            <a:spLocks noGrp="1"/>
          </p:cNvSpPr>
          <p:nvPr>
            <p:ph idx="1"/>
          </p:nvPr>
        </p:nvSpPr>
        <p:spPr/>
        <p:txBody>
          <a:bodyPr>
            <a:normAutofit fontScale="92500" lnSpcReduction="10000"/>
          </a:bodyPr>
          <a:lstStyle/>
          <a:p>
            <a:r>
              <a:rPr lang="en-US" dirty="0"/>
              <a:t>while ((AW + WW) &gt; 0) </a:t>
            </a:r>
          </a:p>
          <a:p>
            <a:pPr lvl="1"/>
            <a:r>
              <a:rPr lang="en-US" dirty="0"/>
              <a:t>A reader waits for both Active Writers and Waiting Writers.</a:t>
            </a:r>
          </a:p>
          <a:p>
            <a:r>
              <a:rPr lang="en-US" dirty="0"/>
              <a:t>Check (WW &gt; 0) before (WR &gt; 0)</a:t>
            </a:r>
          </a:p>
          <a:p>
            <a:pPr lvl="1"/>
            <a:r>
              <a:rPr lang="en-US" dirty="0"/>
              <a:t>Wake up a Waiting Writer, and if there is no Waiting Writer, then wake up all Waiting Readers.</a:t>
            </a:r>
          </a:p>
          <a:p>
            <a:r>
              <a:rPr lang="en-US" dirty="0" err="1"/>
              <a:t>cond_signal</a:t>
            </a:r>
            <a:r>
              <a:rPr lang="en-US" dirty="0"/>
              <a:t>(&amp;</a:t>
            </a:r>
            <a:r>
              <a:rPr lang="en-US" dirty="0" err="1"/>
              <a:t>okToWrite</a:t>
            </a:r>
            <a:r>
              <a:rPr lang="en-US" dirty="0"/>
              <a:t>)</a:t>
            </a:r>
          </a:p>
          <a:p>
            <a:pPr lvl="1"/>
            <a:r>
              <a:rPr lang="en-US" dirty="0"/>
              <a:t>Wake up one Waiting Writer, since at most one writer can write.</a:t>
            </a:r>
          </a:p>
          <a:p>
            <a:pPr lvl="1"/>
            <a:r>
              <a:rPr lang="en-US" dirty="0"/>
              <a:t>If you use </a:t>
            </a:r>
            <a:r>
              <a:rPr lang="en-US" dirty="0" err="1"/>
              <a:t>cond_broadcast</a:t>
            </a:r>
            <a:r>
              <a:rPr lang="en-US" dirty="0"/>
              <a:t>(&amp;</a:t>
            </a:r>
            <a:r>
              <a:rPr lang="en-US" dirty="0" err="1"/>
              <a:t>okToWrite</a:t>
            </a:r>
            <a:r>
              <a:rPr lang="en-US" dirty="0"/>
              <a:t>) to wake up all Waiting Writers, only one Writer can start to write, and the rest will go back to sleep. </a:t>
            </a:r>
          </a:p>
          <a:p>
            <a:r>
              <a:rPr lang="en-US" dirty="0" err="1"/>
              <a:t>cond_broadcast</a:t>
            </a:r>
            <a:r>
              <a:rPr lang="en-US" dirty="0"/>
              <a:t>(&amp;</a:t>
            </a:r>
            <a:r>
              <a:rPr lang="en-US" dirty="0" err="1"/>
              <a:t>okToRead</a:t>
            </a:r>
            <a:r>
              <a:rPr lang="en-US" dirty="0"/>
              <a:t>) </a:t>
            </a:r>
          </a:p>
          <a:p>
            <a:pPr lvl="1"/>
            <a:r>
              <a:rPr lang="en-US" dirty="0"/>
              <a:t>Wake up all Waiting Readers, since multiple readers can read simultaneously.</a:t>
            </a:r>
          </a:p>
          <a:p>
            <a:pPr lvl="1"/>
            <a:endParaRPr lang="en-US" dirty="0"/>
          </a:p>
          <a:p>
            <a:endParaRPr lang="en-US" dirty="0"/>
          </a:p>
          <a:p>
            <a:endParaRPr lang="en-US" dirty="0"/>
          </a:p>
        </p:txBody>
      </p:sp>
      <p:sp>
        <p:nvSpPr>
          <p:cNvPr id="4" name="TextBox 3">
            <a:extLst>
              <a:ext uri="{FF2B5EF4-FFF2-40B4-BE49-F238E27FC236}">
                <a16:creationId xmlns:a16="http://schemas.microsoft.com/office/drawing/2014/main" id="{86B7BFB7-5092-50E2-7B51-76B82C7D607A}"/>
              </a:ext>
            </a:extLst>
          </p:cNvPr>
          <p:cNvSpPr txBox="1"/>
          <p:nvPr/>
        </p:nvSpPr>
        <p:spPr>
          <a:xfrm>
            <a:off x="10347342" y="76200"/>
            <a:ext cx="1701107"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Calibri" panose="020F0502020204030204"/>
                <a:ea typeface="+mn-ea"/>
                <a:cs typeface="+mn-cs"/>
              </a:rPr>
              <a:t>OPTIONAL</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7052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25E7-2442-4502-FC04-E1A36125D5DE}"/>
              </a:ext>
            </a:extLst>
          </p:cNvPr>
          <p:cNvSpPr>
            <a:spLocks noGrp="1"/>
          </p:cNvSpPr>
          <p:nvPr>
            <p:ph type="title"/>
          </p:nvPr>
        </p:nvSpPr>
        <p:spPr/>
        <p:txBody>
          <a:bodyPr/>
          <a:lstStyle/>
          <a:p>
            <a:r>
              <a:rPr lang="en-GB" dirty="0"/>
              <a:t>Different </a:t>
            </a:r>
            <a:r>
              <a:rPr lang="en-GB"/>
              <a:t>Types of Concurrencies</a:t>
            </a:r>
            <a:endParaRPr lang="en-SE" dirty="0"/>
          </a:p>
        </p:txBody>
      </p:sp>
      <p:sp>
        <p:nvSpPr>
          <p:cNvPr id="3" name="Content Placeholder 2">
            <a:extLst>
              <a:ext uri="{FF2B5EF4-FFF2-40B4-BE49-F238E27FC236}">
                <a16:creationId xmlns:a16="http://schemas.microsoft.com/office/drawing/2014/main" id="{5363DD48-FF05-C9C6-F10C-A73A2ACE0239}"/>
              </a:ext>
            </a:extLst>
          </p:cNvPr>
          <p:cNvSpPr>
            <a:spLocks noGrp="1"/>
          </p:cNvSpPr>
          <p:nvPr>
            <p:ph idx="1"/>
          </p:nvPr>
        </p:nvSpPr>
        <p:spPr/>
        <p:txBody>
          <a:bodyPr/>
          <a:lstStyle/>
          <a:p>
            <a:r>
              <a:rPr lang="en-GB" dirty="0"/>
              <a:t>Multiprocessing </a:t>
            </a:r>
            <a:r>
              <a:rPr lang="en-GB" dirty="0">
                <a:sym typeface="Wingdings" panose="05000000000000000000" pitchFamily="2" charset="2"/>
              </a:rPr>
              <a:t> </a:t>
            </a:r>
            <a:r>
              <a:rPr lang="en-GB" dirty="0"/>
              <a:t>multiple CPUs running in parallel</a:t>
            </a:r>
          </a:p>
          <a:p>
            <a:r>
              <a:rPr lang="en-GB" dirty="0"/>
              <a:t>Multiprogramming </a:t>
            </a:r>
            <a:r>
              <a:rPr lang="en-GB" dirty="0">
                <a:sym typeface="Wingdings" panose="05000000000000000000" pitchFamily="2" charset="2"/>
              </a:rPr>
              <a:t> </a:t>
            </a:r>
            <a:r>
              <a:rPr lang="en-GB" dirty="0"/>
              <a:t>multiple processes scheduled on a single processor by time-sharing</a:t>
            </a:r>
          </a:p>
          <a:p>
            <a:r>
              <a:rPr lang="en-GB" dirty="0"/>
              <a:t>Multithreading</a:t>
            </a:r>
            <a:r>
              <a:rPr lang="en-GB" dirty="0">
                <a:sym typeface="Wingdings" panose="05000000000000000000" pitchFamily="2" charset="2"/>
              </a:rPr>
              <a:t>  </a:t>
            </a:r>
            <a:r>
              <a:rPr lang="en-GB" dirty="0"/>
              <a:t>multiple threads per process scheduled on a single processor by time-sharing</a:t>
            </a:r>
          </a:p>
          <a:p>
            <a:endParaRPr lang="en-SE" dirty="0"/>
          </a:p>
        </p:txBody>
      </p:sp>
      <p:grpSp>
        <p:nvGrpSpPr>
          <p:cNvPr id="6" name="Group 63">
            <a:extLst>
              <a:ext uri="{FF2B5EF4-FFF2-40B4-BE49-F238E27FC236}">
                <a16:creationId xmlns:a16="http://schemas.microsoft.com/office/drawing/2014/main" id="{AA07F4F9-8F4C-D470-4A38-0507AF03FE28}"/>
              </a:ext>
            </a:extLst>
          </p:cNvPr>
          <p:cNvGrpSpPr>
            <a:grpSpLocks/>
          </p:cNvGrpSpPr>
          <p:nvPr/>
        </p:nvGrpSpPr>
        <p:grpSpPr bwMode="auto">
          <a:xfrm>
            <a:off x="4724400" y="4876800"/>
            <a:ext cx="5105400" cy="568325"/>
            <a:chOff x="2256" y="3552"/>
            <a:chExt cx="3216" cy="358"/>
          </a:xfrm>
        </p:grpSpPr>
        <p:sp>
          <p:nvSpPr>
            <p:cNvPr id="9" name="Line 24">
              <a:extLst>
                <a:ext uri="{FF2B5EF4-FFF2-40B4-BE49-F238E27FC236}">
                  <a16:creationId xmlns:a16="http://schemas.microsoft.com/office/drawing/2014/main" id="{CFD0B548-0FEB-BB19-2A6C-9B48AA8DFCE3}"/>
                </a:ext>
              </a:extLst>
            </p:cNvPr>
            <p:cNvSpPr>
              <a:spLocks noChangeShapeType="1"/>
            </p:cNvSpPr>
            <p:nvPr/>
          </p:nvSpPr>
          <p:spPr bwMode="auto">
            <a:xfrm>
              <a:off x="3792" y="3814"/>
              <a:ext cx="384" cy="0"/>
            </a:xfrm>
            <a:prstGeom prst="line">
              <a:avLst/>
            </a:prstGeom>
            <a:noFill/>
            <a:ln w="762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0" name="Line 29">
              <a:extLst>
                <a:ext uri="{FF2B5EF4-FFF2-40B4-BE49-F238E27FC236}">
                  <a16:creationId xmlns:a16="http://schemas.microsoft.com/office/drawing/2014/main" id="{C50A75F7-B950-BA02-5B58-6B22DCDE1333}"/>
                </a:ext>
              </a:extLst>
            </p:cNvPr>
            <p:cNvSpPr>
              <a:spLocks noChangeShapeType="1"/>
            </p:cNvSpPr>
            <p:nvPr/>
          </p:nvSpPr>
          <p:spPr bwMode="auto">
            <a:xfrm>
              <a:off x="3792"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1" name="Text Box 31">
              <a:extLst>
                <a:ext uri="{FF2B5EF4-FFF2-40B4-BE49-F238E27FC236}">
                  <a16:creationId xmlns:a16="http://schemas.microsoft.com/office/drawing/2014/main" id="{60BA4630-DCB2-145E-FA4E-5EAD9873DA59}"/>
                </a:ext>
              </a:extLst>
            </p:cNvPr>
            <p:cNvSpPr txBox="1">
              <a:spLocks noChangeArrowheads="1"/>
            </p:cNvSpPr>
            <p:nvPr/>
          </p:nvSpPr>
          <p:spPr bwMode="auto">
            <a:xfrm>
              <a:off x="3880" y="3552"/>
              <a:ext cx="2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B</a:t>
              </a:r>
            </a:p>
          </p:txBody>
        </p:sp>
        <p:sp>
          <p:nvSpPr>
            <p:cNvPr id="12" name="Line 35">
              <a:extLst>
                <a:ext uri="{FF2B5EF4-FFF2-40B4-BE49-F238E27FC236}">
                  <a16:creationId xmlns:a16="http://schemas.microsoft.com/office/drawing/2014/main" id="{1F3E2926-16E3-53D2-DAD8-5707BEFC3030}"/>
                </a:ext>
              </a:extLst>
            </p:cNvPr>
            <p:cNvSpPr>
              <a:spLocks noChangeShapeType="1"/>
            </p:cNvSpPr>
            <p:nvPr/>
          </p:nvSpPr>
          <p:spPr bwMode="auto">
            <a:xfrm>
              <a:off x="2256" y="3814"/>
              <a:ext cx="384"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3" name="Line 36">
              <a:extLst>
                <a:ext uri="{FF2B5EF4-FFF2-40B4-BE49-F238E27FC236}">
                  <a16:creationId xmlns:a16="http://schemas.microsoft.com/office/drawing/2014/main" id="{BF126406-EE12-E4D3-5734-691A05AAFACB}"/>
                </a:ext>
              </a:extLst>
            </p:cNvPr>
            <p:cNvSpPr>
              <a:spLocks noChangeShapeType="1"/>
            </p:cNvSpPr>
            <p:nvPr/>
          </p:nvSpPr>
          <p:spPr bwMode="auto">
            <a:xfrm>
              <a:off x="2256"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4" name="Text Box 37">
              <a:extLst>
                <a:ext uri="{FF2B5EF4-FFF2-40B4-BE49-F238E27FC236}">
                  <a16:creationId xmlns:a16="http://schemas.microsoft.com/office/drawing/2014/main" id="{C60329A9-0AF1-4D12-5C70-CF505E56464D}"/>
                </a:ext>
              </a:extLst>
            </p:cNvPr>
            <p:cNvSpPr txBox="1">
              <a:spLocks noChangeArrowheads="1"/>
            </p:cNvSpPr>
            <p:nvPr/>
          </p:nvSpPr>
          <p:spPr bwMode="auto">
            <a:xfrm>
              <a:off x="2337" y="3552"/>
              <a:ext cx="22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A</a:t>
              </a:r>
            </a:p>
          </p:txBody>
        </p:sp>
        <p:sp>
          <p:nvSpPr>
            <p:cNvPr id="15" name="Line 39">
              <a:extLst>
                <a:ext uri="{FF2B5EF4-FFF2-40B4-BE49-F238E27FC236}">
                  <a16:creationId xmlns:a16="http://schemas.microsoft.com/office/drawing/2014/main" id="{37CCE89E-14F1-2002-14B2-A8B45C8321DF}"/>
                </a:ext>
              </a:extLst>
            </p:cNvPr>
            <p:cNvSpPr>
              <a:spLocks noChangeShapeType="1"/>
            </p:cNvSpPr>
            <p:nvPr/>
          </p:nvSpPr>
          <p:spPr bwMode="auto">
            <a:xfrm>
              <a:off x="3408" y="3814"/>
              <a:ext cx="384"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6" name="Line 40">
              <a:extLst>
                <a:ext uri="{FF2B5EF4-FFF2-40B4-BE49-F238E27FC236}">
                  <a16:creationId xmlns:a16="http://schemas.microsoft.com/office/drawing/2014/main" id="{3EA3133F-7B59-DD31-EB4A-FCA8B38D09B4}"/>
                </a:ext>
              </a:extLst>
            </p:cNvPr>
            <p:cNvSpPr>
              <a:spLocks noChangeShapeType="1"/>
            </p:cNvSpPr>
            <p:nvPr/>
          </p:nvSpPr>
          <p:spPr bwMode="auto">
            <a:xfrm>
              <a:off x="3408"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7" name="Text Box 41">
              <a:extLst>
                <a:ext uri="{FF2B5EF4-FFF2-40B4-BE49-F238E27FC236}">
                  <a16:creationId xmlns:a16="http://schemas.microsoft.com/office/drawing/2014/main" id="{2EC66E5A-19FF-45CB-3EF9-43D5724483E2}"/>
                </a:ext>
              </a:extLst>
            </p:cNvPr>
            <p:cNvSpPr txBox="1">
              <a:spLocks noChangeArrowheads="1"/>
            </p:cNvSpPr>
            <p:nvPr/>
          </p:nvSpPr>
          <p:spPr bwMode="auto">
            <a:xfrm>
              <a:off x="3489" y="3552"/>
              <a:ext cx="22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A</a:t>
              </a:r>
            </a:p>
          </p:txBody>
        </p:sp>
        <p:sp>
          <p:nvSpPr>
            <p:cNvPr id="18" name="Line 43">
              <a:extLst>
                <a:ext uri="{FF2B5EF4-FFF2-40B4-BE49-F238E27FC236}">
                  <a16:creationId xmlns:a16="http://schemas.microsoft.com/office/drawing/2014/main" id="{D493E17A-21FB-C456-D716-E2FBF04CF7F1}"/>
                </a:ext>
              </a:extLst>
            </p:cNvPr>
            <p:cNvSpPr>
              <a:spLocks noChangeShapeType="1"/>
            </p:cNvSpPr>
            <p:nvPr/>
          </p:nvSpPr>
          <p:spPr bwMode="auto">
            <a:xfrm>
              <a:off x="3024" y="3814"/>
              <a:ext cx="384" cy="0"/>
            </a:xfrm>
            <a:prstGeom prst="line">
              <a:avLst/>
            </a:prstGeom>
            <a:noFill/>
            <a:ln w="76200">
              <a:solidFill>
                <a:srgbClr val="2A40E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9" name="Line 44">
              <a:extLst>
                <a:ext uri="{FF2B5EF4-FFF2-40B4-BE49-F238E27FC236}">
                  <a16:creationId xmlns:a16="http://schemas.microsoft.com/office/drawing/2014/main" id="{B2686E00-358A-B27D-5D5C-DA38580F1095}"/>
                </a:ext>
              </a:extLst>
            </p:cNvPr>
            <p:cNvSpPr>
              <a:spLocks noChangeShapeType="1"/>
            </p:cNvSpPr>
            <p:nvPr/>
          </p:nvSpPr>
          <p:spPr bwMode="auto">
            <a:xfrm>
              <a:off x="3024"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0" name="Text Box 45">
              <a:extLst>
                <a:ext uri="{FF2B5EF4-FFF2-40B4-BE49-F238E27FC236}">
                  <a16:creationId xmlns:a16="http://schemas.microsoft.com/office/drawing/2014/main" id="{12514C54-4A2F-EDA8-F4DC-57F3432EE15D}"/>
                </a:ext>
              </a:extLst>
            </p:cNvPr>
            <p:cNvSpPr txBox="1">
              <a:spLocks noChangeArrowheads="1"/>
            </p:cNvSpPr>
            <p:nvPr/>
          </p:nvSpPr>
          <p:spPr bwMode="auto">
            <a:xfrm>
              <a:off x="3113" y="3552"/>
              <a:ext cx="205"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C</a:t>
              </a:r>
            </a:p>
          </p:txBody>
        </p:sp>
        <p:sp>
          <p:nvSpPr>
            <p:cNvPr id="21" name="Line 47">
              <a:extLst>
                <a:ext uri="{FF2B5EF4-FFF2-40B4-BE49-F238E27FC236}">
                  <a16:creationId xmlns:a16="http://schemas.microsoft.com/office/drawing/2014/main" id="{C8D994DA-65F4-147B-D061-1720CE84F6B7}"/>
                </a:ext>
              </a:extLst>
            </p:cNvPr>
            <p:cNvSpPr>
              <a:spLocks noChangeShapeType="1"/>
            </p:cNvSpPr>
            <p:nvPr/>
          </p:nvSpPr>
          <p:spPr bwMode="auto">
            <a:xfrm>
              <a:off x="2640" y="3814"/>
              <a:ext cx="384" cy="0"/>
            </a:xfrm>
            <a:prstGeom prst="line">
              <a:avLst/>
            </a:prstGeom>
            <a:noFill/>
            <a:ln w="762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2" name="Line 48">
              <a:extLst>
                <a:ext uri="{FF2B5EF4-FFF2-40B4-BE49-F238E27FC236}">
                  <a16:creationId xmlns:a16="http://schemas.microsoft.com/office/drawing/2014/main" id="{91315D1A-3A35-EA42-B20C-CB795CFD26BC}"/>
                </a:ext>
              </a:extLst>
            </p:cNvPr>
            <p:cNvSpPr>
              <a:spLocks noChangeShapeType="1"/>
            </p:cNvSpPr>
            <p:nvPr/>
          </p:nvSpPr>
          <p:spPr bwMode="auto">
            <a:xfrm>
              <a:off x="2640"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3" name="Text Box 49">
              <a:extLst>
                <a:ext uri="{FF2B5EF4-FFF2-40B4-BE49-F238E27FC236}">
                  <a16:creationId xmlns:a16="http://schemas.microsoft.com/office/drawing/2014/main" id="{C9B087C7-0676-7743-B86B-D863F77CE589}"/>
                </a:ext>
              </a:extLst>
            </p:cNvPr>
            <p:cNvSpPr txBox="1">
              <a:spLocks noChangeArrowheads="1"/>
            </p:cNvSpPr>
            <p:nvPr/>
          </p:nvSpPr>
          <p:spPr bwMode="auto">
            <a:xfrm>
              <a:off x="2728" y="3552"/>
              <a:ext cx="2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B</a:t>
              </a:r>
            </a:p>
          </p:txBody>
        </p:sp>
        <p:sp>
          <p:nvSpPr>
            <p:cNvPr id="24" name="Line 51">
              <a:extLst>
                <a:ext uri="{FF2B5EF4-FFF2-40B4-BE49-F238E27FC236}">
                  <a16:creationId xmlns:a16="http://schemas.microsoft.com/office/drawing/2014/main" id="{9E2BB443-B97F-A3C1-D6E8-D56610C782F3}"/>
                </a:ext>
              </a:extLst>
            </p:cNvPr>
            <p:cNvSpPr>
              <a:spLocks noChangeShapeType="1"/>
            </p:cNvSpPr>
            <p:nvPr/>
          </p:nvSpPr>
          <p:spPr bwMode="auto">
            <a:xfrm>
              <a:off x="4176" y="3814"/>
              <a:ext cx="384" cy="0"/>
            </a:xfrm>
            <a:prstGeom prst="line">
              <a:avLst/>
            </a:prstGeom>
            <a:noFill/>
            <a:ln w="76200">
              <a:solidFill>
                <a:srgbClr val="2A40E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5" name="Line 52">
              <a:extLst>
                <a:ext uri="{FF2B5EF4-FFF2-40B4-BE49-F238E27FC236}">
                  <a16:creationId xmlns:a16="http://schemas.microsoft.com/office/drawing/2014/main" id="{7A999B4B-4C29-65D8-424D-906779A8496E}"/>
                </a:ext>
              </a:extLst>
            </p:cNvPr>
            <p:cNvSpPr>
              <a:spLocks noChangeShapeType="1"/>
            </p:cNvSpPr>
            <p:nvPr/>
          </p:nvSpPr>
          <p:spPr bwMode="auto">
            <a:xfrm>
              <a:off x="4176"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6" name="Text Box 53">
              <a:extLst>
                <a:ext uri="{FF2B5EF4-FFF2-40B4-BE49-F238E27FC236}">
                  <a16:creationId xmlns:a16="http://schemas.microsoft.com/office/drawing/2014/main" id="{AC7CFC57-7025-E84A-82C5-5514DE2EB2D0}"/>
                </a:ext>
              </a:extLst>
            </p:cNvPr>
            <p:cNvSpPr txBox="1">
              <a:spLocks noChangeArrowheads="1"/>
            </p:cNvSpPr>
            <p:nvPr/>
          </p:nvSpPr>
          <p:spPr bwMode="auto">
            <a:xfrm>
              <a:off x="4265" y="3552"/>
              <a:ext cx="205"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C</a:t>
              </a:r>
            </a:p>
          </p:txBody>
        </p:sp>
        <p:sp>
          <p:nvSpPr>
            <p:cNvPr id="27" name="Line 55">
              <a:extLst>
                <a:ext uri="{FF2B5EF4-FFF2-40B4-BE49-F238E27FC236}">
                  <a16:creationId xmlns:a16="http://schemas.microsoft.com/office/drawing/2014/main" id="{076E2D88-0761-C2FE-7647-119EE3A0D317}"/>
                </a:ext>
              </a:extLst>
            </p:cNvPr>
            <p:cNvSpPr>
              <a:spLocks noChangeShapeType="1"/>
            </p:cNvSpPr>
            <p:nvPr/>
          </p:nvSpPr>
          <p:spPr bwMode="auto">
            <a:xfrm>
              <a:off x="4560" y="3814"/>
              <a:ext cx="912" cy="0"/>
            </a:xfrm>
            <a:prstGeom prst="line">
              <a:avLst/>
            </a:prstGeom>
            <a:noFill/>
            <a:ln w="762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 name="Line 56">
              <a:extLst>
                <a:ext uri="{FF2B5EF4-FFF2-40B4-BE49-F238E27FC236}">
                  <a16:creationId xmlns:a16="http://schemas.microsoft.com/office/drawing/2014/main" id="{CDC16420-BED0-5D20-659D-0D499C6F130C}"/>
                </a:ext>
              </a:extLst>
            </p:cNvPr>
            <p:cNvSpPr>
              <a:spLocks noChangeShapeType="1"/>
            </p:cNvSpPr>
            <p:nvPr/>
          </p:nvSpPr>
          <p:spPr bwMode="auto">
            <a:xfrm>
              <a:off x="4560"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9" name="Text Box 57">
              <a:extLst>
                <a:ext uri="{FF2B5EF4-FFF2-40B4-BE49-F238E27FC236}">
                  <a16:creationId xmlns:a16="http://schemas.microsoft.com/office/drawing/2014/main" id="{3E4BD5AC-B9EF-7A7F-C003-7D7B6AA06462}"/>
                </a:ext>
              </a:extLst>
            </p:cNvPr>
            <p:cNvSpPr txBox="1">
              <a:spLocks noChangeArrowheads="1"/>
            </p:cNvSpPr>
            <p:nvPr/>
          </p:nvSpPr>
          <p:spPr bwMode="auto">
            <a:xfrm>
              <a:off x="4944" y="3552"/>
              <a:ext cx="2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B</a:t>
              </a:r>
            </a:p>
          </p:txBody>
        </p:sp>
        <p:sp>
          <p:nvSpPr>
            <p:cNvPr id="30" name="Line 58">
              <a:extLst>
                <a:ext uri="{FF2B5EF4-FFF2-40B4-BE49-F238E27FC236}">
                  <a16:creationId xmlns:a16="http://schemas.microsoft.com/office/drawing/2014/main" id="{F82682DC-C408-A403-2F87-572C6D369918}"/>
                </a:ext>
              </a:extLst>
            </p:cNvPr>
            <p:cNvSpPr>
              <a:spLocks noChangeShapeType="1"/>
            </p:cNvSpPr>
            <p:nvPr/>
          </p:nvSpPr>
          <p:spPr bwMode="auto">
            <a:xfrm>
              <a:off x="5464" y="3713"/>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7" name="AutoShape 65">
            <a:extLst>
              <a:ext uri="{FF2B5EF4-FFF2-40B4-BE49-F238E27FC236}">
                <a16:creationId xmlns:a16="http://schemas.microsoft.com/office/drawing/2014/main" id="{BAABB86C-B897-B7F7-DA63-9F7941AA5632}"/>
              </a:ext>
            </a:extLst>
          </p:cNvPr>
          <p:cNvSpPr>
            <a:spLocks/>
          </p:cNvSpPr>
          <p:nvPr/>
        </p:nvSpPr>
        <p:spPr bwMode="auto">
          <a:xfrm>
            <a:off x="3860039" y="4927600"/>
            <a:ext cx="609600" cy="644525"/>
          </a:xfrm>
          <a:prstGeom prst="leftBrace">
            <a:avLst>
              <a:gd name="adj1" fmla="val 15625"/>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8" name="Text Box 66">
            <a:extLst>
              <a:ext uri="{FF2B5EF4-FFF2-40B4-BE49-F238E27FC236}">
                <a16:creationId xmlns:a16="http://schemas.microsoft.com/office/drawing/2014/main" id="{F04C639A-D869-F5AB-C953-73C13ABC0E1F}"/>
              </a:ext>
            </a:extLst>
          </p:cNvPr>
          <p:cNvSpPr txBox="1">
            <a:spLocks noChangeArrowheads="1"/>
          </p:cNvSpPr>
          <p:nvPr/>
        </p:nvSpPr>
        <p:spPr bwMode="auto">
          <a:xfrm>
            <a:off x="1503003" y="4842256"/>
            <a:ext cx="2465740" cy="92333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dirty="0">
                <a:ea typeface="Gulim" panose="020B0600000101010101" pitchFamily="34" charset="-127"/>
              </a:rPr>
              <a:t>Multiprogramming or</a:t>
            </a:r>
          </a:p>
          <a:p>
            <a:r>
              <a:rPr lang="en-US" altLang="ko-KR" dirty="0">
                <a:ea typeface="Gulim" panose="020B0600000101010101" pitchFamily="34" charset="-127"/>
              </a:rPr>
              <a:t>Multithreading on a </a:t>
            </a:r>
          </a:p>
          <a:p>
            <a:r>
              <a:rPr lang="en-US" altLang="ko-KR" dirty="0">
                <a:ea typeface="Gulim" panose="020B0600000101010101" pitchFamily="34" charset="-127"/>
              </a:rPr>
              <a:t>single processor</a:t>
            </a:r>
          </a:p>
        </p:txBody>
      </p:sp>
      <p:grpSp>
        <p:nvGrpSpPr>
          <p:cNvPr id="37" name="Group 69">
            <a:extLst>
              <a:ext uri="{FF2B5EF4-FFF2-40B4-BE49-F238E27FC236}">
                <a16:creationId xmlns:a16="http://schemas.microsoft.com/office/drawing/2014/main" id="{F1C9D7FB-75AD-CDB0-2426-617244DF25C0}"/>
              </a:ext>
            </a:extLst>
          </p:cNvPr>
          <p:cNvGrpSpPr>
            <a:grpSpLocks/>
          </p:cNvGrpSpPr>
          <p:nvPr/>
        </p:nvGrpSpPr>
        <p:grpSpPr bwMode="auto">
          <a:xfrm>
            <a:off x="1762125" y="3124200"/>
            <a:ext cx="5575300" cy="1143000"/>
            <a:chOff x="294" y="2496"/>
            <a:chExt cx="3512" cy="720"/>
          </a:xfrm>
        </p:grpSpPr>
        <p:grpSp>
          <p:nvGrpSpPr>
            <p:cNvPr id="38" name="Group 61">
              <a:extLst>
                <a:ext uri="{FF2B5EF4-FFF2-40B4-BE49-F238E27FC236}">
                  <a16:creationId xmlns:a16="http://schemas.microsoft.com/office/drawing/2014/main" id="{AC37AD16-5129-2897-C45C-109A584CA87B}"/>
                </a:ext>
              </a:extLst>
            </p:cNvPr>
            <p:cNvGrpSpPr>
              <a:grpSpLocks/>
            </p:cNvGrpSpPr>
            <p:nvPr/>
          </p:nvGrpSpPr>
          <p:grpSpPr bwMode="auto">
            <a:xfrm>
              <a:off x="2112" y="2496"/>
              <a:ext cx="1694" cy="615"/>
              <a:chOff x="2208" y="2448"/>
              <a:chExt cx="1694" cy="615"/>
            </a:xfrm>
          </p:grpSpPr>
          <p:sp>
            <p:nvSpPr>
              <p:cNvPr id="41" name="Text Box 4">
                <a:extLst>
                  <a:ext uri="{FF2B5EF4-FFF2-40B4-BE49-F238E27FC236}">
                    <a16:creationId xmlns:a16="http://schemas.microsoft.com/office/drawing/2014/main" id="{A6604946-354B-29C4-DC13-208F1AB725B9}"/>
                  </a:ext>
                </a:extLst>
              </p:cNvPr>
              <p:cNvSpPr txBox="1">
                <a:spLocks noChangeArrowheads="1"/>
              </p:cNvSpPr>
              <p:nvPr/>
            </p:nvSpPr>
            <p:spPr bwMode="auto">
              <a:xfrm>
                <a:off x="2208" y="2448"/>
                <a:ext cx="22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A</a:t>
                </a:r>
              </a:p>
            </p:txBody>
          </p:sp>
          <p:sp>
            <p:nvSpPr>
              <p:cNvPr id="42" name="Line 7">
                <a:extLst>
                  <a:ext uri="{FF2B5EF4-FFF2-40B4-BE49-F238E27FC236}">
                    <a16:creationId xmlns:a16="http://schemas.microsoft.com/office/drawing/2014/main" id="{BED0BDF1-BFCA-B13C-E77D-F6EFCED51607}"/>
                  </a:ext>
                </a:extLst>
              </p:cNvPr>
              <p:cNvSpPr>
                <a:spLocks noChangeShapeType="1"/>
              </p:cNvSpPr>
              <p:nvPr/>
            </p:nvSpPr>
            <p:spPr bwMode="auto">
              <a:xfrm>
                <a:off x="2414" y="2566"/>
                <a:ext cx="67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3" name="Text Box 5">
                <a:extLst>
                  <a:ext uri="{FF2B5EF4-FFF2-40B4-BE49-F238E27FC236}">
                    <a16:creationId xmlns:a16="http://schemas.microsoft.com/office/drawing/2014/main" id="{1DE05912-93E5-592C-ACC1-B07D04C558EE}"/>
                  </a:ext>
                </a:extLst>
              </p:cNvPr>
              <p:cNvSpPr txBox="1">
                <a:spLocks noChangeArrowheads="1"/>
              </p:cNvSpPr>
              <p:nvPr/>
            </p:nvSpPr>
            <p:spPr bwMode="auto">
              <a:xfrm>
                <a:off x="2208" y="2640"/>
                <a:ext cx="2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B</a:t>
                </a:r>
              </a:p>
            </p:txBody>
          </p:sp>
          <p:sp>
            <p:nvSpPr>
              <p:cNvPr id="44" name="Line 8">
                <a:extLst>
                  <a:ext uri="{FF2B5EF4-FFF2-40B4-BE49-F238E27FC236}">
                    <a16:creationId xmlns:a16="http://schemas.microsoft.com/office/drawing/2014/main" id="{9F854856-E734-C911-CDD2-46812EBB4C5A}"/>
                  </a:ext>
                </a:extLst>
              </p:cNvPr>
              <p:cNvSpPr>
                <a:spLocks noChangeShapeType="1"/>
              </p:cNvSpPr>
              <p:nvPr/>
            </p:nvSpPr>
            <p:spPr bwMode="auto">
              <a:xfrm>
                <a:off x="2414" y="2736"/>
                <a:ext cx="1488" cy="0"/>
              </a:xfrm>
              <a:prstGeom prst="line">
                <a:avLst/>
              </a:prstGeom>
              <a:noFill/>
              <a:ln w="76200">
                <a:solidFill>
                  <a:srgbClr val="FF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5" name="Text Box 6">
                <a:extLst>
                  <a:ext uri="{FF2B5EF4-FFF2-40B4-BE49-F238E27FC236}">
                    <a16:creationId xmlns:a16="http://schemas.microsoft.com/office/drawing/2014/main" id="{C2BA570A-AA9D-0043-C30B-415EF2C7A588}"/>
                  </a:ext>
                </a:extLst>
              </p:cNvPr>
              <p:cNvSpPr txBox="1">
                <a:spLocks noChangeArrowheads="1"/>
              </p:cNvSpPr>
              <p:nvPr/>
            </p:nvSpPr>
            <p:spPr bwMode="auto">
              <a:xfrm>
                <a:off x="2208" y="2832"/>
                <a:ext cx="205"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C</a:t>
                </a:r>
              </a:p>
            </p:txBody>
          </p:sp>
          <p:sp>
            <p:nvSpPr>
              <p:cNvPr id="46" name="Line 9">
                <a:extLst>
                  <a:ext uri="{FF2B5EF4-FFF2-40B4-BE49-F238E27FC236}">
                    <a16:creationId xmlns:a16="http://schemas.microsoft.com/office/drawing/2014/main" id="{10388868-F607-D9C1-C5DF-325E7858CFC2}"/>
                  </a:ext>
                </a:extLst>
              </p:cNvPr>
              <p:cNvSpPr>
                <a:spLocks noChangeShapeType="1"/>
              </p:cNvSpPr>
              <p:nvPr/>
            </p:nvSpPr>
            <p:spPr bwMode="auto">
              <a:xfrm>
                <a:off x="2414" y="2928"/>
                <a:ext cx="480" cy="0"/>
              </a:xfrm>
              <a:prstGeom prst="line">
                <a:avLst/>
              </a:prstGeom>
              <a:noFill/>
              <a:ln w="76200">
                <a:solidFill>
                  <a:srgbClr val="2A40E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39" name="Text Box 64">
              <a:extLst>
                <a:ext uri="{FF2B5EF4-FFF2-40B4-BE49-F238E27FC236}">
                  <a16:creationId xmlns:a16="http://schemas.microsoft.com/office/drawing/2014/main" id="{CCEDD2EC-F45D-A121-4D4D-70A826428297}"/>
                </a:ext>
              </a:extLst>
            </p:cNvPr>
            <p:cNvSpPr txBox="1">
              <a:spLocks noChangeArrowheads="1"/>
            </p:cNvSpPr>
            <p:nvPr/>
          </p:nvSpPr>
          <p:spPr bwMode="auto">
            <a:xfrm>
              <a:off x="294" y="2704"/>
              <a:ext cx="1399" cy="40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dirty="0">
                  <a:ea typeface="Gulim" panose="020B0600000101010101" pitchFamily="34" charset="-127"/>
                </a:rPr>
                <a:t>Multiprocessing on</a:t>
              </a:r>
            </a:p>
            <a:p>
              <a:r>
                <a:rPr lang="en-US" altLang="ko-KR" dirty="0">
                  <a:ea typeface="Gulim" panose="020B0600000101010101" pitchFamily="34" charset="-127"/>
                </a:rPr>
                <a:t>multiprocessor</a:t>
              </a:r>
            </a:p>
          </p:txBody>
        </p:sp>
        <p:sp>
          <p:nvSpPr>
            <p:cNvPr id="40" name="AutoShape 68">
              <a:extLst>
                <a:ext uri="{FF2B5EF4-FFF2-40B4-BE49-F238E27FC236}">
                  <a16:creationId xmlns:a16="http://schemas.microsoft.com/office/drawing/2014/main" id="{9B19B5CC-7EAF-0D02-AC5F-0ACADC818ECE}"/>
                </a:ext>
              </a:extLst>
            </p:cNvPr>
            <p:cNvSpPr>
              <a:spLocks/>
            </p:cNvSpPr>
            <p:nvPr/>
          </p:nvSpPr>
          <p:spPr bwMode="auto">
            <a:xfrm>
              <a:off x="1654" y="2496"/>
              <a:ext cx="384" cy="720"/>
            </a:xfrm>
            <a:prstGeom prst="leftBrace">
              <a:avLst>
                <a:gd name="adj1" fmla="val 15625"/>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grpSp>
    </p:spTree>
    <p:extLst>
      <p:ext uri="{BB962C8B-B14F-4D97-AF65-F5344CB8AC3E}">
        <p14:creationId xmlns:p14="http://schemas.microsoft.com/office/powerpoint/2010/main" val="1037471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3899-946D-A84F-52CF-4627CC8D0B0F}"/>
            </a:ext>
          </a:extLst>
        </p:cNvPr>
        <p:cNvGrpSpPr/>
        <p:nvPr/>
      </p:nvGrpSpPr>
      <p:grpSpPr>
        <a:xfrm>
          <a:off x="0" y="0"/>
          <a:ext cx="0" cy="0"/>
          <a:chOff x="0" y="0"/>
          <a:chExt cx="0" cy="0"/>
        </a:xfrm>
      </p:grpSpPr>
      <p:sp>
        <p:nvSpPr>
          <p:cNvPr id="5" name="object 8">
            <a:extLst>
              <a:ext uri="{FF2B5EF4-FFF2-40B4-BE49-F238E27FC236}">
                <a16:creationId xmlns:a16="http://schemas.microsoft.com/office/drawing/2014/main" id="{8B7C1048-4810-3CB2-9578-3DE937180224}"/>
              </a:ext>
            </a:extLst>
          </p:cNvPr>
          <p:cNvSpPr txBox="1"/>
          <p:nvPr/>
        </p:nvSpPr>
        <p:spPr>
          <a:xfrm>
            <a:off x="76200" y="1826446"/>
            <a:ext cx="5989528" cy="3993401"/>
          </a:xfrm>
          <a:prstGeom prst="rect">
            <a:avLst/>
          </a:prstGeom>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Reader()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t>
            </a:r>
            <a:r>
              <a:rPr lang="en-US" altLang="ko-KR" sz="1600" b="0" dirty="0">
                <a:solidFill>
                  <a:srgbClr val="FF0000"/>
                </a:solidFill>
                <a:latin typeface="Courier New" charset="0"/>
                <a:ea typeface="굴림" charset="0"/>
                <a:cs typeface="굴림" charset="0"/>
              </a:rPr>
              <a:t>while (AW &gt; 0) </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//Is it safe to read?</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WR++;	</a:t>
            </a:r>
            <a:r>
              <a:rPr lang="en-US" altLang="ko-KR" sz="1600" b="0" dirty="0">
                <a:solidFill>
                  <a:schemeClr val="accent2"/>
                </a:solidFill>
                <a:latin typeface="Courier New" charset="0"/>
                <a:ea typeface="굴림" charset="0"/>
                <a:cs typeface="굴림" charset="0"/>
              </a:rPr>
              <a:t>//No. AWs exist</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cond_wait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okToRead</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WR--;	</a:t>
            </a:r>
            <a:r>
              <a:rPr lang="en-US" altLang="ko-KR" sz="1600" b="0" dirty="0">
                <a:solidFill>
                  <a:schemeClr val="accent2"/>
                </a:solidFill>
                <a:latin typeface="Courier New" charset="0"/>
                <a:ea typeface="굴림" charset="0"/>
                <a:cs typeface="굴림" charset="0"/>
              </a:rPr>
              <a:t>//No longer waiting</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AR++;	 </a:t>
            </a:r>
            <a:r>
              <a:rPr lang="en-US" altLang="ko-KR" sz="1600" b="0" dirty="0">
                <a:solidFill>
                  <a:schemeClr val="accent2"/>
                </a:solidFill>
                <a:latin typeface="Courier New" charset="0"/>
                <a:ea typeface="굴림" charset="0"/>
                <a:cs typeface="굴림" charset="0"/>
              </a:rPr>
              <a:t>//Reader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AccessDatabase</a:t>
            </a:r>
            <a:r>
              <a:rPr lang="en-US" altLang="ko-KR" sz="1600" b="0" dirty="0">
                <a:latin typeface="Courier New" charset="0"/>
                <a:ea typeface="굴림" charset="0"/>
                <a:cs typeface="굴림" charset="0"/>
              </a:rPr>
              <a:t>(</a:t>
            </a:r>
            <a:r>
              <a:rPr lang="en-US" altLang="ko-KR" sz="1600" b="0" dirty="0" err="1">
                <a:latin typeface="Courier New" charset="0"/>
                <a:ea typeface="굴림" charset="0"/>
                <a:cs typeface="굴림" charset="0"/>
              </a:rPr>
              <a:t>ReadOnly</a:t>
            </a:r>
            <a:r>
              <a:rPr lang="en-US" altLang="ko-KR" sz="1600" b="0" dirty="0">
                <a:latin typeface="Courier New" charset="0"/>
                <a:ea typeface="굴림" charset="0"/>
                <a:cs typeface="굴림" charset="0"/>
              </a:rPr>
              <a:t>);</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AR--;		</a:t>
            </a:r>
            <a:r>
              <a:rPr lang="en-US" altLang="ko-KR" sz="1600" b="0" dirty="0">
                <a:solidFill>
                  <a:schemeClr val="accent2"/>
                </a:solidFill>
                <a:latin typeface="Courier New" charset="0"/>
                <a:ea typeface="굴림" charset="0"/>
                <a:cs typeface="굴림" charset="0"/>
              </a:rPr>
              <a:t>//No longer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if (AR == 0 &amp;&amp; WW &gt; 0)</a:t>
            </a:r>
            <a:r>
              <a:rPr lang="en-US" altLang="ko-KR" sz="1600" b="0" dirty="0">
                <a:solidFill>
                  <a:schemeClr val="accent2"/>
                </a:solidFill>
                <a:latin typeface="Courier New" charset="0"/>
                <a:ea typeface="굴림" charset="0"/>
                <a:cs typeface="굴림" charset="0"/>
              </a:rPr>
              <a:t>//No other ARs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cond_signal</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//Wake up one WW</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a:t>
            </a:r>
            <a:endParaRPr sz="1600" b="0" dirty="0">
              <a:latin typeface="Courier New" panose="02070309020205020404" pitchFamily="49" charset="0"/>
              <a:cs typeface="Courier New" panose="02070309020205020404" pitchFamily="49" charset="0"/>
            </a:endParaRPr>
          </a:p>
        </p:txBody>
      </p:sp>
      <p:sp>
        <p:nvSpPr>
          <p:cNvPr id="12" name="object 8">
            <a:extLst>
              <a:ext uri="{FF2B5EF4-FFF2-40B4-BE49-F238E27FC236}">
                <a16:creationId xmlns:a16="http://schemas.microsoft.com/office/drawing/2014/main" id="{891CA62D-2131-3267-C22F-D7A2D1FD32F5}"/>
              </a:ext>
            </a:extLst>
          </p:cNvPr>
          <p:cNvSpPr txBox="1"/>
          <p:nvPr/>
        </p:nvSpPr>
        <p:spPr>
          <a:xfrm>
            <a:off x="6096000" y="1826446"/>
            <a:ext cx="6019800" cy="4301177"/>
          </a:xfrm>
          <a:prstGeom prst="rect">
            <a:avLst/>
          </a:prstGeom>
          <a:solidFill>
            <a:schemeClr val="bg1"/>
          </a:solidFill>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Writer()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p>
          <a:p>
            <a:pPr>
              <a:lnSpc>
                <a:spcPct val="80000"/>
              </a:lnSpc>
              <a:buNone/>
              <a:tabLst>
                <a:tab pos="576263" algn="l"/>
                <a:tab pos="914400" algn="l"/>
                <a:tab pos="1252538" algn="l"/>
                <a:tab pos="1603375" algn="l"/>
                <a:tab pos="4171950" algn="l"/>
              </a:tabLst>
            </a:pPr>
            <a:r>
              <a:rPr lang="en-US" altLang="ko-KR" sz="1600" b="0" dirty="0">
                <a:latin typeface="Courier New" charset="0"/>
                <a:ea typeface="굴림" charset="0"/>
                <a:cs typeface="굴림" charset="0"/>
              </a:rPr>
              <a:t>	while ((AW + AR) &gt; 0){</a:t>
            </a:r>
            <a:r>
              <a:rPr lang="en-US" altLang="ko-KR" sz="1600" b="0" dirty="0">
                <a:solidFill>
                  <a:schemeClr val="accent2"/>
                </a:solidFill>
                <a:latin typeface="Courier New" charset="0"/>
                <a:ea typeface="굴림" charset="0"/>
                <a:cs typeface="굴림" charset="0"/>
              </a:rPr>
              <a:t>//Is it safe to write?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WW++;	</a:t>
            </a:r>
            <a:r>
              <a:rPr lang="en-US" altLang="ko-KR" sz="1600" b="0" dirty="0">
                <a:solidFill>
                  <a:schemeClr val="accent2"/>
                </a:solidFill>
                <a:latin typeface="Courier New" charset="0"/>
                <a:ea typeface="굴림" charset="0"/>
                <a:cs typeface="굴림" charset="0"/>
              </a:rPr>
              <a:t>//No. AWs or ARs exist</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cond_wait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WW--;	</a:t>
            </a:r>
            <a:r>
              <a:rPr lang="en-US" altLang="ko-KR" sz="1600" b="0" dirty="0">
                <a:solidFill>
                  <a:schemeClr val="accent2"/>
                </a:solidFill>
                <a:latin typeface="Courier New" charset="0"/>
                <a:ea typeface="굴림" charset="0"/>
                <a:cs typeface="굴림" charset="0"/>
              </a:rPr>
              <a:t>//No longer waiting</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p>
          <a:p>
            <a:pPr>
              <a:lnSpc>
                <a:spcPct val="80000"/>
              </a:lnSpc>
              <a:buNone/>
              <a:tabLst>
                <a:tab pos="576263" algn="l"/>
                <a:tab pos="914400" algn="l"/>
                <a:tab pos="1252538" algn="l"/>
                <a:tab pos="1603375" algn="l"/>
                <a:tab pos="4171950" algn="l"/>
              </a:tabLst>
            </a:pPr>
            <a:r>
              <a:rPr lang="en-US" altLang="ko-KR" sz="1600" b="0" dirty="0">
                <a:latin typeface="Courier New" charset="0"/>
                <a:ea typeface="굴림" charset="0"/>
                <a:cs typeface="굴림" charset="0"/>
              </a:rPr>
              <a:t>	AW++;	</a:t>
            </a:r>
            <a:r>
              <a:rPr lang="en-US" altLang="ko-KR" sz="1600" b="0" dirty="0">
                <a:solidFill>
                  <a:schemeClr val="accent2"/>
                </a:solidFill>
                <a:latin typeface="Courier New" charset="0"/>
                <a:ea typeface="굴림" charset="0"/>
                <a:cs typeface="굴림" charset="0"/>
              </a:rPr>
              <a:t>//</a:t>
            </a:r>
            <a:r>
              <a:rPr lang="en-US" altLang="zh-CN" sz="1600" b="0" dirty="0">
                <a:solidFill>
                  <a:schemeClr val="accent2"/>
                </a:solidFill>
                <a:latin typeface="Courier New" charset="0"/>
                <a:ea typeface="굴림" charset="0"/>
                <a:cs typeface="굴림" charset="0"/>
              </a:rPr>
              <a:t>Writer</a:t>
            </a:r>
            <a:r>
              <a:rPr lang="en-US" altLang="ko-KR" sz="1600" b="0" dirty="0">
                <a:solidFill>
                  <a:schemeClr val="accent2"/>
                </a:solidFill>
                <a:latin typeface="Courier New" charset="0"/>
                <a:ea typeface="굴림" charset="0"/>
                <a:cs typeface="굴림" charset="0"/>
              </a:rPr>
              <a:t>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	</a:t>
            </a:r>
            <a:r>
              <a:rPr lang="en-US" altLang="ko-KR" sz="1600" b="0" dirty="0" err="1">
                <a:latin typeface="Courier New" charset="0"/>
                <a:ea typeface="굴림" charset="0"/>
                <a:cs typeface="굴림" charset="0"/>
              </a:rPr>
              <a:t>AccessDatabase</a:t>
            </a:r>
            <a:r>
              <a:rPr lang="en-US" altLang="ko-KR" sz="1600" b="0" dirty="0">
                <a:latin typeface="Courier New" charset="0"/>
                <a:ea typeface="굴림" charset="0"/>
                <a:cs typeface="굴림" charset="0"/>
              </a:rPr>
              <a:t>(</a:t>
            </a:r>
            <a:r>
              <a:rPr lang="en-US" altLang="ko-KR" sz="1600" b="0" dirty="0" err="1">
                <a:latin typeface="Courier New" charset="0"/>
                <a:ea typeface="굴림" charset="0"/>
                <a:cs typeface="굴림" charset="0"/>
              </a:rPr>
              <a:t>ReadWrite</a:t>
            </a:r>
            <a:r>
              <a:rPr lang="en-US" altLang="ko-KR" sz="1600" b="0" dirty="0">
                <a:latin typeface="Courier New" charset="0"/>
                <a:ea typeface="굴림" charset="0"/>
                <a:cs typeface="굴림" charset="0"/>
              </a:rPr>
              <a:t>);</a:t>
            </a:r>
          </a:p>
          <a:p>
            <a:pPr>
              <a:lnSpc>
                <a:spcPct val="80000"/>
              </a:lnSpc>
              <a:tabLst>
                <a:tab pos="576263" algn="l"/>
                <a:tab pos="914400" algn="l"/>
                <a:tab pos="1252538" algn="l"/>
                <a:tab pos="1603375" algn="l"/>
                <a:tab pos="4171950"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AW--;		</a:t>
            </a:r>
            <a:r>
              <a:rPr lang="en-US" altLang="ko-KR" sz="1600" b="0" dirty="0">
                <a:solidFill>
                  <a:schemeClr val="accent2"/>
                </a:solidFill>
                <a:latin typeface="Courier New" charset="0"/>
                <a:ea typeface="굴림" charset="0"/>
                <a:cs typeface="굴림" charset="0"/>
              </a:rPr>
              <a:t>//No longer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a:solidFill>
                  <a:srgbClr val="FF0000"/>
                </a:solidFill>
                <a:latin typeface="Courier New" charset="0"/>
                <a:ea typeface="굴림" charset="0"/>
                <a:cs typeface="굴림" charset="0"/>
              </a:rPr>
              <a:t>if (WR &gt; 0) </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//Give priority to WRs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cond_broadcast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okToRead</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//wake up all WRs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 </a:t>
            </a:r>
            <a:r>
              <a:rPr lang="en-US" altLang="ko-KR" sz="1600" b="0" dirty="0">
                <a:solidFill>
                  <a:srgbClr val="FF0000"/>
                </a:solidFill>
                <a:latin typeface="Courier New" charset="0"/>
                <a:ea typeface="굴림" charset="0"/>
                <a:cs typeface="굴림" charset="0"/>
              </a:rPr>
              <a:t>else if (WW &gt; 0) </a:t>
            </a:r>
            <a:r>
              <a:rPr lang="en-US" altLang="ko-KR" sz="1600" b="0" dirty="0">
                <a:latin typeface="Courier New" charset="0"/>
                <a:ea typeface="굴림" charset="0"/>
                <a:cs typeface="굴림" charset="0"/>
              </a:rPr>
              <a:t>{</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cond_signal</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//If no WR, wake up one WW</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a:t>
            </a:r>
            <a:endParaRPr sz="1600" b="0" dirty="0">
              <a:latin typeface="Courier New" panose="02070309020205020404" pitchFamily="49" charset="0"/>
              <a:cs typeface="Courier New" panose="02070309020205020404" pitchFamily="49" charset="0"/>
            </a:endParaRPr>
          </a:p>
        </p:txBody>
      </p:sp>
      <p:sp>
        <p:nvSpPr>
          <p:cNvPr id="13" name="object 8">
            <a:extLst>
              <a:ext uri="{FF2B5EF4-FFF2-40B4-BE49-F238E27FC236}">
                <a16:creationId xmlns:a16="http://schemas.microsoft.com/office/drawing/2014/main" id="{5BAF6986-0FC9-480C-C7F6-2693938E70AE}"/>
              </a:ext>
            </a:extLst>
          </p:cNvPr>
          <p:cNvSpPr txBox="1"/>
          <p:nvPr/>
        </p:nvSpPr>
        <p:spPr>
          <a:xfrm>
            <a:off x="3779728" y="221412"/>
            <a:ext cx="4572000" cy="1531188"/>
          </a:xfrm>
          <a:prstGeom prst="rect">
            <a:avLst/>
          </a:prstGeom>
          <a:solidFill>
            <a:schemeClr val="bg1"/>
          </a:solidFill>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AR=0: Number of active readers;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WR=0: Number of waiting readers;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AW=0: Number of active writers;</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WW=0: Number of waiting writers;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Condition </a:t>
            </a:r>
            <a:r>
              <a:rPr lang="en-GB" sz="1600" b="0" dirty="0" err="1">
                <a:latin typeface="Courier New" panose="02070309020205020404" pitchFamily="49" charset="0"/>
                <a:cs typeface="Courier New" panose="02070309020205020404" pitchFamily="49" charset="0"/>
              </a:rPr>
              <a:t>okToRead</a:t>
            </a:r>
            <a:r>
              <a:rPr lang="en-GB" sz="1600" b="0" dirty="0">
                <a:latin typeface="Courier New" panose="02070309020205020404" pitchFamily="49" charset="0"/>
                <a:cs typeface="Courier New" panose="02070309020205020404" pitchFamily="49" charset="0"/>
              </a:rPr>
              <a:t>, </a:t>
            </a:r>
            <a:r>
              <a:rPr lang="en-GB" sz="1600" b="0" dirty="0" err="1">
                <a:latin typeface="Courier New" panose="02070309020205020404" pitchFamily="49" charset="0"/>
                <a:cs typeface="Courier New" panose="02070309020205020404" pitchFamily="49" charset="0"/>
              </a:rPr>
              <a:t>okToWrite</a:t>
            </a:r>
            <a:r>
              <a:rPr lang="en-GB" sz="1600" b="0" dirty="0">
                <a:latin typeface="Courier New" panose="02070309020205020404" pitchFamily="49" charset="0"/>
                <a:cs typeface="Courier New" panose="02070309020205020404" pitchFamily="49" charset="0"/>
              </a:rPr>
              <a:t>;</a:t>
            </a:r>
          </a:p>
          <a:p>
            <a:pPr>
              <a:buNone/>
              <a:tabLst>
                <a:tab pos="576263" algn="l"/>
                <a:tab pos="914400" algn="l"/>
                <a:tab pos="1252538" algn="l"/>
                <a:tab pos="1603375" algn="l"/>
                <a:tab pos="4233863" algn="l"/>
              </a:tabLst>
            </a:pPr>
            <a:r>
              <a:rPr lang="en-US" altLang="zh-CN" sz="1600" b="0" kern="0" dirty="0" err="1">
                <a:latin typeface="Courier New" panose="02070309020205020404" pitchFamily="49" charset="0"/>
                <a:cs typeface="Courier New" panose="02070309020205020404" pitchFamily="49" charset="0"/>
              </a:rPr>
              <a:t>mutex_t</a:t>
            </a:r>
            <a:r>
              <a:rPr lang="en-US" altLang="zh-CN" sz="1600" b="0" kern="0" dirty="0">
                <a:latin typeface="Courier New" panose="02070309020205020404" pitchFamily="49" charset="0"/>
                <a:cs typeface="Courier New" panose="02070309020205020404" pitchFamily="49" charset="0"/>
              </a:rPr>
              <a:t> mutex = 1;</a:t>
            </a:r>
            <a:endParaRPr lang="en-GB" sz="1600" b="0" dirty="0">
              <a:latin typeface="Courier New" panose="02070309020205020404" pitchFamily="49" charset="0"/>
              <a:cs typeface="Courier New" panose="02070309020205020404" pitchFamily="49" charset="0"/>
            </a:endParaRPr>
          </a:p>
        </p:txBody>
      </p:sp>
      <p:sp>
        <p:nvSpPr>
          <p:cNvPr id="6" name="Title 1">
            <a:extLst>
              <a:ext uri="{FF2B5EF4-FFF2-40B4-BE49-F238E27FC236}">
                <a16:creationId xmlns:a16="http://schemas.microsoft.com/office/drawing/2014/main" id="{6E0DACDC-5E6F-0407-8721-841F35774C1B}"/>
              </a:ext>
            </a:extLst>
          </p:cNvPr>
          <p:cNvSpPr>
            <a:spLocks noGrp="1"/>
          </p:cNvSpPr>
          <p:nvPr>
            <p:ph type="title"/>
          </p:nvPr>
        </p:nvSpPr>
        <p:spPr>
          <a:xfrm>
            <a:off x="-152400" y="115467"/>
            <a:ext cx="3962400" cy="533400"/>
          </a:xfrm>
        </p:spPr>
        <p:txBody>
          <a:bodyPr/>
          <a:lstStyle/>
          <a:p>
            <a:r>
              <a:rPr lang="en-GB" sz="2000" dirty="0"/>
              <a:t>Readers/Writers Solution</a:t>
            </a:r>
            <a:br>
              <a:rPr lang="en-GB" sz="2000" dirty="0"/>
            </a:br>
            <a:r>
              <a:rPr lang="en-GB" sz="2000" dirty="0"/>
              <a:t>using Monitors, Prefers Readers</a:t>
            </a:r>
            <a:endParaRPr lang="en-SE" sz="2000" dirty="0"/>
          </a:p>
        </p:txBody>
      </p:sp>
      <p:sp>
        <p:nvSpPr>
          <p:cNvPr id="8" name="Plassholder for lysbildenummer 5">
            <a:extLst>
              <a:ext uri="{FF2B5EF4-FFF2-40B4-BE49-F238E27FC236}">
                <a16:creationId xmlns:a16="http://schemas.microsoft.com/office/drawing/2014/main" id="{DC3FF6A7-C62D-F86E-6EB0-2348AAF2F574}"/>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30</a:t>
            </a:fld>
            <a:endParaRPr lang="nb-NO" sz="1400" b="0" i="0" dirty="0">
              <a:solidFill>
                <a:schemeClr val="tx1"/>
              </a:solidFill>
              <a:latin typeface="Arial"/>
              <a:cs typeface="Arial"/>
            </a:endParaRPr>
          </a:p>
        </p:txBody>
      </p:sp>
      <p:sp>
        <p:nvSpPr>
          <p:cNvPr id="2" name="TextBox 1">
            <a:extLst>
              <a:ext uri="{FF2B5EF4-FFF2-40B4-BE49-F238E27FC236}">
                <a16:creationId xmlns:a16="http://schemas.microsoft.com/office/drawing/2014/main" id="{241B1494-DA2B-0DB8-860F-DCA063BEA026}"/>
              </a:ext>
            </a:extLst>
          </p:cNvPr>
          <p:cNvSpPr txBox="1"/>
          <p:nvPr/>
        </p:nvSpPr>
        <p:spPr>
          <a:xfrm>
            <a:off x="10347342" y="76200"/>
            <a:ext cx="1701107"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Calibri" panose="020F0502020204030204"/>
                <a:ea typeface="+mn-ea"/>
                <a:cs typeface="+mn-cs"/>
              </a:rPr>
              <a:t>OPTIONAL</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3578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DC1C-5885-469E-9230-96D42EE72197}"/>
              </a:ext>
            </a:extLst>
          </p:cNvPr>
          <p:cNvSpPr>
            <a:spLocks noGrp="1"/>
          </p:cNvSpPr>
          <p:nvPr>
            <p:ph type="title"/>
          </p:nvPr>
        </p:nvSpPr>
        <p:spPr/>
        <p:txBody>
          <a:bodyPr/>
          <a:lstStyle/>
          <a:p>
            <a:r>
              <a:rPr lang="en-GB" dirty="0"/>
              <a:t>Readers/Writers Solution:</a:t>
            </a:r>
            <a:r>
              <a:rPr lang="zh-CN" altLang="en-US" dirty="0"/>
              <a:t> </a:t>
            </a:r>
            <a:r>
              <a:rPr lang="en-GB" altLang="zh-CN" dirty="0"/>
              <a:t>Prefers Readers</a:t>
            </a:r>
            <a:endParaRPr lang="en-US" dirty="0"/>
          </a:p>
        </p:txBody>
      </p:sp>
      <p:sp>
        <p:nvSpPr>
          <p:cNvPr id="3" name="Content Placeholder 2">
            <a:extLst>
              <a:ext uri="{FF2B5EF4-FFF2-40B4-BE49-F238E27FC236}">
                <a16:creationId xmlns:a16="http://schemas.microsoft.com/office/drawing/2014/main" id="{6BCAFEF6-C2E6-40B6-B084-C33D7E9EC400}"/>
              </a:ext>
            </a:extLst>
          </p:cNvPr>
          <p:cNvSpPr>
            <a:spLocks noGrp="1"/>
          </p:cNvSpPr>
          <p:nvPr>
            <p:ph idx="1"/>
          </p:nvPr>
        </p:nvSpPr>
        <p:spPr/>
        <p:txBody>
          <a:bodyPr>
            <a:normAutofit/>
          </a:bodyPr>
          <a:lstStyle/>
          <a:p>
            <a:r>
              <a:rPr lang="en-US" dirty="0"/>
              <a:t>while (AW &gt; 0) </a:t>
            </a:r>
          </a:p>
          <a:p>
            <a:pPr lvl="1"/>
            <a:r>
              <a:rPr lang="en-US" dirty="0"/>
              <a:t>A reader only waits for Active Writers, not Waiting Writers.</a:t>
            </a:r>
          </a:p>
          <a:p>
            <a:r>
              <a:rPr lang="en-US" dirty="0"/>
              <a:t>Check (WR &gt; 0)  before (WW &gt; 0)</a:t>
            </a:r>
          </a:p>
          <a:p>
            <a:pPr lvl="1"/>
            <a:r>
              <a:rPr lang="en-US" dirty="0"/>
              <a:t>Wake up all Waiting Readers, and if there is no Waiting Reader, then wake up a Waiting Writer.</a:t>
            </a:r>
          </a:p>
          <a:p>
            <a:endParaRPr lang="en-US" dirty="0"/>
          </a:p>
          <a:p>
            <a:endParaRPr lang="en-US" dirty="0"/>
          </a:p>
        </p:txBody>
      </p:sp>
      <p:sp>
        <p:nvSpPr>
          <p:cNvPr id="4" name="TextBox 3">
            <a:extLst>
              <a:ext uri="{FF2B5EF4-FFF2-40B4-BE49-F238E27FC236}">
                <a16:creationId xmlns:a16="http://schemas.microsoft.com/office/drawing/2014/main" id="{0F2559D4-A961-DDEE-44F2-9BFB3A483BAA}"/>
              </a:ext>
            </a:extLst>
          </p:cNvPr>
          <p:cNvSpPr txBox="1"/>
          <p:nvPr/>
        </p:nvSpPr>
        <p:spPr>
          <a:xfrm>
            <a:off x="10347342" y="76200"/>
            <a:ext cx="1701107"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Calibri" panose="020F0502020204030204"/>
                <a:ea typeface="+mn-ea"/>
                <a:cs typeface="+mn-cs"/>
              </a:rPr>
              <a:t>OPTIONAL</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8388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C054B0-602D-2BD9-E5F2-2D4517FE43B9}"/>
              </a:ext>
            </a:extLst>
          </p:cNvPr>
          <p:cNvSpPr>
            <a:spLocks noGrp="1"/>
          </p:cNvSpPr>
          <p:nvPr>
            <p:ph type="title"/>
          </p:nvPr>
        </p:nvSpPr>
        <p:spPr/>
        <p:txBody>
          <a:bodyPr/>
          <a:lstStyle/>
          <a:p>
            <a:r>
              <a:rPr lang="en-US" altLang="zh-CN" dirty="0"/>
              <a:t>Producer/Consumer</a:t>
            </a:r>
            <a:r>
              <a:rPr lang="zh-CN" altLang="en-US" dirty="0"/>
              <a:t> </a:t>
            </a:r>
            <a:r>
              <a:rPr lang="en-US" altLang="zh-CN" dirty="0"/>
              <a:t>Problem</a:t>
            </a:r>
            <a:endParaRPr lang="en-US" dirty="0"/>
          </a:p>
        </p:txBody>
      </p:sp>
      <p:sp>
        <p:nvSpPr>
          <p:cNvPr id="3" name="内容占位符 2">
            <a:extLst>
              <a:ext uri="{FF2B5EF4-FFF2-40B4-BE49-F238E27FC236}">
                <a16:creationId xmlns:a16="http://schemas.microsoft.com/office/drawing/2014/main" id="{49BEF1AA-2BE9-5AE8-E47C-E73743B93579}"/>
              </a:ext>
            </a:extLst>
          </p:cNvPr>
          <p:cNvSpPr>
            <a:spLocks noGrp="1"/>
          </p:cNvSpPr>
          <p:nvPr>
            <p:ph idx="1"/>
          </p:nvPr>
        </p:nvSpPr>
        <p:spPr>
          <a:xfrm>
            <a:off x="419449" y="1073427"/>
            <a:ext cx="11336392" cy="5627702"/>
          </a:xfrm>
        </p:spPr>
        <p:txBody>
          <a:bodyPr/>
          <a:lstStyle/>
          <a:p>
            <a:r>
              <a:rPr lang="en-US" altLang="zh-CN" dirty="0"/>
              <a:t>A</a:t>
            </a:r>
            <a:r>
              <a:rPr lang="zh-CN" altLang="en-US" dirty="0"/>
              <a:t> </a:t>
            </a:r>
            <a:r>
              <a:rPr lang="en-US" altLang="zh-CN" dirty="0"/>
              <a:t>classical</a:t>
            </a:r>
            <a:r>
              <a:rPr lang="zh-CN" altLang="en-US" dirty="0"/>
              <a:t> </a:t>
            </a:r>
            <a:r>
              <a:rPr lang="en-US" altLang="zh-CN" dirty="0"/>
              <a:t>synchronization</a:t>
            </a:r>
            <a:r>
              <a:rPr lang="zh-CN" altLang="en-US" dirty="0"/>
              <a:t> </a:t>
            </a:r>
            <a:r>
              <a:rPr lang="en-US" altLang="zh-CN" dirty="0"/>
              <a:t>problem,</a:t>
            </a:r>
            <a:r>
              <a:rPr lang="zh-CN" altLang="en-US" dirty="0"/>
              <a:t> </a:t>
            </a:r>
            <a:r>
              <a:rPr lang="en-US" altLang="zh-CN" dirty="0"/>
              <a:t>also</a:t>
            </a:r>
            <a:r>
              <a:rPr lang="zh-CN" altLang="en-US" dirty="0"/>
              <a:t> </a:t>
            </a:r>
            <a:r>
              <a:rPr lang="en-US" altLang="zh-CN" dirty="0"/>
              <a:t>called</a:t>
            </a:r>
            <a:r>
              <a:rPr lang="zh-CN" altLang="en-US" dirty="0"/>
              <a:t> </a:t>
            </a:r>
            <a:r>
              <a:rPr lang="en-US" altLang="zh-CN" dirty="0"/>
              <a:t>the</a:t>
            </a:r>
            <a:r>
              <a:rPr lang="zh-CN" altLang="en-US" dirty="0"/>
              <a:t> </a:t>
            </a:r>
            <a:r>
              <a:rPr lang="en-US" altLang="zh-CN" b="1" dirty="0">
                <a:solidFill>
                  <a:srgbClr val="0070C0"/>
                </a:solidFill>
              </a:rPr>
              <a:t>bounded-buffer</a:t>
            </a:r>
            <a:r>
              <a:rPr lang="zh-CN" altLang="en-US" b="1" dirty="0">
                <a:solidFill>
                  <a:srgbClr val="0070C0"/>
                </a:solidFill>
              </a:rPr>
              <a:t> </a:t>
            </a:r>
            <a:r>
              <a:rPr lang="en-US" altLang="zh-CN" b="1" dirty="0">
                <a:solidFill>
                  <a:srgbClr val="0070C0"/>
                </a:solidFill>
              </a:rPr>
              <a:t>problem</a:t>
            </a:r>
          </a:p>
          <a:p>
            <a:r>
              <a:rPr lang="en-US" altLang="zh-CN" dirty="0"/>
              <a:t>A</a:t>
            </a:r>
            <a:r>
              <a:rPr lang="zh-CN" altLang="en-US" dirty="0"/>
              <a:t> </a:t>
            </a:r>
            <a:r>
              <a:rPr lang="en-US" altLang="zh-CN" dirty="0"/>
              <a:t>buffer</a:t>
            </a:r>
            <a:r>
              <a:rPr lang="zh-CN" altLang="en-US" dirty="0"/>
              <a:t> </a:t>
            </a:r>
            <a:r>
              <a:rPr lang="en-US" altLang="zh-CN" dirty="0"/>
              <a:t>has</a:t>
            </a:r>
            <a:r>
              <a:rPr lang="zh-CN" altLang="en-US" dirty="0"/>
              <a:t> </a:t>
            </a:r>
            <a:r>
              <a:rPr lang="en-US" altLang="zh-CN" dirty="0"/>
              <a:t>a</a:t>
            </a:r>
            <a:r>
              <a:rPr lang="zh-CN" altLang="en-US" dirty="0"/>
              <a:t> </a:t>
            </a:r>
            <a:r>
              <a:rPr lang="en-US" altLang="zh-CN" b="1" dirty="0">
                <a:solidFill>
                  <a:srgbClr val="0070C0"/>
                </a:solidFill>
              </a:rPr>
              <a:t>bounded</a:t>
            </a:r>
            <a:r>
              <a:rPr lang="zh-CN" altLang="en-US" b="1" dirty="0">
                <a:solidFill>
                  <a:srgbClr val="0070C0"/>
                </a:solidFill>
              </a:rPr>
              <a:t> </a:t>
            </a:r>
            <a:r>
              <a:rPr lang="en-US" altLang="zh-CN" b="1" dirty="0">
                <a:solidFill>
                  <a:srgbClr val="0070C0"/>
                </a:solidFill>
              </a:rPr>
              <a:t>size</a:t>
            </a:r>
            <a:endParaRPr lang="en-US" b="1" dirty="0">
              <a:solidFill>
                <a:srgbClr val="0070C0"/>
              </a:solidFill>
            </a:endParaRPr>
          </a:p>
          <a:p>
            <a:r>
              <a:rPr lang="en-US" altLang="zh-CN" dirty="0"/>
              <a:t>Examples</a:t>
            </a:r>
            <a:r>
              <a:rPr lang="zh-CN" altLang="en-US" dirty="0"/>
              <a:t> </a:t>
            </a:r>
            <a:r>
              <a:rPr lang="en-US" altLang="zh-CN" dirty="0"/>
              <a:t>of</a:t>
            </a:r>
            <a:r>
              <a:rPr lang="zh-CN" altLang="en-US" dirty="0"/>
              <a:t> </a:t>
            </a:r>
            <a:r>
              <a:rPr lang="en-US" altLang="zh-CN" dirty="0"/>
              <a:t>Producer/Consumer</a:t>
            </a:r>
            <a:r>
              <a:rPr lang="zh-CN" altLang="en-US" dirty="0"/>
              <a:t> </a:t>
            </a:r>
            <a:r>
              <a:rPr lang="en-US" altLang="zh-CN" dirty="0"/>
              <a:t>Problems:</a:t>
            </a:r>
          </a:p>
          <a:p>
            <a:pPr lvl="1"/>
            <a:r>
              <a:rPr lang="en-US" altLang="zh-CN" b="1" dirty="0">
                <a:solidFill>
                  <a:srgbClr val="0070C0"/>
                </a:solidFill>
              </a:rPr>
              <a:t>Web</a:t>
            </a:r>
            <a:r>
              <a:rPr lang="zh-CN" altLang="en-US" b="1" dirty="0">
                <a:solidFill>
                  <a:srgbClr val="0070C0"/>
                </a:solidFill>
              </a:rPr>
              <a:t> </a:t>
            </a:r>
            <a:r>
              <a:rPr lang="en-US" altLang="zh-CN" b="1" dirty="0">
                <a:solidFill>
                  <a:srgbClr val="0070C0"/>
                </a:solidFill>
              </a:rPr>
              <a:t>servers:</a:t>
            </a:r>
          </a:p>
          <a:p>
            <a:pPr lvl="2"/>
            <a:r>
              <a:rPr lang="en-US" altLang="zh-CN" dirty="0"/>
              <a:t>Producer</a:t>
            </a:r>
            <a:r>
              <a:rPr lang="zh-CN" altLang="en-US" dirty="0"/>
              <a:t> </a:t>
            </a:r>
            <a:r>
              <a:rPr lang="en-US" altLang="zh-CN" dirty="0"/>
              <a:t>puts</a:t>
            </a:r>
            <a:r>
              <a:rPr lang="zh-CN" altLang="en-US" dirty="0"/>
              <a:t> </a:t>
            </a:r>
            <a:r>
              <a:rPr lang="en-US" altLang="zh-CN" dirty="0"/>
              <a:t>requests</a:t>
            </a:r>
            <a:r>
              <a:rPr lang="zh-CN" altLang="en-US" dirty="0"/>
              <a:t> </a:t>
            </a:r>
            <a:r>
              <a:rPr lang="en-US" altLang="zh-CN" dirty="0"/>
              <a:t>in</a:t>
            </a:r>
            <a:r>
              <a:rPr lang="zh-CN" altLang="en-US" dirty="0"/>
              <a:t> </a:t>
            </a:r>
            <a:r>
              <a:rPr lang="en-US" altLang="zh-CN" dirty="0"/>
              <a:t>a</a:t>
            </a:r>
            <a:r>
              <a:rPr lang="zh-CN" altLang="en-US" dirty="0"/>
              <a:t> </a:t>
            </a:r>
            <a:r>
              <a:rPr lang="en-US" altLang="zh-CN" dirty="0"/>
              <a:t>queue</a:t>
            </a:r>
          </a:p>
          <a:p>
            <a:pPr lvl="2"/>
            <a:r>
              <a:rPr lang="en-US" altLang="zh-CN" dirty="0"/>
              <a:t>Consumers</a:t>
            </a:r>
            <a:r>
              <a:rPr lang="zh-CN" altLang="en-US" dirty="0"/>
              <a:t> </a:t>
            </a:r>
            <a:r>
              <a:rPr lang="en-US" altLang="zh-CN" dirty="0"/>
              <a:t>picks</a:t>
            </a:r>
            <a:r>
              <a:rPr lang="zh-CN" altLang="en-US" dirty="0"/>
              <a:t> </a:t>
            </a:r>
            <a:r>
              <a:rPr lang="en-US" altLang="zh-CN" dirty="0"/>
              <a:t>requests</a:t>
            </a:r>
            <a:r>
              <a:rPr lang="zh-CN" altLang="en-US" dirty="0"/>
              <a:t> </a:t>
            </a:r>
            <a:r>
              <a:rPr lang="en-US" altLang="zh-CN" dirty="0"/>
              <a:t>from</a:t>
            </a:r>
            <a:r>
              <a:rPr lang="zh-CN" altLang="en-US" dirty="0"/>
              <a:t> </a:t>
            </a:r>
            <a:r>
              <a:rPr lang="en-US" altLang="zh-CN" dirty="0"/>
              <a:t>the</a:t>
            </a:r>
            <a:r>
              <a:rPr lang="zh-CN" altLang="en-US" dirty="0"/>
              <a:t> </a:t>
            </a:r>
            <a:r>
              <a:rPr lang="en-US" altLang="zh-CN" dirty="0"/>
              <a:t>queue</a:t>
            </a:r>
            <a:r>
              <a:rPr lang="zh-CN" altLang="en-US" dirty="0"/>
              <a:t> </a:t>
            </a:r>
            <a:r>
              <a:rPr lang="en-US" altLang="zh-CN" dirty="0"/>
              <a:t>to</a:t>
            </a:r>
            <a:r>
              <a:rPr lang="zh-CN" altLang="en-US" dirty="0"/>
              <a:t> </a:t>
            </a:r>
            <a:r>
              <a:rPr lang="en-US" altLang="zh-CN" dirty="0"/>
              <a:t>process</a:t>
            </a:r>
          </a:p>
          <a:p>
            <a:pPr lvl="1"/>
            <a:r>
              <a:rPr lang="en-US" altLang="zh-CN" b="1" dirty="0">
                <a:solidFill>
                  <a:srgbClr val="0070C0"/>
                </a:solidFill>
              </a:rPr>
              <a:t>Linux</a:t>
            </a:r>
            <a:r>
              <a:rPr lang="zh-CN" altLang="en-US" b="1" dirty="0">
                <a:solidFill>
                  <a:srgbClr val="0070C0"/>
                </a:solidFill>
              </a:rPr>
              <a:t> </a:t>
            </a:r>
            <a:r>
              <a:rPr lang="en-US" altLang="zh-CN" b="1" dirty="0">
                <a:solidFill>
                  <a:srgbClr val="0070C0"/>
                </a:solidFill>
              </a:rPr>
              <a:t>Pipes</a:t>
            </a:r>
          </a:p>
          <a:p>
            <a:pPr lvl="1"/>
            <a:r>
              <a:rPr lang="en-GB" b="1" dirty="0">
                <a:solidFill>
                  <a:srgbClr val="0070C0"/>
                </a:solidFill>
              </a:rPr>
              <a:t>Coke vending machine</a:t>
            </a:r>
            <a:endParaRPr lang="en-GB" dirty="0"/>
          </a:p>
          <a:p>
            <a:pPr lvl="2"/>
            <a:r>
              <a:rPr lang="en-GB" dirty="0"/>
              <a:t>Producer can put limited number of cokes in machine</a:t>
            </a:r>
          </a:p>
          <a:p>
            <a:pPr lvl="2"/>
            <a:r>
              <a:rPr lang="en-GB" dirty="0"/>
              <a:t>Consumer can’t take cokes out if machine is empty</a:t>
            </a:r>
          </a:p>
          <a:p>
            <a:r>
              <a:rPr lang="en-GB" dirty="0"/>
              <a:t>Different from Readers/Writers problem</a:t>
            </a:r>
          </a:p>
          <a:p>
            <a:pPr lvl="1"/>
            <a:r>
              <a:rPr lang="en-GB" dirty="0"/>
              <a:t>There is a queue of items</a:t>
            </a:r>
          </a:p>
          <a:p>
            <a:pPr lvl="1"/>
            <a:r>
              <a:rPr lang="en-GB" dirty="0"/>
              <a:t>Consumer performs destructive  read: reading an item removes it from the queue</a:t>
            </a:r>
          </a:p>
          <a:p>
            <a:pPr lvl="1"/>
            <a:endParaRPr lang="en-US" b="1" dirty="0">
              <a:solidFill>
                <a:srgbClr val="0070C0"/>
              </a:solidFill>
            </a:endParaRPr>
          </a:p>
        </p:txBody>
      </p:sp>
      <p:pic>
        <p:nvPicPr>
          <p:cNvPr id="1030" name="Picture 6" descr="web server Icon - Free PNG &amp; SVG 2346885 - Noun Project">
            <a:extLst>
              <a:ext uri="{FF2B5EF4-FFF2-40B4-BE49-F238E27FC236}">
                <a16:creationId xmlns:a16="http://schemas.microsoft.com/office/drawing/2014/main" id="{7188777A-6A1F-8CDE-7649-C5D44E41567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64129" y="1488007"/>
            <a:ext cx="812656" cy="8126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ient - Free people icons">
            <a:extLst>
              <a:ext uri="{FF2B5EF4-FFF2-40B4-BE49-F238E27FC236}">
                <a16:creationId xmlns:a16="http://schemas.microsoft.com/office/drawing/2014/main" id="{212120CA-E6BF-648C-2F6D-6A40915BE77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76647" y="2647676"/>
            <a:ext cx="696138" cy="696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lient - Free people icons">
            <a:extLst>
              <a:ext uri="{FF2B5EF4-FFF2-40B4-BE49-F238E27FC236}">
                <a16:creationId xmlns:a16="http://schemas.microsoft.com/office/drawing/2014/main" id="{7AB0FBBF-D384-E3A6-406E-01B7F40ACD7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64129" y="2647676"/>
            <a:ext cx="696138" cy="696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lient - Free people icons">
            <a:extLst>
              <a:ext uri="{FF2B5EF4-FFF2-40B4-BE49-F238E27FC236}">
                <a16:creationId xmlns:a16="http://schemas.microsoft.com/office/drawing/2014/main" id="{76B465E2-9983-2967-9AE7-C640C9174B5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73002" y="2676073"/>
            <a:ext cx="696138" cy="69613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线箭头连接符 8">
            <a:extLst>
              <a:ext uri="{FF2B5EF4-FFF2-40B4-BE49-F238E27FC236}">
                <a16:creationId xmlns:a16="http://schemas.microsoft.com/office/drawing/2014/main" id="{DD45C1A4-5697-8B90-A03A-B4EE1FF7B1EB}"/>
              </a:ext>
            </a:extLst>
          </p:cNvPr>
          <p:cNvCxnSpPr>
            <a:stCxn id="1032" idx="0"/>
          </p:cNvCxnSpPr>
          <p:nvPr/>
        </p:nvCxnSpPr>
        <p:spPr>
          <a:xfrm flipV="1">
            <a:off x="8524717" y="2192294"/>
            <a:ext cx="348069" cy="4553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直线箭头连接符 9">
            <a:extLst>
              <a:ext uri="{FF2B5EF4-FFF2-40B4-BE49-F238E27FC236}">
                <a16:creationId xmlns:a16="http://schemas.microsoft.com/office/drawing/2014/main" id="{5824D4B6-E7F4-FDFD-D445-72B062064826}"/>
              </a:ext>
            </a:extLst>
          </p:cNvPr>
          <p:cNvCxnSpPr>
            <a:cxnSpLocks/>
            <a:stCxn id="6" idx="0"/>
          </p:cNvCxnSpPr>
          <p:nvPr/>
        </p:nvCxnSpPr>
        <p:spPr>
          <a:xfrm flipH="1" flipV="1">
            <a:off x="9359554" y="2275592"/>
            <a:ext cx="52644" cy="3720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直线箭头连接符 11">
            <a:extLst>
              <a:ext uri="{FF2B5EF4-FFF2-40B4-BE49-F238E27FC236}">
                <a16:creationId xmlns:a16="http://schemas.microsoft.com/office/drawing/2014/main" id="{A49242BB-26EE-B171-3232-B25DF27C0264}"/>
              </a:ext>
            </a:extLst>
          </p:cNvPr>
          <p:cNvCxnSpPr>
            <a:cxnSpLocks/>
            <a:stCxn id="7" idx="0"/>
          </p:cNvCxnSpPr>
          <p:nvPr/>
        </p:nvCxnSpPr>
        <p:spPr>
          <a:xfrm flipH="1" flipV="1">
            <a:off x="9951611" y="2244905"/>
            <a:ext cx="469460" cy="4311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5" name="Group 4">
            <a:extLst>
              <a:ext uri="{FF2B5EF4-FFF2-40B4-BE49-F238E27FC236}">
                <a16:creationId xmlns:a16="http://schemas.microsoft.com/office/drawing/2014/main" id="{63165047-574D-2ACE-18B5-24B77FA74726}"/>
              </a:ext>
            </a:extLst>
          </p:cNvPr>
          <p:cNvGrpSpPr/>
          <p:nvPr/>
        </p:nvGrpSpPr>
        <p:grpSpPr>
          <a:xfrm>
            <a:off x="7779321" y="3657600"/>
            <a:ext cx="3713693" cy="1316210"/>
            <a:chOff x="4908550" y="4273325"/>
            <a:chExt cx="5216493" cy="1848833"/>
          </a:xfrm>
        </p:grpSpPr>
        <p:pic>
          <p:nvPicPr>
            <p:cNvPr id="14" name="图片 13">
              <a:extLst>
                <a:ext uri="{FF2B5EF4-FFF2-40B4-BE49-F238E27FC236}">
                  <a16:creationId xmlns:a16="http://schemas.microsoft.com/office/drawing/2014/main" id="{4090FCF7-E5C8-E13C-FB47-08F98791CF2B}"/>
                </a:ext>
              </a:extLst>
            </p:cNvPr>
            <p:cNvPicPr>
              <a:picLocks noChangeAspect="1"/>
            </p:cNvPicPr>
            <p:nvPr/>
          </p:nvPicPr>
          <p:blipFill>
            <a:blip r:embed="rId4"/>
            <a:stretch>
              <a:fillRect/>
            </a:stretch>
          </p:blipFill>
          <p:spPr>
            <a:xfrm>
              <a:off x="4908550" y="4273325"/>
              <a:ext cx="5118100" cy="558800"/>
            </a:xfrm>
            <a:prstGeom prst="rect">
              <a:avLst/>
            </a:prstGeom>
          </p:spPr>
        </p:pic>
        <p:sp>
          <p:nvSpPr>
            <p:cNvPr id="15" name="文本框 14">
              <a:extLst>
                <a:ext uri="{FF2B5EF4-FFF2-40B4-BE49-F238E27FC236}">
                  <a16:creationId xmlns:a16="http://schemas.microsoft.com/office/drawing/2014/main" id="{9603C10E-2FC2-22F5-7616-B3256EA37782}"/>
                </a:ext>
              </a:extLst>
            </p:cNvPr>
            <p:cNvSpPr txBox="1"/>
            <p:nvPr/>
          </p:nvSpPr>
          <p:spPr>
            <a:xfrm>
              <a:off x="5343627" y="5601718"/>
              <a:ext cx="1627299" cy="515973"/>
            </a:xfrm>
            <a:prstGeom prst="rect">
              <a:avLst/>
            </a:prstGeom>
            <a:noFill/>
          </p:spPr>
          <p:txBody>
            <a:bodyPr wrap="none" rtlCol="0">
              <a:spAutoFit/>
            </a:bodyPr>
            <a:lstStyle/>
            <a:p>
              <a:r>
                <a:rPr lang="en-US" altLang="zh-CN" dirty="0">
                  <a:solidFill>
                    <a:srgbClr val="0070C0"/>
                  </a:solidFill>
                </a:rPr>
                <a:t>producer</a:t>
              </a:r>
              <a:endParaRPr lang="en-US" sz="1200" b="1" dirty="0">
                <a:solidFill>
                  <a:srgbClr val="0070C0"/>
                </a:solidFill>
              </a:endParaRPr>
            </a:p>
          </p:txBody>
        </p:sp>
        <p:sp>
          <p:nvSpPr>
            <p:cNvPr id="16" name="文本框 15">
              <a:extLst>
                <a:ext uri="{FF2B5EF4-FFF2-40B4-BE49-F238E27FC236}">
                  <a16:creationId xmlns:a16="http://schemas.microsoft.com/office/drawing/2014/main" id="{0E31DF8B-5D4C-7F4C-D07D-A4AD225E8830}"/>
                </a:ext>
              </a:extLst>
            </p:cNvPr>
            <p:cNvSpPr txBox="1"/>
            <p:nvPr/>
          </p:nvSpPr>
          <p:spPr>
            <a:xfrm>
              <a:off x="8437796" y="5606185"/>
              <a:ext cx="1687247" cy="515973"/>
            </a:xfrm>
            <a:prstGeom prst="rect">
              <a:avLst/>
            </a:prstGeom>
            <a:noFill/>
          </p:spPr>
          <p:txBody>
            <a:bodyPr wrap="none" rtlCol="0">
              <a:spAutoFit/>
            </a:bodyPr>
            <a:lstStyle/>
            <a:p>
              <a:r>
                <a:rPr lang="en-US" altLang="zh-CN" dirty="0">
                  <a:solidFill>
                    <a:srgbClr val="0070C0"/>
                  </a:solidFill>
                </a:rPr>
                <a:t>consumer</a:t>
              </a:r>
              <a:endParaRPr lang="en-US" sz="1200" b="1" dirty="0">
                <a:solidFill>
                  <a:srgbClr val="0070C0"/>
                </a:solidFill>
              </a:endParaRPr>
            </a:p>
          </p:txBody>
        </p:sp>
        <p:sp>
          <p:nvSpPr>
            <p:cNvPr id="17" name="右箭头 16">
              <a:extLst>
                <a:ext uri="{FF2B5EF4-FFF2-40B4-BE49-F238E27FC236}">
                  <a16:creationId xmlns:a16="http://schemas.microsoft.com/office/drawing/2014/main" id="{A4DC6A25-9C08-57D7-B364-85B222F8BB26}"/>
                </a:ext>
              </a:extLst>
            </p:cNvPr>
            <p:cNvSpPr/>
            <p:nvPr/>
          </p:nvSpPr>
          <p:spPr>
            <a:xfrm rot="16200000">
              <a:off x="5781571" y="5100516"/>
              <a:ext cx="750248" cy="318430"/>
            </a:xfrm>
            <a:prstGeom prst="rightArrow">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sp>
          <p:nvSpPr>
            <p:cNvPr id="18" name="右箭头 17">
              <a:extLst>
                <a:ext uri="{FF2B5EF4-FFF2-40B4-BE49-F238E27FC236}">
                  <a16:creationId xmlns:a16="http://schemas.microsoft.com/office/drawing/2014/main" id="{07E3EF5B-B5E0-D112-94F1-4CB65C227B54}"/>
                </a:ext>
              </a:extLst>
            </p:cNvPr>
            <p:cNvSpPr/>
            <p:nvPr/>
          </p:nvSpPr>
          <p:spPr>
            <a:xfrm rot="16200000">
              <a:off x="8936118" y="5113939"/>
              <a:ext cx="750248" cy="318430"/>
            </a:xfrm>
            <a:prstGeom prst="rightArrow">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pic>
        <p:nvPicPr>
          <p:cNvPr id="8" name="Picture 11">
            <a:extLst>
              <a:ext uri="{FF2B5EF4-FFF2-40B4-BE49-F238E27FC236}">
                <a16:creationId xmlns:a16="http://schemas.microsoft.com/office/drawing/2014/main" id="{8C9CEE40-74FC-7DFB-9C94-802294D923DE}"/>
              </a:ext>
            </a:extLst>
          </p:cNvPr>
          <p:cNvPicPr>
            <a:picLocks noChangeAspect="1" noChangeArrowheads="1"/>
          </p:cNvPicPr>
          <p:nvPr/>
        </p:nvPicPr>
        <p:blipFill>
          <a:blip r:embed="rId5" cstate="print"/>
          <a:srcRect/>
          <a:stretch>
            <a:fillRect/>
          </a:stretch>
        </p:blipFill>
        <p:spPr bwMode="auto">
          <a:xfrm>
            <a:off x="10515600" y="5077534"/>
            <a:ext cx="1550271" cy="1623595"/>
          </a:xfrm>
          <a:prstGeom prst="rect">
            <a:avLst/>
          </a:prstGeom>
          <a:noFill/>
          <a:ln w="38100" algn="ctr">
            <a:noFill/>
            <a:miter lim="800000"/>
            <a:headEnd/>
            <a:tailEnd/>
          </a:ln>
          <a:effectLst/>
        </p:spPr>
      </p:pic>
    </p:spTree>
    <p:extLst>
      <p:ext uri="{BB962C8B-B14F-4D97-AF65-F5344CB8AC3E}">
        <p14:creationId xmlns:p14="http://schemas.microsoft.com/office/powerpoint/2010/main" val="233605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52400"/>
            <a:ext cx="10668000" cy="533400"/>
          </a:xfrm>
        </p:spPr>
        <p:txBody>
          <a:bodyPr/>
          <a:lstStyle/>
          <a:p>
            <a:pPr>
              <a:lnSpc>
                <a:spcPct val="85000"/>
              </a:lnSpc>
            </a:pPr>
            <a:r>
              <a:rPr lang="en-US" altLang="zh-CN" sz="2800" dirty="0"/>
              <a:t>Producer/Consumer</a:t>
            </a:r>
            <a:r>
              <a:rPr lang="zh-CN" altLang="en-US" sz="2800" dirty="0"/>
              <a:t> </a:t>
            </a:r>
            <a:r>
              <a:rPr lang="en-US" altLang="zh-CN" sz="2800" dirty="0"/>
              <a:t>Problem</a:t>
            </a:r>
            <a:endParaRPr lang="en-US" altLang="ko-KR" sz="2800" dirty="0">
              <a:ea typeface="굴림" panose="020B0600000101010101" pitchFamily="34" charset="-127"/>
            </a:endParaRPr>
          </a:p>
        </p:txBody>
      </p:sp>
      <p:sp>
        <p:nvSpPr>
          <p:cNvPr id="28675" name="Rectangle 3"/>
          <p:cNvSpPr>
            <a:spLocks noGrp="1" noChangeArrowheads="1"/>
          </p:cNvSpPr>
          <p:nvPr>
            <p:ph type="body" idx="1"/>
          </p:nvPr>
        </p:nvSpPr>
        <p:spPr>
          <a:xfrm>
            <a:off x="753533" y="750711"/>
            <a:ext cx="11071224" cy="3570287"/>
          </a:xfrm>
        </p:spPr>
        <p:txBody>
          <a:bodyPr>
            <a:normAutofit fontScale="92500" lnSpcReduction="10000"/>
          </a:bodyPr>
          <a:lstStyle/>
          <a:p>
            <a:pPr>
              <a:lnSpc>
                <a:spcPct val="80000"/>
              </a:lnSpc>
            </a:pPr>
            <a:r>
              <a:rPr lang="en-US" altLang="ko-KR" dirty="0">
                <a:ea typeface="굴림" panose="020B0600000101010101" pitchFamily="34" charset="-127"/>
              </a:rPr>
              <a:t>Correctness Constraints:</a:t>
            </a:r>
          </a:p>
          <a:p>
            <a:pPr lvl="1">
              <a:lnSpc>
                <a:spcPct val="80000"/>
              </a:lnSpc>
            </a:pPr>
            <a:r>
              <a:rPr lang="en-GB" altLang="ko-KR" dirty="0">
                <a:ea typeface="굴림" panose="020B0600000101010101" pitchFamily="34" charset="-127"/>
              </a:rPr>
              <a:t>When buffer is full, producer must wait</a:t>
            </a:r>
          </a:p>
          <a:p>
            <a:pPr lvl="1">
              <a:lnSpc>
                <a:spcPct val="80000"/>
              </a:lnSpc>
            </a:pPr>
            <a:r>
              <a:rPr lang="en-GB" altLang="ko-KR" dirty="0">
                <a:ea typeface="굴림" panose="020B0600000101010101" pitchFamily="34" charset="-127"/>
              </a:rPr>
              <a:t>When buffer is empty, consumer must wait</a:t>
            </a:r>
          </a:p>
          <a:p>
            <a:pPr lvl="1">
              <a:lnSpc>
                <a:spcPct val="80000"/>
              </a:lnSpc>
            </a:pPr>
            <a:r>
              <a:rPr lang="en-US" altLang="ko-KR" dirty="0">
                <a:ea typeface="굴림" panose="020B0600000101010101" pitchFamily="34" charset="-127"/>
              </a:rPr>
              <a:t>Only one thread can manipulate buffer at a time (mutual exclusion)</a:t>
            </a:r>
          </a:p>
          <a:p>
            <a:pPr>
              <a:lnSpc>
                <a:spcPct val="80000"/>
              </a:lnSpc>
            </a:pPr>
            <a:r>
              <a:rPr lang="en-US" altLang="ko-KR" dirty="0">
                <a:ea typeface="굴림" panose="020B0600000101010101" pitchFamily="34" charset="-127"/>
              </a:rPr>
              <a:t>Use a separate semaphore for each constraint</a:t>
            </a:r>
          </a:p>
          <a:p>
            <a:pPr lvl="1">
              <a:lnSpc>
                <a:spcPct val="80000"/>
              </a:lnSpc>
            </a:pPr>
            <a:r>
              <a:rPr lang="en-US" altLang="ko-KR" dirty="0">
                <a:ea typeface="굴림" panose="020B0600000101010101" pitchFamily="34" charset="-127"/>
              </a:rPr>
              <a:t>semaphore </a:t>
            </a:r>
            <a:r>
              <a:rPr lang="en-US" altLang="ko-KR" dirty="0" err="1">
                <a:ea typeface="굴림" panose="020B0600000101010101" pitchFamily="34" charset="-127"/>
              </a:rPr>
              <a:t>fullSlots</a:t>
            </a:r>
            <a:r>
              <a:rPr lang="en-US" altLang="ko-KR" dirty="0">
                <a:ea typeface="굴림" panose="020B0600000101010101" pitchFamily="34" charset="-127"/>
              </a:rPr>
              <a:t>; // consumer’s constraint</a:t>
            </a:r>
          </a:p>
          <a:p>
            <a:pPr lvl="1">
              <a:lnSpc>
                <a:spcPct val="80000"/>
              </a:lnSpc>
            </a:pPr>
            <a:r>
              <a:rPr lang="en-US" altLang="ko-KR" dirty="0">
                <a:ea typeface="굴림" panose="020B0600000101010101" pitchFamily="34" charset="-127"/>
              </a:rPr>
              <a:t>semaphore </a:t>
            </a:r>
            <a:r>
              <a:rPr lang="en-US" altLang="ko-KR" dirty="0" err="1">
                <a:ea typeface="굴림" panose="020B0600000101010101" pitchFamily="34" charset="-127"/>
              </a:rPr>
              <a:t>emptySlots</a:t>
            </a:r>
            <a:r>
              <a:rPr lang="en-US" altLang="ko-KR" dirty="0">
                <a:ea typeface="굴림" panose="020B0600000101010101" pitchFamily="34" charset="-127"/>
              </a:rPr>
              <a:t>;// producer’s constraint</a:t>
            </a:r>
          </a:p>
          <a:p>
            <a:pPr lvl="1">
              <a:lnSpc>
                <a:spcPct val="80000"/>
              </a:lnSpc>
            </a:pPr>
            <a:r>
              <a:rPr lang="en-US" altLang="ko-KR" dirty="0">
                <a:ea typeface="굴림" panose="020B0600000101010101" pitchFamily="34" charset="-127"/>
              </a:rPr>
              <a:t>semaphore mutex;       // mutual exclusion</a:t>
            </a:r>
          </a:p>
          <a:p>
            <a:pPr>
              <a:lnSpc>
                <a:spcPct val="80000"/>
              </a:lnSpc>
            </a:pPr>
            <a:endParaRPr lang="en-US" altLang="ko-KR" dirty="0">
              <a:ea typeface="굴림" panose="020B0600000101010101" pitchFamily="34" charset="-127"/>
            </a:endParaRPr>
          </a:p>
        </p:txBody>
      </p:sp>
      <p:sp>
        <p:nvSpPr>
          <p:cNvPr id="2" name="矩形 4">
            <a:extLst>
              <a:ext uri="{FF2B5EF4-FFF2-40B4-BE49-F238E27FC236}">
                <a16:creationId xmlns:a16="http://schemas.microsoft.com/office/drawing/2014/main" id="{3C97C899-C404-E617-7BA3-2E04255D9137}"/>
              </a:ext>
            </a:extLst>
          </p:cNvPr>
          <p:cNvSpPr/>
          <p:nvPr/>
        </p:nvSpPr>
        <p:spPr>
          <a:xfrm>
            <a:off x="3657600" y="4453467"/>
            <a:ext cx="4495800" cy="113211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文本框 5">
            <a:extLst>
              <a:ext uri="{FF2B5EF4-FFF2-40B4-BE49-F238E27FC236}">
                <a16:creationId xmlns:a16="http://schemas.microsoft.com/office/drawing/2014/main" id="{C2CA72FA-F470-BA76-CC65-D5157107A15F}"/>
              </a:ext>
            </a:extLst>
          </p:cNvPr>
          <p:cNvSpPr txBox="1"/>
          <p:nvPr/>
        </p:nvSpPr>
        <p:spPr>
          <a:xfrm>
            <a:off x="3976087" y="5650492"/>
            <a:ext cx="3979028" cy="830997"/>
          </a:xfrm>
          <a:prstGeom prst="rect">
            <a:avLst/>
          </a:prstGeom>
          <a:noFill/>
        </p:spPr>
        <p:txBody>
          <a:bodyPr wrap="square" rtlCol="0">
            <a:spAutoFit/>
          </a:bodyPr>
          <a:lstStyle/>
          <a:p>
            <a:r>
              <a:rPr lang="en-US" altLang="zh-CN" sz="2400" b="0" dirty="0">
                <a:latin typeface="Gill Sans" panose="020B0502020104020203"/>
              </a:rPr>
              <a:t>Bounded</a:t>
            </a:r>
            <a:r>
              <a:rPr lang="zh-CN" altLang="en-US" sz="2400" b="0" dirty="0">
                <a:latin typeface="Gill Sans" panose="020B0502020104020203"/>
              </a:rPr>
              <a:t> </a:t>
            </a:r>
            <a:r>
              <a:rPr lang="en-US" altLang="zh-CN" sz="2400" b="0" dirty="0">
                <a:latin typeface="Gill Sans" panose="020B0502020104020203"/>
              </a:rPr>
              <a:t>buffer</a:t>
            </a:r>
          </a:p>
          <a:p>
            <a:r>
              <a:rPr lang="en-US" altLang="ko-KR" sz="2400" b="0" dirty="0" err="1">
                <a:latin typeface="Gill Sans" panose="020B0502020104020203"/>
                <a:ea typeface="굴림" panose="020B0600000101010101" pitchFamily="34" charset="-127"/>
              </a:rPr>
              <a:t>fullSlots</a:t>
            </a:r>
            <a:r>
              <a:rPr lang="en-US" altLang="ko-KR" sz="2400" b="0" dirty="0">
                <a:latin typeface="Gill Sans" panose="020B0502020104020203"/>
                <a:ea typeface="굴림" panose="020B0600000101010101" pitchFamily="34" charset="-127"/>
              </a:rPr>
              <a:t>==3, </a:t>
            </a:r>
            <a:r>
              <a:rPr lang="en-US" altLang="ko-KR" sz="2400" b="0" dirty="0" err="1">
                <a:latin typeface="Gill Sans" panose="020B0502020104020203"/>
                <a:ea typeface="굴림" panose="020B0600000101010101" pitchFamily="34" charset="-127"/>
              </a:rPr>
              <a:t>emptySlots</a:t>
            </a:r>
            <a:r>
              <a:rPr lang="en-US" altLang="ko-KR" sz="2400" b="0" dirty="0">
                <a:latin typeface="Gill Sans" panose="020B0502020104020203"/>
                <a:ea typeface="굴림" panose="020B0600000101010101" pitchFamily="34" charset="-127"/>
              </a:rPr>
              <a:t>==4</a:t>
            </a:r>
            <a:endParaRPr lang="en-US" sz="2400" b="0" dirty="0">
              <a:latin typeface="Gill Sans" panose="020B0502020104020203"/>
            </a:endParaRPr>
          </a:p>
        </p:txBody>
      </p:sp>
      <p:sp>
        <p:nvSpPr>
          <p:cNvPr id="4" name="矩形 6">
            <a:extLst>
              <a:ext uri="{FF2B5EF4-FFF2-40B4-BE49-F238E27FC236}">
                <a16:creationId xmlns:a16="http://schemas.microsoft.com/office/drawing/2014/main" id="{2E539C34-D67B-6531-F2A9-7265E4181413}"/>
              </a:ext>
            </a:extLst>
          </p:cNvPr>
          <p:cNvSpPr/>
          <p:nvPr/>
        </p:nvSpPr>
        <p:spPr>
          <a:xfrm>
            <a:off x="3766459" y="4495800"/>
            <a:ext cx="500743" cy="105591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矩形 7">
            <a:extLst>
              <a:ext uri="{FF2B5EF4-FFF2-40B4-BE49-F238E27FC236}">
                <a16:creationId xmlns:a16="http://schemas.microsoft.com/office/drawing/2014/main" id="{423000A7-5D17-7A2C-6426-CCB593B73746}"/>
              </a:ext>
            </a:extLst>
          </p:cNvPr>
          <p:cNvSpPr/>
          <p:nvPr/>
        </p:nvSpPr>
        <p:spPr>
          <a:xfrm>
            <a:off x="4381111" y="4495800"/>
            <a:ext cx="500743" cy="105591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矩形 8">
            <a:extLst>
              <a:ext uri="{FF2B5EF4-FFF2-40B4-BE49-F238E27FC236}">
                <a16:creationId xmlns:a16="http://schemas.microsoft.com/office/drawing/2014/main" id="{66D055D8-B7C0-04F1-6A14-50F8C5BFFC96}"/>
              </a:ext>
            </a:extLst>
          </p:cNvPr>
          <p:cNvSpPr/>
          <p:nvPr/>
        </p:nvSpPr>
        <p:spPr>
          <a:xfrm>
            <a:off x="4995763" y="4495800"/>
            <a:ext cx="500743" cy="105591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文本框 11">
            <a:extLst>
              <a:ext uri="{FF2B5EF4-FFF2-40B4-BE49-F238E27FC236}">
                <a16:creationId xmlns:a16="http://schemas.microsoft.com/office/drawing/2014/main" id="{7C9666B9-23A5-5E40-4A37-6033F6CC0A59}"/>
              </a:ext>
            </a:extLst>
          </p:cNvPr>
          <p:cNvSpPr txBox="1"/>
          <p:nvPr/>
        </p:nvSpPr>
        <p:spPr>
          <a:xfrm>
            <a:off x="914400" y="4604025"/>
            <a:ext cx="2686245" cy="830997"/>
          </a:xfrm>
          <a:prstGeom prst="rect">
            <a:avLst/>
          </a:prstGeom>
          <a:noFill/>
        </p:spPr>
        <p:txBody>
          <a:bodyPr wrap="square" rtlCol="0">
            <a:spAutoFit/>
          </a:bodyPr>
          <a:lstStyle>
            <a:defPPr>
              <a:defRPr lang="en-US"/>
            </a:defPPr>
            <a:lvl1pPr>
              <a:defRPr sz="2400" b="0">
                <a:latin typeface="Gill Sans" panose="020B0502020104020203"/>
              </a:defRPr>
            </a:lvl1pPr>
          </a:lstStyle>
          <a:p>
            <a:r>
              <a:rPr lang="en-US" altLang="zh-CN" dirty="0"/>
              <a:t>Producer writes data items to buffer</a:t>
            </a:r>
            <a:endParaRPr lang="en-US" dirty="0"/>
          </a:p>
        </p:txBody>
      </p:sp>
      <p:sp>
        <p:nvSpPr>
          <p:cNvPr id="8" name="文本框 12">
            <a:extLst>
              <a:ext uri="{FF2B5EF4-FFF2-40B4-BE49-F238E27FC236}">
                <a16:creationId xmlns:a16="http://schemas.microsoft.com/office/drawing/2014/main" id="{F9AF5378-6AAC-5CC2-0B6F-138ACDB1D5C7}"/>
              </a:ext>
            </a:extLst>
          </p:cNvPr>
          <p:cNvSpPr txBox="1"/>
          <p:nvPr/>
        </p:nvSpPr>
        <p:spPr>
          <a:xfrm>
            <a:off x="8382000" y="4453467"/>
            <a:ext cx="3200400" cy="1569660"/>
          </a:xfrm>
          <a:prstGeom prst="rect">
            <a:avLst/>
          </a:prstGeom>
          <a:noFill/>
        </p:spPr>
        <p:txBody>
          <a:bodyPr wrap="square" rtlCol="0">
            <a:spAutoFit/>
          </a:bodyPr>
          <a:lstStyle>
            <a:defPPr>
              <a:defRPr lang="en-US"/>
            </a:defPPr>
            <a:lvl1pPr>
              <a:defRPr sz="2400" b="0">
                <a:latin typeface="Gill Sans" panose="020B0502020104020203"/>
              </a:defRPr>
            </a:lvl1pPr>
          </a:lstStyle>
          <a:p>
            <a:r>
              <a:rPr lang="en-US" altLang="zh-CN" dirty="0"/>
              <a:t>Consumer reads and removes data items from buffer (destructive read)</a:t>
            </a:r>
            <a:endParaRPr lang="en-US" dirty="0"/>
          </a:p>
        </p:txBody>
      </p:sp>
      <p:sp>
        <p:nvSpPr>
          <p:cNvPr id="9" name="矩形 8">
            <a:extLst>
              <a:ext uri="{FF2B5EF4-FFF2-40B4-BE49-F238E27FC236}">
                <a16:creationId xmlns:a16="http://schemas.microsoft.com/office/drawing/2014/main" id="{FB41532F-8ACD-B8B7-D86C-BE8739EBB559}"/>
              </a:ext>
            </a:extLst>
          </p:cNvPr>
          <p:cNvSpPr/>
          <p:nvPr/>
        </p:nvSpPr>
        <p:spPr>
          <a:xfrm>
            <a:off x="5610415" y="4495800"/>
            <a:ext cx="500743" cy="1055914"/>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矩形 8">
            <a:extLst>
              <a:ext uri="{FF2B5EF4-FFF2-40B4-BE49-F238E27FC236}">
                <a16:creationId xmlns:a16="http://schemas.microsoft.com/office/drawing/2014/main" id="{B5E4A924-211F-CE0E-EB5B-213209EC67A1}"/>
              </a:ext>
            </a:extLst>
          </p:cNvPr>
          <p:cNvSpPr/>
          <p:nvPr/>
        </p:nvSpPr>
        <p:spPr>
          <a:xfrm>
            <a:off x="6225067" y="4495800"/>
            <a:ext cx="500743" cy="1055914"/>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矩形 8">
            <a:extLst>
              <a:ext uri="{FF2B5EF4-FFF2-40B4-BE49-F238E27FC236}">
                <a16:creationId xmlns:a16="http://schemas.microsoft.com/office/drawing/2014/main" id="{EBF2327F-1B0D-98D3-367E-E7EF802AA9E5}"/>
              </a:ext>
            </a:extLst>
          </p:cNvPr>
          <p:cNvSpPr/>
          <p:nvPr/>
        </p:nvSpPr>
        <p:spPr>
          <a:xfrm>
            <a:off x="6839719" y="4495800"/>
            <a:ext cx="500743" cy="1055914"/>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矩形 8">
            <a:extLst>
              <a:ext uri="{FF2B5EF4-FFF2-40B4-BE49-F238E27FC236}">
                <a16:creationId xmlns:a16="http://schemas.microsoft.com/office/drawing/2014/main" id="{77A84923-D753-6F74-8F00-C02EA76670C9}"/>
              </a:ext>
            </a:extLst>
          </p:cNvPr>
          <p:cNvSpPr/>
          <p:nvPr/>
        </p:nvSpPr>
        <p:spPr>
          <a:xfrm>
            <a:off x="7454372" y="4495800"/>
            <a:ext cx="500743" cy="1055914"/>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Plassholder for lysbildenummer 5">
            <a:extLst>
              <a:ext uri="{FF2B5EF4-FFF2-40B4-BE49-F238E27FC236}">
                <a16:creationId xmlns:a16="http://schemas.microsoft.com/office/drawing/2014/main" id="{31B7CF91-F7C3-AFC7-DF93-A6BABAC2EDF8}"/>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33</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3950979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14071" y="890588"/>
            <a:ext cx="9740900" cy="5662612"/>
          </a:xfrm>
        </p:spPr>
        <p:txBody>
          <a:bodyPr>
            <a:normAutofit lnSpcReduction="10000"/>
          </a:bodyPr>
          <a:lstStyle/>
          <a:p>
            <a:pPr>
              <a:lnSpc>
                <a:spcPct val="80000"/>
              </a:lnSpc>
              <a:buNone/>
              <a:tabLst>
                <a:tab pos="801688" algn="l"/>
                <a:tab pos="1139825" algn="l"/>
                <a:tab pos="1541463" algn="l"/>
                <a:tab pos="4284663" algn="l"/>
              </a:tabLst>
            </a:pPr>
            <a:r>
              <a:rPr lang="en-US" altLang="ko-KR" sz="2000" dirty="0">
                <a:latin typeface="Courier New" panose="02070309020205020404" pitchFamily="49" charset="0"/>
                <a:ea typeface="굴림" charset="0"/>
                <a:cs typeface="Courier New" panose="02070309020205020404" pitchFamily="49" charset="0"/>
              </a:rPr>
              <a:t>  semaphore </a:t>
            </a:r>
            <a:r>
              <a:rPr lang="en-US" altLang="ko-KR" sz="2000" dirty="0" err="1">
                <a:latin typeface="Courier New" panose="02070309020205020404" pitchFamily="49" charset="0"/>
                <a:ea typeface="굴림" charset="0"/>
                <a:cs typeface="Courier New" panose="02070309020205020404" pitchFamily="49" charset="0"/>
              </a:rPr>
              <a:t>fullSlots</a:t>
            </a:r>
            <a:r>
              <a:rPr lang="en-US" altLang="ko-KR" sz="2000" dirty="0">
                <a:latin typeface="Courier New" panose="02070309020205020404" pitchFamily="49" charset="0"/>
                <a:ea typeface="굴림" charset="0"/>
                <a:cs typeface="Courier New" panose="02070309020205020404" pitchFamily="49" charset="0"/>
              </a:rPr>
              <a:t>=0; //Initially, no full slots</a:t>
            </a:r>
          </a:p>
          <a:p>
            <a:pPr>
              <a:lnSpc>
                <a:spcPct val="80000"/>
              </a:lnSpc>
              <a:buNone/>
              <a:tabLst>
                <a:tab pos="801688" algn="l"/>
                <a:tab pos="1139825" algn="l"/>
                <a:tab pos="1541463" algn="l"/>
                <a:tab pos="4284663" algn="l"/>
              </a:tabLst>
            </a:pPr>
            <a:r>
              <a:rPr lang="en-US" altLang="ko-KR" sz="2000" dirty="0">
                <a:latin typeface="Courier New" panose="02070309020205020404" pitchFamily="49" charset="0"/>
                <a:ea typeface="굴림" charset="0"/>
                <a:cs typeface="Courier New" panose="02070309020205020404" pitchFamily="49" charset="0"/>
              </a:rPr>
              <a:t>  semaphore </a:t>
            </a:r>
            <a:r>
              <a:rPr lang="en-US" altLang="zh-CN" sz="2000">
                <a:latin typeface="Courier New" panose="02070309020205020404" pitchFamily="49" charset="0"/>
                <a:ea typeface="굴림" charset="0"/>
                <a:cs typeface="Courier New" panose="02070309020205020404" pitchFamily="49" charset="0"/>
              </a:rPr>
              <a:t>empty</a:t>
            </a:r>
            <a:r>
              <a:rPr lang="en-US" altLang="ko-KR" sz="2000">
                <a:latin typeface="Courier New" panose="02070309020205020404" pitchFamily="49" charset="0"/>
                <a:ea typeface="굴림" charset="0"/>
                <a:cs typeface="Courier New" panose="02070309020205020404" pitchFamily="49" charset="0"/>
              </a:rPr>
              <a:t>Slots</a:t>
            </a:r>
            <a:r>
              <a:rPr lang="en-US" altLang="ko-KR" sz="2000" dirty="0">
                <a:latin typeface="Courier New" panose="02070309020205020404" pitchFamily="49" charset="0"/>
                <a:ea typeface="굴림" charset="0"/>
                <a:cs typeface="Courier New" panose="02070309020205020404" pitchFamily="49" charset="0"/>
              </a:rPr>
              <a:t>=</a:t>
            </a:r>
            <a:r>
              <a:rPr lang="en-US" altLang="ko-KR" sz="2000" dirty="0" err="1">
                <a:latin typeface="Courier New" panose="02070309020205020404" pitchFamily="49" charset="0"/>
                <a:ea typeface="굴림" charset="0"/>
                <a:cs typeface="Courier New" panose="02070309020205020404" pitchFamily="49" charset="0"/>
              </a:rPr>
              <a:t>bufSize</a:t>
            </a:r>
            <a:r>
              <a:rPr lang="en-US" altLang="ko-KR" sz="2000" dirty="0">
                <a:latin typeface="Courier New" panose="02070309020205020404" pitchFamily="49" charset="0"/>
                <a:ea typeface="굴림" charset="0"/>
                <a:cs typeface="Courier New" panose="02070309020205020404" pitchFamily="49" charset="0"/>
              </a:rPr>
              <a:t>; //Initially, all slots empty</a:t>
            </a:r>
          </a:p>
          <a:p>
            <a:pPr>
              <a:lnSpc>
                <a:spcPct val="80000"/>
              </a:lnSpc>
              <a:buNone/>
              <a:tabLst>
                <a:tab pos="801688" algn="l"/>
                <a:tab pos="1139825" algn="l"/>
                <a:tab pos="1541463" algn="l"/>
                <a:tab pos="4284663" algn="l"/>
              </a:tabLst>
            </a:pPr>
            <a:r>
              <a:rPr lang="en-US" altLang="ko-KR" sz="2000" dirty="0">
                <a:latin typeface="Courier New" panose="02070309020205020404" pitchFamily="49" charset="0"/>
                <a:ea typeface="굴림" charset="0"/>
                <a:cs typeface="Courier New" panose="02070309020205020404" pitchFamily="49" charset="0"/>
              </a:rPr>
              <a:t>  </a:t>
            </a:r>
          </a:p>
          <a:p>
            <a:pPr>
              <a:lnSpc>
                <a:spcPct val="80000"/>
              </a:lnSpc>
              <a:buNone/>
              <a:tabLst>
                <a:tab pos="801688" algn="l"/>
                <a:tab pos="1139825" algn="l"/>
                <a:tab pos="1541463" algn="l"/>
                <a:tab pos="4284663" algn="l"/>
              </a:tabLst>
            </a:pPr>
            <a:r>
              <a:rPr lang="en-US" altLang="ko-KR" sz="2000" dirty="0">
                <a:latin typeface="Courier New" panose="02070309020205020404" pitchFamily="49" charset="0"/>
                <a:ea typeface="굴림" charset="0"/>
                <a:cs typeface="Courier New" panose="02070309020205020404" pitchFamily="49" charset="0"/>
              </a:rPr>
              <a:t>  semaphore mutex=1;</a:t>
            </a:r>
            <a:endParaRPr lang="pt-BR" altLang="ko-KR" sz="2000" dirty="0">
              <a:latin typeface="Courier New" panose="02070309020205020404" pitchFamily="49" charset="0"/>
              <a:ea typeface="굴림" charset="0"/>
              <a:cs typeface="Courier New" panose="02070309020205020404" pitchFamily="49" charset="0"/>
            </a:endParaRPr>
          </a:p>
          <a:p>
            <a:pPr>
              <a:lnSpc>
                <a:spcPct val="80000"/>
              </a:lnSpc>
              <a:buNone/>
              <a:tabLst>
                <a:tab pos="801688" algn="l"/>
                <a:tab pos="1139825" algn="l"/>
                <a:tab pos="1541463" algn="l"/>
                <a:tab pos="4284663" algn="l"/>
              </a:tabLst>
            </a:pP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Producer(item) {</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sem_wait</a:t>
            </a:r>
            <a:r>
              <a:rPr lang="en-US" altLang="ko-KR" sz="2000" dirty="0">
                <a:latin typeface="Courier New" panose="02070309020205020404" pitchFamily="49" charset="0"/>
                <a:ea typeface="굴림" charset="0"/>
                <a:cs typeface="Courier New" panose="02070309020205020404" pitchFamily="49" charset="0"/>
              </a:rPr>
              <a:t>(&amp;</a:t>
            </a:r>
            <a:r>
              <a:rPr lang="en-US" altLang="ko-KR" sz="2000" dirty="0" err="1">
                <a:latin typeface="Courier New" panose="02070309020205020404" pitchFamily="49" charset="0"/>
                <a:ea typeface="굴림" charset="0"/>
                <a:cs typeface="Courier New" panose="02070309020205020404" pitchFamily="49" charset="0"/>
              </a:rPr>
              <a:t>emptySlots</a:t>
            </a:r>
            <a:r>
              <a:rPr lang="en-US" altLang="ko-KR" sz="2000" dirty="0">
                <a:latin typeface="Courier New" panose="02070309020205020404" pitchFamily="49" charset="0"/>
                <a:ea typeface="굴림" charset="0"/>
                <a:cs typeface="Courier New" panose="02070309020205020404" pitchFamily="49" charset="0"/>
              </a:rPr>
              <a:t>);//Wait until </a:t>
            </a:r>
            <a:r>
              <a:rPr lang="en-US" altLang="ko-KR" sz="2000" dirty="0" err="1">
                <a:latin typeface="Courier New" panose="02070309020205020404" pitchFamily="49" charset="0"/>
                <a:ea typeface="굴림" charset="0"/>
                <a:cs typeface="Courier New" panose="02070309020205020404" pitchFamily="49" charset="0"/>
              </a:rPr>
              <a:t>emptySlots</a:t>
            </a:r>
            <a:r>
              <a:rPr lang="en-US" altLang="ko-KR" sz="2000" dirty="0">
                <a:latin typeface="Courier New" panose="02070309020205020404" pitchFamily="49" charset="0"/>
                <a:ea typeface="굴림" charset="0"/>
                <a:cs typeface="Courier New" panose="02070309020205020404" pitchFamily="49" charset="0"/>
              </a:rPr>
              <a:t> non-zero</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sem_wait</a:t>
            </a:r>
            <a:r>
              <a:rPr lang="en-US" altLang="ko-KR" sz="2000" dirty="0">
                <a:latin typeface="Courier New" panose="02070309020205020404" pitchFamily="49" charset="0"/>
                <a:ea typeface="굴림" charset="0"/>
                <a:cs typeface="Courier New" panose="02070309020205020404" pitchFamily="49" charset="0"/>
              </a:rPr>
              <a:t>(&amp;mutex);	</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a:solidFill>
                  <a:schemeClr val="hlink"/>
                </a:solidFill>
                <a:latin typeface="Courier New" panose="02070309020205020404" pitchFamily="49" charset="0"/>
                <a:ea typeface="굴림" charset="0"/>
                <a:cs typeface="Courier New" panose="02070309020205020404" pitchFamily="49" charset="0"/>
              </a:rPr>
              <a:t>enqueue(item);</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sem_post</a:t>
            </a:r>
            <a:r>
              <a:rPr lang="en-US" altLang="ko-KR" sz="2000" dirty="0">
                <a:latin typeface="Courier New" panose="02070309020205020404" pitchFamily="49" charset="0"/>
                <a:ea typeface="굴림" charset="0"/>
                <a:cs typeface="Courier New" panose="02070309020205020404" pitchFamily="49" charset="0"/>
              </a:rPr>
              <a:t>(&amp;mutex);</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sem_post</a:t>
            </a:r>
            <a:r>
              <a:rPr lang="en-US" altLang="ko-KR" sz="2000" dirty="0">
                <a:latin typeface="Courier New" panose="02070309020205020404" pitchFamily="49" charset="0"/>
                <a:ea typeface="굴림" charset="0"/>
                <a:cs typeface="Courier New" panose="02070309020205020404" pitchFamily="49" charset="0"/>
              </a:rPr>
              <a:t>(&amp;</a:t>
            </a:r>
            <a:r>
              <a:rPr lang="en-US" altLang="ko-KR" sz="2000" dirty="0" err="1">
                <a:latin typeface="Courier New" panose="02070309020205020404" pitchFamily="49" charset="0"/>
                <a:ea typeface="굴림" charset="0"/>
                <a:cs typeface="Courier New" panose="02070309020205020404" pitchFamily="49" charset="0"/>
              </a:rPr>
              <a:t>fullSlots</a:t>
            </a:r>
            <a:r>
              <a:rPr lang="en-US" altLang="ko-KR" sz="2000" dirty="0">
                <a:latin typeface="Courier New" panose="02070309020205020404" pitchFamily="49" charset="0"/>
                <a:ea typeface="굴림" charset="0"/>
                <a:cs typeface="Courier New" panose="02070309020205020404" pitchFamily="49" charset="0"/>
              </a:rPr>
              <a:t>);	</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a:t>
            </a:r>
          </a:p>
          <a:p>
            <a:pPr>
              <a:lnSpc>
                <a:spcPct val="80000"/>
              </a:lnSpc>
              <a:buNone/>
              <a:tabLst>
                <a:tab pos="801688" algn="l"/>
                <a:tab pos="1139825" algn="l"/>
                <a:tab pos="1541463" algn="l"/>
                <a:tab pos="4284663" algn="l"/>
              </a:tabLst>
            </a:pPr>
            <a:r>
              <a:rPr lang="en-US" altLang="ko-KR" sz="2000" dirty="0">
                <a:latin typeface="Courier New" panose="02070309020205020404" pitchFamily="49" charset="0"/>
                <a:ea typeface="굴림" charset="0"/>
                <a:cs typeface="Courier New" panose="02070309020205020404" pitchFamily="49" charset="0"/>
              </a:rPr>
              <a:t>	Consumer() {</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sem_wait</a:t>
            </a:r>
            <a:r>
              <a:rPr lang="en-US" altLang="ko-KR" sz="2000" dirty="0">
                <a:latin typeface="Courier New" panose="02070309020205020404" pitchFamily="49" charset="0"/>
                <a:ea typeface="굴림" charset="0"/>
                <a:cs typeface="Courier New" panose="02070309020205020404" pitchFamily="49" charset="0"/>
              </a:rPr>
              <a:t>(&amp;</a:t>
            </a:r>
            <a:r>
              <a:rPr lang="en-US" altLang="ko-KR" sz="2000" dirty="0" err="1">
                <a:latin typeface="Courier New" panose="02070309020205020404" pitchFamily="49" charset="0"/>
                <a:ea typeface="굴림" charset="0"/>
                <a:cs typeface="Courier New" panose="02070309020205020404" pitchFamily="49" charset="0"/>
              </a:rPr>
              <a:t>fullSlots</a:t>
            </a:r>
            <a:r>
              <a:rPr lang="en-US" altLang="ko-KR" sz="2000" dirty="0">
                <a:latin typeface="Courier New" panose="02070309020205020404" pitchFamily="49" charset="0"/>
                <a:ea typeface="굴림" charset="0"/>
                <a:cs typeface="Courier New" panose="02070309020205020404" pitchFamily="49" charset="0"/>
              </a:rPr>
              <a:t>);//Wait until </a:t>
            </a:r>
            <a:r>
              <a:rPr lang="en-US" altLang="ko-KR" sz="2000" dirty="0" err="1">
                <a:latin typeface="Courier New" panose="02070309020205020404" pitchFamily="49" charset="0"/>
                <a:ea typeface="굴림" charset="0"/>
                <a:cs typeface="Courier New" panose="02070309020205020404" pitchFamily="49" charset="0"/>
              </a:rPr>
              <a:t>fullSlots</a:t>
            </a:r>
            <a:r>
              <a:rPr lang="en-US" altLang="ko-KR" sz="2000" dirty="0">
                <a:latin typeface="Courier New" panose="02070309020205020404" pitchFamily="49" charset="0"/>
                <a:ea typeface="굴림" charset="0"/>
                <a:cs typeface="Courier New" panose="02070309020205020404" pitchFamily="49" charset="0"/>
              </a:rPr>
              <a:t> non-zero</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sem_wait</a:t>
            </a:r>
            <a:r>
              <a:rPr lang="en-US" altLang="ko-KR" sz="2000" dirty="0">
                <a:latin typeface="Courier New" panose="02070309020205020404" pitchFamily="49" charset="0"/>
                <a:ea typeface="굴림" charset="0"/>
                <a:cs typeface="Courier New" panose="02070309020205020404" pitchFamily="49" charset="0"/>
              </a:rPr>
              <a:t>(&amp;mutex);	</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a:solidFill>
                  <a:schemeClr val="hlink"/>
                </a:solidFill>
                <a:latin typeface="Courier New" panose="02070309020205020404" pitchFamily="49" charset="0"/>
                <a:ea typeface="굴림" charset="0"/>
                <a:cs typeface="Courier New" panose="02070309020205020404" pitchFamily="49" charset="0"/>
              </a:rPr>
              <a:t>item = dequeue();</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sem_post</a:t>
            </a:r>
            <a:r>
              <a:rPr lang="en-US" altLang="ko-KR" sz="2000" dirty="0">
                <a:latin typeface="Courier New" panose="02070309020205020404" pitchFamily="49" charset="0"/>
                <a:ea typeface="굴림" charset="0"/>
                <a:cs typeface="Courier New" panose="02070309020205020404" pitchFamily="49" charset="0"/>
              </a:rPr>
              <a:t>(&amp;mutex);</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sem_post</a:t>
            </a:r>
            <a:r>
              <a:rPr lang="en-US" altLang="ko-KR" sz="2000" dirty="0">
                <a:latin typeface="Courier New" panose="02070309020205020404" pitchFamily="49" charset="0"/>
                <a:ea typeface="굴림" charset="0"/>
                <a:cs typeface="Courier New" panose="02070309020205020404" pitchFamily="49" charset="0"/>
              </a:rPr>
              <a:t>(&amp;</a:t>
            </a:r>
            <a:r>
              <a:rPr lang="en-US" altLang="ko-KR" sz="2000" dirty="0" err="1">
                <a:latin typeface="Courier New" panose="02070309020205020404" pitchFamily="49" charset="0"/>
                <a:ea typeface="굴림" charset="0"/>
                <a:cs typeface="Courier New" panose="02070309020205020404" pitchFamily="49" charset="0"/>
              </a:rPr>
              <a:t>emptySlots</a:t>
            </a:r>
            <a:r>
              <a:rPr lang="en-US" altLang="ko-KR" sz="2000" dirty="0">
                <a:latin typeface="Courier New" panose="02070309020205020404" pitchFamily="49" charset="0"/>
                <a:ea typeface="굴림" charset="0"/>
                <a:cs typeface="Courier New" panose="02070309020205020404" pitchFamily="49" charset="0"/>
              </a:rPr>
              <a:t>);</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return item;</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a:t>
            </a:r>
            <a:br>
              <a:rPr lang="en-US" altLang="ko-KR" sz="2000" dirty="0">
                <a:latin typeface="Courier New" panose="02070309020205020404" pitchFamily="49" charset="0"/>
                <a:ea typeface="굴림" charset="0"/>
                <a:cs typeface="Courier New" panose="02070309020205020404" pitchFamily="49" charset="0"/>
              </a:rPr>
            </a:br>
            <a:endParaRPr lang="en-US" altLang="ko-KR" sz="2000" dirty="0">
              <a:latin typeface="Courier New" panose="02070309020205020404" pitchFamily="49" charset="0"/>
              <a:ea typeface="굴림" charset="0"/>
              <a:cs typeface="Courier New" panose="02070309020205020404" pitchFamily="49" charset="0"/>
            </a:endParaRPr>
          </a:p>
        </p:txBody>
      </p:sp>
      <p:sp>
        <p:nvSpPr>
          <p:cNvPr id="9" name="TextBox 8"/>
          <p:cNvSpPr txBox="1"/>
          <p:nvPr/>
        </p:nvSpPr>
        <p:spPr>
          <a:xfrm>
            <a:off x="5822687" y="3685440"/>
            <a:ext cx="3648803" cy="430887"/>
          </a:xfrm>
          <a:prstGeom prst="rect">
            <a:avLst/>
          </a:prstGeom>
          <a:solidFill>
            <a:schemeClr val="accent2">
              <a:lumMod val="20000"/>
              <a:lumOff val="80000"/>
            </a:schemeClr>
          </a:solidFill>
        </p:spPr>
        <p:txBody>
          <a:bodyPr wrap="square" rtlCol="0">
            <a:spAutoFit/>
          </a:bodyPr>
          <a:lstStyle/>
          <a:p>
            <a:r>
              <a:rPr lang="en-US" sz="2200" b="0" dirty="0">
                <a:latin typeface="Gill Sans Light"/>
              </a:rPr>
              <a:t>Indicates 1 more full slot</a:t>
            </a:r>
          </a:p>
        </p:txBody>
      </p:sp>
      <p:sp>
        <p:nvSpPr>
          <p:cNvPr id="16" name="TextBox 15"/>
          <p:cNvSpPr txBox="1"/>
          <p:nvPr/>
        </p:nvSpPr>
        <p:spPr>
          <a:xfrm>
            <a:off x="96504" y="4601963"/>
            <a:ext cx="1879862" cy="1107996"/>
          </a:xfrm>
          <a:prstGeom prst="rect">
            <a:avLst/>
          </a:prstGeom>
          <a:solidFill>
            <a:schemeClr val="accent2">
              <a:lumMod val="20000"/>
              <a:lumOff val="80000"/>
            </a:schemeClr>
          </a:solidFill>
        </p:spPr>
        <p:txBody>
          <a:bodyPr wrap="square" rtlCol="0">
            <a:spAutoFit/>
          </a:bodyPr>
          <a:lstStyle/>
          <a:p>
            <a:r>
              <a:rPr lang="en-US" sz="2200" b="0" dirty="0">
                <a:latin typeface="Gill Sans Light"/>
              </a:rPr>
              <a:t>Indicates 1 more empty slot</a:t>
            </a:r>
          </a:p>
        </p:txBody>
      </p:sp>
      <p:sp>
        <p:nvSpPr>
          <p:cNvPr id="5" name="Curved Right Arrow 4"/>
          <p:cNvSpPr>
            <a:spLocks noChangeArrowheads="1"/>
          </p:cNvSpPr>
          <p:nvPr/>
        </p:nvSpPr>
        <p:spPr bwMode="auto">
          <a:xfrm flipV="1">
            <a:off x="1628371" y="2590800"/>
            <a:ext cx="723900" cy="2667000"/>
          </a:xfrm>
          <a:prstGeom prst="curvedRightArrow">
            <a:avLst>
              <a:gd name="adj1" fmla="val 25014"/>
              <a:gd name="adj2" fmla="val 50006"/>
              <a:gd name="adj3" fmla="val 25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sp>
        <p:nvSpPr>
          <p:cNvPr id="3" name="Rectangle 2"/>
          <p:cNvSpPr/>
          <p:nvPr/>
        </p:nvSpPr>
        <p:spPr bwMode="auto">
          <a:xfrm>
            <a:off x="2324360" y="2791968"/>
            <a:ext cx="7376746" cy="627268"/>
          </a:xfrm>
          <a:prstGeom prst="rect">
            <a:avLst/>
          </a:prstGeom>
          <a:solidFill>
            <a:srgbClr val="FFFFAA">
              <a:alpha val="40000"/>
            </a:srgb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p:sp>
        <p:nvSpPr>
          <p:cNvPr id="34817" name="Rectangle 2"/>
          <p:cNvSpPr>
            <a:spLocks noGrp="1" noChangeArrowheads="1"/>
          </p:cNvSpPr>
          <p:nvPr>
            <p:ph type="title"/>
          </p:nvPr>
        </p:nvSpPr>
        <p:spPr/>
        <p:txBody>
          <a:bodyPr/>
          <a:lstStyle/>
          <a:p>
            <a:r>
              <a:rPr lang="en-US" altLang="ko-KR" dirty="0">
                <a:latin typeface="Helvetica" charset="0"/>
                <a:ea typeface="굴림" charset="0"/>
                <a:cs typeface="굴림" charset="0"/>
              </a:rPr>
              <a:t>Full Solution to Bounded Buffer (coke machine)</a:t>
            </a:r>
          </a:p>
        </p:txBody>
      </p:sp>
      <p:sp>
        <p:nvSpPr>
          <p:cNvPr id="2" name="Curved Right Arrow 1"/>
          <p:cNvSpPr>
            <a:spLocks noChangeArrowheads="1"/>
          </p:cNvSpPr>
          <p:nvPr/>
        </p:nvSpPr>
        <p:spPr bwMode="auto">
          <a:xfrm flipH="1">
            <a:off x="5397714" y="3556256"/>
            <a:ext cx="397541" cy="838200"/>
          </a:xfrm>
          <a:prstGeom prst="curvedRightArrow">
            <a:avLst>
              <a:gd name="adj1" fmla="val 25000"/>
              <a:gd name="adj2" fmla="val 50000"/>
              <a:gd name="adj3" fmla="val 25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sp>
        <p:nvSpPr>
          <p:cNvPr id="7" name="Rectangle 6"/>
          <p:cNvSpPr/>
          <p:nvPr/>
        </p:nvSpPr>
        <p:spPr bwMode="auto">
          <a:xfrm>
            <a:off x="2324360" y="4382268"/>
            <a:ext cx="7376746" cy="627268"/>
          </a:xfrm>
          <a:prstGeom prst="rect">
            <a:avLst/>
          </a:prstGeom>
          <a:solidFill>
            <a:srgbClr val="FFFFAA">
              <a:alpha val="40000"/>
            </a:srgb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p:grpSp>
        <p:nvGrpSpPr>
          <p:cNvPr id="8" name="Group 7"/>
          <p:cNvGrpSpPr/>
          <p:nvPr/>
        </p:nvGrpSpPr>
        <p:grpSpPr>
          <a:xfrm>
            <a:off x="10200842" y="2743200"/>
            <a:ext cx="1991158" cy="2103407"/>
            <a:chOff x="9243614" y="3080238"/>
            <a:chExt cx="2035351" cy="2209799"/>
          </a:xfrm>
        </p:grpSpPr>
        <p:sp>
          <p:nvSpPr>
            <p:cNvPr id="4" name="TextBox 3"/>
            <p:cNvSpPr txBox="1"/>
            <p:nvPr/>
          </p:nvSpPr>
          <p:spPr>
            <a:xfrm>
              <a:off x="9321535" y="3468997"/>
              <a:ext cx="1957430" cy="1446550"/>
            </a:xfrm>
            <a:prstGeom prst="rect">
              <a:avLst/>
            </a:prstGeom>
            <a:solidFill>
              <a:schemeClr val="accent2">
                <a:lumMod val="20000"/>
                <a:lumOff val="80000"/>
              </a:schemeClr>
            </a:solidFill>
          </p:spPr>
          <p:txBody>
            <a:bodyPr wrap="square" rtlCol="0">
              <a:spAutoFit/>
            </a:bodyPr>
            <a:lstStyle/>
            <a:p>
              <a:r>
                <a:rPr lang="en-US" sz="2200" dirty="0">
                  <a:latin typeface="Gill Sans Light"/>
                </a:rPr>
                <a:t>mutex</a:t>
              </a:r>
              <a:r>
                <a:rPr lang="en-US" sz="2200" b="0" dirty="0">
                  <a:latin typeface="Gill Sans Light"/>
                </a:rPr>
                <a:t> protects integrity of the queue within critical sections</a:t>
              </a:r>
            </a:p>
          </p:txBody>
        </p:sp>
        <p:sp>
          <p:nvSpPr>
            <p:cNvPr id="10" name="Bent Arrow 9"/>
            <p:cNvSpPr/>
            <p:nvPr/>
          </p:nvSpPr>
          <p:spPr bwMode="auto">
            <a:xfrm rot="10800000">
              <a:off x="9243614" y="4864793"/>
              <a:ext cx="1168400" cy="425244"/>
            </a:xfrm>
            <a:prstGeom prst="bentArrow">
              <a:avLst>
                <a:gd name="adj1" fmla="val 34326"/>
                <a:gd name="adj2" fmla="val 25000"/>
                <a:gd name="adj3" fmla="val 25000"/>
                <a:gd name="adj4" fmla="val 43750"/>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p:sp>
          <p:nvSpPr>
            <p:cNvPr id="12" name="Bent Arrow 11"/>
            <p:cNvSpPr/>
            <p:nvPr/>
          </p:nvSpPr>
          <p:spPr bwMode="auto">
            <a:xfrm rot="10800000" flipV="1">
              <a:off x="9243614" y="3080238"/>
              <a:ext cx="1168400" cy="425244"/>
            </a:xfrm>
            <a:prstGeom prst="bentArrow">
              <a:avLst>
                <a:gd name="adj1" fmla="val 34326"/>
                <a:gd name="adj2" fmla="val 25000"/>
                <a:gd name="adj3" fmla="val 25000"/>
                <a:gd name="adj4" fmla="val 43750"/>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p:grpSp>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3499" y="37501"/>
            <a:ext cx="1417029" cy="14840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7329038-BF8E-73E9-C80E-82CE771F5C03}"/>
              </a:ext>
            </a:extLst>
          </p:cNvPr>
          <p:cNvSpPr txBox="1"/>
          <p:nvPr/>
        </p:nvSpPr>
        <p:spPr>
          <a:xfrm>
            <a:off x="2089894" y="5713000"/>
            <a:ext cx="8682463" cy="1015663"/>
          </a:xfrm>
          <a:prstGeom prst="rect">
            <a:avLst/>
          </a:prstGeom>
          <a:solidFill>
            <a:schemeClr val="accent2">
              <a:lumMod val="20000"/>
              <a:lumOff val="80000"/>
            </a:schemeClr>
          </a:solidFill>
        </p:spPr>
        <p:txBody>
          <a:bodyPr wrap="square" rtlCol="0">
            <a:spAutoFit/>
          </a:bodyPr>
          <a:lstStyle/>
          <a:p>
            <a:r>
              <a:rPr lang="en-US" sz="2000" b="0" dirty="0" err="1">
                <a:latin typeface="Gill Sans Light"/>
              </a:rPr>
              <a:t>emptySlots</a:t>
            </a:r>
            <a:r>
              <a:rPr lang="en-US" sz="2000" b="0" dirty="0">
                <a:latin typeface="Gill Sans Light"/>
              </a:rPr>
              <a:t>==0: Producer waits; </a:t>
            </a:r>
            <a:r>
              <a:rPr lang="en-US" sz="2000" b="0" dirty="0" err="1">
                <a:latin typeface="Gill Sans Light"/>
              </a:rPr>
              <a:t>fullSlots</a:t>
            </a:r>
            <a:r>
              <a:rPr lang="en-US" sz="2000" b="0" dirty="0">
                <a:latin typeface="Gill Sans Light"/>
              </a:rPr>
              <a:t> ==0: Consumer waits.</a:t>
            </a:r>
          </a:p>
          <a:p>
            <a:r>
              <a:rPr lang="en-US" sz="2000" b="0" dirty="0" err="1">
                <a:latin typeface="Gill Sans Light"/>
              </a:rPr>
              <a:t>fullSlots</a:t>
            </a:r>
            <a:r>
              <a:rPr lang="en-US" sz="2000" b="0" dirty="0">
                <a:latin typeface="Gill Sans Light"/>
              </a:rPr>
              <a:t>&gt;0 &amp;&amp; </a:t>
            </a:r>
            <a:r>
              <a:rPr lang="en-US" sz="2000" b="0" dirty="0" err="1">
                <a:latin typeface="Gill Sans Light"/>
              </a:rPr>
              <a:t>emptySlots</a:t>
            </a:r>
            <a:r>
              <a:rPr lang="en-US" sz="2000" b="0" dirty="0">
                <a:latin typeface="Gill Sans Light"/>
              </a:rPr>
              <a:t>&gt;0: Producer and Consumer can enqueue/dequeue items. concurrently (within critical section protected by mutex).</a:t>
            </a:r>
          </a:p>
        </p:txBody>
      </p:sp>
    </p:spTree>
    <p:extLst>
      <p:ext uri="{BB962C8B-B14F-4D97-AF65-F5344CB8AC3E}">
        <p14:creationId xmlns:p14="http://schemas.microsoft.com/office/powerpoint/2010/main" val="458348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P spid="9" grpId="0" animBg="1"/>
      <p:bldP spid="16" grpId="0" animBg="1"/>
      <p:bldP spid="5" grpId="0" animBg="1"/>
      <p:bldP spid="3" grpId="0" animBg="1"/>
      <p:bldP spid="2" grpId="0" animBg="1"/>
      <p:bldP spid="7"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ko-KR" dirty="0">
                <a:ea typeface="굴림" panose="020B0600000101010101" pitchFamily="34" charset="-127"/>
              </a:rPr>
              <a:t>Discussions</a:t>
            </a:r>
          </a:p>
        </p:txBody>
      </p:sp>
      <p:sp>
        <p:nvSpPr>
          <p:cNvPr id="465923" name="Rectangle 3"/>
          <p:cNvSpPr>
            <a:spLocks noGrp="1" noChangeArrowheads="1"/>
          </p:cNvSpPr>
          <p:nvPr>
            <p:ph type="body" idx="1"/>
          </p:nvPr>
        </p:nvSpPr>
        <p:spPr>
          <a:xfrm>
            <a:off x="533400" y="990600"/>
            <a:ext cx="10668000" cy="1284660"/>
          </a:xfrm>
        </p:spPr>
        <p:txBody>
          <a:bodyPr>
            <a:normAutofit fontScale="92500" lnSpcReduction="20000"/>
          </a:bodyPr>
          <a:lstStyle/>
          <a:p>
            <a:r>
              <a:rPr lang="en-US" altLang="ko-KR" dirty="0">
                <a:ea typeface="굴림" panose="020B0600000101010101" pitchFamily="34" charset="-127"/>
              </a:rPr>
              <a:t>Two semaphores</a:t>
            </a:r>
          </a:p>
          <a:p>
            <a:pPr lvl="1"/>
            <a:r>
              <a:rPr lang="en-US" altLang="ko-KR" dirty="0">
                <a:ea typeface="굴림" panose="020B0600000101010101" pitchFamily="34" charset="-127"/>
              </a:rPr>
              <a:t>Producer does: </a:t>
            </a:r>
            <a:r>
              <a:rPr lang="en-US" altLang="ko-KR" dirty="0" err="1">
                <a:ea typeface="굴림" panose="020B0600000101010101" pitchFamily="34" charset="-127"/>
              </a:rPr>
              <a:t>sem_wait</a:t>
            </a:r>
            <a:r>
              <a:rPr lang="en-US" altLang="ko-KR" dirty="0">
                <a:ea typeface="굴림" panose="020B0600000101010101" pitchFamily="34" charset="-127"/>
              </a:rPr>
              <a:t>(&amp;</a:t>
            </a:r>
            <a:r>
              <a:rPr lang="en-US" altLang="ko-KR" dirty="0" err="1">
                <a:ea typeface="굴림" panose="020B0600000101010101" pitchFamily="34" charset="-127"/>
              </a:rPr>
              <a:t>emptySlots</a:t>
            </a:r>
            <a:r>
              <a:rPr lang="en-US" altLang="ko-KR" dirty="0">
                <a:ea typeface="굴림" panose="020B0600000101010101" pitchFamily="34" charset="-127"/>
              </a:rPr>
              <a:t>), </a:t>
            </a:r>
            <a:r>
              <a:rPr lang="en-US" altLang="ko-KR" dirty="0" err="1">
                <a:ea typeface="굴림" panose="020B0600000101010101" pitchFamily="34" charset="-127"/>
              </a:rPr>
              <a:t>sem_post</a:t>
            </a:r>
            <a:r>
              <a:rPr lang="en-US" altLang="ko-KR" dirty="0">
                <a:ea typeface="굴림" panose="020B0600000101010101" pitchFamily="34" charset="-127"/>
              </a:rPr>
              <a:t>(&amp;</a:t>
            </a:r>
            <a:r>
              <a:rPr lang="en-US" altLang="ko-KR" dirty="0" err="1">
                <a:ea typeface="굴림" panose="020B0600000101010101" pitchFamily="34" charset="-127"/>
              </a:rPr>
              <a:t>fullSlots</a:t>
            </a:r>
            <a:r>
              <a:rPr lang="en-US" altLang="ko-KR" dirty="0">
                <a:ea typeface="굴림" panose="020B0600000101010101" pitchFamily="34" charset="-127"/>
              </a:rPr>
              <a:t>)</a:t>
            </a:r>
          </a:p>
          <a:p>
            <a:pPr lvl="1"/>
            <a:r>
              <a:rPr lang="en-US" altLang="ko-KR" dirty="0">
                <a:ea typeface="굴림" panose="020B0600000101010101" pitchFamily="34" charset="-127"/>
              </a:rPr>
              <a:t>Consumer does: </a:t>
            </a:r>
            <a:r>
              <a:rPr lang="en-US" altLang="ko-KR" dirty="0" err="1">
                <a:ea typeface="굴림" panose="020B0600000101010101" pitchFamily="34" charset="-127"/>
              </a:rPr>
              <a:t>sem_wait</a:t>
            </a:r>
            <a:r>
              <a:rPr lang="en-US" altLang="ko-KR" dirty="0">
                <a:ea typeface="굴림" panose="020B0600000101010101" pitchFamily="34" charset="-127"/>
              </a:rPr>
              <a:t>(&amp;</a:t>
            </a:r>
            <a:r>
              <a:rPr lang="en-US" altLang="ko-KR" dirty="0" err="1">
                <a:ea typeface="굴림" panose="020B0600000101010101" pitchFamily="34" charset="-127"/>
              </a:rPr>
              <a:t>fullSlots</a:t>
            </a:r>
            <a:r>
              <a:rPr lang="en-US" altLang="ko-KR" dirty="0">
                <a:ea typeface="굴림" panose="020B0600000101010101" pitchFamily="34" charset="-127"/>
              </a:rPr>
              <a:t>), </a:t>
            </a:r>
            <a:r>
              <a:rPr lang="en-US" altLang="ko-KR" dirty="0" err="1">
                <a:ea typeface="굴림" panose="020B0600000101010101" pitchFamily="34" charset="-127"/>
              </a:rPr>
              <a:t>sem_post</a:t>
            </a:r>
            <a:r>
              <a:rPr lang="en-US" altLang="ko-KR" dirty="0">
                <a:ea typeface="굴림" panose="020B0600000101010101" pitchFamily="34" charset="-127"/>
              </a:rPr>
              <a:t>(&amp;</a:t>
            </a:r>
            <a:r>
              <a:rPr lang="en-US" altLang="ko-KR" dirty="0" err="1">
                <a:ea typeface="굴림" panose="020B0600000101010101" pitchFamily="34" charset="-127"/>
              </a:rPr>
              <a:t>emptySlots</a:t>
            </a:r>
            <a:r>
              <a:rPr lang="en-US" altLang="ko-KR" dirty="0">
                <a:ea typeface="굴림" panose="020B0600000101010101" pitchFamily="34" charset="-127"/>
              </a:rPr>
              <a:t>)</a:t>
            </a:r>
          </a:p>
          <a:p>
            <a:pPr lvl="1"/>
            <a:endParaRPr lang="en-US" altLang="ko-KR" dirty="0">
              <a:ea typeface="굴림" panose="020B0600000101010101" pitchFamily="34" charset="-127"/>
            </a:endParaRPr>
          </a:p>
        </p:txBody>
      </p:sp>
      <p:sp>
        <p:nvSpPr>
          <p:cNvPr id="6" name="Rectangular Callout 5"/>
          <p:cNvSpPr>
            <a:spLocks noChangeArrowheads="1"/>
          </p:cNvSpPr>
          <p:nvPr/>
        </p:nvSpPr>
        <p:spPr bwMode="auto">
          <a:xfrm>
            <a:off x="4419600" y="685800"/>
            <a:ext cx="1752600" cy="685800"/>
          </a:xfrm>
          <a:prstGeom prst="wedgeRectCallout">
            <a:avLst>
              <a:gd name="adj1" fmla="val -20833"/>
              <a:gd name="adj2" fmla="val 62500"/>
            </a:avLst>
          </a:prstGeom>
          <a:solidFill>
            <a:srgbClr val="FFFFAA"/>
          </a:solidFill>
          <a:ln w="19050" cmpd="sng">
            <a:solidFill>
              <a:schemeClr val="tx1"/>
            </a:solidFill>
            <a:round/>
            <a:headEnd type="triangle" w="med" len="med"/>
            <a:tailEnd/>
          </a:ln>
        </p:spPr>
        <p:txBody>
          <a:bodyPr anchor="ctr"/>
          <a:lstStyle/>
          <a:p>
            <a:pPr algn="ctr"/>
            <a:r>
              <a:rPr lang="en-US" sz="2000" b="0" dirty="0">
                <a:latin typeface="Gill Sans Light"/>
                <a:cs typeface="Gill Sans Light"/>
              </a:rPr>
              <a:t>Decrease # of empty slots</a:t>
            </a:r>
          </a:p>
        </p:txBody>
      </p:sp>
      <p:sp>
        <p:nvSpPr>
          <p:cNvPr id="7" name="Rectangular Callout 6"/>
          <p:cNvSpPr>
            <a:spLocks noChangeArrowheads="1"/>
          </p:cNvSpPr>
          <p:nvPr/>
        </p:nvSpPr>
        <p:spPr bwMode="auto">
          <a:xfrm>
            <a:off x="7296856" y="685800"/>
            <a:ext cx="1752600" cy="685800"/>
          </a:xfrm>
          <a:prstGeom prst="wedgeRectCallout">
            <a:avLst>
              <a:gd name="adj1" fmla="val -20833"/>
              <a:gd name="adj2" fmla="val 62500"/>
            </a:avLst>
          </a:prstGeom>
          <a:solidFill>
            <a:srgbClr val="FFFFAA"/>
          </a:solidFill>
          <a:ln w="19050" cmpd="sng">
            <a:solidFill>
              <a:schemeClr val="tx1"/>
            </a:solidFill>
            <a:round/>
            <a:headEnd type="triangle" w="med" len="med"/>
            <a:tailEnd/>
          </a:ln>
        </p:spPr>
        <p:txBody>
          <a:bodyPr anchor="ctr"/>
          <a:lstStyle/>
          <a:p>
            <a:pPr algn="ctr"/>
            <a:r>
              <a:rPr lang="en-US" sz="2000" b="0" dirty="0">
                <a:latin typeface="Gill Sans Light"/>
                <a:cs typeface="Gill Sans Light"/>
              </a:rPr>
              <a:t>Increase # of full slots</a:t>
            </a:r>
          </a:p>
        </p:txBody>
      </p:sp>
      <p:sp>
        <p:nvSpPr>
          <p:cNvPr id="8" name="Rectangular Callout 7"/>
          <p:cNvSpPr>
            <a:spLocks noChangeArrowheads="1"/>
          </p:cNvSpPr>
          <p:nvPr/>
        </p:nvSpPr>
        <p:spPr bwMode="auto">
          <a:xfrm>
            <a:off x="7296856" y="2275260"/>
            <a:ext cx="1752600" cy="685800"/>
          </a:xfrm>
          <a:prstGeom prst="wedgeRectCallout">
            <a:avLst>
              <a:gd name="adj1" fmla="val -9741"/>
              <a:gd name="adj2" fmla="val -71653"/>
            </a:avLst>
          </a:prstGeom>
          <a:solidFill>
            <a:srgbClr val="FFFFAA"/>
          </a:solidFill>
          <a:ln w="19050" cmpd="sng">
            <a:solidFill>
              <a:schemeClr val="tx1"/>
            </a:solidFill>
            <a:round/>
            <a:headEnd type="triangle" w="med" len="med"/>
            <a:tailEnd/>
          </a:ln>
        </p:spPr>
        <p:txBody>
          <a:bodyPr anchor="ctr"/>
          <a:lstStyle/>
          <a:p>
            <a:pPr algn="ctr"/>
            <a:r>
              <a:rPr lang="en-US" sz="2000" b="0" dirty="0">
                <a:latin typeface="Gill Sans Light"/>
                <a:cs typeface="Gill Sans Light"/>
              </a:rPr>
              <a:t>Increase # of empty slots</a:t>
            </a:r>
          </a:p>
        </p:txBody>
      </p:sp>
      <p:sp>
        <p:nvSpPr>
          <p:cNvPr id="9" name="Rectangular Callout 8"/>
          <p:cNvSpPr>
            <a:spLocks noChangeArrowheads="1"/>
          </p:cNvSpPr>
          <p:nvPr/>
        </p:nvSpPr>
        <p:spPr bwMode="auto">
          <a:xfrm>
            <a:off x="4419600" y="2275260"/>
            <a:ext cx="1752600" cy="685800"/>
          </a:xfrm>
          <a:prstGeom prst="wedgeRectCallout">
            <a:avLst>
              <a:gd name="adj1" fmla="val -31397"/>
              <a:gd name="adj2" fmla="val -74945"/>
            </a:avLst>
          </a:prstGeom>
          <a:solidFill>
            <a:srgbClr val="FFFFAA"/>
          </a:solidFill>
          <a:ln w="19050" cmpd="sng">
            <a:solidFill>
              <a:schemeClr val="tx1"/>
            </a:solidFill>
            <a:round/>
            <a:headEnd type="triangle" w="med" len="med"/>
            <a:tailEnd/>
          </a:ln>
        </p:spPr>
        <p:txBody>
          <a:bodyPr anchor="ctr"/>
          <a:lstStyle/>
          <a:p>
            <a:pPr algn="ctr"/>
            <a:r>
              <a:rPr lang="en-US" sz="2000" b="0" dirty="0">
                <a:latin typeface="Gill Sans Light"/>
                <a:cs typeface="Gill Sans Light"/>
              </a:rPr>
              <a:t>Decrease # of full slots</a:t>
            </a:r>
          </a:p>
        </p:txBody>
      </p:sp>
      <p:sp>
        <p:nvSpPr>
          <p:cNvPr id="10" name="Rectangle 3"/>
          <p:cNvSpPr txBox="1">
            <a:spLocks noChangeArrowheads="1"/>
          </p:cNvSpPr>
          <p:nvPr/>
        </p:nvSpPr>
        <p:spPr bwMode="auto">
          <a:xfrm>
            <a:off x="7296856" y="3134940"/>
            <a:ext cx="3763162" cy="3570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90478" tIns="44445" rIns="90478" bIns="44445"/>
          <a:lstStyle>
            <a:lvl1pPr marL="285750" indent="-285750">
              <a:tabLst>
                <a:tab pos="801688" algn="l"/>
                <a:tab pos="1139825" algn="l"/>
                <a:tab pos="1541463" algn="l"/>
                <a:tab pos="4284663" algn="l"/>
              </a:tabLst>
              <a:defRPr sz="2400" b="1">
                <a:solidFill>
                  <a:schemeClr val="tx1"/>
                </a:solidFill>
                <a:latin typeface="Comic Sans MS" charset="0"/>
                <a:ea typeface="ＭＳ Ｐゴシック" charset="0"/>
                <a:cs typeface="ＭＳ Ｐゴシック" charset="0"/>
              </a:defRPr>
            </a:lvl1pPr>
            <a:lvl2pPr marL="742950" indent="-285750">
              <a:tabLst>
                <a:tab pos="801688" algn="l"/>
                <a:tab pos="1139825" algn="l"/>
                <a:tab pos="1541463" algn="l"/>
                <a:tab pos="4284663" algn="l"/>
              </a:tabLst>
              <a:defRPr sz="2400" b="1">
                <a:solidFill>
                  <a:schemeClr val="tx1"/>
                </a:solidFill>
                <a:latin typeface="Comic Sans MS" charset="0"/>
                <a:ea typeface="ＭＳ Ｐゴシック" charset="0"/>
              </a:defRPr>
            </a:lvl2pPr>
            <a:lvl3pPr marL="1143000" indent="-228600">
              <a:tabLst>
                <a:tab pos="801688" algn="l"/>
                <a:tab pos="1139825" algn="l"/>
                <a:tab pos="1541463" algn="l"/>
                <a:tab pos="4284663" algn="l"/>
              </a:tabLst>
              <a:defRPr sz="2400" b="1">
                <a:solidFill>
                  <a:schemeClr val="tx1"/>
                </a:solidFill>
                <a:latin typeface="Comic Sans MS" charset="0"/>
                <a:ea typeface="ＭＳ Ｐゴシック" charset="0"/>
              </a:defRPr>
            </a:lvl3pPr>
            <a:lvl4pPr marL="1600200" indent="-228600">
              <a:tabLst>
                <a:tab pos="801688" algn="l"/>
                <a:tab pos="1139825" algn="l"/>
                <a:tab pos="1541463" algn="l"/>
                <a:tab pos="4284663" algn="l"/>
              </a:tabLst>
              <a:defRPr sz="2400" b="1">
                <a:solidFill>
                  <a:schemeClr val="tx1"/>
                </a:solidFill>
                <a:latin typeface="Comic Sans MS" charset="0"/>
                <a:ea typeface="ＭＳ Ｐゴシック" charset="0"/>
              </a:defRPr>
            </a:lvl4pPr>
            <a:lvl5pPr marL="2057400" indent="-228600">
              <a:tabLst>
                <a:tab pos="801688" algn="l"/>
                <a:tab pos="1139825" algn="l"/>
                <a:tab pos="1541463" algn="l"/>
                <a:tab pos="42846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801688" algn="l"/>
                <a:tab pos="1139825" algn="l"/>
                <a:tab pos="1541463" algn="l"/>
                <a:tab pos="42846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801688" algn="l"/>
                <a:tab pos="1139825" algn="l"/>
                <a:tab pos="1541463" algn="l"/>
                <a:tab pos="42846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801688" algn="l"/>
                <a:tab pos="1139825" algn="l"/>
                <a:tab pos="1541463" algn="l"/>
                <a:tab pos="42846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801688" algn="l"/>
                <a:tab pos="1139825" algn="l"/>
                <a:tab pos="1541463" algn="l"/>
                <a:tab pos="4284663" algn="l"/>
              </a:tabLst>
              <a:defRPr sz="2400" b="1">
                <a:solidFill>
                  <a:schemeClr val="tx1"/>
                </a:solidFill>
                <a:latin typeface="Comic Sans MS" charset="0"/>
                <a:ea typeface="ＭＳ Ｐゴシック" charset="0"/>
              </a:defRPr>
            </a:lvl9pPr>
          </a:lstStyle>
          <a:p>
            <a:pPr>
              <a:lnSpc>
                <a:spcPct val="80000"/>
              </a:lnSpc>
              <a:spcBef>
                <a:spcPct val="30000"/>
              </a:spcBef>
              <a:buSzPct val="100000"/>
            </a:pPr>
            <a:r>
              <a:rPr lang="en-US" altLang="ko-KR" sz="1800" b="0" dirty="0">
                <a:latin typeface="Courier New" panose="02070309020205020404" pitchFamily="49" charset="0"/>
                <a:ea typeface="굴림" charset="0"/>
                <a:cs typeface="Courier New" panose="02070309020205020404" pitchFamily="49" charset="0"/>
              </a:rPr>
              <a:t>//Incorrect code  </a:t>
            </a:r>
          </a:p>
          <a:p>
            <a:pPr>
              <a:lnSpc>
                <a:spcPct val="80000"/>
              </a:lnSpc>
              <a:spcBef>
                <a:spcPct val="30000"/>
              </a:spcBef>
              <a:buSzPct val="100000"/>
            </a:pPr>
            <a:r>
              <a:rPr lang="en-US" altLang="ko-KR" sz="1800" b="0" dirty="0">
                <a:latin typeface="Courier New" panose="02070309020205020404" pitchFamily="49" charset="0"/>
                <a:ea typeface="굴림" charset="0"/>
                <a:cs typeface="Courier New" panose="02070309020205020404" pitchFamily="49" charset="0"/>
              </a:rPr>
              <a:t>  Producer(item)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sem_wait</a:t>
            </a:r>
            <a:r>
              <a:rPr lang="en-US" altLang="ko-KR" sz="1800" b="0" dirty="0">
                <a:latin typeface="Courier New" panose="02070309020205020404" pitchFamily="49" charset="0"/>
                <a:ea typeface="굴림" charset="0"/>
                <a:cs typeface="Courier New" panose="02070309020205020404" pitchFamily="49" charset="0"/>
              </a:rPr>
              <a:t>(&amp;mutex);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sem_wait</a:t>
            </a:r>
            <a:r>
              <a:rPr lang="en-US" altLang="ko-KR" sz="1800" b="0" dirty="0">
                <a:latin typeface="Courier New" panose="02070309020205020404" pitchFamily="49" charset="0"/>
                <a:ea typeface="굴림" charset="0"/>
                <a:cs typeface="Courier New" panose="02070309020205020404" pitchFamily="49" charset="0"/>
              </a:rPr>
              <a:t>(&amp;</a:t>
            </a:r>
            <a:r>
              <a:rPr lang="en-US" altLang="ko-KR" sz="1800" b="0" dirty="0" err="1">
                <a:latin typeface="Courier New" panose="02070309020205020404" pitchFamily="49" charset="0"/>
                <a:ea typeface="굴림" charset="0"/>
                <a:cs typeface="Courier New" panose="02070309020205020404" pitchFamily="49" charset="0"/>
              </a:rPr>
              <a:t>emptySlots</a:t>
            </a:r>
            <a:r>
              <a:rPr lang="en-US" altLang="ko-KR" sz="1800" b="0" dirty="0">
                <a:latin typeface="Courier New" panose="02070309020205020404" pitchFamily="49" charset="0"/>
                <a:ea typeface="굴림" charset="0"/>
                <a:cs typeface="Courier New" panose="02070309020205020404" pitchFamily="49" charset="0"/>
              </a:rPr>
              <a:t>);</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enqueue(item);</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sem_post</a:t>
            </a:r>
            <a:r>
              <a:rPr lang="en-US" altLang="ko-KR" sz="1800" b="0" dirty="0">
                <a:latin typeface="Courier New" panose="02070309020205020404" pitchFamily="49" charset="0"/>
                <a:ea typeface="굴림" charset="0"/>
                <a:cs typeface="Courier New" panose="02070309020205020404" pitchFamily="49" charset="0"/>
              </a:rPr>
              <a:t>(&amp;</a:t>
            </a:r>
            <a:r>
              <a:rPr lang="en-US" altLang="ko-KR" sz="1800" b="0" dirty="0" err="1">
                <a:latin typeface="Courier New" panose="02070309020205020404" pitchFamily="49" charset="0"/>
                <a:ea typeface="굴림" charset="0"/>
                <a:cs typeface="Courier New" panose="02070309020205020404" pitchFamily="49" charset="0"/>
              </a:rPr>
              <a:t>fullSlots</a:t>
            </a:r>
            <a:r>
              <a:rPr lang="en-US" altLang="ko-KR" sz="1800" b="0" dirty="0">
                <a:latin typeface="Courier New" panose="02070309020205020404" pitchFamily="49" charset="0"/>
                <a:ea typeface="굴림" charset="0"/>
                <a:cs typeface="Courier New" panose="02070309020205020404" pitchFamily="49" charset="0"/>
              </a:rPr>
              <a:t>);</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sem_post</a:t>
            </a:r>
            <a:r>
              <a:rPr lang="en-US" altLang="ko-KR" sz="1800" b="0" dirty="0">
                <a:latin typeface="Courier New" panose="02070309020205020404" pitchFamily="49" charset="0"/>
                <a:ea typeface="굴림" charset="0"/>
                <a:cs typeface="Courier New" panose="02070309020205020404" pitchFamily="49" charset="0"/>
              </a:rPr>
              <a:t>(&amp;mutex);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Consumer(item)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sem_wait</a:t>
            </a:r>
            <a:r>
              <a:rPr lang="en-US" altLang="ko-KR" sz="1800" b="0" dirty="0">
                <a:latin typeface="Courier New" panose="02070309020205020404" pitchFamily="49" charset="0"/>
                <a:ea typeface="굴림" charset="0"/>
                <a:cs typeface="Courier New" panose="02070309020205020404" pitchFamily="49" charset="0"/>
              </a:rPr>
              <a:t>(&amp;mutex);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sem_wait</a:t>
            </a:r>
            <a:r>
              <a:rPr lang="en-US" altLang="ko-KR" sz="1800" b="0" dirty="0">
                <a:latin typeface="Courier New" panose="02070309020205020404" pitchFamily="49" charset="0"/>
                <a:ea typeface="굴림" charset="0"/>
                <a:cs typeface="Courier New" panose="02070309020205020404" pitchFamily="49" charset="0"/>
              </a:rPr>
              <a:t>(&amp;</a:t>
            </a:r>
            <a:r>
              <a:rPr lang="en-US" altLang="ko-KR" sz="1800" b="0" dirty="0" err="1">
                <a:latin typeface="Courier New" panose="02070309020205020404" pitchFamily="49" charset="0"/>
                <a:ea typeface="굴림" charset="0"/>
                <a:cs typeface="Courier New" panose="02070309020205020404" pitchFamily="49" charset="0"/>
              </a:rPr>
              <a:t>fullSlots</a:t>
            </a:r>
            <a:r>
              <a:rPr lang="en-US" altLang="ko-KR" sz="1800" b="0" dirty="0">
                <a:latin typeface="Courier New" panose="02070309020205020404" pitchFamily="49" charset="0"/>
                <a:ea typeface="굴림" charset="0"/>
                <a:cs typeface="Courier New" panose="02070309020205020404" pitchFamily="49" charset="0"/>
              </a:rPr>
              <a:t>);</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enqueue(item);</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sem_post</a:t>
            </a:r>
            <a:r>
              <a:rPr lang="en-US" altLang="ko-KR" sz="1800" b="0" dirty="0">
                <a:latin typeface="Courier New" panose="02070309020205020404" pitchFamily="49" charset="0"/>
                <a:ea typeface="굴림" charset="0"/>
                <a:cs typeface="Courier New" panose="02070309020205020404" pitchFamily="49" charset="0"/>
              </a:rPr>
              <a:t>(&amp;</a:t>
            </a:r>
            <a:r>
              <a:rPr lang="en-US" altLang="ko-KR" sz="1800" b="0" dirty="0" err="1">
                <a:latin typeface="Courier New" panose="02070309020205020404" pitchFamily="49" charset="0"/>
                <a:ea typeface="굴림" charset="0"/>
                <a:cs typeface="Courier New" panose="02070309020205020404" pitchFamily="49" charset="0"/>
              </a:rPr>
              <a:t>emptySlots</a:t>
            </a:r>
            <a:r>
              <a:rPr lang="en-US" altLang="ko-KR" sz="1800" b="0" dirty="0">
                <a:latin typeface="Courier New" panose="02070309020205020404" pitchFamily="49" charset="0"/>
                <a:ea typeface="굴림" charset="0"/>
                <a:cs typeface="Courier New" panose="02070309020205020404" pitchFamily="49" charset="0"/>
              </a:rPr>
              <a:t>);</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sem_post</a:t>
            </a:r>
            <a:r>
              <a:rPr lang="en-US" altLang="ko-KR" sz="1800" b="0" dirty="0">
                <a:latin typeface="Courier New" panose="02070309020205020404" pitchFamily="49" charset="0"/>
                <a:ea typeface="굴림" charset="0"/>
                <a:cs typeface="Courier New" panose="02070309020205020404" pitchFamily="49" charset="0"/>
              </a:rPr>
              <a:t>(&amp;mutex);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a:t>
            </a:r>
          </a:p>
        </p:txBody>
      </p:sp>
      <p:sp>
        <p:nvSpPr>
          <p:cNvPr id="5" name="Rectangle 3">
            <a:extLst>
              <a:ext uri="{FF2B5EF4-FFF2-40B4-BE49-F238E27FC236}">
                <a16:creationId xmlns:a16="http://schemas.microsoft.com/office/drawing/2014/main" id="{198A3FC5-8C9B-7875-7A01-C65118EBA833}"/>
              </a:ext>
            </a:extLst>
          </p:cNvPr>
          <p:cNvSpPr txBox="1">
            <a:spLocks noChangeArrowheads="1"/>
          </p:cNvSpPr>
          <p:nvPr/>
        </p:nvSpPr>
        <p:spPr bwMode="auto">
          <a:xfrm>
            <a:off x="310952" y="2961060"/>
            <a:ext cx="6851847" cy="374454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Autofit/>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US" altLang="ko-KR" sz="2000" kern="0" dirty="0">
                <a:latin typeface="Gill Sans" panose="020B0502020104020203"/>
                <a:ea typeface="굴림" panose="020B0600000101010101" pitchFamily="34" charset="-127"/>
              </a:rPr>
              <a:t>Can we put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t>
            </a:r>
            <a:r>
              <a:rPr lang="en-US" altLang="ko-KR" sz="2000" kern="0" dirty="0" err="1">
                <a:latin typeface="Gill Sans" panose="020B0502020104020203"/>
                <a:ea typeface="굴림" panose="020B0600000101010101" pitchFamily="34" charset="-127"/>
              </a:rPr>
              <a:t>sem_post</a:t>
            </a:r>
            <a:r>
              <a:rPr lang="en-US" altLang="ko-KR" sz="2000" kern="0" dirty="0">
                <a:latin typeface="Gill Sans" panose="020B0502020104020203"/>
                <a:ea typeface="굴림" panose="020B0600000101010101" pitchFamily="34" charset="-127"/>
              </a:rPr>
              <a:t>() for mutex outside of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t>
            </a:r>
            <a:r>
              <a:rPr lang="en-US" altLang="ko-KR" sz="2000" kern="0" dirty="0" err="1">
                <a:latin typeface="Gill Sans" panose="020B0502020104020203"/>
                <a:ea typeface="굴림" panose="020B0600000101010101" pitchFamily="34" charset="-127"/>
              </a:rPr>
              <a:t>sem_post</a:t>
            </a:r>
            <a:r>
              <a:rPr lang="en-US" altLang="ko-KR" sz="2000" kern="0" dirty="0">
                <a:latin typeface="Gill Sans" panose="020B0502020104020203"/>
                <a:ea typeface="굴림" panose="020B0600000101010101" pitchFamily="34" charset="-127"/>
              </a:rPr>
              <a:t>() for </a:t>
            </a:r>
            <a:r>
              <a:rPr lang="en-US" altLang="ko-KR" sz="2000" kern="0" dirty="0" err="1">
                <a:latin typeface="Gill Sans" panose="020B0502020104020203"/>
                <a:ea typeface="굴림" panose="020B0600000101010101" pitchFamily="34" charset="-127"/>
              </a:rPr>
              <a:t>emptySlots</a:t>
            </a:r>
            <a:r>
              <a:rPr lang="en-US" altLang="ko-KR" sz="2000" kern="0" dirty="0">
                <a:latin typeface="Gill Sans" panose="020B0502020104020203"/>
                <a:ea typeface="굴림" panose="020B0600000101010101" pitchFamily="34" charset="-127"/>
              </a:rPr>
              <a:t> and </a:t>
            </a:r>
            <a:r>
              <a:rPr lang="en-US" altLang="ko-KR" sz="2000" kern="0" dirty="0" err="1">
                <a:latin typeface="Gill Sans" panose="020B0502020104020203"/>
                <a:ea typeface="굴림" panose="020B0600000101010101" pitchFamily="34" charset="-127"/>
              </a:rPr>
              <a:t>fullSlots</a:t>
            </a:r>
            <a:r>
              <a:rPr lang="en-US" altLang="ko-KR" sz="2000" kern="0" dirty="0">
                <a:latin typeface="Gill Sans" panose="020B0502020104020203"/>
                <a:ea typeface="굴림" panose="020B0600000101010101" pitchFamily="34" charset="-127"/>
              </a:rPr>
              <a:t>?</a:t>
            </a:r>
          </a:p>
          <a:p>
            <a:r>
              <a:rPr lang="en-US" altLang="ko-KR" sz="2000" kern="0" dirty="0">
                <a:latin typeface="Gill Sans" panose="020B0502020104020203"/>
                <a:ea typeface="굴림" panose="020B0600000101010101" pitchFamily="34" charset="-127"/>
              </a:rPr>
              <a:t>No! This may cause deadlock. Suppose the queue is initially empty. Producer enters the critical section, calls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(&amp;</a:t>
            </a:r>
            <a:r>
              <a:rPr lang="en-US" altLang="ko-KR" sz="2000" kern="0" dirty="0" err="1">
                <a:latin typeface="Gill Sans" panose="020B0502020104020203"/>
                <a:ea typeface="굴림" panose="020B0600000101010101" pitchFamily="34" charset="-127"/>
              </a:rPr>
              <a:t>emptySlots</a:t>
            </a:r>
            <a:r>
              <a:rPr lang="en-US" altLang="ko-KR" sz="2000" kern="0" dirty="0">
                <a:latin typeface="Gill Sans" panose="020B0502020104020203"/>
                <a:ea typeface="굴림" panose="020B0600000101010101" pitchFamily="34" charset="-127"/>
              </a:rPr>
              <a:t>) and is blocked waiting for Consumer to put items into the queue</a:t>
            </a:r>
            <a:r>
              <a:rPr lang="en-GB" altLang="ko-KR" sz="2000" kern="0" dirty="0">
                <a:latin typeface="Gill Sans" panose="020B0502020104020203"/>
                <a:ea typeface="굴림" panose="020B0600000101010101" pitchFamily="34" charset="-127"/>
              </a:rPr>
              <a:t>;</a:t>
            </a:r>
            <a:r>
              <a:rPr lang="en-US" altLang="ko-KR" sz="2000" kern="0" dirty="0">
                <a:latin typeface="Gill Sans" panose="020B0502020104020203"/>
                <a:ea typeface="굴림" panose="020B0600000101010101" pitchFamily="34" charset="-127"/>
              </a:rPr>
              <a:t> Consumer calls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(&amp;mutex) and is blocked waiting to enter the critical section. But Producer will never exit the critical section and call </a:t>
            </a:r>
            <a:r>
              <a:rPr lang="en-US" altLang="ko-KR" sz="2000" kern="0" dirty="0" err="1">
                <a:latin typeface="Gill Sans" panose="020B0502020104020203"/>
                <a:ea typeface="굴림" panose="020B0600000101010101" pitchFamily="34" charset="-127"/>
              </a:rPr>
              <a:t>sem_post</a:t>
            </a:r>
            <a:r>
              <a:rPr lang="en-US" altLang="ko-KR" sz="2000" kern="0" dirty="0">
                <a:latin typeface="Gill Sans" panose="020B0502020104020203"/>
                <a:ea typeface="굴림" panose="020B0600000101010101" pitchFamily="34" charset="-127"/>
              </a:rPr>
              <a:t>(&amp;mutex) to wake up Consumer!</a:t>
            </a:r>
          </a:p>
          <a:p>
            <a:r>
              <a:rPr lang="en-US" altLang="ko-KR" sz="2000" kern="0" dirty="0">
                <a:latin typeface="Gill Sans" panose="020B0502020104020203"/>
                <a:ea typeface="굴림" panose="020B0600000101010101" pitchFamily="34" charset="-127"/>
              </a:rPr>
              <a:t>Similar deadlock situation when the queue is full, Consumer is blocked on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(&amp;</a:t>
            </a:r>
            <a:r>
              <a:rPr lang="en-US" altLang="ko-KR" sz="2000" kern="0" dirty="0" err="1">
                <a:latin typeface="Gill Sans" panose="020B0502020104020203"/>
                <a:ea typeface="굴림" panose="020B0600000101010101" pitchFamily="34" charset="-127"/>
              </a:rPr>
              <a:t>fullSlots</a:t>
            </a:r>
            <a:r>
              <a:rPr lang="en-US" altLang="ko-KR" sz="2000" kern="0" dirty="0">
                <a:latin typeface="Gill Sans" panose="020B0502020104020203"/>
                <a:ea typeface="굴림" panose="020B0600000101010101" pitchFamily="34" charset="-127"/>
              </a:rPr>
              <a:t>) and Producer is blocked on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(&amp;mutex).</a:t>
            </a:r>
            <a:endParaRPr lang="ko-KR" altLang="en-US" sz="2000" kern="0" dirty="0">
              <a:latin typeface="Gill Sans" panose="020B0502020104020203"/>
              <a:ea typeface="굴림" panose="020B0600000101010101" pitchFamily="34" charset="-127"/>
            </a:endParaRPr>
          </a:p>
        </p:txBody>
      </p:sp>
      <p:sp>
        <p:nvSpPr>
          <p:cNvPr id="4" name="Arrow: Left 3">
            <a:extLst>
              <a:ext uri="{FF2B5EF4-FFF2-40B4-BE49-F238E27FC236}">
                <a16:creationId xmlns:a16="http://schemas.microsoft.com/office/drawing/2014/main" id="{8B716CC1-FCEF-9AEB-1D81-040AD282E2B5}"/>
              </a:ext>
            </a:extLst>
          </p:cNvPr>
          <p:cNvSpPr/>
          <p:nvPr/>
        </p:nvSpPr>
        <p:spPr bwMode="auto">
          <a:xfrm flipH="1">
            <a:off x="7162800" y="3920616"/>
            <a:ext cx="668866" cy="228600"/>
          </a:xfrm>
          <a:prstGeom prst="leftArrow">
            <a:avLst/>
          </a:prstGeom>
          <a:ln>
            <a:solidFill>
              <a:schemeClr val="accent5"/>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
        <p:nvSpPr>
          <p:cNvPr id="11" name="Arrow: Left 10">
            <a:extLst>
              <a:ext uri="{FF2B5EF4-FFF2-40B4-BE49-F238E27FC236}">
                <a16:creationId xmlns:a16="http://schemas.microsoft.com/office/drawing/2014/main" id="{968C47D4-9F96-6BB9-85EE-B19C0748D082}"/>
              </a:ext>
            </a:extLst>
          </p:cNvPr>
          <p:cNvSpPr/>
          <p:nvPr/>
        </p:nvSpPr>
        <p:spPr bwMode="auto">
          <a:xfrm flipH="1">
            <a:off x="7162800" y="5257800"/>
            <a:ext cx="668866" cy="228600"/>
          </a:xfrm>
          <a:prstGeom prst="leftArrow">
            <a:avLst/>
          </a:prstGeom>
          <a:ln>
            <a:solidFill>
              <a:schemeClr val="accent5"/>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
        <p:nvSpPr>
          <p:cNvPr id="12" name="Plassholder for lysbildenummer 5">
            <a:extLst>
              <a:ext uri="{FF2B5EF4-FFF2-40B4-BE49-F238E27FC236}">
                <a16:creationId xmlns:a16="http://schemas.microsoft.com/office/drawing/2014/main" id="{445A372E-8A16-7203-43A1-2597574A46A0}"/>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35</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2717812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59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5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uiExpand="1" build="p" bldLvl="2"/>
      <p:bldP spid="6" grpId="0" animBg="1"/>
      <p:bldP spid="7" grpId="0" animBg="1"/>
      <p:bldP spid="8" grpId="0" animBg="1"/>
      <p:bldP spid="9" grpId="0" animBg="1"/>
      <p:bldP spid="5"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DBC256-CD57-53AE-3E0F-6983E7814350}"/>
              </a:ext>
            </a:extLst>
          </p:cNvPr>
          <p:cNvSpPr>
            <a:spLocks noGrp="1"/>
          </p:cNvSpPr>
          <p:nvPr>
            <p:ph type="title"/>
          </p:nvPr>
        </p:nvSpPr>
        <p:spPr/>
        <p:txBody>
          <a:bodyPr/>
          <a:lstStyle/>
          <a:p>
            <a:r>
              <a:rPr lang="en-US" altLang="zh-CN" dirty="0"/>
              <a:t>Deadlock</a:t>
            </a:r>
            <a:endParaRPr lang="en-US" dirty="0"/>
          </a:p>
        </p:txBody>
      </p:sp>
      <p:grpSp>
        <p:nvGrpSpPr>
          <p:cNvPr id="12" name="Group 11">
            <a:extLst>
              <a:ext uri="{FF2B5EF4-FFF2-40B4-BE49-F238E27FC236}">
                <a16:creationId xmlns:a16="http://schemas.microsoft.com/office/drawing/2014/main" id="{607530B4-12DA-8606-E527-00FF7810B1ED}"/>
              </a:ext>
            </a:extLst>
          </p:cNvPr>
          <p:cNvGrpSpPr/>
          <p:nvPr/>
        </p:nvGrpSpPr>
        <p:grpSpPr>
          <a:xfrm>
            <a:off x="7229228" y="824322"/>
            <a:ext cx="4844845" cy="2413664"/>
            <a:chOff x="2605549" y="2556387"/>
            <a:chExt cx="6887496" cy="3431297"/>
          </a:xfrm>
        </p:grpSpPr>
        <p:sp>
          <p:nvSpPr>
            <p:cNvPr id="5" name="椭圆 4">
              <a:extLst>
                <a:ext uri="{FF2B5EF4-FFF2-40B4-BE49-F238E27FC236}">
                  <a16:creationId xmlns:a16="http://schemas.microsoft.com/office/drawing/2014/main" id="{0117FABB-63CE-E3F9-4065-AFFFAF53F2BE}"/>
                </a:ext>
              </a:extLst>
            </p:cNvPr>
            <p:cNvSpPr/>
            <p:nvPr/>
          </p:nvSpPr>
          <p:spPr>
            <a:xfrm>
              <a:off x="2605549" y="3429001"/>
              <a:ext cx="1700981" cy="1573161"/>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a:t>Thread</a:t>
              </a:r>
              <a:r>
                <a:rPr lang="zh-CN" altLang="en-US" sz="1400" dirty="0"/>
                <a:t> </a:t>
              </a:r>
              <a:r>
                <a:rPr lang="en-US" altLang="zh-CN" sz="1400" dirty="0"/>
                <a:t>1</a:t>
              </a:r>
              <a:endParaRPr lang="en-US" sz="1400" dirty="0"/>
            </a:p>
          </p:txBody>
        </p:sp>
        <p:sp>
          <p:nvSpPr>
            <p:cNvPr id="6" name="椭圆 5">
              <a:extLst>
                <a:ext uri="{FF2B5EF4-FFF2-40B4-BE49-F238E27FC236}">
                  <a16:creationId xmlns:a16="http://schemas.microsoft.com/office/drawing/2014/main" id="{81FF03A0-94EA-7B36-F831-D99BFBBF7EA3}"/>
                </a:ext>
              </a:extLst>
            </p:cNvPr>
            <p:cNvSpPr/>
            <p:nvPr/>
          </p:nvSpPr>
          <p:spPr>
            <a:xfrm>
              <a:off x="7792064" y="3345120"/>
              <a:ext cx="1700981" cy="1573161"/>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a:t>Thread</a:t>
              </a:r>
              <a:r>
                <a:rPr lang="zh-CN" altLang="en-US" sz="1400" dirty="0"/>
                <a:t> </a:t>
              </a:r>
              <a:r>
                <a:rPr lang="en-US" altLang="zh-CN" sz="1400" dirty="0"/>
                <a:t>2</a:t>
              </a:r>
              <a:endParaRPr lang="en-US" sz="1400" dirty="0"/>
            </a:p>
          </p:txBody>
        </p:sp>
        <p:sp>
          <p:nvSpPr>
            <p:cNvPr id="7" name="矩形 6">
              <a:extLst>
                <a:ext uri="{FF2B5EF4-FFF2-40B4-BE49-F238E27FC236}">
                  <a16:creationId xmlns:a16="http://schemas.microsoft.com/office/drawing/2014/main" id="{29504CAA-05E5-56BD-14A3-357ED8FA1259}"/>
                </a:ext>
              </a:extLst>
            </p:cNvPr>
            <p:cNvSpPr/>
            <p:nvPr/>
          </p:nvSpPr>
          <p:spPr>
            <a:xfrm>
              <a:off x="5223386" y="2556387"/>
              <a:ext cx="1651820" cy="1086304"/>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a:t>Resource</a:t>
              </a:r>
              <a:r>
                <a:rPr lang="zh-CN" altLang="en-US" sz="1400" dirty="0"/>
                <a:t> </a:t>
              </a:r>
              <a:r>
                <a:rPr lang="en-US" altLang="zh-CN" sz="1400" dirty="0"/>
                <a:t>1</a:t>
              </a:r>
              <a:endParaRPr lang="en-US" sz="1400" dirty="0"/>
            </a:p>
          </p:txBody>
        </p:sp>
        <p:sp>
          <p:nvSpPr>
            <p:cNvPr id="8" name="矩形 7">
              <a:extLst>
                <a:ext uri="{FF2B5EF4-FFF2-40B4-BE49-F238E27FC236}">
                  <a16:creationId xmlns:a16="http://schemas.microsoft.com/office/drawing/2014/main" id="{ECEF0A61-F841-4CAD-2D81-B85392A02BBE}"/>
                </a:ext>
              </a:extLst>
            </p:cNvPr>
            <p:cNvSpPr/>
            <p:nvPr/>
          </p:nvSpPr>
          <p:spPr>
            <a:xfrm>
              <a:off x="5223386" y="4901380"/>
              <a:ext cx="1651820" cy="1086304"/>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a:t>Resource</a:t>
              </a:r>
              <a:r>
                <a:rPr lang="zh-CN" altLang="en-US" sz="1400" dirty="0"/>
                <a:t> </a:t>
              </a:r>
              <a:r>
                <a:rPr lang="en-US" altLang="zh-CN" sz="1400"/>
                <a:t>2</a:t>
              </a:r>
              <a:endParaRPr lang="en-US" altLang="zh-CN" sz="1400" dirty="0"/>
            </a:p>
          </p:txBody>
        </p:sp>
        <p:cxnSp>
          <p:nvCxnSpPr>
            <p:cNvPr id="10" name="曲线连接符 9">
              <a:extLst>
                <a:ext uri="{FF2B5EF4-FFF2-40B4-BE49-F238E27FC236}">
                  <a16:creationId xmlns:a16="http://schemas.microsoft.com/office/drawing/2014/main" id="{FE176D05-338C-AF67-D401-CD7057E28ED5}"/>
                </a:ext>
              </a:extLst>
            </p:cNvPr>
            <p:cNvCxnSpPr>
              <a:stCxn id="5" idx="7"/>
              <a:endCxn id="7" idx="1"/>
            </p:cNvCxnSpPr>
            <p:nvPr/>
          </p:nvCxnSpPr>
          <p:spPr>
            <a:xfrm rot="5400000" flipH="1" flipV="1">
              <a:off x="4360485" y="2796482"/>
              <a:ext cx="559845" cy="1165960"/>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1" name="曲线连接符 10">
              <a:extLst>
                <a:ext uri="{FF2B5EF4-FFF2-40B4-BE49-F238E27FC236}">
                  <a16:creationId xmlns:a16="http://schemas.microsoft.com/office/drawing/2014/main" id="{861BDDDD-B9F3-11F5-964C-34412B1230AE}"/>
                </a:ext>
              </a:extLst>
            </p:cNvPr>
            <p:cNvCxnSpPr>
              <a:cxnSpLocks/>
              <a:endCxn id="6" idx="1"/>
            </p:cNvCxnSpPr>
            <p:nvPr/>
          </p:nvCxnSpPr>
          <p:spPr>
            <a:xfrm>
              <a:off x="6875206" y="3098351"/>
              <a:ext cx="1165960" cy="477153"/>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7" name="曲线连接符 16">
              <a:extLst>
                <a:ext uri="{FF2B5EF4-FFF2-40B4-BE49-F238E27FC236}">
                  <a16:creationId xmlns:a16="http://schemas.microsoft.com/office/drawing/2014/main" id="{18C9CE08-0813-025F-8E6A-D12C212977C4}"/>
                </a:ext>
              </a:extLst>
            </p:cNvPr>
            <p:cNvCxnSpPr>
              <a:stCxn id="6" idx="3"/>
              <a:endCxn id="8" idx="3"/>
            </p:cNvCxnSpPr>
            <p:nvPr/>
          </p:nvCxnSpPr>
          <p:spPr>
            <a:xfrm rot="5400000">
              <a:off x="7079868" y="4483234"/>
              <a:ext cx="756636" cy="1165960"/>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8" name="曲线连接符 17">
              <a:extLst>
                <a:ext uri="{FF2B5EF4-FFF2-40B4-BE49-F238E27FC236}">
                  <a16:creationId xmlns:a16="http://schemas.microsoft.com/office/drawing/2014/main" id="{0E438072-B6AB-B33F-4058-001725B032EF}"/>
                </a:ext>
              </a:extLst>
            </p:cNvPr>
            <p:cNvCxnSpPr>
              <a:cxnSpLocks/>
              <a:endCxn id="5" idx="5"/>
            </p:cNvCxnSpPr>
            <p:nvPr/>
          </p:nvCxnSpPr>
          <p:spPr>
            <a:xfrm rot="10800000">
              <a:off x="4057426" y="4771777"/>
              <a:ext cx="1165960" cy="611728"/>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sp>
          <p:nvSpPr>
            <p:cNvPr id="20" name="文本框 19">
              <a:extLst>
                <a:ext uri="{FF2B5EF4-FFF2-40B4-BE49-F238E27FC236}">
                  <a16:creationId xmlns:a16="http://schemas.microsoft.com/office/drawing/2014/main" id="{E80387F3-38C8-3C26-45B9-DE6B69F6473B}"/>
                </a:ext>
              </a:extLst>
            </p:cNvPr>
            <p:cNvSpPr txBox="1"/>
            <p:nvPr/>
          </p:nvSpPr>
          <p:spPr>
            <a:xfrm>
              <a:off x="3415358" y="2716250"/>
              <a:ext cx="1490825" cy="525047"/>
            </a:xfrm>
            <a:prstGeom prst="rect">
              <a:avLst/>
            </a:prstGeom>
            <a:noFill/>
          </p:spPr>
          <p:txBody>
            <a:bodyPr wrap="none" rtlCol="0">
              <a:spAutoFit/>
            </a:bodyPr>
            <a:lstStyle/>
            <a:p>
              <a:r>
                <a:rPr lang="en-US" altLang="zh-CN" dirty="0">
                  <a:solidFill>
                    <a:srgbClr val="0070C0"/>
                  </a:solidFill>
                </a:rPr>
                <a:t>Wanted</a:t>
              </a:r>
              <a:endParaRPr lang="en-US" dirty="0">
                <a:solidFill>
                  <a:srgbClr val="0070C0"/>
                </a:solidFill>
              </a:endParaRPr>
            </a:p>
          </p:txBody>
        </p:sp>
        <p:sp>
          <p:nvSpPr>
            <p:cNvPr id="21" name="文本框 20">
              <a:extLst>
                <a:ext uri="{FF2B5EF4-FFF2-40B4-BE49-F238E27FC236}">
                  <a16:creationId xmlns:a16="http://schemas.microsoft.com/office/drawing/2014/main" id="{020A6A63-AA63-04D5-86D9-ED58E456FF10}"/>
                </a:ext>
              </a:extLst>
            </p:cNvPr>
            <p:cNvSpPr txBox="1"/>
            <p:nvPr/>
          </p:nvSpPr>
          <p:spPr>
            <a:xfrm>
              <a:off x="7149996" y="5366157"/>
              <a:ext cx="1490825" cy="525047"/>
            </a:xfrm>
            <a:prstGeom prst="rect">
              <a:avLst/>
            </a:prstGeom>
            <a:noFill/>
          </p:spPr>
          <p:txBody>
            <a:bodyPr wrap="none" rtlCol="0">
              <a:spAutoFit/>
            </a:bodyPr>
            <a:lstStyle/>
            <a:p>
              <a:r>
                <a:rPr lang="en-US" altLang="zh-CN" dirty="0">
                  <a:solidFill>
                    <a:srgbClr val="0070C0"/>
                  </a:solidFill>
                </a:rPr>
                <a:t>Wanted</a:t>
              </a:r>
              <a:endParaRPr lang="en-US" dirty="0">
                <a:solidFill>
                  <a:srgbClr val="0070C0"/>
                </a:solidFill>
              </a:endParaRPr>
            </a:p>
          </p:txBody>
        </p:sp>
        <p:sp>
          <p:nvSpPr>
            <p:cNvPr id="22" name="文本框 21">
              <a:extLst>
                <a:ext uri="{FF2B5EF4-FFF2-40B4-BE49-F238E27FC236}">
                  <a16:creationId xmlns:a16="http://schemas.microsoft.com/office/drawing/2014/main" id="{F78105A6-EEAE-989E-37C0-6AC09C26F485}"/>
                </a:ext>
              </a:extLst>
            </p:cNvPr>
            <p:cNvSpPr txBox="1"/>
            <p:nvPr/>
          </p:nvSpPr>
          <p:spPr>
            <a:xfrm>
              <a:off x="7149997" y="2666411"/>
              <a:ext cx="982640" cy="525047"/>
            </a:xfrm>
            <a:prstGeom prst="rect">
              <a:avLst/>
            </a:prstGeom>
            <a:noFill/>
          </p:spPr>
          <p:txBody>
            <a:bodyPr wrap="none" rtlCol="0">
              <a:spAutoFit/>
            </a:bodyPr>
            <a:lstStyle/>
            <a:p>
              <a:r>
                <a:rPr lang="en-US" altLang="zh-CN" dirty="0">
                  <a:solidFill>
                    <a:srgbClr val="FF0000"/>
                  </a:solidFill>
                </a:rPr>
                <a:t>Held</a:t>
              </a:r>
              <a:endParaRPr lang="en-US" dirty="0">
                <a:solidFill>
                  <a:srgbClr val="FF0000"/>
                </a:solidFill>
              </a:endParaRPr>
            </a:p>
          </p:txBody>
        </p:sp>
        <p:sp>
          <p:nvSpPr>
            <p:cNvPr id="23" name="文本框 22">
              <a:extLst>
                <a:ext uri="{FF2B5EF4-FFF2-40B4-BE49-F238E27FC236}">
                  <a16:creationId xmlns:a16="http://schemas.microsoft.com/office/drawing/2014/main" id="{D73C4303-A6A7-4910-71C6-E78DEF924960}"/>
                </a:ext>
              </a:extLst>
            </p:cNvPr>
            <p:cNvSpPr txBox="1"/>
            <p:nvPr/>
          </p:nvSpPr>
          <p:spPr>
            <a:xfrm>
              <a:off x="3816604" y="5213699"/>
              <a:ext cx="982640" cy="525047"/>
            </a:xfrm>
            <a:prstGeom prst="rect">
              <a:avLst/>
            </a:prstGeom>
            <a:noFill/>
          </p:spPr>
          <p:txBody>
            <a:bodyPr wrap="none" rtlCol="0">
              <a:spAutoFit/>
            </a:bodyPr>
            <a:lstStyle/>
            <a:p>
              <a:r>
                <a:rPr lang="en-US" altLang="zh-CN" dirty="0">
                  <a:solidFill>
                    <a:srgbClr val="FF0000"/>
                  </a:solidFill>
                </a:rPr>
                <a:t>Held</a:t>
              </a:r>
              <a:endParaRPr lang="en-US" dirty="0">
                <a:solidFill>
                  <a:srgbClr val="FF0000"/>
                </a:solidFill>
              </a:endParaRPr>
            </a:p>
          </p:txBody>
        </p:sp>
      </p:grpSp>
      <p:sp>
        <p:nvSpPr>
          <p:cNvPr id="9" name="内容占位符 2">
            <a:extLst>
              <a:ext uri="{FF2B5EF4-FFF2-40B4-BE49-F238E27FC236}">
                <a16:creationId xmlns:a16="http://schemas.microsoft.com/office/drawing/2014/main" id="{92B0DE76-C25F-372D-C575-C59010351DCF}"/>
              </a:ext>
            </a:extLst>
          </p:cNvPr>
          <p:cNvSpPr txBox="1">
            <a:spLocks/>
          </p:cNvSpPr>
          <p:nvPr/>
        </p:nvSpPr>
        <p:spPr bwMode="auto">
          <a:xfrm>
            <a:off x="152400" y="807596"/>
            <a:ext cx="7357889" cy="541950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altLang="zh-CN" sz="2000" b="0" kern="0" dirty="0"/>
              <a:t>Definition: A set of threads are said to be in a deadlock state when every thread in the set is waiting for an event that can be caused only by another thread in the set</a:t>
            </a:r>
          </a:p>
          <a:p>
            <a:r>
              <a:rPr lang="en-GB" altLang="zh-CN" sz="2000" b="0" kern="0" dirty="0"/>
              <a:t>Conditions for Deadlock</a:t>
            </a:r>
          </a:p>
          <a:p>
            <a:r>
              <a:rPr lang="en-US" altLang="zh-CN" sz="2000" b="0" dirty="0">
                <a:solidFill>
                  <a:srgbClr val="FF0000"/>
                </a:solidFill>
                <a:effectLst/>
                <a:latin typeface="Gill Sans" panose="020B0502020104020203"/>
              </a:rPr>
              <a:t>Mutual exclusion</a:t>
            </a:r>
          </a:p>
          <a:p>
            <a:pPr lvl="1"/>
            <a:r>
              <a:rPr lang="en-GB" altLang="zh-CN" sz="2000" b="0" dirty="0">
                <a:effectLst/>
                <a:latin typeface="Gill Sans" panose="020B0502020104020203"/>
              </a:rPr>
              <a:t>Only one thread at a time can use a given resource</a:t>
            </a:r>
          </a:p>
          <a:p>
            <a:r>
              <a:rPr lang="en-US" altLang="zh-CN" sz="2000" b="0" dirty="0">
                <a:solidFill>
                  <a:srgbClr val="FF0000"/>
                </a:solidFill>
                <a:effectLst/>
                <a:latin typeface="Gill Sans" panose="020B0502020104020203"/>
              </a:rPr>
              <a:t>Hold-and-wait</a:t>
            </a:r>
          </a:p>
          <a:p>
            <a:pPr lvl="1"/>
            <a:r>
              <a:rPr lang="en-US" altLang="zh-CN" sz="2000" b="0" dirty="0">
                <a:effectLst/>
                <a:latin typeface="Gill Sans" panose="020B0502020104020203"/>
              </a:rPr>
              <a:t>Threads hold resources allocated to them while waiting for</a:t>
            </a:r>
            <a:r>
              <a:rPr lang="zh-CN" altLang="en-US" sz="2000" b="0" dirty="0">
                <a:latin typeface="Gill Sans" panose="020B0502020104020203"/>
              </a:rPr>
              <a:t> </a:t>
            </a:r>
            <a:r>
              <a:rPr lang="en-US" altLang="zh-CN" sz="2000" b="0" dirty="0">
                <a:effectLst/>
                <a:latin typeface="Gill Sans" panose="020B0502020104020203"/>
              </a:rPr>
              <a:t>additional resources</a:t>
            </a:r>
          </a:p>
          <a:p>
            <a:r>
              <a:rPr lang="en-US" altLang="zh-CN" sz="2000" b="0" dirty="0">
                <a:solidFill>
                  <a:srgbClr val="FF0000"/>
                </a:solidFill>
                <a:effectLst/>
                <a:latin typeface="Gill Sans" panose="020B0502020104020203"/>
              </a:rPr>
              <a:t>No preemption</a:t>
            </a:r>
          </a:p>
          <a:p>
            <a:pPr lvl="1"/>
            <a:r>
              <a:rPr lang="en-US" altLang="zh-CN" sz="2000" b="0" dirty="0">
                <a:effectLst/>
                <a:latin typeface="Gill Sans" panose="020B0502020104020203"/>
              </a:rPr>
              <a:t>Resources cannot be forcibly removed from threads that</a:t>
            </a:r>
            <a:r>
              <a:rPr lang="zh-CN" altLang="en-US" sz="2000" b="0" dirty="0">
                <a:effectLst/>
                <a:latin typeface="Gill Sans" panose="020B0502020104020203"/>
              </a:rPr>
              <a:t> </a:t>
            </a:r>
            <a:r>
              <a:rPr lang="en-US" altLang="zh-CN" sz="2000" b="0" dirty="0">
                <a:effectLst/>
                <a:latin typeface="Gill Sans" panose="020B0502020104020203"/>
              </a:rPr>
              <a:t>are holding them; </a:t>
            </a:r>
            <a:r>
              <a:rPr lang="en-GB" altLang="zh-CN" sz="2000" b="0" dirty="0">
                <a:effectLst/>
                <a:latin typeface="Gill Sans" panose="020B0502020104020203"/>
              </a:rPr>
              <a:t>can be released only voluntarily by each holder</a:t>
            </a:r>
            <a:endParaRPr lang="en-US" altLang="zh-CN" sz="2000" b="0" dirty="0">
              <a:effectLst/>
              <a:latin typeface="Gill Sans" panose="020B0502020104020203"/>
            </a:endParaRPr>
          </a:p>
          <a:p>
            <a:r>
              <a:rPr lang="en-US" altLang="zh-CN" sz="2000" b="0" dirty="0">
                <a:solidFill>
                  <a:srgbClr val="FF0000"/>
                </a:solidFill>
                <a:effectLst/>
                <a:latin typeface="Gill Sans" panose="020B0502020104020203"/>
              </a:rPr>
              <a:t>Circular wait</a:t>
            </a:r>
          </a:p>
          <a:p>
            <a:pPr lvl="1"/>
            <a:r>
              <a:rPr lang="en-US" altLang="zh-CN" sz="2000" b="0" dirty="0">
                <a:effectLst/>
                <a:latin typeface="Gill Sans" panose="020B0502020104020203"/>
              </a:rPr>
              <a:t>There exists a circle of threads such that each</a:t>
            </a:r>
            <a:r>
              <a:rPr lang="zh-CN" altLang="en-US" sz="2000" b="0" dirty="0">
                <a:latin typeface="Gill Sans" panose="020B0502020104020203"/>
              </a:rPr>
              <a:t> </a:t>
            </a:r>
            <a:r>
              <a:rPr lang="en-US" altLang="zh-CN" sz="2000" b="0" dirty="0">
                <a:effectLst/>
                <a:latin typeface="Gill Sans" panose="020B0502020104020203"/>
              </a:rPr>
              <a:t>holds one or more resources that are being requested by</a:t>
            </a:r>
            <a:r>
              <a:rPr lang="zh-CN" altLang="en-US" sz="2000" b="0" dirty="0">
                <a:latin typeface="Gill Sans" panose="020B0502020104020203"/>
              </a:rPr>
              <a:t> </a:t>
            </a:r>
            <a:r>
              <a:rPr lang="en-US" altLang="zh-CN" sz="2000" b="0" dirty="0">
                <a:effectLst/>
                <a:latin typeface="Gill Sans" panose="020B0502020104020203"/>
              </a:rPr>
              <a:t>next thread in the circle</a:t>
            </a:r>
            <a:endParaRPr lang="en-US" sz="2000" b="0" kern="0" dirty="0"/>
          </a:p>
        </p:txBody>
      </p:sp>
      <p:pic>
        <p:nvPicPr>
          <p:cNvPr id="14" name="Picture 13">
            <a:extLst>
              <a:ext uri="{FF2B5EF4-FFF2-40B4-BE49-F238E27FC236}">
                <a16:creationId xmlns:a16="http://schemas.microsoft.com/office/drawing/2014/main" id="{4A5F5F66-9D5D-AAB7-FC28-08CF41E206CE}"/>
              </a:ext>
            </a:extLst>
          </p:cNvPr>
          <p:cNvPicPr>
            <a:picLocks noChangeAspect="1"/>
          </p:cNvPicPr>
          <p:nvPr/>
        </p:nvPicPr>
        <p:blipFill>
          <a:blip r:embed="rId3"/>
          <a:stretch>
            <a:fillRect/>
          </a:stretch>
        </p:blipFill>
        <p:spPr>
          <a:xfrm>
            <a:off x="7481127" y="3517251"/>
            <a:ext cx="4524539" cy="2209129"/>
          </a:xfrm>
          <a:prstGeom prst="rect">
            <a:avLst/>
          </a:prstGeom>
        </p:spPr>
      </p:pic>
      <p:sp>
        <p:nvSpPr>
          <p:cNvPr id="15" name="TextBox 14">
            <a:extLst>
              <a:ext uri="{FF2B5EF4-FFF2-40B4-BE49-F238E27FC236}">
                <a16:creationId xmlns:a16="http://schemas.microsoft.com/office/drawing/2014/main" id="{69E28E86-881C-3AC8-7C91-360F35AF8496}"/>
              </a:ext>
            </a:extLst>
          </p:cNvPr>
          <p:cNvSpPr txBox="1"/>
          <p:nvPr/>
        </p:nvSpPr>
        <p:spPr>
          <a:xfrm>
            <a:off x="7789576" y="5729598"/>
            <a:ext cx="4076629" cy="400110"/>
          </a:xfrm>
          <a:prstGeom prst="rect">
            <a:avLst/>
          </a:prstGeom>
          <a:noFill/>
        </p:spPr>
        <p:txBody>
          <a:bodyPr wrap="none" rtlCol="0">
            <a:spAutoFit/>
          </a:bodyPr>
          <a:lstStyle/>
          <a:p>
            <a:r>
              <a:rPr lang="en-GB" sz="2000" dirty="0">
                <a:latin typeface="Gill Sans Light"/>
              </a:rPr>
              <a:t>Not a perfect analogy, just a fun image!</a:t>
            </a:r>
            <a:endParaRPr lang="en-SE" sz="2000" dirty="0">
              <a:latin typeface="Gill Sans Light"/>
            </a:endParaRPr>
          </a:p>
        </p:txBody>
      </p:sp>
    </p:spTree>
    <p:extLst>
      <p:ext uri="{BB962C8B-B14F-4D97-AF65-F5344CB8AC3E}">
        <p14:creationId xmlns:p14="http://schemas.microsoft.com/office/powerpoint/2010/main" val="1021587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152400"/>
            <a:ext cx="8839200" cy="533400"/>
          </a:xfrm>
        </p:spPr>
        <p:txBody>
          <a:bodyPr/>
          <a:lstStyle/>
          <a:p>
            <a:r>
              <a:rPr lang="en-US" altLang="ko-KR">
                <a:ea typeface="굴림" panose="020B0600000101010101" pitchFamily="34" charset="-127"/>
              </a:rPr>
              <a:t>Monitors</a:t>
            </a:r>
            <a:endParaRPr lang="en-US" altLang="ko-KR" dirty="0">
              <a:ea typeface="굴림" panose="020B0600000101010101" pitchFamily="34" charset="-127"/>
            </a:endParaRPr>
          </a:p>
        </p:txBody>
      </p:sp>
      <p:sp>
        <p:nvSpPr>
          <p:cNvPr id="31747" name="Rectangle 3"/>
          <p:cNvSpPr>
            <a:spLocks noGrp="1" noChangeArrowheads="1"/>
          </p:cNvSpPr>
          <p:nvPr>
            <p:ph type="body" idx="1"/>
          </p:nvPr>
        </p:nvSpPr>
        <p:spPr>
          <a:xfrm>
            <a:off x="762000" y="762000"/>
            <a:ext cx="10591800" cy="5791200"/>
          </a:xfrm>
        </p:spPr>
        <p:txBody>
          <a:bodyPr>
            <a:normAutofit/>
          </a:bodyPr>
          <a:lstStyle/>
          <a:p>
            <a:r>
              <a:rPr lang="en-US" altLang="ko-KR" dirty="0">
                <a:ea typeface="굴림" panose="020B0600000101010101" pitchFamily="34" charset="-127"/>
              </a:rPr>
              <a:t>Semaphores are dual purpose, used for both mutex and scheduling constraints</a:t>
            </a:r>
          </a:p>
          <a:p>
            <a:r>
              <a:rPr lang="en-GB" altLang="ko-KR" dirty="0">
                <a:ea typeface="굴림" panose="020B0600000101010101" pitchFamily="34" charset="-127"/>
              </a:rPr>
              <a:t>Monitors provide a higher-level abstraction that encapsulates shared state and condition variables. </a:t>
            </a:r>
            <a:endParaRPr lang="en-US" altLang="ko-KR" dirty="0">
              <a:ea typeface="굴림" panose="020B0600000101010101" pitchFamily="34" charset="-127"/>
            </a:endParaRPr>
          </a:p>
          <a:p>
            <a:r>
              <a:rPr lang="en-US" altLang="ko-KR" dirty="0">
                <a:solidFill>
                  <a:schemeClr val="hlink"/>
                </a:solidFill>
                <a:ea typeface="굴림" panose="020B0600000101010101" pitchFamily="34" charset="-127"/>
              </a:rPr>
              <a:t>Monitor</a:t>
            </a:r>
            <a:r>
              <a:rPr lang="en-US" altLang="ko-KR" dirty="0">
                <a:ea typeface="굴림" panose="020B0600000101010101" pitchFamily="34" charset="-127"/>
              </a:rPr>
              <a:t>: a </a:t>
            </a:r>
            <a:r>
              <a:rPr lang="en-US" altLang="ko-KR" dirty="0">
                <a:solidFill>
                  <a:srgbClr val="FF0000"/>
                </a:solidFill>
                <a:ea typeface="굴림" panose="020B0600000101010101" pitchFamily="34" charset="-127"/>
              </a:rPr>
              <a:t>mutex lock</a:t>
            </a:r>
            <a:r>
              <a:rPr lang="en-US" altLang="ko-KR" dirty="0">
                <a:ea typeface="굴림" panose="020B0600000101010101" pitchFamily="34" charset="-127"/>
              </a:rPr>
              <a:t> and one or more </a:t>
            </a:r>
            <a:r>
              <a:rPr lang="en-US" altLang="ko-KR" dirty="0">
                <a:solidFill>
                  <a:srgbClr val="FF0000"/>
                </a:solidFill>
                <a:ea typeface="굴림" panose="020B0600000101010101" pitchFamily="34" charset="-127"/>
              </a:rPr>
              <a:t>condition variables </a:t>
            </a:r>
            <a:r>
              <a:rPr lang="en-US" altLang="ko-KR" dirty="0">
                <a:ea typeface="굴림" panose="020B0600000101010101" pitchFamily="34" charset="-127"/>
              </a:rPr>
              <a:t>for managing concurrent access to shared data</a:t>
            </a:r>
          </a:p>
          <a:p>
            <a:pPr lvl="1"/>
            <a:r>
              <a:rPr lang="en-GB" altLang="ko-KR" dirty="0">
                <a:ea typeface="굴림" panose="020B0600000101010101" pitchFamily="34" charset="-127"/>
              </a:rPr>
              <a:t>A paradigm for concurrent programming</a:t>
            </a:r>
          </a:p>
          <a:p>
            <a:pPr lvl="1"/>
            <a:r>
              <a:rPr lang="en-GB" altLang="ko-KR" dirty="0">
                <a:ea typeface="굴림" panose="020B0600000101010101" pitchFamily="34" charset="-127"/>
              </a:rPr>
              <a:t>Use lock for mutual exclusion and condition variables for scheduling constraints. (Must hold lock when doing condition operations!)</a:t>
            </a:r>
            <a:endParaRPr lang="en-US" altLang="ko-KR" dirty="0">
              <a:ea typeface="굴림" panose="020B0600000101010101" pitchFamily="34" charset="-127"/>
            </a:endParaRPr>
          </a:p>
          <a:p>
            <a:pPr lvl="1"/>
            <a:r>
              <a:rPr lang="en-US" altLang="ko-KR" dirty="0">
                <a:ea typeface="굴림" panose="020B0600000101010101" pitchFamily="34" charset="-127"/>
              </a:rPr>
              <a:t>Java supports monitors natively</a:t>
            </a:r>
          </a:p>
        </p:txBody>
      </p:sp>
    </p:spTree>
    <p:extLst>
      <p:ext uri="{BB962C8B-B14F-4D97-AF65-F5344CB8AC3E}">
        <p14:creationId xmlns:p14="http://schemas.microsoft.com/office/powerpoint/2010/main" val="36337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ko-KR" altLang="en-US" dirty="0">
                <a:ea typeface="굴림" panose="020B0600000101010101" pitchFamily="34" charset="-127"/>
              </a:rPr>
              <a:t> </a:t>
            </a:r>
            <a:r>
              <a:rPr lang="en-US" altLang="ko-KR" dirty="0">
                <a:ea typeface="굴림" panose="020B0600000101010101" pitchFamily="34" charset="-127"/>
              </a:rPr>
              <a:t>Monitor with Condition Variables (CV)</a:t>
            </a:r>
          </a:p>
        </p:txBody>
      </p:sp>
      <p:sp>
        <p:nvSpPr>
          <p:cNvPr id="466948" name="Rectangle 4"/>
          <p:cNvSpPr>
            <a:spLocks noGrp="1" noChangeArrowheads="1"/>
          </p:cNvSpPr>
          <p:nvPr>
            <p:ph type="body" idx="1"/>
          </p:nvPr>
        </p:nvSpPr>
        <p:spPr>
          <a:xfrm>
            <a:off x="533400" y="787400"/>
            <a:ext cx="10896600" cy="6070600"/>
          </a:xfrm>
        </p:spPr>
        <p:txBody>
          <a:bodyPr>
            <a:normAutofit fontScale="77500" lnSpcReduction="20000"/>
          </a:bodyPr>
          <a:lstStyle/>
          <a:p>
            <a:pPr>
              <a:lnSpc>
                <a:spcPct val="85000"/>
              </a:lnSpc>
              <a:spcBef>
                <a:spcPct val="20000"/>
              </a:spcBef>
            </a:pPr>
            <a:r>
              <a:rPr lang="en-US" altLang="ko-KR" dirty="0" err="1">
                <a:solidFill>
                  <a:srgbClr val="FF0000"/>
                </a:solidFill>
                <a:ea typeface="굴림" panose="020B0600000101010101" pitchFamily="34" charset="-127"/>
              </a:rPr>
              <a:t>thread_mutex_t</a:t>
            </a:r>
            <a:r>
              <a:rPr lang="en-US" altLang="ko-KR" dirty="0">
                <a:solidFill>
                  <a:srgbClr val="FF0000"/>
                </a:solidFill>
                <a:ea typeface="굴림" panose="020B0600000101010101" pitchFamily="34" charset="-127"/>
              </a:rPr>
              <a:t> mutex: </a:t>
            </a:r>
            <a:r>
              <a:rPr lang="en-US" altLang="ko-KR" dirty="0">
                <a:ea typeface="굴림" panose="020B0600000101010101" pitchFamily="34" charset="-127"/>
              </a:rPr>
              <a:t>a mutex lock</a:t>
            </a:r>
          </a:p>
          <a:p>
            <a:pPr lvl="1">
              <a:lnSpc>
                <a:spcPct val="85000"/>
              </a:lnSpc>
              <a:spcBef>
                <a:spcPct val="20000"/>
              </a:spcBef>
            </a:pPr>
            <a:r>
              <a:rPr lang="en-US" altLang="ko-KR" dirty="0">
                <a:ea typeface="굴림" panose="020B0600000101010101" pitchFamily="34" charset="-127"/>
              </a:rPr>
              <a:t>Provides mutual exclusion to critical section</a:t>
            </a:r>
          </a:p>
          <a:p>
            <a:pPr lvl="1">
              <a:lnSpc>
                <a:spcPct val="85000"/>
              </a:lnSpc>
              <a:spcBef>
                <a:spcPct val="20000"/>
              </a:spcBef>
            </a:pPr>
            <a:r>
              <a:rPr lang="en-US" altLang="ko-KR" dirty="0">
                <a:ea typeface="굴림" panose="020B0600000101010101" pitchFamily="34" charset="-127"/>
              </a:rPr>
              <a:t>Acquire before entering, release upon exiting critical section</a:t>
            </a:r>
          </a:p>
          <a:p>
            <a:pPr>
              <a:lnSpc>
                <a:spcPct val="85000"/>
              </a:lnSpc>
              <a:spcBef>
                <a:spcPct val="20000"/>
              </a:spcBef>
            </a:pPr>
            <a:r>
              <a:rPr lang="en-US" altLang="ko-KR" dirty="0" err="1">
                <a:solidFill>
                  <a:srgbClr val="FF0000"/>
                </a:solidFill>
                <a:ea typeface="굴림" panose="020B0600000101010101" pitchFamily="34" charset="-127"/>
              </a:rPr>
              <a:t>pthread_cond_t</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cond</a:t>
            </a:r>
            <a:r>
              <a:rPr lang="en-US" altLang="ko-KR" dirty="0">
                <a:solidFill>
                  <a:srgbClr val="FF0000"/>
                </a:solidFill>
                <a:ea typeface="굴림" panose="020B0600000101010101" pitchFamily="34" charset="-127"/>
              </a:rPr>
              <a:t>: </a:t>
            </a:r>
            <a:r>
              <a:rPr lang="en-US" altLang="ko-KR" dirty="0">
                <a:ea typeface="굴림" panose="020B0600000101010101" pitchFamily="34" charset="-127"/>
              </a:rPr>
              <a:t>one or more condition variables:</a:t>
            </a:r>
          </a:p>
          <a:p>
            <a:pPr lvl="1">
              <a:lnSpc>
                <a:spcPct val="85000"/>
              </a:lnSpc>
              <a:spcBef>
                <a:spcPct val="20000"/>
              </a:spcBef>
            </a:pPr>
            <a:r>
              <a:rPr lang="en-US" altLang="ko-KR" dirty="0">
                <a:ea typeface="굴림" panose="020B0600000101010101" pitchFamily="34" charset="-127"/>
              </a:rPr>
              <a:t>For each condition variable, a queue of threads may be </a:t>
            </a:r>
            <a:r>
              <a:rPr lang="en-US" altLang="ko-KR" dirty="0">
                <a:solidFill>
                  <a:srgbClr val="FF0000"/>
                </a:solidFill>
                <a:ea typeface="굴림" panose="020B0600000101010101" pitchFamily="34" charset="-127"/>
              </a:rPr>
              <a:t>waiting for it to be signaled </a:t>
            </a:r>
            <a:r>
              <a:rPr lang="en-US" altLang="ko-KR" i="1" dirty="0">
                <a:solidFill>
                  <a:srgbClr val="FF0000"/>
                </a:solidFill>
                <a:ea typeface="굴림" panose="020B0600000101010101" pitchFamily="34" charset="-127"/>
              </a:rPr>
              <a:t>inside </a:t>
            </a:r>
            <a:r>
              <a:rPr lang="en-US" altLang="ko-KR" dirty="0">
                <a:solidFill>
                  <a:srgbClr val="FF0000"/>
                </a:solidFill>
                <a:ea typeface="굴림" panose="020B0600000101010101" pitchFamily="34" charset="-127"/>
              </a:rPr>
              <a:t>the critical section.</a:t>
            </a:r>
            <a:r>
              <a:rPr lang="en-US" altLang="ko-KR" dirty="0">
                <a:ea typeface="굴림" panose="020B0600000101010101" pitchFamily="34" charset="-127"/>
              </a:rPr>
              <a:t> </a:t>
            </a:r>
          </a:p>
          <a:p>
            <a:pPr lvl="2">
              <a:lnSpc>
                <a:spcPct val="85000"/>
              </a:lnSpc>
              <a:spcBef>
                <a:spcPct val="20000"/>
              </a:spcBef>
            </a:pPr>
            <a:r>
              <a:rPr lang="en-US" altLang="ko-KR" dirty="0">
                <a:ea typeface="굴림" panose="020B0600000101010101" pitchFamily="34" charset="-127"/>
              </a:rPr>
              <a:t>Key idea: allow threads to wait on a condition variable (sleeping) inside the  critical section, since the mutex lock is released (implicitly) when a thread goes to sleep</a:t>
            </a:r>
          </a:p>
          <a:p>
            <a:pPr lvl="2">
              <a:lnSpc>
                <a:spcPct val="85000"/>
              </a:lnSpc>
              <a:spcBef>
                <a:spcPct val="20000"/>
              </a:spcBef>
            </a:pPr>
            <a:r>
              <a:rPr lang="en-US" altLang="ko-KR" dirty="0">
                <a:ea typeface="굴림" panose="020B0600000101010101" pitchFamily="34" charset="-127"/>
              </a:rPr>
              <a:t>Contrast with semaphores: cannot wait on a semaphore inside critical section, otherwise it leads to a deadlock since mutex lock is still held</a:t>
            </a:r>
          </a:p>
          <a:p>
            <a:pPr lvl="1">
              <a:lnSpc>
                <a:spcPct val="85000"/>
              </a:lnSpc>
              <a:spcBef>
                <a:spcPct val="20000"/>
              </a:spcBef>
            </a:pPr>
            <a:r>
              <a:rPr lang="en-US" altLang="ko-KR" dirty="0">
                <a:ea typeface="굴림" panose="020B0600000101010101" pitchFamily="34" charset="-127"/>
              </a:rPr>
              <a:t>There may be an entry queue of threads waiting on the lock </a:t>
            </a:r>
            <a:r>
              <a:rPr lang="en-US" altLang="ko-KR" i="1" dirty="0">
                <a:ea typeface="굴림" panose="020B0600000101010101" pitchFamily="34" charset="-127"/>
              </a:rPr>
              <a:t>outside of</a:t>
            </a:r>
            <a:r>
              <a:rPr lang="en-US" altLang="ko-KR" dirty="0">
                <a:ea typeface="굴림" panose="020B0600000101010101" pitchFamily="34" charset="-127"/>
              </a:rPr>
              <a:t> the critical section</a:t>
            </a:r>
          </a:p>
          <a:p>
            <a:pPr>
              <a:lnSpc>
                <a:spcPct val="85000"/>
              </a:lnSpc>
              <a:spcBef>
                <a:spcPct val="20000"/>
              </a:spcBef>
            </a:pPr>
            <a:r>
              <a:rPr lang="en-US" altLang="ko-KR" dirty="0">
                <a:ea typeface="굴림" panose="020B0600000101010101" pitchFamily="34" charset="-127"/>
              </a:rPr>
              <a:t>Condition operations:</a:t>
            </a:r>
          </a:p>
          <a:p>
            <a:pPr lvl="1">
              <a:lnSpc>
                <a:spcPct val="85000"/>
              </a:lnSpc>
              <a:spcBef>
                <a:spcPct val="20000"/>
              </a:spcBef>
            </a:pPr>
            <a:r>
              <a:rPr lang="en-GB" altLang="ko-KR" dirty="0" err="1">
                <a:solidFill>
                  <a:srgbClr val="FF0000"/>
                </a:solidFill>
                <a:ea typeface="Consolas" charset="0"/>
                <a:cs typeface="Consolas" charset="0"/>
              </a:rPr>
              <a:t>pthread_cond_wait</a:t>
            </a:r>
            <a:r>
              <a:rPr lang="en-GB" altLang="ko-KR" dirty="0">
                <a:solidFill>
                  <a:srgbClr val="FF0000"/>
                </a:solidFill>
                <a:ea typeface="Consolas" charset="0"/>
                <a:cs typeface="Consolas" charset="0"/>
              </a:rPr>
              <a:t>(&amp;cond, &amp;mutex): </a:t>
            </a:r>
            <a:r>
              <a:rPr lang="en-GB" altLang="ko-KR" dirty="0">
                <a:ea typeface="Consolas" charset="0"/>
                <a:cs typeface="Consolas" charset="0"/>
              </a:rPr>
              <a:t>it releases the mutex lock temporarily and enters the monitor's wait queue to go to sleep. This allows other threads to acquire the lock and proceed with their tasks. When the waiting/sleeping thread is </a:t>
            </a:r>
            <a:r>
              <a:rPr lang="en-GB" altLang="ko-KR" dirty="0" err="1">
                <a:ea typeface="Consolas" charset="0"/>
                <a:cs typeface="Consolas" charset="0"/>
              </a:rPr>
              <a:t>signaled</a:t>
            </a:r>
            <a:r>
              <a:rPr lang="en-GB" altLang="ko-KR" dirty="0">
                <a:ea typeface="Consolas" charset="0"/>
                <a:cs typeface="Consolas" charset="0"/>
              </a:rPr>
              <a:t>, it re-acquires the lock before resuming execution.</a:t>
            </a:r>
          </a:p>
          <a:p>
            <a:pPr lvl="1">
              <a:lnSpc>
                <a:spcPct val="85000"/>
              </a:lnSpc>
              <a:spcBef>
                <a:spcPct val="20000"/>
              </a:spcBef>
            </a:pPr>
            <a:r>
              <a:rPr lang="en-GB" altLang="ko-KR" dirty="0" err="1">
                <a:solidFill>
                  <a:srgbClr val="FF0000"/>
                </a:solidFill>
                <a:ea typeface="Consolas" charset="0"/>
                <a:cs typeface="Consolas" charset="0"/>
              </a:rPr>
              <a:t>pthread_cond_signal</a:t>
            </a:r>
            <a:r>
              <a:rPr lang="en-GB" altLang="ko-KR" dirty="0">
                <a:solidFill>
                  <a:srgbClr val="FF0000"/>
                </a:solidFill>
                <a:ea typeface="Consolas" charset="0"/>
                <a:cs typeface="Consolas" charset="0"/>
              </a:rPr>
              <a:t>(&amp;cond): </a:t>
            </a:r>
            <a:r>
              <a:rPr lang="en-US" altLang="ko-KR" dirty="0">
                <a:ea typeface="굴림" panose="020B0600000101010101" pitchFamily="34" charset="-127"/>
              </a:rPr>
              <a:t>Wake up one waiter, if any (if no waiter thread, then the signal is lost/has no effect)</a:t>
            </a:r>
          </a:p>
          <a:p>
            <a:pPr lvl="1">
              <a:lnSpc>
                <a:spcPct val="85000"/>
              </a:lnSpc>
              <a:spcBef>
                <a:spcPct val="20000"/>
              </a:spcBef>
            </a:pPr>
            <a:r>
              <a:rPr lang="en-US" altLang="ko-KR" dirty="0" err="1">
                <a:solidFill>
                  <a:srgbClr val="FF0000"/>
                </a:solidFill>
                <a:ea typeface="굴림" panose="020B0600000101010101" pitchFamily="34" charset="-127"/>
              </a:rPr>
              <a:t>pthread_cond_broadcast</a:t>
            </a:r>
            <a:r>
              <a:rPr lang="en-US" altLang="ko-KR" dirty="0">
                <a:solidFill>
                  <a:srgbClr val="FF0000"/>
                </a:solidFill>
                <a:ea typeface="굴림" panose="020B0600000101010101" pitchFamily="34" charset="-127"/>
              </a:rPr>
              <a:t>(&amp;</a:t>
            </a:r>
            <a:r>
              <a:rPr lang="en-US" altLang="ko-KR" dirty="0" err="1">
                <a:solidFill>
                  <a:srgbClr val="FF0000"/>
                </a:solidFill>
                <a:ea typeface="굴림" panose="020B0600000101010101" pitchFamily="34" charset="-127"/>
              </a:rPr>
              <a:t>cond</a:t>
            </a:r>
            <a:r>
              <a:rPr lang="en-US" altLang="ko-KR" dirty="0">
                <a:solidFill>
                  <a:srgbClr val="FF0000"/>
                </a:solidFill>
                <a:ea typeface="굴림" panose="020B0600000101010101" pitchFamily="34" charset="-127"/>
              </a:rPr>
              <a:t>): </a:t>
            </a:r>
            <a:r>
              <a:rPr lang="en-US" altLang="ko-KR" dirty="0">
                <a:ea typeface="Consolas" charset="0"/>
                <a:cs typeface="Consolas" charset="0"/>
              </a:rPr>
              <a:t>Broadcast()</a:t>
            </a:r>
            <a:r>
              <a:rPr lang="en-US" altLang="ko-KR" dirty="0">
                <a:ea typeface="굴림" panose="020B0600000101010101" pitchFamily="34" charset="-127"/>
              </a:rPr>
              <a:t>: Wake up all waiters (if no waiter thread, then the signal is lost/has no effect)</a:t>
            </a:r>
          </a:p>
        </p:txBody>
      </p:sp>
    </p:spTree>
    <p:extLst>
      <p:ext uri="{BB962C8B-B14F-4D97-AF65-F5344CB8AC3E}">
        <p14:creationId xmlns:p14="http://schemas.microsoft.com/office/powerpoint/2010/main" val="824264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9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69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69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694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694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694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694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694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694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694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694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69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A1DA-5EDD-0B7C-9176-B2038BB266CF}"/>
              </a:ext>
            </a:extLst>
          </p:cNvPr>
          <p:cNvSpPr>
            <a:spLocks noGrp="1"/>
          </p:cNvSpPr>
          <p:nvPr>
            <p:ph type="title"/>
          </p:nvPr>
        </p:nvSpPr>
        <p:spPr/>
        <p:txBody>
          <a:bodyPr/>
          <a:lstStyle/>
          <a:p>
            <a:r>
              <a:rPr lang="en-GB" dirty="0"/>
              <a:t> Monitor with Condition Variables (CV)</a:t>
            </a:r>
            <a:endParaRPr lang="en-SE" dirty="0"/>
          </a:p>
        </p:txBody>
      </p:sp>
      <p:sp>
        <p:nvSpPr>
          <p:cNvPr id="3" name="Content Placeholder 2">
            <a:extLst>
              <a:ext uri="{FF2B5EF4-FFF2-40B4-BE49-F238E27FC236}">
                <a16:creationId xmlns:a16="http://schemas.microsoft.com/office/drawing/2014/main" id="{9E17B4BA-4168-2377-FCDD-C51640115F9A}"/>
              </a:ext>
            </a:extLst>
          </p:cNvPr>
          <p:cNvSpPr>
            <a:spLocks noGrp="1"/>
          </p:cNvSpPr>
          <p:nvPr>
            <p:ph idx="1"/>
          </p:nvPr>
        </p:nvSpPr>
        <p:spPr/>
        <p:txBody>
          <a:bodyPr/>
          <a:lstStyle/>
          <a:p>
            <a:endParaRPr lang="en-SE"/>
          </a:p>
        </p:txBody>
      </p:sp>
      <p:pic>
        <p:nvPicPr>
          <p:cNvPr id="32772"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l="424" t="4802" r="1059" b="4802"/>
          <a:stretch>
            <a:fillRect/>
          </a:stretch>
        </p:blipFill>
        <p:spPr bwMode="auto">
          <a:xfrm>
            <a:off x="914400" y="1066800"/>
            <a:ext cx="10799626" cy="5325842"/>
          </a:xfrm>
          <a:prstGeom prst="rect">
            <a:avLst/>
          </a:prstGeom>
          <a:noFill/>
          <a:ln w="38100" cmpd="dbl">
            <a:solidFill>
              <a:srgbClr val="CC66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8672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032A25-6059-35EE-CC4D-E9A5D1472D2C}"/>
              </a:ext>
            </a:extLst>
          </p:cNvPr>
          <p:cNvSpPr>
            <a:spLocks noGrp="1"/>
          </p:cNvSpPr>
          <p:nvPr>
            <p:ph type="title"/>
          </p:nvPr>
        </p:nvSpPr>
        <p:spPr/>
        <p:txBody>
          <a:bodyPr/>
          <a:lstStyle/>
          <a:p>
            <a:r>
              <a:rPr lang="en-US" altLang="zh-CN" dirty="0"/>
              <a:t>Concurrency</a:t>
            </a:r>
            <a:endParaRPr lang="en-US" dirty="0"/>
          </a:p>
        </p:txBody>
      </p:sp>
      <p:sp>
        <p:nvSpPr>
          <p:cNvPr id="5" name="Plassholder for innhold 2">
            <a:extLst>
              <a:ext uri="{FF2B5EF4-FFF2-40B4-BE49-F238E27FC236}">
                <a16:creationId xmlns:a16="http://schemas.microsoft.com/office/drawing/2014/main" id="{73098D89-A25D-664B-2795-2EC7A8EF17F9}"/>
              </a:ext>
            </a:extLst>
          </p:cNvPr>
          <p:cNvSpPr txBox="1">
            <a:spLocks/>
          </p:cNvSpPr>
          <p:nvPr/>
        </p:nvSpPr>
        <p:spPr>
          <a:xfrm>
            <a:off x="375650" y="790350"/>
            <a:ext cx="3409114" cy="51385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600" b="0" dirty="0">
                <a:solidFill>
                  <a:srgbClr val="9C6500"/>
                </a:solidFill>
              </a:rPr>
              <a:t>#include</a:t>
            </a:r>
            <a:r>
              <a:rPr lang="en-US" altLang="zh-CN" sz="1600" b="0" dirty="0">
                <a:solidFill>
                  <a:srgbClr val="BBBBBB"/>
                </a:solidFill>
              </a:rPr>
              <a:t> </a:t>
            </a:r>
            <a:r>
              <a:rPr lang="en-US" altLang="zh-CN" sz="1600" b="0" i="1" dirty="0">
                <a:solidFill>
                  <a:srgbClr val="3D7B7B"/>
                </a:solidFill>
              </a:rPr>
              <a:t>&lt;</a:t>
            </a:r>
            <a:r>
              <a:rPr lang="en-US" altLang="zh-CN" sz="1600" b="0" i="1" dirty="0" err="1">
                <a:solidFill>
                  <a:srgbClr val="3D7B7B"/>
                </a:solidFill>
              </a:rPr>
              <a:t>stdio.h</a:t>
            </a:r>
            <a:r>
              <a:rPr lang="en-US" altLang="zh-CN" sz="1600" b="0" i="1" dirty="0">
                <a:solidFill>
                  <a:srgbClr val="3D7B7B"/>
                </a:solidFill>
              </a:rPr>
              <a:t>&gt;</a:t>
            </a:r>
          </a:p>
          <a:p>
            <a:pPr marL="0" indent="0">
              <a:buNone/>
            </a:pPr>
            <a:r>
              <a:rPr lang="en-US" altLang="zh-CN" sz="1600" b="0" dirty="0">
                <a:solidFill>
                  <a:srgbClr val="9C6500"/>
                </a:solidFill>
              </a:rPr>
              <a:t>#include</a:t>
            </a:r>
            <a:r>
              <a:rPr lang="en-US" altLang="zh-CN" sz="1600" b="0" dirty="0">
                <a:solidFill>
                  <a:srgbClr val="BBBBBB"/>
                </a:solidFill>
              </a:rPr>
              <a:t> </a:t>
            </a:r>
            <a:r>
              <a:rPr lang="en-US" altLang="zh-CN" sz="1600" b="0" i="1" dirty="0">
                <a:solidFill>
                  <a:srgbClr val="3D7B7B"/>
                </a:solidFill>
              </a:rPr>
              <a:t>&lt;</a:t>
            </a:r>
            <a:r>
              <a:rPr lang="en-US" altLang="zh-CN" sz="1600" b="0" i="1" dirty="0" err="1">
                <a:solidFill>
                  <a:srgbClr val="3D7B7B"/>
                </a:solidFill>
              </a:rPr>
              <a:t>stdlib.h</a:t>
            </a:r>
            <a:r>
              <a:rPr lang="en-US" altLang="zh-CN" sz="1600" b="0" i="1" dirty="0">
                <a:solidFill>
                  <a:srgbClr val="3D7B7B"/>
                </a:solidFill>
              </a:rPr>
              <a:t>&gt;</a:t>
            </a:r>
            <a:r>
              <a:rPr lang="en-US" altLang="zh-CN" sz="1600" b="0" dirty="0"/>
              <a:t> </a:t>
            </a:r>
          </a:p>
          <a:p>
            <a:pPr marL="0" indent="0">
              <a:buNone/>
            </a:pPr>
            <a:r>
              <a:rPr lang="en-US" altLang="zh-CN" sz="1600" b="0" dirty="0">
                <a:solidFill>
                  <a:srgbClr val="9C6500"/>
                </a:solidFill>
              </a:rPr>
              <a:t>#include</a:t>
            </a:r>
            <a:r>
              <a:rPr lang="en-US" altLang="zh-CN" sz="1600" b="0" dirty="0">
                <a:solidFill>
                  <a:srgbClr val="BBBBBB"/>
                </a:solidFill>
              </a:rPr>
              <a:t> </a:t>
            </a:r>
            <a:r>
              <a:rPr lang="en-US" altLang="zh-CN" sz="1600" b="0" i="1" dirty="0">
                <a:solidFill>
                  <a:srgbClr val="3D7B7B"/>
                </a:solidFill>
              </a:rPr>
              <a:t>"</a:t>
            </a:r>
            <a:r>
              <a:rPr lang="en-US" altLang="zh-CN" sz="1600" b="0" i="1" dirty="0" err="1">
                <a:solidFill>
                  <a:srgbClr val="3D7B7B"/>
                </a:solidFill>
              </a:rPr>
              <a:t>common.h</a:t>
            </a:r>
            <a:r>
              <a:rPr lang="en-US" altLang="zh-CN" sz="1600" b="0" i="1" dirty="0">
                <a:solidFill>
                  <a:srgbClr val="3D7B7B"/>
                </a:solidFill>
              </a:rPr>
              <a:t>"</a:t>
            </a:r>
            <a:r>
              <a:rPr lang="en-US" altLang="zh-CN" sz="1600" b="0" dirty="0"/>
              <a:t> </a:t>
            </a:r>
          </a:p>
          <a:p>
            <a:pPr marL="0" indent="0">
              <a:buNone/>
            </a:pPr>
            <a:r>
              <a:rPr lang="en-US" altLang="zh-CN" sz="1600" b="0" dirty="0">
                <a:solidFill>
                  <a:srgbClr val="9C6500"/>
                </a:solidFill>
              </a:rPr>
              <a:t>#include</a:t>
            </a:r>
            <a:r>
              <a:rPr lang="en-US" altLang="zh-CN" sz="1600" b="0" dirty="0">
                <a:solidFill>
                  <a:srgbClr val="BBBBBB"/>
                </a:solidFill>
              </a:rPr>
              <a:t> </a:t>
            </a:r>
            <a:r>
              <a:rPr lang="en-US" altLang="zh-CN" sz="1600" b="0" i="1" dirty="0">
                <a:solidFill>
                  <a:srgbClr val="3D7B7B"/>
                </a:solidFill>
              </a:rPr>
              <a:t>"</a:t>
            </a:r>
            <a:r>
              <a:rPr lang="en-US" altLang="zh-CN" sz="1600" b="0" i="1" dirty="0" err="1">
                <a:solidFill>
                  <a:srgbClr val="3D7B7B"/>
                </a:solidFill>
              </a:rPr>
              <a:t>common_threads.h</a:t>
            </a:r>
            <a:r>
              <a:rPr lang="en-US" altLang="zh-CN" sz="1600" b="0" i="1" dirty="0">
                <a:solidFill>
                  <a:srgbClr val="3D7B7B"/>
                </a:solidFill>
              </a:rPr>
              <a:t>”</a:t>
            </a:r>
          </a:p>
          <a:p>
            <a:pPr marL="0" indent="0">
              <a:buNone/>
            </a:pPr>
            <a:endParaRPr lang="en-US" altLang="zh-CN" sz="1600" b="0" dirty="0">
              <a:solidFill>
                <a:srgbClr val="008000"/>
              </a:solidFill>
            </a:endParaRPr>
          </a:p>
          <a:p>
            <a:pPr marL="0" indent="0">
              <a:buNone/>
            </a:pPr>
            <a:r>
              <a:rPr lang="en-US" altLang="zh-CN" sz="1600" b="0" dirty="0">
                <a:solidFill>
                  <a:srgbClr val="B00040"/>
                </a:solidFill>
              </a:rPr>
              <a:t>int</a:t>
            </a:r>
            <a:r>
              <a:rPr lang="en-US" altLang="zh-CN" sz="1600" b="0" dirty="0">
                <a:solidFill>
                  <a:srgbClr val="BBBBBB"/>
                </a:solidFill>
              </a:rPr>
              <a:t> </a:t>
            </a:r>
            <a:r>
              <a:rPr lang="en-US" altLang="zh-CN" sz="1600" b="0" dirty="0"/>
              <a:t>counter</a:t>
            </a:r>
            <a:r>
              <a:rPr lang="en-US" altLang="zh-CN" sz="1600" b="0" dirty="0">
                <a:solidFill>
                  <a:srgbClr val="BBBBBB"/>
                </a:solidFill>
              </a:rPr>
              <a:t> </a:t>
            </a:r>
            <a:r>
              <a:rPr lang="en-US" altLang="zh-CN" sz="1600" b="0" dirty="0">
                <a:solidFill>
                  <a:srgbClr val="666666"/>
                </a:solidFill>
              </a:rPr>
              <a:t>=</a:t>
            </a:r>
            <a:r>
              <a:rPr lang="en-US" altLang="zh-CN" sz="1600" b="0" dirty="0">
                <a:solidFill>
                  <a:srgbClr val="BBBBBB"/>
                </a:solidFill>
              </a:rPr>
              <a:t> </a:t>
            </a:r>
            <a:r>
              <a:rPr lang="en-US" altLang="zh-CN" sz="1600" b="0" dirty="0">
                <a:solidFill>
                  <a:srgbClr val="666666"/>
                </a:solidFill>
              </a:rPr>
              <a:t>0</a:t>
            </a:r>
            <a:r>
              <a:rPr lang="en-US" altLang="zh-CN" sz="1600" b="0" dirty="0"/>
              <a:t>;</a:t>
            </a:r>
            <a:r>
              <a:rPr lang="en-US" altLang="zh-CN" sz="1600" b="0" dirty="0">
                <a:solidFill>
                  <a:srgbClr val="BBBBBB"/>
                </a:solidFill>
              </a:rPr>
              <a:t> </a:t>
            </a:r>
          </a:p>
          <a:p>
            <a:pPr marL="0" indent="0">
              <a:buNone/>
            </a:pPr>
            <a:r>
              <a:rPr lang="en-US" altLang="zh-CN" sz="1600" b="0" dirty="0">
                <a:solidFill>
                  <a:srgbClr val="B00040"/>
                </a:solidFill>
              </a:rPr>
              <a:t>int</a:t>
            </a:r>
            <a:r>
              <a:rPr lang="en-US" altLang="zh-CN" sz="1600" b="0" dirty="0">
                <a:solidFill>
                  <a:srgbClr val="BBBBBB"/>
                </a:solidFill>
              </a:rPr>
              <a:t> </a:t>
            </a:r>
            <a:r>
              <a:rPr lang="en-US" altLang="zh-CN" sz="1600" b="0" dirty="0"/>
              <a:t>loops; </a:t>
            </a:r>
          </a:p>
          <a:p>
            <a:pPr marL="0" indent="0">
              <a:buNone/>
            </a:pPr>
            <a:r>
              <a:rPr lang="en-US" altLang="zh-CN" sz="1600" b="0" dirty="0">
                <a:solidFill>
                  <a:srgbClr val="B00040"/>
                </a:solidFill>
              </a:rPr>
              <a:t>void</a:t>
            </a:r>
            <a:r>
              <a:rPr lang="en-US" altLang="zh-CN" sz="1600" b="0" dirty="0">
                <a:solidFill>
                  <a:srgbClr val="BBBBBB"/>
                </a:solidFill>
              </a:rPr>
              <a:t> </a:t>
            </a:r>
            <a:r>
              <a:rPr lang="en-US" altLang="zh-CN" sz="1600" b="0" dirty="0">
                <a:solidFill>
                  <a:srgbClr val="666666"/>
                </a:solidFill>
              </a:rPr>
              <a:t>*</a:t>
            </a:r>
            <a:r>
              <a:rPr lang="en-US" altLang="zh-CN" sz="1600" b="0" dirty="0">
                <a:solidFill>
                  <a:srgbClr val="0000FF"/>
                </a:solidFill>
              </a:rPr>
              <a:t>worker</a:t>
            </a:r>
            <a:r>
              <a:rPr lang="en-US" altLang="zh-CN" sz="1600" b="0" dirty="0"/>
              <a:t>(</a:t>
            </a:r>
            <a:r>
              <a:rPr lang="en-US" altLang="zh-CN" sz="1600" b="0" dirty="0">
                <a:solidFill>
                  <a:srgbClr val="B00040"/>
                </a:solidFill>
              </a:rPr>
              <a:t>void</a:t>
            </a:r>
            <a:r>
              <a:rPr lang="en-US" altLang="zh-CN" sz="1600" b="0" dirty="0">
                <a:solidFill>
                  <a:srgbClr val="BBBBBB"/>
                </a:solidFill>
              </a:rPr>
              <a:t> </a:t>
            </a:r>
            <a:r>
              <a:rPr lang="en-US" altLang="zh-CN" sz="1600" b="0" dirty="0">
                <a:solidFill>
                  <a:srgbClr val="666666"/>
                </a:solidFill>
              </a:rPr>
              <a:t>*</a:t>
            </a:r>
            <a:r>
              <a:rPr lang="en-US" altLang="zh-CN" sz="1600" b="0" dirty="0" err="1"/>
              <a:t>arg</a:t>
            </a:r>
            <a:r>
              <a:rPr lang="en-US" altLang="zh-CN" sz="1600" b="0" dirty="0"/>
              <a:t>)</a:t>
            </a:r>
            <a:r>
              <a:rPr lang="en-US" altLang="zh-CN" sz="1600" b="0" dirty="0">
                <a:solidFill>
                  <a:srgbClr val="BBBBBB"/>
                </a:solidFill>
              </a:rPr>
              <a:t> </a:t>
            </a:r>
            <a:r>
              <a:rPr lang="en-US" altLang="zh-CN" sz="1600" b="0" dirty="0"/>
              <a:t>{ </a:t>
            </a:r>
          </a:p>
          <a:p>
            <a:pPr marL="0" indent="0">
              <a:buNone/>
            </a:pPr>
            <a:r>
              <a:rPr lang="en-US" altLang="zh-CN" sz="1600" b="0" dirty="0">
                <a:solidFill>
                  <a:srgbClr val="B00040"/>
                </a:solidFill>
              </a:rPr>
              <a:t>	int</a:t>
            </a:r>
            <a:r>
              <a:rPr lang="en-US" altLang="zh-CN" sz="1600" b="0" dirty="0">
                <a:solidFill>
                  <a:srgbClr val="BBBBBB"/>
                </a:solidFill>
              </a:rPr>
              <a:t> </a:t>
            </a:r>
            <a:r>
              <a:rPr lang="en-US" altLang="zh-CN" sz="1600" b="0" dirty="0" err="1"/>
              <a:t>i</a:t>
            </a:r>
            <a:r>
              <a:rPr lang="en-US" altLang="zh-CN" sz="1600" b="0" dirty="0"/>
              <a:t>; </a:t>
            </a:r>
          </a:p>
          <a:p>
            <a:pPr marL="0" indent="0">
              <a:buNone/>
            </a:pPr>
            <a:r>
              <a:rPr lang="en-US" altLang="zh-CN" sz="1600" b="0" dirty="0">
                <a:solidFill>
                  <a:srgbClr val="008000"/>
                </a:solidFill>
              </a:rPr>
              <a:t>	for</a:t>
            </a:r>
            <a:r>
              <a:rPr lang="en-US" altLang="zh-CN" sz="1600" b="0" dirty="0">
                <a:solidFill>
                  <a:srgbClr val="BBBBBB"/>
                </a:solidFill>
              </a:rPr>
              <a:t> </a:t>
            </a:r>
            <a:r>
              <a:rPr lang="en-US" altLang="zh-CN" sz="1600" b="0" dirty="0"/>
              <a:t>(i</a:t>
            </a:r>
            <a:r>
              <a:rPr lang="en-US" altLang="zh-CN" sz="1600" b="0" dirty="0">
                <a:solidFill>
                  <a:srgbClr val="BBBBBB"/>
                </a:solidFill>
              </a:rPr>
              <a:t> </a:t>
            </a:r>
            <a:r>
              <a:rPr lang="en-US" altLang="zh-CN" sz="1600" b="0" dirty="0">
                <a:solidFill>
                  <a:srgbClr val="666666"/>
                </a:solidFill>
              </a:rPr>
              <a:t>=</a:t>
            </a:r>
            <a:r>
              <a:rPr lang="en-US" altLang="zh-CN" sz="1600" b="0" dirty="0">
                <a:solidFill>
                  <a:srgbClr val="BBBBBB"/>
                </a:solidFill>
              </a:rPr>
              <a:t> </a:t>
            </a:r>
            <a:r>
              <a:rPr lang="en-US" altLang="zh-CN" sz="1600" b="0" dirty="0">
                <a:solidFill>
                  <a:srgbClr val="666666"/>
                </a:solidFill>
              </a:rPr>
              <a:t>0</a:t>
            </a:r>
            <a:r>
              <a:rPr lang="en-US" altLang="zh-CN" sz="1600" b="0" dirty="0"/>
              <a:t>;</a:t>
            </a:r>
            <a:r>
              <a:rPr lang="en-US" altLang="zh-CN" sz="1600" b="0" dirty="0">
                <a:solidFill>
                  <a:srgbClr val="BBBBBB"/>
                </a:solidFill>
              </a:rPr>
              <a:t> </a:t>
            </a:r>
            <a:r>
              <a:rPr lang="en-US" altLang="zh-CN" sz="1600" b="0" dirty="0"/>
              <a:t>i</a:t>
            </a:r>
            <a:r>
              <a:rPr lang="en-US" altLang="zh-CN" sz="1600" b="0" dirty="0">
                <a:solidFill>
                  <a:srgbClr val="BBBBBB"/>
                </a:solidFill>
              </a:rPr>
              <a:t> </a:t>
            </a:r>
            <a:r>
              <a:rPr lang="en-US" altLang="zh-CN" sz="1600" b="0" dirty="0">
                <a:solidFill>
                  <a:srgbClr val="666666"/>
                </a:solidFill>
              </a:rPr>
              <a:t>&lt;</a:t>
            </a:r>
            <a:r>
              <a:rPr lang="en-US" altLang="zh-CN" sz="1600" b="0" dirty="0">
                <a:solidFill>
                  <a:srgbClr val="BBBBBB"/>
                </a:solidFill>
              </a:rPr>
              <a:t> </a:t>
            </a:r>
            <a:r>
              <a:rPr lang="en-US" altLang="zh-CN" sz="1600" b="0" dirty="0" err="1"/>
              <a:t>loops;i</a:t>
            </a:r>
            <a:r>
              <a:rPr lang="en-US" altLang="zh-CN" sz="1600" b="0" dirty="0">
                <a:solidFill>
                  <a:srgbClr val="666666"/>
                </a:solidFill>
              </a:rPr>
              <a:t>++</a:t>
            </a:r>
            <a:r>
              <a:rPr lang="en-US" altLang="zh-CN" sz="1600" b="0" dirty="0"/>
              <a:t>)</a:t>
            </a:r>
            <a:r>
              <a:rPr lang="en-US" altLang="zh-CN" sz="1600" b="0" dirty="0">
                <a:solidFill>
                  <a:srgbClr val="BBBBBB"/>
                </a:solidFill>
              </a:rPr>
              <a:t> 	</a:t>
            </a:r>
            <a:r>
              <a:rPr lang="en-US" altLang="zh-CN" sz="1600" b="0" dirty="0"/>
              <a:t>{counter</a:t>
            </a:r>
            <a:r>
              <a:rPr lang="en-US" altLang="zh-CN" sz="1600" b="0" dirty="0">
                <a:solidFill>
                  <a:srgbClr val="666666"/>
                </a:solidFill>
              </a:rPr>
              <a:t>++</a:t>
            </a:r>
            <a:r>
              <a:rPr lang="en-US" altLang="zh-CN" sz="1600" b="0" dirty="0"/>
              <a:t>; } </a:t>
            </a:r>
          </a:p>
          <a:p>
            <a:pPr marL="0" indent="0">
              <a:buNone/>
            </a:pPr>
            <a:r>
              <a:rPr lang="zh-CN" altLang="en-US" sz="1600" b="0" dirty="0">
                <a:solidFill>
                  <a:srgbClr val="008000"/>
                </a:solidFill>
              </a:rPr>
              <a:t>        </a:t>
            </a:r>
            <a:r>
              <a:rPr lang="en-US" altLang="zh-CN" sz="1600" b="0" dirty="0">
                <a:solidFill>
                  <a:srgbClr val="008000"/>
                </a:solidFill>
              </a:rPr>
              <a:t>return</a:t>
            </a:r>
            <a:r>
              <a:rPr lang="en-US" altLang="zh-CN" sz="1600" b="0" dirty="0">
                <a:solidFill>
                  <a:srgbClr val="BBBBBB"/>
                </a:solidFill>
              </a:rPr>
              <a:t> </a:t>
            </a:r>
            <a:r>
              <a:rPr lang="en-US" altLang="zh-CN" sz="1600" b="0" dirty="0">
                <a:solidFill>
                  <a:srgbClr val="008000"/>
                </a:solidFill>
              </a:rPr>
              <a:t>NULL</a:t>
            </a:r>
            <a:r>
              <a:rPr lang="en-US" altLang="zh-CN" sz="1600" b="0" dirty="0"/>
              <a:t>; </a:t>
            </a:r>
          </a:p>
          <a:p>
            <a:pPr marL="0" indent="0">
              <a:buNone/>
            </a:pPr>
            <a:r>
              <a:rPr lang="en-US" altLang="zh-CN" sz="1600" b="0" dirty="0"/>
              <a:t>}</a:t>
            </a:r>
            <a:endParaRPr lang="nb-NO" sz="1600" b="0" dirty="0"/>
          </a:p>
        </p:txBody>
      </p:sp>
      <p:sp>
        <p:nvSpPr>
          <p:cNvPr id="6" name="Plassholder for innhold 2">
            <a:extLst>
              <a:ext uri="{FF2B5EF4-FFF2-40B4-BE49-F238E27FC236}">
                <a16:creationId xmlns:a16="http://schemas.microsoft.com/office/drawing/2014/main" id="{852474F5-ACE0-59CD-AB00-FA592FA2D415}"/>
              </a:ext>
            </a:extLst>
          </p:cNvPr>
          <p:cNvSpPr txBox="1">
            <a:spLocks/>
          </p:cNvSpPr>
          <p:nvPr/>
        </p:nvSpPr>
        <p:spPr>
          <a:xfrm>
            <a:off x="3784764" y="807595"/>
            <a:ext cx="5511794" cy="51385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600" b="0" dirty="0">
                <a:solidFill>
                  <a:srgbClr val="B00040"/>
                </a:solidFill>
              </a:rPr>
              <a:t>int</a:t>
            </a:r>
            <a:r>
              <a:rPr lang="en-US" altLang="zh-CN" sz="1600" b="0" dirty="0">
                <a:solidFill>
                  <a:srgbClr val="BBBBBB"/>
                </a:solidFill>
              </a:rPr>
              <a:t> </a:t>
            </a:r>
            <a:r>
              <a:rPr lang="en-US" altLang="zh-CN" sz="1600" b="0" dirty="0">
                <a:solidFill>
                  <a:srgbClr val="0000FF"/>
                </a:solidFill>
              </a:rPr>
              <a:t>main</a:t>
            </a:r>
            <a:r>
              <a:rPr lang="en-US" altLang="zh-CN" sz="1600" b="0" dirty="0"/>
              <a:t>(</a:t>
            </a:r>
            <a:r>
              <a:rPr lang="en-US" altLang="zh-CN" sz="1600" b="0" dirty="0">
                <a:solidFill>
                  <a:srgbClr val="B00040"/>
                </a:solidFill>
              </a:rPr>
              <a:t>int</a:t>
            </a:r>
            <a:r>
              <a:rPr lang="en-US" altLang="zh-CN" sz="1600" b="0" dirty="0">
                <a:solidFill>
                  <a:srgbClr val="BBBBBB"/>
                </a:solidFill>
              </a:rPr>
              <a:t> </a:t>
            </a:r>
            <a:r>
              <a:rPr lang="en-US" altLang="zh-CN" sz="1600" b="0" dirty="0" err="1"/>
              <a:t>argc</a:t>
            </a:r>
            <a:r>
              <a:rPr lang="en-US" altLang="zh-CN" sz="1600" b="0" dirty="0"/>
              <a:t>,</a:t>
            </a:r>
            <a:r>
              <a:rPr lang="en-US" altLang="zh-CN" sz="1600" b="0" dirty="0">
                <a:solidFill>
                  <a:srgbClr val="BBBBBB"/>
                </a:solidFill>
              </a:rPr>
              <a:t> </a:t>
            </a:r>
            <a:r>
              <a:rPr lang="en-US" altLang="zh-CN" sz="1600" b="0" dirty="0">
                <a:solidFill>
                  <a:srgbClr val="B00040"/>
                </a:solidFill>
              </a:rPr>
              <a:t>char</a:t>
            </a:r>
            <a:r>
              <a:rPr lang="en-US" altLang="zh-CN" sz="1600" b="0" dirty="0">
                <a:solidFill>
                  <a:srgbClr val="BBBBBB"/>
                </a:solidFill>
              </a:rPr>
              <a:t> </a:t>
            </a:r>
            <a:r>
              <a:rPr lang="en-US" altLang="zh-CN" sz="1600" b="0" dirty="0">
                <a:solidFill>
                  <a:srgbClr val="666666"/>
                </a:solidFill>
              </a:rPr>
              <a:t>*</a:t>
            </a:r>
            <a:r>
              <a:rPr lang="en-US" altLang="zh-CN" sz="1600" b="0" dirty="0" err="1"/>
              <a:t>argv</a:t>
            </a:r>
            <a:r>
              <a:rPr lang="en-US" altLang="zh-CN" sz="1600" b="0" dirty="0"/>
              <a:t>[])</a:t>
            </a:r>
            <a:r>
              <a:rPr lang="en-US" altLang="zh-CN" sz="1600" b="0" dirty="0">
                <a:solidFill>
                  <a:srgbClr val="BBBBBB"/>
                </a:solidFill>
              </a:rPr>
              <a:t> </a:t>
            </a:r>
          </a:p>
          <a:p>
            <a:pPr marL="0" indent="0">
              <a:buNone/>
            </a:pPr>
            <a:r>
              <a:rPr lang="en-US" altLang="zh-CN" sz="1600" b="0" dirty="0"/>
              <a:t>{ </a:t>
            </a:r>
          </a:p>
          <a:p>
            <a:pPr marL="0" indent="0">
              <a:buNone/>
            </a:pPr>
            <a:r>
              <a:rPr lang="en-US" altLang="zh-CN" sz="1600" b="0" dirty="0">
                <a:solidFill>
                  <a:srgbClr val="008000"/>
                </a:solidFill>
              </a:rPr>
              <a:t>	if</a:t>
            </a:r>
            <a:r>
              <a:rPr lang="en-US" altLang="zh-CN" sz="1600" b="0" dirty="0">
                <a:solidFill>
                  <a:srgbClr val="BBBBBB"/>
                </a:solidFill>
              </a:rPr>
              <a:t> </a:t>
            </a:r>
            <a:r>
              <a:rPr lang="en-US" altLang="zh-CN" sz="1600" b="0" dirty="0"/>
              <a:t>(</a:t>
            </a:r>
            <a:r>
              <a:rPr lang="en-US" altLang="zh-CN" sz="1600" b="0" dirty="0" err="1"/>
              <a:t>argc</a:t>
            </a:r>
            <a:r>
              <a:rPr lang="en-US" altLang="zh-CN" sz="1600" b="0" dirty="0">
                <a:solidFill>
                  <a:srgbClr val="BBBBBB"/>
                </a:solidFill>
              </a:rPr>
              <a:t> </a:t>
            </a:r>
            <a:r>
              <a:rPr lang="en-US" altLang="zh-CN" sz="1600" b="0" dirty="0">
                <a:solidFill>
                  <a:srgbClr val="666666"/>
                </a:solidFill>
              </a:rPr>
              <a:t>!=</a:t>
            </a:r>
            <a:r>
              <a:rPr lang="en-US" altLang="zh-CN" sz="1600" b="0" dirty="0">
                <a:solidFill>
                  <a:srgbClr val="BBBBBB"/>
                </a:solidFill>
              </a:rPr>
              <a:t> </a:t>
            </a:r>
            <a:r>
              <a:rPr lang="en-US" altLang="zh-CN" sz="1600" b="0" dirty="0">
                <a:solidFill>
                  <a:srgbClr val="666666"/>
                </a:solidFill>
              </a:rPr>
              <a:t>2</a:t>
            </a:r>
            <a:r>
              <a:rPr lang="en-US" altLang="zh-CN" sz="1600" b="0" dirty="0"/>
              <a:t>){</a:t>
            </a:r>
            <a:r>
              <a:rPr lang="en-US" altLang="zh-CN" sz="1600" b="0" dirty="0">
                <a:solidFill>
                  <a:srgbClr val="BBBBBB"/>
                </a:solidFill>
              </a:rPr>
              <a:t> </a:t>
            </a:r>
          </a:p>
          <a:p>
            <a:pPr marL="0" indent="0">
              <a:buNone/>
            </a:pPr>
            <a:r>
              <a:rPr lang="en-US" altLang="zh-CN" sz="1600" b="0" dirty="0">
                <a:solidFill>
                  <a:srgbClr val="BBBBBB"/>
                </a:solidFill>
              </a:rPr>
              <a:t>		</a:t>
            </a:r>
            <a:r>
              <a:rPr lang="en-US" altLang="zh-CN" sz="1600" b="0" dirty="0" err="1"/>
              <a:t>fprintf</a:t>
            </a:r>
            <a:r>
              <a:rPr lang="en-US" altLang="zh-CN" sz="1600" b="0" dirty="0"/>
              <a:t>(stderr,</a:t>
            </a:r>
            <a:r>
              <a:rPr lang="en-US" altLang="zh-CN" sz="1600" b="0" dirty="0">
                <a:solidFill>
                  <a:srgbClr val="BBBBBB"/>
                </a:solidFill>
              </a:rPr>
              <a:t> </a:t>
            </a:r>
            <a:r>
              <a:rPr lang="en-US" altLang="zh-CN" sz="1600" b="0" dirty="0">
                <a:solidFill>
                  <a:srgbClr val="BA2121"/>
                </a:solidFill>
              </a:rPr>
              <a:t>"usage: threads &lt;loops&gt;</a:t>
            </a:r>
            <a:r>
              <a:rPr lang="en-US" altLang="zh-CN" sz="1600" b="0" dirty="0">
                <a:solidFill>
                  <a:srgbClr val="AA5D1F"/>
                </a:solidFill>
              </a:rPr>
              <a:t>\n</a:t>
            </a:r>
            <a:r>
              <a:rPr lang="en-US" altLang="zh-CN" sz="1600" b="0" dirty="0">
                <a:solidFill>
                  <a:srgbClr val="BA2121"/>
                </a:solidFill>
              </a:rPr>
              <a:t>"</a:t>
            </a:r>
            <a:r>
              <a:rPr lang="en-US" altLang="zh-CN" sz="1600" b="0" dirty="0"/>
              <a:t>);</a:t>
            </a:r>
            <a:r>
              <a:rPr lang="en-US" altLang="zh-CN" sz="1600" b="0" dirty="0">
                <a:solidFill>
                  <a:srgbClr val="BBBBBB"/>
                </a:solidFill>
              </a:rPr>
              <a:t> </a:t>
            </a:r>
          </a:p>
          <a:p>
            <a:pPr marL="0" indent="0">
              <a:buNone/>
            </a:pPr>
            <a:r>
              <a:rPr lang="en-US" altLang="zh-CN" sz="1600" b="0" dirty="0">
                <a:solidFill>
                  <a:srgbClr val="BBBBBB"/>
                </a:solidFill>
              </a:rPr>
              <a:t>		</a:t>
            </a:r>
            <a:r>
              <a:rPr lang="en-US" altLang="zh-CN" sz="1600" b="0" dirty="0"/>
              <a:t>exit(</a:t>
            </a:r>
            <a:r>
              <a:rPr lang="en-US" altLang="zh-CN" sz="1600" b="0" dirty="0">
                <a:solidFill>
                  <a:srgbClr val="666666"/>
                </a:solidFill>
              </a:rPr>
              <a:t>1</a:t>
            </a:r>
            <a:r>
              <a:rPr lang="en-US" altLang="zh-CN" sz="1600" b="0" dirty="0"/>
              <a:t>);</a:t>
            </a:r>
            <a:r>
              <a:rPr lang="en-US" altLang="zh-CN" sz="1600" b="0" dirty="0">
                <a:solidFill>
                  <a:srgbClr val="BBBBBB"/>
                </a:solidFill>
              </a:rPr>
              <a:t> </a:t>
            </a:r>
            <a:r>
              <a:rPr lang="en-US" altLang="zh-CN" sz="1600" b="0" dirty="0"/>
              <a:t>}</a:t>
            </a:r>
            <a:r>
              <a:rPr lang="en-US" altLang="zh-CN" sz="1600" b="0" dirty="0">
                <a:solidFill>
                  <a:srgbClr val="BBBBBB"/>
                </a:solidFill>
              </a:rPr>
              <a:t> </a:t>
            </a:r>
          </a:p>
          <a:p>
            <a:pPr marL="0" indent="0">
              <a:buNone/>
            </a:pPr>
            <a:r>
              <a:rPr lang="en-US" altLang="zh-CN" sz="1600" b="0" dirty="0">
                <a:solidFill>
                  <a:srgbClr val="BBBBBB"/>
                </a:solidFill>
              </a:rPr>
              <a:t>	</a:t>
            </a:r>
            <a:r>
              <a:rPr lang="en-US" altLang="zh-CN" sz="1600" b="0" dirty="0"/>
              <a:t>loops</a:t>
            </a:r>
            <a:r>
              <a:rPr lang="en-US" altLang="zh-CN" sz="1600" b="0" dirty="0">
                <a:solidFill>
                  <a:srgbClr val="BBBBBB"/>
                </a:solidFill>
              </a:rPr>
              <a:t> </a:t>
            </a:r>
            <a:r>
              <a:rPr lang="en-US" altLang="zh-CN" sz="1600" b="0" dirty="0">
                <a:solidFill>
                  <a:srgbClr val="666666"/>
                </a:solidFill>
              </a:rPr>
              <a:t>=</a:t>
            </a:r>
            <a:r>
              <a:rPr lang="en-US" altLang="zh-CN" sz="1600" b="0" dirty="0">
                <a:solidFill>
                  <a:srgbClr val="BBBBBB"/>
                </a:solidFill>
              </a:rPr>
              <a:t> </a:t>
            </a:r>
            <a:r>
              <a:rPr lang="en-US" altLang="zh-CN" sz="1600" b="0" dirty="0" err="1"/>
              <a:t>atoi</a:t>
            </a:r>
            <a:r>
              <a:rPr lang="en-US" altLang="zh-CN" sz="1600" b="0" dirty="0"/>
              <a:t>(</a:t>
            </a:r>
            <a:r>
              <a:rPr lang="en-US" altLang="zh-CN" sz="1600" b="0" dirty="0" err="1"/>
              <a:t>argv</a:t>
            </a:r>
            <a:r>
              <a:rPr lang="en-US" altLang="zh-CN" sz="1600" b="0" dirty="0"/>
              <a:t>[</a:t>
            </a:r>
            <a:r>
              <a:rPr lang="en-US" altLang="zh-CN" sz="1600" b="0" dirty="0">
                <a:solidFill>
                  <a:srgbClr val="666666"/>
                </a:solidFill>
              </a:rPr>
              <a:t>1</a:t>
            </a:r>
            <a:r>
              <a:rPr lang="en-US" altLang="zh-CN" sz="1600" b="0" dirty="0"/>
              <a:t>]); </a:t>
            </a:r>
          </a:p>
          <a:p>
            <a:pPr marL="0" indent="0">
              <a:buNone/>
            </a:pPr>
            <a:r>
              <a:rPr lang="en-US" altLang="zh-CN" sz="1600" b="0" dirty="0"/>
              <a:t>	</a:t>
            </a:r>
            <a:r>
              <a:rPr lang="en-US" altLang="zh-CN" sz="1600" b="0" dirty="0" err="1"/>
              <a:t>pthread_t</a:t>
            </a:r>
            <a:r>
              <a:rPr lang="en-US" altLang="zh-CN" sz="1600" b="0" dirty="0">
                <a:solidFill>
                  <a:srgbClr val="BBBBBB"/>
                </a:solidFill>
              </a:rPr>
              <a:t> </a:t>
            </a:r>
            <a:r>
              <a:rPr lang="en-US" altLang="zh-CN" sz="1600" b="0" dirty="0"/>
              <a:t>p1,</a:t>
            </a:r>
            <a:r>
              <a:rPr lang="en-US" altLang="zh-CN" sz="1600" b="0" dirty="0">
                <a:solidFill>
                  <a:srgbClr val="BBBBBB"/>
                </a:solidFill>
              </a:rPr>
              <a:t> </a:t>
            </a:r>
            <a:r>
              <a:rPr lang="en-US" altLang="zh-CN" sz="1600" b="0" dirty="0"/>
              <a:t>p2; </a:t>
            </a:r>
          </a:p>
          <a:p>
            <a:pPr marL="0" indent="0">
              <a:buNone/>
            </a:pPr>
            <a:r>
              <a:rPr lang="en-US" altLang="zh-CN" sz="1600" b="0" dirty="0"/>
              <a:t>	</a:t>
            </a:r>
            <a:r>
              <a:rPr lang="en-US" altLang="zh-CN" sz="1600" b="0" dirty="0" err="1"/>
              <a:t>printf</a:t>
            </a:r>
            <a:r>
              <a:rPr lang="en-US" altLang="zh-CN" sz="1600" b="0" dirty="0"/>
              <a:t>(</a:t>
            </a:r>
            <a:r>
              <a:rPr lang="en-US" altLang="zh-CN" sz="1600" b="0" dirty="0">
                <a:solidFill>
                  <a:srgbClr val="BA2121"/>
                </a:solidFill>
              </a:rPr>
              <a:t>"Initial value : %d</a:t>
            </a:r>
            <a:r>
              <a:rPr lang="en-US" altLang="zh-CN" sz="1600" b="0" dirty="0">
                <a:solidFill>
                  <a:srgbClr val="AA5D1F"/>
                </a:solidFill>
              </a:rPr>
              <a:t>\n</a:t>
            </a:r>
            <a:r>
              <a:rPr lang="en-US" altLang="zh-CN" sz="1600" b="0" dirty="0">
                <a:solidFill>
                  <a:srgbClr val="BA2121"/>
                </a:solidFill>
              </a:rPr>
              <a:t>"</a:t>
            </a:r>
            <a:r>
              <a:rPr lang="en-US" altLang="zh-CN" sz="1600" b="0" dirty="0"/>
              <a:t>,</a:t>
            </a:r>
            <a:r>
              <a:rPr lang="en-US" altLang="zh-CN" sz="1600" b="0" dirty="0">
                <a:solidFill>
                  <a:srgbClr val="BBBBBB"/>
                </a:solidFill>
              </a:rPr>
              <a:t> </a:t>
            </a:r>
            <a:r>
              <a:rPr lang="en-US" altLang="zh-CN" sz="1600" b="0" dirty="0"/>
              <a:t>counter); 	</a:t>
            </a:r>
            <a:r>
              <a:rPr lang="en-US" altLang="zh-CN" sz="1600" b="0" dirty="0" err="1"/>
              <a:t>pthread_create</a:t>
            </a:r>
            <a:r>
              <a:rPr lang="en-US" altLang="zh-CN" sz="1600" b="0" dirty="0"/>
              <a:t>(</a:t>
            </a:r>
            <a:r>
              <a:rPr lang="en-US" altLang="zh-CN" sz="1600" b="0" dirty="0">
                <a:solidFill>
                  <a:srgbClr val="666666"/>
                </a:solidFill>
              </a:rPr>
              <a:t>&amp;</a:t>
            </a:r>
            <a:r>
              <a:rPr lang="en-US" altLang="zh-CN" sz="1600" b="0" dirty="0"/>
              <a:t>p1,</a:t>
            </a:r>
            <a:r>
              <a:rPr lang="en-US" altLang="zh-CN" sz="1600" b="0" dirty="0">
                <a:solidFill>
                  <a:srgbClr val="BBBBBB"/>
                </a:solidFill>
              </a:rPr>
              <a:t> </a:t>
            </a:r>
            <a:r>
              <a:rPr lang="en-US" altLang="zh-CN" sz="1600" b="0" dirty="0">
                <a:solidFill>
                  <a:srgbClr val="008000"/>
                </a:solidFill>
              </a:rPr>
              <a:t>NULL</a:t>
            </a:r>
            <a:r>
              <a:rPr lang="en-US" altLang="zh-CN" sz="1600" b="0" dirty="0"/>
              <a:t>,</a:t>
            </a:r>
            <a:r>
              <a:rPr lang="en-US" altLang="zh-CN" sz="1600" b="0" dirty="0">
                <a:solidFill>
                  <a:srgbClr val="BBBBBB"/>
                </a:solidFill>
              </a:rPr>
              <a:t> </a:t>
            </a:r>
            <a:r>
              <a:rPr lang="en-US" altLang="zh-CN" sz="1600" b="0" dirty="0"/>
              <a:t>worker,</a:t>
            </a:r>
            <a:r>
              <a:rPr lang="en-US" altLang="zh-CN" sz="1600" b="0" dirty="0">
                <a:solidFill>
                  <a:srgbClr val="BBBBBB"/>
                </a:solidFill>
              </a:rPr>
              <a:t> </a:t>
            </a:r>
            <a:r>
              <a:rPr lang="en-US" altLang="zh-CN" sz="1600" b="0" dirty="0">
                <a:solidFill>
                  <a:srgbClr val="008000"/>
                </a:solidFill>
              </a:rPr>
              <a:t>NULL</a:t>
            </a:r>
            <a:r>
              <a:rPr lang="en-US" altLang="zh-CN" sz="1600" b="0" dirty="0"/>
              <a:t>);</a:t>
            </a:r>
            <a:r>
              <a:rPr lang="en-US" altLang="zh-CN" sz="1600" b="0" dirty="0">
                <a:solidFill>
                  <a:srgbClr val="BBBBBB"/>
                </a:solidFill>
              </a:rPr>
              <a:t> 	</a:t>
            </a:r>
            <a:r>
              <a:rPr lang="en-US" altLang="zh-CN" sz="1600" b="0" dirty="0" err="1"/>
              <a:t>pthread_create</a:t>
            </a:r>
            <a:r>
              <a:rPr lang="en-US" altLang="zh-CN" sz="1600" b="0" dirty="0"/>
              <a:t>(</a:t>
            </a:r>
            <a:r>
              <a:rPr lang="en-US" altLang="zh-CN" sz="1600" b="0" dirty="0">
                <a:solidFill>
                  <a:srgbClr val="666666"/>
                </a:solidFill>
              </a:rPr>
              <a:t>&amp;</a:t>
            </a:r>
            <a:r>
              <a:rPr lang="en-US" altLang="zh-CN" sz="1600" b="0" dirty="0"/>
              <a:t>p2,</a:t>
            </a:r>
            <a:r>
              <a:rPr lang="en-US" altLang="zh-CN" sz="1600" b="0" dirty="0">
                <a:solidFill>
                  <a:srgbClr val="BBBBBB"/>
                </a:solidFill>
              </a:rPr>
              <a:t> </a:t>
            </a:r>
            <a:r>
              <a:rPr lang="en-US" altLang="zh-CN" sz="1600" b="0" dirty="0">
                <a:solidFill>
                  <a:srgbClr val="008000"/>
                </a:solidFill>
              </a:rPr>
              <a:t>NULL</a:t>
            </a:r>
            <a:r>
              <a:rPr lang="en-US" altLang="zh-CN" sz="1600" b="0" dirty="0"/>
              <a:t>,</a:t>
            </a:r>
            <a:r>
              <a:rPr lang="en-US" altLang="zh-CN" sz="1600" b="0" dirty="0">
                <a:solidFill>
                  <a:srgbClr val="BBBBBB"/>
                </a:solidFill>
              </a:rPr>
              <a:t> </a:t>
            </a:r>
            <a:r>
              <a:rPr lang="en-US" altLang="zh-CN" sz="1600" b="0" dirty="0"/>
              <a:t>worker,</a:t>
            </a:r>
            <a:r>
              <a:rPr lang="en-US" altLang="zh-CN" sz="1600" b="0" dirty="0">
                <a:solidFill>
                  <a:srgbClr val="BBBBBB"/>
                </a:solidFill>
              </a:rPr>
              <a:t> </a:t>
            </a:r>
            <a:r>
              <a:rPr lang="en-US" altLang="zh-CN" sz="1600" b="0" dirty="0">
                <a:solidFill>
                  <a:srgbClr val="008000"/>
                </a:solidFill>
              </a:rPr>
              <a:t>NULL</a:t>
            </a:r>
            <a:r>
              <a:rPr lang="en-US" altLang="zh-CN" sz="1600" b="0" dirty="0"/>
              <a:t>); 	</a:t>
            </a:r>
            <a:r>
              <a:rPr lang="en-US" altLang="zh-CN" sz="1600" b="0" dirty="0" err="1"/>
              <a:t>pthread_join</a:t>
            </a:r>
            <a:r>
              <a:rPr lang="en-US" altLang="zh-CN" sz="1600" b="0" dirty="0"/>
              <a:t>(p1,</a:t>
            </a:r>
            <a:r>
              <a:rPr lang="en-US" altLang="zh-CN" sz="1600" b="0" dirty="0">
                <a:solidFill>
                  <a:srgbClr val="BBBBBB"/>
                </a:solidFill>
              </a:rPr>
              <a:t> </a:t>
            </a:r>
            <a:r>
              <a:rPr lang="en-US" altLang="zh-CN" sz="1600" b="0" dirty="0">
                <a:solidFill>
                  <a:srgbClr val="008000"/>
                </a:solidFill>
              </a:rPr>
              <a:t>NULL</a:t>
            </a:r>
            <a:r>
              <a:rPr lang="en-US" altLang="zh-CN" sz="1600" b="0" dirty="0"/>
              <a:t>); </a:t>
            </a:r>
          </a:p>
          <a:p>
            <a:pPr marL="0" indent="0">
              <a:buNone/>
            </a:pPr>
            <a:r>
              <a:rPr lang="en-US" altLang="zh-CN" sz="1600" b="0" dirty="0"/>
              <a:t>	</a:t>
            </a:r>
            <a:r>
              <a:rPr lang="en-US" altLang="zh-CN" sz="1600" b="0" dirty="0" err="1"/>
              <a:t>pthread_join</a:t>
            </a:r>
            <a:r>
              <a:rPr lang="en-US" altLang="zh-CN" sz="1600" b="0" dirty="0"/>
              <a:t>(p2,</a:t>
            </a:r>
            <a:r>
              <a:rPr lang="en-US" altLang="zh-CN" sz="1600" b="0" dirty="0">
                <a:solidFill>
                  <a:srgbClr val="BBBBBB"/>
                </a:solidFill>
              </a:rPr>
              <a:t> </a:t>
            </a:r>
            <a:r>
              <a:rPr lang="en-US" altLang="zh-CN" sz="1600" b="0" dirty="0">
                <a:solidFill>
                  <a:srgbClr val="008000"/>
                </a:solidFill>
              </a:rPr>
              <a:t>NULL</a:t>
            </a:r>
            <a:r>
              <a:rPr lang="en-US" altLang="zh-CN" sz="1600" b="0" dirty="0"/>
              <a:t>); </a:t>
            </a:r>
          </a:p>
          <a:p>
            <a:pPr marL="0" indent="0">
              <a:buNone/>
            </a:pPr>
            <a:r>
              <a:rPr lang="en-US" altLang="zh-CN" sz="1600" b="0" dirty="0"/>
              <a:t>	</a:t>
            </a:r>
            <a:r>
              <a:rPr lang="en-US" altLang="zh-CN" sz="1600" b="0" dirty="0" err="1"/>
              <a:t>printf</a:t>
            </a:r>
            <a:r>
              <a:rPr lang="en-US" altLang="zh-CN" sz="1600" b="0" dirty="0"/>
              <a:t>(</a:t>
            </a:r>
            <a:r>
              <a:rPr lang="en-US" altLang="zh-CN" sz="1600" b="0" dirty="0">
                <a:solidFill>
                  <a:srgbClr val="BA2121"/>
                </a:solidFill>
              </a:rPr>
              <a:t>"Final value : %d</a:t>
            </a:r>
            <a:r>
              <a:rPr lang="en-US" altLang="zh-CN" sz="1600" b="0" dirty="0">
                <a:solidFill>
                  <a:srgbClr val="AA5D1F"/>
                </a:solidFill>
              </a:rPr>
              <a:t>\n</a:t>
            </a:r>
            <a:r>
              <a:rPr lang="en-US" altLang="zh-CN" sz="1600" b="0" dirty="0">
                <a:solidFill>
                  <a:srgbClr val="BA2121"/>
                </a:solidFill>
              </a:rPr>
              <a:t>"</a:t>
            </a:r>
            <a:r>
              <a:rPr lang="en-US" altLang="zh-CN" sz="1600" b="0" dirty="0"/>
              <a:t>,</a:t>
            </a:r>
            <a:r>
              <a:rPr lang="en-US" altLang="zh-CN" sz="1600" b="0" dirty="0">
                <a:solidFill>
                  <a:srgbClr val="BBBBBB"/>
                </a:solidFill>
              </a:rPr>
              <a:t> </a:t>
            </a:r>
            <a:r>
              <a:rPr lang="en-US" altLang="zh-CN" sz="1600" b="0" dirty="0"/>
              <a:t>counter); </a:t>
            </a:r>
          </a:p>
          <a:p>
            <a:pPr marL="0" indent="0">
              <a:buNone/>
            </a:pPr>
            <a:r>
              <a:rPr lang="en-US" altLang="zh-CN" sz="1600" b="0" dirty="0">
                <a:solidFill>
                  <a:srgbClr val="008000"/>
                </a:solidFill>
              </a:rPr>
              <a:t>	return</a:t>
            </a:r>
            <a:r>
              <a:rPr lang="en-US" altLang="zh-CN" sz="1600" b="0" dirty="0">
                <a:solidFill>
                  <a:srgbClr val="BBBBBB"/>
                </a:solidFill>
              </a:rPr>
              <a:t> </a:t>
            </a:r>
            <a:r>
              <a:rPr lang="en-US" altLang="zh-CN" sz="1600" b="0" dirty="0">
                <a:solidFill>
                  <a:srgbClr val="666666"/>
                </a:solidFill>
              </a:rPr>
              <a:t>0</a:t>
            </a:r>
            <a:r>
              <a:rPr lang="en-US" altLang="zh-CN" sz="1600" b="0" dirty="0"/>
              <a:t>; </a:t>
            </a:r>
          </a:p>
          <a:p>
            <a:pPr marL="0" indent="0">
              <a:buNone/>
            </a:pPr>
            <a:r>
              <a:rPr lang="en-US" altLang="zh-CN" sz="1600" b="0" dirty="0"/>
              <a:t>}</a:t>
            </a:r>
            <a:endParaRPr lang="nb-NO" sz="2000" b="0" dirty="0"/>
          </a:p>
        </p:txBody>
      </p:sp>
      <p:sp>
        <p:nvSpPr>
          <p:cNvPr id="3" name="文本框 15">
            <a:extLst>
              <a:ext uri="{FF2B5EF4-FFF2-40B4-BE49-F238E27FC236}">
                <a16:creationId xmlns:a16="http://schemas.microsoft.com/office/drawing/2014/main" id="{A81D9DEE-F573-5AFF-BA4D-4B263097FA8C}"/>
              </a:ext>
            </a:extLst>
          </p:cNvPr>
          <p:cNvSpPr txBox="1"/>
          <p:nvPr/>
        </p:nvSpPr>
        <p:spPr>
          <a:xfrm>
            <a:off x="89064" y="5190886"/>
            <a:ext cx="7391400" cy="1323439"/>
          </a:xfrm>
          <a:prstGeom prst="rect">
            <a:avLst/>
          </a:prstGeom>
          <a:noFill/>
        </p:spPr>
        <p:txBody>
          <a:bodyPr wrap="square">
            <a:spAutoFit/>
          </a:bodyPr>
          <a:lstStyle/>
          <a:p>
            <a:r>
              <a:rPr lang="en-GB" altLang="zh-CN" sz="2000" b="0" dirty="0"/>
              <a:t>This concurrent program has a race condition, and may produce different final values of counter for different runs, depending on different non-deterministic </a:t>
            </a:r>
            <a:r>
              <a:rPr lang="en-GB" altLang="zh-CN" sz="2000" b="0" dirty="0" err="1"/>
              <a:t>interleavings</a:t>
            </a:r>
            <a:r>
              <a:rPr lang="en-GB" altLang="zh-CN" sz="2000" b="0" dirty="0"/>
              <a:t> of worker threads</a:t>
            </a:r>
            <a:endParaRPr lang="en-US" altLang="zh-CN" sz="2000" b="0" dirty="0">
              <a:latin typeface="Helvetica" pitchFamily="2" charset="0"/>
            </a:endParaRPr>
          </a:p>
        </p:txBody>
      </p:sp>
      <p:sp>
        <p:nvSpPr>
          <p:cNvPr id="4" name="Rectangle: Rounded Corners 3">
            <a:extLst>
              <a:ext uri="{FF2B5EF4-FFF2-40B4-BE49-F238E27FC236}">
                <a16:creationId xmlns:a16="http://schemas.microsoft.com/office/drawing/2014/main" id="{C254E06E-AF77-DCE3-A71B-4A14AB8C2BF1}"/>
              </a:ext>
            </a:extLst>
          </p:cNvPr>
          <p:cNvSpPr/>
          <p:nvPr/>
        </p:nvSpPr>
        <p:spPr bwMode="auto">
          <a:xfrm>
            <a:off x="7467600" y="500991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7" name="Rectangle: Rounded Corners 6">
            <a:extLst>
              <a:ext uri="{FF2B5EF4-FFF2-40B4-BE49-F238E27FC236}">
                <a16:creationId xmlns:a16="http://schemas.microsoft.com/office/drawing/2014/main" id="{79C870C1-7677-79C8-F97F-4B0357ADC920}"/>
              </a:ext>
            </a:extLst>
          </p:cNvPr>
          <p:cNvSpPr/>
          <p:nvPr/>
        </p:nvSpPr>
        <p:spPr bwMode="auto">
          <a:xfrm>
            <a:off x="8229600" y="500991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8" name="Rectangle: Rounded Corners 7">
            <a:extLst>
              <a:ext uri="{FF2B5EF4-FFF2-40B4-BE49-F238E27FC236}">
                <a16:creationId xmlns:a16="http://schemas.microsoft.com/office/drawing/2014/main" id="{060E96C0-14B7-F9DA-3084-6683C3C20B5B}"/>
              </a:ext>
            </a:extLst>
          </p:cNvPr>
          <p:cNvSpPr/>
          <p:nvPr/>
        </p:nvSpPr>
        <p:spPr bwMode="auto">
          <a:xfrm>
            <a:off x="8991600" y="500991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9" name="Rectangle: Rounded Corners 8">
            <a:extLst>
              <a:ext uri="{FF2B5EF4-FFF2-40B4-BE49-F238E27FC236}">
                <a16:creationId xmlns:a16="http://schemas.microsoft.com/office/drawing/2014/main" id="{D34ECEB4-BB44-6CA5-6DC8-542542893A1E}"/>
              </a:ext>
            </a:extLst>
          </p:cNvPr>
          <p:cNvSpPr/>
          <p:nvPr/>
        </p:nvSpPr>
        <p:spPr bwMode="auto">
          <a:xfrm>
            <a:off x="9753600" y="5009910"/>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0" name="Rectangle: Rounded Corners 9">
            <a:extLst>
              <a:ext uri="{FF2B5EF4-FFF2-40B4-BE49-F238E27FC236}">
                <a16:creationId xmlns:a16="http://schemas.microsoft.com/office/drawing/2014/main" id="{EEFED9B2-44EC-143E-5B1F-381FEC72419C}"/>
              </a:ext>
            </a:extLst>
          </p:cNvPr>
          <p:cNvSpPr/>
          <p:nvPr/>
        </p:nvSpPr>
        <p:spPr bwMode="auto">
          <a:xfrm>
            <a:off x="10525539" y="5009910"/>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1" name="Rectangle: Rounded Corners 10">
            <a:extLst>
              <a:ext uri="{FF2B5EF4-FFF2-40B4-BE49-F238E27FC236}">
                <a16:creationId xmlns:a16="http://schemas.microsoft.com/office/drawing/2014/main" id="{524C4442-712B-A1C6-8B04-42C2E002D7C7}"/>
              </a:ext>
            </a:extLst>
          </p:cNvPr>
          <p:cNvSpPr/>
          <p:nvPr/>
        </p:nvSpPr>
        <p:spPr bwMode="auto">
          <a:xfrm>
            <a:off x="11304104" y="4999971"/>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2" name="Rectangle: Rounded Corners 11">
            <a:extLst>
              <a:ext uri="{FF2B5EF4-FFF2-40B4-BE49-F238E27FC236}">
                <a16:creationId xmlns:a16="http://schemas.microsoft.com/office/drawing/2014/main" id="{24C69FB7-7091-0DAE-ADCA-31CB632D3AAD}"/>
              </a:ext>
            </a:extLst>
          </p:cNvPr>
          <p:cNvSpPr/>
          <p:nvPr/>
        </p:nvSpPr>
        <p:spPr bwMode="auto">
          <a:xfrm>
            <a:off x="7467600" y="5601289"/>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13" name="Rectangle: Rounded Corners 12">
            <a:extLst>
              <a:ext uri="{FF2B5EF4-FFF2-40B4-BE49-F238E27FC236}">
                <a16:creationId xmlns:a16="http://schemas.microsoft.com/office/drawing/2014/main" id="{F0FE6861-44DC-1EC4-0C6D-FF04300ECAA0}"/>
              </a:ext>
            </a:extLst>
          </p:cNvPr>
          <p:cNvSpPr/>
          <p:nvPr/>
        </p:nvSpPr>
        <p:spPr bwMode="auto">
          <a:xfrm>
            <a:off x="8229600" y="5601289"/>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atin typeface="+mn-lt"/>
              </a:rPr>
              <a:t>T2</a:t>
            </a:r>
            <a:endParaRPr kumimoji="0" lang="en-US" sz="1800" b="1" i="0" u="none" strike="noStrike" cap="none" normalizeH="0" baseline="0">
              <a:ln>
                <a:noFill/>
              </a:ln>
              <a:solidFill>
                <a:schemeClr val="tx1"/>
              </a:solidFill>
              <a:effectLst/>
              <a:latin typeface="+mn-lt"/>
            </a:endParaRPr>
          </a:p>
        </p:txBody>
      </p:sp>
      <p:sp>
        <p:nvSpPr>
          <p:cNvPr id="14" name="Rectangle: Rounded Corners 13">
            <a:extLst>
              <a:ext uri="{FF2B5EF4-FFF2-40B4-BE49-F238E27FC236}">
                <a16:creationId xmlns:a16="http://schemas.microsoft.com/office/drawing/2014/main" id="{3F404FE7-BADB-CF87-0205-A3EE231AD2CF}"/>
              </a:ext>
            </a:extLst>
          </p:cNvPr>
          <p:cNvSpPr/>
          <p:nvPr/>
        </p:nvSpPr>
        <p:spPr bwMode="auto">
          <a:xfrm>
            <a:off x="8991600" y="5601289"/>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5" name="Rectangle: Rounded Corners 14">
            <a:extLst>
              <a:ext uri="{FF2B5EF4-FFF2-40B4-BE49-F238E27FC236}">
                <a16:creationId xmlns:a16="http://schemas.microsoft.com/office/drawing/2014/main" id="{480D26EB-ABC3-6BC9-4EFF-67AE7A4B8F84}"/>
              </a:ext>
            </a:extLst>
          </p:cNvPr>
          <p:cNvSpPr/>
          <p:nvPr/>
        </p:nvSpPr>
        <p:spPr bwMode="auto">
          <a:xfrm>
            <a:off x="9753600" y="5601289"/>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16" name="Rectangle: Rounded Corners 15">
            <a:extLst>
              <a:ext uri="{FF2B5EF4-FFF2-40B4-BE49-F238E27FC236}">
                <a16:creationId xmlns:a16="http://schemas.microsoft.com/office/drawing/2014/main" id="{0EC39727-EE07-7A7B-8E1A-ED364416A701}"/>
              </a:ext>
            </a:extLst>
          </p:cNvPr>
          <p:cNvSpPr/>
          <p:nvPr/>
        </p:nvSpPr>
        <p:spPr bwMode="auto">
          <a:xfrm>
            <a:off x="10525539" y="5601289"/>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17" name="Rectangle: Rounded Corners 16">
            <a:extLst>
              <a:ext uri="{FF2B5EF4-FFF2-40B4-BE49-F238E27FC236}">
                <a16:creationId xmlns:a16="http://schemas.microsoft.com/office/drawing/2014/main" id="{D5AFBCB7-EB1F-9D13-DA4E-9F7397931DDD}"/>
              </a:ext>
            </a:extLst>
          </p:cNvPr>
          <p:cNvSpPr/>
          <p:nvPr/>
        </p:nvSpPr>
        <p:spPr bwMode="auto">
          <a:xfrm>
            <a:off x="11297478" y="5601289"/>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8" name="Rectangle: Rounded Corners 17">
            <a:extLst>
              <a:ext uri="{FF2B5EF4-FFF2-40B4-BE49-F238E27FC236}">
                <a16:creationId xmlns:a16="http://schemas.microsoft.com/office/drawing/2014/main" id="{9B8D876F-077A-F035-CD0A-1320AA36377E}"/>
              </a:ext>
            </a:extLst>
          </p:cNvPr>
          <p:cNvSpPr/>
          <p:nvPr/>
        </p:nvSpPr>
        <p:spPr bwMode="auto">
          <a:xfrm>
            <a:off x="7467600" y="6162850"/>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9" name="Rectangle: Rounded Corners 18">
            <a:extLst>
              <a:ext uri="{FF2B5EF4-FFF2-40B4-BE49-F238E27FC236}">
                <a16:creationId xmlns:a16="http://schemas.microsoft.com/office/drawing/2014/main" id="{54D5320E-7BDF-BA78-1777-8D3DA1E674DA}"/>
              </a:ext>
            </a:extLst>
          </p:cNvPr>
          <p:cNvSpPr/>
          <p:nvPr/>
        </p:nvSpPr>
        <p:spPr bwMode="auto">
          <a:xfrm>
            <a:off x="8229600" y="6162850"/>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atin typeface="+mn-lt"/>
              </a:rPr>
              <a:t>T2</a:t>
            </a:r>
            <a:endParaRPr kumimoji="0" lang="en-US" sz="1800" b="1" i="0" u="none" strike="noStrike" cap="none" normalizeH="0" baseline="0">
              <a:ln>
                <a:noFill/>
              </a:ln>
              <a:solidFill>
                <a:schemeClr val="tx1"/>
              </a:solidFill>
              <a:effectLst/>
              <a:latin typeface="+mn-lt"/>
            </a:endParaRPr>
          </a:p>
        </p:txBody>
      </p:sp>
      <p:sp>
        <p:nvSpPr>
          <p:cNvPr id="20" name="Rectangle: Rounded Corners 19">
            <a:extLst>
              <a:ext uri="{FF2B5EF4-FFF2-40B4-BE49-F238E27FC236}">
                <a16:creationId xmlns:a16="http://schemas.microsoft.com/office/drawing/2014/main" id="{7D958962-DB18-D64E-85F0-24478FBF076A}"/>
              </a:ext>
            </a:extLst>
          </p:cNvPr>
          <p:cNvSpPr/>
          <p:nvPr/>
        </p:nvSpPr>
        <p:spPr bwMode="auto">
          <a:xfrm>
            <a:off x="8991600" y="6162850"/>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21" name="Rectangle: Rounded Corners 20">
            <a:extLst>
              <a:ext uri="{FF2B5EF4-FFF2-40B4-BE49-F238E27FC236}">
                <a16:creationId xmlns:a16="http://schemas.microsoft.com/office/drawing/2014/main" id="{9A98C4F8-B7F4-77E4-071E-E9A30FA37E33}"/>
              </a:ext>
            </a:extLst>
          </p:cNvPr>
          <p:cNvSpPr/>
          <p:nvPr/>
        </p:nvSpPr>
        <p:spPr bwMode="auto">
          <a:xfrm>
            <a:off x="9753600" y="616285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22" name="Rectangle: Rounded Corners 21">
            <a:extLst>
              <a:ext uri="{FF2B5EF4-FFF2-40B4-BE49-F238E27FC236}">
                <a16:creationId xmlns:a16="http://schemas.microsoft.com/office/drawing/2014/main" id="{246049F5-BB78-9521-917A-F3A5E3ADA771}"/>
              </a:ext>
            </a:extLst>
          </p:cNvPr>
          <p:cNvSpPr/>
          <p:nvPr/>
        </p:nvSpPr>
        <p:spPr bwMode="auto">
          <a:xfrm>
            <a:off x="10525539" y="616285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23" name="Rectangle: Rounded Corners 22">
            <a:extLst>
              <a:ext uri="{FF2B5EF4-FFF2-40B4-BE49-F238E27FC236}">
                <a16:creationId xmlns:a16="http://schemas.microsoft.com/office/drawing/2014/main" id="{50CDE014-F1DB-40EE-857F-3269BF44D7D4}"/>
              </a:ext>
            </a:extLst>
          </p:cNvPr>
          <p:cNvSpPr/>
          <p:nvPr/>
        </p:nvSpPr>
        <p:spPr bwMode="auto">
          <a:xfrm>
            <a:off x="11297478" y="616285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Tree>
    <p:extLst>
      <p:ext uri="{BB962C8B-B14F-4D97-AF65-F5344CB8AC3E}">
        <p14:creationId xmlns:p14="http://schemas.microsoft.com/office/powerpoint/2010/main" val="17650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7864-83E1-455D-6D78-F66FD2F3F64F}"/>
              </a:ext>
            </a:extLst>
          </p:cNvPr>
          <p:cNvSpPr>
            <a:spLocks noGrp="1"/>
          </p:cNvSpPr>
          <p:nvPr>
            <p:ph type="title"/>
          </p:nvPr>
        </p:nvSpPr>
        <p:spPr/>
        <p:txBody>
          <a:bodyPr/>
          <a:lstStyle/>
          <a:p>
            <a:r>
              <a:rPr lang="en-GB" dirty="0"/>
              <a:t>CV Common Usage Pattern</a:t>
            </a:r>
            <a:endParaRPr lang="en-SE" dirty="0"/>
          </a:p>
        </p:txBody>
      </p:sp>
      <p:sp>
        <p:nvSpPr>
          <p:cNvPr id="4" name="Plassholder for innhold 2">
            <a:extLst>
              <a:ext uri="{FF2B5EF4-FFF2-40B4-BE49-F238E27FC236}">
                <a16:creationId xmlns:a16="http://schemas.microsoft.com/office/drawing/2014/main" id="{FC094DBA-F9D4-158C-3D84-69D4D44004E3}"/>
              </a:ext>
            </a:extLst>
          </p:cNvPr>
          <p:cNvSpPr txBox="1">
            <a:spLocks/>
          </p:cNvSpPr>
          <p:nvPr/>
        </p:nvSpPr>
        <p:spPr bwMode="auto">
          <a:xfrm>
            <a:off x="533400" y="762000"/>
            <a:ext cx="10337800" cy="5943600"/>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altLang="zh-CN" sz="1800" b="0" kern="0" dirty="0" err="1">
                <a:latin typeface="Courier New" panose="02070309020205020404" pitchFamily="49" charset="0"/>
                <a:cs typeface="Courier New" panose="02070309020205020404" pitchFamily="49" charset="0"/>
              </a:rPr>
              <a:t>pthread_mutex_t</a:t>
            </a:r>
            <a:r>
              <a:rPr lang="en-GB" altLang="zh-CN" sz="1800" b="0" kern="0" dirty="0">
                <a:latin typeface="Courier New" panose="02070309020205020404" pitchFamily="49" charset="0"/>
                <a:cs typeface="Courier New" panose="02070309020205020404" pitchFamily="49" charset="0"/>
              </a:rPr>
              <a:t> mutex = PTHREAD_MUTEX_INITIALIZER;</a:t>
            </a:r>
          </a:p>
          <a:p>
            <a:pPr marL="0" indent="0">
              <a:buFontTx/>
              <a:buNone/>
            </a:pPr>
            <a:r>
              <a:rPr lang="en-US" altLang="zh-CN" sz="1800" b="0" kern="0" dirty="0" err="1">
                <a:latin typeface="Courier New" panose="02070309020205020404" pitchFamily="49" charset="0"/>
                <a:cs typeface="Courier New" panose="02070309020205020404" pitchFamily="49" charset="0"/>
              </a:rPr>
              <a:t>pthread_cond_t</a:t>
            </a: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cond</a:t>
            </a:r>
            <a:r>
              <a:rPr lang="en-US" altLang="zh-CN" sz="1800" b="0" kern="0" dirty="0">
                <a:latin typeface="Courier New" panose="02070309020205020404" pitchFamily="49" charset="0"/>
                <a:cs typeface="Courier New" panose="02070309020205020404" pitchFamily="49" charset="0"/>
              </a:rPr>
              <a:t> = PTHREAD_COND_INITIALIZER;</a:t>
            </a:r>
          </a:p>
          <a:p>
            <a:pPr marL="0" indent="0">
              <a:buFontTx/>
              <a:buNone/>
            </a:pPr>
            <a:r>
              <a:rPr lang="en-US" altLang="zh-CN" sz="1800" b="0" kern="0" dirty="0">
                <a:latin typeface="Courier New" panose="02070309020205020404" pitchFamily="49" charset="0"/>
                <a:cs typeface="Courier New" panose="02070309020205020404" pitchFamily="49" charset="0"/>
              </a:rPr>
              <a:t>bool flag; //Initialization value is application-specific, hence omitted here</a:t>
            </a:r>
          </a:p>
          <a:p>
            <a:pPr marL="0" indent="0">
              <a:buFontTx/>
              <a:buNone/>
            </a:pPr>
            <a:r>
              <a:rPr lang="en-US" altLang="zh-CN" sz="1800" b="0" kern="0" dirty="0">
                <a:latin typeface="Courier New" panose="02070309020205020404" pitchFamily="49" charset="0"/>
                <a:cs typeface="Courier New" panose="02070309020205020404" pitchFamily="49" charset="0"/>
              </a:rPr>
              <a:t>// Signaler thread</a:t>
            </a:r>
          </a:p>
          <a:p>
            <a:pPr marL="0" indent="0">
              <a:buFontTx/>
              <a:buNone/>
            </a:pPr>
            <a:r>
              <a:rPr lang="en-US" altLang="zh-CN" sz="1800" b="0" kern="0" dirty="0">
                <a:latin typeface="Courier New" panose="02070309020205020404" pitchFamily="49" charset="0"/>
                <a:cs typeface="Courier New" panose="02070309020205020404" pitchFamily="49" charset="0"/>
              </a:rPr>
              <a:t>Signaler(){</a:t>
            </a:r>
          </a:p>
          <a:p>
            <a:pPr marL="400050" lvl="1" indent="0">
              <a:buNone/>
            </a:pPr>
            <a:r>
              <a:rPr lang="en-US" altLang="zh-CN" sz="1800" b="0" kern="0" dirty="0" err="1">
                <a:latin typeface="Courier New" panose="02070309020205020404" pitchFamily="49" charset="0"/>
                <a:cs typeface="Courier New" panose="02070309020205020404" pitchFamily="49" charset="0"/>
              </a:rPr>
              <a:t>pthread_mutex_lock</a:t>
            </a:r>
            <a:r>
              <a:rPr lang="en-US" altLang="zh-CN" sz="1800" b="0" kern="0" dirty="0">
                <a:latin typeface="Courier New" panose="02070309020205020404" pitchFamily="49" charset="0"/>
                <a:cs typeface="Courier New" panose="02070309020205020404" pitchFamily="49" charset="0"/>
              </a:rPr>
              <a:t>(&amp;mutex);</a:t>
            </a:r>
          </a:p>
          <a:p>
            <a:pPr marL="400050" lvl="1" indent="0">
              <a:buNone/>
            </a:pPr>
            <a:r>
              <a:rPr lang="en-US" altLang="zh-CN" sz="1800" b="0" kern="0" dirty="0" err="1">
                <a:latin typeface="Courier New" panose="02070309020205020404" pitchFamily="49" charset="0"/>
                <a:cs typeface="Courier New" panose="02070309020205020404" pitchFamily="49" charset="0"/>
              </a:rPr>
              <a:t>update_flag</a:t>
            </a:r>
            <a:r>
              <a:rPr lang="en-US" altLang="zh-CN" sz="1800" b="0" kern="0" dirty="0">
                <a:latin typeface="Courier New" panose="02070309020205020404" pitchFamily="49" charset="0"/>
                <a:cs typeface="Courier New" panose="02070309020205020404" pitchFamily="49" charset="0"/>
              </a:rPr>
              <a:t>();</a:t>
            </a:r>
          </a:p>
          <a:p>
            <a:pPr marL="400050" lvl="1" indent="0">
              <a:buNone/>
            </a:pPr>
            <a:r>
              <a:rPr lang="en-US" altLang="zh-CN" sz="1800" b="0" kern="0" dirty="0">
                <a:latin typeface="Courier New" panose="02070309020205020404" pitchFamily="49" charset="0"/>
                <a:cs typeface="Courier New" panose="02070309020205020404" pitchFamily="49" charset="0"/>
              </a:rPr>
              <a:t>//Either signal 1 thread, or broadcast to all threads, but not both</a:t>
            </a:r>
          </a:p>
          <a:p>
            <a:pPr marL="400050" lvl="1" indent="0">
              <a:buNone/>
            </a:pPr>
            <a:r>
              <a:rPr lang="en-US" altLang="zh-CN" sz="1800" b="0" kern="0" dirty="0" err="1">
                <a:latin typeface="Courier New" panose="02070309020205020404" pitchFamily="49" charset="0"/>
                <a:cs typeface="Courier New" panose="02070309020205020404" pitchFamily="49" charset="0"/>
              </a:rPr>
              <a:t>pthread_cond_signal</a:t>
            </a:r>
            <a:r>
              <a:rPr lang="en-US" altLang="zh-CN" sz="1800" b="0" kern="0" dirty="0">
                <a:latin typeface="Courier New" panose="02070309020205020404" pitchFamily="49" charset="0"/>
                <a:cs typeface="Courier New" panose="02070309020205020404" pitchFamily="49" charset="0"/>
              </a:rPr>
              <a:t>(&amp;</a:t>
            </a:r>
            <a:r>
              <a:rPr lang="en-US" altLang="zh-CN" sz="1800" b="0" kern="0" dirty="0" err="1">
                <a:latin typeface="Courier New" panose="02070309020205020404" pitchFamily="49" charset="0"/>
                <a:cs typeface="Courier New" panose="02070309020205020404" pitchFamily="49" charset="0"/>
              </a:rPr>
              <a:t>cond</a:t>
            </a:r>
            <a:r>
              <a:rPr lang="en-US" altLang="zh-CN" sz="1800" b="0" kern="0" dirty="0">
                <a:latin typeface="Courier New" panose="02070309020205020404" pitchFamily="49" charset="0"/>
                <a:cs typeface="Courier New" panose="02070309020205020404" pitchFamily="49" charset="0"/>
              </a:rPr>
              <a:t>);</a:t>
            </a:r>
          </a:p>
          <a:p>
            <a:pPr marL="400050" lvl="1" indent="0">
              <a:buNone/>
            </a:pPr>
            <a:r>
              <a:rPr lang="en-US" altLang="zh-CN" sz="1800" b="0" kern="0" dirty="0">
                <a:latin typeface="Courier New" panose="02070309020205020404" pitchFamily="49" charset="0"/>
                <a:cs typeface="Courier New" panose="02070309020205020404" pitchFamily="49" charset="0"/>
              </a:rPr>
              <a:t>//</a:t>
            </a:r>
            <a:r>
              <a:rPr lang="en-US" altLang="zh-CN" sz="1800" b="0" kern="0" dirty="0" err="1">
                <a:latin typeface="Courier New" panose="02070309020205020404" pitchFamily="49" charset="0"/>
                <a:cs typeface="Courier New" panose="02070309020205020404" pitchFamily="49" charset="0"/>
              </a:rPr>
              <a:t>pthread_cond_broadcast</a:t>
            </a:r>
            <a:r>
              <a:rPr lang="en-US" altLang="zh-CN" sz="1800" b="0" kern="0" dirty="0">
                <a:latin typeface="Courier New" panose="02070309020205020404" pitchFamily="49" charset="0"/>
                <a:cs typeface="Courier New" panose="02070309020205020404" pitchFamily="49" charset="0"/>
              </a:rPr>
              <a:t>(&amp;</a:t>
            </a:r>
            <a:r>
              <a:rPr lang="en-US" altLang="zh-CN" sz="1800" b="0" kern="0" dirty="0" err="1">
                <a:latin typeface="Courier New" panose="02070309020205020404" pitchFamily="49" charset="0"/>
                <a:cs typeface="Courier New" panose="02070309020205020404" pitchFamily="49" charset="0"/>
              </a:rPr>
              <a:t>cond</a:t>
            </a:r>
            <a:r>
              <a:rPr lang="en-US" altLang="zh-CN" sz="1800" b="0" kern="0" dirty="0">
                <a:latin typeface="Courier New" panose="02070309020205020404" pitchFamily="49" charset="0"/>
                <a:cs typeface="Courier New" panose="02070309020205020404" pitchFamily="49" charset="0"/>
              </a:rPr>
              <a:t>);</a:t>
            </a:r>
          </a:p>
          <a:p>
            <a:pPr marL="400050" lvl="1" indent="0">
              <a:buNone/>
            </a:pPr>
            <a:r>
              <a:rPr lang="en-US" altLang="zh-CN" sz="1800" b="0" kern="0" dirty="0" err="1">
                <a:latin typeface="Courier New" panose="02070309020205020404" pitchFamily="49" charset="0"/>
                <a:cs typeface="Courier New" panose="02070309020205020404" pitchFamily="49" charset="0"/>
              </a:rPr>
              <a:t>pthread_mutex_unlock</a:t>
            </a:r>
            <a:r>
              <a:rPr lang="en-US" altLang="zh-CN" sz="1800" b="0" kern="0" dirty="0">
                <a:latin typeface="Courier New" panose="02070309020205020404" pitchFamily="49" charset="0"/>
                <a:cs typeface="Courier New" panose="02070309020205020404" pitchFamily="49" charset="0"/>
              </a:rPr>
              <a:t>(&amp;mutex);</a:t>
            </a:r>
          </a:p>
          <a:p>
            <a:pPr marL="0" indent="0">
              <a:buFontTx/>
              <a:buNone/>
            </a:pPr>
            <a:r>
              <a:rPr lang="en-US" altLang="zh-CN" sz="1800" b="0" kern="0" dirty="0">
                <a:latin typeface="Courier New" panose="02070309020205020404" pitchFamily="49" charset="0"/>
                <a:cs typeface="Courier New" panose="02070309020205020404" pitchFamily="49" charset="0"/>
              </a:rPr>
              <a:t>}</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None/>
            </a:pPr>
            <a:r>
              <a:rPr lang="en-US" altLang="zh-CN" sz="1800" b="0" kern="0" dirty="0">
                <a:latin typeface="Courier New" panose="02070309020205020404" pitchFamily="49" charset="0"/>
                <a:cs typeface="Courier New" panose="02070309020205020404" pitchFamily="49" charset="0"/>
              </a:rPr>
              <a:t>// Waiter thread</a:t>
            </a:r>
          </a:p>
          <a:p>
            <a:pPr marL="0" indent="0">
              <a:buNone/>
            </a:pPr>
            <a:r>
              <a:rPr lang="en-US" altLang="zh-CN" sz="1800" b="0" kern="0" dirty="0">
                <a:latin typeface="Courier New" panose="02070309020205020404" pitchFamily="49" charset="0"/>
                <a:cs typeface="Courier New" panose="02070309020205020404" pitchFamily="49" charset="0"/>
              </a:rPr>
              <a:t>Waiter(){</a:t>
            </a:r>
          </a:p>
          <a:p>
            <a:pPr marL="400050" lvl="1" indent="0">
              <a:buNone/>
            </a:pPr>
            <a:r>
              <a:rPr lang="en-US" altLang="zh-CN" sz="1800" b="0" kern="0" dirty="0" err="1">
                <a:latin typeface="Courier New" panose="02070309020205020404" pitchFamily="49" charset="0"/>
                <a:cs typeface="Courier New" panose="02070309020205020404" pitchFamily="49" charset="0"/>
              </a:rPr>
              <a:t>pthread_mutex_lock</a:t>
            </a:r>
            <a:r>
              <a:rPr lang="en-US" altLang="zh-CN" sz="1800" b="0" kern="0" dirty="0">
                <a:latin typeface="Courier New" panose="02070309020205020404" pitchFamily="49" charset="0"/>
                <a:cs typeface="Courier New" panose="02070309020205020404" pitchFamily="49" charset="0"/>
              </a:rPr>
              <a:t>(&amp;mutex);</a:t>
            </a:r>
          </a:p>
          <a:p>
            <a:pPr marL="400050" lvl="1" indent="0">
              <a:buNone/>
            </a:pPr>
            <a:r>
              <a:rPr lang="en-US" altLang="zh-CN" sz="1800" b="0" kern="0" dirty="0">
                <a:latin typeface="Courier New" panose="02070309020205020404" pitchFamily="49" charset="0"/>
                <a:cs typeface="Courier New" panose="02070309020205020404" pitchFamily="49" charset="0"/>
              </a:rPr>
              <a:t>//</a:t>
            </a:r>
            <a:r>
              <a:rPr lang="en-GB" altLang="zh-CN" sz="1800" b="0" kern="0" dirty="0">
                <a:latin typeface="Courier New" panose="02070309020205020404" pitchFamily="49" charset="0"/>
                <a:cs typeface="Courier New" panose="02070309020205020404" pitchFamily="49" charset="0"/>
              </a:rPr>
              <a:t>Thread goes to sleep during waiting</a:t>
            </a:r>
            <a:endParaRPr lang="en-US" altLang="zh-CN" sz="1800" b="0" kern="0" dirty="0">
              <a:latin typeface="Courier New" panose="02070309020205020404" pitchFamily="49" charset="0"/>
              <a:cs typeface="Courier New" panose="02070309020205020404" pitchFamily="49" charset="0"/>
            </a:endParaRPr>
          </a:p>
          <a:p>
            <a:pPr marL="400050" lvl="1" indent="0">
              <a:buNone/>
            </a:pPr>
            <a:r>
              <a:rPr lang="en-US" altLang="zh-CN" sz="1800" b="0" kern="0" dirty="0">
                <a:latin typeface="Courier New" panose="02070309020205020404" pitchFamily="49" charset="0"/>
                <a:cs typeface="Courier New" panose="02070309020205020404" pitchFamily="49" charset="0"/>
              </a:rPr>
              <a:t>while (!flag){</a:t>
            </a:r>
            <a:r>
              <a:rPr lang="en-US" altLang="zh-CN" sz="1800" b="0" kern="0" dirty="0" err="1">
                <a:latin typeface="Courier New" panose="02070309020205020404" pitchFamily="49" charset="0"/>
                <a:cs typeface="Courier New" panose="02070309020205020404" pitchFamily="49" charset="0"/>
              </a:rPr>
              <a:t>pthread_cond_wait</a:t>
            </a:r>
            <a:r>
              <a:rPr lang="en-US" altLang="zh-CN" sz="1800" b="0" kern="0" dirty="0">
                <a:latin typeface="Courier New" panose="02070309020205020404" pitchFamily="49" charset="0"/>
                <a:cs typeface="Courier New" panose="02070309020205020404" pitchFamily="49" charset="0"/>
              </a:rPr>
              <a:t>(&amp;</a:t>
            </a:r>
            <a:r>
              <a:rPr lang="en-US" altLang="zh-CN" sz="1800" b="0" kern="0" dirty="0" err="1">
                <a:latin typeface="Courier New" panose="02070309020205020404" pitchFamily="49" charset="0"/>
                <a:cs typeface="Courier New" panose="02070309020205020404" pitchFamily="49" charset="0"/>
              </a:rPr>
              <a:t>cond</a:t>
            </a:r>
            <a:r>
              <a:rPr lang="en-US" altLang="zh-CN" sz="1800" b="0" kern="0" dirty="0">
                <a:latin typeface="Courier New" panose="02070309020205020404" pitchFamily="49" charset="0"/>
                <a:cs typeface="Courier New" panose="02070309020205020404" pitchFamily="49" charset="0"/>
              </a:rPr>
              <a:t>, &amp;mutex);} </a:t>
            </a:r>
          </a:p>
          <a:p>
            <a:pPr marL="400050" lvl="1" indent="0">
              <a:buNone/>
            </a:pPr>
            <a:r>
              <a:rPr lang="en-US" altLang="zh-CN" sz="1800" b="0" kern="0" dirty="0">
                <a:latin typeface="Courier New" panose="02070309020205020404" pitchFamily="49" charset="0"/>
                <a:cs typeface="Courier New" panose="02070309020205020404" pitchFamily="49" charset="0"/>
              </a:rPr>
              <a:t>// Process data</a:t>
            </a:r>
          </a:p>
          <a:p>
            <a:pPr marL="400050" lvl="1" indent="0">
              <a:buNone/>
            </a:pPr>
            <a:r>
              <a:rPr lang="en-US" altLang="zh-CN" sz="1800" b="0" kern="0" dirty="0" err="1">
                <a:latin typeface="Courier New" panose="02070309020205020404" pitchFamily="49" charset="0"/>
                <a:cs typeface="Courier New" panose="02070309020205020404" pitchFamily="49" charset="0"/>
              </a:rPr>
              <a:t>pthread_mutex_unlock</a:t>
            </a:r>
            <a:r>
              <a:rPr lang="en-US" altLang="zh-CN" sz="1800" b="0" kern="0" dirty="0">
                <a:latin typeface="Courier New" panose="02070309020205020404" pitchFamily="49" charset="0"/>
                <a:cs typeface="Courier New" panose="02070309020205020404" pitchFamily="49" charset="0"/>
              </a:rPr>
              <a:t>(&amp;mutex);</a:t>
            </a:r>
          </a:p>
          <a:p>
            <a:pPr marL="0" indent="0">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187277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6FB968-B554-4E4F-8A65-879E107A4083}"/>
              </a:ext>
            </a:extLst>
          </p:cNvPr>
          <p:cNvSpPr txBox="1">
            <a:spLocks noChangeArrowheads="1"/>
          </p:cNvSpPr>
          <p:nvPr/>
        </p:nvSpPr>
        <p:spPr>
          <a:xfrm>
            <a:off x="1524001" y="685799"/>
            <a:ext cx="8673267" cy="1034427"/>
          </a:xfrm>
          <a:prstGeom prst="rect">
            <a:avLst/>
          </a:prstGeom>
          <a:ln>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20000"/>
              </a:lnSpc>
              <a:spcBef>
                <a:spcPts val="0"/>
              </a:spcBef>
              <a:buNone/>
              <a:tabLst>
                <a:tab pos="801688" algn="l"/>
                <a:tab pos="1139825" algn="l"/>
                <a:tab pos="1541463" algn="l"/>
                <a:tab pos="4284663" algn="l"/>
              </a:tabLst>
            </a:pPr>
            <a:r>
              <a:rPr lang="en-GB" altLang="ko-KR" sz="2400" b="0" dirty="0" err="1">
                <a:latin typeface="Courier New" panose="02070309020205020404" pitchFamily="49" charset="0"/>
                <a:ea typeface="굴림" charset="0"/>
                <a:cs typeface="Courier New" panose="02070309020205020404" pitchFamily="49" charset="0"/>
              </a:rPr>
              <a:t>pthread_mutex_t</a:t>
            </a:r>
            <a:r>
              <a:rPr lang="en-GB" altLang="ko-KR" sz="2400" b="0" dirty="0">
                <a:latin typeface="Courier New" panose="02070309020205020404" pitchFamily="49" charset="0"/>
                <a:ea typeface="굴림" charset="0"/>
                <a:cs typeface="Courier New" panose="02070309020205020404" pitchFamily="49" charset="0"/>
              </a:rPr>
              <a:t> mutex = PTHREAD_MUTEX_INITIALIZER;</a:t>
            </a:r>
          </a:p>
          <a:p>
            <a:pPr indent="0">
              <a:lnSpc>
                <a:spcPct val="120000"/>
              </a:lnSpc>
              <a:spcBef>
                <a:spcPts val="0"/>
              </a:spcBef>
              <a:buNone/>
              <a:tabLst>
                <a:tab pos="801688" algn="l"/>
                <a:tab pos="1139825" algn="l"/>
                <a:tab pos="1541463" algn="l"/>
                <a:tab pos="4284663" algn="l"/>
              </a:tabLst>
            </a:pPr>
            <a:r>
              <a:rPr lang="en-GB" altLang="ko-KR" sz="2400" b="0" dirty="0" err="1">
                <a:solidFill>
                  <a:schemeClr val="accent5">
                    <a:lumMod val="50000"/>
                  </a:schemeClr>
                </a:solidFill>
                <a:latin typeface="Courier New" panose="02070309020205020404" pitchFamily="49" charset="0"/>
                <a:ea typeface="굴림" charset="0"/>
                <a:cs typeface="Courier New" panose="02070309020205020404" pitchFamily="49" charset="0"/>
              </a:rPr>
              <a:t>pthread_cond_t</a:t>
            </a:r>
            <a:r>
              <a:rPr lang="en-GB" altLang="ko-KR" sz="2400" b="0" dirty="0">
                <a:solidFill>
                  <a:schemeClr val="accent5">
                    <a:lumMod val="50000"/>
                  </a:schemeClr>
                </a:solidFill>
                <a:latin typeface="Courier New" panose="02070309020205020404" pitchFamily="49" charset="0"/>
                <a:ea typeface="굴림" charset="0"/>
                <a:cs typeface="Courier New" panose="02070309020205020404" pitchFamily="49" charset="0"/>
              </a:rPr>
              <a:t> </a:t>
            </a:r>
            <a:r>
              <a:rPr lang="en-US" altLang="ko-KR" sz="2400" b="0" dirty="0" err="1">
                <a:solidFill>
                  <a:schemeClr val="accent5">
                    <a:lumMod val="50000"/>
                  </a:schemeClr>
                </a:solidFill>
                <a:latin typeface="Courier New" panose="02070309020205020404" pitchFamily="49" charset="0"/>
                <a:ea typeface="굴림" charset="0"/>
                <a:cs typeface="Courier New" panose="02070309020205020404" pitchFamily="49" charset="0"/>
              </a:rPr>
              <a:t>prod_CV</a:t>
            </a:r>
            <a:r>
              <a:rPr lang="en-US" altLang="ko-KR" sz="2400" b="0" dirty="0">
                <a:solidFill>
                  <a:schemeClr val="accent5">
                    <a:lumMod val="50000"/>
                  </a:schemeClr>
                </a:solidFill>
                <a:latin typeface="Courier New" panose="02070309020205020404" pitchFamily="49" charset="0"/>
                <a:ea typeface="굴림" charset="0"/>
                <a:cs typeface="Courier New" panose="02070309020205020404" pitchFamily="49" charset="0"/>
              </a:rPr>
              <a:t> = PTHREAD_COND_INITIALIZER;</a:t>
            </a:r>
            <a:endParaRPr lang="en-GB" altLang="ko-KR" sz="2400" b="0" dirty="0">
              <a:solidFill>
                <a:schemeClr val="accent5">
                  <a:lumMod val="50000"/>
                </a:schemeClr>
              </a:solidFill>
              <a:latin typeface="Courier New" panose="02070309020205020404" pitchFamily="49" charset="0"/>
              <a:ea typeface="굴림" charset="0"/>
              <a:cs typeface="Courier New" panose="02070309020205020404" pitchFamily="49" charset="0"/>
            </a:endParaRPr>
          </a:p>
          <a:p>
            <a:pPr indent="0">
              <a:lnSpc>
                <a:spcPct val="120000"/>
              </a:lnSpc>
              <a:spcBef>
                <a:spcPts val="0"/>
              </a:spcBef>
              <a:buNone/>
              <a:tabLst>
                <a:tab pos="801688" algn="l"/>
                <a:tab pos="1139825" algn="l"/>
                <a:tab pos="1541463" algn="l"/>
                <a:tab pos="4284663" algn="l"/>
              </a:tabLst>
            </a:pPr>
            <a:r>
              <a:rPr lang="en-GB" altLang="ko-KR" sz="2400" b="0" dirty="0" err="1">
                <a:solidFill>
                  <a:srgbClr val="FF0000"/>
                </a:solidFill>
                <a:latin typeface="Courier New" panose="02070309020205020404" pitchFamily="49" charset="0"/>
                <a:ea typeface="굴림" charset="0"/>
                <a:cs typeface="Courier New" panose="02070309020205020404" pitchFamily="49" charset="0"/>
              </a:rPr>
              <a:t>pthread_cond_t</a:t>
            </a:r>
            <a:r>
              <a:rPr lang="en-GB" altLang="ko-KR" sz="2400" b="0" dirty="0">
                <a:solidFill>
                  <a:srgbClr val="FF0000"/>
                </a:solidFill>
                <a:latin typeface="Courier New" panose="02070309020205020404" pitchFamily="49" charset="0"/>
                <a:ea typeface="굴림" charset="0"/>
                <a:cs typeface="Courier New" panose="02070309020205020404" pitchFamily="49" charset="0"/>
              </a:rPr>
              <a:t> </a:t>
            </a:r>
            <a:r>
              <a:rPr lang="en-US" altLang="ko-KR" sz="2400" b="0" dirty="0" err="1">
                <a:solidFill>
                  <a:srgbClr val="FF0000"/>
                </a:solidFill>
                <a:latin typeface="Courier New" panose="02070309020205020404" pitchFamily="49" charset="0"/>
                <a:ea typeface="굴림" charset="0"/>
                <a:cs typeface="Courier New" panose="02070309020205020404" pitchFamily="49" charset="0"/>
              </a:rPr>
              <a:t>cons_CV</a:t>
            </a:r>
            <a:r>
              <a:rPr lang="en-US" altLang="ko-KR" sz="2400" b="0" dirty="0">
                <a:solidFill>
                  <a:srgbClr val="FF0000"/>
                </a:solidFill>
                <a:latin typeface="Courier New" panose="02070309020205020404" pitchFamily="49" charset="0"/>
                <a:ea typeface="굴림" charset="0"/>
                <a:cs typeface="Courier New" panose="02070309020205020404" pitchFamily="49" charset="0"/>
              </a:rPr>
              <a:t> = PTHREAD_COND_INITIALIZER;</a:t>
            </a:r>
            <a:endParaRPr lang="en-GB" altLang="ko-KR" sz="2400" b="0" dirty="0">
              <a:solidFill>
                <a:srgbClr val="FF0000"/>
              </a:solidFill>
              <a:latin typeface="Courier New" panose="02070309020205020404" pitchFamily="49" charset="0"/>
              <a:ea typeface="굴림" charset="0"/>
              <a:cs typeface="Courier New" panose="02070309020205020404" pitchFamily="49" charset="0"/>
            </a:endParaRPr>
          </a:p>
        </p:txBody>
      </p:sp>
      <p:sp>
        <p:nvSpPr>
          <p:cNvPr id="5" name="TextBox 4">
            <a:extLst>
              <a:ext uri="{FF2B5EF4-FFF2-40B4-BE49-F238E27FC236}">
                <a16:creationId xmlns:a16="http://schemas.microsoft.com/office/drawing/2014/main" id="{1EEC9C23-136B-4945-A0CD-F4FBA22029AF}"/>
              </a:ext>
            </a:extLst>
          </p:cNvPr>
          <p:cNvSpPr txBox="1"/>
          <p:nvPr/>
        </p:nvSpPr>
        <p:spPr>
          <a:xfrm>
            <a:off x="1447800" y="1828800"/>
            <a:ext cx="9753599" cy="2039020"/>
          </a:xfrm>
          <a:prstGeom prst="rect">
            <a:avLst/>
          </a:prstGeom>
          <a:noFill/>
          <a:ln>
            <a:noFill/>
          </a:ln>
        </p:spPr>
        <p:txBody>
          <a:bodyPr wrap="square" rtlCol="0">
            <a:spAutoFit/>
          </a:bodyPr>
          <a:lstStyle/>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Producer(item) {</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pthread_mutex_lock</a:t>
            </a:r>
            <a:r>
              <a:rPr lang="en-US" altLang="ko-KR" sz="2000" b="0" dirty="0">
                <a:latin typeface="Courier New" panose="02070309020205020404" pitchFamily="49" charset="0"/>
                <a:ea typeface="굴림" charset="0"/>
                <a:cs typeface="Courier New" panose="02070309020205020404" pitchFamily="49" charset="0"/>
              </a:rPr>
              <a:t>(&amp;mutex);</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a:t>
            </a:r>
            <a:r>
              <a:rPr lang="en-US" altLang="ko-KR" sz="2000" b="0" dirty="0">
                <a:solidFill>
                  <a:srgbClr val="2A40E2"/>
                </a:solidFill>
                <a:latin typeface="Courier New" panose="02070309020205020404" pitchFamily="49" charset="0"/>
                <a:ea typeface="굴림" charset="0"/>
                <a:cs typeface="Courier New" panose="02070309020205020404" pitchFamily="49" charset="0"/>
              </a:rPr>
              <a:t>while(buffer full){</a:t>
            </a:r>
            <a:r>
              <a:rPr lang="en-GB" altLang="ko-KR" sz="2000" b="0" dirty="0" err="1">
                <a:solidFill>
                  <a:srgbClr val="2A40E2"/>
                </a:solidFill>
                <a:latin typeface="Courier New" panose="02070309020205020404" pitchFamily="49" charset="0"/>
                <a:ea typeface="굴림" charset="0"/>
                <a:cs typeface="Courier New" panose="02070309020205020404" pitchFamily="49" charset="0"/>
              </a:rPr>
              <a:t>pthread_cond_wait</a:t>
            </a:r>
            <a:r>
              <a:rPr lang="en-GB" altLang="ko-KR" sz="2000" b="0" dirty="0">
                <a:solidFill>
                  <a:srgbClr val="2A40E2"/>
                </a:solidFill>
                <a:latin typeface="Courier New" panose="02070309020205020404" pitchFamily="49" charset="0"/>
                <a:ea typeface="굴림" charset="0"/>
                <a:cs typeface="Courier New" panose="02070309020205020404" pitchFamily="49" charset="0"/>
              </a:rPr>
              <a:t>(&amp;</a:t>
            </a:r>
            <a:r>
              <a:rPr lang="en-GB" altLang="ko-KR" sz="2000" b="0" dirty="0" err="1">
                <a:solidFill>
                  <a:srgbClr val="2A40E2"/>
                </a:solidFill>
                <a:latin typeface="Courier New" panose="02070309020205020404" pitchFamily="49" charset="0"/>
                <a:ea typeface="굴림" charset="0"/>
                <a:cs typeface="Courier New" panose="02070309020205020404" pitchFamily="49" charset="0"/>
              </a:rPr>
              <a:t>prod_CV</a:t>
            </a:r>
            <a:r>
              <a:rPr lang="en-GB" altLang="ko-KR" sz="2000" b="0" dirty="0">
                <a:solidFill>
                  <a:srgbClr val="2A40E2"/>
                </a:solidFill>
                <a:latin typeface="Courier New" panose="02070309020205020404" pitchFamily="49" charset="0"/>
                <a:ea typeface="굴림" charset="0"/>
                <a:cs typeface="Courier New" panose="02070309020205020404" pitchFamily="49" charset="0"/>
              </a:rPr>
              <a:t>, &amp;mutex);}</a:t>
            </a:r>
            <a:endParaRPr lang="en-US" altLang="ko-KR" sz="2000" b="0" dirty="0">
              <a:solidFill>
                <a:srgbClr val="2A40E2"/>
              </a:solidFill>
              <a:latin typeface="Courier New" panose="02070309020205020404" pitchFamily="49" charset="0"/>
              <a:ea typeface="굴림" charset="0"/>
              <a:cs typeface="Courier New" panose="02070309020205020404" pitchFamily="49" charset="0"/>
            </a:endParaRP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enqueue(item);</a:t>
            </a:r>
          </a:p>
          <a:p>
            <a:pPr>
              <a:lnSpc>
                <a:spcPct val="90000"/>
              </a:lnSpc>
              <a:spcBef>
                <a:spcPts val="0"/>
              </a:spcBef>
              <a:tabLst>
                <a:tab pos="801688" algn="l"/>
                <a:tab pos="1139825" algn="l"/>
                <a:tab pos="1541463" algn="l"/>
                <a:tab pos="4284663" algn="l"/>
              </a:tabLst>
            </a:pPr>
            <a:r>
              <a:rPr lang="en-US" altLang="ko-KR" sz="2000" b="0" dirty="0">
                <a:solidFill>
                  <a:schemeClr val="hlink"/>
                </a:solidFill>
                <a:latin typeface="Courier New" panose="02070309020205020404" pitchFamily="49" charset="0"/>
                <a:ea typeface="굴림" charset="0"/>
                <a:cs typeface="Courier New" panose="02070309020205020404" pitchFamily="49" charset="0"/>
              </a:rPr>
              <a:t>  </a:t>
            </a:r>
            <a:r>
              <a:rPr lang="en-US" altLang="ko-KR" sz="2000" b="0" dirty="0" err="1">
                <a:solidFill>
                  <a:schemeClr val="hlink"/>
                </a:solidFill>
                <a:latin typeface="Courier New" panose="02070309020205020404" pitchFamily="49" charset="0"/>
                <a:ea typeface="굴림" charset="0"/>
                <a:cs typeface="Courier New" panose="02070309020205020404" pitchFamily="49" charset="0"/>
              </a:rPr>
              <a:t>pthread_cond_signal</a:t>
            </a:r>
            <a:r>
              <a:rPr lang="en-US" altLang="ko-KR" sz="2000" b="0" dirty="0">
                <a:solidFill>
                  <a:srgbClr val="FF0000"/>
                </a:solidFill>
                <a:latin typeface="Courier New" panose="02070309020205020404" pitchFamily="49" charset="0"/>
                <a:ea typeface="굴림" charset="0"/>
                <a:cs typeface="Courier New" panose="02070309020205020404" pitchFamily="49" charset="0"/>
              </a:rPr>
              <a:t>(&amp;</a:t>
            </a:r>
            <a:r>
              <a:rPr lang="en-US" altLang="ko-KR" sz="2000" b="0" dirty="0" err="1">
                <a:solidFill>
                  <a:srgbClr val="FF0000"/>
                </a:solidFill>
                <a:latin typeface="Courier New" panose="02070309020205020404" pitchFamily="49" charset="0"/>
                <a:ea typeface="굴림" charset="0"/>
                <a:cs typeface="Courier New" panose="02070309020205020404" pitchFamily="49" charset="0"/>
              </a:rPr>
              <a:t>cons_CV</a:t>
            </a:r>
            <a:r>
              <a:rPr lang="en-US" altLang="ko-KR" sz="2000" b="0" dirty="0">
                <a:solidFill>
                  <a:srgbClr val="FF0000"/>
                </a:solidFill>
                <a:latin typeface="Courier New" panose="02070309020205020404" pitchFamily="49" charset="0"/>
                <a:ea typeface="굴림" charset="0"/>
                <a:cs typeface="Courier New" panose="02070309020205020404" pitchFamily="49" charset="0"/>
              </a:rPr>
              <a:t>);</a:t>
            </a:r>
            <a:br>
              <a:rPr lang="en-US" altLang="ko-KR" sz="2000" b="0" dirty="0">
                <a:latin typeface="Courier New" panose="02070309020205020404" pitchFamily="49" charset="0"/>
                <a:ea typeface="굴림" charset="0"/>
                <a:cs typeface="Courier New" panose="02070309020205020404" pitchFamily="49" charset="0"/>
              </a:rPr>
            </a:br>
            <a:r>
              <a:rPr lang="en-US" altLang="ko-KR" sz="2000" b="0" dirty="0">
                <a:latin typeface="Courier New" panose="02070309020205020404" pitchFamily="49" charset="0"/>
                <a:ea typeface="굴림" charset="0"/>
                <a:cs typeface="Courier New" panose="02070309020205020404" pitchFamily="49" charset="0"/>
              </a:rPr>
              <a:t>  </a:t>
            </a:r>
            <a:r>
              <a:rPr lang="en-US" altLang="ko-KR" sz="2000" b="0" dirty="0" err="1">
                <a:latin typeface="Courier New" panose="02070309020205020404" pitchFamily="49" charset="0"/>
                <a:ea typeface="굴림" charset="0"/>
                <a:cs typeface="Courier New" panose="02070309020205020404" pitchFamily="49" charset="0"/>
              </a:rPr>
              <a:t>pthread_mutex_unlock</a:t>
            </a:r>
            <a:r>
              <a:rPr lang="en-US" altLang="ko-KR" sz="2000" b="0" dirty="0">
                <a:latin typeface="Courier New" panose="02070309020205020404" pitchFamily="49" charset="0"/>
                <a:ea typeface="굴림" charset="0"/>
                <a:cs typeface="Courier New" panose="02070309020205020404" pitchFamily="49" charset="0"/>
              </a:rPr>
              <a:t>(&amp;mutex);</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2B640435-8718-5749-8837-B26C02671F42}"/>
              </a:ext>
            </a:extLst>
          </p:cNvPr>
          <p:cNvSpPr txBox="1"/>
          <p:nvPr/>
        </p:nvSpPr>
        <p:spPr>
          <a:xfrm>
            <a:off x="1447802" y="4027944"/>
            <a:ext cx="9753597" cy="2316019"/>
          </a:xfrm>
          <a:prstGeom prst="rect">
            <a:avLst/>
          </a:prstGeom>
          <a:noFill/>
          <a:ln>
            <a:noFill/>
          </a:ln>
        </p:spPr>
        <p:txBody>
          <a:bodyPr wrap="square" rtlCol="0">
            <a:spAutoFit/>
          </a:bodyPr>
          <a:lstStyle/>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Consumer() {</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a:t>
            </a:r>
            <a:r>
              <a:rPr lang="en-US" altLang="ko-KR" sz="2000" b="0" dirty="0" err="1">
                <a:latin typeface="Courier New" panose="02070309020205020404" pitchFamily="49" charset="0"/>
                <a:ea typeface="굴림" charset="0"/>
                <a:cs typeface="Courier New" panose="02070309020205020404" pitchFamily="49" charset="0"/>
              </a:rPr>
              <a:t>pthread_mutex_lock</a:t>
            </a:r>
            <a:r>
              <a:rPr lang="en-US" altLang="ko-KR" sz="2000" b="0" dirty="0">
                <a:latin typeface="Courier New" panose="02070309020205020404" pitchFamily="49" charset="0"/>
                <a:ea typeface="굴림" charset="0"/>
                <a:cs typeface="Courier New" panose="02070309020205020404" pitchFamily="49" charset="0"/>
              </a:rPr>
              <a:t>(&amp;mutex);</a:t>
            </a:r>
          </a:p>
          <a:p>
            <a:pPr>
              <a:lnSpc>
                <a:spcPct val="90000"/>
              </a:lnSpc>
              <a:spcBef>
                <a:spcPts val="0"/>
              </a:spcBef>
              <a:tabLst>
                <a:tab pos="801688" algn="l"/>
                <a:tab pos="1139825" algn="l"/>
                <a:tab pos="1541463" algn="l"/>
                <a:tab pos="4284663" algn="l"/>
              </a:tabLst>
            </a:pPr>
            <a:r>
              <a:rPr lang="en-US" altLang="ko-KR" sz="2000" b="0" dirty="0">
                <a:solidFill>
                  <a:srgbClr val="FF0000"/>
                </a:solidFill>
                <a:latin typeface="Courier New" panose="02070309020205020404" pitchFamily="49" charset="0"/>
                <a:ea typeface="굴림" charset="0"/>
                <a:cs typeface="Courier New" panose="02070309020205020404" pitchFamily="49" charset="0"/>
              </a:rPr>
              <a:t>  while(buffer empty){</a:t>
            </a:r>
            <a:r>
              <a:rPr lang="en-US" altLang="ko-KR" sz="2000" b="0" dirty="0" err="1">
                <a:solidFill>
                  <a:srgbClr val="FF0000"/>
                </a:solidFill>
                <a:latin typeface="Courier New" panose="02070309020205020404" pitchFamily="49" charset="0"/>
                <a:ea typeface="굴림" charset="0"/>
                <a:cs typeface="Courier New" panose="02070309020205020404" pitchFamily="49" charset="0"/>
              </a:rPr>
              <a:t>pthread_cond_wait</a:t>
            </a:r>
            <a:r>
              <a:rPr lang="en-US" altLang="ko-KR" sz="2000" b="0" dirty="0">
                <a:solidFill>
                  <a:srgbClr val="FF0000"/>
                </a:solidFill>
                <a:latin typeface="Courier New" panose="02070309020205020404" pitchFamily="49" charset="0"/>
                <a:ea typeface="굴림" charset="0"/>
                <a:cs typeface="Courier New" panose="02070309020205020404" pitchFamily="49" charset="0"/>
              </a:rPr>
              <a:t>(&amp;</a:t>
            </a:r>
            <a:r>
              <a:rPr lang="en-US" altLang="ko-KR" sz="2000" b="0" dirty="0" err="1">
                <a:solidFill>
                  <a:srgbClr val="FF0000"/>
                </a:solidFill>
                <a:latin typeface="Courier New" panose="02070309020205020404" pitchFamily="49" charset="0"/>
                <a:ea typeface="굴림" charset="0"/>
                <a:cs typeface="Courier New" panose="02070309020205020404" pitchFamily="49" charset="0"/>
              </a:rPr>
              <a:t>cons_CV</a:t>
            </a:r>
            <a:r>
              <a:rPr lang="en-US" altLang="ko-KR" sz="2000" b="0" dirty="0">
                <a:solidFill>
                  <a:srgbClr val="FF0000"/>
                </a:solidFill>
                <a:latin typeface="Courier New" panose="02070309020205020404" pitchFamily="49" charset="0"/>
                <a:ea typeface="굴림" charset="0"/>
                <a:cs typeface="Courier New" panose="02070309020205020404" pitchFamily="49" charset="0"/>
              </a:rPr>
              <a:t>, &amp;mutex);}</a:t>
            </a:r>
          </a:p>
          <a:p>
            <a:pPr>
              <a:lnSpc>
                <a:spcPct val="90000"/>
              </a:lnSpc>
              <a:spcBef>
                <a:spcPts val="0"/>
              </a:spcBef>
              <a:tabLst>
                <a:tab pos="801688" algn="l"/>
                <a:tab pos="1139825" algn="l"/>
                <a:tab pos="1541463" algn="l"/>
                <a:tab pos="4284663" algn="l"/>
              </a:tabLst>
            </a:pPr>
            <a:r>
              <a:rPr lang="en-US" altLang="ko-KR" sz="2000" b="0" dirty="0">
                <a:solidFill>
                  <a:schemeClr val="hlink"/>
                </a:solidFill>
                <a:latin typeface="Courier New" panose="02070309020205020404" pitchFamily="49" charset="0"/>
                <a:ea typeface="굴림" charset="0"/>
                <a:cs typeface="Courier New" panose="02070309020205020404" pitchFamily="49" charset="0"/>
              </a:rPr>
              <a:t>  </a:t>
            </a:r>
            <a:r>
              <a:rPr lang="en-US" altLang="ko-KR" sz="2000" b="0" dirty="0">
                <a:latin typeface="Courier New" panose="02070309020205020404" pitchFamily="49" charset="0"/>
                <a:ea typeface="굴림" charset="0"/>
                <a:cs typeface="Courier New" panose="02070309020205020404" pitchFamily="49" charset="0"/>
              </a:rPr>
              <a:t>item = </a:t>
            </a:r>
            <a:r>
              <a:rPr lang="en-US" altLang="ko-KR" sz="2000" b="0" dirty="0" err="1">
                <a:latin typeface="Courier New" panose="02070309020205020404" pitchFamily="49" charset="0"/>
                <a:ea typeface="굴림" charset="0"/>
                <a:cs typeface="Courier New" panose="02070309020205020404" pitchFamily="49" charset="0"/>
              </a:rPr>
              <a:t>dequeue</a:t>
            </a:r>
            <a:r>
              <a:rPr lang="en-US" altLang="ko-KR" sz="2000" b="0" dirty="0">
                <a:latin typeface="Courier New" panose="02070309020205020404" pitchFamily="49" charset="0"/>
                <a:ea typeface="굴림" charset="0"/>
                <a:cs typeface="Courier New" panose="02070309020205020404" pitchFamily="49" charset="0"/>
              </a:rPr>
              <a:t>();</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a:t>
            </a:r>
            <a:r>
              <a:rPr lang="en-US" altLang="ko-KR" sz="2000" b="0" dirty="0" err="1">
                <a:solidFill>
                  <a:schemeClr val="accent5">
                    <a:lumMod val="50000"/>
                  </a:schemeClr>
                </a:solidFill>
                <a:latin typeface="Courier New" panose="02070309020205020404" pitchFamily="49" charset="0"/>
                <a:ea typeface="굴림" charset="0"/>
                <a:cs typeface="Courier New" panose="02070309020205020404" pitchFamily="49" charset="0"/>
              </a:rPr>
              <a:t>pthread_cond_signal</a:t>
            </a:r>
            <a:r>
              <a:rPr lang="en-US" altLang="ko-KR" sz="2000" b="0" dirty="0">
                <a:solidFill>
                  <a:schemeClr val="accent5">
                    <a:lumMod val="50000"/>
                  </a:schemeClr>
                </a:solidFill>
                <a:latin typeface="Courier New" panose="02070309020205020404" pitchFamily="49" charset="0"/>
                <a:ea typeface="굴림" charset="0"/>
                <a:cs typeface="Courier New" panose="02070309020205020404" pitchFamily="49" charset="0"/>
              </a:rPr>
              <a:t>(&amp;</a:t>
            </a:r>
            <a:r>
              <a:rPr lang="en-US" altLang="ko-KR" sz="2000" b="0" dirty="0" err="1">
                <a:solidFill>
                  <a:schemeClr val="accent5">
                    <a:lumMod val="50000"/>
                  </a:schemeClr>
                </a:solidFill>
                <a:latin typeface="Courier New" panose="02070309020205020404" pitchFamily="49" charset="0"/>
                <a:ea typeface="굴림" charset="0"/>
                <a:cs typeface="Courier New" panose="02070309020205020404" pitchFamily="49" charset="0"/>
              </a:rPr>
              <a:t>prod_CV</a:t>
            </a:r>
            <a:r>
              <a:rPr lang="en-US" altLang="ko-KR" sz="2000" b="0" dirty="0">
                <a:solidFill>
                  <a:schemeClr val="accent5">
                    <a:lumMod val="50000"/>
                  </a:schemeClr>
                </a:solidFill>
                <a:latin typeface="Courier New" panose="02070309020205020404" pitchFamily="49" charset="0"/>
                <a:ea typeface="굴림" charset="0"/>
                <a:cs typeface="Courier New" panose="02070309020205020404" pitchFamily="49" charset="0"/>
              </a:rPr>
              <a:t>);</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a:t>
            </a:r>
            <a:r>
              <a:rPr lang="en-US" altLang="ko-KR" sz="2000" b="0" dirty="0" err="1">
                <a:latin typeface="Courier New" panose="02070309020205020404" pitchFamily="49" charset="0"/>
                <a:ea typeface="굴림" charset="0"/>
                <a:cs typeface="Courier New" panose="02070309020205020404" pitchFamily="49" charset="0"/>
              </a:rPr>
              <a:t>pthread_mutex_unlock</a:t>
            </a:r>
            <a:r>
              <a:rPr lang="en-US" altLang="ko-KR" sz="2000" b="0" dirty="0">
                <a:latin typeface="Courier New" panose="02070309020205020404" pitchFamily="49" charset="0"/>
                <a:ea typeface="굴림" charset="0"/>
                <a:cs typeface="Courier New" panose="02070309020205020404" pitchFamily="49" charset="0"/>
              </a:rPr>
              <a:t>(&amp;mutex);</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return item</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a:xfrm>
            <a:off x="1676401" y="152400"/>
            <a:ext cx="8839198" cy="533400"/>
          </a:xfrm>
        </p:spPr>
        <p:txBody>
          <a:bodyPr/>
          <a:lstStyle/>
          <a:p>
            <a:r>
              <a:rPr lang="en-GB" dirty="0"/>
              <a:t>P/C Problem with Condition Variable</a:t>
            </a:r>
            <a:endParaRPr lang="en-US" dirty="0"/>
          </a:p>
        </p:txBody>
      </p:sp>
      <p:sp>
        <p:nvSpPr>
          <p:cNvPr id="12" name="TextBox 11">
            <a:extLst>
              <a:ext uri="{FF2B5EF4-FFF2-40B4-BE49-F238E27FC236}">
                <a16:creationId xmlns:a16="http://schemas.microsoft.com/office/drawing/2014/main" id="{3BA86E5C-2D18-451B-D540-23E6AEDC85F1}"/>
              </a:ext>
            </a:extLst>
          </p:cNvPr>
          <p:cNvSpPr txBox="1"/>
          <p:nvPr/>
        </p:nvSpPr>
        <p:spPr>
          <a:xfrm>
            <a:off x="1676401" y="6020126"/>
            <a:ext cx="10210800" cy="707886"/>
          </a:xfrm>
          <a:prstGeom prst="rect">
            <a:avLst/>
          </a:prstGeom>
          <a:solidFill>
            <a:schemeClr val="accent2">
              <a:lumMod val="20000"/>
              <a:lumOff val="80000"/>
            </a:schemeClr>
          </a:solidFill>
        </p:spPr>
        <p:txBody>
          <a:bodyPr wrap="square" rtlCol="0">
            <a:spAutoFit/>
          </a:bodyPr>
          <a:lstStyle/>
          <a:p>
            <a:r>
              <a:rPr lang="en-US" sz="2000" b="0" dirty="0">
                <a:latin typeface="Gill Sans Light"/>
              </a:rPr>
              <a:t>This program has the same behavior as </a:t>
            </a:r>
            <a:r>
              <a:rPr lang="en-US" sz="2000" b="0" dirty="0">
                <a:latin typeface="Gill Sans Light"/>
                <a:hlinkClick r:id="rId3" action="ppaction://hlinksldjump"/>
              </a:rPr>
              <a:t>previous program using semaphores</a:t>
            </a:r>
            <a:r>
              <a:rPr lang="en-US" sz="2000" b="0" dirty="0">
                <a:latin typeface="Gill Sans Light"/>
              </a:rPr>
              <a:t>.</a:t>
            </a:r>
          </a:p>
          <a:p>
            <a:r>
              <a:rPr lang="en-US" sz="2000" b="0" dirty="0">
                <a:latin typeface="Gill Sans Light"/>
              </a:rPr>
              <a:t>(Code for updating buffer status and setting Boolean flags “buffer full” or “buffer empty” are omitted)</a:t>
            </a:r>
          </a:p>
        </p:txBody>
      </p:sp>
      <p:sp>
        <p:nvSpPr>
          <p:cNvPr id="2" name="TextBox 1">
            <a:extLst>
              <a:ext uri="{FF2B5EF4-FFF2-40B4-BE49-F238E27FC236}">
                <a16:creationId xmlns:a16="http://schemas.microsoft.com/office/drawing/2014/main" id="{64330D19-230E-2A47-F71F-207041BD2E78}"/>
              </a:ext>
            </a:extLst>
          </p:cNvPr>
          <p:cNvSpPr txBox="1"/>
          <p:nvPr/>
        </p:nvSpPr>
        <p:spPr>
          <a:xfrm>
            <a:off x="0" y="4944565"/>
            <a:ext cx="1823209" cy="1477328"/>
          </a:xfrm>
          <a:prstGeom prst="rect">
            <a:avLst/>
          </a:prstGeom>
          <a:solidFill>
            <a:schemeClr val="accent2">
              <a:lumMod val="20000"/>
              <a:lumOff val="80000"/>
            </a:schemeClr>
          </a:solidFill>
        </p:spPr>
        <p:txBody>
          <a:bodyPr wrap="square" rtlCol="0">
            <a:spAutoFit/>
          </a:bodyPr>
          <a:lstStyle/>
          <a:p>
            <a:r>
              <a:rPr lang="en-US" b="0" dirty="0">
                <a:latin typeface="Gill Sans Light"/>
              </a:rPr>
              <a:t>Wake up any waiting producer thread blocked on a full buffer (if any)</a:t>
            </a:r>
          </a:p>
        </p:txBody>
      </p:sp>
      <p:sp>
        <p:nvSpPr>
          <p:cNvPr id="7" name="Curved Right Arrow 4">
            <a:extLst>
              <a:ext uri="{FF2B5EF4-FFF2-40B4-BE49-F238E27FC236}">
                <a16:creationId xmlns:a16="http://schemas.microsoft.com/office/drawing/2014/main" id="{4072B221-AAA5-B345-8027-7AD6246953E4}"/>
              </a:ext>
            </a:extLst>
          </p:cNvPr>
          <p:cNvSpPr>
            <a:spLocks noChangeArrowheads="1"/>
          </p:cNvSpPr>
          <p:nvPr/>
        </p:nvSpPr>
        <p:spPr bwMode="auto">
          <a:xfrm flipV="1">
            <a:off x="1085850" y="2438400"/>
            <a:ext cx="723900" cy="2946206"/>
          </a:xfrm>
          <a:prstGeom prst="curvedRightArrow">
            <a:avLst>
              <a:gd name="adj1" fmla="val 25014"/>
              <a:gd name="adj2" fmla="val 50006"/>
              <a:gd name="adj3" fmla="val 25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sp>
        <p:nvSpPr>
          <p:cNvPr id="8" name="TextBox 7">
            <a:extLst>
              <a:ext uri="{FF2B5EF4-FFF2-40B4-BE49-F238E27FC236}">
                <a16:creationId xmlns:a16="http://schemas.microsoft.com/office/drawing/2014/main" id="{22C7A00A-93CA-C4B8-80CF-0D85EBA92754}"/>
              </a:ext>
            </a:extLst>
          </p:cNvPr>
          <p:cNvSpPr txBox="1"/>
          <p:nvPr/>
        </p:nvSpPr>
        <p:spPr>
          <a:xfrm>
            <a:off x="6885084" y="3267655"/>
            <a:ext cx="3648803" cy="1015663"/>
          </a:xfrm>
          <a:prstGeom prst="rect">
            <a:avLst/>
          </a:prstGeom>
          <a:solidFill>
            <a:schemeClr val="accent2">
              <a:lumMod val="20000"/>
              <a:lumOff val="80000"/>
            </a:schemeClr>
          </a:solidFill>
        </p:spPr>
        <p:txBody>
          <a:bodyPr wrap="square" rtlCol="0">
            <a:spAutoFit/>
          </a:bodyPr>
          <a:lstStyle/>
          <a:p>
            <a:r>
              <a:rPr lang="en-US" sz="2000" b="0" dirty="0">
                <a:latin typeface="Gill Sans Light"/>
              </a:rPr>
              <a:t>Wake up any waiting consumer thread blocked on an empty buffer (if any)</a:t>
            </a:r>
          </a:p>
        </p:txBody>
      </p:sp>
      <p:sp>
        <p:nvSpPr>
          <p:cNvPr id="9" name="Curved Right Arrow 1">
            <a:extLst>
              <a:ext uri="{FF2B5EF4-FFF2-40B4-BE49-F238E27FC236}">
                <a16:creationId xmlns:a16="http://schemas.microsoft.com/office/drawing/2014/main" id="{CFE1C388-0C4D-072C-79C4-698EF07FF18E}"/>
              </a:ext>
            </a:extLst>
          </p:cNvPr>
          <p:cNvSpPr>
            <a:spLocks noChangeArrowheads="1"/>
          </p:cNvSpPr>
          <p:nvPr/>
        </p:nvSpPr>
        <p:spPr bwMode="auto">
          <a:xfrm flipH="1">
            <a:off x="6417787" y="3157766"/>
            <a:ext cx="397541" cy="1490434"/>
          </a:xfrm>
          <a:prstGeom prst="curvedRightArrow">
            <a:avLst>
              <a:gd name="adj1" fmla="val 25000"/>
              <a:gd name="adj2" fmla="val 50000"/>
              <a:gd name="adj3" fmla="val 25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spTree>
    <p:extLst>
      <p:ext uri="{BB962C8B-B14F-4D97-AF65-F5344CB8AC3E}">
        <p14:creationId xmlns:p14="http://schemas.microsoft.com/office/powerpoint/2010/main" val="129095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2"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tLang="ko-KR" dirty="0">
                <a:latin typeface="Helvetica" charset="0"/>
                <a:ea typeface="굴림" charset="0"/>
                <a:cs typeface="굴림" charset="0"/>
              </a:rPr>
              <a:t>While vs. if for Checking Boolean flag</a:t>
            </a:r>
          </a:p>
        </p:txBody>
      </p:sp>
      <p:sp>
        <p:nvSpPr>
          <p:cNvPr id="478211" name="Rectangle 3"/>
          <p:cNvSpPr>
            <a:spLocks noGrp="1" noChangeArrowheads="1"/>
          </p:cNvSpPr>
          <p:nvPr>
            <p:ph type="body" idx="1"/>
          </p:nvPr>
        </p:nvSpPr>
        <p:spPr>
          <a:xfrm>
            <a:off x="1143000" y="685800"/>
            <a:ext cx="9509760" cy="5715000"/>
          </a:xfrm>
        </p:spPr>
        <p:txBody>
          <a:bodyPr>
            <a:normAutofit/>
          </a:bodyPr>
          <a:lstStyle/>
          <a:p>
            <a:pPr>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Consider the dequeue code in Consumer thread:</a:t>
            </a:r>
          </a:p>
          <a:p>
            <a:pPr>
              <a:lnSpc>
                <a:spcPct val="100000"/>
              </a:lnSpc>
              <a:spcBef>
                <a:spcPct val="20000"/>
              </a:spcBef>
              <a:buNone/>
              <a:tabLst>
                <a:tab pos="688975" algn="l"/>
                <a:tab pos="1027113" algn="l"/>
                <a:tab pos="1377950" algn="l"/>
              </a:tabLst>
            </a:pPr>
            <a:r>
              <a:rPr lang="en-US" altLang="ko-KR" sz="2000" dirty="0">
                <a:latin typeface="Courier New" charset="0"/>
                <a:ea typeface="굴림" charset="0"/>
                <a:cs typeface="굴림" charset="0"/>
              </a:rPr>
              <a:t>		</a:t>
            </a:r>
            <a:r>
              <a:rPr lang="en-US" altLang="ko-KR" sz="2000" b="1" dirty="0">
                <a:latin typeface="Courier New" charset="0"/>
                <a:ea typeface="굴림" charset="0"/>
                <a:cs typeface="굴림" charset="0"/>
              </a:rPr>
              <a:t>	</a:t>
            </a:r>
            <a:r>
              <a:rPr lang="en-GB" altLang="ko-KR" sz="2000" dirty="0">
                <a:solidFill>
                  <a:srgbClr val="FF0000"/>
                </a:solidFill>
                <a:latin typeface="Courier New" panose="02070309020205020404" pitchFamily="49" charset="0"/>
                <a:ea typeface="굴림" charset="0"/>
                <a:cs typeface="Courier New" panose="02070309020205020404" pitchFamily="49" charset="0"/>
              </a:rPr>
              <a:t>while(buffer empty){ //NOT if(buffer empty)</a:t>
            </a:r>
          </a:p>
          <a:p>
            <a:pPr>
              <a:lnSpc>
                <a:spcPct val="100000"/>
              </a:lnSpc>
              <a:spcBef>
                <a:spcPct val="20000"/>
              </a:spcBef>
              <a:buNone/>
              <a:tabLst>
                <a:tab pos="688975" algn="l"/>
                <a:tab pos="1027113" algn="l"/>
                <a:tab pos="1377950" algn="l"/>
              </a:tabLst>
            </a:pPr>
            <a:r>
              <a:rPr lang="en-GB" altLang="ko-KR" sz="2000" dirty="0">
                <a:latin typeface="Courier New" panose="02070309020205020404" pitchFamily="49" charset="0"/>
                <a:ea typeface="굴림" charset="0"/>
                <a:cs typeface="Courier New" panose="02070309020205020404" pitchFamily="49" charset="0"/>
              </a:rPr>
              <a:t>				</a:t>
            </a:r>
            <a:r>
              <a:rPr lang="en-GB" altLang="ko-KR" sz="2000" dirty="0" err="1">
                <a:latin typeface="Courier New" panose="02070309020205020404" pitchFamily="49" charset="0"/>
                <a:ea typeface="굴림" charset="0"/>
                <a:cs typeface="Courier New" panose="02070309020205020404" pitchFamily="49" charset="0"/>
              </a:rPr>
              <a:t>cond_wait</a:t>
            </a:r>
            <a:r>
              <a:rPr lang="en-GB" altLang="ko-KR" sz="2000" dirty="0">
                <a:latin typeface="Courier New" panose="02070309020205020404" pitchFamily="49" charset="0"/>
                <a:ea typeface="굴림" charset="0"/>
                <a:cs typeface="Courier New" panose="02070309020205020404" pitchFamily="49" charset="0"/>
              </a:rPr>
              <a:t>(&amp;</a:t>
            </a:r>
            <a:r>
              <a:rPr lang="en-GB" altLang="ko-KR" sz="2000" dirty="0" err="1">
                <a:latin typeface="Courier New" panose="02070309020205020404" pitchFamily="49" charset="0"/>
                <a:ea typeface="굴림" charset="0"/>
                <a:cs typeface="Courier New" panose="02070309020205020404" pitchFamily="49" charset="0"/>
              </a:rPr>
              <a:t>cons_CV</a:t>
            </a:r>
            <a:r>
              <a:rPr lang="en-GB" altLang="ko-KR" sz="2000" dirty="0">
                <a:latin typeface="Courier New" panose="02070309020205020404" pitchFamily="49" charset="0"/>
                <a:ea typeface="굴림" charset="0"/>
                <a:cs typeface="Courier New" panose="02070309020205020404" pitchFamily="49" charset="0"/>
              </a:rPr>
              <a:t>, &amp;mutex);</a:t>
            </a:r>
          </a:p>
          <a:p>
            <a:pPr>
              <a:lnSpc>
                <a:spcPct val="100000"/>
              </a:lnSpc>
              <a:spcBef>
                <a:spcPct val="20000"/>
              </a:spcBef>
              <a:buNone/>
              <a:tabLst>
                <a:tab pos="688975" algn="l"/>
                <a:tab pos="1027113" algn="l"/>
                <a:tab pos="1377950" algn="l"/>
              </a:tabLst>
            </a:pPr>
            <a:r>
              <a:rPr lang="en-GB" altLang="ko-KR" sz="2000" dirty="0">
                <a:latin typeface="Courier New" panose="02070309020205020404" pitchFamily="49" charset="0"/>
                <a:ea typeface="굴림" charset="0"/>
                <a:cs typeface="Courier New" panose="02070309020205020404" pitchFamily="49" charset="0"/>
              </a:rPr>
              <a:t>			}</a:t>
            </a:r>
            <a:br>
              <a:rPr lang="en-US" altLang="ko-KR" sz="2000" dirty="0">
                <a:solidFill>
                  <a:schemeClr val="hlink"/>
                </a:solidFill>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item = </a:t>
            </a:r>
            <a:r>
              <a:rPr lang="en-US" altLang="ko-KR" sz="2000" dirty="0" err="1">
                <a:latin typeface="Courier New" panose="02070309020205020404" pitchFamily="49" charset="0"/>
                <a:ea typeface="굴림" charset="0"/>
                <a:cs typeface="Courier New" panose="02070309020205020404" pitchFamily="49" charset="0"/>
              </a:rPr>
              <a:t>dequeue</a:t>
            </a:r>
            <a:r>
              <a:rPr lang="en-US" altLang="ko-KR" sz="2000" dirty="0">
                <a:latin typeface="Courier New" panose="02070309020205020404" pitchFamily="49" charset="0"/>
                <a:ea typeface="굴림" charset="0"/>
                <a:cs typeface="Courier New" panose="02070309020205020404" pitchFamily="49" charset="0"/>
              </a:rPr>
              <a:t>(&amp;queue);	// Get next item</a:t>
            </a:r>
          </a:p>
          <a:p>
            <a:pPr>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Why do we use a while loop to check the Boolean flag “buffer empty”?</a:t>
            </a:r>
          </a:p>
          <a:p>
            <a:pPr lvl="1">
              <a:lnSpc>
                <a:spcPct val="100000"/>
              </a:lnSpc>
              <a:spcBef>
                <a:spcPct val="20000"/>
              </a:spcBef>
              <a:tabLst>
                <a:tab pos="688975" algn="l"/>
                <a:tab pos="1027113" algn="l"/>
                <a:tab pos="1377950" algn="l"/>
              </a:tabLst>
            </a:pPr>
            <a:r>
              <a:rPr lang="en-GB" altLang="ko-KR" dirty="0">
                <a:latin typeface="Helvetica" charset="0"/>
                <a:ea typeface="굴림" charset="0"/>
                <a:cs typeface="굴림" charset="0"/>
              </a:rPr>
              <a:t>Most OSes use Mesa-style monitor (n</a:t>
            </a:r>
            <a:r>
              <a:rPr lang="en-US" altLang="ko-KR" dirty="0" err="1">
                <a:latin typeface="Helvetica" charset="0"/>
                <a:ea typeface="굴림" charset="0"/>
                <a:cs typeface="굴림" charset="0"/>
              </a:rPr>
              <a:t>amed</a:t>
            </a:r>
            <a:r>
              <a:rPr lang="en-US" altLang="ko-KR" dirty="0">
                <a:latin typeface="Helvetica" charset="0"/>
                <a:ea typeface="굴림" charset="0"/>
                <a:cs typeface="굴림" charset="0"/>
              </a:rPr>
              <a:t> after Xerox-Park Mesa Operating System), where the waiter thread may start to run some time after </a:t>
            </a:r>
            <a:r>
              <a:rPr lang="en-GB" altLang="ko-KR" dirty="0" err="1">
                <a:latin typeface="Helvetica" charset="0"/>
                <a:ea typeface="굴림" charset="0"/>
                <a:cs typeface="굴림" charset="0"/>
              </a:rPr>
              <a:t>Signaler</a:t>
            </a:r>
            <a:r>
              <a:rPr lang="en-GB" altLang="ko-KR" dirty="0">
                <a:latin typeface="Helvetica" charset="0"/>
                <a:ea typeface="굴림" charset="0"/>
                <a:cs typeface="굴림" charset="0"/>
              </a:rPr>
              <a:t> thread calls </a:t>
            </a:r>
            <a:r>
              <a:rPr lang="en-GB" altLang="ko-KR" dirty="0" err="1">
                <a:latin typeface="Helvetica" charset="0"/>
                <a:ea typeface="굴림" charset="0"/>
                <a:cs typeface="굴림" charset="0"/>
              </a:rPr>
              <a:t>cond_signal</a:t>
            </a:r>
            <a:r>
              <a:rPr lang="en-GB" altLang="ko-KR" dirty="0">
                <a:latin typeface="Helvetica" charset="0"/>
                <a:ea typeface="굴림" charset="0"/>
                <a:cs typeface="굴림" charset="0"/>
              </a:rPr>
              <a:t>() </a:t>
            </a:r>
            <a:endParaRPr lang="en-US" altLang="ko-KR" dirty="0">
              <a:latin typeface="Helvetica" charset="0"/>
              <a:ea typeface="굴림" charset="0"/>
              <a:cs typeface="굴림" charset="0"/>
            </a:endParaRPr>
          </a:p>
        </p:txBody>
      </p:sp>
    </p:spTree>
    <p:extLst>
      <p:ext uri="{BB962C8B-B14F-4D97-AF65-F5344CB8AC3E}">
        <p14:creationId xmlns:p14="http://schemas.microsoft.com/office/powerpoint/2010/main" val="2746428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 calcmode="lin" valueType="num">
                                      <p:cBhvr additive="base">
                                        <p:cTn id="7" dur="500" fill="hold"/>
                                        <p:tgtEl>
                                          <p:spTgt spid="4782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82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78211">
                                            <p:txEl>
                                              <p:pRg st="1" end="1"/>
                                            </p:txEl>
                                          </p:spTgt>
                                        </p:tgtEl>
                                        <p:attrNameLst>
                                          <p:attrName>style.visibility</p:attrName>
                                        </p:attrNameLst>
                                      </p:cBhvr>
                                      <p:to>
                                        <p:strVal val="visible"/>
                                      </p:to>
                                    </p:set>
                                    <p:anim calcmode="lin" valueType="num">
                                      <p:cBhvr additive="base">
                                        <p:cTn id="11" dur="500" fill="hold"/>
                                        <p:tgtEl>
                                          <p:spTgt spid="4782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782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78211">
                                            <p:txEl>
                                              <p:pRg st="2" end="2"/>
                                            </p:txEl>
                                          </p:spTgt>
                                        </p:tgtEl>
                                        <p:attrNameLst>
                                          <p:attrName>style.visibility</p:attrName>
                                        </p:attrNameLst>
                                      </p:cBhvr>
                                      <p:to>
                                        <p:strVal val="visible"/>
                                      </p:to>
                                    </p:set>
                                    <p:anim calcmode="lin" valueType="num">
                                      <p:cBhvr additive="base">
                                        <p:cTn id="15" dur="500" fill="hold"/>
                                        <p:tgtEl>
                                          <p:spTgt spid="47821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7821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78211">
                                            <p:txEl>
                                              <p:pRg st="3" end="3"/>
                                            </p:txEl>
                                          </p:spTgt>
                                        </p:tgtEl>
                                        <p:attrNameLst>
                                          <p:attrName>style.visibility</p:attrName>
                                        </p:attrNameLst>
                                      </p:cBhvr>
                                      <p:to>
                                        <p:strVal val="visible"/>
                                      </p:to>
                                    </p:set>
                                    <p:anim calcmode="lin" valueType="num">
                                      <p:cBhvr additive="base">
                                        <p:cTn id="19" dur="500" fill="hold"/>
                                        <p:tgtEl>
                                          <p:spTgt spid="47821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78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78211">
                                            <p:txEl>
                                              <p:pRg st="4" end="4"/>
                                            </p:txEl>
                                          </p:spTgt>
                                        </p:tgtEl>
                                        <p:attrNameLst>
                                          <p:attrName>style.visibility</p:attrName>
                                        </p:attrNameLst>
                                      </p:cBhvr>
                                      <p:to>
                                        <p:strVal val="visible"/>
                                      </p:to>
                                    </p:set>
                                    <p:anim calcmode="lin" valueType="num">
                                      <p:cBhvr additive="base">
                                        <p:cTn id="25" dur="500" fill="hold"/>
                                        <p:tgtEl>
                                          <p:spTgt spid="47821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7821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78211">
                                            <p:txEl>
                                              <p:pRg st="5" end="5"/>
                                            </p:txEl>
                                          </p:spTgt>
                                        </p:tgtEl>
                                        <p:attrNameLst>
                                          <p:attrName>style.visibility</p:attrName>
                                        </p:attrNameLst>
                                      </p:cBhvr>
                                      <p:to>
                                        <p:strVal val="visible"/>
                                      </p:to>
                                    </p:set>
                                    <p:anim calcmode="lin" valueType="num">
                                      <p:cBhvr additive="base">
                                        <p:cTn id="29" dur="500" fill="hold"/>
                                        <p:tgtEl>
                                          <p:spTgt spid="47821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782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altLang="ko-KR">
                <a:latin typeface="Helvetica" charset="0"/>
                <a:ea typeface="굴림" charset="0"/>
                <a:cs typeface="굴림" charset="0"/>
              </a:rPr>
              <a:t>Mesa monitors</a:t>
            </a:r>
          </a:p>
        </p:txBody>
      </p:sp>
      <p:sp>
        <p:nvSpPr>
          <p:cNvPr id="58370" name="Rectangle 3"/>
          <p:cNvSpPr>
            <a:spLocks noGrp="1" noChangeArrowheads="1"/>
          </p:cNvSpPr>
          <p:nvPr>
            <p:ph type="body" idx="1"/>
          </p:nvPr>
        </p:nvSpPr>
        <p:spPr>
          <a:xfrm>
            <a:off x="533400" y="762000"/>
            <a:ext cx="11277600" cy="5791200"/>
          </a:xfrm>
        </p:spPr>
        <p:txBody>
          <a:bodyPr>
            <a:normAutofit fontScale="70000" lnSpcReduction="20000"/>
          </a:bodyPr>
          <a:lstStyle/>
          <a:p>
            <a:pPr>
              <a:lnSpc>
                <a:spcPct val="85000"/>
              </a:lnSpc>
              <a:spcBef>
                <a:spcPct val="20000"/>
              </a:spcBef>
            </a:pPr>
            <a:r>
              <a:rPr lang="en-US" altLang="ko-KR" dirty="0">
                <a:ea typeface="굴림" panose="020B0600000101010101" pitchFamily="34" charset="-127"/>
              </a:rPr>
              <a:t>Inside </a:t>
            </a:r>
            <a:r>
              <a:rPr lang="en-GB" altLang="ko-KR" dirty="0" err="1">
                <a:solidFill>
                  <a:srgbClr val="FF0000"/>
                </a:solidFill>
                <a:ea typeface="Consolas" charset="0"/>
                <a:cs typeface="Consolas" charset="0"/>
              </a:rPr>
              <a:t>cond_wait</a:t>
            </a:r>
            <a:r>
              <a:rPr lang="en-GB" altLang="ko-KR" dirty="0">
                <a:solidFill>
                  <a:srgbClr val="FF0000"/>
                </a:solidFill>
                <a:ea typeface="Consolas" charset="0"/>
                <a:cs typeface="Consolas" charset="0"/>
              </a:rPr>
              <a:t>(), </a:t>
            </a:r>
            <a:r>
              <a:rPr lang="en-GB" altLang="ko-KR" dirty="0">
                <a:ea typeface="Consolas" charset="0"/>
                <a:cs typeface="Consolas" charset="0"/>
              </a:rPr>
              <a:t>Waiter thread releases the mutex lock temporarily and enters the monitor's wait queue to go to sleep. This allows </a:t>
            </a:r>
            <a:r>
              <a:rPr lang="en-GB" altLang="ko-KR" dirty="0" err="1">
                <a:ea typeface="Consolas" charset="0"/>
                <a:cs typeface="Consolas" charset="0"/>
              </a:rPr>
              <a:t>Signaler</a:t>
            </a:r>
            <a:r>
              <a:rPr lang="en-GB" altLang="ko-KR" dirty="0">
                <a:ea typeface="Consolas" charset="0"/>
                <a:cs typeface="Consolas" charset="0"/>
              </a:rPr>
              <a:t> thread to acquire the mutex lock and proceed with its task. </a:t>
            </a:r>
          </a:p>
          <a:p>
            <a:pPr>
              <a:lnSpc>
                <a:spcPct val="85000"/>
              </a:lnSpc>
              <a:spcBef>
                <a:spcPct val="20000"/>
              </a:spcBef>
            </a:pPr>
            <a:r>
              <a:rPr lang="en-GB" altLang="ko-KR" dirty="0">
                <a:ea typeface="굴림" charset="0"/>
                <a:cs typeface="굴림" charset="0"/>
              </a:rPr>
              <a:t>When </a:t>
            </a:r>
            <a:r>
              <a:rPr lang="en-GB" altLang="ko-KR" dirty="0" err="1">
                <a:ea typeface="굴림" charset="0"/>
                <a:cs typeface="굴림" charset="0"/>
              </a:rPr>
              <a:t>Signaler</a:t>
            </a:r>
            <a:r>
              <a:rPr lang="en-GB" altLang="ko-KR" dirty="0">
                <a:ea typeface="굴림" charset="0"/>
                <a:cs typeface="굴림" charset="0"/>
              </a:rPr>
              <a:t> thread calls </a:t>
            </a:r>
            <a:r>
              <a:rPr lang="en-GB" altLang="ko-KR" dirty="0" err="1">
                <a:solidFill>
                  <a:srgbClr val="FF0000"/>
                </a:solidFill>
                <a:ea typeface="굴림" charset="0"/>
                <a:cs typeface="굴림" charset="0"/>
              </a:rPr>
              <a:t>cond_signal</a:t>
            </a:r>
            <a:r>
              <a:rPr lang="en-GB" altLang="ko-KR" dirty="0">
                <a:solidFill>
                  <a:srgbClr val="FF0000"/>
                </a:solidFill>
                <a:ea typeface="굴림" charset="0"/>
                <a:cs typeface="굴림" charset="0"/>
              </a:rPr>
              <a:t>() </a:t>
            </a:r>
            <a:r>
              <a:rPr lang="en-GB" altLang="ko-KR" dirty="0">
                <a:ea typeface="굴림" charset="0"/>
                <a:cs typeface="굴림" charset="0"/>
              </a:rPr>
              <a:t>to signal Waiter thread, Waiter thread is put on the ready queue </a:t>
            </a:r>
            <a:r>
              <a:rPr lang="en-US" altLang="ko-KR" dirty="0">
                <a:ea typeface="굴림" charset="0"/>
                <a:cs typeface="굴림" charset="0"/>
              </a:rPr>
              <a:t>(not woken up immediately). </a:t>
            </a:r>
            <a:r>
              <a:rPr lang="en-GB" altLang="ko-KR" dirty="0" err="1">
                <a:ea typeface="굴림" charset="0"/>
                <a:cs typeface="굴림" charset="0"/>
              </a:rPr>
              <a:t>Signaler</a:t>
            </a:r>
            <a:r>
              <a:rPr lang="en-GB" altLang="ko-KR" dirty="0">
                <a:ea typeface="굴림" charset="0"/>
                <a:cs typeface="굴림" charset="0"/>
              </a:rPr>
              <a:t> thread continues execution and releases the mutex lock. </a:t>
            </a:r>
            <a:r>
              <a:rPr lang="en-US" altLang="ko-KR" dirty="0">
                <a:ea typeface="굴림" charset="0"/>
                <a:cs typeface="굴림" charset="0"/>
              </a:rPr>
              <a:t>When Waiter thread gets to run on the CPU when OS actually schedules it, </a:t>
            </a:r>
            <a:r>
              <a:rPr lang="en-GB" altLang="ko-KR" dirty="0">
                <a:ea typeface="Consolas" charset="0"/>
                <a:cs typeface="Consolas" charset="0"/>
              </a:rPr>
              <a:t>it re-acquires the mutex lock, exits </a:t>
            </a:r>
            <a:r>
              <a:rPr lang="en-GB" altLang="ko-KR" dirty="0" err="1">
                <a:solidFill>
                  <a:srgbClr val="FF0000"/>
                </a:solidFill>
                <a:ea typeface="Consolas" charset="0"/>
                <a:cs typeface="Consolas" charset="0"/>
              </a:rPr>
              <a:t>cond_wait</a:t>
            </a:r>
            <a:r>
              <a:rPr lang="en-GB" altLang="ko-KR" dirty="0">
                <a:solidFill>
                  <a:srgbClr val="FF0000"/>
                </a:solidFill>
                <a:ea typeface="Consolas" charset="0"/>
                <a:cs typeface="Consolas" charset="0"/>
              </a:rPr>
              <a:t>(),</a:t>
            </a:r>
            <a:r>
              <a:rPr lang="en-GB" altLang="ko-KR" dirty="0">
                <a:ea typeface="Consolas" charset="0"/>
                <a:cs typeface="Consolas" charset="0"/>
              </a:rPr>
              <a:t> enters the critical section, and finally releases the mutex lock.</a:t>
            </a:r>
            <a:endParaRPr lang="en-GB" altLang="ko-KR" dirty="0">
              <a:ea typeface="굴림" charset="0"/>
              <a:cs typeface="굴림" charset="0"/>
            </a:endParaRPr>
          </a:p>
          <a:p>
            <a:pPr>
              <a:lnSpc>
                <a:spcPct val="85000"/>
              </a:lnSpc>
              <a:spcBef>
                <a:spcPct val="20000"/>
              </a:spcBef>
            </a:pPr>
            <a:endParaRPr lang="en-US" altLang="ko-KR" dirty="0">
              <a:ea typeface="굴림" charset="0"/>
              <a:cs typeface="굴림" charset="0"/>
            </a:endParaRPr>
          </a:p>
          <a:p>
            <a:pPr>
              <a:lnSpc>
                <a:spcPct val="80000"/>
              </a:lnSpc>
              <a:spcBef>
                <a:spcPct val="20000"/>
              </a:spcBef>
              <a:tabLst>
                <a:tab pos="688975" algn="l"/>
                <a:tab pos="1027113" algn="l"/>
                <a:tab pos="1377950" algn="l"/>
              </a:tabLst>
            </a:pPr>
            <a:endParaRPr lang="en-US" altLang="ko-KR" dirty="0">
              <a:ea typeface="굴림" charset="0"/>
              <a:cs typeface="굴림" charset="0"/>
            </a:endParaRPr>
          </a:p>
          <a:p>
            <a:pPr>
              <a:lnSpc>
                <a:spcPct val="80000"/>
              </a:lnSpc>
              <a:spcBef>
                <a:spcPct val="20000"/>
              </a:spcBef>
              <a:tabLst>
                <a:tab pos="688975" algn="l"/>
                <a:tab pos="1027113" algn="l"/>
                <a:tab pos="1377950" algn="l"/>
              </a:tabLst>
            </a:pPr>
            <a:endParaRPr lang="en-US" altLang="ko-KR" dirty="0">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ea typeface="굴림" charset="0"/>
              <a:cs typeface="굴림" charset="0"/>
            </a:endParaRPr>
          </a:p>
          <a:p>
            <a:pPr>
              <a:lnSpc>
                <a:spcPct val="80000"/>
              </a:lnSpc>
              <a:spcBef>
                <a:spcPct val="20000"/>
              </a:spcBef>
              <a:tabLst>
                <a:tab pos="688975" algn="l"/>
                <a:tab pos="1027113" algn="l"/>
                <a:tab pos="1377950" algn="l"/>
              </a:tabLst>
            </a:pPr>
            <a:endParaRPr lang="en-US" altLang="ko-KR" dirty="0">
              <a:ea typeface="굴림" charset="0"/>
              <a:cs typeface="굴림" charset="0"/>
            </a:endParaRPr>
          </a:p>
          <a:p>
            <a:pPr>
              <a:lnSpc>
                <a:spcPct val="80000"/>
              </a:lnSpc>
              <a:spcBef>
                <a:spcPct val="20000"/>
              </a:spcBef>
              <a:tabLst>
                <a:tab pos="688975" algn="l"/>
                <a:tab pos="1027113" algn="l"/>
                <a:tab pos="1377950" algn="l"/>
              </a:tabLst>
            </a:pPr>
            <a:r>
              <a:rPr lang="en-US" altLang="ko-KR" dirty="0">
                <a:ea typeface="굴림" charset="0"/>
                <a:cs typeface="굴림" charset="0"/>
              </a:rPr>
              <a:t>Waiter thread must use a while loop to re-check condition upon wakeup</a:t>
            </a:r>
          </a:p>
          <a:p>
            <a:pPr lvl="1">
              <a:lnSpc>
                <a:spcPct val="80000"/>
              </a:lnSpc>
              <a:spcBef>
                <a:spcPct val="20000"/>
              </a:spcBef>
              <a:tabLst>
                <a:tab pos="688975" algn="l"/>
                <a:tab pos="1027113" algn="l"/>
                <a:tab pos="1377950" algn="l"/>
              </a:tabLst>
            </a:pPr>
            <a:r>
              <a:rPr lang="en-GB" altLang="ko-KR" dirty="0">
                <a:ea typeface="굴림" charset="0"/>
                <a:cs typeface="굴림" charset="0"/>
              </a:rPr>
              <a:t>Another thread may be scheduled before Waiter thread gets to run, and "sneak in" to modify the state (e.g., empty the queue), so the </a:t>
            </a:r>
            <a:r>
              <a:rPr lang="en-US" altLang="ko-KR" dirty="0">
                <a:ea typeface="굴림" charset="0"/>
                <a:cs typeface="굴림" charset="0"/>
              </a:rPr>
              <a:t>condition may be false again (called “spurious wakeups”).</a:t>
            </a:r>
          </a:p>
        </p:txBody>
      </p:sp>
      <p:sp>
        <p:nvSpPr>
          <p:cNvPr id="58371" name="Rectangle 3"/>
          <p:cNvSpPr>
            <a:spLocks noChangeArrowheads="1"/>
          </p:cNvSpPr>
          <p:nvPr/>
        </p:nvSpPr>
        <p:spPr bwMode="auto">
          <a:xfrm>
            <a:off x="6629400" y="3075254"/>
            <a:ext cx="441960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ko-KR" b="0" dirty="0">
                <a:solidFill>
                  <a:srgbClr val="000000"/>
                </a:solidFill>
                <a:latin typeface="Courier New" charset="0"/>
                <a:ea typeface="굴림" charset="0"/>
                <a:cs typeface="굴림" charset="0"/>
              </a:rPr>
              <a:t>unlock(&amp;mutex);</a:t>
            </a:r>
          </a:p>
          <a:p>
            <a:r>
              <a:rPr lang="en-US" altLang="ko-KR" b="0" dirty="0">
                <a:solidFill>
                  <a:srgbClr val="000000"/>
                </a:solidFill>
                <a:latin typeface="Courier New" charset="0"/>
                <a:ea typeface="굴림" charset="0"/>
                <a:cs typeface="굴림" charset="0"/>
              </a:rPr>
              <a:t>…</a:t>
            </a:r>
          </a:p>
          <a:p>
            <a:r>
              <a:rPr lang="en-US" altLang="ko-KR" b="0" dirty="0">
                <a:solidFill>
                  <a:schemeClr val="hlink"/>
                </a:solidFill>
                <a:latin typeface="Courier New" charset="0"/>
                <a:ea typeface="굴림" charset="0"/>
                <a:cs typeface="굴림" charset="0"/>
              </a:rPr>
              <a:t>while(</a:t>
            </a:r>
            <a:r>
              <a:rPr lang="en-US" altLang="ko-KR" b="0">
                <a:solidFill>
                  <a:schemeClr val="hlink"/>
                </a:solidFill>
                <a:latin typeface="Courier New" charset="0"/>
                <a:ea typeface="굴림" charset="0"/>
                <a:cs typeface="굴림" charset="0"/>
              </a:rPr>
              <a:t>buffer empty) </a:t>
            </a:r>
            <a:r>
              <a:rPr lang="en-US" altLang="ko-KR" b="0" dirty="0">
                <a:solidFill>
                  <a:schemeClr val="hlink"/>
                </a:solidFill>
                <a:latin typeface="Courier New" charset="0"/>
                <a:ea typeface="굴림" charset="0"/>
                <a:cs typeface="굴림" charset="0"/>
              </a:rPr>
              <a:t>{</a:t>
            </a:r>
            <a:br>
              <a:rPr lang="en-US" altLang="ko-KR" b="0" dirty="0">
                <a:solidFill>
                  <a:schemeClr val="hlink"/>
                </a:solidFill>
                <a:latin typeface="Courier New" charset="0"/>
                <a:ea typeface="굴림" charset="0"/>
                <a:cs typeface="굴림" charset="0"/>
              </a:rPr>
            </a:br>
            <a:r>
              <a:rPr lang="en-US" altLang="ko-KR" b="0" dirty="0">
                <a:solidFill>
                  <a:schemeClr val="hlink"/>
                </a:solidFill>
                <a:latin typeface="Courier New" charset="0"/>
                <a:ea typeface="굴림" charset="0"/>
                <a:cs typeface="굴림" charset="0"/>
              </a:rPr>
              <a:t>  </a:t>
            </a:r>
            <a:r>
              <a:rPr lang="en-US" altLang="ko-KR" b="0" dirty="0" err="1">
                <a:solidFill>
                  <a:schemeClr val="hlink"/>
                </a:solidFill>
                <a:latin typeface="Courier New" charset="0"/>
                <a:ea typeface="굴림" charset="0"/>
                <a:cs typeface="굴림" charset="0"/>
              </a:rPr>
              <a:t>cond_wait</a:t>
            </a:r>
            <a:r>
              <a:rPr lang="en-US" altLang="ko-KR" b="0" dirty="0">
                <a:solidFill>
                  <a:schemeClr val="hlink"/>
                </a:solidFill>
                <a:latin typeface="Courier New" charset="0"/>
                <a:ea typeface="굴림" charset="0"/>
                <a:cs typeface="굴림" charset="0"/>
              </a:rPr>
              <a:t>(&amp;</a:t>
            </a:r>
            <a:r>
              <a:rPr lang="en-US" altLang="ko-KR" b="0" dirty="0" err="1">
                <a:solidFill>
                  <a:schemeClr val="hlink"/>
                </a:solidFill>
                <a:latin typeface="Courier New" charset="0"/>
                <a:ea typeface="굴림" charset="0"/>
                <a:cs typeface="굴림" charset="0"/>
              </a:rPr>
              <a:t>cons_CV,&amp;mutex</a:t>
            </a:r>
            <a:r>
              <a:rPr lang="en-US" altLang="ko-KR" b="0" dirty="0">
                <a:solidFill>
                  <a:schemeClr val="hlink"/>
                </a:solidFill>
                <a:latin typeface="Courier New" charset="0"/>
                <a:ea typeface="굴림" charset="0"/>
                <a:cs typeface="굴림" charset="0"/>
              </a:rPr>
              <a:t>); </a:t>
            </a:r>
            <a:br>
              <a:rPr lang="en-US" altLang="ko-KR" b="0" dirty="0">
                <a:solidFill>
                  <a:schemeClr val="hlink"/>
                </a:solidFill>
                <a:latin typeface="Courier New" charset="0"/>
                <a:ea typeface="굴림" charset="0"/>
                <a:cs typeface="굴림" charset="0"/>
              </a:rPr>
            </a:br>
            <a:r>
              <a:rPr lang="en-US" altLang="ko-KR" b="0" dirty="0">
                <a:solidFill>
                  <a:schemeClr val="hlink"/>
                </a:solidFill>
                <a:latin typeface="Courier New" charset="0"/>
                <a:ea typeface="굴림" charset="0"/>
                <a:cs typeface="굴림" charset="0"/>
              </a:rPr>
              <a:t>}</a:t>
            </a:r>
            <a:br>
              <a:rPr lang="en-US" altLang="ko-KR" b="0" dirty="0">
                <a:solidFill>
                  <a:schemeClr val="hlink"/>
                </a:solidFill>
                <a:latin typeface="Courier New" charset="0"/>
                <a:ea typeface="굴림" charset="0"/>
                <a:cs typeface="굴림" charset="0"/>
              </a:rPr>
            </a:br>
            <a:r>
              <a:rPr lang="en-US" altLang="ko-KR" b="0" dirty="0">
                <a:latin typeface="Courier New" charset="0"/>
                <a:ea typeface="굴림" charset="0"/>
                <a:cs typeface="굴림" charset="0"/>
              </a:rPr>
              <a:t>…</a:t>
            </a:r>
          </a:p>
          <a:p>
            <a:r>
              <a:rPr lang="en-US" altLang="ko-KR" b="0" dirty="0">
                <a:latin typeface="Courier New" charset="0"/>
                <a:ea typeface="굴림" charset="0"/>
                <a:cs typeface="굴림" charset="0"/>
              </a:rPr>
              <a:t>unlock(&amp;mutex);</a:t>
            </a:r>
          </a:p>
        </p:txBody>
      </p:sp>
      <p:sp>
        <p:nvSpPr>
          <p:cNvPr id="58372" name="Rectangle 4"/>
          <p:cNvSpPr>
            <a:spLocks noChangeArrowheads="1"/>
          </p:cNvSpPr>
          <p:nvPr/>
        </p:nvSpPr>
        <p:spPr bwMode="auto">
          <a:xfrm>
            <a:off x="1905000" y="3073667"/>
            <a:ext cx="35052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ko-KR" b="0" dirty="0">
                <a:solidFill>
                  <a:schemeClr val="hlink"/>
                </a:solidFill>
                <a:latin typeface="Courier New" charset="0"/>
                <a:ea typeface="굴림" charset="0"/>
                <a:cs typeface="굴림" charset="0"/>
              </a:rPr>
              <a:t>…</a:t>
            </a:r>
          </a:p>
          <a:p>
            <a:r>
              <a:rPr lang="en-US" altLang="ko-KR" b="0" dirty="0">
                <a:latin typeface="Courier New" charset="0"/>
                <a:ea typeface="굴림" charset="0"/>
                <a:cs typeface="굴림" charset="0"/>
              </a:rPr>
              <a:t>lock(&amp;mutex);</a:t>
            </a:r>
          </a:p>
          <a:p>
            <a:r>
              <a:rPr lang="en-US" altLang="ko-KR" b="0" dirty="0">
                <a:latin typeface="Courier New" charset="0"/>
                <a:ea typeface="굴림" charset="0"/>
                <a:cs typeface="굴림" charset="0"/>
              </a:rPr>
              <a:t>… </a:t>
            </a:r>
            <a:endParaRPr lang="en-US" altLang="ko-KR" b="0" dirty="0">
              <a:solidFill>
                <a:schemeClr val="hlink"/>
              </a:solidFill>
              <a:latin typeface="Courier New" charset="0"/>
              <a:ea typeface="굴림" charset="0"/>
              <a:cs typeface="굴림" charset="0"/>
            </a:endParaRPr>
          </a:p>
          <a:p>
            <a:r>
              <a:rPr lang="en-US" altLang="ko-KR" b="0" dirty="0">
                <a:solidFill>
                  <a:schemeClr val="hlink"/>
                </a:solidFill>
                <a:latin typeface="Courier New" charset="0"/>
                <a:ea typeface="굴림" charset="0"/>
                <a:cs typeface="굴림" charset="0"/>
              </a:rPr>
              <a:t>cond_signal(&amp;</a:t>
            </a:r>
            <a:r>
              <a:rPr lang="en-US" altLang="ko-KR" b="0" dirty="0" err="1">
                <a:solidFill>
                  <a:schemeClr val="hlink"/>
                </a:solidFill>
                <a:latin typeface="Courier New" charset="0"/>
                <a:ea typeface="굴림" charset="0"/>
                <a:cs typeface="굴림" charset="0"/>
              </a:rPr>
              <a:t>cons_CV</a:t>
            </a:r>
            <a:r>
              <a:rPr lang="en-US" altLang="ko-KR" b="0" dirty="0">
                <a:solidFill>
                  <a:schemeClr val="hlink"/>
                </a:solidFill>
                <a:latin typeface="Courier New" charset="0"/>
                <a:ea typeface="굴림" charset="0"/>
                <a:cs typeface="굴림" charset="0"/>
              </a:rPr>
              <a:t>);</a:t>
            </a:r>
            <a:endParaRPr lang="en-US" altLang="ko-KR" b="0" dirty="0">
              <a:latin typeface="Courier New" charset="0"/>
              <a:ea typeface="굴림" charset="0"/>
              <a:cs typeface="굴림" charset="0"/>
            </a:endParaRPr>
          </a:p>
          <a:p>
            <a:r>
              <a:rPr lang="en-US" altLang="ko-KR" b="0" dirty="0">
                <a:latin typeface="Courier New" charset="0"/>
                <a:ea typeface="굴림" charset="0"/>
                <a:cs typeface="굴림" charset="0"/>
              </a:rPr>
              <a:t>…</a:t>
            </a:r>
          </a:p>
          <a:p>
            <a:r>
              <a:rPr lang="en-US" altLang="ko-KR" b="0" dirty="0">
                <a:latin typeface="Courier New" charset="0"/>
                <a:ea typeface="굴림" charset="0"/>
                <a:cs typeface="굴림" charset="0"/>
              </a:rPr>
              <a:t>unlock(&amp;mutex);</a:t>
            </a:r>
          </a:p>
        </p:txBody>
      </p:sp>
      <p:cxnSp>
        <p:nvCxnSpPr>
          <p:cNvPr id="58373" name="Straight Arrow Connector 20"/>
          <p:cNvCxnSpPr>
            <a:cxnSpLocks noChangeShapeType="1"/>
          </p:cNvCxnSpPr>
          <p:nvPr/>
        </p:nvCxnSpPr>
        <p:spPr bwMode="auto">
          <a:xfrm rot="5400000">
            <a:off x="2782094" y="3874559"/>
            <a:ext cx="228600" cy="1588"/>
          </a:xfrm>
          <a:prstGeom prst="straightConnector1">
            <a:avLst/>
          </a:prstGeom>
          <a:noFill/>
          <a:ln w="38100">
            <a:solidFill>
              <a:srgbClr val="83A6FA"/>
            </a:solidFill>
            <a:round/>
            <a:headEnd/>
            <a:tailEnd type="triangle" w="med" len="med"/>
          </a:ln>
          <a:extLst>
            <a:ext uri="{909E8E84-426E-40dd-AFC4-6F175D3DCCD1}">
              <a14:hiddenFill xmlns:a14="http://schemas.microsoft.com/office/drawing/2010/main" xmlns="">
                <a:noFill/>
              </a14:hiddenFill>
            </a:ext>
          </a:extLst>
        </p:spPr>
      </p:cxnSp>
      <p:cxnSp>
        <p:nvCxnSpPr>
          <p:cNvPr id="58374" name="Straight Arrow Connector 27"/>
          <p:cNvCxnSpPr>
            <a:cxnSpLocks noChangeShapeType="1"/>
          </p:cNvCxnSpPr>
          <p:nvPr/>
        </p:nvCxnSpPr>
        <p:spPr bwMode="auto">
          <a:xfrm rot="5400000">
            <a:off x="2780507" y="4407960"/>
            <a:ext cx="228600" cy="1587"/>
          </a:xfrm>
          <a:prstGeom prst="straightConnector1">
            <a:avLst/>
          </a:prstGeom>
          <a:noFill/>
          <a:ln w="38100">
            <a:solidFill>
              <a:srgbClr val="83A6FA"/>
            </a:solidFill>
            <a:round/>
            <a:headEnd/>
            <a:tailEnd type="triangle" w="med" len="med"/>
          </a:ln>
          <a:extLst>
            <a:ext uri="{909E8E84-426E-40dd-AFC4-6F175D3DCCD1}">
              <a14:hiddenFill xmlns:a14="http://schemas.microsoft.com/office/drawing/2010/main" xmlns="">
                <a:noFill/>
              </a14:hiddenFill>
            </a:ext>
          </a:extLst>
        </p:spPr>
      </p:cxnSp>
      <p:grpSp>
        <p:nvGrpSpPr>
          <p:cNvPr id="2" name="Group 10"/>
          <p:cNvGrpSpPr>
            <a:grpSpLocks/>
          </p:cNvGrpSpPr>
          <p:nvPr/>
        </p:nvGrpSpPr>
        <p:grpSpPr bwMode="auto">
          <a:xfrm rot="21303948">
            <a:off x="4379369" y="4141167"/>
            <a:ext cx="2451254" cy="942011"/>
            <a:chOff x="3151163" y="4038600"/>
            <a:chExt cx="2451254" cy="942011"/>
          </a:xfrm>
        </p:grpSpPr>
        <p:cxnSp>
          <p:nvCxnSpPr>
            <p:cNvPr id="58377" name="Straight Arrow Connector 7"/>
            <p:cNvCxnSpPr>
              <a:cxnSpLocks noChangeShapeType="1"/>
            </p:cNvCxnSpPr>
            <p:nvPr/>
          </p:nvCxnSpPr>
          <p:spPr bwMode="auto">
            <a:xfrm flipV="1">
              <a:off x="3151163" y="4038600"/>
              <a:ext cx="2438400" cy="762000"/>
            </a:xfrm>
            <a:prstGeom prst="straightConnector1">
              <a:avLst/>
            </a:prstGeom>
            <a:noFill/>
            <a:ln w="38100">
              <a:solidFill>
                <a:srgbClr val="83A6FA"/>
              </a:solidFill>
              <a:prstDash val="dash"/>
              <a:round/>
              <a:headEnd/>
              <a:tailEnd type="triangle" w="med" len="med"/>
            </a:ln>
            <a:extLst>
              <a:ext uri="{909E8E84-426E-40dd-AFC4-6F175D3DCCD1}">
                <a14:hiddenFill xmlns:a14="http://schemas.microsoft.com/office/drawing/2010/main" xmlns="">
                  <a:noFill/>
                </a14:hiddenFill>
              </a:ext>
            </a:extLst>
          </p:spPr>
        </p:cxnSp>
        <p:sp>
          <p:nvSpPr>
            <p:cNvPr id="58378" name="TextBox 17"/>
            <p:cNvSpPr txBox="1">
              <a:spLocks noChangeArrowheads="1"/>
            </p:cNvSpPr>
            <p:nvPr/>
          </p:nvSpPr>
          <p:spPr bwMode="auto">
            <a:xfrm rot="20571012">
              <a:off x="3263314" y="4334280"/>
              <a:ext cx="233910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1800" b="0" dirty="0">
                  <a:latin typeface="Helvetica" charset="0"/>
                  <a:cs typeface="Helvetica" charset="0"/>
                </a:rPr>
                <a:t>OS schedules thread</a:t>
              </a:r>
              <a:br>
                <a:rPr lang="en-US" sz="1800" b="0" dirty="0">
                  <a:latin typeface="Helvetica" charset="0"/>
                  <a:cs typeface="Helvetica" charset="0"/>
                </a:rPr>
              </a:br>
              <a:r>
                <a:rPr lang="en-US" sz="1800" b="0" dirty="0">
                  <a:latin typeface="Helvetica" charset="0"/>
                  <a:cs typeface="Helvetica" charset="0"/>
                </a:rPr>
                <a:t>(sometime later)</a:t>
              </a:r>
            </a:p>
          </p:txBody>
        </p:sp>
      </p:grpSp>
      <p:sp>
        <p:nvSpPr>
          <p:cNvPr id="12" name="Rounded Rectangular Callout 1"/>
          <p:cNvSpPr>
            <a:spLocks noChangeArrowheads="1"/>
          </p:cNvSpPr>
          <p:nvPr/>
        </p:nvSpPr>
        <p:spPr bwMode="auto">
          <a:xfrm>
            <a:off x="4661475" y="2743200"/>
            <a:ext cx="1752600" cy="838200"/>
          </a:xfrm>
          <a:prstGeom prst="wedgeRoundRectCallout">
            <a:avLst>
              <a:gd name="adj1" fmla="val -53209"/>
              <a:gd name="adj2" fmla="val 86135"/>
              <a:gd name="adj3" fmla="val 16667"/>
            </a:avLst>
          </a:prstGeom>
          <a:solidFill>
            <a:srgbClr val="FF66CC"/>
          </a:solidFill>
          <a:ln w="25400">
            <a:solidFill>
              <a:schemeClr val="tx1"/>
            </a:solidFill>
            <a:round/>
            <a:headEnd type="triangle" w="med" len="med"/>
            <a:tailEnd/>
          </a:ln>
        </p:spPr>
        <p:txBody>
          <a:bodyPr anchor="ctr"/>
          <a:lstStyle/>
          <a:p>
            <a:pPr algn="ctr"/>
            <a:r>
              <a:rPr lang="en-US" b="0" dirty="0">
                <a:latin typeface="Helvetica" charset="0"/>
                <a:cs typeface="Helvetica" charset="0"/>
              </a:rPr>
              <a:t>Put Waiter</a:t>
            </a:r>
          </a:p>
          <a:p>
            <a:pPr algn="ctr"/>
            <a:r>
              <a:rPr lang="en-US" b="0" dirty="0">
                <a:latin typeface="Helvetica" charset="0"/>
                <a:cs typeface="Helvetica" charset="0"/>
              </a:rPr>
              <a:t>thread on ready queue</a:t>
            </a:r>
          </a:p>
        </p:txBody>
      </p:sp>
      <p:sp>
        <p:nvSpPr>
          <p:cNvPr id="3" name="TextBox 2">
            <a:extLst>
              <a:ext uri="{FF2B5EF4-FFF2-40B4-BE49-F238E27FC236}">
                <a16:creationId xmlns:a16="http://schemas.microsoft.com/office/drawing/2014/main" id="{3228E252-7E13-2A4A-5FBA-A0780D0ACC07}"/>
              </a:ext>
            </a:extLst>
          </p:cNvPr>
          <p:cNvSpPr txBox="1"/>
          <p:nvPr/>
        </p:nvSpPr>
        <p:spPr>
          <a:xfrm>
            <a:off x="7136114" y="5106579"/>
            <a:ext cx="149691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0" dirty="0">
                <a:latin typeface="Gill Sans Light"/>
              </a:rPr>
              <a:t>Waiter thread</a:t>
            </a:r>
          </a:p>
        </p:txBody>
      </p:sp>
      <p:sp>
        <p:nvSpPr>
          <p:cNvPr id="4" name="TextBox 3">
            <a:extLst>
              <a:ext uri="{FF2B5EF4-FFF2-40B4-BE49-F238E27FC236}">
                <a16:creationId xmlns:a16="http://schemas.microsoft.com/office/drawing/2014/main" id="{5589E091-E40A-6A66-F1B6-D98A2D8C15ED}"/>
              </a:ext>
            </a:extLst>
          </p:cNvPr>
          <p:cNvSpPr txBox="1"/>
          <p:nvPr/>
        </p:nvSpPr>
        <p:spPr>
          <a:xfrm>
            <a:off x="2471466" y="5106579"/>
            <a:ext cx="149691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0" dirty="0">
                <a:latin typeface="Gill Sans Light"/>
              </a:rPr>
              <a:t>Signaler thread</a:t>
            </a:r>
          </a:p>
        </p:txBody>
      </p:sp>
    </p:spTree>
    <p:extLst>
      <p:ext uri="{BB962C8B-B14F-4D97-AF65-F5344CB8AC3E}">
        <p14:creationId xmlns:p14="http://schemas.microsoft.com/office/powerpoint/2010/main" val="3887301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8373"/>
                                        </p:tgtEl>
                                        <p:attrNameLst>
                                          <p:attrName>style.visibility</p:attrName>
                                        </p:attrNameLst>
                                      </p:cBhvr>
                                      <p:to>
                                        <p:strVal val="visible"/>
                                      </p:to>
                                    </p:set>
                                    <p:animEffect transition="in" filter="wipe(up)">
                                      <p:cBhvr>
                                        <p:cTn id="21" dur="500"/>
                                        <p:tgtEl>
                                          <p:spTgt spid="5837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8374"/>
                                        </p:tgtEl>
                                        <p:attrNameLst>
                                          <p:attrName>style.visibility</p:attrName>
                                        </p:attrNameLst>
                                      </p:cBhvr>
                                      <p:to>
                                        <p:strVal val="visible"/>
                                      </p:to>
                                    </p:set>
                                    <p:animEffect transition="in" filter="wipe(up)">
                                      <p:cBhvr>
                                        <p:cTn id="30" dur="500"/>
                                        <p:tgtEl>
                                          <p:spTgt spid="5837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8370">
                                            <p:txEl>
                                              <p:pRg st="13" end="13"/>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8370">
                                            <p:txEl>
                                              <p:pRg st="14" end="14"/>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uiExpand="1" build="p"/>
      <p:bldP spid="58371" grpId="0"/>
      <p:bldP spid="58372" grpId="0"/>
      <p:bldP spid="12" grpId="0" animBg="1"/>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CB0B75-BD16-1031-E9EE-93DA654ECF05}"/>
              </a:ext>
            </a:extLst>
          </p:cNvPr>
          <p:cNvSpPr>
            <a:spLocks noGrp="1"/>
          </p:cNvSpPr>
          <p:nvPr>
            <p:ph type="title"/>
          </p:nvPr>
        </p:nvSpPr>
        <p:spPr/>
        <p:txBody>
          <a:bodyPr/>
          <a:lstStyle/>
          <a:p>
            <a:r>
              <a:rPr lang="en-US" altLang="zh-CN" dirty="0"/>
              <a:t>The Thread Join Problem</a:t>
            </a:r>
            <a:endParaRPr lang="en-US" dirty="0"/>
          </a:p>
        </p:txBody>
      </p:sp>
      <p:sp>
        <p:nvSpPr>
          <p:cNvPr id="7" name="文本框 6">
            <a:extLst>
              <a:ext uri="{FF2B5EF4-FFF2-40B4-BE49-F238E27FC236}">
                <a16:creationId xmlns:a16="http://schemas.microsoft.com/office/drawing/2014/main" id="{C47E594C-1D27-7A57-13DE-F999A8F92530}"/>
              </a:ext>
            </a:extLst>
          </p:cNvPr>
          <p:cNvSpPr txBox="1"/>
          <p:nvPr/>
        </p:nvSpPr>
        <p:spPr>
          <a:xfrm>
            <a:off x="2249459" y="2849561"/>
            <a:ext cx="1305165" cy="523220"/>
          </a:xfrm>
          <a:prstGeom prst="rect">
            <a:avLst/>
          </a:prstGeom>
          <a:noFill/>
        </p:spPr>
        <p:txBody>
          <a:bodyPr wrap="none" rtlCol="0">
            <a:spAutoFit/>
          </a:bodyPr>
          <a:lstStyle/>
          <a:p>
            <a:r>
              <a:rPr lang="en-US" altLang="zh-CN" sz="2800" dirty="0">
                <a:solidFill>
                  <a:srgbClr val="FF0000"/>
                </a:solidFill>
              </a:rPr>
              <a:t>Parent</a:t>
            </a:r>
            <a:endParaRPr lang="en-US" sz="2800" dirty="0">
              <a:solidFill>
                <a:srgbClr val="FF0000"/>
              </a:solidFill>
            </a:endParaRPr>
          </a:p>
        </p:txBody>
      </p:sp>
      <p:sp>
        <p:nvSpPr>
          <p:cNvPr id="9" name="文本框 8">
            <a:extLst>
              <a:ext uri="{FF2B5EF4-FFF2-40B4-BE49-F238E27FC236}">
                <a16:creationId xmlns:a16="http://schemas.microsoft.com/office/drawing/2014/main" id="{1FDB735C-6DD3-D43E-53B6-0A6E9BEEB07F}"/>
              </a:ext>
            </a:extLst>
          </p:cNvPr>
          <p:cNvSpPr txBox="1"/>
          <p:nvPr/>
        </p:nvSpPr>
        <p:spPr>
          <a:xfrm>
            <a:off x="2529985" y="5135561"/>
            <a:ext cx="1024639" cy="523220"/>
          </a:xfrm>
          <a:prstGeom prst="rect">
            <a:avLst/>
          </a:prstGeom>
          <a:noFill/>
        </p:spPr>
        <p:txBody>
          <a:bodyPr wrap="none" rtlCol="0">
            <a:spAutoFit/>
          </a:bodyPr>
          <a:lstStyle/>
          <a:p>
            <a:r>
              <a:rPr lang="en-US" altLang="zh-CN" sz="2800" dirty="0">
                <a:solidFill>
                  <a:srgbClr val="FF0000"/>
                </a:solidFill>
              </a:rPr>
              <a:t>Child</a:t>
            </a:r>
            <a:endParaRPr lang="en-US" sz="2800" dirty="0">
              <a:solidFill>
                <a:srgbClr val="FF0000"/>
              </a:solidFill>
            </a:endParaRPr>
          </a:p>
        </p:txBody>
      </p:sp>
      <p:sp>
        <p:nvSpPr>
          <p:cNvPr id="14" name="内容占位符 2">
            <a:extLst>
              <a:ext uri="{FF2B5EF4-FFF2-40B4-BE49-F238E27FC236}">
                <a16:creationId xmlns:a16="http://schemas.microsoft.com/office/drawing/2014/main" id="{78622BAD-4AA9-F6BF-A9DA-2694A98A7FB1}"/>
              </a:ext>
            </a:extLst>
          </p:cNvPr>
          <p:cNvSpPr>
            <a:spLocks noGrp="1"/>
          </p:cNvSpPr>
          <p:nvPr>
            <p:ph idx="1"/>
          </p:nvPr>
        </p:nvSpPr>
        <p:spPr>
          <a:xfrm>
            <a:off x="427804" y="852836"/>
            <a:ext cx="11336392" cy="981631"/>
          </a:xfrm>
        </p:spPr>
        <p:txBody>
          <a:bodyPr/>
          <a:lstStyle/>
          <a:p>
            <a:r>
              <a:rPr lang="en-US" altLang="zh-CN" dirty="0"/>
              <a:t>A</a:t>
            </a:r>
            <a:r>
              <a:rPr lang="zh-CN" altLang="en-US" dirty="0"/>
              <a:t> </a:t>
            </a:r>
            <a:r>
              <a:rPr lang="en-US" altLang="zh-CN" dirty="0"/>
              <a:t>parent</a:t>
            </a:r>
            <a:r>
              <a:rPr lang="zh-CN" altLang="en-US" dirty="0"/>
              <a:t> </a:t>
            </a:r>
            <a:r>
              <a:rPr lang="en-GB" altLang="zh-CN" dirty="0"/>
              <a:t>thread creates a child thread and </a:t>
            </a:r>
            <a:r>
              <a:rPr lang="en-US" altLang="zh-CN" dirty="0"/>
              <a:t>waits</a:t>
            </a:r>
            <a:r>
              <a:rPr lang="zh-CN" altLang="en-US" dirty="0"/>
              <a:t> </a:t>
            </a:r>
            <a:r>
              <a:rPr lang="en-US" altLang="zh-CN" dirty="0"/>
              <a:t>for</a:t>
            </a:r>
            <a:r>
              <a:rPr lang="zh-CN" altLang="en-US" dirty="0"/>
              <a:t> </a:t>
            </a:r>
            <a:r>
              <a:rPr lang="en-US" altLang="zh-CN" dirty="0"/>
              <a:t>the</a:t>
            </a:r>
            <a:r>
              <a:rPr lang="zh-CN" altLang="en-US" dirty="0"/>
              <a:t> </a:t>
            </a:r>
            <a:r>
              <a:rPr lang="en-US" altLang="zh-CN" dirty="0"/>
              <a:t>child thread to finish by calling </a:t>
            </a:r>
            <a:r>
              <a:rPr lang="en-US" altLang="zh-CN" dirty="0" err="1"/>
              <a:t>thr_join</a:t>
            </a:r>
            <a:r>
              <a:rPr lang="en-US" altLang="zh-CN" dirty="0"/>
              <a:t>(); </a:t>
            </a:r>
            <a:r>
              <a:rPr lang="en-US" dirty="0"/>
              <a:t>the child thread signals completion by calling </a:t>
            </a:r>
            <a:r>
              <a:rPr lang="en-US" dirty="0" err="1"/>
              <a:t>thr_exit</a:t>
            </a:r>
            <a:r>
              <a:rPr lang="en-US" dirty="0"/>
              <a:t>(). We need to implement functions </a:t>
            </a:r>
            <a:r>
              <a:rPr lang="en-US" altLang="zh-CN" dirty="0" err="1"/>
              <a:t>thr_join</a:t>
            </a:r>
            <a:r>
              <a:rPr lang="en-US" altLang="zh-CN" dirty="0"/>
              <a:t>() and </a:t>
            </a:r>
            <a:r>
              <a:rPr lang="en-US" altLang="zh-CN" dirty="0" err="1"/>
              <a:t>thr_exit</a:t>
            </a:r>
            <a:r>
              <a:rPr lang="en-US" altLang="zh-CN" dirty="0"/>
              <a:t>().</a:t>
            </a:r>
            <a:endParaRPr lang="en-US" dirty="0"/>
          </a:p>
        </p:txBody>
      </p:sp>
      <p:sp>
        <p:nvSpPr>
          <p:cNvPr id="3" name="Plassholder for innhold 2">
            <a:extLst>
              <a:ext uri="{FF2B5EF4-FFF2-40B4-BE49-F238E27FC236}">
                <a16:creationId xmlns:a16="http://schemas.microsoft.com/office/drawing/2014/main" id="{FB1ABF61-0A55-5A25-F36E-A2428AE727C0}"/>
              </a:ext>
            </a:extLst>
          </p:cNvPr>
          <p:cNvSpPr txBox="1">
            <a:spLocks/>
          </p:cNvSpPr>
          <p:nvPr/>
        </p:nvSpPr>
        <p:spPr bwMode="auto">
          <a:xfrm>
            <a:off x="3581400" y="1986069"/>
            <a:ext cx="5638800" cy="4597292"/>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US" altLang="zh-CN" sz="2000" b="0" kern="0" dirty="0">
                <a:latin typeface="Courier New" panose="02070309020205020404" pitchFamily="49" charset="0"/>
                <a:cs typeface="Courier New" panose="02070309020205020404" pitchFamily="49" charset="0"/>
              </a:rPr>
              <a:t>int main(int </a:t>
            </a:r>
            <a:r>
              <a:rPr lang="en-US" altLang="zh-CN" sz="2000" b="0" kern="0" dirty="0" err="1">
                <a:latin typeface="Courier New" panose="02070309020205020404" pitchFamily="49" charset="0"/>
                <a:cs typeface="Courier New" panose="02070309020205020404" pitchFamily="49" charset="0"/>
              </a:rPr>
              <a:t>argc</a:t>
            </a:r>
            <a:r>
              <a:rPr lang="en-US" altLang="zh-CN" sz="2000" b="0" kern="0" dirty="0">
                <a:latin typeface="Courier New" panose="02070309020205020404" pitchFamily="49" charset="0"/>
                <a:cs typeface="Courier New" panose="02070309020205020404" pitchFamily="49" charset="0"/>
              </a:rPr>
              <a:t>, char *</a:t>
            </a:r>
            <a:r>
              <a:rPr lang="en-US" altLang="zh-CN" sz="2000" b="0" kern="0" dirty="0" err="1">
                <a:latin typeface="Courier New" panose="02070309020205020404" pitchFamily="49" charset="0"/>
                <a:cs typeface="Courier New" panose="02070309020205020404" pitchFamily="49" charset="0"/>
              </a:rPr>
              <a:t>argv</a:t>
            </a:r>
            <a:r>
              <a:rPr lang="en-US" altLang="zh-CN" sz="2000" b="0" kern="0" dirty="0">
                <a:latin typeface="Courier New" panose="02070309020205020404" pitchFamily="49" charset="0"/>
                <a:cs typeface="Courier New" panose="02070309020205020404" pitchFamily="49" charset="0"/>
              </a:rPr>
              <a:t>[]) {</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printf</a:t>
            </a:r>
            <a:r>
              <a:rPr lang="en-US" altLang="zh-CN" sz="2000" b="0" kern="0" dirty="0">
                <a:latin typeface="Courier New" panose="02070309020205020404" pitchFamily="49" charset="0"/>
                <a:cs typeface="Courier New" panose="02070309020205020404" pitchFamily="49" charset="0"/>
              </a:rPr>
              <a:t>("parent: begin\n");</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pthread_t</a:t>
            </a:r>
            <a:r>
              <a:rPr lang="en-US" altLang="zh-CN" sz="2000" b="0" kern="0" dirty="0">
                <a:latin typeface="Courier New" panose="02070309020205020404" pitchFamily="49" charset="0"/>
                <a:cs typeface="Courier New" panose="02070309020205020404" pitchFamily="49" charset="0"/>
              </a:rPr>
              <a:t> p;</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pthread_create</a:t>
            </a:r>
            <a:r>
              <a:rPr lang="en-US" altLang="zh-CN" sz="2000" b="0" kern="0" dirty="0">
                <a:latin typeface="Courier New" panose="02070309020205020404" pitchFamily="49" charset="0"/>
                <a:cs typeface="Courier New" panose="02070309020205020404" pitchFamily="49" charset="0"/>
              </a:rPr>
              <a:t>(&amp;p, NULL, child, NULL);</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thr_join</a:t>
            </a:r>
            <a:r>
              <a:rPr lang="en-US" altLang="zh-CN" sz="2000" b="0" kern="0" dirty="0">
                <a:latin typeface="Courier New" panose="02070309020205020404" pitchFamily="49" charset="0"/>
                <a:cs typeface="Courier New" panose="02070309020205020404" pitchFamily="49" charset="0"/>
              </a:rPr>
              <a:t>(); // wait</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printf</a:t>
            </a:r>
            <a:r>
              <a:rPr lang="en-US" altLang="zh-CN" sz="2000" b="0" kern="0" dirty="0">
                <a:latin typeface="Courier New" panose="02070309020205020404" pitchFamily="49" charset="0"/>
                <a:cs typeface="Courier New" panose="02070309020205020404" pitchFamily="49" charset="0"/>
              </a:rPr>
              <a:t>("parent: end\n");</a:t>
            </a:r>
          </a:p>
          <a:p>
            <a:pPr marL="0" indent="0">
              <a:buFontTx/>
              <a:buNone/>
            </a:pPr>
            <a:r>
              <a:rPr lang="en-US" altLang="zh-CN" sz="2000" b="0" kern="0" dirty="0">
                <a:latin typeface="Courier New" panose="02070309020205020404" pitchFamily="49" charset="0"/>
                <a:cs typeface="Courier New" panose="02070309020205020404" pitchFamily="49" charset="0"/>
              </a:rPr>
              <a:t>    return 0;</a:t>
            </a:r>
          </a:p>
          <a:p>
            <a:pPr marL="0" indent="0">
              <a:buFontTx/>
              <a:buNone/>
            </a:pPr>
            <a:r>
              <a:rPr lang="en-US" altLang="zh-CN" sz="2000" b="0" kern="0" dirty="0">
                <a:latin typeface="Courier New" panose="02070309020205020404" pitchFamily="49" charset="0"/>
                <a:cs typeface="Courier New" panose="02070309020205020404" pitchFamily="49" charset="0"/>
              </a:rPr>
              <a:t>}</a:t>
            </a:r>
          </a:p>
          <a:p>
            <a:pPr marL="0" indent="0">
              <a:buFontTx/>
              <a:buNone/>
            </a:pPr>
            <a:endParaRPr lang="en-US" altLang="zh-CN" sz="2000" b="0" kern="0" dirty="0">
              <a:latin typeface="Courier New" panose="02070309020205020404" pitchFamily="49" charset="0"/>
              <a:cs typeface="Courier New" panose="02070309020205020404" pitchFamily="49" charset="0"/>
            </a:endParaRPr>
          </a:p>
          <a:p>
            <a:pPr marL="0" indent="0">
              <a:buFontTx/>
              <a:buNone/>
            </a:pPr>
            <a:r>
              <a:rPr lang="en-US" altLang="zh-CN" sz="2000" b="0" kern="0" dirty="0">
                <a:latin typeface="Courier New" panose="02070309020205020404" pitchFamily="49" charset="0"/>
                <a:cs typeface="Courier New" panose="02070309020205020404" pitchFamily="49" charset="0"/>
              </a:rPr>
              <a:t>void *child(void *</a:t>
            </a:r>
            <a:r>
              <a:rPr lang="en-US" altLang="zh-CN" sz="2000" b="0" kern="0" dirty="0" err="1">
                <a:latin typeface="Courier New" panose="02070309020205020404" pitchFamily="49" charset="0"/>
                <a:cs typeface="Courier New" panose="02070309020205020404" pitchFamily="49" charset="0"/>
              </a:rPr>
              <a:t>arg</a:t>
            </a:r>
            <a:r>
              <a:rPr lang="en-US" altLang="zh-CN" sz="2000" b="0" kern="0" dirty="0">
                <a:latin typeface="Courier New" panose="02070309020205020404" pitchFamily="49" charset="0"/>
                <a:cs typeface="Courier New" panose="02070309020205020404" pitchFamily="49" charset="0"/>
              </a:rPr>
              <a:t>) {</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printf</a:t>
            </a:r>
            <a:r>
              <a:rPr lang="en-US" altLang="zh-CN" sz="2000" b="0" kern="0" dirty="0">
                <a:latin typeface="Courier New" panose="02070309020205020404" pitchFamily="49" charset="0"/>
                <a:cs typeface="Courier New" panose="02070309020205020404" pitchFamily="49" charset="0"/>
              </a:rPr>
              <a:t>("child\n");</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thr_exit</a:t>
            </a:r>
            <a:r>
              <a:rPr lang="en-US" altLang="zh-CN" sz="2000" b="0" kern="0" dirty="0">
                <a:latin typeface="Courier New" panose="02070309020205020404" pitchFamily="49" charset="0"/>
                <a:cs typeface="Courier New" panose="02070309020205020404" pitchFamily="49" charset="0"/>
              </a:rPr>
              <a:t>(); // signal</a:t>
            </a:r>
          </a:p>
          <a:p>
            <a:pPr marL="0" indent="0">
              <a:buFontTx/>
              <a:buNone/>
            </a:pPr>
            <a:r>
              <a:rPr lang="en-US" altLang="zh-CN" sz="2000" b="0" kern="0" dirty="0">
                <a:latin typeface="Courier New" panose="02070309020205020404" pitchFamily="49" charset="0"/>
                <a:cs typeface="Courier New" panose="02070309020205020404" pitchFamily="49" charset="0"/>
              </a:rPr>
              <a:t>    return NULL;</a:t>
            </a:r>
          </a:p>
          <a:p>
            <a:pPr marL="0" indent="0">
              <a:buFontTx/>
              <a:buNone/>
            </a:pPr>
            <a:r>
              <a:rPr lang="en-US" altLang="zh-CN" sz="20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633835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B46C6-E5E7-88D4-AB88-7A0516838B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ABD3D5-A141-189C-D9A7-6B7DDBFD1EF2}"/>
              </a:ext>
            </a:extLst>
          </p:cNvPr>
          <p:cNvSpPr>
            <a:spLocks noGrp="1"/>
          </p:cNvSpPr>
          <p:nvPr>
            <p:ph type="title"/>
          </p:nvPr>
        </p:nvSpPr>
        <p:spPr>
          <a:xfrm>
            <a:off x="247416" y="205381"/>
            <a:ext cx="11563584" cy="477557"/>
          </a:xfrm>
        </p:spPr>
        <p:txBody>
          <a:bodyPr/>
          <a:lstStyle/>
          <a:p>
            <a:r>
              <a:rPr lang="en-US" altLang="zh-CN" sz="2800" dirty="0"/>
              <a:t>Thread Join with </a:t>
            </a:r>
            <a:r>
              <a:rPr lang="en-GB" altLang="zh-CN" sz="2800" dirty="0"/>
              <a:t>Semaphore</a:t>
            </a:r>
            <a:endParaRPr lang="en-US" sz="2800" dirty="0"/>
          </a:p>
        </p:txBody>
      </p:sp>
      <p:sp>
        <p:nvSpPr>
          <p:cNvPr id="27" name="Content Placeholder 6">
            <a:extLst>
              <a:ext uri="{FF2B5EF4-FFF2-40B4-BE49-F238E27FC236}">
                <a16:creationId xmlns:a16="http://schemas.microsoft.com/office/drawing/2014/main" id="{6237FC8E-F362-CAB0-DF73-F0E68D1F1B71}"/>
              </a:ext>
            </a:extLst>
          </p:cNvPr>
          <p:cNvSpPr txBox="1">
            <a:spLocks/>
          </p:cNvSpPr>
          <p:nvPr/>
        </p:nvSpPr>
        <p:spPr bwMode="auto">
          <a:xfrm>
            <a:off x="0" y="728867"/>
            <a:ext cx="6248400" cy="6153141"/>
          </a:xfrm>
          <a:prstGeom prst="rect">
            <a:avLst/>
          </a:prstGeom>
          <a:solidFill>
            <a:schemeClr val="bg1"/>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b="0" kern="0" dirty="0"/>
              <a:t>Semaphore </a:t>
            </a:r>
            <a:r>
              <a:rPr lang="en-GB" b="0" kern="0" dirty="0" err="1"/>
              <a:t>sem</a:t>
            </a:r>
            <a:r>
              <a:rPr lang="en-GB" b="0" kern="0" dirty="0"/>
              <a:t> acts as the synchronization flag. </a:t>
            </a:r>
            <a:r>
              <a:rPr lang="en-GB" b="0" kern="0" dirty="0" err="1"/>
              <a:t>sem</a:t>
            </a:r>
            <a:r>
              <a:rPr lang="en-GB" b="0" kern="0" dirty="0"/>
              <a:t> is initialized to 0. </a:t>
            </a:r>
          </a:p>
          <a:p>
            <a:r>
              <a:rPr lang="en-GB" b="0" kern="0" dirty="0"/>
              <a:t>Works correctly regardless of whether parent or child executes first:</a:t>
            </a:r>
          </a:p>
          <a:p>
            <a:r>
              <a:rPr lang="en-GB" sz="2200" b="0" kern="0" dirty="0"/>
              <a:t>If parent waits first: parent calls </a:t>
            </a:r>
            <a:r>
              <a:rPr lang="en-GB" sz="2200" b="0" kern="0" dirty="0" err="1"/>
              <a:t>thr_join</a:t>
            </a:r>
            <a:r>
              <a:rPr lang="en-GB" sz="2200" b="0" kern="0" dirty="0"/>
              <a:t>(), </a:t>
            </a:r>
            <a:r>
              <a:rPr lang="en-GB" sz="2200" b="0" kern="0" dirty="0" err="1"/>
              <a:t>sem_wait</a:t>
            </a:r>
            <a:r>
              <a:rPr lang="en-GB" sz="2200" b="0" kern="0" dirty="0"/>
              <a:t>(&amp;</a:t>
            </a:r>
            <a:r>
              <a:rPr lang="en-GB" sz="2200" b="0" kern="0" dirty="0" err="1"/>
              <a:t>sem</a:t>
            </a:r>
            <a:r>
              <a:rPr lang="en-GB" sz="2200" b="0" kern="0" dirty="0"/>
              <a:t>) blocks since </a:t>
            </a:r>
            <a:r>
              <a:rPr lang="en-GB" sz="2200" b="0" kern="0" dirty="0" err="1"/>
              <a:t>sem</a:t>
            </a:r>
            <a:r>
              <a:rPr lang="en-GB" sz="2200" b="0" kern="0" dirty="0"/>
              <a:t>==0, until child calls </a:t>
            </a:r>
            <a:r>
              <a:rPr lang="en-GB" sz="2200" b="0" kern="0" dirty="0" err="1"/>
              <a:t>thr_exit</a:t>
            </a:r>
            <a:r>
              <a:rPr lang="en-GB" sz="2200" b="0" kern="0" dirty="0"/>
              <a:t>(),  </a:t>
            </a:r>
            <a:r>
              <a:rPr lang="en-GB" sz="2200" b="0" kern="0" dirty="0" err="1"/>
              <a:t>sem_post</a:t>
            </a:r>
            <a:r>
              <a:rPr lang="en-GB" sz="2200" b="0" kern="0" dirty="0"/>
              <a:t>(&amp;</a:t>
            </a:r>
            <a:r>
              <a:rPr lang="en-GB" sz="2200" b="0" kern="0" dirty="0" err="1"/>
              <a:t>sem</a:t>
            </a:r>
            <a:r>
              <a:rPr lang="en-GB" sz="2200" b="0" kern="0" dirty="0"/>
              <a:t>) to wake it up.</a:t>
            </a:r>
          </a:p>
          <a:p>
            <a:r>
              <a:rPr lang="en-GB" sz="2200" b="0" kern="0" dirty="0"/>
              <a:t>If child finishes first: child calls </a:t>
            </a:r>
            <a:r>
              <a:rPr lang="en-GB" sz="2200" b="0" kern="0" dirty="0" err="1"/>
              <a:t>thr_exit</a:t>
            </a:r>
            <a:r>
              <a:rPr lang="en-GB" sz="2200" b="0" kern="0" dirty="0"/>
              <a:t>(), </a:t>
            </a:r>
            <a:r>
              <a:rPr lang="en-GB" sz="2200" b="0" kern="0" dirty="0" err="1"/>
              <a:t>sem_post</a:t>
            </a:r>
            <a:r>
              <a:rPr lang="en-GB" sz="2200" b="0" kern="0" dirty="0"/>
              <a:t>(&amp;</a:t>
            </a:r>
            <a:r>
              <a:rPr lang="en-GB" sz="2200" b="0" kern="0" dirty="0" err="1"/>
              <a:t>sem</a:t>
            </a:r>
            <a:r>
              <a:rPr lang="en-GB" sz="2200" b="0" kern="0" dirty="0"/>
              <a:t>) increments </a:t>
            </a:r>
            <a:r>
              <a:rPr lang="en-GB" sz="2200" b="0" kern="0" dirty="0" err="1"/>
              <a:t>sem</a:t>
            </a:r>
            <a:r>
              <a:rPr lang="en-GB" sz="2200" b="0" kern="0" dirty="0"/>
              <a:t> from 0 to 1; subsequently, parent calls </a:t>
            </a:r>
            <a:r>
              <a:rPr lang="en-GB" sz="2200" b="0" kern="0" dirty="0" err="1"/>
              <a:t>thr_join</a:t>
            </a:r>
            <a:r>
              <a:rPr lang="en-GB" sz="2200" b="0" kern="0" dirty="0"/>
              <a:t>(), </a:t>
            </a:r>
            <a:r>
              <a:rPr lang="en-GB" sz="2200" b="0" kern="0" dirty="0" err="1"/>
              <a:t>sem_wait</a:t>
            </a:r>
            <a:r>
              <a:rPr lang="en-GB" sz="2200" b="0" kern="0" dirty="0"/>
              <a:t>(&amp;</a:t>
            </a:r>
            <a:r>
              <a:rPr lang="en-GB" sz="2200" b="0" kern="0" dirty="0" err="1"/>
              <a:t>sem</a:t>
            </a:r>
            <a:r>
              <a:rPr lang="en-GB" sz="2200" b="0" kern="0" dirty="0"/>
              <a:t>) decrements </a:t>
            </a:r>
            <a:r>
              <a:rPr lang="en-GB" sz="2200" b="0" kern="0" dirty="0" err="1"/>
              <a:t>sem</a:t>
            </a:r>
            <a:r>
              <a:rPr lang="en-GB" sz="2200" b="0" kern="0" dirty="0"/>
              <a:t> from 1 to 0, and parent continues immediately without blocking.</a:t>
            </a:r>
          </a:p>
          <a:p>
            <a:r>
              <a:rPr lang="en-GB" b="0" kern="0" dirty="0"/>
              <a:t>No Race Condition:</a:t>
            </a:r>
          </a:p>
          <a:p>
            <a:pPr lvl="1"/>
            <a:r>
              <a:rPr lang="en-GB" sz="2000" b="0" kern="0" dirty="0"/>
              <a:t>Semaphores maintain state; No need for additional flags or mutex protection. (In contrast to condition variables.)</a:t>
            </a:r>
          </a:p>
        </p:txBody>
      </p:sp>
      <p:sp>
        <p:nvSpPr>
          <p:cNvPr id="29" name="Plassholder for innhold 2">
            <a:extLst>
              <a:ext uri="{FF2B5EF4-FFF2-40B4-BE49-F238E27FC236}">
                <a16:creationId xmlns:a16="http://schemas.microsoft.com/office/drawing/2014/main" id="{CDBD8B1A-8380-2973-0DBE-CC90C5539050}"/>
              </a:ext>
            </a:extLst>
          </p:cNvPr>
          <p:cNvSpPr txBox="1">
            <a:spLocks/>
          </p:cNvSpPr>
          <p:nvPr/>
        </p:nvSpPr>
        <p:spPr bwMode="auto">
          <a:xfrm>
            <a:off x="6587924" y="914400"/>
            <a:ext cx="5223076" cy="4752884"/>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700" b="0" kern="0" dirty="0">
                <a:latin typeface="Courier New" panose="02070309020205020404" pitchFamily="49" charset="0"/>
                <a:cs typeface="Courier New" panose="02070309020205020404" pitchFamily="49" charset="0"/>
              </a:rPr>
              <a:t>semaphore </a:t>
            </a:r>
            <a:r>
              <a:rPr lang="en-GB" altLang="zh-CN" sz="1700" b="0" kern="0" dirty="0" err="1">
                <a:latin typeface="Courier New" panose="02070309020205020404" pitchFamily="49" charset="0"/>
                <a:cs typeface="Courier New" panose="02070309020205020404" pitchFamily="49" charset="0"/>
              </a:rPr>
              <a:t>sem</a:t>
            </a:r>
            <a:r>
              <a:rPr lang="en-GB" altLang="zh-CN" sz="1700" b="0" kern="0" dirty="0">
                <a:latin typeface="Courier New" panose="02070309020205020404" pitchFamily="49" charset="0"/>
                <a:cs typeface="Courier New" panose="02070309020205020404" pitchFamily="49" charset="0"/>
              </a:rPr>
              <a:t> = 0; </a:t>
            </a:r>
          </a:p>
          <a:p>
            <a:pPr marL="0" indent="0">
              <a:buNone/>
            </a:pPr>
            <a:endParaRPr lang="en-GB" altLang="zh-CN" sz="1700" b="0" kern="0" dirty="0">
              <a:latin typeface="Courier New" panose="02070309020205020404" pitchFamily="49" charset="0"/>
              <a:cs typeface="Courier New" panose="02070309020205020404" pitchFamily="49" charset="0"/>
            </a:endParaRPr>
          </a:p>
          <a:p>
            <a:pPr marL="0" indent="0">
              <a:buNone/>
            </a:pPr>
            <a:r>
              <a:rPr lang="en-GB" altLang="zh-CN" sz="1700" b="0" kern="0" dirty="0">
                <a:latin typeface="Courier New" panose="02070309020205020404" pitchFamily="49" charset="0"/>
                <a:cs typeface="Courier New" panose="02070309020205020404" pitchFamily="49" charset="0"/>
              </a:rPr>
              <a:t>//Child</a:t>
            </a:r>
          </a:p>
          <a:p>
            <a:pPr marL="0" indent="0">
              <a:buFontTx/>
              <a:buNone/>
            </a:pPr>
            <a:r>
              <a:rPr lang="en-GB" altLang="zh-CN" sz="1700" b="0" kern="0" dirty="0">
                <a:latin typeface="Courier New" panose="02070309020205020404" pitchFamily="49" charset="0"/>
                <a:cs typeface="Courier New" panose="02070309020205020404" pitchFamily="49" charset="0"/>
              </a:rPr>
              <a:t>void </a:t>
            </a:r>
            <a:r>
              <a:rPr lang="en-GB" altLang="zh-CN" sz="1700" b="0" kern="0" dirty="0" err="1">
                <a:latin typeface="Courier New" panose="02070309020205020404" pitchFamily="49" charset="0"/>
                <a:cs typeface="Courier New" panose="02070309020205020404" pitchFamily="49" charset="0"/>
              </a:rPr>
              <a:t>thr_exit</a:t>
            </a:r>
            <a:r>
              <a:rPr lang="en-GB" altLang="zh-CN" sz="1700" b="0" kern="0" dirty="0">
                <a:latin typeface="Courier New" panose="02070309020205020404" pitchFamily="49" charset="0"/>
                <a:cs typeface="Courier New" panose="02070309020205020404" pitchFamily="49" charset="0"/>
              </a:rPr>
              <a:t>(){</a:t>
            </a:r>
          </a:p>
          <a:p>
            <a:pPr marL="0" indent="0">
              <a:buFontTx/>
              <a:buNone/>
            </a:pPr>
            <a:r>
              <a:rPr lang="pt-BR" altLang="zh-CN" sz="1700" b="0" kern="0" dirty="0">
                <a:latin typeface="Courier New" panose="02070309020205020404" pitchFamily="49" charset="0"/>
                <a:cs typeface="Courier New" panose="02070309020205020404" pitchFamily="49" charset="0"/>
              </a:rPr>
              <a:t>  sem_post(&amp;sem); //Signal parent</a:t>
            </a:r>
            <a:endParaRPr lang="en-GB" altLang="zh-CN" sz="1700" b="0" kern="0" dirty="0">
              <a:latin typeface="Courier New" panose="02070309020205020404" pitchFamily="49" charset="0"/>
              <a:cs typeface="Courier New" panose="02070309020205020404" pitchFamily="49" charset="0"/>
            </a:endParaRPr>
          </a:p>
          <a:p>
            <a:pPr marL="0" indent="0">
              <a:buFontTx/>
              <a:buNone/>
            </a:pPr>
            <a:r>
              <a:rPr lang="en-GB" altLang="zh-CN" sz="1700" b="0" kern="0" dirty="0">
                <a:latin typeface="Courier New" panose="02070309020205020404" pitchFamily="49" charset="0"/>
                <a:cs typeface="Courier New" panose="02070309020205020404" pitchFamily="49" charset="0"/>
              </a:rPr>
              <a:t>}</a:t>
            </a:r>
          </a:p>
          <a:p>
            <a:pPr marL="0" indent="0">
              <a:buFontTx/>
              <a:buNone/>
            </a:pPr>
            <a:endParaRPr lang="en-GB" altLang="zh-CN" sz="1700" b="0" kern="0" dirty="0">
              <a:latin typeface="Courier New" panose="02070309020205020404" pitchFamily="49" charset="0"/>
              <a:cs typeface="Courier New" panose="02070309020205020404" pitchFamily="49" charset="0"/>
            </a:endParaRPr>
          </a:p>
          <a:p>
            <a:pPr marL="0" indent="0">
              <a:buNone/>
            </a:pPr>
            <a:r>
              <a:rPr lang="en-GB" altLang="zh-CN" sz="1700" b="0" kern="0" dirty="0">
                <a:latin typeface="Courier New" panose="02070309020205020404" pitchFamily="49" charset="0"/>
                <a:cs typeface="Courier New" panose="02070309020205020404" pitchFamily="49" charset="0"/>
              </a:rPr>
              <a:t>//Parent</a:t>
            </a:r>
          </a:p>
          <a:p>
            <a:pPr marL="0" indent="0">
              <a:buFontTx/>
              <a:buNone/>
            </a:pPr>
            <a:r>
              <a:rPr lang="en-GB" altLang="zh-CN" sz="1700" b="0" kern="0" dirty="0">
                <a:latin typeface="Courier New" panose="02070309020205020404" pitchFamily="49" charset="0"/>
                <a:cs typeface="Courier New" panose="02070309020205020404" pitchFamily="49" charset="0"/>
              </a:rPr>
              <a:t>void </a:t>
            </a:r>
            <a:r>
              <a:rPr lang="en-GB" altLang="zh-CN" sz="1700" b="0" kern="0" dirty="0" err="1">
                <a:latin typeface="Courier New" panose="02070309020205020404" pitchFamily="49" charset="0"/>
                <a:cs typeface="Courier New" panose="02070309020205020404" pitchFamily="49" charset="0"/>
              </a:rPr>
              <a:t>thr_join</a:t>
            </a:r>
            <a:r>
              <a:rPr lang="en-GB" altLang="zh-CN" sz="1700" b="0" kern="0" dirty="0">
                <a:latin typeface="Courier New" panose="02070309020205020404" pitchFamily="49" charset="0"/>
                <a:cs typeface="Courier New" panose="02070309020205020404" pitchFamily="49" charset="0"/>
              </a:rPr>
              <a:t>(){</a:t>
            </a:r>
          </a:p>
          <a:p>
            <a:pPr marL="0" indent="0">
              <a:buFontTx/>
              <a:buNone/>
            </a:pPr>
            <a:r>
              <a:rPr lang="en-GB" altLang="zh-CN" sz="1700" b="0" kern="0" dirty="0">
                <a:latin typeface="Courier New" panose="02070309020205020404" pitchFamily="49" charset="0"/>
                <a:cs typeface="Courier New" panose="02070309020205020404" pitchFamily="49" charset="0"/>
              </a:rPr>
              <a:t>  </a:t>
            </a:r>
            <a:r>
              <a:rPr lang="en-GB" altLang="zh-CN" sz="1700" b="0" kern="0" dirty="0" err="1">
                <a:latin typeface="Courier New" panose="02070309020205020404" pitchFamily="49" charset="0"/>
                <a:cs typeface="Courier New" panose="02070309020205020404" pitchFamily="49" charset="0"/>
              </a:rPr>
              <a:t>sem_wait</a:t>
            </a:r>
            <a:r>
              <a:rPr lang="en-GB" altLang="zh-CN" sz="1700" b="0" kern="0" dirty="0">
                <a:latin typeface="Courier New" panose="02070309020205020404" pitchFamily="49" charset="0"/>
                <a:cs typeface="Courier New" panose="02070309020205020404" pitchFamily="49" charset="0"/>
              </a:rPr>
              <a:t>(&amp;</a:t>
            </a:r>
            <a:r>
              <a:rPr lang="en-GB" altLang="zh-CN" sz="1700" b="0" kern="0" dirty="0" err="1">
                <a:latin typeface="Courier New" panose="02070309020205020404" pitchFamily="49" charset="0"/>
                <a:cs typeface="Courier New" panose="02070309020205020404" pitchFamily="49" charset="0"/>
              </a:rPr>
              <a:t>sem</a:t>
            </a:r>
            <a:r>
              <a:rPr lang="en-GB" altLang="zh-CN" sz="1700" b="0" kern="0" dirty="0">
                <a:latin typeface="Courier New" panose="02070309020205020404" pitchFamily="49" charset="0"/>
                <a:cs typeface="Courier New" panose="02070309020205020404" pitchFamily="49" charset="0"/>
              </a:rPr>
              <a:t>);  // Wait for child</a:t>
            </a:r>
          </a:p>
          <a:p>
            <a:pPr marL="0" indent="0">
              <a:buFontTx/>
              <a:buNone/>
            </a:pPr>
            <a:r>
              <a:rPr lang="en-GB" altLang="zh-CN" sz="1700" b="0" kern="0" dirty="0">
                <a:latin typeface="Courier New" panose="02070309020205020404" pitchFamily="49" charset="0"/>
                <a:cs typeface="Courier New" panose="02070309020205020404" pitchFamily="49" charset="0"/>
              </a:rPr>
              <a:t>}</a:t>
            </a:r>
          </a:p>
          <a:p>
            <a:pPr marL="0" indent="0">
              <a:buFontTx/>
              <a:buNone/>
            </a:pPr>
            <a:endParaRPr lang="en-GB" altLang="zh-CN" sz="1700" b="0" kern="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29762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C91A3-0201-548F-E9DC-5D1EDAB9ED0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241B4C6-FC3E-8857-0E04-306F824A5470}"/>
              </a:ext>
            </a:extLst>
          </p:cNvPr>
          <p:cNvSpPr>
            <a:spLocks noGrp="1"/>
          </p:cNvSpPr>
          <p:nvPr>
            <p:ph type="title"/>
          </p:nvPr>
        </p:nvSpPr>
        <p:spPr>
          <a:xfrm>
            <a:off x="247416" y="205381"/>
            <a:ext cx="11697168" cy="477557"/>
          </a:xfrm>
        </p:spPr>
        <p:txBody>
          <a:bodyPr/>
          <a:lstStyle/>
          <a:p>
            <a:r>
              <a:rPr lang="en-US" altLang="zh-CN" sz="2800" dirty="0"/>
              <a:t>Thread Join with Condition</a:t>
            </a:r>
            <a:r>
              <a:rPr lang="zh-CN" altLang="en-US" sz="2800" dirty="0"/>
              <a:t> </a:t>
            </a:r>
            <a:r>
              <a:rPr lang="en-US" altLang="zh-CN" sz="2800" dirty="0"/>
              <a:t>Variable</a:t>
            </a:r>
            <a:endParaRPr lang="en-US" sz="2800" dirty="0"/>
          </a:p>
        </p:txBody>
      </p:sp>
      <p:sp>
        <p:nvSpPr>
          <p:cNvPr id="27" name="Content Placeholder 6">
            <a:extLst>
              <a:ext uri="{FF2B5EF4-FFF2-40B4-BE49-F238E27FC236}">
                <a16:creationId xmlns:a16="http://schemas.microsoft.com/office/drawing/2014/main" id="{BD86E2CE-B767-B2C5-5D2D-09001E389046}"/>
              </a:ext>
            </a:extLst>
          </p:cNvPr>
          <p:cNvSpPr txBox="1">
            <a:spLocks/>
          </p:cNvSpPr>
          <p:nvPr/>
        </p:nvSpPr>
        <p:spPr bwMode="auto">
          <a:xfrm>
            <a:off x="0" y="672596"/>
            <a:ext cx="5791200" cy="5771233"/>
          </a:xfrm>
          <a:prstGeom prst="rect">
            <a:avLst/>
          </a:prstGeom>
          <a:solidFill>
            <a:schemeClr val="bg1"/>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b="0" kern="0" dirty="0"/>
              <a:t>Condition variables do not maintain state like semaphores do, so we need a shared </a:t>
            </a:r>
            <a:r>
              <a:rPr lang="en-GB" b="0" kern="0" dirty="0" err="1"/>
              <a:t>boolean</a:t>
            </a:r>
            <a:r>
              <a:rPr lang="en-GB" b="0" kern="0" dirty="0"/>
              <a:t> flag “done” to track whether the child thread has completed. (Similar to Boolean flags “buffer full” and “buffer empty” in P/C problem.)</a:t>
            </a:r>
          </a:p>
          <a:p>
            <a:r>
              <a:rPr lang="en-GB" sz="2400" b="0" kern="0" dirty="0"/>
              <a:t>If parent waits first: </a:t>
            </a:r>
            <a:r>
              <a:rPr lang="en-GB" b="0" kern="0" dirty="0"/>
              <a:t>parent calls </a:t>
            </a:r>
            <a:r>
              <a:rPr lang="en-GB" b="0" kern="0" dirty="0" err="1"/>
              <a:t>thr_join</a:t>
            </a:r>
            <a:r>
              <a:rPr lang="en-GB" b="0" kern="0" dirty="0"/>
              <a:t>() and </a:t>
            </a:r>
            <a:r>
              <a:rPr lang="en-GB" b="0" kern="0" dirty="0" err="1"/>
              <a:t>cond_wait</a:t>
            </a:r>
            <a:r>
              <a:rPr lang="en-GB" b="0" kern="0" dirty="0"/>
              <a:t> (&amp;c) before child calls </a:t>
            </a:r>
            <a:r>
              <a:rPr lang="en-GB" b="0" kern="0" dirty="0" err="1"/>
              <a:t>thr_exit</a:t>
            </a:r>
            <a:r>
              <a:rPr lang="en-GB" b="0" kern="0" dirty="0"/>
              <a:t>() and </a:t>
            </a:r>
            <a:r>
              <a:rPr lang="en-GB" b="0" kern="0" dirty="0" err="1"/>
              <a:t>cond_signal</a:t>
            </a:r>
            <a:r>
              <a:rPr lang="en-GB" b="0" kern="0" dirty="0"/>
              <a:t>(&amp;c). The signal on condition variable c will wake up parent.</a:t>
            </a:r>
          </a:p>
          <a:p>
            <a:r>
              <a:rPr lang="en-GB" sz="2400" b="0" kern="0" dirty="0"/>
              <a:t>If child finishes first: </a:t>
            </a:r>
            <a:r>
              <a:rPr lang="en-GB" b="0" kern="0" dirty="0"/>
              <a:t>child calls </a:t>
            </a:r>
            <a:r>
              <a:rPr lang="en-GB" b="0" kern="0" dirty="0" err="1"/>
              <a:t>thr_exit</a:t>
            </a:r>
            <a:r>
              <a:rPr lang="en-GB" b="0" kern="0" dirty="0"/>
              <a:t>() and </a:t>
            </a:r>
            <a:r>
              <a:rPr lang="en-GB" b="0" kern="0" dirty="0" err="1"/>
              <a:t>cond_signal</a:t>
            </a:r>
            <a:r>
              <a:rPr lang="en-GB" b="0" kern="0" dirty="0"/>
              <a:t>(&amp;c) before parent calls </a:t>
            </a:r>
            <a:r>
              <a:rPr lang="en-GB" b="0" kern="0" dirty="0" err="1"/>
              <a:t>thr_join</a:t>
            </a:r>
            <a:r>
              <a:rPr lang="en-GB" b="0" kern="0" dirty="0"/>
              <a:t>(). Parent will detect that “done” is already set so it will not call </a:t>
            </a:r>
            <a:r>
              <a:rPr lang="en-GB" b="0" kern="0" dirty="0" err="1"/>
              <a:t>cond_wait</a:t>
            </a:r>
            <a:r>
              <a:rPr lang="en-GB" b="0" kern="0" dirty="0"/>
              <a:t>(&amp;c) and block indefinitely. (While loop around </a:t>
            </a:r>
            <a:r>
              <a:rPr lang="en-GB" b="0" kern="0" dirty="0" err="1"/>
              <a:t>cond_wait</a:t>
            </a:r>
            <a:r>
              <a:rPr lang="en-GB" b="0" kern="0" dirty="0"/>
              <a:t>(&amp;c) ensures correctness in case of spurious wakeups.)</a:t>
            </a:r>
          </a:p>
          <a:p>
            <a:endParaRPr lang="en-GB" b="0" kern="0" dirty="0"/>
          </a:p>
        </p:txBody>
      </p:sp>
      <p:sp>
        <p:nvSpPr>
          <p:cNvPr id="29" name="Plassholder for innhold 2">
            <a:extLst>
              <a:ext uri="{FF2B5EF4-FFF2-40B4-BE49-F238E27FC236}">
                <a16:creationId xmlns:a16="http://schemas.microsoft.com/office/drawing/2014/main" id="{F160DA55-268F-FE51-8A65-F73F17B4B281}"/>
              </a:ext>
            </a:extLst>
          </p:cNvPr>
          <p:cNvSpPr txBox="1">
            <a:spLocks/>
          </p:cNvSpPr>
          <p:nvPr/>
        </p:nvSpPr>
        <p:spPr bwMode="auto">
          <a:xfrm>
            <a:off x="5974916" y="672596"/>
            <a:ext cx="5969668" cy="6109204"/>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altLang="zh-CN" sz="1700" b="0" kern="0" dirty="0" err="1">
                <a:latin typeface="Courier New" panose="02070309020205020404" pitchFamily="49" charset="0"/>
                <a:cs typeface="Courier New" panose="02070309020205020404" pitchFamily="49" charset="0"/>
              </a:rPr>
              <a:t>pthread_mutex_t</a:t>
            </a:r>
            <a:r>
              <a:rPr lang="en-US" altLang="zh-CN" sz="1700" b="0" kern="0" dirty="0">
                <a:latin typeface="Courier New" panose="02070309020205020404" pitchFamily="49" charset="0"/>
                <a:cs typeface="Courier New" panose="02070309020205020404" pitchFamily="49" charset="0"/>
              </a:rPr>
              <a:t> m = PTHREAD_MUTEX_INITIALIZER;</a:t>
            </a:r>
          </a:p>
          <a:p>
            <a:pPr marL="0" indent="0">
              <a:buNone/>
            </a:pPr>
            <a:r>
              <a:rPr lang="en-US" altLang="zh-CN" sz="1700" b="0" kern="0" dirty="0" err="1">
                <a:latin typeface="Courier New" panose="02070309020205020404" pitchFamily="49" charset="0"/>
                <a:cs typeface="Courier New" panose="02070309020205020404" pitchFamily="49" charset="0"/>
              </a:rPr>
              <a:t>pthread_cond_t</a:t>
            </a:r>
            <a:r>
              <a:rPr lang="en-US" altLang="zh-CN" sz="1700" b="0" kern="0" dirty="0">
                <a:latin typeface="Courier New" panose="02070309020205020404" pitchFamily="49" charset="0"/>
                <a:cs typeface="Courier New" panose="02070309020205020404" pitchFamily="49" charset="0"/>
              </a:rPr>
              <a:t> c = PTHREAD_COND_INITIALIZER;</a:t>
            </a:r>
          </a:p>
          <a:p>
            <a:pPr marL="0" indent="0">
              <a:buNone/>
            </a:pPr>
            <a:r>
              <a:rPr lang="en-US" altLang="zh-CN" sz="1700" b="0" kern="0" dirty="0">
                <a:latin typeface="Courier New" panose="02070309020205020404" pitchFamily="49" charset="0"/>
                <a:cs typeface="Courier New" panose="02070309020205020404" pitchFamily="49" charset="0"/>
              </a:rPr>
              <a:t>bool done = false;  </a:t>
            </a:r>
          </a:p>
          <a:p>
            <a:pPr marL="0" indent="0">
              <a:buNone/>
            </a:pPr>
            <a:r>
              <a:rPr lang="en-GB" altLang="zh-CN" sz="1700" b="0" kern="0" dirty="0">
                <a:latin typeface="Courier New" panose="02070309020205020404" pitchFamily="49" charset="0"/>
                <a:cs typeface="Courier New" panose="02070309020205020404" pitchFamily="49" charset="0"/>
              </a:rPr>
              <a:t>//Child</a:t>
            </a:r>
          </a:p>
          <a:p>
            <a:pPr marL="0" indent="0">
              <a:buNone/>
            </a:pPr>
            <a:r>
              <a:rPr lang="en-US" altLang="zh-CN" sz="1700" b="0" kern="0" dirty="0">
                <a:latin typeface="Courier New" panose="02070309020205020404" pitchFamily="49" charset="0"/>
                <a:cs typeface="Courier New" panose="02070309020205020404" pitchFamily="49" charset="0"/>
              </a:rPr>
              <a:t>void </a:t>
            </a:r>
            <a:r>
              <a:rPr lang="en-US" altLang="zh-CN" sz="1700" b="0" kern="0" dirty="0" err="1">
                <a:latin typeface="Courier New" panose="02070309020205020404" pitchFamily="49" charset="0"/>
                <a:cs typeface="Courier New" panose="02070309020205020404" pitchFamily="49" charset="0"/>
              </a:rPr>
              <a:t>thr_exit</a:t>
            </a:r>
            <a:r>
              <a:rPr lang="en-US" altLang="zh-CN" sz="1700" b="0" kern="0" dirty="0">
                <a:latin typeface="Courier New" panose="02070309020205020404" pitchFamily="49" charset="0"/>
                <a:cs typeface="Courier New" panose="02070309020205020404" pitchFamily="49" charset="0"/>
              </a:rPr>
              <a:t>() {</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pthread_mutex_lock</a:t>
            </a:r>
            <a:r>
              <a:rPr lang="en-US" altLang="zh-CN" sz="1700" b="0" kern="0" dirty="0">
                <a:latin typeface="Courier New" panose="02070309020205020404" pitchFamily="49" charset="0"/>
                <a:cs typeface="Courier New" panose="02070309020205020404" pitchFamily="49" charset="0"/>
              </a:rPr>
              <a:t>(&amp;m);</a:t>
            </a:r>
          </a:p>
          <a:p>
            <a:pPr marL="0" indent="0">
              <a:buNone/>
            </a:pPr>
            <a:r>
              <a:rPr lang="en-US" altLang="zh-CN" sz="1700" b="0" kern="0" dirty="0">
                <a:latin typeface="Courier New" panose="02070309020205020404" pitchFamily="49" charset="0"/>
                <a:cs typeface="Courier New" panose="02070309020205020404" pitchFamily="49" charset="0"/>
              </a:rPr>
              <a:t>    done = true;</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pthread_cond_signal</a:t>
            </a:r>
            <a:r>
              <a:rPr lang="en-US" altLang="zh-CN" sz="1700" b="0" kern="0" dirty="0">
                <a:latin typeface="Courier New" panose="02070309020205020404" pitchFamily="49" charset="0"/>
                <a:cs typeface="Courier New" panose="02070309020205020404" pitchFamily="49" charset="0"/>
              </a:rPr>
              <a:t>(&amp;c);</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pthread_mutex_unlock</a:t>
            </a:r>
            <a:r>
              <a:rPr lang="en-US" altLang="zh-CN" sz="1700" b="0" kern="0" dirty="0">
                <a:latin typeface="Courier New" panose="02070309020205020404" pitchFamily="49" charset="0"/>
                <a:cs typeface="Courier New" panose="02070309020205020404" pitchFamily="49" charset="0"/>
              </a:rPr>
              <a:t>(&amp;m);</a:t>
            </a:r>
          </a:p>
          <a:p>
            <a:pPr marL="0" indent="0">
              <a:buNone/>
            </a:pPr>
            <a:r>
              <a:rPr lang="en-US" altLang="zh-CN" sz="1700" b="0" kern="0" dirty="0">
                <a:latin typeface="Courier New" panose="02070309020205020404" pitchFamily="49" charset="0"/>
                <a:cs typeface="Courier New" panose="02070309020205020404" pitchFamily="49" charset="0"/>
              </a:rPr>
              <a:t>}</a:t>
            </a:r>
          </a:p>
          <a:p>
            <a:pPr marL="0" indent="0">
              <a:buNone/>
            </a:pPr>
            <a:r>
              <a:rPr lang="en-GB" altLang="zh-CN" sz="1700" b="0" kern="0" dirty="0">
                <a:latin typeface="Courier New" panose="02070309020205020404" pitchFamily="49" charset="0"/>
                <a:cs typeface="Courier New" panose="02070309020205020404" pitchFamily="49" charset="0"/>
              </a:rPr>
              <a:t>//Parent</a:t>
            </a:r>
          </a:p>
          <a:p>
            <a:pPr marL="0" indent="0">
              <a:buNone/>
            </a:pPr>
            <a:r>
              <a:rPr lang="en-US" altLang="zh-CN" sz="1700" b="0" kern="0" dirty="0">
                <a:latin typeface="Courier New" panose="02070309020205020404" pitchFamily="49" charset="0"/>
                <a:cs typeface="Courier New" panose="02070309020205020404" pitchFamily="49" charset="0"/>
              </a:rPr>
              <a:t>void </a:t>
            </a:r>
            <a:r>
              <a:rPr lang="en-US" altLang="zh-CN" sz="1700" b="0" kern="0" dirty="0" err="1">
                <a:latin typeface="Courier New" panose="02070309020205020404" pitchFamily="49" charset="0"/>
                <a:cs typeface="Courier New" panose="02070309020205020404" pitchFamily="49" charset="0"/>
              </a:rPr>
              <a:t>thr_join</a:t>
            </a:r>
            <a:r>
              <a:rPr lang="en-US" altLang="zh-CN" sz="1700" b="0" kern="0" dirty="0">
                <a:latin typeface="Courier New" panose="02070309020205020404" pitchFamily="49" charset="0"/>
                <a:cs typeface="Courier New" panose="02070309020205020404" pitchFamily="49" charset="0"/>
              </a:rPr>
              <a:t>() {</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pthread_mutex_lock</a:t>
            </a:r>
            <a:r>
              <a:rPr lang="en-US" altLang="zh-CN" sz="1700" b="0" kern="0" dirty="0">
                <a:latin typeface="Courier New" panose="02070309020205020404" pitchFamily="49" charset="0"/>
                <a:cs typeface="Courier New" panose="02070309020205020404" pitchFamily="49" charset="0"/>
              </a:rPr>
              <a:t>(&amp;m);</a:t>
            </a:r>
          </a:p>
          <a:p>
            <a:pPr marL="0" indent="0">
              <a:buNone/>
            </a:pPr>
            <a:r>
              <a:rPr lang="en-US" altLang="zh-CN" sz="1700" b="0" kern="0" dirty="0">
                <a:latin typeface="Courier New" panose="02070309020205020404" pitchFamily="49" charset="0"/>
                <a:cs typeface="Courier New" panose="02070309020205020404" pitchFamily="49" charset="0"/>
              </a:rPr>
              <a:t>    while (!done) {//Check if child has finished</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pthread_cond_wait</a:t>
            </a:r>
            <a:r>
              <a:rPr lang="en-US" altLang="zh-CN" sz="1700" b="0" kern="0" dirty="0">
                <a:latin typeface="Courier New" panose="02070309020205020404" pitchFamily="49" charset="0"/>
                <a:cs typeface="Courier New" panose="02070309020205020404" pitchFamily="49" charset="0"/>
              </a:rPr>
              <a:t>(&amp;c, &amp;m);</a:t>
            </a:r>
          </a:p>
          <a:p>
            <a:pPr marL="0" indent="0">
              <a:buNone/>
            </a:pPr>
            <a:r>
              <a:rPr lang="en-US" altLang="zh-CN" sz="1700" b="0" kern="0" dirty="0">
                <a:latin typeface="Courier New" panose="02070309020205020404" pitchFamily="49" charset="0"/>
                <a:cs typeface="Courier New" panose="02070309020205020404" pitchFamily="49" charset="0"/>
              </a:rPr>
              <a:t>    }</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pthread_mutex_unlock</a:t>
            </a:r>
            <a:r>
              <a:rPr lang="en-US" altLang="zh-CN" sz="1700" b="0" kern="0" dirty="0">
                <a:latin typeface="Courier New" panose="02070309020205020404" pitchFamily="49" charset="0"/>
                <a:cs typeface="Courier New" panose="02070309020205020404" pitchFamily="49" charset="0"/>
              </a:rPr>
              <a:t>(&amp;m);</a:t>
            </a:r>
          </a:p>
          <a:p>
            <a:pPr marL="0" indent="0">
              <a:buNone/>
            </a:pPr>
            <a:r>
              <a:rPr lang="en-US" altLang="zh-CN" sz="17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66438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CD166-A4AC-EBF2-F45B-2310E06E06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B6182E5-1700-2C6F-B8CC-8CD4E7D9EEC6}"/>
              </a:ext>
            </a:extLst>
          </p:cNvPr>
          <p:cNvSpPr>
            <a:spLocks noGrp="1"/>
          </p:cNvSpPr>
          <p:nvPr>
            <p:ph type="title"/>
          </p:nvPr>
        </p:nvSpPr>
        <p:spPr>
          <a:xfrm>
            <a:off x="247416" y="0"/>
            <a:ext cx="10725384" cy="477557"/>
          </a:xfrm>
        </p:spPr>
        <p:txBody>
          <a:bodyPr/>
          <a:lstStyle/>
          <a:p>
            <a:r>
              <a:rPr lang="en-US" altLang="zh-CN" sz="2800" dirty="0"/>
              <a:t>Thread Join with Condition</a:t>
            </a:r>
            <a:r>
              <a:rPr lang="zh-CN" altLang="en-US" sz="2800" dirty="0"/>
              <a:t> </a:t>
            </a:r>
            <a:r>
              <a:rPr lang="en-US" altLang="zh-CN" sz="2800" dirty="0"/>
              <a:t>Variables: Incorrect</a:t>
            </a:r>
            <a:endParaRPr lang="en-US" sz="2800" dirty="0"/>
          </a:p>
        </p:txBody>
      </p:sp>
      <p:sp>
        <p:nvSpPr>
          <p:cNvPr id="29" name="Plassholder for innhold 2">
            <a:extLst>
              <a:ext uri="{FF2B5EF4-FFF2-40B4-BE49-F238E27FC236}">
                <a16:creationId xmlns:a16="http://schemas.microsoft.com/office/drawing/2014/main" id="{559F303D-9FE6-A286-8D99-0492024F5964}"/>
              </a:ext>
            </a:extLst>
          </p:cNvPr>
          <p:cNvSpPr txBox="1">
            <a:spLocks/>
          </p:cNvSpPr>
          <p:nvPr/>
        </p:nvSpPr>
        <p:spPr bwMode="auto">
          <a:xfrm>
            <a:off x="5974916" y="672596"/>
            <a:ext cx="5969668" cy="6109204"/>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altLang="zh-CN" sz="1800" b="0" kern="0" dirty="0" err="1">
                <a:latin typeface="Courier New" panose="02070309020205020404" pitchFamily="49" charset="0"/>
                <a:cs typeface="Courier New" panose="02070309020205020404" pitchFamily="49" charset="0"/>
              </a:rPr>
              <a:t>pthread_mutex_t</a:t>
            </a:r>
            <a:r>
              <a:rPr lang="en-GB" altLang="zh-CN" sz="1800" b="0" kern="0" dirty="0">
                <a:latin typeface="Courier New" panose="02070309020205020404" pitchFamily="49" charset="0"/>
                <a:cs typeface="Courier New" panose="02070309020205020404" pitchFamily="49" charset="0"/>
              </a:rPr>
              <a:t> m = PTHREAD_MUTEX_INITIALIZER;</a:t>
            </a:r>
          </a:p>
          <a:p>
            <a:pPr marL="0" indent="0">
              <a:buFontTx/>
              <a:buNone/>
            </a:pPr>
            <a:r>
              <a:rPr lang="en-GB" altLang="zh-CN" sz="1800" b="0" kern="0" dirty="0" err="1">
                <a:latin typeface="Courier New" panose="02070309020205020404" pitchFamily="49" charset="0"/>
                <a:cs typeface="Courier New" panose="02070309020205020404" pitchFamily="49" charset="0"/>
              </a:rPr>
              <a:t>pthread_cond_t</a:t>
            </a:r>
            <a:r>
              <a:rPr lang="en-GB" altLang="zh-CN" sz="1800" b="0" kern="0" dirty="0">
                <a:latin typeface="Courier New" panose="02070309020205020404" pitchFamily="49" charset="0"/>
                <a:cs typeface="Courier New" panose="02070309020205020404" pitchFamily="49" charset="0"/>
              </a:rPr>
              <a:t> c = PTHREAD_COND_INITIALIZER; </a:t>
            </a:r>
          </a:p>
          <a:p>
            <a:pPr marL="0" indent="0">
              <a:buFontTx/>
              <a:buNone/>
            </a:pPr>
            <a:r>
              <a:rPr lang="en-GB" altLang="zh-CN" sz="1800" b="0" kern="0" dirty="0">
                <a:latin typeface="Courier New" panose="02070309020205020404" pitchFamily="49" charset="0"/>
                <a:cs typeface="Courier New" panose="02070309020205020404" pitchFamily="49" charset="0"/>
              </a:rPr>
              <a:t>//Child</a:t>
            </a:r>
          </a:p>
          <a:p>
            <a:pPr marL="0" indent="0">
              <a:buFontTx/>
              <a:buNone/>
            </a:pPr>
            <a:r>
              <a:rPr lang="en-GB" altLang="zh-CN" sz="1800" b="0" kern="0" dirty="0">
                <a:latin typeface="Courier New" panose="02070309020205020404" pitchFamily="49" charset="0"/>
                <a:cs typeface="Courier New" panose="02070309020205020404" pitchFamily="49" charset="0"/>
              </a:rPr>
              <a:t>void </a:t>
            </a:r>
            <a:r>
              <a:rPr lang="en-GB" altLang="zh-CN" sz="1800" b="0" kern="0" dirty="0" err="1">
                <a:latin typeface="Courier New" panose="02070309020205020404" pitchFamily="49" charset="0"/>
                <a:cs typeface="Courier New" panose="02070309020205020404" pitchFamily="49" charset="0"/>
              </a:rPr>
              <a:t>thr_exit</a:t>
            </a:r>
            <a:r>
              <a:rPr lang="en-GB" altLang="zh-CN" sz="1800" b="0" kern="0" dirty="0">
                <a:latin typeface="Courier New" panose="02070309020205020404" pitchFamily="49" charset="0"/>
                <a:cs typeface="Courier New" panose="02070309020205020404" pitchFamily="49" charset="0"/>
              </a:rPr>
              <a:t>(){</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pthread_mutex_lock</a:t>
            </a:r>
            <a:r>
              <a:rPr lang="en-GB" altLang="zh-CN" sz="1800" b="0" kern="0" dirty="0">
                <a:latin typeface="Courier New" panose="02070309020205020404" pitchFamily="49" charset="0"/>
                <a:cs typeface="Courier New" panose="02070309020205020404" pitchFamily="49" charset="0"/>
              </a:rPr>
              <a:t>(&amp;m);//A</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pthread_cond_signal</a:t>
            </a:r>
            <a:r>
              <a:rPr lang="en-GB" altLang="zh-CN" sz="1800" b="0" kern="0" dirty="0">
                <a:latin typeface="Courier New" panose="02070309020205020404" pitchFamily="49" charset="0"/>
                <a:cs typeface="Courier New" panose="02070309020205020404" pitchFamily="49" charset="0"/>
              </a:rPr>
              <a:t>(&amp;c);//B</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Pthread_mutex_unlock</a:t>
            </a:r>
            <a:r>
              <a:rPr lang="en-GB" altLang="zh-CN" sz="1800" b="0" kern="0" dirty="0">
                <a:latin typeface="Courier New" panose="02070309020205020404" pitchFamily="49" charset="0"/>
                <a:cs typeface="Courier New" panose="02070309020205020404" pitchFamily="49" charset="0"/>
              </a:rPr>
              <a:t>(&amp;m);}//C</a:t>
            </a:r>
          </a:p>
          <a:p>
            <a:pPr marL="0" indent="0">
              <a:buFontTx/>
              <a:buNone/>
            </a:pPr>
            <a:r>
              <a:rPr lang="en-GB" altLang="zh-CN" sz="1800" b="0" kern="0" dirty="0">
                <a:latin typeface="Courier New" panose="02070309020205020404" pitchFamily="49" charset="0"/>
                <a:cs typeface="Courier New" panose="02070309020205020404" pitchFamily="49" charset="0"/>
              </a:rPr>
              <a:t>//Parent</a:t>
            </a:r>
          </a:p>
          <a:p>
            <a:pPr marL="0" indent="0">
              <a:buFontTx/>
              <a:buNone/>
            </a:pPr>
            <a:r>
              <a:rPr lang="en-GB" altLang="zh-CN" sz="1800" b="0" kern="0" dirty="0">
                <a:latin typeface="Courier New" panose="02070309020205020404" pitchFamily="49" charset="0"/>
                <a:cs typeface="Courier New" panose="02070309020205020404" pitchFamily="49" charset="0"/>
              </a:rPr>
              <a:t>void </a:t>
            </a:r>
            <a:r>
              <a:rPr lang="en-GB" altLang="zh-CN" sz="1800" b="0" kern="0" dirty="0" err="1">
                <a:latin typeface="Courier New" panose="02070309020205020404" pitchFamily="49" charset="0"/>
                <a:cs typeface="Courier New" panose="02070309020205020404" pitchFamily="49" charset="0"/>
              </a:rPr>
              <a:t>thr_join</a:t>
            </a:r>
            <a:r>
              <a:rPr lang="en-GB" altLang="zh-CN" sz="1800" b="0" kern="0" dirty="0">
                <a:latin typeface="Courier New" panose="02070309020205020404" pitchFamily="49" charset="0"/>
                <a:cs typeface="Courier New" panose="02070309020205020404" pitchFamily="49" charset="0"/>
              </a:rPr>
              <a:t>(){</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pthread_mutex_lock</a:t>
            </a:r>
            <a:r>
              <a:rPr lang="en-GB" altLang="zh-CN" sz="1800" b="0" kern="0" dirty="0">
                <a:latin typeface="Courier New" panose="02070309020205020404" pitchFamily="49" charset="0"/>
                <a:cs typeface="Courier New" panose="02070309020205020404" pitchFamily="49" charset="0"/>
              </a:rPr>
              <a:t>(&amp;m);//X</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pthread_cond_wait</a:t>
            </a:r>
            <a:r>
              <a:rPr lang="en-GB" altLang="zh-CN" sz="1800" b="0" kern="0" dirty="0">
                <a:latin typeface="Courier New" panose="02070309020205020404" pitchFamily="49" charset="0"/>
                <a:cs typeface="Courier New" panose="02070309020205020404" pitchFamily="49" charset="0"/>
              </a:rPr>
              <a:t>(&amp;c, &amp;m);//Y </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pthread_mutex_unlock</a:t>
            </a:r>
            <a:r>
              <a:rPr lang="en-GB" altLang="zh-CN" sz="1800" b="0" kern="0" dirty="0">
                <a:latin typeface="Courier New" panose="02070309020205020404" pitchFamily="49" charset="0"/>
                <a:cs typeface="Courier New" panose="02070309020205020404" pitchFamily="49" charset="0"/>
              </a:rPr>
              <a:t>(&amp;m);}//Z</a:t>
            </a:r>
            <a:endParaRPr lang="en-US" altLang="zh-CN" sz="1800" b="0" kern="0" dirty="0">
              <a:latin typeface="Courier New" panose="02070309020205020404" pitchFamily="49" charset="0"/>
              <a:cs typeface="Courier New" panose="02070309020205020404" pitchFamily="49" charset="0"/>
            </a:endParaRPr>
          </a:p>
        </p:txBody>
      </p:sp>
      <p:graphicFrame>
        <p:nvGraphicFramePr>
          <p:cNvPr id="4" name="Table 3">
            <a:extLst>
              <a:ext uri="{FF2B5EF4-FFF2-40B4-BE49-F238E27FC236}">
                <a16:creationId xmlns:a16="http://schemas.microsoft.com/office/drawing/2014/main" id="{1883F811-354B-A945-7268-7F8B66B45AFE}"/>
              </a:ext>
            </a:extLst>
          </p:cNvPr>
          <p:cNvGraphicFramePr>
            <a:graphicFrameLocks noGrp="1"/>
          </p:cNvGraphicFramePr>
          <p:nvPr>
            <p:extLst>
              <p:ext uri="{D42A27DB-BD31-4B8C-83A1-F6EECF244321}">
                <p14:modId xmlns:p14="http://schemas.microsoft.com/office/powerpoint/2010/main" val="747533662"/>
              </p:ext>
            </p:extLst>
          </p:nvPr>
        </p:nvGraphicFramePr>
        <p:xfrm>
          <a:off x="1279530" y="4460267"/>
          <a:ext cx="3733797" cy="741680"/>
        </p:xfrm>
        <a:graphic>
          <a:graphicData uri="http://schemas.openxmlformats.org/drawingml/2006/table">
            <a:tbl>
              <a:tblPr firstRow="1" bandRow="1">
                <a:tableStyleId>{5940675A-B579-460E-94D1-54222C63F5DA}</a:tableStyleId>
              </a:tblPr>
              <a:tblGrid>
                <a:gridCol w="883071">
                  <a:extLst>
                    <a:ext uri="{9D8B030D-6E8A-4147-A177-3AD203B41FA5}">
                      <a16:colId xmlns:a16="http://schemas.microsoft.com/office/drawing/2014/main" val="1086844364"/>
                    </a:ext>
                  </a:extLst>
                </a:gridCol>
                <a:gridCol w="475121">
                  <a:extLst>
                    <a:ext uri="{9D8B030D-6E8A-4147-A177-3AD203B41FA5}">
                      <a16:colId xmlns:a16="http://schemas.microsoft.com/office/drawing/2014/main" val="318424227"/>
                    </a:ext>
                  </a:extLst>
                </a:gridCol>
                <a:gridCol w="475121">
                  <a:extLst>
                    <a:ext uri="{9D8B030D-6E8A-4147-A177-3AD203B41FA5}">
                      <a16:colId xmlns:a16="http://schemas.microsoft.com/office/drawing/2014/main" val="1529731277"/>
                    </a:ext>
                  </a:extLst>
                </a:gridCol>
                <a:gridCol w="475121">
                  <a:extLst>
                    <a:ext uri="{9D8B030D-6E8A-4147-A177-3AD203B41FA5}">
                      <a16:colId xmlns:a16="http://schemas.microsoft.com/office/drawing/2014/main" val="3292216"/>
                    </a:ext>
                  </a:extLst>
                </a:gridCol>
                <a:gridCol w="475121">
                  <a:extLst>
                    <a:ext uri="{9D8B030D-6E8A-4147-A177-3AD203B41FA5}">
                      <a16:colId xmlns:a16="http://schemas.microsoft.com/office/drawing/2014/main" val="1597044173"/>
                    </a:ext>
                  </a:extLst>
                </a:gridCol>
                <a:gridCol w="475121">
                  <a:extLst>
                    <a:ext uri="{9D8B030D-6E8A-4147-A177-3AD203B41FA5}">
                      <a16:colId xmlns:a16="http://schemas.microsoft.com/office/drawing/2014/main" val="108173016"/>
                    </a:ext>
                  </a:extLst>
                </a:gridCol>
                <a:gridCol w="475121">
                  <a:extLst>
                    <a:ext uri="{9D8B030D-6E8A-4147-A177-3AD203B41FA5}">
                      <a16:colId xmlns:a16="http://schemas.microsoft.com/office/drawing/2014/main" val="3527922092"/>
                    </a:ext>
                  </a:extLst>
                </a:gridCol>
              </a:tblGrid>
              <a:tr h="370840">
                <a:tc>
                  <a:txBody>
                    <a:bodyPr/>
                    <a:lstStyle/>
                    <a:p>
                      <a:r>
                        <a:rPr lang="en-GB" dirty="0"/>
                        <a:t>Parent</a:t>
                      </a:r>
                      <a:endParaRPr lang="en-SE" dirty="0"/>
                    </a:p>
                  </a:txBody>
                  <a:tcPr/>
                </a:tc>
                <a:tc>
                  <a:txBody>
                    <a:bodyPr/>
                    <a:lstStyle/>
                    <a:p>
                      <a:pPr algn="ctr"/>
                      <a:r>
                        <a:rPr lang="en-GB" dirty="0"/>
                        <a:t>X</a:t>
                      </a:r>
                      <a:endParaRPr lang="en-SE" dirty="0"/>
                    </a:p>
                  </a:txBody>
                  <a:tcPr/>
                </a:tc>
                <a:tc>
                  <a:txBody>
                    <a:bodyPr/>
                    <a:lstStyle/>
                    <a:p>
                      <a:pPr algn="ctr"/>
                      <a:r>
                        <a:rPr lang="en-GB" dirty="0"/>
                        <a:t>Y</a:t>
                      </a:r>
                      <a:endParaRPr lang="en-SE" dirty="0"/>
                    </a:p>
                  </a:txBody>
                  <a:tcPr/>
                </a:tc>
                <a:tc>
                  <a:txBody>
                    <a:bodyPr/>
                    <a:lstStyle/>
                    <a:p>
                      <a:pPr algn="ctr"/>
                      <a:endParaRPr lang="en-SE"/>
                    </a:p>
                  </a:txBody>
                  <a:tcPr/>
                </a:tc>
                <a:tc>
                  <a:txBody>
                    <a:bodyPr/>
                    <a:lstStyle/>
                    <a:p>
                      <a:pPr algn="ctr"/>
                      <a:endParaRPr lang="en-SE"/>
                    </a:p>
                  </a:txBody>
                  <a:tcPr/>
                </a:tc>
                <a:tc>
                  <a:txBody>
                    <a:bodyPr/>
                    <a:lstStyle/>
                    <a:p>
                      <a:pPr algn="ctr"/>
                      <a:endParaRPr lang="en-SE" dirty="0"/>
                    </a:p>
                  </a:txBody>
                  <a:tcPr/>
                </a:tc>
                <a:tc>
                  <a:txBody>
                    <a:bodyPr/>
                    <a:lstStyle/>
                    <a:p>
                      <a:pPr algn="ctr"/>
                      <a:r>
                        <a:rPr lang="en-GB" dirty="0"/>
                        <a:t>Z</a:t>
                      </a:r>
                      <a:endParaRPr lang="en-SE" dirty="0"/>
                    </a:p>
                  </a:txBody>
                  <a:tcPr/>
                </a:tc>
                <a:extLst>
                  <a:ext uri="{0D108BD9-81ED-4DB2-BD59-A6C34878D82A}">
                    <a16:rowId xmlns:a16="http://schemas.microsoft.com/office/drawing/2014/main" val="2581219298"/>
                  </a:ext>
                </a:extLst>
              </a:tr>
              <a:tr h="370840">
                <a:tc>
                  <a:txBody>
                    <a:bodyPr/>
                    <a:lstStyle/>
                    <a:p>
                      <a:r>
                        <a:rPr lang="en-GB" dirty="0"/>
                        <a:t>Child</a:t>
                      </a:r>
                      <a:endParaRPr lang="en-SE" dirty="0"/>
                    </a:p>
                  </a:txBody>
                  <a:tcPr/>
                </a:tc>
                <a:tc>
                  <a:txBody>
                    <a:bodyPr/>
                    <a:lstStyle/>
                    <a:p>
                      <a:pPr algn="ctr"/>
                      <a:endParaRPr lang="en-SE" dirty="0"/>
                    </a:p>
                  </a:txBody>
                  <a:tcPr/>
                </a:tc>
                <a:tc>
                  <a:txBody>
                    <a:bodyPr/>
                    <a:lstStyle/>
                    <a:p>
                      <a:pPr algn="ctr"/>
                      <a:endParaRPr lang="en-SE"/>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endParaRPr lang="en-SE" dirty="0"/>
                    </a:p>
                  </a:txBody>
                  <a:tcPr/>
                </a:tc>
                <a:extLst>
                  <a:ext uri="{0D108BD9-81ED-4DB2-BD59-A6C34878D82A}">
                    <a16:rowId xmlns:a16="http://schemas.microsoft.com/office/drawing/2014/main" val="958907213"/>
                  </a:ext>
                </a:extLst>
              </a:tr>
            </a:tbl>
          </a:graphicData>
        </a:graphic>
      </p:graphicFrame>
      <p:graphicFrame>
        <p:nvGraphicFramePr>
          <p:cNvPr id="7" name="Table 6">
            <a:extLst>
              <a:ext uri="{FF2B5EF4-FFF2-40B4-BE49-F238E27FC236}">
                <a16:creationId xmlns:a16="http://schemas.microsoft.com/office/drawing/2014/main" id="{2552F690-185D-D5A0-0992-A4426C71A77A}"/>
              </a:ext>
            </a:extLst>
          </p:cNvPr>
          <p:cNvGraphicFramePr>
            <a:graphicFrameLocks noGrp="1"/>
          </p:cNvGraphicFramePr>
          <p:nvPr>
            <p:extLst>
              <p:ext uri="{D42A27DB-BD31-4B8C-83A1-F6EECF244321}">
                <p14:modId xmlns:p14="http://schemas.microsoft.com/office/powerpoint/2010/main" val="775633817"/>
              </p:ext>
            </p:extLst>
          </p:nvPr>
        </p:nvGraphicFramePr>
        <p:xfrm>
          <a:off x="1289978" y="5954174"/>
          <a:ext cx="3733797" cy="741680"/>
        </p:xfrm>
        <a:graphic>
          <a:graphicData uri="http://schemas.openxmlformats.org/drawingml/2006/table">
            <a:tbl>
              <a:tblPr firstRow="1" bandRow="1">
                <a:tableStyleId>{5940675A-B579-460E-94D1-54222C63F5DA}</a:tableStyleId>
              </a:tblPr>
              <a:tblGrid>
                <a:gridCol w="883071">
                  <a:extLst>
                    <a:ext uri="{9D8B030D-6E8A-4147-A177-3AD203B41FA5}">
                      <a16:colId xmlns:a16="http://schemas.microsoft.com/office/drawing/2014/main" val="1086844364"/>
                    </a:ext>
                  </a:extLst>
                </a:gridCol>
                <a:gridCol w="475121">
                  <a:extLst>
                    <a:ext uri="{9D8B030D-6E8A-4147-A177-3AD203B41FA5}">
                      <a16:colId xmlns:a16="http://schemas.microsoft.com/office/drawing/2014/main" val="318424227"/>
                    </a:ext>
                  </a:extLst>
                </a:gridCol>
                <a:gridCol w="475121">
                  <a:extLst>
                    <a:ext uri="{9D8B030D-6E8A-4147-A177-3AD203B41FA5}">
                      <a16:colId xmlns:a16="http://schemas.microsoft.com/office/drawing/2014/main" val="1529731277"/>
                    </a:ext>
                  </a:extLst>
                </a:gridCol>
                <a:gridCol w="475121">
                  <a:extLst>
                    <a:ext uri="{9D8B030D-6E8A-4147-A177-3AD203B41FA5}">
                      <a16:colId xmlns:a16="http://schemas.microsoft.com/office/drawing/2014/main" val="3292216"/>
                    </a:ext>
                  </a:extLst>
                </a:gridCol>
                <a:gridCol w="475121">
                  <a:extLst>
                    <a:ext uri="{9D8B030D-6E8A-4147-A177-3AD203B41FA5}">
                      <a16:colId xmlns:a16="http://schemas.microsoft.com/office/drawing/2014/main" val="1597044173"/>
                    </a:ext>
                  </a:extLst>
                </a:gridCol>
                <a:gridCol w="475121">
                  <a:extLst>
                    <a:ext uri="{9D8B030D-6E8A-4147-A177-3AD203B41FA5}">
                      <a16:colId xmlns:a16="http://schemas.microsoft.com/office/drawing/2014/main" val="108173016"/>
                    </a:ext>
                  </a:extLst>
                </a:gridCol>
                <a:gridCol w="475121">
                  <a:extLst>
                    <a:ext uri="{9D8B030D-6E8A-4147-A177-3AD203B41FA5}">
                      <a16:colId xmlns:a16="http://schemas.microsoft.com/office/drawing/2014/main" val="3527922092"/>
                    </a:ext>
                  </a:extLst>
                </a:gridCol>
              </a:tblGrid>
              <a:tr h="370840">
                <a:tc>
                  <a:txBody>
                    <a:bodyPr/>
                    <a:lstStyle/>
                    <a:p>
                      <a:r>
                        <a:rPr lang="en-GB" dirty="0"/>
                        <a:t>Parent</a:t>
                      </a: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r>
                        <a:rPr lang="en-GB" dirty="0"/>
                        <a:t>X</a:t>
                      </a:r>
                      <a:endParaRPr lang="en-SE" dirty="0"/>
                    </a:p>
                  </a:txBody>
                  <a:tcPr/>
                </a:tc>
                <a:tc>
                  <a:txBody>
                    <a:bodyPr/>
                    <a:lstStyle/>
                    <a:p>
                      <a:pPr algn="ctr"/>
                      <a:r>
                        <a:rPr lang="en-GB" dirty="0"/>
                        <a:t>Y</a:t>
                      </a:r>
                      <a:endParaRPr lang="en-SE" dirty="0"/>
                    </a:p>
                  </a:txBody>
                  <a:tcPr/>
                </a:tc>
                <a:tc>
                  <a:txBody>
                    <a:bodyPr/>
                    <a:lstStyle/>
                    <a:p>
                      <a:pPr algn="ctr"/>
                      <a:endParaRPr lang="en-SE"/>
                    </a:p>
                  </a:txBody>
                  <a:tcPr/>
                </a:tc>
                <a:extLst>
                  <a:ext uri="{0D108BD9-81ED-4DB2-BD59-A6C34878D82A}">
                    <a16:rowId xmlns:a16="http://schemas.microsoft.com/office/drawing/2014/main" val="2581219298"/>
                  </a:ext>
                </a:extLst>
              </a:tr>
              <a:tr h="370840">
                <a:tc>
                  <a:txBody>
                    <a:bodyPr/>
                    <a:lstStyle/>
                    <a:p>
                      <a:r>
                        <a:rPr lang="en-GB" dirty="0"/>
                        <a:t>Child</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endParaRPr lang="en-SE" dirty="0"/>
                    </a:p>
                  </a:txBody>
                  <a:tcPr/>
                </a:tc>
                <a:tc>
                  <a:txBody>
                    <a:bodyPr/>
                    <a:lstStyle/>
                    <a:p>
                      <a:pPr algn="ctr"/>
                      <a:endParaRPr lang="en-SE"/>
                    </a:p>
                  </a:txBody>
                  <a:tcPr/>
                </a:tc>
                <a:tc>
                  <a:txBody>
                    <a:bodyPr/>
                    <a:lstStyle/>
                    <a:p>
                      <a:pPr algn="ctr"/>
                      <a:endParaRPr lang="en-SE" dirty="0"/>
                    </a:p>
                  </a:txBody>
                  <a:tcPr/>
                </a:tc>
                <a:extLst>
                  <a:ext uri="{0D108BD9-81ED-4DB2-BD59-A6C34878D82A}">
                    <a16:rowId xmlns:a16="http://schemas.microsoft.com/office/drawing/2014/main" val="958907213"/>
                  </a:ext>
                </a:extLst>
              </a:tr>
            </a:tbl>
          </a:graphicData>
        </a:graphic>
      </p:graphicFrame>
      <p:sp>
        <p:nvSpPr>
          <p:cNvPr id="15" name="文本框 8">
            <a:extLst>
              <a:ext uri="{FF2B5EF4-FFF2-40B4-BE49-F238E27FC236}">
                <a16:creationId xmlns:a16="http://schemas.microsoft.com/office/drawing/2014/main" id="{5F5A7023-863A-3B58-2CAE-A5CCBF87C48C}"/>
              </a:ext>
            </a:extLst>
          </p:cNvPr>
          <p:cNvSpPr txBox="1"/>
          <p:nvPr/>
        </p:nvSpPr>
        <p:spPr>
          <a:xfrm>
            <a:off x="698404" y="5163256"/>
            <a:ext cx="4325371" cy="769441"/>
          </a:xfrm>
          <a:prstGeom prst="rect">
            <a:avLst/>
          </a:prstGeom>
          <a:noFill/>
        </p:spPr>
        <p:txBody>
          <a:bodyPr wrap="square" rtlCol="0">
            <a:spAutoFit/>
          </a:bodyPr>
          <a:lstStyle/>
          <a:p>
            <a:r>
              <a:rPr lang="en-US" sz="2000" b="0" kern="0" dirty="0">
                <a:latin typeface="Gill Sans" charset="0"/>
              </a:rPr>
              <a:t>Scenario</a:t>
            </a:r>
            <a:r>
              <a:rPr lang="en-US" sz="2400" dirty="0"/>
              <a:t> </a:t>
            </a:r>
            <a:r>
              <a:rPr lang="en-US" sz="2400" b="0" kern="0" dirty="0">
                <a:latin typeface="Gill Sans" charset="0"/>
              </a:rPr>
              <a:t>2</a:t>
            </a:r>
            <a:r>
              <a:rPr lang="en-US" sz="2000" b="0" kern="0" dirty="0">
                <a:latin typeface="Gill Sans" charset="0"/>
              </a:rPr>
              <a:t>: Child calls </a:t>
            </a:r>
            <a:r>
              <a:rPr lang="en-GB" sz="2000" b="0" kern="0" dirty="0" err="1">
                <a:latin typeface="Gill Sans" charset="0"/>
              </a:rPr>
              <a:t>thr_exit</a:t>
            </a:r>
            <a:r>
              <a:rPr lang="en-GB" sz="2000" b="0" kern="0" dirty="0">
                <a:latin typeface="Gill Sans" charset="0"/>
              </a:rPr>
              <a:t>() first. Parent blocks forever!</a:t>
            </a:r>
            <a:endParaRPr lang="en-US" sz="2000" b="0" kern="0" dirty="0">
              <a:latin typeface="Gill Sans" charset="0"/>
            </a:endParaRPr>
          </a:p>
        </p:txBody>
      </p:sp>
      <p:sp>
        <p:nvSpPr>
          <p:cNvPr id="3" name="Content Placeholder 6">
            <a:extLst>
              <a:ext uri="{FF2B5EF4-FFF2-40B4-BE49-F238E27FC236}">
                <a16:creationId xmlns:a16="http://schemas.microsoft.com/office/drawing/2014/main" id="{8F9D8102-76C3-178D-B437-0788C922D438}"/>
              </a:ext>
            </a:extLst>
          </p:cNvPr>
          <p:cNvSpPr txBox="1">
            <a:spLocks/>
          </p:cNvSpPr>
          <p:nvPr/>
        </p:nvSpPr>
        <p:spPr bwMode="auto">
          <a:xfrm>
            <a:off x="5248" y="545020"/>
            <a:ext cx="5969668" cy="3295056"/>
          </a:xfrm>
          <a:prstGeom prst="rect">
            <a:avLst/>
          </a:prstGeom>
          <a:solidFill>
            <a:schemeClr val="bg1"/>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b="0" kern="0" dirty="0"/>
              <a:t>If we remove Boolean flag “done”, then the program is incorrect. </a:t>
            </a:r>
            <a:r>
              <a:rPr lang="en-GB" sz="2400" b="0" kern="0" dirty="0"/>
              <a:t>Condition variables do not maintain state (queue signals) if no thread is waiting at the time of signal. </a:t>
            </a:r>
          </a:p>
          <a:p>
            <a:r>
              <a:rPr lang="en-GB" sz="2400" b="0" kern="0" dirty="0"/>
              <a:t>If child finishes first: </a:t>
            </a:r>
            <a:r>
              <a:rPr lang="en-GB" b="0" kern="0" dirty="0"/>
              <a:t>child calls </a:t>
            </a:r>
            <a:r>
              <a:rPr lang="en-GB" b="0" kern="0" dirty="0" err="1"/>
              <a:t>thr_exit</a:t>
            </a:r>
            <a:r>
              <a:rPr lang="en-GB" b="0" kern="0" dirty="0"/>
              <a:t>() and </a:t>
            </a:r>
            <a:r>
              <a:rPr lang="en-GB" b="0" kern="0" dirty="0" err="1"/>
              <a:t>cond_signal</a:t>
            </a:r>
            <a:r>
              <a:rPr lang="en-GB" b="0" kern="0" dirty="0"/>
              <a:t>(&amp;c) before parent calls </a:t>
            </a:r>
            <a:r>
              <a:rPr lang="en-GB" b="0" kern="0" dirty="0" err="1"/>
              <a:t>thr_join</a:t>
            </a:r>
            <a:r>
              <a:rPr lang="en-GB" b="0" kern="0" dirty="0"/>
              <a:t>(). </a:t>
            </a:r>
            <a:r>
              <a:rPr lang="en-GB" b="0" kern="0"/>
              <a:t>Child’s </a:t>
            </a:r>
            <a:r>
              <a:rPr lang="en-GB" b="0" kern="0" dirty="0"/>
              <a:t>signal on condition variable c will be lost, and parent will wait forever in </a:t>
            </a:r>
            <a:r>
              <a:rPr lang="en-GB" b="0" kern="0" dirty="0" err="1"/>
              <a:t>cond_wait</a:t>
            </a:r>
            <a:r>
              <a:rPr lang="en-GB" b="0" kern="0" dirty="0"/>
              <a:t>(&amp;c).</a:t>
            </a:r>
          </a:p>
        </p:txBody>
      </p:sp>
      <p:sp>
        <p:nvSpPr>
          <p:cNvPr id="13" name="文本框 8">
            <a:extLst>
              <a:ext uri="{FF2B5EF4-FFF2-40B4-BE49-F238E27FC236}">
                <a16:creationId xmlns:a16="http://schemas.microsoft.com/office/drawing/2014/main" id="{9347C3B6-C21E-6182-775F-E60A6E0E2B1B}"/>
              </a:ext>
            </a:extLst>
          </p:cNvPr>
          <p:cNvSpPr txBox="1"/>
          <p:nvPr/>
        </p:nvSpPr>
        <p:spPr>
          <a:xfrm>
            <a:off x="685800" y="3657600"/>
            <a:ext cx="4896048" cy="769441"/>
          </a:xfrm>
          <a:prstGeom prst="rect">
            <a:avLst/>
          </a:prstGeom>
          <a:noFill/>
        </p:spPr>
        <p:txBody>
          <a:bodyPr wrap="square" rtlCol="0">
            <a:spAutoFit/>
          </a:bodyPr>
          <a:lstStyle/>
          <a:p>
            <a:r>
              <a:rPr lang="en-US" sz="2000" b="0" kern="0" dirty="0">
                <a:latin typeface="Gill Sans" charset="0"/>
              </a:rPr>
              <a:t>Scenario</a:t>
            </a:r>
            <a:r>
              <a:rPr lang="en-US" sz="2400" dirty="0"/>
              <a:t> </a:t>
            </a:r>
            <a:r>
              <a:rPr lang="en-US" sz="2000" b="0" kern="0" dirty="0">
                <a:latin typeface="Gill Sans" charset="0"/>
              </a:rPr>
              <a:t>1: Parent calls </a:t>
            </a:r>
            <a:r>
              <a:rPr lang="en-GB" sz="2000" b="0" kern="0" dirty="0" err="1">
                <a:latin typeface="Gill Sans" charset="0"/>
              </a:rPr>
              <a:t>thr_join</a:t>
            </a:r>
            <a:r>
              <a:rPr lang="en-GB" sz="2000" b="0" kern="0" dirty="0">
                <a:latin typeface="Gill Sans" charset="0"/>
              </a:rPr>
              <a:t>() first. Works OK.</a:t>
            </a:r>
            <a:r>
              <a:rPr lang="en-US" sz="2000" b="0" kern="0" dirty="0">
                <a:latin typeface="Gill Sans" charset="0"/>
              </a:rPr>
              <a:t> </a:t>
            </a:r>
          </a:p>
        </p:txBody>
      </p:sp>
    </p:spTree>
    <p:extLst>
      <p:ext uri="{BB962C8B-B14F-4D97-AF65-F5344CB8AC3E}">
        <p14:creationId xmlns:p14="http://schemas.microsoft.com/office/powerpoint/2010/main" val="1592201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Dinning Philosophers</a:t>
            </a:r>
          </a:p>
        </p:txBody>
      </p:sp>
      <p:sp>
        <p:nvSpPr>
          <p:cNvPr id="3" name="Content Placeholder 2"/>
          <p:cNvSpPr>
            <a:spLocks noGrp="1"/>
          </p:cNvSpPr>
          <p:nvPr>
            <p:ph idx="1"/>
          </p:nvPr>
        </p:nvSpPr>
        <p:spPr>
          <a:xfrm>
            <a:off x="838200" y="914400"/>
            <a:ext cx="6858000" cy="5638800"/>
          </a:xfrm>
        </p:spPr>
        <p:txBody>
          <a:bodyPr>
            <a:normAutofit fontScale="92500" lnSpcReduction="20000"/>
          </a:bodyPr>
          <a:lstStyle/>
          <a:p>
            <a:r>
              <a:rPr lang="en-GB" dirty="0"/>
              <a:t>N philosophers sit at a round table.</a:t>
            </a:r>
          </a:p>
          <a:p>
            <a:r>
              <a:rPr lang="en-GB" dirty="0"/>
              <a:t>They spend their lives alternating thinking and eating.</a:t>
            </a:r>
          </a:p>
          <a:p>
            <a:r>
              <a:rPr lang="en-GB" dirty="0"/>
              <a:t>They do not communicate with their </a:t>
            </a:r>
            <a:r>
              <a:rPr lang="en-GB" dirty="0" err="1"/>
              <a:t>neighbors</a:t>
            </a:r>
            <a:r>
              <a:rPr lang="en-GB" dirty="0"/>
              <a:t>.</a:t>
            </a:r>
          </a:p>
          <a:p>
            <a:r>
              <a:rPr lang="en-GB" dirty="0"/>
              <a:t>Each philosophers occasionally tries to pick up </a:t>
            </a:r>
            <a:r>
              <a:rPr lang="en-US" dirty="0"/>
              <a:t>his left and right forks </a:t>
            </a:r>
            <a:r>
              <a:rPr lang="en-GB" dirty="0"/>
              <a:t>(one at a time) to eat.</a:t>
            </a:r>
          </a:p>
          <a:p>
            <a:r>
              <a:rPr lang="en-GB" dirty="0"/>
              <a:t>Needs both forks to eat, then releases both when done eating</a:t>
            </a:r>
            <a:r>
              <a:rPr lang="en-US" dirty="0"/>
              <a:t>.</a:t>
            </a:r>
          </a:p>
          <a:p>
            <a:r>
              <a:rPr lang="en-US" dirty="0"/>
              <a:t>Suppose we have 5 philosophers numbered 1-5, and 5 forks numbered 1-5; philosopher i has left fork numbered i, and right fork (i+1)%5.</a:t>
            </a:r>
            <a:endParaRPr lang="en-GB" dirty="0"/>
          </a:p>
        </p:txBody>
      </p:sp>
      <p:pic>
        <p:nvPicPr>
          <p:cNvPr id="5" name="Picture 2">
            <a:extLst>
              <a:ext uri="{FF2B5EF4-FFF2-40B4-BE49-F238E27FC236}">
                <a16:creationId xmlns:a16="http://schemas.microsoft.com/office/drawing/2014/main" id="{537666FB-B07D-870B-E47C-B48D50FEE8DA}"/>
              </a:ext>
            </a:extLst>
          </p:cNvPr>
          <p:cNvPicPr>
            <a:picLocks noChangeAspect="1" noChangeArrowheads="1"/>
          </p:cNvPicPr>
          <p:nvPr/>
        </p:nvPicPr>
        <p:blipFill>
          <a:blip r:embed="rId3" cstate="print"/>
          <a:srcRect/>
          <a:stretch>
            <a:fillRect/>
          </a:stretch>
        </p:blipFill>
        <p:spPr bwMode="auto">
          <a:xfrm>
            <a:off x="7828991" y="1304925"/>
            <a:ext cx="4114800" cy="4248150"/>
          </a:xfrm>
          <a:prstGeom prst="rect">
            <a:avLst/>
          </a:prstGeom>
          <a:noFill/>
          <a:ln w="9525">
            <a:noFill/>
            <a:miter lim="800000"/>
            <a:headEnd/>
            <a:tailEnd/>
          </a:ln>
        </p:spPr>
      </p:pic>
      <p:sp>
        <p:nvSpPr>
          <p:cNvPr id="6" name="TextBox 5">
            <a:extLst>
              <a:ext uri="{FF2B5EF4-FFF2-40B4-BE49-F238E27FC236}">
                <a16:creationId xmlns:a16="http://schemas.microsoft.com/office/drawing/2014/main" id="{DB200728-F5F9-8217-05C0-B6B16278B9B3}"/>
              </a:ext>
            </a:extLst>
          </p:cNvPr>
          <p:cNvSpPr txBox="1"/>
          <p:nvPr/>
        </p:nvSpPr>
        <p:spPr>
          <a:xfrm>
            <a:off x="8196580" y="34423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0</a:t>
            </a:r>
          </a:p>
        </p:txBody>
      </p:sp>
      <p:sp>
        <p:nvSpPr>
          <p:cNvPr id="7" name="TextBox 6">
            <a:extLst>
              <a:ext uri="{FF2B5EF4-FFF2-40B4-BE49-F238E27FC236}">
                <a16:creationId xmlns:a16="http://schemas.microsoft.com/office/drawing/2014/main" id="{947EFD54-F0E0-D0D5-12C2-D6AE5DB91B37}"/>
              </a:ext>
            </a:extLst>
          </p:cNvPr>
          <p:cNvSpPr txBox="1"/>
          <p:nvPr/>
        </p:nvSpPr>
        <p:spPr>
          <a:xfrm>
            <a:off x="9745980" y="45472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1</a:t>
            </a:r>
          </a:p>
        </p:txBody>
      </p:sp>
      <p:sp>
        <p:nvSpPr>
          <p:cNvPr id="8" name="TextBox 7">
            <a:extLst>
              <a:ext uri="{FF2B5EF4-FFF2-40B4-BE49-F238E27FC236}">
                <a16:creationId xmlns:a16="http://schemas.microsoft.com/office/drawing/2014/main" id="{C47CD7E6-D10F-6376-D2E9-AD2E20245D33}"/>
              </a:ext>
            </a:extLst>
          </p:cNvPr>
          <p:cNvSpPr txBox="1"/>
          <p:nvPr/>
        </p:nvSpPr>
        <p:spPr>
          <a:xfrm>
            <a:off x="11219180" y="34550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2</a:t>
            </a:r>
          </a:p>
        </p:txBody>
      </p:sp>
      <p:sp>
        <p:nvSpPr>
          <p:cNvPr id="9" name="TextBox 8">
            <a:extLst>
              <a:ext uri="{FF2B5EF4-FFF2-40B4-BE49-F238E27FC236}">
                <a16:creationId xmlns:a16="http://schemas.microsoft.com/office/drawing/2014/main" id="{72BC418B-459E-03D4-0819-57CD34B5D0A2}"/>
              </a:ext>
            </a:extLst>
          </p:cNvPr>
          <p:cNvSpPr txBox="1"/>
          <p:nvPr/>
        </p:nvSpPr>
        <p:spPr>
          <a:xfrm>
            <a:off x="10660380" y="16008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3</a:t>
            </a:r>
          </a:p>
        </p:txBody>
      </p:sp>
      <p:sp>
        <p:nvSpPr>
          <p:cNvPr id="10" name="TextBox 9">
            <a:extLst>
              <a:ext uri="{FF2B5EF4-FFF2-40B4-BE49-F238E27FC236}">
                <a16:creationId xmlns:a16="http://schemas.microsoft.com/office/drawing/2014/main" id="{7A7754C4-0F64-59F3-8DCF-3561EBBD1B3D}"/>
              </a:ext>
            </a:extLst>
          </p:cNvPr>
          <p:cNvSpPr txBox="1"/>
          <p:nvPr/>
        </p:nvSpPr>
        <p:spPr>
          <a:xfrm>
            <a:off x="8780780" y="16389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4</a:t>
            </a:r>
          </a:p>
        </p:txBody>
      </p:sp>
      <p:sp>
        <p:nvSpPr>
          <p:cNvPr id="11" name="TextBox 10">
            <a:extLst>
              <a:ext uri="{FF2B5EF4-FFF2-40B4-BE49-F238E27FC236}">
                <a16:creationId xmlns:a16="http://schemas.microsoft.com/office/drawing/2014/main" id="{99E6400D-BF84-A2B3-48A7-359FB517CC18}"/>
              </a:ext>
            </a:extLst>
          </p:cNvPr>
          <p:cNvSpPr txBox="1"/>
          <p:nvPr/>
        </p:nvSpPr>
        <p:spPr>
          <a:xfrm>
            <a:off x="8387080" y="46361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0</a:t>
            </a:r>
          </a:p>
        </p:txBody>
      </p:sp>
      <p:sp>
        <p:nvSpPr>
          <p:cNvPr id="12" name="TextBox 11">
            <a:extLst>
              <a:ext uri="{FF2B5EF4-FFF2-40B4-BE49-F238E27FC236}">
                <a16:creationId xmlns:a16="http://schemas.microsoft.com/office/drawing/2014/main" id="{D40C0E9E-AB59-487C-D9FA-B414CEF7FFA8}"/>
              </a:ext>
            </a:extLst>
          </p:cNvPr>
          <p:cNvSpPr txBox="1"/>
          <p:nvPr/>
        </p:nvSpPr>
        <p:spPr>
          <a:xfrm>
            <a:off x="11028680" y="45980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1</a:t>
            </a:r>
          </a:p>
        </p:txBody>
      </p:sp>
      <p:sp>
        <p:nvSpPr>
          <p:cNvPr id="13" name="TextBox 12">
            <a:extLst>
              <a:ext uri="{FF2B5EF4-FFF2-40B4-BE49-F238E27FC236}">
                <a16:creationId xmlns:a16="http://schemas.microsoft.com/office/drawing/2014/main" id="{E9296375-A25C-B5F2-D294-BD6182118DEB}"/>
              </a:ext>
            </a:extLst>
          </p:cNvPr>
          <p:cNvSpPr txBox="1"/>
          <p:nvPr/>
        </p:nvSpPr>
        <p:spPr>
          <a:xfrm>
            <a:off x="11605237" y="21723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2</a:t>
            </a:r>
          </a:p>
        </p:txBody>
      </p:sp>
      <p:sp>
        <p:nvSpPr>
          <p:cNvPr id="14" name="TextBox 13">
            <a:extLst>
              <a:ext uri="{FF2B5EF4-FFF2-40B4-BE49-F238E27FC236}">
                <a16:creationId xmlns:a16="http://schemas.microsoft.com/office/drawing/2014/main" id="{45A9AA3E-0200-EFFF-C4FD-F4B6A93A1BB9}"/>
              </a:ext>
            </a:extLst>
          </p:cNvPr>
          <p:cNvSpPr txBox="1"/>
          <p:nvPr/>
        </p:nvSpPr>
        <p:spPr>
          <a:xfrm>
            <a:off x="9606280" y="8642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3</a:t>
            </a:r>
          </a:p>
        </p:txBody>
      </p:sp>
      <p:sp>
        <p:nvSpPr>
          <p:cNvPr id="15" name="TextBox 14">
            <a:extLst>
              <a:ext uri="{FF2B5EF4-FFF2-40B4-BE49-F238E27FC236}">
                <a16:creationId xmlns:a16="http://schemas.microsoft.com/office/drawing/2014/main" id="{1840FA62-D8ED-F8AE-0380-9FD4A4D43C8B}"/>
              </a:ext>
            </a:extLst>
          </p:cNvPr>
          <p:cNvSpPr txBox="1"/>
          <p:nvPr/>
        </p:nvSpPr>
        <p:spPr>
          <a:xfrm>
            <a:off x="7726680" y="21088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4</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7BA9F-17F8-0876-DB88-BE4CA8825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09191-233B-2C4D-CE62-D76DF7EE52FF}"/>
              </a:ext>
            </a:extLst>
          </p:cNvPr>
          <p:cNvSpPr>
            <a:spLocks noGrp="1"/>
          </p:cNvSpPr>
          <p:nvPr>
            <p:ph type="title"/>
          </p:nvPr>
        </p:nvSpPr>
        <p:spPr/>
        <p:txBody>
          <a:bodyPr/>
          <a:lstStyle/>
          <a:p>
            <a:r>
              <a:rPr lang="en-GB" dirty="0"/>
              <a:t>Semaphore-based Solution: Deadlock</a:t>
            </a:r>
            <a:endParaRPr lang="en-SE" dirty="0"/>
          </a:p>
        </p:txBody>
      </p:sp>
      <p:sp>
        <p:nvSpPr>
          <p:cNvPr id="3" name="Content Placeholder 2">
            <a:extLst>
              <a:ext uri="{FF2B5EF4-FFF2-40B4-BE49-F238E27FC236}">
                <a16:creationId xmlns:a16="http://schemas.microsoft.com/office/drawing/2014/main" id="{38F17742-894B-0FF2-6609-07CC66648006}"/>
              </a:ext>
            </a:extLst>
          </p:cNvPr>
          <p:cNvSpPr>
            <a:spLocks noGrp="1"/>
          </p:cNvSpPr>
          <p:nvPr>
            <p:ph idx="1"/>
          </p:nvPr>
        </p:nvSpPr>
        <p:spPr>
          <a:xfrm>
            <a:off x="0" y="838200"/>
            <a:ext cx="5486401" cy="6134100"/>
          </a:xfrm>
        </p:spPr>
        <p:txBody>
          <a:bodyPr>
            <a:normAutofit fontScale="85000" lnSpcReduction="20000"/>
          </a:bodyPr>
          <a:lstStyle/>
          <a:p>
            <a:r>
              <a:rPr lang="en-GB" dirty="0"/>
              <a:t>Each fork (or chopstick) is </a:t>
            </a:r>
            <a:r>
              <a:rPr lang="en-GB" dirty="0" err="1"/>
              <a:t>modeled</a:t>
            </a:r>
            <a:r>
              <a:rPr lang="en-GB" dirty="0"/>
              <a:t> as a binary semaphore that is initially set to 1, meaning it is available. When a philosopher wants to eat, they perform a wait (or P) operation to pick up a fork and a signal (or V) operation to release it afterward. </a:t>
            </a:r>
          </a:p>
          <a:p>
            <a:r>
              <a:rPr lang="en-GB" b="1" dirty="0"/>
              <a:t>Deadlock situation: </a:t>
            </a:r>
            <a:r>
              <a:rPr lang="en-GB" dirty="0"/>
              <a:t>Each philosopher first executes a blocking wait to pick up the left fork and then tries to pick up the right fork. If all philosophers adopt this pattern simultaneously, every philosopher may pick up their left fork and then block waiting for the right fork (which is held by its </a:t>
            </a:r>
            <a:r>
              <a:rPr lang="en-GB" dirty="0" err="1"/>
              <a:t>neighbor</a:t>
            </a:r>
            <a:r>
              <a:rPr lang="en-GB" dirty="0"/>
              <a:t>), resulting in a deadlock, circular wait where none can proceed.</a:t>
            </a:r>
          </a:p>
        </p:txBody>
      </p:sp>
      <p:sp>
        <p:nvSpPr>
          <p:cNvPr id="4" name="Plassholder for innhold 2">
            <a:extLst>
              <a:ext uri="{FF2B5EF4-FFF2-40B4-BE49-F238E27FC236}">
                <a16:creationId xmlns:a16="http://schemas.microsoft.com/office/drawing/2014/main" id="{BE5AB1A5-A8A3-D5E2-C9EB-9C6C7933BF51}"/>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24295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5B787-2DC2-BC4A-E94F-F65E320A1F99}"/>
              </a:ext>
            </a:extLst>
          </p:cNvPr>
          <p:cNvSpPr>
            <a:spLocks noGrp="1"/>
          </p:cNvSpPr>
          <p:nvPr>
            <p:ph type="title"/>
          </p:nvPr>
        </p:nvSpPr>
        <p:spPr>
          <a:xfrm>
            <a:off x="419449" y="274639"/>
            <a:ext cx="11336392" cy="532956"/>
          </a:xfrm>
        </p:spPr>
        <p:txBody>
          <a:bodyPr/>
          <a:lstStyle/>
          <a:p>
            <a:r>
              <a:rPr lang="en-US" dirty="0"/>
              <a:t>Race Condition</a:t>
            </a:r>
          </a:p>
        </p:txBody>
      </p:sp>
      <p:sp>
        <p:nvSpPr>
          <p:cNvPr id="3" name="内容占位符 2">
            <a:extLst>
              <a:ext uri="{FF2B5EF4-FFF2-40B4-BE49-F238E27FC236}">
                <a16:creationId xmlns:a16="http://schemas.microsoft.com/office/drawing/2014/main" id="{D4364994-687E-C5C5-B082-A74D3FEB353D}"/>
              </a:ext>
            </a:extLst>
          </p:cNvPr>
          <p:cNvSpPr>
            <a:spLocks noGrp="1"/>
          </p:cNvSpPr>
          <p:nvPr>
            <p:ph idx="1"/>
          </p:nvPr>
        </p:nvSpPr>
        <p:spPr>
          <a:xfrm>
            <a:off x="342406" y="772145"/>
            <a:ext cx="6389214" cy="4233377"/>
          </a:xfrm>
        </p:spPr>
        <p:txBody>
          <a:bodyPr>
            <a:normAutofit fontScale="85000" lnSpcReduction="10000"/>
          </a:bodyPr>
          <a:lstStyle/>
          <a:p>
            <a:r>
              <a:rPr lang="en-US" dirty="0"/>
              <a:t>Incrementing </a:t>
            </a:r>
            <a:r>
              <a:rPr lang="en-US" b="1" dirty="0">
                <a:solidFill>
                  <a:srgbClr val="0070C0"/>
                </a:solidFill>
              </a:rPr>
              <a:t>counter </a:t>
            </a:r>
            <a:r>
              <a:rPr lang="en-US" dirty="0"/>
              <a:t>has </a:t>
            </a:r>
            <a:r>
              <a:rPr lang="en-US" dirty="0">
                <a:solidFill>
                  <a:srgbClr val="FF0000"/>
                </a:solidFill>
              </a:rPr>
              <a:t>3 instructions</a:t>
            </a:r>
            <a:r>
              <a:rPr lang="en-US" dirty="0"/>
              <a:t> in assembly code:</a:t>
            </a:r>
          </a:p>
          <a:p>
            <a:r>
              <a:rPr lang="en-US" altLang="zh-CN" b="1" dirty="0" err="1">
                <a:solidFill>
                  <a:schemeClr val="tx1"/>
                </a:solidFill>
                <a:effectLst/>
                <a:latin typeface="Menlo" panose="020B0609030804020204" pitchFamily="49" charset="0"/>
              </a:rPr>
              <a:t>ld</a:t>
            </a:r>
            <a:r>
              <a:rPr lang="en-US" altLang="zh-CN" b="1" dirty="0">
                <a:solidFill>
                  <a:schemeClr val="tx1"/>
                </a:solidFill>
                <a:effectLst/>
                <a:latin typeface="Menlo" panose="020B0609030804020204" pitchFamily="49" charset="0"/>
              </a:rPr>
              <a:t> w8, [x9]</a:t>
            </a:r>
            <a:r>
              <a:rPr lang="en-US" altLang="zh-CN" dirty="0">
                <a:solidFill>
                  <a:schemeClr val="tx1"/>
                </a:solidFill>
                <a:effectLst/>
                <a:latin typeface="Menlo" panose="020B0609030804020204" pitchFamily="49" charset="0"/>
              </a:rPr>
              <a:t>: </a:t>
            </a:r>
            <a:r>
              <a:rPr lang="en-US" dirty="0"/>
              <a:t>Read the value of counter at memory address x9 into register w8</a:t>
            </a:r>
          </a:p>
          <a:p>
            <a:r>
              <a:rPr lang="en-US" altLang="zh-CN" b="1" dirty="0">
                <a:solidFill>
                  <a:schemeClr val="tx1"/>
                </a:solidFill>
                <a:effectLst/>
                <a:latin typeface="Menlo" panose="020B0609030804020204" pitchFamily="49" charset="0"/>
              </a:rPr>
              <a:t>add w8, w8, #0x1</a:t>
            </a:r>
            <a:r>
              <a:rPr lang="en-US" altLang="zh-CN" dirty="0">
                <a:solidFill>
                  <a:schemeClr val="tx1"/>
                </a:solidFill>
                <a:effectLst/>
                <a:latin typeface="Menlo" panose="020B0609030804020204" pitchFamily="49" charset="0"/>
              </a:rPr>
              <a:t>: increment the value of </a:t>
            </a:r>
            <a:r>
              <a:rPr lang="en-US" dirty="0"/>
              <a:t>register w8 by 1</a:t>
            </a:r>
          </a:p>
          <a:p>
            <a:r>
              <a:rPr lang="en-US" altLang="zh-CN" b="1" dirty="0" err="1">
                <a:solidFill>
                  <a:schemeClr val="tx1"/>
                </a:solidFill>
                <a:effectLst/>
                <a:latin typeface="Menlo" panose="020B0609030804020204" pitchFamily="49" charset="0"/>
              </a:rPr>
              <a:t>st</a:t>
            </a:r>
            <a:r>
              <a:rPr lang="en-US" altLang="zh-CN" b="1" dirty="0">
                <a:solidFill>
                  <a:schemeClr val="tx1"/>
                </a:solidFill>
                <a:effectLst/>
                <a:latin typeface="Menlo" panose="020B0609030804020204" pitchFamily="49" charset="0"/>
              </a:rPr>
              <a:t> w8, [x9]</a:t>
            </a:r>
            <a:r>
              <a:rPr lang="en-US" altLang="zh-CN" dirty="0">
                <a:solidFill>
                  <a:schemeClr val="tx1"/>
                </a:solidFill>
                <a:effectLst/>
                <a:latin typeface="Menlo" panose="020B0609030804020204" pitchFamily="49" charset="0"/>
              </a:rPr>
              <a:t>: write the new value of counter in </a:t>
            </a:r>
            <a:r>
              <a:rPr lang="en-US" dirty="0"/>
              <a:t>register w8</a:t>
            </a:r>
            <a:r>
              <a:rPr lang="en-US" altLang="zh-CN" dirty="0">
                <a:solidFill>
                  <a:schemeClr val="tx1"/>
                </a:solidFill>
                <a:effectLst/>
                <a:latin typeface="Menlo" panose="020B0609030804020204" pitchFamily="49" charset="0"/>
              </a:rPr>
              <a:t> to </a:t>
            </a:r>
            <a:r>
              <a:rPr lang="en-US" dirty="0"/>
              <a:t>memory address x9</a:t>
            </a:r>
            <a:endParaRPr lang="en-US" dirty="0">
              <a:latin typeface="Menlo" panose="020B0609030804020204" pitchFamily="49" charset="0"/>
            </a:endParaRPr>
          </a:p>
          <a:p>
            <a:r>
              <a:rPr lang="en-US" altLang="zh-CN" dirty="0">
                <a:solidFill>
                  <a:schemeClr val="tx1"/>
                </a:solidFill>
                <a:effectLst/>
                <a:latin typeface="Menlo" panose="020B0609030804020204" pitchFamily="49" charset="0"/>
              </a:rPr>
              <a:t>When both threads read the same value of counter before writing to it, counter is incremented only by 1 instead of by 2!</a:t>
            </a:r>
          </a:p>
          <a:p>
            <a:r>
              <a:rPr lang="en-US" altLang="zh-CN" dirty="0">
                <a:latin typeface="Menlo" panose="020B0609030804020204" pitchFamily="49" charset="0"/>
              </a:rPr>
              <a:t>Note: threads in the same process share the same memory space, but have separate registers. So in both threads, </a:t>
            </a:r>
            <a:r>
              <a:rPr lang="en-US" altLang="zh-CN" dirty="0">
                <a:solidFill>
                  <a:schemeClr val="tx1"/>
                </a:solidFill>
                <a:effectLst/>
                <a:latin typeface="Menlo" panose="020B0609030804020204" pitchFamily="49" charset="0"/>
              </a:rPr>
              <a:t>[x9] refers to the same memory address at x9, but w8 refers to different registers in each thread.</a:t>
            </a:r>
          </a:p>
          <a:p>
            <a:endParaRPr lang="en-US" altLang="zh-CN" dirty="0">
              <a:solidFill>
                <a:schemeClr val="tx1"/>
              </a:solidFill>
              <a:effectLst/>
              <a:latin typeface="Menlo" panose="020B0609030804020204" pitchFamily="49" charset="0"/>
            </a:endParaRPr>
          </a:p>
          <a:p>
            <a:endParaRPr lang="en-US" dirty="0"/>
          </a:p>
        </p:txBody>
      </p:sp>
      <p:sp>
        <p:nvSpPr>
          <p:cNvPr id="8" name="文本框 7">
            <a:extLst>
              <a:ext uri="{FF2B5EF4-FFF2-40B4-BE49-F238E27FC236}">
                <a16:creationId xmlns:a16="http://schemas.microsoft.com/office/drawing/2014/main" id="{040A7D81-9540-D347-340C-C645D31B718F}"/>
              </a:ext>
            </a:extLst>
          </p:cNvPr>
          <p:cNvSpPr txBox="1"/>
          <p:nvPr/>
        </p:nvSpPr>
        <p:spPr>
          <a:xfrm>
            <a:off x="2474192" y="4872645"/>
            <a:ext cx="1828800" cy="461665"/>
          </a:xfrm>
          <a:prstGeom prst="rect">
            <a:avLst/>
          </a:prstGeom>
          <a:noFill/>
        </p:spPr>
        <p:txBody>
          <a:bodyPr wrap="square">
            <a:spAutoFit/>
          </a:bodyPr>
          <a:lstStyle/>
          <a:p>
            <a:r>
              <a:rPr lang="en-US" altLang="zh-CN" sz="2400" dirty="0"/>
              <a:t>counter</a:t>
            </a:r>
            <a:r>
              <a:rPr lang="en-US" altLang="zh-CN" sz="2400" dirty="0">
                <a:solidFill>
                  <a:srgbClr val="666666"/>
                </a:solidFill>
              </a:rPr>
              <a:t>++</a:t>
            </a:r>
            <a:r>
              <a:rPr lang="en-US" altLang="zh-CN" sz="2400" dirty="0"/>
              <a:t>; </a:t>
            </a:r>
            <a:endParaRPr lang="en-US" sz="2400" dirty="0"/>
          </a:p>
        </p:txBody>
      </p:sp>
      <p:sp>
        <p:nvSpPr>
          <p:cNvPr id="10" name="矩形 9">
            <a:extLst>
              <a:ext uri="{FF2B5EF4-FFF2-40B4-BE49-F238E27FC236}">
                <a16:creationId xmlns:a16="http://schemas.microsoft.com/office/drawing/2014/main" id="{7B43032E-2AA4-D514-2931-EB05B7B02E2B}"/>
              </a:ext>
            </a:extLst>
          </p:cNvPr>
          <p:cNvSpPr/>
          <p:nvPr/>
        </p:nvSpPr>
        <p:spPr>
          <a:xfrm>
            <a:off x="707570" y="5336363"/>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11" name="矩形 10">
            <a:extLst>
              <a:ext uri="{FF2B5EF4-FFF2-40B4-BE49-F238E27FC236}">
                <a16:creationId xmlns:a16="http://schemas.microsoft.com/office/drawing/2014/main" id="{A91B0E9F-477B-4B9B-D664-A9AB1A2A42A0}"/>
              </a:ext>
            </a:extLst>
          </p:cNvPr>
          <p:cNvSpPr/>
          <p:nvPr/>
        </p:nvSpPr>
        <p:spPr>
          <a:xfrm>
            <a:off x="3429000" y="5334000"/>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12" name="文本框 11">
            <a:extLst>
              <a:ext uri="{FF2B5EF4-FFF2-40B4-BE49-F238E27FC236}">
                <a16:creationId xmlns:a16="http://schemas.microsoft.com/office/drawing/2014/main" id="{8E1859E4-A9F3-4244-0843-A0E82F719E09}"/>
              </a:ext>
            </a:extLst>
          </p:cNvPr>
          <p:cNvSpPr txBox="1"/>
          <p:nvPr/>
        </p:nvSpPr>
        <p:spPr>
          <a:xfrm>
            <a:off x="1186542" y="6380594"/>
            <a:ext cx="1223412" cy="369332"/>
          </a:xfrm>
          <a:prstGeom prst="rect">
            <a:avLst/>
          </a:prstGeom>
          <a:noFill/>
        </p:spPr>
        <p:txBody>
          <a:bodyPr wrap="none" rtlCol="0">
            <a:spAutoFit/>
          </a:bodyPr>
          <a:lstStyle/>
          <a:p>
            <a:r>
              <a:rPr lang="en-US" dirty="0"/>
              <a:t>Thread 1</a:t>
            </a:r>
          </a:p>
        </p:txBody>
      </p:sp>
      <p:sp>
        <p:nvSpPr>
          <p:cNvPr id="13" name="文本框 12">
            <a:extLst>
              <a:ext uri="{FF2B5EF4-FFF2-40B4-BE49-F238E27FC236}">
                <a16:creationId xmlns:a16="http://schemas.microsoft.com/office/drawing/2014/main" id="{6D490E2D-4EBE-DF2E-CFEF-F84CFAFD5B28}"/>
              </a:ext>
            </a:extLst>
          </p:cNvPr>
          <p:cNvSpPr txBox="1"/>
          <p:nvPr/>
        </p:nvSpPr>
        <p:spPr>
          <a:xfrm>
            <a:off x="3923182" y="6380594"/>
            <a:ext cx="1223412" cy="369332"/>
          </a:xfrm>
          <a:prstGeom prst="rect">
            <a:avLst/>
          </a:prstGeom>
          <a:noFill/>
        </p:spPr>
        <p:txBody>
          <a:bodyPr wrap="none" rtlCol="0">
            <a:spAutoFit/>
          </a:bodyPr>
          <a:lstStyle/>
          <a:p>
            <a:r>
              <a:rPr lang="en-US" dirty="0"/>
              <a:t>Thread </a:t>
            </a:r>
            <a:r>
              <a:rPr lang="en-US" altLang="zh-CN" dirty="0"/>
              <a:t>2</a:t>
            </a:r>
            <a:endParaRPr lang="en-US" dirty="0"/>
          </a:p>
        </p:txBody>
      </p:sp>
      <p:sp>
        <p:nvSpPr>
          <p:cNvPr id="36" name="矩形 4">
            <a:extLst>
              <a:ext uri="{FF2B5EF4-FFF2-40B4-BE49-F238E27FC236}">
                <a16:creationId xmlns:a16="http://schemas.microsoft.com/office/drawing/2014/main" id="{B2CB40BB-3E1A-758E-4F96-14003CB767F0}"/>
              </a:ext>
            </a:extLst>
          </p:cNvPr>
          <p:cNvSpPr/>
          <p:nvPr/>
        </p:nvSpPr>
        <p:spPr>
          <a:xfrm>
            <a:off x="6705600" y="1574925"/>
            <a:ext cx="1970376"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bg1">
                    <a:lumMod val="75000"/>
                  </a:schemeClr>
                </a:solidFill>
                <a:effectLst/>
                <a:latin typeface="Menlo" panose="020B0609030804020204" pitchFamily="49" charset="0"/>
              </a:rPr>
              <a:t>st</a:t>
            </a:r>
            <a:r>
              <a:rPr lang="en-US" altLang="zh-CN" dirty="0">
                <a:solidFill>
                  <a:schemeClr val="bg1">
                    <a:lumMod val="75000"/>
                  </a:schemeClr>
                </a:solidFill>
                <a:effectLst/>
                <a:latin typeface="Menlo" panose="020B0609030804020204" pitchFamily="49" charset="0"/>
              </a:rPr>
              <a:t> w8, [x9]</a:t>
            </a:r>
          </a:p>
        </p:txBody>
      </p:sp>
      <p:sp>
        <p:nvSpPr>
          <p:cNvPr id="37" name="矩形 5">
            <a:extLst>
              <a:ext uri="{FF2B5EF4-FFF2-40B4-BE49-F238E27FC236}">
                <a16:creationId xmlns:a16="http://schemas.microsoft.com/office/drawing/2014/main" id="{05BFC5EB-B3DC-0B7E-12AE-69A445B71488}"/>
              </a:ext>
            </a:extLst>
          </p:cNvPr>
          <p:cNvSpPr/>
          <p:nvPr/>
        </p:nvSpPr>
        <p:spPr>
          <a:xfrm>
            <a:off x="10116581" y="2995073"/>
            <a:ext cx="1873820"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38" name="文本框 6">
            <a:extLst>
              <a:ext uri="{FF2B5EF4-FFF2-40B4-BE49-F238E27FC236}">
                <a16:creationId xmlns:a16="http://schemas.microsoft.com/office/drawing/2014/main" id="{93BA2F49-F93B-09BA-A110-FF238B5D5235}"/>
              </a:ext>
            </a:extLst>
          </p:cNvPr>
          <p:cNvSpPr txBox="1"/>
          <p:nvPr/>
        </p:nvSpPr>
        <p:spPr>
          <a:xfrm>
            <a:off x="7199781" y="1135032"/>
            <a:ext cx="1337226" cy="400110"/>
          </a:xfrm>
          <a:prstGeom prst="rect">
            <a:avLst/>
          </a:prstGeom>
          <a:noFill/>
        </p:spPr>
        <p:txBody>
          <a:bodyPr wrap="none" rtlCol="0">
            <a:spAutoFit/>
          </a:bodyPr>
          <a:lstStyle/>
          <a:p>
            <a:r>
              <a:rPr lang="en-US" sz="2000" dirty="0"/>
              <a:t>Thread 1</a:t>
            </a:r>
          </a:p>
        </p:txBody>
      </p:sp>
      <p:sp>
        <p:nvSpPr>
          <p:cNvPr id="39" name="文本框 7">
            <a:extLst>
              <a:ext uri="{FF2B5EF4-FFF2-40B4-BE49-F238E27FC236}">
                <a16:creationId xmlns:a16="http://schemas.microsoft.com/office/drawing/2014/main" id="{89D1141A-F47A-4A9A-DF58-47DE25ADC3ED}"/>
              </a:ext>
            </a:extLst>
          </p:cNvPr>
          <p:cNvSpPr txBox="1"/>
          <p:nvPr/>
        </p:nvSpPr>
        <p:spPr>
          <a:xfrm>
            <a:off x="10153467" y="1135032"/>
            <a:ext cx="1337226" cy="400110"/>
          </a:xfrm>
          <a:prstGeom prst="rect">
            <a:avLst/>
          </a:prstGeom>
          <a:noFill/>
        </p:spPr>
        <p:txBody>
          <a:bodyPr wrap="none" rtlCol="0">
            <a:spAutoFit/>
          </a:bodyPr>
          <a:lstStyle/>
          <a:p>
            <a:r>
              <a:rPr lang="en-US" sz="2000" dirty="0"/>
              <a:t>Thread </a:t>
            </a:r>
            <a:r>
              <a:rPr lang="en-US" altLang="zh-CN" sz="2000" dirty="0"/>
              <a:t>2</a:t>
            </a:r>
            <a:endParaRPr lang="en-US" sz="2000" dirty="0"/>
          </a:p>
        </p:txBody>
      </p:sp>
      <p:sp>
        <p:nvSpPr>
          <p:cNvPr id="40" name="文本框 9">
            <a:extLst>
              <a:ext uri="{FF2B5EF4-FFF2-40B4-BE49-F238E27FC236}">
                <a16:creationId xmlns:a16="http://schemas.microsoft.com/office/drawing/2014/main" id="{68D74403-F7B1-7FAC-2FF9-1FB63E9E271D}"/>
              </a:ext>
            </a:extLst>
          </p:cNvPr>
          <p:cNvSpPr txBox="1"/>
          <p:nvPr/>
        </p:nvSpPr>
        <p:spPr>
          <a:xfrm>
            <a:off x="8769441" y="914990"/>
            <a:ext cx="1104790" cy="400110"/>
          </a:xfrm>
          <a:prstGeom prst="rect">
            <a:avLst/>
          </a:prstGeom>
          <a:noFill/>
        </p:spPr>
        <p:txBody>
          <a:bodyPr wrap="none" rtlCol="0">
            <a:spAutoFit/>
          </a:bodyPr>
          <a:lstStyle/>
          <a:p>
            <a:r>
              <a:rPr lang="en-US" altLang="zh-CN" sz="2000" dirty="0"/>
              <a:t>counter</a:t>
            </a:r>
            <a:endParaRPr lang="en-US" sz="2400" dirty="0"/>
          </a:p>
        </p:txBody>
      </p:sp>
      <p:sp>
        <p:nvSpPr>
          <p:cNvPr id="41" name="矩形 10">
            <a:extLst>
              <a:ext uri="{FF2B5EF4-FFF2-40B4-BE49-F238E27FC236}">
                <a16:creationId xmlns:a16="http://schemas.microsoft.com/office/drawing/2014/main" id="{4F19E18B-571D-0588-24B7-2BFB8AB248E3}"/>
              </a:ext>
            </a:extLst>
          </p:cNvPr>
          <p:cNvSpPr/>
          <p:nvPr/>
        </p:nvSpPr>
        <p:spPr>
          <a:xfrm>
            <a:off x="6723043" y="5045999"/>
            <a:ext cx="1952933" cy="50108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42" name="文本框 12">
            <a:extLst>
              <a:ext uri="{FF2B5EF4-FFF2-40B4-BE49-F238E27FC236}">
                <a16:creationId xmlns:a16="http://schemas.microsoft.com/office/drawing/2014/main" id="{E1048C04-C9DE-68E6-EC6D-B203465AA2DC}"/>
              </a:ext>
            </a:extLst>
          </p:cNvPr>
          <p:cNvSpPr txBox="1"/>
          <p:nvPr/>
        </p:nvSpPr>
        <p:spPr>
          <a:xfrm>
            <a:off x="8999946" y="1633927"/>
            <a:ext cx="747320" cy="461665"/>
          </a:xfrm>
          <a:prstGeom prst="rect">
            <a:avLst/>
          </a:prstGeom>
          <a:noFill/>
        </p:spPr>
        <p:txBody>
          <a:bodyPr wrap="none" rtlCol="0">
            <a:spAutoFit/>
          </a:bodyPr>
          <a:lstStyle/>
          <a:p>
            <a:r>
              <a:rPr lang="en-US" altLang="zh-CN" sz="2400" dirty="0"/>
              <a:t>100</a:t>
            </a:r>
            <a:endParaRPr lang="en-US" sz="2400" dirty="0"/>
          </a:p>
        </p:txBody>
      </p:sp>
      <p:sp>
        <p:nvSpPr>
          <p:cNvPr id="43" name="文本框 13">
            <a:extLst>
              <a:ext uri="{FF2B5EF4-FFF2-40B4-BE49-F238E27FC236}">
                <a16:creationId xmlns:a16="http://schemas.microsoft.com/office/drawing/2014/main" id="{21CF643F-09FA-8C6C-A8BC-6C1CF401D940}"/>
              </a:ext>
            </a:extLst>
          </p:cNvPr>
          <p:cNvSpPr txBox="1"/>
          <p:nvPr/>
        </p:nvSpPr>
        <p:spPr>
          <a:xfrm>
            <a:off x="8999946" y="1972155"/>
            <a:ext cx="747320" cy="461665"/>
          </a:xfrm>
          <a:prstGeom prst="rect">
            <a:avLst/>
          </a:prstGeom>
          <a:noFill/>
        </p:spPr>
        <p:txBody>
          <a:bodyPr wrap="none" rtlCol="0">
            <a:spAutoFit/>
          </a:bodyPr>
          <a:lstStyle/>
          <a:p>
            <a:r>
              <a:rPr lang="en-US" altLang="zh-CN" sz="2400" dirty="0"/>
              <a:t>101</a:t>
            </a:r>
            <a:endParaRPr lang="en-US" sz="2400" dirty="0"/>
          </a:p>
        </p:txBody>
      </p:sp>
      <p:sp>
        <p:nvSpPr>
          <p:cNvPr id="44" name="文本框 14">
            <a:extLst>
              <a:ext uri="{FF2B5EF4-FFF2-40B4-BE49-F238E27FC236}">
                <a16:creationId xmlns:a16="http://schemas.microsoft.com/office/drawing/2014/main" id="{7E0629FA-5500-106D-11FB-046B4CF1A059}"/>
              </a:ext>
            </a:extLst>
          </p:cNvPr>
          <p:cNvSpPr txBox="1"/>
          <p:nvPr/>
        </p:nvSpPr>
        <p:spPr>
          <a:xfrm>
            <a:off x="9021717" y="2930313"/>
            <a:ext cx="747320" cy="461665"/>
          </a:xfrm>
          <a:prstGeom prst="rect">
            <a:avLst/>
          </a:prstGeom>
          <a:noFill/>
        </p:spPr>
        <p:txBody>
          <a:bodyPr wrap="none" rtlCol="0">
            <a:spAutoFit/>
          </a:bodyPr>
          <a:lstStyle/>
          <a:p>
            <a:r>
              <a:rPr lang="en-US" altLang="zh-CN" sz="2400" dirty="0">
                <a:solidFill>
                  <a:srgbClr val="FF0000"/>
                </a:solidFill>
              </a:rPr>
              <a:t>100</a:t>
            </a:r>
            <a:endParaRPr lang="en-US" sz="2400" dirty="0">
              <a:solidFill>
                <a:srgbClr val="FF0000"/>
              </a:solidFill>
            </a:endParaRPr>
          </a:p>
        </p:txBody>
      </p:sp>
      <p:sp>
        <p:nvSpPr>
          <p:cNvPr id="45" name="文本框 15">
            <a:extLst>
              <a:ext uri="{FF2B5EF4-FFF2-40B4-BE49-F238E27FC236}">
                <a16:creationId xmlns:a16="http://schemas.microsoft.com/office/drawing/2014/main" id="{815441F2-8424-3334-086D-25F7F3C5AC78}"/>
              </a:ext>
            </a:extLst>
          </p:cNvPr>
          <p:cNvSpPr txBox="1"/>
          <p:nvPr/>
        </p:nvSpPr>
        <p:spPr>
          <a:xfrm>
            <a:off x="9021717" y="3268541"/>
            <a:ext cx="747320" cy="461665"/>
          </a:xfrm>
          <a:prstGeom prst="rect">
            <a:avLst/>
          </a:prstGeom>
          <a:noFill/>
        </p:spPr>
        <p:txBody>
          <a:bodyPr wrap="none" rtlCol="0">
            <a:spAutoFit/>
          </a:bodyPr>
          <a:lstStyle/>
          <a:p>
            <a:r>
              <a:rPr lang="en-US" altLang="zh-CN" sz="2400" dirty="0">
                <a:solidFill>
                  <a:srgbClr val="FF0000"/>
                </a:solidFill>
              </a:rPr>
              <a:t>101</a:t>
            </a:r>
            <a:endParaRPr lang="en-US" sz="2400" dirty="0">
              <a:solidFill>
                <a:srgbClr val="FF0000"/>
              </a:solidFill>
            </a:endParaRPr>
          </a:p>
        </p:txBody>
      </p:sp>
      <p:sp>
        <p:nvSpPr>
          <p:cNvPr id="46" name="文本框 16">
            <a:extLst>
              <a:ext uri="{FF2B5EF4-FFF2-40B4-BE49-F238E27FC236}">
                <a16:creationId xmlns:a16="http://schemas.microsoft.com/office/drawing/2014/main" id="{00126566-49C5-0898-A431-EF3C3AB3EF8E}"/>
              </a:ext>
            </a:extLst>
          </p:cNvPr>
          <p:cNvSpPr txBox="1"/>
          <p:nvPr/>
        </p:nvSpPr>
        <p:spPr>
          <a:xfrm>
            <a:off x="9021717" y="3643272"/>
            <a:ext cx="747320" cy="461665"/>
          </a:xfrm>
          <a:prstGeom prst="rect">
            <a:avLst/>
          </a:prstGeom>
          <a:noFill/>
        </p:spPr>
        <p:txBody>
          <a:bodyPr wrap="none" rtlCol="0">
            <a:spAutoFit/>
          </a:bodyPr>
          <a:lstStyle/>
          <a:p>
            <a:r>
              <a:rPr lang="en-US" altLang="zh-CN" sz="2400" dirty="0">
                <a:solidFill>
                  <a:srgbClr val="FF0000"/>
                </a:solidFill>
              </a:rPr>
              <a:t>101</a:t>
            </a:r>
            <a:endParaRPr lang="en-US" sz="2400" dirty="0">
              <a:solidFill>
                <a:srgbClr val="FF0000"/>
              </a:solidFill>
            </a:endParaRPr>
          </a:p>
        </p:txBody>
      </p:sp>
      <p:sp>
        <p:nvSpPr>
          <p:cNvPr id="47" name="文本框 17">
            <a:extLst>
              <a:ext uri="{FF2B5EF4-FFF2-40B4-BE49-F238E27FC236}">
                <a16:creationId xmlns:a16="http://schemas.microsoft.com/office/drawing/2014/main" id="{249ED277-F254-9B85-14DB-EF6DA7B38AF2}"/>
              </a:ext>
            </a:extLst>
          </p:cNvPr>
          <p:cNvSpPr txBox="1"/>
          <p:nvPr/>
        </p:nvSpPr>
        <p:spPr>
          <a:xfrm>
            <a:off x="8990479" y="5150050"/>
            <a:ext cx="747320" cy="461665"/>
          </a:xfrm>
          <a:prstGeom prst="rect">
            <a:avLst/>
          </a:prstGeom>
          <a:noFill/>
        </p:spPr>
        <p:txBody>
          <a:bodyPr wrap="none" rtlCol="0">
            <a:spAutoFit/>
          </a:bodyPr>
          <a:lstStyle/>
          <a:p>
            <a:r>
              <a:rPr lang="en-US" altLang="zh-CN" sz="2400" dirty="0">
                <a:solidFill>
                  <a:srgbClr val="FF0000"/>
                </a:solidFill>
              </a:rPr>
              <a:t>101</a:t>
            </a:r>
            <a:endParaRPr lang="en-US" sz="2400" dirty="0">
              <a:solidFill>
                <a:srgbClr val="FF0000"/>
              </a:solidFill>
            </a:endParaRPr>
          </a:p>
        </p:txBody>
      </p:sp>
    </p:spTree>
    <p:extLst>
      <p:ext uri="{BB962C8B-B14F-4D97-AF65-F5344CB8AC3E}">
        <p14:creationId xmlns:p14="http://schemas.microsoft.com/office/powerpoint/2010/main" val="1282735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A019-2F28-7682-A799-D40B915FB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F80D7-DC69-8CBE-22BE-E8D6454F8B84}"/>
              </a:ext>
            </a:extLst>
          </p:cNvPr>
          <p:cNvSpPr>
            <a:spLocks noGrp="1"/>
          </p:cNvSpPr>
          <p:nvPr>
            <p:ph type="title"/>
          </p:nvPr>
        </p:nvSpPr>
        <p:spPr/>
        <p:txBody>
          <a:bodyPr/>
          <a:lstStyle/>
          <a:p>
            <a:r>
              <a:rPr lang="en-GB" dirty="0"/>
              <a:t>Semaphore-based Solution 0: Global Lock</a:t>
            </a:r>
            <a:endParaRPr lang="en-SE" dirty="0"/>
          </a:p>
        </p:txBody>
      </p:sp>
      <p:sp>
        <p:nvSpPr>
          <p:cNvPr id="3" name="Content Placeholder 2">
            <a:extLst>
              <a:ext uri="{FF2B5EF4-FFF2-40B4-BE49-F238E27FC236}">
                <a16:creationId xmlns:a16="http://schemas.microsoft.com/office/drawing/2014/main" id="{F4D19AEE-1F71-0BE2-F627-FC4797B08793}"/>
              </a:ext>
            </a:extLst>
          </p:cNvPr>
          <p:cNvSpPr>
            <a:spLocks noGrp="1"/>
          </p:cNvSpPr>
          <p:nvPr>
            <p:ph idx="1"/>
          </p:nvPr>
        </p:nvSpPr>
        <p:spPr>
          <a:xfrm>
            <a:off x="77894" y="870966"/>
            <a:ext cx="5486401" cy="5987034"/>
          </a:xfrm>
        </p:spPr>
        <p:txBody>
          <a:bodyPr>
            <a:normAutofit/>
          </a:bodyPr>
          <a:lstStyle/>
          <a:p>
            <a:r>
              <a:rPr lang="en-GB" dirty="0"/>
              <a:t>We use the global semaphore mutex to ensure that only one philosopher can pick up forks and eat at any one time.</a:t>
            </a:r>
          </a:p>
          <a:p>
            <a:r>
              <a:rPr lang="en-GB" dirty="0"/>
              <a:t>This solution works, but is very inefficient, since only one philosopher can be eating at one time; it should be possible for two philosophers to eat at the same time, since there are 5 forks.</a:t>
            </a:r>
          </a:p>
          <a:p>
            <a:endParaRPr lang="en-GB" dirty="0"/>
          </a:p>
        </p:txBody>
      </p:sp>
      <p:sp>
        <p:nvSpPr>
          <p:cNvPr id="4" name="Plassholder for innhold 2">
            <a:extLst>
              <a:ext uri="{FF2B5EF4-FFF2-40B4-BE49-F238E27FC236}">
                <a16:creationId xmlns:a16="http://schemas.microsoft.com/office/drawing/2014/main" id="{762A39C3-7FAD-0D24-F879-3864B76F4CCB}"/>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1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mutex = 1; </a:t>
            </a: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sem_wait</a:t>
            </a:r>
            <a:r>
              <a:rPr lang="en-US" altLang="zh-CN" sz="1800" b="0" kern="0" dirty="0">
                <a:solidFill>
                  <a:srgbClr val="FF0000"/>
                </a:solidFill>
                <a:latin typeface="Courier New" panose="02070309020205020404" pitchFamily="49" charset="0"/>
                <a:cs typeface="Courier New" panose="02070309020205020404" pitchFamily="49" charset="0"/>
              </a:rPr>
              <a:t>(&amp;mutex); </a:t>
            </a:r>
            <a:r>
              <a:rPr lang="en-US" altLang="zh-CN" sz="1800" b="0" kern="0" dirty="0">
                <a:latin typeface="Courier New" panose="02070309020205020404" pitchFamily="49" charset="0"/>
                <a:cs typeface="Courier New" panose="02070309020205020404" pitchFamily="49" charset="0"/>
              </a:rPr>
              <a:t>// Pick up both forks in one atomic operation</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sem_post</a:t>
            </a:r>
            <a:r>
              <a:rPr lang="en-US" altLang="zh-CN" sz="1800" b="0" kern="0" dirty="0">
                <a:solidFill>
                  <a:srgbClr val="FF0000"/>
                </a:solidFill>
                <a:latin typeface="Courier New" panose="02070309020205020404" pitchFamily="49" charset="0"/>
                <a:cs typeface="Courier New" panose="02070309020205020404" pitchFamily="49" charset="0"/>
              </a:rPr>
              <a:t>(&amp;mutex);</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36531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56AF6-5A62-419A-0C0E-4A77802FB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427A-FFFA-2E72-C2AC-E3D816FE6411}"/>
              </a:ext>
            </a:extLst>
          </p:cNvPr>
          <p:cNvSpPr>
            <a:spLocks noGrp="1"/>
          </p:cNvSpPr>
          <p:nvPr>
            <p:ph type="title"/>
          </p:nvPr>
        </p:nvSpPr>
        <p:spPr/>
        <p:txBody>
          <a:bodyPr/>
          <a:lstStyle/>
          <a:p>
            <a:r>
              <a:rPr lang="en-GB" dirty="0"/>
              <a:t>Semaphore-based Solution: Deadlock</a:t>
            </a:r>
            <a:endParaRPr lang="en-SE" dirty="0"/>
          </a:p>
        </p:txBody>
      </p:sp>
      <p:sp>
        <p:nvSpPr>
          <p:cNvPr id="3" name="Content Placeholder 2">
            <a:extLst>
              <a:ext uri="{FF2B5EF4-FFF2-40B4-BE49-F238E27FC236}">
                <a16:creationId xmlns:a16="http://schemas.microsoft.com/office/drawing/2014/main" id="{2E1E40DA-A836-9342-82A5-F94ED641228D}"/>
              </a:ext>
            </a:extLst>
          </p:cNvPr>
          <p:cNvSpPr>
            <a:spLocks noGrp="1"/>
          </p:cNvSpPr>
          <p:nvPr>
            <p:ph idx="1"/>
          </p:nvPr>
        </p:nvSpPr>
        <p:spPr>
          <a:xfrm>
            <a:off x="77894" y="870966"/>
            <a:ext cx="5486401" cy="5987034"/>
          </a:xfrm>
        </p:spPr>
        <p:txBody>
          <a:bodyPr>
            <a:normAutofit fontScale="70000" lnSpcReduction="20000"/>
          </a:bodyPr>
          <a:lstStyle/>
          <a:p>
            <a:r>
              <a:rPr lang="en-GB" dirty="0"/>
              <a:t>One solution is to let each philosopher pick up (and put down) both left and right </a:t>
            </a:r>
            <a:r>
              <a:rPr lang="en-GB"/>
              <a:t>forks atomically within </a:t>
            </a:r>
            <a:r>
              <a:rPr lang="en-GB" dirty="0"/>
              <a:t>a critical section, protected by the global semaphore mutex.</a:t>
            </a:r>
          </a:p>
          <a:p>
            <a:r>
              <a:rPr lang="en-GB" b="1" dirty="0"/>
              <a:t>Deadlock situation: </a:t>
            </a:r>
            <a:r>
              <a:rPr lang="en-GB" dirty="0"/>
              <a:t>This solution is flawed because it can lead to deadlock, similar to </a:t>
            </a:r>
            <a:r>
              <a:rPr lang="en-GB" dirty="0">
                <a:hlinkClick r:id="rId3" action="ppaction://hlinksldjump"/>
              </a:rPr>
              <a:t>the deadlock situation in the P/C problem</a:t>
            </a:r>
            <a:r>
              <a:rPr lang="en-GB" dirty="0"/>
              <a:t>.</a:t>
            </a:r>
          </a:p>
          <a:p>
            <a:r>
              <a:rPr lang="en-GB" dirty="0"/>
              <a:t>Philosopher A gets mutex, is blocked trying to get a fork (left or right); meanwhile, his </a:t>
            </a:r>
            <a:r>
              <a:rPr lang="en-GB" dirty="0" err="1"/>
              <a:t>neighbor</a:t>
            </a:r>
            <a:r>
              <a:rPr lang="en-GB" dirty="0"/>
              <a:t> Philosopher B (who has both forks) finishes eating and tries to put down forks. But B is blocked trying to get mutex (which A holds). Now we have a circular wait condition: A holds mutex, waiting for fork; B holds fork, waiting for mutex.</a:t>
            </a:r>
          </a:p>
          <a:p>
            <a:pPr lvl="1"/>
            <a:r>
              <a:rPr lang="en-US" dirty="0"/>
              <a:t>Philosopher B does not have to be A’s direct neighbor. There may be a chain of philosophers starting from </a:t>
            </a:r>
            <a:r>
              <a:rPr lang="en-GB" dirty="0"/>
              <a:t>A,</a:t>
            </a:r>
            <a:r>
              <a:rPr lang="en-US" dirty="0"/>
              <a:t> each holding his left fork, and B may be the last one’s neighbor.</a:t>
            </a:r>
            <a:endParaRPr lang="en-GB" dirty="0"/>
          </a:p>
        </p:txBody>
      </p:sp>
      <p:sp>
        <p:nvSpPr>
          <p:cNvPr id="4" name="Plassholder for innhold 2">
            <a:extLst>
              <a:ext uri="{FF2B5EF4-FFF2-40B4-BE49-F238E27FC236}">
                <a16:creationId xmlns:a16="http://schemas.microsoft.com/office/drawing/2014/main" id="{8B458C19-B55C-0B93-CA6C-0BBE9C63479A}"/>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mutex = 1; </a:t>
            </a: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sem_wait</a:t>
            </a:r>
            <a:r>
              <a:rPr lang="en-US" altLang="zh-CN" sz="1800" b="0" kern="0" dirty="0">
                <a:solidFill>
                  <a:srgbClr val="FF0000"/>
                </a:solidFill>
                <a:latin typeface="Courier New" panose="02070309020205020404" pitchFamily="49" charset="0"/>
                <a:cs typeface="Courier New" panose="02070309020205020404" pitchFamily="49" charset="0"/>
              </a:rPr>
              <a:t>(&amp;mutex); </a:t>
            </a:r>
            <a:r>
              <a:rPr lang="en-US" altLang="zh-CN" sz="1800" b="0" kern="0" dirty="0">
                <a:latin typeface="Courier New" panose="02070309020205020404" pitchFamily="49" charset="0"/>
                <a:cs typeface="Courier New" panose="02070309020205020404" pitchFamily="49" charset="0"/>
              </a:rPr>
              <a:t>// Pick up both forks within a critical section</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sem_post</a:t>
            </a:r>
            <a:r>
              <a:rPr lang="en-US" altLang="zh-CN" sz="1800" b="0" kern="0" dirty="0">
                <a:solidFill>
                  <a:srgbClr val="FF0000"/>
                </a:solidFill>
                <a:latin typeface="Courier New" panose="02070309020205020404" pitchFamily="49" charset="0"/>
                <a:cs typeface="Courier New" panose="02070309020205020404" pitchFamily="49" charset="0"/>
              </a:rPr>
              <a:t>(&amp;mutex);</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sem_wait</a:t>
            </a:r>
            <a:r>
              <a:rPr lang="en-US" altLang="zh-CN" sz="1800" b="0" kern="0" dirty="0">
                <a:solidFill>
                  <a:srgbClr val="FF0000"/>
                </a:solidFill>
                <a:latin typeface="Courier New" panose="02070309020205020404" pitchFamily="49" charset="0"/>
                <a:cs typeface="Courier New" panose="02070309020205020404" pitchFamily="49" charset="0"/>
              </a:rPr>
              <a:t>(&amp;mutex); </a:t>
            </a:r>
            <a:r>
              <a:rPr lang="en-US" altLang="zh-CN" sz="1800" b="0" kern="0" dirty="0">
                <a:latin typeface="Courier New" panose="02070309020205020404" pitchFamily="49" charset="0"/>
                <a:cs typeface="Courier New" panose="02070309020205020404" pitchFamily="49" charset="0"/>
              </a:rPr>
              <a:t>// Put down both forks within a critical section</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sem_post</a:t>
            </a:r>
            <a:r>
              <a:rPr lang="en-US" altLang="zh-CN" sz="1800" b="0" kern="0" dirty="0">
                <a:solidFill>
                  <a:srgbClr val="FF0000"/>
                </a:solidFill>
                <a:latin typeface="Courier New" panose="02070309020205020404" pitchFamily="49" charset="0"/>
                <a:cs typeface="Courier New" panose="02070309020205020404" pitchFamily="49" charset="0"/>
              </a:rPr>
              <a:t>(&amp;mutex);</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
        <p:nvSpPr>
          <p:cNvPr id="5" name="Arrow: Left 4">
            <a:extLst>
              <a:ext uri="{FF2B5EF4-FFF2-40B4-BE49-F238E27FC236}">
                <a16:creationId xmlns:a16="http://schemas.microsoft.com/office/drawing/2014/main" id="{3279F1FF-2BE8-AD58-29D5-767CF8942997}"/>
              </a:ext>
            </a:extLst>
          </p:cNvPr>
          <p:cNvSpPr/>
          <p:nvPr/>
        </p:nvSpPr>
        <p:spPr bwMode="auto">
          <a:xfrm flipH="1">
            <a:off x="5503334" y="3288792"/>
            <a:ext cx="668866" cy="228600"/>
          </a:xfrm>
          <a:prstGeom prst="leftArrow">
            <a:avLst/>
          </a:prstGeom>
          <a:ln>
            <a:solidFill>
              <a:schemeClr val="accent5"/>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
        <p:nvSpPr>
          <p:cNvPr id="6" name="Arrow: Left 5">
            <a:extLst>
              <a:ext uri="{FF2B5EF4-FFF2-40B4-BE49-F238E27FC236}">
                <a16:creationId xmlns:a16="http://schemas.microsoft.com/office/drawing/2014/main" id="{EFC7F03F-8857-6A78-342E-BE5F25256BBA}"/>
              </a:ext>
            </a:extLst>
          </p:cNvPr>
          <p:cNvSpPr/>
          <p:nvPr/>
        </p:nvSpPr>
        <p:spPr bwMode="auto">
          <a:xfrm flipH="1">
            <a:off x="5503334" y="4495800"/>
            <a:ext cx="668866" cy="228600"/>
          </a:xfrm>
          <a:prstGeom prst="leftArrow">
            <a:avLst/>
          </a:prstGeom>
          <a:ln>
            <a:solidFill>
              <a:schemeClr val="accent5"/>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Tree>
    <p:extLst>
      <p:ext uri="{BB962C8B-B14F-4D97-AF65-F5344CB8AC3E}">
        <p14:creationId xmlns:p14="http://schemas.microsoft.com/office/powerpoint/2010/main" val="2789811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D9953-1A62-B922-7803-698ABF094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0FB48-D19D-857E-93C0-FF1E73AD185E}"/>
              </a:ext>
            </a:extLst>
          </p:cNvPr>
          <p:cNvSpPr>
            <a:spLocks noGrp="1"/>
          </p:cNvSpPr>
          <p:nvPr>
            <p:ph type="title"/>
          </p:nvPr>
        </p:nvSpPr>
        <p:spPr/>
        <p:txBody>
          <a:bodyPr/>
          <a:lstStyle/>
          <a:p>
            <a:r>
              <a:rPr lang="en-GB" dirty="0"/>
              <a:t>Semaphore-based Solution I</a:t>
            </a:r>
            <a:endParaRPr lang="en-SE" dirty="0"/>
          </a:p>
        </p:txBody>
      </p:sp>
      <p:sp>
        <p:nvSpPr>
          <p:cNvPr id="3" name="Content Placeholder 2">
            <a:extLst>
              <a:ext uri="{FF2B5EF4-FFF2-40B4-BE49-F238E27FC236}">
                <a16:creationId xmlns:a16="http://schemas.microsoft.com/office/drawing/2014/main" id="{7E12E23E-2AD5-9F23-5665-975541B5BD36}"/>
              </a:ext>
            </a:extLst>
          </p:cNvPr>
          <p:cNvSpPr>
            <a:spLocks noGrp="1"/>
          </p:cNvSpPr>
          <p:nvPr>
            <p:ph idx="1"/>
          </p:nvPr>
        </p:nvSpPr>
        <p:spPr>
          <a:xfrm>
            <a:off x="0" y="838200"/>
            <a:ext cx="5638800" cy="6134100"/>
          </a:xfrm>
        </p:spPr>
        <p:txBody>
          <a:bodyPr>
            <a:normAutofit fontScale="70000" lnSpcReduction="20000"/>
          </a:bodyPr>
          <a:lstStyle/>
          <a:p>
            <a:r>
              <a:rPr lang="en-GB" dirty="0"/>
              <a:t>The solution is to let each philosopher pick up, </a:t>
            </a:r>
            <a:r>
              <a:rPr lang="en-GB" dirty="0">
                <a:solidFill>
                  <a:srgbClr val="FF0000"/>
                </a:solidFill>
              </a:rPr>
              <a:t>but not put down, </a:t>
            </a:r>
            <a:r>
              <a:rPr lang="en-GB" dirty="0"/>
              <a:t>both left and right forks atomically within a critical section, protected by the global semaphore </a:t>
            </a:r>
            <a:r>
              <a:rPr lang="en-GB" dirty="0" err="1"/>
              <a:t>pickup_mutex</a:t>
            </a:r>
            <a:r>
              <a:rPr lang="en-GB" dirty="0"/>
              <a:t>. </a:t>
            </a:r>
          </a:p>
          <a:p>
            <a:r>
              <a:rPr lang="en-GB" b="1" dirty="0"/>
              <a:t>No deadlock: </a:t>
            </a:r>
            <a:r>
              <a:rPr lang="en-GB" dirty="0"/>
              <a:t>If philosopher i is in the critical section protected by mutex, blocked in </a:t>
            </a:r>
            <a:r>
              <a:rPr lang="en-GB" dirty="0" err="1"/>
              <a:t>sem_wait</a:t>
            </a:r>
            <a:r>
              <a:rPr lang="en-GB" dirty="0"/>
              <a:t>() waiting for any fork (left or right), the </a:t>
            </a:r>
            <a:r>
              <a:rPr lang="en-GB" dirty="0" err="1"/>
              <a:t>neighbor</a:t>
            </a:r>
            <a:r>
              <a:rPr lang="en-GB" dirty="0"/>
              <a:t> who is holding the </a:t>
            </a:r>
            <a:r>
              <a:rPr lang="en-US" altLang="zh-CN" dirty="0"/>
              <a:t>requested</a:t>
            </a:r>
            <a:r>
              <a:rPr lang="en-GB" dirty="0"/>
              <a:t> fork and eating can freely put down both forks without blocking, thus allowing philosopher i to pick up both forks. </a:t>
            </a:r>
          </a:p>
          <a:p>
            <a:r>
              <a:rPr lang="en-GB" b="1" dirty="0"/>
              <a:t>Poor efficiency:</a:t>
            </a:r>
            <a:r>
              <a:rPr lang="en-GB" dirty="0"/>
              <a:t> If philosopher i is in the critical section protected by </a:t>
            </a:r>
            <a:r>
              <a:rPr lang="en-GB" dirty="0" err="1"/>
              <a:t>pickup_mutex</a:t>
            </a:r>
            <a:r>
              <a:rPr lang="en-GB" dirty="0"/>
              <a:t>, waiting for any fork (left or right), then no other philosopher can enter the critical section before some other philosopher finishes eating and puts down his forks to let philosopher i exit the critical section and start eating, even for a philosopher with both left and right forks free. This is unnecessary blocking that reduces concurrency.</a:t>
            </a:r>
          </a:p>
        </p:txBody>
      </p:sp>
      <p:sp>
        <p:nvSpPr>
          <p:cNvPr id="4" name="Plassholder for innhold 2">
            <a:extLst>
              <a:ext uri="{FF2B5EF4-FFF2-40B4-BE49-F238E27FC236}">
                <a16:creationId xmlns:a16="http://schemas.microsoft.com/office/drawing/2014/main" id="{BC5BD74B-313C-6735-81F6-4AFCD94DA034}"/>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1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a:t>
            </a:r>
            <a:r>
              <a:rPr lang="en-US" altLang="zh-CN" sz="1800" b="0" kern="0" dirty="0" err="1">
                <a:latin typeface="Courier New" panose="02070309020205020404" pitchFamily="49" charset="0"/>
                <a:cs typeface="Courier New" panose="02070309020205020404" pitchFamily="49" charset="0"/>
              </a:rPr>
              <a:t>pickup_mutex</a:t>
            </a:r>
            <a:r>
              <a:rPr lang="en-US" altLang="zh-CN" sz="1800" b="0" kern="0" dirty="0">
                <a:latin typeface="Courier New" panose="02070309020205020404" pitchFamily="49" charset="0"/>
                <a:cs typeface="Courier New" panose="02070309020205020404" pitchFamily="49" charset="0"/>
              </a:rPr>
              <a:t> = 1; </a:t>
            </a: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sem_wait</a:t>
            </a:r>
            <a:r>
              <a:rPr lang="en-US" altLang="zh-CN" sz="1800" b="0" kern="0" dirty="0">
                <a:solidFill>
                  <a:srgbClr val="FF0000"/>
                </a:solidFill>
                <a:latin typeface="Courier New" panose="02070309020205020404" pitchFamily="49" charset="0"/>
                <a:cs typeface="Courier New" panose="02070309020205020404" pitchFamily="49" charset="0"/>
              </a:rPr>
              <a:t>(&amp;</a:t>
            </a:r>
            <a:r>
              <a:rPr lang="en-US" altLang="zh-CN" sz="1800" b="0" kern="0" dirty="0" err="1">
                <a:solidFill>
                  <a:srgbClr val="FF0000"/>
                </a:solidFill>
                <a:latin typeface="Courier New" panose="02070309020205020404" pitchFamily="49" charset="0"/>
                <a:cs typeface="Courier New" panose="02070309020205020404" pitchFamily="49" charset="0"/>
              </a:rPr>
              <a:t>pickup_mutex</a:t>
            </a:r>
            <a:r>
              <a:rPr lang="en-US" altLang="zh-CN" sz="1800" b="0" kern="0" dirty="0">
                <a:solidFill>
                  <a:srgbClr val="FF0000"/>
                </a:solidFill>
                <a:latin typeface="Courier New" panose="02070309020205020404" pitchFamily="49" charset="0"/>
                <a:cs typeface="Courier New" panose="02070309020205020404" pitchFamily="49" charset="0"/>
              </a:rPr>
              <a:t>); </a:t>
            </a:r>
            <a:r>
              <a:rPr lang="en-US" altLang="zh-CN" sz="1800" b="0" kern="0" dirty="0">
                <a:latin typeface="Courier New" panose="02070309020205020404" pitchFamily="49" charset="0"/>
                <a:cs typeface="Courier New" panose="02070309020205020404" pitchFamily="49" charset="0"/>
              </a:rPr>
              <a:t>// Pick up both forks in one atomic operation</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sem_post</a:t>
            </a:r>
            <a:r>
              <a:rPr lang="en-US" altLang="zh-CN" sz="1800" b="0" kern="0" dirty="0">
                <a:solidFill>
                  <a:srgbClr val="FF0000"/>
                </a:solidFill>
                <a:latin typeface="Courier New" panose="02070309020205020404" pitchFamily="49" charset="0"/>
                <a:cs typeface="Courier New" panose="02070309020205020404" pitchFamily="49" charset="0"/>
              </a:rPr>
              <a:t>(&amp;</a:t>
            </a:r>
            <a:r>
              <a:rPr lang="en-US" altLang="zh-CN" sz="1800" b="0" kern="0" dirty="0" err="1">
                <a:solidFill>
                  <a:srgbClr val="FF0000"/>
                </a:solidFill>
                <a:latin typeface="Courier New" panose="02070309020205020404" pitchFamily="49" charset="0"/>
                <a:cs typeface="Courier New" panose="02070309020205020404" pitchFamily="49" charset="0"/>
              </a:rPr>
              <a:t>pickup_mutex</a:t>
            </a:r>
            <a:r>
              <a:rPr lang="en-US" altLang="zh-CN" sz="1800" b="0" kern="0" dirty="0">
                <a:solidFill>
                  <a:srgbClr val="FF0000"/>
                </a:solidFill>
                <a:latin typeface="Courier New" panose="02070309020205020404" pitchFamily="49" charset="0"/>
                <a:cs typeface="Courier New" panose="02070309020205020404" pitchFamily="49" charset="0"/>
              </a:rPr>
              <a:t>);</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29161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251B-B5FA-3E86-8EEB-837997C2D6CA}"/>
              </a:ext>
            </a:extLst>
          </p:cNvPr>
          <p:cNvSpPr>
            <a:spLocks noGrp="1"/>
          </p:cNvSpPr>
          <p:nvPr>
            <p:ph type="title"/>
          </p:nvPr>
        </p:nvSpPr>
        <p:spPr/>
        <p:txBody>
          <a:bodyPr/>
          <a:lstStyle/>
          <a:p>
            <a:r>
              <a:rPr lang="en-GB" dirty="0"/>
              <a:t>Semaphore-based Solution II</a:t>
            </a:r>
            <a:endParaRPr lang="en-SE" dirty="0"/>
          </a:p>
        </p:txBody>
      </p:sp>
      <p:sp>
        <p:nvSpPr>
          <p:cNvPr id="3" name="Content Placeholder 2">
            <a:extLst>
              <a:ext uri="{FF2B5EF4-FFF2-40B4-BE49-F238E27FC236}">
                <a16:creationId xmlns:a16="http://schemas.microsoft.com/office/drawing/2014/main" id="{5E36E29F-A0E7-CB2D-14CF-3E88CBE98C04}"/>
              </a:ext>
            </a:extLst>
          </p:cNvPr>
          <p:cNvSpPr>
            <a:spLocks noGrp="1"/>
          </p:cNvSpPr>
          <p:nvPr>
            <p:ph idx="1"/>
          </p:nvPr>
        </p:nvSpPr>
        <p:spPr>
          <a:xfrm>
            <a:off x="228600" y="838200"/>
            <a:ext cx="5257801" cy="6134100"/>
          </a:xfrm>
        </p:spPr>
        <p:txBody>
          <a:bodyPr>
            <a:normAutofit/>
          </a:bodyPr>
          <a:lstStyle/>
          <a:p>
            <a:r>
              <a:rPr lang="en-GB" dirty="0"/>
              <a:t>Introduce an additional “room” semaphore that limits the number of philosophers permitted to start eating concurrently. For example, if there are N=5 philosophers, room is initialized to N-1=4. With 5 forks and at most 4 philosophers competing, at least one philosopher can always get both forks</a:t>
            </a:r>
          </a:p>
        </p:txBody>
      </p:sp>
      <p:sp>
        <p:nvSpPr>
          <p:cNvPr id="4" name="Plassholder for innhold 2">
            <a:extLst>
              <a:ext uri="{FF2B5EF4-FFF2-40B4-BE49-F238E27FC236}">
                <a16:creationId xmlns:a16="http://schemas.microsoft.com/office/drawing/2014/main" id="{DD17AA06-F37F-830A-E863-B9CF3F0030B5}"/>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1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room = N-1;</a:t>
            </a: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sem_wait</a:t>
            </a:r>
            <a:r>
              <a:rPr lang="en-US" altLang="zh-CN" sz="1800" b="0" kern="0" dirty="0">
                <a:solidFill>
                  <a:srgbClr val="FF0000"/>
                </a:solidFill>
                <a:latin typeface="Courier New" panose="02070309020205020404" pitchFamily="49" charset="0"/>
                <a:cs typeface="Courier New" panose="02070309020205020404" pitchFamily="49" charset="0"/>
              </a:rPr>
              <a:t>(&amp;room); </a:t>
            </a:r>
            <a:r>
              <a:rPr lang="en-US" altLang="zh-CN" sz="1800" b="0" kern="0" dirty="0">
                <a:latin typeface="Courier New" panose="02070309020205020404" pitchFamily="49" charset="0"/>
                <a:cs typeface="Courier New" panose="02070309020205020404" pitchFamily="49" charset="0"/>
              </a:rPr>
              <a:t>// Limit number of philosophers simultaneously hungry to 4</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sem_post</a:t>
            </a:r>
            <a:r>
              <a:rPr lang="en-US" altLang="zh-CN" sz="1800" b="0" kern="0" dirty="0">
                <a:solidFill>
                  <a:srgbClr val="FF0000"/>
                </a:solidFill>
                <a:latin typeface="Courier New" panose="02070309020205020404" pitchFamily="49" charset="0"/>
                <a:cs typeface="Courier New" panose="02070309020205020404" pitchFamily="49" charset="0"/>
              </a:rPr>
              <a:t>(&amp;room); </a:t>
            </a:r>
            <a:r>
              <a:rPr lang="en-US" altLang="zh-CN" sz="1800" b="0" kern="0" dirty="0">
                <a:latin typeface="Courier New" panose="02070309020205020404" pitchFamily="49" charset="0"/>
                <a:cs typeface="Courier New" panose="02070309020205020404" pitchFamily="49" charset="0"/>
              </a:rPr>
              <a:t>// Leave the room</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1638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9FF84-E0CB-65F6-80B3-CC8CC7B97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D239C-E13A-5B66-FCAF-23EACDCCB2FD}"/>
              </a:ext>
            </a:extLst>
          </p:cNvPr>
          <p:cNvSpPr>
            <a:spLocks noGrp="1"/>
          </p:cNvSpPr>
          <p:nvPr>
            <p:ph type="title"/>
          </p:nvPr>
        </p:nvSpPr>
        <p:spPr>
          <a:xfrm>
            <a:off x="304800" y="152400"/>
            <a:ext cx="5334000" cy="533400"/>
          </a:xfrm>
        </p:spPr>
        <p:txBody>
          <a:bodyPr/>
          <a:lstStyle/>
          <a:p>
            <a:r>
              <a:rPr lang="en-GB" dirty="0"/>
              <a:t>Semaphore-based Solution III</a:t>
            </a:r>
            <a:endParaRPr lang="en-SE" dirty="0"/>
          </a:p>
        </p:txBody>
      </p:sp>
      <p:sp>
        <p:nvSpPr>
          <p:cNvPr id="3" name="Content Placeholder 2">
            <a:extLst>
              <a:ext uri="{FF2B5EF4-FFF2-40B4-BE49-F238E27FC236}">
                <a16:creationId xmlns:a16="http://schemas.microsoft.com/office/drawing/2014/main" id="{89FB5F88-1B21-FD52-9B87-2917E55D0FE6}"/>
              </a:ext>
            </a:extLst>
          </p:cNvPr>
          <p:cNvSpPr>
            <a:spLocks noGrp="1"/>
          </p:cNvSpPr>
          <p:nvPr>
            <p:ph idx="1"/>
          </p:nvPr>
        </p:nvSpPr>
        <p:spPr>
          <a:xfrm>
            <a:off x="152399" y="838200"/>
            <a:ext cx="5334002" cy="5715000"/>
          </a:xfrm>
        </p:spPr>
        <p:txBody>
          <a:bodyPr>
            <a:normAutofit fontScale="55000" lnSpcReduction="20000"/>
          </a:bodyPr>
          <a:lstStyle/>
          <a:p>
            <a:r>
              <a:rPr lang="en-GB" dirty="0"/>
              <a:t>Adjust the order in which resources are requested (for instance, having one philosopher, the (N-1)-</a:t>
            </a:r>
            <a:r>
              <a:rPr lang="en-GB" dirty="0" err="1"/>
              <a:t>th</a:t>
            </a:r>
            <a:r>
              <a:rPr lang="en-GB" dirty="0"/>
              <a:t> philosopher, pick up his right fork first while all the others pick up the left fork first), which disrupts the cycle that could lead to deadlock. </a:t>
            </a:r>
          </a:p>
          <a:p>
            <a:r>
              <a:rPr lang="en-GB" dirty="0"/>
              <a:t>This method forces each philosopher to pick up lower-numbered fork before higher-numbered fork, i.e., assign a total order to the resources, and establish the convention that all resources will be requested in the same order. Here the order of forks is 0, 1, 2, 3, 4, so each philosopher picks up the lower numbered fork before the higher-numbered fork.</a:t>
            </a:r>
          </a:p>
          <a:p>
            <a:r>
              <a:rPr lang="en-GB" dirty="0"/>
              <a:t>Philosopher 0 picks up left fork 0 before right fork 1; </a:t>
            </a:r>
          </a:p>
          <a:p>
            <a:r>
              <a:rPr lang="en-GB" dirty="0"/>
              <a:t>Philosopher 1 picks up left fork 1 before right fork 2; </a:t>
            </a:r>
          </a:p>
          <a:p>
            <a:r>
              <a:rPr lang="en-GB" dirty="0"/>
              <a:t>Philosopher 2 picks up left fork 2 before right fork 3; </a:t>
            </a:r>
          </a:p>
          <a:p>
            <a:r>
              <a:rPr lang="en-GB" dirty="0"/>
              <a:t>Philosopher 3 picks up left fork 3 before right fork 4; </a:t>
            </a:r>
          </a:p>
          <a:p>
            <a:r>
              <a:rPr lang="en-GB" dirty="0">
                <a:solidFill>
                  <a:srgbClr val="FF0000"/>
                </a:solidFill>
              </a:rPr>
              <a:t>Philosopher 4 picks up right fork 0 before left fork 4</a:t>
            </a:r>
            <a:r>
              <a:rPr lang="en-GB" dirty="0"/>
              <a:t>.</a:t>
            </a:r>
          </a:p>
          <a:p>
            <a:r>
              <a:rPr lang="en-GB" dirty="0"/>
              <a:t>A variant is to let even-numbered philosophers pick up right fork first.</a:t>
            </a:r>
          </a:p>
          <a:p>
            <a:r>
              <a:rPr lang="en-GB" dirty="0"/>
              <a:t>The order of acquiring resources (forks) must be controlled to prevent deadlock, but the release order doesn't matter. So this program can be simplified to let all philosophers put down left fork first.</a:t>
            </a:r>
            <a:endParaRPr lang="en-SE" dirty="0"/>
          </a:p>
        </p:txBody>
      </p:sp>
      <p:sp>
        <p:nvSpPr>
          <p:cNvPr id="4" name="Plassholder for innhold 2">
            <a:extLst>
              <a:ext uri="{FF2B5EF4-FFF2-40B4-BE49-F238E27FC236}">
                <a16:creationId xmlns:a16="http://schemas.microsoft.com/office/drawing/2014/main" id="{180501D3-6004-328D-4CC8-EEB1CC63978C}"/>
              </a:ext>
            </a:extLst>
          </p:cNvPr>
          <p:cNvSpPr txBox="1">
            <a:spLocks/>
          </p:cNvSpPr>
          <p:nvPr/>
        </p:nvSpPr>
        <p:spPr bwMode="auto">
          <a:xfrm>
            <a:off x="5638800" y="304800"/>
            <a:ext cx="6400801" cy="6400800"/>
          </a:xfrm>
          <a:prstGeom prst="rect">
            <a:avLst/>
          </a:prstGeom>
          <a:solidFill>
            <a:schemeClr val="bg1"/>
          </a:solid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85000" lnSpcReduction="1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if (id == N - 1) {//One of the philosophers</a:t>
            </a:r>
          </a:p>
          <a:p>
            <a:pPr marL="0" indent="0">
              <a:buFontTx/>
              <a:buNone/>
            </a:pPr>
            <a:r>
              <a:rPr lang="en-US" altLang="zh-CN" sz="1800" b="0" kern="0" dirty="0">
                <a:latin typeface="Courier New" panose="02070309020205020404" pitchFamily="49" charset="0"/>
                <a:cs typeface="Courier New" panose="02070309020205020404" pitchFamily="49" charset="0"/>
              </a:rPr>
              <a:t>    //or if (i % 2 == 0){// Even numbered philosophers</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(&amp;fork[i+1]);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N]);}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else {</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FontTx/>
              <a:buNone/>
            </a:pPr>
            <a:r>
              <a:rPr lang="en-US" altLang="zh-CN" sz="1800" b="0" kern="0" dirty="0">
                <a:latin typeface="Courier New" panose="02070309020205020404" pitchFamily="49" charset="0"/>
                <a:cs typeface="Courier New" panose="02070309020205020404" pitchFamily="49" charset="0"/>
              </a:rPr>
              <a:t>    if (id == N - 1) {</a:t>
            </a:r>
          </a:p>
          <a:p>
            <a:pPr marL="0" indent="0">
              <a:buNone/>
            </a:pPr>
            <a:r>
              <a:rPr lang="en-US" altLang="zh-CN" sz="1800" b="0" kern="0" dirty="0">
                <a:latin typeface="Courier New" panose="02070309020205020404" pitchFamily="49" charset="0"/>
                <a:cs typeface="Courier New" panose="02070309020205020404" pitchFamily="49" charset="0"/>
              </a:rPr>
              <a:t>    //or if (i % 2 == 0){// Even numbered philosophers</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(&amp;fork[i+1]);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N]);} // Put down left fork</a:t>
            </a:r>
          </a:p>
          <a:p>
            <a:pPr marL="0" indent="0">
              <a:buNone/>
            </a:pPr>
            <a:r>
              <a:rPr lang="en-US" altLang="zh-CN" sz="1800" b="0" kern="0" dirty="0">
                <a:latin typeface="Courier New" panose="02070309020205020404" pitchFamily="49" charset="0"/>
                <a:cs typeface="Courier New" panose="02070309020205020404" pitchFamily="49" charset="0"/>
              </a:rPr>
              <a:t>    else {</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9126586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0EAAB-4D59-83B9-E4A5-DFDFE605F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13680-214C-8DE0-94BB-8D1B6AF2E0D5}"/>
              </a:ext>
            </a:extLst>
          </p:cNvPr>
          <p:cNvSpPr>
            <a:spLocks noGrp="1"/>
          </p:cNvSpPr>
          <p:nvPr>
            <p:ph type="title"/>
          </p:nvPr>
        </p:nvSpPr>
        <p:spPr>
          <a:xfrm>
            <a:off x="533400" y="152400"/>
            <a:ext cx="5257800" cy="533400"/>
          </a:xfrm>
        </p:spPr>
        <p:txBody>
          <a:bodyPr/>
          <a:lstStyle/>
          <a:p>
            <a:r>
              <a:rPr lang="en-US" altLang="zh-CN" dirty="0"/>
              <a:t>Semaphore</a:t>
            </a:r>
            <a:r>
              <a:rPr lang="en-GB" dirty="0"/>
              <a:t>-based Solution IV</a:t>
            </a:r>
            <a:endParaRPr lang="en-SE" dirty="0"/>
          </a:p>
        </p:txBody>
      </p:sp>
      <p:sp>
        <p:nvSpPr>
          <p:cNvPr id="3" name="Content Placeholder 2">
            <a:extLst>
              <a:ext uri="{FF2B5EF4-FFF2-40B4-BE49-F238E27FC236}">
                <a16:creationId xmlns:a16="http://schemas.microsoft.com/office/drawing/2014/main" id="{FB08499D-F09F-E851-BB4B-D7295AEAE03E}"/>
              </a:ext>
            </a:extLst>
          </p:cNvPr>
          <p:cNvSpPr>
            <a:spLocks noGrp="1"/>
          </p:cNvSpPr>
          <p:nvPr>
            <p:ph idx="1"/>
          </p:nvPr>
        </p:nvSpPr>
        <p:spPr>
          <a:xfrm>
            <a:off x="0" y="762000"/>
            <a:ext cx="6324600" cy="5943600"/>
          </a:xfrm>
        </p:spPr>
        <p:txBody>
          <a:bodyPr>
            <a:normAutofit fontScale="85000" lnSpcReduction="10000"/>
          </a:bodyPr>
          <a:lstStyle/>
          <a:p>
            <a:r>
              <a:rPr lang="en-GB" sz="2400" dirty="0"/>
              <a:t>A semaphore self[i] is created for each philosopher i.</a:t>
            </a:r>
          </a:p>
          <a:p>
            <a:r>
              <a:rPr lang="en-GB" sz="2400" dirty="0"/>
              <a:t>Each philosopher can be in any one of three states (THINKING, HUNGRY, or EATING). All philosophers have initial state of THINKING.</a:t>
            </a:r>
          </a:p>
          <a:p>
            <a:r>
              <a:rPr lang="en-GB" sz="2400" dirty="0"/>
              <a:t>When philosopher i becomes hungry, he calls pickup(i), which sets their state to HUNGRY and calls test(i) to check if any of its two </a:t>
            </a:r>
            <a:r>
              <a:rPr lang="en-GB" sz="2400" dirty="0" err="1"/>
              <a:t>neighbors</a:t>
            </a:r>
            <a:r>
              <a:rPr lang="en-GB" sz="2400" dirty="0"/>
              <a:t> are eating.</a:t>
            </a:r>
          </a:p>
          <a:p>
            <a:r>
              <a:rPr lang="en-GB" sz="2400" dirty="0"/>
              <a:t>If both adjacent philosophers are not eating, philosopher i’s state is changed to EATING, and calls </a:t>
            </a:r>
            <a:r>
              <a:rPr lang="en-GB" sz="2400" dirty="0" err="1"/>
              <a:t>sem_post</a:t>
            </a:r>
            <a:r>
              <a:rPr lang="en-GB" sz="2400" dirty="0"/>
              <a:t>(&amp;self[i]) to increment self[i] by 1, and it next calls </a:t>
            </a:r>
            <a:r>
              <a:rPr lang="en-GB" sz="2400" dirty="0" err="1"/>
              <a:t>sem_wait</a:t>
            </a:r>
            <a:r>
              <a:rPr lang="en-GB" sz="2400" dirty="0"/>
              <a:t>(&amp;self[i]) to decrement self[i] by 1, and start eating. Otherwise, philosopher i’s state stays to be HUNGRY, and it is blocked  on </a:t>
            </a:r>
            <a:r>
              <a:rPr lang="en-GB" sz="2400" dirty="0" err="1"/>
              <a:t>sem_wait</a:t>
            </a:r>
            <a:r>
              <a:rPr lang="en-GB" sz="2400" dirty="0"/>
              <a:t>(&amp;self[i]).</a:t>
            </a:r>
          </a:p>
          <a:p>
            <a:r>
              <a:rPr lang="en-GB" sz="2400" dirty="0"/>
              <a:t>Upon finishing eating, philosopher i calls putdown(i), updates their state to THINKING, and then tests if adjacent philosophers can now eat by </a:t>
            </a:r>
            <a:r>
              <a:rPr lang="en-GB" sz="2400" dirty="0" err="1"/>
              <a:t>signaling</a:t>
            </a:r>
            <a:r>
              <a:rPr lang="en-GB" sz="2400" dirty="0"/>
              <a:t> their semaphore variables. This structure prevents the circular waiting condition that leads to deadlock.</a:t>
            </a:r>
          </a:p>
          <a:p>
            <a:r>
              <a:rPr lang="en-GB" sz="2400" dirty="0"/>
              <a:t>Since state is explicitly maintained in an array state[N], we need mutex protection in both pickup() and putdown() methods.</a:t>
            </a:r>
          </a:p>
        </p:txBody>
      </p:sp>
      <p:sp>
        <p:nvSpPr>
          <p:cNvPr id="4" name="Plassholder for innhold 2">
            <a:extLst>
              <a:ext uri="{FF2B5EF4-FFF2-40B4-BE49-F238E27FC236}">
                <a16:creationId xmlns:a16="http://schemas.microsoft.com/office/drawing/2014/main" id="{91377AB8-216E-899C-3D7C-938805EFC3F7}"/>
              </a:ext>
            </a:extLst>
          </p:cNvPr>
          <p:cNvSpPr txBox="1">
            <a:spLocks/>
          </p:cNvSpPr>
          <p:nvPr/>
        </p:nvSpPr>
        <p:spPr bwMode="auto">
          <a:xfrm>
            <a:off x="6477002" y="152400"/>
            <a:ext cx="5562599" cy="6705600"/>
          </a:xfrm>
          <a:prstGeom prst="rect">
            <a:avLst/>
          </a:prstGeom>
          <a:solidFill>
            <a:schemeClr val="bg1"/>
          </a:solid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850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altLang="zh-CN" sz="1400" b="0" kern="0" dirty="0">
                <a:latin typeface="Courier New" panose="02070309020205020404" pitchFamily="49" charset="0"/>
                <a:cs typeface="Courier New" panose="02070309020205020404" pitchFamily="49" charset="0"/>
              </a:rPr>
              <a:t>#define N 5  // Number of philosophers and forks</a:t>
            </a:r>
          </a:p>
          <a:p>
            <a:pPr marL="0" indent="0">
              <a:buNone/>
            </a:pPr>
            <a:r>
              <a:rPr lang="en-US" altLang="zh-CN" sz="1400" b="0" kern="0" dirty="0" err="1">
                <a:latin typeface="Courier New" panose="02070309020205020404" pitchFamily="49" charset="0"/>
                <a:cs typeface="Courier New" panose="02070309020205020404" pitchFamily="49" charset="0"/>
              </a:rPr>
              <a:t>enum</a:t>
            </a:r>
            <a:r>
              <a:rPr lang="en-US" altLang="zh-CN" sz="1400" b="0" kern="0" dirty="0">
                <a:latin typeface="Courier New" panose="02070309020205020404" pitchFamily="49" charset="0"/>
                <a:cs typeface="Courier New" panose="02070309020205020404" pitchFamily="49" charset="0"/>
              </a:rPr>
              <a:t> { THINKING, HUNGRY, EATING } state[N];</a:t>
            </a:r>
          </a:p>
          <a:p>
            <a:pPr marL="0" indent="0">
              <a:buNone/>
            </a:pPr>
            <a:r>
              <a:rPr lang="en-US" altLang="zh-CN" sz="1400" b="0" kern="0" dirty="0" err="1">
                <a:latin typeface="Courier New" panose="02070309020205020404" pitchFamily="49" charset="0"/>
                <a:cs typeface="Courier New" panose="02070309020205020404" pitchFamily="49" charset="0"/>
              </a:rPr>
              <a:t>mutex_t</a:t>
            </a:r>
            <a:r>
              <a:rPr lang="en-US" altLang="zh-CN" sz="1400" b="0" kern="0" dirty="0">
                <a:latin typeface="Courier New" panose="02070309020205020404" pitchFamily="49" charset="0"/>
                <a:cs typeface="Courier New" panose="02070309020205020404" pitchFamily="49" charset="0"/>
              </a:rPr>
              <a:t> mutex = 1;</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semaphore self[N] = {0, 0, 0, 0, 0}; // Semaphore for each philosopher</a:t>
            </a:r>
          </a:p>
          <a:p>
            <a:pPr marL="0" indent="0">
              <a:buNone/>
            </a:pPr>
            <a:r>
              <a:rPr lang="en-US" altLang="zh-CN" sz="1400" b="0" kern="0" dirty="0">
                <a:latin typeface="Courier New" panose="02070309020205020404" pitchFamily="49" charset="0"/>
                <a:cs typeface="Courier New" panose="02070309020205020404" pitchFamily="49" charset="0"/>
              </a:rPr>
              <a:t>// Initialize to 0</a:t>
            </a:r>
          </a:p>
          <a:p>
            <a:pPr marL="0" indent="0">
              <a:buNone/>
            </a:pPr>
            <a:r>
              <a:rPr lang="en-US" altLang="zh-CN" sz="1400" b="0" kern="0" dirty="0">
                <a:latin typeface="Courier New" panose="02070309020205020404" pitchFamily="49" charset="0"/>
                <a:cs typeface="Courier New" panose="02070309020205020404" pitchFamily="49" charset="0"/>
              </a:rPr>
              <a:t>void philosopher(int i) {</a:t>
            </a:r>
          </a:p>
          <a:p>
            <a:pPr marL="0" indent="0">
              <a:buNone/>
            </a:pPr>
            <a:r>
              <a:rPr lang="en-US" altLang="zh-CN" sz="1400" b="0" kern="0" dirty="0">
                <a:latin typeface="Courier New" panose="02070309020205020404" pitchFamily="49" charset="0"/>
                <a:cs typeface="Courier New" panose="02070309020205020404" pitchFamily="49" charset="0"/>
              </a:rPr>
              <a:t>    while (true) {</a:t>
            </a:r>
          </a:p>
          <a:p>
            <a:pPr marL="0" indent="0">
              <a:buNone/>
            </a:pPr>
            <a:r>
              <a:rPr lang="en-US" altLang="zh-CN" sz="1400" b="0" kern="0" dirty="0">
                <a:latin typeface="Courier New" panose="02070309020205020404" pitchFamily="49" charset="0"/>
                <a:cs typeface="Courier New" panose="02070309020205020404" pitchFamily="49" charset="0"/>
              </a:rPr>
              <a:t>        think();</a:t>
            </a:r>
          </a:p>
          <a:p>
            <a:pPr marL="0" indent="0">
              <a:buNone/>
            </a:pPr>
            <a:r>
              <a:rPr lang="en-US" altLang="zh-CN" sz="1400" b="0" kern="0" dirty="0">
                <a:latin typeface="Courier New" panose="02070309020205020404" pitchFamily="49" charset="0"/>
                <a:cs typeface="Courier New" panose="02070309020205020404" pitchFamily="49" charset="0"/>
              </a:rPr>
              <a:t>        pickup(i);</a:t>
            </a:r>
          </a:p>
          <a:p>
            <a:pPr marL="0" indent="0">
              <a:buNone/>
            </a:pPr>
            <a:r>
              <a:rPr lang="en-US" altLang="zh-CN" sz="1400" b="0" kern="0" dirty="0">
                <a:latin typeface="Courier New" panose="02070309020205020404" pitchFamily="49" charset="0"/>
                <a:cs typeface="Courier New" panose="02070309020205020404" pitchFamily="49" charset="0"/>
              </a:rPr>
              <a:t>        eat();</a:t>
            </a:r>
          </a:p>
          <a:p>
            <a:pPr marL="0" indent="0">
              <a:buNone/>
            </a:pPr>
            <a:r>
              <a:rPr lang="en-US" altLang="zh-CN" sz="1400" b="0" kern="0" dirty="0">
                <a:latin typeface="Courier New" panose="02070309020205020404" pitchFamily="49" charset="0"/>
                <a:cs typeface="Courier New" panose="02070309020205020404" pitchFamily="49" charset="0"/>
              </a:rPr>
              <a:t>        putdown(i);</a:t>
            </a:r>
          </a:p>
          <a:p>
            <a:pPr marL="0" indent="0">
              <a:buNone/>
            </a:pPr>
            <a:r>
              <a:rPr lang="en-US" altLang="zh-CN" sz="1400" b="0" kern="0" dirty="0">
                <a:latin typeface="Courier New" panose="02070309020205020404" pitchFamily="49" charset="0"/>
                <a:cs typeface="Courier New" panose="02070309020205020404" pitchFamily="49" charset="0"/>
              </a:rPr>
              <a:t>    }</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pickup(int i) {</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    state[i] = HUNGRY;</a:t>
            </a:r>
          </a:p>
          <a:p>
            <a:pPr marL="0" indent="0">
              <a:buNone/>
            </a:pPr>
            <a:r>
              <a:rPr lang="en-US" altLang="zh-CN" sz="1400" b="0" kern="0" dirty="0">
                <a:latin typeface="Courier New" panose="02070309020205020404" pitchFamily="49" charset="0"/>
                <a:cs typeface="Courier New" panose="02070309020205020404" pitchFamily="49" charset="0"/>
              </a:rPr>
              <a:t>    test(i);</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mutex_unlock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    </a:t>
            </a:r>
            <a:r>
              <a:rPr lang="en-US" altLang="zh-CN" sz="1400" b="0" kern="0" dirty="0" err="1">
                <a:solidFill>
                  <a:srgbClr val="FF0000"/>
                </a:solidFill>
                <a:latin typeface="Courier New" panose="02070309020205020404" pitchFamily="49" charset="0"/>
                <a:cs typeface="Courier New" panose="02070309020205020404" pitchFamily="49" charset="0"/>
              </a:rPr>
              <a:t>sem_wait</a:t>
            </a:r>
            <a:r>
              <a:rPr lang="en-US" altLang="zh-CN" sz="1400" b="0" kern="0" dirty="0">
                <a:solidFill>
                  <a:srgbClr val="FF0000"/>
                </a:solidFill>
                <a:latin typeface="Courier New" panose="02070309020205020404" pitchFamily="49" charset="0"/>
                <a:cs typeface="Courier New" panose="02070309020205020404" pitchFamily="49" charset="0"/>
              </a:rPr>
              <a:t>(&amp;self[i]); //Block if forks weren't acquired</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putdown(int i) {</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    state[i] = THINKING;</a:t>
            </a:r>
          </a:p>
          <a:p>
            <a:pPr marL="0" indent="0">
              <a:buNone/>
            </a:pPr>
            <a:r>
              <a:rPr lang="en-US" altLang="zh-CN" sz="1400" b="0" kern="0" dirty="0">
                <a:latin typeface="Courier New" panose="02070309020205020404" pitchFamily="49" charset="0"/>
                <a:cs typeface="Courier New" panose="02070309020205020404" pitchFamily="49" charset="0"/>
              </a:rPr>
              <a:t>    test((i + 4) % N);  // Test left neighbor</a:t>
            </a:r>
          </a:p>
          <a:p>
            <a:pPr marL="0" indent="0">
              <a:buNone/>
            </a:pPr>
            <a:r>
              <a:rPr lang="en-US" altLang="zh-CN" sz="1400" b="0" kern="0" dirty="0">
                <a:latin typeface="Courier New" panose="02070309020205020404" pitchFamily="49" charset="0"/>
                <a:cs typeface="Courier New" panose="02070309020205020404" pitchFamily="49" charset="0"/>
              </a:rPr>
              <a:t>    test((i + 1) % N);  // Test right neighbor</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mutex_unlock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test(int i) {</a:t>
            </a:r>
          </a:p>
          <a:p>
            <a:pPr marL="0" indent="0">
              <a:buNone/>
            </a:pPr>
            <a:r>
              <a:rPr lang="en-US" altLang="zh-CN" sz="1400" b="0" kern="0" dirty="0">
                <a:latin typeface="Courier New" panose="02070309020205020404" pitchFamily="49" charset="0"/>
                <a:cs typeface="Courier New" panose="02070309020205020404" pitchFamily="49" charset="0"/>
              </a:rPr>
              <a:t>    if (state[i] == HUNGRY &amp;&amp;</a:t>
            </a:r>
          </a:p>
          <a:p>
            <a:pPr marL="0" indent="0">
              <a:buNone/>
            </a:pPr>
            <a:r>
              <a:rPr lang="en-US" altLang="zh-CN" sz="1400" b="0" kern="0" dirty="0">
                <a:latin typeface="Courier New" panose="02070309020205020404" pitchFamily="49" charset="0"/>
                <a:cs typeface="Courier New" panose="02070309020205020404" pitchFamily="49" charset="0"/>
              </a:rPr>
              <a:t>        state[(i + 4) % N] != EATING &amp;&amp;</a:t>
            </a:r>
          </a:p>
          <a:p>
            <a:pPr marL="0" indent="0">
              <a:buNone/>
            </a:pPr>
            <a:r>
              <a:rPr lang="en-US" altLang="zh-CN" sz="1400" b="0" kern="0" dirty="0">
                <a:latin typeface="Courier New" panose="02070309020205020404" pitchFamily="49" charset="0"/>
                <a:cs typeface="Courier New" panose="02070309020205020404" pitchFamily="49" charset="0"/>
              </a:rPr>
              <a:t>        state[(i + 1) % N] != EATING) {</a:t>
            </a:r>
          </a:p>
          <a:p>
            <a:pPr marL="0" indent="0">
              <a:buNone/>
            </a:pPr>
            <a:r>
              <a:rPr lang="en-US" altLang="zh-CN" sz="1400" b="0" kern="0" dirty="0">
                <a:latin typeface="Courier New" panose="02070309020205020404" pitchFamily="49" charset="0"/>
                <a:cs typeface="Courier New" panose="02070309020205020404" pitchFamily="49" charset="0"/>
              </a:rPr>
              <a:t>        state[i] = EATING;</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        </a:t>
            </a:r>
            <a:r>
              <a:rPr lang="en-US" altLang="zh-CN" sz="1400" b="0" kern="0" dirty="0" err="1">
                <a:solidFill>
                  <a:srgbClr val="FF0000"/>
                </a:solidFill>
                <a:latin typeface="Courier New" panose="02070309020205020404" pitchFamily="49" charset="0"/>
                <a:cs typeface="Courier New" panose="02070309020205020404" pitchFamily="49" charset="0"/>
              </a:rPr>
              <a:t>sem_post</a:t>
            </a:r>
            <a:r>
              <a:rPr lang="en-US" altLang="zh-CN" sz="1400" b="0" kern="0" dirty="0">
                <a:solidFill>
                  <a:srgbClr val="FF0000"/>
                </a:solidFill>
                <a:latin typeface="Courier New" panose="02070309020205020404" pitchFamily="49" charset="0"/>
                <a:cs typeface="Courier New" panose="02070309020205020404" pitchFamily="49" charset="0"/>
              </a:rPr>
              <a:t>(&amp;self[i]);</a:t>
            </a:r>
          </a:p>
          <a:p>
            <a:pPr marL="0" indent="0">
              <a:buNone/>
            </a:pPr>
            <a:r>
              <a:rPr lang="en-US" altLang="zh-CN" sz="1400" b="0" kern="0" dirty="0">
                <a:latin typeface="Courier New" panose="02070309020205020404" pitchFamily="49" charset="0"/>
                <a:cs typeface="Courier New" panose="02070309020205020404" pitchFamily="49" charset="0"/>
              </a:rPr>
              <a:t>    }</a:t>
            </a:r>
          </a:p>
          <a:p>
            <a:pPr marL="0" indent="0">
              <a:buNone/>
            </a:pPr>
            <a:r>
              <a:rPr lang="en-US" altLang="zh-CN" sz="14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38417108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9209-180F-DEBD-EAFE-48CF9BD83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8099D-2982-B1E0-8F68-20256B0BABFA}"/>
              </a:ext>
            </a:extLst>
          </p:cNvPr>
          <p:cNvSpPr>
            <a:spLocks noGrp="1"/>
          </p:cNvSpPr>
          <p:nvPr>
            <p:ph type="title"/>
          </p:nvPr>
        </p:nvSpPr>
        <p:spPr>
          <a:xfrm>
            <a:off x="1320800" y="152400"/>
            <a:ext cx="4470400" cy="533400"/>
          </a:xfrm>
        </p:spPr>
        <p:txBody>
          <a:bodyPr/>
          <a:lstStyle/>
          <a:p>
            <a:r>
              <a:rPr lang="en-US" altLang="zh-CN" dirty="0"/>
              <a:t>Monitor</a:t>
            </a:r>
            <a:r>
              <a:rPr lang="en-GB" dirty="0"/>
              <a:t>-based Solution</a:t>
            </a:r>
            <a:endParaRPr lang="en-SE" dirty="0"/>
          </a:p>
        </p:txBody>
      </p:sp>
      <p:sp>
        <p:nvSpPr>
          <p:cNvPr id="3" name="Content Placeholder 2">
            <a:extLst>
              <a:ext uri="{FF2B5EF4-FFF2-40B4-BE49-F238E27FC236}">
                <a16:creationId xmlns:a16="http://schemas.microsoft.com/office/drawing/2014/main" id="{3258AE6F-4595-5ED9-85E0-50BF6FEA7F70}"/>
              </a:ext>
            </a:extLst>
          </p:cNvPr>
          <p:cNvSpPr>
            <a:spLocks noGrp="1"/>
          </p:cNvSpPr>
          <p:nvPr>
            <p:ph idx="1"/>
          </p:nvPr>
        </p:nvSpPr>
        <p:spPr>
          <a:xfrm>
            <a:off x="0" y="762000"/>
            <a:ext cx="6400800" cy="6134100"/>
          </a:xfrm>
        </p:spPr>
        <p:txBody>
          <a:bodyPr>
            <a:normAutofit fontScale="70000" lnSpcReduction="20000"/>
          </a:bodyPr>
          <a:lstStyle/>
          <a:p>
            <a:r>
              <a:rPr lang="en-GB" dirty="0"/>
              <a:t>A monitor self[i] is created for each philosopher i.</a:t>
            </a:r>
          </a:p>
          <a:p>
            <a:r>
              <a:rPr lang="en-GB" dirty="0"/>
              <a:t>Each philosopher can be in any one of three states (THINKING, HUNGRY, or EATING). All philosophers have initial state of THINKING.</a:t>
            </a:r>
          </a:p>
          <a:p>
            <a:r>
              <a:rPr lang="en-GB" dirty="0"/>
              <a:t>When philosopher i becomes hungry, he calls pickup(i) inside the monitor, which sets their state to HUNGRY and calls test(i) to check if any of its two </a:t>
            </a:r>
            <a:r>
              <a:rPr lang="en-GB" dirty="0" err="1"/>
              <a:t>neighbors</a:t>
            </a:r>
            <a:r>
              <a:rPr lang="en-GB" dirty="0"/>
              <a:t> are eating.</a:t>
            </a:r>
          </a:p>
          <a:p>
            <a:r>
              <a:rPr lang="en-GB" dirty="0"/>
              <a:t>If both adjacent philosophers are not eating, philosopher i’s state is changed to EATING (</a:t>
            </a:r>
            <a:r>
              <a:rPr lang="en-GB" dirty="0" err="1"/>
              <a:t>cond_signal</a:t>
            </a:r>
            <a:r>
              <a:rPr lang="en-GB" dirty="0"/>
              <a:t>(&amp;self[i]) has no effect and the signal is  lost since no other philosopher is waiting on self[i]); otherwise, philosopher i waits on condition variable self[i].</a:t>
            </a:r>
          </a:p>
          <a:p>
            <a:r>
              <a:rPr lang="en-GB" dirty="0"/>
              <a:t>Upon finishing eating, philosopher i calls putdown(i), updates their state to THINKING, and then tests if adjacent philosophers can now eat by </a:t>
            </a:r>
            <a:r>
              <a:rPr lang="en-GB" dirty="0" err="1"/>
              <a:t>signaling</a:t>
            </a:r>
            <a:r>
              <a:rPr lang="en-GB" dirty="0"/>
              <a:t> their condition variables. </a:t>
            </a:r>
          </a:p>
          <a:p>
            <a:r>
              <a:rPr lang="en-GB" dirty="0"/>
              <a:t>Note that </a:t>
            </a:r>
            <a:r>
              <a:rPr lang="en-GB" dirty="0" err="1"/>
              <a:t>cond_signal</a:t>
            </a:r>
            <a:r>
              <a:rPr lang="en-GB" dirty="0"/>
              <a:t>(&amp;self[i]) in test(i) has no effect during pickup(), but it is used to wake up waiting hungry philosophers during putdown(i).</a:t>
            </a:r>
          </a:p>
        </p:txBody>
      </p:sp>
      <p:sp>
        <p:nvSpPr>
          <p:cNvPr id="4" name="Plassholder for innhold 2">
            <a:extLst>
              <a:ext uri="{FF2B5EF4-FFF2-40B4-BE49-F238E27FC236}">
                <a16:creationId xmlns:a16="http://schemas.microsoft.com/office/drawing/2014/main" id="{16043A50-FE0A-44C9-E0A8-F4F1D88FE3A3}"/>
              </a:ext>
            </a:extLst>
          </p:cNvPr>
          <p:cNvSpPr txBox="1">
            <a:spLocks/>
          </p:cNvSpPr>
          <p:nvPr/>
        </p:nvSpPr>
        <p:spPr bwMode="auto">
          <a:xfrm>
            <a:off x="6477002" y="38100"/>
            <a:ext cx="5562600" cy="6819900"/>
          </a:xfrm>
          <a:prstGeom prst="rect">
            <a:avLst/>
          </a:prstGeom>
          <a:solidFill>
            <a:schemeClr val="bg1"/>
          </a:solid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850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altLang="zh-CN" sz="1400" b="0" kern="0" dirty="0">
                <a:latin typeface="Courier New" panose="02070309020205020404" pitchFamily="49" charset="0"/>
                <a:cs typeface="Courier New" panose="02070309020205020404" pitchFamily="49" charset="0"/>
              </a:rPr>
              <a:t>#define N 5  // Number of philosophers and forks</a:t>
            </a:r>
          </a:p>
          <a:p>
            <a:pPr marL="0" indent="0">
              <a:buNone/>
            </a:pPr>
            <a:r>
              <a:rPr lang="en-US" altLang="zh-CN" sz="1400" b="0" kern="0" dirty="0" err="1">
                <a:latin typeface="Courier New" panose="02070309020205020404" pitchFamily="49" charset="0"/>
                <a:cs typeface="Courier New" panose="02070309020205020404" pitchFamily="49" charset="0"/>
              </a:rPr>
              <a:t>enum</a:t>
            </a:r>
            <a:r>
              <a:rPr lang="en-US" altLang="zh-CN" sz="1400" b="0" kern="0" dirty="0">
                <a:latin typeface="Courier New" panose="02070309020205020404" pitchFamily="49" charset="0"/>
                <a:cs typeface="Courier New" panose="02070309020205020404" pitchFamily="49" charset="0"/>
              </a:rPr>
              <a:t> { THINKING, HUNGRY, EATING } state[N];</a:t>
            </a:r>
          </a:p>
          <a:p>
            <a:pPr marL="0" indent="0">
              <a:buNone/>
            </a:pPr>
            <a:r>
              <a:rPr lang="en-US" altLang="zh-CN" sz="1400" b="0" kern="0" dirty="0" err="1">
                <a:latin typeface="Courier New" panose="02070309020205020404" pitchFamily="49" charset="0"/>
                <a:cs typeface="Courier New" panose="02070309020205020404" pitchFamily="49" charset="0"/>
              </a:rPr>
              <a:t>mutex_t</a:t>
            </a:r>
            <a:r>
              <a:rPr lang="en-US" altLang="zh-CN" sz="1400" b="0" kern="0" dirty="0">
                <a:latin typeface="Courier New" panose="02070309020205020404" pitchFamily="49" charset="0"/>
                <a:cs typeface="Courier New" panose="02070309020205020404" pitchFamily="49" charset="0"/>
              </a:rPr>
              <a:t> mutex = 1;  // Monitor's mutex</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condition self[N];  // Condition variable for each philosopher</a:t>
            </a:r>
          </a:p>
          <a:p>
            <a:pPr marL="0" indent="0">
              <a:buNone/>
            </a:pPr>
            <a:r>
              <a:rPr lang="en-US" altLang="zh-CN" sz="1400" b="0" kern="0" dirty="0">
                <a:latin typeface="Courier New" panose="02070309020205020404" pitchFamily="49" charset="0"/>
                <a:cs typeface="Courier New" panose="02070309020205020404" pitchFamily="49" charset="0"/>
              </a:rPr>
              <a:t>void philosopher(int i) {</a:t>
            </a:r>
          </a:p>
          <a:p>
            <a:pPr marL="0" indent="0">
              <a:buNone/>
            </a:pPr>
            <a:r>
              <a:rPr lang="en-US" altLang="zh-CN" sz="1400" b="0" kern="0" dirty="0">
                <a:latin typeface="Courier New" panose="02070309020205020404" pitchFamily="49" charset="0"/>
                <a:cs typeface="Courier New" panose="02070309020205020404" pitchFamily="49" charset="0"/>
              </a:rPr>
              <a:t>    while (true) {</a:t>
            </a:r>
          </a:p>
          <a:p>
            <a:pPr marL="0" indent="0">
              <a:buNone/>
            </a:pPr>
            <a:r>
              <a:rPr lang="en-US" altLang="zh-CN" sz="1400" b="0" kern="0" dirty="0">
                <a:latin typeface="Courier New" panose="02070309020205020404" pitchFamily="49" charset="0"/>
                <a:cs typeface="Courier New" panose="02070309020205020404" pitchFamily="49" charset="0"/>
              </a:rPr>
              <a:t>        think();</a:t>
            </a:r>
          </a:p>
          <a:p>
            <a:pPr marL="0" indent="0">
              <a:buNone/>
            </a:pPr>
            <a:r>
              <a:rPr lang="en-US" altLang="zh-CN" sz="1400" b="0" kern="0" dirty="0">
                <a:latin typeface="Courier New" panose="02070309020205020404" pitchFamily="49" charset="0"/>
                <a:cs typeface="Courier New" panose="02070309020205020404" pitchFamily="49" charset="0"/>
              </a:rPr>
              <a:t>        pickup(i);</a:t>
            </a:r>
          </a:p>
          <a:p>
            <a:pPr marL="0" indent="0">
              <a:buNone/>
            </a:pPr>
            <a:r>
              <a:rPr lang="en-US" altLang="zh-CN" sz="1400" b="0" kern="0" dirty="0">
                <a:latin typeface="Courier New" panose="02070309020205020404" pitchFamily="49" charset="0"/>
                <a:cs typeface="Courier New" panose="02070309020205020404" pitchFamily="49" charset="0"/>
              </a:rPr>
              <a:t>        eat();</a:t>
            </a:r>
          </a:p>
          <a:p>
            <a:pPr marL="0" indent="0">
              <a:buNone/>
            </a:pPr>
            <a:r>
              <a:rPr lang="en-US" altLang="zh-CN" sz="1400" b="0" kern="0" dirty="0">
                <a:latin typeface="Courier New" panose="02070309020205020404" pitchFamily="49" charset="0"/>
                <a:cs typeface="Courier New" panose="02070309020205020404" pitchFamily="49" charset="0"/>
              </a:rPr>
              <a:t>        putdown(i);</a:t>
            </a:r>
          </a:p>
          <a:p>
            <a:pPr marL="0" indent="0">
              <a:buNone/>
            </a:pPr>
            <a:r>
              <a:rPr lang="en-US" altLang="zh-CN" sz="1400" b="0" kern="0" dirty="0">
                <a:latin typeface="Courier New" panose="02070309020205020404" pitchFamily="49" charset="0"/>
                <a:cs typeface="Courier New" panose="02070309020205020404" pitchFamily="49" charset="0"/>
              </a:rPr>
              <a:t>    }</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pickup(int i) {</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    state[i] = HUNGRY;</a:t>
            </a:r>
          </a:p>
          <a:p>
            <a:pPr marL="0" indent="0">
              <a:buNone/>
            </a:pPr>
            <a:r>
              <a:rPr lang="en-US" altLang="zh-CN" sz="1400" b="0" kern="0" dirty="0">
                <a:latin typeface="Courier New" panose="02070309020205020404" pitchFamily="49" charset="0"/>
                <a:cs typeface="Courier New" panose="02070309020205020404" pitchFamily="49" charset="0"/>
              </a:rPr>
              <a:t>    test(i);</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    while (state[i] != EATING)</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      </a:t>
            </a:r>
            <a:r>
              <a:rPr lang="en-US" altLang="zh-CN" sz="1400" b="0" kern="0" dirty="0" err="1">
                <a:solidFill>
                  <a:srgbClr val="FF0000"/>
                </a:solidFill>
                <a:latin typeface="Courier New" panose="02070309020205020404" pitchFamily="49" charset="0"/>
                <a:cs typeface="Courier New" panose="02070309020205020404" pitchFamily="49" charset="0"/>
              </a:rPr>
              <a:t>cond_wait</a:t>
            </a:r>
            <a:r>
              <a:rPr lang="en-US" altLang="zh-CN" sz="1400" b="0" kern="0" dirty="0">
                <a:solidFill>
                  <a:srgbClr val="FF0000"/>
                </a:solidFill>
                <a:latin typeface="Courier New" panose="02070309020205020404" pitchFamily="49" charset="0"/>
                <a:cs typeface="Courier New" panose="02070309020205020404" pitchFamily="49" charset="0"/>
              </a:rPr>
              <a:t>(&amp;self[i], &amp;mutex); //Block if forks weren't acquired</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mutex_unlock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putdown(int i) {</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    state[i] = THINKING;</a:t>
            </a:r>
          </a:p>
          <a:p>
            <a:pPr marL="0" indent="0">
              <a:buNone/>
            </a:pPr>
            <a:r>
              <a:rPr lang="en-US" altLang="zh-CN" sz="1400" b="0" kern="0" dirty="0">
                <a:latin typeface="Courier New" panose="02070309020205020404" pitchFamily="49" charset="0"/>
                <a:cs typeface="Courier New" panose="02070309020205020404" pitchFamily="49" charset="0"/>
              </a:rPr>
              <a:t>    test((i + 4) % N);  // Test left neighbor</a:t>
            </a:r>
          </a:p>
          <a:p>
            <a:pPr marL="0" indent="0">
              <a:buNone/>
            </a:pPr>
            <a:r>
              <a:rPr lang="en-US" altLang="zh-CN" sz="1400" b="0" kern="0" dirty="0">
                <a:latin typeface="Courier New" panose="02070309020205020404" pitchFamily="49" charset="0"/>
                <a:cs typeface="Courier New" panose="02070309020205020404" pitchFamily="49" charset="0"/>
              </a:rPr>
              <a:t>    test((i + 1) % N);  // Test right neighbor</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mutex_unlock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test(int i) {</a:t>
            </a:r>
          </a:p>
          <a:p>
            <a:pPr marL="0" indent="0">
              <a:buNone/>
            </a:pPr>
            <a:r>
              <a:rPr lang="en-US" altLang="zh-CN" sz="1400" b="0" kern="0" dirty="0">
                <a:latin typeface="Courier New" panose="02070309020205020404" pitchFamily="49" charset="0"/>
                <a:cs typeface="Courier New" panose="02070309020205020404" pitchFamily="49" charset="0"/>
              </a:rPr>
              <a:t>    if (state[i] == HUNGRY &amp;&amp;</a:t>
            </a:r>
          </a:p>
          <a:p>
            <a:pPr marL="0" indent="0">
              <a:buNone/>
            </a:pPr>
            <a:r>
              <a:rPr lang="en-US" altLang="zh-CN" sz="1400" b="0" kern="0" dirty="0">
                <a:latin typeface="Courier New" panose="02070309020205020404" pitchFamily="49" charset="0"/>
                <a:cs typeface="Courier New" panose="02070309020205020404" pitchFamily="49" charset="0"/>
              </a:rPr>
              <a:t>        state[(i + 4) % N] != EATING &amp;&amp;</a:t>
            </a:r>
          </a:p>
          <a:p>
            <a:pPr marL="0" indent="0">
              <a:buNone/>
            </a:pPr>
            <a:r>
              <a:rPr lang="en-US" altLang="zh-CN" sz="1400" b="0" kern="0" dirty="0">
                <a:latin typeface="Courier New" panose="02070309020205020404" pitchFamily="49" charset="0"/>
                <a:cs typeface="Courier New" panose="02070309020205020404" pitchFamily="49" charset="0"/>
              </a:rPr>
              <a:t>        state[(i + 1) % N] != EATING) {</a:t>
            </a:r>
          </a:p>
          <a:p>
            <a:pPr marL="0" indent="0">
              <a:buNone/>
            </a:pPr>
            <a:r>
              <a:rPr lang="en-US" altLang="zh-CN" sz="1400" b="0" kern="0" dirty="0">
                <a:latin typeface="Courier New" panose="02070309020205020404" pitchFamily="49" charset="0"/>
                <a:cs typeface="Courier New" panose="02070309020205020404" pitchFamily="49" charset="0"/>
              </a:rPr>
              <a:t>        state[i] = EATING;</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        </a:t>
            </a:r>
            <a:r>
              <a:rPr lang="en-US" altLang="zh-CN" sz="1400" b="0" kern="0" dirty="0" err="1">
                <a:solidFill>
                  <a:srgbClr val="FF0000"/>
                </a:solidFill>
                <a:latin typeface="Courier New" panose="02070309020205020404" pitchFamily="49" charset="0"/>
                <a:cs typeface="Courier New" panose="02070309020205020404" pitchFamily="49" charset="0"/>
              </a:rPr>
              <a:t>cond_signal</a:t>
            </a:r>
            <a:r>
              <a:rPr lang="en-US" altLang="zh-CN" sz="1400" b="0" kern="0" dirty="0">
                <a:solidFill>
                  <a:srgbClr val="FF0000"/>
                </a:solidFill>
                <a:latin typeface="Courier New" panose="02070309020205020404" pitchFamily="49" charset="0"/>
                <a:cs typeface="Courier New" panose="02070309020205020404" pitchFamily="49" charset="0"/>
              </a:rPr>
              <a:t>(&amp;self[i]);</a:t>
            </a:r>
          </a:p>
          <a:p>
            <a:pPr marL="0" indent="0">
              <a:buNone/>
            </a:pPr>
            <a:r>
              <a:rPr lang="en-US" altLang="zh-CN" sz="1400" b="0" kern="0" dirty="0">
                <a:latin typeface="Courier New" panose="02070309020205020404" pitchFamily="49" charset="0"/>
                <a:cs typeface="Courier New" panose="02070309020205020404" pitchFamily="49" charset="0"/>
              </a:rPr>
              <a:t>    }</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endParaRPr lang="en-US" altLang="zh-CN" sz="1400" b="0" kern="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3126707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ko-KR" dirty="0">
                <a:ea typeface="굴림" panose="020B0600000101010101" pitchFamily="34" charset="-127"/>
              </a:rPr>
              <a:t>Semaphores vs. Monitors</a:t>
            </a:r>
          </a:p>
        </p:txBody>
      </p:sp>
      <p:sp>
        <p:nvSpPr>
          <p:cNvPr id="70659" name="Rectangle 3"/>
          <p:cNvSpPr>
            <a:spLocks noGrp="1" noChangeArrowheads="1"/>
          </p:cNvSpPr>
          <p:nvPr>
            <p:ph type="body" idx="1"/>
          </p:nvPr>
        </p:nvSpPr>
        <p:spPr>
          <a:xfrm>
            <a:off x="533400" y="762000"/>
            <a:ext cx="11049000" cy="5943600"/>
          </a:xfrm>
        </p:spPr>
        <p:txBody>
          <a:bodyPr>
            <a:normAutofit fontScale="92500" lnSpcReduction="10000"/>
          </a:bodyPr>
          <a:lstStyle/>
          <a:p>
            <a:pPr>
              <a:lnSpc>
                <a:spcPct val="100000"/>
              </a:lnSpc>
              <a:spcBef>
                <a:spcPct val="20000"/>
              </a:spcBef>
            </a:pPr>
            <a:r>
              <a:rPr lang="en-US" altLang="ko-KR" dirty="0">
                <a:solidFill>
                  <a:srgbClr val="FF0000"/>
                </a:solidFill>
                <a:ea typeface="굴림" panose="020B0600000101010101" pitchFamily="34" charset="-127"/>
              </a:rPr>
              <a:t>Semaphores</a:t>
            </a:r>
            <a:r>
              <a:rPr lang="en-US" altLang="ko-KR" dirty="0">
                <a:ea typeface="굴림" panose="020B0600000101010101" pitchFamily="34" charset="-127"/>
              </a:rPr>
              <a:t>: Like integers with restricted interface</a:t>
            </a:r>
          </a:p>
          <a:p>
            <a:pPr lvl="1">
              <a:lnSpc>
                <a:spcPct val="100000"/>
              </a:lnSpc>
              <a:spcBef>
                <a:spcPct val="20000"/>
              </a:spcBef>
            </a:pPr>
            <a:r>
              <a:rPr lang="en-GB" altLang="ko-KR" dirty="0">
                <a:ea typeface="굴림" panose="020B0600000101010101" pitchFamily="34" charset="-127"/>
              </a:rPr>
              <a:t>Initialize value to any non-negative value</a:t>
            </a:r>
          </a:p>
          <a:p>
            <a:pPr lvl="1">
              <a:lnSpc>
                <a:spcPct val="100000"/>
              </a:lnSpc>
              <a:spcBef>
                <a:spcPct val="20000"/>
              </a:spcBef>
            </a:pPr>
            <a:r>
              <a:rPr lang="en-US" altLang="ko-KR" dirty="0">
                <a:ea typeface="굴림" panose="020B0600000101010101" pitchFamily="34" charset="-127"/>
              </a:rPr>
              <a:t>Two operations:</a:t>
            </a:r>
          </a:p>
          <a:p>
            <a:pPr lvl="2">
              <a:lnSpc>
                <a:spcPct val="100000"/>
              </a:lnSpc>
              <a:spcBef>
                <a:spcPct val="20000"/>
              </a:spcBef>
            </a:pPr>
            <a:r>
              <a:rPr lang="en-US" altLang="ko-KR" dirty="0" err="1">
                <a:solidFill>
                  <a:schemeClr val="hlink"/>
                </a:solidFill>
                <a:latin typeface="Consolas" charset="0"/>
                <a:ea typeface="Consolas" charset="0"/>
                <a:cs typeface="Consolas" charset="0"/>
              </a:rPr>
              <a:t>sem_wait</a:t>
            </a:r>
            <a:r>
              <a:rPr lang="en-US" altLang="ko-KR" dirty="0">
                <a:solidFill>
                  <a:schemeClr val="hlink"/>
                </a:solidFill>
                <a:latin typeface="Consolas" charset="0"/>
                <a:ea typeface="Consolas" charset="0"/>
                <a:cs typeface="Consolas" charset="0"/>
              </a:rPr>
              <a:t>()</a:t>
            </a:r>
            <a:r>
              <a:rPr lang="en-US" altLang="ko-KR" dirty="0"/>
              <a:t>: </a:t>
            </a:r>
            <a:r>
              <a:rPr lang="en-US" altLang="ko-KR" dirty="0">
                <a:ea typeface="굴림" panose="020B0600000101010101" pitchFamily="34" charset="-127"/>
              </a:rPr>
              <a:t>Wait/sleep if zero; decrement when becomes non-zero</a:t>
            </a:r>
          </a:p>
          <a:p>
            <a:pPr lvl="2">
              <a:lnSpc>
                <a:spcPct val="100000"/>
              </a:lnSpc>
              <a:spcBef>
                <a:spcPct val="20000"/>
              </a:spcBef>
            </a:pPr>
            <a:r>
              <a:rPr lang="en-US" altLang="ko-KR" dirty="0" err="1">
                <a:solidFill>
                  <a:schemeClr val="hlink"/>
                </a:solidFill>
                <a:latin typeface="Consolas" charset="0"/>
                <a:ea typeface="Consolas" charset="0"/>
                <a:cs typeface="Consolas" charset="0"/>
              </a:rPr>
              <a:t>sem_post</a:t>
            </a:r>
            <a:r>
              <a:rPr lang="en-US" altLang="ko-KR" dirty="0">
                <a:solidFill>
                  <a:schemeClr val="hlink"/>
                </a:solidFill>
                <a:latin typeface="Consolas" charset="0"/>
                <a:ea typeface="Consolas" charset="0"/>
                <a:cs typeface="Consolas" charset="0"/>
              </a:rPr>
              <a:t>()</a:t>
            </a:r>
            <a:r>
              <a:rPr lang="en-US" altLang="ko-KR" dirty="0"/>
              <a:t>: also called signal(). </a:t>
            </a:r>
            <a:r>
              <a:rPr lang="en-US" altLang="ko-KR" dirty="0">
                <a:ea typeface="굴림" panose="020B0600000101010101" pitchFamily="34" charset="-127"/>
              </a:rPr>
              <a:t>Increment and wake up a waiting/sleeping thread (if one exists)</a:t>
            </a:r>
          </a:p>
          <a:p>
            <a:pPr lvl="1">
              <a:lnSpc>
                <a:spcPct val="100000"/>
              </a:lnSpc>
              <a:spcBef>
                <a:spcPct val="20000"/>
              </a:spcBef>
            </a:pPr>
            <a:r>
              <a:rPr lang="en-US" altLang="ko-KR" dirty="0">
                <a:ea typeface="굴림" panose="020B0600000101010101" pitchFamily="34" charset="-127"/>
              </a:rPr>
              <a:t>Use a separate semaphore for each constraint</a:t>
            </a:r>
          </a:p>
          <a:p>
            <a:pPr>
              <a:lnSpc>
                <a:spcPct val="100000"/>
              </a:lnSpc>
              <a:spcBef>
                <a:spcPct val="20000"/>
              </a:spcBef>
            </a:pPr>
            <a:r>
              <a:rPr lang="en-US" altLang="ko-KR" dirty="0">
                <a:solidFill>
                  <a:srgbClr val="FF0000"/>
                </a:solidFill>
                <a:ea typeface="굴림" panose="020B0600000101010101" pitchFamily="34" charset="-127"/>
              </a:rPr>
              <a:t>Monitors</a:t>
            </a:r>
            <a:r>
              <a:rPr lang="en-US" altLang="ko-KR" dirty="0">
                <a:ea typeface="굴림" panose="020B0600000101010101" pitchFamily="34" charset="-127"/>
              </a:rPr>
              <a:t>: A mutex lock plus one or more condition variables</a:t>
            </a:r>
          </a:p>
          <a:p>
            <a:pPr lvl="1">
              <a:lnSpc>
                <a:spcPct val="100000"/>
              </a:lnSpc>
              <a:spcBef>
                <a:spcPct val="20000"/>
              </a:spcBef>
            </a:pPr>
            <a:r>
              <a:rPr lang="en-US" altLang="ko-KR" dirty="0">
                <a:ea typeface="굴림" panose="020B0600000101010101" pitchFamily="34" charset="-127"/>
              </a:rPr>
              <a:t>Always acquire lock before accessing shared data</a:t>
            </a:r>
          </a:p>
          <a:p>
            <a:pPr lvl="1">
              <a:lnSpc>
                <a:spcPct val="100000"/>
              </a:lnSpc>
              <a:spcBef>
                <a:spcPct val="20000"/>
              </a:spcBef>
            </a:pPr>
            <a:r>
              <a:rPr lang="en-US" altLang="ko-KR" dirty="0">
                <a:ea typeface="굴림" panose="020B0600000101010101" pitchFamily="34" charset="-127"/>
              </a:rPr>
              <a:t>Use condition variables to wait inside critical section</a:t>
            </a:r>
          </a:p>
          <a:p>
            <a:pPr lvl="1">
              <a:lnSpc>
                <a:spcPct val="100000"/>
              </a:lnSpc>
              <a:spcBef>
                <a:spcPct val="20000"/>
              </a:spcBef>
            </a:pPr>
            <a:r>
              <a:rPr lang="en-US" altLang="ko-KR" dirty="0">
                <a:ea typeface="굴림" panose="020B0600000101010101" pitchFamily="34" charset="-127"/>
              </a:rPr>
              <a:t>Three operations: </a:t>
            </a:r>
            <a:r>
              <a:rPr lang="en-US" altLang="ko-KR" dirty="0">
                <a:solidFill>
                  <a:schemeClr val="hlink"/>
                </a:solidFill>
                <a:latin typeface="Consolas" charset="0"/>
                <a:ea typeface="굴림" panose="020B0600000101010101" pitchFamily="34" charset="-127"/>
              </a:rPr>
              <a:t>w</a:t>
            </a:r>
            <a:r>
              <a:rPr lang="en-US" altLang="ko-KR" dirty="0">
                <a:solidFill>
                  <a:schemeClr val="hlink"/>
                </a:solidFill>
                <a:latin typeface="Consolas" charset="0"/>
                <a:ea typeface="Consolas" charset="0"/>
                <a:cs typeface="Consolas" charset="0"/>
              </a:rPr>
              <a:t>ait()</a:t>
            </a:r>
            <a:r>
              <a:rPr lang="en-US" altLang="ko-KR" dirty="0">
                <a:ea typeface="굴림" panose="020B0600000101010101" pitchFamily="34" charset="-127"/>
              </a:rPr>
              <a:t>,</a:t>
            </a:r>
            <a:r>
              <a:rPr lang="en-US" altLang="ko-KR" dirty="0">
                <a:solidFill>
                  <a:schemeClr val="hlink"/>
                </a:solidFill>
                <a:ea typeface="굴림" panose="020B0600000101010101" pitchFamily="34" charset="-127"/>
              </a:rPr>
              <a:t> </a:t>
            </a:r>
            <a:r>
              <a:rPr lang="en-US" altLang="ko-KR" dirty="0">
                <a:solidFill>
                  <a:schemeClr val="hlink"/>
                </a:solidFill>
                <a:latin typeface="Consolas" charset="0"/>
                <a:ea typeface="Consolas" charset="0"/>
                <a:cs typeface="Consolas" charset="0"/>
              </a:rPr>
              <a:t>signal()</a:t>
            </a:r>
            <a:r>
              <a:rPr lang="en-US" altLang="ko-KR" dirty="0">
                <a:ea typeface="굴림" panose="020B0600000101010101" pitchFamily="34" charset="-127"/>
              </a:rPr>
              <a:t>,</a:t>
            </a:r>
            <a:r>
              <a:rPr lang="en-US" altLang="ko-KR" dirty="0">
                <a:solidFill>
                  <a:schemeClr val="hlink"/>
                </a:solidFill>
                <a:ea typeface="굴림" panose="020B0600000101010101" pitchFamily="34" charset="-127"/>
              </a:rPr>
              <a:t> </a:t>
            </a:r>
            <a:r>
              <a:rPr lang="en-US" altLang="ko-KR" dirty="0">
                <a:ea typeface="굴림" panose="020B0600000101010101" pitchFamily="34" charset="-127"/>
              </a:rPr>
              <a:t>and</a:t>
            </a:r>
            <a:r>
              <a:rPr lang="en-US" altLang="ko-KR" dirty="0">
                <a:solidFill>
                  <a:schemeClr val="hlink"/>
                </a:solidFill>
                <a:ea typeface="굴림" panose="020B0600000101010101" pitchFamily="34" charset="-127"/>
              </a:rPr>
              <a:t> </a:t>
            </a:r>
            <a:r>
              <a:rPr lang="en-US" altLang="ko-KR" dirty="0">
                <a:solidFill>
                  <a:schemeClr val="hlink"/>
                </a:solidFill>
                <a:latin typeface="Consolas" charset="0"/>
                <a:ea typeface="Consolas" charset="0"/>
                <a:cs typeface="Consolas" charset="0"/>
              </a:rPr>
              <a:t>broadcast()</a:t>
            </a:r>
          </a:p>
          <a:p>
            <a:pPr lvl="2">
              <a:lnSpc>
                <a:spcPct val="80000"/>
              </a:lnSpc>
            </a:pPr>
            <a:r>
              <a:rPr lang="en-US" altLang="ko-KR" dirty="0">
                <a:ea typeface="굴림" panose="020B0600000101010101" pitchFamily="34" charset="-127"/>
              </a:rPr>
              <a:t>Wait if necessary (inside a while loop to check a Boolean flag)</a:t>
            </a:r>
          </a:p>
          <a:p>
            <a:pPr lvl="2">
              <a:lnSpc>
                <a:spcPct val="80000"/>
              </a:lnSpc>
            </a:pPr>
            <a:r>
              <a:rPr lang="en-US" altLang="ko-KR" dirty="0">
                <a:ea typeface="굴림" panose="020B0600000101010101" pitchFamily="34" charset="-127"/>
              </a:rPr>
              <a:t>Signal (or broadcast) when something is changed to wake up one waiting thread (or all waiting threads)</a:t>
            </a:r>
            <a:endParaRPr lang="en-US" altLang="ko-KR" dirty="0">
              <a:solidFill>
                <a:schemeClr val="hlink"/>
              </a:solidFill>
              <a:latin typeface="Consolas" charset="0"/>
              <a:ea typeface="Consolas" charset="0"/>
              <a:cs typeface="Consolas" charset="0"/>
            </a:endParaRPr>
          </a:p>
          <a:p>
            <a:pPr lvl="2">
              <a:lnSpc>
                <a:spcPct val="100000"/>
              </a:lnSpc>
              <a:spcBef>
                <a:spcPct val="20000"/>
              </a:spcBef>
            </a:pPr>
            <a:endParaRPr lang="en-US" altLang="ko-KR" dirty="0">
              <a:solidFill>
                <a:schemeClr val="hlink"/>
              </a:solidFill>
              <a:latin typeface="Courier New" panose="02070309020205020404" pitchFamily="49" charset="0"/>
              <a:ea typeface="굴림" panose="020B0600000101010101" pitchFamily="34" charset="-127"/>
            </a:endParaRPr>
          </a:p>
          <a:p>
            <a:pPr lvl="2">
              <a:lnSpc>
                <a:spcPct val="100000"/>
              </a:lnSpc>
              <a:spcBef>
                <a:spcPct val="20000"/>
              </a:spcBef>
            </a:pPr>
            <a:endParaRPr lang="en-US" altLang="ko-KR" dirty="0">
              <a:solidFill>
                <a:schemeClr val="hlink"/>
              </a:solidFill>
              <a:latin typeface="Courier New" panose="02070309020205020404" pitchFamily="49" charset="0"/>
              <a:ea typeface="굴림" panose="020B0600000101010101" pitchFamily="34" charset="-127"/>
            </a:endParaRPr>
          </a:p>
        </p:txBody>
      </p:sp>
    </p:spTree>
    <p:extLst>
      <p:ext uri="{BB962C8B-B14F-4D97-AF65-F5344CB8AC3E}">
        <p14:creationId xmlns:p14="http://schemas.microsoft.com/office/powerpoint/2010/main" val="3326917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6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6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6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6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5D33-F2BA-81AA-4458-7C5200FE0652}"/>
              </a:ext>
            </a:extLst>
          </p:cNvPr>
          <p:cNvSpPr>
            <a:spLocks noGrp="1"/>
          </p:cNvSpPr>
          <p:nvPr>
            <p:ph type="title"/>
          </p:nvPr>
        </p:nvSpPr>
        <p:spPr/>
        <p:txBody>
          <a:bodyPr/>
          <a:lstStyle/>
          <a:p>
            <a:r>
              <a:rPr lang="en-GB"/>
              <a:t>References</a:t>
            </a:r>
            <a:endParaRPr lang="en-SE"/>
          </a:p>
        </p:txBody>
      </p:sp>
      <p:sp>
        <p:nvSpPr>
          <p:cNvPr id="3" name="Content Placeholder 2">
            <a:extLst>
              <a:ext uri="{FF2B5EF4-FFF2-40B4-BE49-F238E27FC236}">
                <a16:creationId xmlns:a16="http://schemas.microsoft.com/office/drawing/2014/main" id="{5BFC9AB1-8F7F-BF78-5273-0433B485BE06}"/>
              </a:ext>
            </a:extLst>
          </p:cNvPr>
          <p:cNvSpPr>
            <a:spLocks noGrp="1"/>
          </p:cNvSpPr>
          <p:nvPr>
            <p:ph idx="1"/>
          </p:nvPr>
        </p:nvSpPr>
        <p:spPr/>
        <p:txBody>
          <a:bodyPr/>
          <a:lstStyle/>
          <a:p>
            <a:r>
              <a:rPr lang="en-GB" dirty="0"/>
              <a:t>Process Synchronisation Concepts in Operating System, </a:t>
            </a:r>
            <a:r>
              <a:rPr lang="en-GB" dirty="0" err="1"/>
              <a:t>HowTo</a:t>
            </a:r>
            <a:endParaRPr lang="en-GB" dirty="0"/>
          </a:p>
          <a:p>
            <a:pPr lvl="1"/>
            <a:r>
              <a:rPr lang="en-GB" dirty="0">
                <a:hlinkClick r:id="rId2"/>
              </a:rPr>
              <a:t>https://www.youtube.com/playlist?list=PLbu9W4c-C0iAGUc7dQlqXIsXkGnHMaTEz</a:t>
            </a:r>
            <a:r>
              <a:rPr lang="en-GB" dirty="0"/>
              <a:t> </a:t>
            </a:r>
          </a:p>
          <a:p>
            <a:r>
              <a:rPr lang="en-GB" dirty="0"/>
              <a:t>What is difference between Semaphore and Mutex, </a:t>
            </a:r>
            <a:r>
              <a:rPr lang="en-GB" dirty="0" err="1"/>
              <a:t>HowTo</a:t>
            </a:r>
            <a:endParaRPr lang="en-GB" dirty="0"/>
          </a:p>
          <a:p>
            <a:pPr lvl="1"/>
            <a:r>
              <a:rPr lang="en-GB" dirty="0">
                <a:hlinkClick r:id="rId3"/>
              </a:rPr>
              <a:t>https://www.youtube.com/watch?v=DvF3AsTglUU</a:t>
            </a:r>
            <a:r>
              <a:rPr lang="en-GB" dirty="0"/>
              <a:t> </a:t>
            </a:r>
            <a:endParaRPr lang="en-SE" dirty="0"/>
          </a:p>
        </p:txBody>
      </p:sp>
    </p:spTree>
    <p:extLst>
      <p:ext uri="{BB962C8B-B14F-4D97-AF65-F5344CB8AC3E}">
        <p14:creationId xmlns:p14="http://schemas.microsoft.com/office/powerpoint/2010/main" val="33424206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C7F1C-BE3A-2D2B-0128-1A039DD49F8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58356CA-8C6D-7D44-177C-24EB22090FFD}"/>
              </a:ext>
            </a:extLst>
          </p:cNvPr>
          <p:cNvSpPr>
            <a:spLocks noGrp="1"/>
          </p:cNvSpPr>
          <p:nvPr>
            <p:ph type="title"/>
          </p:nvPr>
        </p:nvSpPr>
        <p:spPr/>
        <p:txBody>
          <a:bodyPr/>
          <a:lstStyle/>
          <a:p>
            <a:r>
              <a:rPr lang="en-US" dirty="0"/>
              <a:t>Race Condition &amp; Critical Section </a:t>
            </a:r>
          </a:p>
        </p:txBody>
      </p:sp>
      <p:sp>
        <p:nvSpPr>
          <p:cNvPr id="3" name="内容占位符 2">
            <a:extLst>
              <a:ext uri="{FF2B5EF4-FFF2-40B4-BE49-F238E27FC236}">
                <a16:creationId xmlns:a16="http://schemas.microsoft.com/office/drawing/2014/main" id="{A7ECDCD3-BA5B-1A9B-B33B-8BA6AC4A47F7}"/>
              </a:ext>
            </a:extLst>
          </p:cNvPr>
          <p:cNvSpPr>
            <a:spLocks noGrp="1"/>
          </p:cNvSpPr>
          <p:nvPr>
            <p:ph idx="1"/>
          </p:nvPr>
        </p:nvSpPr>
        <p:spPr>
          <a:xfrm>
            <a:off x="436159" y="685800"/>
            <a:ext cx="11336392" cy="3047999"/>
          </a:xfrm>
        </p:spPr>
        <p:txBody>
          <a:bodyPr/>
          <a:lstStyle/>
          <a:p>
            <a:r>
              <a:rPr lang="en-US" altLang="zh-CN" sz="2000" b="1" dirty="0">
                <a:latin typeface="Gill Sans"/>
              </a:rPr>
              <a:t>Race</a:t>
            </a:r>
            <a:r>
              <a:rPr lang="zh-CN" altLang="en-US" sz="2000" b="1" dirty="0">
                <a:latin typeface="Gill Sans"/>
              </a:rPr>
              <a:t> </a:t>
            </a:r>
            <a:r>
              <a:rPr lang="en-US" altLang="zh-CN" sz="2000" b="1" dirty="0">
                <a:latin typeface="Gill Sans"/>
              </a:rPr>
              <a:t>condition</a:t>
            </a:r>
            <a:r>
              <a:rPr lang="en-US" altLang="zh-CN" sz="2000" dirty="0">
                <a:latin typeface="Gill Sans"/>
              </a:rPr>
              <a:t>:</a:t>
            </a:r>
            <a:r>
              <a:rPr lang="zh-CN" altLang="en-US" sz="2000" dirty="0">
                <a:latin typeface="Gill Sans"/>
              </a:rPr>
              <a:t> </a:t>
            </a:r>
            <a:endParaRPr lang="en-GB" altLang="zh-CN" sz="2000" dirty="0">
              <a:latin typeface="Gill Sans"/>
            </a:endParaRPr>
          </a:p>
          <a:p>
            <a:pPr lvl="1"/>
            <a:r>
              <a:rPr lang="en-US" altLang="zh-CN" sz="2000" dirty="0">
                <a:latin typeface="Gill Sans"/>
              </a:rPr>
              <a:t>Multiple</a:t>
            </a:r>
            <a:r>
              <a:rPr lang="zh-CN" altLang="en-US" sz="2000" dirty="0">
                <a:latin typeface="Gill Sans"/>
              </a:rPr>
              <a:t> </a:t>
            </a:r>
            <a:r>
              <a:rPr lang="en-US" altLang="zh-CN" sz="2000" dirty="0">
                <a:latin typeface="Gill Sans"/>
              </a:rPr>
              <a:t>threads</a:t>
            </a:r>
            <a:r>
              <a:rPr lang="zh-CN" altLang="en-US" sz="2000" dirty="0">
                <a:latin typeface="Gill Sans"/>
              </a:rPr>
              <a:t> </a:t>
            </a:r>
            <a:r>
              <a:rPr lang="en-US" altLang="zh-CN" sz="2000" dirty="0">
                <a:latin typeface="Gill Sans"/>
              </a:rPr>
              <a:t>of</a:t>
            </a:r>
            <a:r>
              <a:rPr lang="zh-CN" altLang="en-US" sz="2000" dirty="0">
                <a:latin typeface="Gill Sans"/>
              </a:rPr>
              <a:t> </a:t>
            </a:r>
            <a:r>
              <a:rPr lang="en-US" altLang="zh-CN" sz="2000" dirty="0">
                <a:latin typeface="Gill Sans"/>
              </a:rPr>
              <a:t>execution</a:t>
            </a:r>
            <a:r>
              <a:rPr lang="zh-CN" altLang="en-US" sz="2000" dirty="0">
                <a:latin typeface="Gill Sans"/>
              </a:rPr>
              <a:t> </a:t>
            </a:r>
            <a:r>
              <a:rPr lang="en-US" altLang="zh-CN" sz="2000" dirty="0">
                <a:latin typeface="Gill Sans"/>
              </a:rPr>
              <a:t>update</a:t>
            </a:r>
            <a:r>
              <a:rPr lang="zh-CN" altLang="en-US" sz="2000" dirty="0">
                <a:latin typeface="Gill Sans"/>
              </a:rPr>
              <a:t> </a:t>
            </a:r>
            <a:r>
              <a:rPr lang="en-US" altLang="zh-CN" sz="2000" dirty="0">
                <a:latin typeface="Gill Sans"/>
              </a:rPr>
              <a:t>shared</a:t>
            </a:r>
            <a:r>
              <a:rPr lang="zh-CN" altLang="en-US" sz="2000" dirty="0">
                <a:latin typeface="Gill Sans"/>
              </a:rPr>
              <a:t> </a:t>
            </a:r>
            <a:r>
              <a:rPr lang="en-US" altLang="zh-CN" sz="2000" dirty="0">
                <a:latin typeface="Gill Sans"/>
              </a:rPr>
              <a:t>data</a:t>
            </a:r>
            <a:r>
              <a:rPr lang="zh-CN" altLang="en-US" sz="2000" dirty="0">
                <a:latin typeface="Gill Sans"/>
              </a:rPr>
              <a:t> </a:t>
            </a:r>
            <a:r>
              <a:rPr lang="en-GB" altLang="zh-CN" sz="2000" dirty="0">
                <a:latin typeface="Gill Sans"/>
              </a:rPr>
              <a:t>variables</a:t>
            </a:r>
            <a:r>
              <a:rPr lang="en-US" altLang="zh-CN" sz="2000" dirty="0">
                <a:latin typeface="Gill Sans"/>
              </a:rPr>
              <a:t>,</a:t>
            </a:r>
            <a:r>
              <a:rPr lang="zh-CN" altLang="en-US" sz="2000" dirty="0">
                <a:latin typeface="Gill Sans"/>
              </a:rPr>
              <a:t> </a:t>
            </a:r>
            <a:r>
              <a:rPr lang="en-US" altLang="zh-CN" sz="2000" dirty="0">
                <a:latin typeface="Gill Sans"/>
              </a:rPr>
              <a:t>and</a:t>
            </a:r>
            <a:r>
              <a:rPr lang="zh-CN" altLang="en-US" sz="2000" dirty="0">
                <a:latin typeface="Gill Sans"/>
              </a:rPr>
              <a:t> </a:t>
            </a:r>
            <a:r>
              <a:rPr lang="en-US" altLang="zh-CN" sz="2000" dirty="0">
                <a:latin typeface="Gill Sans"/>
              </a:rPr>
              <a:t>final</a:t>
            </a:r>
            <a:r>
              <a:rPr lang="zh-CN" altLang="en-US" sz="2000" dirty="0">
                <a:latin typeface="Gill Sans"/>
              </a:rPr>
              <a:t> </a:t>
            </a:r>
            <a:r>
              <a:rPr lang="en-US" altLang="zh-CN" sz="2000" dirty="0">
                <a:latin typeface="Gill Sans"/>
              </a:rPr>
              <a:t>results</a:t>
            </a:r>
            <a:r>
              <a:rPr lang="zh-CN" altLang="en-US" sz="2000" dirty="0">
                <a:latin typeface="Gill Sans"/>
              </a:rPr>
              <a:t> </a:t>
            </a:r>
            <a:r>
              <a:rPr lang="en-US" altLang="zh-CN" sz="2000" dirty="0">
                <a:latin typeface="Gill Sans"/>
              </a:rPr>
              <a:t>depend</a:t>
            </a:r>
            <a:r>
              <a:rPr lang="zh-CN" altLang="en-US" sz="2000" dirty="0">
                <a:latin typeface="Gill Sans"/>
              </a:rPr>
              <a:t> </a:t>
            </a:r>
            <a:r>
              <a:rPr lang="en-US" altLang="zh-CN" sz="2000" dirty="0">
                <a:latin typeface="Gill Sans"/>
              </a:rPr>
              <a:t>on</a:t>
            </a:r>
            <a:r>
              <a:rPr lang="zh-CN" altLang="en-US" sz="2000" dirty="0">
                <a:latin typeface="Gill Sans"/>
              </a:rPr>
              <a:t> </a:t>
            </a:r>
            <a:r>
              <a:rPr lang="en-US" altLang="zh-CN" sz="2000" dirty="0">
                <a:latin typeface="Gill Sans"/>
              </a:rPr>
              <a:t>the</a:t>
            </a:r>
            <a:r>
              <a:rPr lang="zh-CN" altLang="en-US" sz="2000" dirty="0">
                <a:latin typeface="Gill Sans"/>
              </a:rPr>
              <a:t> </a:t>
            </a:r>
            <a:r>
              <a:rPr lang="en-US" altLang="zh-CN" sz="2000" dirty="0">
                <a:latin typeface="Gill Sans"/>
              </a:rPr>
              <a:t>execution</a:t>
            </a:r>
            <a:r>
              <a:rPr lang="zh-CN" altLang="en-US" sz="2000" dirty="0">
                <a:latin typeface="Gill Sans"/>
              </a:rPr>
              <a:t> </a:t>
            </a:r>
            <a:r>
              <a:rPr lang="en-US" altLang="zh-CN" sz="2000" dirty="0">
                <a:latin typeface="Gill Sans"/>
              </a:rPr>
              <a:t>order</a:t>
            </a:r>
          </a:p>
          <a:p>
            <a:pPr lvl="1"/>
            <a:r>
              <a:rPr lang="en-US" altLang="zh-CN" sz="2000" dirty="0">
                <a:latin typeface="Gill Sans"/>
              </a:rPr>
              <a:t>Race condition</a:t>
            </a:r>
            <a:r>
              <a:rPr lang="zh-CN" altLang="en-US" sz="2000" dirty="0">
                <a:latin typeface="Gill Sans"/>
              </a:rPr>
              <a:t> </a:t>
            </a:r>
            <a:r>
              <a:rPr lang="en-US" altLang="zh-CN" sz="2000" dirty="0">
                <a:latin typeface="Gill Sans"/>
              </a:rPr>
              <a:t>leads</a:t>
            </a:r>
            <a:r>
              <a:rPr lang="zh-CN" altLang="en-US" sz="2000" dirty="0">
                <a:latin typeface="Gill Sans"/>
              </a:rPr>
              <a:t> </a:t>
            </a:r>
            <a:r>
              <a:rPr lang="en-US" altLang="zh-CN" sz="2000" dirty="0">
                <a:latin typeface="Gill Sans"/>
              </a:rPr>
              <a:t>to</a:t>
            </a:r>
            <a:r>
              <a:rPr lang="zh-CN" altLang="en-US" sz="2000" dirty="0">
                <a:latin typeface="Gill Sans"/>
              </a:rPr>
              <a:t> </a:t>
            </a:r>
            <a:r>
              <a:rPr lang="en-US" altLang="zh-CN" sz="2000" dirty="0">
                <a:latin typeface="Gill Sans"/>
              </a:rPr>
              <a:t>non-deterministic</a:t>
            </a:r>
            <a:r>
              <a:rPr lang="zh-CN" altLang="en-US" sz="2000" dirty="0">
                <a:latin typeface="Gill Sans"/>
              </a:rPr>
              <a:t> </a:t>
            </a:r>
            <a:r>
              <a:rPr lang="en-US" altLang="zh-CN" sz="2000" dirty="0">
                <a:latin typeface="Gill Sans"/>
              </a:rPr>
              <a:t>results: different</a:t>
            </a:r>
            <a:r>
              <a:rPr lang="zh-CN" altLang="en-US" sz="2000" dirty="0">
                <a:latin typeface="Gill Sans"/>
              </a:rPr>
              <a:t> </a:t>
            </a:r>
            <a:r>
              <a:rPr lang="en-US" altLang="zh-CN" sz="2000" dirty="0">
                <a:latin typeface="Gill Sans"/>
              </a:rPr>
              <a:t>results</a:t>
            </a:r>
            <a:r>
              <a:rPr lang="zh-CN" altLang="en-US" sz="2000" dirty="0">
                <a:latin typeface="Gill Sans"/>
              </a:rPr>
              <a:t> </a:t>
            </a:r>
            <a:r>
              <a:rPr lang="en-US" altLang="zh-CN" sz="2000" dirty="0">
                <a:latin typeface="Gill Sans"/>
              </a:rPr>
              <a:t>even</a:t>
            </a:r>
            <a:r>
              <a:rPr lang="zh-CN" altLang="en-US" sz="2000" dirty="0">
                <a:latin typeface="Gill Sans"/>
              </a:rPr>
              <a:t> </a:t>
            </a:r>
            <a:r>
              <a:rPr lang="en-US" altLang="zh-CN" sz="2000" dirty="0">
                <a:latin typeface="Gill Sans"/>
              </a:rPr>
              <a:t>for the</a:t>
            </a:r>
            <a:r>
              <a:rPr lang="zh-CN" altLang="en-US" sz="2000" dirty="0">
                <a:latin typeface="Gill Sans"/>
              </a:rPr>
              <a:t> </a:t>
            </a:r>
            <a:r>
              <a:rPr lang="en-US" altLang="zh-CN" sz="2000" dirty="0">
                <a:latin typeface="Gill Sans"/>
              </a:rPr>
              <a:t>same</a:t>
            </a:r>
            <a:r>
              <a:rPr lang="zh-CN" altLang="en-US" sz="2000" dirty="0">
                <a:latin typeface="Gill Sans"/>
              </a:rPr>
              <a:t> </a:t>
            </a:r>
            <a:r>
              <a:rPr lang="en-US" altLang="zh-CN" sz="2000" dirty="0">
                <a:latin typeface="Gill Sans"/>
              </a:rPr>
              <a:t>inputs</a:t>
            </a:r>
          </a:p>
          <a:p>
            <a:r>
              <a:rPr lang="en-US" altLang="zh-CN" sz="2000" dirty="0">
                <a:latin typeface="Gill Sans"/>
              </a:rPr>
              <a:t>To prevent race condition, a </a:t>
            </a:r>
            <a:r>
              <a:rPr lang="en-US" altLang="zh-CN" sz="2000" b="1" dirty="0">
                <a:latin typeface="Gill Sans"/>
              </a:rPr>
              <a:t>critical section </a:t>
            </a:r>
            <a:r>
              <a:rPr lang="en-US" altLang="zh-CN" sz="2000" dirty="0">
                <a:latin typeface="Gill Sans"/>
              </a:rPr>
              <a:t>should be used to protect shared</a:t>
            </a:r>
            <a:r>
              <a:rPr lang="zh-CN" altLang="en-US" sz="2000" dirty="0">
                <a:latin typeface="Gill Sans"/>
              </a:rPr>
              <a:t> </a:t>
            </a:r>
            <a:r>
              <a:rPr lang="en-US" altLang="zh-CN" sz="2000" dirty="0">
                <a:latin typeface="Gill Sans"/>
              </a:rPr>
              <a:t>data</a:t>
            </a:r>
            <a:r>
              <a:rPr lang="zh-CN" altLang="en-US" sz="2000" dirty="0">
                <a:latin typeface="Gill Sans"/>
              </a:rPr>
              <a:t> </a:t>
            </a:r>
            <a:r>
              <a:rPr lang="en-GB" altLang="zh-CN" sz="2000" dirty="0">
                <a:latin typeface="Gill Sans"/>
              </a:rPr>
              <a:t>variables</a:t>
            </a:r>
            <a:endParaRPr lang="en-US" altLang="zh-CN" sz="2000" dirty="0">
              <a:latin typeface="Gill Sans"/>
            </a:endParaRPr>
          </a:p>
          <a:p>
            <a:pPr lvl="1"/>
            <a:r>
              <a:rPr lang="en-US" altLang="zh-CN" sz="2000" dirty="0">
                <a:latin typeface="Gill Sans"/>
              </a:rPr>
              <a:t>A critical section is executed atomically</a:t>
            </a:r>
            <a:endParaRPr lang="en-US" altLang="zh-CN" sz="2000" dirty="0">
              <a:effectLst/>
              <a:latin typeface="Gill Sans"/>
            </a:endParaRPr>
          </a:p>
          <a:p>
            <a:pPr lvl="1"/>
            <a:r>
              <a:rPr lang="en-US" altLang="zh-CN" sz="2000" dirty="0">
                <a:effectLst/>
                <a:latin typeface="Gill Sans"/>
              </a:rPr>
              <a:t>Mutual exclusion (mutex) ensures that when one thread is executing</a:t>
            </a:r>
            <a:r>
              <a:rPr lang="zh-CN" altLang="en-US" sz="2000" dirty="0">
                <a:latin typeface="Gill Sans"/>
              </a:rPr>
              <a:t> </a:t>
            </a:r>
            <a:r>
              <a:rPr lang="en-US" altLang="zh-CN" sz="2000" dirty="0">
                <a:effectLst/>
                <a:latin typeface="Gill Sans"/>
              </a:rPr>
              <a:t>in its critical section, no other thread is allowed to</a:t>
            </a:r>
            <a:r>
              <a:rPr lang="zh-CN" altLang="en-US" sz="2000" dirty="0">
                <a:latin typeface="Gill Sans"/>
              </a:rPr>
              <a:t> </a:t>
            </a:r>
            <a:r>
              <a:rPr lang="en-US" altLang="zh-CN" sz="2000" dirty="0">
                <a:effectLst/>
                <a:latin typeface="Gill Sans"/>
              </a:rPr>
              <a:t>execute in that critical section</a:t>
            </a:r>
            <a:endParaRPr lang="en-US" altLang="zh-CN" sz="2000" dirty="0">
              <a:latin typeface="Gill Sans"/>
            </a:endParaRPr>
          </a:p>
        </p:txBody>
      </p:sp>
      <p:pic>
        <p:nvPicPr>
          <p:cNvPr id="5" name="图片 4">
            <a:extLst>
              <a:ext uri="{FF2B5EF4-FFF2-40B4-BE49-F238E27FC236}">
                <a16:creationId xmlns:a16="http://schemas.microsoft.com/office/drawing/2014/main" id="{651D8B46-D5DB-3D36-AB10-CED4A806E116}"/>
              </a:ext>
            </a:extLst>
          </p:cNvPr>
          <p:cNvPicPr>
            <a:picLocks noChangeAspect="1"/>
          </p:cNvPicPr>
          <p:nvPr/>
        </p:nvPicPr>
        <p:blipFill>
          <a:blip r:embed="rId3"/>
          <a:stretch>
            <a:fillRect/>
          </a:stretch>
        </p:blipFill>
        <p:spPr>
          <a:xfrm>
            <a:off x="1828800" y="3522133"/>
            <a:ext cx="6764918" cy="3276600"/>
          </a:xfrm>
          <a:prstGeom prst="rect">
            <a:avLst/>
          </a:prstGeom>
        </p:spPr>
      </p:pic>
      <p:sp>
        <p:nvSpPr>
          <p:cNvPr id="4" name="TextBox 3">
            <a:extLst>
              <a:ext uri="{FF2B5EF4-FFF2-40B4-BE49-F238E27FC236}">
                <a16:creationId xmlns:a16="http://schemas.microsoft.com/office/drawing/2014/main" id="{03929E60-858B-4513-B511-B6B87F5A22DA}"/>
              </a:ext>
            </a:extLst>
          </p:cNvPr>
          <p:cNvSpPr txBox="1"/>
          <p:nvPr/>
        </p:nvSpPr>
        <p:spPr>
          <a:xfrm>
            <a:off x="1648126" y="4105713"/>
            <a:ext cx="1033809" cy="369332"/>
          </a:xfrm>
          <a:prstGeom prst="rect">
            <a:avLst/>
          </a:prstGeom>
          <a:solidFill>
            <a:schemeClr val="bg1"/>
          </a:solidFill>
        </p:spPr>
        <p:txBody>
          <a:bodyPr wrap="none" rtlCol="0">
            <a:spAutoFit/>
          </a:bodyPr>
          <a:lstStyle/>
          <a:p>
            <a:r>
              <a:rPr lang="en-GB" dirty="0">
                <a:latin typeface="Gill Sans Light"/>
              </a:rPr>
              <a:t>Thread A</a:t>
            </a:r>
            <a:endParaRPr lang="en-SE" dirty="0">
              <a:latin typeface="Gill Sans Light"/>
            </a:endParaRPr>
          </a:p>
        </p:txBody>
      </p:sp>
      <p:sp>
        <p:nvSpPr>
          <p:cNvPr id="6" name="TextBox 5">
            <a:extLst>
              <a:ext uri="{FF2B5EF4-FFF2-40B4-BE49-F238E27FC236}">
                <a16:creationId xmlns:a16="http://schemas.microsoft.com/office/drawing/2014/main" id="{70C66899-E9A8-C76C-3F15-BEB559B7048C}"/>
              </a:ext>
            </a:extLst>
          </p:cNvPr>
          <p:cNvSpPr txBox="1"/>
          <p:nvPr/>
        </p:nvSpPr>
        <p:spPr>
          <a:xfrm>
            <a:off x="1659415" y="5452223"/>
            <a:ext cx="1033809" cy="369332"/>
          </a:xfrm>
          <a:prstGeom prst="rect">
            <a:avLst/>
          </a:prstGeom>
          <a:solidFill>
            <a:schemeClr val="bg1"/>
          </a:solidFill>
        </p:spPr>
        <p:txBody>
          <a:bodyPr wrap="none" rtlCol="0">
            <a:spAutoFit/>
          </a:bodyPr>
          <a:lstStyle/>
          <a:p>
            <a:r>
              <a:rPr lang="en-GB" dirty="0">
                <a:latin typeface="Gill Sans Light"/>
              </a:rPr>
              <a:t>Thread B</a:t>
            </a:r>
            <a:endParaRPr lang="en-SE" dirty="0">
              <a:latin typeface="Gill Sans Light"/>
            </a:endParaRPr>
          </a:p>
        </p:txBody>
      </p:sp>
      <p:pic>
        <p:nvPicPr>
          <p:cNvPr id="8" name="Picture 7">
            <a:extLst>
              <a:ext uri="{FF2B5EF4-FFF2-40B4-BE49-F238E27FC236}">
                <a16:creationId xmlns:a16="http://schemas.microsoft.com/office/drawing/2014/main" id="{7902382B-0ADC-6120-913F-2D6D5D5273B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8968405" y="4417847"/>
            <a:ext cx="3128359" cy="2068752"/>
          </a:xfrm>
          <a:prstGeom prst="rect">
            <a:avLst/>
          </a:prstGeom>
        </p:spPr>
      </p:pic>
    </p:spTree>
    <p:extLst>
      <p:ext uri="{BB962C8B-B14F-4D97-AF65-F5344CB8AC3E}">
        <p14:creationId xmlns:p14="http://schemas.microsoft.com/office/powerpoint/2010/main" val="373107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B2B1F-B1C9-CA46-EF1D-ED0A5B0ABFEB}"/>
              </a:ext>
            </a:extLst>
          </p:cNvPr>
          <p:cNvSpPr>
            <a:spLocks noGrp="1"/>
          </p:cNvSpPr>
          <p:nvPr>
            <p:ph type="title"/>
          </p:nvPr>
        </p:nvSpPr>
        <p:spPr>
          <a:xfrm>
            <a:off x="1838587" y="274639"/>
            <a:ext cx="8502294" cy="532956"/>
          </a:xfrm>
        </p:spPr>
        <p:txBody>
          <a:bodyPr/>
          <a:lstStyle/>
          <a:p>
            <a:r>
              <a:rPr lang="en-US" altLang="zh-CN" dirty="0"/>
              <a:t>Lock to Protect a Critical Section</a:t>
            </a:r>
            <a:endParaRPr lang="en-US" dirty="0"/>
          </a:p>
        </p:txBody>
      </p:sp>
      <p:sp>
        <p:nvSpPr>
          <p:cNvPr id="5" name="矩形 4">
            <a:extLst>
              <a:ext uri="{FF2B5EF4-FFF2-40B4-BE49-F238E27FC236}">
                <a16:creationId xmlns:a16="http://schemas.microsoft.com/office/drawing/2014/main" id="{DA0B6490-9EA9-A6A8-5C05-7BFC1E689A36}"/>
              </a:ext>
            </a:extLst>
          </p:cNvPr>
          <p:cNvSpPr/>
          <p:nvPr/>
        </p:nvSpPr>
        <p:spPr>
          <a:xfrm>
            <a:off x="2362200" y="1549467"/>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6" name="矩形 5">
            <a:extLst>
              <a:ext uri="{FF2B5EF4-FFF2-40B4-BE49-F238E27FC236}">
                <a16:creationId xmlns:a16="http://schemas.microsoft.com/office/drawing/2014/main" id="{0A3406A5-3282-A7B7-2B4B-A54CAE6B728B}"/>
              </a:ext>
            </a:extLst>
          </p:cNvPr>
          <p:cNvSpPr/>
          <p:nvPr/>
        </p:nvSpPr>
        <p:spPr>
          <a:xfrm>
            <a:off x="7144867" y="2885276"/>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7" name="文本框 6">
            <a:extLst>
              <a:ext uri="{FF2B5EF4-FFF2-40B4-BE49-F238E27FC236}">
                <a16:creationId xmlns:a16="http://schemas.microsoft.com/office/drawing/2014/main" id="{44BD9317-24B9-462F-AADB-F72A637605E4}"/>
              </a:ext>
            </a:extLst>
          </p:cNvPr>
          <p:cNvSpPr txBox="1"/>
          <p:nvPr/>
        </p:nvSpPr>
        <p:spPr>
          <a:xfrm>
            <a:off x="2856382" y="1109574"/>
            <a:ext cx="1569660" cy="461665"/>
          </a:xfrm>
          <a:prstGeom prst="rect">
            <a:avLst/>
          </a:prstGeom>
          <a:noFill/>
        </p:spPr>
        <p:txBody>
          <a:bodyPr wrap="none" rtlCol="0">
            <a:spAutoFit/>
          </a:bodyPr>
          <a:lstStyle/>
          <a:p>
            <a:r>
              <a:rPr lang="en-US" sz="2400" dirty="0"/>
              <a:t>Thread 1</a:t>
            </a:r>
          </a:p>
        </p:txBody>
      </p:sp>
      <p:sp>
        <p:nvSpPr>
          <p:cNvPr id="8" name="文本框 7">
            <a:extLst>
              <a:ext uri="{FF2B5EF4-FFF2-40B4-BE49-F238E27FC236}">
                <a16:creationId xmlns:a16="http://schemas.microsoft.com/office/drawing/2014/main" id="{8E057356-CFC8-D9E9-B92F-40DE34AE2FFC}"/>
              </a:ext>
            </a:extLst>
          </p:cNvPr>
          <p:cNvSpPr txBox="1"/>
          <p:nvPr/>
        </p:nvSpPr>
        <p:spPr>
          <a:xfrm>
            <a:off x="7639050" y="1109574"/>
            <a:ext cx="1569660" cy="461665"/>
          </a:xfrm>
          <a:prstGeom prst="rect">
            <a:avLst/>
          </a:prstGeom>
          <a:noFill/>
        </p:spPr>
        <p:txBody>
          <a:bodyPr wrap="none" rtlCol="0">
            <a:spAutoFit/>
          </a:bodyPr>
          <a:lstStyle/>
          <a:p>
            <a:r>
              <a:rPr lang="en-US" sz="2400" dirty="0"/>
              <a:t>Thread </a:t>
            </a:r>
            <a:r>
              <a:rPr lang="en-US" altLang="zh-CN" sz="2400" dirty="0"/>
              <a:t>2</a:t>
            </a:r>
            <a:endParaRPr lang="en-US" sz="2400" dirty="0"/>
          </a:p>
        </p:txBody>
      </p:sp>
      <p:sp>
        <p:nvSpPr>
          <p:cNvPr id="10" name="文本框 9">
            <a:extLst>
              <a:ext uri="{FF2B5EF4-FFF2-40B4-BE49-F238E27FC236}">
                <a16:creationId xmlns:a16="http://schemas.microsoft.com/office/drawing/2014/main" id="{DEE9A9D1-1CA4-0341-9506-E9CBC7387224}"/>
              </a:ext>
            </a:extLst>
          </p:cNvPr>
          <p:cNvSpPr txBox="1"/>
          <p:nvPr/>
        </p:nvSpPr>
        <p:spPr>
          <a:xfrm>
            <a:off x="5231177" y="807052"/>
            <a:ext cx="1136850" cy="830997"/>
          </a:xfrm>
          <a:prstGeom prst="rect">
            <a:avLst/>
          </a:prstGeom>
          <a:noFill/>
        </p:spPr>
        <p:txBody>
          <a:bodyPr wrap="none" rtlCol="0">
            <a:spAutoFit/>
          </a:bodyPr>
          <a:lstStyle/>
          <a:p>
            <a:r>
              <a:rPr lang="en-US" altLang="zh-CN" sz="2400" dirty="0"/>
              <a:t>Count</a:t>
            </a:r>
            <a:r>
              <a:rPr lang="zh-CN" altLang="en-US" sz="2400" dirty="0"/>
              <a:t> </a:t>
            </a:r>
            <a:endParaRPr lang="en-US" altLang="zh-CN" sz="2400" dirty="0"/>
          </a:p>
          <a:p>
            <a:r>
              <a:rPr lang="en-US" altLang="zh-CN" sz="2400" dirty="0"/>
              <a:t>Value</a:t>
            </a:r>
            <a:endParaRPr lang="en-US" sz="2400" dirty="0"/>
          </a:p>
        </p:txBody>
      </p:sp>
      <p:sp>
        <p:nvSpPr>
          <p:cNvPr id="13" name="文本框 12">
            <a:extLst>
              <a:ext uri="{FF2B5EF4-FFF2-40B4-BE49-F238E27FC236}">
                <a16:creationId xmlns:a16="http://schemas.microsoft.com/office/drawing/2014/main" id="{BB0E0DA6-AC3A-83E4-02D2-EBE0A806253A}"/>
              </a:ext>
            </a:extLst>
          </p:cNvPr>
          <p:cNvSpPr txBox="1"/>
          <p:nvPr/>
        </p:nvSpPr>
        <p:spPr>
          <a:xfrm>
            <a:off x="5399971" y="1524130"/>
            <a:ext cx="747320" cy="461665"/>
          </a:xfrm>
          <a:prstGeom prst="rect">
            <a:avLst/>
          </a:prstGeom>
          <a:noFill/>
        </p:spPr>
        <p:txBody>
          <a:bodyPr wrap="none" rtlCol="0">
            <a:spAutoFit/>
          </a:bodyPr>
          <a:lstStyle/>
          <a:p>
            <a:r>
              <a:rPr lang="en-US" altLang="zh-CN" sz="2400" dirty="0"/>
              <a:t>100</a:t>
            </a:r>
            <a:endParaRPr lang="en-US" sz="2400" dirty="0"/>
          </a:p>
        </p:txBody>
      </p:sp>
      <p:sp>
        <p:nvSpPr>
          <p:cNvPr id="14" name="文本框 13">
            <a:extLst>
              <a:ext uri="{FF2B5EF4-FFF2-40B4-BE49-F238E27FC236}">
                <a16:creationId xmlns:a16="http://schemas.microsoft.com/office/drawing/2014/main" id="{0D2C8F7B-64C4-BE1A-0FBE-E40DCDB50586}"/>
              </a:ext>
            </a:extLst>
          </p:cNvPr>
          <p:cNvSpPr txBox="1"/>
          <p:nvPr/>
        </p:nvSpPr>
        <p:spPr>
          <a:xfrm>
            <a:off x="5399971" y="1862358"/>
            <a:ext cx="747320" cy="461665"/>
          </a:xfrm>
          <a:prstGeom prst="rect">
            <a:avLst/>
          </a:prstGeom>
          <a:noFill/>
        </p:spPr>
        <p:txBody>
          <a:bodyPr wrap="none" rtlCol="0">
            <a:spAutoFit/>
          </a:bodyPr>
          <a:lstStyle/>
          <a:p>
            <a:r>
              <a:rPr lang="en-US" altLang="zh-CN" sz="2400" dirty="0"/>
              <a:t>101</a:t>
            </a:r>
            <a:endParaRPr lang="en-US" sz="2400" dirty="0"/>
          </a:p>
        </p:txBody>
      </p:sp>
      <p:sp>
        <p:nvSpPr>
          <p:cNvPr id="15" name="文本框 14">
            <a:extLst>
              <a:ext uri="{FF2B5EF4-FFF2-40B4-BE49-F238E27FC236}">
                <a16:creationId xmlns:a16="http://schemas.microsoft.com/office/drawing/2014/main" id="{D8E62532-DF6E-F1DD-EA54-DED1E68D1F84}"/>
              </a:ext>
            </a:extLst>
          </p:cNvPr>
          <p:cNvSpPr txBox="1"/>
          <p:nvPr/>
        </p:nvSpPr>
        <p:spPr>
          <a:xfrm>
            <a:off x="5421742" y="2820516"/>
            <a:ext cx="747320" cy="461665"/>
          </a:xfrm>
          <a:prstGeom prst="rect">
            <a:avLst/>
          </a:prstGeom>
          <a:noFill/>
        </p:spPr>
        <p:txBody>
          <a:bodyPr wrap="none" rtlCol="0">
            <a:spAutoFit/>
          </a:bodyPr>
          <a:lstStyle/>
          <a:p>
            <a:r>
              <a:rPr lang="en-US" altLang="zh-CN" sz="2400" dirty="0">
                <a:solidFill>
                  <a:srgbClr val="0070C0"/>
                </a:solidFill>
              </a:rPr>
              <a:t>101</a:t>
            </a:r>
            <a:endParaRPr lang="en-US" sz="2400" dirty="0">
              <a:solidFill>
                <a:srgbClr val="0070C0"/>
              </a:solidFill>
            </a:endParaRPr>
          </a:p>
        </p:txBody>
      </p:sp>
      <p:sp>
        <p:nvSpPr>
          <p:cNvPr id="16" name="文本框 15">
            <a:extLst>
              <a:ext uri="{FF2B5EF4-FFF2-40B4-BE49-F238E27FC236}">
                <a16:creationId xmlns:a16="http://schemas.microsoft.com/office/drawing/2014/main" id="{6E07AD98-87AB-D82F-9869-2162FD51B202}"/>
              </a:ext>
            </a:extLst>
          </p:cNvPr>
          <p:cNvSpPr txBox="1"/>
          <p:nvPr/>
        </p:nvSpPr>
        <p:spPr>
          <a:xfrm>
            <a:off x="5421742" y="3158744"/>
            <a:ext cx="747320" cy="461665"/>
          </a:xfrm>
          <a:prstGeom prst="rect">
            <a:avLst/>
          </a:prstGeom>
          <a:noFill/>
        </p:spPr>
        <p:txBody>
          <a:bodyPr wrap="none" rtlCol="0">
            <a:spAutoFit/>
          </a:bodyPr>
          <a:lstStyle/>
          <a:p>
            <a:r>
              <a:rPr lang="en-US" altLang="zh-CN" sz="2400" dirty="0">
                <a:solidFill>
                  <a:srgbClr val="0070C0"/>
                </a:solidFill>
              </a:rPr>
              <a:t>102</a:t>
            </a:r>
            <a:endParaRPr lang="en-US" sz="2400" dirty="0">
              <a:solidFill>
                <a:srgbClr val="0070C0"/>
              </a:solidFill>
            </a:endParaRPr>
          </a:p>
        </p:txBody>
      </p:sp>
      <p:sp>
        <p:nvSpPr>
          <p:cNvPr id="17" name="文本框 16">
            <a:extLst>
              <a:ext uri="{FF2B5EF4-FFF2-40B4-BE49-F238E27FC236}">
                <a16:creationId xmlns:a16="http://schemas.microsoft.com/office/drawing/2014/main" id="{95BFF0B9-A088-BA35-CC84-46DDC6C946D7}"/>
              </a:ext>
            </a:extLst>
          </p:cNvPr>
          <p:cNvSpPr txBox="1"/>
          <p:nvPr/>
        </p:nvSpPr>
        <p:spPr>
          <a:xfrm>
            <a:off x="5421742" y="3533475"/>
            <a:ext cx="747320" cy="461665"/>
          </a:xfrm>
          <a:prstGeom prst="rect">
            <a:avLst/>
          </a:prstGeom>
          <a:noFill/>
        </p:spPr>
        <p:txBody>
          <a:bodyPr wrap="none" rtlCol="0">
            <a:spAutoFit/>
          </a:bodyPr>
          <a:lstStyle/>
          <a:p>
            <a:r>
              <a:rPr lang="en-US" altLang="zh-CN" sz="2400" dirty="0">
                <a:solidFill>
                  <a:srgbClr val="0070C0"/>
                </a:solidFill>
              </a:rPr>
              <a:t>102</a:t>
            </a:r>
            <a:endParaRPr lang="en-US" sz="2400" dirty="0">
              <a:solidFill>
                <a:srgbClr val="0070C0"/>
              </a:solidFill>
            </a:endParaRPr>
          </a:p>
        </p:txBody>
      </p:sp>
      <p:pic>
        <p:nvPicPr>
          <p:cNvPr id="4098" name="Picture 2" descr="Locked padlock - Free security icons">
            <a:extLst>
              <a:ext uri="{FF2B5EF4-FFF2-40B4-BE49-F238E27FC236}">
                <a16:creationId xmlns:a16="http://schemas.microsoft.com/office/drawing/2014/main" id="{5CA256FA-EE94-3B4C-2EC2-556E020EAF2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26489" y="2419637"/>
            <a:ext cx="1094538" cy="1094538"/>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a:extLst>
              <a:ext uri="{FF2B5EF4-FFF2-40B4-BE49-F238E27FC236}">
                <a16:creationId xmlns:a16="http://schemas.microsoft.com/office/drawing/2014/main" id="{9B1FBBC7-E1F3-AA92-FB2F-485F11B17184}"/>
              </a:ext>
            </a:extLst>
          </p:cNvPr>
          <p:cNvSpPr txBox="1"/>
          <p:nvPr/>
        </p:nvSpPr>
        <p:spPr>
          <a:xfrm>
            <a:off x="3582514" y="3567118"/>
            <a:ext cx="1375698" cy="523220"/>
          </a:xfrm>
          <a:prstGeom prst="rect">
            <a:avLst/>
          </a:prstGeom>
          <a:noFill/>
        </p:spPr>
        <p:txBody>
          <a:bodyPr wrap="none" rtlCol="0">
            <a:spAutoFit/>
          </a:bodyPr>
          <a:lstStyle/>
          <a:p>
            <a:r>
              <a:rPr lang="en-US" altLang="zh-CN" sz="2800" dirty="0">
                <a:solidFill>
                  <a:srgbClr val="0070C0"/>
                </a:solidFill>
              </a:rPr>
              <a:t>Lock</a:t>
            </a:r>
            <a:r>
              <a:rPr lang="zh-CN" altLang="en-US" sz="2800" dirty="0">
                <a:solidFill>
                  <a:srgbClr val="0070C0"/>
                </a:solidFill>
              </a:rPr>
              <a:t> </a:t>
            </a:r>
            <a:r>
              <a:rPr lang="en-US" altLang="zh-CN" sz="2800" dirty="0">
                <a:solidFill>
                  <a:srgbClr val="0070C0"/>
                </a:solidFill>
              </a:rPr>
              <a:t>it</a:t>
            </a:r>
            <a:endParaRPr lang="en-US" sz="2800" dirty="0">
              <a:solidFill>
                <a:srgbClr val="0070C0"/>
              </a:solidFill>
            </a:endParaRPr>
          </a:p>
        </p:txBody>
      </p:sp>
      <p:sp>
        <p:nvSpPr>
          <p:cNvPr id="20" name="文本框 19">
            <a:extLst>
              <a:ext uri="{FF2B5EF4-FFF2-40B4-BE49-F238E27FC236}">
                <a16:creationId xmlns:a16="http://schemas.microsoft.com/office/drawing/2014/main" id="{233131BF-0813-E582-2902-E94288F8349D}"/>
              </a:ext>
            </a:extLst>
          </p:cNvPr>
          <p:cNvSpPr txBox="1"/>
          <p:nvPr/>
        </p:nvSpPr>
        <p:spPr>
          <a:xfrm>
            <a:off x="5399971" y="2217990"/>
            <a:ext cx="747320" cy="461665"/>
          </a:xfrm>
          <a:prstGeom prst="rect">
            <a:avLst/>
          </a:prstGeom>
          <a:noFill/>
        </p:spPr>
        <p:txBody>
          <a:bodyPr wrap="none" rtlCol="0">
            <a:spAutoFit/>
          </a:bodyPr>
          <a:lstStyle/>
          <a:p>
            <a:r>
              <a:rPr lang="en-US" altLang="zh-CN" sz="2400" dirty="0"/>
              <a:t>101</a:t>
            </a:r>
            <a:endParaRPr lang="en-US" sz="2400" dirty="0"/>
          </a:p>
        </p:txBody>
      </p:sp>
      <p:pic>
        <p:nvPicPr>
          <p:cNvPr id="21" name="Picture 2" descr="Locked padlock - Free security icons">
            <a:extLst>
              <a:ext uri="{FF2B5EF4-FFF2-40B4-BE49-F238E27FC236}">
                <a16:creationId xmlns:a16="http://schemas.microsoft.com/office/drawing/2014/main" id="{7F80E48C-CBE6-E118-F56D-82B0018EB05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53461" y="3758580"/>
            <a:ext cx="1094538" cy="1094538"/>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C59AE186-98FC-2EFF-4BA0-0A970BD1CFF7}"/>
              </a:ext>
            </a:extLst>
          </p:cNvPr>
          <p:cNvSpPr txBox="1"/>
          <p:nvPr/>
        </p:nvSpPr>
        <p:spPr>
          <a:xfrm>
            <a:off x="8609486" y="4906061"/>
            <a:ext cx="1375698" cy="523220"/>
          </a:xfrm>
          <a:prstGeom prst="rect">
            <a:avLst/>
          </a:prstGeom>
          <a:noFill/>
        </p:spPr>
        <p:txBody>
          <a:bodyPr wrap="none" rtlCol="0">
            <a:spAutoFit/>
          </a:bodyPr>
          <a:lstStyle/>
          <a:p>
            <a:r>
              <a:rPr lang="en-US" altLang="zh-CN" sz="2800" dirty="0">
                <a:solidFill>
                  <a:srgbClr val="0070C0"/>
                </a:solidFill>
              </a:rPr>
              <a:t>Lock</a:t>
            </a:r>
            <a:r>
              <a:rPr lang="zh-CN" altLang="en-US" sz="2800" dirty="0">
                <a:solidFill>
                  <a:srgbClr val="0070C0"/>
                </a:solidFill>
              </a:rPr>
              <a:t> </a:t>
            </a:r>
            <a:r>
              <a:rPr lang="en-US" altLang="zh-CN" sz="2800" dirty="0">
                <a:solidFill>
                  <a:srgbClr val="0070C0"/>
                </a:solidFill>
              </a:rPr>
              <a:t>it</a:t>
            </a:r>
            <a:endParaRPr lang="en-US" sz="2800" dirty="0">
              <a:solidFill>
                <a:srgbClr val="0070C0"/>
              </a:solidFill>
            </a:endParaRPr>
          </a:p>
        </p:txBody>
      </p:sp>
      <p:sp>
        <p:nvSpPr>
          <p:cNvPr id="9" name="文本框 8">
            <a:extLst>
              <a:ext uri="{FF2B5EF4-FFF2-40B4-BE49-F238E27FC236}">
                <a16:creationId xmlns:a16="http://schemas.microsoft.com/office/drawing/2014/main" id="{2803DB31-DE90-1E73-D89F-97B424B8E76F}"/>
              </a:ext>
            </a:extLst>
          </p:cNvPr>
          <p:cNvSpPr txBox="1"/>
          <p:nvPr/>
        </p:nvSpPr>
        <p:spPr>
          <a:xfrm>
            <a:off x="0" y="4379648"/>
            <a:ext cx="8502294" cy="2308324"/>
          </a:xfrm>
          <a:prstGeom prst="rect">
            <a:avLst/>
          </a:prstGeom>
          <a:noFill/>
        </p:spPr>
        <p:txBody>
          <a:bodyPr wrap="square">
            <a:spAutoFit/>
          </a:bodyPr>
          <a:lstStyle/>
          <a:p>
            <a:pPr marL="742950" lvl="1" indent="-285750">
              <a:buFont typeface="Arial" panose="020B0604020202020204" pitchFamily="34" charset="0"/>
              <a:buChar char="•"/>
            </a:pPr>
            <a:r>
              <a:rPr lang="en-US" altLang="zh-CN" sz="1800" b="0" dirty="0">
                <a:solidFill>
                  <a:srgbClr val="FF0000"/>
                </a:solidFill>
              </a:rPr>
              <a:t>Critical</a:t>
            </a:r>
            <a:r>
              <a:rPr lang="zh-CN" altLang="en-US" sz="1800" b="0" dirty="0">
                <a:solidFill>
                  <a:srgbClr val="FF0000"/>
                </a:solidFill>
              </a:rPr>
              <a:t> </a:t>
            </a:r>
            <a:r>
              <a:rPr lang="en-US" altLang="zh-CN" sz="1800" b="0" dirty="0">
                <a:solidFill>
                  <a:srgbClr val="FF0000"/>
                </a:solidFill>
              </a:rPr>
              <a:t>section</a:t>
            </a:r>
            <a:r>
              <a:rPr lang="en-US" altLang="zh-CN" sz="1800" b="0" dirty="0"/>
              <a:t>:</a:t>
            </a:r>
            <a:r>
              <a:rPr lang="zh-CN" altLang="en-US" sz="1800" b="0" dirty="0"/>
              <a:t> </a:t>
            </a:r>
            <a:r>
              <a:rPr lang="en-US" altLang="zh-CN" sz="1800" b="0" dirty="0">
                <a:latin typeface="Helvetica" pitchFamily="2" charset="0"/>
              </a:rPr>
              <a:t>a piece of code that accesses a </a:t>
            </a:r>
            <a:r>
              <a:rPr lang="en-US" altLang="zh-CN" sz="1800" b="0" dirty="0">
                <a:solidFill>
                  <a:srgbClr val="0070C0"/>
                </a:solidFill>
                <a:latin typeface="Helvetica" pitchFamily="2" charset="0"/>
              </a:rPr>
              <a:t>shared </a:t>
            </a:r>
            <a:r>
              <a:rPr lang="en-US" altLang="zh-CN" sz="1800" b="0" dirty="0">
                <a:latin typeface="Helvetica" pitchFamily="2" charset="0"/>
              </a:rPr>
              <a:t>resource,</a:t>
            </a:r>
            <a:r>
              <a:rPr lang="zh-CN" altLang="en-US" sz="1800" b="0" dirty="0">
                <a:latin typeface="Helvetica" pitchFamily="2" charset="0"/>
              </a:rPr>
              <a:t> </a:t>
            </a:r>
            <a:r>
              <a:rPr lang="en-US" altLang="zh-CN" sz="1800" b="0" dirty="0">
                <a:latin typeface="Helvetica" pitchFamily="2" charset="0"/>
              </a:rPr>
              <a:t>usually a variable or data structure</a:t>
            </a:r>
          </a:p>
          <a:p>
            <a:pPr marL="742950" lvl="1" indent="-285750">
              <a:buFont typeface="Arial" panose="020B0604020202020204" pitchFamily="34" charset="0"/>
              <a:buChar char="•"/>
            </a:pPr>
            <a:r>
              <a:rPr lang="en-US" altLang="zh-CN" b="0" dirty="0">
                <a:latin typeface="Helvetica" pitchFamily="2" charset="0"/>
              </a:rPr>
              <a:t>Correctness of a concurrent program:</a:t>
            </a:r>
            <a:endParaRPr lang="en-US" altLang="zh-CN" sz="1800" b="0" dirty="0">
              <a:latin typeface="Helvetica" pitchFamily="2" charset="0"/>
            </a:endParaRPr>
          </a:p>
          <a:p>
            <a:pPr marL="1200150" lvl="2" indent="-285750">
              <a:buFont typeface="Arial" panose="020B0604020202020204" pitchFamily="34" charset="0"/>
              <a:buChar char="•"/>
            </a:pPr>
            <a:r>
              <a:rPr lang="en-US" altLang="zh-CN" b="0" dirty="0">
                <a:solidFill>
                  <a:srgbClr val="FF0000"/>
                </a:solidFill>
                <a:effectLst/>
                <a:latin typeface="Helvetica" pitchFamily="2" charset="0"/>
              </a:rPr>
              <a:t>Mutual exclusion</a:t>
            </a:r>
            <a:r>
              <a:rPr lang="en-US" altLang="zh-CN" b="0" dirty="0">
                <a:effectLst/>
                <a:latin typeface="Helvetica" pitchFamily="2" charset="0"/>
              </a:rPr>
              <a:t>:</a:t>
            </a:r>
            <a:r>
              <a:rPr lang="zh-CN" altLang="en-US" b="0" dirty="0">
                <a:effectLst/>
                <a:latin typeface="Helvetica" pitchFamily="2" charset="0"/>
              </a:rPr>
              <a:t> </a:t>
            </a:r>
            <a:r>
              <a:rPr lang="en-US" altLang="zh-CN" b="0" dirty="0">
                <a:effectLst/>
                <a:latin typeface="Helvetica" pitchFamily="2" charset="0"/>
              </a:rPr>
              <a:t>Only one thread in critical section at a time</a:t>
            </a:r>
          </a:p>
          <a:p>
            <a:pPr marL="1200150" lvl="2" indent="-285750">
              <a:buFont typeface="Arial" panose="020B0604020202020204" pitchFamily="34" charset="0"/>
              <a:buChar char="•"/>
            </a:pPr>
            <a:r>
              <a:rPr lang="en-US" altLang="zh-CN" b="0" dirty="0">
                <a:solidFill>
                  <a:srgbClr val="FF0000"/>
                </a:solidFill>
                <a:effectLst/>
                <a:latin typeface="Helvetica" pitchFamily="2" charset="0"/>
              </a:rPr>
              <a:t>Progress (deadlock-free)</a:t>
            </a:r>
            <a:r>
              <a:rPr lang="en-US" altLang="zh-CN" b="0" dirty="0">
                <a:solidFill>
                  <a:srgbClr val="FF0000"/>
                </a:solidFill>
                <a:latin typeface="Helvetica" pitchFamily="2" charset="0"/>
              </a:rPr>
              <a:t>:</a:t>
            </a:r>
            <a:r>
              <a:rPr lang="zh-CN" altLang="en-US" b="0" dirty="0">
                <a:solidFill>
                  <a:srgbClr val="FF0000"/>
                </a:solidFill>
                <a:latin typeface="Helvetica" pitchFamily="2" charset="0"/>
              </a:rPr>
              <a:t> </a:t>
            </a:r>
            <a:r>
              <a:rPr lang="en-US" altLang="zh-CN" b="0" dirty="0">
                <a:effectLst/>
                <a:latin typeface="Helvetica" pitchFamily="2" charset="0"/>
              </a:rPr>
              <a:t>If several simultaneous requests, must allow one to proceed</a:t>
            </a:r>
          </a:p>
          <a:p>
            <a:pPr marL="1200150" lvl="2" indent="-285750">
              <a:buFont typeface="Arial" panose="020B0604020202020204" pitchFamily="34" charset="0"/>
              <a:buChar char="•"/>
            </a:pPr>
            <a:r>
              <a:rPr lang="en-US" altLang="zh-CN" b="0" dirty="0">
                <a:solidFill>
                  <a:srgbClr val="FF0000"/>
                </a:solidFill>
                <a:effectLst/>
                <a:latin typeface="Helvetica" pitchFamily="2" charset="0"/>
              </a:rPr>
              <a:t>Bounded waiting (starvation-free)</a:t>
            </a:r>
            <a:r>
              <a:rPr lang="en-US" altLang="zh-CN" b="0" dirty="0">
                <a:solidFill>
                  <a:srgbClr val="FF0000"/>
                </a:solidFill>
                <a:latin typeface="Helvetica" pitchFamily="2" charset="0"/>
              </a:rPr>
              <a:t>:</a:t>
            </a:r>
            <a:r>
              <a:rPr lang="zh-CN" altLang="en-US" b="0" dirty="0">
                <a:solidFill>
                  <a:srgbClr val="FF0000"/>
                </a:solidFill>
                <a:latin typeface="Helvetica" pitchFamily="2" charset="0"/>
              </a:rPr>
              <a:t> </a:t>
            </a:r>
            <a:r>
              <a:rPr lang="en-US" altLang="zh-CN" b="0" dirty="0">
                <a:effectLst/>
                <a:latin typeface="Helvetica" pitchFamily="2" charset="0"/>
              </a:rPr>
              <a:t>Must eventually allow each waiting thread to enter</a:t>
            </a:r>
          </a:p>
        </p:txBody>
      </p:sp>
    </p:spTree>
    <p:extLst>
      <p:ext uri="{BB962C8B-B14F-4D97-AF65-F5344CB8AC3E}">
        <p14:creationId xmlns:p14="http://schemas.microsoft.com/office/powerpoint/2010/main" val="20083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6ACBEC-3A2D-0F3C-69F5-E226FE7BD638}"/>
              </a:ext>
            </a:extLst>
          </p:cNvPr>
          <p:cNvSpPr>
            <a:spLocks noGrp="1"/>
          </p:cNvSpPr>
          <p:nvPr>
            <p:ph type="title"/>
          </p:nvPr>
        </p:nvSpPr>
        <p:spPr/>
        <p:txBody>
          <a:bodyPr/>
          <a:lstStyle/>
          <a:p>
            <a:r>
              <a:rPr lang="en-US" altLang="zh-CN" dirty="0"/>
              <a:t>Locks</a:t>
            </a:r>
            <a:endParaRPr lang="en-US" dirty="0"/>
          </a:p>
        </p:txBody>
      </p:sp>
      <p:sp>
        <p:nvSpPr>
          <p:cNvPr id="3" name="内容占位符 2">
            <a:extLst>
              <a:ext uri="{FF2B5EF4-FFF2-40B4-BE49-F238E27FC236}">
                <a16:creationId xmlns:a16="http://schemas.microsoft.com/office/drawing/2014/main" id="{960752D7-E7F1-9E8C-C134-54FD99D3AAF3}"/>
              </a:ext>
            </a:extLst>
          </p:cNvPr>
          <p:cNvSpPr>
            <a:spLocks noGrp="1"/>
          </p:cNvSpPr>
          <p:nvPr>
            <p:ph idx="1"/>
          </p:nvPr>
        </p:nvSpPr>
        <p:spPr/>
        <p:txBody>
          <a:bodyPr/>
          <a:lstStyle/>
          <a:p>
            <a:r>
              <a:rPr lang="en-US" altLang="zh-CN" dirty="0">
                <a:effectLst/>
                <a:latin typeface="Helvetica" pitchFamily="2" charset="0"/>
              </a:rPr>
              <a:t>A</a:t>
            </a:r>
            <a:r>
              <a:rPr lang="zh-CN" altLang="en-US" dirty="0">
                <a:effectLst/>
                <a:latin typeface="Helvetica" pitchFamily="2" charset="0"/>
              </a:rPr>
              <a:t> </a:t>
            </a:r>
            <a:r>
              <a:rPr lang="en-US" altLang="zh-CN" b="1" dirty="0">
                <a:solidFill>
                  <a:srgbClr val="0070C0"/>
                </a:solidFill>
                <a:effectLst/>
                <a:latin typeface="Helvetica" pitchFamily="2" charset="0"/>
              </a:rPr>
              <a:t>lock</a:t>
            </a:r>
            <a:r>
              <a:rPr lang="zh-CN" altLang="en-US" dirty="0">
                <a:effectLst/>
                <a:latin typeface="Helvetica" pitchFamily="2" charset="0"/>
              </a:rPr>
              <a:t> </a:t>
            </a:r>
            <a:r>
              <a:rPr lang="en-US" altLang="zh-CN" dirty="0">
                <a:effectLst/>
                <a:latin typeface="Helvetica" pitchFamily="2" charset="0"/>
              </a:rPr>
              <a:t>is</a:t>
            </a:r>
            <a:r>
              <a:rPr lang="zh-CN" altLang="en-US" dirty="0">
                <a:effectLst/>
                <a:latin typeface="Helvetica" pitchFamily="2" charset="0"/>
              </a:rPr>
              <a:t> </a:t>
            </a:r>
            <a:r>
              <a:rPr lang="en-US" altLang="zh-CN" dirty="0">
                <a:effectLst/>
                <a:latin typeface="Helvetica" pitchFamily="2" charset="0"/>
              </a:rPr>
              <a:t>a</a:t>
            </a:r>
            <a:r>
              <a:rPr lang="zh-CN" altLang="en-US" dirty="0">
                <a:effectLst/>
                <a:latin typeface="Helvetica" pitchFamily="2" charset="0"/>
              </a:rPr>
              <a:t> </a:t>
            </a:r>
            <a:r>
              <a:rPr lang="en-US" altLang="zh-CN" b="1" dirty="0">
                <a:solidFill>
                  <a:srgbClr val="0070C0"/>
                </a:solidFill>
                <a:effectLst/>
                <a:latin typeface="Helvetica" pitchFamily="2" charset="0"/>
              </a:rPr>
              <a:t>variable</a:t>
            </a:r>
          </a:p>
          <a:p>
            <a:r>
              <a:rPr lang="en-US" altLang="zh-CN" b="1" dirty="0">
                <a:solidFill>
                  <a:srgbClr val="0070C0"/>
                </a:solidFill>
                <a:latin typeface="Helvetica" pitchFamily="2" charset="0"/>
              </a:rPr>
              <a:t>Objective:</a:t>
            </a:r>
            <a:r>
              <a:rPr lang="zh-CN" altLang="en-US" b="1" dirty="0">
                <a:solidFill>
                  <a:srgbClr val="0070C0"/>
                </a:solidFill>
                <a:latin typeface="Helvetica" pitchFamily="2" charset="0"/>
              </a:rPr>
              <a:t> </a:t>
            </a:r>
            <a:r>
              <a:rPr lang="en-US" altLang="zh-CN" dirty="0">
                <a:latin typeface="Helvetica" pitchFamily="2" charset="0"/>
              </a:rPr>
              <a:t>Provide</a:t>
            </a:r>
            <a:r>
              <a:rPr lang="zh-CN" altLang="en-US" dirty="0">
                <a:solidFill>
                  <a:srgbClr val="0070C0"/>
                </a:solidFill>
                <a:latin typeface="Helvetica" pitchFamily="2" charset="0"/>
              </a:rPr>
              <a:t> </a:t>
            </a:r>
            <a:r>
              <a:rPr lang="en-US" altLang="zh-CN" dirty="0">
                <a:solidFill>
                  <a:srgbClr val="0070C0"/>
                </a:solidFill>
                <a:latin typeface="Helvetica" pitchFamily="2" charset="0"/>
              </a:rPr>
              <a:t>mutual</a:t>
            </a:r>
            <a:r>
              <a:rPr lang="zh-CN" altLang="en-US" dirty="0">
                <a:solidFill>
                  <a:srgbClr val="0070C0"/>
                </a:solidFill>
                <a:latin typeface="Helvetica" pitchFamily="2" charset="0"/>
              </a:rPr>
              <a:t> </a:t>
            </a:r>
            <a:r>
              <a:rPr lang="en-US" altLang="zh-CN" dirty="0">
                <a:solidFill>
                  <a:srgbClr val="0070C0"/>
                </a:solidFill>
                <a:latin typeface="Helvetica" pitchFamily="2" charset="0"/>
              </a:rPr>
              <a:t>exclusion (mutex)</a:t>
            </a:r>
            <a:endParaRPr lang="en-US" altLang="zh-CN" dirty="0">
              <a:solidFill>
                <a:srgbClr val="0070C0"/>
              </a:solidFill>
              <a:effectLst/>
              <a:latin typeface="Helvetica" pitchFamily="2" charset="0"/>
            </a:endParaRPr>
          </a:p>
          <a:p>
            <a:r>
              <a:rPr lang="en-US" altLang="zh-CN" dirty="0">
                <a:effectLst/>
                <a:latin typeface="Helvetica" pitchFamily="2" charset="0"/>
              </a:rPr>
              <a:t>Two states</a:t>
            </a:r>
          </a:p>
          <a:p>
            <a:pPr lvl="1"/>
            <a:r>
              <a:rPr lang="en-US" altLang="zh-CN" dirty="0">
                <a:solidFill>
                  <a:srgbClr val="0070C0"/>
                </a:solidFill>
                <a:effectLst/>
                <a:latin typeface="Helvetica" pitchFamily="2" charset="0"/>
              </a:rPr>
              <a:t>Available</a:t>
            </a:r>
            <a:r>
              <a:rPr lang="en-US" altLang="zh-CN" dirty="0">
                <a:effectLst/>
                <a:latin typeface="Helvetica" pitchFamily="2" charset="0"/>
              </a:rPr>
              <a:t> or </a:t>
            </a:r>
            <a:r>
              <a:rPr lang="en-US" altLang="zh-CN" dirty="0">
                <a:solidFill>
                  <a:srgbClr val="0070C0"/>
                </a:solidFill>
                <a:effectLst/>
                <a:latin typeface="Helvetica" pitchFamily="2" charset="0"/>
              </a:rPr>
              <a:t>free</a:t>
            </a:r>
          </a:p>
          <a:p>
            <a:pPr lvl="1"/>
            <a:r>
              <a:rPr lang="en-US" altLang="zh-CN" dirty="0">
                <a:solidFill>
                  <a:srgbClr val="FF0000"/>
                </a:solidFill>
                <a:effectLst/>
                <a:latin typeface="Helvetica" pitchFamily="2" charset="0"/>
              </a:rPr>
              <a:t>Locked</a:t>
            </a:r>
            <a:r>
              <a:rPr lang="en-US" altLang="zh-CN" dirty="0">
                <a:effectLst/>
                <a:latin typeface="Helvetica" pitchFamily="2" charset="0"/>
              </a:rPr>
              <a:t> or </a:t>
            </a:r>
            <a:r>
              <a:rPr lang="en-US" altLang="zh-CN" dirty="0">
                <a:solidFill>
                  <a:srgbClr val="FF0000"/>
                </a:solidFill>
                <a:effectLst/>
                <a:latin typeface="Helvetica" pitchFamily="2" charset="0"/>
              </a:rPr>
              <a:t>held</a:t>
            </a:r>
          </a:p>
          <a:p>
            <a:r>
              <a:rPr lang="en-US" altLang="zh-CN" dirty="0">
                <a:solidFill>
                  <a:srgbClr val="0070C1"/>
                </a:solidFill>
                <a:effectLst/>
                <a:latin typeface="Helvetica" pitchFamily="2" charset="0"/>
              </a:rPr>
              <a:t>lock(): </a:t>
            </a:r>
            <a:r>
              <a:rPr lang="en-US" altLang="zh-CN" dirty="0">
                <a:effectLst/>
                <a:latin typeface="Helvetica" pitchFamily="2" charset="0"/>
              </a:rPr>
              <a:t>tries to acquire the lock</a:t>
            </a:r>
          </a:p>
          <a:p>
            <a:r>
              <a:rPr lang="en-US" altLang="zh-CN" dirty="0">
                <a:solidFill>
                  <a:srgbClr val="0070C1"/>
                </a:solidFill>
                <a:effectLst/>
                <a:latin typeface="Helvetica" pitchFamily="2" charset="0"/>
              </a:rPr>
              <a:t>unlock(): </a:t>
            </a:r>
            <a:r>
              <a:rPr lang="en-US" altLang="zh-CN" dirty="0">
                <a:effectLst/>
                <a:latin typeface="Helvetica" pitchFamily="2" charset="0"/>
              </a:rPr>
              <a:t>releases the lock that was previously acquired</a:t>
            </a:r>
          </a:p>
          <a:p>
            <a:endParaRPr lang="en-US" altLang="zh-CN" dirty="0">
              <a:effectLst/>
              <a:latin typeface="Helvetica" pitchFamily="2" charset="0"/>
            </a:endParaRPr>
          </a:p>
        </p:txBody>
      </p:sp>
      <p:sp>
        <p:nvSpPr>
          <p:cNvPr id="5" name="Plassholder for innhold 2">
            <a:extLst>
              <a:ext uri="{FF2B5EF4-FFF2-40B4-BE49-F238E27FC236}">
                <a16:creationId xmlns:a16="http://schemas.microsoft.com/office/drawing/2014/main" id="{D7EA04BC-2374-A6F1-9ECD-88FFDDC8FA48}"/>
              </a:ext>
            </a:extLst>
          </p:cNvPr>
          <p:cNvSpPr txBox="1">
            <a:spLocks/>
          </p:cNvSpPr>
          <p:nvPr/>
        </p:nvSpPr>
        <p:spPr>
          <a:xfrm>
            <a:off x="8458200" y="1339259"/>
            <a:ext cx="3409114" cy="51385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600" dirty="0" err="1">
                <a:solidFill>
                  <a:srgbClr val="008000"/>
                </a:solidFill>
              </a:rPr>
              <a:t>lock_t</a:t>
            </a:r>
            <a:r>
              <a:rPr lang="zh-CN" altLang="en-US" sz="1600" dirty="0">
                <a:solidFill>
                  <a:srgbClr val="008000"/>
                </a:solidFill>
              </a:rPr>
              <a:t> </a:t>
            </a:r>
            <a:r>
              <a:rPr lang="en-US" altLang="zh-CN" sz="1600" dirty="0">
                <a:solidFill>
                  <a:srgbClr val="008000"/>
                </a:solidFill>
              </a:rPr>
              <a:t>mutex</a:t>
            </a:r>
          </a:p>
          <a:p>
            <a:pPr marL="0" indent="0">
              <a:buNone/>
            </a:pPr>
            <a:r>
              <a:rPr lang="en-US" altLang="zh-CN" sz="1600" dirty="0">
                <a:solidFill>
                  <a:srgbClr val="B00040"/>
                </a:solidFill>
              </a:rPr>
              <a:t>void</a:t>
            </a:r>
            <a:r>
              <a:rPr lang="en-US" altLang="zh-CN" sz="1600" dirty="0">
                <a:solidFill>
                  <a:srgbClr val="BBBBBB"/>
                </a:solidFill>
              </a:rPr>
              <a:t> </a:t>
            </a:r>
            <a:r>
              <a:rPr lang="en-US" altLang="zh-CN" sz="1600" dirty="0">
                <a:solidFill>
                  <a:srgbClr val="666666"/>
                </a:solidFill>
              </a:rPr>
              <a:t>*</a:t>
            </a:r>
            <a:r>
              <a:rPr lang="en-US" altLang="zh-CN" sz="1600" dirty="0">
                <a:solidFill>
                  <a:srgbClr val="0000FF"/>
                </a:solidFill>
              </a:rPr>
              <a:t>worker</a:t>
            </a:r>
            <a:r>
              <a:rPr lang="en-US" altLang="zh-CN" sz="1600" dirty="0"/>
              <a:t>(</a:t>
            </a:r>
            <a:r>
              <a:rPr lang="en-US" altLang="zh-CN" sz="1600" dirty="0">
                <a:solidFill>
                  <a:srgbClr val="B00040"/>
                </a:solidFill>
              </a:rPr>
              <a:t>void</a:t>
            </a:r>
            <a:r>
              <a:rPr lang="en-US" altLang="zh-CN" sz="1600" dirty="0">
                <a:solidFill>
                  <a:srgbClr val="BBBBBB"/>
                </a:solidFill>
              </a:rPr>
              <a:t> </a:t>
            </a:r>
            <a:r>
              <a:rPr lang="en-US" altLang="zh-CN" sz="1600" dirty="0">
                <a:solidFill>
                  <a:srgbClr val="666666"/>
                </a:solidFill>
              </a:rPr>
              <a:t>*</a:t>
            </a:r>
            <a:r>
              <a:rPr lang="en-US" altLang="zh-CN" sz="1600" dirty="0" err="1"/>
              <a:t>arg</a:t>
            </a:r>
            <a:r>
              <a:rPr lang="en-US" altLang="zh-CN" sz="1600" dirty="0"/>
              <a:t>)</a:t>
            </a:r>
            <a:r>
              <a:rPr lang="en-US" altLang="zh-CN" sz="1600" dirty="0">
                <a:solidFill>
                  <a:srgbClr val="BBBBBB"/>
                </a:solidFill>
              </a:rPr>
              <a:t> </a:t>
            </a:r>
            <a:r>
              <a:rPr lang="en-US" altLang="zh-CN" sz="1600" dirty="0"/>
              <a:t>{ </a:t>
            </a:r>
          </a:p>
          <a:p>
            <a:pPr marL="0" indent="0">
              <a:buNone/>
            </a:pPr>
            <a:r>
              <a:rPr lang="en-US" altLang="zh-CN" sz="1600" dirty="0">
                <a:solidFill>
                  <a:srgbClr val="B00040"/>
                </a:solidFill>
              </a:rPr>
              <a:t>	int</a:t>
            </a:r>
            <a:r>
              <a:rPr lang="en-US" altLang="zh-CN" sz="1600" dirty="0">
                <a:solidFill>
                  <a:srgbClr val="BBBBBB"/>
                </a:solidFill>
              </a:rPr>
              <a:t> </a:t>
            </a:r>
            <a:r>
              <a:rPr lang="en-US" altLang="zh-CN" sz="1600" dirty="0" err="1"/>
              <a:t>i</a:t>
            </a:r>
            <a:r>
              <a:rPr lang="en-US" altLang="zh-CN" sz="1600" dirty="0"/>
              <a:t>; </a:t>
            </a:r>
          </a:p>
          <a:p>
            <a:pPr marL="0" indent="0">
              <a:buNone/>
            </a:pPr>
            <a:r>
              <a:rPr lang="en-US" altLang="zh-CN" sz="1600" dirty="0">
                <a:solidFill>
                  <a:srgbClr val="008000"/>
                </a:solidFill>
              </a:rPr>
              <a:t>	for</a:t>
            </a:r>
            <a:r>
              <a:rPr lang="en-US" altLang="zh-CN" sz="1600" dirty="0">
                <a:solidFill>
                  <a:srgbClr val="BBBBBB"/>
                </a:solidFill>
              </a:rPr>
              <a:t> </a:t>
            </a:r>
            <a:r>
              <a:rPr lang="en-US" altLang="zh-CN" sz="1600" dirty="0"/>
              <a:t>(</a:t>
            </a:r>
            <a:r>
              <a:rPr lang="en-US" altLang="zh-CN" sz="1600" dirty="0" err="1"/>
              <a:t>i</a:t>
            </a:r>
            <a:r>
              <a:rPr lang="en-US" altLang="zh-CN" sz="1600" dirty="0">
                <a:solidFill>
                  <a:srgbClr val="BBBBBB"/>
                </a:solidFill>
              </a:rPr>
              <a:t> </a:t>
            </a:r>
            <a:r>
              <a:rPr lang="en-US" altLang="zh-CN" sz="1600" dirty="0">
                <a:solidFill>
                  <a:srgbClr val="666666"/>
                </a:solidFill>
              </a:rPr>
              <a:t>=</a:t>
            </a:r>
            <a:r>
              <a:rPr lang="en-US" altLang="zh-CN" sz="1600" dirty="0">
                <a:solidFill>
                  <a:srgbClr val="BBBBBB"/>
                </a:solidFill>
              </a:rPr>
              <a:t> </a:t>
            </a:r>
            <a:r>
              <a:rPr lang="en-US" altLang="zh-CN" sz="1600" dirty="0">
                <a:solidFill>
                  <a:srgbClr val="666666"/>
                </a:solidFill>
              </a:rPr>
              <a:t>0</a:t>
            </a:r>
            <a:r>
              <a:rPr lang="en-US" altLang="zh-CN" sz="1600" dirty="0"/>
              <a:t>;</a:t>
            </a:r>
            <a:r>
              <a:rPr lang="en-US" altLang="zh-CN" sz="1600" dirty="0">
                <a:solidFill>
                  <a:srgbClr val="BBBBBB"/>
                </a:solidFill>
              </a:rPr>
              <a:t> </a:t>
            </a:r>
            <a:r>
              <a:rPr lang="en-US" altLang="zh-CN" sz="1600" dirty="0" err="1"/>
              <a:t>i</a:t>
            </a:r>
            <a:r>
              <a:rPr lang="en-US" altLang="zh-CN" sz="1600" dirty="0">
                <a:solidFill>
                  <a:srgbClr val="BBBBBB"/>
                </a:solidFill>
              </a:rPr>
              <a:t> </a:t>
            </a:r>
            <a:r>
              <a:rPr lang="en-US" altLang="zh-CN" sz="1600" dirty="0">
                <a:solidFill>
                  <a:srgbClr val="666666"/>
                </a:solidFill>
              </a:rPr>
              <a:t>&lt;</a:t>
            </a:r>
            <a:r>
              <a:rPr lang="en-US" altLang="zh-CN" sz="1600" dirty="0">
                <a:solidFill>
                  <a:srgbClr val="BBBBBB"/>
                </a:solidFill>
              </a:rPr>
              <a:t> </a:t>
            </a:r>
            <a:r>
              <a:rPr lang="en-US" altLang="zh-CN" sz="1600" dirty="0" err="1"/>
              <a:t>loops;i</a:t>
            </a:r>
            <a:r>
              <a:rPr lang="en-US" altLang="zh-CN" sz="1600" dirty="0">
                <a:solidFill>
                  <a:srgbClr val="666666"/>
                </a:solidFill>
              </a:rPr>
              <a:t>++</a:t>
            </a:r>
            <a:r>
              <a:rPr lang="en-US" altLang="zh-CN" sz="1600" dirty="0"/>
              <a:t>)</a:t>
            </a:r>
            <a:r>
              <a:rPr lang="en-US" altLang="zh-CN" sz="1600" dirty="0">
                <a:solidFill>
                  <a:srgbClr val="BBBBBB"/>
                </a:solidFill>
              </a:rPr>
              <a:t> 	</a:t>
            </a:r>
            <a:r>
              <a:rPr lang="en-US" altLang="zh-CN" sz="1600" dirty="0"/>
              <a:t>{ </a:t>
            </a:r>
          </a:p>
          <a:p>
            <a:pPr marL="0" indent="0">
              <a:buNone/>
            </a:pPr>
            <a:r>
              <a:rPr lang="en-US" altLang="zh-CN" sz="1600" dirty="0">
                <a:solidFill>
                  <a:srgbClr val="FF0000"/>
                </a:solidFill>
              </a:rPr>
              <a:t>		lock(&amp;mutex);</a:t>
            </a:r>
          </a:p>
          <a:p>
            <a:pPr marL="0" indent="0">
              <a:buNone/>
            </a:pPr>
            <a:r>
              <a:rPr lang="en-US" altLang="zh-CN" sz="1600" dirty="0"/>
              <a:t>		counter</a:t>
            </a:r>
            <a:r>
              <a:rPr lang="en-US" altLang="zh-CN" sz="1600" dirty="0">
                <a:solidFill>
                  <a:srgbClr val="666666"/>
                </a:solidFill>
              </a:rPr>
              <a:t>++</a:t>
            </a:r>
            <a:r>
              <a:rPr lang="en-US" altLang="zh-CN" sz="1600" dirty="0"/>
              <a:t>; </a:t>
            </a:r>
          </a:p>
          <a:p>
            <a:pPr marL="0" indent="0">
              <a:buNone/>
            </a:pPr>
            <a:r>
              <a:rPr lang="en-US" altLang="zh-CN" sz="1600" dirty="0">
                <a:solidFill>
                  <a:srgbClr val="FF0000"/>
                </a:solidFill>
              </a:rPr>
              <a:t>		unlock(&amp;mutex)} </a:t>
            </a:r>
          </a:p>
          <a:p>
            <a:pPr marL="0" indent="0">
              <a:buNone/>
            </a:pPr>
            <a:r>
              <a:rPr lang="zh-CN" altLang="en-US" sz="1600" dirty="0">
                <a:solidFill>
                  <a:srgbClr val="008000"/>
                </a:solidFill>
              </a:rPr>
              <a:t>        </a:t>
            </a:r>
            <a:r>
              <a:rPr lang="en-US" altLang="zh-CN" sz="1600" dirty="0">
                <a:solidFill>
                  <a:srgbClr val="008000"/>
                </a:solidFill>
              </a:rPr>
              <a:t>return</a:t>
            </a:r>
            <a:r>
              <a:rPr lang="en-US" altLang="zh-CN" sz="1600" dirty="0">
                <a:solidFill>
                  <a:srgbClr val="BBBBBB"/>
                </a:solidFill>
              </a:rPr>
              <a:t> </a:t>
            </a:r>
            <a:r>
              <a:rPr lang="en-US" altLang="zh-CN" sz="1600" dirty="0">
                <a:solidFill>
                  <a:srgbClr val="008000"/>
                </a:solidFill>
              </a:rPr>
              <a:t>NULL</a:t>
            </a:r>
            <a:r>
              <a:rPr lang="en-US" altLang="zh-CN" sz="1600" dirty="0"/>
              <a:t>; </a:t>
            </a:r>
          </a:p>
          <a:p>
            <a:pPr marL="0" indent="0">
              <a:buNone/>
            </a:pPr>
            <a:r>
              <a:rPr lang="en-US" altLang="zh-CN" sz="1600" dirty="0"/>
              <a:t>}</a:t>
            </a:r>
            <a:endParaRPr lang="nb-NO" sz="1600" dirty="0"/>
          </a:p>
        </p:txBody>
      </p:sp>
    </p:spTree>
    <p:extLst>
      <p:ext uri="{BB962C8B-B14F-4D97-AF65-F5344CB8AC3E}">
        <p14:creationId xmlns:p14="http://schemas.microsoft.com/office/powerpoint/2010/main" val="344301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08448-D0CD-4483-E8CF-278884CC761B}"/>
              </a:ext>
            </a:extLst>
          </p:cNvPr>
          <p:cNvSpPr>
            <a:spLocks noGrp="1"/>
          </p:cNvSpPr>
          <p:nvPr>
            <p:ph type="title"/>
          </p:nvPr>
        </p:nvSpPr>
        <p:spPr/>
        <p:txBody>
          <a:bodyPr/>
          <a:lstStyle/>
          <a:p>
            <a:r>
              <a:rPr lang="en-US" altLang="zh-CN" dirty="0"/>
              <a:t>Locks: Disable Interrupts</a:t>
            </a:r>
            <a:endParaRPr lang="en-US" dirty="0"/>
          </a:p>
        </p:txBody>
      </p:sp>
      <p:sp>
        <p:nvSpPr>
          <p:cNvPr id="3" name="内容占位符 2">
            <a:extLst>
              <a:ext uri="{FF2B5EF4-FFF2-40B4-BE49-F238E27FC236}">
                <a16:creationId xmlns:a16="http://schemas.microsoft.com/office/drawing/2014/main" id="{BFBF4951-B690-480B-9C05-F0C946504920}"/>
              </a:ext>
            </a:extLst>
          </p:cNvPr>
          <p:cNvSpPr>
            <a:spLocks noGrp="1"/>
          </p:cNvSpPr>
          <p:nvPr>
            <p:ph idx="1"/>
          </p:nvPr>
        </p:nvSpPr>
        <p:spPr/>
        <p:txBody>
          <a:bodyPr>
            <a:normAutofit/>
          </a:bodyPr>
          <a:lstStyle/>
          <a:p>
            <a:r>
              <a:rPr lang="en-US" altLang="zh-CN" dirty="0"/>
              <a:t>An</a:t>
            </a:r>
            <a:r>
              <a:rPr lang="zh-CN" altLang="en-US" dirty="0"/>
              <a:t> </a:t>
            </a:r>
            <a:r>
              <a:rPr lang="en-US" altLang="zh-CN" dirty="0"/>
              <a:t>early</a:t>
            </a:r>
            <a:r>
              <a:rPr lang="zh-CN" altLang="en-US" dirty="0"/>
              <a:t> </a:t>
            </a:r>
            <a:r>
              <a:rPr lang="en-US" altLang="zh-CN" dirty="0"/>
              <a:t>solution:</a:t>
            </a:r>
            <a:r>
              <a:rPr lang="zh-CN" altLang="en-US" dirty="0"/>
              <a:t> </a:t>
            </a:r>
            <a:r>
              <a:rPr lang="en-US" altLang="zh-CN" dirty="0"/>
              <a:t>disable</a:t>
            </a:r>
            <a:r>
              <a:rPr lang="zh-CN" altLang="en-US" dirty="0"/>
              <a:t> </a:t>
            </a:r>
            <a:r>
              <a:rPr lang="en-US" altLang="zh-CN" dirty="0"/>
              <a:t>interrupts</a:t>
            </a:r>
            <a:r>
              <a:rPr lang="zh-CN" altLang="en-US" dirty="0"/>
              <a:t> </a:t>
            </a:r>
            <a:r>
              <a:rPr lang="en-US" altLang="zh-CN" dirty="0"/>
              <a:t>for</a:t>
            </a:r>
            <a:r>
              <a:rPr lang="zh-CN" altLang="en-US" dirty="0"/>
              <a:t> </a:t>
            </a:r>
            <a:r>
              <a:rPr lang="en-US" altLang="zh-CN" dirty="0"/>
              <a:t>critical</a:t>
            </a:r>
            <a:r>
              <a:rPr lang="zh-CN" altLang="en-US" dirty="0"/>
              <a:t> </a:t>
            </a:r>
            <a:r>
              <a:rPr lang="en-US" altLang="zh-CN" dirty="0"/>
              <a:t>sections</a:t>
            </a:r>
          </a:p>
          <a:p>
            <a:r>
              <a:rPr lang="en-US" altLang="zh-CN" dirty="0"/>
              <a:t>Problems:</a:t>
            </a:r>
            <a:r>
              <a:rPr lang="zh-CN" altLang="en-US" dirty="0"/>
              <a:t> </a:t>
            </a:r>
            <a:endParaRPr lang="en-US" altLang="zh-CN" dirty="0"/>
          </a:p>
          <a:p>
            <a:pPr lvl="1"/>
            <a:r>
              <a:rPr lang="en-GB" altLang="zh-CN" dirty="0"/>
              <a:t>System becomes irresponsive if interrupts are disabled for a long time</a:t>
            </a:r>
          </a:p>
          <a:p>
            <a:pPr lvl="1"/>
            <a:r>
              <a:rPr lang="en-US" altLang="zh-CN" dirty="0"/>
              <a:t>Does</a:t>
            </a:r>
            <a:r>
              <a:rPr lang="zh-CN" altLang="en-US" dirty="0"/>
              <a:t> </a:t>
            </a:r>
            <a:r>
              <a:rPr lang="en-US" altLang="zh-CN" dirty="0"/>
              <a:t>not</a:t>
            </a:r>
            <a:r>
              <a:rPr lang="zh-CN" altLang="en-US" dirty="0"/>
              <a:t> </a:t>
            </a:r>
            <a:r>
              <a:rPr lang="en-US" altLang="zh-CN" dirty="0"/>
              <a:t>work</a:t>
            </a:r>
            <a:r>
              <a:rPr lang="zh-CN" altLang="en-US" dirty="0"/>
              <a:t> </a:t>
            </a:r>
            <a:r>
              <a:rPr lang="en-US" altLang="zh-CN" dirty="0"/>
              <a:t>on</a:t>
            </a:r>
            <a:r>
              <a:rPr lang="zh-CN" altLang="en-US" dirty="0"/>
              <a:t> </a:t>
            </a:r>
            <a:r>
              <a:rPr lang="en-US" altLang="zh-CN" dirty="0"/>
              <a:t>multiprocessors</a:t>
            </a:r>
            <a:r>
              <a:rPr lang="en-GB" altLang="zh-CN" dirty="0"/>
              <a:t>, as disabling interrupts on all processor cores requires inter-core messages and would be very time consuming</a:t>
            </a:r>
            <a:endParaRPr lang="en-US" altLang="zh-CN" dirty="0"/>
          </a:p>
        </p:txBody>
      </p:sp>
      <p:pic>
        <p:nvPicPr>
          <p:cNvPr id="5" name="图片 4">
            <a:extLst>
              <a:ext uri="{FF2B5EF4-FFF2-40B4-BE49-F238E27FC236}">
                <a16:creationId xmlns:a16="http://schemas.microsoft.com/office/drawing/2014/main" id="{9D38BF38-DC33-34F1-AE53-FEE43F14B8A9}"/>
              </a:ext>
            </a:extLst>
          </p:cNvPr>
          <p:cNvPicPr>
            <a:picLocks noChangeAspect="1"/>
          </p:cNvPicPr>
          <p:nvPr/>
        </p:nvPicPr>
        <p:blipFill>
          <a:blip r:embed="rId3"/>
          <a:stretch>
            <a:fillRect/>
          </a:stretch>
        </p:blipFill>
        <p:spPr>
          <a:xfrm>
            <a:off x="4419600" y="3124200"/>
            <a:ext cx="4092388" cy="1932517"/>
          </a:xfrm>
          <a:prstGeom prst="rect">
            <a:avLst/>
          </a:prstGeom>
        </p:spPr>
      </p:pic>
    </p:spTree>
    <p:extLst>
      <p:ext uri="{BB962C8B-B14F-4D97-AF65-F5344CB8AC3E}">
        <p14:creationId xmlns:p14="http://schemas.microsoft.com/office/powerpoint/2010/main" val="2505551443"/>
      </p:ext>
    </p:extLst>
  </p:cSld>
  <p:clrMapOvr>
    <a:masterClrMapping/>
  </p:clrMapOvr>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96226</TotalTime>
  <Pages>60</Pages>
  <Words>14743</Words>
  <Application>Microsoft Office PowerPoint</Application>
  <PresentationFormat>Widescreen</PresentationFormat>
  <Paragraphs>1493</Paragraphs>
  <Slides>58</Slides>
  <Notes>44</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58</vt:i4>
      </vt:variant>
    </vt:vector>
  </HeadingPairs>
  <TitlesOfParts>
    <vt:vector size="78" baseType="lpstr">
      <vt:lpstr>gg sans</vt:lpstr>
      <vt:lpstr>Gill Sans</vt:lpstr>
      <vt:lpstr>Gill Sans Light</vt:lpstr>
      <vt:lpstr>Google Sans</vt:lpstr>
      <vt:lpstr>굴림</vt:lpstr>
      <vt:lpstr>굴림</vt:lpstr>
      <vt:lpstr>inherit</vt:lpstr>
      <vt:lpstr>Menlo</vt:lpstr>
      <vt:lpstr>ＭＳ Ｐゴシック</vt:lpstr>
      <vt:lpstr>宋体</vt:lpstr>
      <vt:lpstr>Arial</vt:lpstr>
      <vt:lpstr>Calibri</vt:lpstr>
      <vt:lpstr>Comic Sans MS</vt:lpstr>
      <vt:lpstr>Consolas</vt:lpstr>
      <vt:lpstr>Courier New</vt:lpstr>
      <vt:lpstr>Helvetica</vt:lpstr>
      <vt:lpstr>Times New Roman</vt:lpstr>
      <vt:lpstr>Wingdings</vt:lpstr>
      <vt:lpstr>Office</vt:lpstr>
      <vt:lpstr>1_Office</vt:lpstr>
      <vt:lpstr>CSC 112: Computer Operating Systems Lecture 3  Synchronization</vt:lpstr>
      <vt:lpstr>Outline</vt:lpstr>
      <vt:lpstr>Different Types of Concurrencies</vt:lpstr>
      <vt:lpstr>Concurrency</vt:lpstr>
      <vt:lpstr>Race Condition</vt:lpstr>
      <vt:lpstr>Race Condition &amp; Critical Section </vt:lpstr>
      <vt:lpstr>Lock to Protect a Critical Section</vt:lpstr>
      <vt:lpstr>Locks</vt:lpstr>
      <vt:lpstr>Locks: Disable Interrupts</vt:lpstr>
      <vt:lpstr>Locks: Loads/Stores</vt:lpstr>
      <vt:lpstr>Locks: Test-and-Set</vt:lpstr>
      <vt:lpstr>Locks: Compare-and-Swap</vt:lpstr>
      <vt:lpstr>Locks: Busy Waiting</vt:lpstr>
      <vt:lpstr>Ticket Lock</vt:lpstr>
      <vt:lpstr>Ticket Lock</vt:lpstr>
      <vt:lpstr>Ticket Lock</vt:lpstr>
      <vt:lpstr>Ticket Lock</vt:lpstr>
      <vt:lpstr>Ticket Lock</vt:lpstr>
      <vt:lpstr>Recap</vt:lpstr>
      <vt:lpstr>Semaphores</vt:lpstr>
      <vt:lpstr>POSIX pthreads API</vt:lpstr>
      <vt:lpstr>Semaphores Like Integers Except…</vt:lpstr>
      <vt:lpstr>Implementing Semaphores with TestAndSet</vt:lpstr>
      <vt:lpstr>Two Uses of Semaphores</vt:lpstr>
      <vt:lpstr>Using Semaphores for Scheduling</vt:lpstr>
      <vt:lpstr>Readers/Writers Problem</vt:lpstr>
      <vt:lpstr>Readers/Writers using Semaphores, Prefers Readers</vt:lpstr>
      <vt:lpstr>Readers/Writers Solution using Monitors, Prefers Writers</vt:lpstr>
      <vt:lpstr>Readers/Writers Solution: Prefers Writers</vt:lpstr>
      <vt:lpstr>Readers/Writers Solution using Monitors, Prefers Readers</vt:lpstr>
      <vt:lpstr>Readers/Writers Solution: Prefers Readers</vt:lpstr>
      <vt:lpstr>Producer/Consumer Problem</vt:lpstr>
      <vt:lpstr>Producer/Consumer Problem</vt:lpstr>
      <vt:lpstr>Full Solution to Bounded Buffer (coke machine)</vt:lpstr>
      <vt:lpstr>Discussions</vt:lpstr>
      <vt:lpstr>Deadlock</vt:lpstr>
      <vt:lpstr>Monitors</vt:lpstr>
      <vt:lpstr> Monitor with Condition Variables (CV)</vt:lpstr>
      <vt:lpstr> Monitor with Condition Variables (CV)</vt:lpstr>
      <vt:lpstr>CV Common Usage Pattern</vt:lpstr>
      <vt:lpstr>P/C Problem with Condition Variable</vt:lpstr>
      <vt:lpstr>While vs. if for Checking Boolean flag</vt:lpstr>
      <vt:lpstr>Mesa monitors</vt:lpstr>
      <vt:lpstr>The Thread Join Problem</vt:lpstr>
      <vt:lpstr>Thread Join with Semaphore</vt:lpstr>
      <vt:lpstr>Thread Join with Condition Variable</vt:lpstr>
      <vt:lpstr>Thread Join with Condition Variables: Incorrect</vt:lpstr>
      <vt:lpstr>Dinning Philosophers</vt:lpstr>
      <vt:lpstr>Semaphore-based Solution: Deadlock</vt:lpstr>
      <vt:lpstr>Semaphore-based Solution 0: Global Lock</vt:lpstr>
      <vt:lpstr>Semaphore-based Solution: Deadlock</vt:lpstr>
      <vt:lpstr>Semaphore-based Solution I</vt:lpstr>
      <vt:lpstr>Semaphore-based Solution II</vt:lpstr>
      <vt:lpstr>Semaphore-based Solution III</vt:lpstr>
      <vt:lpstr>Semaphore-based Solution IV</vt:lpstr>
      <vt:lpstr>Monitor-based Solution</vt:lpstr>
      <vt:lpstr>Semaphores vs. Monitors</vt:lpstr>
      <vt:lpstr>References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1368</cp:revision>
  <cp:lastPrinted>2022-03-10T08:20:00Z</cp:lastPrinted>
  <dcterms:created xsi:type="dcterms:W3CDTF">1995-08-12T11:37:26Z</dcterms:created>
  <dcterms:modified xsi:type="dcterms:W3CDTF">2025-09-19T04:03:02Z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