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2" r:id="rId6"/>
    <p:sldId id="265" r:id="rId7"/>
    <p:sldId id="266" r:id="rId8"/>
    <p:sldId id="267" r:id="rId9"/>
    <p:sldId id="268" r:id="rId10"/>
    <p:sldId id="269" r:id="rId11"/>
    <p:sldId id="271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60"/>
      <p:bold r:id="rId61"/>
      <p:italic r:id="rId62"/>
      <p:boldItalic r:id="rId63"/>
    </p:embeddedFont>
    <p:embeddedFont>
      <p:font typeface="Roboto Light" panose="02000000000000000000" pitchFamily="2" charset="0"/>
      <p:regular r:id="rId64"/>
      <p:bold r:id="rId65"/>
      <p:italic r:id="rId66"/>
      <p:boldItalic r:id="rId67"/>
    </p:embeddedFont>
    <p:embeddedFont>
      <p:font typeface="Roboto Medium" panose="02000000000000000000" pitchFamily="2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4297C3-F745-4D20-A4CC-60BC2E549996}" v="29" dt="2026-01-31T15:59:52.254"/>
  </p1510:revLst>
</p1510:revInfo>
</file>

<file path=ppt/tableStyles.xml><?xml version="1.0" encoding="utf-8"?>
<a:tblStyleLst xmlns:a="http://schemas.openxmlformats.org/drawingml/2006/main" def="{640098EA-F5DE-4482-BE86-79975F08261D}">
  <a:tblStyle styleId="{640098EA-F5DE-4482-BE86-79975F0826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nghua Gu" userId="9a7e1853e1951ef5" providerId="LiveId" clId="{CF1FAA12-072C-4ED5-BA76-0FFFAEFDB88A}"/>
    <pc:docChg chg="undo redo custSel delSld modSld">
      <pc:chgData name="Zonghua Gu" userId="9a7e1853e1951ef5" providerId="LiveId" clId="{CF1FAA12-072C-4ED5-BA76-0FFFAEFDB88A}" dt="2026-01-31T15:59:52.254" v="241"/>
      <pc:docMkLst>
        <pc:docMk/>
      </pc:docMkLst>
      <pc:sldChg chg="addSp delSp modSp mod">
        <pc:chgData name="Zonghua Gu" userId="9a7e1853e1951ef5" providerId="LiveId" clId="{CF1FAA12-072C-4ED5-BA76-0FFFAEFDB88A}" dt="2026-01-31T15:59:52.254" v="241"/>
        <pc:sldMkLst>
          <pc:docMk/>
          <pc:sldMk cId="0" sldId="256"/>
        </pc:sldMkLst>
        <pc:spChg chg="add mod">
          <ac:chgData name="Zonghua Gu" userId="9a7e1853e1951ef5" providerId="LiveId" clId="{CF1FAA12-072C-4ED5-BA76-0FFFAEFDB88A}" dt="2026-01-31T15:59:52.254" v="241"/>
          <ac:spMkLst>
            <pc:docMk/>
            <pc:sldMk cId="0" sldId="256"/>
            <ac:spMk id="2" creationId="{2DCD0B49-0F78-39FF-F288-5A32CBB998E7}"/>
          </ac:spMkLst>
        </pc:spChg>
        <pc:spChg chg="del">
          <ac:chgData name="Zonghua Gu" userId="9a7e1853e1951ef5" providerId="LiveId" clId="{CF1FAA12-072C-4ED5-BA76-0FFFAEFDB88A}" dt="2026-01-31T14:02:01.541" v="0" actId="478"/>
          <ac:spMkLst>
            <pc:docMk/>
            <pc:sldMk cId="0" sldId="256"/>
            <ac:spMk id="143" creationId="{00000000-0000-0000-0000-000000000000}"/>
          </ac:spMkLst>
        </pc:spChg>
      </pc:sldChg>
      <pc:sldChg chg="addSp modSp modNotes">
        <pc:chgData name="Zonghua Gu" userId="9a7e1853e1951ef5" providerId="LiveId" clId="{CF1FAA12-072C-4ED5-BA76-0FFFAEFDB88A}" dt="2026-01-31T15:59:49.319" v="240"/>
        <pc:sldMkLst>
          <pc:docMk/>
          <pc:sldMk cId="0" sldId="257"/>
        </pc:sldMkLst>
        <pc:spChg chg="add mod">
          <ac:chgData name="Zonghua Gu" userId="9a7e1853e1951ef5" providerId="LiveId" clId="{CF1FAA12-072C-4ED5-BA76-0FFFAEFDB88A}" dt="2026-01-31T15:59:49.319" v="240"/>
          <ac:spMkLst>
            <pc:docMk/>
            <pc:sldMk cId="0" sldId="257"/>
            <ac:spMk id="2" creationId="{0D517BC8-62D2-F063-3868-17CE902D5E0B}"/>
          </ac:spMkLst>
        </pc:spChg>
        <pc:spChg chg="mod">
          <ac:chgData name="Zonghua Gu" userId="9a7e1853e1951ef5" providerId="LiveId" clId="{CF1FAA12-072C-4ED5-BA76-0FFFAEFDB88A}" dt="2026-01-31T14:13:13.659" v="199"/>
          <ac:spMkLst>
            <pc:docMk/>
            <pc:sldMk cId="0" sldId="257"/>
            <ac:spMk id="168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4:03:36.762" v="31" actId="20577"/>
        <pc:sldMkLst>
          <pc:docMk/>
          <pc:sldMk cId="0" sldId="260"/>
        </pc:sldMkLst>
        <pc:spChg chg="mod">
          <ac:chgData name="Zonghua Gu" userId="9a7e1853e1951ef5" providerId="LiveId" clId="{CF1FAA12-072C-4ED5-BA76-0FFFAEFDB88A}" dt="2026-01-31T14:03:36.762" v="31" actId="20577"/>
          <ac:spMkLst>
            <pc:docMk/>
            <pc:sldMk cId="0" sldId="260"/>
            <ac:spMk id="290" creationId="{00000000-0000-0000-0000-000000000000}"/>
          </ac:spMkLst>
        </pc:spChg>
      </pc:sldChg>
      <pc:sldChg chg="addSp delSp modSp mod">
        <pc:chgData name="Zonghua Gu" userId="9a7e1853e1951ef5" providerId="LiveId" clId="{CF1FAA12-072C-4ED5-BA76-0FFFAEFDB88A}" dt="2026-01-31T14:06:10.301" v="85" actId="1076"/>
        <pc:sldMkLst>
          <pc:docMk/>
          <pc:sldMk cId="0" sldId="262"/>
        </pc:sldMkLst>
        <pc:spChg chg="mod">
          <ac:chgData name="Zonghua Gu" userId="9a7e1853e1951ef5" providerId="LiveId" clId="{CF1FAA12-072C-4ED5-BA76-0FFFAEFDB88A}" dt="2026-01-31T14:06:10.301" v="85" actId="1076"/>
          <ac:spMkLst>
            <pc:docMk/>
            <pc:sldMk cId="0" sldId="262"/>
            <ac:spMk id="354" creationId="{00000000-0000-0000-0000-000000000000}"/>
          </ac:spMkLst>
        </pc:spChg>
        <pc:spChg chg="del">
          <ac:chgData name="Zonghua Gu" userId="9a7e1853e1951ef5" providerId="LiveId" clId="{CF1FAA12-072C-4ED5-BA76-0FFFAEFDB88A}" dt="2026-01-31T14:04:50.386" v="58" actId="478"/>
          <ac:spMkLst>
            <pc:docMk/>
            <pc:sldMk cId="0" sldId="262"/>
            <ac:spMk id="356" creationId="{00000000-0000-0000-0000-000000000000}"/>
          </ac:spMkLst>
        </pc:spChg>
        <pc:picChg chg="del">
          <ac:chgData name="Zonghua Gu" userId="9a7e1853e1951ef5" providerId="LiveId" clId="{CF1FAA12-072C-4ED5-BA76-0FFFAEFDB88A}" dt="2026-01-31T14:04:50.386" v="58" actId="478"/>
          <ac:picMkLst>
            <pc:docMk/>
            <pc:sldMk cId="0" sldId="262"/>
            <ac:picMk id="355" creationId="{00000000-0000-0000-0000-000000000000}"/>
          </ac:picMkLst>
        </pc:picChg>
        <pc:picChg chg="add mod">
          <ac:chgData name="Zonghua Gu" userId="9a7e1853e1951ef5" providerId="LiveId" clId="{CF1FAA12-072C-4ED5-BA76-0FFFAEFDB88A}" dt="2026-01-31T14:05:59.481" v="83" actId="1076"/>
          <ac:picMkLst>
            <pc:docMk/>
            <pc:sldMk cId="0" sldId="262"/>
            <ac:picMk id="363" creationId="{00000000-0000-0000-0000-000000000000}"/>
          </ac:picMkLst>
        </pc:picChg>
        <pc:picChg chg="add mod">
          <ac:chgData name="Zonghua Gu" userId="9a7e1853e1951ef5" providerId="LiveId" clId="{CF1FAA12-072C-4ED5-BA76-0FFFAEFDB88A}" dt="2026-01-31T14:05:59.481" v="83" actId="1076"/>
          <ac:picMkLst>
            <pc:docMk/>
            <pc:sldMk cId="0" sldId="262"/>
            <ac:picMk id="370" creationId="{00000000-0000-0000-0000-000000000000}"/>
          </ac:picMkLst>
        </pc:picChg>
      </pc:sldChg>
      <pc:sldChg chg="delSp modSp del mod">
        <pc:chgData name="Zonghua Gu" userId="9a7e1853e1951ef5" providerId="LiveId" clId="{CF1FAA12-072C-4ED5-BA76-0FFFAEFDB88A}" dt="2026-01-31T14:06:13.244" v="86" actId="47"/>
        <pc:sldMkLst>
          <pc:docMk/>
          <pc:sldMk cId="0" sldId="263"/>
        </pc:sldMkLst>
        <pc:spChg chg="mod">
          <ac:chgData name="Zonghua Gu" userId="9a7e1853e1951ef5" providerId="LiveId" clId="{CF1FAA12-072C-4ED5-BA76-0FFFAEFDB88A}" dt="2026-01-31T14:05:47.833" v="79" actId="21"/>
          <ac:spMkLst>
            <pc:docMk/>
            <pc:sldMk cId="0" sldId="263"/>
            <ac:spMk id="362" creationId="{00000000-0000-0000-0000-000000000000}"/>
          </ac:spMkLst>
        </pc:spChg>
        <pc:picChg chg="del">
          <ac:chgData name="Zonghua Gu" userId="9a7e1853e1951ef5" providerId="LiveId" clId="{CF1FAA12-072C-4ED5-BA76-0FFFAEFDB88A}" dt="2026-01-31T14:05:08.344" v="61" actId="21"/>
          <ac:picMkLst>
            <pc:docMk/>
            <pc:sldMk cId="0" sldId="263"/>
            <ac:picMk id="363" creationId="{00000000-0000-0000-0000-000000000000}"/>
          </ac:picMkLst>
        </pc:picChg>
      </pc:sldChg>
      <pc:sldChg chg="delSp modSp del mod">
        <pc:chgData name="Zonghua Gu" userId="9a7e1853e1951ef5" providerId="LiveId" clId="{CF1FAA12-072C-4ED5-BA76-0FFFAEFDB88A}" dt="2026-01-31T14:06:13.244" v="86" actId="47"/>
        <pc:sldMkLst>
          <pc:docMk/>
          <pc:sldMk cId="0" sldId="264"/>
        </pc:sldMkLst>
        <pc:spChg chg="mod">
          <ac:chgData name="Zonghua Gu" userId="9a7e1853e1951ef5" providerId="LiveId" clId="{CF1FAA12-072C-4ED5-BA76-0FFFAEFDB88A}" dt="2026-01-31T14:05:51.906" v="80" actId="21"/>
          <ac:spMkLst>
            <pc:docMk/>
            <pc:sldMk cId="0" sldId="264"/>
            <ac:spMk id="369" creationId="{00000000-0000-0000-0000-000000000000}"/>
          </ac:spMkLst>
        </pc:spChg>
        <pc:picChg chg="del">
          <ac:chgData name="Zonghua Gu" userId="9a7e1853e1951ef5" providerId="LiveId" clId="{CF1FAA12-072C-4ED5-BA76-0FFFAEFDB88A}" dt="2026-01-31T14:05:16.921" v="64" actId="21"/>
          <ac:picMkLst>
            <pc:docMk/>
            <pc:sldMk cId="0" sldId="264"/>
            <ac:picMk id="370" creationId="{00000000-0000-0000-0000-000000000000}"/>
          </ac:picMkLst>
        </pc:picChg>
      </pc:sldChg>
      <pc:sldChg chg="modSp mod">
        <pc:chgData name="Zonghua Gu" userId="9a7e1853e1951ef5" providerId="LiveId" clId="{CF1FAA12-072C-4ED5-BA76-0FFFAEFDB88A}" dt="2026-01-31T14:06:46.270" v="100" actId="20577"/>
        <pc:sldMkLst>
          <pc:docMk/>
          <pc:sldMk cId="0" sldId="265"/>
        </pc:sldMkLst>
        <pc:spChg chg="mod">
          <ac:chgData name="Zonghua Gu" userId="9a7e1853e1951ef5" providerId="LiveId" clId="{CF1FAA12-072C-4ED5-BA76-0FFFAEFDB88A}" dt="2026-01-31T14:06:34.550" v="99" actId="20577"/>
          <ac:spMkLst>
            <pc:docMk/>
            <pc:sldMk cId="0" sldId="265"/>
            <ac:spMk id="376" creationId="{00000000-0000-0000-0000-000000000000}"/>
          </ac:spMkLst>
        </pc:spChg>
        <pc:spChg chg="mod">
          <ac:chgData name="Zonghua Gu" userId="9a7e1853e1951ef5" providerId="LiveId" clId="{CF1FAA12-072C-4ED5-BA76-0FFFAEFDB88A}" dt="2026-01-31T14:06:46.270" v="100" actId="20577"/>
          <ac:spMkLst>
            <pc:docMk/>
            <pc:sldMk cId="0" sldId="265"/>
            <ac:spMk id="378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4:13:13.659" v="199"/>
        <pc:sldMkLst>
          <pc:docMk/>
          <pc:sldMk cId="0" sldId="266"/>
        </pc:sldMkLst>
        <pc:spChg chg="mod">
          <ac:chgData name="Zonghua Gu" userId="9a7e1853e1951ef5" providerId="LiveId" clId="{CF1FAA12-072C-4ED5-BA76-0FFFAEFDB88A}" dt="2026-01-31T14:13:13.659" v="199"/>
          <ac:spMkLst>
            <pc:docMk/>
            <pc:sldMk cId="0" sldId="266"/>
            <ac:spMk id="385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4:10:41.330" v="179" actId="14100"/>
        <pc:sldMkLst>
          <pc:docMk/>
          <pc:sldMk cId="0" sldId="268"/>
        </pc:sldMkLst>
        <pc:spChg chg="mod">
          <ac:chgData name="Zonghua Gu" userId="9a7e1853e1951ef5" providerId="LiveId" clId="{CF1FAA12-072C-4ED5-BA76-0FFFAEFDB88A}" dt="2026-01-31T14:10:41.330" v="179" actId="14100"/>
          <ac:spMkLst>
            <pc:docMk/>
            <pc:sldMk cId="0" sldId="268"/>
            <ac:spMk id="397" creationId="{00000000-0000-0000-0000-000000000000}"/>
          </ac:spMkLst>
        </pc:spChg>
        <pc:spChg chg="mod">
          <ac:chgData name="Zonghua Gu" userId="9a7e1853e1951ef5" providerId="LiveId" clId="{CF1FAA12-072C-4ED5-BA76-0FFFAEFDB88A}" dt="2026-01-31T14:10:38.407" v="178" actId="1076"/>
          <ac:spMkLst>
            <pc:docMk/>
            <pc:sldMk cId="0" sldId="268"/>
            <ac:spMk id="398" creationId="{00000000-0000-0000-0000-000000000000}"/>
          </ac:spMkLst>
        </pc:spChg>
        <pc:spChg chg="mod">
          <ac:chgData name="Zonghua Gu" userId="9a7e1853e1951ef5" providerId="LiveId" clId="{CF1FAA12-072C-4ED5-BA76-0FFFAEFDB88A}" dt="2026-01-31T14:10:38.407" v="178" actId="1076"/>
          <ac:spMkLst>
            <pc:docMk/>
            <pc:sldMk cId="0" sldId="268"/>
            <ac:spMk id="399" creationId="{00000000-0000-0000-0000-000000000000}"/>
          </ac:spMkLst>
        </pc:spChg>
        <pc:spChg chg="mod">
          <ac:chgData name="Zonghua Gu" userId="9a7e1853e1951ef5" providerId="LiveId" clId="{CF1FAA12-072C-4ED5-BA76-0FFFAEFDB88A}" dt="2026-01-31T14:10:38.407" v="178" actId="1076"/>
          <ac:spMkLst>
            <pc:docMk/>
            <pc:sldMk cId="0" sldId="268"/>
            <ac:spMk id="400" creationId="{00000000-0000-0000-0000-000000000000}"/>
          </ac:spMkLst>
        </pc:spChg>
        <pc:spChg chg="mod">
          <ac:chgData name="Zonghua Gu" userId="9a7e1853e1951ef5" providerId="LiveId" clId="{CF1FAA12-072C-4ED5-BA76-0FFFAEFDB88A}" dt="2026-01-31T14:10:38.407" v="178" actId="1076"/>
          <ac:spMkLst>
            <pc:docMk/>
            <pc:sldMk cId="0" sldId="268"/>
            <ac:spMk id="401" creationId="{00000000-0000-0000-0000-000000000000}"/>
          </ac:spMkLst>
        </pc:spChg>
        <pc:spChg chg="mod">
          <ac:chgData name="Zonghua Gu" userId="9a7e1853e1951ef5" providerId="LiveId" clId="{CF1FAA12-072C-4ED5-BA76-0FFFAEFDB88A}" dt="2026-01-31T14:10:38.407" v="178" actId="1076"/>
          <ac:spMkLst>
            <pc:docMk/>
            <pc:sldMk cId="0" sldId="268"/>
            <ac:spMk id="402" creationId="{00000000-0000-0000-0000-000000000000}"/>
          </ac:spMkLst>
        </pc:spChg>
        <pc:spChg chg="mod">
          <ac:chgData name="Zonghua Gu" userId="9a7e1853e1951ef5" providerId="LiveId" clId="{CF1FAA12-072C-4ED5-BA76-0FFFAEFDB88A}" dt="2026-01-31T14:10:38.407" v="178" actId="1076"/>
          <ac:spMkLst>
            <pc:docMk/>
            <pc:sldMk cId="0" sldId="268"/>
            <ac:spMk id="403" creationId="{00000000-0000-0000-0000-000000000000}"/>
          </ac:spMkLst>
        </pc:spChg>
        <pc:spChg chg="mod">
          <ac:chgData name="Zonghua Gu" userId="9a7e1853e1951ef5" providerId="LiveId" clId="{CF1FAA12-072C-4ED5-BA76-0FFFAEFDB88A}" dt="2026-01-31T14:10:38.407" v="178" actId="1076"/>
          <ac:spMkLst>
            <pc:docMk/>
            <pc:sldMk cId="0" sldId="268"/>
            <ac:spMk id="404" creationId="{00000000-0000-0000-0000-000000000000}"/>
          </ac:spMkLst>
        </pc:spChg>
        <pc:spChg chg="mod">
          <ac:chgData name="Zonghua Gu" userId="9a7e1853e1951ef5" providerId="LiveId" clId="{CF1FAA12-072C-4ED5-BA76-0FFFAEFDB88A}" dt="2026-01-31T14:10:38.407" v="178" actId="1076"/>
          <ac:spMkLst>
            <pc:docMk/>
            <pc:sldMk cId="0" sldId="268"/>
            <ac:spMk id="405" creationId="{00000000-0000-0000-0000-000000000000}"/>
          </ac:spMkLst>
        </pc:spChg>
        <pc:cxnChg chg="mod">
          <ac:chgData name="Zonghua Gu" userId="9a7e1853e1951ef5" providerId="LiveId" clId="{CF1FAA12-072C-4ED5-BA76-0FFFAEFDB88A}" dt="2026-01-31T14:10:38.407" v="178" actId="1076"/>
          <ac:cxnSpMkLst>
            <pc:docMk/>
            <pc:sldMk cId="0" sldId="268"/>
            <ac:cxnSpMk id="406" creationId="{00000000-0000-0000-0000-000000000000}"/>
          </ac:cxnSpMkLst>
        </pc:cxnChg>
        <pc:cxnChg chg="mod">
          <ac:chgData name="Zonghua Gu" userId="9a7e1853e1951ef5" providerId="LiveId" clId="{CF1FAA12-072C-4ED5-BA76-0FFFAEFDB88A}" dt="2026-01-31T14:10:38.407" v="178" actId="1076"/>
          <ac:cxnSpMkLst>
            <pc:docMk/>
            <pc:sldMk cId="0" sldId="268"/>
            <ac:cxnSpMk id="410" creationId="{00000000-0000-0000-0000-000000000000}"/>
          </ac:cxnSpMkLst>
        </pc:cxnChg>
      </pc:sldChg>
      <pc:sldChg chg="addSp modSp mod">
        <pc:chgData name="Zonghua Gu" userId="9a7e1853e1951ef5" providerId="LiveId" clId="{CF1FAA12-072C-4ED5-BA76-0FFFAEFDB88A}" dt="2026-01-31T14:09:57.528" v="170" actId="1036"/>
        <pc:sldMkLst>
          <pc:docMk/>
          <pc:sldMk cId="0" sldId="269"/>
        </pc:sldMkLst>
        <pc:spChg chg="add mod">
          <ac:chgData name="Zonghua Gu" userId="9a7e1853e1951ef5" providerId="LiveId" clId="{CF1FAA12-072C-4ED5-BA76-0FFFAEFDB88A}" dt="2026-01-31T14:08:54.472" v="136" actId="571"/>
          <ac:spMkLst>
            <pc:docMk/>
            <pc:sldMk cId="0" sldId="269"/>
            <ac:spMk id="2" creationId="{7F8E76F6-05B9-20A4-5AFE-F6EE263E60BF}"/>
          </ac:spMkLst>
        </pc:spChg>
        <pc:spChg chg="add mod">
          <ac:chgData name="Zonghua Gu" userId="9a7e1853e1951ef5" providerId="LiveId" clId="{CF1FAA12-072C-4ED5-BA76-0FFFAEFDB88A}" dt="2026-01-31T14:09:57.528" v="170" actId="1036"/>
          <ac:spMkLst>
            <pc:docMk/>
            <pc:sldMk cId="0" sldId="269"/>
            <ac:spMk id="3" creationId="{F0BD812E-7BA8-5918-6158-340E910205C6}"/>
          </ac:spMkLst>
        </pc:spChg>
        <pc:spChg chg="mod">
          <ac:chgData name="Zonghua Gu" userId="9a7e1853e1951ef5" providerId="LiveId" clId="{CF1FAA12-072C-4ED5-BA76-0FFFAEFDB88A}" dt="2026-01-31T14:09:57.528" v="170" actId="1036"/>
          <ac:spMkLst>
            <pc:docMk/>
            <pc:sldMk cId="0" sldId="269"/>
            <ac:spMk id="422" creationId="{00000000-0000-0000-0000-000000000000}"/>
          </ac:spMkLst>
        </pc:spChg>
        <pc:spChg chg="mod">
          <ac:chgData name="Zonghua Gu" userId="9a7e1853e1951ef5" providerId="LiveId" clId="{CF1FAA12-072C-4ED5-BA76-0FFFAEFDB88A}" dt="2026-01-31T14:07:42.400" v="101" actId="1076"/>
          <ac:spMkLst>
            <pc:docMk/>
            <pc:sldMk cId="0" sldId="269"/>
            <ac:spMk id="423" creationId="{00000000-0000-0000-0000-000000000000}"/>
          </ac:spMkLst>
        </pc:spChg>
        <pc:spChg chg="mod">
          <ac:chgData name="Zonghua Gu" userId="9a7e1853e1951ef5" providerId="LiveId" clId="{CF1FAA12-072C-4ED5-BA76-0FFFAEFDB88A}" dt="2026-01-31T14:07:42.400" v="101" actId="1076"/>
          <ac:spMkLst>
            <pc:docMk/>
            <pc:sldMk cId="0" sldId="269"/>
            <ac:spMk id="424" creationId="{00000000-0000-0000-0000-000000000000}"/>
          </ac:spMkLst>
        </pc:spChg>
        <pc:spChg chg="mod">
          <ac:chgData name="Zonghua Gu" userId="9a7e1853e1951ef5" providerId="LiveId" clId="{CF1FAA12-072C-4ED5-BA76-0FFFAEFDB88A}" dt="2026-01-31T14:07:42.400" v="101" actId="1076"/>
          <ac:spMkLst>
            <pc:docMk/>
            <pc:sldMk cId="0" sldId="269"/>
            <ac:spMk id="425" creationId="{00000000-0000-0000-0000-000000000000}"/>
          </ac:spMkLst>
        </pc:spChg>
        <pc:spChg chg="mod">
          <ac:chgData name="Zonghua Gu" userId="9a7e1853e1951ef5" providerId="LiveId" clId="{CF1FAA12-072C-4ED5-BA76-0FFFAEFDB88A}" dt="2026-01-31T14:07:42.400" v="101" actId="1076"/>
          <ac:spMkLst>
            <pc:docMk/>
            <pc:sldMk cId="0" sldId="269"/>
            <ac:spMk id="426" creationId="{00000000-0000-0000-0000-000000000000}"/>
          </ac:spMkLst>
        </pc:spChg>
        <pc:spChg chg="mod">
          <ac:chgData name="Zonghua Gu" userId="9a7e1853e1951ef5" providerId="LiveId" clId="{CF1FAA12-072C-4ED5-BA76-0FFFAEFDB88A}" dt="2026-01-31T14:07:42.400" v="101" actId="1076"/>
          <ac:spMkLst>
            <pc:docMk/>
            <pc:sldMk cId="0" sldId="269"/>
            <ac:spMk id="427" creationId="{00000000-0000-0000-0000-000000000000}"/>
          </ac:spMkLst>
        </pc:spChg>
        <pc:spChg chg="mod">
          <ac:chgData name="Zonghua Gu" userId="9a7e1853e1951ef5" providerId="LiveId" clId="{CF1FAA12-072C-4ED5-BA76-0FFFAEFDB88A}" dt="2026-01-31T14:07:42.400" v="101" actId="1076"/>
          <ac:spMkLst>
            <pc:docMk/>
            <pc:sldMk cId="0" sldId="269"/>
            <ac:spMk id="428" creationId="{00000000-0000-0000-0000-000000000000}"/>
          </ac:spMkLst>
        </pc:spChg>
        <pc:spChg chg="mod">
          <ac:chgData name="Zonghua Gu" userId="9a7e1853e1951ef5" providerId="LiveId" clId="{CF1FAA12-072C-4ED5-BA76-0FFFAEFDB88A}" dt="2026-01-31T14:07:42.400" v="101" actId="1076"/>
          <ac:spMkLst>
            <pc:docMk/>
            <pc:sldMk cId="0" sldId="269"/>
            <ac:spMk id="429" creationId="{00000000-0000-0000-0000-000000000000}"/>
          </ac:spMkLst>
        </pc:spChg>
        <pc:spChg chg="mod">
          <ac:chgData name="Zonghua Gu" userId="9a7e1853e1951ef5" providerId="LiveId" clId="{CF1FAA12-072C-4ED5-BA76-0FFFAEFDB88A}" dt="2026-01-31T14:07:42.400" v="101" actId="1076"/>
          <ac:spMkLst>
            <pc:docMk/>
            <pc:sldMk cId="0" sldId="269"/>
            <ac:spMk id="430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4:07:52.162" v="106" actId="1076"/>
          <ac:spMkLst>
            <pc:docMk/>
            <pc:sldMk cId="0" sldId="269"/>
            <ac:spMk id="446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4:07:52.162" v="106" actId="1076"/>
          <ac:spMkLst>
            <pc:docMk/>
            <pc:sldMk cId="0" sldId="269"/>
            <ac:spMk id="447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4:07:52.162" v="106" actId="1076"/>
          <ac:spMkLst>
            <pc:docMk/>
            <pc:sldMk cId="0" sldId="269"/>
            <ac:spMk id="448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4:07:52.162" v="106" actId="1076"/>
          <ac:spMkLst>
            <pc:docMk/>
            <pc:sldMk cId="0" sldId="269"/>
            <ac:spMk id="449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4:07:52.162" v="106" actId="1076"/>
          <ac:spMkLst>
            <pc:docMk/>
            <pc:sldMk cId="0" sldId="269"/>
            <ac:spMk id="450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4:07:52.162" v="106" actId="1076"/>
          <ac:spMkLst>
            <pc:docMk/>
            <pc:sldMk cId="0" sldId="269"/>
            <ac:spMk id="451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4:07:52.162" v="106" actId="1076"/>
          <ac:spMkLst>
            <pc:docMk/>
            <pc:sldMk cId="0" sldId="269"/>
            <ac:spMk id="452" creationId="{00000000-0000-0000-0000-000000000000}"/>
          </ac:spMkLst>
        </pc:spChg>
        <pc:spChg chg="add mod">
          <ac:chgData name="Zonghua Gu" userId="9a7e1853e1951ef5" providerId="LiveId" clId="{CF1FAA12-072C-4ED5-BA76-0FFFAEFDB88A}" dt="2026-01-31T14:07:52.162" v="106" actId="1076"/>
          <ac:spMkLst>
            <pc:docMk/>
            <pc:sldMk cId="0" sldId="269"/>
            <ac:spMk id="453" creationId="{00000000-0000-0000-0000-000000000000}"/>
          </ac:spMkLst>
        </pc:spChg>
        <pc:cxnChg chg="mod">
          <ac:chgData name="Zonghua Gu" userId="9a7e1853e1951ef5" providerId="LiveId" clId="{CF1FAA12-072C-4ED5-BA76-0FFFAEFDB88A}" dt="2026-01-31T14:07:42.400" v="101" actId="1076"/>
          <ac:cxnSpMkLst>
            <pc:docMk/>
            <pc:sldMk cId="0" sldId="269"/>
            <ac:cxnSpMk id="437" creationId="{00000000-0000-0000-0000-000000000000}"/>
          </ac:cxnSpMkLst>
        </pc:cxnChg>
        <pc:cxnChg chg="mod">
          <ac:chgData name="Zonghua Gu" userId="9a7e1853e1951ef5" providerId="LiveId" clId="{CF1FAA12-072C-4ED5-BA76-0FFFAEFDB88A}" dt="2026-01-31T14:07:42.400" v="101" actId="1076"/>
          <ac:cxnSpMkLst>
            <pc:docMk/>
            <pc:sldMk cId="0" sldId="269"/>
            <ac:cxnSpMk id="439" creationId="{00000000-0000-0000-0000-000000000000}"/>
          </ac:cxnSpMkLst>
        </pc:cxnChg>
        <pc:cxnChg chg="add mod">
          <ac:chgData name="Zonghua Gu" userId="9a7e1853e1951ef5" providerId="LiveId" clId="{CF1FAA12-072C-4ED5-BA76-0FFFAEFDB88A}" dt="2026-01-31T14:07:52.162" v="106" actId="1076"/>
          <ac:cxnSpMkLst>
            <pc:docMk/>
            <pc:sldMk cId="0" sldId="269"/>
            <ac:cxnSpMk id="460" creationId="{00000000-0000-0000-0000-000000000000}"/>
          </ac:cxnSpMkLst>
        </pc:cxnChg>
        <pc:cxnChg chg="add mod">
          <ac:chgData name="Zonghua Gu" userId="9a7e1853e1951ef5" providerId="LiveId" clId="{CF1FAA12-072C-4ED5-BA76-0FFFAEFDB88A}" dt="2026-01-31T14:07:52.162" v="106" actId="1076"/>
          <ac:cxnSpMkLst>
            <pc:docMk/>
            <pc:sldMk cId="0" sldId="269"/>
            <ac:cxnSpMk id="461" creationId="{00000000-0000-0000-0000-000000000000}"/>
          </ac:cxnSpMkLst>
        </pc:cxnChg>
      </pc:sldChg>
      <pc:sldChg chg="delSp modSp del mod">
        <pc:chgData name="Zonghua Gu" userId="9a7e1853e1951ef5" providerId="LiveId" clId="{CF1FAA12-072C-4ED5-BA76-0FFFAEFDB88A}" dt="2026-01-31T14:10:00.713" v="171" actId="47"/>
        <pc:sldMkLst>
          <pc:docMk/>
          <pc:sldMk cId="0" sldId="270"/>
        </pc:sldMkLst>
        <pc:spChg chg="mod">
          <ac:chgData name="Zonghua Gu" userId="9a7e1853e1951ef5" providerId="LiveId" clId="{CF1FAA12-072C-4ED5-BA76-0FFFAEFDB88A}" dt="2026-01-31T14:08:57.040" v="139" actId="21"/>
          <ac:spMkLst>
            <pc:docMk/>
            <pc:sldMk cId="0" sldId="270"/>
            <ac:spMk id="445" creationId="{00000000-0000-0000-0000-000000000000}"/>
          </ac:spMkLst>
        </pc:spChg>
        <pc:spChg chg="del">
          <ac:chgData name="Zonghua Gu" userId="9a7e1853e1951ef5" providerId="LiveId" clId="{CF1FAA12-072C-4ED5-BA76-0FFFAEFDB88A}" dt="2026-01-31T14:07:47.340" v="104" actId="21"/>
          <ac:spMkLst>
            <pc:docMk/>
            <pc:sldMk cId="0" sldId="270"/>
            <ac:spMk id="446" creationId="{00000000-0000-0000-0000-000000000000}"/>
          </ac:spMkLst>
        </pc:spChg>
        <pc:spChg chg="del">
          <ac:chgData name="Zonghua Gu" userId="9a7e1853e1951ef5" providerId="LiveId" clId="{CF1FAA12-072C-4ED5-BA76-0FFFAEFDB88A}" dt="2026-01-31T14:07:47.340" v="104" actId="21"/>
          <ac:spMkLst>
            <pc:docMk/>
            <pc:sldMk cId="0" sldId="270"/>
            <ac:spMk id="447" creationId="{00000000-0000-0000-0000-000000000000}"/>
          </ac:spMkLst>
        </pc:spChg>
        <pc:spChg chg="del">
          <ac:chgData name="Zonghua Gu" userId="9a7e1853e1951ef5" providerId="LiveId" clId="{CF1FAA12-072C-4ED5-BA76-0FFFAEFDB88A}" dt="2026-01-31T14:07:47.340" v="104" actId="21"/>
          <ac:spMkLst>
            <pc:docMk/>
            <pc:sldMk cId="0" sldId="270"/>
            <ac:spMk id="448" creationId="{00000000-0000-0000-0000-000000000000}"/>
          </ac:spMkLst>
        </pc:spChg>
        <pc:spChg chg="del">
          <ac:chgData name="Zonghua Gu" userId="9a7e1853e1951ef5" providerId="LiveId" clId="{CF1FAA12-072C-4ED5-BA76-0FFFAEFDB88A}" dt="2026-01-31T14:07:47.340" v="104" actId="21"/>
          <ac:spMkLst>
            <pc:docMk/>
            <pc:sldMk cId="0" sldId="270"/>
            <ac:spMk id="449" creationId="{00000000-0000-0000-0000-000000000000}"/>
          </ac:spMkLst>
        </pc:spChg>
        <pc:spChg chg="del">
          <ac:chgData name="Zonghua Gu" userId="9a7e1853e1951ef5" providerId="LiveId" clId="{CF1FAA12-072C-4ED5-BA76-0FFFAEFDB88A}" dt="2026-01-31T14:07:47.340" v="104" actId="21"/>
          <ac:spMkLst>
            <pc:docMk/>
            <pc:sldMk cId="0" sldId="270"/>
            <ac:spMk id="450" creationId="{00000000-0000-0000-0000-000000000000}"/>
          </ac:spMkLst>
        </pc:spChg>
        <pc:spChg chg="del">
          <ac:chgData name="Zonghua Gu" userId="9a7e1853e1951ef5" providerId="LiveId" clId="{CF1FAA12-072C-4ED5-BA76-0FFFAEFDB88A}" dt="2026-01-31T14:07:47.340" v="104" actId="21"/>
          <ac:spMkLst>
            <pc:docMk/>
            <pc:sldMk cId="0" sldId="270"/>
            <ac:spMk id="451" creationId="{00000000-0000-0000-0000-000000000000}"/>
          </ac:spMkLst>
        </pc:spChg>
        <pc:spChg chg="del">
          <ac:chgData name="Zonghua Gu" userId="9a7e1853e1951ef5" providerId="LiveId" clId="{CF1FAA12-072C-4ED5-BA76-0FFFAEFDB88A}" dt="2026-01-31T14:07:47.340" v="104" actId="21"/>
          <ac:spMkLst>
            <pc:docMk/>
            <pc:sldMk cId="0" sldId="270"/>
            <ac:spMk id="452" creationId="{00000000-0000-0000-0000-000000000000}"/>
          </ac:spMkLst>
        </pc:spChg>
        <pc:spChg chg="del">
          <ac:chgData name="Zonghua Gu" userId="9a7e1853e1951ef5" providerId="LiveId" clId="{CF1FAA12-072C-4ED5-BA76-0FFFAEFDB88A}" dt="2026-01-31T14:07:47.340" v="104" actId="21"/>
          <ac:spMkLst>
            <pc:docMk/>
            <pc:sldMk cId="0" sldId="270"/>
            <ac:spMk id="453" creationId="{00000000-0000-0000-0000-000000000000}"/>
          </ac:spMkLst>
        </pc:spChg>
        <pc:cxnChg chg="del mod">
          <ac:chgData name="Zonghua Gu" userId="9a7e1853e1951ef5" providerId="LiveId" clId="{CF1FAA12-072C-4ED5-BA76-0FFFAEFDB88A}" dt="2026-01-31T14:07:47.340" v="104" actId="21"/>
          <ac:cxnSpMkLst>
            <pc:docMk/>
            <pc:sldMk cId="0" sldId="270"/>
            <ac:cxnSpMk id="457" creationId="{00000000-0000-0000-0000-000000000000}"/>
          </ac:cxnSpMkLst>
        </pc:cxnChg>
        <pc:cxnChg chg="del mod">
          <ac:chgData name="Zonghua Gu" userId="9a7e1853e1951ef5" providerId="LiveId" clId="{CF1FAA12-072C-4ED5-BA76-0FFFAEFDB88A}" dt="2026-01-31T14:07:47.340" v="104" actId="21"/>
          <ac:cxnSpMkLst>
            <pc:docMk/>
            <pc:sldMk cId="0" sldId="270"/>
            <ac:cxnSpMk id="459" creationId="{00000000-0000-0000-0000-000000000000}"/>
          </ac:cxnSpMkLst>
        </pc:cxnChg>
      </pc:sldChg>
      <pc:sldChg chg="modSp del mod">
        <pc:chgData name="Zonghua Gu" userId="9a7e1853e1951ef5" providerId="LiveId" clId="{CF1FAA12-072C-4ED5-BA76-0FFFAEFDB88A}" dt="2026-01-31T14:10:45.885" v="180" actId="47"/>
        <pc:sldMkLst>
          <pc:docMk/>
          <pc:sldMk cId="0" sldId="272"/>
        </pc:sldMkLst>
        <pc:spChg chg="mod">
          <ac:chgData name="Zonghua Gu" userId="9a7e1853e1951ef5" providerId="LiveId" clId="{CF1FAA12-072C-4ED5-BA76-0FFFAEFDB88A}" dt="2026-01-31T14:10:19.740" v="172" actId="21"/>
          <ac:spMkLst>
            <pc:docMk/>
            <pc:sldMk cId="0" sldId="272"/>
            <ac:spMk id="488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4:11:53.510" v="194" actId="20577"/>
        <pc:sldMkLst>
          <pc:docMk/>
          <pc:sldMk cId="0" sldId="273"/>
        </pc:sldMkLst>
        <pc:spChg chg="mod">
          <ac:chgData name="Zonghua Gu" userId="9a7e1853e1951ef5" providerId="LiveId" clId="{CF1FAA12-072C-4ED5-BA76-0FFFAEFDB88A}" dt="2026-01-31T14:11:53.510" v="194" actId="20577"/>
          <ac:spMkLst>
            <pc:docMk/>
            <pc:sldMk cId="0" sldId="273"/>
            <ac:spMk id="511" creationId="{00000000-0000-0000-0000-000000000000}"/>
          </ac:spMkLst>
        </pc:spChg>
        <pc:spChg chg="mod">
          <ac:chgData name="Zonghua Gu" userId="9a7e1853e1951ef5" providerId="LiveId" clId="{CF1FAA12-072C-4ED5-BA76-0FFFAEFDB88A}" dt="2026-01-31T14:11:48.044" v="189" actId="1076"/>
          <ac:spMkLst>
            <pc:docMk/>
            <pc:sldMk cId="0" sldId="273"/>
            <ac:spMk id="512" creationId="{00000000-0000-0000-0000-000000000000}"/>
          </ac:spMkLst>
        </pc:spChg>
        <pc:spChg chg="mod">
          <ac:chgData name="Zonghua Gu" userId="9a7e1853e1951ef5" providerId="LiveId" clId="{CF1FAA12-072C-4ED5-BA76-0FFFAEFDB88A}" dt="2026-01-31T14:11:48.044" v="189" actId="1076"/>
          <ac:spMkLst>
            <pc:docMk/>
            <pc:sldMk cId="0" sldId="273"/>
            <ac:spMk id="513" creationId="{00000000-0000-0000-0000-000000000000}"/>
          </ac:spMkLst>
        </pc:spChg>
        <pc:spChg chg="mod">
          <ac:chgData name="Zonghua Gu" userId="9a7e1853e1951ef5" providerId="LiveId" clId="{CF1FAA12-072C-4ED5-BA76-0FFFAEFDB88A}" dt="2026-01-31T14:11:48.044" v="189" actId="1076"/>
          <ac:spMkLst>
            <pc:docMk/>
            <pc:sldMk cId="0" sldId="273"/>
            <ac:spMk id="518" creationId="{00000000-0000-0000-0000-000000000000}"/>
          </ac:spMkLst>
        </pc:spChg>
        <pc:cxnChg chg="mod">
          <ac:chgData name="Zonghua Gu" userId="9a7e1853e1951ef5" providerId="LiveId" clId="{CF1FAA12-072C-4ED5-BA76-0FFFAEFDB88A}" dt="2026-01-31T14:11:48.044" v="189" actId="1076"/>
          <ac:cxnSpMkLst>
            <pc:docMk/>
            <pc:sldMk cId="0" sldId="273"/>
            <ac:cxnSpMk id="517" creationId="{00000000-0000-0000-0000-000000000000}"/>
          </ac:cxnSpMkLst>
        </pc:cxnChg>
        <pc:cxnChg chg="mod">
          <ac:chgData name="Zonghua Gu" userId="9a7e1853e1951ef5" providerId="LiveId" clId="{CF1FAA12-072C-4ED5-BA76-0FFFAEFDB88A}" dt="2026-01-31T14:11:48.044" v="189" actId="1076"/>
          <ac:cxnSpMkLst>
            <pc:docMk/>
            <pc:sldMk cId="0" sldId="273"/>
            <ac:cxnSpMk id="520" creationId="{00000000-0000-0000-0000-000000000000}"/>
          </ac:cxnSpMkLst>
        </pc:cxnChg>
        <pc:cxnChg chg="mod">
          <ac:chgData name="Zonghua Gu" userId="9a7e1853e1951ef5" providerId="LiveId" clId="{CF1FAA12-072C-4ED5-BA76-0FFFAEFDB88A}" dt="2026-01-31T14:11:48.044" v="189" actId="1076"/>
          <ac:cxnSpMkLst>
            <pc:docMk/>
            <pc:sldMk cId="0" sldId="273"/>
            <ac:cxnSpMk id="522" creationId="{00000000-0000-0000-0000-000000000000}"/>
          </ac:cxnSpMkLst>
        </pc:cxnChg>
        <pc:cxnChg chg="mod">
          <ac:chgData name="Zonghua Gu" userId="9a7e1853e1951ef5" providerId="LiveId" clId="{CF1FAA12-072C-4ED5-BA76-0FFFAEFDB88A}" dt="2026-01-31T14:11:48.044" v="189" actId="1076"/>
          <ac:cxnSpMkLst>
            <pc:docMk/>
            <pc:sldMk cId="0" sldId="273"/>
            <ac:cxnSpMk id="523" creationId="{00000000-0000-0000-0000-000000000000}"/>
          </ac:cxnSpMkLst>
        </pc:cxnChg>
        <pc:cxnChg chg="mod">
          <ac:chgData name="Zonghua Gu" userId="9a7e1853e1951ef5" providerId="LiveId" clId="{CF1FAA12-072C-4ED5-BA76-0FFFAEFDB88A}" dt="2026-01-31T14:11:48.044" v="189" actId="1076"/>
          <ac:cxnSpMkLst>
            <pc:docMk/>
            <pc:sldMk cId="0" sldId="273"/>
            <ac:cxnSpMk id="524" creationId="{00000000-0000-0000-0000-000000000000}"/>
          </ac:cxnSpMkLst>
        </pc:cxnChg>
        <pc:cxnChg chg="mod">
          <ac:chgData name="Zonghua Gu" userId="9a7e1853e1951ef5" providerId="LiveId" clId="{CF1FAA12-072C-4ED5-BA76-0FFFAEFDB88A}" dt="2026-01-31T14:11:48.044" v="189" actId="1076"/>
          <ac:cxnSpMkLst>
            <pc:docMk/>
            <pc:sldMk cId="0" sldId="273"/>
            <ac:cxnSpMk id="525" creationId="{00000000-0000-0000-0000-000000000000}"/>
          </ac:cxnSpMkLst>
        </pc:cxnChg>
        <pc:cxnChg chg="mod">
          <ac:chgData name="Zonghua Gu" userId="9a7e1853e1951ef5" providerId="LiveId" clId="{CF1FAA12-072C-4ED5-BA76-0FFFAEFDB88A}" dt="2026-01-31T14:11:48.044" v="189" actId="1076"/>
          <ac:cxnSpMkLst>
            <pc:docMk/>
            <pc:sldMk cId="0" sldId="273"/>
            <ac:cxnSpMk id="526" creationId="{00000000-0000-0000-0000-000000000000}"/>
          </ac:cxnSpMkLst>
        </pc:cxnChg>
      </pc:sldChg>
      <pc:sldChg chg="modSp del mod">
        <pc:chgData name="Zonghua Gu" userId="9a7e1853e1951ef5" providerId="LiveId" clId="{CF1FAA12-072C-4ED5-BA76-0FFFAEFDB88A}" dt="2026-01-31T14:11:56.053" v="195" actId="47"/>
        <pc:sldMkLst>
          <pc:docMk/>
          <pc:sldMk cId="0" sldId="274"/>
        </pc:sldMkLst>
        <pc:spChg chg="mod">
          <ac:chgData name="Zonghua Gu" userId="9a7e1853e1951ef5" providerId="LiveId" clId="{CF1FAA12-072C-4ED5-BA76-0FFFAEFDB88A}" dt="2026-01-31T14:11:11.610" v="181" actId="21"/>
          <ac:spMkLst>
            <pc:docMk/>
            <pc:sldMk cId="0" sldId="274"/>
            <ac:spMk id="532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4:13:13.659" v="199"/>
        <pc:sldMkLst>
          <pc:docMk/>
          <pc:sldMk cId="0" sldId="276"/>
        </pc:sldMkLst>
        <pc:spChg chg="mod">
          <ac:chgData name="Zonghua Gu" userId="9a7e1853e1951ef5" providerId="LiveId" clId="{CF1FAA12-072C-4ED5-BA76-0FFFAEFDB88A}" dt="2026-01-31T14:13:13.659" v="199"/>
          <ac:spMkLst>
            <pc:docMk/>
            <pc:sldMk cId="0" sldId="276"/>
            <ac:spMk id="562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4:12:29.988" v="196" actId="21"/>
        <pc:sldMkLst>
          <pc:docMk/>
          <pc:sldMk cId="0" sldId="277"/>
        </pc:sldMkLst>
        <pc:spChg chg="mod">
          <ac:chgData name="Zonghua Gu" userId="9a7e1853e1951ef5" providerId="LiveId" clId="{CF1FAA12-072C-4ED5-BA76-0FFFAEFDB88A}" dt="2026-01-31T14:12:29.988" v="196" actId="21"/>
          <ac:spMkLst>
            <pc:docMk/>
            <pc:sldMk cId="0" sldId="277"/>
            <ac:spMk id="568" creationId="{00000000-0000-0000-0000-000000000000}"/>
          </ac:spMkLst>
        </pc:spChg>
      </pc:sldChg>
      <pc:sldChg chg="modSp mod modNotesTx">
        <pc:chgData name="Zonghua Gu" userId="9a7e1853e1951ef5" providerId="LiveId" clId="{CF1FAA12-072C-4ED5-BA76-0FFFAEFDB88A}" dt="2026-01-31T14:13:02.023" v="198" actId="20577"/>
        <pc:sldMkLst>
          <pc:docMk/>
          <pc:sldMk cId="0" sldId="279"/>
        </pc:sldMkLst>
        <pc:spChg chg="mod">
          <ac:chgData name="Zonghua Gu" userId="9a7e1853e1951ef5" providerId="LiveId" clId="{CF1FAA12-072C-4ED5-BA76-0FFFAEFDB88A}" dt="2026-01-31T14:13:00.152" v="197" actId="21"/>
          <ac:spMkLst>
            <pc:docMk/>
            <pc:sldMk cId="0" sldId="279"/>
            <ac:spMk id="580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4:13:13.659" v="199"/>
        <pc:sldMkLst>
          <pc:docMk/>
          <pc:sldMk cId="0" sldId="280"/>
        </pc:sldMkLst>
        <pc:spChg chg="mod">
          <ac:chgData name="Zonghua Gu" userId="9a7e1853e1951ef5" providerId="LiveId" clId="{CF1FAA12-072C-4ED5-BA76-0FFFAEFDB88A}" dt="2026-01-31T14:13:13.659" v="199"/>
          <ac:spMkLst>
            <pc:docMk/>
            <pc:sldMk cId="0" sldId="280"/>
            <ac:spMk id="587" creationId="{00000000-0000-0000-0000-000000000000}"/>
          </ac:spMkLst>
        </pc:spChg>
      </pc:sldChg>
      <pc:sldChg chg="delSp modSp mod">
        <pc:chgData name="Zonghua Gu" userId="9a7e1853e1951ef5" providerId="LiveId" clId="{CF1FAA12-072C-4ED5-BA76-0FFFAEFDB88A}" dt="2026-01-31T14:14:00.917" v="212"/>
        <pc:sldMkLst>
          <pc:docMk/>
          <pc:sldMk cId="0" sldId="281"/>
        </pc:sldMkLst>
        <pc:spChg chg="mod">
          <ac:chgData name="Zonghua Gu" userId="9a7e1853e1951ef5" providerId="LiveId" clId="{CF1FAA12-072C-4ED5-BA76-0FFFAEFDB88A}" dt="2026-01-31T14:14:00.917" v="212"/>
          <ac:spMkLst>
            <pc:docMk/>
            <pc:sldMk cId="0" sldId="281"/>
            <ac:spMk id="592" creationId="{00000000-0000-0000-0000-000000000000}"/>
          </ac:spMkLst>
        </pc:spChg>
        <pc:spChg chg="mod">
          <ac:chgData name="Zonghua Gu" userId="9a7e1853e1951ef5" providerId="LiveId" clId="{CF1FAA12-072C-4ED5-BA76-0FFFAEFDB88A}" dt="2026-01-31T14:13:55.157" v="210" actId="20577"/>
          <ac:spMkLst>
            <pc:docMk/>
            <pc:sldMk cId="0" sldId="281"/>
            <ac:spMk id="593" creationId="{00000000-0000-0000-0000-000000000000}"/>
          </ac:spMkLst>
        </pc:spChg>
        <pc:spChg chg="del">
          <ac:chgData name="Zonghua Gu" userId="9a7e1853e1951ef5" providerId="LiveId" clId="{CF1FAA12-072C-4ED5-BA76-0FFFAEFDB88A}" dt="2026-01-31T14:13:39.244" v="205" actId="478"/>
          <ac:spMkLst>
            <pc:docMk/>
            <pc:sldMk cId="0" sldId="281"/>
            <ac:spMk id="596" creationId="{00000000-0000-0000-0000-000000000000}"/>
          </ac:spMkLst>
        </pc:spChg>
        <pc:picChg chg="del">
          <ac:chgData name="Zonghua Gu" userId="9a7e1853e1951ef5" providerId="LiveId" clId="{CF1FAA12-072C-4ED5-BA76-0FFFAEFDB88A}" dt="2026-01-31T14:13:39.244" v="205" actId="478"/>
          <ac:picMkLst>
            <pc:docMk/>
            <pc:sldMk cId="0" sldId="281"/>
            <ac:picMk id="594" creationId="{00000000-0000-0000-0000-000000000000}"/>
          </ac:picMkLst>
        </pc:picChg>
        <pc:picChg chg="del">
          <ac:chgData name="Zonghua Gu" userId="9a7e1853e1951ef5" providerId="LiveId" clId="{CF1FAA12-072C-4ED5-BA76-0FFFAEFDB88A}" dt="2026-01-31T14:13:39.244" v="205" actId="478"/>
          <ac:picMkLst>
            <pc:docMk/>
            <pc:sldMk cId="0" sldId="281"/>
            <ac:picMk id="595" creationId="{00000000-0000-0000-0000-000000000000}"/>
          </ac:picMkLst>
        </pc:picChg>
      </pc:sldChg>
      <pc:sldChg chg="modSp del mod">
        <pc:chgData name="Zonghua Gu" userId="9a7e1853e1951ef5" providerId="LiveId" clId="{CF1FAA12-072C-4ED5-BA76-0FFFAEFDB88A}" dt="2026-01-31T14:14:02.563" v="213" actId="47"/>
        <pc:sldMkLst>
          <pc:docMk/>
          <pc:sldMk cId="0" sldId="282"/>
        </pc:sldMkLst>
        <pc:spChg chg="mod">
          <ac:chgData name="Zonghua Gu" userId="9a7e1853e1951ef5" providerId="LiveId" clId="{CF1FAA12-072C-4ED5-BA76-0FFFAEFDB88A}" dt="2026-01-31T14:13:58.872" v="211" actId="21"/>
          <ac:spMkLst>
            <pc:docMk/>
            <pc:sldMk cId="0" sldId="282"/>
            <ac:spMk id="601" creationId="{00000000-0000-0000-0000-000000000000}"/>
          </ac:spMkLst>
        </pc:spChg>
        <pc:spChg chg="mod">
          <ac:chgData name="Zonghua Gu" userId="9a7e1853e1951ef5" providerId="LiveId" clId="{CF1FAA12-072C-4ED5-BA76-0FFFAEFDB88A}" dt="2026-01-31T14:13:49.289" v="206" actId="21"/>
          <ac:spMkLst>
            <pc:docMk/>
            <pc:sldMk cId="0" sldId="282"/>
            <ac:spMk id="602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4:16:18.949" v="214" actId="207"/>
        <pc:sldMkLst>
          <pc:docMk/>
          <pc:sldMk cId="0" sldId="285"/>
        </pc:sldMkLst>
        <pc:spChg chg="mod">
          <ac:chgData name="Zonghua Gu" userId="9a7e1853e1951ef5" providerId="LiveId" clId="{CF1FAA12-072C-4ED5-BA76-0FFFAEFDB88A}" dt="2026-01-31T14:16:18.949" v="214" actId="207"/>
          <ac:spMkLst>
            <pc:docMk/>
            <pc:sldMk cId="0" sldId="285"/>
            <ac:spMk id="643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4:19:24.058" v="229"/>
        <pc:sldMkLst>
          <pc:docMk/>
          <pc:sldMk cId="0" sldId="293"/>
        </pc:sldMkLst>
        <pc:spChg chg="mod">
          <ac:chgData name="Zonghua Gu" userId="9a7e1853e1951ef5" providerId="LiveId" clId="{CF1FAA12-072C-4ED5-BA76-0FFFAEFDB88A}" dt="2026-01-31T14:19:08.258" v="227" actId="20577"/>
          <ac:spMkLst>
            <pc:docMk/>
            <pc:sldMk cId="0" sldId="293"/>
            <ac:spMk id="784" creationId="{00000000-0000-0000-0000-000000000000}"/>
          </ac:spMkLst>
        </pc:spChg>
        <pc:spChg chg="mod">
          <ac:chgData name="Zonghua Gu" userId="9a7e1853e1951ef5" providerId="LiveId" clId="{CF1FAA12-072C-4ED5-BA76-0FFFAEFDB88A}" dt="2026-01-31T14:19:24.058" v="229"/>
          <ac:spMkLst>
            <pc:docMk/>
            <pc:sldMk cId="0" sldId="293"/>
            <ac:spMk id="786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4:13:13.659" v="199"/>
        <pc:sldMkLst>
          <pc:docMk/>
          <pc:sldMk cId="0" sldId="300"/>
        </pc:sldMkLst>
        <pc:spChg chg="mod">
          <ac:chgData name="Zonghua Gu" userId="9a7e1853e1951ef5" providerId="LiveId" clId="{CF1FAA12-072C-4ED5-BA76-0FFFAEFDB88A}" dt="2026-01-31T14:13:13.659" v="199"/>
          <ac:spMkLst>
            <pc:docMk/>
            <pc:sldMk cId="0" sldId="300"/>
            <ac:spMk id="887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4:23:42.081" v="231" actId="20577"/>
        <pc:sldMkLst>
          <pc:docMk/>
          <pc:sldMk cId="0" sldId="301"/>
        </pc:sldMkLst>
        <pc:spChg chg="mod">
          <ac:chgData name="Zonghua Gu" userId="9a7e1853e1951ef5" providerId="LiveId" clId="{CF1FAA12-072C-4ED5-BA76-0FFFAEFDB88A}" dt="2026-01-31T14:23:42.081" v="231" actId="20577"/>
          <ac:spMkLst>
            <pc:docMk/>
            <pc:sldMk cId="0" sldId="301"/>
            <ac:spMk id="893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4:25:23.520" v="232" actId="207"/>
        <pc:sldMkLst>
          <pc:docMk/>
          <pc:sldMk cId="0" sldId="304"/>
        </pc:sldMkLst>
        <pc:spChg chg="mod">
          <ac:chgData name="Zonghua Gu" userId="9a7e1853e1951ef5" providerId="LiveId" clId="{CF1FAA12-072C-4ED5-BA76-0FFFAEFDB88A}" dt="2026-01-31T14:25:23.520" v="232" actId="207"/>
          <ac:spMkLst>
            <pc:docMk/>
            <pc:sldMk cId="0" sldId="304"/>
            <ac:spMk id="930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14:13:13.659" v="199"/>
        <pc:sldMkLst>
          <pc:docMk/>
          <pc:sldMk cId="0" sldId="313"/>
        </pc:sldMkLst>
        <pc:spChg chg="mod">
          <ac:chgData name="Zonghua Gu" userId="9a7e1853e1951ef5" providerId="LiveId" clId="{CF1FAA12-072C-4ED5-BA76-0FFFAEFDB88A}" dt="2026-01-31T14:13:13.659" v="199"/>
          <ac:spMkLst>
            <pc:docMk/>
            <pc:sldMk cId="0" sldId="313"/>
            <ac:spMk id="1095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14:29:25.100" v="238" actId="113"/>
        <pc:sldMkLst>
          <pc:docMk/>
          <pc:sldMk cId="0" sldId="315"/>
        </pc:sldMkLst>
        <pc:graphicFrameChg chg="modGraphic">
          <ac:chgData name="Zonghua Gu" userId="9a7e1853e1951ef5" providerId="LiveId" clId="{CF1FAA12-072C-4ED5-BA76-0FFFAEFDB88A}" dt="2026-01-31T14:29:21.886" v="237" actId="113"/>
          <ac:graphicFrameMkLst>
            <pc:docMk/>
            <pc:sldMk cId="0" sldId="315"/>
            <ac:graphicFrameMk id="1108" creationId="{00000000-0000-0000-0000-000000000000}"/>
          </ac:graphicFrameMkLst>
        </pc:graphicFrameChg>
        <pc:graphicFrameChg chg="modGraphic">
          <ac:chgData name="Zonghua Gu" userId="9a7e1853e1951ef5" providerId="LiveId" clId="{CF1FAA12-072C-4ED5-BA76-0FFFAEFDB88A}" dt="2026-01-31T14:29:25.100" v="238" actId="113"/>
          <ac:graphicFrameMkLst>
            <pc:docMk/>
            <pc:sldMk cId="0" sldId="315"/>
            <ac:graphicFrameMk id="1109" creationId="{00000000-0000-0000-0000-000000000000}"/>
          </ac:graphicFrameMkLst>
        </pc:graphicFrameChg>
      </pc:sldChg>
      <pc:sldChg chg="addSp modSp modNotes">
        <pc:chgData name="Zonghua Gu" userId="9a7e1853e1951ef5" providerId="LiveId" clId="{CF1FAA12-072C-4ED5-BA76-0FFFAEFDB88A}" dt="2026-01-31T14:32:37.119" v="239" actId="571"/>
        <pc:sldMkLst>
          <pc:docMk/>
          <pc:sldMk cId="0" sldId="319"/>
        </pc:sldMkLst>
        <pc:cxnChg chg="add mod">
          <ac:chgData name="Zonghua Gu" userId="9a7e1853e1951ef5" providerId="LiveId" clId="{CF1FAA12-072C-4ED5-BA76-0FFFAEFDB88A}" dt="2026-01-31T14:32:37.119" v="239" actId="571"/>
          <ac:cxnSpMkLst>
            <pc:docMk/>
            <pc:sldMk cId="0" sldId="319"/>
            <ac:cxnSpMk id="2" creationId="{4F63C1DA-05EC-920E-A19E-D3AE9B17442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on_Postel_(full_frame)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9db0c4538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9db0c4538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template credit: Josh Hug, Lisa Yan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e9db0c4538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e9db0c4538_0_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can identify which as's are the stub ones and which ones are the transit ones I think these three are the stub as's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because they have no outgoing arrows to anyone else this means they are not providing service to other people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e9db0c4538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e9db0c4538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now one property of an as graph because of these business relationships is that it is a cyclic that means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13:32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 has no Cycles if an as graph has a cycle it means that you are somehow paying yourself for service which if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13:39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think about it doesn't really make sense here for example B would be paying a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13:45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then a would be paying C and then C would be paying B it doesn't really make sense for money to go back to yourself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13:52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we would say this is an invalid as graph it'd be weird if you paid someone else for service and then they paid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13:59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service that's kind of weird that being said cycles of peering relationships are okay so it's okay if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14:05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 and C are all peers but you cannot have directed Cycles like this where you're paying yourself money and giving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14:13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yourself service that doesn't really work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e9db0c4538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e9db0c4538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tier one as those 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15:19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bosses at the very top of the hierarchy so in this picture A and 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15:24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were the Tier 1 as's here A B and C are the tier one as s's you know they're 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15:30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top because they have no incoming edges there's nobody above them if there was someone above and another incoming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15:37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Edge they would not be tier one but because they're at the very top and there are no more edges pointing at them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15:43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they are a tier one as this means they have no providers they're not paying anyone else for service they are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15:50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original source of the service if you're a tier one as you have to have a peering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15:56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relationship with all the other tier one as's so for example here A B and C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16:02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must have all the pairwise peering relationships that are possible so A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16:07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 must be Pierce B and C must be Pierce A and C must also be Pierce if there was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16:12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fourth tier one as like d you would have to connect D to c b and a using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16:19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puring relationships for reasons that we will see soon but it's important that all the tier one as's are connected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16:25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other because this guarantees that the as graph is is connected if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16:30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stare at the hierarchy it's not quite a tree because trees have a single distinct root and there is no single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16:37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distinct route here so the way that we guarantee that everything is connected is we have everyone at the top connected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16:44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each other so there isn't one distinct roote but because everyone at the top layer is connected to each other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16:51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helps us guarantee that the whole internet is connected as long as you can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16:56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trace your money up to a tier onea s the Tier 1 as should be connected to everyone else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e9db0c4538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e9db0c4538_0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e9db0c4538_0_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2e9db0c4538_0_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e9db0c4538_0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e9db0c4538_0_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19:5</a:t>
            </a:r>
            <a:r>
              <a:rPr lang="en-US" dirty="0"/>
              <a:t>"Explicitly" - Some minor leakage is inevitable.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next there's a couple Challen challenges that we need to think about as we're designing this routing scheme one 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20:03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scalability so as mentioned earlier we need to make sure that this routing scales to the entire internet we saw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20:09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already that there are close to a 100,000 as's and that number is growing and in order to route to 100,000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20:17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different as's Each of which probably has tons of hosts we need to use hierarchical IP addressing like we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20:24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talked about last time and this will allow us to have a single entry that says something like everybody in Europe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20:30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is that way well that's much easier than writing out every single entry for every single host in Europe you can have 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20:37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single entry that says everybody in Europe with an IP address that starts with these bits just send it that way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20:43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and it summarizes millions of hosts in a single entry so that's something we're going to have to use in order to scale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20:50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this routing scheme up and these two properties that come next are a bit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20:55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newer they're probably things you haven't seen before but they're important now that we're considering as's as businesses in real life as 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21:04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business something you probably don't want to do is reveal all of your secrets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21:09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businesses have secrets and it's probably good to protect them so one thing that we need here that wasn't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21:16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case in intad domain rounding is privacy the asss should not have to announce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21:21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unnecessary information to its neighbors or anyone else outside of the as so for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21:28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example an as should not have to tell everyone who it's paying for Internet service that could be private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21:34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information maybe as a company you don't want to tell people who you're paying to service your internet so you shouldn't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21:40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have to reveal that as part of this routing protocol and there's also other information we'll see in general we have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21:47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to be careful not to reveal information to other as's if it's potentially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21:53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sensitive that being said there is some leakage that we can't get away with and there is some work done to try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22:00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reverse engineer some secret information based on the routing protocol so it's not perfect but we'll do our best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22:08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hide sensitive information when possible even if sometimes we're not able to hide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22:13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every single thing or we leak a little bit of information by accident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22:20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little bit different is autonomy and this means that as's should be able to choose their own policies based 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22:27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business goals so each as should be able to decide what routes it likes better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22:33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and what routes it doesn't like now this is very different from something like the distance Vector protocol or the link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22:39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State protocol where everyone agreed that the goal was to minimize cost everyone agreed you agreed I agreed all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22:46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of the routers agreed that minimizing cost was the best thing to do but now that we have autonomy as's might not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22:54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like least cost maybe they want something a little bit more expensive because they prefer it for some reason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23:00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and we have to support other goals that asss might have so we need scalability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23:05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and we need these two new goals of privacy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23:11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autonomy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e9db0c4538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2e9db0c4538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so what does policy-based routing mean as mentioned earlier as's have to be able to choose the policies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23:18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they like and they should be able to choose their favorite paths whatever that means for them so in intra domain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23:26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routing inside of a network we set that a valid path was one that had no loops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23:32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and no dead ends so that's going to be the same every business out there does not want Loops does not want dead ends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23:39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that we can be pretty sure of because if you have a loop you're not sending the packet so we still agree that everyone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23:45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doesn't want a loop everyone doesn't want the dead end that's okay now the difference is what makes the path good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23:52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in domain everyone agreed it was least cost in interdomain routing we are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23:58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looking in instead for paths that respect every as's preference so if you prefer something and I prefer something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24:04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should use that path even if it's not the least cost path and we'll also see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24:10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cases where the preferences actually are in conflict and what to do in those cases but in summary we have to respect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24:17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every as's preferences even if those preferences don't lead to least cost paths and that's going to create an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24:24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extra challenge for us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e9db0c4538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e9db0c4538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so what is a policy it turns out just </a:t>
            </a:r>
            <a:r>
              <a:rPr lang="en-US" dirty="0"/>
              <a:t>More creative policies: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I prefer AS#12 on weekdays, and AS#13 on weekends.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24:31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about anything can be a policy for an as and the protocol will Design supports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24:36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just about any policy you can think of so here are a bunch of examples some policies Define you carrying traffic so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24:44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as a Transit as you have to forward other people's traffic and you can Define policies like I really don't like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24:50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as number 2046 I just don't like them so I refuse to forward their traffic sorry if they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24:57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send traffic I refuse to forward it you cannot use me as a route if the traffic is coming from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25:04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as246 so that's an example of a policy that has to do with forwarding traffic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25:10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there can also be policies that Define how your traffic is handled so this is not you forwarding other people's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25:16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traffic this is you sending and receiving your own traffic you can say when I send packets if you have a choice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25:23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between as 10 and 14 please use 10 because I like 10 better for what reason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25:29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not our problem as's can choose their own preferences or you can say please don't use 54 unless there are no other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25:36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Alternatives then use 54 and there's all sorts of different exotic policies you can come up with you can invent any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25:42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policy you like you could say on weekdays use 12 on weekends use 13 you can do whatever you want but ultimately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25:50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our protocol has to respect whatever policy these as's could possibly think of and that's going to make routing 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25:56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little bit more challenging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e9db0c4538_0_1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e9db0c4538_0_1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most as's follow a pretty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standard set of rules that we'll call the ga Rexford rules it's not guaranteed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26:49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most of them do this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e9db0c4538_0_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e9db0c4538_0_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in theory you can do whatever you want you like 12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26:55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on weekdays 13 on weekends that's great but in real life there are some standard conventions that most people follow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27:02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they're based on two properties that I think almost every business can agree on so no matter what business you're in 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27:07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think every business in the world could agree that making money is good and I also think that every business in the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27:14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world could agree you should not do work for free you should get paid if you're doing work so that's what these two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e9db0c45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e9db0c45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today it's all about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interdomain routing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e9db0c4538_0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e9db0c4538_0_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29:07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like here's you your s and you receive advertisements from three different as's a sends you 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29:15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advertisement saying I can reach autonomous system D and B also sends an advertisement saying I can also reach 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29:22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C also sends an advertisement saying I can reach D so you receive three different options for how to reach D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29:31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the goxer rulle say it doesn't matter what the cost of these links are you decide based on money first so I look 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29:38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well if I use this link I have to pay for it I don't want to do that if I use this link I don't make any money but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29:45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I use this link I send the packet to a customer who pays me I like that so 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29:51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will choose this advertisement and accept to forward packets via C so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e9db0c4538_0_1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2e9db0c4538_0_1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that link goes down suddenly this link doesn't exist anymore you no longer have a customer so you should instead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use the pier because that's free and this one costs you money and it's the worst so we go customer first then peer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then provider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e9db0c4538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2e9db0c4538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in distance Vector protocols everyone participated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everything when you receive an advertisement you forward it to everyone because you're happy to be on any path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you're the shortest path for someone else that's great you should join and be part of the path so in distance Vector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protocols there was no restriction on participating in routes if you were a router you could be on any route however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now that money is a concern you're no longer going to agree to participate in any route that's out there in particular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only participate in routes if you make money and this reflects the other goal we talked about which is to not 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work for free if you want to make money you don't want to do work for free so do not participate in routes where you 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being forced to work and you're not getting paid now how do you check if you get paid you look at the route that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are along so look to your left look to your right look at your two Neighbors on the path and check if one of them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paying you if one of them as a customer you're getting paid this is a path you're willing to participate in but if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look to your left and you look to your right and neither of them is a customer you are not getting paid you're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either doing work for free or even worse you're paying to do work we don't want to do that so we will not participate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route and that means that we will not send an advertisement claiming that we can be part of this route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e9db0c4538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2e9db0c4538_0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let's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see what this looks like in practice there's a lot of different cases we'll just run through them all one by one 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here's the first case your B you look to your left it's a customer you look to your right it's a customer it's a great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33:05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day you're going to be paid from both sides this is amazing you are definitely going to participate in this path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33:12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because at least one of your neighbors is a customer now one important thing to note again is that this is an as graph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33:19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these arrows don't represent the packets being sent the packets are being forwarded from A to B to C according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33:27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slide they could also be forwarded from C to B to a the arrows have nothing to do with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33:32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packets being sent they have to do with money flowing from A to B so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33:38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case you're making money on both sides you will participate in this route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e9db0c4538_0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2e9db0c4538_0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33:44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about this route you'll participate as well because you look to your left you're not making money but you look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33:49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 right and you are making money so this is a route that you will participate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e9db0c4538_0_1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2e9db0c4538_0_1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now this one's kind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33:56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strange you look to your right there's a customer that will pay you and you look to your left and there's a provider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34:02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have to pay so at first glance you might say I don't know if I want to participate in this because I'm making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34:09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money but then I'm paying some of it to a but you should still participate in this and the reason why is because if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34:16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don't participate in this how do you give service to C remember that c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34:21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paying you for service and if you refuse routes like this you are refusing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34:27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send packets up the hierarchy to the tier one as's to reach other destinations so you could reject these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34:35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but you'd be a very bad provider because you are not accepting routes that offer connectivity to far away places and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34:42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just can't reach a bunch of the internet so this route is important to accept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34:47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because this is how you offer service to your customers It Is by accepting routes toward your providers who then send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34:54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packet to other far away places so at first glance you might be tempted to not participate but you have to participate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give your customer service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e9db0c4538_0_1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2e9db0c4538_0_1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these now let's look at the cases where we don't accept here's a case where you don't accept to your left is a peer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 right is a pier there no good nobody is sending you money there is no point in participating in this path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that means is that peers don't provide Transit between other peers so a packet will not hop across a big chain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 peers because all of the peers along the chain will will refuse to participate they'll say I'm not making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36:00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money I will not do this for you for free so that's a property has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36:05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consequence of this picture peers do not forward packets between other peers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36:10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because they don't make money here's another case where you don't make money you look to your right it's a provider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36:16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you have to pay you look to your that was your left you look to your right it's a peer and they're not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36:22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sending you any money either so once again you don't participate nobody is making you money it's no good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e9db0c4538_0_1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2e9db0c4538_0_1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this means is that if you receive packets or send packets along appearing link what can you conclude about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36:36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other side it must be a customer so something useful to conclude here is if you receive a packet from aing link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36:44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means that one of the sides is a peer the other side must be a customer because someone has to pay you money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36:51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peer isn't paying you so this other side must be a customer to pay you that's what these words say it's a small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36:57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consequence of the way that we've designed this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2e9db0c4538_0_1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2e9db0c4538_0_1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final one is where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37:03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both sides are providers now this is terrible because you have to pay the left side to participate and you have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37:08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pay the right side to participate you would simply never do this so B will not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37:13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participate in this path and a consequence of this is that routes are valy free that will be defined more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37:20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concretely later but intuitively what that means is if you draw paths through the graph the paths will never dip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37:28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then turn around and go back up because if your path ever goes down and then back up in the hierarchy you're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37:34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forcing someone to pay both sides and they would never do so so this is another path that no one would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37:40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participate in because it doesn't make them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37:46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money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e9db0c4538_0_1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2e9db0c4538_0_1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9db0c4538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e9db0c4538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it's the network of networks that we've been talking about and so far we've used algorithms like dist vector and Link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state to compute routes within the network so our distance Vector protocol was able to find all of the routes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inside this network that's great but we haven't talked about how to do inter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domain routing and that's going to be today's Focus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e9db0c4538_0_1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2e9db0c4538_0_1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39:39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 looks at both of its neighbors and says yes I get paid by one of them namely D so I will participate C also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39:47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says yes I get paid by E so I will participate and a it's lucky day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39:52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won't get paid by both sides so it will also participate therefore this is a valid route everyone will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40:00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participate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2e9db0c4538_0_1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2e9db0c4538_0_1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[changelog] 3/3/25: swapped orders for slides 39 and 40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e9db0c4538_0_1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e9db0c4538_0_1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2e9db0c4538_0_1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2e9db0c4538_0_1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2e9db0c4538_0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2e9db0c4538_0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42:09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okay so if you put all these properties together there is a useful property you can derive which is that all of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42:16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routes have a single Peak this is a consequence of all the things we've talked about previously and if you take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42:22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everything we've said about participating in routes and you summarize it it would look something like this well it's not a new property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42:29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it's a derivation of things we've already talked about and every path that you could possibly draw in the 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42:35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hierarchy that everyone agrees to participate in they will all take a form like this you'll start somewhere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42:43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you'll first start climbing up so there's zero or more uphill links so you start at a and you climb up going from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42:50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customers to Providers and that also means money is Flowing upwards and then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42:56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eventually once you get to the peak you can Traverse zero peering links that's okay or you can Traverse a single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43:03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peering link that's it why can you not Traverse multiple peering links because if you're staying up here and there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43:09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long Plateau a chain of peers well then all the intermediate peers would refuse to participate so that's not possible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2e9db0c4538_0_1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2e9db0c4538_0_1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well there's a useful proof that G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47:38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Rexford came up with so what they noticed is that all of the as's tend to follow these set of rules that have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47:45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with making money and they were able to construct a proof based on these 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47:51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properties so here are the assumptions and the proof we say if all three of these statements are true then we 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47:57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these two nice properties so what are the statements the prerequisites for this proof are as follows number 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48:05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starting from any as and climbing up the hierarchy must lead to a tier one 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48:10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that's something we talked about earlier it is true in the modern internet now you could build some weird as graph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48:16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doesn't obey that but in the modern as graph on the internet it is true that wherever you start if you climb up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48:23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end up at a tier one as that's fact number one fact number two the as graph has no Cycles again this is true in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48:30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modern internet you could certainly create a weird alternate universe internet where this is not true but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48:36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modern internet the as graph has no Cycles you cannot pay yourself assumption number three is that everyone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48:43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follows the rules that we just talked about you only participate in paths if you get paid and when you have a choice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48:49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 paths you choose the most profitable one so we need all three of these things to be true and if they are true gow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48:56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Rexford wrote a whole paper look up their names and you'll find it and the paper says if these three things 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49:01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true you get these two nice properties one property is that the entire as graph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49:07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connected any two as's in the graph can communicate and in particular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49:13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can communicate on a path that everyone agrees to participate in so you get something called reachability very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49:20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roughly intuitively this is not the proof but you can try to connect this to the single Peak path that we talked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49:27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about if you build the as hierarchy the way that we've been talking about and everyone follows the gal Rexford rules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49:33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always draw a graph like this in the as graph between any pair of as's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49:39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doesn't matter where a and F are in the as graph you can always draw a path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49:44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climbs up to the Tier 1 as hops over to a different Tier 1 as and goes back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49:50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the destination so you get a property called reachability any two as's can talk to each other along a path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49:58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makes everybody happy that's nice this is why the internet actually works and we don't say you can't reach Asia it's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50:05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because of this property right here and the other nice property is Convergence that means all the asss agree on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50:11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paths so if you think of them as having forwarding tables which is not something we've talked about yet but if they had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50:17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imaginary forwarding tables those forwarding tables would be consistent so everyone agrees on the path that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50:24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being taken and that's something we'll dive into more next time but that's the proof it says if the as graph is built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50:30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way we talked about it don't do weird things like have cycles and if everyone follows the rules then we 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50:37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reachability and convergence now one minor note about this proof is it only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50:42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guarantees these properties in steady state so if the network topology and the policy stay the same forever you do 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50:50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these properties but if something changes like a new as appears it might take some time for everyone to recp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50:56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compute the paths and reconverge on something but eventually it will converge as long as everyone continues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51:03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follow these rules and this also means that if you break any of these three assumptions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51:09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lose this proof so if any as goes out there and says actually I love losing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51:14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money well suddenly you can't guarantee these properties because they are not following the rules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2e9db0c4538_0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2e9db0c4538_0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to summarize the first part of today we talked about autonomous systems that reflect business relationships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51:40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between as's and we said that those business relationships impact what route you choose that is when you receive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51:48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advertisements which one do you like and also what routes are acceptable which means when you're asked to participate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51:55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a route do you agree or not and we saw that scalability autonomy and privacy were important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52:05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considerations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2e9db0c4538_0_1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2e9db0c4538_0_1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2e9db0c4538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2e9db0c4538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Autonomous systems were a new idea to computer science.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No precedent for "find paths according to business policy."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Ideas behind BGP were developed on the fly (1989–1995).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It's not perfect, but it's stood the test of time.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e9db0c4538_0_1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2e9db0c4538_0_1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e9db0c4538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e9db0c4538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is finding the paths between the networks and then next time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we'll talk about how we combine in domain and in domain to think about what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routers are actually doing but for today we're going to ignore what's going on inside of these circles and we'll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just tra this big circle as one unit and we'll think about how all of these networks find paths between each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2e9db0c4538_0_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2e9db0c4538_0_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2e9db0c4538_0_1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2e9db0c4538_0_1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Changelog: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[3/5/25] changed “customer &gt; provider &gt; peer” to</a:t>
            </a:r>
            <a:r>
              <a:rPr lang="en">
                <a:solidFill>
                  <a:schemeClr val="dk1"/>
                </a:solidFill>
              </a:rPr>
              <a:t> “customer &gt; peer &gt; provider”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you receive multiple advertisements which one do you pick you pick the one from the customer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1:01:22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there is one otherwise pick the one from the peer otherwise pick the one from the provider it's something you've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1:01:28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already seen and if you want to compare it to distance Vector distance Vector said pick the shortest one we now say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1:01:35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pick the one that makes you the most money this is an import decision that's just a fancy word for accepting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1:01:42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advertisements so this is something you've already seen and yeah you've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1:01:47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already seen it now something to note by the way is that the import decision determines how you forward packets that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1:01:55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might sound a little bit confusing I think it's less confusing than it sounds it basically says when you accept an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1:02:01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advertisement that determines where you're forwarding packets that makes sense if you receive advertisements from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1:02:06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b and c and you choose C that is you import C that means you're forwarding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1:02:13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packets to see because you chose their advertisement now what about exporting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1:02:19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one's a little bit trickier so this is where we have to think about whether we participate in a route because we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1:02:26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should only export a route and tell all of our neighbors if the route makes us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1:02:31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money and we agree to participate so now we're going to link up the idea of participation into an actual policy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e9db0c4538_0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2e9db0c4538_0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okay so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1:02:45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difference here is that in distance Vector protocols everyone participated in anything nobody said I refuse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1:02:51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participate everyone agreed to participate in any path and that was reflected in the fact that you advertise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1:02:58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routes to all of your neighbors you tell everyone anyone can send packets to me 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1:03:04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will participate in whatever route you like if you want to send packets that's great I participate if you want to send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1:03:09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packets that's great I will also participate the distance Vector was very nice it let everyone participate by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1:03:16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contrast in bgp you will not let everyone participate you will only let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1:03:21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people participate if it makes you money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2e9db0c4538_0_1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2e9db0c4538_0_1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2e9db0c4538_0_1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2e9db0c4538_0_1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2e9db0c4538_0_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2e9db0c4538_0_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2e9db0c4538_0_1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2e9db0c4538_0_1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2e9db0c4538_0_1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2e9db0c4538_0_1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2e9db0c4538_0_1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2e9db0c4538_0_1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2e9db0c4538_0_1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2e9db0c4538_0_1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e9db0c4538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e9db0c4538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https://commons.wikimedia.org/wiki/File:Jon_Postel_(full_frame).jpg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so one question is where do the asn’s come from if you decide to create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network you need a new autonomous system number who gives it to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early internet it was one one guy that guy and if you wanted an autonomous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system you would call this guy up and he would give you a number and he would maintain the list of all the numbers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course this is not sustainable especially because he passed away so instead we use an organization called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I and if you want a new autonomous system you call up this organization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they give you a number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2e9db0c4538_0_1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2e9db0c4538_0_1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now there are two more changes we need and we will have arrived at a pretty nice bgp protocol so once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1:10:10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fix these two things we're all done for today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2e9db0c4538_0_1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2e9db0c4538_0_1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2e9db0c4538_0_1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2e9db0c4538_0_1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remember that things have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1:10:52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be scalable this has to support the entire internet and reachability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1:10:57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thousands and thousands of as's and so you cannot have a table with a 100,000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1:11:03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entries it's just too big to maintain and store so instead all of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1:11:08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forwarding tables are going to be a they can be aggregated so what that means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1:11:15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you ever have a lot of prefixes with the same next toop you should aggregate them all into a longer prefix right here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1:11:23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2ed46e632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2ed46e632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2e9db0c4538_0_1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2e9db0c4538_0_1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2e9db0c4538_0_1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2e9db0c4538_0_1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2e9db0c4538_0_1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2e9db0c4538_0_1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2ea0879c207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2ea0879c207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e9db0c4538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e9db0c4538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can classify autonomous systems into one of two types there is a stub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autonomous system and these only send and receive packets on behalf of the users inside that system so you can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think of these like the end hosts if you comparing to intra domain routing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remember how end hosts they didn't forward packets for other people they just sent and rece received their 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packets so you can think of stub as's as doing the same thing they only send and receive their own packets for the hosts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inside of their Network and they're not responsible for forwarding packets between other as's so for example UC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Berkeley is not an internet company we do not forward packets for other people across the world our responsibility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only to send and receive packets for our students or the people in our Network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most as's in real life are stub as's they're not responsible for forwarding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packets and they only send and receive their own packets by contrast the other type of as is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Transit as these do forward packets on behalf of other as's and you can think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 these kind of like the routers in the intra domain model so remember that routers were responsible for forwarding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packets between other hosts that's what a Transit as does now one difference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between the transit as and the router in the intro domain model is that Transit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asist still might have hosts inside of them that want to to send and receive packets so so not only do they forward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packets on behalf of other as's but they also send and receive packets for their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own hosts and examples of Transit as's might be companies whose responsibility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has to do with the internet so for example AT&amp;T is an internet company they offer internet service to other people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that's why they're a Transit as or Verizon is another example some Transit as's are very large and they span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whole world others are limited to just a small region and that's totally fine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the purposes of our class we'll classify all the as's into one of these two types but do note that especially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nowadays the difference between these two is starting to get a little bit blurry and there are some as's that 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hard to classify as one of these two so for example these big tech companies like Google and Amazon it's a little bit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unclear which of these two as's they fall into you could say they're stub 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because they're sending and receiving traffic for their users but maybe they're also Transit as because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offer internet services to other users these companies are just so big and they do so many different things that it's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just not really clear where they fall into for our class we won't worry about them we'll just think about stub as's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e9db0c4538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e9db0c4538_0_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one thing that makes autonomous systems different from everything we've seen so far maybe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everything you've seen so far in other computer science courses is the fact that they are businesses and the fact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they are businesses means that we also have to think about how they make money this is probably not something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had to think about when you were programming in data structures or you were thinking about how a computer worked it wasn't really about making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money it was about making the computer work and making the code do what you want but today we have to think about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these as's making money so that makes this protocol I think quite different from other ones you've seen before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e9db0c4538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e9db0c4538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the way that routing works all depends on business relationships it all comes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money and in particular if two parents of as's or of one pair of as's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two as's are related to each other they have to have a relationship in business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terms so if two as's have a link between each other we have to specify what kind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 link it is the link could either be a customer provider link and what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means is one of the as's is a customer the other one is a provider the customer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paying the provider and in exchange the provider is offering service it's saying I will forward your packets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and I will receive packets and forward them to you but in exchange you must pay me money so some relationships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the as graph look like that there are also relationships called puring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relationships and in this case the two as's are still connected bya link but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neither side pays the other instead they sign a contract with each other in real life as a business and the contract says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8:57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don't have to pay each other but in exchange I'll forward you some traffic and you need to forward me roughly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9:03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same amount of traffic and that's what aing relationship looks like in real life those contracts can get complicated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9:10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but this is how we'll simplify for this class so these are the two types of relationships that a pair of as's can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9:17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have if they have a link between them we have to specify who pays whom or if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9:22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have a peering relationship that they don't pay each other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e9db0c4538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e9db0c4538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can draw them in a graph the way that we're going to draw them is we're going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9:35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draw arrows from the provider to the customer so for example this picture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9:40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saying that c is the customer and it is paying a for service and in exchange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9:47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agreeing to forward packets on behalf of C so if C wants to send packets to someone else it can forward the packet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9:53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a A can forward the packet along to its destination and if anyone has packets to send to C they can send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packets to a and a will send them along to C so a is forwarding C's traffic but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exchange C must pay a and the arrows always point from provider to customer 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always have a hard time remembering the direction but it's provider to customer and if we ever draw a line with two dots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 either end that would be a puring relationship so this says that A and B are peers they don't pay each other but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they can exchange traffic between between each other if they so desire now one common confusion when people see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these as business graphs for the first time is they think that the arrows represent packets being sent that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wrong you don't want to think about packets in that way Ju Just because I draw an arrow from C to F it doesn't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mean that packets can only go in One Direction in fact packets can get sent from F to C or from C to F so the Arrow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does not say anything about where you send the packets it only says that f is the customer and C is the provider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got to remember when you stare at these graphs don't think about the arrows in terms of packets being sent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packets can get sent along the link in both directions just like in any other routing protocol we've seen all of these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links are bidirectional the graph is just to show the business relationships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we were talking about you got to be careful this one always trips people up so now that we've seen this graph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11:30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9543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12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5425" y="4288400"/>
            <a:ext cx="8658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68250" y="4288400"/>
            <a:ext cx="8757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lude">
  <p:cSld name="SECTION_TITLE_AND_DESCRIPTION_1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SECTION_TITLE_AND_DESCRIPTION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08450" y="34184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SECTION_TITLE_AND_DESCRIPTION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SECTION_TITLE_AND_DESCRIPTION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4835400" y="4198275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365900" y="3724875"/>
            <a:ext cx="259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5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SECTION_TITLE_AND_DESCRIPTION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67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4667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">
  <p:cSld name="SECTION_TITLE_AND_DESCRIPTION_2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1">
  <p:cSld name="SECTION_TITLE_AND_DESCRIPTION_2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Compare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Solution">
  <p:cSld name="SECTION_TITLE_AND_DESCRIPTION_2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Medium"/>
              <a:buNone/>
              <a:defRPr sz="1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44" name="Google Shape;144;p24"/>
          <p:cNvSpPr txBox="1"/>
          <p:nvPr/>
        </p:nvSpPr>
        <p:spPr>
          <a:xfrm>
            <a:off x="311700" y="1658975"/>
            <a:ext cx="8709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Inter-Domain Routing</a:t>
            </a:r>
            <a:endParaRPr sz="3600">
              <a:solidFill>
                <a:srgbClr val="0B539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345775" y="2740300"/>
            <a:ext cx="2762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9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Lecture 8 (Routing 5)</a:t>
            </a:r>
            <a:endParaRPr sz="1200">
              <a:solidFill>
                <a:srgbClr val="BF9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6" name="Google Shape;146;p24"/>
          <p:cNvSpPr/>
          <p:nvPr/>
        </p:nvSpPr>
        <p:spPr>
          <a:xfrm>
            <a:off x="5278830" y="308750"/>
            <a:ext cx="777300" cy="443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4"/>
          <p:cNvSpPr/>
          <p:nvPr/>
        </p:nvSpPr>
        <p:spPr>
          <a:xfrm>
            <a:off x="6751641" y="308750"/>
            <a:ext cx="777300" cy="443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4"/>
          <p:cNvSpPr/>
          <p:nvPr/>
        </p:nvSpPr>
        <p:spPr>
          <a:xfrm>
            <a:off x="4741423" y="1195601"/>
            <a:ext cx="777300" cy="443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4"/>
          <p:cNvSpPr/>
          <p:nvPr/>
        </p:nvSpPr>
        <p:spPr>
          <a:xfrm>
            <a:off x="6158001" y="1195601"/>
            <a:ext cx="777300" cy="443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4"/>
          <p:cNvSpPr/>
          <p:nvPr/>
        </p:nvSpPr>
        <p:spPr>
          <a:xfrm>
            <a:off x="7323345" y="1195631"/>
            <a:ext cx="777300" cy="443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4741423" y="2003000"/>
            <a:ext cx="777300" cy="443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4"/>
          <p:cNvSpPr/>
          <p:nvPr/>
        </p:nvSpPr>
        <p:spPr>
          <a:xfrm>
            <a:off x="5876556" y="2003000"/>
            <a:ext cx="777300" cy="443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7323345" y="2003030"/>
            <a:ext cx="777300" cy="443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4" name="Google Shape;154;p24"/>
          <p:cNvCxnSpPr>
            <a:stCxn id="146" idx="4"/>
            <a:endCxn id="148" idx="0"/>
          </p:cNvCxnSpPr>
          <p:nvPr/>
        </p:nvCxnSpPr>
        <p:spPr>
          <a:xfrm flipH="1">
            <a:off x="5130180" y="752150"/>
            <a:ext cx="537300" cy="443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" name="Google Shape;155;p24"/>
          <p:cNvCxnSpPr>
            <a:stCxn id="146" idx="4"/>
            <a:endCxn id="149" idx="0"/>
          </p:cNvCxnSpPr>
          <p:nvPr/>
        </p:nvCxnSpPr>
        <p:spPr>
          <a:xfrm>
            <a:off x="5667480" y="752150"/>
            <a:ext cx="879300" cy="443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6" name="Google Shape;156;p24"/>
          <p:cNvCxnSpPr>
            <a:stCxn id="148" idx="4"/>
            <a:endCxn id="151" idx="0"/>
          </p:cNvCxnSpPr>
          <p:nvPr/>
        </p:nvCxnSpPr>
        <p:spPr>
          <a:xfrm>
            <a:off x="5130073" y="1639001"/>
            <a:ext cx="0" cy="363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" name="Google Shape;157;p24"/>
          <p:cNvCxnSpPr>
            <a:stCxn id="148" idx="5"/>
            <a:endCxn id="152" idx="1"/>
          </p:cNvCxnSpPr>
          <p:nvPr/>
        </p:nvCxnSpPr>
        <p:spPr>
          <a:xfrm>
            <a:off x="5404890" y="1574066"/>
            <a:ext cx="585600" cy="493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" name="Google Shape;158;p24"/>
          <p:cNvCxnSpPr>
            <a:stCxn id="149" idx="4"/>
            <a:endCxn id="152" idx="0"/>
          </p:cNvCxnSpPr>
          <p:nvPr/>
        </p:nvCxnSpPr>
        <p:spPr>
          <a:xfrm flipH="1">
            <a:off x="6265251" y="1639001"/>
            <a:ext cx="281400" cy="363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" name="Google Shape;159;p24"/>
          <p:cNvCxnSpPr>
            <a:stCxn id="150" idx="4"/>
            <a:endCxn id="153" idx="0"/>
          </p:cNvCxnSpPr>
          <p:nvPr/>
        </p:nvCxnSpPr>
        <p:spPr>
          <a:xfrm>
            <a:off x="7711995" y="1639031"/>
            <a:ext cx="0" cy="3639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" name="Google Shape;160;p24"/>
          <p:cNvCxnSpPr>
            <a:stCxn id="149" idx="6"/>
            <a:endCxn id="150" idx="2"/>
          </p:cNvCxnSpPr>
          <p:nvPr/>
        </p:nvCxnSpPr>
        <p:spPr>
          <a:xfrm>
            <a:off x="6935301" y="1417301"/>
            <a:ext cx="387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61" name="Google Shape;161;p24"/>
          <p:cNvCxnSpPr>
            <a:stCxn id="147" idx="4"/>
            <a:endCxn id="150" idx="0"/>
          </p:cNvCxnSpPr>
          <p:nvPr/>
        </p:nvCxnSpPr>
        <p:spPr>
          <a:xfrm>
            <a:off x="7140291" y="752150"/>
            <a:ext cx="571800" cy="443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CD0B49-0F78-39FF-F288-5A32CBB998E7}"/>
              </a:ext>
            </a:extLst>
          </p:cNvPr>
          <p:cNvSpPr txBox="1"/>
          <p:nvPr/>
        </p:nvSpPr>
        <p:spPr>
          <a:xfrm>
            <a:off x="3526681" y="4865536"/>
            <a:ext cx="20906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Slides credit: CS 168 @ UC Berkeley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Graph with Business Relationships</a:t>
            </a:r>
            <a:endParaRPr/>
          </a:p>
        </p:txBody>
      </p:sp>
      <p:sp>
        <p:nvSpPr>
          <p:cNvPr id="422" name="Google Shape;422;p37"/>
          <p:cNvSpPr txBox="1">
            <a:spLocks noGrp="1"/>
          </p:cNvSpPr>
          <p:nvPr>
            <p:ph type="body" idx="1"/>
          </p:nvPr>
        </p:nvSpPr>
        <p:spPr>
          <a:xfrm>
            <a:off x="107049" y="312992"/>
            <a:ext cx="4516989" cy="18770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Stub ASes in this graph: F, G, H.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No outgoing edges: Not providing service to anybody.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Incoming edge(s) shows who they're buying service from.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3" name="Google Shape;423;p37"/>
          <p:cNvSpPr/>
          <p:nvPr/>
        </p:nvSpPr>
        <p:spPr>
          <a:xfrm>
            <a:off x="938721" y="2198342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sz="18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37"/>
          <p:cNvSpPr/>
          <p:nvPr/>
        </p:nvSpPr>
        <p:spPr>
          <a:xfrm>
            <a:off x="2776696" y="2198342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37"/>
          <p:cNvSpPr/>
          <p:nvPr/>
        </p:nvSpPr>
        <p:spPr>
          <a:xfrm>
            <a:off x="268071" y="3305067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sz="18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37"/>
          <p:cNvSpPr/>
          <p:nvPr/>
        </p:nvSpPr>
        <p:spPr>
          <a:xfrm>
            <a:off x="2035871" y="3305067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sz="18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37"/>
          <p:cNvSpPr/>
          <p:nvPr/>
        </p:nvSpPr>
        <p:spPr>
          <a:xfrm>
            <a:off x="3490146" y="330510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endParaRPr sz="18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8" name="Google Shape;428;p37"/>
          <p:cNvSpPr/>
          <p:nvPr/>
        </p:nvSpPr>
        <p:spPr>
          <a:xfrm>
            <a:off x="268071" y="4312642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9" name="Google Shape;429;p37"/>
          <p:cNvSpPr/>
          <p:nvPr/>
        </p:nvSpPr>
        <p:spPr>
          <a:xfrm>
            <a:off x="1684646" y="4312642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p37"/>
          <p:cNvSpPr/>
          <p:nvPr/>
        </p:nvSpPr>
        <p:spPr>
          <a:xfrm>
            <a:off x="3490146" y="431268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1" name="Google Shape;431;p37"/>
          <p:cNvCxnSpPr>
            <a:stCxn id="423" idx="4"/>
            <a:endCxn id="425" idx="0"/>
          </p:cNvCxnSpPr>
          <p:nvPr/>
        </p:nvCxnSpPr>
        <p:spPr>
          <a:xfrm flipH="1">
            <a:off x="752871" y="2751542"/>
            <a:ext cx="670800" cy="5535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2" name="Google Shape;432;p37"/>
          <p:cNvCxnSpPr>
            <a:stCxn id="423" idx="4"/>
            <a:endCxn id="426" idx="0"/>
          </p:cNvCxnSpPr>
          <p:nvPr/>
        </p:nvCxnSpPr>
        <p:spPr>
          <a:xfrm>
            <a:off x="1423671" y="2751542"/>
            <a:ext cx="1097100" cy="5535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3" name="Google Shape;433;p37"/>
          <p:cNvCxnSpPr>
            <a:stCxn id="423" idx="6"/>
            <a:endCxn id="424" idx="2"/>
          </p:cNvCxnSpPr>
          <p:nvPr/>
        </p:nvCxnSpPr>
        <p:spPr>
          <a:xfrm>
            <a:off x="1908621" y="2474942"/>
            <a:ext cx="868200" cy="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34" name="Google Shape;434;p37"/>
          <p:cNvCxnSpPr>
            <a:stCxn id="425" idx="4"/>
            <a:endCxn id="428" idx="0"/>
          </p:cNvCxnSpPr>
          <p:nvPr/>
        </p:nvCxnSpPr>
        <p:spPr>
          <a:xfrm>
            <a:off x="753021" y="3858267"/>
            <a:ext cx="0" cy="454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5" name="Google Shape;435;p37"/>
          <p:cNvCxnSpPr>
            <a:stCxn id="425" idx="5"/>
            <a:endCxn id="429" idx="1"/>
          </p:cNvCxnSpPr>
          <p:nvPr/>
        </p:nvCxnSpPr>
        <p:spPr>
          <a:xfrm>
            <a:off x="1095932" y="3777253"/>
            <a:ext cx="730800" cy="616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6" name="Google Shape;436;p37"/>
          <p:cNvCxnSpPr>
            <a:stCxn id="426" idx="4"/>
            <a:endCxn id="429" idx="0"/>
          </p:cNvCxnSpPr>
          <p:nvPr/>
        </p:nvCxnSpPr>
        <p:spPr>
          <a:xfrm flipH="1">
            <a:off x="2169521" y="3858267"/>
            <a:ext cx="351300" cy="454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7" name="Google Shape;437;p37"/>
          <p:cNvCxnSpPr>
            <a:stCxn id="427" idx="4"/>
            <a:endCxn id="430" idx="0"/>
          </p:cNvCxnSpPr>
          <p:nvPr/>
        </p:nvCxnSpPr>
        <p:spPr>
          <a:xfrm>
            <a:off x="3975096" y="3858305"/>
            <a:ext cx="0" cy="454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8" name="Google Shape;438;p37"/>
          <p:cNvCxnSpPr>
            <a:stCxn id="426" idx="6"/>
            <a:endCxn id="427" idx="2"/>
          </p:cNvCxnSpPr>
          <p:nvPr/>
        </p:nvCxnSpPr>
        <p:spPr>
          <a:xfrm>
            <a:off x="3005771" y="3581667"/>
            <a:ext cx="484500" cy="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39" name="Google Shape;439;p37"/>
          <p:cNvCxnSpPr>
            <a:stCxn id="424" idx="4"/>
            <a:endCxn id="427" idx="0"/>
          </p:cNvCxnSpPr>
          <p:nvPr/>
        </p:nvCxnSpPr>
        <p:spPr>
          <a:xfrm>
            <a:off x="3261646" y="2751542"/>
            <a:ext cx="713400" cy="5535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6" name="Google Shape;446;p38"/>
          <p:cNvSpPr/>
          <p:nvPr/>
        </p:nvSpPr>
        <p:spPr>
          <a:xfrm>
            <a:off x="5583104" y="2198304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38"/>
          <p:cNvSpPr/>
          <p:nvPr/>
        </p:nvSpPr>
        <p:spPr>
          <a:xfrm>
            <a:off x="7421079" y="2198304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38"/>
          <p:cNvSpPr/>
          <p:nvPr/>
        </p:nvSpPr>
        <p:spPr>
          <a:xfrm>
            <a:off x="4912454" y="3305029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38"/>
          <p:cNvSpPr/>
          <p:nvPr/>
        </p:nvSpPr>
        <p:spPr>
          <a:xfrm>
            <a:off x="6680254" y="3305029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38"/>
          <p:cNvSpPr/>
          <p:nvPr/>
        </p:nvSpPr>
        <p:spPr>
          <a:xfrm>
            <a:off x="8134529" y="3305067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" name="Google Shape;451;p38"/>
          <p:cNvSpPr/>
          <p:nvPr/>
        </p:nvSpPr>
        <p:spPr>
          <a:xfrm>
            <a:off x="4912454" y="4312604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endParaRPr sz="18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2" name="Google Shape;452;p38"/>
          <p:cNvSpPr/>
          <p:nvPr/>
        </p:nvSpPr>
        <p:spPr>
          <a:xfrm>
            <a:off x="6329029" y="4312604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G</a:t>
            </a:r>
            <a:endParaRPr sz="18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38"/>
          <p:cNvSpPr/>
          <p:nvPr/>
        </p:nvSpPr>
        <p:spPr>
          <a:xfrm>
            <a:off x="8134529" y="4312642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H</a:t>
            </a:r>
            <a:endParaRPr sz="1800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4" name="Google Shape;454;p38"/>
          <p:cNvCxnSpPr>
            <a:stCxn id="446" idx="4"/>
            <a:endCxn id="448" idx="0"/>
          </p:cNvCxnSpPr>
          <p:nvPr/>
        </p:nvCxnSpPr>
        <p:spPr>
          <a:xfrm flipH="1">
            <a:off x="5397254" y="2751504"/>
            <a:ext cx="670800" cy="553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5" name="Google Shape;455;p38"/>
          <p:cNvCxnSpPr>
            <a:stCxn id="446" idx="4"/>
            <a:endCxn id="449" idx="0"/>
          </p:cNvCxnSpPr>
          <p:nvPr/>
        </p:nvCxnSpPr>
        <p:spPr>
          <a:xfrm>
            <a:off x="6068054" y="2751504"/>
            <a:ext cx="1097100" cy="553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6" name="Google Shape;456;p38"/>
          <p:cNvCxnSpPr>
            <a:stCxn id="446" idx="6"/>
            <a:endCxn id="447" idx="2"/>
          </p:cNvCxnSpPr>
          <p:nvPr/>
        </p:nvCxnSpPr>
        <p:spPr>
          <a:xfrm>
            <a:off x="6553004" y="2474904"/>
            <a:ext cx="868200" cy="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57" name="Google Shape;457;p38"/>
          <p:cNvCxnSpPr>
            <a:stCxn id="448" idx="4"/>
            <a:endCxn id="451" idx="0"/>
          </p:cNvCxnSpPr>
          <p:nvPr/>
        </p:nvCxnSpPr>
        <p:spPr>
          <a:xfrm>
            <a:off x="5397404" y="3858229"/>
            <a:ext cx="0" cy="454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8" name="Google Shape;458;p38"/>
          <p:cNvCxnSpPr>
            <a:stCxn id="448" idx="5"/>
            <a:endCxn id="452" idx="1"/>
          </p:cNvCxnSpPr>
          <p:nvPr/>
        </p:nvCxnSpPr>
        <p:spPr>
          <a:xfrm>
            <a:off x="5740315" y="3777215"/>
            <a:ext cx="730800" cy="616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9" name="Google Shape;459;p38"/>
          <p:cNvCxnSpPr>
            <a:stCxn id="449" idx="4"/>
            <a:endCxn id="452" idx="0"/>
          </p:cNvCxnSpPr>
          <p:nvPr/>
        </p:nvCxnSpPr>
        <p:spPr>
          <a:xfrm flipH="1">
            <a:off x="6813904" y="3858229"/>
            <a:ext cx="351300" cy="454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0" name="Google Shape;460;p38"/>
          <p:cNvCxnSpPr>
            <a:stCxn id="450" idx="4"/>
            <a:endCxn id="453" idx="0"/>
          </p:cNvCxnSpPr>
          <p:nvPr/>
        </p:nvCxnSpPr>
        <p:spPr>
          <a:xfrm>
            <a:off x="8619479" y="3858267"/>
            <a:ext cx="0" cy="454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1" name="Google Shape;461;p38"/>
          <p:cNvCxnSpPr>
            <a:stCxn id="449" idx="6"/>
            <a:endCxn id="450" idx="2"/>
          </p:cNvCxnSpPr>
          <p:nvPr/>
        </p:nvCxnSpPr>
        <p:spPr>
          <a:xfrm>
            <a:off x="7650154" y="3581629"/>
            <a:ext cx="484500" cy="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62" name="Google Shape;462;p38"/>
          <p:cNvCxnSpPr>
            <a:stCxn id="447" idx="4"/>
            <a:endCxn id="450" idx="0"/>
          </p:cNvCxnSpPr>
          <p:nvPr/>
        </p:nvCxnSpPr>
        <p:spPr>
          <a:xfrm>
            <a:off x="7906029" y="2751504"/>
            <a:ext cx="713400" cy="553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Google Shape;422;p37">
            <a:extLst>
              <a:ext uri="{FF2B5EF4-FFF2-40B4-BE49-F238E27FC236}">
                <a16:creationId xmlns:a16="http://schemas.microsoft.com/office/drawing/2014/main" id="{F0BD812E-7BA8-5918-6158-340E910205C6}"/>
              </a:ext>
            </a:extLst>
          </p:cNvPr>
          <p:cNvSpPr txBox="1">
            <a:spLocks/>
          </p:cNvSpPr>
          <p:nvPr/>
        </p:nvSpPr>
        <p:spPr>
          <a:xfrm>
            <a:off x="4688546" y="334128"/>
            <a:ext cx="4455454" cy="1350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buSzPts val="1100"/>
              <a:buNone/>
            </a:pPr>
            <a:r>
              <a:rPr lang="en-US" dirty="0"/>
              <a:t>Transit </a:t>
            </a:r>
            <a:r>
              <a:rPr lang="en-US" dirty="0" err="1"/>
              <a:t>ASes</a:t>
            </a:r>
            <a:r>
              <a:rPr lang="en-US" dirty="0"/>
              <a:t> in this graph: A, B, C, D, E.</a:t>
            </a:r>
          </a:p>
          <a:p>
            <a:pPr marL="0" lvl="0" indent="0">
              <a:buNone/>
            </a:pPr>
            <a:r>
              <a:rPr lang="en-US" dirty="0"/>
              <a:t>Outgoing edges indicate they're providing service to somebody.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BFC852-39B2-FA1A-86BC-5C22254127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Graph is Acyclic</a:t>
            </a:r>
            <a:endParaRPr/>
          </a:p>
        </p:txBody>
      </p:sp>
      <p:sp>
        <p:nvSpPr>
          <p:cNvPr id="468" name="Google Shape;468;p3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AS graph has no cycles.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 cycle means you're paying yourself, which doesn't make sense.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 cycle of peering relationships is okay.</a:t>
            </a:r>
            <a:endParaRPr dirty="0"/>
          </a:p>
        </p:txBody>
      </p:sp>
      <p:sp>
        <p:nvSpPr>
          <p:cNvPr id="469" name="Google Shape;469;p39"/>
          <p:cNvSpPr/>
          <p:nvPr/>
        </p:nvSpPr>
        <p:spPr>
          <a:xfrm>
            <a:off x="2290413" y="250720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39"/>
          <p:cNvSpPr/>
          <p:nvPr/>
        </p:nvSpPr>
        <p:spPr>
          <a:xfrm>
            <a:off x="1484763" y="361357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39"/>
          <p:cNvSpPr/>
          <p:nvPr/>
        </p:nvSpPr>
        <p:spPr>
          <a:xfrm>
            <a:off x="3095988" y="361357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2" name="Google Shape;472;p39"/>
          <p:cNvCxnSpPr>
            <a:stCxn id="469" idx="3"/>
            <a:endCxn id="470" idx="0"/>
          </p:cNvCxnSpPr>
          <p:nvPr/>
        </p:nvCxnSpPr>
        <p:spPr>
          <a:xfrm flipH="1">
            <a:off x="1969851" y="2979386"/>
            <a:ext cx="462600" cy="634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3" name="Google Shape;473;p39"/>
          <p:cNvCxnSpPr>
            <a:stCxn id="471" idx="0"/>
            <a:endCxn id="469" idx="5"/>
          </p:cNvCxnSpPr>
          <p:nvPr/>
        </p:nvCxnSpPr>
        <p:spPr>
          <a:xfrm rot="10800000">
            <a:off x="3118338" y="2979375"/>
            <a:ext cx="462600" cy="634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4" name="Google Shape;474;p39"/>
          <p:cNvCxnSpPr>
            <a:stCxn id="475" idx="0"/>
            <a:endCxn id="476" idx="3"/>
          </p:cNvCxnSpPr>
          <p:nvPr/>
        </p:nvCxnSpPr>
        <p:spPr>
          <a:xfrm rot="10800000" flipH="1">
            <a:off x="5542838" y="2938863"/>
            <a:ext cx="462600" cy="634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77" name="Google Shape;477;p39"/>
          <p:cNvCxnSpPr>
            <a:stCxn id="470" idx="6"/>
            <a:endCxn id="471" idx="2"/>
          </p:cNvCxnSpPr>
          <p:nvPr/>
        </p:nvCxnSpPr>
        <p:spPr>
          <a:xfrm>
            <a:off x="2454663" y="3890175"/>
            <a:ext cx="6414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6" name="Google Shape;476;p39"/>
          <p:cNvSpPr/>
          <p:nvPr/>
        </p:nvSpPr>
        <p:spPr>
          <a:xfrm>
            <a:off x="5863538" y="2466688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39"/>
          <p:cNvSpPr/>
          <p:nvPr/>
        </p:nvSpPr>
        <p:spPr>
          <a:xfrm>
            <a:off x="5057888" y="3573063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39"/>
          <p:cNvSpPr/>
          <p:nvPr/>
        </p:nvSpPr>
        <p:spPr>
          <a:xfrm>
            <a:off x="6669113" y="3573063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9" name="Google Shape;479;p39"/>
          <p:cNvCxnSpPr>
            <a:stCxn id="478" idx="0"/>
            <a:endCxn id="476" idx="5"/>
          </p:cNvCxnSpPr>
          <p:nvPr/>
        </p:nvCxnSpPr>
        <p:spPr>
          <a:xfrm rot="10800000">
            <a:off x="6691463" y="2938863"/>
            <a:ext cx="462600" cy="634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80" name="Google Shape;480;p39"/>
          <p:cNvCxnSpPr>
            <a:stCxn id="478" idx="2"/>
            <a:endCxn id="475" idx="6"/>
          </p:cNvCxnSpPr>
          <p:nvPr/>
        </p:nvCxnSpPr>
        <p:spPr>
          <a:xfrm rot="10800000">
            <a:off x="6027713" y="3849663"/>
            <a:ext cx="641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81" name="Google Shape;481;p39"/>
          <p:cNvSpPr txBox="1">
            <a:spLocks noGrp="1"/>
          </p:cNvSpPr>
          <p:nvPr>
            <p:ph type="body" idx="1"/>
          </p:nvPr>
        </p:nvSpPr>
        <p:spPr>
          <a:xfrm>
            <a:off x="1484775" y="4305025"/>
            <a:ext cx="2581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Invalid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39"/>
          <p:cNvSpPr txBox="1">
            <a:spLocks noGrp="1"/>
          </p:cNvSpPr>
          <p:nvPr>
            <p:ph type="body" idx="1"/>
          </p:nvPr>
        </p:nvSpPr>
        <p:spPr>
          <a:xfrm>
            <a:off x="5057825" y="4305025"/>
            <a:ext cx="25812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Valid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FC93AC-4C30-0106-71C5-26423D862C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Tier 1 ASes</a:t>
            </a:r>
            <a:endParaRPr/>
          </a:p>
        </p:txBody>
      </p:sp>
      <p:sp>
        <p:nvSpPr>
          <p:cNvPr id="511" name="Google Shape;511;p41"/>
          <p:cNvSpPr txBox="1">
            <a:spLocks noGrp="1"/>
          </p:cNvSpPr>
          <p:nvPr>
            <p:ph type="body" idx="1"/>
          </p:nvPr>
        </p:nvSpPr>
        <p:spPr>
          <a:xfrm>
            <a:off x="107049" y="402200"/>
            <a:ext cx="4297803" cy="4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/>
              <a:t>Tier 1 ASes</a:t>
            </a:r>
            <a:r>
              <a:rPr lang="en" sz="1600" dirty="0"/>
              <a:t>: ASes at the top of the hierarchy.</a:t>
            </a:r>
            <a:endParaRPr sz="1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/>
              <a:t>A Tier 1 AS:</a:t>
            </a:r>
            <a:endParaRPr sz="16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Has no providers (no incoming edges).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Has a peering relationship with every other Tier 1 AS.</a:t>
            </a:r>
            <a:endParaRPr sz="16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600" dirty="0"/>
              <a:t>This helps ensure the AS graph is connected (no disconnected components).</a:t>
            </a:r>
          </a:p>
          <a:p>
            <a:pPr lvl="0"/>
            <a:r>
              <a:rPr lang="en-US" sz="1600" dirty="0"/>
              <a:t>~20 Tier 1 </a:t>
            </a:r>
            <a:r>
              <a:rPr lang="en-US" sz="1600" dirty="0" err="1"/>
              <a:t>ASes</a:t>
            </a:r>
            <a:r>
              <a:rPr lang="en-US" sz="1600" dirty="0"/>
              <a:t> in real life.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USA: AT&amp;T, Verizon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Europe: Telecom Italia, France Telecom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Asia: NTT Communications (Japan)</a:t>
            </a:r>
          </a:p>
          <a:p>
            <a:pPr lvl="0">
              <a:spcBef>
                <a:spcPts val="0"/>
              </a:spcBef>
            </a:pPr>
            <a:r>
              <a:rPr lang="en-US" sz="1600" dirty="0"/>
              <a:t>These companies usually own infrastructure spanning the whole world.</a:t>
            </a:r>
          </a:p>
        </p:txBody>
      </p:sp>
      <p:sp>
        <p:nvSpPr>
          <p:cNvPr id="512" name="Google Shape;512;p41"/>
          <p:cNvSpPr/>
          <p:nvPr/>
        </p:nvSpPr>
        <p:spPr>
          <a:xfrm>
            <a:off x="4391100" y="1918557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41"/>
          <p:cNvSpPr/>
          <p:nvPr/>
        </p:nvSpPr>
        <p:spPr>
          <a:xfrm>
            <a:off x="6229075" y="1918557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4" name="Google Shape;514;p41"/>
          <p:cNvCxnSpPr>
            <a:stCxn id="512" idx="4"/>
          </p:cNvCxnSpPr>
          <p:nvPr/>
        </p:nvCxnSpPr>
        <p:spPr>
          <a:xfrm flipH="1">
            <a:off x="4070250" y="2471757"/>
            <a:ext cx="805800" cy="803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5" name="Google Shape;515;p41"/>
          <p:cNvCxnSpPr>
            <a:stCxn id="512" idx="4"/>
          </p:cNvCxnSpPr>
          <p:nvPr/>
        </p:nvCxnSpPr>
        <p:spPr>
          <a:xfrm>
            <a:off x="4876050" y="2471757"/>
            <a:ext cx="830100" cy="852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6" name="Google Shape;516;p41"/>
          <p:cNvCxnSpPr>
            <a:stCxn id="512" idx="6"/>
            <a:endCxn id="513" idx="2"/>
          </p:cNvCxnSpPr>
          <p:nvPr/>
        </p:nvCxnSpPr>
        <p:spPr>
          <a:xfrm>
            <a:off x="5361000" y="2195157"/>
            <a:ext cx="868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17" name="Google Shape;517;p41"/>
          <p:cNvCxnSpPr>
            <a:stCxn id="513" idx="4"/>
          </p:cNvCxnSpPr>
          <p:nvPr/>
        </p:nvCxnSpPr>
        <p:spPr>
          <a:xfrm>
            <a:off x="6714025" y="2471757"/>
            <a:ext cx="479400" cy="902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8" name="Google Shape;518;p41"/>
          <p:cNvSpPr/>
          <p:nvPr/>
        </p:nvSpPr>
        <p:spPr>
          <a:xfrm>
            <a:off x="8067050" y="1918557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9" name="Google Shape;519;p41"/>
          <p:cNvCxnSpPr>
            <a:stCxn id="513" idx="4"/>
          </p:cNvCxnSpPr>
          <p:nvPr/>
        </p:nvCxnSpPr>
        <p:spPr>
          <a:xfrm flipH="1">
            <a:off x="6251725" y="2471757"/>
            <a:ext cx="462300" cy="852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0" name="Google Shape;520;p41"/>
          <p:cNvCxnSpPr>
            <a:stCxn id="512" idx="4"/>
          </p:cNvCxnSpPr>
          <p:nvPr/>
        </p:nvCxnSpPr>
        <p:spPr>
          <a:xfrm>
            <a:off x="4876050" y="2471757"/>
            <a:ext cx="0" cy="840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1" name="Google Shape;521;p41"/>
          <p:cNvCxnSpPr>
            <a:stCxn id="518" idx="4"/>
          </p:cNvCxnSpPr>
          <p:nvPr/>
        </p:nvCxnSpPr>
        <p:spPr>
          <a:xfrm>
            <a:off x="8552000" y="2471757"/>
            <a:ext cx="479400" cy="902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2" name="Google Shape;522;p41"/>
          <p:cNvCxnSpPr>
            <a:stCxn id="518" idx="4"/>
          </p:cNvCxnSpPr>
          <p:nvPr/>
        </p:nvCxnSpPr>
        <p:spPr>
          <a:xfrm flipH="1">
            <a:off x="8089700" y="2471757"/>
            <a:ext cx="462300" cy="852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3" name="Google Shape;523;p41"/>
          <p:cNvCxnSpPr>
            <a:stCxn id="513" idx="6"/>
            <a:endCxn id="518" idx="2"/>
          </p:cNvCxnSpPr>
          <p:nvPr/>
        </p:nvCxnSpPr>
        <p:spPr>
          <a:xfrm>
            <a:off x="7198975" y="2195157"/>
            <a:ext cx="868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24" name="Google Shape;524;p41"/>
          <p:cNvCxnSpPr>
            <a:stCxn id="512" idx="0"/>
          </p:cNvCxnSpPr>
          <p:nvPr/>
        </p:nvCxnSpPr>
        <p:spPr>
          <a:xfrm rot="10800000">
            <a:off x="4876050" y="1539657"/>
            <a:ext cx="0" cy="378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25" name="Google Shape;525;p41"/>
          <p:cNvCxnSpPr>
            <a:stCxn id="518" idx="0"/>
          </p:cNvCxnSpPr>
          <p:nvPr/>
        </p:nvCxnSpPr>
        <p:spPr>
          <a:xfrm rot="10800000">
            <a:off x="8552000" y="1539657"/>
            <a:ext cx="0" cy="378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26" name="Google Shape;526;p41"/>
          <p:cNvCxnSpPr/>
          <p:nvPr/>
        </p:nvCxnSpPr>
        <p:spPr>
          <a:xfrm>
            <a:off x="4889803" y="1553603"/>
            <a:ext cx="3676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4A4F72-E4C2-F7E8-7438-0C6D70D57A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of AS Graphs</a:t>
            </a:r>
            <a:endParaRPr/>
          </a:p>
        </p:txBody>
      </p:sp>
      <p:sp>
        <p:nvSpPr>
          <p:cNvPr id="538" name="Google Shape;538;p4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Every non-Tier 1 AS has at least one provider (incoming edge).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Starting at any AS and walking up the graph will eventually lead to a Tier 1 AS.</a:t>
            </a:r>
            <a:endParaRPr/>
          </a:p>
        </p:txBody>
      </p:sp>
      <p:sp>
        <p:nvSpPr>
          <p:cNvPr id="539" name="Google Shape;539;p43"/>
          <p:cNvSpPr/>
          <p:nvPr/>
        </p:nvSpPr>
        <p:spPr>
          <a:xfrm>
            <a:off x="3146663" y="226525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0" name="Google Shape;540;p43"/>
          <p:cNvSpPr/>
          <p:nvPr/>
        </p:nvSpPr>
        <p:spPr>
          <a:xfrm>
            <a:off x="4984638" y="226525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1" name="Google Shape;541;p43"/>
          <p:cNvSpPr/>
          <p:nvPr/>
        </p:nvSpPr>
        <p:spPr>
          <a:xfrm>
            <a:off x="2476013" y="337197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2" name="Google Shape;542;p43"/>
          <p:cNvSpPr/>
          <p:nvPr/>
        </p:nvSpPr>
        <p:spPr>
          <a:xfrm>
            <a:off x="4243813" y="337197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3" name="Google Shape;543;p43"/>
          <p:cNvSpPr/>
          <p:nvPr/>
        </p:nvSpPr>
        <p:spPr>
          <a:xfrm>
            <a:off x="5698088" y="3372013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43"/>
          <p:cNvSpPr/>
          <p:nvPr/>
        </p:nvSpPr>
        <p:spPr>
          <a:xfrm>
            <a:off x="2476013" y="437955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43"/>
          <p:cNvSpPr/>
          <p:nvPr/>
        </p:nvSpPr>
        <p:spPr>
          <a:xfrm>
            <a:off x="3892588" y="437955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6" name="Google Shape;546;p43"/>
          <p:cNvSpPr/>
          <p:nvPr/>
        </p:nvSpPr>
        <p:spPr>
          <a:xfrm>
            <a:off x="5698088" y="4379588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47" name="Google Shape;547;p43"/>
          <p:cNvCxnSpPr>
            <a:stCxn id="539" idx="4"/>
            <a:endCxn id="541" idx="0"/>
          </p:cNvCxnSpPr>
          <p:nvPr/>
        </p:nvCxnSpPr>
        <p:spPr>
          <a:xfrm flipH="1">
            <a:off x="2960813" y="2818450"/>
            <a:ext cx="670800" cy="553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8" name="Google Shape;548;p43"/>
          <p:cNvCxnSpPr>
            <a:stCxn id="539" idx="4"/>
            <a:endCxn id="542" idx="0"/>
          </p:cNvCxnSpPr>
          <p:nvPr/>
        </p:nvCxnSpPr>
        <p:spPr>
          <a:xfrm>
            <a:off x="3631613" y="2818450"/>
            <a:ext cx="1097100" cy="553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9" name="Google Shape;549;p43"/>
          <p:cNvCxnSpPr>
            <a:stCxn id="539" idx="6"/>
            <a:endCxn id="540" idx="2"/>
          </p:cNvCxnSpPr>
          <p:nvPr/>
        </p:nvCxnSpPr>
        <p:spPr>
          <a:xfrm>
            <a:off x="4116563" y="2541850"/>
            <a:ext cx="868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50" name="Google Shape;550;p43"/>
          <p:cNvCxnSpPr>
            <a:stCxn id="541" idx="4"/>
            <a:endCxn id="544" idx="0"/>
          </p:cNvCxnSpPr>
          <p:nvPr/>
        </p:nvCxnSpPr>
        <p:spPr>
          <a:xfrm>
            <a:off x="2960963" y="3925175"/>
            <a:ext cx="0" cy="454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1" name="Google Shape;551;p43"/>
          <p:cNvCxnSpPr>
            <a:stCxn id="541" idx="5"/>
            <a:endCxn id="545" idx="1"/>
          </p:cNvCxnSpPr>
          <p:nvPr/>
        </p:nvCxnSpPr>
        <p:spPr>
          <a:xfrm>
            <a:off x="3303874" y="3844161"/>
            <a:ext cx="730800" cy="616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2" name="Google Shape;552;p43"/>
          <p:cNvCxnSpPr>
            <a:stCxn id="542" idx="4"/>
            <a:endCxn id="545" idx="0"/>
          </p:cNvCxnSpPr>
          <p:nvPr/>
        </p:nvCxnSpPr>
        <p:spPr>
          <a:xfrm flipH="1">
            <a:off x="4377463" y="3925175"/>
            <a:ext cx="351300" cy="454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3" name="Google Shape;553;p43"/>
          <p:cNvCxnSpPr>
            <a:stCxn id="543" idx="4"/>
            <a:endCxn id="546" idx="0"/>
          </p:cNvCxnSpPr>
          <p:nvPr/>
        </p:nvCxnSpPr>
        <p:spPr>
          <a:xfrm>
            <a:off x="6183038" y="3925213"/>
            <a:ext cx="0" cy="454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4" name="Google Shape;554;p43"/>
          <p:cNvCxnSpPr>
            <a:stCxn id="542" idx="6"/>
            <a:endCxn id="543" idx="2"/>
          </p:cNvCxnSpPr>
          <p:nvPr/>
        </p:nvCxnSpPr>
        <p:spPr>
          <a:xfrm>
            <a:off x="5213713" y="3648575"/>
            <a:ext cx="484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55" name="Google Shape;555;p43"/>
          <p:cNvCxnSpPr>
            <a:stCxn id="540" idx="4"/>
            <a:endCxn id="543" idx="0"/>
          </p:cNvCxnSpPr>
          <p:nvPr/>
        </p:nvCxnSpPr>
        <p:spPr>
          <a:xfrm>
            <a:off x="5469588" y="2818450"/>
            <a:ext cx="713400" cy="553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526788-10D8-2B5D-DFD9-C5E3BDB0E4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4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Autonomous Systems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What are ASes?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Business Relationships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Goals of Inter-Domain Routing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Policy-Based Routing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Gao-Rexford Rules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BGP (Border Gateway Protocol)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Importing and Exporting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Aggregation and Path-Vector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561" name="Google Shape;561;p44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Goals of Inter-Domain Routing:</a:t>
            </a:r>
            <a:br>
              <a:rPr lang="en" sz="2800"/>
            </a:br>
            <a:r>
              <a:rPr lang="en" sz="2800"/>
              <a:t>Policy-Based Routing</a:t>
            </a:r>
            <a:endParaRPr sz="2800"/>
          </a:p>
        </p:txBody>
      </p:sp>
      <p:sp>
        <p:nvSpPr>
          <p:cNvPr id="562" name="Google Shape;562;p44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8,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78FBA9-92D3-4E45-0865-8B042D20B3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of Inter-Domain Routing</a:t>
            </a:r>
            <a:endParaRPr/>
          </a:p>
        </p:txBody>
      </p:sp>
      <p:sp>
        <p:nvSpPr>
          <p:cNvPr id="568" name="Google Shape;568;p4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Scalability: Routing must scale to the entire Internet.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Solution: Hierarchical IP addressing.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Privacy: ASes don't want to explicitly announce sensitive information.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 shouldn't have to tell everybody who my provider is.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Companies might not want to reveal information to rivals.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Autonomy: ASes want the freedom to choose their own policies.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Policy is usually based on business goals.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848299-0BB4-D427-376B-740EB1F823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Policy-Based Routing</a:t>
            </a:r>
            <a:endParaRPr/>
          </a:p>
        </p:txBody>
      </p:sp>
      <p:sp>
        <p:nvSpPr>
          <p:cNvPr id="574" name="Google Shape;574;p4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Autonomy: ASes want the freedom to choose their own </a:t>
            </a:r>
            <a:r>
              <a:rPr lang="en" b="1"/>
              <a:t>policies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Recall our routing goals: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Valid paths: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Intra-domain definition: No loops, no dead ends.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Inter-domain definition: Same.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Good paths: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Intra-domain definition: Least-cost paths.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Inter-domain definitions: Paths that respect every AS's policies.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FC1E6A-097D-C0A8-0F36-FB403AD235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Policy-Based Routing</a:t>
            </a:r>
            <a:endParaRPr/>
          </a:p>
        </p:txBody>
      </p:sp>
      <p:sp>
        <p:nvSpPr>
          <p:cNvPr id="580" name="Google Shape;580;p4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Autonomy: ASes want the freedom to choose their own </a:t>
            </a:r>
            <a:r>
              <a:rPr lang="en" b="1" dirty="0"/>
              <a:t>policies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Examples of policies: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Define how I will handle traffic from others: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I don't want to carry AS#2046's traffic through my network.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Defines how others should handle my traffic: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I prefer if my traffic was carried by AS#10 instead of AS#4.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Don't send my traffic through AS#54 unless absolutely necessary.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We have to find paths that respect every AS's policies.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8874B9-C9D1-2F9D-626D-41FD08ADE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Autonomous Systems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What are ASes?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Business Relationships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Goals of Inter-Domain Routing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Policy-Based Routing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Gao-Rexford Rules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BGP (Border Gateway Protocol)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Importing and Exporting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Aggregation and Path-Vector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586" name="Google Shape;586;p4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Gao-Rexford Rules</a:t>
            </a:r>
            <a:endParaRPr/>
          </a:p>
        </p:txBody>
      </p:sp>
      <p:sp>
        <p:nvSpPr>
          <p:cNvPr id="587" name="Google Shape;587;p4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8,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E76B96-247B-2258-21A2-DEB47F3EA0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Gao-Rexford Rules: Choosing Routes</a:t>
            </a:r>
            <a:endParaRPr dirty="0"/>
          </a:p>
        </p:txBody>
      </p:sp>
      <p:sp>
        <p:nvSpPr>
          <p:cNvPr id="593" name="Google Shape;593;p4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Most ASes follow standard conventions: </a:t>
            </a:r>
            <a:r>
              <a:rPr lang="en" b="1" dirty="0"/>
              <a:t>Gao-Rexford Rules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These conventions reflect real-world business practices: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Making money is good.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Don't do work for free.</a:t>
            </a:r>
          </a:p>
          <a:p>
            <a:pPr marL="0" lvl="0" indent="0">
              <a:buNone/>
            </a:pPr>
            <a:r>
              <a:rPr lang="en-US" dirty="0"/>
              <a:t>Distance-vector protocol: Prefer the </a:t>
            </a:r>
            <a:r>
              <a:rPr lang="en-US" i="1" dirty="0"/>
              <a:t>shortest</a:t>
            </a:r>
            <a:r>
              <a:rPr lang="en-US" dirty="0"/>
              <a:t> path.</a:t>
            </a:r>
          </a:p>
          <a:p>
            <a:pPr marL="0" lvl="0" indent="0">
              <a:buNone/>
            </a:pPr>
            <a:r>
              <a:rPr lang="en-US" dirty="0"/>
              <a:t>Gao-Rexford rules: Prefer the </a:t>
            </a:r>
            <a:r>
              <a:rPr lang="en-US" i="1" dirty="0"/>
              <a:t>most profitable</a:t>
            </a:r>
            <a:r>
              <a:rPr lang="en-US" dirty="0"/>
              <a:t> path.</a:t>
            </a:r>
          </a:p>
          <a:p>
            <a:pPr lvl="0"/>
            <a:r>
              <a:rPr lang="en-US" dirty="0"/>
              <a:t>Best: Path where the next hop is a customer. (They pay me.)</a:t>
            </a:r>
          </a:p>
          <a:p>
            <a:pPr lvl="0">
              <a:spcBef>
                <a:spcPts val="0"/>
              </a:spcBef>
            </a:pPr>
            <a:r>
              <a:rPr lang="en-US" dirty="0"/>
              <a:t>Less good: Path where the next hop is a peer. (I don't make money.)</a:t>
            </a:r>
          </a:p>
          <a:p>
            <a:pPr lvl="0">
              <a:spcBef>
                <a:spcPts val="0"/>
              </a:spcBef>
            </a:pPr>
            <a:r>
              <a:rPr lang="en-US" dirty="0"/>
              <a:t>Worst: Path where the next hop is a provider. (I have to pay.)</a:t>
            </a:r>
          </a:p>
          <a:p>
            <a:pPr marL="0" lvl="0" indent="0">
              <a:buNone/>
            </a:pPr>
            <a:r>
              <a:rPr lang="en-US" dirty="0"/>
              <a:t>Reflects real-world business practice: Making money is good.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14AF6F-BB12-7F29-608B-F4514D3219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Autonomous Systems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What are ASes?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Business Relationships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Goals of Inter-Domain Routing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Policy-Based Routing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Gao-Rexford Rules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BGP (Border Gateway Protocol)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Importing and Exporting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Aggregation and Path-Vector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Autonomous Systems</a:t>
            </a:r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8,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2248D5-FF9A-ED63-DB01-B735D90A1D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Gao-Rexford Rules: Choosing Routes</a:t>
            </a:r>
            <a:endParaRPr/>
          </a:p>
        </p:txBody>
      </p:sp>
      <p:sp>
        <p:nvSpPr>
          <p:cNvPr id="608" name="Google Shape;608;p5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Gao-Rexford rules: If I'm offered multiple paths, pick the </a:t>
            </a:r>
            <a:r>
              <a:rPr lang="en" i="1"/>
              <a:t>most profitable</a:t>
            </a:r>
            <a:r>
              <a:rPr lang="en"/>
              <a:t> one.</a:t>
            </a:r>
            <a:endParaRPr/>
          </a:p>
        </p:txBody>
      </p:sp>
      <p:sp>
        <p:nvSpPr>
          <p:cNvPr id="609" name="Google Shape;609;p51"/>
          <p:cNvSpPr/>
          <p:nvPr/>
        </p:nvSpPr>
        <p:spPr>
          <a:xfrm>
            <a:off x="3009863" y="282435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0" name="Google Shape;610;p51"/>
          <p:cNvCxnSpPr>
            <a:stCxn id="609" idx="6"/>
            <a:endCxn id="611" idx="2"/>
          </p:cNvCxnSpPr>
          <p:nvPr/>
        </p:nvCxnSpPr>
        <p:spPr>
          <a:xfrm>
            <a:off x="3979763" y="3100950"/>
            <a:ext cx="1251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12" name="Google Shape;612;p51"/>
          <p:cNvCxnSpPr>
            <a:stCxn id="613" idx="2"/>
            <a:endCxn id="609" idx="7"/>
          </p:cNvCxnSpPr>
          <p:nvPr/>
        </p:nvCxnSpPr>
        <p:spPr>
          <a:xfrm flipH="1">
            <a:off x="3837617" y="1741300"/>
            <a:ext cx="1474800" cy="116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4" name="Google Shape;614;p51"/>
          <p:cNvCxnSpPr>
            <a:stCxn id="609" idx="5"/>
            <a:endCxn id="615" idx="2"/>
          </p:cNvCxnSpPr>
          <p:nvPr/>
        </p:nvCxnSpPr>
        <p:spPr>
          <a:xfrm>
            <a:off x="3837724" y="3296536"/>
            <a:ext cx="1474800" cy="116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3" name="Google Shape;613;p51"/>
          <p:cNvSpPr/>
          <p:nvPr/>
        </p:nvSpPr>
        <p:spPr>
          <a:xfrm>
            <a:off x="5312417" y="1464700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A (Provider)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1" name="Google Shape;611;p51"/>
          <p:cNvSpPr/>
          <p:nvPr/>
        </p:nvSpPr>
        <p:spPr>
          <a:xfrm>
            <a:off x="5231575" y="2824350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 (Peer)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5" name="Google Shape;615;p51"/>
          <p:cNvSpPr/>
          <p:nvPr/>
        </p:nvSpPr>
        <p:spPr>
          <a:xfrm>
            <a:off x="5312428" y="4184000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(Customer)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6" name="Google Shape;616;p51"/>
          <p:cNvSpPr/>
          <p:nvPr/>
        </p:nvSpPr>
        <p:spPr>
          <a:xfrm>
            <a:off x="447925" y="2224250"/>
            <a:ext cx="2292900" cy="886500"/>
          </a:xfrm>
          <a:prstGeom prst="wedgeRoundRectCallout">
            <a:avLst>
              <a:gd name="adj1" fmla="val 61891"/>
              <a:gd name="adj2" fmla="val 36639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 prefer the path via C, because C will pay me to forward packets.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7" name="Google Shape;617;p51"/>
          <p:cNvSpPr/>
          <p:nvPr/>
        </p:nvSpPr>
        <p:spPr>
          <a:xfrm>
            <a:off x="7976588" y="282435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8" name="Google Shape;618;p51"/>
          <p:cNvCxnSpPr>
            <a:stCxn id="617" idx="0"/>
            <a:endCxn id="613" idx="6"/>
          </p:cNvCxnSpPr>
          <p:nvPr/>
        </p:nvCxnSpPr>
        <p:spPr>
          <a:xfrm rot="10800000">
            <a:off x="7138538" y="1741350"/>
            <a:ext cx="1323000" cy="1083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9" name="Google Shape;619;p51"/>
          <p:cNvCxnSpPr>
            <a:stCxn id="617" idx="2"/>
            <a:endCxn id="611" idx="6"/>
          </p:cNvCxnSpPr>
          <p:nvPr/>
        </p:nvCxnSpPr>
        <p:spPr>
          <a:xfrm rot="10800000">
            <a:off x="7057688" y="3100950"/>
            <a:ext cx="91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0" name="Google Shape;620;p51"/>
          <p:cNvCxnSpPr>
            <a:stCxn id="617" idx="4"/>
            <a:endCxn id="615" idx="6"/>
          </p:cNvCxnSpPr>
          <p:nvPr/>
        </p:nvCxnSpPr>
        <p:spPr>
          <a:xfrm flipH="1">
            <a:off x="7138538" y="3377550"/>
            <a:ext cx="1323000" cy="1083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B02CE6-FA9D-9051-0D35-E2FD2AC18E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Gao-Rexford Rules: Choosing Routes</a:t>
            </a:r>
            <a:endParaRPr/>
          </a:p>
        </p:txBody>
      </p:sp>
      <p:sp>
        <p:nvSpPr>
          <p:cNvPr id="626" name="Google Shape;626;p5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Gao-Rexford rules: If I'm offered multiple paths, pick the </a:t>
            </a:r>
            <a:r>
              <a:rPr lang="en" i="1"/>
              <a:t>most profitable</a:t>
            </a:r>
            <a:r>
              <a:rPr lang="en"/>
              <a:t> one.</a:t>
            </a:r>
            <a:endParaRPr/>
          </a:p>
        </p:txBody>
      </p:sp>
      <p:sp>
        <p:nvSpPr>
          <p:cNvPr id="627" name="Google Shape;627;p52"/>
          <p:cNvSpPr/>
          <p:nvPr/>
        </p:nvSpPr>
        <p:spPr>
          <a:xfrm>
            <a:off x="3009863" y="282435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8" name="Google Shape;628;p52"/>
          <p:cNvCxnSpPr>
            <a:stCxn id="627" idx="6"/>
            <a:endCxn id="629" idx="2"/>
          </p:cNvCxnSpPr>
          <p:nvPr/>
        </p:nvCxnSpPr>
        <p:spPr>
          <a:xfrm>
            <a:off x="3979763" y="3100950"/>
            <a:ext cx="1251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30" name="Google Shape;630;p52"/>
          <p:cNvCxnSpPr>
            <a:stCxn id="631" idx="2"/>
            <a:endCxn id="627" idx="7"/>
          </p:cNvCxnSpPr>
          <p:nvPr/>
        </p:nvCxnSpPr>
        <p:spPr>
          <a:xfrm flipH="1">
            <a:off x="3837617" y="1741300"/>
            <a:ext cx="1474800" cy="1164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1" name="Google Shape;631;p52"/>
          <p:cNvSpPr/>
          <p:nvPr/>
        </p:nvSpPr>
        <p:spPr>
          <a:xfrm>
            <a:off x="5312417" y="1464700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A (Provider)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9" name="Google Shape;629;p52"/>
          <p:cNvSpPr/>
          <p:nvPr/>
        </p:nvSpPr>
        <p:spPr>
          <a:xfrm>
            <a:off x="5231575" y="2824350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 (Peer)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2" name="Google Shape;632;p52"/>
          <p:cNvSpPr/>
          <p:nvPr/>
        </p:nvSpPr>
        <p:spPr>
          <a:xfrm>
            <a:off x="5312428" y="4184000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3" name="Google Shape;633;p52"/>
          <p:cNvSpPr/>
          <p:nvPr/>
        </p:nvSpPr>
        <p:spPr>
          <a:xfrm>
            <a:off x="447925" y="2224250"/>
            <a:ext cx="2292900" cy="886500"/>
          </a:xfrm>
          <a:prstGeom prst="wedgeRoundRectCallout">
            <a:avLst>
              <a:gd name="adj1" fmla="val 61891"/>
              <a:gd name="adj2" fmla="val 36639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 prefer the path via B. I don't make money, but at least I don't have to pay.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4" name="Google Shape;634;p52"/>
          <p:cNvSpPr/>
          <p:nvPr/>
        </p:nvSpPr>
        <p:spPr>
          <a:xfrm>
            <a:off x="7976588" y="282435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5" name="Google Shape;635;p52"/>
          <p:cNvCxnSpPr>
            <a:stCxn id="634" idx="0"/>
            <a:endCxn id="631" idx="6"/>
          </p:cNvCxnSpPr>
          <p:nvPr/>
        </p:nvCxnSpPr>
        <p:spPr>
          <a:xfrm rot="10800000">
            <a:off x="7138538" y="1741350"/>
            <a:ext cx="1323000" cy="1083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6" name="Google Shape;636;p52"/>
          <p:cNvCxnSpPr>
            <a:stCxn id="634" idx="2"/>
            <a:endCxn id="629" idx="6"/>
          </p:cNvCxnSpPr>
          <p:nvPr/>
        </p:nvCxnSpPr>
        <p:spPr>
          <a:xfrm rot="10800000">
            <a:off x="7057688" y="3100950"/>
            <a:ext cx="918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7" name="Google Shape;637;p52"/>
          <p:cNvCxnSpPr>
            <a:stCxn id="634" idx="4"/>
            <a:endCxn id="632" idx="6"/>
          </p:cNvCxnSpPr>
          <p:nvPr/>
        </p:nvCxnSpPr>
        <p:spPr>
          <a:xfrm flipH="1">
            <a:off x="7138538" y="3377550"/>
            <a:ext cx="1323000" cy="1083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6D1D0D-D905-E06D-9DF5-8C00ECB16B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Gao-Rexford Rules: Participating in Routes</a:t>
            </a:r>
            <a:endParaRPr/>
          </a:p>
        </p:txBody>
      </p:sp>
      <p:sp>
        <p:nvSpPr>
          <p:cNvPr id="643" name="Google Shape;643;p5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Distance-vector protocol: I am okay with participating in any route.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"Participating": Being one of the routers forwarding packets along a path.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Gao-Rexford rules: I will only participate in routes where I get paid.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Reflects real-world business relationship: Don't do work for free.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How to check if I get paid: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Look at my two neighbors along the path.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rgbClr val="C00000"/>
                </a:solidFill>
              </a:rPr>
              <a:t>I get paid if and only if one of my neighbors is a customer</a:t>
            </a:r>
            <a:r>
              <a:rPr lang="en" dirty="0"/>
              <a:t>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C8CEB-E97A-2C3B-1782-D455E90AEF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Gao-Rexford Rules: Participating in Routes</a:t>
            </a:r>
            <a:endParaRPr/>
          </a:p>
        </p:txBody>
      </p:sp>
      <p:sp>
        <p:nvSpPr>
          <p:cNvPr id="649" name="Google Shape;649;p5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 get paid and participate if and only if at least one of my neighbors is a customer.</a:t>
            </a:r>
            <a:endParaRPr/>
          </a:p>
        </p:txBody>
      </p:sp>
      <p:sp>
        <p:nvSpPr>
          <p:cNvPr id="650" name="Google Shape;650;p54"/>
          <p:cNvSpPr/>
          <p:nvPr/>
        </p:nvSpPr>
        <p:spPr>
          <a:xfrm>
            <a:off x="3553638" y="3206273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1" name="Google Shape;651;p54"/>
          <p:cNvCxnSpPr>
            <a:stCxn id="650" idx="5"/>
            <a:endCxn id="652" idx="2"/>
          </p:cNvCxnSpPr>
          <p:nvPr/>
        </p:nvCxnSpPr>
        <p:spPr>
          <a:xfrm>
            <a:off x="4381499" y="3678459"/>
            <a:ext cx="1019700" cy="566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3" name="Google Shape;653;p54"/>
          <p:cNvCxnSpPr>
            <a:stCxn id="654" idx="6"/>
            <a:endCxn id="650" idx="3"/>
          </p:cNvCxnSpPr>
          <p:nvPr/>
        </p:nvCxnSpPr>
        <p:spPr>
          <a:xfrm rot="10800000" flipH="1">
            <a:off x="2675975" y="3678473"/>
            <a:ext cx="1019700" cy="566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652" name="Google Shape;652;p54"/>
          <p:cNvSpPr/>
          <p:nvPr/>
        </p:nvSpPr>
        <p:spPr>
          <a:xfrm>
            <a:off x="5401225" y="3968273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(Customer)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4" name="Google Shape;654;p54"/>
          <p:cNvSpPr/>
          <p:nvPr/>
        </p:nvSpPr>
        <p:spPr>
          <a:xfrm>
            <a:off x="849875" y="3968273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(Customer)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5" name="Google Shape;655;p54"/>
          <p:cNvCxnSpPr/>
          <p:nvPr/>
        </p:nvCxnSpPr>
        <p:spPr>
          <a:xfrm>
            <a:off x="1040625" y="4662625"/>
            <a:ext cx="6221700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6" name="Google Shape;656;p54"/>
          <p:cNvSpPr txBox="1"/>
          <p:nvPr/>
        </p:nvSpPr>
        <p:spPr>
          <a:xfrm>
            <a:off x="1040625" y="4681275"/>
            <a:ext cx="62217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Packet forwarded via A → B → C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7" name="Google Shape;657;p54"/>
          <p:cNvSpPr/>
          <p:nvPr/>
        </p:nvSpPr>
        <p:spPr>
          <a:xfrm>
            <a:off x="3804925" y="2367443"/>
            <a:ext cx="2354400" cy="659400"/>
          </a:xfrm>
          <a:prstGeom prst="wedgeRoundRectCallout">
            <a:avLst>
              <a:gd name="adj1" fmla="val -35223"/>
              <a:gd name="adj2" fmla="val 68878"/>
              <a:gd name="adj3" fmla="val 0"/>
            </a:avLst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 and C are both paying me. I'm gonna be rich!!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8" name="Google Shape;658;p54"/>
          <p:cNvCxnSpPr/>
          <p:nvPr/>
        </p:nvCxnSpPr>
        <p:spPr>
          <a:xfrm>
            <a:off x="368150" y="4244875"/>
            <a:ext cx="481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59" name="Google Shape;659;p54"/>
          <p:cNvCxnSpPr>
            <a:stCxn id="652" idx="6"/>
          </p:cNvCxnSpPr>
          <p:nvPr/>
        </p:nvCxnSpPr>
        <p:spPr>
          <a:xfrm>
            <a:off x="7227325" y="4244873"/>
            <a:ext cx="481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60" name="Google Shape;660;p54"/>
          <p:cNvSpPr txBox="1"/>
          <p:nvPr/>
        </p:nvSpPr>
        <p:spPr>
          <a:xfrm>
            <a:off x="7922625" y="2795400"/>
            <a:ext cx="969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6AA84F"/>
                </a:solidFill>
              </a:rPr>
              <a:t>✓</a:t>
            </a:r>
            <a:endParaRPr sz="4000">
              <a:solidFill>
                <a:srgbClr val="6AA84F"/>
              </a:solidFill>
            </a:endParaRPr>
          </a:p>
        </p:txBody>
      </p:sp>
      <p:sp>
        <p:nvSpPr>
          <p:cNvPr id="661" name="Google Shape;661;p54"/>
          <p:cNvSpPr txBox="1"/>
          <p:nvPr/>
        </p:nvSpPr>
        <p:spPr>
          <a:xfrm>
            <a:off x="7922625" y="3324175"/>
            <a:ext cx="9699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B agrees to participate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93EFB-F87C-F59F-597E-9F4514B5B0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Gao-Rexford Rules: Participating in Routes</a:t>
            </a:r>
            <a:endParaRPr/>
          </a:p>
        </p:txBody>
      </p:sp>
      <p:sp>
        <p:nvSpPr>
          <p:cNvPr id="667" name="Google Shape;667;p5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 get paid and participate if and only if at least one of my neighbors is a customer.</a:t>
            </a:r>
            <a:endParaRPr/>
          </a:p>
        </p:txBody>
      </p:sp>
      <p:sp>
        <p:nvSpPr>
          <p:cNvPr id="668" name="Google Shape;668;p55"/>
          <p:cNvSpPr/>
          <p:nvPr/>
        </p:nvSpPr>
        <p:spPr>
          <a:xfrm>
            <a:off x="3553638" y="3206273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9" name="Google Shape;669;p55"/>
          <p:cNvCxnSpPr>
            <a:stCxn id="668" idx="5"/>
            <a:endCxn id="670" idx="2"/>
          </p:cNvCxnSpPr>
          <p:nvPr/>
        </p:nvCxnSpPr>
        <p:spPr>
          <a:xfrm>
            <a:off x="4381499" y="3678459"/>
            <a:ext cx="1019700" cy="566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1" name="Google Shape;671;p55"/>
          <p:cNvCxnSpPr>
            <a:stCxn id="672" idx="6"/>
            <a:endCxn id="668" idx="2"/>
          </p:cNvCxnSpPr>
          <p:nvPr/>
        </p:nvCxnSpPr>
        <p:spPr>
          <a:xfrm>
            <a:off x="2675975" y="3482873"/>
            <a:ext cx="877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70" name="Google Shape;670;p55"/>
          <p:cNvSpPr/>
          <p:nvPr/>
        </p:nvSpPr>
        <p:spPr>
          <a:xfrm>
            <a:off x="5401225" y="3968273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(Customer)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2" name="Google Shape;672;p55"/>
          <p:cNvSpPr/>
          <p:nvPr/>
        </p:nvSpPr>
        <p:spPr>
          <a:xfrm>
            <a:off x="849875" y="3206273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(Peer)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3" name="Google Shape;673;p55"/>
          <p:cNvCxnSpPr/>
          <p:nvPr/>
        </p:nvCxnSpPr>
        <p:spPr>
          <a:xfrm>
            <a:off x="1040625" y="4662625"/>
            <a:ext cx="6221700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74" name="Google Shape;674;p55"/>
          <p:cNvSpPr txBox="1"/>
          <p:nvPr/>
        </p:nvSpPr>
        <p:spPr>
          <a:xfrm>
            <a:off x="1040625" y="4681275"/>
            <a:ext cx="62217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Packet forwarded via A → B → C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5" name="Google Shape;675;p55"/>
          <p:cNvSpPr/>
          <p:nvPr/>
        </p:nvSpPr>
        <p:spPr>
          <a:xfrm>
            <a:off x="3804925" y="2367443"/>
            <a:ext cx="2354400" cy="659400"/>
          </a:xfrm>
          <a:prstGeom prst="wedgeRoundRectCallout">
            <a:avLst>
              <a:gd name="adj1" fmla="val -35223"/>
              <a:gd name="adj2" fmla="val 68878"/>
              <a:gd name="adj3" fmla="val 0"/>
            </a:avLst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 is not paying me, but at least C is paying me.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6" name="Google Shape;676;p55"/>
          <p:cNvCxnSpPr>
            <a:endCxn id="672" idx="2"/>
          </p:cNvCxnSpPr>
          <p:nvPr/>
        </p:nvCxnSpPr>
        <p:spPr>
          <a:xfrm>
            <a:off x="368075" y="3482873"/>
            <a:ext cx="481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55"/>
          <p:cNvCxnSpPr>
            <a:stCxn id="670" idx="6"/>
          </p:cNvCxnSpPr>
          <p:nvPr/>
        </p:nvCxnSpPr>
        <p:spPr>
          <a:xfrm>
            <a:off x="7227325" y="4244873"/>
            <a:ext cx="481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78" name="Google Shape;678;p55"/>
          <p:cNvSpPr txBox="1"/>
          <p:nvPr/>
        </p:nvSpPr>
        <p:spPr>
          <a:xfrm>
            <a:off x="7922625" y="2795400"/>
            <a:ext cx="969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6AA84F"/>
                </a:solidFill>
              </a:rPr>
              <a:t>✓</a:t>
            </a:r>
            <a:endParaRPr sz="4000">
              <a:solidFill>
                <a:srgbClr val="6AA84F"/>
              </a:solidFill>
            </a:endParaRPr>
          </a:p>
        </p:txBody>
      </p:sp>
      <p:sp>
        <p:nvSpPr>
          <p:cNvPr id="679" name="Google Shape;679;p55"/>
          <p:cNvSpPr txBox="1"/>
          <p:nvPr/>
        </p:nvSpPr>
        <p:spPr>
          <a:xfrm>
            <a:off x="7922625" y="3324175"/>
            <a:ext cx="9699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B agrees to participate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A766F-9519-2949-378E-DDB886EECF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Gao-Rexford Rules: Participating in Routes</a:t>
            </a:r>
            <a:endParaRPr/>
          </a:p>
        </p:txBody>
      </p:sp>
      <p:sp>
        <p:nvSpPr>
          <p:cNvPr id="685" name="Google Shape;685;p5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get paid and participate if and only if at least one of my neighbors is a customer.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this scenario: I get paid by C, but I have to pay 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should still participate because this is how I offer service to my customers.</a:t>
            </a:r>
            <a:endParaRPr/>
          </a:p>
        </p:txBody>
      </p:sp>
      <p:sp>
        <p:nvSpPr>
          <p:cNvPr id="686" name="Google Shape;686;p56"/>
          <p:cNvSpPr/>
          <p:nvPr/>
        </p:nvSpPr>
        <p:spPr>
          <a:xfrm>
            <a:off x="3553638" y="3206273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7" name="Google Shape;687;p56"/>
          <p:cNvCxnSpPr>
            <a:stCxn id="686" idx="5"/>
            <a:endCxn id="688" idx="2"/>
          </p:cNvCxnSpPr>
          <p:nvPr/>
        </p:nvCxnSpPr>
        <p:spPr>
          <a:xfrm>
            <a:off x="4381499" y="3678459"/>
            <a:ext cx="1019700" cy="566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9" name="Google Shape;689;p56"/>
          <p:cNvCxnSpPr>
            <a:stCxn id="690" idx="6"/>
            <a:endCxn id="686" idx="1"/>
          </p:cNvCxnSpPr>
          <p:nvPr/>
        </p:nvCxnSpPr>
        <p:spPr>
          <a:xfrm>
            <a:off x="2675975" y="2720873"/>
            <a:ext cx="1019700" cy="566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8" name="Google Shape;688;p56"/>
          <p:cNvSpPr/>
          <p:nvPr/>
        </p:nvSpPr>
        <p:spPr>
          <a:xfrm>
            <a:off x="5401225" y="3968273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(Customer)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0" name="Google Shape;690;p56"/>
          <p:cNvSpPr/>
          <p:nvPr/>
        </p:nvSpPr>
        <p:spPr>
          <a:xfrm>
            <a:off x="849875" y="2444273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(Provider)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91" name="Google Shape;691;p56"/>
          <p:cNvCxnSpPr/>
          <p:nvPr/>
        </p:nvCxnSpPr>
        <p:spPr>
          <a:xfrm>
            <a:off x="1040625" y="4662625"/>
            <a:ext cx="6221700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2" name="Google Shape;692;p56"/>
          <p:cNvSpPr txBox="1"/>
          <p:nvPr/>
        </p:nvSpPr>
        <p:spPr>
          <a:xfrm>
            <a:off x="1040625" y="4681275"/>
            <a:ext cx="62217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Packet forwarded via A → B → C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3" name="Google Shape;693;p56"/>
          <p:cNvSpPr/>
          <p:nvPr/>
        </p:nvSpPr>
        <p:spPr>
          <a:xfrm>
            <a:off x="3804925" y="2367450"/>
            <a:ext cx="3110400" cy="659400"/>
          </a:xfrm>
          <a:prstGeom prst="wedgeRoundRectCallout">
            <a:avLst>
              <a:gd name="adj1" fmla="val -35223"/>
              <a:gd name="adj2" fmla="val 68878"/>
              <a:gd name="adj3" fmla="val 0"/>
            </a:avLst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I'm getting paid by C. I might have to send some of it to A but that's okay.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94" name="Google Shape;694;p56"/>
          <p:cNvCxnSpPr>
            <a:endCxn id="690" idx="2"/>
          </p:cNvCxnSpPr>
          <p:nvPr/>
        </p:nvCxnSpPr>
        <p:spPr>
          <a:xfrm>
            <a:off x="368075" y="2720873"/>
            <a:ext cx="481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95" name="Google Shape;695;p56"/>
          <p:cNvCxnSpPr>
            <a:stCxn id="688" idx="6"/>
          </p:cNvCxnSpPr>
          <p:nvPr/>
        </p:nvCxnSpPr>
        <p:spPr>
          <a:xfrm>
            <a:off x="7227325" y="4244873"/>
            <a:ext cx="481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96" name="Google Shape;696;p56"/>
          <p:cNvSpPr txBox="1"/>
          <p:nvPr/>
        </p:nvSpPr>
        <p:spPr>
          <a:xfrm>
            <a:off x="7922625" y="2795400"/>
            <a:ext cx="969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6AA84F"/>
                </a:solidFill>
              </a:rPr>
              <a:t>✓</a:t>
            </a:r>
            <a:endParaRPr sz="4000">
              <a:solidFill>
                <a:srgbClr val="6AA84F"/>
              </a:solidFill>
            </a:endParaRPr>
          </a:p>
        </p:txBody>
      </p:sp>
      <p:sp>
        <p:nvSpPr>
          <p:cNvPr id="697" name="Google Shape;697;p56"/>
          <p:cNvSpPr txBox="1"/>
          <p:nvPr/>
        </p:nvSpPr>
        <p:spPr>
          <a:xfrm>
            <a:off x="7922625" y="3324175"/>
            <a:ext cx="9699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B agrees to participate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2BEB77-FF19-FEAD-00E7-C6B201BD16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Gao-Rexford Rules: Participating in Routes</a:t>
            </a:r>
            <a:endParaRPr/>
          </a:p>
        </p:txBody>
      </p:sp>
      <p:sp>
        <p:nvSpPr>
          <p:cNvPr id="703" name="Google Shape;703;p5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2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 get paid and participate if and only if at least one of my neighbors is a customer.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Peers do not provide transit between other peers.</a:t>
            </a:r>
            <a:endParaRPr dirty="0"/>
          </a:p>
        </p:txBody>
      </p:sp>
      <p:sp>
        <p:nvSpPr>
          <p:cNvPr id="704" name="Google Shape;704;p57"/>
          <p:cNvSpPr/>
          <p:nvPr/>
        </p:nvSpPr>
        <p:spPr>
          <a:xfrm>
            <a:off x="3553638" y="3206273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05" name="Google Shape;705;p57"/>
          <p:cNvCxnSpPr>
            <a:stCxn id="704" idx="6"/>
            <a:endCxn id="706" idx="2"/>
          </p:cNvCxnSpPr>
          <p:nvPr/>
        </p:nvCxnSpPr>
        <p:spPr>
          <a:xfrm>
            <a:off x="4523538" y="3482873"/>
            <a:ext cx="877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707" name="Google Shape;707;p57"/>
          <p:cNvCxnSpPr>
            <a:stCxn id="708" idx="6"/>
            <a:endCxn id="704" idx="2"/>
          </p:cNvCxnSpPr>
          <p:nvPr/>
        </p:nvCxnSpPr>
        <p:spPr>
          <a:xfrm>
            <a:off x="2675975" y="3482873"/>
            <a:ext cx="877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06" name="Google Shape;706;p57"/>
          <p:cNvSpPr/>
          <p:nvPr/>
        </p:nvSpPr>
        <p:spPr>
          <a:xfrm>
            <a:off x="5401225" y="3206273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(Peer)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8" name="Google Shape;708;p57"/>
          <p:cNvSpPr/>
          <p:nvPr/>
        </p:nvSpPr>
        <p:spPr>
          <a:xfrm>
            <a:off x="849875" y="3206273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(Peer)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9" name="Google Shape;709;p57"/>
          <p:cNvSpPr/>
          <p:nvPr/>
        </p:nvSpPr>
        <p:spPr>
          <a:xfrm>
            <a:off x="3804925" y="2367443"/>
            <a:ext cx="2354400" cy="659400"/>
          </a:xfrm>
          <a:prstGeom prst="wedgeRoundRectCallout">
            <a:avLst>
              <a:gd name="adj1" fmla="val -35223"/>
              <a:gd name="adj2" fmla="val 68878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Nobody is paying me to do this. I won't participate.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10" name="Google Shape;710;p57"/>
          <p:cNvCxnSpPr/>
          <p:nvPr/>
        </p:nvCxnSpPr>
        <p:spPr>
          <a:xfrm>
            <a:off x="368150" y="3482875"/>
            <a:ext cx="481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11" name="Google Shape;711;p57"/>
          <p:cNvCxnSpPr>
            <a:stCxn id="706" idx="6"/>
          </p:cNvCxnSpPr>
          <p:nvPr/>
        </p:nvCxnSpPr>
        <p:spPr>
          <a:xfrm>
            <a:off x="7227325" y="3482873"/>
            <a:ext cx="481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12" name="Google Shape;712;p57"/>
          <p:cNvSpPr txBox="1"/>
          <p:nvPr/>
        </p:nvSpPr>
        <p:spPr>
          <a:xfrm>
            <a:off x="7922625" y="2795400"/>
            <a:ext cx="969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accent2"/>
                </a:solidFill>
              </a:rPr>
              <a:t>✗</a:t>
            </a:r>
            <a:endParaRPr sz="4000">
              <a:solidFill>
                <a:schemeClr val="accent2"/>
              </a:solidFill>
            </a:endParaRPr>
          </a:p>
        </p:txBody>
      </p:sp>
      <p:sp>
        <p:nvSpPr>
          <p:cNvPr id="713" name="Google Shape;713;p57"/>
          <p:cNvSpPr txBox="1"/>
          <p:nvPr/>
        </p:nvSpPr>
        <p:spPr>
          <a:xfrm>
            <a:off x="7922625" y="3324175"/>
            <a:ext cx="9699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 refuses to participate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14" name="Google Shape;714;p57"/>
          <p:cNvCxnSpPr/>
          <p:nvPr/>
        </p:nvCxnSpPr>
        <p:spPr>
          <a:xfrm>
            <a:off x="1040625" y="4662625"/>
            <a:ext cx="6221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5" name="Google Shape;715;p57"/>
          <p:cNvSpPr txBox="1"/>
          <p:nvPr/>
        </p:nvSpPr>
        <p:spPr>
          <a:xfrm>
            <a:off x="1040625" y="4681275"/>
            <a:ext cx="62217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Packet forwarded via A → B → C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6DD935-05A8-47BF-9609-F0F8A3C03F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Gao-Rexford Rules: Participating in Routes</a:t>
            </a:r>
            <a:endParaRPr/>
          </a:p>
        </p:txBody>
      </p:sp>
      <p:sp>
        <p:nvSpPr>
          <p:cNvPr id="721" name="Google Shape;721;p5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4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 get paid and participate if and only if at least one of my neighbors is a customer.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one of my neighbors is a peer, the other neighbor must be a customer.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AS only carries traffic to/from its own customers over a peering link.</a:t>
            </a:r>
            <a:endParaRPr/>
          </a:p>
        </p:txBody>
      </p:sp>
      <p:sp>
        <p:nvSpPr>
          <p:cNvPr id="722" name="Google Shape;722;p58"/>
          <p:cNvSpPr/>
          <p:nvPr/>
        </p:nvSpPr>
        <p:spPr>
          <a:xfrm>
            <a:off x="3553638" y="3206273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23" name="Google Shape;723;p58"/>
          <p:cNvCxnSpPr>
            <a:stCxn id="722" idx="6"/>
            <a:endCxn id="724" idx="2"/>
          </p:cNvCxnSpPr>
          <p:nvPr/>
        </p:nvCxnSpPr>
        <p:spPr>
          <a:xfrm>
            <a:off x="4523538" y="3482873"/>
            <a:ext cx="877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725" name="Google Shape;725;p58"/>
          <p:cNvCxnSpPr>
            <a:stCxn id="726" idx="6"/>
            <a:endCxn id="722" idx="1"/>
          </p:cNvCxnSpPr>
          <p:nvPr/>
        </p:nvCxnSpPr>
        <p:spPr>
          <a:xfrm>
            <a:off x="2675975" y="2720873"/>
            <a:ext cx="1019700" cy="566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4" name="Google Shape;724;p58"/>
          <p:cNvSpPr/>
          <p:nvPr/>
        </p:nvSpPr>
        <p:spPr>
          <a:xfrm>
            <a:off x="5401225" y="3206273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(Peer)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6" name="Google Shape;726;p58"/>
          <p:cNvSpPr/>
          <p:nvPr/>
        </p:nvSpPr>
        <p:spPr>
          <a:xfrm>
            <a:off x="849875" y="2444273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(Provider)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27" name="Google Shape;727;p58"/>
          <p:cNvCxnSpPr/>
          <p:nvPr/>
        </p:nvCxnSpPr>
        <p:spPr>
          <a:xfrm>
            <a:off x="1040625" y="4662625"/>
            <a:ext cx="6221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8" name="Google Shape;728;p58"/>
          <p:cNvSpPr txBox="1"/>
          <p:nvPr/>
        </p:nvSpPr>
        <p:spPr>
          <a:xfrm>
            <a:off x="1040625" y="4681275"/>
            <a:ext cx="62217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Packet forwarded via A → B → C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9" name="Google Shape;729;p58"/>
          <p:cNvSpPr/>
          <p:nvPr/>
        </p:nvSpPr>
        <p:spPr>
          <a:xfrm>
            <a:off x="3804925" y="2367443"/>
            <a:ext cx="2354400" cy="659400"/>
          </a:xfrm>
          <a:prstGeom prst="wedgeRoundRectCallout">
            <a:avLst>
              <a:gd name="adj1" fmla="val -35223"/>
              <a:gd name="adj2" fmla="val 68878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 have to pay A, and I am not paid by C. No thanks.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30" name="Google Shape;730;p58"/>
          <p:cNvCxnSpPr>
            <a:endCxn id="726" idx="2"/>
          </p:cNvCxnSpPr>
          <p:nvPr/>
        </p:nvCxnSpPr>
        <p:spPr>
          <a:xfrm>
            <a:off x="368075" y="2720873"/>
            <a:ext cx="481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1" name="Google Shape;731;p58"/>
          <p:cNvCxnSpPr>
            <a:stCxn id="724" idx="6"/>
          </p:cNvCxnSpPr>
          <p:nvPr/>
        </p:nvCxnSpPr>
        <p:spPr>
          <a:xfrm>
            <a:off x="7227325" y="3482873"/>
            <a:ext cx="481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32" name="Google Shape;732;p58"/>
          <p:cNvSpPr txBox="1"/>
          <p:nvPr/>
        </p:nvSpPr>
        <p:spPr>
          <a:xfrm>
            <a:off x="7922625" y="2795400"/>
            <a:ext cx="969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</a:rPr>
              <a:t>✗</a:t>
            </a:r>
            <a:endParaRPr sz="4000">
              <a:solidFill>
                <a:schemeClr val="accent2"/>
              </a:solidFill>
            </a:endParaRPr>
          </a:p>
        </p:txBody>
      </p:sp>
      <p:sp>
        <p:nvSpPr>
          <p:cNvPr id="733" name="Google Shape;733;p58"/>
          <p:cNvSpPr txBox="1"/>
          <p:nvPr/>
        </p:nvSpPr>
        <p:spPr>
          <a:xfrm>
            <a:off x="7922625" y="3324175"/>
            <a:ext cx="9699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 refuses to participate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862BC2-4F08-E13F-2BA8-476A04EFA8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Gao-Rexford Rules: Participating in Routes</a:t>
            </a:r>
            <a:endParaRPr/>
          </a:p>
        </p:txBody>
      </p:sp>
      <p:sp>
        <p:nvSpPr>
          <p:cNvPr id="739" name="Google Shape;739;p5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4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 get paid and participate if and only if at least one of my neighbors is a customer.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Routes are </a:t>
            </a:r>
            <a:r>
              <a:rPr lang="en" b="1"/>
              <a:t>valley-free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Travelling downhill, and turning around and going back uphill is not allowed.</a:t>
            </a:r>
            <a:endParaRPr/>
          </a:p>
        </p:txBody>
      </p:sp>
      <p:sp>
        <p:nvSpPr>
          <p:cNvPr id="740" name="Google Shape;740;p59"/>
          <p:cNvSpPr/>
          <p:nvPr/>
        </p:nvSpPr>
        <p:spPr>
          <a:xfrm>
            <a:off x="3553638" y="3206273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41" name="Google Shape;741;p59"/>
          <p:cNvCxnSpPr>
            <a:stCxn id="740" idx="6"/>
            <a:endCxn id="742" idx="2"/>
          </p:cNvCxnSpPr>
          <p:nvPr/>
        </p:nvCxnSpPr>
        <p:spPr>
          <a:xfrm rot="10800000" flipH="1">
            <a:off x="4523538" y="2720873"/>
            <a:ext cx="877800" cy="762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43" name="Google Shape;743;p59"/>
          <p:cNvCxnSpPr>
            <a:stCxn id="744" idx="6"/>
            <a:endCxn id="740" idx="2"/>
          </p:cNvCxnSpPr>
          <p:nvPr/>
        </p:nvCxnSpPr>
        <p:spPr>
          <a:xfrm>
            <a:off x="2675975" y="2720873"/>
            <a:ext cx="877800" cy="762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2" name="Google Shape;742;p59"/>
          <p:cNvSpPr/>
          <p:nvPr/>
        </p:nvSpPr>
        <p:spPr>
          <a:xfrm>
            <a:off x="5401225" y="2444273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(Provider)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4" name="Google Shape;744;p59"/>
          <p:cNvSpPr/>
          <p:nvPr/>
        </p:nvSpPr>
        <p:spPr>
          <a:xfrm>
            <a:off x="849875" y="2444273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(Provider)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45" name="Google Shape;745;p59"/>
          <p:cNvCxnSpPr/>
          <p:nvPr/>
        </p:nvCxnSpPr>
        <p:spPr>
          <a:xfrm>
            <a:off x="1040625" y="4662625"/>
            <a:ext cx="6221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46" name="Google Shape;746;p59"/>
          <p:cNvSpPr txBox="1"/>
          <p:nvPr/>
        </p:nvSpPr>
        <p:spPr>
          <a:xfrm>
            <a:off x="1040625" y="4681275"/>
            <a:ext cx="62217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Packet forwarded via A → B → C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7" name="Google Shape;747;p59"/>
          <p:cNvSpPr/>
          <p:nvPr/>
        </p:nvSpPr>
        <p:spPr>
          <a:xfrm>
            <a:off x="716700" y="3573575"/>
            <a:ext cx="2583300" cy="659400"/>
          </a:xfrm>
          <a:prstGeom prst="wedgeRoundRectCallout">
            <a:avLst>
              <a:gd name="adj1" fmla="val 61178"/>
              <a:gd name="adj2" fmla="val -37822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 have to pay both A and C. Only a fool would participate.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48" name="Google Shape;748;p59"/>
          <p:cNvCxnSpPr>
            <a:endCxn id="744" idx="2"/>
          </p:cNvCxnSpPr>
          <p:nvPr/>
        </p:nvCxnSpPr>
        <p:spPr>
          <a:xfrm>
            <a:off x="368075" y="2720873"/>
            <a:ext cx="481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49" name="Google Shape;749;p59"/>
          <p:cNvCxnSpPr>
            <a:stCxn id="742" idx="6"/>
          </p:cNvCxnSpPr>
          <p:nvPr/>
        </p:nvCxnSpPr>
        <p:spPr>
          <a:xfrm>
            <a:off x="7227325" y="2720873"/>
            <a:ext cx="481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50" name="Google Shape;750;p59"/>
          <p:cNvSpPr txBox="1"/>
          <p:nvPr/>
        </p:nvSpPr>
        <p:spPr>
          <a:xfrm>
            <a:off x="7922625" y="2795400"/>
            <a:ext cx="969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</a:rPr>
              <a:t>✗</a:t>
            </a:r>
            <a:endParaRPr sz="4000">
              <a:solidFill>
                <a:schemeClr val="accent2"/>
              </a:solidFill>
            </a:endParaRPr>
          </a:p>
        </p:txBody>
      </p:sp>
      <p:sp>
        <p:nvSpPr>
          <p:cNvPr id="751" name="Google Shape;751;p59"/>
          <p:cNvSpPr txBox="1"/>
          <p:nvPr/>
        </p:nvSpPr>
        <p:spPr>
          <a:xfrm>
            <a:off x="7922625" y="3324175"/>
            <a:ext cx="9699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 refuses to participate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592CC5-B748-B2B3-6FC8-8120CEE1DF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Policy-Based Routing Example</a:t>
            </a:r>
            <a:endParaRPr/>
          </a:p>
        </p:txBody>
      </p:sp>
      <p:sp>
        <p:nvSpPr>
          <p:cNvPr id="757" name="Google Shape;757;p6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2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 and E want to exchange traffic along this path.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Will the transit ASes (A, B, C) agree to participate?</a:t>
            </a:r>
            <a:endParaRPr/>
          </a:p>
        </p:txBody>
      </p:sp>
      <p:sp>
        <p:nvSpPr>
          <p:cNvPr id="758" name="Google Shape;758;p60"/>
          <p:cNvSpPr/>
          <p:nvPr/>
        </p:nvSpPr>
        <p:spPr>
          <a:xfrm>
            <a:off x="3841988" y="229382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9" name="Google Shape;759;p60"/>
          <p:cNvSpPr/>
          <p:nvPr/>
        </p:nvSpPr>
        <p:spPr>
          <a:xfrm>
            <a:off x="3014113" y="322910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0" name="Google Shape;760;p60"/>
          <p:cNvCxnSpPr>
            <a:stCxn id="758" idx="3"/>
            <a:endCxn id="759" idx="0"/>
          </p:cNvCxnSpPr>
          <p:nvPr/>
        </p:nvCxnSpPr>
        <p:spPr>
          <a:xfrm flipH="1">
            <a:off x="3498926" y="2766011"/>
            <a:ext cx="485100" cy="463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1" name="Google Shape;761;p60"/>
          <p:cNvSpPr/>
          <p:nvPr/>
        </p:nvSpPr>
        <p:spPr>
          <a:xfrm>
            <a:off x="4669838" y="322910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2" name="Google Shape;762;p60"/>
          <p:cNvCxnSpPr>
            <a:stCxn id="758" idx="5"/>
            <a:endCxn id="761" idx="0"/>
          </p:cNvCxnSpPr>
          <p:nvPr/>
        </p:nvCxnSpPr>
        <p:spPr>
          <a:xfrm>
            <a:off x="4669849" y="2766011"/>
            <a:ext cx="484800" cy="463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3" name="Google Shape;763;p60"/>
          <p:cNvSpPr/>
          <p:nvPr/>
        </p:nvSpPr>
        <p:spPr>
          <a:xfrm>
            <a:off x="3014138" y="416437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4" name="Google Shape;764;p60"/>
          <p:cNvSpPr/>
          <p:nvPr/>
        </p:nvSpPr>
        <p:spPr>
          <a:xfrm>
            <a:off x="4669863" y="416437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5" name="Google Shape;765;p60"/>
          <p:cNvCxnSpPr>
            <a:stCxn id="759" idx="4"/>
            <a:endCxn id="763" idx="0"/>
          </p:cNvCxnSpPr>
          <p:nvPr/>
        </p:nvCxnSpPr>
        <p:spPr>
          <a:xfrm>
            <a:off x="3499063" y="3782300"/>
            <a:ext cx="0" cy="382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6" name="Google Shape;766;p60"/>
          <p:cNvCxnSpPr>
            <a:stCxn id="761" idx="4"/>
            <a:endCxn id="764" idx="0"/>
          </p:cNvCxnSpPr>
          <p:nvPr/>
        </p:nvCxnSpPr>
        <p:spPr>
          <a:xfrm>
            <a:off x="5154788" y="3782300"/>
            <a:ext cx="0" cy="382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67" name="Google Shape;767;p60"/>
          <p:cNvSpPr/>
          <p:nvPr/>
        </p:nvSpPr>
        <p:spPr>
          <a:xfrm>
            <a:off x="3790007" y="2742617"/>
            <a:ext cx="1143925" cy="1745250"/>
          </a:xfrm>
          <a:custGeom>
            <a:avLst/>
            <a:gdLst/>
            <a:ahLst/>
            <a:cxnLst/>
            <a:rect l="l" t="t" r="r" b="b"/>
            <a:pathLst>
              <a:path w="45757" h="69810" extrusionOk="0">
                <a:moveTo>
                  <a:pt x="800" y="69810"/>
                </a:moveTo>
                <a:cubicBezTo>
                  <a:pt x="927" y="63206"/>
                  <a:pt x="-1422" y="41807"/>
                  <a:pt x="1562" y="30186"/>
                </a:cubicBezTo>
                <a:cubicBezTo>
                  <a:pt x="4547" y="18566"/>
                  <a:pt x="12103" y="-611"/>
                  <a:pt x="18707" y="87"/>
                </a:cubicBezTo>
                <a:cubicBezTo>
                  <a:pt x="25311" y="786"/>
                  <a:pt x="36678" y="22884"/>
                  <a:pt x="41186" y="34377"/>
                </a:cubicBezTo>
                <a:cubicBezTo>
                  <a:pt x="45695" y="45871"/>
                  <a:pt x="44996" y="63270"/>
                  <a:pt x="45758" y="6904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7E39AC-7F6A-8CE7-B51B-BD527B469A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/>
          <p:nvPr/>
        </p:nvSpPr>
        <p:spPr>
          <a:xfrm>
            <a:off x="3846013" y="1510025"/>
            <a:ext cx="1571400" cy="17163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6"/>
          <p:cNvSpPr/>
          <p:nvPr/>
        </p:nvSpPr>
        <p:spPr>
          <a:xfrm>
            <a:off x="3514750" y="3452075"/>
            <a:ext cx="2141400" cy="13614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6426350" y="1531026"/>
            <a:ext cx="2218800" cy="33588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6"/>
          <p:cNvSpPr/>
          <p:nvPr/>
        </p:nvSpPr>
        <p:spPr>
          <a:xfrm>
            <a:off x="285742" y="2059850"/>
            <a:ext cx="2487600" cy="25422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Intra-Domain vs. Inter-Domain Routing</a:t>
            </a:r>
            <a:endParaRPr/>
          </a:p>
        </p:txBody>
      </p:sp>
      <p:sp>
        <p:nvSpPr>
          <p:cNvPr id="178" name="Google Shape;178;p26"/>
          <p:cNvSpPr/>
          <p:nvPr/>
        </p:nvSpPr>
        <p:spPr>
          <a:xfrm>
            <a:off x="1415675" y="36032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6"/>
          <p:cNvSpPr/>
          <p:nvPr/>
        </p:nvSpPr>
        <p:spPr>
          <a:xfrm>
            <a:off x="1415675" y="28959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2393963" y="31884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1049888" y="23370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1781463" y="23370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6"/>
          <p:cNvSpPr/>
          <p:nvPr/>
        </p:nvSpPr>
        <p:spPr>
          <a:xfrm>
            <a:off x="702163" y="33094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26"/>
          <p:cNvSpPr/>
          <p:nvPr/>
        </p:nvSpPr>
        <p:spPr>
          <a:xfrm>
            <a:off x="702163" y="38970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5" name="Google Shape;185;p26"/>
          <p:cNvCxnSpPr>
            <a:stCxn id="181" idx="5"/>
            <a:endCxn id="179" idx="0"/>
          </p:cNvCxnSpPr>
          <p:nvPr/>
        </p:nvCxnSpPr>
        <p:spPr>
          <a:xfrm>
            <a:off x="1293150" y="2580338"/>
            <a:ext cx="264900" cy="31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6"/>
          <p:cNvCxnSpPr>
            <a:stCxn id="179" idx="0"/>
            <a:endCxn id="182" idx="3"/>
          </p:cNvCxnSpPr>
          <p:nvPr/>
        </p:nvCxnSpPr>
        <p:spPr>
          <a:xfrm rot="10800000" flipH="1">
            <a:off x="1558175" y="2580350"/>
            <a:ext cx="264900" cy="31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6"/>
          <p:cNvCxnSpPr>
            <a:stCxn id="178" idx="1"/>
            <a:endCxn id="183" idx="6"/>
          </p:cNvCxnSpPr>
          <p:nvPr/>
        </p:nvCxnSpPr>
        <p:spPr>
          <a:xfrm rot="10800000">
            <a:off x="987275" y="3452075"/>
            <a:ext cx="428400" cy="293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26"/>
          <p:cNvCxnSpPr>
            <a:stCxn id="178" idx="1"/>
            <a:endCxn id="184" idx="6"/>
          </p:cNvCxnSpPr>
          <p:nvPr/>
        </p:nvCxnSpPr>
        <p:spPr>
          <a:xfrm flipH="1">
            <a:off x="987275" y="3745775"/>
            <a:ext cx="428400" cy="293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6"/>
          <p:cNvCxnSpPr>
            <a:stCxn id="178" idx="3"/>
            <a:endCxn id="180" idx="1"/>
          </p:cNvCxnSpPr>
          <p:nvPr/>
        </p:nvCxnSpPr>
        <p:spPr>
          <a:xfrm rot="10800000" flipH="1">
            <a:off x="1700675" y="3330875"/>
            <a:ext cx="693300" cy="414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26"/>
          <p:cNvCxnSpPr>
            <a:stCxn id="179" idx="2"/>
            <a:endCxn id="178" idx="0"/>
          </p:cNvCxnSpPr>
          <p:nvPr/>
        </p:nvCxnSpPr>
        <p:spPr>
          <a:xfrm>
            <a:off x="1558175" y="3180950"/>
            <a:ext cx="0" cy="422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Google Shape;191;p26"/>
          <p:cNvSpPr/>
          <p:nvPr/>
        </p:nvSpPr>
        <p:spPr>
          <a:xfrm>
            <a:off x="5102525" y="2173713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6"/>
          <p:cNvSpPr/>
          <p:nvPr/>
        </p:nvSpPr>
        <p:spPr>
          <a:xfrm>
            <a:off x="4367825" y="2173713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6"/>
          <p:cNvSpPr/>
          <p:nvPr/>
        </p:nvSpPr>
        <p:spPr>
          <a:xfrm>
            <a:off x="4465250" y="1616938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4" name="Google Shape;194;p26"/>
          <p:cNvCxnSpPr>
            <a:stCxn id="191" idx="0"/>
            <a:endCxn id="193" idx="5"/>
          </p:cNvCxnSpPr>
          <p:nvPr/>
        </p:nvCxnSpPr>
        <p:spPr>
          <a:xfrm rot="10800000">
            <a:off x="4708625" y="1860213"/>
            <a:ext cx="536400" cy="3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26"/>
          <p:cNvCxnSpPr>
            <a:stCxn id="191" idx="1"/>
            <a:endCxn id="192" idx="6"/>
          </p:cNvCxnSpPr>
          <p:nvPr/>
        </p:nvCxnSpPr>
        <p:spPr>
          <a:xfrm rot="10800000">
            <a:off x="4652825" y="2316213"/>
            <a:ext cx="449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" name="Google Shape;196;p26"/>
          <p:cNvSpPr/>
          <p:nvPr/>
        </p:nvSpPr>
        <p:spPr>
          <a:xfrm>
            <a:off x="4225225" y="2786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7" name="Google Shape;197;p26"/>
          <p:cNvCxnSpPr>
            <a:stCxn id="191" idx="2"/>
            <a:endCxn id="196" idx="0"/>
          </p:cNvCxnSpPr>
          <p:nvPr/>
        </p:nvCxnSpPr>
        <p:spPr>
          <a:xfrm flipH="1">
            <a:off x="4367825" y="2458713"/>
            <a:ext cx="877200" cy="327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6"/>
          <p:cNvSpPr/>
          <p:nvPr/>
        </p:nvSpPr>
        <p:spPr>
          <a:xfrm>
            <a:off x="3778688" y="3713213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6"/>
          <p:cNvSpPr/>
          <p:nvPr/>
        </p:nvSpPr>
        <p:spPr>
          <a:xfrm>
            <a:off x="5102525" y="371328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6"/>
          <p:cNvSpPr/>
          <p:nvPr/>
        </p:nvSpPr>
        <p:spPr>
          <a:xfrm>
            <a:off x="3778688" y="4239286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1" name="Google Shape;201;p26"/>
          <p:cNvCxnSpPr>
            <a:stCxn id="200" idx="0"/>
            <a:endCxn id="198" idx="2"/>
          </p:cNvCxnSpPr>
          <p:nvPr/>
        </p:nvCxnSpPr>
        <p:spPr>
          <a:xfrm rot="10800000">
            <a:off x="3921188" y="3998086"/>
            <a:ext cx="0" cy="241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2" name="Google Shape;202;p26"/>
          <p:cNvCxnSpPr>
            <a:stCxn id="198" idx="3"/>
            <a:endCxn id="199" idx="1"/>
          </p:cNvCxnSpPr>
          <p:nvPr/>
        </p:nvCxnSpPr>
        <p:spPr>
          <a:xfrm>
            <a:off x="4063688" y="3855713"/>
            <a:ext cx="1038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" name="Google Shape;203;p26"/>
          <p:cNvSpPr/>
          <p:nvPr/>
        </p:nvSpPr>
        <p:spPr>
          <a:xfrm>
            <a:off x="5102525" y="4239211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4" name="Google Shape;204;p26"/>
          <p:cNvCxnSpPr>
            <a:stCxn id="203" idx="0"/>
            <a:endCxn id="199" idx="2"/>
          </p:cNvCxnSpPr>
          <p:nvPr/>
        </p:nvCxnSpPr>
        <p:spPr>
          <a:xfrm rot="10800000">
            <a:off x="5245025" y="3998311"/>
            <a:ext cx="0" cy="240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26"/>
          <p:cNvSpPr/>
          <p:nvPr/>
        </p:nvSpPr>
        <p:spPr>
          <a:xfrm>
            <a:off x="6473363" y="3395826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6622700" y="229533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7433075" y="2986876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7438875" y="363133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438875" y="229533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0" name="Google Shape;210;p26"/>
          <p:cNvCxnSpPr>
            <a:stCxn id="206" idx="3"/>
            <a:endCxn id="209" idx="2"/>
          </p:cNvCxnSpPr>
          <p:nvPr/>
        </p:nvCxnSpPr>
        <p:spPr>
          <a:xfrm>
            <a:off x="6907700" y="2437839"/>
            <a:ext cx="531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" name="Google Shape;211;p26"/>
          <p:cNvSpPr/>
          <p:nvPr/>
        </p:nvSpPr>
        <p:spPr>
          <a:xfrm>
            <a:off x="7067275" y="427951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7798850" y="427951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3" name="Google Shape;213;p26"/>
          <p:cNvCxnSpPr>
            <a:stCxn id="212" idx="1"/>
            <a:endCxn id="208" idx="2"/>
          </p:cNvCxnSpPr>
          <p:nvPr/>
        </p:nvCxnSpPr>
        <p:spPr>
          <a:xfrm rot="10800000">
            <a:off x="7581387" y="3916251"/>
            <a:ext cx="259200" cy="405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26"/>
          <p:cNvCxnSpPr>
            <a:stCxn id="211" idx="7"/>
            <a:endCxn id="208" idx="2"/>
          </p:cNvCxnSpPr>
          <p:nvPr/>
        </p:nvCxnSpPr>
        <p:spPr>
          <a:xfrm rot="10800000" flipH="1">
            <a:off x="7310538" y="3916251"/>
            <a:ext cx="270900" cy="405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Google Shape;215;p26"/>
          <p:cNvCxnSpPr>
            <a:stCxn id="207" idx="0"/>
            <a:endCxn id="206" idx="3"/>
          </p:cNvCxnSpPr>
          <p:nvPr/>
        </p:nvCxnSpPr>
        <p:spPr>
          <a:xfrm rot="10800000">
            <a:off x="6907775" y="2437876"/>
            <a:ext cx="667800" cy="549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" name="Google Shape;216;p26"/>
          <p:cNvCxnSpPr>
            <a:stCxn id="207" idx="1"/>
            <a:endCxn id="205" idx="3"/>
          </p:cNvCxnSpPr>
          <p:nvPr/>
        </p:nvCxnSpPr>
        <p:spPr>
          <a:xfrm flipH="1">
            <a:off x="6758375" y="3129376"/>
            <a:ext cx="674700" cy="408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Google Shape;217;p26"/>
          <p:cNvCxnSpPr>
            <a:stCxn id="207" idx="2"/>
            <a:endCxn id="208" idx="0"/>
          </p:cNvCxnSpPr>
          <p:nvPr/>
        </p:nvCxnSpPr>
        <p:spPr>
          <a:xfrm>
            <a:off x="7575575" y="3271876"/>
            <a:ext cx="5700" cy="359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26"/>
          <p:cNvSpPr/>
          <p:nvPr/>
        </p:nvSpPr>
        <p:spPr>
          <a:xfrm>
            <a:off x="8154500" y="2986864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9" name="Google Shape;219;p26"/>
          <p:cNvCxnSpPr>
            <a:stCxn id="207" idx="3"/>
            <a:endCxn id="218" idx="2"/>
          </p:cNvCxnSpPr>
          <p:nvPr/>
        </p:nvCxnSpPr>
        <p:spPr>
          <a:xfrm>
            <a:off x="7718075" y="3129376"/>
            <a:ext cx="436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6"/>
          <p:cNvCxnSpPr>
            <a:stCxn id="180" idx="3"/>
            <a:endCxn id="198" idx="1"/>
          </p:cNvCxnSpPr>
          <p:nvPr/>
        </p:nvCxnSpPr>
        <p:spPr>
          <a:xfrm>
            <a:off x="2678963" y="3330950"/>
            <a:ext cx="1099800" cy="52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26"/>
          <p:cNvCxnSpPr>
            <a:stCxn id="180" idx="3"/>
            <a:endCxn id="196" idx="1"/>
          </p:cNvCxnSpPr>
          <p:nvPr/>
        </p:nvCxnSpPr>
        <p:spPr>
          <a:xfrm rot="10800000" flipH="1">
            <a:off x="2678963" y="2928950"/>
            <a:ext cx="1546200" cy="402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26"/>
          <p:cNvCxnSpPr>
            <a:stCxn id="191" idx="3"/>
            <a:endCxn id="206" idx="1"/>
          </p:cNvCxnSpPr>
          <p:nvPr/>
        </p:nvCxnSpPr>
        <p:spPr>
          <a:xfrm>
            <a:off x="5387525" y="2316213"/>
            <a:ext cx="1235100" cy="121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26"/>
          <p:cNvCxnSpPr>
            <a:stCxn id="199" idx="3"/>
            <a:endCxn id="205" idx="1"/>
          </p:cNvCxnSpPr>
          <p:nvPr/>
        </p:nvCxnSpPr>
        <p:spPr>
          <a:xfrm rot="10800000" flipH="1">
            <a:off x="5387525" y="3538388"/>
            <a:ext cx="1085700" cy="317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Google Shape;224;p26"/>
          <p:cNvSpPr/>
          <p:nvPr/>
        </p:nvSpPr>
        <p:spPr>
          <a:xfrm>
            <a:off x="7438875" y="1761939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" name="Google Shape;225;p26"/>
          <p:cNvCxnSpPr>
            <a:stCxn id="206" idx="3"/>
            <a:endCxn id="224" idx="3"/>
          </p:cNvCxnSpPr>
          <p:nvPr/>
        </p:nvCxnSpPr>
        <p:spPr>
          <a:xfrm rot="10800000" flipH="1">
            <a:off x="6907700" y="2005239"/>
            <a:ext cx="573000" cy="43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2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Recall: The Internet is a network of networks.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We used intra-domain routing to compute routes inside each network.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3DA05B-B3EF-060B-42BE-3D277C9D2E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Policy-Based Routing Example</a:t>
            </a:r>
            <a:endParaRPr/>
          </a:p>
        </p:txBody>
      </p:sp>
      <p:sp>
        <p:nvSpPr>
          <p:cNvPr id="773" name="Google Shape;773;p6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5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 and E want to exchange traffic along this path.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Will the transit ASes (A, B, C) agree to participate?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Yes, each transit AS has an adjacent customer.</a:t>
            </a:r>
            <a:endParaRPr/>
          </a:p>
        </p:txBody>
      </p:sp>
      <p:sp>
        <p:nvSpPr>
          <p:cNvPr id="774" name="Google Shape;774;p61"/>
          <p:cNvSpPr/>
          <p:nvPr/>
        </p:nvSpPr>
        <p:spPr>
          <a:xfrm>
            <a:off x="3841988" y="229382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5" name="Google Shape;775;p61"/>
          <p:cNvSpPr/>
          <p:nvPr/>
        </p:nvSpPr>
        <p:spPr>
          <a:xfrm>
            <a:off x="3014113" y="322910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76" name="Google Shape;776;p61"/>
          <p:cNvCxnSpPr>
            <a:stCxn id="774" idx="3"/>
            <a:endCxn id="775" idx="0"/>
          </p:cNvCxnSpPr>
          <p:nvPr/>
        </p:nvCxnSpPr>
        <p:spPr>
          <a:xfrm flipH="1">
            <a:off x="3498926" y="2766011"/>
            <a:ext cx="485100" cy="463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7" name="Google Shape;777;p61"/>
          <p:cNvSpPr/>
          <p:nvPr/>
        </p:nvSpPr>
        <p:spPr>
          <a:xfrm>
            <a:off x="4669838" y="322910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78" name="Google Shape;778;p61"/>
          <p:cNvCxnSpPr>
            <a:stCxn id="774" idx="5"/>
            <a:endCxn id="777" idx="0"/>
          </p:cNvCxnSpPr>
          <p:nvPr/>
        </p:nvCxnSpPr>
        <p:spPr>
          <a:xfrm>
            <a:off x="4669849" y="2766011"/>
            <a:ext cx="484800" cy="463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9" name="Google Shape;779;p61"/>
          <p:cNvSpPr/>
          <p:nvPr/>
        </p:nvSpPr>
        <p:spPr>
          <a:xfrm>
            <a:off x="3014138" y="416437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0" name="Google Shape;780;p61"/>
          <p:cNvSpPr/>
          <p:nvPr/>
        </p:nvSpPr>
        <p:spPr>
          <a:xfrm>
            <a:off x="4669863" y="416437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1" name="Google Shape;781;p61"/>
          <p:cNvCxnSpPr>
            <a:stCxn id="775" idx="4"/>
            <a:endCxn id="779" idx="0"/>
          </p:cNvCxnSpPr>
          <p:nvPr/>
        </p:nvCxnSpPr>
        <p:spPr>
          <a:xfrm>
            <a:off x="3499063" y="3782300"/>
            <a:ext cx="0" cy="382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2" name="Google Shape;782;p61"/>
          <p:cNvCxnSpPr>
            <a:stCxn id="777" idx="4"/>
            <a:endCxn id="780" idx="0"/>
          </p:cNvCxnSpPr>
          <p:nvPr/>
        </p:nvCxnSpPr>
        <p:spPr>
          <a:xfrm>
            <a:off x="5154788" y="3782300"/>
            <a:ext cx="0" cy="382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3" name="Google Shape;783;p61"/>
          <p:cNvSpPr/>
          <p:nvPr/>
        </p:nvSpPr>
        <p:spPr>
          <a:xfrm>
            <a:off x="3790007" y="2742617"/>
            <a:ext cx="1143925" cy="1745250"/>
          </a:xfrm>
          <a:custGeom>
            <a:avLst/>
            <a:gdLst/>
            <a:ahLst/>
            <a:cxnLst/>
            <a:rect l="l" t="t" r="r" b="b"/>
            <a:pathLst>
              <a:path w="45757" h="69810" extrusionOk="0">
                <a:moveTo>
                  <a:pt x="800" y="69810"/>
                </a:moveTo>
                <a:cubicBezTo>
                  <a:pt x="927" y="63206"/>
                  <a:pt x="-1422" y="41807"/>
                  <a:pt x="1562" y="30186"/>
                </a:cubicBezTo>
                <a:cubicBezTo>
                  <a:pt x="4547" y="18566"/>
                  <a:pt x="12103" y="-611"/>
                  <a:pt x="18707" y="87"/>
                </a:cubicBezTo>
                <a:cubicBezTo>
                  <a:pt x="25311" y="786"/>
                  <a:pt x="36678" y="22884"/>
                  <a:pt x="41186" y="34377"/>
                </a:cubicBezTo>
                <a:cubicBezTo>
                  <a:pt x="45695" y="45871"/>
                  <a:pt x="44996" y="63270"/>
                  <a:pt x="45758" y="6904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4" name="Google Shape;784;p61"/>
          <p:cNvSpPr/>
          <p:nvPr/>
        </p:nvSpPr>
        <p:spPr>
          <a:xfrm>
            <a:off x="1533525" y="2933700"/>
            <a:ext cx="1419300" cy="393600"/>
          </a:xfrm>
          <a:prstGeom prst="wedgeRoundRectCallout">
            <a:avLst>
              <a:gd name="adj1" fmla="val 57861"/>
              <a:gd name="adj2" fmla="val 34899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 get paid by 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 paý A.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5" name="Google Shape;785;p61"/>
          <p:cNvSpPr/>
          <p:nvPr/>
        </p:nvSpPr>
        <p:spPr>
          <a:xfrm>
            <a:off x="1752600" y="2085250"/>
            <a:ext cx="1895400" cy="393600"/>
          </a:xfrm>
          <a:prstGeom prst="wedgeRoundRectCallout">
            <a:avLst>
              <a:gd name="adj1" fmla="val 57861"/>
              <a:gd name="adj2" fmla="val 34899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 get paid by B and C.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6" name="Google Shape;786;p61"/>
          <p:cNvSpPr/>
          <p:nvPr/>
        </p:nvSpPr>
        <p:spPr>
          <a:xfrm>
            <a:off x="5829300" y="3104425"/>
            <a:ext cx="1419300" cy="393600"/>
          </a:xfrm>
          <a:prstGeom prst="wedgeRoundRectCallout">
            <a:avLst>
              <a:gd name="adj1" fmla="val -59485"/>
              <a:gd name="adj2" fmla="val 35004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 get paid by E.</a:t>
            </a:r>
          </a:p>
          <a:p>
            <a:pPr lvl="0" algn="ctr"/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 paý A.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6B9E27-7D21-86C4-1152-0F18A6BEE2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Policy-Based Routing Example</a:t>
            </a:r>
            <a:endParaRPr/>
          </a:p>
        </p:txBody>
      </p:sp>
      <p:sp>
        <p:nvSpPr>
          <p:cNvPr id="792" name="Google Shape;792;p6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2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Suppose we add a new link (B and C establish a peering relationship).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Will the transit ASes (B, C) agree to participate in this new route?</a:t>
            </a:r>
            <a:endParaRPr/>
          </a:p>
        </p:txBody>
      </p:sp>
      <p:sp>
        <p:nvSpPr>
          <p:cNvPr id="793" name="Google Shape;793;p62"/>
          <p:cNvSpPr/>
          <p:nvPr/>
        </p:nvSpPr>
        <p:spPr>
          <a:xfrm>
            <a:off x="3841988" y="229382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4" name="Google Shape;794;p62"/>
          <p:cNvSpPr/>
          <p:nvPr/>
        </p:nvSpPr>
        <p:spPr>
          <a:xfrm>
            <a:off x="3014113" y="322910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5" name="Google Shape;795;p62"/>
          <p:cNvCxnSpPr>
            <a:stCxn id="793" idx="3"/>
            <a:endCxn id="794" idx="0"/>
          </p:cNvCxnSpPr>
          <p:nvPr/>
        </p:nvCxnSpPr>
        <p:spPr>
          <a:xfrm flipH="1">
            <a:off x="3498926" y="2766011"/>
            <a:ext cx="485100" cy="463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6" name="Google Shape;796;p62"/>
          <p:cNvSpPr/>
          <p:nvPr/>
        </p:nvSpPr>
        <p:spPr>
          <a:xfrm>
            <a:off x="4669838" y="322910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7" name="Google Shape;797;p62"/>
          <p:cNvCxnSpPr>
            <a:stCxn id="793" idx="5"/>
            <a:endCxn id="796" idx="0"/>
          </p:cNvCxnSpPr>
          <p:nvPr/>
        </p:nvCxnSpPr>
        <p:spPr>
          <a:xfrm>
            <a:off x="4669849" y="2766011"/>
            <a:ext cx="484800" cy="463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8" name="Google Shape;798;p62"/>
          <p:cNvSpPr/>
          <p:nvPr/>
        </p:nvSpPr>
        <p:spPr>
          <a:xfrm>
            <a:off x="3014138" y="416437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9" name="Google Shape;799;p62"/>
          <p:cNvSpPr/>
          <p:nvPr/>
        </p:nvSpPr>
        <p:spPr>
          <a:xfrm>
            <a:off x="4669863" y="416437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00" name="Google Shape;800;p62"/>
          <p:cNvCxnSpPr>
            <a:stCxn id="794" idx="4"/>
            <a:endCxn id="798" idx="0"/>
          </p:cNvCxnSpPr>
          <p:nvPr/>
        </p:nvCxnSpPr>
        <p:spPr>
          <a:xfrm>
            <a:off x="3499063" y="3782300"/>
            <a:ext cx="0" cy="382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1" name="Google Shape;801;p62"/>
          <p:cNvCxnSpPr>
            <a:stCxn id="796" idx="4"/>
            <a:endCxn id="799" idx="0"/>
          </p:cNvCxnSpPr>
          <p:nvPr/>
        </p:nvCxnSpPr>
        <p:spPr>
          <a:xfrm>
            <a:off x="5154788" y="3782300"/>
            <a:ext cx="0" cy="382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2" name="Google Shape;802;p62"/>
          <p:cNvCxnSpPr>
            <a:stCxn id="796" idx="2"/>
            <a:endCxn id="794" idx="6"/>
          </p:cNvCxnSpPr>
          <p:nvPr/>
        </p:nvCxnSpPr>
        <p:spPr>
          <a:xfrm rot="10800000">
            <a:off x="3984038" y="3505700"/>
            <a:ext cx="685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03" name="Google Shape;803;p62"/>
          <p:cNvSpPr/>
          <p:nvPr/>
        </p:nvSpPr>
        <p:spPr>
          <a:xfrm>
            <a:off x="3691682" y="3387080"/>
            <a:ext cx="1352575" cy="1108050"/>
          </a:xfrm>
          <a:custGeom>
            <a:avLst/>
            <a:gdLst/>
            <a:ahLst/>
            <a:cxnLst/>
            <a:rect l="l" t="t" r="r" b="b"/>
            <a:pathLst>
              <a:path w="54103" h="44322" extrusionOk="0">
                <a:moveTo>
                  <a:pt x="6106" y="44323"/>
                </a:moveTo>
                <a:cubicBezTo>
                  <a:pt x="5538" y="37792"/>
                  <a:pt x="-4685" y="11737"/>
                  <a:pt x="2698" y="5134"/>
                </a:cubicBezTo>
                <a:cubicBezTo>
                  <a:pt x="10081" y="-1468"/>
                  <a:pt x="42384" y="-1752"/>
                  <a:pt x="50406" y="4708"/>
                </a:cubicBezTo>
                <a:cubicBezTo>
                  <a:pt x="58428" y="11169"/>
                  <a:pt x="50761" y="37366"/>
                  <a:pt x="50832" y="43897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52974-A7B7-6514-4A9B-EE7F65C150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Policy-Based Routing Example</a:t>
            </a:r>
            <a:endParaRPr/>
          </a:p>
        </p:txBody>
      </p:sp>
      <p:sp>
        <p:nvSpPr>
          <p:cNvPr id="809" name="Google Shape;809;p6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5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Suppose we add a new link (B and C establish a peering relationship).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Will the transit ASes (B, C) agree to participate in this new route?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Yes, each transit AS has an adjacent customer.</a:t>
            </a:r>
            <a:endParaRPr/>
          </a:p>
        </p:txBody>
      </p:sp>
      <p:sp>
        <p:nvSpPr>
          <p:cNvPr id="810" name="Google Shape;810;p63"/>
          <p:cNvSpPr/>
          <p:nvPr/>
        </p:nvSpPr>
        <p:spPr>
          <a:xfrm>
            <a:off x="3841988" y="229382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1" name="Google Shape;811;p63"/>
          <p:cNvSpPr/>
          <p:nvPr/>
        </p:nvSpPr>
        <p:spPr>
          <a:xfrm>
            <a:off x="3014113" y="322910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2" name="Google Shape;812;p63"/>
          <p:cNvCxnSpPr>
            <a:stCxn id="810" idx="3"/>
            <a:endCxn id="811" idx="0"/>
          </p:cNvCxnSpPr>
          <p:nvPr/>
        </p:nvCxnSpPr>
        <p:spPr>
          <a:xfrm flipH="1">
            <a:off x="3498926" y="2766011"/>
            <a:ext cx="485100" cy="463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13" name="Google Shape;813;p63"/>
          <p:cNvSpPr/>
          <p:nvPr/>
        </p:nvSpPr>
        <p:spPr>
          <a:xfrm>
            <a:off x="4669838" y="322910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4" name="Google Shape;814;p63"/>
          <p:cNvCxnSpPr>
            <a:stCxn id="810" idx="5"/>
            <a:endCxn id="813" idx="0"/>
          </p:cNvCxnSpPr>
          <p:nvPr/>
        </p:nvCxnSpPr>
        <p:spPr>
          <a:xfrm>
            <a:off x="4669849" y="2766011"/>
            <a:ext cx="484800" cy="463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15" name="Google Shape;815;p63"/>
          <p:cNvSpPr/>
          <p:nvPr/>
        </p:nvSpPr>
        <p:spPr>
          <a:xfrm>
            <a:off x="3014138" y="416437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6" name="Google Shape;816;p63"/>
          <p:cNvSpPr/>
          <p:nvPr/>
        </p:nvSpPr>
        <p:spPr>
          <a:xfrm>
            <a:off x="4669863" y="416437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7" name="Google Shape;817;p63"/>
          <p:cNvCxnSpPr>
            <a:stCxn id="811" idx="4"/>
            <a:endCxn id="815" idx="0"/>
          </p:cNvCxnSpPr>
          <p:nvPr/>
        </p:nvCxnSpPr>
        <p:spPr>
          <a:xfrm>
            <a:off x="3499063" y="3782300"/>
            <a:ext cx="0" cy="382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8" name="Google Shape;818;p63"/>
          <p:cNvCxnSpPr>
            <a:stCxn id="813" idx="4"/>
            <a:endCxn id="816" idx="0"/>
          </p:cNvCxnSpPr>
          <p:nvPr/>
        </p:nvCxnSpPr>
        <p:spPr>
          <a:xfrm>
            <a:off x="5154788" y="3782300"/>
            <a:ext cx="0" cy="382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19" name="Google Shape;819;p63"/>
          <p:cNvCxnSpPr>
            <a:stCxn id="813" idx="2"/>
            <a:endCxn id="811" idx="6"/>
          </p:cNvCxnSpPr>
          <p:nvPr/>
        </p:nvCxnSpPr>
        <p:spPr>
          <a:xfrm rot="10800000">
            <a:off x="3984038" y="3505700"/>
            <a:ext cx="685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20" name="Google Shape;820;p63"/>
          <p:cNvSpPr/>
          <p:nvPr/>
        </p:nvSpPr>
        <p:spPr>
          <a:xfrm>
            <a:off x="3691682" y="3387080"/>
            <a:ext cx="1352575" cy="1108050"/>
          </a:xfrm>
          <a:custGeom>
            <a:avLst/>
            <a:gdLst/>
            <a:ahLst/>
            <a:cxnLst/>
            <a:rect l="l" t="t" r="r" b="b"/>
            <a:pathLst>
              <a:path w="54103" h="44322" extrusionOk="0">
                <a:moveTo>
                  <a:pt x="6106" y="44323"/>
                </a:moveTo>
                <a:cubicBezTo>
                  <a:pt x="5538" y="37792"/>
                  <a:pt x="-4685" y="11737"/>
                  <a:pt x="2698" y="5134"/>
                </a:cubicBezTo>
                <a:cubicBezTo>
                  <a:pt x="10081" y="-1468"/>
                  <a:pt x="42384" y="-1752"/>
                  <a:pt x="50406" y="4708"/>
                </a:cubicBezTo>
                <a:cubicBezTo>
                  <a:pt x="58428" y="11169"/>
                  <a:pt x="50761" y="37366"/>
                  <a:pt x="50832" y="43897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" name="Google Shape;821;p63"/>
          <p:cNvSpPr/>
          <p:nvPr/>
        </p:nvSpPr>
        <p:spPr>
          <a:xfrm>
            <a:off x="1533525" y="2933700"/>
            <a:ext cx="1419300" cy="393600"/>
          </a:xfrm>
          <a:prstGeom prst="wedgeRoundRectCallout">
            <a:avLst>
              <a:gd name="adj1" fmla="val 57861"/>
              <a:gd name="adj2" fmla="val 34899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 get paid by D.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2" name="Google Shape;822;p63"/>
          <p:cNvSpPr/>
          <p:nvPr/>
        </p:nvSpPr>
        <p:spPr>
          <a:xfrm>
            <a:off x="5829300" y="3104425"/>
            <a:ext cx="1419300" cy="393600"/>
          </a:xfrm>
          <a:prstGeom prst="wedgeRoundRectCallout">
            <a:avLst>
              <a:gd name="adj1" fmla="val -59485"/>
              <a:gd name="adj2" fmla="val 35004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 get paid by E.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4253E2-2298-0096-49A1-358CC62457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Policy-Based Routing Example</a:t>
            </a:r>
            <a:endParaRPr/>
          </a:p>
        </p:txBody>
      </p:sp>
      <p:sp>
        <p:nvSpPr>
          <p:cNvPr id="828" name="Google Shape;828;p6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5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With the new link, B and C save money (they don't have to pay A anymore).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Trade-off: B and C have to pay to build that link.</a:t>
            </a:r>
            <a:endParaRPr/>
          </a:p>
        </p:txBody>
      </p:sp>
      <p:sp>
        <p:nvSpPr>
          <p:cNvPr id="829" name="Google Shape;829;p64"/>
          <p:cNvSpPr/>
          <p:nvPr/>
        </p:nvSpPr>
        <p:spPr>
          <a:xfrm>
            <a:off x="5899388" y="229382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0" name="Google Shape;830;p64"/>
          <p:cNvSpPr/>
          <p:nvPr/>
        </p:nvSpPr>
        <p:spPr>
          <a:xfrm>
            <a:off x="5071513" y="322910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31" name="Google Shape;831;p64"/>
          <p:cNvCxnSpPr>
            <a:stCxn id="829" idx="3"/>
            <a:endCxn id="830" idx="0"/>
          </p:cNvCxnSpPr>
          <p:nvPr/>
        </p:nvCxnSpPr>
        <p:spPr>
          <a:xfrm flipH="1">
            <a:off x="5556326" y="2766011"/>
            <a:ext cx="485100" cy="463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2" name="Google Shape;832;p64"/>
          <p:cNvSpPr/>
          <p:nvPr/>
        </p:nvSpPr>
        <p:spPr>
          <a:xfrm>
            <a:off x="6727238" y="322910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33" name="Google Shape;833;p64"/>
          <p:cNvCxnSpPr>
            <a:stCxn id="829" idx="5"/>
            <a:endCxn id="832" idx="0"/>
          </p:cNvCxnSpPr>
          <p:nvPr/>
        </p:nvCxnSpPr>
        <p:spPr>
          <a:xfrm>
            <a:off x="6727249" y="2766011"/>
            <a:ext cx="484800" cy="463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4" name="Google Shape;834;p64"/>
          <p:cNvSpPr/>
          <p:nvPr/>
        </p:nvSpPr>
        <p:spPr>
          <a:xfrm>
            <a:off x="5071538" y="416437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5" name="Google Shape;835;p64"/>
          <p:cNvSpPr/>
          <p:nvPr/>
        </p:nvSpPr>
        <p:spPr>
          <a:xfrm>
            <a:off x="6727263" y="416437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36" name="Google Shape;836;p64"/>
          <p:cNvCxnSpPr>
            <a:stCxn id="830" idx="4"/>
            <a:endCxn id="834" idx="0"/>
          </p:cNvCxnSpPr>
          <p:nvPr/>
        </p:nvCxnSpPr>
        <p:spPr>
          <a:xfrm>
            <a:off x="5556463" y="3782300"/>
            <a:ext cx="0" cy="382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7" name="Google Shape;837;p64"/>
          <p:cNvCxnSpPr>
            <a:stCxn id="832" idx="4"/>
            <a:endCxn id="835" idx="0"/>
          </p:cNvCxnSpPr>
          <p:nvPr/>
        </p:nvCxnSpPr>
        <p:spPr>
          <a:xfrm>
            <a:off x="7212188" y="3782300"/>
            <a:ext cx="0" cy="382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8" name="Google Shape;838;p64"/>
          <p:cNvCxnSpPr>
            <a:stCxn id="832" idx="2"/>
            <a:endCxn id="830" idx="6"/>
          </p:cNvCxnSpPr>
          <p:nvPr/>
        </p:nvCxnSpPr>
        <p:spPr>
          <a:xfrm rot="10800000">
            <a:off x="6041438" y="3505700"/>
            <a:ext cx="685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39" name="Google Shape;839;p64"/>
          <p:cNvSpPr/>
          <p:nvPr/>
        </p:nvSpPr>
        <p:spPr>
          <a:xfrm>
            <a:off x="5749082" y="3387080"/>
            <a:ext cx="1352575" cy="1108050"/>
          </a:xfrm>
          <a:custGeom>
            <a:avLst/>
            <a:gdLst/>
            <a:ahLst/>
            <a:cxnLst/>
            <a:rect l="l" t="t" r="r" b="b"/>
            <a:pathLst>
              <a:path w="54103" h="44322" extrusionOk="0">
                <a:moveTo>
                  <a:pt x="6106" y="44323"/>
                </a:moveTo>
                <a:cubicBezTo>
                  <a:pt x="5538" y="37792"/>
                  <a:pt x="-4685" y="11737"/>
                  <a:pt x="2698" y="5134"/>
                </a:cubicBezTo>
                <a:cubicBezTo>
                  <a:pt x="10081" y="-1468"/>
                  <a:pt x="42384" y="-1752"/>
                  <a:pt x="50406" y="4708"/>
                </a:cubicBezTo>
                <a:cubicBezTo>
                  <a:pt x="58428" y="11169"/>
                  <a:pt x="50761" y="37366"/>
                  <a:pt x="50832" y="43897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0" name="Google Shape;840;p64"/>
          <p:cNvSpPr/>
          <p:nvPr/>
        </p:nvSpPr>
        <p:spPr>
          <a:xfrm>
            <a:off x="2013188" y="229382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1" name="Google Shape;841;p64"/>
          <p:cNvSpPr/>
          <p:nvPr/>
        </p:nvSpPr>
        <p:spPr>
          <a:xfrm>
            <a:off x="1185313" y="322910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42" name="Google Shape;842;p64"/>
          <p:cNvCxnSpPr>
            <a:stCxn id="840" idx="3"/>
            <a:endCxn id="841" idx="0"/>
          </p:cNvCxnSpPr>
          <p:nvPr/>
        </p:nvCxnSpPr>
        <p:spPr>
          <a:xfrm flipH="1">
            <a:off x="1670126" y="2766011"/>
            <a:ext cx="485100" cy="463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3" name="Google Shape;843;p64"/>
          <p:cNvSpPr/>
          <p:nvPr/>
        </p:nvSpPr>
        <p:spPr>
          <a:xfrm>
            <a:off x="2841038" y="322910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44" name="Google Shape;844;p64"/>
          <p:cNvCxnSpPr>
            <a:stCxn id="840" idx="5"/>
            <a:endCxn id="843" idx="0"/>
          </p:cNvCxnSpPr>
          <p:nvPr/>
        </p:nvCxnSpPr>
        <p:spPr>
          <a:xfrm>
            <a:off x="2841049" y="2766011"/>
            <a:ext cx="484800" cy="463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5" name="Google Shape;845;p64"/>
          <p:cNvSpPr/>
          <p:nvPr/>
        </p:nvSpPr>
        <p:spPr>
          <a:xfrm>
            <a:off x="1185338" y="416437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6" name="Google Shape;846;p64"/>
          <p:cNvSpPr/>
          <p:nvPr/>
        </p:nvSpPr>
        <p:spPr>
          <a:xfrm>
            <a:off x="2841063" y="416437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47" name="Google Shape;847;p64"/>
          <p:cNvCxnSpPr>
            <a:stCxn id="841" idx="4"/>
            <a:endCxn id="845" idx="0"/>
          </p:cNvCxnSpPr>
          <p:nvPr/>
        </p:nvCxnSpPr>
        <p:spPr>
          <a:xfrm>
            <a:off x="1670263" y="3782300"/>
            <a:ext cx="0" cy="382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8" name="Google Shape;848;p64"/>
          <p:cNvCxnSpPr>
            <a:stCxn id="843" idx="4"/>
            <a:endCxn id="846" idx="0"/>
          </p:cNvCxnSpPr>
          <p:nvPr/>
        </p:nvCxnSpPr>
        <p:spPr>
          <a:xfrm>
            <a:off x="3325988" y="3782300"/>
            <a:ext cx="0" cy="382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9" name="Google Shape;849;p64"/>
          <p:cNvSpPr/>
          <p:nvPr/>
        </p:nvSpPr>
        <p:spPr>
          <a:xfrm>
            <a:off x="1961207" y="2742617"/>
            <a:ext cx="1143925" cy="1745250"/>
          </a:xfrm>
          <a:custGeom>
            <a:avLst/>
            <a:gdLst/>
            <a:ahLst/>
            <a:cxnLst/>
            <a:rect l="l" t="t" r="r" b="b"/>
            <a:pathLst>
              <a:path w="45757" h="69810" extrusionOk="0">
                <a:moveTo>
                  <a:pt x="800" y="69810"/>
                </a:moveTo>
                <a:cubicBezTo>
                  <a:pt x="927" y="63206"/>
                  <a:pt x="-1422" y="41807"/>
                  <a:pt x="1562" y="30186"/>
                </a:cubicBezTo>
                <a:cubicBezTo>
                  <a:pt x="4547" y="18566"/>
                  <a:pt x="12103" y="-611"/>
                  <a:pt x="18707" y="87"/>
                </a:cubicBezTo>
                <a:cubicBezTo>
                  <a:pt x="25311" y="786"/>
                  <a:pt x="36678" y="22884"/>
                  <a:pt x="41186" y="34377"/>
                </a:cubicBezTo>
                <a:cubicBezTo>
                  <a:pt x="45695" y="45871"/>
                  <a:pt x="44996" y="63270"/>
                  <a:pt x="45758" y="69048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27E5D3-FFDA-AA84-BA8A-8AE185E2A5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Properties of Routes with Gao-Rexford Rules</a:t>
            </a:r>
            <a:endParaRPr/>
          </a:p>
        </p:txBody>
      </p:sp>
      <p:sp>
        <p:nvSpPr>
          <p:cNvPr id="855" name="Google Shape;855;p6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1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Routes are </a:t>
            </a:r>
            <a:r>
              <a:rPr lang="en" b="1"/>
              <a:t>single-peaked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first climb 0 or more uphill links.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Then, we reach a peak, and traverse 0 or 1 peering links.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Then, we go strictly downhill all the way to the destination.</a:t>
            </a:r>
            <a:endParaRPr/>
          </a:p>
        </p:txBody>
      </p:sp>
      <p:sp>
        <p:nvSpPr>
          <p:cNvPr id="856" name="Google Shape;856;p65"/>
          <p:cNvSpPr/>
          <p:nvPr/>
        </p:nvSpPr>
        <p:spPr>
          <a:xfrm>
            <a:off x="1001563" y="3833623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57" name="Google Shape;857;p65"/>
          <p:cNvCxnSpPr>
            <a:stCxn id="856" idx="7"/>
            <a:endCxn id="858" idx="3"/>
          </p:cNvCxnSpPr>
          <p:nvPr/>
        </p:nvCxnSpPr>
        <p:spPr>
          <a:xfrm rot="10800000" flipH="1">
            <a:off x="1829424" y="3543837"/>
            <a:ext cx="457200" cy="370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58" name="Google Shape;858;p65"/>
          <p:cNvSpPr/>
          <p:nvPr/>
        </p:nvSpPr>
        <p:spPr>
          <a:xfrm>
            <a:off x="2144563" y="3071623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9" name="Google Shape;859;p65"/>
          <p:cNvSpPr/>
          <p:nvPr/>
        </p:nvSpPr>
        <p:spPr>
          <a:xfrm>
            <a:off x="3287563" y="2309623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60" name="Google Shape;860;p65"/>
          <p:cNvCxnSpPr>
            <a:stCxn id="858" idx="7"/>
            <a:endCxn id="859" idx="3"/>
          </p:cNvCxnSpPr>
          <p:nvPr/>
        </p:nvCxnSpPr>
        <p:spPr>
          <a:xfrm rot="10800000" flipH="1">
            <a:off x="2972424" y="2781837"/>
            <a:ext cx="457200" cy="370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61" name="Google Shape;861;p65"/>
          <p:cNvSpPr/>
          <p:nvPr/>
        </p:nvSpPr>
        <p:spPr>
          <a:xfrm>
            <a:off x="4811563" y="2309623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62" name="Google Shape;862;p65"/>
          <p:cNvCxnSpPr>
            <a:stCxn id="859" idx="6"/>
            <a:endCxn id="861" idx="2"/>
          </p:cNvCxnSpPr>
          <p:nvPr/>
        </p:nvCxnSpPr>
        <p:spPr>
          <a:xfrm>
            <a:off x="4257463" y="2586223"/>
            <a:ext cx="5541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63" name="Google Shape;863;p65"/>
          <p:cNvSpPr/>
          <p:nvPr/>
        </p:nvSpPr>
        <p:spPr>
          <a:xfrm>
            <a:off x="7097563" y="3832148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4" name="Google Shape;864;p65"/>
          <p:cNvSpPr/>
          <p:nvPr/>
        </p:nvSpPr>
        <p:spPr>
          <a:xfrm>
            <a:off x="5954563" y="3070148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65" name="Google Shape;865;p65"/>
          <p:cNvCxnSpPr>
            <a:stCxn id="864" idx="1"/>
            <a:endCxn id="861" idx="5"/>
          </p:cNvCxnSpPr>
          <p:nvPr/>
        </p:nvCxnSpPr>
        <p:spPr>
          <a:xfrm rot="10800000">
            <a:off x="5639401" y="2781862"/>
            <a:ext cx="457200" cy="369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66" name="Google Shape;866;p65"/>
          <p:cNvCxnSpPr>
            <a:stCxn id="863" idx="1"/>
            <a:endCxn id="864" idx="5"/>
          </p:cNvCxnSpPr>
          <p:nvPr/>
        </p:nvCxnSpPr>
        <p:spPr>
          <a:xfrm rot="10800000">
            <a:off x="6782401" y="3542362"/>
            <a:ext cx="457200" cy="370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67" name="Google Shape;867;p65"/>
          <p:cNvCxnSpPr/>
          <p:nvPr/>
        </p:nvCxnSpPr>
        <p:spPr>
          <a:xfrm>
            <a:off x="1040625" y="4662625"/>
            <a:ext cx="7026900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68" name="Google Shape;868;p65"/>
          <p:cNvSpPr txBox="1"/>
          <p:nvPr/>
        </p:nvSpPr>
        <p:spPr>
          <a:xfrm>
            <a:off x="1040625" y="4681275"/>
            <a:ext cx="70269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Packet forwarded via A → B → C → D → E → F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4874C0-3783-4903-53C1-B72F7CDCE9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Proving Reachability and Convergence with Gao-Rexford</a:t>
            </a:r>
            <a:endParaRPr/>
          </a:p>
        </p:txBody>
      </p:sp>
      <p:sp>
        <p:nvSpPr>
          <p:cNvPr id="874" name="Google Shape;874;p6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all of these are true: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Starting from any AS and moving up the hierarchy will lead to a Tier 1 AS.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AS graph has no cycles.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ASes follow the Gao-Rexford rules.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Then we can guarantee these two properties: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Reachability</a:t>
            </a:r>
            <a:r>
              <a:rPr lang="en"/>
              <a:t>: Any two ASes in the graph can communicate.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Convergence</a:t>
            </a:r>
            <a:r>
              <a:rPr lang="en"/>
              <a:t>: All ASes agree on paths.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These properties hold in steady-state.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Steady-state: Network topology and policies remain unchanged.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something changes, it might take some time for ASes to reconverge.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ASes pick arbitrary policies (not following Gao-Rexford), we can't guarantee these properties.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1C2144-5E7C-ACE6-B374-78A6D70334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 Autonomous Systems, Policy-Based Routing</a:t>
            </a:r>
            <a:endParaRPr/>
          </a:p>
        </p:txBody>
      </p:sp>
      <p:sp>
        <p:nvSpPr>
          <p:cNvPr id="880" name="Google Shape;880;p6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topology reflects business relationships between ASes.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Business relationships impact what routes are chosen, and what routes are acceptable.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Inter-domain routing design must support: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Scalability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Autonomy (support policy choices)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Privacy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2344C1-F0C7-89A1-1CB0-F7C1714A54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6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Autonomous Systems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What are ASes?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Business Relationships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Goals of Inter-Domain Routing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Policy-Based Routing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Gao-Rexford Rules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BGP (Border Gateway Protocol)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Importing and Exporting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Aggregation and Path-Vector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886" name="Google Shape;886;p6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BGP: Importing and Exporting</a:t>
            </a:r>
            <a:endParaRPr/>
          </a:p>
        </p:txBody>
      </p:sp>
      <p:sp>
        <p:nvSpPr>
          <p:cNvPr id="887" name="Google Shape;887;p6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8,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8078C1-C24E-BB22-9F62-89F02858AE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Brief History of BGP</a:t>
            </a:r>
            <a:endParaRPr/>
          </a:p>
        </p:txBody>
      </p:sp>
      <p:sp>
        <p:nvSpPr>
          <p:cNvPr id="893" name="Google Shape;893;p6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Least-cost routing algorithms are based on old ideas.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Shortest-path algorithms predate the Internet:</a:t>
            </a:r>
            <a:br>
              <a:rPr lang="en" dirty="0"/>
            </a:br>
            <a:r>
              <a:rPr lang="en" dirty="0"/>
              <a:t>Dijkstra's (1956), Bellman-Ford (1958).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Autonomous systems grew out of necessity.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Internet control transferred from the US government to various companies.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The Internet grew too big for least-cost routing algorithms.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BGP is the one and only inter-domain routing protocol.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Remember: Everyone must agree on the same one.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39D7DA-A95D-2896-83BF-AD0A3E44A5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Starting Point: Distance-Vector or Link-State?</a:t>
            </a:r>
            <a:endParaRPr/>
          </a:p>
        </p:txBody>
      </p:sp>
      <p:sp>
        <p:nvSpPr>
          <p:cNvPr id="899" name="Google Shape;899;p7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Distance-vector or link-state: Which would be a better starting point?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Link-state is a bad choice.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privacy: I have to reveal my policies to everybody else.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autonomy: Everyone has to agree on a metric (e.g. least-cost) for consistency.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Distance-vector is a better choice.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BGP extends distance-vector to accommodate policy.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BGP and distance-vector are similar: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Advertisements are specific to one destination (i.e. one prefix).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No global sharing of network topology.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Iterative and distributed convergence on paths.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32B62-FBEB-6670-3BA2-69FE547CC8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/>
          <p:nvPr/>
        </p:nvSpPr>
        <p:spPr>
          <a:xfrm>
            <a:off x="3507823" y="3612389"/>
            <a:ext cx="2141400" cy="13614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6419423" y="1691340"/>
            <a:ext cx="2218800" cy="33588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278815" y="2220164"/>
            <a:ext cx="2487600" cy="25422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Intra-Domain vs. Inter-Domain Routing</a:t>
            </a:r>
            <a:endParaRPr/>
          </a:p>
        </p:txBody>
      </p:sp>
      <p:sp>
        <p:nvSpPr>
          <p:cNvPr id="235" name="Google Shape;235;p27"/>
          <p:cNvSpPr/>
          <p:nvPr/>
        </p:nvSpPr>
        <p:spPr>
          <a:xfrm>
            <a:off x="1408748" y="3763589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1408748" y="3056264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2387036" y="3348764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1042961" y="2497389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1774536" y="2497389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695236" y="3469789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695236" y="4057389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2" name="Google Shape;242;p27"/>
          <p:cNvCxnSpPr>
            <a:stCxn id="238" idx="5"/>
            <a:endCxn id="236" idx="0"/>
          </p:cNvCxnSpPr>
          <p:nvPr/>
        </p:nvCxnSpPr>
        <p:spPr>
          <a:xfrm>
            <a:off x="1286223" y="2740652"/>
            <a:ext cx="264900" cy="315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27"/>
          <p:cNvCxnSpPr>
            <a:stCxn id="236" idx="0"/>
            <a:endCxn id="239" idx="3"/>
          </p:cNvCxnSpPr>
          <p:nvPr/>
        </p:nvCxnSpPr>
        <p:spPr>
          <a:xfrm rot="10800000" flipH="1">
            <a:off x="1551248" y="2740664"/>
            <a:ext cx="264900" cy="315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" name="Google Shape;244;p27"/>
          <p:cNvCxnSpPr>
            <a:stCxn id="235" idx="1"/>
            <a:endCxn id="240" idx="6"/>
          </p:cNvCxnSpPr>
          <p:nvPr/>
        </p:nvCxnSpPr>
        <p:spPr>
          <a:xfrm rot="10800000">
            <a:off x="980348" y="3612389"/>
            <a:ext cx="428400" cy="293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5" name="Google Shape;245;p27"/>
          <p:cNvCxnSpPr>
            <a:stCxn id="235" idx="1"/>
            <a:endCxn id="241" idx="6"/>
          </p:cNvCxnSpPr>
          <p:nvPr/>
        </p:nvCxnSpPr>
        <p:spPr>
          <a:xfrm flipH="1">
            <a:off x="980348" y="3906089"/>
            <a:ext cx="428400" cy="293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Google Shape;246;p27"/>
          <p:cNvCxnSpPr>
            <a:stCxn id="235" idx="3"/>
            <a:endCxn id="237" idx="1"/>
          </p:cNvCxnSpPr>
          <p:nvPr/>
        </p:nvCxnSpPr>
        <p:spPr>
          <a:xfrm rot="10800000" flipH="1">
            <a:off x="1693748" y="3491189"/>
            <a:ext cx="693300" cy="414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27"/>
          <p:cNvCxnSpPr>
            <a:stCxn id="236" idx="2"/>
            <a:endCxn id="235" idx="0"/>
          </p:cNvCxnSpPr>
          <p:nvPr/>
        </p:nvCxnSpPr>
        <p:spPr>
          <a:xfrm>
            <a:off x="1551248" y="3341264"/>
            <a:ext cx="0" cy="422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Google Shape;248;p27"/>
          <p:cNvSpPr/>
          <p:nvPr/>
        </p:nvSpPr>
        <p:spPr>
          <a:xfrm>
            <a:off x="3771761" y="3873527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5095598" y="3873602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3771761" y="4399600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1" name="Google Shape;251;p27"/>
          <p:cNvCxnSpPr>
            <a:stCxn id="250" idx="0"/>
            <a:endCxn id="248" idx="2"/>
          </p:cNvCxnSpPr>
          <p:nvPr/>
        </p:nvCxnSpPr>
        <p:spPr>
          <a:xfrm rot="10800000">
            <a:off x="3914261" y="4158400"/>
            <a:ext cx="0" cy="2412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27"/>
          <p:cNvCxnSpPr>
            <a:stCxn id="248" idx="3"/>
            <a:endCxn id="249" idx="1"/>
          </p:cNvCxnSpPr>
          <p:nvPr/>
        </p:nvCxnSpPr>
        <p:spPr>
          <a:xfrm>
            <a:off x="4056761" y="4016027"/>
            <a:ext cx="10389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" name="Google Shape;253;p27"/>
          <p:cNvSpPr/>
          <p:nvPr/>
        </p:nvSpPr>
        <p:spPr>
          <a:xfrm>
            <a:off x="5095598" y="4399525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4" name="Google Shape;254;p27"/>
          <p:cNvCxnSpPr>
            <a:stCxn id="253" idx="0"/>
            <a:endCxn id="249" idx="2"/>
          </p:cNvCxnSpPr>
          <p:nvPr/>
        </p:nvCxnSpPr>
        <p:spPr>
          <a:xfrm rot="10800000">
            <a:off x="5238098" y="4158625"/>
            <a:ext cx="0" cy="240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Google Shape;255;p27"/>
          <p:cNvSpPr/>
          <p:nvPr/>
        </p:nvSpPr>
        <p:spPr>
          <a:xfrm>
            <a:off x="6466436" y="3556140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27"/>
          <p:cNvSpPr/>
          <p:nvPr/>
        </p:nvSpPr>
        <p:spPr>
          <a:xfrm>
            <a:off x="6615773" y="2455653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7426148" y="3147190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27"/>
          <p:cNvSpPr/>
          <p:nvPr/>
        </p:nvSpPr>
        <p:spPr>
          <a:xfrm>
            <a:off x="7431948" y="3791653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p27"/>
          <p:cNvSpPr/>
          <p:nvPr/>
        </p:nvSpPr>
        <p:spPr>
          <a:xfrm>
            <a:off x="7431948" y="2455653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0" name="Google Shape;260;p27"/>
          <p:cNvCxnSpPr>
            <a:stCxn id="256" idx="3"/>
            <a:endCxn id="259" idx="2"/>
          </p:cNvCxnSpPr>
          <p:nvPr/>
        </p:nvCxnSpPr>
        <p:spPr>
          <a:xfrm>
            <a:off x="6900773" y="2598153"/>
            <a:ext cx="53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" name="Google Shape;261;p27"/>
          <p:cNvSpPr/>
          <p:nvPr/>
        </p:nvSpPr>
        <p:spPr>
          <a:xfrm>
            <a:off x="7060348" y="4439828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7791923" y="4439828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3" name="Google Shape;263;p27"/>
          <p:cNvCxnSpPr>
            <a:stCxn id="262" idx="1"/>
            <a:endCxn id="258" idx="2"/>
          </p:cNvCxnSpPr>
          <p:nvPr/>
        </p:nvCxnSpPr>
        <p:spPr>
          <a:xfrm rot="10800000">
            <a:off x="7574460" y="4076565"/>
            <a:ext cx="259200" cy="405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27"/>
          <p:cNvCxnSpPr>
            <a:stCxn id="261" idx="7"/>
            <a:endCxn id="258" idx="2"/>
          </p:cNvCxnSpPr>
          <p:nvPr/>
        </p:nvCxnSpPr>
        <p:spPr>
          <a:xfrm rot="10800000" flipH="1">
            <a:off x="7303611" y="4076565"/>
            <a:ext cx="270900" cy="405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27"/>
          <p:cNvCxnSpPr>
            <a:stCxn id="257" idx="0"/>
            <a:endCxn id="256" idx="3"/>
          </p:cNvCxnSpPr>
          <p:nvPr/>
        </p:nvCxnSpPr>
        <p:spPr>
          <a:xfrm rot="10800000">
            <a:off x="6900848" y="2598190"/>
            <a:ext cx="667800" cy="549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27"/>
          <p:cNvCxnSpPr>
            <a:stCxn id="257" idx="1"/>
            <a:endCxn id="255" idx="3"/>
          </p:cNvCxnSpPr>
          <p:nvPr/>
        </p:nvCxnSpPr>
        <p:spPr>
          <a:xfrm flipH="1">
            <a:off x="6751448" y="3289690"/>
            <a:ext cx="674700" cy="408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27"/>
          <p:cNvCxnSpPr>
            <a:stCxn id="257" idx="2"/>
            <a:endCxn id="258" idx="0"/>
          </p:cNvCxnSpPr>
          <p:nvPr/>
        </p:nvCxnSpPr>
        <p:spPr>
          <a:xfrm>
            <a:off x="7568648" y="3432190"/>
            <a:ext cx="5700" cy="359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Google Shape;268;p27"/>
          <p:cNvSpPr/>
          <p:nvPr/>
        </p:nvSpPr>
        <p:spPr>
          <a:xfrm>
            <a:off x="8147573" y="3147178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9" name="Google Shape;269;p27"/>
          <p:cNvCxnSpPr>
            <a:stCxn id="257" idx="3"/>
            <a:endCxn id="268" idx="2"/>
          </p:cNvCxnSpPr>
          <p:nvPr/>
        </p:nvCxnSpPr>
        <p:spPr>
          <a:xfrm>
            <a:off x="7711148" y="3289690"/>
            <a:ext cx="436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27"/>
          <p:cNvCxnSpPr>
            <a:stCxn id="237" idx="3"/>
            <a:endCxn id="248" idx="1"/>
          </p:cNvCxnSpPr>
          <p:nvPr/>
        </p:nvCxnSpPr>
        <p:spPr>
          <a:xfrm>
            <a:off x="2672036" y="3491264"/>
            <a:ext cx="1099800" cy="524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27"/>
          <p:cNvCxnSpPr>
            <a:stCxn id="249" idx="3"/>
            <a:endCxn id="255" idx="1"/>
          </p:cNvCxnSpPr>
          <p:nvPr/>
        </p:nvCxnSpPr>
        <p:spPr>
          <a:xfrm rot="10800000" flipH="1">
            <a:off x="5380598" y="3698702"/>
            <a:ext cx="1085700" cy="31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27"/>
          <p:cNvSpPr/>
          <p:nvPr/>
        </p:nvSpPr>
        <p:spPr>
          <a:xfrm>
            <a:off x="7431948" y="1922253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3" name="Google Shape;273;p27"/>
          <p:cNvCxnSpPr>
            <a:stCxn id="256" idx="3"/>
            <a:endCxn id="272" idx="3"/>
          </p:cNvCxnSpPr>
          <p:nvPr/>
        </p:nvCxnSpPr>
        <p:spPr>
          <a:xfrm rot="10800000" flipH="1">
            <a:off x="6900773" y="2165553"/>
            <a:ext cx="573000" cy="432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4" name="Google Shape;274;p27"/>
          <p:cNvSpPr/>
          <p:nvPr/>
        </p:nvSpPr>
        <p:spPr>
          <a:xfrm>
            <a:off x="3839086" y="1670339"/>
            <a:ext cx="1571400" cy="1716300"/>
          </a:xfrm>
          <a:prstGeom prst="ellipse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27"/>
          <p:cNvSpPr/>
          <p:nvPr/>
        </p:nvSpPr>
        <p:spPr>
          <a:xfrm>
            <a:off x="5095598" y="2334027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27"/>
          <p:cNvSpPr/>
          <p:nvPr/>
        </p:nvSpPr>
        <p:spPr>
          <a:xfrm>
            <a:off x="4360898" y="2334027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7"/>
          <p:cNvSpPr/>
          <p:nvPr/>
        </p:nvSpPr>
        <p:spPr>
          <a:xfrm>
            <a:off x="4458323" y="1777252"/>
            <a:ext cx="285000" cy="285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8" name="Google Shape;278;p27"/>
          <p:cNvCxnSpPr>
            <a:stCxn id="275" idx="0"/>
            <a:endCxn id="277" idx="5"/>
          </p:cNvCxnSpPr>
          <p:nvPr/>
        </p:nvCxnSpPr>
        <p:spPr>
          <a:xfrm rot="10800000">
            <a:off x="4701698" y="2020527"/>
            <a:ext cx="536400" cy="313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9" name="Google Shape;279;p27"/>
          <p:cNvCxnSpPr>
            <a:stCxn id="275" idx="1"/>
            <a:endCxn id="276" idx="6"/>
          </p:cNvCxnSpPr>
          <p:nvPr/>
        </p:nvCxnSpPr>
        <p:spPr>
          <a:xfrm rot="10800000">
            <a:off x="4645898" y="2476527"/>
            <a:ext cx="4497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p27"/>
          <p:cNvSpPr/>
          <p:nvPr/>
        </p:nvSpPr>
        <p:spPr>
          <a:xfrm>
            <a:off x="4218298" y="2946839"/>
            <a:ext cx="285000" cy="2850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1" name="Google Shape;281;p27"/>
          <p:cNvCxnSpPr>
            <a:stCxn id="275" idx="2"/>
            <a:endCxn id="280" idx="0"/>
          </p:cNvCxnSpPr>
          <p:nvPr/>
        </p:nvCxnSpPr>
        <p:spPr>
          <a:xfrm flipH="1">
            <a:off x="4360898" y="2619027"/>
            <a:ext cx="877200" cy="327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27"/>
          <p:cNvCxnSpPr>
            <a:endCxn id="280" idx="1"/>
          </p:cNvCxnSpPr>
          <p:nvPr/>
        </p:nvCxnSpPr>
        <p:spPr>
          <a:xfrm rot="10800000" flipH="1">
            <a:off x="2672098" y="3089339"/>
            <a:ext cx="1546200" cy="402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27"/>
          <p:cNvCxnSpPr>
            <a:stCxn id="275" idx="3"/>
          </p:cNvCxnSpPr>
          <p:nvPr/>
        </p:nvCxnSpPr>
        <p:spPr>
          <a:xfrm>
            <a:off x="5380598" y="2476527"/>
            <a:ext cx="1235100" cy="121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4" name="Google Shape;284;p27"/>
          <p:cNvSpPr txBox="1">
            <a:spLocks noGrp="1"/>
          </p:cNvSpPr>
          <p:nvPr>
            <p:ph type="body" idx="1"/>
          </p:nvPr>
        </p:nvSpPr>
        <p:spPr>
          <a:xfrm>
            <a:off x="117150" y="305696"/>
            <a:ext cx="8909700" cy="162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altLang="zh-CN" b="1" dirty="0"/>
              <a:t>Autonomous System (AS)</a:t>
            </a:r>
            <a:r>
              <a:rPr lang="en-US" altLang="zh-CN" dirty="0"/>
              <a:t>: One or more local networks, all under a single administrative control. Sometimes informally called "domains. Each AS is assigned a unique AS number (ASN).</a:t>
            </a:r>
          </a:p>
          <a:p>
            <a:pPr marL="0" indent="0">
              <a:buNone/>
            </a:pPr>
            <a:r>
              <a:rPr lang="en-US" altLang="zh-CN" b="1" dirty="0"/>
              <a:t>Inter-domain topology</a:t>
            </a:r>
            <a:r>
              <a:rPr lang="en-US" altLang="zh-CN" dirty="0"/>
              <a:t> (or </a:t>
            </a:r>
            <a:r>
              <a:rPr lang="en-US" altLang="zh-CN" b="1" dirty="0"/>
              <a:t>AS graph</a:t>
            </a:r>
            <a:r>
              <a:rPr lang="en-US" altLang="zh-CN" dirty="0"/>
              <a:t>): A graph of </a:t>
            </a:r>
            <a:r>
              <a:rPr lang="en-US" altLang="zh-CN" dirty="0" err="1"/>
              <a:t>ASes</a:t>
            </a:r>
            <a:r>
              <a:rPr lang="en-US" altLang="zh-CN" dirty="0"/>
              <a:t>, with the individual routers and hosts abstracted away. Each node is an AS.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8824F8-7B76-B606-A29C-F0FB4DBFD6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Importing and Exporting Paths</a:t>
            </a:r>
            <a:endParaRPr/>
          </a:p>
        </p:txBody>
      </p:sp>
      <p:sp>
        <p:nvSpPr>
          <p:cNvPr id="905" name="Google Shape;905;p7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New terminology for old ideas:</a:t>
            </a:r>
            <a:endParaRPr/>
          </a:p>
        </p:txBody>
      </p:sp>
      <p:sp>
        <p:nvSpPr>
          <p:cNvPr id="906" name="Google Shape;906;p71"/>
          <p:cNvSpPr txBox="1"/>
          <p:nvPr/>
        </p:nvSpPr>
        <p:spPr>
          <a:xfrm>
            <a:off x="1420713" y="2021000"/>
            <a:ext cx="2193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Advertise (</a:t>
            </a: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export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 the best route to one or more of your neighbors.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7" name="Google Shape;907;p71"/>
          <p:cNvSpPr txBox="1"/>
          <p:nvPr/>
        </p:nvSpPr>
        <p:spPr>
          <a:xfrm>
            <a:off x="4906288" y="2159600"/>
            <a:ext cx="2193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(</a:t>
            </a: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import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 the best route you hear about.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8" name="Google Shape;908;p71"/>
          <p:cNvCxnSpPr>
            <a:stCxn id="906" idx="0"/>
            <a:endCxn id="907" idx="0"/>
          </p:cNvCxnSpPr>
          <p:nvPr/>
        </p:nvCxnSpPr>
        <p:spPr>
          <a:xfrm rot="-5400000" flipH="1">
            <a:off x="4191063" y="347450"/>
            <a:ext cx="138600" cy="3485700"/>
          </a:xfrm>
          <a:prstGeom prst="curvedConnector3">
            <a:avLst>
              <a:gd name="adj1" fmla="val -572258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09" name="Google Shape;909;p71"/>
          <p:cNvCxnSpPr>
            <a:stCxn id="906" idx="2"/>
            <a:endCxn id="907" idx="2"/>
          </p:cNvCxnSpPr>
          <p:nvPr/>
        </p:nvCxnSpPr>
        <p:spPr>
          <a:xfrm rot="-5400000">
            <a:off x="4191063" y="1501850"/>
            <a:ext cx="138600" cy="3485700"/>
          </a:xfrm>
          <a:prstGeom prst="curvedConnector3">
            <a:avLst>
              <a:gd name="adj1" fmla="val -569318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10" name="Google Shape;910;p71"/>
          <p:cNvSpPr txBox="1">
            <a:spLocks noGrp="1"/>
          </p:cNvSpPr>
          <p:nvPr>
            <p:ph type="body" idx="1"/>
          </p:nvPr>
        </p:nvSpPr>
        <p:spPr>
          <a:xfrm>
            <a:off x="107050" y="4288400"/>
            <a:ext cx="89097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 policy to decide which route to import, and who to export routes to.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2A39DE-AFE9-6C46-9F9F-579CA1F8D0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7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Gao-Rexford import policy: Pick the route advertised by customer &gt; peer &gt; provider.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Contrast with distance-vector: Pick the shortest route.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Import decision determines where an AS sends its outbound traffic.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Why? Because this involves choosing a route.</a:t>
            </a:r>
            <a:endParaRPr/>
          </a:p>
        </p:txBody>
      </p:sp>
      <p:sp>
        <p:nvSpPr>
          <p:cNvPr id="916" name="Google Shape;916;p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Importing Paths</a:t>
            </a:r>
            <a:endParaRPr/>
          </a:p>
        </p:txBody>
      </p:sp>
      <p:sp>
        <p:nvSpPr>
          <p:cNvPr id="917" name="Google Shape;917;p72"/>
          <p:cNvSpPr/>
          <p:nvPr/>
        </p:nvSpPr>
        <p:spPr>
          <a:xfrm>
            <a:off x="2878450" y="312915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8" name="Google Shape;918;p72"/>
          <p:cNvCxnSpPr>
            <a:stCxn id="917" idx="6"/>
            <a:endCxn id="919" idx="2"/>
          </p:cNvCxnSpPr>
          <p:nvPr/>
        </p:nvCxnSpPr>
        <p:spPr>
          <a:xfrm>
            <a:off x="3848350" y="3405750"/>
            <a:ext cx="1866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20" name="Google Shape;920;p72"/>
          <p:cNvCxnSpPr>
            <a:stCxn id="921" idx="2"/>
            <a:endCxn id="917" idx="7"/>
          </p:cNvCxnSpPr>
          <p:nvPr/>
        </p:nvCxnSpPr>
        <p:spPr>
          <a:xfrm flipH="1">
            <a:off x="3706205" y="2503300"/>
            <a:ext cx="2008200" cy="706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2" name="Google Shape;922;p72"/>
          <p:cNvCxnSpPr>
            <a:stCxn id="917" idx="5"/>
            <a:endCxn id="923" idx="2"/>
          </p:cNvCxnSpPr>
          <p:nvPr/>
        </p:nvCxnSpPr>
        <p:spPr>
          <a:xfrm>
            <a:off x="3706311" y="3601336"/>
            <a:ext cx="2008200" cy="706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1" name="Google Shape;921;p72"/>
          <p:cNvSpPr/>
          <p:nvPr/>
        </p:nvSpPr>
        <p:spPr>
          <a:xfrm>
            <a:off x="5714405" y="2226700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A (Provider)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9" name="Google Shape;919;p72"/>
          <p:cNvSpPr/>
          <p:nvPr/>
        </p:nvSpPr>
        <p:spPr>
          <a:xfrm>
            <a:off x="5714412" y="3129150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 (Peer)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3" name="Google Shape;923;p72"/>
          <p:cNvSpPr/>
          <p:nvPr/>
        </p:nvSpPr>
        <p:spPr>
          <a:xfrm>
            <a:off x="5714415" y="4031600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(Customer)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4" name="Google Shape;924;p72"/>
          <p:cNvCxnSpPr/>
          <p:nvPr/>
        </p:nvCxnSpPr>
        <p:spPr>
          <a:xfrm flipH="1">
            <a:off x="3926938" y="2460950"/>
            <a:ext cx="1657800" cy="5832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5" name="Google Shape;925;p72"/>
          <p:cNvSpPr txBox="1"/>
          <p:nvPr/>
        </p:nvSpPr>
        <p:spPr>
          <a:xfrm rot="-1139422">
            <a:off x="4010566" y="2534603"/>
            <a:ext cx="1399468" cy="21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"I can reach D."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6" name="Google Shape;926;p72"/>
          <p:cNvCxnSpPr/>
          <p:nvPr/>
        </p:nvCxnSpPr>
        <p:spPr>
          <a:xfrm rot="10800000">
            <a:off x="3987438" y="3572650"/>
            <a:ext cx="1517400" cy="5700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7" name="Google Shape;927;p72"/>
          <p:cNvSpPr txBox="1"/>
          <p:nvPr/>
        </p:nvSpPr>
        <p:spPr>
          <a:xfrm rot="1213091">
            <a:off x="4151948" y="3680825"/>
            <a:ext cx="1399321" cy="215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"I can reach D."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8" name="Google Shape;928;p72"/>
          <p:cNvCxnSpPr/>
          <p:nvPr/>
        </p:nvCxnSpPr>
        <p:spPr>
          <a:xfrm rot="10800000">
            <a:off x="4054188" y="3335075"/>
            <a:ext cx="1372800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9" name="Google Shape;929;p72"/>
          <p:cNvSpPr txBox="1"/>
          <p:nvPr/>
        </p:nvSpPr>
        <p:spPr>
          <a:xfrm>
            <a:off x="4117422" y="3117286"/>
            <a:ext cx="1399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"I can reach D."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0" name="Google Shape;930;p72"/>
          <p:cNvSpPr/>
          <p:nvPr/>
        </p:nvSpPr>
        <p:spPr>
          <a:xfrm>
            <a:off x="316513" y="2529050"/>
            <a:ext cx="2292900" cy="886500"/>
          </a:xfrm>
          <a:prstGeom prst="wedgeRoundRectCallout">
            <a:avLst>
              <a:gd name="adj1" fmla="val 61891"/>
              <a:gd name="adj2" fmla="val 36639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I prefer the path via </a:t>
            </a:r>
            <a:r>
              <a:rPr lang="en" dirty="0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, because C will pay me to forward packets.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1" name="Google Shape;931;p72"/>
          <p:cNvCxnSpPr/>
          <p:nvPr/>
        </p:nvCxnSpPr>
        <p:spPr>
          <a:xfrm>
            <a:off x="2891602" y="4738825"/>
            <a:ext cx="5680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32" name="Google Shape;932;p72"/>
          <p:cNvSpPr txBox="1"/>
          <p:nvPr/>
        </p:nvSpPr>
        <p:spPr>
          <a:xfrm>
            <a:off x="2891602" y="4757475"/>
            <a:ext cx="56808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Packets for D get forwarded this way.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3" name="Google Shape;933;p72"/>
          <p:cNvSpPr/>
          <p:nvPr/>
        </p:nvSpPr>
        <p:spPr>
          <a:xfrm>
            <a:off x="8097900" y="312915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4" name="Google Shape;934;p72"/>
          <p:cNvCxnSpPr>
            <a:stCxn id="933" idx="1"/>
            <a:endCxn id="921" idx="6"/>
          </p:cNvCxnSpPr>
          <p:nvPr/>
        </p:nvCxnSpPr>
        <p:spPr>
          <a:xfrm rot="10800000">
            <a:off x="7540639" y="2503364"/>
            <a:ext cx="699300" cy="706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5" name="Google Shape;935;p72"/>
          <p:cNvCxnSpPr>
            <a:stCxn id="933" idx="2"/>
            <a:endCxn id="919" idx="6"/>
          </p:cNvCxnSpPr>
          <p:nvPr/>
        </p:nvCxnSpPr>
        <p:spPr>
          <a:xfrm rot="10800000">
            <a:off x="7540500" y="3405750"/>
            <a:ext cx="5574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6" name="Google Shape;936;p72"/>
          <p:cNvCxnSpPr>
            <a:stCxn id="933" idx="3"/>
            <a:endCxn id="923" idx="6"/>
          </p:cNvCxnSpPr>
          <p:nvPr/>
        </p:nvCxnSpPr>
        <p:spPr>
          <a:xfrm flipH="1">
            <a:off x="7540639" y="3601336"/>
            <a:ext cx="699300" cy="706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C57545-2B9E-F65C-B62B-7758C653D8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7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Gao-Rexford export policy: I only export a route if participating in it makes me money.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Contrast with distance-vector: Advertise a route to all neighbors.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Export decision determines what traffic an AS will carry.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Why? Advertising a route means I'm letting others forward traffic through me.</a:t>
            </a:r>
            <a:endParaRPr/>
          </a:p>
        </p:txBody>
      </p:sp>
      <p:sp>
        <p:nvSpPr>
          <p:cNvPr id="942" name="Google Shape;942;p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Exporting Paths</a:t>
            </a:r>
            <a:endParaRPr/>
          </a:p>
        </p:txBody>
      </p:sp>
      <p:sp>
        <p:nvSpPr>
          <p:cNvPr id="943" name="Google Shape;943;p73"/>
          <p:cNvSpPr/>
          <p:nvPr/>
        </p:nvSpPr>
        <p:spPr>
          <a:xfrm>
            <a:off x="5071150" y="311822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4" name="Google Shape;944;p73"/>
          <p:cNvCxnSpPr>
            <a:stCxn id="943" idx="2"/>
            <a:endCxn id="945" idx="6"/>
          </p:cNvCxnSpPr>
          <p:nvPr/>
        </p:nvCxnSpPr>
        <p:spPr>
          <a:xfrm rot="10800000">
            <a:off x="2951350" y="3394825"/>
            <a:ext cx="2119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46" name="Google Shape;946;p73"/>
          <p:cNvCxnSpPr>
            <a:stCxn id="947" idx="5"/>
            <a:endCxn id="943" idx="1"/>
          </p:cNvCxnSpPr>
          <p:nvPr/>
        </p:nvCxnSpPr>
        <p:spPr>
          <a:xfrm>
            <a:off x="2683979" y="2687961"/>
            <a:ext cx="2529300" cy="51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8" name="Google Shape;948;p73"/>
          <p:cNvCxnSpPr>
            <a:stCxn id="943" idx="3"/>
            <a:endCxn id="949" idx="7"/>
          </p:cNvCxnSpPr>
          <p:nvPr/>
        </p:nvCxnSpPr>
        <p:spPr>
          <a:xfrm flipH="1">
            <a:off x="2683889" y="3590411"/>
            <a:ext cx="2529300" cy="51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7" name="Google Shape;947;p73"/>
          <p:cNvSpPr/>
          <p:nvPr/>
        </p:nvSpPr>
        <p:spPr>
          <a:xfrm>
            <a:off x="1125305" y="221577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A (Provider)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5" name="Google Shape;945;p73"/>
          <p:cNvSpPr/>
          <p:nvPr/>
        </p:nvSpPr>
        <p:spPr>
          <a:xfrm>
            <a:off x="1125312" y="311822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 (Peer)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9" name="Google Shape;949;p73"/>
          <p:cNvSpPr/>
          <p:nvPr/>
        </p:nvSpPr>
        <p:spPr>
          <a:xfrm>
            <a:off x="1125315" y="402067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(Customer)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0" name="Google Shape;950;p73"/>
          <p:cNvSpPr/>
          <p:nvPr/>
        </p:nvSpPr>
        <p:spPr>
          <a:xfrm>
            <a:off x="6654000" y="311822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51" name="Google Shape;951;p73"/>
          <p:cNvCxnSpPr>
            <a:stCxn id="950" idx="2"/>
            <a:endCxn id="943" idx="6"/>
          </p:cNvCxnSpPr>
          <p:nvPr/>
        </p:nvCxnSpPr>
        <p:spPr>
          <a:xfrm rot="10800000">
            <a:off x="6041100" y="3394825"/>
            <a:ext cx="612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2" name="Google Shape;952;p73"/>
          <p:cNvCxnSpPr/>
          <p:nvPr/>
        </p:nvCxnSpPr>
        <p:spPr>
          <a:xfrm>
            <a:off x="1125325" y="4727900"/>
            <a:ext cx="6498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3" name="Google Shape;953;p73"/>
          <p:cNvSpPr txBox="1"/>
          <p:nvPr/>
        </p:nvSpPr>
        <p:spPr>
          <a:xfrm>
            <a:off x="1125325" y="4746550"/>
            <a:ext cx="64986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Packets for D get forwarded this way.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4" name="Google Shape;954;p73"/>
          <p:cNvSpPr/>
          <p:nvPr/>
        </p:nvSpPr>
        <p:spPr>
          <a:xfrm>
            <a:off x="5892000" y="2473225"/>
            <a:ext cx="2628600" cy="553200"/>
          </a:xfrm>
          <a:prstGeom prst="wedgeRoundRectCallout">
            <a:avLst>
              <a:gd name="adj1" fmla="val -57180"/>
              <a:gd name="adj2" fmla="val 47984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 have a route to D, but should I tell A, B, C about it?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A45E24-7206-2DF8-C3FF-DAA817ED8C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7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Gao-Rexford export policy: I only export a route if participating in it makes me money.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 receive a route from a customer, export it to everybody.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resulting route will be profitable: There's a customer on one end.</a:t>
            </a:r>
            <a:endParaRPr/>
          </a:p>
        </p:txBody>
      </p:sp>
      <p:sp>
        <p:nvSpPr>
          <p:cNvPr id="960" name="Google Shape;960;p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Exporting Paths From Customers</a:t>
            </a:r>
            <a:endParaRPr/>
          </a:p>
        </p:txBody>
      </p:sp>
      <p:sp>
        <p:nvSpPr>
          <p:cNvPr id="961" name="Google Shape;961;p74"/>
          <p:cNvSpPr/>
          <p:nvPr/>
        </p:nvSpPr>
        <p:spPr>
          <a:xfrm>
            <a:off x="5071150" y="311822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62" name="Google Shape;962;p74"/>
          <p:cNvCxnSpPr>
            <a:stCxn id="961" idx="2"/>
            <a:endCxn id="963" idx="6"/>
          </p:cNvCxnSpPr>
          <p:nvPr/>
        </p:nvCxnSpPr>
        <p:spPr>
          <a:xfrm rot="10800000">
            <a:off x="2951350" y="3394825"/>
            <a:ext cx="2119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64" name="Google Shape;964;p74"/>
          <p:cNvCxnSpPr>
            <a:stCxn id="965" idx="5"/>
            <a:endCxn id="961" idx="1"/>
          </p:cNvCxnSpPr>
          <p:nvPr/>
        </p:nvCxnSpPr>
        <p:spPr>
          <a:xfrm>
            <a:off x="2683979" y="2687961"/>
            <a:ext cx="2529300" cy="51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66" name="Google Shape;966;p74"/>
          <p:cNvCxnSpPr>
            <a:stCxn id="961" idx="3"/>
            <a:endCxn id="967" idx="7"/>
          </p:cNvCxnSpPr>
          <p:nvPr/>
        </p:nvCxnSpPr>
        <p:spPr>
          <a:xfrm flipH="1">
            <a:off x="2683889" y="3590411"/>
            <a:ext cx="2529300" cy="51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5" name="Google Shape;965;p74"/>
          <p:cNvSpPr/>
          <p:nvPr/>
        </p:nvSpPr>
        <p:spPr>
          <a:xfrm>
            <a:off x="1125305" y="221577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A (Provider)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3" name="Google Shape;963;p74"/>
          <p:cNvSpPr/>
          <p:nvPr/>
        </p:nvSpPr>
        <p:spPr>
          <a:xfrm>
            <a:off x="1125312" y="311822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 (Peer)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7" name="Google Shape;967;p74"/>
          <p:cNvSpPr/>
          <p:nvPr/>
        </p:nvSpPr>
        <p:spPr>
          <a:xfrm>
            <a:off x="1125315" y="402067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(Customer)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8" name="Google Shape;968;p74"/>
          <p:cNvSpPr/>
          <p:nvPr/>
        </p:nvSpPr>
        <p:spPr>
          <a:xfrm>
            <a:off x="6654000" y="311822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 (Customer)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69" name="Google Shape;969;p74"/>
          <p:cNvCxnSpPr>
            <a:stCxn id="961" idx="6"/>
            <a:endCxn id="968" idx="2"/>
          </p:cNvCxnSpPr>
          <p:nvPr/>
        </p:nvCxnSpPr>
        <p:spPr>
          <a:xfrm>
            <a:off x="6041050" y="3394825"/>
            <a:ext cx="612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70" name="Google Shape;970;p74"/>
          <p:cNvSpPr/>
          <p:nvPr/>
        </p:nvSpPr>
        <p:spPr>
          <a:xfrm>
            <a:off x="5892000" y="2433775"/>
            <a:ext cx="2119800" cy="553200"/>
          </a:xfrm>
          <a:prstGeom prst="wedgeRoundRectCallout">
            <a:avLst>
              <a:gd name="adj1" fmla="val -57180"/>
              <a:gd name="adj2" fmla="val 47984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All three of these routes make me money.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1" name="Google Shape;971;p74"/>
          <p:cNvSpPr/>
          <p:nvPr/>
        </p:nvSpPr>
        <p:spPr>
          <a:xfrm>
            <a:off x="2620900" y="2461325"/>
            <a:ext cx="4455431" cy="805155"/>
          </a:xfrm>
          <a:custGeom>
            <a:avLst/>
            <a:gdLst/>
            <a:ahLst/>
            <a:cxnLst/>
            <a:rect l="l" t="t" r="r" b="b"/>
            <a:pathLst>
              <a:path w="171231" h="36256" extrusionOk="0">
                <a:moveTo>
                  <a:pt x="0" y="0"/>
                </a:moveTo>
                <a:cubicBezTo>
                  <a:pt x="19001" y="4732"/>
                  <a:pt x="85470" y="22350"/>
                  <a:pt x="114008" y="28393"/>
                </a:cubicBezTo>
                <a:cubicBezTo>
                  <a:pt x="142547" y="34436"/>
                  <a:pt x="161694" y="34946"/>
                  <a:pt x="171231" y="36256"/>
                </a:cubicBezTo>
              </a:path>
            </a:pathLst>
          </a:cu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" name="Google Shape;972;p74"/>
          <p:cNvSpPr/>
          <p:nvPr/>
        </p:nvSpPr>
        <p:spPr>
          <a:xfrm rot="10800000" flipH="1">
            <a:off x="2620900" y="3484338"/>
            <a:ext cx="4455431" cy="908575"/>
          </a:xfrm>
          <a:custGeom>
            <a:avLst/>
            <a:gdLst/>
            <a:ahLst/>
            <a:cxnLst/>
            <a:rect l="l" t="t" r="r" b="b"/>
            <a:pathLst>
              <a:path w="171231" h="36256" extrusionOk="0">
                <a:moveTo>
                  <a:pt x="0" y="0"/>
                </a:moveTo>
                <a:cubicBezTo>
                  <a:pt x="19001" y="4732"/>
                  <a:pt x="85470" y="22350"/>
                  <a:pt x="114008" y="28393"/>
                </a:cubicBezTo>
                <a:cubicBezTo>
                  <a:pt x="142547" y="34436"/>
                  <a:pt x="161694" y="34946"/>
                  <a:pt x="171231" y="36256"/>
                </a:cubicBezTo>
              </a:path>
            </a:pathLst>
          </a:cu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973" name="Google Shape;973;p74"/>
          <p:cNvCxnSpPr/>
          <p:nvPr/>
        </p:nvCxnSpPr>
        <p:spPr>
          <a:xfrm>
            <a:off x="2489826" y="3394492"/>
            <a:ext cx="4414500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4" name="Google Shape;974;p74"/>
          <p:cNvCxnSpPr/>
          <p:nvPr/>
        </p:nvCxnSpPr>
        <p:spPr>
          <a:xfrm>
            <a:off x="1125325" y="4727900"/>
            <a:ext cx="6498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75" name="Google Shape;975;p74"/>
          <p:cNvSpPr txBox="1"/>
          <p:nvPr/>
        </p:nvSpPr>
        <p:spPr>
          <a:xfrm>
            <a:off x="1125325" y="4746550"/>
            <a:ext cx="64986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Packets for D get forwarded this way.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4286F1-E552-E073-FEBB-5EB7B30B4C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7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Gao-Rexford export policy: I only export a route if participating in it makes me money.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 receive a route from a customer, export it to everybody.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resulting route will be profitable: There's a customer on one end.</a:t>
            </a:r>
            <a:endParaRPr/>
          </a:p>
        </p:txBody>
      </p:sp>
      <p:sp>
        <p:nvSpPr>
          <p:cNvPr id="981" name="Google Shape;981;p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Exporting Paths From Customers</a:t>
            </a:r>
            <a:endParaRPr/>
          </a:p>
        </p:txBody>
      </p:sp>
      <p:sp>
        <p:nvSpPr>
          <p:cNvPr id="982" name="Google Shape;982;p75"/>
          <p:cNvSpPr/>
          <p:nvPr/>
        </p:nvSpPr>
        <p:spPr>
          <a:xfrm>
            <a:off x="5071150" y="311822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3" name="Google Shape;983;p75"/>
          <p:cNvCxnSpPr>
            <a:stCxn id="982" idx="2"/>
            <a:endCxn id="984" idx="6"/>
          </p:cNvCxnSpPr>
          <p:nvPr/>
        </p:nvCxnSpPr>
        <p:spPr>
          <a:xfrm rot="10800000">
            <a:off x="2951350" y="3394825"/>
            <a:ext cx="2119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85" name="Google Shape;985;p75"/>
          <p:cNvCxnSpPr>
            <a:stCxn id="986" idx="5"/>
            <a:endCxn id="982" idx="1"/>
          </p:cNvCxnSpPr>
          <p:nvPr/>
        </p:nvCxnSpPr>
        <p:spPr>
          <a:xfrm>
            <a:off x="2683979" y="2687961"/>
            <a:ext cx="2529300" cy="51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7" name="Google Shape;987;p75"/>
          <p:cNvCxnSpPr>
            <a:stCxn id="982" idx="3"/>
            <a:endCxn id="988" idx="7"/>
          </p:cNvCxnSpPr>
          <p:nvPr/>
        </p:nvCxnSpPr>
        <p:spPr>
          <a:xfrm flipH="1">
            <a:off x="2683889" y="3590411"/>
            <a:ext cx="2529300" cy="51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86" name="Google Shape;986;p75"/>
          <p:cNvSpPr/>
          <p:nvPr/>
        </p:nvSpPr>
        <p:spPr>
          <a:xfrm>
            <a:off x="1125305" y="221577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A (Provider)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4" name="Google Shape;984;p75"/>
          <p:cNvSpPr/>
          <p:nvPr/>
        </p:nvSpPr>
        <p:spPr>
          <a:xfrm>
            <a:off x="1125312" y="311822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 (Peer)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8" name="Google Shape;988;p75"/>
          <p:cNvSpPr/>
          <p:nvPr/>
        </p:nvSpPr>
        <p:spPr>
          <a:xfrm>
            <a:off x="1125315" y="402067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(Customer)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9" name="Google Shape;989;p75"/>
          <p:cNvSpPr/>
          <p:nvPr/>
        </p:nvSpPr>
        <p:spPr>
          <a:xfrm>
            <a:off x="6654000" y="311822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 (Customer)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90" name="Google Shape;990;p75"/>
          <p:cNvCxnSpPr>
            <a:stCxn id="982" idx="6"/>
            <a:endCxn id="989" idx="2"/>
          </p:cNvCxnSpPr>
          <p:nvPr/>
        </p:nvCxnSpPr>
        <p:spPr>
          <a:xfrm>
            <a:off x="6041050" y="3394825"/>
            <a:ext cx="612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1" name="Google Shape;991;p75"/>
          <p:cNvCxnSpPr/>
          <p:nvPr/>
        </p:nvCxnSpPr>
        <p:spPr>
          <a:xfrm rot="10800000">
            <a:off x="2926675" y="2649725"/>
            <a:ext cx="2029500" cy="3945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2" name="Google Shape;992;p75"/>
          <p:cNvSpPr/>
          <p:nvPr/>
        </p:nvSpPr>
        <p:spPr>
          <a:xfrm>
            <a:off x="5892000" y="2433775"/>
            <a:ext cx="2119800" cy="553200"/>
          </a:xfrm>
          <a:prstGeom prst="wedgeRoundRectCallout">
            <a:avLst>
              <a:gd name="adj1" fmla="val -57180"/>
              <a:gd name="adj2" fmla="val 47984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I'll tell everyone about this route.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3" name="Google Shape;993;p75"/>
          <p:cNvSpPr txBox="1"/>
          <p:nvPr/>
        </p:nvSpPr>
        <p:spPr>
          <a:xfrm rot="672814">
            <a:off x="3241684" y="2637779"/>
            <a:ext cx="1399212" cy="215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"I can reach D."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94" name="Google Shape;994;p75"/>
          <p:cNvCxnSpPr/>
          <p:nvPr/>
        </p:nvCxnSpPr>
        <p:spPr>
          <a:xfrm flipH="1">
            <a:off x="2941350" y="3561700"/>
            <a:ext cx="2073900" cy="3918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5" name="Google Shape;995;p75"/>
          <p:cNvSpPr txBox="1"/>
          <p:nvPr/>
        </p:nvSpPr>
        <p:spPr>
          <a:xfrm rot="-651127">
            <a:off x="3201293" y="3545735"/>
            <a:ext cx="1399019" cy="21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"I can reach D."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96" name="Google Shape;996;p75"/>
          <p:cNvCxnSpPr/>
          <p:nvPr/>
        </p:nvCxnSpPr>
        <p:spPr>
          <a:xfrm rot="10800000">
            <a:off x="3139350" y="3330221"/>
            <a:ext cx="1796400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7" name="Google Shape;997;p75"/>
          <p:cNvSpPr txBox="1"/>
          <p:nvPr/>
        </p:nvSpPr>
        <p:spPr>
          <a:xfrm rot="-1474">
            <a:off x="3353693" y="3128683"/>
            <a:ext cx="1398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"I can reach D."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98" name="Google Shape;998;p75"/>
          <p:cNvCxnSpPr/>
          <p:nvPr/>
        </p:nvCxnSpPr>
        <p:spPr>
          <a:xfrm>
            <a:off x="1125325" y="4727900"/>
            <a:ext cx="6498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9" name="Google Shape;999;p75"/>
          <p:cNvSpPr txBox="1"/>
          <p:nvPr/>
        </p:nvSpPr>
        <p:spPr>
          <a:xfrm>
            <a:off x="1125325" y="4746550"/>
            <a:ext cx="64986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Packets for D get forwarded this way.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1E02E0-5024-E2A2-DD7E-1E9008943C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7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Gao-Rexford export policy: I only export a route if participating in it makes me money.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 receive a route from a peer, only export it to a customer.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peer isn't paying, so I only profit if the person on the other end is a customer.</a:t>
            </a:r>
            <a:endParaRPr/>
          </a:p>
        </p:txBody>
      </p:sp>
      <p:sp>
        <p:nvSpPr>
          <p:cNvPr id="1005" name="Google Shape;1005;p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Exporting Paths From Peers</a:t>
            </a:r>
            <a:endParaRPr/>
          </a:p>
        </p:txBody>
      </p:sp>
      <p:sp>
        <p:nvSpPr>
          <p:cNvPr id="1006" name="Google Shape;1006;p76"/>
          <p:cNvSpPr/>
          <p:nvPr/>
        </p:nvSpPr>
        <p:spPr>
          <a:xfrm>
            <a:off x="5071150" y="311822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07" name="Google Shape;1007;p76"/>
          <p:cNvCxnSpPr>
            <a:stCxn id="1006" idx="2"/>
            <a:endCxn id="1008" idx="6"/>
          </p:cNvCxnSpPr>
          <p:nvPr/>
        </p:nvCxnSpPr>
        <p:spPr>
          <a:xfrm rot="10800000">
            <a:off x="2951350" y="3394825"/>
            <a:ext cx="2119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09" name="Google Shape;1009;p76"/>
          <p:cNvCxnSpPr>
            <a:stCxn id="1010" idx="5"/>
            <a:endCxn id="1006" idx="1"/>
          </p:cNvCxnSpPr>
          <p:nvPr/>
        </p:nvCxnSpPr>
        <p:spPr>
          <a:xfrm>
            <a:off x="2683979" y="2687961"/>
            <a:ext cx="2529300" cy="51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1" name="Google Shape;1011;p76"/>
          <p:cNvCxnSpPr>
            <a:stCxn id="1006" idx="3"/>
            <a:endCxn id="1012" idx="7"/>
          </p:cNvCxnSpPr>
          <p:nvPr/>
        </p:nvCxnSpPr>
        <p:spPr>
          <a:xfrm flipH="1">
            <a:off x="2683889" y="3590411"/>
            <a:ext cx="2529300" cy="51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10" name="Google Shape;1010;p76"/>
          <p:cNvSpPr/>
          <p:nvPr/>
        </p:nvSpPr>
        <p:spPr>
          <a:xfrm>
            <a:off x="1125305" y="221577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A (Provider)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8" name="Google Shape;1008;p76"/>
          <p:cNvSpPr/>
          <p:nvPr/>
        </p:nvSpPr>
        <p:spPr>
          <a:xfrm>
            <a:off x="1125312" y="311822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 (Peer)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2" name="Google Shape;1012;p76"/>
          <p:cNvSpPr/>
          <p:nvPr/>
        </p:nvSpPr>
        <p:spPr>
          <a:xfrm>
            <a:off x="1125315" y="402067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(Customer)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3" name="Google Shape;1013;p76"/>
          <p:cNvSpPr/>
          <p:nvPr/>
        </p:nvSpPr>
        <p:spPr>
          <a:xfrm>
            <a:off x="6654000" y="311822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 (Peer)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14" name="Google Shape;1014;p76"/>
          <p:cNvCxnSpPr>
            <a:stCxn id="1006" idx="6"/>
            <a:endCxn id="1013" idx="2"/>
          </p:cNvCxnSpPr>
          <p:nvPr/>
        </p:nvCxnSpPr>
        <p:spPr>
          <a:xfrm>
            <a:off x="6041050" y="3394825"/>
            <a:ext cx="612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15" name="Google Shape;1015;p76"/>
          <p:cNvSpPr/>
          <p:nvPr/>
        </p:nvSpPr>
        <p:spPr>
          <a:xfrm>
            <a:off x="5892000" y="2433775"/>
            <a:ext cx="2119800" cy="553200"/>
          </a:xfrm>
          <a:prstGeom prst="wedgeRoundRectCallout">
            <a:avLst>
              <a:gd name="adj1" fmla="val -57180"/>
              <a:gd name="adj2" fmla="val 47984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Only the green route makes me money.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6" name="Google Shape;1016;p76"/>
          <p:cNvSpPr/>
          <p:nvPr/>
        </p:nvSpPr>
        <p:spPr>
          <a:xfrm>
            <a:off x="2620900" y="2461325"/>
            <a:ext cx="4455431" cy="805155"/>
          </a:xfrm>
          <a:custGeom>
            <a:avLst/>
            <a:gdLst/>
            <a:ahLst/>
            <a:cxnLst/>
            <a:rect l="l" t="t" r="r" b="b"/>
            <a:pathLst>
              <a:path w="171231" h="36256" extrusionOk="0">
                <a:moveTo>
                  <a:pt x="0" y="0"/>
                </a:moveTo>
                <a:cubicBezTo>
                  <a:pt x="19001" y="4732"/>
                  <a:pt x="85470" y="22350"/>
                  <a:pt x="114008" y="28393"/>
                </a:cubicBezTo>
                <a:cubicBezTo>
                  <a:pt x="142547" y="34436"/>
                  <a:pt x="161694" y="34946"/>
                  <a:pt x="171231" y="36256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7" name="Google Shape;1017;p76"/>
          <p:cNvSpPr/>
          <p:nvPr/>
        </p:nvSpPr>
        <p:spPr>
          <a:xfrm rot="10800000" flipH="1">
            <a:off x="2620900" y="3484338"/>
            <a:ext cx="4455431" cy="908575"/>
          </a:xfrm>
          <a:custGeom>
            <a:avLst/>
            <a:gdLst/>
            <a:ahLst/>
            <a:cxnLst/>
            <a:rect l="l" t="t" r="r" b="b"/>
            <a:pathLst>
              <a:path w="171231" h="36256" extrusionOk="0">
                <a:moveTo>
                  <a:pt x="0" y="0"/>
                </a:moveTo>
                <a:cubicBezTo>
                  <a:pt x="19001" y="4732"/>
                  <a:pt x="85470" y="22350"/>
                  <a:pt x="114008" y="28393"/>
                </a:cubicBezTo>
                <a:cubicBezTo>
                  <a:pt x="142547" y="34436"/>
                  <a:pt x="161694" y="34946"/>
                  <a:pt x="171231" y="36256"/>
                </a:cubicBezTo>
              </a:path>
            </a:pathLst>
          </a:cu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018" name="Google Shape;1018;p76"/>
          <p:cNvCxnSpPr/>
          <p:nvPr/>
        </p:nvCxnSpPr>
        <p:spPr>
          <a:xfrm>
            <a:off x="2489826" y="3394492"/>
            <a:ext cx="441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19" name="Google Shape;1019;p76"/>
          <p:cNvCxnSpPr/>
          <p:nvPr/>
        </p:nvCxnSpPr>
        <p:spPr>
          <a:xfrm>
            <a:off x="1125325" y="4727900"/>
            <a:ext cx="6498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20" name="Google Shape;1020;p76"/>
          <p:cNvSpPr txBox="1"/>
          <p:nvPr/>
        </p:nvSpPr>
        <p:spPr>
          <a:xfrm>
            <a:off x="1125325" y="4746550"/>
            <a:ext cx="64986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Packets for D get forwarded this way.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0CB44A-29E8-D8F8-F347-7E4AC69EA3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7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Gao-Rexford export policy: I only export a route if participating in it makes me money.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 receive a route from a peer, only export it to a customer.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peer isn't paying, so I only profit if the person on the other end is a customer.</a:t>
            </a:r>
            <a:endParaRPr/>
          </a:p>
        </p:txBody>
      </p:sp>
      <p:sp>
        <p:nvSpPr>
          <p:cNvPr id="1026" name="Google Shape;1026;p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Exporting Paths From Peers</a:t>
            </a:r>
            <a:endParaRPr/>
          </a:p>
        </p:txBody>
      </p:sp>
      <p:sp>
        <p:nvSpPr>
          <p:cNvPr id="1027" name="Google Shape;1027;p77"/>
          <p:cNvSpPr/>
          <p:nvPr/>
        </p:nvSpPr>
        <p:spPr>
          <a:xfrm>
            <a:off x="5071150" y="311822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28" name="Google Shape;1028;p77"/>
          <p:cNvCxnSpPr>
            <a:stCxn id="1027" idx="2"/>
            <a:endCxn id="1029" idx="6"/>
          </p:cNvCxnSpPr>
          <p:nvPr/>
        </p:nvCxnSpPr>
        <p:spPr>
          <a:xfrm rot="10800000">
            <a:off x="2951350" y="3394825"/>
            <a:ext cx="2119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30" name="Google Shape;1030;p77"/>
          <p:cNvCxnSpPr>
            <a:stCxn id="1031" idx="5"/>
            <a:endCxn id="1027" idx="1"/>
          </p:cNvCxnSpPr>
          <p:nvPr/>
        </p:nvCxnSpPr>
        <p:spPr>
          <a:xfrm>
            <a:off x="2683979" y="2687961"/>
            <a:ext cx="2529300" cy="51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2" name="Google Shape;1032;p77"/>
          <p:cNvCxnSpPr>
            <a:stCxn id="1027" idx="3"/>
            <a:endCxn id="1033" idx="7"/>
          </p:cNvCxnSpPr>
          <p:nvPr/>
        </p:nvCxnSpPr>
        <p:spPr>
          <a:xfrm flipH="1">
            <a:off x="2683889" y="3590411"/>
            <a:ext cx="2529300" cy="51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1" name="Google Shape;1031;p77"/>
          <p:cNvSpPr/>
          <p:nvPr/>
        </p:nvSpPr>
        <p:spPr>
          <a:xfrm>
            <a:off x="1125305" y="221577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A (Provider)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9" name="Google Shape;1029;p77"/>
          <p:cNvSpPr/>
          <p:nvPr/>
        </p:nvSpPr>
        <p:spPr>
          <a:xfrm>
            <a:off x="1125312" y="311822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 (Peer)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3" name="Google Shape;1033;p77"/>
          <p:cNvSpPr/>
          <p:nvPr/>
        </p:nvSpPr>
        <p:spPr>
          <a:xfrm>
            <a:off x="1125315" y="402067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(Customer)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4" name="Google Shape;1034;p77"/>
          <p:cNvSpPr/>
          <p:nvPr/>
        </p:nvSpPr>
        <p:spPr>
          <a:xfrm>
            <a:off x="6654000" y="311822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 (Peer)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35" name="Google Shape;1035;p77"/>
          <p:cNvCxnSpPr>
            <a:stCxn id="1027" idx="6"/>
            <a:endCxn id="1034" idx="2"/>
          </p:cNvCxnSpPr>
          <p:nvPr/>
        </p:nvCxnSpPr>
        <p:spPr>
          <a:xfrm>
            <a:off x="6041050" y="3394825"/>
            <a:ext cx="612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36" name="Google Shape;1036;p77"/>
          <p:cNvSpPr/>
          <p:nvPr/>
        </p:nvSpPr>
        <p:spPr>
          <a:xfrm>
            <a:off x="5892000" y="2433775"/>
            <a:ext cx="2119800" cy="553200"/>
          </a:xfrm>
          <a:prstGeom prst="wedgeRoundRectCallout">
            <a:avLst>
              <a:gd name="adj1" fmla="val -57180"/>
              <a:gd name="adj2" fmla="val 47984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I'll only tell C about this route.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37" name="Google Shape;1037;p77"/>
          <p:cNvCxnSpPr/>
          <p:nvPr/>
        </p:nvCxnSpPr>
        <p:spPr>
          <a:xfrm flipH="1">
            <a:off x="2941350" y="3561700"/>
            <a:ext cx="2073900" cy="3918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8" name="Google Shape;1038;p77"/>
          <p:cNvSpPr txBox="1"/>
          <p:nvPr/>
        </p:nvSpPr>
        <p:spPr>
          <a:xfrm rot="-651127">
            <a:off x="3201293" y="3545735"/>
            <a:ext cx="1399019" cy="21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"I can reach D."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39" name="Google Shape;1039;p77"/>
          <p:cNvCxnSpPr/>
          <p:nvPr/>
        </p:nvCxnSpPr>
        <p:spPr>
          <a:xfrm>
            <a:off x="1125325" y="4727900"/>
            <a:ext cx="6498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0" name="Google Shape;1040;p77"/>
          <p:cNvSpPr txBox="1"/>
          <p:nvPr/>
        </p:nvSpPr>
        <p:spPr>
          <a:xfrm>
            <a:off x="1125325" y="4746550"/>
            <a:ext cx="64986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Packets for D get forwarded this way.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D6171-23EE-524A-856B-DAFE8A3CC9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7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Gao-Rexford export policy: I only export a route if participating in it makes me money.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 receive a route from a provider, only export it to a customer.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pay the provider, so I only profit if the person on the other end is a customer.</a:t>
            </a:r>
            <a:endParaRPr/>
          </a:p>
        </p:txBody>
      </p:sp>
      <p:sp>
        <p:nvSpPr>
          <p:cNvPr id="1046" name="Google Shape;1046;p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Exporting Paths From Providers</a:t>
            </a:r>
            <a:endParaRPr/>
          </a:p>
        </p:txBody>
      </p:sp>
      <p:sp>
        <p:nvSpPr>
          <p:cNvPr id="1047" name="Google Shape;1047;p78"/>
          <p:cNvSpPr/>
          <p:nvPr/>
        </p:nvSpPr>
        <p:spPr>
          <a:xfrm>
            <a:off x="5071150" y="311822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48" name="Google Shape;1048;p78"/>
          <p:cNvCxnSpPr>
            <a:stCxn id="1047" idx="2"/>
            <a:endCxn id="1049" idx="6"/>
          </p:cNvCxnSpPr>
          <p:nvPr/>
        </p:nvCxnSpPr>
        <p:spPr>
          <a:xfrm rot="10800000">
            <a:off x="2951350" y="3394825"/>
            <a:ext cx="2119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50" name="Google Shape;1050;p78"/>
          <p:cNvCxnSpPr>
            <a:stCxn id="1051" idx="5"/>
            <a:endCxn id="1047" idx="1"/>
          </p:cNvCxnSpPr>
          <p:nvPr/>
        </p:nvCxnSpPr>
        <p:spPr>
          <a:xfrm>
            <a:off x="2683979" y="2687961"/>
            <a:ext cx="2529300" cy="51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2" name="Google Shape;1052;p78"/>
          <p:cNvCxnSpPr>
            <a:stCxn id="1047" idx="3"/>
            <a:endCxn id="1053" idx="7"/>
          </p:cNvCxnSpPr>
          <p:nvPr/>
        </p:nvCxnSpPr>
        <p:spPr>
          <a:xfrm flipH="1">
            <a:off x="2683889" y="3590411"/>
            <a:ext cx="2529300" cy="51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1" name="Google Shape;1051;p78"/>
          <p:cNvSpPr/>
          <p:nvPr/>
        </p:nvSpPr>
        <p:spPr>
          <a:xfrm>
            <a:off x="1125305" y="221577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A (Provider)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9" name="Google Shape;1049;p78"/>
          <p:cNvSpPr/>
          <p:nvPr/>
        </p:nvSpPr>
        <p:spPr>
          <a:xfrm>
            <a:off x="1125312" y="311822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 (Peer)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3" name="Google Shape;1053;p78"/>
          <p:cNvSpPr/>
          <p:nvPr/>
        </p:nvSpPr>
        <p:spPr>
          <a:xfrm>
            <a:off x="1125315" y="402067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(Customer)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4" name="Google Shape;1054;p78"/>
          <p:cNvSpPr/>
          <p:nvPr/>
        </p:nvSpPr>
        <p:spPr>
          <a:xfrm>
            <a:off x="6654000" y="311822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 (Provider)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55" name="Google Shape;1055;p78"/>
          <p:cNvCxnSpPr>
            <a:stCxn id="1047" idx="6"/>
            <a:endCxn id="1054" idx="2"/>
          </p:cNvCxnSpPr>
          <p:nvPr/>
        </p:nvCxnSpPr>
        <p:spPr>
          <a:xfrm>
            <a:off x="6041050" y="3394825"/>
            <a:ext cx="612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056" name="Google Shape;1056;p78"/>
          <p:cNvSpPr/>
          <p:nvPr/>
        </p:nvSpPr>
        <p:spPr>
          <a:xfrm>
            <a:off x="5892000" y="2433775"/>
            <a:ext cx="2119800" cy="553200"/>
          </a:xfrm>
          <a:prstGeom prst="wedgeRoundRectCallout">
            <a:avLst>
              <a:gd name="adj1" fmla="val -57180"/>
              <a:gd name="adj2" fmla="val 47984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Only the green route makes me money.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7" name="Google Shape;1057;p78"/>
          <p:cNvSpPr/>
          <p:nvPr/>
        </p:nvSpPr>
        <p:spPr>
          <a:xfrm>
            <a:off x="2620900" y="2461325"/>
            <a:ext cx="4455431" cy="805155"/>
          </a:xfrm>
          <a:custGeom>
            <a:avLst/>
            <a:gdLst/>
            <a:ahLst/>
            <a:cxnLst/>
            <a:rect l="l" t="t" r="r" b="b"/>
            <a:pathLst>
              <a:path w="171231" h="36256" extrusionOk="0">
                <a:moveTo>
                  <a:pt x="0" y="0"/>
                </a:moveTo>
                <a:cubicBezTo>
                  <a:pt x="19001" y="4732"/>
                  <a:pt x="85470" y="22350"/>
                  <a:pt x="114008" y="28393"/>
                </a:cubicBezTo>
                <a:cubicBezTo>
                  <a:pt x="142547" y="34436"/>
                  <a:pt x="161694" y="34946"/>
                  <a:pt x="171231" y="36256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8" name="Google Shape;1058;p78"/>
          <p:cNvSpPr/>
          <p:nvPr/>
        </p:nvSpPr>
        <p:spPr>
          <a:xfrm rot="10800000" flipH="1">
            <a:off x="2620900" y="3484338"/>
            <a:ext cx="4455431" cy="908575"/>
          </a:xfrm>
          <a:custGeom>
            <a:avLst/>
            <a:gdLst/>
            <a:ahLst/>
            <a:cxnLst/>
            <a:rect l="l" t="t" r="r" b="b"/>
            <a:pathLst>
              <a:path w="171231" h="36256" extrusionOk="0">
                <a:moveTo>
                  <a:pt x="0" y="0"/>
                </a:moveTo>
                <a:cubicBezTo>
                  <a:pt x="19001" y="4732"/>
                  <a:pt x="85470" y="22350"/>
                  <a:pt x="114008" y="28393"/>
                </a:cubicBezTo>
                <a:cubicBezTo>
                  <a:pt x="142547" y="34436"/>
                  <a:pt x="161694" y="34946"/>
                  <a:pt x="171231" y="36256"/>
                </a:cubicBezTo>
              </a:path>
            </a:pathLst>
          </a:cu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059" name="Google Shape;1059;p78"/>
          <p:cNvCxnSpPr/>
          <p:nvPr/>
        </p:nvCxnSpPr>
        <p:spPr>
          <a:xfrm>
            <a:off x="2489826" y="3394492"/>
            <a:ext cx="441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60" name="Google Shape;1060;p78"/>
          <p:cNvCxnSpPr/>
          <p:nvPr/>
        </p:nvCxnSpPr>
        <p:spPr>
          <a:xfrm>
            <a:off x="1125325" y="4727900"/>
            <a:ext cx="6498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61" name="Google Shape;1061;p78"/>
          <p:cNvSpPr txBox="1"/>
          <p:nvPr/>
        </p:nvSpPr>
        <p:spPr>
          <a:xfrm>
            <a:off x="1125325" y="4746550"/>
            <a:ext cx="64986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Packets for D get forwarded this way.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7FDE00-8484-41C4-A387-FEF913A4DC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47</a:t>
            </a:fld>
            <a:endParaRPr lang="en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7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Gao-Rexford export policy: I only export a route if participating in it makes me money.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 receive a route from a provider, only export it to a customer.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pay the provider, so I only profit if the person on the other end is a customer.</a:t>
            </a:r>
            <a:endParaRPr/>
          </a:p>
        </p:txBody>
      </p:sp>
      <p:sp>
        <p:nvSpPr>
          <p:cNvPr id="1067" name="Google Shape;1067;p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Exporting Paths From Providers</a:t>
            </a:r>
            <a:endParaRPr/>
          </a:p>
        </p:txBody>
      </p:sp>
      <p:sp>
        <p:nvSpPr>
          <p:cNvPr id="1068" name="Google Shape;1068;p79"/>
          <p:cNvSpPr/>
          <p:nvPr/>
        </p:nvSpPr>
        <p:spPr>
          <a:xfrm>
            <a:off x="5071150" y="311822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69" name="Google Shape;1069;p79"/>
          <p:cNvCxnSpPr>
            <a:stCxn id="1068" idx="2"/>
            <a:endCxn id="1070" idx="6"/>
          </p:cNvCxnSpPr>
          <p:nvPr/>
        </p:nvCxnSpPr>
        <p:spPr>
          <a:xfrm rot="10800000">
            <a:off x="2951350" y="3394825"/>
            <a:ext cx="2119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71" name="Google Shape;1071;p79"/>
          <p:cNvCxnSpPr>
            <a:stCxn id="1072" idx="5"/>
            <a:endCxn id="1068" idx="1"/>
          </p:cNvCxnSpPr>
          <p:nvPr/>
        </p:nvCxnSpPr>
        <p:spPr>
          <a:xfrm>
            <a:off x="2683979" y="2687961"/>
            <a:ext cx="2529300" cy="51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3" name="Google Shape;1073;p79"/>
          <p:cNvCxnSpPr>
            <a:stCxn id="1068" idx="3"/>
            <a:endCxn id="1074" idx="7"/>
          </p:cNvCxnSpPr>
          <p:nvPr/>
        </p:nvCxnSpPr>
        <p:spPr>
          <a:xfrm flipH="1">
            <a:off x="2683889" y="3590411"/>
            <a:ext cx="2529300" cy="511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72" name="Google Shape;1072;p79"/>
          <p:cNvSpPr/>
          <p:nvPr/>
        </p:nvSpPr>
        <p:spPr>
          <a:xfrm>
            <a:off x="1125305" y="221577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 A (Provider)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0" name="Google Shape;1070;p79"/>
          <p:cNvSpPr/>
          <p:nvPr/>
        </p:nvSpPr>
        <p:spPr>
          <a:xfrm>
            <a:off x="1125312" y="311822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 (Peer)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4" name="Google Shape;1074;p79"/>
          <p:cNvSpPr/>
          <p:nvPr/>
        </p:nvSpPr>
        <p:spPr>
          <a:xfrm>
            <a:off x="1125315" y="402067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(Customer)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5" name="Google Shape;1075;p79"/>
          <p:cNvSpPr/>
          <p:nvPr/>
        </p:nvSpPr>
        <p:spPr>
          <a:xfrm>
            <a:off x="6654000" y="3118225"/>
            <a:ext cx="18261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 (Provider)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76" name="Google Shape;1076;p79"/>
          <p:cNvCxnSpPr>
            <a:stCxn id="1068" idx="6"/>
            <a:endCxn id="1075" idx="2"/>
          </p:cNvCxnSpPr>
          <p:nvPr/>
        </p:nvCxnSpPr>
        <p:spPr>
          <a:xfrm>
            <a:off x="6041050" y="3394825"/>
            <a:ext cx="6129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077" name="Google Shape;1077;p79"/>
          <p:cNvSpPr/>
          <p:nvPr/>
        </p:nvSpPr>
        <p:spPr>
          <a:xfrm>
            <a:off x="5892000" y="2433775"/>
            <a:ext cx="2119800" cy="553200"/>
          </a:xfrm>
          <a:prstGeom prst="wedgeRoundRectCallout">
            <a:avLst>
              <a:gd name="adj1" fmla="val -57180"/>
              <a:gd name="adj2" fmla="val 47984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I'll only tell C about this route.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78" name="Google Shape;1078;p79"/>
          <p:cNvCxnSpPr/>
          <p:nvPr/>
        </p:nvCxnSpPr>
        <p:spPr>
          <a:xfrm flipH="1">
            <a:off x="2941350" y="3561700"/>
            <a:ext cx="2073900" cy="3918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79" name="Google Shape;1079;p79"/>
          <p:cNvSpPr txBox="1"/>
          <p:nvPr/>
        </p:nvSpPr>
        <p:spPr>
          <a:xfrm rot="-651127">
            <a:off x="3201293" y="3545735"/>
            <a:ext cx="1399019" cy="21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"I can reach D."</a:t>
            </a:r>
            <a:endParaRPr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0" name="Google Shape;1080;p79"/>
          <p:cNvCxnSpPr/>
          <p:nvPr/>
        </p:nvCxnSpPr>
        <p:spPr>
          <a:xfrm>
            <a:off x="1125325" y="4727900"/>
            <a:ext cx="6498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81" name="Google Shape;1081;p79"/>
          <p:cNvSpPr txBox="1"/>
          <p:nvPr/>
        </p:nvSpPr>
        <p:spPr>
          <a:xfrm>
            <a:off x="1125325" y="4746550"/>
            <a:ext cx="6498600" cy="2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Packets for D get forwarded this way.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F461F8-F469-3958-6792-0B68610942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48</a:t>
            </a:fld>
            <a:endParaRPr lang="en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8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3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Gao-Rexford export policy: I only export a route if participating in it makes me money.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Key idea: The route needs a customer on at least one side.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 customer advertised the route, we already have a customer on one side.</a:t>
            </a:r>
            <a:br>
              <a:rPr lang="en"/>
            </a:br>
            <a:r>
              <a:rPr lang="en"/>
              <a:t>The other side can be anybody.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 peer/provider advertised the route, we're still missing a customer.</a:t>
            </a:r>
            <a:br>
              <a:rPr lang="en"/>
            </a:br>
            <a:r>
              <a:rPr lang="en"/>
              <a:t>The other side must be a customer.</a:t>
            </a:r>
            <a:endParaRPr/>
          </a:p>
        </p:txBody>
      </p:sp>
      <p:sp>
        <p:nvSpPr>
          <p:cNvPr id="1087" name="Google Shape;1087;p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Exporting Paths From Providers</a:t>
            </a:r>
            <a:endParaRPr/>
          </a:p>
        </p:txBody>
      </p:sp>
      <p:graphicFrame>
        <p:nvGraphicFramePr>
          <p:cNvPr id="1088" name="Google Shape;1088;p80"/>
          <p:cNvGraphicFramePr/>
          <p:nvPr/>
        </p:nvGraphicFramePr>
        <p:xfrm>
          <a:off x="1289525" y="3149800"/>
          <a:ext cx="7014425" cy="1706760"/>
        </p:xfrm>
        <a:graphic>
          <a:graphicData uri="http://schemas.openxmlformats.org/drawingml/2006/table">
            <a:tbl>
              <a:tblPr>
                <a:noFill/>
                <a:tableStyleId>{640098EA-F5DE-4482-BE86-79975F08261D}</a:tableStyleId>
              </a:tblPr>
              <a:tblGrid>
                <a:gridCol w="25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Route advertised by...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Export route to...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Customer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Everyone (providers, peers, customers)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Peer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Customers only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Provider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Customers only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59CC43-19CF-80E4-6984-248FB92002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49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History of Autonomous Systems</a:t>
            </a:r>
            <a:endParaRPr/>
          </a:p>
        </p:txBody>
      </p:sp>
      <p:sp>
        <p:nvSpPr>
          <p:cNvPr id="354" name="Google Shape;354;p30"/>
          <p:cNvSpPr txBox="1">
            <a:spLocks noGrp="1"/>
          </p:cNvSpPr>
          <p:nvPr>
            <p:ph type="body" idx="1"/>
          </p:nvPr>
        </p:nvSpPr>
        <p:spPr>
          <a:xfrm>
            <a:off x="127251" y="327858"/>
            <a:ext cx="8909700" cy="12407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dirty="0"/>
              <a:t>New ASNs are assigned by Internet Assigned Numbers Authority (IANA).</a:t>
            </a:r>
          </a:p>
          <a:p>
            <a:pPr marL="0" indent="0">
              <a:buNone/>
            </a:pPr>
            <a:r>
              <a:rPr lang="en-US" dirty="0"/>
              <a:t>Number of </a:t>
            </a:r>
            <a:r>
              <a:rPr lang="en-US" dirty="0" err="1"/>
              <a:t>ASes</a:t>
            </a:r>
            <a:r>
              <a:rPr lang="en-US" dirty="0"/>
              <a:t> increases over time: Over 90,000 today!</a:t>
            </a:r>
          </a:p>
          <a:p>
            <a:pPr marL="0" indent="0">
              <a:buNone/>
            </a:pPr>
            <a:r>
              <a:rPr lang="en-US" dirty="0" err="1"/>
              <a:t>ASes</a:t>
            </a:r>
            <a:r>
              <a:rPr lang="en-US" dirty="0"/>
              <a:t> by country: USA has the most, followed by Brazil.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dirty="0"/>
          </a:p>
        </p:txBody>
      </p:sp>
      <p:pic>
        <p:nvPicPr>
          <p:cNvPr id="363" name="Google Shape;3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251" y="1568604"/>
            <a:ext cx="4570610" cy="3512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0688" y="1732462"/>
            <a:ext cx="4556262" cy="31090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8EA364-AF1A-C3DA-D5A5-21FB975AA4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81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Autonomous Systems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What are ASes?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Business Relationships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Goals of Inter-Domain Routing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Policy-Based Routing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Gao-Rexford Rules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BGP (Border Gateway Protocol)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Importing and Exporting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Aggregation and Path-Vector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4" name="Google Shape;1094;p81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BGP: Aggregation and Path-Vector</a:t>
            </a:r>
            <a:endParaRPr/>
          </a:p>
        </p:txBody>
      </p:sp>
      <p:sp>
        <p:nvSpPr>
          <p:cNvPr id="1095" name="Google Shape;1095;p81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8,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7BDCC6-485B-4D64-A94D-A1A8EB125A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50</a:t>
            </a:fld>
            <a:endParaRPr lang="en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Modifications from Distance-Vector to BGP</a:t>
            </a:r>
            <a:endParaRPr/>
          </a:p>
        </p:txBody>
      </p:sp>
      <p:sp>
        <p:nvSpPr>
          <p:cNvPr id="1101" name="Google Shape;1101;p8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Changes we've made so far: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 paths based on policy (e.g. prefer customer &gt; peer &gt; provider),</a:t>
            </a:r>
            <a:br>
              <a:rPr lang="en"/>
            </a:br>
            <a:r>
              <a:rPr lang="en"/>
              <a:t>instead of based on least-cost.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Export paths based on policy (e.g. only advertise profitable routes),</a:t>
            </a:r>
            <a:br>
              <a:rPr lang="en"/>
            </a:br>
            <a:r>
              <a:rPr lang="en"/>
              <a:t>instead of advertising all routes.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need to make two more changes: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Aggregating prefixes for scalability.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Changing from distance-vector to path-vector.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943E45-6798-08DD-2E79-D62530158B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51</a:t>
            </a:fld>
            <a:endParaRPr lang="en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Modification #1: Aggregating Prefixes</a:t>
            </a:r>
            <a:endParaRPr/>
          </a:p>
        </p:txBody>
      </p:sp>
      <p:sp>
        <p:nvSpPr>
          <p:cNvPr id="1107" name="Google Shape;1107;p8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9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Recall: For scalability, each forwarding table entry maps a range of IPs to a next hop.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Each AS is addressed by a prefix (all machines inside the AS share the same prefix).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BGP can </a:t>
            </a:r>
            <a:r>
              <a:rPr lang="en" b="1"/>
              <a:t>aggregate</a:t>
            </a:r>
            <a:r>
              <a:rPr lang="en"/>
              <a:t> multiple entries into one, combining ranges into one larger range.</a:t>
            </a:r>
            <a:endParaRPr/>
          </a:p>
        </p:txBody>
      </p:sp>
      <p:graphicFrame>
        <p:nvGraphicFramePr>
          <p:cNvPr id="1108" name="Google Shape;1108;p83"/>
          <p:cNvGraphicFramePr/>
          <p:nvPr>
            <p:extLst>
              <p:ext uri="{D42A27DB-BD31-4B8C-83A1-F6EECF244321}">
                <p14:modId xmlns:p14="http://schemas.microsoft.com/office/powerpoint/2010/main" val="2056395335"/>
              </p:ext>
            </p:extLst>
          </p:nvPr>
        </p:nvGraphicFramePr>
        <p:xfrm>
          <a:off x="447300" y="3243500"/>
          <a:ext cx="3946400" cy="1706760"/>
        </p:xfrm>
        <a:graphic>
          <a:graphicData uri="http://schemas.openxmlformats.org/drawingml/2006/table">
            <a:tbl>
              <a:tblPr>
                <a:noFill/>
                <a:tableStyleId>{640098EA-F5DE-4482-BE86-79975F08261D}</a:tableStyleId>
              </a:tblPr>
              <a:tblGrid>
                <a:gridCol w="200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 Prefix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12.1.</a:t>
                      </a:r>
                      <a:r>
                        <a:rPr lang="en" sz="16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0.0/16</a:t>
                      </a:r>
                      <a:endParaRPr sz="16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Physical port #1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12.2.</a:t>
                      </a:r>
                      <a:r>
                        <a:rPr lang="en" sz="16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0.0/16</a:t>
                      </a:r>
                      <a:endParaRPr sz="16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Physical port #1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12.3.</a:t>
                      </a:r>
                      <a:r>
                        <a:rPr lang="en" sz="16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0.0/16</a:t>
                      </a:r>
                      <a:endParaRPr sz="16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Physical port #1</a:t>
                      </a:r>
                      <a:endParaRPr sz="16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09" name="Google Shape;1109;p83"/>
          <p:cNvGraphicFramePr/>
          <p:nvPr>
            <p:extLst>
              <p:ext uri="{D42A27DB-BD31-4B8C-83A1-F6EECF244321}">
                <p14:modId xmlns:p14="http://schemas.microsoft.com/office/powerpoint/2010/main" val="2585748400"/>
              </p:ext>
            </p:extLst>
          </p:nvPr>
        </p:nvGraphicFramePr>
        <p:xfrm>
          <a:off x="5035100" y="3243500"/>
          <a:ext cx="3946400" cy="1706760"/>
        </p:xfrm>
        <a:graphic>
          <a:graphicData uri="http://schemas.openxmlformats.org/drawingml/2006/table">
            <a:tbl>
              <a:tblPr>
                <a:noFill/>
                <a:tableStyleId>{640098EA-F5DE-4482-BE86-79975F08261D}</a:tableStyleId>
              </a:tblPr>
              <a:tblGrid>
                <a:gridCol w="200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 Prefix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12.</a:t>
                      </a:r>
                      <a:r>
                        <a:rPr lang="en" sz="16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0.0.0/8</a:t>
                      </a:r>
                      <a:endParaRPr sz="16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Physical port #1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110" name="Google Shape;1110;p83"/>
          <p:cNvCxnSpPr/>
          <p:nvPr/>
        </p:nvCxnSpPr>
        <p:spPr>
          <a:xfrm>
            <a:off x="4393700" y="4312500"/>
            <a:ext cx="641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FF16E-606B-5A57-81C3-6DC0DEA326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52</a:t>
            </a:fld>
            <a:endParaRPr lang="en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Modification #1: Aggregating Prefixes</a:t>
            </a:r>
            <a:endParaRPr/>
          </a:p>
        </p:txBody>
      </p:sp>
      <p:sp>
        <p:nvSpPr>
          <p:cNvPr id="1116" name="Google Shape;1116;p8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5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Recall: Aggregation scales because addresses are hierarchical.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Multi-homing: An AS having multiple providers.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Multi-homing limits aggregation.</a:t>
            </a:r>
            <a:endParaRPr/>
          </a:p>
        </p:txBody>
      </p:sp>
      <p:cxnSp>
        <p:nvCxnSpPr>
          <p:cNvPr id="1117" name="Google Shape;1117;p84"/>
          <p:cNvCxnSpPr>
            <a:stCxn id="1118" idx="4"/>
            <a:endCxn id="1119" idx="7"/>
          </p:cNvCxnSpPr>
          <p:nvPr/>
        </p:nvCxnSpPr>
        <p:spPr>
          <a:xfrm flipH="1">
            <a:off x="4671000" y="2869950"/>
            <a:ext cx="1076100" cy="629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0" name="Google Shape;1120;p84"/>
          <p:cNvCxnSpPr>
            <a:stCxn id="1121" idx="6"/>
            <a:endCxn id="1118" idx="2"/>
          </p:cNvCxnSpPr>
          <p:nvPr/>
        </p:nvCxnSpPr>
        <p:spPr>
          <a:xfrm>
            <a:off x="1839900" y="2569200"/>
            <a:ext cx="3166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118" name="Google Shape;1118;p84"/>
          <p:cNvSpPr/>
          <p:nvPr/>
        </p:nvSpPr>
        <p:spPr>
          <a:xfrm>
            <a:off x="5006100" y="2268450"/>
            <a:ext cx="1482000" cy="6015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AT&amp;T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4.0.0.0/8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1" name="Google Shape;1121;p84"/>
          <p:cNvSpPr/>
          <p:nvPr/>
        </p:nvSpPr>
        <p:spPr>
          <a:xfrm>
            <a:off x="357900" y="2268450"/>
            <a:ext cx="1482000" cy="6015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Verizon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2" name="Google Shape;1122;p84"/>
          <p:cNvSpPr/>
          <p:nvPr/>
        </p:nvSpPr>
        <p:spPr>
          <a:xfrm>
            <a:off x="5006100" y="3411450"/>
            <a:ext cx="1482000" cy="6015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UCLA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4.78.0.0/16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9" name="Google Shape;1119;p84"/>
          <p:cNvSpPr/>
          <p:nvPr/>
        </p:nvSpPr>
        <p:spPr>
          <a:xfrm>
            <a:off x="3405900" y="3411450"/>
            <a:ext cx="1482000" cy="6015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UCB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4.24.0.0/16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3" name="Google Shape;1123;p84"/>
          <p:cNvSpPr/>
          <p:nvPr/>
        </p:nvSpPr>
        <p:spPr>
          <a:xfrm>
            <a:off x="6606300" y="3411450"/>
            <a:ext cx="1482000" cy="6015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UCSF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4.91.0.0/16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24" name="Google Shape;1124;p84"/>
          <p:cNvCxnSpPr>
            <a:stCxn id="1118" idx="4"/>
            <a:endCxn id="1122" idx="0"/>
          </p:cNvCxnSpPr>
          <p:nvPr/>
        </p:nvCxnSpPr>
        <p:spPr>
          <a:xfrm>
            <a:off x="5747100" y="2869950"/>
            <a:ext cx="0" cy="54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5" name="Google Shape;1125;p84"/>
          <p:cNvCxnSpPr>
            <a:stCxn id="1118" idx="4"/>
            <a:endCxn id="1123" idx="0"/>
          </p:cNvCxnSpPr>
          <p:nvPr/>
        </p:nvCxnSpPr>
        <p:spPr>
          <a:xfrm>
            <a:off x="5747100" y="2869950"/>
            <a:ext cx="1600200" cy="541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6" name="Google Shape;1126;p84"/>
          <p:cNvCxnSpPr/>
          <p:nvPr/>
        </p:nvCxnSpPr>
        <p:spPr>
          <a:xfrm>
            <a:off x="1794275" y="2346150"/>
            <a:ext cx="1807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7" name="Google Shape;1127;p84"/>
          <p:cNvSpPr txBox="1"/>
          <p:nvPr/>
        </p:nvSpPr>
        <p:spPr>
          <a:xfrm>
            <a:off x="1794275" y="2086050"/>
            <a:ext cx="1647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4.0.0.0/8 is this way.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28" name="Google Shape;1128;p84"/>
          <p:cNvCxnSpPr>
            <a:stCxn id="1121" idx="5"/>
            <a:endCxn id="1119" idx="2"/>
          </p:cNvCxnSpPr>
          <p:nvPr/>
        </p:nvCxnSpPr>
        <p:spPr>
          <a:xfrm>
            <a:off x="1622866" y="2781862"/>
            <a:ext cx="1782900" cy="930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9" name="Google Shape;1129;p84"/>
          <p:cNvCxnSpPr/>
          <p:nvPr/>
        </p:nvCxnSpPr>
        <p:spPr>
          <a:xfrm>
            <a:off x="1470200" y="2904425"/>
            <a:ext cx="744300" cy="388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30" name="Google Shape;1130;p84"/>
          <p:cNvSpPr txBox="1"/>
          <p:nvPr/>
        </p:nvSpPr>
        <p:spPr>
          <a:xfrm>
            <a:off x="824850" y="3068550"/>
            <a:ext cx="925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4.24.0.0/16 is this way.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E0B28D-8193-FA0D-6A2A-7B737DA4D6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8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Problems with distance-vector-based BGP: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might be loops.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Least-cost routing guaranteed no loops.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Switching to policy-based routing caused us to lose that guarantee.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support Gao-Rexford rules, but not arbitrary policies.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Suppose my policy is: "My traffic should never pass through AS#2019.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 get an announcement: "I am AS#20 and I can reach D with cost 10.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How do I know if this route satisfies my policy?</a:t>
            </a:r>
            <a:endParaRPr/>
          </a:p>
        </p:txBody>
      </p:sp>
      <p:sp>
        <p:nvSpPr>
          <p:cNvPr id="1136" name="Google Shape;1136;p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Modification #2: Distance-Vector → Path-Vector</a:t>
            </a:r>
            <a:endParaRPr/>
          </a:p>
        </p:txBody>
      </p:sp>
      <p:sp>
        <p:nvSpPr>
          <p:cNvPr id="1137" name="Google Shape;1137;p85"/>
          <p:cNvSpPr/>
          <p:nvPr/>
        </p:nvSpPr>
        <p:spPr>
          <a:xfrm>
            <a:off x="986975" y="2357488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8" name="Google Shape;1138;p85"/>
          <p:cNvSpPr/>
          <p:nvPr/>
        </p:nvSpPr>
        <p:spPr>
          <a:xfrm>
            <a:off x="2598200" y="2357488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39" name="Google Shape;1139;p85"/>
          <p:cNvCxnSpPr>
            <a:stCxn id="1137" idx="6"/>
            <a:endCxn id="1138" idx="2"/>
          </p:cNvCxnSpPr>
          <p:nvPr/>
        </p:nvCxnSpPr>
        <p:spPr>
          <a:xfrm>
            <a:off x="1956875" y="2634088"/>
            <a:ext cx="6414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0" name="Google Shape;1140;p85"/>
          <p:cNvSpPr txBox="1"/>
          <p:nvPr/>
        </p:nvSpPr>
        <p:spPr>
          <a:xfrm>
            <a:off x="4071425" y="2295550"/>
            <a:ext cx="3906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B's policy: "I like sending packets via C."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C's policy: "I like sending packets via B."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41" name="Google Shape;1141;p85"/>
          <p:cNvCxnSpPr/>
          <p:nvPr/>
        </p:nvCxnSpPr>
        <p:spPr>
          <a:xfrm>
            <a:off x="1606463" y="3014475"/>
            <a:ext cx="1342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2" name="Google Shape;1142;p85"/>
          <p:cNvCxnSpPr/>
          <p:nvPr/>
        </p:nvCxnSpPr>
        <p:spPr>
          <a:xfrm>
            <a:off x="1606463" y="2252475"/>
            <a:ext cx="1342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BB5924-EBE2-C9B2-8413-6DA7F5939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54</a:t>
            </a:fld>
            <a:endParaRPr lang="en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8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Solution: Change from distance-vector to </a:t>
            </a:r>
            <a:r>
              <a:rPr lang="en" b="1"/>
              <a:t>path-vector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Instead of advertising distance to destination, advertise the whole AS path.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"I am A, and I have a path to D via A → B → C → D."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solves both of our problems.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Loop detection: Check if adding myself to the path creates a loop.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If I'm C, adding myself to the path creates a cycle: C → A → B → C → D.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If the path has a cycle (after adding myself), reject the advertisement.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Arbitrary policies: The entire path is available for checking against policy.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If my policy is "don't send my packets through B," I can check the path and reject the advertisement.</a:t>
            </a:r>
            <a:endParaRPr/>
          </a:p>
        </p:txBody>
      </p:sp>
      <p:sp>
        <p:nvSpPr>
          <p:cNvPr id="1148" name="Google Shape;1148;p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Modification #2: Distance-Vector → Path-Vector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BC0EEA-7A83-526A-8370-29F563AC52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55</a:t>
            </a:fld>
            <a:endParaRPr lang="en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Stub ASes Use Default Routes</a:t>
            </a:r>
            <a:endParaRPr/>
          </a:p>
        </p:txBody>
      </p:sp>
      <p:sp>
        <p:nvSpPr>
          <p:cNvPr id="1154" name="Google Shape;1154;p8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a stub AS is connected to a single provider, it doesn't need to run BGP.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stub AS default-routes everything to the provider.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provider advertises that they can reach the stub AS's prefix.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provider is advertising on behalf of the stub.</a:t>
            </a:r>
            <a:endParaRPr/>
          </a:p>
        </p:txBody>
      </p:sp>
      <p:sp>
        <p:nvSpPr>
          <p:cNvPr id="1155" name="Google Shape;1155;p87"/>
          <p:cNvSpPr/>
          <p:nvPr/>
        </p:nvSpPr>
        <p:spPr>
          <a:xfrm>
            <a:off x="2435746" y="2999000"/>
            <a:ext cx="16110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Provider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6" name="Google Shape;1156;p87"/>
          <p:cNvSpPr/>
          <p:nvPr/>
        </p:nvSpPr>
        <p:spPr>
          <a:xfrm>
            <a:off x="2435746" y="4006575"/>
            <a:ext cx="16110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Stub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57" name="Google Shape;1157;p87"/>
          <p:cNvCxnSpPr>
            <a:stCxn id="1155" idx="4"/>
            <a:endCxn id="1156" idx="0"/>
          </p:cNvCxnSpPr>
          <p:nvPr/>
        </p:nvCxnSpPr>
        <p:spPr>
          <a:xfrm>
            <a:off x="3241246" y="3552200"/>
            <a:ext cx="0" cy="454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58" name="Google Shape;1158;p87"/>
          <p:cNvSpPr/>
          <p:nvPr/>
        </p:nvSpPr>
        <p:spPr>
          <a:xfrm>
            <a:off x="4219975" y="3552200"/>
            <a:ext cx="2468100" cy="636000"/>
          </a:xfrm>
          <a:prstGeom prst="wedgeRoundRectCallout">
            <a:avLst>
              <a:gd name="adj1" fmla="val -57180"/>
              <a:gd name="adj2" fmla="val 47984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Forwarding table: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Send everything to provider.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9" name="Google Shape;1159;p87"/>
          <p:cNvSpPr/>
          <p:nvPr/>
        </p:nvSpPr>
        <p:spPr>
          <a:xfrm>
            <a:off x="4208675" y="2531400"/>
            <a:ext cx="2769600" cy="636000"/>
          </a:xfrm>
          <a:prstGeom prst="wedgeRoundRectCallout">
            <a:avLst>
              <a:gd name="adj1" fmla="val -57180"/>
              <a:gd name="adj2" fmla="val 47984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Forwarding table: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Send stub packets ↓ this way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↓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" name="Google Shape;1157;p87">
            <a:extLst>
              <a:ext uri="{FF2B5EF4-FFF2-40B4-BE49-F238E27FC236}">
                <a16:creationId xmlns:a16="http://schemas.microsoft.com/office/drawing/2014/main" id="{4F63C1DA-05EC-920E-A19E-D3AE9B174429}"/>
              </a:ext>
            </a:extLst>
          </p:cNvPr>
          <p:cNvCxnSpPr/>
          <p:nvPr/>
        </p:nvCxnSpPr>
        <p:spPr>
          <a:xfrm>
            <a:off x="3233812" y="2531400"/>
            <a:ext cx="0" cy="454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83A42E-8B3E-E6EF-F7AE-956E00330C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56</a:t>
            </a:fld>
            <a:endParaRPr lang="en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8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 Inter-Domain Routing</a:t>
            </a:r>
            <a:endParaRPr/>
          </a:p>
        </p:txBody>
      </p:sp>
      <p:sp>
        <p:nvSpPr>
          <p:cNvPr id="1165" name="Google Shape;1165;p8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AS graph, edges reflect physical connections and business relationships.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Customers pay providers.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Peres don't pay each other.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Paths are selected based on policy.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Policy (e.g. Gao-Rexford rules) reflects business goals.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Making money is good.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Don't do work for free.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Good stuff (reachability, converge) happens if you follow Gao-Rexford rules.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BGP extends distance-vector to implement inter-domain routing.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Destinations are IP prefixes that can be aggregated.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Each AS advertises its path to a prefix.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Policy dictates which paths an AS selects (import policy),</a:t>
            </a:r>
            <a:br>
              <a:rPr lang="en"/>
            </a:br>
            <a:r>
              <a:rPr lang="en"/>
              <a:t>and which paths it advertises (export policy).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568782-026A-1368-C64A-6D89C32510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57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Autonomous Systems</a:t>
            </a:r>
            <a:endParaRPr/>
          </a:p>
        </p:txBody>
      </p:sp>
      <p:sp>
        <p:nvSpPr>
          <p:cNvPr id="376" name="Google Shape;376;p33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18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Stub AS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: Only sends/receives packets on behalf of hosts inside the AS.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Similar to end hosts in intra-domain model.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Does not forward packets between other ASes.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Examples: Hofstra Univ, local bank.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Most ASes are this type.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3"/>
          <p:cNvSpPr txBox="1">
            <a:spLocks noGrp="1"/>
          </p:cNvSpPr>
          <p:nvPr>
            <p:ph type="body" idx="1"/>
          </p:nvPr>
        </p:nvSpPr>
        <p:spPr>
          <a:xfrm>
            <a:off x="4647750" y="402200"/>
            <a:ext cx="433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Transit AS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: Forwards packets on behalf of other ASes.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Similar to routers in intra-domain model.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Can still send/receive packets for hosts inside the AS.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Examples: AT&amp;T, Verizon.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Can vary in scale (global, regional).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3"/>
          <p:cNvSpPr txBox="1">
            <a:spLocks noGrp="1"/>
          </p:cNvSpPr>
          <p:nvPr>
            <p:ph type="body" idx="2"/>
          </p:nvPr>
        </p:nvSpPr>
        <p:spPr>
          <a:xfrm>
            <a:off x="161125" y="4228825"/>
            <a:ext cx="5155800" cy="7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>
                <a:latin typeface="Roboto"/>
                <a:ea typeface="Roboto"/>
                <a:cs typeface="Roboto"/>
                <a:sym typeface="Roboto"/>
              </a:rPr>
              <a:t>Note: Some modern ASes (e.g. Google, Amazon) blur the line between stub and transit.</a:t>
            </a:r>
            <a:endParaRPr sz="14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3F849D-81D0-103E-3D5A-C5E099CB9B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4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Autonomous Systems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What are ASes?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Business Relationships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Goals of Inter-Domain Routing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Policy-Based Routing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Gao-Rexford Rules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BGP (Border Gateway Protocol)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Importing and Exporting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Aggregation and Path-Vector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384" name="Google Shape;384;p34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Relationships</a:t>
            </a:r>
            <a:endParaRPr/>
          </a:p>
        </p:txBody>
      </p:sp>
      <p:sp>
        <p:nvSpPr>
          <p:cNvPr id="385" name="Google Shape;385;p34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8,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E3D459-66ED-3BE2-4CDC-0E68923838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Relationships</a:t>
            </a:r>
            <a:endParaRPr/>
          </a:p>
        </p:txBody>
      </p:sp>
      <p:sp>
        <p:nvSpPr>
          <p:cNvPr id="391" name="Google Shape;391;p3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Inter-domain topology is shaped between business relationships between ASes.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Two different ways for a pair of ASes to be related: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Customer-provider</a:t>
            </a:r>
            <a:r>
              <a:rPr lang="en"/>
              <a:t> relationship: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customer pays the provider.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In exchange, the provider offers to forward traffic to/from the customer.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Peering</a:t>
            </a:r>
            <a:r>
              <a:rPr lang="en"/>
              <a:t> relationship: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Peers don't pay each other.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Peers exchange roughly equal traffic.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B2F8CB-A11F-4C24-00FE-2C5B2F0C5D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Graph with Business Relationships</a:t>
            </a:r>
            <a:endParaRPr/>
          </a:p>
        </p:txBody>
      </p:sp>
      <p:sp>
        <p:nvSpPr>
          <p:cNvPr id="397" name="Google Shape;397;p3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644387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Representing business relationships in the AS graph: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Provider                     Customer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Peer                    Peer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arrows do not represent direction of packets (e.g. F can send packets to C).</a:t>
            </a:r>
          </a:p>
          <a:p>
            <a:pPr marL="0" lvl="0" indent="0">
              <a:buNone/>
            </a:pPr>
            <a:r>
              <a:rPr lang="en-US" dirty="0"/>
              <a:t>The AS graph forms a hierarchy (all arrows point down).</a:t>
            </a:r>
          </a:p>
          <a:p>
            <a:pPr lvl="0"/>
            <a:r>
              <a:rPr lang="en-US" dirty="0"/>
              <a:t>Service flows down: Higher nodes provide service to lower nodes.</a:t>
            </a:r>
          </a:p>
          <a:p>
            <a:pPr lvl="0">
              <a:spcBef>
                <a:spcPts val="0"/>
              </a:spcBef>
            </a:pPr>
            <a:r>
              <a:rPr lang="en-US" dirty="0"/>
              <a:t>Money flows up: Lower nodes pay money to higher nodes.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8" name="Google Shape;398;p36"/>
          <p:cNvSpPr/>
          <p:nvPr/>
        </p:nvSpPr>
        <p:spPr>
          <a:xfrm>
            <a:off x="5326062" y="110010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36"/>
          <p:cNvSpPr/>
          <p:nvPr/>
        </p:nvSpPr>
        <p:spPr>
          <a:xfrm>
            <a:off x="7164037" y="110010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36"/>
          <p:cNvSpPr/>
          <p:nvPr/>
        </p:nvSpPr>
        <p:spPr>
          <a:xfrm>
            <a:off x="4655412" y="220682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C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36"/>
          <p:cNvSpPr/>
          <p:nvPr/>
        </p:nvSpPr>
        <p:spPr>
          <a:xfrm>
            <a:off x="6423212" y="2206825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Google Shape;402;p36"/>
          <p:cNvSpPr/>
          <p:nvPr/>
        </p:nvSpPr>
        <p:spPr>
          <a:xfrm>
            <a:off x="7877487" y="2206863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E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36"/>
          <p:cNvSpPr/>
          <p:nvPr/>
        </p:nvSpPr>
        <p:spPr>
          <a:xfrm>
            <a:off x="4655412" y="321440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F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36"/>
          <p:cNvSpPr/>
          <p:nvPr/>
        </p:nvSpPr>
        <p:spPr>
          <a:xfrm>
            <a:off x="6071987" y="3214400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Google Shape;405;p36"/>
          <p:cNvSpPr/>
          <p:nvPr/>
        </p:nvSpPr>
        <p:spPr>
          <a:xfrm>
            <a:off x="7877487" y="3214438"/>
            <a:ext cx="969900" cy="5532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6" name="Google Shape;406;p36"/>
          <p:cNvCxnSpPr>
            <a:stCxn id="398" idx="4"/>
            <a:endCxn id="400" idx="0"/>
          </p:cNvCxnSpPr>
          <p:nvPr/>
        </p:nvCxnSpPr>
        <p:spPr>
          <a:xfrm flipH="1">
            <a:off x="5140212" y="1653300"/>
            <a:ext cx="670800" cy="553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7" name="Google Shape;407;p36"/>
          <p:cNvCxnSpPr>
            <a:stCxn id="398" idx="4"/>
            <a:endCxn id="401" idx="0"/>
          </p:cNvCxnSpPr>
          <p:nvPr/>
        </p:nvCxnSpPr>
        <p:spPr>
          <a:xfrm>
            <a:off x="5811012" y="1653300"/>
            <a:ext cx="1097100" cy="553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8" name="Google Shape;408;p36"/>
          <p:cNvCxnSpPr>
            <a:stCxn id="398" idx="6"/>
            <a:endCxn id="399" idx="2"/>
          </p:cNvCxnSpPr>
          <p:nvPr/>
        </p:nvCxnSpPr>
        <p:spPr>
          <a:xfrm>
            <a:off x="6295962" y="1376700"/>
            <a:ext cx="868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09" name="Google Shape;409;p36"/>
          <p:cNvCxnSpPr>
            <a:stCxn id="400" idx="4"/>
            <a:endCxn id="403" idx="0"/>
          </p:cNvCxnSpPr>
          <p:nvPr/>
        </p:nvCxnSpPr>
        <p:spPr>
          <a:xfrm>
            <a:off x="5140362" y="2760025"/>
            <a:ext cx="0" cy="454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0" name="Google Shape;410;p36"/>
          <p:cNvCxnSpPr>
            <a:stCxn id="400" idx="5"/>
            <a:endCxn id="404" idx="1"/>
          </p:cNvCxnSpPr>
          <p:nvPr/>
        </p:nvCxnSpPr>
        <p:spPr>
          <a:xfrm>
            <a:off x="5483273" y="2679011"/>
            <a:ext cx="730800" cy="616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1" name="Google Shape;411;p36"/>
          <p:cNvCxnSpPr>
            <a:stCxn id="401" idx="4"/>
            <a:endCxn id="404" idx="0"/>
          </p:cNvCxnSpPr>
          <p:nvPr/>
        </p:nvCxnSpPr>
        <p:spPr>
          <a:xfrm flipH="1">
            <a:off x="6556862" y="2760025"/>
            <a:ext cx="351300" cy="454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2" name="Google Shape;412;p36"/>
          <p:cNvCxnSpPr>
            <a:stCxn id="402" idx="4"/>
            <a:endCxn id="405" idx="0"/>
          </p:cNvCxnSpPr>
          <p:nvPr/>
        </p:nvCxnSpPr>
        <p:spPr>
          <a:xfrm>
            <a:off x="8362437" y="2760063"/>
            <a:ext cx="0" cy="454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3" name="Google Shape;413;p36"/>
          <p:cNvCxnSpPr>
            <a:stCxn id="401" idx="6"/>
            <a:endCxn id="402" idx="2"/>
          </p:cNvCxnSpPr>
          <p:nvPr/>
        </p:nvCxnSpPr>
        <p:spPr>
          <a:xfrm>
            <a:off x="7393112" y="2483425"/>
            <a:ext cx="484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14" name="Google Shape;414;p36"/>
          <p:cNvCxnSpPr/>
          <p:nvPr/>
        </p:nvCxnSpPr>
        <p:spPr>
          <a:xfrm>
            <a:off x="1576763" y="1100100"/>
            <a:ext cx="1050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5" name="Google Shape;415;p36"/>
          <p:cNvCxnSpPr/>
          <p:nvPr/>
        </p:nvCxnSpPr>
        <p:spPr>
          <a:xfrm>
            <a:off x="1266513" y="1430025"/>
            <a:ext cx="868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16" name="Google Shape;416;p36"/>
          <p:cNvCxnSpPr>
            <a:stCxn id="399" idx="4"/>
            <a:endCxn id="402" idx="0"/>
          </p:cNvCxnSpPr>
          <p:nvPr/>
        </p:nvCxnSpPr>
        <p:spPr>
          <a:xfrm>
            <a:off x="7648987" y="1653300"/>
            <a:ext cx="713400" cy="553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78D481-7D7B-2ED2-2346-52AB0EE90E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10659</Words>
  <Application>Microsoft Office PowerPoint</Application>
  <PresentationFormat>On-screen Show (16:9)</PresentationFormat>
  <Paragraphs>1323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Roboto Medium</vt:lpstr>
      <vt:lpstr>Arial</vt:lpstr>
      <vt:lpstr>Roboto</vt:lpstr>
      <vt:lpstr>Roboto Light</vt:lpstr>
      <vt:lpstr>Simple Lecture</vt:lpstr>
      <vt:lpstr>PowerPoint Presentation</vt:lpstr>
      <vt:lpstr>Autonomous Systems</vt:lpstr>
      <vt:lpstr>Intra-Domain vs. Inter-Domain Routing</vt:lpstr>
      <vt:lpstr>Intra-Domain vs. Inter-Domain Routing</vt:lpstr>
      <vt:lpstr>Brief History of Autonomous Systems</vt:lpstr>
      <vt:lpstr>Types of Autonomous Systems</vt:lpstr>
      <vt:lpstr>Business Relationships</vt:lpstr>
      <vt:lpstr>Business Relationships</vt:lpstr>
      <vt:lpstr>AS Graph with Business Relationships</vt:lpstr>
      <vt:lpstr>AS Graph with Business Relationships</vt:lpstr>
      <vt:lpstr>AS Graph is Acyclic</vt:lpstr>
      <vt:lpstr>Tier 1 ASes</vt:lpstr>
      <vt:lpstr>Properties of AS Graphs</vt:lpstr>
      <vt:lpstr>Goals of Inter-Domain Routing: Policy-Based Routing</vt:lpstr>
      <vt:lpstr>Goals of Inter-Domain Routing</vt:lpstr>
      <vt:lpstr>Policy-Based Routing</vt:lpstr>
      <vt:lpstr>Policy-Based Routing</vt:lpstr>
      <vt:lpstr>Gao-Rexford Rules</vt:lpstr>
      <vt:lpstr>Gao-Rexford Rules: Choosing Routes</vt:lpstr>
      <vt:lpstr>Gao-Rexford Rules: Choosing Routes</vt:lpstr>
      <vt:lpstr>Gao-Rexford Rules: Choosing Routes</vt:lpstr>
      <vt:lpstr>Gao-Rexford Rules: Participating in Routes</vt:lpstr>
      <vt:lpstr>Gao-Rexford Rules: Participating in Routes</vt:lpstr>
      <vt:lpstr>Gao-Rexford Rules: Participating in Routes</vt:lpstr>
      <vt:lpstr>Gao-Rexford Rules: Participating in Routes</vt:lpstr>
      <vt:lpstr>Gao-Rexford Rules: Participating in Routes</vt:lpstr>
      <vt:lpstr>Gao-Rexford Rules: Participating in Routes</vt:lpstr>
      <vt:lpstr>Gao-Rexford Rules: Participating in Routes</vt:lpstr>
      <vt:lpstr>Policy-Based Routing Example</vt:lpstr>
      <vt:lpstr>Policy-Based Routing Example</vt:lpstr>
      <vt:lpstr>Policy-Based Routing Example</vt:lpstr>
      <vt:lpstr>Policy-Based Routing Example</vt:lpstr>
      <vt:lpstr>Policy-Based Routing Example</vt:lpstr>
      <vt:lpstr>Properties of Routes with Gao-Rexford Rules</vt:lpstr>
      <vt:lpstr>Proving Reachability and Convergence with Gao-Rexford</vt:lpstr>
      <vt:lpstr>Summary: Autonomous Systems, Policy-Based Routing</vt:lpstr>
      <vt:lpstr>BGP: Importing and Exporting</vt:lpstr>
      <vt:lpstr>A Brief History of BGP</vt:lpstr>
      <vt:lpstr>Starting Point: Distance-Vector or Link-State?</vt:lpstr>
      <vt:lpstr>Importing and Exporting Paths</vt:lpstr>
      <vt:lpstr>Importing Paths</vt:lpstr>
      <vt:lpstr>Exporting Paths</vt:lpstr>
      <vt:lpstr>Exporting Paths From Customers</vt:lpstr>
      <vt:lpstr>Exporting Paths From Customers</vt:lpstr>
      <vt:lpstr>Exporting Paths From Peers</vt:lpstr>
      <vt:lpstr>Exporting Paths From Peers</vt:lpstr>
      <vt:lpstr>Exporting Paths From Providers</vt:lpstr>
      <vt:lpstr>Exporting Paths From Providers</vt:lpstr>
      <vt:lpstr>Exporting Paths From Providers</vt:lpstr>
      <vt:lpstr>BGP: Aggregation and Path-Vector</vt:lpstr>
      <vt:lpstr>Modifications from Distance-Vector to BGP</vt:lpstr>
      <vt:lpstr>Modification #1: Aggregating Prefixes</vt:lpstr>
      <vt:lpstr>Modification #1: Aggregating Prefixes</vt:lpstr>
      <vt:lpstr>Modification #2: Distance-Vector → Path-Vector</vt:lpstr>
      <vt:lpstr>Modification #2: Distance-Vector → Path-Vector</vt:lpstr>
      <vt:lpstr>Stub ASes Use Default Routes</vt:lpstr>
      <vt:lpstr>Summary: Inter-Domain Routing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Zonghua Gu</cp:lastModifiedBy>
  <cp:revision>2</cp:revision>
  <dcterms:modified xsi:type="dcterms:W3CDTF">2026-02-17T01:25:49Z</dcterms:modified>
</cp:coreProperties>
</file>