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85" r:id="rId3"/>
    <p:sldId id="286" r:id="rId4"/>
    <p:sldId id="287" r:id="rId5"/>
    <p:sldId id="289" r:id="rId6"/>
    <p:sldId id="288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Light" panose="02000000000000000000" pitchFamily="2" charset="0"/>
      <p:regular r:id="rId13"/>
      <p:bold r:id="rId14"/>
      <p:italic r:id="rId15"/>
      <p:boldItalic r:id="rId16"/>
    </p:embeddedFont>
    <p:embeddedFont>
      <p:font typeface="Roboto Medium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38BA3-E02E-4E56-BD38-7471B398B370}" v="13" dt="2026-03-26T20:02:35.339"/>
  </p1510:revLst>
</p1510:revInfo>
</file>

<file path=ppt/tableStyles.xml><?xml version="1.0" encoding="utf-8"?>
<a:tblStyleLst xmlns:a="http://schemas.openxmlformats.org/drawingml/2006/main" def="{640098EA-F5DE-4482-BE86-79975F08261D}">
  <a:tblStyle styleId="{640098EA-F5DE-4482-BE86-79975F082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addSld delSld modSld">
      <pc:chgData name="Zonghua Gu" userId="9a7e1853e1951ef5" providerId="LiveId" clId="{CF1FAA12-072C-4ED5-BA76-0FFFAEFDB88A}" dt="2026-03-26T21:27:05.124" v="723" actId="20577"/>
      <pc:docMkLst>
        <pc:docMk/>
      </pc:docMkLst>
      <pc:sldChg chg="addSp delSp modSp mod">
        <pc:chgData name="Zonghua Gu" userId="9a7e1853e1951ef5" providerId="LiveId" clId="{CF1FAA12-072C-4ED5-BA76-0FFFAEFDB88A}" dt="2026-03-26T19:58:37.719" v="710" actId="478"/>
        <pc:sldMkLst>
          <pc:docMk/>
          <pc:sldMk cId="20097595" sldId="286"/>
        </pc:sldMkLst>
        <pc:spChg chg="mod">
          <ac:chgData name="Zonghua Gu" userId="9a7e1853e1951ef5" providerId="LiveId" clId="{CF1FAA12-072C-4ED5-BA76-0FFFAEFDB88A}" dt="2026-03-26T19:58:17.831" v="696" actId="1076"/>
          <ac:spMkLst>
            <pc:docMk/>
            <pc:sldMk cId="20097595" sldId="286"/>
            <ac:spMk id="3" creationId="{47247A74-E8E4-1678-ACB8-F868F0268B9C}"/>
          </ac:spMkLst>
        </pc:spChg>
        <pc:spChg chg="add mod">
          <ac:chgData name="Zonghua Gu" userId="9a7e1853e1951ef5" providerId="LiveId" clId="{CF1FAA12-072C-4ED5-BA76-0FFFAEFDB88A}" dt="2026-03-26T19:58:27.582" v="708" actId="1076"/>
          <ac:spMkLst>
            <pc:docMk/>
            <pc:sldMk cId="20097595" sldId="286"/>
            <ac:spMk id="6" creationId="{7C6E464A-5322-C93E-0A45-DF2222AC0560}"/>
          </ac:spMkLst>
        </pc:spChg>
        <pc:spChg chg="add del mod">
          <ac:chgData name="Zonghua Gu" userId="9a7e1853e1951ef5" providerId="LiveId" clId="{CF1FAA12-072C-4ED5-BA76-0FFFAEFDB88A}" dt="2026-03-26T19:58:37.719" v="710" actId="478"/>
          <ac:spMkLst>
            <pc:docMk/>
            <pc:sldMk cId="20097595" sldId="286"/>
            <ac:spMk id="7" creationId="{1E86531A-21CF-BEDF-7927-179610763D76}"/>
          </ac:spMkLst>
        </pc:spChg>
      </pc:sldChg>
      <pc:sldChg chg="addSp modSp mod">
        <pc:chgData name="Zonghua Gu" userId="9a7e1853e1951ef5" providerId="LiveId" clId="{CF1FAA12-072C-4ED5-BA76-0FFFAEFDB88A}" dt="2026-03-26T21:27:05.124" v="723" actId="20577"/>
        <pc:sldMkLst>
          <pc:docMk/>
          <pc:sldMk cId="2594749675" sldId="287"/>
        </pc:sldMkLst>
        <pc:spChg chg="mod">
          <ac:chgData name="Zonghua Gu" userId="9a7e1853e1951ef5" providerId="LiveId" clId="{CF1FAA12-072C-4ED5-BA76-0FFFAEFDB88A}" dt="2026-03-26T19:40:55.954" v="640" actId="20577"/>
          <ac:spMkLst>
            <pc:docMk/>
            <pc:sldMk cId="2594749675" sldId="287"/>
            <ac:spMk id="2" creationId="{EB247837-37E5-0024-8F58-B324FB7B590D}"/>
          </ac:spMkLst>
        </pc:spChg>
        <pc:spChg chg="mod">
          <ac:chgData name="Zonghua Gu" userId="9a7e1853e1951ef5" providerId="LiveId" clId="{CF1FAA12-072C-4ED5-BA76-0FFFAEFDB88A}" dt="2026-03-26T21:27:05.124" v="723" actId="20577"/>
          <ac:spMkLst>
            <pc:docMk/>
            <pc:sldMk cId="2594749675" sldId="287"/>
            <ac:spMk id="3" creationId="{3EF2E7EA-408D-6358-0351-525885CB7288}"/>
          </ac:spMkLst>
        </pc:spChg>
        <pc:spChg chg="add">
          <ac:chgData name="Zonghua Gu" userId="9a7e1853e1951ef5" providerId="LiveId" clId="{CF1FAA12-072C-4ED5-BA76-0FFFAEFDB88A}" dt="2026-03-26T19:45:10.977" v="645"/>
          <ac:spMkLst>
            <pc:docMk/>
            <pc:sldMk cId="2594749675" sldId="287"/>
            <ac:spMk id="7" creationId="{3D54EC34-A4B3-75EF-9344-781F00807269}"/>
          </ac:spMkLst>
        </pc:spChg>
        <pc:spChg chg="add">
          <ac:chgData name="Zonghua Gu" userId="9a7e1853e1951ef5" providerId="LiveId" clId="{CF1FAA12-072C-4ED5-BA76-0FFFAEFDB88A}" dt="2026-03-26T19:45:13.253" v="646"/>
          <ac:spMkLst>
            <pc:docMk/>
            <pc:sldMk cId="2594749675" sldId="287"/>
            <ac:spMk id="8" creationId="{D71CD8A7-4B38-0BE2-E1A9-CDB09217C862}"/>
          </ac:spMkLst>
        </pc:spChg>
      </pc:sldChg>
      <pc:sldChg chg="modSp">
        <pc:chgData name="Zonghua Gu" userId="9a7e1853e1951ef5" providerId="LiveId" clId="{CF1FAA12-072C-4ED5-BA76-0FFFAEFDB88A}" dt="2026-03-26T20:02:35.339" v="712"/>
        <pc:sldMkLst>
          <pc:docMk/>
          <pc:sldMk cId="1178719196" sldId="288"/>
        </pc:sldMkLst>
        <pc:spChg chg="mod">
          <ac:chgData name="Zonghua Gu" userId="9a7e1853e1951ef5" providerId="LiveId" clId="{CF1FAA12-072C-4ED5-BA76-0FFFAEFDB88A}" dt="2026-03-26T20:02:35.339" v="712"/>
          <ac:spMkLst>
            <pc:docMk/>
            <pc:sldMk cId="1178719196" sldId="288"/>
            <ac:spMk id="2" creationId="{86E1E8E3-198B-0104-CACF-8A198A9913D8}"/>
          </ac:spMkLst>
        </pc:spChg>
      </pc:sldChg>
      <pc:sldChg chg="addSp modSp new mod">
        <pc:chgData name="Zonghua Gu" userId="9a7e1853e1951ef5" providerId="LiveId" clId="{CF1FAA12-072C-4ED5-BA76-0FFFAEFDB88A}" dt="2026-03-26T20:02:32.480" v="711"/>
        <pc:sldMkLst>
          <pc:docMk/>
          <pc:sldMk cId="2089477044" sldId="289"/>
        </pc:sldMkLst>
        <pc:spChg chg="mod">
          <ac:chgData name="Zonghua Gu" userId="9a7e1853e1951ef5" providerId="LiveId" clId="{CF1FAA12-072C-4ED5-BA76-0FFFAEFDB88A}" dt="2026-03-26T20:02:32.480" v="711"/>
          <ac:spMkLst>
            <pc:docMk/>
            <pc:sldMk cId="2089477044" sldId="289"/>
            <ac:spMk id="2" creationId="{B115100A-DFFF-500F-E553-C1CA2F507822}"/>
          </ac:spMkLst>
        </pc:spChg>
        <pc:spChg chg="mod">
          <ac:chgData name="Zonghua Gu" userId="9a7e1853e1951ef5" providerId="LiveId" clId="{CF1FAA12-072C-4ED5-BA76-0FFFAEFDB88A}" dt="2026-03-26T19:51:43.563" v="694" actId="14100"/>
          <ac:spMkLst>
            <pc:docMk/>
            <pc:sldMk cId="2089477044" sldId="289"/>
            <ac:spMk id="3" creationId="{F5EA2728-D512-2120-FCEF-07325C84B194}"/>
          </ac:spMkLst>
        </pc:spChg>
        <pc:spChg chg="add mod">
          <ac:chgData name="Zonghua Gu" userId="9a7e1853e1951ef5" providerId="LiveId" clId="{CF1FAA12-072C-4ED5-BA76-0FFFAEFDB88A}" dt="2026-03-26T19:49:45.043" v="660"/>
          <ac:spMkLst>
            <pc:docMk/>
            <pc:sldMk cId="2089477044" sldId="289"/>
            <ac:spMk id="5" creationId="{2962E189-AE68-2144-6922-8C82685A7224}"/>
          </ac:spMkLst>
        </pc:spChg>
        <pc:spChg chg="add mod">
          <ac:chgData name="Zonghua Gu" userId="9a7e1853e1951ef5" providerId="LiveId" clId="{CF1FAA12-072C-4ED5-BA76-0FFFAEFDB88A}" dt="2026-03-26T19:49:45.043" v="660"/>
          <ac:spMkLst>
            <pc:docMk/>
            <pc:sldMk cId="2089477044" sldId="289"/>
            <ac:spMk id="6" creationId="{C3C2A4D2-CF08-12B1-54DF-57335316933F}"/>
          </ac:spMkLst>
        </pc:spChg>
        <pc:picChg chg="add mod">
          <ac:chgData name="Zonghua Gu" userId="9a7e1853e1951ef5" providerId="LiveId" clId="{CF1FAA12-072C-4ED5-BA76-0FFFAEFDB88A}" dt="2026-03-26T19:49:45.043" v="660"/>
          <ac:picMkLst>
            <pc:docMk/>
            <pc:sldMk cId="2089477044" sldId="289"/>
            <ac:picMk id="4" creationId="{ADDDA921-A51A-2003-DE2F-9AFEA87A8F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9db0c453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9db0c453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efee653596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efee653596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after that after the midterm maybe we switch into layer four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we start thinking about how do you actually build a reliable protocol so we showed you that little super simple Bob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sending 10 packets reliability protocol and some people pointed out there are some bugs in that that we didn't really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address and you're right a real solid state-of-the-art reli reliability protocol will take us four lectures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so we're going to spend two lectures building TCP to ensure reliability and then we'll spend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lectures talking about congestion control so that we ensure that the NH host don't overload the links and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are associated with the third project which is all about transport and implementing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TCP and then after that two lectures at layer seven so we're basically moving up the stack and at layer seven there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two applications that we'll talk about one of them is DNS one of them is HTTP I won't talk about them any further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because you'll get them a lot later but there are examples of things that we can build on top of the network to make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everything work and once we've traveled across all the layers in lecture 16 and 17 we'll go back and clean up all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little missing pieces that we haven't really touched yet to form what we call the end to endend picture so by lecture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17 you will finally get the ultimate picture of what exactly happens when I send a packet from point A to point 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of the missing pieces will get filled in we'll go through all these protocols that didn't really fit anywhere else but have to be covered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we'll also spend a little bit of time at Layer Two and everything will be connected up so we'll spend a lot of time at layers three four and seven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once we do that we'll Circle back and tie it all together in lectures 16 and 17 so that's the next part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semester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>
          <a:extLst>
            <a:ext uri="{FF2B5EF4-FFF2-40B4-BE49-F238E27FC236}">
              <a16:creationId xmlns:a16="http://schemas.microsoft.com/office/drawing/2014/main" id="{4174E642-EAAA-2408-CE65-3A5A10EA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efee653596_1_198:notes">
            <a:extLst>
              <a:ext uri="{FF2B5EF4-FFF2-40B4-BE49-F238E27FC236}">
                <a16:creationId xmlns:a16="http://schemas.microsoft.com/office/drawing/2014/main" id="{32B029AB-5A15-9CE5-DB3E-016B5D3DF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efee653596_1_198:notes">
            <a:extLst>
              <a:ext uri="{FF2B5EF4-FFF2-40B4-BE49-F238E27FC236}">
                <a16:creationId xmlns:a16="http://schemas.microsoft.com/office/drawing/2014/main" id="{0BB42CF9-B184-5B97-D1A1-0EF6A1AD9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after that after the midterm maybe we switch into layer four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we start thinking about how do you actually build a reliable protocol so we showed you that little super simple Bob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sending 10 packets reliability protocol and some people pointed out there are some bugs in that that we didn't really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address and you're right a real solid state-of-the-art reli reliability protocol will take us four lectures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so we're going to spend two lectures building TCP to ensure reliability and then we'll spend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lectures talking about congestion control so that we ensure that the NH host don't overload the links and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are associated with the third project which is all about transport and implementing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TCP and then after that two lectures at layer seven so we're basically moving up the stack and at layer seven there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14:59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two applications that we'll talk about one of them is DNS one of them is HTTP I won't talk about them any further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because you'll get them a lot later but there are examples of things that we can build on top of the network to make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everything work and once we've traveled across all the layers in lecture 16 and 17 we'll go back and clean up all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little missing pieces that we haven't really touched yet to form what we call the end to endend picture so by lecture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17 you will finally get the ultimate picture of what exactly happens when I send a packet from point A to point 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of the missing pieces will get filled in we'll go through all these protocols that didn't really fit anywhere else but have to be covered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we'll also spend a little bit of time at Layer Two and everything will be connected up so we'll spend a lot of time at layers three four and seven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once we do that we'll Circle back and tie it all together in lectures 16 and 17 so that's the next part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15:57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semester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088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10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11558" y="2144986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Inter-Domain Routing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Exercises ANS</a:t>
            </a:r>
            <a:endParaRPr sz="3600" dirty="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8 (Routing 5)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5278830" y="30875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751641" y="30875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4741423" y="119560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158001" y="119560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7323345" y="119563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4741423" y="200300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5876556" y="200300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7323345" y="200303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" name="Google Shape;154;p24"/>
          <p:cNvCxnSpPr>
            <a:stCxn id="146" idx="4"/>
            <a:endCxn id="148" idx="0"/>
          </p:cNvCxnSpPr>
          <p:nvPr/>
        </p:nvCxnSpPr>
        <p:spPr>
          <a:xfrm flipH="1">
            <a:off x="5130180" y="752150"/>
            <a:ext cx="5373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4"/>
          <p:cNvCxnSpPr>
            <a:stCxn id="146" idx="4"/>
            <a:endCxn id="149" idx="0"/>
          </p:cNvCxnSpPr>
          <p:nvPr/>
        </p:nvCxnSpPr>
        <p:spPr>
          <a:xfrm>
            <a:off x="5667480" y="752150"/>
            <a:ext cx="8793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4"/>
          <p:cNvCxnSpPr>
            <a:stCxn id="148" idx="4"/>
            <a:endCxn id="151" idx="0"/>
          </p:cNvCxnSpPr>
          <p:nvPr/>
        </p:nvCxnSpPr>
        <p:spPr>
          <a:xfrm>
            <a:off x="5130073" y="1639001"/>
            <a:ext cx="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4"/>
          <p:cNvCxnSpPr>
            <a:stCxn id="148" idx="5"/>
            <a:endCxn id="152" idx="1"/>
          </p:cNvCxnSpPr>
          <p:nvPr/>
        </p:nvCxnSpPr>
        <p:spPr>
          <a:xfrm>
            <a:off x="5404890" y="1574066"/>
            <a:ext cx="585600" cy="49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24"/>
          <p:cNvCxnSpPr>
            <a:stCxn id="149" idx="4"/>
            <a:endCxn id="152" idx="0"/>
          </p:cNvCxnSpPr>
          <p:nvPr/>
        </p:nvCxnSpPr>
        <p:spPr>
          <a:xfrm flipH="1">
            <a:off x="6265251" y="1639001"/>
            <a:ext cx="28140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4"/>
          <p:cNvCxnSpPr>
            <a:stCxn id="150" idx="4"/>
            <a:endCxn id="153" idx="0"/>
          </p:cNvCxnSpPr>
          <p:nvPr/>
        </p:nvCxnSpPr>
        <p:spPr>
          <a:xfrm>
            <a:off x="7711995" y="1639031"/>
            <a:ext cx="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24"/>
          <p:cNvCxnSpPr>
            <a:stCxn id="149" idx="6"/>
            <a:endCxn id="150" idx="2"/>
          </p:cNvCxnSpPr>
          <p:nvPr/>
        </p:nvCxnSpPr>
        <p:spPr>
          <a:xfrm>
            <a:off x="6935301" y="1417301"/>
            <a:ext cx="387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1" name="Google Shape;161;p24"/>
          <p:cNvCxnSpPr>
            <a:stCxn id="147" idx="4"/>
            <a:endCxn id="150" idx="0"/>
          </p:cNvCxnSpPr>
          <p:nvPr/>
        </p:nvCxnSpPr>
        <p:spPr>
          <a:xfrm>
            <a:off x="7140291" y="752150"/>
            <a:ext cx="5718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CD0B49-0F78-39FF-F288-5A32CBB998E7}"/>
              </a:ext>
            </a:extLst>
          </p:cNvPr>
          <p:cNvSpPr txBox="1"/>
          <p:nvPr/>
        </p:nvSpPr>
        <p:spPr>
          <a:xfrm>
            <a:off x="3526681" y="486553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credit: CS 168 @ UC Berkeley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Q1. BGP</a:t>
            </a:r>
            <a:endParaRPr dirty="0"/>
          </a:p>
        </p:txBody>
      </p:sp>
      <p:sp>
        <p:nvSpPr>
          <p:cNvPr id="1822" name="Google Shape;1822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66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/>
              <a:t>Consider the following configuration of autonomous systems and their relationships.</a:t>
            </a:r>
          </a:p>
          <a:p>
            <a:pPr marL="0" lvl="0" indent="0">
              <a:buNone/>
            </a:pPr>
            <a:r>
              <a:rPr lang="en-US" dirty="0"/>
              <a:t>A square-triangle line indicates a provider-customer relationship, and a circle-circle line indicates a peer relationship. We have two tier 1 providers (AS1 and AS7). Assume we are using the following selection and export rules for all </a:t>
            </a:r>
            <a:r>
              <a:rPr lang="en-US" dirty="0" err="1"/>
              <a:t>ASes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b="1" dirty="0"/>
              <a:t>Selection:</a:t>
            </a:r>
            <a:r>
              <a:rPr lang="en-US" dirty="0"/>
              <a:t> Prefer to send data through customers &gt; peers &gt; providers in order to minimize costs. </a:t>
            </a:r>
          </a:p>
          <a:p>
            <a:pPr marL="0" lvl="0" indent="0">
              <a:buNone/>
            </a:pPr>
            <a:r>
              <a:rPr lang="en-US" b="1" dirty="0"/>
              <a:t>Export: </a:t>
            </a:r>
            <a:r>
              <a:rPr lang="en-US" dirty="0"/>
              <a:t>To customers, advertise all paths. To all other </a:t>
            </a:r>
            <a:r>
              <a:rPr lang="en-US" dirty="0" err="1"/>
              <a:t>ASes</a:t>
            </a:r>
            <a:r>
              <a:rPr lang="en-US" dirty="0"/>
              <a:t>, advertise only paths to customers (and paths to your own AS, of course).</a:t>
            </a:r>
          </a:p>
          <a:p>
            <a:pPr marL="0" lvl="0" indent="0">
              <a:buNone/>
            </a:pPr>
            <a:r>
              <a:rPr lang="en-US" dirty="0"/>
              <a:t>1) A user in AS4 tries to send data to a friend in AS5. What path (if any) would the data take to get to the friend?</a:t>
            </a:r>
          </a:p>
          <a:p>
            <a:pPr marL="0" lvl="0" indent="0">
              <a:buNone/>
            </a:pPr>
            <a:r>
              <a:rPr lang="en-US" dirty="0"/>
              <a:t>2) A user in AS6 tries to send data to a friend in AS5. What path (if any) would the data take to get to the friend?</a:t>
            </a:r>
          </a:p>
          <a:p>
            <a:pPr marL="0" lvl="0" indent="0">
              <a:buNone/>
            </a:pPr>
            <a:r>
              <a:rPr lang="en-US" dirty="0"/>
              <a:t>3) A user in AS1 tries to send data to another user in AS9. What path (if any) would the data take?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FB041-BB88-F60F-06EA-82433024A6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6AF53-1090-46BF-4B97-4DD6AA47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88" y="2676821"/>
            <a:ext cx="4398624" cy="24666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>
          <a:extLst>
            <a:ext uri="{FF2B5EF4-FFF2-40B4-BE49-F238E27FC236}">
              <a16:creationId xmlns:a16="http://schemas.microsoft.com/office/drawing/2014/main" id="{C30A3ABC-88DA-773E-7D2F-03AA9DE7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53">
            <a:extLst>
              <a:ext uri="{FF2B5EF4-FFF2-40B4-BE49-F238E27FC236}">
                <a16:creationId xmlns:a16="http://schemas.microsoft.com/office/drawing/2014/main" id="{CDA0B8BE-8F05-8FD9-7E4C-2A45D9052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3"/>
                </a:solidFill>
              </a:rPr>
              <a:t>Q. BGP ANS</a:t>
            </a:r>
            <a:endParaRPr dirty="0"/>
          </a:p>
        </p:txBody>
      </p:sp>
      <p:sp>
        <p:nvSpPr>
          <p:cNvPr id="1822" name="Google Shape;1822;p53">
            <a:extLst>
              <a:ext uri="{FF2B5EF4-FFF2-40B4-BE49-F238E27FC236}">
                <a16:creationId xmlns:a16="http://schemas.microsoft.com/office/drawing/2014/main" id="{392BB831-FAA9-FFBC-15AC-4267B998AD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458" y="251379"/>
            <a:ext cx="8909700" cy="2534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1) A user in AS4 tries to send data to a friend in AS5. What path (if any) would the data take to get to the friend?</a:t>
            </a:r>
          </a:p>
          <a:p>
            <a:pPr marL="0" lvl="0" indent="0">
              <a:buNone/>
            </a:pPr>
            <a:r>
              <a:rPr lang="en-US" dirty="0"/>
              <a:t>ANS: AS4 → AS2 → AS3 → AS5</a:t>
            </a:r>
          </a:p>
          <a:p>
            <a:pPr marL="0" lvl="0" indent="0">
              <a:buNone/>
            </a:pPr>
            <a:r>
              <a:rPr lang="en-US" dirty="0"/>
              <a:t>2) A user in AS6 tries to send data to a friend in AS5. What path (if any) would the data take to get to the friend?</a:t>
            </a:r>
          </a:p>
          <a:p>
            <a:pPr marL="0" lvl="0" indent="0">
              <a:buNone/>
            </a:pPr>
            <a:r>
              <a:rPr lang="en-US" dirty="0"/>
              <a:t>ANS: AS6 → AS1 → AS7 → AS8 → AS5. Since AS2 won’t advertise its peer’s (AS3′s) path (about how to reach AS5) to its provider (AS1), so AS1 doesn’t know it can reach AS5 through AS2.</a:t>
            </a:r>
          </a:p>
          <a:p>
            <a:pPr marL="0" lvl="0" indent="0">
              <a:buNone/>
            </a:pPr>
            <a:r>
              <a:rPr lang="en-US" dirty="0"/>
              <a:t>3) A user in AS1 tries to send data to another user in AS9. What path (if any) would the data take?</a:t>
            </a:r>
          </a:p>
          <a:p>
            <a:pPr marL="0" lvl="0" indent="0">
              <a:buNone/>
            </a:pPr>
            <a:r>
              <a:rPr lang="en-US" dirty="0"/>
              <a:t>ANS: AS1 → AS7 → AS8 → AS9. Same reasoning as Part 2).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7AFC6-9766-DE0B-2292-F0A89AD6A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3E221-D08F-CCE5-933A-BD9825CE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38" y="2643447"/>
            <a:ext cx="4270773" cy="2394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47A74-E8E4-1678-ACB8-F868F0268B9C}"/>
              </a:ext>
            </a:extLst>
          </p:cNvPr>
          <p:cNvSpPr txBox="1"/>
          <p:nvPr/>
        </p:nvSpPr>
        <p:spPr>
          <a:xfrm>
            <a:off x="1747067" y="4729212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Customer</a:t>
            </a:r>
            <a:endParaRPr lang="zh-CN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2954B-D2E1-7F2D-3931-E831FC69A734}"/>
              </a:ext>
            </a:extLst>
          </p:cNvPr>
          <p:cNvSpPr txBox="1"/>
          <p:nvPr/>
        </p:nvSpPr>
        <p:spPr>
          <a:xfrm>
            <a:off x="4367729" y="2775437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Peer</a:t>
            </a:r>
            <a:endParaRPr lang="zh-CN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E464A-5322-C93E-0A45-DF2222AC0560}"/>
              </a:ext>
            </a:extLst>
          </p:cNvPr>
          <p:cNvSpPr txBox="1"/>
          <p:nvPr/>
        </p:nvSpPr>
        <p:spPr>
          <a:xfrm>
            <a:off x="2656482" y="274356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Provider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0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7837-37E5-0024-8F58-B324FB7B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Explanations (based on Gao-Rexford Rules)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E7EA-408D-6358-0351-525885CB7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06450"/>
            <a:ext cx="4880586" cy="4530600"/>
          </a:xfrm>
        </p:spPr>
        <p:txBody>
          <a:bodyPr/>
          <a:lstStyle/>
          <a:p>
            <a:r>
              <a:rPr lang="en-US" altLang="zh-CN" sz="1100" dirty="0"/>
              <a:t>1) AS4 → AS2 → AS3 → AS5.This path respects all Gao-Rexford rules:</a:t>
            </a:r>
          </a:p>
          <a:p>
            <a:pPr lvl="1"/>
            <a:r>
              <a:rPr lang="en-US" altLang="zh-CN" sz="1100" dirty="0"/>
              <a:t>AS2 has a peer neighbor (AS3) AND a customer neighbor (AS4)</a:t>
            </a:r>
          </a:p>
          <a:p>
            <a:pPr lvl="1"/>
            <a:r>
              <a:rPr lang="en-US" altLang="zh-CN" sz="1100" dirty="0"/>
              <a:t>AS3 has a customer neighbor (AS5 paying)</a:t>
            </a:r>
          </a:p>
          <a:p>
            <a:pPr lvl="1"/>
            <a:r>
              <a:rPr lang="en-US" altLang="zh-CN" sz="1100" dirty="0"/>
              <a:t>Path is valley-free (no going up after going down)</a:t>
            </a:r>
          </a:p>
          <a:p>
            <a:r>
              <a:rPr lang="en-US" altLang="zh-CN" sz="1100" dirty="0"/>
              <a:t>2)</a:t>
            </a:r>
            <a:r>
              <a:rPr lang="zh-CN" altLang="en-US" sz="1100" dirty="0"/>
              <a:t> </a:t>
            </a:r>
            <a:r>
              <a:rPr lang="en-US" altLang="zh-CN" sz="1100" dirty="0"/>
              <a:t>AS6 → AS1 → AS7 → AS8 → AS5. Since AS2 won’t advertise its peer’s (AS3′s) path (about how to reach AS5) to its provider (AS1), so AS1 doesn’t know it can reach AS5 through AS2.</a:t>
            </a:r>
          </a:p>
          <a:p>
            <a:pPr lvl="1"/>
            <a:r>
              <a:rPr lang="en-US" altLang="zh-CN" sz="1100" dirty="0"/>
              <a:t>Export policy: AS2 receives a route from peer AS3 (about reaching AS5)</a:t>
            </a:r>
          </a:p>
          <a:p>
            <a:pPr lvl="1"/>
            <a:r>
              <a:rPr lang="en-US" altLang="zh-CN" sz="1100" dirty="0"/>
              <a:t>Export rule: </a:t>
            </a:r>
            <a:r>
              <a:rPr lang="en-US" altLang="zh-CN" sz="1100" dirty="0">
                <a:solidFill>
                  <a:srgbClr val="FF0000"/>
                </a:solidFill>
              </a:rPr>
              <a:t>Routes from peers are only advertised</a:t>
            </a:r>
            <a:r>
              <a:rPr lang="en-US" altLang="zh-CN" sz="1100">
                <a:solidFill>
                  <a:srgbClr val="FF0000"/>
                </a:solidFill>
              </a:rPr>
              <a:t>/exported </a:t>
            </a:r>
            <a:r>
              <a:rPr lang="en-US" altLang="zh-CN" sz="1100" dirty="0">
                <a:solidFill>
                  <a:srgbClr val="FF0000"/>
                </a:solidFill>
              </a:rPr>
              <a:t>to customers (not to providers)</a:t>
            </a:r>
          </a:p>
          <a:p>
            <a:pPr lvl="1"/>
            <a:r>
              <a:rPr lang="en-US" altLang="zh-CN" sz="1100" dirty="0"/>
              <a:t>Therefore: AS1 (AS2's provider) does NOT learn about the AS3→AS5 path</a:t>
            </a:r>
          </a:p>
          <a:p>
            <a:pPr lvl="1"/>
            <a:r>
              <a:rPr lang="en-US" altLang="zh-CN" sz="1100" dirty="0"/>
              <a:t>So AS1 can only reach AS5 via AS7 (its peer) and then AS8→AS5. This forces the long path through Tier 1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A6015-9964-98A9-BB79-F44DEA81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27" y="1548938"/>
            <a:ext cx="4270773" cy="2394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020F4-2F1D-CE9F-2A67-F6EF1C4C48DC}"/>
              </a:ext>
            </a:extLst>
          </p:cNvPr>
          <p:cNvSpPr txBox="1"/>
          <p:nvPr/>
        </p:nvSpPr>
        <p:spPr>
          <a:xfrm>
            <a:off x="4873227" y="2425124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Customer</a:t>
            </a:r>
            <a:endParaRPr lang="zh-CN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81A5B-4594-D64C-190B-506610CF6467}"/>
              </a:ext>
            </a:extLst>
          </p:cNvPr>
          <p:cNvSpPr txBox="1"/>
          <p:nvPr/>
        </p:nvSpPr>
        <p:spPr>
          <a:xfrm>
            <a:off x="6750518" y="168092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Peer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9474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00A-DFFF-500F-E553-C1CA2F5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Explanations (based on Gao-Rexford Rules)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A2728-D512-2120-FCEF-07325C84B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50" y="402200"/>
            <a:ext cx="4918433" cy="468275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100" dirty="0"/>
              <a:t>How about AS6 → AS9 → AS8 → AS5? </a:t>
            </a:r>
            <a:endParaRPr lang="en-US" sz="1100" dirty="0"/>
          </a:p>
          <a:p>
            <a:r>
              <a:rPr lang="en-US" sz="1100" dirty="0"/>
              <a:t>AS9 is a </a:t>
            </a:r>
            <a:r>
              <a:rPr lang="en-US" sz="1100" b="1" dirty="0"/>
              <a:t>customer</a:t>
            </a:r>
            <a:r>
              <a:rPr lang="en-US" sz="1100" dirty="0"/>
              <a:t> of AS8, and AS5 is also a </a:t>
            </a:r>
            <a:r>
              <a:rPr lang="en-US" sz="1100" b="1" dirty="0"/>
              <a:t>customer</a:t>
            </a:r>
            <a:r>
              <a:rPr lang="en-US" sz="1100" dirty="0"/>
              <a:t> of AS8. So:</a:t>
            </a:r>
          </a:p>
          <a:p>
            <a:r>
              <a:rPr lang="en-US" sz="1100" b="1" dirty="0"/>
              <a:t>AS5 → AS8</a:t>
            </a:r>
            <a:r>
              <a:rPr lang="en-US" sz="1100" dirty="0"/>
              <a:t> is customer to provider for route origination </a:t>
            </a:r>
          </a:p>
          <a:p>
            <a:r>
              <a:rPr lang="en-US" sz="1100" b="1" dirty="0"/>
              <a:t>AS8 → AS9</a:t>
            </a:r>
            <a:r>
              <a:rPr lang="en-US" sz="1100" dirty="0"/>
              <a:t> is provider to customer advertisement </a:t>
            </a:r>
          </a:p>
          <a:p>
            <a:r>
              <a:rPr lang="en-US" sz="1100" b="1" dirty="0"/>
              <a:t>AS9 learns the AS5 route from its provider AS8</a:t>
            </a:r>
            <a:r>
              <a:rPr lang="en-US" sz="1100" dirty="0"/>
              <a:t> </a:t>
            </a:r>
          </a:p>
          <a:p>
            <a:r>
              <a:rPr lang="en-US" sz="1100" dirty="0"/>
              <a:t>Now the key export rule applies: </a:t>
            </a:r>
            <a:r>
              <a:rPr lang="en-US" sz="1100" dirty="0">
                <a:solidFill>
                  <a:srgbClr val="FF0000"/>
                </a:solidFill>
              </a:rPr>
              <a:t>Routes learned from a </a:t>
            </a:r>
            <a:r>
              <a:rPr lang="en-US" sz="1100" b="1" dirty="0">
                <a:solidFill>
                  <a:srgbClr val="FF0000"/>
                </a:solidFill>
              </a:rPr>
              <a:t>provider</a:t>
            </a:r>
            <a:r>
              <a:rPr lang="en-US" sz="1100" dirty="0">
                <a:solidFill>
                  <a:srgbClr val="FF0000"/>
                </a:solidFill>
              </a:rPr>
              <a:t> or </a:t>
            </a:r>
            <a:r>
              <a:rPr lang="en-US" sz="1100" b="1" dirty="0">
                <a:solidFill>
                  <a:srgbClr val="FF0000"/>
                </a:solidFill>
              </a:rPr>
              <a:t>peer</a:t>
            </a:r>
            <a:r>
              <a:rPr lang="en-US" sz="1100" dirty="0">
                <a:solidFill>
                  <a:srgbClr val="FF0000"/>
                </a:solidFill>
              </a:rPr>
              <a:t> are exported </a:t>
            </a:r>
            <a:r>
              <a:rPr lang="en-US" sz="1100" b="1" dirty="0">
                <a:solidFill>
                  <a:srgbClr val="FF0000"/>
                </a:solidFill>
              </a:rPr>
              <a:t>only to customers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100" dirty="0"/>
              <a:t>AS9 learned the route to AS5 from </a:t>
            </a:r>
            <a:r>
              <a:rPr lang="en-US" sz="1100" b="1" dirty="0"/>
              <a:t>provider AS8, </a:t>
            </a:r>
            <a:r>
              <a:rPr lang="en-US" sz="1100" dirty="0"/>
              <a:t>therefore AS9 </a:t>
            </a:r>
            <a:r>
              <a:rPr lang="en-US" sz="1100" b="1" dirty="0"/>
              <a:t>cannot advertise that route to peer AS6. </a:t>
            </a:r>
            <a:r>
              <a:rPr lang="en-US" sz="1100" dirty="0"/>
              <a:t>So AS6 does </a:t>
            </a:r>
            <a:r>
              <a:rPr lang="en-US" sz="1100" b="1" dirty="0"/>
              <a:t>not</a:t>
            </a:r>
            <a:r>
              <a:rPr lang="en-US" sz="1100" dirty="0"/>
              <a:t> learn the AS6 → AS9 → AS8 → AS5 path.</a:t>
            </a:r>
          </a:p>
          <a:p>
            <a:r>
              <a:rPr lang="en-US" sz="1100" dirty="0"/>
              <a:t>The valley-free view says the same thing:</a:t>
            </a:r>
          </a:p>
          <a:p>
            <a:r>
              <a:rPr lang="en-US" sz="1100" b="1" dirty="0"/>
              <a:t>AS6 → AS9</a:t>
            </a:r>
            <a:r>
              <a:rPr lang="en-US" sz="1100" dirty="0"/>
              <a:t> = peer. </a:t>
            </a:r>
            <a:r>
              <a:rPr lang="en-US" sz="1100" b="1" dirty="0"/>
              <a:t>AS9 → AS8</a:t>
            </a:r>
            <a:r>
              <a:rPr lang="en-US" sz="1100" dirty="0"/>
              <a:t> = up. </a:t>
            </a:r>
            <a:r>
              <a:rPr lang="en-US" sz="1100" b="1" dirty="0"/>
              <a:t>AS8 → AS5</a:t>
            </a:r>
            <a:r>
              <a:rPr lang="en-US" sz="1100" dirty="0"/>
              <a:t> = down </a:t>
            </a:r>
          </a:p>
          <a:p>
            <a:r>
              <a:rPr lang="en-US" sz="1100" dirty="0"/>
              <a:t>That is </a:t>
            </a:r>
            <a:r>
              <a:rPr lang="en-US" sz="1100" b="1" dirty="0"/>
              <a:t>peer, then up, then down</a:t>
            </a:r>
            <a:r>
              <a:rPr lang="en-US" sz="1100" dirty="0"/>
              <a:t>, which is not valley-free. In Gao–Rexford, the allowed pattern is:</a:t>
            </a:r>
          </a:p>
          <a:p>
            <a:pPr lvl="1"/>
            <a:r>
              <a:rPr lang="en-US" sz="1100" dirty="0"/>
              <a:t>zero or more </a:t>
            </a:r>
            <a:r>
              <a:rPr lang="en-US" sz="1100" b="1" dirty="0"/>
              <a:t>up</a:t>
            </a:r>
            <a:r>
              <a:rPr lang="en-US" sz="1100" dirty="0"/>
              <a:t> edges, </a:t>
            </a:r>
          </a:p>
          <a:p>
            <a:pPr lvl="1"/>
            <a:r>
              <a:rPr lang="en-US" sz="1100" dirty="0"/>
              <a:t>then at most one </a:t>
            </a:r>
            <a:r>
              <a:rPr lang="en-US" sz="1100" b="1" dirty="0"/>
              <a:t>peer</a:t>
            </a:r>
            <a:r>
              <a:rPr lang="en-US" sz="1100" dirty="0"/>
              <a:t> edge, </a:t>
            </a:r>
          </a:p>
          <a:p>
            <a:pPr lvl="1"/>
            <a:r>
              <a:rPr lang="en-US" sz="1100" dirty="0"/>
              <a:t>then zero or more </a:t>
            </a:r>
            <a:r>
              <a:rPr lang="en-US" sz="1100" b="1" dirty="0"/>
              <a:t>down</a:t>
            </a:r>
            <a:r>
              <a:rPr lang="en-US" sz="1100" dirty="0"/>
              <a:t> edges. </a:t>
            </a:r>
          </a:p>
          <a:p>
            <a:r>
              <a:rPr lang="en-US" sz="1100" dirty="0"/>
              <a:t>So this path violates the rule. </a:t>
            </a:r>
          </a:p>
          <a:p>
            <a:r>
              <a:rPr lang="en-US" sz="1100" b="1" dirty="0"/>
              <a:t>AS6 → AS9 → AS8 → AS5 is invalid because AS9 learns the route from a provider and cannot export it to its peer AS6.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DA921-A51A-2003-DE2F-9AFEA87A8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27" y="1548938"/>
            <a:ext cx="4270773" cy="2394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2E189-AE68-2144-6922-8C82685A7224}"/>
              </a:ext>
            </a:extLst>
          </p:cNvPr>
          <p:cNvSpPr txBox="1"/>
          <p:nvPr/>
        </p:nvSpPr>
        <p:spPr>
          <a:xfrm>
            <a:off x="4873227" y="2425124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Customer</a:t>
            </a:r>
            <a:endParaRPr lang="zh-CN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2A4D2-CF08-12B1-54DF-57335316933F}"/>
              </a:ext>
            </a:extLst>
          </p:cNvPr>
          <p:cNvSpPr txBox="1"/>
          <p:nvPr/>
        </p:nvSpPr>
        <p:spPr>
          <a:xfrm>
            <a:off x="6750518" y="168092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Peer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8947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C069B-142B-1B32-5FC6-3A2B667E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E8E3-198B-0104-CACF-8A198A99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Explanations (based on Gao-Rexford Rules)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2E2C6-E12E-3AF5-66F3-4A51DE72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51" y="402200"/>
            <a:ext cx="4818240" cy="4530600"/>
          </a:xfrm>
        </p:spPr>
        <p:txBody>
          <a:bodyPr/>
          <a:lstStyle/>
          <a:p>
            <a:r>
              <a:rPr lang="en-US" altLang="zh-CN" sz="1100" dirty="0"/>
              <a:t>3) AS1 → AS7 → AS8 → AS9.This path respects all Gao-Rexford rules:</a:t>
            </a:r>
          </a:p>
          <a:p>
            <a:pPr lvl="1"/>
            <a:r>
              <a:rPr lang="en-US" altLang="zh-CN" sz="1100" dirty="0"/>
              <a:t>AS1 is a Tier 1 AS (no providers)</a:t>
            </a:r>
          </a:p>
          <a:p>
            <a:pPr lvl="1"/>
            <a:r>
              <a:rPr lang="en-US" altLang="zh-CN" sz="1100" dirty="0"/>
              <a:t>AS7 is also a Tier 1 AS (peering with AS1)</a:t>
            </a:r>
          </a:p>
          <a:p>
            <a:pPr lvl="1"/>
            <a:r>
              <a:rPr lang="en-US" altLang="zh-CN" sz="1100" dirty="0"/>
              <a:t>To reach AS9, AS1 needs a path advertised by AS7</a:t>
            </a:r>
          </a:p>
          <a:p>
            <a:pPr lvl="1"/>
            <a:r>
              <a:rPr lang="en-US" altLang="zh-CN" sz="1100" dirty="0"/>
              <a:t>AS7 receives routes from customers (AS8) and peers (AS1)</a:t>
            </a:r>
          </a:p>
          <a:p>
            <a:pPr lvl="1"/>
            <a:r>
              <a:rPr lang="en-US" altLang="zh-CN" sz="1100" dirty="0"/>
              <a:t>Export rule: AS7 advertises customer routes (AS8's path) to all </a:t>
            </a:r>
            <a:r>
              <a:rPr lang="en-US" altLang="zh-CN" sz="1100" dirty="0" err="1"/>
              <a:t>ASes</a:t>
            </a:r>
            <a:endParaRPr lang="en-US" altLang="zh-CN" sz="1100" dirty="0"/>
          </a:p>
          <a:p>
            <a:pPr lvl="1"/>
            <a:r>
              <a:rPr lang="en-US" altLang="zh-CN" sz="1100" dirty="0"/>
              <a:t>So AS1 can use: AS1 → AS7 → AS8 → AS9</a:t>
            </a:r>
          </a:p>
          <a:p>
            <a:r>
              <a:rPr lang="en-US" altLang="zh-CN" sz="1100" dirty="0"/>
              <a:t>The principle is the same (export policies hide certain paths), but the mechanics are slightly different. Comparison:</a:t>
            </a:r>
          </a:p>
          <a:p>
            <a:pPr lvl="1"/>
            <a:r>
              <a:rPr lang="en-US" altLang="zh-CN" sz="1100" dirty="0"/>
              <a:t>Part 2: AS1 tries to reach AS5 through AS2 (but AS2 hides the peer path)</a:t>
            </a:r>
          </a:p>
          <a:p>
            <a:pPr lvl="1"/>
            <a:r>
              <a:rPr lang="en-US" altLang="zh-CN" sz="1100" dirty="0"/>
              <a:t>Part 3: AS1 tries to reach AS9 through AS7 (which advertises its customer's route)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2DE1E-60E0-D49E-1FB2-2D7478DB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27" y="1548938"/>
            <a:ext cx="4270773" cy="2394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5C1E3-CCD1-9199-C7D8-D70DD7A2A619}"/>
              </a:ext>
            </a:extLst>
          </p:cNvPr>
          <p:cNvSpPr txBox="1"/>
          <p:nvPr/>
        </p:nvSpPr>
        <p:spPr>
          <a:xfrm>
            <a:off x="4873227" y="2425124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Customer</a:t>
            </a:r>
            <a:endParaRPr lang="zh-CN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A04F6-5FDF-C665-E024-661AC605DEC0}"/>
              </a:ext>
            </a:extLst>
          </p:cNvPr>
          <p:cNvSpPr txBox="1"/>
          <p:nvPr/>
        </p:nvSpPr>
        <p:spPr>
          <a:xfrm>
            <a:off x="6750518" y="168092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Peer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787191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1676</Words>
  <Application>Microsoft Office PowerPoint</Application>
  <PresentationFormat>On-screen Show (16:9)</PresentationFormat>
  <Paragraphs>135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Roboto Light</vt:lpstr>
      <vt:lpstr>Roboto Medium</vt:lpstr>
      <vt:lpstr>Roboto</vt:lpstr>
      <vt:lpstr>Simple Lecture</vt:lpstr>
      <vt:lpstr>PowerPoint Presentation</vt:lpstr>
      <vt:lpstr>Q1. BGP</vt:lpstr>
      <vt:lpstr>Q. BGP ANS</vt:lpstr>
      <vt:lpstr>Explanations (based on Gao-Rexford Rules)</vt:lpstr>
      <vt:lpstr>Explanations (based on Gao-Rexford Rules)</vt:lpstr>
      <vt:lpstr>Explanations (based on Gao-Rexford Rules)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2026-03-26T21:27:09Z</dcterms:modified>
</cp:coreProperties>
</file>