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46"/>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345" r:id="rId36"/>
    <p:sldId id="291" r:id="rId37"/>
    <p:sldId id="292" r:id="rId38"/>
    <p:sldId id="293" r:id="rId39"/>
    <p:sldId id="294" r:id="rId40"/>
    <p:sldId id="347" r:id="rId41"/>
    <p:sldId id="346" r:id="rId42"/>
    <p:sldId id="295" r:id="rId43"/>
    <p:sldId id="296" r:id="rId44"/>
    <p:sldId id="297" r:id="rId45"/>
  </p:sldIdLst>
  <p:sldSz cx="9144000" cy="5143500" type="screen16x9"/>
  <p:notesSz cx="6858000" cy="9144000"/>
  <p:embeddedFontLst>
    <p:embeddedFont>
      <p:font typeface="Consolas" panose="020B0609020204030204" pitchFamily="49" charset="0"/>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Roboto Light" panose="02000000000000000000" pitchFamily="2" charset="0"/>
      <p:regular r:id="rId55"/>
      <p:bold r:id="rId56"/>
      <p:italic r:id="rId57"/>
      <p:boldItalic r:id="rId58"/>
    </p:embeddedFont>
    <p:embeddedFont>
      <p:font typeface="Roboto Medium" panose="02000000000000000000"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0A0D13-3B8A-4DA1-BB8D-58C8AE499685}" v="54" dt="2026-02-01T04:17:51.079"/>
  </p1510:revLst>
</p1510:revInfo>
</file>

<file path=ppt/tableStyles.xml><?xml version="1.0" encoding="utf-8"?>
<a:tblStyleLst xmlns:a="http://schemas.openxmlformats.org/drawingml/2006/main" def="{E43C0DB3-A16B-4310-B7AB-6BCD390F8AB1}">
  <a:tblStyle styleId="{E43C0DB3-A16B-4310-B7AB-6BCD390F8A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149"/>
    </p:cViewPr>
  </p:notesTextViewPr>
  <p:sorterViewPr>
    <p:cViewPr>
      <p:scale>
        <a:sx n="150" d="100"/>
        <a:sy n="150" d="100"/>
      </p:scale>
      <p:origin x="0" y="-182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onghua Gu" userId="9a7e1853e1951ef5" providerId="LiveId" clId="{CF1FAA12-072C-4ED5-BA76-0FFFAEFDB88A}"/>
    <pc:docChg chg="undo custSel addSld delSld modSld">
      <pc:chgData name="Zonghua Gu" userId="9a7e1853e1951ef5" providerId="LiveId" clId="{CF1FAA12-072C-4ED5-BA76-0FFFAEFDB88A}" dt="2026-02-01T04:17:25.077" v="615" actId="1076"/>
      <pc:docMkLst>
        <pc:docMk/>
      </pc:docMkLst>
      <pc:sldChg chg="addSp delSp modSp mod">
        <pc:chgData name="Zonghua Gu" userId="9a7e1853e1951ef5" providerId="LiveId" clId="{CF1FAA12-072C-4ED5-BA76-0FFFAEFDB88A}" dt="2026-01-31T13:55:42.489" v="35" actId="478"/>
        <pc:sldMkLst>
          <pc:docMk/>
          <pc:sldMk cId="0" sldId="256"/>
        </pc:sldMkLst>
        <pc:spChg chg="add mod">
          <ac:chgData name="Zonghua Gu" userId="9a7e1853e1951ef5" providerId="LiveId" clId="{CF1FAA12-072C-4ED5-BA76-0FFFAEFDB88A}" dt="2026-01-31T13:55:39.723" v="33" actId="1076"/>
          <ac:spMkLst>
            <pc:docMk/>
            <pc:sldMk cId="0" sldId="256"/>
            <ac:spMk id="2" creationId="{DC0F0A3F-2A7A-1BBA-FA94-084247B8C0F1}"/>
          </ac:spMkLst>
        </pc:spChg>
        <pc:spChg chg="del mod">
          <ac:chgData name="Zonghua Gu" userId="9a7e1853e1951ef5" providerId="LiveId" clId="{CF1FAA12-072C-4ED5-BA76-0FFFAEFDB88A}" dt="2026-01-31T13:55:42.489" v="35" actId="478"/>
          <ac:spMkLst>
            <pc:docMk/>
            <pc:sldMk cId="0" sldId="256"/>
            <ac:spMk id="143" creationId="{00000000-0000-0000-0000-000000000000}"/>
          </ac:spMkLst>
        </pc:spChg>
      </pc:sldChg>
      <pc:sldChg chg="modSp modNotes">
        <pc:chgData name="Zonghua Gu" userId="9a7e1853e1951ef5" providerId="LiveId" clId="{CF1FAA12-072C-4ED5-BA76-0FFFAEFDB88A}" dt="2026-01-31T13:56:01.396" v="36"/>
        <pc:sldMkLst>
          <pc:docMk/>
          <pc:sldMk cId="0" sldId="257"/>
        </pc:sldMkLst>
        <pc:spChg chg="mod">
          <ac:chgData name="Zonghua Gu" userId="9a7e1853e1951ef5" providerId="LiveId" clId="{CF1FAA12-072C-4ED5-BA76-0FFFAEFDB88A}" dt="2026-01-31T13:56:01.396" v="36"/>
          <ac:spMkLst>
            <pc:docMk/>
            <pc:sldMk cId="0" sldId="257"/>
            <ac:spMk id="152" creationId="{00000000-0000-0000-0000-000000000000}"/>
          </ac:spMkLst>
        </pc:spChg>
      </pc:sldChg>
      <pc:sldChg chg="del">
        <pc:chgData name="Zonghua Gu" userId="9a7e1853e1951ef5" providerId="LiveId" clId="{CF1FAA12-072C-4ED5-BA76-0FFFAEFDB88A}" dt="2026-01-31T13:56:13.084" v="37" actId="47"/>
        <pc:sldMkLst>
          <pc:docMk/>
          <pc:sldMk cId="0" sldId="259"/>
        </pc:sldMkLst>
      </pc:sldChg>
      <pc:sldChg chg="modNotes">
        <pc:chgData name="Zonghua Gu" userId="9a7e1853e1951ef5" providerId="LiveId" clId="{CF1FAA12-072C-4ED5-BA76-0FFFAEFDB88A}" dt="2026-02-01T00:01:42.603" v="287"/>
        <pc:sldMkLst>
          <pc:docMk/>
          <pc:sldMk cId="0" sldId="260"/>
        </pc:sldMkLst>
      </pc:sldChg>
      <pc:sldChg chg="modNotes">
        <pc:chgData name="Zonghua Gu" userId="9a7e1853e1951ef5" providerId="LiveId" clId="{CF1FAA12-072C-4ED5-BA76-0FFFAEFDB88A}" dt="2026-02-01T00:01:42.603" v="287"/>
        <pc:sldMkLst>
          <pc:docMk/>
          <pc:sldMk cId="0" sldId="261"/>
        </pc:sldMkLst>
      </pc:sldChg>
      <pc:sldChg chg="modNotes">
        <pc:chgData name="Zonghua Gu" userId="9a7e1853e1951ef5" providerId="LiveId" clId="{CF1FAA12-072C-4ED5-BA76-0FFFAEFDB88A}" dt="2026-02-01T00:01:42.603" v="287"/>
        <pc:sldMkLst>
          <pc:docMk/>
          <pc:sldMk cId="0" sldId="262"/>
        </pc:sldMkLst>
      </pc:sldChg>
      <pc:sldChg chg="modNotes">
        <pc:chgData name="Zonghua Gu" userId="9a7e1853e1951ef5" providerId="LiveId" clId="{CF1FAA12-072C-4ED5-BA76-0FFFAEFDB88A}" dt="2026-02-01T00:01:42.603" v="287"/>
        <pc:sldMkLst>
          <pc:docMk/>
          <pc:sldMk cId="0" sldId="263"/>
        </pc:sldMkLst>
      </pc:sldChg>
      <pc:sldChg chg="modSp modNotes">
        <pc:chgData name="Zonghua Gu" userId="9a7e1853e1951ef5" providerId="LiveId" clId="{CF1FAA12-072C-4ED5-BA76-0FFFAEFDB88A}" dt="2026-01-31T13:56:01.396" v="36"/>
        <pc:sldMkLst>
          <pc:docMk/>
          <pc:sldMk cId="0" sldId="264"/>
        </pc:sldMkLst>
        <pc:spChg chg="mod">
          <ac:chgData name="Zonghua Gu" userId="9a7e1853e1951ef5" providerId="LiveId" clId="{CF1FAA12-072C-4ED5-BA76-0FFFAEFDB88A}" dt="2026-01-31T13:56:01.396" v="36"/>
          <ac:spMkLst>
            <pc:docMk/>
            <pc:sldMk cId="0" sldId="264"/>
            <ac:spMk id="297" creationId="{00000000-0000-0000-0000-000000000000}"/>
          </ac:spMkLst>
        </pc:spChg>
      </pc:sldChg>
      <pc:sldChg chg="modNotes">
        <pc:chgData name="Zonghua Gu" userId="9a7e1853e1951ef5" providerId="LiveId" clId="{CF1FAA12-072C-4ED5-BA76-0FFFAEFDB88A}" dt="2026-02-01T00:01:42.603" v="287"/>
        <pc:sldMkLst>
          <pc:docMk/>
          <pc:sldMk cId="0" sldId="265"/>
        </pc:sldMkLst>
      </pc:sldChg>
      <pc:sldChg chg="modNotes">
        <pc:chgData name="Zonghua Gu" userId="9a7e1853e1951ef5" providerId="LiveId" clId="{CF1FAA12-072C-4ED5-BA76-0FFFAEFDB88A}" dt="2026-02-01T00:01:42.603" v="287"/>
        <pc:sldMkLst>
          <pc:docMk/>
          <pc:sldMk cId="0" sldId="266"/>
        </pc:sldMkLst>
      </pc:sldChg>
      <pc:sldChg chg="modNotes">
        <pc:chgData name="Zonghua Gu" userId="9a7e1853e1951ef5" providerId="LiveId" clId="{CF1FAA12-072C-4ED5-BA76-0FFFAEFDB88A}" dt="2026-02-01T00:01:42.603" v="287"/>
        <pc:sldMkLst>
          <pc:docMk/>
          <pc:sldMk cId="0" sldId="267"/>
        </pc:sldMkLst>
      </pc:sldChg>
      <pc:sldChg chg="modNotes">
        <pc:chgData name="Zonghua Gu" userId="9a7e1853e1951ef5" providerId="LiveId" clId="{CF1FAA12-072C-4ED5-BA76-0FFFAEFDB88A}" dt="2026-02-01T00:01:42.603" v="287"/>
        <pc:sldMkLst>
          <pc:docMk/>
          <pc:sldMk cId="0" sldId="268"/>
        </pc:sldMkLst>
      </pc:sldChg>
      <pc:sldChg chg="modNotes">
        <pc:chgData name="Zonghua Gu" userId="9a7e1853e1951ef5" providerId="LiveId" clId="{CF1FAA12-072C-4ED5-BA76-0FFFAEFDB88A}" dt="2026-02-01T00:01:42.603" v="287"/>
        <pc:sldMkLst>
          <pc:docMk/>
          <pc:sldMk cId="0" sldId="269"/>
        </pc:sldMkLst>
      </pc:sldChg>
      <pc:sldChg chg="modNotes">
        <pc:chgData name="Zonghua Gu" userId="9a7e1853e1951ef5" providerId="LiveId" clId="{CF1FAA12-072C-4ED5-BA76-0FFFAEFDB88A}" dt="2026-02-01T00:01:42.603" v="287"/>
        <pc:sldMkLst>
          <pc:docMk/>
          <pc:sldMk cId="0" sldId="270"/>
        </pc:sldMkLst>
      </pc:sldChg>
      <pc:sldChg chg="modNotes">
        <pc:chgData name="Zonghua Gu" userId="9a7e1853e1951ef5" providerId="LiveId" clId="{CF1FAA12-072C-4ED5-BA76-0FFFAEFDB88A}" dt="2026-02-01T00:01:42.603" v="287"/>
        <pc:sldMkLst>
          <pc:docMk/>
          <pc:sldMk cId="0" sldId="271"/>
        </pc:sldMkLst>
      </pc:sldChg>
      <pc:sldChg chg="modNotes">
        <pc:chgData name="Zonghua Gu" userId="9a7e1853e1951ef5" providerId="LiveId" clId="{CF1FAA12-072C-4ED5-BA76-0FFFAEFDB88A}" dt="2026-02-01T00:01:42.603" v="287"/>
        <pc:sldMkLst>
          <pc:docMk/>
          <pc:sldMk cId="0" sldId="272"/>
        </pc:sldMkLst>
      </pc:sldChg>
      <pc:sldChg chg="modNotes">
        <pc:chgData name="Zonghua Gu" userId="9a7e1853e1951ef5" providerId="LiveId" clId="{CF1FAA12-072C-4ED5-BA76-0FFFAEFDB88A}" dt="2026-02-01T00:01:42.603" v="287"/>
        <pc:sldMkLst>
          <pc:docMk/>
          <pc:sldMk cId="0" sldId="273"/>
        </pc:sldMkLst>
      </pc:sldChg>
      <pc:sldChg chg="modSp modNotes">
        <pc:chgData name="Zonghua Gu" userId="9a7e1853e1951ef5" providerId="LiveId" clId="{CF1FAA12-072C-4ED5-BA76-0FFFAEFDB88A}" dt="2026-01-31T13:56:01.396" v="36"/>
        <pc:sldMkLst>
          <pc:docMk/>
          <pc:sldMk cId="0" sldId="274"/>
        </pc:sldMkLst>
        <pc:spChg chg="mod">
          <ac:chgData name="Zonghua Gu" userId="9a7e1853e1951ef5" providerId="LiveId" clId="{CF1FAA12-072C-4ED5-BA76-0FFFAEFDB88A}" dt="2026-01-31T13:56:01.396" v="36"/>
          <ac:spMkLst>
            <pc:docMk/>
            <pc:sldMk cId="0" sldId="274"/>
            <ac:spMk id="704" creationId="{00000000-0000-0000-0000-000000000000}"/>
          </ac:spMkLst>
        </pc:spChg>
      </pc:sldChg>
      <pc:sldChg chg="modNotes">
        <pc:chgData name="Zonghua Gu" userId="9a7e1853e1951ef5" providerId="LiveId" clId="{CF1FAA12-072C-4ED5-BA76-0FFFAEFDB88A}" dt="2026-02-01T00:01:42.603" v="287"/>
        <pc:sldMkLst>
          <pc:docMk/>
          <pc:sldMk cId="0" sldId="275"/>
        </pc:sldMkLst>
      </pc:sldChg>
      <pc:sldChg chg="modNotes">
        <pc:chgData name="Zonghua Gu" userId="9a7e1853e1951ef5" providerId="LiveId" clId="{CF1FAA12-072C-4ED5-BA76-0FFFAEFDB88A}" dt="2026-02-01T00:01:42.603" v="287"/>
        <pc:sldMkLst>
          <pc:docMk/>
          <pc:sldMk cId="0" sldId="276"/>
        </pc:sldMkLst>
      </pc:sldChg>
      <pc:sldChg chg="modNotes">
        <pc:chgData name="Zonghua Gu" userId="9a7e1853e1951ef5" providerId="LiveId" clId="{CF1FAA12-072C-4ED5-BA76-0FFFAEFDB88A}" dt="2026-02-01T00:01:42.603" v="287"/>
        <pc:sldMkLst>
          <pc:docMk/>
          <pc:sldMk cId="0" sldId="277"/>
        </pc:sldMkLst>
      </pc:sldChg>
      <pc:sldChg chg="modNotes">
        <pc:chgData name="Zonghua Gu" userId="9a7e1853e1951ef5" providerId="LiveId" clId="{CF1FAA12-072C-4ED5-BA76-0FFFAEFDB88A}" dt="2026-02-01T00:01:42.603" v="287"/>
        <pc:sldMkLst>
          <pc:docMk/>
          <pc:sldMk cId="0" sldId="278"/>
        </pc:sldMkLst>
      </pc:sldChg>
      <pc:sldChg chg="modNotes">
        <pc:chgData name="Zonghua Gu" userId="9a7e1853e1951ef5" providerId="LiveId" clId="{CF1FAA12-072C-4ED5-BA76-0FFFAEFDB88A}" dt="2026-02-01T00:01:42.603" v="287"/>
        <pc:sldMkLst>
          <pc:docMk/>
          <pc:sldMk cId="0" sldId="279"/>
        </pc:sldMkLst>
      </pc:sldChg>
      <pc:sldChg chg="modSp modNotes">
        <pc:chgData name="Zonghua Gu" userId="9a7e1853e1951ef5" providerId="LiveId" clId="{CF1FAA12-072C-4ED5-BA76-0FFFAEFDB88A}" dt="2026-01-31T13:56:01.396" v="36"/>
        <pc:sldMkLst>
          <pc:docMk/>
          <pc:sldMk cId="0" sldId="280"/>
        </pc:sldMkLst>
        <pc:spChg chg="mod">
          <ac:chgData name="Zonghua Gu" userId="9a7e1853e1951ef5" providerId="LiveId" clId="{CF1FAA12-072C-4ED5-BA76-0FFFAEFDB88A}" dt="2026-01-31T13:56:01.396" v="36"/>
          <ac:spMkLst>
            <pc:docMk/>
            <pc:sldMk cId="0" sldId="280"/>
            <ac:spMk id="924" creationId="{00000000-0000-0000-0000-000000000000}"/>
          </ac:spMkLst>
        </pc:spChg>
      </pc:sldChg>
      <pc:sldChg chg="modNotes">
        <pc:chgData name="Zonghua Gu" userId="9a7e1853e1951ef5" providerId="LiveId" clId="{CF1FAA12-072C-4ED5-BA76-0FFFAEFDB88A}" dt="2026-02-01T00:01:42.603" v="287"/>
        <pc:sldMkLst>
          <pc:docMk/>
          <pc:sldMk cId="0" sldId="281"/>
        </pc:sldMkLst>
      </pc:sldChg>
      <pc:sldChg chg="modNotes">
        <pc:chgData name="Zonghua Gu" userId="9a7e1853e1951ef5" providerId="LiveId" clId="{CF1FAA12-072C-4ED5-BA76-0FFFAEFDB88A}" dt="2026-02-01T00:01:42.603" v="287"/>
        <pc:sldMkLst>
          <pc:docMk/>
          <pc:sldMk cId="0" sldId="282"/>
        </pc:sldMkLst>
      </pc:sldChg>
      <pc:sldChg chg="modNotes">
        <pc:chgData name="Zonghua Gu" userId="9a7e1853e1951ef5" providerId="LiveId" clId="{CF1FAA12-072C-4ED5-BA76-0FFFAEFDB88A}" dt="2026-02-01T00:01:42.603" v="287"/>
        <pc:sldMkLst>
          <pc:docMk/>
          <pc:sldMk cId="0" sldId="283"/>
        </pc:sldMkLst>
      </pc:sldChg>
      <pc:sldChg chg="modNotes">
        <pc:chgData name="Zonghua Gu" userId="9a7e1853e1951ef5" providerId="LiveId" clId="{CF1FAA12-072C-4ED5-BA76-0FFFAEFDB88A}" dt="2026-02-01T00:01:42.603" v="287"/>
        <pc:sldMkLst>
          <pc:docMk/>
          <pc:sldMk cId="0" sldId="284"/>
        </pc:sldMkLst>
      </pc:sldChg>
      <pc:sldChg chg="modNotes">
        <pc:chgData name="Zonghua Gu" userId="9a7e1853e1951ef5" providerId="LiveId" clId="{CF1FAA12-072C-4ED5-BA76-0FFFAEFDB88A}" dt="2026-02-01T00:01:42.603" v="287"/>
        <pc:sldMkLst>
          <pc:docMk/>
          <pc:sldMk cId="0" sldId="285"/>
        </pc:sldMkLst>
      </pc:sldChg>
      <pc:sldChg chg="modNotes">
        <pc:chgData name="Zonghua Gu" userId="9a7e1853e1951ef5" providerId="LiveId" clId="{CF1FAA12-072C-4ED5-BA76-0FFFAEFDB88A}" dt="2026-02-01T00:01:42.603" v="287"/>
        <pc:sldMkLst>
          <pc:docMk/>
          <pc:sldMk cId="0" sldId="286"/>
        </pc:sldMkLst>
      </pc:sldChg>
      <pc:sldChg chg="modSp modNotes">
        <pc:chgData name="Zonghua Gu" userId="9a7e1853e1951ef5" providerId="LiveId" clId="{CF1FAA12-072C-4ED5-BA76-0FFFAEFDB88A}" dt="2026-01-31T13:56:01.396" v="36"/>
        <pc:sldMkLst>
          <pc:docMk/>
          <pc:sldMk cId="0" sldId="287"/>
        </pc:sldMkLst>
        <pc:spChg chg="mod">
          <ac:chgData name="Zonghua Gu" userId="9a7e1853e1951ef5" providerId="LiveId" clId="{CF1FAA12-072C-4ED5-BA76-0FFFAEFDB88A}" dt="2026-01-31T13:56:01.396" v="36"/>
          <ac:spMkLst>
            <pc:docMk/>
            <pc:sldMk cId="0" sldId="287"/>
            <ac:spMk id="1059" creationId="{00000000-0000-0000-0000-000000000000}"/>
          </ac:spMkLst>
        </pc:spChg>
      </pc:sldChg>
      <pc:sldChg chg="modNotes">
        <pc:chgData name="Zonghua Gu" userId="9a7e1853e1951ef5" providerId="LiveId" clId="{CF1FAA12-072C-4ED5-BA76-0FFFAEFDB88A}" dt="2026-02-01T00:01:42.603" v="287"/>
        <pc:sldMkLst>
          <pc:docMk/>
          <pc:sldMk cId="0" sldId="288"/>
        </pc:sldMkLst>
      </pc:sldChg>
      <pc:sldChg chg="modSp mod modNotes">
        <pc:chgData name="Zonghua Gu" userId="9a7e1853e1951ef5" providerId="LiveId" clId="{CF1FAA12-072C-4ED5-BA76-0FFFAEFDB88A}" dt="2026-02-01T00:11:57.261" v="426" actId="20577"/>
        <pc:sldMkLst>
          <pc:docMk/>
          <pc:sldMk cId="0" sldId="289"/>
        </pc:sldMkLst>
        <pc:spChg chg="mod">
          <ac:chgData name="Zonghua Gu" userId="9a7e1853e1951ef5" providerId="LiveId" clId="{CF1FAA12-072C-4ED5-BA76-0FFFAEFDB88A}" dt="2026-02-01T00:11:57.261" v="426" actId="20577"/>
          <ac:spMkLst>
            <pc:docMk/>
            <pc:sldMk cId="0" sldId="289"/>
            <ac:spMk id="1078" creationId="{00000000-0000-0000-0000-000000000000}"/>
          </ac:spMkLst>
        </pc:spChg>
      </pc:sldChg>
      <pc:sldChg chg="delSp modSp mod modNotesTx">
        <pc:chgData name="Zonghua Gu" userId="9a7e1853e1951ef5" providerId="LiveId" clId="{CF1FAA12-072C-4ED5-BA76-0FFFAEFDB88A}" dt="2026-02-01T00:27:59.505" v="431" actId="113"/>
        <pc:sldMkLst>
          <pc:docMk/>
          <pc:sldMk cId="0" sldId="291"/>
        </pc:sldMkLst>
        <pc:spChg chg="mod">
          <ac:chgData name="Zonghua Gu" userId="9a7e1853e1951ef5" providerId="LiveId" clId="{CF1FAA12-072C-4ED5-BA76-0FFFAEFDB88A}" dt="2026-02-01T00:27:59.505" v="431" actId="113"/>
          <ac:spMkLst>
            <pc:docMk/>
            <pc:sldMk cId="0" sldId="291"/>
            <ac:spMk id="1094" creationId="{00000000-0000-0000-0000-000000000000}"/>
          </ac:spMkLst>
        </pc:spChg>
        <pc:spChg chg="del">
          <ac:chgData name="Zonghua Gu" userId="9a7e1853e1951ef5" providerId="LiveId" clId="{CF1FAA12-072C-4ED5-BA76-0FFFAEFDB88A}" dt="2026-01-31T13:58:17.392" v="38" actId="478"/>
          <ac:spMkLst>
            <pc:docMk/>
            <pc:sldMk cId="0" sldId="291"/>
            <ac:spMk id="1096" creationId="{00000000-0000-0000-0000-000000000000}"/>
          </ac:spMkLst>
        </pc:spChg>
        <pc:cxnChg chg="del">
          <ac:chgData name="Zonghua Gu" userId="9a7e1853e1951ef5" providerId="LiveId" clId="{CF1FAA12-072C-4ED5-BA76-0FFFAEFDB88A}" dt="2026-01-31T13:58:17.392" v="38" actId="478"/>
          <ac:cxnSpMkLst>
            <pc:docMk/>
            <pc:sldMk cId="0" sldId="291"/>
            <ac:cxnSpMk id="1095" creationId="{00000000-0000-0000-0000-000000000000}"/>
          </ac:cxnSpMkLst>
        </pc:cxnChg>
      </pc:sldChg>
      <pc:sldChg chg="addSp delSp modSp mod">
        <pc:chgData name="Zonghua Gu" userId="9a7e1853e1951ef5" providerId="LiveId" clId="{CF1FAA12-072C-4ED5-BA76-0FFFAEFDB88A}" dt="2026-02-01T04:12:27.079" v="499" actId="22"/>
        <pc:sldMkLst>
          <pc:docMk/>
          <pc:sldMk cId="0" sldId="293"/>
        </pc:sldMkLst>
        <pc:spChg chg="add mod">
          <ac:chgData name="Zonghua Gu" userId="9a7e1853e1951ef5" providerId="LiveId" clId="{CF1FAA12-072C-4ED5-BA76-0FFFAEFDB88A}" dt="2026-02-01T03:54:23.069" v="462" actId="1076"/>
          <ac:spMkLst>
            <pc:docMk/>
            <pc:sldMk cId="0" sldId="293"/>
            <ac:spMk id="3" creationId="{0E749576-D4D8-2432-1FD4-70BCBAD9FD8D}"/>
          </ac:spMkLst>
        </pc:spChg>
        <pc:spChg chg="add del">
          <ac:chgData name="Zonghua Gu" userId="9a7e1853e1951ef5" providerId="LiveId" clId="{CF1FAA12-072C-4ED5-BA76-0FFFAEFDB88A}" dt="2026-02-01T04:12:27.079" v="499" actId="22"/>
          <ac:spMkLst>
            <pc:docMk/>
            <pc:sldMk cId="0" sldId="293"/>
            <ac:spMk id="5" creationId="{3CF0E1B6-910B-B8E3-3EAC-D34FF6DBF773}"/>
          </ac:spMkLst>
        </pc:spChg>
        <pc:spChg chg="mod">
          <ac:chgData name="Zonghua Gu" userId="9a7e1853e1951ef5" providerId="LiveId" clId="{CF1FAA12-072C-4ED5-BA76-0FFFAEFDB88A}" dt="2026-02-01T03:54:40.063" v="467" actId="1036"/>
          <ac:spMkLst>
            <pc:docMk/>
            <pc:sldMk cId="0" sldId="293"/>
            <ac:spMk id="1194" creationId="{00000000-0000-0000-0000-000000000000}"/>
          </ac:spMkLst>
        </pc:spChg>
        <pc:graphicFrameChg chg="modGraphic">
          <ac:chgData name="Zonghua Gu" userId="9a7e1853e1951ef5" providerId="LiveId" clId="{CF1FAA12-072C-4ED5-BA76-0FFFAEFDB88A}" dt="2026-02-01T03:53:06.199" v="451" actId="20577"/>
          <ac:graphicFrameMkLst>
            <pc:docMk/>
            <pc:sldMk cId="0" sldId="293"/>
            <ac:graphicFrameMk id="1180" creationId="{00000000-0000-0000-0000-000000000000}"/>
          </ac:graphicFrameMkLst>
        </pc:graphicFrameChg>
        <pc:picChg chg="add mod">
          <ac:chgData name="Zonghua Gu" userId="9a7e1853e1951ef5" providerId="LiveId" clId="{CF1FAA12-072C-4ED5-BA76-0FFFAEFDB88A}" dt="2026-02-01T03:54:20.096" v="461" actId="14100"/>
          <ac:picMkLst>
            <pc:docMk/>
            <pc:sldMk cId="0" sldId="293"/>
            <ac:picMk id="2" creationId="{DDB3D8CC-D9EE-5A3E-DFE1-9D1161F36B0C}"/>
          </ac:picMkLst>
        </pc:picChg>
      </pc:sldChg>
      <pc:sldChg chg="modSp mod">
        <pc:chgData name="Zonghua Gu" userId="9a7e1853e1951ef5" providerId="LiveId" clId="{CF1FAA12-072C-4ED5-BA76-0FFFAEFDB88A}" dt="2026-02-01T04:12:02.304" v="496" actId="1076"/>
        <pc:sldMkLst>
          <pc:docMk/>
          <pc:sldMk cId="0" sldId="294"/>
        </pc:sldMkLst>
        <pc:spChg chg="mod">
          <ac:chgData name="Zonghua Gu" userId="9a7e1853e1951ef5" providerId="LiveId" clId="{CF1FAA12-072C-4ED5-BA76-0FFFAEFDB88A}" dt="2026-02-01T04:12:02.304" v="496" actId="1076"/>
          <ac:spMkLst>
            <pc:docMk/>
            <pc:sldMk cId="0" sldId="294"/>
            <ac:spMk id="1225" creationId="{00000000-0000-0000-0000-000000000000}"/>
          </ac:spMkLst>
        </pc:spChg>
        <pc:graphicFrameChg chg="mod modGraphic">
          <ac:chgData name="Zonghua Gu" userId="9a7e1853e1951ef5" providerId="LiveId" clId="{CF1FAA12-072C-4ED5-BA76-0FFFAEFDB88A}" dt="2026-02-01T03:55:01.122" v="469" actId="20577"/>
          <ac:graphicFrameMkLst>
            <pc:docMk/>
            <pc:sldMk cId="0" sldId="294"/>
            <ac:graphicFrameMk id="1224" creationId="{00000000-0000-0000-0000-000000000000}"/>
          </ac:graphicFrameMkLst>
        </pc:graphicFrameChg>
      </pc:sldChg>
      <pc:sldChg chg="addSp modSp mod">
        <pc:chgData name="Zonghua Gu" userId="9a7e1853e1951ef5" providerId="LiveId" clId="{CF1FAA12-072C-4ED5-BA76-0FFFAEFDB88A}" dt="2026-02-01T04:12:09.335" v="497" actId="1076"/>
        <pc:sldMkLst>
          <pc:docMk/>
          <pc:sldMk cId="0" sldId="295"/>
        </pc:sldMkLst>
        <pc:spChg chg="add mod">
          <ac:chgData name="Zonghua Gu" userId="9a7e1853e1951ef5" providerId="LiveId" clId="{CF1FAA12-072C-4ED5-BA76-0FFFAEFDB88A}" dt="2026-01-31T14:00:25.582" v="52" actId="1076"/>
          <ac:spMkLst>
            <pc:docMk/>
            <pc:sldMk cId="0" sldId="295"/>
            <ac:spMk id="2" creationId="{08A490B3-9D48-CC10-833B-577E8C6D3E3B}"/>
          </ac:spMkLst>
        </pc:spChg>
        <pc:spChg chg="mod">
          <ac:chgData name="Zonghua Gu" userId="9a7e1853e1951ef5" providerId="LiveId" clId="{CF1FAA12-072C-4ED5-BA76-0FFFAEFDB88A}" dt="2026-02-01T00:33:33.516" v="436" actId="1076"/>
          <ac:spMkLst>
            <pc:docMk/>
            <pc:sldMk cId="0" sldId="295"/>
            <ac:spMk id="1231" creationId="{00000000-0000-0000-0000-000000000000}"/>
          </ac:spMkLst>
        </pc:spChg>
        <pc:spChg chg="mod">
          <ac:chgData name="Zonghua Gu" userId="9a7e1853e1951ef5" providerId="LiveId" clId="{CF1FAA12-072C-4ED5-BA76-0FFFAEFDB88A}" dt="2026-02-01T04:10:10.440" v="488" actId="20577"/>
          <ac:spMkLst>
            <pc:docMk/>
            <pc:sldMk cId="0" sldId="295"/>
            <ac:spMk id="1232" creationId="{00000000-0000-0000-0000-000000000000}"/>
          </ac:spMkLst>
        </pc:spChg>
        <pc:spChg chg="mod">
          <ac:chgData name="Zonghua Gu" userId="9a7e1853e1951ef5" providerId="LiveId" clId="{CF1FAA12-072C-4ED5-BA76-0FFFAEFDB88A}" dt="2026-02-01T04:10:07.482" v="486" actId="5793"/>
          <ac:spMkLst>
            <pc:docMk/>
            <pc:sldMk cId="0" sldId="295"/>
            <ac:spMk id="1234" creationId="{00000000-0000-0000-0000-000000000000}"/>
          </ac:spMkLst>
        </pc:spChg>
        <pc:spChg chg="mod">
          <ac:chgData name="Zonghua Gu" userId="9a7e1853e1951ef5" providerId="LiveId" clId="{CF1FAA12-072C-4ED5-BA76-0FFFAEFDB88A}" dt="2026-02-01T04:10:11.804" v="490" actId="20577"/>
          <ac:spMkLst>
            <pc:docMk/>
            <pc:sldMk cId="0" sldId="295"/>
            <ac:spMk id="1236" creationId="{00000000-0000-0000-0000-000000000000}"/>
          </ac:spMkLst>
        </pc:spChg>
        <pc:spChg chg="mod">
          <ac:chgData name="Zonghua Gu" userId="9a7e1853e1951ef5" providerId="LiveId" clId="{CF1FAA12-072C-4ED5-BA76-0FFFAEFDB88A}" dt="2026-02-01T04:10:14.488" v="492" actId="20577"/>
          <ac:spMkLst>
            <pc:docMk/>
            <pc:sldMk cId="0" sldId="295"/>
            <ac:spMk id="1237" creationId="{00000000-0000-0000-0000-000000000000}"/>
          </ac:spMkLst>
        </pc:spChg>
        <pc:spChg chg="mod">
          <ac:chgData name="Zonghua Gu" userId="9a7e1853e1951ef5" providerId="LiveId" clId="{CF1FAA12-072C-4ED5-BA76-0FFFAEFDB88A}" dt="2026-02-01T04:10:13.220" v="491" actId="20577"/>
          <ac:spMkLst>
            <pc:docMk/>
            <pc:sldMk cId="0" sldId="295"/>
            <ac:spMk id="1240" creationId="{00000000-0000-0000-0000-000000000000}"/>
          </ac:spMkLst>
        </pc:spChg>
        <pc:spChg chg="mod">
          <ac:chgData name="Zonghua Gu" userId="9a7e1853e1951ef5" providerId="LiveId" clId="{CF1FAA12-072C-4ED5-BA76-0FFFAEFDB88A}" dt="2026-02-01T04:12:09.335" v="497" actId="1076"/>
          <ac:spMkLst>
            <pc:docMk/>
            <pc:sldMk cId="0" sldId="295"/>
            <ac:spMk id="1248" creationId="{00000000-0000-0000-0000-000000000000}"/>
          </ac:spMkLst>
        </pc:spChg>
        <pc:graphicFrameChg chg="mod modGraphic">
          <ac:chgData name="Zonghua Gu" userId="9a7e1853e1951ef5" providerId="LiveId" clId="{CF1FAA12-072C-4ED5-BA76-0FFFAEFDB88A}" dt="2026-02-01T03:55:07.547" v="473" actId="20577"/>
          <ac:graphicFrameMkLst>
            <pc:docMk/>
            <pc:sldMk cId="0" sldId="295"/>
            <ac:graphicFrameMk id="1247" creationId="{00000000-0000-0000-0000-000000000000}"/>
          </ac:graphicFrameMkLst>
        </pc:graphicFrameChg>
      </pc:sldChg>
      <pc:sldChg chg="modNotes">
        <pc:chgData name="Zonghua Gu" userId="9a7e1853e1951ef5" providerId="LiveId" clId="{CF1FAA12-072C-4ED5-BA76-0FFFAEFDB88A}" dt="2026-02-01T00:01:42.603" v="287"/>
        <pc:sldMkLst>
          <pc:docMk/>
          <pc:sldMk cId="0" sldId="296"/>
        </pc:sldMkLst>
      </pc:sldChg>
      <pc:sldChg chg="modSp mod modNotes">
        <pc:chgData name="Zonghua Gu" userId="9a7e1853e1951ef5" providerId="LiveId" clId="{CF1FAA12-072C-4ED5-BA76-0FFFAEFDB88A}" dt="2026-02-01T00:10:45.480" v="386" actId="20577"/>
        <pc:sldMkLst>
          <pc:docMk/>
          <pc:sldMk cId="0" sldId="297"/>
        </pc:sldMkLst>
        <pc:spChg chg="mod">
          <ac:chgData name="Zonghua Gu" userId="9a7e1853e1951ef5" providerId="LiveId" clId="{CF1FAA12-072C-4ED5-BA76-0FFFAEFDB88A}" dt="2026-02-01T00:10:45.480" v="386" actId="20577"/>
          <ac:spMkLst>
            <pc:docMk/>
            <pc:sldMk cId="0" sldId="297"/>
            <ac:spMk id="1261" creationId="{00000000-0000-0000-0000-000000000000}"/>
          </ac:spMkLst>
        </pc:spChg>
      </pc:sldChg>
      <pc:sldChg chg="addSp delSp modSp add del mod">
        <pc:chgData name="Zonghua Gu" userId="9a7e1853e1951ef5" providerId="LiveId" clId="{CF1FAA12-072C-4ED5-BA76-0FFFAEFDB88A}" dt="2026-02-01T00:01:42.577" v="286" actId="2696"/>
        <pc:sldMkLst>
          <pc:docMk/>
          <pc:sldMk cId="0" sldId="332"/>
        </pc:sldMkLst>
        <pc:spChg chg="del">
          <ac:chgData name="Zonghua Gu" userId="9a7e1853e1951ef5" providerId="LiveId" clId="{CF1FAA12-072C-4ED5-BA76-0FFFAEFDB88A}" dt="2026-01-31T23:47:46.008" v="80" actId="478"/>
          <ac:spMkLst>
            <pc:docMk/>
            <pc:sldMk cId="0" sldId="332"/>
            <ac:spMk id="853" creationId="{00000000-0000-0000-0000-000000000000}"/>
          </ac:spMkLst>
        </pc:spChg>
        <pc:spChg chg="mod">
          <ac:chgData name="Zonghua Gu" userId="9a7e1853e1951ef5" providerId="LiveId" clId="{CF1FAA12-072C-4ED5-BA76-0FFFAEFDB88A}" dt="2026-01-31T23:57:50.578" v="238" actId="108"/>
          <ac:spMkLst>
            <pc:docMk/>
            <pc:sldMk cId="0" sldId="332"/>
            <ac:spMk id="856" creationId="{00000000-0000-0000-0000-000000000000}"/>
          </ac:spMkLst>
        </pc:spChg>
        <pc:grpChg chg="mod">
          <ac:chgData name="Zonghua Gu" userId="9a7e1853e1951ef5" providerId="LiveId" clId="{CF1FAA12-072C-4ED5-BA76-0FFFAEFDB88A}" dt="2026-01-31T23:53:19.849" v="180" actId="1076"/>
          <ac:grpSpMkLst>
            <pc:docMk/>
            <pc:sldMk cId="0" sldId="332"/>
            <ac:grpSpMk id="857" creationId="{00000000-0000-0000-0000-000000000000}"/>
          </ac:grpSpMkLst>
        </pc:grpChg>
        <pc:graphicFrameChg chg="add mod modGraphic">
          <ac:chgData name="Zonghua Gu" userId="9a7e1853e1951ef5" providerId="LiveId" clId="{CF1FAA12-072C-4ED5-BA76-0FFFAEFDB88A}" dt="2026-01-31T23:53:23.468" v="181" actId="1076"/>
          <ac:graphicFrameMkLst>
            <pc:docMk/>
            <pc:sldMk cId="0" sldId="332"/>
            <ac:graphicFrameMk id="2" creationId="{C200BD5C-94BA-1D28-05C4-A64333E58539}"/>
          </ac:graphicFrameMkLst>
        </pc:graphicFrameChg>
      </pc:sldChg>
      <pc:sldChg chg="modSp add del mod">
        <pc:chgData name="Zonghua Gu" userId="9a7e1853e1951ef5" providerId="LiveId" clId="{CF1FAA12-072C-4ED5-BA76-0FFFAEFDB88A}" dt="2026-01-31T23:53:43.227" v="183" actId="47"/>
        <pc:sldMkLst>
          <pc:docMk/>
          <pc:sldMk cId="0" sldId="333"/>
        </pc:sldMkLst>
        <pc:spChg chg="mod">
          <ac:chgData name="Zonghua Gu" userId="9a7e1853e1951ef5" providerId="LiveId" clId="{CF1FAA12-072C-4ED5-BA76-0FFFAEFDB88A}" dt="2026-01-31T23:48:01.160" v="85" actId="21"/>
          <ac:spMkLst>
            <pc:docMk/>
            <pc:sldMk cId="0" sldId="333"/>
            <ac:spMk id="904" creationId="{00000000-0000-0000-0000-000000000000}"/>
          </ac:spMkLst>
        </pc:spChg>
      </pc:sldChg>
      <pc:sldChg chg="modSp add del mod">
        <pc:chgData name="Zonghua Gu" userId="9a7e1853e1951ef5" providerId="LiveId" clId="{CF1FAA12-072C-4ED5-BA76-0FFFAEFDB88A}" dt="2026-01-31T23:58:09.620" v="241" actId="47"/>
        <pc:sldMkLst>
          <pc:docMk/>
          <pc:sldMk cId="0" sldId="334"/>
        </pc:sldMkLst>
        <pc:spChg chg="mod">
          <ac:chgData name="Zonghua Gu" userId="9a7e1853e1951ef5" providerId="LiveId" clId="{CF1FAA12-072C-4ED5-BA76-0FFFAEFDB88A}" dt="2026-01-31T23:57:19.219" v="230" actId="21"/>
          <ac:spMkLst>
            <pc:docMk/>
            <pc:sldMk cId="0" sldId="334"/>
            <ac:spMk id="951" creationId="{00000000-0000-0000-0000-000000000000}"/>
          </ac:spMkLst>
        </pc:spChg>
      </pc:sldChg>
      <pc:sldChg chg="add del">
        <pc:chgData name="Zonghua Gu" userId="9a7e1853e1951ef5" providerId="LiveId" clId="{CF1FAA12-072C-4ED5-BA76-0FFFAEFDB88A}" dt="2026-01-31T23:54:59.978" v="201" actId="47"/>
        <pc:sldMkLst>
          <pc:docMk/>
          <pc:sldMk cId="0" sldId="338"/>
        </pc:sldMkLst>
      </pc:sldChg>
      <pc:sldChg chg="add del">
        <pc:chgData name="Zonghua Gu" userId="9a7e1853e1951ef5" providerId="LiveId" clId="{CF1FAA12-072C-4ED5-BA76-0FFFAEFDB88A}" dt="2026-01-31T23:54:59.978" v="201" actId="47"/>
        <pc:sldMkLst>
          <pc:docMk/>
          <pc:sldMk cId="0" sldId="339"/>
        </pc:sldMkLst>
      </pc:sldChg>
      <pc:sldChg chg="add del">
        <pc:chgData name="Zonghua Gu" userId="9a7e1853e1951ef5" providerId="LiveId" clId="{CF1FAA12-072C-4ED5-BA76-0FFFAEFDB88A}" dt="2026-01-31T23:54:59.978" v="201" actId="47"/>
        <pc:sldMkLst>
          <pc:docMk/>
          <pc:sldMk cId="0" sldId="340"/>
        </pc:sldMkLst>
      </pc:sldChg>
      <pc:sldChg chg="modSp add del mod">
        <pc:chgData name="Zonghua Gu" userId="9a7e1853e1951ef5" providerId="LiveId" clId="{CF1FAA12-072C-4ED5-BA76-0FFFAEFDB88A}" dt="2026-01-31T23:58:09.620" v="241" actId="47"/>
        <pc:sldMkLst>
          <pc:docMk/>
          <pc:sldMk cId="0" sldId="342"/>
        </pc:sldMkLst>
        <pc:spChg chg="mod">
          <ac:chgData name="Zonghua Gu" userId="9a7e1853e1951ef5" providerId="LiveId" clId="{CF1FAA12-072C-4ED5-BA76-0FFFAEFDB88A}" dt="2026-01-31T23:56:04.898" v="210" actId="21"/>
          <ac:spMkLst>
            <pc:docMk/>
            <pc:sldMk cId="0" sldId="342"/>
            <ac:spMk id="1109" creationId="{00000000-0000-0000-0000-000000000000}"/>
          </ac:spMkLst>
        </pc:spChg>
      </pc:sldChg>
      <pc:sldChg chg="modSp add del mod">
        <pc:chgData name="Zonghua Gu" userId="9a7e1853e1951ef5" providerId="LiveId" clId="{CF1FAA12-072C-4ED5-BA76-0FFFAEFDB88A}" dt="2026-01-31T23:58:18.434" v="244" actId="47"/>
        <pc:sldMkLst>
          <pc:docMk/>
          <pc:sldMk cId="0" sldId="344"/>
        </pc:sldMkLst>
        <pc:spChg chg="mod">
          <ac:chgData name="Zonghua Gu" userId="9a7e1853e1951ef5" providerId="LiveId" clId="{CF1FAA12-072C-4ED5-BA76-0FFFAEFDB88A}" dt="2026-01-31T23:58:14.769" v="242" actId="21"/>
          <ac:spMkLst>
            <pc:docMk/>
            <pc:sldMk cId="0" sldId="344"/>
            <ac:spMk id="1176" creationId="{00000000-0000-0000-0000-000000000000}"/>
          </ac:spMkLst>
        </pc:spChg>
      </pc:sldChg>
      <pc:sldChg chg="modSp add mod">
        <pc:chgData name="Zonghua Gu" userId="9a7e1853e1951ef5" providerId="LiveId" clId="{CF1FAA12-072C-4ED5-BA76-0FFFAEFDB88A}" dt="2026-01-31T23:49:59.490" v="117" actId="20577"/>
        <pc:sldMkLst>
          <pc:docMk/>
          <pc:sldMk cId="1337876616" sldId="345"/>
        </pc:sldMkLst>
        <pc:spChg chg="mod">
          <ac:chgData name="Zonghua Gu" userId="9a7e1853e1951ef5" providerId="LiveId" clId="{CF1FAA12-072C-4ED5-BA76-0FFFAEFDB88A}" dt="2026-01-31T23:49:59.490" v="117" actId="20577"/>
          <ac:spMkLst>
            <pc:docMk/>
            <pc:sldMk cId="1337876616" sldId="345"/>
            <ac:spMk id="1084" creationId="{9BEC2309-3195-36FE-74AC-B71B5452F144}"/>
          </ac:spMkLst>
        </pc:spChg>
      </pc:sldChg>
      <pc:sldChg chg="delSp modSp add del mod modNotesTx">
        <pc:chgData name="Zonghua Gu" userId="9a7e1853e1951ef5" providerId="LiveId" clId="{CF1FAA12-072C-4ED5-BA76-0FFFAEFDB88A}" dt="2026-02-01T00:01:42.577" v="286" actId="2696"/>
        <pc:sldMkLst>
          <pc:docMk/>
          <pc:sldMk cId="931306757" sldId="346"/>
        </pc:sldMkLst>
        <pc:spChg chg="mod">
          <ac:chgData name="Zonghua Gu" userId="9a7e1853e1951ef5" providerId="LiveId" clId="{CF1FAA12-072C-4ED5-BA76-0FFFAEFDB88A}" dt="2026-01-31T23:57:05.872" v="228" actId="20577"/>
          <ac:spMkLst>
            <pc:docMk/>
            <pc:sldMk cId="931306757" sldId="346"/>
            <ac:spMk id="855" creationId="{AEF2F730-343D-5865-E82B-E89BE42248BD}"/>
          </ac:spMkLst>
        </pc:spChg>
        <pc:spChg chg="mod">
          <ac:chgData name="Zonghua Gu" userId="9a7e1853e1951ef5" providerId="LiveId" clId="{CF1FAA12-072C-4ED5-BA76-0FFFAEFDB88A}" dt="2026-01-31T23:58:03.293" v="240" actId="6549"/>
          <ac:spMkLst>
            <pc:docMk/>
            <pc:sldMk cId="931306757" sldId="346"/>
            <ac:spMk id="856" creationId="{67C14D07-1306-2C42-190B-92F87ED5FA1B}"/>
          </ac:spMkLst>
        </pc:spChg>
        <pc:graphicFrameChg chg="del">
          <ac:chgData name="Zonghua Gu" userId="9a7e1853e1951ef5" providerId="LiveId" clId="{CF1FAA12-072C-4ED5-BA76-0FFFAEFDB88A}" dt="2026-01-31T23:57:08.549" v="229" actId="478"/>
          <ac:graphicFrameMkLst>
            <pc:docMk/>
            <pc:sldMk cId="931306757" sldId="346"/>
            <ac:graphicFrameMk id="2" creationId="{43CA0B80-34FD-5591-2B99-5408731299DF}"/>
          </ac:graphicFrameMkLst>
        </pc:graphicFrameChg>
      </pc:sldChg>
      <pc:sldChg chg="addSp delSp modSp add mod">
        <pc:chgData name="Zonghua Gu" userId="9a7e1853e1951ef5" providerId="LiveId" clId="{CF1FAA12-072C-4ED5-BA76-0FFFAEFDB88A}" dt="2026-02-01T04:11:53.411" v="495" actId="1076"/>
        <pc:sldMkLst>
          <pc:docMk/>
          <pc:sldMk cId="1303852777" sldId="346"/>
        </pc:sldMkLst>
        <pc:spChg chg="mod">
          <ac:chgData name="Zonghua Gu" userId="9a7e1853e1951ef5" providerId="LiveId" clId="{CF1FAA12-072C-4ED5-BA76-0FFFAEFDB88A}" dt="2026-02-01T04:11:47.825" v="494" actId="27636"/>
          <ac:spMkLst>
            <pc:docMk/>
            <pc:sldMk cId="1303852777" sldId="346"/>
            <ac:spMk id="1200" creationId="{8CABCD56-739E-0F0B-1572-AA9000A1C893}"/>
          </ac:spMkLst>
        </pc:spChg>
        <pc:spChg chg="add del mod">
          <ac:chgData name="Zonghua Gu" userId="9a7e1853e1951ef5" providerId="LiveId" clId="{CF1FAA12-072C-4ED5-BA76-0FFFAEFDB88A}" dt="2026-02-01T04:09:45.417" v="474"/>
          <ac:spMkLst>
            <pc:docMk/>
            <pc:sldMk cId="1303852777" sldId="346"/>
            <ac:spMk id="1201" creationId="{79A3FBEB-D201-9828-7C93-C4E4229A89E3}"/>
          </ac:spMkLst>
        </pc:spChg>
        <pc:spChg chg="mod">
          <ac:chgData name="Zonghua Gu" userId="9a7e1853e1951ef5" providerId="LiveId" clId="{CF1FAA12-072C-4ED5-BA76-0FFFAEFDB88A}" dt="2026-02-01T04:09:50.560" v="476" actId="20577"/>
          <ac:spMkLst>
            <pc:docMk/>
            <pc:sldMk cId="1303852777" sldId="346"/>
            <ac:spMk id="1202" creationId="{F0C5B903-E980-2A07-2528-97CA5296E9A1}"/>
          </ac:spMkLst>
        </pc:spChg>
        <pc:spChg chg="mod">
          <ac:chgData name="Zonghua Gu" userId="9a7e1853e1951ef5" providerId="LiveId" clId="{CF1FAA12-072C-4ED5-BA76-0FFFAEFDB88A}" dt="2026-02-01T04:09:55.641" v="479" actId="20577"/>
          <ac:spMkLst>
            <pc:docMk/>
            <pc:sldMk cId="1303852777" sldId="346"/>
            <ac:spMk id="1203" creationId="{8D3DDA92-10A8-6F27-161A-4C4627CE895B}"/>
          </ac:spMkLst>
        </pc:spChg>
        <pc:spChg chg="mod">
          <ac:chgData name="Zonghua Gu" userId="9a7e1853e1951ef5" providerId="LiveId" clId="{CF1FAA12-072C-4ED5-BA76-0FFFAEFDB88A}" dt="2026-02-01T04:09:53.760" v="477" actId="20577"/>
          <ac:spMkLst>
            <pc:docMk/>
            <pc:sldMk cId="1303852777" sldId="346"/>
            <ac:spMk id="1207" creationId="{1C9EBE1A-1D5B-3486-1944-0E7DE221358D}"/>
          </ac:spMkLst>
        </pc:spChg>
        <pc:spChg chg="mod">
          <ac:chgData name="Zonghua Gu" userId="9a7e1853e1951ef5" providerId="LiveId" clId="{CF1FAA12-072C-4ED5-BA76-0FFFAEFDB88A}" dt="2026-02-01T04:09:56.916" v="480" actId="20577"/>
          <ac:spMkLst>
            <pc:docMk/>
            <pc:sldMk cId="1303852777" sldId="346"/>
            <ac:spMk id="1210" creationId="{F5D08ABE-5B47-4691-D41A-C2A451D09B41}"/>
          </ac:spMkLst>
        </pc:spChg>
        <pc:spChg chg="mod">
          <ac:chgData name="Zonghua Gu" userId="9a7e1853e1951ef5" providerId="LiveId" clId="{CF1FAA12-072C-4ED5-BA76-0FFFAEFDB88A}" dt="2026-02-01T04:10:00.499" v="481" actId="20577"/>
          <ac:spMkLst>
            <pc:docMk/>
            <pc:sldMk cId="1303852777" sldId="346"/>
            <ac:spMk id="1211" creationId="{60731675-7BD0-6F9F-4BE6-D4F0728915F4}"/>
          </ac:spMkLst>
        </pc:spChg>
        <pc:spChg chg="mod">
          <ac:chgData name="Zonghua Gu" userId="9a7e1853e1951ef5" providerId="LiveId" clId="{CF1FAA12-072C-4ED5-BA76-0FFFAEFDB88A}" dt="2026-02-01T00:09:16.953" v="353" actId="1076"/>
          <ac:spMkLst>
            <pc:docMk/>
            <pc:sldMk cId="1303852777" sldId="346"/>
            <ac:spMk id="1225" creationId="{BA63E0CC-2339-7DEB-9196-ED34D46CA416}"/>
          </ac:spMkLst>
        </pc:spChg>
        <pc:graphicFrameChg chg="mod modGraphic">
          <ac:chgData name="Zonghua Gu" userId="9a7e1853e1951ef5" providerId="LiveId" clId="{CF1FAA12-072C-4ED5-BA76-0FFFAEFDB88A}" dt="2026-02-01T04:11:53.411" v="495" actId="1076"/>
          <ac:graphicFrameMkLst>
            <pc:docMk/>
            <pc:sldMk cId="1303852777" sldId="346"/>
            <ac:graphicFrameMk id="1224" creationId="{DE21FCB9-DCC5-84B9-EED1-18C85E4A1A48}"/>
          </ac:graphicFrameMkLst>
        </pc:graphicFrameChg>
        <pc:cxnChg chg="mod">
          <ac:chgData name="Zonghua Gu" userId="9a7e1853e1951ef5" providerId="LiveId" clId="{CF1FAA12-072C-4ED5-BA76-0FFFAEFDB88A}" dt="2026-02-01T00:04:46.801" v="290" actId="478"/>
          <ac:cxnSpMkLst>
            <pc:docMk/>
            <pc:sldMk cId="1303852777" sldId="346"/>
            <ac:cxnSpMk id="1204" creationId="{A0C0EFBE-6819-E353-A921-50BAE1FA5D4A}"/>
          </ac:cxnSpMkLst>
        </pc:cxnChg>
        <pc:cxnChg chg="mod">
          <ac:chgData name="Zonghua Gu" userId="9a7e1853e1951ef5" providerId="LiveId" clId="{CF1FAA12-072C-4ED5-BA76-0FFFAEFDB88A}" dt="2026-02-01T00:04:46.801" v="290" actId="478"/>
          <ac:cxnSpMkLst>
            <pc:docMk/>
            <pc:sldMk cId="1303852777" sldId="346"/>
            <ac:cxnSpMk id="1205" creationId="{F5FCF674-CE21-2703-16E5-3C168220486B}"/>
          </ac:cxnSpMkLst>
        </pc:cxnChg>
      </pc:sldChg>
      <pc:sldChg chg="addSp modSp new mod">
        <pc:chgData name="Zonghua Gu" userId="9a7e1853e1951ef5" providerId="LiveId" clId="{CF1FAA12-072C-4ED5-BA76-0FFFAEFDB88A}" dt="2026-02-01T04:17:25.077" v="615" actId="1076"/>
        <pc:sldMkLst>
          <pc:docMk/>
          <pc:sldMk cId="2064375594" sldId="347"/>
        </pc:sldMkLst>
        <pc:spChg chg="mod">
          <ac:chgData name="Zonghua Gu" userId="9a7e1853e1951ef5" providerId="LiveId" clId="{CF1FAA12-072C-4ED5-BA76-0FFFAEFDB88A}" dt="2026-02-01T04:12:57.794" v="514"/>
          <ac:spMkLst>
            <pc:docMk/>
            <pc:sldMk cId="2064375594" sldId="347"/>
            <ac:spMk id="2" creationId="{F2796EBD-F7A0-9CD8-BC11-231B86E12AD1}"/>
          </ac:spMkLst>
        </pc:spChg>
        <pc:spChg chg="mod">
          <ac:chgData name="Zonghua Gu" userId="9a7e1853e1951ef5" providerId="LiveId" clId="{CF1FAA12-072C-4ED5-BA76-0FFFAEFDB88A}" dt="2026-02-01T04:17:25.077" v="615" actId="1076"/>
          <ac:spMkLst>
            <pc:docMk/>
            <pc:sldMk cId="2064375594" sldId="347"/>
            <ac:spMk id="3" creationId="{7684D3C3-0827-CFE5-69D1-29C86DA9A310}"/>
          </ac:spMkLst>
        </pc:spChg>
        <pc:spChg chg="add mod">
          <ac:chgData name="Zonghua Gu" userId="9a7e1853e1951ef5" providerId="LiveId" clId="{CF1FAA12-072C-4ED5-BA76-0FFFAEFDB88A}" dt="2026-02-01T04:15:37.355" v="578" actId="1076"/>
          <ac:spMkLst>
            <pc:docMk/>
            <pc:sldMk cId="2064375594" sldId="347"/>
            <ac:spMk id="4" creationId="{F4EC3E22-41B9-90F2-BDA7-4B791BA89E30}"/>
          </ac:spMkLst>
        </pc:spChg>
        <pc:spChg chg="add mod">
          <ac:chgData name="Zonghua Gu" userId="9a7e1853e1951ef5" providerId="LiveId" clId="{CF1FAA12-072C-4ED5-BA76-0FFFAEFDB88A}" dt="2026-02-01T04:15:37.355" v="578" actId="1076"/>
          <ac:spMkLst>
            <pc:docMk/>
            <pc:sldMk cId="2064375594" sldId="347"/>
            <ac:spMk id="5" creationId="{17A75EA7-9B6B-AF26-02C3-D1206162749F}"/>
          </ac:spMkLst>
        </pc:spChg>
        <pc:spChg chg="add mod">
          <ac:chgData name="Zonghua Gu" userId="9a7e1853e1951ef5" providerId="LiveId" clId="{CF1FAA12-072C-4ED5-BA76-0FFFAEFDB88A}" dt="2026-02-01T04:15:37.355" v="578" actId="1076"/>
          <ac:spMkLst>
            <pc:docMk/>
            <pc:sldMk cId="2064375594" sldId="347"/>
            <ac:spMk id="6" creationId="{13AA3E93-7B59-14DD-D21D-F78DEB44DF4D}"/>
          </ac:spMkLst>
        </pc:spChg>
        <pc:spChg chg="add mod">
          <ac:chgData name="Zonghua Gu" userId="9a7e1853e1951ef5" providerId="LiveId" clId="{CF1FAA12-072C-4ED5-BA76-0FFFAEFDB88A}" dt="2026-02-01T04:15:37.355" v="578" actId="1076"/>
          <ac:spMkLst>
            <pc:docMk/>
            <pc:sldMk cId="2064375594" sldId="347"/>
            <ac:spMk id="10" creationId="{863AC6E9-6B7A-FB55-49DF-EE28EFDDE887}"/>
          </ac:spMkLst>
        </pc:spChg>
        <pc:spChg chg="add mod">
          <ac:chgData name="Zonghua Gu" userId="9a7e1853e1951ef5" providerId="LiveId" clId="{CF1FAA12-072C-4ED5-BA76-0FFFAEFDB88A}" dt="2026-02-01T04:15:37.355" v="578" actId="1076"/>
          <ac:spMkLst>
            <pc:docMk/>
            <pc:sldMk cId="2064375594" sldId="347"/>
            <ac:spMk id="14" creationId="{5845A7A7-8295-CD90-A418-C9CF82C875DE}"/>
          </ac:spMkLst>
        </pc:spChg>
        <pc:spChg chg="add mod">
          <ac:chgData name="Zonghua Gu" userId="9a7e1853e1951ef5" providerId="LiveId" clId="{CF1FAA12-072C-4ED5-BA76-0FFFAEFDB88A}" dt="2026-02-01T04:15:37.355" v="578" actId="1076"/>
          <ac:spMkLst>
            <pc:docMk/>
            <pc:sldMk cId="2064375594" sldId="347"/>
            <ac:spMk id="15" creationId="{9FF92529-104E-9718-926E-662DDD9E865D}"/>
          </ac:spMkLst>
        </pc:spChg>
        <pc:spChg chg="add mod">
          <ac:chgData name="Zonghua Gu" userId="9a7e1853e1951ef5" providerId="LiveId" clId="{CF1FAA12-072C-4ED5-BA76-0FFFAEFDB88A}" dt="2026-02-01T04:15:37.355" v="578" actId="1076"/>
          <ac:spMkLst>
            <pc:docMk/>
            <pc:sldMk cId="2064375594" sldId="347"/>
            <ac:spMk id="20" creationId="{7A4FFFF4-DC57-9FF8-5C73-9E5029003896}"/>
          </ac:spMkLst>
        </pc:spChg>
        <pc:spChg chg="add mod">
          <ac:chgData name="Zonghua Gu" userId="9a7e1853e1951ef5" providerId="LiveId" clId="{CF1FAA12-072C-4ED5-BA76-0FFFAEFDB88A}" dt="2026-02-01T04:15:37.355" v="578" actId="1076"/>
          <ac:spMkLst>
            <pc:docMk/>
            <pc:sldMk cId="2064375594" sldId="347"/>
            <ac:spMk id="21" creationId="{40FDE44A-07A9-CCF7-523D-0C6BC090A2E8}"/>
          </ac:spMkLst>
        </pc:spChg>
        <pc:spChg chg="add mod">
          <ac:chgData name="Zonghua Gu" userId="9a7e1853e1951ef5" providerId="LiveId" clId="{CF1FAA12-072C-4ED5-BA76-0FFFAEFDB88A}" dt="2026-02-01T04:15:37.355" v="578" actId="1076"/>
          <ac:spMkLst>
            <pc:docMk/>
            <pc:sldMk cId="2064375594" sldId="347"/>
            <ac:spMk id="22" creationId="{F91BB043-D539-F044-6C5D-7ED6C933AFD6}"/>
          </ac:spMkLst>
        </pc:spChg>
        <pc:spChg chg="add mod">
          <ac:chgData name="Zonghua Gu" userId="9a7e1853e1951ef5" providerId="LiveId" clId="{CF1FAA12-072C-4ED5-BA76-0FFFAEFDB88A}" dt="2026-02-01T04:15:37.355" v="578" actId="1076"/>
          <ac:spMkLst>
            <pc:docMk/>
            <pc:sldMk cId="2064375594" sldId="347"/>
            <ac:spMk id="26" creationId="{11F90151-6258-CE5B-E526-126E7859BBC0}"/>
          </ac:spMkLst>
        </pc:spChg>
      </pc:sldChg>
      <pc:sldMasterChg chg="delSldLayout">
        <pc:chgData name="Zonghua Gu" userId="9a7e1853e1951ef5" providerId="LiveId" clId="{CF1FAA12-072C-4ED5-BA76-0FFFAEFDB88A}" dt="2026-02-01T00:01:42.577" v="286" actId="2696"/>
        <pc:sldMasterMkLst>
          <pc:docMk/>
          <pc:sldMasterMk cId="0" sldId="2147483670"/>
        </pc:sldMasterMkLst>
        <pc:sldLayoutChg chg="del">
          <pc:chgData name="Zonghua Gu" userId="9a7e1853e1951ef5" providerId="LiveId" clId="{CF1FAA12-072C-4ED5-BA76-0FFFAEFDB88A}" dt="2026-02-01T00:01:42.577" v="286" actId="2696"/>
          <pc:sldLayoutMkLst>
            <pc:docMk/>
            <pc:sldMasterMk cId="0" sldId="2147483670"/>
            <pc:sldLayoutMk cId="944593292"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d476ffb65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ed476ffb65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Slides template credit: Josh Hug, Lisa Yan</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okay so today's all about IP routers we're continuing the whole section on routing and so far remember</a:t>
            </a:r>
            <a:endParaRPr/>
          </a:p>
          <a:p>
            <a:pPr marL="0" lvl="0" indent="0" algn="l" rtl="0">
              <a:spcBef>
                <a:spcPts val="0"/>
              </a:spcBef>
              <a:spcAft>
                <a:spcPts val="0"/>
              </a:spcAft>
              <a:buClr>
                <a:schemeClr val="dk1"/>
              </a:buClr>
              <a:buSzPts val="1100"/>
              <a:buFont typeface="Arial"/>
              <a:buNone/>
            </a:pPr>
            <a:r>
              <a:rPr lang="en"/>
              <a:t>0:36</a:t>
            </a:r>
            <a:endParaRPr/>
          </a:p>
          <a:p>
            <a:pPr marL="0" lvl="0" indent="0" algn="l" rtl="0">
              <a:spcBef>
                <a:spcPts val="0"/>
              </a:spcBef>
              <a:spcAft>
                <a:spcPts val="0"/>
              </a:spcAft>
              <a:buClr>
                <a:schemeClr val="dk1"/>
              </a:buClr>
              <a:buSzPts val="1100"/>
              <a:buFont typeface="Arial"/>
              <a:buNone/>
            </a:pPr>
            <a:r>
              <a:rPr lang="en"/>
              <a:t>we've talked about distance Vector routing link state routing then we talked about using IP addressing to make</a:t>
            </a:r>
            <a:endParaRPr/>
          </a:p>
          <a:p>
            <a:pPr marL="0" lvl="0" indent="0" algn="l" rtl="0">
              <a:spcBef>
                <a:spcPts val="0"/>
              </a:spcBef>
              <a:spcAft>
                <a:spcPts val="0"/>
              </a:spcAft>
              <a:buClr>
                <a:schemeClr val="dk1"/>
              </a:buClr>
              <a:buSzPts val="1100"/>
              <a:buFont typeface="Arial"/>
              <a:buNone/>
            </a:pPr>
            <a:r>
              <a:rPr lang="en"/>
              <a:t>0:44</a:t>
            </a:r>
            <a:endParaRPr/>
          </a:p>
          <a:p>
            <a:pPr marL="0" lvl="0" indent="0" algn="l" rtl="0">
              <a:spcBef>
                <a:spcPts val="0"/>
              </a:spcBef>
              <a:spcAft>
                <a:spcPts val="0"/>
              </a:spcAft>
              <a:buNone/>
            </a:pPr>
            <a:r>
              <a:rPr lang="en"/>
              <a:t>routing scalable today is kind of a detour before we continue talking about interdomain routing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ed476ffb65_0_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ed476ffb65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okay time to open up a router and see what's inside so the outer part of</a:t>
            </a:r>
            <a:endParaRPr/>
          </a:p>
          <a:p>
            <a:pPr marL="0" lvl="0" indent="0" algn="l" rtl="0">
              <a:spcBef>
                <a:spcPts val="0"/>
              </a:spcBef>
              <a:spcAft>
                <a:spcPts val="0"/>
              </a:spcAft>
              <a:buClr>
                <a:schemeClr val="dk1"/>
              </a:buClr>
              <a:buSzPts val="1100"/>
              <a:buFont typeface="Arial"/>
              <a:buNone/>
            </a:pPr>
            <a:r>
              <a:rPr lang="en"/>
              <a:t>13:38</a:t>
            </a:r>
            <a:endParaRPr/>
          </a:p>
          <a:p>
            <a:pPr marL="0" lvl="0" indent="0" algn="l" rtl="0">
              <a:spcBef>
                <a:spcPts val="0"/>
              </a:spcBef>
              <a:spcAft>
                <a:spcPts val="0"/>
              </a:spcAft>
              <a:buClr>
                <a:schemeClr val="dk1"/>
              </a:buClr>
              <a:buSzPts val="1100"/>
              <a:buFont typeface="Arial"/>
              <a:buNone/>
            </a:pPr>
            <a:r>
              <a:rPr lang="en"/>
              <a:t>the router is just a box like a metal box sometimes it's called a chassis if I go back and look at these pictures you</a:t>
            </a:r>
            <a:endParaRPr/>
          </a:p>
          <a:p>
            <a:pPr marL="0" lvl="0" indent="0" algn="l" rtl="0">
              <a:spcBef>
                <a:spcPts val="0"/>
              </a:spcBef>
              <a:spcAft>
                <a:spcPts val="0"/>
              </a:spcAft>
              <a:buClr>
                <a:schemeClr val="dk1"/>
              </a:buClr>
              <a:buSzPts val="1100"/>
              <a:buFont typeface="Arial"/>
              <a:buNone/>
            </a:pPr>
            <a:r>
              <a:rPr lang="en"/>
              <a:t>13:44</a:t>
            </a:r>
            <a:endParaRPr/>
          </a:p>
          <a:p>
            <a:pPr marL="0" lvl="0" indent="0" algn="l" rtl="0">
              <a:spcBef>
                <a:spcPts val="0"/>
              </a:spcBef>
              <a:spcAft>
                <a:spcPts val="0"/>
              </a:spcAft>
              <a:buClr>
                <a:schemeClr val="dk1"/>
              </a:buClr>
              <a:buSzPts val="1100"/>
              <a:buFont typeface="Arial"/>
              <a:buNone/>
            </a:pPr>
            <a:r>
              <a:rPr lang="en"/>
              <a:t>can see they're all enclosed in big metal boxes so that's the chassis it's not like Hardware it's just a box and</a:t>
            </a:r>
            <a:endParaRPr/>
          </a:p>
          <a:p>
            <a:pPr marL="0" lvl="0" indent="0" algn="l" rtl="0">
              <a:spcBef>
                <a:spcPts val="0"/>
              </a:spcBef>
              <a:spcAft>
                <a:spcPts val="0"/>
              </a:spcAft>
              <a:buClr>
                <a:schemeClr val="dk1"/>
              </a:buClr>
              <a:buSzPts val="1100"/>
              <a:buFont typeface="Arial"/>
              <a:buNone/>
            </a:pPr>
            <a:r>
              <a:rPr lang="en"/>
              <a:t>13:52</a:t>
            </a:r>
            <a:endParaRPr/>
          </a:p>
          <a:p>
            <a:pPr marL="0" lvl="0" indent="0" algn="l" rtl="0">
              <a:spcBef>
                <a:spcPts val="0"/>
              </a:spcBef>
              <a:spcAft>
                <a:spcPts val="0"/>
              </a:spcAft>
              <a:buClr>
                <a:schemeClr val="dk1"/>
              </a:buClr>
              <a:buSzPts val="1100"/>
              <a:buFont typeface="Arial"/>
              <a:buNone/>
            </a:pPr>
            <a:r>
              <a:rPr lang="en"/>
              <a:t>then inside of the Box usually what we'll have is well first we have a CPU</a:t>
            </a:r>
            <a:endParaRPr/>
          </a:p>
          <a:p>
            <a:pPr marL="0" lvl="0" indent="0" algn="l" rtl="0">
              <a:spcBef>
                <a:spcPts val="0"/>
              </a:spcBef>
              <a:spcAft>
                <a:spcPts val="0"/>
              </a:spcAft>
              <a:buClr>
                <a:schemeClr val="dk1"/>
              </a:buClr>
              <a:buSzPts val="1100"/>
              <a:buFont typeface="Arial"/>
              <a:buNone/>
            </a:pPr>
            <a:r>
              <a:rPr lang="en"/>
              <a:t>13:58</a:t>
            </a:r>
            <a:endParaRPr/>
          </a:p>
          <a:p>
            <a:pPr marL="0" lvl="0" indent="0" algn="l" rtl="0">
              <a:spcBef>
                <a:spcPts val="0"/>
              </a:spcBef>
              <a:spcAft>
                <a:spcPts val="0"/>
              </a:spcAft>
              <a:buClr>
                <a:schemeClr val="dk1"/>
              </a:buClr>
              <a:buSzPts val="1100"/>
              <a:buFont typeface="Arial"/>
              <a:buNone/>
            </a:pPr>
            <a:r>
              <a:rPr lang="en"/>
              <a:t>so this is just like any other computer your computer has a CPU my computer has a CPU and the router which is also just</a:t>
            </a:r>
            <a:endParaRPr/>
          </a:p>
          <a:p>
            <a:pPr marL="0" lvl="0" indent="0" algn="l" rtl="0">
              <a:spcBef>
                <a:spcPts val="0"/>
              </a:spcBef>
              <a:spcAft>
                <a:spcPts val="0"/>
              </a:spcAft>
              <a:buClr>
                <a:schemeClr val="dk1"/>
              </a:buClr>
              <a:buSzPts val="1100"/>
              <a:buFont typeface="Arial"/>
              <a:buNone/>
            </a:pPr>
            <a:r>
              <a:rPr lang="en"/>
              <a:t>14:05</a:t>
            </a:r>
            <a:endParaRPr/>
          </a:p>
          <a:p>
            <a:pPr marL="0" lvl="0" indent="0" algn="l" rtl="0">
              <a:spcBef>
                <a:spcPts val="0"/>
              </a:spcBef>
              <a:spcAft>
                <a:spcPts val="0"/>
              </a:spcAft>
              <a:buClr>
                <a:schemeClr val="dk1"/>
              </a:buClr>
              <a:buSzPts val="1100"/>
              <a:buFont typeface="Arial"/>
              <a:buNone/>
            </a:pPr>
            <a:r>
              <a:rPr lang="en"/>
              <a:t>a computer it also has a CPU and this CPU is usually responsible for the</a:t>
            </a:r>
            <a:endParaRPr/>
          </a:p>
          <a:p>
            <a:pPr marL="0" lvl="0" indent="0" algn="l" rtl="0">
              <a:spcBef>
                <a:spcPts val="0"/>
              </a:spcBef>
              <a:spcAft>
                <a:spcPts val="0"/>
              </a:spcAft>
              <a:buClr>
                <a:schemeClr val="dk1"/>
              </a:buClr>
              <a:buSzPts val="1100"/>
              <a:buFont typeface="Arial"/>
              <a:buNone/>
            </a:pPr>
            <a:r>
              <a:rPr lang="en"/>
              <a:t>14:10</a:t>
            </a:r>
            <a:endParaRPr/>
          </a:p>
          <a:p>
            <a:pPr marL="0" lvl="0" indent="0" algn="l" rtl="0">
              <a:spcBef>
                <a:spcPts val="0"/>
              </a:spcBef>
              <a:spcAft>
                <a:spcPts val="0"/>
              </a:spcAft>
              <a:buClr>
                <a:schemeClr val="dk1"/>
              </a:buClr>
              <a:buSzPts val="1100"/>
              <a:buFont typeface="Arial"/>
              <a:buNone/>
            </a:pPr>
            <a:r>
              <a:rPr lang="en"/>
              <a:t>control plane and the management plane so things like talking to the operator</a:t>
            </a:r>
            <a:endParaRPr/>
          </a:p>
          <a:p>
            <a:pPr marL="0" lvl="0" indent="0" algn="l" rtl="0">
              <a:spcBef>
                <a:spcPts val="0"/>
              </a:spcBef>
              <a:spcAft>
                <a:spcPts val="0"/>
              </a:spcAft>
              <a:buClr>
                <a:schemeClr val="dk1"/>
              </a:buClr>
              <a:buSzPts val="1100"/>
              <a:buFont typeface="Arial"/>
              <a:buNone/>
            </a:pPr>
            <a:r>
              <a:rPr lang="en"/>
              <a:t>14:16</a:t>
            </a:r>
            <a:endParaRPr/>
          </a:p>
          <a:p>
            <a:pPr marL="0" lvl="0" indent="0" algn="l" rtl="0">
              <a:spcBef>
                <a:spcPts val="0"/>
              </a:spcBef>
              <a:spcAft>
                <a:spcPts val="0"/>
              </a:spcAft>
              <a:buClr>
                <a:schemeClr val="dk1"/>
              </a:buClr>
              <a:buSzPts val="1100"/>
              <a:buFont typeface="Arial"/>
              <a:buNone/>
            </a:pPr>
            <a:r>
              <a:rPr lang="en"/>
              <a:t>and running routing protocols usually the controller is responsible for that</a:t>
            </a:r>
            <a:endParaRPr/>
          </a:p>
          <a:p>
            <a:pPr marL="0" lvl="0" indent="0" algn="l" rtl="0">
              <a:spcBef>
                <a:spcPts val="0"/>
              </a:spcBef>
              <a:spcAft>
                <a:spcPts val="0"/>
              </a:spcAft>
              <a:buClr>
                <a:schemeClr val="dk1"/>
              </a:buClr>
              <a:buSzPts val="1100"/>
              <a:buFont typeface="Arial"/>
              <a:buNone/>
            </a:pPr>
            <a:r>
              <a:rPr lang="en"/>
              <a:t>14:21</a:t>
            </a:r>
            <a:endParaRPr/>
          </a:p>
          <a:p>
            <a:pPr marL="0" lvl="0" indent="0" algn="l" rtl="0">
              <a:spcBef>
                <a:spcPts val="0"/>
              </a:spcBef>
              <a:spcAft>
                <a:spcPts val="0"/>
              </a:spcAft>
              <a:buClr>
                <a:schemeClr val="dk1"/>
              </a:buClr>
              <a:buSzPts val="1100"/>
              <a:buFont typeface="Arial"/>
              <a:buNone/>
            </a:pPr>
            <a:r>
              <a:rPr lang="en"/>
              <a:t>and it's got a CPU to think and run those operations and then in addition to the</a:t>
            </a:r>
            <a:endParaRPr/>
          </a:p>
          <a:p>
            <a:pPr marL="0" lvl="0" indent="0" algn="l" rtl="0">
              <a:spcBef>
                <a:spcPts val="0"/>
              </a:spcBef>
              <a:spcAft>
                <a:spcPts val="0"/>
              </a:spcAft>
              <a:buClr>
                <a:schemeClr val="dk1"/>
              </a:buClr>
              <a:buSzPts val="1100"/>
              <a:buFont typeface="Arial"/>
              <a:buNone/>
            </a:pPr>
            <a:r>
              <a:rPr lang="en"/>
              <a:t>14:27</a:t>
            </a:r>
            <a:endParaRPr/>
          </a:p>
          <a:p>
            <a:pPr marL="0" lvl="0" indent="0" algn="l" rtl="0">
              <a:spcBef>
                <a:spcPts val="0"/>
              </a:spcBef>
              <a:spcAft>
                <a:spcPts val="0"/>
              </a:spcAft>
              <a:buClr>
                <a:schemeClr val="dk1"/>
              </a:buClr>
              <a:buSzPts val="1100"/>
              <a:buFont typeface="Arial"/>
              <a:buNone/>
            </a:pPr>
            <a:r>
              <a:rPr lang="en"/>
              <a:t>controller card this is the part that your computer doesn't have we have one or more usually quite a few line cards</a:t>
            </a:r>
            <a:endParaRPr/>
          </a:p>
          <a:p>
            <a:pPr marL="0" lvl="0" indent="0" algn="l" rtl="0">
              <a:spcBef>
                <a:spcPts val="0"/>
              </a:spcBef>
              <a:spcAft>
                <a:spcPts val="0"/>
              </a:spcAft>
              <a:buClr>
                <a:schemeClr val="dk1"/>
              </a:buClr>
              <a:buSzPts val="1100"/>
              <a:buFont typeface="Arial"/>
              <a:buNone/>
            </a:pPr>
            <a:r>
              <a:rPr lang="en"/>
              <a:t>14:35</a:t>
            </a:r>
            <a:endParaRPr/>
          </a:p>
          <a:p>
            <a:pPr marL="0" lvl="0" indent="0" algn="l" rtl="0">
              <a:spcBef>
                <a:spcPts val="0"/>
              </a:spcBef>
              <a:spcAft>
                <a:spcPts val="0"/>
              </a:spcAft>
              <a:buClr>
                <a:schemeClr val="dk1"/>
              </a:buClr>
              <a:buSzPts val="1100"/>
              <a:buFont typeface="Arial"/>
              <a:buNone/>
            </a:pPr>
            <a:r>
              <a:rPr lang="en"/>
              <a:t>and if you go back and look at some of those routers I'll see if I can find a picture see how there's like these slots</a:t>
            </a:r>
            <a:endParaRPr/>
          </a:p>
          <a:p>
            <a:pPr marL="0" lvl="0" indent="0" algn="l" rtl="0">
              <a:spcBef>
                <a:spcPts val="0"/>
              </a:spcBef>
              <a:spcAft>
                <a:spcPts val="0"/>
              </a:spcAft>
              <a:buClr>
                <a:schemeClr val="dk1"/>
              </a:buClr>
              <a:buSzPts val="1100"/>
              <a:buFont typeface="Arial"/>
              <a:buNone/>
            </a:pPr>
            <a:r>
              <a:rPr lang="en"/>
              <a:t>14:40</a:t>
            </a:r>
            <a:endParaRPr/>
          </a:p>
          <a:p>
            <a:pPr marL="0" lvl="0" indent="0" algn="l" rtl="0">
              <a:spcBef>
                <a:spcPts val="0"/>
              </a:spcBef>
              <a:spcAft>
                <a:spcPts val="0"/>
              </a:spcAft>
              <a:buClr>
                <a:schemeClr val="dk1"/>
              </a:buClr>
              <a:buSzPts val="1100"/>
              <a:buFont typeface="Arial"/>
              <a:buNone/>
            </a:pPr>
            <a:r>
              <a:rPr lang="en"/>
              <a:t>where you can insert something so it's this big tray and then you can insert things into the tray well the things</a:t>
            </a:r>
            <a:endParaRPr/>
          </a:p>
          <a:p>
            <a:pPr marL="0" lvl="0" indent="0" algn="l" rtl="0">
              <a:spcBef>
                <a:spcPts val="0"/>
              </a:spcBef>
              <a:spcAft>
                <a:spcPts val="0"/>
              </a:spcAft>
              <a:buClr>
                <a:schemeClr val="dk1"/>
              </a:buClr>
              <a:buSzPts val="1100"/>
              <a:buFont typeface="Arial"/>
              <a:buNone/>
            </a:pPr>
            <a:r>
              <a:rPr lang="en"/>
              <a:t>14:46</a:t>
            </a:r>
            <a:endParaRPr/>
          </a:p>
          <a:p>
            <a:pPr marL="0" lvl="0" indent="0" algn="l" rtl="0">
              <a:spcBef>
                <a:spcPts val="0"/>
              </a:spcBef>
              <a:spcAft>
                <a:spcPts val="0"/>
              </a:spcAft>
              <a:buClr>
                <a:schemeClr val="dk1"/>
              </a:buClr>
              <a:buSzPts val="1100"/>
              <a:buFont typeface="Arial"/>
              <a:buNone/>
            </a:pPr>
            <a:r>
              <a:rPr lang="en"/>
              <a:t>that you're inserting are these line cards in cartoon format and a line card you can insert it you can remove it so</a:t>
            </a:r>
            <a:endParaRPr/>
          </a:p>
          <a:p>
            <a:pPr marL="0" lvl="0" indent="0" algn="l" rtl="0">
              <a:spcBef>
                <a:spcPts val="0"/>
              </a:spcBef>
              <a:spcAft>
                <a:spcPts val="0"/>
              </a:spcAft>
              <a:buClr>
                <a:schemeClr val="dk1"/>
              </a:buClr>
              <a:buSzPts val="1100"/>
              <a:buFont typeface="Arial"/>
              <a:buNone/>
            </a:pPr>
            <a:r>
              <a:rPr lang="en"/>
              <a:t>14:53</a:t>
            </a:r>
            <a:endParaRPr/>
          </a:p>
          <a:p>
            <a:pPr marL="0" lvl="0" indent="0" algn="l" rtl="0">
              <a:spcBef>
                <a:spcPts val="0"/>
              </a:spcBef>
              <a:spcAft>
                <a:spcPts val="0"/>
              </a:spcAft>
              <a:buClr>
                <a:schemeClr val="dk1"/>
              </a:buClr>
              <a:buSzPts val="1100"/>
              <a:buFont typeface="Arial"/>
              <a:buNone/>
            </a:pPr>
            <a:r>
              <a:rPr lang="en"/>
              <a:t>it's removable and if you want the router to scale up you add more basically each line card has a bunch of</a:t>
            </a:r>
            <a:endParaRPr/>
          </a:p>
          <a:p>
            <a:pPr marL="0" lvl="0" indent="0" algn="l" rtl="0">
              <a:spcBef>
                <a:spcPts val="0"/>
              </a:spcBef>
              <a:spcAft>
                <a:spcPts val="0"/>
              </a:spcAft>
              <a:buClr>
                <a:schemeClr val="dk1"/>
              </a:buClr>
              <a:buSzPts val="1100"/>
              <a:buFont typeface="Arial"/>
              <a:buNone/>
            </a:pPr>
            <a:r>
              <a:rPr lang="en"/>
              <a:t>14:59</a:t>
            </a:r>
            <a:endParaRPr/>
          </a:p>
          <a:p>
            <a:pPr marL="0" lvl="0" indent="0" algn="l" rtl="0">
              <a:spcBef>
                <a:spcPts val="0"/>
              </a:spcBef>
              <a:spcAft>
                <a:spcPts val="0"/>
              </a:spcAft>
              <a:buClr>
                <a:schemeClr val="dk1"/>
              </a:buClr>
              <a:buSzPts val="1100"/>
              <a:buFont typeface="Arial"/>
              <a:buNone/>
            </a:pPr>
            <a:r>
              <a:rPr lang="en"/>
              <a:t>ports so here I'm drawing these green squares as ports where you can plug in wires and usually the line cart also has</a:t>
            </a:r>
            <a:endParaRPr/>
          </a:p>
          <a:p>
            <a:pPr marL="0" lvl="0" indent="0" algn="l" rtl="0">
              <a:spcBef>
                <a:spcPts val="0"/>
              </a:spcBef>
              <a:spcAft>
                <a:spcPts val="0"/>
              </a:spcAft>
              <a:buClr>
                <a:schemeClr val="dk1"/>
              </a:buClr>
              <a:buSzPts val="1100"/>
              <a:buFont typeface="Arial"/>
              <a:buNone/>
            </a:pPr>
            <a:r>
              <a:rPr lang="en"/>
              <a:t>15:06</a:t>
            </a:r>
            <a:endParaRPr/>
          </a:p>
          <a:p>
            <a:pPr marL="0" lvl="0" indent="0" algn="l" rtl="0">
              <a:spcBef>
                <a:spcPts val="0"/>
              </a:spcBef>
              <a:spcAft>
                <a:spcPts val="0"/>
              </a:spcAft>
              <a:buClr>
                <a:schemeClr val="dk1"/>
              </a:buClr>
              <a:buSzPts val="1100"/>
              <a:buFont typeface="Arial"/>
              <a:buNone/>
            </a:pPr>
            <a:r>
              <a:rPr lang="en"/>
              <a:t>some CPU to control whatever it is the line card is doing so you can think of it like this is this big metal box you</a:t>
            </a:r>
            <a:endParaRPr/>
          </a:p>
          <a:p>
            <a:pPr marL="0" lvl="0" indent="0" algn="l" rtl="0">
              <a:spcBef>
                <a:spcPts val="0"/>
              </a:spcBef>
              <a:spcAft>
                <a:spcPts val="0"/>
              </a:spcAft>
              <a:buClr>
                <a:schemeClr val="dk1"/>
              </a:buClr>
              <a:buSzPts val="1100"/>
              <a:buFont typeface="Arial"/>
              <a:buNone/>
            </a:pPr>
            <a:r>
              <a:rPr lang="en"/>
              <a:t>15:14</a:t>
            </a:r>
            <a:endParaRPr/>
          </a:p>
          <a:p>
            <a:pPr marL="0" lvl="0" indent="0" algn="l" rtl="0">
              <a:spcBef>
                <a:spcPts val="0"/>
              </a:spcBef>
              <a:spcAft>
                <a:spcPts val="0"/>
              </a:spcAft>
              <a:buClr>
                <a:schemeClr val="dk1"/>
              </a:buClr>
              <a:buSzPts val="1100"/>
              <a:buFont typeface="Arial"/>
              <a:buNone/>
            </a:pPr>
            <a:r>
              <a:rPr lang="en"/>
              <a:t>plug in a controller card that does the routing protocol and the management stuff and then you plug in as many line</a:t>
            </a:r>
            <a:endParaRPr/>
          </a:p>
          <a:p>
            <a:pPr marL="0" lvl="0" indent="0" algn="l" rtl="0">
              <a:spcBef>
                <a:spcPts val="0"/>
              </a:spcBef>
              <a:spcAft>
                <a:spcPts val="0"/>
              </a:spcAft>
              <a:buClr>
                <a:schemeClr val="dk1"/>
              </a:buClr>
              <a:buSzPts val="1100"/>
              <a:buFont typeface="Arial"/>
              <a:buNone/>
            </a:pPr>
            <a:r>
              <a:rPr lang="en"/>
              <a:t>15:20</a:t>
            </a:r>
            <a:endParaRPr/>
          </a:p>
          <a:p>
            <a:pPr marL="0" lvl="0" indent="0" algn="l" rtl="0">
              <a:spcBef>
                <a:spcPts val="0"/>
              </a:spcBef>
              <a:spcAft>
                <a:spcPts val="0"/>
              </a:spcAft>
              <a:buClr>
                <a:schemeClr val="dk1"/>
              </a:buClr>
              <a:buSzPts val="1100"/>
              <a:buFont typeface="Arial"/>
              <a:buNone/>
            </a:pPr>
            <a:r>
              <a:rPr lang="en"/>
              <a:t>cards as you need and each one has ports and it also has a CPU to help it perform</a:t>
            </a:r>
            <a:endParaRPr/>
          </a:p>
          <a:p>
            <a:pPr marL="0" lvl="0" indent="0" algn="l" rtl="0">
              <a:spcBef>
                <a:spcPts val="0"/>
              </a:spcBef>
              <a:spcAft>
                <a:spcPts val="0"/>
              </a:spcAft>
              <a:buClr>
                <a:schemeClr val="dk1"/>
              </a:buClr>
              <a:buSzPts val="1100"/>
              <a:buFont typeface="Arial"/>
              <a:buNone/>
            </a:pPr>
            <a:r>
              <a:rPr lang="en"/>
              <a:t>15:26</a:t>
            </a:r>
            <a:endParaRPr/>
          </a:p>
          <a:p>
            <a:pPr marL="0" lvl="0" indent="0" algn="l" rtl="0">
              <a:spcBef>
                <a:spcPts val="0"/>
              </a:spcBef>
              <a:spcAft>
                <a:spcPts val="0"/>
              </a:spcAft>
              <a:buClr>
                <a:schemeClr val="dk1"/>
              </a:buClr>
              <a:buSzPts val="1100"/>
              <a:buFont typeface="Arial"/>
              <a:buNone/>
            </a:pPr>
            <a:r>
              <a:rPr lang="en"/>
              <a:t>any operations it has to so at a very high level when you open up a router you</a:t>
            </a:r>
            <a:endParaRPr/>
          </a:p>
          <a:p>
            <a:pPr marL="0" lvl="0" indent="0" algn="l" rtl="0">
              <a:spcBef>
                <a:spcPts val="0"/>
              </a:spcBef>
              <a:spcAft>
                <a:spcPts val="0"/>
              </a:spcAft>
              <a:buClr>
                <a:schemeClr val="dk1"/>
              </a:buClr>
              <a:buSzPts val="1100"/>
              <a:buFont typeface="Arial"/>
              <a:buNone/>
            </a:pPr>
            <a:r>
              <a:rPr lang="en"/>
              <a:t>15:31</a:t>
            </a:r>
            <a:endParaRPr/>
          </a:p>
          <a:p>
            <a:pPr marL="0" lvl="0" indent="0" algn="l" rtl="0">
              <a:spcBef>
                <a:spcPts val="0"/>
              </a:spcBef>
              <a:spcAft>
                <a:spcPts val="0"/>
              </a:spcAft>
              <a:buClr>
                <a:schemeClr val="dk1"/>
              </a:buClr>
              <a:buSzPts val="1100"/>
              <a:buFont typeface="Arial"/>
              <a:buNone/>
            </a:pPr>
            <a:r>
              <a:rPr lang="en"/>
              <a:t>might see something like this</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ed476ffb65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ed476ffb65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we need some connections between the line cards it's not enough just to slot in a bunch of</a:t>
            </a:r>
            <a:endParaRPr/>
          </a:p>
          <a:p>
            <a:pPr marL="0" lvl="0" indent="0" algn="l" rtl="0">
              <a:spcBef>
                <a:spcPts val="0"/>
              </a:spcBef>
              <a:spcAft>
                <a:spcPts val="0"/>
              </a:spcAft>
              <a:buClr>
                <a:schemeClr val="dk1"/>
              </a:buClr>
              <a:buSzPts val="1100"/>
              <a:buFont typeface="Arial"/>
              <a:buNone/>
            </a:pPr>
            <a:r>
              <a:rPr lang="en"/>
              <a:t>16:03</a:t>
            </a:r>
            <a:endParaRPr/>
          </a:p>
          <a:p>
            <a:pPr marL="0" lvl="0" indent="0" algn="l" rtl="0">
              <a:spcBef>
                <a:spcPts val="0"/>
              </a:spcBef>
              <a:spcAft>
                <a:spcPts val="0"/>
              </a:spcAft>
              <a:buClr>
                <a:schemeClr val="dk1"/>
              </a:buClr>
              <a:buSzPts val="1100"/>
              <a:buFont typeface="Arial"/>
              <a:buNone/>
            </a:pPr>
            <a:r>
              <a:rPr lang="en"/>
              <a:t>line cards they all have to connect to each other in some way and the way that you do that is something called the</a:t>
            </a:r>
            <a:endParaRPr/>
          </a:p>
          <a:p>
            <a:pPr marL="0" lvl="0" indent="0" algn="l" rtl="0">
              <a:spcBef>
                <a:spcPts val="0"/>
              </a:spcBef>
              <a:spcAft>
                <a:spcPts val="0"/>
              </a:spcAft>
              <a:buClr>
                <a:schemeClr val="dk1"/>
              </a:buClr>
              <a:buSzPts val="1100"/>
              <a:buFont typeface="Arial"/>
              <a:buNone/>
            </a:pPr>
            <a:r>
              <a:rPr lang="en"/>
              <a:t>16:10</a:t>
            </a:r>
            <a:endParaRPr/>
          </a:p>
          <a:p>
            <a:pPr marL="0" lvl="0" indent="0" algn="l" rtl="0">
              <a:spcBef>
                <a:spcPts val="0"/>
              </a:spcBef>
              <a:spcAft>
                <a:spcPts val="0"/>
              </a:spcAft>
              <a:buClr>
                <a:schemeClr val="dk1"/>
              </a:buClr>
              <a:buSzPts val="1100"/>
              <a:buFont typeface="Arial"/>
              <a:buNone/>
            </a:pPr>
            <a:r>
              <a:rPr lang="en"/>
              <a:t>fabric and think of this like a bunch of wires connecting all of the line cards so you could imagine this like a whole</a:t>
            </a:r>
            <a:endParaRPr/>
          </a:p>
          <a:p>
            <a:pPr marL="0" lvl="0" indent="0" algn="l" rtl="0">
              <a:spcBef>
                <a:spcPts val="0"/>
              </a:spcBef>
              <a:spcAft>
                <a:spcPts val="0"/>
              </a:spcAft>
              <a:buClr>
                <a:schemeClr val="dk1"/>
              </a:buClr>
              <a:buSzPts val="1100"/>
              <a:buFont typeface="Arial"/>
              <a:buNone/>
            </a:pPr>
            <a:r>
              <a:rPr lang="en"/>
              <a:t>16:16</a:t>
            </a:r>
            <a:endParaRPr/>
          </a:p>
          <a:p>
            <a:pPr marL="0" lvl="0" indent="0" algn="l" rtl="0">
              <a:spcBef>
                <a:spcPts val="0"/>
              </a:spcBef>
              <a:spcAft>
                <a:spcPts val="0"/>
              </a:spcAft>
              <a:buClr>
                <a:schemeClr val="dk1"/>
              </a:buClr>
              <a:buSzPts val="1100"/>
              <a:buFont typeface="Arial"/>
              <a:buNone/>
            </a:pPr>
            <a:r>
              <a:rPr lang="en"/>
              <a:t>mesh of wires maybe it's something else but basically all that's in this fabric is lots and lots of wires that make</a:t>
            </a:r>
            <a:endParaRPr/>
          </a:p>
          <a:p>
            <a:pPr marL="0" lvl="0" indent="0" algn="l" rtl="0">
              <a:spcBef>
                <a:spcPts val="0"/>
              </a:spcBef>
              <a:spcAft>
                <a:spcPts val="0"/>
              </a:spcAft>
              <a:buClr>
                <a:schemeClr val="dk1"/>
              </a:buClr>
              <a:buSzPts val="1100"/>
              <a:buFont typeface="Arial"/>
              <a:buNone/>
            </a:pPr>
            <a:r>
              <a:rPr lang="en"/>
              <a:t>16:23</a:t>
            </a:r>
            <a:endParaRPr/>
          </a:p>
          <a:p>
            <a:pPr marL="0" lvl="0" indent="0" algn="l" rtl="0">
              <a:spcBef>
                <a:spcPts val="0"/>
              </a:spcBef>
              <a:spcAft>
                <a:spcPts val="0"/>
              </a:spcAft>
              <a:buClr>
                <a:schemeClr val="dk1"/>
              </a:buClr>
              <a:buSzPts val="1100"/>
              <a:buFont typeface="Arial"/>
              <a:buNone/>
            </a:pPr>
            <a:r>
              <a:rPr lang="en"/>
              <a:t>every line cart interconnected with each other and there's usually some fault tolerance so for example if one of the</a:t>
            </a:r>
            <a:endParaRPr/>
          </a:p>
          <a:p>
            <a:pPr marL="0" lvl="0" indent="0" algn="l" rtl="0">
              <a:spcBef>
                <a:spcPts val="0"/>
              </a:spcBef>
              <a:spcAft>
                <a:spcPts val="0"/>
              </a:spcAft>
              <a:buClr>
                <a:schemeClr val="dk1"/>
              </a:buClr>
              <a:buSzPts val="1100"/>
              <a:buFont typeface="Arial"/>
              <a:buNone/>
            </a:pPr>
            <a:r>
              <a:rPr lang="en"/>
              <a:t>16:29</a:t>
            </a:r>
            <a:endParaRPr/>
          </a:p>
          <a:p>
            <a:pPr marL="0" lvl="0" indent="0" algn="l" rtl="0">
              <a:spcBef>
                <a:spcPts val="0"/>
              </a:spcBef>
              <a:spcAft>
                <a:spcPts val="0"/>
              </a:spcAft>
              <a:buClr>
                <a:schemeClr val="dk1"/>
              </a:buClr>
              <a:buSzPts val="1100"/>
              <a:buFont typeface="Arial"/>
              <a:buNone/>
            </a:pPr>
            <a:r>
              <a:rPr lang="en"/>
              <a:t>wires breaks there's still some path between line cards and it's usually very high bandwidth because we want to</a:t>
            </a:r>
            <a:endParaRPr/>
          </a:p>
          <a:p>
            <a:pPr marL="0" lvl="0" indent="0" algn="l" rtl="0">
              <a:spcBef>
                <a:spcPts val="0"/>
              </a:spcBef>
              <a:spcAft>
                <a:spcPts val="0"/>
              </a:spcAft>
              <a:buClr>
                <a:schemeClr val="dk1"/>
              </a:buClr>
              <a:buSzPts val="1100"/>
              <a:buFont typeface="Arial"/>
              <a:buNone/>
            </a:pPr>
            <a:r>
              <a:rPr lang="en"/>
              <a:t>16:36</a:t>
            </a:r>
            <a:endParaRPr/>
          </a:p>
          <a:p>
            <a:pPr marL="0" lvl="0" indent="0" algn="l" rtl="0">
              <a:spcBef>
                <a:spcPts val="0"/>
              </a:spcBef>
              <a:spcAft>
                <a:spcPts val="0"/>
              </a:spcAft>
              <a:buClr>
                <a:schemeClr val="dk1"/>
              </a:buClr>
              <a:buSzPts val="1100"/>
              <a:buFont typeface="Arial"/>
              <a:buNone/>
            </a:pPr>
            <a:r>
              <a:rPr lang="en"/>
              <a:t>support terabits per second of data but this is how you connect up all the line cards they all have to connect through</a:t>
            </a:r>
            <a:endParaRPr/>
          </a:p>
          <a:p>
            <a:pPr marL="0" lvl="0" indent="0" algn="l" rtl="0">
              <a:spcBef>
                <a:spcPts val="0"/>
              </a:spcBef>
              <a:spcAft>
                <a:spcPts val="0"/>
              </a:spcAft>
              <a:buClr>
                <a:schemeClr val="dk1"/>
              </a:buClr>
              <a:buSzPts val="1100"/>
              <a:buFont typeface="Arial"/>
              <a:buNone/>
            </a:pPr>
            <a:r>
              <a:rPr lang="en"/>
              <a:t>16:42</a:t>
            </a:r>
            <a:endParaRPr/>
          </a:p>
          <a:p>
            <a:pPr marL="0" lvl="0" indent="0" algn="l" rtl="0">
              <a:spcBef>
                <a:spcPts val="0"/>
              </a:spcBef>
              <a:spcAft>
                <a:spcPts val="0"/>
              </a:spcAft>
              <a:buClr>
                <a:schemeClr val="dk1"/>
              </a:buClr>
              <a:buSzPts val="1100"/>
              <a:buFont typeface="Arial"/>
              <a:buNone/>
            </a:pPr>
            <a:r>
              <a:rPr lang="en"/>
              <a:t>some fabric and also the controller card has to be connected to the line cards because remember the controller card is</a:t>
            </a:r>
            <a:endParaRPr/>
          </a:p>
          <a:p>
            <a:pPr marL="0" lvl="0" indent="0" algn="l" rtl="0">
              <a:spcBef>
                <a:spcPts val="0"/>
              </a:spcBef>
              <a:spcAft>
                <a:spcPts val="0"/>
              </a:spcAft>
              <a:buClr>
                <a:schemeClr val="dk1"/>
              </a:buClr>
              <a:buSzPts val="1100"/>
              <a:buFont typeface="Arial"/>
              <a:buNone/>
            </a:pPr>
            <a:r>
              <a:rPr lang="en"/>
              <a:t>16:49</a:t>
            </a:r>
            <a:endParaRPr/>
          </a:p>
          <a:p>
            <a:pPr marL="0" lvl="0" indent="0" algn="l" rtl="0">
              <a:spcBef>
                <a:spcPts val="0"/>
              </a:spcBef>
              <a:spcAft>
                <a:spcPts val="0"/>
              </a:spcAft>
              <a:buClr>
                <a:schemeClr val="dk1"/>
              </a:buClr>
              <a:buSzPts val="1100"/>
              <a:buFont typeface="Arial"/>
              <a:buNone/>
            </a:pPr>
            <a:r>
              <a:rPr lang="en"/>
              <a:t>the one performing the routing protocol so if the forwarding table changes the controller card has to go and tell</a:t>
            </a:r>
            <a:endParaRPr/>
          </a:p>
          <a:p>
            <a:pPr marL="0" lvl="0" indent="0" algn="l" rtl="0">
              <a:spcBef>
                <a:spcPts val="0"/>
              </a:spcBef>
              <a:spcAft>
                <a:spcPts val="0"/>
              </a:spcAft>
              <a:buClr>
                <a:schemeClr val="dk1"/>
              </a:buClr>
              <a:buSzPts val="1100"/>
              <a:buFont typeface="Arial"/>
              <a:buNone/>
            </a:pPr>
            <a:r>
              <a:rPr lang="en"/>
              <a:t>16:55</a:t>
            </a:r>
            <a:endParaRPr/>
          </a:p>
          <a:p>
            <a:pPr marL="0" lvl="0" indent="0" algn="l" rtl="0">
              <a:spcBef>
                <a:spcPts val="0"/>
              </a:spcBef>
              <a:spcAft>
                <a:spcPts val="0"/>
              </a:spcAft>
              <a:buClr>
                <a:schemeClr val="dk1"/>
              </a:buClr>
              <a:buSzPts val="1100"/>
              <a:buFont typeface="Arial"/>
              <a:buNone/>
            </a:pPr>
            <a:r>
              <a:rPr lang="en"/>
              <a:t>everyone hey there's a new forwarding table entry that you have to use so control plane up here data plane down</a:t>
            </a:r>
            <a:endParaRPr/>
          </a:p>
          <a:p>
            <a:pPr marL="0" lvl="0" indent="0" algn="l" rtl="0">
              <a:spcBef>
                <a:spcPts val="0"/>
              </a:spcBef>
              <a:spcAft>
                <a:spcPts val="0"/>
              </a:spcAft>
              <a:buClr>
                <a:schemeClr val="dk1"/>
              </a:buClr>
              <a:buSzPts val="1100"/>
              <a:buFont typeface="Arial"/>
              <a:buNone/>
            </a:pPr>
            <a:r>
              <a:rPr lang="en"/>
              <a:t>17:02</a:t>
            </a:r>
            <a:endParaRPr/>
          </a:p>
          <a:p>
            <a:pPr marL="0" lvl="0" indent="0" algn="l" rtl="0">
              <a:spcBef>
                <a:spcPts val="0"/>
              </a:spcBef>
              <a:spcAft>
                <a:spcPts val="0"/>
              </a:spcAft>
              <a:buClr>
                <a:schemeClr val="dk1"/>
              </a:buClr>
              <a:buSzPts val="1100"/>
              <a:buFont typeface="Arial"/>
              <a:buNone/>
            </a:pPr>
            <a:r>
              <a:rPr lang="en"/>
              <a:t>here and then the fabric interconnects everyone so that data can be sent between different line</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ed476ffb65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ed476ffb65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and now we zoom in onto the line card so what's on a line card there's lots of ports we've already seen those</a:t>
            </a:r>
            <a:endParaRPr/>
          </a:p>
          <a:p>
            <a:pPr marL="0" lvl="0" indent="0" algn="l" rtl="0">
              <a:spcBef>
                <a:spcPts val="0"/>
              </a:spcBef>
              <a:spcAft>
                <a:spcPts val="0"/>
              </a:spcAft>
              <a:buClr>
                <a:schemeClr val="dk1"/>
              </a:buClr>
              <a:buSzPts val="1100"/>
              <a:buFont typeface="Arial"/>
              <a:buNone/>
            </a:pPr>
            <a:r>
              <a:rPr lang="en"/>
              <a:t>17:18</a:t>
            </a:r>
            <a:endParaRPr/>
          </a:p>
          <a:p>
            <a:pPr marL="0" lvl="0" indent="0" algn="l" rtl="0">
              <a:spcBef>
                <a:spcPts val="0"/>
              </a:spcBef>
              <a:spcAft>
                <a:spcPts val="0"/>
              </a:spcAft>
              <a:buClr>
                <a:schemeClr val="dk1"/>
              </a:buClr>
              <a:buSzPts val="1100"/>
              <a:buFont typeface="Arial"/>
              <a:buNone/>
            </a:pPr>
            <a:r>
              <a:rPr lang="en"/>
              <a:t>those are the green boxes in the cartoon there's a CPU that helps with things like debugging or if there's an error</a:t>
            </a:r>
            <a:endParaRPr/>
          </a:p>
          <a:p>
            <a:pPr marL="0" lvl="0" indent="0" algn="l" rtl="0">
              <a:spcBef>
                <a:spcPts val="0"/>
              </a:spcBef>
              <a:spcAft>
                <a:spcPts val="0"/>
              </a:spcAft>
              <a:buClr>
                <a:schemeClr val="dk1"/>
              </a:buClr>
              <a:buSzPts val="1100"/>
              <a:buFont typeface="Arial"/>
              <a:buNone/>
            </a:pPr>
            <a:r>
              <a:rPr lang="en"/>
              <a:t>17:25</a:t>
            </a:r>
            <a:endParaRPr/>
          </a:p>
          <a:p>
            <a:pPr marL="0" lvl="0" indent="0" algn="l" rtl="0">
              <a:spcBef>
                <a:spcPts val="0"/>
              </a:spcBef>
              <a:spcAft>
                <a:spcPts val="0"/>
              </a:spcAft>
              <a:buClr>
                <a:schemeClr val="dk1"/>
              </a:buClr>
              <a:buSzPts val="1100"/>
              <a:buFont typeface="Arial"/>
              <a:buNone/>
            </a:pPr>
            <a:r>
              <a:rPr lang="en"/>
              <a:t>that's pretty useful and then you could write the forwarding code in Hardware if</a:t>
            </a:r>
            <a:endParaRPr/>
          </a:p>
          <a:p>
            <a:pPr marL="0" lvl="0" indent="0" algn="l" rtl="0">
              <a:spcBef>
                <a:spcPts val="0"/>
              </a:spcBef>
              <a:spcAft>
                <a:spcPts val="0"/>
              </a:spcAft>
              <a:buClr>
                <a:schemeClr val="dk1"/>
              </a:buClr>
              <a:buSzPts val="1100"/>
              <a:buFont typeface="Arial"/>
              <a:buNone/>
            </a:pPr>
            <a:r>
              <a:rPr lang="en"/>
              <a:t>17:31</a:t>
            </a:r>
            <a:endParaRPr/>
          </a:p>
          <a:p>
            <a:pPr marL="0" lvl="0" indent="0" algn="l" rtl="0">
              <a:spcBef>
                <a:spcPts val="0"/>
              </a:spcBef>
              <a:spcAft>
                <a:spcPts val="0"/>
              </a:spcAft>
              <a:buClr>
                <a:schemeClr val="dk1"/>
              </a:buClr>
              <a:buSzPts val="1100"/>
              <a:buFont typeface="Arial"/>
              <a:buNone/>
            </a:pPr>
            <a:r>
              <a:rPr lang="en"/>
              <a:t>you wanted to like I could open up a c program and I can write something like</a:t>
            </a:r>
            <a:endParaRPr/>
          </a:p>
          <a:p>
            <a:pPr marL="0" lvl="0" indent="0" algn="l" rtl="0">
              <a:spcBef>
                <a:spcPts val="0"/>
              </a:spcBef>
              <a:spcAft>
                <a:spcPts val="0"/>
              </a:spcAft>
              <a:buClr>
                <a:schemeClr val="dk1"/>
              </a:buClr>
              <a:buSzPts val="1100"/>
              <a:buFont typeface="Arial"/>
              <a:buNone/>
            </a:pPr>
            <a:r>
              <a:rPr lang="en"/>
              <a:t>17:37</a:t>
            </a:r>
            <a:endParaRPr/>
          </a:p>
          <a:p>
            <a:pPr marL="0" lvl="0" indent="0" algn="l" rtl="0">
              <a:spcBef>
                <a:spcPts val="0"/>
              </a:spcBef>
              <a:spcAft>
                <a:spcPts val="0"/>
              </a:spcAft>
              <a:buClr>
                <a:schemeClr val="dk1"/>
              </a:buClr>
              <a:buSzPts val="1100"/>
              <a:buFont typeface="Arial"/>
              <a:buNone/>
            </a:pPr>
            <a:r>
              <a:rPr lang="en"/>
              <a:t>well if the packet comes in please look up these bits and then look it up in the forwarding table and then forward it</a:t>
            </a:r>
            <a:endParaRPr/>
          </a:p>
          <a:p>
            <a:pPr marL="0" lvl="0" indent="0" algn="l" rtl="0">
              <a:spcBef>
                <a:spcPts val="0"/>
              </a:spcBef>
              <a:spcAft>
                <a:spcPts val="0"/>
              </a:spcAft>
              <a:buClr>
                <a:schemeClr val="dk1"/>
              </a:buClr>
              <a:buSzPts val="1100"/>
              <a:buFont typeface="Arial"/>
              <a:buNone/>
            </a:pPr>
            <a:r>
              <a:rPr lang="en"/>
              <a:t>17:43</a:t>
            </a:r>
            <a:endParaRPr/>
          </a:p>
          <a:p>
            <a:pPr marL="0" lvl="0" indent="0" algn="l" rtl="0">
              <a:spcBef>
                <a:spcPts val="0"/>
              </a:spcBef>
              <a:spcAft>
                <a:spcPts val="0"/>
              </a:spcAft>
              <a:buClr>
                <a:schemeClr val="dk1"/>
              </a:buClr>
              <a:buSzPts val="1100"/>
              <a:buFont typeface="Arial"/>
              <a:buNone/>
            </a:pPr>
            <a:r>
              <a:rPr lang="en"/>
              <a:t>kind of like what you did in the routing project you could write that in code but it turns out that software is actually</a:t>
            </a:r>
            <a:endParaRPr/>
          </a:p>
          <a:p>
            <a:pPr marL="0" lvl="0" indent="0" algn="l" rtl="0">
              <a:spcBef>
                <a:spcPts val="0"/>
              </a:spcBef>
              <a:spcAft>
                <a:spcPts val="0"/>
              </a:spcAft>
              <a:buClr>
                <a:schemeClr val="dk1"/>
              </a:buClr>
              <a:buSzPts val="1100"/>
              <a:buFont typeface="Arial"/>
              <a:buNone/>
            </a:pPr>
            <a:r>
              <a:rPr lang="en"/>
              <a:t>17:49</a:t>
            </a:r>
            <a:endParaRPr/>
          </a:p>
          <a:p>
            <a:pPr marL="0" lvl="0" indent="0" algn="l" rtl="0">
              <a:spcBef>
                <a:spcPts val="0"/>
              </a:spcBef>
              <a:spcAft>
                <a:spcPts val="0"/>
              </a:spcAft>
              <a:buClr>
                <a:schemeClr val="dk1"/>
              </a:buClr>
              <a:buSzPts val="1100"/>
              <a:buFont typeface="Arial"/>
              <a:buNone/>
            </a:pPr>
            <a:r>
              <a:rPr lang="en"/>
              <a:t>too slow to handle the capacity that we want on Modern routers so you could just</a:t>
            </a:r>
            <a:endParaRPr/>
          </a:p>
          <a:p>
            <a:pPr marL="0" lvl="0" indent="0" algn="l" rtl="0">
              <a:spcBef>
                <a:spcPts val="0"/>
              </a:spcBef>
              <a:spcAft>
                <a:spcPts val="0"/>
              </a:spcAft>
              <a:buClr>
                <a:schemeClr val="dk1"/>
              </a:buClr>
              <a:buSzPts val="1100"/>
              <a:buFont typeface="Arial"/>
              <a:buNone/>
            </a:pPr>
            <a:r>
              <a:rPr lang="en"/>
              <a:t>17:55</a:t>
            </a:r>
            <a:endParaRPr/>
          </a:p>
          <a:p>
            <a:pPr marL="0" lvl="0" indent="0" algn="l" rtl="0">
              <a:spcBef>
                <a:spcPts val="0"/>
              </a:spcBef>
              <a:spcAft>
                <a:spcPts val="0"/>
              </a:spcAft>
              <a:buClr>
                <a:schemeClr val="dk1"/>
              </a:buClr>
              <a:buSzPts val="1100"/>
              <a:buFont typeface="Arial"/>
              <a:buNone/>
            </a:pPr>
            <a:r>
              <a:rPr lang="en"/>
              <a:t>go to the CPU write a piece of python code or C code like what you did in the project and that will forward packets</a:t>
            </a:r>
            <a:endParaRPr/>
          </a:p>
          <a:p>
            <a:pPr marL="0" lvl="0" indent="0" algn="l" rtl="0">
              <a:spcBef>
                <a:spcPts val="0"/>
              </a:spcBef>
              <a:spcAft>
                <a:spcPts val="0"/>
              </a:spcAft>
              <a:buClr>
                <a:schemeClr val="dk1"/>
              </a:buClr>
              <a:buSzPts val="1100"/>
              <a:buFont typeface="Arial"/>
              <a:buNone/>
            </a:pPr>
            <a:r>
              <a:rPr lang="en"/>
              <a:t>18:02</a:t>
            </a:r>
            <a:endParaRPr/>
          </a:p>
          <a:p>
            <a:pPr marL="0" lvl="0" indent="0" algn="l" rtl="0">
              <a:spcBef>
                <a:spcPts val="0"/>
              </a:spcBef>
              <a:spcAft>
                <a:spcPts val="0"/>
              </a:spcAft>
              <a:buClr>
                <a:schemeClr val="dk1"/>
              </a:buClr>
              <a:buSzPts val="1100"/>
              <a:buFont typeface="Arial"/>
              <a:buNone/>
            </a:pPr>
            <a:r>
              <a:rPr lang="en"/>
              <a:t>correctly but it's way too slow software is just too slow for this purpose so instead we actually turn to Hardware we</a:t>
            </a:r>
            <a:endParaRPr/>
          </a:p>
          <a:p>
            <a:pPr marL="0" lvl="0" indent="0" algn="l" rtl="0">
              <a:spcBef>
                <a:spcPts val="0"/>
              </a:spcBef>
              <a:spcAft>
                <a:spcPts val="0"/>
              </a:spcAft>
              <a:buClr>
                <a:schemeClr val="dk1"/>
              </a:buClr>
              <a:buSzPts val="1100"/>
              <a:buFont typeface="Arial"/>
              <a:buNone/>
            </a:pPr>
            <a:r>
              <a:rPr lang="en"/>
              <a:t>18:10</a:t>
            </a:r>
            <a:endParaRPr/>
          </a:p>
          <a:p>
            <a:pPr marL="0" lvl="0" indent="0" algn="l" rtl="0">
              <a:spcBef>
                <a:spcPts val="0"/>
              </a:spcBef>
              <a:spcAft>
                <a:spcPts val="0"/>
              </a:spcAft>
              <a:buClr>
                <a:schemeClr val="dk1"/>
              </a:buClr>
              <a:buSzPts val="1100"/>
              <a:buFont typeface="Arial"/>
              <a:buNone/>
            </a:pPr>
            <a:r>
              <a:rPr lang="en"/>
              <a:t>build on the chip the instructions for looking things up in the forwarding table and then forwarding it directly so</a:t>
            </a:r>
            <a:endParaRPr/>
          </a:p>
          <a:p>
            <a:pPr marL="0" lvl="0" indent="0" algn="l" rtl="0">
              <a:spcBef>
                <a:spcPts val="0"/>
              </a:spcBef>
              <a:spcAft>
                <a:spcPts val="0"/>
              </a:spcAft>
              <a:buClr>
                <a:schemeClr val="dk1"/>
              </a:buClr>
              <a:buSzPts val="1100"/>
              <a:buFont typeface="Arial"/>
              <a:buNone/>
            </a:pPr>
            <a:r>
              <a:rPr lang="en"/>
              <a:t>18:17</a:t>
            </a:r>
            <a:endParaRPr/>
          </a:p>
          <a:p>
            <a:pPr marL="0" lvl="0" indent="0" algn="l" rtl="0">
              <a:spcBef>
                <a:spcPts val="0"/>
              </a:spcBef>
              <a:spcAft>
                <a:spcPts val="0"/>
              </a:spcAft>
              <a:buClr>
                <a:schemeClr val="dk1"/>
              </a:buClr>
              <a:buSzPts val="1100"/>
              <a:buFont typeface="Arial"/>
              <a:buNone/>
            </a:pPr>
            <a:r>
              <a:rPr lang="en"/>
              <a:t>if you've taken a computer architecture class like cs61c or something you've probably heard that Hardware is much</a:t>
            </a:r>
            <a:endParaRPr/>
          </a:p>
          <a:p>
            <a:pPr marL="0" lvl="0" indent="0" algn="l" rtl="0">
              <a:spcBef>
                <a:spcPts val="0"/>
              </a:spcBef>
              <a:spcAft>
                <a:spcPts val="0"/>
              </a:spcAft>
              <a:buClr>
                <a:schemeClr val="dk1"/>
              </a:buClr>
              <a:buSzPts val="1100"/>
              <a:buFont typeface="Arial"/>
              <a:buNone/>
            </a:pPr>
            <a:r>
              <a:rPr lang="en"/>
              <a:t>18:23</a:t>
            </a:r>
            <a:endParaRPr/>
          </a:p>
          <a:p>
            <a:pPr marL="0" lvl="0" indent="0" algn="l" rtl="0">
              <a:spcBef>
                <a:spcPts val="0"/>
              </a:spcBef>
              <a:spcAft>
                <a:spcPts val="0"/>
              </a:spcAft>
              <a:buClr>
                <a:schemeClr val="dk1"/>
              </a:buClr>
              <a:buSzPts val="1100"/>
              <a:buFont typeface="Arial"/>
              <a:buNone/>
            </a:pPr>
            <a:r>
              <a:rPr lang="en"/>
              <a:t>faster than doing things in software and if you haven't I guess you'll just have to trust that that's true but Hardware</a:t>
            </a:r>
            <a:endParaRPr/>
          </a:p>
          <a:p>
            <a:pPr marL="0" lvl="0" indent="0" algn="l" rtl="0">
              <a:spcBef>
                <a:spcPts val="0"/>
              </a:spcBef>
              <a:spcAft>
                <a:spcPts val="0"/>
              </a:spcAft>
              <a:buClr>
                <a:schemeClr val="dk1"/>
              </a:buClr>
              <a:buSzPts val="1100"/>
              <a:buFont typeface="Arial"/>
              <a:buNone/>
            </a:pPr>
            <a:r>
              <a:rPr lang="en"/>
              <a:t>18:29</a:t>
            </a:r>
            <a:endParaRPr/>
          </a:p>
          <a:p>
            <a:pPr marL="0" lvl="0" indent="0" algn="l" rtl="0">
              <a:spcBef>
                <a:spcPts val="0"/>
              </a:spcBef>
              <a:spcAft>
                <a:spcPts val="0"/>
              </a:spcAft>
              <a:buClr>
                <a:schemeClr val="dk1"/>
              </a:buClr>
              <a:buSzPts val="1100"/>
              <a:buFont typeface="Arial"/>
              <a:buNone/>
            </a:pPr>
            <a:r>
              <a:rPr lang="en"/>
              <a:t>is much faster than software so writing the code will work but it's very slow</a:t>
            </a:r>
            <a:endParaRPr/>
          </a:p>
          <a:p>
            <a:pPr marL="0" lvl="0" indent="0" algn="l" rtl="0">
              <a:spcBef>
                <a:spcPts val="0"/>
              </a:spcBef>
              <a:spcAft>
                <a:spcPts val="0"/>
              </a:spcAft>
              <a:buClr>
                <a:schemeClr val="dk1"/>
              </a:buClr>
              <a:buSzPts val="1100"/>
              <a:buFont typeface="Arial"/>
              <a:buNone/>
            </a:pPr>
            <a:r>
              <a:rPr lang="en"/>
              <a:t>18:35</a:t>
            </a:r>
            <a:endParaRPr/>
          </a:p>
          <a:p>
            <a:pPr marL="0" lvl="0" indent="0" algn="l" rtl="0">
              <a:spcBef>
                <a:spcPts val="0"/>
              </a:spcBef>
              <a:spcAft>
                <a:spcPts val="0"/>
              </a:spcAft>
              <a:buClr>
                <a:schemeClr val="dk1"/>
              </a:buClr>
              <a:buSzPts val="1100"/>
              <a:buFont typeface="Arial"/>
              <a:buNone/>
            </a:pPr>
            <a:r>
              <a:rPr lang="en"/>
              <a:t>directly programming what you need to do and burning that functionality onto the chip is even faster so this is the</a:t>
            </a:r>
            <a:endParaRPr/>
          </a:p>
          <a:p>
            <a:pPr marL="0" lvl="0" indent="0" algn="l" rtl="0">
              <a:spcBef>
                <a:spcPts val="0"/>
              </a:spcBef>
              <a:spcAft>
                <a:spcPts val="0"/>
              </a:spcAft>
              <a:buClr>
                <a:schemeClr val="dk1"/>
              </a:buClr>
              <a:buSzPts val="1100"/>
              <a:buFont typeface="Arial"/>
              <a:buNone/>
            </a:pPr>
            <a:r>
              <a:rPr lang="en"/>
              <a:t>18:43</a:t>
            </a:r>
            <a:endParaRPr/>
          </a:p>
          <a:p>
            <a:pPr marL="0" lvl="0" indent="0" algn="l" rtl="0">
              <a:spcBef>
                <a:spcPts val="0"/>
              </a:spcBef>
              <a:spcAft>
                <a:spcPts val="0"/>
              </a:spcAft>
              <a:buClr>
                <a:schemeClr val="dk1"/>
              </a:buClr>
              <a:buSzPts val="1100"/>
              <a:buFont typeface="Arial"/>
              <a:buNone/>
            </a:pPr>
            <a:r>
              <a:rPr lang="en"/>
              <a:t>circuit like an actual circuit with wires and logic gates that computes the</a:t>
            </a:r>
            <a:endParaRPr/>
          </a:p>
          <a:p>
            <a:pPr marL="0" lvl="0" indent="0" algn="l" rtl="0">
              <a:spcBef>
                <a:spcPts val="0"/>
              </a:spcBef>
              <a:spcAft>
                <a:spcPts val="0"/>
              </a:spcAft>
              <a:buClr>
                <a:schemeClr val="dk1"/>
              </a:buClr>
              <a:buSzPts val="1100"/>
              <a:buFont typeface="Arial"/>
              <a:buNone/>
            </a:pPr>
            <a:r>
              <a:rPr lang="en"/>
              <a:t>18:48</a:t>
            </a:r>
            <a:endParaRPr/>
          </a:p>
          <a:p>
            <a:pPr marL="0" lvl="0" indent="0" algn="l" rtl="0">
              <a:spcBef>
                <a:spcPts val="0"/>
              </a:spcBef>
              <a:spcAft>
                <a:spcPts val="0"/>
              </a:spcAft>
              <a:buClr>
                <a:schemeClr val="dk1"/>
              </a:buClr>
              <a:buSzPts val="1100"/>
              <a:buFont typeface="Arial"/>
              <a:buNone/>
            </a:pPr>
            <a:r>
              <a:rPr lang="en"/>
              <a:t>next toop and then sends the packet out of the next toop without having to write any code which is pretty useful so a lot</a:t>
            </a:r>
            <a:endParaRPr/>
          </a:p>
          <a:p>
            <a:pPr marL="0" lvl="0" indent="0" algn="l" rtl="0">
              <a:spcBef>
                <a:spcPts val="0"/>
              </a:spcBef>
              <a:spcAft>
                <a:spcPts val="0"/>
              </a:spcAft>
              <a:buClr>
                <a:schemeClr val="dk1"/>
              </a:buClr>
              <a:buSzPts val="1100"/>
              <a:buFont typeface="Arial"/>
              <a:buNone/>
            </a:pPr>
            <a:r>
              <a:rPr lang="en"/>
              <a:t>18:54</a:t>
            </a:r>
            <a:endParaRPr/>
          </a:p>
          <a:p>
            <a:pPr marL="0" lvl="0" indent="0" algn="l" rtl="0">
              <a:spcBef>
                <a:spcPts val="0"/>
              </a:spcBef>
              <a:spcAft>
                <a:spcPts val="0"/>
              </a:spcAft>
              <a:buClr>
                <a:schemeClr val="dk1"/>
              </a:buClr>
              <a:buSzPts val="1100"/>
              <a:buFont typeface="Arial"/>
              <a:buNone/>
            </a:pPr>
            <a:r>
              <a:rPr lang="en"/>
              <a:t>of work goes into designing these chips to work really quickly and there's also a chip for forwarding packets to other</a:t>
            </a:r>
            <a:endParaRPr/>
          </a:p>
          <a:p>
            <a:pPr marL="0" lvl="0" indent="0" algn="l" rtl="0">
              <a:spcBef>
                <a:spcPts val="0"/>
              </a:spcBef>
              <a:spcAft>
                <a:spcPts val="0"/>
              </a:spcAft>
              <a:buClr>
                <a:schemeClr val="dk1"/>
              </a:buClr>
              <a:buSzPts val="1100"/>
              <a:buFont typeface="Arial"/>
              <a:buNone/>
            </a:pPr>
            <a:r>
              <a:rPr lang="en"/>
              <a:t>19:01</a:t>
            </a:r>
            <a:endParaRPr/>
          </a:p>
          <a:p>
            <a:pPr marL="0" lvl="0" indent="0" algn="l" rtl="0">
              <a:spcBef>
                <a:spcPts val="0"/>
              </a:spcBef>
              <a:spcAft>
                <a:spcPts val="0"/>
              </a:spcAft>
              <a:buClr>
                <a:schemeClr val="dk1"/>
              </a:buClr>
              <a:buSzPts val="1100"/>
              <a:buFont typeface="Arial"/>
              <a:buNone/>
            </a:pPr>
            <a:r>
              <a:rPr lang="en"/>
              <a:t>line cards so for example if something comes in on this port and you need to send it on a different line cards output</a:t>
            </a:r>
            <a:endParaRPr/>
          </a:p>
          <a:p>
            <a:pPr marL="0" lvl="0" indent="0" algn="l" rtl="0">
              <a:spcBef>
                <a:spcPts val="0"/>
              </a:spcBef>
              <a:spcAft>
                <a:spcPts val="0"/>
              </a:spcAft>
              <a:buClr>
                <a:schemeClr val="dk1"/>
              </a:buClr>
              <a:buSzPts val="1100"/>
              <a:buFont typeface="Arial"/>
              <a:buNone/>
            </a:pPr>
            <a:r>
              <a:rPr lang="en"/>
              <a:t>19:07</a:t>
            </a:r>
            <a:endParaRPr/>
          </a:p>
          <a:p>
            <a:pPr marL="0" lvl="0" indent="0" algn="l" rtl="0">
              <a:spcBef>
                <a:spcPts val="0"/>
              </a:spcBef>
              <a:spcAft>
                <a:spcPts val="0"/>
              </a:spcAft>
              <a:buClr>
                <a:schemeClr val="dk1"/>
              </a:buClr>
              <a:buSzPts val="1100"/>
              <a:buFont typeface="Arial"/>
              <a:buNone/>
            </a:pPr>
            <a:r>
              <a:rPr lang="en"/>
              <a:t>Port then we need to figure out what wires on the fabric to send it along so there's possibly also some chip that</a:t>
            </a:r>
            <a:endParaRPr/>
          </a:p>
          <a:p>
            <a:pPr marL="0" lvl="0" indent="0" algn="l" rtl="0">
              <a:spcBef>
                <a:spcPts val="0"/>
              </a:spcBef>
              <a:spcAft>
                <a:spcPts val="0"/>
              </a:spcAft>
              <a:buClr>
                <a:schemeClr val="dk1"/>
              </a:buClr>
              <a:buSzPts val="1100"/>
              <a:buFont typeface="Arial"/>
              <a:buNone/>
            </a:pPr>
            <a:r>
              <a:rPr lang="en"/>
              <a:t>19:14</a:t>
            </a:r>
            <a:endParaRPr/>
          </a:p>
          <a:p>
            <a:pPr marL="0" lvl="0" indent="0" algn="l" rtl="0">
              <a:spcBef>
                <a:spcPts val="0"/>
              </a:spcBef>
              <a:spcAft>
                <a:spcPts val="0"/>
              </a:spcAft>
              <a:buClr>
                <a:schemeClr val="dk1"/>
              </a:buClr>
              <a:buSzPts val="1100"/>
              <a:buFont typeface="Arial"/>
              <a:buNone/>
            </a:pPr>
            <a:r>
              <a:rPr lang="en"/>
              <a:t>figures out where the packet needs to go in the fabric but the key idea here is</a:t>
            </a:r>
            <a:endParaRPr/>
          </a:p>
          <a:p>
            <a:pPr marL="0" lvl="0" indent="0" algn="l" rtl="0">
              <a:spcBef>
                <a:spcPts val="0"/>
              </a:spcBef>
              <a:spcAft>
                <a:spcPts val="0"/>
              </a:spcAft>
              <a:buClr>
                <a:schemeClr val="dk1"/>
              </a:buClr>
              <a:buSzPts val="1100"/>
              <a:buFont typeface="Arial"/>
              <a:buNone/>
            </a:pPr>
            <a:r>
              <a:rPr lang="en"/>
              <a:t>19:19</a:t>
            </a:r>
            <a:endParaRPr/>
          </a:p>
          <a:p>
            <a:pPr marL="0" lvl="0" indent="0" algn="l" rtl="0">
              <a:spcBef>
                <a:spcPts val="0"/>
              </a:spcBef>
              <a:spcAft>
                <a:spcPts val="0"/>
              </a:spcAft>
              <a:buClr>
                <a:schemeClr val="dk1"/>
              </a:buClr>
              <a:buSzPts val="1100"/>
              <a:buFont typeface="Arial"/>
              <a:buNone/>
            </a:pPr>
            <a:r>
              <a:rPr lang="en"/>
              <a:t>just that everything's done in Hardware not in software because it's faster and we care about things being really fast</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ed476ffb65_0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ed476ffb65_0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19:26</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putting all the pieces together if I had to draw a picture of the router it would look something like this you have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19:32</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controller card that you slot in and it has a processor just like your own computer this is where the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19:38</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management happens and then you have all these line cards that you slop in and they all have forwarding chips for</a:t>
            </a:r>
            <a:endParaRPr>
              <a:solidFill>
                <a:schemeClr val="dk1"/>
              </a:solidFill>
            </a:endParaRPr>
          </a:p>
          <a:p>
            <a:pPr marL="0" lvl="0" indent="0" algn="l" rtl="0">
              <a:spcBef>
                <a:spcPts val="0"/>
              </a:spcBef>
              <a:spcAft>
                <a:spcPts val="0"/>
              </a:spcAft>
              <a:buNone/>
            </a:pPr>
            <a:r>
              <a:rPr lang="en">
                <a:solidFill>
                  <a:schemeClr val="dk1"/>
                </a:solidFill>
              </a:rPr>
              <a:t>19:44</a:t>
            </a:r>
            <a:endParaRPr>
              <a:solidFill>
                <a:schemeClr val="dk1"/>
              </a:solidFill>
            </a:endParaRPr>
          </a:p>
          <a:p>
            <a:pPr marL="0" lvl="0" indent="0" algn="l" rtl="0">
              <a:spcBef>
                <a:spcPts val="0"/>
              </a:spcBef>
              <a:spcAft>
                <a:spcPts val="0"/>
              </a:spcAft>
              <a:buNone/>
            </a:pPr>
            <a:r>
              <a:rPr lang="en">
                <a:solidFill>
                  <a:schemeClr val="dk1"/>
                </a:solidFill>
              </a:rPr>
              <a:t>forwarding things really quickly they have a CPU for debugging and other miscellaneous tasks and then there are</a:t>
            </a:r>
            <a:endParaRPr>
              <a:solidFill>
                <a:schemeClr val="dk1"/>
              </a:solidFill>
            </a:endParaRPr>
          </a:p>
          <a:p>
            <a:pPr marL="0" lvl="0" indent="0" algn="l" rtl="0">
              <a:spcBef>
                <a:spcPts val="0"/>
              </a:spcBef>
              <a:spcAft>
                <a:spcPts val="0"/>
              </a:spcAft>
              <a:buNone/>
            </a:pPr>
            <a:r>
              <a:rPr lang="en">
                <a:solidFill>
                  <a:schemeClr val="dk1"/>
                </a:solidFill>
              </a:rPr>
              <a:t>19:51</a:t>
            </a:r>
            <a:endParaRPr>
              <a:solidFill>
                <a:schemeClr val="dk1"/>
              </a:solidFill>
            </a:endParaRPr>
          </a:p>
          <a:p>
            <a:pPr marL="0" lvl="0" indent="0" algn="l" rtl="0">
              <a:spcBef>
                <a:spcPts val="0"/>
              </a:spcBef>
              <a:spcAft>
                <a:spcPts val="0"/>
              </a:spcAft>
              <a:buNone/>
            </a:pPr>
            <a:r>
              <a:rPr lang="en">
                <a:solidFill>
                  <a:schemeClr val="dk1"/>
                </a:solidFill>
              </a:rPr>
              <a:t>these fabric trips fabric chips that connect to the fabric which is just a bunch of wires hooking up all the line</a:t>
            </a:r>
            <a:endParaRPr>
              <a:solidFill>
                <a:schemeClr val="dk1"/>
              </a:solidFill>
            </a:endParaRPr>
          </a:p>
          <a:p>
            <a:pPr marL="0" lvl="0" indent="0" algn="l" rtl="0">
              <a:spcBef>
                <a:spcPts val="0"/>
              </a:spcBef>
              <a:spcAft>
                <a:spcPts val="0"/>
              </a:spcAft>
              <a:buNone/>
            </a:pPr>
            <a:r>
              <a:rPr lang="en">
                <a:solidFill>
                  <a:schemeClr val="dk1"/>
                </a:solidFill>
              </a:rPr>
              <a:t>19:58</a:t>
            </a:r>
            <a:endParaRPr>
              <a:solidFill>
                <a:schemeClr val="dk1"/>
              </a:solidFill>
            </a:endParaRPr>
          </a:p>
          <a:p>
            <a:pPr marL="0" lvl="0" indent="0" algn="l" rtl="0">
              <a:spcBef>
                <a:spcPts val="0"/>
              </a:spcBef>
              <a:spcAft>
                <a:spcPts val="0"/>
              </a:spcAft>
              <a:buNone/>
            </a:pPr>
            <a:r>
              <a:rPr lang="en">
                <a:solidFill>
                  <a:schemeClr val="dk1"/>
                </a:solidFill>
              </a:rPr>
              <a:t>cards and in reality it's that big metal box with lots of line cards slotted</a:t>
            </a:r>
            <a:endParaRPr>
              <a:solidFill>
                <a:schemeClr val="dk1"/>
              </a:solidFill>
            </a:endParaRPr>
          </a:p>
          <a:p>
            <a:pPr marL="0" lvl="0" indent="0" algn="l" rtl="0">
              <a:spcBef>
                <a:spcPts val="0"/>
              </a:spcBef>
              <a:spcAft>
                <a:spcPts val="0"/>
              </a:spcAft>
              <a:buNone/>
            </a:pPr>
            <a:r>
              <a:rPr lang="en">
                <a:solidFill>
                  <a:schemeClr val="dk1"/>
                </a:solidFill>
              </a:rPr>
              <a:t>20:05</a:t>
            </a:r>
            <a:endParaRPr>
              <a:solidFill>
                <a:schemeClr val="dk1"/>
              </a:solidFill>
            </a:endParaRPr>
          </a:p>
          <a:p>
            <a:pPr marL="0" lvl="0" indent="0" algn="l" rtl="0">
              <a:spcBef>
                <a:spcPts val="0"/>
              </a:spcBef>
              <a:spcAft>
                <a:spcPts val="0"/>
              </a:spcAft>
              <a:buNone/>
            </a:pPr>
            <a:r>
              <a:rPr lang="en">
                <a:solidFill>
                  <a:schemeClr val="dk1"/>
                </a:solidFill>
              </a:rPr>
              <a:t>in any thoughts on the picture</a:t>
            </a:r>
            <a:endParaRPr>
              <a:solidFill>
                <a:schemeClr val="dk1"/>
              </a:solidFill>
            </a:endParaRPr>
          </a:p>
          <a:p>
            <a:pPr marL="0" lvl="0" indent="0" algn="l" rtl="0">
              <a:spcBef>
                <a:spcPts val="0"/>
              </a:spcBef>
              <a:spcAft>
                <a:spcPts val="0"/>
              </a:spcAft>
              <a:buNone/>
            </a:pPr>
            <a:r>
              <a:rPr lang="en">
                <a:solidFill>
                  <a:schemeClr val="dk1"/>
                </a:solidFill>
              </a:rPr>
              <a:t>20:11</a:t>
            </a:r>
            <a:endParaRPr>
              <a:solidFill>
                <a:schemeClr val="dk1"/>
              </a:solidFill>
            </a:endParaRPr>
          </a:p>
          <a:p>
            <a:pPr marL="0" lvl="0" indent="0" algn="l" rtl="0">
              <a:spcBef>
                <a:spcPts val="0"/>
              </a:spcBef>
              <a:spcAft>
                <a:spcPts val="0"/>
              </a:spcAft>
              <a:buNone/>
            </a:pPr>
            <a:r>
              <a:rPr lang="en">
                <a:solidFill>
                  <a:schemeClr val="dk1"/>
                </a:solidFill>
              </a:rPr>
              <a:t>okay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ed476ffb65_0_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ed476ffb65_0_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 now that we have a full picture of the router we can think about what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20:16</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parts are responsible for each of the three planes so we already said the data plane is handled by the line cards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20:24</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packets come in on the port you send them to the forwarding chip which figures out the next toop if the next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20:30</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toop is on a different line card then we send that packet through the fabric which is a bunch of wires we find the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20:36</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correct output line card and then we send the packet out of the correct Port so all of this is being done between the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20:42</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line cards and notice that the controller card is great out here it doesn't participate in forwarding only</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20:48</a:t>
            </a:r>
            <a:endParaRPr>
              <a:solidFill>
                <a:schemeClr val="dk1"/>
              </a:solidFill>
            </a:endParaRPr>
          </a:p>
          <a:p>
            <a:pPr marL="0" lvl="0" indent="0" algn="l" rtl="0">
              <a:spcBef>
                <a:spcPts val="0"/>
              </a:spcBef>
              <a:spcAft>
                <a:spcPts val="0"/>
              </a:spcAft>
              <a:buNone/>
            </a:pPr>
            <a:r>
              <a:rPr lang="en">
                <a:solidFill>
                  <a:schemeClr val="dk1"/>
                </a:solidFill>
              </a:rPr>
              <a:t>the line cards have to work on forwarding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ed476ffb65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ed476ffb65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then we have the control plane and now the line cards are mostly</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20:55</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grayed out because we don't use the line cards to run routing protocols the routing protocol is run by the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21:00</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controller CPU so this guy talks to other routers using distance Vector link</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21:06</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state it sends advertisements it receives advertisements and it programs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21:12</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forwarding tables accordingly and if it does learn an updated forwarding table it does have to go to the line cards and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21:18</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these forwarding chips and say hey the forwarding table is actually changed so let me burn the new forwarding table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21:24</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onto this chip so that you know what the correct lead is forward ing table is so there's some like memory on here or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21:31</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something and you write the new forwarding table on that memory so these are the things that are active in the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21:38</a:t>
            </a:r>
            <a:endParaRPr>
              <a:solidFill>
                <a:schemeClr val="dk1"/>
              </a:solidFill>
            </a:endParaRPr>
          </a:p>
          <a:p>
            <a:pPr marL="0" lvl="0" indent="0" algn="l" rtl="0">
              <a:spcBef>
                <a:spcPts val="0"/>
              </a:spcBef>
              <a:spcAft>
                <a:spcPts val="0"/>
              </a:spcAft>
              <a:buNone/>
            </a:pPr>
            <a:r>
              <a:rPr lang="en">
                <a:solidFill>
                  <a:schemeClr val="dk1"/>
                </a:solidFill>
              </a:rPr>
              <a:t>control plane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ed476ffb65_0_9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ed476ffb65_0_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and finally there's the management plane we already said this is done by</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21:43</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controller card no one else has to participate in this and it can output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21:49</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Diagnostics like telling you about analytics and what links have been used and what links haven't or if something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21:55</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has gone wrong and it can also receive configuration from the user so it talks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22:01</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to the operator and does configuration or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22:08</a:t>
            </a:r>
            <a:endParaRPr>
              <a:solidFill>
                <a:schemeClr val="dk1"/>
              </a:solidFill>
            </a:endParaRPr>
          </a:p>
          <a:p>
            <a:pPr marL="0" lvl="0" indent="0" algn="l" rtl="0">
              <a:spcBef>
                <a:spcPts val="0"/>
              </a:spcBef>
              <a:spcAft>
                <a:spcPts val="0"/>
              </a:spcAft>
              <a:buNone/>
            </a:pPr>
            <a:r>
              <a:rPr lang="en">
                <a:solidFill>
                  <a:schemeClr val="dk1"/>
                </a:solidFill>
              </a:rPr>
              <a:t>Diagnostics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ed476ffb65_0_9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2ed476ffb65_0_9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so here is the picture of the router that you saw earlier we can actually break it down now so it's kind</a:t>
            </a:r>
            <a:endParaRPr/>
          </a:p>
          <a:p>
            <a:pPr marL="0" lvl="0" indent="0" algn="l" rtl="0">
              <a:spcBef>
                <a:spcPts val="0"/>
              </a:spcBef>
              <a:spcAft>
                <a:spcPts val="0"/>
              </a:spcAft>
              <a:buClr>
                <a:schemeClr val="dk1"/>
              </a:buClr>
              <a:buSzPts val="1100"/>
              <a:buFont typeface="Arial"/>
              <a:buNone/>
            </a:pPr>
            <a:r>
              <a:rPr lang="en"/>
              <a:t>22:14</a:t>
            </a:r>
            <a:endParaRPr/>
          </a:p>
          <a:p>
            <a:pPr marL="0" lvl="0" indent="0" algn="l" rtl="0">
              <a:spcBef>
                <a:spcPts val="0"/>
              </a:spcBef>
              <a:spcAft>
                <a:spcPts val="0"/>
              </a:spcAft>
              <a:buClr>
                <a:schemeClr val="dk1"/>
              </a:buClr>
              <a:buSzPts val="1100"/>
              <a:buFont typeface="Arial"/>
              <a:buNone/>
            </a:pPr>
            <a:r>
              <a:rPr lang="en"/>
              <a:t>of hard to see but if you squint you can see that these are the line cards you see how there's like a slot and you can</a:t>
            </a:r>
            <a:endParaRPr/>
          </a:p>
          <a:p>
            <a:pPr marL="0" lvl="0" indent="0" algn="l" rtl="0">
              <a:spcBef>
                <a:spcPts val="0"/>
              </a:spcBef>
              <a:spcAft>
                <a:spcPts val="0"/>
              </a:spcAft>
              <a:buClr>
                <a:schemeClr val="dk1"/>
              </a:buClr>
              <a:buSzPts val="1100"/>
              <a:buFont typeface="Arial"/>
              <a:buNone/>
            </a:pPr>
            <a:r>
              <a:rPr lang="en"/>
              <a:t>22:20</a:t>
            </a:r>
            <a:endParaRPr/>
          </a:p>
          <a:p>
            <a:pPr marL="0" lvl="0" indent="0" algn="l" rtl="0">
              <a:spcBef>
                <a:spcPts val="0"/>
              </a:spcBef>
              <a:spcAft>
                <a:spcPts val="0"/>
              </a:spcAft>
              <a:buClr>
                <a:schemeClr val="dk1"/>
              </a:buClr>
              <a:buSzPts val="1100"/>
              <a:buFont typeface="Arial"/>
              <a:buNone/>
            </a:pPr>
            <a:r>
              <a:rPr lang="en"/>
              <a:t>slot the line card itself with the chip and the ports into one of these slots</a:t>
            </a:r>
            <a:endParaRPr/>
          </a:p>
          <a:p>
            <a:pPr marL="0" lvl="0" indent="0" algn="l" rtl="0">
              <a:spcBef>
                <a:spcPts val="0"/>
              </a:spcBef>
              <a:spcAft>
                <a:spcPts val="0"/>
              </a:spcAft>
              <a:buClr>
                <a:schemeClr val="dk1"/>
              </a:buClr>
              <a:buSzPts val="1100"/>
              <a:buFont typeface="Arial"/>
              <a:buNone/>
            </a:pPr>
            <a:r>
              <a:rPr lang="en"/>
              <a:t>22:25</a:t>
            </a:r>
            <a:endParaRPr/>
          </a:p>
          <a:p>
            <a:pPr marL="0" lvl="0" indent="0" algn="l" rtl="0">
              <a:spcBef>
                <a:spcPts val="0"/>
              </a:spcBef>
              <a:spcAft>
                <a:spcPts val="0"/>
              </a:spcAft>
              <a:buClr>
                <a:schemeClr val="dk1"/>
              </a:buClr>
              <a:buSzPts val="1100"/>
              <a:buFont typeface="Arial"/>
              <a:buNone/>
            </a:pPr>
            <a:r>
              <a:rPr lang="en"/>
              <a:t>which is kind of useful there's a controller card which I am told is down here I have never touched this router in</a:t>
            </a:r>
            <a:endParaRPr/>
          </a:p>
          <a:p>
            <a:pPr marL="0" lvl="0" indent="0" algn="l" rtl="0">
              <a:spcBef>
                <a:spcPts val="0"/>
              </a:spcBef>
              <a:spcAft>
                <a:spcPts val="0"/>
              </a:spcAft>
              <a:buClr>
                <a:schemeClr val="dk1"/>
              </a:buClr>
              <a:buSzPts val="1100"/>
              <a:buFont typeface="Arial"/>
              <a:buNone/>
            </a:pPr>
            <a:r>
              <a:rPr lang="en"/>
              <a:t>22:31</a:t>
            </a:r>
            <a:endParaRPr/>
          </a:p>
          <a:p>
            <a:pPr marL="0" lvl="0" indent="0" algn="l" rtl="0">
              <a:spcBef>
                <a:spcPts val="0"/>
              </a:spcBef>
              <a:spcAft>
                <a:spcPts val="0"/>
              </a:spcAft>
              <a:buClr>
                <a:schemeClr val="dk1"/>
              </a:buClr>
              <a:buSzPts val="1100"/>
              <a:buFont typeface="Arial"/>
              <a:buNone/>
            </a:pPr>
            <a:r>
              <a:rPr lang="en"/>
              <a:t>real life but the controller card is apparently down here so you slot that in and it has a CPU on it there are a bunch</a:t>
            </a:r>
            <a:endParaRPr/>
          </a:p>
          <a:p>
            <a:pPr marL="0" lvl="0" indent="0" algn="l" rtl="0">
              <a:spcBef>
                <a:spcPts val="0"/>
              </a:spcBef>
              <a:spcAft>
                <a:spcPts val="0"/>
              </a:spcAft>
              <a:buNone/>
            </a:pPr>
            <a:r>
              <a:rPr lang="en"/>
              <a:t>22:37</a:t>
            </a:r>
            <a:endParaRPr/>
          </a:p>
          <a:p>
            <a:pPr marL="0" lvl="0" indent="0" algn="l" rtl="0">
              <a:spcBef>
                <a:spcPts val="0"/>
              </a:spcBef>
              <a:spcAft>
                <a:spcPts val="0"/>
              </a:spcAft>
              <a:buNone/>
            </a:pPr>
            <a:r>
              <a:rPr lang="en"/>
              <a:t>of fans cuz this thing gets hot and you have to cool it like your computer but even hotter and supposedly I am told</a:t>
            </a:r>
            <a:endParaRPr/>
          </a:p>
          <a:p>
            <a:pPr marL="0" lvl="0" indent="0" algn="l" rtl="0">
              <a:spcBef>
                <a:spcPts val="0"/>
              </a:spcBef>
              <a:spcAft>
                <a:spcPts val="0"/>
              </a:spcAft>
              <a:buNone/>
            </a:pPr>
            <a:r>
              <a:rPr lang="en"/>
              <a:t>22:44</a:t>
            </a:r>
            <a:endParaRPr/>
          </a:p>
          <a:p>
            <a:pPr marL="0" lvl="0" indent="0" algn="l" rtl="0">
              <a:spcBef>
                <a:spcPts val="0"/>
              </a:spcBef>
              <a:spcAft>
                <a:spcPts val="0"/>
              </a:spcAft>
              <a:buNone/>
            </a:pPr>
            <a:r>
              <a:rPr lang="en"/>
              <a:t>that the 06 up here stands for the fact that there are six slots where you can put things in so you can slot in four</a:t>
            </a:r>
            <a:endParaRPr/>
          </a:p>
          <a:p>
            <a:pPr marL="0" lvl="0" indent="0" algn="l" rtl="0">
              <a:spcBef>
                <a:spcPts val="0"/>
              </a:spcBef>
              <a:spcAft>
                <a:spcPts val="0"/>
              </a:spcAft>
              <a:buNone/>
            </a:pPr>
            <a:r>
              <a:rPr lang="en"/>
              <a:t>22:51</a:t>
            </a:r>
            <a:endParaRPr/>
          </a:p>
          <a:p>
            <a:pPr marL="0" lvl="0" indent="0" algn="l" rtl="0">
              <a:spcBef>
                <a:spcPts val="0"/>
              </a:spcBef>
              <a:spcAft>
                <a:spcPts val="0"/>
              </a:spcAft>
              <a:buNone/>
            </a:pPr>
            <a:r>
              <a:rPr lang="en"/>
              <a:t>line cards two controllers that is apparently what the six means from the manufacturer but I've never touched this</a:t>
            </a:r>
            <a:endParaRPr/>
          </a:p>
          <a:p>
            <a:pPr marL="0" lvl="0" indent="0" algn="l" rtl="0">
              <a:spcBef>
                <a:spcPts val="0"/>
              </a:spcBef>
              <a:spcAft>
                <a:spcPts val="0"/>
              </a:spcAft>
              <a:buNone/>
            </a:pPr>
            <a:r>
              <a:rPr lang="en"/>
              <a:t>22:57</a:t>
            </a:r>
            <a:endParaRPr/>
          </a:p>
          <a:p>
            <a:pPr marL="0" lvl="0" indent="0" algn="l" rtl="0">
              <a:spcBef>
                <a:spcPts val="0"/>
              </a:spcBef>
              <a:spcAft>
                <a:spcPts val="0"/>
              </a:spcAft>
              <a:buNone/>
            </a:pPr>
            <a:r>
              <a:rPr lang="en"/>
              <a:t>so we'll take the word of what the slide says but really what this means is the router isn't really just one computer</a:t>
            </a:r>
            <a:endParaRPr/>
          </a:p>
          <a:p>
            <a:pPr marL="0" lvl="0" indent="0" algn="l" rtl="0">
              <a:spcBef>
                <a:spcPts val="0"/>
              </a:spcBef>
              <a:spcAft>
                <a:spcPts val="0"/>
              </a:spcAft>
              <a:buNone/>
            </a:pPr>
            <a:r>
              <a:rPr lang="en"/>
              <a:t>23:03</a:t>
            </a:r>
            <a:endParaRPr/>
          </a:p>
          <a:p>
            <a:pPr marL="0" lvl="0" indent="0" algn="l" rtl="0">
              <a:spcBef>
                <a:spcPts val="0"/>
              </a:spcBef>
              <a:spcAft>
                <a:spcPts val="0"/>
              </a:spcAft>
              <a:buNone/>
            </a:pPr>
            <a:r>
              <a:rPr lang="en"/>
              <a:t>with one CPU that's forwarding packets it's a lot of computers with all these different chips across different slots</a:t>
            </a:r>
            <a:endParaRPr/>
          </a:p>
          <a:p>
            <a:pPr marL="0" lvl="0" indent="0" algn="l" rtl="0">
              <a:spcBef>
                <a:spcPts val="0"/>
              </a:spcBef>
              <a:spcAft>
                <a:spcPts val="0"/>
              </a:spcAft>
              <a:buNone/>
            </a:pPr>
            <a:r>
              <a:rPr lang="en"/>
              <a:t>23:10</a:t>
            </a:r>
            <a:endParaRPr/>
          </a:p>
          <a:p>
            <a:pPr marL="0" lvl="0" indent="0" algn="l" rtl="0">
              <a:spcBef>
                <a:spcPts val="0"/>
              </a:spcBef>
              <a:spcAft>
                <a:spcPts val="0"/>
              </a:spcAft>
              <a:buNone/>
            </a:pPr>
            <a:r>
              <a:rPr lang="en"/>
              <a:t>for forwarding packets that's kind of cool it's a view inside of the</a:t>
            </a:r>
            <a:endParaRPr/>
          </a:p>
          <a:p>
            <a:pPr marL="0" lvl="0" indent="0" algn="l" rtl="0">
              <a:spcBef>
                <a:spcPts val="0"/>
              </a:spcBef>
              <a:spcAft>
                <a:spcPts val="0"/>
              </a:spcAft>
              <a:buNone/>
            </a:pPr>
            <a:r>
              <a:rPr lang="en"/>
              <a:t>23:19</a:t>
            </a:r>
            <a:endParaRPr/>
          </a:p>
          <a:p>
            <a:pPr marL="0" lvl="0" indent="0" algn="l" rtl="0">
              <a:spcBef>
                <a:spcPts val="0"/>
              </a:spcBef>
              <a:spcAft>
                <a:spcPts val="0"/>
              </a:spcAft>
              <a:buClr>
                <a:schemeClr val="dk1"/>
              </a:buClr>
              <a:buSzPts val="1100"/>
              <a:buFont typeface="Arial"/>
              <a:buNone/>
            </a:pPr>
            <a:r>
              <a:rPr lang="en"/>
              <a:t>router okay any thoughts on the tour inside of a router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ed476ffb65_0_1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2ed476ffb65_0_1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okay now that we've taken a tour of what's inside the routers let's think about the different packets that the</a:t>
            </a:r>
            <a:endParaRPr/>
          </a:p>
          <a:p>
            <a:pPr marL="0" lvl="0" indent="0" algn="l" rtl="0">
              <a:spcBef>
                <a:spcPts val="0"/>
              </a:spcBef>
              <a:spcAft>
                <a:spcPts val="0"/>
              </a:spcAft>
              <a:buClr>
                <a:schemeClr val="dk1"/>
              </a:buClr>
              <a:buSzPts val="1100"/>
              <a:buFont typeface="Arial"/>
              <a:buNone/>
            </a:pPr>
            <a:r>
              <a:rPr lang="en"/>
              <a:t>24:12</a:t>
            </a:r>
            <a:endParaRPr/>
          </a:p>
          <a:p>
            <a:pPr marL="0" lvl="0" indent="0" algn="l" rtl="0">
              <a:spcBef>
                <a:spcPts val="0"/>
              </a:spcBef>
              <a:spcAft>
                <a:spcPts val="0"/>
              </a:spcAft>
              <a:buClr>
                <a:schemeClr val="dk1"/>
              </a:buClr>
              <a:buSzPts val="1100"/>
              <a:buFont typeface="Arial"/>
              <a:buNone/>
            </a:pPr>
            <a:r>
              <a:rPr lang="en"/>
              <a:t>router has to process throughout its lifetime there's three types of packets that the router can receive</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ed476ffb65_0_10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2ed476ffb65_0_10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ow we can think about what parts of the router have to handle them there's the user packet this</a:t>
            </a:r>
            <a:endParaRPr/>
          </a:p>
          <a:p>
            <a:pPr marL="0" lvl="0" indent="0" algn="l" rtl="0">
              <a:spcBef>
                <a:spcPts val="0"/>
              </a:spcBef>
              <a:spcAft>
                <a:spcPts val="0"/>
              </a:spcAft>
              <a:buClr>
                <a:schemeClr val="dk1"/>
              </a:buClr>
              <a:buSzPts val="1100"/>
              <a:buFont typeface="Arial"/>
              <a:buNone/>
            </a:pPr>
            <a:r>
              <a:rPr lang="en"/>
              <a:t>24:24</a:t>
            </a:r>
            <a:endParaRPr/>
          </a:p>
          <a:p>
            <a:pPr marL="0" lvl="0" indent="0" algn="l" rtl="0">
              <a:spcBef>
                <a:spcPts val="0"/>
              </a:spcBef>
              <a:spcAft>
                <a:spcPts val="0"/>
              </a:spcAft>
              <a:buClr>
                <a:schemeClr val="dk1"/>
              </a:buClr>
              <a:buSzPts val="1100"/>
              <a:buFont typeface="Arial"/>
              <a:buNone/>
            </a:pPr>
            <a:r>
              <a:rPr lang="en"/>
              <a:t>is packets with data in them that the P the router house to forward you've already seen these before these are the</a:t>
            </a:r>
            <a:endParaRPr/>
          </a:p>
          <a:p>
            <a:pPr marL="0" lvl="0" indent="0" algn="l" rtl="0">
              <a:spcBef>
                <a:spcPts val="0"/>
              </a:spcBef>
              <a:spcAft>
                <a:spcPts val="0"/>
              </a:spcAft>
              <a:buClr>
                <a:schemeClr val="dk1"/>
              </a:buClr>
              <a:buSzPts val="1100"/>
              <a:buFont typeface="Arial"/>
              <a:buNone/>
            </a:pPr>
            <a:r>
              <a:rPr lang="en"/>
              <a:t>24:31</a:t>
            </a:r>
            <a:endParaRPr/>
          </a:p>
          <a:p>
            <a:pPr marL="0" lvl="0" indent="0" algn="l" rtl="0">
              <a:spcBef>
                <a:spcPts val="0"/>
              </a:spcBef>
              <a:spcAft>
                <a:spcPts val="0"/>
              </a:spcAft>
              <a:buClr>
                <a:schemeClr val="dk1"/>
              </a:buClr>
              <a:buSzPts val="1100"/>
              <a:buFont typeface="Arial"/>
              <a:buNone/>
            </a:pPr>
            <a:r>
              <a:rPr lang="en"/>
              <a:t>packets that you're forwarding back and forth during routing and usually this is</a:t>
            </a:r>
            <a:endParaRPr/>
          </a:p>
          <a:p>
            <a:pPr marL="0" lvl="0" indent="0" algn="l" rtl="0">
              <a:spcBef>
                <a:spcPts val="0"/>
              </a:spcBef>
              <a:spcAft>
                <a:spcPts val="0"/>
              </a:spcAft>
              <a:buClr>
                <a:schemeClr val="dk1"/>
              </a:buClr>
              <a:buSzPts val="1100"/>
              <a:buFont typeface="Arial"/>
              <a:buNone/>
            </a:pPr>
            <a:r>
              <a:rPr lang="en"/>
              <a:t>24:37</a:t>
            </a:r>
            <a:endParaRPr/>
          </a:p>
          <a:p>
            <a:pPr marL="0" lvl="0" indent="0" algn="l" rtl="0">
              <a:spcBef>
                <a:spcPts val="0"/>
              </a:spcBef>
              <a:spcAft>
                <a:spcPts val="0"/>
              </a:spcAft>
              <a:buClr>
                <a:schemeClr val="dk1"/>
              </a:buClr>
              <a:buSzPts val="1100"/>
              <a:buFont typeface="Arial"/>
              <a:buNone/>
            </a:pPr>
            <a:r>
              <a:rPr lang="en"/>
              <a:t>the most common type of packet that you receive you receive tons of packets and your job is just to forward them and the</a:t>
            </a:r>
            <a:endParaRPr/>
          </a:p>
          <a:p>
            <a:pPr marL="0" lvl="0" indent="0" algn="l" rtl="0">
              <a:spcBef>
                <a:spcPts val="0"/>
              </a:spcBef>
              <a:spcAft>
                <a:spcPts val="0"/>
              </a:spcAft>
              <a:buClr>
                <a:schemeClr val="dk1"/>
              </a:buClr>
              <a:buSzPts val="1100"/>
              <a:buFont typeface="Arial"/>
              <a:buNone/>
            </a:pPr>
            <a:r>
              <a:rPr lang="en"/>
              <a:t>24:43</a:t>
            </a:r>
            <a:endParaRPr/>
          </a:p>
          <a:p>
            <a:pPr marL="0" lvl="0" indent="0" algn="l" rtl="0">
              <a:spcBef>
                <a:spcPts val="0"/>
              </a:spcBef>
              <a:spcAft>
                <a:spcPts val="0"/>
              </a:spcAft>
              <a:buClr>
                <a:schemeClr val="dk1"/>
              </a:buClr>
              <a:buSzPts val="1100"/>
              <a:buFont typeface="Arial"/>
              <a:buNone/>
            </a:pPr>
            <a:r>
              <a:rPr lang="en"/>
              <a:t>forwarding chip looks up how to forward these packets and if you have to send it to a different line card use the fabric</a:t>
            </a:r>
            <a:endParaRPr/>
          </a:p>
          <a:p>
            <a:pPr marL="0" lvl="0" indent="0" algn="l" rtl="0">
              <a:spcBef>
                <a:spcPts val="0"/>
              </a:spcBef>
              <a:spcAft>
                <a:spcPts val="0"/>
              </a:spcAft>
              <a:buClr>
                <a:schemeClr val="dk1"/>
              </a:buClr>
              <a:buSzPts val="1100"/>
              <a:buFont typeface="Arial"/>
              <a:buNone/>
            </a:pPr>
            <a:r>
              <a:rPr lang="en"/>
              <a:t>24:50</a:t>
            </a:r>
            <a:endParaRPr/>
          </a:p>
          <a:p>
            <a:pPr marL="0" lvl="0" indent="0" algn="l" rtl="0">
              <a:spcBef>
                <a:spcPts val="0"/>
              </a:spcBef>
              <a:spcAft>
                <a:spcPts val="0"/>
              </a:spcAft>
              <a:buClr>
                <a:schemeClr val="dk1"/>
              </a:buClr>
              <a:buSzPts val="1100"/>
              <a:buFont typeface="Arial"/>
              <a:buNone/>
            </a:pPr>
            <a:r>
              <a:rPr lang="en"/>
              <a:t>like we saw the second type of packet is control plane packets these are things</a:t>
            </a:r>
            <a:endParaRPr/>
          </a:p>
          <a:p>
            <a:pPr marL="0" lvl="0" indent="0" algn="l" rtl="0">
              <a:spcBef>
                <a:spcPts val="0"/>
              </a:spcBef>
              <a:spcAft>
                <a:spcPts val="0"/>
              </a:spcAft>
              <a:buClr>
                <a:schemeClr val="dk1"/>
              </a:buClr>
              <a:buSzPts val="1100"/>
              <a:buFont typeface="Arial"/>
              <a:buNone/>
            </a:pPr>
            <a:r>
              <a:rPr lang="en"/>
              <a:t>24:55</a:t>
            </a:r>
            <a:endParaRPr/>
          </a:p>
          <a:p>
            <a:pPr marL="0" lvl="0" indent="0" algn="l" rtl="0">
              <a:spcBef>
                <a:spcPts val="0"/>
              </a:spcBef>
              <a:spcAft>
                <a:spcPts val="0"/>
              </a:spcAft>
              <a:buClr>
                <a:schemeClr val="dk1"/>
              </a:buClr>
              <a:buSzPts val="1100"/>
              <a:buFont typeface="Arial"/>
              <a:buNone/>
            </a:pPr>
            <a:r>
              <a:rPr lang="en"/>
              <a:t>like the advertisements in the routing protocols those are actually destined for the router itself so the user</a:t>
            </a:r>
            <a:endParaRPr/>
          </a:p>
          <a:p>
            <a:pPr marL="0" lvl="0" indent="0" algn="l" rtl="0">
              <a:spcBef>
                <a:spcPts val="0"/>
              </a:spcBef>
              <a:spcAft>
                <a:spcPts val="0"/>
              </a:spcAft>
              <a:buClr>
                <a:schemeClr val="dk1"/>
              </a:buClr>
              <a:buSzPts val="1100"/>
              <a:buFont typeface="Arial"/>
              <a:buNone/>
            </a:pPr>
            <a:r>
              <a:rPr lang="en"/>
              <a:t>25:01</a:t>
            </a:r>
            <a:endParaRPr/>
          </a:p>
          <a:p>
            <a:pPr marL="0" lvl="0" indent="0" algn="l" rtl="0">
              <a:spcBef>
                <a:spcPts val="0"/>
              </a:spcBef>
              <a:spcAft>
                <a:spcPts val="0"/>
              </a:spcAft>
              <a:buClr>
                <a:schemeClr val="dk1"/>
              </a:buClr>
              <a:buSzPts val="1100"/>
              <a:buFont typeface="Arial"/>
              <a:buNone/>
            </a:pPr>
            <a:r>
              <a:rPr lang="en"/>
              <a:t>packets they're not meant for the router the router is just an intermediate hop and it needs to forward the packet</a:t>
            </a:r>
            <a:endParaRPr/>
          </a:p>
          <a:p>
            <a:pPr marL="0" lvl="0" indent="0" algn="l" rtl="0">
              <a:spcBef>
                <a:spcPts val="0"/>
              </a:spcBef>
              <a:spcAft>
                <a:spcPts val="0"/>
              </a:spcAft>
              <a:buClr>
                <a:schemeClr val="dk1"/>
              </a:buClr>
              <a:buSzPts val="1100"/>
              <a:buFont typeface="Arial"/>
              <a:buNone/>
            </a:pPr>
            <a:r>
              <a:rPr lang="en"/>
              <a:t>25:07</a:t>
            </a:r>
            <a:endParaRPr/>
          </a:p>
          <a:p>
            <a:pPr marL="0" lvl="0" indent="0" algn="l" rtl="0">
              <a:spcBef>
                <a:spcPts val="0"/>
              </a:spcBef>
              <a:spcAft>
                <a:spcPts val="0"/>
              </a:spcAft>
              <a:buClr>
                <a:schemeClr val="dk1"/>
              </a:buClr>
              <a:buSzPts val="1100"/>
              <a:buFont typeface="Arial"/>
              <a:buNone/>
            </a:pPr>
            <a:r>
              <a:rPr lang="en"/>
              <a:t>closer to its destination but these control plane packets those are for the router the router is the intended</a:t>
            </a:r>
            <a:endParaRPr/>
          </a:p>
          <a:p>
            <a:pPr marL="0" lvl="0" indent="0" algn="l" rtl="0">
              <a:spcBef>
                <a:spcPts val="0"/>
              </a:spcBef>
              <a:spcAft>
                <a:spcPts val="0"/>
              </a:spcAft>
              <a:buClr>
                <a:schemeClr val="dk1"/>
              </a:buClr>
              <a:buSzPts val="1100"/>
              <a:buFont typeface="Arial"/>
              <a:buNone/>
            </a:pPr>
            <a:r>
              <a:rPr lang="en"/>
              <a:t>25:13</a:t>
            </a:r>
            <a:endParaRPr/>
          </a:p>
          <a:p>
            <a:pPr marL="0" lvl="0" indent="0" algn="l" rtl="0">
              <a:spcBef>
                <a:spcPts val="0"/>
              </a:spcBef>
              <a:spcAft>
                <a:spcPts val="0"/>
              </a:spcAft>
              <a:buClr>
                <a:schemeClr val="dk1"/>
              </a:buClr>
              <a:buSzPts val="1100"/>
              <a:buFont typeface="Arial"/>
              <a:buNone/>
            </a:pPr>
            <a:r>
              <a:rPr lang="en"/>
              <a:t>audience for that packet it's being sent to that router for example an</a:t>
            </a:r>
            <a:endParaRPr/>
          </a:p>
          <a:p>
            <a:pPr marL="0" lvl="0" indent="0" algn="l" rtl="0">
              <a:spcBef>
                <a:spcPts val="0"/>
              </a:spcBef>
              <a:spcAft>
                <a:spcPts val="0"/>
              </a:spcAft>
              <a:buClr>
                <a:schemeClr val="dk1"/>
              </a:buClr>
              <a:buSzPts val="1100"/>
              <a:buFont typeface="Arial"/>
              <a:buNone/>
            </a:pPr>
            <a:r>
              <a:rPr lang="en"/>
              <a:t>25:18</a:t>
            </a:r>
            <a:endParaRPr/>
          </a:p>
          <a:p>
            <a:pPr marL="0" lvl="0" indent="0" algn="l" rtl="0">
              <a:spcBef>
                <a:spcPts val="0"/>
              </a:spcBef>
              <a:spcAft>
                <a:spcPts val="0"/>
              </a:spcAft>
              <a:buClr>
                <a:schemeClr val="dk1"/>
              </a:buClr>
              <a:buSzPts val="1100"/>
              <a:buFont typeface="Arial"/>
              <a:buNone/>
            </a:pPr>
            <a:r>
              <a:rPr lang="en"/>
              <a:t>advertisement that says hey I can reach X well then that should be processed by the router and usually what happens if</a:t>
            </a:r>
            <a:endParaRPr/>
          </a:p>
          <a:p>
            <a:pPr marL="0" lvl="0" indent="0" algn="l" rtl="0">
              <a:spcBef>
                <a:spcPts val="0"/>
              </a:spcBef>
              <a:spcAft>
                <a:spcPts val="0"/>
              </a:spcAft>
              <a:buClr>
                <a:schemeClr val="dk1"/>
              </a:buClr>
              <a:buSzPts val="1100"/>
              <a:buFont typeface="Arial"/>
              <a:buNone/>
            </a:pPr>
            <a:r>
              <a:rPr lang="en"/>
              <a:t>25:25</a:t>
            </a:r>
            <a:endParaRPr/>
          </a:p>
          <a:p>
            <a:pPr marL="0" lvl="0" indent="0" algn="l" rtl="0">
              <a:spcBef>
                <a:spcPts val="0"/>
              </a:spcBef>
              <a:spcAft>
                <a:spcPts val="0"/>
              </a:spcAft>
              <a:buClr>
                <a:schemeClr val="dk1"/>
              </a:buClr>
              <a:buSzPts val="1100"/>
              <a:buFont typeface="Arial"/>
              <a:buNone/>
            </a:pPr>
            <a:r>
              <a:rPr lang="en"/>
              <a:t>you receive one of those you send it up to the controller so the controller can run its routing protocol and process</a:t>
            </a:r>
            <a:endParaRPr/>
          </a:p>
          <a:p>
            <a:pPr marL="0" lvl="0" indent="0" algn="l" rtl="0">
              <a:spcBef>
                <a:spcPts val="0"/>
              </a:spcBef>
              <a:spcAft>
                <a:spcPts val="0"/>
              </a:spcAft>
              <a:buClr>
                <a:schemeClr val="dk1"/>
              </a:buClr>
              <a:buSzPts val="1100"/>
              <a:buFont typeface="Arial"/>
              <a:buNone/>
            </a:pPr>
            <a:r>
              <a:rPr lang="en"/>
              <a:t>25:31</a:t>
            </a:r>
            <a:endParaRPr/>
          </a:p>
          <a:p>
            <a:pPr marL="0" lvl="0" indent="0" algn="l" rtl="0">
              <a:spcBef>
                <a:spcPts val="0"/>
              </a:spcBef>
              <a:spcAft>
                <a:spcPts val="0"/>
              </a:spcAft>
              <a:buClr>
                <a:schemeClr val="dk1"/>
              </a:buClr>
              <a:buSzPts val="1100"/>
              <a:buFont typeface="Arial"/>
              <a:buNone/>
            </a:pPr>
            <a:r>
              <a:rPr lang="en"/>
              <a:t>that control plane packet and the final type of traffic is kind of like</a:t>
            </a:r>
            <a:endParaRPr/>
          </a:p>
          <a:p>
            <a:pPr marL="0" lvl="0" indent="0" algn="l" rtl="0">
              <a:spcBef>
                <a:spcPts val="0"/>
              </a:spcBef>
              <a:spcAft>
                <a:spcPts val="0"/>
              </a:spcAft>
              <a:buClr>
                <a:schemeClr val="dk1"/>
              </a:buClr>
              <a:buSzPts val="1100"/>
              <a:buFont typeface="Arial"/>
              <a:buNone/>
            </a:pPr>
            <a:r>
              <a:rPr lang="en"/>
              <a:t>25:37</a:t>
            </a:r>
            <a:endParaRPr/>
          </a:p>
          <a:p>
            <a:pPr marL="0" lvl="0" indent="0" algn="l" rtl="0">
              <a:spcBef>
                <a:spcPts val="0"/>
              </a:spcBef>
              <a:spcAft>
                <a:spcPts val="0"/>
              </a:spcAft>
              <a:buClr>
                <a:schemeClr val="dk1"/>
              </a:buClr>
              <a:buSzPts val="1100"/>
              <a:buFont typeface="Arial"/>
              <a:buNone/>
            </a:pPr>
            <a:r>
              <a:rPr lang="en"/>
              <a:t>everything else so these are packets that are intended for users they're not meant for the router but we aren't able</a:t>
            </a:r>
            <a:endParaRPr/>
          </a:p>
          <a:p>
            <a:pPr marL="0" lvl="0" indent="0" algn="l" rtl="0">
              <a:spcBef>
                <a:spcPts val="0"/>
              </a:spcBef>
              <a:spcAft>
                <a:spcPts val="0"/>
              </a:spcAft>
              <a:buClr>
                <a:schemeClr val="dk1"/>
              </a:buClr>
              <a:buSzPts val="1100"/>
              <a:buFont typeface="Arial"/>
              <a:buNone/>
            </a:pPr>
            <a:r>
              <a:rPr lang="en"/>
              <a:t>25:44</a:t>
            </a:r>
            <a:endParaRPr/>
          </a:p>
          <a:p>
            <a:pPr marL="0" lvl="0" indent="0" algn="l" rtl="0">
              <a:spcBef>
                <a:spcPts val="0"/>
              </a:spcBef>
              <a:spcAft>
                <a:spcPts val="0"/>
              </a:spcAft>
              <a:buClr>
                <a:schemeClr val="dk1"/>
              </a:buClr>
              <a:buSzPts val="1100"/>
              <a:buFont typeface="Arial"/>
              <a:buNone/>
            </a:pPr>
            <a:r>
              <a:rPr lang="en"/>
              <a:t>to forward them right away for some reason so maybe some error has occurred or some special processing is needed in</a:t>
            </a:r>
            <a:endParaRPr/>
          </a:p>
          <a:p>
            <a:pPr marL="0" lvl="0" indent="0" algn="l" rtl="0">
              <a:spcBef>
                <a:spcPts val="0"/>
              </a:spcBef>
              <a:spcAft>
                <a:spcPts val="0"/>
              </a:spcAft>
              <a:buClr>
                <a:schemeClr val="dk1"/>
              </a:buClr>
              <a:buSzPts val="1100"/>
              <a:buFont typeface="Arial"/>
              <a:buNone/>
            </a:pPr>
            <a:r>
              <a:rPr lang="en"/>
              <a:t>25:51</a:t>
            </a:r>
            <a:endParaRPr/>
          </a:p>
          <a:p>
            <a:pPr marL="0" lvl="0" indent="0" algn="l" rtl="0">
              <a:spcBef>
                <a:spcPts val="0"/>
              </a:spcBef>
              <a:spcAft>
                <a:spcPts val="0"/>
              </a:spcAft>
              <a:buClr>
                <a:schemeClr val="dk1"/>
              </a:buClr>
              <a:buSzPts val="1100"/>
              <a:buFont typeface="Arial"/>
              <a:buNone/>
            </a:pPr>
            <a:r>
              <a:rPr lang="en"/>
              <a:t>that case we're not going to just forward it right away we have some extra work to do so we call that punt traffic</a:t>
            </a:r>
            <a:endParaRPr/>
          </a:p>
          <a:p>
            <a:pPr marL="0" lvl="0" indent="0" algn="l" rtl="0">
              <a:spcBef>
                <a:spcPts val="0"/>
              </a:spcBef>
              <a:spcAft>
                <a:spcPts val="0"/>
              </a:spcAft>
              <a:buClr>
                <a:schemeClr val="dk1"/>
              </a:buClr>
              <a:buSzPts val="1100"/>
              <a:buFont typeface="Arial"/>
              <a:buNone/>
            </a:pPr>
            <a:r>
              <a:rPr lang="en"/>
              <a:t>25:58</a:t>
            </a:r>
            <a:endParaRPr/>
          </a:p>
          <a:p>
            <a:pPr marL="0" lvl="0" indent="0" algn="l" rtl="0">
              <a:spcBef>
                <a:spcPts val="0"/>
              </a:spcBef>
              <a:spcAft>
                <a:spcPts val="0"/>
              </a:spcAft>
              <a:buClr>
                <a:schemeClr val="dk1"/>
              </a:buClr>
              <a:buSzPts val="1100"/>
              <a:buFont typeface="Arial"/>
              <a:buNone/>
            </a:pPr>
            <a:r>
              <a:rPr lang="en"/>
              <a:t>and the idea is the forwarding chip says I don't know how to forward this quickly it looks like some extra work is needed</a:t>
            </a:r>
            <a:endParaRPr/>
          </a:p>
          <a:p>
            <a:pPr marL="0" lvl="0" indent="0" algn="l" rtl="0">
              <a:spcBef>
                <a:spcPts val="0"/>
              </a:spcBef>
              <a:spcAft>
                <a:spcPts val="0"/>
              </a:spcAft>
              <a:buClr>
                <a:schemeClr val="dk1"/>
              </a:buClr>
              <a:buSzPts val="1100"/>
              <a:buFont typeface="Arial"/>
              <a:buNone/>
            </a:pPr>
            <a:r>
              <a:rPr lang="en"/>
              <a:t>26:04</a:t>
            </a:r>
            <a:endParaRPr/>
          </a:p>
          <a:p>
            <a:pPr marL="0" lvl="0" indent="0" algn="l" rtl="0">
              <a:spcBef>
                <a:spcPts val="0"/>
              </a:spcBef>
              <a:spcAft>
                <a:spcPts val="0"/>
              </a:spcAft>
              <a:buClr>
                <a:schemeClr val="dk1"/>
              </a:buClr>
              <a:buSzPts val="1100"/>
              <a:buFont typeface="Arial"/>
              <a:buNone/>
            </a:pPr>
            <a:r>
              <a:rPr lang="en"/>
              <a:t>so I will kick this over to the controller and the controller will figure out what to do with this complicated packet and I'll go back to</a:t>
            </a:r>
            <a:endParaRPr/>
          </a:p>
          <a:p>
            <a:pPr marL="0" lvl="0" indent="0" algn="l" rtl="0">
              <a:spcBef>
                <a:spcPts val="0"/>
              </a:spcBef>
              <a:spcAft>
                <a:spcPts val="0"/>
              </a:spcAft>
              <a:buClr>
                <a:schemeClr val="dk1"/>
              </a:buClr>
              <a:buSzPts val="1100"/>
              <a:buFont typeface="Arial"/>
              <a:buNone/>
            </a:pPr>
            <a:r>
              <a:rPr lang="en"/>
              <a:t>26:11</a:t>
            </a:r>
            <a:endParaRPr/>
          </a:p>
          <a:p>
            <a:pPr marL="0" lvl="0" indent="0" algn="l" rtl="0">
              <a:spcBef>
                <a:spcPts val="0"/>
              </a:spcBef>
              <a:spcAft>
                <a:spcPts val="0"/>
              </a:spcAft>
              <a:buClr>
                <a:schemeClr val="dk1"/>
              </a:buClr>
              <a:buSzPts val="1100"/>
              <a:buFont typeface="Arial"/>
              <a:buNone/>
            </a:pPr>
            <a:r>
              <a:rPr lang="en"/>
              <a:t>my job of forwarding packets that are easy to forward in this first category so it's called punt because you punt it</a:t>
            </a:r>
            <a:endParaRPr/>
          </a:p>
          <a:p>
            <a:pPr marL="0" lvl="0" indent="0" algn="l" rtl="0">
              <a:spcBef>
                <a:spcPts val="0"/>
              </a:spcBef>
              <a:spcAft>
                <a:spcPts val="0"/>
              </a:spcAft>
              <a:buClr>
                <a:schemeClr val="dk1"/>
              </a:buClr>
              <a:buSzPts val="1100"/>
              <a:buFont typeface="Arial"/>
              <a:buNone/>
            </a:pPr>
            <a:r>
              <a:rPr lang="en"/>
              <a:t>26:18</a:t>
            </a:r>
            <a:endParaRPr/>
          </a:p>
          <a:p>
            <a:pPr marL="0" lvl="0" indent="0" algn="l" rtl="0">
              <a:spcBef>
                <a:spcPts val="0"/>
              </a:spcBef>
              <a:spcAft>
                <a:spcPts val="0"/>
              </a:spcAft>
              <a:buClr>
                <a:schemeClr val="dk1"/>
              </a:buClr>
              <a:buSzPts val="1100"/>
              <a:buFont typeface="Arial"/>
              <a:buNone/>
            </a:pPr>
            <a:r>
              <a:rPr lang="en"/>
              <a:t>to someone else to do the hard work and one example is if the packet TTL expires then you can't just forward it right</a:t>
            </a:r>
            <a:endParaRPr/>
          </a:p>
          <a:p>
            <a:pPr marL="0" lvl="0" indent="0" algn="l" rtl="0">
              <a:spcBef>
                <a:spcPts val="0"/>
              </a:spcBef>
              <a:spcAft>
                <a:spcPts val="0"/>
              </a:spcAft>
              <a:buClr>
                <a:schemeClr val="dk1"/>
              </a:buClr>
              <a:buSzPts val="1100"/>
              <a:buFont typeface="Arial"/>
              <a:buNone/>
            </a:pPr>
            <a:r>
              <a:rPr lang="en"/>
              <a:t>26:24</a:t>
            </a:r>
            <a:endParaRPr/>
          </a:p>
          <a:p>
            <a:pPr marL="0" lvl="0" indent="0" algn="l" rtl="0">
              <a:spcBef>
                <a:spcPts val="0"/>
              </a:spcBef>
              <a:spcAft>
                <a:spcPts val="0"/>
              </a:spcAft>
              <a:buClr>
                <a:schemeClr val="dk1"/>
              </a:buClr>
              <a:buSzPts val="1100"/>
              <a:buFont typeface="Arial"/>
              <a:buNone/>
            </a:pPr>
            <a:r>
              <a:rPr lang="en"/>
              <a:t>away if the TTL expired we know that we have to send back an error message so more complicated things have to</a:t>
            </a:r>
            <a:endParaRPr/>
          </a:p>
          <a:p>
            <a:pPr marL="0" lvl="0" indent="0" algn="l" rtl="0">
              <a:spcBef>
                <a:spcPts val="0"/>
              </a:spcBef>
              <a:spcAft>
                <a:spcPts val="0"/>
              </a:spcAft>
              <a:buClr>
                <a:schemeClr val="dk1"/>
              </a:buClr>
              <a:buSzPts val="1100"/>
              <a:buFont typeface="Arial"/>
              <a:buNone/>
            </a:pPr>
            <a:r>
              <a:rPr lang="en"/>
              <a:t>26:30</a:t>
            </a:r>
            <a:endParaRPr/>
          </a:p>
          <a:p>
            <a:pPr marL="0" lvl="0" indent="0" algn="l" rtl="0">
              <a:spcBef>
                <a:spcPts val="0"/>
              </a:spcBef>
              <a:spcAft>
                <a:spcPts val="0"/>
              </a:spcAft>
              <a:buClr>
                <a:schemeClr val="dk1"/>
              </a:buClr>
              <a:buSzPts val="1100"/>
              <a:buFont typeface="Arial"/>
              <a:buNone/>
            </a:pPr>
            <a:r>
              <a:rPr lang="en"/>
              <a:t>happen we'll just ask the controller to do it for us</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ed476ffb65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ed476ffb65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So today we're going</a:t>
            </a:r>
            <a:endParaRPr/>
          </a:p>
          <a:p>
            <a:pPr marL="0" lvl="0" indent="0" algn="l" rtl="0">
              <a:spcBef>
                <a:spcPts val="0"/>
              </a:spcBef>
              <a:spcAft>
                <a:spcPts val="0"/>
              </a:spcAft>
              <a:buClr>
                <a:schemeClr val="dk1"/>
              </a:buClr>
              <a:buSzPts val="1100"/>
              <a:buFont typeface="Arial"/>
              <a:buNone/>
            </a:pPr>
            <a:r>
              <a:rPr lang="en"/>
              <a:t>0:51</a:t>
            </a:r>
            <a:endParaRPr/>
          </a:p>
          <a:p>
            <a:pPr marL="0" lvl="0" indent="0" algn="l" rtl="0">
              <a:spcBef>
                <a:spcPts val="0"/>
              </a:spcBef>
              <a:spcAft>
                <a:spcPts val="0"/>
              </a:spcAft>
              <a:buClr>
                <a:schemeClr val="dk1"/>
              </a:buClr>
              <a:buSzPts val="1100"/>
              <a:buFont typeface="Arial"/>
              <a:buNone/>
            </a:pPr>
            <a:r>
              <a:rPr lang="en"/>
              <a:t>to take a little bit of a break from routing protocols and we'll have a discussion on how do you actually build</a:t>
            </a:r>
            <a:endParaRPr/>
          </a:p>
          <a:p>
            <a:pPr marL="0" lvl="0" indent="0" algn="l" rtl="0">
              <a:spcBef>
                <a:spcPts val="0"/>
              </a:spcBef>
              <a:spcAft>
                <a:spcPts val="0"/>
              </a:spcAft>
              <a:buClr>
                <a:schemeClr val="dk1"/>
              </a:buClr>
              <a:buSzPts val="1100"/>
              <a:buFont typeface="Arial"/>
              <a:buNone/>
            </a:pPr>
            <a:r>
              <a:rPr lang="en"/>
              <a:t>0:58</a:t>
            </a:r>
            <a:endParaRPr/>
          </a:p>
          <a:p>
            <a:pPr marL="0" lvl="0" indent="0" algn="l" rtl="0">
              <a:spcBef>
                <a:spcPts val="0"/>
              </a:spcBef>
              <a:spcAft>
                <a:spcPts val="0"/>
              </a:spcAft>
              <a:buClr>
                <a:schemeClr val="dk1"/>
              </a:buClr>
              <a:buSzPts val="1100"/>
              <a:buFont typeface="Arial"/>
              <a:buNone/>
            </a:pPr>
            <a:r>
              <a:rPr lang="en"/>
              <a:t>a router in real life - what they look like, where they are, packet types, and forwarding hardware and algorithms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ed476ffb65_0_1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2ed476ffb65_0_1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so in pictures user packets would</a:t>
            </a:r>
            <a:endParaRPr/>
          </a:p>
          <a:p>
            <a:pPr marL="0" lvl="0" indent="0" algn="l" rtl="0">
              <a:spcBef>
                <a:spcPts val="0"/>
              </a:spcBef>
              <a:spcAft>
                <a:spcPts val="0"/>
              </a:spcAft>
              <a:buClr>
                <a:schemeClr val="dk1"/>
              </a:buClr>
              <a:buSzPts val="1100"/>
              <a:buFont typeface="Arial"/>
              <a:buNone/>
            </a:pPr>
            <a:r>
              <a:rPr lang="en"/>
              <a:t>26:38</a:t>
            </a:r>
            <a:endParaRPr/>
          </a:p>
          <a:p>
            <a:pPr marL="0" lvl="0" indent="0" algn="l" rtl="0">
              <a:spcBef>
                <a:spcPts val="0"/>
              </a:spcBef>
              <a:spcAft>
                <a:spcPts val="0"/>
              </a:spcAft>
              <a:buClr>
                <a:schemeClr val="dk1"/>
              </a:buClr>
              <a:buSzPts val="1100"/>
              <a:buFont typeface="Arial"/>
              <a:buNone/>
            </a:pPr>
            <a:r>
              <a:rPr lang="en"/>
              <a:t>take a path like this they enter through a port the forwarding chip a piece of Hardware immediately looks up the next</a:t>
            </a:r>
            <a:endParaRPr/>
          </a:p>
          <a:p>
            <a:pPr marL="0" lvl="0" indent="0" algn="l" rtl="0">
              <a:spcBef>
                <a:spcPts val="0"/>
              </a:spcBef>
              <a:spcAft>
                <a:spcPts val="0"/>
              </a:spcAft>
              <a:buClr>
                <a:schemeClr val="dk1"/>
              </a:buClr>
              <a:buSzPts val="1100"/>
              <a:buFont typeface="Arial"/>
              <a:buNone/>
            </a:pPr>
            <a:r>
              <a:rPr lang="en"/>
              <a:t>26:44</a:t>
            </a:r>
            <a:endParaRPr/>
          </a:p>
          <a:p>
            <a:pPr marL="0" lvl="0" indent="0" algn="l" rtl="0">
              <a:spcBef>
                <a:spcPts val="0"/>
              </a:spcBef>
              <a:spcAft>
                <a:spcPts val="0"/>
              </a:spcAft>
              <a:buClr>
                <a:schemeClr val="dk1"/>
              </a:buClr>
              <a:buSzPts val="1100"/>
              <a:buFont typeface="Arial"/>
              <a:buNone/>
            </a:pPr>
            <a:r>
              <a:rPr lang="en"/>
              <a:t>top and if the next top is on a different line card then we send it through the fabric to the different line</a:t>
            </a:r>
            <a:endParaRPr/>
          </a:p>
          <a:p>
            <a:pPr marL="0" lvl="0" indent="0" algn="l" rtl="0">
              <a:spcBef>
                <a:spcPts val="0"/>
              </a:spcBef>
              <a:spcAft>
                <a:spcPts val="0"/>
              </a:spcAft>
              <a:buClr>
                <a:schemeClr val="dk1"/>
              </a:buClr>
              <a:buSzPts val="1100"/>
              <a:buFont typeface="Arial"/>
              <a:buNone/>
            </a:pPr>
            <a:r>
              <a:rPr lang="en"/>
              <a:t>26:50</a:t>
            </a:r>
            <a:endParaRPr/>
          </a:p>
          <a:p>
            <a:pPr marL="0" lvl="0" indent="0" algn="l" rtl="0">
              <a:spcBef>
                <a:spcPts val="0"/>
              </a:spcBef>
              <a:spcAft>
                <a:spcPts val="0"/>
              </a:spcAft>
              <a:buClr>
                <a:schemeClr val="dk1"/>
              </a:buClr>
              <a:buSzPts val="1100"/>
              <a:buFont typeface="Arial"/>
              <a:buNone/>
            </a:pPr>
            <a:r>
              <a:rPr lang="en"/>
              <a:t>card and its forwarding chip says okay the next top is this port so we'll send it out of that Port never touches the</a:t>
            </a:r>
            <a:endParaRPr/>
          </a:p>
          <a:p>
            <a:pPr marL="0" lvl="0" indent="0" algn="l" rtl="0">
              <a:spcBef>
                <a:spcPts val="0"/>
              </a:spcBef>
              <a:spcAft>
                <a:spcPts val="0"/>
              </a:spcAft>
              <a:buClr>
                <a:schemeClr val="dk1"/>
              </a:buClr>
              <a:buSzPts val="1100"/>
              <a:buFont typeface="Arial"/>
              <a:buNone/>
            </a:pPr>
            <a:r>
              <a:rPr lang="en"/>
              <a:t>26:56</a:t>
            </a:r>
            <a:endParaRPr/>
          </a:p>
          <a:p>
            <a:pPr marL="0" lvl="0" indent="0" algn="l" rtl="0">
              <a:spcBef>
                <a:spcPts val="0"/>
              </a:spcBef>
              <a:spcAft>
                <a:spcPts val="0"/>
              </a:spcAft>
              <a:buClr>
                <a:schemeClr val="dk1"/>
              </a:buClr>
              <a:buSzPts val="1100"/>
              <a:buFont typeface="Arial"/>
              <a:buNone/>
            </a:pPr>
            <a:r>
              <a:rPr lang="en"/>
              <a:t>controller card at all it comes comes in it goes through all Hardware which is pretty cool it never has to run any</a:t>
            </a:r>
            <a:endParaRPr/>
          </a:p>
          <a:p>
            <a:pPr marL="0" lvl="0" indent="0" algn="l" rtl="0">
              <a:spcBef>
                <a:spcPts val="0"/>
              </a:spcBef>
              <a:spcAft>
                <a:spcPts val="0"/>
              </a:spcAft>
              <a:buClr>
                <a:schemeClr val="dk1"/>
              </a:buClr>
              <a:buSzPts val="1100"/>
              <a:buFont typeface="Arial"/>
              <a:buNone/>
            </a:pPr>
            <a:r>
              <a:rPr lang="en"/>
              <a:t>27:02</a:t>
            </a:r>
            <a:endParaRPr/>
          </a:p>
          <a:p>
            <a:pPr marL="0" lvl="0" indent="0" algn="l" rtl="0">
              <a:spcBef>
                <a:spcPts val="0"/>
              </a:spcBef>
              <a:spcAft>
                <a:spcPts val="0"/>
              </a:spcAft>
              <a:buClr>
                <a:schemeClr val="dk1"/>
              </a:buClr>
              <a:buSzPts val="1100"/>
              <a:buFont typeface="Arial"/>
              <a:buNone/>
            </a:pPr>
            <a:r>
              <a:rPr lang="en"/>
              <a:t>piece of code in software it's all Hardware front to back and then you send it out of the appropriate</a:t>
            </a:r>
            <a:endParaRPr/>
          </a:p>
          <a:p>
            <a:pPr marL="0" lvl="0" indent="0" algn="l" rtl="0">
              <a:spcBef>
                <a:spcPts val="0"/>
              </a:spcBef>
              <a:spcAft>
                <a:spcPts val="0"/>
              </a:spcAft>
              <a:buClr>
                <a:schemeClr val="dk1"/>
              </a:buClr>
              <a:buSzPts val="1100"/>
              <a:buFont typeface="Arial"/>
              <a:buNone/>
            </a:pPr>
            <a:r>
              <a:rPr lang="en"/>
              <a:t>27:09</a:t>
            </a:r>
            <a:endParaRPr/>
          </a:p>
          <a:p>
            <a:pPr marL="0" lvl="0" indent="0" algn="l" rtl="0">
              <a:spcBef>
                <a:spcPts val="0"/>
              </a:spcBef>
              <a:spcAft>
                <a:spcPts val="0"/>
              </a:spcAft>
              <a:buClr>
                <a:schemeClr val="dk1"/>
              </a:buClr>
              <a:buSzPts val="1100"/>
              <a:buFont typeface="Arial"/>
              <a:buNone/>
            </a:pPr>
            <a:r>
              <a:rPr lang="en"/>
              <a:t>Port</a:t>
            </a: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ed476ffb65_0_10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2ed476ffb65_0_1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so if you receive an</a:t>
            </a:r>
            <a:endParaRPr/>
          </a:p>
          <a:p>
            <a:pPr marL="0" lvl="0" indent="0" algn="l" rtl="0">
              <a:spcBef>
                <a:spcPts val="0"/>
              </a:spcBef>
              <a:spcAft>
                <a:spcPts val="0"/>
              </a:spcAft>
              <a:buClr>
                <a:schemeClr val="dk1"/>
              </a:buClr>
              <a:buSzPts val="1100"/>
              <a:buFont typeface="Arial"/>
              <a:buNone/>
            </a:pPr>
            <a:r>
              <a:rPr lang="en"/>
              <a:t>27:14</a:t>
            </a:r>
            <a:endParaRPr/>
          </a:p>
          <a:p>
            <a:pPr marL="0" lvl="0" indent="0" algn="l" rtl="0">
              <a:spcBef>
                <a:spcPts val="0"/>
              </a:spcBef>
              <a:spcAft>
                <a:spcPts val="0"/>
              </a:spcAft>
              <a:buClr>
                <a:schemeClr val="dk1"/>
              </a:buClr>
              <a:buSzPts val="1100"/>
              <a:buFont typeface="Arial"/>
              <a:buNone/>
            </a:pPr>
            <a:r>
              <a:rPr lang="en"/>
              <a:t>advertisement it comes in through a port and the forwarding chip says wait a minute this packet is for me it's for</a:t>
            </a:r>
            <a:endParaRPr/>
          </a:p>
          <a:p>
            <a:pPr marL="0" lvl="0" indent="0" algn="l" rtl="0">
              <a:spcBef>
                <a:spcPts val="0"/>
              </a:spcBef>
              <a:spcAft>
                <a:spcPts val="0"/>
              </a:spcAft>
              <a:buClr>
                <a:schemeClr val="dk1"/>
              </a:buClr>
              <a:buSzPts val="1100"/>
              <a:buFont typeface="Arial"/>
              <a:buNone/>
            </a:pPr>
            <a:r>
              <a:rPr lang="en"/>
              <a:t>27:21</a:t>
            </a:r>
            <a:endParaRPr/>
          </a:p>
          <a:p>
            <a:pPr marL="0" lvl="0" indent="0" algn="l" rtl="0">
              <a:spcBef>
                <a:spcPts val="0"/>
              </a:spcBef>
              <a:spcAft>
                <a:spcPts val="0"/>
              </a:spcAft>
              <a:buClr>
                <a:schemeClr val="dk1"/>
              </a:buClr>
              <a:buSzPts val="1100"/>
              <a:buFont typeface="Arial"/>
              <a:buNone/>
            </a:pPr>
            <a:r>
              <a:rPr lang="en"/>
              <a:t>this router so I don't need to forward this I need someone to process it so I'll just punt this packet over to the</a:t>
            </a:r>
            <a:endParaRPr/>
          </a:p>
          <a:p>
            <a:pPr marL="0" lvl="0" indent="0" algn="l" rtl="0">
              <a:spcBef>
                <a:spcPts val="0"/>
              </a:spcBef>
              <a:spcAft>
                <a:spcPts val="0"/>
              </a:spcAft>
              <a:buClr>
                <a:schemeClr val="dk1"/>
              </a:buClr>
              <a:buSzPts val="1100"/>
              <a:buFont typeface="Arial"/>
              <a:buNone/>
            </a:pPr>
            <a:r>
              <a:rPr lang="en"/>
              <a:t>27:26</a:t>
            </a:r>
            <a:endParaRPr/>
          </a:p>
          <a:p>
            <a:pPr marL="0" lvl="0" indent="0" algn="l" rtl="0">
              <a:spcBef>
                <a:spcPts val="0"/>
              </a:spcBef>
              <a:spcAft>
                <a:spcPts val="0"/>
              </a:spcAft>
              <a:buClr>
                <a:schemeClr val="dk1"/>
              </a:buClr>
              <a:buSzPts val="1100"/>
              <a:buFont typeface="Arial"/>
              <a:buNone/>
            </a:pPr>
            <a:r>
              <a:rPr lang="en"/>
              <a:t>controller and it will do whatever routing protocol things it has to do so this is the case where the forwarding</a:t>
            </a:r>
            <a:endParaRPr/>
          </a:p>
          <a:p>
            <a:pPr marL="0" lvl="0" indent="0" algn="l" rtl="0">
              <a:spcBef>
                <a:spcPts val="0"/>
              </a:spcBef>
              <a:spcAft>
                <a:spcPts val="0"/>
              </a:spcAft>
              <a:buClr>
                <a:schemeClr val="dk1"/>
              </a:buClr>
              <a:buSzPts val="1100"/>
              <a:buFont typeface="Arial"/>
              <a:buNone/>
            </a:pPr>
            <a:r>
              <a:rPr lang="en"/>
              <a:t>27:32</a:t>
            </a:r>
            <a:endParaRPr/>
          </a:p>
          <a:p>
            <a:pPr marL="0" lvl="0" indent="0" algn="l" rtl="0">
              <a:spcBef>
                <a:spcPts val="0"/>
              </a:spcBef>
              <a:spcAft>
                <a:spcPts val="0"/>
              </a:spcAft>
              <a:buClr>
                <a:schemeClr val="dk1"/>
              </a:buClr>
              <a:buSzPts val="1100"/>
              <a:buFont typeface="Arial"/>
              <a:buNone/>
            </a:pPr>
            <a:r>
              <a:rPr lang="en"/>
              <a:t>chip says wait we are the final destination so give it to the controller to</a:t>
            </a:r>
            <a:endParaRPr/>
          </a:p>
          <a:p>
            <a:pPr marL="0" lvl="0" indent="0" algn="l" rtl="0">
              <a:spcBef>
                <a:spcPts val="0"/>
              </a:spcBef>
              <a:spcAft>
                <a:spcPts val="0"/>
              </a:spcAft>
              <a:buClr>
                <a:schemeClr val="dk1"/>
              </a:buClr>
              <a:buSzPts val="1100"/>
              <a:buFont typeface="Arial"/>
              <a:buNone/>
            </a:pPr>
            <a:r>
              <a:rPr lang="en"/>
              <a:t>27:38</a:t>
            </a:r>
            <a:endParaRPr/>
          </a:p>
          <a:p>
            <a:pPr marL="0" lvl="0" indent="0" algn="l" rtl="0">
              <a:spcBef>
                <a:spcPts val="0"/>
              </a:spcBef>
              <a:spcAft>
                <a:spcPts val="0"/>
              </a:spcAft>
              <a:buClr>
                <a:schemeClr val="dk1"/>
              </a:buClr>
              <a:buSzPts val="1100"/>
              <a:buFont typeface="Arial"/>
              <a:buNone/>
            </a:pPr>
            <a:r>
              <a:rPr lang="en"/>
              <a:t>process</a:t>
            </a: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ed476ffb65_0_1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2ed476ffb65_0_1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punt traffic I have the exact same Arrow because it does the same thing you receive the packet here</a:t>
            </a:r>
            <a:endParaRPr/>
          </a:p>
          <a:p>
            <a:pPr marL="0" lvl="0" indent="0" algn="l" rtl="0">
              <a:spcBef>
                <a:spcPts val="0"/>
              </a:spcBef>
              <a:spcAft>
                <a:spcPts val="0"/>
              </a:spcAft>
              <a:buClr>
                <a:schemeClr val="dk1"/>
              </a:buClr>
              <a:buSzPts val="1100"/>
              <a:buFont typeface="Arial"/>
              <a:buNone/>
            </a:pPr>
            <a:r>
              <a:rPr lang="en"/>
              <a:t>27:44</a:t>
            </a:r>
            <a:endParaRPr/>
          </a:p>
          <a:p>
            <a:pPr marL="0" lvl="0" indent="0" algn="l" rtl="0">
              <a:spcBef>
                <a:spcPts val="0"/>
              </a:spcBef>
              <a:spcAft>
                <a:spcPts val="0"/>
              </a:spcAft>
              <a:buClr>
                <a:schemeClr val="dk1"/>
              </a:buClr>
              <a:buSzPts val="1100"/>
              <a:buFont typeface="Arial"/>
              <a:buNone/>
            </a:pPr>
            <a:r>
              <a:rPr lang="en"/>
              <a:t>it's not because the packet is meant for you but because the packet needs more processing like the TTL expired in that</a:t>
            </a:r>
            <a:endParaRPr/>
          </a:p>
          <a:p>
            <a:pPr marL="0" lvl="0" indent="0" algn="l" rtl="0">
              <a:spcBef>
                <a:spcPts val="0"/>
              </a:spcBef>
              <a:spcAft>
                <a:spcPts val="0"/>
              </a:spcAft>
              <a:buClr>
                <a:schemeClr val="dk1"/>
              </a:buClr>
              <a:buSzPts val="1100"/>
              <a:buFont typeface="Arial"/>
              <a:buNone/>
            </a:pPr>
            <a:r>
              <a:rPr lang="en"/>
              <a:t>27:51</a:t>
            </a:r>
            <a:endParaRPr/>
          </a:p>
          <a:p>
            <a:pPr marL="0" lvl="0" indent="0" algn="l" rtl="0">
              <a:spcBef>
                <a:spcPts val="0"/>
              </a:spcBef>
              <a:spcAft>
                <a:spcPts val="0"/>
              </a:spcAft>
              <a:buClr>
                <a:schemeClr val="dk1"/>
              </a:buClr>
              <a:buSzPts val="1100"/>
              <a:buFont typeface="Arial"/>
              <a:buNone/>
            </a:pPr>
            <a:r>
              <a:rPr lang="en"/>
              <a:t>case we punt it to the controller and the controller does whatever it has to do send an error packet drop the packet</a:t>
            </a:r>
            <a:endParaRPr/>
          </a:p>
          <a:p>
            <a:pPr marL="0" lvl="0" indent="0" algn="l" rtl="0">
              <a:spcBef>
                <a:spcPts val="0"/>
              </a:spcBef>
              <a:spcAft>
                <a:spcPts val="0"/>
              </a:spcAft>
              <a:buClr>
                <a:schemeClr val="dk1"/>
              </a:buClr>
              <a:buSzPts val="1100"/>
              <a:buFont typeface="Arial"/>
              <a:buNone/>
            </a:pPr>
            <a:r>
              <a:rPr lang="en"/>
              <a:t>27:58</a:t>
            </a:r>
            <a:endParaRPr/>
          </a:p>
          <a:p>
            <a:pPr marL="0" lvl="0" indent="0" algn="l" rtl="0">
              <a:spcBef>
                <a:spcPts val="0"/>
              </a:spcBef>
              <a:spcAft>
                <a:spcPts val="0"/>
              </a:spcAft>
              <a:buClr>
                <a:schemeClr val="dk1"/>
              </a:buClr>
              <a:buSzPts val="1100"/>
              <a:buFont typeface="Arial"/>
              <a:buNone/>
            </a:pPr>
            <a:r>
              <a:rPr lang="en"/>
              <a:t>write some Diagnostics whatever it is you need to do punt traffic goes to the controller because it's hard to</a:t>
            </a:r>
            <a:endParaRPr/>
          </a:p>
          <a:p>
            <a:pPr marL="0" lvl="0" indent="0" algn="l" rtl="0">
              <a:spcBef>
                <a:spcPts val="0"/>
              </a:spcBef>
              <a:spcAft>
                <a:spcPts val="0"/>
              </a:spcAft>
              <a:buClr>
                <a:schemeClr val="dk1"/>
              </a:buClr>
              <a:buSzPts val="1100"/>
              <a:buFont typeface="Arial"/>
              <a:buNone/>
            </a:pPr>
            <a:r>
              <a:rPr lang="en"/>
              <a:t>28:08</a:t>
            </a:r>
            <a:endParaRPr/>
          </a:p>
          <a:p>
            <a:pPr marL="0" lvl="0" indent="0" algn="l" rtl="0">
              <a:spcBef>
                <a:spcPts val="0"/>
              </a:spcBef>
              <a:spcAft>
                <a:spcPts val="0"/>
              </a:spcAft>
              <a:buClr>
                <a:schemeClr val="dk1"/>
              </a:buClr>
              <a:buSzPts val="1100"/>
              <a:buFont typeface="Arial"/>
              <a:buNone/>
            </a:pPr>
            <a:r>
              <a:rPr lang="en"/>
              <a:t>process</a:t>
            </a: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2ed476ffb65_0_1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2ed476ffb65_0_1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so one question you might have then is why did we just go through all this trouble of taking you on this</a:t>
            </a:r>
            <a:endParaRPr/>
          </a:p>
          <a:p>
            <a:pPr marL="0" lvl="0" indent="0" algn="l" rtl="0">
              <a:spcBef>
                <a:spcPts val="0"/>
              </a:spcBef>
              <a:spcAft>
                <a:spcPts val="0"/>
              </a:spcAft>
              <a:buClr>
                <a:schemeClr val="dk1"/>
              </a:buClr>
              <a:buSzPts val="1100"/>
              <a:buFont typeface="Arial"/>
              <a:buNone/>
            </a:pPr>
            <a:r>
              <a:rPr lang="en"/>
              <a:t>28:14</a:t>
            </a:r>
            <a:endParaRPr/>
          </a:p>
          <a:p>
            <a:pPr marL="0" lvl="0" indent="0" algn="l" rtl="0">
              <a:spcBef>
                <a:spcPts val="0"/>
              </a:spcBef>
              <a:spcAft>
                <a:spcPts val="0"/>
              </a:spcAft>
              <a:buClr>
                <a:schemeClr val="dk1"/>
              </a:buClr>
              <a:buSzPts val="1100"/>
              <a:buFont typeface="Arial"/>
              <a:buNone/>
            </a:pPr>
            <a:r>
              <a:rPr lang="en"/>
              <a:t>tour of a router and why was it built in this very specific way because you could have just written all the stuff in code</a:t>
            </a:r>
            <a:endParaRPr/>
          </a:p>
          <a:p>
            <a:pPr marL="0" lvl="0" indent="0" algn="l" rtl="0">
              <a:spcBef>
                <a:spcPts val="0"/>
              </a:spcBef>
              <a:spcAft>
                <a:spcPts val="0"/>
              </a:spcAft>
              <a:buClr>
                <a:schemeClr val="dk1"/>
              </a:buClr>
              <a:buSzPts val="1100"/>
              <a:buFont typeface="Arial"/>
              <a:buNone/>
            </a:pPr>
            <a:r>
              <a:rPr lang="en"/>
              <a:t>28:20</a:t>
            </a:r>
            <a:endParaRPr/>
          </a:p>
          <a:p>
            <a:pPr marL="0" lvl="0" indent="0" algn="l" rtl="0">
              <a:spcBef>
                <a:spcPts val="0"/>
              </a:spcBef>
              <a:spcAft>
                <a:spcPts val="0"/>
              </a:spcAft>
              <a:buClr>
                <a:schemeClr val="dk1"/>
              </a:buClr>
              <a:buSzPts val="1100"/>
              <a:buFont typeface="Arial"/>
              <a:buNone/>
            </a:pPr>
            <a:r>
              <a:rPr lang="en"/>
              <a:t>I mean in Project two the routing project you are just writing a router in Python you are implementing a routing</a:t>
            </a:r>
            <a:endParaRPr/>
          </a:p>
          <a:p>
            <a:pPr marL="0" lvl="0" indent="0" algn="l" rtl="0">
              <a:spcBef>
                <a:spcPts val="0"/>
              </a:spcBef>
              <a:spcAft>
                <a:spcPts val="0"/>
              </a:spcAft>
              <a:buClr>
                <a:schemeClr val="dk1"/>
              </a:buClr>
              <a:buSzPts val="1100"/>
              <a:buFont typeface="Arial"/>
              <a:buNone/>
            </a:pPr>
            <a:r>
              <a:rPr lang="en"/>
              <a:t>28:27</a:t>
            </a:r>
            <a:endParaRPr/>
          </a:p>
          <a:p>
            <a:pPr marL="0" lvl="0" indent="0" algn="l" rtl="0">
              <a:spcBef>
                <a:spcPts val="0"/>
              </a:spcBef>
              <a:spcAft>
                <a:spcPts val="0"/>
              </a:spcAft>
              <a:buClr>
                <a:schemeClr val="dk1"/>
              </a:buClr>
              <a:buSzPts val="1100"/>
              <a:buFont typeface="Arial"/>
              <a:buNone/>
            </a:pPr>
            <a:r>
              <a:rPr lang="en"/>
              <a:t>protocol you're forward wording packets so it seems like the thing you wrote in Project 2 that piece of python code that</a:t>
            </a:r>
            <a:endParaRPr/>
          </a:p>
          <a:p>
            <a:pPr marL="0" lvl="0" indent="0" algn="l" rtl="0">
              <a:spcBef>
                <a:spcPts val="0"/>
              </a:spcBef>
              <a:spcAft>
                <a:spcPts val="0"/>
              </a:spcAft>
              <a:buClr>
                <a:schemeClr val="dk1"/>
              </a:buClr>
              <a:buSzPts val="1100"/>
              <a:buFont typeface="Arial"/>
              <a:buNone/>
            </a:pPr>
            <a:r>
              <a:rPr lang="en"/>
              <a:t>28:33</a:t>
            </a:r>
            <a:endParaRPr/>
          </a:p>
          <a:p>
            <a:pPr marL="0" lvl="0" indent="0" algn="l" rtl="0">
              <a:spcBef>
                <a:spcPts val="0"/>
              </a:spcBef>
              <a:spcAft>
                <a:spcPts val="0"/>
              </a:spcAft>
              <a:buClr>
                <a:schemeClr val="dk1"/>
              </a:buClr>
              <a:buSzPts val="1100"/>
              <a:buFont typeface="Arial"/>
              <a:buNone/>
            </a:pPr>
            <a:r>
              <a:rPr lang="en"/>
              <a:t>should do the same thing as the router we just built but the reason why we built the router like this and not like</a:t>
            </a:r>
            <a:endParaRPr/>
          </a:p>
          <a:p>
            <a:pPr marL="0" lvl="0" indent="0" algn="l" rtl="0">
              <a:spcBef>
                <a:spcPts val="0"/>
              </a:spcBef>
              <a:spcAft>
                <a:spcPts val="0"/>
              </a:spcAft>
              <a:buClr>
                <a:schemeClr val="dk1"/>
              </a:buClr>
              <a:buSzPts val="1100"/>
              <a:buFont typeface="Arial"/>
              <a:buNone/>
            </a:pPr>
            <a:r>
              <a:rPr lang="en"/>
              <a:t>28:39</a:t>
            </a:r>
            <a:endParaRPr/>
          </a:p>
          <a:p>
            <a:pPr marL="0" lvl="0" indent="0" algn="l" rtl="0">
              <a:spcBef>
                <a:spcPts val="0"/>
              </a:spcBef>
              <a:spcAft>
                <a:spcPts val="0"/>
              </a:spcAft>
              <a:buClr>
                <a:schemeClr val="dk1"/>
              </a:buClr>
              <a:buSzPts val="1100"/>
              <a:buFont typeface="Arial"/>
              <a:buNone/>
            </a:pPr>
            <a:r>
              <a:rPr lang="en"/>
              <a:t>a little piece of python code is because of scale like we mentioned earlier there are millions of packets like almost a</a:t>
            </a:r>
            <a:endParaRPr/>
          </a:p>
          <a:p>
            <a:pPr marL="0" lvl="0" indent="0" algn="l" rtl="0">
              <a:spcBef>
                <a:spcPts val="0"/>
              </a:spcBef>
              <a:spcAft>
                <a:spcPts val="0"/>
              </a:spcAft>
              <a:buClr>
                <a:schemeClr val="dk1"/>
              </a:buClr>
              <a:buSzPts val="1100"/>
              <a:buFont typeface="Arial"/>
              <a:buNone/>
            </a:pPr>
            <a:r>
              <a:rPr lang="en"/>
              <a:t>28:45</a:t>
            </a:r>
            <a:endParaRPr/>
          </a:p>
          <a:p>
            <a:pPr marL="0" lvl="0" indent="0" algn="l" rtl="0">
              <a:spcBef>
                <a:spcPts val="0"/>
              </a:spcBef>
              <a:spcAft>
                <a:spcPts val="0"/>
              </a:spcAft>
              <a:buClr>
                <a:schemeClr val="dk1"/>
              </a:buClr>
              <a:buSzPts val="1100"/>
              <a:buFont typeface="Arial"/>
              <a:buNone/>
            </a:pPr>
            <a:r>
              <a:rPr lang="en"/>
              <a:t>billion packets coming in every single second and in total if there's multiple</a:t>
            </a:r>
            <a:endParaRPr/>
          </a:p>
          <a:p>
            <a:pPr marL="0" lvl="0" indent="0" algn="l" rtl="0">
              <a:spcBef>
                <a:spcPts val="0"/>
              </a:spcBef>
              <a:spcAft>
                <a:spcPts val="0"/>
              </a:spcAft>
              <a:buClr>
                <a:schemeClr val="dk1"/>
              </a:buClr>
              <a:buSzPts val="1100"/>
              <a:buFont typeface="Arial"/>
              <a:buNone/>
            </a:pPr>
            <a:r>
              <a:rPr lang="en"/>
              <a:t>28:51</a:t>
            </a:r>
            <a:endParaRPr/>
          </a:p>
          <a:p>
            <a:pPr marL="0" lvl="0" indent="0" algn="l" rtl="0">
              <a:spcBef>
                <a:spcPts val="0"/>
              </a:spcBef>
              <a:spcAft>
                <a:spcPts val="0"/>
              </a:spcAft>
              <a:buClr>
                <a:schemeClr val="dk1"/>
              </a:buClr>
              <a:buSzPts val="1100"/>
              <a:buFont typeface="Arial"/>
              <a:buNone/>
            </a:pPr>
            <a:r>
              <a:rPr lang="en"/>
              <a:t>ports you might be processing on the order of billions of packets every single second on that one router you</a:t>
            </a:r>
            <a:endParaRPr/>
          </a:p>
          <a:p>
            <a:pPr marL="0" lvl="0" indent="0" algn="l" rtl="0">
              <a:spcBef>
                <a:spcPts val="0"/>
              </a:spcBef>
              <a:spcAft>
                <a:spcPts val="0"/>
              </a:spcAft>
              <a:buClr>
                <a:schemeClr val="dk1"/>
              </a:buClr>
              <a:buSzPts val="1100"/>
              <a:buFont typeface="Arial"/>
              <a:buNone/>
            </a:pPr>
            <a:r>
              <a:rPr lang="en"/>
              <a:t>28:59</a:t>
            </a:r>
            <a:endParaRPr/>
          </a:p>
          <a:p>
            <a:pPr marL="0" lvl="0" indent="0" algn="l" rtl="0">
              <a:spcBef>
                <a:spcPts val="0"/>
              </a:spcBef>
              <a:spcAft>
                <a:spcPts val="0"/>
              </a:spcAft>
              <a:buClr>
                <a:schemeClr val="dk1"/>
              </a:buClr>
              <a:buSzPts val="1100"/>
              <a:buFont typeface="Arial"/>
              <a:buNone/>
            </a:pPr>
            <a:r>
              <a:rPr lang="en"/>
              <a:t>just cannot do this in software it's just not possible if you try to write code even if your code is super fast you</a:t>
            </a:r>
            <a:endParaRPr/>
          </a:p>
          <a:p>
            <a:pPr marL="0" lvl="0" indent="0" algn="l" rtl="0">
              <a:spcBef>
                <a:spcPts val="0"/>
              </a:spcBef>
              <a:spcAft>
                <a:spcPts val="0"/>
              </a:spcAft>
              <a:buClr>
                <a:schemeClr val="dk1"/>
              </a:buClr>
              <a:buSzPts val="1100"/>
              <a:buFont typeface="Arial"/>
              <a:buNone/>
            </a:pPr>
            <a:r>
              <a:rPr lang="en"/>
              <a:t>29:05</a:t>
            </a:r>
            <a:endParaRPr/>
          </a:p>
          <a:p>
            <a:pPr marL="0" lvl="0" indent="0" algn="l" rtl="0">
              <a:spcBef>
                <a:spcPts val="0"/>
              </a:spcBef>
              <a:spcAft>
                <a:spcPts val="0"/>
              </a:spcAft>
              <a:buClr>
                <a:schemeClr val="dk1"/>
              </a:buClr>
              <a:buSzPts val="1100"/>
              <a:buFont typeface="Arial"/>
              <a:buNone/>
            </a:pPr>
            <a:r>
              <a:rPr lang="en"/>
              <a:t>might get away with processing one packet per 10 milliseconds but the goal is to process one per 10 NCS to achieve</a:t>
            </a:r>
            <a:endParaRPr/>
          </a:p>
          <a:p>
            <a:pPr marL="0" lvl="0" indent="0" algn="l" rtl="0">
              <a:spcBef>
                <a:spcPts val="0"/>
              </a:spcBef>
              <a:spcAft>
                <a:spcPts val="0"/>
              </a:spcAft>
              <a:buClr>
                <a:schemeClr val="dk1"/>
              </a:buClr>
              <a:buSzPts val="1100"/>
              <a:buFont typeface="Arial"/>
              <a:buNone/>
            </a:pPr>
            <a:r>
              <a:rPr lang="en"/>
              <a:t>29:13</a:t>
            </a:r>
            <a:endParaRPr/>
          </a:p>
          <a:p>
            <a:pPr marL="0" lvl="0" indent="0" algn="l" rtl="0">
              <a:spcBef>
                <a:spcPts val="0"/>
              </a:spcBef>
              <a:spcAft>
                <a:spcPts val="0"/>
              </a:spcAft>
              <a:buClr>
                <a:schemeClr val="dk1"/>
              </a:buClr>
              <a:buSzPts val="1100"/>
              <a:buFont typeface="Arial"/>
              <a:buNone/>
            </a:pPr>
            <a:r>
              <a:rPr lang="en"/>
              <a:t>scale like this so you're off by a factor of like a 100 maybe a thousand</a:t>
            </a:r>
            <a:endParaRPr/>
          </a:p>
          <a:p>
            <a:pPr marL="0" lvl="0" indent="0" algn="l" rtl="0">
              <a:spcBef>
                <a:spcPts val="0"/>
              </a:spcBef>
              <a:spcAft>
                <a:spcPts val="0"/>
              </a:spcAft>
              <a:buClr>
                <a:schemeClr val="dk1"/>
              </a:buClr>
              <a:buSzPts val="1100"/>
              <a:buFont typeface="Arial"/>
              <a:buNone/>
            </a:pPr>
            <a:r>
              <a:rPr lang="en"/>
              <a:t>29:18</a:t>
            </a:r>
            <a:endParaRPr/>
          </a:p>
          <a:p>
            <a:pPr marL="0" lvl="0" indent="0" algn="l" rtl="0">
              <a:spcBef>
                <a:spcPts val="0"/>
              </a:spcBef>
              <a:spcAft>
                <a:spcPts val="0"/>
              </a:spcAft>
              <a:buClr>
                <a:schemeClr val="dk1"/>
              </a:buClr>
              <a:buSzPts val="1100"/>
              <a:buFont typeface="Arial"/>
              <a:buNone/>
            </a:pPr>
            <a:r>
              <a:rPr lang="en"/>
              <a:t>you're pretty far off if you write in software it's just a thousand times slower if you wrote it in software so</a:t>
            </a:r>
            <a:endParaRPr/>
          </a:p>
          <a:p>
            <a:pPr marL="0" lvl="0" indent="0" algn="l" rtl="0">
              <a:spcBef>
                <a:spcPts val="0"/>
              </a:spcBef>
              <a:spcAft>
                <a:spcPts val="0"/>
              </a:spcAft>
              <a:buClr>
                <a:schemeClr val="dk1"/>
              </a:buClr>
              <a:buSzPts val="1100"/>
              <a:buFont typeface="Arial"/>
              <a:buNone/>
            </a:pPr>
            <a:r>
              <a:rPr lang="en"/>
              <a:t>29:25</a:t>
            </a:r>
            <a:endParaRPr/>
          </a:p>
          <a:p>
            <a:pPr marL="0" lvl="0" indent="0" algn="l" rtl="0">
              <a:spcBef>
                <a:spcPts val="0"/>
              </a:spcBef>
              <a:spcAft>
                <a:spcPts val="0"/>
              </a:spcAft>
              <a:buClr>
                <a:schemeClr val="dk1"/>
              </a:buClr>
              <a:buSzPts val="1100"/>
              <a:buFont typeface="Arial"/>
              <a:buNone/>
            </a:pPr>
            <a:r>
              <a:rPr lang="en"/>
              <a:t>this is why we implemented Hardware in or hardware for the routers and also one</a:t>
            </a:r>
            <a:endParaRPr/>
          </a:p>
          <a:p>
            <a:pPr marL="0" lvl="0" indent="0" algn="l" rtl="0">
              <a:spcBef>
                <a:spcPts val="0"/>
              </a:spcBef>
              <a:spcAft>
                <a:spcPts val="0"/>
              </a:spcAft>
              <a:buClr>
                <a:schemeClr val="dk1"/>
              </a:buClr>
              <a:buSzPts val="1100"/>
              <a:buFont typeface="Arial"/>
              <a:buNone/>
            </a:pPr>
            <a:r>
              <a:rPr lang="en"/>
              <a:t>29:31</a:t>
            </a:r>
            <a:endParaRPr/>
          </a:p>
          <a:p>
            <a:pPr marL="0" lvl="0" indent="0" algn="l" rtl="0">
              <a:spcBef>
                <a:spcPts val="0"/>
              </a:spcBef>
              <a:spcAft>
                <a:spcPts val="0"/>
              </a:spcAft>
              <a:buClr>
                <a:schemeClr val="dk1"/>
              </a:buClr>
              <a:buSzPts val="1100"/>
              <a:buFont typeface="Arial"/>
              <a:buNone/>
            </a:pPr>
            <a:r>
              <a:rPr lang="en"/>
              <a:t>thing to notice that's kind of useful is what was the most common type of traffic this one the packets that you just</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ed476ffb65_0_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2ed476ffb65_0_1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okay continuing on with the tour of Hardware let's talk about the</a:t>
            </a:r>
            <a:endParaRPr/>
          </a:p>
          <a:p>
            <a:pPr marL="0" lvl="0" indent="0" algn="l" rtl="0">
              <a:spcBef>
                <a:spcPts val="0"/>
              </a:spcBef>
              <a:spcAft>
                <a:spcPts val="0"/>
              </a:spcAft>
              <a:buClr>
                <a:schemeClr val="dk1"/>
              </a:buClr>
              <a:buSzPts val="1100"/>
              <a:buFont typeface="Arial"/>
              <a:buNone/>
            </a:pPr>
            <a:r>
              <a:rPr lang="en"/>
              <a:t>30:53</a:t>
            </a:r>
            <a:endParaRPr/>
          </a:p>
          <a:p>
            <a:pPr marL="0" lvl="0" indent="0" algn="l" rtl="0">
              <a:spcBef>
                <a:spcPts val="0"/>
              </a:spcBef>
              <a:spcAft>
                <a:spcPts val="0"/>
              </a:spcAft>
              <a:buClr>
                <a:schemeClr val="dk1"/>
              </a:buClr>
              <a:buSzPts val="1100"/>
              <a:buFont typeface="Arial"/>
              <a:buNone/>
            </a:pPr>
            <a:r>
              <a:rPr lang="en"/>
              <a:t>forwarding process so remember we talked about three types of pack</a:t>
            </a:r>
            <a:endParaRPr/>
          </a:p>
          <a:p>
            <a:pPr marL="0" lvl="0" indent="0" algn="l" rtl="0">
              <a:spcBef>
                <a:spcPts val="0"/>
              </a:spcBef>
              <a:spcAft>
                <a:spcPts val="0"/>
              </a:spcAft>
              <a:buClr>
                <a:schemeClr val="dk1"/>
              </a:buClr>
              <a:buSzPts val="1100"/>
              <a:buFont typeface="Arial"/>
              <a:buNone/>
            </a:pPr>
            <a:r>
              <a:rPr lang="en"/>
              <a:t>30:58</a:t>
            </a:r>
            <a:endParaRPr/>
          </a:p>
          <a:p>
            <a:pPr marL="0" lvl="0" indent="0" algn="l" rtl="0">
              <a:spcBef>
                <a:spcPts val="0"/>
              </a:spcBef>
              <a:spcAft>
                <a:spcPts val="0"/>
              </a:spcAft>
              <a:buClr>
                <a:schemeClr val="dk1"/>
              </a:buClr>
              <a:buSzPts val="1100"/>
              <a:buFont typeface="Arial"/>
              <a:buNone/>
            </a:pPr>
            <a:r>
              <a:rPr lang="en"/>
              <a:t>and now we're going to focus on that data plane and think about how do you make forwarding happen really quickly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But before we do that - let’s pause for any questions and a quick break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2ed476ffb65_0_1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2ed476ffb65_0_1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31:13</a:t>
            </a:r>
            <a:endParaRPr/>
          </a:p>
          <a:p>
            <a:pPr marL="0" lvl="0" indent="0" algn="l" rtl="0">
              <a:spcBef>
                <a:spcPts val="0"/>
              </a:spcBef>
              <a:spcAft>
                <a:spcPts val="0"/>
              </a:spcAft>
              <a:buClr>
                <a:schemeClr val="dk1"/>
              </a:buClr>
              <a:buSzPts val="1100"/>
              <a:buFont typeface="Arial"/>
              <a:buNone/>
            </a:pPr>
            <a:r>
              <a:rPr lang="en"/>
              <a:t>so when the packet arrives now that we know about all the routing protocols and forwarding we can think about what that</a:t>
            </a:r>
            <a:endParaRPr/>
          </a:p>
          <a:p>
            <a:pPr marL="0" lvl="0" indent="0" algn="l" rtl="0">
              <a:spcBef>
                <a:spcPts val="0"/>
              </a:spcBef>
              <a:spcAft>
                <a:spcPts val="0"/>
              </a:spcAft>
              <a:buClr>
                <a:schemeClr val="dk1"/>
              </a:buClr>
              <a:buSzPts val="1100"/>
              <a:buFont typeface="Arial"/>
              <a:buNone/>
            </a:pPr>
            <a:r>
              <a:rPr lang="en"/>
              <a:t>31:20</a:t>
            </a:r>
            <a:endParaRPr/>
          </a:p>
          <a:p>
            <a:pPr marL="0" lvl="0" indent="0" algn="l" rtl="0">
              <a:spcBef>
                <a:spcPts val="0"/>
              </a:spcBef>
              <a:spcAft>
                <a:spcPts val="0"/>
              </a:spcAft>
              <a:buClr>
                <a:schemeClr val="dk1"/>
              </a:buClr>
              <a:buSzPts val="1100"/>
              <a:buFont typeface="Arial"/>
              <a:buNone/>
            </a:pPr>
            <a:r>
              <a:rPr lang="en"/>
              <a:t>line card has to do what is that forwarding chip responsible for in order to actually properly forward this packet</a:t>
            </a:r>
            <a:endParaRPr/>
          </a:p>
          <a:p>
            <a:pPr marL="0" lvl="0" indent="0" algn="l" rtl="0">
              <a:spcBef>
                <a:spcPts val="0"/>
              </a:spcBef>
              <a:spcAft>
                <a:spcPts val="0"/>
              </a:spcAft>
              <a:buClr>
                <a:schemeClr val="dk1"/>
              </a:buClr>
              <a:buSzPts val="1100"/>
              <a:buFont typeface="Arial"/>
              <a:buNone/>
            </a:pPr>
            <a:r>
              <a:rPr lang="en"/>
              <a:t>31:27</a:t>
            </a:r>
            <a:endParaRPr/>
          </a:p>
          <a:p>
            <a:pPr marL="0" lvl="0" indent="0" algn="l" rtl="0">
              <a:spcBef>
                <a:spcPts val="0"/>
              </a:spcBef>
              <a:spcAft>
                <a:spcPts val="0"/>
              </a:spcAft>
              <a:buClr>
                <a:schemeClr val="dk1"/>
              </a:buClr>
              <a:buSzPts val="1100"/>
              <a:buFont typeface="Arial"/>
              <a:buNone/>
            </a:pPr>
            <a:r>
              <a:rPr lang="en"/>
              <a:t>and this will tell us what we have to implement in Hardware in the routers could also be code but I like Hardware</a:t>
            </a:r>
            <a:endParaRPr/>
          </a:p>
          <a:p>
            <a:pPr marL="0" lvl="0" indent="0" algn="l" rtl="0">
              <a:spcBef>
                <a:spcPts val="0"/>
              </a:spcBef>
              <a:spcAft>
                <a:spcPts val="0"/>
              </a:spcAft>
              <a:buClr>
                <a:schemeClr val="dk1"/>
              </a:buClr>
              <a:buSzPts val="1100"/>
              <a:buFont typeface="Arial"/>
              <a:buNone/>
            </a:pPr>
            <a:r>
              <a:rPr lang="en"/>
              <a:t>31:34</a:t>
            </a:r>
            <a:endParaRPr/>
          </a:p>
          <a:p>
            <a:pPr marL="0" lvl="0" indent="0" algn="l" rtl="0">
              <a:spcBef>
                <a:spcPts val="0"/>
              </a:spcBef>
              <a:spcAft>
                <a:spcPts val="0"/>
              </a:spcAft>
              <a:buClr>
                <a:schemeClr val="dk1"/>
              </a:buClr>
              <a:buSzPts val="1100"/>
              <a:buFont typeface="Arial"/>
              <a:buNone/>
            </a:pPr>
            <a:r>
              <a:rPr lang="en"/>
              <a:t>because it's faster so the first thing you have to do is you have to receive the actual packet so that means that at</a:t>
            </a:r>
            <a:endParaRPr/>
          </a:p>
          <a:p>
            <a:pPr marL="0" lvl="0" indent="0" algn="l" rtl="0">
              <a:spcBef>
                <a:spcPts val="0"/>
              </a:spcBef>
              <a:spcAft>
                <a:spcPts val="0"/>
              </a:spcAft>
              <a:buClr>
                <a:schemeClr val="dk1"/>
              </a:buClr>
              <a:buSzPts val="1100"/>
              <a:buFont typeface="Arial"/>
              <a:buNone/>
            </a:pPr>
            <a:r>
              <a:rPr lang="en"/>
              <a:t>31:40</a:t>
            </a:r>
            <a:endParaRPr/>
          </a:p>
          <a:p>
            <a:pPr marL="0" lvl="0" indent="0" algn="l" rtl="0">
              <a:spcBef>
                <a:spcPts val="0"/>
              </a:spcBef>
              <a:spcAft>
                <a:spcPts val="0"/>
              </a:spcAft>
              <a:buClr>
                <a:schemeClr val="dk1"/>
              </a:buClr>
              <a:buSzPts val="1100"/>
              <a:buFont typeface="Arial"/>
              <a:buNone/>
            </a:pPr>
            <a:r>
              <a:rPr lang="en"/>
              <a:t>the physical layer remember the physical layer is thinking in analog it's thinking about radio waves or like high</a:t>
            </a:r>
            <a:endParaRPr/>
          </a:p>
          <a:p>
            <a:pPr marL="0" lvl="0" indent="0" algn="l" rtl="0">
              <a:spcBef>
                <a:spcPts val="0"/>
              </a:spcBef>
              <a:spcAft>
                <a:spcPts val="0"/>
              </a:spcAft>
              <a:buClr>
                <a:schemeClr val="dk1"/>
              </a:buClr>
              <a:buSzPts val="1100"/>
              <a:buFont typeface="Arial"/>
              <a:buNone/>
            </a:pPr>
            <a:r>
              <a:rPr lang="en"/>
              <a:t>31:47</a:t>
            </a:r>
            <a:endParaRPr/>
          </a:p>
          <a:p>
            <a:pPr marL="0" lvl="0" indent="0" algn="l" rtl="0">
              <a:spcBef>
                <a:spcPts val="0"/>
              </a:spcBef>
              <a:spcAft>
                <a:spcPts val="0"/>
              </a:spcAft>
              <a:buClr>
                <a:schemeClr val="dk1"/>
              </a:buClr>
              <a:buSzPts val="1100"/>
              <a:buFont typeface="Arial"/>
              <a:buNone/>
            </a:pPr>
            <a:r>
              <a:rPr lang="en"/>
              <a:t>voltage low voltage waving up and down so the first thing you have to do is decode that analog signal into a digital</a:t>
            </a:r>
            <a:endParaRPr/>
          </a:p>
          <a:p>
            <a:pPr marL="0" lvl="0" indent="0" algn="l" rtl="0">
              <a:spcBef>
                <a:spcPts val="0"/>
              </a:spcBef>
              <a:spcAft>
                <a:spcPts val="0"/>
              </a:spcAft>
              <a:buClr>
                <a:schemeClr val="dk1"/>
              </a:buClr>
              <a:buSzPts val="1100"/>
              <a:buFont typeface="Arial"/>
              <a:buNone/>
            </a:pPr>
            <a:r>
              <a:rPr lang="en"/>
              <a:t>31:55</a:t>
            </a:r>
            <a:endParaRPr/>
          </a:p>
          <a:p>
            <a:pPr marL="0" lvl="0" indent="0" algn="l" rtl="0">
              <a:spcBef>
                <a:spcPts val="0"/>
              </a:spcBef>
              <a:spcAft>
                <a:spcPts val="0"/>
              </a:spcAft>
              <a:buClr>
                <a:schemeClr val="dk1"/>
              </a:buClr>
              <a:buSzPts val="1100"/>
              <a:buFont typeface="Arial"/>
              <a:buNone/>
            </a:pPr>
            <a:r>
              <a:rPr lang="en"/>
              <a:t>signal with ones and zeros that's the first thing you have to do it's at the physical layer so the thing you receive</a:t>
            </a:r>
            <a:endParaRPr/>
          </a:p>
          <a:p>
            <a:pPr marL="0" lvl="0" indent="0" algn="l" rtl="0">
              <a:spcBef>
                <a:spcPts val="0"/>
              </a:spcBef>
              <a:spcAft>
                <a:spcPts val="0"/>
              </a:spcAft>
              <a:buClr>
                <a:schemeClr val="dk1"/>
              </a:buClr>
              <a:buSzPts val="1100"/>
              <a:buFont typeface="Arial"/>
              <a:buNone/>
            </a:pPr>
            <a:r>
              <a:rPr lang="en"/>
              <a:t>32:02</a:t>
            </a:r>
            <a:endParaRPr/>
          </a:p>
          <a:p>
            <a:pPr marL="0" lvl="0" indent="0" algn="l" rtl="0">
              <a:spcBef>
                <a:spcPts val="0"/>
              </a:spcBef>
              <a:spcAft>
                <a:spcPts val="0"/>
              </a:spcAft>
              <a:buClr>
                <a:schemeClr val="dk1"/>
              </a:buClr>
              <a:buSzPts val="1100"/>
              <a:buFont typeface="Arial"/>
              <a:buNone/>
            </a:pPr>
            <a:r>
              <a:rPr lang="en"/>
              <a:t>from the wire is like a bunch of analog signals high voltage low voltage and the first thing we have to do is just read</a:t>
            </a:r>
            <a:endParaRPr/>
          </a:p>
          <a:p>
            <a:pPr marL="0" lvl="0" indent="0" algn="l" rtl="0">
              <a:spcBef>
                <a:spcPts val="0"/>
              </a:spcBef>
              <a:spcAft>
                <a:spcPts val="0"/>
              </a:spcAft>
              <a:buClr>
                <a:schemeClr val="dk1"/>
              </a:buClr>
              <a:buSzPts val="1100"/>
              <a:buFont typeface="Arial"/>
              <a:buNone/>
            </a:pPr>
            <a:r>
              <a:rPr lang="en"/>
              <a:t>32:08</a:t>
            </a:r>
            <a:endParaRPr/>
          </a:p>
          <a:p>
            <a:pPr marL="0" lvl="0" indent="0" algn="l" rtl="0">
              <a:spcBef>
                <a:spcPts val="0"/>
              </a:spcBef>
              <a:spcAft>
                <a:spcPts val="0"/>
              </a:spcAft>
              <a:buClr>
                <a:schemeClr val="dk1"/>
              </a:buClr>
              <a:buSzPts val="1100"/>
              <a:buFont typeface="Arial"/>
              <a:buNone/>
            </a:pPr>
            <a:r>
              <a:rPr lang="en"/>
              <a:t>it and understand what sequence of zeros and ones you are receiving and then the</a:t>
            </a:r>
            <a:endParaRPr/>
          </a:p>
          <a:p>
            <a:pPr marL="0" lvl="0" indent="0" algn="l" rtl="0">
              <a:spcBef>
                <a:spcPts val="0"/>
              </a:spcBef>
              <a:spcAft>
                <a:spcPts val="0"/>
              </a:spcAft>
              <a:buClr>
                <a:schemeClr val="dk1"/>
              </a:buClr>
              <a:buSzPts val="1100"/>
              <a:buFont typeface="Arial"/>
              <a:buNone/>
            </a:pPr>
            <a:r>
              <a:rPr lang="en"/>
              <a:t>32:14</a:t>
            </a:r>
            <a:endParaRPr/>
          </a:p>
          <a:p>
            <a:pPr marL="0" lvl="0" indent="0" algn="l" rtl="0">
              <a:spcBef>
                <a:spcPts val="0"/>
              </a:spcBef>
              <a:spcAft>
                <a:spcPts val="0"/>
              </a:spcAft>
              <a:buClr>
                <a:schemeClr val="dk1"/>
              </a:buClr>
              <a:buSzPts val="1100"/>
              <a:buFont typeface="Arial"/>
              <a:buNone/>
            </a:pPr>
            <a:r>
              <a:rPr lang="en"/>
              <a:t>second thing you do is you move up to Layer Two so you're basically moving up the stack like we've talked about and</a:t>
            </a:r>
            <a:endParaRPr/>
          </a:p>
          <a:p>
            <a:pPr marL="0" lvl="0" indent="0" algn="l" rtl="0">
              <a:spcBef>
                <a:spcPts val="0"/>
              </a:spcBef>
              <a:spcAft>
                <a:spcPts val="0"/>
              </a:spcAft>
              <a:buClr>
                <a:schemeClr val="dk1"/>
              </a:buClr>
              <a:buSzPts val="1100"/>
              <a:buFont typeface="Arial"/>
              <a:buNone/>
            </a:pPr>
            <a:r>
              <a:rPr lang="en"/>
              <a:t>32:19</a:t>
            </a:r>
            <a:endParaRPr/>
          </a:p>
          <a:p>
            <a:pPr marL="0" lvl="0" indent="0" algn="l" rtl="0">
              <a:spcBef>
                <a:spcPts val="0"/>
              </a:spcBef>
              <a:spcAft>
                <a:spcPts val="0"/>
              </a:spcAft>
              <a:buClr>
                <a:schemeClr val="dk1"/>
              </a:buClr>
              <a:buSzPts val="1100"/>
              <a:buFont typeface="Arial"/>
              <a:buNone/>
            </a:pPr>
            <a:r>
              <a:rPr lang="en"/>
              <a:t>you have to do some things at the data link layer that we are not explicitly saying here but those are things like</a:t>
            </a:r>
            <a:endParaRPr/>
          </a:p>
          <a:p>
            <a:pPr marL="0" lvl="0" indent="0" algn="l" rtl="0">
              <a:spcBef>
                <a:spcPts val="0"/>
              </a:spcBef>
              <a:spcAft>
                <a:spcPts val="0"/>
              </a:spcAft>
              <a:buClr>
                <a:schemeClr val="dk1"/>
              </a:buClr>
              <a:buSzPts val="1100"/>
              <a:buFont typeface="Arial"/>
              <a:buNone/>
            </a:pPr>
            <a:r>
              <a:rPr lang="en"/>
              <a:t>32:25</a:t>
            </a:r>
            <a:endParaRPr/>
          </a:p>
          <a:p>
            <a:pPr marL="0" lvl="0" indent="0" algn="l" rtl="0">
              <a:spcBef>
                <a:spcPts val="0"/>
              </a:spcBef>
              <a:spcAft>
                <a:spcPts val="0"/>
              </a:spcAft>
              <a:buClr>
                <a:schemeClr val="dk1"/>
              </a:buClr>
              <a:buSzPts val="1100"/>
              <a:buFont typeface="Arial"/>
              <a:buNone/>
            </a:pPr>
            <a:r>
              <a:rPr lang="en"/>
              <a:t>you know where does the packet start Where is the packet end cuz the electrical signal is constantly feeding</a:t>
            </a:r>
            <a:endParaRPr/>
          </a:p>
          <a:p>
            <a:pPr marL="0" lvl="0" indent="0" algn="l" rtl="0">
              <a:spcBef>
                <a:spcPts val="0"/>
              </a:spcBef>
              <a:spcAft>
                <a:spcPts val="0"/>
              </a:spcAft>
              <a:buClr>
                <a:schemeClr val="dk1"/>
              </a:buClr>
              <a:buSzPts val="1100"/>
              <a:buFont typeface="Arial"/>
              <a:buNone/>
            </a:pPr>
            <a:r>
              <a:rPr lang="en"/>
              <a:t>32:31</a:t>
            </a:r>
            <a:endParaRPr/>
          </a:p>
          <a:p>
            <a:pPr marL="0" lvl="0" indent="0" algn="l" rtl="0">
              <a:spcBef>
                <a:spcPts val="0"/>
              </a:spcBef>
              <a:spcAft>
                <a:spcPts val="0"/>
              </a:spcAft>
              <a:buClr>
                <a:schemeClr val="dk1"/>
              </a:buClr>
              <a:buSzPts val="1100"/>
              <a:buFont typeface="Arial"/>
              <a:buNone/>
            </a:pPr>
            <a:r>
              <a:rPr lang="en"/>
              <a:t>in signals so it's got to start somewhere it's got to end somewhere things like that are processed by the</a:t>
            </a:r>
            <a:endParaRPr/>
          </a:p>
          <a:p>
            <a:pPr marL="0" lvl="0" indent="0" algn="l" rtl="0">
              <a:spcBef>
                <a:spcPts val="0"/>
              </a:spcBef>
              <a:spcAft>
                <a:spcPts val="0"/>
              </a:spcAft>
              <a:buClr>
                <a:schemeClr val="dk1"/>
              </a:buClr>
              <a:buSzPts val="1100"/>
              <a:buFont typeface="Arial"/>
              <a:buNone/>
            </a:pPr>
            <a:r>
              <a:rPr lang="en"/>
              <a:t>32:36</a:t>
            </a:r>
            <a:endParaRPr/>
          </a:p>
          <a:p>
            <a:pPr marL="0" lvl="0" indent="0" algn="l" rtl="0">
              <a:spcBef>
                <a:spcPts val="0"/>
              </a:spcBef>
              <a:spcAft>
                <a:spcPts val="0"/>
              </a:spcAft>
              <a:buClr>
                <a:schemeClr val="dk1"/>
              </a:buClr>
              <a:buSzPts val="1100"/>
              <a:buFont typeface="Arial"/>
              <a:buNone/>
            </a:pPr>
            <a:r>
              <a:rPr lang="en"/>
              <a:t>link layer and we'll talk more about the link layer later but for now think of it like we decode the signal and then we do</a:t>
            </a:r>
            <a:endParaRPr/>
          </a:p>
          <a:p>
            <a:pPr marL="0" lvl="0" indent="0" algn="l" rtl="0">
              <a:spcBef>
                <a:spcPts val="0"/>
              </a:spcBef>
              <a:spcAft>
                <a:spcPts val="0"/>
              </a:spcAft>
              <a:buClr>
                <a:schemeClr val="dk1"/>
              </a:buClr>
              <a:buSzPts val="1100"/>
              <a:buFont typeface="Arial"/>
              <a:buNone/>
            </a:pPr>
            <a:r>
              <a:rPr lang="en"/>
              <a:t>32:43</a:t>
            </a:r>
            <a:endParaRPr/>
          </a:p>
          <a:p>
            <a:pPr marL="0" lvl="0" indent="0" algn="l" rtl="0">
              <a:spcBef>
                <a:spcPts val="0"/>
              </a:spcBef>
              <a:spcAft>
                <a:spcPts val="0"/>
              </a:spcAft>
              <a:buClr>
                <a:schemeClr val="dk1"/>
              </a:buClr>
              <a:buSzPts val="1100"/>
              <a:buFont typeface="Arial"/>
              <a:buNone/>
            </a:pPr>
            <a:r>
              <a:rPr lang="en"/>
              <a:t>things like find the start and the end of the packet and all of this remember is in</a:t>
            </a:r>
            <a:endParaRPr/>
          </a:p>
          <a:p>
            <a:pPr marL="0" lvl="0" indent="0" algn="l" rtl="0">
              <a:spcBef>
                <a:spcPts val="0"/>
              </a:spcBef>
              <a:spcAft>
                <a:spcPts val="0"/>
              </a:spcAft>
              <a:buClr>
                <a:schemeClr val="dk1"/>
              </a:buClr>
              <a:buSzPts val="1100"/>
              <a:buFont typeface="Arial"/>
              <a:buNone/>
            </a:pPr>
            <a:r>
              <a:rPr lang="en"/>
              <a:t>32:50</a:t>
            </a:r>
            <a:endParaRPr/>
          </a:p>
          <a:p>
            <a:pPr marL="0" lvl="0" indent="0" algn="l" rtl="0">
              <a:spcBef>
                <a:spcPts val="0"/>
              </a:spcBef>
              <a:spcAft>
                <a:spcPts val="0"/>
              </a:spcAft>
              <a:buNone/>
            </a:pPr>
            <a:r>
              <a:rPr lang="en"/>
              <a:t>Hardware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2ed476ffb65_0_1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2ed476ffb65_0_1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okay now we go to the second part so now we need to process the packet now that we know what the packet</a:t>
            </a:r>
            <a:endParaRPr/>
          </a:p>
          <a:p>
            <a:pPr marL="0" lvl="0" indent="0" algn="l" rtl="0">
              <a:spcBef>
                <a:spcPts val="0"/>
              </a:spcBef>
              <a:spcAft>
                <a:spcPts val="0"/>
              </a:spcAft>
              <a:buClr>
                <a:schemeClr val="dk1"/>
              </a:buClr>
              <a:buSzPts val="1100"/>
              <a:buFont typeface="Arial"/>
              <a:buNone/>
            </a:pPr>
            <a:r>
              <a:rPr lang="en"/>
              <a:t>32:55</a:t>
            </a:r>
            <a:endParaRPr/>
          </a:p>
          <a:p>
            <a:pPr marL="0" lvl="0" indent="0" algn="l" rtl="0">
              <a:spcBef>
                <a:spcPts val="0"/>
              </a:spcBef>
              <a:spcAft>
                <a:spcPts val="0"/>
              </a:spcAft>
              <a:buClr>
                <a:schemeClr val="dk1"/>
              </a:buClr>
              <a:buSzPts val="1100"/>
              <a:buFont typeface="Arial"/>
              <a:buNone/>
            </a:pPr>
            <a:r>
              <a:rPr lang="en"/>
              <a:t>is we've received a bunch of ones and zeros we need to read it to understand what's going on so one thing we have to do is</a:t>
            </a:r>
            <a:endParaRPr/>
          </a:p>
          <a:p>
            <a:pPr marL="0" lvl="0" indent="0" algn="l" rtl="0">
              <a:spcBef>
                <a:spcPts val="0"/>
              </a:spcBef>
              <a:spcAft>
                <a:spcPts val="0"/>
              </a:spcAft>
              <a:buClr>
                <a:schemeClr val="dk1"/>
              </a:buClr>
              <a:buSzPts val="1100"/>
              <a:buFont typeface="Arial"/>
              <a:buNone/>
            </a:pPr>
            <a:r>
              <a:rPr lang="en"/>
              <a:t>33:02</a:t>
            </a:r>
            <a:endParaRPr/>
          </a:p>
          <a:p>
            <a:pPr marL="0" lvl="0" indent="0" algn="l" rtl="0">
              <a:spcBef>
                <a:spcPts val="0"/>
              </a:spcBef>
              <a:spcAft>
                <a:spcPts val="0"/>
              </a:spcAft>
              <a:buClr>
                <a:schemeClr val="dk1"/>
              </a:buClr>
              <a:buSzPts val="1100"/>
              <a:buFont typeface="Arial"/>
              <a:buNone/>
            </a:pPr>
            <a:r>
              <a:rPr lang="en"/>
              <a:t>parse it to figure out what is it doing is it an ipv4 packet is it an IPv6</a:t>
            </a:r>
            <a:endParaRPr/>
          </a:p>
          <a:p>
            <a:pPr marL="0" lvl="0" indent="0" algn="l" rtl="0">
              <a:spcBef>
                <a:spcPts val="0"/>
              </a:spcBef>
              <a:spcAft>
                <a:spcPts val="0"/>
              </a:spcAft>
              <a:buClr>
                <a:schemeClr val="dk1"/>
              </a:buClr>
              <a:buSzPts val="1100"/>
              <a:buFont typeface="Arial"/>
              <a:buNone/>
            </a:pPr>
            <a:r>
              <a:rPr lang="en"/>
              <a:t>33:08</a:t>
            </a:r>
            <a:endParaRPr/>
          </a:p>
          <a:p>
            <a:pPr marL="0" lvl="0" indent="0" algn="l" rtl="0">
              <a:spcBef>
                <a:spcPts val="0"/>
              </a:spcBef>
              <a:spcAft>
                <a:spcPts val="0"/>
              </a:spcAft>
              <a:buClr>
                <a:schemeClr val="dk1"/>
              </a:buClr>
              <a:buSzPts val="1100"/>
              <a:buFont typeface="Arial"/>
              <a:buNone/>
            </a:pPr>
            <a:r>
              <a:rPr lang="en"/>
              <a:t>packet what other interesting header fields are there so you're basically reading some of the header fields to</a:t>
            </a:r>
            <a:endParaRPr/>
          </a:p>
          <a:p>
            <a:pPr marL="0" lvl="0" indent="0" algn="l" rtl="0">
              <a:spcBef>
                <a:spcPts val="0"/>
              </a:spcBef>
              <a:spcAft>
                <a:spcPts val="0"/>
              </a:spcAft>
              <a:buClr>
                <a:schemeClr val="dk1"/>
              </a:buClr>
              <a:buSzPts val="1100"/>
              <a:buFont typeface="Arial"/>
              <a:buNone/>
            </a:pPr>
            <a:r>
              <a:rPr lang="en"/>
              <a:t>33:14</a:t>
            </a:r>
            <a:endParaRPr/>
          </a:p>
          <a:p>
            <a:pPr marL="0" lvl="0" indent="0" algn="l" rtl="0">
              <a:spcBef>
                <a:spcPts val="0"/>
              </a:spcBef>
              <a:spcAft>
                <a:spcPts val="0"/>
              </a:spcAft>
              <a:buClr>
                <a:schemeClr val="dk1"/>
              </a:buClr>
              <a:buSzPts val="1100"/>
              <a:buFont typeface="Arial"/>
              <a:buNone/>
            </a:pPr>
            <a:r>
              <a:rPr lang="en"/>
              <a:t>understand what's going on and then once you read enough header Fields if it's a user packet you look up the next top in</a:t>
            </a:r>
            <a:endParaRPr/>
          </a:p>
          <a:p>
            <a:pPr marL="0" lvl="0" indent="0" algn="l" rtl="0">
              <a:spcBef>
                <a:spcPts val="0"/>
              </a:spcBef>
              <a:spcAft>
                <a:spcPts val="0"/>
              </a:spcAft>
              <a:buClr>
                <a:schemeClr val="dk1"/>
              </a:buClr>
              <a:buSzPts val="1100"/>
              <a:buFont typeface="Arial"/>
              <a:buNone/>
            </a:pPr>
            <a:r>
              <a:rPr lang="en"/>
              <a:t>33:20</a:t>
            </a:r>
            <a:endParaRPr/>
          </a:p>
          <a:p>
            <a:pPr marL="0" lvl="0" indent="0" algn="l" rtl="0">
              <a:spcBef>
                <a:spcPts val="0"/>
              </a:spcBef>
              <a:spcAft>
                <a:spcPts val="0"/>
              </a:spcAft>
              <a:buClr>
                <a:schemeClr val="dk1"/>
              </a:buClr>
              <a:buSzPts val="1100"/>
              <a:buFont typeface="Arial"/>
              <a:buNone/>
            </a:pPr>
            <a:r>
              <a:rPr lang="en"/>
              <a:t>the forwarding table like we've done before and then once you look up the next top you're ready to forward this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2ed476ffb65_0_1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2ed476ffb65_0_1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okay and we're finally done so we decoded the packet we read it to</a:t>
            </a:r>
            <a:endParaRPr/>
          </a:p>
          <a:p>
            <a:pPr marL="0" lvl="0" indent="0" algn="l" rtl="0">
              <a:spcBef>
                <a:spcPts val="0"/>
              </a:spcBef>
              <a:spcAft>
                <a:spcPts val="0"/>
              </a:spcAft>
              <a:buClr>
                <a:schemeClr val="dk1"/>
              </a:buClr>
              <a:buSzPts val="1100"/>
              <a:buFont typeface="Arial"/>
              <a:buNone/>
            </a:pPr>
            <a:r>
              <a:rPr lang="en"/>
              <a:t>34:12</a:t>
            </a:r>
            <a:endParaRPr/>
          </a:p>
          <a:p>
            <a:pPr marL="0" lvl="0" indent="0" algn="l" rtl="0">
              <a:spcBef>
                <a:spcPts val="0"/>
              </a:spcBef>
              <a:spcAft>
                <a:spcPts val="0"/>
              </a:spcAft>
              <a:buClr>
                <a:schemeClr val="dk1"/>
              </a:buClr>
              <a:buSzPts val="1100"/>
              <a:buFont typeface="Arial"/>
              <a:buNone/>
            </a:pPr>
            <a:r>
              <a:rPr lang="en"/>
              <a:t>understand what's going on we found the next toop and we did some extra processing like TTL minus one now we're</a:t>
            </a:r>
            <a:endParaRPr/>
          </a:p>
          <a:p>
            <a:pPr marL="0" lvl="0" indent="0" algn="l" rtl="0">
              <a:spcBef>
                <a:spcPts val="0"/>
              </a:spcBef>
              <a:spcAft>
                <a:spcPts val="0"/>
              </a:spcAft>
              <a:buClr>
                <a:schemeClr val="dk1"/>
              </a:buClr>
              <a:buSzPts val="1100"/>
              <a:buFont typeface="Arial"/>
              <a:buNone/>
            </a:pPr>
            <a:r>
              <a:rPr lang="en"/>
              <a:t>34:19</a:t>
            </a:r>
            <a:endParaRPr/>
          </a:p>
          <a:p>
            <a:pPr marL="0" lvl="0" indent="0" algn="l" rtl="0">
              <a:spcBef>
                <a:spcPts val="0"/>
              </a:spcBef>
              <a:spcAft>
                <a:spcPts val="0"/>
              </a:spcAft>
              <a:buClr>
                <a:schemeClr val="dk1"/>
              </a:buClr>
              <a:buSzPts val="1100"/>
              <a:buFont typeface="Arial"/>
              <a:buNone/>
            </a:pPr>
            <a:r>
              <a:rPr lang="en"/>
              <a:t>ready to send the packet to wherever it needs to go if the output Port is on a</a:t>
            </a:r>
            <a:endParaRPr/>
          </a:p>
          <a:p>
            <a:pPr marL="0" lvl="0" indent="0" algn="l" rtl="0">
              <a:spcBef>
                <a:spcPts val="0"/>
              </a:spcBef>
              <a:spcAft>
                <a:spcPts val="0"/>
              </a:spcAft>
              <a:buClr>
                <a:schemeClr val="dk1"/>
              </a:buClr>
              <a:buSzPts val="1100"/>
              <a:buFont typeface="Arial"/>
              <a:buNone/>
            </a:pPr>
            <a:r>
              <a:rPr lang="en"/>
              <a:t>34:24</a:t>
            </a:r>
            <a:endParaRPr/>
          </a:p>
          <a:p>
            <a:pPr marL="0" lvl="0" indent="0" algn="l" rtl="0">
              <a:spcBef>
                <a:spcPts val="0"/>
              </a:spcBef>
              <a:spcAft>
                <a:spcPts val="0"/>
              </a:spcAft>
              <a:buClr>
                <a:schemeClr val="dk1"/>
              </a:buClr>
              <a:buSzPts val="1100"/>
              <a:buFont typeface="Arial"/>
              <a:buNone/>
            </a:pPr>
            <a:r>
              <a:rPr lang="en"/>
              <a:t>different line card then we'll send it to that fabric of wires and that will send the packet to the proper line card</a:t>
            </a:r>
            <a:endParaRPr/>
          </a:p>
          <a:p>
            <a:pPr marL="0" lvl="0" indent="0" algn="l" rtl="0">
              <a:spcBef>
                <a:spcPts val="0"/>
              </a:spcBef>
              <a:spcAft>
                <a:spcPts val="0"/>
              </a:spcAft>
              <a:buClr>
                <a:schemeClr val="dk1"/>
              </a:buClr>
              <a:buSzPts val="1100"/>
              <a:buFont typeface="Arial"/>
              <a:buNone/>
            </a:pPr>
            <a:r>
              <a:rPr lang="en"/>
              <a:t>34:31</a:t>
            </a:r>
            <a:endParaRPr/>
          </a:p>
          <a:p>
            <a:pPr marL="0" lvl="0" indent="0" algn="l" rtl="0">
              <a:spcBef>
                <a:spcPts val="0"/>
              </a:spcBef>
              <a:spcAft>
                <a:spcPts val="0"/>
              </a:spcAft>
              <a:buClr>
                <a:schemeClr val="dk1"/>
              </a:buClr>
              <a:buSzPts val="1100"/>
              <a:buFont typeface="Arial"/>
              <a:buNone/>
            </a:pPr>
            <a:r>
              <a:rPr lang="en"/>
              <a:t>for forwarding so that's all the wires in the back of the metal box that</a:t>
            </a:r>
            <a:endParaRPr/>
          </a:p>
          <a:p>
            <a:pPr marL="0" lvl="0" indent="0" algn="l" rtl="0">
              <a:spcBef>
                <a:spcPts val="0"/>
              </a:spcBef>
              <a:spcAft>
                <a:spcPts val="0"/>
              </a:spcAft>
              <a:buClr>
                <a:schemeClr val="dk1"/>
              </a:buClr>
              <a:buSzPts val="1100"/>
              <a:buFont typeface="Arial"/>
              <a:buNone/>
            </a:pPr>
            <a:r>
              <a:rPr lang="en"/>
              <a:t>34:37</a:t>
            </a:r>
            <a:endParaRPr/>
          </a:p>
          <a:p>
            <a:pPr marL="0" lvl="0" indent="0" algn="l" rtl="0">
              <a:spcBef>
                <a:spcPts val="0"/>
              </a:spcBef>
              <a:spcAft>
                <a:spcPts val="0"/>
              </a:spcAft>
              <a:buClr>
                <a:schemeClr val="dk1"/>
              </a:buClr>
              <a:buSzPts val="1100"/>
              <a:buFont typeface="Arial"/>
              <a:buNone/>
            </a:pPr>
            <a:r>
              <a:rPr lang="en"/>
              <a:t>connect all the slots and that allows you to send data to the proper line card</a:t>
            </a:r>
            <a:endParaRPr/>
          </a:p>
          <a:p>
            <a:pPr marL="0" lvl="0" indent="0" algn="l" rtl="0">
              <a:spcBef>
                <a:spcPts val="0"/>
              </a:spcBef>
              <a:spcAft>
                <a:spcPts val="0"/>
              </a:spcAft>
              <a:buClr>
                <a:schemeClr val="dk1"/>
              </a:buClr>
              <a:buSzPts val="1100"/>
              <a:buFont typeface="Arial"/>
              <a:buNone/>
            </a:pPr>
            <a:r>
              <a:rPr lang="en"/>
              <a:t>34:42</a:t>
            </a:r>
            <a:endParaRPr/>
          </a:p>
          <a:p>
            <a:pPr marL="0" lvl="0" indent="0" algn="l" rtl="0">
              <a:spcBef>
                <a:spcPts val="0"/>
              </a:spcBef>
              <a:spcAft>
                <a:spcPts val="0"/>
              </a:spcAft>
              <a:buClr>
                <a:schemeClr val="dk1"/>
              </a:buClr>
              <a:buSzPts val="1100"/>
              <a:buFont typeface="Arial"/>
              <a:buNone/>
            </a:pPr>
            <a:r>
              <a:rPr lang="en"/>
              <a:t>to be forwarded out of this router to other routers so this is the pipeline</a:t>
            </a:r>
            <a:endParaRPr/>
          </a:p>
          <a:p>
            <a:pPr marL="0" lvl="0" indent="0" algn="l" rtl="0">
              <a:spcBef>
                <a:spcPts val="0"/>
              </a:spcBef>
              <a:spcAft>
                <a:spcPts val="0"/>
              </a:spcAft>
              <a:buClr>
                <a:schemeClr val="dk1"/>
              </a:buClr>
              <a:buSzPts val="1100"/>
              <a:buFont typeface="Arial"/>
              <a:buNone/>
            </a:pPr>
            <a:r>
              <a:rPr lang="en"/>
              <a:t>34:47</a:t>
            </a:r>
            <a:endParaRPr/>
          </a:p>
          <a:p>
            <a:pPr marL="0" lvl="0" indent="0" algn="l" rtl="0">
              <a:spcBef>
                <a:spcPts val="0"/>
              </a:spcBef>
              <a:spcAft>
                <a:spcPts val="0"/>
              </a:spcAft>
              <a:buClr>
                <a:schemeClr val="dk1"/>
              </a:buClr>
              <a:buSzPts val="1100"/>
              <a:buFont typeface="Arial"/>
              <a:buNone/>
            </a:pPr>
            <a:r>
              <a:rPr lang="en"/>
              <a:t>that every packet follows and you can imagine this has to happen billions of times per second receiving a packet</a:t>
            </a: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2ed476ffb65_0_1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2ed476ffb65_0_1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remember when we said that if the router is overloaded it might not be able to process all the</a:t>
            </a:r>
            <a:endParaRPr/>
          </a:p>
          <a:p>
            <a:pPr marL="0" lvl="0" indent="0" algn="l" rtl="0">
              <a:spcBef>
                <a:spcPts val="0"/>
              </a:spcBef>
              <a:spcAft>
                <a:spcPts val="0"/>
              </a:spcAft>
              <a:buClr>
                <a:schemeClr val="dk1"/>
              </a:buClr>
              <a:buSzPts val="1100"/>
              <a:buFont typeface="Arial"/>
              <a:buNone/>
            </a:pPr>
            <a:r>
              <a:rPr lang="en"/>
              <a:t>35:15</a:t>
            </a:r>
            <a:endParaRPr/>
          </a:p>
          <a:p>
            <a:pPr marL="0" lvl="0" indent="0" algn="l" rtl="0">
              <a:spcBef>
                <a:spcPts val="0"/>
              </a:spcBef>
              <a:spcAft>
                <a:spcPts val="0"/>
              </a:spcAft>
              <a:buClr>
                <a:schemeClr val="dk1"/>
              </a:buClr>
              <a:buSzPts val="1100"/>
              <a:buFont typeface="Arial"/>
              <a:buNone/>
            </a:pPr>
            <a:r>
              <a:rPr lang="en"/>
              <a:t>packets at once and in case you're wondering what does it mean for the router to be overloaded well now you</a:t>
            </a:r>
            <a:endParaRPr/>
          </a:p>
          <a:p>
            <a:pPr marL="0" lvl="0" indent="0" algn="l" rtl="0">
              <a:spcBef>
                <a:spcPts val="0"/>
              </a:spcBef>
              <a:spcAft>
                <a:spcPts val="0"/>
              </a:spcAft>
              <a:buClr>
                <a:schemeClr val="dk1"/>
              </a:buClr>
              <a:buSzPts val="1100"/>
              <a:buFont typeface="Arial"/>
              <a:buNone/>
            </a:pPr>
            <a:r>
              <a:rPr lang="en"/>
              <a:t>35:21</a:t>
            </a:r>
            <a:endParaRPr/>
          </a:p>
          <a:p>
            <a:pPr marL="0" lvl="0" indent="0" algn="l" rtl="0">
              <a:spcBef>
                <a:spcPts val="0"/>
              </a:spcBef>
              <a:spcAft>
                <a:spcPts val="0"/>
              </a:spcAft>
              <a:buClr>
                <a:schemeClr val="dk1"/>
              </a:buClr>
              <a:buSzPts val="1100"/>
              <a:buFont typeface="Arial"/>
              <a:buNone/>
            </a:pPr>
            <a:r>
              <a:rPr lang="en"/>
              <a:t>know if somehow this is too slow or you're sending too many packets that it</a:t>
            </a:r>
            <a:endParaRPr/>
          </a:p>
          <a:p>
            <a:pPr marL="0" lvl="0" indent="0" algn="l" rtl="0">
              <a:spcBef>
                <a:spcPts val="0"/>
              </a:spcBef>
              <a:spcAft>
                <a:spcPts val="0"/>
              </a:spcAft>
              <a:buClr>
                <a:schemeClr val="dk1"/>
              </a:buClr>
              <a:buSzPts val="1100"/>
              <a:buFont typeface="Arial"/>
              <a:buNone/>
            </a:pPr>
            <a:r>
              <a:rPr lang="en"/>
              <a:t>35:26</a:t>
            </a:r>
            <a:endParaRPr/>
          </a:p>
          <a:p>
            <a:pPr marL="0" lvl="0" indent="0" algn="l" rtl="0">
              <a:spcBef>
                <a:spcPts val="0"/>
              </a:spcBef>
              <a:spcAft>
                <a:spcPts val="0"/>
              </a:spcAft>
              <a:buClr>
                <a:schemeClr val="dk1"/>
              </a:buClr>
              <a:buSzPts val="1100"/>
              <a:buFont typeface="Arial"/>
              <a:buNone/>
            </a:pPr>
            <a:r>
              <a:rPr lang="en"/>
              <a:t>cannot pass through this pipeline fast enough there's just too many packets and you have to spend too much time parsing</a:t>
            </a:r>
            <a:endParaRPr/>
          </a:p>
          <a:p>
            <a:pPr marL="0" lvl="0" indent="0" algn="l" rtl="0">
              <a:spcBef>
                <a:spcPts val="0"/>
              </a:spcBef>
              <a:spcAft>
                <a:spcPts val="0"/>
              </a:spcAft>
              <a:buClr>
                <a:schemeClr val="dk1"/>
              </a:buClr>
              <a:buSzPts val="1100"/>
              <a:buFont typeface="Arial"/>
              <a:buNone/>
            </a:pPr>
            <a:r>
              <a:rPr lang="en"/>
              <a:t>35:33</a:t>
            </a:r>
            <a:endParaRPr/>
          </a:p>
          <a:p>
            <a:pPr marL="0" lvl="0" indent="0" algn="l" rtl="0">
              <a:spcBef>
                <a:spcPts val="0"/>
              </a:spcBef>
              <a:spcAft>
                <a:spcPts val="0"/>
              </a:spcAft>
              <a:buClr>
                <a:schemeClr val="dk1"/>
              </a:buClr>
              <a:buSzPts val="1100"/>
              <a:buFont typeface="Arial"/>
              <a:buNone/>
            </a:pPr>
            <a:r>
              <a:rPr lang="en"/>
              <a:t>each one this is where the queue comes from or maybe the fabric interconnect is too slow and you're not able to send out</a:t>
            </a:r>
            <a:endParaRPr/>
          </a:p>
          <a:p>
            <a:pPr marL="0" lvl="0" indent="0" algn="l" rtl="0">
              <a:spcBef>
                <a:spcPts val="0"/>
              </a:spcBef>
              <a:spcAft>
                <a:spcPts val="0"/>
              </a:spcAft>
              <a:buClr>
                <a:schemeClr val="dk1"/>
              </a:buClr>
              <a:buSzPts val="1100"/>
              <a:buFont typeface="Arial"/>
              <a:buNone/>
            </a:pPr>
            <a:r>
              <a:rPr lang="en"/>
              <a:t>35:40</a:t>
            </a:r>
            <a:endParaRPr/>
          </a:p>
          <a:p>
            <a:pPr marL="0" lvl="0" indent="0" algn="l" rtl="0">
              <a:spcBef>
                <a:spcPts val="0"/>
              </a:spcBef>
              <a:spcAft>
                <a:spcPts val="0"/>
              </a:spcAft>
              <a:buClr>
                <a:schemeClr val="dk1"/>
              </a:buClr>
              <a:buSzPts val="1100"/>
              <a:buFont typeface="Arial"/>
              <a:buNone/>
            </a:pPr>
            <a:r>
              <a:rPr lang="en"/>
              <a:t>packets fast enough so queuing happens because this pipeline is too slow so</a:t>
            </a:r>
            <a:endParaRPr/>
          </a:p>
          <a:p>
            <a:pPr marL="0" lvl="0" indent="0" algn="l" rtl="0">
              <a:spcBef>
                <a:spcPts val="0"/>
              </a:spcBef>
              <a:spcAft>
                <a:spcPts val="0"/>
              </a:spcAft>
              <a:buClr>
                <a:schemeClr val="dk1"/>
              </a:buClr>
              <a:buSzPts val="1100"/>
              <a:buFont typeface="Arial"/>
              <a:buNone/>
            </a:pPr>
            <a:r>
              <a:rPr lang="en"/>
              <a:t>35:45</a:t>
            </a:r>
            <a:endParaRPr/>
          </a:p>
          <a:p>
            <a:pPr marL="0" lvl="0" indent="0" algn="l" rtl="0">
              <a:spcBef>
                <a:spcPts val="0"/>
              </a:spcBef>
              <a:spcAft>
                <a:spcPts val="0"/>
              </a:spcAft>
              <a:buClr>
                <a:schemeClr val="dk1"/>
              </a:buClr>
              <a:buSzPts val="1100"/>
              <a:buFont typeface="Arial"/>
              <a:buNone/>
            </a:pPr>
            <a:r>
              <a:rPr lang="en"/>
              <a:t>I've drawn queuing here but maybe at other points here queuing is also necessary this is where the packet has</a:t>
            </a:r>
            <a:endParaRPr/>
          </a:p>
          <a:p>
            <a:pPr marL="0" lvl="0" indent="0" algn="l" rtl="0">
              <a:spcBef>
                <a:spcPts val="0"/>
              </a:spcBef>
              <a:spcAft>
                <a:spcPts val="0"/>
              </a:spcAft>
              <a:buClr>
                <a:schemeClr val="dk1"/>
              </a:buClr>
              <a:buSzPts val="1100"/>
              <a:buFont typeface="Arial"/>
              <a:buNone/>
            </a:pPr>
            <a:r>
              <a:rPr lang="en"/>
              <a:t>35:51</a:t>
            </a:r>
            <a:endParaRPr/>
          </a:p>
          <a:p>
            <a:pPr marL="0" lvl="0" indent="0" algn="l" rtl="0">
              <a:spcBef>
                <a:spcPts val="0"/>
              </a:spcBef>
              <a:spcAft>
                <a:spcPts val="0"/>
              </a:spcAft>
              <a:buClr>
                <a:schemeClr val="dk1"/>
              </a:buClr>
              <a:buSzPts val="1100"/>
              <a:buFont typeface="Arial"/>
              <a:buNone/>
            </a:pPr>
            <a:r>
              <a:rPr lang="en"/>
              <a:t>to wait in line and this is the cause of queuing delays so how do you actually</a:t>
            </a:r>
            <a:endParaRPr/>
          </a:p>
          <a:p>
            <a:pPr marL="0" lvl="0" indent="0" algn="l" rtl="0">
              <a:spcBef>
                <a:spcPts val="0"/>
              </a:spcBef>
              <a:spcAft>
                <a:spcPts val="0"/>
              </a:spcAft>
              <a:buClr>
                <a:schemeClr val="dk1"/>
              </a:buClr>
              <a:buSzPts val="1100"/>
              <a:buFont typeface="Arial"/>
              <a:buNone/>
            </a:pPr>
            <a:r>
              <a:rPr lang="en"/>
              <a:t>35:56</a:t>
            </a:r>
            <a:endParaRPr/>
          </a:p>
          <a:p>
            <a:pPr marL="0" lvl="0" indent="0" algn="l" rtl="0">
              <a:spcBef>
                <a:spcPts val="0"/>
              </a:spcBef>
              <a:spcAft>
                <a:spcPts val="0"/>
              </a:spcAft>
              <a:buClr>
                <a:schemeClr val="dk1"/>
              </a:buClr>
              <a:buSzPts val="1100"/>
              <a:buFont typeface="Arial"/>
              <a:buNone/>
            </a:pPr>
            <a:r>
              <a:rPr lang="en"/>
              <a:t>build the queue remember last time we said the queue was just arbitrary and I said sometime later we would kind of</a:t>
            </a:r>
            <a:endParaRPr/>
          </a:p>
          <a:p>
            <a:pPr marL="0" lvl="0" indent="0" algn="l" rtl="0">
              <a:spcBef>
                <a:spcPts val="0"/>
              </a:spcBef>
              <a:spcAft>
                <a:spcPts val="0"/>
              </a:spcAft>
              <a:buClr>
                <a:schemeClr val="dk1"/>
              </a:buClr>
              <a:buSzPts val="1100"/>
              <a:buFont typeface="Arial"/>
              <a:buNone/>
            </a:pPr>
            <a:r>
              <a:rPr lang="en"/>
              <a:t>36:03</a:t>
            </a:r>
            <a:endParaRPr/>
          </a:p>
          <a:p>
            <a:pPr marL="0" lvl="0" indent="0" algn="l" rtl="0">
              <a:spcBef>
                <a:spcPts val="0"/>
              </a:spcBef>
              <a:spcAft>
                <a:spcPts val="0"/>
              </a:spcAft>
              <a:buClr>
                <a:schemeClr val="dk1"/>
              </a:buClr>
              <a:buSzPts val="1100"/>
              <a:buFont typeface="Arial"/>
              <a:buNone/>
            </a:pPr>
            <a:r>
              <a:rPr lang="en"/>
              <a:t>close the loop and tell you what the que looks like so now I'll tell you what the queue looks like there's actually lots</a:t>
            </a:r>
            <a:endParaRPr/>
          </a:p>
          <a:p>
            <a:pPr marL="0" lvl="0" indent="0" algn="l" rtl="0">
              <a:spcBef>
                <a:spcPts val="0"/>
              </a:spcBef>
              <a:spcAft>
                <a:spcPts val="0"/>
              </a:spcAft>
              <a:buClr>
                <a:schemeClr val="dk1"/>
              </a:buClr>
              <a:buSzPts val="1100"/>
              <a:buFont typeface="Arial"/>
              <a:buNone/>
            </a:pPr>
            <a:r>
              <a:rPr lang="en"/>
              <a:t>36:09</a:t>
            </a:r>
            <a:endParaRPr/>
          </a:p>
          <a:p>
            <a:pPr marL="0" lvl="0" indent="0" algn="l" rtl="0">
              <a:spcBef>
                <a:spcPts val="0"/>
              </a:spcBef>
              <a:spcAft>
                <a:spcPts val="0"/>
              </a:spcAft>
              <a:buClr>
                <a:schemeClr val="dk1"/>
              </a:buClr>
              <a:buSzPts val="1100"/>
              <a:buFont typeface="Arial"/>
              <a:buNone/>
            </a:pPr>
            <a:r>
              <a:rPr lang="en"/>
              <a:t>of different ways in which you can have packets weighed in line and decide who comes next and we'll talk about some</a:t>
            </a:r>
            <a:endParaRPr/>
          </a:p>
          <a:p>
            <a:pPr marL="0" lvl="0" indent="0" algn="l" rtl="0">
              <a:spcBef>
                <a:spcPts val="0"/>
              </a:spcBef>
              <a:spcAft>
                <a:spcPts val="0"/>
              </a:spcAft>
              <a:buClr>
                <a:schemeClr val="dk1"/>
              </a:buClr>
              <a:buSzPts val="1100"/>
              <a:buFont typeface="Arial"/>
              <a:buNone/>
            </a:pPr>
            <a:r>
              <a:rPr lang="en"/>
              <a:t>36:15</a:t>
            </a:r>
            <a:endParaRPr/>
          </a:p>
          <a:p>
            <a:pPr marL="0" lvl="0" indent="0" algn="l" rtl="0">
              <a:spcBef>
                <a:spcPts val="0"/>
              </a:spcBef>
              <a:spcAft>
                <a:spcPts val="0"/>
              </a:spcAft>
              <a:buClr>
                <a:schemeClr val="dk1"/>
              </a:buClr>
              <a:buSzPts val="1100"/>
              <a:buFont typeface="Arial"/>
              <a:buNone/>
            </a:pPr>
            <a:r>
              <a:rPr lang="en"/>
              <a:t>different ones and later in the class you'll see some more as well but for today here's some possible approaches</a:t>
            </a:r>
            <a:endParaRPr/>
          </a:p>
          <a:p>
            <a:pPr marL="0" lvl="0" indent="0" algn="l" rtl="0">
              <a:spcBef>
                <a:spcPts val="0"/>
              </a:spcBef>
              <a:spcAft>
                <a:spcPts val="0"/>
              </a:spcAft>
              <a:buClr>
                <a:schemeClr val="dk1"/>
              </a:buClr>
              <a:buSzPts val="1100"/>
              <a:buFont typeface="Arial"/>
              <a:buNone/>
            </a:pPr>
            <a:r>
              <a:rPr lang="en"/>
              <a:t>36:21</a:t>
            </a:r>
            <a:endParaRPr/>
          </a:p>
          <a:p>
            <a:pPr marL="0" lvl="0" indent="0" algn="l" rtl="0">
              <a:spcBef>
                <a:spcPts val="0"/>
              </a:spcBef>
              <a:spcAft>
                <a:spcPts val="0"/>
              </a:spcAft>
              <a:buClr>
                <a:schemeClr val="dk1"/>
              </a:buClr>
              <a:buSzPts val="1100"/>
              <a:buFont typeface="Arial"/>
              <a:buNone/>
            </a:pPr>
            <a:r>
              <a:rPr lang="en"/>
              <a:t>and so here are some questions you have to ask for how the queue works and we'll tell you uh simple approach to</a:t>
            </a:r>
            <a:endParaRPr/>
          </a:p>
          <a:p>
            <a:pPr marL="0" lvl="0" indent="0" algn="l" rtl="0">
              <a:spcBef>
                <a:spcPts val="0"/>
              </a:spcBef>
              <a:spcAft>
                <a:spcPts val="0"/>
              </a:spcAft>
              <a:buClr>
                <a:schemeClr val="dk1"/>
              </a:buClr>
              <a:buSzPts val="1100"/>
              <a:buFont typeface="Arial"/>
              <a:buNone/>
            </a:pPr>
            <a:r>
              <a:rPr lang="en"/>
              <a:t>36:28</a:t>
            </a:r>
            <a:endParaRPr/>
          </a:p>
          <a:p>
            <a:pPr marL="0" lvl="0" indent="0" algn="l" rtl="0">
              <a:spcBef>
                <a:spcPts val="0"/>
              </a:spcBef>
              <a:spcAft>
                <a:spcPts val="0"/>
              </a:spcAft>
              <a:buClr>
                <a:schemeClr val="dk1"/>
              </a:buClr>
              <a:buSzPts val="1100"/>
              <a:buFont typeface="Arial"/>
              <a:buNone/>
            </a:pPr>
            <a:r>
              <a:rPr lang="en"/>
              <a:t>implementing a que so one question is how many cues do you have to begin with</a:t>
            </a:r>
            <a:endParaRPr/>
          </a:p>
          <a:p>
            <a:pPr marL="0" lvl="0" indent="0" algn="l" rtl="0">
              <a:spcBef>
                <a:spcPts val="0"/>
              </a:spcBef>
              <a:spcAft>
                <a:spcPts val="0"/>
              </a:spcAft>
              <a:buClr>
                <a:schemeClr val="dk1"/>
              </a:buClr>
              <a:buSzPts val="1100"/>
              <a:buFont typeface="Arial"/>
              <a:buNone/>
            </a:pPr>
            <a:r>
              <a:rPr lang="en"/>
              <a:t>36:33</a:t>
            </a:r>
            <a:endParaRPr/>
          </a:p>
          <a:p>
            <a:pPr marL="0" lvl="0" indent="0" algn="l" rtl="0">
              <a:spcBef>
                <a:spcPts val="0"/>
              </a:spcBef>
              <a:spcAft>
                <a:spcPts val="0"/>
              </a:spcAft>
              <a:buClr>
                <a:schemeClr val="dk1"/>
              </a:buClr>
              <a:buSzPts val="1100"/>
              <a:buFont typeface="Arial"/>
              <a:buNone/>
            </a:pPr>
            <a:r>
              <a:rPr lang="en"/>
              <a:t>remember the router is that big picture and there's a bunch of line cards and there's a bunch of ports on each line</a:t>
            </a:r>
            <a:endParaRPr/>
          </a:p>
          <a:p>
            <a:pPr marL="0" lvl="0" indent="0" algn="l" rtl="0">
              <a:spcBef>
                <a:spcPts val="0"/>
              </a:spcBef>
              <a:spcAft>
                <a:spcPts val="0"/>
              </a:spcAft>
              <a:buClr>
                <a:schemeClr val="dk1"/>
              </a:buClr>
              <a:buSzPts val="1100"/>
              <a:buFont typeface="Arial"/>
              <a:buNone/>
            </a:pPr>
            <a:r>
              <a:rPr lang="en"/>
              <a:t>36:40</a:t>
            </a:r>
            <a:endParaRPr/>
          </a:p>
          <a:p>
            <a:pPr marL="0" lvl="0" indent="0" algn="l" rtl="0">
              <a:spcBef>
                <a:spcPts val="0"/>
              </a:spcBef>
              <a:spcAft>
                <a:spcPts val="0"/>
              </a:spcAft>
              <a:buClr>
                <a:schemeClr val="dk1"/>
              </a:buClr>
              <a:buSzPts val="1100"/>
              <a:buFont typeface="Arial"/>
              <a:buNone/>
            </a:pPr>
            <a:r>
              <a:rPr lang="en"/>
              <a:t>card so there's a question of how many cues do you even want do you want one Q</a:t>
            </a:r>
            <a:endParaRPr/>
          </a:p>
          <a:p>
            <a:pPr marL="0" lvl="0" indent="0" algn="l" rtl="0">
              <a:spcBef>
                <a:spcPts val="0"/>
              </a:spcBef>
              <a:spcAft>
                <a:spcPts val="0"/>
              </a:spcAft>
              <a:buClr>
                <a:schemeClr val="dk1"/>
              </a:buClr>
              <a:buSzPts val="1100"/>
              <a:buFont typeface="Arial"/>
              <a:buNone/>
            </a:pPr>
            <a:r>
              <a:rPr lang="en"/>
              <a:t>36:45</a:t>
            </a:r>
            <a:endParaRPr/>
          </a:p>
          <a:p>
            <a:pPr marL="0" lvl="0" indent="0" algn="l" rtl="0">
              <a:spcBef>
                <a:spcPts val="0"/>
              </a:spcBef>
              <a:spcAft>
                <a:spcPts val="0"/>
              </a:spcAft>
              <a:buClr>
                <a:schemeClr val="dk1"/>
              </a:buClr>
              <a:buSzPts val="1100"/>
              <a:buFont typeface="Arial"/>
              <a:buNone/>
            </a:pPr>
            <a:r>
              <a:rPr lang="en"/>
              <a:t>per Port maybe the whole line card has one Q that's an approach maybe you actually want multiple cues so each flow</a:t>
            </a:r>
            <a:endParaRPr/>
          </a:p>
          <a:p>
            <a:pPr marL="0" lvl="0" indent="0" algn="l" rtl="0">
              <a:spcBef>
                <a:spcPts val="0"/>
              </a:spcBef>
              <a:spcAft>
                <a:spcPts val="0"/>
              </a:spcAft>
              <a:buClr>
                <a:schemeClr val="dk1"/>
              </a:buClr>
              <a:buSzPts val="1100"/>
              <a:buFont typeface="Arial"/>
              <a:buNone/>
            </a:pPr>
            <a:r>
              <a:rPr lang="en"/>
              <a:t>36:53</a:t>
            </a:r>
            <a:endParaRPr/>
          </a:p>
          <a:p>
            <a:pPr marL="0" lvl="0" indent="0" algn="l" rtl="0">
              <a:spcBef>
                <a:spcPts val="0"/>
              </a:spcBef>
              <a:spcAft>
                <a:spcPts val="0"/>
              </a:spcAft>
              <a:buClr>
                <a:schemeClr val="dk1"/>
              </a:buClr>
              <a:buSzPts val="1100"/>
              <a:buFont typeface="Arial"/>
              <a:buNone/>
            </a:pPr>
            <a:r>
              <a:rPr lang="en"/>
              <a:t>like each layer 4 connection has one Q that's also an option to have multiple</a:t>
            </a:r>
            <a:endParaRPr/>
          </a:p>
          <a:p>
            <a:pPr marL="0" lvl="0" indent="0" algn="l" rtl="0">
              <a:spcBef>
                <a:spcPts val="0"/>
              </a:spcBef>
              <a:spcAft>
                <a:spcPts val="0"/>
              </a:spcAft>
              <a:buClr>
                <a:schemeClr val="dk1"/>
              </a:buClr>
              <a:buSzPts val="1100"/>
              <a:buFont typeface="Arial"/>
              <a:buNone/>
            </a:pPr>
            <a:r>
              <a:rPr lang="en"/>
              <a:t>36:58</a:t>
            </a:r>
            <a:endParaRPr/>
          </a:p>
          <a:p>
            <a:pPr marL="0" lvl="0" indent="0" algn="l" rtl="0">
              <a:spcBef>
                <a:spcPts val="0"/>
              </a:spcBef>
              <a:spcAft>
                <a:spcPts val="0"/>
              </a:spcAft>
              <a:buClr>
                <a:schemeClr val="dk1"/>
              </a:buClr>
              <a:buSzPts val="1100"/>
              <a:buFont typeface="Arial"/>
              <a:buNone/>
            </a:pPr>
            <a:r>
              <a:rPr lang="en"/>
              <a:t>cues so that each connection waits in a different line so there's all these different approaches the simplest one</a:t>
            </a:r>
            <a:endParaRPr/>
          </a:p>
          <a:p>
            <a:pPr marL="0" lvl="0" indent="0" algn="l" rtl="0">
              <a:spcBef>
                <a:spcPts val="0"/>
              </a:spcBef>
              <a:spcAft>
                <a:spcPts val="0"/>
              </a:spcAft>
              <a:buClr>
                <a:schemeClr val="dk1"/>
              </a:buClr>
              <a:buSzPts val="1100"/>
              <a:buFont typeface="Arial"/>
              <a:buNone/>
            </a:pPr>
            <a:r>
              <a:rPr lang="en"/>
              <a:t>37:05</a:t>
            </a:r>
            <a:endParaRPr/>
          </a:p>
          <a:p>
            <a:pPr marL="0" lvl="0" indent="0" algn="l" rtl="0">
              <a:spcBef>
                <a:spcPts val="0"/>
              </a:spcBef>
              <a:spcAft>
                <a:spcPts val="0"/>
              </a:spcAft>
              <a:buClr>
                <a:schemeClr val="dk1"/>
              </a:buClr>
              <a:buSzPts val="1100"/>
              <a:buFont typeface="Arial"/>
              <a:buNone/>
            </a:pPr>
            <a:r>
              <a:rPr lang="en"/>
              <a:t>would probably just to be one Q for the entire input Port but if you want to have multiple Q's you could you could</a:t>
            </a:r>
            <a:endParaRPr/>
          </a:p>
          <a:p>
            <a:pPr marL="0" lvl="0" indent="0" algn="l" rtl="0">
              <a:spcBef>
                <a:spcPts val="0"/>
              </a:spcBef>
              <a:spcAft>
                <a:spcPts val="0"/>
              </a:spcAft>
              <a:buClr>
                <a:schemeClr val="dk1"/>
              </a:buClr>
              <a:buSzPts val="1100"/>
              <a:buFont typeface="Arial"/>
              <a:buNone/>
            </a:pPr>
            <a:r>
              <a:rPr lang="en"/>
              <a:t>37:11</a:t>
            </a:r>
            <a:endParaRPr/>
          </a:p>
          <a:p>
            <a:pPr marL="0" lvl="0" indent="0" algn="l" rtl="0">
              <a:spcBef>
                <a:spcPts val="0"/>
              </a:spcBef>
              <a:spcAft>
                <a:spcPts val="0"/>
              </a:spcAft>
              <a:buClr>
                <a:schemeClr val="dk1"/>
              </a:buClr>
              <a:buSzPts val="1100"/>
              <a:buFont typeface="Arial"/>
              <a:buNone/>
            </a:pPr>
            <a:r>
              <a:rPr lang="en"/>
              <a:t>have q1 and Q2 and Q3 that's a possible choice but for Simplicity we'll assume</a:t>
            </a:r>
            <a:endParaRPr/>
          </a:p>
          <a:p>
            <a:pPr marL="0" lvl="0" indent="0" algn="l" rtl="0">
              <a:spcBef>
                <a:spcPts val="0"/>
              </a:spcBef>
              <a:spcAft>
                <a:spcPts val="0"/>
              </a:spcAft>
              <a:buClr>
                <a:schemeClr val="dk1"/>
              </a:buClr>
              <a:buSzPts val="1100"/>
              <a:buFont typeface="Arial"/>
              <a:buNone/>
            </a:pPr>
            <a:r>
              <a:rPr lang="en"/>
              <a:t>37:17</a:t>
            </a:r>
            <a:endParaRPr/>
          </a:p>
          <a:p>
            <a:pPr marL="0" lvl="0" indent="0" algn="l" rtl="0">
              <a:spcBef>
                <a:spcPts val="0"/>
              </a:spcBef>
              <a:spcAft>
                <a:spcPts val="0"/>
              </a:spcAft>
              <a:buClr>
                <a:schemeClr val="dk1"/>
              </a:buClr>
              <a:buSzPts val="1100"/>
              <a:buFont typeface="Arial"/>
              <a:buNone/>
            </a:pPr>
            <a:r>
              <a:rPr lang="en"/>
              <a:t>no classification everything gets shoved in one Q the second question is how do you</a:t>
            </a:r>
            <a:endParaRPr/>
          </a:p>
          <a:p>
            <a:pPr marL="0" lvl="0" indent="0" algn="l" rtl="0">
              <a:spcBef>
                <a:spcPts val="0"/>
              </a:spcBef>
              <a:spcAft>
                <a:spcPts val="0"/>
              </a:spcAft>
              <a:buClr>
                <a:schemeClr val="dk1"/>
              </a:buClr>
              <a:buSzPts val="1100"/>
              <a:buFont typeface="Arial"/>
              <a:buNone/>
            </a:pPr>
            <a:r>
              <a:rPr lang="en"/>
              <a:t>37:23</a:t>
            </a:r>
            <a:endParaRPr/>
          </a:p>
          <a:p>
            <a:pPr marL="0" lvl="0" indent="0" algn="l" rtl="0">
              <a:spcBef>
                <a:spcPts val="0"/>
              </a:spcBef>
              <a:spcAft>
                <a:spcPts val="0"/>
              </a:spcAft>
              <a:buClr>
                <a:schemeClr val="dk1"/>
              </a:buClr>
              <a:buSzPts val="1100"/>
              <a:buFont typeface="Arial"/>
              <a:buNone/>
            </a:pPr>
            <a:r>
              <a:rPr lang="en"/>
              <a:t>manage the queue if it gets long and the simplest thing to do is is drop packets if the queue gets too full there's also</a:t>
            </a:r>
            <a:endParaRPr/>
          </a:p>
          <a:p>
            <a:pPr marL="0" lvl="0" indent="0" algn="l" rtl="0">
              <a:spcBef>
                <a:spcPts val="0"/>
              </a:spcBef>
              <a:spcAft>
                <a:spcPts val="0"/>
              </a:spcAft>
              <a:buClr>
                <a:schemeClr val="dk1"/>
              </a:buClr>
              <a:buSzPts val="1100"/>
              <a:buFont typeface="Arial"/>
              <a:buNone/>
            </a:pPr>
            <a:r>
              <a:rPr lang="en"/>
              <a:t>37:30</a:t>
            </a:r>
            <a:endParaRPr/>
          </a:p>
          <a:p>
            <a:pPr marL="0" lvl="0" indent="0" algn="l" rtl="0">
              <a:spcBef>
                <a:spcPts val="0"/>
              </a:spcBef>
              <a:spcAft>
                <a:spcPts val="0"/>
              </a:spcAft>
              <a:buClr>
                <a:schemeClr val="dk1"/>
              </a:buClr>
              <a:buSzPts val="1100"/>
              <a:buFont typeface="Arial"/>
              <a:buNone/>
            </a:pPr>
            <a:r>
              <a:rPr lang="en"/>
              <a:t>other approaches you could do you can like send errors back or something but the simplest thing we can do and it's what we've seen so far is just drop the</a:t>
            </a:r>
            <a:endParaRPr/>
          </a:p>
          <a:p>
            <a:pPr marL="0" lvl="0" indent="0" algn="l" rtl="0">
              <a:spcBef>
                <a:spcPts val="0"/>
              </a:spcBef>
              <a:spcAft>
                <a:spcPts val="0"/>
              </a:spcAft>
              <a:buClr>
                <a:schemeClr val="dk1"/>
              </a:buClr>
              <a:buSzPts val="1100"/>
              <a:buFont typeface="Arial"/>
              <a:buNone/>
            </a:pPr>
            <a:r>
              <a:rPr lang="en"/>
              <a:t>37:37</a:t>
            </a:r>
            <a:endParaRPr/>
          </a:p>
          <a:p>
            <a:pPr marL="0" lvl="0" indent="0" algn="l" rtl="0">
              <a:spcBef>
                <a:spcPts val="0"/>
              </a:spcBef>
              <a:spcAft>
                <a:spcPts val="0"/>
              </a:spcAft>
              <a:buClr>
                <a:schemeClr val="dk1"/>
              </a:buClr>
              <a:buSzPts val="1100"/>
              <a:buFont typeface="Arial"/>
              <a:buNone/>
            </a:pPr>
            <a:r>
              <a:rPr lang="en"/>
              <a:t>packet if the queue is full its best effort that's fine and then one more</a:t>
            </a:r>
            <a:endParaRPr/>
          </a:p>
          <a:p>
            <a:pPr marL="0" lvl="0" indent="0" algn="l" rtl="0">
              <a:spcBef>
                <a:spcPts val="0"/>
              </a:spcBef>
              <a:spcAft>
                <a:spcPts val="0"/>
              </a:spcAft>
              <a:buClr>
                <a:schemeClr val="dk1"/>
              </a:buClr>
              <a:buSzPts val="1100"/>
              <a:buFont typeface="Arial"/>
              <a:buNone/>
            </a:pPr>
            <a:r>
              <a:rPr lang="en"/>
              <a:t>37:42</a:t>
            </a:r>
            <a:endParaRPr/>
          </a:p>
          <a:p>
            <a:pPr marL="0" lvl="0" indent="0" algn="l" rtl="0">
              <a:spcBef>
                <a:spcPts val="0"/>
              </a:spcBef>
              <a:spcAft>
                <a:spcPts val="0"/>
              </a:spcAft>
              <a:buClr>
                <a:schemeClr val="dk1"/>
              </a:buClr>
              <a:buSzPts val="1100"/>
              <a:buFont typeface="Arial"/>
              <a:buNone/>
            </a:pPr>
            <a:r>
              <a:rPr lang="en"/>
              <a:t>question is what order do you process the queue so you could process it in any order that you want who comes out of the</a:t>
            </a:r>
            <a:endParaRPr/>
          </a:p>
          <a:p>
            <a:pPr marL="0" lvl="0" indent="0" algn="l" rtl="0">
              <a:spcBef>
                <a:spcPts val="0"/>
              </a:spcBef>
              <a:spcAft>
                <a:spcPts val="0"/>
              </a:spcAft>
              <a:buClr>
                <a:schemeClr val="dk1"/>
              </a:buClr>
              <a:buSzPts val="1100"/>
              <a:buFont typeface="Arial"/>
              <a:buNone/>
            </a:pPr>
            <a:r>
              <a:rPr lang="en"/>
              <a:t>37:49</a:t>
            </a:r>
            <a:endParaRPr/>
          </a:p>
          <a:p>
            <a:pPr marL="0" lvl="0" indent="0" algn="l" rtl="0">
              <a:spcBef>
                <a:spcPts val="0"/>
              </a:spcBef>
              <a:spcAft>
                <a:spcPts val="0"/>
              </a:spcAft>
              <a:buClr>
                <a:schemeClr val="dk1"/>
              </a:buClr>
              <a:buSzPts val="1100"/>
              <a:buFont typeface="Arial"/>
              <a:buNone/>
            </a:pPr>
            <a:r>
              <a:rPr lang="en"/>
              <a:t>line next the simplest approach is first in first out sometimes called fifo fifo</a:t>
            </a:r>
            <a:endParaRPr/>
          </a:p>
          <a:p>
            <a:pPr marL="0" lvl="0" indent="0" algn="l" rtl="0">
              <a:spcBef>
                <a:spcPts val="0"/>
              </a:spcBef>
              <a:spcAft>
                <a:spcPts val="0"/>
              </a:spcAft>
              <a:buClr>
                <a:schemeClr val="dk1"/>
              </a:buClr>
              <a:buSzPts val="1100"/>
              <a:buFont typeface="Arial"/>
              <a:buNone/>
            </a:pPr>
            <a:r>
              <a:rPr lang="en"/>
              <a:t>37:55</a:t>
            </a:r>
            <a:endParaRPr/>
          </a:p>
          <a:p>
            <a:pPr marL="0" lvl="0" indent="0" algn="l" rtl="0">
              <a:spcBef>
                <a:spcPts val="0"/>
              </a:spcBef>
              <a:spcAft>
                <a:spcPts val="0"/>
              </a:spcAft>
              <a:buClr>
                <a:schemeClr val="dk1"/>
              </a:buClr>
              <a:buSzPts val="1100"/>
              <a:buFont typeface="Arial"/>
              <a:buNone/>
            </a:pPr>
            <a:r>
              <a:rPr lang="en"/>
              <a:t>I don't know but it's first in first out and and you just send the packets in the order in which they arrive so the first</a:t>
            </a:r>
            <a:endParaRPr/>
          </a:p>
          <a:p>
            <a:pPr marL="0" lvl="0" indent="0" algn="l" rtl="0">
              <a:spcBef>
                <a:spcPts val="0"/>
              </a:spcBef>
              <a:spcAft>
                <a:spcPts val="0"/>
              </a:spcAft>
              <a:buClr>
                <a:schemeClr val="dk1"/>
              </a:buClr>
              <a:buSzPts val="1100"/>
              <a:buFont typeface="Arial"/>
              <a:buNone/>
            </a:pPr>
            <a:r>
              <a:rPr lang="en"/>
              <a:t>38:00</a:t>
            </a:r>
            <a:endParaRPr/>
          </a:p>
          <a:p>
            <a:pPr marL="0" lvl="0" indent="0" algn="l" rtl="0">
              <a:spcBef>
                <a:spcPts val="0"/>
              </a:spcBef>
              <a:spcAft>
                <a:spcPts val="0"/>
              </a:spcAft>
              <a:buClr>
                <a:schemeClr val="dk1"/>
              </a:buClr>
              <a:buSzPts val="1100"/>
              <a:buFont typeface="Arial"/>
              <a:buNone/>
            </a:pPr>
            <a:r>
              <a:rPr lang="en"/>
              <a:t>one that arrives is at the front of the line and it gets processed first kind of like what you would expect but do be</a:t>
            </a:r>
            <a:endParaRPr/>
          </a:p>
          <a:p>
            <a:pPr marL="0" lvl="0" indent="0" algn="l" rtl="0">
              <a:spcBef>
                <a:spcPts val="0"/>
              </a:spcBef>
              <a:spcAft>
                <a:spcPts val="0"/>
              </a:spcAft>
              <a:buClr>
                <a:schemeClr val="dk1"/>
              </a:buClr>
              <a:buSzPts val="1100"/>
              <a:buFont typeface="Arial"/>
              <a:buNone/>
            </a:pPr>
            <a:r>
              <a:rPr lang="en"/>
              <a:t>38:07</a:t>
            </a:r>
            <a:endParaRPr/>
          </a:p>
          <a:p>
            <a:pPr marL="0" lvl="0" indent="0" algn="l" rtl="0">
              <a:spcBef>
                <a:spcPts val="0"/>
              </a:spcBef>
              <a:spcAft>
                <a:spcPts val="0"/>
              </a:spcAft>
              <a:buClr>
                <a:schemeClr val="dk1"/>
              </a:buClr>
              <a:buSzPts val="1100"/>
              <a:buFont typeface="Arial"/>
              <a:buNone/>
            </a:pPr>
            <a:r>
              <a:rPr lang="en"/>
              <a:t>aware that this is just one set of assumptions that we made and other approaches can be used as well to</a:t>
            </a:r>
            <a:endParaRPr/>
          </a:p>
          <a:p>
            <a:pPr marL="0" lvl="0" indent="0" algn="l" rtl="0">
              <a:spcBef>
                <a:spcPts val="0"/>
              </a:spcBef>
              <a:spcAft>
                <a:spcPts val="0"/>
              </a:spcAft>
              <a:buClr>
                <a:schemeClr val="dk1"/>
              </a:buClr>
              <a:buSzPts val="1100"/>
              <a:buFont typeface="Arial"/>
              <a:buNone/>
            </a:pPr>
            <a:r>
              <a:rPr lang="en"/>
              <a:t>38:12</a:t>
            </a:r>
            <a:endParaRPr/>
          </a:p>
          <a:p>
            <a:pPr marL="0" lvl="0" indent="0" algn="l" rtl="0">
              <a:spcBef>
                <a:spcPts val="0"/>
              </a:spcBef>
              <a:spcAft>
                <a:spcPts val="0"/>
              </a:spcAft>
              <a:buClr>
                <a:schemeClr val="dk1"/>
              </a:buClr>
              <a:buSzPts val="1100"/>
              <a:buFont typeface="Arial"/>
              <a:buNone/>
            </a:pPr>
            <a:r>
              <a:rPr lang="en"/>
              <a:t>implement various objectives so maybe for example you've decided that some customers are more important because</a:t>
            </a:r>
            <a:endParaRPr/>
          </a:p>
          <a:p>
            <a:pPr marL="0" lvl="0" indent="0" algn="l" rtl="0">
              <a:spcBef>
                <a:spcPts val="0"/>
              </a:spcBef>
              <a:spcAft>
                <a:spcPts val="0"/>
              </a:spcAft>
              <a:buClr>
                <a:schemeClr val="dk1"/>
              </a:buClr>
              <a:buSzPts val="1100"/>
              <a:buFont typeface="Arial"/>
              <a:buNone/>
            </a:pPr>
            <a:r>
              <a:rPr lang="en"/>
              <a:t>38:19</a:t>
            </a:r>
            <a:endParaRPr/>
          </a:p>
          <a:p>
            <a:pPr marL="0" lvl="0" indent="0" algn="l" rtl="0">
              <a:spcBef>
                <a:spcPts val="0"/>
              </a:spcBef>
              <a:spcAft>
                <a:spcPts val="0"/>
              </a:spcAft>
              <a:buClr>
                <a:schemeClr val="dk1"/>
              </a:buClr>
              <a:buSzPts val="1100"/>
              <a:buFont typeface="Arial"/>
              <a:buNone/>
            </a:pPr>
            <a:r>
              <a:rPr lang="en"/>
              <a:t>they pay you more and you want to give them better performance you could have two cues you could have a fast q and a</a:t>
            </a:r>
            <a:endParaRPr/>
          </a:p>
          <a:p>
            <a:pPr marL="0" lvl="0" indent="0" algn="l" rtl="0">
              <a:spcBef>
                <a:spcPts val="0"/>
              </a:spcBef>
              <a:spcAft>
                <a:spcPts val="0"/>
              </a:spcAft>
              <a:buClr>
                <a:schemeClr val="dk1"/>
              </a:buClr>
              <a:buSzPts val="1100"/>
              <a:buFont typeface="Arial"/>
              <a:buNone/>
            </a:pPr>
            <a:r>
              <a:rPr lang="en"/>
              <a:t>38:25</a:t>
            </a:r>
            <a:endParaRPr/>
          </a:p>
          <a:p>
            <a:pPr marL="0" lvl="0" indent="0" algn="l" rtl="0">
              <a:spcBef>
                <a:spcPts val="0"/>
              </a:spcBef>
              <a:spcAft>
                <a:spcPts val="0"/>
              </a:spcAft>
              <a:buClr>
                <a:schemeClr val="dk1"/>
              </a:buClr>
              <a:buSzPts val="1100"/>
              <a:buFont typeface="Arial"/>
              <a:buNone/>
            </a:pPr>
            <a:r>
              <a:rPr lang="en"/>
              <a:t>slow que and then let the high paying customers uh skip the line and take the</a:t>
            </a:r>
            <a:endParaRPr/>
          </a:p>
          <a:p>
            <a:pPr marL="0" lvl="0" indent="0" algn="l" rtl="0">
              <a:spcBef>
                <a:spcPts val="0"/>
              </a:spcBef>
              <a:spcAft>
                <a:spcPts val="0"/>
              </a:spcAft>
              <a:buClr>
                <a:schemeClr val="dk1"/>
              </a:buClr>
              <a:buSzPts val="1100"/>
              <a:buFont typeface="Arial"/>
              <a:buNone/>
            </a:pPr>
            <a:r>
              <a:rPr lang="en"/>
              <a:t>38:31</a:t>
            </a:r>
            <a:endParaRPr/>
          </a:p>
          <a:p>
            <a:pPr marL="0" lvl="0" indent="0" algn="l" rtl="0">
              <a:spcBef>
                <a:spcPts val="0"/>
              </a:spcBef>
              <a:spcAft>
                <a:spcPts val="0"/>
              </a:spcAft>
              <a:buClr>
                <a:schemeClr val="dk1"/>
              </a:buClr>
              <a:buSzPts val="1100"/>
              <a:buFont typeface="Arial"/>
              <a:buNone/>
            </a:pPr>
            <a:r>
              <a:rPr lang="en"/>
              <a:t>fast queue and have the slower ones take the slower queue there's all these different approaches you can use to</a:t>
            </a:r>
            <a:endParaRPr/>
          </a:p>
          <a:p>
            <a:pPr marL="0" lvl="0" indent="0" algn="l" rtl="0">
              <a:spcBef>
                <a:spcPts val="0"/>
              </a:spcBef>
              <a:spcAft>
                <a:spcPts val="0"/>
              </a:spcAft>
              <a:buClr>
                <a:schemeClr val="dk1"/>
              </a:buClr>
              <a:buSzPts val="1100"/>
              <a:buFont typeface="Arial"/>
              <a:buNone/>
            </a:pPr>
            <a:r>
              <a:rPr lang="en"/>
              <a:t>38:36</a:t>
            </a:r>
            <a:endParaRPr/>
          </a:p>
          <a:p>
            <a:pPr marL="0" lvl="0" indent="0" algn="l" rtl="0">
              <a:spcBef>
                <a:spcPts val="0"/>
              </a:spcBef>
              <a:spcAft>
                <a:spcPts val="0"/>
              </a:spcAft>
              <a:buClr>
                <a:schemeClr val="dk1"/>
              </a:buClr>
              <a:buSzPts val="1100"/>
              <a:buFont typeface="Arial"/>
              <a:buNone/>
            </a:pPr>
            <a:r>
              <a:rPr lang="en"/>
              <a:t>queuing packets and there's a whole field of kind of queuing theory to describe the average weight times and</a:t>
            </a:r>
            <a:endParaRPr/>
          </a:p>
          <a:p>
            <a:pPr marL="0" lvl="0" indent="0" algn="l" rtl="0">
              <a:spcBef>
                <a:spcPts val="0"/>
              </a:spcBef>
              <a:spcAft>
                <a:spcPts val="0"/>
              </a:spcAft>
              <a:buClr>
                <a:schemeClr val="dk1"/>
              </a:buClr>
              <a:buSzPts val="1100"/>
              <a:buFont typeface="Arial"/>
              <a:buNone/>
            </a:pPr>
            <a:r>
              <a:rPr lang="en"/>
              <a:t>38:42</a:t>
            </a:r>
            <a:endParaRPr/>
          </a:p>
          <a:p>
            <a:pPr marL="0" lvl="0" indent="0" algn="l" rtl="0">
              <a:spcBef>
                <a:spcPts val="0"/>
              </a:spcBef>
              <a:spcAft>
                <a:spcPts val="0"/>
              </a:spcAft>
              <a:buClr>
                <a:schemeClr val="dk1"/>
              </a:buClr>
              <a:buSzPts val="1100"/>
              <a:buFont typeface="Arial"/>
              <a:buNone/>
            </a:pPr>
            <a:r>
              <a:rPr lang="en"/>
              <a:t>how you should Implement these cues but for now we'll just assume something simple but just do be aware a whole</a:t>
            </a:r>
            <a:endParaRPr/>
          </a:p>
          <a:p>
            <a:pPr marL="0" lvl="0" indent="0" algn="l" rtl="0">
              <a:spcBef>
                <a:spcPts val="0"/>
              </a:spcBef>
              <a:spcAft>
                <a:spcPts val="0"/>
              </a:spcAft>
              <a:buClr>
                <a:schemeClr val="dk1"/>
              </a:buClr>
              <a:buSzPts val="1100"/>
              <a:buFont typeface="Arial"/>
              <a:buNone/>
            </a:pPr>
            <a:r>
              <a:rPr lang="en"/>
              <a:t>38:48</a:t>
            </a:r>
            <a:endParaRPr/>
          </a:p>
          <a:p>
            <a:pPr marL="0" lvl="0" indent="0" algn="l" rtl="0">
              <a:spcBef>
                <a:spcPts val="0"/>
              </a:spcBef>
              <a:spcAft>
                <a:spcPts val="0"/>
              </a:spcAft>
              <a:buClr>
                <a:schemeClr val="dk1"/>
              </a:buClr>
              <a:buSzPts val="1100"/>
              <a:buFont typeface="Arial"/>
              <a:buNone/>
            </a:pPr>
            <a:r>
              <a:rPr lang="en"/>
              <a:t>world of questions and answers exist when it comes to</a:t>
            </a:r>
            <a:endParaRPr/>
          </a:p>
          <a:p>
            <a:pPr marL="0" lvl="0" indent="0" algn="l" rtl="0">
              <a:spcBef>
                <a:spcPts val="0"/>
              </a:spcBef>
              <a:spcAft>
                <a:spcPts val="0"/>
              </a:spcAft>
              <a:buClr>
                <a:schemeClr val="dk1"/>
              </a:buClr>
              <a:buSzPts val="1100"/>
              <a:buFont typeface="Arial"/>
              <a:buNone/>
            </a:pPr>
            <a:r>
              <a:rPr lang="en"/>
              <a:t>38:55</a:t>
            </a:r>
            <a:endParaRPr/>
          </a:p>
          <a:p>
            <a:pPr marL="0" lvl="0" indent="0" algn="l" rtl="0">
              <a:spcBef>
                <a:spcPts val="0"/>
              </a:spcBef>
              <a:spcAft>
                <a:spcPts val="0"/>
              </a:spcAft>
              <a:buClr>
                <a:schemeClr val="dk1"/>
              </a:buClr>
              <a:buSzPts val="1100"/>
              <a:buFont typeface="Arial"/>
              <a:buNone/>
            </a:pPr>
            <a:r>
              <a:rPr lang="en"/>
              <a:t>queuing</a:t>
            </a: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2ed476ffb65_0_1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2ed476ffb65_0_1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okay so at as mentioned many times already this is probably the thing I've mentioned the most today speed is</a:t>
            </a:r>
            <a:endParaRPr/>
          </a:p>
          <a:p>
            <a:pPr marL="0" lvl="0" indent="0" algn="l" rtl="0">
              <a:spcBef>
                <a:spcPts val="0"/>
              </a:spcBef>
              <a:spcAft>
                <a:spcPts val="0"/>
              </a:spcAft>
              <a:buClr>
                <a:schemeClr val="dk1"/>
              </a:buClr>
              <a:buSzPts val="1100"/>
              <a:buFont typeface="Arial"/>
              <a:buNone/>
            </a:pPr>
            <a:r>
              <a:rPr lang="en"/>
              <a:t>39:02</a:t>
            </a:r>
            <a:endParaRPr/>
          </a:p>
          <a:p>
            <a:pPr marL="0" lvl="0" indent="0" algn="l" rtl="0">
              <a:spcBef>
                <a:spcPts val="0"/>
              </a:spcBef>
              <a:spcAft>
                <a:spcPts val="0"/>
              </a:spcAft>
              <a:buClr>
                <a:schemeClr val="dk1"/>
              </a:buClr>
              <a:buSzPts val="1100"/>
              <a:buFont typeface="Arial"/>
              <a:buNone/>
            </a:pPr>
            <a:r>
              <a:rPr lang="en"/>
              <a:t>the main key factor in building these routers the goal is to get them to work really quickly so we can process tons of</a:t>
            </a:r>
            <a:endParaRPr/>
          </a:p>
          <a:p>
            <a:pPr marL="0" lvl="0" indent="0" algn="l" rtl="0">
              <a:spcBef>
                <a:spcPts val="0"/>
              </a:spcBef>
              <a:spcAft>
                <a:spcPts val="0"/>
              </a:spcAft>
              <a:buClr>
                <a:schemeClr val="dk1"/>
              </a:buClr>
              <a:buSzPts val="1100"/>
              <a:buFont typeface="Arial"/>
              <a:buNone/>
            </a:pPr>
            <a:r>
              <a:rPr lang="en"/>
              <a:t>39:10</a:t>
            </a:r>
            <a:endParaRPr/>
          </a:p>
          <a:p>
            <a:pPr marL="0" lvl="0" indent="0" algn="l" rtl="0">
              <a:spcBef>
                <a:spcPts val="0"/>
              </a:spcBef>
              <a:spcAft>
                <a:spcPts val="0"/>
              </a:spcAft>
              <a:buClr>
                <a:schemeClr val="dk1"/>
              </a:buClr>
              <a:buSzPts val="1100"/>
              <a:buFont typeface="Arial"/>
              <a:buNone/>
            </a:pPr>
            <a:r>
              <a:rPr lang="en"/>
              <a:t>packets every single second so remember we're working on nanc scale we need to</a:t>
            </a:r>
            <a:endParaRPr/>
          </a:p>
          <a:p>
            <a:pPr marL="0" lvl="0" indent="0" algn="l" rtl="0">
              <a:spcBef>
                <a:spcPts val="0"/>
              </a:spcBef>
              <a:spcAft>
                <a:spcPts val="0"/>
              </a:spcAft>
              <a:buClr>
                <a:schemeClr val="dk1"/>
              </a:buClr>
              <a:buSzPts val="1100"/>
              <a:buFont typeface="Arial"/>
              <a:buNone/>
            </a:pPr>
            <a:r>
              <a:rPr lang="en"/>
              <a:t>39:15</a:t>
            </a:r>
            <a:endParaRPr/>
          </a:p>
          <a:p>
            <a:pPr marL="0" lvl="0" indent="0" algn="l" rtl="0">
              <a:spcBef>
                <a:spcPts val="0"/>
              </a:spcBef>
              <a:spcAft>
                <a:spcPts val="0"/>
              </a:spcAft>
              <a:buClr>
                <a:schemeClr val="dk1"/>
              </a:buClr>
              <a:buSzPts val="1100"/>
              <a:buFont typeface="Arial"/>
              <a:buNone/>
            </a:pPr>
            <a:r>
              <a:rPr lang="en"/>
              <a:t>forward one packet every few Nan seconds and you're handling packets from many</a:t>
            </a:r>
            <a:endParaRPr/>
          </a:p>
          <a:p>
            <a:pPr marL="0" lvl="0" indent="0" algn="l" rtl="0">
              <a:spcBef>
                <a:spcPts val="0"/>
              </a:spcBef>
              <a:spcAft>
                <a:spcPts val="0"/>
              </a:spcAft>
              <a:buClr>
                <a:schemeClr val="dk1"/>
              </a:buClr>
              <a:buSzPts val="1100"/>
              <a:buFont typeface="Arial"/>
              <a:buNone/>
            </a:pPr>
            <a:r>
              <a:rPr lang="en"/>
              <a:t>39:20</a:t>
            </a:r>
            <a:endParaRPr/>
          </a:p>
          <a:p>
            <a:pPr marL="0" lvl="0" indent="0" algn="l" rtl="0">
              <a:spcBef>
                <a:spcPts val="0"/>
              </a:spcBef>
              <a:spcAft>
                <a:spcPts val="0"/>
              </a:spcAft>
              <a:buClr>
                <a:schemeClr val="dk1"/>
              </a:buClr>
              <a:buSzPts val="1100"/>
              <a:buFont typeface="Arial"/>
              <a:buNone/>
            </a:pPr>
            <a:r>
              <a:rPr lang="en"/>
              <a:t>different ports so it's not just the case that you're handling packets from one port if we go back to one these</a:t>
            </a:r>
            <a:endParaRPr/>
          </a:p>
          <a:p>
            <a:pPr marL="0" lvl="0" indent="0" algn="l" rtl="0">
              <a:spcBef>
                <a:spcPts val="0"/>
              </a:spcBef>
              <a:spcAft>
                <a:spcPts val="0"/>
              </a:spcAft>
              <a:buClr>
                <a:schemeClr val="dk1"/>
              </a:buClr>
              <a:buSzPts val="1100"/>
              <a:buFont typeface="Arial"/>
              <a:buNone/>
            </a:pPr>
            <a:r>
              <a:rPr lang="en"/>
              <a:t>39:27</a:t>
            </a:r>
            <a:endParaRPr/>
          </a:p>
          <a:p>
            <a:pPr marL="0" lvl="0" indent="0" algn="l" rtl="0">
              <a:spcBef>
                <a:spcPts val="0"/>
              </a:spcBef>
              <a:spcAft>
                <a:spcPts val="0"/>
              </a:spcAft>
              <a:buClr>
                <a:schemeClr val="dk1"/>
              </a:buClr>
              <a:buSzPts val="1100"/>
              <a:buFont typeface="Arial"/>
              <a:buNone/>
            </a:pPr>
            <a:r>
              <a:rPr lang="en"/>
              <a:t>pictures this chip has to handle packets coming in from all of these different ports and it has to somehow juggle the</a:t>
            </a:r>
            <a:endParaRPr/>
          </a:p>
          <a:p>
            <a:pPr marL="0" lvl="0" indent="0" algn="l" rtl="0">
              <a:spcBef>
                <a:spcPts val="0"/>
              </a:spcBef>
              <a:spcAft>
                <a:spcPts val="0"/>
              </a:spcAft>
              <a:buClr>
                <a:schemeClr val="dk1"/>
              </a:buClr>
              <a:buSzPts val="1100"/>
              <a:buFont typeface="Arial"/>
              <a:buNone/>
            </a:pPr>
            <a:r>
              <a:rPr lang="en"/>
              <a:t>39:33</a:t>
            </a:r>
            <a:endParaRPr/>
          </a:p>
          <a:p>
            <a:pPr marL="0" lvl="0" indent="0" algn="l" rtl="0">
              <a:spcBef>
                <a:spcPts val="0"/>
              </a:spcBef>
              <a:spcAft>
                <a:spcPts val="0"/>
              </a:spcAft>
              <a:buClr>
                <a:schemeClr val="dk1"/>
              </a:buClr>
              <a:buSzPts val="1100"/>
              <a:buFont typeface="Arial"/>
              <a:buNone/>
            </a:pPr>
            <a:r>
              <a:rPr lang="en"/>
              <a:t>packets from all of those different ports so wherever I was nope not there</a:t>
            </a:r>
            <a:endParaRPr/>
          </a:p>
          <a:p>
            <a:pPr marL="0" lvl="0" indent="0" algn="l" rtl="0">
              <a:spcBef>
                <a:spcPts val="0"/>
              </a:spcBef>
              <a:spcAft>
                <a:spcPts val="0"/>
              </a:spcAft>
              <a:buClr>
                <a:schemeClr val="dk1"/>
              </a:buClr>
              <a:buSzPts val="1100"/>
              <a:buFont typeface="Arial"/>
              <a:buNone/>
            </a:pPr>
            <a:r>
              <a:rPr lang="en"/>
              <a:t>39:39</a:t>
            </a:r>
            <a:endParaRPr/>
          </a:p>
          <a:p>
            <a:pPr marL="0" lvl="0" indent="0" algn="l" rtl="0">
              <a:spcBef>
                <a:spcPts val="0"/>
              </a:spcBef>
              <a:spcAft>
                <a:spcPts val="0"/>
              </a:spcAft>
              <a:buClr>
                <a:schemeClr val="dk1"/>
              </a:buClr>
              <a:buSzPts val="1100"/>
              <a:buFont typeface="Arial"/>
              <a:buNone/>
            </a:pPr>
            <a:r>
              <a:rPr lang="en"/>
              <a:t>oh here okay sorry uh you have to handle packets from lots of different ports so</a:t>
            </a:r>
            <a:endParaRPr/>
          </a:p>
          <a:p>
            <a:pPr marL="0" lvl="0" indent="0" algn="l" rtl="0">
              <a:spcBef>
                <a:spcPts val="0"/>
              </a:spcBef>
              <a:spcAft>
                <a:spcPts val="0"/>
              </a:spcAft>
              <a:buClr>
                <a:schemeClr val="dk1"/>
              </a:buClr>
              <a:buSzPts val="1100"/>
              <a:buFont typeface="Arial"/>
              <a:buNone/>
            </a:pPr>
            <a:r>
              <a:rPr lang="en"/>
              <a:t>39:45</a:t>
            </a:r>
            <a:endParaRPr/>
          </a:p>
          <a:p>
            <a:pPr marL="0" lvl="0" indent="0" algn="l" rtl="0">
              <a:spcBef>
                <a:spcPts val="0"/>
              </a:spcBef>
              <a:spcAft>
                <a:spcPts val="0"/>
              </a:spcAft>
              <a:buClr>
                <a:schemeClr val="dk1"/>
              </a:buClr>
              <a:buSzPts val="1100"/>
              <a:buFont typeface="Arial"/>
              <a:buNone/>
            </a:pPr>
            <a:r>
              <a:rPr lang="en"/>
              <a:t>speed is very very important and we also saw that there's lots of things to do to forward a packet it has to go through</a:t>
            </a:r>
            <a:endParaRPr/>
          </a:p>
          <a:p>
            <a:pPr marL="0" lvl="0" indent="0" algn="l" rtl="0">
              <a:spcBef>
                <a:spcPts val="0"/>
              </a:spcBef>
              <a:spcAft>
                <a:spcPts val="0"/>
              </a:spcAft>
              <a:buClr>
                <a:schemeClr val="dk1"/>
              </a:buClr>
              <a:buSzPts val="1100"/>
              <a:buFont typeface="Arial"/>
              <a:buNone/>
            </a:pPr>
            <a:r>
              <a:rPr lang="en"/>
              <a:t>39:51</a:t>
            </a:r>
            <a:endParaRPr/>
          </a:p>
          <a:p>
            <a:pPr marL="0" lvl="0" indent="0" algn="l" rtl="0">
              <a:spcBef>
                <a:spcPts val="0"/>
              </a:spcBef>
              <a:spcAft>
                <a:spcPts val="0"/>
              </a:spcAft>
              <a:buClr>
                <a:schemeClr val="dk1"/>
              </a:buClr>
              <a:buSzPts val="1100"/>
              <a:buFont typeface="Arial"/>
              <a:buNone/>
            </a:pPr>
            <a:r>
              <a:rPr lang="en"/>
              <a:t>this entire pipeline so you have to do a lot of things very fast very well and</a:t>
            </a:r>
            <a:endParaRPr/>
          </a:p>
          <a:p>
            <a:pPr marL="0" lvl="0" indent="0" algn="l" rtl="0">
              <a:spcBef>
                <a:spcPts val="0"/>
              </a:spcBef>
              <a:spcAft>
                <a:spcPts val="0"/>
              </a:spcAft>
              <a:buClr>
                <a:schemeClr val="dk1"/>
              </a:buClr>
              <a:buSzPts val="1100"/>
              <a:buFont typeface="Arial"/>
              <a:buNone/>
            </a:pPr>
            <a:r>
              <a:rPr lang="en"/>
              <a:t>39:57</a:t>
            </a:r>
            <a:endParaRPr/>
          </a:p>
          <a:p>
            <a:pPr marL="0" lvl="0" indent="0" algn="l" rtl="0">
              <a:spcBef>
                <a:spcPts val="0"/>
              </a:spcBef>
              <a:spcAft>
                <a:spcPts val="0"/>
              </a:spcAft>
              <a:buClr>
                <a:schemeClr val="dk1"/>
              </a:buClr>
              <a:buSzPts val="1100"/>
              <a:buFont typeface="Arial"/>
              <a:buNone/>
            </a:pPr>
            <a:r>
              <a:rPr lang="en"/>
              <a:t>this means that our processors that we put on routers are very good at one</a:t>
            </a:r>
            <a:endParaRPr/>
          </a:p>
          <a:p>
            <a:pPr marL="0" lvl="0" indent="0" algn="l" rtl="0">
              <a:spcBef>
                <a:spcPts val="0"/>
              </a:spcBef>
              <a:spcAft>
                <a:spcPts val="0"/>
              </a:spcAft>
              <a:buClr>
                <a:schemeClr val="dk1"/>
              </a:buClr>
              <a:buSzPts val="1100"/>
              <a:buFont typeface="Arial"/>
              <a:buNone/>
            </a:pPr>
            <a:r>
              <a:rPr lang="en"/>
              <a:t>40:02</a:t>
            </a:r>
            <a:endParaRPr/>
          </a:p>
          <a:p>
            <a:pPr marL="0" lvl="0" indent="0" algn="l" rtl="0">
              <a:spcBef>
                <a:spcPts val="0"/>
              </a:spcBef>
              <a:spcAft>
                <a:spcPts val="0"/>
              </a:spcAft>
              <a:buClr>
                <a:schemeClr val="dk1"/>
              </a:buClr>
              <a:buSzPts val="1100"/>
              <a:buFont typeface="Arial"/>
              <a:buNone/>
            </a:pPr>
            <a:r>
              <a:rPr lang="en"/>
              <a:t>specific task and so there's kind of a trade-off here a general purpose CPU can do anything like my computer can run any</a:t>
            </a:r>
            <a:endParaRPr/>
          </a:p>
          <a:p>
            <a:pPr marL="0" lvl="0" indent="0" algn="l" rtl="0">
              <a:spcBef>
                <a:spcPts val="0"/>
              </a:spcBef>
              <a:spcAft>
                <a:spcPts val="0"/>
              </a:spcAft>
              <a:buClr>
                <a:schemeClr val="dk1"/>
              </a:buClr>
              <a:buSzPts val="1100"/>
              <a:buFont typeface="Arial"/>
              <a:buNone/>
            </a:pPr>
            <a:r>
              <a:rPr lang="en"/>
              <a:t>40:09</a:t>
            </a:r>
            <a:endParaRPr/>
          </a:p>
          <a:p>
            <a:pPr marL="0" lvl="0" indent="0" algn="l" rtl="0">
              <a:spcBef>
                <a:spcPts val="0"/>
              </a:spcBef>
              <a:spcAft>
                <a:spcPts val="0"/>
              </a:spcAft>
              <a:buClr>
                <a:schemeClr val="dk1"/>
              </a:buClr>
              <a:buSzPts val="1100"/>
              <a:buFont typeface="Arial"/>
              <a:buNone/>
            </a:pPr>
            <a:r>
              <a:rPr lang="en"/>
              <a:t>program that I want it to but it's slower it has to process the instructions has to think about what I</a:t>
            </a:r>
            <a:endParaRPr/>
          </a:p>
          <a:p>
            <a:pPr marL="0" lvl="0" indent="0" algn="l" rtl="0">
              <a:spcBef>
                <a:spcPts val="0"/>
              </a:spcBef>
              <a:spcAft>
                <a:spcPts val="0"/>
              </a:spcAft>
              <a:buClr>
                <a:schemeClr val="dk1"/>
              </a:buClr>
              <a:buSzPts val="1100"/>
              <a:buFont typeface="Arial"/>
              <a:buNone/>
            </a:pPr>
            <a:r>
              <a:rPr lang="en"/>
              <a:t>40:16</a:t>
            </a:r>
            <a:endParaRPr/>
          </a:p>
          <a:p>
            <a:pPr marL="0" lvl="0" indent="0" algn="l" rtl="0">
              <a:spcBef>
                <a:spcPts val="0"/>
              </a:spcBef>
              <a:spcAft>
                <a:spcPts val="0"/>
              </a:spcAft>
              <a:buClr>
                <a:schemeClr val="dk1"/>
              </a:buClr>
              <a:buSzPts val="1100"/>
              <a:buFont typeface="Arial"/>
              <a:buNone/>
            </a:pPr>
            <a:r>
              <a:rPr lang="en"/>
              <a:t>want to do so my computer has lots of functionality but it's slower by</a:t>
            </a:r>
            <a:endParaRPr/>
          </a:p>
          <a:p>
            <a:pPr marL="0" lvl="0" indent="0" algn="l" rtl="0">
              <a:spcBef>
                <a:spcPts val="0"/>
              </a:spcBef>
              <a:spcAft>
                <a:spcPts val="0"/>
              </a:spcAft>
              <a:buClr>
                <a:schemeClr val="dk1"/>
              </a:buClr>
              <a:buSzPts val="1100"/>
              <a:buFont typeface="Arial"/>
              <a:buNone/>
            </a:pPr>
            <a:r>
              <a:rPr lang="en"/>
              <a:t>40:21</a:t>
            </a:r>
            <a:endParaRPr/>
          </a:p>
          <a:p>
            <a:pPr marL="0" lvl="0" indent="0" algn="l" rtl="0">
              <a:spcBef>
                <a:spcPts val="0"/>
              </a:spcBef>
              <a:spcAft>
                <a:spcPts val="0"/>
              </a:spcAft>
              <a:buClr>
                <a:schemeClr val="dk1"/>
              </a:buClr>
              <a:buSzPts val="1100"/>
              <a:buFont typeface="Arial"/>
              <a:buNone/>
            </a:pPr>
            <a:r>
              <a:rPr lang="en"/>
              <a:t>contrast those chips that we build for routers they are extremely good at one</a:t>
            </a:r>
            <a:endParaRPr/>
          </a:p>
          <a:p>
            <a:pPr marL="0" lvl="0" indent="0" algn="l" rtl="0">
              <a:spcBef>
                <a:spcPts val="0"/>
              </a:spcBef>
              <a:spcAft>
                <a:spcPts val="0"/>
              </a:spcAft>
              <a:buClr>
                <a:schemeClr val="dk1"/>
              </a:buClr>
              <a:buSzPts val="1100"/>
              <a:buFont typeface="Arial"/>
              <a:buNone/>
            </a:pPr>
            <a:r>
              <a:rPr lang="en"/>
              <a:t>40:26</a:t>
            </a:r>
            <a:endParaRPr/>
          </a:p>
          <a:p>
            <a:pPr marL="0" lvl="0" indent="0" algn="l" rtl="0">
              <a:spcBef>
                <a:spcPts val="0"/>
              </a:spcBef>
              <a:spcAft>
                <a:spcPts val="0"/>
              </a:spcAft>
              <a:buClr>
                <a:schemeClr val="dk1"/>
              </a:buClr>
              <a:buSzPts val="1100"/>
              <a:buFont typeface="Arial"/>
              <a:buNone/>
            </a:pPr>
            <a:r>
              <a:rPr lang="en"/>
              <a:t>thing and one thing only so we optimize it to be really really good at these</a:t>
            </a:r>
            <a:endParaRPr/>
          </a:p>
          <a:p>
            <a:pPr marL="0" lvl="0" indent="0" algn="l" rtl="0">
              <a:spcBef>
                <a:spcPts val="0"/>
              </a:spcBef>
              <a:spcAft>
                <a:spcPts val="0"/>
              </a:spcAft>
              <a:buClr>
                <a:schemeClr val="dk1"/>
              </a:buClr>
              <a:buSzPts val="1100"/>
              <a:buFont typeface="Arial"/>
              <a:buNone/>
            </a:pPr>
            <a:r>
              <a:rPr lang="en"/>
              <a:t>40:32</a:t>
            </a:r>
            <a:endParaRPr/>
          </a:p>
          <a:p>
            <a:pPr marL="0" lvl="0" indent="0" algn="l" rtl="0">
              <a:spcBef>
                <a:spcPts val="0"/>
              </a:spcBef>
              <a:spcAft>
                <a:spcPts val="0"/>
              </a:spcAft>
              <a:buClr>
                <a:schemeClr val="dk1"/>
              </a:buClr>
              <a:buSzPts val="1100"/>
              <a:buFont typeface="Arial"/>
              <a:buNone/>
            </a:pPr>
            <a:r>
              <a:rPr lang="en"/>
              <a:t>tasks but that also means that the resulting functionality is pretty limited you can't just take any c</a:t>
            </a:r>
            <a:endParaRPr/>
          </a:p>
          <a:p>
            <a:pPr marL="0" lvl="0" indent="0" algn="l" rtl="0">
              <a:spcBef>
                <a:spcPts val="0"/>
              </a:spcBef>
              <a:spcAft>
                <a:spcPts val="0"/>
              </a:spcAft>
              <a:buClr>
                <a:schemeClr val="dk1"/>
              </a:buClr>
              <a:buSzPts val="1100"/>
              <a:buFont typeface="Arial"/>
              <a:buNone/>
            </a:pPr>
            <a:r>
              <a:rPr lang="en"/>
              <a:t>40:38</a:t>
            </a:r>
            <a:endParaRPr/>
          </a:p>
          <a:p>
            <a:pPr marL="0" lvl="0" indent="0" algn="l" rtl="0">
              <a:spcBef>
                <a:spcPts val="0"/>
              </a:spcBef>
              <a:spcAft>
                <a:spcPts val="0"/>
              </a:spcAft>
              <a:buClr>
                <a:schemeClr val="dk1"/>
              </a:buClr>
              <a:buSzPts val="1100"/>
              <a:buFont typeface="Arial"/>
              <a:buNone/>
            </a:pPr>
            <a:r>
              <a:rPr lang="en"/>
              <a:t>program and run it on a router so if you wrote like print hello world and you Tred to run it on a router it would not</a:t>
            </a:r>
            <a:endParaRPr/>
          </a:p>
          <a:p>
            <a:pPr marL="0" lvl="0" indent="0" algn="l" rtl="0">
              <a:spcBef>
                <a:spcPts val="0"/>
              </a:spcBef>
              <a:spcAft>
                <a:spcPts val="0"/>
              </a:spcAft>
              <a:buClr>
                <a:schemeClr val="dk1"/>
              </a:buClr>
              <a:buSzPts val="1100"/>
              <a:buFont typeface="Arial"/>
              <a:buNone/>
            </a:pPr>
            <a:r>
              <a:rPr lang="en"/>
              <a:t>40:44</a:t>
            </a:r>
            <a:endParaRPr/>
          </a:p>
          <a:p>
            <a:pPr marL="0" lvl="0" indent="0" algn="l" rtl="0">
              <a:spcBef>
                <a:spcPts val="0"/>
              </a:spcBef>
              <a:spcAft>
                <a:spcPts val="0"/>
              </a:spcAft>
              <a:buClr>
                <a:schemeClr val="dk1"/>
              </a:buClr>
              <a:buSzPts val="1100"/>
              <a:buFont typeface="Arial"/>
              <a:buNone/>
            </a:pPr>
            <a:r>
              <a:rPr lang="en"/>
              <a:t>work if you took like a video game and you tried to play the video game on the router it would not work because it has</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ed476ffb65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ed476ffb65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 so you've already</a:t>
            </a:r>
            <a:endParaRPr/>
          </a:p>
          <a:p>
            <a:pPr marL="0" lvl="0" indent="0" algn="l" rtl="0">
              <a:spcBef>
                <a:spcPts val="0"/>
              </a:spcBef>
              <a:spcAft>
                <a:spcPts val="0"/>
              </a:spcAft>
              <a:buClr>
                <a:schemeClr val="dk1"/>
              </a:buClr>
              <a:buSzPts val="1100"/>
              <a:buFont typeface="Arial"/>
              <a:buNone/>
            </a:pPr>
            <a:r>
              <a:rPr lang="en"/>
              <a:t>1:04</a:t>
            </a:r>
            <a:endParaRPr/>
          </a:p>
          <a:p>
            <a:pPr marL="0" lvl="0" indent="0" algn="l" rtl="0">
              <a:spcBef>
                <a:spcPts val="0"/>
              </a:spcBef>
              <a:spcAft>
                <a:spcPts val="0"/>
              </a:spcAft>
              <a:buClr>
                <a:schemeClr val="dk1"/>
              </a:buClr>
              <a:buSzPts val="1100"/>
              <a:buFont typeface="Arial"/>
              <a:buNone/>
            </a:pPr>
            <a:r>
              <a:rPr lang="en"/>
              <a:t>seen these conceptual pictures where we say you have this square and it represents a router and it performs</a:t>
            </a:r>
            <a:endParaRPr/>
          </a:p>
          <a:p>
            <a:pPr marL="0" lvl="0" indent="0" algn="l" rtl="0">
              <a:spcBef>
                <a:spcPts val="0"/>
              </a:spcBef>
              <a:spcAft>
                <a:spcPts val="0"/>
              </a:spcAft>
              <a:buClr>
                <a:schemeClr val="dk1"/>
              </a:buClr>
              <a:buSzPts val="1100"/>
              <a:buFont typeface="Arial"/>
              <a:buNone/>
            </a:pPr>
            <a:r>
              <a:rPr lang="en"/>
              <a:t>1:11</a:t>
            </a:r>
            <a:endParaRPr/>
          </a:p>
          <a:p>
            <a:pPr marL="0" lvl="0" indent="0" algn="l" rtl="0">
              <a:spcBef>
                <a:spcPts val="0"/>
              </a:spcBef>
              <a:spcAft>
                <a:spcPts val="0"/>
              </a:spcAft>
              <a:buClr>
                <a:schemeClr val="dk1"/>
              </a:buClr>
              <a:buSzPts val="1100"/>
              <a:buFont typeface="Arial"/>
              <a:buNone/>
            </a:pPr>
            <a:r>
              <a:rPr lang="en"/>
              <a:t>routing protocols with other routers to learn about routes to destinations it fills in this table and then when it</a:t>
            </a:r>
            <a:endParaRPr/>
          </a:p>
          <a:p>
            <a:pPr marL="0" lvl="0" indent="0" algn="l" rtl="0">
              <a:spcBef>
                <a:spcPts val="0"/>
              </a:spcBef>
              <a:spcAft>
                <a:spcPts val="0"/>
              </a:spcAft>
              <a:buClr>
                <a:schemeClr val="dk1"/>
              </a:buClr>
              <a:buSzPts val="1100"/>
              <a:buFont typeface="Arial"/>
              <a:buNone/>
            </a:pPr>
            <a:r>
              <a:rPr lang="en"/>
              <a:t>1:18</a:t>
            </a:r>
            <a:endParaRPr/>
          </a:p>
          <a:p>
            <a:pPr marL="0" lvl="0" indent="0" algn="l" rtl="0">
              <a:spcBef>
                <a:spcPts val="0"/>
              </a:spcBef>
              <a:spcAft>
                <a:spcPts val="0"/>
              </a:spcAft>
              <a:buClr>
                <a:schemeClr val="dk1"/>
              </a:buClr>
              <a:buSzPts val="1100"/>
              <a:buFont typeface="Arial"/>
              <a:buNone/>
            </a:pPr>
            <a:r>
              <a:rPr lang="en"/>
              <a:t>receives packets it forwards the packets out of the links based on what the table</a:t>
            </a:r>
            <a:endParaRPr/>
          </a:p>
          <a:p>
            <a:pPr marL="0" lvl="0" indent="0" algn="l" rtl="0">
              <a:spcBef>
                <a:spcPts val="0"/>
              </a:spcBef>
              <a:spcAft>
                <a:spcPts val="0"/>
              </a:spcAft>
              <a:buClr>
                <a:schemeClr val="dk1"/>
              </a:buClr>
              <a:buSzPts val="1100"/>
              <a:buFont typeface="Arial"/>
              <a:buNone/>
            </a:pPr>
            <a:r>
              <a:rPr lang="en"/>
              <a:t>1:23</a:t>
            </a:r>
            <a:endParaRPr/>
          </a:p>
          <a:p>
            <a:pPr marL="0" lvl="0" indent="0" algn="l" rtl="0">
              <a:spcBef>
                <a:spcPts val="0"/>
              </a:spcBef>
              <a:spcAft>
                <a:spcPts val="0"/>
              </a:spcAft>
              <a:buClr>
                <a:schemeClr val="dk1"/>
              </a:buClr>
              <a:buSzPts val="1100"/>
              <a:buFont typeface="Arial"/>
              <a:buNone/>
            </a:pPr>
            <a:r>
              <a:rPr lang="en"/>
              <a:t>entry says so it's all things you've already seen but today we're going to remove the abstraction that shows just a</a:t>
            </a:r>
            <a:endParaRPr/>
          </a:p>
          <a:p>
            <a:pPr marL="0" lvl="0" indent="0" algn="l" rtl="0">
              <a:spcBef>
                <a:spcPts val="0"/>
              </a:spcBef>
              <a:spcAft>
                <a:spcPts val="0"/>
              </a:spcAft>
              <a:buClr>
                <a:schemeClr val="dk1"/>
              </a:buClr>
              <a:buSzPts val="1100"/>
              <a:buFont typeface="Arial"/>
              <a:buNone/>
            </a:pPr>
            <a:r>
              <a:rPr lang="en"/>
              <a:t>1:30</a:t>
            </a:r>
            <a:endParaRPr/>
          </a:p>
          <a:p>
            <a:pPr marL="0" lvl="0" indent="0" algn="l" rtl="0">
              <a:spcBef>
                <a:spcPts val="0"/>
              </a:spcBef>
              <a:spcAft>
                <a:spcPts val="0"/>
              </a:spcAft>
              <a:buClr>
                <a:schemeClr val="dk1"/>
              </a:buClr>
              <a:buSzPts val="1100"/>
              <a:buFont typeface="Arial"/>
              <a:buNone/>
            </a:pPr>
            <a:r>
              <a:rPr lang="en"/>
              <a:t>square and actually answer the question of what this thing looks like in real life and then next time we'll come back</a:t>
            </a:r>
            <a:endParaRPr/>
          </a:p>
          <a:p>
            <a:pPr marL="0" lvl="0" indent="0" algn="l" rtl="0">
              <a:spcBef>
                <a:spcPts val="0"/>
              </a:spcBef>
              <a:spcAft>
                <a:spcPts val="0"/>
              </a:spcAft>
              <a:buClr>
                <a:schemeClr val="dk1"/>
              </a:buClr>
              <a:buSzPts val="1100"/>
              <a:buFont typeface="Arial"/>
              <a:buNone/>
            </a:pPr>
            <a:r>
              <a:rPr lang="en"/>
              <a:t>1:37</a:t>
            </a:r>
            <a:endParaRPr/>
          </a:p>
          <a:p>
            <a:pPr marL="0" lvl="0" indent="0" algn="l" rtl="0">
              <a:spcBef>
                <a:spcPts val="0"/>
              </a:spcBef>
              <a:spcAft>
                <a:spcPts val="0"/>
              </a:spcAft>
              <a:buClr>
                <a:schemeClr val="dk1"/>
              </a:buClr>
              <a:buSzPts val="1100"/>
              <a:buFont typeface="Arial"/>
              <a:buNone/>
            </a:pPr>
            <a:r>
              <a:rPr lang="en"/>
              <a:t>and talk more about interdomain routing</a:t>
            </a: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ed476ffb65_0_1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2ed476ffb65_0_1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so how hard is it to actually Implement these things you can think about how you would program these into a</a:t>
            </a:r>
            <a:endParaRPr/>
          </a:p>
          <a:p>
            <a:pPr marL="0" lvl="0" indent="0" algn="l" rtl="0">
              <a:spcBef>
                <a:spcPts val="0"/>
              </a:spcBef>
              <a:spcAft>
                <a:spcPts val="0"/>
              </a:spcAft>
              <a:buClr>
                <a:schemeClr val="dk1"/>
              </a:buClr>
              <a:buSzPts val="1100"/>
              <a:buFont typeface="Arial"/>
              <a:buNone/>
            </a:pPr>
            <a:r>
              <a:rPr lang="en"/>
              <a:t>41:35</a:t>
            </a:r>
            <a:endParaRPr/>
          </a:p>
          <a:p>
            <a:pPr marL="0" lvl="0" indent="0" algn="l" rtl="0">
              <a:spcBef>
                <a:spcPts val="0"/>
              </a:spcBef>
              <a:spcAft>
                <a:spcPts val="0"/>
              </a:spcAft>
              <a:buClr>
                <a:schemeClr val="dk1"/>
              </a:buClr>
              <a:buSzPts val="1100"/>
              <a:buFont typeface="Arial"/>
              <a:buNone/>
            </a:pPr>
            <a:r>
              <a:rPr lang="en"/>
              <a:t>chip so we can think about how hard some of these things are and try to rank which ones are easy and hard this is not</a:t>
            </a:r>
            <a:endParaRPr/>
          </a:p>
          <a:p>
            <a:pPr marL="0" lvl="0" indent="0" algn="l" rtl="0">
              <a:spcBef>
                <a:spcPts val="0"/>
              </a:spcBef>
              <a:spcAft>
                <a:spcPts val="0"/>
              </a:spcAft>
              <a:buClr>
                <a:schemeClr val="dk1"/>
              </a:buClr>
              <a:buSzPts val="1100"/>
              <a:buFont typeface="Arial"/>
              <a:buNone/>
            </a:pPr>
            <a:r>
              <a:rPr lang="en"/>
              <a:t>41:42</a:t>
            </a:r>
            <a:endParaRPr/>
          </a:p>
          <a:p>
            <a:pPr marL="0" lvl="0" indent="0" algn="l" rtl="0">
              <a:spcBef>
                <a:spcPts val="0"/>
              </a:spcBef>
              <a:spcAft>
                <a:spcPts val="0"/>
              </a:spcAft>
              <a:buClr>
                <a:schemeClr val="dk1"/>
              </a:buClr>
              <a:buSzPts val="1100"/>
              <a:buFont typeface="Arial"/>
              <a:buNone/>
            </a:pPr>
            <a:r>
              <a:rPr lang="en"/>
              <a:t>like a formal ranking but if you went to try to build this this is probably what you would experience so parsing is</a:t>
            </a:r>
            <a:endParaRPr/>
          </a:p>
          <a:p>
            <a:pPr marL="0" lvl="0" indent="0" algn="l" rtl="0">
              <a:spcBef>
                <a:spcPts val="0"/>
              </a:spcBef>
              <a:spcAft>
                <a:spcPts val="0"/>
              </a:spcAft>
              <a:buClr>
                <a:schemeClr val="dk1"/>
              </a:buClr>
              <a:buSzPts val="1100"/>
              <a:buFont typeface="Arial"/>
              <a:buNone/>
            </a:pPr>
            <a:r>
              <a:rPr lang="en"/>
              <a:t>41:49</a:t>
            </a:r>
            <a:endParaRPr/>
          </a:p>
          <a:p>
            <a:pPr marL="0" lvl="0" indent="0" algn="l" rtl="0">
              <a:spcBef>
                <a:spcPts val="0"/>
              </a:spcBef>
              <a:spcAft>
                <a:spcPts val="0"/>
              </a:spcAft>
              <a:buClr>
                <a:schemeClr val="dk1"/>
              </a:buClr>
              <a:buSzPts val="1100"/>
              <a:buFont typeface="Arial"/>
              <a:buNone/>
            </a:pPr>
            <a:r>
              <a:rPr lang="en"/>
              <a:t>pretty easy you just read the packet it's kind of like what you did in Project one you said bits 8 through 16</a:t>
            </a:r>
            <a:endParaRPr/>
          </a:p>
          <a:p>
            <a:pPr marL="0" lvl="0" indent="0" algn="l" rtl="0">
              <a:spcBef>
                <a:spcPts val="0"/>
              </a:spcBef>
              <a:spcAft>
                <a:spcPts val="0"/>
              </a:spcAft>
              <a:buClr>
                <a:schemeClr val="dk1"/>
              </a:buClr>
              <a:buSzPts val="1100"/>
              <a:buFont typeface="Arial"/>
              <a:buNone/>
            </a:pPr>
            <a:r>
              <a:rPr lang="en"/>
              <a:t>41:55</a:t>
            </a:r>
            <a:endParaRPr/>
          </a:p>
          <a:p>
            <a:pPr marL="0" lvl="0" indent="0" algn="l" rtl="0">
              <a:spcBef>
                <a:spcPts val="0"/>
              </a:spcBef>
              <a:spcAft>
                <a:spcPts val="0"/>
              </a:spcAft>
              <a:buClr>
                <a:schemeClr val="dk1"/>
              </a:buClr>
              <a:buSzPts val="1100"/>
              <a:buFont typeface="Arial"/>
              <a:buNone/>
            </a:pPr>
            <a:r>
              <a:rPr lang="en"/>
              <a:t>okay that's dtl so read that that's not too hard to do in Hardware you just wire a circuit that pulls bits 8 through 16</a:t>
            </a:r>
            <a:endParaRPr/>
          </a:p>
          <a:p>
            <a:pPr marL="0" lvl="0" indent="0" algn="l" rtl="0">
              <a:spcBef>
                <a:spcPts val="0"/>
              </a:spcBef>
              <a:spcAft>
                <a:spcPts val="0"/>
              </a:spcAft>
              <a:buClr>
                <a:schemeClr val="dk1"/>
              </a:buClr>
              <a:buSzPts val="1100"/>
              <a:buFont typeface="Arial"/>
              <a:buNone/>
            </a:pPr>
            <a:r>
              <a:rPr lang="en"/>
              <a:t>42:03</a:t>
            </a:r>
            <a:endParaRPr/>
          </a:p>
          <a:p>
            <a:pPr marL="0" lvl="0" indent="0" algn="l" rtl="0">
              <a:spcBef>
                <a:spcPts val="0"/>
              </a:spcBef>
              <a:spcAft>
                <a:spcPts val="0"/>
              </a:spcAft>
              <a:buClr>
                <a:schemeClr val="dk1"/>
              </a:buClr>
              <a:buSzPts val="1100"/>
              <a:buFont typeface="Arial"/>
              <a:buNone/>
            </a:pPr>
            <a:r>
              <a:rPr lang="en"/>
              <a:t>and then does something with it that's not so bad if you've taken like cs61c you've probably parsed uh instructions</a:t>
            </a:r>
            <a:endParaRPr/>
          </a:p>
          <a:p>
            <a:pPr marL="0" lvl="0" indent="0" algn="l" rtl="0">
              <a:spcBef>
                <a:spcPts val="0"/>
              </a:spcBef>
              <a:spcAft>
                <a:spcPts val="0"/>
              </a:spcAft>
              <a:buClr>
                <a:schemeClr val="dk1"/>
              </a:buClr>
              <a:buSzPts val="1100"/>
              <a:buFont typeface="Arial"/>
              <a:buNone/>
            </a:pPr>
            <a:r>
              <a:rPr lang="en"/>
              <a:t>42:10</a:t>
            </a:r>
            <a:endParaRPr/>
          </a:p>
          <a:p>
            <a:pPr marL="0" lvl="0" indent="0" algn="l" rtl="0">
              <a:spcBef>
                <a:spcPts val="0"/>
              </a:spcBef>
              <a:spcAft>
                <a:spcPts val="0"/>
              </a:spcAft>
              <a:buClr>
                <a:schemeClr val="dk1"/>
              </a:buClr>
              <a:buSzPts val="1100"/>
              <a:buFont typeface="Arial"/>
              <a:buNone/>
            </a:pPr>
            <a:r>
              <a:rPr lang="en"/>
              <a:t>or something before you're parsing bits of a bit string basically and then some of those actions</a:t>
            </a:r>
            <a:endParaRPr/>
          </a:p>
          <a:p>
            <a:pPr marL="0" lvl="0" indent="0" algn="l" rtl="0">
              <a:spcBef>
                <a:spcPts val="0"/>
              </a:spcBef>
              <a:spcAft>
                <a:spcPts val="0"/>
              </a:spcAft>
              <a:buClr>
                <a:schemeClr val="dk1"/>
              </a:buClr>
              <a:buSzPts val="1100"/>
              <a:buFont typeface="Arial"/>
              <a:buNone/>
            </a:pPr>
            <a:r>
              <a:rPr lang="en"/>
              <a:t>42:16</a:t>
            </a:r>
            <a:endParaRPr/>
          </a:p>
          <a:p>
            <a:pPr marL="0" lvl="0" indent="0" algn="l" rtl="0">
              <a:spcBef>
                <a:spcPts val="0"/>
              </a:spcBef>
              <a:spcAft>
                <a:spcPts val="0"/>
              </a:spcAft>
              <a:buClr>
                <a:schemeClr val="dk1"/>
              </a:buClr>
              <a:buSzPts val="1100"/>
              <a:buFont typeface="Arial"/>
              <a:buNone/>
            </a:pPr>
            <a:r>
              <a:rPr lang="en"/>
              <a:t>are easier so for example decrementing check suum I think is pretty easy you add a subtractor block so again thinking</a:t>
            </a:r>
            <a:endParaRPr/>
          </a:p>
          <a:p>
            <a:pPr marL="0" lvl="0" indent="0" algn="l" rtl="0">
              <a:spcBef>
                <a:spcPts val="0"/>
              </a:spcBef>
              <a:spcAft>
                <a:spcPts val="0"/>
              </a:spcAft>
              <a:buClr>
                <a:schemeClr val="dk1"/>
              </a:buClr>
              <a:buSzPts val="1100"/>
              <a:buFont typeface="Arial"/>
              <a:buNone/>
            </a:pPr>
            <a:r>
              <a:rPr lang="en"/>
              <a:t>42:22</a:t>
            </a:r>
            <a:endParaRPr/>
          </a:p>
          <a:p>
            <a:pPr marL="0" lvl="0" indent="0" algn="l" rtl="0">
              <a:spcBef>
                <a:spcPts val="0"/>
              </a:spcBef>
              <a:spcAft>
                <a:spcPts val="0"/>
              </a:spcAft>
              <a:buClr>
                <a:schemeClr val="dk1"/>
              </a:buClr>
              <a:buSzPts val="1100"/>
              <a:buFont typeface="Arial"/>
              <a:buNone/>
            </a:pPr>
            <a:r>
              <a:rPr lang="en"/>
              <a:t>back to a class like 601c you have those subtractor blocks in your circuits and</a:t>
            </a:r>
            <a:endParaRPr/>
          </a:p>
          <a:p>
            <a:pPr marL="0" lvl="0" indent="0" algn="l" rtl="0">
              <a:spcBef>
                <a:spcPts val="0"/>
              </a:spcBef>
              <a:spcAft>
                <a:spcPts val="0"/>
              </a:spcAft>
              <a:buClr>
                <a:schemeClr val="dk1"/>
              </a:buClr>
              <a:buSzPts val="1100"/>
              <a:buFont typeface="Arial"/>
              <a:buNone/>
            </a:pPr>
            <a:r>
              <a:rPr lang="en"/>
              <a:t>42:27</a:t>
            </a:r>
            <a:endParaRPr/>
          </a:p>
          <a:p>
            <a:pPr marL="0" lvl="0" indent="0" algn="l" rtl="0">
              <a:spcBef>
                <a:spcPts val="0"/>
              </a:spcBef>
              <a:spcAft>
                <a:spcPts val="0"/>
              </a:spcAft>
              <a:buClr>
                <a:schemeClr val="dk1"/>
              </a:buClr>
              <a:buSzPts val="1100"/>
              <a:buFont typeface="Arial"/>
              <a:buNone/>
            </a:pPr>
            <a:r>
              <a:rPr lang="en"/>
              <a:t>you just wire up the TTL to the subtractor block it subtracts one and you're done you didn't have to write</a:t>
            </a:r>
            <a:endParaRPr/>
          </a:p>
          <a:p>
            <a:pPr marL="0" lvl="0" indent="0" algn="l" rtl="0">
              <a:spcBef>
                <a:spcPts val="0"/>
              </a:spcBef>
              <a:spcAft>
                <a:spcPts val="0"/>
              </a:spcAft>
              <a:buClr>
                <a:schemeClr val="dk1"/>
              </a:buClr>
              <a:buSzPts val="1100"/>
              <a:buFont typeface="Arial"/>
              <a:buNone/>
            </a:pPr>
            <a:r>
              <a:rPr lang="en"/>
              <a:t>42:33</a:t>
            </a:r>
            <a:endParaRPr/>
          </a:p>
          <a:p>
            <a:pPr marL="0" lvl="0" indent="0" algn="l" rtl="0">
              <a:spcBef>
                <a:spcPts val="0"/>
              </a:spcBef>
              <a:spcAft>
                <a:spcPts val="0"/>
              </a:spcAft>
              <a:buClr>
                <a:schemeClr val="dk1"/>
              </a:buClr>
              <a:buSzPts val="1100"/>
              <a:buFont typeface="Arial"/>
              <a:buNone/>
            </a:pPr>
            <a:r>
              <a:rPr lang="en"/>
              <a:t>code and execute it on the general purpose CPU you just built a subtractor</a:t>
            </a:r>
            <a:endParaRPr/>
          </a:p>
          <a:p>
            <a:pPr marL="0" lvl="0" indent="0" algn="l" rtl="0">
              <a:spcBef>
                <a:spcPts val="0"/>
              </a:spcBef>
              <a:spcAft>
                <a:spcPts val="0"/>
              </a:spcAft>
              <a:buClr>
                <a:schemeClr val="dk1"/>
              </a:buClr>
              <a:buSzPts val="1100"/>
              <a:buFont typeface="Arial"/>
              <a:buNone/>
            </a:pPr>
            <a:r>
              <a:rPr lang="en"/>
              <a:t>42:38</a:t>
            </a:r>
            <a:endParaRPr/>
          </a:p>
          <a:p>
            <a:pPr marL="0" lvl="0" indent="0" algn="l" rtl="0">
              <a:spcBef>
                <a:spcPts val="0"/>
              </a:spcBef>
              <a:spcAft>
                <a:spcPts val="0"/>
              </a:spcAft>
              <a:buClr>
                <a:schemeClr val="dk1"/>
              </a:buClr>
              <a:buSzPts val="1100"/>
              <a:buFont typeface="Arial"/>
              <a:buNone/>
            </a:pPr>
            <a:r>
              <a:rPr lang="en"/>
              <a:t>block and subtracted one from the TTL and you could probably also wire up a bunch of and and or gates to compute a</a:t>
            </a:r>
            <a:endParaRPr/>
          </a:p>
          <a:p>
            <a:pPr marL="0" lvl="0" indent="0" algn="l" rtl="0">
              <a:spcBef>
                <a:spcPts val="0"/>
              </a:spcBef>
              <a:spcAft>
                <a:spcPts val="0"/>
              </a:spcAft>
              <a:buClr>
                <a:schemeClr val="dk1"/>
              </a:buClr>
              <a:buSzPts val="1100"/>
              <a:buFont typeface="Arial"/>
              <a:buNone/>
            </a:pPr>
            <a:r>
              <a:rPr lang="en"/>
              <a:t>42:45</a:t>
            </a:r>
            <a:endParaRPr/>
          </a:p>
          <a:p>
            <a:pPr marL="0" lvl="0" indent="0" algn="l" rtl="0">
              <a:spcBef>
                <a:spcPts val="0"/>
              </a:spcBef>
              <a:spcAft>
                <a:spcPts val="0"/>
              </a:spcAft>
              <a:buClr>
                <a:schemeClr val="dk1"/>
              </a:buClr>
              <a:buSzPts val="1100"/>
              <a:buFont typeface="Arial"/>
              <a:buNone/>
            </a:pPr>
            <a:r>
              <a:rPr lang="en"/>
              <a:t>check some so I'd say those are relatively easy someone who's built circuits in a class like cs62 andc could</a:t>
            </a:r>
            <a:endParaRPr/>
          </a:p>
          <a:p>
            <a:pPr marL="0" lvl="0" indent="0" algn="l" rtl="0">
              <a:spcBef>
                <a:spcPts val="0"/>
              </a:spcBef>
              <a:spcAft>
                <a:spcPts val="0"/>
              </a:spcAft>
              <a:buClr>
                <a:schemeClr val="dk1"/>
              </a:buClr>
              <a:buSzPts val="1100"/>
              <a:buFont typeface="Arial"/>
              <a:buNone/>
            </a:pPr>
            <a:r>
              <a:rPr lang="en"/>
              <a:t>42:52</a:t>
            </a:r>
            <a:endParaRPr/>
          </a:p>
          <a:p>
            <a:pPr marL="0" lvl="0" indent="0" algn="l" rtl="0">
              <a:spcBef>
                <a:spcPts val="0"/>
              </a:spcBef>
              <a:spcAft>
                <a:spcPts val="0"/>
              </a:spcAft>
              <a:buClr>
                <a:schemeClr val="dk1"/>
              </a:buClr>
              <a:buSzPts val="1100"/>
              <a:buFont typeface="Arial"/>
              <a:buNone/>
            </a:pPr>
            <a:r>
              <a:rPr lang="en"/>
              <a:t>probably draw these in something like logisim if we gave you a lot of time you don't have to do that though and some of</a:t>
            </a:r>
            <a:endParaRPr/>
          </a:p>
          <a:p>
            <a:pPr marL="0" lvl="0" indent="0" algn="l" rtl="0">
              <a:spcBef>
                <a:spcPts val="0"/>
              </a:spcBef>
              <a:spcAft>
                <a:spcPts val="0"/>
              </a:spcAft>
              <a:buClr>
                <a:schemeClr val="dk1"/>
              </a:buClr>
              <a:buSzPts val="1100"/>
              <a:buFont typeface="Arial"/>
              <a:buNone/>
            </a:pPr>
            <a:r>
              <a:rPr lang="en"/>
              <a:t>42:59</a:t>
            </a:r>
            <a:endParaRPr/>
          </a:p>
          <a:p>
            <a:pPr marL="0" lvl="0" indent="0" algn="l" rtl="0">
              <a:spcBef>
                <a:spcPts val="0"/>
              </a:spcBef>
              <a:spcAft>
                <a:spcPts val="0"/>
              </a:spcAft>
              <a:buClr>
                <a:schemeClr val="dk1"/>
              </a:buClr>
              <a:buSzPts val="1100"/>
              <a:buFont typeface="Arial"/>
              <a:buNone/>
            </a:pPr>
            <a:r>
              <a:rPr lang="en"/>
              <a:t>them are harder so for example we haven't talked about those yet but there are some special processing options that</a:t>
            </a:r>
            <a:endParaRPr/>
          </a:p>
          <a:p>
            <a:pPr marL="0" lvl="0" indent="0" algn="l" rtl="0">
              <a:spcBef>
                <a:spcPts val="0"/>
              </a:spcBef>
              <a:spcAft>
                <a:spcPts val="0"/>
              </a:spcAft>
              <a:buClr>
                <a:schemeClr val="dk1"/>
              </a:buClr>
              <a:buSzPts val="1100"/>
              <a:buFont typeface="Arial"/>
              <a:buNone/>
            </a:pPr>
            <a:r>
              <a:rPr lang="en"/>
              <a:t>43:04</a:t>
            </a:r>
            <a:endParaRPr/>
          </a:p>
          <a:p>
            <a:pPr marL="0" lvl="0" indent="0" algn="l" rtl="0">
              <a:spcBef>
                <a:spcPts val="0"/>
              </a:spcBef>
              <a:spcAft>
                <a:spcPts val="0"/>
              </a:spcAft>
              <a:buClr>
                <a:schemeClr val="dk1"/>
              </a:buClr>
              <a:buSzPts val="1100"/>
              <a:buFont typeface="Arial"/>
              <a:buNone/>
            </a:pPr>
            <a:r>
              <a:rPr lang="en"/>
              <a:t>you can put in the IP header that make processing harder and usually these are</a:t>
            </a:r>
            <a:endParaRPr/>
          </a:p>
          <a:p>
            <a:pPr marL="0" lvl="0" indent="0" algn="l" rtl="0">
              <a:spcBef>
                <a:spcPts val="0"/>
              </a:spcBef>
              <a:spcAft>
                <a:spcPts val="0"/>
              </a:spcAft>
              <a:buClr>
                <a:schemeClr val="dk1"/>
              </a:buClr>
              <a:buSzPts val="1100"/>
              <a:buFont typeface="Arial"/>
              <a:buNone/>
            </a:pPr>
            <a:r>
              <a:rPr lang="en"/>
              <a:t>43:09</a:t>
            </a:r>
            <a:endParaRPr/>
          </a:p>
          <a:p>
            <a:pPr marL="0" lvl="0" indent="0" algn="l" rtl="0">
              <a:spcBef>
                <a:spcPts val="0"/>
              </a:spcBef>
              <a:spcAft>
                <a:spcPts val="0"/>
              </a:spcAft>
              <a:buClr>
                <a:schemeClr val="dk1"/>
              </a:buClr>
              <a:buSzPts val="1100"/>
              <a:buFont typeface="Arial"/>
              <a:buNone/>
            </a:pPr>
            <a:r>
              <a:rPr lang="en"/>
              <a:t>so hard that you have to punt them the forwarding chip just doesn't bother with these because they're too hard so we</a:t>
            </a:r>
            <a:endParaRPr/>
          </a:p>
          <a:p>
            <a:pPr marL="0" lvl="0" indent="0" algn="l" rtl="0">
              <a:spcBef>
                <a:spcPts val="0"/>
              </a:spcBef>
              <a:spcAft>
                <a:spcPts val="0"/>
              </a:spcAft>
              <a:buClr>
                <a:schemeClr val="dk1"/>
              </a:buClr>
              <a:buSzPts val="1100"/>
              <a:buFont typeface="Arial"/>
              <a:buNone/>
            </a:pPr>
            <a:r>
              <a:rPr lang="en"/>
              <a:t>43:15</a:t>
            </a:r>
            <a:endParaRPr/>
          </a:p>
          <a:p>
            <a:pPr marL="0" lvl="0" indent="0" algn="l" rtl="0">
              <a:spcBef>
                <a:spcPts val="0"/>
              </a:spcBef>
              <a:spcAft>
                <a:spcPts val="0"/>
              </a:spcAft>
              <a:buClr>
                <a:schemeClr val="dk1"/>
              </a:buClr>
              <a:buSzPts val="1100"/>
              <a:buFont typeface="Arial"/>
              <a:buNone/>
            </a:pPr>
            <a:r>
              <a:rPr lang="en"/>
              <a:t>just have to punt them and this also means that the modern internet tries to avoid these harder options when possible</a:t>
            </a:r>
            <a:endParaRPr/>
          </a:p>
          <a:p>
            <a:pPr marL="0" lvl="0" indent="0" algn="l" rtl="0">
              <a:spcBef>
                <a:spcPts val="0"/>
              </a:spcBef>
              <a:spcAft>
                <a:spcPts val="0"/>
              </a:spcAft>
              <a:buClr>
                <a:schemeClr val="dk1"/>
              </a:buClr>
              <a:buSzPts val="1100"/>
              <a:buFont typeface="Arial"/>
              <a:buNone/>
            </a:pPr>
            <a:r>
              <a:rPr lang="en"/>
              <a:t>43:21</a:t>
            </a:r>
            <a:endParaRPr/>
          </a:p>
          <a:p>
            <a:pPr marL="0" lvl="0" indent="0" algn="l" rtl="0">
              <a:spcBef>
                <a:spcPts val="0"/>
              </a:spcBef>
              <a:spcAft>
                <a:spcPts val="0"/>
              </a:spcAft>
              <a:buClr>
                <a:schemeClr val="dk1"/>
              </a:buClr>
              <a:buSzPts val="1100"/>
              <a:buFont typeface="Arial"/>
              <a:buNone/>
            </a:pPr>
            <a:r>
              <a:rPr lang="en"/>
              <a:t>they're more work for the router and they're slower and you have to punt them so it's usually easier to just not have</a:t>
            </a:r>
            <a:endParaRPr/>
          </a:p>
          <a:p>
            <a:pPr marL="0" lvl="0" indent="0" algn="l" rtl="0">
              <a:spcBef>
                <a:spcPts val="0"/>
              </a:spcBef>
              <a:spcAft>
                <a:spcPts val="0"/>
              </a:spcAft>
              <a:buClr>
                <a:schemeClr val="dk1"/>
              </a:buClr>
              <a:buSzPts val="1100"/>
              <a:buFont typeface="Arial"/>
              <a:buNone/>
            </a:pPr>
            <a:r>
              <a:rPr lang="en"/>
              <a:t>43:28</a:t>
            </a:r>
            <a:endParaRPr/>
          </a:p>
          <a:p>
            <a:pPr marL="0" lvl="0" indent="0" algn="l" rtl="0">
              <a:spcBef>
                <a:spcPts val="0"/>
              </a:spcBef>
              <a:spcAft>
                <a:spcPts val="0"/>
              </a:spcAft>
              <a:buClr>
                <a:schemeClr val="dk1"/>
              </a:buClr>
              <a:buSzPts val="1100"/>
              <a:buFont typeface="Arial"/>
              <a:buNone/>
            </a:pPr>
            <a:r>
              <a:rPr lang="en"/>
              <a:t>to deal with any of these extra complications so I would say parsing is easy most actions are easy and can be</a:t>
            </a:r>
            <a:endParaRPr/>
          </a:p>
          <a:p>
            <a:pPr marL="0" lvl="0" indent="0" algn="l" rtl="0">
              <a:spcBef>
                <a:spcPts val="0"/>
              </a:spcBef>
              <a:spcAft>
                <a:spcPts val="0"/>
              </a:spcAft>
              <a:buClr>
                <a:schemeClr val="dk1"/>
              </a:buClr>
              <a:buSzPts val="1100"/>
              <a:buFont typeface="Arial"/>
              <a:buNone/>
            </a:pPr>
            <a:r>
              <a:rPr lang="en"/>
              <a:t>43:35</a:t>
            </a:r>
            <a:endParaRPr/>
          </a:p>
          <a:p>
            <a:pPr marL="0" lvl="0" indent="0" algn="l" rtl="0">
              <a:spcBef>
                <a:spcPts val="0"/>
              </a:spcBef>
              <a:spcAft>
                <a:spcPts val="0"/>
              </a:spcAft>
              <a:buClr>
                <a:schemeClr val="dk1"/>
              </a:buClr>
              <a:buSzPts val="1100"/>
              <a:buFont typeface="Arial"/>
              <a:buNone/>
            </a:pPr>
            <a:r>
              <a:rPr lang="en"/>
              <a:t>done in hardware for the harder ones just ask the CPU to do it for you and the fabric interconnect is usually</a:t>
            </a:r>
            <a:endParaRPr/>
          </a:p>
          <a:p>
            <a:pPr marL="0" lvl="0" indent="0" algn="l" rtl="0">
              <a:spcBef>
                <a:spcPts val="0"/>
              </a:spcBef>
              <a:spcAft>
                <a:spcPts val="0"/>
              </a:spcAft>
              <a:buClr>
                <a:schemeClr val="dk1"/>
              </a:buClr>
              <a:buSzPts val="1100"/>
              <a:buFont typeface="Arial"/>
              <a:buNone/>
            </a:pPr>
            <a:r>
              <a:rPr lang="en"/>
              <a:t>43:41</a:t>
            </a:r>
            <a:endParaRPr/>
          </a:p>
          <a:p>
            <a:pPr marL="0" lvl="0" indent="0" algn="l" rtl="0">
              <a:spcBef>
                <a:spcPts val="0"/>
              </a:spcBef>
              <a:spcAft>
                <a:spcPts val="0"/>
              </a:spcAft>
              <a:buClr>
                <a:schemeClr val="dk1"/>
              </a:buClr>
              <a:buSzPts val="1100"/>
              <a:buFont typeface="Arial"/>
              <a:buNone/>
            </a:pPr>
            <a:r>
              <a:rPr lang="en"/>
              <a:t>pretty fast it's again a dedicated chip that tries to figure out where to forward</a:t>
            </a:r>
            <a:endParaRPr/>
          </a:p>
          <a:p>
            <a:pPr marL="0" lvl="0" indent="0" algn="l" rtl="0">
              <a:spcBef>
                <a:spcPts val="0"/>
              </a:spcBef>
              <a:spcAft>
                <a:spcPts val="0"/>
              </a:spcAft>
              <a:buClr>
                <a:schemeClr val="dk1"/>
              </a:buClr>
              <a:buSzPts val="1100"/>
              <a:buFont typeface="Arial"/>
              <a:buNone/>
            </a:pPr>
            <a:r>
              <a:rPr lang="en"/>
              <a:t>43:46</a:t>
            </a:r>
            <a:endParaRPr/>
          </a:p>
          <a:p>
            <a:pPr marL="0" lvl="0" indent="0" algn="l" rtl="0">
              <a:spcBef>
                <a:spcPts val="0"/>
              </a:spcBef>
              <a:spcAft>
                <a:spcPts val="0"/>
              </a:spcAft>
              <a:buClr>
                <a:schemeClr val="dk1"/>
              </a:buClr>
              <a:buSzPts val="1100"/>
              <a:buFont typeface="Arial"/>
              <a:buNone/>
            </a:pPr>
            <a:r>
              <a:rPr lang="en"/>
              <a:t>packets now you'll notice I left one out because this is where things are this is</a:t>
            </a:r>
            <a:endParaRPr/>
          </a:p>
          <a:p>
            <a:pPr marL="0" lvl="0" indent="0" algn="l" rtl="0">
              <a:spcBef>
                <a:spcPts val="0"/>
              </a:spcBef>
              <a:spcAft>
                <a:spcPts val="0"/>
              </a:spcAft>
              <a:buClr>
                <a:schemeClr val="dk1"/>
              </a:buClr>
              <a:buSzPts val="1100"/>
              <a:buFont typeface="Arial"/>
              <a:buNone/>
            </a:pPr>
            <a:r>
              <a:rPr lang="en"/>
              <a:t>43:52</a:t>
            </a:r>
            <a:endParaRPr/>
          </a:p>
          <a:p>
            <a:pPr marL="0" lvl="0" indent="0" algn="l" rtl="0">
              <a:spcBef>
                <a:spcPts val="0"/>
              </a:spcBef>
              <a:spcAft>
                <a:spcPts val="0"/>
              </a:spcAft>
              <a:buClr>
                <a:schemeClr val="dk1"/>
              </a:buClr>
              <a:buSzPts val="1100"/>
              <a:buFont typeface="Arial"/>
              <a:buNone/>
            </a:pPr>
            <a:r>
              <a:rPr lang="en"/>
              <a:t>where we have to think about making things easier so we talked about parsing being easy we talked about the actions</a:t>
            </a:r>
            <a:endParaRPr/>
          </a:p>
          <a:p>
            <a:pPr marL="0" lvl="0" indent="0" algn="l" rtl="0">
              <a:spcBef>
                <a:spcPts val="0"/>
              </a:spcBef>
              <a:spcAft>
                <a:spcPts val="0"/>
              </a:spcAft>
              <a:buClr>
                <a:schemeClr val="dk1"/>
              </a:buClr>
              <a:buSzPts val="1100"/>
              <a:buFont typeface="Arial"/>
              <a:buNone/>
            </a:pPr>
            <a:r>
              <a:rPr lang="en"/>
              <a:t>43:58</a:t>
            </a:r>
            <a:endParaRPr/>
          </a:p>
          <a:p>
            <a:pPr marL="0" lvl="0" indent="0" algn="l" rtl="0">
              <a:spcBef>
                <a:spcPts val="0"/>
              </a:spcBef>
              <a:spcAft>
                <a:spcPts val="0"/>
              </a:spcAft>
              <a:buClr>
                <a:schemeClr val="dk1"/>
              </a:buClr>
              <a:buSzPts val="1100"/>
              <a:buFont typeface="Arial"/>
              <a:buNone/>
            </a:pPr>
            <a:r>
              <a:rPr lang="en"/>
              <a:t>being easy what about lookup remember you have to have that table and you have</a:t>
            </a:r>
            <a:endParaRPr/>
          </a:p>
          <a:p>
            <a:pPr marL="0" lvl="0" indent="0" algn="l" rtl="0">
              <a:spcBef>
                <a:spcPts val="0"/>
              </a:spcBef>
              <a:spcAft>
                <a:spcPts val="0"/>
              </a:spcAft>
              <a:buClr>
                <a:schemeClr val="dk1"/>
              </a:buClr>
              <a:buSzPts val="1100"/>
              <a:buFont typeface="Arial"/>
              <a:buNone/>
            </a:pPr>
            <a:r>
              <a:rPr lang="en"/>
              <a:t>44:03</a:t>
            </a:r>
            <a:endParaRPr/>
          </a:p>
          <a:p>
            <a:pPr marL="0" lvl="0" indent="0" algn="l" rtl="0">
              <a:spcBef>
                <a:spcPts val="0"/>
              </a:spcBef>
              <a:spcAft>
                <a:spcPts val="0"/>
              </a:spcAft>
              <a:buClr>
                <a:schemeClr val="dk1"/>
              </a:buClr>
              <a:buSzPts val="1100"/>
              <a:buFont typeface="Arial"/>
              <a:buNone/>
            </a:pPr>
            <a:r>
              <a:rPr lang="en"/>
              <a:t>to look up the corresponding next toop how do you actually do that in Hardware what logic gates do you build so that</a:t>
            </a:r>
            <a:endParaRPr/>
          </a:p>
          <a:p>
            <a:pPr marL="0" lvl="0" indent="0" algn="l" rtl="0">
              <a:spcBef>
                <a:spcPts val="0"/>
              </a:spcBef>
              <a:spcAft>
                <a:spcPts val="0"/>
              </a:spcAft>
              <a:buClr>
                <a:schemeClr val="dk1"/>
              </a:buClr>
              <a:buSzPts val="1100"/>
              <a:buFont typeface="Arial"/>
              <a:buNone/>
            </a:pPr>
            <a:r>
              <a:rPr lang="en"/>
              <a:t>44:12</a:t>
            </a:r>
            <a:endParaRPr/>
          </a:p>
          <a:p>
            <a:pPr marL="0" lvl="0" indent="0" algn="l" rtl="0">
              <a:spcBef>
                <a:spcPts val="0"/>
              </a:spcBef>
              <a:spcAft>
                <a:spcPts val="0"/>
              </a:spcAft>
              <a:buClr>
                <a:schemeClr val="dk1"/>
              </a:buClr>
              <a:buSzPts val="1100"/>
              <a:buFont typeface="Arial"/>
              <a:buNone/>
            </a:pPr>
            <a:r>
              <a:rPr lang="en"/>
              <a:t>you can go into a table look up the next top and then send the packet along the next top really quickly so the rest of</a:t>
            </a:r>
            <a:endParaRPr/>
          </a:p>
          <a:p>
            <a:pPr marL="0" lvl="0" indent="0" algn="l" rtl="0">
              <a:spcBef>
                <a:spcPts val="0"/>
              </a:spcBef>
              <a:spcAft>
                <a:spcPts val="0"/>
              </a:spcAft>
              <a:buClr>
                <a:schemeClr val="dk1"/>
              </a:buClr>
              <a:buSzPts val="1100"/>
              <a:buFont typeface="Arial"/>
              <a:buNone/>
            </a:pPr>
            <a:r>
              <a:rPr lang="en"/>
              <a:t>44:19</a:t>
            </a:r>
            <a:endParaRPr/>
          </a:p>
          <a:p>
            <a:pPr marL="0" lvl="0" indent="0" algn="l" rtl="0">
              <a:spcBef>
                <a:spcPts val="0"/>
              </a:spcBef>
              <a:spcAft>
                <a:spcPts val="0"/>
              </a:spcAft>
              <a:buClr>
                <a:schemeClr val="dk1"/>
              </a:buClr>
              <a:buSzPts val="1100"/>
              <a:buFont typeface="Arial"/>
              <a:buNone/>
            </a:pPr>
            <a:r>
              <a:rPr lang="en"/>
              <a:t>today is dedicated to filling in this question mark and finding a way to do lookup that's extremely fast in Hardware</a:t>
            </a:r>
            <a:endParaRPr/>
          </a:p>
          <a:p>
            <a:pPr marL="0" lvl="0" indent="0" algn="l" rtl="0">
              <a:spcBef>
                <a:spcPts val="0"/>
              </a:spcBef>
              <a:spcAft>
                <a:spcPts val="0"/>
              </a:spcAft>
              <a:buClr>
                <a:schemeClr val="dk1"/>
              </a:buClr>
              <a:buSzPts val="1100"/>
              <a:buFont typeface="Arial"/>
              <a:buNone/>
            </a:pPr>
            <a:r>
              <a:rPr lang="en"/>
              <a:t>44:26</a:t>
            </a:r>
            <a:endParaRPr/>
          </a:p>
          <a:p>
            <a:pPr marL="0" lvl="0" indent="0" algn="l" rtl="0">
              <a:spcBef>
                <a:spcPts val="0"/>
              </a:spcBef>
              <a:spcAft>
                <a:spcPts val="0"/>
              </a:spcAft>
              <a:buClr>
                <a:schemeClr val="dk1"/>
              </a:buClr>
              <a:buSzPts val="1100"/>
              <a:buFont typeface="Arial"/>
              <a:buNone/>
            </a:pPr>
            <a:r>
              <a:rPr lang="en"/>
              <a:t>because the faster we make this chip the better capacity our routers have so we solve these two we need to solve lookup</a:t>
            </a:r>
            <a:endParaRPr/>
          </a:p>
          <a:p>
            <a:pPr marL="0" lvl="0" indent="0" algn="l" rtl="0">
              <a:spcBef>
                <a:spcPts val="0"/>
              </a:spcBef>
              <a:spcAft>
                <a:spcPts val="0"/>
              </a:spcAft>
              <a:buClr>
                <a:schemeClr val="dk1"/>
              </a:buClr>
              <a:buSzPts val="1100"/>
              <a:buFont typeface="Arial"/>
              <a:buNone/>
            </a:pPr>
            <a:r>
              <a:rPr lang="en"/>
              <a:t>44:33</a:t>
            </a:r>
            <a:endParaRPr/>
          </a:p>
          <a:p>
            <a:pPr marL="0" lvl="0" indent="0" algn="l" rtl="0">
              <a:spcBef>
                <a:spcPts val="0"/>
              </a:spcBef>
              <a:spcAft>
                <a:spcPts val="0"/>
              </a:spcAft>
              <a:buClr>
                <a:schemeClr val="dk1"/>
              </a:buClr>
              <a:buSzPts val="1100"/>
              <a:buFont typeface="Arial"/>
              <a:buNone/>
            </a:pPr>
            <a:r>
              <a:rPr lang="en"/>
              <a:t>next and that's going to take the rest of today</a:t>
            </a: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2ed476ffb65_0_1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2ed476ffb65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Any thoughts before we get into the last topic?</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2ed476ffb65_0_1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2ed476ffb65_0_1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one very important operation</a:t>
            </a:r>
            <a:endParaRPr/>
          </a:p>
          <a:p>
            <a:pPr marL="0" lvl="0" indent="0" algn="l" rtl="0">
              <a:spcBef>
                <a:spcPts val="0"/>
              </a:spcBef>
              <a:spcAft>
                <a:spcPts val="0"/>
              </a:spcAft>
              <a:buClr>
                <a:schemeClr val="dk1"/>
              </a:buClr>
              <a:buSzPts val="1100"/>
              <a:buFont typeface="Arial"/>
              <a:buNone/>
            </a:pPr>
            <a:r>
              <a:rPr lang="en"/>
              <a:t>46:31</a:t>
            </a:r>
            <a:endParaRPr/>
          </a:p>
          <a:p>
            <a:pPr marL="0" lvl="0" indent="0" algn="l" rtl="0">
              <a:spcBef>
                <a:spcPts val="0"/>
              </a:spcBef>
              <a:spcAft>
                <a:spcPts val="0"/>
              </a:spcAft>
              <a:buClr>
                <a:schemeClr val="dk1"/>
              </a:buClr>
              <a:buSzPts val="1100"/>
              <a:buFont typeface="Arial"/>
              <a:buNone/>
            </a:pPr>
            <a:r>
              <a:rPr lang="en"/>
              <a:t>that we have to make as fast as possible is look up going to the forwarding table finding the next top and sending the</a:t>
            </a:r>
            <a:endParaRPr/>
          </a:p>
          <a:p>
            <a:pPr marL="0" lvl="0" indent="0" algn="l" rtl="0">
              <a:spcBef>
                <a:spcPts val="0"/>
              </a:spcBef>
              <a:spcAft>
                <a:spcPts val="0"/>
              </a:spcAft>
              <a:buClr>
                <a:schemeClr val="dk1"/>
              </a:buClr>
              <a:buSzPts val="1100"/>
              <a:buFont typeface="Arial"/>
              <a:buNone/>
            </a:pPr>
            <a:r>
              <a:rPr lang="en"/>
              <a:t>46:37</a:t>
            </a:r>
            <a:endParaRPr/>
          </a:p>
          <a:p>
            <a:pPr marL="0" lvl="0" indent="0" algn="l" rtl="0">
              <a:spcBef>
                <a:spcPts val="0"/>
              </a:spcBef>
              <a:spcAft>
                <a:spcPts val="0"/>
              </a:spcAft>
              <a:buClr>
                <a:schemeClr val="dk1"/>
              </a:buClr>
              <a:buSzPts val="1100"/>
              <a:buFont typeface="Arial"/>
              <a:buNone/>
            </a:pPr>
            <a:r>
              <a:rPr lang="en"/>
              <a:t>packet along the next top unfortunately that is easier said than done so one</a:t>
            </a:r>
            <a:endParaRPr/>
          </a:p>
          <a:p>
            <a:pPr marL="0" lvl="0" indent="0" algn="l" rtl="0">
              <a:spcBef>
                <a:spcPts val="0"/>
              </a:spcBef>
              <a:spcAft>
                <a:spcPts val="0"/>
              </a:spcAft>
              <a:buClr>
                <a:schemeClr val="dk1"/>
              </a:buClr>
              <a:buSzPts val="1100"/>
              <a:buFont typeface="Arial"/>
              <a:buNone/>
            </a:pPr>
            <a:r>
              <a:rPr lang="en"/>
              <a:t>46:43</a:t>
            </a:r>
            <a:endParaRPr/>
          </a:p>
          <a:p>
            <a:pPr marL="0" lvl="0" indent="0" algn="l" rtl="0">
              <a:spcBef>
                <a:spcPts val="0"/>
              </a:spcBef>
              <a:spcAft>
                <a:spcPts val="0"/>
              </a:spcAft>
              <a:buClr>
                <a:schemeClr val="dk1"/>
              </a:buClr>
              <a:buSzPts val="1100"/>
              <a:buFont typeface="Arial"/>
              <a:buNone/>
            </a:pPr>
            <a:r>
              <a:rPr lang="en"/>
              <a:t>challenge immediately that we have is that remember we said because of addressing and the fact that we have</a:t>
            </a:r>
            <a:endParaRPr/>
          </a:p>
          <a:p>
            <a:pPr marL="0" lvl="0" indent="0" algn="l" rtl="0">
              <a:spcBef>
                <a:spcPts val="0"/>
              </a:spcBef>
              <a:spcAft>
                <a:spcPts val="0"/>
              </a:spcAft>
              <a:buClr>
                <a:schemeClr val="dk1"/>
              </a:buClr>
              <a:buSzPts val="1100"/>
              <a:buFont typeface="Arial"/>
              <a:buNone/>
            </a:pPr>
            <a:r>
              <a:rPr lang="en"/>
              <a:t>46:50</a:t>
            </a:r>
            <a:endParaRPr/>
          </a:p>
          <a:p>
            <a:pPr marL="0" lvl="0" indent="0" algn="l" rtl="0">
              <a:spcBef>
                <a:spcPts val="0"/>
              </a:spcBef>
              <a:spcAft>
                <a:spcPts val="0"/>
              </a:spcAft>
              <a:buClr>
                <a:schemeClr val="dk1"/>
              </a:buClr>
              <a:buSzPts val="1100"/>
              <a:buFont typeface="Arial"/>
              <a:buNone/>
            </a:pPr>
            <a:r>
              <a:rPr lang="en"/>
              <a:t>high archical addresses the table doesn't necessarily map one destination</a:t>
            </a:r>
            <a:endParaRPr/>
          </a:p>
          <a:p>
            <a:pPr marL="0" lvl="0" indent="0" algn="l" rtl="0">
              <a:spcBef>
                <a:spcPts val="0"/>
              </a:spcBef>
              <a:spcAft>
                <a:spcPts val="0"/>
              </a:spcAft>
              <a:buClr>
                <a:schemeClr val="dk1"/>
              </a:buClr>
              <a:buSzPts val="1100"/>
              <a:buFont typeface="Arial"/>
              <a:buNone/>
            </a:pPr>
            <a:r>
              <a:rPr lang="en"/>
              <a:t>46:55</a:t>
            </a:r>
            <a:endParaRPr/>
          </a:p>
          <a:p>
            <a:pPr marL="0" lvl="0" indent="0" algn="l" rtl="0">
              <a:spcBef>
                <a:spcPts val="0"/>
              </a:spcBef>
              <a:spcAft>
                <a:spcPts val="0"/>
              </a:spcAft>
              <a:buClr>
                <a:schemeClr val="dk1"/>
              </a:buClr>
              <a:buSzPts val="1100"/>
              <a:buFont typeface="Arial"/>
              <a:buNone/>
            </a:pPr>
            <a:r>
              <a:rPr lang="en"/>
              <a:t>to one next toop so the very first tables we saw they would say something like a has Next Top Port two and if you</a:t>
            </a:r>
            <a:endParaRPr/>
          </a:p>
          <a:p>
            <a:pPr marL="0" lvl="0" indent="0" algn="l" rtl="0">
              <a:spcBef>
                <a:spcPts val="0"/>
              </a:spcBef>
              <a:spcAft>
                <a:spcPts val="0"/>
              </a:spcAft>
              <a:buClr>
                <a:schemeClr val="dk1"/>
              </a:buClr>
              <a:buSzPts val="1100"/>
              <a:buFont typeface="Arial"/>
              <a:buNone/>
            </a:pPr>
            <a:r>
              <a:rPr lang="en"/>
              <a:t>47:02</a:t>
            </a:r>
            <a:endParaRPr/>
          </a:p>
          <a:p>
            <a:pPr marL="0" lvl="0" indent="0" algn="l" rtl="0">
              <a:spcBef>
                <a:spcPts val="0"/>
              </a:spcBef>
              <a:spcAft>
                <a:spcPts val="0"/>
              </a:spcAft>
              <a:buClr>
                <a:schemeClr val="dk1"/>
              </a:buClr>
              <a:buSzPts val="1100"/>
              <a:buFont typeface="Arial"/>
              <a:buNone/>
            </a:pPr>
            <a:r>
              <a:rPr lang="en"/>
              <a:t>want to send packets to B send it to Port three if the table looked like that it was just a bunch of key value pairs</a:t>
            </a:r>
            <a:endParaRPr/>
          </a:p>
          <a:p>
            <a:pPr marL="0" lvl="0" indent="0" algn="l" rtl="0">
              <a:spcBef>
                <a:spcPts val="0"/>
              </a:spcBef>
              <a:spcAft>
                <a:spcPts val="0"/>
              </a:spcAft>
              <a:buClr>
                <a:schemeClr val="dk1"/>
              </a:buClr>
              <a:buSzPts val="1100"/>
              <a:buFont typeface="Arial"/>
              <a:buNone/>
            </a:pPr>
            <a:r>
              <a:rPr lang="en"/>
              <a:t>47:08</a:t>
            </a:r>
            <a:endParaRPr/>
          </a:p>
          <a:p>
            <a:pPr marL="0" lvl="0" indent="0" algn="l" rtl="0">
              <a:spcBef>
                <a:spcPts val="0"/>
              </a:spcBef>
              <a:spcAft>
                <a:spcPts val="0"/>
              </a:spcAft>
              <a:buClr>
                <a:schemeClr val="dk1"/>
              </a:buClr>
              <a:buSzPts val="1100"/>
              <a:buFont typeface="Arial"/>
              <a:buNone/>
            </a:pPr>
            <a:r>
              <a:rPr lang="en"/>
              <a:t>we would be all done that's not so hard you just look up something in a table unfortunately it's not so easy because</a:t>
            </a:r>
            <a:endParaRPr/>
          </a:p>
          <a:p>
            <a:pPr marL="0" lvl="0" indent="0" algn="l" rtl="0">
              <a:spcBef>
                <a:spcPts val="0"/>
              </a:spcBef>
              <a:spcAft>
                <a:spcPts val="0"/>
              </a:spcAft>
              <a:buClr>
                <a:schemeClr val="dk1"/>
              </a:buClr>
              <a:buSzPts val="1100"/>
              <a:buFont typeface="Arial"/>
              <a:buNone/>
            </a:pPr>
            <a:r>
              <a:rPr lang="en"/>
              <a:t>47:15</a:t>
            </a:r>
            <a:endParaRPr/>
          </a:p>
          <a:p>
            <a:pPr marL="0" lvl="0" indent="0" algn="l" rtl="0">
              <a:spcBef>
                <a:spcPts val="0"/>
              </a:spcBef>
              <a:spcAft>
                <a:spcPts val="0"/>
              </a:spcAft>
              <a:buClr>
                <a:schemeClr val="dk1"/>
              </a:buClr>
              <a:buSzPts val="1100"/>
              <a:buFont typeface="Arial"/>
              <a:buNone/>
            </a:pPr>
            <a:r>
              <a:rPr lang="en"/>
              <a:t>entries can contain ranges so here we're saying everything in this particular IP</a:t>
            </a:r>
            <a:endParaRPr/>
          </a:p>
          <a:p>
            <a:pPr marL="0" lvl="0" indent="0" algn="l" rtl="0">
              <a:spcBef>
                <a:spcPts val="0"/>
              </a:spcBef>
              <a:spcAft>
                <a:spcPts val="0"/>
              </a:spcAft>
              <a:buClr>
                <a:schemeClr val="dk1"/>
              </a:buClr>
              <a:buSzPts val="1100"/>
              <a:buFont typeface="Arial"/>
              <a:buNone/>
            </a:pPr>
            <a:r>
              <a:rPr lang="en"/>
              <a:t>47:21</a:t>
            </a:r>
            <a:endParaRPr/>
          </a:p>
          <a:p>
            <a:pPr marL="0" lvl="0" indent="0" algn="l" rtl="0">
              <a:spcBef>
                <a:spcPts val="0"/>
              </a:spcBef>
              <a:spcAft>
                <a:spcPts val="0"/>
              </a:spcAft>
              <a:buClr>
                <a:schemeClr val="dk1"/>
              </a:buClr>
              <a:buSzPts val="1100"/>
              <a:buFont typeface="Arial"/>
              <a:buNone/>
            </a:pPr>
            <a:r>
              <a:rPr lang="en"/>
              <a:t>address range and remember the slash notation is how you write a range of IP addresses everything in this range goes</a:t>
            </a:r>
            <a:endParaRPr/>
          </a:p>
          <a:p>
            <a:pPr marL="0" lvl="0" indent="0" algn="l" rtl="0">
              <a:spcBef>
                <a:spcPts val="0"/>
              </a:spcBef>
              <a:spcAft>
                <a:spcPts val="0"/>
              </a:spcAft>
              <a:buClr>
                <a:schemeClr val="dk1"/>
              </a:buClr>
              <a:buSzPts val="1100"/>
              <a:buFont typeface="Arial"/>
              <a:buNone/>
            </a:pPr>
            <a:r>
              <a:rPr lang="en"/>
              <a:t>47:28</a:t>
            </a:r>
            <a:endParaRPr/>
          </a:p>
          <a:p>
            <a:pPr marL="0" lvl="0" indent="0" algn="l" rtl="0">
              <a:spcBef>
                <a:spcPts val="0"/>
              </a:spcBef>
              <a:spcAft>
                <a:spcPts val="0"/>
              </a:spcAft>
              <a:buClr>
                <a:schemeClr val="dk1"/>
              </a:buClr>
              <a:buSzPts val="1100"/>
              <a:buFont typeface="Arial"/>
              <a:buNone/>
            </a:pPr>
            <a:r>
              <a:rPr lang="en"/>
              <a:t>out of port five that's not so easy how do you write code or build logic in</a:t>
            </a:r>
            <a:endParaRPr/>
          </a:p>
          <a:p>
            <a:pPr marL="0" lvl="0" indent="0" algn="l" rtl="0">
              <a:spcBef>
                <a:spcPts val="0"/>
              </a:spcBef>
              <a:spcAft>
                <a:spcPts val="0"/>
              </a:spcAft>
              <a:buClr>
                <a:schemeClr val="dk1"/>
              </a:buClr>
              <a:buSzPts val="1100"/>
              <a:buFont typeface="Arial"/>
              <a:buNone/>
            </a:pPr>
            <a:r>
              <a:rPr lang="en"/>
              <a:t>47:35</a:t>
            </a:r>
            <a:endParaRPr/>
          </a:p>
          <a:p>
            <a:pPr marL="0" lvl="0" indent="0" algn="l" rtl="0">
              <a:spcBef>
                <a:spcPts val="0"/>
              </a:spcBef>
              <a:spcAft>
                <a:spcPts val="0"/>
              </a:spcAft>
              <a:buClr>
                <a:schemeClr val="dk1"/>
              </a:buClr>
              <a:buSzPts val="1100"/>
              <a:buFont typeface="Arial"/>
              <a:buNone/>
            </a:pPr>
            <a:r>
              <a:rPr lang="en"/>
              <a:t>Hardware that says does it match this range and if it does match send it out of port five that's not so trivial and</a:t>
            </a:r>
            <a:endParaRPr/>
          </a:p>
          <a:p>
            <a:pPr marL="0" lvl="0" indent="0" algn="l" rtl="0">
              <a:spcBef>
                <a:spcPts val="0"/>
              </a:spcBef>
              <a:spcAft>
                <a:spcPts val="0"/>
              </a:spcAft>
              <a:buClr>
                <a:schemeClr val="dk1"/>
              </a:buClr>
              <a:buSzPts val="1100"/>
              <a:buFont typeface="Arial"/>
              <a:buNone/>
            </a:pPr>
            <a:r>
              <a:rPr lang="en"/>
              <a:t>47:42</a:t>
            </a:r>
            <a:endParaRPr/>
          </a:p>
          <a:p>
            <a:pPr marL="0" lvl="0" indent="0" algn="l" rtl="0">
              <a:spcBef>
                <a:spcPts val="0"/>
              </a:spcBef>
              <a:spcAft>
                <a:spcPts val="0"/>
              </a:spcAft>
              <a:buClr>
                <a:schemeClr val="dk1"/>
              </a:buClr>
              <a:buSzPts val="1100"/>
              <a:buFont typeface="Arial"/>
              <a:buNone/>
            </a:pPr>
            <a:r>
              <a:rPr lang="en"/>
              <a:t>an even worse problem that we saw from last time is that ranges can overlap remember we said there was something</a:t>
            </a:r>
            <a:endParaRPr/>
          </a:p>
          <a:p>
            <a:pPr marL="0" lvl="0" indent="0" algn="l" rtl="0">
              <a:spcBef>
                <a:spcPts val="0"/>
              </a:spcBef>
              <a:spcAft>
                <a:spcPts val="0"/>
              </a:spcAft>
              <a:buClr>
                <a:schemeClr val="dk1"/>
              </a:buClr>
              <a:buSzPts val="1100"/>
              <a:buFont typeface="Arial"/>
              <a:buNone/>
            </a:pPr>
            <a:r>
              <a:rPr lang="en"/>
              <a:t>47:48</a:t>
            </a:r>
            <a:endParaRPr/>
          </a:p>
          <a:p>
            <a:pPr marL="0" lvl="0" indent="0" algn="l" rtl="0">
              <a:spcBef>
                <a:spcPts val="0"/>
              </a:spcBef>
              <a:spcAft>
                <a:spcPts val="0"/>
              </a:spcAft>
              <a:buClr>
                <a:schemeClr val="dk1"/>
              </a:buClr>
              <a:buSzPts val="1100"/>
              <a:buFont typeface="Arial"/>
              <a:buNone/>
            </a:pPr>
            <a:r>
              <a:rPr lang="en"/>
              <a:t>called multihoming and the important thing was just that some of these ranges can actually overlap so the destination</a:t>
            </a:r>
            <a:endParaRPr/>
          </a:p>
          <a:p>
            <a:pPr marL="0" lvl="0" indent="0" algn="l" rtl="0">
              <a:spcBef>
                <a:spcPts val="0"/>
              </a:spcBef>
              <a:spcAft>
                <a:spcPts val="0"/>
              </a:spcAft>
              <a:buClr>
                <a:schemeClr val="dk1"/>
              </a:buClr>
              <a:buSzPts val="1100"/>
              <a:buFont typeface="Arial"/>
              <a:buNone/>
            </a:pPr>
            <a:r>
              <a:rPr lang="en"/>
              <a:t>47:54</a:t>
            </a:r>
            <a:endParaRPr/>
          </a:p>
          <a:p>
            <a:pPr marL="0" lvl="0" indent="0" algn="l" rtl="0">
              <a:spcBef>
                <a:spcPts val="0"/>
              </a:spcBef>
              <a:spcAft>
                <a:spcPts val="0"/>
              </a:spcAft>
              <a:buClr>
                <a:schemeClr val="dk1"/>
              </a:buClr>
              <a:buSzPts val="1100"/>
              <a:buFont typeface="Arial"/>
              <a:buNone/>
            </a:pPr>
            <a:r>
              <a:rPr lang="en"/>
              <a:t>you're looking for could Match multiple entries and not just one both of those</a:t>
            </a:r>
            <a:endParaRPr/>
          </a:p>
          <a:p>
            <a:pPr marL="0" lvl="0" indent="0" algn="l" rtl="0">
              <a:spcBef>
                <a:spcPts val="0"/>
              </a:spcBef>
              <a:spcAft>
                <a:spcPts val="0"/>
              </a:spcAft>
              <a:buClr>
                <a:schemeClr val="dk1"/>
              </a:buClr>
              <a:buSzPts val="1100"/>
              <a:buFont typeface="Arial"/>
              <a:buNone/>
            </a:pPr>
            <a:r>
              <a:rPr lang="en"/>
              <a:t>47:59</a:t>
            </a:r>
            <a:endParaRPr/>
          </a:p>
          <a:p>
            <a:pPr marL="0" lvl="0" indent="0" algn="l" rtl="0">
              <a:spcBef>
                <a:spcPts val="0"/>
              </a:spcBef>
              <a:spcAft>
                <a:spcPts val="0"/>
              </a:spcAft>
              <a:buClr>
                <a:schemeClr val="dk1"/>
              </a:buClr>
              <a:buSzPts val="1100"/>
              <a:buFont typeface="Arial"/>
              <a:buNone/>
            </a:pPr>
            <a:r>
              <a:rPr lang="en"/>
              <a:t>make our lives harder so we need to solve them so let me give you one naive solution and say why it doesn't work so</a:t>
            </a:r>
            <a:endParaRPr/>
          </a:p>
          <a:p>
            <a:pPr marL="0" lvl="0" indent="0" algn="l" rtl="0">
              <a:spcBef>
                <a:spcPts val="0"/>
              </a:spcBef>
              <a:spcAft>
                <a:spcPts val="0"/>
              </a:spcAft>
              <a:buClr>
                <a:schemeClr val="dk1"/>
              </a:buClr>
              <a:buSzPts val="1100"/>
              <a:buFont typeface="Arial"/>
              <a:buNone/>
            </a:pPr>
            <a:r>
              <a:rPr lang="en"/>
              <a:t>48:07</a:t>
            </a:r>
            <a:endParaRPr/>
          </a:p>
          <a:p>
            <a:pPr marL="0" lvl="0" indent="0" algn="l" rtl="0">
              <a:spcBef>
                <a:spcPts val="0"/>
              </a:spcBef>
              <a:spcAft>
                <a:spcPts val="0"/>
              </a:spcAft>
              <a:buClr>
                <a:schemeClr val="dk1"/>
              </a:buClr>
              <a:buSzPts val="1100"/>
              <a:buFont typeface="Arial"/>
              <a:buNone/>
            </a:pPr>
            <a:r>
              <a:rPr lang="en"/>
              <a:t>one thing you could do is say these ranges are annoying to deal with so what if I just didn't have ranges I just</a:t>
            </a:r>
            <a:endParaRPr/>
          </a:p>
          <a:p>
            <a:pPr marL="0" lvl="0" indent="0" algn="l" rtl="0">
              <a:spcBef>
                <a:spcPts val="0"/>
              </a:spcBef>
              <a:spcAft>
                <a:spcPts val="0"/>
              </a:spcAft>
              <a:buClr>
                <a:schemeClr val="dk1"/>
              </a:buClr>
              <a:buSzPts val="1100"/>
              <a:buFont typeface="Arial"/>
              <a:buNone/>
            </a:pPr>
            <a:r>
              <a:rPr lang="en"/>
              <a:t>48:12</a:t>
            </a:r>
            <a:endParaRPr/>
          </a:p>
          <a:p>
            <a:pPr marL="0" lvl="0" indent="0" algn="l" rtl="0">
              <a:spcBef>
                <a:spcPts val="0"/>
              </a:spcBef>
              <a:spcAft>
                <a:spcPts val="0"/>
              </a:spcAft>
              <a:buClr>
                <a:schemeClr val="dk1"/>
              </a:buClr>
              <a:buSzPts val="1100"/>
              <a:buFont typeface="Arial"/>
              <a:buNone/>
            </a:pPr>
            <a:r>
              <a:rPr lang="en"/>
              <a:t>wrote out every single destination separately so this range represents</a:t>
            </a:r>
            <a:endParaRPr/>
          </a:p>
          <a:p>
            <a:pPr marL="0" lvl="0" indent="0" algn="l" rtl="0">
              <a:spcBef>
                <a:spcPts val="0"/>
              </a:spcBef>
              <a:spcAft>
                <a:spcPts val="0"/>
              </a:spcAft>
              <a:buClr>
                <a:schemeClr val="dk1"/>
              </a:buClr>
              <a:buSzPts val="1100"/>
              <a:buFont typeface="Arial"/>
              <a:buNone/>
            </a:pPr>
            <a:r>
              <a:rPr lang="en"/>
              <a:t>48:17</a:t>
            </a:r>
            <a:endParaRPr/>
          </a:p>
          <a:p>
            <a:pPr marL="0" lvl="0" indent="0" algn="l" rtl="0">
              <a:spcBef>
                <a:spcPts val="0"/>
              </a:spcBef>
              <a:spcAft>
                <a:spcPts val="0"/>
              </a:spcAft>
              <a:buClr>
                <a:schemeClr val="dk1"/>
              </a:buClr>
              <a:buSzPts val="1100"/>
              <a:buFont typeface="Arial"/>
              <a:buNone/>
            </a:pPr>
            <a:r>
              <a:rPr lang="en"/>
              <a:t>everything from 2.1.10 all the way to 2.1.12 five5 what if I just rote out 255</a:t>
            </a:r>
            <a:endParaRPr/>
          </a:p>
          <a:p>
            <a:pPr marL="0" lvl="0" indent="0" algn="l" rtl="0">
              <a:spcBef>
                <a:spcPts val="0"/>
              </a:spcBef>
              <a:spcAft>
                <a:spcPts val="0"/>
              </a:spcAft>
              <a:buClr>
                <a:schemeClr val="dk1"/>
              </a:buClr>
              <a:buSzPts val="1100"/>
              <a:buFont typeface="Arial"/>
              <a:buNone/>
            </a:pPr>
            <a:r>
              <a:rPr lang="en"/>
              <a:t>48:25</a:t>
            </a:r>
            <a:endParaRPr/>
          </a:p>
          <a:p>
            <a:pPr marL="0" lvl="0" indent="0" algn="l" rtl="0">
              <a:spcBef>
                <a:spcPts val="0"/>
              </a:spcBef>
              <a:spcAft>
                <a:spcPts val="0"/>
              </a:spcAft>
              <a:buClr>
                <a:schemeClr val="dk1"/>
              </a:buClr>
              <a:buSzPts val="1100"/>
              <a:buFont typeface="Arial"/>
              <a:buNone/>
            </a:pPr>
            <a:r>
              <a:rPr lang="en"/>
              <a:t>rows and said all of them have a next top of five now you can just look up an exact match find the next p and you're</a:t>
            </a:r>
            <a:endParaRPr/>
          </a:p>
          <a:p>
            <a:pPr marL="0" lvl="0" indent="0" algn="l" rtl="0">
              <a:spcBef>
                <a:spcPts val="0"/>
              </a:spcBef>
              <a:spcAft>
                <a:spcPts val="0"/>
              </a:spcAft>
              <a:buClr>
                <a:schemeClr val="dk1"/>
              </a:buClr>
              <a:buSzPts val="1100"/>
              <a:buFont typeface="Arial"/>
              <a:buNone/>
            </a:pPr>
            <a:r>
              <a:rPr lang="en"/>
              <a:t>48:33</a:t>
            </a:r>
            <a:endParaRPr/>
          </a:p>
          <a:p>
            <a:pPr marL="0" lvl="0" indent="0" algn="l" rtl="0">
              <a:spcBef>
                <a:spcPts val="0"/>
              </a:spcBef>
              <a:spcAft>
                <a:spcPts val="0"/>
              </a:spcAft>
              <a:buClr>
                <a:schemeClr val="dk1"/>
              </a:buClr>
              <a:buSzPts val="1100"/>
              <a:buFont typeface="Arial"/>
              <a:buNone/>
            </a:pPr>
            <a:r>
              <a:rPr lang="en"/>
              <a:t>done this is not good why because this table is huge and I only had one entry</a:t>
            </a:r>
            <a:endParaRPr/>
          </a:p>
          <a:p>
            <a:pPr marL="0" lvl="0" indent="0" algn="l" rtl="0">
              <a:spcBef>
                <a:spcPts val="0"/>
              </a:spcBef>
              <a:spcAft>
                <a:spcPts val="0"/>
              </a:spcAft>
              <a:buClr>
                <a:schemeClr val="dk1"/>
              </a:buClr>
              <a:buSzPts val="1100"/>
              <a:buFont typeface="Arial"/>
              <a:buNone/>
            </a:pPr>
            <a:r>
              <a:rPr lang="en"/>
              <a:t>48:38</a:t>
            </a:r>
            <a:endParaRPr/>
          </a:p>
          <a:p>
            <a:pPr marL="0" lvl="0" indent="0" algn="l" rtl="0">
              <a:spcBef>
                <a:spcPts val="0"/>
              </a:spcBef>
              <a:spcAft>
                <a:spcPts val="0"/>
              </a:spcAft>
              <a:buClr>
                <a:schemeClr val="dk1"/>
              </a:buClr>
              <a:buSzPts val="1100"/>
              <a:buFont typeface="Arial"/>
              <a:buNone/>
            </a:pPr>
            <a:r>
              <a:rPr lang="en"/>
              <a:t>and it already exploded to 255 entries if this was a slash6 it would have</a:t>
            </a:r>
            <a:endParaRPr/>
          </a:p>
          <a:p>
            <a:pPr marL="0" lvl="0" indent="0" algn="l" rtl="0">
              <a:spcBef>
                <a:spcPts val="0"/>
              </a:spcBef>
              <a:spcAft>
                <a:spcPts val="0"/>
              </a:spcAft>
              <a:buClr>
                <a:schemeClr val="dk1"/>
              </a:buClr>
              <a:buSzPts val="1100"/>
              <a:buFont typeface="Arial"/>
              <a:buNone/>
            </a:pPr>
            <a:r>
              <a:rPr lang="en"/>
              <a:t>48:44</a:t>
            </a:r>
            <a:endParaRPr/>
          </a:p>
          <a:p>
            <a:pPr marL="0" lvl="0" indent="0" algn="l" rtl="0">
              <a:spcBef>
                <a:spcPts val="0"/>
              </a:spcBef>
              <a:spcAft>
                <a:spcPts val="0"/>
              </a:spcAft>
              <a:buClr>
                <a:schemeClr val="dk1"/>
              </a:buClr>
              <a:buSzPts val="1100"/>
              <a:buFont typeface="Arial"/>
              <a:buNone/>
            </a:pPr>
            <a:r>
              <a:rPr lang="en"/>
              <a:t>exploded to something like 65,000 entries that is way too much to store in Hardware efficiently also what if the</a:t>
            </a:r>
            <a:endParaRPr/>
          </a:p>
          <a:p>
            <a:pPr marL="0" lvl="0" indent="0" algn="l" rtl="0">
              <a:spcBef>
                <a:spcPts val="0"/>
              </a:spcBef>
              <a:spcAft>
                <a:spcPts val="0"/>
              </a:spcAft>
              <a:buClr>
                <a:schemeClr val="dk1"/>
              </a:buClr>
              <a:buSzPts val="1100"/>
              <a:buFont typeface="Arial"/>
              <a:buNone/>
            </a:pPr>
            <a:r>
              <a:rPr lang="en"/>
              <a:t>48:53</a:t>
            </a:r>
            <a:endParaRPr/>
          </a:p>
          <a:p>
            <a:pPr marL="0" lvl="0" indent="0" algn="l" rtl="0">
              <a:spcBef>
                <a:spcPts val="0"/>
              </a:spcBef>
              <a:spcAft>
                <a:spcPts val="0"/>
              </a:spcAft>
              <a:buClr>
                <a:schemeClr val="dk1"/>
              </a:buClr>
              <a:buSzPts val="1100"/>
              <a:buFont typeface="Arial"/>
              <a:buNone/>
            </a:pPr>
            <a:r>
              <a:rPr lang="en"/>
              <a:t>entry changes what if we run a routing protocol and sudden the next HP is no longer five it's six then you have to</a:t>
            </a: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2ed476ffb65_0_1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2ed476ffb65_0_1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49:28</a:t>
            </a:r>
            <a:endParaRPr/>
          </a:p>
          <a:p>
            <a:pPr marL="0" lvl="0" indent="0" algn="l" rtl="0">
              <a:spcBef>
                <a:spcPts val="0"/>
              </a:spcBef>
              <a:spcAft>
                <a:spcPts val="0"/>
              </a:spcAft>
              <a:buClr>
                <a:schemeClr val="dk1"/>
              </a:buClr>
              <a:buSzPts val="1100"/>
              <a:buFont typeface="Arial"/>
              <a:buNone/>
            </a:pPr>
            <a:r>
              <a:rPr lang="en"/>
              <a:t>okay so one thing we have to solve is the fact that multiple entries can match and we briefly mentioned last time but</a:t>
            </a:r>
            <a:endParaRPr/>
          </a:p>
          <a:p>
            <a:pPr marL="0" lvl="0" indent="0" algn="l" rtl="0">
              <a:spcBef>
                <a:spcPts val="0"/>
              </a:spcBef>
              <a:spcAft>
                <a:spcPts val="0"/>
              </a:spcAft>
              <a:buClr>
                <a:schemeClr val="dk1"/>
              </a:buClr>
              <a:buSzPts val="1100"/>
              <a:buFont typeface="Arial"/>
              <a:buNone/>
            </a:pPr>
            <a:r>
              <a:rPr lang="en"/>
              <a:t>49:35</a:t>
            </a:r>
            <a:endParaRPr/>
          </a:p>
          <a:p>
            <a:pPr marL="0" lvl="0" indent="0" algn="l" rtl="0">
              <a:spcBef>
                <a:spcPts val="0"/>
              </a:spcBef>
              <a:spcAft>
                <a:spcPts val="0"/>
              </a:spcAft>
              <a:buClr>
                <a:schemeClr val="dk1"/>
              </a:buClr>
              <a:buSzPts val="1100"/>
              <a:buFont typeface="Arial"/>
              <a:buNone/>
            </a:pPr>
            <a:r>
              <a:rPr lang="en"/>
              <a:t>I'll call it out in more detail now that when multiple entries match you want the</a:t>
            </a:r>
            <a:endParaRPr/>
          </a:p>
          <a:p>
            <a:pPr marL="0" lvl="0" indent="0" algn="l" rtl="0">
              <a:spcBef>
                <a:spcPts val="0"/>
              </a:spcBef>
              <a:spcAft>
                <a:spcPts val="0"/>
              </a:spcAft>
              <a:buClr>
                <a:schemeClr val="dk1"/>
              </a:buClr>
              <a:buSzPts val="1100"/>
              <a:buFont typeface="Arial"/>
              <a:buNone/>
            </a:pPr>
            <a:r>
              <a:rPr lang="en"/>
              <a:t>49:40</a:t>
            </a:r>
            <a:endParaRPr/>
          </a:p>
          <a:p>
            <a:pPr marL="0" lvl="0" indent="0" algn="l" rtl="0">
              <a:spcBef>
                <a:spcPts val="0"/>
              </a:spcBef>
              <a:spcAft>
                <a:spcPts val="0"/>
              </a:spcAft>
              <a:buClr>
                <a:schemeClr val="dk1"/>
              </a:buClr>
              <a:buSzPts val="1100"/>
              <a:buFont typeface="Arial"/>
              <a:buNone/>
            </a:pPr>
            <a:r>
              <a:rPr lang="en"/>
              <a:t>most specific one and what that means is specifically you want something called longest prefix match maybe you've seen</a:t>
            </a:r>
            <a:endParaRPr/>
          </a:p>
          <a:p>
            <a:pPr marL="0" lvl="0" indent="0" algn="l" rtl="0">
              <a:spcBef>
                <a:spcPts val="0"/>
              </a:spcBef>
              <a:spcAft>
                <a:spcPts val="0"/>
              </a:spcAft>
              <a:buClr>
                <a:schemeClr val="dk1"/>
              </a:buClr>
              <a:buSzPts val="1100"/>
              <a:buFont typeface="Arial"/>
              <a:buNone/>
            </a:pPr>
            <a:r>
              <a:rPr lang="en"/>
              <a:t>49:47</a:t>
            </a:r>
            <a:endParaRPr/>
          </a:p>
          <a:p>
            <a:pPr marL="0" lvl="0" indent="0" algn="l" rtl="0">
              <a:spcBef>
                <a:spcPts val="0"/>
              </a:spcBef>
              <a:spcAft>
                <a:spcPts val="0"/>
              </a:spcAft>
              <a:buClr>
                <a:schemeClr val="dk1"/>
              </a:buClr>
              <a:buSzPts val="1100"/>
              <a:buFont typeface="Arial"/>
              <a:buNone/>
            </a:pPr>
            <a:r>
              <a:rPr lang="en"/>
              <a:t>that in some data structures course maybe not I think this is probably the lecture with the most prerequisites that</a:t>
            </a:r>
            <a:endParaRPr/>
          </a:p>
          <a:p>
            <a:pPr marL="0" lvl="0" indent="0" algn="l" rtl="0">
              <a:spcBef>
                <a:spcPts val="0"/>
              </a:spcBef>
              <a:spcAft>
                <a:spcPts val="0"/>
              </a:spcAft>
              <a:buClr>
                <a:schemeClr val="dk1"/>
              </a:buClr>
              <a:buSzPts val="1100"/>
              <a:buFont typeface="Arial"/>
              <a:buNone/>
            </a:pPr>
            <a:r>
              <a:rPr lang="en"/>
              <a:t>49:53</a:t>
            </a:r>
            <a:endParaRPr/>
          </a:p>
          <a:p>
            <a:pPr marL="0" lvl="0" indent="0" algn="l" rtl="0">
              <a:spcBef>
                <a:spcPts val="0"/>
              </a:spcBef>
              <a:spcAft>
                <a:spcPts val="0"/>
              </a:spcAft>
              <a:buClr>
                <a:schemeClr val="dk1"/>
              </a:buClr>
              <a:buSzPts val="1100"/>
              <a:buFont typeface="Arial"/>
              <a:buNone/>
            </a:pPr>
            <a:r>
              <a:rPr lang="en"/>
              <a:t>we've ever built in so that's why I keep calling back to different classes but if you remember at data structures class</a:t>
            </a:r>
            <a:endParaRPr/>
          </a:p>
          <a:p>
            <a:pPr marL="0" lvl="0" indent="0" algn="l" rtl="0">
              <a:spcBef>
                <a:spcPts val="0"/>
              </a:spcBef>
              <a:spcAft>
                <a:spcPts val="0"/>
              </a:spcAft>
              <a:buClr>
                <a:schemeClr val="dk1"/>
              </a:buClr>
              <a:buSzPts val="1100"/>
              <a:buFont typeface="Arial"/>
              <a:buNone/>
            </a:pPr>
            <a:r>
              <a:rPr lang="en"/>
              <a:t>49:59</a:t>
            </a:r>
            <a:endParaRPr/>
          </a:p>
          <a:p>
            <a:pPr marL="0" lvl="0" indent="0" algn="l" rtl="0">
              <a:spcBef>
                <a:spcPts val="0"/>
              </a:spcBef>
              <a:spcAft>
                <a:spcPts val="0"/>
              </a:spcAft>
              <a:buClr>
                <a:schemeClr val="dk1"/>
              </a:buClr>
              <a:buSzPts val="1100"/>
              <a:buFont typeface="Arial"/>
              <a:buNone/>
            </a:pPr>
            <a:r>
              <a:rPr lang="en"/>
              <a:t>you might have seen longest prefix match and if you haven't well I guess it will refresh your memory so the way that you</a:t>
            </a:r>
            <a:endParaRPr/>
          </a:p>
          <a:p>
            <a:pPr marL="0" lvl="0" indent="0" algn="l" rtl="0">
              <a:spcBef>
                <a:spcPts val="0"/>
              </a:spcBef>
              <a:spcAft>
                <a:spcPts val="0"/>
              </a:spcAft>
              <a:buClr>
                <a:schemeClr val="dk1"/>
              </a:buClr>
              <a:buSzPts val="1100"/>
              <a:buFont typeface="Arial"/>
              <a:buNone/>
            </a:pPr>
            <a:r>
              <a:rPr lang="en"/>
              <a:t>50:04</a:t>
            </a:r>
            <a:endParaRPr/>
          </a:p>
          <a:p>
            <a:pPr marL="0" lvl="0" indent="0" algn="l" rtl="0">
              <a:spcBef>
                <a:spcPts val="0"/>
              </a:spcBef>
              <a:spcAft>
                <a:spcPts val="0"/>
              </a:spcAft>
              <a:buClr>
                <a:schemeClr val="dk1"/>
              </a:buClr>
              <a:buSzPts val="1100"/>
              <a:buFont typeface="Arial"/>
              <a:buNone/>
            </a:pPr>
            <a:r>
              <a:rPr lang="en"/>
              <a:t>do longest prefix match is well first of all we can describe the problem you have</a:t>
            </a:r>
            <a:endParaRPr/>
          </a:p>
          <a:p>
            <a:pPr marL="0" lvl="0" indent="0" algn="l" rtl="0">
              <a:spcBef>
                <a:spcPts val="0"/>
              </a:spcBef>
              <a:spcAft>
                <a:spcPts val="0"/>
              </a:spcAft>
              <a:buClr>
                <a:schemeClr val="dk1"/>
              </a:buClr>
              <a:buSzPts val="1100"/>
              <a:buFont typeface="Arial"/>
              <a:buNone/>
            </a:pPr>
            <a:r>
              <a:rPr lang="en"/>
              <a:t>50:11</a:t>
            </a:r>
            <a:endParaRPr/>
          </a:p>
          <a:p>
            <a:pPr marL="0" lvl="0" indent="0" algn="l" rtl="0">
              <a:spcBef>
                <a:spcPts val="0"/>
              </a:spcBef>
              <a:spcAft>
                <a:spcPts val="0"/>
              </a:spcAft>
              <a:buClr>
                <a:schemeClr val="dk1"/>
              </a:buClr>
              <a:buSzPts val="1100"/>
              <a:buFont typeface="Arial"/>
              <a:buNone/>
            </a:pPr>
            <a:r>
              <a:rPr lang="en"/>
              <a:t>a destination IP it's fully filled out right when you fill in the destination IP it's a full address you're not</a:t>
            </a:r>
            <a:endParaRPr/>
          </a:p>
          <a:p>
            <a:pPr marL="0" lvl="0" indent="0" algn="l" rtl="0">
              <a:spcBef>
                <a:spcPts val="0"/>
              </a:spcBef>
              <a:spcAft>
                <a:spcPts val="0"/>
              </a:spcAft>
              <a:buClr>
                <a:schemeClr val="dk1"/>
              </a:buClr>
              <a:buSzPts val="1100"/>
              <a:buFont typeface="Arial"/>
              <a:buNone/>
            </a:pPr>
            <a:r>
              <a:rPr lang="en"/>
              <a:t>50:17</a:t>
            </a:r>
            <a:endParaRPr/>
          </a:p>
          <a:p>
            <a:pPr marL="0" lvl="0" indent="0" algn="l" rtl="0">
              <a:spcBef>
                <a:spcPts val="0"/>
              </a:spcBef>
              <a:spcAft>
                <a:spcPts val="0"/>
              </a:spcAft>
              <a:buClr>
                <a:schemeClr val="dk1"/>
              </a:buClr>
              <a:buSzPts val="1100"/>
              <a:buFont typeface="Arial"/>
              <a:buNone/>
            </a:pPr>
            <a:r>
              <a:rPr lang="en"/>
              <a:t>sending packets to a range you're sending a packet to a specific destination so the destination has all</a:t>
            </a:r>
            <a:endParaRPr/>
          </a:p>
          <a:p>
            <a:pPr marL="0" lvl="0" indent="0" algn="l" rtl="0">
              <a:spcBef>
                <a:spcPts val="0"/>
              </a:spcBef>
              <a:spcAft>
                <a:spcPts val="0"/>
              </a:spcAft>
              <a:buClr>
                <a:schemeClr val="dk1"/>
              </a:buClr>
              <a:buSzPts val="1100"/>
              <a:buFont typeface="Arial"/>
              <a:buNone/>
            </a:pPr>
            <a:r>
              <a:rPr lang="en"/>
              <a:t>50:24</a:t>
            </a:r>
            <a:endParaRPr/>
          </a:p>
          <a:p>
            <a:pPr marL="0" lvl="0" indent="0" algn="l" rtl="0">
              <a:spcBef>
                <a:spcPts val="0"/>
              </a:spcBef>
              <a:spcAft>
                <a:spcPts val="0"/>
              </a:spcAft>
              <a:buClr>
                <a:schemeClr val="dk1"/>
              </a:buClr>
              <a:buSzPts val="1100"/>
              <a:buFont typeface="Arial"/>
              <a:buNone/>
            </a:pPr>
            <a:r>
              <a:rPr lang="en"/>
              <a:t>32 bits filled out assuming ipv4 so to find the longest prefix match first find</a:t>
            </a:r>
            <a:endParaRPr/>
          </a:p>
          <a:p>
            <a:pPr marL="0" lvl="0" indent="0" algn="l" rtl="0">
              <a:spcBef>
                <a:spcPts val="0"/>
              </a:spcBef>
              <a:spcAft>
                <a:spcPts val="0"/>
              </a:spcAft>
              <a:buClr>
                <a:schemeClr val="dk1"/>
              </a:buClr>
              <a:buSzPts val="1100"/>
              <a:buFont typeface="Arial"/>
              <a:buNone/>
            </a:pPr>
            <a:r>
              <a:rPr lang="en"/>
              <a:t>50:31</a:t>
            </a:r>
            <a:endParaRPr/>
          </a:p>
          <a:p>
            <a:pPr marL="0" lvl="0" indent="0" algn="l" rtl="0">
              <a:spcBef>
                <a:spcPts val="0"/>
              </a:spcBef>
              <a:spcAft>
                <a:spcPts val="0"/>
              </a:spcAft>
              <a:buClr>
                <a:schemeClr val="dk1"/>
              </a:buClr>
              <a:buSzPts val="1100"/>
              <a:buFont typeface="Arial"/>
              <a:buNone/>
            </a:pPr>
            <a:r>
              <a:rPr lang="en"/>
              <a:t>all the prefix matches and what that means is try and figure out which ranges</a:t>
            </a:r>
            <a:endParaRPr/>
          </a:p>
          <a:p>
            <a:pPr marL="0" lvl="0" indent="0" algn="l" rtl="0">
              <a:spcBef>
                <a:spcPts val="0"/>
              </a:spcBef>
              <a:spcAft>
                <a:spcPts val="0"/>
              </a:spcAft>
              <a:buClr>
                <a:schemeClr val="dk1"/>
              </a:buClr>
              <a:buSzPts val="1100"/>
              <a:buFont typeface="Arial"/>
              <a:buNone/>
            </a:pPr>
            <a:r>
              <a:rPr lang="en"/>
              <a:t>50:36</a:t>
            </a:r>
            <a:endParaRPr/>
          </a:p>
          <a:p>
            <a:pPr marL="0" lvl="0" indent="0" algn="l" rtl="0">
              <a:spcBef>
                <a:spcPts val="0"/>
              </a:spcBef>
              <a:spcAft>
                <a:spcPts val="0"/>
              </a:spcAft>
              <a:buClr>
                <a:schemeClr val="dk1"/>
              </a:buClr>
              <a:buSzPts val="1100"/>
              <a:buFont typeface="Arial"/>
              <a:buNone/>
            </a:pPr>
            <a:r>
              <a:rPr lang="en"/>
              <a:t>this destination falls into so what I've written out here is instead of writing slash notation I've written out the</a:t>
            </a:r>
            <a:endParaRPr/>
          </a:p>
          <a:p>
            <a:pPr marL="0" lvl="0" indent="0" algn="l" rtl="0">
              <a:spcBef>
                <a:spcPts val="0"/>
              </a:spcBef>
              <a:spcAft>
                <a:spcPts val="0"/>
              </a:spcAft>
              <a:buClr>
                <a:schemeClr val="dk1"/>
              </a:buClr>
              <a:buSzPts val="1100"/>
              <a:buFont typeface="Arial"/>
              <a:buNone/>
            </a:pPr>
            <a:r>
              <a:rPr lang="en"/>
              <a:t>50:42</a:t>
            </a:r>
            <a:endParaRPr/>
          </a:p>
          <a:p>
            <a:pPr marL="0" lvl="0" indent="0" algn="l" rtl="0">
              <a:spcBef>
                <a:spcPts val="0"/>
              </a:spcBef>
              <a:spcAft>
                <a:spcPts val="0"/>
              </a:spcAft>
              <a:buClr>
                <a:schemeClr val="dk1"/>
              </a:buClr>
              <a:buSzPts val="1100"/>
              <a:buFont typeface="Arial"/>
              <a:buNone/>
            </a:pPr>
            <a:r>
              <a:rPr lang="en"/>
              <a:t>range by writing the top bits and then these bottom bits that are dots they can</a:t>
            </a:r>
            <a:endParaRPr/>
          </a:p>
          <a:p>
            <a:pPr marL="0" lvl="0" indent="0" algn="l" rtl="0">
              <a:spcBef>
                <a:spcPts val="0"/>
              </a:spcBef>
              <a:spcAft>
                <a:spcPts val="0"/>
              </a:spcAft>
              <a:buClr>
                <a:schemeClr val="dk1"/>
              </a:buClr>
              <a:buSzPts val="1100"/>
              <a:buFont typeface="Arial"/>
              <a:buNone/>
            </a:pPr>
            <a:r>
              <a:rPr lang="en"/>
              <a:t>50:47</a:t>
            </a:r>
            <a:endParaRPr/>
          </a:p>
          <a:p>
            <a:pPr marL="0" lvl="0" indent="0" algn="l" rtl="0">
              <a:spcBef>
                <a:spcPts val="0"/>
              </a:spcBef>
              <a:spcAft>
                <a:spcPts val="0"/>
              </a:spcAft>
              <a:buClr>
                <a:schemeClr val="dk1"/>
              </a:buClr>
              <a:buSzPts val="1100"/>
              <a:buFont typeface="Arial"/>
              <a:buNone/>
            </a:pPr>
            <a:r>
              <a:rPr lang="en"/>
              <a:t>range anywhere from all zeros to all ones so this thing that I've written here that is an IP range you can fill</a:t>
            </a:r>
            <a:endParaRPr/>
          </a:p>
          <a:p>
            <a:pPr marL="0" lvl="0" indent="0" algn="l" rtl="0">
              <a:spcBef>
                <a:spcPts val="0"/>
              </a:spcBef>
              <a:spcAft>
                <a:spcPts val="0"/>
              </a:spcAft>
              <a:buClr>
                <a:schemeClr val="dk1"/>
              </a:buClr>
              <a:buSzPts val="1100"/>
              <a:buFont typeface="Arial"/>
              <a:buNone/>
            </a:pPr>
            <a:r>
              <a:rPr lang="en"/>
              <a:t>50:55</a:t>
            </a:r>
            <a:endParaRPr/>
          </a:p>
          <a:p>
            <a:pPr marL="0" lvl="0" indent="0" algn="l" rtl="0">
              <a:spcBef>
                <a:spcPts val="0"/>
              </a:spcBef>
              <a:spcAft>
                <a:spcPts val="0"/>
              </a:spcAft>
              <a:buClr>
                <a:schemeClr val="dk1"/>
              </a:buClr>
              <a:buSzPts val="1100"/>
              <a:buFont typeface="Arial"/>
              <a:buNone/>
            </a:pPr>
            <a:r>
              <a:rPr lang="en"/>
              <a:t>these dots with all zeros you can fill them with all ones you can fill them with something in between whatever you</a:t>
            </a: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2ed476ffb65_0_1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2ed476ffb65_0_1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it's naive and it's</a:t>
            </a:r>
            <a:endParaRPr/>
          </a:p>
          <a:p>
            <a:pPr marL="0" lvl="0" indent="0" algn="l" rtl="0">
              <a:spcBef>
                <a:spcPts val="0"/>
              </a:spcBef>
              <a:spcAft>
                <a:spcPts val="0"/>
              </a:spcAft>
              <a:buClr>
                <a:schemeClr val="dk1"/>
              </a:buClr>
              <a:buSzPts val="1100"/>
              <a:buFont typeface="Arial"/>
              <a:buNone/>
            </a:pPr>
            <a:r>
              <a:rPr lang="en"/>
              <a:t>53:11</a:t>
            </a:r>
            <a:endParaRPr/>
          </a:p>
          <a:p>
            <a:pPr marL="0" lvl="0" indent="0" algn="l" rtl="0">
              <a:spcBef>
                <a:spcPts val="0"/>
              </a:spcBef>
              <a:spcAft>
                <a:spcPts val="0"/>
              </a:spcAft>
              <a:buClr>
                <a:schemeClr val="dk1"/>
              </a:buClr>
              <a:buSzPts val="1100"/>
              <a:buFont typeface="Arial"/>
              <a:buNone/>
            </a:pPr>
            <a:r>
              <a:rPr lang="en"/>
              <a:t>slow so what we did out loud was we went to every single table one table entry</a:t>
            </a:r>
            <a:endParaRPr/>
          </a:p>
          <a:p>
            <a:pPr marL="0" lvl="0" indent="0" algn="l" rtl="0">
              <a:spcBef>
                <a:spcPts val="0"/>
              </a:spcBef>
              <a:spcAft>
                <a:spcPts val="0"/>
              </a:spcAft>
              <a:buClr>
                <a:schemeClr val="dk1"/>
              </a:buClr>
              <a:buSzPts val="1100"/>
              <a:buFont typeface="Arial"/>
              <a:buNone/>
            </a:pPr>
            <a:r>
              <a:rPr lang="en"/>
              <a:t>53:17</a:t>
            </a:r>
            <a:endParaRPr/>
          </a:p>
          <a:p>
            <a:pPr marL="0" lvl="0" indent="0" algn="l" rtl="0">
              <a:spcBef>
                <a:spcPts val="0"/>
              </a:spcBef>
              <a:spcAft>
                <a:spcPts val="0"/>
              </a:spcAft>
              <a:buClr>
                <a:schemeClr val="dk1"/>
              </a:buClr>
              <a:buSzPts val="1100"/>
              <a:buFont typeface="Arial"/>
              <a:buNone/>
            </a:pPr>
            <a:r>
              <a:rPr lang="en"/>
              <a:t>one by one we checked the bits and if they matched we highlighted it in green</a:t>
            </a:r>
            <a:endParaRPr/>
          </a:p>
          <a:p>
            <a:pPr marL="0" lvl="0" indent="0" algn="l" rtl="0">
              <a:spcBef>
                <a:spcPts val="0"/>
              </a:spcBef>
              <a:spcAft>
                <a:spcPts val="0"/>
              </a:spcAft>
              <a:buClr>
                <a:schemeClr val="dk1"/>
              </a:buClr>
              <a:buSzPts val="1100"/>
              <a:buFont typeface="Arial"/>
              <a:buNone/>
            </a:pPr>
            <a:r>
              <a:rPr lang="en"/>
              <a:t>53:22</a:t>
            </a:r>
            <a:endParaRPr/>
          </a:p>
          <a:p>
            <a:pPr marL="0" lvl="0" indent="0" algn="l" rtl="0">
              <a:spcBef>
                <a:spcPts val="0"/>
              </a:spcBef>
              <a:spcAft>
                <a:spcPts val="0"/>
              </a:spcAft>
              <a:buClr>
                <a:schemeClr val="dk1"/>
              </a:buClr>
              <a:buSzPts val="1100"/>
              <a:buFont typeface="Arial"/>
              <a:buNone/>
            </a:pPr>
            <a:r>
              <a:rPr lang="en"/>
              <a:t>and then we picked the longest one so we went to table entry one we compared all of these bits okay they match and then</a:t>
            </a:r>
            <a:endParaRPr/>
          </a:p>
          <a:p>
            <a:pPr marL="0" lvl="0" indent="0" algn="l" rtl="0">
              <a:spcBef>
                <a:spcPts val="0"/>
              </a:spcBef>
              <a:spcAft>
                <a:spcPts val="0"/>
              </a:spcAft>
              <a:buClr>
                <a:schemeClr val="dk1"/>
              </a:buClr>
              <a:buSzPts val="1100"/>
              <a:buFont typeface="Arial"/>
              <a:buNone/>
            </a:pPr>
            <a:r>
              <a:rPr lang="en"/>
              <a:t>53:28</a:t>
            </a:r>
            <a:endParaRPr/>
          </a:p>
          <a:p>
            <a:pPr marL="0" lvl="0" indent="0" algn="l" rtl="0">
              <a:spcBef>
                <a:spcPts val="0"/>
              </a:spcBef>
              <a:spcAft>
                <a:spcPts val="0"/>
              </a:spcAft>
              <a:buClr>
                <a:schemeClr val="dk1"/>
              </a:buClr>
              <a:buSzPts val="1100"/>
              <a:buFont typeface="Arial"/>
              <a:buNone/>
            </a:pPr>
            <a:r>
              <a:rPr lang="en"/>
              <a:t>we went here and we compared them all okay they match and then we went here okay no match no match so we got two</a:t>
            </a:r>
            <a:endParaRPr/>
          </a:p>
          <a:p>
            <a:pPr marL="0" lvl="0" indent="0" algn="l" rtl="0">
              <a:spcBef>
                <a:spcPts val="0"/>
              </a:spcBef>
              <a:spcAft>
                <a:spcPts val="0"/>
              </a:spcAft>
              <a:buClr>
                <a:schemeClr val="dk1"/>
              </a:buClr>
              <a:buSzPts val="1100"/>
              <a:buFont typeface="Arial"/>
              <a:buNone/>
            </a:pPr>
            <a:r>
              <a:rPr lang="en"/>
              <a:t>53:34</a:t>
            </a:r>
            <a:endParaRPr/>
          </a:p>
          <a:p>
            <a:pPr marL="0" lvl="0" indent="0" algn="l" rtl="0">
              <a:spcBef>
                <a:spcPts val="0"/>
              </a:spcBef>
              <a:spcAft>
                <a:spcPts val="0"/>
              </a:spcAft>
              <a:buClr>
                <a:schemeClr val="dk1"/>
              </a:buClr>
              <a:buSzPts val="1100"/>
              <a:buFont typeface="Arial"/>
              <a:buNone/>
            </a:pPr>
            <a:r>
              <a:rPr lang="en"/>
              <a:t>entries then we pick the longest one that will work but it's slow in fact you</a:t>
            </a:r>
            <a:endParaRPr/>
          </a:p>
          <a:p>
            <a:pPr marL="0" lvl="0" indent="0" algn="l" rtl="0">
              <a:spcBef>
                <a:spcPts val="0"/>
              </a:spcBef>
              <a:spcAft>
                <a:spcPts val="0"/>
              </a:spcAft>
              <a:buClr>
                <a:schemeClr val="dk1"/>
              </a:buClr>
              <a:buSzPts val="1100"/>
              <a:buFont typeface="Arial"/>
              <a:buNone/>
            </a:pPr>
            <a:r>
              <a:rPr lang="en"/>
              <a:t>53:39</a:t>
            </a:r>
            <a:endParaRPr/>
          </a:p>
          <a:p>
            <a:pPr marL="0" lvl="0" indent="0" algn="l" rtl="0">
              <a:spcBef>
                <a:spcPts val="0"/>
              </a:spcBef>
              <a:spcAft>
                <a:spcPts val="0"/>
              </a:spcAft>
              <a:buClr>
                <a:schemeClr val="dk1"/>
              </a:buClr>
              <a:buSzPts val="1100"/>
              <a:buFont typeface="Arial"/>
              <a:buNone/>
            </a:pPr>
            <a:r>
              <a:rPr lang="en"/>
              <a:t>have to scan every single entry and if this table has hundreds of entries that means every packet that you process</a:t>
            </a:r>
            <a:endParaRPr/>
          </a:p>
          <a:p>
            <a:pPr marL="0" lvl="0" indent="0" algn="l" rtl="0">
              <a:spcBef>
                <a:spcPts val="0"/>
              </a:spcBef>
              <a:spcAft>
                <a:spcPts val="0"/>
              </a:spcAft>
              <a:buClr>
                <a:schemeClr val="dk1"/>
              </a:buClr>
              <a:buSzPts val="1100"/>
              <a:buFont typeface="Arial"/>
              <a:buNone/>
            </a:pPr>
            <a:r>
              <a:rPr lang="en"/>
              <a:t>53:47</a:t>
            </a:r>
            <a:endParaRPr/>
          </a:p>
          <a:p>
            <a:pPr marL="0" lvl="0" indent="0" algn="l" rtl="0">
              <a:spcBef>
                <a:spcPts val="0"/>
              </a:spcBef>
              <a:spcAft>
                <a:spcPts val="0"/>
              </a:spcAft>
              <a:buClr>
                <a:schemeClr val="dk1"/>
              </a:buClr>
              <a:buSzPts val="1100"/>
              <a:buFont typeface="Arial"/>
              <a:buNone/>
            </a:pPr>
            <a:r>
              <a:rPr lang="en"/>
              <a:t>requires scanning hundreds of entries that is too slow it will work but it's</a:t>
            </a:r>
            <a:endParaRPr/>
          </a:p>
          <a:p>
            <a:pPr marL="0" lvl="0" indent="0" algn="l" rtl="0">
              <a:spcBef>
                <a:spcPts val="0"/>
              </a:spcBef>
              <a:spcAft>
                <a:spcPts val="0"/>
              </a:spcAft>
              <a:buClr>
                <a:schemeClr val="dk1"/>
              </a:buClr>
              <a:buSzPts val="1100"/>
              <a:buFont typeface="Arial"/>
              <a:buNone/>
            </a:pPr>
            <a:r>
              <a:rPr lang="en"/>
              <a:t>53:52</a:t>
            </a:r>
            <a:endParaRPr/>
          </a:p>
          <a:p>
            <a:pPr marL="0" lvl="0" indent="0" algn="l" rtl="0">
              <a:spcBef>
                <a:spcPts val="0"/>
              </a:spcBef>
              <a:spcAft>
                <a:spcPts val="0"/>
              </a:spcAft>
              <a:buClr>
                <a:schemeClr val="dk1"/>
              </a:buClr>
              <a:buSzPts val="1100"/>
              <a:buFont typeface="Arial"/>
              <a:buNone/>
            </a:pPr>
            <a:r>
              <a:rPr lang="en"/>
              <a:t>too slow we cannot be scanning through the whole t table for every single</a:t>
            </a:r>
            <a:endParaRPr/>
          </a:p>
          <a:p>
            <a:pPr marL="0" lvl="0" indent="0" algn="l" rtl="0">
              <a:spcBef>
                <a:spcPts val="0"/>
              </a:spcBef>
              <a:spcAft>
                <a:spcPts val="0"/>
              </a:spcAft>
              <a:buClr>
                <a:schemeClr val="dk1"/>
              </a:buClr>
              <a:buSzPts val="1100"/>
              <a:buFont typeface="Arial"/>
              <a:buNone/>
            </a:pPr>
            <a:r>
              <a:rPr lang="en"/>
              <a:t>53:58</a:t>
            </a:r>
            <a:endParaRPr/>
          </a:p>
          <a:p>
            <a:pPr marL="0" lvl="0" indent="0" algn="l" rtl="0">
              <a:spcBef>
                <a:spcPts val="0"/>
              </a:spcBef>
              <a:spcAft>
                <a:spcPts val="0"/>
              </a:spcAft>
              <a:buClr>
                <a:schemeClr val="dk1"/>
              </a:buClr>
              <a:buSzPts val="1100"/>
              <a:buFont typeface="Arial"/>
              <a:buNone/>
            </a:pPr>
            <a:r>
              <a:rPr lang="en"/>
              <a:t>packet that comes in when we're receiving the order of billions of packets per second this is not workable</a:t>
            </a:r>
            <a:endParaRPr/>
          </a:p>
          <a:p>
            <a:pPr marL="0" lvl="0" indent="0" algn="l" rtl="0">
              <a:spcBef>
                <a:spcPts val="0"/>
              </a:spcBef>
              <a:spcAft>
                <a:spcPts val="0"/>
              </a:spcAft>
              <a:buClr>
                <a:schemeClr val="dk1"/>
              </a:buClr>
              <a:buSzPts val="1100"/>
              <a:buFont typeface="Arial"/>
              <a:buNone/>
            </a:pPr>
            <a:r>
              <a:rPr lang="en"/>
              <a:t>54:04</a:t>
            </a:r>
            <a:endParaRPr/>
          </a:p>
          <a:p>
            <a:pPr marL="0" lvl="0" indent="0" algn="l" rtl="0">
              <a:spcBef>
                <a:spcPts val="0"/>
              </a:spcBef>
              <a:spcAft>
                <a:spcPts val="0"/>
              </a:spcAft>
              <a:buClr>
                <a:schemeClr val="dk1"/>
              </a:buClr>
              <a:buSzPts val="1100"/>
              <a:buFont typeface="Arial"/>
              <a:buNone/>
            </a:pPr>
            <a:r>
              <a:rPr lang="en"/>
              <a:t>even in Hardware so we need to be more clever so that's what we're going to do</a:t>
            </a: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a:extLst>
            <a:ext uri="{FF2B5EF4-FFF2-40B4-BE49-F238E27FC236}">
              <a16:creationId xmlns:a16="http://schemas.microsoft.com/office/drawing/2014/main" id="{578D4E78-1EFF-1A5C-0D66-96AC8FF5F62E}"/>
            </a:ext>
          </a:extLst>
        </p:cNvPr>
        <p:cNvGrpSpPr/>
        <p:nvPr/>
      </p:nvGrpSpPr>
      <p:grpSpPr>
        <a:xfrm>
          <a:off x="0" y="0"/>
          <a:ext cx="0" cy="0"/>
          <a:chOff x="0" y="0"/>
          <a:chExt cx="0" cy="0"/>
        </a:xfrm>
      </p:grpSpPr>
      <p:sp>
        <p:nvSpPr>
          <p:cNvPr id="1080" name="Google Shape;1080;g2ed476ffb65_0_1434:notes">
            <a:extLst>
              <a:ext uri="{FF2B5EF4-FFF2-40B4-BE49-F238E27FC236}">
                <a16:creationId xmlns:a16="http://schemas.microsoft.com/office/drawing/2014/main" id="{176072DA-AEE7-F4EE-1CB0-625BF844C4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2ed476ffb65_0_1434:notes">
            <a:extLst>
              <a:ext uri="{FF2B5EF4-FFF2-40B4-BE49-F238E27FC236}">
                <a16:creationId xmlns:a16="http://schemas.microsoft.com/office/drawing/2014/main" id="{B2767939-AC12-81DF-F816-F3E8DF8E4B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it's naive and it's</a:t>
            </a:r>
            <a:endParaRPr/>
          </a:p>
          <a:p>
            <a:pPr marL="0" lvl="0" indent="0" algn="l" rtl="0">
              <a:spcBef>
                <a:spcPts val="0"/>
              </a:spcBef>
              <a:spcAft>
                <a:spcPts val="0"/>
              </a:spcAft>
              <a:buClr>
                <a:schemeClr val="dk1"/>
              </a:buClr>
              <a:buSzPts val="1100"/>
              <a:buFont typeface="Arial"/>
              <a:buNone/>
            </a:pPr>
            <a:r>
              <a:rPr lang="en"/>
              <a:t>53:11</a:t>
            </a:r>
            <a:endParaRPr/>
          </a:p>
          <a:p>
            <a:pPr marL="0" lvl="0" indent="0" algn="l" rtl="0">
              <a:spcBef>
                <a:spcPts val="0"/>
              </a:spcBef>
              <a:spcAft>
                <a:spcPts val="0"/>
              </a:spcAft>
              <a:buClr>
                <a:schemeClr val="dk1"/>
              </a:buClr>
              <a:buSzPts val="1100"/>
              <a:buFont typeface="Arial"/>
              <a:buNone/>
            </a:pPr>
            <a:r>
              <a:rPr lang="en"/>
              <a:t>slow so what we did out loud was we went to every single table one table entry</a:t>
            </a:r>
            <a:endParaRPr/>
          </a:p>
          <a:p>
            <a:pPr marL="0" lvl="0" indent="0" algn="l" rtl="0">
              <a:spcBef>
                <a:spcPts val="0"/>
              </a:spcBef>
              <a:spcAft>
                <a:spcPts val="0"/>
              </a:spcAft>
              <a:buClr>
                <a:schemeClr val="dk1"/>
              </a:buClr>
              <a:buSzPts val="1100"/>
              <a:buFont typeface="Arial"/>
              <a:buNone/>
            </a:pPr>
            <a:r>
              <a:rPr lang="en"/>
              <a:t>53:17</a:t>
            </a:r>
            <a:endParaRPr/>
          </a:p>
          <a:p>
            <a:pPr marL="0" lvl="0" indent="0" algn="l" rtl="0">
              <a:spcBef>
                <a:spcPts val="0"/>
              </a:spcBef>
              <a:spcAft>
                <a:spcPts val="0"/>
              </a:spcAft>
              <a:buClr>
                <a:schemeClr val="dk1"/>
              </a:buClr>
              <a:buSzPts val="1100"/>
              <a:buFont typeface="Arial"/>
              <a:buNone/>
            </a:pPr>
            <a:r>
              <a:rPr lang="en"/>
              <a:t>one by one we checked the bits and if they matched we highlighted it in green</a:t>
            </a:r>
            <a:endParaRPr/>
          </a:p>
          <a:p>
            <a:pPr marL="0" lvl="0" indent="0" algn="l" rtl="0">
              <a:spcBef>
                <a:spcPts val="0"/>
              </a:spcBef>
              <a:spcAft>
                <a:spcPts val="0"/>
              </a:spcAft>
              <a:buClr>
                <a:schemeClr val="dk1"/>
              </a:buClr>
              <a:buSzPts val="1100"/>
              <a:buFont typeface="Arial"/>
              <a:buNone/>
            </a:pPr>
            <a:r>
              <a:rPr lang="en"/>
              <a:t>53:22</a:t>
            </a:r>
            <a:endParaRPr/>
          </a:p>
          <a:p>
            <a:pPr marL="0" lvl="0" indent="0" algn="l" rtl="0">
              <a:spcBef>
                <a:spcPts val="0"/>
              </a:spcBef>
              <a:spcAft>
                <a:spcPts val="0"/>
              </a:spcAft>
              <a:buClr>
                <a:schemeClr val="dk1"/>
              </a:buClr>
              <a:buSzPts val="1100"/>
              <a:buFont typeface="Arial"/>
              <a:buNone/>
            </a:pPr>
            <a:r>
              <a:rPr lang="en"/>
              <a:t>and then we picked the longest one so we went to table entry one we compared all of these bits okay they match and then</a:t>
            </a:r>
            <a:endParaRPr/>
          </a:p>
          <a:p>
            <a:pPr marL="0" lvl="0" indent="0" algn="l" rtl="0">
              <a:spcBef>
                <a:spcPts val="0"/>
              </a:spcBef>
              <a:spcAft>
                <a:spcPts val="0"/>
              </a:spcAft>
              <a:buClr>
                <a:schemeClr val="dk1"/>
              </a:buClr>
              <a:buSzPts val="1100"/>
              <a:buFont typeface="Arial"/>
              <a:buNone/>
            </a:pPr>
            <a:r>
              <a:rPr lang="en"/>
              <a:t>53:28</a:t>
            </a:r>
            <a:endParaRPr/>
          </a:p>
          <a:p>
            <a:pPr marL="0" lvl="0" indent="0" algn="l" rtl="0">
              <a:spcBef>
                <a:spcPts val="0"/>
              </a:spcBef>
              <a:spcAft>
                <a:spcPts val="0"/>
              </a:spcAft>
              <a:buClr>
                <a:schemeClr val="dk1"/>
              </a:buClr>
              <a:buSzPts val="1100"/>
              <a:buFont typeface="Arial"/>
              <a:buNone/>
            </a:pPr>
            <a:r>
              <a:rPr lang="en"/>
              <a:t>we went here and we compared them all okay they match and then we went here okay no match no match so we got two</a:t>
            </a:r>
            <a:endParaRPr/>
          </a:p>
          <a:p>
            <a:pPr marL="0" lvl="0" indent="0" algn="l" rtl="0">
              <a:spcBef>
                <a:spcPts val="0"/>
              </a:spcBef>
              <a:spcAft>
                <a:spcPts val="0"/>
              </a:spcAft>
              <a:buClr>
                <a:schemeClr val="dk1"/>
              </a:buClr>
              <a:buSzPts val="1100"/>
              <a:buFont typeface="Arial"/>
              <a:buNone/>
            </a:pPr>
            <a:r>
              <a:rPr lang="en"/>
              <a:t>53:34</a:t>
            </a:r>
            <a:endParaRPr/>
          </a:p>
          <a:p>
            <a:pPr marL="0" lvl="0" indent="0" algn="l" rtl="0">
              <a:spcBef>
                <a:spcPts val="0"/>
              </a:spcBef>
              <a:spcAft>
                <a:spcPts val="0"/>
              </a:spcAft>
              <a:buClr>
                <a:schemeClr val="dk1"/>
              </a:buClr>
              <a:buSzPts val="1100"/>
              <a:buFont typeface="Arial"/>
              <a:buNone/>
            </a:pPr>
            <a:r>
              <a:rPr lang="en"/>
              <a:t>entries then we pick the longest one that will work but it's slow in fact you</a:t>
            </a:r>
            <a:endParaRPr/>
          </a:p>
          <a:p>
            <a:pPr marL="0" lvl="0" indent="0" algn="l" rtl="0">
              <a:spcBef>
                <a:spcPts val="0"/>
              </a:spcBef>
              <a:spcAft>
                <a:spcPts val="0"/>
              </a:spcAft>
              <a:buClr>
                <a:schemeClr val="dk1"/>
              </a:buClr>
              <a:buSzPts val="1100"/>
              <a:buFont typeface="Arial"/>
              <a:buNone/>
            </a:pPr>
            <a:r>
              <a:rPr lang="en"/>
              <a:t>53:39</a:t>
            </a:r>
            <a:endParaRPr/>
          </a:p>
          <a:p>
            <a:pPr marL="0" lvl="0" indent="0" algn="l" rtl="0">
              <a:spcBef>
                <a:spcPts val="0"/>
              </a:spcBef>
              <a:spcAft>
                <a:spcPts val="0"/>
              </a:spcAft>
              <a:buClr>
                <a:schemeClr val="dk1"/>
              </a:buClr>
              <a:buSzPts val="1100"/>
              <a:buFont typeface="Arial"/>
              <a:buNone/>
            </a:pPr>
            <a:r>
              <a:rPr lang="en"/>
              <a:t>have to scan every single entry and if this table has hundreds of entries that means every packet that you process</a:t>
            </a:r>
            <a:endParaRPr/>
          </a:p>
          <a:p>
            <a:pPr marL="0" lvl="0" indent="0" algn="l" rtl="0">
              <a:spcBef>
                <a:spcPts val="0"/>
              </a:spcBef>
              <a:spcAft>
                <a:spcPts val="0"/>
              </a:spcAft>
              <a:buClr>
                <a:schemeClr val="dk1"/>
              </a:buClr>
              <a:buSzPts val="1100"/>
              <a:buFont typeface="Arial"/>
              <a:buNone/>
            </a:pPr>
            <a:r>
              <a:rPr lang="en"/>
              <a:t>53:47</a:t>
            </a:r>
            <a:endParaRPr/>
          </a:p>
          <a:p>
            <a:pPr marL="0" lvl="0" indent="0" algn="l" rtl="0">
              <a:spcBef>
                <a:spcPts val="0"/>
              </a:spcBef>
              <a:spcAft>
                <a:spcPts val="0"/>
              </a:spcAft>
              <a:buClr>
                <a:schemeClr val="dk1"/>
              </a:buClr>
              <a:buSzPts val="1100"/>
              <a:buFont typeface="Arial"/>
              <a:buNone/>
            </a:pPr>
            <a:r>
              <a:rPr lang="en"/>
              <a:t>requires scanning hundreds of entries that is too slow it will work but it's</a:t>
            </a:r>
            <a:endParaRPr/>
          </a:p>
          <a:p>
            <a:pPr marL="0" lvl="0" indent="0" algn="l" rtl="0">
              <a:spcBef>
                <a:spcPts val="0"/>
              </a:spcBef>
              <a:spcAft>
                <a:spcPts val="0"/>
              </a:spcAft>
              <a:buClr>
                <a:schemeClr val="dk1"/>
              </a:buClr>
              <a:buSzPts val="1100"/>
              <a:buFont typeface="Arial"/>
              <a:buNone/>
            </a:pPr>
            <a:r>
              <a:rPr lang="en"/>
              <a:t>53:52</a:t>
            </a:r>
            <a:endParaRPr/>
          </a:p>
          <a:p>
            <a:pPr marL="0" lvl="0" indent="0" algn="l" rtl="0">
              <a:spcBef>
                <a:spcPts val="0"/>
              </a:spcBef>
              <a:spcAft>
                <a:spcPts val="0"/>
              </a:spcAft>
              <a:buClr>
                <a:schemeClr val="dk1"/>
              </a:buClr>
              <a:buSzPts val="1100"/>
              <a:buFont typeface="Arial"/>
              <a:buNone/>
            </a:pPr>
            <a:r>
              <a:rPr lang="en"/>
              <a:t>too slow we cannot be scanning through the whole t table for every single</a:t>
            </a:r>
            <a:endParaRPr/>
          </a:p>
          <a:p>
            <a:pPr marL="0" lvl="0" indent="0" algn="l" rtl="0">
              <a:spcBef>
                <a:spcPts val="0"/>
              </a:spcBef>
              <a:spcAft>
                <a:spcPts val="0"/>
              </a:spcAft>
              <a:buClr>
                <a:schemeClr val="dk1"/>
              </a:buClr>
              <a:buSzPts val="1100"/>
              <a:buFont typeface="Arial"/>
              <a:buNone/>
            </a:pPr>
            <a:r>
              <a:rPr lang="en"/>
              <a:t>53:58</a:t>
            </a:r>
            <a:endParaRPr/>
          </a:p>
          <a:p>
            <a:pPr marL="0" lvl="0" indent="0" algn="l" rtl="0">
              <a:spcBef>
                <a:spcPts val="0"/>
              </a:spcBef>
              <a:spcAft>
                <a:spcPts val="0"/>
              </a:spcAft>
              <a:buClr>
                <a:schemeClr val="dk1"/>
              </a:buClr>
              <a:buSzPts val="1100"/>
              <a:buFont typeface="Arial"/>
              <a:buNone/>
            </a:pPr>
            <a:r>
              <a:rPr lang="en"/>
              <a:t>packet that comes in when we're receiving the order of billions of packets per second this is not workable</a:t>
            </a:r>
            <a:endParaRPr/>
          </a:p>
          <a:p>
            <a:pPr marL="0" lvl="0" indent="0" algn="l" rtl="0">
              <a:spcBef>
                <a:spcPts val="0"/>
              </a:spcBef>
              <a:spcAft>
                <a:spcPts val="0"/>
              </a:spcAft>
              <a:buClr>
                <a:schemeClr val="dk1"/>
              </a:buClr>
              <a:buSzPts val="1100"/>
              <a:buFont typeface="Arial"/>
              <a:buNone/>
            </a:pPr>
            <a:r>
              <a:rPr lang="en"/>
              <a:t>54:04</a:t>
            </a:r>
            <a:endParaRPr/>
          </a:p>
          <a:p>
            <a:pPr marL="0" lvl="0" indent="0" algn="l" rtl="0">
              <a:spcBef>
                <a:spcPts val="0"/>
              </a:spcBef>
              <a:spcAft>
                <a:spcPts val="0"/>
              </a:spcAft>
              <a:buClr>
                <a:schemeClr val="dk1"/>
              </a:buClr>
              <a:buSzPts val="1100"/>
              <a:buFont typeface="Arial"/>
              <a:buNone/>
            </a:pPr>
            <a:r>
              <a:rPr lang="en"/>
              <a:t>even in Hardware so we need to be more clever so that's what we're going to do</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35707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2ed476ffb65_0_1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2ed476ffb65_0_1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dirty="0"/>
              <a:t>so if you haven't taken 61b this might be new I'll explain it if you have maybe this </a:t>
            </a:r>
            <a:r>
              <a:rPr lang="en-US" dirty="0"/>
              <a:t>We can use a more obscure data structure: </a:t>
            </a:r>
            <a:r>
              <a:rPr lang="en-US" b="1" dirty="0"/>
              <a:t>Tries</a:t>
            </a:r>
            <a:r>
              <a:rPr lang="en-US" dirty="0"/>
              <a:t>.</a:t>
            </a:r>
          </a:p>
          <a:p>
            <a:pPr marL="457200" lvl="0" indent="-342900" algn="l" rtl="0">
              <a:spcBef>
                <a:spcPts val="0"/>
              </a:spcBef>
              <a:spcAft>
                <a:spcPts val="0"/>
              </a:spcAft>
              <a:buSzPts val="1800"/>
              <a:buChar char="●"/>
            </a:pPr>
            <a:r>
              <a:rPr lang="en-US" dirty="0"/>
              <a:t>Idea: Spell out each key, one letter/digit at a time.</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54:23</a:t>
            </a:r>
            <a:endParaRPr dirty="0"/>
          </a:p>
          <a:p>
            <a:pPr marL="0" lvl="0" indent="0" algn="l" rtl="0">
              <a:spcBef>
                <a:spcPts val="0"/>
              </a:spcBef>
              <a:spcAft>
                <a:spcPts val="0"/>
              </a:spcAft>
              <a:buClr>
                <a:schemeClr val="dk1"/>
              </a:buClr>
              <a:buSzPts val="1100"/>
              <a:buFont typeface="Arial"/>
              <a:buNone/>
            </a:pPr>
            <a:r>
              <a:rPr lang="en" dirty="0"/>
              <a:t>looks familiar there is actually a very cool data structure that lets you store</a:t>
            </a:r>
            <a:endParaRPr dirty="0"/>
          </a:p>
          <a:p>
            <a:pPr marL="0" lvl="0" indent="0" algn="l" rtl="0">
              <a:spcBef>
                <a:spcPts val="0"/>
              </a:spcBef>
              <a:spcAft>
                <a:spcPts val="0"/>
              </a:spcAft>
              <a:buClr>
                <a:schemeClr val="dk1"/>
              </a:buClr>
              <a:buSzPts val="1100"/>
              <a:buFont typeface="Arial"/>
              <a:buNone/>
            </a:pPr>
            <a:r>
              <a:rPr lang="en" dirty="0"/>
              <a:t>54:28</a:t>
            </a:r>
            <a:endParaRPr dirty="0"/>
          </a:p>
          <a:p>
            <a:pPr marL="0" lvl="0" indent="0" algn="l" rtl="0">
              <a:spcBef>
                <a:spcPts val="0"/>
              </a:spcBef>
              <a:spcAft>
                <a:spcPts val="0"/>
              </a:spcAft>
              <a:buClr>
                <a:schemeClr val="dk1"/>
              </a:buClr>
              <a:buSzPts val="1100"/>
              <a:buFont typeface="Arial"/>
              <a:buNone/>
            </a:pPr>
            <a:r>
              <a:rPr lang="en" dirty="0"/>
              <a:t>key value pairs like maps and it's also very good at longest prefix match so it</a:t>
            </a:r>
            <a:endParaRPr dirty="0"/>
          </a:p>
          <a:p>
            <a:pPr marL="0" lvl="0" indent="0" algn="l" rtl="0">
              <a:spcBef>
                <a:spcPts val="0"/>
              </a:spcBef>
              <a:spcAft>
                <a:spcPts val="0"/>
              </a:spcAft>
              <a:buClr>
                <a:schemeClr val="dk1"/>
              </a:buClr>
              <a:buSzPts val="1100"/>
              <a:buFont typeface="Arial"/>
              <a:buNone/>
            </a:pPr>
            <a:r>
              <a:rPr lang="en" dirty="0"/>
              <a:t>54:33</a:t>
            </a:r>
            <a:endParaRPr dirty="0"/>
          </a:p>
          <a:p>
            <a:pPr marL="0" lvl="0" indent="0" algn="l" rtl="0">
              <a:spcBef>
                <a:spcPts val="0"/>
              </a:spcBef>
              <a:spcAft>
                <a:spcPts val="0"/>
              </a:spcAft>
              <a:buClr>
                <a:schemeClr val="dk1"/>
              </a:buClr>
              <a:buSzPts val="1100"/>
              <a:buFont typeface="Arial"/>
              <a:buNone/>
            </a:pPr>
            <a:r>
              <a:rPr lang="en" dirty="0"/>
              <a:t>checks off both of the things we want our forwarding table remember it's a key value pair uh table right these are the</a:t>
            </a:r>
            <a:endParaRPr dirty="0"/>
          </a:p>
          <a:p>
            <a:pPr marL="0" lvl="0" indent="0" algn="l" rtl="0">
              <a:spcBef>
                <a:spcPts val="0"/>
              </a:spcBef>
              <a:spcAft>
                <a:spcPts val="0"/>
              </a:spcAft>
              <a:buClr>
                <a:schemeClr val="dk1"/>
              </a:buClr>
              <a:buSzPts val="1100"/>
              <a:buFont typeface="Arial"/>
              <a:buNone/>
            </a:pPr>
            <a:r>
              <a:rPr lang="en" dirty="0"/>
              <a:t>54:41</a:t>
            </a:r>
            <a:endParaRPr dirty="0"/>
          </a:p>
          <a:p>
            <a:pPr marL="0" lvl="0" indent="0" algn="l" rtl="0">
              <a:spcBef>
                <a:spcPts val="0"/>
              </a:spcBef>
              <a:spcAft>
                <a:spcPts val="0"/>
              </a:spcAft>
              <a:buClr>
                <a:schemeClr val="dk1"/>
              </a:buClr>
              <a:buSzPts val="1100"/>
              <a:buFont typeface="Arial"/>
              <a:buNone/>
            </a:pPr>
            <a:r>
              <a:rPr lang="en" dirty="0"/>
              <a:t>keys these are the values so we want a key value pair sometimes called a dictionary or a map and guess what one</a:t>
            </a:r>
            <a:endParaRPr dirty="0"/>
          </a:p>
          <a:p>
            <a:pPr marL="0" lvl="0" indent="0" algn="l" rtl="0">
              <a:spcBef>
                <a:spcPts val="0"/>
              </a:spcBef>
              <a:spcAft>
                <a:spcPts val="0"/>
              </a:spcAft>
              <a:buClr>
                <a:schemeClr val="dk1"/>
              </a:buClr>
              <a:buSzPts val="1100"/>
              <a:buFont typeface="Arial"/>
              <a:buNone/>
            </a:pPr>
            <a:r>
              <a:rPr lang="en" dirty="0"/>
              <a:t>54:49</a:t>
            </a:r>
            <a:endParaRPr dirty="0"/>
          </a:p>
          <a:p>
            <a:pPr marL="0" lvl="0" indent="0" algn="l" rtl="0">
              <a:spcBef>
                <a:spcPts val="0"/>
              </a:spcBef>
              <a:spcAft>
                <a:spcPts val="0"/>
              </a:spcAft>
              <a:buClr>
                <a:schemeClr val="dk1"/>
              </a:buClr>
              <a:buSzPts val="1100"/>
              <a:buFont typeface="Arial"/>
              <a:buNone/>
            </a:pPr>
            <a:r>
              <a:rPr lang="en" dirty="0"/>
              <a:t>possible way to store it is using this data structure and this data structure also happens to be very good at longest</a:t>
            </a:r>
            <a:endParaRPr dirty="0"/>
          </a:p>
          <a:p>
            <a:pPr marL="0" lvl="0" indent="0" algn="l" rtl="0">
              <a:spcBef>
                <a:spcPts val="0"/>
              </a:spcBef>
              <a:spcAft>
                <a:spcPts val="0"/>
              </a:spcAft>
              <a:buClr>
                <a:schemeClr val="dk1"/>
              </a:buClr>
              <a:buSzPts val="1100"/>
              <a:buFont typeface="Arial"/>
              <a:buNone/>
            </a:pPr>
            <a:r>
              <a:rPr lang="en" dirty="0"/>
              <a:t>54:55</a:t>
            </a:r>
            <a:endParaRPr dirty="0"/>
          </a:p>
          <a:p>
            <a:pPr marL="0" lvl="0" indent="0" algn="l" rtl="0">
              <a:spcBef>
                <a:spcPts val="0"/>
              </a:spcBef>
              <a:spcAft>
                <a:spcPts val="0"/>
              </a:spcAft>
              <a:buClr>
                <a:schemeClr val="dk1"/>
              </a:buClr>
              <a:buSzPts val="1100"/>
              <a:buFont typeface="Arial"/>
              <a:buNone/>
            </a:pPr>
            <a:r>
              <a:rPr lang="en" dirty="0"/>
              <a:t>prefix match which is exactly the problem we're trying to solve so taking inspiration from cs61b there is a data</a:t>
            </a:r>
            <a:endParaRPr dirty="0"/>
          </a:p>
          <a:p>
            <a:pPr marL="0" lvl="0" indent="0" algn="l" rtl="0">
              <a:spcBef>
                <a:spcPts val="0"/>
              </a:spcBef>
              <a:spcAft>
                <a:spcPts val="0"/>
              </a:spcAft>
              <a:buClr>
                <a:schemeClr val="dk1"/>
              </a:buClr>
              <a:buSzPts val="1100"/>
              <a:buFont typeface="Arial"/>
              <a:buNone/>
            </a:pPr>
            <a:r>
              <a:rPr lang="en" dirty="0"/>
              <a:t>55:02</a:t>
            </a:r>
            <a:endParaRPr dirty="0"/>
          </a:p>
          <a:p>
            <a:pPr marL="0" lvl="0" indent="0" algn="l" rtl="0">
              <a:spcBef>
                <a:spcPts val="0"/>
              </a:spcBef>
              <a:spcAft>
                <a:spcPts val="0"/>
              </a:spcAft>
              <a:buClr>
                <a:schemeClr val="dk1"/>
              </a:buClr>
              <a:buSzPts val="1100"/>
              <a:buFont typeface="Arial"/>
              <a:buNone/>
            </a:pPr>
            <a:r>
              <a:rPr lang="en" dirty="0"/>
              <a:t>structure that solves all of the problems for us and it's called a try this is one of the more obscure data</a:t>
            </a:r>
            <a:endParaRPr dirty="0"/>
          </a:p>
          <a:p>
            <a:pPr marL="0" lvl="0" indent="0" algn="l" rtl="0">
              <a:spcBef>
                <a:spcPts val="0"/>
              </a:spcBef>
              <a:spcAft>
                <a:spcPts val="0"/>
              </a:spcAft>
              <a:buClr>
                <a:schemeClr val="dk1"/>
              </a:buClr>
              <a:buSzPts val="1100"/>
              <a:buFont typeface="Arial"/>
              <a:buNone/>
            </a:pPr>
            <a:r>
              <a:rPr lang="en" dirty="0"/>
              <a:t>55:08</a:t>
            </a:r>
            <a:endParaRPr dirty="0"/>
          </a:p>
          <a:p>
            <a:pPr marL="0" lvl="0" indent="0" algn="l" rtl="0">
              <a:spcBef>
                <a:spcPts val="0"/>
              </a:spcBef>
              <a:spcAft>
                <a:spcPts val="0"/>
              </a:spcAft>
              <a:buClr>
                <a:schemeClr val="dk1"/>
              </a:buClr>
              <a:buSzPts val="1100"/>
              <a:buFont typeface="Arial"/>
              <a:buNone/>
            </a:pPr>
            <a:r>
              <a:rPr lang="en" dirty="0"/>
              <a:t>structures so it's not like a binary search tree or a hashmap those are famous this is a more obscure cousin but</a:t>
            </a:r>
            <a:endParaRPr dirty="0"/>
          </a:p>
          <a:p>
            <a:pPr marL="0" lvl="0" indent="0" algn="l" rtl="0">
              <a:spcBef>
                <a:spcPts val="0"/>
              </a:spcBef>
              <a:spcAft>
                <a:spcPts val="0"/>
              </a:spcAft>
              <a:buClr>
                <a:schemeClr val="dk1"/>
              </a:buClr>
              <a:buSzPts val="1100"/>
              <a:buFont typeface="Arial"/>
              <a:buNone/>
            </a:pPr>
            <a:r>
              <a:rPr lang="en" dirty="0"/>
              <a:t>55:14</a:t>
            </a:r>
            <a:endParaRPr dirty="0"/>
          </a:p>
          <a:p>
            <a:pPr marL="0" lvl="0" indent="0" algn="l" rtl="0">
              <a:spcBef>
                <a:spcPts val="0"/>
              </a:spcBef>
              <a:spcAft>
                <a:spcPts val="0"/>
              </a:spcAft>
              <a:buClr>
                <a:schemeClr val="dk1"/>
              </a:buClr>
              <a:buSzPts val="1100"/>
              <a:buFont typeface="Arial"/>
              <a:buNone/>
            </a:pPr>
            <a:r>
              <a:rPr lang="en" dirty="0"/>
              <a:t>it's very good at one thing and the one thing it's very good at is exactly the</a:t>
            </a:r>
            <a:endParaRPr dirty="0"/>
          </a:p>
          <a:p>
            <a:pPr marL="0" lvl="0" indent="0" algn="l" rtl="0">
              <a:spcBef>
                <a:spcPts val="0"/>
              </a:spcBef>
              <a:spcAft>
                <a:spcPts val="0"/>
              </a:spcAft>
              <a:buClr>
                <a:schemeClr val="dk1"/>
              </a:buClr>
              <a:buSzPts val="1100"/>
              <a:buFont typeface="Arial"/>
              <a:buNone/>
            </a:pPr>
            <a:r>
              <a:rPr lang="en" dirty="0"/>
              <a:t>55:19</a:t>
            </a:r>
            <a:endParaRPr dirty="0"/>
          </a:p>
          <a:p>
            <a:pPr marL="0" lvl="0" indent="0" algn="l" rtl="0">
              <a:spcBef>
                <a:spcPts val="0"/>
              </a:spcBef>
              <a:spcAft>
                <a:spcPts val="0"/>
              </a:spcAft>
              <a:buClr>
                <a:schemeClr val="dk1"/>
              </a:buClr>
              <a:buSzPts val="1100"/>
              <a:buFont typeface="Arial"/>
              <a:buNone/>
            </a:pPr>
            <a:r>
              <a:rPr lang="en" dirty="0"/>
              <a:t>thing we need so let's use this guy so how do you build a try let's take a 61b</a:t>
            </a:r>
            <a:endParaRPr dirty="0"/>
          </a:p>
          <a:p>
            <a:pPr marL="0" lvl="0" indent="0" algn="l" rtl="0">
              <a:spcBef>
                <a:spcPts val="0"/>
              </a:spcBef>
              <a:spcAft>
                <a:spcPts val="0"/>
              </a:spcAft>
              <a:buClr>
                <a:schemeClr val="dk1"/>
              </a:buClr>
              <a:buSzPts val="1100"/>
              <a:buFont typeface="Arial"/>
              <a:buNone/>
            </a:pPr>
            <a:r>
              <a:rPr lang="en" dirty="0"/>
              <a:t>55:25</a:t>
            </a:r>
            <a:endParaRPr dirty="0"/>
          </a:p>
          <a:p>
            <a:pPr marL="0" lvl="0" indent="0" algn="l" rtl="0">
              <a:spcBef>
                <a:spcPts val="0"/>
              </a:spcBef>
              <a:spcAft>
                <a:spcPts val="0"/>
              </a:spcAft>
              <a:buClr>
                <a:schemeClr val="dk1"/>
              </a:buClr>
              <a:buSzPts val="1100"/>
              <a:buFont typeface="Arial"/>
              <a:buNone/>
            </a:pPr>
            <a:r>
              <a:rPr lang="en" dirty="0"/>
              <a:t>digression and remind you what a try looks like the way that you build a try is for each key you spell it out and</a:t>
            </a:r>
            <a:endParaRPr dirty="0"/>
          </a:p>
          <a:p>
            <a:pPr marL="0" lvl="0" indent="0" algn="l" rtl="0">
              <a:spcBef>
                <a:spcPts val="0"/>
              </a:spcBef>
              <a:spcAft>
                <a:spcPts val="0"/>
              </a:spcAft>
              <a:buClr>
                <a:schemeClr val="dk1"/>
              </a:buClr>
              <a:buSzPts val="1100"/>
              <a:buFont typeface="Arial"/>
              <a:buNone/>
            </a:pPr>
            <a:r>
              <a:rPr lang="en" dirty="0"/>
              <a:t>55:32</a:t>
            </a:r>
            <a:endParaRPr dirty="0"/>
          </a:p>
          <a:p>
            <a:pPr marL="0" lvl="0" indent="0" algn="l" rtl="0">
              <a:spcBef>
                <a:spcPts val="0"/>
              </a:spcBef>
              <a:spcAft>
                <a:spcPts val="0"/>
              </a:spcAft>
              <a:buClr>
                <a:schemeClr val="dk1"/>
              </a:buClr>
              <a:buSzPts val="1100"/>
              <a:buFont typeface="Arial"/>
              <a:buNone/>
            </a:pPr>
            <a:r>
              <a:rPr lang="en" dirty="0"/>
              <a:t>then you write the corresponding value in the last letter so let's create a try</a:t>
            </a:r>
            <a:endParaRPr dirty="0"/>
          </a:p>
          <a:p>
            <a:pPr marL="0" lvl="0" indent="0" algn="l" rtl="0">
              <a:spcBef>
                <a:spcPts val="0"/>
              </a:spcBef>
              <a:spcAft>
                <a:spcPts val="0"/>
              </a:spcAft>
              <a:buClr>
                <a:schemeClr val="dk1"/>
              </a:buClr>
              <a:buSzPts val="1100"/>
              <a:buFont typeface="Arial"/>
              <a:buNone/>
            </a:pPr>
            <a:r>
              <a:rPr lang="en" dirty="0"/>
              <a:t>55:38</a:t>
            </a:r>
            <a:endParaRPr dirty="0"/>
          </a:p>
          <a:p>
            <a:pPr marL="0" lvl="0" indent="0" algn="l" rtl="0">
              <a:spcBef>
                <a:spcPts val="0"/>
              </a:spcBef>
              <a:spcAft>
                <a:spcPts val="0"/>
              </a:spcAft>
              <a:buClr>
                <a:schemeClr val="dk1"/>
              </a:buClr>
              <a:buSzPts val="1100"/>
              <a:buFont typeface="Arial"/>
              <a:buNone/>
            </a:pPr>
            <a:r>
              <a:rPr lang="en" dirty="0"/>
              <a:t>mapping words to numbers later it's going to be IP prefixes to next Toops</a:t>
            </a:r>
            <a:endParaRPr dirty="0"/>
          </a:p>
          <a:p>
            <a:pPr marL="0" lvl="0" indent="0" algn="l" rtl="0">
              <a:spcBef>
                <a:spcPts val="0"/>
              </a:spcBef>
              <a:spcAft>
                <a:spcPts val="0"/>
              </a:spcAft>
              <a:buClr>
                <a:schemeClr val="dk1"/>
              </a:buClr>
              <a:buSzPts val="1100"/>
              <a:buFont typeface="Arial"/>
              <a:buNone/>
            </a:pPr>
            <a:r>
              <a:rPr lang="en" dirty="0"/>
              <a:t>55:44</a:t>
            </a:r>
            <a:endParaRPr dirty="0"/>
          </a:p>
          <a:p>
            <a:pPr marL="0" lvl="0" indent="0" algn="l" rtl="0">
              <a:spcBef>
                <a:spcPts val="0"/>
              </a:spcBef>
              <a:spcAft>
                <a:spcPts val="0"/>
              </a:spcAft>
              <a:buClr>
                <a:schemeClr val="dk1"/>
              </a:buClr>
              <a:buSzPts val="1100"/>
              <a:buFont typeface="Arial"/>
              <a:buNone/>
            </a:pPr>
            <a:r>
              <a:rPr lang="en" dirty="0"/>
              <a:t>but let's just do words for now to be simple so the first key I want is a and I want to map it to five so I start at</a:t>
            </a:r>
            <a:endParaRPr dirty="0"/>
          </a:p>
          <a:p>
            <a:pPr marL="0" lvl="0" indent="0" algn="l" rtl="0">
              <a:spcBef>
                <a:spcPts val="0"/>
              </a:spcBef>
              <a:spcAft>
                <a:spcPts val="0"/>
              </a:spcAft>
              <a:buClr>
                <a:schemeClr val="dk1"/>
              </a:buClr>
              <a:buSzPts val="1100"/>
              <a:buFont typeface="Arial"/>
              <a:buNone/>
            </a:pPr>
            <a:r>
              <a:rPr lang="en" dirty="0"/>
              <a:t>55:50</a:t>
            </a:r>
            <a:endParaRPr dirty="0"/>
          </a:p>
          <a:p>
            <a:pPr marL="0" lvl="0" indent="0" algn="l" rtl="0">
              <a:spcBef>
                <a:spcPts val="0"/>
              </a:spcBef>
              <a:spcAft>
                <a:spcPts val="0"/>
              </a:spcAft>
              <a:buClr>
                <a:schemeClr val="dk1"/>
              </a:buClr>
              <a:buSzPts val="1100"/>
              <a:buFont typeface="Arial"/>
              <a:buNone/>
            </a:pPr>
            <a:r>
              <a:rPr lang="en" dirty="0"/>
              <a:t>the root which has no letter I spell a and that's the end of spelling so I write the number five</a:t>
            </a:r>
            <a:endParaRPr dirty="0"/>
          </a:p>
          <a:p>
            <a:pPr marL="0" lvl="0" indent="0" algn="l" rtl="0">
              <a:spcBef>
                <a:spcPts val="0"/>
              </a:spcBef>
              <a:spcAft>
                <a:spcPts val="0"/>
              </a:spcAft>
              <a:buClr>
                <a:schemeClr val="dk1"/>
              </a:buClr>
              <a:buSzPts val="1100"/>
              <a:buFont typeface="Arial"/>
              <a:buNone/>
            </a:pPr>
            <a:r>
              <a:rPr lang="en" dirty="0"/>
              <a:t>55:56</a:t>
            </a:r>
            <a:endParaRPr dirty="0"/>
          </a:p>
          <a:p>
            <a:pPr marL="0" lvl="0" indent="0" algn="l" rtl="0">
              <a:spcBef>
                <a:spcPts val="0"/>
              </a:spcBef>
              <a:spcAft>
                <a:spcPts val="0"/>
              </a:spcAft>
              <a:buClr>
                <a:schemeClr val="dk1"/>
              </a:buClr>
              <a:buSzPts val="1100"/>
              <a:buFont typeface="Arial"/>
              <a:buNone/>
            </a:pPr>
            <a:r>
              <a:rPr lang="en" dirty="0"/>
              <a:t>there okay the next thing I want to write is alls so I spell a w LS notice</a:t>
            </a:r>
            <a:endParaRPr dirty="0"/>
          </a:p>
          <a:p>
            <a:pPr marL="0" lvl="0" indent="0" algn="l" rtl="0">
              <a:spcBef>
                <a:spcPts val="0"/>
              </a:spcBef>
              <a:spcAft>
                <a:spcPts val="0"/>
              </a:spcAft>
              <a:buClr>
                <a:schemeClr val="dk1"/>
              </a:buClr>
              <a:buSzPts val="1100"/>
              <a:buFont typeface="Arial"/>
              <a:buNone/>
            </a:pPr>
            <a:r>
              <a:rPr lang="en" dirty="0"/>
              <a:t>56:03</a:t>
            </a:r>
            <a:endParaRPr dirty="0"/>
          </a:p>
          <a:p>
            <a:pPr marL="0" lvl="0" indent="0" algn="l" rtl="0">
              <a:spcBef>
                <a:spcPts val="0"/>
              </a:spcBef>
              <a:spcAft>
                <a:spcPts val="0"/>
              </a:spcAft>
              <a:buClr>
                <a:schemeClr val="dk1"/>
              </a:buClr>
              <a:buSzPts val="1100"/>
              <a:buFont typeface="Arial"/>
              <a:buNone/>
            </a:pPr>
            <a:r>
              <a:rPr lang="en" dirty="0"/>
              <a:t>that I shared the a that is very useful and once I got to the S that's the last</a:t>
            </a:r>
            <a:endParaRPr dirty="0"/>
          </a:p>
          <a:p>
            <a:pPr marL="0" lvl="0" indent="0" algn="l" rtl="0">
              <a:spcBef>
                <a:spcPts val="0"/>
              </a:spcBef>
              <a:spcAft>
                <a:spcPts val="0"/>
              </a:spcAft>
              <a:buClr>
                <a:schemeClr val="dk1"/>
              </a:buClr>
              <a:buSzPts val="1100"/>
              <a:buFont typeface="Arial"/>
              <a:buNone/>
            </a:pPr>
            <a:r>
              <a:rPr lang="en" dirty="0"/>
              <a:t>56:08</a:t>
            </a:r>
            <a:endParaRPr dirty="0"/>
          </a:p>
          <a:p>
            <a:pPr marL="0" lvl="0" indent="0" algn="l" rtl="0">
              <a:spcBef>
                <a:spcPts val="0"/>
              </a:spcBef>
              <a:spcAft>
                <a:spcPts val="0"/>
              </a:spcAft>
              <a:buClr>
                <a:schemeClr val="dk1"/>
              </a:buClr>
              <a:buSzPts val="1100"/>
              <a:buFont typeface="Arial"/>
              <a:buNone/>
            </a:pPr>
            <a:r>
              <a:rPr lang="en" dirty="0"/>
              <a:t>letter so I stuck the number nine next to S okay the next thing I want is saw</a:t>
            </a:r>
            <a:endParaRPr dirty="0"/>
          </a:p>
          <a:p>
            <a:pPr marL="0" lvl="0" indent="0" algn="l" rtl="0">
              <a:spcBef>
                <a:spcPts val="0"/>
              </a:spcBef>
              <a:spcAft>
                <a:spcPts val="0"/>
              </a:spcAft>
              <a:buClr>
                <a:schemeClr val="dk1"/>
              </a:buClr>
              <a:buSzPts val="1100"/>
              <a:buFont typeface="Arial"/>
              <a:buNone/>
            </a:pPr>
            <a:r>
              <a:rPr lang="en" dirty="0"/>
              <a:t>56:13</a:t>
            </a:r>
            <a:endParaRPr dirty="0"/>
          </a:p>
          <a:p>
            <a:pPr marL="0" lvl="0" indent="0" algn="l" rtl="0">
              <a:spcBef>
                <a:spcPts val="0"/>
              </a:spcBef>
              <a:spcAft>
                <a:spcPts val="0"/>
              </a:spcAft>
              <a:buClr>
                <a:schemeClr val="dk1"/>
              </a:buClr>
              <a:buSzPts val="1100"/>
              <a:buFont typeface="Arial"/>
              <a:buNone/>
            </a:pPr>
            <a:r>
              <a:rPr lang="en" dirty="0"/>
              <a:t>so starting at the root there is no s yet so I write S I write a and that's it so I write the number seven and</a:t>
            </a:r>
            <a:endParaRPr dirty="0"/>
          </a:p>
          <a:p>
            <a:pPr marL="0" lvl="0" indent="0" algn="l" rtl="0">
              <a:spcBef>
                <a:spcPts val="0"/>
              </a:spcBef>
              <a:spcAft>
                <a:spcPts val="0"/>
              </a:spcAft>
              <a:buClr>
                <a:schemeClr val="dk1"/>
              </a:buClr>
              <a:buSzPts val="1100"/>
              <a:buFont typeface="Arial"/>
              <a:buNone/>
            </a:pPr>
            <a:r>
              <a:rPr lang="en" dirty="0"/>
              <a:t>56:20</a:t>
            </a:r>
            <a:endParaRPr dirty="0"/>
          </a:p>
          <a:p>
            <a:pPr marL="0" lvl="0" indent="0" algn="l" rtl="0">
              <a:spcBef>
                <a:spcPts val="0"/>
              </a:spcBef>
              <a:spcAft>
                <a:spcPts val="0"/>
              </a:spcAft>
              <a:buClr>
                <a:schemeClr val="dk1"/>
              </a:buClr>
              <a:buSzPts val="1100"/>
              <a:buFont typeface="Arial"/>
              <a:buNone/>
            </a:pPr>
            <a:r>
              <a:rPr lang="en" dirty="0"/>
              <a:t>hopefully you get the pattern at this point to write sad I would spell s a d reusing characters and that's going to</a:t>
            </a:r>
            <a:endParaRPr dirty="0"/>
          </a:p>
          <a:p>
            <a:pPr marL="0" lvl="0" indent="0" algn="l" rtl="0">
              <a:spcBef>
                <a:spcPts val="0"/>
              </a:spcBef>
              <a:spcAft>
                <a:spcPts val="0"/>
              </a:spcAft>
              <a:buClr>
                <a:schemeClr val="dk1"/>
              </a:buClr>
              <a:buSzPts val="1100"/>
              <a:buFont typeface="Arial"/>
              <a:buNone/>
            </a:pPr>
            <a:r>
              <a:rPr lang="en" dirty="0"/>
              <a:t>56:27</a:t>
            </a:r>
            <a:endParaRPr dirty="0"/>
          </a:p>
          <a:p>
            <a:pPr marL="0" lvl="0" indent="0" algn="l" rtl="0">
              <a:spcBef>
                <a:spcPts val="0"/>
              </a:spcBef>
              <a:spcAft>
                <a:spcPts val="0"/>
              </a:spcAft>
              <a:buClr>
                <a:schemeClr val="dk1"/>
              </a:buClr>
              <a:buSzPts val="1100"/>
              <a:buFont typeface="Arial"/>
              <a:buNone/>
            </a:pPr>
            <a:r>
              <a:rPr lang="en" dirty="0"/>
              <a:t>be very useful for us later and I put the number one there for Sam I write s</a:t>
            </a:r>
            <a:endParaRPr dirty="0"/>
          </a:p>
          <a:p>
            <a:pPr marL="0" lvl="0" indent="0" algn="l" rtl="0">
              <a:spcBef>
                <a:spcPts val="0"/>
              </a:spcBef>
              <a:spcAft>
                <a:spcPts val="0"/>
              </a:spcAft>
              <a:buClr>
                <a:schemeClr val="dk1"/>
              </a:buClr>
              <a:buSzPts val="1100"/>
              <a:buFont typeface="Arial"/>
              <a:buNone/>
            </a:pPr>
            <a:r>
              <a:rPr lang="en" dirty="0"/>
              <a:t>56:33</a:t>
            </a:r>
            <a:endParaRPr dirty="0"/>
          </a:p>
          <a:p>
            <a:pPr marL="0" lvl="0" indent="0" algn="l" rtl="0">
              <a:spcBef>
                <a:spcPts val="0"/>
              </a:spcBef>
              <a:spcAft>
                <a:spcPts val="0"/>
              </a:spcAft>
              <a:buClr>
                <a:schemeClr val="dk1"/>
              </a:buClr>
              <a:buSzPts val="1100"/>
              <a:buFont typeface="Arial"/>
              <a:buNone/>
            </a:pPr>
            <a:r>
              <a:rPr lang="en" dirty="0"/>
              <a:t>for same s and then sap sap overlapping lots of letters as I go that's going to</a:t>
            </a:r>
            <a:endParaRPr dirty="0"/>
          </a:p>
          <a:p>
            <a:pPr marL="0" lvl="0" indent="0" algn="l" rtl="0">
              <a:spcBef>
                <a:spcPts val="0"/>
              </a:spcBef>
              <a:spcAft>
                <a:spcPts val="0"/>
              </a:spcAft>
              <a:buClr>
                <a:schemeClr val="dk1"/>
              </a:buClr>
              <a:buSzPts val="1100"/>
              <a:buFont typeface="Arial"/>
              <a:buNone/>
            </a:pPr>
            <a:r>
              <a:rPr lang="en" dirty="0"/>
              <a:t>56:39</a:t>
            </a:r>
            <a:endParaRPr dirty="0"/>
          </a:p>
          <a:p>
            <a:pPr marL="0" lvl="0" indent="0" algn="l" rtl="0">
              <a:spcBef>
                <a:spcPts val="0"/>
              </a:spcBef>
              <a:spcAft>
                <a:spcPts val="0"/>
              </a:spcAft>
              <a:buClr>
                <a:schemeClr val="dk1"/>
              </a:buClr>
              <a:buSzPts val="1100"/>
              <a:buFont typeface="Arial"/>
              <a:buNone/>
            </a:pPr>
            <a:r>
              <a:rPr lang="en" dirty="0"/>
              <a:t>be very useful I think I've said that twice and one final thing to note is that if the key is valid once you stop</a:t>
            </a:r>
            <a:endParaRPr dirty="0"/>
          </a:p>
          <a:p>
            <a:pPr marL="0" lvl="0" indent="0" algn="l" rtl="0">
              <a:spcBef>
                <a:spcPts val="0"/>
              </a:spcBef>
              <a:spcAft>
                <a:spcPts val="0"/>
              </a:spcAft>
              <a:buClr>
                <a:schemeClr val="dk1"/>
              </a:buClr>
              <a:buSzPts val="1100"/>
              <a:buFont typeface="Arial"/>
              <a:buNone/>
            </a:pPr>
            <a:r>
              <a:rPr lang="en" dirty="0"/>
              <a:t>56:47</a:t>
            </a:r>
            <a:endParaRPr dirty="0"/>
          </a:p>
          <a:p>
            <a:pPr marL="0" lvl="0" indent="0" algn="l" rtl="0">
              <a:spcBef>
                <a:spcPts val="0"/>
              </a:spcBef>
              <a:spcAft>
                <a:spcPts val="0"/>
              </a:spcAft>
              <a:buClr>
                <a:schemeClr val="dk1"/>
              </a:buClr>
              <a:buSzPts val="1100"/>
              <a:buFont typeface="Arial"/>
              <a:buNone/>
            </a:pPr>
            <a:r>
              <a:rPr lang="en" dirty="0"/>
              <a:t>at that node you color it blue so for example alls a WLS is a valid word in</a:t>
            </a:r>
            <a:endParaRPr dirty="0"/>
          </a:p>
          <a:p>
            <a:pPr marL="0" lvl="0" indent="0" algn="l" rtl="0">
              <a:spcBef>
                <a:spcPts val="0"/>
              </a:spcBef>
              <a:spcAft>
                <a:spcPts val="0"/>
              </a:spcAft>
              <a:buClr>
                <a:schemeClr val="dk1"/>
              </a:buClr>
              <a:buSzPts val="1100"/>
              <a:buFont typeface="Arial"/>
              <a:buNone/>
            </a:pPr>
            <a:r>
              <a:rPr lang="en" dirty="0"/>
              <a:t>56:54</a:t>
            </a:r>
            <a:endParaRPr dirty="0"/>
          </a:p>
          <a:p>
            <a:pPr marL="0" lvl="0" indent="0" algn="l" rtl="0">
              <a:spcBef>
                <a:spcPts val="0"/>
              </a:spcBef>
              <a:spcAft>
                <a:spcPts val="0"/>
              </a:spcAft>
              <a:buClr>
                <a:schemeClr val="dk1"/>
              </a:buClr>
              <a:buSzPts val="1100"/>
              <a:buFont typeface="Arial"/>
              <a:buNone/>
            </a:pPr>
            <a:r>
              <a:rPr lang="en" dirty="0"/>
              <a:t>this map but all a WL is not a valid word because L is not blue if you've</a:t>
            </a:r>
            <a:endParaRPr dirty="0"/>
          </a:p>
          <a:p>
            <a:pPr marL="0" lvl="0" indent="0" algn="l" rtl="0">
              <a:spcBef>
                <a:spcPts val="0"/>
              </a:spcBef>
              <a:spcAft>
                <a:spcPts val="0"/>
              </a:spcAft>
              <a:buClr>
                <a:schemeClr val="dk1"/>
              </a:buClr>
              <a:buSzPts val="1100"/>
              <a:buFont typeface="Arial"/>
              <a:buNone/>
            </a:pPr>
            <a:r>
              <a:rPr lang="en" dirty="0"/>
              <a:t>57:01</a:t>
            </a:r>
            <a:endParaRPr dirty="0"/>
          </a:p>
          <a:p>
            <a:pPr marL="0" lvl="0" indent="0" algn="l" rtl="0">
              <a:spcBef>
                <a:spcPts val="0"/>
              </a:spcBef>
              <a:spcAft>
                <a:spcPts val="0"/>
              </a:spcAft>
              <a:buClr>
                <a:schemeClr val="dk1"/>
              </a:buClr>
              <a:buSzPts val="1100"/>
              <a:buFont typeface="Arial"/>
              <a:buNone/>
            </a:pPr>
            <a:r>
              <a:rPr lang="en" dirty="0"/>
              <a:t>taken CS6 d1b this is probably review if you haven't then you're seeing it for the first time any thoughts on the</a:t>
            </a:r>
            <a:endParaRPr dirty="0"/>
          </a:p>
          <a:p>
            <a:pPr marL="0" lvl="0" indent="0" algn="l" rtl="0">
              <a:spcBef>
                <a:spcPts val="0"/>
              </a:spcBef>
              <a:spcAft>
                <a:spcPts val="0"/>
              </a:spcAft>
              <a:buClr>
                <a:schemeClr val="dk1"/>
              </a:buClr>
              <a:buSzPts val="1100"/>
              <a:buFont typeface="Arial"/>
              <a:buNone/>
            </a:pPr>
            <a:r>
              <a:rPr lang="en" dirty="0"/>
              <a:t>57:11</a:t>
            </a:r>
            <a:endParaRPr dirty="0"/>
          </a:p>
          <a:p>
            <a:pPr marL="0" lvl="0" indent="0" algn="l" rtl="0">
              <a:spcBef>
                <a:spcPts val="0"/>
              </a:spcBef>
              <a:spcAft>
                <a:spcPts val="0"/>
              </a:spcAft>
              <a:buClr>
                <a:schemeClr val="dk1"/>
              </a:buClr>
              <a:buSzPts val="1100"/>
              <a:buFont typeface="Arial"/>
              <a:buNone/>
            </a:pPr>
            <a:r>
              <a:rPr lang="en" dirty="0"/>
              <a:t>try has anyone not taken 61b and has seen this data structure out of curiosity I don't know how famous it is</a:t>
            </a:r>
            <a:endParaRPr dirty="0"/>
          </a:p>
          <a:p>
            <a:pPr marL="0" lvl="0" indent="0" algn="l" rtl="0">
              <a:spcBef>
                <a:spcPts val="0"/>
              </a:spcBef>
              <a:spcAft>
                <a:spcPts val="0"/>
              </a:spcAft>
              <a:buClr>
                <a:schemeClr val="dk1"/>
              </a:buClr>
              <a:buSzPts val="1100"/>
              <a:buFont typeface="Arial"/>
              <a:buNone/>
            </a:pPr>
            <a:r>
              <a:rPr lang="en" dirty="0"/>
              <a:t>57:18</a:t>
            </a:r>
            <a:endParaRPr dirty="0"/>
          </a:p>
          <a:p>
            <a:pPr marL="0" lvl="0" indent="0" algn="l" rtl="0">
              <a:spcBef>
                <a:spcPts val="0"/>
              </a:spcBef>
              <a:spcAft>
                <a:spcPts val="0"/>
              </a:spcAft>
              <a:buClr>
                <a:schemeClr val="dk1"/>
              </a:buClr>
              <a:buSzPts val="1100"/>
              <a:buFont typeface="Arial"/>
              <a:buNone/>
            </a:pPr>
            <a:r>
              <a:rPr lang="en" dirty="0"/>
              <a:t>that's kind of cool did you have a</a:t>
            </a:r>
            <a:endParaRPr dirty="0"/>
          </a:p>
          <a:p>
            <a:pPr marL="0" lvl="0" indent="0" algn="l" rtl="0">
              <a:spcBef>
                <a:spcPts val="0"/>
              </a:spcBef>
              <a:spcAft>
                <a:spcPts val="0"/>
              </a:spcAft>
              <a:buClr>
                <a:schemeClr val="dk1"/>
              </a:buClr>
              <a:buSzPts val="1100"/>
              <a:buFont typeface="Arial"/>
              <a:buNone/>
            </a:pPr>
            <a:r>
              <a:rPr lang="en" dirty="0"/>
              <a:t>57:24</a:t>
            </a:r>
            <a:endParaRPr dirty="0"/>
          </a:p>
          <a:p>
            <a:pPr marL="0" lvl="0" indent="0" algn="l" rtl="0">
              <a:spcBef>
                <a:spcPts val="0"/>
              </a:spcBef>
              <a:spcAft>
                <a:spcPts val="0"/>
              </a:spcAft>
              <a:buClr>
                <a:schemeClr val="dk1"/>
              </a:buClr>
              <a:buSzPts val="1100"/>
              <a:buFont typeface="Arial"/>
              <a:buNone/>
            </a:pPr>
            <a:r>
              <a:rPr lang="en" dirty="0"/>
              <a:t>question this for things like very fast auto complete can you use tries for</a:t>
            </a:r>
            <a:endParaRPr dirty="0"/>
          </a:p>
          <a:p>
            <a:pPr marL="0" lvl="0" indent="0" algn="l" rtl="0">
              <a:spcBef>
                <a:spcPts val="0"/>
              </a:spcBef>
              <a:spcAft>
                <a:spcPts val="0"/>
              </a:spcAft>
              <a:buClr>
                <a:schemeClr val="dk1"/>
              </a:buClr>
              <a:buSzPts val="1100"/>
              <a:buFont typeface="Arial"/>
              <a:buNone/>
            </a:pPr>
            <a:r>
              <a:rPr lang="en" dirty="0"/>
              <a:t>57:31</a:t>
            </a:r>
            <a:endParaRPr dirty="0"/>
          </a:p>
          <a:p>
            <a:pPr marL="0" lvl="0" indent="0" algn="l" rtl="0">
              <a:spcBef>
                <a:spcPts val="0"/>
              </a:spcBef>
              <a:spcAft>
                <a:spcPts val="0"/>
              </a:spcAft>
              <a:buClr>
                <a:schemeClr val="dk1"/>
              </a:buClr>
              <a:buSzPts val="1100"/>
              <a:buFont typeface="Arial"/>
              <a:buNone/>
            </a:pPr>
            <a:r>
              <a:rPr lang="en" dirty="0"/>
              <a:t>autocomplete you can I think 61b talks about it more but we're not here for autocomplete we are here for forwarding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2ed476ffb65_0_1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2ed476ffb65_0_1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2ed476ffb65_0_1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2ed476ffb65_0_1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so instead of the key being words like sam</a:t>
            </a:r>
            <a:endParaRPr/>
          </a:p>
          <a:p>
            <a:pPr marL="0" lvl="0" indent="0" algn="l" rtl="0">
              <a:spcBef>
                <a:spcPts val="0"/>
              </a:spcBef>
              <a:spcAft>
                <a:spcPts val="0"/>
              </a:spcAft>
              <a:buClr>
                <a:schemeClr val="dk1"/>
              </a:buClr>
              <a:buSzPts val="1100"/>
              <a:buFont typeface="Arial"/>
              <a:buNone/>
            </a:pPr>
            <a:r>
              <a:rPr lang="en"/>
              <a:t>1:01:09</a:t>
            </a:r>
            <a:endParaRPr/>
          </a:p>
          <a:p>
            <a:pPr marL="0" lvl="0" indent="0" algn="l" rtl="0">
              <a:spcBef>
                <a:spcPts val="0"/>
              </a:spcBef>
              <a:spcAft>
                <a:spcPts val="0"/>
              </a:spcAft>
              <a:buClr>
                <a:schemeClr val="dk1"/>
              </a:buClr>
              <a:buSzPts val="1100"/>
              <a:buFont typeface="Arial"/>
              <a:buNone/>
            </a:pPr>
            <a:r>
              <a:rPr lang="en"/>
              <a:t>and alls the keys are no longer words they are IP prefixes see Zero dot dot</a:t>
            </a:r>
            <a:endParaRPr/>
          </a:p>
          <a:p>
            <a:pPr marL="0" lvl="0" indent="0" algn="l" rtl="0">
              <a:spcBef>
                <a:spcPts val="0"/>
              </a:spcBef>
              <a:spcAft>
                <a:spcPts val="0"/>
              </a:spcAft>
              <a:buClr>
                <a:schemeClr val="dk1"/>
              </a:buClr>
              <a:buSzPts val="1100"/>
              <a:buFont typeface="Arial"/>
              <a:buNone/>
            </a:pPr>
            <a:r>
              <a:rPr lang="en"/>
              <a:t>1:01:15</a:t>
            </a:r>
            <a:endParaRPr/>
          </a:p>
          <a:p>
            <a:pPr marL="0" lvl="0" indent="0" algn="l" rtl="0">
              <a:spcBef>
                <a:spcPts val="0"/>
              </a:spcBef>
              <a:spcAft>
                <a:spcPts val="0"/>
              </a:spcAft>
              <a:buClr>
                <a:schemeClr val="dk1"/>
              </a:buClr>
              <a:buSzPts val="1100"/>
              <a:buFont typeface="Arial"/>
              <a:buNone/>
            </a:pPr>
            <a:r>
              <a:rPr lang="en"/>
              <a:t>that's an IP prefix one0 that's also an IP prefix 11 one dot also an IP prefix</a:t>
            </a:r>
            <a:endParaRPr/>
          </a:p>
          <a:p>
            <a:pPr marL="0" lvl="0" indent="0" algn="l" rtl="0">
              <a:spcBef>
                <a:spcPts val="0"/>
              </a:spcBef>
              <a:spcAft>
                <a:spcPts val="0"/>
              </a:spcAft>
              <a:buClr>
                <a:schemeClr val="dk1"/>
              </a:buClr>
              <a:buSzPts val="1100"/>
              <a:buFont typeface="Arial"/>
              <a:buNone/>
            </a:pPr>
            <a:r>
              <a:rPr lang="en"/>
              <a:t>1:01:22</a:t>
            </a:r>
            <a:endParaRPr/>
          </a:p>
          <a:p>
            <a:pPr marL="0" lvl="0" indent="0" algn="l" rtl="0">
              <a:spcBef>
                <a:spcPts val="0"/>
              </a:spcBef>
              <a:spcAft>
                <a:spcPts val="0"/>
              </a:spcAft>
              <a:buClr>
                <a:schemeClr val="dk1"/>
              </a:buClr>
              <a:buSzPts val="1100"/>
              <a:buFont typeface="Arial"/>
              <a:buNone/>
            </a:pPr>
            <a:r>
              <a:rPr lang="en"/>
              <a:t>so instead of English words we now have the keys as IP prefixes and they are bit</a:t>
            </a:r>
            <a:endParaRPr/>
          </a:p>
          <a:p>
            <a:pPr marL="0" lvl="0" indent="0" algn="l" rtl="0">
              <a:spcBef>
                <a:spcPts val="0"/>
              </a:spcBef>
              <a:spcAft>
                <a:spcPts val="0"/>
              </a:spcAft>
              <a:buClr>
                <a:schemeClr val="dk1"/>
              </a:buClr>
              <a:buSzPts val="1100"/>
              <a:buFont typeface="Arial"/>
              <a:buNone/>
            </a:pPr>
            <a:r>
              <a:rPr lang="en"/>
              <a:t>1:01:28</a:t>
            </a:r>
            <a:endParaRPr/>
          </a:p>
          <a:p>
            <a:pPr marL="0" lvl="0" indent="0" algn="l" rtl="0">
              <a:spcBef>
                <a:spcPts val="0"/>
              </a:spcBef>
              <a:spcAft>
                <a:spcPts val="0"/>
              </a:spcAft>
              <a:buClr>
                <a:schemeClr val="dk1"/>
              </a:buClr>
              <a:buSzPts val="1100"/>
              <a:buFont typeface="Arial"/>
              <a:buNone/>
            </a:pPr>
            <a:r>
              <a:rPr lang="en"/>
              <a:t>strings that you can spell out one by one just like an English word but instead of the alphabet being a through</a:t>
            </a:r>
            <a:endParaRPr/>
          </a:p>
          <a:p>
            <a:pPr marL="0" lvl="0" indent="0" algn="l" rtl="0">
              <a:spcBef>
                <a:spcPts val="0"/>
              </a:spcBef>
              <a:spcAft>
                <a:spcPts val="0"/>
              </a:spcAft>
              <a:buClr>
                <a:schemeClr val="dk1"/>
              </a:buClr>
              <a:buSzPts val="1100"/>
              <a:buFont typeface="Arial"/>
              <a:buNone/>
            </a:pPr>
            <a:r>
              <a:rPr lang="en"/>
              <a:t>1:01:34</a:t>
            </a:r>
            <a:endParaRPr/>
          </a:p>
          <a:p>
            <a:pPr marL="0" lvl="0" indent="0" algn="l" rtl="0">
              <a:spcBef>
                <a:spcPts val="0"/>
              </a:spcBef>
              <a:spcAft>
                <a:spcPts val="0"/>
              </a:spcAft>
              <a:buClr>
                <a:schemeClr val="dk1"/>
              </a:buClr>
              <a:buSzPts val="1100"/>
              <a:buFont typeface="Arial"/>
              <a:buNone/>
            </a:pPr>
            <a:r>
              <a:rPr lang="en"/>
              <a:t>z the alphabet is now zero or one so it's kind of like what you would expect</a:t>
            </a:r>
            <a:endParaRPr/>
          </a:p>
          <a:p>
            <a:pPr marL="0" lvl="0" indent="0" algn="l" rtl="0">
              <a:spcBef>
                <a:spcPts val="0"/>
              </a:spcBef>
              <a:spcAft>
                <a:spcPts val="0"/>
              </a:spcAft>
              <a:buClr>
                <a:schemeClr val="dk1"/>
              </a:buClr>
              <a:buSzPts val="1100"/>
              <a:buFont typeface="Arial"/>
              <a:buNone/>
            </a:pPr>
            <a:r>
              <a:rPr lang="en"/>
              <a:t>1:01:40</a:t>
            </a:r>
            <a:endParaRPr/>
          </a:p>
          <a:p>
            <a:pPr marL="0" lvl="0" indent="0" algn="l" rtl="0">
              <a:spcBef>
                <a:spcPts val="0"/>
              </a:spcBef>
              <a:spcAft>
                <a:spcPts val="0"/>
              </a:spcAft>
              <a:buClr>
                <a:schemeClr val="dk1"/>
              </a:buClr>
              <a:buSzPts val="1100"/>
              <a:buFont typeface="Arial"/>
              <a:buNone/>
            </a:pPr>
            <a:r>
              <a:rPr lang="en"/>
              <a:t>and then the value is no longer I have no idea what these numbers were but the value is now Port so we're saying if an</a:t>
            </a:r>
            <a:endParaRPr/>
          </a:p>
          <a:p>
            <a:pPr marL="0" lvl="0" indent="0" algn="l" rtl="0">
              <a:spcBef>
                <a:spcPts val="0"/>
              </a:spcBef>
              <a:spcAft>
                <a:spcPts val="0"/>
              </a:spcAft>
              <a:buClr>
                <a:schemeClr val="dk1"/>
              </a:buClr>
              <a:buSzPts val="1100"/>
              <a:buFont typeface="Arial"/>
              <a:buNone/>
            </a:pPr>
            <a:r>
              <a:rPr lang="en"/>
              <a:t>1:01:49</a:t>
            </a:r>
            <a:endParaRPr/>
          </a:p>
          <a:p>
            <a:pPr marL="0" lvl="0" indent="0" algn="l" rtl="0">
              <a:spcBef>
                <a:spcPts val="0"/>
              </a:spcBef>
              <a:spcAft>
                <a:spcPts val="0"/>
              </a:spcAft>
              <a:buClr>
                <a:schemeClr val="dk1"/>
              </a:buClr>
              <a:buSzPts val="1100"/>
              <a:buFont typeface="Arial"/>
              <a:buNone/>
            </a:pPr>
            <a:r>
              <a:rPr lang="en"/>
              <a:t>IP address is in the range 0 dot dot so anything from 0 00 0 to 011 please send</a:t>
            </a:r>
            <a:endParaRPr/>
          </a:p>
          <a:p>
            <a:pPr marL="0" lvl="0" indent="0" algn="l" rtl="0">
              <a:spcBef>
                <a:spcPts val="0"/>
              </a:spcBef>
              <a:spcAft>
                <a:spcPts val="0"/>
              </a:spcAft>
              <a:buClr>
                <a:schemeClr val="dk1"/>
              </a:buClr>
              <a:buSzPts val="1100"/>
              <a:buFont typeface="Arial"/>
              <a:buNone/>
            </a:pPr>
            <a:r>
              <a:rPr lang="en"/>
              <a:t>1:01:55</a:t>
            </a:r>
            <a:endParaRPr/>
          </a:p>
          <a:p>
            <a:pPr marL="0" lvl="0" indent="0" algn="l" rtl="0">
              <a:spcBef>
                <a:spcPts val="0"/>
              </a:spcBef>
              <a:spcAft>
                <a:spcPts val="0"/>
              </a:spcAft>
              <a:buClr>
                <a:schemeClr val="dk1"/>
              </a:buClr>
              <a:buSzPts val="1100"/>
              <a:buFont typeface="Arial"/>
              <a:buNone/>
            </a:pPr>
            <a:r>
              <a:rPr lang="en"/>
              <a:t>it out of Port one and if anything is in the range 001 that's an exact range it's</a:t>
            </a:r>
            <a:endParaRPr/>
          </a:p>
          <a:p>
            <a:pPr marL="0" lvl="0" indent="0" algn="l" rtl="0">
              <a:spcBef>
                <a:spcPts val="0"/>
              </a:spcBef>
              <a:spcAft>
                <a:spcPts val="0"/>
              </a:spcAft>
              <a:buClr>
                <a:schemeClr val="dk1"/>
              </a:buClr>
              <a:buSzPts val="1100"/>
              <a:buFont typeface="Arial"/>
              <a:buNone/>
            </a:pPr>
            <a:r>
              <a:rPr lang="en"/>
              <a:t>1:02:01</a:t>
            </a:r>
            <a:endParaRPr/>
          </a:p>
          <a:p>
            <a:pPr marL="0" lvl="0" indent="0" algn="l" rtl="0">
              <a:spcBef>
                <a:spcPts val="0"/>
              </a:spcBef>
              <a:spcAft>
                <a:spcPts val="0"/>
              </a:spcAft>
              <a:buClr>
                <a:schemeClr val="dk1"/>
              </a:buClr>
              <a:buSzPts val="1100"/>
              <a:buFont typeface="Arial"/>
              <a:buNone/>
            </a:pPr>
            <a:r>
              <a:rPr lang="en"/>
              <a:t>just one IP address send it out of port five that's how you read this table it</a:t>
            </a:r>
            <a:endParaRPr/>
          </a:p>
          <a:p>
            <a:pPr marL="0" lvl="0" indent="0" algn="l" rtl="0">
              <a:spcBef>
                <a:spcPts val="0"/>
              </a:spcBef>
              <a:spcAft>
                <a:spcPts val="0"/>
              </a:spcAft>
              <a:buClr>
                <a:schemeClr val="dk1"/>
              </a:buClr>
              <a:buSzPts val="1100"/>
              <a:buFont typeface="Arial"/>
              <a:buNone/>
            </a:pPr>
            <a:r>
              <a:rPr lang="en"/>
              <a:t>1:02:06</a:t>
            </a:r>
            <a:endParaRPr/>
          </a:p>
          <a:p>
            <a:pPr marL="0" lvl="0" indent="0" algn="l" rtl="0">
              <a:spcBef>
                <a:spcPts val="0"/>
              </a:spcBef>
              <a:spcAft>
                <a:spcPts val="0"/>
              </a:spcAft>
              <a:buClr>
                <a:schemeClr val="dk1"/>
              </a:buClr>
              <a:buSzPts val="1100"/>
              <a:buFont typeface="Arial"/>
              <a:buNone/>
            </a:pPr>
            <a:r>
              <a:rPr lang="en"/>
              <a:t>is the same as this forwarding table but I did not have space to write 32 bits so I wrote three but you can imagine this</a:t>
            </a:r>
            <a:endParaRPr/>
          </a:p>
          <a:p>
            <a:pPr marL="0" lvl="0" indent="0" algn="l" rtl="0">
              <a:spcBef>
                <a:spcPts val="0"/>
              </a:spcBef>
              <a:spcAft>
                <a:spcPts val="0"/>
              </a:spcAft>
              <a:buClr>
                <a:schemeClr val="dk1"/>
              </a:buClr>
              <a:buSzPts val="1100"/>
              <a:buFont typeface="Arial"/>
              <a:buNone/>
            </a:pPr>
            <a:r>
              <a:rPr lang="en"/>
              <a:t>1:02:13</a:t>
            </a:r>
            <a:endParaRPr/>
          </a:p>
          <a:p>
            <a:pPr marL="0" lvl="0" indent="0" algn="l" rtl="0">
              <a:spcBef>
                <a:spcPts val="0"/>
              </a:spcBef>
              <a:spcAft>
                <a:spcPts val="0"/>
              </a:spcAft>
              <a:buClr>
                <a:schemeClr val="dk1"/>
              </a:buClr>
              <a:buSzPts val="1100"/>
              <a:buFont typeface="Arial"/>
              <a:buNone/>
            </a:pPr>
            <a:r>
              <a:rPr lang="en"/>
              <a:t>could be extended to 32 bits no problem so if I have a map like this I</a:t>
            </a:r>
            <a:endParaRPr/>
          </a:p>
          <a:p>
            <a:pPr marL="0" lvl="0" indent="0" algn="l" rtl="0">
              <a:spcBef>
                <a:spcPts val="0"/>
              </a:spcBef>
              <a:spcAft>
                <a:spcPts val="0"/>
              </a:spcAft>
              <a:buClr>
                <a:schemeClr val="dk1"/>
              </a:buClr>
              <a:buSzPts val="1100"/>
              <a:buFont typeface="Arial"/>
              <a:buNone/>
            </a:pPr>
            <a:r>
              <a:rPr lang="en"/>
              <a:t>1:02:20</a:t>
            </a:r>
            <a:endParaRPr/>
          </a:p>
          <a:p>
            <a:pPr marL="0" lvl="0" indent="0" algn="l" rtl="0">
              <a:spcBef>
                <a:spcPts val="0"/>
              </a:spcBef>
              <a:spcAft>
                <a:spcPts val="0"/>
              </a:spcAft>
              <a:buClr>
                <a:schemeClr val="dk1"/>
              </a:buClr>
              <a:buSzPts val="1100"/>
              <a:buFont typeface="Arial"/>
              <a:buNone/>
            </a:pPr>
            <a:r>
              <a:rPr lang="en"/>
              <a:t>can do the same trick as before and build the try with these entries so how</a:t>
            </a:r>
            <a:endParaRPr/>
          </a:p>
          <a:p>
            <a:pPr marL="0" lvl="0" indent="0" algn="l" rtl="0">
              <a:spcBef>
                <a:spcPts val="0"/>
              </a:spcBef>
              <a:spcAft>
                <a:spcPts val="0"/>
              </a:spcAft>
              <a:buClr>
                <a:schemeClr val="dk1"/>
              </a:buClr>
              <a:buSzPts val="1100"/>
              <a:buFont typeface="Arial"/>
              <a:buNone/>
            </a:pPr>
            <a:r>
              <a:rPr lang="en"/>
              <a:t>1:02:25</a:t>
            </a:r>
            <a:endParaRPr/>
          </a:p>
          <a:p>
            <a:pPr marL="0" lvl="0" indent="0" algn="l" rtl="0">
              <a:spcBef>
                <a:spcPts val="0"/>
              </a:spcBef>
              <a:spcAft>
                <a:spcPts val="0"/>
              </a:spcAft>
              <a:buClr>
                <a:schemeClr val="dk1"/>
              </a:buClr>
              <a:buSzPts val="1100"/>
              <a:buFont typeface="Arial"/>
              <a:buNone/>
            </a:pPr>
            <a:r>
              <a:rPr lang="en"/>
              <a:t>do I do it the Top Root has nothing spelled so far so it's dot dot dot representing all the</a:t>
            </a:r>
            <a:endParaRPr/>
          </a:p>
          <a:p>
            <a:pPr marL="0" lvl="0" indent="0" algn="l" rtl="0">
              <a:spcBef>
                <a:spcPts val="0"/>
              </a:spcBef>
              <a:spcAft>
                <a:spcPts val="0"/>
              </a:spcAft>
              <a:buClr>
                <a:schemeClr val="dk1"/>
              </a:buClr>
              <a:buSzPts val="1100"/>
              <a:buFont typeface="Arial"/>
              <a:buNone/>
            </a:pPr>
            <a:r>
              <a:rPr lang="en"/>
              <a:t>1:02:31</a:t>
            </a:r>
            <a:endParaRPr/>
          </a:p>
          <a:p>
            <a:pPr marL="0" lvl="0" indent="0" algn="l" rtl="0">
              <a:spcBef>
                <a:spcPts val="0"/>
              </a:spcBef>
              <a:spcAft>
                <a:spcPts val="0"/>
              </a:spcAft>
              <a:buClr>
                <a:schemeClr val="dk1"/>
              </a:buClr>
              <a:buSzPts val="1100"/>
              <a:buFont typeface="Arial"/>
              <a:buNone/>
            </a:pPr>
            <a:r>
              <a:rPr lang="en"/>
              <a:t>bits unet for the first entry it's zero dot dot yeah so I spell zero and I'm</a:t>
            </a:r>
            <a:endParaRPr/>
          </a:p>
          <a:p>
            <a:pPr marL="0" lvl="0" indent="0" algn="l" rtl="0">
              <a:spcBef>
                <a:spcPts val="0"/>
              </a:spcBef>
              <a:spcAft>
                <a:spcPts val="0"/>
              </a:spcAft>
              <a:buClr>
                <a:schemeClr val="dk1"/>
              </a:buClr>
              <a:buSzPts val="1100"/>
              <a:buFont typeface="Arial"/>
              <a:buNone/>
            </a:pPr>
            <a:r>
              <a:rPr lang="en"/>
              <a:t>1:02:37</a:t>
            </a:r>
            <a:endParaRPr/>
          </a:p>
          <a:p>
            <a:pPr marL="0" lvl="0" indent="0" algn="l" rtl="0">
              <a:spcBef>
                <a:spcPts val="0"/>
              </a:spcBef>
              <a:spcAft>
                <a:spcPts val="0"/>
              </a:spcAft>
              <a:buClr>
                <a:schemeClr val="dk1"/>
              </a:buClr>
              <a:buSzPts val="1100"/>
              <a:buFont typeface="Arial"/>
              <a:buNone/>
            </a:pPr>
            <a:r>
              <a:rPr lang="en"/>
              <a:t>done so I mark it blue to indicate that that is the end of a prefix and I write the associating Port which is one okay</a:t>
            </a:r>
            <a:endParaRPr/>
          </a:p>
          <a:p>
            <a:pPr marL="0" lvl="0" indent="0" algn="l" rtl="0">
              <a:spcBef>
                <a:spcPts val="0"/>
              </a:spcBef>
              <a:spcAft>
                <a:spcPts val="0"/>
              </a:spcAft>
              <a:buClr>
                <a:schemeClr val="dk1"/>
              </a:buClr>
              <a:buSzPts val="1100"/>
              <a:buFont typeface="Arial"/>
              <a:buNone/>
            </a:pPr>
            <a:r>
              <a:rPr lang="en"/>
              <a:t>1:02:45</a:t>
            </a:r>
            <a:endParaRPr/>
          </a:p>
          <a:p>
            <a:pPr marL="0" lvl="0" indent="0" algn="l" rtl="0">
              <a:spcBef>
                <a:spcPts val="0"/>
              </a:spcBef>
              <a:spcAft>
                <a:spcPts val="0"/>
              </a:spcAft>
              <a:buClr>
                <a:schemeClr val="dk1"/>
              </a:buClr>
              <a:buSzPts val="1100"/>
              <a:buFont typeface="Arial"/>
              <a:buNone/>
            </a:pPr>
            <a:r>
              <a:rPr lang="en"/>
              <a:t>the next entry is one0 0 so I start at the top I spell one0 zero that takes me</a:t>
            </a:r>
            <a:endParaRPr/>
          </a:p>
          <a:p>
            <a:pPr marL="0" lvl="0" indent="0" algn="l" rtl="0">
              <a:spcBef>
                <a:spcPts val="0"/>
              </a:spcBef>
              <a:spcAft>
                <a:spcPts val="0"/>
              </a:spcAft>
              <a:buClr>
                <a:schemeClr val="dk1"/>
              </a:buClr>
              <a:buSzPts val="1100"/>
              <a:buFont typeface="Arial"/>
              <a:buNone/>
            </a:pPr>
            <a:r>
              <a:rPr lang="en"/>
              <a:t>1:02:51</a:t>
            </a:r>
            <a:endParaRPr/>
          </a:p>
          <a:p>
            <a:pPr marL="0" lvl="0" indent="0" algn="l" rtl="0">
              <a:spcBef>
                <a:spcPts val="0"/>
              </a:spcBef>
              <a:spcAft>
                <a:spcPts val="0"/>
              </a:spcAft>
              <a:buClr>
                <a:schemeClr val="dk1"/>
              </a:buClr>
              <a:buSzPts val="1100"/>
              <a:buFont typeface="Arial"/>
              <a:buNone/>
            </a:pPr>
            <a:r>
              <a:rPr lang="en"/>
              <a:t>down here I color this node blue and I map it to Port two and along the way I</a:t>
            </a:r>
            <a:endParaRPr/>
          </a:p>
          <a:p>
            <a:pPr marL="0" lvl="0" indent="0" algn="l" rtl="0">
              <a:spcBef>
                <a:spcPts val="0"/>
              </a:spcBef>
              <a:spcAft>
                <a:spcPts val="0"/>
              </a:spcAft>
              <a:buClr>
                <a:schemeClr val="dk1"/>
              </a:buClr>
              <a:buSzPts val="1100"/>
              <a:buFont typeface="Arial"/>
              <a:buNone/>
            </a:pPr>
            <a:r>
              <a:rPr lang="en"/>
              <a:t>1:02:56</a:t>
            </a:r>
            <a:endParaRPr/>
          </a:p>
          <a:p>
            <a:pPr marL="0" lvl="0" indent="0" algn="l" rtl="0">
              <a:spcBef>
                <a:spcPts val="0"/>
              </a:spcBef>
              <a:spcAft>
                <a:spcPts val="0"/>
              </a:spcAft>
              <a:buClr>
                <a:schemeClr val="dk1"/>
              </a:buClr>
              <a:buSzPts val="1100"/>
              <a:buFont typeface="Arial"/>
              <a:buNone/>
            </a:pPr>
            <a:r>
              <a:rPr lang="en"/>
              <a:t>created this intermediate node and this intermediate node they are white because they are not the end of a prefix okay</a:t>
            </a:r>
            <a:endParaRPr/>
          </a:p>
          <a:p>
            <a:pPr marL="0" lvl="0" indent="0" algn="l" rtl="0">
              <a:spcBef>
                <a:spcPts val="0"/>
              </a:spcBef>
              <a:spcAft>
                <a:spcPts val="0"/>
              </a:spcAft>
              <a:buClr>
                <a:schemeClr val="dk1"/>
              </a:buClr>
              <a:buSzPts val="1100"/>
              <a:buFont typeface="Arial"/>
              <a:buNone/>
            </a:pPr>
            <a:r>
              <a:rPr lang="en"/>
              <a:t>1:03:03</a:t>
            </a:r>
            <a:endParaRPr/>
          </a:p>
          <a:p>
            <a:pPr marL="0" lvl="0" indent="0" algn="l" rtl="0">
              <a:spcBef>
                <a:spcPts val="0"/>
              </a:spcBef>
              <a:spcAft>
                <a:spcPts val="0"/>
              </a:spcAft>
              <a:buClr>
                <a:schemeClr val="dk1"/>
              </a:buClr>
              <a:buSzPts val="1100"/>
              <a:buFont typeface="Arial"/>
              <a:buNone/>
            </a:pPr>
            <a:r>
              <a:rPr lang="en"/>
              <a:t>now I spell one one for the next entry so I reuse this one dot dot I reuse this one zero Dot and I get to one one maps</a:t>
            </a:r>
            <a:endParaRPr/>
          </a:p>
          <a:p>
            <a:pPr marL="0" lvl="0" indent="0" algn="l" rtl="0">
              <a:spcBef>
                <a:spcPts val="0"/>
              </a:spcBef>
              <a:spcAft>
                <a:spcPts val="0"/>
              </a:spcAft>
              <a:buClr>
                <a:schemeClr val="dk1"/>
              </a:buClr>
              <a:buSzPts val="1100"/>
              <a:buFont typeface="Arial"/>
              <a:buNone/>
            </a:pPr>
            <a:r>
              <a:rPr lang="en"/>
              <a:t>1:03:11</a:t>
            </a:r>
            <a:endParaRPr/>
          </a:p>
          <a:p>
            <a:pPr marL="0" lvl="0" indent="0" algn="l" rtl="0">
              <a:spcBef>
                <a:spcPts val="0"/>
              </a:spcBef>
              <a:spcAft>
                <a:spcPts val="0"/>
              </a:spcAft>
              <a:buClr>
                <a:schemeClr val="dk1"/>
              </a:buClr>
              <a:buSzPts val="1100"/>
              <a:buFont typeface="Arial"/>
              <a:buNone/>
            </a:pPr>
            <a:r>
              <a:rPr lang="en"/>
              <a:t>to port number three and you see where this is going I can spell one one for</a:t>
            </a:r>
            <a:endParaRPr/>
          </a:p>
          <a:p>
            <a:pPr marL="0" lvl="0" indent="0" algn="l" rtl="0">
              <a:spcBef>
                <a:spcPts val="0"/>
              </a:spcBef>
              <a:spcAft>
                <a:spcPts val="0"/>
              </a:spcAft>
              <a:buClr>
                <a:schemeClr val="dk1"/>
              </a:buClr>
              <a:buSzPts val="1100"/>
              <a:buFont typeface="Arial"/>
              <a:buNone/>
            </a:pPr>
            <a:r>
              <a:rPr lang="en"/>
              <a:t>1:03:17</a:t>
            </a:r>
            <a:endParaRPr/>
          </a:p>
          <a:p>
            <a:pPr marL="0" lvl="0" indent="0" algn="l" rtl="0">
              <a:spcBef>
                <a:spcPts val="0"/>
              </a:spcBef>
              <a:spcAft>
                <a:spcPts val="0"/>
              </a:spcAft>
              <a:buClr>
                <a:schemeClr val="dk1"/>
              </a:buClr>
              <a:buSzPts val="1100"/>
              <a:buFont typeface="Arial"/>
              <a:buNone/>
            </a:pPr>
            <a:r>
              <a:rPr lang="en"/>
              <a:t>fourth entry and I can spell Z 0 one for the fifth entry and I'm all done that's</a:t>
            </a:r>
            <a:endParaRPr/>
          </a:p>
          <a:p>
            <a:pPr marL="0" lvl="0" indent="0" algn="l" rtl="0">
              <a:spcBef>
                <a:spcPts val="0"/>
              </a:spcBef>
              <a:spcAft>
                <a:spcPts val="0"/>
              </a:spcAft>
              <a:buClr>
                <a:schemeClr val="dk1"/>
              </a:buClr>
              <a:buSzPts val="1100"/>
              <a:buFont typeface="Arial"/>
              <a:buNone/>
            </a:pPr>
            <a:r>
              <a:rPr lang="en"/>
              <a:t>1:03:23</a:t>
            </a:r>
            <a:endParaRPr/>
          </a:p>
          <a:p>
            <a:pPr marL="0" lvl="0" indent="0" algn="l" rtl="0">
              <a:spcBef>
                <a:spcPts val="0"/>
              </a:spcBef>
              <a:spcAft>
                <a:spcPts val="0"/>
              </a:spcAft>
              <a:buClr>
                <a:schemeClr val="dk1"/>
              </a:buClr>
              <a:buSzPts val="1100"/>
              <a:buFont typeface="Arial"/>
              <a:buNone/>
            </a:pPr>
            <a:r>
              <a:rPr lang="en"/>
              <a:t>how you build the try you spell the entries one by one and you build the try now the second interesting thing is</a:t>
            </a:r>
            <a:endParaRPr/>
          </a:p>
          <a:p>
            <a:pPr marL="0" lvl="0" indent="0" algn="l" rtl="0">
              <a:spcBef>
                <a:spcPts val="0"/>
              </a:spcBef>
              <a:spcAft>
                <a:spcPts val="0"/>
              </a:spcAft>
              <a:buClr>
                <a:schemeClr val="dk1"/>
              </a:buClr>
              <a:buSzPts val="1100"/>
              <a:buFont typeface="Arial"/>
              <a:buNone/>
            </a:pPr>
            <a:r>
              <a:rPr lang="en"/>
              <a:t>1:03:29</a:t>
            </a:r>
            <a:endParaRPr/>
          </a:p>
          <a:p>
            <a:pPr marL="0" lvl="0" indent="0" algn="l" rtl="0">
              <a:spcBef>
                <a:spcPts val="0"/>
              </a:spcBef>
              <a:spcAft>
                <a:spcPts val="0"/>
              </a:spcAft>
              <a:buClr>
                <a:schemeClr val="dk1"/>
              </a:buClr>
              <a:buSzPts val="1100"/>
              <a:buFont typeface="Arial"/>
              <a:buNone/>
            </a:pPr>
            <a:r>
              <a:rPr lang="en"/>
              <a:t>looking things up in the try to do longest prefix matching you pull the exact same trick that we did with sample</a:t>
            </a:r>
            <a:endParaRPr/>
          </a:p>
          <a:p>
            <a:pPr marL="0" lvl="0" indent="0" algn="l" rtl="0">
              <a:spcBef>
                <a:spcPts val="0"/>
              </a:spcBef>
              <a:spcAft>
                <a:spcPts val="0"/>
              </a:spcAft>
              <a:buClr>
                <a:schemeClr val="dk1"/>
              </a:buClr>
              <a:buSzPts val="1100"/>
              <a:buFont typeface="Arial"/>
              <a:buNone/>
            </a:pPr>
            <a:r>
              <a:rPr lang="en"/>
              <a:t>1:03:36</a:t>
            </a:r>
            <a:endParaRPr/>
          </a:p>
          <a:p>
            <a:pPr marL="0" lvl="0" indent="0" algn="l" rtl="0">
              <a:spcBef>
                <a:spcPts val="0"/>
              </a:spcBef>
              <a:spcAft>
                <a:spcPts val="0"/>
              </a:spcAft>
              <a:buClr>
                <a:schemeClr val="dk1"/>
              </a:buClr>
              <a:buSzPts val="1100"/>
              <a:buFont typeface="Arial"/>
              <a:buNone/>
            </a:pPr>
            <a:r>
              <a:rPr lang="en"/>
              <a:t>and Sam you spell the IP address bit by bit and then you keep track of all the</a:t>
            </a:r>
            <a:endParaRPr/>
          </a:p>
          <a:p>
            <a:pPr marL="0" lvl="0" indent="0" algn="l" rtl="0">
              <a:spcBef>
                <a:spcPts val="0"/>
              </a:spcBef>
              <a:spcAft>
                <a:spcPts val="0"/>
              </a:spcAft>
              <a:buClr>
                <a:schemeClr val="dk1"/>
              </a:buClr>
              <a:buSzPts val="1100"/>
              <a:buFont typeface="Arial"/>
              <a:buNone/>
            </a:pPr>
            <a:r>
              <a:rPr lang="en"/>
              <a:t>1:03:43</a:t>
            </a:r>
            <a:endParaRPr/>
          </a:p>
          <a:p>
            <a:pPr marL="0" lvl="0" indent="0" algn="l" rtl="0">
              <a:spcBef>
                <a:spcPts val="0"/>
              </a:spcBef>
              <a:spcAft>
                <a:spcPts val="0"/>
              </a:spcAft>
              <a:buClr>
                <a:schemeClr val="dk1"/>
              </a:buClr>
              <a:buSzPts val="1100"/>
              <a:buFont typeface="Arial"/>
              <a:buNone/>
            </a:pPr>
            <a:r>
              <a:rPr lang="en"/>
              <a:t>matches you saw and when you fall off the tree or you're done spelling return the longest key that you saw so for</a:t>
            </a:r>
            <a:endParaRPr/>
          </a:p>
          <a:p>
            <a:pPr marL="0" lvl="0" indent="0" algn="l" rtl="0">
              <a:spcBef>
                <a:spcPts val="0"/>
              </a:spcBef>
              <a:spcAft>
                <a:spcPts val="0"/>
              </a:spcAft>
              <a:buClr>
                <a:schemeClr val="dk1"/>
              </a:buClr>
              <a:buSzPts val="1100"/>
              <a:buFont typeface="Arial"/>
              <a:buNone/>
            </a:pPr>
            <a:r>
              <a:rPr lang="en"/>
              <a:t>1:03:49</a:t>
            </a:r>
            <a:endParaRPr/>
          </a:p>
          <a:p>
            <a:pPr marL="0" lvl="0" indent="0" algn="l" rtl="0">
              <a:spcBef>
                <a:spcPts val="0"/>
              </a:spcBef>
              <a:spcAft>
                <a:spcPts val="0"/>
              </a:spcAft>
              <a:buClr>
                <a:schemeClr val="dk1"/>
              </a:buClr>
              <a:buSzPts val="1100"/>
              <a:buFont typeface="Arial"/>
              <a:buNone/>
            </a:pPr>
            <a:r>
              <a:rPr lang="en"/>
              <a:t>example let's say I want to send something to IP address 0010 in reality this should be 32 bits</a:t>
            </a: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2ed476ffb65_0_1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g2ed476ffb65_0_1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ed476ffb65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ed476ffb65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so what does the router actually</a:t>
            </a:r>
            <a:endParaRPr/>
          </a:p>
          <a:p>
            <a:pPr marL="0" lvl="0" indent="0" algn="l" rtl="0">
              <a:spcBef>
                <a:spcPts val="0"/>
              </a:spcBef>
              <a:spcAft>
                <a:spcPts val="0"/>
              </a:spcAft>
              <a:buClr>
                <a:schemeClr val="dk1"/>
              </a:buClr>
              <a:buSzPts val="1100"/>
              <a:buFont typeface="Arial"/>
              <a:buNone/>
            </a:pPr>
            <a:r>
              <a:rPr lang="en"/>
              <a:t>3:05</a:t>
            </a:r>
            <a:endParaRPr/>
          </a:p>
          <a:p>
            <a:pPr marL="0" lvl="0" indent="0" algn="l" rtl="0">
              <a:spcBef>
                <a:spcPts val="0"/>
              </a:spcBef>
              <a:spcAft>
                <a:spcPts val="0"/>
              </a:spcAft>
              <a:buClr>
                <a:schemeClr val="dk1"/>
              </a:buClr>
              <a:buSzPts val="1100"/>
              <a:buFont typeface="Arial"/>
              <a:buNone/>
            </a:pPr>
            <a:r>
              <a:rPr lang="en"/>
              <a:t>look like it's not a square in real life it looks something more like this and ultimately all that it is it's a</a:t>
            </a:r>
            <a:endParaRPr/>
          </a:p>
          <a:p>
            <a:pPr marL="0" lvl="0" indent="0" algn="l" rtl="0">
              <a:spcBef>
                <a:spcPts val="0"/>
              </a:spcBef>
              <a:spcAft>
                <a:spcPts val="0"/>
              </a:spcAft>
              <a:buClr>
                <a:schemeClr val="dk1"/>
              </a:buClr>
              <a:buSzPts val="1100"/>
              <a:buFont typeface="Arial"/>
              <a:buNone/>
            </a:pPr>
            <a:r>
              <a:rPr lang="en"/>
              <a:t>3:11</a:t>
            </a:r>
            <a:endParaRPr/>
          </a:p>
          <a:p>
            <a:pPr marL="0" lvl="0" indent="0" algn="l" rtl="0">
              <a:spcBef>
                <a:spcPts val="0"/>
              </a:spcBef>
              <a:spcAft>
                <a:spcPts val="0"/>
              </a:spcAft>
              <a:buClr>
                <a:schemeClr val="dk1"/>
              </a:buClr>
              <a:buSzPts val="1100"/>
              <a:buFont typeface="Arial"/>
              <a:buNone/>
            </a:pPr>
            <a:r>
              <a:rPr lang="en"/>
              <a:t>computer that's really good at forwarding packets so it's a computer with a CPU just like any other computer</a:t>
            </a:r>
            <a:endParaRPr/>
          </a:p>
          <a:p>
            <a:pPr marL="0" lvl="0" indent="0" algn="l" rtl="0">
              <a:spcBef>
                <a:spcPts val="0"/>
              </a:spcBef>
              <a:spcAft>
                <a:spcPts val="0"/>
              </a:spcAft>
              <a:buClr>
                <a:schemeClr val="dk1"/>
              </a:buClr>
              <a:buSzPts val="1100"/>
              <a:buFont typeface="Arial"/>
              <a:buNone/>
            </a:pPr>
            <a:r>
              <a:rPr lang="en"/>
              <a:t>3:18</a:t>
            </a:r>
            <a:endParaRPr/>
          </a:p>
          <a:p>
            <a:pPr marL="0" lvl="0" indent="0" algn="l" rtl="0">
              <a:spcBef>
                <a:spcPts val="0"/>
              </a:spcBef>
              <a:spcAft>
                <a:spcPts val="0"/>
              </a:spcAft>
              <a:buClr>
                <a:schemeClr val="dk1"/>
              </a:buClr>
              <a:buSzPts val="1100"/>
              <a:buFont typeface="Arial"/>
              <a:buNone/>
            </a:pPr>
            <a:r>
              <a:rPr lang="en"/>
              <a:t>like your laptop except that instead of browsing the web or playing games the</a:t>
            </a:r>
            <a:endParaRPr/>
          </a:p>
          <a:p>
            <a:pPr marL="0" lvl="0" indent="0" algn="l" rtl="0">
              <a:spcBef>
                <a:spcPts val="0"/>
              </a:spcBef>
              <a:spcAft>
                <a:spcPts val="0"/>
              </a:spcAft>
              <a:buClr>
                <a:schemeClr val="dk1"/>
              </a:buClr>
              <a:buSzPts val="1100"/>
              <a:buFont typeface="Arial"/>
              <a:buNone/>
            </a:pPr>
            <a:r>
              <a:rPr lang="en"/>
              <a:t>3:23</a:t>
            </a:r>
            <a:endParaRPr/>
          </a:p>
          <a:p>
            <a:pPr marL="0" lvl="0" indent="0" algn="l" rtl="0">
              <a:spcBef>
                <a:spcPts val="0"/>
              </a:spcBef>
              <a:spcAft>
                <a:spcPts val="0"/>
              </a:spcAft>
              <a:buClr>
                <a:schemeClr val="dk1"/>
              </a:buClr>
              <a:buSzPts val="1100"/>
              <a:buFont typeface="Arial"/>
              <a:buNone/>
            </a:pPr>
            <a:r>
              <a:rPr lang="en"/>
              <a:t>router's job is just to receive and forward packets so it is a computer that looks like any other server computer but</a:t>
            </a:r>
            <a:endParaRPr/>
          </a:p>
          <a:p>
            <a:pPr marL="0" lvl="0" indent="0" algn="l" rtl="0">
              <a:spcBef>
                <a:spcPts val="0"/>
              </a:spcBef>
              <a:spcAft>
                <a:spcPts val="0"/>
              </a:spcAft>
              <a:buClr>
                <a:schemeClr val="dk1"/>
              </a:buClr>
              <a:buSzPts val="1100"/>
              <a:buFont typeface="Arial"/>
              <a:buNone/>
            </a:pPr>
            <a:r>
              <a:rPr lang="en"/>
              <a:t>3:30</a:t>
            </a:r>
            <a:endParaRPr/>
          </a:p>
          <a:p>
            <a:pPr marL="0" lvl="0" indent="0" algn="l" rtl="0">
              <a:spcBef>
                <a:spcPts val="0"/>
              </a:spcBef>
              <a:spcAft>
                <a:spcPts val="0"/>
              </a:spcAft>
              <a:buClr>
                <a:schemeClr val="dk1"/>
              </a:buClr>
              <a:buSzPts val="1100"/>
              <a:buFont typeface="Arial"/>
              <a:buNone/>
            </a:pPr>
            <a:r>
              <a:rPr lang="en"/>
              <a:t>instead of serving you YouTube videos or letting you play games it's just</a:t>
            </a:r>
            <a:endParaRPr/>
          </a:p>
          <a:p>
            <a:pPr marL="0" lvl="0" indent="0" algn="l" rtl="0">
              <a:spcBef>
                <a:spcPts val="0"/>
              </a:spcBef>
              <a:spcAft>
                <a:spcPts val="0"/>
              </a:spcAft>
              <a:buClr>
                <a:schemeClr val="dk1"/>
              </a:buClr>
              <a:buSzPts val="1100"/>
              <a:buFont typeface="Arial"/>
              <a:buNone/>
            </a:pPr>
            <a:r>
              <a:rPr lang="en"/>
              <a:t>3:36</a:t>
            </a:r>
            <a:endParaRPr/>
          </a:p>
          <a:p>
            <a:pPr marL="0" lvl="0" indent="0" algn="l" rtl="0">
              <a:spcBef>
                <a:spcPts val="0"/>
              </a:spcBef>
              <a:spcAft>
                <a:spcPts val="0"/>
              </a:spcAft>
              <a:buClr>
                <a:schemeClr val="dk1"/>
              </a:buClr>
              <a:buSzPts val="1100"/>
              <a:buFont typeface="Arial"/>
              <a:buNone/>
            </a:pPr>
            <a:r>
              <a:rPr lang="en"/>
              <a:t>forwarding packets</a:t>
            </a: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Bits (</a:t>
            </a:r>
            <a:r>
              <a:rPr lang="en-US" sz="1100" b="0" i="0" u="none" strike="noStrike" cap="none" dirty="0">
                <a:solidFill>
                  <a:srgbClr val="000000"/>
                </a:solidFill>
                <a:latin typeface="Arial"/>
                <a:ea typeface="Arial"/>
                <a:cs typeface="Arial"/>
                <a:sym typeface="Arial"/>
              </a:rPr>
              <a:t>0</a:t>
            </a:r>
            <a:r>
              <a:rPr lang="en-US" dirty="0"/>
              <a:t> / </a:t>
            </a:r>
            <a:r>
              <a:rPr lang="en-US" sz="1100" b="0" i="0" u="none" strike="noStrike" cap="none" dirty="0">
                <a:solidFill>
                  <a:srgbClr val="000000"/>
                </a:solidFill>
                <a:latin typeface="Arial"/>
                <a:ea typeface="Arial"/>
                <a:cs typeface="Arial"/>
                <a:sym typeface="Arial"/>
              </a:rPr>
              <a:t>1</a:t>
            </a:r>
            <a:r>
              <a:rPr lang="en-US" dirty="0"/>
              <a:t>) → decisions in the </a:t>
            </a:r>
            <a:r>
              <a:rPr lang="en-US" dirty="0" err="1"/>
              <a:t>trie</a:t>
            </a:r>
            <a:br>
              <a:rPr lang="en-US"/>
            </a:br>
            <a:r>
              <a:rPr lang="en-US"/>
              <a:t>• Dots (</a:t>
            </a:r>
            <a:r>
              <a:rPr lang="en-US" sz="1100" b="0" i="0" u="none" strike="noStrike" cap="none">
                <a:solidFill>
                  <a:srgbClr val="000000"/>
                </a:solidFill>
                <a:latin typeface="Arial"/>
                <a:ea typeface="Arial"/>
                <a:cs typeface="Arial"/>
                <a:sym typeface="Arial"/>
              </a:rPr>
              <a:t>.</a:t>
            </a:r>
            <a:r>
              <a:rPr lang="en-US"/>
              <a:t>) → “this node is a valid route for </a:t>
            </a:r>
            <a:r>
              <a:rPr lang="en-US" i="1"/>
              <a:t>all</a:t>
            </a:r>
            <a:r>
              <a:rPr lang="en-US"/>
              <a:t> remaining suffixes”</a:t>
            </a:r>
            <a:br>
              <a:rPr lang="en-US"/>
            </a:br>
            <a:r>
              <a:rPr lang="en-US"/>
              <a:t>• Value (Port #) → output interface chosen by the router</a:t>
            </a:r>
          </a:p>
        </p:txBody>
      </p:sp>
    </p:spTree>
    <p:extLst>
      <p:ext uri="{BB962C8B-B14F-4D97-AF65-F5344CB8AC3E}">
        <p14:creationId xmlns:p14="http://schemas.microsoft.com/office/powerpoint/2010/main" val="13933638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a:extLst>
            <a:ext uri="{FF2B5EF4-FFF2-40B4-BE49-F238E27FC236}">
              <a16:creationId xmlns:a16="http://schemas.microsoft.com/office/drawing/2014/main" id="{6F396500-B169-04A2-AB2C-FC9F314FF79D}"/>
            </a:ext>
          </a:extLst>
        </p:cNvPr>
        <p:cNvGrpSpPr/>
        <p:nvPr/>
      </p:nvGrpSpPr>
      <p:grpSpPr>
        <a:xfrm>
          <a:off x="0" y="0"/>
          <a:ext cx="0" cy="0"/>
          <a:chOff x="0" y="0"/>
          <a:chExt cx="0" cy="0"/>
        </a:xfrm>
      </p:grpSpPr>
      <p:sp>
        <p:nvSpPr>
          <p:cNvPr id="1196" name="Google Shape;1196;g2ed476ffb65_0_1699:notes">
            <a:extLst>
              <a:ext uri="{FF2B5EF4-FFF2-40B4-BE49-F238E27FC236}">
                <a16:creationId xmlns:a16="http://schemas.microsoft.com/office/drawing/2014/main" id="{EB18A6F8-FB64-E47B-6479-93F1C7F14B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g2ed476ffb65_0_1699:notes">
            <a:extLst>
              <a:ext uri="{FF2B5EF4-FFF2-40B4-BE49-F238E27FC236}">
                <a16:creationId xmlns:a16="http://schemas.microsoft.com/office/drawing/2014/main" id="{E1743454-1D37-95EF-54EA-64487FD7EF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spcBef>
                <a:spcPts val="0"/>
              </a:spcBef>
            </a:pPr>
            <a:endParaRPr lang="en-US" dirty="0"/>
          </a:p>
          <a:p>
            <a:pPr lvl="0">
              <a:spcBef>
                <a:spcPts val="0"/>
              </a:spcBef>
            </a:pPr>
            <a:r>
              <a:rPr lang="en-US" dirty="0"/>
              <a:t>Prefixes correspond to blue nodes where a value is stored, not necessarily leaves.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363683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2ed476ffb65_0_1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2ed476ffb65_0_1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to prevent it from circulating endlessly.</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2ed476ffb65_0_1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 name="Google Shape;1252;g2ed476ffb65_0_1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1:09:37</a:t>
            </a:r>
            <a:endParaRPr/>
          </a:p>
          <a:p>
            <a:pPr marL="0" lvl="0" indent="0" algn="l" rtl="0">
              <a:spcBef>
                <a:spcPts val="0"/>
              </a:spcBef>
              <a:spcAft>
                <a:spcPts val="0"/>
              </a:spcAft>
              <a:buClr>
                <a:schemeClr val="dk1"/>
              </a:buClr>
              <a:buSzPts val="1100"/>
              <a:buFont typeface="Arial"/>
              <a:buNone/>
            </a:pPr>
            <a:r>
              <a:rPr lang="en"/>
              <a:t>great so how do you actually find the runtime of this thing because remember if we go all the way back the original</a:t>
            </a:r>
            <a:endParaRPr/>
          </a:p>
          <a:p>
            <a:pPr marL="0" lvl="0" indent="0" algn="l" rtl="0">
              <a:spcBef>
                <a:spcPts val="0"/>
              </a:spcBef>
              <a:spcAft>
                <a:spcPts val="0"/>
              </a:spcAft>
              <a:buClr>
                <a:schemeClr val="dk1"/>
              </a:buClr>
              <a:buSzPts val="1100"/>
              <a:buFont typeface="Arial"/>
              <a:buNone/>
            </a:pPr>
            <a:r>
              <a:rPr lang="en"/>
              <a:t>1:09:44</a:t>
            </a:r>
            <a:endParaRPr/>
          </a:p>
          <a:p>
            <a:pPr marL="0" lvl="0" indent="0" algn="l" rtl="0">
              <a:spcBef>
                <a:spcPts val="0"/>
              </a:spcBef>
              <a:spcAft>
                <a:spcPts val="0"/>
              </a:spcAft>
              <a:buClr>
                <a:schemeClr val="dk1"/>
              </a:buClr>
              <a:buSzPts val="1100"/>
              <a:buFont typeface="Arial"/>
              <a:buNone/>
            </a:pPr>
            <a:r>
              <a:rPr lang="en"/>
              <a:t>problem of looking through the entire table was that it ran an end time where</a:t>
            </a:r>
            <a:endParaRPr/>
          </a:p>
          <a:p>
            <a:pPr marL="0" lvl="0" indent="0" algn="l" rtl="0">
              <a:spcBef>
                <a:spcPts val="0"/>
              </a:spcBef>
              <a:spcAft>
                <a:spcPts val="0"/>
              </a:spcAft>
              <a:buClr>
                <a:schemeClr val="dk1"/>
              </a:buClr>
              <a:buSzPts val="1100"/>
              <a:buFont typeface="Arial"/>
              <a:buNone/>
            </a:pPr>
            <a:r>
              <a:rPr lang="en"/>
              <a:t>1:09:50</a:t>
            </a:r>
            <a:endParaRPr/>
          </a:p>
          <a:p>
            <a:pPr marL="0" lvl="0" indent="0" algn="l" rtl="0">
              <a:spcBef>
                <a:spcPts val="0"/>
              </a:spcBef>
              <a:spcAft>
                <a:spcPts val="0"/>
              </a:spcAft>
              <a:buClr>
                <a:schemeClr val="dk1"/>
              </a:buClr>
              <a:buSzPts val="1100"/>
              <a:buFont typeface="Arial"/>
              <a:buNone/>
            </a:pPr>
            <a:r>
              <a:rPr lang="en"/>
              <a:t>n is the number of entries in your table so it ran in O of n time where you had</a:t>
            </a:r>
            <a:endParaRPr/>
          </a:p>
          <a:p>
            <a:pPr marL="0" lvl="0" indent="0" algn="l" rtl="0">
              <a:spcBef>
                <a:spcPts val="0"/>
              </a:spcBef>
              <a:spcAft>
                <a:spcPts val="0"/>
              </a:spcAft>
              <a:buClr>
                <a:schemeClr val="dk1"/>
              </a:buClr>
              <a:buSzPts val="1100"/>
              <a:buFont typeface="Arial"/>
              <a:buNone/>
            </a:pPr>
            <a:r>
              <a:rPr lang="en"/>
              <a:t>1:09:55</a:t>
            </a:r>
            <a:endParaRPr/>
          </a:p>
          <a:p>
            <a:pPr marL="0" lvl="0" indent="0" algn="l" rtl="0">
              <a:spcBef>
                <a:spcPts val="0"/>
              </a:spcBef>
              <a:spcAft>
                <a:spcPts val="0"/>
              </a:spcAft>
              <a:buClr>
                <a:schemeClr val="dk1"/>
              </a:buClr>
              <a:buSzPts val="1100"/>
              <a:buFont typeface="Arial"/>
              <a:buNone/>
            </a:pPr>
            <a:r>
              <a:rPr lang="en"/>
              <a:t>to scan through everything in the table that was way too slow so a somewhat</a:t>
            </a:r>
            <a:endParaRPr/>
          </a:p>
          <a:p>
            <a:pPr marL="0" lvl="0" indent="0" algn="l" rtl="0">
              <a:spcBef>
                <a:spcPts val="0"/>
              </a:spcBef>
              <a:spcAft>
                <a:spcPts val="0"/>
              </a:spcAft>
              <a:buClr>
                <a:schemeClr val="dk1"/>
              </a:buClr>
              <a:buSzPts val="1100"/>
              <a:buFont typeface="Arial"/>
              <a:buNone/>
            </a:pPr>
            <a:r>
              <a:rPr lang="en"/>
              <a:t>1:10:00</a:t>
            </a:r>
            <a:endParaRPr/>
          </a:p>
          <a:p>
            <a:pPr marL="0" lvl="0" indent="0" algn="l" rtl="0">
              <a:spcBef>
                <a:spcPts val="0"/>
              </a:spcBef>
              <a:spcAft>
                <a:spcPts val="0"/>
              </a:spcAft>
              <a:buClr>
                <a:schemeClr val="dk1"/>
              </a:buClr>
              <a:buSzPts val="1100"/>
              <a:buFont typeface="Arial"/>
              <a:buNone/>
            </a:pPr>
            <a:r>
              <a:rPr lang="en"/>
              <a:t>surprising fact is that the runtime of a try is not o of n it is O of one it is</a:t>
            </a:r>
            <a:endParaRPr/>
          </a:p>
          <a:p>
            <a:pPr marL="0" lvl="0" indent="0" algn="l" rtl="0">
              <a:spcBef>
                <a:spcPts val="0"/>
              </a:spcBef>
              <a:spcAft>
                <a:spcPts val="0"/>
              </a:spcAft>
              <a:buClr>
                <a:schemeClr val="dk1"/>
              </a:buClr>
              <a:buSzPts val="1100"/>
              <a:buFont typeface="Arial"/>
              <a:buNone/>
            </a:pPr>
            <a:r>
              <a:rPr lang="en"/>
              <a:t>1:10:07</a:t>
            </a:r>
            <a:endParaRPr/>
          </a:p>
          <a:p>
            <a:pPr marL="0" lvl="0" indent="0" algn="l" rtl="0">
              <a:spcBef>
                <a:spcPts val="0"/>
              </a:spcBef>
              <a:spcAft>
                <a:spcPts val="0"/>
              </a:spcAft>
              <a:buClr>
                <a:schemeClr val="dk1"/>
              </a:buClr>
              <a:buSzPts val="1100"/>
              <a:buFont typeface="Arial"/>
              <a:buNone/>
            </a:pPr>
            <a:r>
              <a:rPr lang="en"/>
              <a:t>constant no matter how many entries you have and the way that I see that is how</a:t>
            </a:r>
            <a:endParaRPr/>
          </a:p>
          <a:p>
            <a:pPr marL="0" lvl="0" indent="0" algn="l" rtl="0">
              <a:spcBef>
                <a:spcPts val="0"/>
              </a:spcBef>
              <a:spcAft>
                <a:spcPts val="0"/>
              </a:spcAft>
              <a:buClr>
                <a:schemeClr val="dk1"/>
              </a:buClr>
              <a:buSzPts val="1100"/>
              <a:buFont typeface="Arial"/>
              <a:buNone/>
            </a:pPr>
            <a:r>
              <a:rPr lang="en"/>
              <a:t>1:10:12</a:t>
            </a:r>
            <a:endParaRPr/>
          </a:p>
          <a:p>
            <a:pPr marL="0" lvl="0" indent="0" algn="l" rtl="0">
              <a:spcBef>
                <a:spcPts val="0"/>
              </a:spcBef>
              <a:spcAft>
                <a:spcPts val="0"/>
              </a:spcAft>
              <a:buClr>
                <a:schemeClr val="dk1"/>
              </a:buClr>
              <a:buSzPts val="1100"/>
              <a:buFont typeface="Arial"/>
              <a:buNone/>
            </a:pPr>
            <a:r>
              <a:rPr lang="en"/>
              <a:t>did you do longest prefix matching you spelled the IP address you started at the top and you spelled the address one</a:t>
            </a:r>
            <a:endParaRPr/>
          </a:p>
          <a:p>
            <a:pPr marL="0" lvl="0" indent="0" algn="l" rtl="0">
              <a:spcBef>
                <a:spcPts val="0"/>
              </a:spcBef>
              <a:spcAft>
                <a:spcPts val="0"/>
              </a:spcAft>
              <a:buClr>
                <a:schemeClr val="dk1"/>
              </a:buClr>
              <a:buSzPts val="1100"/>
              <a:buFont typeface="Arial"/>
              <a:buNone/>
            </a:pPr>
            <a:r>
              <a:rPr lang="en"/>
              <a:t>1:10:19</a:t>
            </a:r>
            <a:endParaRPr/>
          </a:p>
          <a:p>
            <a:pPr marL="0" lvl="0" indent="0" algn="l" rtl="0">
              <a:spcBef>
                <a:spcPts val="0"/>
              </a:spcBef>
              <a:spcAft>
                <a:spcPts val="0"/>
              </a:spcAft>
              <a:buClr>
                <a:schemeClr val="dk1"/>
              </a:buClr>
              <a:buSzPts val="1100"/>
              <a:buFont typeface="Arial"/>
              <a:buNone/>
            </a:pPr>
            <a:r>
              <a:rPr lang="en"/>
              <a:t>after the other going all the way down in the worst case if you spelled all the</a:t>
            </a:r>
            <a:endParaRPr/>
          </a:p>
          <a:p>
            <a:pPr marL="0" lvl="0" indent="0" algn="l" rtl="0">
              <a:spcBef>
                <a:spcPts val="0"/>
              </a:spcBef>
              <a:spcAft>
                <a:spcPts val="0"/>
              </a:spcAft>
              <a:buClr>
                <a:schemeClr val="dk1"/>
              </a:buClr>
              <a:buSzPts val="1100"/>
              <a:buFont typeface="Arial"/>
              <a:buNone/>
            </a:pPr>
            <a:r>
              <a:rPr lang="en"/>
              <a:t>1:10:25</a:t>
            </a:r>
            <a:endParaRPr/>
          </a:p>
          <a:p>
            <a:pPr marL="0" lvl="0" indent="0" algn="l" rtl="0">
              <a:spcBef>
                <a:spcPts val="0"/>
              </a:spcBef>
              <a:spcAft>
                <a:spcPts val="0"/>
              </a:spcAft>
              <a:buClr>
                <a:schemeClr val="dk1"/>
              </a:buClr>
              <a:buSzPts val="1100"/>
              <a:buFont typeface="Arial"/>
              <a:buNone/>
            </a:pPr>
            <a:r>
              <a:rPr lang="en"/>
              <a:t>way to to the bottom of the tree you would spell 32 different digits because</a:t>
            </a:r>
            <a:endParaRPr/>
          </a:p>
          <a:p>
            <a:pPr marL="0" lvl="0" indent="0" algn="l" rtl="0">
              <a:spcBef>
                <a:spcPts val="0"/>
              </a:spcBef>
              <a:spcAft>
                <a:spcPts val="0"/>
              </a:spcAft>
              <a:buClr>
                <a:schemeClr val="dk1"/>
              </a:buClr>
              <a:buSzPts val="1100"/>
              <a:buFont typeface="Arial"/>
              <a:buNone/>
            </a:pPr>
            <a:r>
              <a:rPr lang="en"/>
              <a:t>1:10:30</a:t>
            </a:r>
            <a:endParaRPr/>
          </a:p>
          <a:p>
            <a:pPr marL="0" lvl="0" indent="0" algn="l" rtl="0">
              <a:spcBef>
                <a:spcPts val="0"/>
              </a:spcBef>
              <a:spcAft>
                <a:spcPts val="0"/>
              </a:spcAft>
              <a:buClr>
                <a:schemeClr val="dk1"/>
              </a:buClr>
              <a:buSzPts val="1100"/>
              <a:buFont typeface="Arial"/>
              <a:buNone/>
            </a:pPr>
            <a:r>
              <a:rPr lang="en"/>
              <a:t>IP addresses are 32 bits assuming ipv4 so at most you're only ever going to</a:t>
            </a:r>
            <a:endParaRPr/>
          </a:p>
          <a:p>
            <a:pPr marL="0" lvl="0" indent="0" algn="l" rtl="0">
              <a:spcBef>
                <a:spcPts val="0"/>
              </a:spcBef>
              <a:spcAft>
                <a:spcPts val="0"/>
              </a:spcAft>
              <a:buClr>
                <a:schemeClr val="dk1"/>
              </a:buClr>
              <a:buSzPts val="1100"/>
              <a:buFont typeface="Arial"/>
              <a:buNone/>
            </a:pPr>
            <a:r>
              <a:rPr lang="en"/>
              <a:t>1:10:36</a:t>
            </a:r>
            <a:endParaRPr/>
          </a:p>
          <a:p>
            <a:pPr marL="0" lvl="0" indent="0" algn="l" rtl="0">
              <a:spcBef>
                <a:spcPts val="0"/>
              </a:spcBef>
              <a:spcAft>
                <a:spcPts val="0"/>
              </a:spcAft>
              <a:buClr>
                <a:schemeClr val="dk1"/>
              </a:buClr>
              <a:buSzPts val="1100"/>
              <a:buFont typeface="Arial"/>
              <a:buNone/>
            </a:pPr>
            <a:r>
              <a:rPr lang="en"/>
              <a:t>touch 32 nodes as a result of spelling out 32 different digits even if the tree</a:t>
            </a:r>
            <a:endParaRPr/>
          </a:p>
          <a:p>
            <a:pPr marL="0" lvl="0" indent="0" algn="l" rtl="0">
              <a:spcBef>
                <a:spcPts val="0"/>
              </a:spcBef>
              <a:spcAft>
                <a:spcPts val="0"/>
              </a:spcAft>
              <a:buClr>
                <a:schemeClr val="dk1"/>
              </a:buClr>
              <a:buSzPts val="1100"/>
              <a:buFont typeface="Arial"/>
              <a:buNone/>
            </a:pPr>
            <a:r>
              <a:rPr lang="en"/>
              <a:t>1:10:43</a:t>
            </a:r>
            <a:endParaRPr/>
          </a:p>
          <a:p>
            <a:pPr marL="0" lvl="0" indent="0" algn="l" rtl="0">
              <a:spcBef>
                <a:spcPts val="0"/>
              </a:spcBef>
              <a:spcAft>
                <a:spcPts val="0"/>
              </a:spcAft>
              <a:buClr>
                <a:schemeClr val="dk1"/>
              </a:buClr>
              <a:buSzPts val="1100"/>
              <a:buFont typeface="Arial"/>
              <a:buNone/>
            </a:pPr>
            <a:r>
              <a:rPr lang="en"/>
              <a:t>itself is enormous like exponential number of entries it doesn't matter</a:t>
            </a:r>
            <a:endParaRPr/>
          </a:p>
          <a:p>
            <a:pPr marL="0" lvl="0" indent="0" algn="l" rtl="0">
              <a:spcBef>
                <a:spcPts val="0"/>
              </a:spcBef>
              <a:spcAft>
                <a:spcPts val="0"/>
              </a:spcAft>
              <a:buClr>
                <a:schemeClr val="dk1"/>
              </a:buClr>
              <a:buSzPts val="1100"/>
              <a:buFont typeface="Arial"/>
              <a:buNone/>
            </a:pPr>
            <a:r>
              <a:rPr lang="en"/>
              <a:t>1:10:48</a:t>
            </a:r>
            <a:endParaRPr/>
          </a:p>
          <a:p>
            <a:pPr marL="0" lvl="0" indent="0" algn="l" rtl="0">
              <a:spcBef>
                <a:spcPts val="0"/>
              </a:spcBef>
              <a:spcAft>
                <a:spcPts val="0"/>
              </a:spcAft>
              <a:buClr>
                <a:schemeClr val="dk1"/>
              </a:buClr>
              <a:buSzPts val="1100"/>
              <a:buFont typeface="Arial"/>
              <a:buNone/>
            </a:pPr>
            <a:r>
              <a:rPr lang="en"/>
              <a:t>because every time you do longest prefix matching which is what you have to do for forwarding you just walk down this</a:t>
            </a:r>
            <a:endParaRPr/>
          </a:p>
          <a:p>
            <a:pPr marL="0" lvl="0" indent="0" algn="l" rtl="0">
              <a:spcBef>
                <a:spcPts val="0"/>
              </a:spcBef>
              <a:spcAft>
                <a:spcPts val="0"/>
              </a:spcAft>
              <a:buClr>
                <a:schemeClr val="dk1"/>
              </a:buClr>
              <a:buSzPts val="1100"/>
              <a:buFont typeface="Arial"/>
              <a:buNone/>
            </a:pPr>
            <a:r>
              <a:rPr lang="en"/>
              <a:t>1:10:54</a:t>
            </a:r>
            <a:endParaRPr/>
          </a:p>
          <a:p>
            <a:pPr marL="0" lvl="0" indent="0" algn="l" rtl="0">
              <a:spcBef>
                <a:spcPts val="0"/>
              </a:spcBef>
              <a:spcAft>
                <a:spcPts val="0"/>
              </a:spcAft>
              <a:buClr>
                <a:schemeClr val="dk1"/>
              </a:buClr>
              <a:buSzPts val="1100"/>
              <a:buFont typeface="Arial"/>
              <a:buNone/>
            </a:pPr>
            <a:r>
              <a:rPr lang="en"/>
              <a:t>tree 32 numbers done so now there's no more scaling with the size of the table</a:t>
            </a:r>
            <a:endParaRPr/>
          </a:p>
          <a:p>
            <a:pPr marL="0" lvl="0" indent="0" algn="l" rtl="0">
              <a:spcBef>
                <a:spcPts val="0"/>
              </a:spcBef>
              <a:spcAft>
                <a:spcPts val="0"/>
              </a:spcAft>
              <a:buClr>
                <a:schemeClr val="dk1"/>
              </a:buClr>
              <a:buSzPts val="1100"/>
              <a:buFont typeface="Arial"/>
              <a:buNone/>
            </a:pPr>
            <a:r>
              <a:rPr lang="en"/>
              <a:t>1:10:59</a:t>
            </a:r>
            <a:endParaRPr/>
          </a:p>
          <a:p>
            <a:pPr marL="0" lvl="0" indent="0" algn="l" rtl="0">
              <a:spcBef>
                <a:spcPts val="0"/>
              </a:spcBef>
              <a:spcAft>
                <a:spcPts val="0"/>
              </a:spcAft>
              <a:buClr>
                <a:schemeClr val="dk1"/>
              </a:buClr>
              <a:buSzPts val="1100"/>
              <a:buFont typeface="Arial"/>
              <a:buNone/>
            </a:pPr>
            <a:r>
              <a:rPr lang="en"/>
              <a:t>the table could be enormous the TR itself could be enormous and it doesn't matter no matter how big the try is if</a:t>
            </a:r>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2ed476ffb65_0_18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2ed476ffb65_0_1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ed476ffb65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ed476ffb65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there are also different sizes of routers so the one in your home is</a:t>
            </a:r>
            <a:endParaRPr/>
          </a:p>
          <a:p>
            <a:pPr marL="0" lvl="0" indent="0" algn="l" rtl="0">
              <a:spcBef>
                <a:spcPts val="0"/>
              </a:spcBef>
              <a:spcAft>
                <a:spcPts val="0"/>
              </a:spcAft>
              <a:buClr>
                <a:schemeClr val="dk1"/>
              </a:buClr>
              <a:buSzPts val="1100"/>
              <a:buFont typeface="Arial"/>
              <a:buNone/>
            </a:pPr>
            <a:r>
              <a:rPr lang="en"/>
              <a:t>3:42</a:t>
            </a:r>
            <a:endParaRPr/>
          </a:p>
          <a:p>
            <a:pPr marL="0" lvl="0" indent="0" algn="l" rtl="0">
              <a:spcBef>
                <a:spcPts val="0"/>
              </a:spcBef>
              <a:spcAft>
                <a:spcPts val="0"/>
              </a:spcAft>
              <a:buClr>
                <a:schemeClr val="dk1"/>
              </a:buClr>
              <a:buSzPts val="1100"/>
              <a:buFont typeface="Arial"/>
              <a:buNone/>
            </a:pPr>
            <a:r>
              <a:rPr lang="en"/>
              <a:t>probably one of these stinky little ones and that's enough to support the traffic on your home network you could also get</a:t>
            </a:r>
            <a:endParaRPr/>
          </a:p>
          <a:p>
            <a:pPr marL="0" lvl="0" indent="0" algn="l" rtl="0">
              <a:spcBef>
                <a:spcPts val="0"/>
              </a:spcBef>
              <a:spcAft>
                <a:spcPts val="0"/>
              </a:spcAft>
              <a:buClr>
                <a:schemeClr val="dk1"/>
              </a:buClr>
              <a:buSzPts val="1100"/>
              <a:buFont typeface="Arial"/>
              <a:buNone/>
            </a:pPr>
            <a:r>
              <a:rPr lang="en"/>
              <a:t>3:48</a:t>
            </a:r>
            <a:endParaRPr/>
          </a:p>
          <a:p>
            <a:pPr marL="0" lvl="0" indent="0" algn="l" rtl="0">
              <a:spcBef>
                <a:spcPts val="0"/>
              </a:spcBef>
              <a:spcAft>
                <a:spcPts val="0"/>
              </a:spcAft>
              <a:buClr>
                <a:schemeClr val="dk1"/>
              </a:buClr>
              <a:buSzPts val="1100"/>
              <a:buFont typeface="Arial"/>
              <a:buNone/>
            </a:pPr>
            <a:r>
              <a:rPr lang="en"/>
              <a:t>a larger one and here when we mean larger we don't just mean the physical size although this is probably larger</a:t>
            </a:r>
            <a:endParaRPr/>
          </a:p>
          <a:p>
            <a:pPr marL="0" lvl="0" indent="0" algn="l" rtl="0">
              <a:spcBef>
                <a:spcPts val="0"/>
              </a:spcBef>
              <a:spcAft>
                <a:spcPts val="0"/>
              </a:spcAft>
              <a:buClr>
                <a:schemeClr val="dk1"/>
              </a:buClr>
              <a:buSzPts val="1100"/>
              <a:buFont typeface="Arial"/>
              <a:buNone/>
            </a:pPr>
            <a:r>
              <a:rPr lang="en"/>
              <a:t>3:55</a:t>
            </a:r>
            <a:endParaRPr/>
          </a:p>
          <a:p>
            <a:pPr marL="0" lvl="0" indent="0" algn="l" rtl="0">
              <a:spcBef>
                <a:spcPts val="0"/>
              </a:spcBef>
              <a:spcAft>
                <a:spcPts val="0"/>
              </a:spcAft>
              <a:buClr>
                <a:schemeClr val="dk1"/>
              </a:buClr>
              <a:buSzPts val="1100"/>
              <a:buFont typeface="Arial"/>
              <a:buNone/>
            </a:pPr>
            <a:r>
              <a:rPr lang="en"/>
              <a:t>but we also mean the number of ports and here we're talking about physical ports not logical ones so these are the</a:t>
            </a:r>
            <a:endParaRPr/>
          </a:p>
          <a:p>
            <a:pPr marL="0" lvl="0" indent="0" algn="l" rtl="0">
              <a:spcBef>
                <a:spcPts val="0"/>
              </a:spcBef>
              <a:spcAft>
                <a:spcPts val="0"/>
              </a:spcAft>
              <a:buClr>
                <a:schemeClr val="dk1"/>
              </a:buClr>
              <a:buSzPts val="1100"/>
              <a:buFont typeface="Arial"/>
              <a:buNone/>
            </a:pPr>
            <a:r>
              <a:rPr lang="en"/>
              <a:t>4:02</a:t>
            </a:r>
            <a:endParaRPr/>
          </a:p>
          <a:p>
            <a:pPr marL="0" lvl="0" indent="0" algn="l" rtl="0">
              <a:spcBef>
                <a:spcPts val="0"/>
              </a:spcBef>
              <a:spcAft>
                <a:spcPts val="0"/>
              </a:spcAft>
              <a:buClr>
                <a:schemeClr val="dk1"/>
              </a:buClr>
              <a:buSzPts val="1100"/>
              <a:buFont typeface="Arial"/>
              <a:buNone/>
            </a:pPr>
            <a:r>
              <a:rPr lang="en"/>
              <a:t>physical ports that the actual holes in which you would plug in cables and you can see this one has way more ports than</a:t>
            </a:r>
            <a:endParaRPr/>
          </a:p>
          <a:p>
            <a:pPr marL="0" lvl="0" indent="0" algn="l" rtl="0">
              <a:spcBef>
                <a:spcPts val="0"/>
              </a:spcBef>
              <a:spcAft>
                <a:spcPts val="0"/>
              </a:spcAft>
              <a:buClr>
                <a:schemeClr val="dk1"/>
              </a:buClr>
              <a:buSzPts val="1100"/>
              <a:buFont typeface="Arial"/>
              <a:buNone/>
            </a:pPr>
            <a:r>
              <a:rPr lang="en"/>
              <a:t>4:08</a:t>
            </a:r>
            <a:endParaRPr/>
          </a:p>
          <a:p>
            <a:pPr marL="0" lvl="0" indent="0" algn="l" rtl="0">
              <a:spcBef>
                <a:spcPts val="0"/>
              </a:spcBef>
              <a:spcAft>
                <a:spcPts val="0"/>
              </a:spcAft>
              <a:buClr>
                <a:schemeClr val="dk1"/>
              </a:buClr>
              <a:buSzPts val="1100"/>
              <a:buFont typeface="Arial"/>
              <a:buNone/>
            </a:pPr>
            <a:r>
              <a:rPr lang="en"/>
              <a:t>this tiny one which has maybe three or four so when we say size we mean</a:t>
            </a:r>
            <a:endParaRPr/>
          </a:p>
          <a:p>
            <a:pPr marL="0" lvl="0" indent="0" algn="l" rtl="0">
              <a:spcBef>
                <a:spcPts val="0"/>
              </a:spcBef>
              <a:spcAft>
                <a:spcPts val="0"/>
              </a:spcAft>
              <a:buClr>
                <a:schemeClr val="dk1"/>
              </a:buClr>
              <a:buSzPts val="1100"/>
              <a:buFont typeface="Arial"/>
              <a:buNone/>
            </a:pPr>
            <a:r>
              <a:rPr lang="en"/>
              <a:t>4:13</a:t>
            </a:r>
            <a:endParaRPr/>
          </a:p>
          <a:p>
            <a:pPr marL="0" lvl="0" indent="0" algn="l" rtl="0">
              <a:spcBef>
                <a:spcPts val="0"/>
              </a:spcBef>
              <a:spcAft>
                <a:spcPts val="0"/>
              </a:spcAft>
              <a:buClr>
                <a:schemeClr val="dk1"/>
              </a:buClr>
              <a:buSzPts val="1100"/>
              <a:buFont typeface="Arial"/>
              <a:buNone/>
            </a:pPr>
            <a:r>
              <a:rPr lang="en"/>
              <a:t>physical size but we also mean number of ports maybe also the bandwidth of the links that you connect to these ports</a:t>
            </a:r>
            <a:endParaRPr/>
          </a:p>
          <a:p>
            <a:pPr marL="0" lvl="0" indent="0" algn="l" rtl="0">
              <a:spcBef>
                <a:spcPts val="0"/>
              </a:spcBef>
              <a:spcAft>
                <a:spcPts val="0"/>
              </a:spcAft>
              <a:buClr>
                <a:schemeClr val="dk1"/>
              </a:buClr>
              <a:buSzPts val="1100"/>
              <a:buFont typeface="Arial"/>
              <a:buNone/>
            </a:pPr>
            <a:r>
              <a:rPr lang="en"/>
              <a:t>4:20</a:t>
            </a:r>
            <a:endParaRPr/>
          </a:p>
          <a:p>
            <a:pPr marL="0" lvl="0" indent="0" algn="l" rtl="0">
              <a:spcBef>
                <a:spcPts val="0"/>
              </a:spcBef>
              <a:spcAft>
                <a:spcPts val="0"/>
              </a:spcAft>
              <a:buClr>
                <a:schemeClr val="dk1"/>
              </a:buClr>
              <a:buSzPts val="1100"/>
              <a:buFont typeface="Arial"/>
              <a:buNone/>
            </a:pPr>
            <a:r>
              <a:rPr lang="en"/>
              <a:t>and how much data that Port can read and write at any given time and if you want a really big router you can go and get</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ed476ffb65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ed476ffb65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so your home probably doesn't have one that's person sized but those big data centers or</a:t>
            </a:r>
            <a:endParaRPr/>
          </a:p>
          <a:p>
            <a:pPr marL="0" lvl="0" indent="0" algn="l" rtl="0">
              <a:spcBef>
                <a:spcPts val="0"/>
              </a:spcBef>
              <a:spcAft>
                <a:spcPts val="0"/>
              </a:spcAft>
              <a:buClr>
                <a:schemeClr val="dk1"/>
              </a:buClr>
              <a:buSzPts val="1100"/>
              <a:buFont typeface="Arial"/>
              <a:buNone/>
            </a:pPr>
            <a:r>
              <a:rPr lang="en"/>
              <a:t>5:54</a:t>
            </a:r>
            <a:endParaRPr/>
          </a:p>
          <a:p>
            <a:pPr marL="0" lvl="0" indent="0" algn="l" rtl="0">
              <a:spcBef>
                <a:spcPts val="0"/>
              </a:spcBef>
              <a:spcAft>
                <a:spcPts val="0"/>
              </a:spcAft>
              <a:buClr>
                <a:schemeClr val="dk1"/>
              </a:buClr>
              <a:buSzPts val="1100"/>
              <a:buFont typeface="Arial"/>
              <a:buNone/>
            </a:pPr>
            <a:r>
              <a:rPr lang="en"/>
              <a:t>collocation facilities they will have routers that are this big and here's just an example of the specs of a router</a:t>
            </a:r>
            <a:endParaRPr/>
          </a:p>
          <a:p>
            <a:pPr marL="0" lvl="0" indent="0" algn="l" rtl="0">
              <a:spcBef>
                <a:spcPts val="0"/>
              </a:spcBef>
              <a:spcAft>
                <a:spcPts val="0"/>
              </a:spcAft>
              <a:buClr>
                <a:schemeClr val="dk1"/>
              </a:buClr>
              <a:buSzPts val="1100"/>
              <a:buFont typeface="Arial"/>
              <a:buNone/>
            </a:pPr>
            <a:r>
              <a:rPr lang="en"/>
              <a:t>6:01</a:t>
            </a:r>
            <a:endParaRPr/>
          </a:p>
          <a:p>
            <a:pPr marL="0" lvl="0" indent="0" algn="l" rtl="0">
              <a:spcBef>
                <a:spcPts val="0"/>
              </a:spcBef>
              <a:spcAft>
                <a:spcPts val="0"/>
              </a:spcAft>
              <a:buClr>
                <a:schemeClr val="dk1"/>
              </a:buClr>
              <a:buSzPts val="1100"/>
              <a:buFont typeface="Arial"/>
              <a:buNone/>
            </a:pPr>
            <a:r>
              <a:rPr lang="en"/>
              <a:t>like this so as an example a modern router might have say 288 ports that's a</a:t>
            </a:r>
            <a:endParaRPr/>
          </a:p>
          <a:p>
            <a:pPr marL="0" lvl="0" indent="0" algn="l" rtl="0">
              <a:spcBef>
                <a:spcPts val="0"/>
              </a:spcBef>
              <a:spcAft>
                <a:spcPts val="0"/>
              </a:spcAft>
              <a:buClr>
                <a:schemeClr val="dk1"/>
              </a:buClr>
              <a:buSzPts val="1100"/>
              <a:buFont typeface="Arial"/>
              <a:buNone/>
            </a:pPr>
            <a:r>
              <a:rPr lang="en"/>
              <a:t>6:07</a:t>
            </a:r>
            <a:endParaRPr/>
          </a:p>
          <a:p>
            <a:pPr marL="0" lvl="0" indent="0" algn="l" rtl="0">
              <a:spcBef>
                <a:spcPts val="0"/>
              </a:spcBef>
              <a:spcAft>
                <a:spcPts val="0"/>
              </a:spcAft>
              <a:buClr>
                <a:schemeClr val="dk1"/>
              </a:buClr>
              <a:buSzPts val="1100"/>
              <a:buFont typeface="Arial"/>
              <a:buNone/>
            </a:pPr>
            <a:r>
              <a:rPr lang="en"/>
              <a:t>lot of ports you can plug in 200 cables into this router each Port supports</a:t>
            </a:r>
            <a:endParaRPr/>
          </a:p>
          <a:p>
            <a:pPr marL="0" lvl="0" indent="0" algn="l" rtl="0">
              <a:spcBef>
                <a:spcPts val="0"/>
              </a:spcBef>
              <a:spcAft>
                <a:spcPts val="0"/>
              </a:spcAft>
              <a:buClr>
                <a:schemeClr val="dk1"/>
              </a:buClr>
              <a:buSzPts val="1100"/>
              <a:buFont typeface="Arial"/>
              <a:buNone/>
            </a:pPr>
            <a:r>
              <a:rPr lang="en"/>
              <a:t>6:13</a:t>
            </a:r>
            <a:endParaRPr/>
          </a:p>
          <a:p>
            <a:pPr marL="0" lvl="0" indent="0" algn="l" rtl="0">
              <a:spcBef>
                <a:spcPts val="0"/>
              </a:spcBef>
              <a:spcAft>
                <a:spcPts val="0"/>
              </a:spcAft>
              <a:buClr>
                <a:schemeClr val="dk1"/>
              </a:buClr>
              <a:buSzPts val="1100"/>
              <a:buFont typeface="Arial"/>
              <a:buNone/>
            </a:pPr>
            <a:r>
              <a:rPr lang="en"/>
              <a:t>something like 400 gbits per second of line rate that's a lot of data that you're sending per second along those</a:t>
            </a:r>
            <a:endParaRPr/>
          </a:p>
          <a:p>
            <a:pPr marL="0" lvl="0" indent="0" algn="l" rtl="0">
              <a:spcBef>
                <a:spcPts val="0"/>
              </a:spcBef>
              <a:spcAft>
                <a:spcPts val="0"/>
              </a:spcAft>
              <a:buClr>
                <a:schemeClr val="dk1"/>
              </a:buClr>
              <a:buSzPts val="1100"/>
              <a:buFont typeface="Arial"/>
              <a:buNone/>
            </a:pPr>
            <a:r>
              <a:rPr lang="en"/>
              <a:t>6:20</a:t>
            </a:r>
            <a:endParaRPr/>
          </a:p>
          <a:p>
            <a:pPr marL="0" lvl="0" indent="0" algn="l" rtl="0">
              <a:spcBef>
                <a:spcPts val="0"/>
              </a:spcBef>
              <a:spcAft>
                <a:spcPts val="0"/>
              </a:spcAft>
              <a:buClr>
                <a:schemeClr val="dk1"/>
              </a:buClr>
              <a:buSzPts val="1100"/>
              <a:buFont typeface="Arial"/>
              <a:buNone/>
            </a:pPr>
            <a:r>
              <a:rPr lang="en"/>
              <a:t>wires and if you add them all up you get some capacity that's in the order of hundreds of terabits per second so this</a:t>
            </a:r>
            <a:endParaRPr/>
          </a:p>
          <a:p>
            <a:pPr marL="0" lvl="0" indent="0" algn="l" rtl="0">
              <a:spcBef>
                <a:spcPts val="0"/>
              </a:spcBef>
              <a:spcAft>
                <a:spcPts val="0"/>
              </a:spcAft>
              <a:buClr>
                <a:schemeClr val="dk1"/>
              </a:buClr>
              <a:buSzPts val="1100"/>
              <a:buFont typeface="Arial"/>
              <a:buNone/>
            </a:pPr>
            <a:r>
              <a:rPr lang="en"/>
              <a:t>6:27</a:t>
            </a:r>
            <a:endParaRPr/>
          </a:p>
          <a:p>
            <a:pPr marL="0" lvl="0" indent="0" algn="l" rtl="0">
              <a:spcBef>
                <a:spcPts val="0"/>
              </a:spcBef>
              <a:spcAft>
                <a:spcPts val="0"/>
              </a:spcAft>
              <a:buClr>
                <a:schemeClr val="dk1"/>
              </a:buClr>
              <a:buSzPts val="1100"/>
              <a:buFont typeface="Arial"/>
              <a:buNone/>
            </a:pPr>
            <a:r>
              <a:rPr lang="en"/>
              <a:t>thing is receiving and forwarding hundreds of terabits every second which is pretty impressive and the Next</a:t>
            </a:r>
            <a:endParaRPr/>
          </a:p>
          <a:p>
            <a:pPr marL="0" lvl="0" indent="0" algn="l" rtl="0">
              <a:spcBef>
                <a:spcPts val="0"/>
              </a:spcBef>
              <a:spcAft>
                <a:spcPts val="0"/>
              </a:spcAft>
              <a:buClr>
                <a:schemeClr val="dk1"/>
              </a:buClr>
              <a:buSzPts val="1100"/>
              <a:buFont typeface="Arial"/>
              <a:buNone/>
            </a:pPr>
            <a:r>
              <a:rPr lang="en"/>
              <a:t>6:34</a:t>
            </a:r>
            <a:endParaRPr/>
          </a:p>
          <a:p>
            <a:pPr marL="0" lvl="0" indent="0" algn="l" rtl="0">
              <a:spcBef>
                <a:spcPts val="0"/>
              </a:spcBef>
              <a:spcAft>
                <a:spcPts val="0"/>
              </a:spcAft>
              <a:buClr>
                <a:schemeClr val="dk1"/>
              </a:buClr>
              <a:buSzPts val="1100"/>
              <a:buFont typeface="Arial"/>
              <a:buNone/>
            </a:pPr>
            <a:r>
              <a:rPr lang="en"/>
              <a:t>Generation router these are the ones that people are currently designing and building so they haven't really been</a:t>
            </a:r>
            <a:endParaRPr/>
          </a:p>
          <a:p>
            <a:pPr marL="0" lvl="0" indent="0" algn="l" rtl="0">
              <a:spcBef>
                <a:spcPts val="0"/>
              </a:spcBef>
              <a:spcAft>
                <a:spcPts val="0"/>
              </a:spcAft>
              <a:buClr>
                <a:schemeClr val="dk1"/>
              </a:buClr>
              <a:buSzPts val="1100"/>
              <a:buFont typeface="Arial"/>
              <a:buNone/>
            </a:pPr>
            <a:r>
              <a:rPr lang="en"/>
              <a:t>6:39</a:t>
            </a:r>
            <a:endParaRPr/>
          </a:p>
          <a:p>
            <a:pPr marL="0" lvl="0" indent="0" algn="l" rtl="0">
              <a:spcBef>
                <a:spcPts val="0"/>
              </a:spcBef>
              <a:spcAft>
                <a:spcPts val="0"/>
              </a:spcAft>
              <a:buClr>
                <a:schemeClr val="dk1"/>
              </a:buClr>
              <a:buSzPts val="1100"/>
              <a:buFont typeface="Arial"/>
              <a:buNone/>
            </a:pPr>
            <a:r>
              <a:rPr lang="en"/>
              <a:t>deployed yet on the entire internet but people are designing them and thinking about what these would look like the</a:t>
            </a:r>
            <a:endParaRPr/>
          </a:p>
          <a:p>
            <a:pPr marL="0" lvl="0" indent="0" algn="l" rtl="0">
              <a:spcBef>
                <a:spcPts val="0"/>
              </a:spcBef>
              <a:spcAft>
                <a:spcPts val="0"/>
              </a:spcAft>
              <a:buClr>
                <a:schemeClr val="dk1"/>
              </a:buClr>
              <a:buSzPts val="1100"/>
              <a:buFont typeface="Arial"/>
              <a:buNone/>
            </a:pPr>
            <a:r>
              <a:rPr lang="en"/>
              <a:t>6:45</a:t>
            </a:r>
            <a:endParaRPr/>
          </a:p>
          <a:p>
            <a:pPr marL="0" lvl="0" indent="0" algn="l" rtl="0">
              <a:spcBef>
                <a:spcPts val="0"/>
              </a:spcBef>
              <a:spcAft>
                <a:spcPts val="0"/>
              </a:spcAft>
              <a:buClr>
                <a:schemeClr val="dk1"/>
              </a:buClr>
              <a:buSzPts val="1100"/>
              <a:buFont typeface="Arial"/>
              <a:buNone/>
            </a:pPr>
            <a:r>
              <a:rPr lang="en"/>
              <a:t>Next Generation router will have probably the same number of ports but the line rate is going to increase and</a:t>
            </a:r>
            <a:endParaRPr/>
          </a:p>
          <a:p>
            <a:pPr marL="0" lvl="0" indent="0" algn="l" rtl="0">
              <a:spcBef>
                <a:spcPts val="0"/>
              </a:spcBef>
              <a:spcAft>
                <a:spcPts val="0"/>
              </a:spcAft>
              <a:buClr>
                <a:schemeClr val="dk1"/>
              </a:buClr>
              <a:buSzPts val="1100"/>
              <a:buFont typeface="Arial"/>
              <a:buNone/>
            </a:pPr>
            <a:r>
              <a:rPr lang="en"/>
              <a:t>6:51</a:t>
            </a:r>
            <a:endParaRPr/>
          </a:p>
          <a:p>
            <a:pPr marL="0" lvl="0" indent="0" algn="l" rtl="0">
              <a:spcBef>
                <a:spcPts val="0"/>
              </a:spcBef>
              <a:spcAft>
                <a:spcPts val="0"/>
              </a:spcAft>
              <a:buClr>
                <a:schemeClr val="dk1"/>
              </a:buClr>
              <a:buSzPts val="1100"/>
              <a:buFont typeface="Arial"/>
              <a:buNone/>
            </a:pPr>
            <a:r>
              <a:rPr lang="en"/>
              <a:t>that's going to cause the total capacity to increase as well and in case you're wondering why did they try to increase</a:t>
            </a:r>
            <a:endParaRPr/>
          </a:p>
          <a:p>
            <a:pPr marL="0" lvl="0" indent="0" algn="l" rtl="0">
              <a:spcBef>
                <a:spcPts val="0"/>
              </a:spcBef>
              <a:spcAft>
                <a:spcPts val="0"/>
              </a:spcAft>
              <a:buClr>
                <a:schemeClr val="dk1"/>
              </a:buClr>
              <a:buSzPts val="1100"/>
              <a:buFont typeface="Arial"/>
              <a:buNone/>
            </a:pPr>
            <a:r>
              <a:rPr lang="en"/>
              <a:t>6:57</a:t>
            </a:r>
            <a:endParaRPr/>
          </a:p>
          <a:p>
            <a:pPr marL="0" lvl="0" indent="0" algn="l" rtl="0">
              <a:spcBef>
                <a:spcPts val="0"/>
              </a:spcBef>
              <a:spcAft>
                <a:spcPts val="0"/>
              </a:spcAft>
              <a:buClr>
                <a:schemeClr val="dk1"/>
              </a:buClr>
              <a:buSzPts val="1100"/>
              <a:buFont typeface="Arial"/>
              <a:buNone/>
            </a:pPr>
            <a:r>
              <a:rPr lang="en"/>
              <a:t>this number but why did they keep the 288 the same it's because we're simply running out of space to shove more</a:t>
            </a:r>
            <a:endParaRPr/>
          </a:p>
          <a:p>
            <a:pPr marL="0" lvl="0" indent="0" algn="l" rtl="0">
              <a:spcBef>
                <a:spcPts val="0"/>
              </a:spcBef>
              <a:spcAft>
                <a:spcPts val="0"/>
              </a:spcAft>
              <a:buClr>
                <a:schemeClr val="dk1"/>
              </a:buClr>
              <a:buSzPts val="1100"/>
              <a:buFont typeface="Arial"/>
              <a:buNone/>
            </a:pPr>
            <a:r>
              <a:rPr lang="en"/>
              <a:t>7:03</a:t>
            </a:r>
            <a:endParaRPr/>
          </a:p>
          <a:p>
            <a:pPr marL="0" lvl="0" indent="0" algn="l" rtl="0">
              <a:spcBef>
                <a:spcPts val="0"/>
              </a:spcBef>
              <a:spcAft>
                <a:spcPts val="0"/>
              </a:spcAft>
              <a:buClr>
                <a:schemeClr val="dk1"/>
              </a:buClr>
              <a:buSzPts val="1100"/>
              <a:buFont typeface="Arial"/>
              <a:buNone/>
            </a:pPr>
            <a:r>
              <a:rPr lang="en"/>
              <a:t>physical ports there's just no more space on this personized router to plug</a:t>
            </a:r>
            <a:endParaRPr/>
          </a:p>
          <a:p>
            <a:pPr marL="0" lvl="0" indent="0" algn="l" rtl="0">
              <a:spcBef>
                <a:spcPts val="0"/>
              </a:spcBef>
              <a:spcAft>
                <a:spcPts val="0"/>
              </a:spcAft>
              <a:buClr>
                <a:schemeClr val="dk1"/>
              </a:buClr>
              <a:buSzPts val="1100"/>
              <a:buFont typeface="Arial"/>
              <a:buNone/>
            </a:pPr>
            <a:r>
              <a:rPr lang="en"/>
              <a:t>7:08</a:t>
            </a:r>
            <a:endParaRPr/>
          </a:p>
          <a:p>
            <a:pPr marL="0" lvl="0" indent="0" algn="l" rtl="0">
              <a:spcBef>
                <a:spcPts val="0"/>
              </a:spcBef>
              <a:spcAft>
                <a:spcPts val="0"/>
              </a:spcAft>
              <a:buClr>
                <a:schemeClr val="dk1"/>
              </a:buClr>
              <a:buSzPts val="1100"/>
              <a:buFont typeface="Arial"/>
              <a:buNone/>
            </a:pPr>
            <a:r>
              <a:rPr lang="en"/>
              <a:t>in more cables so instead we have to make each Port higher capacity so this is an example of what people are</a:t>
            </a:r>
            <a:endParaRPr/>
          </a:p>
          <a:p>
            <a:pPr marL="0" lvl="0" indent="0" algn="l" rtl="0">
              <a:spcBef>
                <a:spcPts val="0"/>
              </a:spcBef>
              <a:spcAft>
                <a:spcPts val="0"/>
              </a:spcAft>
              <a:buClr>
                <a:schemeClr val="dk1"/>
              </a:buClr>
              <a:buSzPts val="1100"/>
              <a:buFont typeface="Arial"/>
              <a:buNone/>
            </a:pPr>
            <a:r>
              <a:rPr lang="en"/>
              <a:t>7:16</a:t>
            </a:r>
            <a:endParaRPr/>
          </a:p>
          <a:p>
            <a:pPr marL="0" lvl="0" indent="0" algn="l" rtl="0">
              <a:spcBef>
                <a:spcPts val="0"/>
              </a:spcBef>
              <a:spcAft>
                <a:spcPts val="0"/>
              </a:spcAft>
              <a:buClr>
                <a:schemeClr val="dk1"/>
              </a:buClr>
              <a:buSzPts val="1100"/>
              <a:buFont typeface="Arial"/>
              <a:buNone/>
            </a:pPr>
            <a:r>
              <a:rPr lang="en"/>
              <a:t>designing nowadays when they talk about the highest performance</a:t>
            </a:r>
            <a:endParaRPr/>
          </a:p>
          <a:p>
            <a:pPr marL="0" lvl="0" indent="0" algn="l" rtl="0">
              <a:spcBef>
                <a:spcPts val="0"/>
              </a:spcBef>
              <a:spcAft>
                <a:spcPts val="0"/>
              </a:spcAft>
              <a:buClr>
                <a:schemeClr val="dk1"/>
              </a:buClr>
              <a:buSzPts val="1100"/>
              <a:buFont typeface="Arial"/>
              <a:buNone/>
            </a:pPr>
            <a:r>
              <a:rPr lang="en"/>
              <a:t>7:21</a:t>
            </a:r>
            <a:endParaRPr/>
          </a:p>
          <a:p>
            <a:pPr marL="0" lvl="0" indent="0" algn="l" rtl="0">
              <a:spcBef>
                <a:spcPts val="0"/>
              </a:spcBef>
              <a:spcAft>
                <a:spcPts val="0"/>
              </a:spcAft>
              <a:buClr>
                <a:schemeClr val="dk1"/>
              </a:buClr>
              <a:buSzPts val="1100"/>
              <a:buFont typeface="Arial"/>
              <a:buNone/>
            </a:pPr>
            <a:r>
              <a:rPr lang="en"/>
              <a:t>routers</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ed476ffb65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ed476ffb65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so here's another picture of the evolution of routers you can see that they have gotten larger and they have</a:t>
            </a:r>
            <a:endParaRPr/>
          </a:p>
          <a:p>
            <a:pPr marL="0" lvl="0" indent="0" algn="l" rtl="0">
              <a:spcBef>
                <a:spcPts val="0"/>
              </a:spcBef>
              <a:spcAft>
                <a:spcPts val="0"/>
              </a:spcAft>
              <a:buClr>
                <a:schemeClr val="dk1"/>
              </a:buClr>
              <a:buSzPts val="1100"/>
              <a:buFont typeface="Arial"/>
              <a:buNone/>
            </a:pPr>
            <a:r>
              <a:rPr lang="en"/>
              <a:t>7:27</a:t>
            </a:r>
            <a:endParaRPr/>
          </a:p>
          <a:p>
            <a:pPr marL="0" lvl="0" indent="0" algn="l" rtl="0">
              <a:spcBef>
                <a:spcPts val="0"/>
              </a:spcBef>
              <a:spcAft>
                <a:spcPts val="0"/>
              </a:spcAft>
              <a:buClr>
                <a:schemeClr val="dk1"/>
              </a:buClr>
              <a:buSzPts val="1100"/>
              <a:buFont typeface="Arial"/>
              <a:buNone/>
            </a:pPr>
            <a:r>
              <a:rPr lang="en"/>
              <a:t>also increased in capacity and the rate of growth is increasing but I would say</a:t>
            </a:r>
            <a:endParaRPr/>
          </a:p>
          <a:p>
            <a:pPr marL="0" lvl="0" indent="0" algn="l" rtl="0">
              <a:spcBef>
                <a:spcPts val="0"/>
              </a:spcBef>
              <a:spcAft>
                <a:spcPts val="0"/>
              </a:spcAft>
              <a:buClr>
                <a:schemeClr val="dk1"/>
              </a:buClr>
              <a:buSzPts val="1100"/>
              <a:buFont typeface="Arial"/>
              <a:buNone/>
            </a:pPr>
            <a:r>
              <a:rPr lang="en"/>
              <a:t>7:33</a:t>
            </a:r>
            <a:endParaRPr/>
          </a:p>
          <a:p>
            <a:pPr marL="0" lvl="0" indent="0" algn="l" rtl="0">
              <a:spcBef>
                <a:spcPts val="0"/>
              </a:spcBef>
              <a:spcAft>
                <a:spcPts val="0"/>
              </a:spcAft>
              <a:buClr>
                <a:schemeClr val="dk1"/>
              </a:buClr>
              <a:buSzPts val="1100"/>
              <a:buFont typeface="Arial"/>
              <a:buNone/>
            </a:pPr>
            <a:r>
              <a:rPr lang="en"/>
              <a:t>it's slowing down a little bit so for example from 2013 to 2016 we went from</a:t>
            </a:r>
            <a:endParaRPr/>
          </a:p>
          <a:p>
            <a:pPr marL="0" lvl="0" indent="0" algn="l" rtl="0">
              <a:spcBef>
                <a:spcPts val="0"/>
              </a:spcBef>
              <a:spcAft>
                <a:spcPts val="0"/>
              </a:spcAft>
              <a:buClr>
                <a:schemeClr val="dk1"/>
              </a:buClr>
              <a:buSzPts val="1100"/>
              <a:buFont typeface="Arial"/>
              <a:buNone/>
            </a:pPr>
            <a:r>
              <a:rPr lang="en"/>
              <a:t>7:39</a:t>
            </a:r>
            <a:endParaRPr/>
          </a:p>
          <a:p>
            <a:pPr marL="0" lvl="0" indent="0" algn="l" rtl="0">
              <a:spcBef>
                <a:spcPts val="0"/>
              </a:spcBef>
              <a:spcAft>
                <a:spcPts val="0"/>
              </a:spcAft>
              <a:buClr>
                <a:schemeClr val="dk1"/>
              </a:buClr>
              <a:buSzPts val="1100"/>
              <a:buFont typeface="Arial"/>
              <a:buNone/>
            </a:pPr>
            <a:r>
              <a:rPr lang="en"/>
              <a:t>10 gigabits per second to 100 gbits per second that's pretty impressive but then</a:t>
            </a:r>
            <a:endParaRPr/>
          </a:p>
          <a:p>
            <a:pPr marL="0" lvl="0" indent="0" algn="l" rtl="0">
              <a:spcBef>
                <a:spcPts val="0"/>
              </a:spcBef>
              <a:spcAft>
                <a:spcPts val="0"/>
              </a:spcAft>
              <a:buClr>
                <a:schemeClr val="dk1"/>
              </a:buClr>
              <a:buSzPts val="1100"/>
              <a:buFont typeface="Arial"/>
              <a:buNone/>
            </a:pPr>
            <a:r>
              <a:rPr lang="en"/>
              <a:t>7:44</a:t>
            </a:r>
            <a:endParaRPr/>
          </a:p>
          <a:p>
            <a:pPr marL="0" lvl="0" indent="0" algn="l" rtl="0">
              <a:spcBef>
                <a:spcPts val="0"/>
              </a:spcBef>
              <a:spcAft>
                <a:spcPts val="0"/>
              </a:spcAft>
              <a:buClr>
                <a:schemeClr val="dk1"/>
              </a:buClr>
              <a:buSzPts val="1100"/>
              <a:buFont typeface="Arial"/>
              <a:buNone/>
            </a:pPr>
            <a:r>
              <a:rPr lang="en"/>
              <a:t>from 2016 to 2019 we only increased from 100 to 400 so the rate went from 10</a:t>
            </a:r>
            <a:endParaRPr/>
          </a:p>
          <a:p>
            <a:pPr marL="0" lvl="0" indent="0" algn="l" rtl="0">
              <a:spcBef>
                <a:spcPts val="0"/>
              </a:spcBef>
              <a:spcAft>
                <a:spcPts val="0"/>
              </a:spcAft>
              <a:buClr>
                <a:schemeClr val="dk1"/>
              </a:buClr>
              <a:buSzPts val="1100"/>
              <a:buFont typeface="Arial"/>
              <a:buNone/>
            </a:pPr>
            <a:r>
              <a:rPr lang="en"/>
              <a:t>7:50</a:t>
            </a:r>
            <a:endParaRPr/>
          </a:p>
          <a:p>
            <a:pPr marL="0" lvl="0" indent="0" algn="l" rtl="0">
              <a:spcBef>
                <a:spcPts val="0"/>
              </a:spcBef>
              <a:spcAft>
                <a:spcPts val="0"/>
              </a:spcAft>
              <a:buClr>
                <a:schemeClr val="dk1"/>
              </a:buClr>
              <a:buSzPts val="1100"/>
              <a:buFont typeface="Arial"/>
              <a:buNone/>
            </a:pPr>
            <a:r>
              <a:rPr lang="en"/>
              <a:t>times increased to four times increase and then the next Generation which is 800 gbits per second that's only a two</a:t>
            </a:r>
            <a:endParaRPr/>
          </a:p>
          <a:p>
            <a:pPr marL="0" lvl="0" indent="0" algn="l" rtl="0">
              <a:spcBef>
                <a:spcPts val="0"/>
              </a:spcBef>
              <a:spcAft>
                <a:spcPts val="0"/>
              </a:spcAft>
              <a:buClr>
                <a:schemeClr val="dk1"/>
              </a:buClr>
              <a:buSzPts val="1100"/>
              <a:buFont typeface="Arial"/>
              <a:buNone/>
            </a:pPr>
            <a:r>
              <a:rPr lang="en"/>
              <a:t>7:57</a:t>
            </a:r>
            <a:endParaRPr/>
          </a:p>
          <a:p>
            <a:pPr marL="0" lvl="0" indent="0" algn="l" rtl="0">
              <a:spcBef>
                <a:spcPts val="0"/>
              </a:spcBef>
              <a:spcAft>
                <a:spcPts val="0"/>
              </a:spcAft>
              <a:buClr>
                <a:schemeClr val="dk1"/>
              </a:buClr>
              <a:buSzPts val="1100"/>
              <a:buFont typeface="Arial"/>
              <a:buNone/>
            </a:pPr>
            <a:r>
              <a:rPr lang="en"/>
              <a:t>times increase so the amount of benefit we can squeeze out of these routers is</a:t>
            </a:r>
            <a:endParaRPr/>
          </a:p>
          <a:p>
            <a:pPr marL="0" lvl="0" indent="0" algn="l" rtl="0">
              <a:spcBef>
                <a:spcPts val="0"/>
              </a:spcBef>
              <a:spcAft>
                <a:spcPts val="0"/>
              </a:spcAft>
              <a:buClr>
                <a:schemeClr val="dk1"/>
              </a:buClr>
              <a:buSzPts val="1100"/>
              <a:buFont typeface="Arial"/>
              <a:buNone/>
            </a:pPr>
            <a:r>
              <a:rPr lang="en"/>
              <a:t>8:03</a:t>
            </a:r>
            <a:endParaRPr/>
          </a:p>
          <a:p>
            <a:pPr marL="0" lvl="0" indent="0" algn="l" rtl="0">
              <a:spcBef>
                <a:spcPts val="0"/>
              </a:spcBef>
              <a:spcAft>
                <a:spcPts val="0"/>
              </a:spcAft>
              <a:buClr>
                <a:schemeClr val="dk1"/>
              </a:buClr>
              <a:buSzPts val="1100"/>
              <a:buFont typeface="Arial"/>
              <a:buNone/>
            </a:pPr>
            <a:r>
              <a:rPr lang="en"/>
              <a:t>starting to Plateau a little bit but we're still doing our best to increase the performance of the state-of-the-art</a:t>
            </a:r>
            <a:endParaRPr/>
          </a:p>
          <a:p>
            <a:pPr marL="0" lvl="0" indent="0" algn="l" rtl="0">
              <a:spcBef>
                <a:spcPts val="0"/>
              </a:spcBef>
              <a:spcAft>
                <a:spcPts val="0"/>
              </a:spcAft>
              <a:buClr>
                <a:schemeClr val="dk1"/>
              </a:buClr>
              <a:buSzPts val="1100"/>
              <a:buFont typeface="Arial"/>
              <a:buNone/>
            </a:pPr>
            <a:r>
              <a:rPr lang="en"/>
              <a:t>8:09</a:t>
            </a:r>
            <a:endParaRPr/>
          </a:p>
          <a:p>
            <a:pPr marL="0" lvl="0" indent="0" algn="l" rtl="0">
              <a:spcBef>
                <a:spcPts val="0"/>
              </a:spcBef>
              <a:spcAft>
                <a:spcPts val="0"/>
              </a:spcAft>
              <a:buClr>
                <a:schemeClr val="dk1"/>
              </a:buClr>
              <a:buSzPts val="1100"/>
              <a:buFont typeface="Arial"/>
              <a:buNone/>
            </a:pPr>
            <a:r>
              <a:rPr lang="en"/>
              <a:t>routers you don't have to memorize any of these numbers by the way but just a brief history on what routers have</a:t>
            </a:r>
            <a:endParaRPr/>
          </a:p>
          <a:p>
            <a:pPr marL="0" lvl="0" indent="0" algn="l" rtl="0">
              <a:spcBef>
                <a:spcPts val="0"/>
              </a:spcBef>
              <a:spcAft>
                <a:spcPts val="0"/>
              </a:spcAft>
              <a:buClr>
                <a:schemeClr val="dk1"/>
              </a:buClr>
              <a:buSzPts val="1100"/>
              <a:buFont typeface="Arial"/>
              <a:buNone/>
            </a:pPr>
            <a:r>
              <a:rPr lang="en"/>
              <a:t>8:15</a:t>
            </a:r>
            <a:endParaRPr/>
          </a:p>
          <a:p>
            <a:pPr marL="0" lvl="0" indent="0" algn="l" rtl="0">
              <a:spcBef>
                <a:spcPts val="0"/>
              </a:spcBef>
              <a:spcAft>
                <a:spcPts val="0"/>
              </a:spcAft>
              <a:buClr>
                <a:schemeClr val="dk1"/>
              </a:buClr>
              <a:buSzPts val="1100"/>
              <a:buFont typeface="Arial"/>
              <a:buNone/>
            </a:pPr>
            <a:r>
              <a:rPr lang="en"/>
              <a:t>looked like over the years so that's what a router looks like</a:t>
            </a:r>
            <a:endParaRPr/>
          </a:p>
          <a:p>
            <a:pPr marL="0" lvl="0" indent="0" algn="l" rtl="0">
              <a:spcBef>
                <a:spcPts val="0"/>
              </a:spcBef>
              <a:spcAft>
                <a:spcPts val="0"/>
              </a:spcAft>
              <a:buClr>
                <a:schemeClr val="dk1"/>
              </a:buClr>
              <a:buSzPts val="1100"/>
              <a:buFont typeface="Arial"/>
              <a:buNone/>
            </a:pPr>
            <a:r>
              <a:rPr lang="en"/>
              <a:t>8:21</a:t>
            </a:r>
            <a:endParaRPr/>
          </a:p>
          <a:p>
            <a:pPr marL="0" lvl="0" indent="0" algn="l" rtl="0">
              <a:spcBef>
                <a:spcPts val="0"/>
              </a:spcBef>
              <a:spcAft>
                <a:spcPts val="0"/>
              </a:spcAft>
              <a:buClr>
                <a:schemeClr val="dk1"/>
              </a:buClr>
              <a:buSzPts val="1100"/>
              <a:buFont typeface="Arial"/>
              <a:buNone/>
            </a:pPr>
            <a:r>
              <a:rPr lang="en"/>
              <a:t>in real life</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ed476ffb65_0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ed476ffb65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now we can dig inside a router and open it up and see what</a:t>
            </a:r>
            <a:endParaRPr/>
          </a:p>
          <a:p>
            <a:pPr marL="0" lvl="0" indent="0" algn="l" rtl="0">
              <a:spcBef>
                <a:spcPts val="0"/>
              </a:spcBef>
              <a:spcAft>
                <a:spcPts val="0"/>
              </a:spcAft>
              <a:buClr>
                <a:schemeClr val="dk1"/>
              </a:buClr>
              <a:buSzPts val="1100"/>
              <a:buFont typeface="Arial"/>
              <a:buNone/>
            </a:pPr>
            <a:r>
              <a:rPr lang="en"/>
              <a:t>8:26</a:t>
            </a:r>
            <a:endParaRPr/>
          </a:p>
          <a:p>
            <a:pPr marL="0" lvl="0" indent="0" algn="l" rtl="0">
              <a:spcBef>
                <a:spcPts val="0"/>
              </a:spcBef>
              <a:spcAft>
                <a:spcPts val="0"/>
              </a:spcAft>
              <a:buClr>
                <a:schemeClr val="dk1"/>
              </a:buClr>
              <a:buSzPts val="1100"/>
              <a:buFont typeface="Arial"/>
              <a:buNone/>
            </a:pPr>
            <a:r>
              <a:rPr lang="en"/>
              <a:t>Secrets it's hiding what Hardware do you actually put in the router so that it's</a:t>
            </a:r>
            <a:endParaRPr/>
          </a:p>
          <a:p>
            <a:pPr marL="0" lvl="0" indent="0" algn="l" rtl="0">
              <a:spcBef>
                <a:spcPts val="0"/>
              </a:spcBef>
              <a:spcAft>
                <a:spcPts val="0"/>
              </a:spcAft>
              <a:buClr>
                <a:schemeClr val="dk1"/>
              </a:buClr>
              <a:buSzPts val="1100"/>
              <a:buFont typeface="Arial"/>
              <a:buNone/>
            </a:pPr>
            <a:r>
              <a:rPr lang="en"/>
              <a:t>8:31</a:t>
            </a:r>
            <a:endParaRPr/>
          </a:p>
          <a:p>
            <a:pPr marL="0" lvl="0" indent="0" algn="l" rtl="0">
              <a:spcBef>
                <a:spcPts val="0"/>
              </a:spcBef>
              <a:spcAft>
                <a:spcPts val="0"/>
              </a:spcAft>
              <a:buNone/>
            </a:pPr>
            <a:r>
              <a:rPr lang="en"/>
              <a:t>able to forward packets and do whatever else it has to do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ed476ffb65_0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ed476ffb65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first thing we should talk about is what the</a:t>
            </a:r>
            <a:endParaRPr/>
          </a:p>
          <a:p>
            <a:pPr marL="0" lvl="0" indent="0" algn="l" rtl="0">
              <a:spcBef>
                <a:spcPts val="0"/>
              </a:spcBef>
              <a:spcAft>
                <a:spcPts val="0"/>
              </a:spcAft>
              <a:buClr>
                <a:schemeClr val="dk1"/>
              </a:buClr>
              <a:buSzPts val="1100"/>
              <a:buFont typeface="Arial"/>
              <a:buNone/>
            </a:pPr>
            <a:r>
              <a:rPr lang="en"/>
              <a:t>8:37</a:t>
            </a:r>
            <a:endParaRPr/>
          </a:p>
          <a:p>
            <a:pPr marL="0" lvl="0" indent="0" algn="l" rtl="0">
              <a:spcBef>
                <a:spcPts val="0"/>
              </a:spcBef>
              <a:spcAft>
                <a:spcPts val="0"/>
              </a:spcAft>
              <a:buClr>
                <a:schemeClr val="dk1"/>
              </a:buClr>
              <a:buSzPts val="1100"/>
              <a:buFont typeface="Arial"/>
              <a:buNone/>
            </a:pPr>
            <a:r>
              <a:rPr lang="en"/>
              <a:t>router actually has to do and you can split up the tasks that the router has to do into three planes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8:45</a:t>
            </a:r>
            <a:endParaRPr/>
          </a:p>
          <a:p>
            <a:pPr marL="0" lvl="0" indent="0" algn="l" rtl="0">
              <a:spcBef>
                <a:spcPts val="0"/>
              </a:spcBef>
              <a:spcAft>
                <a:spcPts val="0"/>
              </a:spcAft>
              <a:buClr>
                <a:schemeClr val="dk1"/>
              </a:buClr>
              <a:buSzPts val="1100"/>
              <a:buFont typeface="Arial"/>
              <a:buNone/>
            </a:pPr>
            <a:r>
              <a:rPr lang="en"/>
              <a:t>plane has some Hardware that's specifically good at doing the tasks in</a:t>
            </a:r>
            <a:endParaRPr/>
          </a:p>
          <a:p>
            <a:pPr marL="0" lvl="0" indent="0" algn="l" rtl="0">
              <a:spcBef>
                <a:spcPts val="0"/>
              </a:spcBef>
              <a:spcAft>
                <a:spcPts val="0"/>
              </a:spcAft>
              <a:buClr>
                <a:schemeClr val="dk1"/>
              </a:buClr>
              <a:buSzPts val="1100"/>
              <a:buFont typeface="Arial"/>
              <a:buNone/>
            </a:pPr>
            <a:r>
              <a:rPr lang="en"/>
              <a:t>8:50</a:t>
            </a:r>
            <a:endParaRPr/>
          </a:p>
          <a:p>
            <a:pPr marL="0" lvl="0" indent="0" algn="l" rtl="0">
              <a:spcBef>
                <a:spcPts val="0"/>
              </a:spcBef>
              <a:spcAft>
                <a:spcPts val="0"/>
              </a:spcAft>
              <a:buClr>
                <a:schemeClr val="dk1"/>
              </a:buClr>
              <a:buSzPts val="1100"/>
              <a:buFont typeface="Arial"/>
              <a:buNone/>
            </a:pPr>
            <a:r>
              <a:rPr lang="en"/>
              <a:t>that plane so the first plane is called the data plane and then we'll have some specific Hardware that's very good at</a:t>
            </a:r>
            <a:endParaRPr/>
          </a:p>
          <a:p>
            <a:pPr marL="0" lvl="0" indent="0" algn="l" rtl="0">
              <a:spcBef>
                <a:spcPts val="0"/>
              </a:spcBef>
              <a:spcAft>
                <a:spcPts val="0"/>
              </a:spcAft>
              <a:buClr>
                <a:schemeClr val="dk1"/>
              </a:buClr>
              <a:buSzPts val="1100"/>
              <a:buFont typeface="Arial"/>
              <a:buNone/>
            </a:pPr>
            <a:r>
              <a:rPr lang="en"/>
              <a:t>8:56</a:t>
            </a:r>
            <a:endParaRPr/>
          </a:p>
          <a:p>
            <a:pPr marL="0" lvl="0" indent="0" algn="l" rtl="0">
              <a:spcBef>
                <a:spcPts val="0"/>
              </a:spcBef>
              <a:spcAft>
                <a:spcPts val="0"/>
              </a:spcAft>
              <a:buClr>
                <a:schemeClr val="dk1"/>
              </a:buClr>
              <a:buSzPts val="1100"/>
              <a:buFont typeface="Arial"/>
              <a:buNone/>
            </a:pPr>
            <a:r>
              <a:rPr lang="en"/>
              <a:t>data plane operations this is how you forward packets so data plane is responsible for one thing and that is</a:t>
            </a:r>
            <a:endParaRPr/>
          </a:p>
          <a:p>
            <a:pPr marL="0" lvl="0" indent="0" algn="l" rtl="0">
              <a:spcBef>
                <a:spcPts val="0"/>
              </a:spcBef>
              <a:spcAft>
                <a:spcPts val="0"/>
              </a:spcAft>
              <a:buClr>
                <a:schemeClr val="dk1"/>
              </a:buClr>
              <a:buSzPts val="1100"/>
              <a:buFont typeface="Arial"/>
              <a:buNone/>
            </a:pPr>
            <a:r>
              <a:rPr lang="en"/>
              <a:t>9:02</a:t>
            </a:r>
            <a:endParaRPr/>
          </a:p>
          <a:p>
            <a:pPr marL="0" lvl="0" indent="0" algn="l" rtl="0">
              <a:spcBef>
                <a:spcPts val="0"/>
              </a:spcBef>
              <a:spcAft>
                <a:spcPts val="0"/>
              </a:spcAft>
              <a:buClr>
                <a:schemeClr val="dk1"/>
              </a:buClr>
              <a:buSzPts val="1100"/>
              <a:buFont typeface="Arial"/>
              <a:buNone/>
            </a:pPr>
            <a:r>
              <a:rPr lang="en"/>
              <a:t>when a packet arrives look it up in the forwarding table send it out along the</a:t>
            </a:r>
            <a:endParaRPr/>
          </a:p>
          <a:p>
            <a:pPr marL="0" lvl="0" indent="0" algn="l" rtl="0">
              <a:spcBef>
                <a:spcPts val="0"/>
              </a:spcBef>
              <a:spcAft>
                <a:spcPts val="0"/>
              </a:spcAft>
              <a:buClr>
                <a:schemeClr val="dk1"/>
              </a:buClr>
              <a:buSzPts val="1100"/>
              <a:buFont typeface="Arial"/>
              <a:buNone/>
            </a:pPr>
            <a:r>
              <a:rPr lang="en"/>
              <a:t>9:08</a:t>
            </a:r>
            <a:endParaRPr/>
          </a:p>
          <a:p>
            <a:pPr marL="0" lvl="0" indent="0" algn="l" rtl="0">
              <a:spcBef>
                <a:spcPts val="0"/>
              </a:spcBef>
              <a:spcAft>
                <a:spcPts val="0"/>
              </a:spcAft>
              <a:buClr>
                <a:schemeClr val="dk1"/>
              </a:buClr>
              <a:buSzPts val="1100"/>
              <a:buFont typeface="Arial"/>
              <a:buNone/>
            </a:pPr>
            <a:r>
              <a:rPr lang="en"/>
              <a:t>proper link that's it so anytime a packet arrives use the data plane to forward it and the time scale that the</a:t>
            </a:r>
            <a:endParaRPr/>
          </a:p>
          <a:p>
            <a:pPr marL="0" lvl="0" indent="0" algn="l" rtl="0">
              <a:spcBef>
                <a:spcPts val="0"/>
              </a:spcBef>
              <a:spcAft>
                <a:spcPts val="0"/>
              </a:spcAft>
              <a:buClr>
                <a:schemeClr val="dk1"/>
              </a:buClr>
              <a:buSzPts val="1100"/>
              <a:buFont typeface="Arial"/>
              <a:buNone/>
            </a:pPr>
            <a:r>
              <a:rPr lang="en"/>
              <a:t>9:15</a:t>
            </a:r>
            <a:endParaRPr/>
          </a:p>
          <a:p>
            <a:pPr marL="0" lvl="0" indent="0" algn="l" rtl="0">
              <a:spcBef>
                <a:spcPts val="0"/>
              </a:spcBef>
              <a:spcAft>
                <a:spcPts val="0"/>
              </a:spcAft>
              <a:buClr>
                <a:schemeClr val="dk1"/>
              </a:buClr>
              <a:buSzPts val="1100"/>
              <a:buFont typeface="Arial"/>
              <a:buNone/>
            </a:pPr>
            <a:r>
              <a:rPr lang="en"/>
              <a:t>data plan operates at is something like order of Nan seconds because packets are</a:t>
            </a:r>
            <a:endParaRPr/>
          </a:p>
          <a:p>
            <a:pPr marL="0" lvl="0" indent="0" algn="l" rtl="0">
              <a:spcBef>
                <a:spcPts val="0"/>
              </a:spcBef>
              <a:spcAft>
                <a:spcPts val="0"/>
              </a:spcAft>
              <a:buClr>
                <a:schemeClr val="dk1"/>
              </a:buClr>
              <a:buSzPts val="1100"/>
              <a:buFont typeface="Arial"/>
              <a:buNone/>
            </a:pPr>
            <a:r>
              <a:rPr lang="en"/>
              <a:t>9:20</a:t>
            </a:r>
            <a:endParaRPr/>
          </a:p>
          <a:p>
            <a:pPr marL="0" lvl="0" indent="0" algn="l" rtl="0">
              <a:spcBef>
                <a:spcPts val="0"/>
              </a:spcBef>
              <a:spcAft>
                <a:spcPts val="0"/>
              </a:spcAft>
              <a:buClr>
                <a:schemeClr val="dk1"/>
              </a:buClr>
              <a:buSzPts val="1100"/>
              <a:buFont typeface="Arial"/>
              <a:buNone/>
            </a:pPr>
            <a:r>
              <a:rPr lang="en"/>
              <a:t>arriving all the time remember the capacity of these things is like terabits per second so you're receiving</a:t>
            </a:r>
            <a:endParaRPr/>
          </a:p>
          <a:p>
            <a:pPr marL="0" lvl="0" indent="0" algn="l" rtl="0">
              <a:spcBef>
                <a:spcPts val="0"/>
              </a:spcBef>
              <a:spcAft>
                <a:spcPts val="0"/>
              </a:spcAft>
              <a:buClr>
                <a:schemeClr val="dk1"/>
              </a:buClr>
              <a:buSzPts val="1100"/>
              <a:buFont typeface="Arial"/>
              <a:buNone/>
            </a:pPr>
            <a:r>
              <a:rPr lang="en"/>
              <a:t>9:26</a:t>
            </a:r>
            <a:endParaRPr/>
          </a:p>
          <a:p>
            <a:pPr marL="0" lvl="0" indent="0" algn="l" rtl="0">
              <a:spcBef>
                <a:spcPts val="0"/>
              </a:spcBef>
              <a:spcAft>
                <a:spcPts val="0"/>
              </a:spcAft>
              <a:buClr>
                <a:schemeClr val="dk1"/>
              </a:buClr>
              <a:buSzPts val="1100"/>
              <a:buFont typeface="Arial"/>
              <a:buNone/>
            </a:pPr>
            <a:r>
              <a:rPr lang="en"/>
              <a:t>like millions of packets every single and the data plane has to be able to process each one look up the next top</a:t>
            </a:r>
            <a:endParaRPr/>
          </a:p>
          <a:p>
            <a:pPr marL="0" lvl="0" indent="0" algn="l" rtl="0">
              <a:spcBef>
                <a:spcPts val="0"/>
              </a:spcBef>
              <a:spcAft>
                <a:spcPts val="0"/>
              </a:spcAft>
              <a:buClr>
                <a:schemeClr val="dk1"/>
              </a:buClr>
              <a:buSzPts val="1100"/>
              <a:buFont typeface="Arial"/>
              <a:buNone/>
            </a:pPr>
            <a:r>
              <a:rPr lang="en"/>
              <a:t>9:33</a:t>
            </a:r>
            <a:endParaRPr/>
          </a:p>
          <a:p>
            <a:pPr marL="0" lvl="0" indent="0" algn="l" rtl="0">
              <a:spcBef>
                <a:spcPts val="0"/>
              </a:spcBef>
              <a:spcAft>
                <a:spcPts val="0"/>
              </a:spcAft>
              <a:buClr>
                <a:schemeClr val="dk1"/>
              </a:buClr>
              <a:buSzPts val="1100"/>
              <a:buFont typeface="Arial"/>
              <a:buNone/>
            </a:pPr>
            <a:r>
              <a:rPr lang="en"/>
              <a:t>and send it out as fast as possible and this is a local operation as we've already seen you only need the local</a:t>
            </a:r>
            <a:endParaRPr/>
          </a:p>
          <a:p>
            <a:pPr marL="0" lvl="0" indent="0" algn="l" rtl="0">
              <a:spcBef>
                <a:spcPts val="0"/>
              </a:spcBef>
              <a:spcAft>
                <a:spcPts val="0"/>
              </a:spcAft>
              <a:buClr>
                <a:schemeClr val="dk1"/>
              </a:buClr>
              <a:buSzPts val="1100"/>
              <a:buFont typeface="Arial"/>
              <a:buNone/>
            </a:pPr>
            <a:r>
              <a:rPr lang="en"/>
              <a:t>9:40</a:t>
            </a:r>
            <a:endParaRPr/>
          </a:p>
          <a:p>
            <a:pPr marL="0" lvl="0" indent="0" algn="l" rtl="0">
              <a:spcBef>
                <a:spcPts val="0"/>
              </a:spcBef>
              <a:spcAft>
                <a:spcPts val="0"/>
              </a:spcAft>
              <a:buClr>
                <a:schemeClr val="dk1"/>
              </a:buClr>
              <a:buSzPts val="1100"/>
              <a:buFont typeface="Arial"/>
              <a:buNone/>
            </a:pPr>
            <a:r>
              <a:rPr lang="en"/>
              <a:t>forwarding table to decide how to forward a packet you're not really talking with anyone else you're just</a:t>
            </a:r>
            <a:endParaRPr/>
          </a:p>
          <a:p>
            <a:pPr marL="0" lvl="0" indent="0" algn="l" rtl="0">
              <a:spcBef>
                <a:spcPts val="0"/>
              </a:spcBef>
              <a:spcAft>
                <a:spcPts val="0"/>
              </a:spcAft>
              <a:buClr>
                <a:schemeClr val="dk1"/>
              </a:buClr>
              <a:buSzPts val="1100"/>
              <a:buFont typeface="Arial"/>
              <a:buNone/>
            </a:pPr>
            <a:r>
              <a:rPr lang="en"/>
              <a:t>9:46</a:t>
            </a:r>
            <a:endParaRPr/>
          </a:p>
          <a:p>
            <a:pPr marL="0" lvl="0" indent="0" algn="l" rtl="0">
              <a:spcBef>
                <a:spcPts val="0"/>
              </a:spcBef>
              <a:spcAft>
                <a:spcPts val="0"/>
              </a:spcAft>
              <a:buClr>
                <a:schemeClr val="dk1"/>
              </a:buClr>
              <a:buSzPts val="1100"/>
              <a:buFont typeface="Arial"/>
              <a:buNone/>
            </a:pPr>
            <a:r>
              <a:rPr lang="en"/>
              <a:t>receiving a packet forwarding it and that's it it's a job that only the router can do by itself doesn't really</a:t>
            </a:r>
            <a:endParaRPr/>
          </a:p>
          <a:p>
            <a:pPr marL="0" lvl="0" indent="0" algn="l" rtl="0">
              <a:spcBef>
                <a:spcPts val="0"/>
              </a:spcBef>
              <a:spcAft>
                <a:spcPts val="0"/>
              </a:spcAft>
              <a:buClr>
                <a:schemeClr val="dk1"/>
              </a:buClr>
              <a:buSzPts val="1100"/>
              <a:buFont typeface="Arial"/>
              <a:buNone/>
            </a:pPr>
            <a:r>
              <a:rPr lang="en"/>
              <a:t>9:52</a:t>
            </a:r>
            <a:endParaRPr/>
          </a:p>
          <a:p>
            <a:pPr marL="0" lvl="0" indent="0" algn="l" rtl="0">
              <a:spcBef>
                <a:spcPts val="0"/>
              </a:spcBef>
              <a:spcAft>
                <a:spcPts val="0"/>
              </a:spcAft>
              <a:buClr>
                <a:schemeClr val="dk1"/>
              </a:buClr>
              <a:buSzPts val="1100"/>
              <a:buFont typeface="Arial"/>
              <a:buNone/>
            </a:pPr>
            <a:r>
              <a:rPr lang="en"/>
              <a:t>have to talk to other people by contrast the other plane that we'll talk about is</a:t>
            </a:r>
            <a:endParaRPr/>
          </a:p>
          <a:p>
            <a:pPr marL="0" lvl="0" indent="0" algn="l" rtl="0">
              <a:spcBef>
                <a:spcPts val="0"/>
              </a:spcBef>
              <a:spcAft>
                <a:spcPts val="0"/>
              </a:spcAft>
              <a:buClr>
                <a:schemeClr val="dk1"/>
              </a:buClr>
              <a:buSzPts val="1100"/>
              <a:buFont typeface="Arial"/>
              <a:buNone/>
            </a:pPr>
            <a:r>
              <a:rPr lang="en"/>
              <a:t>9:58</a:t>
            </a:r>
            <a:endParaRPr/>
          </a:p>
          <a:p>
            <a:pPr marL="0" lvl="0" indent="0" algn="l" rtl="0">
              <a:spcBef>
                <a:spcPts val="0"/>
              </a:spcBef>
              <a:spcAft>
                <a:spcPts val="0"/>
              </a:spcAft>
              <a:buClr>
                <a:schemeClr val="dk1"/>
              </a:buClr>
              <a:buSzPts val="1100"/>
              <a:buFont typeface="Arial"/>
              <a:buNone/>
            </a:pPr>
            <a:r>
              <a:rPr lang="en"/>
              <a:t>the control plane this is where the routing protocols actually happen so remember in distance vector or link</a:t>
            </a:r>
            <a:endParaRPr/>
          </a:p>
          <a:p>
            <a:pPr marL="0" lvl="0" indent="0" algn="l" rtl="0">
              <a:spcBef>
                <a:spcPts val="0"/>
              </a:spcBef>
              <a:spcAft>
                <a:spcPts val="0"/>
              </a:spcAft>
              <a:buClr>
                <a:schemeClr val="dk1"/>
              </a:buClr>
              <a:buSzPts val="1100"/>
              <a:buFont typeface="Arial"/>
              <a:buNone/>
            </a:pPr>
            <a:r>
              <a:rPr lang="en"/>
              <a:t>10:04</a:t>
            </a:r>
            <a:endParaRPr/>
          </a:p>
          <a:p>
            <a:pPr marL="0" lvl="0" indent="0" algn="l" rtl="0">
              <a:spcBef>
                <a:spcPts val="0"/>
              </a:spcBef>
              <a:spcAft>
                <a:spcPts val="0"/>
              </a:spcAft>
              <a:buClr>
                <a:schemeClr val="dk1"/>
              </a:buClr>
              <a:buSzPts val="1100"/>
              <a:buFont typeface="Arial"/>
              <a:buNone/>
            </a:pPr>
            <a:r>
              <a:rPr lang="en"/>
              <a:t>State the routers had to talk to other routers around it to learn about routes</a:t>
            </a:r>
            <a:endParaRPr/>
          </a:p>
          <a:p>
            <a:pPr marL="0" lvl="0" indent="0" algn="l" rtl="0">
              <a:spcBef>
                <a:spcPts val="0"/>
              </a:spcBef>
              <a:spcAft>
                <a:spcPts val="0"/>
              </a:spcAft>
              <a:buClr>
                <a:schemeClr val="dk1"/>
              </a:buClr>
              <a:buSzPts val="1100"/>
              <a:buFont typeface="Arial"/>
              <a:buNone/>
            </a:pPr>
            <a:r>
              <a:rPr lang="en"/>
              <a:t>10:10</a:t>
            </a:r>
            <a:endParaRPr/>
          </a:p>
          <a:p>
            <a:pPr marL="0" lvl="0" indent="0" algn="l" rtl="0">
              <a:spcBef>
                <a:spcPts val="0"/>
              </a:spcBef>
              <a:spcAft>
                <a:spcPts val="0"/>
              </a:spcAft>
              <a:buClr>
                <a:schemeClr val="dk1"/>
              </a:buClr>
              <a:buSzPts val="1100"/>
              <a:buFont typeface="Arial"/>
              <a:buNone/>
            </a:pPr>
            <a:r>
              <a:rPr lang="en"/>
              <a:t>to other destinations and fill in the forwarding table so the control plane is where you actually fill in the</a:t>
            </a:r>
            <a:endParaRPr/>
          </a:p>
          <a:p>
            <a:pPr marL="0" lvl="0" indent="0" algn="l" rtl="0">
              <a:spcBef>
                <a:spcPts val="0"/>
              </a:spcBef>
              <a:spcAft>
                <a:spcPts val="0"/>
              </a:spcAft>
              <a:buClr>
                <a:schemeClr val="dk1"/>
              </a:buClr>
              <a:buSzPts val="1100"/>
              <a:buFont typeface="Arial"/>
              <a:buNone/>
            </a:pPr>
            <a:r>
              <a:rPr lang="en"/>
              <a:t>10:16</a:t>
            </a:r>
            <a:endParaRPr/>
          </a:p>
          <a:p>
            <a:pPr marL="0" lvl="0" indent="0" algn="l" rtl="0">
              <a:spcBef>
                <a:spcPts val="0"/>
              </a:spcBef>
              <a:spcAft>
                <a:spcPts val="0"/>
              </a:spcAft>
              <a:buClr>
                <a:schemeClr val="dk1"/>
              </a:buClr>
              <a:buSzPts val="1100"/>
              <a:buFont typeface="Arial"/>
              <a:buNone/>
            </a:pPr>
            <a:r>
              <a:rPr lang="en"/>
              <a:t>forwarding table by running some routing protocol so remember that difference between forwarding and routing it pops</a:t>
            </a:r>
            <a:endParaRPr/>
          </a:p>
          <a:p>
            <a:pPr marL="0" lvl="0" indent="0" algn="l" rtl="0">
              <a:spcBef>
                <a:spcPts val="0"/>
              </a:spcBef>
              <a:spcAft>
                <a:spcPts val="0"/>
              </a:spcAft>
              <a:buClr>
                <a:schemeClr val="dk1"/>
              </a:buClr>
              <a:buSzPts val="1100"/>
              <a:buFont typeface="Arial"/>
              <a:buNone/>
            </a:pPr>
            <a:r>
              <a:rPr lang="en"/>
              <a:t>10:23</a:t>
            </a:r>
            <a:endParaRPr/>
          </a:p>
          <a:p>
            <a:pPr marL="0" lvl="0" indent="0" algn="l" rtl="0">
              <a:spcBef>
                <a:spcPts val="0"/>
              </a:spcBef>
              <a:spcAft>
                <a:spcPts val="0"/>
              </a:spcAft>
              <a:buClr>
                <a:schemeClr val="dk1"/>
              </a:buClr>
              <a:buSzPts val="1100"/>
              <a:buFont typeface="Arial"/>
              <a:buNone/>
            </a:pPr>
            <a:r>
              <a:rPr lang="en"/>
              <a:t>up again here when we're designing the router itself the control plan is responsible for doing the routing</a:t>
            </a:r>
            <a:endParaRPr/>
          </a:p>
          <a:p>
            <a:pPr marL="0" lvl="0" indent="0" algn="l" rtl="0">
              <a:spcBef>
                <a:spcPts val="0"/>
              </a:spcBef>
              <a:spcAft>
                <a:spcPts val="0"/>
              </a:spcAft>
              <a:buClr>
                <a:schemeClr val="dk1"/>
              </a:buClr>
              <a:buSzPts val="1100"/>
              <a:buFont typeface="Arial"/>
              <a:buNone/>
            </a:pPr>
            <a:r>
              <a:rPr lang="en"/>
              <a:t>10:29</a:t>
            </a:r>
            <a:endParaRPr/>
          </a:p>
          <a:p>
            <a:pPr marL="0" lvl="0" indent="0" algn="l" rtl="0">
              <a:spcBef>
                <a:spcPts val="0"/>
              </a:spcBef>
              <a:spcAft>
                <a:spcPts val="0"/>
              </a:spcAft>
              <a:buClr>
                <a:schemeClr val="dk1"/>
              </a:buClr>
              <a:buSzPts val="1100"/>
              <a:buFont typeface="Arial"/>
              <a:buNone/>
            </a:pPr>
            <a:r>
              <a:rPr lang="en"/>
              <a:t>and talking with other routers around it to learn about what you go in the forwarding table and the time scale for</a:t>
            </a:r>
            <a:endParaRPr/>
          </a:p>
          <a:p>
            <a:pPr marL="0" lvl="0" indent="0" algn="l" rtl="0">
              <a:spcBef>
                <a:spcPts val="0"/>
              </a:spcBef>
              <a:spcAft>
                <a:spcPts val="0"/>
              </a:spcAft>
              <a:buClr>
                <a:schemeClr val="dk1"/>
              </a:buClr>
              <a:buSzPts val="1100"/>
              <a:buFont typeface="Arial"/>
              <a:buNone/>
            </a:pPr>
            <a:r>
              <a:rPr lang="en"/>
              <a:t>10:36</a:t>
            </a:r>
            <a:endParaRPr/>
          </a:p>
          <a:p>
            <a:pPr marL="0" lvl="0" indent="0" algn="l" rtl="0">
              <a:spcBef>
                <a:spcPts val="0"/>
              </a:spcBef>
              <a:spcAft>
                <a:spcPts val="0"/>
              </a:spcAft>
              <a:buClr>
                <a:schemeClr val="dk1"/>
              </a:buClr>
              <a:buSzPts val="1100"/>
              <a:buFont typeface="Arial"/>
              <a:buNone/>
            </a:pPr>
            <a:r>
              <a:rPr lang="en"/>
              <a:t>this is a little bit slower actually a lot slower because it's not like you have to send millions of advertisements</a:t>
            </a:r>
            <a:endParaRPr/>
          </a:p>
          <a:p>
            <a:pPr marL="0" lvl="0" indent="0" algn="l" rtl="0">
              <a:spcBef>
                <a:spcPts val="0"/>
              </a:spcBef>
              <a:spcAft>
                <a:spcPts val="0"/>
              </a:spcAft>
              <a:buClr>
                <a:schemeClr val="dk1"/>
              </a:buClr>
              <a:buSzPts val="1100"/>
              <a:buFont typeface="Arial"/>
              <a:buNone/>
            </a:pPr>
            <a:r>
              <a:rPr lang="en"/>
              <a:t>10:43</a:t>
            </a:r>
            <a:endParaRPr/>
          </a:p>
          <a:p>
            <a:pPr marL="0" lvl="0" indent="0" algn="l" rtl="0">
              <a:spcBef>
                <a:spcPts val="0"/>
              </a:spcBef>
              <a:spcAft>
                <a:spcPts val="0"/>
              </a:spcAft>
              <a:buClr>
                <a:schemeClr val="dk1"/>
              </a:buClr>
              <a:buSzPts val="1100"/>
              <a:buFont typeface="Arial"/>
              <a:buNone/>
            </a:pPr>
            <a:r>
              <a:rPr lang="en"/>
              <a:t>per second that's a lot of advertisements instead you only have to recompute routes every time the network</a:t>
            </a:r>
            <a:endParaRPr/>
          </a:p>
          <a:p>
            <a:pPr marL="0" lvl="0" indent="0" algn="l" rtl="0">
              <a:spcBef>
                <a:spcPts val="0"/>
              </a:spcBef>
              <a:spcAft>
                <a:spcPts val="0"/>
              </a:spcAft>
              <a:buClr>
                <a:schemeClr val="dk1"/>
              </a:buClr>
              <a:buSzPts val="1100"/>
              <a:buFont typeface="Arial"/>
              <a:buNone/>
            </a:pPr>
            <a:r>
              <a:rPr lang="en"/>
              <a:t>10:50</a:t>
            </a:r>
            <a:endParaRPr/>
          </a:p>
          <a:p>
            <a:pPr marL="0" lvl="0" indent="0" algn="l" rtl="0">
              <a:spcBef>
                <a:spcPts val="0"/>
              </a:spcBef>
              <a:spcAft>
                <a:spcPts val="0"/>
              </a:spcAft>
              <a:buClr>
                <a:schemeClr val="dk1"/>
              </a:buClr>
              <a:buSzPts val="1100"/>
              <a:buFont typeface="Arial"/>
              <a:buNone/>
            </a:pPr>
            <a:r>
              <a:rPr lang="en"/>
              <a:t>changes so remember we said that eventually the routing protocol would stabilize it would become steady state</a:t>
            </a:r>
            <a:endParaRPr/>
          </a:p>
          <a:p>
            <a:pPr marL="0" lvl="0" indent="0" algn="l" rtl="0">
              <a:spcBef>
                <a:spcPts val="0"/>
              </a:spcBef>
              <a:spcAft>
                <a:spcPts val="0"/>
              </a:spcAft>
              <a:buClr>
                <a:schemeClr val="dk1"/>
              </a:buClr>
              <a:buSzPts val="1100"/>
              <a:buFont typeface="Arial"/>
              <a:buNone/>
            </a:pPr>
            <a:r>
              <a:rPr lang="en"/>
              <a:t>10:58</a:t>
            </a:r>
            <a:endParaRPr/>
          </a:p>
          <a:p>
            <a:pPr marL="0" lvl="0" indent="0" algn="l" rtl="0">
              <a:spcBef>
                <a:spcPts val="0"/>
              </a:spcBef>
              <a:spcAft>
                <a:spcPts val="0"/>
              </a:spcAft>
              <a:buClr>
                <a:schemeClr val="dk1"/>
              </a:buClr>
              <a:buSzPts val="1100"/>
              <a:buFont typeface="Arial"/>
              <a:buNone/>
            </a:pPr>
            <a:r>
              <a:rPr lang="en"/>
              <a:t>and then something would and then everyone would talk to each other and learn the new routes and then it would stabilize again or converge again so</a:t>
            </a:r>
            <a:endParaRPr/>
          </a:p>
          <a:p>
            <a:pPr marL="0" lvl="0" indent="0" algn="l" rtl="0">
              <a:spcBef>
                <a:spcPts val="0"/>
              </a:spcBef>
              <a:spcAft>
                <a:spcPts val="0"/>
              </a:spcAft>
              <a:buClr>
                <a:schemeClr val="dk1"/>
              </a:buClr>
              <a:buSzPts val="1100"/>
              <a:buFont typeface="Arial"/>
              <a:buNone/>
            </a:pPr>
            <a:r>
              <a:rPr lang="en"/>
              <a:t>11:06</a:t>
            </a:r>
            <a:endParaRPr/>
          </a:p>
          <a:p>
            <a:pPr marL="0" lvl="0" indent="0" algn="l" rtl="0">
              <a:spcBef>
                <a:spcPts val="0"/>
              </a:spcBef>
              <a:spcAft>
                <a:spcPts val="0"/>
              </a:spcAft>
              <a:buClr>
                <a:schemeClr val="dk1"/>
              </a:buClr>
              <a:buSzPts val="1100"/>
              <a:buFont typeface="Arial"/>
              <a:buNone/>
            </a:pPr>
            <a:r>
              <a:rPr lang="en"/>
              <a:t>roughly speaking I would say that the time scale on which the network topology changes is like once every couple of</a:t>
            </a:r>
            <a:endParaRPr/>
          </a:p>
          <a:p>
            <a:pPr marL="0" lvl="0" indent="0" algn="l" rtl="0">
              <a:spcBef>
                <a:spcPts val="0"/>
              </a:spcBef>
              <a:spcAft>
                <a:spcPts val="0"/>
              </a:spcAft>
              <a:buClr>
                <a:schemeClr val="dk1"/>
              </a:buClr>
              <a:buSzPts val="1100"/>
              <a:buFont typeface="Arial"/>
              <a:buNone/>
            </a:pPr>
            <a:r>
              <a:rPr lang="en"/>
              <a:t>11:14</a:t>
            </a:r>
            <a:endParaRPr/>
          </a:p>
          <a:p>
            <a:pPr marL="0" lvl="0" indent="0" algn="l" rtl="0">
              <a:spcBef>
                <a:spcPts val="0"/>
              </a:spcBef>
              <a:spcAft>
                <a:spcPts val="0"/>
              </a:spcAft>
              <a:buClr>
                <a:schemeClr val="dk1"/>
              </a:buClr>
              <a:buSzPts val="1100"/>
              <a:buFont typeface="Arial"/>
              <a:buNone/>
            </a:pPr>
            <a:r>
              <a:rPr lang="en"/>
              <a:t>seconds so every few seconds someone new joins or someone new leaves and we have</a:t>
            </a:r>
            <a:endParaRPr/>
          </a:p>
          <a:p>
            <a:pPr marL="0" lvl="0" indent="0" algn="l" rtl="0">
              <a:spcBef>
                <a:spcPts val="0"/>
              </a:spcBef>
              <a:spcAft>
                <a:spcPts val="0"/>
              </a:spcAft>
              <a:buClr>
                <a:schemeClr val="dk1"/>
              </a:buClr>
              <a:buSzPts val="1100"/>
              <a:buFont typeface="Arial"/>
              <a:buNone/>
            </a:pPr>
            <a:r>
              <a:rPr lang="en"/>
              <a:t>11:19</a:t>
            </a:r>
            <a:endParaRPr/>
          </a:p>
          <a:p>
            <a:pPr marL="0" lvl="0" indent="0" algn="l" rtl="0">
              <a:spcBef>
                <a:spcPts val="0"/>
              </a:spcBef>
              <a:spcAft>
                <a:spcPts val="0"/>
              </a:spcAft>
              <a:buClr>
                <a:schemeClr val="dk1"/>
              </a:buClr>
              <a:buSzPts val="1100"/>
              <a:buFont typeface="Arial"/>
              <a:buNone/>
            </a:pPr>
            <a:r>
              <a:rPr lang="en"/>
              <a:t>to update our table so notice that the time scale of these things is also very different forwarding packets has to</a:t>
            </a:r>
            <a:endParaRPr/>
          </a:p>
          <a:p>
            <a:pPr marL="0" lvl="0" indent="0" algn="l" rtl="0">
              <a:spcBef>
                <a:spcPts val="0"/>
              </a:spcBef>
              <a:spcAft>
                <a:spcPts val="0"/>
              </a:spcAft>
              <a:buClr>
                <a:schemeClr val="dk1"/>
              </a:buClr>
              <a:buSzPts val="1100"/>
              <a:buFont typeface="Arial"/>
              <a:buNone/>
            </a:pPr>
            <a:r>
              <a:rPr lang="en"/>
              <a:t>11:25</a:t>
            </a:r>
            <a:endParaRPr/>
          </a:p>
          <a:p>
            <a:pPr marL="0" lvl="0" indent="0" algn="l" rtl="0">
              <a:spcBef>
                <a:spcPts val="0"/>
              </a:spcBef>
              <a:spcAft>
                <a:spcPts val="0"/>
              </a:spcAft>
              <a:buClr>
                <a:schemeClr val="dk1"/>
              </a:buClr>
              <a:buSzPts val="1100"/>
              <a:buFont typeface="Arial"/>
              <a:buNone/>
            </a:pPr>
            <a:r>
              <a:rPr lang="en"/>
              <a:t>happen millions of times per second and updating your forwarding table happens</a:t>
            </a:r>
            <a:endParaRPr/>
          </a:p>
          <a:p>
            <a:pPr marL="0" lvl="0" indent="0" algn="l" rtl="0">
              <a:spcBef>
                <a:spcPts val="0"/>
              </a:spcBef>
              <a:spcAft>
                <a:spcPts val="0"/>
              </a:spcAft>
              <a:buClr>
                <a:schemeClr val="dk1"/>
              </a:buClr>
              <a:buSzPts val="1100"/>
              <a:buFont typeface="Arial"/>
              <a:buNone/>
            </a:pPr>
            <a:r>
              <a:rPr lang="en"/>
              <a:t>11:30</a:t>
            </a:r>
            <a:endParaRPr/>
          </a:p>
          <a:p>
            <a:pPr marL="0" lvl="0" indent="0" algn="l" rtl="0">
              <a:spcBef>
                <a:spcPts val="0"/>
              </a:spcBef>
              <a:spcAft>
                <a:spcPts val="0"/>
              </a:spcAft>
              <a:buClr>
                <a:schemeClr val="dk1"/>
              </a:buClr>
              <a:buSzPts val="1100"/>
              <a:buFont typeface="Arial"/>
              <a:buNone/>
            </a:pPr>
            <a:r>
              <a:rPr lang="en"/>
              <a:t>once every couple of seconds this also means the hardware that we use for these two is going to look different one of</a:t>
            </a:r>
            <a:endParaRPr/>
          </a:p>
          <a:p>
            <a:pPr marL="0" lvl="0" indent="0" algn="l" rtl="0">
              <a:spcBef>
                <a:spcPts val="0"/>
              </a:spcBef>
              <a:spcAft>
                <a:spcPts val="0"/>
              </a:spcAft>
              <a:buClr>
                <a:schemeClr val="dk1"/>
              </a:buClr>
              <a:buSzPts val="1100"/>
              <a:buFont typeface="Arial"/>
              <a:buNone/>
            </a:pPr>
            <a:r>
              <a:rPr lang="en"/>
              <a:t>11:37</a:t>
            </a:r>
            <a:endParaRPr/>
          </a:p>
          <a:p>
            <a:pPr marL="0" lvl="0" indent="0" algn="l" rtl="0">
              <a:spcBef>
                <a:spcPts val="0"/>
              </a:spcBef>
              <a:spcAft>
                <a:spcPts val="0"/>
              </a:spcAft>
              <a:buClr>
                <a:schemeClr val="dk1"/>
              </a:buClr>
              <a:buSzPts val="1100"/>
              <a:buFont typeface="Arial"/>
              <a:buNone/>
            </a:pPr>
            <a:r>
              <a:rPr lang="en"/>
              <a:t>them has to be optimized for nanc time scale the other one for once every</a:t>
            </a:r>
            <a:endParaRPr/>
          </a:p>
          <a:p>
            <a:pPr marL="0" lvl="0" indent="0" algn="l" rtl="0">
              <a:spcBef>
                <a:spcPts val="0"/>
              </a:spcBef>
              <a:spcAft>
                <a:spcPts val="0"/>
              </a:spcAft>
              <a:buClr>
                <a:schemeClr val="dk1"/>
              </a:buClr>
              <a:buSzPts val="1100"/>
              <a:buFont typeface="Arial"/>
              <a:buNone/>
            </a:pPr>
            <a:r>
              <a:rPr lang="en"/>
              <a:t>11:42</a:t>
            </a:r>
            <a:endParaRPr/>
          </a:p>
          <a:p>
            <a:pPr marL="0" lvl="0" indent="0" algn="l" rtl="0">
              <a:spcBef>
                <a:spcPts val="0"/>
              </a:spcBef>
              <a:spcAft>
                <a:spcPts val="0"/>
              </a:spcAft>
              <a:buClr>
                <a:schemeClr val="dk1"/>
              </a:buClr>
              <a:buSzPts val="1100"/>
              <a:buFont typeface="Arial"/>
              <a:buNone/>
            </a:pPr>
            <a:r>
              <a:rPr lang="en"/>
              <a:t>couple of seconds time scale and the third plane is one that we haven't seen</a:t>
            </a:r>
            <a:endParaRPr/>
          </a:p>
          <a:p>
            <a:pPr marL="0" lvl="0" indent="0" algn="l" rtl="0">
              <a:spcBef>
                <a:spcPts val="0"/>
              </a:spcBef>
              <a:spcAft>
                <a:spcPts val="0"/>
              </a:spcAft>
              <a:buClr>
                <a:schemeClr val="dk1"/>
              </a:buClr>
              <a:buSzPts val="1100"/>
              <a:buFont typeface="Arial"/>
              <a:buNone/>
            </a:pPr>
            <a:r>
              <a:rPr lang="en"/>
              <a:t>11:47</a:t>
            </a:r>
            <a:endParaRPr/>
          </a:p>
          <a:p>
            <a:pPr marL="0" lvl="0" indent="0" algn="l" rtl="0">
              <a:spcBef>
                <a:spcPts val="0"/>
              </a:spcBef>
              <a:spcAft>
                <a:spcPts val="0"/>
              </a:spcAft>
              <a:buClr>
                <a:schemeClr val="dk1"/>
              </a:buClr>
              <a:buSzPts val="1100"/>
              <a:buFont typeface="Arial"/>
              <a:buNone/>
            </a:pPr>
            <a:r>
              <a:rPr lang="en"/>
              <a:t>yet but it's very important to routers and it's called the management plane this is how you as the network operator</a:t>
            </a:r>
            <a:endParaRPr/>
          </a:p>
          <a:p>
            <a:pPr marL="0" lvl="0" indent="0" algn="l" rtl="0">
              <a:spcBef>
                <a:spcPts val="0"/>
              </a:spcBef>
              <a:spcAft>
                <a:spcPts val="0"/>
              </a:spcAft>
              <a:buClr>
                <a:schemeClr val="dk1"/>
              </a:buClr>
              <a:buSzPts val="1100"/>
              <a:buFont typeface="Arial"/>
              <a:buNone/>
            </a:pPr>
            <a:r>
              <a:rPr lang="en"/>
              <a:t>11:54</a:t>
            </a:r>
            <a:endParaRPr/>
          </a:p>
          <a:p>
            <a:pPr marL="0" lvl="0" indent="0" algn="l" rtl="0">
              <a:spcBef>
                <a:spcPts val="0"/>
              </a:spcBef>
              <a:spcAft>
                <a:spcPts val="0"/>
              </a:spcAft>
              <a:buClr>
                <a:schemeClr val="dk1"/>
              </a:buClr>
              <a:buSzPts val="1100"/>
              <a:buFont typeface="Arial"/>
              <a:buNone/>
            </a:pPr>
            <a:r>
              <a:rPr lang="en"/>
              <a:t>interact with the router so you might want to tell the router some information maybe you want to assign a static route</a:t>
            </a:r>
            <a:endParaRPr/>
          </a:p>
          <a:p>
            <a:pPr marL="0" lvl="0" indent="0" algn="l" rtl="0">
              <a:spcBef>
                <a:spcPts val="0"/>
              </a:spcBef>
              <a:spcAft>
                <a:spcPts val="0"/>
              </a:spcAft>
              <a:buClr>
                <a:schemeClr val="dk1"/>
              </a:buClr>
              <a:buSzPts val="1100"/>
              <a:buFont typeface="Arial"/>
              <a:buNone/>
            </a:pPr>
            <a:r>
              <a:rPr lang="en"/>
              <a:t>12:02</a:t>
            </a:r>
            <a:endParaRPr/>
          </a:p>
          <a:p>
            <a:pPr marL="0" lvl="0" indent="0" algn="l" rtl="0">
              <a:spcBef>
                <a:spcPts val="0"/>
              </a:spcBef>
              <a:spcAft>
                <a:spcPts val="0"/>
              </a:spcAft>
              <a:buClr>
                <a:schemeClr val="dk1"/>
              </a:buClr>
              <a:buSzPts val="1100"/>
              <a:buFont typeface="Arial"/>
              <a:buNone/>
            </a:pPr>
            <a:r>
              <a:rPr lang="en"/>
              <a:t>and manually program the forwarding table maybe you want to tell the router the costs on each link you want to say</a:t>
            </a:r>
            <a:endParaRPr/>
          </a:p>
          <a:p>
            <a:pPr marL="0" lvl="0" indent="0" algn="l" rtl="0">
              <a:spcBef>
                <a:spcPts val="0"/>
              </a:spcBef>
              <a:spcAft>
                <a:spcPts val="0"/>
              </a:spcAft>
              <a:buClr>
                <a:schemeClr val="dk1"/>
              </a:buClr>
              <a:buSzPts val="1100"/>
              <a:buFont typeface="Arial"/>
              <a:buNone/>
            </a:pPr>
            <a:r>
              <a:rPr lang="en"/>
              <a:t>12:08</a:t>
            </a:r>
            <a:endParaRPr/>
          </a:p>
          <a:p>
            <a:pPr marL="0" lvl="0" indent="0" algn="l" rtl="0">
              <a:spcBef>
                <a:spcPts val="0"/>
              </a:spcBef>
              <a:spcAft>
                <a:spcPts val="0"/>
              </a:spcAft>
              <a:buClr>
                <a:schemeClr val="dk1"/>
              </a:buClr>
              <a:buSzPts val="1100"/>
              <a:buFont typeface="Arial"/>
              <a:buNone/>
            </a:pPr>
            <a:r>
              <a:rPr lang="en"/>
              <a:t>this link is cost 10 and this link is cost 20 that's something you might want to tell the router so if you ever want</a:t>
            </a:r>
            <a:endParaRPr/>
          </a:p>
          <a:p>
            <a:pPr marL="0" lvl="0" indent="0" algn="l" rtl="0">
              <a:spcBef>
                <a:spcPts val="0"/>
              </a:spcBef>
              <a:spcAft>
                <a:spcPts val="0"/>
              </a:spcAft>
              <a:buClr>
                <a:schemeClr val="dk1"/>
              </a:buClr>
              <a:buSzPts val="1100"/>
              <a:buFont typeface="Arial"/>
              <a:buNone/>
            </a:pPr>
            <a:r>
              <a:rPr lang="en"/>
              <a:t>12:15</a:t>
            </a:r>
            <a:endParaRPr/>
          </a:p>
          <a:p>
            <a:pPr marL="0" lvl="0" indent="0" algn="l" rtl="0">
              <a:spcBef>
                <a:spcPts val="0"/>
              </a:spcBef>
              <a:spcAft>
                <a:spcPts val="0"/>
              </a:spcAft>
              <a:buClr>
                <a:schemeClr val="dk1"/>
              </a:buClr>
              <a:buSzPts val="1100"/>
              <a:buFont typeface="Arial"/>
              <a:buNone/>
            </a:pPr>
            <a:r>
              <a:rPr lang="en"/>
              <a:t>to talk to the router as a human you have to use the management plane and</a:t>
            </a:r>
            <a:endParaRPr/>
          </a:p>
          <a:p>
            <a:pPr marL="0" lvl="0" indent="0" algn="l" rtl="0">
              <a:spcBef>
                <a:spcPts val="0"/>
              </a:spcBef>
              <a:spcAft>
                <a:spcPts val="0"/>
              </a:spcAft>
              <a:buClr>
                <a:schemeClr val="dk1"/>
              </a:buClr>
              <a:buSzPts val="1100"/>
              <a:buFont typeface="Arial"/>
              <a:buNone/>
            </a:pPr>
            <a:r>
              <a:rPr lang="en"/>
              <a:t>12:20</a:t>
            </a:r>
            <a:endParaRPr/>
          </a:p>
          <a:p>
            <a:pPr marL="0" lvl="0" indent="0" algn="l" rtl="0">
              <a:spcBef>
                <a:spcPts val="0"/>
              </a:spcBef>
              <a:spcAft>
                <a:spcPts val="0"/>
              </a:spcAft>
              <a:buClr>
                <a:schemeClr val="dk1"/>
              </a:buClr>
              <a:buSzPts val="1100"/>
              <a:buFont typeface="Arial"/>
              <a:buNone/>
            </a:pPr>
            <a:r>
              <a:rPr lang="en"/>
              <a:t>then in the other direction the router can also report any debugging information or analysis information back</a:t>
            </a:r>
            <a:endParaRPr/>
          </a:p>
          <a:p>
            <a:pPr marL="0" lvl="0" indent="0" algn="l" rtl="0">
              <a:spcBef>
                <a:spcPts val="0"/>
              </a:spcBef>
              <a:spcAft>
                <a:spcPts val="0"/>
              </a:spcAft>
              <a:buClr>
                <a:schemeClr val="dk1"/>
              </a:buClr>
              <a:buSzPts val="1100"/>
              <a:buFont typeface="Arial"/>
              <a:buNone/>
            </a:pPr>
            <a:r>
              <a:rPr lang="en"/>
              <a:t>12:27</a:t>
            </a:r>
            <a:endParaRPr/>
          </a:p>
          <a:p>
            <a:pPr marL="0" lvl="0" indent="0" algn="l" rtl="0">
              <a:spcBef>
                <a:spcPts val="0"/>
              </a:spcBef>
              <a:spcAft>
                <a:spcPts val="0"/>
              </a:spcAft>
              <a:buClr>
                <a:schemeClr val="dk1"/>
              </a:buClr>
              <a:buSzPts val="1100"/>
              <a:buFont typeface="Arial"/>
              <a:buNone/>
            </a:pPr>
            <a:r>
              <a:rPr lang="en"/>
              <a:t>to you the humans so it works both ways so you can tell the router information like this link costs 10 and the router</a:t>
            </a:r>
            <a:endParaRPr/>
          </a:p>
          <a:p>
            <a:pPr marL="0" lvl="0" indent="0" algn="l" rtl="0">
              <a:spcBef>
                <a:spcPts val="0"/>
              </a:spcBef>
              <a:spcAft>
                <a:spcPts val="0"/>
              </a:spcAft>
              <a:buClr>
                <a:schemeClr val="dk1"/>
              </a:buClr>
              <a:buSzPts val="1100"/>
              <a:buFont typeface="Arial"/>
              <a:buNone/>
            </a:pPr>
            <a:r>
              <a:rPr lang="en"/>
              <a:t>12:35</a:t>
            </a:r>
            <a:endParaRPr/>
          </a:p>
          <a:p>
            <a:pPr marL="0" lvl="0" indent="0" algn="l" rtl="0">
              <a:spcBef>
                <a:spcPts val="0"/>
              </a:spcBef>
              <a:spcAft>
                <a:spcPts val="0"/>
              </a:spcAft>
              <a:buClr>
                <a:schemeClr val="dk1"/>
              </a:buClr>
              <a:buSzPts val="1100"/>
              <a:buFont typeface="Arial"/>
              <a:buNone/>
            </a:pPr>
            <a:r>
              <a:rPr lang="en"/>
              <a:t>can also tell you information like this link is really busy and it's got a lot of packets and this link is not being</a:t>
            </a:r>
            <a:endParaRPr/>
          </a:p>
          <a:p>
            <a:pPr marL="0" lvl="0" indent="0" algn="l" rtl="0">
              <a:spcBef>
                <a:spcPts val="0"/>
              </a:spcBef>
              <a:spcAft>
                <a:spcPts val="0"/>
              </a:spcAft>
              <a:buClr>
                <a:schemeClr val="dk1"/>
              </a:buClr>
              <a:buSzPts val="1100"/>
              <a:buFont typeface="Arial"/>
              <a:buNone/>
            </a:pPr>
            <a:r>
              <a:rPr lang="en"/>
              <a:t>12:41</a:t>
            </a:r>
            <a:endParaRPr/>
          </a:p>
          <a:p>
            <a:pPr marL="0" lvl="0" indent="0" algn="l" rtl="0">
              <a:spcBef>
                <a:spcPts val="0"/>
              </a:spcBef>
              <a:spcAft>
                <a:spcPts val="0"/>
              </a:spcAft>
              <a:buClr>
                <a:schemeClr val="dk1"/>
              </a:buClr>
              <a:buSzPts val="1100"/>
              <a:buFont typeface="Arial"/>
              <a:buNone/>
            </a:pPr>
            <a:r>
              <a:rPr lang="en"/>
              <a:t>used at all so the router can also tell you some diagnostic information or if</a:t>
            </a:r>
            <a:endParaRPr/>
          </a:p>
          <a:p>
            <a:pPr marL="0" lvl="0" indent="0" algn="l" rtl="0">
              <a:spcBef>
                <a:spcPts val="0"/>
              </a:spcBef>
              <a:spcAft>
                <a:spcPts val="0"/>
              </a:spcAft>
              <a:buClr>
                <a:schemeClr val="dk1"/>
              </a:buClr>
              <a:buSzPts val="1100"/>
              <a:buFont typeface="Arial"/>
              <a:buNone/>
            </a:pPr>
            <a:r>
              <a:rPr lang="en"/>
              <a:t>12:47</a:t>
            </a:r>
            <a:endParaRPr/>
          </a:p>
          <a:p>
            <a:pPr marL="0" lvl="0" indent="0" algn="l" rtl="0">
              <a:spcBef>
                <a:spcPts val="0"/>
              </a:spcBef>
              <a:spcAft>
                <a:spcPts val="0"/>
              </a:spcAft>
              <a:buClr>
                <a:schemeClr val="dk1"/>
              </a:buClr>
              <a:buSzPts val="1100"/>
              <a:buFont typeface="Arial"/>
              <a:buNone/>
            </a:pPr>
            <a:r>
              <a:rPr lang="en"/>
              <a:t>there's an error the router can tell you what went wrong so that's what the management plane is for it lets you</a:t>
            </a:r>
            <a:endParaRPr/>
          </a:p>
          <a:p>
            <a:pPr marL="0" lvl="0" indent="0" algn="l" rtl="0">
              <a:spcBef>
                <a:spcPts val="0"/>
              </a:spcBef>
              <a:spcAft>
                <a:spcPts val="0"/>
              </a:spcAft>
              <a:buClr>
                <a:schemeClr val="dk1"/>
              </a:buClr>
              <a:buSzPts val="1100"/>
              <a:buFont typeface="Arial"/>
              <a:buNone/>
            </a:pPr>
            <a:r>
              <a:rPr lang="en"/>
              <a:t>12:53</a:t>
            </a:r>
            <a:endParaRPr/>
          </a:p>
          <a:p>
            <a:pPr marL="0" lvl="0" indent="0" algn="l" rtl="0">
              <a:spcBef>
                <a:spcPts val="0"/>
              </a:spcBef>
              <a:spcAft>
                <a:spcPts val="0"/>
              </a:spcAft>
              <a:buClr>
                <a:schemeClr val="dk1"/>
              </a:buClr>
              <a:buSzPts val="1100"/>
              <a:buFont typeface="Arial"/>
              <a:buNone/>
            </a:pPr>
            <a:r>
              <a:rPr lang="en"/>
              <a:t>interact with the router and the time scale here is something more like seconds or minutes so you're probably</a:t>
            </a:r>
            <a:endParaRPr/>
          </a:p>
          <a:p>
            <a:pPr marL="0" lvl="0" indent="0" algn="l" rtl="0">
              <a:spcBef>
                <a:spcPts val="0"/>
              </a:spcBef>
              <a:spcAft>
                <a:spcPts val="0"/>
              </a:spcAft>
              <a:buClr>
                <a:schemeClr val="dk1"/>
              </a:buClr>
              <a:buSzPts val="1100"/>
              <a:buFont typeface="Arial"/>
              <a:buNone/>
            </a:pPr>
            <a:r>
              <a:rPr lang="en"/>
              <a:t>12:59</a:t>
            </a:r>
            <a:endParaRPr/>
          </a:p>
          <a:p>
            <a:pPr marL="0" lvl="0" indent="0" algn="l" rtl="0">
              <a:spcBef>
                <a:spcPts val="0"/>
              </a:spcBef>
              <a:spcAft>
                <a:spcPts val="0"/>
              </a:spcAft>
              <a:buClr>
                <a:schemeClr val="dk1"/>
              </a:buClr>
              <a:buSzPts val="1100"/>
              <a:buFont typeface="Arial"/>
              <a:buNone/>
            </a:pPr>
            <a:r>
              <a:rPr lang="en"/>
              <a:t>not talking to the router millions of times per second that would be a lot of things to say instead you're probably</a:t>
            </a:r>
            <a:endParaRPr/>
          </a:p>
          <a:p>
            <a:pPr marL="0" lvl="0" indent="0" algn="l" rtl="0">
              <a:spcBef>
                <a:spcPts val="0"/>
              </a:spcBef>
              <a:spcAft>
                <a:spcPts val="0"/>
              </a:spcAft>
              <a:buClr>
                <a:schemeClr val="dk1"/>
              </a:buClr>
              <a:buSzPts val="1100"/>
              <a:buFont typeface="Arial"/>
              <a:buNone/>
            </a:pPr>
            <a:r>
              <a:rPr lang="en"/>
              <a:t>13:06</a:t>
            </a:r>
            <a:endParaRPr/>
          </a:p>
          <a:p>
            <a:pPr marL="0" lvl="0" indent="0" algn="l" rtl="0">
              <a:spcBef>
                <a:spcPts val="0"/>
              </a:spcBef>
              <a:spcAft>
                <a:spcPts val="0"/>
              </a:spcAft>
              <a:buClr>
                <a:schemeClr val="dk1"/>
              </a:buClr>
              <a:buSzPts val="1100"/>
              <a:buFont typeface="Arial"/>
              <a:buNone/>
            </a:pPr>
            <a:r>
              <a:rPr lang="en"/>
              <a:t>talking to the router once every couple of minutes and saying hey this link cost changed or tell me something about the</a:t>
            </a:r>
            <a:endParaRPr/>
          </a:p>
          <a:p>
            <a:pPr marL="0" lvl="0" indent="0" algn="l" rtl="0">
              <a:spcBef>
                <a:spcPts val="0"/>
              </a:spcBef>
              <a:spcAft>
                <a:spcPts val="0"/>
              </a:spcAft>
              <a:buClr>
                <a:schemeClr val="dk1"/>
              </a:buClr>
              <a:buSzPts val="1100"/>
              <a:buFont typeface="Arial"/>
              <a:buNone/>
            </a:pPr>
            <a:r>
              <a:rPr lang="en"/>
              <a:t>13:13</a:t>
            </a:r>
            <a:endParaRPr/>
          </a:p>
          <a:p>
            <a:pPr marL="0" lvl="0" indent="0" algn="l" rtl="0">
              <a:spcBef>
                <a:spcPts val="0"/>
              </a:spcBef>
              <a:spcAft>
                <a:spcPts val="0"/>
              </a:spcAft>
              <a:buClr>
                <a:schemeClr val="dk1"/>
              </a:buClr>
              <a:buSzPts val="1100"/>
              <a:buFont typeface="Arial"/>
              <a:buNone/>
            </a:pPr>
            <a:r>
              <a:rPr lang="en"/>
              <a:t>analytics so the time scale here is much more sparse compared to the data plane</a:t>
            </a:r>
            <a:endParaRPr/>
          </a:p>
          <a:p>
            <a:pPr marL="0" lvl="0" indent="0" algn="l" rtl="0">
              <a:spcBef>
                <a:spcPts val="0"/>
              </a:spcBef>
              <a:spcAft>
                <a:spcPts val="0"/>
              </a:spcAft>
              <a:buClr>
                <a:schemeClr val="dk1"/>
              </a:buClr>
              <a:buSzPts val="1100"/>
              <a:buFont typeface="Arial"/>
              <a:buNone/>
            </a:pPr>
            <a:r>
              <a:rPr lang="en"/>
              <a:t>13:19</a:t>
            </a:r>
            <a:endParaRPr/>
          </a:p>
          <a:p>
            <a:pPr marL="0" lvl="0" indent="0" algn="l" rtl="0">
              <a:spcBef>
                <a:spcPts val="0"/>
              </a:spcBef>
              <a:spcAft>
                <a:spcPts val="0"/>
              </a:spcAft>
              <a:buClr>
                <a:schemeClr val="dk1"/>
              </a:buClr>
              <a:buSzPts val="1100"/>
              <a:buFont typeface="Arial"/>
              <a:buNone/>
            </a:pPr>
            <a:r>
              <a:rPr lang="en"/>
              <a:t>so now that we know these three different planes when we actually build a router in Hardware we can build</a:t>
            </a:r>
            <a:endParaRPr/>
          </a:p>
          <a:p>
            <a:pPr marL="0" lvl="0" indent="0" algn="l" rtl="0">
              <a:spcBef>
                <a:spcPts val="0"/>
              </a:spcBef>
              <a:spcAft>
                <a:spcPts val="0"/>
              </a:spcAft>
              <a:buClr>
                <a:schemeClr val="dk1"/>
              </a:buClr>
              <a:buSzPts val="1100"/>
              <a:buFont typeface="Arial"/>
              <a:buNone/>
            </a:pPr>
            <a:r>
              <a:rPr lang="en"/>
              <a:t>13:24</a:t>
            </a:r>
            <a:endParaRPr/>
          </a:p>
          <a:p>
            <a:pPr marL="0" lvl="0" indent="0" algn="l" rtl="0">
              <a:spcBef>
                <a:spcPts val="0"/>
              </a:spcBef>
              <a:spcAft>
                <a:spcPts val="0"/>
              </a:spcAft>
              <a:buClr>
                <a:schemeClr val="dk1"/>
              </a:buClr>
              <a:buSzPts val="1100"/>
              <a:buFont typeface="Arial"/>
              <a:buNone/>
            </a:pPr>
            <a:r>
              <a:rPr lang="en"/>
              <a:t>Hardware that optimizes for each of these three different planes which is pretty useful</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4400"/>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a:endParaRPr/>
          </a:p>
        </p:txBody>
      </p:sp>
      <p:sp>
        <p:nvSpPr>
          <p:cNvPr id="11" name="Google Shape;11;p2"/>
          <p:cNvSpPr txBox="1">
            <a:spLocks noGrp="1"/>
          </p:cNvSpPr>
          <p:nvPr>
            <p:ph type="subTitle" idx="1"/>
          </p:nvPr>
        </p:nvSpPr>
        <p:spPr>
          <a:xfrm>
            <a:off x="311700" y="2834125"/>
            <a:ext cx="8520600" cy="1536300"/>
          </a:xfrm>
          <a:prstGeom prst="rect">
            <a:avLst/>
          </a:prstGeom>
        </p:spPr>
        <p:txBody>
          <a:bodyPr spcFirstLastPara="1" wrap="square" lIns="91425" tIns="91425" rIns="91425" bIns="91425" anchor="t" anchorCtr="0">
            <a:noAutofit/>
          </a:bodyPr>
          <a:lstStyle>
            <a:lvl1pPr lvl="0"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1pPr>
            <a:lvl2pPr lvl="1"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2pPr>
            <a:lvl3pPr lvl="2"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3pPr>
            <a:lvl4pPr lvl="3"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4pPr>
            <a:lvl5pPr lvl="4"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5pPr>
            <a:lvl6pPr lvl="5"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6pPr>
            <a:lvl7pPr lvl="6"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7pPr>
            <a:lvl8pPr lvl="7"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8pPr>
            <a:lvl9pPr lvl="8"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 name="Google Shape;75;p11"/>
          <p:cNvSpPr txBox="1">
            <a:spLocks noGrp="1"/>
          </p:cNvSpPr>
          <p:nvPr>
            <p:ph type="body" idx="1"/>
          </p:nvPr>
        </p:nvSpPr>
        <p:spPr>
          <a:xfrm>
            <a:off x="4812381" y="402206"/>
            <a:ext cx="3999900" cy="3416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Font typeface="Roboto Light"/>
              <a:buChar char="•"/>
              <a:defRPr>
                <a:latin typeface="Roboto Light"/>
                <a:ea typeface="Roboto Light"/>
                <a:cs typeface="Roboto Light"/>
                <a:sym typeface="Roboto Light"/>
              </a:defRPr>
            </a:lvl1pPr>
            <a:lvl2pPr marL="914400" lvl="1" indent="-342900" rtl="0">
              <a:spcBef>
                <a:spcPts val="600"/>
              </a:spcBef>
              <a:spcAft>
                <a:spcPts val="0"/>
              </a:spcAft>
              <a:buSzPts val="1800"/>
              <a:buFont typeface="Roboto Light"/>
              <a:buChar char="•"/>
              <a:defRPr>
                <a:latin typeface="Roboto Light"/>
                <a:ea typeface="Roboto Light"/>
                <a:cs typeface="Roboto Light"/>
                <a:sym typeface="Roboto Light"/>
              </a:defRPr>
            </a:lvl2pPr>
            <a:lvl3pPr marL="1371600" lvl="2" indent="-342900" rtl="0">
              <a:spcBef>
                <a:spcPts val="600"/>
              </a:spcBef>
              <a:spcAft>
                <a:spcPts val="0"/>
              </a:spcAft>
              <a:buSzPts val="1800"/>
              <a:buFont typeface="Roboto Light"/>
              <a:buChar char="•"/>
              <a:defRPr>
                <a:latin typeface="Roboto Light"/>
                <a:ea typeface="Roboto Light"/>
                <a:cs typeface="Roboto Light"/>
                <a:sym typeface="Roboto Light"/>
              </a:defRPr>
            </a:lvl3pPr>
            <a:lvl4pPr marL="1828800" lvl="3" indent="-342900" rtl="0">
              <a:spcBef>
                <a:spcPts val="600"/>
              </a:spcBef>
              <a:spcAft>
                <a:spcPts val="0"/>
              </a:spcAft>
              <a:buSzPts val="1800"/>
              <a:buFont typeface="Roboto Light"/>
              <a:buChar char="•"/>
              <a:defRPr>
                <a:latin typeface="Roboto Light"/>
                <a:ea typeface="Roboto Light"/>
                <a:cs typeface="Roboto Light"/>
                <a:sym typeface="Roboto Light"/>
              </a:defRPr>
            </a:lvl4pPr>
            <a:lvl5pPr marL="2286000" lvl="4" indent="-342900" rtl="0">
              <a:spcBef>
                <a:spcPts val="600"/>
              </a:spcBef>
              <a:spcAft>
                <a:spcPts val="0"/>
              </a:spcAft>
              <a:buSzPts val="1800"/>
              <a:buFont typeface="Roboto Light"/>
              <a:buChar char="•"/>
              <a:defRPr>
                <a:latin typeface="Roboto Light"/>
                <a:ea typeface="Roboto Light"/>
                <a:cs typeface="Roboto Light"/>
                <a:sym typeface="Roboto Light"/>
              </a:defRPr>
            </a:lvl5pPr>
            <a:lvl6pPr marL="2743200" lvl="5" indent="-342900" rtl="0">
              <a:spcBef>
                <a:spcPts val="600"/>
              </a:spcBef>
              <a:spcAft>
                <a:spcPts val="0"/>
              </a:spcAft>
              <a:buSzPts val="1800"/>
              <a:buFont typeface="Roboto Light"/>
              <a:buChar char="•"/>
              <a:defRPr>
                <a:latin typeface="Roboto Light"/>
                <a:ea typeface="Roboto Light"/>
                <a:cs typeface="Roboto Light"/>
                <a:sym typeface="Roboto Light"/>
              </a:defRPr>
            </a:lvl6pPr>
            <a:lvl7pPr marL="3200400" lvl="6" indent="-342900" rtl="0">
              <a:spcBef>
                <a:spcPts val="600"/>
              </a:spcBef>
              <a:spcAft>
                <a:spcPts val="0"/>
              </a:spcAft>
              <a:buSzPts val="1800"/>
              <a:buFont typeface="Roboto Light"/>
              <a:buChar char="•"/>
              <a:defRPr>
                <a:latin typeface="Roboto Light"/>
                <a:ea typeface="Roboto Light"/>
                <a:cs typeface="Roboto Light"/>
                <a:sym typeface="Roboto Light"/>
              </a:defRPr>
            </a:lvl7pPr>
            <a:lvl8pPr marL="3657600" lvl="7" indent="-342900" rtl="0">
              <a:spcBef>
                <a:spcPts val="600"/>
              </a:spcBef>
              <a:spcAft>
                <a:spcPts val="0"/>
              </a:spcAft>
              <a:buSzPts val="1800"/>
              <a:buFont typeface="Roboto Light"/>
              <a:buChar char="•"/>
              <a:defRPr>
                <a:latin typeface="Roboto Light"/>
                <a:ea typeface="Roboto Light"/>
                <a:cs typeface="Roboto Light"/>
                <a:sym typeface="Roboto Light"/>
              </a:defRPr>
            </a:lvl8pPr>
            <a:lvl9pPr marL="4114800" lvl="8" indent="-342900" rtl="0">
              <a:spcBef>
                <a:spcPts val="600"/>
              </a:spcBef>
              <a:spcAft>
                <a:spcPts val="0"/>
              </a:spcAft>
              <a:buSzPts val="1800"/>
              <a:buFont typeface="Roboto Light"/>
              <a:buChar char="•"/>
              <a:defRPr>
                <a:latin typeface="Roboto Light"/>
                <a:ea typeface="Roboto Light"/>
                <a:cs typeface="Roboto Light"/>
                <a:sym typeface="Roboto Light"/>
              </a:defRPr>
            </a:lvl9pPr>
          </a:lstStyle>
          <a:p>
            <a:endParaRPr/>
          </a:p>
        </p:txBody>
      </p:sp>
      <p:sp>
        <p:nvSpPr>
          <p:cNvPr id="76" name="Google Shape;7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77" name="Google Shape;77;p11"/>
          <p:cNvCxnSpPr/>
          <p:nvPr/>
        </p:nvCxnSpPr>
        <p:spPr>
          <a:xfrm>
            <a:off x="95431" y="402210"/>
            <a:ext cx="8909700" cy="0"/>
          </a:xfrm>
          <a:prstGeom prst="straightConnector1">
            <a:avLst/>
          </a:prstGeom>
          <a:noFill/>
          <a:ln w="19050" cap="flat" cmpd="sng">
            <a:solidFill>
              <a:srgbClr val="BF9000"/>
            </a:solidFill>
            <a:prstDash val="solid"/>
            <a:round/>
            <a:headEnd type="none" w="med" len="med"/>
            <a:tailEnd type="none" w="med" len="med"/>
          </a:ln>
        </p:spPr>
      </p:cxnSp>
      <p:sp>
        <p:nvSpPr>
          <p:cNvPr id="78" name="Google Shape;78;p11"/>
          <p:cNvSpPr txBox="1">
            <a:spLocks noGrp="1"/>
          </p:cNvSpPr>
          <p:nvPr>
            <p:ph type="body" idx="2"/>
          </p:nvPr>
        </p:nvSpPr>
        <p:spPr>
          <a:xfrm>
            <a:off x="95431" y="402206"/>
            <a:ext cx="3999900" cy="3416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Font typeface="Roboto Light"/>
              <a:buChar char="•"/>
              <a:defRPr>
                <a:latin typeface="Roboto Light"/>
                <a:ea typeface="Roboto Light"/>
                <a:cs typeface="Roboto Light"/>
                <a:sym typeface="Roboto Light"/>
              </a:defRPr>
            </a:lvl1pPr>
            <a:lvl2pPr marL="914400" lvl="1" indent="-342900" rtl="0">
              <a:spcBef>
                <a:spcPts val="600"/>
              </a:spcBef>
              <a:spcAft>
                <a:spcPts val="0"/>
              </a:spcAft>
              <a:buSzPts val="1800"/>
              <a:buFont typeface="Roboto Light"/>
              <a:buChar char="•"/>
              <a:defRPr>
                <a:latin typeface="Roboto Light"/>
                <a:ea typeface="Roboto Light"/>
                <a:cs typeface="Roboto Light"/>
                <a:sym typeface="Roboto Light"/>
              </a:defRPr>
            </a:lvl2pPr>
            <a:lvl3pPr marL="1371600" lvl="2" indent="-342900" rtl="0">
              <a:spcBef>
                <a:spcPts val="600"/>
              </a:spcBef>
              <a:spcAft>
                <a:spcPts val="0"/>
              </a:spcAft>
              <a:buSzPts val="1800"/>
              <a:buFont typeface="Roboto Light"/>
              <a:buChar char="•"/>
              <a:defRPr>
                <a:latin typeface="Roboto Light"/>
                <a:ea typeface="Roboto Light"/>
                <a:cs typeface="Roboto Light"/>
                <a:sym typeface="Roboto Light"/>
              </a:defRPr>
            </a:lvl3pPr>
            <a:lvl4pPr marL="1828800" lvl="3" indent="-342900" rtl="0">
              <a:spcBef>
                <a:spcPts val="600"/>
              </a:spcBef>
              <a:spcAft>
                <a:spcPts val="0"/>
              </a:spcAft>
              <a:buSzPts val="1800"/>
              <a:buFont typeface="Roboto Light"/>
              <a:buChar char="•"/>
              <a:defRPr>
                <a:latin typeface="Roboto Light"/>
                <a:ea typeface="Roboto Light"/>
                <a:cs typeface="Roboto Light"/>
                <a:sym typeface="Roboto Light"/>
              </a:defRPr>
            </a:lvl4pPr>
            <a:lvl5pPr marL="2286000" lvl="4" indent="-342900" rtl="0">
              <a:spcBef>
                <a:spcPts val="600"/>
              </a:spcBef>
              <a:spcAft>
                <a:spcPts val="0"/>
              </a:spcAft>
              <a:buSzPts val="1800"/>
              <a:buFont typeface="Roboto Light"/>
              <a:buChar char="•"/>
              <a:defRPr>
                <a:latin typeface="Roboto Light"/>
                <a:ea typeface="Roboto Light"/>
                <a:cs typeface="Roboto Light"/>
                <a:sym typeface="Roboto Light"/>
              </a:defRPr>
            </a:lvl5pPr>
            <a:lvl6pPr marL="2743200" lvl="5" indent="-342900" rtl="0">
              <a:spcBef>
                <a:spcPts val="600"/>
              </a:spcBef>
              <a:spcAft>
                <a:spcPts val="0"/>
              </a:spcAft>
              <a:buSzPts val="1800"/>
              <a:buFont typeface="Roboto Light"/>
              <a:buChar char="•"/>
              <a:defRPr>
                <a:latin typeface="Roboto Light"/>
                <a:ea typeface="Roboto Light"/>
                <a:cs typeface="Roboto Light"/>
                <a:sym typeface="Roboto Light"/>
              </a:defRPr>
            </a:lvl6pPr>
            <a:lvl7pPr marL="3200400" lvl="6" indent="-342900" rtl="0">
              <a:spcBef>
                <a:spcPts val="600"/>
              </a:spcBef>
              <a:spcAft>
                <a:spcPts val="0"/>
              </a:spcAft>
              <a:buSzPts val="1800"/>
              <a:buFont typeface="Roboto Light"/>
              <a:buChar char="•"/>
              <a:defRPr>
                <a:latin typeface="Roboto Light"/>
                <a:ea typeface="Roboto Light"/>
                <a:cs typeface="Roboto Light"/>
                <a:sym typeface="Roboto Light"/>
              </a:defRPr>
            </a:lvl7pPr>
            <a:lvl8pPr marL="3657600" lvl="7" indent="-342900" rtl="0">
              <a:spcBef>
                <a:spcPts val="600"/>
              </a:spcBef>
              <a:spcAft>
                <a:spcPts val="0"/>
              </a:spcAft>
              <a:buSzPts val="1800"/>
              <a:buFont typeface="Roboto Light"/>
              <a:buChar char="•"/>
              <a:defRPr>
                <a:latin typeface="Roboto Light"/>
                <a:ea typeface="Roboto Light"/>
                <a:cs typeface="Roboto Light"/>
                <a:sym typeface="Roboto Light"/>
              </a:defRPr>
            </a:lvl8pPr>
            <a:lvl9pPr marL="4114800" lvl="8" indent="-342900" rtl="0">
              <a:spcBef>
                <a:spcPts val="600"/>
              </a:spcBef>
              <a:spcAft>
                <a:spcPts val="0"/>
              </a:spcAft>
              <a:buSzPts val="1800"/>
              <a:buFont typeface="Roboto Light"/>
              <a:buChar char="•"/>
              <a:defRPr>
                <a:latin typeface="Roboto Light"/>
                <a:ea typeface="Roboto Light"/>
                <a:cs typeface="Roboto Light"/>
                <a:sym typeface="Roboto Light"/>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82" name="Google Shape;82;p12"/>
          <p:cNvCxnSpPr/>
          <p:nvPr/>
        </p:nvCxnSpPr>
        <p:spPr>
          <a:xfrm>
            <a:off x="95431" y="402210"/>
            <a:ext cx="8909700" cy="0"/>
          </a:xfrm>
          <a:prstGeom prst="straightConnector1">
            <a:avLst/>
          </a:prstGeom>
          <a:noFill/>
          <a:ln w="19050" cap="flat" cmpd="sng">
            <a:solidFill>
              <a:srgbClr val="BF9000"/>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5" name="Google Shape;85;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_TITLE_AND_DESCRIPTION_3">
  <p:cSld name="SECTION_TITLE_AND_DESCRIPTION_3">
    <p:spTree>
      <p:nvGrpSpPr>
        <p:cNvPr id="1" name="Shape 86"/>
        <p:cNvGrpSpPr/>
        <p:nvPr/>
      </p:nvGrpSpPr>
      <p:grpSpPr>
        <a:xfrm>
          <a:off x="0" y="0"/>
          <a:ext cx="0" cy="0"/>
          <a:chOff x="0" y="0"/>
          <a:chExt cx="0" cy="0"/>
        </a:xfrm>
      </p:grpSpPr>
      <p:sp>
        <p:nvSpPr>
          <p:cNvPr id="87" name="Google Shape;87;p14"/>
          <p:cNvSpPr/>
          <p:nvPr/>
        </p:nvSpPr>
        <p:spPr>
          <a:xfrm>
            <a:off x="4572000" y="-125"/>
            <a:ext cx="4572000" cy="51435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9" name="Google Shape;89;p1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1800"/>
              <a:buNone/>
              <a:defRPr/>
            </a:lvl1pPr>
            <a:lvl2pPr lvl="1" algn="ctr" rtl="0">
              <a:lnSpc>
                <a:spcPct val="100000"/>
              </a:lnSpc>
              <a:spcBef>
                <a:spcPts val="600"/>
              </a:spcBef>
              <a:spcAft>
                <a:spcPts val="0"/>
              </a:spcAft>
              <a:buSzPts val="2100"/>
              <a:buNone/>
              <a:defRPr sz="2100"/>
            </a:lvl2pPr>
            <a:lvl3pPr lvl="2" algn="ctr" rtl="0">
              <a:lnSpc>
                <a:spcPct val="100000"/>
              </a:lnSpc>
              <a:spcBef>
                <a:spcPts val="600"/>
              </a:spcBef>
              <a:spcAft>
                <a:spcPts val="0"/>
              </a:spcAft>
              <a:buSzPts val="2100"/>
              <a:buNone/>
              <a:defRPr sz="2100"/>
            </a:lvl3pPr>
            <a:lvl4pPr lvl="3" algn="ctr" rtl="0">
              <a:lnSpc>
                <a:spcPct val="100000"/>
              </a:lnSpc>
              <a:spcBef>
                <a:spcPts val="600"/>
              </a:spcBef>
              <a:spcAft>
                <a:spcPts val="0"/>
              </a:spcAft>
              <a:buSzPts val="2100"/>
              <a:buNone/>
              <a:defRPr sz="2100"/>
            </a:lvl4pPr>
            <a:lvl5pPr lvl="4" algn="ctr" rtl="0">
              <a:lnSpc>
                <a:spcPct val="100000"/>
              </a:lnSpc>
              <a:spcBef>
                <a:spcPts val="600"/>
              </a:spcBef>
              <a:spcAft>
                <a:spcPts val="0"/>
              </a:spcAft>
              <a:buSzPts val="2100"/>
              <a:buNone/>
              <a:defRPr sz="2100"/>
            </a:lvl5pPr>
            <a:lvl6pPr lvl="5" algn="ctr" rtl="0">
              <a:lnSpc>
                <a:spcPct val="100000"/>
              </a:lnSpc>
              <a:spcBef>
                <a:spcPts val="600"/>
              </a:spcBef>
              <a:spcAft>
                <a:spcPts val="0"/>
              </a:spcAft>
              <a:buSzPts val="2100"/>
              <a:buNone/>
              <a:defRPr sz="2100"/>
            </a:lvl6pPr>
            <a:lvl7pPr lvl="6" algn="ctr" rtl="0">
              <a:lnSpc>
                <a:spcPct val="100000"/>
              </a:lnSpc>
              <a:spcBef>
                <a:spcPts val="600"/>
              </a:spcBef>
              <a:spcAft>
                <a:spcPts val="0"/>
              </a:spcAft>
              <a:buSzPts val="2100"/>
              <a:buNone/>
              <a:defRPr sz="2100"/>
            </a:lvl7pPr>
            <a:lvl8pPr lvl="7" algn="ctr" rtl="0">
              <a:lnSpc>
                <a:spcPct val="100000"/>
              </a:lnSpc>
              <a:spcBef>
                <a:spcPts val="600"/>
              </a:spcBef>
              <a:spcAft>
                <a:spcPts val="0"/>
              </a:spcAft>
              <a:buSzPts val="2100"/>
              <a:buNone/>
              <a:defRPr sz="2100"/>
            </a:lvl8pPr>
            <a:lvl9pPr lvl="8" algn="ctr" rtl="0">
              <a:lnSpc>
                <a:spcPct val="100000"/>
              </a:lnSpc>
              <a:spcBef>
                <a:spcPts val="600"/>
              </a:spcBef>
              <a:spcAft>
                <a:spcPts val="0"/>
              </a:spcAft>
              <a:buSzPts val="2100"/>
              <a:buNone/>
              <a:defRPr sz="2100"/>
            </a:lvl9pPr>
          </a:lstStyle>
          <a:p>
            <a:endParaRPr/>
          </a:p>
        </p:txBody>
      </p:sp>
      <p:sp>
        <p:nvSpPr>
          <p:cNvPr id="90" name="Google Shape;9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1" name="Google Shape;91;p14"/>
          <p:cNvSpPr txBox="1">
            <a:spLocks noGrp="1"/>
          </p:cNvSpPr>
          <p:nvPr>
            <p:ph type="body" idx="2"/>
          </p:nvPr>
        </p:nvSpPr>
        <p:spPr>
          <a:xfrm>
            <a:off x="4812381" y="402206"/>
            <a:ext cx="3999900" cy="34164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Font typeface="Roboto Light"/>
              <a:buChar char="•"/>
              <a:defRPr>
                <a:latin typeface="Roboto Light"/>
                <a:ea typeface="Roboto Light"/>
                <a:cs typeface="Roboto Light"/>
                <a:sym typeface="Roboto Light"/>
              </a:defRPr>
            </a:lvl1pPr>
            <a:lvl2pPr marL="914400" lvl="1" indent="-342900" rtl="0">
              <a:spcBef>
                <a:spcPts val="600"/>
              </a:spcBef>
              <a:spcAft>
                <a:spcPts val="0"/>
              </a:spcAft>
              <a:buSzPts val="1800"/>
              <a:buFont typeface="Roboto Light"/>
              <a:buChar char="•"/>
              <a:defRPr>
                <a:latin typeface="Roboto Light"/>
                <a:ea typeface="Roboto Light"/>
                <a:cs typeface="Roboto Light"/>
                <a:sym typeface="Roboto Light"/>
              </a:defRPr>
            </a:lvl2pPr>
            <a:lvl3pPr marL="1371600" lvl="2" indent="-342900" rtl="0">
              <a:spcBef>
                <a:spcPts val="600"/>
              </a:spcBef>
              <a:spcAft>
                <a:spcPts val="0"/>
              </a:spcAft>
              <a:buSzPts val="1800"/>
              <a:buFont typeface="Roboto Light"/>
              <a:buChar char="•"/>
              <a:defRPr>
                <a:latin typeface="Roboto Light"/>
                <a:ea typeface="Roboto Light"/>
                <a:cs typeface="Roboto Light"/>
                <a:sym typeface="Roboto Light"/>
              </a:defRPr>
            </a:lvl3pPr>
            <a:lvl4pPr marL="1828800" lvl="3" indent="-342900" rtl="0">
              <a:spcBef>
                <a:spcPts val="600"/>
              </a:spcBef>
              <a:spcAft>
                <a:spcPts val="0"/>
              </a:spcAft>
              <a:buSzPts val="1800"/>
              <a:buFont typeface="Roboto Light"/>
              <a:buChar char="•"/>
              <a:defRPr>
                <a:latin typeface="Roboto Light"/>
                <a:ea typeface="Roboto Light"/>
                <a:cs typeface="Roboto Light"/>
                <a:sym typeface="Roboto Light"/>
              </a:defRPr>
            </a:lvl4pPr>
            <a:lvl5pPr marL="2286000" lvl="4" indent="-342900" rtl="0">
              <a:spcBef>
                <a:spcPts val="600"/>
              </a:spcBef>
              <a:spcAft>
                <a:spcPts val="0"/>
              </a:spcAft>
              <a:buSzPts val="1800"/>
              <a:buFont typeface="Roboto Light"/>
              <a:buChar char="•"/>
              <a:defRPr>
                <a:latin typeface="Roboto Light"/>
                <a:ea typeface="Roboto Light"/>
                <a:cs typeface="Roboto Light"/>
                <a:sym typeface="Roboto Light"/>
              </a:defRPr>
            </a:lvl5pPr>
            <a:lvl6pPr marL="2743200" lvl="5" indent="-342900" rtl="0">
              <a:spcBef>
                <a:spcPts val="600"/>
              </a:spcBef>
              <a:spcAft>
                <a:spcPts val="0"/>
              </a:spcAft>
              <a:buSzPts val="1800"/>
              <a:buFont typeface="Roboto Light"/>
              <a:buChar char="•"/>
              <a:defRPr>
                <a:latin typeface="Roboto Light"/>
                <a:ea typeface="Roboto Light"/>
                <a:cs typeface="Roboto Light"/>
                <a:sym typeface="Roboto Light"/>
              </a:defRPr>
            </a:lvl6pPr>
            <a:lvl7pPr marL="3200400" lvl="6" indent="-342900" rtl="0">
              <a:spcBef>
                <a:spcPts val="600"/>
              </a:spcBef>
              <a:spcAft>
                <a:spcPts val="0"/>
              </a:spcAft>
              <a:buSzPts val="1800"/>
              <a:buFont typeface="Roboto Light"/>
              <a:buChar char="•"/>
              <a:defRPr>
                <a:latin typeface="Roboto Light"/>
                <a:ea typeface="Roboto Light"/>
                <a:cs typeface="Roboto Light"/>
                <a:sym typeface="Roboto Light"/>
              </a:defRPr>
            </a:lvl7pPr>
            <a:lvl8pPr marL="3657600" lvl="7" indent="-342900" rtl="0">
              <a:spcBef>
                <a:spcPts val="600"/>
              </a:spcBef>
              <a:spcAft>
                <a:spcPts val="0"/>
              </a:spcAft>
              <a:buSzPts val="1800"/>
              <a:buFont typeface="Roboto Light"/>
              <a:buChar char="•"/>
              <a:defRPr>
                <a:latin typeface="Roboto Light"/>
                <a:ea typeface="Roboto Light"/>
                <a:cs typeface="Roboto Light"/>
                <a:sym typeface="Roboto Light"/>
              </a:defRPr>
            </a:lvl8pPr>
            <a:lvl9pPr marL="4114800" lvl="8" indent="-342900" rtl="0">
              <a:spcBef>
                <a:spcPts val="600"/>
              </a:spcBef>
              <a:spcAft>
                <a:spcPts val="0"/>
              </a:spcAft>
              <a:buSzPts val="1800"/>
              <a:buFont typeface="Roboto Light"/>
              <a:buChar char="•"/>
              <a:defRPr>
                <a:latin typeface="Roboto Light"/>
                <a:ea typeface="Roboto Light"/>
                <a:cs typeface="Roboto Light"/>
                <a:sym typeface="Roboto Light"/>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2"/>
        <p:cNvGrpSpPr/>
        <p:nvPr/>
      </p:nvGrpSpPr>
      <p:grpSpPr>
        <a:xfrm>
          <a:off x="0" y="0"/>
          <a:ext cx="0" cy="0"/>
          <a:chOff x="0" y="0"/>
          <a:chExt cx="0" cy="0"/>
        </a:xfrm>
      </p:grpSpPr>
      <p:sp>
        <p:nvSpPr>
          <p:cNvPr id="93" name="Google Shape;9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4" name="Google Shape;94;p15"/>
          <p:cNvSpPr txBox="1">
            <a:spLocks noGrp="1"/>
          </p:cNvSpPr>
          <p:nvPr>
            <p:ph type="title"/>
          </p:nvPr>
        </p:nvSpPr>
        <p:spPr>
          <a:xfrm>
            <a:off x="95425" y="4288400"/>
            <a:ext cx="8658900" cy="76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1pPr>
            <a:lvl2pPr lvl="1" rtl="0">
              <a:spcBef>
                <a:spcPts val="0"/>
              </a:spcBef>
              <a:spcAft>
                <a:spcPts val="0"/>
              </a:spcAft>
              <a:buSzPts val="2400"/>
              <a:buFont typeface="Roboto"/>
              <a:buNone/>
              <a:defRPr sz="2400">
                <a:latin typeface="Roboto"/>
                <a:ea typeface="Roboto"/>
                <a:cs typeface="Roboto"/>
                <a:sym typeface="Roboto"/>
              </a:defRPr>
            </a:lvl2pPr>
            <a:lvl3pPr lvl="2" rtl="0">
              <a:spcBef>
                <a:spcPts val="0"/>
              </a:spcBef>
              <a:spcAft>
                <a:spcPts val="0"/>
              </a:spcAft>
              <a:buSzPts val="2400"/>
              <a:buFont typeface="Roboto"/>
              <a:buNone/>
              <a:defRPr sz="2400">
                <a:latin typeface="Roboto"/>
                <a:ea typeface="Roboto"/>
                <a:cs typeface="Roboto"/>
                <a:sym typeface="Roboto"/>
              </a:defRPr>
            </a:lvl3pPr>
            <a:lvl4pPr lvl="3" rtl="0">
              <a:spcBef>
                <a:spcPts val="0"/>
              </a:spcBef>
              <a:spcAft>
                <a:spcPts val="0"/>
              </a:spcAft>
              <a:buSzPts val="2400"/>
              <a:buFont typeface="Roboto"/>
              <a:buNone/>
              <a:defRPr sz="2400">
                <a:latin typeface="Roboto"/>
                <a:ea typeface="Roboto"/>
                <a:cs typeface="Roboto"/>
                <a:sym typeface="Roboto"/>
              </a:defRPr>
            </a:lvl4pPr>
            <a:lvl5pPr lvl="4" rtl="0">
              <a:spcBef>
                <a:spcPts val="0"/>
              </a:spcBef>
              <a:spcAft>
                <a:spcPts val="0"/>
              </a:spcAft>
              <a:buSzPts val="2400"/>
              <a:buFont typeface="Roboto"/>
              <a:buNone/>
              <a:defRPr sz="2400">
                <a:latin typeface="Roboto"/>
                <a:ea typeface="Roboto"/>
                <a:cs typeface="Roboto"/>
                <a:sym typeface="Roboto"/>
              </a:defRPr>
            </a:lvl5pPr>
            <a:lvl6pPr lvl="5" rtl="0">
              <a:spcBef>
                <a:spcPts val="0"/>
              </a:spcBef>
              <a:spcAft>
                <a:spcPts val="0"/>
              </a:spcAft>
              <a:buSzPts val="2400"/>
              <a:buFont typeface="Roboto"/>
              <a:buNone/>
              <a:defRPr sz="2400">
                <a:latin typeface="Roboto"/>
                <a:ea typeface="Roboto"/>
                <a:cs typeface="Roboto"/>
                <a:sym typeface="Roboto"/>
              </a:defRPr>
            </a:lvl6pPr>
            <a:lvl7pPr lvl="6" rtl="0">
              <a:spcBef>
                <a:spcPts val="0"/>
              </a:spcBef>
              <a:spcAft>
                <a:spcPts val="0"/>
              </a:spcAft>
              <a:buSzPts val="2400"/>
              <a:buFont typeface="Roboto"/>
              <a:buNone/>
              <a:defRPr sz="2400">
                <a:latin typeface="Roboto"/>
                <a:ea typeface="Roboto"/>
                <a:cs typeface="Roboto"/>
                <a:sym typeface="Roboto"/>
              </a:defRPr>
            </a:lvl7pPr>
            <a:lvl8pPr lvl="7" rtl="0">
              <a:spcBef>
                <a:spcPts val="0"/>
              </a:spcBef>
              <a:spcAft>
                <a:spcPts val="0"/>
              </a:spcAft>
              <a:buSzPts val="2400"/>
              <a:buFont typeface="Roboto"/>
              <a:buNone/>
              <a:defRPr sz="2400">
                <a:latin typeface="Roboto"/>
                <a:ea typeface="Roboto"/>
                <a:cs typeface="Roboto"/>
                <a:sym typeface="Roboto"/>
              </a:defRPr>
            </a:lvl8pPr>
            <a:lvl9pPr lvl="8" rtl="0">
              <a:spcBef>
                <a:spcPts val="0"/>
              </a:spcBef>
              <a:spcAft>
                <a:spcPts val="0"/>
              </a:spcAft>
              <a:buSzPts val="2400"/>
              <a:buFont typeface="Roboto"/>
              <a:buNone/>
              <a:defRPr sz="2400">
                <a:latin typeface="Roboto"/>
                <a:ea typeface="Roboto"/>
                <a:cs typeface="Roboto"/>
                <a:sym typeface="Roboto"/>
              </a:defRPr>
            </a:lvl9pPr>
          </a:lstStyle>
          <a:p>
            <a:endParaRPr/>
          </a:p>
        </p:txBody>
      </p:sp>
      <p:cxnSp>
        <p:nvCxnSpPr>
          <p:cNvPr id="95" name="Google Shape;95;p15"/>
          <p:cNvCxnSpPr/>
          <p:nvPr/>
        </p:nvCxnSpPr>
        <p:spPr>
          <a:xfrm>
            <a:off x="168250" y="4288400"/>
            <a:ext cx="8757000" cy="0"/>
          </a:xfrm>
          <a:prstGeom prst="straightConnector1">
            <a:avLst/>
          </a:prstGeom>
          <a:noFill/>
          <a:ln w="19050" cap="flat" cmpd="sng">
            <a:solidFill>
              <a:srgbClr val="BF9000"/>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dark">
  <p:cSld name="BLANK_1">
    <p:bg>
      <p:bgPr>
        <a:solidFill>
          <a:schemeClr val="dk1"/>
        </a:solidFill>
        <a:effectLst/>
      </p:bgPr>
    </p:bg>
    <p:spTree>
      <p:nvGrpSpPr>
        <p:cNvPr id="1" name="Shape 98"/>
        <p:cNvGrpSpPr/>
        <p:nvPr/>
      </p:nvGrpSpPr>
      <p:grpSpPr>
        <a:xfrm>
          <a:off x="0" y="0"/>
          <a:ext cx="0" cy="0"/>
          <a:chOff x="0" y="0"/>
          <a:chExt cx="0" cy="0"/>
        </a:xfrm>
      </p:grpSpPr>
      <p:sp>
        <p:nvSpPr>
          <p:cNvPr id="99" name="Google Shape;9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nterlude">
  <p:cSld name="SECTION_TITLE_AND_DESCRIPTION_1_3">
    <p:spTree>
      <p:nvGrpSpPr>
        <p:cNvPr id="1" name="Shape 100"/>
        <p:cNvGrpSpPr/>
        <p:nvPr/>
      </p:nvGrpSpPr>
      <p:grpSpPr>
        <a:xfrm>
          <a:off x="0" y="0"/>
          <a:ext cx="0" cy="0"/>
          <a:chOff x="0" y="0"/>
          <a:chExt cx="0" cy="0"/>
        </a:xfrm>
      </p:grpSpPr>
      <p:sp>
        <p:nvSpPr>
          <p:cNvPr id="101" name="Google Shape;101;p18"/>
          <p:cNvSpPr/>
          <p:nvPr/>
        </p:nvSpPr>
        <p:spPr>
          <a:xfrm>
            <a:off x="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3" name="Google Shape;103;p18"/>
          <p:cNvSpPr txBox="1">
            <a:spLocks noGrp="1"/>
          </p:cNvSpPr>
          <p:nvPr>
            <p:ph type="body" idx="1"/>
          </p:nvPr>
        </p:nvSpPr>
        <p:spPr>
          <a:xfrm>
            <a:off x="4812375" y="402198"/>
            <a:ext cx="3999900" cy="4260900"/>
          </a:xfrm>
          <a:prstGeom prst="rect">
            <a:avLst/>
          </a:prstGeom>
        </p:spPr>
        <p:txBody>
          <a:bodyPr spcFirstLastPara="1" wrap="square" lIns="91425" tIns="91425" rIns="91425" bIns="91425" anchor="ctr" anchorCtr="0">
            <a:noAutofit/>
          </a:bodyPr>
          <a:lstStyle>
            <a:lvl1pPr marL="457200" lvl="0" indent="-342900" rtl="0">
              <a:spcBef>
                <a:spcPts val="600"/>
              </a:spcBef>
              <a:spcAft>
                <a:spcPts val="0"/>
              </a:spcAft>
              <a:buSzPts val="1800"/>
              <a:buFont typeface="Roboto Light"/>
              <a:buChar char="•"/>
              <a:defRPr>
                <a:latin typeface="Roboto Light"/>
                <a:ea typeface="Roboto Light"/>
                <a:cs typeface="Roboto Light"/>
                <a:sym typeface="Roboto Light"/>
              </a:defRPr>
            </a:lvl1pPr>
            <a:lvl2pPr marL="914400" lvl="1" indent="-342900" rtl="0">
              <a:spcBef>
                <a:spcPts val="600"/>
              </a:spcBef>
              <a:spcAft>
                <a:spcPts val="0"/>
              </a:spcAft>
              <a:buSzPts val="1800"/>
              <a:buFont typeface="Roboto Light"/>
              <a:buChar char="•"/>
              <a:defRPr>
                <a:latin typeface="Roboto Light"/>
                <a:ea typeface="Roboto Light"/>
                <a:cs typeface="Roboto Light"/>
                <a:sym typeface="Roboto Light"/>
              </a:defRPr>
            </a:lvl2pPr>
            <a:lvl3pPr marL="1371600" lvl="2" indent="-342900" rtl="0">
              <a:spcBef>
                <a:spcPts val="600"/>
              </a:spcBef>
              <a:spcAft>
                <a:spcPts val="0"/>
              </a:spcAft>
              <a:buSzPts val="1800"/>
              <a:buFont typeface="Roboto Light"/>
              <a:buChar char="•"/>
              <a:defRPr>
                <a:latin typeface="Roboto Light"/>
                <a:ea typeface="Roboto Light"/>
                <a:cs typeface="Roboto Light"/>
                <a:sym typeface="Roboto Light"/>
              </a:defRPr>
            </a:lvl3pPr>
            <a:lvl4pPr marL="1828800" lvl="3" indent="-342900" rtl="0">
              <a:spcBef>
                <a:spcPts val="600"/>
              </a:spcBef>
              <a:spcAft>
                <a:spcPts val="0"/>
              </a:spcAft>
              <a:buSzPts val="1800"/>
              <a:buFont typeface="Roboto Light"/>
              <a:buChar char="•"/>
              <a:defRPr>
                <a:latin typeface="Roboto Light"/>
                <a:ea typeface="Roboto Light"/>
                <a:cs typeface="Roboto Light"/>
                <a:sym typeface="Roboto Light"/>
              </a:defRPr>
            </a:lvl4pPr>
            <a:lvl5pPr marL="2286000" lvl="4" indent="-342900" rtl="0">
              <a:spcBef>
                <a:spcPts val="600"/>
              </a:spcBef>
              <a:spcAft>
                <a:spcPts val="0"/>
              </a:spcAft>
              <a:buSzPts val="1800"/>
              <a:buFont typeface="Roboto Light"/>
              <a:buChar char="•"/>
              <a:defRPr>
                <a:latin typeface="Roboto Light"/>
                <a:ea typeface="Roboto Light"/>
                <a:cs typeface="Roboto Light"/>
                <a:sym typeface="Roboto Light"/>
              </a:defRPr>
            </a:lvl5pPr>
            <a:lvl6pPr marL="2743200" lvl="5" indent="-342900" rtl="0">
              <a:spcBef>
                <a:spcPts val="600"/>
              </a:spcBef>
              <a:spcAft>
                <a:spcPts val="0"/>
              </a:spcAft>
              <a:buSzPts val="1800"/>
              <a:buFont typeface="Roboto Light"/>
              <a:buChar char="•"/>
              <a:defRPr>
                <a:latin typeface="Roboto Light"/>
                <a:ea typeface="Roboto Light"/>
                <a:cs typeface="Roboto Light"/>
                <a:sym typeface="Roboto Light"/>
              </a:defRPr>
            </a:lvl6pPr>
            <a:lvl7pPr marL="3200400" lvl="6" indent="-342900" rtl="0">
              <a:spcBef>
                <a:spcPts val="600"/>
              </a:spcBef>
              <a:spcAft>
                <a:spcPts val="0"/>
              </a:spcAft>
              <a:buSzPts val="1800"/>
              <a:buFont typeface="Roboto Light"/>
              <a:buChar char="•"/>
              <a:defRPr>
                <a:latin typeface="Roboto Light"/>
                <a:ea typeface="Roboto Light"/>
                <a:cs typeface="Roboto Light"/>
                <a:sym typeface="Roboto Light"/>
              </a:defRPr>
            </a:lvl7pPr>
            <a:lvl8pPr marL="3657600" lvl="7" indent="-342900" rtl="0">
              <a:spcBef>
                <a:spcPts val="600"/>
              </a:spcBef>
              <a:spcAft>
                <a:spcPts val="0"/>
              </a:spcAft>
              <a:buSzPts val="1800"/>
              <a:buFont typeface="Roboto Light"/>
              <a:buChar char="•"/>
              <a:defRPr>
                <a:latin typeface="Roboto Light"/>
                <a:ea typeface="Roboto Light"/>
                <a:cs typeface="Roboto Light"/>
                <a:sym typeface="Roboto Light"/>
              </a:defRPr>
            </a:lvl8pPr>
            <a:lvl9pPr marL="4114800" lvl="8" indent="-342900" rtl="0">
              <a:spcBef>
                <a:spcPts val="600"/>
              </a:spcBef>
              <a:spcAft>
                <a:spcPts val="0"/>
              </a:spcAft>
              <a:buSzPts val="1800"/>
              <a:buFont typeface="Roboto Light"/>
              <a:buChar char="•"/>
              <a:defRPr>
                <a:latin typeface="Roboto Light"/>
                <a:ea typeface="Roboto Light"/>
                <a:cs typeface="Roboto Light"/>
                <a:sym typeface="Roboto Light"/>
              </a:defRPr>
            </a:lvl9pPr>
          </a:lstStyle>
          <a:p>
            <a:endParaRPr/>
          </a:p>
        </p:txBody>
      </p:sp>
      <p:pic>
        <p:nvPicPr>
          <p:cNvPr id="104" name="Google Shape;104;p18"/>
          <p:cNvPicPr preferRelativeResize="0"/>
          <p:nvPr/>
        </p:nvPicPr>
        <p:blipFill>
          <a:blip r:embed="rId2">
            <a:alphaModFix/>
          </a:blip>
          <a:stretch>
            <a:fillRect/>
          </a:stretch>
        </p:blipFill>
        <p:spPr>
          <a:xfrm>
            <a:off x="0" y="4983478"/>
            <a:ext cx="457200" cy="160022"/>
          </a:xfrm>
          <a:prstGeom prst="rect">
            <a:avLst/>
          </a:prstGeom>
          <a:noFill/>
          <a:ln>
            <a:noFill/>
          </a:ln>
        </p:spPr>
      </p:pic>
      <p:sp>
        <p:nvSpPr>
          <p:cNvPr id="105" name="Google Shape;105;p18"/>
          <p:cNvSpPr txBox="1">
            <a:spLocks noGrp="1"/>
          </p:cNvSpPr>
          <p:nvPr>
            <p:ph type="title"/>
          </p:nvPr>
        </p:nvSpPr>
        <p:spPr>
          <a:xfrm>
            <a:off x="177925" y="2003300"/>
            <a:ext cx="4038000" cy="2037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cxnSp>
        <p:nvCxnSpPr>
          <p:cNvPr id="106" name="Google Shape;106;p18"/>
          <p:cNvCxnSpPr/>
          <p:nvPr/>
        </p:nvCxnSpPr>
        <p:spPr>
          <a:xfrm>
            <a:off x="266975" y="4049175"/>
            <a:ext cx="4038000" cy="0"/>
          </a:xfrm>
          <a:prstGeom prst="straightConnector1">
            <a:avLst/>
          </a:prstGeom>
          <a:noFill/>
          <a:ln w="19050" cap="flat" cmpd="sng">
            <a:solidFill>
              <a:srgbClr val="BF9000"/>
            </a:solidFill>
            <a:prstDash val="solid"/>
            <a:round/>
            <a:headEnd type="none" w="med" len="med"/>
            <a:tailEnd type="none" w="med" len="med"/>
          </a:ln>
        </p:spPr>
      </p:cxnSp>
      <p:sp>
        <p:nvSpPr>
          <p:cNvPr id="107" name="Google Shape;107;p18"/>
          <p:cNvSpPr txBox="1">
            <a:spLocks noGrp="1"/>
          </p:cNvSpPr>
          <p:nvPr>
            <p:ph type="subTitle" idx="2"/>
          </p:nvPr>
        </p:nvSpPr>
        <p:spPr>
          <a:xfrm>
            <a:off x="177925" y="4068000"/>
            <a:ext cx="4158000" cy="393600"/>
          </a:xfrm>
          <a:prstGeom prst="rect">
            <a:avLst/>
          </a:prstGeom>
        </p:spPr>
        <p:txBody>
          <a:bodyPr spcFirstLastPara="1" wrap="square" lIns="91425" tIns="91425" rIns="91425" bIns="91425" anchor="ctr" anchorCtr="0">
            <a:noAutofit/>
          </a:bodyPr>
          <a:lstStyle>
            <a:lvl1pPr lvl="0" rtl="0">
              <a:lnSpc>
                <a:spcPct val="100000"/>
              </a:lnSpc>
              <a:spcBef>
                <a:spcPts val="600"/>
              </a:spcBef>
              <a:spcAft>
                <a:spcPts val="0"/>
              </a:spcAft>
              <a:buClr>
                <a:schemeClr val="lt1"/>
              </a:buClr>
              <a:buSzPts val="1800"/>
              <a:buNone/>
              <a:defRPr>
                <a:solidFill>
                  <a:schemeClr val="lt1"/>
                </a:solidFill>
              </a:defRPr>
            </a:lvl1pPr>
            <a:lvl2pPr lvl="1" rtl="0">
              <a:lnSpc>
                <a:spcPct val="100000"/>
              </a:lnSpc>
              <a:spcBef>
                <a:spcPts val="600"/>
              </a:spcBef>
              <a:spcAft>
                <a:spcPts val="0"/>
              </a:spcAft>
              <a:buClr>
                <a:schemeClr val="lt1"/>
              </a:buClr>
              <a:buSzPts val="2100"/>
              <a:buNone/>
              <a:defRPr sz="2100">
                <a:solidFill>
                  <a:schemeClr val="lt1"/>
                </a:solidFill>
              </a:defRPr>
            </a:lvl2pPr>
            <a:lvl3pPr lvl="2" rtl="0">
              <a:lnSpc>
                <a:spcPct val="100000"/>
              </a:lnSpc>
              <a:spcBef>
                <a:spcPts val="600"/>
              </a:spcBef>
              <a:spcAft>
                <a:spcPts val="0"/>
              </a:spcAft>
              <a:buClr>
                <a:schemeClr val="lt1"/>
              </a:buClr>
              <a:buSzPts val="2100"/>
              <a:buNone/>
              <a:defRPr sz="2100">
                <a:solidFill>
                  <a:schemeClr val="lt1"/>
                </a:solidFill>
              </a:defRPr>
            </a:lvl3pPr>
            <a:lvl4pPr lvl="3" rtl="0">
              <a:lnSpc>
                <a:spcPct val="100000"/>
              </a:lnSpc>
              <a:spcBef>
                <a:spcPts val="600"/>
              </a:spcBef>
              <a:spcAft>
                <a:spcPts val="0"/>
              </a:spcAft>
              <a:buClr>
                <a:schemeClr val="lt1"/>
              </a:buClr>
              <a:buSzPts val="2100"/>
              <a:buNone/>
              <a:defRPr sz="2100">
                <a:solidFill>
                  <a:schemeClr val="lt1"/>
                </a:solidFill>
              </a:defRPr>
            </a:lvl4pPr>
            <a:lvl5pPr lvl="4" rtl="0">
              <a:lnSpc>
                <a:spcPct val="100000"/>
              </a:lnSpc>
              <a:spcBef>
                <a:spcPts val="600"/>
              </a:spcBef>
              <a:spcAft>
                <a:spcPts val="0"/>
              </a:spcAft>
              <a:buClr>
                <a:schemeClr val="lt1"/>
              </a:buClr>
              <a:buSzPts val="2100"/>
              <a:buNone/>
              <a:defRPr sz="2100">
                <a:solidFill>
                  <a:schemeClr val="lt1"/>
                </a:solidFill>
              </a:defRPr>
            </a:lvl5pPr>
            <a:lvl6pPr lvl="5" rtl="0">
              <a:lnSpc>
                <a:spcPct val="100000"/>
              </a:lnSpc>
              <a:spcBef>
                <a:spcPts val="600"/>
              </a:spcBef>
              <a:spcAft>
                <a:spcPts val="0"/>
              </a:spcAft>
              <a:buClr>
                <a:schemeClr val="lt1"/>
              </a:buClr>
              <a:buSzPts val="2100"/>
              <a:buNone/>
              <a:defRPr sz="2100">
                <a:solidFill>
                  <a:schemeClr val="lt1"/>
                </a:solidFill>
              </a:defRPr>
            </a:lvl6pPr>
            <a:lvl7pPr lvl="6" rtl="0">
              <a:lnSpc>
                <a:spcPct val="100000"/>
              </a:lnSpc>
              <a:spcBef>
                <a:spcPts val="600"/>
              </a:spcBef>
              <a:spcAft>
                <a:spcPts val="0"/>
              </a:spcAft>
              <a:buClr>
                <a:schemeClr val="lt1"/>
              </a:buClr>
              <a:buSzPts val="2100"/>
              <a:buNone/>
              <a:defRPr sz="2100">
                <a:solidFill>
                  <a:schemeClr val="lt1"/>
                </a:solidFill>
              </a:defRPr>
            </a:lvl7pPr>
            <a:lvl8pPr lvl="7" rtl="0">
              <a:lnSpc>
                <a:spcPct val="100000"/>
              </a:lnSpc>
              <a:spcBef>
                <a:spcPts val="600"/>
              </a:spcBef>
              <a:spcAft>
                <a:spcPts val="0"/>
              </a:spcAft>
              <a:buClr>
                <a:schemeClr val="lt1"/>
              </a:buClr>
              <a:buSzPts val="2100"/>
              <a:buNone/>
              <a:defRPr sz="2100">
                <a:solidFill>
                  <a:schemeClr val="lt1"/>
                </a:solidFill>
              </a:defRPr>
            </a:lvl8pPr>
            <a:lvl9pPr lvl="8" rtl="0">
              <a:lnSpc>
                <a:spcPct val="100000"/>
              </a:lnSpc>
              <a:spcBef>
                <a:spcPts val="600"/>
              </a:spcBef>
              <a:spcAft>
                <a:spcPts val="0"/>
              </a:spcAft>
              <a:buClr>
                <a:schemeClr val="lt1"/>
              </a:buClr>
              <a:buSzPts val="2100"/>
              <a:buNone/>
              <a:defRPr sz="2100">
                <a:solidFill>
                  <a:schemeClr val="lt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_1">
    <p:spTree>
      <p:nvGrpSpPr>
        <p:cNvPr id="1" name="Shape 108"/>
        <p:cNvGrpSpPr/>
        <p:nvPr/>
      </p:nvGrpSpPr>
      <p:grpSpPr>
        <a:xfrm>
          <a:off x="0" y="0"/>
          <a:ext cx="0" cy="0"/>
          <a:chOff x="0" y="0"/>
          <a:chExt cx="0" cy="0"/>
        </a:xfrm>
      </p:grpSpPr>
      <p:sp>
        <p:nvSpPr>
          <p:cNvPr id="109" name="Google Shape;109;p19"/>
          <p:cNvSpPr/>
          <p:nvPr/>
        </p:nvSpPr>
        <p:spPr>
          <a:xfrm>
            <a:off x="4572000" y="-125"/>
            <a:ext cx="4572000" cy="51435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1" name="Google Shape;111;p1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1800"/>
              <a:buNone/>
              <a:defRPr/>
            </a:lvl1pPr>
            <a:lvl2pPr lvl="1" algn="ctr" rtl="0">
              <a:lnSpc>
                <a:spcPct val="100000"/>
              </a:lnSpc>
              <a:spcBef>
                <a:spcPts val="600"/>
              </a:spcBef>
              <a:spcAft>
                <a:spcPts val="0"/>
              </a:spcAft>
              <a:buSzPts val="2100"/>
              <a:buNone/>
              <a:defRPr sz="2100"/>
            </a:lvl2pPr>
            <a:lvl3pPr lvl="2" algn="ctr" rtl="0">
              <a:lnSpc>
                <a:spcPct val="100000"/>
              </a:lnSpc>
              <a:spcBef>
                <a:spcPts val="600"/>
              </a:spcBef>
              <a:spcAft>
                <a:spcPts val="0"/>
              </a:spcAft>
              <a:buSzPts val="2100"/>
              <a:buNone/>
              <a:defRPr sz="2100"/>
            </a:lvl3pPr>
            <a:lvl4pPr lvl="3" algn="ctr" rtl="0">
              <a:lnSpc>
                <a:spcPct val="100000"/>
              </a:lnSpc>
              <a:spcBef>
                <a:spcPts val="600"/>
              </a:spcBef>
              <a:spcAft>
                <a:spcPts val="0"/>
              </a:spcAft>
              <a:buSzPts val="2100"/>
              <a:buNone/>
              <a:defRPr sz="2100"/>
            </a:lvl4pPr>
            <a:lvl5pPr lvl="4" algn="ctr" rtl="0">
              <a:lnSpc>
                <a:spcPct val="100000"/>
              </a:lnSpc>
              <a:spcBef>
                <a:spcPts val="600"/>
              </a:spcBef>
              <a:spcAft>
                <a:spcPts val="0"/>
              </a:spcAft>
              <a:buSzPts val="2100"/>
              <a:buNone/>
              <a:defRPr sz="2100"/>
            </a:lvl5pPr>
            <a:lvl6pPr lvl="5" algn="ctr" rtl="0">
              <a:lnSpc>
                <a:spcPct val="100000"/>
              </a:lnSpc>
              <a:spcBef>
                <a:spcPts val="600"/>
              </a:spcBef>
              <a:spcAft>
                <a:spcPts val="0"/>
              </a:spcAft>
              <a:buSzPts val="2100"/>
              <a:buNone/>
              <a:defRPr sz="2100"/>
            </a:lvl6pPr>
            <a:lvl7pPr lvl="6" algn="ctr" rtl="0">
              <a:lnSpc>
                <a:spcPct val="100000"/>
              </a:lnSpc>
              <a:spcBef>
                <a:spcPts val="600"/>
              </a:spcBef>
              <a:spcAft>
                <a:spcPts val="0"/>
              </a:spcAft>
              <a:buSzPts val="2100"/>
              <a:buNone/>
              <a:defRPr sz="2100"/>
            </a:lvl7pPr>
            <a:lvl8pPr lvl="7" algn="ctr" rtl="0">
              <a:lnSpc>
                <a:spcPct val="100000"/>
              </a:lnSpc>
              <a:spcBef>
                <a:spcPts val="600"/>
              </a:spcBef>
              <a:spcAft>
                <a:spcPts val="0"/>
              </a:spcAft>
              <a:buSzPts val="2100"/>
              <a:buNone/>
              <a:defRPr sz="2100"/>
            </a:lvl8pPr>
            <a:lvl9pPr lvl="8" algn="ctr" rtl="0">
              <a:lnSpc>
                <a:spcPct val="100000"/>
              </a:lnSpc>
              <a:spcBef>
                <a:spcPts val="600"/>
              </a:spcBef>
              <a:spcAft>
                <a:spcPts val="0"/>
              </a:spcAft>
              <a:buSzPts val="2100"/>
              <a:buNone/>
              <a:defRPr sz="2100"/>
            </a:lvl9pPr>
          </a:lstStyle>
          <a:p>
            <a:endParaRPr/>
          </a:p>
        </p:txBody>
      </p:sp>
      <p:sp>
        <p:nvSpPr>
          <p:cNvPr id="112" name="Google Shape;112;p1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600"/>
              </a:spcBef>
              <a:spcAft>
                <a:spcPts val="0"/>
              </a:spcAft>
              <a:buSzPts val="1800"/>
              <a:buChar char="•"/>
              <a:defRPr/>
            </a:lvl1pPr>
            <a:lvl2pPr marL="914400" lvl="1" indent="-342900" rtl="0">
              <a:spcBef>
                <a:spcPts val="600"/>
              </a:spcBef>
              <a:spcAft>
                <a:spcPts val="0"/>
              </a:spcAft>
              <a:buSzPts val="1800"/>
              <a:buChar char="•"/>
              <a:defRPr/>
            </a:lvl2pPr>
            <a:lvl3pPr marL="1371600" lvl="2" indent="-342900" rtl="0">
              <a:spcBef>
                <a:spcPts val="600"/>
              </a:spcBef>
              <a:spcAft>
                <a:spcPts val="0"/>
              </a:spcAft>
              <a:buSzPts val="1800"/>
              <a:buChar char="•"/>
              <a:defRPr/>
            </a:lvl3pPr>
            <a:lvl4pPr marL="1828800" lvl="3" indent="-342900" rtl="0">
              <a:spcBef>
                <a:spcPts val="600"/>
              </a:spcBef>
              <a:spcAft>
                <a:spcPts val="0"/>
              </a:spcAft>
              <a:buSzPts val="1800"/>
              <a:buChar char="•"/>
              <a:defRPr/>
            </a:lvl4pPr>
            <a:lvl5pPr marL="2286000" lvl="4" indent="-342900" rtl="0">
              <a:spcBef>
                <a:spcPts val="600"/>
              </a:spcBef>
              <a:spcAft>
                <a:spcPts val="0"/>
              </a:spcAft>
              <a:buSzPts val="1800"/>
              <a:buChar char="•"/>
              <a:defRPr/>
            </a:lvl5pPr>
            <a:lvl6pPr marL="2743200" lvl="5" indent="-342900" rtl="0">
              <a:spcBef>
                <a:spcPts val="600"/>
              </a:spcBef>
              <a:spcAft>
                <a:spcPts val="0"/>
              </a:spcAft>
              <a:buSzPts val="1800"/>
              <a:buChar char="•"/>
              <a:defRPr/>
            </a:lvl6pPr>
            <a:lvl7pPr marL="3200400" lvl="6" indent="-342900" rtl="0">
              <a:spcBef>
                <a:spcPts val="600"/>
              </a:spcBef>
              <a:spcAft>
                <a:spcPts val="0"/>
              </a:spcAft>
              <a:buSzPts val="1800"/>
              <a:buChar char="•"/>
              <a:defRPr/>
            </a:lvl7pPr>
            <a:lvl8pPr marL="3657600" lvl="7" indent="-342900" rtl="0">
              <a:spcBef>
                <a:spcPts val="600"/>
              </a:spcBef>
              <a:spcAft>
                <a:spcPts val="0"/>
              </a:spcAft>
              <a:buSzPts val="1800"/>
              <a:buChar char="•"/>
              <a:defRPr/>
            </a:lvl8pPr>
            <a:lvl9pPr marL="4114800" lvl="8" indent="-342900" rtl="0">
              <a:spcBef>
                <a:spcPts val="600"/>
              </a:spcBef>
              <a:spcAft>
                <a:spcPts val="0"/>
              </a:spcAft>
              <a:buSzPts val="1800"/>
              <a:buChar char="•"/>
              <a:defRPr/>
            </a:lvl9pPr>
          </a:lstStyle>
          <a:p>
            <a:endParaRPr/>
          </a:p>
        </p:txBody>
      </p:sp>
      <p:sp>
        <p:nvSpPr>
          <p:cNvPr id="113" name="Google Shape;11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de on left">
  <p:cSld name="SECTION_TITLE_AND_DESCRIPTION_1_1_1">
    <p:spTree>
      <p:nvGrpSpPr>
        <p:cNvPr id="1" name="Shape 114"/>
        <p:cNvGrpSpPr/>
        <p:nvPr/>
      </p:nvGrpSpPr>
      <p:grpSpPr>
        <a:xfrm>
          <a:off x="0" y="0"/>
          <a:ext cx="0" cy="0"/>
          <a:chOff x="0" y="0"/>
          <a:chExt cx="0" cy="0"/>
        </a:xfrm>
      </p:grpSpPr>
      <p:sp>
        <p:nvSpPr>
          <p:cNvPr id="115" name="Google Shape;115;p20"/>
          <p:cNvSpPr/>
          <p:nvPr/>
        </p:nvSpPr>
        <p:spPr>
          <a:xfrm>
            <a:off x="0" y="6"/>
            <a:ext cx="4572000" cy="5143500"/>
          </a:xfrm>
          <a:prstGeom prst="rect">
            <a:avLst/>
          </a:prstGeom>
          <a:solidFill>
            <a:srgbClr val="FDF6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7" name="Google Shape;117;p20"/>
          <p:cNvSpPr txBox="1">
            <a:spLocks noGrp="1"/>
          </p:cNvSpPr>
          <p:nvPr>
            <p:ph type="body" idx="1"/>
          </p:nvPr>
        </p:nvSpPr>
        <p:spPr>
          <a:xfrm>
            <a:off x="4882900" y="1152150"/>
            <a:ext cx="3950100" cy="34200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42900" rtl="0">
              <a:spcBef>
                <a:spcPts val="600"/>
              </a:spcBef>
              <a:spcAft>
                <a:spcPts val="0"/>
              </a:spcAft>
              <a:buSzPts val="1800"/>
              <a:buChar char="•"/>
              <a:defRPr/>
            </a:lvl2pPr>
            <a:lvl3pPr marL="1371600" lvl="2" indent="-342900" rtl="0">
              <a:spcBef>
                <a:spcPts val="600"/>
              </a:spcBef>
              <a:spcAft>
                <a:spcPts val="0"/>
              </a:spcAft>
              <a:buSzPts val="1800"/>
              <a:buChar char="•"/>
              <a:defRPr/>
            </a:lvl3pPr>
            <a:lvl4pPr marL="1828800" lvl="3" indent="-342900" rtl="0">
              <a:spcBef>
                <a:spcPts val="600"/>
              </a:spcBef>
              <a:spcAft>
                <a:spcPts val="0"/>
              </a:spcAft>
              <a:buSzPts val="1800"/>
              <a:buChar char="•"/>
              <a:defRPr/>
            </a:lvl4pPr>
            <a:lvl5pPr marL="2286000" lvl="4" indent="-342900" rtl="0">
              <a:spcBef>
                <a:spcPts val="600"/>
              </a:spcBef>
              <a:spcAft>
                <a:spcPts val="0"/>
              </a:spcAft>
              <a:buSzPts val="1800"/>
              <a:buChar char="•"/>
              <a:defRPr/>
            </a:lvl5pPr>
            <a:lvl6pPr marL="2743200" lvl="5" indent="-342900" rtl="0">
              <a:spcBef>
                <a:spcPts val="600"/>
              </a:spcBef>
              <a:spcAft>
                <a:spcPts val="0"/>
              </a:spcAft>
              <a:buSzPts val="1800"/>
              <a:buChar char="•"/>
              <a:defRPr/>
            </a:lvl6pPr>
            <a:lvl7pPr marL="3200400" lvl="6" indent="-342900" rtl="0">
              <a:spcBef>
                <a:spcPts val="600"/>
              </a:spcBef>
              <a:spcAft>
                <a:spcPts val="0"/>
              </a:spcAft>
              <a:buSzPts val="1800"/>
              <a:buChar char="•"/>
              <a:defRPr/>
            </a:lvl7pPr>
            <a:lvl8pPr marL="3657600" lvl="7" indent="-342900" rtl="0">
              <a:spcBef>
                <a:spcPts val="600"/>
              </a:spcBef>
              <a:spcAft>
                <a:spcPts val="0"/>
              </a:spcAft>
              <a:buSzPts val="1800"/>
              <a:buChar char="•"/>
              <a:defRPr/>
            </a:lvl8pPr>
            <a:lvl9pPr marL="4114800" lvl="8" indent="-342900" rtl="0">
              <a:spcBef>
                <a:spcPts val="600"/>
              </a:spcBef>
              <a:spcAft>
                <a:spcPts val="0"/>
              </a:spcAft>
              <a:buSzPts val="1800"/>
              <a:buChar char="•"/>
              <a:defRPr/>
            </a:lvl9pPr>
          </a:lstStyle>
          <a:p>
            <a:endParaRPr/>
          </a:p>
        </p:txBody>
      </p:sp>
      <p:sp>
        <p:nvSpPr>
          <p:cNvPr id="118" name="Google Shape;118;p20"/>
          <p:cNvSpPr txBox="1">
            <a:spLocks noGrp="1"/>
          </p:cNvSpPr>
          <p:nvPr>
            <p:ph type="body" idx="2"/>
          </p:nvPr>
        </p:nvSpPr>
        <p:spPr>
          <a:xfrm>
            <a:off x="310900" y="448050"/>
            <a:ext cx="3950100" cy="4124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42900" rtl="0">
              <a:spcBef>
                <a:spcPts val="600"/>
              </a:spcBef>
              <a:spcAft>
                <a:spcPts val="0"/>
              </a:spcAft>
              <a:buSzPts val="1800"/>
              <a:buChar char="•"/>
              <a:defRPr/>
            </a:lvl2pPr>
            <a:lvl3pPr marL="1371600" lvl="2" indent="-342900" rtl="0">
              <a:spcBef>
                <a:spcPts val="600"/>
              </a:spcBef>
              <a:spcAft>
                <a:spcPts val="0"/>
              </a:spcAft>
              <a:buSzPts val="1800"/>
              <a:buChar char="•"/>
              <a:defRPr/>
            </a:lvl3pPr>
            <a:lvl4pPr marL="1828800" lvl="3" indent="-342900" rtl="0">
              <a:spcBef>
                <a:spcPts val="600"/>
              </a:spcBef>
              <a:spcAft>
                <a:spcPts val="0"/>
              </a:spcAft>
              <a:buSzPts val="1800"/>
              <a:buChar char="•"/>
              <a:defRPr/>
            </a:lvl4pPr>
            <a:lvl5pPr marL="2286000" lvl="4" indent="-342900" rtl="0">
              <a:spcBef>
                <a:spcPts val="600"/>
              </a:spcBef>
              <a:spcAft>
                <a:spcPts val="0"/>
              </a:spcAft>
              <a:buSzPts val="1800"/>
              <a:buChar char="•"/>
              <a:defRPr/>
            </a:lvl5pPr>
            <a:lvl6pPr marL="2743200" lvl="5" indent="-342900" rtl="0">
              <a:spcBef>
                <a:spcPts val="600"/>
              </a:spcBef>
              <a:spcAft>
                <a:spcPts val="0"/>
              </a:spcAft>
              <a:buSzPts val="1800"/>
              <a:buChar char="•"/>
              <a:defRPr/>
            </a:lvl6pPr>
            <a:lvl7pPr marL="3200400" lvl="6" indent="-342900" rtl="0">
              <a:spcBef>
                <a:spcPts val="600"/>
              </a:spcBef>
              <a:spcAft>
                <a:spcPts val="0"/>
              </a:spcAft>
              <a:buSzPts val="1800"/>
              <a:buChar char="•"/>
              <a:defRPr/>
            </a:lvl7pPr>
            <a:lvl8pPr marL="3657600" lvl="7" indent="-342900" rtl="0">
              <a:spcBef>
                <a:spcPts val="600"/>
              </a:spcBef>
              <a:spcAft>
                <a:spcPts val="0"/>
              </a:spcAft>
              <a:buSzPts val="1800"/>
              <a:buChar char="•"/>
              <a:defRPr/>
            </a:lvl8pPr>
            <a:lvl9pPr marL="4114800" lvl="8" indent="-342900" rtl="0">
              <a:spcBef>
                <a:spcPts val="600"/>
              </a:spcBef>
              <a:spcAft>
                <a:spcPts val="0"/>
              </a:spcAft>
              <a:buSzPts val="1800"/>
              <a:buChar char="•"/>
              <a:defRPr/>
            </a:lvl9pPr>
          </a:lstStyle>
          <a:p>
            <a:endParaRPr/>
          </a:p>
        </p:txBody>
      </p:sp>
      <p:sp>
        <p:nvSpPr>
          <p:cNvPr id="119" name="Google Shape;119;p20"/>
          <p:cNvSpPr txBox="1">
            <a:spLocks noGrp="1"/>
          </p:cNvSpPr>
          <p:nvPr>
            <p:ph type="title"/>
          </p:nvPr>
        </p:nvSpPr>
        <p:spPr>
          <a:xfrm>
            <a:off x="4882900" y="445025"/>
            <a:ext cx="3950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20" name="Google Shape;120;p20"/>
          <p:cNvPicPr preferRelativeResize="0"/>
          <p:nvPr/>
        </p:nvPicPr>
        <p:blipFill>
          <a:blip r:embed="rId2">
            <a:alphaModFix/>
          </a:blip>
          <a:stretch>
            <a:fillRect/>
          </a:stretch>
        </p:blipFill>
        <p:spPr>
          <a:xfrm>
            <a:off x="0" y="4983478"/>
            <a:ext cx="457200" cy="16002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 name="Google Shape;16;p3"/>
          <p:cNvSpPr txBox="1">
            <a:spLocks noGrp="1"/>
          </p:cNvSpPr>
          <p:nvPr>
            <p:ph type="subTitle" idx="1"/>
          </p:nvPr>
        </p:nvSpPr>
        <p:spPr>
          <a:xfrm>
            <a:off x="311700" y="2834125"/>
            <a:ext cx="8520600" cy="15363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1pPr>
            <a:lvl2pPr lvl="1"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2pPr>
            <a:lvl3pPr lvl="2"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3pPr>
            <a:lvl4pPr lvl="3"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4pPr>
            <a:lvl5pPr lvl="4"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5pPr>
            <a:lvl6pPr lvl="5"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6pPr>
            <a:lvl7pPr lvl="6"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7pPr>
            <a:lvl8pPr lvl="7"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8pPr>
            <a:lvl9pPr lvl="8" algn="ctr" rtl="0">
              <a:lnSpc>
                <a:spcPct val="100000"/>
              </a:lnSpc>
              <a:spcBef>
                <a:spcPts val="600"/>
              </a:spcBef>
              <a:spcAft>
                <a:spcPts val="0"/>
              </a:spcAft>
              <a:buSzPts val="2400"/>
              <a:buFont typeface="Roboto Light"/>
              <a:buNone/>
              <a:defRPr sz="2400">
                <a:latin typeface="Roboto Light"/>
                <a:ea typeface="Roboto Light"/>
                <a:cs typeface="Roboto Light"/>
                <a:sym typeface="Roboto Light"/>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de left, Heading">
  <p:cSld name="SECTION_TITLE_AND_DESCRIPTION_1_1_1_1">
    <p:spTree>
      <p:nvGrpSpPr>
        <p:cNvPr id="1" name="Shape 121"/>
        <p:cNvGrpSpPr/>
        <p:nvPr/>
      </p:nvGrpSpPr>
      <p:grpSpPr>
        <a:xfrm>
          <a:off x="0" y="0"/>
          <a:ext cx="0" cy="0"/>
          <a:chOff x="0" y="0"/>
          <a:chExt cx="0" cy="0"/>
        </a:xfrm>
      </p:grpSpPr>
      <p:sp>
        <p:nvSpPr>
          <p:cNvPr id="122" name="Google Shape;122;p21"/>
          <p:cNvSpPr/>
          <p:nvPr/>
        </p:nvSpPr>
        <p:spPr>
          <a:xfrm>
            <a:off x="0" y="6"/>
            <a:ext cx="4572000" cy="5143500"/>
          </a:xfrm>
          <a:prstGeom prst="rect">
            <a:avLst/>
          </a:prstGeom>
          <a:solidFill>
            <a:srgbClr val="FDF6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4" name="Google Shape;124;p21"/>
          <p:cNvSpPr txBox="1">
            <a:spLocks noGrp="1"/>
          </p:cNvSpPr>
          <p:nvPr>
            <p:ph type="body" idx="1"/>
          </p:nvPr>
        </p:nvSpPr>
        <p:spPr>
          <a:xfrm>
            <a:off x="4882900" y="1152150"/>
            <a:ext cx="3950100" cy="34200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42900" rtl="0">
              <a:spcBef>
                <a:spcPts val="600"/>
              </a:spcBef>
              <a:spcAft>
                <a:spcPts val="0"/>
              </a:spcAft>
              <a:buSzPts val="1800"/>
              <a:buChar char="•"/>
              <a:defRPr/>
            </a:lvl2pPr>
            <a:lvl3pPr marL="1371600" lvl="2" indent="-342900" rtl="0">
              <a:spcBef>
                <a:spcPts val="600"/>
              </a:spcBef>
              <a:spcAft>
                <a:spcPts val="0"/>
              </a:spcAft>
              <a:buSzPts val="1800"/>
              <a:buChar char="•"/>
              <a:defRPr/>
            </a:lvl3pPr>
            <a:lvl4pPr marL="1828800" lvl="3" indent="-342900" rtl="0">
              <a:spcBef>
                <a:spcPts val="600"/>
              </a:spcBef>
              <a:spcAft>
                <a:spcPts val="0"/>
              </a:spcAft>
              <a:buSzPts val="1800"/>
              <a:buChar char="•"/>
              <a:defRPr/>
            </a:lvl4pPr>
            <a:lvl5pPr marL="2286000" lvl="4" indent="-342900" rtl="0">
              <a:spcBef>
                <a:spcPts val="600"/>
              </a:spcBef>
              <a:spcAft>
                <a:spcPts val="0"/>
              </a:spcAft>
              <a:buSzPts val="1800"/>
              <a:buChar char="•"/>
              <a:defRPr/>
            </a:lvl5pPr>
            <a:lvl6pPr marL="2743200" lvl="5" indent="-342900" rtl="0">
              <a:spcBef>
                <a:spcPts val="600"/>
              </a:spcBef>
              <a:spcAft>
                <a:spcPts val="0"/>
              </a:spcAft>
              <a:buSzPts val="1800"/>
              <a:buChar char="•"/>
              <a:defRPr/>
            </a:lvl6pPr>
            <a:lvl7pPr marL="3200400" lvl="6" indent="-342900" rtl="0">
              <a:spcBef>
                <a:spcPts val="600"/>
              </a:spcBef>
              <a:spcAft>
                <a:spcPts val="0"/>
              </a:spcAft>
              <a:buSzPts val="1800"/>
              <a:buChar char="•"/>
              <a:defRPr/>
            </a:lvl7pPr>
            <a:lvl8pPr marL="3657600" lvl="7" indent="-342900" rtl="0">
              <a:spcBef>
                <a:spcPts val="600"/>
              </a:spcBef>
              <a:spcAft>
                <a:spcPts val="0"/>
              </a:spcAft>
              <a:buSzPts val="1800"/>
              <a:buChar char="•"/>
              <a:defRPr/>
            </a:lvl8pPr>
            <a:lvl9pPr marL="4114800" lvl="8" indent="-342900" rtl="0">
              <a:spcBef>
                <a:spcPts val="600"/>
              </a:spcBef>
              <a:spcAft>
                <a:spcPts val="0"/>
              </a:spcAft>
              <a:buSzPts val="1800"/>
              <a:buChar char="•"/>
              <a:defRPr/>
            </a:lvl9pPr>
          </a:lstStyle>
          <a:p>
            <a:endParaRPr/>
          </a:p>
        </p:txBody>
      </p:sp>
      <p:sp>
        <p:nvSpPr>
          <p:cNvPr id="125" name="Google Shape;125;p21"/>
          <p:cNvSpPr txBox="1">
            <a:spLocks noGrp="1"/>
          </p:cNvSpPr>
          <p:nvPr>
            <p:ph type="body" idx="2"/>
          </p:nvPr>
        </p:nvSpPr>
        <p:spPr>
          <a:xfrm>
            <a:off x="310900" y="448050"/>
            <a:ext cx="3950100" cy="4124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42900" rtl="0">
              <a:spcBef>
                <a:spcPts val="600"/>
              </a:spcBef>
              <a:spcAft>
                <a:spcPts val="0"/>
              </a:spcAft>
              <a:buSzPts val="1800"/>
              <a:buChar char="•"/>
              <a:defRPr/>
            </a:lvl2pPr>
            <a:lvl3pPr marL="1371600" lvl="2" indent="-342900" rtl="0">
              <a:spcBef>
                <a:spcPts val="600"/>
              </a:spcBef>
              <a:spcAft>
                <a:spcPts val="0"/>
              </a:spcAft>
              <a:buSzPts val="1800"/>
              <a:buChar char="•"/>
              <a:defRPr/>
            </a:lvl3pPr>
            <a:lvl4pPr marL="1828800" lvl="3" indent="-342900" rtl="0">
              <a:spcBef>
                <a:spcPts val="600"/>
              </a:spcBef>
              <a:spcAft>
                <a:spcPts val="0"/>
              </a:spcAft>
              <a:buSzPts val="1800"/>
              <a:buChar char="•"/>
              <a:defRPr/>
            </a:lvl4pPr>
            <a:lvl5pPr marL="2286000" lvl="4" indent="-342900" rtl="0">
              <a:spcBef>
                <a:spcPts val="600"/>
              </a:spcBef>
              <a:spcAft>
                <a:spcPts val="0"/>
              </a:spcAft>
              <a:buSzPts val="1800"/>
              <a:buChar char="•"/>
              <a:defRPr/>
            </a:lvl5pPr>
            <a:lvl6pPr marL="2743200" lvl="5" indent="-342900" rtl="0">
              <a:spcBef>
                <a:spcPts val="600"/>
              </a:spcBef>
              <a:spcAft>
                <a:spcPts val="0"/>
              </a:spcAft>
              <a:buSzPts val="1800"/>
              <a:buChar char="•"/>
              <a:defRPr/>
            </a:lvl6pPr>
            <a:lvl7pPr marL="3200400" lvl="6" indent="-342900" rtl="0">
              <a:spcBef>
                <a:spcPts val="600"/>
              </a:spcBef>
              <a:spcAft>
                <a:spcPts val="0"/>
              </a:spcAft>
              <a:buSzPts val="1800"/>
              <a:buChar char="•"/>
              <a:defRPr/>
            </a:lvl7pPr>
            <a:lvl8pPr marL="3657600" lvl="7" indent="-342900" rtl="0">
              <a:spcBef>
                <a:spcPts val="600"/>
              </a:spcBef>
              <a:spcAft>
                <a:spcPts val="0"/>
              </a:spcAft>
              <a:buSzPts val="1800"/>
              <a:buChar char="•"/>
              <a:defRPr/>
            </a:lvl8pPr>
            <a:lvl9pPr marL="4114800" lvl="8" indent="-342900" rtl="0">
              <a:spcBef>
                <a:spcPts val="600"/>
              </a:spcBef>
              <a:spcAft>
                <a:spcPts val="0"/>
              </a:spcAft>
              <a:buSzPts val="1800"/>
              <a:buChar char="•"/>
              <a:defRPr/>
            </a:lvl9pPr>
          </a:lstStyle>
          <a:p>
            <a:endParaRPr/>
          </a:p>
        </p:txBody>
      </p:sp>
      <p:sp>
        <p:nvSpPr>
          <p:cNvPr id="126" name="Google Shape;126;p21"/>
          <p:cNvSpPr txBox="1">
            <a:spLocks noGrp="1"/>
          </p:cNvSpPr>
          <p:nvPr>
            <p:ph type="subTitle" idx="3"/>
          </p:nvPr>
        </p:nvSpPr>
        <p:spPr>
          <a:xfrm>
            <a:off x="225450" y="3943400"/>
            <a:ext cx="4045200" cy="465000"/>
          </a:xfrm>
          <a:prstGeom prst="rect">
            <a:avLst/>
          </a:prstGeom>
        </p:spPr>
        <p:txBody>
          <a:bodyPr spcFirstLastPara="1" wrap="square" lIns="91425" tIns="91425" rIns="91425" bIns="91425" anchor="t" anchorCtr="0">
            <a:noAutofit/>
          </a:bodyPr>
          <a:lstStyle>
            <a:lvl1pPr lvl="0" rtl="0">
              <a:lnSpc>
                <a:spcPct val="100000"/>
              </a:lnSpc>
              <a:spcBef>
                <a:spcPts val="600"/>
              </a:spcBef>
              <a:spcAft>
                <a:spcPts val="0"/>
              </a:spcAft>
              <a:buSzPts val="1800"/>
              <a:buNone/>
              <a:defRPr/>
            </a:lvl1pPr>
            <a:lvl2pPr lvl="1" algn="ctr" rtl="0">
              <a:lnSpc>
                <a:spcPct val="100000"/>
              </a:lnSpc>
              <a:spcBef>
                <a:spcPts val="600"/>
              </a:spcBef>
              <a:spcAft>
                <a:spcPts val="0"/>
              </a:spcAft>
              <a:buSzPts val="2100"/>
              <a:buNone/>
              <a:defRPr sz="2100"/>
            </a:lvl2pPr>
            <a:lvl3pPr lvl="2" algn="ctr" rtl="0">
              <a:lnSpc>
                <a:spcPct val="100000"/>
              </a:lnSpc>
              <a:spcBef>
                <a:spcPts val="600"/>
              </a:spcBef>
              <a:spcAft>
                <a:spcPts val="0"/>
              </a:spcAft>
              <a:buSzPts val="2100"/>
              <a:buNone/>
              <a:defRPr sz="2100"/>
            </a:lvl3pPr>
            <a:lvl4pPr lvl="3" algn="ctr" rtl="0">
              <a:lnSpc>
                <a:spcPct val="100000"/>
              </a:lnSpc>
              <a:spcBef>
                <a:spcPts val="600"/>
              </a:spcBef>
              <a:spcAft>
                <a:spcPts val="0"/>
              </a:spcAft>
              <a:buSzPts val="2100"/>
              <a:buNone/>
              <a:defRPr sz="2100"/>
            </a:lvl4pPr>
            <a:lvl5pPr lvl="4" algn="ctr" rtl="0">
              <a:lnSpc>
                <a:spcPct val="100000"/>
              </a:lnSpc>
              <a:spcBef>
                <a:spcPts val="600"/>
              </a:spcBef>
              <a:spcAft>
                <a:spcPts val="0"/>
              </a:spcAft>
              <a:buSzPts val="2100"/>
              <a:buNone/>
              <a:defRPr sz="2100"/>
            </a:lvl5pPr>
            <a:lvl6pPr lvl="5" algn="ctr" rtl="0">
              <a:lnSpc>
                <a:spcPct val="100000"/>
              </a:lnSpc>
              <a:spcBef>
                <a:spcPts val="600"/>
              </a:spcBef>
              <a:spcAft>
                <a:spcPts val="0"/>
              </a:spcAft>
              <a:buSzPts val="2100"/>
              <a:buNone/>
              <a:defRPr sz="2100"/>
            </a:lvl6pPr>
            <a:lvl7pPr lvl="6" algn="ctr" rtl="0">
              <a:lnSpc>
                <a:spcPct val="100000"/>
              </a:lnSpc>
              <a:spcBef>
                <a:spcPts val="600"/>
              </a:spcBef>
              <a:spcAft>
                <a:spcPts val="0"/>
              </a:spcAft>
              <a:buSzPts val="2100"/>
              <a:buNone/>
              <a:defRPr sz="2100"/>
            </a:lvl7pPr>
            <a:lvl8pPr lvl="7" algn="ctr" rtl="0">
              <a:lnSpc>
                <a:spcPct val="100000"/>
              </a:lnSpc>
              <a:spcBef>
                <a:spcPts val="600"/>
              </a:spcBef>
              <a:spcAft>
                <a:spcPts val="0"/>
              </a:spcAft>
              <a:buSzPts val="2100"/>
              <a:buNone/>
              <a:defRPr sz="2100"/>
            </a:lvl8pPr>
            <a:lvl9pPr lvl="8" algn="ctr" rtl="0">
              <a:lnSpc>
                <a:spcPct val="100000"/>
              </a:lnSpc>
              <a:spcBef>
                <a:spcPts val="600"/>
              </a:spcBef>
              <a:spcAft>
                <a:spcPts val="0"/>
              </a:spcAft>
              <a:buSzPts val="2100"/>
              <a:buNone/>
              <a:defRPr sz="2100"/>
            </a:lvl9pPr>
          </a:lstStyle>
          <a:p>
            <a:endParaRPr/>
          </a:p>
        </p:txBody>
      </p:sp>
      <p:sp>
        <p:nvSpPr>
          <p:cNvPr id="127" name="Google Shape;127;p21"/>
          <p:cNvSpPr txBox="1">
            <a:spLocks noGrp="1"/>
          </p:cNvSpPr>
          <p:nvPr>
            <p:ph type="title"/>
          </p:nvPr>
        </p:nvSpPr>
        <p:spPr>
          <a:xfrm>
            <a:off x="208450" y="3418425"/>
            <a:ext cx="39501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pic>
        <p:nvPicPr>
          <p:cNvPr id="128" name="Google Shape;128;p21"/>
          <p:cNvPicPr preferRelativeResize="0"/>
          <p:nvPr/>
        </p:nvPicPr>
        <p:blipFill>
          <a:blip r:embed="rId2">
            <a:alphaModFix/>
          </a:blip>
          <a:stretch>
            <a:fillRect/>
          </a:stretch>
        </p:blipFill>
        <p:spPr>
          <a:xfrm>
            <a:off x="0" y="4983478"/>
            <a:ext cx="457200" cy="16002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1" name="Google Shape;131;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de on right">
  <p:cSld name="SECTION_TITLE_AND_DESCRIPTION_1_2">
    <p:spTree>
      <p:nvGrpSpPr>
        <p:cNvPr id="1" name="Shape 132"/>
        <p:cNvGrpSpPr/>
        <p:nvPr/>
      </p:nvGrpSpPr>
      <p:grpSpPr>
        <a:xfrm>
          <a:off x="0" y="0"/>
          <a:ext cx="0" cy="0"/>
          <a:chOff x="0" y="0"/>
          <a:chExt cx="0" cy="0"/>
        </a:xfrm>
      </p:grpSpPr>
      <p:sp>
        <p:nvSpPr>
          <p:cNvPr id="133" name="Google Shape;133;p23"/>
          <p:cNvSpPr/>
          <p:nvPr/>
        </p:nvSpPr>
        <p:spPr>
          <a:xfrm>
            <a:off x="4572000" y="-125"/>
            <a:ext cx="4572000" cy="5143500"/>
          </a:xfrm>
          <a:prstGeom prst="rect">
            <a:avLst/>
          </a:prstGeom>
          <a:solidFill>
            <a:srgbClr val="FDF6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5" name="Google Shape;135;p23"/>
          <p:cNvSpPr txBox="1">
            <a:spLocks noGrp="1"/>
          </p:cNvSpPr>
          <p:nvPr>
            <p:ph type="body" idx="1"/>
          </p:nvPr>
        </p:nvSpPr>
        <p:spPr>
          <a:xfrm>
            <a:off x="311700" y="1152150"/>
            <a:ext cx="3950100" cy="34200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42900" rtl="0">
              <a:spcBef>
                <a:spcPts val="600"/>
              </a:spcBef>
              <a:spcAft>
                <a:spcPts val="0"/>
              </a:spcAft>
              <a:buSzPts val="1800"/>
              <a:buChar char="•"/>
              <a:defRPr/>
            </a:lvl2pPr>
            <a:lvl3pPr marL="1371600" lvl="2" indent="-342900" rtl="0">
              <a:spcBef>
                <a:spcPts val="600"/>
              </a:spcBef>
              <a:spcAft>
                <a:spcPts val="0"/>
              </a:spcAft>
              <a:buSzPts val="1800"/>
              <a:buChar char="•"/>
              <a:defRPr/>
            </a:lvl3pPr>
            <a:lvl4pPr marL="1828800" lvl="3" indent="-342900" rtl="0">
              <a:spcBef>
                <a:spcPts val="600"/>
              </a:spcBef>
              <a:spcAft>
                <a:spcPts val="0"/>
              </a:spcAft>
              <a:buSzPts val="1800"/>
              <a:buChar char="•"/>
              <a:defRPr/>
            </a:lvl4pPr>
            <a:lvl5pPr marL="2286000" lvl="4" indent="-342900" rtl="0">
              <a:spcBef>
                <a:spcPts val="600"/>
              </a:spcBef>
              <a:spcAft>
                <a:spcPts val="0"/>
              </a:spcAft>
              <a:buSzPts val="1800"/>
              <a:buChar char="•"/>
              <a:defRPr/>
            </a:lvl5pPr>
            <a:lvl6pPr marL="2743200" lvl="5" indent="-342900" rtl="0">
              <a:spcBef>
                <a:spcPts val="600"/>
              </a:spcBef>
              <a:spcAft>
                <a:spcPts val="0"/>
              </a:spcAft>
              <a:buSzPts val="1800"/>
              <a:buChar char="•"/>
              <a:defRPr/>
            </a:lvl6pPr>
            <a:lvl7pPr marL="3200400" lvl="6" indent="-342900" rtl="0">
              <a:spcBef>
                <a:spcPts val="600"/>
              </a:spcBef>
              <a:spcAft>
                <a:spcPts val="0"/>
              </a:spcAft>
              <a:buSzPts val="1800"/>
              <a:buChar char="•"/>
              <a:defRPr/>
            </a:lvl7pPr>
            <a:lvl8pPr marL="3657600" lvl="7" indent="-342900" rtl="0">
              <a:spcBef>
                <a:spcPts val="600"/>
              </a:spcBef>
              <a:spcAft>
                <a:spcPts val="0"/>
              </a:spcAft>
              <a:buSzPts val="1800"/>
              <a:buChar char="•"/>
              <a:defRPr/>
            </a:lvl8pPr>
            <a:lvl9pPr marL="4114800" lvl="8" indent="-342900" rtl="0">
              <a:spcBef>
                <a:spcPts val="600"/>
              </a:spcBef>
              <a:spcAft>
                <a:spcPts val="0"/>
              </a:spcAft>
              <a:buSzPts val="1800"/>
              <a:buChar char="•"/>
              <a:defRPr/>
            </a:lvl9pPr>
          </a:lstStyle>
          <a:p>
            <a:endParaRPr/>
          </a:p>
        </p:txBody>
      </p:sp>
      <p:sp>
        <p:nvSpPr>
          <p:cNvPr id="136" name="Google Shape;136;p23"/>
          <p:cNvSpPr txBox="1">
            <a:spLocks noGrp="1"/>
          </p:cNvSpPr>
          <p:nvPr>
            <p:ph type="body" idx="2"/>
          </p:nvPr>
        </p:nvSpPr>
        <p:spPr>
          <a:xfrm>
            <a:off x="4882900" y="448050"/>
            <a:ext cx="3950100" cy="4124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42900" rtl="0">
              <a:spcBef>
                <a:spcPts val="600"/>
              </a:spcBef>
              <a:spcAft>
                <a:spcPts val="0"/>
              </a:spcAft>
              <a:buSzPts val="1800"/>
              <a:buChar char="•"/>
              <a:defRPr/>
            </a:lvl2pPr>
            <a:lvl3pPr marL="1371600" lvl="2" indent="-342900" rtl="0">
              <a:spcBef>
                <a:spcPts val="600"/>
              </a:spcBef>
              <a:spcAft>
                <a:spcPts val="0"/>
              </a:spcAft>
              <a:buSzPts val="1800"/>
              <a:buChar char="•"/>
              <a:defRPr/>
            </a:lvl3pPr>
            <a:lvl4pPr marL="1828800" lvl="3" indent="-342900" rtl="0">
              <a:spcBef>
                <a:spcPts val="600"/>
              </a:spcBef>
              <a:spcAft>
                <a:spcPts val="0"/>
              </a:spcAft>
              <a:buSzPts val="1800"/>
              <a:buChar char="•"/>
              <a:defRPr/>
            </a:lvl4pPr>
            <a:lvl5pPr marL="2286000" lvl="4" indent="-342900" rtl="0">
              <a:spcBef>
                <a:spcPts val="600"/>
              </a:spcBef>
              <a:spcAft>
                <a:spcPts val="0"/>
              </a:spcAft>
              <a:buSzPts val="1800"/>
              <a:buChar char="•"/>
              <a:defRPr/>
            </a:lvl5pPr>
            <a:lvl6pPr marL="2743200" lvl="5" indent="-342900" rtl="0">
              <a:spcBef>
                <a:spcPts val="600"/>
              </a:spcBef>
              <a:spcAft>
                <a:spcPts val="0"/>
              </a:spcAft>
              <a:buSzPts val="1800"/>
              <a:buChar char="•"/>
              <a:defRPr/>
            </a:lvl6pPr>
            <a:lvl7pPr marL="3200400" lvl="6" indent="-342900" rtl="0">
              <a:spcBef>
                <a:spcPts val="600"/>
              </a:spcBef>
              <a:spcAft>
                <a:spcPts val="0"/>
              </a:spcAft>
              <a:buSzPts val="1800"/>
              <a:buChar char="•"/>
              <a:defRPr/>
            </a:lvl7pPr>
            <a:lvl8pPr marL="3657600" lvl="7" indent="-342900" rtl="0">
              <a:spcBef>
                <a:spcPts val="600"/>
              </a:spcBef>
              <a:spcAft>
                <a:spcPts val="0"/>
              </a:spcAft>
              <a:buSzPts val="1800"/>
              <a:buChar char="•"/>
              <a:defRPr/>
            </a:lvl8pPr>
            <a:lvl9pPr marL="4114800" lvl="8" indent="-342900" rtl="0">
              <a:spcBef>
                <a:spcPts val="600"/>
              </a:spcBef>
              <a:spcAft>
                <a:spcPts val="0"/>
              </a:spcAft>
              <a:buSzPts val="1800"/>
              <a:buChar char="•"/>
              <a:defRPr/>
            </a:lvl9pPr>
          </a:lstStyle>
          <a:p>
            <a:endParaRPr/>
          </a:p>
        </p:txBody>
      </p:sp>
      <p:sp>
        <p:nvSpPr>
          <p:cNvPr id="137" name="Google Shape;137;p23"/>
          <p:cNvSpPr txBox="1">
            <a:spLocks noGrp="1"/>
          </p:cNvSpPr>
          <p:nvPr>
            <p:ph type="title"/>
          </p:nvPr>
        </p:nvSpPr>
        <p:spPr>
          <a:xfrm>
            <a:off x="311700" y="445025"/>
            <a:ext cx="3950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107050" y="402200"/>
            <a:ext cx="8909700" cy="453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42900" rtl="0">
              <a:spcBef>
                <a:spcPts val="600"/>
              </a:spcBef>
              <a:spcAft>
                <a:spcPts val="0"/>
              </a:spcAft>
              <a:buSzPts val="1800"/>
              <a:buChar char="○"/>
              <a:defRPr/>
            </a:lvl2pPr>
            <a:lvl3pPr marL="1371600" lvl="2" indent="-342900" rtl="0">
              <a:spcBef>
                <a:spcPts val="600"/>
              </a:spcBef>
              <a:spcAft>
                <a:spcPts val="0"/>
              </a:spcAft>
              <a:buSzPts val="1800"/>
              <a:buChar char="■"/>
              <a:defRPr/>
            </a:lvl3pPr>
            <a:lvl4pPr marL="1828800" lvl="3" indent="-342900" rtl="0">
              <a:spcBef>
                <a:spcPts val="600"/>
              </a:spcBef>
              <a:spcAft>
                <a:spcPts val="0"/>
              </a:spcAft>
              <a:buSzPts val="1800"/>
              <a:buChar char="●"/>
              <a:defRPr/>
            </a:lvl4pPr>
            <a:lvl5pPr marL="2286000" lvl="4" indent="-342900" rtl="0">
              <a:spcBef>
                <a:spcPts val="600"/>
              </a:spcBef>
              <a:spcAft>
                <a:spcPts val="0"/>
              </a:spcAft>
              <a:buSzPts val="1800"/>
              <a:buChar char="○"/>
              <a:defRPr/>
            </a:lvl5pPr>
            <a:lvl6pPr marL="2743200" lvl="5" indent="-342900" rtl="0">
              <a:spcBef>
                <a:spcPts val="600"/>
              </a:spcBef>
              <a:spcAft>
                <a:spcPts val="0"/>
              </a:spcAft>
              <a:buSzPts val="1800"/>
              <a:buChar char="■"/>
              <a:defRPr/>
            </a:lvl6pPr>
            <a:lvl7pPr marL="3200400" lvl="6" indent="-342900" rtl="0">
              <a:spcBef>
                <a:spcPts val="600"/>
              </a:spcBef>
              <a:spcAft>
                <a:spcPts val="0"/>
              </a:spcAft>
              <a:buSzPts val="1800"/>
              <a:buChar char="●"/>
              <a:defRPr/>
            </a:lvl7pPr>
            <a:lvl8pPr marL="3657600" lvl="7" indent="-342900" rtl="0">
              <a:spcBef>
                <a:spcPts val="600"/>
              </a:spcBef>
              <a:spcAft>
                <a:spcPts val="0"/>
              </a:spcAft>
              <a:buSzPts val="1800"/>
              <a:buChar char="○"/>
              <a:defRPr/>
            </a:lvl8pPr>
            <a:lvl9pPr marL="4114800" lvl="8" indent="-342900" rtl="0">
              <a:spcBef>
                <a:spcPts val="600"/>
              </a:spcBef>
              <a:spcAft>
                <a:spcPts val="0"/>
              </a:spcAft>
              <a:buSzPts val="18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21" name="Google Shape;21;p4"/>
          <p:cNvCxnSpPr/>
          <p:nvPr/>
        </p:nvCxnSpPr>
        <p:spPr>
          <a:xfrm>
            <a:off x="95431" y="402210"/>
            <a:ext cx="8909700" cy="0"/>
          </a:xfrm>
          <a:prstGeom prst="straightConnector1">
            <a:avLst/>
          </a:prstGeom>
          <a:noFill/>
          <a:ln w="19050" cap="flat" cmpd="sng">
            <a:solidFill>
              <a:srgbClr val="BF9000"/>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Roadmap">
  <p:cSld name="SECTION_TITLE_AND_DESCRIPTION_1">
    <p:spTree>
      <p:nvGrpSpPr>
        <p:cNvPr id="1" name="Shape 22"/>
        <p:cNvGrpSpPr/>
        <p:nvPr/>
      </p:nvGrpSpPr>
      <p:grpSpPr>
        <a:xfrm>
          <a:off x="0" y="0"/>
          <a:ext cx="0" cy="0"/>
          <a:chOff x="0" y="0"/>
          <a:chExt cx="0" cy="0"/>
        </a:xfrm>
      </p:grpSpPr>
      <p:sp>
        <p:nvSpPr>
          <p:cNvPr id="23" name="Google Shape;23;p5"/>
          <p:cNvSpPr/>
          <p:nvPr/>
        </p:nvSpPr>
        <p:spPr>
          <a:xfrm>
            <a:off x="0" y="-125"/>
            <a:ext cx="4572000" cy="51435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5" name="Google Shape;25;p5"/>
          <p:cNvSpPr txBox="1">
            <a:spLocks noGrp="1"/>
          </p:cNvSpPr>
          <p:nvPr>
            <p:ph type="body" idx="1"/>
          </p:nvPr>
        </p:nvSpPr>
        <p:spPr>
          <a:xfrm>
            <a:off x="4812375" y="402198"/>
            <a:ext cx="3999900" cy="4260900"/>
          </a:xfrm>
          <a:prstGeom prst="rect">
            <a:avLst/>
          </a:prstGeom>
        </p:spPr>
        <p:txBody>
          <a:bodyPr spcFirstLastPara="1" wrap="square" lIns="91425" tIns="91425" rIns="91425" bIns="91425" anchor="ctr" anchorCtr="0">
            <a:noAutofit/>
          </a:bodyPr>
          <a:lstStyle>
            <a:lvl1pPr marL="457200" lvl="0" indent="-342900" rtl="0">
              <a:spcBef>
                <a:spcPts val="600"/>
              </a:spcBef>
              <a:spcAft>
                <a:spcPts val="0"/>
              </a:spcAft>
              <a:buClr>
                <a:srgbClr val="CCCCCC"/>
              </a:buClr>
              <a:buSzPts val="1800"/>
              <a:buFont typeface="Roboto Light"/>
              <a:buChar char="•"/>
              <a:defRPr>
                <a:solidFill>
                  <a:srgbClr val="CCCCCC"/>
                </a:solidFill>
                <a:latin typeface="Roboto Light"/>
                <a:ea typeface="Roboto Light"/>
                <a:cs typeface="Roboto Light"/>
                <a:sym typeface="Roboto Light"/>
              </a:defRPr>
            </a:lvl1pPr>
            <a:lvl2pPr marL="914400" lvl="1" indent="-342900" rtl="0">
              <a:spcBef>
                <a:spcPts val="600"/>
              </a:spcBef>
              <a:spcAft>
                <a:spcPts val="0"/>
              </a:spcAft>
              <a:buClr>
                <a:srgbClr val="CCCCCC"/>
              </a:buClr>
              <a:buSzPts val="1800"/>
              <a:buFont typeface="Roboto Light"/>
              <a:buChar char="•"/>
              <a:defRPr>
                <a:solidFill>
                  <a:srgbClr val="CCCCCC"/>
                </a:solidFill>
                <a:latin typeface="Roboto Light"/>
                <a:ea typeface="Roboto Light"/>
                <a:cs typeface="Roboto Light"/>
                <a:sym typeface="Roboto Light"/>
              </a:defRPr>
            </a:lvl2pPr>
            <a:lvl3pPr marL="1371600" lvl="2" indent="-342900" rtl="0">
              <a:spcBef>
                <a:spcPts val="600"/>
              </a:spcBef>
              <a:spcAft>
                <a:spcPts val="0"/>
              </a:spcAft>
              <a:buClr>
                <a:srgbClr val="CCCCCC"/>
              </a:buClr>
              <a:buSzPts val="1800"/>
              <a:buFont typeface="Roboto Light"/>
              <a:buChar char="•"/>
              <a:defRPr>
                <a:solidFill>
                  <a:srgbClr val="CCCCCC"/>
                </a:solidFill>
                <a:latin typeface="Roboto Light"/>
                <a:ea typeface="Roboto Light"/>
                <a:cs typeface="Roboto Light"/>
                <a:sym typeface="Roboto Light"/>
              </a:defRPr>
            </a:lvl3pPr>
            <a:lvl4pPr marL="1828800" lvl="3" indent="-342900" rtl="0">
              <a:spcBef>
                <a:spcPts val="600"/>
              </a:spcBef>
              <a:spcAft>
                <a:spcPts val="0"/>
              </a:spcAft>
              <a:buClr>
                <a:srgbClr val="CCCCCC"/>
              </a:buClr>
              <a:buSzPts val="1800"/>
              <a:buFont typeface="Roboto Light"/>
              <a:buChar char="•"/>
              <a:defRPr>
                <a:solidFill>
                  <a:srgbClr val="CCCCCC"/>
                </a:solidFill>
                <a:latin typeface="Roboto Light"/>
                <a:ea typeface="Roboto Light"/>
                <a:cs typeface="Roboto Light"/>
                <a:sym typeface="Roboto Light"/>
              </a:defRPr>
            </a:lvl4pPr>
            <a:lvl5pPr marL="2286000" lvl="4" indent="-342900" rtl="0">
              <a:spcBef>
                <a:spcPts val="600"/>
              </a:spcBef>
              <a:spcAft>
                <a:spcPts val="0"/>
              </a:spcAft>
              <a:buClr>
                <a:srgbClr val="CCCCCC"/>
              </a:buClr>
              <a:buSzPts val="1800"/>
              <a:buFont typeface="Roboto Light"/>
              <a:buChar char="•"/>
              <a:defRPr>
                <a:solidFill>
                  <a:srgbClr val="CCCCCC"/>
                </a:solidFill>
                <a:latin typeface="Roboto Light"/>
                <a:ea typeface="Roboto Light"/>
                <a:cs typeface="Roboto Light"/>
                <a:sym typeface="Roboto Light"/>
              </a:defRPr>
            </a:lvl5pPr>
            <a:lvl6pPr marL="2743200" lvl="5" indent="-342900" rtl="0">
              <a:spcBef>
                <a:spcPts val="600"/>
              </a:spcBef>
              <a:spcAft>
                <a:spcPts val="0"/>
              </a:spcAft>
              <a:buClr>
                <a:srgbClr val="CCCCCC"/>
              </a:buClr>
              <a:buSzPts val="1800"/>
              <a:buFont typeface="Roboto Light"/>
              <a:buChar char="•"/>
              <a:defRPr>
                <a:solidFill>
                  <a:srgbClr val="CCCCCC"/>
                </a:solidFill>
                <a:latin typeface="Roboto Light"/>
                <a:ea typeface="Roboto Light"/>
                <a:cs typeface="Roboto Light"/>
                <a:sym typeface="Roboto Light"/>
              </a:defRPr>
            </a:lvl6pPr>
            <a:lvl7pPr marL="3200400" lvl="6" indent="-342900" rtl="0">
              <a:spcBef>
                <a:spcPts val="600"/>
              </a:spcBef>
              <a:spcAft>
                <a:spcPts val="0"/>
              </a:spcAft>
              <a:buClr>
                <a:srgbClr val="CCCCCC"/>
              </a:buClr>
              <a:buSzPts val="1800"/>
              <a:buFont typeface="Roboto Light"/>
              <a:buChar char="•"/>
              <a:defRPr>
                <a:solidFill>
                  <a:srgbClr val="CCCCCC"/>
                </a:solidFill>
                <a:latin typeface="Roboto Light"/>
                <a:ea typeface="Roboto Light"/>
                <a:cs typeface="Roboto Light"/>
                <a:sym typeface="Roboto Light"/>
              </a:defRPr>
            </a:lvl7pPr>
            <a:lvl8pPr marL="3657600" lvl="7" indent="-342900" rtl="0">
              <a:spcBef>
                <a:spcPts val="600"/>
              </a:spcBef>
              <a:spcAft>
                <a:spcPts val="0"/>
              </a:spcAft>
              <a:buClr>
                <a:srgbClr val="CCCCCC"/>
              </a:buClr>
              <a:buSzPts val="1800"/>
              <a:buFont typeface="Roboto Light"/>
              <a:buChar char="•"/>
              <a:defRPr>
                <a:solidFill>
                  <a:srgbClr val="CCCCCC"/>
                </a:solidFill>
                <a:latin typeface="Roboto Light"/>
                <a:ea typeface="Roboto Light"/>
                <a:cs typeface="Roboto Light"/>
                <a:sym typeface="Roboto Light"/>
              </a:defRPr>
            </a:lvl8pPr>
            <a:lvl9pPr marL="4114800" lvl="8" indent="-342900" rtl="0">
              <a:spcBef>
                <a:spcPts val="600"/>
              </a:spcBef>
              <a:spcAft>
                <a:spcPts val="0"/>
              </a:spcAft>
              <a:buClr>
                <a:srgbClr val="CCCCCC"/>
              </a:buClr>
              <a:buSzPts val="1800"/>
              <a:buFont typeface="Roboto Light"/>
              <a:buChar char="•"/>
              <a:defRPr>
                <a:solidFill>
                  <a:srgbClr val="CCCCCC"/>
                </a:solidFill>
                <a:latin typeface="Roboto Light"/>
                <a:ea typeface="Roboto Light"/>
                <a:cs typeface="Roboto Light"/>
                <a:sym typeface="Roboto Light"/>
              </a:defRPr>
            </a:lvl9pPr>
          </a:lstStyle>
          <a:p>
            <a:endParaRPr/>
          </a:p>
        </p:txBody>
      </p:sp>
      <p:sp>
        <p:nvSpPr>
          <p:cNvPr id="26" name="Google Shape;26;p5"/>
          <p:cNvSpPr txBox="1">
            <a:spLocks noGrp="1"/>
          </p:cNvSpPr>
          <p:nvPr>
            <p:ph type="title"/>
          </p:nvPr>
        </p:nvSpPr>
        <p:spPr>
          <a:xfrm>
            <a:off x="177925" y="2003300"/>
            <a:ext cx="4038000" cy="2037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cxnSp>
        <p:nvCxnSpPr>
          <p:cNvPr id="27" name="Google Shape;27;p5"/>
          <p:cNvCxnSpPr/>
          <p:nvPr/>
        </p:nvCxnSpPr>
        <p:spPr>
          <a:xfrm>
            <a:off x="266975" y="4049175"/>
            <a:ext cx="4038000" cy="0"/>
          </a:xfrm>
          <a:prstGeom prst="straightConnector1">
            <a:avLst/>
          </a:prstGeom>
          <a:noFill/>
          <a:ln w="19050" cap="flat" cmpd="sng">
            <a:solidFill>
              <a:srgbClr val="BF9000"/>
            </a:solidFill>
            <a:prstDash val="solid"/>
            <a:round/>
            <a:headEnd type="none" w="med" len="med"/>
            <a:tailEnd type="none" w="med" len="med"/>
          </a:ln>
        </p:spPr>
      </p:cxnSp>
      <p:sp>
        <p:nvSpPr>
          <p:cNvPr id="28" name="Google Shape;28;p5"/>
          <p:cNvSpPr txBox="1">
            <a:spLocks noGrp="1"/>
          </p:cNvSpPr>
          <p:nvPr>
            <p:ph type="subTitle" idx="2"/>
          </p:nvPr>
        </p:nvSpPr>
        <p:spPr>
          <a:xfrm>
            <a:off x="177925" y="4068000"/>
            <a:ext cx="4158000" cy="393600"/>
          </a:xfrm>
          <a:prstGeom prst="rect">
            <a:avLst/>
          </a:prstGeom>
        </p:spPr>
        <p:txBody>
          <a:bodyPr spcFirstLastPara="1" wrap="square" lIns="91425" tIns="91425" rIns="91425" bIns="91425" anchor="ctr" anchorCtr="0">
            <a:noAutofit/>
          </a:bodyPr>
          <a:lstStyle>
            <a:lvl1pPr lvl="0" rtl="0">
              <a:lnSpc>
                <a:spcPct val="100000"/>
              </a:lnSpc>
              <a:spcBef>
                <a:spcPts val="600"/>
              </a:spcBef>
              <a:spcAft>
                <a:spcPts val="0"/>
              </a:spcAft>
              <a:buSzPts val="1800"/>
              <a:buNone/>
              <a:defRPr/>
            </a:lvl1pPr>
            <a:lvl2pPr lvl="1" rtl="0">
              <a:lnSpc>
                <a:spcPct val="100000"/>
              </a:lnSpc>
              <a:spcBef>
                <a:spcPts val="600"/>
              </a:spcBef>
              <a:spcAft>
                <a:spcPts val="0"/>
              </a:spcAft>
              <a:buSzPts val="2100"/>
              <a:buNone/>
              <a:defRPr sz="2100"/>
            </a:lvl2pPr>
            <a:lvl3pPr lvl="2" rtl="0">
              <a:lnSpc>
                <a:spcPct val="100000"/>
              </a:lnSpc>
              <a:spcBef>
                <a:spcPts val="600"/>
              </a:spcBef>
              <a:spcAft>
                <a:spcPts val="0"/>
              </a:spcAft>
              <a:buSzPts val="2100"/>
              <a:buNone/>
              <a:defRPr sz="2100"/>
            </a:lvl3pPr>
            <a:lvl4pPr lvl="3" rtl="0">
              <a:lnSpc>
                <a:spcPct val="100000"/>
              </a:lnSpc>
              <a:spcBef>
                <a:spcPts val="600"/>
              </a:spcBef>
              <a:spcAft>
                <a:spcPts val="0"/>
              </a:spcAft>
              <a:buSzPts val="2100"/>
              <a:buNone/>
              <a:defRPr sz="2100"/>
            </a:lvl4pPr>
            <a:lvl5pPr lvl="4" rtl="0">
              <a:lnSpc>
                <a:spcPct val="100000"/>
              </a:lnSpc>
              <a:spcBef>
                <a:spcPts val="600"/>
              </a:spcBef>
              <a:spcAft>
                <a:spcPts val="0"/>
              </a:spcAft>
              <a:buSzPts val="2100"/>
              <a:buNone/>
              <a:defRPr sz="2100"/>
            </a:lvl5pPr>
            <a:lvl6pPr lvl="5" rtl="0">
              <a:lnSpc>
                <a:spcPct val="100000"/>
              </a:lnSpc>
              <a:spcBef>
                <a:spcPts val="600"/>
              </a:spcBef>
              <a:spcAft>
                <a:spcPts val="0"/>
              </a:spcAft>
              <a:buSzPts val="2100"/>
              <a:buNone/>
              <a:defRPr sz="2100"/>
            </a:lvl6pPr>
            <a:lvl7pPr lvl="6" rtl="0">
              <a:lnSpc>
                <a:spcPct val="100000"/>
              </a:lnSpc>
              <a:spcBef>
                <a:spcPts val="600"/>
              </a:spcBef>
              <a:spcAft>
                <a:spcPts val="0"/>
              </a:spcAft>
              <a:buSzPts val="2100"/>
              <a:buNone/>
              <a:defRPr sz="2100"/>
            </a:lvl7pPr>
            <a:lvl8pPr lvl="7" rtl="0">
              <a:lnSpc>
                <a:spcPct val="100000"/>
              </a:lnSpc>
              <a:spcBef>
                <a:spcPts val="600"/>
              </a:spcBef>
              <a:spcAft>
                <a:spcPts val="0"/>
              </a:spcAft>
              <a:buSzPts val="2100"/>
              <a:buNone/>
              <a:defRPr sz="2100"/>
            </a:lvl8pPr>
            <a:lvl9pPr lvl="8" rtl="0">
              <a:lnSpc>
                <a:spcPct val="100000"/>
              </a:lnSpc>
              <a:spcBef>
                <a:spcPts val="60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mo slide right">
  <p:cSld name="SECTION_TITLE_AND_DESCRIPTION_2">
    <p:spTree>
      <p:nvGrpSpPr>
        <p:cNvPr id="1" name="Shape 29"/>
        <p:cNvGrpSpPr/>
        <p:nvPr/>
      </p:nvGrpSpPr>
      <p:grpSpPr>
        <a:xfrm>
          <a:off x="0" y="0"/>
          <a:ext cx="0" cy="0"/>
          <a:chOff x="0" y="0"/>
          <a:chExt cx="0" cy="0"/>
        </a:xfrm>
      </p:grpSpPr>
      <p:sp>
        <p:nvSpPr>
          <p:cNvPr id="30" name="Google Shape;30;p6"/>
          <p:cNvSpPr/>
          <p:nvPr/>
        </p:nvSpPr>
        <p:spPr>
          <a:xfrm>
            <a:off x="4572000" y="-125"/>
            <a:ext cx="4572000" cy="51435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txBox="1">
            <a:spLocks noGrp="1"/>
          </p:cNvSpPr>
          <p:nvPr>
            <p:ph type="subTitle" idx="1"/>
          </p:nvPr>
        </p:nvSpPr>
        <p:spPr>
          <a:xfrm>
            <a:off x="4835400" y="4198275"/>
            <a:ext cx="4045200" cy="465000"/>
          </a:xfrm>
          <a:prstGeom prst="rect">
            <a:avLst/>
          </a:prstGeom>
        </p:spPr>
        <p:txBody>
          <a:bodyPr spcFirstLastPara="1" wrap="square" lIns="91425" tIns="91425" rIns="91425" bIns="91425" anchor="t" anchorCtr="0">
            <a:noAutofit/>
          </a:bodyPr>
          <a:lstStyle>
            <a:lvl1pPr lvl="0" algn="r" rtl="0">
              <a:lnSpc>
                <a:spcPct val="100000"/>
              </a:lnSpc>
              <a:spcBef>
                <a:spcPts val="600"/>
              </a:spcBef>
              <a:spcAft>
                <a:spcPts val="0"/>
              </a:spcAft>
              <a:buSzPts val="1800"/>
              <a:buNone/>
              <a:defRPr/>
            </a:lvl1pPr>
            <a:lvl2pPr lvl="1" algn="ctr" rtl="0">
              <a:lnSpc>
                <a:spcPct val="100000"/>
              </a:lnSpc>
              <a:spcBef>
                <a:spcPts val="600"/>
              </a:spcBef>
              <a:spcAft>
                <a:spcPts val="0"/>
              </a:spcAft>
              <a:buSzPts val="2100"/>
              <a:buNone/>
              <a:defRPr sz="2100"/>
            </a:lvl2pPr>
            <a:lvl3pPr lvl="2" algn="ctr" rtl="0">
              <a:lnSpc>
                <a:spcPct val="100000"/>
              </a:lnSpc>
              <a:spcBef>
                <a:spcPts val="600"/>
              </a:spcBef>
              <a:spcAft>
                <a:spcPts val="0"/>
              </a:spcAft>
              <a:buSzPts val="2100"/>
              <a:buNone/>
              <a:defRPr sz="2100"/>
            </a:lvl3pPr>
            <a:lvl4pPr lvl="3" algn="ctr" rtl="0">
              <a:lnSpc>
                <a:spcPct val="100000"/>
              </a:lnSpc>
              <a:spcBef>
                <a:spcPts val="600"/>
              </a:spcBef>
              <a:spcAft>
                <a:spcPts val="0"/>
              </a:spcAft>
              <a:buSzPts val="2100"/>
              <a:buNone/>
              <a:defRPr sz="2100"/>
            </a:lvl4pPr>
            <a:lvl5pPr lvl="4" algn="ctr" rtl="0">
              <a:lnSpc>
                <a:spcPct val="100000"/>
              </a:lnSpc>
              <a:spcBef>
                <a:spcPts val="600"/>
              </a:spcBef>
              <a:spcAft>
                <a:spcPts val="0"/>
              </a:spcAft>
              <a:buSzPts val="2100"/>
              <a:buNone/>
              <a:defRPr sz="2100"/>
            </a:lvl5pPr>
            <a:lvl6pPr lvl="5" algn="ctr" rtl="0">
              <a:lnSpc>
                <a:spcPct val="100000"/>
              </a:lnSpc>
              <a:spcBef>
                <a:spcPts val="600"/>
              </a:spcBef>
              <a:spcAft>
                <a:spcPts val="0"/>
              </a:spcAft>
              <a:buSzPts val="2100"/>
              <a:buNone/>
              <a:defRPr sz="2100"/>
            </a:lvl6pPr>
            <a:lvl7pPr lvl="6" algn="ctr" rtl="0">
              <a:lnSpc>
                <a:spcPct val="100000"/>
              </a:lnSpc>
              <a:spcBef>
                <a:spcPts val="600"/>
              </a:spcBef>
              <a:spcAft>
                <a:spcPts val="0"/>
              </a:spcAft>
              <a:buSzPts val="2100"/>
              <a:buNone/>
              <a:defRPr sz="2100"/>
            </a:lvl7pPr>
            <a:lvl8pPr lvl="7" algn="ctr" rtl="0">
              <a:lnSpc>
                <a:spcPct val="100000"/>
              </a:lnSpc>
              <a:spcBef>
                <a:spcPts val="600"/>
              </a:spcBef>
              <a:spcAft>
                <a:spcPts val="0"/>
              </a:spcAft>
              <a:buSzPts val="2100"/>
              <a:buNone/>
              <a:defRPr sz="2100"/>
            </a:lvl8pPr>
            <a:lvl9pPr lvl="8" algn="ctr" rtl="0">
              <a:lnSpc>
                <a:spcPct val="100000"/>
              </a:lnSpc>
              <a:spcBef>
                <a:spcPts val="600"/>
              </a:spcBef>
              <a:spcAft>
                <a:spcPts val="0"/>
              </a:spcAft>
              <a:buSzPts val="2100"/>
              <a:buNone/>
              <a:defRPr sz="2100"/>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 name="Google Shape;33;p6"/>
          <p:cNvSpPr txBox="1"/>
          <p:nvPr/>
        </p:nvSpPr>
        <p:spPr>
          <a:xfrm>
            <a:off x="6365900" y="3724875"/>
            <a:ext cx="2591100" cy="5694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500" b="1">
                <a:solidFill>
                  <a:schemeClr val="accent3"/>
                </a:solidFill>
                <a:latin typeface="Roboto"/>
                <a:ea typeface="Roboto"/>
                <a:cs typeface="Roboto"/>
                <a:sym typeface="Roboto"/>
              </a:rPr>
              <a:t>Demo Slides</a:t>
            </a:r>
            <a:endParaRPr sz="2500" b="1">
              <a:solidFill>
                <a:schemeClr val="accent3"/>
              </a:solidFill>
              <a:latin typeface="Roboto"/>
              <a:ea typeface="Roboto"/>
              <a:cs typeface="Roboto"/>
              <a:sym typeface="Roboto"/>
            </a:endParaRPr>
          </a:p>
        </p:txBody>
      </p:sp>
      <p:sp>
        <p:nvSpPr>
          <p:cNvPr id="34" name="Google Shape;34;p6"/>
          <p:cNvSpPr txBox="1">
            <a:spLocks noGrp="1"/>
          </p:cNvSpPr>
          <p:nvPr>
            <p:ph type="body" idx="2"/>
          </p:nvPr>
        </p:nvSpPr>
        <p:spPr>
          <a:xfrm>
            <a:off x="95425" y="402200"/>
            <a:ext cx="4302300" cy="4261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Font typeface="Roboto Light"/>
              <a:buChar char="•"/>
              <a:defRPr>
                <a:latin typeface="Roboto Light"/>
                <a:ea typeface="Roboto Light"/>
                <a:cs typeface="Roboto Light"/>
                <a:sym typeface="Roboto Light"/>
              </a:defRPr>
            </a:lvl1pPr>
            <a:lvl2pPr marL="914400" lvl="1" indent="-342900" rtl="0">
              <a:spcBef>
                <a:spcPts val="600"/>
              </a:spcBef>
              <a:spcAft>
                <a:spcPts val="0"/>
              </a:spcAft>
              <a:buSzPts val="1800"/>
              <a:buFont typeface="Roboto Light"/>
              <a:buChar char="•"/>
              <a:defRPr>
                <a:latin typeface="Roboto Light"/>
                <a:ea typeface="Roboto Light"/>
                <a:cs typeface="Roboto Light"/>
                <a:sym typeface="Roboto Light"/>
              </a:defRPr>
            </a:lvl2pPr>
            <a:lvl3pPr marL="1371600" lvl="2" indent="-342900" rtl="0">
              <a:spcBef>
                <a:spcPts val="600"/>
              </a:spcBef>
              <a:spcAft>
                <a:spcPts val="0"/>
              </a:spcAft>
              <a:buSzPts val="1800"/>
              <a:buFont typeface="Roboto Light"/>
              <a:buChar char="•"/>
              <a:defRPr>
                <a:latin typeface="Roboto Light"/>
                <a:ea typeface="Roboto Light"/>
                <a:cs typeface="Roboto Light"/>
                <a:sym typeface="Roboto Light"/>
              </a:defRPr>
            </a:lvl3pPr>
            <a:lvl4pPr marL="1828800" lvl="3" indent="-342900" rtl="0">
              <a:spcBef>
                <a:spcPts val="600"/>
              </a:spcBef>
              <a:spcAft>
                <a:spcPts val="0"/>
              </a:spcAft>
              <a:buSzPts val="1800"/>
              <a:buFont typeface="Roboto Light"/>
              <a:buChar char="•"/>
              <a:defRPr>
                <a:latin typeface="Roboto Light"/>
                <a:ea typeface="Roboto Light"/>
                <a:cs typeface="Roboto Light"/>
                <a:sym typeface="Roboto Light"/>
              </a:defRPr>
            </a:lvl4pPr>
            <a:lvl5pPr marL="2286000" lvl="4" indent="-342900" rtl="0">
              <a:spcBef>
                <a:spcPts val="600"/>
              </a:spcBef>
              <a:spcAft>
                <a:spcPts val="0"/>
              </a:spcAft>
              <a:buSzPts val="1800"/>
              <a:buFont typeface="Roboto Light"/>
              <a:buChar char="•"/>
              <a:defRPr>
                <a:latin typeface="Roboto Light"/>
                <a:ea typeface="Roboto Light"/>
                <a:cs typeface="Roboto Light"/>
                <a:sym typeface="Roboto Light"/>
              </a:defRPr>
            </a:lvl5pPr>
            <a:lvl6pPr marL="2743200" lvl="5" indent="-342900" rtl="0">
              <a:spcBef>
                <a:spcPts val="600"/>
              </a:spcBef>
              <a:spcAft>
                <a:spcPts val="0"/>
              </a:spcAft>
              <a:buSzPts val="1800"/>
              <a:buFont typeface="Roboto Light"/>
              <a:buChar char="•"/>
              <a:defRPr>
                <a:latin typeface="Roboto Light"/>
                <a:ea typeface="Roboto Light"/>
                <a:cs typeface="Roboto Light"/>
                <a:sym typeface="Roboto Light"/>
              </a:defRPr>
            </a:lvl6pPr>
            <a:lvl7pPr marL="3200400" lvl="6" indent="-342900" rtl="0">
              <a:spcBef>
                <a:spcPts val="600"/>
              </a:spcBef>
              <a:spcAft>
                <a:spcPts val="0"/>
              </a:spcAft>
              <a:buSzPts val="1800"/>
              <a:buFont typeface="Roboto Light"/>
              <a:buChar char="•"/>
              <a:defRPr>
                <a:latin typeface="Roboto Light"/>
                <a:ea typeface="Roboto Light"/>
                <a:cs typeface="Roboto Light"/>
                <a:sym typeface="Roboto Light"/>
              </a:defRPr>
            </a:lvl7pPr>
            <a:lvl8pPr marL="3657600" lvl="7" indent="-342900" rtl="0">
              <a:spcBef>
                <a:spcPts val="600"/>
              </a:spcBef>
              <a:spcAft>
                <a:spcPts val="0"/>
              </a:spcAft>
              <a:buSzPts val="1800"/>
              <a:buFont typeface="Roboto Light"/>
              <a:buChar char="•"/>
              <a:defRPr>
                <a:latin typeface="Roboto Light"/>
                <a:ea typeface="Roboto Light"/>
                <a:cs typeface="Roboto Light"/>
                <a:sym typeface="Roboto Light"/>
              </a:defRPr>
            </a:lvl8pPr>
            <a:lvl9pPr marL="4114800" lvl="8" indent="-342900" rtl="0">
              <a:spcBef>
                <a:spcPts val="600"/>
              </a:spcBef>
              <a:spcAft>
                <a:spcPts val="0"/>
              </a:spcAft>
              <a:buSzPts val="1800"/>
              <a:buFont typeface="Roboto Light"/>
              <a:buChar char="•"/>
              <a:defRPr>
                <a:latin typeface="Roboto Light"/>
                <a:ea typeface="Roboto Light"/>
                <a:cs typeface="Roboto Light"/>
                <a:sym typeface="Roboto Light"/>
              </a:defRPr>
            </a:lvl9pPr>
          </a:lstStyle>
          <a:p>
            <a:endParaRPr/>
          </a:p>
        </p:txBody>
      </p:sp>
      <p:sp>
        <p:nvSpPr>
          <p:cNvPr id="35" name="Google Shape;35;p6"/>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36" name="Google Shape;36;p6"/>
          <p:cNvCxnSpPr/>
          <p:nvPr/>
        </p:nvCxnSpPr>
        <p:spPr>
          <a:xfrm>
            <a:off x="95431" y="402210"/>
            <a:ext cx="4352100" cy="0"/>
          </a:xfrm>
          <a:prstGeom prst="straightConnector1">
            <a:avLst/>
          </a:prstGeom>
          <a:noFill/>
          <a:ln w="19050" cap="flat" cmpd="sng">
            <a:solidFill>
              <a:srgbClr val="BF9000"/>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emo slide left">
  <p:cSld name="SECTION_TITLE_AND_DESCRIPTION_2_1">
    <p:spTree>
      <p:nvGrpSpPr>
        <p:cNvPr id="1" name="Shape 37"/>
        <p:cNvGrpSpPr/>
        <p:nvPr/>
      </p:nvGrpSpPr>
      <p:grpSpPr>
        <a:xfrm>
          <a:off x="0" y="0"/>
          <a:ext cx="0" cy="0"/>
          <a:chOff x="0" y="0"/>
          <a:chExt cx="0" cy="0"/>
        </a:xfrm>
      </p:grpSpPr>
      <p:sp>
        <p:nvSpPr>
          <p:cNvPr id="38" name="Google Shape;38;p7"/>
          <p:cNvSpPr/>
          <p:nvPr/>
        </p:nvSpPr>
        <p:spPr>
          <a:xfrm>
            <a:off x="0" y="-125"/>
            <a:ext cx="4572000" cy="5143500"/>
          </a:xfrm>
          <a:prstGeom prst="rect">
            <a:avLst/>
          </a:prstGeom>
          <a:solidFill>
            <a:srgbClr val="FDF6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subTitle" idx="1"/>
          </p:nvPr>
        </p:nvSpPr>
        <p:spPr>
          <a:xfrm>
            <a:off x="225450" y="3943400"/>
            <a:ext cx="4045200" cy="465000"/>
          </a:xfrm>
          <a:prstGeom prst="rect">
            <a:avLst/>
          </a:prstGeom>
        </p:spPr>
        <p:txBody>
          <a:bodyPr spcFirstLastPara="1" wrap="square" lIns="91425" tIns="91425" rIns="91425" bIns="91425" anchor="t" anchorCtr="0">
            <a:noAutofit/>
          </a:bodyPr>
          <a:lstStyle>
            <a:lvl1pPr lvl="0" rtl="0">
              <a:lnSpc>
                <a:spcPct val="100000"/>
              </a:lnSpc>
              <a:spcBef>
                <a:spcPts val="600"/>
              </a:spcBef>
              <a:spcAft>
                <a:spcPts val="0"/>
              </a:spcAft>
              <a:buSzPts val="1800"/>
              <a:buNone/>
              <a:defRPr/>
            </a:lvl1pPr>
            <a:lvl2pPr lvl="1" algn="ctr" rtl="0">
              <a:lnSpc>
                <a:spcPct val="100000"/>
              </a:lnSpc>
              <a:spcBef>
                <a:spcPts val="600"/>
              </a:spcBef>
              <a:spcAft>
                <a:spcPts val="0"/>
              </a:spcAft>
              <a:buSzPts val="2100"/>
              <a:buNone/>
              <a:defRPr sz="2100"/>
            </a:lvl2pPr>
            <a:lvl3pPr lvl="2" algn="ctr" rtl="0">
              <a:lnSpc>
                <a:spcPct val="100000"/>
              </a:lnSpc>
              <a:spcBef>
                <a:spcPts val="600"/>
              </a:spcBef>
              <a:spcAft>
                <a:spcPts val="0"/>
              </a:spcAft>
              <a:buSzPts val="2100"/>
              <a:buNone/>
              <a:defRPr sz="2100"/>
            </a:lvl3pPr>
            <a:lvl4pPr lvl="3" algn="ctr" rtl="0">
              <a:lnSpc>
                <a:spcPct val="100000"/>
              </a:lnSpc>
              <a:spcBef>
                <a:spcPts val="600"/>
              </a:spcBef>
              <a:spcAft>
                <a:spcPts val="0"/>
              </a:spcAft>
              <a:buSzPts val="2100"/>
              <a:buNone/>
              <a:defRPr sz="2100"/>
            </a:lvl4pPr>
            <a:lvl5pPr lvl="4" algn="ctr" rtl="0">
              <a:lnSpc>
                <a:spcPct val="100000"/>
              </a:lnSpc>
              <a:spcBef>
                <a:spcPts val="600"/>
              </a:spcBef>
              <a:spcAft>
                <a:spcPts val="0"/>
              </a:spcAft>
              <a:buSzPts val="2100"/>
              <a:buNone/>
              <a:defRPr sz="2100"/>
            </a:lvl5pPr>
            <a:lvl6pPr lvl="5" algn="ctr" rtl="0">
              <a:lnSpc>
                <a:spcPct val="100000"/>
              </a:lnSpc>
              <a:spcBef>
                <a:spcPts val="600"/>
              </a:spcBef>
              <a:spcAft>
                <a:spcPts val="0"/>
              </a:spcAft>
              <a:buSzPts val="2100"/>
              <a:buNone/>
              <a:defRPr sz="2100"/>
            </a:lvl6pPr>
            <a:lvl7pPr lvl="6" algn="ctr" rtl="0">
              <a:lnSpc>
                <a:spcPct val="100000"/>
              </a:lnSpc>
              <a:spcBef>
                <a:spcPts val="600"/>
              </a:spcBef>
              <a:spcAft>
                <a:spcPts val="0"/>
              </a:spcAft>
              <a:buSzPts val="2100"/>
              <a:buNone/>
              <a:defRPr sz="2100"/>
            </a:lvl7pPr>
            <a:lvl8pPr lvl="7" algn="ctr" rtl="0">
              <a:lnSpc>
                <a:spcPct val="100000"/>
              </a:lnSpc>
              <a:spcBef>
                <a:spcPts val="600"/>
              </a:spcBef>
              <a:spcAft>
                <a:spcPts val="0"/>
              </a:spcAft>
              <a:buSzPts val="2100"/>
              <a:buNone/>
              <a:defRPr sz="2100"/>
            </a:lvl8pPr>
            <a:lvl9pPr lvl="8" algn="ctr" rtl="0">
              <a:lnSpc>
                <a:spcPct val="100000"/>
              </a:lnSpc>
              <a:spcBef>
                <a:spcPts val="600"/>
              </a:spcBef>
              <a:spcAft>
                <a:spcPts val="0"/>
              </a:spcAft>
              <a:buSzPts val="2100"/>
              <a:buNone/>
              <a:defRPr sz="2100"/>
            </a:lvl9pPr>
          </a:lstStyle>
          <a:p>
            <a:endParaRPr/>
          </a:p>
        </p:txBody>
      </p:sp>
      <p:sp>
        <p:nvSpPr>
          <p:cNvPr id="40" name="Google Shape;40;p7"/>
          <p:cNvSpPr txBox="1"/>
          <p:nvPr/>
        </p:nvSpPr>
        <p:spPr>
          <a:xfrm>
            <a:off x="208440" y="3420075"/>
            <a:ext cx="41217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accent3"/>
                </a:solidFill>
                <a:latin typeface="Roboto"/>
                <a:ea typeface="Roboto"/>
                <a:cs typeface="Roboto"/>
                <a:sym typeface="Roboto"/>
              </a:rPr>
              <a:t>Demo Slides</a:t>
            </a:r>
            <a:endParaRPr sz="2500" b="1">
              <a:solidFill>
                <a:schemeClr val="accent3"/>
              </a:solidFill>
              <a:latin typeface="Roboto"/>
              <a:ea typeface="Roboto"/>
              <a:cs typeface="Roboto"/>
              <a:sym typeface="Roboto"/>
            </a:endParaRPr>
          </a:p>
        </p:txBody>
      </p:sp>
      <p:sp>
        <p:nvSpPr>
          <p:cNvPr id="41" name="Google Shape;41;p7"/>
          <p:cNvSpPr txBox="1">
            <a:spLocks noGrp="1"/>
          </p:cNvSpPr>
          <p:nvPr>
            <p:ph type="body" idx="2"/>
          </p:nvPr>
        </p:nvSpPr>
        <p:spPr>
          <a:xfrm>
            <a:off x="4667425" y="402200"/>
            <a:ext cx="4302300" cy="4261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Font typeface="Roboto Light"/>
              <a:buChar char="•"/>
              <a:defRPr>
                <a:latin typeface="Roboto Light"/>
                <a:ea typeface="Roboto Light"/>
                <a:cs typeface="Roboto Light"/>
                <a:sym typeface="Roboto Light"/>
              </a:defRPr>
            </a:lvl1pPr>
            <a:lvl2pPr marL="914400" lvl="1" indent="-342900" rtl="0">
              <a:spcBef>
                <a:spcPts val="600"/>
              </a:spcBef>
              <a:spcAft>
                <a:spcPts val="0"/>
              </a:spcAft>
              <a:buSzPts val="1800"/>
              <a:buFont typeface="Roboto Light"/>
              <a:buChar char="•"/>
              <a:defRPr>
                <a:latin typeface="Roboto Light"/>
                <a:ea typeface="Roboto Light"/>
                <a:cs typeface="Roboto Light"/>
                <a:sym typeface="Roboto Light"/>
              </a:defRPr>
            </a:lvl2pPr>
            <a:lvl3pPr marL="1371600" lvl="2" indent="-342900" rtl="0">
              <a:spcBef>
                <a:spcPts val="600"/>
              </a:spcBef>
              <a:spcAft>
                <a:spcPts val="0"/>
              </a:spcAft>
              <a:buSzPts val="1800"/>
              <a:buFont typeface="Roboto Light"/>
              <a:buChar char="•"/>
              <a:defRPr>
                <a:latin typeface="Roboto Light"/>
                <a:ea typeface="Roboto Light"/>
                <a:cs typeface="Roboto Light"/>
                <a:sym typeface="Roboto Light"/>
              </a:defRPr>
            </a:lvl3pPr>
            <a:lvl4pPr marL="1828800" lvl="3" indent="-342900" rtl="0">
              <a:spcBef>
                <a:spcPts val="600"/>
              </a:spcBef>
              <a:spcAft>
                <a:spcPts val="0"/>
              </a:spcAft>
              <a:buSzPts val="1800"/>
              <a:buFont typeface="Roboto Light"/>
              <a:buChar char="•"/>
              <a:defRPr>
                <a:latin typeface="Roboto Light"/>
                <a:ea typeface="Roboto Light"/>
                <a:cs typeface="Roboto Light"/>
                <a:sym typeface="Roboto Light"/>
              </a:defRPr>
            </a:lvl4pPr>
            <a:lvl5pPr marL="2286000" lvl="4" indent="-342900" rtl="0">
              <a:spcBef>
                <a:spcPts val="600"/>
              </a:spcBef>
              <a:spcAft>
                <a:spcPts val="0"/>
              </a:spcAft>
              <a:buSzPts val="1800"/>
              <a:buFont typeface="Roboto Light"/>
              <a:buChar char="•"/>
              <a:defRPr>
                <a:latin typeface="Roboto Light"/>
                <a:ea typeface="Roboto Light"/>
                <a:cs typeface="Roboto Light"/>
                <a:sym typeface="Roboto Light"/>
              </a:defRPr>
            </a:lvl5pPr>
            <a:lvl6pPr marL="2743200" lvl="5" indent="-342900" rtl="0">
              <a:spcBef>
                <a:spcPts val="600"/>
              </a:spcBef>
              <a:spcAft>
                <a:spcPts val="0"/>
              </a:spcAft>
              <a:buSzPts val="1800"/>
              <a:buFont typeface="Roboto Light"/>
              <a:buChar char="•"/>
              <a:defRPr>
                <a:latin typeface="Roboto Light"/>
                <a:ea typeface="Roboto Light"/>
                <a:cs typeface="Roboto Light"/>
                <a:sym typeface="Roboto Light"/>
              </a:defRPr>
            </a:lvl6pPr>
            <a:lvl7pPr marL="3200400" lvl="6" indent="-342900" rtl="0">
              <a:spcBef>
                <a:spcPts val="600"/>
              </a:spcBef>
              <a:spcAft>
                <a:spcPts val="0"/>
              </a:spcAft>
              <a:buSzPts val="1800"/>
              <a:buFont typeface="Roboto Light"/>
              <a:buChar char="•"/>
              <a:defRPr>
                <a:latin typeface="Roboto Light"/>
                <a:ea typeface="Roboto Light"/>
                <a:cs typeface="Roboto Light"/>
                <a:sym typeface="Roboto Light"/>
              </a:defRPr>
            </a:lvl7pPr>
            <a:lvl8pPr marL="3657600" lvl="7" indent="-342900" rtl="0">
              <a:spcBef>
                <a:spcPts val="600"/>
              </a:spcBef>
              <a:spcAft>
                <a:spcPts val="0"/>
              </a:spcAft>
              <a:buSzPts val="1800"/>
              <a:buFont typeface="Roboto Light"/>
              <a:buChar char="•"/>
              <a:defRPr>
                <a:latin typeface="Roboto Light"/>
                <a:ea typeface="Roboto Light"/>
                <a:cs typeface="Roboto Light"/>
                <a:sym typeface="Roboto Light"/>
              </a:defRPr>
            </a:lvl8pPr>
            <a:lvl9pPr marL="4114800" lvl="8" indent="-342900" rtl="0">
              <a:spcBef>
                <a:spcPts val="600"/>
              </a:spcBef>
              <a:spcAft>
                <a:spcPts val="0"/>
              </a:spcAft>
              <a:buSzPts val="1800"/>
              <a:buFont typeface="Roboto Light"/>
              <a:buChar char="•"/>
              <a:defRPr>
                <a:latin typeface="Roboto Light"/>
                <a:ea typeface="Roboto Light"/>
                <a:cs typeface="Roboto Light"/>
                <a:sym typeface="Roboto Light"/>
              </a:defRPr>
            </a:lvl9pPr>
          </a:lstStyle>
          <a:p>
            <a:endParaRPr/>
          </a:p>
        </p:txBody>
      </p:sp>
      <p:sp>
        <p:nvSpPr>
          <p:cNvPr id="42" name="Google Shape;42;p7"/>
          <p:cNvSpPr txBox="1">
            <a:spLocks noGrp="1"/>
          </p:cNvSpPr>
          <p:nvPr>
            <p:ph type="title"/>
          </p:nvPr>
        </p:nvSpPr>
        <p:spPr>
          <a:xfrm>
            <a:off x="4572000" y="0"/>
            <a:ext cx="45720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43" name="Google Shape;43;p7"/>
          <p:cNvCxnSpPr/>
          <p:nvPr/>
        </p:nvCxnSpPr>
        <p:spPr>
          <a:xfrm>
            <a:off x="4667431" y="402210"/>
            <a:ext cx="4352100" cy="0"/>
          </a:xfrm>
          <a:prstGeom prst="straightConnector1">
            <a:avLst/>
          </a:prstGeom>
          <a:noFill/>
          <a:ln w="19050" cap="flat" cmpd="sng">
            <a:solidFill>
              <a:srgbClr val="BF9000"/>
            </a:solidFill>
            <a:prstDash val="solid"/>
            <a:round/>
            <a:headEnd type="none" w="med" len="med"/>
            <a:tailEnd type="none" w="med" len="med"/>
          </a:ln>
        </p:spPr>
      </p:cxnSp>
      <p:pic>
        <p:nvPicPr>
          <p:cNvPr id="44" name="Google Shape;44;p7"/>
          <p:cNvPicPr preferRelativeResize="0"/>
          <p:nvPr/>
        </p:nvPicPr>
        <p:blipFill>
          <a:blip r:embed="rId2">
            <a:alphaModFix/>
          </a:blip>
          <a:stretch>
            <a:fillRect/>
          </a:stretch>
        </p:blipFill>
        <p:spPr>
          <a:xfrm>
            <a:off x="0" y="4983478"/>
            <a:ext cx="457200" cy="160022"/>
          </a:xfrm>
          <a:prstGeom prst="rect">
            <a:avLst/>
          </a:prstGeom>
          <a:noFill/>
          <a:ln>
            <a:noFill/>
          </a:ln>
        </p:spPr>
      </p:pic>
      <p:sp>
        <p:nvSpPr>
          <p:cNvPr id="45" name="Google Shape;4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ide Puzzle">
  <p:cSld name="SECTION_TITLE_AND_DESCRIPTION_2_1_1">
    <p:spTree>
      <p:nvGrpSpPr>
        <p:cNvPr id="1" name="Shape 46"/>
        <p:cNvGrpSpPr/>
        <p:nvPr/>
      </p:nvGrpSpPr>
      <p:grpSpPr>
        <a:xfrm>
          <a:off x="0" y="0"/>
          <a:ext cx="0" cy="0"/>
          <a:chOff x="0" y="0"/>
          <a:chExt cx="0" cy="0"/>
        </a:xfrm>
      </p:grpSpPr>
      <p:sp>
        <p:nvSpPr>
          <p:cNvPr id="47" name="Google Shape;47;p8"/>
          <p:cNvSpPr/>
          <p:nvPr/>
        </p:nvSpPr>
        <p:spPr>
          <a:xfrm>
            <a:off x="0" y="-125"/>
            <a:ext cx="2776500" cy="5143500"/>
          </a:xfrm>
          <a:prstGeom prst="rect">
            <a:avLst/>
          </a:prstGeom>
          <a:solidFill>
            <a:srgbClr val="FDF6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txBox="1">
            <a:spLocks noGrp="1"/>
          </p:cNvSpPr>
          <p:nvPr>
            <p:ph type="subTitle" idx="1"/>
          </p:nvPr>
        </p:nvSpPr>
        <p:spPr>
          <a:xfrm>
            <a:off x="225450" y="3943400"/>
            <a:ext cx="2450400" cy="719700"/>
          </a:xfrm>
          <a:prstGeom prst="rect">
            <a:avLst/>
          </a:prstGeom>
        </p:spPr>
        <p:txBody>
          <a:bodyPr spcFirstLastPara="1" wrap="square" lIns="91425" tIns="91425" rIns="91425" bIns="91425" anchor="t" anchorCtr="0">
            <a:noAutofit/>
          </a:bodyPr>
          <a:lstStyle>
            <a:lvl1pPr lvl="0" rtl="0">
              <a:lnSpc>
                <a:spcPct val="100000"/>
              </a:lnSpc>
              <a:spcBef>
                <a:spcPts val="600"/>
              </a:spcBef>
              <a:spcAft>
                <a:spcPts val="0"/>
              </a:spcAft>
              <a:buSzPts val="1800"/>
              <a:buNone/>
              <a:defRPr/>
            </a:lvl1pPr>
            <a:lvl2pPr lvl="1" algn="ctr" rtl="0">
              <a:lnSpc>
                <a:spcPct val="100000"/>
              </a:lnSpc>
              <a:spcBef>
                <a:spcPts val="600"/>
              </a:spcBef>
              <a:spcAft>
                <a:spcPts val="0"/>
              </a:spcAft>
              <a:buSzPts val="2100"/>
              <a:buNone/>
              <a:defRPr sz="2100"/>
            </a:lvl2pPr>
            <a:lvl3pPr lvl="2" algn="ctr" rtl="0">
              <a:lnSpc>
                <a:spcPct val="100000"/>
              </a:lnSpc>
              <a:spcBef>
                <a:spcPts val="600"/>
              </a:spcBef>
              <a:spcAft>
                <a:spcPts val="0"/>
              </a:spcAft>
              <a:buSzPts val="2100"/>
              <a:buNone/>
              <a:defRPr sz="2100"/>
            </a:lvl3pPr>
            <a:lvl4pPr lvl="3" algn="ctr" rtl="0">
              <a:lnSpc>
                <a:spcPct val="100000"/>
              </a:lnSpc>
              <a:spcBef>
                <a:spcPts val="600"/>
              </a:spcBef>
              <a:spcAft>
                <a:spcPts val="0"/>
              </a:spcAft>
              <a:buSzPts val="2100"/>
              <a:buNone/>
              <a:defRPr sz="2100"/>
            </a:lvl4pPr>
            <a:lvl5pPr lvl="4" algn="ctr" rtl="0">
              <a:lnSpc>
                <a:spcPct val="100000"/>
              </a:lnSpc>
              <a:spcBef>
                <a:spcPts val="600"/>
              </a:spcBef>
              <a:spcAft>
                <a:spcPts val="0"/>
              </a:spcAft>
              <a:buSzPts val="2100"/>
              <a:buNone/>
              <a:defRPr sz="2100"/>
            </a:lvl5pPr>
            <a:lvl6pPr lvl="5" algn="ctr" rtl="0">
              <a:lnSpc>
                <a:spcPct val="100000"/>
              </a:lnSpc>
              <a:spcBef>
                <a:spcPts val="600"/>
              </a:spcBef>
              <a:spcAft>
                <a:spcPts val="0"/>
              </a:spcAft>
              <a:buSzPts val="2100"/>
              <a:buNone/>
              <a:defRPr sz="2100"/>
            </a:lvl6pPr>
            <a:lvl7pPr lvl="6" algn="ctr" rtl="0">
              <a:lnSpc>
                <a:spcPct val="100000"/>
              </a:lnSpc>
              <a:spcBef>
                <a:spcPts val="600"/>
              </a:spcBef>
              <a:spcAft>
                <a:spcPts val="0"/>
              </a:spcAft>
              <a:buSzPts val="2100"/>
              <a:buNone/>
              <a:defRPr sz="2100"/>
            </a:lvl7pPr>
            <a:lvl8pPr lvl="7" algn="ctr" rtl="0">
              <a:lnSpc>
                <a:spcPct val="100000"/>
              </a:lnSpc>
              <a:spcBef>
                <a:spcPts val="600"/>
              </a:spcBef>
              <a:spcAft>
                <a:spcPts val="0"/>
              </a:spcAft>
              <a:buSzPts val="2100"/>
              <a:buNone/>
              <a:defRPr sz="2100"/>
            </a:lvl8pPr>
            <a:lvl9pPr lvl="8" algn="ctr" rtl="0">
              <a:lnSpc>
                <a:spcPct val="100000"/>
              </a:lnSpc>
              <a:spcBef>
                <a:spcPts val="600"/>
              </a:spcBef>
              <a:spcAft>
                <a:spcPts val="0"/>
              </a:spcAft>
              <a:buSzPts val="2100"/>
              <a:buNone/>
              <a:defRPr sz="2100"/>
            </a:lvl9pPr>
          </a:lstStyle>
          <a:p>
            <a:endParaRPr/>
          </a:p>
        </p:txBody>
      </p:sp>
      <p:sp>
        <p:nvSpPr>
          <p:cNvPr id="49" name="Google Shape;49;p8"/>
          <p:cNvSpPr txBox="1">
            <a:spLocks noGrp="1"/>
          </p:cNvSpPr>
          <p:nvPr>
            <p:ph type="body" idx="2"/>
          </p:nvPr>
        </p:nvSpPr>
        <p:spPr>
          <a:xfrm>
            <a:off x="2937350" y="402200"/>
            <a:ext cx="6032400" cy="4261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Font typeface="Roboto Light"/>
              <a:buChar char="•"/>
              <a:defRPr>
                <a:latin typeface="Roboto Light"/>
                <a:ea typeface="Roboto Light"/>
                <a:cs typeface="Roboto Light"/>
                <a:sym typeface="Roboto Light"/>
              </a:defRPr>
            </a:lvl1pPr>
            <a:lvl2pPr marL="914400" lvl="1" indent="-342900" rtl="0">
              <a:spcBef>
                <a:spcPts val="600"/>
              </a:spcBef>
              <a:spcAft>
                <a:spcPts val="0"/>
              </a:spcAft>
              <a:buSzPts val="1800"/>
              <a:buFont typeface="Roboto Light"/>
              <a:buChar char="•"/>
              <a:defRPr>
                <a:latin typeface="Roboto Light"/>
                <a:ea typeface="Roboto Light"/>
                <a:cs typeface="Roboto Light"/>
                <a:sym typeface="Roboto Light"/>
              </a:defRPr>
            </a:lvl2pPr>
            <a:lvl3pPr marL="1371600" lvl="2" indent="-342900" rtl="0">
              <a:spcBef>
                <a:spcPts val="600"/>
              </a:spcBef>
              <a:spcAft>
                <a:spcPts val="0"/>
              </a:spcAft>
              <a:buSzPts val="1800"/>
              <a:buFont typeface="Roboto Light"/>
              <a:buChar char="•"/>
              <a:defRPr>
                <a:latin typeface="Roboto Light"/>
                <a:ea typeface="Roboto Light"/>
                <a:cs typeface="Roboto Light"/>
                <a:sym typeface="Roboto Light"/>
              </a:defRPr>
            </a:lvl3pPr>
            <a:lvl4pPr marL="1828800" lvl="3" indent="-342900" rtl="0">
              <a:spcBef>
                <a:spcPts val="600"/>
              </a:spcBef>
              <a:spcAft>
                <a:spcPts val="0"/>
              </a:spcAft>
              <a:buSzPts val="1800"/>
              <a:buFont typeface="Roboto Light"/>
              <a:buChar char="•"/>
              <a:defRPr>
                <a:latin typeface="Roboto Light"/>
                <a:ea typeface="Roboto Light"/>
                <a:cs typeface="Roboto Light"/>
                <a:sym typeface="Roboto Light"/>
              </a:defRPr>
            </a:lvl4pPr>
            <a:lvl5pPr marL="2286000" lvl="4" indent="-342900" rtl="0">
              <a:spcBef>
                <a:spcPts val="600"/>
              </a:spcBef>
              <a:spcAft>
                <a:spcPts val="0"/>
              </a:spcAft>
              <a:buSzPts val="1800"/>
              <a:buFont typeface="Roboto Light"/>
              <a:buChar char="•"/>
              <a:defRPr>
                <a:latin typeface="Roboto Light"/>
                <a:ea typeface="Roboto Light"/>
                <a:cs typeface="Roboto Light"/>
                <a:sym typeface="Roboto Light"/>
              </a:defRPr>
            </a:lvl5pPr>
            <a:lvl6pPr marL="2743200" lvl="5" indent="-342900" rtl="0">
              <a:spcBef>
                <a:spcPts val="600"/>
              </a:spcBef>
              <a:spcAft>
                <a:spcPts val="0"/>
              </a:spcAft>
              <a:buSzPts val="1800"/>
              <a:buFont typeface="Roboto Light"/>
              <a:buChar char="•"/>
              <a:defRPr>
                <a:latin typeface="Roboto Light"/>
                <a:ea typeface="Roboto Light"/>
                <a:cs typeface="Roboto Light"/>
                <a:sym typeface="Roboto Light"/>
              </a:defRPr>
            </a:lvl6pPr>
            <a:lvl7pPr marL="3200400" lvl="6" indent="-342900" rtl="0">
              <a:spcBef>
                <a:spcPts val="600"/>
              </a:spcBef>
              <a:spcAft>
                <a:spcPts val="0"/>
              </a:spcAft>
              <a:buSzPts val="1800"/>
              <a:buFont typeface="Roboto Light"/>
              <a:buChar char="•"/>
              <a:defRPr>
                <a:latin typeface="Roboto Light"/>
                <a:ea typeface="Roboto Light"/>
                <a:cs typeface="Roboto Light"/>
                <a:sym typeface="Roboto Light"/>
              </a:defRPr>
            </a:lvl7pPr>
            <a:lvl8pPr marL="3657600" lvl="7" indent="-342900" rtl="0">
              <a:spcBef>
                <a:spcPts val="600"/>
              </a:spcBef>
              <a:spcAft>
                <a:spcPts val="0"/>
              </a:spcAft>
              <a:buSzPts val="1800"/>
              <a:buFont typeface="Roboto Light"/>
              <a:buChar char="•"/>
              <a:defRPr>
                <a:latin typeface="Roboto Light"/>
                <a:ea typeface="Roboto Light"/>
                <a:cs typeface="Roboto Light"/>
                <a:sym typeface="Roboto Light"/>
              </a:defRPr>
            </a:lvl8pPr>
            <a:lvl9pPr marL="4114800" lvl="8" indent="-342900" rtl="0">
              <a:spcBef>
                <a:spcPts val="600"/>
              </a:spcBef>
              <a:spcAft>
                <a:spcPts val="0"/>
              </a:spcAft>
              <a:buSzPts val="1800"/>
              <a:buFont typeface="Roboto Light"/>
              <a:buChar char="•"/>
              <a:defRPr>
                <a:latin typeface="Roboto Light"/>
                <a:ea typeface="Roboto Light"/>
                <a:cs typeface="Roboto Light"/>
                <a:sym typeface="Roboto Light"/>
              </a:defRPr>
            </a:lvl9pPr>
          </a:lstStyle>
          <a:p>
            <a:endParaRPr/>
          </a:p>
        </p:txBody>
      </p:sp>
      <p:sp>
        <p:nvSpPr>
          <p:cNvPr id="50" name="Google Shape;50;p8"/>
          <p:cNvSpPr txBox="1">
            <a:spLocks noGrp="1"/>
          </p:cNvSpPr>
          <p:nvPr>
            <p:ph type="title"/>
          </p:nvPr>
        </p:nvSpPr>
        <p:spPr>
          <a:xfrm>
            <a:off x="2776500" y="0"/>
            <a:ext cx="63675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51" name="Google Shape;51;p8"/>
          <p:cNvCxnSpPr/>
          <p:nvPr/>
        </p:nvCxnSpPr>
        <p:spPr>
          <a:xfrm>
            <a:off x="2937350" y="402200"/>
            <a:ext cx="6082200" cy="0"/>
          </a:xfrm>
          <a:prstGeom prst="straightConnector1">
            <a:avLst/>
          </a:prstGeom>
          <a:noFill/>
          <a:ln w="19050" cap="flat" cmpd="sng">
            <a:solidFill>
              <a:srgbClr val="BF9000"/>
            </a:solidFill>
            <a:prstDash val="solid"/>
            <a:round/>
            <a:headEnd type="none" w="med" len="med"/>
            <a:tailEnd type="none" w="med" len="med"/>
          </a:ln>
        </p:spPr>
      </p:cxnSp>
      <p:pic>
        <p:nvPicPr>
          <p:cNvPr id="52" name="Google Shape;52;p8"/>
          <p:cNvPicPr preferRelativeResize="0"/>
          <p:nvPr/>
        </p:nvPicPr>
        <p:blipFill>
          <a:blip r:embed="rId2">
            <a:alphaModFix/>
          </a:blip>
          <a:stretch>
            <a:fillRect/>
          </a:stretch>
        </p:blipFill>
        <p:spPr>
          <a:xfrm>
            <a:off x="0" y="4983478"/>
            <a:ext cx="457200" cy="160022"/>
          </a:xfrm>
          <a:prstGeom prst="rect">
            <a:avLst/>
          </a:prstGeom>
          <a:noFill/>
          <a:ln>
            <a:noFill/>
          </a:ln>
        </p:spPr>
      </p:pic>
      <p:sp>
        <p:nvSpPr>
          <p:cNvPr id="53" name="Google Shape;5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4" name="Google Shape;54;p8"/>
          <p:cNvSpPr txBox="1"/>
          <p:nvPr/>
        </p:nvSpPr>
        <p:spPr>
          <a:xfrm>
            <a:off x="208440" y="3420075"/>
            <a:ext cx="41217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accent3"/>
                </a:solidFill>
                <a:latin typeface="Roboto"/>
                <a:ea typeface="Roboto"/>
                <a:cs typeface="Roboto"/>
                <a:sym typeface="Roboto"/>
              </a:rPr>
              <a:t>Demo</a:t>
            </a:r>
            <a:endParaRPr sz="2500" b="1">
              <a:solidFill>
                <a:schemeClr val="accent3"/>
              </a:solidFill>
              <a:latin typeface="Roboto"/>
              <a:ea typeface="Roboto"/>
              <a:cs typeface="Roboto"/>
              <a:sym typeface="Robot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ide Puzzle 1">
  <p:cSld name="SECTION_TITLE_AND_DESCRIPTION_2_1_1_2">
    <p:spTree>
      <p:nvGrpSpPr>
        <p:cNvPr id="1" name="Shape 55"/>
        <p:cNvGrpSpPr/>
        <p:nvPr/>
      </p:nvGrpSpPr>
      <p:grpSpPr>
        <a:xfrm>
          <a:off x="0" y="0"/>
          <a:ext cx="0" cy="0"/>
          <a:chOff x="0" y="0"/>
          <a:chExt cx="0" cy="0"/>
        </a:xfrm>
      </p:grpSpPr>
      <p:sp>
        <p:nvSpPr>
          <p:cNvPr id="56" name="Google Shape;56;p9"/>
          <p:cNvSpPr/>
          <p:nvPr/>
        </p:nvSpPr>
        <p:spPr>
          <a:xfrm>
            <a:off x="0" y="-125"/>
            <a:ext cx="2776500" cy="5143500"/>
          </a:xfrm>
          <a:prstGeom prst="rect">
            <a:avLst/>
          </a:prstGeom>
          <a:solidFill>
            <a:srgbClr val="FDF6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9"/>
          <p:cNvSpPr txBox="1">
            <a:spLocks noGrp="1"/>
          </p:cNvSpPr>
          <p:nvPr>
            <p:ph type="subTitle" idx="1"/>
          </p:nvPr>
        </p:nvSpPr>
        <p:spPr>
          <a:xfrm>
            <a:off x="225450" y="3943400"/>
            <a:ext cx="2450400" cy="719700"/>
          </a:xfrm>
          <a:prstGeom prst="rect">
            <a:avLst/>
          </a:prstGeom>
        </p:spPr>
        <p:txBody>
          <a:bodyPr spcFirstLastPara="1" wrap="square" lIns="91425" tIns="91425" rIns="91425" bIns="91425" anchor="t" anchorCtr="0">
            <a:noAutofit/>
          </a:bodyPr>
          <a:lstStyle>
            <a:lvl1pPr lvl="0" rtl="0">
              <a:lnSpc>
                <a:spcPct val="100000"/>
              </a:lnSpc>
              <a:spcBef>
                <a:spcPts val="600"/>
              </a:spcBef>
              <a:spcAft>
                <a:spcPts val="0"/>
              </a:spcAft>
              <a:buSzPts val="1800"/>
              <a:buNone/>
              <a:defRPr/>
            </a:lvl1pPr>
            <a:lvl2pPr lvl="1" algn="ctr" rtl="0">
              <a:lnSpc>
                <a:spcPct val="100000"/>
              </a:lnSpc>
              <a:spcBef>
                <a:spcPts val="600"/>
              </a:spcBef>
              <a:spcAft>
                <a:spcPts val="0"/>
              </a:spcAft>
              <a:buSzPts val="2100"/>
              <a:buNone/>
              <a:defRPr sz="2100"/>
            </a:lvl2pPr>
            <a:lvl3pPr lvl="2" algn="ctr" rtl="0">
              <a:lnSpc>
                <a:spcPct val="100000"/>
              </a:lnSpc>
              <a:spcBef>
                <a:spcPts val="600"/>
              </a:spcBef>
              <a:spcAft>
                <a:spcPts val="0"/>
              </a:spcAft>
              <a:buSzPts val="2100"/>
              <a:buNone/>
              <a:defRPr sz="2100"/>
            </a:lvl3pPr>
            <a:lvl4pPr lvl="3" algn="ctr" rtl="0">
              <a:lnSpc>
                <a:spcPct val="100000"/>
              </a:lnSpc>
              <a:spcBef>
                <a:spcPts val="600"/>
              </a:spcBef>
              <a:spcAft>
                <a:spcPts val="0"/>
              </a:spcAft>
              <a:buSzPts val="2100"/>
              <a:buNone/>
              <a:defRPr sz="2100"/>
            </a:lvl4pPr>
            <a:lvl5pPr lvl="4" algn="ctr" rtl="0">
              <a:lnSpc>
                <a:spcPct val="100000"/>
              </a:lnSpc>
              <a:spcBef>
                <a:spcPts val="600"/>
              </a:spcBef>
              <a:spcAft>
                <a:spcPts val="0"/>
              </a:spcAft>
              <a:buSzPts val="2100"/>
              <a:buNone/>
              <a:defRPr sz="2100"/>
            </a:lvl5pPr>
            <a:lvl6pPr lvl="5" algn="ctr" rtl="0">
              <a:lnSpc>
                <a:spcPct val="100000"/>
              </a:lnSpc>
              <a:spcBef>
                <a:spcPts val="600"/>
              </a:spcBef>
              <a:spcAft>
                <a:spcPts val="0"/>
              </a:spcAft>
              <a:buSzPts val="2100"/>
              <a:buNone/>
              <a:defRPr sz="2100"/>
            </a:lvl6pPr>
            <a:lvl7pPr lvl="6" algn="ctr" rtl="0">
              <a:lnSpc>
                <a:spcPct val="100000"/>
              </a:lnSpc>
              <a:spcBef>
                <a:spcPts val="600"/>
              </a:spcBef>
              <a:spcAft>
                <a:spcPts val="0"/>
              </a:spcAft>
              <a:buSzPts val="2100"/>
              <a:buNone/>
              <a:defRPr sz="2100"/>
            </a:lvl7pPr>
            <a:lvl8pPr lvl="7" algn="ctr" rtl="0">
              <a:lnSpc>
                <a:spcPct val="100000"/>
              </a:lnSpc>
              <a:spcBef>
                <a:spcPts val="600"/>
              </a:spcBef>
              <a:spcAft>
                <a:spcPts val="0"/>
              </a:spcAft>
              <a:buSzPts val="2100"/>
              <a:buNone/>
              <a:defRPr sz="2100"/>
            </a:lvl8pPr>
            <a:lvl9pPr lvl="8" algn="ctr" rtl="0">
              <a:lnSpc>
                <a:spcPct val="100000"/>
              </a:lnSpc>
              <a:spcBef>
                <a:spcPts val="600"/>
              </a:spcBef>
              <a:spcAft>
                <a:spcPts val="0"/>
              </a:spcAft>
              <a:buSzPts val="2100"/>
              <a:buNone/>
              <a:defRPr sz="2100"/>
            </a:lvl9pPr>
          </a:lstStyle>
          <a:p>
            <a:endParaRPr/>
          </a:p>
        </p:txBody>
      </p:sp>
      <p:sp>
        <p:nvSpPr>
          <p:cNvPr id="58" name="Google Shape;58;p9"/>
          <p:cNvSpPr txBox="1"/>
          <p:nvPr/>
        </p:nvSpPr>
        <p:spPr>
          <a:xfrm>
            <a:off x="208445" y="3420075"/>
            <a:ext cx="1873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accent3"/>
                </a:solidFill>
                <a:latin typeface="Roboto"/>
                <a:ea typeface="Roboto"/>
                <a:cs typeface="Roboto"/>
                <a:sym typeface="Roboto"/>
              </a:rPr>
              <a:t>Compare</a:t>
            </a:r>
            <a:endParaRPr sz="2500" b="1">
              <a:solidFill>
                <a:schemeClr val="accent3"/>
              </a:solidFill>
              <a:latin typeface="Roboto"/>
              <a:ea typeface="Roboto"/>
              <a:cs typeface="Roboto"/>
              <a:sym typeface="Roboto"/>
            </a:endParaRPr>
          </a:p>
        </p:txBody>
      </p:sp>
      <p:sp>
        <p:nvSpPr>
          <p:cNvPr id="59" name="Google Shape;59;p9"/>
          <p:cNvSpPr txBox="1">
            <a:spLocks noGrp="1"/>
          </p:cNvSpPr>
          <p:nvPr>
            <p:ph type="body" idx="2"/>
          </p:nvPr>
        </p:nvSpPr>
        <p:spPr>
          <a:xfrm>
            <a:off x="2937350" y="402200"/>
            <a:ext cx="6032400" cy="4261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Font typeface="Roboto Light"/>
              <a:buChar char="•"/>
              <a:defRPr>
                <a:latin typeface="Roboto Light"/>
                <a:ea typeface="Roboto Light"/>
                <a:cs typeface="Roboto Light"/>
                <a:sym typeface="Roboto Light"/>
              </a:defRPr>
            </a:lvl1pPr>
            <a:lvl2pPr marL="914400" lvl="1" indent="-342900" rtl="0">
              <a:spcBef>
                <a:spcPts val="600"/>
              </a:spcBef>
              <a:spcAft>
                <a:spcPts val="0"/>
              </a:spcAft>
              <a:buSzPts val="1800"/>
              <a:buFont typeface="Roboto Light"/>
              <a:buChar char="•"/>
              <a:defRPr>
                <a:latin typeface="Roboto Light"/>
                <a:ea typeface="Roboto Light"/>
                <a:cs typeface="Roboto Light"/>
                <a:sym typeface="Roboto Light"/>
              </a:defRPr>
            </a:lvl2pPr>
            <a:lvl3pPr marL="1371600" lvl="2" indent="-342900" rtl="0">
              <a:spcBef>
                <a:spcPts val="600"/>
              </a:spcBef>
              <a:spcAft>
                <a:spcPts val="0"/>
              </a:spcAft>
              <a:buSzPts val="1800"/>
              <a:buFont typeface="Roboto Light"/>
              <a:buChar char="•"/>
              <a:defRPr>
                <a:latin typeface="Roboto Light"/>
                <a:ea typeface="Roboto Light"/>
                <a:cs typeface="Roboto Light"/>
                <a:sym typeface="Roboto Light"/>
              </a:defRPr>
            </a:lvl3pPr>
            <a:lvl4pPr marL="1828800" lvl="3" indent="-342900" rtl="0">
              <a:spcBef>
                <a:spcPts val="600"/>
              </a:spcBef>
              <a:spcAft>
                <a:spcPts val="0"/>
              </a:spcAft>
              <a:buSzPts val="1800"/>
              <a:buFont typeface="Roboto Light"/>
              <a:buChar char="•"/>
              <a:defRPr>
                <a:latin typeface="Roboto Light"/>
                <a:ea typeface="Roboto Light"/>
                <a:cs typeface="Roboto Light"/>
                <a:sym typeface="Roboto Light"/>
              </a:defRPr>
            </a:lvl4pPr>
            <a:lvl5pPr marL="2286000" lvl="4" indent="-342900" rtl="0">
              <a:spcBef>
                <a:spcPts val="600"/>
              </a:spcBef>
              <a:spcAft>
                <a:spcPts val="0"/>
              </a:spcAft>
              <a:buSzPts val="1800"/>
              <a:buFont typeface="Roboto Light"/>
              <a:buChar char="•"/>
              <a:defRPr>
                <a:latin typeface="Roboto Light"/>
                <a:ea typeface="Roboto Light"/>
                <a:cs typeface="Roboto Light"/>
                <a:sym typeface="Roboto Light"/>
              </a:defRPr>
            </a:lvl5pPr>
            <a:lvl6pPr marL="2743200" lvl="5" indent="-342900" rtl="0">
              <a:spcBef>
                <a:spcPts val="600"/>
              </a:spcBef>
              <a:spcAft>
                <a:spcPts val="0"/>
              </a:spcAft>
              <a:buSzPts val="1800"/>
              <a:buFont typeface="Roboto Light"/>
              <a:buChar char="•"/>
              <a:defRPr>
                <a:latin typeface="Roboto Light"/>
                <a:ea typeface="Roboto Light"/>
                <a:cs typeface="Roboto Light"/>
                <a:sym typeface="Roboto Light"/>
              </a:defRPr>
            </a:lvl6pPr>
            <a:lvl7pPr marL="3200400" lvl="6" indent="-342900" rtl="0">
              <a:spcBef>
                <a:spcPts val="600"/>
              </a:spcBef>
              <a:spcAft>
                <a:spcPts val="0"/>
              </a:spcAft>
              <a:buSzPts val="1800"/>
              <a:buFont typeface="Roboto Light"/>
              <a:buChar char="•"/>
              <a:defRPr>
                <a:latin typeface="Roboto Light"/>
                <a:ea typeface="Roboto Light"/>
                <a:cs typeface="Roboto Light"/>
                <a:sym typeface="Roboto Light"/>
              </a:defRPr>
            </a:lvl7pPr>
            <a:lvl8pPr marL="3657600" lvl="7" indent="-342900" rtl="0">
              <a:spcBef>
                <a:spcPts val="600"/>
              </a:spcBef>
              <a:spcAft>
                <a:spcPts val="0"/>
              </a:spcAft>
              <a:buSzPts val="1800"/>
              <a:buFont typeface="Roboto Light"/>
              <a:buChar char="•"/>
              <a:defRPr>
                <a:latin typeface="Roboto Light"/>
                <a:ea typeface="Roboto Light"/>
                <a:cs typeface="Roboto Light"/>
                <a:sym typeface="Roboto Light"/>
              </a:defRPr>
            </a:lvl8pPr>
            <a:lvl9pPr marL="4114800" lvl="8" indent="-342900" rtl="0">
              <a:spcBef>
                <a:spcPts val="600"/>
              </a:spcBef>
              <a:spcAft>
                <a:spcPts val="0"/>
              </a:spcAft>
              <a:buSzPts val="1800"/>
              <a:buFont typeface="Roboto Light"/>
              <a:buChar char="•"/>
              <a:defRPr>
                <a:latin typeface="Roboto Light"/>
                <a:ea typeface="Roboto Light"/>
                <a:cs typeface="Roboto Light"/>
                <a:sym typeface="Roboto Light"/>
              </a:defRPr>
            </a:lvl9pPr>
          </a:lstStyle>
          <a:p>
            <a:endParaRPr/>
          </a:p>
        </p:txBody>
      </p:sp>
      <p:sp>
        <p:nvSpPr>
          <p:cNvPr id="60" name="Google Shape;60;p9"/>
          <p:cNvSpPr txBox="1">
            <a:spLocks noGrp="1"/>
          </p:cNvSpPr>
          <p:nvPr>
            <p:ph type="title"/>
          </p:nvPr>
        </p:nvSpPr>
        <p:spPr>
          <a:xfrm>
            <a:off x="2776500" y="0"/>
            <a:ext cx="63675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61" name="Google Shape;61;p9"/>
          <p:cNvCxnSpPr/>
          <p:nvPr/>
        </p:nvCxnSpPr>
        <p:spPr>
          <a:xfrm>
            <a:off x="2937350" y="402200"/>
            <a:ext cx="6082200" cy="0"/>
          </a:xfrm>
          <a:prstGeom prst="straightConnector1">
            <a:avLst/>
          </a:prstGeom>
          <a:noFill/>
          <a:ln w="19050" cap="flat" cmpd="sng">
            <a:solidFill>
              <a:srgbClr val="BF9000"/>
            </a:solidFill>
            <a:prstDash val="solid"/>
            <a:round/>
            <a:headEnd type="none" w="med" len="med"/>
            <a:tailEnd type="none" w="med" len="med"/>
          </a:ln>
        </p:spPr>
      </p:cxnSp>
      <p:pic>
        <p:nvPicPr>
          <p:cNvPr id="62" name="Google Shape;62;p9"/>
          <p:cNvPicPr preferRelativeResize="0"/>
          <p:nvPr/>
        </p:nvPicPr>
        <p:blipFill>
          <a:blip r:embed="rId2">
            <a:alphaModFix/>
          </a:blip>
          <a:stretch>
            <a:fillRect/>
          </a:stretch>
        </p:blipFill>
        <p:spPr>
          <a:xfrm>
            <a:off x="0" y="4983478"/>
            <a:ext cx="457200" cy="160022"/>
          </a:xfrm>
          <a:prstGeom prst="rect">
            <a:avLst/>
          </a:prstGeom>
          <a:noFill/>
          <a:ln>
            <a:noFill/>
          </a:ln>
        </p:spPr>
      </p:pic>
      <p:sp>
        <p:nvSpPr>
          <p:cNvPr id="63" name="Google Shape;6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Wide Puzzle Solution">
  <p:cSld name="SECTION_TITLE_AND_DESCRIPTION_2_1_1_1">
    <p:spTree>
      <p:nvGrpSpPr>
        <p:cNvPr id="1" name="Shape 64"/>
        <p:cNvGrpSpPr/>
        <p:nvPr/>
      </p:nvGrpSpPr>
      <p:grpSpPr>
        <a:xfrm>
          <a:off x="0" y="0"/>
          <a:ext cx="0" cy="0"/>
          <a:chOff x="0" y="0"/>
          <a:chExt cx="0" cy="0"/>
        </a:xfrm>
      </p:grpSpPr>
      <p:sp>
        <p:nvSpPr>
          <p:cNvPr id="65" name="Google Shape;65;p10"/>
          <p:cNvSpPr/>
          <p:nvPr/>
        </p:nvSpPr>
        <p:spPr>
          <a:xfrm>
            <a:off x="0" y="-125"/>
            <a:ext cx="27765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0"/>
          <p:cNvSpPr txBox="1">
            <a:spLocks noGrp="1"/>
          </p:cNvSpPr>
          <p:nvPr>
            <p:ph type="subTitle" idx="1"/>
          </p:nvPr>
        </p:nvSpPr>
        <p:spPr>
          <a:xfrm>
            <a:off x="225450" y="3943400"/>
            <a:ext cx="2450400" cy="719700"/>
          </a:xfrm>
          <a:prstGeom prst="rect">
            <a:avLst/>
          </a:prstGeom>
        </p:spPr>
        <p:txBody>
          <a:bodyPr spcFirstLastPara="1" wrap="square" lIns="91425" tIns="91425" rIns="91425" bIns="91425" anchor="t" anchorCtr="0">
            <a:noAutofit/>
          </a:bodyPr>
          <a:lstStyle>
            <a:lvl1pPr lvl="0" rtl="0">
              <a:lnSpc>
                <a:spcPct val="100000"/>
              </a:lnSpc>
              <a:spcBef>
                <a:spcPts val="600"/>
              </a:spcBef>
              <a:spcAft>
                <a:spcPts val="0"/>
              </a:spcAft>
              <a:buSzPts val="1800"/>
              <a:buNone/>
              <a:defRPr/>
            </a:lvl1pPr>
            <a:lvl2pPr lvl="1" algn="ctr" rtl="0">
              <a:lnSpc>
                <a:spcPct val="100000"/>
              </a:lnSpc>
              <a:spcBef>
                <a:spcPts val="600"/>
              </a:spcBef>
              <a:spcAft>
                <a:spcPts val="0"/>
              </a:spcAft>
              <a:buSzPts val="2100"/>
              <a:buNone/>
              <a:defRPr sz="2100"/>
            </a:lvl2pPr>
            <a:lvl3pPr lvl="2" algn="ctr" rtl="0">
              <a:lnSpc>
                <a:spcPct val="100000"/>
              </a:lnSpc>
              <a:spcBef>
                <a:spcPts val="600"/>
              </a:spcBef>
              <a:spcAft>
                <a:spcPts val="0"/>
              </a:spcAft>
              <a:buSzPts val="2100"/>
              <a:buNone/>
              <a:defRPr sz="2100"/>
            </a:lvl3pPr>
            <a:lvl4pPr lvl="3" algn="ctr" rtl="0">
              <a:lnSpc>
                <a:spcPct val="100000"/>
              </a:lnSpc>
              <a:spcBef>
                <a:spcPts val="600"/>
              </a:spcBef>
              <a:spcAft>
                <a:spcPts val="0"/>
              </a:spcAft>
              <a:buSzPts val="2100"/>
              <a:buNone/>
              <a:defRPr sz="2100"/>
            </a:lvl4pPr>
            <a:lvl5pPr lvl="4" algn="ctr" rtl="0">
              <a:lnSpc>
                <a:spcPct val="100000"/>
              </a:lnSpc>
              <a:spcBef>
                <a:spcPts val="600"/>
              </a:spcBef>
              <a:spcAft>
                <a:spcPts val="0"/>
              </a:spcAft>
              <a:buSzPts val="2100"/>
              <a:buNone/>
              <a:defRPr sz="2100"/>
            </a:lvl5pPr>
            <a:lvl6pPr lvl="5" algn="ctr" rtl="0">
              <a:lnSpc>
                <a:spcPct val="100000"/>
              </a:lnSpc>
              <a:spcBef>
                <a:spcPts val="600"/>
              </a:spcBef>
              <a:spcAft>
                <a:spcPts val="0"/>
              </a:spcAft>
              <a:buSzPts val="2100"/>
              <a:buNone/>
              <a:defRPr sz="2100"/>
            </a:lvl6pPr>
            <a:lvl7pPr lvl="6" algn="ctr" rtl="0">
              <a:lnSpc>
                <a:spcPct val="100000"/>
              </a:lnSpc>
              <a:spcBef>
                <a:spcPts val="600"/>
              </a:spcBef>
              <a:spcAft>
                <a:spcPts val="0"/>
              </a:spcAft>
              <a:buSzPts val="2100"/>
              <a:buNone/>
              <a:defRPr sz="2100"/>
            </a:lvl7pPr>
            <a:lvl8pPr lvl="7" algn="ctr" rtl="0">
              <a:lnSpc>
                <a:spcPct val="100000"/>
              </a:lnSpc>
              <a:spcBef>
                <a:spcPts val="600"/>
              </a:spcBef>
              <a:spcAft>
                <a:spcPts val="0"/>
              </a:spcAft>
              <a:buSzPts val="2100"/>
              <a:buNone/>
              <a:defRPr sz="2100"/>
            </a:lvl8pPr>
            <a:lvl9pPr lvl="8" algn="ctr" rtl="0">
              <a:lnSpc>
                <a:spcPct val="100000"/>
              </a:lnSpc>
              <a:spcBef>
                <a:spcPts val="600"/>
              </a:spcBef>
              <a:spcAft>
                <a:spcPts val="0"/>
              </a:spcAft>
              <a:buSzPts val="2100"/>
              <a:buNone/>
              <a:defRPr sz="2100"/>
            </a:lvl9pPr>
          </a:lstStyle>
          <a:p>
            <a:endParaRPr/>
          </a:p>
        </p:txBody>
      </p:sp>
      <p:sp>
        <p:nvSpPr>
          <p:cNvPr id="67" name="Google Shape;67;p10"/>
          <p:cNvSpPr txBox="1"/>
          <p:nvPr/>
        </p:nvSpPr>
        <p:spPr>
          <a:xfrm>
            <a:off x="208445" y="3420075"/>
            <a:ext cx="1873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chemeClr val="accent3"/>
                </a:solidFill>
                <a:latin typeface="Roboto"/>
                <a:ea typeface="Roboto"/>
                <a:cs typeface="Roboto"/>
                <a:sym typeface="Roboto"/>
              </a:rPr>
              <a:t>Solution</a:t>
            </a:r>
            <a:endParaRPr sz="2500" b="1">
              <a:solidFill>
                <a:schemeClr val="accent3"/>
              </a:solidFill>
              <a:latin typeface="Roboto"/>
              <a:ea typeface="Roboto"/>
              <a:cs typeface="Roboto"/>
              <a:sym typeface="Roboto"/>
            </a:endParaRPr>
          </a:p>
        </p:txBody>
      </p:sp>
      <p:sp>
        <p:nvSpPr>
          <p:cNvPr id="68" name="Google Shape;68;p10"/>
          <p:cNvSpPr txBox="1">
            <a:spLocks noGrp="1"/>
          </p:cNvSpPr>
          <p:nvPr>
            <p:ph type="body" idx="2"/>
          </p:nvPr>
        </p:nvSpPr>
        <p:spPr>
          <a:xfrm>
            <a:off x="2937350" y="402200"/>
            <a:ext cx="6032400" cy="4261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Font typeface="Roboto Light"/>
              <a:buChar char="•"/>
              <a:defRPr>
                <a:latin typeface="Roboto Light"/>
                <a:ea typeface="Roboto Light"/>
                <a:cs typeface="Roboto Light"/>
                <a:sym typeface="Roboto Light"/>
              </a:defRPr>
            </a:lvl1pPr>
            <a:lvl2pPr marL="914400" lvl="1" indent="-342900" rtl="0">
              <a:spcBef>
                <a:spcPts val="600"/>
              </a:spcBef>
              <a:spcAft>
                <a:spcPts val="0"/>
              </a:spcAft>
              <a:buSzPts val="1800"/>
              <a:buFont typeface="Roboto Light"/>
              <a:buChar char="•"/>
              <a:defRPr>
                <a:latin typeface="Roboto Light"/>
                <a:ea typeface="Roboto Light"/>
                <a:cs typeface="Roboto Light"/>
                <a:sym typeface="Roboto Light"/>
              </a:defRPr>
            </a:lvl2pPr>
            <a:lvl3pPr marL="1371600" lvl="2" indent="-342900" rtl="0">
              <a:spcBef>
                <a:spcPts val="600"/>
              </a:spcBef>
              <a:spcAft>
                <a:spcPts val="0"/>
              </a:spcAft>
              <a:buSzPts val="1800"/>
              <a:buFont typeface="Roboto Light"/>
              <a:buChar char="•"/>
              <a:defRPr>
                <a:latin typeface="Roboto Light"/>
                <a:ea typeface="Roboto Light"/>
                <a:cs typeface="Roboto Light"/>
                <a:sym typeface="Roboto Light"/>
              </a:defRPr>
            </a:lvl3pPr>
            <a:lvl4pPr marL="1828800" lvl="3" indent="-342900" rtl="0">
              <a:spcBef>
                <a:spcPts val="600"/>
              </a:spcBef>
              <a:spcAft>
                <a:spcPts val="0"/>
              </a:spcAft>
              <a:buSzPts val="1800"/>
              <a:buFont typeface="Roboto Light"/>
              <a:buChar char="•"/>
              <a:defRPr>
                <a:latin typeface="Roboto Light"/>
                <a:ea typeface="Roboto Light"/>
                <a:cs typeface="Roboto Light"/>
                <a:sym typeface="Roboto Light"/>
              </a:defRPr>
            </a:lvl4pPr>
            <a:lvl5pPr marL="2286000" lvl="4" indent="-342900" rtl="0">
              <a:spcBef>
                <a:spcPts val="600"/>
              </a:spcBef>
              <a:spcAft>
                <a:spcPts val="0"/>
              </a:spcAft>
              <a:buSzPts val="1800"/>
              <a:buFont typeface="Roboto Light"/>
              <a:buChar char="•"/>
              <a:defRPr>
                <a:latin typeface="Roboto Light"/>
                <a:ea typeface="Roboto Light"/>
                <a:cs typeface="Roboto Light"/>
                <a:sym typeface="Roboto Light"/>
              </a:defRPr>
            </a:lvl5pPr>
            <a:lvl6pPr marL="2743200" lvl="5" indent="-342900" rtl="0">
              <a:spcBef>
                <a:spcPts val="600"/>
              </a:spcBef>
              <a:spcAft>
                <a:spcPts val="0"/>
              </a:spcAft>
              <a:buSzPts val="1800"/>
              <a:buFont typeface="Roboto Light"/>
              <a:buChar char="•"/>
              <a:defRPr>
                <a:latin typeface="Roboto Light"/>
                <a:ea typeface="Roboto Light"/>
                <a:cs typeface="Roboto Light"/>
                <a:sym typeface="Roboto Light"/>
              </a:defRPr>
            </a:lvl6pPr>
            <a:lvl7pPr marL="3200400" lvl="6" indent="-342900" rtl="0">
              <a:spcBef>
                <a:spcPts val="600"/>
              </a:spcBef>
              <a:spcAft>
                <a:spcPts val="0"/>
              </a:spcAft>
              <a:buSzPts val="1800"/>
              <a:buFont typeface="Roboto Light"/>
              <a:buChar char="•"/>
              <a:defRPr>
                <a:latin typeface="Roboto Light"/>
                <a:ea typeface="Roboto Light"/>
                <a:cs typeface="Roboto Light"/>
                <a:sym typeface="Roboto Light"/>
              </a:defRPr>
            </a:lvl7pPr>
            <a:lvl8pPr marL="3657600" lvl="7" indent="-342900" rtl="0">
              <a:spcBef>
                <a:spcPts val="600"/>
              </a:spcBef>
              <a:spcAft>
                <a:spcPts val="0"/>
              </a:spcAft>
              <a:buSzPts val="1800"/>
              <a:buFont typeface="Roboto Light"/>
              <a:buChar char="•"/>
              <a:defRPr>
                <a:latin typeface="Roboto Light"/>
                <a:ea typeface="Roboto Light"/>
                <a:cs typeface="Roboto Light"/>
                <a:sym typeface="Roboto Light"/>
              </a:defRPr>
            </a:lvl8pPr>
            <a:lvl9pPr marL="4114800" lvl="8" indent="-342900" rtl="0">
              <a:spcBef>
                <a:spcPts val="600"/>
              </a:spcBef>
              <a:spcAft>
                <a:spcPts val="0"/>
              </a:spcAft>
              <a:buSzPts val="1800"/>
              <a:buFont typeface="Roboto Light"/>
              <a:buChar char="•"/>
              <a:defRPr>
                <a:latin typeface="Roboto Light"/>
                <a:ea typeface="Roboto Light"/>
                <a:cs typeface="Roboto Light"/>
                <a:sym typeface="Roboto Light"/>
              </a:defRPr>
            </a:lvl9pPr>
          </a:lstStyle>
          <a:p>
            <a:endParaRPr/>
          </a:p>
        </p:txBody>
      </p:sp>
      <p:sp>
        <p:nvSpPr>
          <p:cNvPr id="69" name="Google Shape;69;p10"/>
          <p:cNvSpPr txBox="1">
            <a:spLocks noGrp="1"/>
          </p:cNvSpPr>
          <p:nvPr>
            <p:ph type="title"/>
          </p:nvPr>
        </p:nvSpPr>
        <p:spPr>
          <a:xfrm>
            <a:off x="2776500" y="0"/>
            <a:ext cx="63675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70" name="Google Shape;70;p10"/>
          <p:cNvCxnSpPr/>
          <p:nvPr/>
        </p:nvCxnSpPr>
        <p:spPr>
          <a:xfrm>
            <a:off x="2937350" y="402200"/>
            <a:ext cx="6082200" cy="0"/>
          </a:xfrm>
          <a:prstGeom prst="straightConnector1">
            <a:avLst/>
          </a:prstGeom>
          <a:noFill/>
          <a:ln w="19050" cap="flat" cmpd="sng">
            <a:solidFill>
              <a:srgbClr val="BF9000"/>
            </a:solidFill>
            <a:prstDash val="solid"/>
            <a:round/>
            <a:headEnd type="none" w="med" len="med"/>
            <a:tailEnd type="none" w="med" len="med"/>
          </a:ln>
        </p:spPr>
      </p:cxnSp>
      <p:pic>
        <p:nvPicPr>
          <p:cNvPr id="71" name="Google Shape;71;p10"/>
          <p:cNvPicPr preferRelativeResize="0"/>
          <p:nvPr/>
        </p:nvPicPr>
        <p:blipFill>
          <a:blip r:embed="rId2">
            <a:alphaModFix/>
          </a:blip>
          <a:stretch>
            <a:fillRect/>
          </a:stretch>
        </p:blipFill>
        <p:spPr>
          <a:xfrm>
            <a:off x="0" y="4983478"/>
            <a:ext cx="457200" cy="160022"/>
          </a:xfrm>
          <a:prstGeom prst="rect">
            <a:avLst/>
          </a:prstGeom>
          <a:noFill/>
          <a:ln>
            <a:noFill/>
          </a:ln>
        </p:spPr>
      </p:pic>
      <p:sp>
        <p:nvSpPr>
          <p:cNvPr id="72" name="Google Shape;7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0" y="0"/>
            <a:ext cx="91440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B5394"/>
              </a:buClr>
              <a:buSzPts val="1600"/>
              <a:buFont typeface="Roboto Medium"/>
              <a:buNone/>
              <a:defRPr sz="1600">
                <a:solidFill>
                  <a:srgbClr val="0B5394"/>
                </a:solidFill>
                <a:latin typeface="Roboto Medium"/>
                <a:ea typeface="Roboto Medium"/>
                <a:cs typeface="Roboto Medium"/>
                <a:sym typeface="Roboto Medium"/>
              </a:defRPr>
            </a:lvl1pPr>
            <a:lvl2pPr lvl="1" rtl="0">
              <a:spcBef>
                <a:spcPts val="0"/>
              </a:spcBef>
              <a:spcAft>
                <a:spcPts val="0"/>
              </a:spcAft>
              <a:buClr>
                <a:srgbClr val="0B5394"/>
              </a:buClr>
              <a:buSzPts val="2800"/>
              <a:buFont typeface="Roboto Medium"/>
              <a:buNone/>
              <a:defRPr sz="2800">
                <a:solidFill>
                  <a:srgbClr val="0B5394"/>
                </a:solidFill>
                <a:latin typeface="Roboto Medium"/>
                <a:ea typeface="Roboto Medium"/>
                <a:cs typeface="Roboto Medium"/>
                <a:sym typeface="Roboto Medium"/>
              </a:defRPr>
            </a:lvl2pPr>
            <a:lvl3pPr lvl="2" rtl="0">
              <a:spcBef>
                <a:spcPts val="0"/>
              </a:spcBef>
              <a:spcAft>
                <a:spcPts val="0"/>
              </a:spcAft>
              <a:buClr>
                <a:srgbClr val="0B5394"/>
              </a:buClr>
              <a:buSzPts val="2800"/>
              <a:buFont typeface="Roboto Medium"/>
              <a:buNone/>
              <a:defRPr sz="2800">
                <a:solidFill>
                  <a:srgbClr val="0B5394"/>
                </a:solidFill>
                <a:latin typeface="Roboto Medium"/>
                <a:ea typeface="Roboto Medium"/>
                <a:cs typeface="Roboto Medium"/>
                <a:sym typeface="Roboto Medium"/>
              </a:defRPr>
            </a:lvl3pPr>
            <a:lvl4pPr lvl="3" rtl="0">
              <a:spcBef>
                <a:spcPts val="0"/>
              </a:spcBef>
              <a:spcAft>
                <a:spcPts val="0"/>
              </a:spcAft>
              <a:buClr>
                <a:srgbClr val="0B5394"/>
              </a:buClr>
              <a:buSzPts val="2800"/>
              <a:buFont typeface="Roboto Medium"/>
              <a:buNone/>
              <a:defRPr sz="2800">
                <a:solidFill>
                  <a:srgbClr val="0B5394"/>
                </a:solidFill>
                <a:latin typeface="Roboto Medium"/>
                <a:ea typeface="Roboto Medium"/>
                <a:cs typeface="Roboto Medium"/>
                <a:sym typeface="Roboto Medium"/>
              </a:defRPr>
            </a:lvl4pPr>
            <a:lvl5pPr lvl="4" rtl="0">
              <a:spcBef>
                <a:spcPts val="0"/>
              </a:spcBef>
              <a:spcAft>
                <a:spcPts val="0"/>
              </a:spcAft>
              <a:buClr>
                <a:srgbClr val="0B5394"/>
              </a:buClr>
              <a:buSzPts val="2800"/>
              <a:buFont typeface="Roboto Medium"/>
              <a:buNone/>
              <a:defRPr sz="2800">
                <a:solidFill>
                  <a:srgbClr val="0B5394"/>
                </a:solidFill>
                <a:latin typeface="Roboto Medium"/>
                <a:ea typeface="Roboto Medium"/>
                <a:cs typeface="Roboto Medium"/>
                <a:sym typeface="Roboto Medium"/>
              </a:defRPr>
            </a:lvl5pPr>
            <a:lvl6pPr lvl="5" rtl="0">
              <a:spcBef>
                <a:spcPts val="0"/>
              </a:spcBef>
              <a:spcAft>
                <a:spcPts val="0"/>
              </a:spcAft>
              <a:buClr>
                <a:srgbClr val="0B5394"/>
              </a:buClr>
              <a:buSzPts val="2800"/>
              <a:buFont typeface="Roboto Medium"/>
              <a:buNone/>
              <a:defRPr sz="2800">
                <a:solidFill>
                  <a:srgbClr val="0B5394"/>
                </a:solidFill>
                <a:latin typeface="Roboto Medium"/>
                <a:ea typeface="Roboto Medium"/>
                <a:cs typeface="Roboto Medium"/>
                <a:sym typeface="Roboto Medium"/>
              </a:defRPr>
            </a:lvl6pPr>
            <a:lvl7pPr lvl="6" rtl="0">
              <a:spcBef>
                <a:spcPts val="0"/>
              </a:spcBef>
              <a:spcAft>
                <a:spcPts val="0"/>
              </a:spcAft>
              <a:buClr>
                <a:srgbClr val="0B5394"/>
              </a:buClr>
              <a:buSzPts val="2800"/>
              <a:buFont typeface="Roboto Medium"/>
              <a:buNone/>
              <a:defRPr sz="2800">
                <a:solidFill>
                  <a:srgbClr val="0B5394"/>
                </a:solidFill>
                <a:latin typeface="Roboto Medium"/>
                <a:ea typeface="Roboto Medium"/>
                <a:cs typeface="Roboto Medium"/>
                <a:sym typeface="Roboto Medium"/>
              </a:defRPr>
            </a:lvl7pPr>
            <a:lvl8pPr lvl="7" rtl="0">
              <a:spcBef>
                <a:spcPts val="0"/>
              </a:spcBef>
              <a:spcAft>
                <a:spcPts val="0"/>
              </a:spcAft>
              <a:buClr>
                <a:srgbClr val="0B5394"/>
              </a:buClr>
              <a:buSzPts val="2800"/>
              <a:buFont typeface="Roboto Medium"/>
              <a:buNone/>
              <a:defRPr sz="2800">
                <a:solidFill>
                  <a:srgbClr val="0B5394"/>
                </a:solidFill>
                <a:latin typeface="Roboto Medium"/>
                <a:ea typeface="Roboto Medium"/>
                <a:cs typeface="Roboto Medium"/>
                <a:sym typeface="Roboto Medium"/>
              </a:defRPr>
            </a:lvl8pPr>
            <a:lvl9pPr lvl="8" rtl="0">
              <a:spcBef>
                <a:spcPts val="0"/>
              </a:spcBef>
              <a:spcAft>
                <a:spcPts val="0"/>
              </a:spcAft>
              <a:buClr>
                <a:srgbClr val="0B5394"/>
              </a:buClr>
              <a:buSzPts val="2800"/>
              <a:buFont typeface="Roboto Medium"/>
              <a:buNone/>
              <a:defRPr sz="2800">
                <a:solidFill>
                  <a:srgbClr val="0B5394"/>
                </a:solidFill>
                <a:latin typeface="Roboto Medium"/>
                <a:ea typeface="Roboto Medium"/>
                <a:cs typeface="Roboto Medium"/>
                <a:sym typeface="Roboto Medium"/>
              </a:defRPr>
            </a:lvl9pPr>
          </a:lstStyle>
          <a:p>
            <a:endParaRPr/>
          </a:p>
        </p:txBody>
      </p:sp>
      <p:sp>
        <p:nvSpPr>
          <p:cNvPr id="7" name="Google Shape;7;p1"/>
          <p:cNvSpPr txBox="1">
            <a:spLocks noGrp="1"/>
          </p:cNvSpPr>
          <p:nvPr>
            <p:ph type="body" idx="1"/>
          </p:nvPr>
        </p:nvSpPr>
        <p:spPr>
          <a:xfrm>
            <a:off x="311700" y="572700"/>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2pPr>
            <a:lvl3pPr marL="1371600" lvl="2"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3pPr>
            <a:lvl4pPr marL="1828800" lvl="3"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rtl="0">
              <a:lnSpc>
                <a:spcPct val="115000"/>
              </a:lnSpc>
              <a:spcBef>
                <a:spcPts val="60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Roboto"/>
                <a:ea typeface="Roboto"/>
                <a:cs typeface="Roboto"/>
                <a:sym typeface="Roboto"/>
              </a:defRPr>
            </a:lvl1pPr>
            <a:lvl2pPr lvl="1" algn="r" rtl="0">
              <a:buNone/>
              <a:defRPr sz="1000">
                <a:solidFill>
                  <a:schemeClr val="dk1"/>
                </a:solidFill>
                <a:latin typeface="Roboto"/>
                <a:ea typeface="Roboto"/>
                <a:cs typeface="Roboto"/>
                <a:sym typeface="Roboto"/>
              </a:defRPr>
            </a:lvl2pPr>
            <a:lvl3pPr lvl="2" algn="r" rtl="0">
              <a:buNone/>
              <a:defRPr sz="1000">
                <a:solidFill>
                  <a:schemeClr val="dk1"/>
                </a:solidFill>
                <a:latin typeface="Roboto"/>
                <a:ea typeface="Roboto"/>
                <a:cs typeface="Roboto"/>
                <a:sym typeface="Roboto"/>
              </a:defRPr>
            </a:lvl3pPr>
            <a:lvl4pPr lvl="3" algn="r" rtl="0">
              <a:buNone/>
              <a:defRPr sz="1000">
                <a:solidFill>
                  <a:schemeClr val="dk1"/>
                </a:solidFill>
                <a:latin typeface="Roboto"/>
                <a:ea typeface="Roboto"/>
                <a:cs typeface="Roboto"/>
                <a:sym typeface="Roboto"/>
              </a:defRPr>
            </a:lvl4pPr>
            <a:lvl5pPr lvl="4" algn="r" rtl="0">
              <a:buNone/>
              <a:defRPr sz="1000">
                <a:solidFill>
                  <a:schemeClr val="dk1"/>
                </a:solidFill>
                <a:latin typeface="Roboto"/>
                <a:ea typeface="Roboto"/>
                <a:cs typeface="Roboto"/>
                <a:sym typeface="Roboto"/>
              </a:defRPr>
            </a:lvl5pPr>
            <a:lvl6pPr lvl="5" algn="r" rtl="0">
              <a:buNone/>
              <a:defRPr sz="1000">
                <a:solidFill>
                  <a:schemeClr val="dk1"/>
                </a:solidFill>
                <a:latin typeface="Roboto"/>
                <a:ea typeface="Roboto"/>
                <a:cs typeface="Roboto"/>
                <a:sym typeface="Roboto"/>
              </a:defRPr>
            </a:lvl6pPr>
            <a:lvl7pPr lvl="6" algn="r" rtl="0">
              <a:buNone/>
              <a:defRPr sz="1000">
                <a:solidFill>
                  <a:schemeClr val="dk1"/>
                </a:solidFill>
                <a:latin typeface="Roboto"/>
                <a:ea typeface="Roboto"/>
                <a:cs typeface="Roboto"/>
                <a:sym typeface="Roboto"/>
              </a:defRPr>
            </a:lvl7pPr>
            <a:lvl8pPr lvl="7" algn="r" rtl="0">
              <a:buNone/>
              <a:defRPr sz="1000">
                <a:solidFill>
                  <a:schemeClr val="dk1"/>
                </a:solidFill>
                <a:latin typeface="Roboto"/>
                <a:ea typeface="Roboto"/>
                <a:cs typeface="Roboto"/>
                <a:sym typeface="Roboto"/>
              </a:defRPr>
            </a:lvl8pPr>
            <a:lvl9pPr lvl="8" algn="r" rtl="0">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
        <p:nvSpPr>
          <p:cNvPr id="144" name="Google Shape;144;p24"/>
          <p:cNvSpPr txBox="1"/>
          <p:nvPr/>
        </p:nvSpPr>
        <p:spPr>
          <a:xfrm>
            <a:off x="311700" y="1658975"/>
            <a:ext cx="8709600" cy="2052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a:solidFill>
                  <a:srgbClr val="0B5394"/>
                </a:solidFill>
                <a:latin typeface="Roboto Medium"/>
                <a:ea typeface="Roboto Medium"/>
                <a:cs typeface="Roboto Medium"/>
                <a:sym typeface="Roboto Medium"/>
              </a:rPr>
              <a:t>IP Routers</a:t>
            </a:r>
            <a:endParaRPr sz="3600">
              <a:solidFill>
                <a:srgbClr val="0B5394"/>
              </a:solidFill>
              <a:latin typeface="Roboto Medium"/>
              <a:ea typeface="Roboto Medium"/>
              <a:cs typeface="Roboto Medium"/>
              <a:sym typeface="Roboto Medium"/>
            </a:endParaRPr>
          </a:p>
        </p:txBody>
      </p:sp>
      <p:sp>
        <p:nvSpPr>
          <p:cNvPr id="145" name="Google Shape;145;p24"/>
          <p:cNvSpPr txBox="1"/>
          <p:nvPr/>
        </p:nvSpPr>
        <p:spPr>
          <a:xfrm>
            <a:off x="345775" y="2740300"/>
            <a:ext cx="2762700" cy="28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BF9000"/>
                </a:solidFill>
                <a:latin typeface="Roboto Medium"/>
                <a:ea typeface="Roboto Medium"/>
                <a:cs typeface="Roboto Medium"/>
                <a:sym typeface="Roboto Medium"/>
              </a:rPr>
              <a:t>Lecture 7 </a:t>
            </a:r>
            <a:r>
              <a:rPr lang="en" sz="1200">
                <a:solidFill>
                  <a:schemeClr val="accent4"/>
                </a:solidFill>
                <a:latin typeface="Roboto Medium"/>
                <a:ea typeface="Roboto Medium"/>
                <a:cs typeface="Roboto Medium"/>
                <a:sym typeface="Roboto Medium"/>
              </a:rPr>
              <a:t>(Routing 4)</a:t>
            </a:r>
            <a:endParaRPr sz="1200">
              <a:solidFill>
                <a:srgbClr val="BF9000"/>
              </a:solidFill>
              <a:latin typeface="Roboto Medium"/>
              <a:ea typeface="Roboto Medium"/>
              <a:cs typeface="Roboto Medium"/>
              <a:sym typeface="Roboto Medium"/>
            </a:endParaRPr>
          </a:p>
        </p:txBody>
      </p:sp>
      <p:sp>
        <p:nvSpPr>
          <p:cNvPr id="2" name="TextBox 1">
            <a:extLst>
              <a:ext uri="{FF2B5EF4-FFF2-40B4-BE49-F238E27FC236}">
                <a16:creationId xmlns:a16="http://schemas.microsoft.com/office/drawing/2014/main" id="{DC0F0A3F-2A7A-1BBA-FA94-084247B8C0F1}"/>
              </a:ext>
            </a:extLst>
          </p:cNvPr>
          <p:cNvSpPr txBox="1"/>
          <p:nvPr/>
        </p:nvSpPr>
        <p:spPr>
          <a:xfrm>
            <a:off x="3526681" y="4865536"/>
            <a:ext cx="2090637" cy="230832"/>
          </a:xfrm>
          <a:prstGeom prst="rect">
            <a:avLst/>
          </a:prstGeom>
          <a:noFill/>
        </p:spPr>
        <p:txBody>
          <a:bodyPr wrap="none" rtlCol="0">
            <a:spAutoFit/>
          </a:bodyPr>
          <a:lstStyle/>
          <a:p>
            <a:r>
              <a:rPr lang="en-US" sz="900" dirty="0"/>
              <a:t>Slides credit: CS 168 @ UC Berkeley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4"/>
          <p:cNvSpPr/>
          <p:nvPr/>
        </p:nvSpPr>
        <p:spPr>
          <a:xfrm>
            <a:off x="298950" y="864100"/>
            <a:ext cx="4066200" cy="4066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Chassis</a:t>
            </a:r>
            <a:endParaRPr>
              <a:latin typeface="Roboto"/>
              <a:ea typeface="Roboto"/>
              <a:cs typeface="Roboto"/>
              <a:sym typeface="Roboto"/>
            </a:endParaRPr>
          </a:p>
        </p:txBody>
      </p:sp>
      <p:sp>
        <p:nvSpPr>
          <p:cNvPr id="309" name="Google Shape;309;p34"/>
          <p:cNvSpPr/>
          <p:nvPr/>
        </p:nvSpPr>
        <p:spPr>
          <a:xfrm>
            <a:off x="429450" y="1274700"/>
            <a:ext cx="3826800" cy="946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Controller Card</a:t>
            </a:r>
            <a:endParaRPr>
              <a:latin typeface="Roboto"/>
              <a:ea typeface="Roboto"/>
              <a:cs typeface="Roboto"/>
              <a:sym typeface="Roboto"/>
            </a:endParaRPr>
          </a:p>
        </p:txBody>
      </p:sp>
      <p:sp>
        <p:nvSpPr>
          <p:cNvPr id="310" name="Google Shape;310;p34"/>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What's Inside a Router? – View of Components</a:t>
            </a:r>
            <a:endParaRPr/>
          </a:p>
        </p:txBody>
      </p:sp>
      <p:sp>
        <p:nvSpPr>
          <p:cNvPr id="311" name="Google Shape;311;p34"/>
          <p:cNvSpPr txBox="1"/>
          <p:nvPr/>
        </p:nvSpPr>
        <p:spPr>
          <a:xfrm>
            <a:off x="4839150" y="891400"/>
            <a:ext cx="3677400" cy="2709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a:latin typeface="Roboto"/>
                <a:ea typeface="Roboto"/>
                <a:cs typeface="Roboto"/>
                <a:sym typeface="Roboto"/>
              </a:rPr>
              <a:t>Chassis: The metal box holding the hardware.</a:t>
            </a:r>
            <a:endParaRPr>
              <a:latin typeface="Roboto"/>
              <a:ea typeface="Roboto"/>
              <a:cs typeface="Roboto"/>
              <a:sym typeface="Roboto"/>
            </a:endParaRPr>
          </a:p>
        </p:txBody>
      </p:sp>
      <p:sp>
        <p:nvSpPr>
          <p:cNvPr id="312" name="Google Shape;312;p34"/>
          <p:cNvSpPr/>
          <p:nvPr/>
        </p:nvSpPr>
        <p:spPr>
          <a:xfrm>
            <a:off x="429450" y="2359600"/>
            <a:ext cx="3826800" cy="699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Linecard</a:t>
            </a:r>
            <a:endParaRPr>
              <a:latin typeface="Roboto"/>
              <a:ea typeface="Roboto"/>
              <a:cs typeface="Roboto"/>
              <a:sym typeface="Roboto"/>
            </a:endParaRPr>
          </a:p>
        </p:txBody>
      </p:sp>
      <p:sp>
        <p:nvSpPr>
          <p:cNvPr id="313" name="Google Shape;313;p34"/>
          <p:cNvSpPr/>
          <p:nvPr/>
        </p:nvSpPr>
        <p:spPr>
          <a:xfrm>
            <a:off x="970625" y="2721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14" name="Google Shape;314;p34"/>
          <p:cNvSpPr/>
          <p:nvPr/>
        </p:nvSpPr>
        <p:spPr>
          <a:xfrm>
            <a:off x="1351625" y="2721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15" name="Google Shape;315;p34"/>
          <p:cNvSpPr/>
          <p:nvPr/>
        </p:nvSpPr>
        <p:spPr>
          <a:xfrm>
            <a:off x="1732625" y="2721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16" name="Google Shape;316;p34"/>
          <p:cNvSpPr/>
          <p:nvPr/>
        </p:nvSpPr>
        <p:spPr>
          <a:xfrm>
            <a:off x="2113625" y="2721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17" name="Google Shape;317;p34"/>
          <p:cNvSpPr/>
          <p:nvPr/>
        </p:nvSpPr>
        <p:spPr>
          <a:xfrm>
            <a:off x="2494625" y="2721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18" name="Google Shape;318;p34"/>
          <p:cNvSpPr/>
          <p:nvPr/>
        </p:nvSpPr>
        <p:spPr>
          <a:xfrm>
            <a:off x="2875625" y="2721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19" name="Google Shape;319;p34"/>
          <p:cNvSpPr/>
          <p:nvPr/>
        </p:nvSpPr>
        <p:spPr>
          <a:xfrm>
            <a:off x="3409025" y="2479550"/>
            <a:ext cx="722700" cy="48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CPU</a:t>
            </a:r>
            <a:endParaRPr>
              <a:latin typeface="Roboto"/>
              <a:ea typeface="Roboto"/>
              <a:cs typeface="Roboto"/>
              <a:sym typeface="Roboto"/>
            </a:endParaRPr>
          </a:p>
        </p:txBody>
      </p:sp>
      <p:sp>
        <p:nvSpPr>
          <p:cNvPr id="320" name="Google Shape;320;p34"/>
          <p:cNvSpPr/>
          <p:nvPr/>
        </p:nvSpPr>
        <p:spPr>
          <a:xfrm>
            <a:off x="429450" y="3211600"/>
            <a:ext cx="3826800" cy="699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Linecard</a:t>
            </a:r>
            <a:endParaRPr>
              <a:latin typeface="Roboto"/>
              <a:ea typeface="Roboto"/>
              <a:cs typeface="Roboto"/>
              <a:sym typeface="Roboto"/>
            </a:endParaRPr>
          </a:p>
        </p:txBody>
      </p:sp>
      <p:sp>
        <p:nvSpPr>
          <p:cNvPr id="321" name="Google Shape;321;p34"/>
          <p:cNvSpPr/>
          <p:nvPr/>
        </p:nvSpPr>
        <p:spPr>
          <a:xfrm>
            <a:off x="970625" y="3573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22" name="Google Shape;322;p34"/>
          <p:cNvSpPr/>
          <p:nvPr/>
        </p:nvSpPr>
        <p:spPr>
          <a:xfrm>
            <a:off x="1351625" y="3573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23" name="Google Shape;323;p34"/>
          <p:cNvSpPr/>
          <p:nvPr/>
        </p:nvSpPr>
        <p:spPr>
          <a:xfrm>
            <a:off x="1732625" y="3573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24" name="Google Shape;324;p34"/>
          <p:cNvSpPr/>
          <p:nvPr/>
        </p:nvSpPr>
        <p:spPr>
          <a:xfrm>
            <a:off x="2113625" y="3573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25" name="Google Shape;325;p34"/>
          <p:cNvSpPr/>
          <p:nvPr/>
        </p:nvSpPr>
        <p:spPr>
          <a:xfrm>
            <a:off x="2494625" y="3573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26" name="Google Shape;326;p34"/>
          <p:cNvSpPr/>
          <p:nvPr/>
        </p:nvSpPr>
        <p:spPr>
          <a:xfrm>
            <a:off x="2875625" y="3573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27" name="Google Shape;327;p34"/>
          <p:cNvSpPr/>
          <p:nvPr/>
        </p:nvSpPr>
        <p:spPr>
          <a:xfrm>
            <a:off x="3409025" y="3331550"/>
            <a:ext cx="722700" cy="48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CPU</a:t>
            </a:r>
            <a:endParaRPr>
              <a:latin typeface="Roboto"/>
              <a:ea typeface="Roboto"/>
              <a:cs typeface="Roboto"/>
              <a:sym typeface="Roboto"/>
            </a:endParaRPr>
          </a:p>
        </p:txBody>
      </p:sp>
      <p:sp>
        <p:nvSpPr>
          <p:cNvPr id="328" name="Google Shape;328;p34"/>
          <p:cNvSpPr/>
          <p:nvPr/>
        </p:nvSpPr>
        <p:spPr>
          <a:xfrm>
            <a:off x="418650" y="4063600"/>
            <a:ext cx="3826800" cy="699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Linecard</a:t>
            </a:r>
            <a:endParaRPr>
              <a:latin typeface="Roboto"/>
              <a:ea typeface="Roboto"/>
              <a:cs typeface="Roboto"/>
              <a:sym typeface="Roboto"/>
            </a:endParaRPr>
          </a:p>
        </p:txBody>
      </p:sp>
      <p:sp>
        <p:nvSpPr>
          <p:cNvPr id="329" name="Google Shape;329;p34"/>
          <p:cNvSpPr/>
          <p:nvPr/>
        </p:nvSpPr>
        <p:spPr>
          <a:xfrm>
            <a:off x="959825" y="4425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30" name="Google Shape;330;p34"/>
          <p:cNvSpPr/>
          <p:nvPr/>
        </p:nvSpPr>
        <p:spPr>
          <a:xfrm>
            <a:off x="1340825" y="4425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31" name="Google Shape;331;p34"/>
          <p:cNvSpPr/>
          <p:nvPr/>
        </p:nvSpPr>
        <p:spPr>
          <a:xfrm>
            <a:off x="1721825" y="4425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32" name="Google Shape;332;p34"/>
          <p:cNvSpPr/>
          <p:nvPr/>
        </p:nvSpPr>
        <p:spPr>
          <a:xfrm>
            <a:off x="2102825" y="4425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33" name="Google Shape;333;p34"/>
          <p:cNvSpPr/>
          <p:nvPr/>
        </p:nvSpPr>
        <p:spPr>
          <a:xfrm>
            <a:off x="2483825" y="4425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34" name="Google Shape;334;p34"/>
          <p:cNvSpPr/>
          <p:nvPr/>
        </p:nvSpPr>
        <p:spPr>
          <a:xfrm>
            <a:off x="2864825" y="4425350"/>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35" name="Google Shape;335;p34"/>
          <p:cNvSpPr/>
          <p:nvPr/>
        </p:nvSpPr>
        <p:spPr>
          <a:xfrm>
            <a:off x="3398225" y="4183550"/>
            <a:ext cx="722700" cy="48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CPU</a:t>
            </a:r>
            <a:endParaRPr>
              <a:latin typeface="Roboto"/>
              <a:ea typeface="Roboto"/>
              <a:cs typeface="Roboto"/>
              <a:sym typeface="Roboto"/>
            </a:endParaRPr>
          </a:p>
        </p:txBody>
      </p:sp>
      <p:sp>
        <p:nvSpPr>
          <p:cNvPr id="336" name="Google Shape;336;p34"/>
          <p:cNvSpPr/>
          <p:nvPr/>
        </p:nvSpPr>
        <p:spPr>
          <a:xfrm>
            <a:off x="1970700" y="1627550"/>
            <a:ext cx="722700" cy="48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CPU</a:t>
            </a:r>
            <a:endParaRPr>
              <a:latin typeface="Roboto"/>
              <a:ea typeface="Roboto"/>
              <a:cs typeface="Roboto"/>
              <a:sym typeface="Roboto"/>
            </a:endParaRPr>
          </a:p>
        </p:txBody>
      </p:sp>
      <p:cxnSp>
        <p:nvCxnSpPr>
          <p:cNvPr id="337" name="Google Shape;337;p34"/>
          <p:cNvCxnSpPr/>
          <p:nvPr/>
        </p:nvCxnSpPr>
        <p:spPr>
          <a:xfrm rot="10800000">
            <a:off x="4367850" y="1413305"/>
            <a:ext cx="468600" cy="0"/>
          </a:xfrm>
          <a:prstGeom prst="straightConnector1">
            <a:avLst/>
          </a:prstGeom>
          <a:noFill/>
          <a:ln w="19050" cap="flat" cmpd="sng">
            <a:solidFill>
              <a:srgbClr val="000000"/>
            </a:solidFill>
            <a:prstDash val="solid"/>
            <a:round/>
            <a:headEnd type="none" w="med" len="med"/>
            <a:tailEnd type="triangle" w="med" len="med"/>
          </a:ln>
        </p:spPr>
      </p:cxnSp>
      <p:sp>
        <p:nvSpPr>
          <p:cNvPr id="338" name="Google Shape;338;p34"/>
          <p:cNvSpPr txBox="1"/>
          <p:nvPr/>
        </p:nvSpPr>
        <p:spPr>
          <a:xfrm>
            <a:off x="4839140" y="1274700"/>
            <a:ext cx="3677400" cy="8301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a:latin typeface="Roboto"/>
                <a:ea typeface="Roboto"/>
                <a:cs typeface="Roboto"/>
                <a:sym typeface="Roboto"/>
              </a:rPr>
              <a:t>Control processor: Runs routing protocols and puts forwarding tables on linecards.</a:t>
            </a:r>
            <a:endParaRPr>
              <a:latin typeface="Roboto"/>
              <a:ea typeface="Roboto"/>
              <a:cs typeface="Roboto"/>
              <a:sym typeface="Roboto"/>
            </a:endParaRPr>
          </a:p>
          <a:p>
            <a:pPr marL="0" lvl="0" indent="0" algn="l" rtl="0">
              <a:spcBef>
                <a:spcPts val="1000"/>
              </a:spcBef>
              <a:spcAft>
                <a:spcPts val="0"/>
              </a:spcAft>
              <a:buNone/>
            </a:pPr>
            <a:r>
              <a:rPr lang="en">
                <a:latin typeface="Roboto"/>
                <a:ea typeface="Roboto"/>
                <a:cs typeface="Roboto"/>
                <a:sym typeface="Roboto"/>
              </a:rPr>
              <a:t>Also handles management plane.</a:t>
            </a:r>
            <a:endParaRPr>
              <a:latin typeface="Roboto"/>
              <a:ea typeface="Roboto"/>
              <a:cs typeface="Roboto"/>
              <a:sym typeface="Roboto"/>
            </a:endParaRPr>
          </a:p>
        </p:txBody>
      </p:sp>
      <p:cxnSp>
        <p:nvCxnSpPr>
          <p:cNvPr id="339" name="Google Shape;339;p34"/>
          <p:cNvCxnSpPr/>
          <p:nvPr/>
        </p:nvCxnSpPr>
        <p:spPr>
          <a:xfrm rot="10800000">
            <a:off x="4367850" y="1038647"/>
            <a:ext cx="468600" cy="0"/>
          </a:xfrm>
          <a:prstGeom prst="straightConnector1">
            <a:avLst/>
          </a:prstGeom>
          <a:noFill/>
          <a:ln w="19050" cap="flat" cmpd="sng">
            <a:solidFill>
              <a:srgbClr val="000000"/>
            </a:solidFill>
            <a:prstDash val="solid"/>
            <a:round/>
            <a:headEnd type="none" w="med" len="med"/>
            <a:tailEnd type="triangle" w="med" len="med"/>
          </a:ln>
        </p:spPr>
      </p:cxnSp>
      <p:cxnSp>
        <p:nvCxnSpPr>
          <p:cNvPr id="340" name="Google Shape;340;p34"/>
          <p:cNvCxnSpPr/>
          <p:nvPr/>
        </p:nvCxnSpPr>
        <p:spPr>
          <a:xfrm rot="10800000">
            <a:off x="4367850" y="2556305"/>
            <a:ext cx="468600" cy="0"/>
          </a:xfrm>
          <a:prstGeom prst="straightConnector1">
            <a:avLst/>
          </a:prstGeom>
          <a:noFill/>
          <a:ln w="19050" cap="flat" cmpd="sng">
            <a:solidFill>
              <a:srgbClr val="000000"/>
            </a:solidFill>
            <a:prstDash val="solid"/>
            <a:round/>
            <a:headEnd type="none" w="med" len="med"/>
            <a:tailEnd type="triangle" w="med" len="med"/>
          </a:ln>
        </p:spPr>
      </p:cxnSp>
      <p:sp>
        <p:nvSpPr>
          <p:cNvPr id="341" name="Google Shape;341;p34"/>
          <p:cNvSpPr txBox="1"/>
          <p:nvPr/>
        </p:nvSpPr>
        <p:spPr>
          <a:xfrm>
            <a:off x="4839150" y="2417700"/>
            <a:ext cx="3826800" cy="486300"/>
          </a:xfrm>
          <a:prstGeom prst="rect">
            <a:avLst/>
          </a:prstGeom>
          <a:noFill/>
          <a:ln>
            <a:noFill/>
          </a:ln>
        </p:spPr>
        <p:txBody>
          <a:bodyPr spcFirstLastPara="1" wrap="square" lIns="27425" tIns="27425" rIns="27425" bIns="27425" anchor="t" anchorCtr="0">
            <a:spAutoFit/>
          </a:bodyPr>
          <a:lstStyle/>
          <a:p>
            <a:pPr marL="0" lvl="0" indent="0" algn="l" rtl="0">
              <a:spcBef>
                <a:spcPts val="1000"/>
              </a:spcBef>
              <a:spcAft>
                <a:spcPts val="0"/>
              </a:spcAft>
              <a:buNone/>
            </a:pPr>
            <a:r>
              <a:rPr lang="en">
                <a:latin typeface="Roboto"/>
                <a:ea typeface="Roboto"/>
                <a:cs typeface="Roboto"/>
                <a:sym typeface="Roboto"/>
              </a:rPr>
              <a:t>Removable linecards gives us flexibility in scaling the router. 1–20 linecards per chassis.</a:t>
            </a:r>
            <a:endParaRPr>
              <a:latin typeface="Roboto"/>
              <a:ea typeface="Roboto"/>
              <a:cs typeface="Roboto"/>
              <a:sym typeface="Roboto"/>
            </a:endParaRPr>
          </a:p>
        </p:txBody>
      </p:sp>
      <p:cxnSp>
        <p:nvCxnSpPr>
          <p:cNvPr id="342" name="Google Shape;342;p34"/>
          <p:cNvCxnSpPr>
            <a:endCxn id="326" idx="3"/>
          </p:cNvCxnSpPr>
          <p:nvPr/>
        </p:nvCxnSpPr>
        <p:spPr>
          <a:xfrm rot="10800000">
            <a:off x="3120125" y="3695600"/>
            <a:ext cx="1716900" cy="0"/>
          </a:xfrm>
          <a:prstGeom prst="straightConnector1">
            <a:avLst/>
          </a:prstGeom>
          <a:noFill/>
          <a:ln w="19050" cap="flat" cmpd="sng">
            <a:solidFill>
              <a:srgbClr val="000000"/>
            </a:solidFill>
            <a:prstDash val="solid"/>
            <a:round/>
            <a:headEnd type="none" w="med" len="med"/>
            <a:tailEnd type="triangle" w="med" len="med"/>
          </a:ln>
        </p:spPr>
      </p:cxnSp>
      <p:sp>
        <p:nvSpPr>
          <p:cNvPr id="343" name="Google Shape;343;p34"/>
          <p:cNvSpPr txBox="1"/>
          <p:nvPr/>
        </p:nvSpPr>
        <p:spPr>
          <a:xfrm>
            <a:off x="4839140" y="3542953"/>
            <a:ext cx="3677400" cy="486300"/>
          </a:xfrm>
          <a:prstGeom prst="rect">
            <a:avLst/>
          </a:prstGeom>
          <a:noFill/>
          <a:ln>
            <a:noFill/>
          </a:ln>
        </p:spPr>
        <p:txBody>
          <a:bodyPr spcFirstLastPara="1" wrap="square" lIns="27425" tIns="27425" rIns="27425" bIns="27425" anchor="t" anchorCtr="0">
            <a:spAutoFit/>
          </a:bodyPr>
          <a:lstStyle/>
          <a:p>
            <a:pPr marL="0" lvl="0" indent="0" algn="l" rtl="0">
              <a:spcBef>
                <a:spcPts val="1000"/>
              </a:spcBef>
              <a:spcAft>
                <a:spcPts val="0"/>
              </a:spcAft>
              <a:buNone/>
            </a:pPr>
            <a:r>
              <a:rPr lang="en">
                <a:latin typeface="Roboto"/>
                <a:ea typeface="Roboto"/>
                <a:cs typeface="Roboto"/>
                <a:sym typeface="Roboto"/>
              </a:rPr>
              <a:t>Each linecard has several ports.</a:t>
            </a:r>
            <a:br>
              <a:rPr lang="en">
                <a:latin typeface="Roboto"/>
                <a:ea typeface="Roboto"/>
                <a:cs typeface="Roboto"/>
                <a:sym typeface="Roboto"/>
              </a:rPr>
            </a:br>
            <a:r>
              <a:rPr lang="en">
                <a:latin typeface="Roboto"/>
                <a:ea typeface="Roboto"/>
                <a:cs typeface="Roboto"/>
                <a:sym typeface="Roboto"/>
              </a:rPr>
              <a:t>A port can be used for both input/output.</a:t>
            </a:r>
            <a:endParaRPr>
              <a:latin typeface="Roboto"/>
              <a:ea typeface="Roboto"/>
              <a:cs typeface="Roboto"/>
              <a:sym typeface="Roboto"/>
            </a:endParaRPr>
          </a:p>
        </p:txBody>
      </p:sp>
      <p:cxnSp>
        <p:nvCxnSpPr>
          <p:cNvPr id="344" name="Google Shape;344;p34"/>
          <p:cNvCxnSpPr>
            <a:endCxn id="335" idx="3"/>
          </p:cNvCxnSpPr>
          <p:nvPr/>
        </p:nvCxnSpPr>
        <p:spPr>
          <a:xfrm rot="10800000">
            <a:off x="4120925" y="4426700"/>
            <a:ext cx="729000" cy="0"/>
          </a:xfrm>
          <a:prstGeom prst="straightConnector1">
            <a:avLst/>
          </a:prstGeom>
          <a:noFill/>
          <a:ln w="19050" cap="flat" cmpd="sng">
            <a:solidFill>
              <a:srgbClr val="000000"/>
            </a:solidFill>
            <a:prstDash val="solid"/>
            <a:round/>
            <a:headEnd type="none" w="med" len="med"/>
            <a:tailEnd type="triangle" w="med" len="med"/>
          </a:ln>
        </p:spPr>
      </p:cxnSp>
      <p:sp>
        <p:nvSpPr>
          <p:cNvPr id="345" name="Google Shape;345;p34"/>
          <p:cNvSpPr txBox="1"/>
          <p:nvPr/>
        </p:nvSpPr>
        <p:spPr>
          <a:xfrm>
            <a:off x="4839150" y="4304950"/>
            <a:ext cx="3568200" cy="486300"/>
          </a:xfrm>
          <a:prstGeom prst="rect">
            <a:avLst/>
          </a:prstGeom>
          <a:noFill/>
          <a:ln>
            <a:noFill/>
          </a:ln>
        </p:spPr>
        <p:txBody>
          <a:bodyPr spcFirstLastPara="1" wrap="square" lIns="27425" tIns="27425" rIns="27425" bIns="27425" anchor="t" anchorCtr="0">
            <a:spAutoFit/>
          </a:bodyPr>
          <a:lstStyle/>
          <a:p>
            <a:pPr marL="0" lvl="0" indent="0" algn="l" rtl="0">
              <a:spcBef>
                <a:spcPts val="1000"/>
              </a:spcBef>
              <a:spcAft>
                <a:spcPts val="0"/>
              </a:spcAft>
              <a:buNone/>
            </a:pPr>
            <a:r>
              <a:rPr lang="en">
                <a:latin typeface="Roboto"/>
                <a:ea typeface="Roboto"/>
                <a:cs typeface="Roboto"/>
                <a:sym typeface="Roboto"/>
              </a:rPr>
              <a:t>Each linecard has some hardware to control its functionality.</a:t>
            </a:r>
            <a:endParaRPr>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5"/>
          <p:cNvSpPr/>
          <p:nvPr/>
        </p:nvSpPr>
        <p:spPr>
          <a:xfrm>
            <a:off x="298950" y="864100"/>
            <a:ext cx="4066200" cy="4066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Chassis</a:t>
            </a:r>
            <a:endParaRPr>
              <a:latin typeface="Roboto"/>
              <a:ea typeface="Roboto"/>
              <a:cs typeface="Roboto"/>
              <a:sym typeface="Roboto"/>
            </a:endParaRPr>
          </a:p>
        </p:txBody>
      </p:sp>
      <p:sp>
        <p:nvSpPr>
          <p:cNvPr id="351" name="Google Shape;351;p35"/>
          <p:cNvSpPr/>
          <p:nvPr/>
        </p:nvSpPr>
        <p:spPr>
          <a:xfrm>
            <a:off x="1985096" y="2359600"/>
            <a:ext cx="689700" cy="24036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Fabric</a:t>
            </a:r>
            <a:endParaRPr>
              <a:latin typeface="Roboto"/>
              <a:ea typeface="Roboto"/>
              <a:cs typeface="Roboto"/>
              <a:sym typeface="Roboto"/>
            </a:endParaRPr>
          </a:p>
        </p:txBody>
      </p:sp>
      <p:sp>
        <p:nvSpPr>
          <p:cNvPr id="352" name="Google Shape;352;p35"/>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What's Inside a Router? – View of Links</a:t>
            </a:r>
            <a:endParaRPr/>
          </a:p>
        </p:txBody>
      </p:sp>
      <p:cxnSp>
        <p:nvCxnSpPr>
          <p:cNvPr id="353" name="Google Shape;353;p35"/>
          <p:cNvCxnSpPr>
            <a:stCxn id="354" idx="3"/>
            <a:endCxn id="351" idx="1"/>
          </p:cNvCxnSpPr>
          <p:nvPr/>
        </p:nvCxnSpPr>
        <p:spPr>
          <a:xfrm>
            <a:off x="1576304" y="3561400"/>
            <a:ext cx="408900" cy="0"/>
          </a:xfrm>
          <a:prstGeom prst="straightConnector1">
            <a:avLst/>
          </a:prstGeom>
          <a:noFill/>
          <a:ln w="19050" cap="flat" cmpd="sng">
            <a:solidFill>
              <a:schemeClr val="accent2"/>
            </a:solidFill>
            <a:prstDash val="solid"/>
            <a:round/>
            <a:headEnd type="none" w="med" len="med"/>
            <a:tailEnd type="none" w="med" len="med"/>
          </a:ln>
        </p:spPr>
      </p:cxnSp>
      <p:cxnSp>
        <p:nvCxnSpPr>
          <p:cNvPr id="355" name="Google Shape;355;p35"/>
          <p:cNvCxnSpPr/>
          <p:nvPr/>
        </p:nvCxnSpPr>
        <p:spPr>
          <a:xfrm>
            <a:off x="1576039" y="2710443"/>
            <a:ext cx="406800" cy="0"/>
          </a:xfrm>
          <a:prstGeom prst="straightConnector1">
            <a:avLst/>
          </a:prstGeom>
          <a:noFill/>
          <a:ln w="19050" cap="flat" cmpd="sng">
            <a:solidFill>
              <a:schemeClr val="accent2"/>
            </a:solidFill>
            <a:prstDash val="solid"/>
            <a:round/>
            <a:headEnd type="none" w="med" len="med"/>
            <a:tailEnd type="none" w="med" len="med"/>
          </a:ln>
        </p:spPr>
      </p:cxnSp>
      <p:cxnSp>
        <p:nvCxnSpPr>
          <p:cNvPr id="356" name="Google Shape;356;p35"/>
          <p:cNvCxnSpPr/>
          <p:nvPr/>
        </p:nvCxnSpPr>
        <p:spPr>
          <a:xfrm>
            <a:off x="1576039" y="4412997"/>
            <a:ext cx="406800" cy="0"/>
          </a:xfrm>
          <a:prstGeom prst="straightConnector1">
            <a:avLst/>
          </a:prstGeom>
          <a:noFill/>
          <a:ln w="19050" cap="flat" cmpd="sng">
            <a:solidFill>
              <a:schemeClr val="accent2"/>
            </a:solidFill>
            <a:prstDash val="solid"/>
            <a:round/>
            <a:headEnd type="none" w="med" len="med"/>
            <a:tailEnd type="none" w="med" len="med"/>
          </a:ln>
        </p:spPr>
      </p:cxnSp>
      <p:cxnSp>
        <p:nvCxnSpPr>
          <p:cNvPr id="357" name="Google Shape;357;p35"/>
          <p:cNvCxnSpPr/>
          <p:nvPr/>
        </p:nvCxnSpPr>
        <p:spPr>
          <a:xfrm>
            <a:off x="2677045" y="3561405"/>
            <a:ext cx="406800" cy="0"/>
          </a:xfrm>
          <a:prstGeom prst="straightConnector1">
            <a:avLst/>
          </a:prstGeom>
          <a:noFill/>
          <a:ln w="19050" cap="flat" cmpd="sng">
            <a:solidFill>
              <a:schemeClr val="accent2"/>
            </a:solidFill>
            <a:prstDash val="solid"/>
            <a:round/>
            <a:headEnd type="none" w="med" len="med"/>
            <a:tailEnd type="none" w="med" len="med"/>
          </a:ln>
        </p:spPr>
      </p:cxnSp>
      <p:cxnSp>
        <p:nvCxnSpPr>
          <p:cNvPr id="358" name="Google Shape;358;p35"/>
          <p:cNvCxnSpPr/>
          <p:nvPr/>
        </p:nvCxnSpPr>
        <p:spPr>
          <a:xfrm>
            <a:off x="2677045" y="2710450"/>
            <a:ext cx="406800" cy="0"/>
          </a:xfrm>
          <a:prstGeom prst="straightConnector1">
            <a:avLst/>
          </a:prstGeom>
          <a:noFill/>
          <a:ln w="19050" cap="flat" cmpd="sng">
            <a:solidFill>
              <a:schemeClr val="accent2"/>
            </a:solidFill>
            <a:prstDash val="solid"/>
            <a:round/>
            <a:headEnd type="none" w="med" len="med"/>
            <a:tailEnd type="none" w="med" len="med"/>
          </a:ln>
        </p:spPr>
      </p:cxnSp>
      <p:cxnSp>
        <p:nvCxnSpPr>
          <p:cNvPr id="359" name="Google Shape;359;p35"/>
          <p:cNvCxnSpPr/>
          <p:nvPr/>
        </p:nvCxnSpPr>
        <p:spPr>
          <a:xfrm>
            <a:off x="2677045" y="4413000"/>
            <a:ext cx="406800" cy="0"/>
          </a:xfrm>
          <a:prstGeom prst="straightConnector1">
            <a:avLst/>
          </a:prstGeom>
          <a:noFill/>
          <a:ln w="19050" cap="flat" cmpd="sng">
            <a:solidFill>
              <a:schemeClr val="accent2"/>
            </a:solidFill>
            <a:prstDash val="solid"/>
            <a:round/>
            <a:headEnd type="none" w="med" len="med"/>
            <a:tailEnd type="none" w="med" len="med"/>
          </a:ln>
        </p:spPr>
      </p:cxnSp>
      <p:cxnSp>
        <p:nvCxnSpPr>
          <p:cNvPr id="360" name="Google Shape;360;p35"/>
          <p:cNvCxnSpPr/>
          <p:nvPr/>
        </p:nvCxnSpPr>
        <p:spPr>
          <a:xfrm>
            <a:off x="577009" y="2226425"/>
            <a:ext cx="0" cy="2196300"/>
          </a:xfrm>
          <a:prstGeom prst="straightConnector1">
            <a:avLst/>
          </a:prstGeom>
          <a:noFill/>
          <a:ln w="19050" cap="flat" cmpd="sng">
            <a:solidFill>
              <a:srgbClr val="0000FF"/>
            </a:solidFill>
            <a:prstDash val="solid"/>
            <a:round/>
            <a:headEnd type="none" w="med" len="med"/>
            <a:tailEnd type="none" w="med" len="med"/>
          </a:ln>
        </p:spPr>
      </p:cxnSp>
      <p:sp>
        <p:nvSpPr>
          <p:cNvPr id="361" name="Google Shape;361;p35"/>
          <p:cNvSpPr/>
          <p:nvPr/>
        </p:nvSpPr>
        <p:spPr>
          <a:xfrm>
            <a:off x="3088254" y="2359600"/>
            <a:ext cx="763500" cy="699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Linecard</a:t>
            </a:r>
            <a:endParaRPr>
              <a:latin typeface="Roboto"/>
              <a:ea typeface="Roboto"/>
              <a:cs typeface="Roboto"/>
              <a:sym typeface="Roboto"/>
            </a:endParaRPr>
          </a:p>
        </p:txBody>
      </p:sp>
      <p:sp>
        <p:nvSpPr>
          <p:cNvPr id="362" name="Google Shape;362;p35"/>
          <p:cNvSpPr/>
          <p:nvPr/>
        </p:nvSpPr>
        <p:spPr>
          <a:xfrm>
            <a:off x="3088254" y="3211600"/>
            <a:ext cx="763500" cy="699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Linecard</a:t>
            </a:r>
            <a:endParaRPr>
              <a:latin typeface="Roboto"/>
              <a:ea typeface="Roboto"/>
              <a:cs typeface="Roboto"/>
              <a:sym typeface="Roboto"/>
            </a:endParaRPr>
          </a:p>
        </p:txBody>
      </p:sp>
      <p:sp>
        <p:nvSpPr>
          <p:cNvPr id="363" name="Google Shape;363;p35"/>
          <p:cNvSpPr/>
          <p:nvPr/>
        </p:nvSpPr>
        <p:spPr>
          <a:xfrm>
            <a:off x="3086100" y="4063600"/>
            <a:ext cx="763500" cy="699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Linecard</a:t>
            </a:r>
            <a:endParaRPr>
              <a:latin typeface="Roboto"/>
              <a:ea typeface="Roboto"/>
              <a:cs typeface="Roboto"/>
              <a:sym typeface="Roboto"/>
            </a:endParaRPr>
          </a:p>
        </p:txBody>
      </p:sp>
      <p:cxnSp>
        <p:nvCxnSpPr>
          <p:cNvPr id="364" name="Google Shape;364;p35"/>
          <p:cNvCxnSpPr>
            <a:stCxn id="365" idx="1"/>
          </p:cNvCxnSpPr>
          <p:nvPr/>
        </p:nvCxnSpPr>
        <p:spPr>
          <a:xfrm rot="10800000">
            <a:off x="577904" y="2709400"/>
            <a:ext cx="234900" cy="0"/>
          </a:xfrm>
          <a:prstGeom prst="straightConnector1">
            <a:avLst/>
          </a:prstGeom>
          <a:noFill/>
          <a:ln w="19050" cap="flat" cmpd="sng">
            <a:solidFill>
              <a:srgbClr val="0000FF"/>
            </a:solidFill>
            <a:prstDash val="solid"/>
            <a:round/>
            <a:headEnd type="none" w="med" len="med"/>
            <a:tailEnd type="none" w="med" len="med"/>
          </a:ln>
        </p:spPr>
      </p:cxnSp>
      <p:cxnSp>
        <p:nvCxnSpPr>
          <p:cNvPr id="366" name="Google Shape;366;p35"/>
          <p:cNvCxnSpPr>
            <a:stCxn id="354" idx="1"/>
          </p:cNvCxnSpPr>
          <p:nvPr/>
        </p:nvCxnSpPr>
        <p:spPr>
          <a:xfrm rot="10800000">
            <a:off x="580004" y="3561400"/>
            <a:ext cx="232800" cy="0"/>
          </a:xfrm>
          <a:prstGeom prst="straightConnector1">
            <a:avLst/>
          </a:prstGeom>
          <a:noFill/>
          <a:ln w="19050" cap="flat" cmpd="sng">
            <a:solidFill>
              <a:srgbClr val="0000FF"/>
            </a:solidFill>
            <a:prstDash val="solid"/>
            <a:round/>
            <a:headEnd type="none" w="med" len="med"/>
            <a:tailEnd type="none" w="med" len="med"/>
          </a:ln>
        </p:spPr>
      </p:cxnSp>
      <p:sp>
        <p:nvSpPr>
          <p:cNvPr id="365" name="Google Shape;365;p35"/>
          <p:cNvSpPr/>
          <p:nvPr/>
        </p:nvSpPr>
        <p:spPr>
          <a:xfrm>
            <a:off x="812804" y="2359600"/>
            <a:ext cx="763500" cy="699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Linecard</a:t>
            </a:r>
            <a:endParaRPr>
              <a:latin typeface="Roboto"/>
              <a:ea typeface="Roboto"/>
              <a:cs typeface="Roboto"/>
              <a:sym typeface="Roboto"/>
            </a:endParaRPr>
          </a:p>
        </p:txBody>
      </p:sp>
      <p:cxnSp>
        <p:nvCxnSpPr>
          <p:cNvPr id="367" name="Google Shape;367;p35"/>
          <p:cNvCxnSpPr>
            <a:stCxn id="368" idx="1"/>
          </p:cNvCxnSpPr>
          <p:nvPr/>
        </p:nvCxnSpPr>
        <p:spPr>
          <a:xfrm rot="10800000">
            <a:off x="576350" y="4413400"/>
            <a:ext cx="234300" cy="0"/>
          </a:xfrm>
          <a:prstGeom prst="straightConnector1">
            <a:avLst/>
          </a:prstGeom>
          <a:noFill/>
          <a:ln w="19050" cap="flat" cmpd="sng">
            <a:solidFill>
              <a:srgbClr val="0000FF"/>
            </a:solidFill>
            <a:prstDash val="solid"/>
            <a:round/>
            <a:headEnd type="none" w="med" len="med"/>
            <a:tailEnd type="none" w="med" len="med"/>
          </a:ln>
        </p:spPr>
      </p:cxnSp>
      <p:sp>
        <p:nvSpPr>
          <p:cNvPr id="368" name="Google Shape;368;p35"/>
          <p:cNvSpPr/>
          <p:nvPr/>
        </p:nvSpPr>
        <p:spPr>
          <a:xfrm>
            <a:off x="810650" y="4063600"/>
            <a:ext cx="763500" cy="699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Linecard</a:t>
            </a:r>
            <a:endParaRPr>
              <a:latin typeface="Roboto"/>
              <a:ea typeface="Roboto"/>
              <a:cs typeface="Roboto"/>
              <a:sym typeface="Roboto"/>
            </a:endParaRPr>
          </a:p>
        </p:txBody>
      </p:sp>
      <p:sp>
        <p:nvSpPr>
          <p:cNvPr id="354" name="Google Shape;354;p35"/>
          <p:cNvSpPr/>
          <p:nvPr/>
        </p:nvSpPr>
        <p:spPr>
          <a:xfrm>
            <a:off x="812804" y="3211600"/>
            <a:ext cx="763500" cy="699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Linecard</a:t>
            </a:r>
            <a:endParaRPr>
              <a:latin typeface="Roboto"/>
              <a:ea typeface="Roboto"/>
              <a:cs typeface="Roboto"/>
              <a:sym typeface="Roboto"/>
            </a:endParaRPr>
          </a:p>
        </p:txBody>
      </p:sp>
      <p:cxnSp>
        <p:nvCxnSpPr>
          <p:cNvPr id="369" name="Google Shape;369;p35"/>
          <p:cNvCxnSpPr/>
          <p:nvPr/>
        </p:nvCxnSpPr>
        <p:spPr>
          <a:xfrm>
            <a:off x="4088745" y="2226425"/>
            <a:ext cx="0" cy="2196300"/>
          </a:xfrm>
          <a:prstGeom prst="straightConnector1">
            <a:avLst/>
          </a:prstGeom>
          <a:noFill/>
          <a:ln w="19050" cap="flat" cmpd="sng">
            <a:solidFill>
              <a:srgbClr val="0000FF"/>
            </a:solidFill>
            <a:prstDash val="solid"/>
            <a:round/>
            <a:headEnd type="none" w="med" len="med"/>
            <a:tailEnd type="none" w="med" len="med"/>
          </a:ln>
        </p:spPr>
      </p:cxnSp>
      <p:cxnSp>
        <p:nvCxnSpPr>
          <p:cNvPr id="370" name="Google Shape;370;p35"/>
          <p:cNvCxnSpPr/>
          <p:nvPr/>
        </p:nvCxnSpPr>
        <p:spPr>
          <a:xfrm>
            <a:off x="3852950" y="2709400"/>
            <a:ext cx="234900" cy="0"/>
          </a:xfrm>
          <a:prstGeom prst="straightConnector1">
            <a:avLst/>
          </a:prstGeom>
          <a:noFill/>
          <a:ln w="19050" cap="flat" cmpd="sng">
            <a:solidFill>
              <a:srgbClr val="0000FF"/>
            </a:solidFill>
            <a:prstDash val="solid"/>
            <a:round/>
            <a:headEnd type="none" w="med" len="med"/>
            <a:tailEnd type="none" w="med" len="med"/>
          </a:ln>
        </p:spPr>
      </p:cxnSp>
      <p:cxnSp>
        <p:nvCxnSpPr>
          <p:cNvPr id="371" name="Google Shape;371;p35"/>
          <p:cNvCxnSpPr/>
          <p:nvPr/>
        </p:nvCxnSpPr>
        <p:spPr>
          <a:xfrm>
            <a:off x="3852950" y="3561400"/>
            <a:ext cx="232800" cy="0"/>
          </a:xfrm>
          <a:prstGeom prst="straightConnector1">
            <a:avLst/>
          </a:prstGeom>
          <a:noFill/>
          <a:ln w="19050" cap="flat" cmpd="sng">
            <a:solidFill>
              <a:srgbClr val="0000FF"/>
            </a:solidFill>
            <a:prstDash val="solid"/>
            <a:round/>
            <a:headEnd type="none" w="med" len="med"/>
            <a:tailEnd type="none" w="med" len="med"/>
          </a:ln>
        </p:spPr>
      </p:cxnSp>
      <p:cxnSp>
        <p:nvCxnSpPr>
          <p:cNvPr id="372" name="Google Shape;372;p35"/>
          <p:cNvCxnSpPr/>
          <p:nvPr/>
        </p:nvCxnSpPr>
        <p:spPr>
          <a:xfrm>
            <a:off x="3855104" y="4413400"/>
            <a:ext cx="234300" cy="0"/>
          </a:xfrm>
          <a:prstGeom prst="straightConnector1">
            <a:avLst/>
          </a:prstGeom>
          <a:noFill/>
          <a:ln w="19050" cap="flat" cmpd="sng">
            <a:solidFill>
              <a:srgbClr val="0000FF"/>
            </a:solidFill>
            <a:prstDash val="solid"/>
            <a:round/>
            <a:headEnd type="none" w="med" len="med"/>
            <a:tailEnd type="none" w="med" len="med"/>
          </a:ln>
        </p:spPr>
      </p:cxnSp>
      <p:sp>
        <p:nvSpPr>
          <p:cNvPr id="373" name="Google Shape;373;p35"/>
          <p:cNvSpPr/>
          <p:nvPr/>
        </p:nvSpPr>
        <p:spPr>
          <a:xfrm>
            <a:off x="429450" y="1274700"/>
            <a:ext cx="3826800" cy="946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Controller Card</a:t>
            </a:r>
            <a:endParaRPr>
              <a:latin typeface="Roboto"/>
              <a:ea typeface="Roboto"/>
              <a:cs typeface="Roboto"/>
              <a:sym typeface="Roboto"/>
            </a:endParaRPr>
          </a:p>
        </p:txBody>
      </p:sp>
      <p:sp>
        <p:nvSpPr>
          <p:cNvPr id="374" name="Google Shape;374;p35"/>
          <p:cNvSpPr txBox="1"/>
          <p:nvPr/>
        </p:nvSpPr>
        <p:spPr>
          <a:xfrm>
            <a:off x="4534125" y="1547700"/>
            <a:ext cx="38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3"/>
                </a:solidFill>
                <a:latin typeface="Roboto"/>
                <a:ea typeface="Roboto"/>
                <a:cs typeface="Roboto"/>
                <a:sym typeface="Roboto"/>
              </a:rPr>
              <a:t>Controller card is connected to the linecards.</a:t>
            </a:r>
            <a:endParaRPr>
              <a:solidFill>
                <a:schemeClr val="accent3"/>
              </a:solidFill>
              <a:latin typeface="Roboto"/>
              <a:ea typeface="Roboto"/>
              <a:cs typeface="Roboto"/>
              <a:sym typeface="Roboto"/>
            </a:endParaRPr>
          </a:p>
        </p:txBody>
      </p:sp>
      <p:sp>
        <p:nvSpPr>
          <p:cNvPr id="375" name="Google Shape;375;p35"/>
          <p:cNvSpPr txBox="1"/>
          <p:nvPr/>
        </p:nvSpPr>
        <p:spPr>
          <a:xfrm>
            <a:off x="4534125" y="2385900"/>
            <a:ext cx="3360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2"/>
                </a:solidFill>
                <a:latin typeface="Roboto"/>
                <a:ea typeface="Roboto"/>
                <a:cs typeface="Roboto"/>
                <a:sym typeface="Roboto"/>
              </a:rPr>
              <a:t>Each linecard is connected to the </a:t>
            </a:r>
            <a:r>
              <a:rPr lang="en" b="1">
                <a:solidFill>
                  <a:schemeClr val="accent2"/>
                </a:solidFill>
                <a:latin typeface="Roboto"/>
                <a:ea typeface="Roboto"/>
                <a:cs typeface="Roboto"/>
                <a:sym typeface="Roboto"/>
              </a:rPr>
              <a:t>fabric</a:t>
            </a:r>
            <a:r>
              <a:rPr lang="en">
                <a:solidFill>
                  <a:schemeClr val="accent2"/>
                </a:solidFill>
                <a:latin typeface="Roboto"/>
                <a:ea typeface="Roboto"/>
                <a:cs typeface="Roboto"/>
                <a:sym typeface="Roboto"/>
              </a:rPr>
              <a:t>: A bunch of wires providing high-bandwidth, fault-tolerant interconnection between linecards.</a:t>
            </a:r>
            <a:endParaRPr>
              <a:solidFill>
                <a:schemeClr val="accent2"/>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6"/>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accent3"/>
                </a:solidFill>
              </a:rPr>
              <a:t>What's Inside a Router? – View of a Linecard</a:t>
            </a:r>
            <a:endParaRPr/>
          </a:p>
        </p:txBody>
      </p:sp>
      <p:sp>
        <p:nvSpPr>
          <p:cNvPr id="381" name="Google Shape;381;p36"/>
          <p:cNvSpPr/>
          <p:nvPr/>
        </p:nvSpPr>
        <p:spPr>
          <a:xfrm>
            <a:off x="440400" y="1275725"/>
            <a:ext cx="3826800" cy="22899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Linecard</a:t>
            </a:r>
            <a:endParaRPr>
              <a:latin typeface="Roboto"/>
              <a:ea typeface="Roboto"/>
              <a:cs typeface="Roboto"/>
              <a:sym typeface="Roboto"/>
            </a:endParaRPr>
          </a:p>
        </p:txBody>
      </p:sp>
      <p:sp>
        <p:nvSpPr>
          <p:cNvPr id="382" name="Google Shape;382;p36"/>
          <p:cNvSpPr/>
          <p:nvPr/>
        </p:nvSpPr>
        <p:spPr>
          <a:xfrm>
            <a:off x="752975" y="1637475"/>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83" name="Google Shape;383;p36"/>
          <p:cNvSpPr/>
          <p:nvPr/>
        </p:nvSpPr>
        <p:spPr>
          <a:xfrm>
            <a:off x="1210175" y="1637475"/>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84" name="Google Shape;384;p36"/>
          <p:cNvSpPr/>
          <p:nvPr/>
        </p:nvSpPr>
        <p:spPr>
          <a:xfrm>
            <a:off x="1667375" y="1637475"/>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85" name="Google Shape;385;p36"/>
          <p:cNvSpPr/>
          <p:nvPr/>
        </p:nvSpPr>
        <p:spPr>
          <a:xfrm>
            <a:off x="2124575" y="1637475"/>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86" name="Google Shape;386;p36"/>
          <p:cNvSpPr/>
          <p:nvPr/>
        </p:nvSpPr>
        <p:spPr>
          <a:xfrm>
            <a:off x="2581775" y="1637475"/>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87" name="Google Shape;387;p36"/>
          <p:cNvSpPr/>
          <p:nvPr/>
        </p:nvSpPr>
        <p:spPr>
          <a:xfrm>
            <a:off x="3038975" y="1637475"/>
            <a:ext cx="244500" cy="244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88" name="Google Shape;388;p36"/>
          <p:cNvSpPr/>
          <p:nvPr/>
        </p:nvSpPr>
        <p:spPr>
          <a:xfrm>
            <a:off x="3419975" y="1395675"/>
            <a:ext cx="722700" cy="48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CPU</a:t>
            </a:r>
            <a:endParaRPr>
              <a:latin typeface="Roboto"/>
              <a:ea typeface="Roboto"/>
              <a:cs typeface="Roboto"/>
              <a:sym typeface="Roboto"/>
            </a:endParaRPr>
          </a:p>
        </p:txBody>
      </p:sp>
      <p:cxnSp>
        <p:nvCxnSpPr>
          <p:cNvPr id="389" name="Google Shape;389;p36"/>
          <p:cNvCxnSpPr>
            <a:stCxn id="382" idx="2"/>
            <a:endCxn id="390" idx="0"/>
          </p:cNvCxnSpPr>
          <p:nvPr/>
        </p:nvCxnSpPr>
        <p:spPr>
          <a:xfrm>
            <a:off x="875225" y="1881975"/>
            <a:ext cx="457200" cy="204300"/>
          </a:xfrm>
          <a:prstGeom prst="straightConnector1">
            <a:avLst/>
          </a:prstGeom>
          <a:noFill/>
          <a:ln w="9525" cap="flat" cmpd="sng">
            <a:solidFill>
              <a:schemeClr val="dk2"/>
            </a:solidFill>
            <a:prstDash val="solid"/>
            <a:round/>
            <a:headEnd type="none" w="med" len="med"/>
            <a:tailEnd type="none" w="med" len="med"/>
          </a:ln>
        </p:spPr>
      </p:cxnSp>
      <p:cxnSp>
        <p:nvCxnSpPr>
          <p:cNvPr id="391" name="Google Shape;391;p36"/>
          <p:cNvCxnSpPr>
            <a:stCxn id="383" idx="2"/>
            <a:endCxn id="390" idx="0"/>
          </p:cNvCxnSpPr>
          <p:nvPr/>
        </p:nvCxnSpPr>
        <p:spPr>
          <a:xfrm>
            <a:off x="1332425" y="1881975"/>
            <a:ext cx="0" cy="204300"/>
          </a:xfrm>
          <a:prstGeom prst="straightConnector1">
            <a:avLst/>
          </a:prstGeom>
          <a:noFill/>
          <a:ln w="9525" cap="flat" cmpd="sng">
            <a:solidFill>
              <a:schemeClr val="dk2"/>
            </a:solidFill>
            <a:prstDash val="solid"/>
            <a:round/>
            <a:headEnd type="none" w="med" len="med"/>
            <a:tailEnd type="none" w="med" len="med"/>
          </a:ln>
        </p:spPr>
      </p:cxnSp>
      <p:cxnSp>
        <p:nvCxnSpPr>
          <p:cNvPr id="392" name="Google Shape;392;p36"/>
          <p:cNvCxnSpPr>
            <a:stCxn id="384" idx="2"/>
            <a:endCxn id="390" idx="0"/>
          </p:cNvCxnSpPr>
          <p:nvPr/>
        </p:nvCxnSpPr>
        <p:spPr>
          <a:xfrm flipH="1">
            <a:off x="1332425" y="1881975"/>
            <a:ext cx="457200" cy="204300"/>
          </a:xfrm>
          <a:prstGeom prst="straightConnector1">
            <a:avLst/>
          </a:prstGeom>
          <a:noFill/>
          <a:ln w="9525" cap="flat" cmpd="sng">
            <a:solidFill>
              <a:schemeClr val="dk2"/>
            </a:solidFill>
            <a:prstDash val="solid"/>
            <a:round/>
            <a:headEnd type="none" w="med" len="med"/>
            <a:tailEnd type="none" w="med" len="med"/>
          </a:ln>
        </p:spPr>
      </p:cxnSp>
      <p:sp>
        <p:nvSpPr>
          <p:cNvPr id="390" name="Google Shape;390;p36"/>
          <p:cNvSpPr/>
          <p:nvPr/>
        </p:nvSpPr>
        <p:spPr>
          <a:xfrm>
            <a:off x="752975" y="2086275"/>
            <a:ext cx="1158900" cy="77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Forwarding Chip</a:t>
            </a:r>
            <a:endParaRPr>
              <a:latin typeface="Roboto"/>
              <a:ea typeface="Roboto"/>
              <a:cs typeface="Roboto"/>
              <a:sym typeface="Roboto"/>
            </a:endParaRPr>
          </a:p>
        </p:txBody>
      </p:sp>
      <p:cxnSp>
        <p:nvCxnSpPr>
          <p:cNvPr id="393" name="Google Shape;393;p36"/>
          <p:cNvCxnSpPr>
            <a:stCxn id="385" idx="2"/>
            <a:endCxn id="394" idx="0"/>
          </p:cNvCxnSpPr>
          <p:nvPr/>
        </p:nvCxnSpPr>
        <p:spPr>
          <a:xfrm>
            <a:off x="2246825" y="1881975"/>
            <a:ext cx="457200" cy="204300"/>
          </a:xfrm>
          <a:prstGeom prst="straightConnector1">
            <a:avLst/>
          </a:prstGeom>
          <a:noFill/>
          <a:ln w="9525" cap="flat" cmpd="sng">
            <a:solidFill>
              <a:schemeClr val="dk2"/>
            </a:solidFill>
            <a:prstDash val="solid"/>
            <a:round/>
            <a:headEnd type="none" w="med" len="med"/>
            <a:tailEnd type="none" w="med" len="med"/>
          </a:ln>
        </p:spPr>
      </p:cxnSp>
      <p:cxnSp>
        <p:nvCxnSpPr>
          <p:cNvPr id="395" name="Google Shape;395;p36"/>
          <p:cNvCxnSpPr>
            <a:stCxn id="386" idx="2"/>
            <a:endCxn id="394" idx="0"/>
          </p:cNvCxnSpPr>
          <p:nvPr/>
        </p:nvCxnSpPr>
        <p:spPr>
          <a:xfrm>
            <a:off x="2704025" y="1881975"/>
            <a:ext cx="0" cy="204300"/>
          </a:xfrm>
          <a:prstGeom prst="straightConnector1">
            <a:avLst/>
          </a:prstGeom>
          <a:noFill/>
          <a:ln w="9525" cap="flat" cmpd="sng">
            <a:solidFill>
              <a:schemeClr val="dk2"/>
            </a:solidFill>
            <a:prstDash val="solid"/>
            <a:round/>
            <a:headEnd type="none" w="med" len="med"/>
            <a:tailEnd type="none" w="med" len="med"/>
          </a:ln>
        </p:spPr>
      </p:cxnSp>
      <p:cxnSp>
        <p:nvCxnSpPr>
          <p:cNvPr id="396" name="Google Shape;396;p36"/>
          <p:cNvCxnSpPr>
            <a:stCxn id="387" idx="2"/>
            <a:endCxn id="394" idx="0"/>
          </p:cNvCxnSpPr>
          <p:nvPr/>
        </p:nvCxnSpPr>
        <p:spPr>
          <a:xfrm flipH="1">
            <a:off x="2704025" y="1881975"/>
            <a:ext cx="457200" cy="204300"/>
          </a:xfrm>
          <a:prstGeom prst="straightConnector1">
            <a:avLst/>
          </a:prstGeom>
          <a:noFill/>
          <a:ln w="9525" cap="flat" cmpd="sng">
            <a:solidFill>
              <a:schemeClr val="dk2"/>
            </a:solidFill>
            <a:prstDash val="solid"/>
            <a:round/>
            <a:headEnd type="none" w="med" len="med"/>
            <a:tailEnd type="none" w="med" len="med"/>
          </a:ln>
        </p:spPr>
      </p:cxnSp>
      <p:sp>
        <p:nvSpPr>
          <p:cNvPr id="394" name="Google Shape;394;p36"/>
          <p:cNvSpPr/>
          <p:nvPr/>
        </p:nvSpPr>
        <p:spPr>
          <a:xfrm>
            <a:off x="2124575" y="2086275"/>
            <a:ext cx="1158900" cy="77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Forwarding Chip</a:t>
            </a:r>
            <a:endParaRPr>
              <a:latin typeface="Roboto"/>
              <a:ea typeface="Roboto"/>
              <a:cs typeface="Roboto"/>
              <a:sym typeface="Roboto"/>
            </a:endParaRPr>
          </a:p>
        </p:txBody>
      </p:sp>
      <p:sp>
        <p:nvSpPr>
          <p:cNvPr id="397" name="Google Shape;397;p36"/>
          <p:cNvSpPr/>
          <p:nvPr/>
        </p:nvSpPr>
        <p:spPr>
          <a:xfrm>
            <a:off x="752975" y="3089575"/>
            <a:ext cx="2530500" cy="77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Fabric Chip(s)</a:t>
            </a:r>
            <a:endParaRPr>
              <a:latin typeface="Roboto"/>
              <a:ea typeface="Roboto"/>
              <a:cs typeface="Roboto"/>
              <a:sym typeface="Roboto"/>
            </a:endParaRPr>
          </a:p>
        </p:txBody>
      </p:sp>
      <p:cxnSp>
        <p:nvCxnSpPr>
          <p:cNvPr id="398" name="Google Shape;398;p36"/>
          <p:cNvCxnSpPr/>
          <p:nvPr/>
        </p:nvCxnSpPr>
        <p:spPr>
          <a:xfrm>
            <a:off x="2018225" y="3867775"/>
            <a:ext cx="0" cy="542100"/>
          </a:xfrm>
          <a:prstGeom prst="straightConnector1">
            <a:avLst/>
          </a:prstGeom>
          <a:noFill/>
          <a:ln w="9525" cap="flat" cmpd="sng">
            <a:solidFill>
              <a:schemeClr val="dk2"/>
            </a:solidFill>
            <a:prstDash val="solid"/>
            <a:round/>
            <a:headEnd type="none" w="med" len="med"/>
            <a:tailEnd type="none" w="med" len="med"/>
          </a:ln>
        </p:spPr>
      </p:cxnSp>
      <p:sp>
        <p:nvSpPr>
          <p:cNvPr id="399" name="Google Shape;399;p36"/>
          <p:cNvSpPr txBox="1"/>
          <p:nvPr/>
        </p:nvSpPr>
        <p:spPr>
          <a:xfrm>
            <a:off x="2097600" y="4194475"/>
            <a:ext cx="766800" cy="215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To Fabric</a:t>
            </a:r>
            <a:endParaRPr>
              <a:solidFill>
                <a:schemeClr val="dk1"/>
              </a:solidFill>
              <a:latin typeface="Roboto"/>
              <a:ea typeface="Roboto"/>
              <a:cs typeface="Roboto"/>
              <a:sym typeface="Roboto"/>
            </a:endParaRPr>
          </a:p>
        </p:txBody>
      </p:sp>
      <p:cxnSp>
        <p:nvCxnSpPr>
          <p:cNvPr id="400" name="Google Shape;400;p36"/>
          <p:cNvCxnSpPr>
            <a:endCxn id="394" idx="3"/>
          </p:cNvCxnSpPr>
          <p:nvPr/>
        </p:nvCxnSpPr>
        <p:spPr>
          <a:xfrm rot="10800000">
            <a:off x="3283475" y="2475375"/>
            <a:ext cx="1551600" cy="0"/>
          </a:xfrm>
          <a:prstGeom prst="straightConnector1">
            <a:avLst/>
          </a:prstGeom>
          <a:noFill/>
          <a:ln w="19050" cap="flat" cmpd="sng">
            <a:solidFill>
              <a:srgbClr val="000000"/>
            </a:solidFill>
            <a:prstDash val="solid"/>
            <a:round/>
            <a:headEnd type="none" w="med" len="med"/>
            <a:tailEnd type="triangle" w="med" len="med"/>
          </a:ln>
        </p:spPr>
      </p:cxnSp>
      <p:sp>
        <p:nvSpPr>
          <p:cNvPr id="401" name="Google Shape;401;p36"/>
          <p:cNvSpPr txBox="1"/>
          <p:nvPr/>
        </p:nvSpPr>
        <p:spPr>
          <a:xfrm>
            <a:off x="4839150" y="2341500"/>
            <a:ext cx="2463300" cy="486300"/>
          </a:xfrm>
          <a:prstGeom prst="rect">
            <a:avLst/>
          </a:prstGeom>
          <a:noFill/>
          <a:ln>
            <a:noFill/>
          </a:ln>
        </p:spPr>
        <p:txBody>
          <a:bodyPr spcFirstLastPara="1" wrap="square" lIns="27425" tIns="27425" rIns="27425" bIns="27425" anchor="t" anchorCtr="0">
            <a:spAutoFit/>
          </a:bodyPr>
          <a:lstStyle/>
          <a:p>
            <a:pPr marL="0" lvl="0" indent="0" algn="l" rtl="0">
              <a:spcBef>
                <a:spcPts val="1000"/>
              </a:spcBef>
              <a:spcAft>
                <a:spcPts val="0"/>
              </a:spcAft>
              <a:buNone/>
            </a:pPr>
            <a:r>
              <a:rPr lang="en">
                <a:latin typeface="Roboto"/>
                <a:ea typeface="Roboto"/>
                <a:cs typeface="Roboto"/>
                <a:sym typeface="Roboto"/>
              </a:rPr>
              <a:t>Specialized hardware optimized to forward packets.</a:t>
            </a:r>
            <a:endParaRPr>
              <a:latin typeface="Roboto"/>
              <a:ea typeface="Roboto"/>
              <a:cs typeface="Roboto"/>
              <a:sym typeface="Roboto"/>
            </a:endParaRPr>
          </a:p>
        </p:txBody>
      </p:sp>
      <p:cxnSp>
        <p:nvCxnSpPr>
          <p:cNvPr id="402" name="Google Shape;402;p36"/>
          <p:cNvCxnSpPr/>
          <p:nvPr/>
        </p:nvCxnSpPr>
        <p:spPr>
          <a:xfrm rot="10800000">
            <a:off x="3283625" y="3389775"/>
            <a:ext cx="1551600" cy="0"/>
          </a:xfrm>
          <a:prstGeom prst="straightConnector1">
            <a:avLst/>
          </a:prstGeom>
          <a:noFill/>
          <a:ln w="19050" cap="flat" cmpd="sng">
            <a:solidFill>
              <a:srgbClr val="000000"/>
            </a:solidFill>
            <a:prstDash val="solid"/>
            <a:round/>
            <a:headEnd type="none" w="med" len="med"/>
            <a:tailEnd type="triangle" w="med" len="med"/>
          </a:ln>
        </p:spPr>
      </p:cxnSp>
      <p:sp>
        <p:nvSpPr>
          <p:cNvPr id="403" name="Google Shape;403;p36"/>
          <p:cNvSpPr txBox="1"/>
          <p:nvPr/>
        </p:nvSpPr>
        <p:spPr>
          <a:xfrm>
            <a:off x="4839150" y="3255900"/>
            <a:ext cx="2463300" cy="486300"/>
          </a:xfrm>
          <a:prstGeom prst="rect">
            <a:avLst/>
          </a:prstGeom>
          <a:noFill/>
          <a:ln>
            <a:noFill/>
          </a:ln>
        </p:spPr>
        <p:txBody>
          <a:bodyPr spcFirstLastPara="1" wrap="square" lIns="27425" tIns="27425" rIns="27425" bIns="27425" anchor="t" anchorCtr="0">
            <a:spAutoFit/>
          </a:bodyPr>
          <a:lstStyle/>
          <a:p>
            <a:pPr marL="0" lvl="0" indent="0" algn="l" rtl="0">
              <a:spcBef>
                <a:spcPts val="1000"/>
              </a:spcBef>
              <a:spcAft>
                <a:spcPts val="0"/>
              </a:spcAft>
              <a:buNone/>
            </a:pPr>
            <a:r>
              <a:rPr lang="en">
                <a:latin typeface="Roboto"/>
                <a:ea typeface="Roboto"/>
                <a:cs typeface="Roboto"/>
                <a:sym typeface="Roboto"/>
              </a:rPr>
              <a:t>Sends packets into the fabric, to other ports on the router.</a:t>
            </a:r>
            <a:endParaRPr>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7"/>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What's Inside a Router? – Full View</a:t>
            </a:r>
            <a:endParaRPr/>
          </a:p>
        </p:txBody>
      </p:sp>
      <p:sp>
        <p:nvSpPr>
          <p:cNvPr id="409" name="Google Shape;409;p37"/>
          <p:cNvSpPr/>
          <p:nvPr/>
        </p:nvSpPr>
        <p:spPr>
          <a:xfrm>
            <a:off x="1452600" y="1017725"/>
            <a:ext cx="6248400" cy="3891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7"/>
          <p:cNvSpPr/>
          <p:nvPr/>
        </p:nvSpPr>
        <p:spPr>
          <a:xfrm>
            <a:off x="1536225" y="2026900"/>
            <a:ext cx="1473300" cy="26559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7"/>
          <p:cNvSpPr/>
          <p:nvPr/>
        </p:nvSpPr>
        <p:spPr>
          <a:xfrm>
            <a:off x="1391200" y="23309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7"/>
          <p:cNvSpPr/>
          <p:nvPr/>
        </p:nvSpPr>
        <p:spPr>
          <a:xfrm>
            <a:off x="1391200" y="25386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7"/>
          <p:cNvSpPr/>
          <p:nvPr/>
        </p:nvSpPr>
        <p:spPr>
          <a:xfrm>
            <a:off x="1391200" y="27464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7"/>
          <p:cNvSpPr/>
          <p:nvPr/>
        </p:nvSpPr>
        <p:spPr>
          <a:xfrm>
            <a:off x="1391200" y="29541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7"/>
          <p:cNvSpPr/>
          <p:nvPr/>
        </p:nvSpPr>
        <p:spPr>
          <a:xfrm>
            <a:off x="1391200" y="31618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7"/>
          <p:cNvSpPr/>
          <p:nvPr/>
        </p:nvSpPr>
        <p:spPr>
          <a:xfrm>
            <a:off x="1391200" y="33695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7"/>
          <p:cNvSpPr/>
          <p:nvPr/>
        </p:nvSpPr>
        <p:spPr>
          <a:xfrm>
            <a:off x="1391200" y="35773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7"/>
          <p:cNvSpPr/>
          <p:nvPr/>
        </p:nvSpPr>
        <p:spPr>
          <a:xfrm>
            <a:off x="1391200" y="37850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7"/>
          <p:cNvSpPr/>
          <p:nvPr/>
        </p:nvSpPr>
        <p:spPr>
          <a:xfrm>
            <a:off x="3507625" y="1148425"/>
            <a:ext cx="1971000" cy="9819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7"/>
          <p:cNvSpPr/>
          <p:nvPr/>
        </p:nvSpPr>
        <p:spPr>
          <a:xfrm>
            <a:off x="1895913" y="4218950"/>
            <a:ext cx="753900" cy="3666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a:ea typeface="Roboto"/>
                <a:cs typeface="Roboto"/>
                <a:sym typeface="Roboto"/>
              </a:rPr>
              <a:t>Local CPU (x86)</a:t>
            </a:r>
            <a:endParaRPr sz="900">
              <a:latin typeface="Roboto"/>
              <a:ea typeface="Roboto"/>
              <a:cs typeface="Roboto"/>
              <a:sym typeface="Roboto"/>
            </a:endParaRPr>
          </a:p>
        </p:txBody>
      </p:sp>
      <p:sp>
        <p:nvSpPr>
          <p:cNvPr id="421" name="Google Shape;421;p37"/>
          <p:cNvSpPr/>
          <p:nvPr/>
        </p:nvSpPr>
        <p:spPr>
          <a:xfrm>
            <a:off x="4022875" y="1554925"/>
            <a:ext cx="940500" cy="4737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a:ea typeface="Roboto"/>
                <a:cs typeface="Roboto"/>
                <a:sym typeface="Roboto"/>
              </a:rPr>
              <a:t>Control Processor (x86)</a:t>
            </a:r>
            <a:endParaRPr sz="900">
              <a:latin typeface="Roboto"/>
              <a:ea typeface="Roboto"/>
              <a:cs typeface="Roboto"/>
              <a:sym typeface="Roboto"/>
            </a:endParaRPr>
          </a:p>
        </p:txBody>
      </p:sp>
      <p:sp>
        <p:nvSpPr>
          <p:cNvPr id="422" name="Google Shape;422;p37"/>
          <p:cNvSpPr/>
          <p:nvPr/>
        </p:nvSpPr>
        <p:spPr>
          <a:xfrm rot="10800000">
            <a:off x="6136600" y="2026900"/>
            <a:ext cx="1473300" cy="26559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7"/>
          <p:cNvSpPr/>
          <p:nvPr/>
        </p:nvSpPr>
        <p:spPr>
          <a:xfrm rot="10800000">
            <a:off x="7485000" y="37625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7"/>
          <p:cNvSpPr/>
          <p:nvPr/>
        </p:nvSpPr>
        <p:spPr>
          <a:xfrm rot="10800000">
            <a:off x="7485000" y="35547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7"/>
          <p:cNvSpPr/>
          <p:nvPr/>
        </p:nvSpPr>
        <p:spPr>
          <a:xfrm rot="10800000">
            <a:off x="7485000" y="33470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7"/>
          <p:cNvSpPr/>
          <p:nvPr/>
        </p:nvSpPr>
        <p:spPr>
          <a:xfrm rot="10800000">
            <a:off x="7485000" y="31393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7"/>
          <p:cNvSpPr/>
          <p:nvPr/>
        </p:nvSpPr>
        <p:spPr>
          <a:xfrm rot="10800000">
            <a:off x="7485000" y="29316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7"/>
          <p:cNvSpPr/>
          <p:nvPr/>
        </p:nvSpPr>
        <p:spPr>
          <a:xfrm rot="10800000">
            <a:off x="7485000" y="27238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7"/>
          <p:cNvSpPr/>
          <p:nvPr/>
        </p:nvSpPr>
        <p:spPr>
          <a:xfrm rot="10800000">
            <a:off x="7485000" y="25161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7"/>
          <p:cNvSpPr/>
          <p:nvPr/>
        </p:nvSpPr>
        <p:spPr>
          <a:xfrm rot="10800000">
            <a:off x="7485000" y="23084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7"/>
          <p:cNvSpPr/>
          <p:nvPr/>
        </p:nvSpPr>
        <p:spPr>
          <a:xfrm>
            <a:off x="6496288" y="4218875"/>
            <a:ext cx="753900" cy="3666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a:ea typeface="Roboto"/>
                <a:cs typeface="Roboto"/>
                <a:sym typeface="Roboto"/>
              </a:rPr>
              <a:t>Local CPU (x86)</a:t>
            </a:r>
            <a:endParaRPr sz="900">
              <a:latin typeface="Roboto"/>
              <a:ea typeface="Roboto"/>
              <a:cs typeface="Roboto"/>
              <a:sym typeface="Roboto"/>
            </a:endParaRPr>
          </a:p>
        </p:txBody>
      </p:sp>
      <p:cxnSp>
        <p:nvCxnSpPr>
          <p:cNvPr id="432" name="Google Shape;432;p37"/>
          <p:cNvCxnSpPr>
            <a:stCxn id="410" idx="0"/>
            <a:endCxn id="419" idx="1"/>
          </p:cNvCxnSpPr>
          <p:nvPr/>
        </p:nvCxnSpPr>
        <p:spPr>
          <a:xfrm rot="-5400000">
            <a:off x="2696475" y="1215700"/>
            <a:ext cx="387600" cy="1234800"/>
          </a:xfrm>
          <a:prstGeom prst="curvedConnector2">
            <a:avLst/>
          </a:prstGeom>
          <a:noFill/>
          <a:ln w="9525" cap="flat" cmpd="sng">
            <a:solidFill>
              <a:srgbClr val="595959"/>
            </a:solidFill>
            <a:prstDash val="solid"/>
            <a:round/>
            <a:headEnd type="triangle" w="med" len="med"/>
            <a:tailEnd type="triangle" w="med" len="med"/>
          </a:ln>
        </p:spPr>
      </p:cxnSp>
      <p:cxnSp>
        <p:nvCxnSpPr>
          <p:cNvPr id="433" name="Google Shape;433;p37"/>
          <p:cNvCxnSpPr>
            <a:stCxn id="419" idx="3"/>
            <a:endCxn id="422" idx="2"/>
          </p:cNvCxnSpPr>
          <p:nvPr/>
        </p:nvCxnSpPr>
        <p:spPr>
          <a:xfrm>
            <a:off x="5478625" y="1639375"/>
            <a:ext cx="1394700" cy="387600"/>
          </a:xfrm>
          <a:prstGeom prst="curvedConnector2">
            <a:avLst/>
          </a:prstGeom>
          <a:noFill/>
          <a:ln w="9525" cap="flat" cmpd="sng">
            <a:solidFill>
              <a:srgbClr val="595959"/>
            </a:solidFill>
            <a:prstDash val="solid"/>
            <a:round/>
            <a:headEnd type="triangle" w="med" len="med"/>
            <a:tailEnd type="triangle" w="med" len="med"/>
          </a:ln>
        </p:spPr>
      </p:cxnSp>
      <p:sp>
        <p:nvSpPr>
          <p:cNvPr id="434" name="Google Shape;434;p37"/>
          <p:cNvSpPr txBox="1"/>
          <p:nvPr/>
        </p:nvSpPr>
        <p:spPr>
          <a:xfrm>
            <a:off x="6117325" y="2036388"/>
            <a:ext cx="877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Linecard</a:t>
            </a:r>
            <a:endParaRPr sz="1000">
              <a:latin typeface="Roboto"/>
              <a:ea typeface="Roboto"/>
              <a:cs typeface="Roboto"/>
              <a:sym typeface="Roboto"/>
            </a:endParaRPr>
          </a:p>
        </p:txBody>
      </p:sp>
      <p:sp>
        <p:nvSpPr>
          <p:cNvPr id="435" name="Google Shape;435;p37"/>
          <p:cNvSpPr txBox="1"/>
          <p:nvPr/>
        </p:nvSpPr>
        <p:spPr>
          <a:xfrm>
            <a:off x="1505450" y="1999163"/>
            <a:ext cx="877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Linecard</a:t>
            </a:r>
            <a:endParaRPr sz="1000">
              <a:latin typeface="Roboto"/>
              <a:ea typeface="Roboto"/>
              <a:cs typeface="Roboto"/>
              <a:sym typeface="Roboto"/>
            </a:endParaRPr>
          </a:p>
        </p:txBody>
      </p:sp>
      <p:sp>
        <p:nvSpPr>
          <p:cNvPr id="436" name="Google Shape;436;p37"/>
          <p:cNvSpPr txBox="1"/>
          <p:nvPr/>
        </p:nvSpPr>
        <p:spPr>
          <a:xfrm>
            <a:off x="3924750" y="1115475"/>
            <a:ext cx="1303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Controller Card</a:t>
            </a:r>
            <a:endParaRPr sz="1000">
              <a:latin typeface="Roboto"/>
              <a:ea typeface="Roboto"/>
              <a:cs typeface="Roboto"/>
              <a:sym typeface="Roboto"/>
            </a:endParaRPr>
          </a:p>
        </p:txBody>
      </p:sp>
      <p:sp>
        <p:nvSpPr>
          <p:cNvPr id="437" name="Google Shape;437;p37"/>
          <p:cNvSpPr txBox="1"/>
          <p:nvPr/>
        </p:nvSpPr>
        <p:spPr>
          <a:xfrm>
            <a:off x="1452600" y="1029900"/>
            <a:ext cx="1303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Chassis</a:t>
            </a:r>
            <a:endParaRPr sz="1000">
              <a:latin typeface="Roboto"/>
              <a:ea typeface="Roboto"/>
              <a:cs typeface="Roboto"/>
              <a:sym typeface="Roboto"/>
            </a:endParaRPr>
          </a:p>
        </p:txBody>
      </p:sp>
      <p:sp>
        <p:nvSpPr>
          <p:cNvPr id="438" name="Google Shape;438;p37"/>
          <p:cNvSpPr/>
          <p:nvPr/>
        </p:nvSpPr>
        <p:spPr>
          <a:xfrm>
            <a:off x="1823075" y="2747100"/>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7"/>
          <p:cNvSpPr/>
          <p:nvPr/>
        </p:nvSpPr>
        <p:spPr>
          <a:xfrm>
            <a:off x="1917375" y="264847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a:latin typeface="Roboto"/>
                <a:ea typeface="Roboto"/>
                <a:cs typeface="Roboto"/>
                <a:sym typeface="Roboto"/>
              </a:rPr>
              <a:t>Forwarding Chip(s)</a:t>
            </a:r>
            <a:endParaRPr sz="1000">
              <a:latin typeface="Roboto"/>
              <a:ea typeface="Roboto"/>
              <a:cs typeface="Roboto"/>
              <a:sym typeface="Roboto"/>
            </a:endParaRPr>
          </a:p>
        </p:txBody>
      </p:sp>
      <p:sp>
        <p:nvSpPr>
          <p:cNvPr id="440" name="Google Shape;440;p37"/>
          <p:cNvSpPr/>
          <p:nvPr/>
        </p:nvSpPr>
        <p:spPr>
          <a:xfrm>
            <a:off x="2725825" y="264847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Fabric Chip(s)</a:t>
            </a:r>
            <a:endParaRPr sz="1200">
              <a:latin typeface="Roboto"/>
              <a:ea typeface="Roboto"/>
              <a:cs typeface="Roboto"/>
              <a:sym typeface="Roboto"/>
            </a:endParaRPr>
          </a:p>
        </p:txBody>
      </p:sp>
      <p:sp>
        <p:nvSpPr>
          <p:cNvPr id="441" name="Google Shape;441;p37"/>
          <p:cNvSpPr/>
          <p:nvPr/>
        </p:nvSpPr>
        <p:spPr>
          <a:xfrm>
            <a:off x="3720925" y="2261025"/>
            <a:ext cx="1544400" cy="2097900"/>
          </a:xfrm>
          <a:prstGeom prst="rect">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Droid Sans"/>
                <a:ea typeface="Droid Sans"/>
                <a:cs typeface="Droid Sans"/>
                <a:sym typeface="Droid Sans"/>
              </a:rPr>
              <a:t>Fabric</a:t>
            </a:r>
            <a:endParaRPr sz="800">
              <a:latin typeface="Droid Sans"/>
              <a:ea typeface="Droid Sans"/>
              <a:cs typeface="Droid Sans"/>
              <a:sym typeface="Droid Sans"/>
            </a:endParaRPr>
          </a:p>
        </p:txBody>
      </p:sp>
      <p:sp>
        <p:nvSpPr>
          <p:cNvPr id="442" name="Google Shape;442;p37"/>
          <p:cNvSpPr/>
          <p:nvPr/>
        </p:nvSpPr>
        <p:spPr>
          <a:xfrm>
            <a:off x="5697000" y="264862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Fabric Chip(s)</a:t>
            </a:r>
            <a:endParaRPr sz="1200">
              <a:latin typeface="Roboto"/>
              <a:ea typeface="Roboto"/>
              <a:cs typeface="Roboto"/>
              <a:sym typeface="Roboto"/>
            </a:endParaRPr>
          </a:p>
        </p:txBody>
      </p:sp>
      <p:sp>
        <p:nvSpPr>
          <p:cNvPr id="443" name="Google Shape;443;p37"/>
          <p:cNvSpPr/>
          <p:nvPr/>
        </p:nvSpPr>
        <p:spPr>
          <a:xfrm>
            <a:off x="3850525" y="2460825"/>
            <a:ext cx="1544400" cy="2097900"/>
          </a:xfrm>
          <a:prstGeom prst="rect">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Droid Sans"/>
                <a:ea typeface="Droid Sans"/>
                <a:cs typeface="Droid Sans"/>
                <a:sym typeface="Droid Sans"/>
              </a:rPr>
              <a:t>Fabric</a:t>
            </a:r>
            <a:endParaRPr sz="800">
              <a:latin typeface="Droid Sans"/>
              <a:ea typeface="Droid Sans"/>
              <a:cs typeface="Droid Sans"/>
              <a:sym typeface="Droid Sans"/>
            </a:endParaRPr>
          </a:p>
        </p:txBody>
      </p:sp>
      <p:cxnSp>
        <p:nvCxnSpPr>
          <p:cNvPr id="444" name="Google Shape;444;p37"/>
          <p:cNvCxnSpPr>
            <a:stCxn id="440" idx="3"/>
            <a:endCxn id="441" idx="1"/>
          </p:cNvCxnSpPr>
          <p:nvPr/>
        </p:nvCxnSpPr>
        <p:spPr>
          <a:xfrm>
            <a:off x="3436825" y="3139425"/>
            <a:ext cx="284100" cy="170700"/>
          </a:xfrm>
          <a:prstGeom prst="straightConnector1">
            <a:avLst/>
          </a:prstGeom>
          <a:noFill/>
          <a:ln w="9525" cap="flat" cmpd="sng">
            <a:solidFill>
              <a:srgbClr val="595959"/>
            </a:solidFill>
            <a:prstDash val="solid"/>
            <a:round/>
            <a:headEnd type="none" w="med" len="med"/>
            <a:tailEnd type="none" w="med" len="med"/>
          </a:ln>
        </p:spPr>
      </p:cxnSp>
      <p:cxnSp>
        <p:nvCxnSpPr>
          <p:cNvPr id="445" name="Google Shape;445;p37"/>
          <p:cNvCxnSpPr>
            <a:stCxn id="440" idx="3"/>
            <a:endCxn id="443" idx="1"/>
          </p:cNvCxnSpPr>
          <p:nvPr/>
        </p:nvCxnSpPr>
        <p:spPr>
          <a:xfrm>
            <a:off x="3436825" y="3139425"/>
            <a:ext cx="413700" cy="370500"/>
          </a:xfrm>
          <a:prstGeom prst="straightConnector1">
            <a:avLst/>
          </a:prstGeom>
          <a:noFill/>
          <a:ln w="9525" cap="flat" cmpd="sng">
            <a:solidFill>
              <a:srgbClr val="595959"/>
            </a:solidFill>
            <a:prstDash val="solid"/>
            <a:round/>
            <a:headEnd type="none" w="med" len="med"/>
            <a:tailEnd type="none" w="med" len="med"/>
          </a:ln>
        </p:spPr>
      </p:cxnSp>
      <p:cxnSp>
        <p:nvCxnSpPr>
          <p:cNvPr id="446" name="Google Shape;446;p37"/>
          <p:cNvCxnSpPr>
            <a:stCxn id="440" idx="3"/>
            <a:endCxn id="447" idx="1"/>
          </p:cNvCxnSpPr>
          <p:nvPr/>
        </p:nvCxnSpPr>
        <p:spPr>
          <a:xfrm>
            <a:off x="3436825" y="3139425"/>
            <a:ext cx="543900" cy="558300"/>
          </a:xfrm>
          <a:prstGeom prst="straightConnector1">
            <a:avLst/>
          </a:prstGeom>
          <a:noFill/>
          <a:ln w="9525" cap="flat" cmpd="sng">
            <a:solidFill>
              <a:srgbClr val="595959"/>
            </a:solidFill>
            <a:prstDash val="solid"/>
            <a:round/>
            <a:headEnd type="none" w="med" len="med"/>
            <a:tailEnd type="none" w="med" len="med"/>
          </a:ln>
        </p:spPr>
      </p:cxnSp>
      <p:cxnSp>
        <p:nvCxnSpPr>
          <p:cNvPr id="448" name="Google Shape;448;p37"/>
          <p:cNvCxnSpPr>
            <a:stCxn id="447" idx="3"/>
            <a:endCxn id="442" idx="1"/>
          </p:cNvCxnSpPr>
          <p:nvPr/>
        </p:nvCxnSpPr>
        <p:spPr>
          <a:xfrm rot="10800000" flipH="1">
            <a:off x="5525100" y="3139575"/>
            <a:ext cx="171900" cy="558000"/>
          </a:xfrm>
          <a:prstGeom prst="straightConnector1">
            <a:avLst/>
          </a:prstGeom>
          <a:noFill/>
          <a:ln w="9525" cap="flat" cmpd="sng">
            <a:solidFill>
              <a:srgbClr val="595959"/>
            </a:solidFill>
            <a:prstDash val="solid"/>
            <a:round/>
            <a:headEnd type="none" w="med" len="med"/>
            <a:tailEnd type="none" w="med" len="med"/>
          </a:ln>
        </p:spPr>
      </p:cxnSp>
      <p:cxnSp>
        <p:nvCxnSpPr>
          <p:cNvPr id="449" name="Google Shape;449;p37"/>
          <p:cNvCxnSpPr>
            <a:stCxn id="443" idx="3"/>
            <a:endCxn id="442" idx="1"/>
          </p:cNvCxnSpPr>
          <p:nvPr/>
        </p:nvCxnSpPr>
        <p:spPr>
          <a:xfrm rot="10800000" flipH="1">
            <a:off x="5394925" y="3139575"/>
            <a:ext cx="302100" cy="370200"/>
          </a:xfrm>
          <a:prstGeom prst="straightConnector1">
            <a:avLst/>
          </a:prstGeom>
          <a:noFill/>
          <a:ln w="9525" cap="flat" cmpd="sng">
            <a:solidFill>
              <a:srgbClr val="595959"/>
            </a:solidFill>
            <a:prstDash val="solid"/>
            <a:round/>
            <a:headEnd type="none" w="med" len="med"/>
            <a:tailEnd type="none" w="med" len="med"/>
          </a:ln>
        </p:spPr>
      </p:cxnSp>
      <p:cxnSp>
        <p:nvCxnSpPr>
          <p:cNvPr id="450" name="Google Shape;450;p37"/>
          <p:cNvCxnSpPr>
            <a:endCxn id="442" idx="1"/>
          </p:cNvCxnSpPr>
          <p:nvPr/>
        </p:nvCxnSpPr>
        <p:spPr>
          <a:xfrm rot="10800000" flipH="1">
            <a:off x="5265300" y="3139575"/>
            <a:ext cx="431700" cy="170400"/>
          </a:xfrm>
          <a:prstGeom prst="straightConnector1">
            <a:avLst/>
          </a:prstGeom>
          <a:noFill/>
          <a:ln w="9525" cap="flat" cmpd="sng">
            <a:solidFill>
              <a:srgbClr val="595959"/>
            </a:solidFill>
            <a:prstDash val="solid"/>
            <a:round/>
            <a:headEnd type="none" w="med" len="med"/>
            <a:tailEnd type="none" w="med" len="med"/>
          </a:ln>
        </p:spPr>
      </p:cxnSp>
      <p:sp>
        <p:nvSpPr>
          <p:cNvPr id="447" name="Google Shape;447;p37"/>
          <p:cNvSpPr/>
          <p:nvPr/>
        </p:nvSpPr>
        <p:spPr>
          <a:xfrm>
            <a:off x="3980700" y="2648625"/>
            <a:ext cx="1544400" cy="2097900"/>
          </a:xfrm>
          <a:prstGeom prst="rect">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Fabric</a:t>
            </a:r>
            <a:endParaRPr>
              <a:latin typeface="Roboto"/>
              <a:ea typeface="Roboto"/>
              <a:cs typeface="Roboto"/>
              <a:sym typeface="Roboto"/>
            </a:endParaRPr>
          </a:p>
        </p:txBody>
      </p:sp>
      <p:sp>
        <p:nvSpPr>
          <p:cNvPr id="451" name="Google Shape;451;p37"/>
          <p:cNvSpPr/>
          <p:nvPr/>
        </p:nvSpPr>
        <p:spPr>
          <a:xfrm>
            <a:off x="6496275" y="2681288"/>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2" name="Google Shape;452;p37"/>
          <p:cNvCxnSpPr>
            <a:stCxn id="451" idx="3"/>
            <a:endCxn id="430" idx="3"/>
          </p:cNvCxnSpPr>
          <p:nvPr/>
        </p:nvCxnSpPr>
        <p:spPr>
          <a:xfrm rot="10800000" flipH="1">
            <a:off x="7207275" y="2384738"/>
            <a:ext cx="277800" cy="787500"/>
          </a:xfrm>
          <a:prstGeom prst="straightConnector1">
            <a:avLst/>
          </a:prstGeom>
          <a:noFill/>
          <a:ln w="9525" cap="flat" cmpd="sng">
            <a:solidFill>
              <a:srgbClr val="595959"/>
            </a:solidFill>
            <a:prstDash val="solid"/>
            <a:round/>
            <a:headEnd type="none" w="med" len="med"/>
            <a:tailEnd type="none" w="med" len="med"/>
          </a:ln>
        </p:spPr>
      </p:cxnSp>
      <p:cxnSp>
        <p:nvCxnSpPr>
          <p:cNvPr id="453" name="Google Shape;453;p37"/>
          <p:cNvCxnSpPr>
            <a:stCxn id="451" idx="3"/>
            <a:endCxn id="429" idx="3"/>
          </p:cNvCxnSpPr>
          <p:nvPr/>
        </p:nvCxnSpPr>
        <p:spPr>
          <a:xfrm rot="10800000" flipH="1">
            <a:off x="7207275" y="2592338"/>
            <a:ext cx="277800" cy="579900"/>
          </a:xfrm>
          <a:prstGeom prst="straightConnector1">
            <a:avLst/>
          </a:prstGeom>
          <a:noFill/>
          <a:ln w="9525" cap="flat" cmpd="sng">
            <a:solidFill>
              <a:srgbClr val="595959"/>
            </a:solidFill>
            <a:prstDash val="solid"/>
            <a:round/>
            <a:headEnd type="none" w="med" len="med"/>
            <a:tailEnd type="none" w="med" len="med"/>
          </a:ln>
        </p:spPr>
      </p:cxnSp>
      <p:cxnSp>
        <p:nvCxnSpPr>
          <p:cNvPr id="454" name="Google Shape;454;p37"/>
          <p:cNvCxnSpPr>
            <a:stCxn id="451" idx="3"/>
            <a:endCxn id="428" idx="3"/>
          </p:cNvCxnSpPr>
          <p:nvPr/>
        </p:nvCxnSpPr>
        <p:spPr>
          <a:xfrm rot="10800000" flipH="1">
            <a:off x="7207275" y="2799938"/>
            <a:ext cx="277800" cy="372300"/>
          </a:xfrm>
          <a:prstGeom prst="straightConnector1">
            <a:avLst/>
          </a:prstGeom>
          <a:noFill/>
          <a:ln w="9525" cap="flat" cmpd="sng">
            <a:solidFill>
              <a:srgbClr val="595959"/>
            </a:solidFill>
            <a:prstDash val="solid"/>
            <a:round/>
            <a:headEnd type="none" w="med" len="med"/>
            <a:tailEnd type="none" w="med" len="med"/>
          </a:ln>
        </p:spPr>
      </p:cxnSp>
      <p:cxnSp>
        <p:nvCxnSpPr>
          <p:cNvPr id="455" name="Google Shape;455;p37"/>
          <p:cNvCxnSpPr>
            <a:stCxn id="451" idx="3"/>
            <a:endCxn id="427" idx="3"/>
          </p:cNvCxnSpPr>
          <p:nvPr/>
        </p:nvCxnSpPr>
        <p:spPr>
          <a:xfrm rot="10800000" flipH="1">
            <a:off x="7207275" y="3007838"/>
            <a:ext cx="277800" cy="164400"/>
          </a:xfrm>
          <a:prstGeom prst="straightConnector1">
            <a:avLst/>
          </a:prstGeom>
          <a:noFill/>
          <a:ln w="9525" cap="flat" cmpd="sng">
            <a:solidFill>
              <a:srgbClr val="595959"/>
            </a:solidFill>
            <a:prstDash val="solid"/>
            <a:round/>
            <a:headEnd type="none" w="med" len="med"/>
            <a:tailEnd type="none" w="med" len="med"/>
          </a:ln>
        </p:spPr>
      </p:cxnSp>
      <p:sp>
        <p:nvSpPr>
          <p:cNvPr id="456" name="Google Shape;456;p37"/>
          <p:cNvSpPr/>
          <p:nvPr/>
        </p:nvSpPr>
        <p:spPr>
          <a:xfrm>
            <a:off x="6617075" y="280602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a:latin typeface="Roboto"/>
                <a:ea typeface="Roboto"/>
                <a:cs typeface="Roboto"/>
                <a:sym typeface="Roboto"/>
              </a:rPr>
              <a:t>Forwarding Chip(s)</a:t>
            </a:r>
            <a:endParaRPr sz="1000">
              <a:latin typeface="Roboto"/>
              <a:ea typeface="Roboto"/>
              <a:cs typeface="Roboto"/>
              <a:sym typeface="Roboto"/>
            </a:endParaRPr>
          </a:p>
        </p:txBody>
      </p:sp>
      <p:cxnSp>
        <p:nvCxnSpPr>
          <p:cNvPr id="457" name="Google Shape;457;p37"/>
          <p:cNvCxnSpPr>
            <a:stCxn id="456" idx="3"/>
            <a:endCxn id="426" idx="3"/>
          </p:cNvCxnSpPr>
          <p:nvPr/>
        </p:nvCxnSpPr>
        <p:spPr>
          <a:xfrm rot="10800000" flipH="1">
            <a:off x="7328075" y="3215675"/>
            <a:ext cx="156900" cy="81300"/>
          </a:xfrm>
          <a:prstGeom prst="straightConnector1">
            <a:avLst/>
          </a:prstGeom>
          <a:noFill/>
          <a:ln w="9525" cap="flat" cmpd="sng">
            <a:solidFill>
              <a:srgbClr val="595959"/>
            </a:solidFill>
            <a:prstDash val="solid"/>
            <a:round/>
            <a:headEnd type="none" w="med" len="med"/>
            <a:tailEnd type="none" w="med" len="med"/>
          </a:ln>
        </p:spPr>
      </p:cxnSp>
      <p:cxnSp>
        <p:nvCxnSpPr>
          <p:cNvPr id="458" name="Google Shape;458;p37"/>
          <p:cNvCxnSpPr>
            <a:stCxn id="456" idx="3"/>
            <a:endCxn id="425" idx="3"/>
          </p:cNvCxnSpPr>
          <p:nvPr/>
        </p:nvCxnSpPr>
        <p:spPr>
          <a:xfrm>
            <a:off x="7328075" y="3296975"/>
            <a:ext cx="156900" cy="126300"/>
          </a:xfrm>
          <a:prstGeom prst="straightConnector1">
            <a:avLst/>
          </a:prstGeom>
          <a:noFill/>
          <a:ln w="9525" cap="flat" cmpd="sng">
            <a:solidFill>
              <a:srgbClr val="595959"/>
            </a:solidFill>
            <a:prstDash val="solid"/>
            <a:round/>
            <a:headEnd type="none" w="med" len="med"/>
            <a:tailEnd type="none" w="med" len="med"/>
          </a:ln>
        </p:spPr>
      </p:cxnSp>
      <p:cxnSp>
        <p:nvCxnSpPr>
          <p:cNvPr id="459" name="Google Shape;459;p37"/>
          <p:cNvCxnSpPr>
            <a:stCxn id="456" idx="3"/>
            <a:endCxn id="424" idx="3"/>
          </p:cNvCxnSpPr>
          <p:nvPr/>
        </p:nvCxnSpPr>
        <p:spPr>
          <a:xfrm>
            <a:off x="7328075" y="3296975"/>
            <a:ext cx="156900" cy="333900"/>
          </a:xfrm>
          <a:prstGeom prst="straightConnector1">
            <a:avLst/>
          </a:prstGeom>
          <a:noFill/>
          <a:ln w="9525" cap="flat" cmpd="sng">
            <a:solidFill>
              <a:srgbClr val="595959"/>
            </a:solidFill>
            <a:prstDash val="solid"/>
            <a:round/>
            <a:headEnd type="none" w="med" len="med"/>
            <a:tailEnd type="none" w="med" len="med"/>
          </a:ln>
        </p:spPr>
      </p:cxnSp>
      <p:cxnSp>
        <p:nvCxnSpPr>
          <p:cNvPr id="460" name="Google Shape;460;p37"/>
          <p:cNvCxnSpPr>
            <a:stCxn id="456" idx="3"/>
            <a:endCxn id="423" idx="3"/>
          </p:cNvCxnSpPr>
          <p:nvPr/>
        </p:nvCxnSpPr>
        <p:spPr>
          <a:xfrm>
            <a:off x="7328075" y="3296975"/>
            <a:ext cx="156900" cy="541800"/>
          </a:xfrm>
          <a:prstGeom prst="straightConnector1">
            <a:avLst/>
          </a:prstGeom>
          <a:noFill/>
          <a:ln w="9525" cap="flat" cmpd="sng">
            <a:solidFill>
              <a:srgbClr val="595959"/>
            </a:solidFill>
            <a:prstDash val="solid"/>
            <a:round/>
            <a:headEnd type="none" w="med" len="med"/>
            <a:tailEnd type="none" w="med" len="med"/>
          </a:ln>
        </p:spPr>
      </p:cxnSp>
      <p:cxnSp>
        <p:nvCxnSpPr>
          <p:cNvPr id="461" name="Google Shape;461;p37"/>
          <p:cNvCxnSpPr>
            <a:stCxn id="418" idx="3"/>
            <a:endCxn id="438" idx="1"/>
          </p:cNvCxnSpPr>
          <p:nvPr/>
        </p:nvCxnSpPr>
        <p:spPr>
          <a:xfrm rot="10800000" flipH="1">
            <a:off x="1674700" y="3238125"/>
            <a:ext cx="148500" cy="623100"/>
          </a:xfrm>
          <a:prstGeom prst="straightConnector1">
            <a:avLst/>
          </a:prstGeom>
          <a:noFill/>
          <a:ln w="9525" cap="flat" cmpd="sng">
            <a:solidFill>
              <a:srgbClr val="595959"/>
            </a:solidFill>
            <a:prstDash val="solid"/>
            <a:round/>
            <a:headEnd type="none" w="med" len="med"/>
            <a:tailEnd type="none" w="med" len="med"/>
          </a:ln>
        </p:spPr>
      </p:cxnSp>
      <p:cxnSp>
        <p:nvCxnSpPr>
          <p:cNvPr id="462" name="Google Shape;462;p37"/>
          <p:cNvCxnSpPr>
            <a:stCxn id="417" idx="3"/>
            <a:endCxn id="438" idx="1"/>
          </p:cNvCxnSpPr>
          <p:nvPr/>
        </p:nvCxnSpPr>
        <p:spPr>
          <a:xfrm rot="10800000" flipH="1">
            <a:off x="1674700" y="3238000"/>
            <a:ext cx="148500" cy="415500"/>
          </a:xfrm>
          <a:prstGeom prst="straightConnector1">
            <a:avLst/>
          </a:prstGeom>
          <a:noFill/>
          <a:ln w="9525" cap="flat" cmpd="sng">
            <a:solidFill>
              <a:srgbClr val="595959"/>
            </a:solidFill>
            <a:prstDash val="solid"/>
            <a:round/>
            <a:headEnd type="none" w="med" len="med"/>
            <a:tailEnd type="none" w="med" len="med"/>
          </a:ln>
        </p:spPr>
      </p:cxnSp>
      <p:cxnSp>
        <p:nvCxnSpPr>
          <p:cNvPr id="463" name="Google Shape;463;p37"/>
          <p:cNvCxnSpPr>
            <a:stCxn id="416" idx="3"/>
            <a:endCxn id="438" idx="1"/>
          </p:cNvCxnSpPr>
          <p:nvPr/>
        </p:nvCxnSpPr>
        <p:spPr>
          <a:xfrm rot="10800000" flipH="1">
            <a:off x="1674700" y="3238175"/>
            <a:ext cx="148500" cy="207600"/>
          </a:xfrm>
          <a:prstGeom prst="straightConnector1">
            <a:avLst/>
          </a:prstGeom>
          <a:noFill/>
          <a:ln w="9525" cap="flat" cmpd="sng">
            <a:solidFill>
              <a:srgbClr val="595959"/>
            </a:solidFill>
            <a:prstDash val="solid"/>
            <a:round/>
            <a:headEnd type="none" w="med" len="med"/>
            <a:tailEnd type="none" w="med" len="med"/>
          </a:ln>
        </p:spPr>
      </p:cxnSp>
      <p:cxnSp>
        <p:nvCxnSpPr>
          <p:cNvPr id="464" name="Google Shape;464;p37"/>
          <p:cNvCxnSpPr>
            <a:stCxn id="415" idx="3"/>
            <a:endCxn id="438" idx="1"/>
          </p:cNvCxnSpPr>
          <p:nvPr/>
        </p:nvCxnSpPr>
        <p:spPr>
          <a:xfrm>
            <a:off x="1674700" y="3238050"/>
            <a:ext cx="148500" cy="0"/>
          </a:xfrm>
          <a:prstGeom prst="straightConnector1">
            <a:avLst/>
          </a:prstGeom>
          <a:noFill/>
          <a:ln w="9525" cap="flat" cmpd="sng">
            <a:solidFill>
              <a:srgbClr val="595959"/>
            </a:solidFill>
            <a:prstDash val="solid"/>
            <a:round/>
            <a:headEnd type="none" w="med" len="med"/>
            <a:tailEnd type="none" w="med" len="med"/>
          </a:ln>
        </p:spPr>
      </p:cxnSp>
      <p:cxnSp>
        <p:nvCxnSpPr>
          <p:cNvPr id="465" name="Google Shape;465;p37"/>
          <p:cNvCxnSpPr>
            <a:stCxn id="411" idx="3"/>
            <a:endCxn id="439" idx="1"/>
          </p:cNvCxnSpPr>
          <p:nvPr/>
        </p:nvCxnSpPr>
        <p:spPr>
          <a:xfrm>
            <a:off x="1674700" y="2407150"/>
            <a:ext cx="242700" cy="732300"/>
          </a:xfrm>
          <a:prstGeom prst="straightConnector1">
            <a:avLst/>
          </a:prstGeom>
          <a:noFill/>
          <a:ln w="9525" cap="flat" cmpd="sng">
            <a:solidFill>
              <a:srgbClr val="595959"/>
            </a:solidFill>
            <a:prstDash val="solid"/>
            <a:round/>
            <a:headEnd type="none" w="med" len="med"/>
            <a:tailEnd type="none" w="med" len="med"/>
          </a:ln>
        </p:spPr>
      </p:cxnSp>
      <p:cxnSp>
        <p:nvCxnSpPr>
          <p:cNvPr id="466" name="Google Shape;466;p37"/>
          <p:cNvCxnSpPr>
            <a:stCxn id="412" idx="3"/>
            <a:endCxn id="439" idx="1"/>
          </p:cNvCxnSpPr>
          <p:nvPr/>
        </p:nvCxnSpPr>
        <p:spPr>
          <a:xfrm>
            <a:off x="1674700" y="2614875"/>
            <a:ext cx="242700" cy="524700"/>
          </a:xfrm>
          <a:prstGeom prst="straightConnector1">
            <a:avLst/>
          </a:prstGeom>
          <a:noFill/>
          <a:ln w="9525" cap="flat" cmpd="sng">
            <a:solidFill>
              <a:srgbClr val="595959"/>
            </a:solidFill>
            <a:prstDash val="solid"/>
            <a:round/>
            <a:headEnd type="none" w="med" len="med"/>
            <a:tailEnd type="none" w="med" len="med"/>
          </a:ln>
        </p:spPr>
      </p:cxnSp>
      <p:cxnSp>
        <p:nvCxnSpPr>
          <p:cNvPr id="467" name="Google Shape;467;p37"/>
          <p:cNvCxnSpPr>
            <a:stCxn id="413" idx="3"/>
            <a:endCxn id="439" idx="1"/>
          </p:cNvCxnSpPr>
          <p:nvPr/>
        </p:nvCxnSpPr>
        <p:spPr>
          <a:xfrm>
            <a:off x="1674700" y="2822600"/>
            <a:ext cx="242700" cy="316800"/>
          </a:xfrm>
          <a:prstGeom prst="straightConnector1">
            <a:avLst/>
          </a:prstGeom>
          <a:noFill/>
          <a:ln w="9525" cap="flat" cmpd="sng">
            <a:solidFill>
              <a:srgbClr val="595959"/>
            </a:solidFill>
            <a:prstDash val="solid"/>
            <a:round/>
            <a:headEnd type="none" w="med" len="med"/>
            <a:tailEnd type="none" w="med" len="med"/>
          </a:ln>
        </p:spPr>
      </p:cxnSp>
      <p:cxnSp>
        <p:nvCxnSpPr>
          <p:cNvPr id="468" name="Google Shape;468;p37"/>
          <p:cNvCxnSpPr>
            <a:stCxn id="414" idx="3"/>
            <a:endCxn id="439" idx="1"/>
          </p:cNvCxnSpPr>
          <p:nvPr/>
        </p:nvCxnSpPr>
        <p:spPr>
          <a:xfrm>
            <a:off x="1674700" y="3030325"/>
            <a:ext cx="242700" cy="109200"/>
          </a:xfrm>
          <a:prstGeom prst="straightConnector1">
            <a:avLst/>
          </a:prstGeom>
          <a:noFill/>
          <a:ln w="9525" cap="flat" cmpd="sng">
            <a:solidFill>
              <a:srgbClr val="595959"/>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8"/>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What's Inside a Router? – Data Plane</a:t>
            </a:r>
            <a:endParaRPr/>
          </a:p>
        </p:txBody>
      </p:sp>
      <p:sp>
        <p:nvSpPr>
          <p:cNvPr id="474" name="Google Shape;474;p38"/>
          <p:cNvSpPr/>
          <p:nvPr/>
        </p:nvSpPr>
        <p:spPr>
          <a:xfrm>
            <a:off x="1452600" y="1017725"/>
            <a:ext cx="6248400" cy="3891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8"/>
          <p:cNvSpPr/>
          <p:nvPr/>
        </p:nvSpPr>
        <p:spPr>
          <a:xfrm>
            <a:off x="1536225" y="2026900"/>
            <a:ext cx="1473300" cy="2655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8"/>
          <p:cNvSpPr/>
          <p:nvPr/>
        </p:nvSpPr>
        <p:spPr>
          <a:xfrm>
            <a:off x="1391200" y="23309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8"/>
          <p:cNvSpPr/>
          <p:nvPr/>
        </p:nvSpPr>
        <p:spPr>
          <a:xfrm>
            <a:off x="1391200" y="25386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8"/>
          <p:cNvSpPr/>
          <p:nvPr/>
        </p:nvSpPr>
        <p:spPr>
          <a:xfrm>
            <a:off x="1391200" y="27464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8"/>
          <p:cNvSpPr/>
          <p:nvPr/>
        </p:nvSpPr>
        <p:spPr>
          <a:xfrm>
            <a:off x="1391200" y="29541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8"/>
          <p:cNvSpPr/>
          <p:nvPr/>
        </p:nvSpPr>
        <p:spPr>
          <a:xfrm>
            <a:off x="1391200" y="31618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8"/>
          <p:cNvSpPr/>
          <p:nvPr/>
        </p:nvSpPr>
        <p:spPr>
          <a:xfrm>
            <a:off x="1391200" y="33695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8"/>
          <p:cNvSpPr/>
          <p:nvPr/>
        </p:nvSpPr>
        <p:spPr>
          <a:xfrm>
            <a:off x="1391200" y="35773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8"/>
          <p:cNvSpPr/>
          <p:nvPr/>
        </p:nvSpPr>
        <p:spPr>
          <a:xfrm>
            <a:off x="1391200" y="37850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8"/>
          <p:cNvSpPr/>
          <p:nvPr/>
        </p:nvSpPr>
        <p:spPr>
          <a:xfrm>
            <a:off x="3507625" y="1148425"/>
            <a:ext cx="1971000" cy="981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8"/>
          <p:cNvSpPr/>
          <p:nvPr/>
        </p:nvSpPr>
        <p:spPr>
          <a:xfrm>
            <a:off x="1895913" y="4218950"/>
            <a:ext cx="753900" cy="3666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B7B7B7"/>
                </a:solidFill>
                <a:latin typeface="Roboto"/>
                <a:ea typeface="Roboto"/>
                <a:cs typeface="Roboto"/>
                <a:sym typeface="Roboto"/>
              </a:rPr>
              <a:t>Local CPU (x86)</a:t>
            </a:r>
            <a:endParaRPr sz="900">
              <a:solidFill>
                <a:srgbClr val="B7B7B7"/>
              </a:solidFill>
              <a:latin typeface="Roboto"/>
              <a:ea typeface="Roboto"/>
              <a:cs typeface="Roboto"/>
              <a:sym typeface="Roboto"/>
            </a:endParaRPr>
          </a:p>
        </p:txBody>
      </p:sp>
      <p:sp>
        <p:nvSpPr>
          <p:cNvPr id="486" name="Google Shape;486;p38"/>
          <p:cNvSpPr/>
          <p:nvPr/>
        </p:nvSpPr>
        <p:spPr>
          <a:xfrm>
            <a:off x="4022875" y="1554925"/>
            <a:ext cx="940500" cy="4737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B7B7B7"/>
                </a:solidFill>
                <a:latin typeface="Roboto"/>
                <a:ea typeface="Roboto"/>
                <a:cs typeface="Roboto"/>
                <a:sym typeface="Roboto"/>
              </a:rPr>
              <a:t>Control Processor (x86)</a:t>
            </a:r>
            <a:endParaRPr sz="900">
              <a:solidFill>
                <a:srgbClr val="B7B7B7"/>
              </a:solidFill>
              <a:latin typeface="Roboto"/>
              <a:ea typeface="Roboto"/>
              <a:cs typeface="Roboto"/>
              <a:sym typeface="Roboto"/>
            </a:endParaRPr>
          </a:p>
        </p:txBody>
      </p:sp>
      <p:sp>
        <p:nvSpPr>
          <p:cNvPr id="487" name="Google Shape;487;p38"/>
          <p:cNvSpPr/>
          <p:nvPr/>
        </p:nvSpPr>
        <p:spPr>
          <a:xfrm rot="10800000">
            <a:off x="6136600" y="2026900"/>
            <a:ext cx="1473300" cy="2655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8"/>
          <p:cNvSpPr/>
          <p:nvPr/>
        </p:nvSpPr>
        <p:spPr>
          <a:xfrm rot="10800000">
            <a:off x="7485000" y="37625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8"/>
          <p:cNvSpPr/>
          <p:nvPr/>
        </p:nvSpPr>
        <p:spPr>
          <a:xfrm rot="10800000">
            <a:off x="7485000" y="35547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8"/>
          <p:cNvSpPr/>
          <p:nvPr/>
        </p:nvSpPr>
        <p:spPr>
          <a:xfrm rot="10800000">
            <a:off x="7485000" y="33470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8"/>
          <p:cNvSpPr/>
          <p:nvPr/>
        </p:nvSpPr>
        <p:spPr>
          <a:xfrm rot="10800000">
            <a:off x="7485000" y="31393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8"/>
          <p:cNvSpPr/>
          <p:nvPr/>
        </p:nvSpPr>
        <p:spPr>
          <a:xfrm rot="10800000">
            <a:off x="7485000" y="29316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8"/>
          <p:cNvSpPr/>
          <p:nvPr/>
        </p:nvSpPr>
        <p:spPr>
          <a:xfrm rot="10800000">
            <a:off x="7485000" y="27238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rot="10800000">
            <a:off x="7485000" y="25161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rot="10800000">
            <a:off x="7485000" y="23084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8"/>
          <p:cNvSpPr/>
          <p:nvPr/>
        </p:nvSpPr>
        <p:spPr>
          <a:xfrm>
            <a:off x="6496288" y="4218875"/>
            <a:ext cx="753900" cy="3666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B7B7B7"/>
                </a:solidFill>
                <a:latin typeface="Roboto"/>
                <a:ea typeface="Roboto"/>
                <a:cs typeface="Roboto"/>
                <a:sym typeface="Roboto"/>
              </a:rPr>
              <a:t>Local CPU (x86)</a:t>
            </a:r>
            <a:endParaRPr sz="900">
              <a:solidFill>
                <a:srgbClr val="B7B7B7"/>
              </a:solidFill>
              <a:latin typeface="Roboto"/>
              <a:ea typeface="Roboto"/>
              <a:cs typeface="Roboto"/>
              <a:sym typeface="Roboto"/>
            </a:endParaRPr>
          </a:p>
        </p:txBody>
      </p:sp>
      <p:cxnSp>
        <p:nvCxnSpPr>
          <p:cNvPr id="497" name="Google Shape;497;p38"/>
          <p:cNvCxnSpPr>
            <a:stCxn id="475" idx="0"/>
            <a:endCxn id="484" idx="1"/>
          </p:cNvCxnSpPr>
          <p:nvPr/>
        </p:nvCxnSpPr>
        <p:spPr>
          <a:xfrm rot="-5400000">
            <a:off x="2696475" y="1215700"/>
            <a:ext cx="387600" cy="1234800"/>
          </a:xfrm>
          <a:prstGeom prst="curvedConnector2">
            <a:avLst/>
          </a:prstGeom>
          <a:noFill/>
          <a:ln w="9525" cap="flat" cmpd="sng">
            <a:solidFill>
              <a:srgbClr val="B7B7B7"/>
            </a:solidFill>
            <a:prstDash val="solid"/>
            <a:round/>
            <a:headEnd type="triangle" w="med" len="med"/>
            <a:tailEnd type="triangle" w="med" len="med"/>
          </a:ln>
        </p:spPr>
      </p:cxnSp>
      <p:cxnSp>
        <p:nvCxnSpPr>
          <p:cNvPr id="498" name="Google Shape;498;p38"/>
          <p:cNvCxnSpPr>
            <a:stCxn id="484" idx="3"/>
            <a:endCxn id="487" idx="2"/>
          </p:cNvCxnSpPr>
          <p:nvPr/>
        </p:nvCxnSpPr>
        <p:spPr>
          <a:xfrm>
            <a:off x="5478625" y="1639375"/>
            <a:ext cx="1394700" cy="387600"/>
          </a:xfrm>
          <a:prstGeom prst="curvedConnector2">
            <a:avLst/>
          </a:prstGeom>
          <a:noFill/>
          <a:ln w="9525" cap="flat" cmpd="sng">
            <a:solidFill>
              <a:srgbClr val="B7B7B7"/>
            </a:solidFill>
            <a:prstDash val="solid"/>
            <a:round/>
            <a:headEnd type="triangle" w="med" len="med"/>
            <a:tailEnd type="triangle" w="med" len="med"/>
          </a:ln>
        </p:spPr>
      </p:cxnSp>
      <p:sp>
        <p:nvSpPr>
          <p:cNvPr id="499" name="Google Shape;499;p38"/>
          <p:cNvSpPr txBox="1"/>
          <p:nvPr/>
        </p:nvSpPr>
        <p:spPr>
          <a:xfrm>
            <a:off x="6117325" y="2036388"/>
            <a:ext cx="877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B7B7B7"/>
                </a:solidFill>
                <a:latin typeface="Roboto"/>
                <a:ea typeface="Roboto"/>
                <a:cs typeface="Roboto"/>
                <a:sym typeface="Roboto"/>
              </a:rPr>
              <a:t>Linecard</a:t>
            </a:r>
            <a:endParaRPr sz="1000">
              <a:solidFill>
                <a:srgbClr val="B7B7B7"/>
              </a:solidFill>
              <a:latin typeface="Roboto"/>
              <a:ea typeface="Roboto"/>
              <a:cs typeface="Roboto"/>
              <a:sym typeface="Roboto"/>
            </a:endParaRPr>
          </a:p>
        </p:txBody>
      </p:sp>
      <p:sp>
        <p:nvSpPr>
          <p:cNvPr id="500" name="Google Shape;500;p38"/>
          <p:cNvSpPr txBox="1"/>
          <p:nvPr/>
        </p:nvSpPr>
        <p:spPr>
          <a:xfrm>
            <a:off x="1505450" y="1999163"/>
            <a:ext cx="877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B7B7B7"/>
                </a:solidFill>
                <a:latin typeface="Roboto"/>
                <a:ea typeface="Roboto"/>
                <a:cs typeface="Roboto"/>
                <a:sym typeface="Roboto"/>
              </a:rPr>
              <a:t>Linecard</a:t>
            </a:r>
            <a:endParaRPr sz="1000">
              <a:solidFill>
                <a:srgbClr val="B7B7B7"/>
              </a:solidFill>
              <a:latin typeface="Roboto"/>
              <a:ea typeface="Roboto"/>
              <a:cs typeface="Roboto"/>
              <a:sym typeface="Roboto"/>
            </a:endParaRPr>
          </a:p>
        </p:txBody>
      </p:sp>
      <p:sp>
        <p:nvSpPr>
          <p:cNvPr id="501" name="Google Shape;501;p38"/>
          <p:cNvSpPr txBox="1"/>
          <p:nvPr/>
        </p:nvSpPr>
        <p:spPr>
          <a:xfrm>
            <a:off x="3924750" y="1115475"/>
            <a:ext cx="1303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B7B7B7"/>
                </a:solidFill>
                <a:latin typeface="Roboto"/>
                <a:ea typeface="Roboto"/>
                <a:cs typeface="Roboto"/>
                <a:sym typeface="Roboto"/>
              </a:rPr>
              <a:t>Controller Card</a:t>
            </a:r>
            <a:endParaRPr sz="1000">
              <a:solidFill>
                <a:srgbClr val="B7B7B7"/>
              </a:solidFill>
              <a:latin typeface="Roboto"/>
              <a:ea typeface="Roboto"/>
              <a:cs typeface="Roboto"/>
              <a:sym typeface="Roboto"/>
            </a:endParaRPr>
          </a:p>
        </p:txBody>
      </p:sp>
      <p:sp>
        <p:nvSpPr>
          <p:cNvPr id="502" name="Google Shape;502;p38"/>
          <p:cNvSpPr txBox="1"/>
          <p:nvPr/>
        </p:nvSpPr>
        <p:spPr>
          <a:xfrm>
            <a:off x="1452600" y="1029900"/>
            <a:ext cx="1303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B7B7B7"/>
                </a:solidFill>
                <a:latin typeface="Roboto"/>
                <a:ea typeface="Roboto"/>
                <a:cs typeface="Roboto"/>
                <a:sym typeface="Roboto"/>
              </a:rPr>
              <a:t>Chassis</a:t>
            </a:r>
            <a:endParaRPr sz="1000">
              <a:solidFill>
                <a:srgbClr val="B7B7B7"/>
              </a:solidFill>
              <a:latin typeface="Roboto"/>
              <a:ea typeface="Roboto"/>
              <a:cs typeface="Roboto"/>
              <a:sym typeface="Roboto"/>
            </a:endParaRPr>
          </a:p>
        </p:txBody>
      </p:sp>
      <p:sp>
        <p:nvSpPr>
          <p:cNvPr id="503" name="Google Shape;503;p38"/>
          <p:cNvSpPr/>
          <p:nvPr/>
        </p:nvSpPr>
        <p:spPr>
          <a:xfrm>
            <a:off x="1823075" y="2747100"/>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a:off x="1917375" y="264847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a:latin typeface="Roboto"/>
                <a:ea typeface="Roboto"/>
                <a:cs typeface="Roboto"/>
                <a:sym typeface="Roboto"/>
              </a:rPr>
              <a:t>Forwarding Chip(s)</a:t>
            </a:r>
            <a:endParaRPr sz="1000">
              <a:latin typeface="Roboto"/>
              <a:ea typeface="Roboto"/>
              <a:cs typeface="Roboto"/>
              <a:sym typeface="Roboto"/>
            </a:endParaRPr>
          </a:p>
        </p:txBody>
      </p:sp>
      <p:sp>
        <p:nvSpPr>
          <p:cNvPr id="505" name="Google Shape;505;p38"/>
          <p:cNvSpPr/>
          <p:nvPr/>
        </p:nvSpPr>
        <p:spPr>
          <a:xfrm>
            <a:off x="2725825" y="264847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Fabric Chip(s)</a:t>
            </a:r>
            <a:endParaRPr sz="1200">
              <a:latin typeface="Roboto"/>
              <a:ea typeface="Roboto"/>
              <a:cs typeface="Roboto"/>
              <a:sym typeface="Roboto"/>
            </a:endParaRPr>
          </a:p>
        </p:txBody>
      </p:sp>
      <p:sp>
        <p:nvSpPr>
          <p:cNvPr id="506" name="Google Shape;506;p38"/>
          <p:cNvSpPr/>
          <p:nvPr/>
        </p:nvSpPr>
        <p:spPr>
          <a:xfrm>
            <a:off x="3720925" y="2261025"/>
            <a:ext cx="1544400" cy="2097900"/>
          </a:xfrm>
          <a:prstGeom prst="rect">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Droid Sans"/>
                <a:ea typeface="Droid Sans"/>
                <a:cs typeface="Droid Sans"/>
                <a:sym typeface="Droid Sans"/>
              </a:rPr>
              <a:t>Fabric</a:t>
            </a:r>
            <a:endParaRPr sz="800">
              <a:latin typeface="Droid Sans"/>
              <a:ea typeface="Droid Sans"/>
              <a:cs typeface="Droid Sans"/>
              <a:sym typeface="Droid Sans"/>
            </a:endParaRPr>
          </a:p>
        </p:txBody>
      </p:sp>
      <p:sp>
        <p:nvSpPr>
          <p:cNvPr id="507" name="Google Shape;507;p38"/>
          <p:cNvSpPr/>
          <p:nvPr/>
        </p:nvSpPr>
        <p:spPr>
          <a:xfrm>
            <a:off x="5697000" y="264862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Fabric Chip(s)</a:t>
            </a:r>
            <a:endParaRPr sz="1200">
              <a:latin typeface="Roboto"/>
              <a:ea typeface="Roboto"/>
              <a:cs typeface="Roboto"/>
              <a:sym typeface="Roboto"/>
            </a:endParaRPr>
          </a:p>
        </p:txBody>
      </p:sp>
      <p:sp>
        <p:nvSpPr>
          <p:cNvPr id="508" name="Google Shape;508;p38"/>
          <p:cNvSpPr/>
          <p:nvPr/>
        </p:nvSpPr>
        <p:spPr>
          <a:xfrm>
            <a:off x="3850525" y="2460825"/>
            <a:ext cx="1544400" cy="2097900"/>
          </a:xfrm>
          <a:prstGeom prst="rect">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Droid Sans"/>
                <a:ea typeface="Droid Sans"/>
                <a:cs typeface="Droid Sans"/>
                <a:sym typeface="Droid Sans"/>
              </a:rPr>
              <a:t>Fabric</a:t>
            </a:r>
            <a:endParaRPr sz="800">
              <a:latin typeface="Droid Sans"/>
              <a:ea typeface="Droid Sans"/>
              <a:cs typeface="Droid Sans"/>
              <a:sym typeface="Droid Sans"/>
            </a:endParaRPr>
          </a:p>
        </p:txBody>
      </p:sp>
      <p:cxnSp>
        <p:nvCxnSpPr>
          <p:cNvPr id="509" name="Google Shape;509;p38"/>
          <p:cNvCxnSpPr>
            <a:stCxn id="505" idx="3"/>
            <a:endCxn id="506" idx="1"/>
          </p:cNvCxnSpPr>
          <p:nvPr/>
        </p:nvCxnSpPr>
        <p:spPr>
          <a:xfrm>
            <a:off x="3436825" y="3139425"/>
            <a:ext cx="284100" cy="170700"/>
          </a:xfrm>
          <a:prstGeom prst="straightConnector1">
            <a:avLst/>
          </a:prstGeom>
          <a:noFill/>
          <a:ln w="9525" cap="flat" cmpd="sng">
            <a:solidFill>
              <a:srgbClr val="595959"/>
            </a:solidFill>
            <a:prstDash val="solid"/>
            <a:round/>
            <a:headEnd type="none" w="med" len="med"/>
            <a:tailEnd type="none" w="med" len="med"/>
          </a:ln>
        </p:spPr>
      </p:cxnSp>
      <p:cxnSp>
        <p:nvCxnSpPr>
          <p:cNvPr id="510" name="Google Shape;510;p38"/>
          <p:cNvCxnSpPr>
            <a:stCxn id="505" idx="3"/>
            <a:endCxn id="508" idx="1"/>
          </p:cNvCxnSpPr>
          <p:nvPr/>
        </p:nvCxnSpPr>
        <p:spPr>
          <a:xfrm>
            <a:off x="3436825" y="3139425"/>
            <a:ext cx="413700" cy="370500"/>
          </a:xfrm>
          <a:prstGeom prst="straightConnector1">
            <a:avLst/>
          </a:prstGeom>
          <a:noFill/>
          <a:ln w="9525" cap="flat" cmpd="sng">
            <a:solidFill>
              <a:srgbClr val="595959"/>
            </a:solidFill>
            <a:prstDash val="solid"/>
            <a:round/>
            <a:headEnd type="none" w="med" len="med"/>
            <a:tailEnd type="none" w="med" len="med"/>
          </a:ln>
        </p:spPr>
      </p:cxnSp>
      <p:cxnSp>
        <p:nvCxnSpPr>
          <p:cNvPr id="511" name="Google Shape;511;p38"/>
          <p:cNvCxnSpPr>
            <a:stCxn id="505" idx="3"/>
            <a:endCxn id="512" idx="1"/>
          </p:cNvCxnSpPr>
          <p:nvPr/>
        </p:nvCxnSpPr>
        <p:spPr>
          <a:xfrm>
            <a:off x="3436825" y="3139425"/>
            <a:ext cx="543900" cy="558300"/>
          </a:xfrm>
          <a:prstGeom prst="straightConnector1">
            <a:avLst/>
          </a:prstGeom>
          <a:noFill/>
          <a:ln w="9525" cap="flat" cmpd="sng">
            <a:solidFill>
              <a:srgbClr val="595959"/>
            </a:solidFill>
            <a:prstDash val="solid"/>
            <a:round/>
            <a:headEnd type="none" w="med" len="med"/>
            <a:tailEnd type="none" w="med" len="med"/>
          </a:ln>
        </p:spPr>
      </p:cxnSp>
      <p:cxnSp>
        <p:nvCxnSpPr>
          <p:cNvPr id="513" name="Google Shape;513;p38"/>
          <p:cNvCxnSpPr>
            <a:stCxn id="512" idx="3"/>
            <a:endCxn id="507" idx="1"/>
          </p:cNvCxnSpPr>
          <p:nvPr/>
        </p:nvCxnSpPr>
        <p:spPr>
          <a:xfrm rot="10800000" flipH="1">
            <a:off x="5525100" y="3139575"/>
            <a:ext cx="171900" cy="558000"/>
          </a:xfrm>
          <a:prstGeom prst="straightConnector1">
            <a:avLst/>
          </a:prstGeom>
          <a:noFill/>
          <a:ln w="9525" cap="flat" cmpd="sng">
            <a:solidFill>
              <a:srgbClr val="595959"/>
            </a:solidFill>
            <a:prstDash val="solid"/>
            <a:round/>
            <a:headEnd type="none" w="med" len="med"/>
            <a:tailEnd type="none" w="med" len="med"/>
          </a:ln>
        </p:spPr>
      </p:cxnSp>
      <p:cxnSp>
        <p:nvCxnSpPr>
          <p:cNvPr id="514" name="Google Shape;514;p38"/>
          <p:cNvCxnSpPr>
            <a:stCxn id="508" idx="3"/>
            <a:endCxn id="507" idx="1"/>
          </p:cNvCxnSpPr>
          <p:nvPr/>
        </p:nvCxnSpPr>
        <p:spPr>
          <a:xfrm rot="10800000" flipH="1">
            <a:off x="5394925" y="3139575"/>
            <a:ext cx="302100" cy="370200"/>
          </a:xfrm>
          <a:prstGeom prst="straightConnector1">
            <a:avLst/>
          </a:prstGeom>
          <a:noFill/>
          <a:ln w="9525" cap="flat" cmpd="sng">
            <a:solidFill>
              <a:srgbClr val="595959"/>
            </a:solidFill>
            <a:prstDash val="solid"/>
            <a:round/>
            <a:headEnd type="none" w="med" len="med"/>
            <a:tailEnd type="none" w="med" len="med"/>
          </a:ln>
        </p:spPr>
      </p:cxnSp>
      <p:cxnSp>
        <p:nvCxnSpPr>
          <p:cNvPr id="515" name="Google Shape;515;p38"/>
          <p:cNvCxnSpPr>
            <a:endCxn id="507" idx="1"/>
          </p:cNvCxnSpPr>
          <p:nvPr/>
        </p:nvCxnSpPr>
        <p:spPr>
          <a:xfrm rot="10800000" flipH="1">
            <a:off x="5265300" y="3139575"/>
            <a:ext cx="431700" cy="170400"/>
          </a:xfrm>
          <a:prstGeom prst="straightConnector1">
            <a:avLst/>
          </a:prstGeom>
          <a:noFill/>
          <a:ln w="9525" cap="flat" cmpd="sng">
            <a:solidFill>
              <a:srgbClr val="595959"/>
            </a:solidFill>
            <a:prstDash val="solid"/>
            <a:round/>
            <a:headEnd type="none" w="med" len="med"/>
            <a:tailEnd type="none" w="med" len="med"/>
          </a:ln>
        </p:spPr>
      </p:cxnSp>
      <p:sp>
        <p:nvSpPr>
          <p:cNvPr id="512" name="Google Shape;512;p38"/>
          <p:cNvSpPr/>
          <p:nvPr/>
        </p:nvSpPr>
        <p:spPr>
          <a:xfrm>
            <a:off x="3980700" y="2648625"/>
            <a:ext cx="1544400" cy="2097900"/>
          </a:xfrm>
          <a:prstGeom prst="rect">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Fabric</a:t>
            </a:r>
            <a:endParaRPr>
              <a:latin typeface="Roboto"/>
              <a:ea typeface="Roboto"/>
              <a:cs typeface="Roboto"/>
              <a:sym typeface="Roboto"/>
            </a:endParaRPr>
          </a:p>
        </p:txBody>
      </p:sp>
      <p:sp>
        <p:nvSpPr>
          <p:cNvPr id="516" name="Google Shape;516;p38"/>
          <p:cNvSpPr/>
          <p:nvPr/>
        </p:nvSpPr>
        <p:spPr>
          <a:xfrm>
            <a:off x="6496275" y="2681288"/>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7" name="Google Shape;517;p38"/>
          <p:cNvCxnSpPr>
            <a:stCxn id="516" idx="3"/>
            <a:endCxn id="495" idx="3"/>
          </p:cNvCxnSpPr>
          <p:nvPr/>
        </p:nvCxnSpPr>
        <p:spPr>
          <a:xfrm rot="10800000" flipH="1">
            <a:off x="7207275" y="2384738"/>
            <a:ext cx="277800" cy="787500"/>
          </a:xfrm>
          <a:prstGeom prst="straightConnector1">
            <a:avLst/>
          </a:prstGeom>
          <a:noFill/>
          <a:ln w="9525" cap="flat" cmpd="sng">
            <a:solidFill>
              <a:srgbClr val="595959"/>
            </a:solidFill>
            <a:prstDash val="solid"/>
            <a:round/>
            <a:headEnd type="none" w="med" len="med"/>
            <a:tailEnd type="none" w="med" len="med"/>
          </a:ln>
        </p:spPr>
      </p:cxnSp>
      <p:cxnSp>
        <p:nvCxnSpPr>
          <p:cNvPr id="518" name="Google Shape;518;p38"/>
          <p:cNvCxnSpPr>
            <a:stCxn id="516" idx="3"/>
            <a:endCxn id="494" idx="3"/>
          </p:cNvCxnSpPr>
          <p:nvPr/>
        </p:nvCxnSpPr>
        <p:spPr>
          <a:xfrm rot="10800000" flipH="1">
            <a:off x="7207275" y="2592338"/>
            <a:ext cx="277800" cy="579900"/>
          </a:xfrm>
          <a:prstGeom prst="straightConnector1">
            <a:avLst/>
          </a:prstGeom>
          <a:noFill/>
          <a:ln w="9525" cap="flat" cmpd="sng">
            <a:solidFill>
              <a:srgbClr val="595959"/>
            </a:solidFill>
            <a:prstDash val="solid"/>
            <a:round/>
            <a:headEnd type="none" w="med" len="med"/>
            <a:tailEnd type="none" w="med" len="med"/>
          </a:ln>
        </p:spPr>
      </p:cxnSp>
      <p:cxnSp>
        <p:nvCxnSpPr>
          <p:cNvPr id="519" name="Google Shape;519;p38"/>
          <p:cNvCxnSpPr>
            <a:stCxn id="516" idx="3"/>
            <a:endCxn id="493" idx="3"/>
          </p:cNvCxnSpPr>
          <p:nvPr/>
        </p:nvCxnSpPr>
        <p:spPr>
          <a:xfrm rot="10800000" flipH="1">
            <a:off x="7207275" y="2799938"/>
            <a:ext cx="277800" cy="372300"/>
          </a:xfrm>
          <a:prstGeom prst="straightConnector1">
            <a:avLst/>
          </a:prstGeom>
          <a:noFill/>
          <a:ln w="9525" cap="flat" cmpd="sng">
            <a:solidFill>
              <a:srgbClr val="595959"/>
            </a:solidFill>
            <a:prstDash val="solid"/>
            <a:round/>
            <a:headEnd type="none" w="med" len="med"/>
            <a:tailEnd type="none" w="med" len="med"/>
          </a:ln>
        </p:spPr>
      </p:cxnSp>
      <p:cxnSp>
        <p:nvCxnSpPr>
          <p:cNvPr id="520" name="Google Shape;520;p38"/>
          <p:cNvCxnSpPr>
            <a:stCxn id="516" idx="3"/>
            <a:endCxn id="492" idx="3"/>
          </p:cNvCxnSpPr>
          <p:nvPr/>
        </p:nvCxnSpPr>
        <p:spPr>
          <a:xfrm rot="10800000" flipH="1">
            <a:off x="7207275" y="3007838"/>
            <a:ext cx="277800" cy="164400"/>
          </a:xfrm>
          <a:prstGeom prst="straightConnector1">
            <a:avLst/>
          </a:prstGeom>
          <a:noFill/>
          <a:ln w="9525" cap="flat" cmpd="sng">
            <a:solidFill>
              <a:srgbClr val="595959"/>
            </a:solidFill>
            <a:prstDash val="solid"/>
            <a:round/>
            <a:headEnd type="none" w="med" len="med"/>
            <a:tailEnd type="none" w="med" len="med"/>
          </a:ln>
        </p:spPr>
      </p:cxnSp>
      <p:sp>
        <p:nvSpPr>
          <p:cNvPr id="521" name="Google Shape;521;p38"/>
          <p:cNvSpPr/>
          <p:nvPr/>
        </p:nvSpPr>
        <p:spPr>
          <a:xfrm>
            <a:off x="6617075" y="280602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a:latin typeface="Roboto"/>
                <a:ea typeface="Roboto"/>
                <a:cs typeface="Roboto"/>
                <a:sym typeface="Roboto"/>
              </a:rPr>
              <a:t>Forwarding Chip(s)</a:t>
            </a:r>
            <a:endParaRPr sz="1000">
              <a:latin typeface="Roboto"/>
              <a:ea typeface="Roboto"/>
              <a:cs typeface="Roboto"/>
              <a:sym typeface="Roboto"/>
            </a:endParaRPr>
          </a:p>
        </p:txBody>
      </p:sp>
      <p:cxnSp>
        <p:nvCxnSpPr>
          <p:cNvPr id="522" name="Google Shape;522;p38"/>
          <p:cNvCxnSpPr>
            <a:stCxn id="521" idx="3"/>
            <a:endCxn id="491" idx="3"/>
          </p:cNvCxnSpPr>
          <p:nvPr/>
        </p:nvCxnSpPr>
        <p:spPr>
          <a:xfrm rot="10800000" flipH="1">
            <a:off x="7328075" y="3215675"/>
            <a:ext cx="156900" cy="81300"/>
          </a:xfrm>
          <a:prstGeom prst="straightConnector1">
            <a:avLst/>
          </a:prstGeom>
          <a:noFill/>
          <a:ln w="9525" cap="flat" cmpd="sng">
            <a:solidFill>
              <a:srgbClr val="595959"/>
            </a:solidFill>
            <a:prstDash val="solid"/>
            <a:round/>
            <a:headEnd type="none" w="med" len="med"/>
            <a:tailEnd type="none" w="med" len="med"/>
          </a:ln>
        </p:spPr>
      </p:cxnSp>
      <p:cxnSp>
        <p:nvCxnSpPr>
          <p:cNvPr id="523" name="Google Shape;523;p38"/>
          <p:cNvCxnSpPr>
            <a:stCxn id="521" idx="3"/>
            <a:endCxn id="490" idx="3"/>
          </p:cNvCxnSpPr>
          <p:nvPr/>
        </p:nvCxnSpPr>
        <p:spPr>
          <a:xfrm>
            <a:off x="7328075" y="3296975"/>
            <a:ext cx="156900" cy="126300"/>
          </a:xfrm>
          <a:prstGeom prst="straightConnector1">
            <a:avLst/>
          </a:prstGeom>
          <a:noFill/>
          <a:ln w="9525" cap="flat" cmpd="sng">
            <a:solidFill>
              <a:srgbClr val="595959"/>
            </a:solidFill>
            <a:prstDash val="solid"/>
            <a:round/>
            <a:headEnd type="none" w="med" len="med"/>
            <a:tailEnd type="none" w="med" len="med"/>
          </a:ln>
        </p:spPr>
      </p:cxnSp>
      <p:cxnSp>
        <p:nvCxnSpPr>
          <p:cNvPr id="524" name="Google Shape;524;p38"/>
          <p:cNvCxnSpPr>
            <a:stCxn id="521" idx="3"/>
            <a:endCxn id="489" idx="3"/>
          </p:cNvCxnSpPr>
          <p:nvPr/>
        </p:nvCxnSpPr>
        <p:spPr>
          <a:xfrm>
            <a:off x="7328075" y="3296975"/>
            <a:ext cx="156900" cy="333900"/>
          </a:xfrm>
          <a:prstGeom prst="straightConnector1">
            <a:avLst/>
          </a:prstGeom>
          <a:noFill/>
          <a:ln w="9525" cap="flat" cmpd="sng">
            <a:solidFill>
              <a:srgbClr val="595959"/>
            </a:solidFill>
            <a:prstDash val="solid"/>
            <a:round/>
            <a:headEnd type="none" w="med" len="med"/>
            <a:tailEnd type="none" w="med" len="med"/>
          </a:ln>
        </p:spPr>
      </p:cxnSp>
      <p:cxnSp>
        <p:nvCxnSpPr>
          <p:cNvPr id="525" name="Google Shape;525;p38"/>
          <p:cNvCxnSpPr>
            <a:stCxn id="521" idx="3"/>
            <a:endCxn id="488" idx="3"/>
          </p:cNvCxnSpPr>
          <p:nvPr/>
        </p:nvCxnSpPr>
        <p:spPr>
          <a:xfrm>
            <a:off x="7328075" y="3296975"/>
            <a:ext cx="156900" cy="541800"/>
          </a:xfrm>
          <a:prstGeom prst="straightConnector1">
            <a:avLst/>
          </a:prstGeom>
          <a:noFill/>
          <a:ln w="9525" cap="flat" cmpd="sng">
            <a:solidFill>
              <a:srgbClr val="595959"/>
            </a:solidFill>
            <a:prstDash val="solid"/>
            <a:round/>
            <a:headEnd type="none" w="med" len="med"/>
            <a:tailEnd type="none" w="med" len="med"/>
          </a:ln>
        </p:spPr>
      </p:cxnSp>
      <p:cxnSp>
        <p:nvCxnSpPr>
          <p:cNvPr id="526" name="Google Shape;526;p38"/>
          <p:cNvCxnSpPr>
            <a:stCxn id="483" idx="3"/>
            <a:endCxn id="503" idx="1"/>
          </p:cNvCxnSpPr>
          <p:nvPr/>
        </p:nvCxnSpPr>
        <p:spPr>
          <a:xfrm rot="10800000" flipH="1">
            <a:off x="1674700" y="3238125"/>
            <a:ext cx="148500" cy="623100"/>
          </a:xfrm>
          <a:prstGeom prst="straightConnector1">
            <a:avLst/>
          </a:prstGeom>
          <a:noFill/>
          <a:ln w="9525" cap="flat" cmpd="sng">
            <a:solidFill>
              <a:srgbClr val="595959"/>
            </a:solidFill>
            <a:prstDash val="solid"/>
            <a:round/>
            <a:headEnd type="none" w="med" len="med"/>
            <a:tailEnd type="none" w="med" len="med"/>
          </a:ln>
        </p:spPr>
      </p:cxnSp>
      <p:cxnSp>
        <p:nvCxnSpPr>
          <p:cNvPr id="527" name="Google Shape;527;p38"/>
          <p:cNvCxnSpPr>
            <a:stCxn id="482" idx="3"/>
            <a:endCxn id="503" idx="1"/>
          </p:cNvCxnSpPr>
          <p:nvPr/>
        </p:nvCxnSpPr>
        <p:spPr>
          <a:xfrm rot="10800000" flipH="1">
            <a:off x="1674700" y="3238000"/>
            <a:ext cx="148500" cy="415500"/>
          </a:xfrm>
          <a:prstGeom prst="straightConnector1">
            <a:avLst/>
          </a:prstGeom>
          <a:noFill/>
          <a:ln w="9525" cap="flat" cmpd="sng">
            <a:solidFill>
              <a:srgbClr val="595959"/>
            </a:solidFill>
            <a:prstDash val="solid"/>
            <a:round/>
            <a:headEnd type="none" w="med" len="med"/>
            <a:tailEnd type="none" w="med" len="med"/>
          </a:ln>
        </p:spPr>
      </p:cxnSp>
      <p:cxnSp>
        <p:nvCxnSpPr>
          <p:cNvPr id="528" name="Google Shape;528;p38"/>
          <p:cNvCxnSpPr>
            <a:stCxn id="481" idx="3"/>
            <a:endCxn id="503" idx="1"/>
          </p:cNvCxnSpPr>
          <p:nvPr/>
        </p:nvCxnSpPr>
        <p:spPr>
          <a:xfrm rot="10800000" flipH="1">
            <a:off x="1674700" y="3238175"/>
            <a:ext cx="148500" cy="207600"/>
          </a:xfrm>
          <a:prstGeom prst="straightConnector1">
            <a:avLst/>
          </a:prstGeom>
          <a:noFill/>
          <a:ln w="9525" cap="flat" cmpd="sng">
            <a:solidFill>
              <a:srgbClr val="595959"/>
            </a:solidFill>
            <a:prstDash val="solid"/>
            <a:round/>
            <a:headEnd type="none" w="med" len="med"/>
            <a:tailEnd type="none" w="med" len="med"/>
          </a:ln>
        </p:spPr>
      </p:cxnSp>
      <p:cxnSp>
        <p:nvCxnSpPr>
          <p:cNvPr id="529" name="Google Shape;529;p38"/>
          <p:cNvCxnSpPr>
            <a:stCxn id="480" idx="3"/>
            <a:endCxn id="503" idx="1"/>
          </p:cNvCxnSpPr>
          <p:nvPr/>
        </p:nvCxnSpPr>
        <p:spPr>
          <a:xfrm>
            <a:off x="1674700" y="3238050"/>
            <a:ext cx="148500" cy="0"/>
          </a:xfrm>
          <a:prstGeom prst="straightConnector1">
            <a:avLst/>
          </a:prstGeom>
          <a:noFill/>
          <a:ln w="9525" cap="flat" cmpd="sng">
            <a:solidFill>
              <a:srgbClr val="595959"/>
            </a:solidFill>
            <a:prstDash val="solid"/>
            <a:round/>
            <a:headEnd type="none" w="med" len="med"/>
            <a:tailEnd type="none" w="med" len="med"/>
          </a:ln>
        </p:spPr>
      </p:cxnSp>
      <p:cxnSp>
        <p:nvCxnSpPr>
          <p:cNvPr id="530" name="Google Shape;530;p38"/>
          <p:cNvCxnSpPr>
            <a:stCxn id="476" idx="3"/>
            <a:endCxn id="504" idx="1"/>
          </p:cNvCxnSpPr>
          <p:nvPr/>
        </p:nvCxnSpPr>
        <p:spPr>
          <a:xfrm>
            <a:off x="1674700" y="2407150"/>
            <a:ext cx="242700" cy="732300"/>
          </a:xfrm>
          <a:prstGeom prst="straightConnector1">
            <a:avLst/>
          </a:prstGeom>
          <a:noFill/>
          <a:ln w="9525" cap="flat" cmpd="sng">
            <a:solidFill>
              <a:srgbClr val="595959"/>
            </a:solidFill>
            <a:prstDash val="solid"/>
            <a:round/>
            <a:headEnd type="none" w="med" len="med"/>
            <a:tailEnd type="none" w="med" len="med"/>
          </a:ln>
        </p:spPr>
      </p:cxnSp>
      <p:cxnSp>
        <p:nvCxnSpPr>
          <p:cNvPr id="531" name="Google Shape;531;p38"/>
          <p:cNvCxnSpPr>
            <a:stCxn id="477" idx="3"/>
            <a:endCxn id="504" idx="1"/>
          </p:cNvCxnSpPr>
          <p:nvPr/>
        </p:nvCxnSpPr>
        <p:spPr>
          <a:xfrm>
            <a:off x="1674700" y="2614875"/>
            <a:ext cx="242700" cy="524700"/>
          </a:xfrm>
          <a:prstGeom prst="straightConnector1">
            <a:avLst/>
          </a:prstGeom>
          <a:noFill/>
          <a:ln w="9525" cap="flat" cmpd="sng">
            <a:solidFill>
              <a:srgbClr val="595959"/>
            </a:solidFill>
            <a:prstDash val="solid"/>
            <a:round/>
            <a:headEnd type="none" w="med" len="med"/>
            <a:tailEnd type="none" w="med" len="med"/>
          </a:ln>
        </p:spPr>
      </p:cxnSp>
      <p:cxnSp>
        <p:nvCxnSpPr>
          <p:cNvPr id="532" name="Google Shape;532;p38"/>
          <p:cNvCxnSpPr>
            <a:stCxn id="478" idx="3"/>
            <a:endCxn id="504" idx="1"/>
          </p:cNvCxnSpPr>
          <p:nvPr/>
        </p:nvCxnSpPr>
        <p:spPr>
          <a:xfrm>
            <a:off x="1674700" y="2822600"/>
            <a:ext cx="242700" cy="316800"/>
          </a:xfrm>
          <a:prstGeom prst="straightConnector1">
            <a:avLst/>
          </a:prstGeom>
          <a:noFill/>
          <a:ln w="9525" cap="flat" cmpd="sng">
            <a:solidFill>
              <a:srgbClr val="595959"/>
            </a:solidFill>
            <a:prstDash val="solid"/>
            <a:round/>
            <a:headEnd type="none" w="med" len="med"/>
            <a:tailEnd type="none" w="med" len="med"/>
          </a:ln>
        </p:spPr>
      </p:cxnSp>
      <p:cxnSp>
        <p:nvCxnSpPr>
          <p:cNvPr id="533" name="Google Shape;533;p38"/>
          <p:cNvCxnSpPr>
            <a:stCxn id="479" idx="3"/>
            <a:endCxn id="504" idx="1"/>
          </p:cNvCxnSpPr>
          <p:nvPr/>
        </p:nvCxnSpPr>
        <p:spPr>
          <a:xfrm>
            <a:off x="1674700" y="3030325"/>
            <a:ext cx="242700" cy="109200"/>
          </a:xfrm>
          <a:prstGeom prst="straightConnector1">
            <a:avLst/>
          </a:prstGeom>
          <a:noFill/>
          <a:ln w="9525" cap="flat" cmpd="sng">
            <a:solidFill>
              <a:srgbClr val="595959"/>
            </a:solidFill>
            <a:prstDash val="solid"/>
            <a:round/>
            <a:headEnd type="none" w="med" len="med"/>
            <a:tailEnd type="none" w="med" len="med"/>
          </a:ln>
        </p:spPr>
      </p:cxnSp>
      <p:sp>
        <p:nvSpPr>
          <p:cNvPr id="534" name="Google Shape;534;p38"/>
          <p:cNvSpPr txBox="1">
            <a:spLocks noGrp="1"/>
          </p:cNvSpPr>
          <p:nvPr>
            <p:ph type="body" idx="1"/>
          </p:nvPr>
        </p:nvSpPr>
        <p:spPr>
          <a:xfrm>
            <a:off x="107050" y="402200"/>
            <a:ext cx="8909700" cy="524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Data</a:t>
            </a:r>
            <a:r>
              <a:rPr lang="en"/>
              <a:t>: Packet travels from port to port, via forwarding chips and fabric.</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39"/>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What's Inside a Router? – Control Plane</a:t>
            </a:r>
            <a:endParaRPr/>
          </a:p>
        </p:txBody>
      </p:sp>
      <p:sp>
        <p:nvSpPr>
          <p:cNvPr id="540" name="Google Shape;540;p39"/>
          <p:cNvSpPr/>
          <p:nvPr/>
        </p:nvSpPr>
        <p:spPr>
          <a:xfrm>
            <a:off x="1452600" y="1017725"/>
            <a:ext cx="6248400" cy="3891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9"/>
          <p:cNvSpPr/>
          <p:nvPr/>
        </p:nvSpPr>
        <p:spPr>
          <a:xfrm>
            <a:off x="1536225" y="2026900"/>
            <a:ext cx="1473300" cy="2655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9"/>
          <p:cNvSpPr/>
          <p:nvPr/>
        </p:nvSpPr>
        <p:spPr>
          <a:xfrm>
            <a:off x="1391200" y="2330950"/>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9"/>
          <p:cNvSpPr/>
          <p:nvPr/>
        </p:nvSpPr>
        <p:spPr>
          <a:xfrm>
            <a:off x="1391200" y="2538675"/>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9"/>
          <p:cNvSpPr/>
          <p:nvPr/>
        </p:nvSpPr>
        <p:spPr>
          <a:xfrm>
            <a:off x="1391200" y="2746400"/>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9"/>
          <p:cNvSpPr/>
          <p:nvPr/>
        </p:nvSpPr>
        <p:spPr>
          <a:xfrm>
            <a:off x="1391200" y="2954125"/>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9"/>
          <p:cNvSpPr/>
          <p:nvPr/>
        </p:nvSpPr>
        <p:spPr>
          <a:xfrm>
            <a:off x="1391200" y="3161850"/>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9"/>
          <p:cNvSpPr/>
          <p:nvPr/>
        </p:nvSpPr>
        <p:spPr>
          <a:xfrm>
            <a:off x="1391200" y="3369575"/>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9"/>
          <p:cNvSpPr/>
          <p:nvPr/>
        </p:nvSpPr>
        <p:spPr>
          <a:xfrm>
            <a:off x="1391200" y="3577300"/>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9"/>
          <p:cNvSpPr/>
          <p:nvPr/>
        </p:nvSpPr>
        <p:spPr>
          <a:xfrm>
            <a:off x="1391200" y="3785025"/>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9"/>
          <p:cNvSpPr/>
          <p:nvPr/>
        </p:nvSpPr>
        <p:spPr>
          <a:xfrm rot="10800000">
            <a:off x="6136600" y="2026900"/>
            <a:ext cx="1473300" cy="2655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9"/>
          <p:cNvSpPr/>
          <p:nvPr/>
        </p:nvSpPr>
        <p:spPr>
          <a:xfrm rot="10800000">
            <a:off x="7485000" y="3762500"/>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9"/>
          <p:cNvSpPr/>
          <p:nvPr/>
        </p:nvSpPr>
        <p:spPr>
          <a:xfrm rot="10800000">
            <a:off x="7485000" y="3554775"/>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9"/>
          <p:cNvSpPr/>
          <p:nvPr/>
        </p:nvSpPr>
        <p:spPr>
          <a:xfrm rot="10800000">
            <a:off x="7485000" y="3347050"/>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9"/>
          <p:cNvSpPr/>
          <p:nvPr/>
        </p:nvSpPr>
        <p:spPr>
          <a:xfrm rot="10800000">
            <a:off x="7485000" y="3139325"/>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9"/>
          <p:cNvSpPr/>
          <p:nvPr/>
        </p:nvSpPr>
        <p:spPr>
          <a:xfrm rot="10800000">
            <a:off x="7485000" y="2931600"/>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9"/>
          <p:cNvSpPr/>
          <p:nvPr/>
        </p:nvSpPr>
        <p:spPr>
          <a:xfrm rot="10800000">
            <a:off x="7485000" y="2723875"/>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9"/>
          <p:cNvSpPr/>
          <p:nvPr/>
        </p:nvSpPr>
        <p:spPr>
          <a:xfrm rot="10800000">
            <a:off x="7485000" y="2516150"/>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9"/>
          <p:cNvSpPr/>
          <p:nvPr/>
        </p:nvSpPr>
        <p:spPr>
          <a:xfrm rot="10800000">
            <a:off x="7485000" y="2308425"/>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9" name="Google Shape;559;p39"/>
          <p:cNvCxnSpPr>
            <a:stCxn id="541" idx="0"/>
            <a:endCxn id="560" idx="1"/>
          </p:cNvCxnSpPr>
          <p:nvPr/>
        </p:nvCxnSpPr>
        <p:spPr>
          <a:xfrm rot="-5400000">
            <a:off x="2696475" y="1215700"/>
            <a:ext cx="387600" cy="1234800"/>
          </a:xfrm>
          <a:prstGeom prst="curvedConnector2">
            <a:avLst/>
          </a:prstGeom>
          <a:noFill/>
          <a:ln w="9525" cap="flat" cmpd="sng">
            <a:solidFill>
              <a:srgbClr val="595959"/>
            </a:solidFill>
            <a:prstDash val="solid"/>
            <a:round/>
            <a:headEnd type="triangle" w="med" len="med"/>
            <a:tailEnd type="triangle" w="med" len="med"/>
          </a:ln>
        </p:spPr>
      </p:cxnSp>
      <p:cxnSp>
        <p:nvCxnSpPr>
          <p:cNvPr id="561" name="Google Shape;561;p39"/>
          <p:cNvCxnSpPr>
            <a:stCxn id="560" idx="3"/>
            <a:endCxn id="550" idx="2"/>
          </p:cNvCxnSpPr>
          <p:nvPr/>
        </p:nvCxnSpPr>
        <p:spPr>
          <a:xfrm>
            <a:off x="5478550" y="1639300"/>
            <a:ext cx="1394700" cy="387600"/>
          </a:xfrm>
          <a:prstGeom prst="curvedConnector2">
            <a:avLst/>
          </a:prstGeom>
          <a:noFill/>
          <a:ln w="9525" cap="flat" cmpd="sng">
            <a:solidFill>
              <a:srgbClr val="595959"/>
            </a:solidFill>
            <a:prstDash val="solid"/>
            <a:round/>
            <a:headEnd type="triangle" w="med" len="med"/>
            <a:tailEnd type="triangle" w="med" len="med"/>
          </a:ln>
        </p:spPr>
      </p:cxnSp>
      <p:sp>
        <p:nvSpPr>
          <p:cNvPr id="562" name="Google Shape;562;p39"/>
          <p:cNvSpPr txBox="1"/>
          <p:nvPr/>
        </p:nvSpPr>
        <p:spPr>
          <a:xfrm>
            <a:off x="6117325" y="2036388"/>
            <a:ext cx="877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B7B7B7"/>
                </a:solidFill>
                <a:latin typeface="Roboto"/>
                <a:ea typeface="Roboto"/>
                <a:cs typeface="Roboto"/>
                <a:sym typeface="Roboto"/>
              </a:rPr>
              <a:t>Linecard</a:t>
            </a:r>
            <a:endParaRPr sz="1000">
              <a:solidFill>
                <a:srgbClr val="B7B7B7"/>
              </a:solidFill>
              <a:latin typeface="Roboto"/>
              <a:ea typeface="Roboto"/>
              <a:cs typeface="Roboto"/>
              <a:sym typeface="Roboto"/>
            </a:endParaRPr>
          </a:p>
        </p:txBody>
      </p:sp>
      <p:sp>
        <p:nvSpPr>
          <p:cNvPr id="563" name="Google Shape;563;p39"/>
          <p:cNvSpPr txBox="1"/>
          <p:nvPr/>
        </p:nvSpPr>
        <p:spPr>
          <a:xfrm>
            <a:off x="1505450" y="1999163"/>
            <a:ext cx="877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B7B7B7"/>
                </a:solidFill>
                <a:latin typeface="Roboto"/>
                <a:ea typeface="Roboto"/>
                <a:cs typeface="Roboto"/>
                <a:sym typeface="Roboto"/>
              </a:rPr>
              <a:t>Linecard</a:t>
            </a:r>
            <a:endParaRPr sz="1000">
              <a:solidFill>
                <a:srgbClr val="B7B7B7"/>
              </a:solidFill>
              <a:latin typeface="Roboto"/>
              <a:ea typeface="Roboto"/>
              <a:cs typeface="Roboto"/>
              <a:sym typeface="Roboto"/>
            </a:endParaRPr>
          </a:p>
        </p:txBody>
      </p:sp>
      <p:sp>
        <p:nvSpPr>
          <p:cNvPr id="564" name="Google Shape;564;p39"/>
          <p:cNvSpPr txBox="1"/>
          <p:nvPr/>
        </p:nvSpPr>
        <p:spPr>
          <a:xfrm>
            <a:off x="1452600" y="1029900"/>
            <a:ext cx="1303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B7B7B7"/>
                </a:solidFill>
                <a:latin typeface="Roboto"/>
                <a:ea typeface="Roboto"/>
                <a:cs typeface="Roboto"/>
                <a:sym typeface="Roboto"/>
              </a:rPr>
              <a:t>Chassis</a:t>
            </a:r>
            <a:endParaRPr sz="1000">
              <a:solidFill>
                <a:srgbClr val="B7B7B7"/>
              </a:solidFill>
              <a:latin typeface="Roboto"/>
              <a:ea typeface="Roboto"/>
              <a:cs typeface="Roboto"/>
              <a:sym typeface="Roboto"/>
            </a:endParaRPr>
          </a:p>
        </p:txBody>
      </p:sp>
      <p:sp>
        <p:nvSpPr>
          <p:cNvPr id="565" name="Google Shape;565;p39"/>
          <p:cNvSpPr/>
          <p:nvPr/>
        </p:nvSpPr>
        <p:spPr>
          <a:xfrm>
            <a:off x="1823075" y="2747100"/>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9"/>
          <p:cNvSpPr/>
          <p:nvPr/>
        </p:nvSpPr>
        <p:spPr>
          <a:xfrm>
            <a:off x="1917375" y="264847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a:latin typeface="Roboto"/>
                <a:ea typeface="Roboto"/>
                <a:cs typeface="Roboto"/>
                <a:sym typeface="Roboto"/>
              </a:rPr>
              <a:t>Forwarding Chip(s)</a:t>
            </a:r>
            <a:endParaRPr sz="1000">
              <a:latin typeface="Roboto"/>
              <a:ea typeface="Roboto"/>
              <a:cs typeface="Roboto"/>
              <a:sym typeface="Roboto"/>
            </a:endParaRPr>
          </a:p>
        </p:txBody>
      </p:sp>
      <p:sp>
        <p:nvSpPr>
          <p:cNvPr id="567" name="Google Shape;567;p39"/>
          <p:cNvSpPr/>
          <p:nvPr/>
        </p:nvSpPr>
        <p:spPr>
          <a:xfrm>
            <a:off x="2725825" y="2648475"/>
            <a:ext cx="711000" cy="981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B7B7B7"/>
                </a:solidFill>
                <a:latin typeface="Roboto"/>
                <a:ea typeface="Roboto"/>
                <a:cs typeface="Roboto"/>
                <a:sym typeface="Roboto"/>
              </a:rPr>
              <a:t>Fabric Chip(s)</a:t>
            </a:r>
            <a:endParaRPr sz="1200">
              <a:solidFill>
                <a:srgbClr val="B7B7B7"/>
              </a:solidFill>
              <a:latin typeface="Roboto"/>
              <a:ea typeface="Roboto"/>
              <a:cs typeface="Roboto"/>
              <a:sym typeface="Roboto"/>
            </a:endParaRPr>
          </a:p>
        </p:txBody>
      </p:sp>
      <p:sp>
        <p:nvSpPr>
          <p:cNvPr id="568" name="Google Shape;568;p39"/>
          <p:cNvSpPr/>
          <p:nvPr/>
        </p:nvSpPr>
        <p:spPr>
          <a:xfrm>
            <a:off x="3720925" y="2261025"/>
            <a:ext cx="1544400" cy="2097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B7B7B7"/>
                </a:solidFill>
                <a:latin typeface="Droid Sans"/>
                <a:ea typeface="Droid Sans"/>
                <a:cs typeface="Droid Sans"/>
                <a:sym typeface="Droid Sans"/>
              </a:rPr>
              <a:t>Fabric</a:t>
            </a:r>
            <a:endParaRPr sz="800">
              <a:solidFill>
                <a:srgbClr val="B7B7B7"/>
              </a:solidFill>
              <a:latin typeface="Droid Sans"/>
              <a:ea typeface="Droid Sans"/>
              <a:cs typeface="Droid Sans"/>
              <a:sym typeface="Droid Sans"/>
            </a:endParaRPr>
          </a:p>
        </p:txBody>
      </p:sp>
      <p:sp>
        <p:nvSpPr>
          <p:cNvPr id="569" name="Google Shape;569;p39"/>
          <p:cNvSpPr/>
          <p:nvPr/>
        </p:nvSpPr>
        <p:spPr>
          <a:xfrm>
            <a:off x="5697000" y="2648625"/>
            <a:ext cx="711000" cy="981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B7B7B7"/>
                </a:solidFill>
                <a:latin typeface="Roboto"/>
                <a:ea typeface="Roboto"/>
                <a:cs typeface="Roboto"/>
                <a:sym typeface="Roboto"/>
              </a:rPr>
              <a:t>Fabric Chip(s)</a:t>
            </a:r>
            <a:endParaRPr sz="1200">
              <a:solidFill>
                <a:srgbClr val="B7B7B7"/>
              </a:solidFill>
              <a:latin typeface="Roboto"/>
              <a:ea typeface="Roboto"/>
              <a:cs typeface="Roboto"/>
              <a:sym typeface="Roboto"/>
            </a:endParaRPr>
          </a:p>
        </p:txBody>
      </p:sp>
      <p:sp>
        <p:nvSpPr>
          <p:cNvPr id="570" name="Google Shape;570;p39"/>
          <p:cNvSpPr/>
          <p:nvPr/>
        </p:nvSpPr>
        <p:spPr>
          <a:xfrm>
            <a:off x="3850525" y="2460825"/>
            <a:ext cx="1544400" cy="2097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B7B7B7"/>
                </a:solidFill>
                <a:latin typeface="Droid Sans"/>
                <a:ea typeface="Droid Sans"/>
                <a:cs typeface="Droid Sans"/>
                <a:sym typeface="Droid Sans"/>
              </a:rPr>
              <a:t>Fabric</a:t>
            </a:r>
            <a:endParaRPr sz="800">
              <a:solidFill>
                <a:srgbClr val="B7B7B7"/>
              </a:solidFill>
              <a:latin typeface="Droid Sans"/>
              <a:ea typeface="Droid Sans"/>
              <a:cs typeface="Droid Sans"/>
              <a:sym typeface="Droid Sans"/>
            </a:endParaRPr>
          </a:p>
        </p:txBody>
      </p:sp>
      <p:cxnSp>
        <p:nvCxnSpPr>
          <p:cNvPr id="571" name="Google Shape;571;p39"/>
          <p:cNvCxnSpPr>
            <a:stCxn id="567" idx="3"/>
            <a:endCxn id="568" idx="1"/>
          </p:cNvCxnSpPr>
          <p:nvPr/>
        </p:nvCxnSpPr>
        <p:spPr>
          <a:xfrm>
            <a:off x="3436825" y="3139425"/>
            <a:ext cx="284100" cy="170700"/>
          </a:xfrm>
          <a:prstGeom prst="straightConnector1">
            <a:avLst/>
          </a:prstGeom>
          <a:noFill/>
          <a:ln w="9525" cap="flat" cmpd="sng">
            <a:solidFill>
              <a:srgbClr val="595959"/>
            </a:solidFill>
            <a:prstDash val="solid"/>
            <a:round/>
            <a:headEnd type="none" w="med" len="med"/>
            <a:tailEnd type="none" w="med" len="med"/>
          </a:ln>
        </p:spPr>
      </p:cxnSp>
      <p:cxnSp>
        <p:nvCxnSpPr>
          <p:cNvPr id="572" name="Google Shape;572;p39"/>
          <p:cNvCxnSpPr>
            <a:stCxn id="567" idx="3"/>
            <a:endCxn id="570" idx="1"/>
          </p:cNvCxnSpPr>
          <p:nvPr/>
        </p:nvCxnSpPr>
        <p:spPr>
          <a:xfrm>
            <a:off x="3436825" y="3139425"/>
            <a:ext cx="413700" cy="370500"/>
          </a:xfrm>
          <a:prstGeom prst="straightConnector1">
            <a:avLst/>
          </a:prstGeom>
          <a:noFill/>
          <a:ln w="9525" cap="flat" cmpd="sng">
            <a:solidFill>
              <a:srgbClr val="595959"/>
            </a:solidFill>
            <a:prstDash val="solid"/>
            <a:round/>
            <a:headEnd type="none" w="med" len="med"/>
            <a:tailEnd type="none" w="med" len="med"/>
          </a:ln>
        </p:spPr>
      </p:cxnSp>
      <p:cxnSp>
        <p:nvCxnSpPr>
          <p:cNvPr id="573" name="Google Shape;573;p39"/>
          <p:cNvCxnSpPr>
            <a:stCxn id="567" idx="3"/>
            <a:endCxn id="574" idx="1"/>
          </p:cNvCxnSpPr>
          <p:nvPr/>
        </p:nvCxnSpPr>
        <p:spPr>
          <a:xfrm>
            <a:off x="3436825" y="3139425"/>
            <a:ext cx="543900" cy="558300"/>
          </a:xfrm>
          <a:prstGeom prst="straightConnector1">
            <a:avLst/>
          </a:prstGeom>
          <a:noFill/>
          <a:ln w="9525" cap="flat" cmpd="sng">
            <a:solidFill>
              <a:srgbClr val="595959"/>
            </a:solidFill>
            <a:prstDash val="solid"/>
            <a:round/>
            <a:headEnd type="none" w="med" len="med"/>
            <a:tailEnd type="none" w="med" len="med"/>
          </a:ln>
        </p:spPr>
      </p:cxnSp>
      <p:cxnSp>
        <p:nvCxnSpPr>
          <p:cNvPr id="575" name="Google Shape;575;p39"/>
          <p:cNvCxnSpPr>
            <a:stCxn id="574" idx="3"/>
            <a:endCxn id="569" idx="1"/>
          </p:cNvCxnSpPr>
          <p:nvPr/>
        </p:nvCxnSpPr>
        <p:spPr>
          <a:xfrm rot="10800000" flipH="1">
            <a:off x="5525100" y="3139575"/>
            <a:ext cx="171900" cy="558000"/>
          </a:xfrm>
          <a:prstGeom prst="straightConnector1">
            <a:avLst/>
          </a:prstGeom>
          <a:noFill/>
          <a:ln w="9525" cap="flat" cmpd="sng">
            <a:solidFill>
              <a:srgbClr val="595959"/>
            </a:solidFill>
            <a:prstDash val="solid"/>
            <a:round/>
            <a:headEnd type="none" w="med" len="med"/>
            <a:tailEnd type="none" w="med" len="med"/>
          </a:ln>
        </p:spPr>
      </p:cxnSp>
      <p:cxnSp>
        <p:nvCxnSpPr>
          <p:cNvPr id="576" name="Google Shape;576;p39"/>
          <p:cNvCxnSpPr>
            <a:stCxn id="570" idx="3"/>
            <a:endCxn id="569" idx="1"/>
          </p:cNvCxnSpPr>
          <p:nvPr/>
        </p:nvCxnSpPr>
        <p:spPr>
          <a:xfrm rot="10800000" flipH="1">
            <a:off x="5394925" y="3139575"/>
            <a:ext cx="302100" cy="370200"/>
          </a:xfrm>
          <a:prstGeom prst="straightConnector1">
            <a:avLst/>
          </a:prstGeom>
          <a:noFill/>
          <a:ln w="9525" cap="flat" cmpd="sng">
            <a:solidFill>
              <a:srgbClr val="595959"/>
            </a:solidFill>
            <a:prstDash val="solid"/>
            <a:round/>
            <a:headEnd type="none" w="med" len="med"/>
            <a:tailEnd type="none" w="med" len="med"/>
          </a:ln>
        </p:spPr>
      </p:cxnSp>
      <p:cxnSp>
        <p:nvCxnSpPr>
          <p:cNvPr id="577" name="Google Shape;577;p39"/>
          <p:cNvCxnSpPr>
            <a:endCxn id="569" idx="1"/>
          </p:cNvCxnSpPr>
          <p:nvPr/>
        </p:nvCxnSpPr>
        <p:spPr>
          <a:xfrm rot="10800000" flipH="1">
            <a:off x="5265300" y="3139575"/>
            <a:ext cx="431700" cy="170400"/>
          </a:xfrm>
          <a:prstGeom prst="straightConnector1">
            <a:avLst/>
          </a:prstGeom>
          <a:noFill/>
          <a:ln w="9525" cap="flat" cmpd="sng">
            <a:solidFill>
              <a:srgbClr val="595959"/>
            </a:solidFill>
            <a:prstDash val="solid"/>
            <a:round/>
            <a:headEnd type="none" w="med" len="med"/>
            <a:tailEnd type="none" w="med" len="med"/>
          </a:ln>
        </p:spPr>
      </p:cxnSp>
      <p:sp>
        <p:nvSpPr>
          <p:cNvPr id="574" name="Google Shape;574;p39"/>
          <p:cNvSpPr/>
          <p:nvPr/>
        </p:nvSpPr>
        <p:spPr>
          <a:xfrm>
            <a:off x="3980700" y="2648625"/>
            <a:ext cx="1544400" cy="2097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B7B7B7"/>
                </a:solidFill>
                <a:latin typeface="Roboto"/>
                <a:ea typeface="Roboto"/>
                <a:cs typeface="Roboto"/>
                <a:sym typeface="Roboto"/>
              </a:rPr>
              <a:t>Fabric</a:t>
            </a:r>
            <a:endParaRPr>
              <a:solidFill>
                <a:srgbClr val="B7B7B7"/>
              </a:solidFill>
              <a:latin typeface="Roboto"/>
              <a:ea typeface="Roboto"/>
              <a:cs typeface="Roboto"/>
              <a:sym typeface="Roboto"/>
            </a:endParaRPr>
          </a:p>
        </p:txBody>
      </p:sp>
      <p:sp>
        <p:nvSpPr>
          <p:cNvPr id="578" name="Google Shape;578;p39"/>
          <p:cNvSpPr/>
          <p:nvPr/>
        </p:nvSpPr>
        <p:spPr>
          <a:xfrm>
            <a:off x="6496275" y="2681288"/>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9" name="Google Shape;579;p39"/>
          <p:cNvCxnSpPr>
            <a:stCxn id="578" idx="3"/>
            <a:endCxn id="558" idx="3"/>
          </p:cNvCxnSpPr>
          <p:nvPr/>
        </p:nvCxnSpPr>
        <p:spPr>
          <a:xfrm rot="10800000" flipH="1">
            <a:off x="7207275" y="2384738"/>
            <a:ext cx="277800" cy="787500"/>
          </a:xfrm>
          <a:prstGeom prst="straightConnector1">
            <a:avLst/>
          </a:prstGeom>
          <a:noFill/>
          <a:ln w="9525" cap="flat" cmpd="sng">
            <a:solidFill>
              <a:srgbClr val="B7B7B7"/>
            </a:solidFill>
            <a:prstDash val="solid"/>
            <a:round/>
            <a:headEnd type="none" w="med" len="med"/>
            <a:tailEnd type="none" w="med" len="med"/>
          </a:ln>
        </p:spPr>
      </p:cxnSp>
      <p:cxnSp>
        <p:nvCxnSpPr>
          <p:cNvPr id="580" name="Google Shape;580;p39"/>
          <p:cNvCxnSpPr>
            <a:stCxn id="578" idx="3"/>
            <a:endCxn id="557" idx="3"/>
          </p:cNvCxnSpPr>
          <p:nvPr/>
        </p:nvCxnSpPr>
        <p:spPr>
          <a:xfrm rot="10800000" flipH="1">
            <a:off x="7207275" y="2592338"/>
            <a:ext cx="277800" cy="579900"/>
          </a:xfrm>
          <a:prstGeom prst="straightConnector1">
            <a:avLst/>
          </a:prstGeom>
          <a:noFill/>
          <a:ln w="9525" cap="flat" cmpd="sng">
            <a:solidFill>
              <a:srgbClr val="B7B7B7"/>
            </a:solidFill>
            <a:prstDash val="solid"/>
            <a:round/>
            <a:headEnd type="none" w="med" len="med"/>
            <a:tailEnd type="none" w="med" len="med"/>
          </a:ln>
        </p:spPr>
      </p:cxnSp>
      <p:cxnSp>
        <p:nvCxnSpPr>
          <p:cNvPr id="581" name="Google Shape;581;p39"/>
          <p:cNvCxnSpPr>
            <a:stCxn id="578" idx="3"/>
            <a:endCxn id="556" idx="3"/>
          </p:cNvCxnSpPr>
          <p:nvPr/>
        </p:nvCxnSpPr>
        <p:spPr>
          <a:xfrm rot="10800000" flipH="1">
            <a:off x="7207275" y="2799938"/>
            <a:ext cx="277800" cy="372300"/>
          </a:xfrm>
          <a:prstGeom prst="straightConnector1">
            <a:avLst/>
          </a:prstGeom>
          <a:noFill/>
          <a:ln w="9525" cap="flat" cmpd="sng">
            <a:solidFill>
              <a:srgbClr val="B7B7B7"/>
            </a:solidFill>
            <a:prstDash val="solid"/>
            <a:round/>
            <a:headEnd type="none" w="med" len="med"/>
            <a:tailEnd type="none" w="med" len="med"/>
          </a:ln>
        </p:spPr>
      </p:cxnSp>
      <p:cxnSp>
        <p:nvCxnSpPr>
          <p:cNvPr id="582" name="Google Shape;582;p39"/>
          <p:cNvCxnSpPr>
            <a:stCxn id="578" idx="3"/>
            <a:endCxn id="555" idx="3"/>
          </p:cNvCxnSpPr>
          <p:nvPr/>
        </p:nvCxnSpPr>
        <p:spPr>
          <a:xfrm rot="10800000" flipH="1">
            <a:off x="7207275" y="3007838"/>
            <a:ext cx="277800" cy="164400"/>
          </a:xfrm>
          <a:prstGeom prst="straightConnector1">
            <a:avLst/>
          </a:prstGeom>
          <a:noFill/>
          <a:ln w="9525" cap="flat" cmpd="sng">
            <a:solidFill>
              <a:srgbClr val="B7B7B7"/>
            </a:solidFill>
            <a:prstDash val="solid"/>
            <a:round/>
            <a:headEnd type="none" w="med" len="med"/>
            <a:tailEnd type="none" w="med" len="med"/>
          </a:ln>
        </p:spPr>
      </p:cxnSp>
      <p:sp>
        <p:nvSpPr>
          <p:cNvPr id="583" name="Google Shape;583;p39"/>
          <p:cNvSpPr/>
          <p:nvPr/>
        </p:nvSpPr>
        <p:spPr>
          <a:xfrm>
            <a:off x="6617075" y="280602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a:latin typeface="Roboto"/>
                <a:ea typeface="Roboto"/>
                <a:cs typeface="Roboto"/>
                <a:sym typeface="Roboto"/>
              </a:rPr>
              <a:t>Forwarding Chip(s)</a:t>
            </a:r>
            <a:endParaRPr sz="1000">
              <a:latin typeface="Roboto"/>
              <a:ea typeface="Roboto"/>
              <a:cs typeface="Roboto"/>
              <a:sym typeface="Roboto"/>
            </a:endParaRPr>
          </a:p>
        </p:txBody>
      </p:sp>
      <p:cxnSp>
        <p:nvCxnSpPr>
          <p:cNvPr id="584" name="Google Shape;584;p39"/>
          <p:cNvCxnSpPr>
            <a:stCxn id="583" idx="3"/>
            <a:endCxn id="554" idx="3"/>
          </p:cNvCxnSpPr>
          <p:nvPr/>
        </p:nvCxnSpPr>
        <p:spPr>
          <a:xfrm rot="10800000" flipH="1">
            <a:off x="7328075" y="3215675"/>
            <a:ext cx="156900" cy="81300"/>
          </a:xfrm>
          <a:prstGeom prst="straightConnector1">
            <a:avLst/>
          </a:prstGeom>
          <a:noFill/>
          <a:ln w="9525" cap="flat" cmpd="sng">
            <a:solidFill>
              <a:srgbClr val="B7B7B7"/>
            </a:solidFill>
            <a:prstDash val="solid"/>
            <a:round/>
            <a:headEnd type="none" w="med" len="med"/>
            <a:tailEnd type="none" w="med" len="med"/>
          </a:ln>
        </p:spPr>
      </p:cxnSp>
      <p:cxnSp>
        <p:nvCxnSpPr>
          <p:cNvPr id="585" name="Google Shape;585;p39"/>
          <p:cNvCxnSpPr>
            <a:stCxn id="583" idx="3"/>
            <a:endCxn id="553" idx="3"/>
          </p:cNvCxnSpPr>
          <p:nvPr/>
        </p:nvCxnSpPr>
        <p:spPr>
          <a:xfrm>
            <a:off x="7328075" y="3296975"/>
            <a:ext cx="156900" cy="126300"/>
          </a:xfrm>
          <a:prstGeom prst="straightConnector1">
            <a:avLst/>
          </a:prstGeom>
          <a:noFill/>
          <a:ln w="9525" cap="flat" cmpd="sng">
            <a:solidFill>
              <a:srgbClr val="B7B7B7"/>
            </a:solidFill>
            <a:prstDash val="solid"/>
            <a:round/>
            <a:headEnd type="none" w="med" len="med"/>
            <a:tailEnd type="none" w="med" len="med"/>
          </a:ln>
        </p:spPr>
      </p:cxnSp>
      <p:cxnSp>
        <p:nvCxnSpPr>
          <p:cNvPr id="586" name="Google Shape;586;p39"/>
          <p:cNvCxnSpPr>
            <a:stCxn id="583" idx="3"/>
            <a:endCxn id="552" idx="3"/>
          </p:cNvCxnSpPr>
          <p:nvPr/>
        </p:nvCxnSpPr>
        <p:spPr>
          <a:xfrm>
            <a:off x="7328075" y="3296975"/>
            <a:ext cx="156900" cy="333900"/>
          </a:xfrm>
          <a:prstGeom prst="straightConnector1">
            <a:avLst/>
          </a:prstGeom>
          <a:noFill/>
          <a:ln w="9525" cap="flat" cmpd="sng">
            <a:solidFill>
              <a:srgbClr val="B7B7B7"/>
            </a:solidFill>
            <a:prstDash val="solid"/>
            <a:round/>
            <a:headEnd type="none" w="med" len="med"/>
            <a:tailEnd type="none" w="med" len="med"/>
          </a:ln>
        </p:spPr>
      </p:cxnSp>
      <p:cxnSp>
        <p:nvCxnSpPr>
          <p:cNvPr id="587" name="Google Shape;587;p39"/>
          <p:cNvCxnSpPr>
            <a:stCxn id="583" idx="3"/>
            <a:endCxn id="551" idx="3"/>
          </p:cNvCxnSpPr>
          <p:nvPr/>
        </p:nvCxnSpPr>
        <p:spPr>
          <a:xfrm>
            <a:off x="7328075" y="3296975"/>
            <a:ext cx="156900" cy="541800"/>
          </a:xfrm>
          <a:prstGeom prst="straightConnector1">
            <a:avLst/>
          </a:prstGeom>
          <a:noFill/>
          <a:ln w="9525" cap="flat" cmpd="sng">
            <a:solidFill>
              <a:srgbClr val="B7B7B7"/>
            </a:solidFill>
            <a:prstDash val="solid"/>
            <a:round/>
            <a:headEnd type="none" w="med" len="med"/>
            <a:tailEnd type="none" w="med" len="med"/>
          </a:ln>
        </p:spPr>
      </p:cxnSp>
      <p:cxnSp>
        <p:nvCxnSpPr>
          <p:cNvPr id="588" name="Google Shape;588;p39"/>
          <p:cNvCxnSpPr>
            <a:stCxn id="549" idx="3"/>
            <a:endCxn id="565" idx="1"/>
          </p:cNvCxnSpPr>
          <p:nvPr/>
        </p:nvCxnSpPr>
        <p:spPr>
          <a:xfrm rot="10800000" flipH="1">
            <a:off x="1674700" y="3238125"/>
            <a:ext cx="148500" cy="623100"/>
          </a:xfrm>
          <a:prstGeom prst="straightConnector1">
            <a:avLst/>
          </a:prstGeom>
          <a:noFill/>
          <a:ln w="9525" cap="flat" cmpd="sng">
            <a:solidFill>
              <a:srgbClr val="B7B7B7"/>
            </a:solidFill>
            <a:prstDash val="solid"/>
            <a:round/>
            <a:headEnd type="none" w="med" len="med"/>
            <a:tailEnd type="none" w="med" len="med"/>
          </a:ln>
        </p:spPr>
      </p:cxnSp>
      <p:cxnSp>
        <p:nvCxnSpPr>
          <p:cNvPr id="589" name="Google Shape;589;p39"/>
          <p:cNvCxnSpPr>
            <a:stCxn id="548" idx="3"/>
            <a:endCxn id="565" idx="1"/>
          </p:cNvCxnSpPr>
          <p:nvPr/>
        </p:nvCxnSpPr>
        <p:spPr>
          <a:xfrm rot="10800000" flipH="1">
            <a:off x="1674700" y="3238000"/>
            <a:ext cx="148500" cy="415500"/>
          </a:xfrm>
          <a:prstGeom prst="straightConnector1">
            <a:avLst/>
          </a:prstGeom>
          <a:noFill/>
          <a:ln w="9525" cap="flat" cmpd="sng">
            <a:solidFill>
              <a:srgbClr val="B7B7B7"/>
            </a:solidFill>
            <a:prstDash val="solid"/>
            <a:round/>
            <a:headEnd type="none" w="med" len="med"/>
            <a:tailEnd type="none" w="med" len="med"/>
          </a:ln>
        </p:spPr>
      </p:cxnSp>
      <p:cxnSp>
        <p:nvCxnSpPr>
          <p:cNvPr id="590" name="Google Shape;590;p39"/>
          <p:cNvCxnSpPr>
            <a:stCxn id="547" idx="3"/>
            <a:endCxn id="565" idx="1"/>
          </p:cNvCxnSpPr>
          <p:nvPr/>
        </p:nvCxnSpPr>
        <p:spPr>
          <a:xfrm rot="10800000" flipH="1">
            <a:off x="1674700" y="3238175"/>
            <a:ext cx="148500" cy="207600"/>
          </a:xfrm>
          <a:prstGeom prst="straightConnector1">
            <a:avLst/>
          </a:prstGeom>
          <a:noFill/>
          <a:ln w="9525" cap="flat" cmpd="sng">
            <a:solidFill>
              <a:srgbClr val="B7B7B7"/>
            </a:solidFill>
            <a:prstDash val="solid"/>
            <a:round/>
            <a:headEnd type="none" w="med" len="med"/>
            <a:tailEnd type="none" w="med" len="med"/>
          </a:ln>
        </p:spPr>
      </p:cxnSp>
      <p:cxnSp>
        <p:nvCxnSpPr>
          <p:cNvPr id="591" name="Google Shape;591;p39"/>
          <p:cNvCxnSpPr>
            <a:stCxn id="546" idx="3"/>
            <a:endCxn id="565" idx="1"/>
          </p:cNvCxnSpPr>
          <p:nvPr/>
        </p:nvCxnSpPr>
        <p:spPr>
          <a:xfrm>
            <a:off x="1674700" y="3238050"/>
            <a:ext cx="148500" cy="0"/>
          </a:xfrm>
          <a:prstGeom prst="straightConnector1">
            <a:avLst/>
          </a:prstGeom>
          <a:noFill/>
          <a:ln w="9525" cap="flat" cmpd="sng">
            <a:solidFill>
              <a:srgbClr val="B7B7B7"/>
            </a:solidFill>
            <a:prstDash val="solid"/>
            <a:round/>
            <a:headEnd type="none" w="med" len="med"/>
            <a:tailEnd type="none" w="med" len="med"/>
          </a:ln>
        </p:spPr>
      </p:cxnSp>
      <p:cxnSp>
        <p:nvCxnSpPr>
          <p:cNvPr id="592" name="Google Shape;592;p39"/>
          <p:cNvCxnSpPr>
            <a:stCxn id="542" idx="3"/>
            <a:endCxn id="566" idx="1"/>
          </p:cNvCxnSpPr>
          <p:nvPr/>
        </p:nvCxnSpPr>
        <p:spPr>
          <a:xfrm>
            <a:off x="1674700" y="2407150"/>
            <a:ext cx="242700" cy="732300"/>
          </a:xfrm>
          <a:prstGeom prst="straightConnector1">
            <a:avLst/>
          </a:prstGeom>
          <a:noFill/>
          <a:ln w="9525" cap="flat" cmpd="sng">
            <a:solidFill>
              <a:srgbClr val="B7B7B7"/>
            </a:solidFill>
            <a:prstDash val="solid"/>
            <a:round/>
            <a:headEnd type="none" w="med" len="med"/>
            <a:tailEnd type="none" w="med" len="med"/>
          </a:ln>
        </p:spPr>
      </p:cxnSp>
      <p:cxnSp>
        <p:nvCxnSpPr>
          <p:cNvPr id="593" name="Google Shape;593;p39"/>
          <p:cNvCxnSpPr>
            <a:stCxn id="543" idx="3"/>
            <a:endCxn id="566" idx="1"/>
          </p:cNvCxnSpPr>
          <p:nvPr/>
        </p:nvCxnSpPr>
        <p:spPr>
          <a:xfrm>
            <a:off x="1674700" y="2614875"/>
            <a:ext cx="242700" cy="524700"/>
          </a:xfrm>
          <a:prstGeom prst="straightConnector1">
            <a:avLst/>
          </a:prstGeom>
          <a:noFill/>
          <a:ln w="9525" cap="flat" cmpd="sng">
            <a:solidFill>
              <a:srgbClr val="B7B7B7"/>
            </a:solidFill>
            <a:prstDash val="solid"/>
            <a:round/>
            <a:headEnd type="none" w="med" len="med"/>
            <a:tailEnd type="none" w="med" len="med"/>
          </a:ln>
        </p:spPr>
      </p:cxnSp>
      <p:cxnSp>
        <p:nvCxnSpPr>
          <p:cNvPr id="594" name="Google Shape;594;p39"/>
          <p:cNvCxnSpPr>
            <a:stCxn id="544" idx="3"/>
            <a:endCxn id="566" idx="1"/>
          </p:cNvCxnSpPr>
          <p:nvPr/>
        </p:nvCxnSpPr>
        <p:spPr>
          <a:xfrm>
            <a:off x="1674700" y="2822600"/>
            <a:ext cx="242700" cy="316800"/>
          </a:xfrm>
          <a:prstGeom prst="straightConnector1">
            <a:avLst/>
          </a:prstGeom>
          <a:noFill/>
          <a:ln w="9525" cap="flat" cmpd="sng">
            <a:solidFill>
              <a:srgbClr val="B7B7B7"/>
            </a:solidFill>
            <a:prstDash val="solid"/>
            <a:round/>
            <a:headEnd type="none" w="med" len="med"/>
            <a:tailEnd type="none" w="med" len="med"/>
          </a:ln>
        </p:spPr>
      </p:cxnSp>
      <p:cxnSp>
        <p:nvCxnSpPr>
          <p:cNvPr id="595" name="Google Shape;595;p39"/>
          <p:cNvCxnSpPr>
            <a:stCxn id="545" idx="3"/>
            <a:endCxn id="566" idx="1"/>
          </p:cNvCxnSpPr>
          <p:nvPr/>
        </p:nvCxnSpPr>
        <p:spPr>
          <a:xfrm>
            <a:off x="1674700" y="3030325"/>
            <a:ext cx="242700" cy="109200"/>
          </a:xfrm>
          <a:prstGeom prst="straightConnector1">
            <a:avLst/>
          </a:prstGeom>
          <a:noFill/>
          <a:ln w="9525" cap="flat" cmpd="sng">
            <a:solidFill>
              <a:srgbClr val="B7B7B7"/>
            </a:solidFill>
            <a:prstDash val="solid"/>
            <a:round/>
            <a:headEnd type="none" w="med" len="med"/>
            <a:tailEnd type="none" w="med" len="med"/>
          </a:ln>
        </p:spPr>
      </p:cxnSp>
      <p:sp>
        <p:nvSpPr>
          <p:cNvPr id="596" name="Google Shape;596;p39"/>
          <p:cNvSpPr txBox="1">
            <a:spLocks noGrp="1"/>
          </p:cNvSpPr>
          <p:nvPr>
            <p:ph type="body" idx="1"/>
          </p:nvPr>
        </p:nvSpPr>
        <p:spPr>
          <a:xfrm>
            <a:off x="107050" y="402200"/>
            <a:ext cx="8909700" cy="524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Control</a:t>
            </a:r>
            <a:r>
              <a:rPr lang="en"/>
              <a:t>: Controller card talks with other routers, and programs linecards with routes.</a:t>
            </a:r>
            <a:endParaRPr/>
          </a:p>
        </p:txBody>
      </p:sp>
      <p:sp>
        <p:nvSpPr>
          <p:cNvPr id="597" name="Google Shape;597;p39"/>
          <p:cNvSpPr/>
          <p:nvPr/>
        </p:nvSpPr>
        <p:spPr>
          <a:xfrm>
            <a:off x="3507625" y="1148425"/>
            <a:ext cx="1971000" cy="9819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9"/>
          <p:cNvSpPr/>
          <p:nvPr/>
        </p:nvSpPr>
        <p:spPr>
          <a:xfrm>
            <a:off x="4022875" y="1554925"/>
            <a:ext cx="940500" cy="4737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a:ea typeface="Roboto"/>
                <a:cs typeface="Roboto"/>
                <a:sym typeface="Roboto"/>
              </a:rPr>
              <a:t>Control Processor (x86)</a:t>
            </a:r>
            <a:endParaRPr sz="900">
              <a:latin typeface="Roboto"/>
              <a:ea typeface="Roboto"/>
              <a:cs typeface="Roboto"/>
              <a:sym typeface="Roboto"/>
            </a:endParaRPr>
          </a:p>
        </p:txBody>
      </p:sp>
      <p:sp>
        <p:nvSpPr>
          <p:cNvPr id="599" name="Google Shape;599;p39"/>
          <p:cNvSpPr txBox="1"/>
          <p:nvPr/>
        </p:nvSpPr>
        <p:spPr>
          <a:xfrm>
            <a:off x="3924750" y="1115475"/>
            <a:ext cx="1303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Controller Card</a:t>
            </a:r>
            <a:endParaRPr sz="1000">
              <a:latin typeface="Roboto"/>
              <a:ea typeface="Roboto"/>
              <a:cs typeface="Roboto"/>
              <a:sym typeface="Roboto"/>
            </a:endParaRPr>
          </a:p>
        </p:txBody>
      </p:sp>
      <p:sp>
        <p:nvSpPr>
          <p:cNvPr id="600" name="Google Shape;600;p39"/>
          <p:cNvSpPr/>
          <p:nvPr/>
        </p:nvSpPr>
        <p:spPr>
          <a:xfrm>
            <a:off x="1895913" y="4218950"/>
            <a:ext cx="753900" cy="3666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a:ea typeface="Roboto"/>
                <a:cs typeface="Roboto"/>
                <a:sym typeface="Roboto"/>
              </a:rPr>
              <a:t>Local CPU (x86)</a:t>
            </a:r>
            <a:endParaRPr sz="900">
              <a:latin typeface="Roboto"/>
              <a:ea typeface="Roboto"/>
              <a:cs typeface="Roboto"/>
              <a:sym typeface="Roboto"/>
            </a:endParaRPr>
          </a:p>
        </p:txBody>
      </p:sp>
      <p:sp>
        <p:nvSpPr>
          <p:cNvPr id="601" name="Google Shape;601;p39"/>
          <p:cNvSpPr/>
          <p:nvPr/>
        </p:nvSpPr>
        <p:spPr>
          <a:xfrm>
            <a:off x="6496288" y="4218875"/>
            <a:ext cx="753900" cy="3666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a:ea typeface="Roboto"/>
                <a:cs typeface="Roboto"/>
                <a:sym typeface="Roboto"/>
              </a:rPr>
              <a:t>Local CPU (x86)</a:t>
            </a:r>
            <a:endParaRPr sz="900">
              <a:latin typeface="Roboto"/>
              <a:ea typeface="Roboto"/>
              <a:cs typeface="Roboto"/>
              <a:sym typeface="Roboto"/>
            </a:endParaRPr>
          </a:p>
        </p:txBody>
      </p:sp>
      <p:sp>
        <p:nvSpPr>
          <p:cNvPr id="602" name="Google Shape;602;p39"/>
          <p:cNvSpPr/>
          <p:nvPr/>
        </p:nvSpPr>
        <p:spPr>
          <a:xfrm>
            <a:off x="8051425" y="1148425"/>
            <a:ext cx="904500" cy="721500"/>
          </a:xfrm>
          <a:prstGeom prst="rect">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Other Routers</a:t>
            </a:r>
            <a:endParaRPr>
              <a:latin typeface="Roboto"/>
              <a:ea typeface="Roboto"/>
              <a:cs typeface="Roboto"/>
              <a:sym typeface="Roboto"/>
            </a:endParaRPr>
          </a:p>
        </p:txBody>
      </p:sp>
      <p:cxnSp>
        <p:nvCxnSpPr>
          <p:cNvPr id="603" name="Google Shape;603;p39"/>
          <p:cNvCxnSpPr/>
          <p:nvPr/>
        </p:nvCxnSpPr>
        <p:spPr>
          <a:xfrm>
            <a:off x="5481725" y="1343550"/>
            <a:ext cx="2561400" cy="0"/>
          </a:xfrm>
          <a:prstGeom prst="straightConnector1">
            <a:avLst/>
          </a:prstGeom>
          <a:noFill/>
          <a:ln w="28575" cap="flat" cmpd="sng">
            <a:solidFill>
              <a:srgbClr val="E69138"/>
            </a:solidFill>
            <a:prstDash val="solid"/>
            <a:round/>
            <a:headEnd type="triangle" w="med" len="med"/>
            <a:tailEnd type="triangle" w="med" len="med"/>
          </a:ln>
        </p:spPr>
      </p:cxnSp>
      <p:sp>
        <p:nvSpPr>
          <p:cNvPr id="604" name="Google Shape;604;p39"/>
          <p:cNvSpPr txBox="1"/>
          <p:nvPr/>
        </p:nvSpPr>
        <p:spPr>
          <a:xfrm>
            <a:off x="5490000" y="1117518"/>
            <a:ext cx="25614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rgbClr val="E69138"/>
                </a:solidFill>
                <a:latin typeface="Roboto"/>
                <a:ea typeface="Roboto"/>
                <a:cs typeface="Roboto"/>
                <a:sym typeface="Roboto"/>
              </a:rPr>
              <a:t>Routing Protocol</a:t>
            </a:r>
            <a:endParaRPr>
              <a:solidFill>
                <a:srgbClr val="E69138"/>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40"/>
          <p:cNvSpPr txBox="1">
            <a:spLocks noGrp="1"/>
          </p:cNvSpPr>
          <p:nvPr>
            <p:ph type="body" idx="1"/>
          </p:nvPr>
        </p:nvSpPr>
        <p:spPr>
          <a:xfrm>
            <a:off x="107050" y="402200"/>
            <a:ext cx="8909700" cy="524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Management</a:t>
            </a:r>
            <a:r>
              <a:rPr lang="en"/>
              <a:t>: Controller card talks with operator.</a:t>
            </a:r>
            <a:endParaRPr/>
          </a:p>
        </p:txBody>
      </p:sp>
      <p:sp>
        <p:nvSpPr>
          <p:cNvPr id="610" name="Google Shape;610;p40"/>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What's Inside a Router? – Management Plane</a:t>
            </a:r>
            <a:endParaRPr/>
          </a:p>
        </p:txBody>
      </p:sp>
      <p:sp>
        <p:nvSpPr>
          <p:cNvPr id="611" name="Google Shape;611;p40"/>
          <p:cNvSpPr/>
          <p:nvPr/>
        </p:nvSpPr>
        <p:spPr>
          <a:xfrm>
            <a:off x="1452600" y="1017725"/>
            <a:ext cx="6248400" cy="3891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0"/>
          <p:cNvSpPr/>
          <p:nvPr/>
        </p:nvSpPr>
        <p:spPr>
          <a:xfrm>
            <a:off x="1536225" y="2026900"/>
            <a:ext cx="1473300" cy="2655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0"/>
          <p:cNvSpPr/>
          <p:nvPr/>
        </p:nvSpPr>
        <p:spPr>
          <a:xfrm>
            <a:off x="1391200" y="2330950"/>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0"/>
          <p:cNvSpPr/>
          <p:nvPr/>
        </p:nvSpPr>
        <p:spPr>
          <a:xfrm>
            <a:off x="1391200" y="2538675"/>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0"/>
          <p:cNvSpPr/>
          <p:nvPr/>
        </p:nvSpPr>
        <p:spPr>
          <a:xfrm>
            <a:off x="1391200" y="2746400"/>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0"/>
          <p:cNvSpPr/>
          <p:nvPr/>
        </p:nvSpPr>
        <p:spPr>
          <a:xfrm>
            <a:off x="1391200" y="2954125"/>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0"/>
          <p:cNvSpPr/>
          <p:nvPr/>
        </p:nvSpPr>
        <p:spPr>
          <a:xfrm>
            <a:off x="1391200" y="3161850"/>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0"/>
          <p:cNvSpPr/>
          <p:nvPr/>
        </p:nvSpPr>
        <p:spPr>
          <a:xfrm>
            <a:off x="1391200" y="3369575"/>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0"/>
          <p:cNvSpPr/>
          <p:nvPr/>
        </p:nvSpPr>
        <p:spPr>
          <a:xfrm>
            <a:off x="1391200" y="3577300"/>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0"/>
          <p:cNvSpPr/>
          <p:nvPr/>
        </p:nvSpPr>
        <p:spPr>
          <a:xfrm>
            <a:off x="1391200" y="3785025"/>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0"/>
          <p:cNvSpPr/>
          <p:nvPr/>
        </p:nvSpPr>
        <p:spPr>
          <a:xfrm rot="10800000">
            <a:off x="6136600" y="2026900"/>
            <a:ext cx="1473300" cy="2655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0"/>
          <p:cNvSpPr/>
          <p:nvPr/>
        </p:nvSpPr>
        <p:spPr>
          <a:xfrm rot="10800000">
            <a:off x="7485000" y="3762500"/>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0"/>
          <p:cNvSpPr/>
          <p:nvPr/>
        </p:nvSpPr>
        <p:spPr>
          <a:xfrm rot="10800000">
            <a:off x="7485000" y="3554775"/>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0"/>
          <p:cNvSpPr/>
          <p:nvPr/>
        </p:nvSpPr>
        <p:spPr>
          <a:xfrm rot="10800000">
            <a:off x="7485000" y="3347050"/>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0"/>
          <p:cNvSpPr/>
          <p:nvPr/>
        </p:nvSpPr>
        <p:spPr>
          <a:xfrm rot="10800000">
            <a:off x="7485000" y="3139325"/>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0"/>
          <p:cNvSpPr/>
          <p:nvPr/>
        </p:nvSpPr>
        <p:spPr>
          <a:xfrm rot="10800000">
            <a:off x="7485000" y="2931600"/>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0"/>
          <p:cNvSpPr/>
          <p:nvPr/>
        </p:nvSpPr>
        <p:spPr>
          <a:xfrm rot="10800000">
            <a:off x="7485000" y="2723875"/>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0"/>
          <p:cNvSpPr/>
          <p:nvPr/>
        </p:nvSpPr>
        <p:spPr>
          <a:xfrm rot="10800000">
            <a:off x="7485000" y="2516150"/>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0"/>
          <p:cNvSpPr/>
          <p:nvPr/>
        </p:nvSpPr>
        <p:spPr>
          <a:xfrm rot="10800000">
            <a:off x="7485000" y="2308425"/>
            <a:ext cx="283500" cy="152400"/>
          </a:xfrm>
          <a:prstGeom prst="rect">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0" name="Google Shape;630;p40"/>
          <p:cNvCxnSpPr>
            <a:stCxn id="612" idx="0"/>
            <a:endCxn id="631" idx="1"/>
          </p:cNvCxnSpPr>
          <p:nvPr/>
        </p:nvCxnSpPr>
        <p:spPr>
          <a:xfrm rot="-5400000">
            <a:off x="2696475" y="1215700"/>
            <a:ext cx="387600" cy="1234800"/>
          </a:xfrm>
          <a:prstGeom prst="curvedConnector2">
            <a:avLst/>
          </a:prstGeom>
          <a:noFill/>
          <a:ln w="9525" cap="flat" cmpd="sng">
            <a:solidFill>
              <a:srgbClr val="B7B7B7"/>
            </a:solidFill>
            <a:prstDash val="solid"/>
            <a:round/>
            <a:headEnd type="triangle" w="med" len="med"/>
            <a:tailEnd type="triangle" w="med" len="med"/>
          </a:ln>
        </p:spPr>
      </p:cxnSp>
      <p:cxnSp>
        <p:nvCxnSpPr>
          <p:cNvPr id="632" name="Google Shape;632;p40"/>
          <p:cNvCxnSpPr>
            <a:stCxn id="631" idx="3"/>
            <a:endCxn id="621" idx="2"/>
          </p:cNvCxnSpPr>
          <p:nvPr/>
        </p:nvCxnSpPr>
        <p:spPr>
          <a:xfrm>
            <a:off x="5478550" y="1639300"/>
            <a:ext cx="1394700" cy="387600"/>
          </a:xfrm>
          <a:prstGeom prst="curvedConnector2">
            <a:avLst/>
          </a:prstGeom>
          <a:noFill/>
          <a:ln w="9525" cap="flat" cmpd="sng">
            <a:solidFill>
              <a:srgbClr val="B7B7B7"/>
            </a:solidFill>
            <a:prstDash val="solid"/>
            <a:round/>
            <a:headEnd type="triangle" w="med" len="med"/>
            <a:tailEnd type="triangle" w="med" len="med"/>
          </a:ln>
        </p:spPr>
      </p:cxnSp>
      <p:sp>
        <p:nvSpPr>
          <p:cNvPr id="633" name="Google Shape;633;p40"/>
          <p:cNvSpPr txBox="1"/>
          <p:nvPr/>
        </p:nvSpPr>
        <p:spPr>
          <a:xfrm>
            <a:off x="6117325" y="2036388"/>
            <a:ext cx="877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B7B7B7"/>
                </a:solidFill>
                <a:latin typeface="Roboto"/>
                <a:ea typeface="Roboto"/>
                <a:cs typeface="Roboto"/>
                <a:sym typeface="Roboto"/>
              </a:rPr>
              <a:t>Linecard</a:t>
            </a:r>
            <a:endParaRPr sz="1000">
              <a:solidFill>
                <a:srgbClr val="B7B7B7"/>
              </a:solidFill>
              <a:latin typeface="Roboto"/>
              <a:ea typeface="Roboto"/>
              <a:cs typeface="Roboto"/>
              <a:sym typeface="Roboto"/>
            </a:endParaRPr>
          </a:p>
        </p:txBody>
      </p:sp>
      <p:sp>
        <p:nvSpPr>
          <p:cNvPr id="634" name="Google Shape;634;p40"/>
          <p:cNvSpPr txBox="1"/>
          <p:nvPr/>
        </p:nvSpPr>
        <p:spPr>
          <a:xfrm>
            <a:off x="1505450" y="1999163"/>
            <a:ext cx="877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B7B7B7"/>
                </a:solidFill>
                <a:latin typeface="Roboto"/>
                <a:ea typeface="Roboto"/>
                <a:cs typeface="Roboto"/>
                <a:sym typeface="Roboto"/>
              </a:rPr>
              <a:t>Linecard</a:t>
            </a:r>
            <a:endParaRPr sz="1000">
              <a:solidFill>
                <a:srgbClr val="B7B7B7"/>
              </a:solidFill>
              <a:latin typeface="Roboto"/>
              <a:ea typeface="Roboto"/>
              <a:cs typeface="Roboto"/>
              <a:sym typeface="Roboto"/>
            </a:endParaRPr>
          </a:p>
        </p:txBody>
      </p:sp>
      <p:sp>
        <p:nvSpPr>
          <p:cNvPr id="635" name="Google Shape;635;p40"/>
          <p:cNvSpPr txBox="1"/>
          <p:nvPr/>
        </p:nvSpPr>
        <p:spPr>
          <a:xfrm>
            <a:off x="1452600" y="1029900"/>
            <a:ext cx="1303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B7B7B7"/>
                </a:solidFill>
                <a:latin typeface="Roboto"/>
                <a:ea typeface="Roboto"/>
                <a:cs typeface="Roboto"/>
                <a:sym typeface="Roboto"/>
              </a:rPr>
              <a:t>Chassis</a:t>
            </a:r>
            <a:endParaRPr sz="1000">
              <a:solidFill>
                <a:srgbClr val="B7B7B7"/>
              </a:solidFill>
              <a:latin typeface="Roboto"/>
              <a:ea typeface="Roboto"/>
              <a:cs typeface="Roboto"/>
              <a:sym typeface="Roboto"/>
            </a:endParaRPr>
          </a:p>
        </p:txBody>
      </p:sp>
      <p:sp>
        <p:nvSpPr>
          <p:cNvPr id="636" name="Google Shape;636;p40"/>
          <p:cNvSpPr/>
          <p:nvPr/>
        </p:nvSpPr>
        <p:spPr>
          <a:xfrm>
            <a:off x="1823075" y="2747100"/>
            <a:ext cx="711000" cy="981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7B7B7"/>
              </a:solidFill>
            </a:endParaRPr>
          </a:p>
        </p:txBody>
      </p:sp>
      <p:sp>
        <p:nvSpPr>
          <p:cNvPr id="637" name="Google Shape;637;p40"/>
          <p:cNvSpPr/>
          <p:nvPr/>
        </p:nvSpPr>
        <p:spPr>
          <a:xfrm>
            <a:off x="1917375" y="2648475"/>
            <a:ext cx="711000" cy="981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a:solidFill>
                  <a:srgbClr val="B7B7B7"/>
                </a:solidFill>
                <a:latin typeface="Roboto"/>
                <a:ea typeface="Roboto"/>
                <a:cs typeface="Roboto"/>
                <a:sym typeface="Roboto"/>
              </a:rPr>
              <a:t>Forwarding Chip(s)</a:t>
            </a:r>
            <a:endParaRPr sz="1000">
              <a:solidFill>
                <a:srgbClr val="B7B7B7"/>
              </a:solidFill>
              <a:latin typeface="Roboto"/>
              <a:ea typeface="Roboto"/>
              <a:cs typeface="Roboto"/>
              <a:sym typeface="Roboto"/>
            </a:endParaRPr>
          </a:p>
        </p:txBody>
      </p:sp>
      <p:sp>
        <p:nvSpPr>
          <p:cNvPr id="638" name="Google Shape;638;p40"/>
          <p:cNvSpPr/>
          <p:nvPr/>
        </p:nvSpPr>
        <p:spPr>
          <a:xfrm>
            <a:off x="2725825" y="2648475"/>
            <a:ext cx="711000" cy="981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B7B7B7"/>
                </a:solidFill>
                <a:latin typeface="Roboto"/>
                <a:ea typeface="Roboto"/>
                <a:cs typeface="Roboto"/>
                <a:sym typeface="Roboto"/>
              </a:rPr>
              <a:t>Fabric Chip(s)</a:t>
            </a:r>
            <a:endParaRPr sz="1200">
              <a:solidFill>
                <a:srgbClr val="B7B7B7"/>
              </a:solidFill>
              <a:latin typeface="Roboto"/>
              <a:ea typeface="Roboto"/>
              <a:cs typeface="Roboto"/>
              <a:sym typeface="Roboto"/>
            </a:endParaRPr>
          </a:p>
        </p:txBody>
      </p:sp>
      <p:sp>
        <p:nvSpPr>
          <p:cNvPr id="639" name="Google Shape;639;p40"/>
          <p:cNvSpPr/>
          <p:nvPr/>
        </p:nvSpPr>
        <p:spPr>
          <a:xfrm>
            <a:off x="3720925" y="2261025"/>
            <a:ext cx="1544400" cy="2097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B7B7B7"/>
                </a:solidFill>
                <a:latin typeface="Droid Sans"/>
                <a:ea typeface="Droid Sans"/>
                <a:cs typeface="Droid Sans"/>
                <a:sym typeface="Droid Sans"/>
              </a:rPr>
              <a:t>Fabric</a:t>
            </a:r>
            <a:endParaRPr sz="800">
              <a:solidFill>
                <a:srgbClr val="B7B7B7"/>
              </a:solidFill>
              <a:latin typeface="Droid Sans"/>
              <a:ea typeface="Droid Sans"/>
              <a:cs typeface="Droid Sans"/>
              <a:sym typeface="Droid Sans"/>
            </a:endParaRPr>
          </a:p>
        </p:txBody>
      </p:sp>
      <p:sp>
        <p:nvSpPr>
          <p:cNvPr id="640" name="Google Shape;640;p40"/>
          <p:cNvSpPr/>
          <p:nvPr/>
        </p:nvSpPr>
        <p:spPr>
          <a:xfrm>
            <a:off x="5697000" y="2648625"/>
            <a:ext cx="711000" cy="981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B7B7B7"/>
                </a:solidFill>
                <a:latin typeface="Roboto"/>
                <a:ea typeface="Roboto"/>
                <a:cs typeface="Roboto"/>
                <a:sym typeface="Roboto"/>
              </a:rPr>
              <a:t>Fabric Chip(s)</a:t>
            </a:r>
            <a:endParaRPr sz="1200">
              <a:solidFill>
                <a:srgbClr val="B7B7B7"/>
              </a:solidFill>
              <a:latin typeface="Roboto"/>
              <a:ea typeface="Roboto"/>
              <a:cs typeface="Roboto"/>
              <a:sym typeface="Roboto"/>
            </a:endParaRPr>
          </a:p>
        </p:txBody>
      </p:sp>
      <p:sp>
        <p:nvSpPr>
          <p:cNvPr id="641" name="Google Shape;641;p40"/>
          <p:cNvSpPr/>
          <p:nvPr/>
        </p:nvSpPr>
        <p:spPr>
          <a:xfrm>
            <a:off x="3850525" y="2460825"/>
            <a:ext cx="1544400" cy="2097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rgbClr val="B7B7B7"/>
                </a:solidFill>
                <a:latin typeface="Droid Sans"/>
                <a:ea typeface="Droid Sans"/>
                <a:cs typeface="Droid Sans"/>
                <a:sym typeface="Droid Sans"/>
              </a:rPr>
              <a:t>Fabric</a:t>
            </a:r>
            <a:endParaRPr sz="800">
              <a:solidFill>
                <a:srgbClr val="B7B7B7"/>
              </a:solidFill>
              <a:latin typeface="Droid Sans"/>
              <a:ea typeface="Droid Sans"/>
              <a:cs typeface="Droid Sans"/>
              <a:sym typeface="Droid Sans"/>
            </a:endParaRPr>
          </a:p>
        </p:txBody>
      </p:sp>
      <p:cxnSp>
        <p:nvCxnSpPr>
          <p:cNvPr id="642" name="Google Shape;642;p40"/>
          <p:cNvCxnSpPr>
            <a:stCxn id="638" idx="3"/>
            <a:endCxn id="639" idx="1"/>
          </p:cNvCxnSpPr>
          <p:nvPr/>
        </p:nvCxnSpPr>
        <p:spPr>
          <a:xfrm>
            <a:off x="3436825" y="3139425"/>
            <a:ext cx="284100" cy="170700"/>
          </a:xfrm>
          <a:prstGeom prst="straightConnector1">
            <a:avLst/>
          </a:prstGeom>
          <a:noFill/>
          <a:ln w="9525" cap="flat" cmpd="sng">
            <a:solidFill>
              <a:srgbClr val="595959"/>
            </a:solidFill>
            <a:prstDash val="solid"/>
            <a:round/>
            <a:headEnd type="none" w="med" len="med"/>
            <a:tailEnd type="none" w="med" len="med"/>
          </a:ln>
        </p:spPr>
      </p:cxnSp>
      <p:cxnSp>
        <p:nvCxnSpPr>
          <p:cNvPr id="643" name="Google Shape;643;p40"/>
          <p:cNvCxnSpPr>
            <a:stCxn id="638" idx="3"/>
            <a:endCxn id="641" idx="1"/>
          </p:cNvCxnSpPr>
          <p:nvPr/>
        </p:nvCxnSpPr>
        <p:spPr>
          <a:xfrm>
            <a:off x="3436825" y="3139425"/>
            <a:ext cx="413700" cy="370500"/>
          </a:xfrm>
          <a:prstGeom prst="straightConnector1">
            <a:avLst/>
          </a:prstGeom>
          <a:noFill/>
          <a:ln w="9525" cap="flat" cmpd="sng">
            <a:solidFill>
              <a:srgbClr val="595959"/>
            </a:solidFill>
            <a:prstDash val="solid"/>
            <a:round/>
            <a:headEnd type="none" w="med" len="med"/>
            <a:tailEnd type="none" w="med" len="med"/>
          </a:ln>
        </p:spPr>
      </p:cxnSp>
      <p:cxnSp>
        <p:nvCxnSpPr>
          <p:cNvPr id="644" name="Google Shape;644;p40"/>
          <p:cNvCxnSpPr>
            <a:stCxn id="638" idx="3"/>
            <a:endCxn id="645" idx="1"/>
          </p:cNvCxnSpPr>
          <p:nvPr/>
        </p:nvCxnSpPr>
        <p:spPr>
          <a:xfrm>
            <a:off x="3436825" y="3139425"/>
            <a:ext cx="543900" cy="558300"/>
          </a:xfrm>
          <a:prstGeom prst="straightConnector1">
            <a:avLst/>
          </a:prstGeom>
          <a:noFill/>
          <a:ln w="9525" cap="flat" cmpd="sng">
            <a:solidFill>
              <a:srgbClr val="595959"/>
            </a:solidFill>
            <a:prstDash val="solid"/>
            <a:round/>
            <a:headEnd type="none" w="med" len="med"/>
            <a:tailEnd type="none" w="med" len="med"/>
          </a:ln>
        </p:spPr>
      </p:cxnSp>
      <p:cxnSp>
        <p:nvCxnSpPr>
          <p:cNvPr id="646" name="Google Shape;646;p40"/>
          <p:cNvCxnSpPr>
            <a:stCxn id="645" idx="3"/>
            <a:endCxn id="640" idx="1"/>
          </p:cNvCxnSpPr>
          <p:nvPr/>
        </p:nvCxnSpPr>
        <p:spPr>
          <a:xfrm rot="10800000" flipH="1">
            <a:off x="5525100" y="3139575"/>
            <a:ext cx="171900" cy="558000"/>
          </a:xfrm>
          <a:prstGeom prst="straightConnector1">
            <a:avLst/>
          </a:prstGeom>
          <a:noFill/>
          <a:ln w="9525" cap="flat" cmpd="sng">
            <a:solidFill>
              <a:srgbClr val="595959"/>
            </a:solidFill>
            <a:prstDash val="solid"/>
            <a:round/>
            <a:headEnd type="none" w="med" len="med"/>
            <a:tailEnd type="none" w="med" len="med"/>
          </a:ln>
        </p:spPr>
      </p:cxnSp>
      <p:cxnSp>
        <p:nvCxnSpPr>
          <p:cNvPr id="647" name="Google Shape;647;p40"/>
          <p:cNvCxnSpPr>
            <a:stCxn id="641" idx="3"/>
            <a:endCxn id="640" idx="1"/>
          </p:cNvCxnSpPr>
          <p:nvPr/>
        </p:nvCxnSpPr>
        <p:spPr>
          <a:xfrm rot="10800000" flipH="1">
            <a:off x="5394925" y="3139575"/>
            <a:ext cx="302100" cy="370200"/>
          </a:xfrm>
          <a:prstGeom prst="straightConnector1">
            <a:avLst/>
          </a:prstGeom>
          <a:noFill/>
          <a:ln w="9525" cap="flat" cmpd="sng">
            <a:solidFill>
              <a:srgbClr val="595959"/>
            </a:solidFill>
            <a:prstDash val="solid"/>
            <a:round/>
            <a:headEnd type="none" w="med" len="med"/>
            <a:tailEnd type="none" w="med" len="med"/>
          </a:ln>
        </p:spPr>
      </p:cxnSp>
      <p:cxnSp>
        <p:nvCxnSpPr>
          <p:cNvPr id="648" name="Google Shape;648;p40"/>
          <p:cNvCxnSpPr>
            <a:endCxn id="640" idx="1"/>
          </p:cNvCxnSpPr>
          <p:nvPr/>
        </p:nvCxnSpPr>
        <p:spPr>
          <a:xfrm rot="10800000" flipH="1">
            <a:off x="5265300" y="3139575"/>
            <a:ext cx="431700" cy="170400"/>
          </a:xfrm>
          <a:prstGeom prst="straightConnector1">
            <a:avLst/>
          </a:prstGeom>
          <a:noFill/>
          <a:ln w="9525" cap="flat" cmpd="sng">
            <a:solidFill>
              <a:srgbClr val="595959"/>
            </a:solidFill>
            <a:prstDash val="solid"/>
            <a:round/>
            <a:headEnd type="none" w="med" len="med"/>
            <a:tailEnd type="none" w="med" len="med"/>
          </a:ln>
        </p:spPr>
      </p:cxnSp>
      <p:sp>
        <p:nvSpPr>
          <p:cNvPr id="645" name="Google Shape;645;p40"/>
          <p:cNvSpPr/>
          <p:nvPr/>
        </p:nvSpPr>
        <p:spPr>
          <a:xfrm>
            <a:off x="3980700" y="2648625"/>
            <a:ext cx="1544400" cy="2097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B7B7B7"/>
                </a:solidFill>
                <a:latin typeface="Roboto"/>
                <a:ea typeface="Roboto"/>
                <a:cs typeface="Roboto"/>
                <a:sym typeface="Roboto"/>
              </a:rPr>
              <a:t>Fabric</a:t>
            </a:r>
            <a:endParaRPr>
              <a:solidFill>
                <a:srgbClr val="B7B7B7"/>
              </a:solidFill>
              <a:latin typeface="Roboto"/>
              <a:ea typeface="Roboto"/>
              <a:cs typeface="Roboto"/>
              <a:sym typeface="Roboto"/>
            </a:endParaRPr>
          </a:p>
        </p:txBody>
      </p:sp>
      <p:sp>
        <p:nvSpPr>
          <p:cNvPr id="649" name="Google Shape;649;p40"/>
          <p:cNvSpPr/>
          <p:nvPr/>
        </p:nvSpPr>
        <p:spPr>
          <a:xfrm>
            <a:off x="6496275" y="2681288"/>
            <a:ext cx="711000" cy="981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7B7B7"/>
              </a:solidFill>
            </a:endParaRPr>
          </a:p>
        </p:txBody>
      </p:sp>
      <p:cxnSp>
        <p:nvCxnSpPr>
          <p:cNvPr id="650" name="Google Shape;650;p40"/>
          <p:cNvCxnSpPr>
            <a:stCxn id="649" idx="3"/>
            <a:endCxn id="629" idx="3"/>
          </p:cNvCxnSpPr>
          <p:nvPr/>
        </p:nvCxnSpPr>
        <p:spPr>
          <a:xfrm rot="10800000" flipH="1">
            <a:off x="7207275" y="2384738"/>
            <a:ext cx="277800" cy="787500"/>
          </a:xfrm>
          <a:prstGeom prst="straightConnector1">
            <a:avLst/>
          </a:prstGeom>
          <a:noFill/>
          <a:ln w="9525" cap="flat" cmpd="sng">
            <a:solidFill>
              <a:srgbClr val="B7B7B7"/>
            </a:solidFill>
            <a:prstDash val="solid"/>
            <a:round/>
            <a:headEnd type="none" w="med" len="med"/>
            <a:tailEnd type="none" w="med" len="med"/>
          </a:ln>
        </p:spPr>
      </p:cxnSp>
      <p:cxnSp>
        <p:nvCxnSpPr>
          <p:cNvPr id="651" name="Google Shape;651;p40"/>
          <p:cNvCxnSpPr>
            <a:stCxn id="649" idx="3"/>
            <a:endCxn id="628" idx="3"/>
          </p:cNvCxnSpPr>
          <p:nvPr/>
        </p:nvCxnSpPr>
        <p:spPr>
          <a:xfrm rot="10800000" flipH="1">
            <a:off x="7207275" y="2592338"/>
            <a:ext cx="277800" cy="579900"/>
          </a:xfrm>
          <a:prstGeom prst="straightConnector1">
            <a:avLst/>
          </a:prstGeom>
          <a:noFill/>
          <a:ln w="9525" cap="flat" cmpd="sng">
            <a:solidFill>
              <a:srgbClr val="B7B7B7"/>
            </a:solidFill>
            <a:prstDash val="solid"/>
            <a:round/>
            <a:headEnd type="none" w="med" len="med"/>
            <a:tailEnd type="none" w="med" len="med"/>
          </a:ln>
        </p:spPr>
      </p:cxnSp>
      <p:cxnSp>
        <p:nvCxnSpPr>
          <p:cNvPr id="652" name="Google Shape;652;p40"/>
          <p:cNvCxnSpPr>
            <a:stCxn id="649" idx="3"/>
            <a:endCxn id="627" idx="3"/>
          </p:cNvCxnSpPr>
          <p:nvPr/>
        </p:nvCxnSpPr>
        <p:spPr>
          <a:xfrm rot="10800000" flipH="1">
            <a:off x="7207275" y="2799938"/>
            <a:ext cx="277800" cy="372300"/>
          </a:xfrm>
          <a:prstGeom prst="straightConnector1">
            <a:avLst/>
          </a:prstGeom>
          <a:noFill/>
          <a:ln w="9525" cap="flat" cmpd="sng">
            <a:solidFill>
              <a:srgbClr val="B7B7B7"/>
            </a:solidFill>
            <a:prstDash val="solid"/>
            <a:round/>
            <a:headEnd type="none" w="med" len="med"/>
            <a:tailEnd type="none" w="med" len="med"/>
          </a:ln>
        </p:spPr>
      </p:cxnSp>
      <p:cxnSp>
        <p:nvCxnSpPr>
          <p:cNvPr id="653" name="Google Shape;653;p40"/>
          <p:cNvCxnSpPr>
            <a:stCxn id="649" idx="3"/>
            <a:endCxn id="626" idx="3"/>
          </p:cNvCxnSpPr>
          <p:nvPr/>
        </p:nvCxnSpPr>
        <p:spPr>
          <a:xfrm rot="10800000" flipH="1">
            <a:off x="7207275" y="3007838"/>
            <a:ext cx="277800" cy="164400"/>
          </a:xfrm>
          <a:prstGeom prst="straightConnector1">
            <a:avLst/>
          </a:prstGeom>
          <a:noFill/>
          <a:ln w="9525" cap="flat" cmpd="sng">
            <a:solidFill>
              <a:srgbClr val="B7B7B7"/>
            </a:solidFill>
            <a:prstDash val="solid"/>
            <a:round/>
            <a:headEnd type="none" w="med" len="med"/>
            <a:tailEnd type="none" w="med" len="med"/>
          </a:ln>
        </p:spPr>
      </p:cxnSp>
      <p:sp>
        <p:nvSpPr>
          <p:cNvPr id="654" name="Google Shape;654;p40"/>
          <p:cNvSpPr/>
          <p:nvPr/>
        </p:nvSpPr>
        <p:spPr>
          <a:xfrm>
            <a:off x="6617075" y="2806025"/>
            <a:ext cx="711000" cy="9819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a:solidFill>
                  <a:srgbClr val="B7B7B7"/>
                </a:solidFill>
                <a:latin typeface="Roboto"/>
                <a:ea typeface="Roboto"/>
                <a:cs typeface="Roboto"/>
                <a:sym typeface="Roboto"/>
              </a:rPr>
              <a:t>Forwarding Chip(s)</a:t>
            </a:r>
            <a:endParaRPr sz="1000">
              <a:solidFill>
                <a:srgbClr val="B7B7B7"/>
              </a:solidFill>
              <a:latin typeface="Roboto"/>
              <a:ea typeface="Roboto"/>
              <a:cs typeface="Roboto"/>
              <a:sym typeface="Roboto"/>
            </a:endParaRPr>
          </a:p>
        </p:txBody>
      </p:sp>
      <p:cxnSp>
        <p:nvCxnSpPr>
          <p:cNvPr id="655" name="Google Shape;655;p40"/>
          <p:cNvCxnSpPr>
            <a:stCxn id="654" idx="3"/>
            <a:endCxn id="625" idx="3"/>
          </p:cNvCxnSpPr>
          <p:nvPr/>
        </p:nvCxnSpPr>
        <p:spPr>
          <a:xfrm rot="10800000" flipH="1">
            <a:off x="7328075" y="3215675"/>
            <a:ext cx="156900" cy="81300"/>
          </a:xfrm>
          <a:prstGeom prst="straightConnector1">
            <a:avLst/>
          </a:prstGeom>
          <a:noFill/>
          <a:ln w="9525" cap="flat" cmpd="sng">
            <a:solidFill>
              <a:srgbClr val="B7B7B7"/>
            </a:solidFill>
            <a:prstDash val="solid"/>
            <a:round/>
            <a:headEnd type="none" w="med" len="med"/>
            <a:tailEnd type="none" w="med" len="med"/>
          </a:ln>
        </p:spPr>
      </p:cxnSp>
      <p:cxnSp>
        <p:nvCxnSpPr>
          <p:cNvPr id="656" name="Google Shape;656;p40"/>
          <p:cNvCxnSpPr>
            <a:stCxn id="654" idx="3"/>
            <a:endCxn id="624" idx="3"/>
          </p:cNvCxnSpPr>
          <p:nvPr/>
        </p:nvCxnSpPr>
        <p:spPr>
          <a:xfrm>
            <a:off x="7328075" y="3296975"/>
            <a:ext cx="156900" cy="126300"/>
          </a:xfrm>
          <a:prstGeom prst="straightConnector1">
            <a:avLst/>
          </a:prstGeom>
          <a:noFill/>
          <a:ln w="9525" cap="flat" cmpd="sng">
            <a:solidFill>
              <a:srgbClr val="B7B7B7"/>
            </a:solidFill>
            <a:prstDash val="solid"/>
            <a:round/>
            <a:headEnd type="none" w="med" len="med"/>
            <a:tailEnd type="none" w="med" len="med"/>
          </a:ln>
        </p:spPr>
      </p:cxnSp>
      <p:cxnSp>
        <p:nvCxnSpPr>
          <p:cNvPr id="657" name="Google Shape;657;p40"/>
          <p:cNvCxnSpPr>
            <a:stCxn id="654" idx="3"/>
            <a:endCxn id="623" idx="3"/>
          </p:cNvCxnSpPr>
          <p:nvPr/>
        </p:nvCxnSpPr>
        <p:spPr>
          <a:xfrm>
            <a:off x="7328075" y="3296975"/>
            <a:ext cx="156900" cy="333900"/>
          </a:xfrm>
          <a:prstGeom prst="straightConnector1">
            <a:avLst/>
          </a:prstGeom>
          <a:noFill/>
          <a:ln w="9525" cap="flat" cmpd="sng">
            <a:solidFill>
              <a:srgbClr val="B7B7B7"/>
            </a:solidFill>
            <a:prstDash val="solid"/>
            <a:round/>
            <a:headEnd type="none" w="med" len="med"/>
            <a:tailEnd type="none" w="med" len="med"/>
          </a:ln>
        </p:spPr>
      </p:cxnSp>
      <p:cxnSp>
        <p:nvCxnSpPr>
          <p:cNvPr id="658" name="Google Shape;658;p40"/>
          <p:cNvCxnSpPr>
            <a:stCxn id="654" idx="3"/>
            <a:endCxn id="622" idx="3"/>
          </p:cNvCxnSpPr>
          <p:nvPr/>
        </p:nvCxnSpPr>
        <p:spPr>
          <a:xfrm>
            <a:off x="7328075" y="3296975"/>
            <a:ext cx="156900" cy="541800"/>
          </a:xfrm>
          <a:prstGeom prst="straightConnector1">
            <a:avLst/>
          </a:prstGeom>
          <a:noFill/>
          <a:ln w="9525" cap="flat" cmpd="sng">
            <a:solidFill>
              <a:srgbClr val="B7B7B7"/>
            </a:solidFill>
            <a:prstDash val="solid"/>
            <a:round/>
            <a:headEnd type="none" w="med" len="med"/>
            <a:tailEnd type="none" w="med" len="med"/>
          </a:ln>
        </p:spPr>
      </p:cxnSp>
      <p:cxnSp>
        <p:nvCxnSpPr>
          <p:cNvPr id="659" name="Google Shape;659;p40"/>
          <p:cNvCxnSpPr>
            <a:stCxn id="620" idx="3"/>
            <a:endCxn id="636" idx="1"/>
          </p:cNvCxnSpPr>
          <p:nvPr/>
        </p:nvCxnSpPr>
        <p:spPr>
          <a:xfrm rot="10800000" flipH="1">
            <a:off x="1674700" y="3238125"/>
            <a:ext cx="148500" cy="623100"/>
          </a:xfrm>
          <a:prstGeom prst="straightConnector1">
            <a:avLst/>
          </a:prstGeom>
          <a:noFill/>
          <a:ln w="9525" cap="flat" cmpd="sng">
            <a:solidFill>
              <a:srgbClr val="B7B7B7"/>
            </a:solidFill>
            <a:prstDash val="solid"/>
            <a:round/>
            <a:headEnd type="none" w="med" len="med"/>
            <a:tailEnd type="none" w="med" len="med"/>
          </a:ln>
        </p:spPr>
      </p:cxnSp>
      <p:cxnSp>
        <p:nvCxnSpPr>
          <p:cNvPr id="660" name="Google Shape;660;p40"/>
          <p:cNvCxnSpPr>
            <a:stCxn id="619" idx="3"/>
            <a:endCxn id="636" idx="1"/>
          </p:cNvCxnSpPr>
          <p:nvPr/>
        </p:nvCxnSpPr>
        <p:spPr>
          <a:xfrm rot="10800000" flipH="1">
            <a:off x="1674700" y="3238000"/>
            <a:ext cx="148500" cy="415500"/>
          </a:xfrm>
          <a:prstGeom prst="straightConnector1">
            <a:avLst/>
          </a:prstGeom>
          <a:noFill/>
          <a:ln w="9525" cap="flat" cmpd="sng">
            <a:solidFill>
              <a:srgbClr val="B7B7B7"/>
            </a:solidFill>
            <a:prstDash val="solid"/>
            <a:round/>
            <a:headEnd type="none" w="med" len="med"/>
            <a:tailEnd type="none" w="med" len="med"/>
          </a:ln>
        </p:spPr>
      </p:cxnSp>
      <p:cxnSp>
        <p:nvCxnSpPr>
          <p:cNvPr id="661" name="Google Shape;661;p40"/>
          <p:cNvCxnSpPr>
            <a:stCxn id="618" idx="3"/>
            <a:endCxn id="636" idx="1"/>
          </p:cNvCxnSpPr>
          <p:nvPr/>
        </p:nvCxnSpPr>
        <p:spPr>
          <a:xfrm rot="10800000" flipH="1">
            <a:off x="1674700" y="3238175"/>
            <a:ext cx="148500" cy="207600"/>
          </a:xfrm>
          <a:prstGeom prst="straightConnector1">
            <a:avLst/>
          </a:prstGeom>
          <a:noFill/>
          <a:ln w="9525" cap="flat" cmpd="sng">
            <a:solidFill>
              <a:srgbClr val="B7B7B7"/>
            </a:solidFill>
            <a:prstDash val="solid"/>
            <a:round/>
            <a:headEnd type="none" w="med" len="med"/>
            <a:tailEnd type="none" w="med" len="med"/>
          </a:ln>
        </p:spPr>
      </p:cxnSp>
      <p:cxnSp>
        <p:nvCxnSpPr>
          <p:cNvPr id="662" name="Google Shape;662;p40"/>
          <p:cNvCxnSpPr>
            <a:stCxn id="617" idx="3"/>
            <a:endCxn id="636" idx="1"/>
          </p:cNvCxnSpPr>
          <p:nvPr/>
        </p:nvCxnSpPr>
        <p:spPr>
          <a:xfrm>
            <a:off x="1674700" y="3238050"/>
            <a:ext cx="148500" cy="0"/>
          </a:xfrm>
          <a:prstGeom prst="straightConnector1">
            <a:avLst/>
          </a:prstGeom>
          <a:noFill/>
          <a:ln w="9525" cap="flat" cmpd="sng">
            <a:solidFill>
              <a:srgbClr val="B7B7B7"/>
            </a:solidFill>
            <a:prstDash val="solid"/>
            <a:round/>
            <a:headEnd type="none" w="med" len="med"/>
            <a:tailEnd type="none" w="med" len="med"/>
          </a:ln>
        </p:spPr>
      </p:cxnSp>
      <p:cxnSp>
        <p:nvCxnSpPr>
          <p:cNvPr id="663" name="Google Shape;663;p40"/>
          <p:cNvCxnSpPr>
            <a:stCxn id="613" idx="3"/>
            <a:endCxn id="637" idx="1"/>
          </p:cNvCxnSpPr>
          <p:nvPr/>
        </p:nvCxnSpPr>
        <p:spPr>
          <a:xfrm>
            <a:off x="1674700" y="2407150"/>
            <a:ext cx="242700" cy="732300"/>
          </a:xfrm>
          <a:prstGeom prst="straightConnector1">
            <a:avLst/>
          </a:prstGeom>
          <a:noFill/>
          <a:ln w="9525" cap="flat" cmpd="sng">
            <a:solidFill>
              <a:srgbClr val="B7B7B7"/>
            </a:solidFill>
            <a:prstDash val="solid"/>
            <a:round/>
            <a:headEnd type="none" w="med" len="med"/>
            <a:tailEnd type="none" w="med" len="med"/>
          </a:ln>
        </p:spPr>
      </p:cxnSp>
      <p:cxnSp>
        <p:nvCxnSpPr>
          <p:cNvPr id="664" name="Google Shape;664;p40"/>
          <p:cNvCxnSpPr>
            <a:stCxn id="614" idx="3"/>
            <a:endCxn id="637" idx="1"/>
          </p:cNvCxnSpPr>
          <p:nvPr/>
        </p:nvCxnSpPr>
        <p:spPr>
          <a:xfrm>
            <a:off x="1674700" y="2614875"/>
            <a:ext cx="242700" cy="524700"/>
          </a:xfrm>
          <a:prstGeom prst="straightConnector1">
            <a:avLst/>
          </a:prstGeom>
          <a:noFill/>
          <a:ln w="9525" cap="flat" cmpd="sng">
            <a:solidFill>
              <a:srgbClr val="B7B7B7"/>
            </a:solidFill>
            <a:prstDash val="solid"/>
            <a:round/>
            <a:headEnd type="none" w="med" len="med"/>
            <a:tailEnd type="none" w="med" len="med"/>
          </a:ln>
        </p:spPr>
      </p:cxnSp>
      <p:cxnSp>
        <p:nvCxnSpPr>
          <p:cNvPr id="665" name="Google Shape;665;p40"/>
          <p:cNvCxnSpPr>
            <a:stCxn id="615" idx="3"/>
            <a:endCxn id="637" idx="1"/>
          </p:cNvCxnSpPr>
          <p:nvPr/>
        </p:nvCxnSpPr>
        <p:spPr>
          <a:xfrm>
            <a:off x="1674700" y="2822600"/>
            <a:ext cx="242700" cy="316800"/>
          </a:xfrm>
          <a:prstGeom prst="straightConnector1">
            <a:avLst/>
          </a:prstGeom>
          <a:noFill/>
          <a:ln w="9525" cap="flat" cmpd="sng">
            <a:solidFill>
              <a:srgbClr val="B7B7B7"/>
            </a:solidFill>
            <a:prstDash val="solid"/>
            <a:round/>
            <a:headEnd type="none" w="med" len="med"/>
            <a:tailEnd type="none" w="med" len="med"/>
          </a:ln>
        </p:spPr>
      </p:cxnSp>
      <p:cxnSp>
        <p:nvCxnSpPr>
          <p:cNvPr id="666" name="Google Shape;666;p40"/>
          <p:cNvCxnSpPr>
            <a:stCxn id="616" idx="3"/>
            <a:endCxn id="637" idx="1"/>
          </p:cNvCxnSpPr>
          <p:nvPr/>
        </p:nvCxnSpPr>
        <p:spPr>
          <a:xfrm>
            <a:off x="1674700" y="3030325"/>
            <a:ext cx="242700" cy="109200"/>
          </a:xfrm>
          <a:prstGeom prst="straightConnector1">
            <a:avLst/>
          </a:prstGeom>
          <a:noFill/>
          <a:ln w="9525" cap="flat" cmpd="sng">
            <a:solidFill>
              <a:srgbClr val="B7B7B7"/>
            </a:solidFill>
            <a:prstDash val="solid"/>
            <a:round/>
            <a:headEnd type="none" w="med" len="med"/>
            <a:tailEnd type="none" w="med" len="med"/>
          </a:ln>
        </p:spPr>
      </p:cxnSp>
      <p:sp>
        <p:nvSpPr>
          <p:cNvPr id="667" name="Google Shape;667;p40"/>
          <p:cNvSpPr/>
          <p:nvPr/>
        </p:nvSpPr>
        <p:spPr>
          <a:xfrm>
            <a:off x="3507625" y="1148425"/>
            <a:ext cx="1971000" cy="9819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0"/>
          <p:cNvSpPr/>
          <p:nvPr/>
        </p:nvSpPr>
        <p:spPr>
          <a:xfrm>
            <a:off x="4022875" y="1554925"/>
            <a:ext cx="940500" cy="4737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a:ea typeface="Roboto"/>
                <a:cs typeface="Roboto"/>
                <a:sym typeface="Roboto"/>
              </a:rPr>
              <a:t>Control Processor (x86)</a:t>
            </a:r>
            <a:endParaRPr sz="900">
              <a:latin typeface="Roboto"/>
              <a:ea typeface="Roboto"/>
              <a:cs typeface="Roboto"/>
              <a:sym typeface="Roboto"/>
            </a:endParaRPr>
          </a:p>
        </p:txBody>
      </p:sp>
      <p:sp>
        <p:nvSpPr>
          <p:cNvPr id="669" name="Google Shape;669;p40"/>
          <p:cNvSpPr txBox="1"/>
          <p:nvPr/>
        </p:nvSpPr>
        <p:spPr>
          <a:xfrm>
            <a:off x="3924750" y="1115475"/>
            <a:ext cx="1303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Controller Card</a:t>
            </a:r>
            <a:endParaRPr sz="1000">
              <a:latin typeface="Roboto"/>
              <a:ea typeface="Roboto"/>
              <a:cs typeface="Roboto"/>
              <a:sym typeface="Roboto"/>
            </a:endParaRPr>
          </a:p>
        </p:txBody>
      </p:sp>
      <p:sp>
        <p:nvSpPr>
          <p:cNvPr id="670" name="Google Shape;670;p40"/>
          <p:cNvSpPr/>
          <p:nvPr/>
        </p:nvSpPr>
        <p:spPr>
          <a:xfrm>
            <a:off x="1895913" y="4218950"/>
            <a:ext cx="753900" cy="3666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B7B7B7"/>
                </a:solidFill>
                <a:latin typeface="Roboto"/>
                <a:ea typeface="Roboto"/>
                <a:cs typeface="Roboto"/>
                <a:sym typeface="Roboto"/>
              </a:rPr>
              <a:t>Local CPU (x86)</a:t>
            </a:r>
            <a:endParaRPr sz="900">
              <a:solidFill>
                <a:srgbClr val="B7B7B7"/>
              </a:solidFill>
              <a:latin typeface="Roboto"/>
              <a:ea typeface="Roboto"/>
              <a:cs typeface="Roboto"/>
              <a:sym typeface="Roboto"/>
            </a:endParaRPr>
          </a:p>
        </p:txBody>
      </p:sp>
      <p:sp>
        <p:nvSpPr>
          <p:cNvPr id="671" name="Google Shape;671;p40"/>
          <p:cNvSpPr/>
          <p:nvPr/>
        </p:nvSpPr>
        <p:spPr>
          <a:xfrm>
            <a:off x="6496288" y="4218875"/>
            <a:ext cx="753900" cy="366600"/>
          </a:xfrm>
          <a:prstGeom prst="rect">
            <a:avLst/>
          </a:prstGeom>
          <a:solidFill>
            <a:srgbClr val="EFEFE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B7B7B7"/>
                </a:solidFill>
                <a:latin typeface="Roboto"/>
                <a:ea typeface="Roboto"/>
                <a:cs typeface="Roboto"/>
                <a:sym typeface="Roboto"/>
              </a:rPr>
              <a:t>Local CPU (x86)</a:t>
            </a:r>
            <a:endParaRPr sz="900">
              <a:solidFill>
                <a:srgbClr val="B7B7B7"/>
              </a:solidFill>
              <a:latin typeface="Roboto"/>
              <a:ea typeface="Roboto"/>
              <a:cs typeface="Roboto"/>
              <a:sym typeface="Roboto"/>
            </a:endParaRPr>
          </a:p>
        </p:txBody>
      </p:sp>
      <p:sp>
        <p:nvSpPr>
          <p:cNvPr id="672" name="Google Shape;672;p40"/>
          <p:cNvSpPr/>
          <p:nvPr/>
        </p:nvSpPr>
        <p:spPr>
          <a:xfrm>
            <a:off x="8051425" y="1377025"/>
            <a:ext cx="904500" cy="7215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Monitoring System</a:t>
            </a:r>
            <a:endParaRPr>
              <a:latin typeface="Roboto"/>
              <a:ea typeface="Roboto"/>
              <a:cs typeface="Roboto"/>
              <a:sym typeface="Roboto"/>
            </a:endParaRPr>
          </a:p>
        </p:txBody>
      </p:sp>
      <p:cxnSp>
        <p:nvCxnSpPr>
          <p:cNvPr id="673" name="Google Shape;673;p40"/>
          <p:cNvCxnSpPr/>
          <p:nvPr/>
        </p:nvCxnSpPr>
        <p:spPr>
          <a:xfrm>
            <a:off x="5481725" y="1572150"/>
            <a:ext cx="2561400" cy="0"/>
          </a:xfrm>
          <a:prstGeom prst="straightConnector1">
            <a:avLst/>
          </a:prstGeom>
          <a:noFill/>
          <a:ln w="28575" cap="flat" cmpd="sng">
            <a:solidFill>
              <a:srgbClr val="9900FF"/>
            </a:solidFill>
            <a:prstDash val="solid"/>
            <a:round/>
            <a:headEnd type="none" w="med" len="med"/>
            <a:tailEnd type="triangle" w="med" len="med"/>
          </a:ln>
        </p:spPr>
      </p:cxnSp>
      <p:sp>
        <p:nvSpPr>
          <p:cNvPr id="674" name="Google Shape;674;p40"/>
          <p:cNvSpPr txBox="1"/>
          <p:nvPr/>
        </p:nvSpPr>
        <p:spPr>
          <a:xfrm>
            <a:off x="5490000" y="1346118"/>
            <a:ext cx="25614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rgbClr val="9900FF"/>
                </a:solidFill>
                <a:latin typeface="Roboto"/>
                <a:ea typeface="Roboto"/>
                <a:cs typeface="Roboto"/>
                <a:sym typeface="Roboto"/>
              </a:rPr>
              <a:t>Diagnostics</a:t>
            </a:r>
            <a:endParaRPr>
              <a:solidFill>
                <a:srgbClr val="9900FF"/>
              </a:solidFill>
              <a:latin typeface="Roboto"/>
              <a:ea typeface="Roboto"/>
              <a:cs typeface="Roboto"/>
              <a:sym typeface="Roboto"/>
            </a:endParaRPr>
          </a:p>
        </p:txBody>
      </p:sp>
      <p:cxnSp>
        <p:nvCxnSpPr>
          <p:cNvPr id="675" name="Google Shape;675;p40"/>
          <p:cNvCxnSpPr/>
          <p:nvPr/>
        </p:nvCxnSpPr>
        <p:spPr>
          <a:xfrm>
            <a:off x="1117250" y="1572150"/>
            <a:ext cx="2391600" cy="0"/>
          </a:xfrm>
          <a:prstGeom prst="straightConnector1">
            <a:avLst/>
          </a:prstGeom>
          <a:noFill/>
          <a:ln w="28575" cap="flat" cmpd="sng">
            <a:solidFill>
              <a:srgbClr val="9900FF"/>
            </a:solidFill>
            <a:prstDash val="solid"/>
            <a:round/>
            <a:headEnd type="triangle" w="med" len="med"/>
            <a:tailEnd type="none" w="med" len="med"/>
          </a:ln>
        </p:spPr>
      </p:cxnSp>
      <p:sp>
        <p:nvSpPr>
          <p:cNvPr id="676" name="Google Shape;676;p40"/>
          <p:cNvSpPr/>
          <p:nvPr/>
        </p:nvSpPr>
        <p:spPr>
          <a:xfrm>
            <a:off x="202825" y="1148425"/>
            <a:ext cx="904500" cy="7215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100">
                <a:latin typeface="Roboto"/>
                <a:ea typeface="Roboto"/>
                <a:cs typeface="Roboto"/>
                <a:sym typeface="Roboto"/>
              </a:rPr>
              <a:t>Configuration System</a:t>
            </a:r>
            <a:endParaRPr sz="1100">
              <a:latin typeface="Roboto"/>
              <a:ea typeface="Roboto"/>
              <a:cs typeface="Roboto"/>
              <a:sym typeface="Roboto"/>
            </a:endParaRPr>
          </a:p>
        </p:txBody>
      </p:sp>
      <p:sp>
        <p:nvSpPr>
          <p:cNvPr id="677" name="Google Shape;677;p40"/>
          <p:cNvSpPr txBox="1"/>
          <p:nvPr/>
        </p:nvSpPr>
        <p:spPr>
          <a:xfrm>
            <a:off x="1146600" y="1346125"/>
            <a:ext cx="23610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rgbClr val="9900FF"/>
                </a:solidFill>
                <a:latin typeface="Roboto"/>
                <a:ea typeface="Roboto"/>
                <a:cs typeface="Roboto"/>
                <a:sym typeface="Roboto"/>
              </a:rPr>
              <a:t>Configuration</a:t>
            </a:r>
            <a:endParaRPr>
              <a:solidFill>
                <a:srgbClr val="9900FF"/>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pic>
        <p:nvPicPr>
          <p:cNvPr id="682" name="Google Shape;682;p41"/>
          <p:cNvPicPr preferRelativeResize="0"/>
          <p:nvPr/>
        </p:nvPicPr>
        <p:blipFill rotWithShape="1">
          <a:blip r:embed="rId3">
            <a:alphaModFix/>
          </a:blip>
          <a:srcRect b="19041"/>
          <a:stretch/>
        </p:blipFill>
        <p:spPr>
          <a:xfrm>
            <a:off x="1455625" y="1617175"/>
            <a:ext cx="5696148" cy="3017775"/>
          </a:xfrm>
          <a:prstGeom prst="rect">
            <a:avLst/>
          </a:prstGeom>
          <a:noFill/>
          <a:ln>
            <a:noFill/>
          </a:ln>
        </p:spPr>
      </p:pic>
      <p:sp>
        <p:nvSpPr>
          <p:cNvPr id="683" name="Google Shape;683;p41"/>
          <p:cNvSpPr/>
          <p:nvPr/>
        </p:nvSpPr>
        <p:spPr>
          <a:xfrm>
            <a:off x="1455575" y="1617225"/>
            <a:ext cx="5696100" cy="3017700"/>
          </a:xfrm>
          <a:prstGeom prst="rect">
            <a:avLst/>
          </a:prstGeom>
          <a:solidFill>
            <a:srgbClr val="FFFFFF">
              <a:alpha val="704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684" name="Google Shape;684;p41"/>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What's in a Router?</a:t>
            </a:r>
            <a:endParaRPr/>
          </a:p>
        </p:txBody>
      </p:sp>
      <p:sp>
        <p:nvSpPr>
          <p:cNvPr id="685" name="Google Shape;685;p41"/>
          <p:cNvSpPr txBox="1">
            <a:spLocks noGrp="1"/>
          </p:cNvSpPr>
          <p:nvPr>
            <p:ph type="body" idx="1"/>
          </p:nvPr>
        </p:nvSpPr>
        <p:spPr>
          <a:xfrm>
            <a:off x="107050" y="402200"/>
            <a:ext cx="8909700" cy="592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A router is really a </a:t>
            </a:r>
            <a:r>
              <a:rPr lang="en" i="1"/>
              <a:t>cluster</a:t>
            </a:r>
            <a:r>
              <a:rPr lang="en"/>
              <a:t> of computers specialized for forwarding packets.</a:t>
            </a:r>
            <a:endParaRPr/>
          </a:p>
        </p:txBody>
      </p:sp>
      <p:sp>
        <p:nvSpPr>
          <p:cNvPr id="686" name="Google Shape;686;p41"/>
          <p:cNvSpPr/>
          <p:nvPr/>
        </p:nvSpPr>
        <p:spPr>
          <a:xfrm>
            <a:off x="2923450" y="2753875"/>
            <a:ext cx="3329100" cy="393600"/>
          </a:xfrm>
          <a:prstGeom prst="rect">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1"/>
          <p:cNvSpPr/>
          <p:nvPr/>
        </p:nvSpPr>
        <p:spPr>
          <a:xfrm>
            <a:off x="2894125" y="3715775"/>
            <a:ext cx="3329100" cy="3936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8" name="Google Shape;688;p41"/>
          <p:cNvCxnSpPr>
            <a:stCxn id="689" idx="1"/>
            <a:endCxn id="686" idx="3"/>
          </p:cNvCxnSpPr>
          <p:nvPr/>
        </p:nvCxnSpPr>
        <p:spPr>
          <a:xfrm rot="10800000">
            <a:off x="6252650" y="2950675"/>
            <a:ext cx="1570200" cy="0"/>
          </a:xfrm>
          <a:prstGeom prst="straightConnector1">
            <a:avLst/>
          </a:prstGeom>
          <a:noFill/>
          <a:ln w="28575" cap="flat" cmpd="sng">
            <a:solidFill>
              <a:schemeClr val="accent2"/>
            </a:solidFill>
            <a:prstDash val="solid"/>
            <a:round/>
            <a:headEnd type="none" w="med" len="med"/>
            <a:tailEnd type="triangle" w="med" len="med"/>
          </a:ln>
        </p:spPr>
      </p:cxnSp>
      <p:sp>
        <p:nvSpPr>
          <p:cNvPr id="689" name="Google Shape;689;p41"/>
          <p:cNvSpPr txBox="1"/>
          <p:nvPr/>
        </p:nvSpPr>
        <p:spPr>
          <a:xfrm>
            <a:off x="7822850" y="2815225"/>
            <a:ext cx="793500" cy="2709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a:solidFill>
                  <a:schemeClr val="accent2"/>
                </a:solidFill>
                <a:latin typeface="Roboto"/>
                <a:ea typeface="Roboto"/>
                <a:cs typeface="Roboto"/>
                <a:sym typeface="Roboto"/>
              </a:rPr>
              <a:t>Linecard</a:t>
            </a:r>
            <a:endParaRPr>
              <a:solidFill>
                <a:schemeClr val="accent2"/>
              </a:solidFill>
              <a:latin typeface="Roboto"/>
              <a:ea typeface="Roboto"/>
              <a:cs typeface="Roboto"/>
              <a:sym typeface="Roboto"/>
            </a:endParaRPr>
          </a:p>
        </p:txBody>
      </p:sp>
      <p:sp>
        <p:nvSpPr>
          <p:cNvPr id="690" name="Google Shape;690;p41"/>
          <p:cNvSpPr txBox="1"/>
          <p:nvPr/>
        </p:nvSpPr>
        <p:spPr>
          <a:xfrm>
            <a:off x="7579250" y="3777125"/>
            <a:ext cx="1280700" cy="2709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a:solidFill>
                  <a:srgbClr val="0000FF"/>
                </a:solidFill>
                <a:latin typeface="Roboto"/>
                <a:ea typeface="Roboto"/>
                <a:cs typeface="Roboto"/>
                <a:sym typeface="Roboto"/>
              </a:rPr>
              <a:t>Controller Card</a:t>
            </a:r>
            <a:endParaRPr>
              <a:solidFill>
                <a:srgbClr val="0000FF"/>
              </a:solidFill>
              <a:latin typeface="Roboto"/>
              <a:ea typeface="Roboto"/>
              <a:cs typeface="Roboto"/>
              <a:sym typeface="Roboto"/>
            </a:endParaRPr>
          </a:p>
        </p:txBody>
      </p:sp>
      <p:sp>
        <p:nvSpPr>
          <p:cNvPr id="691" name="Google Shape;691;p41"/>
          <p:cNvSpPr/>
          <p:nvPr/>
        </p:nvSpPr>
        <p:spPr>
          <a:xfrm>
            <a:off x="2255825" y="2176325"/>
            <a:ext cx="499200" cy="2115000"/>
          </a:xfrm>
          <a:prstGeom prst="rect">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1"/>
          <p:cNvSpPr txBox="1"/>
          <p:nvPr/>
        </p:nvSpPr>
        <p:spPr>
          <a:xfrm>
            <a:off x="429050" y="3098375"/>
            <a:ext cx="750600" cy="2709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a:solidFill>
                  <a:srgbClr val="E69138"/>
                </a:solidFill>
                <a:latin typeface="Roboto"/>
                <a:ea typeface="Roboto"/>
                <a:cs typeface="Roboto"/>
                <a:sym typeface="Roboto"/>
              </a:rPr>
              <a:t>Fan Tray</a:t>
            </a:r>
            <a:endParaRPr>
              <a:solidFill>
                <a:srgbClr val="E69138"/>
              </a:solidFill>
              <a:latin typeface="Roboto"/>
              <a:ea typeface="Roboto"/>
              <a:cs typeface="Roboto"/>
              <a:sym typeface="Roboto"/>
            </a:endParaRPr>
          </a:p>
        </p:txBody>
      </p:sp>
      <p:cxnSp>
        <p:nvCxnSpPr>
          <p:cNvPr id="693" name="Google Shape;693;p41"/>
          <p:cNvCxnSpPr>
            <a:stCxn id="692" idx="3"/>
            <a:endCxn id="691" idx="1"/>
          </p:cNvCxnSpPr>
          <p:nvPr/>
        </p:nvCxnSpPr>
        <p:spPr>
          <a:xfrm>
            <a:off x="1179650" y="3233825"/>
            <a:ext cx="1076100" cy="0"/>
          </a:xfrm>
          <a:prstGeom prst="straightConnector1">
            <a:avLst/>
          </a:prstGeom>
          <a:noFill/>
          <a:ln w="28575" cap="flat" cmpd="sng">
            <a:solidFill>
              <a:srgbClr val="E69138"/>
            </a:solidFill>
            <a:prstDash val="solid"/>
            <a:round/>
            <a:headEnd type="none" w="med" len="med"/>
            <a:tailEnd type="triangle" w="med" len="med"/>
          </a:ln>
        </p:spPr>
      </p:cxnSp>
      <p:cxnSp>
        <p:nvCxnSpPr>
          <p:cNvPr id="694" name="Google Shape;694;p41"/>
          <p:cNvCxnSpPr>
            <a:stCxn id="690" idx="1"/>
            <a:endCxn id="687" idx="3"/>
          </p:cNvCxnSpPr>
          <p:nvPr/>
        </p:nvCxnSpPr>
        <p:spPr>
          <a:xfrm rot="10800000">
            <a:off x="6223250" y="3912575"/>
            <a:ext cx="1356000" cy="0"/>
          </a:xfrm>
          <a:prstGeom prst="straightConnector1">
            <a:avLst/>
          </a:prstGeom>
          <a:noFill/>
          <a:ln w="28575" cap="flat" cmpd="sng">
            <a:solidFill>
              <a:srgbClr val="0000FF"/>
            </a:solidFill>
            <a:prstDash val="solid"/>
            <a:round/>
            <a:headEnd type="none" w="med" len="med"/>
            <a:tailEnd type="triangle" w="med" len="med"/>
          </a:ln>
        </p:spPr>
      </p:cxnSp>
      <p:sp>
        <p:nvSpPr>
          <p:cNvPr id="695" name="Google Shape;695;p41"/>
          <p:cNvSpPr/>
          <p:nvPr/>
        </p:nvSpPr>
        <p:spPr>
          <a:xfrm>
            <a:off x="5563100" y="2176325"/>
            <a:ext cx="271800" cy="267900"/>
          </a:xfrm>
          <a:prstGeom prst="ellipse">
            <a:avLst/>
          </a:prstGeom>
          <a:noFill/>
          <a:ln w="2857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1"/>
          <p:cNvSpPr txBox="1"/>
          <p:nvPr/>
        </p:nvSpPr>
        <p:spPr>
          <a:xfrm>
            <a:off x="7579250" y="1422225"/>
            <a:ext cx="1280700" cy="7020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a:solidFill>
                  <a:srgbClr val="E69138"/>
                </a:solidFill>
                <a:latin typeface="Roboto"/>
                <a:ea typeface="Roboto"/>
                <a:cs typeface="Roboto"/>
                <a:sym typeface="Roboto"/>
              </a:rPr>
              <a:t>"06" = 6 slots:</a:t>
            </a:r>
            <a:endParaRPr>
              <a:solidFill>
                <a:srgbClr val="E69138"/>
              </a:solidFill>
              <a:latin typeface="Roboto"/>
              <a:ea typeface="Roboto"/>
              <a:cs typeface="Roboto"/>
              <a:sym typeface="Roboto"/>
            </a:endParaRPr>
          </a:p>
          <a:p>
            <a:pPr marL="0" lvl="0" indent="0" algn="l" rtl="0">
              <a:spcBef>
                <a:spcPts val="0"/>
              </a:spcBef>
              <a:spcAft>
                <a:spcPts val="0"/>
              </a:spcAft>
              <a:buNone/>
            </a:pPr>
            <a:r>
              <a:rPr lang="en">
                <a:solidFill>
                  <a:srgbClr val="E69138"/>
                </a:solidFill>
                <a:latin typeface="Roboto"/>
                <a:ea typeface="Roboto"/>
                <a:cs typeface="Roboto"/>
                <a:sym typeface="Roboto"/>
              </a:rPr>
              <a:t>2 controllers,</a:t>
            </a:r>
            <a:br>
              <a:rPr lang="en">
                <a:solidFill>
                  <a:srgbClr val="E69138"/>
                </a:solidFill>
                <a:latin typeface="Roboto"/>
                <a:ea typeface="Roboto"/>
                <a:cs typeface="Roboto"/>
                <a:sym typeface="Roboto"/>
              </a:rPr>
            </a:br>
            <a:r>
              <a:rPr lang="en">
                <a:solidFill>
                  <a:srgbClr val="E69138"/>
                </a:solidFill>
                <a:latin typeface="Roboto"/>
                <a:ea typeface="Roboto"/>
                <a:cs typeface="Roboto"/>
                <a:sym typeface="Roboto"/>
              </a:rPr>
              <a:t>4 linecards</a:t>
            </a:r>
            <a:endParaRPr>
              <a:solidFill>
                <a:srgbClr val="E69138"/>
              </a:solidFill>
              <a:latin typeface="Roboto"/>
              <a:ea typeface="Roboto"/>
              <a:cs typeface="Roboto"/>
              <a:sym typeface="Roboto"/>
            </a:endParaRPr>
          </a:p>
        </p:txBody>
      </p:sp>
      <p:cxnSp>
        <p:nvCxnSpPr>
          <p:cNvPr id="697" name="Google Shape;697;p41"/>
          <p:cNvCxnSpPr>
            <a:endCxn id="695" idx="7"/>
          </p:cNvCxnSpPr>
          <p:nvPr/>
        </p:nvCxnSpPr>
        <p:spPr>
          <a:xfrm flipH="1">
            <a:off x="5795096" y="1570858"/>
            <a:ext cx="1768800" cy="644700"/>
          </a:xfrm>
          <a:prstGeom prst="straightConnector1">
            <a:avLst/>
          </a:prstGeom>
          <a:noFill/>
          <a:ln w="28575" cap="flat" cmpd="sng">
            <a:solidFill>
              <a:srgbClr val="E69138"/>
            </a:solidFill>
            <a:prstDash val="solid"/>
            <a:round/>
            <a:headEnd type="none" w="med" len="med"/>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42"/>
          <p:cNvSpPr txBox="1">
            <a:spLocks noGrp="1"/>
          </p:cNvSpPr>
          <p:nvPr>
            <p:ph type="body" idx="1"/>
          </p:nvPr>
        </p:nvSpPr>
        <p:spPr>
          <a:xfrm>
            <a:off x="4812375" y="402200"/>
            <a:ext cx="4038000" cy="42609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 b="1">
                <a:solidFill>
                  <a:schemeClr val="accent3"/>
                </a:solidFill>
                <a:latin typeface="Roboto"/>
                <a:ea typeface="Roboto"/>
                <a:cs typeface="Roboto"/>
                <a:sym typeface="Roboto"/>
              </a:rPr>
              <a:t>IP Routers</a:t>
            </a:r>
            <a:endParaRPr b="1">
              <a:solidFill>
                <a:schemeClr val="accent3"/>
              </a:solidFill>
              <a:latin typeface="Roboto"/>
              <a:ea typeface="Roboto"/>
              <a:cs typeface="Roboto"/>
              <a:sym typeface="Roboto"/>
            </a:endParaRPr>
          </a:p>
          <a:p>
            <a:pPr marL="457200" lvl="0" indent="-342900" algn="l" rtl="0">
              <a:spcBef>
                <a:spcPts val="600"/>
              </a:spcBef>
              <a:spcAft>
                <a:spcPts val="0"/>
              </a:spcAft>
              <a:buClr>
                <a:srgbClr val="B7B7B7"/>
              </a:buClr>
              <a:buSzPts val="1800"/>
              <a:buChar char="•"/>
            </a:pPr>
            <a:r>
              <a:rPr lang="en">
                <a:solidFill>
                  <a:srgbClr val="B7B7B7"/>
                </a:solidFill>
              </a:rPr>
              <a:t>Routers in Real Life</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Router Components (Planes)</a:t>
            </a:r>
            <a:endParaRPr>
              <a:solidFill>
                <a:srgbClr val="B7B7B7"/>
              </a:solidFill>
            </a:endParaRPr>
          </a:p>
          <a:p>
            <a:pPr marL="457200" lvl="0" indent="-342900" algn="l" rtl="0">
              <a:spcBef>
                <a:spcPts val="0"/>
              </a:spcBef>
              <a:spcAft>
                <a:spcPts val="0"/>
              </a:spcAft>
              <a:buClr>
                <a:schemeClr val="accent3"/>
              </a:buClr>
              <a:buSzPts val="1800"/>
              <a:buFont typeface="Roboto"/>
              <a:buChar char="•"/>
            </a:pPr>
            <a:r>
              <a:rPr lang="en" b="1">
                <a:solidFill>
                  <a:schemeClr val="accent3"/>
                </a:solidFill>
                <a:latin typeface="Roboto"/>
                <a:ea typeface="Roboto"/>
                <a:cs typeface="Roboto"/>
                <a:sym typeface="Roboto"/>
              </a:rPr>
              <a:t>Packet Types</a:t>
            </a:r>
            <a:endParaRPr b="1">
              <a:solidFill>
                <a:schemeClr val="accent3"/>
              </a:solidFill>
              <a:latin typeface="Roboto"/>
              <a:ea typeface="Roboto"/>
              <a:cs typeface="Roboto"/>
              <a:sym typeface="Roboto"/>
            </a:endParaRPr>
          </a:p>
          <a:p>
            <a:pPr marL="457200" lvl="0" indent="-342900" algn="l" rtl="0">
              <a:spcBef>
                <a:spcPts val="0"/>
              </a:spcBef>
              <a:spcAft>
                <a:spcPts val="0"/>
              </a:spcAft>
              <a:buClr>
                <a:srgbClr val="B7B7B7"/>
              </a:buClr>
              <a:buSzPts val="1800"/>
              <a:buChar char="•"/>
            </a:pPr>
            <a:r>
              <a:rPr lang="en">
                <a:solidFill>
                  <a:srgbClr val="B7B7B7"/>
                </a:solidFill>
              </a:rPr>
              <a:t>Forwarding in Hardware</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Efficient Forwarding with Tries</a:t>
            </a:r>
            <a:endParaRPr>
              <a:solidFill>
                <a:srgbClr val="B7B7B7"/>
              </a:solidFill>
            </a:endParaRPr>
          </a:p>
        </p:txBody>
      </p:sp>
      <p:sp>
        <p:nvSpPr>
          <p:cNvPr id="703" name="Google Shape;703;p42"/>
          <p:cNvSpPr txBox="1">
            <a:spLocks noGrp="1"/>
          </p:cNvSpPr>
          <p:nvPr>
            <p:ph type="title"/>
          </p:nvPr>
        </p:nvSpPr>
        <p:spPr>
          <a:xfrm>
            <a:off x="177925" y="2003300"/>
            <a:ext cx="4038000" cy="203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Packet Types</a:t>
            </a:r>
            <a:endParaRPr/>
          </a:p>
        </p:txBody>
      </p:sp>
      <p:sp>
        <p:nvSpPr>
          <p:cNvPr id="704" name="Google Shape;704;p42"/>
          <p:cNvSpPr txBox="1">
            <a:spLocks noGrp="1"/>
          </p:cNvSpPr>
          <p:nvPr>
            <p:ph type="subTitle" idx="2"/>
          </p:nvPr>
        </p:nvSpPr>
        <p:spPr>
          <a:xfrm>
            <a:off x="177925" y="4068000"/>
            <a:ext cx="4158000" cy="3936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US" dirty="0"/>
              <a:t>Lecture 7, Spring 2026</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43"/>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Types of Packets</a:t>
            </a:r>
            <a:endParaRPr/>
          </a:p>
        </p:txBody>
      </p:sp>
      <p:sp>
        <p:nvSpPr>
          <p:cNvPr id="710" name="Google Shape;710;p43"/>
          <p:cNvSpPr txBox="1">
            <a:spLocks noGrp="1"/>
          </p:cNvSpPr>
          <p:nvPr>
            <p:ph type="body" idx="1"/>
          </p:nvPr>
        </p:nvSpPr>
        <p:spPr>
          <a:xfrm>
            <a:off x="107050" y="402200"/>
            <a:ext cx="8909700" cy="4530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3 types of packets can arrive at a router.</a:t>
            </a:r>
            <a:endParaRPr/>
          </a:p>
          <a:p>
            <a:pPr marL="457200" lvl="0" indent="-342900" algn="l" rtl="0">
              <a:spcBef>
                <a:spcPts val="600"/>
              </a:spcBef>
              <a:spcAft>
                <a:spcPts val="0"/>
              </a:spcAft>
              <a:buSzPts val="1800"/>
              <a:buChar char="●"/>
            </a:pPr>
            <a:r>
              <a:rPr lang="en" b="1"/>
              <a:t>User packet</a:t>
            </a:r>
            <a:r>
              <a:rPr lang="en"/>
              <a:t>: The router needs to forward this packet toward its destination.</a:t>
            </a:r>
            <a:endParaRPr/>
          </a:p>
          <a:p>
            <a:pPr marL="914400" lvl="1" indent="-342900" algn="l" rtl="0">
              <a:spcBef>
                <a:spcPts val="0"/>
              </a:spcBef>
              <a:spcAft>
                <a:spcPts val="0"/>
              </a:spcAft>
              <a:buSzPts val="1800"/>
              <a:buChar char="○"/>
            </a:pPr>
            <a:r>
              <a:rPr lang="en"/>
              <a:t>Most common type of packet.</a:t>
            </a:r>
            <a:endParaRPr/>
          </a:p>
          <a:p>
            <a:pPr marL="914400" lvl="1" indent="-342900" algn="l" rtl="0">
              <a:spcBef>
                <a:spcPts val="0"/>
              </a:spcBef>
              <a:spcAft>
                <a:spcPts val="0"/>
              </a:spcAft>
              <a:buSzPts val="1800"/>
              <a:buChar char="○"/>
            </a:pPr>
            <a:r>
              <a:rPr lang="en"/>
              <a:t>Forwarding chip looks up which port to forward this packet.</a:t>
            </a:r>
            <a:endParaRPr/>
          </a:p>
          <a:p>
            <a:pPr marL="914400" lvl="1" indent="-342900" algn="l" rtl="0">
              <a:spcBef>
                <a:spcPts val="0"/>
              </a:spcBef>
              <a:spcAft>
                <a:spcPts val="0"/>
              </a:spcAft>
              <a:buSzPts val="1800"/>
              <a:buChar char="○"/>
            </a:pPr>
            <a:r>
              <a:rPr lang="en"/>
              <a:t>If outgoing port is on a different linecard, send packet through fabric to that linecard.</a:t>
            </a:r>
            <a:endParaRPr/>
          </a:p>
          <a:p>
            <a:pPr marL="457200" lvl="0" indent="-342900" algn="l" rtl="0">
              <a:spcBef>
                <a:spcPts val="0"/>
              </a:spcBef>
              <a:spcAft>
                <a:spcPts val="0"/>
              </a:spcAft>
              <a:buSzPts val="1800"/>
              <a:buChar char="●"/>
            </a:pPr>
            <a:r>
              <a:rPr lang="en" b="1"/>
              <a:t>Control plane traffic</a:t>
            </a:r>
            <a:r>
              <a:rPr lang="en"/>
              <a:t>: Packets intended for the router itself.</a:t>
            </a:r>
            <a:endParaRPr/>
          </a:p>
          <a:p>
            <a:pPr marL="914400" lvl="1" indent="-342900" algn="l" rtl="0">
              <a:spcBef>
                <a:spcPts val="0"/>
              </a:spcBef>
              <a:spcAft>
                <a:spcPts val="0"/>
              </a:spcAft>
              <a:buSzPts val="1800"/>
              <a:buChar char="○"/>
            </a:pPr>
            <a:r>
              <a:rPr lang="en"/>
              <a:t>Example: Advertisements in routing protocols.</a:t>
            </a:r>
            <a:endParaRPr/>
          </a:p>
          <a:p>
            <a:pPr marL="914400" lvl="1" indent="-342900" algn="l" rtl="0">
              <a:spcBef>
                <a:spcPts val="0"/>
              </a:spcBef>
              <a:spcAft>
                <a:spcPts val="0"/>
              </a:spcAft>
              <a:buSzPts val="1800"/>
              <a:buChar char="○"/>
            </a:pPr>
            <a:r>
              <a:rPr lang="en"/>
              <a:t>Forwarding chip sends the packet to the controller for processing.</a:t>
            </a:r>
            <a:endParaRPr/>
          </a:p>
          <a:p>
            <a:pPr marL="457200" lvl="0" indent="-342900" algn="l" rtl="0">
              <a:spcBef>
                <a:spcPts val="0"/>
              </a:spcBef>
              <a:spcAft>
                <a:spcPts val="0"/>
              </a:spcAft>
              <a:buSzPts val="1800"/>
              <a:buChar char="●"/>
            </a:pPr>
            <a:r>
              <a:rPr lang="en" b="1"/>
              <a:t>Punt traffic</a:t>
            </a:r>
            <a:r>
              <a:rPr lang="en"/>
              <a:t>: Packets intended for the user, but requiring extra processing.</a:t>
            </a:r>
            <a:endParaRPr/>
          </a:p>
          <a:p>
            <a:pPr marL="914400" lvl="1" indent="-342900" algn="l" rtl="0">
              <a:spcBef>
                <a:spcPts val="0"/>
              </a:spcBef>
              <a:spcAft>
                <a:spcPts val="0"/>
              </a:spcAft>
              <a:buSzPts val="1800"/>
              <a:buChar char="○"/>
            </a:pPr>
            <a:r>
              <a:rPr lang="en"/>
              <a:t>Example: Packet TTL has expired. Need to send back an error message.</a:t>
            </a:r>
            <a:endParaRPr/>
          </a:p>
          <a:p>
            <a:pPr marL="914400" lvl="1" indent="-342900" algn="l" rtl="0">
              <a:spcBef>
                <a:spcPts val="0"/>
              </a:spcBef>
              <a:spcAft>
                <a:spcPts val="0"/>
              </a:spcAft>
              <a:buSzPts val="1800"/>
              <a:buChar char="○"/>
            </a:pPr>
            <a:r>
              <a:rPr lang="en"/>
              <a:t>Forwarding chip "punts" the packet to the controller for processing.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body" idx="1"/>
          </p:nvPr>
        </p:nvSpPr>
        <p:spPr>
          <a:xfrm>
            <a:off x="4812375" y="402200"/>
            <a:ext cx="4038000" cy="42609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 b="1">
                <a:solidFill>
                  <a:schemeClr val="accent3"/>
                </a:solidFill>
                <a:latin typeface="Roboto"/>
                <a:ea typeface="Roboto"/>
                <a:cs typeface="Roboto"/>
                <a:sym typeface="Roboto"/>
              </a:rPr>
              <a:t>IP Routers</a:t>
            </a:r>
            <a:endParaRPr b="1">
              <a:solidFill>
                <a:schemeClr val="accent3"/>
              </a:solidFill>
              <a:latin typeface="Roboto"/>
              <a:ea typeface="Roboto"/>
              <a:cs typeface="Roboto"/>
              <a:sym typeface="Roboto"/>
            </a:endParaRPr>
          </a:p>
          <a:p>
            <a:pPr marL="457200" lvl="0" indent="-342900" algn="l" rtl="0">
              <a:spcBef>
                <a:spcPts val="600"/>
              </a:spcBef>
              <a:spcAft>
                <a:spcPts val="0"/>
              </a:spcAft>
              <a:buClr>
                <a:schemeClr val="accent3"/>
              </a:buClr>
              <a:buSzPts val="1800"/>
              <a:buFont typeface="Roboto"/>
              <a:buChar char="•"/>
            </a:pPr>
            <a:r>
              <a:rPr lang="en" b="1">
                <a:solidFill>
                  <a:schemeClr val="accent3"/>
                </a:solidFill>
                <a:latin typeface="Roboto"/>
                <a:ea typeface="Roboto"/>
                <a:cs typeface="Roboto"/>
                <a:sym typeface="Roboto"/>
              </a:rPr>
              <a:t>Routers in Real Life</a:t>
            </a:r>
            <a:endParaRPr b="1">
              <a:solidFill>
                <a:schemeClr val="accent3"/>
              </a:solidFill>
              <a:latin typeface="Roboto"/>
              <a:ea typeface="Roboto"/>
              <a:cs typeface="Roboto"/>
              <a:sym typeface="Roboto"/>
            </a:endParaRPr>
          </a:p>
          <a:p>
            <a:pPr marL="457200" lvl="0" indent="-342900" algn="l" rtl="0">
              <a:spcBef>
                <a:spcPts val="0"/>
              </a:spcBef>
              <a:spcAft>
                <a:spcPts val="0"/>
              </a:spcAft>
              <a:buClr>
                <a:srgbClr val="B7B7B7"/>
              </a:buClr>
              <a:buSzPts val="1800"/>
              <a:buChar char="•"/>
            </a:pPr>
            <a:r>
              <a:rPr lang="en">
                <a:solidFill>
                  <a:srgbClr val="B7B7B7"/>
                </a:solidFill>
              </a:rPr>
              <a:t>Router Components (Planes)</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Packet Types</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Forwarding in Hardware</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Efficient Forwarding with Tries</a:t>
            </a:r>
            <a:endParaRPr>
              <a:solidFill>
                <a:srgbClr val="B7B7B7"/>
              </a:solidFill>
            </a:endParaRPr>
          </a:p>
        </p:txBody>
      </p:sp>
      <p:sp>
        <p:nvSpPr>
          <p:cNvPr id="151" name="Google Shape;151;p25"/>
          <p:cNvSpPr txBox="1">
            <a:spLocks noGrp="1"/>
          </p:cNvSpPr>
          <p:nvPr>
            <p:ph type="title"/>
          </p:nvPr>
        </p:nvSpPr>
        <p:spPr>
          <a:xfrm>
            <a:off x="177925" y="2003300"/>
            <a:ext cx="4038000" cy="203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IP Routers in Real Life</a:t>
            </a:r>
            <a:endParaRPr/>
          </a:p>
        </p:txBody>
      </p:sp>
      <p:sp>
        <p:nvSpPr>
          <p:cNvPr id="152" name="Google Shape;152;p25"/>
          <p:cNvSpPr txBox="1">
            <a:spLocks noGrp="1"/>
          </p:cNvSpPr>
          <p:nvPr>
            <p:ph type="subTitle" idx="2"/>
          </p:nvPr>
        </p:nvSpPr>
        <p:spPr>
          <a:xfrm>
            <a:off x="177925" y="4068000"/>
            <a:ext cx="4158000" cy="3936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US" dirty="0"/>
              <a:t>Lecture 7, Spring 2026</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44"/>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Types of Packets – User Traffic</a:t>
            </a:r>
            <a:endParaRPr/>
          </a:p>
        </p:txBody>
      </p:sp>
      <p:sp>
        <p:nvSpPr>
          <p:cNvPr id="716" name="Google Shape;716;p44"/>
          <p:cNvSpPr/>
          <p:nvPr/>
        </p:nvSpPr>
        <p:spPr>
          <a:xfrm>
            <a:off x="1452600" y="1017725"/>
            <a:ext cx="6248400" cy="3891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4"/>
          <p:cNvSpPr/>
          <p:nvPr/>
        </p:nvSpPr>
        <p:spPr>
          <a:xfrm>
            <a:off x="1536225" y="2026900"/>
            <a:ext cx="1473300" cy="26559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4"/>
          <p:cNvSpPr/>
          <p:nvPr/>
        </p:nvSpPr>
        <p:spPr>
          <a:xfrm>
            <a:off x="1391200" y="23309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4"/>
          <p:cNvSpPr/>
          <p:nvPr/>
        </p:nvSpPr>
        <p:spPr>
          <a:xfrm>
            <a:off x="1391200" y="25386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4"/>
          <p:cNvSpPr/>
          <p:nvPr/>
        </p:nvSpPr>
        <p:spPr>
          <a:xfrm>
            <a:off x="1391200" y="27464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4"/>
          <p:cNvSpPr/>
          <p:nvPr/>
        </p:nvSpPr>
        <p:spPr>
          <a:xfrm>
            <a:off x="1391200" y="29541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4"/>
          <p:cNvSpPr/>
          <p:nvPr/>
        </p:nvSpPr>
        <p:spPr>
          <a:xfrm>
            <a:off x="1391200" y="31618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4"/>
          <p:cNvSpPr/>
          <p:nvPr/>
        </p:nvSpPr>
        <p:spPr>
          <a:xfrm>
            <a:off x="1391200" y="33695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4"/>
          <p:cNvSpPr/>
          <p:nvPr/>
        </p:nvSpPr>
        <p:spPr>
          <a:xfrm>
            <a:off x="1391200" y="35773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4"/>
          <p:cNvSpPr/>
          <p:nvPr/>
        </p:nvSpPr>
        <p:spPr>
          <a:xfrm>
            <a:off x="1391200" y="37850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4"/>
          <p:cNvSpPr/>
          <p:nvPr/>
        </p:nvSpPr>
        <p:spPr>
          <a:xfrm>
            <a:off x="3507625" y="1148425"/>
            <a:ext cx="1971000" cy="9819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4"/>
          <p:cNvSpPr/>
          <p:nvPr/>
        </p:nvSpPr>
        <p:spPr>
          <a:xfrm>
            <a:off x="1895913" y="4218950"/>
            <a:ext cx="753900" cy="3666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a:ea typeface="Roboto"/>
                <a:cs typeface="Roboto"/>
                <a:sym typeface="Roboto"/>
              </a:rPr>
              <a:t>Local CPU (x86)</a:t>
            </a:r>
            <a:endParaRPr sz="900">
              <a:latin typeface="Roboto"/>
              <a:ea typeface="Roboto"/>
              <a:cs typeface="Roboto"/>
              <a:sym typeface="Roboto"/>
            </a:endParaRPr>
          </a:p>
        </p:txBody>
      </p:sp>
      <p:sp>
        <p:nvSpPr>
          <p:cNvPr id="728" name="Google Shape;728;p44"/>
          <p:cNvSpPr/>
          <p:nvPr/>
        </p:nvSpPr>
        <p:spPr>
          <a:xfrm>
            <a:off x="4022875" y="1554925"/>
            <a:ext cx="940500" cy="4737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a:ea typeface="Roboto"/>
                <a:cs typeface="Roboto"/>
                <a:sym typeface="Roboto"/>
              </a:rPr>
              <a:t>Control Processor (x86)</a:t>
            </a:r>
            <a:endParaRPr sz="900">
              <a:latin typeface="Roboto"/>
              <a:ea typeface="Roboto"/>
              <a:cs typeface="Roboto"/>
              <a:sym typeface="Roboto"/>
            </a:endParaRPr>
          </a:p>
        </p:txBody>
      </p:sp>
      <p:sp>
        <p:nvSpPr>
          <p:cNvPr id="729" name="Google Shape;729;p44"/>
          <p:cNvSpPr/>
          <p:nvPr/>
        </p:nvSpPr>
        <p:spPr>
          <a:xfrm rot="10800000">
            <a:off x="6136600" y="2026900"/>
            <a:ext cx="1473300" cy="26559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4"/>
          <p:cNvSpPr/>
          <p:nvPr/>
        </p:nvSpPr>
        <p:spPr>
          <a:xfrm rot="10800000">
            <a:off x="7485000" y="37625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4"/>
          <p:cNvSpPr/>
          <p:nvPr/>
        </p:nvSpPr>
        <p:spPr>
          <a:xfrm rot="10800000">
            <a:off x="7485000" y="35547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4"/>
          <p:cNvSpPr/>
          <p:nvPr/>
        </p:nvSpPr>
        <p:spPr>
          <a:xfrm rot="10800000">
            <a:off x="7485000" y="33470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4"/>
          <p:cNvSpPr/>
          <p:nvPr/>
        </p:nvSpPr>
        <p:spPr>
          <a:xfrm rot="10800000">
            <a:off x="7485000" y="31393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4"/>
          <p:cNvSpPr/>
          <p:nvPr/>
        </p:nvSpPr>
        <p:spPr>
          <a:xfrm rot="10800000">
            <a:off x="7485000" y="29316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4"/>
          <p:cNvSpPr/>
          <p:nvPr/>
        </p:nvSpPr>
        <p:spPr>
          <a:xfrm rot="10800000">
            <a:off x="7485000" y="27238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4"/>
          <p:cNvSpPr/>
          <p:nvPr/>
        </p:nvSpPr>
        <p:spPr>
          <a:xfrm rot="10800000">
            <a:off x="7485000" y="25161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4"/>
          <p:cNvSpPr/>
          <p:nvPr/>
        </p:nvSpPr>
        <p:spPr>
          <a:xfrm rot="10800000">
            <a:off x="7485000" y="23084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4"/>
          <p:cNvSpPr/>
          <p:nvPr/>
        </p:nvSpPr>
        <p:spPr>
          <a:xfrm>
            <a:off x="6496288" y="4218875"/>
            <a:ext cx="753900" cy="3666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a:ea typeface="Roboto"/>
                <a:cs typeface="Roboto"/>
                <a:sym typeface="Roboto"/>
              </a:rPr>
              <a:t>Local CPU (x86)</a:t>
            </a:r>
            <a:endParaRPr sz="900">
              <a:latin typeface="Roboto"/>
              <a:ea typeface="Roboto"/>
              <a:cs typeface="Roboto"/>
              <a:sym typeface="Roboto"/>
            </a:endParaRPr>
          </a:p>
        </p:txBody>
      </p:sp>
      <p:cxnSp>
        <p:nvCxnSpPr>
          <p:cNvPr id="739" name="Google Shape;739;p44"/>
          <p:cNvCxnSpPr>
            <a:stCxn id="717" idx="0"/>
            <a:endCxn id="726" idx="1"/>
          </p:cNvCxnSpPr>
          <p:nvPr/>
        </p:nvCxnSpPr>
        <p:spPr>
          <a:xfrm rot="-5400000">
            <a:off x="2696475" y="1215700"/>
            <a:ext cx="387600" cy="1234800"/>
          </a:xfrm>
          <a:prstGeom prst="curvedConnector2">
            <a:avLst/>
          </a:prstGeom>
          <a:noFill/>
          <a:ln w="9525" cap="flat" cmpd="sng">
            <a:solidFill>
              <a:srgbClr val="595959"/>
            </a:solidFill>
            <a:prstDash val="solid"/>
            <a:round/>
            <a:headEnd type="triangle" w="med" len="med"/>
            <a:tailEnd type="triangle" w="med" len="med"/>
          </a:ln>
        </p:spPr>
      </p:cxnSp>
      <p:cxnSp>
        <p:nvCxnSpPr>
          <p:cNvPr id="740" name="Google Shape;740;p44"/>
          <p:cNvCxnSpPr>
            <a:stCxn id="726" idx="3"/>
            <a:endCxn id="729" idx="2"/>
          </p:cNvCxnSpPr>
          <p:nvPr/>
        </p:nvCxnSpPr>
        <p:spPr>
          <a:xfrm>
            <a:off x="5478625" y="1639375"/>
            <a:ext cx="1394700" cy="387600"/>
          </a:xfrm>
          <a:prstGeom prst="curvedConnector2">
            <a:avLst/>
          </a:prstGeom>
          <a:noFill/>
          <a:ln w="9525" cap="flat" cmpd="sng">
            <a:solidFill>
              <a:srgbClr val="595959"/>
            </a:solidFill>
            <a:prstDash val="solid"/>
            <a:round/>
            <a:headEnd type="triangle" w="med" len="med"/>
            <a:tailEnd type="triangle" w="med" len="med"/>
          </a:ln>
        </p:spPr>
      </p:cxnSp>
      <p:sp>
        <p:nvSpPr>
          <p:cNvPr id="741" name="Google Shape;741;p44"/>
          <p:cNvSpPr txBox="1"/>
          <p:nvPr/>
        </p:nvSpPr>
        <p:spPr>
          <a:xfrm>
            <a:off x="6117325" y="2036388"/>
            <a:ext cx="877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Linecard</a:t>
            </a:r>
            <a:endParaRPr sz="1000">
              <a:latin typeface="Roboto"/>
              <a:ea typeface="Roboto"/>
              <a:cs typeface="Roboto"/>
              <a:sym typeface="Roboto"/>
            </a:endParaRPr>
          </a:p>
        </p:txBody>
      </p:sp>
      <p:sp>
        <p:nvSpPr>
          <p:cNvPr id="742" name="Google Shape;742;p44"/>
          <p:cNvSpPr txBox="1"/>
          <p:nvPr/>
        </p:nvSpPr>
        <p:spPr>
          <a:xfrm>
            <a:off x="1505450" y="1999163"/>
            <a:ext cx="877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Linecard</a:t>
            </a:r>
            <a:endParaRPr sz="1000">
              <a:latin typeface="Roboto"/>
              <a:ea typeface="Roboto"/>
              <a:cs typeface="Roboto"/>
              <a:sym typeface="Roboto"/>
            </a:endParaRPr>
          </a:p>
        </p:txBody>
      </p:sp>
      <p:sp>
        <p:nvSpPr>
          <p:cNvPr id="743" name="Google Shape;743;p44"/>
          <p:cNvSpPr txBox="1"/>
          <p:nvPr/>
        </p:nvSpPr>
        <p:spPr>
          <a:xfrm>
            <a:off x="3924750" y="1115475"/>
            <a:ext cx="1303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Controller Card</a:t>
            </a:r>
            <a:endParaRPr sz="1000">
              <a:latin typeface="Roboto"/>
              <a:ea typeface="Roboto"/>
              <a:cs typeface="Roboto"/>
              <a:sym typeface="Roboto"/>
            </a:endParaRPr>
          </a:p>
        </p:txBody>
      </p:sp>
      <p:sp>
        <p:nvSpPr>
          <p:cNvPr id="744" name="Google Shape;744;p44"/>
          <p:cNvSpPr txBox="1"/>
          <p:nvPr/>
        </p:nvSpPr>
        <p:spPr>
          <a:xfrm>
            <a:off x="1452600" y="1029900"/>
            <a:ext cx="1303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Chassis</a:t>
            </a:r>
            <a:endParaRPr sz="1000">
              <a:latin typeface="Roboto"/>
              <a:ea typeface="Roboto"/>
              <a:cs typeface="Roboto"/>
              <a:sym typeface="Roboto"/>
            </a:endParaRPr>
          </a:p>
        </p:txBody>
      </p:sp>
      <p:sp>
        <p:nvSpPr>
          <p:cNvPr id="745" name="Google Shape;745;p44"/>
          <p:cNvSpPr/>
          <p:nvPr/>
        </p:nvSpPr>
        <p:spPr>
          <a:xfrm>
            <a:off x="1823075" y="2747100"/>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4"/>
          <p:cNvSpPr/>
          <p:nvPr/>
        </p:nvSpPr>
        <p:spPr>
          <a:xfrm>
            <a:off x="1917375" y="264847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a:latin typeface="Roboto"/>
                <a:ea typeface="Roboto"/>
                <a:cs typeface="Roboto"/>
                <a:sym typeface="Roboto"/>
              </a:rPr>
              <a:t>Forwarding Chip(s)</a:t>
            </a:r>
            <a:endParaRPr sz="1000">
              <a:latin typeface="Roboto"/>
              <a:ea typeface="Roboto"/>
              <a:cs typeface="Roboto"/>
              <a:sym typeface="Roboto"/>
            </a:endParaRPr>
          </a:p>
        </p:txBody>
      </p:sp>
      <p:sp>
        <p:nvSpPr>
          <p:cNvPr id="747" name="Google Shape;747;p44"/>
          <p:cNvSpPr/>
          <p:nvPr/>
        </p:nvSpPr>
        <p:spPr>
          <a:xfrm>
            <a:off x="2725825" y="264847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Fabric Chip(s)</a:t>
            </a:r>
            <a:endParaRPr sz="1200">
              <a:latin typeface="Roboto"/>
              <a:ea typeface="Roboto"/>
              <a:cs typeface="Roboto"/>
              <a:sym typeface="Roboto"/>
            </a:endParaRPr>
          </a:p>
        </p:txBody>
      </p:sp>
      <p:sp>
        <p:nvSpPr>
          <p:cNvPr id="748" name="Google Shape;748;p44"/>
          <p:cNvSpPr/>
          <p:nvPr/>
        </p:nvSpPr>
        <p:spPr>
          <a:xfrm>
            <a:off x="3720925" y="2261025"/>
            <a:ext cx="1544400" cy="2097900"/>
          </a:xfrm>
          <a:prstGeom prst="rect">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Droid Sans"/>
                <a:ea typeface="Droid Sans"/>
                <a:cs typeface="Droid Sans"/>
                <a:sym typeface="Droid Sans"/>
              </a:rPr>
              <a:t>Fabric</a:t>
            </a:r>
            <a:endParaRPr sz="800">
              <a:latin typeface="Droid Sans"/>
              <a:ea typeface="Droid Sans"/>
              <a:cs typeface="Droid Sans"/>
              <a:sym typeface="Droid Sans"/>
            </a:endParaRPr>
          </a:p>
        </p:txBody>
      </p:sp>
      <p:sp>
        <p:nvSpPr>
          <p:cNvPr id="749" name="Google Shape;749;p44"/>
          <p:cNvSpPr/>
          <p:nvPr/>
        </p:nvSpPr>
        <p:spPr>
          <a:xfrm>
            <a:off x="5697000" y="264862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Fabric Chip(s)</a:t>
            </a:r>
            <a:endParaRPr sz="1200">
              <a:latin typeface="Roboto"/>
              <a:ea typeface="Roboto"/>
              <a:cs typeface="Roboto"/>
              <a:sym typeface="Roboto"/>
            </a:endParaRPr>
          </a:p>
        </p:txBody>
      </p:sp>
      <p:sp>
        <p:nvSpPr>
          <p:cNvPr id="750" name="Google Shape;750;p44"/>
          <p:cNvSpPr/>
          <p:nvPr/>
        </p:nvSpPr>
        <p:spPr>
          <a:xfrm>
            <a:off x="3850525" y="2460825"/>
            <a:ext cx="1544400" cy="2097900"/>
          </a:xfrm>
          <a:prstGeom prst="rect">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Droid Sans"/>
                <a:ea typeface="Droid Sans"/>
                <a:cs typeface="Droid Sans"/>
                <a:sym typeface="Droid Sans"/>
              </a:rPr>
              <a:t>Fabric</a:t>
            </a:r>
            <a:endParaRPr sz="800">
              <a:latin typeface="Droid Sans"/>
              <a:ea typeface="Droid Sans"/>
              <a:cs typeface="Droid Sans"/>
              <a:sym typeface="Droid Sans"/>
            </a:endParaRPr>
          </a:p>
        </p:txBody>
      </p:sp>
      <p:cxnSp>
        <p:nvCxnSpPr>
          <p:cNvPr id="751" name="Google Shape;751;p44"/>
          <p:cNvCxnSpPr>
            <a:stCxn id="747" idx="3"/>
            <a:endCxn id="748" idx="1"/>
          </p:cNvCxnSpPr>
          <p:nvPr/>
        </p:nvCxnSpPr>
        <p:spPr>
          <a:xfrm>
            <a:off x="3436825" y="3139425"/>
            <a:ext cx="284100" cy="170700"/>
          </a:xfrm>
          <a:prstGeom prst="straightConnector1">
            <a:avLst/>
          </a:prstGeom>
          <a:noFill/>
          <a:ln w="9525" cap="flat" cmpd="sng">
            <a:solidFill>
              <a:srgbClr val="595959"/>
            </a:solidFill>
            <a:prstDash val="solid"/>
            <a:round/>
            <a:headEnd type="none" w="med" len="med"/>
            <a:tailEnd type="none" w="med" len="med"/>
          </a:ln>
        </p:spPr>
      </p:cxnSp>
      <p:cxnSp>
        <p:nvCxnSpPr>
          <p:cNvPr id="752" name="Google Shape;752;p44"/>
          <p:cNvCxnSpPr>
            <a:stCxn id="747" idx="3"/>
            <a:endCxn id="750" idx="1"/>
          </p:cNvCxnSpPr>
          <p:nvPr/>
        </p:nvCxnSpPr>
        <p:spPr>
          <a:xfrm>
            <a:off x="3436825" y="3139425"/>
            <a:ext cx="413700" cy="370500"/>
          </a:xfrm>
          <a:prstGeom prst="straightConnector1">
            <a:avLst/>
          </a:prstGeom>
          <a:noFill/>
          <a:ln w="9525" cap="flat" cmpd="sng">
            <a:solidFill>
              <a:srgbClr val="595959"/>
            </a:solidFill>
            <a:prstDash val="solid"/>
            <a:round/>
            <a:headEnd type="none" w="med" len="med"/>
            <a:tailEnd type="none" w="med" len="med"/>
          </a:ln>
        </p:spPr>
      </p:cxnSp>
      <p:cxnSp>
        <p:nvCxnSpPr>
          <p:cNvPr id="753" name="Google Shape;753;p44"/>
          <p:cNvCxnSpPr>
            <a:stCxn id="747" idx="3"/>
            <a:endCxn id="754" idx="1"/>
          </p:cNvCxnSpPr>
          <p:nvPr/>
        </p:nvCxnSpPr>
        <p:spPr>
          <a:xfrm>
            <a:off x="3436825" y="3139425"/>
            <a:ext cx="543900" cy="558300"/>
          </a:xfrm>
          <a:prstGeom prst="straightConnector1">
            <a:avLst/>
          </a:prstGeom>
          <a:noFill/>
          <a:ln w="9525" cap="flat" cmpd="sng">
            <a:solidFill>
              <a:srgbClr val="595959"/>
            </a:solidFill>
            <a:prstDash val="solid"/>
            <a:round/>
            <a:headEnd type="none" w="med" len="med"/>
            <a:tailEnd type="none" w="med" len="med"/>
          </a:ln>
        </p:spPr>
      </p:cxnSp>
      <p:cxnSp>
        <p:nvCxnSpPr>
          <p:cNvPr id="755" name="Google Shape;755;p44"/>
          <p:cNvCxnSpPr>
            <a:stCxn id="754" idx="3"/>
            <a:endCxn id="749" idx="1"/>
          </p:cNvCxnSpPr>
          <p:nvPr/>
        </p:nvCxnSpPr>
        <p:spPr>
          <a:xfrm rot="10800000" flipH="1">
            <a:off x="5525100" y="3139575"/>
            <a:ext cx="171900" cy="558000"/>
          </a:xfrm>
          <a:prstGeom prst="straightConnector1">
            <a:avLst/>
          </a:prstGeom>
          <a:noFill/>
          <a:ln w="9525" cap="flat" cmpd="sng">
            <a:solidFill>
              <a:srgbClr val="595959"/>
            </a:solidFill>
            <a:prstDash val="solid"/>
            <a:round/>
            <a:headEnd type="none" w="med" len="med"/>
            <a:tailEnd type="none" w="med" len="med"/>
          </a:ln>
        </p:spPr>
      </p:cxnSp>
      <p:cxnSp>
        <p:nvCxnSpPr>
          <p:cNvPr id="756" name="Google Shape;756;p44"/>
          <p:cNvCxnSpPr>
            <a:stCxn id="750" idx="3"/>
            <a:endCxn id="749" idx="1"/>
          </p:cNvCxnSpPr>
          <p:nvPr/>
        </p:nvCxnSpPr>
        <p:spPr>
          <a:xfrm rot="10800000" flipH="1">
            <a:off x="5394925" y="3139575"/>
            <a:ext cx="302100" cy="370200"/>
          </a:xfrm>
          <a:prstGeom prst="straightConnector1">
            <a:avLst/>
          </a:prstGeom>
          <a:noFill/>
          <a:ln w="9525" cap="flat" cmpd="sng">
            <a:solidFill>
              <a:srgbClr val="595959"/>
            </a:solidFill>
            <a:prstDash val="solid"/>
            <a:round/>
            <a:headEnd type="none" w="med" len="med"/>
            <a:tailEnd type="none" w="med" len="med"/>
          </a:ln>
        </p:spPr>
      </p:cxnSp>
      <p:cxnSp>
        <p:nvCxnSpPr>
          <p:cNvPr id="757" name="Google Shape;757;p44"/>
          <p:cNvCxnSpPr>
            <a:endCxn id="749" idx="1"/>
          </p:cNvCxnSpPr>
          <p:nvPr/>
        </p:nvCxnSpPr>
        <p:spPr>
          <a:xfrm rot="10800000" flipH="1">
            <a:off x="5265300" y="3139575"/>
            <a:ext cx="431700" cy="170400"/>
          </a:xfrm>
          <a:prstGeom prst="straightConnector1">
            <a:avLst/>
          </a:prstGeom>
          <a:noFill/>
          <a:ln w="9525" cap="flat" cmpd="sng">
            <a:solidFill>
              <a:srgbClr val="595959"/>
            </a:solidFill>
            <a:prstDash val="solid"/>
            <a:round/>
            <a:headEnd type="none" w="med" len="med"/>
            <a:tailEnd type="none" w="med" len="med"/>
          </a:ln>
        </p:spPr>
      </p:cxnSp>
      <p:sp>
        <p:nvSpPr>
          <p:cNvPr id="754" name="Google Shape;754;p44"/>
          <p:cNvSpPr/>
          <p:nvPr/>
        </p:nvSpPr>
        <p:spPr>
          <a:xfrm>
            <a:off x="3980700" y="2648625"/>
            <a:ext cx="1544400" cy="2097900"/>
          </a:xfrm>
          <a:prstGeom prst="rect">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Fabric</a:t>
            </a:r>
            <a:endParaRPr>
              <a:latin typeface="Roboto"/>
              <a:ea typeface="Roboto"/>
              <a:cs typeface="Roboto"/>
              <a:sym typeface="Roboto"/>
            </a:endParaRPr>
          </a:p>
        </p:txBody>
      </p:sp>
      <p:sp>
        <p:nvSpPr>
          <p:cNvPr id="758" name="Google Shape;758;p44"/>
          <p:cNvSpPr/>
          <p:nvPr/>
        </p:nvSpPr>
        <p:spPr>
          <a:xfrm>
            <a:off x="6496275" y="2681288"/>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9" name="Google Shape;759;p44"/>
          <p:cNvCxnSpPr>
            <a:stCxn id="758" idx="3"/>
            <a:endCxn id="737" idx="3"/>
          </p:cNvCxnSpPr>
          <p:nvPr/>
        </p:nvCxnSpPr>
        <p:spPr>
          <a:xfrm rot="10800000" flipH="1">
            <a:off x="7207275" y="2384738"/>
            <a:ext cx="277800" cy="787500"/>
          </a:xfrm>
          <a:prstGeom prst="straightConnector1">
            <a:avLst/>
          </a:prstGeom>
          <a:noFill/>
          <a:ln w="9525" cap="flat" cmpd="sng">
            <a:solidFill>
              <a:srgbClr val="595959"/>
            </a:solidFill>
            <a:prstDash val="solid"/>
            <a:round/>
            <a:headEnd type="none" w="med" len="med"/>
            <a:tailEnd type="none" w="med" len="med"/>
          </a:ln>
        </p:spPr>
      </p:cxnSp>
      <p:cxnSp>
        <p:nvCxnSpPr>
          <p:cNvPr id="760" name="Google Shape;760;p44"/>
          <p:cNvCxnSpPr>
            <a:stCxn id="758" idx="3"/>
            <a:endCxn id="736" idx="3"/>
          </p:cNvCxnSpPr>
          <p:nvPr/>
        </p:nvCxnSpPr>
        <p:spPr>
          <a:xfrm rot="10800000" flipH="1">
            <a:off x="7207275" y="2592338"/>
            <a:ext cx="277800" cy="579900"/>
          </a:xfrm>
          <a:prstGeom prst="straightConnector1">
            <a:avLst/>
          </a:prstGeom>
          <a:noFill/>
          <a:ln w="9525" cap="flat" cmpd="sng">
            <a:solidFill>
              <a:srgbClr val="595959"/>
            </a:solidFill>
            <a:prstDash val="solid"/>
            <a:round/>
            <a:headEnd type="none" w="med" len="med"/>
            <a:tailEnd type="none" w="med" len="med"/>
          </a:ln>
        </p:spPr>
      </p:cxnSp>
      <p:cxnSp>
        <p:nvCxnSpPr>
          <p:cNvPr id="761" name="Google Shape;761;p44"/>
          <p:cNvCxnSpPr>
            <a:stCxn id="758" idx="3"/>
            <a:endCxn id="735" idx="3"/>
          </p:cNvCxnSpPr>
          <p:nvPr/>
        </p:nvCxnSpPr>
        <p:spPr>
          <a:xfrm rot="10800000" flipH="1">
            <a:off x="7207275" y="2799938"/>
            <a:ext cx="277800" cy="372300"/>
          </a:xfrm>
          <a:prstGeom prst="straightConnector1">
            <a:avLst/>
          </a:prstGeom>
          <a:noFill/>
          <a:ln w="9525" cap="flat" cmpd="sng">
            <a:solidFill>
              <a:srgbClr val="595959"/>
            </a:solidFill>
            <a:prstDash val="solid"/>
            <a:round/>
            <a:headEnd type="none" w="med" len="med"/>
            <a:tailEnd type="none" w="med" len="med"/>
          </a:ln>
        </p:spPr>
      </p:cxnSp>
      <p:cxnSp>
        <p:nvCxnSpPr>
          <p:cNvPr id="762" name="Google Shape;762;p44"/>
          <p:cNvCxnSpPr>
            <a:stCxn id="758" idx="3"/>
            <a:endCxn id="734" idx="3"/>
          </p:cNvCxnSpPr>
          <p:nvPr/>
        </p:nvCxnSpPr>
        <p:spPr>
          <a:xfrm rot="10800000" flipH="1">
            <a:off x="7207275" y="3007838"/>
            <a:ext cx="277800" cy="164400"/>
          </a:xfrm>
          <a:prstGeom prst="straightConnector1">
            <a:avLst/>
          </a:prstGeom>
          <a:noFill/>
          <a:ln w="9525" cap="flat" cmpd="sng">
            <a:solidFill>
              <a:srgbClr val="595959"/>
            </a:solidFill>
            <a:prstDash val="solid"/>
            <a:round/>
            <a:headEnd type="none" w="med" len="med"/>
            <a:tailEnd type="none" w="med" len="med"/>
          </a:ln>
        </p:spPr>
      </p:cxnSp>
      <p:sp>
        <p:nvSpPr>
          <p:cNvPr id="763" name="Google Shape;763;p44"/>
          <p:cNvSpPr/>
          <p:nvPr/>
        </p:nvSpPr>
        <p:spPr>
          <a:xfrm>
            <a:off x="6617075" y="280602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a:latin typeface="Roboto"/>
                <a:ea typeface="Roboto"/>
                <a:cs typeface="Roboto"/>
                <a:sym typeface="Roboto"/>
              </a:rPr>
              <a:t>Forwarding Chip(s)</a:t>
            </a:r>
            <a:endParaRPr sz="1000">
              <a:latin typeface="Roboto"/>
              <a:ea typeface="Roboto"/>
              <a:cs typeface="Roboto"/>
              <a:sym typeface="Roboto"/>
            </a:endParaRPr>
          </a:p>
        </p:txBody>
      </p:sp>
      <p:cxnSp>
        <p:nvCxnSpPr>
          <p:cNvPr id="764" name="Google Shape;764;p44"/>
          <p:cNvCxnSpPr>
            <a:stCxn id="763" idx="3"/>
            <a:endCxn id="733" idx="3"/>
          </p:cNvCxnSpPr>
          <p:nvPr/>
        </p:nvCxnSpPr>
        <p:spPr>
          <a:xfrm rot="10800000" flipH="1">
            <a:off x="7328075" y="3215675"/>
            <a:ext cx="156900" cy="81300"/>
          </a:xfrm>
          <a:prstGeom prst="straightConnector1">
            <a:avLst/>
          </a:prstGeom>
          <a:noFill/>
          <a:ln w="9525" cap="flat" cmpd="sng">
            <a:solidFill>
              <a:srgbClr val="595959"/>
            </a:solidFill>
            <a:prstDash val="solid"/>
            <a:round/>
            <a:headEnd type="none" w="med" len="med"/>
            <a:tailEnd type="none" w="med" len="med"/>
          </a:ln>
        </p:spPr>
      </p:cxnSp>
      <p:cxnSp>
        <p:nvCxnSpPr>
          <p:cNvPr id="765" name="Google Shape;765;p44"/>
          <p:cNvCxnSpPr>
            <a:stCxn id="763" idx="3"/>
            <a:endCxn id="732" idx="3"/>
          </p:cNvCxnSpPr>
          <p:nvPr/>
        </p:nvCxnSpPr>
        <p:spPr>
          <a:xfrm>
            <a:off x="7328075" y="3296975"/>
            <a:ext cx="156900" cy="126300"/>
          </a:xfrm>
          <a:prstGeom prst="straightConnector1">
            <a:avLst/>
          </a:prstGeom>
          <a:noFill/>
          <a:ln w="9525" cap="flat" cmpd="sng">
            <a:solidFill>
              <a:srgbClr val="595959"/>
            </a:solidFill>
            <a:prstDash val="solid"/>
            <a:round/>
            <a:headEnd type="none" w="med" len="med"/>
            <a:tailEnd type="none" w="med" len="med"/>
          </a:ln>
        </p:spPr>
      </p:cxnSp>
      <p:cxnSp>
        <p:nvCxnSpPr>
          <p:cNvPr id="766" name="Google Shape;766;p44"/>
          <p:cNvCxnSpPr>
            <a:stCxn id="763" idx="3"/>
            <a:endCxn id="731" idx="3"/>
          </p:cNvCxnSpPr>
          <p:nvPr/>
        </p:nvCxnSpPr>
        <p:spPr>
          <a:xfrm>
            <a:off x="7328075" y="3296975"/>
            <a:ext cx="156900" cy="333900"/>
          </a:xfrm>
          <a:prstGeom prst="straightConnector1">
            <a:avLst/>
          </a:prstGeom>
          <a:noFill/>
          <a:ln w="9525" cap="flat" cmpd="sng">
            <a:solidFill>
              <a:srgbClr val="595959"/>
            </a:solidFill>
            <a:prstDash val="solid"/>
            <a:round/>
            <a:headEnd type="none" w="med" len="med"/>
            <a:tailEnd type="none" w="med" len="med"/>
          </a:ln>
        </p:spPr>
      </p:cxnSp>
      <p:cxnSp>
        <p:nvCxnSpPr>
          <p:cNvPr id="767" name="Google Shape;767;p44"/>
          <p:cNvCxnSpPr>
            <a:stCxn id="763" idx="3"/>
            <a:endCxn id="730" idx="3"/>
          </p:cNvCxnSpPr>
          <p:nvPr/>
        </p:nvCxnSpPr>
        <p:spPr>
          <a:xfrm>
            <a:off x="7328075" y="3296975"/>
            <a:ext cx="156900" cy="541800"/>
          </a:xfrm>
          <a:prstGeom prst="straightConnector1">
            <a:avLst/>
          </a:prstGeom>
          <a:noFill/>
          <a:ln w="9525" cap="flat" cmpd="sng">
            <a:solidFill>
              <a:srgbClr val="595959"/>
            </a:solidFill>
            <a:prstDash val="solid"/>
            <a:round/>
            <a:headEnd type="none" w="med" len="med"/>
            <a:tailEnd type="none" w="med" len="med"/>
          </a:ln>
        </p:spPr>
      </p:cxnSp>
      <p:cxnSp>
        <p:nvCxnSpPr>
          <p:cNvPr id="768" name="Google Shape;768;p44"/>
          <p:cNvCxnSpPr>
            <a:stCxn id="725" idx="3"/>
            <a:endCxn id="745" idx="1"/>
          </p:cNvCxnSpPr>
          <p:nvPr/>
        </p:nvCxnSpPr>
        <p:spPr>
          <a:xfrm rot="10800000" flipH="1">
            <a:off x="1674700" y="3238125"/>
            <a:ext cx="148500" cy="623100"/>
          </a:xfrm>
          <a:prstGeom prst="straightConnector1">
            <a:avLst/>
          </a:prstGeom>
          <a:noFill/>
          <a:ln w="9525" cap="flat" cmpd="sng">
            <a:solidFill>
              <a:srgbClr val="595959"/>
            </a:solidFill>
            <a:prstDash val="solid"/>
            <a:round/>
            <a:headEnd type="none" w="med" len="med"/>
            <a:tailEnd type="none" w="med" len="med"/>
          </a:ln>
        </p:spPr>
      </p:cxnSp>
      <p:cxnSp>
        <p:nvCxnSpPr>
          <p:cNvPr id="769" name="Google Shape;769;p44"/>
          <p:cNvCxnSpPr>
            <a:stCxn id="724" idx="3"/>
            <a:endCxn id="745" idx="1"/>
          </p:cNvCxnSpPr>
          <p:nvPr/>
        </p:nvCxnSpPr>
        <p:spPr>
          <a:xfrm rot="10800000" flipH="1">
            <a:off x="1674700" y="3238000"/>
            <a:ext cx="148500" cy="415500"/>
          </a:xfrm>
          <a:prstGeom prst="straightConnector1">
            <a:avLst/>
          </a:prstGeom>
          <a:noFill/>
          <a:ln w="9525" cap="flat" cmpd="sng">
            <a:solidFill>
              <a:srgbClr val="595959"/>
            </a:solidFill>
            <a:prstDash val="solid"/>
            <a:round/>
            <a:headEnd type="none" w="med" len="med"/>
            <a:tailEnd type="none" w="med" len="med"/>
          </a:ln>
        </p:spPr>
      </p:cxnSp>
      <p:cxnSp>
        <p:nvCxnSpPr>
          <p:cNvPr id="770" name="Google Shape;770;p44"/>
          <p:cNvCxnSpPr>
            <a:stCxn id="723" idx="3"/>
            <a:endCxn id="745" idx="1"/>
          </p:cNvCxnSpPr>
          <p:nvPr/>
        </p:nvCxnSpPr>
        <p:spPr>
          <a:xfrm rot="10800000" flipH="1">
            <a:off x="1674700" y="3238175"/>
            <a:ext cx="148500" cy="207600"/>
          </a:xfrm>
          <a:prstGeom prst="straightConnector1">
            <a:avLst/>
          </a:prstGeom>
          <a:noFill/>
          <a:ln w="9525" cap="flat" cmpd="sng">
            <a:solidFill>
              <a:srgbClr val="595959"/>
            </a:solidFill>
            <a:prstDash val="solid"/>
            <a:round/>
            <a:headEnd type="none" w="med" len="med"/>
            <a:tailEnd type="none" w="med" len="med"/>
          </a:ln>
        </p:spPr>
      </p:cxnSp>
      <p:cxnSp>
        <p:nvCxnSpPr>
          <p:cNvPr id="771" name="Google Shape;771;p44"/>
          <p:cNvCxnSpPr>
            <a:stCxn id="722" idx="3"/>
            <a:endCxn id="745" idx="1"/>
          </p:cNvCxnSpPr>
          <p:nvPr/>
        </p:nvCxnSpPr>
        <p:spPr>
          <a:xfrm>
            <a:off x="1674700" y="3238050"/>
            <a:ext cx="148500" cy="0"/>
          </a:xfrm>
          <a:prstGeom prst="straightConnector1">
            <a:avLst/>
          </a:prstGeom>
          <a:noFill/>
          <a:ln w="9525" cap="flat" cmpd="sng">
            <a:solidFill>
              <a:srgbClr val="595959"/>
            </a:solidFill>
            <a:prstDash val="solid"/>
            <a:round/>
            <a:headEnd type="none" w="med" len="med"/>
            <a:tailEnd type="none" w="med" len="med"/>
          </a:ln>
        </p:spPr>
      </p:cxnSp>
      <p:cxnSp>
        <p:nvCxnSpPr>
          <p:cNvPr id="772" name="Google Shape;772;p44"/>
          <p:cNvCxnSpPr>
            <a:stCxn id="718" idx="3"/>
            <a:endCxn id="746" idx="1"/>
          </p:cNvCxnSpPr>
          <p:nvPr/>
        </p:nvCxnSpPr>
        <p:spPr>
          <a:xfrm>
            <a:off x="1674700" y="2407150"/>
            <a:ext cx="242700" cy="732300"/>
          </a:xfrm>
          <a:prstGeom prst="straightConnector1">
            <a:avLst/>
          </a:prstGeom>
          <a:noFill/>
          <a:ln w="9525" cap="flat" cmpd="sng">
            <a:solidFill>
              <a:srgbClr val="595959"/>
            </a:solidFill>
            <a:prstDash val="solid"/>
            <a:round/>
            <a:headEnd type="none" w="med" len="med"/>
            <a:tailEnd type="none" w="med" len="med"/>
          </a:ln>
        </p:spPr>
      </p:cxnSp>
      <p:cxnSp>
        <p:nvCxnSpPr>
          <p:cNvPr id="773" name="Google Shape;773;p44"/>
          <p:cNvCxnSpPr>
            <a:stCxn id="719" idx="3"/>
            <a:endCxn id="746" idx="1"/>
          </p:cNvCxnSpPr>
          <p:nvPr/>
        </p:nvCxnSpPr>
        <p:spPr>
          <a:xfrm>
            <a:off x="1674700" y="2614875"/>
            <a:ext cx="242700" cy="524700"/>
          </a:xfrm>
          <a:prstGeom prst="straightConnector1">
            <a:avLst/>
          </a:prstGeom>
          <a:noFill/>
          <a:ln w="9525" cap="flat" cmpd="sng">
            <a:solidFill>
              <a:srgbClr val="595959"/>
            </a:solidFill>
            <a:prstDash val="solid"/>
            <a:round/>
            <a:headEnd type="none" w="med" len="med"/>
            <a:tailEnd type="none" w="med" len="med"/>
          </a:ln>
        </p:spPr>
      </p:cxnSp>
      <p:cxnSp>
        <p:nvCxnSpPr>
          <p:cNvPr id="774" name="Google Shape;774;p44"/>
          <p:cNvCxnSpPr>
            <a:stCxn id="720" idx="3"/>
            <a:endCxn id="746" idx="1"/>
          </p:cNvCxnSpPr>
          <p:nvPr/>
        </p:nvCxnSpPr>
        <p:spPr>
          <a:xfrm>
            <a:off x="1674700" y="2822600"/>
            <a:ext cx="242700" cy="316800"/>
          </a:xfrm>
          <a:prstGeom prst="straightConnector1">
            <a:avLst/>
          </a:prstGeom>
          <a:noFill/>
          <a:ln w="9525" cap="flat" cmpd="sng">
            <a:solidFill>
              <a:srgbClr val="595959"/>
            </a:solidFill>
            <a:prstDash val="solid"/>
            <a:round/>
            <a:headEnd type="none" w="med" len="med"/>
            <a:tailEnd type="none" w="med" len="med"/>
          </a:ln>
        </p:spPr>
      </p:cxnSp>
      <p:cxnSp>
        <p:nvCxnSpPr>
          <p:cNvPr id="775" name="Google Shape;775;p44"/>
          <p:cNvCxnSpPr>
            <a:stCxn id="721" idx="3"/>
            <a:endCxn id="746" idx="1"/>
          </p:cNvCxnSpPr>
          <p:nvPr/>
        </p:nvCxnSpPr>
        <p:spPr>
          <a:xfrm>
            <a:off x="1674700" y="3030325"/>
            <a:ext cx="242700" cy="109200"/>
          </a:xfrm>
          <a:prstGeom prst="straightConnector1">
            <a:avLst/>
          </a:prstGeom>
          <a:noFill/>
          <a:ln w="9525" cap="flat" cmpd="sng">
            <a:solidFill>
              <a:srgbClr val="595959"/>
            </a:solidFill>
            <a:prstDash val="solid"/>
            <a:round/>
            <a:headEnd type="none" w="med" len="med"/>
            <a:tailEnd type="none" w="med" len="med"/>
          </a:ln>
        </p:spPr>
      </p:cxnSp>
      <p:sp>
        <p:nvSpPr>
          <p:cNvPr id="776" name="Google Shape;776;p44"/>
          <p:cNvSpPr/>
          <p:nvPr/>
        </p:nvSpPr>
        <p:spPr>
          <a:xfrm>
            <a:off x="1130700" y="2398278"/>
            <a:ext cx="6914125" cy="1440875"/>
          </a:xfrm>
          <a:custGeom>
            <a:avLst/>
            <a:gdLst/>
            <a:ahLst/>
            <a:cxnLst/>
            <a:rect l="l" t="t" r="r" b="b"/>
            <a:pathLst>
              <a:path w="276565" h="57635" extrusionOk="0">
                <a:moveTo>
                  <a:pt x="0" y="985"/>
                </a:moveTo>
                <a:cubicBezTo>
                  <a:pt x="7243" y="-460"/>
                  <a:pt x="15606" y="-554"/>
                  <a:pt x="22062" y="3034"/>
                </a:cubicBezTo>
                <a:cubicBezTo>
                  <a:pt x="28014" y="6342"/>
                  <a:pt x="30799" y="13505"/>
                  <a:pt x="35614" y="18320"/>
                </a:cubicBezTo>
                <a:cubicBezTo>
                  <a:pt x="41750" y="24456"/>
                  <a:pt x="50886" y="27253"/>
                  <a:pt x="59410" y="28878"/>
                </a:cubicBezTo>
                <a:cubicBezTo>
                  <a:pt x="73497" y="31564"/>
                  <a:pt x="88115" y="29560"/>
                  <a:pt x="102431" y="28721"/>
                </a:cubicBezTo>
                <a:cubicBezTo>
                  <a:pt x="128565" y="27189"/>
                  <a:pt x="154731" y="25726"/>
                  <a:pt x="180910" y="25726"/>
                </a:cubicBezTo>
                <a:cubicBezTo>
                  <a:pt x="188790" y="25726"/>
                  <a:pt x="196775" y="24118"/>
                  <a:pt x="204548" y="25411"/>
                </a:cubicBezTo>
                <a:cubicBezTo>
                  <a:pt x="213837" y="26956"/>
                  <a:pt x="223866" y="27762"/>
                  <a:pt x="231810" y="32818"/>
                </a:cubicBezTo>
                <a:cubicBezTo>
                  <a:pt x="240056" y="38066"/>
                  <a:pt x="243338" y="49399"/>
                  <a:pt x="251824" y="54250"/>
                </a:cubicBezTo>
                <a:cubicBezTo>
                  <a:pt x="259048" y="58379"/>
                  <a:pt x="268245" y="57559"/>
                  <a:pt x="276565" y="57559"/>
                </a:cubicBezTo>
              </a:path>
            </a:pathLst>
          </a:custGeom>
          <a:noFill/>
          <a:ln w="28575" cap="flat" cmpd="sng">
            <a:solidFill>
              <a:srgbClr val="FF9900"/>
            </a:solidFill>
            <a:prstDash val="solid"/>
            <a:round/>
            <a:headEnd type="none" w="med" len="med"/>
            <a:tailEnd type="triangle" w="med" len="med"/>
          </a:ln>
        </p:spPr>
        <p:txBody>
          <a:bodyPr/>
          <a:lstStyle/>
          <a:p>
            <a:endParaRPr lang="en-US"/>
          </a:p>
        </p:txBody>
      </p:sp>
      <p:sp>
        <p:nvSpPr>
          <p:cNvPr id="777" name="Google Shape;777;p44"/>
          <p:cNvSpPr txBox="1">
            <a:spLocks noGrp="1"/>
          </p:cNvSpPr>
          <p:nvPr>
            <p:ph type="body" idx="1"/>
          </p:nvPr>
        </p:nvSpPr>
        <p:spPr>
          <a:xfrm>
            <a:off x="107050" y="402200"/>
            <a:ext cx="8909700" cy="524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User</a:t>
            </a:r>
            <a:r>
              <a:rPr lang="en"/>
              <a:t> packet: Forward according to installed routes.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45"/>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Types of Packets – Control Plane Traffic</a:t>
            </a:r>
            <a:endParaRPr/>
          </a:p>
        </p:txBody>
      </p:sp>
      <p:sp>
        <p:nvSpPr>
          <p:cNvPr id="783" name="Google Shape;783;p45"/>
          <p:cNvSpPr/>
          <p:nvPr/>
        </p:nvSpPr>
        <p:spPr>
          <a:xfrm>
            <a:off x="1452600" y="1017725"/>
            <a:ext cx="6248400" cy="3891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5"/>
          <p:cNvSpPr/>
          <p:nvPr/>
        </p:nvSpPr>
        <p:spPr>
          <a:xfrm>
            <a:off x="1536225" y="2026900"/>
            <a:ext cx="1473300" cy="26559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5"/>
          <p:cNvSpPr/>
          <p:nvPr/>
        </p:nvSpPr>
        <p:spPr>
          <a:xfrm>
            <a:off x="1391200" y="23309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5"/>
          <p:cNvSpPr/>
          <p:nvPr/>
        </p:nvSpPr>
        <p:spPr>
          <a:xfrm>
            <a:off x="1391200" y="25386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5"/>
          <p:cNvSpPr/>
          <p:nvPr/>
        </p:nvSpPr>
        <p:spPr>
          <a:xfrm>
            <a:off x="1391200" y="27464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5"/>
          <p:cNvSpPr/>
          <p:nvPr/>
        </p:nvSpPr>
        <p:spPr>
          <a:xfrm>
            <a:off x="1391200" y="29541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5"/>
          <p:cNvSpPr/>
          <p:nvPr/>
        </p:nvSpPr>
        <p:spPr>
          <a:xfrm>
            <a:off x="1391200" y="31618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5"/>
          <p:cNvSpPr/>
          <p:nvPr/>
        </p:nvSpPr>
        <p:spPr>
          <a:xfrm>
            <a:off x="1391200" y="33695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5"/>
          <p:cNvSpPr/>
          <p:nvPr/>
        </p:nvSpPr>
        <p:spPr>
          <a:xfrm>
            <a:off x="1391200" y="35773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5"/>
          <p:cNvSpPr/>
          <p:nvPr/>
        </p:nvSpPr>
        <p:spPr>
          <a:xfrm>
            <a:off x="1391200" y="37850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5"/>
          <p:cNvSpPr/>
          <p:nvPr/>
        </p:nvSpPr>
        <p:spPr>
          <a:xfrm>
            <a:off x="3507625" y="1148425"/>
            <a:ext cx="1971000" cy="9819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5"/>
          <p:cNvSpPr/>
          <p:nvPr/>
        </p:nvSpPr>
        <p:spPr>
          <a:xfrm>
            <a:off x="1895913" y="4218950"/>
            <a:ext cx="753900" cy="3666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a:ea typeface="Roboto"/>
                <a:cs typeface="Roboto"/>
                <a:sym typeface="Roboto"/>
              </a:rPr>
              <a:t>Local CPU (x86)</a:t>
            </a:r>
            <a:endParaRPr sz="900">
              <a:latin typeface="Roboto"/>
              <a:ea typeface="Roboto"/>
              <a:cs typeface="Roboto"/>
              <a:sym typeface="Roboto"/>
            </a:endParaRPr>
          </a:p>
        </p:txBody>
      </p:sp>
      <p:sp>
        <p:nvSpPr>
          <p:cNvPr id="795" name="Google Shape;795;p45"/>
          <p:cNvSpPr/>
          <p:nvPr/>
        </p:nvSpPr>
        <p:spPr>
          <a:xfrm>
            <a:off x="4022875" y="1554925"/>
            <a:ext cx="940500" cy="4737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a:ea typeface="Roboto"/>
                <a:cs typeface="Roboto"/>
                <a:sym typeface="Roboto"/>
              </a:rPr>
              <a:t>Control Processor (x86)</a:t>
            </a:r>
            <a:endParaRPr sz="900">
              <a:latin typeface="Roboto"/>
              <a:ea typeface="Roboto"/>
              <a:cs typeface="Roboto"/>
              <a:sym typeface="Roboto"/>
            </a:endParaRPr>
          </a:p>
        </p:txBody>
      </p:sp>
      <p:sp>
        <p:nvSpPr>
          <p:cNvPr id="796" name="Google Shape;796;p45"/>
          <p:cNvSpPr/>
          <p:nvPr/>
        </p:nvSpPr>
        <p:spPr>
          <a:xfrm rot="10800000">
            <a:off x="6136600" y="2026900"/>
            <a:ext cx="1473300" cy="26559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5"/>
          <p:cNvSpPr/>
          <p:nvPr/>
        </p:nvSpPr>
        <p:spPr>
          <a:xfrm rot="10800000">
            <a:off x="7485000" y="37625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5"/>
          <p:cNvSpPr/>
          <p:nvPr/>
        </p:nvSpPr>
        <p:spPr>
          <a:xfrm rot="10800000">
            <a:off x="7485000" y="35547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5"/>
          <p:cNvSpPr/>
          <p:nvPr/>
        </p:nvSpPr>
        <p:spPr>
          <a:xfrm rot="10800000">
            <a:off x="7485000" y="33470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5"/>
          <p:cNvSpPr/>
          <p:nvPr/>
        </p:nvSpPr>
        <p:spPr>
          <a:xfrm rot="10800000">
            <a:off x="7485000" y="31393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5"/>
          <p:cNvSpPr/>
          <p:nvPr/>
        </p:nvSpPr>
        <p:spPr>
          <a:xfrm rot="10800000">
            <a:off x="7485000" y="29316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5"/>
          <p:cNvSpPr/>
          <p:nvPr/>
        </p:nvSpPr>
        <p:spPr>
          <a:xfrm rot="10800000">
            <a:off x="7485000" y="27238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5"/>
          <p:cNvSpPr/>
          <p:nvPr/>
        </p:nvSpPr>
        <p:spPr>
          <a:xfrm rot="10800000">
            <a:off x="7485000" y="25161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5"/>
          <p:cNvSpPr/>
          <p:nvPr/>
        </p:nvSpPr>
        <p:spPr>
          <a:xfrm rot="10800000">
            <a:off x="7485000" y="23084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5"/>
          <p:cNvSpPr/>
          <p:nvPr/>
        </p:nvSpPr>
        <p:spPr>
          <a:xfrm>
            <a:off x="6496288" y="4218875"/>
            <a:ext cx="753900" cy="3666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a:ea typeface="Roboto"/>
                <a:cs typeface="Roboto"/>
                <a:sym typeface="Roboto"/>
              </a:rPr>
              <a:t>Local CPU (x86)</a:t>
            </a:r>
            <a:endParaRPr sz="900">
              <a:latin typeface="Roboto"/>
              <a:ea typeface="Roboto"/>
              <a:cs typeface="Roboto"/>
              <a:sym typeface="Roboto"/>
            </a:endParaRPr>
          </a:p>
        </p:txBody>
      </p:sp>
      <p:cxnSp>
        <p:nvCxnSpPr>
          <p:cNvPr id="806" name="Google Shape;806;p45"/>
          <p:cNvCxnSpPr>
            <a:stCxn id="784" idx="0"/>
            <a:endCxn id="793" idx="1"/>
          </p:cNvCxnSpPr>
          <p:nvPr/>
        </p:nvCxnSpPr>
        <p:spPr>
          <a:xfrm rot="-5400000">
            <a:off x="2696475" y="1215700"/>
            <a:ext cx="387600" cy="1234800"/>
          </a:xfrm>
          <a:prstGeom prst="curvedConnector2">
            <a:avLst/>
          </a:prstGeom>
          <a:noFill/>
          <a:ln w="9525" cap="flat" cmpd="sng">
            <a:solidFill>
              <a:srgbClr val="595959"/>
            </a:solidFill>
            <a:prstDash val="solid"/>
            <a:round/>
            <a:headEnd type="triangle" w="med" len="med"/>
            <a:tailEnd type="triangle" w="med" len="med"/>
          </a:ln>
        </p:spPr>
      </p:cxnSp>
      <p:cxnSp>
        <p:nvCxnSpPr>
          <p:cNvPr id="807" name="Google Shape;807;p45"/>
          <p:cNvCxnSpPr>
            <a:stCxn id="793" idx="3"/>
            <a:endCxn id="796" idx="2"/>
          </p:cNvCxnSpPr>
          <p:nvPr/>
        </p:nvCxnSpPr>
        <p:spPr>
          <a:xfrm>
            <a:off x="5478625" y="1639375"/>
            <a:ext cx="1394700" cy="387600"/>
          </a:xfrm>
          <a:prstGeom prst="curvedConnector2">
            <a:avLst/>
          </a:prstGeom>
          <a:noFill/>
          <a:ln w="9525" cap="flat" cmpd="sng">
            <a:solidFill>
              <a:srgbClr val="595959"/>
            </a:solidFill>
            <a:prstDash val="solid"/>
            <a:round/>
            <a:headEnd type="triangle" w="med" len="med"/>
            <a:tailEnd type="triangle" w="med" len="med"/>
          </a:ln>
        </p:spPr>
      </p:cxnSp>
      <p:sp>
        <p:nvSpPr>
          <p:cNvPr id="808" name="Google Shape;808;p45"/>
          <p:cNvSpPr txBox="1"/>
          <p:nvPr/>
        </p:nvSpPr>
        <p:spPr>
          <a:xfrm>
            <a:off x="6117325" y="2036388"/>
            <a:ext cx="877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Linecard</a:t>
            </a:r>
            <a:endParaRPr sz="1000">
              <a:latin typeface="Roboto"/>
              <a:ea typeface="Roboto"/>
              <a:cs typeface="Roboto"/>
              <a:sym typeface="Roboto"/>
            </a:endParaRPr>
          </a:p>
        </p:txBody>
      </p:sp>
      <p:sp>
        <p:nvSpPr>
          <p:cNvPr id="809" name="Google Shape;809;p45"/>
          <p:cNvSpPr txBox="1"/>
          <p:nvPr/>
        </p:nvSpPr>
        <p:spPr>
          <a:xfrm>
            <a:off x="1505450" y="1999163"/>
            <a:ext cx="877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Linecard</a:t>
            </a:r>
            <a:endParaRPr sz="1000">
              <a:latin typeface="Roboto"/>
              <a:ea typeface="Roboto"/>
              <a:cs typeface="Roboto"/>
              <a:sym typeface="Roboto"/>
            </a:endParaRPr>
          </a:p>
        </p:txBody>
      </p:sp>
      <p:sp>
        <p:nvSpPr>
          <p:cNvPr id="810" name="Google Shape;810;p45"/>
          <p:cNvSpPr txBox="1"/>
          <p:nvPr/>
        </p:nvSpPr>
        <p:spPr>
          <a:xfrm>
            <a:off x="3924750" y="1115475"/>
            <a:ext cx="1303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Controller Card</a:t>
            </a:r>
            <a:endParaRPr sz="1000">
              <a:latin typeface="Roboto"/>
              <a:ea typeface="Roboto"/>
              <a:cs typeface="Roboto"/>
              <a:sym typeface="Roboto"/>
            </a:endParaRPr>
          </a:p>
        </p:txBody>
      </p:sp>
      <p:sp>
        <p:nvSpPr>
          <p:cNvPr id="811" name="Google Shape;811;p45"/>
          <p:cNvSpPr txBox="1"/>
          <p:nvPr/>
        </p:nvSpPr>
        <p:spPr>
          <a:xfrm>
            <a:off x="1452600" y="1029900"/>
            <a:ext cx="1303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Chassis</a:t>
            </a:r>
            <a:endParaRPr sz="1000">
              <a:latin typeface="Roboto"/>
              <a:ea typeface="Roboto"/>
              <a:cs typeface="Roboto"/>
              <a:sym typeface="Roboto"/>
            </a:endParaRPr>
          </a:p>
        </p:txBody>
      </p:sp>
      <p:sp>
        <p:nvSpPr>
          <p:cNvPr id="812" name="Google Shape;812;p45"/>
          <p:cNvSpPr/>
          <p:nvPr/>
        </p:nvSpPr>
        <p:spPr>
          <a:xfrm>
            <a:off x="1823075" y="2747100"/>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5"/>
          <p:cNvSpPr/>
          <p:nvPr/>
        </p:nvSpPr>
        <p:spPr>
          <a:xfrm>
            <a:off x="1917375" y="264847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a:latin typeface="Roboto"/>
                <a:ea typeface="Roboto"/>
                <a:cs typeface="Roboto"/>
                <a:sym typeface="Roboto"/>
              </a:rPr>
              <a:t>Forwarding Chip(s)</a:t>
            </a:r>
            <a:endParaRPr sz="1000">
              <a:latin typeface="Roboto"/>
              <a:ea typeface="Roboto"/>
              <a:cs typeface="Roboto"/>
              <a:sym typeface="Roboto"/>
            </a:endParaRPr>
          </a:p>
        </p:txBody>
      </p:sp>
      <p:sp>
        <p:nvSpPr>
          <p:cNvPr id="814" name="Google Shape;814;p45"/>
          <p:cNvSpPr/>
          <p:nvPr/>
        </p:nvSpPr>
        <p:spPr>
          <a:xfrm>
            <a:off x="2725825" y="264847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Fabric Chip(s)</a:t>
            </a:r>
            <a:endParaRPr sz="1200">
              <a:latin typeface="Roboto"/>
              <a:ea typeface="Roboto"/>
              <a:cs typeface="Roboto"/>
              <a:sym typeface="Roboto"/>
            </a:endParaRPr>
          </a:p>
        </p:txBody>
      </p:sp>
      <p:sp>
        <p:nvSpPr>
          <p:cNvPr id="815" name="Google Shape;815;p45"/>
          <p:cNvSpPr/>
          <p:nvPr/>
        </p:nvSpPr>
        <p:spPr>
          <a:xfrm>
            <a:off x="3720925" y="2261025"/>
            <a:ext cx="1544400" cy="2097900"/>
          </a:xfrm>
          <a:prstGeom prst="rect">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Droid Sans"/>
                <a:ea typeface="Droid Sans"/>
                <a:cs typeface="Droid Sans"/>
                <a:sym typeface="Droid Sans"/>
              </a:rPr>
              <a:t>Fabric</a:t>
            </a:r>
            <a:endParaRPr sz="800">
              <a:latin typeface="Droid Sans"/>
              <a:ea typeface="Droid Sans"/>
              <a:cs typeface="Droid Sans"/>
              <a:sym typeface="Droid Sans"/>
            </a:endParaRPr>
          </a:p>
        </p:txBody>
      </p:sp>
      <p:sp>
        <p:nvSpPr>
          <p:cNvPr id="816" name="Google Shape;816;p45"/>
          <p:cNvSpPr/>
          <p:nvPr/>
        </p:nvSpPr>
        <p:spPr>
          <a:xfrm>
            <a:off x="5697000" y="264862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Fabric Chip(s)</a:t>
            </a:r>
            <a:endParaRPr sz="1200">
              <a:latin typeface="Roboto"/>
              <a:ea typeface="Roboto"/>
              <a:cs typeface="Roboto"/>
              <a:sym typeface="Roboto"/>
            </a:endParaRPr>
          </a:p>
        </p:txBody>
      </p:sp>
      <p:sp>
        <p:nvSpPr>
          <p:cNvPr id="817" name="Google Shape;817;p45"/>
          <p:cNvSpPr/>
          <p:nvPr/>
        </p:nvSpPr>
        <p:spPr>
          <a:xfrm>
            <a:off x="3850525" y="2460825"/>
            <a:ext cx="1544400" cy="2097900"/>
          </a:xfrm>
          <a:prstGeom prst="rect">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Droid Sans"/>
                <a:ea typeface="Droid Sans"/>
                <a:cs typeface="Droid Sans"/>
                <a:sym typeface="Droid Sans"/>
              </a:rPr>
              <a:t>Fabric</a:t>
            </a:r>
            <a:endParaRPr sz="800">
              <a:latin typeface="Droid Sans"/>
              <a:ea typeface="Droid Sans"/>
              <a:cs typeface="Droid Sans"/>
              <a:sym typeface="Droid Sans"/>
            </a:endParaRPr>
          </a:p>
        </p:txBody>
      </p:sp>
      <p:cxnSp>
        <p:nvCxnSpPr>
          <p:cNvPr id="818" name="Google Shape;818;p45"/>
          <p:cNvCxnSpPr>
            <a:stCxn id="814" idx="3"/>
            <a:endCxn id="815" idx="1"/>
          </p:cNvCxnSpPr>
          <p:nvPr/>
        </p:nvCxnSpPr>
        <p:spPr>
          <a:xfrm>
            <a:off x="3436825" y="3139425"/>
            <a:ext cx="284100" cy="170700"/>
          </a:xfrm>
          <a:prstGeom prst="straightConnector1">
            <a:avLst/>
          </a:prstGeom>
          <a:noFill/>
          <a:ln w="9525" cap="flat" cmpd="sng">
            <a:solidFill>
              <a:srgbClr val="595959"/>
            </a:solidFill>
            <a:prstDash val="solid"/>
            <a:round/>
            <a:headEnd type="none" w="med" len="med"/>
            <a:tailEnd type="none" w="med" len="med"/>
          </a:ln>
        </p:spPr>
      </p:cxnSp>
      <p:cxnSp>
        <p:nvCxnSpPr>
          <p:cNvPr id="819" name="Google Shape;819;p45"/>
          <p:cNvCxnSpPr>
            <a:stCxn id="814" idx="3"/>
            <a:endCxn id="817" idx="1"/>
          </p:cNvCxnSpPr>
          <p:nvPr/>
        </p:nvCxnSpPr>
        <p:spPr>
          <a:xfrm>
            <a:off x="3436825" y="3139425"/>
            <a:ext cx="413700" cy="370500"/>
          </a:xfrm>
          <a:prstGeom prst="straightConnector1">
            <a:avLst/>
          </a:prstGeom>
          <a:noFill/>
          <a:ln w="9525" cap="flat" cmpd="sng">
            <a:solidFill>
              <a:srgbClr val="595959"/>
            </a:solidFill>
            <a:prstDash val="solid"/>
            <a:round/>
            <a:headEnd type="none" w="med" len="med"/>
            <a:tailEnd type="none" w="med" len="med"/>
          </a:ln>
        </p:spPr>
      </p:cxnSp>
      <p:cxnSp>
        <p:nvCxnSpPr>
          <p:cNvPr id="820" name="Google Shape;820;p45"/>
          <p:cNvCxnSpPr>
            <a:stCxn id="814" idx="3"/>
            <a:endCxn id="821" idx="1"/>
          </p:cNvCxnSpPr>
          <p:nvPr/>
        </p:nvCxnSpPr>
        <p:spPr>
          <a:xfrm>
            <a:off x="3436825" y="3139425"/>
            <a:ext cx="543900" cy="558300"/>
          </a:xfrm>
          <a:prstGeom prst="straightConnector1">
            <a:avLst/>
          </a:prstGeom>
          <a:noFill/>
          <a:ln w="9525" cap="flat" cmpd="sng">
            <a:solidFill>
              <a:srgbClr val="595959"/>
            </a:solidFill>
            <a:prstDash val="solid"/>
            <a:round/>
            <a:headEnd type="none" w="med" len="med"/>
            <a:tailEnd type="none" w="med" len="med"/>
          </a:ln>
        </p:spPr>
      </p:cxnSp>
      <p:cxnSp>
        <p:nvCxnSpPr>
          <p:cNvPr id="822" name="Google Shape;822;p45"/>
          <p:cNvCxnSpPr>
            <a:stCxn id="821" idx="3"/>
            <a:endCxn id="816" idx="1"/>
          </p:cNvCxnSpPr>
          <p:nvPr/>
        </p:nvCxnSpPr>
        <p:spPr>
          <a:xfrm rot="10800000" flipH="1">
            <a:off x="5525100" y="3139575"/>
            <a:ext cx="171900" cy="558000"/>
          </a:xfrm>
          <a:prstGeom prst="straightConnector1">
            <a:avLst/>
          </a:prstGeom>
          <a:noFill/>
          <a:ln w="9525" cap="flat" cmpd="sng">
            <a:solidFill>
              <a:srgbClr val="595959"/>
            </a:solidFill>
            <a:prstDash val="solid"/>
            <a:round/>
            <a:headEnd type="none" w="med" len="med"/>
            <a:tailEnd type="none" w="med" len="med"/>
          </a:ln>
        </p:spPr>
      </p:cxnSp>
      <p:cxnSp>
        <p:nvCxnSpPr>
          <p:cNvPr id="823" name="Google Shape;823;p45"/>
          <p:cNvCxnSpPr>
            <a:stCxn id="817" idx="3"/>
            <a:endCxn id="816" idx="1"/>
          </p:cNvCxnSpPr>
          <p:nvPr/>
        </p:nvCxnSpPr>
        <p:spPr>
          <a:xfrm rot="10800000" flipH="1">
            <a:off x="5394925" y="3139575"/>
            <a:ext cx="302100" cy="370200"/>
          </a:xfrm>
          <a:prstGeom prst="straightConnector1">
            <a:avLst/>
          </a:prstGeom>
          <a:noFill/>
          <a:ln w="9525" cap="flat" cmpd="sng">
            <a:solidFill>
              <a:srgbClr val="595959"/>
            </a:solidFill>
            <a:prstDash val="solid"/>
            <a:round/>
            <a:headEnd type="none" w="med" len="med"/>
            <a:tailEnd type="none" w="med" len="med"/>
          </a:ln>
        </p:spPr>
      </p:cxnSp>
      <p:cxnSp>
        <p:nvCxnSpPr>
          <p:cNvPr id="824" name="Google Shape;824;p45"/>
          <p:cNvCxnSpPr>
            <a:endCxn id="816" idx="1"/>
          </p:cNvCxnSpPr>
          <p:nvPr/>
        </p:nvCxnSpPr>
        <p:spPr>
          <a:xfrm rot="10800000" flipH="1">
            <a:off x="5265300" y="3139575"/>
            <a:ext cx="431700" cy="170400"/>
          </a:xfrm>
          <a:prstGeom prst="straightConnector1">
            <a:avLst/>
          </a:prstGeom>
          <a:noFill/>
          <a:ln w="9525" cap="flat" cmpd="sng">
            <a:solidFill>
              <a:srgbClr val="595959"/>
            </a:solidFill>
            <a:prstDash val="solid"/>
            <a:round/>
            <a:headEnd type="none" w="med" len="med"/>
            <a:tailEnd type="none" w="med" len="med"/>
          </a:ln>
        </p:spPr>
      </p:cxnSp>
      <p:sp>
        <p:nvSpPr>
          <p:cNvPr id="821" name="Google Shape;821;p45"/>
          <p:cNvSpPr/>
          <p:nvPr/>
        </p:nvSpPr>
        <p:spPr>
          <a:xfrm>
            <a:off x="3980700" y="2648625"/>
            <a:ext cx="1544400" cy="2097900"/>
          </a:xfrm>
          <a:prstGeom prst="rect">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Fabric</a:t>
            </a:r>
            <a:endParaRPr>
              <a:latin typeface="Roboto"/>
              <a:ea typeface="Roboto"/>
              <a:cs typeface="Roboto"/>
              <a:sym typeface="Roboto"/>
            </a:endParaRPr>
          </a:p>
        </p:txBody>
      </p:sp>
      <p:sp>
        <p:nvSpPr>
          <p:cNvPr id="825" name="Google Shape;825;p45"/>
          <p:cNvSpPr/>
          <p:nvPr/>
        </p:nvSpPr>
        <p:spPr>
          <a:xfrm>
            <a:off x="6496275" y="2681288"/>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6" name="Google Shape;826;p45"/>
          <p:cNvCxnSpPr>
            <a:stCxn id="825" idx="3"/>
            <a:endCxn id="804" idx="3"/>
          </p:cNvCxnSpPr>
          <p:nvPr/>
        </p:nvCxnSpPr>
        <p:spPr>
          <a:xfrm rot="10800000" flipH="1">
            <a:off x="7207275" y="2384738"/>
            <a:ext cx="277800" cy="787500"/>
          </a:xfrm>
          <a:prstGeom prst="straightConnector1">
            <a:avLst/>
          </a:prstGeom>
          <a:noFill/>
          <a:ln w="9525" cap="flat" cmpd="sng">
            <a:solidFill>
              <a:srgbClr val="595959"/>
            </a:solidFill>
            <a:prstDash val="solid"/>
            <a:round/>
            <a:headEnd type="none" w="med" len="med"/>
            <a:tailEnd type="none" w="med" len="med"/>
          </a:ln>
        </p:spPr>
      </p:cxnSp>
      <p:cxnSp>
        <p:nvCxnSpPr>
          <p:cNvPr id="827" name="Google Shape;827;p45"/>
          <p:cNvCxnSpPr>
            <a:stCxn id="825" idx="3"/>
            <a:endCxn id="803" idx="3"/>
          </p:cNvCxnSpPr>
          <p:nvPr/>
        </p:nvCxnSpPr>
        <p:spPr>
          <a:xfrm rot="10800000" flipH="1">
            <a:off x="7207275" y="2592338"/>
            <a:ext cx="277800" cy="579900"/>
          </a:xfrm>
          <a:prstGeom prst="straightConnector1">
            <a:avLst/>
          </a:prstGeom>
          <a:noFill/>
          <a:ln w="9525" cap="flat" cmpd="sng">
            <a:solidFill>
              <a:srgbClr val="595959"/>
            </a:solidFill>
            <a:prstDash val="solid"/>
            <a:round/>
            <a:headEnd type="none" w="med" len="med"/>
            <a:tailEnd type="none" w="med" len="med"/>
          </a:ln>
        </p:spPr>
      </p:cxnSp>
      <p:cxnSp>
        <p:nvCxnSpPr>
          <p:cNvPr id="828" name="Google Shape;828;p45"/>
          <p:cNvCxnSpPr>
            <a:stCxn id="825" idx="3"/>
            <a:endCxn id="802" idx="3"/>
          </p:cNvCxnSpPr>
          <p:nvPr/>
        </p:nvCxnSpPr>
        <p:spPr>
          <a:xfrm rot="10800000" flipH="1">
            <a:off x="7207275" y="2799938"/>
            <a:ext cx="277800" cy="372300"/>
          </a:xfrm>
          <a:prstGeom prst="straightConnector1">
            <a:avLst/>
          </a:prstGeom>
          <a:noFill/>
          <a:ln w="9525" cap="flat" cmpd="sng">
            <a:solidFill>
              <a:srgbClr val="595959"/>
            </a:solidFill>
            <a:prstDash val="solid"/>
            <a:round/>
            <a:headEnd type="none" w="med" len="med"/>
            <a:tailEnd type="none" w="med" len="med"/>
          </a:ln>
        </p:spPr>
      </p:cxnSp>
      <p:cxnSp>
        <p:nvCxnSpPr>
          <p:cNvPr id="829" name="Google Shape;829;p45"/>
          <p:cNvCxnSpPr>
            <a:stCxn id="825" idx="3"/>
            <a:endCxn id="801" idx="3"/>
          </p:cNvCxnSpPr>
          <p:nvPr/>
        </p:nvCxnSpPr>
        <p:spPr>
          <a:xfrm rot="10800000" flipH="1">
            <a:off x="7207275" y="3007838"/>
            <a:ext cx="277800" cy="164400"/>
          </a:xfrm>
          <a:prstGeom prst="straightConnector1">
            <a:avLst/>
          </a:prstGeom>
          <a:noFill/>
          <a:ln w="9525" cap="flat" cmpd="sng">
            <a:solidFill>
              <a:srgbClr val="595959"/>
            </a:solidFill>
            <a:prstDash val="solid"/>
            <a:round/>
            <a:headEnd type="none" w="med" len="med"/>
            <a:tailEnd type="none" w="med" len="med"/>
          </a:ln>
        </p:spPr>
      </p:cxnSp>
      <p:sp>
        <p:nvSpPr>
          <p:cNvPr id="830" name="Google Shape;830;p45"/>
          <p:cNvSpPr/>
          <p:nvPr/>
        </p:nvSpPr>
        <p:spPr>
          <a:xfrm>
            <a:off x="6617075" y="280602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a:latin typeface="Roboto"/>
                <a:ea typeface="Roboto"/>
                <a:cs typeface="Roboto"/>
                <a:sym typeface="Roboto"/>
              </a:rPr>
              <a:t>Forwarding Chip(s)</a:t>
            </a:r>
            <a:endParaRPr sz="1000">
              <a:latin typeface="Roboto"/>
              <a:ea typeface="Roboto"/>
              <a:cs typeface="Roboto"/>
              <a:sym typeface="Roboto"/>
            </a:endParaRPr>
          </a:p>
        </p:txBody>
      </p:sp>
      <p:cxnSp>
        <p:nvCxnSpPr>
          <p:cNvPr id="831" name="Google Shape;831;p45"/>
          <p:cNvCxnSpPr>
            <a:stCxn id="830" idx="3"/>
            <a:endCxn id="800" idx="3"/>
          </p:cNvCxnSpPr>
          <p:nvPr/>
        </p:nvCxnSpPr>
        <p:spPr>
          <a:xfrm rot="10800000" flipH="1">
            <a:off x="7328075" y="3215675"/>
            <a:ext cx="156900" cy="81300"/>
          </a:xfrm>
          <a:prstGeom prst="straightConnector1">
            <a:avLst/>
          </a:prstGeom>
          <a:noFill/>
          <a:ln w="9525" cap="flat" cmpd="sng">
            <a:solidFill>
              <a:srgbClr val="595959"/>
            </a:solidFill>
            <a:prstDash val="solid"/>
            <a:round/>
            <a:headEnd type="none" w="med" len="med"/>
            <a:tailEnd type="none" w="med" len="med"/>
          </a:ln>
        </p:spPr>
      </p:cxnSp>
      <p:cxnSp>
        <p:nvCxnSpPr>
          <p:cNvPr id="832" name="Google Shape;832;p45"/>
          <p:cNvCxnSpPr>
            <a:stCxn id="830" idx="3"/>
            <a:endCxn id="799" idx="3"/>
          </p:cNvCxnSpPr>
          <p:nvPr/>
        </p:nvCxnSpPr>
        <p:spPr>
          <a:xfrm>
            <a:off x="7328075" y="3296975"/>
            <a:ext cx="156900" cy="126300"/>
          </a:xfrm>
          <a:prstGeom prst="straightConnector1">
            <a:avLst/>
          </a:prstGeom>
          <a:noFill/>
          <a:ln w="9525" cap="flat" cmpd="sng">
            <a:solidFill>
              <a:srgbClr val="595959"/>
            </a:solidFill>
            <a:prstDash val="solid"/>
            <a:round/>
            <a:headEnd type="none" w="med" len="med"/>
            <a:tailEnd type="none" w="med" len="med"/>
          </a:ln>
        </p:spPr>
      </p:cxnSp>
      <p:cxnSp>
        <p:nvCxnSpPr>
          <p:cNvPr id="833" name="Google Shape;833;p45"/>
          <p:cNvCxnSpPr>
            <a:stCxn id="830" idx="3"/>
            <a:endCxn id="798" idx="3"/>
          </p:cNvCxnSpPr>
          <p:nvPr/>
        </p:nvCxnSpPr>
        <p:spPr>
          <a:xfrm>
            <a:off x="7328075" y="3296975"/>
            <a:ext cx="156900" cy="333900"/>
          </a:xfrm>
          <a:prstGeom prst="straightConnector1">
            <a:avLst/>
          </a:prstGeom>
          <a:noFill/>
          <a:ln w="9525" cap="flat" cmpd="sng">
            <a:solidFill>
              <a:srgbClr val="595959"/>
            </a:solidFill>
            <a:prstDash val="solid"/>
            <a:round/>
            <a:headEnd type="none" w="med" len="med"/>
            <a:tailEnd type="none" w="med" len="med"/>
          </a:ln>
        </p:spPr>
      </p:cxnSp>
      <p:cxnSp>
        <p:nvCxnSpPr>
          <p:cNvPr id="834" name="Google Shape;834;p45"/>
          <p:cNvCxnSpPr>
            <a:stCxn id="830" idx="3"/>
            <a:endCxn id="797" idx="3"/>
          </p:cNvCxnSpPr>
          <p:nvPr/>
        </p:nvCxnSpPr>
        <p:spPr>
          <a:xfrm>
            <a:off x="7328075" y="3296975"/>
            <a:ext cx="156900" cy="541800"/>
          </a:xfrm>
          <a:prstGeom prst="straightConnector1">
            <a:avLst/>
          </a:prstGeom>
          <a:noFill/>
          <a:ln w="9525" cap="flat" cmpd="sng">
            <a:solidFill>
              <a:srgbClr val="595959"/>
            </a:solidFill>
            <a:prstDash val="solid"/>
            <a:round/>
            <a:headEnd type="none" w="med" len="med"/>
            <a:tailEnd type="none" w="med" len="med"/>
          </a:ln>
        </p:spPr>
      </p:cxnSp>
      <p:cxnSp>
        <p:nvCxnSpPr>
          <p:cNvPr id="835" name="Google Shape;835;p45"/>
          <p:cNvCxnSpPr>
            <a:stCxn id="792" idx="3"/>
            <a:endCxn id="812" idx="1"/>
          </p:cNvCxnSpPr>
          <p:nvPr/>
        </p:nvCxnSpPr>
        <p:spPr>
          <a:xfrm rot="10800000" flipH="1">
            <a:off x="1674700" y="3238125"/>
            <a:ext cx="148500" cy="623100"/>
          </a:xfrm>
          <a:prstGeom prst="straightConnector1">
            <a:avLst/>
          </a:prstGeom>
          <a:noFill/>
          <a:ln w="9525" cap="flat" cmpd="sng">
            <a:solidFill>
              <a:srgbClr val="595959"/>
            </a:solidFill>
            <a:prstDash val="solid"/>
            <a:round/>
            <a:headEnd type="none" w="med" len="med"/>
            <a:tailEnd type="none" w="med" len="med"/>
          </a:ln>
        </p:spPr>
      </p:cxnSp>
      <p:cxnSp>
        <p:nvCxnSpPr>
          <p:cNvPr id="836" name="Google Shape;836;p45"/>
          <p:cNvCxnSpPr>
            <a:stCxn id="791" idx="3"/>
            <a:endCxn id="812" idx="1"/>
          </p:cNvCxnSpPr>
          <p:nvPr/>
        </p:nvCxnSpPr>
        <p:spPr>
          <a:xfrm rot="10800000" flipH="1">
            <a:off x="1674700" y="3238000"/>
            <a:ext cx="148500" cy="415500"/>
          </a:xfrm>
          <a:prstGeom prst="straightConnector1">
            <a:avLst/>
          </a:prstGeom>
          <a:noFill/>
          <a:ln w="9525" cap="flat" cmpd="sng">
            <a:solidFill>
              <a:srgbClr val="595959"/>
            </a:solidFill>
            <a:prstDash val="solid"/>
            <a:round/>
            <a:headEnd type="none" w="med" len="med"/>
            <a:tailEnd type="none" w="med" len="med"/>
          </a:ln>
        </p:spPr>
      </p:cxnSp>
      <p:cxnSp>
        <p:nvCxnSpPr>
          <p:cNvPr id="837" name="Google Shape;837;p45"/>
          <p:cNvCxnSpPr>
            <a:stCxn id="790" idx="3"/>
            <a:endCxn id="812" idx="1"/>
          </p:cNvCxnSpPr>
          <p:nvPr/>
        </p:nvCxnSpPr>
        <p:spPr>
          <a:xfrm rot="10800000" flipH="1">
            <a:off x="1674700" y="3238175"/>
            <a:ext cx="148500" cy="207600"/>
          </a:xfrm>
          <a:prstGeom prst="straightConnector1">
            <a:avLst/>
          </a:prstGeom>
          <a:noFill/>
          <a:ln w="9525" cap="flat" cmpd="sng">
            <a:solidFill>
              <a:srgbClr val="595959"/>
            </a:solidFill>
            <a:prstDash val="solid"/>
            <a:round/>
            <a:headEnd type="none" w="med" len="med"/>
            <a:tailEnd type="none" w="med" len="med"/>
          </a:ln>
        </p:spPr>
      </p:cxnSp>
      <p:cxnSp>
        <p:nvCxnSpPr>
          <p:cNvPr id="838" name="Google Shape;838;p45"/>
          <p:cNvCxnSpPr>
            <a:stCxn id="789" idx="3"/>
            <a:endCxn id="812" idx="1"/>
          </p:cNvCxnSpPr>
          <p:nvPr/>
        </p:nvCxnSpPr>
        <p:spPr>
          <a:xfrm>
            <a:off x="1674700" y="3238050"/>
            <a:ext cx="148500" cy="0"/>
          </a:xfrm>
          <a:prstGeom prst="straightConnector1">
            <a:avLst/>
          </a:prstGeom>
          <a:noFill/>
          <a:ln w="9525" cap="flat" cmpd="sng">
            <a:solidFill>
              <a:srgbClr val="595959"/>
            </a:solidFill>
            <a:prstDash val="solid"/>
            <a:round/>
            <a:headEnd type="none" w="med" len="med"/>
            <a:tailEnd type="none" w="med" len="med"/>
          </a:ln>
        </p:spPr>
      </p:cxnSp>
      <p:cxnSp>
        <p:nvCxnSpPr>
          <p:cNvPr id="839" name="Google Shape;839;p45"/>
          <p:cNvCxnSpPr>
            <a:stCxn id="785" idx="3"/>
            <a:endCxn id="813" idx="1"/>
          </p:cNvCxnSpPr>
          <p:nvPr/>
        </p:nvCxnSpPr>
        <p:spPr>
          <a:xfrm>
            <a:off x="1674700" y="2407150"/>
            <a:ext cx="242700" cy="732300"/>
          </a:xfrm>
          <a:prstGeom prst="straightConnector1">
            <a:avLst/>
          </a:prstGeom>
          <a:noFill/>
          <a:ln w="9525" cap="flat" cmpd="sng">
            <a:solidFill>
              <a:srgbClr val="595959"/>
            </a:solidFill>
            <a:prstDash val="solid"/>
            <a:round/>
            <a:headEnd type="none" w="med" len="med"/>
            <a:tailEnd type="none" w="med" len="med"/>
          </a:ln>
        </p:spPr>
      </p:cxnSp>
      <p:cxnSp>
        <p:nvCxnSpPr>
          <p:cNvPr id="840" name="Google Shape;840;p45"/>
          <p:cNvCxnSpPr>
            <a:stCxn id="786" idx="3"/>
            <a:endCxn id="813" idx="1"/>
          </p:cNvCxnSpPr>
          <p:nvPr/>
        </p:nvCxnSpPr>
        <p:spPr>
          <a:xfrm>
            <a:off x="1674700" y="2614875"/>
            <a:ext cx="242700" cy="524700"/>
          </a:xfrm>
          <a:prstGeom prst="straightConnector1">
            <a:avLst/>
          </a:prstGeom>
          <a:noFill/>
          <a:ln w="9525" cap="flat" cmpd="sng">
            <a:solidFill>
              <a:srgbClr val="595959"/>
            </a:solidFill>
            <a:prstDash val="solid"/>
            <a:round/>
            <a:headEnd type="none" w="med" len="med"/>
            <a:tailEnd type="none" w="med" len="med"/>
          </a:ln>
        </p:spPr>
      </p:cxnSp>
      <p:cxnSp>
        <p:nvCxnSpPr>
          <p:cNvPr id="841" name="Google Shape;841;p45"/>
          <p:cNvCxnSpPr>
            <a:stCxn id="787" idx="3"/>
            <a:endCxn id="813" idx="1"/>
          </p:cNvCxnSpPr>
          <p:nvPr/>
        </p:nvCxnSpPr>
        <p:spPr>
          <a:xfrm>
            <a:off x="1674700" y="2822600"/>
            <a:ext cx="242700" cy="316800"/>
          </a:xfrm>
          <a:prstGeom prst="straightConnector1">
            <a:avLst/>
          </a:prstGeom>
          <a:noFill/>
          <a:ln w="9525" cap="flat" cmpd="sng">
            <a:solidFill>
              <a:srgbClr val="595959"/>
            </a:solidFill>
            <a:prstDash val="solid"/>
            <a:round/>
            <a:headEnd type="none" w="med" len="med"/>
            <a:tailEnd type="none" w="med" len="med"/>
          </a:ln>
        </p:spPr>
      </p:cxnSp>
      <p:cxnSp>
        <p:nvCxnSpPr>
          <p:cNvPr id="842" name="Google Shape;842;p45"/>
          <p:cNvCxnSpPr>
            <a:stCxn id="788" idx="3"/>
            <a:endCxn id="813" idx="1"/>
          </p:cNvCxnSpPr>
          <p:nvPr/>
        </p:nvCxnSpPr>
        <p:spPr>
          <a:xfrm>
            <a:off x="1674700" y="3030325"/>
            <a:ext cx="242700" cy="109200"/>
          </a:xfrm>
          <a:prstGeom prst="straightConnector1">
            <a:avLst/>
          </a:prstGeom>
          <a:noFill/>
          <a:ln w="9525" cap="flat" cmpd="sng">
            <a:solidFill>
              <a:srgbClr val="595959"/>
            </a:solidFill>
            <a:prstDash val="solid"/>
            <a:round/>
            <a:headEnd type="none" w="med" len="med"/>
            <a:tailEnd type="none" w="med" len="med"/>
          </a:ln>
        </p:spPr>
      </p:cxnSp>
      <p:sp>
        <p:nvSpPr>
          <p:cNvPr id="843" name="Google Shape;843;p45"/>
          <p:cNvSpPr txBox="1">
            <a:spLocks noGrp="1"/>
          </p:cNvSpPr>
          <p:nvPr>
            <p:ph type="body" idx="1"/>
          </p:nvPr>
        </p:nvSpPr>
        <p:spPr>
          <a:xfrm>
            <a:off x="107050" y="402200"/>
            <a:ext cx="8909700" cy="524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Control plane</a:t>
            </a:r>
            <a:r>
              <a:rPr lang="en"/>
              <a:t> traffic: Packets destined for this router (e.g. routing advertisement).</a:t>
            </a:r>
            <a:endParaRPr/>
          </a:p>
        </p:txBody>
      </p:sp>
      <p:sp>
        <p:nvSpPr>
          <p:cNvPr id="844" name="Google Shape;844;p45"/>
          <p:cNvSpPr/>
          <p:nvPr/>
        </p:nvSpPr>
        <p:spPr>
          <a:xfrm>
            <a:off x="992800" y="1675235"/>
            <a:ext cx="2887775" cy="1647750"/>
          </a:xfrm>
          <a:custGeom>
            <a:avLst/>
            <a:gdLst/>
            <a:ahLst/>
            <a:cxnLst/>
            <a:rect l="l" t="t" r="r" b="b"/>
            <a:pathLst>
              <a:path w="115511" h="65910" extrusionOk="0">
                <a:moveTo>
                  <a:pt x="0" y="34477"/>
                </a:moveTo>
                <a:cubicBezTo>
                  <a:pt x="11134" y="30766"/>
                  <a:pt x="26737" y="31973"/>
                  <a:pt x="34669" y="40623"/>
                </a:cubicBezTo>
                <a:cubicBezTo>
                  <a:pt x="39078" y="45431"/>
                  <a:pt x="36433" y="53729"/>
                  <a:pt x="39082" y="59691"/>
                </a:cubicBezTo>
                <a:cubicBezTo>
                  <a:pt x="41051" y="64122"/>
                  <a:pt x="47974" y="67164"/>
                  <a:pt x="52477" y="65364"/>
                </a:cubicBezTo>
                <a:cubicBezTo>
                  <a:pt x="65793" y="60041"/>
                  <a:pt x="55483" y="36294"/>
                  <a:pt x="52161" y="22343"/>
                </a:cubicBezTo>
                <a:cubicBezTo>
                  <a:pt x="51075" y="17781"/>
                  <a:pt x="46912" y="12827"/>
                  <a:pt x="49010" y="8633"/>
                </a:cubicBezTo>
                <a:cubicBezTo>
                  <a:pt x="52339" y="1979"/>
                  <a:pt x="63192" y="3665"/>
                  <a:pt x="70599" y="2960"/>
                </a:cubicBezTo>
                <a:cubicBezTo>
                  <a:pt x="85520" y="1540"/>
                  <a:pt x="100674" y="-1371"/>
                  <a:pt x="115511" y="754"/>
                </a:cubicBezTo>
              </a:path>
            </a:pathLst>
          </a:custGeom>
          <a:noFill/>
          <a:ln w="28575" cap="flat" cmpd="sng">
            <a:solidFill>
              <a:srgbClr val="FF9900"/>
            </a:solidFill>
            <a:prstDash val="solid"/>
            <a:round/>
            <a:headEnd type="none" w="med" len="med"/>
            <a:tailEnd type="triangle" w="med" len="med"/>
          </a:ln>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46"/>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Types of Packets – Punt Traffic</a:t>
            </a:r>
            <a:endParaRPr/>
          </a:p>
        </p:txBody>
      </p:sp>
      <p:sp>
        <p:nvSpPr>
          <p:cNvPr id="850" name="Google Shape;850;p46"/>
          <p:cNvSpPr/>
          <p:nvPr/>
        </p:nvSpPr>
        <p:spPr>
          <a:xfrm>
            <a:off x="1452600" y="1017725"/>
            <a:ext cx="6248400" cy="38913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6"/>
          <p:cNvSpPr/>
          <p:nvPr/>
        </p:nvSpPr>
        <p:spPr>
          <a:xfrm>
            <a:off x="1536225" y="2026900"/>
            <a:ext cx="1473300" cy="26559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6"/>
          <p:cNvSpPr/>
          <p:nvPr/>
        </p:nvSpPr>
        <p:spPr>
          <a:xfrm>
            <a:off x="1391200" y="23309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6"/>
          <p:cNvSpPr/>
          <p:nvPr/>
        </p:nvSpPr>
        <p:spPr>
          <a:xfrm>
            <a:off x="1391200" y="25386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6"/>
          <p:cNvSpPr/>
          <p:nvPr/>
        </p:nvSpPr>
        <p:spPr>
          <a:xfrm>
            <a:off x="1391200" y="27464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6"/>
          <p:cNvSpPr/>
          <p:nvPr/>
        </p:nvSpPr>
        <p:spPr>
          <a:xfrm>
            <a:off x="1391200" y="29541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6"/>
          <p:cNvSpPr/>
          <p:nvPr/>
        </p:nvSpPr>
        <p:spPr>
          <a:xfrm>
            <a:off x="1391200" y="31618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6"/>
          <p:cNvSpPr/>
          <p:nvPr/>
        </p:nvSpPr>
        <p:spPr>
          <a:xfrm>
            <a:off x="1391200" y="33695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6"/>
          <p:cNvSpPr/>
          <p:nvPr/>
        </p:nvSpPr>
        <p:spPr>
          <a:xfrm>
            <a:off x="1391200" y="35773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6"/>
          <p:cNvSpPr/>
          <p:nvPr/>
        </p:nvSpPr>
        <p:spPr>
          <a:xfrm>
            <a:off x="1391200" y="37850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6"/>
          <p:cNvSpPr/>
          <p:nvPr/>
        </p:nvSpPr>
        <p:spPr>
          <a:xfrm>
            <a:off x="3507625" y="1148425"/>
            <a:ext cx="1971000" cy="9819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6"/>
          <p:cNvSpPr/>
          <p:nvPr/>
        </p:nvSpPr>
        <p:spPr>
          <a:xfrm>
            <a:off x="1895913" y="4218950"/>
            <a:ext cx="753900" cy="3666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a:ea typeface="Roboto"/>
                <a:cs typeface="Roboto"/>
                <a:sym typeface="Roboto"/>
              </a:rPr>
              <a:t>Local CPU (x86)</a:t>
            </a:r>
            <a:endParaRPr sz="900">
              <a:latin typeface="Roboto"/>
              <a:ea typeface="Roboto"/>
              <a:cs typeface="Roboto"/>
              <a:sym typeface="Roboto"/>
            </a:endParaRPr>
          </a:p>
        </p:txBody>
      </p:sp>
      <p:sp>
        <p:nvSpPr>
          <p:cNvPr id="862" name="Google Shape;862;p46"/>
          <p:cNvSpPr/>
          <p:nvPr/>
        </p:nvSpPr>
        <p:spPr>
          <a:xfrm>
            <a:off x="4022875" y="1554925"/>
            <a:ext cx="940500" cy="4737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a:ea typeface="Roboto"/>
                <a:cs typeface="Roboto"/>
                <a:sym typeface="Roboto"/>
              </a:rPr>
              <a:t>Control Processor (x86)</a:t>
            </a:r>
            <a:endParaRPr sz="900">
              <a:latin typeface="Roboto"/>
              <a:ea typeface="Roboto"/>
              <a:cs typeface="Roboto"/>
              <a:sym typeface="Roboto"/>
            </a:endParaRPr>
          </a:p>
        </p:txBody>
      </p:sp>
      <p:sp>
        <p:nvSpPr>
          <p:cNvPr id="863" name="Google Shape;863;p46"/>
          <p:cNvSpPr/>
          <p:nvPr/>
        </p:nvSpPr>
        <p:spPr>
          <a:xfrm rot="10800000">
            <a:off x="6136600" y="2026900"/>
            <a:ext cx="1473300" cy="26559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6"/>
          <p:cNvSpPr/>
          <p:nvPr/>
        </p:nvSpPr>
        <p:spPr>
          <a:xfrm rot="10800000">
            <a:off x="7485000" y="37625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6"/>
          <p:cNvSpPr/>
          <p:nvPr/>
        </p:nvSpPr>
        <p:spPr>
          <a:xfrm rot="10800000">
            <a:off x="7485000" y="35547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6"/>
          <p:cNvSpPr/>
          <p:nvPr/>
        </p:nvSpPr>
        <p:spPr>
          <a:xfrm rot="10800000">
            <a:off x="7485000" y="33470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6"/>
          <p:cNvSpPr/>
          <p:nvPr/>
        </p:nvSpPr>
        <p:spPr>
          <a:xfrm rot="10800000">
            <a:off x="7485000" y="31393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6"/>
          <p:cNvSpPr/>
          <p:nvPr/>
        </p:nvSpPr>
        <p:spPr>
          <a:xfrm rot="10800000">
            <a:off x="7485000" y="293160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6"/>
          <p:cNvSpPr/>
          <p:nvPr/>
        </p:nvSpPr>
        <p:spPr>
          <a:xfrm rot="10800000">
            <a:off x="7485000" y="272387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6"/>
          <p:cNvSpPr/>
          <p:nvPr/>
        </p:nvSpPr>
        <p:spPr>
          <a:xfrm rot="10800000">
            <a:off x="7485000" y="2516150"/>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6"/>
          <p:cNvSpPr/>
          <p:nvPr/>
        </p:nvSpPr>
        <p:spPr>
          <a:xfrm rot="10800000">
            <a:off x="7485000" y="2308425"/>
            <a:ext cx="283500" cy="152400"/>
          </a:xfrm>
          <a:prstGeom prst="rect">
            <a:avLst/>
          </a:prstGeom>
          <a:solidFill>
            <a:srgbClr val="B6D7A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6"/>
          <p:cNvSpPr/>
          <p:nvPr/>
        </p:nvSpPr>
        <p:spPr>
          <a:xfrm>
            <a:off x="6496288" y="4218875"/>
            <a:ext cx="753900" cy="3666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Roboto"/>
                <a:ea typeface="Roboto"/>
                <a:cs typeface="Roboto"/>
                <a:sym typeface="Roboto"/>
              </a:rPr>
              <a:t>Local CPU (x86)</a:t>
            </a:r>
            <a:endParaRPr sz="900">
              <a:latin typeface="Roboto"/>
              <a:ea typeface="Roboto"/>
              <a:cs typeface="Roboto"/>
              <a:sym typeface="Roboto"/>
            </a:endParaRPr>
          </a:p>
        </p:txBody>
      </p:sp>
      <p:cxnSp>
        <p:nvCxnSpPr>
          <p:cNvPr id="873" name="Google Shape;873;p46"/>
          <p:cNvCxnSpPr>
            <a:stCxn id="851" idx="0"/>
            <a:endCxn id="860" idx="1"/>
          </p:cNvCxnSpPr>
          <p:nvPr/>
        </p:nvCxnSpPr>
        <p:spPr>
          <a:xfrm rot="-5400000">
            <a:off x="2696475" y="1215700"/>
            <a:ext cx="387600" cy="1234800"/>
          </a:xfrm>
          <a:prstGeom prst="curvedConnector2">
            <a:avLst/>
          </a:prstGeom>
          <a:noFill/>
          <a:ln w="9525" cap="flat" cmpd="sng">
            <a:solidFill>
              <a:srgbClr val="595959"/>
            </a:solidFill>
            <a:prstDash val="solid"/>
            <a:round/>
            <a:headEnd type="triangle" w="med" len="med"/>
            <a:tailEnd type="triangle" w="med" len="med"/>
          </a:ln>
        </p:spPr>
      </p:cxnSp>
      <p:cxnSp>
        <p:nvCxnSpPr>
          <p:cNvPr id="874" name="Google Shape;874;p46"/>
          <p:cNvCxnSpPr>
            <a:stCxn id="860" idx="3"/>
            <a:endCxn id="863" idx="2"/>
          </p:cNvCxnSpPr>
          <p:nvPr/>
        </p:nvCxnSpPr>
        <p:spPr>
          <a:xfrm>
            <a:off x="5478625" y="1639375"/>
            <a:ext cx="1394700" cy="387600"/>
          </a:xfrm>
          <a:prstGeom prst="curvedConnector2">
            <a:avLst/>
          </a:prstGeom>
          <a:noFill/>
          <a:ln w="9525" cap="flat" cmpd="sng">
            <a:solidFill>
              <a:srgbClr val="595959"/>
            </a:solidFill>
            <a:prstDash val="solid"/>
            <a:round/>
            <a:headEnd type="triangle" w="med" len="med"/>
            <a:tailEnd type="triangle" w="med" len="med"/>
          </a:ln>
        </p:spPr>
      </p:cxnSp>
      <p:sp>
        <p:nvSpPr>
          <p:cNvPr id="875" name="Google Shape;875;p46"/>
          <p:cNvSpPr txBox="1"/>
          <p:nvPr/>
        </p:nvSpPr>
        <p:spPr>
          <a:xfrm>
            <a:off x="6117325" y="2036388"/>
            <a:ext cx="877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Linecard</a:t>
            </a:r>
            <a:endParaRPr sz="1000">
              <a:latin typeface="Roboto"/>
              <a:ea typeface="Roboto"/>
              <a:cs typeface="Roboto"/>
              <a:sym typeface="Roboto"/>
            </a:endParaRPr>
          </a:p>
        </p:txBody>
      </p:sp>
      <p:sp>
        <p:nvSpPr>
          <p:cNvPr id="876" name="Google Shape;876;p46"/>
          <p:cNvSpPr txBox="1"/>
          <p:nvPr/>
        </p:nvSpPr>
        <p:spPr>
          <a:xfrm>
            <a:off x="1505450" y="1999163"/>
            <a:ext cx="877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Linecard</a:t>
            </a:r>
            <a:endParaRPr sz="1000">
              <a:latin typeface="Roboto"/>
              <a:ea typeface="Roboto"/>
              <a:cs typeface="Roboto"/>
              <a:sym typeface="Roboto"/>
            </a:endParaRPr>
          </a:p>
        </p:txBody>
      </p:sp>
      <p:sp>
        <p:nvSpPr>
          <p:cNvPr id="877" name="Google Shape;877;p46"/>
          <p:cNvSpPr txBox="1"/>
          <p:nvPr/>
        </p:nvSpPr>
        <p:spPr>
          <a:xfrm>
            <a:off x="3924750" y="1115475"/>
            <a:ext cx="1303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Controller Card</a:t>
            </a:r>
            <a:endParaRPr sz="1000">
              <a:latin typeface="Roboto"/>
              <a:ea typeface="Roboto"/>
              <a:cs typeface="Roboto"/>
              <a:sym typeface="Roboto"/>
            </a:endParaRPr>
          </a:p>
        </p:txBody>
      </p:sp>
      <p:sp>
        <p:nvSpPr>
          <p:cNvPr id="878" name="Google Shape;878;p46"/>
          <p:cNvSpPr txBox="1"/>
          <p:nvPr/>
        </p:nvSpPr>
        <p:spPr>
          <a:xfrm>
            <a:off x="1452600" y="1029900"/>
            <a:ext cx="1303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Roboto"/>
                <a:ea typeface="Roboto"/>
                <a:cs typeface="Roboto"/>
                <a:sym typeface="Roboto"/>
              </a:rPr>
              <a:t>Chassis</a:t>
            </a:r>
            <a:endParaRPr sz="1000">
              <a:latin typeface="Roboto"/>
              <a:ea typeface="Roboto"/>
              <a:cs typeface="Roboto"/>
              <a:sym typeface="Roboto"/>
            </a:endParaRPr>
          </a:p>
        </p:txBody>
      </p:sp>
      <p:sp>
        <p:nvSpPr>
          <p:cNvPr id="879" name="Google Shape;879;p46"/>
          <p:cNvSpPr/>
          <p:nvPr/>
        </p:nvSpPr>
        <p:spPr>
          <a:xfrm>
            <a:off x="1823075" y="2747100"/>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6"/>
          <p:cNvSpPr/>
          <p:nvPr/>
        </p:nvSpPr>
        <p:spPr>
          <a:xfrm>
            <a:off x="1917375" y="264847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a:latin typeface="Roboto"/>
                <a:ea typeface="Roboto"/>
                <a:cs typeface="Roboto"/>
                <a:sym typeface="Roboto"/>
              </a:rPr>
              <a:t>Forwarding Chip(s)</a:t>
            </a:r>
            <a:endParaRPr sz="1000">
              <a:latin typeface="Roboto"/>
              <a:ea typeface="Roboto"/>
              <a:cs typeface="Roboto"/>
              <a:sym typeface="Roboto"/>
            </a:endParaRPr>
          </a:p>
        </p:txBody>
      </p:sp>
      <p:sp>
        <p:nvSpPr>
          <p:cNvPr id="881" name="Google Shape;881;p46"/>
          <p:cNvSpPr/>
          <p:nvPr/>
        </p:nvSpPr>
        <p:spPr>
          <a:xfrm>
            <a:off x="2725825" y="264847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Fabric Chip(s)</a:t>
            </a:r>
            <a:endParaRPr sz="1200">
              <a:latin typeface="Roboto"/>
              <a:ea typeface="Roboto"/>
              <a:cs typeface="Roboto"/>
              <a:sym typeface="Roboto"/>
            </a:endParaRPr>
          </a:p>
        </p:txBody>
      </p:sp>
      <p:sp>
        <p:nvSpPr>
          <p:cNvPr id="882" name="Google Shape;882;p46"/>
          <p:cNvSpPr/>
          <p:nvPr/>
        </p:nvSpPr>
        <p:spPr>
          <a:xfrm>
            <a:off x="3720925" y="2261025"/>
            <a:ext cx="1544400" cy="2097900"/>
          </a:xfrm>
          <a:prstGeom prst="rect">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Droid Sans"/>
                <a:ea typeface="Droid Sans"/>
                <a:cs typeface="Droid Sans"/>
                <a:sym typeface="Droid Sans"/>
              </a:rPr>
              <a:t>Fabric</a:t>
            </a:r>
            <a:endParaRPr sz="800">
              <a:latin typeface="Droid Sans"/>
              <a:ea typeface="Droid Sans"/>
              <a:cs typeface="Droid Sans"/>
              <a:sym typeface="Droid Sans"/>
            </a:endParaRPr>
          </a:p>
        </p:txBody>
      </p:sp>
      <p:sp>
        <p:nvSpPr>
          <p:cNvPr id="883" name="Google Shape;883;p46"/>
          <p:cNvSpPr/>
          <p:nvPr/>
        </p:nvSpPr>
        <p:spPr>
          <a:xfrm>
            <a:off x="5697000" y="264862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Roboto"/>
                <a:ea typeface="Roboto"/>
                <a:cs typeface="Roboto"/>
                <a:sym typeface="Roboto"/>
              </a:rPr>
              <a:t>Fabric Chip(s)</a:t>
            </a:r>
            <a:endParaRPr sz="1200">
              <a:latin typeface="Roboto"/>
              <a:ea typeface="Roboto"/>
              <a:cs typeface="Roboto"/>
              <a:sym typeface="Roboto"/>
            </a:endParaRPr>
          </a:p>
        </p:txBody>
      </p:sp>
      <p:sp>
        <p:nvSpPr>
          <p:cNvPr id="884" name="Google Shape;884;p46"/>
          <p:cNvSpPr/>
          <p:nvPr/>
        </p:nvSpPr>
        <p:spPr>
          <a:xfrm>
            <a:off x="3850525" y="2460825"/>
            <a:ext cx="1544400" cy="2097900"/>
          </a:xfrm>
          <a:prstGeom prst="rect">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a:latin typeface="Droid Sans"/>
                <a:ea typeface="Droid Sans"/>
                <a:cs typeface="Droid Sans"/>
                <a:sym typeface="Droid Sans"/>
              </a:rPr>
              <a:t>Fabric</a:t>
            </a:r>
            <a:endParaRPr sz="800">
              <a:latin typeface="Droid Sans"/>
              <a:ea typeface="Droid Sans"/>
              <a:cs typeface="Droid Sans"/>
              <a:sym typeface="Droid Sans"/>
            </a:endParaRPr>
          </a:p>
        </p:txBody>
      </p:sp>
      <p:cxnSp>
        <p:nvCxnSpPr>
          <p:cNvPr id="885" name="Google Shape;885;p46"/>
          <p:cNvCxnSpPr>
            <a:stCxn id="881" idx="3"/>
            <a:endCxn id="882" idx="1"/>
          </p:cNvCxnSpPr>
          <p:nvPr/>
        </p:nvCxnSpPr>
        <p:spPr>
          <a:xfrm>
            <a:off x="3436825" y="3139425"/>
            <a:ext cx="284100" cy="170700"/>
          </a:xfrm>
          <a:prstGeom prst="straightConnector1">
            <a:avLst/>
          </a:prstGeom>
          <a:noFill/>
          <a:ln w="9525" cap="flat" cmpd="sng">
            <a:solidFill>
              <a:srgbClr val="595959"/>
            </a:solidFill>
            <a:prstDash val="solid"/>
            <a:round/>
            <a:headEnd type="none" w="med" len="med"/>
            <a:tailEnd type="none" w="med" len="med"/>
          </a:ln>
        </p:spPr>
      </p:cxnSp>
      <p:cxnSp>
        <p:nvCxnSpPr>
          <p:cNvPr id="886" name="Google Shape;886;p46"/>
          <p:cNvCxnSpPr>
            <a:stCxn id="881" idx="3"/>
            <a:endCxn id="884" idx="1"/>
          </p:cNvCxnSpPr>
          <p:nvPr/>
        </p:nvCxnSpPr>
        <p:spPr>
          <a:xfrm>
            <a:off x="3436825" y="3139425"/>
            <a:ext cx="413700" cy="370500"/>
          </a:xfrm>
          <a:prstGeom prst="straightConnector1">
            <a:avLst/>
          </a:prstGeom>
          <a:noFill/>
          <a:ln w="9525" cap="flat" cmpd="sng">
            <a:solidFill>
              <a:srgbClr val="595959"/>
            </a:solidFill>
            <a:prstDash val="solid"/>
            <a:round/>
            <a:headEnd type="none" w="med" len="med"/>
            <a:tailEnd type="none" w="med" len="med"/>
          </a:ln>
        </p:spPr>
      </p:cxnSp>
      <p:cxnSp>
        <p:nvCxnSpPr>
          <p:cNvPr id="887" name="Google Shape;887;p46"/>
          <p:cNvCxnSpPr>
            <a:stCxn id="881" idx="3"/>
            <a:endCxn id="888" idx="1"/>
          </p:cNvCxnSpPr>
          <p:nvPr/>
        </p:nvCxnSpPr>
        <p:spPr>
          <a:xfrm>
            <a:off x="3436825" y="3139425"/>
            <a:ext cx="543900" cy="558300"/>
          </a:xfrm>
          <a:prstGeom prst="straightConnector1">
            <a:avLst/>
          </a:prstGeom>
          <a:noFill/>
          <a:ln w="9525" cap="flat" cmpd="sng">
            <a:solidFill>
              <a:srgbClr val="595959"/>
            </a:solidFill>
            <a:prstDash val="solid"/>
            <a:round/>
            <a:headEnd type="none" w="med" len="med"/>
            <a:tailEnd type="none" w="med" len="med"/>
          </a:ln>
        </p:spPr>
      </p:cxnSp>
      <p:cxnSp>
        <p:nvCxnSpPr>
          <p:cNvPr id="889" name="Google Shape;889;p46"/>
          <p:cNvCxnSpPr>
            <a:stCxn id="888" idx="3"/>
            <a:endCxn id="883" idx="1"/>
          </p:cNvCxnSpPr>
          <p:nvPr/>
        </p:nvCxnSpPr>
        <p:spPr>
          <a:xfrm rot="10800000" flipH="1">
            <a:off x="5525100" y="3139575"/>
            <a:ext cx="171900" cy="558000"/>
          </a:xfrm>
          <a:prstGeom prst="straightConnector1">
            <a:avLst/>
          </a:prstGeom>
          <a:noFill/>
          <a:ln w="9525" cap="flat" cmpd="sng">
            <a:solidFill>
              <a:srgbClr val="595959"/>
            </a:solidFill>
            <a:prstDash val="solid"/>
            <a:round/>
            <a:headEnd type="none" w="med" len="med"/>
            <a:tailEnd type="none" w="med" len="med"/>
          </a:ln>
        </p:spPr>
      </p:cxnSp>
      <p:cxnSp>
        <p:nvCxnSpPr>
          <p:cNvPr id="890" name="Google Shape;890;p46"/>
          <p:cNvCxnSpPr>
            <a:stCxn id="884" idx="3"/>
            <a:endCxn id="883" idx="1"/>
          </p:cNvCxnSpPr>
          <p:nvPr/>
        </p:nvCxnSpPr>
        <p:spPr>
          <a:xfrm rot="10800000" flipH="1">
            <a:off x="5394925" y="3139575"/>
            <a:ext cx="302100" cy="370200"/>
          </a:xfrm>
          <a:prstGeom prst="straightConnector1">
            <a:avLst/>
          </a:prstGeom>
          <a:noFill/>
          <a:ln w="9525" cap="flat" cmpd="sng">
            <a:solidFill>
              <a:srgbClr val="595959"/>
            </a:solidFill>
            <a:prstDash val="solid"/>
            <a:round/>
            <a:headEnd type="none" w="med" len="med"/>
            <a:tailEnd type="none" w="med" len="med"/>
          </a:ln>
        </p:spPr>
      </p:cxnSp>
      <p:cxnSp>
        <p:nvCxnSpPr>
          <p:cNvPr id="891" name="Google Shape;891;p46"/>
          <p:cNvCxnSpPr>
            <a:endCxn id="883" idx="1"/>
          </p:cNvCxnSpPr>
          <p:nvPr/>
        </p:nvCxnSpPr>
        <p:spPr>
          <a:xfrm rot="10800000" flipH="1">
            <a:off x="5265300" y="3139575"/>
            <a:ext cx="431700" cy="170400"/>
          </a:xfrm>
          <a:prstGeom prst="straightConnector1">
            <a:avLst/>
          </a:prstGeom>
          <a:noFill/>
          <a:ln w="9525" cap="flat" cmpd="sng">
            <a:solidFill>
              <a:srgbClr val="595959"/>
            </a:solidFill>
            <a:prstDash val="solid"/>
            <a:round/>
            <a:headEnd type="none" w="med" len="med"/>
            <a:tailEnd type="none" w="med" len="med"/>
          </a:ln>
        </p:spPr>
      </p:cxnSp>
      <p:sp>
        <p:nvSpPr>
          <p:cNvPr id="888" name="Google Shape;888;p46"/>
          <p:cNvSpPr/>
          <p:nvPr/>
        </p:nvSpPr>
        <p:spPr>
          <a:xfrm>
            <a:off x="3980700" y="2648625"/>
            <a:ext cx="1544400" cy="2097900"/>
          </a:xfrm>
          <a:prstGeom prst="rect">
            <a:avLst/>
          </a:prstGeom>
          <a:solidFill>
            <a:srgbClr val="F4CC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Fabric</a:t>
            </a:r>
            <a:endParaRPr>
              <a:latin typeface="Roboto"/>
              <a:ea typeface="Roboto"/>
              <a:cs typeface="Roboto"/>
              <a:sym typeface="Roboto"/>
            </a:endParaRPr>
          </a:p>
        </p:txBody>
      </p:sp>
      <p:sp>
        <p:nvSpPr>
          <p:cNvPr id="892" name="Google Shape;892;p46"/>
          <p:cNvSpPr/>
          <p:nvPr/>
        </p:nvSpPr>
        <p:spPr>
          <a:xfrm>
            <a:off x="6496275" y="2681288"/>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3" name="Google Shape;893;p46"/>
          <p:cNvCxnSpPr>
            <a:stCxn id="892" idx="3"/>
            <a:endCxn id="871" idx="3"/>
          </p:cNvCxnSpPr>
          <p:nvPr/>
        </p:nvCxnSpPr>
        <p:spPr>
          <a:xfrm rot="10800000" flipH="1">
            <a:off x="7207275" y="2384738"/>
            <a:ext cx="277800" cy="787500"/>
          </a:xfrm>
          <a:prstGeom prst="straightConnector1">
            <a:avLst/>
          </a:prstGeom>
          <a:noFill/>
          <a:ln w="9525" cap="flat" cmpd="sng">
            <a:solidFill>
              <a:srgbClr val="595959"/>
            </a:solidFill>
            <a:prstDash val="solid"/>
            <a:round/>
            <a:headEnd type="none" w="med" len="med"/>
            <a:tailEnd type="none" w="med" len="med"/>
          </a:ln>
        </p:spPr>
      </p:cxnSp>
      <p:cxnSp>
        <p:nvCxnSpPr>
          <p:cNvPr id="894" name="Google Shape;894;p46"/>
          <p:cNvCxnSpPr>
            <a:stCxn id="892" idx="3"/>
            <a:endCxn id="870" idx="3"/>
          </p:cNvCxnSpPr>
          <p:nvPr/>
        </p:nvCxnSpPr>
        <p:spPr>
          <a:xfrm rot="10800000" flipH="1">
            <a:off x="7207275" y="2592338"/>
            <a:ext cx="277800" cy="579900"/>
          </a:xfrm>
          <a:prstGeom prst="straightConnector1">
            <a:avLst/>
          </a:prstGeom>
          <a:noFill/>
          <a:ln w="9525" cap="flat" cmpd="sng">
            <a:solidFill>
              <a:srgbClr val="595959"/>
            </a:solidFill>
            <a:prstDash val="solid"/>
            <a:round/>
            <a:headEnd type="none" w="med" len="med"/>
            <a:tailEnd type="none" w="med" len="med"/>
          </a:ln>
        </p:spPr>
      </p:cxnSp>
      <p:cxnSp>
        <p:nvCxnSpPr>
          <p:cNvPr id="895" name="Google Shape;895;p46"/>
          <p:cNvCxnSpPr>
            <a:stCxn id="892" idx="3"/>
            <a:endCxn id="869" idx="3"/>
          </p:cNvCxnSpPr>
          <p:nvPr/>
        </p:nvCxnSpPr>
        <p:spPr>
          <a:xfrm rot="10800000" flipH="1">
            <a:off x="7207275" y="2799938"/>
            <a:ext cx="277800" cy="372300"/>
          </a:xfrm>
          <a:prstGeom prst="straightConnector1">
            <a:avLst/>
          </a:prstGeom>
          <a:noFill/>
          <a:ln w="9525" cap="flat" cmpd="sng">
            <a:solidFill>
              <a:srgbClr val="595959"/>
            </a:solidFill>
            <a:prstDash val="solid"/>
            <a:round/>
            <a:headEnd type="none" w="med" len="med"/>
            <a:tailEnd type="none" w="med" len="med"/>
          </a:ln>
        </p:spPr>
      </p:cxnSp>
      <p:cxnSp>
        <p:nvCxnSpPr>
          <p:cNvPr id="896" name="Google Shape;896;p46"/>
          <p:cNvCxnSpPr>
            <a:stCxn id="892" idx="3"/>
            <a:endCxn id="868" idx="3"/>
          </p:cNvCxnSpPr>
          <p:nvPr/>
        </p:nvCxnSpPr>
        <p:spPr>
          <a:xfrm rot="10800000" flipH="1">
            <a:off x="7207275" y="3007838"/>
            <a:ext cx="277800" cy="164400"/>
          </a:xfrm>
          <a:prstGeom prst="straightConnector1">
            <a:avLst/>
          </a:prstGeom>
          <a:noFill/>
          <a:ln w="9525" cap="flat" cmpd="sng">
            <a:solidFill>
              <a:srgbClr val="595959"/>
            </a:solidFill>
            <a:prstDash val="solid"/>
            <a:round/>
            <a:headEnd type="none" w="med" len="med"/>
            <a:tailEnd type="none" w="med" len="med"/>
          </a:ln>
        </p:spPr>
      </p:cxnSp>
      <p:sp>
        <p:nvSpPr>
          <p:cNvPr id="897" name="Google Shape;897;p46"/>
          <p:cNvSpPr/>
          <p:nvPr/>
        </p:nvSpPr>
        <p:spPr>
          <a:xfrm>
            <a:off x="6617075" y="2806025"/>
            <a:ext cx="711000" cy="981900"/>
          </a:xfrm>
          <a:prstGeom prst="rect">
            <a:avLst/>
          </a:prstGeom>
          <a:solidFill>
            <a:schemeClr val="lt2"/>
          </a:solidFill>
          <a:ln w="9525" cap="flat" cmpd="sng">
            <a:solidFill>
              <a:srgbClr val="595959"/>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a:latin typeface="Roboto"/>
                <a:ea typeface="Roboto"/>
                <a:cs typeface="Roboto"/>
                <a:sym typeface="Roboto"/>
              </a:rPr>
              <a:t>Forwarding Chip(s)</a:t>
            </a:r>
            <a:endParaRPr sz="1000">
              <a:latin typeface="Roboto"/>
              <a:ea typeface="Roboto"/>
              <a:cs typeface="Roboto"/>
              <a:sym typeface="Roboto"/>
            </a:endParaRPr>
          </a:p>
        </p:txBody>
      </p:sp>
      <p:cxnSp>
        <p:nvCxnSpPr>
          <p:cNvPr id="898" name="Google Shape;898;p46"/>
          <p:cNvCxnSpPr>
            <a:stCxn id="897" idx="3"/>
            <a:endCxn id="867" idx="3"/>
          </p:cNvCxnSpPr>
          <p:nvPr/>
        </p:nvCxnSpPr>
        <p:spPr>
          <a:xfrm rot="10800000" flipH="1">
            <a:off x="7328075" y="3215675"/>
            <a:ext cx="156900" cy="81300"/>
          </a:xfrm>
          <a:prstGeom prst="straightConnector1">
            <a:avLst/>
          </a:prstGeom>
          <a:noFill/>
          <a:ln w="9525" cap="flat" cmpd="sng">
            <a:solidFill>
              <a:srgbClr val="595959"/>
            </a:solidFill>
            <a:prstDash val="solid"/>
            <a:round/>
            <a:headEnd type="none" w="med" len="med"/>
            <a:tailEnd type="none" w="med" len="med"/>
          </a:ln>
        </p:spPr>
      </p:cxnSp>
      <p:cxnSp>
        <p:nvCxnSpPr>
          <p:cNvPr id="899" name="Google Shape;899;p46"/>
          <p:cNvCxnSpPr>
            <a:stCxn id="897" idx="3"/>
            <a:endCxn id="866" idx="3"/>
          </p:cNvCxnSpPr>
          <p:nvPr/>
        </p:nvCxnSpPr>
        <p:spPr>
          <a:xfrm>
            <a:off x="7328075" y="3296975"/>
            <a:ext cx="156900" cy="126300"/>
          </a:xfrm>
          <a:prstGeom prst="straightConnector1">
            <a:avLst/>
          </a:prstGeom>
          <a:noFill/>
          <a:ln w="9525" cap="flat" cmpd="sng">
            <a:solidFill>
              <a:srgbClr val="595959"/>
            </a:solidFill>
            <a:prstDash val="solid"/>
            <a:round/>
            <a:headEnd type="none" w="med" len="med"/>
            <a:tailEnd type="none" w="med" len="med"/>
          </a:ln>
        </p:spPr>
      </p:cxnSp>
      <p:cxnSp>
        <p:nvCxnSpPr>
          <p:cNvPr id="900" name="Google Shape;900;p46"/>
          <p:cNvCxnSpPr>
            <a:stCxn id="897" idx="3"/>
            <a:endCxn id="865" idx="3"/>
          </p:cNvCxnSpPr>
          <p:nvPr/>
        </p:nvCxnSpPr>
        <p:spPr>
          <a:xfrm>
            <a:off x="7328075" y="3296975"/>
            <a:ext cx="156900" cy="333900"/>
          </a:xfrm>
          <a:prstGeom prst="straightConnector1">
            <a:avLst/>
          </a:prstGeom>
          <a:noFill/>
          <a:ln w="9525" cap="flat" cmpd="sng">
            <a:solidFill>
              <a:srgbClr val="595959"/>
            </a:solidFill>
            <a:prstDash val="solid"/>
            <a:round/>
            <a:headEnd type="none" w="med" len="med"/>
            <a:tailEnd type="none" w="med" len="med"/>
          </a:ln>
        </p:spPr>
      </p:cxnSp>
      <p:cxnSp>
        <p:nvCxnSpPr>
          <p:cNvPr id="901" name="Google Shape;901;p46"/>
          <p:cNvCxnSpPr>
            <a:stCxn id="897" idx="3"/>
            <a:endCxn id="864" idx="3"/>
          </p:cNvCxnSpPr>
          <p:nvPr/>
        </p:nvCxnSpPr>
        <p:spPr>
          <a:xfrm>
            <a:off x="7328075" y="3296975"/>
            <a:ext cx="156900" cy="541800"/>
          </a:xfrm>
          <a:prstGeom prst="straightConnector1">
            <a:avLst/>
          </a:prstGeom>
          <a:noFill/>
          <a:ln w="9525" cap="flat" cmpd="sng">
            <a:solidFill>
              <a:srgbClr val="595959"/>
            </a:solidFill>
            <a:prstDash val="solid"/>
            <a:round/>
            <a:headEnd type="none" w="med" len="med"/>
            <a:tailEnd type="none" w="med" len="med"/>
          </a:ln>
        </p:spPr>
      </p:cxnSp>
      <p:cxnSp>
        <p:nvCxnSpPr>
          <p:cNvPr id="902" name="Google Shape;902;p46"/>
          <p:cNvCxnSpPr>
            <a:stCxn id="859" idx="3"/>
            <a:endCxn id="879" idx="1"/>
          </p:cNvCxnSpPr>
          <p:nvPr/>
        </p:nvCxnSpPr>
        <p:spPr>
          <a:xfrm rot="10800000" flipH="1">
            <a:off x="1674700" y="3238125"/>
            <a:ext cx="148500" cy="623100"/>
          </a:xfrm>
          <a:prstGeom prst="straightConnector1">
            <a:avLst/>
          </a:prstGeom>
          <a:noFill/>
          <a:ln w="9525" cap="flat" cmpd="sng">
            <a:solidFill>
              <a:srgbClr val="595959"/>
            </a:solidFill>
            <a:prstDash val="solid"/>
            <a:round/>
            <a:headEnd type="none" w="med" len="med"/>
            <a:tailEnd type="none" w="med" len="med"/>
          </a:ln>
        </p:spPr>
      </p:cxnSp>
      <p:cxnSp>
        <p:nvCxnSpPr>
          <p:cNvPr id="903" name="Google Shape;903;p46"/>
          <p:cNvCxnSpPr>
            <a:stCxn id="858" idx="3"/>
            <a:endCxn id="879" idx="1"/>
          </p:cNvCxnSpPr>
          <p:nvPr/>
        </p:nvCxnSpPr>
        <p:spPr>
          <a:xfrm rot="10800000" flipH="1">
            <a:off x="1674700" y="3238000"/>
            <a:ext cx="148500" cy="415500"/>
          </a:xfrm>
          <a:prstGeom prst="straightConnector1">
            <a:avLst/>
          </a:prstGeom>
          <a:noFill/>
          <a:ln w="9525" cap="flat" cmpd="sng">
            <a:solidFill>
              <a:srgbClr val="595959"/>
            </a:solidFill>
            <a:prstDash val="solid"/>
            <a:round/>
            <a:headEnd type="none" w="med" len="med"/>
            <a:tailEnd type="none" w="med" len="med"/>
          </a:ln>
        </p:spPr>
      </p:cxnSp>
      <p:cxnSp>
        <p:nvCxnSpPr>
          <p:cNvPr id="904" name="Google Shape;904;p46"/>
          <p:cNvCxnSpPr>
            <a:stCxn id="857" idx="3"/>
            <a:endCxn id="879" idx="1"/>
          </p:cNvCxnSpPr>
          <p:nvPr/>
        </p:nvCxnSpPr>
        <p:spPr>
          <a:xfrm rot="10800000" flipH="1">
            <a:off x="1674700" y="3238175"/>
            <a:ext cx="148500" cy="207600"/>
          </a:xfrm>
          <a:prstGeom prst="straightConnector1">
            <a:avLst/>
          </a:prstGeom>
          <a:noFill/>
          <a:ln w="9525" cap="flat" cmpd="sng">
            <a:solidFill>
              <a:srgbClr val="595959"/>
            </a:solidFill>
            <a:prstDash val="solid"/>
            <a:round/>
            <a:headEnd type="none" w="med" len="med"/>
            <a:tailEnd type="none" w="med" len="med"/>
          </a:ln>
        </p:spPr>
      </p:cxnSp>
      <p:cxnSp>
        <p:nvCxnSpPr>
          <p:cNvPr id="905" name="Google Shape;905;p46"/>
          <p:cNvCxnSpPr>
            <a:stCxn id="856" idx="3"/>
            <a:endCxn id="879" idx="1"/>
          </p:cNvCxnSpPr>
          <p:nvPr/>
        </p:nvCxnSpPr>
        <p:spPr>
          <a:xfrm>
            <a:off x="1674700" y="3238050"/>
            <a:ext cx="148500" cy="0"/>
          </a:xfrm>
          <a:prstGeom prst="straightConnector1">
            <a:avLst/>
          </a:prstGeom>
          <a:noFill/>
          <a:ln w="9525" cap="flat" cmpd="sng">
            <a:solidFill>
              <a:srgbClr val="595959"/>
            </a:solidFill>
            <a:prstDash val="solid"/>
            <a:round/>
            <a:headEnd type="none" w="med" len="med"/>
            <a:tailEnd type="none" w="med" len="med"/>
          </a:ln>
        </p:spPr>
      </p:cxnSp>
      <p:cxnSp>
        <p:nvCxnSpPr>
          <p:cNvPr id="906" name="Google Shape;906;p46"/>
          <p:cNvCxnSpPr>
            <a:stCxn id="852" idx="3"/>
            <a:endCxn id="880" idx="1"/>
          </p:cNvCxnSpPr>
          <p:nvPr/>
        </p:nvCxnSpPr>
        <p:spPr>
          <a:xfrm>
            <a:off x="1674700" y="2407150"/>
            <a:ext cx="242700" cy="732300"/>
          </a:xfrm>
          <a:prstGeom prst="straightConnector1">
            <a:avLst/>
          </a:prstGeom>
          <a:noFill/>
          <a:ln w="9525" cap="flat" cmpd="sng">
            <a:solidFill>
              <a:srgbClr val="595959"/>
            </a:solidFill>
            <a:prstDash val="solid"/>
            <a:round/>
            <a:headEnd type="none" w="med" len="med"/>
            <a:tailEnd type="none" w="med" len="med"/>
          </a:ln>
        </p:spPr>
      </p:cxnSp>
      <p:cxnSp>
        <p:nvCxnSpPr>
          <p:cNvPr id="907" name="Google Shape;907;p46"/>
          <p:cNvCxnSpPr>
            <a:stCxn id="853" idx="3"/>
            <a:endCxn id="880" idx="1"/>
          </p:cNvCxnSpPr>
          <p:nvPr/>
        </p:nvCxnSpPr>
        <p:spPr>
          <a:xfrm>
            <a:off x="1674700" y="2614875"/>
            <a:ext cx="242700" cy="524700"/>
          </a:xfrm>
          <a:prstGeom prst="straightConnector1">
            <a:avLst/>
          </a:prstGeom>
          <a:noFill/>
          <a:ln w="9525" cap="flat" cmpd="sng">
            <a:solidFill>
              <a:srgbClr val="595959"/>
            </a:solidFill>
            <a:prstDash val="solid"/>
            <a:round/>
            <a:headEnd type="none" w="med" len="med"/>
            <a:tailEnd type="none" w="med" len="med"/>
          </a:ln>
        </p:spPr>
      </p:cxnSp>
      <p:cxnSp>
        <p:nvCxnSpPr>
          <p:cNvPr id="908" name="Google Shape;908;p46"/>
          <p:cNvCxnSpPr>
            <a:stCxn id="854" idx="3"/>
            <a:endCxn id="880" idx="1"/>
          </p:cNvCxnSpPr>
          <p:nvPr/>
        </p:nvCxnSpPr>
        <p:spPr>
          <a:xfrm>
            <a:off x="1674700" y="2822600"/>
            <a:ext cx="242700" cy="316800"/>
          </a:xfrm>
          <a:prstGeom prst="straightConnector1">
            <a:avLst/>
          </a:prstGeom>
          <a:noFill/>
          <a:ln w="9525" cap="flat" cmpd="sng">
            <a:solidFill>
              <a:srgbClr val="595959"/>
            </a:solidFill>
            <a:prstDash val="solid"/>
            <a:round/>
            <a:headEnd type="none" w="med" len="med"/>
            <a:tailEnd type="none" w="med" len="med"/>
          </a:ln>
        </p:spPr>
      </p:cxnSp>
      <p:cxnSp>
        <p:nvCxnSpPr>
          <p:cNvPr id="909" name="Google Shape;909;p46"/>
          <p:cNvCxnSpPr>
            <a:stCxn id="855" idx="3"/>
            <a:endCxn id="880" idx="1"/>
          </p:cNvCxnSpPr>
          <p:nvPr/>
        </p:nvCxnSpPr>
        <p:spPr>
          <a:xfrm>
            <a:off x="1674700" y="3030325"/>
            <a:ext cx="242700" cy="109200"/>
          </a:xfrm>
          <a:prstGeom prst="straightConnector1">
            <a:avLst/>
          </a:prstGeom>
          <a:noFill/>
          <a:ln w="9525" cap="flat" cmpd="sng">
            <a:solidFill>
              <a:srgbClr val="595959"/>
            </a:solidFill>
            <a:prstDash val="solid"/>
            <a:round/>
            <a:headEnd type="none" w="med" len="med"/>
            <a:tailEnd type="none" w="med" len="med"/>
          </a:ln>
        </p:spPr>
      </p:cxnSp>
      <p:sp>
        <p:nvSpPr>
          <p:cNvPr id="910" name="Google Shape;910;p46"/>
          <p:cNvSpPr txBox="1">
            <a:spLocks noGrp="1"/>
          </p:cNvSpPr>
          <p:nvPr>
            <p:ph type="body" idx="1"/>
          </p:nvPr>
        </p:nvSpPr>
        <p:spPr>
          <a:xfrm>
            <a:off x="107050" y="402200"/>
            <a:ext cx="8909700" cy="524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Punt</a:t>
            </a:r>
            <a:r>
              <a:rPr lang="en"/>
              <a:t> traffic: User packets that need extra processing (e.g. TTL expired).</a:t>
            </a:r>
            <a:endParaRPr/>
          </a:p>
        </p:txBody>
      </p:sp>
      <p:sp>
        <p:nvSpPr>
          <p:cNvPr id="911" name="Google Shape;911;p46"/>
          <p:cNvSpPr/>
          <p:nvPr/>
        </p:nvSpPr>
        <p:spPr>
          <a:xfrm>
            <a:off x="992800" y="1675235"/>
            <a:ext cx="2887775" cy="1647750"/>
          </a:xfrm>
          <a:custGeom>
            <a:avLst/>
            <a:gdLst/>
            <a:ahLst/>
            <a:cxnLst/>
            <a:rect l="l" t="t" r="r" b="b"/>
            <a:pathLst>
              <a:path w="115511" h="65910" extrusionOk="0">
                <a:moveTo>
                  <a:pt x="0" y="34477"/>
                </a:moveTo>
                <a:cubicBezTo>
                  <a:pt x="11134" y="30766"/>
                  <a:pt x="26737" y="31973"/>
                  <a:pt x="34669" y="40623"/>
                </a:cubicBezTo>
                <a:cubicBezTo>
                  <a:pt x="39078" y="45431"/>
                  <a:pt x="36433" y="53729"/>
                  <a:pt x="39082" y="59691"/>
                </a:cubicBezTo>
                <a:cubicBezTo>
                  <a:pt x="41051" y="64122"/>
                  <a:pt x="47974" y="67164"/>
                  <a:pt x="52477" y="65364"/>
                </a:cubicBezTo>
                <a:cubicBezTo>
                  <a:pt x="65793" y="60041"/>
                  <a:pt x="55483" y="36294"/>
                  <a:pt x="52161" y="22343"/>
                </a:cubicBezTo>
                <a:cubicBezTo>
                  <a:pt x="51075" y="17781"/>
                  <a:pt x="46912" y="12827"/>
                  <a:pt x="49010" y="8633"/>
                </a:cubicBezTo>
                <a:cubicBezTo>
                  <a:pt x="52339" y="1979"/>
                  <a:pt x="63192" y="3665"/>
                  <a:pt x="70599" y="2960"/>
                </a:cubicBezTo>
                <a:cubicBezTo>
                  <a:pt x="85520" y="1540"/>
                  <a:pt x="100674" y="-1371"/>
                  <a:pt x="115511" y="754"/>
                </a:cubicBezTo>
              </a:path>
            </a:pathLst>
          </a:custGeom>
          <a:noFill/>
          <a:ln w="28575" cap="flat" cmpd="sng">
            <a:solidFill>
              <a:srgbClr val="FF9900"/>
            </a:solidFill>
            <a:prstDash val="solid"/>
            <a:round/>
            <a:headEnd type="none" w="med" len="med"/>
            <a:tailEnd type="triangle" w="med" len="med"/>
          </a:ln>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47"/>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Scaling Routers</a:t>
            </a:r>
            <a:endParaRPr/>
          </a:p>
        </p:txBody>
      </p:sp>
      <p:sp>
        <p:nvSpPr>
          <p:cNvPr id="917" name="Google Shape;917;p47"/>
          <p:cNvSpPr txBox="1">
            <a:spLocks noGrp="1"/>
          </p:cNvSpPr>
          <p:nvPr>
            <p:ph type="body" idx="1"/>
          </p:nvPr>
        </p:nvSpPr>
        <p:spPr>
          <a:xfrm>
            <a:off x="107050" y="402200"/>
            <a:ext cx="8909700" cy="4530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Why build routers like this? Why not just use a general-purpose CPU?</a:t>
            </a:r>
            <a:endParaRPr/>
          </a:p>
          <a:p>
            <a:pPr marL="0" lvl="0" indent="0" algn="l" rtl="0">
              <a:spcBef>
                <a:spcPts val="600"/>
              </a:spcBef>
              <a:spcAft>
                <a:spcPts val="0"/>
              </a:spcAft>
              <a:buNone/>
            </a:pPr>
            <a:r>
              <a:rPr lang="en"/>
              <a:t>Reason: </a:t>
            </a:r>
            <a:r>
              <a:rPr lang="en" i="1"/>
              <a:t>Scale</a:t>
            </a:r>
            <a:r>
              <a:rPr lang="en"/>
              <a:t>.</a:t>
            </a:r>
            <a:endParaRPr/>
          </a:p>
          <a:p>
            <a:pPr marL="457200" lvl="0" indent="-342900" algn="l" rtl="0">
              <a:spcBef>
                <a:spcPts val="600"/>
              </a:spcBef>
              <a:spcAft>
                <a:spcPts val="0"/>
              </a:spcAft>
              <a:buSzPts val="1800"/>
              <a:buChar char="●"/>
            </a:pPr>
            <a:r>
              <a:rPr lang="en"/>
              <a:t>Assuming 64-byte packets and 400 Gbps, we have to process</a:t>
            </a:r>
            <a:br>
              <a:rPr lang="en"/>
            </a:br>
            <a:r>
              <a:rPr lang="en"/>
              <a:t>781 million packets, per second, per port.</a:t>
            </a:r>
            <a:endParaRPr/>
          </a:p>
          <a:p>
            <a:pPr marL="457200" lvl="0" indent="-342900" algn="l" rtl="0">
              <a:spcBef>
                <a:spcPts val="0"/>
              </a:spcBef>
              <a:spcAft>
                <a:spcPts val="0"/>
              </a:spcAft>
              <a:buSzPts val="1800"/>
              <a:buChar char="●"/>
            </a:pPr>
            <a:r>
              <a:rPr lang="en"/>
              <a:t>Across 36 ports, the router has to process 28 billion packets per second.</a:t>
            </a:r>
            <a:endParaRPr/>
          </a:p>
          <a:p>
            <a:pPr marL="0" lvl="0" indent="0" algn="l" rtl="0">
              <a:spcBef>
                <a:spcPts val="600"/>
              </a:spcBef>
              <a:spcAft>
                <a:spcPts val="0"/>
              </a:spcAft>
              <a:buNone/>
            </a:pPr>
            <a:r>
              <a:rPr lang="en"/>
              <a:t>We can't achieve this scale in software.</a:t>
            </a:r>
            <a:endParaRPr/>
          </a:p>
          <a:p>
            <a:pPr marL="457200" lvl="0" indent="-342900" algn="l" rtl="0">
              <a:spcBef>
                <a:spcPts val="600"/>
              </a:spcBef>
              <a:spcAft>
                <a:spcPts val="0"/>
              </a:spcAft>
              <a:buSzPts val="1800"/>
              <a:buChar char="●"/>
            </a:pPr>
            <a:r>
              <a:rPr lang="en"/>
              <a:t>You could write software to forward one packet per 10ms = 0.00001s.</a:t>
            </a:r>
            <a:endParaRPr/>
          </a:p>
          <a:p>
            <a:pPr marL="457200" lvl="0" indent="-342900" algn="l" rtl="0">
              <a:spcBef>
                <a:spcPts val="0"/>
              </a:spcBef>
              <a:spcAft>
                <a:spcPts val="0"/>
              </a:spcAft>
              <a:buSzPts val="1800"/>
              <a:buChar char="●"/>
            </a:pPr>
            <a:r>
              <a:rPr lang="en"/>
              <a:t>We need to forward one packet per 10ns = 0.00000001s.</a:t>
            </a:r>
            <a:endParaRPr/>
          </a:p>
          <a:p>
            <a:pPr marL="0" lvl="0" indent="0" algn="l" rtl="0">
              <a:spcBef>
                <a:spcPts val="600"/>
              </a:spcBef>
              <a:spcAft>
                <a:spcPts val="0"/>
              </a:spcAft>
              <a:buNone/>
            </a:pPr>
            <a:r>
              <a:rPr lang="en"/>
              <a:t>Router functionality must be implemented directly on hardware.</a:t>
            </a:r>
            <a:endParaRPr/>
          </a:p>
          <a:p>
            <a:pPr marL="457200" lvl="0" indent="-342900" algn="l" rtl="0">
              <a:spcBef>
                <a:spcPts val="600"/>
              </a:spcBef>
              <a:spcAft>
                <a:spcPts val="0"/>
              </a:spcAft>
              <a:buSzPts val="1800"/>
              <a:buChar char="●"/>
            </a:pPr>
            <a:r>
              <a:rPr lang="en"/>
              <a:t>User packets take the "fast path" in hardware.</a:t>
            </a:r>
            <a:endParaRPr/>
          </a:p>
          <a:p>
            <a:pPr marL="457200" lvl="0" indent="-342900" algn="l" rtl="0">
              <a:spcBef>
                <a:spcPts val="0"/>
              </a:spcBef>
              <a:spcAft>
                <a:spcPts val="0"/>
              </a:spcAft>
              <a:buSzPts val="1800"/>
              <a:buChar char="●"/>
            </a:pPr>
            <a:r>
              <a:rPr lang="en"/>
              <a:t>Only use the "slow path" in software when necessary.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48"/>
          <p:cNvSpPr txBox="1">
            <a:spLocks noGrp="1"/>
          </p:cNvSpPr>
          <p:nvPr>
            <p:ph type="body" idx="1"/>
          </p:nvPr>
        </p:nvSpPr>
        <p:spPr>
          <a:xfrm>
            <a:off x="4812375" y="402200"/>
            <a:ext cx="4038000" cy="42609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 b="1">
                <a:solidFill>
                  <a:schemeClr val="accent3"/>
                </a:solidFill>
                <a:latin typeface="Roboto"/>
                <a:ea typeface="Roboto"/>
                <a:cs typeface="Roboto"/>
                <a:sym typeface="Roboto"/>
              </a:rPr>
              <a:t>IP Routers</a:t>
            </a:r>
            <a:endParaRPr b="1">
              <a:solidFill>
                <a:schemeClr val="accent3"/>
              </a:solidFill>
              <a:latin typeface="Roboto"/>
              <a:ea typeface="Roboto"/>
              <a:cs typeface="Roboto"/>
              <a:sym typeface="Roboto"/>
            </a:endParaRPr>
          </a:p>
          <a:p>
            <a:pPr marL="457200" lvl="0" indent="-342900" algn="l" rtl="0">
              <a:spcBef>
                <a:spcPts val="600"/>
              </a:spcBef>
              <a:spcAft>
                <a:spcPts val="0"/>
              </a:spcAft>
              <a:buClr>
                <a:srgbClr val="B7B7B7"/>
              </a:buClr>
              <a:buSzPts val="1800"/>
              <a:buChar char="•"/>
            </a:pPr>
            <a:r>
              <a:rPr lang="en">
                <a:solidFill>
                  <a:srgbClr val="B7B7B7"/>
                </a:solidFill>
              </a:rPr>
              <a:t>Routers in Real Life</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Router Components (Planes)</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Packet Types</a:t>
            </a:r>
            <a:endParaRPr>
              <a:solidFill>
                <a:srgbClr val="B7B7B7"/>
              </a:solidFill>
            </a:endParaRPr>
          </a:p>
          <a:p>
            <a:pPr marL="457200" lvl="0" indent="-342900" algn="l" rtl="0">
              <a:spcBef>
                <a:spcPts val="0"/>
              </a:spcBef>
              <a:spcAft>
                <a:spcPts val="0"/>
              </a:spcAft>
              <a:buClr>
                <a:schemeClr val="accent3"/>
              </a:buClr>
              <a:buSzPts val="1800"/>
              <a:buFont typeface="Roboto"/>
              <a:buChar char="•"/>
            </a:pPr>
            <a:r>
              <a:rPr lang="en" b="1">
                <a:solidFill>
                  <a:schemeClr val="accent3"/>
                </a:solidFill>
                <a:latin typeface="Roboto"/>
                <a:ea typeface="Roboto"/>
                <a:cs typeface="Roboto"/>
                <a:sym typeface="Roboto"/>
              </a:rPr>
              <a:t>Forwarding in Hardware</a:t>
            </a:r>
            <a:endParaRPr b="1">
              <a:solidFill>
                <a:schemeClr val="accent3"/>
              </a:solidFill>
              <a:latin typeface="Roboto"/>
              <a:ea typeface="Roboto"/>
              <a:cs typeface="Roboto"/>
              <a:sym typeface="Roboto"/>
            </a:endParaRPr>
          </a:p>
          <a:p>
            <a:pPr marL="457200" lvl="0" indent="-342900" algn="l" rtl="0">
              <a:spcBef>
                <a:spcPts val="0"/>
              </a:spcBef>
              <a:spcAft>
                <a:spcPts val="0"/>
              </a:spcAft>
              <a:buClr>
                <a:srgbClr val="B7B7B7"/>
              </a:buClr>
              <a:buSzPts val="1800"/>
              <a:buChar char="•"/>
            </a:pPr>
            <a:r>
              <a:rPr lang="en">
                <a:solidFill>
                  <a:srgbClr val="B7B7B7"/>
                </a:solidFill>
              </a:rPr>
              <a:t>Efficient Forwarding with Tries</a:t>
            </a:r>
            <a:endParaRPr>
              <a:solidFill>
                <a:srgbClr val="B7B7B7"/>
              </a:solidFill>
            </a:endParaRPr>
          </a:p>
        </p:txBody>
      </p:sp>
      <p:sp>
        <p:nvSpPr>
          <p:cNvPr id="923" name="Google Shape;923;p48"/>
          <p:cNvSpPr txBox="1">
            <a:spLocks noGrp="1"/>
          </p:cNvSpPr>
          <p:nvPr>
            <p:ph type="title"/>
          </p:nvPr>
        </p:nvSpPr>
        <p:spPr>
          <a:xfrm>
            <a:off x="177925" y="2003300"/>
            <a:ext cx="4038000" cy="203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Forwarding in Hardware</a:t>
            </a:r>
            <a:endParaRPr/>
          </a:p>
        </p:txBody>
      </p:sp>
      <p:sp>
        <p:nvSpPr>
          <p:cNvPr id="924" name="Google Shape;924;p48"/>
          <p:cNvSpPr txBox="1">
            <a:spLocks noGrp="1"/>
          </p:cNvSpPr>
          <p:nvPr>
            <p:ph type="subTitle" idx="2"/>
          </p:nvPr>
        </p:nvSpPr>
        <p:spPr>
          <a:xfrm>
            <a:off x="177925" y="4068000"/>
            <a:ext cx="4158000" cy="3936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US" dirty="0"/>
              <a:t>Lecture 7, Spring 2026</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9"/>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Forwarding Pipeline (1/3)</a:t>
            </a:r>
            <a:endParaRPr/>
          </a:p>
        </p:txBody>
      </p:sp>
      <p:sp>
        <p:nvSpPr>
          <p:cNvPr id="930" name="Google Shape;930;p49"/>
          <p:cNvSpPr txBox="1">
            <a:spLocks noGrp="1"/>
          </p:cNvSpPr>
          <p:nvPr>
            <p:ph type="body" idx="1"/>
          </p:nvPr>
        </p:nvSpPr>
        <p:spPr>
          <a:xfrm>
            <a:off x="107050" y="402200"/>
            <a:ext cx="8909700" cy="2985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When a packet arrives, what does the input linecard need to do?</a:t>
            </a:r>
            <a:endParaRPr/>
          </a:p>
          <a:p>
            <a:pPr marL="0" lvl="0" indent="0" algn="l" rtl="0">
              <a:spcBef>
                <a:spcPts val="600"/>
              </a:spcBef>
              <a:spcAft>
                <a:spcPts val="0"/>
              </a:spcAft>
              <a:buNone/>
            </a:pPr>
            <a:r>
              <a:rPr lang="en"/>
              <a:t>1. Receive the packet from other systems.</a:t>
            </a:r>
            <a:endParaRPr/>
          </a:p>
          <a:p>
            <a:pPr marL="457200" lvl="0" indent="-342900" algn="l" rtl="0">
              <a:spcBef>
                <a:spcPts val="600"/>
              </a:spcBef>
              <a:spcAft>
                <a:spcPts val="0"/>
              </a:spcAft>
              <a:buSzPts val="1800"/>
              <a:buChar char="●"/>
            </a:pPr>
            <a:r>
              <a:rPr lang="en"/>
              <a:t>PHY (physical layer): Decode the optical/electrical signal into 1s and 0s.</a:t>
            </a:r>
            <a:endParaRPr/>
          </a:p>
          <a:p>
            <a:pPr marL="457200" lvl="0" indent="-342900" algn="l" rtl="0">
              <a:spcBef>
                <a:spcPts val="0"/>
              </a:spcBef>
              <a:spcAft>
                <a:spcPts val="0"/>
              </a:spcAft>
              <a:buSzPts val="1800"/>
              <a:buChar char="●"/>
            </a:pPr>
            <a:r>
              <a:rPr lang="en"/>
              <a:t>MAC (link layer): Perform link-layer operations.</a:t>
            </a:r>
            <a:endParaRPr/>
          </a:p>
          <a:p>
            <a:pPr marL="457200" lvl="0" indent="-342900" algn="l" rtl="0">
              <a:spcBef>
                <a:spcPts val="0"/>
              </a:spcBef>
              <a:spcAft>
                <a:spcPts val="0"/>
              </a:spcAft>
              <a:buSzPts val="1800"/>
              <a:buChar char="●"/>
            </a:pPr>
            <a:r>
              <a:rPr lang="en"/>
              <a:t>These are implemented in hardware.</a:t>
            </a:r>
            <a:endParaRPr/>
          </a:p>
        </p:txBody>
      </p:sp>
      <p:sp>
        <p:nvSpPr>
          <p:cNvPr id="931" name="Google Shape;931;p49"/>
          <p:cNvSpPr/>
          <p:nvPr/>
        </p:nvSpPr>
        <p:spPr>
          <a:xfrm>
            <a:off x="429973" y="3795300"/>
            <a:ext cx="1648500" cy="6747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32" name="Google Shape;932;p49"/>
          <p:cNvSpPr/>
          <p:nvPr/>
        </p:nvSpPr>
        <p:spPr>
          <a:xfrm>
            <a:off x="680200" y="3935850"/>
            <a:ext cx="5274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PHY</a:t>
            </a:r>
            <a:endParaRPr>
              <a:latin typeface="Roboto"/>
              <a:ea typeface="Roboto"/>
              <a:cs typeface="Roboto"/>
              <a:sym typeface="Roboto"/>
            </a:endParaRPr>
          </a:p>
        </p:txBody>
      </p:sp>
      <p:sp>
        <p:nvSpPr>
          <p:cNvPr id="933" name="Google Shape;933;p49"/>
          <p:cNvSpPr/>
          <p:nvPr/>
        </p:nvSpPr>
        <p:spPr>
          <a:xfrm>
            <a:off x="1439251" y="3935850"/>
            <a:ext cx="5274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MAC</a:t>
            </a:r>
            <a:endParaRPr>
              <a:latin typeface="Roboto"/>
              <a:ea typeface="Roboto"/>
              <a:cs typeface="Roboto"/>
              <a:sym typeface="Roboto"/>
            </a:endParaRPr>
          </a:p>
        </p:txBody>
      </p:sp>
      <p:sp>
        <p:nvSpPr>
          <p:cNvPr id="934" name="Google Shape;934;p49"/>
          <p:cNvSpPr txBox="1"/>
          <p:nvPr/>
        </p:nvSpPr>
        <p:spPr>
          <a:xfrm>
            <a:off x="838713" y="4556350"/>
            <a:ext cx="8310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Hardware</a:t>
            </a:r>
            <a:endParaRPr>
              <a:solidFill>
                <a:schemeClr val="dk1"/>
              </a:solidFill>
              <a:latin typeface="Roboto"/>
              <a:ea typeface="Roboto"/>
              <a:cs typeface="Roboto"/>
              <a:sym typeface="Roboto"/>
            </a:endParaRPr>
          </a:p>
        </p:txBody>
      </p:sp>
      <p:cxnSp>
        <p:nvCxnSpPr>
          <p:cNvPr id="935" name="Google Shape;935;p49"/>
          <p:cNvCxnSpPr>
            <a:endCxn id="932" idx="1"/>
          </p:cNvCxnSpPr>
          <p:nvPr/>
        </p:nvCxnSpPr>
        <p:spPr>
          <a:xfrm>
            <a:off x="263800" y="4132650"/>
            <a:ext cx="416400" cy="0"/>
          </a:xfrm>
          <a:prstGeom prst="straightConnector1">
            <a:avLst/>
          </a:prstGeom>
          <a:noFill/>
          <a:ln w="19050" cap="flat" cmpd="sng">
            <a:solidFill>
              <a:srgbClr val="000000"/>
            </a:solidFill>
            <a:prstDash val="solid"/>
            <a:round/>
            <a:headEnd type="none" w="med" len="med"/>
            <a:tailEnd type="triangle" w="med" len="med"/>
          </a:ln>
        </p:spPr>
      </p:cxnSp>
      <p:cxnSp>
        <p:nvCxnSpPr>
          <p:cNvPr id="936" name="Google Shape;936;p49"/>
          <p:cNvCxnSpPr>
            <a:stCxn id="932" idx="3"/>
            <a:endCxn id="933" idx="1"/>
          </p:cNvCxnSpPr>
          <p:nvPr/>
        </p:nvCxnSpPr>
        <p:spPr>
          <a:xfrm>
            <a:off x="1207600" y="4132650"/>
            <a:ext cx="231600" cy="0"/>
          </a:xfrm>
          <a:prstGeom prst="straightConnector1">
            <a:avLst/>
          </a:prstGeom>
          <a:noFill/>
          <a:ln w="19050" cap="flat" cmpd="sng">
            <a:solidFill>
              <a:srgbClr val="000000"/>
            </a:solidFill>
            <a:prstDash val="solid"/>
            <a:round/>
            <a:headEnd type="none" w="med" len="med"/>
            <a:tailEnd type="triangle" w="med" len="med"/>
          </a:ln>
        </p:spPr>
      </p:cxnSp>
      <p:cxnSp>
        <p:nvCxnSpPr>
          <p:cNvPr id="937" name="Google Shape;937;p49"/>
          <p:cNvCxnSpPr>
            <a:stCxn id="933" idx="3"/>
          </p:cNvCxnSpPr>
          <p:nvPr/>
        </p:nvCxnSpPr>
        <p:spPr>
          <a:xfrm>
            <a:off x="1966651" y="4132650"/>
            <a:ext cx="450000" cy="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50"/>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Forwarding Pipeline (2/3)</a:t>
            </a:r>
            <a:endParaRPr/>
          </a:p>
        </p:txBody>
      </p:sp>
      <p:sp>
        <p:nvSpPr>
          <p:cNvPr id="943" name="Google Shape;943;p50"/>
          <p:cNvSpPr txBox="1">
            <a:spLocks noGrp="1"/>
          </p:cNvSpPr>
          <p:nvPr>
            <p:ph type="body" idx="1"/>
          </p:nvPr>
        </p:nvSpPr>
        <p:spPr>
          <a:xfrm>
            <a:off x="107050" y="402200"/>
            <a:ext cx="8909700" cy="2985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When a packet arrives, what does the input linecard need to do?</a:t>
            </a:r>
            <a:endParaRPr/>
          </a:p>
          <a:p>
            <a:pPr marL="0" lvl="0" indent="0" algn="l" rtl="0">
              <a:spcBef>
                <a:spcPts val="600"/>
              </a:spcBef>
              <a:spcAft>
                <a:spcPts val="0"/>
              </a:spcAft>
              <a:buNone/>
            </a:pPr>
            <a:r>
              <a:rPr lang="en"/>
              <a:t>2. Process the packet.</a:t>
            </a:r>
            <a:endParaRPr/>
          </a:p>
          <a:p>
            <a:pPr marL="457200" lvl="0" indent="-342900" algn="l" rtl="0">
              <a:spcBef>
                <a:spcPts val="600"/>
              </a:spcBef>
              <a:spcAft>
                <a:spcPts val="0"/>
              </a:spcAft>
              <a:buSzPts val="1800"/>
              <a:buChar char="●"/>
            </a:pPr>
            <a:r>
              <a:rPr lang="en"/>
              <a:t>Parse the packet to understand its headers, e.g. IPv4 or IPv6.</a:t>
            </a:r>
            <a:endParaRPr/>
          </a:p>
          <a:p>
            <a:pPr marL="457200" lvl="0" indent="-342900" algn="l" rtl="0">
              <a:spcBef>
                <a:spcPts val="0"/>
              </a:spcBef>
              <a:spcAft>
                <a:spcPts val="0"/>
              </a:spcAft>
              <a:buSzPts val="1800"/>
              <a:buChar char="●"/>
            </a:pPr>
            <a:r>
              <a:rPr lang="en"/>
              <a:t>Look up the next hop in the forwarding table.</a:t>
            </a:r>
            <a:endParaRPr/>
          </a:p>
          <a:p>
            <a:pPr marL="457200" lvl="0" indent="-342900" algn="l" rtl="0">
              <a:spcBef>
                <a:spcPts val="0"/>
              </a:spcBef>
              <a:spcAft>
                <a:spcPts val="0"/>
              </a:spcAft>
              <a:buSzPts val="1800"/>
              <a:buChar char="●"/>
            </a:pPr>
            <a:r>
              <a:rPr lang="en"/>
              <a:t>Update the packet.</a:t>
            </a:r>
            <a:endParaRPr/>
          </a:p>
          <a:p>
            <a:pPr marL="914400" lvl="1" indent="-342900" algn="l" rtl="0">
              <a:spcBef>
                <a:spcPts val="0"/>
              </a:spcBef>
              <a:spcAft>
                <a:spcPts val="0"/>
              </a:spcAft>
              <a:buSzPts val="1800"/>
              <a:buChar char="○"/>
            </a:pPr>
            <a:r>
              <a:rPr lang="en"/>
              <a:t>Decrement TTL, update checksum, fragment packet if it's too big, etc.</a:t>
            </a:r>
            <a:endParaRPr/>
          </a:p>
        </p:txBody>
      </p:sp>
      <p:sp>
        <p:nvSpPr>
          <p:cNvPr id="944" name="Google Shape;944;p50"/>
          <p:cNvSpPr/>
          <p:nvPr/>
        </p:nvSpPr>
        <p:spPr>
          <a:xfrm>
            <a:off x="429973" y="3795300"/>
            <a:ext cx="1648500" cy="6747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45" name="Google Shape;945;p50"/>
          <p:cNvSpPr/>
          <p:nvPr/>
        </p:nvSpPr>
        <p:spPr>
          <a:xfrm>
            <a:off x="680200" y="3935850"/>
            <a:ext cx="5274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PHY</a:t>
            </a:r>
            <a:endParaRPr>
              <a:latin typeface="Roboto"/>
              <a:ea typeface="Roboto"/>
              <a:cs typeface="Roboto"/>
              <a:sym typeface="Roboto"/>
            </a:endParaRPr>
          </a:p>
        </p:txBody>
      </p:sp>
      <p:sp>
        <p:nvSpPr>
          <p:cNvPr id="946" name="Google Shape;946;p50"/>
          <p:cNvSpPr/>
          <p:nvPr/>
        </p:nvSpPr>
        <p:spPr>
          <a:xfrm>
            <a:off x="1439251" y="3935850"/>
            <a:ext cx="5274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MAC</a:t>
            </a:r>
            <a:endParaRPr>
              <a:latin typeface="Roboto"/>
              <a:ea typeface="Roboto"/>
              <a:cs typeface="Roboto"/>
              <a:sym typeface="Roboto"/>
            </a:endParaRPr>
          </a:p>
        </p:txBody>
      </p:sp>
      <p:sp>
        <p:nvSpPr>
          <p:cNvPr id="947" name="Google Shape;947;p50"/>
          <p:cNvSpPr/>
          <p:nvPr/>
        </p:nvSpPr>
        <p:spPr>
          <a:xfrm>
            <a:off x="2234051" y="3795300"/>
            <a:ext cx="2959500" cy="67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48" name="Google Shape;948;p50"/>
          <p:cNvSpPr/>
          <p:nvPr/>
        </p:nvSpPr>
        <p:spPr>
          <a:xfrm>
            <a:off x="2416738" y="3935850"/>
            <a:ext cx="7338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Parse</a:t>
            </a:r>
            <a:endParaRPr>
              <a:latin typeface="Roboto"/>
              <a:ea typeface="Roboto"/>
              <a:cs typeface="Roboto"/>
              <a:sym typeface="Roboto"/>
            </a:endParaRPr>
          </a:p>
        </p:txBody>
      </p:sp>
      <p:sp>
        <p:nvSpPr>
          <p:cNvPr id="949" name="Google Shape;949;p50"/>
          <p:cNvSpPr/>
          <p:nvPr/>
        </p:nvSpPr>
        <p:spPr>
          <a:xfrm>
            <a:off x="3352289" y="3935850"/>
            <a:ext cx="7338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Lookup</a:t>
            </a:r>
            <a:endParaRPr>
              <a:latin typeface="Roboto"/>
              <a:ea typeface="Roboto"/>
              <a:cs typeface="Roboto"/>
              <a:sym typeface="Roboto"/>
            </a:endParaRPr>
          </a:p>
        </p:txBody>
      </p:sp>
      <p:sp>
        <p:nvSpPr>
          <p:cNvPr id="950" name="Google Shape;950;p50"/>
          <p:cNvSpPr/>
          <p:nvPr/>
        </p:nvSpPr>
        <p:spPr>
          <a:xfrm>
            <a:off x="4355119" y="3935850"/>
            <a:ext cx="7338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Actions</a:t>
            </a:r>
            <a:endParaRPr>
              <a:latin typeface="Roboto"/>
              <a:ea typeface="Roboto"/>
              <a:cs typeface="Roboto"/>
              <a:sym typeface="Roboto"/>
            </a:endParaRPr>
          </a:p>
        </p:txBody>
      </p:sp>
      <p:sp>
        <p:nvSpPr>
          <p:cNvPr id="951" name="Google Shape;951;p50"/>
          <p:cNvSpPr txBox="1"/>
          <p:nvPr/>
        </p:nvSpPr>
        <p:spPr>
          <a:xfrm>
            <a:off x="838713" y="4556350"/>
            <a:ext cx="8310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Hardware</a:t>
            </a:r>
            <a:endParaRPr>
              <a:solidFill>
                <a:schemeClr val="dk1"/>
              </a:solidFill>
              <a:latin typeface="Roboto"/>
              <a:ea typeface="Roboto"/>
              <a:cs typeface="Roboto"/>
              <a:sym typeface="Roboto"/>
            </a:endParaRPr>
          </a:p>
        </p:txBody>
      </p:sp>
      <p:sp>
        <p:nvSpPr>
          <p:cNvPr id="952" name="Google Shape;952;p50"/>
          <p:cNvSpPr txBox="1"/>
          <p:nvPr/>
        </p:nvSpPr>
        <p:spPr>
          <a:xfrm>
            <a:off x="3047488" y="4556350"/>
            <a:ext cx="13434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Forwarding Chip</a:t>
            </a:r>
            <a:endParaRPr>
              <a:solidFill>
                <a:schemeClr val="dk1"/>
              </a:solidFill>
              <a:latin typeface="Roboto"/>
              <a:ea typeface="Roboto"/>
              <a:cs typeface="Roboto"/>
              <a:sym typeface="Roboto"/>
            </a:endParaRPr>
          </a:p>
        </p:txBody>
      </p:sp>
      <p:cxnSp>
        <p:nvCxnSpPr>
          <p:cNvPr id="953" name="Google Shape;953;p50"/>
          <p:cNvCxnSpPr>
            <a:endCxn id="945" idx="1"/>
          </p:cNvCxnSpPr>
          <p:nvPr/>
        </p:nvCxnSpPr>
        <p:spPr>
          <a:xfrm>
            <a:off x="263800" y="4132650"/>
            <a:ext cx="416400" cy="0"/>
          </a:xfrm>
          <a:prstGeom prst="straightConnector1">
            <a:avLst/>
          </a:prstGeom>
          <a:noFill/>
          <a:ln w="19050" cap="flat" cmpd="sng">
            <a:solidFill>
              <a:srgbClr val="000000"/>
            </a:solidFill>
            <a:prstDash val="solid"/>
            <a:round/>
            <a:headEnd type="none" w="med" len="med"/>
            <a:tailEnd type="triangle" w="med" len="med"/>
          </a:ln>
        </p:spPr>
      </p:cxnSp>
      <p:cxnSp>
        <p:nvCxnSpPr>
          <p:cNvPr id="954" name="Google Shape;954;p50"/>
          <p:cNvCxnSpPr>
            <a:stCxn id="945" idx="3"/>
            <a:endCxn id="946" idx="1"/>
          </p:cNvCxnSpPr>
          <p:nvPr/>
        </p:nvCxnSpPr>
        <p:spPr>
          <a:xfrm>
            <a:off x="1207600" y="4132650"/>
            <a:ext cx="231600" cy="0"/>
          </a:xfrm>
          <a:prstGeom prst="straightConnector1">
            <a:avLst/>
          </a:prstGeom>
          <a:noFill/>
          <a:ln w="19050" cap="flat" cmpd="sng">
            <a:solidFill>
              <a:srgbClr val="000000"/>
            </a:solidFill>
            <a:prstDash val="solid"/>
            <a:round/>
            <a:headEnd type="none" w="med" len="med"/>
            <a:tailEnd type="triangle" w="med" len="med"/>
          </a:ln>
        </p:spPr>
      </p:cxnSp>
      <p:cxnSp>
        <p:nvCxnSpPr>
          <p:cNvPr id="955" name="Google Shape;955;p50"/>
          <p:cNvCxnSpPr>
            <a:stCxn id="946" idx="3"/>
            <a:endCxn id="948" idx="1"/>
          </p:cNvCxnSpPr>
          <p:nvPr/>
        </p:nvCxnSpPr>
        <p:spPr>
          <a:xfrm>
            <a:off x="1966651" y="4132650"/>
            <a:ext cx="450000" cy="0"/>
          </a:xfrm>
          <a:prstGeom prst="straightConnector1">
            <a:avLst/>
          </a:prstGeom>
          <a:noFill/>
          <a:ln w="19050" cap="flat" cmpd="sng">
            <a:solidFill>
              <a:srgbClr val="000000"/>
            </a:solidFill>
            <a:prstDash val="solid"/>
            <a:round/>
            <a:headEnd type="none" w="med" len="med"/>
            <a:tailEnd type="triangle" w="med" len="med"/>
          </a:ln>
        </p:spPr>
      </p:cxnSp>
      <p:cxnSp>
        <p:nvCxnSpPr>
          <p:cNvPr id="956" name="Google Shape;956;p50"/>
          <p:cNvCxnSpPr>
            <a:stCxn id="948" idx="3"/>
            <a:endCxn id="949" idx="1"/>
          </p:cNvCxnSpPr>
          <p:nvPr/>
        </p:nvCxnSpPr>
        <p:spPr>
          <a:xfrm>
            <a:off x="3150538" y="4132650"/>
            <a:ext cx="201900" cy="0"/>
          </a:xfrm>
          <a:prstGeom prst="straightConnector1">
            <a:avLst/>
          </a:prstGeom>
          <a:noFill/>
          <a:ln w="19050" cap="flat" cmpd="sng">
            <a:solidFill>
              <a:srgbClr val="000000"/>
            </a:solidFill>
            <a:prstDash val="solid"/>
            <a:round/>
            <a:headEnd type="none" w="med" len="med"/>
            <a:tailEnd type="triangle" w="med" len="med"/>
          </a:ln>
        </p:spPr>
      </p:cxnSp>
      <p:cxnSp>
        <p:nvCxnSpPr>
          <p:cNvPr id="957" name="Google Shape;957;p50"/>
          <p:cNvCxnSpPr>
            <a:stCxn id="949" idx="3"/>
            <a:endCxn id="950" idx="1"/>
          </p:cNvCxnSpPr>
          <p:nvPr/>
        </p:nvCxnSpPr>
        <p:spPr>
          <a:xfrm>
            <a:off x="4086089" y="4132650"/>
            <a:ext cx="269100" cy="0"/>
          </a:xfrm>
          <a:prstGeom prst="straightConnector1">
            <a:avLst/>
          </a:prstGeom>
          <a:noFill/>
          <a:ln w="19050" cap="flat" cmpd="sng">
            <a:solidFill>
              <a:srgbClr val="000000"/>
            </a:solidFill>
            <a:prstDash val="solid"/>
            <a:round/>
            <a:headEnd type="none" w="med" len="med"/>
            <a:tailEnd type="triangle" w="med" len="med"/>
          </a:ln>
        </p:spPr>
      </p:cxnSp>
      <p:cxnSp>
        <p:nvCxnSpPr>
          <p:cNvPr id="958" name="Google Shape;958;p50"/>
          <p:cNvCxnSpPr>
            <a:stCxn id="950" idx="3"/>
          </p:cNvCxnSpPr>
          <p:nvPr/>
        </p:nvCxnSpPr>
        <p:spPr>
          <a:xfrm>
            <a:off x="5088919" y="4132650"/>
            <a:ext cx="308100" cy="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51"/>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Forwarding Pipeline (3/3)</a:t>
            </a:r>
            <a:endParaRPr/>
          </a:p>
        </p:txBody>
      </p:sp>
      <p:sp>
        <p:nvSpPr>
          <p:cNvPr id="964" name="Google Shape;964;p51"/>
          <p:cNvSpPr txBox="1">
            <a:spLocks noGrp="1"/>
          </p:cNvSpPr>
          <p:nvPr>
            <p:ph type="body" idx="1"/>
          </p:nvPr>
        </p:nvSpPr>
        <p:spPr>
          <a:xfrm>
            <a:off x="107050" y="402200"/>
            <a:ext cx="8909700" cy="2985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When a packet arrives, what does the input linecard need to do?</a:t>
            </a:r>
            <a:endParaRPr/>
          </a:p>
          <a:p>
            <a:pPr marL="0" lvl="0" indent="0" algn="l" rtl="0">
              <a:spcBef>
                <a:spcPts val="600"/>
              </a:spcBef>
              <a:spcAft>
                <a:spcPts val="0"/>
              </a:spcAft>
              <a:buNone/>
            </a:pPr>
            <a:r>
              <a:rPr lang="en"/>
              <a:t>3. Send the packet onwards.</a:t>
            </a:r>
            <a:endParaRPr/>
          </a:p>
          <a:p>
            <a:pPr marL="457200" lvl="0" indent="-342900" algn="l" rtl="0">
              <a:spcBef>
                <a:spcPts val="600"/>
              </a:spcBef>
              <a:spcAft>
                <a:spcPts val="0"/>
              </a:spcAft>
              <a:buSzPts val="1800"/>
              <a:buChar char="●"/>
            </a:pPr>
            <a:r>
              <a:rPr lang="en"/>
              <a:t>Fabric interconnect chip sends packets to other linecards via inter-chassis links.</a:t>
            </a:r>
            <a:endParaRPr/>
          </a:p>
        </p:txBody>
      </p:sp>
      <p:sp>
        <p:nvSpPr>
          <p:cNvPr id="965" name="Google Shape;965;p51"/>
          <p:cNvSpPr/>
          <p:nvPr/>
        </p:nvSpPr>
        <p:spPr>
          <a:xfrm>
            <a:off x="429973" y="3795300"/>
            <a:ext cx="1648500" cy="6747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66" name="Google Shape;966;p51"/>
          <p:cNvSpPr/>
          <p:nvPr/>
        </p:nvSpPr>
        <p:spPr>
          <a:xfrm>
            <a:off x="680200" y="3935850"/>
            <a:ext cx="5274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PHY</a:t>
            </a:r>
            <a:endParaRPr>
              <a:latin typeface="Roboto"/>
              <a:ea typeface="Roboto"/>
              <a:cs typeface="Roboto"/>
              <a:sym typeface="Roboto"/>
            </a:endParaRPr>
          </a:p>
        </p:txBody>
      </p:sp>
      <p:sp>
        <p:nvSpPr>
          <p:cNvPr id="967" name="Google Shape;967;p51"/>
          <p:cNvSpPr/>
          <p:nvPr/>
        </p:nvSpPr>
        <p:spPr>
          <a:xfrm>
            <a:off x="1439251" y="3935850"/>
            <a:ext cx="5274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MAC</a:t>
            </a:r>
            <a:endParaRPr>
              <a:latin typeface="Roboto"/>
              <a:ea typeface="Roboto"/>
              <a:cs typeface="Roboto"/>
              <a:sym typeface="Roboto"/>
            </a:endParaRPr>
          </a:p>
        </p:txBody>
      </p:sp>
      <p:sp>
        <p:nvSpPr>
          <p:cNvPr id="968" name="Google Shape;968;p51"/>
          <p:cNvSpPr/>
          <p:nvPr/>
        </p:nvSpPr>
        <p:spPr>
          <a:xfrm>
            <a:off x="2234051" y="3795300"/>
            <a:ext cx="2959500" cy="67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69" name="Google Shape;969;p51"/>
          <p:cNvSpPr/>
          <p:nvPr/>
        </p:nvSpPr>
        <p:spPr>
          <a:xfrm>
            <a:off x="2416738" y="3935850"/>
            <a:ext cx="7338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Parse</a:t>
            </a:r>
            <a:endParaRPr>
              <a:latin typeface="Roboto"/>
              <a:ea typeface="Roboto"/>
              <a:cs typeface="Roboto"/>
              <a:sym typeface="Roboto"/>
            </a:endParaRPr>
          </a:p>
        </p:txBody>
      </p:sp>
      <p:sp>
        <p:nvSpPr>
          <p:cNvPr id="970" name="Google Shape;970;p51"/>
          <p:cNvSpPr/>
          <p:nvPr/>
        </p:nvSpPr>
        <p:spPr>
          <a:xfrm>
            <a:off x="3352289" y="3935850"/>
            <a:ext cx="7338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Lookup</a:t>
            </a:r>
            <a:endParaRPr>
              <a:latin typeface="Roboto"/>
              <a:ea typeface="Roboto"/>
              <a:cs typeface="Roboto"/>
              <a:sym typeface="Roboto"/>
            </a:endParaRPr>
          </a:p>
        </p:txBody>
      </p:sp>
      <p:sp>
        <p:nvSpPr>
          <p:cNvPr id="971" name="Google Shape;971;p51"/>
          <p:cNvSpPr/>
          <p:nvPr/>
        </p:nvSpPr>
        <p:spPr>
          <a:xfrm>
            <a:off x="4355119" y="3935850"/>
            <a:ext cx="7338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Actions</a:t>
            </a:r>
            <a:endParaRPr>
              <a:latin typeface="Roboto"/>
              <a:ea typeface="Roboto"/>
              <a:cs typeface="Roboto"/>
              <a:sym typeface="Roboto"/>
            </a:endParaRPr>
          </a:p>
        </p:txBody>
      </p:sp>
      <p:sp>
        <p:nvSpPr>
          <p:cNvPr id="972" name="Google Shape;972;p51"/>
          <p:cNvSpPr/>
          <p:nvPr/>
        </p:nvSpPr>
        <p:spPr>
          <a:xfrm>
            <a:off x="6438697" y="3795300"/>
            <a:ext cx="1053300" cy="67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Fabric Interconnect</a:t>
            </a:r>
            <a:endParaRPr>
              <a:latin typeface="Roboto"/>
              <a:ea typeface="Roboto"/>
              <a:cs typeface="Roboto"/>
              <a:sym typeface="Roboto"/>
            </a:endParaRPr>
          </a:p>
        </p:txBody>
      </p:sp>
      <p:cxnSp>
        <p:nvCxnSpPr>
          <p:cNvPr id="973" name="Google Shape;973;p51"/>
          <p:cNvCxnSpPr>
            <a:stCxn id="972" idx="3"/>
          </p:cNvCxnSpPr>
          <p:nvPr/>
        </p:nvCxnSpPr>
        <p:spPr>
          <a:xfrm rot="10800000" flipH="1">
            <a:off x="7491997" y="3680850"/>
            <a:ext cx="451800" cy="451800"/>
          </a:xfrm>
          <a:prstGeom prst="straightConnector1">
            <a:avLst/>
          </a:prstGeom>
          <a:noFill/>
          <a:ln w="9525" cap="flat" cmpd="sng">
            <a:solidFill>
              <a:schemeClr val="dk2"/>
            </a:solidFill>
            <a:prstDash val="solid"/>
            <a:round/>
            <a:headEnd type="none" w="med" len="med"/>
            <a:tailEnd type="none" w="med" len="med"/>
          </a:ln>
        </p:spPr>
      </p:cxnSp>
      <p:cxnSp>
        <p:nvCxnSpPr>
          <p:cNvPr id="974" name="Google Shape;974;p51"/>
          <p:cNvCxnSpPr>
            <a:stCxn id="972" idx="3"/>
          </p:cNvCxnSpPr>
          <p:nvPr/>
        </p:nvCxnSpPr>
        <p:spPr>
          <a:xfrm rot="10800000" flipH="1">
            <a:off x="7491997" y="3994950"/>
            <a:ext cx="513600" cy="137700"/>
          </a:xfrm>
          <a:prstGeom prst="straightConnector1">
            <a:avLst/>
          </a:prstGeom>
          <a:noFill/>
          <a:ln w="9525" cap="flat" cmpd="sng">
            <a:solidFill>
              <a:schemeClr val="dk2"/>
            </a:solidFill>
            <a:prstDash val="solid"/>
            <a:round/>
            <a:headEnd type="none" w="med" len="med"/>
            <a:tailEnd type="none" w="med" len="med"/>
          </a:ln>
        </p:spPr>
      </p:cxnSp>
      <p:cxnSp>
        <p:nvCxnSpPr>
          <p:cNvPr id="975" name="Google Shape;975;p51"/>
          <p:cNvCxnSpPr>
            <a:stCxn id="972" idx="3"/>
          </p:cNvCxnSpPr>
          <p:nvPr/>
        </p:nvCxnSpPr>
        <p:spPr>
          <a:xfrm>
            <a:off x="7491997" y="4132650"/>
            <a:ext cx="474600" cy="127200"/>
          </a:xfrm>
          <a:prstGeom prst="straightConnector1">
            <a:avLst/>
          </a:prstGeom>
          <a:noFill/>
          <a:ln w="9525" cap="flat" cmpd="sng">
            <a:solidFill>
              <a:schemeClr val="dk2"/>
            </a:solidFill>
            <a:prstDash val="solid"/>
            <a:round/>
            <a:headEnd type="none" w="med" len="med"/>
            <a:tailEnd type="none" w="med" len="med"/>
          </a:ln>
        </p:spPr>
      </p:cxnSp>
      <p:cxnSp>
        <p:nvCxnSpPr>
          <p:cNvPr id="976" name="Google Shape;976;p51"/>
          <p:cNvCxnSpPr>
            <a:stCxn id="972" idx="3"/>
          </p:cNvCxnSpPr>
          <p:nvPr/>
        </p:nvCxnSpPr>
        <p:spPr>
          <a:xfrm>
            <a:off x="7491997" y="4132650"/>
            <a:ext cx="372000" cy="372000"/>
          </a:xfrm>
          <a:prstGeom prst="straightConnector1">
            <a:avLst/>
          </a:prstGeom>
          <a:noFill/>
          <a:ln w="9525" cap="flat" cmpd="sng">
            <a:solidFill>
              <a:schemeClr val="dk2"/>
            </a:solidFill>
            <a:prstDash val="solid"/>
            <a:round/>
            <a:headEnd type="none" w="med" len="med"/>
            <a:tailEnd type="none" w="med" len="med"/>
          </a:ln>
        </p:spPr>
      </p:cxnSp>
      <p:sp>
        <p:nvSpPr>
          <p:cNvPr id="977" name="Google Shape;977;p51"/>
          <p:cNvSpPr txBox="1"/>
          <p:nvPr/>
        </p:nvSpPr>
        <p:spPr>
          <a:xfrm>
            <a:off x="8130788" y="3917100"/>
            <a:ext cx="749400" cy="431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To other linecards</a:t>
            </a:r>
            <a:endParaRPr>
              <a:solidFill>
                <a:schemeClr val="dk1"/>
              </a:solidFill>
              <a:latin typeface="Roboto"/>
              <a:ea typeface="Roboto"/>
              <a:cs typeface="Roboto"/>
              <a:sym typeface="Roboto"/>
            </a:endParaRPr>
          </a:p>
        </p:txBody>
      </p:sp>
      <p:sp>
        <p:nvSpPr>
          <p:cNvPr id="978" name="Google Shape;978;p51"/>
          <p:cNvSpPr txBox="1"/>
          <p:nvPr/>
        </p:nvSpPr>
        <p:spPr>
          <a:xfrm>
            <a:off x="838713" y="4556350"/>
            <a:ext cx="8310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Hardware</a:t>
            </a:r>
            <a:endParaRPr>
              <a:solidFill>
                <a:schemeClr val="dk1"/>
              </a:solidFill>
              <a:latin typeface="Roboto"/>
              <a:ea typeface="Roboto"/>
              <a:cs typeface="Roboto"/>
              <a:sym typeface="Roboto"/>
            </a:endParaRPr>
          </a:p>
        </p:txBody>
      </p:sp>
      <p:sp>
        <p:nvSpPr>
          <p:cNvPr id="979" name="Google Shape;979;p51"/>
          <p:cNvSpPr txBox="1"/>
          <p:nvPr/>
        </p:nvSpPr>
        <p:spPr>
          <a:xfrm>
            <a:off x="3047488" y="4556350"/>
            <a:ext cx="13434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Forwarding Chip</a:t>
            </a:r>
            <a:endParaRPr>
              <a:solidFill>
                <a:schemeClr val="dk1"/>
              </a:solidFill>
              <a:latin typeface="Roboto"/>
              <a:ea typeface="Roboto"/>
              <a:cs typeface="Roboto"/>
              <a:sym typeface="Roboto"/>
            </a:endParaRPr>
          </a:p>
        </p:txBody>
      </p:sp>
      <p:sp>
        <p:nvSpPr>
          <p:cNvPr id="980" name="Google Shape;980;p51"/>
          <p:cNvSpPr txBox="1"/>
          <p:nvPr/>
        </p:nvSpPr>
        <p:spPr>
          <a:xfrm>
            <a:off x="6293638" y="4556350"/>
            <a:ext cx="10533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Fabric Chip</a:t>
            </a:r>
            <a:endParaRPr>
              <a:solidFill>
                <a:schemeClr val="dk1"/>
              </a:solidFill>
              <a:latin typeface="Roboto"/>
              <a:ea typeface="Roboto"/>
              <a:cs typeface="Roboto"/>
              <a:sym typeface="Roboto"/>
            </a:endParaRPr>
          </a:p>
        </p:txBody>
      </p:sp>
      <p:cxnSp>
        <p:nvCxnSpPr>
          <p:cNvPr id="981" name="Google Shape;981;p51"/>
          <p:cNvCxnSpPr>
            <a:endCxn id="966" idx="1"/>
          </p:cNvCxnSpPr>
          <p:nvPr/>
        </p:nvCxnSpPr>
        <p:spPr>
          <a:xfrm>
            <a:off x="263800" y="4132650"/>
            <a:ext cx="416400" cy="0"/>
          </a:xfrm>
          <a:prstGeom prst="straightConnector1">
            <a:avLst/>
          </a:prstGeom>
          <a:noFill/>
          <a:ln w="19050" cap="flat" cmpd="sng">
            <a:solidFill>
              <a:srgbClr val="000000"/>
            </a:solidFill>
            <a:prstDash val="solid"/>
            <a:round/>
            <a:headEnd type="none" w="med" len="med"/>
            <a:tailEnd type="triangle" w="med" len="med"/>
          </a:ln>
        </p:spPr>
      </p:cxnSp>
      <p:cxnSp>
        <p:nvCxnSpPr>
          <p:cNvPr id="982" name="Google Shape;982;p51"/>
          <p:cNvCxnSpPr>
            <a:stCxn id="966" idx="3"/>
            <a:endCxn id="967" idx="1"/>
          </p:cNvCxnSpPr>
          <p:nvPr/>
        </p:nvCxnSpPr>
        <p:spPr>
          <a:xfrm>
            <a:off x="1207600" y="4132650"/>
            <a:ext cx="231600" cy="0"/>
          </a:xfrm>
          <a:prstGeom prst="straightConnector1">
            <a:avLst/>
          </a:prstGeom>
          <a:noFill/>
          <a:ln w="19050" cap="flat" cmpd="sng">
            <a:solidFill>
              <a:srgbClr val="000000"/>
            </a:solidFill>
            <a:prstDash val="solid"/>
            <a:round/>
            <a:headEnd type="none" w="med" len="med"/>
            <a:tailEnd type="triangle" w="med" len="med"/>
          </a:ln>
        </p:spPr>
      </p:cxnSp>
      <p:cxnSp>
        <p:nvCxnSpPr>
          <p:cNvPr id="983" name="Google Shape;983;p51"/>
          <p:cNvCxnSpPr>
            <a:stCxn id="967" idx="3"/>
            <a:endCxn id="969" idx="1"/>
          </p:cNvCxnSpPr>
          <p:nvPr/>
        </p:nvCxnSpPr>
        <p:spPr>
          <a:xfrm>
            <a:off x="1966651" y="4132650"/>
            <a:ext cx="450000" cy="0"/>
          </a:xfrm>
          <a:prstGeom prst="straightConnector1">
            <a:avLst/>
          </a:prstGeom>
          <a:noFill/>
          <a:ln w="19050" cap="flat" cmpd="sng">
            <a:solidFill>
              <a:srgbClr val="000000"/>
            </a:solidFill>
            <a:prstDash val="solid"/>
            <a:round/>
            <a:headEnd type="none" w="med" len="med"/>
            <a:tailEnd type="triangle" w="med" len="med"/>
          </a:ln>
        </p:spPr>
      </p:cxnSp>
      <p:cxnSp>
        <p:nvCxnSpPr>
          <p:cNvPr id="984" name="Google Shape;984;p51"/>
          <p:cNvCxnSpPr>
            <a:stCxn id="969" idx="3"/>
            <a:endCxn id="970" idx="1"/>
          </p:cNvCxnSpPr>
          <p:nvPr/>
        </p:nvCxnSpPr>
        <p:spPr>
          <a:xfrm>
            <a:off x="3150538" y="4132650"/>
            <a:ext cx="201900" cy="0"/>
          </a:xfrm>
          <a:prstGeom prst="straightConnector1">
            <a:avLst/>
          </a:prstGeom>
          <a:noFill/>
          <a:ln w="19050" cap="flat" cmpd="sng">
            <a:solidFill>
              <a:srgbClr val="000000"/>
            </a:solidFill>
            <a:prstDash val="solid"/>
            <a:round/>
            <a:headEnd type="none" w="med" len="med"/>
            <a:tailEnd type="triangle" w="med" len="med"/>
          </a:ln>
        </p:spPr>
      </p:cxnSp>
      <p:cxnSp>
        <p:nvCxnSpPr>
          <p:cNvPr id="985" name="Google Shape;985;p51"/>
          <p:cNvCxnSpPr>
            <a:stCxn id="970" idx="3"/>
            <a:endCxn id="971" idx="1"/>
          </p:cNvCxnSpPr>
          <p:nvPr/>
        </p:nvCxnSpPr>
        <p:spPr>
          <a:xfrm>
            <a:off x="4086089" y="4132650"/>
            <a:ext cx="269100" cy="0"/>
          </a:xfrm>
          <a:prstGeom prst="straightConnector1">
            <a:avLst/>
          </a:prstGeom>
          <a:noFill/>
          <a:ln w="19050" cap="flat" cmpd="sng">
            <a:solidFill>
              <a:srgbClr val="000000"/>
            </a:solidFill>
            <a:prstDash val="solid"/>
            <a:round/>
            <a:headEnd type="none" w="med" len="med"/>
            <a:tailEnd type="triangle" w="med" len="med"/>
          </a:ln>
        </p:spPr>
      </p:cxnSp>
      <p:cxnSp>
        <p:nvCxnSpPr>
          <p:cNvPr id="986" name="Google Shape;986;p51"/>
          <p:cNvCxnSpPr>
            <a:stCxn id="971" idx="3"/>
            <a:endCxn id="972" idx="1"/>
          </p:cNvCxnSpPr>
          <p:nvPr/>
        </p:nvCxnSpPr>
        <p:spPr>
          <a:xfrm>
            <a:off x="5088919" y="4132650"/>
            <a:ext cx="1349700" cy="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52"/>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Forwarding Pipeline – Queuing</a:t>
            </a:r>
            <a:endParaRPr/>
          </a:p>
        </p:txBody>
      </p:sp>
      <p:sp>
        <p:nvSpPr>
          <p:cNvPr id="992" name="Google Shape;992;p52"/>
          <p:cNvSpPr txBox="1">
            <a:spLocks noGrp="1"/>
          </p:cNvSpPr>
          <p:nvPr>
            <p:ph type="body" idx="1"/>
          </p:nvPr>
        </p:nvSpPr>
        <p:spPr>
          <a:xfrm>
            <a:off x="107050" y="402200"/>
            <a:ext cx="8909700" cy="3234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Many possible queuing approaches: We'll assume the simplest one.</a:t>
            </a:r>
            <a:endParaRPr/>
          </a:p>
          <a:p>
            <a:pPr marL="457200" lvl="0" indent="-342900" algn="l" rtl="0">
              <a:spcBef>
                <a:spcPts val="600"/>
              </a:spcBef>
              <a:spcAft>
                <a:spcPts val="0"/>
              </a:spcAft>
              <a:buSzPts val="1800"/>
              <a:buChar char="●"/>
            </a:pPr>
            <a:r>
              <a:rPr lang="en"/>
              <a:t>Classification: Which queue should this packet be put into?</a:t>
            </a:r>
            <a:endParaRPr/>
          </a:p>
          <a:p>
            <a:pPr marL="914400" lvl="1" indent="-342900" algn="l" rtl="0">
              <a:spcBef>
                <a:spcPts val="0"/>
              </a:spcBef>
              <a:spcAft>
                <a:spcPts val="0"/>
              </a:spcAft>
              <a:buSzPts val="1800"/>
              <a:buChar char="○"/>
            </a:pPr>
            <a:r>
              <a:rPr lang="en"/>
              <a:t>One queue per input port? One queue per flow?</a:t>
            </a:r>
            <a:endParaRPr/>
          </a:p>
          <a:p>
            <a:pPr marL="914400" lvl="1" indent="-342900" algn="l" rtl="0">
              <a:spcBef>
                <a:spcPts val="0"/>
              </a:spcBef>
              <a:spcAft>
                <a:spcPts val="0"/>
              </a:spcAft>
              <a:buSzPts val="1800"/>
              <a:buChar char="○"/>
            </a:pPr>
            <a:r>
              <a:rPr lang="en"/>
              <a:t>Assume no classification.</a:t>
            </a:r>
            <a:endParaRPr/>
          </a:p>
          <a:p>
            <a:pPr marL="457200" lvl="0" indent="-342900" algn="l" rtl="0">
              <a:spcBef>
                <a:spcPts val="0"/>
              </a:spcBef>
              <a:spcAft>
                <a:spcPts val="0"/>
              </a:spcAft>
              <a:buSzPts val="1800"/>
              <a:buChar char="●"/>
            </a:pPr>
            <a:r>
              <a:rPr lang="en"/>
              <a:t>Buffer management: Should we drop packets?</a:t>
            </a:r>
            <a:endParaRPr/>
          </a:p>
          <a:p>
            <a:pPr marL="914400" lvl="1" indent="-342900" algn="l" rtl="0">
              <a:spcBef>
                <a:spcPts val="0"/>
              </a:spcBef>
              <a:spcAft>
                <a:spcPts val="0"/>
              </a:spcAft>
              <a:buSzPts val="1800"/>
              <a:buChar char="○"/>
            </a:pPr>
            <a:r>
              <a:rPr lang="en"/>
              <a:t>Assume tail drop: Drop packet if queue is full.</a:t>
            </a:r>
            <a:endParaRPr/>
          </a:p>
          <a:p>
            <a:pPr marL="457200" lvl="0" indent="-342900" algn="l" rtl="0">
              <a:spcBef>
                <a:spcPts val="0"/>
              </a:spcBef>
              <a:spcAft>
                <a:spcPts val="0"/>
              </a:spcAft>
              <a:buSzPts val="1800"/>
              <a:buChar char="●"/>
            </a:pPr>
            <a:r>
              <a:rPr lang="en"/>
              <a:t>Scheduling: What order do we send out packets?</a:t>
            </a:r>
            <a:endParaRPr/>
          </a:p>
          <a:p>
            <a:pPr marL="914400" lvl="1" indent="-342900" algn="l" rtl="0">
              <a:spcBef>
                <a:spcPts val="0"/>
              </a:spcBef>
              <a:spcAft>
                <a:spcPts val="0"/>
              </a:spcAft>
              <a:buSzPts val="1800"/>
              <a:buChar char="○"/>
            </a:pPr>
            <a:r>
              <a:rPr lang="en"/>
              <a:t>Assume FIFO: Send packets in the order they arrive.</a:t>
            </a:r>
            <a:endParaRPr/>
          </a:p>
          <a:p>
            <a:pPr marL="0" lvl="0" indent="0" algn="l" rtl="0">
              <a:spcBef>
                <a:spcPts val="600"/>
              </a:spcBef>
              <a:spcAft>
                <a:spcPts val="0"/>
              </a:spcAft>
              <a:buNone/>
            </a:pPr>
            <a:r>
              <a:rPr lang="en"/>
              <a:t>Alternate complex approaches can be used to implement business objectives.</a:t>
            </a:r>
            <a:endParaRPr/>
          </a:p>
        </p:txBody>
      </p:sp>
      <p:sp>
        <p:nvSpPr>
          <p:cNvPr id="993" name="Google Shape;993;p52"/>
          <p:cNvSpPr/>
          <p:nvPr/>
        </p:nvSpPr>
        <p:spPr>
          <a:xfrm>
            <a:off x="429973" y="3795300"/>
            <a:ext cx="1648500" cy="6747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94" name="Google Shape;994;p52"/>
          <p:cNvSpPr/>
          <p:nvPr/>
        </p:nvSpPr>
        <p:spPr>
          <a:xfrm>
            <a:off x="680200" y="3935850"/>
            <a:ext cx="5274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PHY</a:t>
            </a:r>
            <a:endParaRPr>
              <a:latin typeface="Roboto"/>
              <a:ea typeface="Roboto"/>
              <a:cs typeface="Roboto"/>
              <a:sym typeface="Roboto"/>
            </a:endParaRPr>
          </a:p>
        </p:txBody>
      </p:sp>
      <p:sp>
        <p:nvSpPr>
          <p:cNvPr id="995" name="Google Shape;995;p52"/>
          <p:cNvSpPr/>
          <p:nvPr/>
        </p:nvSpPr>
        <p:spPr>
          <a:xfrm>
            <a:off x="1439251" y="3935850"/>
            <a:ext cx="5274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MAC</a:t>
            </a:r>
            <a:endParaRPr>
              <a:latin typeface="Roboto"/>
              <a:ea typeface="Roboto"/>
              <a:cs typeface="Roboto"/>
              <a:sym typeface="Roboto"/>
            </a:endParaRPr>
          </a:p>
        </p:txBody>
      </p:sp>
      <p:sp>
        <p:nvSpPr>
          <p:cNvPr id="996" name="Google Shape;996;p52"/>
          <p:cNvSpPr/>
          <p:nvPr/>
        </p:nvSpPr>
        <p:spPr>
          <a:xfrm>
            <a:off x="2234051" y="3795300"/>
            <a:ext cx="2959500" cy="67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997" name="Google Shape;997;p52"/>
          <p:cNvSpPr/>
          <p:nvPr/>
        </p:nvSpPr>
        <p:spPr>
          <a:xfrm>
            <a:off x="2416738" y="3935850"/>
            <a:ext cx="7338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Parse</a:t>
            </a:r>
            <a:endParaRPr>
              <a:latin typeface="Roboto"/>
              <a:ea typeface="Roboto"/>
              <a:cs typeface="Roboto"/>
              <a:sym typeface="Roboto"/>
            </a:endParaRPr>
          </a:p>
        </p:txBody>
      </p:sp>
      <p:sp>
        <p:nvSpPr>
          <p:cNvPr id="998" name="Google Shape;998;p52"/>
          <p:cNvSpPr/>
          <p:nvPr/>
        </p:nvSpPr>
        <p:spPr>
          <a:xfrm>
            <a:off x="3352289" y="3935850"/>
            <a:ext cx="7338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Lookup</a:t>
            </a:r>
            <a:endParaRPr>
              <a:latin typeface="Roboto"/>
              <a:ea typeface="Roboto"/>
              <a:cs typeface="Roboto"/>
              <a:sym typeface="Roboto"/>
            </a:endParaRPr>
          </a:p>
        </p:txBody>
      </p:sp>
      <p:sp>
        <p:nvSpPr>
          <p:cNvPr id="999" name="Google Shape;999;p52"/>
          <p:cNvSpPr/>
          <p:nvPr/>
        </p:nvSpPr>
        <p:spPr>
          <a:xfrm>
            <a:off x="4355119" y="3935850"/>
            <a:ext cx="7338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Actions</a:t>
            </a:r>
            <a:endParaRPr>
              <a:latin typeface="Roboto"/>
              <a:ea typeface="Roboto"/>
              <a:cs typeface="Roboto"/>
              <a:sym typeface="Roboto"/>
            </a:endParaRPr>
          </a:p>
        </p:txBody>
      </p:sp>
      <p:sp>
        <p:nvSpPr>
          <p:cNvPr id="1000" name="Google Shape;1000;p52"/>
          <p:cNvSpPr/>
          <p:nvPr/>
        </p:nvSpPr>
        <p:spPr>
          <a:xfrm>
            <a:off x="6438697" y="3795300"/>
            <a:ext cx="1053300" cy="67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Fabric Interconnect</a:t>
            </a:r>
            <a:endParaRPr>
              <a:latin typeface="Roboto"/>
              <a:ea typeface="Roboto"/>
              <a:cs typeface="Roboto"/>
              <a:sym typeface="Roboto"/>
            </a:endParaRPr>
          </a:p>
        </p:txBody>
      </p:sp>
      <p:cxnSp>
        <p:nvCxnSpPr>
          <p:cNvPr id="1001" name="Google Shape;1001;p52"/>
          <p:cNvCxnSpPr>
            <a:stCxn id="1000" idx="3"/>
          </p:cNvCxnSpPr>
          <p:nvPr/>
        </p:nvCxnSpPr>
        <p:spPr>
          <a:xfrm rot="10800000" flipH="1">
            <a:off x="7491997" y="3680850"/>
            <a:ext cx="451800" cy="451800"/>
          </a:xfrm>
          <a:prstGeom prst="straightConnector1">
            <a:avLst/>
          </a:prstGeom>
          <a:noFill/>
          <a:ln w="9525" cap="flat" cmpd="sng">
            <a:solidFill>
              <a:schemeClr val="dk2"/>
            </a:solidFill>
            <a:prstDash val="solid"/>
            <a:round/>
            <a:headEnd type="none" w="med" len="med"/>
            <a:tailEnd type="none" w="med" len="med"/>
          </a:ln>
        </p:spPr>
      </p:cxnSp>
      <p:cxnSp>
        <p:nvCxnSpPr>
          <p:cNvPr id="1002" name="Google Shape;1002;p52"/>
          <p:cNvCxnSpPr>
            <a:stCxn id="1000" idx="3"/>
          </p:cNvCxnSpPr>
          <p:nvPr/>
        </p:nvCxnSpPr>
        <p:spPr>
          <a:xfrm rot="10800000" flipH="1">
            <a:off x="7491997" y="3994950"/>
            <a:ext cx="513600" cy="137700"/>
          </a:xfrm>
          <a:prstGeom prst="straightConnector1">
            <a:avLst/>
          </a:prstGeom>
          <a:noFill/>
          <a:ln w="9525" cap="flat" cmpd="sng">
            <a:solidFill>
              <a:schemeClr val="dk2"/>
            </a:solidFill>
            <a:prstDash val="solid"/>
            <a:round/>
            <a:headEnd type="none" w="med" len="med"/>
            <a:tailEnd type="none" w="med" len="med"/>
          </a:ln>
        </p:spPr>
      </p:cxnSp>
      <p:cxnSp>
        <p:nvCxnSpPr>
          <p:cNvPr id="1003" name="Google Shape;1003;p52"/>
          <p:cNvCxnSpPr>
            <a:stCxn id="1000" idx="3"/>
          </p:cNvCxnSpPr>
          <p:nvPr/>
        </p:nvCxnSpPr>
        <p:spPr>
          <a:xfrm>
            <a:off x="7491997" y="4132650"/>
            <a:ext cx="474600" cy="127200"/>
          </a:xfrm>
          <a:prstGeom prst="straightConnector1">
            <a:avLst/>
          </a:prstGeom>
          <a:noFill/>
          <a:ln w="9525" cap="flat" cmpd="sng">
            <a:solidFill>
              <a:schemeClr val="dk2"/>
            </a:solidFill>
            <a:prstDash val="solid"/>
            <a:round/>
            <a:headEnd type="none" w="med" len="med"/>
            <a:tailEnd type="none" w="med" len="med"/>
          </a:ln>
        </p:spPr>
      </p:cxnSp>
      <p:cxnSp>
        <p:nvCxnSpPr>
          <p:cNvPr id="1004" name="Google Shape;1004;p52"/>
          <p:cNvCxnSpPr>
            <a:stCxn id="1000" idx="3"/>
          </p:cNvCxnSpPr>
          <p:nvPr/>
        </p:nvCxnSpPr>
        <p:spPr>
          <a:xfrm>
            <a:off x="7491997" y="4132650"/>
            <a:ext cx="372000" cy="372000"/>
          </a:xfrm>
          <a:prstGeom prst="straightConnector1">
            <a:avLst/>
          </a:prstGeom>
          <a:noFill/>
          <a:ln w="9525" cap="flat" cmpd="sng">
            <a:solidFill>
              <a:schemeClr val="dk2"/>
            </a:solidFill>
            <a:prstDash val="solid"/>
            <a:round/>
            <a:headEnd type="none" w="med" len="med"/>
            <a:tailEnd type="none" w="med" len="med"/>
          </a:ln>
        </p:spPr>
      </p:cxnSp>
      <p:sp>
        <p:nvSpPr>
          <p:cNvPr id="1005" name="Google Shape;1005;p52"/>
          <p:cNvSpPr txBox="1"/>
          <p:nvPr/>
        </p:nvSpPr>
        <p:spPr>
          <a:xfrm>
            <a:off x="8130788" y="3917100"/>
            <a:ext cx="749400" cy="431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To other linecards</a:t>
            </a:r>
            <a:endParaRPr>
              <a:solidFill>
                <a:schemeClr val="dk1"/>
              </a:solidFill>
              <a:latin typeface="Roboto"/>
              <a:ea typeface="Roboto"/>
              <a:cs typeface="Roboto"/>
              <a:sym typeface="Roboto"/>
            </a:endParaRPr>
          </a:p>
        </p:txBody>
      </p:sp>
      <p:sp>
        <p:nvSpPr>
          <p:cNvPr id="1006" name="Google Shape;1006;p52"/>
          <p:cNvSpPr txBox="1"/>
          <p:nvPr/>
        </p:nvSpPr>
        <p:spPr>
          <a:xfrm>
            <a:off x="838713" y="4556350"/>
            <a:ext cx="8310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Hardware</a:t>
            </a:r>
            <a:endParaRPr>
              <a:solidFill>
                <a:schemeClr val="dk1"/>
              </a:solidFill>
              <a:latin typeface="Roboto"/>
              <a:ea typeface="Roboto"/>
              <a:cs typeface="Roboto"/>
              <a:sym typeface="Roboto"/>
            </a:endParaRPr>
          </a:p>
        </p:txBody>
      </p:sp>
      <p:sp>
        <p:nvSpPr>
          <p:cNvPr id="1007" name="Google Shape;1007;p52"/>
          <p:cNvSpPr txBox="1"/>
          <p:nvPr/>
        </p:nvSpPr>
        <p:spPr>
          <a:xfrm>
            <a:off x="3047488" y="4556350"/>
            <a:ext cx="13434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Forwarding Chip</a:t>
            </a:r>
            <a:endParaRPr>
              <a:solidFill>
                <a:schemeClr val="dk1"/>
              </a:solidFill>
              <a:latin typeface="Roboto"/>
              <a:ea typeface="Roboto"/>
              <a:cs typeface="Roboto"/>
              <a:sym typeface="Roboto"/>
            </a:endParaRPr>
          </a:p>
        </p:txBody>
      </p:sp>
      <p:sp>
        <p:nvSpPr>
          <p:cNvPr id="1008" name="Google Shape;1008;p52"/>
          <p:cNvSpPr txBox="1"/>
          <p:nvPr/>
        </p:nvSpPr>
        <p:spPr>
          <a:xfrm>
            <a:off x="6293638" y="4556350"/>
            <a:ext cx="10533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Fabric Chip</a:t>
            </a:r>
            <a:endParaRPr>
              <a:solidFill>
                <a:schemeClr val="dk1"/>
              </a:solidFill>
              <a:latin typeface="Roboto"/>
              <a:ea typeface="Roboto"/>
              <a:cs typeface="Roboto"/>
              <a:sym typeface="Roboto"/>
            </a:endParaRPr>
          </a:p>
        </p:txBody>
      </p:sp>
      <p:cxnSp>
        <p:nvCxnSpPr>
          <p:cNvPr id="1009" name="Google Shape;1009;p52"/>
          <p:cNvCxnSpPr>
            <a:endCxn id="994" idx="1"/>
          </p:cNvCxnSpPr>
          <p:nvPr/>
        </p:nvCxnSpPr>
        <p:spPr>
          <a:xfrm>
            <a:off x="263800" y="4132650"/>
            <a:ext cx="416400" cy="0"/>
          </a:xfrm>
          <a:prstGeom prst="straightConnector1">
            <a:avLst/>
          </a:prstGeom>
          <a:noFill/>
          <a:ln w="19050" cap="flat" cmpd="sng">
            <a:solidFill>
              <a:srgbClr val="000000"/>
            </a:solidFill>
            <a:prstDash val="solid"/>
            <a:round/>
            <a:headEnd type="none" w="med" len="med"/>
            <a:tailEnd type="triangle" w="med" len="med"/>
          </a:ln>
        </p:spPr>
      </p:cxnSp>
      <p:cxnSp>
        <p:nvCxnSpPr>
          <p:cNvPr id="1010" name="Google Shape;1010;p52"/>
          <p:cNvCxnSpPr>
            <a:stCxn id="994" idx="3"/>
            <a:endCxn id="995" idx="1"/>
          </p:cNvCxnSpPr>
          <p:nvPr/>
        </p:nvCxnSpPr>
        <p:spPr>
          <a:xfrm>
            <a:off x="1207600" y="4132650"/>
            <a:ext cx="231600" cy="0"/>
          </a:xfrm>
          <a:prstGeom prst="straightConnector1">
            <a:avLst/>
          </a:prstGeom>
          <a:noFill/>
          <a:ln w="19050" cap="flat" cmpd="sng">
            <a:solidFill>
              <a:srgbClr val="000000"/>
            </a:solidFill>
            <a:prstDash val="solid"/>
            <a:round/>
            <a:headEnd type="none" w="med" len="med"/>
            <a:tailEnd type="triangle" w="med" len="med"/>
          </a:ln>
        </p:spPr>
      </p:cxnSp>
      <p:cxnSp>
        <p:nvCxnSpPr>
          <p:cNvPr id="1011" name="Google Shape;1011;p52"/>
          <p:cNvCxnSpPr>
            <a:stCxn id="995" idx="3"/>
            <a:endCxn id="997" idx="1"/>
          </p:cNvCxnSpPr>
          <p:nvPr/>
        </p:nvCxnSpPr>
        <p:spPr>
          <a:xfrm>
            <a:off x="1966651" y="4132650"/>
            <a:ext cx="450000" cy="0"/>
          </a:xfrm>
          <a:prstGeom prst="straightConnector1">
            <a:avLst/>
          </a:prstGeom>
          <a:noFill/>
          <a:ln w="19050" cap="flat" cmpd="sng">
            <a:solidFill>
              <a:srgbClr val="000000"/>
            </a:solidFill>
            <a:prstDash val="solid"/>
            <a:round/>
            <a:headEnd type="none" w="med" len="med"/>
            <a:tailEnd type="triangle" w="med" len="med"/>
          </a:ln>
        </p:spPr>
      </p:cxnSp>
      <p:cxnSp>
        <p:nvCxnSpPr>
          <p:cNvPr id="1012" name="Google Shape;1012;p52"/>
          <p:cNvCxnSpPr>
            <a:stCxn id="997" idx="3"/>
            <a:endCxn id="998" idx="1"/>
          </p:cNvCxnSpPr>
          <p:nvPr/>
        </p:nvCxnSpPr>
        <p:spPr>
          <a:xfrm>
            <a:off x="3150538" y="4132650"/>
            <a:ext cx="201900" cy="0"/>
          </a:xfrm>
          <a:prstGeom prst="straightConnector1">
            <a:avLst/>
          </a:prstGeom>
          <a:noFill/>
          <a:ln w="19050" cap="flat" cmpd="sng">
            <a:solidFill>
              <a:srgbClr val="000000"/>
            </a:solidFill>
            <a:prstDash val="solid"/>
            <a:round/>
            <a:headEnd type="none" w="med" len="med"/>
            <a:tailEnd type="triangle" w="med" len="med"/>
          </a:ln>
        </p:spPr>
      </p:cxnSp>
      <p:cxnSp>
        <p:nvCxnSpPr>
          <p:cNvPr id="1013" name="Google Shape;1013;p52"/>
          <p:cNvCxnSpPr>
            <a:stCxn id="998" idx="3"/>
            <a:endCxn id="999" idx="1"/>
          </p:cNvCxnSpPr>
          <p:nvPr/>
        </p:nvCxnSpPr>
        <p:spPr>
          <a:xfrm>
            <a:off x="4086089" y="4132650"/>
            <a:ext cx="269100" cy="0"/>
          </a:xfrm>
          <a:prstGeom prst="straightConnector1">
            <a:avLst/>
          </a:prstGeom>
          <a:noFill/>
          <a:ln w="19050" cap="flat" cmpd="sng">
            <a:solidFill>
              <a:srgbClr val="000000"/>
            </a:solidFill>
            <a:prstDash val="solid"/>
            <a:round/>
            <a:headEnd type="none" w="med" len="med"/>
            <a:tailEnd type="triangle" w="med" len="med"/>
          </a:ln>
        </p:spPr>
      </p:cxnSp>
      <p:cxnSp>
        <p:nvCxnSpPr>
          <p:cNvPr id="1014" name="Google Shape;1014;p52"/>
          <p:cNvCxnSpPr>
            <a:stCxn id="999" idx="3"/>
            <a:endCxn id="1015" idx="1"/>
          </p:cNvCxnSpPr>
          <p:nvPr/>
        </p:nvCxnSpPr>
        <p:spPr>
          <a:xfrm>
            <a:off x="5088919" y="4132650"/>
            <a:ext cx="308100" cy="0"/>
          </a:xfrm>
          <a:prstGeom prst="straightConnector1">
            <a:avLst/>
          </a:prstGeom>
          <a:noFill/>
          <a:ln w="19050" cap="flat" cmpd="sng">
            <a:solidFill>
              <a:srgbClr val="000000"/>
            </a:solidFill>
            <a:prstDash val="solid"/>
            <a:round/>
            <a:headEnd type="none" w="med" len="med"/>
            <a:tailEnd type="triangle" w="med" len="med"/>
          </a:ln>
        </p:spPr>
      </p:cxnSp>
      <p:sp>
        <p:nvSpPr>
          <p:cNvPr id="1015" name="Google Shape;1015;p52"/>
          <p:cNvSpPr/>
          <p:nvPr/>
        </p:nvSpPr>
        <p:spPr>
          <a:xfrm>
            <a:off x="5396906" y="3935850"/>
            <a:ext cx="7338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Queuing</a:t>
            </a:r>
            <a:endParaRPr>
              <a:latin typeface="Roboto"/>
              <a:ea typeface="Roboto"/>
              <a:cs typeface="Roboto"/>
              <a:sym typeface="Roboto"/>
            </a:endParaRPr>
          </a:p>
        </p:txBody>
      </p:sp>
      <p:cxnSp>
        <p:nvCxnSpPr>
          <p:cNvPr id="1016" name="Google Shape;1016;p52"/>
          <p:cNvCxnSpPr>
            <a:stCxn id="1015" idx="3"/>
            <a:endCxn id="1000" idx="1"/>
          </p:cNvCxnSpPr>
          <p:nvPr/>
        </p:nvCxnSpPr>
        <p:spPr>
          <a:xfrm>
            <a:off x="6130706" y="4132650"/>
            <a:ext cx="308100" cy="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53"/>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Scaling Forwarding Hardware</a:t>
            </a:r>
            <a:endParaRPr/>
          </a:p>
        </p:txBody>
      </p:sp>
      <p:sp>
        <p:nvSpPr>
          <p:cNvPr id="1022" name="Google Shape;1022;p53"/>
          <p:cNvSpPr txBox="1">
            <a:spLocks noGrp="1"/>
          </p:cNvSpPr>
          <p:nvPr>
            <p:ph type="body" idx="1"/>
          </p:nvPr>
        </p:nvSpPr>
        <p:spPr>
          <a:xfrm>
            <a:off x="107050" y="402200"/>
            <a:ext cx="8909700" cy="4530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Main challenge: </a:t>
            </a:r>
            <a:r>
              <a:rPr lang="en" i="1"/>
              <a:t>Speed</a:t>
            </a:r>
            <a:r>
              <a:rPr lang="en"/>
              <a:t>.</a:t>
            </a:r>
            <a:endParaRPr/>
          </a:p>
          <a:p>
            <a:pPr marL="457200" lvl="0" indent="-342900" algn="l" rtl="0">
              <a:spcBef>
                <a:spcPts val="600"/>
              </a:spcBef>
              <a:spcAft>
                <a:spcPts val="0"/>
              </a:spcAft>
              <a:buSzPts val="1800"/>
              <a:buChar char="●"/>
            </a:pPr>
            <a:r>
              <a:rPr lang="en"/>
              <a:t>We have to forward one packet every few nanoseconds.</a:t>
            </a:r>
            <a:endParaRPr/>
          </a:p>
          <a:p>
            <a:pPr marL="457200" lvl="0" indent="-342900" algn="l" rtl="0">
              <a:spcBef>
                <a:spcPts val="0"/>
              </a:spcBef>
              <a:spcAft>
                <a:spcPts val="0"/>
              </a:spcAft>
              <a:buSzPts val="1800"/>
              <a:buChar char="●"/>
            </a:pPr>
            <a:r>
              <a:rPr lang="en"/>
              <a:t>One chip is handling packets from many ports.</a:t>
            </a:r>
            <a:endParaRPr/>
          </a:p>
          <a:p>
            <a:pPr marL="457200" lvl="0" indent="-342900" algn="l" rtl="0">
              <a:spcBef>
                <a:spcPts val="0"/>
              </a:spcBef>
              <a:spcAft>
                <a:spcPts val="0"/>
              </a:spcAft>
              <a:buSzPts val="1800"/>
              <a:buChar char="●"/>
            </a:pPr>
            <a:r>
              <a:rPr lang="en"/>
              <a:t>We have to do multiple operations to forward a packet.</a:t>
            </a:r>
            <a:endParaRPr/>
          </a:p>
          <a:p>
            <a:pPr marL="0" lvl="0" indent="0" algn="l" rtl="0">
              <a:spcBef>
                <a:spcPts val="600"/>
              </a:spcBef>
              <a:spcAft>
                <a:spcPts val="0"/>
              </a:spcAft>
              <a:buNone/>
            </a:pPr>
            <a:endParaRPr/>
          </a:p>
          <a:p>
            <a:pPr marL="0" lvl="0" indent="0" algn="l" rtl="0">
              <a:spcBef>
                <a:spcPts val="600"/>
              </a:spcBef>
              <a:spcAft>
                <a:spcPts val="0"/>
              </a:spcAft>
              <a:buNone/>
            </a:pPr>
            <a:r>
              <a:rPr lang="en"/>
              <a:t>Network processors are specialized to perform forwarding quickly.</a:t>
            </a:r>
            <a:endParaRPr/>
          </a:p>
          <a:p>
            <a:pPr marL="457200" lvl="0" indent="-342900" algn="l" rtl="0">
              <a:spcBef>
                <a:spcPts val="600"/>
              </a:spcBef>
              <a:spcAft>
                <a:spcPts val="0"/>
              </a:spcAft>
              <a:buSzPts val="1800"/>
              <a:buChar char="●"/>
            </a:pPr>
            <a:r>
              <a:rPr lang="en"/>
              <a:t>Trade-off: The chip has limited functions. Can't run an arbitrary C program on it.</a:t>
            </a:r>
            <a:endParaRPr/>
          </a:p>
          <a:p>
            <a:pPr marL="457200" lvl="0" indent="-342900" algn="l" rtl="0">
              <a:spcBef>
                <a:spcPts val="0"/>
              </a:spcBef>
              <a:spcAft>
                <a:spcPts val="0"/>
              </a:spcAft>
              <a:buSzPts val="1800"/>
              <a:buChar char="●"/>
            </a:pPr>
            <a:r>
              <a:rPr lang="en"/>
              <a:t>Any special processing can be punted to the controller.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Routers – Conceptually</a:t>
            </a:r>
            <a:endParaRPr/>
          </a:p>
        </p:txBody>
      </p:sp>
      <p:sp>
        <p:nvSpPr>
          <p:cNvPr id="158" name="Google Shape;158;p26"/>
          <p:cNvSpPr txBox="1">
            <a:spLocks noGrp="1"/>
          </p:cNvSpPr>
          <p:nvPr>
            <p:ph type="body" idx="1"/>
          </p:nvPr>
        </p:nvSpPr>
        <p:spPr>
          <a:xfrm>
            <a:off x="107050" y="402200"/>
            <a:ext cx="8909700" cy="2932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Recall:</a:t>
            </a:r>
            <a:endParaRPr/>
          </a:p>
          <a:p>
            <a:pPr marL="457200" lvl="0" indent="-342900" algn="l" rtl="0">
              <a:spcBef>
                <a:spcPts val="600"/>
              </a:spcBef>
              <a:spcAft>
                <a:spcPts val="0"/>
              </a:spcAft>
              <a:buSzPts val="1800"/>
              <a:buChar char="●"/>
            </a:pPr>
            <a:r>
              <a:rPr lang="en"/>
              <a:t>A router performs routing protocols to learn about routes.</a:t>
            </a:r>
            <a:endParaRPr/>
          </a:p>
          <a:p>
            <a:pPr marL="457200" lvl="0" indent="-342900" algn="l" rtl="0">
              <a:spcBef>
                <a:spcPts val="0"/>
              </a:spcBef>
              <a:spcAft>
                <a:spcPts val="0"/>
              </a:spcAft>
              <a:buSzPts val="1800"/>
              <a:buChar char="●"/>
            </a:pPr>
            <a:r>
              <a:rPr lang="en"/>
              <a:t>A router receives packets and forwards them according to the forwarding table.</a:t>
            </a:r>
            <a:endParaRPr/>
          </a:p>
          <a:p>
            <a:pPr marL="0" lvl="0" indent="0" algn="l" rtl="0">
              <a:spcBef>
                <a:spcPts val="600"/>
              </a:spcBef>
              <a:spcAft>
                <a:spcPts val="0"/>
              </a:spcAft>
              <a:buNone/>
            </a:pPr>
            <a:endParaRPr/>
          </a:p>
          <a:p>
            <a:pPr marL="0" lvl="0" indent="0" algn="l" rtl="0">
              <a:spcBef>
                <a:spcPts val="600"/>
              </a:spcBef>
              <a:spcAft>
                <a:spcPts val="0"/>
              </a:spcAft>
              <a:buNone/>
            </a:pPr>
            <a:r>
              <a:rPr lang="en"/>
              <a:t>Today: What do routers actually look like in real life?</a:t>
            </a:r>
            <a:endParaRPr/>
          </a:p>
        </p:txBody>
      </p:sp>
      <p:sp>
        <p:nvSpPr>
          <p:cNvPr id="159" name="Google Shape;159;p26"/>
          <p:cNvSpPr/>
          <p:nvPr/>
        </p:nvSpPr>
        <p:spPr>
          <a:xfrm>
            <a:off x="2874950" y="4119575"/>
            <a:ext cx="285000" cy="285000"/>
          </a:xfrm>
          <a:prstGeom prst="rect">
            <a:avLst/>
          </a:prstGeom>
          <a:solidFill>
            <a:srgbClr val="F4CCCC"/>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R2</a:t>
            </a:r>
            <a:endParaRPr>
              <a:latin typeface="Roboto"/>
              <a:ea typeface="Roboto"/>
              <a:cs typeface="Roboto"/>
              <a:sym typeface="Roboto"/>
            </a:endParaRPr>
          </a:p>
        </p:txBody>
      </p:sp>
      <p:sp>
        <p:nvSpPr>
          <p:cNvPr id="160" name="Google Shape;160;p26"/>
          <p:cNvSpPr/>
          <p:nvPr/>
        </p:nvSpPr>
        <p:spPr>
          <a:xfrm>
            <a:off x="2036750" y="4119575"/>
            <a:ext cx="285000" cy="285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R1</a:t>
            </a:r>
            <a:endParaRPr>
              <a:latin typeface="Roboto"/>
              <a:ea typeface="Roboto"/>
              <a:cs typeface="Roboto"/>
              <a:sym typeface="Roboto"/>
            </a:endParaRPr>
          </a:p>
        </p:txBody>
      </p:sp>
      <p:cxnSp>
        <p:nvCxnSpPr>
          <p:cNvPr id="161" name="Google Shape;161;p26"/>
          <p:cNvCxnSpPr>
            <a:stCxn id="160" idx="3"/>
            <a:endCxn id="159" idx="1"/>
          </p:cNvCxnSpPr>
          <p:nvPr/>
        </p:nvCxnSpPr>
        <p:spPr>
          <a:xfrm>
            <a:off x="2321750" y="4262075"/>
            <a:ext cx="553200" cy="0"/>
          </a:xfrm>
          <a:prstGeom prst="straightConnector1">
            <a:avLst/>
          </a:prstGeom>
          <a:noFill/>
          <a:ln w="19050" cap="flat" cmpd="sng">
            <a:solidFill>
              <a:srgbClr val="000000"/>
            </a:solidFill>
            <a:prstDash val="solid"/>
            <a:round/>
            <a:headEnd type="none" w="med" len="med"/>
            <a:tailEnd type="none" w="med" len="med"/>
          </a:ln>
        </p:spPr>
      </p:cxnSp>
      <p:sp>
        <p:nvSpPr>
          <p:cNvPr id="162" name="Google Shape;162;p26"/>
          <p:cNvSpPr/>
          <p:nvPr/>
        </p:nvSpPr>
        <p:spPr>
          <a:xfrm>
            <a:off x="1198538" y="4119575"/>
            <a:ext cx="285000" cy="285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A</a:t>
            </a:r>
            <a:endParaRPr>
              <a:latin typeface="Roboto"/>
              <a:ea typeface="Roboto"/>
              <a:cs typeface="Roboto"/>
              <a:sym typeface="Roboto"/>
            </a:endParaRPr>
          </a:p>
        </p:txBody>
      </p:sp>
      <p:cxnSp>
        <p:nvCxnSpPr>
          <p:cNvPr id="163" name="Google Shape;163;p26"/>
          <p:cNvCxnSpPr>
            <a:stCxn id="162" idx="6"/>
            <a:endCxn id="160" idx="1"/>
          </p:cNvCxnSpPr>
          <p:nvPr/>
        </p:nvCxnSpPr>
        <p:spPr>
          <a:xfrm>
            <a:off x="1483538" y="4262075"/>
            <a:ext cx="553200" cy="0"/>
          </a:xfrm>
          <a:prstGeom prst="straightConnector1">
            <a:avLst/>
          </a:prstGeom>
          <a:noFill/>
          <a:ln w="19050" cap="flat" cmpd="sng">
            <a:solidFill>
              <a:srgbClr val="000000"/>
            </a:solidFill>
            <a:prstDash val="solid"/>
            <a:round/>
            <a:headEnd type="none" w="med" len="med"/>
            <a:tailEnd type="none" w="med" len="med"/>
          </a:ln>
        </p:spPr>
      </p:cxnSp>
      <p:sp>
        <p:nvSpPr>
          <p:cNvPr id="164" name="Google Shape;164;p26"/>
          <p:cNvSpPr/>
          <p:nvPr/>
        </p:nvSpPr>
        <p:spPr>
          <a:xfrm>
            <a:off x="3713150" y="3738575"/>
            <a:ext cx="285000" cy="285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R3</a:t>
            </a:r>
            <a:endParaRPr>
              <a:latin typeface="Roboto"/>
              <a:ea typeface="Roboto"/>
              <a:cs typeface="Roboto"/>
              <a:sym typeface="Roboto"/>
            </a:endParaRPr>
          </a:p>
        </p:txBody>
      </p:sp>
      <p:sp>
        <p:nvSpPr>
          <p:cNvPr id="165" name="Google Shape;165;p26"/>
          <p:cNvSpPr/>
          <p:nvPr/>
        </p:nvSpPr>
        <p:spPr>
          <a:xfrm>
            <a:off x="3713150" y="4500575"/>
            <a:ext cx="285000" cy="2850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R4</a:t>
            </a:r>
            <a:endParaRPr>
              <a:latin typeface="Roboto"/>
              <a:ea typeface="Roboto"/>
              <a:cs typeface="Roboto"/>
              <a:sym typeface="Roboto"/>
            </a:endParaRPr>
          </a:p>
        </p:txBody>
      </p:sp>
      <p:cxnSp>
        <p:nvCxnSpPr>
          <p:cNvPr id="166" name="Google Shape;166;p26"/>
          <p:cNvCxnSpPr>
            <a:stCxn id="159" idx="3"/>
            <a:endCxn id="164" idx="1"/>
          </p:cNvCxnSpPr>
          <p:nvPr/>
        </p:nvCxnSpPr>
        <p:spPr>
          <a:xfrm rot="10800000" flipH="1">
            <a:off x="3159950" y="3881075"/>
            <a:ext cx="553200" cy="381000"/>
          </a:xfrm>
          <a:prstGeom prst="straightConnector1">
            <a:avLst/>
          </a:prstGeom>
          <a:noFill/>
          <a:ln w="19050" cap="flat" cmpd="sng">
            <a:solidFill>
              <a:srgbClr val="000000"/>
            </a:solidFill>
            <a:prstDash val="solid"/>
            <a:round/>
            <a:headEnd type="none" w="med" len="med"/>
            <a:tailEnd type="none" w="med" len="med"/>
          </a:ln>
        </p:spPr>
      </p:cxnSp>
      <p:cxnSp>
        <p:nvCxnSpPr>
          <p:cNvPr id="167" name="Google Shape;167;p26"/>
          <p:cNvCxnSpPr>
            <a:stCxn id="159" idx="3"/>
            <a:endCxn id="165" idx="1"/>
          </p:cNvCxnSpPr>
          <p:nvPr/>
        </p:nvCxnSpPr>
        <p:spPr>
          <a:xfrm>
            <a:off x="3159950" y="4262075"/>
            <a:ext cx="553200" cy="381000"/>
          </a:xfrm>
          <a:prstGeom prst="straightConnector1">
            <a:avLst/>
          </a:prstGeom>
          <a:noFill/>
          <a:ln w="19050" cap="flat" cmpd="sng">
            <a:solidFill>
              <a:srgbClr val="000000"/>
            </a:solidFill>
            <a:prstDash val="solid"/>
            <a:round/>
            <a:headEnd type="none" w="med" len="med"/>
            <a:tailEnd type="none" w="med" len="med"/>
          </a:ln>
        </p:spPr>
      </p:cxnSp>
      <p:sp>
        <p:nvSpPr>
          <p:cNvPr id="168" name="Google Shape;168;p26"/>
          <p:cNvSpPr/>
          <p:nvPr/>
        </p:nvSpPr>
        <p:spPr>
          <a:xfrm>
            <a:off x="4551338" y="3507150"/>
            <a:ext cx="285000" cy="285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B</a:t>
            </a:r>
            <a:endParaRPr>
              <a:latin typeface="Roboto"/>
              <a:ea typeface="Roboto"/>
              <a:cs typeface="Roboto"/>
              <a:sym typeface="Roboto"/>
            </a:endParaRPr>
          </a:p>
        </p:txBody>
      </p:sp>
      <p:sp>
        <p:nvSpPr>
          <p:cNvPr id="169" name="Google Shape;169;p26"/>
          <p:cNvSpPr/>
          <p:nvPr/>
        </p:nvSpPr>
        <p:spPr>
          <a:xfrm>
            <a:off x="4551338" y="3964350"/>
            <a:ext cx="285000" cy="285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C</a:t>
            </a:r>
            <a:endParaRPr>
              <a:latin typeface="Roboto"/>
              <a:ea typeface="Roboto"/>
              <a:cs typeface="Roboto"/>
              <a:sym typeface="Roboto"/>
            </a:endParaRPr>
          </a:p>
        </p:txBody>
      </p:sp>
      <p:cxnSp>
        <p:nvCxnSpPr>
          <p:cNvPr id="170" name="Google Shape;170;p26"/>
          <p:cNvCxnSpPr>
            <a:stCxn id="164" idx="3"/>
            <a:endCxn id="168" idx="2"/>
          </p:cNvCxnSpPr>
          <p:nvPr/>
        </p:nvCxnSpPr>
        <p:spPr>
          <a:xfrm rot="10800000" flipH="1">
            <a:off x="3998150" y="3649775"/>
            <a:ext cx="553200" cy="231300"/>
          </a:xfrm>
          <a:prstGeom prst="straightConnector1">
            <a:avLst/>
          </a:prstGeom>
          <a:noFill/>
          <a:ln w="19050" cap="flat" cmpd="sng">
            <a:solidFill>
              <a:srgbClr val="000000"/>
            </a:solidFill>
            <a:prstDash val="solid"/>
            <a:round/>
            <a:headEnd type="none" w="med" len="med"/>
            <a:tailEnd type="none" w="med" len="med"/>
          </a:ln>
        </p:spPr>
      </p:cxnSp>
      <p:cxnSp>
        <p:nvCxnSpPr>
          <p:cNvPr id="171" name="Google Shape;171;p26"/>
          <p:cNvCxnSpPr>
            <a:stCxn id="164" idx="3"/>
            <a:endCxn id="169" idx="2"/>
          </p:cNvCxnSpPr>
          <p:nvPr/>
        </p:nvCxnSpPr>
        <p:spPr>
          <a:xfrm>
            <a:off x="3998150" y="3881075"/>
            <a:ext cx="553200" cy="225900"/>
          </a:xfrm>
          <a:prstGeom prst="straightConnector1">
            <a:avLst/>
          </a:prstGeom>
          <a:noFill/>
          <a:ln w="19050" cap="flat" cmpd="sng">
            <a:solidFill>
              <a:srgbClr val="000000"/>
            </a:solidFill>
            <a:prstDash val="solid"/>
            <a:round/>
            <a:headEnd type="none" w="med" len="med"/>
            <a:tailEnd type="none" w="med" len="med"/>
          </a:ln>
        </p:spPr>
      </p:cxnSp>
      <p:sp>
        <p:nvSpPr>
          <p:cNvPr id="172" name="Google Shape;172;p26"/>
          <p:cNvSpPr/>
          <p:nvPr/>
        </p:nvSpPr>
        <p:spPr>
          <a:xfrm>
            <a:off x="4551338" y="4497750"/>
            <a:ext cx="285000" cy="285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latin typeface="Roboto"/>
                <a:ea typeface="Roboto"/>
                <a:cs typeface="Roboto"/>
                <a:sym typeface="Roboto"/>
              </a:rPr>
              <a:t>D</a:t>
            </a:r>
            <a:endParaRPr>
              <a:latin typeface="Roboto"/>
              <a:ea typeface="Roboto"/>
              <a:cs typeface="Roboto"/>
              <a:sym typeface="Roboto"/>
            </a:endParaRPr>
          </a:p>
        </p:txBody>
      </p:sp>
      <p:cxnSp>
        <p:nvCxnSpPr>
          <p:cNvPr id="173" name="Google Shape;173;p26"/>
          <p:cNvCxnSpPr>
            <a:stCxn id="165" idx="3"/>
            <a:endCxn id="172" idx="2"/>
          </p:cNvCxnSpPr>
          <p:nvPr/>
        </p:nvCxnSpPr>
        <p:spPr>
          <a:xfrm rot="10800000" flipH="1">
            <a:off x="3998150" y="4640375"/>
            <a:ext cx="553200" cy="2700"/>
          </a:xfrm>
          <a:prstGeom prst="straightConnector1">
            <a:avLst/>
          </a:prstGeom>
          <a:noFill/>
          <a:ln w="19050" cap="flat" cmpd="sng">
            <a:solidFill>
              <a:srgbClr val="000000"/>
            </a:solidFill>
            <a:prstDash val="solid"/>
            <a:round/>
            <a:headEnd type="none" w="med" len="med"/>
            <a:tailEnd type="none" w="med" len="med"/>
          </a:ln>
        </p:spPr>
      </p:cxnSp>
      <p:sp>
        <p:nvSpPr>
          <p:cNvPr id="174" name="Google Shape;174;p26"/>
          <p:cNvSpPr txBox="1"/>
          <p:nvPr/>
        </p:nvSpPr>
        <p:spPr>
          <a:xfrm>
            <a:off x="2749825" y="4060575"/>
            <a:ext cx="95400" cy="2154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600"/>
              </a:spcBef>
              <a:spcAft>
                <a:spcPts val="0"/>
              </a:spcAft>
              <a:buNone/>
            </a:pPr>
            <a:r>
              <a:rPr lang="en">
                <a:solidFill>
                  <a:srgbClr val="000000"/>
                </a:solidFill>
                <a:latin typeface="Roboto"/>
                <a:ea typeface="Roboto"/>
                <a:cs typeface="Roboto"/>
                <a:sym typeface="Roboto"/>
              </a:rPr>
              <a:t>0</a:t>
            </a:r>
            <a:endParaRPr/>
          </a:p>
        </p:txBody>
      </p:sp>
      <p:sp>
        <p:nvSpPr>
          <p:cNvPr id="175" name="Google Shape;175;p26"/>
          <p:cNvSpPr txBox="1"/>
          <p:nvPr/>
        </p:nvSpPr>
        <p:spPr>
          <a:xfrm>
            <a:off x="3174925" y="3979000"/>
            <a:ext cx="95400" cy="2154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600"/>
              </a:spcBef>
              <a:spcAft>
                <a:spcPts val="0"/>
              </a:spcAft>
              <a:buNone/>
            </a:pPr>
            <a:r>
              <a:rPr lang="en">
                <a:solidFill>
                  <a:srgbClr val="000000"/>
                </a:solidFill>
                <a:latin typeface="Roboto"/>
                <a:ea typeface="Roboto"/>
                <a:cs typeface="Roboto"/>
                <a:sym typeface="Roboto"/>
              </a:rPr>
              <a:t>1</a:t>
            </a:r>
            <a:endParaRPr/>
          </a:p>
        </p:txBody>
      </p:sp>
      <p:sp>
        <p:nvSpPr>
          <p:cNvPr id="176" name="Google Shape;176;p26"/>
          <p:cNvSpPr txBox="1"/>
          <p:nvPr/>
        </p:nvSpPr>
        <p:spPr>
          <a:xfrm>
            <a:off x="3174925" y="4306850"/>
            <a:ext cx="95400" cy="2154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600"/>
              </a:spcBef>
              <a:spcAft>
                <a:spcPts val="0"/>
              </a:spcAft>
              <a:buNone/>
            </a:pPr>
            <a:r>
              <a:rPr lang="en">
                <a:solidFill>
                  <a:srgbClr val="000000"/>
                </a:solidFill>
                <a:latin typeface="Roboto"/>
                <a:ea typeface="Roboto"/>
                <a:cs typeface="Roboto"/>
                <a:sym typeface="Roboto"/>
              </a:rPr>
              <a:t>2</a:t>
            </a:r>
            <a:endParaRPr/>
          </a:p>
        </p:txBody>
      </p:sp>
      <p:graphicFrame>
        <p:nvGraphicFramePr>
          <p:cNvPr id="177" name="Google Shape;177;p26"/>
          <p:cNvGraphicFramePr/>
          <p:nvPr/>
        </p:nvGraphicFramePr>
        <p:xfrm>
          <a:off x="6056757" y="3449050"/>
          <a:ext cx="1888700" cy="1438500"/>
        </p:xfrm>
        <a:graphic>
          <a:graphicData uri="http://schemas.openxmlformats.org/drawingml/2006/table">
            <a:tbl>
              <a:tblPr>
                <a:noFill/>
                <a:tableStyleId>{E43C0DB3-A16B-4310-B7AB-6BCD390F8AB1}</a:tableStyleId>
              </a:tblPr>
              <a:tblGrid>
                <a:gridCol w="987600">
                  <a:extLst>
                    <a:ext uri="{9D8B030D-6E8A-4147-A177-3AD203B41FA5}">
                      <a16:colId xmlns:a16="http://schemas.microsoft.com/office/drawing/2014/main" val="20000"/>
                    </a:ext>
                  </a:extLst>
                </a:gridCol>
                <a:gridCol w="901100">
                  <a:extLst>
                    <a:ext uri="{9D8B030D-6E8A-4147-A177-3AD203B41FA5}">
                      <a16:colId xmlns:a16="http://schemas.microsoft.com/office/drawing/2014/main" val="20001"/>
                    </a:ext>
                  </a:extLst>
                </a:gridCol>
              </a:tblGrid>
              <a:tr h="121925">
                <a:tc gridSpan="2">
                  <a:txBody>
                    <a:bodyPr/>
                    <a:lstStyle/>
                    <a:p>
                      <a:pPr marL="0" lvl="0" indent="0" algn="ctr" rtl="0">
                        <a:spcBef>
                          <a:spcPts val="0"/>
                        </a:spcBef>
                        <a:spcAft>
                          <a:spcPts val="0"/>
                        </a:spcAft>
                        <a:buNone/>
                      </a:pPr>
                      <a:r>
                        <a:rPr lang="en" sz="1200">
                          <a:latin typeface="Roboto"/>
                          <a:ea typeface="Roboto"/>
                          <a:cs typeface="Roboto"/>
                          <a:sym typeface="Roboto"/>
                        </a:rPr>
                        <a:t>R2's Table</a:t>
                      </a:r>
                      <a:endParaRPr sz="1200">
                        <a:latin typeface="Roboto"/>
                        <a:ea typeface="Roboto"/>
                        <a:cs typeface="Roboto"/>
                        <a:sym typeface="Roboto"/>
                      </a:endParaRPr>
                    </a:p>
                  </a:txBody>
                  <a:tcPr marL="0" marR="0" marT="18275" marB="18275" anchor="ctr"/>
                </a:tc>
                <a:tc hMerge="1">
                  <a:txBody>
                    <a:bodyPr/>
                    <a:lstStyle/>
                    <a:p>
                      <a:endParaRPr lang="en-US"/>
                    </a:p>
                  </a:txBody>
                  <a:tcPr/>
                </a:tc>
                <a:extLst>
                  <a:ext uri="{0D108BD9-81ED-4DB2-BD59-A6C34878D82A}">
                    <a16:rowId xmlns:a16="http://schemas.microsoft.com/office/drawing/2014/main" val="10000"/>
                  </a:ext>
                </a:extLst>
              </a:tr>
              <a:tr h="121925">
                <a:tc>
                  <a:txBody>
                    <a:bodyPr/>
                    <a:lstStyle/>
                    <a:p>
                      <a:pPr marL="0" lvl="0" indent="0" algn="ctr" rtl="0">
                        <a:spcBef>
                          <a:spcPts val="0"/>
                        </a:spcBef>
                        <a:spcAft>
                          <a:spcPts val="0"/>
                        </a:spcAft>
                        <a:buNone/>
                      </a:pPr>
                      <a:r>
                        <a:rPr lang="en" sz="1200">
                          <a:latin typeface="Roboto"/>
                          <a:ea typeface="Roboto"/>
                          <a:cs typeface="Roboto"/>
                          <a:sym typeface="Roboto"/>
                        </a:rPr>
                        <a:t>Destination</a:t>
                      </a:r>
                      <a:endParaRPr sz="1200">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sz="1200">
                          <a:latin typeface="Roboto"/>
                          <a:ea typeface="Roboto"/>
                          <a:cs typeface="Roboto"/>
                          <a:sym typeface="Roboto"/>
                        </a:rPr>
                        <a:t>Port</a:t>
                      </a:r>
                      <a:endParaRPr sz="1200">
                        <a:latin typeface="Roboto"/>
                        <a:ea typeface="Roboto"/>
                        <a:cs typeface="Roboto"/>
                        <a:sym typeface="Roboto"/>
                      </a:endParaRPr>
                    </a:p>
                  </a:txBody>
                  <a:tcPr marL="0" marR="0" marT="18275" marB="18275" anchor="ctr"/>
                </a:tc>
                <a:extLst>
                  <a:ext uri="{0D108BD9-81ED-4DB2-BD59-A6C34878D82A}">
                    <a16:rowId xmlns:a16="http://schemas.microsoft.com/office/drawing/2014/main" val="10001"/>
                  </a:ext>
                </a:extLst>
              </a:tr>
              <a:tr h="121925">
                <a:tc>
                  <a:txBody>
                    <a:bodyPr/>
                    <a:lstStyle/>
                    <a:p>
                      <a:pPr marL="0" lvl="0" indent="0" algn="ctr" rtl="0">
                        <a:spcBef>
                          <a:spcPts val="0"/>
                        </a:spcBef>
                        <a:spcAft>
                          <a:spcPts val="0"/>
                        </a:spcAft>
                        <a:buNone/>
                      </a:pPr>
                      <a:r>
                        <a:rPr lang="en">
                          <a:latin typeface="Roboto"/>
                          <a:ea typeface="Roboto"/>
                          <a:cs typeface="Roboto"/>
                          <a:sym typeface="Roboto"/>
                        </a:rPr>
                        <a:t>A</a:t>
                      </a:r>
                      <a:endParaRPr>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a:latin typeface="Roboto"/>
                          <a:ea typeface="Roboto"/>
                          <a:cs typeface="Roboto"/>
                          <a:sym typeface="Roboto"/>
                        </a:rPr>
                        <a:t>0</a:t>
                      </a:r>
                      <a:endParaRPr>
                        <a:latin typeface="Roboto"/>
                        <a:ea typeface="Roboto"/>
                        <a:cs typeface="Roboto"/>
                        <a:sym typeface="Roboto"/>
                      </a:endParaRPr>
                    </a:p>
                  </a:txBody>
                  <a:tcPr marL="0" marR="0" marT="18275" marB="18275" anchor="ctr"/>
                </a:tc>
                <a:extLst>
                  <a:ext uri="{0D108BD9-81ED-4DB2-BD59-A6C34878D82A}">
                    <a16:rowId xmlns:a16="http://schemas.microsoft.com/office/drawing/2014/main" val="10002"/>
                  </a:ext>
                </a:extLst>
              </a:tr>
              <a:tr h="121925">
                <a:tc>
                  <a:txBody>
                    <a:bodyPr/>
                    <a:lstStyle/>
                    <a:p>
                      <a:pPr marL="0" lvl="0" indent="0" algn="ctr" rtl="0">
                        <a:spcBef>
                          <a:spcPts val="0"/>
                        </a:spcBef>
                        <a:spcAft>
                          <a:spcPts val="0"/>
                        </a:spcAft>
                        <a:buNone/>
                      </a:pPr>
                      <a:r>
                        <a:rPr lang="en">
                          <a:latin typeface="Roboto"/>
                          <a:ea typeface="Roboto"/>
                          <a:cs typeface="Roboto"/>
                          <a:sym typeface="Roboto"/>
                        </a:rPr>
                        <a:t>B</a:t>
                      </a:r>
                      <a:endParaRPr>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0" marR="0" marT="18275" marB="18275" anchor="ctr"/>
                </a:tc>
                <a:extLst>
                  <a:ext uri="{0D108BD9-81ED-4DB2-BD59-A6C34878D82A}">
                    <a16:rowId xmlns:a16="http://schemas.microsoft.com/office/drawing/2014/main" val="10003"/>
                  </a:ext>
                </a:extLst>
              </a:tr>
              <a:tr h="121925">
                <a:tc>
                  <a:txBody>
                    <a:bodyPr/>
                    <a:lstStyle/>
                    <a:p>
                      <a:pPr marL="0" lvl="0" indent="0" algn="ctr" rtl="0">
                        <a:spcBef>
                          <a:spcPts val="0"/>
                        </a:spcBef>
                        <a:spcAft>
                          <a:spcPts val="0"/>
                        </a:spcAft>
                        <a:buNone/>
                      </a:pPr>
                      <a:r>
                        <a:rPr lang="en">
                          <a:latin typeface="Roboto"/>
                          <a:ea typeface="Roboto"/>
                          <a:cs typeface="Roboto"/>
                          <a:sym typeface="Roboto"/>
                        </a:rPr>
                        <a:t>C</a:t>
                      </a:r>
                      <a:endParaRPr>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0" marR="0" marT="18275" marB="18275" anchor="ctr"/>
                </a:tc>
                <a:extLst>
                  <a:ext uri="{0D108BD9-81ED-4DB2-BD59-A6C34878D82A}">
                    <a16:rowId xmlns:a16="http://schemas.microsoft.com/office/drawing/2014/main" val="10004"/>
                  </a:ext>
                </a:extLst>
              </a:tr>
              <a:tr h="121925">
                <a:tc>
                  <a:txBody>
                    <a:bodyPr/>
                    <a:lstStyle/>
                    <a:p>
                      <a:pPr marL="0" lvl="0" indent="0" algn="ctr" rtl="0">
                        <a:spcBef>
                          <a:spcPts val="0"/>
                        </a:spcBef>
                        <a:spcAft>
                          <a:spcPts val="0"/>
                        </a:spcAft>
                        <a:buNone/>
                      </a:pPr>
                      <a:r>
                        <a:rPr lang="en">
                          <a:latin typeface="Roboto"/>
                          <a:ea typeface="Roboto"/>
                          <a:cs typeface="Roboto"/>
                          <a:sym typeface="Roboto"/>
                        </a:rPr>
                        <a:t>D</a:t>
                      </a:r>
                      <a:endParaRPr>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0" marR="0" marT="18275" marB="18275"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54"/>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accent3"/>
                </a:solidFill>
              </a:rPr>
              <a:t>Scaling Forwarding Hardware</a:t>
            </a:r>
            <a:endParaRPr/>
          </a:p>
        </p:txBody>
      </p:sp>
      <p:sp>
        <p:nvSpPr>
          <p:cNvPr id="1028" name="Google Shape;1028;p54"/>
          <p:cNvSpPr txBox="1">
            <a:spLocks noGrp="1"/>
          </p:cNvSpPr>
          <p:nvPr>
            <p:ph type="body" idx="1"/>
          </p:nvPr>
        </p:nvSpPr>
        <p:spPr>
          <a:xfrm>
            <a:off x="107050" y="402200"/>
            <a:ext cx="8909700" cy="2961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How hard is it to implement operations in hardware?</a:t>
            </a:r>
            <a:endParaRPr/>
          </a:p>
          <a:p>
            <a:pPr marL="457200" lvl="0" indent="-342900" algn="l" rtl="0">
              <a:spcBef>
                <a:spcPts val="600"/>
              </a:spcBef>
              <a:spcAft>
                <a:spcPts val="0"/>
              </a:spcAft>
              <a:buSzPts val="1800"/>
              <a:buChar char="●"/>
            </a:pPr>
            <a:r>
              <a:rPr lang="en"/>
              <a:t>Parse: Easy. Read specific bits of the packet.</a:t>
            </a:r>
            <a:endParaRPr/>
          </a:p>
          <a:p>
            <a:pPr marL="457200" lvl="0" indent="-342900" algn="l" rtl="0">
              <a:spcBef>
                <a:spcPts val="0"/>
              </a:spcBef>
              <a:spcAft>
                <a:spcPts val="0"/>
              </a:spcAft>
              <a:buSzPts val="1800"/>
              <a:buChar char="●"/>
            </a:pPr>
            <a:r>
              <a:rPr lang="en"/>
              <a:t>Lookup: ???</a:t>
            </a:r>
            <a:endParaRPr/>
          </a:p>
          <a:p>
            <a:pPr marL="457200" lvl="0" indent="-342900" algn="l" rtl="0">
              <a:spcBef>
                <a:spcPts val="0"/>
              </a:spcBef>
              <a:spcAft>
                <a:spcPts val="0"/>
              </a:spcAft>
              <a:buSzPts val="1800"/>
              <a:buChar char="●"/>
            </a:pPr>
            <a:r>
              <a:rPr lang="en"/>
              <a:t>Actions:</a:t>
            </a:r>
            <a:endParaRPr/>
          </a:p>
          <a:p>
            <a:pPr marL="914400" lvl="1" indent="-342900" algn="l" rtl="0">
              <a:spcBef>
                <a:spcPts val="0"/>
              </a:spcBef>
              <a:spcAft>
                <a:spcPts val="0"/>
              </a:spcAft>
              <a:buSzPts val="1800"/>
              <a:buChar char="○"/>
            </a:pPr>
            <a:r>
              <a:rPr lang="en"/>
              <a:t>Some are easy: Update checksum, decrement TTL.</a:t>
            </a:r>
            <a:endParaRPr/>
          </a:p>
          <a:p>
            <a:pPr marL="914400" lvl="1" indent="-342900" algn="l" rtl="0">
              <a:spcBef>
                <a:spcPts val="0"/>
              </a:spcBef>
              <a:spcAft>
                <a:spcPts val="0"/>
              </a:spcAft>
              <a:buSzPts val="1800"/>
              <a:buChar char="○"/>
            </a:pPr>
            <a:r>
              <a:rPr lang="en"/>
              <a:t>Some are harder: Special options, fragment packet if it's too big.</a:t>
            </a:r>
            <a:endParaRPr/>
          </a:p>
          <a:p>
            <a:pPr marL="914400" lvl="1" indent="-342900" algn="l" rtl="0">
              <a:spcBef>
                <a:spcPts val="0"/>
              </a:spcBef>
              <a:spcAft>
                <a:spcPts val="0"/>
              </a:spcAft>
              <a:buSzPts val="1800"/>
              <a:buChar char="○"/>
            </a:pPr>
            <a:r>
              <a:rPr lang="en"/>
              <a:t>The Internet avoids using the harder ones. They usually require punting.</a:t>
            </a:r>
            <a:endParaRPr/>
          </a:p>
          <a:p>
            <a:pPr marL="457200" lvl="0" indent="-342900" algn="l" rtl="0">
              <a:spcBef>
                <a:spcPts val="0"/>
              </a:spcBef>
              <a:spcAft>
                <a:spcPts val="0"/>
              </a:spcAft>
              <a:buSzPts val="1800"/>
              <a:buChar char="●"/>
            </a:pPr>
            <a:r>
              <a:rPr lang="en"/>
              <a:t>Fabric interconnect: Dedicated chip with limited features ensures speed.</a:t>
            </a:r>
            <a:endParaRPr/>
          </a:p>
        </p:txBody>
      </p:sp>
      <p:sp>
        <p:nvSpPr>
          <p:cNvPr id="1029" name="Google Shape;1029;p54"/>
          <p:cNvSpPr/>
          <p:nvPr/>
        </p:nvSpPr>
        <p:spPr>
          <a:xfrm>
            <a:off x="506213" y="3795300"/>
            <a:ext cx="1878300" cy="6747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30" name="Google Shape;1030;p54"/>
          <p:cNvSpPr/>
          <p:nvPr/>
        </p:nvSpPr>
        <p:spPr>
          <a:xfrm>
            <a:off x="756438" y="3935850"/>
            <a:ext cx="6351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PHY</a:t>
            </a:r>
            <a:endParaRPr>
              <a:latin typeface="Roboto"/>
              <a:ea typeface="Roboto"/>
              <a:cs typeface="Roboto"/>
              <a:sym typeface="Roboto"/>
            </a:endParaRPr>
          </a:p>
        </p:txBody>
      </p:sp>
      <p:sp>
        <p:nvSpPr>
          <p:cNvPr id="1031" name="Google Shape;1031;p54"/>
          <p:cNvSpPr/>
          <p:nvPr/>
        </p:nvSpPr>
        <p:spPr>
          <a:xfrm>
            <a:off x="1670838" y="3935850"/>
            <a:ext cx="6351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MAC</a:t>
            </a:r>
            <a:endParaRPr>
              <a:latin typeface="Roboto"/>
              <a:ea typeface="Roboto"/>
              <a:cs typeface="Roboto"/>
              <a:sym typeface="Roboto"/>
            </a:endParaRPr>
          </a:p>
        </p:txBody>
      </p:sp>
      <p:sp>
        <p:nvSpPr>
          <p:cNvPr id="1032" name="Google Shape;1032;p54"/>
          <p:cNvSpPr/>
          <p:nvPr/>
        </p:nvSpPr>
        <p:spPr>
          <a:xfrm>
            <a:off x="2538909" y="3795300"/>
            <a:ext cx="3307200" cy="67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033" name="Google Shape;1033;p54"/>
          <p:cNvSpPr/>
          <p:nvPr/>
        </p:nvSpPr>
        <p:spPr>
          <a:xfrm>
            <a:off x="2753388" y="3935850"/>
            <a:ext cx="8310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Parse</a:t>
            </a:r>
            <a:endParaRPr>
              <a:latin typeface="Roboto"/>
              <a:ea typeface="Roboto"/>
              <a:cs typeface="Roboto"/>
              <a:sym typeface="Roboto"/>
            </a:endParaRPr>
          </a:p>
        </p:txBody>
      </p:sp>
      <p:sp>
        <p:nvSpPr>
          <p:cNvPr id="1034" name="Google Shape;1034;p54"/>
          <p:cNvSpPr/>
          <p:nvPr/>
        </p:nvSpPr>
        <p:spPr>
          <a:xfrm>
            <a:off x="3812988" y="3935850"/>
            <a:ext cx="8310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Lookup</a:t>
            </a:r>
            <a:endParaRPr>
              <a:latin typeface="Roboto"/>
              <a:ea typeface="Roboto"/>
              <a:cs typeface="Roboto"/>
              <a:sym typeface="Roboto"/>
            </a:endParaRPr>
          </a:p>
        </p:txBody>
      </p:sp>
      <p:sp>
        <p:nvSpPr>
          <p:cNvPr id="1035" name="Google Shape;1035;p54"/>
          <p:cNvSpPr/>
          <p:nvPr/>
        </p:nvSpPr>
        <p:spPr>
          <a:xfrm>
            <a:off x="4948788" y="3935850"/>
            <a:ext cx="831000" cy="393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Actions</a:t>
            </a:r>
            <a:endParaRPr>
              <a:latin typeface="Roboto"/>
              <a:ea typeface="Roboto"/>
              <a:cs typeface="Roboto"/>
              <a:sym typeface="Roboto"/>
            </a:endParaRPr>
          </a:p>
        </p:txBody>
      </p:sp>
      <p:sp>
        <p:nvSpPr>
          <p:cNvPr id="1036" name="Google Shape;1036;p54"/>
          <p:cNvSpPr/>
          <p:nvPr/>
        </p:nvSpPr>
        <p:spPr>
          <a:xfrm>
            <a:off x="6072438" y="3795300"/>
            <a:ext cx="1343400" cy="67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Roboto"/>
                <a:ea typeface="Roboto"/>
                <a:cs typeface="Roboto"/>
                <a:sym typeface="Roboto"/>
              </a:rPr>
              <a:t>Fabric Interconnect</a:t>
            </a:r>
            <a:endParaRPr>
              <a:latin typeface="Roboto"/>
              <a:ea typeface="Roboto"/>
              <a:cs typeface="Roboto"/>
              <a:sym typeface="Roboto"/>
            </a:endParaRPr>
          </a:p>
        </p:txBody>
      </p:sp>
      <p:cxnSp>
        <p:nvCxnSpPr>
          <p:cNvPr id="1037" name="Google Shape;1037;p54"/>
          <p:cNvCxnSpPr>
            <a:stCxn id="1036" idx="3"/>
          </p:cNvCxnSpPr>
          <p:nvPr/>
        </p:nvCxnSpPr>
        <p:spPr>
          <a:xfrm rot="10800000" flipH="1">
            <a:off x="7415838" y="3680850"/>
            <a:ext cx="451800" cy="451800"/>
          </a:xfrm>
          <a:prstGeom prst="straightConnector1">
            <a:avLst/>
          </a:prstGeom>
          <a:noFill/>
          <a:ln w="9525" cap="flat" cmpd="sng">
            <a:solidFill>
              <a:schemeClr val="dk2"/>
            </a:solidFill>
            <a:prstDash val="solid"/>
            <a:round/>
            <a:headEnd type="none" w="med" len="med"/>
            <a:tailEnd type="none" w="med" len="med"/>
          </a:ln>
        </p:spPr>
      </p:cxnSp>
      <p:cxnSp>
        <p:nvCxnSpPr>
          <p:cNvPr id="1038" name="Google Shape;1038;p54"/>
          <p:cNvCxnSpPr>
            <a:stCxn id="1036" idx="3"/>
          </p:cNvCxnSpPr>
          <p:nvPr/>
        </p:nvCxnSpPr>
        <p:spPr>
          <a:xfrm rot="10800000" flipH="1">
            <a:off x="7415838" y="3994950"/>
            <a:ext cx="513600" cy="137700"/>
          </a:xfrm>
          <a:prstGeom prst="straightConnector1">
            <a:avLst/>
          </a:prstGeom>
          <a:noFill/>
          <a:ln w="9525" cap="flat" cmpd="sng">
            <a:solidFill>
              <a:schemeClr val="dk2"/>
            </a:solidFill>
            <a:prstDash val="solid"/>
            <a:round/>
            <a:headEnd type="none" w="med" len="med"/>
            <a:tailEnd type="none" w="med" len="med"/>
          </a:ln>
        </p:spPr>
      </p:cxnSp>
      <p:cxnSp>
        <p:nvCxnSpPr>
          <p:cNvPr id="1039" name="Google Shape;1039;p54"/>
          <p:cNvCxnSpPr>
            <a:stCxn id="1036" idx="3"/>
          </p:cNvCxnSpPr>
          <p:nvPr/>
        </p:nvCxnSpPr>
        <p:spPr>
          <a:xfrm>
            <a:off x="7415838" y="4132650"/>
            <a:ext cx="474600" cy="127200"/>
          </a:xfrm>
          <a:prstGeom prst="straightConnector1">
            <a:avLst/>
          </a:prstGeom>
          <a:noFill/>
          <a:ln w="9525" cap="flat" cmpd="sng">
            <a:solidFill>
              <a:schemeClr val="dk2"/>
            </a:solidFill>
            <a:prstDash val="solid"/>
            <a:round/>
            <a:headEnd type="none" w="med" len="med"/>
            <a:tailEnd type="none" w="med" len="med"/>
          </a:ln>
        </p:spPr>
      </p:cxnSp>
      <p:cxnSp>
        <p:nvCxnSpPr>
          <p:cNvPr id="1040" name="Google Shape;1040;p54"/>
          <p:cNvCxnSpPr>
            <a:stCxn id="1036" idx="3"/>
          </p:cNvCxnSpPr>
          <p:nvPr/>
        </p:nvCxnSpPr>
        <p:spPr>
          <a:xfrm>
            <a:off x="7415838" y="4132650"/>
            <a:ext cx="372000" cy="372000"/>
          </a:xfrm>
          <a:prstGeom prst="straightConnector1">
            <a:avLst/>
          </a:prstGeom>
          <a:noFill/>
          <a:ln w="9525" cap="flat" cmpd="sng">
            <a:solidFill>
              <a:schemeClr val="dk2"/>
            </a:solidFill>
            <a:prstDash val="solid"/>
            <a:round/>
            <a:headEnd type="none" w="med" len="med"/>
            <a:tailEnd type="none" w="med" len="med"/>
          </a:ln>
        </p:spPr>
      </p:cxnSp>
      <p:sp>
        <p:nvSpPr>
          <p:cNvPr id="1041" name="Google Shape;1041;p54"/>
          <p:cNvSpPr txBox="1"/>
          <p:nvPr/>
        </p:nvSpPr>
        <p:spPr>
          <a:xfrm>
            <a:off x="8054638" y="3917100"/>
            <a:ext cx="749400" cy="431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a:solidFill>
                  <a:schemeClr val="dk1"/>
                </a:solidFill>
                <a:latin typeface="Roboto"/>
                <a:ea typeface="Roboto"/>
                <a:cs typeface="Roboto"/>
                <a:sym typeface="Roboto"/>
              </a:rPr>
              <a:t>To other linecards</a:t>
            </a:r>
            <a:endParaRPr>
              <a:solidFill>
                <a:schemeClr val="dk1"/>
              </a:solidFill>
              <a:latin typeface="Roboto"/>
              <a:ea typeface="Roboto"/>
              <a:cs typeface="Roboto"/>
              <a:sym typeface="Roboto"/>
            </a:endParaRPr>
          </a:p>
        </p:txBody>
      </p:sp>
      <p:sp>
        <p:nvSpPr>
          <p:cNvPr id="1042" name="Google Shape;1042;p54"/>
          <p:cNvSpPr txBox="1"/>
          <p:nvPr/>
        </p:nvSpPr>
        <p:spPr>
          <a:xfrm>
            <a:off x="1077588" y="4556350"/>
            <a:ext cx="8310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Hardware</a:t>
            </a:r>
            <a:endParaRPr>
              <a:solidFill>
                <a:schemeClr val="dk1"/>
              </a:solidFill>
              <a:latin typeface="Roboto"/>
              <a:ea typeface="Roboto"/>
              <a:cs typeface="Roboto"/>
              <a:sym typeface="Roboto"/>
            </a:endParaRPr>
          </a:p>
        </p:txBody>
      </p:sp>
      <p:sp>
        <p:nvSpPr>
          <p:cNvPr id="1043" name="Google Shape;1043;p54"/>
          <p:cNvSpPr txBox="1"/>
          <p:nvPr/>
        </p:nvSpPr>
        <p:spPr>
          <a:xfrm>
            <a:off x="3556788" y="4556350"/>
            <a:ext cx="13434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Forwarding Chip</a:t>
            </a:r>
            <a:endParaRPr>
              <a:solidFill>
                <a:schemeClr val="dk1"/>
              </a:solidFill>
              <a:latin typeface="Roboto"/>
              <a:ea typeface="Roboto"/>
              <a:cs typeface="Roboto"/>
              <a:sym typeface="Roboto"/>
            </a:endParaRPr>
          </a:p>
        </p:txBody>
      </p:sp>
      <p:sp>
        <p:nvSpPr>
          <p:cNvPr id="1044" name="Google Shape;1044;p54"/>
          <p:cNvSpPr txBox="1"/>
          <p:nvPr/>
        </p:nvSpPr>
        <p:spPr>
          <a:xfrm>
            <a:off x="6217488" y="4556350"/>
            <a:ext cx="10533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a:solidFill>
                  <a:schemeClr val="dk1"/>
                </a:solidFill>
                <a:latin typeface="Roboto"/>
                <a:ea typeface="Roboto"/>
                <a:cs typeface="Roboto"/>
                <a:sym typeface="Roboto"/>
              </a:rPr>
              <a:t>Fabric Chip</a:t>
            </a:r>
            <a:endParaRPr>
              <a:solidFill>
                <a:schemeClr val="dk1"/>
              </a:solidFill>
              <a:latin typeface="Roboto"/>
              <a:ea typeface="Roboto"/>
              <a:cs typeface="Roboto"/>
              <a:sym typeface="Roboto"/>
            </a:endParaRPr>
          </a:p>
        </p:txBody>
      </p:sp>
      <p:cxnSp>
        <p:nvCxnSpPr>
          <p:cNvPr id="1045" name="Google Shape;1045;p54"/>
          <p:cNvCxnSpPr>
            <a:endCxn id="1030" idx="1"/>
          </p:cNvCxnSpPr>
          <p:nvPr/>
        </p:nvCxnSpPr>
        <p:spPr>
          <a:xfrm>
            <a:off x="340038" y="4132650"/>
            <a:ext cx="416400" cy="0"/>
          </a:xfrm>
          <a:prstGeom prst="straightConnector1">
            <a:avLst/>
          </a:prstGeom>
          <a:noFill/>
          <a:ln w="19050" cap="flat" cmpd="sng">
            <a:solidFill>
              <a:srgbClr val="000000"/>
            </a:solidFill>
            <a:prstDash val="solid"/>
            <a:round/>
            <a:headEnd type="none" w="med" len="med"/>
            <a:tailEnd type="triangle" w="med" len="med"/>
          </a:ln>
        </p:spPr>
      </p:cxnSp>
      <p:cxnSp>
        <p:nvCxnSpPr>
          <p:cNvPr id="1046" name="Google Shape;1046;p54"/>
          <p:cNvCxnSpPr>
            <a:stCxn id="1030" idx="3"/>
            <a:endCxn id="1031" idx="1"/>
          </p:cNvCxnSpPr>
          <p:nvPr/>
        </p:nvCxnSpPr>
        <p:spPr>
          <a:xfrm>
            <a:off x="1391538" y="4132650"/>
            <a:ext cx="279300" cy="0"/>
          </a:xfrm>
          <a:prstGeom prst="straightConnector1">
            <a:avLst/>
          </a:prstGeom>
          <a:noFill/>
          <a:ln w="19050" cap="flat" cmpd="sng">
            <a:solidFill>
              <a:srgbClr val="000000"/>
            </a:solidFill>
            <a:prstDash val="solid"/>
            <a:round/>
            <a:headEnd type="none" w="med" len="med"/>
            <a:tailEnd type="triangle" w="med" len="med"/>
          </a:ln>
        </p:spPr>
      </p:cxnSp>
      <p:cxnSp>
        <p:nvCxnSpPr>
          <p:cNvPr id="1047" name="Google Shape;1047;p54"/>
          <p:cNvCxnSpPr>
            <a:stCxn id="1031" idx="3"/>
            <a:endCxn id="1033" idx="1"/>
          </p:cNvCxnSpPr>
          <p:nvPr/>
        </p:nvCxnSpPr>
        <p:spPr>
          <a:xfrm>
            <a:off x="2305938" y="4132650"/>
            <a:ext cx="447600" cy="0"/>
          </a:xfrm>
          <a:prstGeom prst="straightConnector1">
            <a:avLst/>
          </a:prstGeom>
          <a:noFill/>
          <a:ln w="19050" cap="flat" cmpd="sng">
            <a:solidFill>
              <a:srgbClr val="000000"/>
            </a:solidFill>
            <a:prstDash val="solid"/>
            <a:round/>
            <a:headEnd type="none" w="med" len="med"/>
            <a:tailEnd type="triangle" w="med" len="med"/>
          </a:ln>
        </p:spPr>
      </p:cxnSp>
      <p:cxnSp>
        <p:nvCxnSpPr>
          <p:cNvPr id="1048" name="Google Shape;1048;p54"/>
          <p:cNvCxnSpPr>
            <a:stCxn id="1033" idx="3"/>
            <a:endCxn id="1034" idx="1"/>
          </p:cNvCxnSpPr>
          <p:nvPr/>
        </p:nvCxnSpPr>
        <p:spPr>
          <a:xfrm>
            <a:off x="3584388" y="4132650"/>
            <a:ext cx="228600" cy="0"/>
          </a:xfrm>
          <a:prstGeom prst="straightConnector1">
            <a:avLst/>
          </a:prstGeom>
          <a:noFill/>
          <a:ln w="19050" cap="flat" cmpd="sng">
            <a:solidFill>
              <a:srgbClr val="000000"/>
            </a:solidFill>
            <a:prstDash val="solid"/>
            <a:round/>
            <a:headEnd type="none" w="med" len="med"/>
            <a:tailEnd type="triangle" w="med" len="med"/>
          </a:ln>
        </p:spPr>
      </p:cxnSp>
      <p:cxnSp>
        <p:nvCxnSpPr>
          <p:cNvPr id="1049" name="Google Shape;1049;p54"/>
          <p:cNvCxnSpPr>
            <a:stCxn id="1034" idx="3"/>
            <a:endCxn id="1035" idx="1"/>
          </p:cNvCxnSpPr>
          <p:nvPr/>
        </p:nvCxnSpPr>
        <p:spPr>
          <a:xfrm>
            <a:off x="4643988" y="4132650"/>
            <a:ext cx="304800" cy="0"/>
          </a:xfrm>
          <a:prstGeom prst="straightConnector1">
            <a:avLst/>
          </a:prstGeom>
          <a:noFill/>
          <a:ln w="19050" cap="flat" cmpd="sng">
            <a:solidFill>
              <a:srgbClr val="000000"/>
            </a:solidFill>
            <a:prstDash val="solid"/>
            <a:round/>
            <a:headEnd type="none" w="med" len="med"/>
            <a:tailEnd type="triangle" w="med" len="med"/>
          </a:ln>
        </p:spPr>
      </p:cxnSp>
      <p:cxnSp>
        <p:nvCxnSpPr>
          <p:cNvPr id="1050" name="Google Shape;1050;p54"/>
          <p:cNvCxnSpPr>
            <a:stCxn id="1035" idx="3"/>
            <a:endCxn id="1036" idx="1"/>
          </p:cNvCxnSpPr>
          <p:nvPr/>
        </p:nvCxnSpPr>
        <p:spPr>
          <a:xfrm>
            <a:off x="5779788" y="4132650"/>
            <a:ext cx="292800" cy="0"/>
          </a:xfrm>
          <a:prstGeom prst="straightConnector1">
            <a:avLst/>
          </a:prstGeom>
          <a:noFill/>
          <a:ln w="19050" cap="flat" cmpd="sng">
            <a:solidFill>
              <a:srgbClr val="000000"/>
            </a:solidFill>
            <a:prstDash val="solid"/>
            <a:round/>
            <a:headEnd type="none" w="med" len="med"/>
            <a:tailEnd type="triangle" w="med" len="med"/>
          </a:ln>
        </p:spPr>
      </p:cxnSp>
      <p:cxnSp>
        <p:nvCxnSpPr>
          <p:cNvPr id="1051" name="Google Shape;1051;p54"/>
          <p:cNvCxnSpPr/>
          <p:nvPr/>
        </p:nvCxnSpPr>
        <p:spPr>
          <a:xfrm rot="10800000">
            <a:off x="1975200" y="1410450"/>
            <a:ext cx="563700" cy="0"/>
          </a:xfrm>
          <a:prstGeom prst="straightConnector1">
            <a:avLst/>
          </a:prstGeom>
          <a:noFill/>
          <a:ln w="19050" cap="flat" cmpd="sng">
            <a:solidFill>
              <a:schemeClr val="accent2"/>
            </a:solidFill>
            <a:prstDash val="solid"/>
            <a:round/>
            <a:headEnd type="none" w="med" len="med"/>
            <a:tailEnd type="triangle" w="med" len="med"/>
          </a:ln>
        </p:spPr>
      </p:cxnSp>
      <p:sp>
        <p:nvSpPr>
          <p:cNvPr id="1052" name="Google Shape;1052;p54"/>
          <p:cNvSpPr txBox="1"/>
          <p:nvPr/>
        </p:nvSpPr>
        <p:spPr>
          <a:xfrm>
            <a:off x="2615100" y="1302750"/>
            <a:ext cx="3090600" cy="215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a:solidFill>
                  <a:schemeClr val="accent2"/>
                </a:solidFill>
                <a:latin typeface="Roboto"/>
                <a:ea typeface="Roboto"/>
                <a:cs typeface="Roboto"/>
                <a:sym typeface="Roboto"/>
              </a:rPr>
              <a:t>Doing efficient lookup is our challenge!</a:t>
            </a:r>
            <a:endParaRPr>
              <a:solidFill>
                <a:schemeClr val="accent2"/>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55"/>
          <p:cNvSpPr txBox="1">
            <a:spLocks noGrp="1"/>
          </p:cNvSpPr>
          <p:nvPr>
            <p:ph type="body" idx="1"/>
          </p:nvPr>
        </p:nvSpPr>
        <p:spPr>
          <a:xfrm>
            <a:off x="4812375" y="402200"/>
            <a:ext cx="4038000" cy="42609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 b="1">
                <a:solidFill>
                  <a:schemeClr val="accent3"/>
                </a:solidFill>
                <a:latin typeface="Roboto"/>
                <a:ea typeface="Roboto"/>
                <a:cs typeface="Roboto"/>
                <a:sym typeface="Roboto"/>
              </a:rPr>
              <a:t>IP Routers</a:t>
            </a:r>
            <a:endParaRPr b="1">
              <a:solidFill>
                <a:schemeClr val="accent3"/>
              </a:solidFill>
              <a:latin typeface="Roboto"/>
              <a:ea typeface="Roboto"/>
              <a:cs typeface="Roboto"/>
              <a:sym typeface="Roboto"/>
            </a:endParaRPr>
          </a:p>
          <a:p>
            <a:pPr marL="457200" lvl="0" indent="-342900" algn="l" rtl="0">
              <a:spcBef>
                <a:spcPts val="600"/>
              </a:spcBef>
              <a:spcAft>
                <a:spcPts val="0"/>
              </a:spcAft>
              <a:buClr>
                <a:srgbClr val="B7B7B7"/>
              </a:buClr>
              <a:buSzPts val="1800"/>
              <a:buChar char="•"/>
            </a:pPr>
            <a:r>
              <a:rPr lang="en">
                <a:solidFill>
                  <a:srgbClr val="B7B7B7"/>
                </a:solidFill>
              </a:rPr>
              <a:t>Routers in Real Life</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Router Components (Planes)</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Packet Types</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Forwarding in Hardware</a:t>
            </a:r>
            <a:endParaRPr>
              <a:solidFill>
                <a:srgbClr val="B7B7B7"/>
              </a:solidFill>
            </a:endParaRPr>
          </a:p>
          <a:p>
            <a:pPr marL="457200" lvl="0" indent="-342900" algn="l" rtl="0">
              <a:spcBef>
                <a:spcPts val="0"/>
              </a:spcBef>
              <a:spcAft>
                <a:spcPts val="0"/>
              </a:spcAft>
              <a:buClr>
                <a:schemeClr val="accent3"/>
              </a:buClr>
              <a:buSzPts val="1800"/>
              <a:buFont typeface="Roboto"/>
              <a:buChar char="•"/>
            </a:pPr>
            <a:r>
              <a:rPr lang="en" b="1">
                <a:solidFill>
                  <a:schemeClr val="accent3"/>
                </a:solidFill>
                <a:latin typeface="Roboto"/>
                <a:ea typeface="Roboto"/>
                <a:cs typeface="Roboto"/>
                <a:sym typeface="Roboto"/>
              </a:rPr>
              <a:t>Efficient Forwarding with Tries</a:t>
            </a:r>
            <a:endParaRPr b="1">
              <a:solidFill>
                <a:schemeClr val="accent3"/>
              </a:solidFill>
              <a:latin typeface="Roboto"/>
              <a:ea typeface="Roboto"/>
              <a:cs typeface="Roboto"/>
              <a:sym typeface="Roboto"/>
            </a:endParaRPr>
          </a:p>
        </p:txBody>
      </p:sp>
      <p:sp>
        <p:nvSpPr>
          <p:cNvPr id="1058" name="Google Shape;1058;p55"/>
          <p:cNvSpPr txBox="1">
            <a:spLocks noGrp="1"/>
          </p:cNvSpPr>
          <p:nvPr>
            <p:ph type="title"/>
          </p:nvPr>
        </p:nvSpPr>
        <p:spPr>
          <a:xfrm>
            <a:off x="177925" y="2003300"/>
            <a:ext cx="4038000" cy="203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Efficient Forwarding with Tries</a:t>
            </a:r>
            <a:endParaRPr/>
          </a:p>
        </p:txBody>
      </p:sp>
      <p:sp>
        <p:nvSpPr>
          <p:cNvPr id="1059" name="Google Shape;1059;p55"/>
          <p:cNvSpPr txBox="1">
            <a:spLocks noGrp="1"/>
          </p:cNvSpPr>
          <p:nvPr>
            <p:ph type="subTitle" idx="2"/>
          </p:nvPr>
        </p:nvSpPr>
        <p:spPr>
          <a:xfrm>
            <a:off x="177925" y="4068000"/>
            <a:ext cx="4158000" cy="3936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US" dirty="0"/>
              <a:t>Lecture 7, Spring 2026</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56"/>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Efficient Forwarding</a:t>
            </a:r>
            <a:endParaRPr/>
          </a:p>
        </p:txBody>
      </p:sp>
      <p:sp>
        <p:nvSpPr>
          <p:cNvPr id="1065" name="Google Shape;1065;p56"/>
          <p:cNvSpPr txBox="1">
            <a:spLocks noGrp="1"/>
          </p:cNvSpPr>
          <p:nvPr>
            <p:ph type="body" idx="1"/>
          </p:nvPr>
        </p:nvSpPr>
        <p:spPr>
          <a:xfrm>
            <a:off x="107050" y="402200"/>
            <a:ext cx="6224100" cy="4530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The forwarding table is a map (key-value pairs).</a:t>
            </a:r>
            <a:endParaRPr/>
          </a:p>
          <a:p>
            <a:pPr marL="0" lvl="0" indent="0" algn="l" rtl="0">
              <a:spcBef>
                <a:spcPts val="600"/>
              </a:spcBef>
              <a:spcAft>
                <a:spcPts val="0"/>
              </a:spcAft>
              <a:buNone/>
            </a:pPr>
            <a:r>
              <a:rPr lang="en"/>
              <a:t>How do we do fast lookups?</a:t>
            </a:r>
            <a:endParaRPr/>
          </a:p>
          <a:p>
            <a:pPr marL="0" lvl="0" indent="0" algn="l" rtl="0">
              <a:spcBef>
                <a:spcPts val="600"/>
              </a:spcBef>
              <a:spcAft>
                <a:spcPts val="0"/>
              </a:spcAft>
              <a:buNone/>
            </a:pPr>
            <a:r>
              <a:rPr lang="en"/>
              <a:t>Challenges:</a:t>
            </a:r>
            <a:endParaRPr/>
          </a:p>
          <a:p>
            <a:pPr marL="457200" lvl="0" indent="-342900" algn="l" rtl="0">
              <a:spcBef>
                <a:spcPts val="600"/>
              </a:spcBef>
              <a:spcAft>
                <a:spcPts val="0"/>
              </a:spcAft>
              <a:buSzPts val="1800"/>
              <a:buChar char="●"/>
            </a:pPr>
            <a:r>
              <a:rPr lang="en"/>
              <a:t>Entries can contain a range of addresses, not just one.</a:t>
            </a:r>
            <a:endParaRPr/>
          </a:p>
          <a:p>
            <a:pPr marL="457200" lvl="0" indent="-342900" algn="l" rtl="0">
              <a:spcBef>
                <a:spcPts val="0"/>
              </a:spcBef>
              <a:spcAft>
                <a:spcPts val="0"/>
              </a:spcAft>
              <a:buSzPts val="1800"/>
              <a:buChar char="●"/>
            </a:pPr>
            <a:r>
              <a:rPr lang="en"/>
              <a:t>Ranges might overlap. A destination can match multiple entries.</a:t>
            </a:r>
            <a:endParaRPr/>
          </a:p>
          <a:p>
            <a:pPr marL="0" lvl="0" indent="0" algn="l" rtl="0">
              <a:spcBef>
                <a:spcPts val="600"/>
              </a:spcBef>
              <a:spcAft>
                <a:spcPts val="0"/>
              </a:spcAft>
              <a:buNone/>
            </a:pPr>
            <a:endParaRPr/>
          </a:p>
          <a:p>
            <a:pPr marL="0" lvl="0" indent="0" algn="l" rtl="0">
              <a:spcBef>
                <a:spcPts val="600"/>
              </a:spcBef>
              <a:spcAft>
                <a:spcPts val="0"/>
              </a:spcAft>
              <a:buNone/>
            </a:pPr>
            <a:r>
              <a:rPr lang="en"/>
              <a:t>Naive solution: Write out the whole range.</a:t>
            </a:r>
            <a:endParaRPr/>
          </a:p>
          <a:p>
            <a:pPr marL="457200" lvl="0" indent="-342900" algn="l" rtl="0">
              <a:spcBef>
                <a:spcPts val="600"/>
              </a:spcBef>
              <a:spcAft>
                <a:spcPts val="0"/>
              </a:spcAft>
              <a:buSzPts val="1800"/>
              <a:buChar char="●"/>
            </a:pPr>
            <a:r>
              <a:rPr lang="en"/>
              <a:t>Table gets really big.</a:t>
            </a:r>
            <a:endParaRPr/>
          </a:p>
          <a:p>
            <a:pPr marL="457200" lvl="0" indent="-342900" algn="l" rtl="0">
              <a:spcBef>
                <a:spcPts val="0"/>
              </a:spcBef>
              <a:spcAft>
                <a:spcPts val="0"/>
              </a:spcAft>
              <a:buSzPts val="1800"/>
              <a:buChar char="●"/>
            </a:pPr>
            <a:r>
              <a:rPr lang="en"/>
              <a:t>If a route changes, we have to update tons of entries.</a:t>
            </a:r>
            <a:endParaRPr/>
          </a:p>
          <a:p>
            <a:pPr marL="457200" lvl="0" indent="-342900" algn="l" rtl="0">
              <a:spcBef>
                <a:spcPts val="0"/>
              </a:spcBef>
              <a:spcAft>
                <a:spcPts val="0"/>
              </a:spcAft>
              <a:buSzPts val="1800"/>
              <a:buChar char="●"/>
            </a:pPr>
            <a:r>
              <a:rPr lang="en"/>
              <a:t>We need something smarter.</a:t>
            </a:r>
            <a:endParaRPr/>
          </a:p>
        </p:txBody>
      </p:sp>
      <p:graphicFrame>
        <p:nvGraphicFramePr>
          <p:cNvPr id="1066" name="Google Shape;1066;p56"/>
          <p:cNvGraphicFramePr/>
          <p:nvPr/>
        </p:nvGraphicFramePr>
        <p:xfrm>
          <a:off x="6776007" y="649850"/>
          <a:ext cx="1888700" cy="688770"/>
        </p:xfrm>
        <a:graphic>
          <a:graphicData uri="http://schemas.openxmlformats.org/drawingml/2006/table">
            <a:tbl>
              <a:tblPr>
                <a:noFill/>
                <a:tableStyleId>{E43C0DB3-A16B-4310-B7AB-6BCD390F8AB1}</a:tableStyleId>
              </a:tblPr>
              <a:tblGrid>
                <a:gridCol w="987600">
                  <a:extLst>
                    <a:ext uri="{9D8B030D-6E8A-4147-A177-3AD203B41FA5}">
                      <a16:colId xmlns:a16="http://schemas.microsoft.com/office/drawing/2014/main" val="20000"/>
                    </a:ext>
                  </a:extLst>
                </a:gridCol>
                <a:gridCol w="901100">
                  <a:extLst>
                    <a:ext uri="{9D8B030D-6E8A-4147-A177-3AD203B41FA5}">
                      <a16:colId xmlns:a16="http://schemas.microsoft.com/office/drawing/2014/main" val="20001"/>
                    </a:ext>
                  </a:extLst>
                </a:gridCol>
              </a:tblGrid>
              <a:tr h="121925">
                <a:tc gridSpan="2">
                  <a:txBody>
                    <a:bodyPr/>
                    <a:lstStyle/>
                    <a:p>
                      <a:pPr marL="0" lvl="0" indent="0" algn="ctr" rtl="0">
                        <a:spcBef>
                          <a:spcPts val="0"/>
                        </a:spcBef>
                        <a:spcAft>
                          <a:spcPts val="0"/>
                        </a:spcAft>
                        <a:buNone/>
                      </a:pPr>
                      <a:r>
                        <a:rPr lang="en" sz="1200">
                          <a:latin typeface="Roboto"/>
                          <a:ea typeface="Roboto"/>
                          <a:cs typeface="Roboto"/>
                          <a:sym typeface="Roboto"/>
                        </a:rPr>
                        <a:t>R2's Table</a:t>
                      </a:r>
                      <a:endParaRPr sz="1200">
                        <a:latin typeface="Roboto"/>
                        <a:ea typeface="Roboto"/>
                        <a:cs typeface="Roboto"/>
                        <a:sym typeface="Roboto"/>
                      </a:endParaRPr>
                    </a:p>
                  </a:txBody>
                  <a:tcPr marL="0" marR="0" marT="18275" marB="18275" anchor="ctr"/>
                </a:tc>
                <a:tc hMerge="1">
                  <a:txBody>
                    <a:bodyPr/>
                    <a:lstStyle/>
                    <a:p>
                      <a:endParaRPr lang="en-US"/>
                    </a:p>
                  </a:txBody>
                  <a:tcPr/>
                </a:tc>
                <a:extLst>
                  <a:ext uri="{0D108BD9-81ED-4DB2-BD59-A6C34878D82A}">
                    <a16:rowId xmlns:a16="http://schemas.microsoft.com/office/drawing/2014/main" val="10000"/>
                  </a:ext>
                </a:extLst>
              </a:tr>
              <a:tr h="121925">
                <a:tc>
                  <a:txBody>
                    <a:bodyPr/>
                    <a:lstStyle/>
                    <a:p>
                      <a:pPr marL="0" lvl="0" indent="0" algn="ctr" rtl="0">
                        <a:spcBef>
                          <a:spcPts val="0"/>
                        </a:spcBef>
                        <a:spcAft>
                          <a:spcPts val="0"/>
                        </a:spcAft>
                        <a:buNone/>
                      </a:pPr>
                      <a:r>
                        <a:rPr lang="en" sz="1200">
                          <a:latin typeface="Roboto"/>
                          <a:ea typeface="Roboto"/>
                          <a:cs typeface="Roboto"/>
                          <a:sym typeface="Roboto"/>
                        </a:rPr>
                        <a:t>Destination</a:t>
                      </a:r>
                      <a:endParaRPr sz="1200">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sz="1200">
                          <a:latin typeface="Roboto"/>
                          <a:ea typeface="Roboto"/>
                          <a:cs typeface="Roboto"/>
                          <a:sym typeface="Roboto"/>
                        </a:rPr>
                        <a:t>Port</a:t>
                      </a:r>
                      <a:endParaRPr sz="1200">
                        <a:latin typeface="Roboto"/>
                        <a:ea typeface="Roboto"/>
                        <a:cs typeface="Roboto"/>
                        <a:sym typeface="Roboto"/>
                      </a:endParaRPr>
                    </a:p>
                  </a:txBody>
                  <a:tcPr marL="0" marR="0" marT="18275" marB="18275" anchor="ctr"/>
                </a:tc>
                <a:extLst>
                  <a:ext uri="{0D108BD9-81ED-4DB2-BD59-A6C34878D82A}">
                    <a16:rowId xmlns:a16="http://schemas.microsoft.com/office/drawing/2014/main" val="10001"/>
                  </a:ext>
                </a:extLst>
              </a:tr>
              <a:tr h="121925">
                <a:tc>
                  <a:txBody>
                    <a:bodyPr/>
                    <a:lstStyle/>
                    <a:p>
                      <a:pPr marL="0" lvl="0" indent="0" algn="ctr" rtl="0">
                        <a:spcBef>
                          <a:spcPts val="0"/>
                        </a:spcBef>
                        <a:spcAft>
                          <a:spcPts val="0"/>
                        </a:spcAft>
                        <a:buNone/>
                      </a:pPr>
                      <a:r>
                        <a:rPr lang="en">
                          <a:latin typeface="Roboto"/>
                          <a:ea typeface="Roboto"/>
                          <a:cs typeface="Roboto"/>
                          <a:sym typeface="Roboto"/>
                        </a:rPr>
                        <a:t>2.1.1.0/24</a:t>
                      </a:r>
                      <a:endParaRPr>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a:txBody>
                  <a:tcPr marL="0" marR="0" marT="18275" marB="18275" anchor="ctr"/>
                </a:tc>
                <a:extLst>
                  <a:ext uri="{0D108BD9-81ED-4DB2-BD59-A6C34878D82A}">
                    <a16:rowId xmlns:a16="http://schemas.microsoft.com/office/drawing/2014/main" val="10002"/>
                  </a:ext>
                </a:extLst>
              </a:tr>
            </a:tbl>
          </a:graphicData>
        </a:graphic>
      </p:graphicFrame>
      <p:graphicFrame>
        <p:nvGraphicFramePr>
          <p:cNvPr id="1067" name="Google Shape;1067;p56"/>
          <p:cNvGraphicFramePr/>
          <p:nvPr/>
        </p:nvGraphicFramePr>
        <p:xfrm>
          <a:off x="6776007" y="1832525"/>
          <a:ext cx="1888700" cy="2937960"/>
        </p:xfrm>
        <a:graphic>
          <a:graphicData uri="http://schemas.openxmlformats.org/drawingml/2006/table">
            <a:tbl>
              <a:tblPr>
                <a:noFill/>
                <a:tableStyleId>{E43C0DB3-A16B-4310-B7AB-6BCD390F8AB1}</a:tableStyleId>
              </a:tblPr>
              <a:tblGrid>
                <a:gridCol w="987600">
                  <a:extLst>
                    <a:ext uri="{9D8B030D-6E8A-4147-A177-3AD203B41FA5}">
                      <a16:colId xmlns:a16="http://schemas.microsoft.com/office/drawing/2014/main" val="20000"/>
                    </a:ext>
                  </a:extLst>
                </a:gridCol>
                <a:gridCol w="901100">
                  <a:extLst>
                    <a:ext uri="{9D8B030D-6E8A-4147-A177-3AD203B41FA5}">
                      <a16:colId xmlns:a16="http://schemas.microsoft.com/office/drawing/2014/main" val="20001"/>
                    </a:ext>
                  </a:extLst>
                </a:gridCol>
              </a:tblGrid>
              <a:tr h="121925">
                <a:tc gridSpan="2">
                  <a:txBody>
                    <a:bodyPr/>
                    <a:lstStyle/>
                    <a:p>
                      <a:pPr marL="0" lvl="0" indent="0" algn="ctr" rtl="0">
                        <a:spcBef>
                          <a:spcPts val="0"/>
                        </a:spcBef>
                        <a:spcAft>
                          <a:spcPts val="0"/>
                        </a:spcAft>
                        <a:buNone/>
                      </a:pPr>
                      <a:r>
                        <a:rPr lang="en" sz="1200">
                          <a:latin typeface="Roboto"/>
                          <a:ea typeface="Roboto"/>
                          <a:cs typeface="Roboto"/>
                          <a:sym typeface="Roboto"/>
                        </a:rPr>
                        <a:t>R2's Table</a:t>
                      </a:r>
                      <a:endParaRPr sz="1200">
                        <a:latin typeface="Roboto"/>
                        <a:ea typeface="Roboto"/>
                        <a:cs typeface="Roboto"/>
                        <a:sym typeface="Roboto"/>
                      </a:endParaRPr>
                    </a:p>
                  </a:txBody>
                  <a:tcPr marL="0" marR="0" marT="18275" marB="18275" anchor="ctr"/>
                </a:tc>
                <a:tc hMerge="1">
                  <a:txBody>
                    <a:bodyPr/>
                    <a:lstStyle/>
                    <a:p>
                      <a:endParaRPr lang="en-US"/>
                    </a:p>
                  </a:txBody>
                  <a:tcPr/>
                </a:tc>
                <a:extLst>
                  <a:ext uri="{0D108BD9-81ED-4DB2-BD59-A6C34878D82A}">
                    <a16:rowId xmlns:a16="http://schemas.microsoft.com/office/drawing/2014/main" val="10000"/>
                  </a:ext>
                </a:extLst>
              </a:tr>
              <a:tr h="121925">
                <a:tc>
                  <a:txBody>
                    <a:bodyPr/>
                    <a:lstStyle/>
                    <a:p>
                      <a:pPr marL="0" lvl="0" indent="0" algn="ctr" rtl="0">
                        <a:spcBef>
                          <a:spcPts val="0"/>
                        </a:spcBef>
                        <a:spcAft>
                          <a:spcPts val="0"/>
                        </a:spcAft>
                        <a:buNone/>
                      </a:pPr>
                      <a:r>
                        <a:rPr lang="en" sz="1200">
                          <a:latin typeface="Roboto"/>
                          <a:ea typeface="Roboto"/>
                          <a:cs typeface="Roboto"/>
                          <a:sym typeface="Roboto"/>
                        </a:rPr>
                        <a:t>Destination</a:t>
                      </a:r>
                      <a:endParaRPr sz="1200">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sz="1200">
                          <a:latin typeface="Roboto"/>
                          <a:ea typeface="Roboto"/>
                          <a:cs typeface="Roboto"/>
                          <a:sym typeface="Roboto"/>
                        </a:rPr>
                        <a:t>Port</a:t>
                      </a:r>
                      <a:endParaRPr sz="1200">
                        <a:latin typeface="Roboto"/>
                        <a:ea typeface="Roboto"/>
                        <a:cs typeface="Roboto"/>
                        <a:sym typeface="Roboto"/>
                      </a:endParaRPr>
                    </a:p>
                  </a:txBody>
                  <a:tcPr marL="0" marR="0" marT="18275" marB="18275" anchor="ctr"/>
                </a:tc>
                <a:extLst>
                  <a:ext uri="{0D108BD9-81ED-4DB2-BD59-A6C34878D82A}">
                    <a16:rowId xmlns:a16="http://schemas.microsoft.com/office/drawing/2014/main" val="10001"/>
                  </a:ext>
                </a:extLst>
              </a:tr>
              <a:tr h="121925">
                <a:tc>
                  <a:txBody>
                    <a:bodyPr/>
                    <a:lstStyle/>
                    <a:p>
                      <a:pPr marL="0" lvl="0" indent="0" algn="ctr" rtl="0">
                        <a:spcBef>
                          <a:spcPts val="0"/>
                        </a:spcBef>
                        <a:spcAft>
                          <a:spcPts val="0"/>
                        </a:spcAft>
                        <a:buNone/>
                      </a:pPr>
                      <a:r>
                        <a:rPr lang="en">
                          <a:latin typeface="Roboto"/>
                          <a:ea typeface="Roboto"/>
                          <a:cs typeface="Roboto"/>
                          <a:sym typeface="Roboto"/>
                        </a:rPr>
                        <a:t>2.1.1.0</a:t>
                      </a:r>
                      <a:endParaRPr>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a:txBody>
                  <a:tcPr marL="0" marR="0" marT="18275" marB="18275" anchor="ctr"/>
                </a:tc>
                <a:extLst>
                  <a:ext uri="{0D108BD9-81ED-4DB2-BD59-A6C34878D82A}">
                    <a16:rowId xmlns:a16="http://schemas.microsoft.com/office/drawing/2014/main" val="10002"/>
                  </a:ext>
                </a:extLst>
              </a:tr>
              <a:tr h="121925">
                <a:tc>
                  <a:txBody>
                    <a:bodyPr/>
                    <a:lstStyle/>
                    <a:p>
                      <a:pPr marL="0" lvl="0" indent="0" algn="ctr" rtl="0">
                        <a:spcBef>
                          <a:spcPts val="0"/>
                        </a:spcBef>
                        <a:spcAft>
                          <a:spcPts val="0"/>
                        </a:spcAft>
                        <a:buNone/>
                      </a:pPr>
                      <a:r>
                        <a:rPr lang="en">
                          <a:latin typeface="Roboto"/>
                          <a:ea typeface="Roboto"/>
                          <a:cs typeface="Roboto"/>
                          <a:sym typeface="Roboto"/>
                        </a:rPr>
                        <a:t>2.1.1.1</a:t>
                      </a:r>
                      <a:endParaRPr>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a:txBody>
                  <a:tcPr marL="0" marR="0" marT="18275" marB="18275" anchor="ctr"/>
                </a:tc>
                <a:extLst>
                  <a:ext uri="{0D108BD9-81ED-4DB2-BD59-A6C34878D82A}">
                    <a16:rowId xmlns:a16="http://schemas.microsoft.com/office/drawing/2014/main" val="10003"/>
                  </a:ext>
                </a:extLst>
              </a:tr>
              <a:tr h="121925">
                <a:tc>
                  <a:txBody>
                    <a:bodyPr/>
                    <a:lstStyle/>
                    <a:p>
                      <a:pPr marL="0" lvl="0" indent="0" algn="ctr" rtl="0">
                        <a:spcBef>
                          <a:spcPts val="0"/>
                        </a:spcBef>
                        <a:spcAft>
                          <a:spcPts val="0"/>
                        </a:spcAft>
                        <a:buNone/>
                      </a:pPr>
                      <a:r>
                        <a:rPr lang="en">
                          <a:latin typeface="Roboto"/>
                          <a:ea typeface="Roboto"/>
                          <a:cs typeface="Roboto"/>
                          <a:sym typeface="Roboto"/>
                        </a:rPr>
                        <a:t>2.1.1.2</a:t>
                      </a:r>
                      <a:endParaRPr>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a:txBody>
                  <a:tcPr marL="0" marR="0" marT="18275" marB="18275" anchor="ctr"/>
                </a:tc>
                <a:extLst>
                  <a:ext uri="{0D108BD9-81ED-4DB2-BD59-A6C34878D82A}">
                    <a16:rowId xmlns:a16="http://schemas.microsoft.com/office/drawing/2014/main" val="10004"/>
                  </a:ext>
                </a:extLst>
              </a:tr>
              <a:tr h="121925">
                <a:tc>
                  <a:txBody>
                    <a:bodyPr/>
                    <a:lstStyle/>
                    <a:p>
                      <a:pPr marL="0" lvl="0" indent="0" algn="ctr" rtl="0">
                        <a:spcBef>
                          <a:spcPts val="0"/>
                        </a:spcBef>
                        <a:spcAft>
                          <a:spcPts val="0"/>
                        </a:spcAft>
                        <a:buNone/>
                      </a:pPr>
                      <a:r>
                        <a:rPr lang="en">
                          <a:latin typeface="Roboto"/>
                          <a:ea typeface="Roboto"/>
                          <a:cs typeface="Roboto"/>
                          <a:sym typeface="Roboto"/>
                        </a:rPr>
                        <a:t>2.1.1.3</a:t>
                      </a:r>
                      <a:endParaRPr>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a:txBody>
                  <a:tcPr marL="0" marR="0" marT="18275" marB="18275" anchor="ctr"/>
                </a:tc>
                <a:extLst>
                  <a:ext uri="{0D108BD9-81ED-4DB2-BD59-A6C34878D82A}">
                    <a16:rowId xmlns:a16="http://schemas.microsoft.com/office/drawing/2014/main" val="10005"/>
                  </a:ext>
                </a:extLst>
              </a:tr>
              <a:tr h="121925">
                <a:tc>
                  <a:txBody>
                    <a:bodyPr/>
                    <a:lstStyle/>
                    <a:p>
                      <a:pPr marL="0" lvl="0" indent="0" algn="ctr" rtl="0">
                        <a:spcBef>
                          <a:spcPts val="0"/>
                        </a:spcBef>
                        <a:spcAft>
                          <a:spcPts val="0"/>
                        </a:spcAft>
                        <a:buNone/>
                      </a:pPr>
                      <a:r>
                        <a:rPr lang="en">
                          <a:latin typeface="Roboto"/>
                          <a:ea typeface="Roboto"/>
                          <a:cs typeface="Roboto"/>
                          <a:sym typeface="Roboto"/>
                        </a:rPr>
                        <a:t>2.1.1.4</a:t>
                      </a:r>
                      <a:endParaRPr>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a:txBody>
                  <a:tcPr marL="0" marR="0" marT="18275" marB="18275" anchor="ctr"/>
                </a:tc>
                <a:extLst>
                  <a:ext uri="{0D108BD9-81ED-4DB2-BD59-A6C34878D82A}">
                    <a16:rowId xmlns:a16="http://schemas.microsoft.com/office/drawing/2014/main" val="10006"/>
                  </a:ext>
                </a:extLst>
              </a:tr>
              <a:tr h="121925">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a:txBody>
                  <a:tcPr marL="0" marR="0" marT="18275" marB="18275" anchor="ctr"/>
                </a:tc>
                <a:extLst>
                  <a:ext uri="{0D108BD9-81ED-4DB2-BD59-A6C34878D82A}">
                    <a16:rowId xmlns:a16="http://schemas.microsoft.com/office/drawing/2014/main" val="10007"/>
                  </a:ext>
                </a:extLst>
              </a:tr>
              <a:tr h="121925">
                <a:tc>
                  <a:txBody>
                    <a:bodyPr/>
                    <a:lstStyle/>
                    <a:p>
                      <a:pPr marL="0" lvl="0" indent="0" algn="ctr" rtl="0">
                        <a:spcBef>
                          <a:spcPts val="0"/>
                        </a:spcBef>
                        <a:spcAft>
                          <a:spcPts val="0"/>
                        </a:spcAft>
                        <a:buNone/>
                      </a:pPr>
                      <a:r>
                        <a:rPr lang="en">
                          <a:latin typeface="Roboto"/>
                          <a:ea typeface="Roboto"/>
                          <a:cs typeface="Roboto"/>
                          <a:sym typeface="Roboto"/>
                        </a:rPr>
                        <a:t>2.1.1.252</a:t>
                      </a:r>
                      <a:endParaRPr>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a:txBody>
                  <a:tcPr marL="0" marR="0" marT="18275" marB="18275" anchor="ctr"/>
                </a:tc>
                <a:extLst>
                  <a:ext uri="{0D108BD9-81ED-4DB2-BD59-A6C34878D82A}">
                    <a16:rowId xmlns:a16="http://schemas.microsoft.com/office/drawing/2014/main" val="10008"/>
                  </a:ext>
                </a:extLst>
              </a:tr>
              <a:tr h="121925">
                <a:tc>
                  <a:txBody>
                    <a:bodyPr/>
                    <a:lstStyle/>
                    <a:p>
                      <a:pPr marL="0" lvl="0" indent="0" algn="ctr" rtl="0">
                        <a:spcBef>
                          <a:spcPts val="0"/>
                        </a:spcBef>
                        <a:spcAft>
                          <a:spcPts val="0"/>
                        </a:spcAft>
                        <a:buNone/>
                      </a:pPr>
                      <a:r>
                        <a:rPr lang="en">
                          <a:latin typeface="Roboto"/>
                          <a:ea typeface="Roboto"/>
                          <a:cs typeface="Roboto"/>
                          <a:sym typeface="Roboto"/>
                        </a:rPr>
                        <a:t>2.1.1.253</a:t>
                      </a:r>
                      <a:endParaRPr>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a:txBody>
                  <a:tcPr marL="0" marR="0" marT="18275" marB="18275" anchor="ctr"/>
                </a:tc>
                <a:extLst>
                  <a:ext uri="{0D108BD9-81ED-4DB2-BD59-A6C34878D82A}">
                    <a16:rowId xmlns:a16="http://schemas.microsoft.com/office/drawing/2014/main" val="10009"/>
                  </a:ext>
                </a:extLst>
              </a:tr>
              <a:tr h="121925">
                <a:tc>
                  <a:txBody>
                    <a:bodyPr/>
                    <a:lstStyle/>
                    <a:p>
                      <a:pPr marL="0" lvl="0" indent="0" algn="ctr" rtl="0">
                        <a:spcBef>
                          <a:spcPts val="0"/>
                        </a:spcBef>
                        <a:spcAft>
                          <a:spcPts val="0"/>
                        </a:spcAft>
                        <a:buNone/>
                      </a:pPr>
                      <a:r>
                        <a:rPr lang="en">
                          <a:latin typeface="Roboto"/>
                          <a:ea typeface="Roboto"/>
                          <a:cs typeface="Roboto"/>
                          <a:sym typeface="Roboto"/>
                        </a:rPr>
                        <a:t>2.1.1.254</a:t>
                      </a:r>
                      <a:endParaRPr>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a:txBody>
                  <a:tcPr marL="0" marR="0" marT="18275" marB="18275" anchor="ctr"/>
                </a:tc>
                <a:extLst>
                  <a:ext uri="{0D108BD9-81ED-4DB2-BD59-A6C34878D82A}">
                    <a16:rowId xmlns:a16="http://schemas.microsoft.com/office/drawing/2014/main" val="10010"/>
                  </a:ext>
                </a:extLst>
              </a:tr>
              <a:tr h="121925">
                <a:tc>
                  <a:txBody>
                    <a:bodyPr/>
                    <a:lstStyle/>
                    <a:p>
                      <a:pPr marL="0" lvl="0" indent="0" algn="ctr" rtl="0">
                        <a:spcBef>
                          <a:spcPts val="0"/>
                        </a:spcBef>
                        <a:spcAft>
                          <a:spcPts val="0"/>
                        </a:spcAft>
                        <a:buNone/>
                      </a:pPr>
                      <a:r>
                        <a:rPr lang="en">
                          <a:latin typeface="Roboto"/>
                          <a:ea typeface="Roboto"/>
                          <a:cs typeface="Roboto"/>
                          <a:sym typeface="Roboto"/>
                        </a:rPr>
                        <a:t>2.1.1.255</a:t>
                      </a:r>
                      <a:endParaRPr>
                        <a:latin typeface="Roboto"/>
                        <a:ea typeface="Roboto"/>
                        <a:cs typeface="Roboto"/>
                        <a:sym typeface="Roboto"/>
                      </a:endParaRPr>
                    </a:p>
                  </a:txBody>
                  <a:tcPr marL="0" marR="0" marT="18275" marB="18275" anchor="ctr"/>
                </a:tc>
                <a:tc>
                  <a:txBody>
                    <a:bodyPr/>
                    <a:lstStyle/>
                    <a:p>
                      <a:pPr marL="0" lvl="0" indent="0" algn="ctr"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a:txBody>
                  <a:tcPr marL="0" marR="0" marT="18275" marB="18275" anchor="ctr"/>
                </a:tc>
                <a:extLst>
                  <a:ext uri="{0D108BD9-81ED-4DB2-BD59-A6C34878D82A}">
                    <a16:rowId xmlns:a16="http://schemas.microsoft.com/office/drawing/2014/main" val="10011"/>
                  </a:ext>
                </a:extLst>
              </a:tr>
            </a:tbl>
          </a:graphicData>
        </a:graphic>
      </p:graphicFrame>
      <p:cxnSp>
        <p:nvCxnSpPr>
          <p:cNvPr id="1068" name="Google Shape;1068;p56"/>
          <p:cNvCxnSpPr/>
          <p:nvPr/>
        </p:nvCxnSpPr>
        <p:spPr>
          <a:xfrm>
            <a:off x="7763025" y="1341850"/>
            <a:ext cx="0" cy="488700"/>
          </a:xfrm>
          <a:prstGeom prst="straightConnector1">
            <a:avLst/>
          </a:prstGeom>
          <a:noFill/>
          <a:ln w="19050" cap="flat" cmpd="sng">
            <a:solidFill>
              <a:srgbClr val="000000"/>
            </a:solidFill>
            <a:prstDash val="solid"/>
            <a:round/>
            <a:headEnd type="none" w="med" len="med"/>
            <a:tailEnd type="triangl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57"/>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Longest Prefix Match</a:t>
            </a:r>
            <a:endParaRPr/>
          </a:p>
        </p:txBody>
      </p:sp>
      <p:sp>
        <p:nvSpPr>
          <p:cNvPr id="1074" name="Google Shape;1074;p57"/>
          <p:cNvSpPr txBox="1">
            <a:spLocks noGrp="1"/>
          </p:cNvSpPr>
          <p:nvPr>
            <p:ph type="body" idx="1"/>
          </p:nvPr>
        </p:nvSpPr>
        <p:spPr>
          <a:xfrm>
            <a:off x="107050" y="402200"/>
            <a:ext cx="8909700" cy="1620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We want a fast implementation of </a:t>
            </a:r>
            <a:r>
              <a:rPr lang="en" b="1"/>
              <a:t>longest prefix match</a:t>
            </a:r>
            <a:r>
              <a:rPr lang="en"/>
              <a:t>.</a:t>
            </a:r>
            <a:endParaRPr/>
          </a:p>
          <a:p>
            <a:pPr marL="457200" lvl="0" indent="-342900" algn="l" rtl="0">
              <a:spcBef>
                <a:spcPts val="600"/>
              </a:spcBef>
              <a:spcAft>
                <a:spcPts val="0"/>
              </a:spcAft>
              <a:buSzPts val="1800"/>
              <a:buChar char="●"/>
            </a:pPr>
            <a:r>
              <a:rPr lang="en"/>
              <a:t>If the address matches multiple prefixes, take the most specific (longest) match.</a:t>
            </a:r>
            <a:endParaRPr/>
          </a:p>
          <a:p>
            <a:pPr marL="457200" lvl="0" indent="-342900" algn="l" rtl="0">
              <a:spcBef>
                <a:spcPts val="0"/>
              </a:spcBef>
              <a:spcAft>
                <a:spcPts val="0"/>
              </a:spcAft>
              <a:buSzPts val="1800"/>
              <a:buChar char="●"/>
            </a:pPr>
            <a:r>
              <a:rPr lang="en"/>
              <a:t>If the address matches no prefixes, take the default route.</a:t>
            </a:r>
            <a:endParaRPr/>
          </a:p>
          <a:p>
            <a:pPr marL="457200" lvl="0" indent="-342900" algn="l" rtl="0">
              <a:spcBef>
                <a:spcPts val="0"/>
              </a:spcBef>
              <a:spcAft>
                <a:spcPts val="0"/>
              </a:spcAft>
              <a:buSzPts val="1800"/>
              <a:buChar char="●"/>
            </a:pPr>
            <a:r>
              <a:rPr lang="en"/>
              <a:t>If there's no default route, drop the packet.</a:t>
            </a:r>
            <a:endParaRPr/>
          </a:p>
        </p:txBody>
      </p:sp>
      <p:graphicFrame>
        <p:nvGraphicFramePr>
          <p:cNvPr id="1075" name="Google Shape;1075;p57"/>
          <p:cNvGraphicFramePr/>
          <p:nvPr/>
        </p:nvGraphicFramePr>
        <p:xfrm>
          <a:off x="3181832" y="2466775"/>
          <a:ext cx="5331850" cy="2011440"/>
        </p:xfrm>
        <a:graphic>
          <a:graphicData uri="http://schemas.openxmlformats.org/drawingml/2006/table">
            <a:tbl>
              <a:tblPr>
                <a:noFill/>
                <a:tableStyleId>{E43C0DB3-A16B-4310-B7AB-6BCD390F8AB1}</a:tableStyleId>
              </a:tblPr>
              <a:tblGrid>
                <a:gridCol w="4656400">
                  <a:extLst>
                    <a:ext uri="{9D8B030D-6E8A-4147-A177-3AD203B41FA5}">
                      <a16:colId xmlns:a16="http://schemas.microsoft.com/office/drawing/2014/main" val="20000"/>
                    </a:ext>
                  </a:extLst>
                </a:gridCol>
                <a:gridCol w="675450">
                  <a:extLst>
                    <a:ext uri="{9D8B030D-6E8A-4147-A177-3AD203B41FA5}">
                      <a16:colId xmlns:a16="http://schemas.microsoft.com/office/drawing/2014/main" val="20001"/>
                    </a:ext>
                  </a:extLst>
                </a:gridCol>
              </a:tblGrid>
              <a:tr h="121925">
                <a:tc gridSpan="2">
                  <a:txBody>
                    <a:bodyPr/>
                    <a:lstStyle/>
                    <a:p>
                      <a:pPr marL="0" lvl="0" indent="0" algn="ctr" rtl="0">
                        <a:spcBef>
                          <a:spcPts val="0"/>
                        </a:spcBef>
                        <a:spcAft>
                          <a:spcPts val="0"/>
                        </a:spcAft>
                        <a:buNone/>
                      </a:pPr>
                      <a:r>
                        <a:rPr lang="en" sz="1600">
                          <a:latin typeface="Roboto"/>
                          <a:ea typeface="Roboto"/>
                          <a:cs typeface="Roboto"/>
                          <a:sym typeface="Roboto"/>
                        </a:rPr>
                        <a:t>R2's Table</a:t>
                      </a:r>
                      <a:endParaRPr sz="1600">
                        <a:latin typeface="Roboto"/>
                        <a:ea typeface="Roboto"/>
                        <a:cs typeface="Roboto"/>
                        <a:sym typeface="Roboto"/>
                      </a:endParaRPr>
                    </a:p>
                  </a:txBody>
                  <a:tcPr marL="0" marR="0" marT="45700" marB="45700" anchor="ctr"/>
                </a:tc>
                <a:tc hMerge="1">
                  <a:txBody>
                    <a:bodyPr/>
                    <a:lstStyle/>
                    <a:p>
                      <a:endParaRPr lang="en-US"/>
                    </a:p>
                  </a:txBody>
                  <a:tcPr/>
                </a:tc>
                <a:extLst>
                  <a:ext uri="{0D108BD9-81ED-4DB2-BD59-A6C34878D82A}">
                    <a16:rowId xmlns:a16="http://schemas.microsoft.com/office/drawing/2014/main" val="10000"/>
                  </a:ext>
                </a:extLst>
              </a:tr>
              <a:tr h="121925">
                <a:tc>
                  <a:txBody>
                    <a:bodyPr/>
                    <a:lstStyle/>
                    <a:p>
                      <a:pPr marL="0" lvl="0" indent="0" algn="ctr" rtl="0">
                        <a:spcBef>
                          <a:spcPts val="0"/>
                        </a:spcBef>
                        <a:spcAft>
                          <a:spcPts val="0"/>
                        </a:spcAft>
                        <a:buNone/>
                      </a:pPr>
                      <a:r>
                        <a:rPr lang="en" sz="1600">
                          <a:latin typeface="Roboto"/>
                          <a:ea typeface="Roboto"/>
                          <a:cs typeface="Roboto"/>
                          <a:sym typeface="Roboto"/>
                        </a:rPr>
                        <a:t>Destination</a:t>
                      </a:r>
                      <a:endParaRPr sz="1600">
                        <a:latin typeface="Roboto"/>
                        <a:ea typeface="Roboto"/>
                        <a:cs typeface="Roboto"/>
                        <a:sym typeface="Roboto"/>
                      </a:endParaRPr>
                    </a:p>
                  </a:txBody>
                  <a:tcPr marL="0" marR="0" marT="45700" marB="45700" anchor="ctr"/>
                </a:tc>
                <a:tc>
                  <a:txBody>
                    <a:bodyPr/>
                    <a:lstStyle/>
                    <a:p>
                      <a:pPr marL="0" lvl="0" indent="0" algn="ctr" rtl="0">
                        <a:spcBef>
                          <a:spcPts val="0"/>
                        </a:spcBef>
                        <a:spcAft>
                          <a:spcPts val="0"/>
                        </a:spcAft>
                        <a:buNone/>
                      </a:pPr>
                      <a:r>
                        <a:rPr lang="en" sz="1600">
                          <a:latin typeface="Roboto"/>
                          <a:ea typeface="Roboto"/>
                          <a:cs typeface="Roboto"/>
                          <a:sym typeface="Roboto"/>
                        </a:rPr>
                        <a:t>Port</a:t>
                      </a:r>
                      <a:endParaRPr sz="1600">
                        <a:latin typeface="Roboto"/>
                        <a:ea typeface="Roboto"/>
                        <a:cs typeface="Roboto"/>
                        <a:sym typeface="Roboto"/>
                      </a:endParaRPr>
                    </a:p>
                  </a:txBody>
                  <a:tcPr marL="0" marR="0" marT="45700" marB="45700" anchor="ctr"/>
                </a:tc>
                <a:extLst>
                  <a:ext uri="{0D108BD9-81ED-4DB2-BD59-A6C34878D82A}">
                    <a16:rowId xmlns:a16="http://schemas.microsoft.com/office/drawing/2014/main" val="10001"/>
                  </a:ext>
                </a:extLst>
              </a:tr>
              <a:tr h="121925">
                <a:tc>
                  <a:txBody>
                    <a:bodyPr/>
                    <a:lstStyle/>
                    <a:p>
                      <a:pPr marL="0" lvl="0" indent="0" algn="ctr" rtl="0">
                        <a:spcBef>
                          <a:spcPts val="0"/>
                        </a:spcBef>
                        <a:spcAft>
                          <a:spcPts val="0"/>
                        </a:spcAft>
                        <a:buNone/>
                      </a:pPr>
                      <a:r>
                        <a:rPr lang="en" sz="1600">
                          <a:solidFill>
                            <a:srgbClr val="38761D"/>
                          </a:solidFill>
                          <a:latin typeface="Consolas"/>
                          <a:ea typeface="Consolas"/>
                          <a:cs typeface="Consolas"/>
                          <a:sym typeface="Consolas"/>
                        </a:rPr>
                        <a:t>11101000  01100101  111</a:t>
                      </a:r>
                      <a:r>
                        <a:rPr lang="en" sz="1600">
                          <a:latin typeface="Consolas"/>
                          <a:ea typeface="Consolas"/>
                          <a:cs typeface="Consolas"/>
                          <a:sym typeface="Consolas"/>
                        </a:rPr>
                        <a:t>.....  ........</a:t>
                      </a:r>
                      <a:endParaRPr sz="1600">
                        <a:latin typeface="Consolas"/>
                        <a:ea typeface="Consolas"/>
                        <a:cs typeface="Consolas"/>
                        <a:sym typeface="Consolas"/>
                      </a:endParaRPr>
                    </a:p>
                  </a:txBody>
                  <a:tcPr marL="0" marR="0" marT="45700" marB="45700" anchor="ctr">
                    <a:solidFill>
                      <a:srgbClr val="D9EAD3"/>
                    </a:solidFill>
                  </a:tcPr>
                </a:tc>
                <a:tc>
                  <a:txBody>
                    <a:bodyPr/>
                    <a:lstStyle/>
                    <a:p>
                      <a:pPr marL="0" lvl="0" indent="0" algn="ctr" rtl="0">
                        <a:spcBef>
                          <a:spcPts val="0"/>
                        </a:spcBef>
                        <a:spcAft>
                          <a:spcPts val="0"/>
                        </a:spcAft>
                        <a:buNone/>
                      </a:pPr>
                      <a:r>
                        <a:rPr lang="en" sz="1600" b="1">
                          <a:latin typeface="Roboto"/>
                          <a:ea typeface="Roboto"/>
                          <a:cs typeface="Roboto"/>
                          <a:sym typeface="Roboto"/>
                        </a:rPr>
                        <a:t>5</a:t>
                      </a:r>
                      <a:endParaRPr sz="1600" b="1">
                        <a:latin typeface="Roboto"/>
                        <a:ea typeface="Roboto"/>
                        <a:cs typeface="Roboto"/>
                        <a:sym typeface="Roboto"/>
                      </a:endParaRPr>
                    </a:p>
                  </a:txBody>
                  <a:tcPr marL="0" marR="0" marT="45700" marB="45700" anchor="ctr">
                    <a:solidFill>
                      <a:srgbClr val="D9EAD3"/>
                    </a:solidFill>
                  </a:tcPr>
                </a:tc>
                <a:extLst>
                  <a:ext uri="{0D108BD9-81ED-4DB2-BD59-A6C34878D82A}">
                    <a16:rowId xmlns:a16="http://schemas.microsoft.com/office/drawing/2014/main" val="10002"/>
                  </a:ext>
                </a:extLst>
              </a:tr>
              <a:tr h="121925">
                <a:tc>
                  <a:txBody>
                    <a:bodyPr/>
                    <a:lstStyle/>
                    <a:p>
                      <a:pPr marL="0" lvl="0" indent="0" algn="ctr" rtl="0">
                        <a:spcBef>
                          <a:spcPts val="0"/>
                        </a:spcBef>
                        <a:spcAft>
                          <a:spcPts val="0"/>
                        </a:spcAft>
                        <a:buClr>
                          <a:schemeClr val="dk1"/>
                        </a:buClr>
                        <a:buSzPts val="1100"/>
                        <a:buFont typeface="Arial"/>
                        <a:buNone/>
                      </a:pPr>
                      <a:r>
                        <a:rPr lang="en" sz="1600">
                          <a:solidFill>
                            <a:srgbClr val="38761D"/>
                          </a:solidFill>
                          <a:latin typeface="Consolas"/>
                          <a:ea typeface="Consolas"/>
                          <a:cs typeface="Consolas"/>
                          <a:sym typeface="Consolas"/>
                        </a:rPr>
                        <a:t>11101000  01100</a:t>
                      </a:r>
                      <a:r>
                        <a:rPr lang="en" sz="1600">
                          <a:solidFill>
                            <a:schemeClr val="dk1"/>
                          </a:solidFill>
                          <a:latin typeface="Consolas"/>
                          <a:ea typeface="Consolas"/>
                          <a:cs typeface="Consolas"/>
                          <a:sym typeface="Consolas"/>
                        </a:rPr>
                        <a:t>...  ........  ........</a:t>
                      </a:r>
                      <a:endParaRPr sz="1600">
                        <a:latin typeface="Consolas"/>
                        <a:ea typeface="Consolas"/>
                        <a:cs typeface="Consolas"/>
                        <a:sym typeface="Consolas"/>
                      </a:endParaRPr>
                    </a:p>
                  </a:txBody>
                  <a:tcPr marL="0" marR="0" marT="45700" marB="45700" anchor="ctr"/>
                </a:tc>
                <a:tc>
                  <a:txBody>
                    <a:bodyPr/>
                    <a:lstStyle/>
                    <a:p>
                      <a:pPr marL="0" lvl="0" indent="0" algn="ctr" rtl="0">
                        <a:spcBef>
                          <a:spcPts val="0"/>
                        </a:spcBef>
                        <a:spcAft>
                          <a:spcPts val="0"/>
                        </a:spcAft>
                        <a:buNone/>
                      </a:pPr>
                      <a:r>
                        <a:rPr lang="en" sz="1600">
                          <a:latin typeface="Roboto"/>
                          <a:ea typeface="Roboto"/>
                          <a:cs typeface="Roboto"/>
                          <a:sym typeface="Roboto"/>
                        </a:rPr>
                        <a:t>9</a:t>
                      </a:r>
                      <a:endParaRPr sz="1600">
                        <a:latin typeface="Roboto"/>
                        <a:ea typeface="Roboto"/>
                        <a:cs typeface="Roboto"/>
                        <a:sym typeface="Roboto"/>
                      </a:endParaRPr>
                    </a:p>
                  </a:txBody>
                  <a:tcPr marL="0" marR="0" marT="45700" marB="45700" anchor="ctr"/>
                </a:tc>
                <a:extLst>
                  <a:ext uri="{0D108BD9-81ED-4DB2-BD59-A6C34878D82A}">
                    <a16:rowId xmlns:a16="http://schemas.microsoft.com/office/drawing/2014/main" val="10003"/>
                  </a:ext>
                </a:extLst>
              </a:tr>
              <a:tr h="121925">
                <a:tc>
                  <a:txBody>
                    <a:bodyPr/>
                    <a:lstStyle/>
                    <a:p>
                      <a:pPr marL="0" lvl="0" indent="0" algn="ctr" rtl="0">
                        <a:spcBef>
                          <a:spcPts val="0"/>
                        </a:spcBef>
                        <a:spcAft>
                          <a:spcPts val="0"/>
                        </a:spcAft>
                        <a:buClr>
                          <a:schemeClr val="dk1"/>
                        </a:buClr>
                        <a:buSzPts val="1100"/>
                        <a:buFont typeface="Arial"/>
                        <a:buNone/>
                      </a:pPr>
                      <a:r>
                        <a:rPr lang="en" sz="1600">
                          <a:solidFill>
                            <a:schemeClr val="dk1"/>
                          </a:solidFill>
                          <a:latin typeface="Consolas"/>
                          <a:ea typeface="Consolas"/>
                          <a:cs typeface="Consolas"/>
                          <a:sym typeface="Consolas"/>
                        </a:rPr>
                        <a:t>11101</a:t>
                      </a:r>
                      <a:r>
                        <a:rPr lang="en" sz="1600">
                          <a:solidFill>
                            <a:schemeClr val="accent2"/>
                          </a:solidFill>
                          <a:latin typeface="Consolas"/>
                          <a:ea typeface="Consolas"/>
                          <a:cs typeface="Consolas"/>
                          <a:sym typeface="Consolas"/>
                        </a:rPr>
                        <a:t>1</a:t>
                      </a:r>
                      <a:r>
                        <a:rPr lang="en" sz="1600">
                          <a:solidFill>
                            <a:schemeClr val="dk1"/>
                          </a:solidFill>
                          <a:latin typeface="Consolas"/>
                          <a:ea typeface="Consolas"/>
                          <a:cs typeface="Consolas"/>
                          <a:sym typeface="Consolas"/>
                        </a:rPr>
                        <a:t>00  01100101  111.....  ........</a:t>
                      </a:r>
                      <a:endParaRPr sz="1600">
                        <a:solidFill>
                          <a:schemeClr val="dk1"/>
                        </a:solidFill>
                        <a:latin typeface="Consolas"/>
                        <a:ea typeface="Consolas"/>
                        <a:cs typeface="Consolas"/>
                        <a:sym typeface="Consolas"/>
                      </a:endParaRPr>
                    </a:p>
                  </a:txBody>
                  <a:tcPr marL="0" marR="0" marT="45700" marB="45700" anchor="ctr"/>
                </a:tc>
                <a:tc>
                  <a:txBody>
                    <a:bodyPr/>
                    <a:lstStyle/>
                    <a:p>
                      <a:pPr marL="0" lvl="0" indent="0" algn="ctr" rtl="0">
                        <a:spcBef>
                          <a:spcPts val="0"/>
                        </a:spcBef>
                        <a:spcAft>
                          <a:spcPts val="0"/>
                        </a:spcAft>
                        <a:buNone/>
                      </a:pPr>
                      <a:r>
                        <a:rPr lang="en" sz="1600">
                          <a:latin typeface="Roboto"/>
                          <a:ea typeface="Roboto"/>
                          <a:cs typeface="Roboto"/>
                          <a:sym typeface="Roboto"/>
                        </a:rPr>
                        <a:t>7</a:t>
                      </a:r>
                      <a:endParaRPr sz="1600">
                        <a:latin typeface="Roboto"/>
                        <a:ea typeface="Roboto"/>
                        <a:cs typeface="Roboto"/>
                        <a:sym typeface="Roboto"/>
                      </a:endParaRPr>
                    </a:p>
                  </a:txBody>
                  <a:tcPr marL="0" marR="0" marT="45700" marB="45700" anchor="ctr"/>
                </a:tc>
                <a:extLst>
                  <a:ext uri="{0D108BD9-81ED-4DB2-BD59-A6C34878D82A}">
                    <a16:rowId xmlns:a16="http://schemas.microsoft.com/office/drawing/2014/main" val="10004"/>
                  </a:ext>
                </a:extLst>
              </a:tr>
              <a:tr h="121925">
                <a:tc>
                  <a:txBody>
                    <a:bodyPr/>
                    <a:lstStyle/>
                    <a:p>
                      <a:pPr marL="0" lvl="0" indent="0" algn="ctr" rtl="0">
                        <a:spcBef>
                          <a:spcPts val="0"/>
                        </a:spcBef>
                        <a:spcAft>
                          <a:spcPts val="0"/>
                        </a:spcAft>
                        <a:buClr>
                          <a:schemeClr val="dk1"/>
                        </a:buClr>
                        <a:buSzPts val="1100"/>
                        <a:buFont typeface="Arial"/>
                        <a:buNone/>
                      </a:pPr>
                      <a:r>
                        <a:rPr lang="en" sz="1600">
                          <a:solidFill>
                            <a:schemeClr val="dk1"/>
                          </a:solidFill>
                          <a:latin typeface="Consolas"/>
                          <a:ea typeface="Consolas"/>
                          <a:cs typeface="Consolas"/>
                          <a:sym typeface="Consolas"/>
                        </a:rPr>
                        <a:t>111</a:t>
                      </a:r>
                      <a:r>
                        <a:rPr lang="en" sz="1600">
                          <a:solidFill>
                            <a:schemeClr val="accent2"/>
                          </a:solidFill>
                          <a:latin typeface="Consolas"/>
                          <a:ea typeface="Consolas"/>
                          <a:cs typeface="Consolas"/>
                          <a:sym typeface="Consolas"/>
                        </a:rPr>
                        <a:t>1</a:t>
                      </a:r>
                      <a:r>
                        <a:rPr lang="en" sz="1600">
                          <a:solidFill>
                            <a:schemeClr val="dk1"/>
                          </a:solidFill>
                          <a:latin typeface="Consolas"/>
                          <a:ea typeface="Consolas"/>
                          <a:cs typeface="Consolas"/>
                          <a:sym typeface="Consolas"/>
                        </a:rPr>
                        <a:t>1...  ......... ........  ........</a:t>
                      </a:r>
                      <a:endParaRPr sz="1600">
                        <a:solidFill>
                          <a:schemeClr val="dk1"/>
                        </a:solidFill>
                        <a:latin typeface="Consolas"/>
                        <a:ea typeface="Consolas"/>
                        <a:cs typeface="Consolas"/>
                        <a:sym typeface="Consolas"/>
                      </a:endParaRPr>
                    </a:p>
                  </a:txBody>
                  <a:tcPr marL="0" marR="0" marT="45700" marB="45700" anchor="ctr"/>
                </a:tc>
                <a:tc>
                  <a:txBody>
                    <a:bodyPr/>
                    <a:lstStyle/>
                    <a:p>
                      <a:pPr marL="0" lvl="0" indent="0" algn="ctr" rtl="0">
                        <a:spcBef>
                          <a:spcPts val="0"/>
                        </a:spcBef>
                        <a:spcAft>
                          <a:spcPts val="0"/>
                        </a:spcAft>
                        <a:buNone/>
                      </a:pPr>
                      <a:r>
                        <a:rPr lang="en" sz="1600">
                          <a:latin typeface="Roboto"/>
                          <a:ea typeface="Roboto"/>
                          <a:cs typeface="Roboto"/>
                          <a:sym typeface="Roboto"/>
                        </a:rPr>
                        <a:t>2</a:t>
                      </a:r>
                      <a:endParaRPr sz="1600">
                        <a:latin typeface="Roboto"/>
                        <a:ea typeface="Roboto"/>
                        <a:cs typeface="Roboto"/>
                        <a:sym typeface="Roboto"/>
                      </a:endParaRPr>
                    </a:p>
                  </a:txBody>
                  <a:tcPr marL="0" marR="0" marT="45700" marB="45700" anchor="ctr"/>
                </a:tc>
                <a:extLst>
                  <a:ext uri="{0D108BD9-81ED-4DB2-BD59-A6C34878D82A}">
                    <a16:rowId xmlns:a16="http://schemas.microsoft.com/office/drawing/2014/main" val="10005"/>
                  </a:ext>
                </a:extLst>
              </a:tr>
            </a:tbl>
          </a:graphicData>
        </a:graphic>
      </p:graphicFrame>
      <p:sp>
        <p:nvSpPr>
          <p:cNvPr id="1076" name="Google Shape;1076;p57"/>
          <p:cNvSpPr txBox="1"/>
          <p:nvPr/>
        </p:nvSpPr>
        <p:spPr>
          <a:xfrm>
            <a:off x="3181825" y="4633000"/>
            <a:ext cx="4656300" cy="301800"/>
          </a:xfrm>
          <a:prstGeom prst="rect">
            <a:avLst/>
          </a:prstGeom>
          <a:noFill/>
          <a:ln>
            <a:noFill/>
          </a:ln>
        </p:spPr>
        <p:txBody>
          <a:bodyPr spcFirstLastPara="1" wrap="square" lIns="27425" tIns="27425" rIns="27425" bIns="27425" anchor="t" anchorCtr="0">
            <a:spAutoFit/>
          </a:bodyPr>
          <a:lstStyle/>
          <a:p>
            <a:pPr marL="0" lvl="0" indent="0" algn="ctr" rtl="0">
              <a:spcBef>
                <a:spcPts val="0"/>
              </a:spcBef>
              <a:spcAft>
                <a:spcPts val="0"/>
              </a:spcAft>
              <a:buClr>
                <a:schemeClr val="dk1"/>
              </a:buClr>
              <a:buSzPts val="1100"/>
              <a:buFont typeface="Arial"/>
              <a:buNone/>
            </a:pPr>
            <a:r>
              <a:rPr lang="en" sz="1600">
                <a:solidFill>
                  <a:srgbClr val="38761D"/>
                </a:solidFill>
                <a:latin typeface="Consolas"/>
                <a:ea typeface="Consolas"/>
                <a:cs typeface="Consolas"/>
                <a:sym typeface="Consolas"/>
              </a:rPr>
              <a:t>11101000  01100101  11101011  11000110</a:t>
            </a:r>
            <a:endParaRPr sz="1600">
              <a:solidFill>
                <a:srgbClr val="38761D"/>
              </a:solidFill>
              <a:latin typeface="Consolas"/>
              <a:ea typeface="Consolas"/>
              <a:cs typeface="Consolas"/>
              <a:sym typeface="Consolas"/>
            </a:endParaRPr>
          </a:p>
        </p:txBody>
      </p:sp>
      <p:sp>
        <p:nvSpPr>
          <p:cNvPr id="1077" name="Google Shape;1077;p57"/>
          <p:cNvSpPr txBox="1"/>
          <p:nvPr/>
        </p:nvSpPr>
        <p:spPr>
          <a:xfrm>
            <a:off x="1861225" y="4633000"/>
            <a:ext cx="1257900" cy="301800"/>
          </a:xfrm>
          <a:prstGeom prst="rect">
            <a:avLst/>
          </a:prstGeom>
          <a:noFill/>
          <a:ln>
            <a:noFill/>
          </a:ln>
        </p:spPr>
        <p:txBody>
          <a:bodyPr spcFirstLastPara="1" wrap="square" lIns="27425" tIns="27425" rIns="27425" bIns="27425" anchor="t" anchorCtr="0">
            <a:spAutoFit/>
          </a:bodyPr>
          <a:lstStyle/>
          <a:p>
            <a:pPr marL="0" lvl="0" indent="0" algn="ctr" rtl="0">
              <a:spcBef>
                <a:spcPts val="0"/>
              </a:spcBef>
              <a:spcAft>
                <a:spcPts val="0"/>
              </a:spcAft>
              <a:buNone/>
            </a:pPr>
            <a:r>
              <a:rPr lang="en" sz="1600">
                <a:latin typeface="Roboto"/>
                <a:ea typeface="Roboto"/>
                <a:cs typeface="Roboto"/>
                <a:sym typeface="Roboto"/>
              </a:rPr>
              <a:t>Destination:</a:t>
            </a:r>
            <a:endParaRPr sz="1600">
              <a:latin typeface="Roboto"/>
              <a:ea typeface="Roboto"/>
              <a:cs typeface="Roboto"/>
              <a:sym typeface="Roboto"/>
            </a:endParaRPr>
          </a:p>
        </p:txBody>
      </p:sp>
      <p:sp>
        <p:nvSpPr>
          <p:cNvPr id="1078" name="Google Shape;1078;p57"/>
          <p:cNvSpPr txBox="1"/>
          <p:nvPr/>
        </p:nvSpPr>
        <p:spPr>
          <a:xfrm>
            <a:off x="260195" y="3198400"/>
            <a:ext cx="2858930" cy="794049"/>
          </a:xfrm>
          <a:prstGeom prst="rect">
            <a:avLst/>
          </a:prstGeom>
          <a:noFill/>
          <a:ln>
            <a:noFill/>
          </a:ln>
        </p:spPr>
        <p:txBody>
          <a:bodyPr spcFirstLastPara="1" wrap="square" lIns="27425" tIns="27425" rIns="27425" bIns="27425" anchor="t" anchorCtr="0">
            <a:spAutoFit/>
          </a:bodyPr>
          <a:lstStyle/>
          <a:p>
            <a:pPr marL="0" lvl="0" indent="0" rtl="0">
              <a:spcBef>
                <a:spcPts val="0"/>
              </a:spcBef>
              <a:spcAft>
                <a:spcPts val="0"/>
              </a:spcAft>
              <a:buNone/>
            </a:pPr>
            <a:r>
              <a:rPr lang="en" sz="1600" dirty="0">
                <a:latin typeface="Roboto"/>
                <a:ea typeface="Roboto"/>
                <a:cs typeface="Roboto"/>
                <a:sym typeface="Roboto"/>
              </a:rPr>
              <a:t>These two prefixes match. The first one is longer, so use it to forward to Port 5.</a:t>
            </a:r>
            <a:endParaRPr sz="1600" dirty="0">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58"/>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accent3"/>
                </a:solidFill>
              </a:rPr>
              <a:t>Longest Prefix Match</a:t>
            </a:r>
            <a:endParaRPr/>
          </a:p>
        </p:txBody>
      </p:sp>
      <p:sp>
        <p:nvSpPr>
          <p:cNvPr id="1084" name="Google Shape;1084;p58"/>
          <p:cNvSpPr txBox="1">
            <a:spLocks noGrp="1"/>
          </p:cNvSpPr>
          <p:nvPr>
            <p:ph type="body" idx="1"/>
          </p:nvPr>
        </p:nvSpPr>
        <p:spPr>
          <a:xfrm>
            <a:off x="107050" y="402200"/>
            <a:ext cx="8909700" cy="2011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t>Naive longest prefix match implementation:</a:t>
            </a:r>
            <a:endParaRPr dirty="0"/>
          </a:p>
          <a:p>
            <a:pPr marL="457200" lvl="0" indent="-342900" algn="l" rtl="0">
              <a:spcBef>
                <a:spcPts val="600"/>
              </a:spcBef>
              <a:spcAft>
                <a:spcPts val="0"/>
              </a:spcAft>
              <a:buSzPts val="1800"/>
              <a:buChar char="●"/>
            </a:pPr>
            <a:r>
              <a:rPr lang="en" dirty="0"/>
              <a:t>For each prefix, check if it fully matches. If yes, add to list.</a:t>
            </a:r>
            <a:endParaRPr dirty="0"/>
          </a:p>
          <a:p>
            <a:pPr marL="457200" lvl="0" indent="-342900" algn="l" rtl="0">
              <a:spcBef>
                <a:spcPts val="0"/>
              </a:spcBef>
              <a:spcAft>
                <a:spcPts val="0"/>
              </a:spcAft>
              <a:buSzPts val="1800"/>
              <a:buChar char="●"/>
            </a:pPr>
            <a:r>
              <a:rPr lang="en" dirty="0"/>
              <a:t>Pick the longest prefix in the list.</a:t>
            </a:r>
            <a:endParaRPr dirty="0"/>
          </a:p>
          <a:p>
            <a:pPr marL="457200" lvl="0" indent="-342900" algn="l" rtl="0">
              <a:spcBef>
                <a:spcPts val="0"/>
              </a:spcBef>
              <a:spcAft>
                <a:spcPts val="0"/>
              </a:spcAft>
              <a:buSzPts val="1800"/>
              <a:buChar char="●"/>
            </a:pPr>
            <a:r>
              <a:rPr lang="en" dirty="0"/>
              <a:t>If list is empty, use default route (or drop).</a:t>
            </a:r>
            <a:endParaRPr dirty="0"/>
          </a:p>
          <a:p>
            <a:pPr marL="0" lvl="0" indent="0" algn="l" rtl="0">
              <a:spcBef>
                <a:spcPts val="600"/>
              </a:spcBef>
              <a:spcAft>
                <a:spcPts val="0"/>
              </a:spcAft>
              <a:buNone/>
            </a:pPr>
            <a:r>
              <a:rPr lang="en" dirty="0"/>
              <a:t>Requires scanning every entry. O(</a:t>
            </a:r>
            <a:r>
              <a:rPr lang="en" i="1" dirty="0"/>
              <a:t>N</a:t>
            </a:r>
            <a:r>
              <a:rPr lang="en" dirty="0"/>
              <a:t>) runtime for table with </a:t>
            </a:r>
            <a:r>
              <a:rPr lang="en" i="1" dirty="0"/>
              <a:t>N</a:t>
            </a:r>
            <a:r>
              <a:rPr lang="en" dirty="0"/>
              <a:t> entries.</a:t>
            </a:r>
            <a:endParaRPr dirty="0"/>
          </a:p>
        </p:txBody>
      </p:sp>
      <p:graphicFrame>
        <p:nvGraphicFramePr>
          <p:cNvPr id="1085" name="Google Shape;1085;p58"/>
          <p:cNvGraphicFramePr/>
          <p:nvPr/>
        </p:nvGraphicFramePr>
        <p:xfrm>
          <a:off x="3181832" y="2466775"/>
          <a:ext cx="5331850" cy="2011440"/>
        </p:xfrm>
        <a:graphic>
          <a:graphicData uri="http://schemas.openxmlformats.org/drawingml/2006/table">
            <a:tbl>
              <a:tblPr>
                <a:noFill/>
                <a:tableStyleId>{E43C0DB3-A16B-4310-B7AB-6BCD390F8AB1}</a:tableStyleId>
              </a:tblPr>
              <a:tblGrid>
                <a:gridCol w="4656400">
                  <a:extLst>
                    <a:ext uri="{9D8B030D-6E8A-4147-A177-3AD203B41FA5}">
                      <a16:colId xmlns:a16="http://schemas.microsoft.com/office/drawing/2014/main" val="20000"/>
                    </a:ext>
                  </a:extLst>
                </a:gridCol>
                <a:gridCol w="675450">
                  <a:extLst>
                    <a:ext uri="{9D8B030D-6E8A-4147-A177-3AD203B41FA5}">
                      <a16:colId xmlns:a16="http://schemas.microsoft.com/office/drawing/2014/main" val="20001"/>
                    </a:ext>
                  </a:extLst>
                </a:gridCol>
              </a:tblGrid>
              <a:tr h="121925">
                <a:tc gridSpan="2">
                  <a:txBody>
                    <a:bodyPr/>
                    <a:lstStyle/>
                    <a:p>
                      <a:pPr marL="0" lvl="0" indent="0" algn="ctr" rtl="0">
                        <a:spcBef>
                          <a:spcPts val="0"/>
                        </a:spcBef>
                        <a:spcAft>
                          <a:spcPts val="0"/>
                        </a:spcAft>
                        <a:buNone/>
                      </a:pPr>
                      <a:r>
                        <a:rPr lang="en" sz="1600">
                          <a:latin typeface="Roboto"/>
                          <a:ea typeface="Roboto"/>
                          <a:cs typeface="Roboto"/>
                          <a:sym typeface="Roboto"/>
                        </a:rPr>
                        <a:t>R2's Table</a:t>
                      </a:r>
                      <a:endParaRPr sz="1600">
                        <a:latin typeface="Roboto"/>
                        <a:ea typeface="Roboto"/>
                        <a:cs typeface="Roboto"/>
                        <a:sym typeface="Roboto"/>
                      </a:endParaRPr>
                    </a:p>
                  </a:txBody>
                  <a:tcPr marL="0" marR="0" marT="45700" marB="45700" anchor="ctr"/>
                </a:tc>
                <a:tc hMerge="1">
                  <a:txBody>
                    <a:bodyPr/>
                    <a:lstStyle/>
                    <a:p>
                      <a:endParaRPr lang="en-US"/>
                    </a:p>
                  </a:txBody>
                  <a:tcPr/>
                </a:tc>
                <a:extLst>
                  <a:ext uri="{0D108BD9-81ED-4DB2-BD59-A6C34878D82A}">
                    <a16:rowId xmlns:a16="http://schemas.microsoft.com/office/drawing/2014/main" val="10000"/>
                  </a:ext>
                </a:extLst>
              </a:tr>
              <a:tr h="121925">
                <a:tc>
                  <a:txBody>
                    <a:bodyPr/>
                    <a:lstStyle/>
                    <a:p>
                      <a:pPr marL="0" lvl="0" indent="0" algn="ctr" rtl="0">
                        <a:spcBef>
                          <a:spcPts val="0"/>
                        </a:spcBef>
                        <a:spcAft>
                          <a:spcPts val="0"/>
                        </a:spcAft>
                        <a:buNone/>
                      </a:pPr>
                      <a:r>
                        <a:rPr lang="en" sz="1600">
                          <a:latin typeface="Roboto"/>
                          <a:ea typeface="Roboto"/>
                          <a:cs typeface="Roboto"/>
                          <a:sym typeface="Roboto"/>
                        </a:rPr>
                        <a:t>Destination</a:t>
                      </a:r>
                      <a:endParaRPr sz="1600">
                        <a:latin typeface="Roboto"/>
                        <a:ea typeface="Roboto"/>
                        <a:cs typeface="Roboto"/>
                        <a:sym typeface="Roboto"/>
                      </a:endParaRPr>
                    </a:p>
                  </a:txBody>
                  <a:tcPr marL="0" marR="0" marT="45700" marB="45700" anchor="ctr"/>
                </a:tc>
                <a:tc>
                  <a:txBody>
                    <a:bodyPr/>
                    <a:lstStyle/>
                    <a:p>
                      <a:pPr marL="0" lvl="0" indent="0" algn="ctr" rtl="0">
                        <a:spcBef>
                          <a:spcPts val="0"/>
                        </a:spcBef>
                        <a:spcAft>
                          <a:spcPts val="0"/>
                        </a:spcAft>
                        <a:buNone/>
                      </a:pPr>
                      <a:r>
                        <a:rPr lang="en" sz="1600">
                          <a:latin typeface="Roboto"/>
                          <a:ea typeface="Roboto"/>
                          <a:cs typeface="Roboto"/>
                          <a:sym typeface="Roboto"/>
                        </a:rPr>
                        <a:t>Port</a:t>
                      </a:r>
                      <a:endParaRPr sz="1600">
                        <a:latin typeface="Roboto"/>
                        <a:ea typeface="Roboto"/>
                        <a:cs typeface="Roboto"/>
                        <a:sym typeface="Roboto"/>
                      </a:endParaRPr>
                    </a:p>
                  </a:txBody>
                  <a:tcPr marL="0" marR="0" marT="45700" marB="45700" anchor="ctr"/>
                </a:tc>
                <a:extLst>
                  <a:ext uri="{0D108BD9-81ED-4DB2-BD59-A6C34878D82A}">
                    <a16:rowId xmlns:a16="http://schemas.microsoft.com/office/drawing/2014/main" val="10001"/>
                  </a:ext>
                </a:extLst>
              </a:tr>
              <a:tr h="121925">
                <a:tc>
                  <a:txBody>
                    <a:bodyPr/>
                    <a:lstStyle/>
                    <a:p>
                      <a:pPr marL="0" lvl="0" indent="0" algn="ctr" rtl="0">
                        <a:spcBef>
                          <a:spcPts val="0"/>
                        </a:spcBef>
                        <a:spcAft>
                          <a:spcPts val="0"/>
                        </a:spcAft>
                        <a:buNone/>
                      </a:pPr>
                      <a:r>
                        <a:rPr lang="en" sz="1600">
                          <a:solidFill>
                            <a:srgbClr val="38761D"/>
                          </a:solidFill>
                          <a:latin typeface="Consolas"/>
                          <a:ea typeface="Consolas"/>
                          <a:cs typeface="Consolas"/>
                          <a:sym typeface="Consolas"/>
                        </a:rPr>
                        <a:t>11101000  01100101  111</a:t>
                      </a:r>
                      <a:r>
                        <a:rPr lang="en" sz="1600">
                          <a:latin typeface="Consolas"/>
                          <a:ea typeface="Consolas"/>
                          <a:cs typeface="Consolas"/>
                          <a:sym typeface="Consolas"/>
                        </a:rPr>
                        <a:t>.....  ........</a:t>
                      </a:r>
                      <a:endParaRPr sz="1600">
                        <a:latin typeface="Consolas"/>
                        <a:ea typeface="Consolas"/>
                        <a:cs typeface="Consolas"/>
                        <a:sym typeface="Consolas"/>
                      </a:endParaRPr>
                    </a:p>
                  </a:txBody>
                  <a:tcPr marL="0" marR="0" marT="45700" marB="45700" anchor="ctr">
                    <a:solidFill>
                      <a:srgbClr val="D9EAD3"/>
                    </a:solidFill>
                  </a:tcPr>
                </a:tc>
                <a:tc>
                  <a:txBody>
                    <a:bodyPr/>
                    <a:lstStyle/>
                    <a:p>
                      <a:pPr marL="0" lvl="0" indent="0" algn="ctr" rtl="0">
                        <a:spcBef>
                          <a:spcPts val="0"/>
                        </a:spcBef>
                        <a:spcAft>
                          <a:spcPts val="0"/>
                        </a:spcAft>
                        <a:buNone/>
                      </a:pPr>
                      <a:r>
                        <a:rPr lang="en" sz="1600" b="1">
                          <a:latin typeface="Roboto"/>
                          <a:ea typeface="Roboto"/>
                          <a:cs typeface="Roboto"/>
                          <a:sym typeface="Roboto"/>
                        </a:rPr>
                        <a:t>5</a:t>
                      </a:r>
                      <a:endParaRPr sz="1600" b="1">
                        <a:latin typeface="Roboto"/>
                        <a:ea typeface="Roboto"/>
                        <a:cs typeface="Roboto"/>
                        <a:sym typeface="Roboto"/>
                      </a:endParaRPr>
                    </a:p>
                  </a:txBody>
                  <a:tcPr marL="0" marR="0" marT="45700" marB="45700" anchor="ctr">
                    <a:solidFill>
                      <a:srgbClr val="D9EAD3"/>
                    </a:solidFill>
                  </a:tcPr>
                </a:tc>
                <a:extLst>
                  <a:ext uri="{0D108BD9-81ED-4DB2-BD59-A6C34878D82A}">
                    <a16:rowId xmlns:a16="http://schemas.microsoft.com/office/drawing/2014/main" val="10002"/>
                  </a:ext>
                </a:extLst>
              </a:tr>
              <a:tr h="121925">
                <a:tc>
                  <a:txBody>
                    <a:bodyPr/>
                    <a:lstStyle/>
                    <a:p>
                      <a:pPr marL="0" lvl="0" indent="0" algn="ctr" rtl="0">
                        <a:spcBef>
                          <a:spcPts val="0"/>
                        </a:spcBef>
                        <a:spcAft>
                          <a:spcPts val="0"/>
                        </a:spcAft>
                        <a:buNone/>
                      </a:pPr>
                      <a:r>
                        <a:rPr lang="en" sz="1600">
                          <a:solidFill>
                            <a:srgbClr val="38761D"/>
                          </a:solidFill>
                          <a:latin typeface="Consolas"/>
                          <a:ea typeface="Consolas"/>
                          <a:cs typeface="Consolas"/>
                          <a:sym typeface="Consolas"/>
                        </a:rPr>
                        <a:t>11101000  01100</a:t>
                      </a:r>
                      <a:r>
                        <a:rPr lang="en" sz="1600">
                          <a:solidFill>
                            <a:schemeClr val="dk1"/>
                          </a:solidFill>
                          <a:latin typeface="Consolas"/>
                          <a:ea typeface="Consolas"/>
                          <a:cs typeface="Consolas"/>
                          <a:sym typeface="Consolas"/>
                        </a:rPr>
                        <a:t>...  ........  ........</a:t>
                      </a:r>
                      <a:endParaRPr sz="1600">
                        <a:latin typeface="Consolas"/>
                        <a:ea typeface="Consolas"/>
                        <a:cs typeface="Consolas"/>
                        <a:sym typeface="Consolas"/>
                      </a:endParaRPr>
                    </a:p>
                  </a:txBody>
                  <a:tcPr marL="0" marR="0" marT="45700" marB="45700" anchor="ctr"/>
                </a:tc>
                <a:tc>
                  <a:txBody>
                    <a:bodyPr/>
                    <a:lstStyle/>
                    <a:p>
                      <a:pPr marL="0" lvl="0" indent="0" algn="ctr" rtl="0">
                        <a:spcBef>
                          <a:spcPts val="0"/>
                        </a:spcBef>
                        <a:spcAft>
                          <a:spcPts val="0"/>
                        </a:spcAft>
                        <a:buNone/>
                      </a:pPr>
                      <a:r>
                        <a:rPr lang="en" sz="1600">
                          <a:latin typeface="Roboto"/>
                          <a:ea typeface="Roboto"/>
                          <a:cs typeface="Roboto"/>
                          <a:sym typeface="Roboto"/>
                        </a:rPr>
                        <a:t>9</a:t>
                      </a:r>
                      <a:endParaRPr sz="1600">
                        <a:latin typeface="Roboto"/>
                        <a:ea typeface="Roboto"/>
                        <a:cs typeface="Roboto"/>
                        <a:sym typeface="Roboto"/>
                      </a:endParaRPr>
                    </a:p>
                  </a:txBody>
                  <a:tcPr marL="0" marR="0" marT="45700" marB="45700" anchor="ctr"/>
                </a:tc>
                <a:extLst>
                  <a:ext uri="{0D108BD9-81ED-4DB2-BD59-A6C34878D82A}">
                    <a16:rowId xmlns:a16="http://schemas.microsoft.com/office/drawing/2014/main" val="10003"/>
                  </a:ext>
                </a:extLst>
              </a:tr>
              <a:tr h="121925">
                <a:tc>
                  <a:txBody>
                    <a:bodyPr/>
                    <a:lstStyle/>
                    <a:p>
                      <a:pPr marL="0" lvl="0" indent="0" algn="ctr" rtl="0">
                        <a:spcBef>
                          <a:spcPts val="0"/>
                        </a:spcBef>
                        <a:spcAft>
                          <a:spcPts val="0"/>
                        </a:spcAft>
                        <a:buNone/>
                      </a:pPr>
                      <a:r>
                        <a:rPr lang="en" sz="1600">
                          <a:solidFill>
                            <a:schemeClr val="dk1"/>
                          </a:solidFill>
                          <a:latin typeface="Consolas"/>
                          <a:ea typeface="Consolas"/>
                          <a:cs typeface="Consolas"/>
                          <a:sym typeface="Consolas"/>
                        </a:rPr>
                        <a:t>11101</a:t>
                      </a:r>
                      <a:r>
                        <a:rPr lang="en" sz="1600">
                          <a:solidFill>
                            <a:schemeClr val="accent2"/>
                          </a:solidFill>
                          <a:latin typeface="Consolas"/>
                          <a:ea typeface="Consolas"/>
                          <a:cs typeface="Consolas"/>
                          <a:sym typeface="Consolas"/>
                        </a:rPr>
                        <a:t>1</a:t>
                      </a:r>
                      <a:r>
                        <a:rPr lang="en" sz="1600">
                          <a:solidFill>
                            <a:schemeClr val="dk1"/>
                          </a:solidFill>
                          <a:latin typeface="Consolas"/>
                          <a:ea typeface="Consolas"/>
                          <a:cs typeface="Consolas"/>
                          <a:sym typeface="Consolas"/>
                        </a:rPr>
                        <a:t>00  01100101  111.....  ........</a:t>
                      </a:r>
                      <a:endParaRPr sz="1600">
                        <a:solidFill>
                          <a:schemeClr val="dk1"/>
                        </a:solidFill>
                        <a:latin typeface="Consolas"/>
                        <a:ea typeface="Consolas"/>
                        <a:cs typeface="Consolas"/>
                        <a:sym typeface="Consolas"/>
                      </a:endParaRPr>
                    </a:p>
                  </a:txBody>
                  <a:tcPr marL="0" marR="0" marT="45700" marB="45700" anchor="ctr"/>
                </a:tc>
                <a:tc>
                  <a:txBody>
                    <a:bodyPr/>
                    <a:lstStyle/>
                    <a:p>
                      <a:pPr marL="0" lvl="0" indent="0" algn="ctr" rtl="0">
                        <a:spcBef>
                          <a:spcPts val="0"/>
                        </a:spcBef>
                        <a:spcAft>
                          <a:spcPts val="0"/>
                        </a:spcAft>
                        <a:buNone/>
                      </a:pPr>
                      <a:r>
                        <a:rPr lang="en" sz="1600">
                          <a:latin typeface="Roboto"/>
                          <a:ea typeface="Roboto"/>
                          <a:cs typeface="Roboto"/>
                          <a:sym typeface="Roboto"/>
                        </a:rPr>
                        <a:t>7</a:t>
                      </a:r>
                      <a:endParaRPr sz="1600">
                        <a:latin typeface="Roboto"/>
                        <a:ea typeface="Roboto"/>
                        <a:cs typeface="Roboto"/>
                        <a:sym typeface="Roboto"/>
                      </a:endParaRPr>
                    </a:p>
                  </a:txBody>
                  <a:tcPr marL="0" marR="0" marT="45700" marB="45700" anchor="ctr"/>
                </a:tc>
                <a:extLst>
                  <a:ext uri="{0D108BD9-81ED-4DB2-BD59-A6C34878D82A}">
                    <a16:rowId xmlns:a16="http://schemas.microsoft.com/office/drawing/2014/main" val="10004"/>
                  </a:ext>
                </a:extLst>
              </a:tr>
              <a:tr h="121925">
                <a:tc>
                  <a:txBody>
                    <a:bodyPr/>
                    <a:lstStyle/>
                    <a:p>
                      <a:pPr marL="0" lvl="0" indent="0" algn="ctr" rtl="0">
                        <a:spcBef>
                          <a:spcPts val="0"/>
                        </a:spcBef>
                        <a:spcAft>
                          <a:spcPts val="0"/>
                        </a:spcAft>
                        <a:buNone/>
                      </a:pPr>
                      <a:r>
                        <a:rPr lang="en" sz="1600">
                          <a:solidFill>
                            <a:schemeClr val="dk1"/>
                          </a:solidFill>
                          <a:latin typeface="Consolas"/>
                          <a:ea typeface="Consolas"/>
                          <a:cs typeface="Consolas"/>
                          <a:sym typeface="Consolas"/>
                        </a:rPr>
                        <a:t>111</a:t>
                      </a:r>
                      <a:r>
                        <a:rPr lang="en" sz="1600">
                          <a:solidFill>
                            <a:schemeClr val="accent2"/>
                          </a:solidFill>
                          <a:latin typeface="Consolas"/>
                          <a:ea typeface="Consolas"/>
                          <a:cs typeface="Consolas"/>
                          <a:sym typeface="Consolas"/>
                        </a:rPr>
                        <a:t>1</a:t>
                      </a:r>
                      <a:r>
                        <a:rPr lang="en" sz="1600">
                          <a:solidFill>
                            <a:schemeClr val="dk1"/>
                          </a:solidFill>
                          <a:latin typeface="Consolas"/>
                          <a:ea typeface="Consolas"/>
                          <a:cs typeface="Consolas"/>
                          <a:sym typeface="Consolas"/>
                        </a:rPr>
                        <a:t>1...  ......... ........  ........</a:t>
                      </a:r>
                      <a:endParaRPr sz="1600">
                        <a:solidFill>
                          <a:schemeClr val="dk1"/>
                        </a:solidFill>
                        <a:latin typeface="Consolas"/>
                        <a:ea typeface="Consolas"/>
                        <a:cs typeface="Consolas"/>
                        <a:sym typeface="Consolas"/>
                      </a:endParaRPr>
                    </a:p>
                  </a:txBody>
                  <a:tcPr marL="0" marR="0" marT="45700" marB="45700" anchor="ctr"/>
                </a:tc>
                <a:tc>
                  <a:txBody>
                    <a:bodyPr/>
                    <a:lstStyle/>
                    <a:p>
                      <a:pPr marL="0" lvl="0" indent="0" algn="ctr" rtl="0">
                        <a:spcBef>
                          <a:spcPts val="0"/>
                        </a:spcBef>
                        <a:spcAft>
                          <a:spcPts val="0"/>
                        </a:spcAft>
                        <a:buNone/>
                      </a:pPr>
                      <a:r>
                        <a:rPr lang="en" sz="1600">
                          <a:latin typeface="Roboto"/>
                          <a:ea typeface="Roboto"/>
                          <a:cs typeface="Roboto"/>
                          <a:sym typeface="Roboto"/>
                        </a:rPr>
                        <a:t>2</a:t>
                      </a:r>
                      <a:endParaRPr sz="1600">
                        <a:latin typeface="Roboto"/>
                        <a:ea typeface="Roboto"/>
                        <a:cs typeface="Roboto"/>
                        <a:sym typeface="Roboto"/>
                      </a:endParaRPr>
                    </a:p>
                  </a:txBody>
                  <a:tcPr marL="0" marR="0" marT="45700" marB="45700" anchor="ctr"/>
                </a:tc>
                <a:extLst>
                  <a:ext uri="{0D108BD9-81ED-4DB2-BD59-A6C34878D82A}">
                    <a16:rowId xmlns:a16="http://schemas.microsoft.com/office/drawing/2014/main" val="10005"/>
                  </a:ext>
                </a:extLst>
              </a:tr>
            </a:tbl>
          </a:graphicData>
        </a:graphic>
      </p:graphicFrame>
      <p:sp>
        <p:nvSpPr>
          <p:cNvPr id="1086" name="Google Shape;1086;p58"/>
          <p:cNvSpPr txBox="1"/>
          <p:nvPr/>
        </p:nvSpPr>
        <p:spPr>
          <a:xfrm>
            <a:off x="3181825" y="4633000"/>
            <a:ext cx="4656300" cy="301800"/>
          </a:xfrm>
          <a:prstGeom prst="rect">
            <a:avLst/>
          </a:prstGeom>
          <a:noFill/>
          <a:ln>
            <a:noFill/>
          </a:ln>
        </p:spPr>
        <p:txBody>
          <a:bodyPr spcFirstLastPara="1" wrap="square" lIns="27425" tIns="27425" rIns="27425" bIns="27425" anchor="t" anchorCtr="0">
            <a:spAutoFit/>
          </a:bodyPr>
          <a:lstStyle/>
          <a:p>
            <a:pPr marL="0" lvl="0" indent="0" algn="ctr" rtl="0">
              <a:spcBef>
                <a:spcPts val="0"/>
              </a:spcBef>
              <a:spcAft>
                <a:spcPts val="0"/>
              </a:spcAft>
              <a:buNone/>
            </a:pPr>
            <a:r>
              <a:rPr lang="en" sz="1600">
                <a:solidFill>
                  <a:srgbClr val="38761D"/>
                </a:solidFill>
                <a:latin typeface="Consolas"/>
                <a:ea typeface="Consolas"/>
                <a:cs typeface="Consolas"/>
                <a:sym typeface="Consolas"/>
              </a:rPr>
              <a:t>11101000  01100101  11101011  11000110</a:t>
            </a:r>
            <a:endParaRPr sz="1600">
              <a:solidFill>
                <a:srgbClr val="38761D"/>
              </a:solidFill>
              <a:latin typeface="Consolas"/>
              <a:ea typeface="Consolas"/>
              <a:cs typeface="Consolas"/>
              <a:sym typeface="Consolas"/>
            </a:endParaRPr>
          </a:p>
        </p:txBody>
      </p:sp>
      <p:sp>
        <p:nvSpPr>
          <p:cNvPr id="1087" name="Google Shape;1087;p58"/>
          <p:cNvSpPr txBox="1"/>
          <p:nvPr/>
        </p:nvSpPr>
        <p:spPr>
          <a:xfrm>
            <a:off x="1861225" y="4633000"/>
            <a:ext cx="1257900" cy="301800"/>
          </a:xfrm>
          <a:prstGeom prst="rect">
            <a:avLst/>
          </a:prstGeom>
          <a:noFill/>
          <a:ln>
            <a:noFill/>
          </a:ln>
        </p:spPr>
        <p:txBody>
          <a:bodyPr spcFirstLastPara="1" wrap="square" lIns="27425" tIns="27425" rIns="27425" bIns="27425" anchor="t" anchorCtr="0">
            <a:spAutoFit/>
          </a:bodyPr>
          <a:lstStyle/>
          <a:p>
            <a:pPr marL="0" lvl="0" indent="0" algn="ctr" rtl="0">
              <a:spcBef>
                <a:spcPts val="0"/>
              </a:spcBef>
              <a:spcAft>
                <a:spcPts val="0"/>
              </a:spcAft>
              <a:buNone/>
            </a:pPr>
            <a:r>
              <a:rPr lang="en" sz="1600">
                <a:latin typeface="Roboto"/>
                <a:ea typeface="Roboto"/>
                <a:cs typeface="Roboto"/>
                <a:sym typeface="Roboto"/>
              </a:rPr>
              <a:t>Destination:</a:t>
            </a:r>
            <a:endParaRPr sz="1600">
              <a:latin typeface="Roboto"/>
              <a:ea typeface="Roboto"/>
              <a:cs typeface="Roboto"/>
              <a:sym typeface="Roboto"/>
            </a:endParaRPr>
          </a:p>
        </p:txBody>
      </p:sp>
      <p:sp>
        <p:nvSpPr>
          <p:cNvPr id="1088" name="Google Shape;1088;p58"/>
          <p:cNvSpPr txBox="1"/>
          <p:nvPr/>
        </p:nvSpPr>
        <p:spPr>
          <a:xfrm>
            <a:off x="630325" y="3198400"/>
            <a:ext cx="2488800" cy="548100"/>
          </a:xfrm>
          <a:prstGeom prst="rect">
            <a:avLst/>
          </a:prstGeom>
          <a:noFill/>
          <a:ln>
            <a:noFill/>
          </a:ln>
        </p:spPr>
        <p:txBody>
          <a:bodyPr spcFirstLastPara="1" wrap="square" lIns="27425" tIns="27425" rIns="27425" bIns="27425" anchor="t" anchorCtr="0">
            <a:spAutoFit/>
          </a:bodyPr>
          <a:lstStyle/>
          <a:p>
            <a:pPr marL="0" lvl="0" indent="0" algn="r" rtl="0">
              <a:spcBef>
                <a:spcPts val="0"/>
              </a:spcBef>
              <a:spcAft>
                <a:spcPts val="0"/>
              </a:spcAft>
              <a:buNone/>
            </a:pPr>
            <a:r>
              <a:rPr lang="en" sz="1600">
                <a:latin typeface="Roboto"/>
                <a:ea typeface="Roboto"/>
                <a:cs typeface="Roboto"/>
                <a:sym typeface="Roboto"/>
              </a:rPr>
              <a:t>These two prefixes match. The first one is longer.</a:t>
            </a:r>
            <a:endParaRPr sz="1600">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82">
          <a:extLst>
            <a:ext uri="{FF2B5EF4-FFF2-40B4-BE49-F238E27FC236}">
              <a16:creationId xmlns:a16="http://schemas.microsoft.com/office/drawing/2014/main" id="{77DC3E28-5446-03E4-5773-56BDF1A8D8FA}"/>
            </a:ext>
          </a:extLst>
        </p:cNvPr>
        <p:cNvGrpSpPr/>
        <p:nvPr/>
      </p:nvGrpSpPr>
      <p:grpSpPr>
        <a:xfrm>
          <a:off x="0" y="0"/>
          <a:ext cx="0" cy="0"/>
          <a:chOff x="0" y="0"/>
          <a:chExt cx="0" cy="0"/>
        </a:xfrm>
      </p:grpSpPr>
      <p:sp>
        <p:nvSpPr>
          <p:cNvPr id="1083" name="Google Shape;1083;p58">
            <a:extLst>
              <a:ext uri="{FF2B5EF4-FFF2-40B4-BE49-F238E27FC236}">
                <a16:creationId xmlns:a16="http://schemas.microsoft.com/office/drawing/2014/main" id="{08A0B915-BD49-AEE7-DD29-B09E79B16C87}"/>
              </a:ext>
            </a:extLst>
          </p:cNvPr>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accent3"/>
                </a:solidFill>
              </a:rPr>
              <a:t>Longest Prefix Match</a:t>
            </a:r>
            <a:endParaRPr/>
          </a:p>
        </p:txBody>
      </p:sp>
      <p:sp>
        <p:nvSpPr>
          <p:cNvPr id="1084" name="Google Shape;1084;p58">
            <a:extLst>
              <a:ext uri="{FF2B5EF4-FFF2-40B4-BE49-F238E27FC236}">
                <a16:creationId xmlns:a16="http://schemas.microsoft.com/office/drawing/2014/main" id="{9BEC2309-3195-36FE-74AC-B71B5452F144}"/>
              </a:ext>
            </a:extLst>
          </p:cNvPr>
          <p:cNvSpPr txBox="1">
            <a:spLocks noGrp="1"/>
          </p:cNvSpPr>
          <p:nvPr>
            <p:ph type="body" idx="1"/>
          </p:nvPr>
        </p:nvSpPr>
        <p:spPr>
          <a:xfrm>
            <a:off x="107050" y="402200"/>
            <a:ext cx="8909700" cy="2011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dirty="0"/>
              <a:t>Naive longest prefix match implementation:</a:t>
            </a:r>
          </a:p>
          <a:p>
            <a:pPr marL="457200" lvl="0" indent="-342900" algn="l" rtl="0">
              <a:spcBef>
                <a:spcPts val="600"/>
              </a:spcBef>
              <a:spcAft>
                <a:spcPts val="0"/>
              </a:spcAft>
              <a:buSzPts val="1800"/>
              <a:buChar char="●"/>
            </a:pPr>
            <a:r>
              <a:rPr lang="en-US" dirty="0"/>
              <a:t>For each prefix, check if it fully matches. If yes, add to list.</a:t>
            </a:r>
          </a:p>
          <a:p>
            <a:pPr marL="457200" lvl="0" indent="-342900" algn="l" rtl="0">
              <a:spcBef>
                <a:spcPts val="0"/>
              </a:spcBef>
              <a:spcAft>
                <a:spcPts val="0"/>
              </a:spcAft>
              <a:buSzPts val="1800"/>
              <a:buChar char="●"/>
            </a:pPr>
            <a:r>
              <a:rPr lang="en-US" dirty="0"/>
              <a:t>Pick the longest prefix in the list.</a:t>
            </a:r>
          </a:p>
          <a:p>
            <a:pPr marL="457200" lvl="0" indent="-342900" algn="l" rtl="0">
              <a:spcBef>
                <a:spcPts val="0"/>
              </a:spcBef>
              <a:spcAft>
                <a:spcPts val="0"/>
              </a:spcAft>
              <a:buSzPts val="1800"/>
              <a:buChar char="●"/>
            </a:pPr>
            <a:r>
              <a:rPr lang="en-US" dirty="0"/>
              <a:t>If list is empty, use default route (or drop).</a:t>
            </a:r>
          </a:p>
          <a:p>
            <a:pPr marL="0" lvl="0" indent="0" algn="l" rtl="0">
              <a:spcBef>
                <a:spcPts val="600"/>
              </a:spcBef>
              <a:spcAft>
                <a:spcPts val="0"/>
              </a:spcAft>
              <a:buNone/>
            </a:pPr>
            <a:r>
              <a:rPr lang="en-US" dirty="0"/>
              <a:t>Requires scanning every entry. O(</a:t>
            </a:r>
            <a:r>
              <a:rPr lang="en-US" i="1" dirty="0"/>
              <a:t>N</a:t>
            </a:r>
            <a:r>
              <a:rPr lang="en-US" dirty="0"/>
              <a:t>) runtime for table with </a:t>
            </a:r>
            <a:r>
              <a:rPr lang="en-US" i="1" dirty="0"/>
              <a:t>N</a:t>
            </a:r>
            <a:r>
              <a:rPr lang="en-US" dirty="0"/>
              <a:t> entries.</a:t>
            </a:r>
          </a:p>
        </p:txBody>
      </p:sp>
      <p:graphicFrame>
        <p:nvGraphicFramePr>
          <p:cNvPr id="1085" name="Google Shape;1085;p58">
            <a:extLst>
              <a:ext uri="{FF2B5EF4-FFF2-40B4-BE49-F238E27FC236}">
                <a16:creationId xmlns:a16="http://schemas.microsoft.com/office/drawing/2014/main" id="{9C171849-45B8-6B3A-1D18-DD156FC14DC8}"/>
              </a:ext>
            </a:extLst>
          </p:cNvPr>
          <p:cNvGraphicFramePr/>
          <p:nvPr/>
        </p:nvGraphicFramePr>
        <p:xfrm>
          <a:off x="3181832" y="2466775"/>
          <a:ext cx="5331850" cy="2011440"/>
        </p:xfrm>
        <a:graphic>
          <a:graphicData uri="http://schemas.openxmlformats.org/drawingml/2006/table">
            <a:tbl>
              <a:tblPr>
                <a:noFill/>
                <a:tableStyleId>{E43C0DB3-A16B-4310-B7AB-6BCD390F8AB1}</a:tableStyleId>
              </a:tblPr>
              <a:tblGrid>
                <a:gridCol w="4656400">
                  <a:extLst>
                    <a:ext uri="{9D8B030D-6E8A-4147-A177-3AD203B41FA5}">
                      <a16:colId xmlns:a16="http://schemas.microsoft.com/office/drawing/2014/main" val="20000"/>
                    </a:ext>
                  </a:extLst>
                </a:gridCol>
                <a:gridCol w="675450">
                  <a:extLst>
                    <a:ext uri="{9D8B030D-6E8A-4147-A177-3AD203B41FA5}">
                      <a16:colId xmlns:a16="http://schemas.microsoft.com/office/drawing/2014/main" val="20001"/>
                    </a:ext>
                  </a:extLst>
                </a:gridCol>
              </a:tblGrid>
              <a:tr h="121925">
                <a:tc gridSpan="2">
                  <a:txBody>
                    <a:bodyPr/>
                    <a:lstStyle/>
                    <a:p>
                      <a:pPr marL="0" lvl="0" indent="0" algn="ctr" rtl="0">
                        <a:spcBef>
                          <a:spcPts val="0"/>
                        </a:spcBef>
                        <a:spcAft>
                          <a:spcPts val="0"/>
                        </a:spcAft>
                        <a:buNone/>
                      </a:pPr>
                      <a:r>
                        <a:rPr lang="en" sz="1600">
                          <a:latin typeface="Roboto"/>
                          <a:ea typeface="Roboto"/>
                          <a:cs typeface="Roboto"/>
                          <a:sym typeface="Roboto"/>
                        </a:rPr>
                        <a:t>R2's Table</a:t>
                      </a:r>
                      <a:endParaRPr sz="1600">
                        <a:latin typeface="Roboto"/>
                        <a:ea typeface="Roboto"/>
                        <a:cs typeface="Roboto"/>
                        <a:sym typeface="Roboto"/>
                      </a:endParaRPr>
                    </a:p>
                  </a:txBody>
                  <a:tcPr marL="0" marR="0" marT="45700" marB="45700" anchor="ctr"/>
                </a:tc>
                <a:tc hMerge="1">
                  <a:txBody>
                    <a:bodyPr/>
                    <a:lstStyle/>
                    <a:p>
                      <a:endParaRPr lang="en-US"/>
                    </a:p>
                  </a:txBody>
                  <a:tcPr/>
                </a:tc>
                <a:extLst>
                  <a:ext uri="{0D108BD9-81ED-4DB2-BD59-A6C34878D82A}">
                    <a16:rowId xmlns:a16="http://schemas.microsoft.com/office/drawing/2014/main" val="10000"/>
                  </a:ext>
                </a:extLst>
              </a:tr>
              <a:tr h="121925">
                <a:tc>
                  <a:txBody>
                    <a:bodyPr/>
                    <a:lstStyle/>
                    <a:p>
                      <a:pPr marL="0" lvl="0" indent="0" algn="ctr" rtl="0">
                        <a:spcBef>
                          <a:spcPts val="0"/>
                        </a:spcBef>
                        <a:spcAft>
                          <a:spcPts val="0"/>
                        </a:spcAft>
                        <a:buNone/>
                      </a:pPr>
                      <a:r>
                        <a:rPr lang="en" sz="1600">
                          <a:latin typeface="Roboto"/>
                          <a:ea typeface="Roboto"/>
                          <a:cs typeface="Roboto"/>
                          <a:sym typeface="Roboto"/>
                        </a:rPr>
                        <a:t>Destination</a:t>
                      </a:r>
                      <a:endParaRPr sz="1600">
                        <a:latin typeface="Roboto"/>
                        <a:ea typeface="Roboto"/>
                        <a:cs typeface="Roboto"/>
                        <a:sym typeface="Roboto"/>
                      </a:endParaRPr>
                    </a:p>
                  </a:txBody>
                  <a:tcPr marL="0" marR="0" marT="45700" marB="45700" anchor="ctr"/>
                </a:tc>
                <a:tc>
                  <a:txBody>
                    <a:bodyPr/>
                    <a:lstStyle/>
                    <a:p>
                      <a:pPr marL="0" lvl="0" indent="0" algn="ctr" rtl="0">
                        <a:spcBef>
                          <a:spcPts val="0"/>
                        </a:spcBef>
                        <a:spcAft>
                          <a:spcPts val="0"/>
                        </a:spcAft>
                        <a:buNone/>
                      </a:pPr>
                      <a:r>
                        <a:rPr lang="en" sz="1600">
                          <a:latin typeface="Roboto"/>
                          <a:ea typeface="Roboto"/>
                          <a:cs typeface="Roboto"/>
                          <a:sym typeface="Roboto"/>
                        </a:rPr>
                        <a:t>Port</a:t>
                      </a:r>
                      <a:endParaRPr sz="1600">
                        <a:latin typeface="Roboto"/>
                        <a:ea typeface="Roboto"/>
                        <a:cs typeface="Roboto"/>
                        <a:sym typeface="Roboto"/>
                      </a:endParaRPr>
                    </a:p>
                  </a:txBody>
                  <a:tcPr marL="0" marR="0" marT="45700" marB="45700" anchor="ctr"/>
                </a:tc>
                <a:extLst>
                  <a:ext uri="{0D108BD9-81ED-4DB2-BD59-A6C34878D82A}">
                    <a16:rowId xmlns:a16="http://schemas.microsoft.com/office/drawing/2014/main" val="10001"/>
                  </a:ext>
                </a:extLst>
              </a:tr>
              <a:tr h="121925">
                <a:tc>
                  <a:txBody>
                    <a:bodyPr/>
                    <a:lstStyle/>
                    <a:p>
                      <a:pPr marL="0" lvl="0" indent="0" algn="ctr" rtl="0">
                        <a:spcBef>
                          <a:spcPts val="0"/>
                        </a:spcBef>
                        <a:spcAft>
                          <a:spcPts val="0"/>
                        </a:spcAft>
                        <a:buNone/>
                      </a:pPr>
                      <a:r>
                        <a:rPr lang="en" sz="1600">
                          <a:solidFill>
                            <a:srgbClr val="38761D"/>
                          </a:solidFill>
                          <a:latin typeface="Consolas"/>
                          <a:ea typeface="Consolas"/>
                          <a:cs typeface="Consolas"/>
                          <a:sym typeface="Consolas"/>
                        </a:rPr>
                        <a:t>11101000  01100101  111</a:t>
                      </a:r>
                      <a:r>
                        <a:rPr lang="en" sz="1600">
                          <a:latin typeface="Consolas"/>
                          <a:ea typeface="Consolas"/>
                          <a:cs typeface="Consolas"/>
                          <a:sym typeface="Consolas"/>
                        </a:rPr>
                        <a:t>.....  ........</a:t>
                      </a:r>
                      <a:endParaRPr sz="1600">
                        <a:latin typeface="Consolas"/>
                        <a:ea typeface="Consolas"/>
                        <a:cs typeface="Consolas"/>
                        <a:sym typeface="Consolas"/>
                      </a:endParaRPr>
                    </a:p>
                  </a:txBody>
                  <a:tcPr marL="0" marR="0" marT="45700" marB="45700" anchor="ctr">
                    <a:solidFill>
                      <a:srgbClr val="D9EAD3"/>
                    </a:solidFill>
                  </a:tcPr>
                </a:tc>
                <a:tc>
                  <a:txBody>
                    <a:bodyPr/>
                    <a:lstStyle/>
                    <a:p>
                      <a:pPr marL="0" lvl="0" indent="0" algn="ctr" rtl="0">
                        <a:spcBef>
                          <a:spcPts val="0"/>
                        </a:spcBef>
                        <a:spcAft>
                          <a:spcPts val="0"/>
                        </a:spcAft>
                        <a:buNone/>
                      </a:pPr>
                      <a:r>
                        <a:rPr lang="en" sz="1600" b="1">
                          <a:latin typeface="Roboto"/>
                          <a:ea typeface="Roboto"/>
                          <a:cs typeface="Roboto"/>
                          <a:sym typeface="Roboto"/>
                        </a:rPr>
                        <a:t>5</a:t>
                      </a:r>
                      <a:endParaRPr sz="1600" b="1">
                        <a:latin typeface="Roboto"/>
                        <a:ea typeface="Roboto"/>
                        <a:cs typeface="Roboto"/>
                        <a:sym typeface="Roboto"/>
                      </a:endParaRPr>
                    </a:p>
                  </a:txBody>
                  <a:tcPr marL="0" marR="0" marT="45700" marB="45700" anchor="ctr">
                    <a:solidFill>
                      <a:srgbClr val="D9EAD3"/>
                    </a:solidFill>
                  </a:tcPr>
                </a:tc>
                <a:extLst>
                  <a:ext uri="{0D108BD9-81ED-4DB2-BD59-A6C34878D82A}">
                    <a16:rowId xmlns:a16="http://schemas.microsoft.com/office/drawing/2014/main" val="10002"/>
                  </a:ext>
                </a:extLst>
              </a:tr>
              <a:tr h="121925">
                <a:tc>
                  <a:txBody>
                    <a:bodyPr/>
                    <a:lstStyle/>
                    <a:p>
                      <a:pPr marL="0" lvl="0" indent="0" algn="ctr" rtl="0">
                        <a:spcBef>
                          <a:spcPts val="0"/>
                        </a:spcBef>
                        <a:spcAft>
                          <a:spcPts val="0"/>
                        </a:spcAft>
                        <a:buNone/>
                      </a:pPr>
                      <a:r>
                        <a:rPr lang="en" sz="1600">
                          <a:solidFill>
                            <a:srgbClr val="38761D"/>
                          </a:solidFill>
                          <a:latin typeface="Consolas"/>
                          <a:ea typeface="Consolas"/>
                          <a:cs typeface="Consolas"/>
                          <a:sym typeface="Consolas"/>
                        </a:rPr>
                        <a:t>11101000  01100</a:t>
                      </a:r>
                      <a:r>
                        <a:rPr lang="en" sz="1600">
                          <a:solidFill>
                            <a:schemeClr val="dk1"/>
                          </a:solidFill>
                          <a:latin typeface="Consolas"/>
                          <a:ea typeface="Consolas"/>
                          <a:cs typeface="Consolas"/>
                          <a:sym typeface="Consolas"/>
                        </a:rPr>
                        <a:t>...  ........  ........</a:t>
                      </a:r>
                      <a:endParaRPr sz="1600">
                        <a:latin typeface="Consolas"/>
                        <a:ea typeface="Consolas"/>
                        <a:cs typeface="Consolas"/>
                        <a:sym typeface="Consolas"/>
                      </a:endParaRPr>
                    </a:p>
                  </a:txBody>
                  <a:tcPr marL="0" marR="0" marT="45700" marB="45700" anchor="ctr"/>
                </a:tc>
                <a:tc>
                  <a:txBody>
                    <a:bodyPr/>
                    <a:lstStyle/>
                    <a:p>
                      <a:pPr marL="0" lvl="0" indent="0" algn="ctr" rtl="0">
                        <a:spcBef>
                          <a:spcPts val="0"/>
                        </a:spcBef>
                        <a:spcAft>
                          <a:spcPts val="0"/>
                        </a:spcAft>
                        <a:buNone/>
                      </a:pPr>
                      <a:r>
                        <a:rPr lang="en" sz="1600">
                          <a:latin typeface="Roboto"/>
                          <a:ea typeface="Roboto"/>
                          <a:cs typeface="Roboto"/>
                          <a:sym typeface="Roboto"/>
                        </a:rPr>
                        <a:t>9</a:t>
                      </a:r>
                      <a:endParaRPr sz="1600">
                        <a:latin typeface="Roboto"/>
                        <a:ea typeface="Roboto"/>
                        <a:cs typeface="Roboto"/>
                        <a:sym typeface="Roboto"/>
                      </a:endParaRPr>
                    </a:p>
                  </a:txBody>
                  <a:tcPr marL="0" marR="0" marT="45700" marB="45700" anchor="ctr"/>
                </a:tc>
                <a:extLst>
                  <a:ext uri="{0D108BD9-81ED-4DB2-BD59-A6C34878D82A}">
                    <a16:rowId xmlns:a16="http://schemas.microsoft.com/office/drawing/2014/main" val="10003"/>
                  </a:ext>
                </a:extLst>
              </a:tr>
              <a:tr h="121925">
                <a:tc>
                  <a:txBody>
                    <a:bodyPr/>
                    <a:lstStyle/>
                    <a:p>
                      <a:pPr marL="0" lvl="0" indent="0" algn="ctr" rtl="0">
                        <a:spcBef>
                          <a:spcPts val="0"/>
                        </a:spcBef>
                        <a:spcAft>
                          <a:spcPts val="0"/>
                        </a:spcAft>
                        <a:buNone/>
                      </a:pPr>
                      <a:r>
                        <a:rPr lang="en" sz="1600">
                          <a:solidFill>
                            <a:schemeClr val="dk1"/>
                          </a:solidFill>
                          <a:latin typeface="Consolas"/>
                          <a:ea typeface="Consolas"/>
                          <a:cs typeface="Consolas"/>
                          <a:sym typeface="Consolas"/>
                        </a:rPr>
                        <a:t>11101</a:t>
                      </a:r>
                      <a:r>
                        <a:rPr lang="en" sz="1600">
                          <a:solidFill>
                            <a:schemeClr val="accent2"/>
                          </a:solidFill>
                          <a:latin typeface="Consolas"/>
                          <a:ea typeface="Consolas"/>
                          <a:cs typeface="Consolas"/>
                          <a:sym typeface="Consolas"/>
                        </a:rPr>
                        <a:t>1</a:t>
                      </a:r>
                      <a:r>
                        <a:rPr lang="en" sz="1600">
                          <a:solidFill>
                            <a:schemeClr val="dk1"/>
                          </a:solidFill>
                          <a:latin typeface="Consolas"/>
                          <a:ea typeface="Consolas"/>
                          <a:cs typeface="Consolas"/>
                          <a:sym typeface="Consolas"/>
                        </a:rPr>
                        <a:t>00  01100101  111.....  ........</a:t>
                      </a:r>
                      <a:endParaRPr sz="1600">
                        <a:solidFill>
                          <a:schemeClr val="dk1"/>
                        </a:solidFill>
                        <a:latin typeface="Consolas"/>
                        <a:ea typeface="Consolas"/>
                        <a:cs typeface="Consolas"/>
                        <a:sym typeface="Consolas"/>
                      </a:endParaRPr>
                    </a:p>
                  </a:txBody>
                  <a:tcPr marL="0" marR="0" marT="45700" marB="45700" anchor="ctr"/>
                </a:tc>
                <a:tc>
                  <a:txBody>
                    <a:bodyPr/>
                    <a:lstStyle/>
                    <a:p>
                      <a:pPr marL="0" lvl="0" indent="0" algn="ctr" rtl="0">
                        <a:spcBef>
                          <a:spcPts val="0"/>
                        </a:spcBef>
                        <a:spcAft>
                          <a:spcPts val="0"/>
                        </a:spcAft>
                        <a:buNone/>
                      </a:pPr>
                      <a:r>
                        <a:rPr lang="en" sz="1600">
                          <a:latin typeface="Roboto"/>
                          <a:ea typeface="Roboto"/>
                          <a:cs typeface="Roboto"/>
                          <a:sym typeface="Roboto"/>
                        </a:rPr>
                        <a:t>7</a:t>
                      </a:r>
                      <a:endParaRPr sz="1600">
                        <a:latin typeface="Roboto"/>
                        <a:ea typeface="Roboto"/>
                        <a:cs typeface="Roboto"/>
                        <a:sym typeface="Roboto"/>
                      </a:endParaRPr>
                    </a:p>
                  </a:txBody>
                  <a:tcPr marL="0" marR="0" marT="45700" marB="45700" anchor="ctr"/>
                </a:tc>
                <a:extLst>
                  <a:ext uri="{0D108BD9-81ED-4DB2-BD59-A6C34878D82A}">
                    <a16:rowId xmlns:a16="http://schemas.microsoft.com/office/drawing/2014/main" val="10004"/>
                  </a:ext>
                </a:extLst>
              </a:tr>
              <a:tr h="121925">
                <a:tc>
                  <a:txBody>
                    <a:bodyPr/>
                    <a:lstStyle/>
                    <a:p>
                      <a:pPr marL="0" lvl="0" indent="0" algn="ctr" rtl="0">
                        <a:spcBef>
                          <a:spcPts val="0"/>
                        </a:spcBef>
                        <a:spcAft>
                          <a:spcPts val="0"/>
                        </a:spcAft>
                        <a:buNone/>
                      </a:pPr>
                      <a:r>
                        <a:rPr lang="en" sz="1600">
                          <a:solidFill>
                            <a:schemeClr val="dk1"/>
                          </a:solidFill>
                          <a:latin typeface="Consolas"/>
                          <a:ea typeface="Consolas"/>
                          <a:cs typeface="Consolas"/>
                          <a:sym typeface="Consolas"/>
                        </a:rPr>
                        <a:t>111</a:t>
                      </a:r>
                      <a:r>
                        <a:rPr lang="en" sz="1600">
                          <a:solidFill>
                            <a:schemeClr val="accent2"/>
                          </a:solidFill>
                          <a:latin typeface="Consolas"/>
                          <a:ea typeface="Consolas"/>
                          <a:cs typeface="Consolas"/>
                          <a:sym typeface="Consolas"/>
                        </a:rPr>
                        <a:t>1</a:t>
                      </a:r>
                      <a:r>
                        <a:rPr lang="en" sz="1600">
                          <a:solidFill>
                            <a:schemeClr val="dk1"/>
                          </a:solidFill>
                          <a:latin typeface="Consolas"/>
                          <a:ea typeface="Consolas"/>
                          <a:cs typeface="Consolas"/>
                          <a:sym typeface="Consolas"/>
                        </a:rPr>
                        <a:t>1...  ......... ........  ........</a:t>
                      </a:r>
                      <a:endParaRPr sz="1600">
                        <a:solidFill>
                          <a:schemeClr val="dk1"/>
                        </a:solidFill>
                        <a:latin typeface="Consolas"/>
                        <a:ea typeface="Consolas"/>
                        <a:cs typeface="Consolas"/>
                        <a:sym typeface="Consolas"/>
                      </a:endParaRPr>
                    </a:p>
                  </a:txBody>
                  <a:tcPr marL="0" marR="0" marT="45700" marB="45700" anchor="ctr"/>
                </a:tc>
                <a:tc>
                  <a:txBody>
                    <a:bodyPr/>
                    <a:lstStyle/>
                    <a:p>
                      <a:pPr marL="0" lvl="0" indent="0" algn="ctr" rtl="0">
                        <a:spcBef>
                          <a:spcPts val="0"/>
                        </a:spcBef>
                        <a:spcAft>
                          <a:spcPts val="0"/>
                        </a:spcAft>
                        <a:buNone/>
                      </a:pPr>
                      <a:r>
                        <a:rPr lang="en" sz="1600">
                          <a:latin typeface="Roboto"/>
                          <a:ea typeface="Roboto"/>
                          <a:cs typeface="Roboto"/>
                          <a:sym typeface="Roboto"/>
                        </a:rPr>
                        <a:t>2</a:t>
                      </a:r>
                      <a:endParaRPr sz="1600">
                        <a:latin typeface="Roboto"/>
                        <a:ea typeface="Roboto"/>
                        <a:cs typeface="Roboto"/>
                        <a:sym typeface="Roboto"/>
                      </a:endParaRPr>
                    </a:p>
                  </a:txBody>
                  <a:tcPr marL="0" marR="0" marT="45700" marB="45700" anchor="ctr"/>
                </a:tc>
                <a:extLst>
                  <a:ext uri="{0D108BD9-81ED-4DB2-BD59-A6C34878D82A}">
                    <a16:rowId xmlns:a16="http://schemas.microsoft.com/office/drawing/2014/main" val="10005"/>
                  </a:ext>
                </a:extLst>
              </a:tr>
            </a:tbl>
          </a:graphicData>
        </a:graphic>
      </p:graphicFrame>
      <p:sp>
        <p:nvSpPr>
          <p:cNvPr id="1086" name="Google Shape;1086;p58">
            <a:extLst>
              <a:ext uri="{FF2B5EF4-FFF2-40B4-BE49-F238E27FC236}">
                <a16:creationId xmlns:a16="http://schemas.microsoft.com/office/drawing/2014/main" id="{6B277A09-8214-18F6-C3B6-F52B789FD8DA}"/>
              </a:ext>
            </a:extLst>
          </p:cNvPr>
          <p:cNvSpPr txBox="1"/>
          <p:nvPr/>
        </p:nvSpPr>
        <p:spPr>
          <a:xfrm>
            <a:off x="3181825" y="4633000"/>
            <a:ext cx="4656300" cy="301800"/>
          </a:xfrm>
          <a:prstGeom prst="rect">
            <a:avLst/>
          </a:prstGeom>
          <a:noFill/>
          <a:ln>
            <a:noFill/>
          </a:ln>
        </p:spPr>
        <p:txBody>
          <a:bodyPr spcFirstLastPara="1" wrap="square" lIns="27425" tIns="27425" rIns="27425" bIns="27425" anchor="t" anchorCtr="0">
            <a:spAutoFit/>
          </a:bodyPr>
          <a:lstStyle/>
          <a:p>
            <a:pPr marL="0" lvl="0" indent="0" algn="ctr" rtl="0">
              <a:spcBef>
                <a:spcPts val="0"/>
              </a:spcBef>
              <a:spcAft>
                <a:spcPts val="0"/>
              </a:spcAft>
              <a:buNone/>
            </a:pPr>
            <a:r>
              <a:rPr lang="en" sz="1600">
                <a:solidFill>
                  <a:srgbClr val="38761D"/>
                </a:solidFill>
                <a:latin typeface="Consolas"/>
                <a:ea typeface="Consolas"/>
                <a:cs typeface="Consolas"/>
                <a:sym typeface="Consolas"/>
              </a:rPr>
              <a:t>11101000  01100101  11101011  11000110</a:t>
            </a:r>
            <a:endParaRPr sz="1600">
              <a:solidFill>
                <a:srgbClr val="38761D"/>
              </a:solidFill>
              <a:latin typeface="Consolas"/>
              <a:ea typeface="Consolas"/>
              <a:cs typeface="Consolas"/>
              <a:sym typeface="Consolas"/>
            </a:endParaRPr>
          </a:p>
        </p:txBody>
      </p:sp>
      <p:sp>
        <p:nvSpPr>
          <p:cNvPr id="1087" name="Google Shape;1087;p58">
            <a:extLst>
              <a:ext uri="{FF2B5EF4-FFF2-40B4-BE49-F238E27FC236}">
                <a16:creationId xmlns:a16="http://schemas.microsoft.com/office/drawing/2014/main" id="{3D97078E-08C3-35CB-F947-23D5C49CBCA0}"/>
              </a:ext>
            </a:extLst>
          </p:cNvPr>
          <p:cNvSpPr txBox="1"/>
          <p:nvPr/>
        </p:nvSpPr>
        <p:spPr>
          <a:xfrm>
            <a:off x="1861225" y="4633000"/>
            <a:ext cx="1257900" cy="301800"/>
          </a:xfrm>
          <a:prstGeom prst="rect">
            <a:avLst/>
          </a:prstGeom>
          <a:noFill/>
          <a:ln>
            <a:noFill/>
          </a:ln>
        </p:spPr>
        <p:txBody>
          <a:bodyPr spcFirstLastPara="1" wrap="square" lIns="27425" tIns="27425" rIns="27425" bIns="27425" anchor="t" anchorCtr="0">
            <a:spAutoFit/>
          </a:bodyPr>
          <a:lstStyle/>
          <a:p>
            <a:pPr marL="0" lvl="0" indent="0" algn="ctr" rtl="0">
              <a:spcBef>
                <a:spcPts val="0"/>
              </a:spcBef>
              <a:spcAft>
                <a:spcPts val="0"/>
              </a:spcAft>
              <a:buNone/>
            </a:pPr>
            <a:r>
              <a:rPr lang="en" sz="1600">
                <a:latin typeface="Roboto"/>
                <a:ea typeface="Roboto"/>
                <a:cs typeface="Roboto"/>
                <a:sym typeface="Roboto"/>
              </a:rPr>
              <a:t>Destination:</a:t>
            </a:r>
            <a:endParaRPr sz="1600">
              <a:latin typeface="Roboto"/>
              <a:ea typeface="Roboto"/>
              <a:cs typeface="Roboto"/>
              <a:sym typeface="Roboto"/>
            </a:endParaRPr>
          </a:p>
        </p:txBody>
      </p:sp>
      <p:sp>
        <p:nvSpPr>
          <p:cNvPr id="1088" name="Google Shape;1088;p58">
            <a:extLst>
              <a:ext uri="{FF2B5EF4-FFF2-40B4-BE49-F238E27FC236}">
                <a16:creationId xmlns:a16="http://schemas.microsoft.com/office/drawing/2014/main" id="{E945711B-8FF6-48F0-F053-D10F5311B968}"/>
              </a:ext>
            </a:extLst>
          </p:cNvPr>
          <p:cNvSpPr txBox="1"/>
          <p:nvPr/>
        </p:nvSpPr>
        <p:spPr>
          <a:xfrm>
            <a:off x="630325" y="3198400"/>
            <a:ext cx="2488800" cy="548100"/>
          </a:xfrm>
          <a:prstGeom prst="rect">
            <a:avLst/>
          </a:prstGeom>
          <a:noFill/>
          <a:ln>
            <a:noFill/>
          </a:ln>
        </p:spPr>
        <p:txBody>
          <a:bodyPr spcFirstLastPara="1" wrap="square" lIns="27425" tIns="27425" rIns="27425" bIns="27425" anchor="t" anchorCtr="0">
            <a:spAutoFit/>
          </a:bodyPr>
          <a:lstStyle/>
          <a:p>
            <a:pPr marL="0" lvl="0" indent="0" algn="r" rtl="0">
              <a:spcBef>
                <a:spcPts val="0"/>
              </a:spcBef>
              <a:spcAft>
                <a:spcPts val="0"/>
              </a:spcAft>
              <a:buNone/>
            </a:pPr>
            <a:r>
              <a:rPr lang="en" sz="1600">
                <a:latin typeface="Roboto"/>
                <a:ea typeface="Roboto"/>
                <a:cs typeface="Roboto"/>
                <a:sym typeface="Roboto"/>
              </a:rPr>
              <a:t>These two prefixes match. The first one is longer.</a:t>
            </a:r>
            <a:endParaRPr sz="1600">
              <a:latin typeface="Roboto"/>
              <a:ea typeface="Roboto"/>
              <a:cs typeface="Roboto"/>
              <a:sym typeface="Roboto"/>
            </a:endParaRPr>
          </a:p>
        </p:txBody>
      </p:sp>
    </p:spTree>
    <p:extLst>
      <p:ext uri="{BB962C8B-B14F-4D97-AF65-F5344CB8AC3E}">
        <p14:creationId xmlns:p14="http://schemas.microsoft.com/office/powerpoint/2010/main" val="1337876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59"/>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Tries – Conceptual</a:t>
            </a:r>
            <a:endParaRPr/>
          </a:p>
        </p:txBody>
      </p:sp>
      <p:sp>
        <p:nvSpPr>
          <p:cNvPr id="1094" name="Google Shape;1094;p59"/>
          <p:cNvSpPr txBox="1">
            <a:spLocks noGrp="1"/>
          </p:cNvSpPr>
          <p:nvPr>
            <p:ph type="body" idx="1"/>
          </p:nvPr>
        </p:nvSpPr>
        <p:spPr>
          <a:xfrm>
            <a:off x="107050" y="402200"/>
            <a:ext cx="8909700" cy="1476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t>Is there a map data structure that supports efficient longest prefix match?</a:t>
            </a:r>
            <a:endParaRPr dirty="0"/>
          </a:p>
          <a:p>
            <a:pPr marL="457200" lvl="0" indent="-342900" algn="l" rtl="0">
              <a:spcBef>
                <a:spcPts val="0"/>
              </a:spcBef>
              <a:spcAft>
                <a:spcPts val="0"/>
              </a:spcAft>
              <a:buSzPts val="1800"/>
              <a:buChar char="●"/>
            </a:pPr>
            <a:r>
              <a:rPr lang="en" dirty="0"/>
              <a:t>In a </a:t>
            </a:r>
            <a:r>
              <a:rPr lang="en" b="1" dirty="0"/>
              <a:t>trie</a:t>
            </a:r>
            <a:r>
              <a:rPr lang="en" dirty="0"/>
              <a:t>,</a:t>
            </a:r>
            <a:r>
              <a:rPr lang="en-US" dirty="0"/>
              <a:t> also known as a </a:t>
            </a:r>
            <a:r>
              <a:rPr lang="en-US" b="1" dirty="0"/>
              <a:t>prefix tree</a:t>
            </a:r>
            <a:r>
              <a:rPr lang="en-US" dirty="0"/>
              <a:t>,</a:t>
            </a:r>
            <a:r>
              <a:rPr lang="en" dirty="0"/>
              <a:t> e</a:t>
            </a:r>
            <a:r>
              <a:rPr lang="en-US" dirty="0"/>
              <a:t>a</a:t>
            </a:r>
            <a:r>
              <a:rPr lang="en" dirty="0"/>
              <a:t>ch node contains:</a:t>
            </a:r>
          </a:p>
          <a:p>
            <a:pPr lvl="1" indent="-295275">
              <a:spcBef>
                <a:spcPts val="0"/>
              </a:spcBef>
            </a:pPr>
            <a:r>
              <a:rPr lang="en-GB" dirty="0"/>
              <a:t>A “key”: a sequence of “characters” from the alphabet</a:t>
            </a:r>
          </a:p>
          <a:p>
            <a:pPr lvl="1" indent="-295275">
              <a:spcBef>
                <a:spcPts val="0"/>
              </a:spcBef>
            </a:pPr>
            <a:r>
              <a:rPr lang="en-GB" dirty="0"/>
              <a:t>A “value”: the usual Dictionary value</a:t>
            </a:r>
            <a:endParaRPr dirty="0"/>
          </a:p>
          <a:p>
            <a:pPr marL="457200" lvl="0" indent="-342900" algn="l" rtl="0">
              <a:spcBef>
                <a:spcPts val="0"/>
              </a:spcBef>
              <a:spcAft>
                <a:spcPts val="0"/>
              </a:spcAft>
              <a:buSzPts val="1800"/>
              <a:buChar char="●"/>
            </a:pPr>
            <a:r>
              <a:rPr lang="en" dirty="0"/>
              <a:t>A node is marked blue if walking from root to that node forms a valid key.</a:t>
            </a:r>
          </a:p>
          <a:p>
            <a:pPr marL="457200" lvl="0" indent="-342900" algn="l" rtl="0">
              <a:spcBef>
                <a:spcPts val="0"/>
              </a:spcBef>
              <a:spcAft>
                <a:spcPts val="0"/>
              </a:spcAft>
              <a:buSzPts val="1800"/>
              <a:buChar char="●"/>
            </a:pPr>
            <a:endParaRPr dirty="0"/>
          </a:p>
        </p:txBody>
      </p:sp>
      <p:sp>
        <p:nvSpPr>
          <p:cNvPr id="1097" name="Google Shape;1097;p59"/>
          <p:cNvSpPr/>
          <p:nvPr/>
        </p:nvSpPr>
        <p:spPr>
          <a:xfrm>
            <a:off x="5684680" y="2197975"/>
            <a:ext cx="432900" cy="432900"/>
          </a:xfrm>
          <a:prstGeom prst="ellipse">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nsolas"/>
              <a:ea typeface="Consolas"/>
              <a:cs typeface="Consolas"/>
              <a:sym typeface="Consolas"/>
            </a:endParaRPr>
          </a:p>
        </p:txBody>
      </p:sp>
      <p:sp>
        <p:nvSpPr>
          <p:cNvPr id="1098" name="Google Shape;1098;p59"/>
          <p:cNvSpPr/>
          <p:nvPr/>
        </p:nvSpPr>
        <p:spPr>
          <a:xfrm>
            <a:off x="6512625" y="2798496"/>
            <a:ext cx="432900" cy="432900"/>
          </a:xfrm>
          <a:prstGeom prst="ellipse">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s</a:t>
            </a:r>
            <a:endParaRPr sz="1800">
              <a:latin typeface="Consolas"/>
              <a:ea typeface="Consolas"/>
              <a:cs typeface="Consolas"/>
              <a:sym typeface="Consolas"/>
            </a:endParaRPr>
          </a:p>
        </p:txBody>
      </p:sp>
      <p:sp>
        <p:nvSpPr>
          <p:cNvPr id="1099" name="Google Shape;1099;p59"/>
          <p:cNvSpPr/>
          <p:nvPr/>
        </p:nvSpPr>
        <p:spPr>
          <a:xfrm>
            <a:off x="6512625" y="3376623"/>
            <a:ext cx="432900" cy="432900"/>
          </a:xfrm>
          <a:prstGeom prst="ellipse">
            <a:avLst/>
          </a:prstGeom>
          <a:solidFill>
            <a:srgbClr val="CFE2F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a</a:t>
            </a:r>
            <a:endParaRPr sz="1800">
              <a:latin typeface="Consolas"/>
              <a:ea typeface="Consolas"/>
              <a:cs typeface="Consolas"/>
              <a:sym typeface="Consolas"/>
            </a:endParaRPr>
          </a:p>
        </p:txBody>
      </p:sp>
      <p:sp>
        <p:nvSpPr>
          <p:cNvPr id="1100" name="Google Shape;1100;p59"/>
          <p:cNvSpPr/>
          <p:nvPr/>
        </p:nvSpPr>
        <p:spPr>
          <a:xfrm>
            <a:off x="6512625" y="3954752"/>
            <a:ext cx="432900" cy="432900"/>
          </a:xfrm>
          <a:prstGeom prst="ellipse">
            <a:avLst/>
          </a:prstGeom>
          <a:solidFill>
            <a:srgbClr val="CFE2F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m</a:t>
            </a:r>
            <a:endParaRPr sz="1800">
              <a:latin typeface="Consolas"/>
              <a:ea typeface="Consolas"/>
              <a:cs typeface="Consolas"/>
              <a:sym typeface="Consolas"/>
            </a:endParaRPr>
          </a:p>
        </p:txBody>
      </p:sp>
      <p:sp>
        <p:nvSpPr>
          <p:cNvPr id="1101" name="Google Shape;1101;p59"/>
          <p:cNvSpPr/>
          <p:nvPr/>
        </p:nvSpPr>
        <p:spPr>
          <a:xfrm>
            <a:off x="5806925" y="3954752"/>
            <a:ext cx="432900" cy="432900"/>
          </a:xfrm>
          <a:prstGeom prst="ellipse">
            <a:avLst/>
          </a:prstGeom>
          <a:solidFill>
            <a:srgbClr val="CFE2F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d</a:t>
            </a:r>
            <a:endParaRPr sz="1800">
              <a:latin typeface="Consolas"/>
              <a:ea typeface="Consolas"/>
              <a:cs typeface="Consolas"/>
              <a:sym typeface="Consolas"/>
            </a:endParaRPr>
          </a:p>
        </p:txBody>
      </p:sp>
      <p:sp>
        <p:nvSpPr>
          <p:cNvPr id="1102" name="Google Shape;1102;p59"/>
          <p:cNvSpPr/>
          <p:nvPr/>
        </p:nvSpPr>
        <p:spPr>
          <a:xfrm>
            <a:off x="7218325" y="3954752"/>
            <a:ext cx="432900" cy="432900"/>
          </a:xfrm>
          <a:prstGeom prst="ellipse">
            <a:avLst/>
          </a:prstGeom>
          <a:solidFill>
            <a:srgbClr val="CFE2F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p</a:t>
            </a:r>
            <a:endParaRPr sz="1800">
              <a:latin typeface="Consolas"/>
              <a:ea typeface="Consolas"/>
              <a:cs typeface="Consolas"/>
              <a:sym typeface="Consolas"/>
            </a:endParaRPr>
          </a:p>
        </p:txBody>
      </p:sp>
      <p:sp>
        <p:nvSpPr>
          <p:cNvPr id="1103" name="Google Shape;1103;p59"/>
          <p:cNvSpPr/>
          <p:nvPr/>
        </p:nvSpPr>
        <p:spPr>
          <a:xfrm>
            <a:off x="6512625" y="4532877"/>
            <a:ext cx="432900" cy="432900"/>
          </a:xfrm>
          <a:prstGeom prst="ellipse">
            <a:avLst/>
          </a:prstGeom>
          <a:solidFill>
            <a:srgbClr val="CFE2F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e</a:t>
            </a:r>
            <a:endParaRPr sz="1800">
              <a:latin typeface="Consolas"/>
              <a:ea typeface="Consolas"/>
              <a:cs typeface="Consolas"/>
              <a:sym typeface="Consolas"/>
            </a:endParaRPr>
          </a:p>
        </p:txBody>
      </p:sp>
      <p:sp>
        <p:nvSpPr>
          <p:cNvPr id="1104" name="Google Shape;1104;p59"/>
          <p:cNvSpPr/>
          <p:nvPr/>
        </p:nvSpPr>
        <p:spPr>
          <a:xfrm>
            <a:off x="4882250" y="2798511"/>
            <a:ext cx="432900" cy="432900"/>
          </a:xfrm>
          <a:prstGeom prst="ellipse">
            <a:avLst/>
          </a:prstGeom>
          <a:solidFill>
            <a:srgbClr val="CFE2F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a</a:t>
            </a:r>
            <a:endParaRPr sz="1800">
              <a:latin typeface="Consolas"/>
              <a:ea typeface="Consolas"/>
              <a:cs typeface="Consolas"/>
              <a:sym typeface="Consolas"/>
            </a:endParaRPr>
          </a:p>
        </p:txBody>
      </p:sp>
      <p:sp>
        <p:nvSpPr>
          <p:cNvPr id="1105" name="Google Shape;1105;p59"/>
          <p:cNvSpPr/>
          <p:nvPr/>
        </p:nvSpPr>
        <p:spPr>
          <a:xfrm>
            <a:off x="4882250" y="3376636"/>
            <a:ext cx="432900" cy="432900"/>
          </a:xfrm>
          <a:prstGeom prst="ellipse">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w</a:t>
            </a:r>
            <a:endParaRPr sz="1800">
              <a:latin typeface="Consolas"/>
              <a:ea typeface="Consolas"/>
              <a:cs typeface="Consolas"/>
              <a:sym typeface="Consolas"/>
            </a:endParaRPr>
          </a:p>
        </p:txBody>
      </p:sp>
      <p:sp>
        <p:nvSpPr>
          <p:cNvPr id="1106" name="Google Shape;1106;p59"/>
          <p:cNvSpPr/>
          <p:nvPr/>
        </p:nvSpPr>
        <p:spPr>
          <a:xfrm>
            <a:off x="4882250" y="3954761"/>
            <a:ext cx="432900" cy="432900"/>
          </a:xfrm>
          <a:prstGeom prst="ellipse">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l</a:t>
            </a:r>
            <a:endParaRPr sz="1800">
              <a:latin typeface="Consolas"/>
              <a:ea typeface="Consolas"/>
              <a:cs typeface="Consolas"/>
              <a:sym typeface="Consolas"/>
            </a:endParaRPr>
          </a:p>
        </p:txBody>
      </p:sp>
      <p:cxnSp>
        <p:nvCxnSpPr>
          <p:cNvPr id="1107" name="Google Shape;1107;p59"/>
          <p:cNvCxnSpPr/>
          <p:nvPr/>
        </p:nvCxnSpPr>
        <p:spPr>
          <a:xfrm>
            <a:off x="6729075" y="4501952"/>
            <a:ext cx="0" cy="0"/>
          </a:xfrm>
          <a:prstGeom prst="straightConnector1">
            <a:avLst/>
          </a:prstGeom>
          <a:noFill/>
          <a:ln w="19050" cap="flat" cmpd="sng">
            <a:solidFill>
              <a:srgbClr val="666666"/>
            </a:solidFill>
            <a:prstDash val="solid"/>
            <a:round/>
            <a:headEnd type="none" w="med" len="med"/>
            <a:tailEnd type="none" w="med" len="med"/>
          </a:ln>
        </p:spPr>
      </p:cxnSp>
      <p:cxnSp>
        <p:nvCxnSpPr>
          <p:cNvPr id="1108" name="Google Shape;1108;p59"/>
          <p:cNvCxnSpPr>
            <a:stCxn id="1097" idx="5"/>
            <a:endCxn id="1098" idx="0"/>
          </p:cNvCxnSpPr>
          <p:nvPr/>
        </p:nvCxnSpPr>
        <p:spPr>
          <a:xfrm>
            <a:off x="6054183" y="2567478"/>
            <a:ext cx="675000" cy="231000"/>
          </a:xfrm>
          <a:prstGeom prst="straightConnector1">
            <a:avLst/>
          </a:prstGeom>
          <a:noFill/>
          <a:ln w="28575" cap="flat" cmpd="sng">
            <a:solidFill>
              <a:srgbClr val="666666"/>
            </a:solidFill>
            <a:prstDash val="solid"/>
            <a:round/>
            <a:headEnd type="none" w="med" len="med"/>
            <a:tailEnd type="none" w="med" len="med"/>
          </a:ln>
        </p:spPr>
      </p:cxnSp>
      <p:cxnSp>
        <p:nvCxnSpPr>
          <p:cNvPr id="1109" name="Google Shape;1109;p59"/>
          <p:cNvCxnSpPr>
            <a:stCxn id="1098" idx="4"/>
            <a:endCxn id="1099" idx="0"/>
          </p:cNvCxnSpPr>
          <p:nvPr/>
        </p:nvCxnSpPr>
        <p:spPr>
          <a:xfrm>
            <a:off x="6729075" y="3231396"/>
            <a:ext cx="0" cy="145200"/>
          </a:xfrm>
          <a:prstGeom prst="straightConnector1">
            <a:avLst/>
          </a:prstGeom>
          <a:noFill/>
          <a:ln w="28575" cap="flat" cmpd="sng">
            <a:solidFill>
              <a:srgbClr val="666666"/>
            </a:solidFill>
            <a:prstDash val="solid"/>
            <a:round/>
            <a:headEnd type="none" w="med" len="med"/>
            <a:tailEnd type="none" w="med" len="med"/>
          </a:ln>
        </p:spPr>
      </p:cxnSp>
      <p:cxnSp>
        <p:nvCxnSpPr>
          <p:cNvPr id="1110" name="Google Shape;1110;p59"/>
          <p:cNvCxnSpPr>
            <a:stCxn id="1099" idx="4"/>
            <a:endCxn id="1100" idx="0"/>
          </p:cNvCxnSpPr>
          <p:nvPr/>
        </p:nvCxnSpPr>
        <p:spPr>
          <a:xfrm>
            <a:off x="6729075" y="3809523"/>
            <a:ext cx="0" cy="145200"/>
          </a:xfrm>
          <a:prstGeom prst="straightConnector1">
            <a:avLst/>
          </a:prstGeom>
          <a:noFill/>
          <a:ln w="28575" cap="flat" cmpd="sng">
            <a:solidFill>
              <a:srgbClr val="666666"/>
            </a:solidFill>
            <a:prstDash val="solid"/>
            <a:round/>
            <a:headEnd type="none" w="med" len="med"/>
            <a:tailEnd type="none" w="med" len="med"/>
          </a:ln>
        </p:spPr>
      </p:cxnSp>
      <p:cxnSp>
        <p:nvCxnSpPr>
          <p:cNvPr id="1111" name="Google Shape;1111;p59"/>
          <p:cNvCxnSpPr>
            <a:stCxn id="1099" idx="3"/>
            <a:endCxn id="1101" idx="0"/>
          </p:cNvCxnSpPr>
          <p:nvPr/>
        </p:nvCxnSpPr>
        <p:spPr>
          <a:xfrm flipH="1">
            <a:off x="6023422" y="3746127"/>
            <a:ext cx="552600" cy="208500"/>
          </a:xfrm>
          <a:prstGeom prst="straightConnector1">
            <a:avLst/>
          </a:prstGeom>
          <a:noFill/>
          <a:ln w="28575" cap="flat" cmpd="sng">
            <a:solidFill>
              <a:srgbClr val="666666"/>
            </a:solidFill>
            <a:prstDash val="solid"/>
            <a:round/>
            <a:headEnd type="none" w="med" len="med"/>
            <a:tailEnd type="none" w="med" len="med"/>
          </a:ln>
        </p:spPr>
      </p:cxnSp>
      <p:cxnSp>
        <p:nvCxnSpPr>
          <p:cNvPr id="1112" name="Google Shape;1112;p59"/>
          <p:cNvCxnSpPr>
            <a:stCxn id="1099" idx="5"/>
            <a:endCxn id="1102" idx="0"/>
          </p:cNvCxnSpPr>
          <p:nvPr/>
        </p:nvCxnSpPr>
        <p:spPr>
          <a:xfrm>
            <a:off x="6882128" y="3746127"/>
            <a:ext cx="552600" cy="208500"/>
          </a:xfrm>
          <a:prstGeom prst="straightConnector1">
            <a:avLst/>
          </a:prstGeom>
          <a:noFill/>
          <a:ln w="28575" cap="flat" cmpd="sng">
            <a:solidFill>
              <a:srgbClr val="666666"/>
            </a:solidFill>
            <a:prstDash val="solid"/>
            <a:round/>
            <a:headEnd type="none" w="med" len="med"/>
            <a:tailEnd type="none" w="med" len="med"/>
          </a:ln>
        </p:spPr>
      </p:cxnSp>
      <p:cxnSp>
        <p:nvCxnSpPr>
          <p:cNvPr id="1113" name="Google Shape;1113;p59"/>
          <p:cNvCxnSpPr>
            <a:stCxn id="1100" idx="4"/>
            <a:endCxn id="1103" idx="0"/>
          </p:cNvCxnSpPr>
          <p:nvPr/>
        </p:nvCxnSpPr>
        <p:spPr>
          <a:xfrm>
            <a:off x="6729075" y="4387652"/>
            <a:ext cx="0" cy="145200"/>
          </a:xfrm>
          <a:prstGeom prst="straightConnector1">
            <a:avLst/>
          </a:prstGeom>
          <a:noFill/>
          <a:ln w="28575" cap="flat" cmpd="sng">
            <a:solidFill>
              <a:srgbClr val="666666"/>
            </a:solidFill>
            <a:prstDash val="solid"/>
            <a:round/>
            <a:headEnd type="none" w="med" len="med"/>
            <a:tailEnd type="none" w="med" len="med"/>
          </a:ln>
        </p:spPr>
      </p:cxnSp>
      <p:cxnSp>
        <p:nvCxnSpPr>
          <p:cNvPr id="1114" name="Google Shape;1114;p59"/>
          <p:cNvCxnSpPr>
            <a:stCxn id="1097" idx="3"/>
            <a:endCxn id="1104" idx="0"/>
          </p:cNvCxnSpPr>
          <p:nvPr/>
        </p:nvCxnSpPr>
        <p:spPr>
          <a:xfrm flipH="1">
            <a:off x="5098576" y="2567478"/>
            <a:ext cx="649500" cy="231000"/>
          </a:xfrm>
          <a:prstGeom prst="straightConnector1">
            <a:avLst/>
          </a:prstGeom>
          <a:noFill/>
          <a:ln w="28575" cap="flat" cmpd="sng">
            <a:solidFill>
              <a:srgbClr val="666666"/>
            </a:solidFill>
            <a:prstDash val="solid"/>
            <a:round/>
            <a:headEnd type="none" w="med" len="med"/>
            <a:tailEnd type="none" w="med" len="med"/>
          </a:ln>
        </p:spPr>
      </p:cxnSp>
      <p:cxnSp>
        <p:nvCxnSpPr>
          <p:cNvPr id="1115" name="Google Shape;1115;p59"/>
          <p:cNvCxnSpPr>
            <a:stCxn id="1104" idx="4"/>
            <a:endCxn id="1105" idx="0"/>
          </p:cNvCxnSpPr>
          <p:nvPr/>
        </p:nvCxnSpPr>
        <p:spPr>
          <a:xfrm>
            <a:off x="5098700" y="3231411"/>
            <a:ext cx="0" cy="145200"/>
          </a:xfrm>
          <a:prstGeom prst="straightConnector1">
            <a:avLst/>
          </a:prstGeom>
          <a:noFill/>
          <a:ln w="28575" cap="flat" cmpd="sng">
            <a:solidFill>
              <a:srgbClr val="666666"/>
            </a:solidFill>
            <a:prstDash val="solid"/>
            <a:round/>
            <a:headEnd type="none" w="med" len="med"/>
            <a:tailEnd type="none" w="med" len="med"/>
          </a:ln>
        </p:spPr>
      </p:cxnSp>
      <p:cxnSp>
        <p:nvCxnSpPr>
          <p:cNvPr id="1116" name="Google Shape;1116;p59"/>
          <p:cNvCxnSpPr>
            <a:stCxn id="1105" idx="4"/>
            <a:endCxn id="1106" idx="0"/>
          </p:cNvCxnSpPr>
          <p:nvPr/>
        </p:nvCxnSpPr>
        <p:spPr>
          <a:xfrm>
            <a:off x="5098700" y="3809536"/>
            <a:ext cx="0" cy="145200"/>
          </a:xfrm>
          <a:prstGeom prst="straightConnector1">
            <a:avLst/>
          </a:prstGeom>
          <a:noFill/>
          <a:ln w="28575" cap="flat" cmpd="sng">
            <a:solidFill>
              <a:srgbClr val="666666"/>
            </a:solidFill>
            <a:prstDash val="solid"/>
            <a:round/>
            <a:headEnd type="none" w="med" len="med"/>
            <a:tailEnd type="none" w="med" len="med"/>
          </a:ln>
        </p:spPr>
      </p:cxnSp>
      <p:sp>
        <p:nvSpPr>
          <p:cNvPr id="1117" name="Google Shape;1117;p59"/>
          <p:cNvSpPr/>
          <p:nvPr/>
        </p:nvSpPr>
        <p:spPr>
          <a:xfrm>
            <a:off x="4882250" y="4532886"/>
            <a:ext cx="432900" cy="432900"/>
          </a:xfrm>
          <a:prstGeom prst="ellipse">
            <a:avLst/>
          </a:prstGeom>
          <a:solidFill>
            <a:srgbClr val="CFE2F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s</a:t>
            </a:r>
            <a:endParaRPr sz="1800">
              <a:latin typeface="Consolas"/>
              <a:ea typeface="Consolas"/>
              <a:cs typeface="Consolas"/>
              <a:sym typeface="Consolas"/>
            </a:endParaRPr>
          </a:p>
        </p:txBody>
      </p:sp>
      <p:cxnSp>
        <p:nvCxnSpPr>
          <p:cNvPr id="1118" name="Google Shape;1118;p59"/>
          <p:cNvCxnSpPr>
            <a:stCxn id="1106" idx="4"/>
            <a:endCxn id="1117" idx="0"/>
          </p:cNvCxnSpPr>
          <p:nvPr/>
        </p:nvCxnSpPr>
        <p:spPr>
          <a:xfrm>
            <a:off x="5098700" y="4387661"/>
            <a:ext cx="0" cy="145200"/>
          </a:xfrm>
          <a:prstGeom prst="straightConnector1">
            <a:avLst/>
          </a:prstGeom>
          <a:noFill/>
          <a:ln w="28575" cap="flat" cmpd="sng">
            <a:solidFill>
              <a:srgbClr val="666666"/>
            </a:solidFill>
            <a:prstDash val="solid"/>
            <a:round/>
            <a:headEnd type="none" w="med" len="med"/>
            <a:tailEnd type="none" w="med" len="med"/>
          </a:ln>
        </p:spPr>
      </p:cxnSp>
      <p:sp>
        <p:nvSpPr>
          <p:cNvPr id="1119" name="Google Shape;1119;p59"/>
          <p:cNvSpPr txBox="1"/>
          <p:nvPr/>
        </p:nvSpPr>
        <p:spPr>
          <a:xfrm>
            <a:off x="6239825" y="4005000"/>
            <a:ext cx="2229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1</a:t>
            </a:r>
            <a:endParaRPr sz="1800">
              <a:solidFill>
                <a:schemeClr val="accent3"/>
              </a:solidFill>
              <a:latin typeface="Roboto"/>
              <a:ea typeface="Roboto"/>
              <a:cs typeface="Roboto"/>
              <a:sym typeface="Roboto"/>
            </a:endParaRPr>
          </a:p>
        </p:txBody>
      </p:sp>
      <p:sp>
        <p:nvSpPr>
          <p:cNvPr id="1120" name="Google Shape;1120;p59"/>
          <p:cNvSpPr txBox="1"/>
          <p:nvPr/>
        </p:nvSpPr>
        <p:spPr>
          <a:xfrm>
            <a:off x="6935095" y="3319200"/>
            <a:ext cx="2229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7</a:t>
            </a:r>
            <a:endParaRPr sz="1800">
              <a:solidFill>
                <a:schemeClr val="accent3"/>
              </a:solidFill>
              <a:latin typeface="Roboto"/>
              <a:ea typeface="Roboto"/>
              <a:cs typeface="Roboto"/>
              <a:sym typeface="Roboto"/>
            </a:endParaRPr>
          </a:p>
        </p:txBody>
      </p:sp>
      <p:sp>
        <p:nvSpPr>
          <p:cNvPr id="1121" name="Google Shape;1121;p59"/>
          <p:cNvSpPr txBox="1"/>
          <p:nvPr/>
        </p:nvSpPr>
        <p:spPr>
          <a:xfrm>
            <a:off x="7651222" y="4005000"/>
            <a:ext cx="3405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12</a:t>
            </a:r>
            <a:endParaRPr sz="1800">
              <a:solidFill>
                <a:schemeClr val="accent3"/>
              </a:solidFill>
              <a:latin typeface="Roboto"/>
              <a:ea typeface="Roboto"/>
              <a:cs typeface="Roboto"/>
              <a:sym typeface="Roboto"/>
            </a:endParaRPr>
          </a:p>
        </p:txBody>
      </p:sp>
      <p:sp>
        <p:nvSpPr>
          <p:cNvPr id="1122" name="Google Shape;1122;p59"/>
          <p:cNvSpPr txBox="1"/>
          <p:nvPr/>
        </p:nvSpPr>
        <p:spPr>
          <a:xfrm>
            <a:off x="6945524" y="4583125"/>
            <a:ext cx="2229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2</a:t>
            </a:r>
            <a:endParaRPr sz="1800">
              <a:solidFill>
                <a:schemeClr val="accent3"/>
              </a:solidFill>
              <a:latin typeface="Roboto"/>
              <a:ea typeface="Roboto"/>
              <a:cs typeface="Roboto"/>
              <a:sym typeface="Roboto"/>
            </a:endParaRPr>
          </a:p>
        </p:txBody>
      </p:sp>
      <p:sp>
        <p:nvSpPr>
          <p:cNvPr id="1123" name="Google Shape;1123;p59"/>
          <p:cNvSpPr txBox="1"/>
          <p:nvPr/>
        </p:nvSpPr>
        <p:spPr>
          <a:xfrm>
            <a:off x="5311865" y="2848744"/>
            <a:ext cx="2229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5</a:t>
            </a:r>
            <a:endParaRPr sz="1800">
              <a:solidFill>
                <a:schemeClr val="accent3"/>
              </a:solidFill>
              <a:latin typeface="Roboto"/>
              <a:ea typeface="Roboto"/>
              <a:cs typeface="Roboto"/>
              <a:sym typeface="Roboto"/>
            </a:endParaRPr>
          </a:p>
        </p:txBody>
      </p:sp>
      <p:sp>
        <p:nvSpPr>
          <p:cNvPr id="1124" name="Google Shape;1124;p59"/>
          <p:cNvSpPr txBox="1"/>
          <p:nvPr/>
        </p:nvSpPr>
        <p:spPr>
          <a:xfrm>
            <a:off x="5315140" y="4583117"/>
            <a:ext cx="2229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9</a:t>
            </a:r>
            <a:endParaRPr sz="1800">
              <a:solidFill>
                <a:schemeClr val="accent3"/>
              </a:solidFill>
              <a:latin typeface="Roboto"/>
              <a:ea typeface="Roboto"/>
              <a:cs typeface="Roboto"/>
              <a:sym typeface="Roboto"/>
            </a:endParaRPr>
          </a:p>
        </p:txBody>
      </p:sp>
      <p:graphicFrame>
        <p:nvGraphicFramePr>
          <p:cNvPr id="1125" name="Google Shape;1125;p59"/>
          <p:cNvGraphicFramePr/>
          <p:nvPr/>
        </p:nvGraphicFramePr>
        <p:xfrm>
          <a:off x="1576382" y="2374075"/>
          <a:ext cx="2108400" cy="2438080"/>
        </p:xfrm>
        <a:graphic>
          <a:graphicData uri="http://schemas.openxmlformats.org/drawingml/2006/table">
            <a:tbl>
              <a:tblPr>
                <a:noFill/>
                <a:tableStyleId>{E43C0DB3-A16B-4310-B7AB-6BCD390F8AB1}</a:tableStyleId>
              </a:tblPr>
              <a:tblGrid>
                <a:gridCol w="1102475">
                  <a:extLst>
                    <a:ext uri="{9D8B030D-6E8A-4147-A177-3AD203B41FA5}">
                      <a16:colId xmlns:a16="http://schemas.microsoft.com/office/drawing/2014/main" val="20000"/>
                    </a:ext>
                  </a:extLst>
                </a:gridCol>
                <a:gridCol w="1005925">
                  <a:extLst>
                    <a:ext uri="{9D8B030D-6E8A-4147-A177-3AD203B41FA5}">
                      <a16:colId xmlns:a16="http://schemas.microsoft.com/office/drawing/2014/main" val="20001"/>
                    </a:ext>
                  </a:extLst>
                </a:gridCol>
              </a:tblGrid>
              <a:tr h="121925">
                <a:tc>
                  <a:txBody>
                    <a:bodyPr/>
                    <a:lstStyle/>
                    <a:p>
                      <a:pPr marL="0" lvl="0" indent="0" algn="ctr" rtl="0">
                        <a:spcBef>
                          <a:spcPts val="0"/>
                        </a:spcBef>
                        <a:spcAft>
                          <a:spcPts val="0"/>
                        </a:spcAft>
                        <a:buNone/>
                      </a:pPr>
                      <a:r>
                        <a:rPr lang="en">
                          <a:latin typeface="Roboto"/>
                          <a:ea typeface="Roboto"/>
                          <a:cs typeface="Roboto"/>
                          <a:sym typeface="Roboto"/>
                        </a:rPr>
                        <a:t>Key</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Value</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0"/>
                  </a:ext>
                </a:extLst>
              </a:tr>
              <a:tr h="121925">
                <a:tc>
                  <a:txBody>
                    <a:bodyPr/>
                    <a:lstStyle/>
                    <a:p>
                      <a:pPr marL="0" lvl="0" indent="0" algn="ctr" rtl="0">
                        <a:spcBef>
                          <a:spcPts val="0"/>
                        </a:spcBef>
                        <a:spcAft>
                          <a:spcPts val="0"/>
                        </a:spcAft>
                        <a:buNone/>
                      </a:pPr>
                      <a:r>
                        <a:rPr lang="en">
                          <a:latin typeface="Roboto"/>
                          <a:ea typeface="Roboto"/>
                          <a:cs typeface="Roboto"/>
                          <a:sym typeface="Roboto"/>
                        </a:rPr>
                        <a:t>a</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1"/>
                  </a:ext>
                </a:extLst>
              </a:tr>
              <a:tr h="121925">
                <a:tc>
                  <a:txBody>
                    <a:bodyPr/>
                    <a:lstStyle/>
                    <a:p>
                      <a:pPr marL="0" lvl="0" indent="0" algn="ctr" rtl="0">
                        <a:spcBef>
                          <a:spcPts val="0"/>
                        </a:spcBef>
                        <a:spcAft>
                          <a:spcPts val="0"/>
                        </a:spcAft>
                        <a:buNone/>
                      </a:pPr>
                      <a:r>
                        <a:rPr lang="en">
                          <a:latin typeface="Roboto"/>
                          <a:ea typeface="Roboto"/>
                          <a:cs typeface="Roboto"/>
                          <a:sym typeface="Roboto"/>
                        </a:rPr>
                        <a:t>awls</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9</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2"/>
                  </a:ext>
                </a:extLst>
              </a:tr>
              <a:tr h="121925">
                <a:tc>
                  <a:txBody>
                    <a:bodyPr/>
                    <a:lstStyle/>
                    <a:p>
                      <a:pPr marL="0" lvl="0" indent="0" algn="ctr" rtl="0">
                        <a:spcBef>
                          <a:spcPts val="0"/>
                        </a:spcBef>
                        <a:spcAft>
                          <a:spcPts val="0"/>
                        </a:spcAft>
                        <a:buNone/>
                      </a:pPr>
                      <a:r>
                        <a:rPr lang="en">
                          <a:latin typeface="Roboto"/>
                          <a:ea typeface="Roboto"/>
                          <a:cs typeface="Roboto"/>
                          <a:sym typeface="Roboto"/>
                        </a:rPr>
                        <a:t>sa</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7</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3"/>
                  </a:ext>
                </a:extLst>
              </a:tr>
              <a:tr h="121925">
                <a:tc>
                  <a:txBody>
                    <a:bodyPr/>
                    <a:lstStyle/>
                    <a:p>
                      <a:pPr marL="0" lvl="0" indent="0" algn="ctr" rtl="0">
                        <a:spcBef>
                          <a:spcPts val="0"/>
                        </a:spcBef>
                        <a:spcAft>
                          <a:spcPts val="0"/>
                        </a:spcAft>
                        <a:buNone/>
                      </a:pPr>
                      <a:r>
                        <a:rPr lang="en">
                          <a:latin typeface="Roboto"/>
                          <a:ea typeface="Roboto"/>
                          <a:cs typeface="Roboto"/>
                          <a:sym typeface="Roboto"/>
                        </a:rPr>
                        <a:t>sad</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4"/>
                  </a:ext>
                </a:extLst>
              </a:tr>
              <a:tr h="121925">
                <a:tc>
                  <a:txBody>
                    <a:bodyPr/>
                    <a:lstStyle/>
                    <a:p>
                      <a:pPr marL="0" lvl="0" indent="0" algn="ctr" rtl="0">
                        <a:spcBef>
                          <a:spcPts val="0"/>
                        </a:spcBef>
                        <a:spcAft>
                          <a:spcPts val="0"/>
                        </a:spcAft>
                        <a:buNone/>
                      </a:pPr>
                      <a:r>
                        <a:rPr lang="en">
                          <a:latin typeface="Roboto"/>
                          <a:ea typeface="Roboto"/>
                          <a:cs typeface="Roboto"/>
                          <a:sym typeface="Roboto"/>
                        </a:rPr>
                        <a:t>sam</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8</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5"/>
                  </a:ext>
                </a:extLst>
              </a:tr>
              <a:tr h="121925">
                <a:tc>
                  <a:txBody>
                    <a:bodyPr/>
                    <a:lstStyle/>
                    <a:p>
                      <a:pPr marL="0" lvl="0" indent="0" algn="ctr" rtl="0">
                        <a:spcBef>
                          <a:spcPts val="0"/>
                        </a:spcBef>
                        <a:spcAft>
                          <a:spcPts val="0"/>
                        </a:spcAft>
                        <a:buNone/>
                      </a:pPr>
                      <a:r>
                        <a:rPr lang="en">
                          <a:latin typeface="Roboto"/>
                          <a:ea typeface="Roboto"/>
                          <a:cs typeface="Roboto"/>
                          <a:sym typeface="Roboto"/>
                        </a:rPr>
                        <a:t>same</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6"/>
                  </a:ext>
                </a:extLst>
              </a:tr>
              <a:tr h="121925">
                <a:tc>
                  <a:txBody>
                    <a:bodyPr/>
                    <a:lstStyle/>
                    <a:p>
                      <a:pPr marL="0" lvl="0" indent="0" algn="ctr" rtl="0">
                        <a:spcBef>
                          <a:spcPts val="0"/>
                        </a:spcBef>
                        <a:spcAft>
                          <a:spcPts val="0"/>
                        </a:spcAft>
                        <a:buNone/>
                      </a:pPr>
                      <a:r>
                        <a:rPr lang="en">
                          <a:latin typeface="Roboto"/>
                          <a:ea typeface="Roboto"/>
                          <a:cs typeface="Roboto"/>
                          <a:sym typeface="Roboto"/>
                        </a:rPr>
                        <a:t>sap</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12</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7"/>
                  </a:ext>
                </a:extLst>
              </a:tr>
            </a:tbl>
          </a:graphicData>
        </a:graphic>
      </p:graphicFrame>
      <p:sp>
        <p:nvSpPr>
          <p:cNvPr id="1126" name="Google Shape;1126;p59"/>
          <p:cNvSpPr txBox="1"/>
          <p:nvPr/>
        </p:nvSpPr>
        <p:spPr>
          <a:xfrm>
            <a:off x="6935095" y="3852600"/>
            <a:ext cx="2229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8</a:t>
            </a:r>
            <a:endParaRPr sz="1800">
              <a:solidFill>
                <a:schemeClr val="accent3"/>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60"/>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Tries – Conceptual</a:t>
            </a:r>
            <a:endParaRPr/>
          </a:p>
        </p:txBody>
      </p:sp>
      <p:sp>
        <p:nvSpPr>
          <p:cNvPr id="1132" name="Google Shape;1132;p60"/>
          <p:cNvSpPr txBox="1">
            <a:spLocks noGrp="1"/>
          </p:cNvSpPr>
          <p:nvPr>
            <p:ph type="body" idx="1"/>
          </p:nvPr>
        </p:nvSpPr>
        <p:spPr>
          <a:xfrm>
            <a:off x="107050" y="402200"/>
            <a:ext cx="8909700" cy="1673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Longest prefix matching on a trie:</a:t>
            </a:r>
            <a:endParaRPr/>
          </a:p>
          <a:p>
            <a:pPr marL="457200" lvl="0" indent="-342900" algn="l" rtl="0">
              <a:spcBef>
                <a:spcPts val="600"/>
              </a:spcBef>
              <a:spcAft>
                <a:spcPts val="0"/>
              </a:spcAft>
              <a:buSzPts val="1800"/>
              <a:buChar char="●"/>
            </a:pPr>
            <a:r>
              <a:rPr lang="en"/>
              <a:t>Start at the root, and spell out the word.</a:t>
            </a:r>
            <a:endParaRPr/>
          </a:p>
          <a:p>
            <a:pPr marL="457200" lvl="0" indent="-342900" algn="l" rtl="0">
              <a:spcBef>
                <a:spcPts val="0"/>
              </a:spcBef>
              <a:spcAft>
                <a:spcPts val="0"/>
              </a:spcAft>
              <a:buSzPts val="1800"/>
              <a:buChar char="●"/>
            </a:pPr>
            <a:r>
              <a:rPr lang="en"/>
              <a:t>Remember most recent (longest) key (blue node) you see along the way.</a:t>
            </a:r>
            <a:endParaRPr/>
          </a:p>
          <a:p>
            <a:pPr marL="457200" lvl="0" indent="-342900" algn="l" rtl="0">
              <a:spcBef>
                <a:spcPts val="0"/>
              </a:spcBef>
              <a:spcAft>
                <a:spcPts val="0"/>
              </a:spcAft>
              <a:buSzPts val="1800"/>
              <a:buChar char="●"/>
            </a:pPr>
            <a:r>
              <a:rPr lang="en"/>
              <a:t>Stop when you're done, or fall off the tree. Return the longest key you saw.</a:t>
            </a:r>
            <a:endParaRPr/>
          </a:p>
        </p:txBody>
      </p:sp>
      <p:sp>
        <p:nvSpPr>
          <p:cNvPr id="1133" name="Google Shape;1133;p60"/>
          <p:cNvSpPr/>
          <p:nvPr/>
        </p:nvSpPr>
        <p:spPr>
          <a:xfrm>
            <a:off x="5684680" y="2197975"/>
            <a:ext cx="432900" cy="432900"/>
          </a:xfrm>
          <a:prstGeom prst="ellipse">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nsolas"/>
              <a:ea typeface="Consolas"/>
              <a:cs typeface="Consolas"/>
              <a:sym typeface="Consolas"/>
            </a:endParaRPr>
          </a:p>
        </p:txBody>
      </p:sp>
      <p:sp>
        <p:nvSpPr>
          <p:cNvPr id="1134" name="Google Shape;1134;p60"/>
          <p:cNvSpPr/>
          <p:nvPr/>
        </p:nvSpPr>
        <p:spPr>
          <a:xfrm>
            <a:off x="6512625" y="2798496"/>
            <a:ext cx="432900" cy="432900"/>
          </a:xfrm>
          <a:prstGeom prst="ellipse">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s</a:t>
            </a:r>
            <a:endParaRPr sz="1800">
              <a:latin typeface="Consolas"/>
              <a:ea typeface="Consolas"/>
              <a:cs typeface="Consolas"/>
              <a:sym typeface="Consolas"/>
            </a:endParaRPr>
          </a:p>
        </p:txBody>
      </p:sp>
      <p:sp>
        <p:nvSpPr>
          <p:cNvPr id="1135" name="Google Shape;1135;p60"/>
          <p:cNvSpPr/>
          <p:nvPr/>
        </p:nvSpPr>
        <p:spPr>
          <a:xfrm>
            <a:off x="6512625" y="3376623"/>
            <a:ext cx="432900" cy="432900"/>
          </a:xfrm>
          <a:prstGeom prst="ellipse">
            <a:avLst/>
          </a:prstGeom>
          <a:solidFill>
            <a:srgbClr val="CFE2F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a</a:t>
            </a:r>
            <a:endParaRPr sz="1800">
              <a:latin typeface="Consolas"/>
              <a:ea typeface="Consolas"/>
              <a:cs typeface="Consolas"/>
              <a:sym typeface="Consolas"/>
            </a:endParaRPr>
          </a:p>
        </p:txBody>
      </p:sp>
      <p:sp>
        <p:nvSpPr>
          <p:cNvPr id="1136" name="Google Shape;1136;p60"/>
          <p:cNvSpPr/>
          <p:nvPr/>
        </p:nvSpPr>
        <p:spPr>
          <a:xfrm>
            <a:off x="6512625" y="3954752"/>
            <a:ext cx="432900" cy="432900"/>
          </a:xfrm>
          <a:prstGeom prst="ellipse">
            <a:avLst/>
          </a:prstGeom>
          <a:solidFill>
            <a:srgbClr val="CFE2F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m</a:t>
            </a:r>
            <a:endParaRPr sz="1800">
              <a:latin typeface="Consolas"/>
              <a:ea typeface="Consolas"/>
              <a:cs typeface="Consolas"/>
              <a:sym typeface="Consolas"/>
            </a:endParaRPr>
          </a:p>
        </p:txBody>
      </p:sp>
      <p:sp>
        <p:nvSpPr>
          <p:cNvPr id="1137" name="Google Shape;1137;p60"/>
          <p:cNvSpPr/>
          <p:nvPr/>
        </p:nvSpPr>
        <p:spPr>
          <a:xfrm>
            <a:off x="5806925" y="3954752"/>
            <a:ext cx="432900" cy="432900"/>
          </a:xfrm>
          <a:prstGeom prst="ellipse">
            <a:avLst/>
          </a:prstGeom>
          <a:solidFill>
            <a:srgbClr val="CFE2F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d</a:t>
            </a:r>
            <a:endParaRPr sz="1800">
              <a:latin typeface="Consolas"/>
              <a:ea typeface="Consolas"/>
              <a:cs typeface="Consolas"/>
              <a:sym typeface="Consolas"/>
            </a:endParaRPr>
          </a:p>
        </p:txBody>
      </p:sp>
      <p:sp>
        <p:nvSpPr>
          <p:cNvPr id="1138" name="Google Shape;1138;p60"/>
          <p:cNvSpPr/>
          <p:nvPr/>
        </p:nvSpPr>
        <p:spPr>
          <a:xfrm>
            <a:off x="7218325" y="3954752"/>
            <a:ext cx="432900" cy="432900"/>
          </a:xfrm>
          <a:prstGeom prst="ellipse">
            <a:avLst/>
          </a:prstGeom>
          <a:solidFill>
            <a:srgbClr val="CFE2F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p</a:t>
            </a:r>
            <a:endParaRPr sz="1800">
              <a:latin typeface="Consolas"/>
              <a:ea typeface="Consolas"/>
              <a:cs typeface="Consolas"/>
              <a:sym typeface="Consolas"/>
            </a:endParaRPr>
          </a:p>
        </p:txBody>
      </p:sp>
      <p:sp>
        <p:nvSpPr>
          <p:cNvPr id="1139" name="Google Shape;1139;p60"/>
          <p:cNvSpPr/>
          <p:nvPr/>
        </p:nvSpPr>
        <p:spPr>
          <a:xfrm>
            <a:off x="6512625" y="4532877"/>
            <a:ext cx="432900" cy="432900"/>
          </a:xfrm>
          <a:prstGeom prst="ellipse">
            <a:avLst/>
          </a:prstGeom>
          <a:solidFill>
            <a:srgbClr val="CFE2F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e</a:t>
            </a:r>
            <a:endParaRPr sz="1800">
              <a:latin typeface="Consolas"/>
              <a:ea typeface="Consolas"/>
              <a:cs typeface="Consolas"/>
              <a:sym typeface="Consolas"/>
            </a:endParaRPr>
          </a:p>
        </p:txBody>
      </p:sp>
      <p:sp>
        <p:nvSpPr>
          <p:cNvPr id="1140" name="Google Shape;1140;p60"/>
          <p:cNvSpPr/>
          <p:nvPr/>
        </p:nvSpPr>
        <p:spPr>
          <a:xfrm>
            <a:off x="4882250" y="2798511"/>
            <a:ext cx="432900" cy="432900"/>
          </a:xfrm>
          <a:prstGeom prst="ellipse">
            <a:avLst/>
          </a:prstGeom>
          <a:solidFill>
            <a:srgbClr val="CFE2F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a</a:t>
            </a:r>
            <a:endParaRPr sz="1800">
              <a:latin typeface="Consolas"/>
              <a:ea typeface="Consolas"/>
              <a:cs typeface="Consolas"/>
              <a:sym typeface="Consolas"/>
            </a:endParaRPr>
          </a:p>
        </p:txBody>
      </p:sp>
      <p:sp>
        <p:nvSpPr>
          <p:cNvPr id="1141" name="Google Shape;1141;p60"/>
          <p:cNvSpPr/>
          <p:nvPr/>
        </p:nvSpPr>
        <p:spPr>
          <a:xfrm>
            <a:off x="4882250" y="3376636"/>
            <a:ext cx="432900" cy="432900"/>
          </a:xfrm>
          <a:prstGeom prst="ellipse">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w</a:t>
            </a:r>
            <a:endParaRPr sz="1800">
              <a:latin typeface="Consolas"/>
              <a:ea typeface="Consolas"/>
              <a:cs typeface="Consolas"/>
              <a:sym typeface="Consolas"/>
            </a:endParaRPr>
          </a:p>
        </p:txBody>
      </p:sp>
      <p:sp>
        <p:nvSpPr>
          <p:cNvPr id="1142" name="Google Shape;1142;p60"/>
          <p:cNvSpPr/>
          <p:nvPr/>
        </p:nvSpPr>
        <p:spPr>
          <a:xfrm>
            <a:off x="4882250" y="3954761"/>
            <a:ext cx="432900" cy="432900"/>
          </a:xfrm>
          <a:prstGeom prst="ellipse">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l</a:t>
            </a:r>
            <a:endParaRPr sz="1800">
              <a:latin typeface="Consolas"/>
              <a:ea typeface="Consolas"/>
              <a:cs typeface="Consolas"/>
              <a:sym typeface="Consolas"/>
            </a:endParaRPr>
          </a:p>
        </p:txBody>
      </p:sp>
      <p:cxnSp>
        <p:nvCxnSpPr>
          <p:cNvPr id="1143" name="Google Shape;1143;p60"/>
          <p:cNvCxnSpPr/>
          <p:nvPr/>
        </p:nvCxnSpPr>
        <p:spPr>
          <a:xfrm>
            <a:off x="6729075" y="4501952"/>
            <a:ext cx="0" cy="0"/>
          </a:xfrm>
          <a:prstGeom prst="straightConnector1">
            <a:avLst/>
          </a:prstGeom>
          <a:noFill/>
          <a:ln w="19050" cap="flat" cmpd="sng">
            <a:solidFill>
              <a:srgbClr val="666666"/>
            </a:solidFill>
            <a:prstDash val="solid"/>
            <a:round/>
            <a:headEnd type="none" w="med" len="med"/>
            <a:tailEnd type="none" w="med" len="med"/>
          </a:ln>
        </p:spPr>
      </p:cxnSp>
      <p:cxnSp>
        <p:nvCxnSpPr>
          <p:cNvPr id="1144" name="Google Shape;1144;p60"/>
          <p:cNvCxnSpPr>
            <a:stCxn id="1133" idx="5"/>
            <a:endCxn id="1134" idx="0"/>
          </p:cNvCxnSpPr>
          <p:nvPr/>
        </p:nvCxnSpPr>
        <p:spPr>
          <a:xfrm>
            <a:off x="6054183" y="2567478"/>
            <a:ext cx="675000" cy="231000"/>
          </a:xfrm>
          <a:prstGeom prst="straightConnector1">
            <a:avLst/>
          </a:prstGeom>
          <a:noFill/>
          <a:ln w="28575" cap="flat" cmpd="sng">
            <a:solidFill>
              <a:srgbClr val="666666"/>
            </a:solidFill>
            <a:prstDash val="solid"/>
            <a:round/>
            <a:headEnd type="none" w="med" len="med"/>
            <a:tailEnd type="none" w="med" len="med"/>
          </a:ln>
        </p:spPr>
      </p:cxnSp>
      <p:cxnSp>
        <p:nvCxnSpPr>
          <p:cNvPr id="1145" name="Google Shape;1145;p60"/>
          <p:cNvCxnSpPr>
            <a:stCxn id="1134" idx="4"/>
            <a:endCxn id="1135" idx="0"/>
          </p:cNvCxnSpPr>
          <p:nvPr/>
        </p:nvCxnSpPr>
        <p:spPr>
          <a:xfrm>
            <a:off x="6729075" y="3231396"/>
            <a:ext cx="0" cy="145200"/>
          </a:xfrm>
          <a:prstGeom prst="straightConnector1">
            <a:avLst/>
          </a:prstGeom>
          <a:noFill/>
          <a:ln w="28575" cap="flat" cmpd="sng">
            <a:solidFill>
              <a:srgbClr val="666666"/>
            </a:solidFill>
            <a:prstDash val="solid"/>
            <a:round/>
            <a:headEnd type="none" w="med" len="med"/>
            <a:tailEnd type="none" w="med" len="med"/>
          </a:ln>
        </p:spPr>
      </p:cxnSp>
      <p:cxnSp>
        <p:nvCxnSpPr>
          <p:cNvPr id="1146" name="Google Shape;1146;p60"/>
          <p:cNvCxnSpPr>
            <a:stCxn id="1135" idx="4"/>
            <a:endCxn id="1136" idx="0"/>
          </p:cNvCxnSpPr>
          <p:nvPr/>
        </p:nvCxnSpPr>
        <p:spPr>
          <a:xfrm>
            <a:off x="6729075" y="3809523"/>
            <a:ext cx="0" cy="145200"/>
          </a:xfrm>
          <a:prstGeom prst="straightConnector1">
            <a:avLst/>
          </a:prstGeom>
          <a:noFill/>
          <a:ln w="28575" cap="flat" cmpd="sng">
            <a:solidFill>
              <a:srgbClr val="666666"/>
            </a:solidFill>
            <a:prstDash val="solid"/>
            <a:round/>
            <a:headEnd type="none" w="med" len="med"/>
            <a:tailEnd type="none" w="med" len="med"/>
          </a:ln>
        </p:spPr>
      </p:cxnSp>
      <p:cxnSp>
        <p:nvCxnSpPr>
          <p:cNvPr id="1147" name="Google Shape;1147;p60"/>
          <p:cNvCxnSpPr>
            <a:stCxn id="1135" idx="3"/>
            <a:endCxn id="1137" idx="0"/>
          </p:cNvCxnSpPr>
          <p:nvPr/>
        </p:nvCxnSpPr>
        <p:spPr>
          <a:xfrm flipH="1">
            <a:off x="6023422" y="3746127"/>
            <a:ext cx="552600" cy="208500"/>
          </a:xfrm>
          <a:prstGeom prst="straightConnector1">
            <a:avLst/>
          </a:prstGeom>
          <a:noFill/>
          <a:ln w="28575" cap="flat" cmpd="sng">
            <a:solidFill>
              <a:srgbClr val="666666"/>
            </a:solidFill>
            <a:prstDash val="solid"/>
            <a:round/>
            <a:headEnd type="none" w="med" len="med"/>
            <a:tailEnd type="none" w="med" len="med"/>
          </a:ln>
        </p:spPr>
      </p:cxnSp>
      <p:cxnSp>
        <p:nvCxnSpPr>
          <p:cNvPr id="1148" name="Google Shape;1148;p60"/>
          <p:cNvCxnSpPr>
            <a:stCxn id="1135" idx="5"/>
            <a:endCxn id="1138" idx="0"/>
          </p:cNvCxnSpPr>
          <p:nvPr/>
        </p:nvCxnSpPr>
        <p:spPr>
          <a:xfrm>
            <a:off x="6882128" y="3746127"/>
            <a:ext cx="552600" cy="208500"/>
          </a:xfrm>
          <a:prstGeom prst="straightConnector1">
            <a:avLst/>
          </a:prstGeom>
          <a:noFill/>
          <a:ln w="28575" cap="flat" cmpd="sng">
            <a:solidFill>
              <a:srgbClr val="666666"/>
            </a:solidFill>
            <a:prstDash val="solid"/>
            <a:round/>
            <a:headEnd type="none" w="med" len="med"/>
            <a:tailEnd type="none" w="med" len="med"/>
          </a:ln>
        </p:spPr>
      </p:cxnSp>
      <p:cxnSp>
        <p:nvCxnSpPr>
          <p:cNvPr id="1149" name="Google Shape;1149;p60"/>
          <p:cNvCxnSpPr>
            <a:stCxn id="1136" idx="4"/>
            <a:endCxn id="1139" idx="0"/>
          </p:cNvCxnSpPr>
          <p:nvPr/>
        </p:nvCxnSpPr>
        <p:spPr>
          <a:xfrm>
            <a:off x="6729075" y="4387652"/>
            <a:ext cx="0" cy="145200"/>
          </a:xfrm>
          <a:prstGeom prst="straightConnector1">
            <a:avLst/>
          </a:prstGeom>
          <a:noFill/>
          <a:ln w="28575" cap="flat" cmpd="sng">
            <a:solidFill>
              <a:srgbClr val="666666"/>
            </a:solidFill>
            <a:prstDash val="solid"/>
            <a:round/>
            <a:headEnd type="none" w="med" len="med"/>
            <a:tailEnd type="none" w="med" len="med"/>
          </a:ln>
        </p:spPr>
      </p:cxnSp>
      <p:cxnSp>
        <p:nvCxnSpPr>
          <p:cNvPr id="1150" name="Google Shape;1150;p60"/>
          <p:cNvCxnSpPr>
            <a:stCxn id="1133" idx="3"/>
            <a:endCxn id="1140" idx="0"/>
          </p:cNvCxnSpPr>
          <p:nvPr/>
        </p:nvCxnSpPr>
        <p:spPr>
          <a:xfrm flipH="1">
            <a:off x="5098576" y="2567478"/>
            <a:ext cx="649500" cy="231000"/>
          </a:xfrm>
          <a:prstGeom prst="straightConnector1">
            <a:avLst/>
          </a:prstGeom>
          <a:noFill/>
          <a:ln w="28575" cap="flat" cmpd="sng">
            <a:solidFill>
              <a:srgbClr val="666666"/>
            </a:solidFill>
            <a:prstDash val="solid"/>
            <a:round/>
            <a:headEnd type="none" w="med" len="med"/>
            <a:tailEnd type="none" w="med" len="med"/>
          </a:ln>
        </p:spPr>
      </p:cxnSp>
      <p:cxnSp>
        <p:nvCxnSpPr>
          <p:cNvPr id="1151" name="Google Shape;1151;p60"/>
          <p:cNvCxnSpPr>
            <a:stCxn id="1140" idx="4"/>
            <a:endCxn id="1141" idx="0"/>
          </p:cNvCxnSpPr>
          <p:nvPr/>
        </p:nvCxnSpPr>
        <p:spPr>
          <a:xfrm>
            <a:off x="5098700" y="3231411"/>
            <a:ext cx="0" cy="145200"/>
          </a:xfrm>
          <a:prstGeom prst="straightConnector1">
            <a:avLst/>
          </a:prstGeom>
          <a:noFill/>
          <a:ln w="28575" cap="flat" cmpd="sng">
            <a:solidFill>
              <a:srgbClr val="666666"/>
            </a:solidFill>
            <a:prstDash val="solid"/>
            <a:round/>
            <a:headEnd type="none" w="med" len="med"/>
            <a:tailEnd type="none" w="med" len="med"/>
          </a:ln>
        </p:spPr>
      </p:cxnSp>
      <p:cxnSp>
        <p:nvCxnSpPr>
          <p:cNvPr id="1152" name="Google Shape;1152;p60"/>
          <p:cNvCxnSpPr>
            <a:stCxn id="1141" idx="4"/>
            <a:endCxn id="1142" idx="0"/>
          </p:cNvCxnSpPr>
          <p:nvPr/>
        </p:nvCxnSpPr>
        <p:spPr>
          <a:xfrm>
            <a:off x="5098700" y="3809536"/>
            <a:ext cx="0" cy="145200"/>
          </a:xfrm>
          <a:prstGeom prst="straightConnector1">
            <a:avLst/>
          </a:prstGeom>
          <a:noFill/>
          <a:ln w="28575" cap="flat" cmpd="sng">
            <a:solidFill>
              <a:srgbClr val="666666"/>
            </a:solidFill>
            <a:prstDash val="solid"/>
            <a:round/>
            <a:headEnd type="none" w="med" len="med"/>
            <a:tailEnd type="none" w="med" len="med"/>
          </a:ln>
        </p:spPr>
      </p:cxnSp>
      <p:sp>
        <p:nvSpPr>
          <p:cNvPr id="1153" name="Google Shape;1153;p60"/>
          <p:cNvSpPr/>
          <p:nvPr/>
        </p:nvSpPr>
        <p:spPr>
          <a:xfrm>
            <a:off x="4882250" y="4532886"/>
            <a:ext cx="432900" cy="432900"/>
          </a:xfrm>
          <a:prstGeom prst="ellipse">
            <a:avLst/>
          </a:prstGeom>
          <a:solidFill>
            <a:srgbClr val="CFE2F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Consolas"/>
                <a:ea typeface="Consolas"/>
                <a:cs typeface="Consolas"/>
                <a:sym typeface="Consolas"/>
              </a:rPr>
              <a:t>s</a:t>
            </a:r>
            <a:endParaRPr sz="1800">
              <a:latin typeface="Consolas"/>
              <a:ea typeface="Consolas"/>
              <a:cs typeface="Consolas"/>
              <a:sym typeface="Consolas"/>
            </a:endParaRPr>
          </a:p>
        </p:txBody>
      </p:sp>
      <p:cxnSp>
        <p:nvCxnSpPr>
          <p:cNvPr id="1154" name="Google Shape;1154;p60"/>
          <p:cNvCxnSpPr>
            <a:stCxn id="1142" idx="4"/>
            <a:endCxn id="1153" idx="0"/>
          </p:cNvCxnSpPr>
          <p:nvPr/>
        </p:nvCxnSpPr>
        <p:spPr>
          <a:xfrm>
            <a:off x="5098700" y="4387661"/>
            <a:ext cx="0" cy="145200"/>
          </a:xfrm>
          <a:prstGeom prst="straightConnector1">
            <a:avLst/>
          </a:prstGeom>
          <a:noFill/>
          <a:ln w="28575" cap="flat" cmpd="sng">
            <a:solidFill>
              <a:srgbClr val="666666"/>
            </a:solidFill>
            <a:prstDash val="solid"/>
            <a:round/>
            <a:headEnd type="none" w="med" len="med"/>
            <a:tailEnd type="none" w="med" len="med"/>
          </a:ln>
        </p:spPr>
      </p:cxnSp>
      <p:sp>
        <p:nvSpPr>
          <p:cNvPr id="1155" name="Google Shape;1155;p60"/>
          <p:cNvSpPr txBox="1"/>
          <p:nvPr/>
        </p:nvSpPr>
        <p:spPr>
          <a:xfrm>
            <a:off x="6239825" y="4005000"/>
            <a:ext cx="2229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1</a:t>
            </a:r>
            <a:endParaRPr sz="1800">
              <a:solidFill>
                <a:schemeClr val="accent3"/>
              </a:solidFill>
              <a:latin typeface="Roboto"/>
              <a:ea typeface="Roboto"/>
              <a:cs typeface="Roboto"/>
              <a:sym typeface="Roboto"/>
            </a:endParaRPr>
          </a:p>
        </p:txBody>
      </p:sp>
      <p:sp>
        <p:nvSpPr>
          <p:cNvPr id="1156" name="Google Shape;1156;p60"/>
          <p:cNvSpPr txBox="1"/>
          <p:nvPr/>
        </p:nvSpPr>
        <p:spPr>
          <a:xfrm>
            <a:off x="7651222" y="4005000"/>
            <a:ext cx="3405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12</a:t>
            </a:r>
            <a:endParaRPr sz="1800">
              <a:solidFill>
                <a:schemeClr val="accent3"/>
              </a:solidFill>
              <a:latin typeface="Roboto"/>
              <a:ea typeface="Roboto"/>
              <a:cs typeface="Roboto"/>
              <a:sym typeface="Roboto"/>
            </a:endParaRPr>
          </a:p>
        </p:txBody>
      </p:sp>
      <p:sp>
        <p:nvSpPr>
          <p:cNvPr id="1157" name="Google Shape;1157;p60"/>
          <p:cNvSpPr txBox="1"/>
          <p:nvPr/>
        </p:nvSpPr>
        <p:spPr>
          <a:xfrm>
            <a:off x="6945524" y="4583125"/>
            <a:ext cx="2229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2</a:t>
            </a:r>
            <a:endParaRPr sz="1800">
              <a:solidFill>
                <a:schemeClr val="accent3"/>
              </a:solidFill>
              <a:latin typeface="Roboto"/>
              <a:ea typeface="Roboto"/>
              <a:cs typeface="Roboto"/>
              <a:sym typeface="Roboto"/>
            </a:endParaRPr>
          </a:p>
        </p:txBody>
      </p:sp>
      <p:sp>
        <p:nvSpPr>
          <p:cNvPr id="1158" name="Google Shape;1158;p60"/>
          <p:cNvSpPr txBox="1"/>
          <p:nvPr/>
        </p:nvSpPr>
        <p:spPr>
          <a:xfrm>
            <a:off x="5311865" y="2848744"/>
            <a:ext cx="2229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5</a:t>
            </a:r>
            <a:endParaRPr sz="1800">
              <a:solidFill>
                <a:schemeClr val="accent3"/>
              </a:solidFill>
              <a:latin typeface="Roboto"/>
              <a:ea typeface="Roboto"/>
              <a:cs typeface="Roboto"/>
              <a:sym typeface="Roboto"/>
            </a:endParaRPr>
          </a:p>
        </p:txBody>
      </p:sp>
      <p:sp>
        <p:nvSpPr>
          <p:cNvPr id="1159" name="Google Shape;1159;p60"/>
          <p:cNvSpPr txBox="1"/>
          <p:nvPr/>
        </p:nvSpPr>
        <p:spPr>
          <a:xfrm>
            <a:off x="5315140" y="4583117"/>
            <a:ext cx="2229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9</a:t>
            </a:r>
            <a:endParaRPr sz="1800">
              <a:solidFill>
                <a:schemeClr val="accent3"/>
              </a:solidFill>
              <a:latin typeface="Roboto"/>
              <a:ea typeface="Roboto"/>
              <a:cs typeface="Roboto"/>
              <a:sym typeface="Roboto"/>
            </a:endParaRPr>
          </a:p>
        </p:txBody>
      </p:sp>
      <p:sp>
        <p:nvSpPr>
          <p:cNvPr id="1160" name="Google Shape;1160;p60"/>
          <p:cNvSpPr/>
          <p:nvPr/>
        </p:nvSpPr>
        <p:spPr>
          <a:xfrm>
            <a:off x="5957125" y="2485150"/>
            <a:ext cx="1222250" cy="2100500"/>
          </a:xfrm>
          <a:custGeom>
            <a:avLst/>
            <a:gdLst/>
            <a:ahLst/>
            <a:cxnLst/>
            <a:rect l="l" t="t" r="r" b="b"/>
            <a:pathLst>
              <a:path w="48890" h="84020" extrusionOk="0">
                <a:moveTo>
                  <a:pt x="0" y="0"/>
                </a:moveTo>
                <a:cubicBezTo>
                  <a:pt x="4685" y="1552"/>
                  <a:pt x="22248" y="5828"/>
                  <a:pt x="28109" y="9312"/>
                </a:cubicBezTo>
                <a:cubicBezTo>
                  <a:pt x="33971" y="12796"/>
                  <a:pt x="33770" y="10937"/>
                  <a:pt x="35169" y="20902"/>
                </a:cubicBezTo>
                <a:cubicBezTo>
                  <a:pt x="36568" y="30867"/>
                  <a:pt x="34214" y="58580"/>
                  <a:pt x="36501" y="69100"/>
                </a:cubicBezTo>
                <a:cubicBezTo>
                  <a:pt x="38788" y="79620"/>
                  <a:pt x="46825" y="81533"/>
                  <a:pt x="48890" y="84020"/>
                </a:cubicBezTo>
              </a:path>
            </a:pathLst>
          </a:custGeom>
          <a:noFill/>
          <a:ln w="28575" cap="flat" cmpd="sng">
            <a:solidFill>
              <a:schemeClr val="accent2"/>
            </a:solidFill>
            <a:prstDash val="solid"/>
            <a:round/>
            <a:headEnd type="none" w="med" len="med"/>
            <a:tailEnd type="none" w="med" len="med"/>
          </a:ln>
        </p:spPr>
        <p:txBody>
          <a:bodyPr/>
          <a:lstStyle/>
          <a:p>
            <a:endParaRPr lang="en-US"/>
          </a:p>
        </p:txBody>
      </p:sp>
      <p:sp>
        <p:nvSpPr>
          <p:cNvPr id="1161" name="Google Shape;1161;p60"/>
          <p:cNvSpPr txBox="1"/>
          <p:nvPr/>
        </p:nvSpPr>
        <p:spPr>
          <a:xfrm>
            <a:off x="6935095" y="3319200"/>
            <a:ext cx="2229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7</a:t>
            </a:r>
            <a:endParaRPr sz="1800">
              <a:solidFill>
                <a:schemeClr val="accent3"/>
              </a:solidFill>
              <a:latin typeface="Roboto"/>
              <a:ea typeface="Roboto"/>
              <a:cs typeface="Roboto"/>
              <a:sym typeface="Roboto"/>
            </a:endParaRPr>
          </a:p>
        </p:txBody>
      </p:sp>
      <p:sp>
        <p:nvSpPr>
          <p:cNvPr id="1162" name="Google Shape;1162;p60"/>
          <p:cNvSpPr txBox="1"/>
          <p:nvPr/>
        </p:nvSpPr>
        <p:spPr>
          <a:xfrm>
            <a:off x="6935095" y="3852600"/>
            <a:ext cx="2229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8</a:t>
            </a:r>
            <a:endParaRPr sz="1800">
              <a:solidFill>
                <a:schemeClr val="accent3"/>
              </a:solidFill>
              <a:latin typeface="Roboto"/>
              <a:ea typeface="Roboto"/>
              <a:cs typeface="Roboto"/>
              <a:sym typeface="Roboto"/>
            </a:endParaRPr>
          </a:p>
        </p:txBody>
      </p:sp>
      <p:graphicFrame>
        <p:nvGraphicFramePr>
          <p:cNvPr id="1163" name="Google Shape;1163;p60"/>
          <p:cNvGraphicFramePr/>
          <p:nvPr/>
        </p:nvGraphicFramePr>
        <p:xfrm>
          <a:off x="1576382" y="2374075"/>
          <a:ext cx="2108400" cy="2438080"/>
        </p:xfrm>
        <a:graphic>
          <a:graphicData uri="http://schemas.openxmlformats.org/drawingml/2006/table">
            <a:tbl>
              <a:tblPr>
                <a:noFill/>
                <a:tableStyleId>{E43C0DB3-A16B-4310-B7AB-6BCD390F8AB1}</a:tableStyleId>
              </a:tblPr>
              <a:tblGrid>
                <a:gridCol w="1102475">
                  <a:extLst>
                    <a:ext uri="{9D8B030D-6E8A-4147-A177-3AD203B41FA5}">
                      <a16:colId xmlns:a16="http://schemas.microsoft.com/office/drawing/2014/main" val="20000"/>
                    </a:ext>
                  </a:extLst>
                </a:gridCol>
                <a:gridCol w="1005925">
                  <a:extLst>
                    <a:ext uri="{9D8B030D-6E8A-4147-A177-3AD203B41FA5}">
                      <a16:colId xmlns:a16="http://schemas.microsoft.com/office/drawing/2014/main" val="20001"/>
                    </a:ext>
                  </a:extLst>
                </a:gridCol>
              </a:tblGrid>
              <a:tr h="121925">
                <a:tc>
                  <a:txBody>
                    <a:bodyPr/>
                    <a:lstStyle/>
                    <a:p>
                      <a:pPr marL="0" lvl="0" indent="0" algn="ctr" rtl="0">
                        <a:spcBef>
                          <a:spcPts val="0"/>
                        </a:spcBef>
                        <a:spcAft>
                          <a:spcPts val="0"/>
                        </a:spcAft>
                        <a:buNone/>
                      </a:pPr>
                      <a:r>
                        <a:rPr lang="en">
                          <a:latin typeface="Roboto"/>
                          <a:ea typeface="Roboto"/>
                          <a:cs typeface="Roboto"/>
                          <a:sym typeface="Roboto"/>
                        </a:rPr>
                        <a:t>Key</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Value</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0"/>
                  </a:ext>
                </a:extLst>
              </a:tr>
              <a:tr h="121925">
                <a:tc>
                  <a:txBody>
                    <a:bodyPr/>
                    <a:lstStyle/>
                    <a:p>
                      <a:pPr marL="0" lvl="0" indent="0" algn="ctr" rtl="0">
                        <a:spcBef>
                          <a:spcPts val="0"/>
                        </a:spcBef>
                        <a:spcAft>
                          <a:spcPts val="0"/>
                        </a:spcAft>
                        <a:buNone/>
                      </a:pPr>
                      <a:r>
                        <a:rPr lang="en">
                          <a:latin typeface="Roboto"/>
                          <a:ea typeface="Roboto"/>
                          <a:cs typeface="Roboto"/>
                          <a:sym typeface="Roboto"/>
                        </a:rPr>
                        <a:t>a</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5</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1"/>
                  </a:ext>
                </a:extLst>
              </a:tr>
              <a:tr h="121925">
                <a:tc>
                  <a:txBody>
                    <a:bodyPr/>
                    <a:lstStyle/>
                    <a:p>
                      <a:pPr marL="0" lvl="0" indent="0" algn="ctr" rtl="0">
                        <a:spcBef>
                          <a:spcPts val="0"/>
                        </a:spcBef>
                        <a:spcAft>
                          <a:spcPts val="0"/>
                        </a:spcAft>
                        <a:buNone/>
                      </a:pPr>
                      <a:r>
                        <a:rPr lang="en">
                          <a:latin typeface="Roboto"/>
                          <a:ea typeface="Roboto"/>
                          <a:cs typeface="Roboto"/>
                          <a:sym typeface="Roboto"/>
                        </a:rPr>
                        <a:t>awls</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9</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2"/>
                  </a:ext>
                </a:extLst>
              </a:tr>
              <a:tr h="121925">
                <a:tc>
                  <a:txBody>
                    <a:bodyPr/>
                    <a:lstStyle/>
                    <a:p>
                      <a:pPr marL="0" lvl="0" indent="0" algn="ctr" rtl="0">
                        <a:spcBef>
                          <a:spcPts val="0"/>
                        </a:spcBef>
                        <a:spcAft>
                          <a:spcPts val="0"/>
                        </a:spcAft>
                        <a:buNone/>
                      </a:pPr>
                      <a:r>
                        <a:rPr lang="en">
                          <a:latin typeface="Roboto"/>
                          <a:ea typeface="Roboto"/>
                          <a:cs typeface="Roboto"/>
                          <a:sym typeface="Roboto"/>
                        </a:rPr>
                        <a:t>sa</a:t>
                      </a:r>
                      <a:endParaRPr>
                        <a:latin typeface="Roboto"/>
                        <a:ea typeface="Roboto"/>
                        <a:cs typeface="Roboto"/>
                        <a:sym typeface="Roboto"/>
                      </a:endParaRPr>
                    </a:p>
                  </a:txBody>
                  <a:tcPr marL="45700" marR="45700" marT="45700" marB="45700" anchor="ctr">
                    <a:solidFill>
                      <a:srgbClr val="CFE2F3"/>
                    </a:solidFill>
                  </a:tcPr>
                </a:tc>
                <a:tc>
                  <a:txBody>
                    <a:bodyPr/>
                    <a:lstStyle/>
                    <a:p>
                      <a:pPr marL="0" lvl="0" indent="0" algn="ctr" rtl="0">
                        <a:spcBef>
                          <a:spcPts val="0"/>
                        </a:spcBef>
                        <a:spcAft>
                          <a:spcPts val="0"/>
                        </a:spcAft>
                        <a:buNone/>
                      </a:pPr>
                      <a:r>
                        <a:rPr lang="en">
                          <a:latin typeface="Roboto"/>
                          <a:ea typeface="Roboto"/>
                          <a:cs typeface="Roboto"/>
                          <a:sym typeface="Roboto"/>
                        </a:rPr>
                        <a:t>7</a:t>
                      </a:r>
                      <a:endParaRPr>
                        <a:latin typeface="Roboto"/>
                        <a:ea typeface="Roboto"/>
                        <a:cs typeface="Roboto"/>
                        <a:sym typeface="Roboto"/>
                      </a:endParaRPr>
                    </a:p>
                  </a:txBody>
                  <a:tcPr marL="45700" marR="45700" marT="45700" marB="45700" anchor="ctr">
                    <a:solidFill>
                      <a:srgbClr val="CFE2F3"/>
                    </a:solidFill>
                  </a:tcPr>
                </a:tc>
                <a:extLst>
                  <a:ext uri="{0D108BD9-81ED-4DB2-BD59-A6C34878D82A}">
                    <a16:rowId xmlns:a16="http://schemas.microsoft.com/office/drawing/2014/main" val="10003"/>
                  </a:ext>
                </a:extLst>
              </a:tr>
              <a:tr h="121925">
                <a:tc>
                  <a:txBody>
                    <a:bodyPr/>
                    <a:lstStyle/>
                    <a:p>
                      <a:pPr marL="0" lvl="0" indent="0" algn="ctr" rtl="0">
                        <a:spcBef>
                          <a:spcPts val="0"/>
                        </a:spcBef>
                        <a:spcAft>
                          <a:spcPts val="0"/>
                        </a:spcAft>
                        <a:buNone/>
                      </a:pPr>
                      <a:r>
                        <a:rPr lang="en">
                          <a:latin typeface="Roboto"/>
                          <a:ea typeface="Roboto"/>
                          <a:cs typeface="Roboto"/>
                          <a:sym typeface="Roboto"/>
                        </a:rPr>
                        <a:t>sad</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4"/>
                  </a:ext>
                </a:extLst>
              </a:tr>
              <a:tr h="121925">
                <a:tc>
                  <a:txBody>
                    <a:bodyPr/>
                    <a:lstStyle/>
                    <a:p>
                      <a:pPr marL="0" lvl="0" indent="0" algn="ctr" rtl="0">
                        <a:spcBef>
                          <a:spcPts val="0"/>
                        </a:spcBef>
                        <a:spcAft>
                          <a:spcPts val="0"/>
                        </a:spcAft>
                        <a:buNone/>
                      </a:pPr>
                      <a:r>
                        <a:rPr lang="en">
                          <a:latin typeface="Roboto"/>
                          <a:ea typeface="Roboto"/>
                          <a:cs typeface="Roboto"/>
                          <a:sym typeface="Roboto"/>
                        </a:rPr>
                        <a:t>sam</a:t>
                      </a:r>
                      <a:endParaRPr>
                        <a:latin typeface="Roboto"/>
                        <a:ea typeface="Roboto"/>
                        <a:cs typeface="Roboto"/>
                        <a:sym typeface="Roboto"/>
                      </a:endParaRPr>
                    </a:p>
                  </a:txBody>
                  <a:tcPr marL="45700" marR="45700" marT="45700" marB="45700" anchor="ctr">
                    <a:solidFill>
                      <a:srgbClr val="CFE2F3"/>
                    </a:solidFill>
                  </a:tcPr>
                </a:tc>
                <a:tc>
                  <a:txBody>
                    <a:bodyPr/>
                    <a:lstStyle/>
                    <a:p>
                      <a:pPr marL="0" lvl="0" indent="0" algn="ctr" rtl="0">
                        <a:spcBef>
                          <a:spcPts val="0"/>
                        </a:spcBef>
                        <a:spcAft>
                          <a:spcPts val="0"/>
                        </a:spcAft>
                        <a:buNone/>
                      </a:pPr>
                      <a:r>
                        <a:rPr lang="en">
                          <a:latin typeface="Roboto"/>
                          <a:ea typeface="Roboto"/>
                          <a:cs typeface="Roboto"/>
                          <a:sym typeface="Roboto"/>
                        </a:rPr>
                        <a:t>8</a:t>
                      </a:r>
                      <a:endParaRPr>
                        <a:latin typeface="Roboto"/>
                        <a:ea typeface="Roboto"/>
                        <a:cs typeface="Roboto"/>
                        <a:sym typeface="Roboto"/>
                      </a:endParaRPr>
                    </a:p>
                  </a:txBody>
                  <a:tcPr marL="45700" marR="45700" marT="45700" marB="45700" anchor="ctr">
                    <a:solidFill>
                      <a:srgbClr val="CFE2F3"/>
                    </a:solidFill>
                  </a:tcPr>
                </a:tc>
                <a:extLst>
                  <a:ext uri="{0D108BD9-81ED-4DB2-BD59-A6C34878D82A}">
                    <a16:rowId xmlns:a16="http://schemas.microsoft.com/office/drawing/2014/main" val="10005"/>
                  </a:ext>
                </a:extLst>
              </a:tr>
              <a:tr h="121925">
                <a:tc>
                  <a:txBody>
                    <a:bodyPr/>
                    <a:lstStyle/>
                    <a:p>
                      <a:pPr marL="0" lvl="0" indent="0" algn="ctr" rtl="0">
                        <a:spcBef>
                          <a:spcPts val="0"/>
                        </a:spcBef>
                        <a:spcAft>
                          <a:spcPts val="0"/>
                        </a:spcAft>
                        <a:buNone/>
                      </a:pPr>
                      <a:r>
                        <a:rPr lang="en">
                          <a:latin typeface="Roboto"/>
                          <a:ea typeface="Roboto"/>
                          <a:cs typeface="Roboto"/>
                          <a:sym typeface="Roboto"/>
                        </a:rPr>
                        <a:t>same</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6"/>
                  </a:ext>
                </a:extLst>
              </a:tr>
              <a:tr h="121925">
                <a:tc>
                  <a:txBody>
                    <a:bodyPr/>
                    <a:lstStyle/>
                    <a:p>
                      <a:pPr marL="0" lvl="0" indent="0" algn="ctr" rtl="0">
                        <a:spcBef>
                          <a:spcPts val="0"/>
                        </a:spcBef>
                        <a:spcAft>
                          <a:spcPts val="0"/>
                        </a:spcAft>
                        <a:buNone/>
                      </a:pPr>
                      <a:r>
                        <a:rPr lang="en">
                          <a:latin typeface="Roboto"/>
                          <a:ea typeface="Roboto"/>
                          <a:cs typeface="Roboto"/>
                          <a:sym typeface="Roboto"/>
                        </a:rPr>
                        <a:t>sap</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12</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7"/>
                  </a:ext>
                </a:extLst>
              </a:tr>
            </a:tbl>
          </a:graphicData>
        </a:graphic>
      </p:graphicFrame>
      <p:sp>
        <p:nvSpPr>
          <p:cNvPr id="1164" name="Google Shape;1164;p60"/>
          <p:cNvSpPr txBox="1"/>
          <p:nvPr/>
        </p:nvSpPr>
        <p:spPr>
          <a:xfrm>
            <a:off x="7282925" y="2695163"/>
            <a:ext cx="1439400" cy="431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a:solidFill>
                  <a:schemeClr val="accent2"/>
                </a:solidFill>
                <a:latin typeface="Roboto"/>
                <a:ea typeface="Roboto"/>
                <a:cs typeface="Roboto"/>
                <a:sym typeface="Roboto"/>
              </a:rPr>
              <a:t>Longest prefix of "sample" is "sam".</a:t>
            </a:r>
            <a:endParaRPr>
              <a:solidFill>
                <a:schemeClr val="accent2"/>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61"/>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Efficient IP Lookup with Tries</a:t>
            </a:r>
            <a:endParaRPr/>
          </a:p>
        </p:txBody>
      </p:sp>
      <p:sp>
        <p:nvSpPr>
          <p:cNvPr id="1170" name="Google Shape;1170;p61"/>
          <p:cNvSpPr txBox="1">
            <a:spLocks noGrp="1"/>
          </p:cNvSpPr>
          <p:nvPr>
            <p:ph type="body" idx="1"/>
          </p:nvPr>
        </p:nvSpPr>
        <p:spPr>
          <a:xfrm>
            <a:off x="107050" y="402200"/>
            <a:ext cx="8909700" cy="1647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a:t>Longest prefix matching on a trie:</a:t>
            </a:r>
            <a:endParaRPr/>
          </a:p>
          <a:p>
            <a:pPr marL="457200" lvl="0" indent="-342900" algn="l" rtl="0">
              <a:spcBef>
                <a:spcPts val="600"/>
              </a:spcBef>
              <a:spcAft>
                <a:spcPts val="0"/>
              </a:spcAft>
              <a:buSzPts val="1800"/>
              <a:buChar char="●"/>
            </a:pPr>
            <a:r>
              <a:rPr lang="en"/>
              <a:t>Start at the root, and spell out the word.</a:t>
            </a:r>
            <a:endParaRPr/>
          </a:p>
          <a:p>
            <a:pPr marL="457200" lvl="0" indent="-342900" algn="l" rtl="0">
              <a:spcBef>
                <a:spcPts val="0"/>
              </a:spcBef>
              <a:spcAft>
                <a:spcPts val="0"/>
              </a:spcAft>
              <a:buSzPts val="1800"/>
              <a:buChar char="●"/>
            </a:pPr>
            <a:r>
              <a:rPr lang="en"/>
              <a:t>Remember most recent (longest) key you see along the way.</a:t>
            </a:r>
            <a:endParaRPr/>
          </a:p>
          <a:p>
            <a:pPr marL="457200" lvl="0" indent="-342900" algn="l" rtl="0">
              <a:spcBef>
                <a:spcPts val="0"/>
              </a:spcBef>
              <a:spcAft>
                <a:spcPts val="0"/>
              </a:spcAft>
              <a:buSzPts val="1800"/>
              <a:buChar char="●"/>
            </a:pPr>
            <a:r>
              <a:rPr lang="en"/>
              <a:t>Stop when you're done, or fall off the tree. Return the longest key you saw.</a:t>
            </a:r>
            <a:endParaRPr/>
          </a:p>
        </p:txBody>
      </p:sp>
      <p:sp>
        <p:nvSpPr>
          <p:cNvPr id="1171" name="Google Shape;1171;p61"/>
          <p:cNvSpPr/>
          <p:nvPr/>
        </p:nvSpPr>
        <p:spPr>
          <a:xfrm>
            <a:off x="5437000" y="2261800"/>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dirty="0">
                <a:latin typeface="Consolas"/>
                <a:ea typeface="Consolas"/>
                <a:cs typeface="Consolas"/>
                <a:sym typeface="Consolas"/>
              </a:rPr>
              <a:t>...</a:t>
            </a:r>
            <a:endParaRPr sz="1800" dirty="0">
              <a:latin typeface="Consolas"/>
              <a:ea typeface="Consolas"/>
              <a:cs typeface="Consolas"/>
              <a:sym typeface="Consolas"/>
            </a:endParaRPr>
          </a:p>
        </p:txBody>
      </p:sp>
      <p:sp>
        <p:nvSpPr>
          <p:cNvPr id="1172" name="Google Shape;1172;p61"/>
          <p:cNvSpPr/>
          <p:nvPr/>
        </p:nvSpPr>
        <p:spPr>
          <a:xfrm>
            <a:off x="4446400" y="3023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0..</a:t>
            </a:r>
            <a:endParaRPr sz="1800">
              <a:latin typeface="Consolas"/>
              <a:ea typeface="Consolas"/>
              <a:cs typeface="Consolas"/>
              <a:sym typeface="Consolas"/>
            </a:endParaRPr>
          </a:p>
        </p:txBody>
      </p:sp>
      <p:sp>
        <p:nvSpPr>
          <p:cNvPr id="1173" name="Google Shape;1173;p61"/>
          <p:cNvSpPr/>
          <p:nvPr/>
        </p:nvSpPr>
        <p:spPr>
          <a:xfrm>
            <a:off x="6427600" y="3023800"/>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a:t>
            </a:r>
            <a:endParaRPr sz="1800">
              <a:latin typeface="Consolas"/>
              <a:ea typeface="Consolas"/>
              <a:cs typeface="Consolas"/>
              <a:sym typeface="Consolas"/>
            </a:endParaRPr>
          </a:p>
        </p:txBody>
      </p:sp>
      <p:cxnSp>
        <p:nvCxnSpPr>
          <p:cNvPr id="1174" name="Google Shape;1174;p61"/>
          <p:cNvCxnSpPr>
            <a:stCxn id="1171" idx="4"/>
            <a:endCxn id="1172" idx="7"/>
          </p:cNvCxnSpPr>
          <p:nvPr/>
        </p:nvCxnSpPr>
        <p:spPr>
          <a:xfrm flipH="1">
            <a:off x="5033800" y="2655400"/>
            <a:ext cx="747300" cy="426000"/>
          </a:xfrm>
          <a:prstGeom prst="straightConnector1">
            <a:avLst/>
          </a:prstGeom>
          <a:noFill/>
          <a:ln w="28575" cap="flat" cmpd="sng">
            <a:solidFill>
              <a:schemeClr val="accent2"/>
            </a:solidFill>
            <a:prstDash val="solid"/>
            <a:round/>
            <a:headEnd type="none" w="med" len="med"/>
            <a:tailEnd type="none" w="med" len="med"/>
          </a:ln>
        </p:spPr>
      </p:cxnSp>
      <p:cxnSp>
        <p:nvCxnSpPr>
          <p:cNvPr id="1175" name="Google Shape;1175;p61"/>
          <p:cNvCxnSpPr>
            <a:stCxn id="1171" idx="4"/>
            <a:endCxn id="1173" idx="1"/>
          </p:cNvCxnSpPr>
          <p:nvPr/>
        </p:nvCxnSpPr>
        <p:spPr>
          <a:xfrm>
            <a:off x="5781100" y="2655400"/>
            <a:ext cx="747300" cy="426000"/>
          </a:xfrm>
          <a:prstGeom prst="straightConnector1">
            <a:avLst/>
          </a:prstGeom>
          <a:noFill/>
          <a:ln w="19050" cap="flat" cmpd="sng">
            <a:solidFill>
              <a:srgbClr val="000000"/>
            </a:solidFill>
            <a:prstDash val="solid"/>
            <a:round/>
            <a:headEnd type="none" w="med" len="med"/>
            <a:tailEnd type="none" w="med" len="med"/>
          </a:ln>
        </p:spPr>
      </p:cxnSp>
      <p:sp>
        <p:nvSpPr>
          <p:cNvPr id="1176" name="Google Shape;1176;p61"/>
          <p:cNvSpPr/>
          <p:nvPr/>
        </p:nvSpPr>
        <p:spPr>
          <a:xfrm>
            <a:off x="3684400" y="3785800"/>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00.</a:t>
            </a:r>
            <a:endParaRPr sz="1800">
              <a:latin typeface="Consolas"/>
              <a:ea typeface="Consolas"/>
              <a:cs typeface="Consolas"/>
              <a:sym typeface="Consolas"/>
            </a:endParaRPr>
          </a:p>
        </p:txBody>
      </p:sp>
      <p:cxnSp>
        <p:nvCxnSpPr>
          <p:cNvPr id="1177" name="Google Shape;1177;p61"/>
          <p:cNvCxnSpPr>
            <a:stCxn id="1172" idx="4"/>
            <a:endCxn id="1176" idx="0"/>
          </p:cNvCxnSpPr>
          <p:nvPr/>
        </p:nvCxnSpPr>
        <p:spPr>
          <a:xfrm flipH="1">
            <a:off x="4028500" y="3417400"/>
            <a:ext cx="762000" cy="368400"/>
          </a:xfrm>
          <a:prstGeom prst="straightConnector1">
            <a:avLst/>
          </a:prstGeom>
          <a:noFill/>
          <a:ln w="28575" cap="flat" cmpd="sng">
            <a:solidFill>
              <a:schemeClr val="accent2"/>
            </a:solidFill>
            <a:prstDash val="solid"/>
            <a:round/>
            <a:headEnd type="none" w="med" len="med"/>
            <a:tailEnd type="none" w="med" len="med"/>
          </a:ln>
        </p:spPr>
      </p:cxnSp>
      <p:sp>
        <p:nvSpPr>
          <p:cNvPr id="1178" name="Google Shape;1178;p61"/>
          <p:cNvSpPr/>
          <p:nvPr/>
        </p:nvSpPr>
        <p:spPr>
          <a:xfrm>
            <a:off x="4065400" y="4547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001</a:t>
            </a:r>
            <a:endParaRPr sz="1800">
              <a:latin typeface="Consolas"/>
              <a:ea typeface="Consolas"/>
              <a:cs typeface="Consolas"/>
              <a:sym typeface="Consolas"/>
            </a:endParaRPr>
          </a:p>
        </p:txBody>
      </p:sp>
      <p:cxnSp>
        <p:nvCxnSpPr>
          <p:cNvPr id="1179" name="Google Shape;1179;p61"/>
          <p:cNvCxnSpPr>
            <a:stCxn id="1176" idx="4"/>
            <a:endCxn id="1178" idx="0"/>
          </p:cNvCxnSpPr>
          <p:nvPr/>
        </p:nvCxnSpPr>
        <p:spPr>
          <a:xfrm>
            <a:off x="4028500" y="4179400"/>
            <a:ext cx="381000" cy="368400"/>
          </a:xfrm>
          <a:prstGeom prst="straightConnector1">
            <a:avLst/>
          </a:prstGeom>
          <a:noFill/>
          <a:ln w="28575" cap="flat" cmpd="sng">
            <a:solidFill>
              <a:schemeClr val="accent2"/>
            </a:solidFill>
            <a:prstDash val="solid"/>
            <a:round/>
            <a:headEnd type="none" w="med" len="med"/>
            <a:tailEnd type="none" w="med" len="med"/>
          </a:ln>
        </p:spPr>
      </p:cxnSp>
      <p:graphicFrame>
        <p:nvGraphicFramePr>
          <p:cNvPr id="1180" name="Google Shape;1180;p61"/>
          <p:cNvGraphicFramePr/>
          <p:nvPr>
            <p:extLst>
              <p:ext uri="{D42A27DB-BD31-4B8C-83A1-F6EECF244321}">
                <p14:modId xmlns:p14="http://schemas.microsoft.com/office/powerpoint/2010/main" val="17444429"/>
              </p:ext>
            </p:extLst>
          </p:nvPr>
        </p:nvGraphicFramePr>
        <p:xfrm>
          <a:off x="580582" y="2306350"/>
          <a:ext cx="2108400" cy="2041920"/>
        </p:xfrm>
        <a:graphic>
          <a:graphicData uri="http://schemas.openxmlformats.org/drawingml/2006/table">
            <a:tbl>
              <a:tblPr>
                <a:noFill/>
                <a:tableStyleId>{E43C0DB3-A16B-4310-B7AB-6BCD390F8AB1}</a:tableStyleId>
              </a:tblPr>
              <a:tblGrid>
                <a:gridCol w="1102475">
                  <a:extLst>
                    <a:ext uri="{9D8B030D-6E8A-4147-A177-3AD203B41FA5}">
                      <a16:colId xmlns:a16="http://schemas.microsoft.com/office/drawing/2014/main" val="20000"/>
                    </a:ext>
                  </a:extLst>
                </a:gridCol>
                <a:gridCol w="1005925">
                  <a:extLst>
                    <a:ext uri="{9D8B030D-6E8A-4147-A177-3AD203B41FA5}">
                      <a16:colId xmlns:a16="http://schemas.microsoft.com/office/drawing/2014/main" val="20001"/>
                    </a:ext>
                  </a:extLst>
                </a:gridCol>
              </a:tblGrid>
              <a:tr h="121925">
                <a:tc>
                  <a:txBody>
                    <a:bodyPr/>
                    <a:lstStyle/>
                    <a:p>
                      <a:pPr marL="0" lvl="0" indent="0" algn="ctr" rtl="0">
                        <a:spcBef>
                          <a:spcPts val="0"/>
                        </a:spcBef>
                        <a:spcAft>
                          <a:spcPts val="0"/>
                        </a:spcAft>
                        <a:buNone/>
                      </a:pPr>
                      <a:r>
                        <a:rPr lang="en">
                          <a:latin typeface="Roboto"/>
                          <a:ea typeface="Roboto"/>
                          <a:cs typeface="Roboto"/>
                          <a:sym typeface="Roboto"/>
                        </a:rPr>
                        <a:t>Key</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 dirty="0">
                          <a:latin typeface="Roboto"/>
                          <a:ea typeface="Roboto"/>
                          <a:cs typeface="Roboto"/>
                          <a:sym typeface="Roboto"/>
                        </a:rPr>
                        <a:t>Value</a:t>
                      </a:r>
                    </a:p>
                    <a:p>
                      <a:pPr marL="0" lvl="0" indent="0" algn="ctr" rtl="0">
                        <a:spcBef>
                          <a:spcPts val="0"/>
                        </a:spcBef>
                        <a:spcAft>
                          <a:spcPts val="0"/>
                        </a:spcAft>
                        <a:buNone/>
                      </a:pPr>
                      <a:r>
                        <a:rPr lang="en" dirty="0">
                          <a:latin typeface="Roboto"/>
                          <a:ea typeface="Roboto"/>
                          <a:cs typeface="Roboto"/>
                          <a:sym typeface="Roboto"/>
                        </a:rPr>
                        <a:t>(Port #)</a:t>
                      </a:r>
                      <a:endParaRPr dirty="0">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0"/>
                  </a:ext>
                </a:extLst>
              </a:tr>
              <a:tr h="121925">
                <a:tc>
                  <a:txBody>
                    <a:bodyPr/>
                    <a:lstStyle/>
                    <a:p>
                      <a:pPr marL="0" lvl="0" indent="0" algn="ctr" rtl="0">
                        <a:spcBef>
                          <a:spcPts val="0"/>
                        </a:spcBef>
                        <a:spcAft>
                          <a:spcPts val="0"/>
                        </a:spcAft>
                        <a:buNone/>
                      </a:pPr>
                      <a:r>
                        <a:rPr lang="en">
                          <a:latin typeface="Consolas"/>
                          <a:ea typeface="Consolas"/>
                          <a:cs typeface="Consolas"/>
                          <a:sym typeface="Consolas"/>
                        </a:rPr>
                        <a:t>0..</a:t>
                      </a:r>
                      <a:endParaRPr>
                        <a:latin typeface="Consolas"/>
                        <a:ea typeface="Consolas"/>
                        <a:cs typeface="Consolas"/>
                        <a:sym typeface="Consolas"/>
                      </a:endParaRPr>
                    </a:p>
                  </a:txBody>
                  <a:tcPr marL="45700" marR="45700" marT="45700" marB="45700" anchor="ctr">
                    <a:solidFill>
                      <a:srgbClr val="CFE2F3"/>
                    </a:solidFill>
                  </a:tcPr>
                </a:tc>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45700" marR="45700" marT="45700" marB="45700" anchor="ctr">
                    <a:solidFill>
                      <a:srgbClr val="CFE2F3"/>
                    </a:solidFill>
                  </a:tcPr>
                </a:tc>
                <a:extLst>
                  <a:ext uri="{0D108BD9-81ED-4DB2-BD59-A6C34878D82A}">
                    <a16:rowId xmlns:a16="http://schemas.microsoft.com/office/drawing/2014/main" val="10001"/>
                  </a:ext>
                </a:extLst>
              </a:tr>
              <a:tr h="121925">
                <a:tc>
                  <a:txBody>
                    <a:bodyPr/>
                    <a:lstStyle/>
                    <a:p>
                      <a:pPr marL="0" lvl="0" indent="0" algn="ctr" rtl="0">
                        <a:spcBef>
                          <a:spcPts val="0"/>
                        </a:spcBef>
                        <a:spcAft>
                          <a:spcPts val="0"/>
                        </a:spcAft>
                        <a:buNone/>
                      </a:pPr>
                      <a:r>
                        <a:rPr lang="en">
                          <a:latin typeface="Consolas"/>
                          <a:ea typeface="Consolas"/>
                          <a:cs typeface="Consolas"/>
                          <a:sym typeface="Consolas"/>
                        </a:rPr>
                        <a:t>100</a:t>
                      </a:r>
                      <a:endParaRPr>
                        <a:latin typeface="Consolas"/>
                        <a:ea typeface="Consolas"/>
                        <a:cs typeface="Consolas"/>
                        <a:sym typeface="Consolas"/>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2"/>
                  </a:ext>
                </a:extLst>
              </a:tr>
              <a:tr h="121925">
                <a:tc>
                  <a:txBody>
                    <a:bodyPr/>
                    <a:lstStyle/>
                    <a:p>
                      <a:pPr marL="0" lvl="0" indent="0" algn="ctr" rtl="0">
                        <a:spcBef>
                          <a:spcPts val="0"/>
                        </a:spcBef>
                        <a:spcAft>
                          <a:spcPts val="0"/>
                        </a:spcAft>
                        <a:buNone/>
                      </a:pPr>
                      <a:r>
                        <a:rPr lang="en">
                          <a:latin typeface="Consolas"/>
                          <a:ea typeface="Consolas"/>
                          <a:cs typeface="Consolas"/>
                          <a:sym typeface="Consolas"/>
                        </a:rPr>
                        <a:t>101</a:t>
                      </a:r>
                      <a:endParaRPr>
                        <a:latin typeface="Consolas"/>
                        <a:ea typeface="Consolas"/>
                        <a:cs typeface="Consolas"/>
                        <a:sym typeface="Consolas"/>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3"/>
                  </a:ext>
                </a:extLst>
              </a:tr>
              <a:tr h="121925">
                <a:tc>
                  <a:txBody>
                    <a:bodyPr/>
                    <a:lstStyle/>
                    <a:p>
                      <a:pPr marL="0" lvl="0" indent="0" algn="ctr" rtl="0">
                        <a:spcBef>
                          <a:spcPts val="0"/>
                        </a:spcBef>
                        <a:spcAft>
                          <a:spcPts val="0"/>
                        </a:spcAft>
                        <a:buNone/>
                      </a:pPr>
                      <a:r>
                        <a:rPr lang="en">
                          <a:latin typeface="Consolas"/>
                          <a:ea typeface="Consolas"/>
                          <a:cs typeface="Consolas"/>
                          <a:sym typeface="Consolas"/>
                        </a:rPr>
                        <a:t>11.</a:t>
                      </a:r>
                      <a:endParaRPr>
                        <a:latin typeface="Consolas"/>
                        <a:ea typeface="Consolas"/>
                        <a:cs typeface="Consolas"/>
                        <a:sym typeface="Consolas"/>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4</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4"/>
                  </a:ext>
                </a:extLst>
              </a:tr>
              <a:tr h="121925">
                <a:tc>
                  <a:txBody>
                    <a:bodyPr/>
                    <a:lstStyle/>
                    <a:p>
                      <a:pPr marL="0" lvl="0" indent="0" algn="ctr" rtl="0">
                        <a:spcBef>
                          <a:spcPts val="0"/>
                        </a:spcBef>
                        <a:spcAft>
                          <a:spcPts val="0"/>
                        </a:spcAft>
                        <a:buNone/>
                      </a:pPr>
                      <a:r>
                        <a:rPr lang="en">
                          <a:latin typeface="Consolas"/>
                          <a:ea typeface="Consolas"/>
                          <a:cs typeface="Consolas"/>
                          <a:sym typeface="Consolas"/>
                        </a:rPr>
                        <a:t>001</a:t>
                      </a:r>
                      <a:endParaRPr>
                        <a:latin typeface="Consolas"/>
                        <a:ea typeface="Consolas"/>
                        <a:cs typeface="Consolas"/>
                        <a:sym typeface="Consolas"/>
                      </a:endParaRPr>
                    </a:p>
                  </a:txBody>
                  <a:tcPr marL="45700" marR="45700" marT="45700" marB="45700" anchor="ctr">
                    <a:solidFill>
                      <a:srgbClr val="CFE2F3"/>
                    </a:solidFill>
                  </a:tcPr>
                </a:tc>
                <a:tc>
                  <a:txBody>
                    <a:bodyPr/>
                    <a:lstStyle/>
                    <a:p>
                      <a:pPr marL="0" lvl="0" indent="0" algn="ctr" rtl="0">
                        <a:spcBef>
                          <a:spcPts val="0"/>
                        </a:spcBef>
                        <a:spcAft>
                          <a:spcPts val="0"/>
                        </a:spcAft>
                        <a:buNone/>
                      </a:pPr>
                      <a:r>
                        <a:rPr lang="en" dirty="0">
                          <a:latin typeface="Roboto"/>
                          <a:ea typeface="Roboto"/>
                          <a:cs typeface="Roboto"/>
                          <a:sym typeface="Roboto"/>
                        </a:rPr>
                        <a:t>5</a:t>
                      </a:r>
                      <a:endParaRPr dirty="0">
                        <a:latin typeface="Roboto"/>
                        <a:ea typeface="Roboto"/>
                        <a:cs typeface="Roboto"/>
                        <a:sym typeface="Roboto"/>
                      </a:endParaRPr>
                    </a:p>
                  </a:txBody>
                  <a:tcPr marL="45700" marR="45700" marT="45700" marB="45700" anchor="ctr">
                    <a:solidFill>
                      <a:srgbClr val="CFE2F3"/>
                    </a:solidFill>
                  </a:tcPr>
                </a:tc>
                <a:extLst>
                  <a:ext uri="{0D108BD9-81ED-4DB2-BD59-A6C34878D82A}">
                    <a16:rowId xmlns:a16="http://schemas.microsoft.com/office/drawing/2014/main" val="10005"/>
                  </a:ext>
                </a:extLst>
              </a:tr>
            </a:tbl>
          </a:graphicData>
        </a:graphic>
      </p:graphicFrame>
      <p:sp>
        <p:nvSpPr>
          <p:cNvPr id="1181" name="Google Shape;1181;p61"/>
          <p:cNvSpPr/>
          <p:nvPr/>
        </p:nvSpPr>
        <p:spPr>
          <a:xfrm>
            <a:off x="5665600" y="3785800"/>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10.</a:t>
            </a:r>
            <a:endParaRPr sz="1800">
              <a:latin typeface="Consolas"/>
              <a:ea typeface="Consolas"/>
              <a:cs typeface="Consolas"/>
              <a:sym typeface="Consolas"/>
            </a:endParaRPr>
          </a:p>
        </p:txBody>
      </p:sp>
      <p:sp>
        <p:nvSpPr>
          <p:cNvPr id="1182" name="Google Shape;1182;p61"/>
          <p:cNvSpPr/>
          <p:nvPr/>
        </p:nvSpPr>
        <p:spPr>
          <a:xfrm>
            <a:off x="7189600" y="3785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11.</a:t>
            </a:r>
            <a:endParaRPr sz="1800">
              <a:latin typeface="Consolas"/>
              <a:ea typeface="Consolas"/>
              <a:cs typeface="Consolas"/>
              <a:sym typeface="Consolas"/>
            </a:endParaRPr>
          </a:p>
        </p:txBody>
      </p:sp>
      <p:sp>
        <p:nvSpPr>
          <p:cNvPr id="1183" name="Google Shape;1183;p61"/>
          <p:cNvSpPr/>
          <p:nvPr/>
        </p:nvSpPr>
        <p:spPr>
          <a:xfrm>
            <a:off x="5132200" y="4547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100</a:t>
            </a:r>
            <a:endParaRPr sz="1800">
              <a:latin typeface="Consolas"/>
              <a:ea typeface="Consolas"/>
              <a:cs typeface="Consolas"/>
              <a:sym typeface="Consolas"/>
            </a:endParaRPr>
          </a:p>
        </p:txBody>
      </p:sp>
      <p:sp>
        <p:nvSpPr>
          <p:cNvPr id="1184" name="Google Shape;1184;p61"/>
          <p:cNvSpPr/>
          <p:nvPr/>
        </p:nvSpPr>
        <p:spPr>
          <a:xfrm>
            <a:off x="6199000" y="4547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101</a:t>
            </a:r>
            <a:endParaRPr sz="1800">
              <a:latin typeface="Consolas"/>
              <a:ea typeface="Consolas"/>
              <a:cs typeface="Consolas"/>
              <a:sym typeface="Consolas"/>
            </a:endParaRPr>
          </a:p>
        </p:txBody>
      </p:sp>
      <p:cxnSp>
        <p:nvCxnSpPr>
          <p:cNvPr id="1185" name="Google Shape;1185;p61"/>
          <p:cNvCxnSpPr>
            <a:stCxn id="1181" idx="4"/>
            <a:endCxn id="1183" idx="0"/>
          </p:cNvCxnSpPr>
          <p:nvPr/>
        </p:nvCxnSpPr>
        <p:spPr>
          <a:xfrm flipH="1">
            <a:off x="5476300" y="4179400"/>
            <a:ext cx="533400" cy="368400"/>
          </a:xfrm>
          <a:prstGeom prst="straightConnector1">
            <a:avLst/>
          </a:prstGeom>
          <a:noFill/>
          <a:ln w="19050" cap="flat" cmpd="sng">
            <a:solidFill>
              <a:srgbClr val="000000"/>
            </a:solidFill>
            <a:prstDash val="solid"/>
            <a:round/>
            <a:headEnd type="none" w="med" len="med"/>
            <a:tailEnd type="none" w="med" len="med"/>
          </a:ln>
        </p:spPr>
      </p:cxnSp>
      <p:cxnSp>
        <p:nvCxnSpPr>
          <p:cNvPr id="1186" name="Google Shape;1186;p61"/>
          <p:cNvCxnSpPr>
            <a:stCxn id="1181" idx="4"/>
            <a:endCxn id="1184" idx="0"/>
          </p:cNvCxnSpPr>
          <p:nvPr/>
        </p:nvCxnSpPr>
        <p:spPr>
          <a:xfrm>
            <a:off x="6009700" y="4179400"/>
            <a:ext cx="533400" cy="368400"/>
          </a:xfrm>
          <a:prstGeom prst="straightConnector1">
            <a:avLst/>
          </a:prstGeom>
          <a:noFill/>
          <a:ln w="19050" cap="flat" cmpd="sng">
            <a:solidFill>
              <a:srgbClr val="000000"/>
            </a:solidFill>
            <a:prstDash val="solid"/>
            <a:round/>
            <a:headEnd type="none" w="med" len="med"/>
            <a:tailEnd type="none" w="med" len="med"/>
          </a:ln>
        </p:spPr>
      </p:cxnSp>
      <p:cxnSp>
        <p:nvCxnSpPr>
          <p:cNvPr id="1187" name="Google Shape;1187;p61"/>
          <p:cNvCxnSpPr>
            <a:stCxn id="1173" idx="4"/>
            <a:endCxn id="1182" idx="0"/>
          </p:cNvCxnSpPr>
          <p:nvPr/>
        </p:nvCxnSpPr>
        <p:spPr>
          <a:xfrm>
            <a:off x="6771700" y="3417400"/>
            <a:ext cx="762000" cy="368400"/>
          </a:xfrm>
          <a:prstGeom prst="straightConnector1">
            <a:avLst/>
          </a:prstGeom>
          <a:noFill/>
          <a:ln w="19050" cap="flat" cmpd="sng">
            <a:solidFill>
              <a:srgbClr val="000000"/>
            </a:solidFill>
            <a:prstDash val="solid"/>
            <a:round/>
            <a:headEnd type="none" w="med" len="med"/>
            <a:tailEnd type="none" w="med" len="med"/>
          </a:ln>
        </p:spPr>
      </p:cxnSp>
      <p:cxnSp>
        <p:nvCxnSpPr>
          <p:cNvPr id="1188" name="Google Shape;1188;p61"/>
          <p:cNvCxnSpPr>
            <a:stCxn id="1173" idx="4"/>
            <a:endCxn id="1181" idx="0"/>
          </p:cNvCxnSpPr>
          <p:nvPr/>
        </p:nvCxnSpPr>
        <p:spPr>
          <a:xfrm flipH="1">
            <a:off x="6009700" y="3417400"/>
            <a:ext cx="762000" cy="368400"/>
          </a:xfrm>
          <a:prstGeom prst="straightConnector1">
            <a:avLst/>
          </a:prstGeom>
          <a:noFill/>
          <a:ln w="19050" cap="flat" cmpd="sng">
            <a:solidFill>
              <a:srgbClr val="000000"/>
            </a:solidFill>
            <a:prstDash val="solid"/>
            <a:round/>
            <a:headEnd type="none" w="med" len="med"/>
            <a:tailEnd type="none" w="med" len="med"/>
          </a:ln>
        </p:spPr>
      </p:cxnSp>
      <p:sp>
        <p:nvSpPr>
          <p:cNvPr id="1189" name="Google Shape;1189;p61"/>
          <p:cNvSpPr txBox="1"/>
          <p:nvPr/>
        </p:nvSpPr>
        <p:spPr>
          <a:xfrm>
            <a:off x="4753597" y="4578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5</a:t>
            </a:r>
            <a:endParaRPr sz="1800">
              <a:solidFill>
                <a:schemeClr val="accent3"/>
              </a:solidFill>
              <a:latin typeface="Roboto"/>
              <a:ea typeface="Roboto"/>
              <a:cs typeface="Roboto"/>
              <a:sym typeface="Roboto"/>
            </a:endParaRPr>
          </a:p>
        </p:txBody>
      </p:sp>
      <p:sp>
        <p:nvSpPr>
          <p:cNvPr id="1190" name="Google Shape;1190;p61"/>
          <p:cNvSpPr txBox="1"/>
          <p:nvPr/>
        </p:nvSpPr>
        <p:spPr>
          <a:xfrm>
            <a:off x="5820397" y="4578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2</a:t>
            </a:r>
            <a:endParaRPr sz="1800">
              <a:solidFill>
                <a:schemeClr val="accent3"/>
              </a:solidFill>
              <a:latin typeface="Roboto"/>
              <a:ea typeface="Roboto"/>
              <a:cs typeface="Roboto"/>
              <a:sym typeface="Roboto"/>
            </a:endParaRPr>
          </a:p>
        </p:txBody>
      </p:sp>
      <p:sp>
        <p:nvSpPr>
          <p:cNvPr id="1191" name="Google Shape;1191;p61"/>
          <p:cNvSpPr txBox="1"/>
          <p:nvPr/>
        </p:nvSpPr>
        <p:spPr>
          <a:xfrm>
            <a:off x="6887197" y="4578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3</a:t>
            </a:r>
            <a:endParaRPr sz="1800">
              <a:solidFill>
                <a:schemeClr val="accent3"/>
              </a:solidFill>
              <a:latin typeface="Roboto"/>
              <a:ea typeface="Roboto"/>
              <a:cs typeface="Roboto"/>
              <a:sym typeface="Roboto"/>
            </a:endParaRPr>
          </a:p>
        </p:txBody>
      </p:sp>
      <p:sp>
        <p:nvSpPr>
          <p:cNvPr id="1192" name="Google Shape;1192;p61"/>
          <p:cNvSpPr txBox="1"/>
          <p:nvPr/>
        </p:nvSpPr>
        <p:spPr>
          <a:xfrm>
            <a:off x="7877797" y="3816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4</a:t>
            </a:r>
            <a:endParaRPr sz="1800">
              <a:solidFill>
                <a:schemeClr val="accent3"/>
              </a:solidFill>
              <a:latin typeface="Roboto"/>
              <a:ea typeface="Roboto"/>
              <a:cs typeface="Roboto"/>
              <a:sym typeface="Roboto"/>
            </a:endParaRPr>
          </a:p>
        </p:txBody>
      </p:sp>
      <p:sp>
        <p:nvSpPr>
          <p:cNvPr id="1193" name="Google Shape;1193;p61"/>
          <p:cNvSpPr txBox="1"/>
          <p:nvPr/>
        </p:nvSpPr>
        <p:spPr>
          <a:xfrm>
            <a:off x="5134597" y="3054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dirty="0">
                <a:solidFill>
                  <a:schemeClr val="accent3"/>
                </a:solidFill>
                <a:latin typeface="Roboto"/>
                <a:ea typeface="Roboto"/>
                <a:cs typeface="Roboto"/>
                <a:sym typeface="Roboto"/>
              </a:rPr>
              <a:t>1</a:t>
            </a:r>
            <a:endParaRPr sz="1800" dirty="0">
              <a:solidFill>
                <a:schemeClr val="accent3"/>
              </a:solidFill>
              <a:latin typeface="Roboto"/>
              <a:ea typeface="Roboto"/>
              <a:cs typeface="Roboto"/>
              <a:sym typeface="Roboto"/>
            </a:endParaRPr>
          </a:p>
        </p:txBody>
      </p:sp>
      <p:sp>
        <p:nvSpPr>
          <p:cNvPr id="1194" name="Google Shape;1194;p61"/>
          <p:cNvSpPr txBox="1"/>
          <p:nvPr/>
        </p:nvSpPr>
        <p:spPr>
          <a:xfrm>
            <a:off x="777400" y="4333345"/>
            <a:ext cx="1842600" cy="554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dirty="0">
                <a:solidFill>
                  <a:schemeClr val="accent2"/>
                </a:solidFill>
                <a:latin typeface="Roboto"/>
                <a:ea typeface="Roboto"/>
                <a:cs typeface="Roboto"/>
                <a:sym typeface="Roboto"/>
              </a:rPr>
              <a:t>Longest prefix of </a:t>
            </a:r>
            <a:r>
              <a:rPr lang="en" sz="1800" dirty="0">
                <a:solidFill>
                  <a:schemeClr val="accent2"/>
                </a:solidFill>
                <a:latin typeface="Consolas"/>
                <a:ea typeface="Consolas"/>
                <a:cs typeface="Consolas"/>
                <a:sym typeface="Consolas"/>
              </a:rPr>
              <a:t>00100</a:t>
            </a:r>
            <a:r>
              <a:rPr lang="en" sz="1800" dirty="0">
                <a:solidFill>
                  <a:schemeClr val="accent2"/>
                </a:solidFill>
                <a:latin typeface="Roboto"/>
                <a:ea typeface="Roboto"/>
                <a:cs typeface="Roboto"/>
                <a:sym typeface="Roboto"/>
              </a:rPr>
              <a:t> is </a:t>
            </a:r>
            <a:r>
              <a:rPr lang="en" sz="1800" dirty="0">
                <a:solidFill>
                  <a:schemeClr val="accent2"/>
                </a:solidFill>
                <a:latin typeface="Consolas"/>
                <a:ea typeface="Consolas"/>
                <a:cs typeface="Consolas"/>
                <a:sym typeface="Consolas"/>
              </a:rPr>
              <a:t>001</a:t>
            </a:r>
            <a:r>
              <a:rPr lang="en" sz="1800" dirty="0">
                <a:solidFill>
                  <a:schemeClr val="accent2"/>
                </a:solidFill>
                <a:latin typeface="Roboto"/>
                <a:ea typeface="Roboto"/>
                <a:cs typeface="Roboto"/>
                <a:sym typeface="Roboto"/>
              </a:rPr>
              <a:t>.</a:t>
            </a:r>
            <a:endParaRPr sz="1800" dirty="0">
              <a:solidFill>
                <a:schemeClr val="accent2"/>
              </a:solidFill>
              <a:latin typeface="Roboto"/>
              <a:ea typeface="Roboto"/>
              <a:cs typeface="Roboto"/>
              <a:sym typeface="Roboto"/>
            </a:endParaRPr>
          </a:p>
        </p:txBody>
      </p:sp>
      <p:pic>
        <p:nvPicPr>
          <p:cNvPr id="2" name="Google Shape;480;p41">
            <a:extLst>
              <a:ext uri="{FF2B5EF4-FFF2-40B4-BE49-F238E27FC236}">
                <a16:creationId xmlns:a16="http://schemas.microsoft.com/office/drawing/2014/main" id="{DDB3D8CC-D9EE-5A3E-DFE1-9D1161F36B0C}"/>
              </a:ext>
            </a:extLst>
          </p:cNvPr>
          <p:cNvPicPr preferRelativeResize="0"/>
          <p:nvPr/>
        </p:nvPicPr>
        <p:blipFill rotWithShape="1">
          <a:blip r:embed="rId3">
            <a:alphaModFix/>
          </a:blip>
          <a:srcRect t="21098" b="10153"/>
          <a:stretch/>
        </p:blipFill>
        <p:spPr>
          <a:xfrm>
            <a:off x="6771700" y="34975"/>
            <a:ext cx="2183006" cy="1001335"/>
          </a:xfrm>
          <a:prstGeom prst="rect">
            <a:avLst/>
          </a:prstGeom>
          <a:noFill/>
          <a:ln>
            <a:noFill/>
          </a:ln>
        </p:spPr>
      </p:pic>
      <p:sp>
        <p:nvSpPr>
          <p:cNvPr id="3" name="Google Shape;484;p41">
            <a:extLst>
              <a:ext uri="{FF2B5EF4-FFF2-40B4-BE49-F238E27FC236}">
                <a16:creationId xmlns:a16="http://schemas.microsoft.com/office/drawing/2014/main" id="{0E749576-D4D8-2432-1FD4-70BCBAD9FD8D}"/>
              </a:ext>
            </a:extLst>
          </p:cNvPr>
          <p:cNvSpPr txBox="1"/>
          <p:nvPr/>
        </p:nvSpPr>
        <p:spPr>
          <a:xfrm>
            <a:off x="6597791" y="969192"/>
            <a:ext cx="2560012"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chemeClr val="dk1"/>
                </a:solidFill>
                <a:latin typeface="Roboto"/>
                <a:ea typeface="Roboto"/>
                <a:cs typeface="Roboto"/>
                <a:sym typeface="Roboto"/>
              </a:rPr>
              <a:t>Physical port</a:t>
            </a:r>
            <a:r>
              <a:rPr lang="en" sz="1200" dirty="0">
                <a:solidFill>
                  <a:schemeClr val="dk1"/>
                </a:solidFill>
                <a:latin typeface="Roboto"/>
                <a:ea typeface="Roboto"/>
                <a:cs typeface="Roboto"/>
                <a:sym typeface="Roboto"/>
              </a:rPr>
              <a:t>: The hole you plug a cable into. Exists in hardware.</a:t>
            </a:r>
            <a:endParaRPr sz="1200" dirty="0">
              <a:solidFill>
                <a:schemeClr val="dk1"/>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62"/>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Efficient IP Lookup with Tries</a:t>
            </a:r>
            <a:endParaRPr dirty="0"/>
          </a:p>
        </p:txBody>
      </p:sp>
      <p:sp>
        <p:nvSpPr>
          <p:cNvPr id="1200" name="Google Shape;1200;p62"/>
          <p:cNvSpPr txBox="1">
            <a:spLocks noGrp="1"/>
          </p:cNvSpPr>
          <p:nvPr>
            <p:ph type="body" idx="1"/>
          </p:nvPr>
        </p:nvSpPr>
        <p:spPr>
          <a:xfrm>
            <a:off x="107050" y="402200"/>
            <a:ext cx="8909700" cy="1647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a:t>Longest prefix matching on a trie:</a:t>
            </a:r>
            <a:endParaRPr/>
          </a:p>
          <a:p>
            <a:pPr marL="457200" lvl="0" indent="-342900" algn="l" rtl="0">
              <a:spcBef>
                <a:spcPts val="600"/>
              </a:spcBef>
              <a:spcAft>
                <a:spcPts val="0"/>
              </a:spcAft>
              <a:buSzPts val="1800"/>
              <a:buChar char="●"/>
            </a:pPr>
            <a:r>
              <a:rPr lang="en"/>
              <a:t>Start at the root, and spell out the word.</a:t>
            </a:r>
            <a:endParaRPr/>
          </a:p>
          <a:p>
            <a:pPr marL="457200" lvl="0" indent="-342900" algn="l" rtl="0">
              <a:spcBef>
                <a:spcPts val="0"/>
              </a:spcBef>
              <a:spcAft>
                <a:spcPts val="0"/>
              </a:spcAft>
              <a:buSzPts val="1800"/>
              <a:buChar char="●"/>
            </a:pPr>
            <a:r>
              <a:rPr lang="en"/>
              <a:t>Remember most recent (longest) key you see along the way.</a:t>
            </a:r>
            <a:endParaRPr/>
          </a:p>
          <a:p>
            <a:pPr marL="457200" lvl="0" indent="-342900" algn="l" rtl="0">
              <a:spcBef>
                <a:spcPts val="0"/>
              </a:spcBef>
              <a:spcAft>
                <a:spcPts val="0"/>
              </a:spcAft>
              <a:buSzPts val="1800"/>
              <a:buChar char="●"/>
            </a:pPr>
            <a:r>
              <a:rPr lang="en"/>
              <a:t>Stop when you're done, or fall off the tree. Return the longest key you saw.</a:t>
            </a:r>
            <a:endParaRPr/>
          </a:p>
        </p:txBody>
      </p:sp>
      <p:sp>
        <p:nvSpPr>
          <p:cNvPr id="1201" name="Google Shape;1201;p62"/>
          <p:cNvSpPr/>
          <p:nvPr/>
        </p:nvSpPr>
        <p:spPr>
          <a:xfrm>
            <a:off x="5437000" y="2261800"/>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a:t>
            </a:r>
            <a:endParaRPr sz="1800">
              <a:latin typeface="Consolas"/>
              <a:ea typeface="Consolas"/>
              <a:cs typeface="Consolas"/>
              <a:sym typeface="Consolas"/>
            </a:endParaRPr>
          </a:p>
        </p:txBody>
      </p:sp>
      <p:sp>
        <p:nvSpPr>
          <p:cNvPr id="1202" name="Google Shape;1202;p62"/>
          <p:cNvSpPr/>
          <p:nvPr/>
        </p:nvSpPr>
        <p:spPr>
          <a:xfrm>
            <a:off x="4446400" y="3023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0..</a:t>
            </a:r>
            <a:endParaRPr sz="1800">
              <a:latin typeface="Consolas"/>
              <a:ea typeface="Consolas"/>
              <a:cs typeface="Consolas"/>
              <a:sym typeface="Consolas"/>
            </a:endParaRPr>
          </a:p>
        </p:txBody>
      </p:sp>
      <p:sp>
        <p:nvSpPr>
          <p:cNvPr id="1203" name="Google Shape;1203;p62"/>
          <p:cNvSpPr/>
          <p:nvPr/>
        </p:nvSpPr>
        <p:spPr>
          <a:xfrm>
            <a:off x="6427600" y="3023800"/>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a:t>
            </a:r>
            <a:endParaRPr sz="1800">
              <a:latin typeface="Consolas"/>
              <a:ea typeface="Consolas"/>
              <a:cs typeface="Consolas"/>
              <a:sym typeface="Consolas"/>
            </a:endParaRPr>
          </a:p>
        </p:txBody>
      </p:sp>
      <p:cxnSp>
        <p:nvCxnSpPr>
          <p:cNvPr id="1204" name="Google Shape;1204;p62"/>
          <p:cNvCxnSpPr>
            <a:stCxn id="1201" idx="4"/>
            <a:endCxn id="1202" idx="7"/>
          </p:cNvCxnSpPr>
          <p:nvPr/>
        </p:nvCxnSpPr>
        <p:spPr>
          <a:xfrm flipH="1">
            <a:off x="5033800" y="2655400"/>
            <a:ext cx="747300" cy="426000"/>
          </a:xfrm>
          <a:prstGeom prst="straightConnector1">
            <a:avLst/>
          </a:prstGeom>
          <a:noFill/>
          <a:ln w="28575" cap="flat" cmpd="sng">
            <a:solidFill>
              <a:schemeClr val="accent2"/>
            </a:solidFill>
            <a:prstDash val="solid"/>
            <a:round/>
            <a:headEnd type="none" w="med" len="med"/>
            <a:tailEnd type="none" w="med" len="med"/>
          </a:ln>
        </p:spPr>
      </p:cxnSp>
      <p:cxnSp>
        <p:nvCxnSpPr>
          <p:cNvPr id="1205" name="Google Shape;1205;p62"/>
          <p:cNvCxnSpPr>
            <a:stCxn id="1201" idx="4"/>
            <a:endCxn id="1203" idx="1"/>
          </p:cNvCxnSpPr>
          <p:nvPr/>
        </p:nvCxnSpPr>
        <p:spPr>
          <a:xfrm>
            <a:off x="5781100" y="2655400"/>
            <a:ext cx="747300" cy="426000"/>
          </a:xfrm>
          <a:prstGeom prst="straightConnector1">
            <a:avLst/>
          </a:prstGeom>
          <a:noFill/>
          <a:ln w="19050" cap="flat" cmpd="sng">
            <a:solidFill>
              <a:srgbClr val="000000"/>
            </a:solidFill>
            <a:prstDash val="solid"/>
            <a:round/>
            <a:headEnd type="none" w="med" len="med"/>
            <a:tailEnd type="none" w="med" len="med"/>
          </a:ln>
        </p:spPr>
      </p:cxnSp>
      <p:cxnSp>
        <p:nvCxnSpPr>
          <p:cNvPr id="1206" name="Google Shape;1206;p62"/>
          <p:cNvCxnSpPr>
            <a:stCxn id="1202" idx="4"/>
            <a:endCxn id="1207" idx="0"/>
          </p:cNvCxnSpPr>
          <p:nvPr/>
        </p:nvCxnSpPr>
        <p:spPr>
          <a:xfrm flipH="1">
            <a:off x="4028500" y="3417400"/>
            <a:ext cx="762000" cy="368400"/>
          </a:xfrm>
          <a:prstGeom prst="straightConnector1">
            <a:avLst/>
          </a:prstGeom>
          <a:noFill/>
          <a:ln w="28575" cap="flat" cmpd="sng">
            <a:solidFill>
              <a:schemeClr val="accent2"/>
            </a:solidFill>
            <a:prstDash val="solid"/>
            <a:round/>
            <a:headEnd type="none" w="med" len="med"/>
            <a:tailEnd type="none" w="med" len="med"/>
          </a:ln>
        </p:spPr>
      </p:cxnSp>
      <p:sp>
        <p:nvSpPr>
          <p:cNvPr id="1208" name="Google Shape;1208;p62"/>
          <p:cNvSpPr/>
          <p:nvPr/>
        </p:nvSpPr>
        <p:spPr>
          <a:xfrm>
            <a:off x="4065400" y="4547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001</a:t>
            </a:r>
            <a:endParaRPr sz="1800">
              <a:latin typeface="Consolas"/>
              <a:ea typeface="Consolas"/>
              <a:cs typeface="Consolas"/>
              <a:sym typeface="Consolas"/>
            </a:endParaRPr>
          </a:p>
        </p:txBody>
      </p:sp>
      <p:cxnSp>
        <p:nvCxnSpPr>
          <p:cNvPr id="1209" name="Google Shape;1209;p62"/>
          <p:cNvCxnSpPr>
            <a:stCxn id="1207" idx="4"/>
            <a:endCxn id="1208" idx="0"/>
          </p:cNvCxnSpPr>
          <p:nvPr/>
        </p:nvCxnSpPr>
        <p:spPr>
          <a:xfrm>
            <a:off x="4028500" y="4179400"/>
            <a:ext cx="381000" cy="368400"/>
          </a:xfrm>
          <a:prstGeom prst="straightConnector1">
            <a:avLst/>
          </a:prstGeom>
          <a:noFill/>
          <a:ln w="19050" cap="flat" cmpd="sng">
            <a:solidFill>
              <a:srgbClr val="000000"/>
            </a:solidFill>
            <a:prstDash val="solid"/>
            <a:round/>
            <a:headEnd type="none" w="med" len="med"/>
            <a:tailEnd type="none" w="med" len="med"/>
          </a:ln>
        </p:spPr>
      </p:cxnSp>
      <p:sp>
        <p:nvSpPr>
          <p:cNvPr id="1210" name="Google Shape;1210;p62"/>
          <p:cNvSpPr/>
          <p:nvPr/>
        </p:nvSpPr>
        <p:spPr>
          <a:xfrm>
            <a:off x="5665600" y="3785800"/>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10.</a:t>
            </a:r>
            <a:endParaRPr sz="1800">
              <a:latin typeface="Consolas"/>
              <a:ea typeface="Consolas"/>
              <a:cs typeface="Consolas"/>
              <a:sym typeface="Consolas"/>
            </a:endParaRPr>
          </a:p>
        </p:txBody>
      </p:sp>
      <p:sp>
        <p:nvSpPr>
          <p:cNvPr id="1211" name="Google Shape;1211;p62"/>
          <p:cNvSpPr/>
          <p:nvPr/>
        </p:nvSpPr>
        <p:spPr>
          <a:xfrm>
            <a:off x="7189600" y="3785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11.</a:t>
            </a:r>
            <a:endParaRPr sz="1800">
              <a:latin typeface="Consolas"/>
              <a:ea typeface="Consolas"/>
              <a:cs typeface="Consolas"/>
              <a:sym typeface="Consolas"/>
            </a:endParaRPr>
          </a:p>
        </p:txBody>
      </p:sp>
      <p:sp>
        <p:nvSpPr>
          <p:cNvPr id="1212" name="Google Shape;1212;p62"/>
          <p:cNvSpPr/>
          <p:nvPr/>
        </p:nvSpPr>
        <p:spPr>
          <a:xfrm>
            <a:off x="5132200" y="4547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100</a:t>
            </a:r>
            <a:endParaRPr sz="1800">
              <a:latin typeface="Consolas"/>
              <a:ea typeface="Consolas"/>
              <a:cs typeface="Consolas"/>
              <a:sym typeface="Consolas"/>
            </a:endParaRPr>
          </a:p>
        </p:txBody>
      </p:sp>
      <p:sp>
        <p:nvSpPr>
          <p:cNvPr id="1213" name="Google Shape;1213;p62"/>
          <p:cNvSpPr/>
          <p:nvPr/>
        </p:nvSpPr>
        <p:spPr>
          <a:xfrm>
            <a:off x="6199000" y="4547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101</a:t>
            </a:r>
            <a:endParaRPr sz="1800">
              <a:latin typeface="Consolas"/>
              <a:ea typeface="Consolas"/>
              <a:cs typeface="Consolas"/>
              <a:sym typeface="Consolas"/>
            </a:endParaRPr>
          </a:p>
        </p:txBody>
      </p:sp>
      <p:cxnSp>
        <p:nvCxnSpPr>
          <p:cNvPr id="1214" name="Google Shape;1214;p62"/>
          <p:cNvCxnSpPr>
            <a:stCxn id="1210" idx="4"/>
            <a:endCxn id="1212" idx="0"/>
          </p:cNvCxnSpPr>
          <p:nvPr/>
        </p:nvCxnSpPr>
        <p:spPr>
          <a:xfrm flipH="1">
            <a:off x="5476300" y="4179400"/>
            <a:ext cx="533400" cy="368400"/>
          </a:xfrm>
          <a:prstGeom prst="straightConnector1">
            <a:avLst/>
          </a:prstGeom>
          <a:noFill/>
          <a:ln w="19050" cap="flat" cmpd="sng">
            <a:solidFill>
              <a:srgbClr val="000000"/>
            </a:solidFill>
            <a:prstDash val="solid"/>
            <a:round/>
            <a:headEnd type="none" w="med" len="med"/>
            <a:tailEnd type="none" w="med" len="med"/>
          </a:ln>
        </p:spPr>
      </p:cxnSp>
      <p:cxnSp>
        <p:nvCxnSpPr>
          <p:cNvPr id="1215" name="Google Shape;1215;p62"/>
          <p:cNvCxnSpPr>
            <a:stCxn id="1210" idx="4"/>
            <a:endCxn id="1213" idx="0"/>
          </p:cNvCxnSpPr>
          <p:nvPr/>
        </p:nvCxnSpPr>
        <p:spPr>
          <a:xfrm>
            <a:off x="6009700" y="4179400"/>
            <a:ext cx="533400" cy="368400"/>
          </a:xfrm>
          <a:prstGeom prst="straightConnector1">
            <a:avLst/>
          </a:prstGeom>
          <a:noFill/>
          <a:ln w="19050" cap="flat" cmpd="sng">
            <a:solidFill>
              <a:srgbClr val="000000"/>
            </a:solidFill>
            <a:prstDash val="solid"/>
            <a:round/>
            <a:headEnd type="none" w="med" len="med"/>
            <a:tailEnd type="none" w="med" len="med"/>
          </a:ln>
        </p:spPr>
      </p:cxnSp>
      <p:cxnSp>
        <p:nvCxnSpPr>
          <p:cNvPr id="1216" name="Google Shape;1216;p62"/>
          <p:cNvCxnSpPr>
            <a:stCxn id="1203" idx="4"/>
            <a:endCxn id="1211" idx="0"/>
          </p:cNvCxnSpPr>
          <p:nvPr/>
        </p:nvCxnSpPr>
        <p:spPr>
          <a:xfrm>
            <a:off x="6771700" y="3417400"/>
            <a:ext cx="762000" cy="368400"/>
          </a:xfrm>
          <a:prstGeom prst="straightConnector1">
            <a:avLst/>
          </a:prstGeom>
          <a:noFill/>
          <a:ln w="19050" cap="flat" cmpd="sng">
            <a:solidFill>
              <a:srgbClr val="000000"/>
            </a:solidFill>
            <a:prstDash val="solid"/>
            <a:round/>
            <a:headEnd type="none" w="med" len="med"/>
            <a:tailEnd type="none" w="med" len="med"/>
          </a:ln>
        </p:spPr>
      </p:cxnSp>
      <p:cxnSp>
        <p:nvCxnSpPr>
          <p:cNvPr id="1217" name="Google Shape;1217;p62"/>
          <p:cNvCxnSpPr>
            <a:stCxn id="1203" idx="4"/>
            <a:endCxn id="1210" idx="0"/>
          </p:cNvCxnSpPr>
          <p:nvPr/>
        </p:nvCxnSpPr>
        <p:spPr>
          <a:xfrm flipH="1">
            <a:off x="6009700" y="3417400"/>
            <a:ext cx="762000" cy="368400"/>
          </a:xfrm>
          <a:prstGeom prst="straightConnector1">
            <a:avLst/>
          </a:prstGeom>
          <a:noFill/>
          <a:ln w="19050" cap="flat" cmpd="sng">
            <a:solidFill>
              <a:srgbClr val="000000"/>
            </a:solidFill>
            <a:prstDash val="solid"/>
            <a:round/>
            <a:headEnd type="none" w="med" len="med"/>
            <a:tailEnd type="none" w="med" len="med"/>
          </a:ln>
        </p:spPr>
      </p:cxnSp>
      <p:sp>
        <p:nvSpPr>
          <p:cNvPr id="1218" name="Google Shape;1218;p62"/>
          <p:cNvSpPr txBox="1"/>
          <p:nvPr/>
        </p:nvSpPr>
        <p:spPr>
          <a:xfrm>
            <a:off x="4753597" y="4578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5</a:t>
            </a:r>
            <a:endParaRPr sz="1800">
              <a:solidFill>
                <a:schemeClr val="accent3"/>
              </a:solidFill>
              <a:latin typeface="Roboto"/>
              <a:ea typeface="Roboto"/>
              <a:cs typeface="Roboto"/>
              <a:sym typeface="Roboto"/>
            </a:endParaRPr>
          </a:p>
        </p:txBody>
      </p:sp>
      <p:sp>
        <p:nvSpPr>
          <p:cNvPr id="1219" name="Google Shape;1219;p62"/>
          <p:cNvSpPr txBox="1"/>
          <p:nvPr/>
        </p:nvSpPr>
        <p:spPr>
          <a:xfrm>
            <a:off x="5820397" y="4578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2</a:t>
            </a:r>
            <a:endParaRPr sz="1800">
              <a:solidFill>
                <a:schemeClr val="accent3"/>
              </a:solidFill>
              <a:latin typeface="Roboto"/>
              <a:ea typeface="Roboto"/>
              <a:cs typeface="Roboto"/>
              <a:sym typeface="Roboto"/>
            </a:endParaRPr>
          </a:p>
        </p:txBody>
      </p:sp>
      <p:sp>
        <p:nvSpPr>
          <p:cNvPr id="1220" name="Google Shape;1220;p62"/>
          <p:cNvSpPr txBox="1"/>
          <p:nvPr/>
        </p:nvSpPr>
        <p:spPr>
          <a:xfrm>
            <a:off x="6887197" y="4578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3</a:t>
            </a:r>
            <a:endParaRPr sz="1800">
              <a:solidFill>
                <a:schemeClr val="accent3"/>
              </a:solidFill>
              <a:latin typeface="Roboto"/>
              <a:ea typeface="Roboto"/>
              <a:cs typeface="Roboto"/>
              <a:sym typeface="Roboto"/>
            </a:endParaRPr>
          </a:p>
        </p:txBody>
      </p:sp>
      <p:sp>
        <p:nvSpPr>
          <p:cNvPr id="1221" name="Google Shape;1221;p62"/>
          <p:cNvSpPr txBox="1"/>
          <p:nvPr/>
        </p:nvSpPr>
        <p:spPr>
          <a:xfrm>
            <a:off x="7877797" y="3816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4</a:t>
            </a:r>
            <a:endParaRPr sz="1800">
              <a:solidFill>
                <a:schemeClr val="accent3"/>
              </a:solidFill>
              <a:latin typeface="Roboto"/>
              <a:ea typeface="Roboto"/>
              <a:cs typeface="Roboto"/>
              <a:sym typeface="Roboto"/>
            </a:endParaRPr>
          </a:p>
        </p:txBody>
      </p:sp>
      <p:sp>
        <p:nvSpPr>
          <p:cNvPr id="1222" name="Google Shape;1222;p62"/>
          <p:cNvSpPr txBox="1"/>
          <p:nvPr/>
        </p:nvSpPr>
        <p:spPr>
          <a:xfrm>
            <a:off x="5134597" y="3054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1</a:t>
            </a:r>
            <a:endParaRPr sz="1800">
              <a:solidFill>
                <a:schemeClr val="accent3"/>
              </a:solidFill>
              <a:latin typeface="Roboto"/>
              <a:ea typeface="Roboto"/>
              <a:cs typeface="Roboto"/>
              <a:sym typeface="Roboto"/>
            </a:endParaRPr>
          </a:p>
        </p:txBody>
      </p:sp>
      <p:cxnSp>
        <p:nvCxnSpPr>
          <p:cNvPr id="1223" name="Google Shape;1223;p62"/>
          <p:cNvCxnSpPr>
            <a:stCxn id="1207" idx="4"/>
          </p:cNvCxnSpPr>
          <p:nvPr/>
        </p:nvCxnSpPr>
        <p:spPr>
          <a:xfrm flipH="1">
            <a:off x="3647500" y="4179400"/>
            <a:ext cx="381000" cy="368400"/>
          </a:xfrm>
          <a:prstGeom prst="straightConnector1">
            <a:avLst/>
          </a:prstGeom>
          <a:noFill/>
          <a:ln w="19050" cap="flat" cmpd="sng">
            <a:solidFill>
              <a:schemeClr val="accent2"/>
            </a:solidFill>
            <a:prstDash val="dash"/>
            <a:round/>
            <a:headEnd type="none" w="med" len="med"/>
            <a:tailEnd type="none" w="med" len="med"/>
          </a:ln>
        </p:spPr>
      </p:cxnSp>
      <p:sp>
        <p:nvSpPr>
          <p:cNvPr id="1207" name="Google Shape;1207;p62"/>
          <p:cNvSpPr/>
          <p:nvPr/>
        </p:nvSpPr>
        <p:spPr>
          <a:xfrm>
            <a:off x="3684400" y="3785800"/>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00.</a:t>
            </a:r>
            <a:endParaRPr sz="1800">
              <a:latin typeface="Consolas"/>
              <a:ea typeface="Consolas"/>
              <a:cs typeface="Consolas"/>
              <a:sym typeface="Consolas"/>
            </a:endParaRPr>
          </a:p>
        </p:txBody>
      </p:sp>
      <p:graphicFrame>
        <p:nvGraphicFramePr>
          <p:cNvPr id="1224" name="Google Shape;1224;p62"/>
          <p:cNvGraphicFramePr/>
          <p:nvPr>
            <p:extLst>
              <p:ext uri="{D42A27DB-BD31-4B8C-83A1-F6EECF244321}">
                <p14:modId xmlns:p14="http://schemas.microsoft.com/office/powerpoint/2010/main" val="199791879"/>
              </p:ext>
            </p:extLst>
          </p:nvPr>
        </p:nvGraphicFramePr>
        <p:xfrm>
          <a:off x="580582" y="2306350"/>
          <a:ext cx="2108400" cy="2041920"/>
        </p:xfrm>
        <a:graphic>
          <a:graphicData uri="http://schemas.openxmlformats.org/drawingml/2006/table">
            <a:tbl>
              <a:tblPr>
                <a:noFill/>
                <a:tableStyleId>{E43C0DB3-A16B-4310-B7AB-6BCD390F8AB1}</a:tableStyleId>
              </a:tblPr>
              <a:tblGrid>
                <a:gridCol w="1102475">
                  <a:extLst>
                    <a:ext uri="{9D8B030D-6E8A-4147-A177-3AD203B41FA5}">
                      <a16:colId xmlns:a16="http://schemas.microsoft.com/office/drawing/2014/main" val="20000"/>
                    </a:ext>
                  </a:extLst>
                </a:gridCol>
                <a:gridCol w="1005925">
                  <a:extLst>
                    <a:ext uri="{9D8B030D-6E8A-4147-A177-3AD203B41FA5}">
                      <a16:colId xmlns:a16="http://schemas.microsoft.com/office/drawing/2014/main" val="20001"/>
                    </a:ext>
                  </a:extLst>
                </a:gridCol>
              </a:tblGrid>
              <a:tr h="121925">
                <a:tc>
                  <a:txBody>
                    <a:bodyPr/>
                    <a:lstStyle/>
                    <a:p>
                      <a:pPr marL="0" lvl="0" indent="0" algn="ctr" rtl="0">
                        <a:spcBef>
                          <a:spcPts val="0"/>
                        </a:spcBef>
                        <a:spcAft>
                          <a:spcPts val="0"/>
                        </a:spcAft>
                        <a:buNone/>
                      </a:pPr>
                      <a:r>
                        <a:rPr lang="en">
                          <a:latin typeface="Roboto"/>
                          <a:ea typeface="Roboto"/>
                          <a:cs typeface="Roboto"/>
                          <a:sym typeface="Roboto"/>
                        </a:rPr>
                        <a:t>Key</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US" dirty="0">
                          <a:latin typeface="Roboto"/>
                          <a:ea typeface="Roboto"/>
                          <a:cs typeface="Roboto"/>
                          <a:sym typeface="Roboto"/>
                        </a:rPr>
                        <a:t>Value</a:t>
                      </a:r>
                    </a:p>
                    <a:p>
                      <a:pPr marL="0" lvl="0" indent="0" algn="ctr" rtl="0">
                        <a:spcBef>
                          <a:spcPts val="0"/>
                        </a:spcBef>
                        <a:spcAft>
                          <a:spcPts val="0"/>
                        </a:spcAft>
                        <a:buNone/>
                      </a:pPr>
                      <a:r>
                        <a:rPr lang="en-US" dirty="0">
                          <a:latin typeface="Roboto"/>
                          <a:ea typeface="Roboto"/>
                          <a:cs typeface="Roboto"/>
                          <a:sym typeface="Roboto"/>
                        </a:rPr>
                        <a:t>(Port #)</a:t>
                      </a:r>
                    </a:p>
                  </a:txBody>
                  <a:tcPr marL="45700" marR="45700" marT="45700" marB="45700" anchor="ctr"/>
                </a:tc>
                <a:extLst>
                  <a:ext uri="{0D108BD9-81ED-4DB2-BD59-A6C34878D82A}">
                    <a16:rowId xmlns:a16="http://schemas.microsoft.com/office/drawing/2014/main" val="10000"/>
                  </a:ext>
                </a:extLst>
              </a:tr>
              <a:tr h="121925">
                <a:tc>
                  <a:txBody>
                    <a:bodyPr/>
                    <a:lstStyle/>
                    <a:p>
                      <a:pPr marL="0" lvl="0" indent="0" algn="ctr" rtl="0">
                        <a:spcBef>
                          <a:spcPts val="0"/>
                        </a:spcBef>
                        <a:spcAft>
                          <a:spcPts val="0"/>
                        </a:spcAft>
                        <a:buNone/>
                      </a:pPr>
                      <a:r>
                        <a:rPr lang="en">
                          <a:latin typeface="Consolas"/>
                          <a:ea typeface="Consolas"/>
                          <a:cs typeface="Consolas"/>
                          <a:sym typeface="Consolas"/>
                        </a:rPr>
                        <a:t>0..</a:t>
                      </a:r>
                      <a:endParaRPr>
                        <a:latin typeface="Consolas"/>
                        <a:ea typeface="Consolas"/>
                        <a:cs typeface="Consolas"/>
                        <a:sym typeface="Consolas"/>
                      </a:endParaRPr>
                    </a:p>
                  </a:txBody>
                  <a:tcPr marL="45700" marR="45700" marT="45700" marB="45700" anchor="ctr">
                    <a:solidFill>
                      <a:srgbClr val="CFE2F3"/>
                    </a:solidFill>
                  </a:tcPr>
                </a:tc>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45700" marR="45700" marT="45700" marB="45700" anchor="ctr">
                    <a:solidFill>
                      <a:srgbClr val="CFE2F3"/>
                    </a:solidFill>
                  </a:tcPr>
                </a:tc>
                <a:extLst>
                  <a:ext uri="{0D108BD9-81ED-4DB2-BD59-A6C34878D82A}">
                    <a16:rowId xmlns:a16="http://schemas.microsoft.com/office/drawing/2014/main" val="10001"/>
                  </a:ext>
                </a:extLst>
              </a:tr>
              <a:tr h="121925">
                <a:tc>
                  <a:txBody>
                    <a:bodyPr/>
                    <a:lstStyle/>
                    <a:p>
                      <a:pPr marL="0" lvl="0" indent="0" algn="ctr" rtl="0">
                        <a:spcBef>
                          <a:spcPts val="0"/>
                        </a:spcBef>
                        <a:spcAft>
                          <a:spcPts val="0"/>
                        </a:spcAft>
                        <a:buNone/>
                      </a:pPr>
                      <a:r>
                        <a:rPr lang="en">
                          <a:latin typeface="Consolas"/>
                          <a:ea typeface="Consolas"/>
                          <a:cs typeface="Consolas"/>
                          <a:sym typeface="Consolas"/>
                        </a:rPr>
                        <a:t>100</a:t>
                      </a:r>
                      <a:endParaRPr>
                        <a:latin typeface="Consolas"/>
                        <a:ea typeface="Consolas"/>
                        <a:cs typeface="Consolas"/>
                        <a:sym typeface="Consolas"/>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2"/>
                  </a:ext>
                </a:extLst>
              </a:tr>
              <a:tr h="121925">
                <a:tc>
                  <a:txBody>
                    <a:bodyPr/>
                    <a:lstStyle/>
                    <a:p>
                      <a:pPr marL="0" lvl="0" indent="0" algn="ctr" rtl="0">
                        <a:spcBef>
                          <a:spcPts val="0"/>
                        </a:spcBef>
                        <a:spcAft>
                          <a:spcPts val="0"/>
                        </a:spcAft>
                        <a:buNone/>
                      </a:pPr>
                      <a:r>
                        <a:rPr lang="en">
                          <a:latin typeface="Consolas"/>
                          <a:ea typeface="Consolas"/>
                          <a:cs typeface="Consolas"/>
                          <a:sym typeface="Consolas"/>
                        </a:rPr>
                        <a:t>101</a:t>
                      </a:r>
                      <a:endParaRPr>
                        <a:latin typeface="Consolas"/>
                        <a:ea typeface="Consolas"/>
                        <a:cs typeface="Consolas"/>
                        <a:sym typeface="Consolas"/>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3"/>
                  </a:ext>
                </a:extLst>
              </a:tr>
              <a:tr h="121925">
                <a:tc>
                  <a:txBody>
                    <a:bodyPr/>
                    <a:lstStyle/>
                    <a:p>
                      <a:pPr marL="0" lvl="0" indent="0" algn="ctr" rtl="0">
                        <a:spcBef>
                          <a:spcPts val="0"/>
                        </a:spcBef>
                        <a:spcAft>
                          <a:spcPts val="0"/>
                        </a:spcAft>
                        <a:buNone/>
                      </a:pPr>
                      <a:r>
                        <a:rPr lang="en">
                          <a:latin typeface="Consolas"/>
                          <a:ea typeface="Consolas"/>
                          <a:cs typeface="Consolas"/>
                          <a:sym typeface="Consolas"/>
                        </a:rPr>
                        <a:t>11.</a:t>
                      </a:r>
                      <a:endParaRPr>
                        <a:latin typeface="Consolas"/>
                        <a:ea typeface="Consolas"/>
                        <a:cs typeface="Consolas"/>
                        <a:sym typeface="Consolas"/>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4</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4"/>
                  </a:ext>
                </a:extLst>
              </a:tr>
              <a:tr h="121925">
                <a:tc>
                  <a:txBody>
                    <a:bodyPr/>
                    <a:lstStyle/>
                    <a:p>
                      <a:pPr marL="0" lvl="0" indent="0" algn="ctr" rtl="0">
                        <a:spcBef>
                          <a:spcPts val="0"/>
                        </a:spcBef>
                        <a:spcAft>
                          <a:spcPts val="0"/>
                        </a:spcAft>
                        <a:buNone/>
                      </a:pPr>
                      <a:r>
                        <a:rPr lang="en">
                          <a:latin typeface="Consolas"/>
                          <a:ea typeface="Consolas"/>
                          <a:cs typeface="Consolas"/>
                          <a:sym typeface="Consolas"/>
                        </a:rPr>
                        <a:t>001</a:t>
                      </a:r>
                      <a:endParaRPr>
                        <a:latin typeface="Consolas"/>
                        <a:ea typeface="Consolas"/>
                        <a:cs typeface="Consolas"/>
                        <a:sym typeface="Consolas"/>
                      </a:endParaRPr>
                    </a:p>
                  </a:txBody>
                  <a:tcPr marL="45700" marR="45700" marT="45700" marB="45700" anchor="ctr"/>
                </a:tc>
                <a:tc>
                  <a:txBody>
                    <a:bodyPr/>
                    <a:lstStyle/>
                    <a:p>
                      <a:pPr marL="0" lvl="0" indent="0" algn="ctr" rtl="0">
                        <a:spcBef>
                          <a:spcPts val="0"/>
                        </a:spcBef>
                        <a:spcAft>
                          <a:spcPts val="0"/>
                        </a:spcAft>
                        <a:buNone/>
                      </a:pPr>
                      <a:r>
                        <a:rPr lang="en" dirty="0">
                          <a:latin typeface="Roboto"/>
                          <a:ea typeface="Roboto"/>
                          <a:cs typeface="Roboto"/>
                          <a:sym typeface="Roboto"/>
                        </a:rPr>
                        <a:t>5</a:t>
                      </a:r>
                      <a:endParaRPr dirty="0">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5"/>
                  </a:ext>
                </a:extLst>
              </a:tr>
            </a:tbl>
          </a:graphicData>
        </a:graphic>
      </p:graphicFrame>
      <p:sp>
        <p:nvSpPr>
          <p:cNvPr id="1225" name="Google Shape;1225;p62"/>
          <p:cNvSpPr txBox="1"/>
          <p:nvPr/>
        </p:nvSpPr>
        <p:spPr>
          <a:xfrm>
            <a:off x="788950" y="4327470"/>
            <a:ext cx="1842600" cy="554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dirty="0">
                <a:solidFill>
                  <a:schemeClr val="accent2"/>
                </a:solidFill>
                <a:latin typeface="Roboto"/>
                <a:ea typeface="Roboto"/>
                <a:cs typeface="Roboto"/>
                <a:sym typeface="Roboto"/>
              </a:rPr>
              <a:t>Longest prefix of </a:t>
            </a:r>
            <a:r>
              <a:rPr lang="en" sz="1800" dirty="0">
                <a:solidFill>
                  <a:schemeClr val="accent2"/>
                </a:solidFill>
                <a:latin typeface="Consolas"/>
                <a:ea typeface="Consolas"/>
                <a:cs typeface="Consolas"/>
                <a:sym typeface="Consolas"/>
              </a:rPr>
              <a:t>00000</a:t>
            </a:r>
            <a:r>
              <a:rPr lang="en" sz="1800" dirty="0">
                <a:solidFill>
                  <a:schemeClr val="accent2"/>
                </a:solidFill>
                <a:latin typeface="Roboto"/>
                <a:ea typeface="Roboto"/>
                <a:cs typeface="Roboto"/>
                <a:sym typeface="Roboto"/>
              </a:rPr>
              <a:t> is </a:t>
            </a:r>
            <a:r>
              <a:rPr lang="en" sz="1800" dirty="0">
                <a:solidFill>
                  <a:schemeClr val="accent2"/>
                </a:solidFill>
                <a:latin typeface="Consolas"/>
                <a:ea typeface="Consolas"/>
                <a:cs typeface="Consolas"/>
                <a:sym typeface="Consolas"/>
              </a:rPr>
              <a:t>0</a:t>
            </a:r>
            <a:r>
              <a:rPr lang="en" sz="1800" dirty="0">
                <a:solidFill>
                  <a:schemeClr val="accent2"/>
                </a:solidFill>
                <a:latin typeface="Roboto"/>
                <a:ea typeface="Roboto"/>
                <a:cs typeface="Roboto"/>
                <a:sym typeface="Roboto"/>
              </a:rPr>
              <a:t>.</a:t>
            </a:r>
            <a:endParaRPr sz="1800" dirty="0">
              <a:solidFill>
                <a:schemeClr val="accent2"/>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8"/>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Routers in Real Life</a:t>
            </a:r>
            <a:endParaRPr/>
          </a:p>
        </p:txBody>
      </p:sp>
      <p:sp>
        <p:nvSpPr>
          <p:cNvPr id="212" name="Google Shape;212;p28"/>
          <p:cNvSpPr txBox="1">
            <a:spLocks noGrp="1"/>
          </p:cNvSpPr>
          <p:nvPr>
            <p:ph type="body" idx="1"/>
          </p:nvPr>
        </p:nvSpPr>
        <p:spPr>
          <a:xfrm>
            <a:off x="107050" y="402200"/>
            <a:ext cx="8909700" cy="6033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A router is just a computer specialized for forwarding packets.</a:t>
            </a:r>
            <a:endParaRPr/>
          </a:p>
        </p:txBody>
      </p:sp>
      <p:pic>
        <p:nvPicPr>
          <p:cNvPr id="213" name="Google Shape;213;p28"/>
          <p:cNvPicPr preferRelativeResize="0"/>
          <p:nvPr/>
        </p:nvPicPr>
        <p:blipFill>
          <a:blip r:embed="rId3">
            <a:alphaModFix/>
          </a:blip>
          <a:stretch>
            <a:fillRect/>
          </a:stretch>
        </p:blipFill>
        <p:spPr>
          <a:xfrm>
            <a:off x="549738" y="1105475"/>
            <a:ext cx="5052652" cy="3789500"/>
          </a:xfrm>
          <a:prstGeom prst="rect">
            <a:avLst/>
          </a:prstGeom>
          <a:noFill/>
          <a:ln>
            <a:noFill/>
          </a:ln>
        </p:spPr>
      </p:pic>
      <p:pic>
        <p:nvPicPr>
          <p:cNvPr id="214" name="Google Shape;214;p28"/>
          <p:cNvPicPr preferRelativeResize="0"/>
          <p:nvPr/>
        </p:nvPicPr>
        <p:blipFill>
          <a:blip r:embed="rId4">
            <a:alphaModFix/>
          </a:blip>
          <a:stretch>
            <a:fillRect/>
          </a:stretch>
        </p:blipFill>
        <p:spPr>
          <a:xfrm>
            <a:off x="5720575" y="1105475"/>
            <a:ext cx="2842161" cy="37895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96EBD-F7A0-9CD8-BC11-231B86E12AD1}"/>
              </a:ext>
            </a:extLst>
          </p:cNvPr>
          <p:cNvSpPr>
            <a:spLocks noGrp="1"/>
          </p:cNvSpPr>
          <p:nvPr>
            <p:ph type="title"/>
          </p:nvPr>
        </p:nvSpPr>
        <p:spPr/>
        <p:txBody>
          <a:bodyPr/>
          <a:lstStyle/>
          <a:p>
            <a:r>
              <a:rPr lang="en" dirty="0"/>
              <a:t>Efficient IP Lookup with Tries</a:t>
            </a:r>
            <a:endParaRPr lang="en-US" dirty="0"/>
          </a:p>
        </p:txBody>
      </p:sp>
      <p:sp>
        <p:nvSpPr>
          <p:cNvPr id="3" name="Text Placeholder 2">
            <a:extLst>
              <a:ext uri="{FF2B5EF4-FFF2-40B4-BE49-F238E27FC236}">
                <a16:creationId xmlns:a16="http://schemas.microsoft.com/office/drawing/2014/main" id="{7684D3C3-0827-CFE5-69D1-29C86DA9A310}"/>
              </a:ext>
            </a:extLst>
          </p:cNvPr>
          <p:cNvSpPr>
            <a:spLocks noGrp="1"/>
          </p:cNvSpPr>
          <p:nvPr>
            <p:ph type="body" idx="1"/>
          </p:nvPr>
        </p:nvSpPr>
        <p:spPr>
          <a:xfrm>
            <a:off x="-93834" y="393600"/>
            <a:ext cx="4819962" cy="4530600"/>
          </a:xfrm>
        </p:spPr>
        <p:txBody>
          <a:bodyPr>
            <a:normAutofit fontScale="70000" lnSpcReduction="20000"/>
          </a:bodyPr>
          <a:lstStyle/>
          <a:p>
            <a:r>
              <a:rPr lang="en-US" dirty="0"/>
              <a:t>In the </a:t>
            </a:r>
            <a:r>
              <a:rPr lang="en-US" dirty="0" err="1"/>
              <a:t>trie</a:t>
            </a:r>
            <a:r>
              <a:rPr lang="en-US" dirty="0"/>
              <a:t>, a dot </a:t>
            </a:r>
            <a:r>
              <a:rPr lang="en-US" b="1" dirty="0"/>
              <a:t>means “don’t care / anything can follow.”</a:t>
            </a:r>
            <a:endParaRPr lang="en-US" dirty="0"/>
          </a:p>
          <a:p>
            <a:r>
              <a:rPr lang="en-US" dirty="0"/>
              <a:t>A node labeled with dots represents an </a:t>
            </a:r>
            <a:r>
              <a:rPr lang="en-US" b="1" dirty="0"/>
              <a:t>IP prefix</a:t>
            </a:r>
            <a:r>
              <a:rPr lang="en-US" dirty="0"/>
              <a:t>, not a full address.</a:t>
            </a:r>
          </a:p>
          <a:p>
            <a:r>
              <a:rPr lang="en-US" dirty="0"/>
              <a:t>0.. means:</a:t>
            </a:r>
            <a:br>
              <a:rPr lang="en-US" dirty="0"/>
            </a:br>
            <a:r>
              <a:rPr lang="en-US" dirty="0"/>
              <a:t>• the first bit is 0</a:t>
            </a:r>
            <a:br>
              <a:rPr lang="en-US" dirty="0"/>
            </a:br>
            <a:r>
              <a:rPr lang="en-US" dirty="0"/>
              <a:t>• the remaining bits can be </a:t>
            </a:r>
            <a:r>
              <a:rPr lang="en-US" b="1" dirty="0"/>
              <a:t>anything</a:t>
            </a:r>
          </a:p>
          <a:p>
            <a:r>
              <a:rPr lang="en-US" dirty="0"/>
              <a:t>In CIDR terminology</a:t>
            </a:r>
          </a:p>
          <a:p>
            <a:pPr lvl="1"/>
            <a:r>
              <a:rPr lang="en-US" dirty="0"/>
              <a:t>0.. is a </a:t>
            </a:r>
            <a:r>
              <a:rPr lang="en-US" b="1" dirty="0"/>
              <a:t>/1 prefix, </a:t>
            </a:r>
            <a:r>
              <a:rPr lang="en-US" dirty="0"/>
              <a:t>and </a:t>
            </a:r>
            <a:r>
              <a:rPr lang="en-US" i="1" dirty="0"/>
              <a:t>every</a:t>
            </a:r>
            <a:r>
              <a:rPr lang="en-US" dirty="0"/>
              <a:t> IP address starting with 0 matches this prefix. </a:t>
            </a:r>
          </a:p>
          <a:p>
            <a:pPr lvl="1"/>
            <a:r>
              <a:rPr lang="en-US" dirty="0"/>
              <a:t>00. is a </a:t>
            </a:r>
            <a:r>
              <a:rPr lang="en-US" b="1" dirty="0"/>
              <a:t>/2 prefix, </a:t>
            </a:r>
            <a:r>
              <a:rPr lang="en-US" dirty="0"/>
              <a:t>and </a:t>
            </a:r>
            <a:r>
              <a:rPr lang="en-US" i="1" dirty="0"/>
              <a:t>every</a:t>
            </a:r>
            <a:r>
              <a:rPr lang="en-US" dirty="0"/>
              <a:t> IP address starting with 00 matches this prefix. </a:t>
            </a:r>
          </a:p>
          <a:p>
            <a:pPr lvl="1"/>
            <a:r>
              <a:rPr lang="en-US" dirty="0"/>
              <a:t>Nodes without dots, like 001, 100, 101 are </a:t>
            </a:r>
            <a:r>
              <a:rPr lang="en-US" b="1" dirty="0"/>
              <a:t>exact prefixes</a:t>
            </a:r>
            <a:r>
              <a:rPr lang="en-US" dirty="0"/>
              <a:t> of that length.</a:t>
            </a:r>
          </a:p>
          <a:p>
            <a:r>
              <a:rPr lang="en-US" dirty="0"/>
              <a:t>As you traverse the </a:t>
            </a:r>
            <a:r>
              <a:rPr lang="en-US" dirty="0" err="1"/>
              <a:t>trie</a:t>
            </a:r>
            <a:r>
              <a:rPr lang="en-US" dirty="0"/>
              <a:t> bit by bit: </a:t>
            </a:r>
          </a:p>
          <a:p>
            <a:pPr lvl="1"/>
            <a:r>
              <a:rPr lang="en-US" dirty="0"/>
              <a:t>Every node with dots is a </a:t>
            </a:r>
            <a:r>
              <a:rPr lang="en-US" b="1" dirty="0"/>
              <a:t>valid forwarding entry. </a:t>
            </a:r>
            <a:r>
              <a:rPr lang="en-US" dirty="0"/>
              <a:t>You keep track of the </a:t>
            </a:r>
            <a:r>
              <a:rPr lang="en-US" i="1" dirty="0"/>
              <a:t>last</a:t>
            </a:r>
            <a:r>
              <a:rPr lang="en-US" dirty="0"/>
              <a:t> such node you saw. When you fall off the tree or finish the address, you return the </a:t>
            </a:r>
            <a:r>
              <a:rPr lang="en-US" b="1" dirty="0"/>
              <a:t>longest (deepest) dotted prefix</a:t>
            </a:r>
            <a:endParaRPr lang="en-US" dirty="0"/>
          </a:p>
          <a:p>
            <a:endParaRPr lang="en-US" dirty="0"/>
          </a:p>
          <a:p>
            <a:endParaRPr lang="en-US" dirty="0"/>
          </a:p>
        </p:txBody>
      </p:sp>
      <p:sp>
        <p:nvSpPr>
          <p:cNvPr id="4" name="Google Shape;1201;p62">
            <a:extLst>
              <a:ext uri="{FF2B5EF4-FFF2-40B4-BE49-F238E27FC236}">
                <a16:creationId xmlns:a16="http://schemas.microsoft.com/office/drawing/2014/main" id="{F4EC3E22-41B9-90F2-BDA7-4B791BA89E30}"/>
              </a:ext>
            </a:extLst>
          </p:cNvPr>
          <p:cNvSpPr/>
          <p:nvPr/>
        </p:nvSpPr>
        <p:spPr>
          <a:xfrm>
            <a:off x="6429459" y="1033292"/>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a:t>
            </a:r>
            <a:endParaRPr sz="1800">
              <a:latin typeface="Consolas"/>
              <a:ea typeface="Consolas"/>
              <a:cs typeface="Consolas"/>
              <a:sym typeface="Consolas"/>
            </a:endParaRPr>
          </a:p>
        </p:txBody>
      </p:sp>
      <p:sp>
        <p:nvSpPr>
          <p:cNvPr id="5" name="Google Shape;1202;p62">
            <a:extLst>
              <a:ext uri="{FF2B5EF4-FFF2-40B4-BE49-F238E27FC236}">
                <a16:creationId xmlns:a16="http://schemas.microsoft.com/office/drawing/2014/main" id="{17A75EA7-9B6B-AF26-02C3-D1206162749F}"/>
              </a:ext>
            </a:extLst>
          </p:cNvPr>
          <p:cNvSpPr/>
          <p:nvPr/>
        </p:nvSpPr>
        <p:spPr>
          <a:xfrm>
            <a:off x="5438859" y="1795292"/>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0..</a:t>
            </a:r>
            <a:endParaRPr sz="1800">
              <a:latin typeface="Consolas"/>
              <a:ea typeface="Consolas"/>
              <a:cs typeface="Consolas"/>
              <a:sym typeface="Consolas"/>
            </a:endParaRPr>
          </a:p>
        </p:txBody>
      </p:sp>
      <p:sp>
        <p:nvSpPr>
          <p:cNvPr id="6" name="Google Shape;1203;p62">
            <a:extLst>
              <a:ext uri="{FF2B5EF4-FFF2-40B4-BE49-F238E27FC236}">
                <a16:creationId xmlns:a16="http://schemas.microsoft.com/office/drawing/2014/main" id="{13AA3E93-7B59-14DD-D21D-F78DEB44DF4D}"/>
              </a:ext>
            </a:extLst>
          </p:cNvPr>
          <p:cNvSpPr/>
          <p:nvPr/>
        </p:nvSpPr>
        <p:spPr>
          <a:xfrm>
            <a:off x="7420059" y="1795292"/>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a:t>
            </a:r>
            <a:endParaRPr sz="1800">
              <a:latin typeface="Consolas"/>
              <a:ea typeface="Consolas"/>
              <a:cs typeface="Consolas"/>
              <a:sym typeface="Consolas"/>
            </a:endParaRPr>
          </a:p>
        </p:txBody>
      </p:sp>
      <p:cxnSp>
        <p:nvCxnSpPr>
          <p:cNvPr id="7" name="Google Shape;1204;p62">
            <a:extLst>
              <a:ext uri="{FF2B5EF4-FFF2-40B4-BE49-F238E27FC236}">
                <a16:creationId xmlns:a16="http://schemas.microsoft.com/office/drawing/2014/main" id="{13BC9301-FC43-0184-2AE2-AD2DAE0DB5ED}"/>
              </a:ext>
            </a:extLst>
          </p:cNvPr>
          <p:cNvCxnSpPr>
            <a:stCxn id="4" idx="4"/>
            <a:endCxn id="5" idx="7"/>
          </p:cNvCxnSpPr>
          <p:nvPr/>
        </p:nvCxnSpPr>
        <p:spPr>
          <a:xfrm flipH="1">
            <a:off x="6026259" y="1426892"/>
            <a:ext cx="747300" cy="426000"/>
          </a:xfrm>
          <a:prstGeom prst="straightConnector1">
            <a:avLst/>
          </a:prstGeom>
          <a:noFill/>
          <a:ln w="28575" cap="flat" cmpd="sng">
            <a:solidFill>
              <a:schemeClr val="accent2"/>
            </a:solidFill>
            <a:prstDash val="solid"/>
            <a:round/>
            <a:headEnd type="none" w="med" len="med"/>
            <a:tailEnd type="none" w="med" len="med"/>
          </a:ln>
        </p:spPr>
      </p:cxnSp>
      <p:cxnSp>
        <p:nvCxnSpPr>
          <p:cNvPr id="8" name="Google Shape;1205;p62">
            <a:extLst>
              <a:ext uri="{FF2B5EF4-FFF2-40B4-BE49-F238E27FC236}">
                <a16:creationId xmlns:a16="http://schemas.microsoft.com/office/drawing/2014/main" id="{2AC8E6C3-C5FC-030E-A875-0C6C75E88C7D}"/>
              </a:ext>
            </a:extLst>
          </p:cNvPr>
          <p:cNvCxnSpPr>
            <a:stCxn id="4" idx="4"/>
            <a:endCxn id="6" idx="1"/>
          </p:cNvCxnSpPr>
          <p:nvPr/>
        </p:nvCxnSpPr>
        <p:spPr>
          <a:xfrm>
            <a:off x="6773559" y="1426892"/>
            <a:ext cx="747300" cy="426000"/>
          </a:xfrm>
          <a:prstGeom prst="straightConnector1">
            <a:avLst/>
          </a:prstGeom>
          <a:noFill/>
          <a:ln w="19050" cap="flat" cmpd="sng">
            <a:solidFill>
              <a:srgbClr val="000000"/>
            </a:solidFill>
            <a:prstDash val="solid"/>
            <a:round/>
            <a:headEnd type="none" w="med" len="med"/>
            <a:tailEnd type="none" w="med" len="med"/>
          </a:ln>
        </p:spPr>
      </p:cxnSp>
      <p:cxnSp>
        <p:nvCxnSpPr>
          <p:cNvPr id="9" name="Google Shape;1206;p62">
            <a:extLst>
              <a:ext uri="{FF2B5EF4-FFF2-40B4-BE49-F238E27FC236}">
                <a16:creationId xmlns:a16="http://schemas.microsoft.com/office/drawing/2014/main" id="{D2F67118-92A3-AFC5-C35B-E7FC864C0BB5}"/>
              </a:ext>
            </a:extLst>
          </p:cNvPr>
          <p:cNvCxnSpPr>
            <a:stCxn id="5" idx="4"/>
            <a:endCxn id="26" idx="0"/>
          </p:cNvCxnSpPr>
          <p:nvPr/>
        </p:nvCxnSpPr>
        <p:spPr>
          <a:xfrm flipH="1">
            <a:off x="5020959" y="2188892"/>
            <a:ext cx="762000" cy="368400"/>
          </a:xfrm>
          <a:prstGeom prst="straightConnector1">
            <a:avLst/>
          </a:prstGeom>
          <a:noFill/>
          <a:ln w="28575" cap="flat" cmpd="sng">
            <a:solidFill>
              <a:schemeClr val="accent2"/>
            </a:solidFill>
            <a:prstDash val="solid"/>
            <a:round/>
            <a:headEnd type="none" w="med" len="med"/>
            <a:tailEnd type="none" w="med" len="med"/>
          </a:ln>
        </p:spPr>
      </p:cxnSp>
      <p:sp>
        <p:nvSpPr>
          <p:cNvPr id="10" name="Google Shape;1208;p62">
            <a:extLst>
              <a:ext uri="{FF2B5EF4-FFF2-40B4-BE49-F238E27FC236}">
                <a16:creationId xmlns:a16="http://schemas.microsoft.com/office/drawing/2014/main" id="{863AC6E9-6B7A-FB55-49DF-EE28EFDDE887}"/>
              </a:ext>
            </a:extLst>
          </p:cNvPr>
          <p:cNvSpPr/>
          <p:nvPr/>
        </p:nvSpPr>
        <p:spPr>
          <a:xfrm>
            <a:off x="5057859" y="3319292"/>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001</a:t>
            </a:r>
            <a:endParaRPr sz="1800">
              <a:latin typeface="Consolas"/>
              <a:ea typeface="Consolas"/>
              <a:cs typeface="Consolas"/>
              <a:sym typeface="Consolas"/>
            </a:endParaRPr>
          </a:p>
        </p:txBody>
      </p:sp>
      <p:cxnSp>
        <p:nvCxnSpPr>
          <p:cNvPr id="11" name="Google Shape;1209;p62">
            <a:extLst>
              <a:ext uri="{FF2B5EF4-FFF2-40B4-BE49-F238E27FC236}">
                <a16:creationId xmlns:a16="http://schemas.microsoft.com/office/drawing/2014/main" id="{980BFC59-CB35-60EF-7335-5B187B8C933A}"/>
              </a:ext>
            </a:extLst>
          </p:cNvPr>
          <p:cNvCxnSpPr>
            <a:stCxn id="26" idx="4"/>
            <a:endCxn id="10" idx="0"/>
          </p:cNvCxnSpPr>
          <p:nvPr/>
        </p:nvCxnSpPr>
        <p:spPr>
          <a:xfrm>
            <a:off x="5020959" y="2950892"/>
            <a:ext cx="381000" cy="368400"/>
          </a:xfrm>
          <a:prstGeom prst="straightConnector1">
            <a:avLst/>
          </a:prstGeom>
          <a:noFill/>
          <a:ln w="19050" cap="flat" cmpd="sng">
            <a:solidFill>
              <a:srgbClr val="000000"/>
            </a:solidFill>
            <a:prstDash val="solid"/>
            <a:round/>
            <a:headEnd type="none" w="med" len="med"/>
            <a:tailEnd type="none" w="med" len="med"/>
          </a:ln>
        </p:spPr>
      </p:cxnSp>
      <p:sp>
        <p:nvSpPr>
          <p:cNvPr id="12" name="Google Shape;1210;p62">
            <a:extLst>
              <a:ext uri="{FF2B5EF4-FFF2-40B4-BE49-F238E27FC236}">
                <a16:creationId xmlns:a16="http://schemas.microsoft.com/office/drawing/2014/main" id="{CC4BBE83-B547-B7DF-E656-FAA071F0AF19}"/>
              </a:ext>
            </a:extLst>
          </p:cNvPr>
          <p:cNvSpPr/>
          <p:nvPr/>
        </p:nvSpPr>
        <p:spPr>
          <a:xfrm>
            <a:off x="6658059" y="2557292"/>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10.</a:t>
            </a:r>
            <a:endParaRPr sz="1800">
              <a:latin typeface="Consolas"/>
              <a:ea typeface="Consolas"/>
              <a:cs typeface="Consolas"/>
              <a:sym typeface="Consolas"/>
            </a:endParaRPr>
          </a:p>
        </p:txBody>
      </p:sp>
      <p:sp>
        <p:nvSpPr>
          <p:cNvPr id="13" name="Google Shape;1211;p62">
            <a:extLst>
              <a:ext uri="{FF2B5EF4-FFF2-40B4-BE49-F238E27FC236}">
                <a16:creationId xmlns:a16="http://schemas.microsoft.com/office/drawing/2014/main" id="{E0C8239B-96B7-D808-BFA5-5F5A1C38B997}"/>
              </a:ext>
            </a:extLst>
          </p:cNvPr>
          <p:cNvSpPr/>
          <p:nvPr/>
        </p:nvSpPr>
        <p:spPr>
          <a:xfrm>
            <a:off x="8182059" y="2557292"/>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11.</a:t>
            </a:r>
            <a:endParaRPr sz="1800">
              <a:latin typeface="Consolas"/>
              <a:ea typeface="Consolas"/>
              <a:cs typeface="Consolas"/>
              <a:sym typeface="Consolas"/>
            </a:endParaRPr>
          </a:p>
        </p:txBody>
      </p:sp>
      <p:sp>
        <p:nvSpPr>
          <p:cNvPr id="14" name="Google Shape;1212;p62">
            <a:extLst>
              <a:ext uri="{FF2B5EF4-FFF2-40B4-BE49-F238E27FC236}">
                <a16:creationId xmlns:a16="http://schemas.microsoft.com/office/drawing/2014/main" id="{5845A7A7-8295-CD90-A418-C9CF82C875DE}"/>
              </a:ext>
            </a:extLst>
          </p:cNvPr>
          <p:cNvSpPr/>
          <p:nvPr/>
        </p:nvSpPr>
        <p:spPr>
          <a:xfrm>
            <a:off x="6124659" y="3319292"/>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100</a:t>
            </a:r>
            <a:endParaRPr sz="1800">
              <a:latin typeface="Consolas"/>
              <a:ea typeface="Consolas"/>
              <a:cs typeface="Consolas"/>
              <a:sym typeface="Consolas"/>
            </a:endParaRPr>
          </a:p>
        </p:txBody>
      </p:sp>
      <p:sp>
        <p:nvSpPr>
          <p:cNvPr id="15" name="Google Shape;1213;p62">
            <a:extLst>
              <a:ext uri="{FF2B5EF4-FFF2-40B4-BE49-F238E27FC236}">
                <a16:creationId xmlns:a16="http://schemas.microsoft.com/office/drawing/2014/main" id="{9FF92529-104E-9718-926E-662DDD9E865D}"/>
              </a:ext>
            </a:extLst>
          </p:cNvPr>
          <p:cNvSpPr/>
          <p:nvPr/>
        </p:nvSpPr>
        <p:spPr>
          <a:xfrm>
            <a:off x="7191459" y="3319292"/>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101</a:t>
            </a:r>
            <a:endParaRPr sz="1800">
              <a:latin typeface="Consolas"/>
              <a:ea typeface="Consolas"/>
              <a:cs typeface="Consolas"/>
              <a:sym typeface="Consolas"/>
            </a:endParaRPr>
          </a:p>
        </p:txBody>
      </p:sp>
      <p:cxnSp>
        <p:nvCxnSpPr>
          <p:cNvPr id="16" name="Google Shape;1214;p62">
            <a:extLst>
              <a:ext uri="{FF2B5EF4-FFF2-40B4-BE49-F238E27FC236}">
                <a16:creationId xmlns:a16="http://schemas.microsoft.com/office/drawing/2014/main" id="{841C41F3-1ED2-707A-AA68-41B7C5587DAA}"/>
              </a:ext>
            </a:extLst>
          </p:cNvPr>
          <p:cNvCxnSpPr>
            <a:stCxn id="12" idx="4"/>
            <a:endCxn id="14" idx="0"/>
          </p:cNvCxnSpPr>
          <p:nvPr/>
        </p:nvCxnSpPr>
        <p:spPr>
          <a:xfrm flipH="1">
            <a:off x="6468759" y="2950892"/>
            <a:ext cx="533400" cy="368400"/>
          </a:xfrm>
          <a:prstGeom prst="straightConnector1">
            <a:avLst/>
          </a:prstGeom>
          <a:noFill/>
          <a:ln w="19050" cap="flat" cmpd="sng">
            <a:solidFill>
              <a:srgbClr val="000000"/>
            </a:solidFill>
            <a:prstDash val="solid"/>
            <a:round/>
            <a:headEnd type="none" w="med" len="med"/>
            <a:tailEnd type="none" w="med" len="med"/>
          </a:ln>
        </p:spPr>
      </p:cxnSp>
      <p:cxnSp>
        <p:nvCxnSpPr>
          <p:cNvPr id="17" name="Google Shape;1215;p62">
            <a:extLst>
              <a:ext uri="{FF2B5EF4-FFF2-40B4-BE49-F238E27FC236}">
                <a16:creationId xmlns:a16="http://schemas.microsoft.com/office/drawing/2014/main" id="{830804DE-8BAF-1869-9692-44A3598F8772}"/>
              </a:ext>
            </a:extLst>
          </p:cNvPr>
          <p:cNvCxnSpPr>
            <a:stCxn id="12" idx="4"/>
            <a:endCxn id="15" idx="0"/>
          </p:cNvCxnSpPr>
          <p:nvPr/>
        </p:nvCxnSpPr>
        <p:spPr>
          <a:xfrm>
            <a:off x="7002159" y="2950892"/>
            <a:ext cx="533400" cy="368400"/>
          </a:xfrm>
          <a:prstGeom prst="straightConnector1">
            <a:avLst/>
          </a:prstGeom>
          <a:noFill/>
          <a:ln w="19050" cap="flat" cmpd="sng">
            <a:solidFill>
              <a:srgbClr val="000000"/>
            </a:solidFill>
            <a:prstDash val="solid"/>
            <a:round/>
            <a:headEnd type="none" w="med" len="med"/>
            <a:tailEnd type="none" w="med" len="med"/>
          </a:ln>
        </p:spPr>
      </p:cxnSp>
      <p:cxnSp>
        <p:nvCxnSpPr>
          <p:cNvPr id="18" name="Google Shape;1216;p62">
            <a:extLst>
              <a:ext uri="{FF2B5EF4-FFF2-40B4-BE49-F238E27FC236}">
                <a16:creationId xmlns:a16="http://schemas.microsoft.com/office/drawing/2014/main" id="{41DA5189-0A62-2663-ACFF-4EB7BBE98F8A}"/>
              </a:ext>
            </a:extLst>
          </p:cNvPr>
          <p:cNvCxnSpPr>
            <a:stCxn id="6" idx="4"/>
            <a:endCxn id="13" idx="0"/>
          </p:cNvCxnSpPr>
          <p:nvPr/>
        </p:nvCxnSpPr>
        <p:spPr>
          <a:xfrm>
            <a:off x="7764159" y="2188892"/>
            <a:ext cx="762000" cy="368400"/>
          </a:xfrm>
          <a:prstGeom prst="straightConnector1">
            <a:avLst/>
          </a:prstGeom>
          <a:noFill/>
          <a:ln w="19050" cap="flat" cmpd="sng">
            <a:solidFill>
              <a:srgbClr val="000000"/>
            </a:solidFill>
            <a:prstDash val="solid"/>
            <a:round/>
            <a:headEnd type="none" w="med" len="med"/>
            <a:tailEnd type="none" w="med" len="med"/>
          </a:ln>
        </p:spPr>
      </p:cxnSp>
      <p:cxnSp>
        <p:nvCxnSpPr>
          <p:cNvPr id="19" name="Google Shape;1217;p62">
            <a:extLst>
              <a:ext uri="{FF2B5EF4-FFF2-40B4-BE49-F238E27FC236}">
                <a16:creationId xmlns:a16="http://schemas.microsoft.com/office/drawing/2014/main" id="{750938FC-30A7-AABD-FF7B-7F276FB64B42}"/>
              </a:ext>
            </a:extLst>
          </p:cNvPr>
          <p:cNvCxnSpPr>
            <a:stCxn id="6" idx="4"/>
            <a:endCxn id="12" idx="0"/>
          </p:cNvCxnSpPr>
          <p:nvPr/>
        </p:nvCxnSpPr>
        <p:spPr>
          <a:xfrm flipH="1">
            <a:off x="7002159" y="2188892"/>
            <a:ext cx="762000" cy="368400"/>
          </a:xfrm>
          <a:prstGeom prst="straightConnector1">
            <a:avLst/>
          </a:prstGeom>
          <a:noFill/>
          <a:ln w="19050" cap="flat" cmpd="sng">
            <a:solidFill>
              <a:srgbClr val="000000"/>
            </a:solidFill>
            <a:prstDash val="solid"/>
            <a:round/>
            <a:headEnd type="none" w="med" len="med"/>
            <a:tailEnd type="none" w="med" len="med"/>
          </a:ln>
        </p:spPr>
      </p:cxnSp>
      <p:sp>
        <p:nvSpPr>
          <p:cNvPr id="20" name="Google Shape;1218;p62">
            <a:extLst>
              <a:ext uri="{FF2B5EF4-FFF2-40B4-BE49-F238E27FC236}">
                <a16:creationId xmlns:a16="http://schemas.microsoft.com/office/drawing/2014/main" id="{7A4FFFF4-DC57-9FF8-5C73-9E5029003896}"/>
              </a:ext>
            </a:extLst>
          </p:cNvPr>
          <p:cNvSpPr txBox="1"/>
          <p:nvPr/>
        </p:nvSpPr>
        <p:spPr>
          <a:xfrm>
            <a:off x="5746056" y="3349892"/>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5</a:t>
            </a:r>
            <a:endParaRPr sz="1800">
              <a:solidFill>
                <a:schemeClr val="accent3"/>
              </a:solidFill>
              <a:latin typeface="Roboto"/>
              <a:ea typeface="Roboto"/>
              <a:cs typeface="Roboto"/>
              <a:sym typeface="Roboto"/>
            </a:endParaRPr>
          </a:p>
        </p:txBody>
      </p:sp>
      <p:sp>
        <p:nvSpPr>
          <p:cNvPr id="21" name="Google Shape;1219;p62">
            <a:extLst>
              <a:ext uri="{FF2B5EF4-FFF2-40B4-BE49-F238E27FC236}">
                <a16:creationId xmlns:a16="http://schemas.microsoft.com/office/drawing/2014/main" id="{40FDE44A-07A9-CCF7-523D-0C6BC090A2E8}"/>
              </a:ext>
            </a:extLst>
          </p:cNvPr>
          <p:cNvSpPr txBox="1"/>
          <p:nvPr/>
        </p:nvSpPr>
        <p:spPr>
          <a:xfrm>
            <a:off x="6812856" y="3349892"/>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2</a:t>
            </a:r>
            <a:endParaRPr sz="1800">
              <a:solidFill>
                <a:schemeClr val="accent3"/>
              </a:solidFill>
              <a:latin typeface="Roboto"/>
              <a:ea typeface="Roboto"/>
              <a:cs typeface="Roboto"/>
              <a:sym typeface="Roboto"/>
            </a:endParaRPr>
          </a:p>
        </p:txBody>
      </p:sp>
      <p:sp>
        <p:nvSpPr>
          <p:cNvPr id="22" name="Google Shape;1220;p62">
            <a:extLst>
              <a:ext uri="{FF2B5EF4-FFF2-40B4-BE49-F238E27FC236}">
                <a16:creationId xmlns:a16="http://schemas.microsoft.com/office/drawing/2014/main" id="{F91BB043-D539-F044-6C5D-7ED6C933AFD6}"/>
              </a:ext>
            </a:extLst>
          </p:cNvPr>
          <p:cNvSpPr txBox="1"/>
          <p:nvPr/>
        </p:nvSpPr>
        <p:spPr>
          <a:xfrm>
            <a:off x="7879656" y="3349892"/>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3</a:t>
            </a:r>
            <a:endParaRPr sz="1800">
              <a:solidFill>
                <a:schemeClr val="accent3"/>
              </a:solidFill>
              <a:latin typeface="Roboto"/>
              <a:ea typeface="Roboto"/>
              <a:cs typeface="Roboto"/>
              <a:sym typeface="Roboto"/>
            </a:endParaRPr>
          </a:p>
        </p:txBody>
      </p:sp>
      <p:sp>
        <p:nvSpPr>
          <p:cNvPr id="23" name="Google Shape;1221;p62">
            <a:extLst>
              <a:ext uri="{FF2B5EF4-FFF2-40B4-BE49-F238E27FC236}">
                <a16:creationId xmlns:a16="http://schemas.microsoft.com/office/drawing/2014/main" id="{B8E5CA15-AFC6-10AA-188F-542D265C751E}"/>
              </a:ext>
            </a:extLst>
          </p:cNvPr>
          <p:cNvSpPr txBox="1"/>
          <p:nvPr/>
        </p:nvSpPr>
        <p:spPr>
          <a:xfrm>
            <a:off x="8870256" y="2587892"/>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4</a:t>
            </a:r>
            <a:endParaRPr sz="1800">
              <a:solidFill>
                <a:schemeClr val="accent3"/>
              </a:solidFill>
              <a:latin typeface="Roboto"/>
              <a:ea typeface="Roboto"/>
              <a:cs typeface="Roboto"/>
              <a:sym typeface="Roboto"/>
            </a:endParaRPr>
          </a:p>
        </p:txBody>
      </p:sp>
      <p:sp>
        <p:nvSpPr>
          <p:cNvPr id="24" name="Google Shape;1222;p62">
            <a:extLst>
              <a:ext uri="{FF2B5EF4-FFF2-40B4-BE49-F238E27FC236}">
                <a16:creationId xmlns:a16="http://schemas.microsoft.com/office/drawing/2014/main" id="{ABDA293E-A7CB-72D3-D1C7-3C6AAAEDFA63}"/>
              </a:ext>
            </a:extLst>
          </p:cNvPr>
          <p:cNvSpPr txBox="1"/>
          <p:nvPr/>
        </p:nvSpPr>
        <p:spPr>
          <a:xfrm>
            <a:off x="6127056" y="1825892"/>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1</a:t>
            </a:r>
            <a:endParaRPr sz="1800">
              <a:solidFill>
                <a:schemeClr val="accent3"/>
              </a:solidFill>
              <a:latin typeface="Roboto"/>
              <a:ea typeface="Roboto"/>
              <a:cs typeface="Roboto"/>
              <a:sym typeface="Roboto"/>
            </a:endParaRPr>
          </a:p>
        </p:txBody>
      </p:sp>
      <p:cxnSp>
        <p:nvCxnSpPr>
          <p:cNvPr id="25" name="Google Shape;1223;p62">
            <a:extLst>
              <a:ext uri="{FF2B5EF4-FFF2-40B4-BE49-F238E27FC236}">
                <a16:creationId xmlns:a16="http://schemas.microsoft.com/office/drawing/2014/main" id="{F85925F5-B4B7-FB01-6E8C-E18BF2FACE3F}"/>
              </a:ext>
            </a:extLst>
          </p:cNvPr>
          <p:cNvCxnSpPr>
            <a:stCxn id="26" idx="4"/>
          </p:cNvCxnSpPr>
          <p:nvPr/>
        </p:nvCxnSpPr>
        <p:spPr>
          <a:xfrm flipH="1">
            <a:off x="4639959" y="2950892"/>
            <a:ext cx="381000" cy="368400"/>
          </a:xfrm>
          <a:prstGeom prst="straightConnector1">
            <a:avLst/>
          </a:prstGeom>
          <a:noFill/>
          <a:ln w="19050" cap="flat" cmpd="sng">
            <a:solidFill>
              <a:schemeClr val="accent2"/>
            </a:solidFill>
            <a:prstDash val="dash"/>
            <a:round/>
            <a:headEnd type="none" w="med" len="med"/>
            <a:tailEnd type="none" w="med" len="med"/>
          </a:ln>
        </p:spPr>
      </p:cxnSp>
      <p:sp>
        <p:nvSpPr>
          <p:cNvPr id="26" name="Google Shape;1207;p62">
            <a:extLst>
              <a:ext uri="{FF2B5EF4-FFF2-40B4-BE49-F238E27FC236}">
                <a16:creationId xmlns:a16="http://schemas.microsoft.com/office/drawing/2014/main" id="{11F90151-6258-CE5B-E526-126E7859BBC0}"/>
              </a:ext>
            </a:extLst>
          </p:cNvPr>
          <p:cNvSpPr/>
          <p:nvPr/>
        </p:nvSpPr>
        <p:spPr>
          <a:xfrm>
            <a:off x="4676859" y="2557292"/>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00.</a:t>
            </a:r>
            <a:endParaRPr sz="1800">
              <a:latin typeface="Consolas"/>
              <a:ea typeface="Consolas"/>
              <a:cs typeface="Consolas"/>
              <a:sym typeface="Consolas"/>
            </a:endParaRPr>
          </a:p>
        </p:txBody>
      </p:sp>
    </p:spTree>
    <p:extLst>
      <p:ext uri="{BB962C8B-B14F-4D97-AF65-F5344CB8AC3E}">
        <p14:creationId xmlns:p14="http://schemas.microsoft.com/office/powerpoint/2010/main" val="2064375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98">
          <a:extLst>
            <a:ext uri="{FF2B5EF4-FFF2-40B4-BE49-F238E27FC236}">
              <a16:creationId xmlns:a16="http://schemas.microsoft.com/office/drawing/2014/main" id="{9DAACD4D-D937-3589-243A-DC0477462DE3}"/>
            </a:ext>
          </a:extLst>
        </p:cNvPr>
        <p:cNvGrpSpPr/>
        <p:nvPr/>
      </p:nvGrpSpPr>
      <p:grpSpPr>
        <a:xfrm>
          <a:off x="0" y="0"/>
          <a:ext cx="0" cy="0"/>
          <a:chOff x="0" y="0"/>
          <a:chExt cx="0" cy="0"/>
        </a:xfrm>
      </p:grpSpPr>
      <p:sp>
        <p:nvSpPr>
          <p:cNvPr id="1199" name="Google Shape;1199;p62">
            <a:extLst>
              <a:ext uri="{FF2B5EF4-FFF2-40B4-BE49-F238E27FC236}">
                <a16:creationId xmlns:a16="http://schemas.microsoft.com/office/drawing/2014/main" id="{7B72993B-D908-08E4-7F69-51753D925824}"/>
              </a:ext>
            </a:extLst>
          </p:cNvPr>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Efficient IP Lookup with Tries</a:t>
            </a:r>
            <a:endParaRPr/>
          </a:p>
        </p:txBody>
      </p:sp>
      <p:sp>
        <p:nvSpPr>
          <p:cNvPr id="1200" name="Google Shape;1200;p62">
            <a:extLst>
              <a:ext uri="{FF2B5EF4-FFF2-40B4-BE49-F238E27FC236}">
                <a16:creationId xmlns:a16="http://schemas.microsoft.com/office/drawing/2014/main" id="{8CABCD56-739E-0F0B-1572-AA9000A1C893}"/>
              </a:ext>
            </a:extLst>
          </p:cNvPr>
          <p:cNvSpPr txBox="1">
            <a:spLocks noGrp="1"/>
          </p:cNvSpPr>
          <p:nvPr>
            <p:ph type="body" idx="1"/>
          </p:nvPr>
        </p:nvSpPr>
        <p:spPr>
          <a:xfrm>
            <a:off x="117150" y="362250"/>
            <a:ext cx="8909700" cy="1868950"/>
          </a:xfrm>
          <a:prstGeom prst="rect">
            <a:avLst/>
          </a:prstGeom>
        </p:spPr>
        <p:txBody>
          <a:bodyPr spcFirstLastPara="1" wrap="square" lIns="91425" tIns="91425" rIns="91425" bIns="91425" anchor="t" anchorCtr="0">
            <a:normAutofit fontScale="92500" lnSpcReduction="20000"/>
          </a:bodyPr>
          <a:lstStyle/>
          <a:p>
            <a:pPr marL="0" lvl="0" indent="0" algn="l" rtl="0">
              <a:spcBef>
                <a:spcPts val="600"/>
              </a:spcBef>
              <a:spcAft>
                <a:spcPts val="0"/>
              </a:spcAft>
              <a:buClr>
                <a:schemeClr val="dk1"/>
              </a:buClr>
              <a:buSzPts val="1100"/>
              <a:buFont typeface="Arial"/>
              <a:buNone/>
            </a:pPr>
            <a:r>
              <a:rPr lang="en" dirty="0"/>
              <a:t>Longest prefix matching on a trie:</a:t>
            </a:r>
            <a:endParaRPr dirty="0"/>
          </a:p>
          <a:p>
            <a:pPr marL="457200" lvl="0" indent="-342900" algn="l" rtl="0">
              <a:spcBef>
                <a:spcPts val="600"/>
              </a:spcBef>
              <a:spcAft>
                <a:spcPts val="0"/>
              </a:spcAft>
              <a:buSzPts val="1800"/>
              <a:buChar char="●"/>
            </a:pPr>
            <a:r>
              <a:rPr lang="en" dirty="0"/>
              <a:t>Start at the root, and spell out the word.</a:t>
            </a:r>
            <a:endParaRPr dirty="0"/>
          </a:p>
          <a:p>
            <a:pPr marL="457200" lvl="0" indent="-342900" algn="l" rtl="0">
              <a:spcBef>
                <a:spcPts val="0"/>
              </a:spcBef>
              <a:spcAft>
                <a:spcPts val="0"/>
              </a:spcAft>
              <a:buSzPts val="1800"/>
              <a:buChar char="●"/>
            </a:pPr>
            <a:r>
              <a:rPr lang="en" dirty="0"/>
              <a:t>Remember most recent (longest) key you see along the way.</a:t>
            </a:r>
            <a:endParaRPr dirty="0"/>
          </a:p>
          <a:p>
            <a:pPr marL="457200" lvl="0" indent="-342900" algn="l" rtl="0">
              <a:spcBef>
                <a:spcPts val="0"/>
              </a:spcBef>
              <a:spcAft>
                <a:spcPts val="0"/>
              </a:spcAft>
              <a:buSzPts val="1800"/>
              <a:buChar char="●"/>
            </a:pPr>
            <a:r>
              <a:rPr lang="en" dirty="0"/>
              <a:t>Stop when you're done, or fall off the tree. Return the longest key you saw. </a:t>
            </a:r>
          </a:p>
          <a:p>
            <a:pPr lvl="0">
              <a:spcBef>
                <a:spcPts val="0"/>
              </a:spcBef>
            </a:pPr>
            <a:r>
              <a:rPr lang="en-US" dirty="0"/>
              <a:t>The longest prefix is the deepest node on the search path that has an associated value (a blue node).</a:t>
            </a:r>
            <a:endParaRPr dirty="0"/>
          </a:p>
        </p:txBody>
      </p:sp>
      <p:sp>
        <p:nvSpPr>
          <p:cNvPr id="1201" name="Google Shape;1201;p62">
            <a:extLst>
              <a:ext uri="{FF2B5EF4-FFF2-40B4-BE49-F238E27FC236}">
                <a16:creationId xmlns:a16="http://schemas.microsoft.com/office/drawing/2014/main" id="{79A3FBEB-D201-9828-7C93-C4E4229A89E3}"/>
              </a:ext>
            </a:extLst>
          </p:cNvPr>
          <p:cNvSpPr/>
          <p:nvPr/>
        </p:nvSpPr>
        <p:spPr>
          <a:xfrm>
            <a:off x="5437000" y="2261800"/>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lvl="0" algn="ctr"/>
            <a:r>
              <a:rPr lang="en" sz="1800">
                <a:latin typeface="Consolas"/>
                <a:ea typeface="Consolas"/>
                <a:cs typeface="Consolas"/>
                <a:sym typeface="Consolas"/>
              </a:rPr>
              <a:t>...</a:t>
            </a:r>
            <a:endParaRPr sz="1800" dirty="0">
              <a:latin typeface="Consolas"/>
              <a:ea typeface="Consolas"/>
              <a:cs typeface="Consolas"/>
              <a:sym typeface="Consolas"/>
            </a:endParaRPr>
          </a:p>
        </p:txBody>
      </p:sp>
      <p:sp>
        <p:nvSpPr>
          <p:cNvPr id="1202" name="Google Shape;1202;p62">
            <a:extLst>
              <a:ext uri="{FF2B5EF4-FFF2-40B4-BE49-F238E27FC236}">
                <a16:creationId xmlns:a16="http://schemas.microsoft.com/office/drawing/2014/main" id="{F0C5B903-E980-2A07-2528-97CA5296E9A1}"/>
              </a:ext>
            </a:extLst>
          </p:cNvPr>
          <p:cNvSpPr/>
          <p:nvPr/>
        </p:nvSpPr>
        <p:spPr>
          <a:xfrm>
            <a:off x="4446400" y="3023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dirty="0">
                <a:latin typeface="Consolas"/>
                <a:ea typeface="Consolas"/>
                <a:cs typeface="Consolas"/>
                <a:sym typeface="Consolas"/>
              </a:rPr>
              <a:t>0..</a:t>
            </a:r>
            <a:endParaRPr sz="1800" dirty="0">
              <a:latin typeface="Consolas"/>
              <a:ea typeface="Consolas"/>
              <a:cs typeface="Consolas"/>
              <a:sym typeface="Consolas"/>
            </a:endParaRPr>
          </a:p>
        </p:txBody>
      </p:sp>
      <p:sp>
        <p:nvSpPr>
          <p:cNvPr id="1203" name="Google Shape;1203;p62">
            <a:extLst>
              <a:ext uri="{FF2B5EF4-FFF2-40B4-BE49-F238E27FC236}">
                <a16:creationId xmlns:a16="http://schemas.microsoft.com/office/drawing/2014/main" id="{8D3DDA92-10A8-6F27-161A-4C4627CE895B}"/>
              </a:ext>
            </a:extLst>
          </p:cNvPr>
          <p:cNvSpPr/>
          <p:nvPr/>
        </p:nvSpPr>
        <p:spPr>
          <a:xfrm>
            <a:off x="6427600" y="3023800"/>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dirty="0">
                <a:latin typeface="Consolas"/>
                <a:ea typeface="Consolas"/>
                <a:cs typeface="Consolas"/>
                <a:sym typeface="Consolas"/>
              </a:rPr>
              <a:t>1..</a:t>
            </a:r>
            <a:endParaRPr sz="1800" dirty="0">
              <a:latin typeface="Consolas"/>
              <a:ea typeface="Consolas"/>
              <a:cs typeface="Consolas"/>
              <a:sym typeface="Consolas"/>
            </a:endParaRPr>
          </a:p>
        </p:txBody>
      </p:sp>
      <p:cxnSp>
        <p:nvCxnSpPr>
          <p:cNvPr id="1204" name="Google Shape;1204;p62">
            <a:extLst>
              <a:ext uri="{FF2B5EF4-FFF2-40B4-BE49-F238E27FC236}">
                <a16:creationId xmlns:a16="http://schemas.microsoft.com/office/drawing/2014/main" id="{A0C0EFBE-6819-E353-A921-50BAE1FA5D4A}"/>
              </a:ext>
            </a:extLst>
          </p:cNvPr>
          <p:cNvCxnSpPr>
            <a:cxnSpLocks/>
            <a:stCxn id="1201" idx="4"/>
            <a:endCxn id="1202" idx="7"/>
          </p:cNvCxnSpPr>
          <p:nvPr/>
        </p:nvCxnSpPr>
        <p:spPr>
          <a:xfrm flipH="1">
            <a:off x="5033800" y="2655400"/>
            <a:ext cx="747300" cy="426000"/>
          </a:xfrm>
          <a:prstGeom prst="straightConnector1">
            <a:avLst/>
          </a:prstGeom>
          <a:noFill/>
          <a:ln w="28575" cap="flat" cmpd="sng">
            <a:solidFill>
              <a:schemeClr val="accent2"/>
            </a:solidFill>
            <a:prstDash val="solid"/>
            <a:round/>
            <a:headEnd type="none" w="med" len="med"/>
            <a:tailEnd type="none" w="med" len="med"/>
          </a:ln>
        </p:spPr>
      </p:cxnSp>
      <p:cxnSp>
        <p:nvCxnSpPr>
          <p:cNvPr id="1205" name="Google Shape;1205;p62">
            <a:extLst>
              <a:ext uri="{FF2B5EF4-FFF2-40B4-BE49-F238E27FC236}">
                <a16:creationId xmlns:a16="http://schemas.microsoft.com/office/drawing/2014/main" id="{F5FCF674-CE21-2703-16E5-3C168220486B}"/>
              </a:ext>
            </a:extLst>
          </p:cNvPr>
          <p:cNvCxnSpPr>
            <a:cxnSpLocks/>
            <a:stCxn id="1201" idx="4"/>
            <a:endCxn id="1203" idx="1"/>
          </p:cNvCxnSpPr>
          <p:nvPr/>
        </p:nvCxnSpPr>
        <p:spPr>
          <a:xfrm>
            <a:off x="5781100" y="2655400"/>
            <a:ext cx="747300" cy="426000"/>
          </a:xfrm>
          <a:prstGeom prst="straightConnector1">
            <a:avLst/>
          </a:prstGeom>
          <a:noFill/>
          <a:ln w="19050" cap="flat" cmpd="sng">
            <a:solidFill>
              <a:srgbClr val="000000"/>
            </a:solidFill>
            <a:prstDash val="solid"/>
            <a:round/>
            <a:headEnd type="none" w="med" len="med"/>
            <a:tailEnd type="none" w="med" len="med"/>
          </a:ln>
        </p:spPr>
      </p:cxnSp>
      <p:cxnSp>
        <p:nvCxnSpPr>
          <p:cNvPr id="1206" name="Google Shape;1206;p62">
            <a:extLst>
              <a:ext uri="{FF2B5EF4-FFF2-40B4-BE49-F238E27FC236}">
                <a16:creationId xmlns:a16="http://schemas.microsoft.com/office/drawing/2014/main" id="{174E0638-C334-47CD-3E42-29151A121C74}"/>
              </a:ext>
            </a:extLst>
          </p:cNvPr>
          <p:cNvCxnSpPr>
            <a:stCxn id="1202" idx="4"/>
            <a:endCxn id="1207" idx="0"/>
          </p:cNvCxnSpPr>
          <p:nvPr/>
        </p:nvCxnSpPr>
        <p:spPr>
          <a:xfrm flipH="1">
            <a:off x="4028500" y="3417400"/>
            <a:ext cx="762000" cy="368400"/>
          </a:xfrm>
          <a:prstGeom prst="straightConnector1">
            <a:avLst/>
          </a:prstGeom>
          <a:noFill/>
          <a:ln w="28575" cap="flat" cmpd="sng">
            <a:solidFill>
              <a:schemeClr val="accent2"/>
            </a:solidFill>
            <a:prstDash val="solid"/>
            <a:round/>
            <a:headEnd type="none" w="med" len="med"/>
            <a:tailEnd type="none" w="med" len="med"/>
          </a:ln>
        </p:spPr>
      </p:cxnSp>
      <p:sp>
        <p:nvSpPr>
          <p:cNvPr id="1208" name="Google Shape;1208;p62">
            <a:extLst>
              <a:ext uri="{FF2B5EF4-FFF2-40B4-BE49-F238E27FC236}">
                <a16:creationId xmlns:a16="http://schemas.microsoft.com/office/drawing/2014/main" id="{A1B7A1D5-3374-B369-8BE9-9B8FCAF6D675}"/>
              </a:ext>
            </a:extLst>
          </p:cNvPr>
          <p:cNvSpPr/>
          <p:nvPr/>
        </p:nvSpPr>
        <p:spPr>
          <a:xfrm>
            <a:off x="4065400" y="4547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001</a:t>
            </a:r>
            <a:endParaRPr sz="1800">
              <a:latin typeface="Consolas"/>
              <a:ea typeface="Consolas"/>
              <a:cs typeface="Consolas"/>
              <a:sym typeface="Consolas"/>
            </a:endParaRPr>
          </a:p>
        </p:txBody>
      </p:sp>
      <p:cxnSp>
        <p:nvCxnSpPr>
          <p:cNvPr id="1209" name="Google Shape;1209;p62">
            <a:extLst>
              <a:ext uri="{FF2B5EF4-FFF2-40B4-BE49-F238E27FC236}">
                <a16:creationId xmlns:a16="http://schemas.microsoft.com/office/drawing/2014/main" id="{CF4A4CD6-FFBD-A3AE-8B59-C37CACAE7C56}"/>
              </a:ext>
            </a:extLst>
          </p:cNvPr>
          <p:cNvCxnSpPr>
            <a:stCxn id="1207" idx="4"/>
            <a:endCxn id="1208" idx="0"/>
          </p:cNvCxnSpPr>
          <p:nvPr/>
        </p:nvCxnSpPr>
        <p:spPr>
          <a:xfrm>
            <a:off x="4028500" y="4179400"/>
            <a:ext cx="381000" cy="368400"/>
          </a:xfrm>
          <a:prstGeom prst="straightConnector1">
            <a:avLst/>
          </a:prstGeom>
          <a:noFill/>
          <a:ln w="19050" cap="flat" cmpd="sng">
            <a:solidFill>
              <a:srgbClr val="000000"/>
            </a:solidFill>
            <a:prstDash val="solid"/>
            <a:round/>
            <a:headEnd type="none" w="med" len="med"/>
            <a:tailEnd type="none" w="med" len="med"/>
          </a:ln>
        </p:spPr>
      </p:cxnSp>
      <p:sp>
        <p:nvSpPr>
          <p:cNvPr id="1210" name="Google Shape;1210;p62">
            <a:extLst>
              <a:ext uri="{FF2B5EF4-FFF2-40B4-BE49-F238E27FC236}">
                <a16:creationId xmlns:a16="http://schemas.microsoft.com/office/drawing/2014/main" id="{F5D08ABE-5B47-4691-D41A-C2A451D09B41}"/>
              </a:ext>
            </a:extLst>
          </p:cNvPr>
          <p:cNvSpPr/>
          <p:nvPr/>
        </p:nvSpPr>
        <p:spPr>
          <a:xfrm>
            <a:off x="5665600" y="3785800"/>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dirty="0">
                <a:latin typeface="Consolas"/>
                <a:ea typeface="Consolas"/>
                <a:cs typeface="Consolas"/>
                <a:sym typeface="Consolas"/>
              </a:rPr>
              <a:t>10.</a:t>
            </a:r>
            <a:endParaRPr sz="1800" dirty="0">
              <a:latin typeface="Consolas"/>
              <a:ea typeface="Consolas"/>
              <a:cs typeface="Consolas"/>
              <a:sym typeface="Consolas"/>
            </a:endParaRPr>
          </a:p>
        </p:txBody>
      </p:sp>
      <p:sp>
        <p:nvSpPr>
          <p:cNvPr id="1211" name="Google Shape;1211;p62">
            <a:extLst>
              <a:ext uri="{FF2B5EF4-FFF2-40B4-BE49-F238E27FC236}">
                <a16:creationId xmlns:a16="http://schemas.microsoft.com/office/drawing/2014/main" id="{60731675-7BD0-6F9F-4BE6-D4F0728915F4}"/>
              </a:ext>
            </a:extLst>
          </p:cNvPr>
          <p:cNvSpPr/>
          <p:nvPr/>
        </p:nvSpPr>
        <p:spPr>
          <a:xfrm>
            <a:off x="7189600" y="3785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dirty="0">
                <a:latin typeface="Consolas"/>
                <a:ea typeface="Consolas"/>
                <a:cs typeface="Consolas"/>
                <a:sym typeface="Consolas"/>
              </a:rPr>
              <a:t>11.</a:t>
            </a:r>
            <a:endParaRPr sz="1800" dirty="0">
              <a:latin typeface="Consolas"/>
              <a:ea typeface="Consolas"/>
              <a:cs typeface="Consolas"/>
              <a:sym typeface="Consolas"/>
            </a:endParaRPr>
          </a:p>
        </p:txBody>
      </p:sp>
      <p:sp>
        <p:nvSpPr>
          <p:cNvPr id="1212" name="Google Shape;1212;p62">
            <a:extLst>
              <a:ext uri="{FF2B5EF4-FFF2-40B4-BE49-F238E27FC236}">
                <a16:creationId xmlns:a16="http://schemas.microsoft.com/office/drawing/2014/main" id="{DE6CBF29-D7D4-D0C2-EEA4-462AF17FF17A}"/>
              </a:ext>
            </a:extLst>
          </p:cNvPr>
          <p:cNvSpPr/>
          <p:nvPr/>
        </p:nvSpPr>
        <p:spPr>
          <a:xfrm>
            <a:off x="5132200" y="4547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100</a:t>
            </a:r>
            <a:endParaRPr sz="1800">
              <a:latin typeface="Consolas"/>
              <a:ea typeface="Consolas"/>
              <a:cs typeface="Consolas"/>
              <a:sym typeface="Consolas"/>
            </a:endParaRPr>
          </a:p>
        </p:txBody>
      </p:sp>
      <p:sp>
        <p:nvSpPr>
          <p:cNvPr id="1213" name="Google Shape;1213;p62">
            <a:extLst>
              <a:ext uri="{FF2B5EF4-FFF2-40B4-BE49-F238E27FC236}">
                <a16:creationId xmlns:a16="http://schemas.microsoft.com/office/drawing/2014/main" id="{A6FD0365-DBA1-46E4-1ED5-A2C75806C480}"/>
              </a:ext>
            </a:extLst>
          </p:cNvPr>
          <p:cNvSpPr/>
          <p:nvPr/>
        </p:nvSpPr>
        <p:spPr>
          <a:xfrm>
            <a:off x="6199000" y="4547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101</a:t>
            </a:r>
            <a:endParaRPr sz="1800">
              <a:latin typeface="Consolas"/>
              <a:ea typeface="Consolas"/>
              <a:cs typeface="Consolas"/>
              <a:sym typeface="Consolas"/>
            </a:endParaRPr>
          </a:p>
        </p:txBody>
      </p:sp>
      <p:cxnSp>
        <p:nvCxnSpPr>
          <p:cNvPr id="1214" name="Google Shape;1214;p62">
            <a:extLst>
              <a:ext uri="{FF2B5EF4-FFF2-40B4-BE49-F238E27FC236}">
                <a16:creationId xmlns:a16="http://schemas.microsoft.com/office/drawing/2014/main" id="{6F269563-B77E-37DA-B935-494F6037E39F}"/>
              </a:ext>
            </a:extLst>
          </p:cNvPr>
          <p:cNvCxnSpPr>
            <a:stCxn id="1210" idx="4"/>
            <a:endCxn id="1212" idx="0"/>
          </p:cNvCxnSpPr>
          <p:nvPr/>
        </p:nvCxnSpPr>
        <p:spPr>
          <a:xfrm flipH="1">
            <a:off x="5476300" y="4179400"/>
            <a:ext cx="533400" cy="368400"/>
          </a:xfrm>
          <a:prstGeom prst="straightConnector1">
            <a:avLst/>
          </a:prstGeom>
          <a:noFill/>
          <a:ln w="19050" cap="flat" cmpd="sng">
            <a:solidFill>
              <a:srgbClr val="000000"/>
            </a:solidFill>
            <a:prstDash val="solid"/>
            <a:round/>
            <a:headEnd type="none" w="med" len="med"/>
            <a:tailEnd type="none" w="med" len="med"/>
          </a:ln>
        </p:spPr>
      </p:cxnSp>
      <p:cxnSp>
        <p:nvCxnSpPr>
          <p:cNvPr id="1215" name="Google Shape;1215;p62">
            <a:extLst>
              <a:ext uri="{FF2B5EF4-FFF2-40B4-BE49-F238E27FC236}">
                <a16:creationId xmlns:a16="http://schemas.microsoft.com/office/drawing/2014/main" id="{CE6E52E5-AD89-E3EF-2F95-C92AA46861EB}"/>
              </a:ext>
            </a:extLst>
          </p:cNvPr>
          <p:cNvCxnSpPr>
            <a:stCxn id="1210" idx="4"/>
            <a:endCxn id="1213" idx="0"/>
          </p:cNvCxnSpPr>
          <p:nvPr/>
        </p:nvCxnSpPr>
        <p:spPr>
          <a:xfrm>
            <a:off x="6009700" y="4179400"/>
            <a:ext cx="533400" cy="368400"/>
          </a:xfrm>
          <a:prstGeom prst="straightConnector1">
            <a:avLst/>
          </a:prstGeom>
          <a:noFill/>
          <a:ln w="19050" cap="flat" cmpd="sng">
            <a:solidFill>
              <a:srgbClr val="000000"/>
            </a:solidFill>
            <a:prstDash val="solid"/>
            <a:round/>
            <a:headEnd type="none" w="med" len="med"/>
            <a:tailEnd type="none" w="med" len="med"/>
          </a:ln>
        </p:spPr>
      </p:cxnSp>
      <p:cxnSp>
        <p:nvCxnSpPr>
          <p:cNvPr id="1216" name="Google Shape;1216;p62">
            <a:extLst>
              <a:ext uri="{FF2B5EF4-FFF2-40B4-BE49-F238E27FC236}">
                <a16:creationId xmlns:a16="http://schemas.microsoft.com/office/drawing/2014/main" id="{E3948B54-C276-3707-67C7-917E5A04474F}"/>
              </a:ext>
            </a:extLst>
          </p:cNvPr>
          <p:cNvCxnSpPr>
            <a:stCxn id="1203" idx="4"/>
            <a:endCxn id="1211" idx="0"/>
          </p:cNvCxnSpPr>
          <p:nvPr/>
        </p:nvCxnSpPr>
        <p:spPr>
          <a:xfrm>
            <a:off x="6771700" y="3417400"/>
            <a:ext cx="762000" cy="368400"/>
          </a:xfrm>
          <a:prstGeom prst="straightConnector1">
            <a:avLst/>
          </a:prstGeom>
          <a:noFill/>
          <a:ln w="19050" cap="flat" cmpd="sng">
            <a:solidFill>
              <a:srgbClr val="000000"/>
            </a:solidFill>
            <a:prstDash val="solid"/>
            <a:round/>
            <a:headEnd type="none" w="med" len="med"/>
            <a:tailEnd type="none" w="med" len="med"/>
          </a:ln>
        </p:spPr>
      </p:cxnSp>
      <p:cxnSp>
        <p:nvCxnSpPr>
          <p:cNvPr id="1217" name="Google Shape;1217;p62">
            <a:extLst>
              <a:ext uri="{FF2B5EF4-FFF2-40B4-BE49-F238E27FC236}">
                <a16:creationId xmlns:a16="http://schemas.microsoft.com/office/drawing/2014/main" id="{ADE7824F-D981-C759-4D22-E3BE5309A92A}"/>
              </a:ext>
            </a:extLst>
          </p:cNvPr>
          <p:cNvCxnSpPr>
            <a:stCxn id="1203" idx="4"/>
            <a:endCxn id="1210" idx="0"/>
          </p:cNvCxnSpPr>
          <p:nvPr/>
        </p:nvCxnSpPr>
        <p:spPr>
          <a:xfrm flipH="1">
            <a:off x="6009700" y="3417400"/>
            <a:ext cx="762000" cy="368400"/>
          </a:xfrm>
          <a:prstGeom prst="straightConnector1">
            <a:avLst/>
          </a:prstGeom>
          <a:noFill/>
          <a:ln w="19050" cap="flat" cmpd="sng">
            <a:solidFill>
              <a:srgbClr val="000000"/>
            </a:solidFill>
            <a:prstDash val="solid"/>
            <a:round/>
            <a:headEnd type="none" w="med" len="med"/>
            <a:tailEnd type="none" w="med" len="med"/>
          </a:ln>
        </p:spPr>
      </p:cxnSp>
      <p:sp>
        <p:nvSpPr>
          <p:cNvPr id="1218" name="Google Shape;1218;p62">
            <a:extLst>
              <a:ext uri="{FF2B5EF4-FFF2-40B4-BE49-F238E27FC236}">
                <a16:creationId xmlns:a16="http://schemas.microsoft.com/office/drawing/2014/main" id="{CCC5A151-7261-8F19-33FD-29490816F2D4}"/>
              </a:ext>
            </a:extLst>
          </p:cNvPr>
          <p:cNvSpPr txBox="1"/>
          <p:nvPr/>
        </p:nvSpPr>
        <p:spPr>
          <a:xfrm>
            <a:off x="4753597" y="4578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5</a:t>
            </a:r>
            <a:endParaRPr sz="1800">
              <a:solidFill>
                <a:schemeClr val="accent3"/>
              </a:solidFill>
              <a:latin typeface="Roboto"/>
              <a:ea typeface="Roboto"/>
              <a:cs typeface="Roboto"/>
              <a:sym typeface="Roboto"/>
            </a:endParaRPr>
          </a:p>
        </p:txBody>
      </p:sp>
      <p:sp>
        <p:nvSpPr>
          <p:cNvPr id="1219" name="Google Shape;1219;p62">
            <a:extLst>
              <a:ext uri="{FF2B5EF4-FFF2-40B4-BE49-F238E27FC236}">
                <a16:creationId xmlns:a16="http://schemas.microsoft.com/office/drawing/2014/main" id="{4E77A72E-B285-566B-08A9-C63F0CA5F88C}"/>
              </a:ext>
            </a:extLst>
          </p:cNvPr>
          <p:cNvSpPr txBox="1"/>
          <p:nvPr/>
        </p:nvSpPr>
        <p:spPr>
          <a:xfrm>
            <a:off x="5820397" y="4578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2</a:t>
            </a:r>
            <a:endParaRPr sz="1800">
              <a:solidFill>
                <a:schemeClr val="accent3"/>
              </a:solidFill>
              <a:latin typeface="Roboto"/>
              <a:ea typeface="Roboto"/>
              <a:cs typeface="Roboto"/>
              <a:sym typeface="Roboto"/>
            </a:endParaRPr>
          </a:p>
        </p:txBody>
      </p:sp>
      <p:sp>
        <p:nvSpPr>
          <p:cNvPr id="1220" name="Google Shape;1220;p62">
            <a:extLst>
              <a:ext uri="{FF2B5EF4-FFF2-40B4-BE49-F238E27FC236}">
                <a16:creationId xmlns:a16="http://schemas.microsoft.com/office/drawing/2014/main" id="{942FDFCC-3FC2-9F29-D635-FB3516B680B6}"/>
              </a:ext>
            </a:extLst>
          </p:cNvPr>
          <p:cNvSpPr txBox="1"/>
          <p:nvPr/>
        </p:nvSpPr>
        <p:spPr>
          <a:xfrm>
            <a:off x="6887197" y="4578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3</a:t>
            </a:r>
            <a:endParaRPr sz="1800">
              <a:solidFill>
                <a:schemeClr val="accent3"/>
              </a:solidFill>
              <a:latin typeface="Roboto"/>
              <a:ea typeface="Roboto"/>
              <a:cs typeface="Roboto"/>
              <a:sym typeface="Roboto"/>
            </a:endParaRPr>
          </a:p>
        </p:txBody>
      </p:sp>
      <p:sp>
        <p:nvSpPr>
          <p:cNvPr id="1221" name="Google Shape;1221;p62">
            <a:extLst>
              <a:ext uri="{FF2B5EF4-FFF2-40B4-BE49-F238E27FC236}">
                <a16:creationId xmlns:a16="http://schemas.microsoft.com/office/drawing/2014/main" id="{D9E53CDD-F095-9AE5-587E-8CB448D9377A}"/>
              </a:ext>
            </a:extLst>
          </p:cNvPr>
          <p:cNvSpPr txBox="1"/>
          <p:nvPr/>
        </p:nvSpPr>
        <p:spPr>
          <a:xfrm>
            <a:off x="7877797" y="3816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4</a:t>
            </a:r>
            <a:endParaRPr sz="1800">
              <a:solidFill>
                <a:schemeClr val="accent3"/>
              </a:solidFill>
              <a:latin typeface="Roboto"/>
              <a:ea typeface="Roboto"/>
              <a:cs typeface="Roboto"/>
              <a:sym typeface="Roboto"/>
            </a:endParaRPr>
          </a:p>
        </p:txBody>
      </p:sp>
      <p:sp>
        <p:nvSpPr>
          <p:cNvPr id="1222" name="Google Shape;1222;p62">
            <a:extLst>
              <a:ext uri="{FF2B5EF4-FFF2-40B4-BE49-F238E27FC236}">
                <a16:creationId xmlns:a16="http://schemas.microsoft.com/office/drawing/2014/main" id="{44B75AA3-6BC4-2B03-C501-DAA3AE855453}"/>
              </a:ext>
            </a:extLst>
          </p:cNvPr>
          <p:cNvSpPr txBox="1"/>
          <p:nvPr/>
        </p:nvSpPr>
        <p:spPr>
          <a:xfrm>
            <a:off x="5134597" y="3054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1</a:t>
            </a:r>
            <a:endParaRPr sz="1800">
              <a:solidFill>
                <a:schemeClr val="accent3"/>
              </a:solidFill>
              <a:latin typeface="Roboto"/>
              <a:ea typeface="Roboto"/>
              <a:cs typeface="Roboto"/>
              <a:sym typeface="Roboto"/>
            </a:endParaRPr>
          </a:p>
        </p:txBody>
      </p:sp>
      <p:cxnSp>
        <p:nvCxnSpPr>
          <p:cNvPr id="1223" name="Google Shape;1223;p62">
            <a:extLst>
              <a:ext uri="{FF2B5EF4-FFF2-40B4-BE49-F238E27FC236}">
                <a16:creationId xmlns:a16="http://schemas.microsoft.com/office/drawing/2014/main" id="{E2FB9269-5ECB-B371-BF3C-72FAD36DF894}"/>
              </a:ext>
            </a:extLst>
          </p:cNvPr>
          <p:cNvCxnSpPr>
            <a:stCxn id="1207" idx="4"/>
          </p:cNvCxnSpPr>
          <p:nvPr/>
        </p:nvCxnSpPr>
        <p:spPr>
          <a:xfrm flipH="1">
            <a:off x="3647500" y="4179400"/>
            <a:ext cx="381000" cy="368400"/>
          </a:xfrm>
          <a:prstGeom prst="straightConnector1">
            <a:avLst/>
          </a:prstGeom>
          <a:noFill/>
          <a:ln w="19050" cap="flat" cmpd="sng">
            <a:solidFill>
              <a:schemeClr val="accent2"/>
            </a:solidFill>
            <a:prstDash val="dash"/>
            <a:round/>
            <a:headEnd type="none" w="med" len="med"/>
            <a:tailEnd type="none" w="med" len="med"/>
          </a:ln>
        </p:spPr>
      </p:cxnSp>
      <p:sp>
        <p:nvSpPr>
          <p:cNvPr id="1207" name="Google Shape;1207;p62">
            <a:extLst>
              <a:ext uri="{FF2B5EF4-FFF2-40B4-BE49-F238E27FC236}">
                <a16:creationId xmlns:a16="http://schemas.microsoft.com/office/drawing/2014/main" id="{1C9EBE1A-1D5B-3486-1944-0E7DE221358D}"/>
              </a:ext>
            </a:extLst>
          </p:cNvPr>
          <p:cNvSpPr/>
          <p:nvPr/>
        </p:nvSpPr>
        <p:spPr>
          <a:xfrm>
            <a:off x="3684400" y="3785800"/>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dirty="0">
                <a:latin typeface="Consolas"/>
                <a:ea typeface="Consolas"/>
                <a:cs typeface="Consolas"/>
                <a:sym typeface="Consolas"/>
              </a:rPr>
              <a:t>00.</a:t>
            </a:r>
            <a:endParaRPr sz="1800" dirty="0">
              <a:latin typeface="Consolas"/>
              <a:ea typeface="Consolas"/>
              <a:cs typeface="Consolas"/>
              <a:sym typeface="Consolas"/>
            </a:endParaRPr>
          </a:p>
        </p:txBody>
      </p:sp>
      <p:graphicFrame>
        <p:nvGraphicFramePr>
          <p:cNvPr id="1224" name="Google Shape;1224;p62">
            <a:extLst>
              <a:ext uri="{FF2B5EF4-FFF2-40B4-BE49-F238E27FC236}">
                <a16:creationId xmlns:a16="http://schemas.microsoft.com/office/drawing/2014/main" id="{DE21FCB9-DCC5-84B9-EED1-18C85E4A1A48}"/>
              </a:ext>
            </a:extLst>
          </p:cNvPr>
          <p:cNvGraphicFramePr/>
          <p:nvPr>
            <p:extLst>
              <p:ext uri="{D42A27DB-BD31-4B8C-83A1-F6EECF244321}">
                <p14:modId xmlns:p14="http://schemas.microsoft.com/office/powerpoint/2010/main" val="714297023"/>
              </p:ext>
            </p:extLst>
          </p:nvPr>
        </p:nvGraphicFramePr>
        <p:xfrm>
          <a:off x="599200" y="2137480"/>
          <a:ext cx="2108400" cy="2041920"/>
        </p:xfrm>
        <a:graphic>
          <a:graphicData uri="http://schemas.openxmlformats.org/drawingml/2006/table">
            <a:tbl>
              <a:tblPr>
                <a:noFill/>
                <a:tableStyleId>{E43C0DB3-A16B-4310-B7AB-6BCD390F8AB1}</a:tableStyleId>
              </a:tblPr>
              <a:tblGrid>
                <a:gridCol w="1102475">
                  <a:extLst>
                    <a:ext uri="{9D8B030D-6E8A-4147-A177-3AD203B41FA5}">
                      <a16:colId xmlns:a16="http://schemas.microsoft.com/office/drawing/2014/main" val="20000"/>
                    </a:ext>
                  </a:extLst>
                </a:gridCol>
                <a:gridCol w="1005925">
                  <a:extLst>
                    <a:ext uri="{9D8B030D-6E8A-4147-A177-3AD203B41FA5}">
                      <a16:colId xmlns:a16="http://schemas.microsoft.com/office/drawing/2014/main" val="20001"/>
                    </a:ext>
                  </a:extLst>
                </a:gridCol>
              </a:tblGrid>
              <a:tr h="121925">
                <a:tc>
                  <a:txBody>
                    <a:bodyPr/>
                    <a:lstStyle/>
                    <a:p>
                      <a:pPr marL="0" lvl="0" indent="0" algn="ctr" rtl="0">
                        <a:spcBef>
                          <a:spcPts val="0"/>
                        </a:spcBef>
                        <a:spcAft>
                          <a:spcPts val="0"/>
                        </a:spcAft>
                        <a:buNone/>
                      </a:pPr>
                      <a:r>
                        <a:rPr lang="en">
                          <a:latin typeface="Roboto"/>
                          <a:ea typeface="Roboto"/>
                          <a:cs typeface="Roboto"/>
                          <a:sym typeface="Roboto"/>
                        </a:rPr>
                        <a:t>Key</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US" dirty="0">
                          <a:latin typeface="Roboto"/>
                          <a:ea typeface="Roboto"/>
                          <a:cs typeface="Roboto"/>
                          <a:sym typeface="Roboto"/>
                        </a:rPr>
                        <a:t>Value</a:t>
                      </a:r>
                    </a:p>
                    <a:p>
                      <a:pPr marL="0" lvl="0" indent="0" algn="ctr" rtl="0">
                        <a:spcBef>
                          <a:spcPts val="0"/>
                        </a:spcBef>
                        <a:spcAft>
                          <a:spcPts val="0"/>
                        </a:spcAft>
                        <a:buNone/>
                      </a:pPr>
                      <a:r>
                        <a:rPr lang="en-US" dirty="0">
                          <a:latin typeface="Roboto"/>
                          <a:ea typeface="Roboto"/>
                          <a:cs typeface="Roboto"/>
                          <a:sym typeface="Roboto"/>
                        </a:rPr>
                        <a:t>(Port #)</a:t>
                      </a:r>
                    </a:p>
                  </a:txBody>
                  <a:tcPr marL="45700" marR="45700" marT="45700" marB="45700" anchor="ctr"/>
                </a:tc>
                <a:extLst>
                  <a:ext uri="{0D108BD9-81ED-4DB2-BD59-A6C34878D82A}">
                    <a16:rowId xmlns:a16="http://schemas.microsoft.com/office/drawing/2014/main" val="10000"/>
                  </a:ext>
                </a:extLst>
              </a:tr>
              <a:tr h="121925">
                <a:tc>
                  <a:txBody>
                    <a:bodyPr/>
                    <a:lstStyle/>
                    <a:p>
                      <a:pPr marL="0" lvl="0" indent="0" algn="ctr" rtl="0">
                        <a:spcBef>
                          <a:spcPts val="0"/>
                        </a:spcBef>
                        <a:spcAft>
                          <a:spcPts val="0"/>
                        </a:spcAft>
                        <a:buNone/>
                      </a:pPr>
                      <a:r>
                        <a:rPr lang="en" dirty="0">
                          <a:latin typeface="Consolas"/>
                          <a:ea typeface="Consolas"/>
                          <a:cs typeface="Consolas"/>
                          <a:sym typeface="Consolas"/>
                        </a:rPr>
                        <a:t>0</a:t>
                      </a:r>
                      <a:endParaRPr dirty="0">
                        <a:latin typeface="Consolas"/>
                        <a:ea typeface="Consolas"/>
                        <a:cs typeface="Consolas"/>
                        <a:sym typeface="Consolas"/>
                      </a:endParaRPr>
                    </a:p>
                  </a:txBody>
                  <a:tcPr marL="45700" marR="45700" marT="45700" marB="45700" anchor="ctr">
                    <a:solidFill>
                      <a:srgbClr val="CFE2F3"/>
                    </a:solidFill>
                  </a:tcPr>
                </a:tc>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45700" marR="45700" marT="45700" marB="45700" anchor="ctr">
                    <a:solidFill>
                      <a:srgbClr val="CFE2F3"/>
                    </a:solidFill>
                  </a:tcPr>
                </a:tc>
                <a:extLst>
                  <a:ext uri="{0D108BD9-81ED-4DB2-BD59-A6C34878D82A}">
                    <a16:rowId xmlns:a16="http://schemas.microsoft.com/office/drawing/2014/main" val="10001"/>
                  </a:ext>
                </a:extLst>
              </a:tr>
              <a:tr h="121925">
                <a:tc>
                  <a:txBody>
                    <a:bodyPr/>
                    <a:lstStyle/>
                    <a:p>
                      <a:pPr marL="0" lvl="0" indent="0" algn="ctr" rtl="0">
                        <a:spcBef>
                          <a:spcPts val="0"/>
                        </a:spcBef>
                        <a:spcAft>
                          <a:spcPts val="0"/>
                        </a:spcAft>
                        <a:buNone/>
                      </a:pPr>
                      <a:r>
                        <a:rPr lang="en" dirty="0">
                          <a:latin typeface="Consolas"/>
                          <a:ea typeface="Consolas"/>
                          <a:cs typeface="Consolas"/>
                          <a:sym typeface="Consolas"/>
                        </a:rPr>
                        <a:t>100</a:t>
                      </a:r>
                      <a:endParaRPr dirty="0">
                        <a:latin typeface="Consolas"/>
                        <a:ea typeface="Consolas"/>
                        <a:cs typeface="Consolas"/>
                        <a:sym typeface="Consolas"/>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2"/>
                  </a:ext>
                </a:extLst>
              </a:tr>
              <a:tr h="121925">
                <a:tc>
                  <a:txBody>
                    <a:bodyPr/>
                    <a:lstStyle/>
                    <a:p>
                      <a:pPr marL="0" lvl="0" indent="0" algn="ctr" rtl="0">
                        <a:spcBef>
                          <a:spcPts val="0"/>
                        </a:spcBef>
                        <a:spcAft>
                          <a:spcPts val="0"/>
                        </a:spcAft>
                        <a:buNone/>
                      </a:pPr>
                      <a:r>
                        <a:rPr lang="en" dirty="0">
                          <a:latin typeface="Consolas"/>
                          <a:ea typeface="Consolas"/>
                          <a:cs typeface="Consolas"/>
                          <a:sym typeface="Consolas"/>
                        </a:rPr>
                        <a:t>101</a:t>
                      </a:r>
                      <a:endParaRPr dirty="0">
                        <a:latin typeface="Consolas"/>
                        <a:ea typeface="Consolas"/>
                        <a:cs typeface="Consolas"/>
                        <a:sym typeface="Consolas"/>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3"/>
                  </a:ext>
                </a:extLst>
              </a:tr>
              <a:tr h="121925">
                <a:tc>
                  <a:txBody>
                    <a:bodyPr/>
                    <a:lstStyle/>
                    <a:p>
                      <a:pPr marL="0" lvl="0" indent="0" algn="ctr" rtl="0">
                        <a:spcBef>
                          <a:spcPts val="0"/>
                        </a:spcBef>
                        <a:spcAft>
                          <a:spcPts val="0"/>
                        </a:spcAft>
                        <a:buNone/>
                      </a:pPr>
                      <a:r>
                        <a:rPr lang="en" dirty="0">
                          <a:latin typeface="Consolas"/>
                          <a:ea typeface="Consolas"/>
                          <a:cs typeface="Consolas"/>
                          <a:sym typeface="Consolas"/>
                        </a:rPr>
                        <a:t>11</a:t>
                      </a:r>
                      <a:endParaRPr dirty="0">
                        <a:latin typeface="Consolas"/>
                        <a:ea typeface="Consolas"/>
                        <a:cs typeface="Consolas"/>
                        <a:sym typeface="Consolas"/>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4</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4"/>
                  </a:ext>
                </a:extLst>
              </a:tr>
              <a:tr h="121925">
                <a:tc>
                  <a:txBody>
                    <a:bodyPr/>
                    <a:lstStyle/>
                    <a:p>
                      <a:pPr marL="0" lvl="0" indent="0" algn="ctr" rtl="0">
                        <a:spcBef>
                          <a:spcPts val="0"/>
                        </a:spcBef>
                        <a:spcAft>
                          <a:spcPts val="0"/>
                        </a:spcAft>
                        <a:buNone/>
                      </a:pPr>
                      <a:r>
                        <a:rPr lang="en" dirty="0">
                          <a:latin typeface="Consolas"/>
                          <a:ea typeface="Consolas"/>
                          <a:cs typeface="Consolas"/>
                          <a:sym typeface="Consolas"/>
                        </a:rPr>
                        <a:t>001</a:t>
                      </a:r>
                      <a:endParaRPr dirty="0">
                        <a:latin typeface="Consolas"/>
                        <a:ea typeface="Consolas"/>
                        <a:cs typeface="Consolas"/>
                        <a:sym typeface="Consolas"/>
                      </a:endParaRPr>
                    </a:p>
                  </a:txBody>
                  <a:tcPr marL="45700" marR="45700" marT="45700" marB="45700" anchor="ctr"/>
                </a:tc>
                <a:tc>
                  <a:txBody>
                    <a:bodyPr/>
                    <a:lstStyle/>
                    <a:p>
                      <a:pPr marL="0" lvl="0" indent="0" algn="ctr" rtl="0">
                        <a:spcBef>
                          <a:spcPts val="0"/>
                        </a:spcBef>
                        <a:spcAft>
                          <a:spcPts val="0"/>
                        </a:spcAft>
                        <a:buNone/>
                      </a:pPr>
                      <a:r>
                        <a:rPr lang="en" dirty="0">
                          <a:latin typeface="Roboto"/>
                          <a:ea typeface="Roboto"/>
                          <a:cs typeface="Roboto"/>
                          <a:sym typeface="Roboto"/>
                        </a:rPr>
                        <a:t>5</a:t>
                      </a:r>
                      <a:endParaRPr dirty="0">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5"/>
                  </a:ext>
                </a:extLst>
              </a:tr>
            </a:tbl>
          </a:graphicData>
        </a:graphic>
      </p:graphicFrame>
      <p:sp>
        <p:nvSpPr>
          <p:cNvPr id="1225" name="Google Shape;1225;p62">
            <a:extLst>
              <a:ext uri="{FF2B5EF4-FFF2-40B4-BE49-F238E27FC236}">
                <a16:creationId xmlns:a16="http://schemas.microsoft.com/office/drawing/2014/main" id="{BA63E0CC-2339-7DEB-9196-ED34D46CA416}"/>
              </a:ext>
            </a:extLst>
          </p:cNvPr>
          <p:cNvSpPr txBox="1"/>
          <p:nvPr/>
        </p:nvSpPr>
        <p:spPr>
          <a:xfrm>
            <a:off x="390967" y="4179400"/>
            <a:ext cx="2894522" cy="92333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dirty="0">
                <a:solidFill>
                  <a:schemeClr val="accent2"/>
                </a:solidFill>
                <a:latin typeface="Roboto"/>
                <a:ea typeface="Roboto"/>
                <a:cs typeface="Roboto"/>
                <a:sym typeface="Roboto"/>
              </a:rPr>
              <a:t>Longest prefix of </a:t>
            </a:r>
            <a:r>
              <a:rPr lang="en" sz="1800" dirty="0">
                <a:solidFill>
                  <a:schemeClr val="accent2"/>
                </a:solidFill>
                <a:latin typeface="Consolas"/>
                <a:ea typeface="Consolas"/>
                <a:cs typeface="Consolas"/>
                <a:sym typeface="Consolas"/>
              </a:rPr>
              <a:t>00000</a:t>
            </a:r>
            <a:r>
              <a:rPr lang="en" sz="1800" dirty="0">
                <a:solidFill>
                  <a:schemeClr val="accent2"/>
                </a:solidFill>
                <a:latin typeface="Roboto"/>
                <a:ea typeface="Roboto"/>
                <a:cs typeface="Roboto"/>
                <a:sym typeface="Roboto"/>
              </a:rPr>
              <a:t> is </a:t>
            </a:r>
            <a:r>
              <a:rPr lang="en" sz="1800" dirty="0">
                <a:solidFill>
                  <a:schemeClr val="accent2"/>
                </a:solidFill>
                <a:latin typeface="Consolas"/>
                <a:ea typeface="Consolas"/>
                <a:cs typeface="Consolas"/>
                <a:sym typeface="Consolas"/>
              </a:rPr>
              <a:t>0</a:t>
            </a:r>
            <a:r>
              <a:rPr lang="en" sz="1800" dirty="0">
                <a:solidFill>
                  <a:schemeClr val="accent2"/>
                </a:solidFill>
                <a:latin typeface="Roboto"/>
                <a:ea typeface="Roboto"/>
                <a:cs typeface="Roboto"/>
                <a:sym typeface="Roboto"/>
              </a:rPr>
              <a:t>.</a:t>
            </a:r>
          </a:p>
          <a:p>
            <a:pPr marL="0" lvl="0" indent="0" algn="l" rtl="0">
              <a:spcBef>
                <a:spcPts val="0"/>
              </a:spcBef>
              <a:spcAft>
                <a:spcPts val="0"/>
              </a:spcAft>
              <a:buNone/>
            </a:pPr>
            <a:r>
              <a:rPr lang="en-US" dirty="0">
                <a:solidFill>
                  <a:schemeClr val="tx1"/>
                </a:solidFill>
                <a:latin typeface="Roboto"/>
                <a:ea typeface="Roboto"/>
                <a:cs typeface="Roboto"/>
                <a:sym typeface="Roboto"/>
              </a:rPr>
              <a:t>Even though 00 is a prefix of 00000, it is not stored as a key (it has no value in the </a:t>
            </a:r>
            <a:r>
              <a:rPr lang="en-US" dirty="0" err="1">
                <a:solidFill>
                  <a:schemeClr val="tx1"/>
                </a:solidFill>
                <a:latin typeface="Roboto"/>
                <a:ea typeface="Roboto"/>
                <a:cs typeface="Roboto"/>
                <a:sym typeface="Roboto"/>
              </a:rPr>
              <a:t>trie</a:t>
            </a:r>
            <a:r>
              <a:rPr lang="en-US" dirty="0">
                <a:solidFill>
                  <a:schemeClr val="tx1"/>
                </a:solidFill>
                <a:latin typeface="Roboto"/>
                <a:ea typeface="Roboto"/>
                <a:cs typeface="Roboto"/>
                <a:sym typeface="Roboto"/>
              </a:rPr>
              <a:t>).</a:t>
            </a:r>
            <a:endParaRPr dirty="0">
              <a:solidFill>
                <a:schemeClr val="tx1"/>
              </a:solidFill>
              <a:latin typeface="Roboto"/>
              <a:ea typeface="Roboto"/>
              <a:cs typeface="Roboto"/>
              <a:sym typeface="Roboto"/>
            </a:endParaRPr>
          </a:p>
        </p:txBody>
      </p:sp>
    </p:spTree>
    <p:extLst>
      <p:ext uri="{BB962C8B-B14F-4D97-AF65-F5344CB8AC3E}">
        <p14:creationId xmlns:p14="http://schemas.microsoft.com/office/powerpoint/2010/main" val="13038527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63"/>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Efficient IP Lookup with Tries</a:t>
            </a:r>
            <a:endParaRPr/>
          </a:p>
        </p:txBody>
      </p:sp>
      <p:sp>
        <p:nvSpPr>
          <p:cNvPr id="1231" name="Google Shape;1231;p63"/>
          <p:cNvSpPr txBox="1">
            <a:spLocks noGrp="1"/>
          </p:cNvSpPr>
          <p:nvPr>
            <p:ph type="body" idx="1"/>
          </p:nvPr>
        </p:nvSpPr>
        <p:spPr>
          <a:xfrm>
            <a:off x="117150" y="239149"/>
            <a:ext cx="8909700" cy="1647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t>Longest prefix matching also works with default route.</a:t>
            </a:r>
            <a:endParaRPr dirty="0"/>
          </a:p>
          <a:p>
            <a:pPr marL="457200" lvl="0" indent="-342900" algn="l" rtl="0">
              <a:spcBef>
                <a:spcPts val="600"/>
              </a:spcBef>
              <a:spcAft>
                <a:spcPts val="0"/>
              </a:spcAft>
              <a:buSzPts val="1800"/>
              <a:buChar char="●"/>
            </a:pPr>
            <a:r>
              <a:rPr lang="en" dirty="0"/>
              <a:t>If you see another prefix, it will be returned over the default route.</a:t>
            </a:r>
            <a:endParaRPr dirty="0"/>
          </a:p>
          <a:p>
            <a:pPr marL="457200" lvl="0" indent="-342900" algn="l" rtl="0">
              <a:spcBef>
                <a:spcPts val="0"/>
              </a:spcBef>
              <a:spcAft>
                <a:spcPts val="0"/>
              </a:spcAft>
              <a:buSzPts val="1800"/>
              <a:buChar char="●"/>
            </a:pPr>
            <a:r>
              <a:rPr lang="en" dirty="0"/>
              <a:t>If you finish spelling or fall off the tree without seeing any other prefix,</a:t>
            </a:r>
            <a:br>
              <a:rPr lang="en" dirty="0"/>
            </a:br>
            <a:r>
              <a:rPr lang="en" dirty="0"/>
              <a:t>the default is returned.</a:t>
            </a:r>
          </a:p>
          <a:p>
            <a:pPr marL="457200" lvl="0" indent="-342900" algn="l" rtl="0">
              <a:spcBef>
                <a:spcPts val="0"/>
              </a:spcBef>
              <a:spcAft>
                <a:spcPts val="0"/>
              </a:spcAft>
              <a:buSzPts val="1800"/>
              <a:buChar char="●"/>
            </a:pPr>
            <a:r>
              <a:rPr lang="en-US" dirty="0"/>
              <a:t>Routers usually have a 'default route' (0.0.0.0/0) for unmatched traffic. If even that is missing, the packet is discarded (dropped)</a:t>
            </a:r>
            <a:endParaRPr dirty="0"/>
          </a:p>
        </p:txBody>
      </p:sp>
      <p:sp>
        <p:nvSpPr>
          <p:cNvPr id="1232" name="Google Shape;1232;p63"/>
          <p:cNvSpPr/>
          <p:nvPr/>
        </p:nvSpPr>
        <p:spPr>
          <a:xfrm>
            <a:off x="4446400" y="3023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dirty="0">
                <a:latin typeface="Consolas"/>
                <a:ea typeface="Consolas"/>
                <a:cs typeface="Consolas"/>
                <a:sym typeface="Consolas"/>
              </a:rPr>
              <a:t>0..</a:t>
            </a:r>
            <a:endParaRPr sz="1800" dirty="0">
              <a:latin typeface="Consolas"/>
              <a:ea typeface="Consolas"/>
              <a:cs typeface="Consolas"/>
              <a:sym typeface="Consolas"/>
            </a:endParaRPr>
          </a:p>
        </p:txBody>
      </p:sp>
      <p:cxnSp>
        <p:nvCxnSpPr>
          <p:cNvPr id="1233" name="Google Shape;1233;p63"/>
          <p:cNvCxnSpPr>
            <a:stCxn id="1234" idx="4"/>
            <a:endCxn id="1232" idx="7"/>
          </p:cNvCxnSpPr>
          <p:nvPr/>
        </p:nvCxnSpPr>
        <p:spPr>
          <a:xfrm flipH="1">
            <a:off x="5033800" y="2655400"/>
            <a:ext cx="747300" cy="426000"/>
          </a:xfrm>
          <a:prstGeom prst="straightConnector1">
            <a:avLst/>
          </a:prstGeom>
          <a:noFill/>
          <a:ln w="19050" cap="flat" cmpd="sng">
            <a:solidFill>
              <a:srgbClr val="000000"/>
            </a:solidFill>
            <a:prstDash val="solid"/>
            <a:round/>
            <a:headEnd type="none" w="med" len="med"/>
            <a:tailEnd type="none" w="med" len="med"/>
          </a:ln>
        </p:spPr>
      </p:cxnSp>
      <p:cxnSp>
        <p:nvCxnSpPr>
          <p:cNvPr id="1235" name="Google Shape;1235;p63"/>
          <p:cNvCxnSpPr>
            <a:stCxn id="1234" idx="4"/>
            <a:endCxn id="1236" idx="1"/>
          </p:cNvCxnSpPr>
          <p:nvPr/>
        </p:nvCxnSpPr>
        <p:spPr>
          <a:xfrm>
            <a:off x="5781100" y="2655400"/>
            <a:ext cx="747300" cy="426000"/>
          </a:xfrm>
          <a:prstGeom prst="straightConnector1">
            <a:avLst/>
          </a:prstGeom>
          <a:noFill/>
          <a:ln w="28575" cap="flat" cmpd="sng">
            <a:solidFill>
              <a:schemeClr val="accent2"/>
            </a:solidFill>
            <a:prstDash val="solid"/>
            <a:round/>
            <a:headEnd type="none" w="med" len="med"/>
            <a:tailEnd type="none" w="med" len="med"/>
          </a:ln>
        </p:spPr>
      </p:cxnSp>
      <p:sp>
        <p:nvSpPr>
          <p:cNvPr id="1237" name="Google Shape;1237;p63"/>
          <p:cNvSpPr/>
          <p:nvPr/>
        </p:nvSpPr>
        <p:spPr>
          <a:xfrm>
            <a:off x="7189600" y="3785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dirty="0">
                <a:latin typeface="Consolas"/>
                <a:ea typeface="Consolas"/>
                <a:cs typeface="Consolas"/>
                <a:sym typeface="Consolas"/>
              </a:rPr>
              <a:t>11.</a:t>
            </a:r>
            <a:endParaRPr sz="1800" dirty="0">
              <a:latin typeface="Consolas"/>
              <a:ea typeface="Consolas"/>
              <a:cs typeface="Consolas"/>
              <a:sym typeface="Consolas"/>
            </a:endParaRPr>
          </a:p>
        </p:txBody>
      </p:sp>
      <p:sp>
        <p:nvSpPr>
          <p:cNvPr id="1238" name="Google Shape;1238;p63"/>
          <p:cNvSpPr/>
          <p:nvPr/>
        </p:nvSpPr>
        <p:spPr>
          <a:xfrm>
            <a:off x="5132200" y="4547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a:latin typeface="Consolas"/>
                <a:ea typeface="Consolas"/>
                <a:cs typeface="Consolas"/>
                <a:sym typeface="Consolas"/>
              </a:rPr>
              <a:t>100</a:t>
            </a:r>
            <a:endParaRPr sz="1800">
              <a:latin typeface="Consolas"/>
              <a:ea typeface="Consolas"/>
              <a:cs typeface="Consolas"/>
              <a:sym typeface="Consolas"/>
            </a:endParaRPr>
          </a:p>
        </p:txBody>
      </p:sp>
      <p:cxnSp>
        <p:nvCxnSpPr>
          <p:cNvPr id="1239" name="Google Shape;1239;p63"/>
          <p:cNvCxnSpPr>
            <a:stCxn id="1240" idx="4"/>
            <a:endCxn id="1238" idx="0"/>
          </p:cNvCxnSpPr>
          <p:nvPr/>
        </p:nvCxnSpPr>
        <p:spPr>
          <a:xfrm flipH="1">
            <a:off x="5476300" y="4179400"/>
            <a:ext cx="533400" cy="368400"/>
          </a:xfrm>
          <a:prstGeom prst="straightConnector1">
            <a:avLst/>
          </a:prstGeom>
          <a:noFill/>
          <a:ln w="19050" cap="flat" cmpd="sng">
            <a:solidFill>
              <a:srgbClr val="000000"/>
            </a:solidFill>
            <a:prstDash val="solid"/>
            <a:round/>
            <a:headEnd type="none" w="med" len="med"/>
            <a:tailEnd type="none" w="med" len="med"/>
          </a:ln>
        </p:spPr>
      </p:cxnSp>
      <p:cxnSp>
        <p:nvCxnSpPr>
          <p:cNvPr id="1241" name="Google Shape;1241;p63"/>
          <p:cNvCxnSpPr>
            <a:stCxn id="1236" idx="4"/>
            <a:endCxn id="1237" idx="0"/>
          </p:cNvCxnSpPr>
          <p:nvPr/>
        </p:nvCxnSpPr>
        <p:spPr>
          <a:xfrm>
            <a:off x="6771700" y="3417400"/>
            <a:ext cx="762000" cy="368400"/>
          </a:xfrm>
          <a:prstGeom prst="straightConnector1">
            <a:avLst/>
          </a:prstGeom>
          <a:noFill/>
          <a:ln w="19050" cap="flat" cmpd="sng">
            <a:solidFill>
              <a:srgbClr val="000000"/>
            </a:solidFill>
            <a:prstDash val="solid"/>
            <a:round/>
            <a:headEnd type="none" w="med" len="med"/>
            <a:tailEnd type="none" w="med" len="med"/>
          </a:ln>
        </p:spPr>
      </p:cxnSp>
      <p:cxnSp>
        <p:nvCxnSpPr>
          <p:cNvPr id="1242" name="Google Shape;1242;p63"/>
          <p:cNvCxnSpPr>
            <a:stCxn id="1236" idx="4"/>
            <a:endCxn id="1240" idx="0"/>
          </p:cNvCxnSpPr>
          <p:nvPr/>
        </p:nvCxnSpPr>
        <p:spPr>
          <a:xfrm flipH="1">
            <a:off x="6009700" y="3417400"/>
            <a:ext cx="762000" cy="368400"/>
          </a:xfrm>
          <a:prstGeom prst="straightConnector1">
            <a:avLst/>
          </a:prstGeom>
          <a:noFill/>
          <a:ln w="28575" cap="flat" cmpd="sng">
            <a:solidFill>
              <a:schemeClr val="accent2"/>
            </a:solidFill>
            <a:prstDash val="solid"/>
            <a:round/>
            <a:headEnd type="none" w="med" len="med"/>
            <a:tailEnd type="none" w="med" len="med"/>
          </a:ln>
        </p:spPr>
      </p:cxnSp>
      <p:sp>
        <p:nvSpPr>
          <p:cNvPr id="1243" name="Google Shape;1243;p63"/>
          <p:cNvSpPr txBox="1"/>
          <p:nvPr/>
        </p:nvSpPr>
        <p:spPr>
          <a:xfrm>
            <a:off x="5820397" y="4578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dirty="0">
                <a:solidFill>
                  <a:schemeClr val="accent3"/>
                </a:solidFill>
                <a:latin typeface="Roboto"/>
                <a:ea typeface="Roboto"/>
                <a:cs typeface="Roboto"/>
                <a:sym typeface="Roboto"/>
              </a:rPr>
              <a:t>4</a:t>
            </a:r>
            <a:endParaRPr sz="1800" dirty="0">
              <a:solidFill>
                <a:schemeClr val="accent3"/>
              </a:solidFill>
              <a:latin typeface="Roboto"/>
              <a:ea typeface="Roboto"/>
              <a:cs typeface="Roboto"/>
              <a:sym typeface="Roboto"/>
            </a:endParaRPr>
          </a:p>
        </p:txBody>
      </p:sp>
      <p:sp>
        <p:nvSpPr>
          <p:cNvPr id="1244" name="Google Shape;1244;p63"/>
          <p:cNvSpPr txBox="1"/>
          <p:nvPr/>
        </p:nvSpPr>
        <p:spPr>
          <a:xfrm>
            <a:off x="6125197" y="2292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1</a:t>
            </a:r>
            <a:endParaRPr sz="1800">
              <a:solidFill>
                <a:schemeClr val="accent3"/>
              </a:solidFill>
              <a:latin typeface="Roboto"/>
              <a:ea typeface="Roboto"/>
              <a:cs typeface="Roboto"/>
              <a:sym typeface="Roboto"/>
            </a:endParaRPr>
          </a:p>
        </p:txBody>
      </p:sp>
      <p:sp>
        <p:nvSpPr>
          <p:cNvPr id="1245" name="Google Shape;1245;p63"/>
          <p:cNvSpPr txBox="1"/>
          <p:nvPr/>
        </p:nvSpPr>
        <p:spPr>
          <a:xfrm>
            <a:off x="7877797" y="3816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3</a:t>
            </a:r>
            <a:endParaRPr sz="1800">
              <a:solidFill>
                <a:schemeClr val="accent3"/>
              </a:solidFill>
              <a:latin typeface="Roboto"/>
              <a:ea typeface="Roboto"/>
              <a:cs typeface="Roboto"/>
              <a:sym typeface="Roboto"/>
            </a:endParaRPr>
          </a:p>
        </p:txBody>
      </p:sp>
      <p:sp>
        <p:nvSpPr>
          <p:cNvPr id="1246" name="Google Shape;1246;p63"/>
          <p:cNvSpPr txBox="1"/>
          <p:nvPr/>
        </p:nvSpPr>
        <p:spPr>
          <a:xfrm>
            <a:off x="5134597" y="3054400"/>
            <a:ext cx="201000" cy="332400"/>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a:solidFill>
                  <a:schemeClr val="accent3"/>
                </a:solidFill>
                <a:latin typeface="Roboto"/>
                <a:ea typeface="Roboto"/>
                <a:cs typeface="Roboto"/>
                <a:sym typeface="Roboto"/>
              </a:rPr>
              <a:t>2</a:t>
            </a:r>
            <a:endParaRPr sz="1800">
              <a:solidFill>
                <a:schemeClr val="accent3"/>
              </a:solidFill>
              <a:latin typeface="Roboto"/>
              <a:ea typeface="Roboto"/>
              <a:cs typeface="Roboto"/>
              <a:sym typeface="Roboto"/>
            </a:endParaRPr>
          </a:p>
        </p:txBody>
      </p:sp>
      <p:graphicFrame>
        <p:nvGraphicFramePr>
          <p:cNvPr id="1247" name="Google Shape;1247;p63"/>
          <p:cNvGraphicFramePr/>
          <p:nvPr>
            <p:extLst>
              <p:ext uri="{D42A27DB-BD31-4B8C-83A1-F6EECF244321}">
                <p14:modId xmlns:p14="http://schemas.microsoft.com/office/powerpoint/2010/main" val="2914038965"/>
              </p:ext>
            </p:extLst>
          </p:nvPr>
        </p:nvGraphicFramePr>
        <p:xfrm>
          <a:off x="580582" y="2611150"/>
          <a:ext cx="2108400" cy="1737160"/>
        </p:xfrm>
        <a:graphic>
          <a:graphicData uri="http://schemas.openxmlformats.org/drawingml/2006/table">
            <a:tbl>
              <a:tblPr>
                <a:noFill/>
                <a:tableStyleId>{E43C0DB3-A16B-4310-B7AB-6BCD390F8AB1}</a:tableStyleId>
              </a:tblPr>
              <a:tblGrid>
                <a:gridCol w="1102475">
                  <a:extLst>
                    <a:ext uri="{9D8B030D-6E8A-4147-A177-3AD203B41FA5}">
                      <a16:colId xmlns:a16="http://schemas.microsoft.com/office/drawing/2014/main" val="20000"/>
                    </a:ext>
                  </a:extLst>
                </a:gridCol>
                <a:gridCol w="1005925">
                  <a:extLst>
                    <a:ext uri="{9D8B030D-6E8A-4147-A177-3AD203B41FA5}">
                      <a16:colId xmlns:a16="http://schemas.microsoft.com/office/drawing/2014/main" val="20001"/>
                    </a:ext>
                  </a:extLst>
                </a:gridCol>
              </a:tblGrid>
              <a:tr h="121925">
                <a:tc>
                  <a:txBody>
                    <a:bodyPr/>
                    <a:lstStyle/>
                    <a:p>
                      <a:pPr marL="0" lvl="0" indent="0" algn="ctr" rtl="0">
                        <a:spcBef>
                          <a:spcPts val="0"/>
                        </a:spcBef>
                        <a:spcAft>
                          <a:spcPts val="0"/>
                        </a:spcAft>
                        <a:buNone/>
                      </a:pPr>
                      <a:r>
                        <a:rPr lang="en">
                          <a:latin typeface="Roboto"/>
                          <a:ea typeface="Roboto"/>
                          <a:cs typeface="Roboto"/>
                          <a:sym typeface="Roboto"/>
                        </a:rPr>
                        <a:t>Key</a:t>
                      </a:r>
                      <a:endParaRPr>
                        <a:latin typeface="Roboto"/>
                        <a:ea typeface="Roboto"/>
                        <a:cs typeface="Roboto"/>
                        <a:sym typeface="Roboto"/>
                      </a:endParaRPr>
                    </a:p>
                  </a:txBody>
                  <a:tcPr marL="45700" marR="45700" marT="45700" marB="45700" anchor="ctr"/>
                </a:tc>
                <a:tc>
                  <a:txBody>
                    <a:bodyPr/>
                    <a:lstStyle/>
                    <a:p>
                      <a:pPr marL="0" lvl="0" indent="0" algn="ctr" rtl="0">
                        <a:spcBef>
                          <a:spcPts val="0"/>
                        </a:spcBef>
                        <a:spcAft>
                          <a:spcPts val="0"/>
                        </a:spcAft>
                        <a:buNone/>
                      </a:pPr>
                      <a:r>
                        <a:rPr lang="en-US" dirty="0">
                          <a:latin typeface="Roboto"/>
                          <a:ea typeface="Roboto"/>
                          <a:cs typeface="Roboto"/>
                          <a:sym typeface="Roboto"/>
                        </a:rPr>
                        <a:t>Value</a:t>
                      </a:r>
                    </a:p>
                    <a:p>
                      <a:pPr marL="0" lvl="0" indent="0" algn="ctr" rtl="0">
                        <a:spcBef>
                          <a:spcPts val="0"/>
                        </a:spcBef>
                        <a:spcAft>
                          <a:spcPts val="0"/>
                        </a:spcAft>
                        <a:buNone/>
                      </a:pPr>
                      <a:r>
                        <a:rPr lang="en-US" dirty="0">
                          <a:latin typeface="Roboto"/>
                          <a:ea typeface="Roboto"/>
                          <a:cs typeface="Roboto"/>
                          <a:sym typeface="Roboto"/>
                        </a:rPr>
                        <a:t>(Port #)</a:t>
                      </a:r>
                    </a:p>
                  </a:txBody>
                  <a:tcPr marL="45700" marR="45700" marT="45700" marB="45700" anchor="ctr"/>
                </a:tc>
                <a:extLst>
                  <a:ext uri="{0D108BD9-81ED-4DB2-BD59-A6C34878D82A}">
                    <a16:rowId xmlns:a16="http://schemas.microsoft.com/office/drawing/2014/main" val="10000"/>
                  </a:ext>
                </a:extLst>
              </a:tr>
              <a:tr h="121925">
                <a:tc>
                  <a:txBody>
                    <a:bodyPr/>
                    <a:lstStyle/>
                    <a:p>
                      <a:pPr marL="0" lvl="0" indent="0" algn="ctr" rtl="0">
                        <a:spcBef>
                          <a:spcPts val="0"/>
                        </a:spcBef>
                        <a:spcAft>
                          <a:spcPts val="0"/>
                        </a:spcAft>
                        <a:buNone/>
                      </a:pPr>
                      <a:r>
                        <a:rPr lang="en">
                          <a:latin typeface="Consolas"/>
                          <a:ea typeface="Consolas"/>
                          <a:cs typeface="Consolas"/>
                          <a:sym typeface="Consolas"/>
                        </a:rPr>
                        <a:t>...</a:t>
                      </a:r>
                      <a:endParaRPr>
                        <a:latin typeface="Consolas"/>
                        <a:ea typeface="Consolas"/>
                        <a:cs typeface="Consolas"/>
                        <a:sym typeface="Consolas"/>
                      </a:endParaRPr>
                    </a:p>
                  </a:txBody>
                  <a:tcPr marL="45700" marR="45700" marT="45700" marB="45700" anchor="ctr">
                    <a:solidFill>
                      <a:srgbClr val="CFE2F3"/>
                    </a:solidFill>
                  </a:tcPr>
                </a:tc>
                <a:tc>
                  <a:txBody>
                    <a:bodyPr/>
                    <a:lstStyle/>
                    <a:p>
                      <a:pPr marL="0" lvl="0" indent="0" algn="ctr" rtl="0">
                        <a:spcBef>
                          <a:spcPts val="0"/>
                        </a:spcBef>
                        <a:spcAft>
                          <a:spcPts val="0"/>
                        </a:spcAft>
                        <a:buNone/>
                      </a:pPr>
                      <a:r>
                        <a:rPr lang="en">
                          <a:latin typeface="Roboto"/>
                          <a:ea typeface="Roboto"/>
                          <a:cs typeface="Roboto"/>
                          <a:sym typeface="Roboto"/>
                        </a:rPr>
                        <a:t>1</a:t>
                      </a:r>
                      <a:endParaRPr>
                        <a:latin typeface="Roboto"/>
                        <a:ea typeface="Roboto"/>
                        <a:cs typeface="Roboto"/>
                        <a:sym typeface="Roboto"/>
                      </a:endParaRPr>
                    </a:p>
                  </a:txBody>
                  <a:tcPr marL="45700" marR="45700" marT="45700" marB="45700" anchor="ctr">
                    <a:solidFill>
                      <a:srgbClr val="CFE2F3"/>
                    </a:solidFill>
                  </a:tcPr>
                </a:tc>
                <a:extLst>
                  <a:ext uri="{0D108BD9-81ED-4DB2-BD59-A6C34878D82A}">
                    <a16:rowId xmlns:a16="http://schemas.microsoft.com/office/drawing/2014/main" val="10001"/>
                  </a:ext>
                </a:extLst>
              </a:tr>
              <a:tr h="121925">
                <a:tc>
                  <a:txBody>
                    <a:bodyPr/>
                    <a:lstStyle/>
                    <a:p>
                      <a:pPr marL="0" lvl="0" indent="0" algn="ctr" rtl="0">
                        <a:spcBef>
                          <a:spcPts val="0"/>
                        </a:spcBef>
                        <a:spcAft>
                          <a:spcPts val="0"/>
                        </a:spcAft>
                        <a:buNone/>
                      </a:pPr>
                      <a:r>
                        <a:rPr lang="en">
                          <a:latin typeface="Consolas"/>
                          <a:ea typeface="Consolas"/>
                          <a:cs typeface="Consolas"/>
                          <a:sym typeface="Consolas"/>
                        </a:rPr>
                        <a:t>0..</a:t>
                      </a:r>
                      <a:endParaRPr>
                        <a:latin typeface="Consolas"/>
                        <a:ea typeface="Consolas"/>
                        <a:cs typeface="Consolas"/>
                        <a:sym typeface="Consolas"/>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2</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2"/>
                  </a:ext>
                </a:extLst>
              </a:tr>
              <a:tr h="121925">
                <a:tc>
                  <a:txBody>
                    <a:bodyPr/>
                    <a:lstStyle/>
                    <a:p>
                      <a:pPr marL="0" lvl="0" indent="0" algn="ctr" rtl="0">
                        <a:spcBef>
                          <a:spcPts val="0"/>
                        </a:spcBef>
                        <a:spcAft>
                          <a:spcPts val="0"/>
                        </a:spcAft>
                        <a:buNone/>
                      </a:pPr>
                      <a:r>
                        <a:rPr lang="en">
                          <a:latin typeface="Consolas"/>
                          <a:ea typeface="Consolas"/>
                          <a:cs typeface="Consolas"/>
                          <a:sym typeface="Consolas"/>
                        </a:rPr>
                        <a:t>11.</a:t>
                      </a:r>
                      <a:endParaRPr>
                        <a:latin typeface="Consolas"/>
                        <a:ea typeface="Consolas"/>
                        <a:cs typeface="Consolas"/>
                        <a:sym typeface="Consolas"/>
                      </a:endParaRPr>
                    </a:p>
                  </a:txBody>
                  <a:tcPr marL="45700" marR="45700" marT="45700" marB="45700" anchor="ctr"/>
                </a:tc>
                <a:tc>
                  <a:txBody>
                    <a:bodyPr/>
                    <a:lstStyle/>
                    <a:p>
                      <a:pPr marL="0" lvl="0" indent="0" algn="ctr" rtl="0">
                        <a:spcBef>
                          <a:spcPts val="0"/>
                        </a:spcBef>
                        <a:spcAft>
                          <a:spcPts val="0"/>
                        </a:spcAft>
                        <a:buNone/>
                      </a:pPr>
                      <a:r>
                        <a:rPr lang="en">
                          <a:latin typeface="Roboto"/>
                          <a:ea typeface="Roboto"/>
                          <a:cs typeface="Roboto"/>
                          <a:sym typeface="Roboto"/>
                        </a:rPr>
                        <a:t>3</a:t>
                      </a:r>
                      <a:endParaRPr>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3"/>
                  </a:ext>
                </a:extLst>
              </a:tr>
              <a:tr h="121925">
                <a:tc>
                  <a:txBody>
                    <a:bodyPr/>
                    <a:lstStyle/>
                    <a:p>
                      <a:pPr marL="0" lvl="0" indent="0" algn="ctr" rtl="0">
                        <a:spcBef>
                          <a:spcPts val="0"/>
                        </a:spcBef>
                        <a:spcAft>
                          <a:spcPts val="0"/>
                        </a:spcAft>
                        <a:buNone/>
                      </a:pPr>
                      <a:r>
                        <a:rPr lang="en">
                          <a:latin typeface="Consolas"/>
                          <a:ea typeface="Consolas"/>
                          <a:cs typeface="Consolas"/>
                          <a:sym typeface="Consolas"/>
                        </a:rPr>
                        <a:t>100</a:t>
                      </a:r>
                      <a:endParaRPr>
                        <a:latin typeface="Consolas"/>
                        <a:ea typeface="Consolas"/>
                        <a:cs typeface="Consolas"/>
                        <a:sym typeface="Consolas"/>
                      </a:endParaRPr>
                    </a:p>
                  </a:txBody>
                  <a:tcPr marL="45700" marR="45700" marT="45700" marB="45700" anchor="ctr"/>
                </a:tc>
                <a:tc>
                  <a:txBody>
                    <a:bodyPr/>
                    <a:lstStyle/>
                    <a:p>
                      <a:pPr marL="0" lvl="0" indent="0" algn="ctr" rtl="0">
                        <a:spcBef>
                          <a:spcPts val="0"/>
                        </a:spcBef>
                        <a:spcAft>
                          <a:spcPts val="0"/>
                        </a:spcAft>
                        <a:buNone/>
                      </a:pPr>
                      <a:r>
                        <a:rPr lang="en" dirty="0">
                          <a:latin typeface="Roboto"/>
                          <a:ea typeface="Roboto"/>
                          <a:cs typeface="Roboto"/>
                          <a:sym typeface="Roboto"/>
                        </a:rPr>
                        <a:t>4</a:t>
                      </a:r>
                      <a:endParaRPr dirty="0">
                        <a:latin typeface="Roboto"/>
                        <a:ea typeface="Roboto"/>
                        <a:cs typeface="Roboto"/>
                        <a:sym typeface="Roboto"/>
                      </a:endParaRPr>
                    </a:p>
                  </a:txBody>
                  <a:tcPr marL="45700" marR="45700" marT="45700" marB="45700" anchor="ctr"/>
                </a:tc>
                <a:extLst>
                  <a:ext uri="{0D108BD9-81ED-4DB2-BD59-A6C34878D82A}">
                    <a16:rowId xmlns:a16="http://schemas.microsoft.com/office/drawing/2014/main" val="10004"/>
                  </a:ext>
                </a:extLst>
              </a:tr>
            </a:tbl>
          </a:graphicData>
        </a:graphic>
      </p:graphicFrame>
      <p:sp>
        <p:nvSpPr>
          <p:cNvPr id="1248" name="Google Shape;1248;p63"/>
          <p:cNvSpPr txBox="1"/>
          <p:nvPr/>
        </p:nvSpPr>
        <p:spPr>
          <a:xfrm>
            <a:off x="803791" y="4348310"/>
            <a:ext cx="1842600" cy="554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dirty="0">
                <a:solidFill>
                  <a:schemeClr val="accent2"/>
                </a:solidFill>
                <a:latin typeface="Roboto"/>
                <a:ea typeface="Roboto"/>
                <a:cs typeface="Roboto"/>
                <a:sym typeface="Roboto"/>
              </a:rPr>
              <a:t>Longest prefix of </a:t>
            </a:r>
            <a:r>
              <a:rPr lang="en" sz="1800" dirty="0">
                <a:solidFill>
                  <a:schemeClr val="accent2"/>
                </a:solidFill>
                <a:latin typeface="Consolas"/>
                <a:ea typeface="Consolas"/>
                <a:cs typeface="Consolas"/>
                <a:sym typeface="Consolas"/>
              </a:rPr>
              <a:t>10100</a:t>
            </a:r>
            <a:r>
              <a:rPr lang="en" sz="1800" dirty="0">
                <a:solidFill>
                  <a:schemeClr val="accent2"/>
                </a:solidFill>
                <a:latin typeface="Roboto"/>
                <a:ea typeface="Roboto"/>
                <a:cs typeface="Roboto"/>
                <a:sym typeface="Roboto"/>
              </a:rPr>
              <a:t> is default.</a:t>
            </a:r>
            <a:endParaRPr sz="1800" dirty="0">
              <a:solidFill>
                <a:schemeClr val="accent2"/>
              </a:solidFill>
              <a:latin typeface="Roboto"/>
              <a:ea typeface="Roboto"/>
              <a:cs typeface="Roboto"/>
              <a:sym typeface="Roboto"/>
            </a:endParaRPr>
          </a:p>
        </p:txBody>
      </p:sp>
      <p:cxnSp>
        <p:nvCxnSpPr>
          <p:cNvPr id="1249" name="Google Shape;1249;p63"/>
          <p:cNvCxnSpPr/>
          <p:nvPr/>
        </p:nvCxnSpPr>
        <p:spPr>
          <a:xfrm>
            <a:off x="5995000" y="4179400"/>
            <a:ext cx="533400" cy="368400"/>
          </a:xfrm>
          <a:prstGeom prst="straightConnector1">
            <a:avLst/>
          </a:prstGeom>
          <a:noFill/>
          <a:ln w="19050" cap="flat" cmpd="sng">
            <a:solidFill>
              <a:schemeClr val="accent2"/>
            </a:solidFill>
            <a:prstDash val="dash"/>
            <a:round/>
            <a:headEnd type="none" w="med" len="med"/>
            <a:tailEnd type="none" w="med" len="med"/>
          </a:ln>
        </p:spPr>
      </p:cxnSp>
      <p:sp>
        <p:nvSpPr>
          <p:cNvPr id="1234" name="Google Shape;1234;p63"/>
          <p:cNvSpPr/>
          <p:nvPr/>
        </p:nvSpPr>
        <p:spPr>
          <a:xfrm>
            <a:off x="5437000" y="2261800"/>
            <a:ext cx="688200" cy="393600"/>
          </a:xfrm>
          <a:prstGeom prst="ellipse">
            <a:avLst/>
          </a:prstGeom>
          <a:solidFill>
            <a:srgbClr val="CFE2F3"/>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US" sz="1800" dirty="0">
                <a:latin typeface="Consolas"/>
                <a:ea typeface="Consolas"/>
                <a:cs typeface="Consolas"/>
                <a:sym typeface="Consolas"/>
              </a:rPr>
              <a:t>...</a:t>
            </a:r>
            <a:endParaRPr sz="1800" dirty="0">
              <a:latin typeface="Consolas"/>
              <a:ea typeface="Consolas"/>
              <a:cs typeface="Consolas"/>
              <a:sym typeface="Consolas"/>
            </a:endParaRPr>
          </a:p>
        </p:txBody>
      </p:sp>
      <p:sp>
        <p:nvSpPr>
          <p:cNvPr id="1236" name="Google Shape;1236;p63"/>
          <p:cNvSpPr/>
          <p:nvPr/>
        </p:nvSpPr>
        <p:spPr>
          <a:xfrm>
            <a:off x="6427600" y="3023800"/>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dirty="0">
                <a:latin typeface="Consolas"/>
                <a:ea typeface="Consolas"/>
                <a:cs typeface="Consolas"/>
                <a:sym typeface="Consolas"/>
              </a:rPr>
              <a:t>1..</a:t>
            </a:r>
            <a:endParaRPr sz="1800" dirty="0">
              <a:latin typeface="Consolas"/>
              <a:ea typeface="Consolas"/>
              <a:cs typeface="Consolas"/>
              <a:sym typeface="Consolas"/>
            </a:endParaRPr>
          </a:p>
        </p:txBody>
      </p:sp>
      <p:sp>
        <p:nvSpPr>
          <p:cNvPr id="1240" name="Google Shape;1240;p63"/>
          <p:cNvSpPr/>
          <p:nvPr/>
        </p:nvSpPr>
        <p:spPr>
          <a:xfrm>
            <a:off x="5665600" y="3785800"/>
            <a:ext cx="688200" cy="3936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800" dirty="0">
                <a:latin typeface="Consolas"/>
                <a:ea typeface="Consolas"/>
                <a:cs typeface="Consolas"/>
                <a:sym typeface="Consolas"/>
              </a:rPr>
              <a:t>10.</a:t>
            </a:r>
            <a:endParaRPr sz="1800" dirty="0">
              <a:latin typeface="Consolas"/>
              <a:ea typeface="Consolas"/>
              <a:cs typeface="Consolas"/>
              <a:sym typeface="Consolas"/>
            </a:endParaRPr>
          </a:p>
        </p:txBody>
      </p:sp>
      <p:sp>
        <p:nvSpPr>
          <p:cNvPr id="2" name="Google Shape;1243;p63">
            <a:extLst>
              <a:ext uri="{FF2B5EF4-FFF2-40B4-BE49-F238E27FC236}">
                <a16:creationId xmlns:a16="http://schemas.microsoft.com/office/drawing/2014/main" id="{08A490B3-9D48-CC10-833B-577E8C6D3E3B}"/>
              </a:ext>
            </a:extLst>
          </p:cNvPr>
          <p:cNvSpPr txBox="1"/>
          <p:nvPr/>
        </p:nvSpPr>
        <p:spPr>
          <a:xfrm>
            <a:off x="6204717" y="4571966"/>
            <a:ext cx="835261" cy="332385"/>
          </a:xfrm>
          <a:prstGeom prst="rect">
            <a:avLst/>
          </a:prstGeom>
          <a:noFill/>
          <a:ln>
            <a:noFill/>
          </a:ln>
        </p:spPr>
        <p:txBody>
          <a:bodyPr spcFirstLastPara="1" wrap="square" lIns="27425" tIns="27425" rIns="27425" bIns="27425" anchor="t" anchorCtr="0">
            <a:spAutoFit/>
          </a:bodyPr>
          <a:lstStyle/>
          <a:p>
            <a:pPr marL="0" lvl="0" indent="0" algn="l" rtl="0">
              <a:spcBef>
                <a:spcPts val="0"/>
              </a:spcBef>
              <a:spcAft>
                <a:spcPts val="0"/>
              </a:spcAft>
              <a:buNone/>
            </a:pPr>
            <a:r>
              <a:rPr lang="en" sz="1800" dirty="0">
                <a:solidFill>
                  <a:schemeClr val="accent3"/>
                </a:solidFill>
                <a:latin typeface="Roboto"/>
                <a:ea typeface="Roboto"/>
                <a:cs typeface="Roboto"/>
                <a:sym typeface="Roboto"/>
              </a:rPr>
              <a:t>default</a:t>
            </a:r>
            <a:endParaRPr sz="1800" dirty="0">
              <a:solidFill>
                <a:schemeClr val="accent3"/>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p64"/>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accent3"/>
                </a:solidFill>
              </a:rPr>
              <a:t>Efficient IP Lookup with Tries</a:t>
            </a:r>
            <a:endParaRPr/>
          </a:p>
        </p:txBody>
      </p:sp>
      <p:sp>
        <p:nvSpPr>
          <p:cNvPr id="1255" name="Google Shape;1255;p64"/>
          <p:cNvSpPr txBox="1">
            <a:spLocks noGrp="1"/>
          </p:cNvSpPr>
          <p:nvPr>
            <p:ph type="body" idx="1"/>
          </p:nvPr>
        </p:nvSpPr>
        <p:spPr>
          <a:xfrm>
            <a:off x="107050" y="402200"/>
            <a:ext cx="8909700" cy="4530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Runtime of longest prefix matching in a trie is </a:t>
            </a:r>
            <a:r>
              <a:rPr lang="en" i="1"/>
              <a:t>constant</a:t>
            </a:r>
            <a:r>
              <a:rPr lang="en"/>
              <a:t>: O(1).</a:t>
            </a:r>
            <a:endParaRPr/>
          </a:p>
          <a:p>
            <a:pPr marL="457200" lvl="0" indent="-342900" algn="l" rtl="0">
              <a:spcBef>
                <a:spcPts val="600"/>
              </a:spcBef>
              <a:spcAft>
                <a:spcPts val="0"/>
              </a:spcAft>
              <a:buSzPts val="1800"/>
              <a:buChar char="●"/>
            </a:pPr>
            <a:r>
              <a:rPr lang="en"/>
              <a:t>We'll only visit at most 32 nodes from spelling out the IP address.</a:t>
            </a:r>
            <a:endParaRPr/>
          </a:p>
          <a:p>
            <a:pPr marL="0" lvl="0" indent="0" algn="l" rtl="0">
              <a:spcBef>
                <a:spcPts val="600"/>
              </a:spcBef>
              <a:spcAft>
                <a:spcPts val="0"/>
              </a:spcAft>
              <a:buNone/>
            </a:pPr>
            <a:endParaRPr/>
          </a:p>
          <a:p>
            <a:pPr marL="0" lvl="0" indent="0" algn="l" rtl="0">
              <a:spcBef>
                <a:spcPts val="600"/>
              </a:spcBef>
              <a:spcAft>
                <a:spcPts val="0"/>
              </a:spcAft>
              <a:buNone/>
            </a:pPr>
            <a:r>
              <a:rPr lang="en"/>
              <a:t>All routers have efficient longest prefix matching functionality.</a:t>
            </a:r>
            <a:endParaRPr/>
          </a:p>
          <a:p>
            <a:pPr marL="0" lvl="0" indent="0" algn="l" rtl="0">
              <a:spcBef>
                <a:spcPts val="600"/>
              </a:spcBef>
              <a:spcAft>
                <a:spcPts val="0"/>
              </a:spcAft>
              <a:buNone/>
            </a:pPr>
            <a:r>
              <a:rPr lang="en"/>
              <a:t>Some use more complex solutions with heuristics and optimizations.</a:t>
            </a:r>
            <a:endParaRPr/>
          </a:p>
          <a:p>
            <a:pPr marL="457200" lvl="0" indent="-342900" algn="l" rtl="0">
              <a:spcBef>
                <a:spcPts val="600"/>
              </a:spcBef>
              <a:spcAft>
                <a:spcPts val="0"/>
              </a:spcAft>
              <a:buSzPts val="1800"/>
              <a:buChar char="●"/>
            </a:pPr>
            <a:r>
              <a:rPr lang="en"/>
              <a:t>Some destinations are more popular than others.</a:t>
            </a:r>
            <a:endParaRPr/>
          </a:p>
          <a:p>
            <a:pPr marL="457200" lvl="0" indent="-342900" algn="l" rtl="0">
              <a:spcBef>
                <a:spcPts val="0"/>
              </a:spcBef>
              <a:spcAft>
                <a:spcPts val="0"/>
              </a:spcAft>
              <a:buSzPts val="1800"/>
              <a:buChar char="●"/>
            </a:pPr>
            <a:r>
              <a:rPr lang="en"/>
              <a:t>Some ports have more destinations.</a:t>
            </a:r>
            <a:endParaRPr/>
          </a:p>
          <a:p>
            <a:pPr marL="457200" lvl="0" indent="-342900" algn="l" rtl="0">
              <a:spcBef>
                <a:spcPts val="0"/>
              </a:spcBef>
              <a:spcAft>
                <a:spcPts val="0"/>
              </a:spcAft>
              <a:buSzPts val="1800"/>
              <a:buChar char="●"/>
            </a:pPr>
            <a:r>
              <a:rPr lang="en"/>
              <a:t>Longest prefix to external networks is /24 (e.g. you won't see a 29-bit prefix).</a:t>
            </a:r>
            <a:endParaRPr/>
          </a:p>
          <a:p>
            <a:pPr marL="457200" lvl="0" indent="-342900" algn="l" rtl="0">
              <a:spcBef>
                <a:spcPts val="0"/>
              </a:spcBef>
              <a:spcAft>
                <a:spcPts val="0"/>
              </a:spcAft>
              <a:buSzPts val="1800"/>
              <a:buChar char="●"/>
            </a:pPr>
            <a:r>
              <a:rPr lang="en"/>
              <a:t>We could optimize for fast trie/table updates too.</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65"/>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IP Routers</a:t>
            </a:r>
            <a:endParaRPr/>
          </a:p>
        </p:txBody>
      </p:sp>
      <p:sp>
        <p:nvSpPr>
          <p:cNvPr id="1261" name="Google Shape;1261;p65"/>
          <p:cNvSpPr txBox="1">
            <a:spLocks noGrp="1"/>
          </p:cNvSpPr>
          <p:nvPr>
            <p:ph type="body" idx="1"/>
          </p:nvPr>
        </p:nvSpPr>
        <p:spPr>
          <a:xfrm>
            <a:off x="107050" y="402200"/>
            <a:ext cx="8909700" cy="4530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t>Routers have different planes.</a:t>
            </a:r>
            <a:endParaRPr dirty="0"/>
          </a:p>
          <a:p>
            <a:pPr marL="457200" lvl="0" indent="-342900" algn="l" rtl="0">
              <a:spcBef>
                <a:spcPts val="600"/>
              </a:spcBef>
              <a:spcAft>
                <a:spcPts val="0"/>
              </a:spcAft>
              <a:buSzPts val="1800"/>
              <a:buChar char="●"/>
            </a:pPr>
            <a:r>
              <a:rPr lang="en" dirty="0"/>
              <a:t>Data plane: Forward packets.</a:t>
            </a:r>
            <a:endParaRPr dirty="0"/>
          </a:p>
          <a:p>
            <a:pPr marL="457200" lvl="0" indent="-342900" algn="l" rtl="0">
              <a:spcBef>
                <a:spcPts val="0"/>
              </a:spcBef>
              <a:spcAft>
                <a:spcPts val="0"/>
              </a:spcAft>
              <a:buSzPts val="1800"/>
              <a:buChar char="●"/>
            </a:pPr>
            <a:r>
              <a:rPr lang="en" dirty="0"/>
              <a:t>Control plane: Programming forwarding entries and handling exception packets.</a:t>
            </a:r>
            <a:endParaRPr dirty="0"/>
          </a:p>
          <a:p>
            <a:pPr marL="457200" lvl="0" indent="-342900" algn="l" rtl="0">
              <a:spcBef>
                <a:spcPts val="0"/>
              </a:spcBef>
              <a:spcAft>
                <a:spcPts val="0"/>
              </a:spcAft>
              <a:buSzPts val="1800"/>
              <a:buChar char="●"/>
            </a:pPr>
            <a:r>
              <a:rPr lang="en" dirty="0"/>
              <a:t>Management plane: Configure and monitor router functionality.</a:t>
            </a:r>
            <a:endParaRPr dirty="0"/>
          </a:p>
          <a:p>
            <a:pPr marL="0" lvl="0" indent="0" algn="l" rtl="0">
              <a:spcBef>
                <a:spcPts val="600"/>
              </a:spcBef>
              <a:spcAft>
                <a:spcPts val="0"/>
              </a:spcAft>
              <a:buNone/>
            </a:pPr>
            <a:r>
              <a:rPr lang="en" dirty="0"/>
              <a:t>Data plane leverages tradeoffs in software vs. hardware packet processing.</a:t>
            </a:r>
            <a:endParaRPr dirty="0"/>
          </a:p>
          <a:p>
            <a:pPr marL="457200" lvl="0" indent="-342900" algn="l" rtl="0">
              <a:spcBef>
                <a:spcPts val="600"/>
              </a:spcBef>
              <a:spcAft>
                <a:spcPts val="0"/>
              </a:spcAft>
              <a:buSzPts val="1800"/>
              <a:buChar char="●"/>
            </a:pPr>
            <a:r>
              <a:rPr lang="en" dirty="0"/>
              <a:t>Software: Flexible but slow.</a:t>
            </a:r>
            <a:endParaRPr dirty="0"/>
          </a:p>
          <a:p>
            <a:pPr marL="457200" lvl="0" indent="-342900" algn="l" rtl="0">
              <a:spcBef>
                <a:spcPts val="0"/>
              </a:spcBef>
              <a:spcAft>
                <a:spcPts val="0"/>
              </a:spcAft>
              <a:buSzPts val="1800"/>
              <a:buChar char="●"/>
            </a:pPr>
            <a:r>
              <a:rPr lang="en" dirty="0"/>
              <a:t>Hardware: Inflexible but fast.</a:t>
            </a:r>
            <a:endParaRPr dirty="0"/>
          </a:p>
          <a:p>
            <a:pPr marL="0" lvl="0" indent="0" algn="l" rtl="0">
              <a:spcBef>
                <a:spcPts val="600"/>
              </a:spcBef>
              <a:spcAft>
                <a:spcPts val="0"/>
              </a:spcAft>
              <a:buNone/>
            </a:pPr>
            <a:r>
              <a:rPr lang="en" dirty="0"/>
              <a:t>Data plane challenges: Speed!</a:t>
            </a:r>
            <a:endParaRPr dirty="0"/>
          </a:p>
          <a:p>
            <a:pPr marL="457200" lvl="0" indent="-342900" algn="l" rtl="0">
              <a:spcBef>
                <a:spcPts val="600"/>
              </a:spcBef>
              <a:spcAft>
                <a:spcPts val="0"/>
              </a:spcAft>
              <a:buSzPts val="1800"/>
              <a:buChar char="●"/>
            </a:pPr>
            <a:r>
              <a:rPr lang="en" dirty="0"/>
              <a:t>Some operations are easy, e.g. update packet header.</a:t>
            </a:r>
            <a:endParaRPr dirty="0"/>
          </a:p>
          <a:p>
            <a:pPr marL="457200" lvl="0" indent="-342900" algn="l" rtl="0">
              <a:spcBef>
                <a:spcPts val="0"/>
              </a:spcBef>
              <a:spcAft>
                <a:spcPts val="0"/>
              </a:spcAft>
              <a:buSzPts val="1800"/>
              <a:buChar char="●"/>
            </a:pPr>
            <a:r>
              <a:rPr lang="en" dirty="0"/>
              <a:t>Use tries for efficient longest-prefix lookup on destination address.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9"/>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Measuring Router Size</a:t>
            </a:r>
            <a:endParaRPr/>
          </a:p>
        </p:txBody>
      </p:sp>
      <p:sp>
        <p:nvSpPr>
          <p:cNvPr id="220" name="Google Shape;220;p29"/>
          <p:cNvSpPr txBox="1">
            <a:spLocks noGrp="1"/>
          </p:cNvSpPr>
          <p:nvPr>
            <p:ph type="body" idx="1"/>
          </p:nvPr>
        </p:nvSpPr>
        <p:spPr>
          <a:xfrm>
            <a:off x="107050" y="402200"/>
            <a:ext cx="8909700" cy="2830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Different dimensions for measuring the size of a router:</a:t>
            </a:r>
            <a:endParaRPr/>
          </a:p>
          <a:p>
            <a:pPr marL="457200" lvl="0" indent="-342900" algn="l" rtl="0">
              <a:spcBef>
                <a:spcPts val="600"/>
              </a:spcBef>
              <a:spcAft>
                <a:spcPts val="0"/>
              </a:spcAft>
              <a:buSzPts val="1800"/>
              <a:buChar char="●"/>
            </a:pPr>
            <a:r>
              <a:rPr lang="en"/>
              <a:t>Physical size, number of ports, bandwidth.</a:t>
            </a:r>
            <a:endParaRPr/>
          </a:p>
          <a:p>
            <a:pPr marL="457200" lvl="0" indent="-342900" algn="l" rtl="0">
              <a:spcBef>
                <a:spcPts val="0"/>
              </a:spcBef>
              <a:spcAft>
                <a:spcPts val="0"/>
              </a:spcAft>
              <a:buSzPts val="1800"/>
              <a:buChar char="●"/>
            </a:pPr>
            <a:r>
              <a:rPr lang="en"/>
              <a:t>Capacity = number of ports × speed of each port.</a:t>
            </a:r>
            <a:endParaRPr/>
          </a:p>
          <a:p>
            <a:pPr marL="914400" lvl="1" indent="-342900" algn="l" rtl="0">
              <a:spcBef>
                <a:spcPts val="0"/>
              </a:spcBef>
              <a:spcAft>
                <a:spcPts val="0"/>
              </a:spcAft>
              <a:buSzPts val="1800"/>
              <a:buChar char="○"/>
            </a:pPr>
            <a:r>
              <a:rPr lang="en"/>
              <a:t>The speed of a port is sometimes called its </a:t>
            </a:r>
            <a:r>
              <a:rPr lang="en" b="1"/>
              <a:t>line rate</a:t>
            </a:r>
            <a:r>
              <a:rPr lang="en"/>
              <a:t>.</a:t>
            </a:r>
            <a:endParaRPr/>
          </a:p>
          <a:p>
            <a:pPr marL="0" lvl="0" indent="0" algn="l" rtl="0">
              <a:spcBef>
                <a:spcPts val="600"/>
              </a:spcBef>
              <a:spcAft>
                <a:spcPts val="0"/>
              </a:spcAft>
              <a:buNone/>
            </a:pPr>
            <a:r>
              <a:rPr lang="en"/>
              <a:t>Example:</a:t>
            </a:r>
            <a:endParaRPr/>
          </a:p>
          <a:p>
            <a:pPr marL="457200" lvl="0" indent="-342900" algn="l" rtl="0">
              <a:spcBef>
                <a:spcPts val="600"/>
              </a:spcBef>
              <a:spcAft>
                <a:spcPts val="0"/>
              </a:spcAft>
              <a:buSzPts val="1800"/>
              <a:buChar char="●"/>
            </a:pPr>
            <a:r>
              <a:rPr lang="en"/>
              <a:t>A home router might have four 100 Mbps ports, and one 1 Gbps port.</a:t>
            </a:r>
            <a:endParaRPr/>
          </a:p>
          <a:p>
            <a:pPr marL="457200" lvl="0" indent="-342900" algn="l" rtl="0">
              <a:spcBef>
                <a:spcPts val="0"/>
              </a:spcBef>
              <a:spcAft>
                <a:spcPts val="0"/>
              </a:spcAft>
              <a:buSzPts val="1800"/>
              <a:buChar char="●"/>
            </a:pPr>
            <a:r>
              <a:rPr lang="en"/>
              <a:t>Total capacity: 1.4 Gbps.</a:t>
            </a:r>
            <a:endParaRPr/>
          </a:p>
        </p:txBody>
      </p:sp>
      <p:pic>
        <p:nvPicPr>
          <p:cNvPr id="221" name="Google Shape;221;p29"/>
          <p:cNvPicPr preferRelativeResize="0"/>
          <p:nvPr/>
        </p:nvPicPr>
        <p:blipFill>
          <a:blip r:embed="rId3">
            <a:alphaModFix/>
          </a:blip>
          <a:stretch>
            <a:fillRect/>
          </a:stretch>
        </p:blipFill>
        <p:spPr>
          <a:xfrm>
            <a:off x="984963" y="3632838"/>
            <a:ext cx="1709925" cy="1133725"/>
          </a:xfrm>
          <a:prstGeom prst="rect">
            <a:avLst/>
          </a:prstGeom>
          <a:noFill/>
          <a:ln>
            <a:noFill/>
          </a:ln>
        </p:spPr>
      </p:pic>
      <p:pic>
        <p:nvPicPr>
          <p:cNvPr id="222" name="Google Shape;222;p29"/>
          <p:cNvPicPr preferRelativeResize="0"/>
          <p:nvPr/>
        </p:nvPicPr>
        <p:blipFill rotWithShape="1">
          <a:blip r:embed="rId4">
            <a:alphaModFix/>
          </a:blip>
          <a:srcRect t="36769" b="34359"/>
          <a:stretch/>
        </p:blipFill>
        <p:spPr>
          <a:xfrm>
            <a:off x="2888637" y="3894263"/>
            <a:ext cx="2821975" cy="610850"/>
          </a:xfrm>
          <a:prstGeom prst="rect">
            <a:avLst/>
          </a:prstGeom>
          <a:noFill/>
          <a:ln>
            <a:noFill/>
          </a:ln>
        </p:spPr>
      </p:pic>
      <p:pic>
        <p:nvPicPr>
          <p:cNvPr id="223" name="Google Shape;223;p29"/>
          <p:cNvPicPr preferRelativeResize="0"/>
          <p:nvPr/>
        </p:nvPicPr>
        <p:blipFill rotWithShape="1">
          <a:blip r:embed="rId5">
            <a:alphaModFix/>
          </a:blip>
          <a:srcRect l="16751" r="16930"/>
          <a:stretch/>
        </p:blipFill>
        <p:spPr>
          <a:xfrm>
            <a:off x="5904363" y="3232900"/>
            <a:ext cx="2254676" cy="1699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0"/>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Modern Router Capacity</a:t>
            </a:r>
            <a:endParaRPr/>
          </a:p>
        </p:txBody>
      </p:sp>
      <p:sp>
        <p:nvSpPr>
          <p:cNvPr id="229" name="Google Shape;229;p30"/>
          <p:cNvSpPr txBox="1">
            <a:spLocks noGrp="1"/>
          </p:cNvSpPr>
          <p:nvPr>
            <p:ph type="body" idx="1"/>
          </p:nvPr>
        </p:nvSpPr>
        <p:spPr>
          <a:xfrm>
            <a:off x="107050" y="402200"/>
            <a:ext cx="4464900" cy="1669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Modern router:</a:t>
            </a:r>
            <a:endParaRPr/>
          </a:p>
          <a:p>
            <a:pPr marL="457200" lvl="0" indent="-342900" algn="l" rtl="0">
              <a:spcBef>
                <a:spcPts val="600"/>
              </a:spcBef>
              <a:spcAft>
                <a:spcPts val="0"/>
              </a:spcAft>
              <a:buSzPts val="1800"/>
              <a:buChar char="●"/>
            </a:pPr>
            <a:r>
              <a:rPr lang="en"/>
              <a:t>288 ports.</a:t>
            </a:r>
            <a:endParaRPr/>
          </a:p>
          <a:p>
            <a:pPr marL="457200" lvl="0" indent="-342900" algn="l" rtl="0">
              <a:spcBef>
                <a:spcPts val="0"/>
              </a:spcBef>
              <a:spcAft>
                <a:spcPts val="0"/>
              </a:spcAft>
              <a:buSzPts val="1800"/>
              <a:buChar char="●"/>
            </a:pPr>
            <a:r>
              <a:rPr lang="en"/>
              <a:t>400 Gbps line rate per port.</a:t>
            </a:r>
            <a:endParaRPr/>
          </a:p>
          <a:p>
            <a:pPr marL="457200" lvl="0" indent="-342900" algn="l" rtl="0">
              <a:spcBef>
                <a:spcPts val="0"/>
              </a:spcBef>
              <a:spcAft>
                <a:spcPts val="0"/>
              </a:spcAft>
              <a:buSzPts val="1800"/>
              <a:buChar char="●"/>
            </a:pPr>
            <a:r>
              <a:rPr lang="en"/>
              <a:t>Capacity = 115.2 Tbps.</a:t>
            </a:r>
            <a:endParaRPr/>
          </a:p>
        </p:txBody>
      </p:sp>
      <p:pic>
        <p:nvPicPr>
          <p:cNvPr id="230" name="Google Shape;230;p30"/>
          <p:cNvPicPr preferRelativeResize="0"/>
          <p:nvPr/>
        </p:nvPicPr>
        <p:blipFill rotWithShape="1">
          <a:blip r:embed="rId3">
            <a:alphaModFix/>
          </a:blip>
          <a:srcRect l="26542" r="26761"/>
          <a:stretch/>
        </p:blipFill>
        <p:spPr>
          <a:xfrm>
            <a:off x="1454300" y="2347750"/>
            <a:ext cx="1770399" cy="2306751"/>
          </a:xfrm>
          <a:prstGeom prst="rect">
            <a:avLst/>
          </a:prstGeom>
          <a:noFill/>
          <a:ln>
            <a:noFill/>
          </a:ln>
        </p:spPr>
      </p:pic>
      <p:sp>
        <p:nvSpPr>
          <p:cNvPr id="231" name="Google Shape;231;p30"/>
          <p:cNvSpPr txBox="1">
            <a:spLocks noGrp="1"/>
          </p:cNvSpPr>
          <p:nvPr>
            <p:ph type="body" idx="1"/>
          </p:nvPr>
        </p:nvSpPr>
        <p:spPr>
          <a:xfrm>
            <a:off x="4571950" y="402200"/>
            <a:ext cx="4464900" cy="4175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Next-generation router:</a:t>
            </a:r>
            <a:endParaRPr/>
          </a:p>
          <a:p>
            <a:pPr marL="457200" lvl="0" indent="-342900" algn="l" rtl="0">
              <a:spcBef>
                <a:spcPts val="600"/>
              </a:spcBef>
              <a:spcAft>
                <a:spcPts val="0"/>
              </a:spcAft>
              <a:buSzPts val="1800"/>
              <a:buChar char="●"/>
            </a:pPr>
            <a:r>
              <a:rPr lang="en"/>
              <a:t>288 ports.</a:t>
            </a:r>
            <a:endParaRPr/>
          </a:p>
          <a:p>
            <a:pPr marL="457200" lvl="0" indent="-342900" algn="l" rtl="0">
              <a:spcBef>
                <a:spcPts val="0"/>
              </a:spcBef>
              <a:spcAft>
                <a:spcPts val="0"/>
              </a:spcAft>
              <a:buSzPts val="1800"/>
              <a:buChar char="●"/>
            </a:pPr>
            <a:r>
              <a:rPr lang="en"/>
              <a:t>800 Gbps line rate per port.</a:t>
            </a:r>
            <a:endParaRPr/>
          </a:p>
          <a:p>
            <a:pPr marL="457200" lvl="0" indent="-342900" algn="l" rtl="0">
              <a:spcBef>
                <a:spcPts val="0"/>
              </a:spcBef>
              <a:spcAft>
                <a:spcPts val="0"/>
              </a:spcAft>
              <a:buSzPts val="1800"/>
              <a:buChar char="●"/>
            </a:pPr>
            <a:r>
              <a:rPr lang="en"/>
              <a:t>Capacity = 230 Tbps.</a:t>
            </a:r>
            <a:endParaRPr/>
          </a:p>
          <a:p>
            <a:pPr marL="0" lvl="0" indent="0" algn="l" rtl="0">
              <a:spcBef>
                <a:spcPts val="600"/>
              </a:spcBef>
              <a:spcAft>
                <a:spcPts val="0"/>
              </a:spcAft>
              <a:buNone/>
            </a:pPr>
            <a:endParaRPr/>
          </a:p>
          <a:p>
            <a:pPr marL="0" lvl="0" indent="0" algn="l" rtl="0">
              <a:spcBef>
                <a:spcPts val="600"/>
              </a:spcBef>
              <a:spcAft>
                <a:spcPts val="0"/>
              </a:spcAft>
              <a:buNone/>
            </a:pPr>
            <a:r>
              <a:rPr lang="en"/>
              <a:t>Innovation is focused on improving line rate, since we're running out of physical space to add more ports.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1"/>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Evolution of Router Capacity</a:t>
            </a:r>
            <a:endParaRPr/>
          </a:p>
        </p:txBody>
      </p:sp>
      <p:sp>
        <p:nvSpPr>
          <p:cNvPr id="237" name="Google Shape;237;p31"/>
          <p:cNvSpPr txBox="1">
            <a:spLocks noGrp="1"/>
          </p:cNvSpPr>
          <p:nvPr>
            <p:ph type="body" idx="1"/>
          </p:nvPr>
        </p:nvSpPr>
        <p:spPr>
          <a:xfrm>
            <a:off x="107050" y="402200"/>
            <a:ext cx="8909700" cy="2046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Modern routers are facing physical constraints: size, power, cooling, etc.</a:t>
            </a:r>
            <a:endParaRPr/>
          </a:p>
          <a:p>
            <a:pPr marL="0" lvl="0" indent="0" algn="l" rtl="0">
              <a:spcBef>
                <a:spcPts val="600"/>
              </a:spcBef>
              <a:spcAft>
                <a:spcPts val="0"/>
              </a:spcAft>
              <a:buNone/>
            </a:pPr>
            <a:r>
              <a:rPr lang="en"/>
              <a:t>Rate of growth is slowing: 10G → 100G → 400G → 800G.</a:t>
            </a:r>
            <a:endParaRPr/>
          </a:p>
        </p:txBody>
      </p:sp>
      <p:cxnSp>
        <p:nvCxnSpPr>
          <p:cNvPr id="238" name="Google Shape;238;p31"/>
          <p:cNvCxnSpPr/>
          <p:nvPr/>
        </p:nvCxnSpPr>
        <p:spPr>
          <a:xfrm>
            <a:off x="695013" y="4636850"/>
            <a:ext cx="7632300" cy="0"/>
          </a:xfrm>
          <a:prstGeom prst="straightConnector1">
            <a:avLst/>
          </a:prstGeom>
          <a:noFill/>
          <a:ln w="9525" cap="flat" cmpd="sng">
            <a:solidFill>
              <a:srgbClr val="666666"/>
            </a:solidFill>
            <a:prstDash val="solid"/>
            <a:round/>
            <a:headEnd type="none" w="med" len="med"/>
            <a:tailEnd type="none" w="med" len="med"/>
          </a:ln>
        </p:spPr>
      </p:cxnSp>
      <p:sp>
        <p:nvSpPr>
          <p:cNvPr id="239" name="Google Shape;239;p31"/>
          <p:cNvSpPr txBox="1"/>
          <p:nvPr/>
        </p:nvSpPr>
        <p:spPr>
          <a:xfrm>
            <a:off x="605435" y="4722463"/>
            <a:ext cx="6846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2010</a:t>
            </a:r>
            <a:endParaRPr>
              <a:latin typeface="Roboto"/>
              <a:ea typeface="Roboto"/>
              <a:cs typeface="Roboto"/>
              <a:sym typeface="Roboto"/>
            </a:endParaRPr>
          </a:p>
        </p:txBody>
      </p:sp>
      <p:sp>
        <p:nvSpPr>
          <p:cNvPr id="240" name="Google Shape;240;p31"/>
          <p:cNvSpPr txBox="1"/>
          <p:nvPr/>
        </p:nvSpPr>
        <p:spPr>
          <a:xfrm>
            <a:off x="1404607" y="4722463"/>
            <a:ext cx="6846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2011</a:t>
            </a:r>
            <a:endParaRPr>
              <a:latin typeface="Roboto"/>
              <a:ea typeface="Roboto"/>
              <a:cs typeface="Roboto"/>
              <a:sym typeface="Roboto"/>
            </a:endParaRPr>
          </a:p>
        </p:txBody>
      </p:sp>
      <p:sp>
        <p:nvSpPr>
          <p:cNvPr id="241" name="Google Shape;241;p31"/>
          <p:cNvSpPr txBox="1"/>
          <p:nvPr/>
        </p:nvSpPr>
        <p:spPr>
          <a:xfrm>
            <a:off x="2203779" y="4722463"/>
            <a:ext cx="6846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2012</a:t>
            </a:r>
            <a:endParaRPr>
              <a:latin typeface="Roboto"/>
              <a:ea typeface="Roboto"/>
              <a:cs typeface="Roboto"/>
              <a:sym typeface="Roboto"/>
            </a:endParaRPr>
          </a:p>
        </p:txBody>
      </p:sp>
      <p:sp>
        <p:nvSpPr>
          <p:cNvPr id="242" name="Google Shape;242;p31"/>
          <p:cNvSpPr txBox="1"/>
          <p:nvPr/>
        </p:nvSpPr>
        <p:spPr>
          <a:xfrm>
            <a:off x="4563487" y="4722463"/>
            <a:ext cx="6846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2015</a:t>
            </a:r>
            <a:endParaRPr>
              <a:latin typeface="Roboto"/>
              <a:ea typeface="Roboto"/>
              <a:cs typeface="Roboto"/>
              <a:sym typeface="Roboto"/>
            </a:endParaRPr>
          </a:p>
        </p:txBody>
      </p:sp>
      <p:sp>
        <p:nvSpPr>
          <p:cNvPr id="243" name="Google Shape;243;p31"/>
          <p:cNvSpPr txBox="1"/>
          <p:nvPr/>
        </p:nvSpPr>
        <p:spPr>
          <a:xfrm>
            <a:off x="5324834" y="4722463"/>
            <a:ext cx="6846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2016</a:t>
            </a:r>
            <a:endParaRPr>
              <a:latin typeface="Roboto"/>
              <a:ea typeface="Roboto"/>
              <a:cs typeface="Roboto"/>
              <a:sym typeface="Roboto"/>
            </a:endParaRPr>
          </a:p>
        </p:txBody>
      </p:sp>
      <p:sp>
        <p:nvSpPr>
          <p:cNvPr id="244" name="Google Shape;244;p31"/>
          <p:cNvSpPr txBox="1"/>
          <p:nvPr/>
        </p:nvSpPr>
        <p:spPr>
          <a:xfrm>
            <a:off x="6086193" y="4722463"/>
            <a:ext cx="6846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2017     </a:t>
            </a:r>
            <a:endParaRPr>
              <a:latin typeface="Roboto"/>
              <a:ea typeface="Roboto"/>
              <a:cs typeface="Roboto"/>
              <a:sym typeface="Roboto"/>
            </a:endParaRPr>
          </a:p>
        </p:txBody>
      </p:sp>
      <p:sp>
        <p:nvSpPr>
          <p:cNvPr id="245" name="Google Shape;245;p31"/>
          <p:cNvSpPr txBox="1"/>
          <p:nvPr/>
        </p:nvSpPr>
        <p:spPr>
          <a:xfrm>
            <a:off x="3802140" y="4722463"/>
            <a:ext cx="6846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2014</a:t>
            </a:r>
            <a:endParaRPr>
              <a:latin typeface="Roboto"/>
              <a:ea typeface="Roboto"/>
              <a:cs typeface="Roboto"/>
              <a:sym typeface="Roboto"/>
            </a:endParaRPr>
          </a:p>
        </p:txBody>
      </p:sp>
      <p:sp>
        <p:nvSpPr>
          <p:cNvPr id="246" name="Google Shape;246;p31"/>
          <p:cNvSpPr txBox="1"/>
          <p:nvPr/>
        </p:nvSpPr>
        <p:spPr>
          <a:xfrm>
            <a:off x="6904268" y="4722463"/>
            <a:ext cx="6846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2018     </a:t>
            </a:r>
            <a:endParaRPr>
              <a:latin typeface="Roboto"/>
              <a:ea typeface="Roboto"/>
              <a:cs typeface="Roboto"/>
              <a:sym typeface="Roboto"/>
            </a:endParaRPr>
          </a:p>
        </p:txBody>
      </p:sp>
      <p:sp>
        <p:nvSpPr>
          <p:cNvPr id="247" name="Google Shape;247;p31"/>
          <p:cNvSpPr txBox="1"/>
          <p:nvPr/>
        </p:nvSpPr>
        <p:spPr>
          <a:xfrm>
            <a:off x="7722356" y="4722463"/>
            <a:ext cx="6846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2019     </a:t>
            </a:r>
            <a:endParaRPr>
              <a:latin typeface="Roboto"/>
              <a:ea typeface="Roboto"/>
              <a:cs typeface="Roboto"/>
              <a:sym typeface="Roboto"/>
            </a:endParaRPr>
          </a:p>
        </p:txBody>
      </p:sp>
      <p:sp>
        <p:nvSpPr>
          <p:cNvPr id="248" name="Google Shape;248;p31"/>
          <p:cNvSpPr txBox="1"/>
          <p:nvPr/>
        </p:nvSpPr>
        <p:spPr>
          <a:xfrm>
            <a:off x="3002968" y="4722463"/>
            <a:ext cx="6846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2013</a:t>
            </a:r>
            <a:endParaRPr>
              <a:latin typeface="Roboto"/>
              <a:ea typeface="Roboto"/>
              <a:cs typeface="Roboto"/>
              <a:sym typeface="Roboto"/>
            </a:endParaRPr>
          </a:p>
        </p:txBody>
      </p:sp>
      <p:sp>
        <p:nvSpPr>
          <p:cNvPr id="249" name="Google Shape;249;p31"/>
          <p:cNvSpPr/>
          <p:nvPr/>
        </p:nvSpPr>
        <p:spPr>
          <a:xfrm>
            <a:off x="819226" y="3473393"/>
            <a:ext cx="745500" cy="1121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0" name="Google Shape;250;p31"/>
          <p:cNvPicPr preferRelativeResize="0"/>
          <p:nvPr/>
        </p:nvPicPr>
        <p:blipFill>
          <a:blip r:embed="rId3">
            <a:alphaModFix/>
          </a:blip>
          <a:stretch>
            <a:fillRect/>
          </a:stretch>
        </p:blipFill>
        <p:spPr>
          <a:xfrm>
            <a:off x="982603" y="3593863"/>
            <a:ext cx="353109" cy="692413"/>
          </a:xfrm>
          <a:prstGeom prst="rect">
            <a:avLst/>
          </a:prstGeom>
          <a:noFill/>
          <a:ln>
            <a:noFill/>
          </a:ln>
        </p:spPr>
      </p:pic>
      <p:sp>
        <p:nvSpPr>
          <p:cNvPr id="251" name="Google Shape;251;p31"/>
          <p:cNvSpPr txBox="1"/>
          <p:nvPr/>
        </p:nvSpPr>
        <p:spPr>
          <a:xfrm>
            <a:off x="844112" y="4265128"/>
            <a:ext cx="757800" cy="1983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800">
                <a:solidFill>
                  <a:srgbClr val="333333"/>
                </a:solidFill>
                <a:latin typeface="Roboto"/>
                <a:ea typeface="Roboto"/>
                <a:cs typeface="Roboto"/>
                <a:sym typeface="Roboto"/>
              </a:rPr>
              <a:t>Juniper MX3D</a:t>
            </a:r>
            <a:endParaRPr sz="800">
              <a:solidFill>
                <a:srgbClr val="333333"/>
              </a:solidFill>
              <a:latin typeface="Roboto"/>
              <a:ea typeface="Roboto"/>
              <a:cs typeface="Roboto"/>
              <a:sym typeface="Roboto"/>
            </a:endParaRPr>
          </a:p>
        </p:txBody>
      </p:sp>
      <p:sp>
        <p:nvSpPr>
          <p:cNvPr id="252" name="Google Shape;252;p31"/>
          <p:cNvSpPr txBox="1"/>
          <p:nvPr/>
        </p:nvSpPr>
        <p:spPr>
          <a:xfrm>
            <a:off x="1008011" y="4382154"/>
            <a:ext cx="471300" cy="1740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1000" b="1">
                <a:solidFill>
                  <a:srgbClr val="333333"/>
                </a:solidFill>
                <a:latin typeface="Roboto"/>
                <a:ea typeface="Roboto"/>
                <a:cs typeface="Roboto"/>
                <a:sym typeface="Roboto"/>
              </a:rPr>
              <a:t>1.76T</a:t>
            </a:r>
            <a:endParaRPr sz="1000" b="1">
              <a:solidFill>
                <a:srgbClr val="333333"/>
              </a:solidFill>
              <a:latin typeface="Roboto"/>
              <a:ea typeface="Roboto"/>
              <a:cs typeface="Roboto"/>
              <a:sym typeface="Roboto"/>
            </a:endParaRPr>
          </a:p>
        </p:txBody>
      </p:sp>
      <p:sp>
        <p:nvSpPr>
          <p:cNvPr id="253" name="Google Shape;253;p31"/>
          <p:cNvSpPr/>
          <p:nvPr/>
        </p:nvSpPr>
        <p:spPr>
          <a:xfrm>
            <a:off x="1621625" y="2907893"/>
            <a:ext cx="753300" cy="16872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4" name="Google Shape;254;p31"/>
          <p:cNvPicPr preferRelativeResize="0"/>
          <p:nvPr/>
        </p:nvPicPr>
        <p:blipFill>
          <a:blip r:embed="rId4">
            <a:alphaModFix/>
          </a:blip>
          <a:stretch>
            <a:fillRect/>
          </a:stretch>
        </p:blipFill>
        <p:spPr>
          <a:xfrm>
            <a:off x="1784956" y="3070293"/>
            <a:ext cx="433269" cy="1165908"/>
          </a:xfrm>
          <a:prstGeom prst="rect">
            <a:avLst/>
          </a:prstGeom>
          <a:noFill/>
          <a:ln>
            <a:noFill/>
          </a:ln>
        </p:spPr>
      </p:pic>
      <p:sp>
        <p:nvSpPr>
          <p:cNvPr id="255" name="Google Shape;255;p31"/>
          <p:cNvSpPr txBox="1"/>
          <p:nvPr/>
        </p:nvSpPr>
        <p:spPr>
          <a:xfrm>
            <a:off x="1618824" y="4204755"/>
            <a:ext cx="802500" cy="1836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800">
                <a:solidFill>
                  <a:srgbClr val="333333"/>
                </a:solidFill>
                <a:latin typeface="Roboto"/>
                <a:ea typeface="Roboto"/>
                <a:cs typeface="Roboto"/>
                <a:sym typeface="Roboto"/>
              </a:rPr>
              <a:t>Brocade MLXe</a:t>
            </a:r>
            <a:endParaRPr sz="800">
              <a:solidFill>
                <a:srgbClr val="333333"/>
              </a:solidFill>
              <a:latin typeface="Roboto"/>
              <a:ea typeface="Roboto"/>
              <a:cs typeface="Roboto"/>
              <a:sym typeface="Roboto"/>
            </a:endParaRPr>
          </a:p>
        </p:txBody>
      </p:sp>
      <p:sp>
        <p:nvSpPr>
          <p:cNvPr id="256" name="Google Shape;256;p31"/>
          <p:cNvSpPr txBox="1"/>
          <p:nvPr/>
        </p:nvSpPr>
        <p:spPr>
          <a:xfrm>
            <a:off x="1821148" y="4382863"/>
            <a:ext cx="471300" cy="1740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1000" b="1">
                <a:solidFill>
                  <a:srgbClr val="333333"/>
                </a:solidFill>
                <a:latin typeface="Roboto"/>
                <a:ea typeface="Roboto"/>
                <a:cs typeface="Roboto"/>
                <a:sym typeface="Roboto"/>
              </a:rPr>
              <a:t>2.56T</a:t>
            </a:r>
            <a:endParaRPr sz="1000" b="1">
              <a:solidFill>
                <a:srgbClr val="333333"/>
              </a:solidFill>
              <a:latin typeface="Roboto"/>
              <a:ea typeface="Roboto"/>
              <a:cs typeface="Roboto"/>
              <a:sym typeface="Roboto"/>
            </a:endParaRPr>
          </a:p>
        </p:txBody>
      </p:sp>
      <p:sp>
        <p:nvSpPr>
          <p:cNvPr id="257" name="Google Shape;257;p31"/>
          <p:cNvSpPr/>
          <p:nvPr/>
        </p:nvSpPr>
        <p:spPr>
          <a:xfrm>
            <a:off x="2441870" y="2820893"/>
            <a:ext cx="802500" cy="17742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8" name="Google Shape;258;p31"/>
          <p:cNvPicPr preferRelativeResize="0"/>
          <p:nvPr/>
        </p:nvPicPr>
        <p:blipFill>
          <a:blip r:embed="rId5">
            <a:alphaModFix/>
          </a:blip>
          <a:stretch>
            <a:fillRect/>
          </a:stretch>
        </p:blipFill>
        <p:spPr>
          <a:xfrm>
            <a:off x="2479048" y="2941071"/>
            <a:ext cx="757833" cy="1361175"/>
          </a:xfrm>
          <a:prstGeom prst="rect">
            <a:avLst/>
          </a:prstGeom>
          <a:noFill/>
          <a:ln>
            <a:noFill/>
          </a:ln>
        </p:spPr>
      </p:pic>
      <p:sp>
        <p:nvSpPr>
          <p:cNvPr id="259" name="Google Shape;259;p31"/>
          <p:cNvSpPr txBox="1"/>
          <p:nvPr/>
        </p:nvSpPr>
        <p:spPr>
          <a:xfrm>
            <a:off x="2431850" y="4241657"/>
            <a:ext cx="865200" cy="1845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800">
                <a:solidFill>
                  <a:srgbClr val="333333"/>
                </a:solidFill>
                <a:latin typeface="Roboto"/>
                <a:ea typeface="Roboto"/>
                <a:cs typeface="Roboto"/>
                <a:sym typeface="Roboto"/>
              </a:rPr>
              <a:t>Juniper PTX5000</a:t>
            </a:r>
            <a:endParaRPr sz="800">
              <a:solidFill>
                <a:srgbClr val="333333"/>
              </a:solidFill>
              <a:latin typeface="Roboto"/>
              <a:ea typeface="Roboto"/>
              <a:cs typeface="Roboto"/>
              <a:sym typeface="Roboto"/>
            </a:endParaRPr>
          </a:p>
        </p:txBody>
      </p:sp>
      <p:sp>
        <p:nvSpPr>
          <p:cNvPr id="260" name="Google Shape;260;p31"/>
          <p:cNvSpPr txBox="1"/>
          <p:nvPr/>
        </p:nvSpPr>
        <p:spPr>
          <a:xfrm>
            <a:off x="2617526" y="4390462"/>
            <a:ext cx="471300" cy="1740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1000" b="1">
                <a:solidFill>
                  <a:srgbClr val="333333"/>
                </a:solidFill>
                <a:latin typeface="Roboto"/>
                <a:ea typeface="Roboto"/>
                <a:cs typeface="Roboto"/>
                <a:sym typeface="Roboto"/>
              </a:rPr>
              <a:t>3.84T</a:t>
            </a:r>
            <a:endParaRPr sz="1000" b="1">
              <a:solidFill>
                <a:srgbClr val="333333"/>
              </a:solidFill>
              <a:latin typeface="Roboto"/>
              <a:ea typeface="Roboto"/>
              <a:cs typeface="Roboto"/>
              <a:sym typeface="Roboto"/>
            </a:endParaRPr>
          </a:p>
        </p:txBody>
      </p:sp>
      <p:sp>
        <p:nvSpPr>
          <p:cNvPr id="261" name="Google Shape;261;p31"/>
          <p:cNvSpPr/>
          <p:nvPr/>
        </p:nvSpPr>
        <p:spPr>
          <a:xfrm>
            <a:off x="4369920" y="2820893"/>
            <a:ext cx="802500" cy="17742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1"/>
          <p:cNvSpPr txBox="1"/>
          <p:nvPr/>
        </p:nvSpPr>
        <p:spPr>
          <a:xfrm>
            <a:off x="4369914" y="4246207"/>
            <a:ext cx="870000" cy="1932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800">
                <a:solidFill>
                  <a:srgbClr val="333333"/>
                </a:solidFill>
                <a:latin typeface="Roboto"/>
                <a:ea typeface="Roboto"/>
                <a:cs typeface="Roboto"/>
                <a:sym typeface="Roboto"/>
              </a:rPr>
              <a:t>Cisco ASR9000</a:t>
            </a:r>
            <a:endParaRPr sz="800">
              <a:solidFill>
                <a:srgbClr val="333333"/>
              </a:solidFill>
              <a:latin typeface="Roboto"/>
              <a:ea typeface="Roboto"/>
              <a:cs typeface="Roboto"/>
              <a:sym typeface="Roboto"/>
            </a:endParaRPr>
          </a:p>
        </p:txBody>
      </p:sp>
      <p:sp>
        <p:nvSpPr>
          <p:cNvPr id="263" name="Google Shape;263;p31"/>
          <p:cNvSpPr txBox="1"/>
          <p:nvPr/>
        </p:nvSpPr>
        <p:spPr>
          <a:xfrm>
            <a:off x="4618429" y="4401012"/>
            <a:ext cx="471300" cy="1740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1000" b="1">
                <a:solidFill>
                  <a:srgbClr val="333333"/>
                </a:solidFill>
                <a:latin typeface="Roboto"/>
                <a:ea typeface="Roboto"/>
                <a:cs typeface="Roboto"/>
                <a:sym typeface="Roboto"/>
              </a:rPr>
              <a:t>16T</a:t>
            </a:r>
            <a:endParaRPr sz="1000" b="1">
              <a:solidFill>
                <a:srgbClr val="333333"/>
              </a:solidFill>
              <a:latin typeface="Roboto"/>
              <a:ea typeface="Roboto"/>
              <a:cs typeface="Roboto"/>
              <a:sym typeface="Roboto"/>
            </a:endParaRPr>
          </a:p>
        </p:txBody>
      </p:sp>
      <p:pic>
        <p:nvPicPr>
          <p:cNvPr id="264" name="Google Shape;264;p31" descr="Screen Shot 2014-09-13 at 5.30.13 PM.png"/>
          <p:cNvPicPr preferRelativeResize="0"/>
          <p:nvPr/>
        </p:nvPicPr>
        <p:blipFill rotWithShape="1">
          <a:blip r:embed="rId6">
            <a:alphaModFix/>
          </a:blip>
          <a:srcRect l="-4350" t="3508" r="4349" b="8771"/>
          <a:stretch/>
        </p:blipFill>
        <p:spPr>
          <a:xfrm>
            <a:off x="4513663" y="2905156"/>
            <a:ext cx="517241" cy="1361176"/>
          </a:xfrm>
          <a:prstGeom prst="rect">
            <a:avLst/>
          </a:prstGeom>
          <a:noFill/>
          <a:ln>
            <a:noFill/>
          </a:ln>
        </p:spPr>
      </p:pic>
      <p:sp>
        <p:nvSpPr>
          <p:cNvPr id="265" name="Google Shape;265;p31"/>
          <p:cNvSpPr/>
          <p:nvPr/>
        </p:nvSpPr>
        <p:spPr>
          <a:xfrm>
            <a:off x="3468495" y="2820893"/>
            <a:ext cx="802500" cy="17742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1"/>
          <p:cNvSpPr txBox="1"/>
          <p:nvPr/>
        </p:nvSpPr>
        <p:spPr>
          <a:xfrm>
            <a:off x="3480852" y="4265291"/>
            <a:ext cx="870000" cy="1932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800">
                <a:solidFill>
                  <a:srgbClr val="333333"/>
                </a:solidFill>
                <a:latin typeface="Roboto"/>
                <a:ea typeface="Roboto"/>
                <a:cs typeface="Roboto"/>
                <a:sym typeface="Roboto"/>
              </a:rPr>
              <a:t>Juniper MX2020</a:t>
            </a:r>
            <a:endParaRPr sz="800">
              <a:solidFill>
                <a:srgbClr val="333333"/>
              </a:solidFill>
              <a:latin typeface="Roboto"/>
              <a:ea typeface="Roboto"/>
              <a:cs typeface="Roboto"/>
              <a:sym typeface="Roboto"/>
            </a:endParaRPr>
          </a:p>
        </p:txBody>
      </p:sp>
      <p:sp>
        <p:nvSpPr>
          <p:cNvPr id="267" name="Google Shape;267;p31"/>
          <p:cNvSpPr txBox="1"/>
          <p:nvPr/>
        </p:nvSpPr>
        <p:spPr>
          <a:xfrm>
            <a:off x="3729367" y="4399965"/>
            <a:ext cx="471300" cy="1740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1000" b="1">
                <a:solidFill>
                  <a:srgbClr val="333333"/>
                </a:solidFill>
                <a:latin typeface="Roboto"/>
                <a:ea typeface="Roboto"/>
                <a:cs typeface="Roboto"/>
                <a:sym typeface="Roboto"/>
              </a:rPr>
              <a:t>8T</a:t>
            </a:r>
            <a:endParaRPr sz="1000" b="1">
              <a:solidFill>
                <a:srgbClr val="333333"/>
              </a:solidFill>
              <a:latin typeface="Roboto"/>
              <a:ea typeface="Roboto"/>
              <a:cs typeface="Roboto"/>
              <a:sym typeface="Roboto"/>
            </a:endParaRPr>
          </a:p>
        </p:txBody>
      </p:sp>
      <p:pic>
        <p:nvPicPr>
          <p:cNvPr id="268" name="Google Shape;268;p31" descr="Screen Shot 2014-09-13 at 5.33.20 PM.png"/>
          <p:cNvPicPr preferRelativeResize="0"/>
          <p:nvPr/>
        </p:nvPicPr>
        <p:blipFill>
          <a:blip r:embed="rId7">
            <a:alphaModFix/>
          </a:blip>
          <a:stretch>
            <a:fillRect/>
          </a:stretch>
        </p:blipFill>
        <p:spPr>
          <a:xfrm>
            <a:off x="3634087" y="2933084"/>
            <a:ext cx="471300" cy="1361550"/>
          </a:xfrm>
          <a:prstGeom prst="rect">
            <a:avLst/>
          </a:prstGeom>
          <a:noFill/>
          <a:ln>
            <a:noFill/>
          </a:ln>
        </p:spPr>
      </p:pic>
      <p:sp>
        <p:nvSpPr>
          <p:cNvPr id="269" name="Google Shape;269;p31"/>
          <p:cNvSpPr/>
          <p:nvPr/>
        </p:nvSpPr>
        <p:spPr>
          <a:xfrm>
            <a:off x="5258013" y="3429293"/>
            <a:ext cx="684600" cy="11658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1"/>
          <p:cNvSpPr txBox="1"/>
          <p:nvPr/>
        </p:nvSpPr>
        <p:spPr>
          <a:xfrm>
            <a:off x="5274423" y="4161812"/>
            <a:ext cx="870000" cy="1932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800">
                <a:solidFill>
                  <a:srgbClr val="333333"/>
                </a:solidFill>
                <a:latin typeface="Roboto"/>
                <a:ea typeface="Roboto"/>
                <a:cs typeface="Roboto"/>
                <a:sym typeface="Roboto"/>
              </a:rPr>
              <a:t>Arista 7500R</a:t>
            </a:r>
            <a:endParaRPr sz="800">
              <a:solidFill>
                <a:srgbClr val="333333"/>
              </a:solidFill>
              <a:latin typeface="Roboto"/>
              <a:ea typeface="Roboto"/>
              <a:cs typeface="Roboto"/>
              <a:sym typeface="Roboto"/>
            </a:endParaRPr>
          </a:p>
        </p:txBody>
      </p:sp>
      <p:sp>
        <p:nvSpPr>
          <p:cNvPr id="271" name="Google Shape;271;p31"/>
          <p:cNvSpPr txBox="1"/>
          <p:nvPr/>
        </p:nvSpPr>
        <p:spPr>
          <a:xfrm>
            <a:off x="5422701" y="4329475"/>
            <a:ext cx="471300" cy="1740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1000" b="1">
                <a:solidFill>
                  <a:srgbClr val="333333"/>
                </a:solidFill>
                <a:latin typeface="Roboto"/>
                <a:ea typeface="Roboto"/>
                <a:cs typeface="Roboto"/>
                <a:sym typeface="Roboto"/>
              </a:rPr>
              <a:t>28T</a:t>
            </a:r>
            <a:endParaRPr sz="1000" b="1">
              <a:solidFill>
                <a:srgbClr val="333333"/>
              </a:solidFill>
              <a:latin typeface="Roboto"/>
              <a:ea typeface="Roboto"/>
              <a:cs typeface="Roboto"/>
              <a:sym typeface="Roboto"/>
            </a:endParaRPr>
          </a:p>
        </p:txBody>
      </p:sp>
      <p:pic>
        <p:nvPicPr>
          <p:cNvPr id="272" name="Google Shape;272;p31" descr="Screen Shot 2017-02-11 at 1.07.55 PM.png"/>
          <p:cNvPicPr preferRelativeResize="0"/>
          <p:nvPr/>
        </p:nvPicPr>
        <p:blipFill>
          <a:blip r:embed="rId8">
            <a:alphaModFix/>
          </a:blip>
          <a:stretch>
            <a:fillRect/>
          </a:stretch>
        </p:blipFill>
        <p:spPr>
          <a:xfrm>
            <a:off x="5378062" y="3575166"/>
            <a:ext cx="433275" cy="512054"/>
          </a:xfrm>
          <a:prstGeom prst="rect">
            <a:avLst/>
          </a:prstGeom>
          <a:noFill/>
          <a:ln>
            <a:noFill/>
          </a:ln>
        </p:spPr>
      </p:pic>
      <p:sp>
        <p:nvSpPr>
          <p:cNvPr id="273" name="Google Shape;273;p31"/>
          <p:cNvSpPr/>
          <p:nvPr/>
        </p:nvSpPr>
        <p:spPr>
          <a:xfrm>
            <a:off x="6006088" y="2820893"/>
            <a:ext cx="745500" cy="17742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4" name="Google Shape;274;p31" descr="Screen Shot 2016-10-21 at 2.09.14 PM.png"/>
          <p:cNvPicPr preferRelativeResize="0"/>
          <p:nvPr/>
        </p:nvPicPr>
        <p:blipFill>
          <a:blip r:embed="rId9">
            <a:alphaModFix/>
          </a:blip>
          <a:stretch>
            <a:fillRect/>
          </a:stretch>
        </p:blipFill>
        <p:spPr>
          <a:xfrm>
            <a:off x="6167372" y="3074481"/>
            <a:ext cx="433275" cy="873813"/>
          </a:xfrm>
          <a:prstGeom prst="rect">
            <a:avLst/>
          </a:prstGeom>
          <a:noFill/>
          <a:ln>
            <a:noFill/>
          </a:ln>
        </p:spPr>
      </p:pic>
      <p:sp>
        <p:nvSpPr>
          <p:cNvPr id="275" name="Google Shape;275;p31"/>
          <p:cNvSpPr txBox="1"/>
          <p:nvPr/>
        </p:nvSpPr>
        <p:spPr>
          <a:xfrm>
            <a:off x="5985955" y="4009663"/>
            <a:ext cx="870000" cy="1932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800">
                <a:solidFill>
                  <a:srgbClr val="333333"/>
                </a:solidFill>
                <a:latin typeface="Roboto"/>
                <a:ea typeface="Roboto"/>
                <a:cs typeface="Roboto"/>
                <a:sym typeface="Roboto"/>
              </a:rPr>
              <a:t>Juniper/Cisco/</a:t>
            </a:r>
            <a:endParaRPr sz="800">
              <a:solidFill>
                <a:srgbClr val="333333"/>
              </a:solidFill>
              <a:latin typeface="Roboto"/>
              <a:ea typeface="Roboto"/>
              <a:cs typeface="Roboto"/>
              <a:sym typeface="Roboto"/>
            </a:endParaRPr>
          </a:p>
          <a:p>
            <a:pPr marL="0" lvl="0" indent="0" algn="l" rtl="0">
              <a:lnSpc>
                <a:spcPct val="100000"/>
              </a:lnSpc>
              <a:spcBef>
                <a:spcPts val="0"/>
              </a:spcBef>
              <a:spcAft>
                <a:spcPts val="0"/>
              </a:spcAft>
              <a:buNone/>
            </a:pPr>
            <a:r>
              <a:rPr lang="en" sz="800">
                <a:solidFill>
                  <a:srgbClr val="333333"/>
                </a:solidFill>
                <a:latin typeface="Roboto"/>
                <a:ea typeface="Roboto"/>
                <a:cs typeface="Roboto"/>
                <a:sym typeface="Roboto"/>
              </a:rPr>
              <a:t>Arista lean core</a:t>
            </a:r>
            <a:endParaRPr sz="800">
              <a:solidFill>
                <a:srgbClr val="333333"/>
              </a:solidFill>
              <a:latin typeface="Roboto"/>
              <a:ea typeface="Roboto"/>
              <a:cs typeface="Roboto"/>
              <a:sym typeface="Roboto"/>
            </a:endParaRPr>
          </a:p>
        </p:txBody>
      </p:sp>
      <p:sp>
        <p:nvSpPr>
          <p:cNvPr id="276" name="Google Shape;276;p31"/>
          <p:cNvSpPr txBox="1"/>
          <p:nvPr/>
        </p:nvSpPr>
        <p:spPr>
          <a:xfrm>
            <a:off x="6171677" y="4340446"/>
            <a:ext cx="471300" cy="1740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1000" b="1">
                <a:solidFill>
                  <a:srgbClr val="333333"/>
                </a:solidFill>
                <a:latin typeface="Roboto"/>
                <a:ea typeface="Roboto"/>
                <a:cs typeface="Roboto"/>
                <a:sym typeface="Roboto"/>
              </a:rPr>
              <a:t>50T+</a:t>
            </a:r>
            <a:endParaRPr sz="1000" b="1">
              <a:solidFill>
                <a:srgbClr val="333333"/>
              </a:solidFill>
              <a:latin typeface="Roboto"/>
              <a:ea typeface="Roboto"/>
              <a:cs typeface="Roboto"/>
              <a:sym typeface="Roboto"/>
            </a:endParaRPr>
          </a:p>
        </p:txBody>
      </p:sp>
      <p:sp>
        <p:nvSpPr>
          <p:cNvPr id="277" name="Google Shape;277;p31"/>
          <p:cNvSpPr/>
          <p:nvPr/>
        </p:nvSpPr>
        <p:spPr>
          <a:xfrm>
            <a:off x="7668567" y="2820893"/>
            <a:ext cx="802500" cy="17742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1"/>
          <p:cNvSpPr txBox="1"/>
          <p:nvPr/>
        </p:nvSpPr>
        <p:spPr>
          <a:xfrm>
            <a:off x="7668561" y="4009654"/>
            <a:ext cx="870000" cy="1932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800">
                <a:solidFill>
                  <a:srgbClr val="333333"/>
                </a:solidFill>
                <a:latin typeface="Roboto"/>
                <a:ea typeface="Roboto"/>
                <a:cs typeface="Roboto"/>
                <a:sym typeface="Roboto"/>
              </a:rPr>
              <a:t>Juniper/Cisco/</a:t>
            </a:r>
            <a:endParaRPr sz="800">
              <a:solidFill>
                <a:srgbClr val="333333"/>
              </a:solidFill>
              <a:latin typeface="Roboto"/>
              <a:ea typeface="Roboto"/>
              <a:cs typeface="Roboto"/>
              <a:sym typeface="Roboto"/>
            </a:endParaRPr>
          </a:p>
          <a:p>
            <a:pPr marL="0" lvl="0" indent="0" algn="l" rtl="0">
              <a:lnSpc>
                <a:spcPct val="100000"/>
              </a:lnSpc>
              <a:spcBef>
                <a:spcPts val="0"/>
              </a:spcBef>
              <a:spcAft>
                <a:spcPts val="0"/>
              </a:spcAft>
              <a:buNone/>
            </a:pPr>
            <a:r>
              <a:rPr lang="en" sz="800">
                <a:solidFill>
                  <a:srgbClr val="333333"/>
                </a:solidFill>
                <a:latin typeface="Roboto"/>
                <a:ea typeface="Roboto"/>
                <a:cs typeface="Roboto"/>
                <a:sym typeface="Roboto"/>
              </a:rPr>
              <a:t>Arista lean core</a:t>
            </a:r>
            <a:endParaRPr sz="800">
              <a:solidFill>
                <a:srgbClr val="333333"/>
              </a:solidFill>
              <a:latin typeface="Roboto"/>
              <a:ea typeface="Roboto"/>
              <a:cs typeface="Roboto"/>
              <a:sym typeface="Roboto"/>
            </a:endParaRPr>
          </a:p>
        </p:txBody>
      </p:sp>
      <p:sp>
        <p:nvSpPr>
          <p:cNvPr id="279" name="Google Shape;279;p31"/>
          <p:cNvSpPr txBox="1"/>
          <p:nvPr/>
        </p:nvSpPr>
        <p:spPr>
          <a:xfrm>
            <a:off x="7834152" y="4340436"/>
            <a:ext cx="471300" cy="1740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1000" b="1">
                <a:solidFill>
                  <a:srgbClr val="333333"/>
                </a:solidFill>
                <a:latin typeface="Roboto"/>
                <a:ea typeface="Roboto"/>
                <a:cs typeface="Roboto"/>
                <a:sym typeface="Roboto"/>
              </a:rPr>
              <a:t>200T+</a:t>
            </a:r>
            <a:endParaRPr sz="1000" b="1">
              <a:solidFill>
                <a:srgbClr val="333333"/>
              </a:solidFill>
              <a:latin typeface="Roboto"/>
              <a:ea typeface="Roboto"/>
              <a:cs typeface="Roboto"/>
              <a:sym typeface="Roboto"/>
            </a:endParaRPr>
          </a:p>
        </p:txBody>
      </p:sp>
      <p:pic>
        <p:nvPicPr>
          <p:cNvPr id="280" name="Google Shape;280;p31" descr="Screen Shot 2016-11-17 at 4.07.09 PM.png"/>
          <p:cNvPicPr preferRelativeResize="0"/>
          <p:nvPr/>
        </p:nvPicPr>
        <p:blipFill>
          <a:blip r:embed="rId10">
            <a:alphaModFix/>
          </a:blip>
          <a:stretch>
            <a:fillRect/>
          </a:stretch>
        </p:blipFill>
        <p:spPr>
          <a:xfrm>
            <a:off x="7741100" y="2938806"/>
            <a:ext cx="647134" cy="1121701"/>
          </a:xfrm>
          <a:prstGeom prst="rect">
            <a:avLst/>
          </a:prstGeom>
          <a:noFill/>
          <a:ln>
            <a:noFill/>
          </a:ln>
        </p:spPr>
      </p:pic>
      <p:sp>
        <p:nvSpPr>
          <p:cNvPr id="281" name="Google Shape;281;p31"/>
          <p:cNvSpPr/>
          <p:nvPr/>
        </p:nvSpPr>
        <p:spPr>
          <a:xfrm>
            <a:off x="6845528" y="2820893"/>
            <a:ext cx="745500" cy="17742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txBox="1"/>
          <p:nvPr/>
        </p:nvSpPr>
        <p:spPr>
          <a:xfrm>
            <a:off x="6825395" y="4009663"/>
            <a:ext cx="870000" cy="1932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800">
                <a:solidFill>
                  <a:srgbClr val="333333"/>
                </a:solidFill>
                <a:latin typeface="Roboto"/>
                <a:ea typeface="Roboto"/>
                <a:cs typeface="Roboto"/>
                <a:sym typeface="Roboto"/>
              </a:rPr>
              <a:t>Juniper/Cisco/</a:t>
            </a:r>
            <a:endParaRPr sz="800">
              <a:solidFill>
                <a:srgbClr val="333333"/>
              </a:solidFill>
              <a:latin typeface="Roboto"/>
              <a:ea typeface="Roboto"/>
              <a:cs typeface="Roboto"/>
              <a:sym typeface="Roboto"/>
            </a:endParaRPr>
          </a:p>
          <a:p>
            <a:pPr marL="0" lvl="0" indent="0" algn="l" rtl="0">
              <a:lnSpc>
                <a:spcPct val="100000"/>
              </a:lnSpc>
              <a:spcBef>
                <a:spcPts val="0"/>
              </a:spcBef>
              <a:spcAft>
                <a:spcPts val="0"/>
              </a:spcAft>
              <a:buNone/>
            </a:pPr>
            <a:r>
              <a:rPr lang="en" sz="800">
                <a:solidFill>
                  <a:srgbClr val="333333"/>
                </a:solidFill>
                <a:latin typeface="Roboto"/>
                <a:ea typeface="Roboto"/>
                <a:cs typeface="Roboto"/>
                <a:sym typeface="Roboto"/>
              </a:rPr>
              <a:t>Arista lean core</a:t>
            </a:r>
            <a:endParaRPr sz="800">
              <a:solidFill>
                <a:srgbClr val="333333"/>
              </a:solidFill>
              <a:latin typeface="Roboto"/>
              <a:ea typeface="Roboto"/>
              <a:cs typeface="Roboto"/>
              <a:sym typeface="Roboto"/>
            </a:endParaRPr>
          </a:p>
        </p:txBody>
      </p:sp>
      <p:sp>
        <p:nvSpPr>
          <p:cNvPr id="283" name="Google Shape;283;p31"/>
          <p:cNvSpPr txBox="1"/>
          <p:nvPr/>
        </p:nvSpPr>
        <p:spPr>
          <a:xfrm>
            <a:off x="7011117" y="4340446"/>
            <a:ext cx="471300" cy="174000"/>
          </a:xfrm>
          <a:prstGeom prst="rect">
            <a:avLst/>
          </a:prstGeom>
          <a:noFill/>
          <a:ln>
            <a:noFill/>
          </a:ln>
        </p:spPr>
        <p:txBody>
          <a:bodyPr spcFirstLastPara="1" wrap="square" lIns="38100" tIns="38100" rIns="38100" bIns="38100" anchor="t" anchorCtr="0">
            <a:noAutofit/>
          </a:bodyPr>
          <a:lstStyle/>
          <a:p>
            <a:pPr marL="0" lvl="0" indent="0" algn="l" rtl="0">
              <a:lnSpc>
                <a:spcPct val="100000"/>
              </a:lnSpc>
              <a:spcBef>
                <a:spcPts val="0"/>
              </a:spcBef>
              <a:spcAft>
                <a:spcPts val="0"/>
              </a:spcAft>
              <a:buNone/>
            </a:pPr>
            <a:r>
              <a:rPr lang="en" sz="1000" b="1">
                <a:solidFill>
                  <a:srgbClr val="333333"/>
                </a:solidFill>
                <a:latin typeface="Roboto"/>
                <a:ea typeface="Roboto"/>
                <a:cs typeface="Roboto"/>
                <a:sym typeface="Roboto"/>
              </a:rPr>
              <a:t>100T+</a:t>
            </a:r>
            <a:endParaRPr sz="1000" b="1">
              <a:solidFill>
                <a:srgbClr val="333333"/>
              </a:solidFill>
              <a:latin typeface="Roboto"/>
              <a:ea typeface="Roboto"/>
              <a:cs typeface="Roboto"/>
              <a:sym typeface="Roboto"/>
            </a:endParaRPr>
          </a:p>
        </p:txBody>
      </p:sp>
      <p:pic>
        <p:nvPicPr>
          <p:cNvPr id="284" name="Google Shape;284;p31" descr="Screen Shot 2017-05-09 at 2.38.53 PM.png"/>
          <p:cNvPicPr preferRelativeResize="0"/>
          <p:nvPr/>
        </p:nvPicPr>
        <p:blipFill>
          <a:blip r:embed="rId11">
            <a:alphaModFix/>
          </a:blip>
          <a:stretch>
            <a:fillRect/>
          </a:stretch>
        </p:blipFill>
        <p:spPr>
          <a:xfrm>
            <a:off x="6993473" y="2982657"/>
            <a:ext cx="433200" cy="1010806"/>
          </a:xfrm>
          <a:prstGeom prst="rect">
            <a:avLst/>
          </a:prstGeom>
          <a:noFill/>
          <a:ln>
            <a:noFill/>
          </a:ln>
        </p:spPr>
      </p:pic>
      <p:sp>
        <p:nvSpPr>
          <p:cNvPr id="285" name="Google Shape;285;p31"/>
          <p:cNvSpPr/>
          <p:nvPr/>
        </p:nvSpPr>
        <p:spPr>
          <a:xfrm>
            <a:off x="3747216" y="4653288"/>
            <a:ext cx="426600" cy="160800"/>
          </a:xfrm>
          <a:prstGeom prst="leftArrow">
            <a:avLst>
              <a:gd name="adj1" fmla="val 50000"/>
              <a:gd name="adj2" fmla="val 50000"/>
            </a:avLst>
          </a:prstGeom>
          <a:solidFill>
            <a:srgbClr val="E0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86" name="Google Shape;286;p31"/>
          <p:cNvSpPr txBox="1"/>
          <p:nvPr/>
        </p:nvSpPr>
        <p:spPr>
          <a:xfrm>
            <a:off x="3236888" y="4602401"/>
            <a:ext cx="610500" cy="262500"/>
          </a:xfrm>
          <a:prstGeom prst="rect">
            <a:avLst/>
          </a:prstGeom>
          <a:noFill/>
          <a:ln>
            <a:noFill/>
          </a:ln>
        </p:spPr>
        <p:txBody>
          <a:bodyPr spcFirstLastPara="1" wrap="square" lIns="57150" tIns="57150" rIns="57150" bIns="57150" anchor="ctr" anchorCtr="0">
            <a:noAutofit/>
          </a:bodyPr>
          <a:lstStyle/>
          <a:p>
            <a:pPr marL="0" lvl="0" indent="0" algn="ctr" rtl="0">
              <a:lnSpc>
                <a:spcPct val="100000"/>
              </a:lnSpc>
              <a:spcBef>
                <a:spcPts val="0"/>
              </a:spcBef>
              <a:spcAft>
                <a:spcPts val="0"/>
              </a:spcAft>
              <a:buNone/>
            </a:pPr>
            <a:r>
              <a:rPr lang="en" sz="1100">
                <a:solidFill>
                  <a:srgbClr val="75787A"/>
                </a:solidFill>
                <a:latin typeface="Roboto"/>
                <a:ea typeface="Roboto"/>
                <a:cs typeface="Roboto"/>
                <a:sym typeface="Roboto"/>
              </a:rPr>
              <a:t>10G</a:t>
            </a:r>
            <a:endParaRPr sz="1100">
              <a:solidFill>
                <a:srgbClr val="75787A"/>
              </a:solidFill>
              <a:latin typeface="Roboto"/>
              <a:ea typeface="Roboto"/>
              <a:cs typeface="Roboto"/>
              <a:sym typeface="Roboto"/>
            </a:endParaRPr>
          </a:p>
        </p:txBody>
      </p:sp>
      <p:sp>
        <p:nvSpPr>
          <p:cNvPr id="287" name="Google Shape;287;p31"/>
          <p:cNvSpPr/>
          <p:nvPr/>
        </p:nvSpPr>
        <p:spPr>
          <a:xfrm flipH="1">
            <a:off x="5446688" y="4653288"/>
            <a:ext cx="426600" cy="160800"/>
          </a:xfrm>
          <a:prstGeom prst="leftArrow">
            <a:avLst>
              <a:gd name="adj1" fmla="val 50000"/>
              <a:gd name="adj2" fmla="val 50000"/>
            </a:avLst>
          </a:prstGeom>
          <a:solidFill>
            <a:srgbClr val="6AA84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
        <p:nvSpPr>
          <p:cNvPr id="288" name="Google Shape;288;p31"/>
          <p:cNvSpPr txBox="1"/>
          <p:nvPr/>
        </p:nvSpPr>
        <p:spPr>
          <a:xfrm flipH="1">
            <a:off x="4906217" y="4602401"/>
            <a:ext cx="610500" cy="262500"/>
          </a:xfrm>
          <a:prstGeom prst="rect">
            <a:avLst/>
          </a:prstGeom>
          <a:noFill/>
          <a:ln>
            <a:noFill/>
          </a:ln>
        </p:spPr>
        <p:txBody>
          <a:bodyPr spcFirstLastPara="1" wrap="square" lIns="57150" tIns="57150" rIns="57150" bIns="57150" anchor="ctr" anchorCtr="0">
            <a:noAutofit/>
          </a:bodyPr>
          <a:lstStyle/>
          <a:p>
            <a:pPr marL="0" lvl="0" indent="0" algn="ctr" rtl="0">
              <a:lnSpc>
                <a:spcPct val="100000"/>
              </a:lnSpc>
              <a:spcBef>
                <a:spcPts val="0"/>
              </a:spcBef>
              <a:spcAft>
                <a:spcPts val="0"/>
              </a:spcAft>
              <a:buNone/>
            </a:pPr>
            <a:r>
              <a:rPr lang="en" sz="1100">
                <a:solidFill>
                  <a:srgbClr val="75787A"/>
                </a:solidFill>
                <a:latin typeface="Roboto"/>
                <a:ea typeface="Roboto"/>
                <a:cs typeface="Roboto"/>
                <a:sym typeface="Roboto"/>
              </a:rPr>
              <a:t>100G</a:t>
            </a:r>
            <a:endParaRPr sz="1100">
              <a:solidFill>
                <a:srgbClr val="75787A"/>
              </a:solidFill>
              <a:latin typeface="Roboto"/>
              <a:ea typeface="Roboto"/>
              <a:cs typeface="Roboto"/>
              <a:sym typeface="Roboto"/>
            </a:endParaRPr>
          </a:p>
        </p:txBody>
      </p:sp>
      <p:sp>
        <p:nvSpPr>
          <p:cNvPr id="289" name="Google Shape;289;p31"/>
          <p:cNvSpPr txBox="1"/>
          <p:nvPr/>
        </p:nvSpPr>
        <p:spPr>
          <a:xfrm flipH="1">
            <a:off x="7287816" y="4620417"/>
            <a:ext cx="610500" cy="262500"/>
          </a:xfrm>
          <a:prstGeom prst="rect">
            <a:avLst/>
          </a:prstGeom>
          <a:noFill/>
          <a:ln>
            <a:noFill/>
          </a:ln>
        </p:spPr>
        <p:txBody>
          <a:bodyPr spcFirstLastPara="1" wrap="square" lIns="57150" tIns="57150" rIns="57150" bIns="57150" anchor="ctr" anchorCtr="0">
            <a:noAutofit/>
          </a:bodyPr>
          <a:lstStyle/>
          <a:p>
            <a:pPr marL="0" lvl="0" indent="0" algn="ctr" rtl="0">
              <a:lnSpc>
                <a:spcPct val="100000"/>
              </a:lnSpc>
              <a:spcBef>
                <a:spcPts val="0"/>
              </a:spcBef>
              <a:spcAft>
                <a:spcPts val="0"/>
              </a:spcAft>
              <a:buNone/>
            </a:pPr>
            <a:r>
              <a:rPr lang="en" sz="1100">
                <a:solidFill>
                  <a:srgbClr val="75787A"/>
                </a:solidFill>
                <a:latin typeface="Roboto"/>
                <a:ea typeface="Roboto"/>
                <a:cs typeface="Roboto"/>
                <a:sym typeface="Roboto"/>
              </a:rPr>
              <a:t>400G</a:t>
            </a:r>
            <a:endParaRPr sz="1100">
              <a:solidFill>
                <a:srgbClr val="75787A"/>
              </a:solidFill>
              <a:latin typeface="Roboto"/>
              <a:ea typeface="Roboto"/>
              <a:cs typeface="Roboto"/>
              <a:sym typeface="Roboto"/>
            </a:endParaRPr>
          </a:p>
        </p:txBody>
      </p:sp>
      <p:sp>
        <p:nvSpPr>
          <p:cNvPr id="290" name="Google Shape;290;p31"/>
          <p:cNvSpPr/>
          <p:nvPr/>
        </p:nvSpPr>
        <p:spPr>
          <a:xfrm flipH="1">
            <a:off x="7820763" y="4658236"/>
            <a:ext cx="426600" cy="160800"/>
          </a:xfrm>
          <a:prstGeom prst="leftArrow">
            <a:avLst>
              <a:gd name="adj1" fmla="val 50000"/>
              <a:gd name="adj2" fmla="val 50000"/>
            </a:avLst>
          </a:prstGeom>
          <a:solidFill>
            <a:srgbClr val="0000F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2"/>
          <p:cNvSpPr txBox="1">
            <a:spLocks noGrp="1"/>
          </p:cNvSpPr>
          <p:nvPr>
            <p:ph type="body" idx="1"/>
          </p:nvPr>
        </p:nvSpPr>
        <p:spPr>
          <a:xfrm>
            <a:off x="4812375" y="402200"/>
            <a:ext cx="4038000" cy="42609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 b="1">
                <a:solidFill>
                  <a:schemeClr val="accent3"/>
                </a:solidFill>
                <a:latin typeface="Roboto"/>
                <a:ea typeface="Roboto"/>
                <a:cs typeface="Roboto"/>
                <a:sym typeface="Roboto"/>
              </a:rPr>
              <a:t>IP Routers</a:t>
            </a:r>
            <a:endParaRPr b="1">
              <a:solidFill>
                <a:schemeClr val="accent3"/>
              </a:solidFill>
              <a:latin typeface="Roboto"/>
              <a:ea typeface="Roboto"/>
              <a:cs typeface="Roboto"/>
              <a:sym typeface="Roboto"/>
            </a:endParaRPr>
          </a:p>
          <a:p>
            <a:pPr marL="457200" lvl="0" indent="-342900" algn="l" rtl="0">
              <a:spcBef>
                <a:spcPts val="600"/>
              </a:spcBef>
              <a:spcAft>
                <a:spcPts val="0"/>
              </a:spcAft>
              <a:buClr>
                <a:srgbClr val="B7B7B7"/>
              </a:buClr>
              <a:buSzPts val="1800"/>
              <a:buChar char="•"/>
            </a:pPr>
            <a:r>
              <a:rPr lang="en">
                <a:solidFill>
                  <a:srgbClr val="B7B7B7"/>
                </a:solidFill>
              </a:rPr>
              <a:t>Routers in Real Life</a:t>
            </a:r>
            <a:endParaRPr>
              <a:solidFill>
                <a:srgbClr val="B7B7B7"/>
              </a:solidFill>
            </a:endParaRPr>
          </a:p>
          <a:p>
            <a:pPr marL="457200" lvl="0" indent="-342900" algn="l" rtl="0">
              <a:spcBef>
                <a:spcPts val="0"/>
              </a:spcBef>
              <a:spcAft>
                <a:spcPts val="0"/>
              </a:spcAft>
              <a:buClr>
                <a:schemeClr val="accent3"/>
              </a:buClr>
              <a:buSzPts val="1800"/>
              <a:buFont typeface="Roboto"/>
              <a:buChar char="•"/>
            </a:pPr>
            <a:r>
              <a:rPr lang="en" b="1">
                <a:solidFill>
                  <a:schemeClr val="accent3"/>
                </a:solidFill>
                <a:latin typeface="Roboto"/>
                <a:ea typeface="Roboto"/>
                <a:cs typeface="Roboto"/>
                <a:sym typeface="Roboto"/>
              </a:rPr>
              <a:t>Router Components (Planes)</a:t>
            </a:r>
            <a:endParaRPr b="1">
              <a:solidFill>
                <a:schemeClr val="accent3"/>
              </a:solidFill>
              <a:latin typeface="Roboto"/>
              <a:ea typeface="Roboto"/>
              <a:cs typeface="Roboto"/>
              <a:sym typeface="Roboto"/>
            </a:endParaRPr>
          </a:p>
          <a:p>
            <a:pPr marL="457200" lvl="0" indent="-342900" algn="l" rtl="0">
              <a:spcBef>
                <a:spcPts val="0"/>
              </a:spcBef>
              <a:spcAft>
                <a:spcPts val="0"/>
              </a:spcAft>
              <a:buClr>
                <a:srgbClr val="B7B7B7"/>
              </a:buClr>
              <a:buSzPts val="1800"/>
              <a:buChar char="•"/>
            </a:pPr>
            <a:r>
              <a:rPr lang="en">
                <a:solidFill>
                  <a:srgbClr val="B7B7B7"/>
                </a:solidFill>
              </a:rPr>
              <a:t>Packet Types</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Forwarding in Hardware</a:t>
            </a:r>
            <a:endParaRPr>
              <a:solidFill>
                <a:srgbClr val="B7B7B7"/>
              </a:solidFill>
            </a:endParaRPr>
          </a:p>
          <a:p>
            <a:pPr marL="457200" lvl="0" indent="-342900" algn="l" rtl="0">
              <a:spcBef>
                <a:spcPts val="0"/>
              </a:spcBef>
              <a:spcAft>
                <a:spcPts val="0"/>
              </a:spcAft>
              <a:buClr>
                <a:srgbClr val="B7B7B7"/>
              </a:buClr>
              <a:buSzPts val="1800"/>
              <a:buChar char="•"/>
            </a:pPr>
            <a:r>
              <a:rPr lang="en">
                <a:solidFill>
                  <a:srgbClr val="B7B7B7"/>
                </a:solidFill>
              </a:rPr>
              <a:t>Efficient Forwarding with Tries</a:t>
            </a:r>
            <a:endParaRPr>
              <a:solidFill>
                <a:srgbClr val="B7B7B7"/>
              </a:solidFill>
            </a:endParaRPr>
          </a:p>
        </p:txBody>
      </p:sp>
      <p:sp>
        <p:nvSpPr>
          <p:cNvPr id="296" name="Google Shape;296;p32"/>
          <p:cNvSpPr txBox="1">
            <a:spLocks noGrp="1"/>
          </p:cNvSpPr>
          <p:nvPr>
            <p:ph type="title"/>
          </p:nvPr>
        </p:nvSpPr>
        <p:spPr>
          <a:xfrm>
            <a:off x="177925" y="2003300"/>
            <a:ext cx="4038000" cy="203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Router Components (Planes)</a:t>
            </a:r>
            <a:endParaRPr/>
          </a:p>
        </p:txBody>
      </p:sp>
      <p:sp>
        <p:nvSpPr>
          <p:cNvPr id="297" name="Google Shape;297;p32"/>
          <p:cNvSpPr txBox="1">
            <a:spLocks noGrp="1"/>
          </p:cNvSpPr>
          <p:nvPr>
            <p:ph type="subTitle" idx="2"/>
          </p:nvPr>
        </p:nvSpPr>
        <p:spPr>
          <a:xfrm>
            <a:off x="177925" y="4068000"/>
            <a:ext cx="4158000" cy="3936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US" dirty="0"/>
              <a:t>Lecture 7, Spring 2026</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3"/>
          <p:cNvSpPr txBox="1">
            <a:spLocks noGrp="1"/>
          </p:cNvSpPr>
          <p:nvPr>
            <p:ph type="title"/>
          </p:nvPr>
        </p:nvSpPr>
        <p:spPr>
          <a:xfrm>
            <a:off x="0" y="0"/>
            <a:ext cx="9144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Router Planes</a:t>
            </a:r>
            <a:endParaRPr/>
          </a:p>
        </p:txBody>
      </p:sp>
      <p:sp>
        <p:nvSpPr>
          <p:cNvPr id="303" name="Google Shape;303;p33"/>
          <p:cNvSpPr txBox="1">
            <a:spLocks noGrp="1"/>
          </p:cNvSpPr>
          <p:nvPr>
            <p:ph type="body" idx="1"/>
          </p:nvPr>
        </p:nvSpPr>
        <p:spPr>
          <a:xfrm>
            <a:off x="107050" y="402200"/>
            <a:ext cx="8909700" cy="4530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The components of a router can be split into 3 planes:</a:t>
            </a:r>
            <a:endParaRPr/>
          </a:p>
          <a:p>
            <a:pPr marL="457200" lvl="0" indent="-342900" algn="l" rtl="0">
              <a:spcBef>
                <a:spcPts val="600"/>
              </a:spcBef>
              <a:spcAft>
                <a:spcPts val="0"/>
              </a:spcAft>
              <a:buSzPts val="1800"/>
              <a:buChar char="●"/>
            </a:pPr>
            <a:r>
              <a:rPr lang="en"/>
              <a:t>The </a:t>
            </a:r>
            <a:r>
              <a:rPr lang="en" b="1"/>
              <a:t>data plane</a:t>
            </a:r>
            <a:r>
              <a:rPr lang="en"/>
              <a:t> handles forwarding packets.</a:t>
            </a:r>
            <a:endParaRPr/>
          </a:p>
          <a:p>
            <a:pPr marL="914400" lvl="1" indent="-342900" algn="l" rtl="0">
              <a:spcBef>
                <a:spcPts val="0"/>
              </a:spcBef>
              <a:spcAft>
                <a:spcPts val="0"/>
              </a:spcAft>
              <a:buSzPts val="1800"/>
              <a:buChar char="○"/>
            </a:pPr>
            <a:r>
              <a:rPr lang="en"/>
              <a:t>Used every time a packet arrives: Nanosecond time scale.</a:t>
            </a:r>
            <a:endParaRPr/>
          </a:p>
          <a:p>
            <a:pPr marL="914400" lvl="1" indent="-342900" algn="l" rtl="0">
              <a:spcBef>
                <a:spcPts val="0"/>
              </a:spcBef>
              <a:spcAft>
                <a:spcPts val="0"/>
              </a:spcAft>
              <a:buSzPts val="1800"/>
              <a:buChar char="○"/>
            </a:pPr>
            <a:r>
              <a:rPr lang="en"/>
              <a:t>Operates locally. No coordinating with other routers.</a:t>
            </a:r>
            <a:endParaRPr/>
          </a:p>
          <a:p>
            <a:pPr marL="457200" lvl="0" indent="-342900" algn="l" rtl="0">
              <a:spcBef>
                <a:spcPts val="0"/>
              </a:spcBef>
              <a:spcAft>
                <a:spcPts val="0"/>
              </a:spcAft>
              <a:buSzPts val="1800"/>
              <a:buChar char="●"/>
            </a:pPr>
            <a:r>
              <a:rPr lang="en"/>
              <a:t>The </a:t>
            </a:r>
            <a:r>
              <a:rPr lang="en" b="1"/>
              <a:t>control plane</a:t>
            </a:r>
            <a:r>
              <a:rPr lang="en"/>
              <a:t> performs routing protocols.</a:t>
            </a:r>
            <a:endParaRPr/>
          </a:p>
          <a:p>
            <a:pPr marL="914400" lvl="1" indent="-342900" algn="l" rtl="0">
              <a:spcBef>
                <a:spcPts val="0"/>
              </a:spcBef>
              <a:spcAft>
                <a:spcPts val="0"/>
              </a:spcAft>
              <a:buSzPts val="1800"/>
              <a:buChar char="○"/>
            </a:pPr>
            <a:r>
              <a:rPr lang="en"/>
              <a:t>Used every time the network topology changes. Second time scale.</a:t>
            </a:r>
            <a:endParaRPr/>
          </a:p>
          <a:p>
            <a:pPr marL="457200" lvl="0" indent="-342900" algn="l" rtl="0">
              <a:spcBef>
                <a:spcPts val="0"/>
              </a:spcBef>
              <a:spcAft>
                <a:spcPts val="0"/>
              </a:spcAft>
              <a:buSzPts val="1800"/>
              <a:buChar char="●"/>
            </a:pPr>
            <a:r>
              <a:rPr lang="en"/>
              <a:t>The </a:t>
            </a:r>
            <a:r>
              <a:rPr lang="en" b="1"/>
              <a:t>management plane</a:t>
            </a:r>
            <a:r>
              <a:rPr lang="en"/>
              <a:t> lets the operator interact with the router.</a:t>
            </a:r>
            <a:endParaRPr/>
          </a:p>
          <a:p>
            <a:pPr marL="914400" lvl="1" indent="-342900" algn="l" rtl="0">
              <a:spcBef>
                <a:spcPts val="0"/>
              </a:spcBef>
              <a:spcAft>
                <a:spcPts val="0"/>
              </a:spcAft>
              <a:buSzPts val="1800"/>
              <a:buChar char="○"/>
            </a:pPr>
            <a:r>
              <a:rPr lang="en"/>
              <a:t>Operator uses </a:t>
            </a:r>
            <a:r>
              <a:rPr lang="en" b="1"/>
              <a:t>network management system</a:t>
            </a:r>
            <a:r>
              <a:rPr lang="en"/>
              <a:t> (NMS) to interact with router.</a:t>
            </a:r>
            <a:endParaRPr/>
          </a:p>
          <a:p>
            <a:pPr marL="914400" lvl="1" indent="-342900" algn="l" rtl="0">
              <a:spcBef>
                <a:spcPts val="0"/>
              </a:spcBef>
              <a:spcAft>
                <a:spcPts val="0"/>
              </a:spcAft>
              <a:buSzPts val="1800"/>
              <a:buChar char="○"/>
            </a:pPr>
            <a:r>
              <a:rPr lang="en"/>
              <a:t>Tell the router what to do, and monitor what the router is doing.</a:t>
            </a:r>
            <a:endParaRPr/>
          </a:p>
          <a:p>
            <a:pPr marL="914400" lvl="1" indent="-342900" algn="l" rtl="0">
              <a:spcBef>
                <a:spcPts val="0"/>
              </a:spcBef>
              <a:spcAft>
                <a:spcPts val="0"/>
              </a:spcAft>
              <a:buSzPts val="1800"/>
              <a:buChar char="○"/>
            </a:pPr>
            <a:r>
              <a:rPr lang="en"/>
              <a:t>Time scale of seconds/minutes.</a:t>
            </a:r>
            <a:endParaRPr/>
          </a:p>
          <a:p>
            <a:pPr marL="914400" lvl="1" indent="-342900" algn="l" rtl="0">
              <a:spcBef>
                <a:spcPts val="0"/>
              </a:spcBef>
              <a:spcAft>
                <a:spcPts val="0"/>
              </a:spcAft>
              <a:buSzPts val="1800"/>
              <a:buChar char="○"/>
            </a:pPr>
            <a:r>
              <a:rPr lang="en"/>
              <a:t>Example: Assigning costs to links.</a:t>
            </a:r>
            <a:endParaRPr/>
          </a:p>
          <a:p>
            <a:pPr marL="914400" lvl="1" indent="-342900" algn="l" rtl="0">
              <a:spcBef>
                <a:spcPts val="0"/>
              </a:spcBef>
              <a:spcAft>
                <a:spcPts val="0"/>
              </a:spcAft>
              <a:buSzPts val="1800"/>
              <a:buChar char="○"/>
            </a:pPr>
            <a:r>
              <a:rPr lang="en"/>
              <a:t>Example: How much traffic is being sent on each link?</a:t>
            </a:r>
            <a:endParaRPr/>
          </a:p>
          <a:p>
            <a:pPr marL="0" lvl="0" indent="0" algn="l" rtl="0">
              <a:spcBef>
                <a:spcPts val="600"/>
              </a:spcBef>
              <a:spcAft>
                <a:spcPts val="0"/>
              </a:spcAft>
              <a:buNone/>
            </a:pPr>
            <a:r>
              <a:rPr lang="en"/>
              <a:t>Each plane is optimized for its tasks and its time scale.</a:t>
            </a:r>
            <a:endParaRPr/>
          </a:p>
        </p:txBody>
      </p:sp>
    </p:spTree>
  </p:cSld>
  <p:clrMapOvr>
    <a:masterClrMapping/>
  </p:clrMapOvr>
</p:sld>
</file>

<file path=ppt/theme/theme1.xml><?xml version="1.0" encoding="utf-8"?>
<a:theme xmlns:a="http://schemas.openxmlformats.org/drawingml/2006/main" name="Simple Lecture">
  <a:themeElements>
    <a:clrScheme name="Simple Light">
      <a:dk1>
        <a:srgbClr val="000000"/>
      </a:dk1>
      <a:lt1>
        <a:srgbClr val="FFFFFF"/>
      </a:lt1>
      <a:dk2>
        <a:srgbClr val="666666"/>
      </a:dk2>
      <a:lt2>
        <a:srgbClr val="C9DAF8"/>
      </a:lt2>
      <a:accent1>
        <a:srgbClr val="FCE5CD"/>
      </a:accent1>
      <a:accent2>
        <a:srgbClr val="CC4125"/>
      </a:accent2>
      <a:accent3>
        <a:srgbClr val="0B5394"/>
      </a:accent3>
      <a:accent4>
        <a:srgbClr val="BF9000"/>
      </a:accent4>
      <a:accent5>
        <a:srgbClr val="6AA84F"/>
      </a:accent5>
      <a:accent6>
        <a:srgbClr val="D9D9D9"/>
      </a:accent6>
      <a:hlink>
        <a:srgbClr val="4A86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13600</Words>
  <Application>Microsoft Office PowerPoint</Application>
  <PresentationFormat>On-screen Show (16:9)</PresentationFormat>
  <Paragraphs>1767</Paragraphs>
  <Slides>44</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Roboto</vt:lpstr>
      <vt:lpstr>Consolas</vt:lpstr>
      <vt:lpstr>Roboto Medium</vt:lpstr>
      <vt:lpstr>Droid Sans</vt:lpstr>
      <vt:lpstr>Roboto Light</vt:lpstr>
      <vt:lpstr>Arial</vt:lpstr>
      <vt:lpstr>Simple Lecture</vt:lpstr>
      <vt:lpstr>PowerPoint Presentation</vt:lpstr>
      <vt:lpstr>IP Routers in Real Life</vt:lpstr>
      <vt:lpstr>Routers – Conceptually</vt:lpstr>
      <vt:lpstr>Routers in Real Life</vt:lpstr>
      <vt:lpstr>Measuring Router Size</vt:lpstr>
      <vt:lpstr>Modern Router Capacity</vt:lpstr>
      <vt:lpstr>Evolution of Router Capacity</vt:lpstr>
      <vt:lpstr>Router Components (Planes)</vt:lpstr>
      <vt:lpstr>Router Planes</vt:lpstr>
      <vt:lpstr>What's Inside a Router? – View of Components</vt:lpstr>
      <vt:lpstr>What's Inside a Router? – View of Links</vt:lpstr>
      <vt:lpstr>What's Inside a Router? – View of a Linecard</vt:lpstr>
      <vt:lpstr>What's Inside a Router? – Full View</vt:lpstr>
      <vt:lpstr>What's Inside a Router? – Data Plane</vt:lpstr>
      <vt:lpstr>What's Inside a Router? – Control Plane</vt:lpstr>
      <vt:lpstr>What's Inside a Router? – Management Plane</vt:lpstr>
      <vt:lpstr>What's in a Router?</vt:lpstr>
      <vt:lpstr>Packet Types</vt:lpstr>
      <vt:lpstr>Types of Packets</vt:lpstr>
      <vt:lpstr>Types of Packets – User Traffic</vt:lpstr>
      <vt:lpstr>Types of Packets – Control Plane Traffic</vt:lpstr>
      <vt:lpstr>Types of Packets – Punt Traffic</vt:lpstr>
      <vt:lpstr>Scaling Routers</vt:lpstr>
      <vt:lpstr>Forwarding in Hardware</vt:lpstr>
      <vt:lpstr>Forwarding Pipeline (1/3)</vt:lpstr>
      <vt:lpstr>Forwarding Pipeline (2/3)</vt:lpstr>
      <vt:lpstr>Forwarding Pipeline (3/3)</vt:lpstr>
      <vt:lpstr>Forwarding Pipeline – Queuing</vt:lpstr>
      <vt:lpstr>Scaling Forwarding Hardware</vt:lpstr>
      <vt:lpstr>Scaling Forwarding Hardware</vt:lpstr>
      <vt:lpstr>Efficient Forwarding with Tries</vt:lpstr>
      <vt:lpstr>Efficient Forwarding</vt:lpstr>
      <vt:lpstr>Longest Prefix Match</vt:lpstr>
      <vt:lpstr>Longest Prefix Match</vt:lpstr>
      <vt:lpstr>Longest Prefix Match</vt:lpstr>
      <vt:lpstr>Tries – Conceptual</vt:lpstr>
      <vt:lpstr>Tries – Conceptual</vt:lpstr>
      <vt:lpstr>Efficient IP Lookup with Tries</vt:lpstr>
      <vt:lpstr>Efficient IP Lookup with Tries</vt:lpstr>
      <vt:lpstr>Efficient IP Lookup with Tries</vt:lpstr>
      <vt:lpstr>Efficient IP Lookup with Tries</vt:lpstr>
      <vt:lpstr>Efficient IP Lookup with Tries</vt:lpstr>
      <vt:lpstr>Efficient IP Lookup with Tries</vt:lpstr>
      <vt:lpstr>Summary: IP Routers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Zonghua Gu</dc:creator>
  <cp:lastModifiedBy>Zonghua Gu</cp:lastModifiedBy>
  <cp:revision>1</cp:revision>
  <dcterms:modified xsi:type="dcterms:W3CDTF">2026-02-01T04:17:53Z</dcterms:modified>
</cp:coreProperties>
</file>