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Light" panose="02000000000000000000" pitchFamily="2" charset="0"/>
      <p:regular r:id="rId27"/>
      <p:bold r:id="rId28"/>
      <p:italic r:id="rId29"/>
      <p:boldItalic r:id="rId30"/>
    </p:embeddedFont>
    <p:embeddedFont>
      <p:font typeface="Roboto Medium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40E84-9423-41C7-BE2C-F36021B78148}" v="1" dt="2026-01-31T04:52:11.327"/>
  </p1510:revLst>
</p1510:revInfo>
</file>

<file path=ppt/tableStyles.xml><?xml version="1.0" encoding="utf-8"?>
<a:tblStyleLst xmlns:a="http://schemas.openxmlformats.org/drawingml/2006/main" def="{3E8C48D8-BE12-47B4-8442-8C0D649AF8AB}">
  <a:tblStyle styleId="{3E8C48D8-BE12-47B4-8442-8C0D649AF8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custSel delSld modSld">
      <pc:chgData name="Zonghua Gu" userId="9a7e1853e1951ef5" providerId="LiveId" clId="{CF1FAA12-072C-4ED5-BA76-0FFFAEFDB88A}" dt="2026-01-31T04:52:29.371" v="10" actId="47"/>
      <pc:docMkLst>
        <pc:docMk/>
      </pc:docMkLst>
      <pc:sldChg chg="modSp modNotes">
        <pc:chgData name="Zonghua Gu" userId="9a7e1853e1951ef5" providerId="LiveId" clId="{CF1FAA12-072C-4ED5-BA76-0FFFAEFDB88A}" dt="2026-01-31T04:52:11.327" v="8"/>
        <pc:sldMkLst>
          <pc:docMk/>
          <pc:sldMk cId="0" sldId="257"/>
        </pc:sldMkLst>
        <pc:spChg chg="mod">
          <ac:chgData name="Zonghua Gu" userId="9a7e1853e1951ef5" providerId="LiveId" clId="{CF1FAA12-072C-4ED5-BA76-0FFFAEFDB88A}" dt="2026-01-31T04:52:11.327" v="8"/>
          <ac:spMkLst>
            <pc:docMk/>
            <pc:sldMk cId="0" sldId="257"/>
            <ac:spMk id="180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04:52:17.907" v="9" actId="20577"/>
        <pc:sldMkLst>
          <pc:docMk/>
          <pc:sldMk cId="0" sldId="261"/>
        </pc:sldMkLst>
        <pc:spChg chg="mod">
          <ac:chgData name="Zonghua Gu" userId="9a7e1853e1951ef5" providerId="LiveId" clId="{CF1FAA12-072C-4ED5-BA76-0FFFAEFDB88A}" dt="2026-01-31T04:52:17.907" v="9" actId="20577"/>
          <ac:spMkLst>
            <pc:docMk/>
            <pc:sldMk cId="0" sldId="261"/>
            <ac:spMk id="238" creationId="{00000000-0000-0000-0000-000000000000}"/>
          </ac:spMkLst>
        </pc:spChg>
        <pc:spChg chg="mod">
          <ac:chgData name="Zonghua Gu" userId="9a7e1853e1951ef5" providerId="LiveId" clId="{CF1FAA12-072C-4ED5-BA76-0FFFAEFDB88A}" dt="2026-01-31T04:52:11.327" v="8"/>
          <ac:spMkLst>
            <pc:docMk/>
            <pc:sldMk cId="0" sldId="261"/>
            <ac:spMk id="240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04:52:11.327" v="8"/>
        <pc:sldMkLst>
          <pc:docMk/>
          <pc:sldMk cId="0" sldId="265"/>
        </pc:sldMkLst>
        <pc:spChg chg="mod">
          <ac:chgData name="Zonghua Gu" userId="9a7e1853e1951ef5" providerId="LiveId" clId="{CF1FAA12-072C-4ED5-BA76-0FFFAEFDB88A}" dt="2026-01-31T04:52:11.327" v="8"/>
          <ac:spMkLst>
            <pc:docMk/>
            <pc:sldMk cId="0" sldId="265"/>
            <ac:spMk id="297" creationId="{00000000-0000-0000-0000-000000000000}"/>
          </ac:spMkLst>
        </pc:spChg>
      </pc:sldChg>
      <pc:sldChg chg="modSp del modNotes">
        <pc:chgData name="Zonghua Gu" userId="9a7e1853e1951ef5" providerId="LiveId" clId="{CF1FAA12-072C-4ED5-BA76-0FFFAEFDB88A}" dt="2026-01-31T04:52:29.371" v="10" actId="47"/>
        <pc:sldMkLst>
          <pc:docMk/>
          <pc:sldMk cId="0" sldId="276"/>
        </pc:sldMkLst>
        <pc:spChg chg="mod">
          <ac:chgData name="Zonghua Gu" userId="9a7e1853e1951ef5" providerId="LiveId" clId="{CF1FAA12-072C-4ED5-BA76-0FFFAEFDB88A}" dt="2026-01-31T04:52:11.327" v="8"/>
          <ac:spMkLst>
            <pc:docMk/>
            <pc:sldMk cId="0" sldId="276"/>
            <ac:spMk id="590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77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78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79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80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81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82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83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84"/>
        </pc:sldMkLst>
      </pc:sldChg>
      <pc:sldChg chg="modSp del modNotes">
        <pc:chgData name="Zonghua Gu" userId="9a7e1853e1951ef5" providerId="LiveId" clId="{CF1FAA12-072C-4ED5-BA76-0FFFAEFDB88A}" dt="2026-01-31T04:52:29.371" v="10" actId="47"/>
        <pc:sldMkLst>
          <pc:docMk/>
          <pc:sldMk cId="0" sldId="285"/>
        </pc:sldMkLst>
        <pc:spChg chg="mod">
          <ac:chgData name="Zonghua Gu" userId="9a7e1853e1951ef5" providerId="LiveId" clId="{CF1FAA12-072C-4ED5-BA76-0FFFAEFDB88A}" dt="2026-01-31T04:52:11.327" v="8"/>
          <ac:spMkLst>
            <pc:docMk/>
            <pc:sldMk cId="0" sldId="285"/>
            <ac:spMk id="1154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86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87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88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89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90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91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92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93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94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95"/>
        </pc:sldMkLst>
      </pc:sldChg>
      <pc:sldChg chg="modSp del modNotes">
        <pc:chgData name="Zonghua Gu" userId="9a7e1853e1951ef5" providerId="LiveId" clId="{CF1FAA12-072C-4ED5-BA76-0FFFAEFDB88A}" dt="2026-01-31T04:52:29.371" v="10" actId="47"/>
        <pc:sldMkLst>
          <pc:docMk/>
          <pc:sldMk cId="0" sldId="296"/>
        </pc:sldMkLst>
        <pc:spChg chg="mod">
          <ac:chgData name="Zonghua Gu" userId="9a7e1853e1951ef5" providerId="LiveId" clId="{CF1FAA12-072C-4ED5-BA76-0FFFAEFDB88A}" dt="2026-01-31T04:52:11.327" v="8"/>
          <ac:spMkLst>
            <pc:docMk/>
            <pc:sldMk cId="0" sldId="296"/>
            <ac:spMk id="1280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97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98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299"/>
        </pc:sldMkLst>
      </pc:sldChg>
      <pc:sldChg chg="modSp del modNotes">
        <pc:chgData name="Zonghua Gu" userId="9a7e1853e1951ef5" providerId="LiveId" clId="{CF1FAA12-072C-4ED5-BA76-0FFFAEFDB88A}" dt="2026-01-31T04:52:29.371" v="10" actId="47"/>
        <pc:sldMkLst>
          <pc:docMk/>
          <pc:sldMk cId="0" sldId="300"/>
        </pc:sldMkLst>
        <pc:spChg chg="mod">
          <ac:chgData name="Zonghua Gu" userId="9a7e1853e1951ef5" providerId="LiveId" clId="{CF1FAA12-072C-4ED5-BA76-0FFFAEFDB88A}" dt="2026-01-31T04:52:11.327" v="8"/>
          <ac:spMkLst>
            <pc:docMk/>
            <pc:sldMk cId="0" sldId="300"/>
            <ac:spMk id="1350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01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02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03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04"/>
        </pc:sldMkLst>
      </pc:sldChg>
      <pc:sldChg chg="modSp del modNotes">
        <pc:chgData name="Zonghua Gu" userId="9a7e1853e1951ef5" providerId="LiveId" clId="{CF1FAA12-072C-4ED5-BA76-0FFFAEFDB88A}" dt="2026-01-31T04:52:29.371" v="10" actId="47"/>
        <pc:sldMkLst>
          <pc:docMk/>
          <pc:sldMk cId="0" sldId="305"/>
        </pc:sldMkLst>
        <pc:spChg chg="mod">
          <ac:chgData name="Zonghua Gu" userId="9a7e1853e1951ef5" providerId="LiveId" clId="{CF1FAA12-072C-4ED5-BA76-0FFFAEFDB88A}" dt="2026-01-31T04:52:11.327" v="8"/>
          <ac:spMkLst>
            <pc:docMk/>
            <pc:sldMk cId="0" sldId="305"/>
            <ac:spMk id="1729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06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07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08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09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10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11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12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13"/>
        </pc:sldMkLst>
      </pc:sldChg>
      <pc:sldChg chg="del">
        <pc:chgData name="Zonghua Gu" userId="9a7e1853e1951ef5" providerId="LiveId" clId="{CF1FAA12-072C-4ED5-BA76-0FFFAEFDB88A}" dt="2026-01-31T04:52:29.371" v="10" actId="47"/>
        <pc:sldMkLst>
          <pc:docMk/>
          <pc:sldMk cId="0" sldId="314"/>
        </pc:sldMkLst>
      </pc:sldChg>
      <pc:sldMasterChg chg="delSldLayout">
        <pc:chgData name="Zonghua Gu" userId="9a7e1853e1951ef5" providerId="LiveId" clId="{CF1FAA12-072C-4ED5-BA76-0FFFAEFDB88A}" dt="2026-01-31T04:52:29.371" v="10" actId="47"/>
        <pc:sldMasterMkLst>
          <pc:docMk/>
          <pc:sldMasterMk cId="0" sldId="2147483670"/>
        </pc:sldMasterMkLst>
        <pc:sldLayoutChg chg="del">
          <pc:chgData name="Zonghua Gu" userId="9a7e1853e1951ef5" providerId="LiveId" clId="{CF1FAA12-072C-4ED5-BA76-0FFFAEFDB88A}" dt="2026-01-31T04:52:29.371" v="10" actId="47"/>
          <pc:sldLayoutMkLst>
            <pc:docMk/>
            <pc:sldMasterMk cId="0" sldId="2147483670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879dbf29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879dbf29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in this lecture we get to continue our journey through routing this lecture is actually comprised of two separate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topics so the first half is all about something called link State protocols and then the second half we'll switch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different topic of Ip addressing so it's kind of a twart lecture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879dbf29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7879dbf29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everyone's running the exact same copy of dyra algorithm and that makes it easier for all the routers to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compatible with each other well that's it we finished step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 now we know how to compute paths to the network use any favorite shortest paths algorithm subject to certain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compatibility constraints so the second thing we have to do is we need to let every router know about the full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graph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7879dbf297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7879dbf297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how do we do that that's step one here I've actually broken it down into two substeps one is you should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out who your neighbors are and then you should tell everyone else about your neighbors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7879dbf297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7879dbf297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let's see that in action and remember the ultimate goal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routers R1 R2 and R3 to learn about the full topology they want the picture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we are seeing namely that they are connected in a chain so the first thing you should do is figure out who you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directly connected to who's to my left who's to my right who are all the people who are one link away from me and that's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 so bad if you want to know who your neighbor is you just walk up to them and say hello that's the intuition so let's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that R1 wakes up and it see it has one outgoing link that way so it's 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send a hello packet that way don't know where it's going but we'll just say hello I'm R1 send along this particular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port and it'll eventually reach R2 R2 will also do the same thing it has two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12:00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links connected to it so it will send hello I am R2 out of both of those links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12:05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then R3 will send hello I'm R3 out of its one and only link and if I finish this job and everyone exchanges H then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12:13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R1 now knows my neighbors R2 because I received a hello from R2 R2 knows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12:18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neighbors are R1 and R3 because it received hellos from R1 and R3 and R3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knows that his neighbor is R2 because it received a hello from R2 so it works pretty much like you'd expect and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 we do have to watch out for just like in distance Vector this is a best effort Network things can get dropped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people can leave the network because topologies can change and we fix all of that using the same little trick we did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earlier which is the periodically send these hellos so send the same packet every five seconds if someone stopped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saying hello they probably left so that's our super simple way to guarantee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reliability and adapt to changing Networks one thing to notice though this helps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learn your direct neighbors it does not help you learn indirect neighbors so for example R1 at this point it knows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its neighbor is R2 but it does not know about people further in the network like R3 so we haven't solved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yet but we'll do next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7879dbf297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7879dbf297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now let's do the Second Step the second step is to tell everyone else about your neighbor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relationships and the way that you'll do this is you'll Flood information across the network so you have a piece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information that you care about namely that R1 and R2 are neighbors here's R1 here's R2 we are neighbors we learned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from the previous step and since this is a useful piece of information that we want everybody to know remember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ultimate goal is to get everyone a full picture of the network this is information that everyone wants to know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what we do is we just flood it out of every link that we have I hypthetically if R1 had a bunch of links what it would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is it would send this exact packet out of every single link tell the world that R1 and R2 are neighbors and if R2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hears the same thing it will also blast this information to everyone and if R3 hears this information it will also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blast it to everyone so by having this information propagate through the network anytime you hear a piece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information that says please tell everyone this fact you send it to everyone you know all of your direct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neighbors if you repeat this enough times this piece of information should spread to everybody across the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that's sometimes called flooding so this one also works kind of like you'd expect any neighborly relationship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know about you your neighbor and you two are neighbors that's information that you want to tell everyone so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flooded across the network and if everybody does this hopefully you end up learning all of the neighbor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relationships and that allows you to reconstruct the full Network graph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7879dbf297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7879dbf297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is one we have to be really careful about and that's avoiding infinite flooding so let's take a look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 an example where flooding can go wrong so let's say R1 and R2 both have some piece of information it's from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somewhere else in the network I haven't shown where it's from but let's say that R1 knows that R5 and R9 are neighbors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that's a fact that everyone should know so R1 receives this information and sends it to everyone that is directly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connected to which includes R2 and R2 hears this information and says that's a piece of information that everyone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should know so I will also blast it out to all of my neighbors and then R1 gets this and blast it out to all of 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neighbors and r two gets it and blast it to all of his neighbors do you see the problem here this packet is going to 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forwarded back and forth between them forever and that's going to waste a lot of bandwidth and it's very pointless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given that they both know this information already so we have to avoid a problem like this and sometimes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call it infinite flooding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7879dbf297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7879dbf297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this animation make any sense or am I just hallucinating?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infinite flooding gets even worse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there's a loop so this SL is a little bit hard to follow but it the idea hopefully is clear so let's say that R1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has a piece of information that it wants to tell everyone so it sends it to all of its neighbors R2 and R3 at this 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R2 has the information and must flood it R3 has the information and must flood so what does R2 do it floods it to both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its neighbors what does R3 do it also floods it to both of its neighbors so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stare at this a little bit carefully what happened on this next time step is R1 got that message twice R2 and R3 R2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got the message from R3 R3 got the message from R2 so everyone has a copy of this message and they have to send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out further so R1 got the message twice so it needs to blast it out once twice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R2 got the message once so it has to blast it at once R3 got the message once so it has to flood it once this is 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blow up very quickly so now at this point from this green time step we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see that R1 received the packet twice R2 received the packet once twice three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times and R3 received the packet once twice three times so if you receive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three of those packets you got to send it out three different times at least according to the protocol we've seen so far when you receive a piece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send it to all your neighbors so R1 sends out two copies R2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sends out three copies R3 sends out three copies this is blowing up 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quickly so when you have a loop in the topology like this what actually happens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packet gets Amplified one copy gets two copies which then blows up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copies and so on and so forth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7879dbf297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7879dbf297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this picture doesn't make sense I tried to draw a different one so let me know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18:26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this is better here's a picture where r one has the packet and it sends it to R2 and R3 so just for this slide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18:33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I'm using links in a slightly different way this uh line means that R1 sent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18:39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message to R2 it's not that R1 has a link to R2 although it does this is just R1 sending the packet to its neighbor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18:46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then what does R2 do R2 sends the packet to R1 and R3 and R3 receives the packet sends it to R1 and R2 again this tree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18:53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 a network it's just showing you who sends packets to whom so R3 sends a packet to one of two R2 sends a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19:00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one and three when R1 receives the packet it sends to its neighbors when R3 sends it receives the packet it sends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19:06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its neighbors when R1 receives the packet it sends to its neighbors when R2 receives the packet it sends to 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19:11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neighbors and this goes on for a very long time and you can see a single advertisement blowing up as it gets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19:18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forwarded around in a loop because of this amplification problem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19:27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so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7879dbf297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7879dbf297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the solution to this amplification and infinite flooding problem is to not send packets if you've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19:35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seen them before so if you receive a packet twice you should flood it the first time but don't flood it the second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so that's that's all we got to do and if you go back to the loop topology and we try the same amplification trick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not going to work anymore if we only send a packet once so R1 has 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advertisement and it remembers I've seen this before now it sends out the advertisement to R2 and R3 R2 now has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seen it so it checks off the fact that it's seen this advertisement before and sends a copy to R1 and R3 and then R3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receives the advertisement from R1 says yeah I've seen it before and sends it to R1 nr2 and at this point because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 has seen it before they are not going to resend the advertisement again so all you have to do is just keep track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advertisements that you have seen before if you've already seen them do not resend them because you will end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infinite flooding and how do you keep track of packets that you've seen before you have to add some sort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unique identifier for example maybe add a Tim stamp in the advertisements and say R2 and R3 are neighbors this message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sent at this particular time and if you see that exact same message with the exact same timestamp don't send it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time or you can use sequence numbers or something else that uniquely identifies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7879dbf297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7879dbf297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couple more things we need to fix about link State before we're all done so we have avoided the infinite Loop problem uh and the infinite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21:37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advertisement problem one more thing we need to fix is that the network is best effort and updates can get dropped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21:44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would be bad because if updates get dropped people have different views of the topology and the paths might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21:50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invalid so to fix this we play our usual trick of periodically resending advertisements one thing to note by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21:57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way the checking of duplicate advertisements this avoids infinite flooding where a single advertisement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22:04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gets flooded forever but periodically you do have to reflood it so infinite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22:10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advertisements means that without any sort of time constraint you're just flooding this thing as fast as you possibly can creating tons and tons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22:17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copies and adding a time stamp solves that but even with the time stamp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22:22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still have to resend the update every five seconds or so so for example you might have an advertisement that says R5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22:29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R9 are neighbors written at 6:30 pm and that gets flooded out and no one ref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22:35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floods it avoiding infinite looping but then at 6:35 five minutes later you have to restate that R5 and R9 are neighbors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22:42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send that out that gets flooded all over again but you don't want to infinite flood any of them so 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22:48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individual advertisement should get Amplified and infinite looped or infinite advertised but you still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22:56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periodically resend them every couple of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7879dbf297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7879dbf297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we'll quickly talk about convergence because remember that the network topology can change links can go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new hosts can join they can leave and this can actually cause routes to temporarily be invalid it's kind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similar to what you saw on the distance Vector protocol when something changes about the network the routing state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becomes invalid and we have to wait a little bit for the routing to converge again to a new valid state so when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something breaks everyone has to take some time to adjust to the failure and only after everyone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adjusts do we arrive at a new steady state and a new valid routing State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exact same pattern happens in link State protocols so for example let's say that the a to R3 link goes down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let's say R3 knows about it but at this point R1 doesn't know about it yet maybe r1's further away and it hasn't heard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about the link going down yet so r1's picture is that all four links are valid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in that case if it needs to compute the shortest path to a it might perhaps compute R1 R3 a the path in blue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we'll forward packets to R3 by contrast R3 knows that the link has gone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it knows about that fact so it will instead using its full information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about the network compute this path in red and its next top will be R1 and we are once again in a loop R1 sends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to R3 R3 sends packets to R1 this will eventually get fixed once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information about this dead link propagates to everyone else but for now it is not fixed and we have a routing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Loop until everyone reestablishes agreement of what the network graph looks like so this can happen sometimes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just like in the distance Vector protocol and we have to deal with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879dbf29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879dbf29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we will start with that first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where we talk all about link State protocol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787eb72cc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787eb72cc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to quickly summarize link State versus dist inspector link State I would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say is probably the simpler of the two protocols if you think about how long it took us to explain one distance Vector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24:59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took like two hours to explain link state has taken 25 minutes in counting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25:05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I think it's somewhat simpler there are some details though to make sure that it actually works and that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25:11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don't run into bugs like infinite advertisements but at a very high level everyone floods the information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25:17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receive this gives everyone a global map of the network and everyone independently runs their own shortest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25:24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path algorithm to compute the next tops and to compare which which one is better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25:29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which one you might want to use here are some reasons why you might want to choose one over the other so one 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25:35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that's nice about link state is that routers have a bit of control over the path that they choose so for example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25:42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really dislike R2 for some reason not sure why you would but if R1 thinks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25:47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really hate R2 it can just send packets using R3 because it has a full picture of the network by contrast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25:55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distance Vector you have to trust what your neighbor says if your neighbor says I can reach with path two but I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reach a with cost two you have to trust what they say maybe they have a bug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gets introduced and now you're stuck using incorrect information you don't know what path they're using so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State because you have a global picture of the network you get a little bit more control over what path you want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choose and compare with distance Vector where you receive advertisements from your neighbors you're not sure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they're accurate or not you're not sure exactly what happens to the packet after the next top you just have to trust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say and pick whatever you think is best and arguably this one is kind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debatable and depends on your network topology there are some cases where links made is a little bit better 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converging and the idea would be that in distance Vector the propagation involves computation at every single step so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propagate information that a link has gone down you send poison and you have to wait a little bit for everyone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compute and update their forwarding tables with a new poison and then they send out that that poison we have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wait a little bit for all those routers to accept the poison change their forwarding tables and send out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27:05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poison so there's a bit of computation and depending on how slow your routers are maybe that computation slows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27:12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propagation and by contrast in link State when something goes down that information can propagate faster because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27:18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just say links down and the next router says oh links down let me tell my friends links down and they receive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27:26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links down message and they tell their friends so forth so they don't have to stop and compute things before they tell their neighbors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27:32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again not always true kind of depends on how fast your routers are at Computing New Paths but under certain assumptions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27:38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could be the case that link state is a little bit more efficient in real life which do people use turns out it's often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27:45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mixture of both some networks use one some networks use the other there are some protocols that sort of sit in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27:50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between these two that you can use so you have a bit of a choice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879dbf297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879dbf297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as a reminder there are lots 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different routing protocols out there the one we just saw was the distance Vector protocol and real life has a name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routing information protocol so that's what we have written in this box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today we'll be looking at a different set of protocols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remember that if you have a routing protocol 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can classify it in one of two ways one way to classify it as where they operate do they operate within one network 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0:59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across different networks so we're still going to look at intradomain routing protocols that is protocols that work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inside a network today so we will not be going outside of the network until next time and the second classification 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can think of is how they operate what style of operation do they do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exchange routes between routers last time we saw the distance Vector protocol this time we'll see some link State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protocols so we are in this box right here on the grid link state is how the protocol operates inter domain is where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 is operating these Protocols are often used as interior Gateway protocols for intra domain protocols for reasons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that we'll see soon as a spoiler it doesn't scale very well so it works best inside a specific domain and there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1:48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two major examples in real life so we'll show you the conceptual version and it's implemented in one of these to actual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1:54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real life protocols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879dbf29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879dbf29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the link State protocols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relatively simple compared to its cousin the distance Vector protocol there's only two things you have to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step one it's step two and you're done so the first step is have every router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learn the entire network graph this is different from distance Vector you're going to give every router a global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picture of what the network looks like and how you do that is an open question that will solve coming up and once every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router has the whole network graph in front of them they can just run their favorite shortest path algorithm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populate the forwarding table if you know everything there is to know about the network you can just run your favorite shortest paths algorithm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will give you pass through the network so it's just two steps and we'll break them down coming up but before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I want to contrast distance vector and Link State protocols so in distance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Vector everyone had a little piece of the solution remember how each router didn't know the entire state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network they only knew advertisements coming in from their neighbors and that's all that they could use to build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their forwarding table so everyone only had little pieces of information about the network in link State protocols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we're instead going to give every node Global Information every router is going to know everything there is to know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network graph the other thing we can contrast is distance Vector ends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Computing things globally and the way I think of that is every node confuses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piece of the solution and if you take everyone solution and put it all together you get a full solution to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protocol so each person contributes a fraction and if you put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together you get the whole by contrast in link State protocols each node will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 the full Solution by itself so it's a little bit redundant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everyone's going to get a copy of the full solution so that's the key difference distance Vector everyone has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pieces that form a whole solution and Link State everyone has all the information and computes the entire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by themselves so with this High Lev picture we just have to solve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of how to do step one how to do step two and that's it to this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879dbf29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7879dbf297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econd one then we'll Circle back to the first one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let's say somehow magically R3 has learned the entire network graph so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means that you know all the links you know all the routers and who is up who is down you know all of their costs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know all the hosts and their destinations and if that's the case then all you have to do is run a graph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algorithm like lra's algorithm or the bman for algorithm and that lets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compute paths through the network so I guess this is an example of Link state in action so the first step is R3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somehow learns everything there is to know about this network and now that it knows the full picture that you and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see it can just run its favorite shortest paths algorithm dyra algorithm whatever else you like and it will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compute that the shortest path to a is this one in blue and if this is the shortest path to a that means that my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top must be R2 because that's the next top along the shortest path that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computed so these are the two steps step one step two and we have to answer these two questions and we are done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879dbf297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879dbf297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we have two things to solve and they're actually conveniently right there one is Computing paths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second is learning graph topology so let's take care of both of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879dbf297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7879dbf297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first question is what graph algorithm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use and it turns out you have a lot of choices you just need some shortest path algorithm that allows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find all the paths from you the router to all the other hosts that are out there and you have all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different choices you could use the original version of bellman Ford you don't have to do all the Distributing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we did last time you can just use the Bellman Ford that you learn from any data structor class you could use D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algorithm breadth for search any variation of a shortest paths algorithm it's really up to you what you want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any of these would work just fine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879dbf29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7879dbf29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 thing to notice though is even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though you compute the entire path to the host that is R3 with the full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picture of the network it computes the entire blue path you cannot influence what other routers do so even though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compute this blue path you can't go to R1 and say hey your next top should be this link in blue it doesn't know you're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only responsible for your own forwarding table so even though you went through all the work of computing this blue path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only piece of information that goes into your forwarding table is just my next top to a is R2 that's it you don't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need to store anything else you don't need to store the rest of the path you don't need to care about what R5 does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 the packet so even though you've done all the work of calculating the path the only part of the answer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need and you can throw the rest away it's just the next top that's the only thing you as R3 have control over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don't have control over what happens after R2 gets the packet and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opens up a problem and the problem is that different routers might compute different paths so check 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example where R3 armed with all the information about the network computes this blue path throws away all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unnecessary information and just writes down that packets for a should be forwarded via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R2 and by contrast here we have R2 which also has a full picture of the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it also calculates path through the network and somehow it calculates that this red path is the shortest path to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it throws away the unnecessary information and just writes down that my next hop to a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R3 wait a minute R3 is forwarding packets to R2 R2 is forwarding packets to R3 they have formed a routing Loop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we are not careful and different routers are being incompatible in some way it's possible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link State protocols introduce unwanted routing Loops like we see here so somehow we need to make sure all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routers are thinking about the same thing so that we avoid scenarios like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879dbf297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879dbf297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it turns out these four properties will allow routers to produce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valid compatible decisions which basically means everyone is Computing shortest paths and you don't provide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Loops or dead ends or other unwanted things so here are some things that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in order for that to be true one is everyone had better agree on what the network looks like if somehow router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router R1 has a different picture of the network than router R2 there's a link that R1 knows about but R2 doesn't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about well that's a problem now they're going to compute different paths because they're using different input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 and that could cause routing Loops dead ends other things you don't want something else that hopefully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is that everyone is minimizing the same cost metric it'd be really bad if one of these links had cost five From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r3's perspective but from r2's perspective this link costs seven then they could have scenarios like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they compute different paths through the network as usual we want all costs to be positive because we don't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loops and in case you're scared about ties you just have to make sure that everyone breaks ties the same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something that's the most important here but you can imagine some edge cases where if you break ties one way and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ties other way we might create loops and that's not so good so it turns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 as long as you follow these rules and you make sure that all the routers are compatible in some way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technically okay if everyone uses slightly different algorithms for example if you use Spellman for I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dkas we're probably going to get the same answer as long as we're using the same graph the same costs and so on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forth so it's probably okay if we use different algorithms but in practice it's just way easier to have all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routers use the same algorithm so we don't have to worry about inconsistencies between various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 so you can imagine if you're programming routers you would just put the same code in all the routers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CS 168, Spring 2026 </a:t>
            </a:r>
            <a:r>
              <a:rPr lang="en" sz="160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@ UC Berkeley</a:t>
            </a:r>
            <a:endParaRPr sz="16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Slides credit: Sylvia Ratnasamy, Rob Shakir, Peyrin Kao, Iuniana Oprescu</a:t>
            </a:r>
            <a:endParaRPr sz="16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Link-State Protocols, IP Addressing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6 (Routing 3)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4981650" y="710725"/>
            <a:ext cx="3365100" cy="12177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" name="Google Shape;147;p24"/>
          <p:cNvCxnSpPr>
            <a:stCxn id="148" idx="0"/>
            <a:endCxn id="149" idx="2"/>
          </p:cNvCxnSpPr>
          <p:nvPr/>
        </p:nvCxnSpPr>
        <p:spPr>
          <a:xfrm rot="10800000" flipH="1">
            <a:off x="6412563" y="1247425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4"/>
          <p:cNvCxnSpPr>
            <a:stCxn id="151" idx="0"/>
            <a:endCxn id="149" idx="2"/>
          </p:cNvCxnSpPr>
          <p:nvPr/>
        </p:nvCxnSpPr>
        <p:spPr>
          <a:xfrm rot="10800000">
            <a:off x="6641163" y="1247425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4"/>
          <p:cNvCxnSpPr>
            <a:stCxn id="153" idx="0"/>
            <a:endCxn id="154" idx="2"/>
          </p:cNvCxnSpPr>
          <p:nvPr/>
        </p:nvCxnSpPr>
        <p:spPr>
          <a:xfrm rot="10800000" flipH="1">
            <a:off x="7326963" y="1247425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4"/>
          <p:cNvCxnSpPr>
            <a:stCxn id="156" idx="0"/>
            <a:endCxn id="154" idx="2"/>
          </p:cNvCxnSpPr>
          <p:nvPr/>
        </p:nvCxnSpPr>
        <p:spPr>
          <a:xfrm rot="10800000">
            <a:off x="7555563" y="1247425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4"/>
          <p:cNvCxnSpPr>
            <a:stCxn id="158" idx="0"/>
            <a:endCxn id="159" idx="2"/>
          </p:cNvCxnSpPr>
          <p:nvPr/>
        </p:nvCxnSpPr>
        <p:spPr>
          <a:xfrm rot="10800000" flipH="1">
            <a:off x="5498163" y="1247425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4"/>
          <p:cNvCxnSpPr>
            <a:stCxn id="161" idx="0"/>
            <a:endCxn id="159" idx="2"/>
          </p:cNvCxnSpPr>
          <p:nvPr/>
        </p:nvCxnSpPr>
        <p:spPr>
          <a:xfrm rot="10800000">
            <a:off x="5726763" y="1247425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24"/>
          <p:cNvSpPr/>
          <p:nvPr/>
        </p:nvSpPr>
        <p:spPr>
          <a:xfrm>
            <a:off x="7019013" y="790225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6104613" y="790225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5647413" y="1088575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6561813" y="1088575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7476213" y="1088575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5796963" y="1387825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5339763" y="1387825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6711363" y="1387825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6254163" y="1387825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7625763" y="1387825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7168563" y="1387825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" name="Google Shape;164;p24"/>
          <p:cNvCxnSpPr>
            <a:stCxn id="159" idx="0"/>
            <a:endCxn id="163" idx="2"/>
          </p:cNvCxnSpPr>
          <p:nvPr/>
        </p:nvCxnSpPr>
        <p:spPr>
          <a:xfrm rot="10800000" flipH="1">
            <a:off x="5726763" y="949075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4"/>
          <p:cNvCxnSpPr>
            <a:stCxn id="149" idx="0"/>
            <a:endCxn id="163" idx="2"/>
          </p:cNvCxnSpPr>
          <p:nvPr/>
        </p:nvCxnSpPr>
        <p:spPr>
          <a:xfrm rot="10800000">
            <a:off x="6183963" y="949075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4"/>
          <p:cNvCxnSpPr>
            <a:stCxn id="154" idx="0"/>
            <a:endCxn id="162" idx="2"/>
          </p:cNvCxnSpPr>
          <p:nvPr/>
        </p:nvCxnSpPr>
        <p:spPr>
          <a:xfrm rot="10800000">
            <a:off x="7098363" y="949075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4"/>
          <p:cNvCxnSpPr>
            <a:stCxn id="149" idx="0"/>
            <a:endCxn id="162" idx="2"/>
          </p:cNvCxnSpPr>
          <p:nvPr/>
        </p:nvCxnSpPr>
        <p:spPr>
          <a:xfrm rot="10800000" flipH="1">
            <a:off x="6641163" y="949075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4"/>
          <p:cNvSpPr txBox="1"/>
          <p:nvPr/>
        </p:nvSpPr>
        <p:spPr>
          <a:xfrm>
            <a:off x="5339775" y="13879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5796975" y="13879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6254175" y="13879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6711375" y="13879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7168575" y="13879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7625775" y="13879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Link-State Protocols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Overview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Computing Paths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Learning Graph Topology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IP Addressing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Hierarchical Addressing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Assigning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Writing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Aggregating Routes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96" name="Google Shape;296;p3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Graph Topology</a:t>
            </a:r>
            <a:endParaRPr/>
          </a:p>
        </p:txBody>
      </p:sp>
      <p:sp>
        <p:nvSpPr>
          <p:cNvPr id="297" name="Google Shape;297;p3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5.3, Spring 2026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Learning Network Graph</a:t>
            </a:r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Link-state protocols: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Every router learns the full network graph.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1A: Discover my neighbors.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1B: Tell everybody about my neighbors.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Then, each router runs a shortest-path algorithm on the graph to populate the forwarding table.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304" name="Google Shape;304;p34"/>
          <p:cNvCxnSpPr/>
          <p:nvPr/>
        </p:nvCxnSpPr>
        <p:spPr>
          <a:xfrm flipH="1">
            <a:off x="4974225" y="996075"/>
            <a:ext cx="431400" cy="11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34"/>
          <p:cNvSpPr txBox="1"/>
          <p:nvPr/>
        </p:nvSpPr>
        <p:spPr>
          <a:xfrm>
            <a:off x="5481825" y="896175"/>
            <a:ext cx="212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routers learn this?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35"/>
          <p:cNvCxnSpPr/>
          <p:nvPr/>
        </p:nvCxnSpPr>
        <p:spPr>
          <a:xfrm>
            <a:off x="5343545" y="4048850"/>
            <a:ext cx="13623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11" name="Google Shape;311;p35"/>
          <p:cNvCxnSpPr>
            <a:stCxn id="312" idx="1"/>
            <a:endCxn id="313" idx="3"/>
          </p:cNvCxnSpPr>
          <p:nvPr/>
        </p:nvCxnSpPr>
        <p:spPr>
          <a:xfrm rot="10800000">
            <a:off x="2418388" y="4159525"/>
            <a:ext cx="2001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5"/>
          <p:cNvCxnSpPr>
            <a:stCxn id="315" idx="1"/>
            <a:endCxn id="312" idx="3"/>
          </p:cNvCxnSpPr>
          <p:nvPr/>
        </p:nvCxnSpPr>
        <p:spPr>
          <a:xfrm rot="10800000">
            <a:off x="4704388" y="4159525"/>
            <a:ext cx="2001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5"/>
          <p:cNvCxnSpPr/>
          <p:nvPr/>
        </p:nvCxnSpPr>
        <p:spPr>
          <a:xfrm>
            <a:off x="2418775" y="4048850"/>
            <a:ext cx="1362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7" name="Google Shape;317;p35"/>
          <p:cNvCxnSpPr/>
          <p:nvPr/>
        </p:nvCxnSpPr>
        <p:spPr>
          <a:xfrm>
            <a:off x="4704400" y="4277450"/>
            <a:ext cx="13623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" name="Google Shape;318;p35"/>
          <p:cNvCxnSpPr/>
          <p:nvPr/>
        </p:nvCxnSpPr>
        <p:spPr>
          <a:xfrm>
            <a:off x="3056950" y="4277450"/>
            <a:ext cx="13623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19" name="Google Shape;319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Steps of Learning Network Graph (1/2) – Learn Neighbors</a:t>
            </a: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discover who is adjacent to us and their identity? Say hello!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Routers periodically send </a:t>
            </a:r>
            <a:r>
              <a:rPr lang="en" i="1"/>
              <a:t>hello</a:t>
            </a:r>
            <a:r>
              <a:rPr lang="en"/>
              <a:t> messages to their neighbors.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they stop saying hello, assume that they disappeared.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helps us learn about our direct neighbors, but not the whole network.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R1 does not know about the rest of the network (e.g. R3).</a:t>
            </a: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2133388" y="4017025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4419388" y="4017025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6705388" y="4017025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5"/>
          <p:cNvSpPr/>
          <p:nvPr/>
        </p:nvSpPr>
        <p:spPr>
          <a:xfrm>
            <a:off x="3191743" y="4395375"/>
            <a:ext cx="1182900" cy="317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Hello, I'm R2.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35"/>
          <p:cNvSpPr/>
          <p:nvPr/>
        </p:nvSpPr>
        <p:spPr>
          <a:xfrm>
            <a:off x="4749164" y="4395375"/>
            <a:ext cx="1182900" cy="317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Hello, I'm R2.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2438918" y="3620784"/>
            <a:ext cx="1182900" cy="3174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Hello, I'm R1.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5486918" y="3620784"/>
            <a:ext cx="1182900" cy="317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Hello, I'm R3.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5"/>
          <p:cNvSpPr/>
          <p:nvPr/>
        </p:nvSpPr>
        <p:spPr>
          <a:xfrm>
            <a:off x="243275" y="4193800"/>
            <a:ext cx="1591800" cy="393600"/>
          </a:xfrm>
          <a:prstGeom prst="wedgeRoundRectCallout">
            <a:avLst>
              <a:gd name="adj1" fmla="val 63705"/>
              <a:gd name="adj2" fmla="val -63237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My neighbor is R2.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35"/>
          <p:cNvSpPr/>
          <p:nvPr/>
        </p:nvSpPr>
        <p:spPr>
          <a:xfrm flipH="1">
            <a:off x="7288725" y="4193800"/>
            <a:ext cx="1591800" cy="393600"/>
          </a:xfrm>
          <a:prstGeom prst="wedgeRoundRectCallout">
            <a:avLst>
              <a:gd name="adj1" fmla="val 63705"/>
              <a:gd name="adj2" fmla="val -63237"/>
              <a:gd name="adj3" fmla="val 0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My neighbor is R2.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35"/>
          <p:cNvSpPr/>
          <p:nvPr/>
        </p:nvSpPr>
        <p:spPr>
          <a:xfrm flipH="1">
            <a:off x="4034425" y="3067125"/>
            <a:ext cx="1264500" cy="614100"/>
          </a:xfrm>
          <a:prstGeom prst="wedgeRoundRectCallout">
            <a:avLst>
              <a:gd name="adj1" fmla="val 9205"/>
              <a:gd name="adj2" fmla="val 89847"/>
              <a:gd name="adj3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My neighbors are R1 and R3.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Steps of Learning Network Graph (2/2) – Propagate Neighbor Information</a:t>
            </a:r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learn about the rest of the network, beyond our neighbors?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</a:t>
            </a:r>
            <a:r>
              <a:rPr lang="en" b="1"/>
              <a:t>Flood</a:t>
            </a:r>
            <a:r>
              <a:rPr lang="en"/>
              <a:t> information across the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local information changes, send it to everyone.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receive information from your neighbor, send it to everyone.</a:t>
            </a:r>
            <a:endParaRPr/>
          </a:p>
        </p:txBody>
      </p:sp>
      <p:cxnSp>
        <p:nvCxnSpPr>
          <p:cNvPr id="334" name="Google Shape;334;p36"/>
          <p:cNvCxnSpPr>
            <a:stCxn id="335" idx="1"/>
            <a:endCxn id="336" idx="3"/>
          </p:cNvCxnSpPr>
          <p:nvPr/>
        </p:nvCxnSpPr>
        <p:spPr>
          <a:xfrm rot="10800000">
            <a:off x="2418388" y="4159525"/>
            <a:ext cx="2001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36"/>
          <p:cNvCxnSpPr>
            <a:stCxn id="338" idx="1"/>
            <a:endCxn id="335" idx="3"/>
          </p:cNvCxnSpPr>
          <p:nvPr/>
        </p:nvCxnSpPr>
        <p:spPr>
          <a:xfrm rot="10800000">
            <a:off x="4704388" y="4159525"/>
            <a:ext cx="20010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p36"/>
          <p:cNvSpPr/>
          <p:nvPr/>
        </p:nvSpPr>
        <p:spPr>
          <a:xfrm>
            <a:off x="2133388" y="4017025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9" name="Google Shape;339;p36"/>
          <p:cNvGrpSpPr/>
          <p:nvPr/>
        </p:nvGrpSpPr>
        <p:grpSpPr>
          <a:xfrm>
            <a:off x="1563250" y="2851562"/>
            <a:ext cx="2217825" cy="1705030"/>
            <a:chOff x="1563250" y="2851562"/>
            <a:chExt cx="2217825" cy="1705030"/>
          </a:xfrm>
        </p:grpSpPr>
        <p:cxnSp>
          <p:nvCxnSpPr>
            <p:cNvPr id="340" name="Google Shape;340;p36"/>
            <p:cNvCxnSpPr/>
            <p:nvPr/>
          </p:nvCxnSpPr>
          <p:spPr>
            <a:xfrm flipH="1">
              <a:off x="1573722" y="4197314"/>
              <a:ext cx="564000" cy="151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1" name="Google Shape;341;p36"/>
            <p:cNvCxnSpPr/>
            <p:nvPr/>
          </p:nvCxnSpPr>
          <p:spPr>
            <a:xfrm rot="10800000">
              <a:off x="1563250" y="4119439"/>
              <a:ext cx="570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2" name="Google Shape;342;p36"/>
            <p:cNvCxnSpPr/>
            <p:nvPr/>
          </p:nvCxnSpPr>
          <p:spPr>
            <a:xfrm rot="10800000">
              <a:off x="1580575" y="3934451"/>
              <a:ext cx="564000" cy="151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3" name="Google Shape;343;p36"/>
            <p:cNvCxnSpPr/>
            <p:nvPr/>
          </p:nvCxnSpPr>
          <p:spPr>
            <a:xfrm rot="10800000" flipH="1">
              <a:off x="2418775" y="3726551"/>
              <a:ext cx="1340100" cy="359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4" name="Google Shape;344;p36"/>
            <p:cNvCxnSpPr/>
            <p:nvPr/>
          </p:nvCxnSpPr>
          <p:spPr>
            <a:xfrm>
              <a:off x="2418775" y="4197492"/>
              <a:ext cx="1340100" cy="359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5" name="Google Shape;345;p36"/>
            <p:cNvCxnSpPr/>
            <p:nvPr/>
          </p:nvCxnSpPr>
          <p:spPr>
            <a:xfrm>
              <a:off x="2418775" y="4119439"/>
              <a:ext cx="1362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46" name="Google Shape;346;p36"/>
            <p:cNvSpPr/>
            <p:nvPr/>
          </p:nvSpPr>
          <p:spPr>
            <a:xfrm>
              <a:off x="2362200" y="2851562"/>
              <a:ext cx="1182900" cy="8412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R1 and R2 are neighbors. Tell everyone!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7" name="Google Shape;347;p36"/>
          <p:cNvGrpSpPr/>
          <p:nvPr/>
        </p:nvGrpSpPr>
        <p:grpSpPr>
          <a:xfrm>
            <a:off x="3849250" y="2851562"/>
            <a:ext cx="2217825" cy="1705030"/>
            <a:chOff x="3849250" y="2851562"/>
            <a:chExt cx="2217825" cy="1705030"/>
          </a:xfrm>
        </p:grpSpPr>
        <p:cxnSp>
          <p:nvCxnSpPr>
            <p:cNvPr id="348" name="Google Shape;348;p36"/>
            <p:cNvCxnSpPr/>
            <p:nvPr/>
          </p:nvCxnSpPr>
          <p:spPr>
            <a:xfrm rot="10800000" flipH="1">
              <a:off x="4704775" y="3726551"/>
              <a:ext cx="1340100" cy="359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9" name="Google Shape;349;p36"/>
            <p:cNvCxnSpPr/>
            <p:nvPr/>
          </p:nvCxnSpPr>
          <p:spPr>
            <a:xfrm>
              <a:off x="4704775" y="4197492"/>
              <a:ext cx="1340100" cy="359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0" name="Google Shape;350;p36"/>
            <p:cNvSpPr/>
            <p:nvPr/>
          </p:nvSpPr>
          <p:spPr>
            <a:xfrm>
              <a:off x="4648200" y="2851562"/>
              <a:ext cx="1182900" cy="8412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R1 and R2 are neighbors. Tell everyone!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51" name="Google Shape;351;p36"/>
            <p:cNvCxnSpPr/>
            <p:nvPr/>
          </p:nvCxnSpPr>
          <p:spPr>
            <a:xfrm>
              <a:off x="4704775" y="4119439"/>
              <a:ext cx="1362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2" name="Google Shape;352;p36"/>
            <p:cNvCxnSpPr/>
            <p:nvPr/>
          </p:nvCxnSpPr>
          <p:spPr>
            <a:xfrm flipH="1">
              <a:off x="3859722" y="4197314"/>
              <a:ext cx="564000" cy="151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3" name="Google Shape;353;p36"/>
            <p:cNvCxnSpPr/>
            <p:nvPr/>
          </p:nvCxnSpPr>
          <p:spPr>
            <a:xfrm rot="10800000">
              <a:off x="3849250" y="4119439"/>
              <a:ext cx="570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4" name="Google Shape;354;p36"/>
            <p:cNvCxnSpPr/>
            <p:nvPr/>
          </p:nvCxnSpPr>
          <p:spPr>
            <a:xfrm rot="10800000">
              <a:off x="3866575" y="3934451"/>
              <a:ext cx="564000" cy="151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35" name="Google Shape;335;p36"/>
          <p:cNvSpPr/>
          <p:nvPr/>
        </p:nvSpPr>
        <p:spPr>
          <a:xfrm>
            <a:off x="4419388" y="4017025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5" name="Google Shape;355;p36"/>
          <p:cNvGrpSpPr/>
          <p:nvPr/>
        </p:nvGrpSpPr>
        <p:grpSpPr>
          <a:xfrm>
            <a:off x="6135250" y="2851562"/>
            <a:ext cx="2217825" cy="1705030"/>
            <a:chOff x="6135250" y="2851562"/>
            <a:chExt cx="2217825" cy="1705030"/>
          </a:xfrm>
        </p:grpSpPr>
        <p:cxnSp>
          <p:nvCxnSpPr>
            <p:cNvPr id="356" name="Google Shape;356;p36"/>
            <p:cNvCxnSpPr/>
            <p:nvPr/>
          </p:nvCxnSpPr>
          <p:spPr>
            <a:xfrm rot="10800000" flipH="1">
              <a:off x="6990775" y="3726551"/>
              <a:ext cx="1340100" cy="359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7" name="Google Shape;357;p36"/>
            <p:cNvCxnSpPr/>
            <p:nvPr/>
          </p:nvCxnSpPr>
          <p:spPr>
            <a:xfrm>
              <a:off x="6990775" y="4197492"/>
              <a:ext cx="1340100" cy="359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8" name="Google Shape;358;p36"/>
            <p:cNvCxnSpPr/>
            <p:nvPr/>
          </p:nvCxnSpPr>
          <p:spPr>
            <a:xfrm>
              <a:off x="6990775" y="4119439"/>
              <a:ext cx="1362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9" name="Google Shape;359;p36"/>
            <p:cNvSpPr/>
            <p:nvPr/>
          </p:nvSpPr>
          <p:spPr>
            <a:xfrm>
              <a:off x="6943025" y="2851562"/>
              <a:ext cx="1182900" cy="8412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R1 and R2 are neighbors. Tell everyone!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60" name="Google Shape;360;p36"/>
            <p:cNvCxnSpPr/>
            <p:nvPr/>
          </p:nvCxnSpPr>
          <p:spPr>
            <a:xfrm flipH="1">
              <a:off x="6145722" y="4197314"/>
              <a:ext cx="564000" cy="151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61" name="Google Shape;361;p36"/>
            <p:cNvCxnSpPr/>
            <p:nvPr/>
          </p:nvCxnSpPr>
          <p:spPr>
            <a:xfrm rot="10800000">
              <a:off x="6135250" y="4119439"/>
              <a:ext cx="570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62" name="Google Shape;362;p36"/>
            <p:cNvCxnSpPr/>
            <p:nvPr/>
          </p:nvCxnSpPr>
          <p:spPr>
            <a:xfrm rot="10800000">
              <a:off x="6152575" y="3934451"/>
              <a:ext cx="564000" cy="151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38" name="Google Shape;338;p36"/>
          <p:cNvSpPr/>
          <p:nvPr/>
        </p:nvSpPr>
        <p:spPr>
          <a:xfrm>
            <a:off x="6705388" y="4017025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Avoiding Infinite Flooding</a:t>
            </a:r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Flooding: When you receive an update, send it to everybody.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have to be careful of the same update being sent repeatedly.</a:t>
            </a:r>
            <a:endParaRPr/>
          </a:p>
        </p:txBody>
      </p:sp>
      <p:cxnSp>
        <p:nvCxnSpPr>
          <p:cNvPr id="369" name="Google Shape;369;p37"/>
          <p:cNvCxnSpPr>
            <a:stCxn id="370" idx="1"/>
            <a:endCxn id="371" idx="3"/>
          </p:cNvCxnSpPr>
          <p:nvPr/>
        </p:nvCxnSpPr>
        <p:spPr>
          <a:xfrm rot="10800000">
            <a:off x="2989888" y="2013825"/>
            <a:ext cx="3144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37"/>
          <p:cNvSpPr/>
          <p:nvPr/>
        </p:nvSpPr>
        <p:spPr>
          <a:xfrm>
            <a:off x="2704888" y="1871325"/>
            <a:ext cx="285000" cy="285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7"/>
          <p:cNvSpPr/>
          <p:nvPr/>
        </p:nvSpPr>
        <p:spPr>
          <a:xfrm>
            <a:off x="6133888" y="1871325"/>
            <a:ext cx="285000" cy="285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2" name="Google Shape;372;p37"/>
          <p:cNvCxnSpPr/>
          <p:nvPr/>
        </p:nvCxnSpPr>
        <p:spPr>
          <a:xfrm>
            <a:off x="3066100" y="2584400"/>
            <a:ext cx="206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3" name="Google Shape;373;p37"/>
          <p:cNvSpPr/>
          <p:nvPr/>
        </p:nvSpPr>
        <p:spPr>
          <a:xfrm>
            <a:off x="3066100" y="2210088"/>
            <a:ext cx="2070300" cy="285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 and R9 are neighbors.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4" name="Google Shape;374;p37"/>
          <p:cNvCxnSpPr/>
          <p:nvPr/>
        </p:nvCxnSpPr>
        <p:spPr>
          <a:xfrm>
            <a:off x="4063600" y="3117800"/>
            <a:ext cx="206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75" name="Google Shape;375;p37"/>
          <p:cNvSpPr/>
          <p:nvPr/>
        </p:nvSpPr>
        <p:spPr>
          <a:xfrm>
            <a:off x="4063600" y="2743488"/>
            <a:ext cx="2070300" cy="285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 and R9 are neighbors.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6" name="Google Shape;376;p37"/>
          <p:cNvCxnSpPr/>
          <p:nvPr/>
        </p:nvCxnSpPr>
        <p:spPr>
          <a:xfrm>
            <a:off x="3066100" y="3651200"/>
            <a:ext cx="206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7" name="Google Shape;377;p37"/>
          <p:cNvSpPr/>
          <p:nvPr/>
        </p:nvSpPr>
        <p:spPr>
          <a:xfrm>
            <a:off x="3066100" y="3276888"/>
            <a:ext cx="2070300" cy="285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 and R9 are neighbors.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8" name="Google Shape;378;p37"/>
          <p:cNvCxnSpPr/>
          <p:nvPr/>
        </p:nvCxnSpPr>
        <p:spPr>
          <a:xfrm>
            <a:off x="4063600" y="4184600"/>
            <a:ext cx="206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79" name="Google Shape;379;p37"/>
          <p:cNvSpPr/>
          <p:nvPr/>
        </p:nvSpPr>
        <p:spPr>
          <a:xfrm>
            <a:off x="4063600" y="3810288"/>
            <a:ext cx="2070300" cy="285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R5 and R9 are neighbors.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7"/>
          <p:cNvCxnSpPr/>
          <p:nvPr/>
        </p:nvCxnSpPr>
        <p:spPr>
          <a:xfrm>
            <a:off x="3066100" y="4718000"/>
            <a:ext cx="206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1" name="Google Shape;381;p37"/>
          <p:cNvSpPr/>
          <p:nvPr/>
        </p:nvSpPr>
        <p:spPr>
          <a:xfrm>
            <a:off x="3066100" y="4343688"/>
            <a:ext cx="2070300" cy="285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R5 and R9 are neighbors.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Avoiding Infinite Flooding</a:t>
            </a:r>
            <a:endParaRPr/>
          </a:p>
        </p:txBody>
      </p:sp>
      <p:sp>
        <p:nvSpPr>
          <p:cNvPr id="387" name="Google Shape;387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Amplification: When there's a loop, copies of the same message get multiplied.</a:t>
            </a:r>
            <a:endParaRPr/>
          </a:p>
        </p:txBody>
      </p:sp>
      <p:cxnSp>
        <p:nvCxnSpPr>
          <p:cNvPr id="388" name="Google Shape;388;p38"/>
          <p:cNvCxnSpPr>
            <a:stCxn id="389" idx="3"/>
            <a:endCxn id="390" idx="1"/>
          </p:cNvCxnSpPr>
          <p:nvPr/>
        </p:nvCxnSpPr>
        <p:spPr>
          <a:xfrm>
            <a:off x="3285838" y="3562350"/>
            <a:ext cx="2153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1" name="Google Shape;391;p38"/>
          <p:cNvSpPr/>
          <p:nvPr/>
        </p:nvSpPr>
        <p:spPr>
          <a:xfrm>
            <a:off x="4220038" y="2200650"/>
            <a:ext cx="285000" cy="285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3000838" y="3419850"/>
            <a:ext cx="285000" cy="285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439238" y="3419850"/>
            <a:ext cx="285000" cy="285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2" name="Google Shape;392;p38"/>
          <p:cNvCxnSpPr>
            <a:stCxn id="389" idx="0"/>
            <a:endCxn id="391" idx="1"/>
          </p:cNvCxnSpPr>
          <p:nvPr/>
        </p:nvCxnSpPr>
        <p:spPr>
          <a:xfrm rot="10800000" flipH="1">
            <a:off x="3143338" y="2343150"/>
            <a:ext cx="1076700" cy="107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38"/>
          <p:cNvCxnSpPr>
            <a:stCxn id="391" idx="3"/>
            <a:endCxn id="390" idx="0"/>
          </p:cNvCxnSpPr>
          <p:nvPr/>
        </p:nvCxnSpPr>
        <p:spPr>
          <a:xfrm>
            <a:off x="4505038" y="2343150"/>
            <a:ext cx="1076700" cy="107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38"/>
          <p:cNvCxnSpPr/>
          <p:nvPr/>
        </p:nvCxnSpPr>
        <p:spPr>
          <a:xfrm>
            <a:off x="3501103" y="3714750"/>
            <a:ext cx="1722900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5" name="Google Shape;395;p38"/>
          <p:cNvCxnSpPr/>
          <p:nvPr/>
        </p:nvCxnSpPr>
        <p:spPr>
          <a:xfrm flipH="1">
            <a:off x="3091103" y="22006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6" name="Google Shape;396;p38"/>
          <p:cNvCxnSpPr/>
          <p:nvPr/>
        </p:nvCxnSpPr>
        <p:spPr>
          <a:xfrm>
            <a:off x="4591445" y="22006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" name="Google Shape;397;p38"/>
          <p:cNvCxnSpPr/>
          <p:nvPr/>
        </p:nvCxnSpPr>
        <p:spPr>
          <a:xfrm flipH="1">
            <a:off x="3014903" y="21244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8" name="Google Shape;398;p38"/>
          <p:cNvCxnSpPr/>
          <p:nvPr/>
        </p:nvCxnSpPr>
        <p:spPr>
          <a:xfrm>
            <a:off x="3501103" y="3820716"/>
            <a:ext cx="1722900" cy="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9" name="Google Shape;399;p38"/>
          <p:cNvCxnSpPr/>
          <p:nvPr/>
        </p:nvCxnSpPr>
        <p:spPr>
          <a:xfrm>
            <a:off x="4667645" y="21244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00" name="Google Shape;400;p38"/>
          <p:cNvCxnSpPr/>
          <p:nvPr/>
        </p:nvCxnSpPr>
        <p:spPr>
          <a:xfrm flipH="1">
            <a:off x="2938703" y="20482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1" name="Google Shape;401;p38"/>
          <p:cNvCxnSpPr/>
          <p:nvPr/>
        </p:nvCxnSpPr>
        <p:spPr>
          <a:xfrm>
            <a:off x="4743845" y="20482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2" name="Google Shape;402;p38"/>
          <p:cNvCxnSpPr/>
          <p:nvPr/>
        </p:nvCxnSpPr>
        <p:spPr>
          <a:xfrm flipH="1">
            <a:off x="2862503" y="19720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3" name="Google Shape;403;p38"/>
          <p:cNvCxnSpPr/>
          <p:nvPr/>
        </p:nvCxnSpPr>
        <p:spPr>
          <a:xfrm>
            <a:off x="4820045" y="19720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4" name="Google Shape;404;p38"/>
          <p:cNvCxnSpPr/>
          <p:nvPr/>
        </p:nvCxnSpPr>
        <p:spPr>
          <a:xfrm>
            <a:off x="3501103" y="3926681"/>
            <a:ext cx="17229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" name="Google Shape;405;p38"/>
          <p:cNvCxnSpPr/>
          <p:nvPr/>
        </p:nvCxnSpPr>
        <p:spPr>
          <a:xfrm>
            <a:off x="3501103" y="4032647"/>
            <a:ext cx="17229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06" name="Google Shape;406;p38"/>
          <p:cNvCxnSpPr/>
          <p:nvPr/>
        </p:nvCxnSpPr>
        <p:spPr>
          <a:xfrm flipH="1">
            <a:off x="2786303" y="18958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07" name="Google Shape;407;p38"/>
          <p:cNvCxnSpPr/>
          <p:nvPr/>
        </p:nvCxnSpPr>
        <p:spPr>
          <a:xfrm>
            <a:off x="4896245" y="18958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08" name="Google Shape;408;p38"/>
          <p:cNvCxnSpPr/>
          <p:nvPr/>
        </p:nvCxnSpPr>
        <p:spPr>
          <a:xfrm flipH="1">
            <a:off x="2710103" y="18196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9" name="Google Shape;409;p38"/>
          <p:cNvCxnSpPr/>
          <p:nvPr/>
        </p:nvCxnSpPr>
        <p:spPr>
          <a:xfrm>
            <a:off x="4972445" y="18196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0" name="Google Shape;410;p38"/>
          <p:cNvCxnSpPr/>
          <p:nvPr/>
        </p:nvCxnSpPr>
        <p:spPr>
          <a:xfrm>
            <a:off x="5048645" y="17434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38"/>
          <p:cNvCxnSpPr/>
          <p:nvPr/>
        </p:nvCxnSpPr>
        <p:spPr>
          <a:xfrm flipH="1">
            <a:off x="2633903" y="17434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2" name="Google Shape;412;p38"/>
          <p:cNvCxnSpPr/>
          <p:nvPr/>
        </p:nvCxnSpPr>
        <p:spPr>
          <a:xfrm>
            <a:off x="3501103" y="4138613"/>
            <a:ext cx="172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3" name="Google Shape;413;p38"/>
          <p:cNvCxnSpPr/>
          <p:nvPr/>
        </p:nvCxnSpPr>
        <p:spPr>
          <a:xfrm>
            <a:off x="3501103" y="4244578"/>
            <a:ext cx="172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4" name="Google Shape;414;p38"/>
          <p:cNvCxnSpPr/>
          <p:nvPr/>
        </p:nvCxnSpPr>
        <p:spPr>
          <a:xfrm>
            <a:off x="3501103" y="4350544"/>
            <a:ext cx="172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5" name="Google Shape;415;p38"/>
          <p:cNvCxnSpPr/>
          <p:nvPr/>
        </p:nvCxnSpPr>
        <p:spPr>
          <a:xfrm flipH="1">
            <a:off x="2557703" y="16672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6" name="Google Shape;416;p38"/>
          <p:cNvCxnSpPr/>
          <p:nvPr/>
        </p:nvCxnSpPr>
        <p:spPr>
          <a:xfrm flipH="1">
            <a:off x="2481503" y="15910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7" name="Google Shape;417;p38"/>
          <p:cNvCxnSpPr/>
          <p:nvPr/>
        </p:nvCxnSpPr>
        <p:spPr>
          <a:xfrm flipH="1">
            <a:off x="2405303" y="15148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8" name="Google Shape;418;p38"/>
          <p:cNvCxnSpPr/>
          <p:nvPr/>
        </p:nvCxnSpPr>
        <p:spPr>
          <a:xfrm>
            <a:off x="5124845" y="16672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9" name="Google Shape;419;p38"/>
          <p:cNvCxnSpPr/>
          <p:nvPr/>
        </p:nvCxnSpPr>
        <p:spPr>
          <a:xfrm>
            <a:off x="5201045" y="15910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20" name="Google Shape;420;p38"/>
          <p:cNvCxnSpPr/>
          <p:nvPr/>
        </p:nvCxnSpPr>
        <p:spPr>
          <a:xfrm>
            <a:off x="5277245" y="15148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21" name="Google Shape;421;p38"/>
          <p:cNvCxnSpPr/>
          <p:nvPr/>
        </p:nvCxnSpPr>
        <p:spPr>
          <a:xfrm>
            <a:off x="3501103" y="4455245"/>
            <a:ext cx="172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22" name="Google Shape;422;p38"/>
          <p:cNvCxnSpPr/>
          <p:nvPr/>
        </p:nvCxnSpPr>
        <p:spPr>
          <a:xfrm>
            <a:off x="3501103" y="4561210"/>
            <a:ext cx="172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23" name="Google Shape;423;p38"/>
          <p:cNvCxnSpPr/>
          <p:nvPr/>
        </p:nvCxnSpPr>
        <p:spPr>
          <a:xfrm>
            <a:off x="3501103" y="4667176"/>
            <a:ext cx="172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8" name="Google Shape;428;p39"/>
          <p:cNvCxnSpPr>
            <a:stCxn id="429" idx="2"/>
          </p:cNvCxnSpPr>
          <p:nvPr/>
        </p:nvCxnSpPr>
        <p:spPr>
          <a:xfrm flipH="1">
            <a:off x="7827688" y="424830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39"/>
          <p:cNvCxnSpPr>
            <a:stCxn id="429" idx="2"/>
          </p:cNvCxnSpPr>
          <p:nvPr/>
        </p:nvCxnSpPr>
        <p:spPr>
          <a:xfrm>
            <a:off x="7914688" y="424830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39"/>
          <p:cNvCxnSpPr>
            <a:stCxn id="432" idx="2"/>
          </p:cNvCxnSpPr>
          <p:nvPr/>
        </p:nvCxnSpPr>
        <p:spPr>
          <a:xfrm flipH="1">
            <a:off x="8284888" y="424830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39"/>
          <p:cNvCxnSpPr>
            <a:stCxn id="432" idx="2"/>
          </p:cNvCxnSpPr>
          <p:nvPr/>
        </p:nvCxnSpPr>
        <p:spPr>
          <a:xfrm>
            <a:off x="8371888" y="424830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Google Shape;434;p39"/>
          <p:cNvCxnSpPr>
            <a:stCxn id="435" idx="2"/>
          </p:cNvCxnSpPr>
          <p:nvPr/>
        </p:nvCxnSpPr>
        <p:spPr>
          <a:xfrm flipH="1">
            <a:off x="6760888" y="424825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Google Shape;436;p39"/>
          <p:cNvCxnSpPr>
            <a:stCxn id="435" idx="2"/>
          </p:cNvCxnSpPr>
          <p:nvPr/>
        </p:nvCxnSpPr>
        <p:spPr>
          <a:xfrm>
            <a:off x="6847888" y="424825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Google Shape;437;p39"/>
          <p:cNvCxnSpPr>
            <a:stCxn id="438" idx="2"/>
          </p:cNvCxnSpPr>
          <p:nvPr/>
        </p:nvCxnSpPr>
        <p:spPr>
          <a:xfrm flipH="1">
            <a:off x="7218088" y="424825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39"/>
          <p:cNvCxnSpPr>
            <a:stCxn id="438" idx="2"/>
          </p:cNvCxnSpPr>
          <p:nvPr/>
        </p:nvCxnSpPr>
        <p:spPr>
          <a:xfrm>
            <a:off x="7305088" y="424825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39"/>
          <p:cNvCxnSpPr>
            <a:stCxn id="441" idx="2"/>
          </p:cNvCxnSpPr>
          <p:nvPr/>
        </p:nvCxnSpPr>
        <p:spPr>
          <a:xfrm flipH="1">
            <a:off x="5770288" y="424825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39"/>
          <p:cNvCxnSpPr>
            <a:stCxn id="441" idx="2"/>
          </p:cNvCxnSpPr>
          <p:nvPr/>
        </p:nvCxnSpPr>
        <p:spPr>
          <a:xfrm>
            <a:off x="5857288" y="424825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39"/>
          <p:cNvCxnSpPr>
            <a:stCxn id="444" idx="2"/>
          </p:cNvCxnSpPr>
          <p:nvPr/>
        </p:nvCxnSpPr>
        <p:spPr>
          <a:xfrm flipH="1">
            <a:off x="6227488" y="424825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39"/>
          <p:cNvCxnSpPr>
            <a:stCxn id="444" idx="2"/>
          </p:cNvCxnSpPr>
          <p:nvPr/>
        </p:nvCxnSpPr>
        <p:spPr>
          <a:xfrm>
            <a:off x="6314488" y="424825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39"/>
          <p:cNvCxnSpPr>
            <a:stCxn id="447" idx="2"/>
          </p:cNvCxnSpPr>
          <p:nvPr/>
        </p:nvCxnSpPr>
        <p:spPr>
          <a:xfrm flipH="1">
            <a:off x="4703488" y="424820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39"/>
          <p:cNvCxnSpPr>
            <a:stCxn id="447" idx="2"/>
          </p:cNvCxnSpPr>
          <p:nvPr/>
        </p:nvCxnSpPr>
        <p:spPr>
          <a:xfrm>
            <a:off x="4790488" y="424820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9" name="Google Shape;449;p39"/>
          <p:cNvCxnSpPr>
            <a:stCxn id="450" idx="2"/>
          </p:cNvCxnSpPr>
          <p:nvPr/>
        </p:nvCxnSpPr>
        <p:spPr>
          <a:xfrm flipH="1">
            <a:off x="5160688" y="424820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39"/>
          <p:cNvCxnSpPr>
            <a:stCxn id="450" idx="2"/>
          </p:cNvCxnSpPr>
          <p:nvPr/>
        </p:nvCxnSpPr>
        <p:spPr>
          <a:xfrm>
            <a:off x="5247688" y="424820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39"/>
          <p:cNvCxnSpPr>
            <a:stCxn id="453" idx="2"/>
          </p:cNvCxnSpPr>
          <p:nvPr/>
        </p:nvCxnSpPr>
        <p:spPr>
          <a:xfrm flipH="1">
            <a:off x="3789088" y="424825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39"/>
          <p:cNvCxnSpPr>
            <a:stCxn id="453" idx="2"/>
          </p:cNvCxnSpPr>
          <p:nvPr/>
        </p:nvCxnSpPr>
        <p:spPr>
          <a:xfrm>
            <a:off x="3876088" y="424825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39"/>
          <p:cNvCxnSpPr>
            <a:stCxn id="456" idx="2"/>
          </p:cNvCxnSpPr>
          <p:nvPr/>
        </p:nvCxnSpPr>
        <p:spPr>
          <a:xfrm flipH="1">
            <a:off x="4246288" y="424825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Google Shape;457;p39"/>
          <p:cNvCxnSpPr>
            <a:stCxn id="456" idx="2"/>
          </p:cNvCxnSpPr>
          <p:nvPr/>
        </p:nvCxnSpPr>
        <p:spPr>
          <a:xfrm>
            <a:off x="4333288" y="424825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8" name="Google Shape;458;p39"/>
          <p:cNvCxnSpPr>
            <a:stCxn id="459" idx="2"/>
          </p:cNvCxnSpPr>
          <p:nvPr/>
        </p:nvCxnSpPr>
        <p:spPr>
          <a:xfrm flipH="1">
            <a:off x="2722288" y="424820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39"/>
          <p:cNvCxnSpPr>
            <a:stCxn id="459" idx="2"/>
          </p:cNvCxnSpPr>
          <p:nvPr/>
        </p:nvCxnSpPr>
        <p:spPr>
          <a:xfrm>
            <a:off x="2809288" y="424820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39"/>
          <p:cNvCxnSpPr>
            <a:stCxn id="462" idx="2"/>
          </p:cNvCxnSpPr>
          <p:nvPr/>
        </p:nvCxnSpPr>
        <p:spPr>
          <a:xfrm flipH="1">
            <a:off x="3179488" y="424820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39"/>
          <p:cNvCxnSpPr>
            <a:stCxn id="462" idx="2"/>
          </p:cNvCxnSpPr>
          <p:nvPr/>
        </p:nvCxnSpPr>
        <p:spPr>
          <a:xfrm>
            <a:off x="3266488" y="424820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39"/>
          <p:cNvCxnSpPr>
            <a:stCxn id="465" idx="2"/>
          </p:cNvCxnSpPr>
          <p:nvPr/>
        </p:nvCxnSpPr>
        <p:spPr>
          <a:xfrm flipH="1">
            <a:off x="1731688" y="424820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39"/>
          <p:cNvCxnSpPr>
            <a:stCxn id="465" idx="2"/>
          </p:cNvCxnSpPr>
          <p:nvPr/>
        </p:nvCxnSpPr>
        <p:spPr>
          <a:xfrm>
            <a:off x="1818688" y="424820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39"/>
          <p:cNvCxnSpPr>
            <a:stCxn id="468" idx="2"/>
          </p:cNvCxnSpPr>
          <p:nvPr/>
        </p:nvCxnSpPr>
        <p:spPr>
          <a:xfrm flipH="1">
            <a:off x="2188888" y="424820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39"/>
          <p:cNvCxnSpPr>
            <a:stCxn id="468" idx="2"/>
          </p:cNvCxnSpPr>
          <p:nvPr/>
        </p:nvCxnSpPr>
        <p:spPr>
          <a:xfrm>
            <a:off x="2275888" y="424820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0" name="Google Shape;470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Avoiding Infinite Flooding</a:t>
            </a:r>
            <a:endParaRPr/>
          </a:p>
        </p:txBody>
      </p:sp>
      <p:sp>
        <p:nvSpPr>
          <p:cNvPr id="471" name="Google Shape;471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Amplification: When there's a loop, copies of the same message get multiplied.</a:t>
            </a:r>
            <a:endParaRPr/>
          </a:p>
        </p:txBody>
      </p:sp>
      <p:sp>
        <p:nvSpPr>
          <p:cNvPr id="472" name="Google Shape;472;p39"/>
          <p:cNvSpPr/>
          <p:nvPr/>
        </p:nvSpPr>
        <p:spPr>
          <a:xfrm>
            <a:off x="4419388" y="15194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39"/>
          <p:cNvSpPr/>
          <p:nvPr/>
        </p:nvSpPr>
        <p:spPr>
          <a:xfrm>
            <a:off x="2400088" y="213760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39"/>
          <p:cNvSpPr/>
          <p:nvPr/>
        </p:nvSpPr>
        <p:spPr>
          <a:xfrm>
            <a:off x="6438688" y="213760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5" name="Google Shape;475;p39"/>
          <p:cNvCxnSpPr>
            <a:stCxn id="472" idx="2"/>
            <a:endCxn id="473" idx="0"/>
          </p:cNvCxnSpPr>
          <p:nvPr/>
        </p:nvCxnSpPr>
        <p:spPr>
          <a:xfrm flipH="1">
            <a:off x="2542588" y="1804400"/>
            <a:ext cx="2019300" cy="33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39"/>
          <p:cNvCxnSpPr>
            <a:stCxn id="472" idx="2"/>
            <a:endCxn id="474" idx="0"/>
          </p:cNvCxnSpPr>
          <p:nvPr/>
        </p:nvCxnSpPr>
        <p:spPr>
          <a:xfrm>
            <a:off x="4561888" y="1804400"/>
            <a:ext cx="2019300" cy="33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7" name="Google Shape;477;p39"/>
          <p:cNvSpPr/>
          <p:nvPr/>
        </p:nvSpPr>
        <p:spPr>
          <a:xfrm>
            <a:off x="1371388" y="274395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39"/>
          <p:cNvSpPr/>
          <p:nvPr/>
        </p:nvSpPr>
        <p:spPr>
          <a:xfrm>
            <a:off x="3428788" y="274395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39"/>
          <p:cNvSpPr/>
          <p:nvPr/>
        </p:nvSpPr>
        <p:spPr>
          <a:xfrm>
            <a:off x="5409988" y="274395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39"/>
          <p:cNvSpPr/>
          <p:nvPr/>
        </p:nvSpPr>
        <p:spPr>
          <a:xfrm>
            <a:off x="7467388" y="274395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1" name="Google Shape;481;p39"/>
          <p:cNvCxnSpPr>
            <a:stCxn id="473" idx="2"/>
            <a:endCxn id="477" idx="0"/>
          </p:cNvCxnSpPr>
          <p:nvPr/>
        </p:nvCxnSpPr>
        <p:spPr>
          <a:xfrm flipH="1">
            <a:off x="1513888" y="2422600"/>
            <a:ext cx="1028700" cy="3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39"/>
          <p:cNvCxnSpPr>
            <a:stCxn id="473" idx="2"/>
            <a:endCxn id="478" idx="0"/>
          </p:cNvCxnSpPr>
          <p:nvPr/>
        </p:nvCxnSpPr>
        <p:spPr>
          <a:xfrm>
            <a:off x="2542588" y="2422600"/>
            <a:ext cx="1028700" cy="3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39"/>
          <p:cNvCxnSpPr>
            <a:stCxn id="474" idx="2"/>
            <a:endCxn id="479" idx="0"/>
          </p:cNvCxnSpPr>
          <p:nvPr/>
        </p:nvCxnSpPr>
        <p:spPr>
          <a:xfrm flipH="1">
            <a:off x="5552488" y="2422600"/>
            <a:ext cx="1028700" cy="3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39"/>
          <p:cNvCxnSpPr>
            <a:stCxn id="474" idx="2"/>
            <a:endCxn id="480" idx="0"/>
          </p:cNvCxnSpPr>
          <p:nvPr/>
        </p:nvCxnSpPr>
        <p:spPr>
          <a:xfrm>
            <a:off x="6581188" y="2422600"/>
            <a:ext cx="1028700" cy="3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39"/>
          <p:cNvSpPr/>
          <p:nvPr/>
        </p:nvSpPr>
        <p:spPr>
          <a:xfrm>
            <a:off x="837988" y="335355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6" name="Google Shape;486;p39"/>
          <p:cNvCxnSpPr>
            <a:stCxn id="477" idx="2"/>
            <a:endCxn id="485" idx="0"/>
          </p:cNvCxnSpPr>
          <p:nvPr/>
        </p:nvCxnSpPr>
        <p:spPr>
          <a:xfrm flipH="1">
            <a:off x="980488" y="3028950"/>
            <a:ext cx="5334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39"/>
          <p:cNvCxnSpPr>
            <a:stCxn id="477" idx="2"/>
            <a:endCxn id="488" idx="0"/>
          </p:cNvCxnSpPr>
          <p:nvPr/>
        </p:nvCxnSpPr>
        <p:spPr>
          <a:xfrm>
            <a:off x="1513888" y="3028950"/>
            <a:ext cx="5334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39"/>
          <p:cNvCxnSpPr>
            <a:stCxn id="478" idx="2"/>
            <a:endCxn id="490" idx="0"/>
          </p:cNvCxnSpPr>
          <p:nvPr/>
        </p:nvCxnSpPr>
        <p:spPr>
          <a:xfrm flipH="1">
            <a:off x="3037888" y="3028950"/>
            <a:ext cx="5334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39"/>
          <p:cNvCxnSpPr>
            <a:stCxn id="478" idx="2"/>
            <a:endCxn id="492" idx="0"/>
          </p:cNvCxnSpPr>
          <p:nvPr/>
        </p:nvCxnSpPr>
        <p:spPr>
          <a:xfrm>
            <a:off x="3571288" y="3028950"/>
            <a:ext cx="5334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39"/>
          <p:cNvCxnSpPr>
            <a:stCxn id="479" idx="2"/>
            <a:endCxn id="494" idx="0"/>
          </p:cNvCxnSpPr>
          <p:nvPr/>
        </p:nvCxnSpPr>
        <p:spPr>
          <a:xfrm flipH="1">
            <a:off x="5019088" y="3028950"/>
            <a:ext cx="5334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39"/>
          <p:cNvCxnSpPr>
            <a:stCxn id="479" idx="2"/>
            <a:endCxn id="496" idx="0"/>
          </p:cNvCxnSpPr>
          <p:nvPr/>
        </p:nvCxnSpPr>
        <p:spPr>
          <a:xfrm>
            <a:off x="5552488" y="3028950"/>
            <a:ext cx="5334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39"/>
          <p:cNvCxnSpPr>
            <a:stCxn id="480" idx="2"/>
            <a:endCxn id="498" idx="0"/>
          </p:cNvCxnSpPr>
          <p:nvPr/>
        </p:nvCxnSpPr>
        <p:spPr>
          <a:xfrm flipH="1">
            <a:off x="7076488" y="3028950"/>
            <a:ext cx="5334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39"/>
          <p:cNvCxnSpPr>
            <a:stCxn id="480" idx="2"/>
            <a:endCxn id="500" idx="0"/>
          </p:cNvCxnSpPr>
          <p:nvPr/>
        </p:nvCxnSpPr>
        <p:spPr>
          <a:xfrm>
            <a:off x="7609888" y="3028950"/>
            <a:ext cx="5334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39"/>
          <p:cNvCxnSpPr>
            <a:stCxn id="485" idx="2"/>
            <a:endCxn id="502" idx="0"/>
          </p:cNvCxnSpPr>
          <p:nvPr/>
        </p:nvCxnSpPr>
        <p:spPr>
          <a:xfrm flipH="1">
            <a:off x="751888" y="3638550"/>
            <a:ext cx="2286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39"/>
          <p:cNvCxnSpPr>
            <a:stCxn id="485" idx="2"/>
            <a:endCxn id="504" idx="0"/>
          </p:cNvCxnSpPr>
          <p:nvPr/>
        </p:nvCxnSpPr>
        <p:spPr>
          <a:xfrm>
            <a:off x="980488" y="3638550"/>
            <a:ext cx="2286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39"/>
          <p:cNvCxnSpPr>
            <a:stCxn id="488" idx="2"/>
            <a:endCxn id="465" idx="0"/>
          </p:cNvCxnSpPr>
          <p:nvPr/>
        </p:nvCxnSpPr>
        <p:spPr>
          <a:xfrm flipH="1">
            <a:off x="1818688" y="3638550"/>
            <a:ext cx="2286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39"/>
          <p:cNvCxnSpPr>
            <a:stCxn id="488" idx="2"/>
            <a:endCxn id="468" idx="0"/>
          </p:cNvCxnSpPr>
          <p:nvPr/>
        </p:nvCxnSpPr>
        <p:spPr>
          <a:xfrm>
            <a:off x="2047288" y="3638550"/>
            <a:ext cx="2286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8" name="Google Shape;488;p39"/>
          <p:cNvSpPr/>
          <p:nvPr/>
        </p:nvSpPr>
        <p:spPr>
          <a:xfrm>
            <a:off x="1904788" y="335355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1676188" y="39632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39"/>
          <p:cNvSpPr/>
          <p:nvPr/>
        </p:nvSpPr>
        <p:spPr>
          <a:xfrm>
            <a:off x="2133388" y="396320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7" name="Google Shape;507;p39"/>
          <p:cNvCxnSpPr>
            <a:stCxn id="490" idx="2"/>
            <a:endCxn id="459" idx="0"/>
          </p:cNvCxnSpPr>
          <p:nvPr/>
        </p:nvCxnSpPr>
        <p:spPr>
          <a:xfrm flipH="1">
            <a:off x="2809288" y="3638550"/>
            <a:ext cx="2286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39"/>
          <p:cNvCxnSpPr>
            <a:stCxn id="490" idx="2"/>
            <a:endCxn id="462" idx="0"/>
          </p:cNvCxnSpPr>
          <p:nvPr/>
        </p:nvCxnSpPr>
        <p:spPr>
          <a:xfrm>
            <a:off x="3037888" y="3638550"/>
            <a:ext cx="2286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39"/>
          <p:cNvCxnSpPr>
            <a:stCxn id="492" idx="2"/>
            <a:endCxn id="453" idx="0"/>
          </p:cNvCxnSpPr>
          <p:nvPr/>
        </p:nvCxnSpPr>
        <p:spPr>
          <a:xfrm flipH="1">
            <a:off x="3876088" y="3638550"/>
            <a:ext cx="2286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39"/>
          <p:cNvCxnSpPr>
            <a:stCxn id="492" idx="2"/>
            <a:endCxn id="456" idx="0"/>
          </p:cNvCxnSpPr>
          <p:nvPr/>
        </p:nvCxnSpPr>
        <p:spPr>
          <a:xfrm>
            <a:off x="4104688" y="3638550"/>
            <a:ext cx="22860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Google Shape;459;p39"/>
          <p:cNvSpPr/>
          <p:nvPr/>
        </p:nvSpPr>
        <p:spPr>
          <a:xfrm>
            <a:off x="2666788" y="396320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39"/>
          <p:cNvSpPr/>
          <p:nvPr/>
        </p:nvSpPr>
        <p:spPr>
          <a:xfrm>
            <a:off x="3123988" y="396320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39"/>
          <p:cNvSpPr/>
          <p:nvPr/>
        </p:nvSpPr>
        <p:spPr>
          <a:xfrm>
            <a:off x="3733588" y="396325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39"/>
          <p:cNvSpPr/>
          <p:nvPr/>
        </p:nvSpPr>
        <p:spPr>
          <a:xfrm>
            <a:off x="4190788" y="396325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39"/>
          <p:cNvSpPr/>
          <p:nvPr/>
        </p:nvSpPr>
        <p:spPr>
          <a:xfrm>
            <a:off x="2895388" y="335355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39"/>
          <p:cNvSpPr/>
          <p:nvPr/>
        </p:nvSpPr>
        <p:spPr>
          <a:xfrm>
            <a:off x="3962188" y="335355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1" name="Google Shape;511;p39"/>
          <p:cNvCxnSpPr>
            <a:stCxn id="494" idx="2"/>
            <a:endCxn id="447" idx="0"/>
          </p:cNvCxnSpPr>
          <p:nvPr/>
        </p:nvCxnSpPr>
        <p:spPr>
          <a:xfrm flipH="1">
            <a:off x="4790488" y="3638400"/>
            <a:ext cx="228600" cy="3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39"/>
          <p:cNvCxnSpPr>
            <a:stCxn id="494" idx="2"/>
            <a:endCxn id="450" idx="0"/>
          </p:cNvCxnSpPr>
          <p:nvPr/>
        </p:nvCxnSpPr>
        <p:spPr>
          <a:xfrm>
            <a:off x="5019088" y="3638400"/>
            <a:ext cx="228600" cy="3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39"/>
          <p:cNvCxnSpPr>
            <a:stCxn id="496" idx="2"/>
            <a:endCxn id="441" idx="0"/>
          </p:cNvCxnSpPr>
          <p:nvPr/>
        </p:nvCxnSpPr>
        <p:spPr>
          <a:xfrm flipH="1">
            <a:off x="5857288" y="3638400"/>
            <a:ext cx="228600" cy="3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39"/>
          <p:cNvCxnSpPr>
            <a:stCxn id="496" idx="2"/>
            <a:endCxn id="444" idx="0"/>
          </p:cNvCxnSpPr>
          <p:nvPr/>
        </p:nvCxnSpPr>
        <p:spPr>
          <a:xfrm>
            <a:off x="6085888" y="3638400"/>
            <a:ext cx="228600" cy="3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7" name="Google Shape;447;p39"/>
          <p:cNvSpPr/>
          <p:nvPr/>
        </p:nvSpPr>
        <p:spPr>
          <a:xfrm>
            <a:off x="4647988" y="39632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39"/>
          <p:cNvSpPr/>
          <p:nvPr/>
        </p:nvSpPr>
        <p:spPr>
          <a:xfrm>
            <a:off x="5105188" y="396320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5714788" y="396325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39"/>
          <p:cNvSpPr/>
          <p:nvPr/>
        </p:nvSpPr>
        <p:spPr>
          <a:xfrm>
            <a:off x="6171988" y="396325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5" name="Google Shape;515;p39"/>
          <p:cNvCxnSpPr>
            <a:stCxn id="498" idx="2"/>
            <a:endCxn id="435" idx="0"/>
          </p:cNvCxnSpPr>
          <p:nvPr/>
        </p:nvCxnSpPr>
        <p:spPr>
          <a:xfrm flipH="1">
            <a:off x="6847888" y="3638400"/>
            <a:ext cx="228600" cy="3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39"/>
          <p:cNvCxnSpPr>
            <a:stCxn id="498" idx="2"/>
            <a:endCxn id="438" idx="0"/>
          </p:cNvCxnSpPr>
          <p:nvPr/>
        </p:nvCxnSpPr>
        <p:spPr>
          <a:xfrm>
            <a:off x="7076488" y="3638400"/>
            <a:ext cx="228600" cy="3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39"/>
          <p:cNvCxnSpPr>
            <a:stCxn id="500" idx="2"/>
            <a:endCxn id="429" idx="0"/>
          </p:cNvCxnSpPr>
          <p:nvPr/>
        </p:nvCxnSpPr>
        <p:spPr>
          <a:xfrm flipH="1">
            <a:off x="7914688" y="3638400"/>
            <a:ext cx="228600" cy="3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39"/>
          <p:cNvCxnSpPr>
            <a:stCxn id="500" idx="2"/>
            <a:endCxn id="432" idx="0"/>
          </p:cNvCxnSpPr>
          <p:nvPr/>
        </p:nvCxnSpPr>
        <p:spPr>
          <a:xfrm>
            <a:off x="8143288" y="3638400"/>
            <a:ext cx="228600" cy="3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5" name="Google Shape;435;p39"/>
          <p:cNvSpPr/>
          <p:nvPr/>
        </p:nvSpPr>
        <p:spPr>
          <a:xfrm>
            <a:off x="6705388" y="396325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7162588" y="396325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39"/>
          <p:cNvSpPr/>
          <p:nvPr/>
        </p:nvSpPr>
        <p:spPr>
          <a:xfrm>
            <a:off x="7772188" y="396330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39"/>
          <p:cNvSpPr/>
          <p:nvPr/>
        </p:nvSpPr>
        <p:spPr>
          <a:xfrm>
            <a:off x="8229388" y="396330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39"/>
          <p:cNvSpPr/>
          <p:nvPr/>
        </p:nvSpPr>
        <p:spPr>
          <a:xfrm>
            <a:off x="4876588" y="3353400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39"/>
          <p:cNvSpPr/>
          <p:nvPr/>
        </p:nvSpPr>
        <p:spPr>
          <a:xfrm>
            <a:off x="5943388" y="335340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39"/>
          <p:cNvSpPr/>
          <p:nvPr/>
        </p:nvSpPr>
        <p:spPr>
          <a:xfrm>
            <a:off x="6933988" y="33534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39"/>
          <p:cNvSpPr/>
          <p:nvPr/>
        </p:nvSpPr>
        <p:spPr>
          <a:xfrm>
            <a:off x="8000788" y="335340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2814925" y="1675060"/>
            <a:ext cx="1361500" cy="296700"/>
          </a:xfrm>
          <a:custGeom>
            <a:avLst/>
            <a:gdLst/>
            <a:ahLst/>
            <a:cxnLst/>
            <a:rect l="l" t="t" r="r" b="b"/>
            <a:pathLst>
              <a:path w="54460" h="11868" extrusionOk="0">
                <a:moveTo>
                  <a:pt x="54460" y="2456"/>
                </a:moveTo>
                <a:cubicBezTo>
                  <a:pt x="49866" y="2120"/>
                  <a:pt x="35971" y="-1130"/>
                  <a:pt x="26894" y="439"/>
                </a:cubicBezTo>
                <a:cubicBezTo>
                  <a:pt x="17817" y="2008"/>
                  <a:pt x="4482" y="9964"/>
                  <a:pt x="0" y="1186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0" name="Google Shape;520;p39"/>
          <p:cNvSpPr txBox="1"/>
          <p:nvPr/>
        </p:nvSpPr>
        <p:spPr>
          <a:xfrm>
            <a:off x="2469700" y="1200800"/>
            <a:ext cx="178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edge means, R1 sends the message to R2.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39"/>
          <p:cNvSpPr/>
          <p:nvPr/>
        </p:nvSpPr>
        <p:spPr>
          <a:xfrm>
            <a:off x="1624752" y="2306700"/>
            <a:ext cx="651205" cy="296700"/>
          </a:xfrm>
          <a:custGeom>
            <a:avLst/>
            <a:gdLst/>
            <a:ahLst/>
            <a:cxnLst/>
            <a:rect l="l" t="t" r="r" b="b"/>
            <a:pathLst>
              <a:path w="54460" h="11868" extrusionOk="0">
                <a:moveTo>
                  <a:pt x="54460" y="2456"/>
                </a:moveTo>
                <a:cubicBezTo>
                  <a:pt x="49866" y="2120"/>
                  <a:pt x="35971" y="-1130"/>
                  <a:pt x="26894" y="439"/>
                </a:cubicBezTo>
                <a:cubicBezTo>
                  <a:pt x="17817" y="2008"/>
                  <a:pt x="4482" y="9964"/>
                  <a:pt x="0" y="1186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" name="Google Shape;522;p39"/>
          <p:cNvSpPr txBox="1"/>
          <p:nvPr/>
        </p:nvSpPr>
        <p:spPr>
          <a:xfrm>
            <a:off x="980500" y="1879425"/>
            <a:ext cx="122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Then, R2 sends it to R1, and so on.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3" name="Google Shape;523;p39"/>
          <p:cNvCxnSpPr/>
          <p:nvPr/>
        </p:nvCxnSpPr>
        <p:spPr>
          <a:xfrm flipH="1">
            <a:off x="664888" y="424815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39"/>
          <p:cNvCxnSpPr>
            <a:stCxn id="502" idx="2"/>
          </p:cNvCxnSpPr>
          <p:nvPr/>
        </p:nvCxnSpPr>
        <p:spPr>
          <a:xfrm>
            <a:off x="751888" y="424815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2" name="Google Shape;502;p39"/>
          <p:cNvSpPr/>
          <p:nvPr/>
        </p:nvSpPr>
        <p:spPr>
          <a:xfrm>
            <a:off x="609388" y="396315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5" name="Google Shape;525;p39"/>
          <p:cNvCxnSpPr>
            <a:stCxn id="504" idx="2"/>
          </p:cNvCxnSpPr>
          <p:nvPr/>
        </p:nvCxnSpPr>
        <p:spPr>
          <a:xfrm flipH="1">
            <a:off x="1122088" y="4248150"/>
            <a:ext cx="87000" cy="3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39"/>
          <p:cNvCxnSpPr>
            <a:stCxn id="504" idx="2"/>
          </p:cNvCxnSpPr>
          <p:nvPr/>
        </p:nvCxnSpPr>
        <p:spPr>
          <a:xfrm>
            <a:off x="1209088" y="4248150"/>
            <a:ext cx="867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4" name="Google Shape;504;p39"/>
          <p:cNvSpPr/>
          <p:nvPr/>
        </p:nvSpPr>
        <p:spPr>
          <a:xfrm>
            <a:off x="1066588" y="3963150"/>
            <a:ext cx="285000" cy="2850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Avoiding Infinite Flooding</a:t>
            </a:r>
            <a:endParaRPr/>
          </a:p>
        </p:txBody>
      </p:sp>
      <p:sp>
        <p:nvSpPr>
          <p:cNvPr id="532" name="Google Shape;532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7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Naive solution (send to all neighbors) causes amplification.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local information (about yourself) changes, send it to all neighbors.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receive a packet from a neighbor, send it to all neighbors...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...unless you've already seen the packet before.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identify packets you've seen before, add a timestamp.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some other unique identifier, e.g. strictly increasing sequence numbers.</a:t>
            </a:r>
            <a:endParaRPr/>
          </a:p>
        </p:txBody>
      </p:sp>
      <p:cxnSp>
        <p:nvCxnSpPr>
          <p:cNvPr id="533" name="Google Shape;533;p40"/>
          <p:cNvCxnSpPr>
            <a:stCxn id="534" idx="3"/>
            <a:endCxn id="535" idx="1"/>
          </p:cNvCxnSpPr>
          <p:nvPr/>
        </p:nvCxnSpPr>
        <p:spPr>
          <a:xfrm>
            <a:off x="3438238" y="4781550"/>
            <a:ext cx="21534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536;p40"/>
          <p:cNvCxnSpPr>
            <a:stCxn id="534" idx="0"/>
            <a:endCxn id="537" idx="1"/>
          </p:cNvCxnSpPr>
          <p:nvPr/>
        </p:nvCxnSpPr>
        <p:spPr>
          <a:xfrm rot="10800000" flipH="1">
            <a:off x="3295738" y="3562350"/>
            <a:ext cx="1076700" cy="1076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40"/>
          <p:cNvCxnSpPr>
            <a:stCxn id="537" idx="3"/>
            <a:endCxn id="535" idx="0"/>
          </p:cNvCxnSpPr>
          <p:nvPr/>
        </p:nvCxnSpPr>
        <p:spPr>
          <a:xfrm>
            <a:off x="4657438" y="3562350"/>
            <a:ext cx="1076700" cy="1076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40"/>
          <p:cNvCxnSpPr/>
          <p:nvPr/>
        </p:nvCxnSpPr>
        <p:spPr>
          <a:xfrm>
            <a:off x="3653503" y="4888476"/>
            <a:ext cx="172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0" name="Google Shape;540;p40"/>
          <p:cNvCxnSpPr/>
          <p:nvPr/>
        </p:nvCxnSpPr>
        <p:spPr>
          <a:xfrm flipH="1">
            <a:off x="3243503" y="34198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1" name="Google Shape;541;p40"/>
          <p:cNvCxnSpPr/>
          <p:nvPr/>
        </p:nvCxnSpPr>
        <p:spPr>
          <a:xfrm>
            <a:off x="4743845" y="34198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2" name="Google Shape;542;p40"/>
          <p:cNvCxnSpPr/>
          <p:nvPr/>
        </p:nvCxnSpPr>
        <p:spPr>
          <a:xfrm flipH="1">
            <a:off x="3167303" y="33436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43" name="Google Shape;543;p40"/>
          <p:cNvCxnSpPr/>
          <p:nvPr/>
        </p:nvCxnSpPr>
        <p:spPr>
          <a:xfrm>
            <a:off x="3653503" y="4994441"/>
            <a:ext cx="172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44" name="Google Shape;544;p40"/>
          <p:cNvCxnSpPr/>
          <p:nvPr/>
        </p:nvCxnSpPr>
        <p:spPr>
          <a:xfrm>
            <a:off x="4820045" y="3343650"/>
            <a:ext cx="1043700" cy="1043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45" name="Google Shape;545;p40"/>
          <p:cNvSpPr txBox="1"/>
          <p:nvPr/>
        </p:nvSpPr>
        <p:spPr>
          <a:xfrm>
            <a:off x="4167100" y="3144200"/>
            <a:ext cx="789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✓ Seen it.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40"/>
          <p:cNvSpPr txBox="1"/>
          <p:nvPr/>
        </p:nvSpPr>
        <p:spPr>
          <a:xfrm>
            <a:off x="2282550" y="4673850"/>
            <a:ext cx="789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✓ Seen it.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" name="Google Shape;547;p40"/>
          <p:cNvSpPr txBox="1"/>
          <p:nvPr/>
        </p:nvSpPr>
        <p:spPr>
          <a:xfrm>
            <a:off x="5957750" y="4673850"/>
            <a:ext cx="789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✓ Seen it.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40"/>
          <p:cNvSpPr/>
          <p:nvPr/>
        </p:nvSpPr>
        <p:spPr>
          <a:xfrm>
            <a:off x="4372438" y="3419850"/>
            <a:ext cx="285000" cy="285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3153238" y="4639050"/>
            <a:ext cx="285000" cy="285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5591638" y="4639050"/>
            <a:ext cx="285000" cy="285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Ensuring Reliability</a:t>
            </a:r>
            <a:endParaRPr/>
          </a:p>
        </p:txBody>
      </p:sp>
      <p:sp>
        <p:nvSpPr>
          <p:cNvPr id="553" name="Google Shape;553;p4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network is still best-effort. Updates could get dropped.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Recall: We need all routers to agree on topology, or else paths might be invalid.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 Periodically re-send the update.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Ensuring Convergence</a:t>
            </a:r>
            <a:endParaRPr/>
          </a:p>
        </p:txBody>
      </p:sp>
      <p:sp>
        <p:nvSpPr>
          <p:cNvPr id="559" name="Google Shape;559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network could change. What happens if a link goes down?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Wait for routers to detect the failure.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Wait to flood new information.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Wait to recompute paths.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While waiting for convergence, the routing state might be invalid.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Dead ends and loops. Packets using longer routes.</a:t>
            </a:r>
            <a:endParaRPr/>
          </a:p>
        </p:txBody>
      </p:sp>
      <p:cxnSp>
        <p:nvCxnSpPr>
          <p:cNvPr id="560" name="Google Shape;560;p42"/>
          <p:cNvCxnSpPr>
            <a:stCxn id="561" idx="2"/>
            <a:endCxn id="562" idx="1"/>
          </p:cNvCxnSpPr>
          <p:nvPr/>
        </p:nvCxnSpPr>
        <p:spPr>
          <a:xfrm>
            <a:off x="1901188" y="3692900"/>
            <a:ext cx="467100" cy="314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42"/>
          <p:cNvCxnSpPr>
            <a:stCxn id="564" idx="2"/>
            <a:endCxn id="562" idx="3"/>
          </p:cNvCxnSpPr>
          <p:nvPr/>
        </p:nvCxnSpPr>
        <p:spPr>
          <a:xfrm flipH="1">
            <a:off x="2653288" y="3692900"/>
            <a:ext cx="467100" cy="3147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65" name="Google Shape;565;p42"/>
          <p:cNvCxnSpPr>
            <a:stCxn id="566" idx="3"/>
            <a:endCxn id="561" idx="0"/>
          </p:cNvCxnSpPr>
          <p:nvPr/>
        </p:nvCxnSpPr>
        <p:spPr>
          <a:xfrm flipH="1">
            <a:off x="1901237" y="3117750"/>
            <a:ext cx="508800" cy="290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42"/>
          <p:cNvCxnSpPr>
            <a:stCxn id="566" idx="5"/>
            <a:endCxn id="564" idx="0"/>
          </p:cNvCxnSpPr>
          <p:nvPr/>
        </p:nvCxnSpPr>
        <p:spPr>
          <a:xfrm>
            <a:off x="2611563" y="3117750"/>
            <a:ext cx="508800" cy="290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42"/>
          <p:cNvCxnSpPr>
            <a:stCxn id="569" idx="2"/>
            <a:endCxn id="570" idx="1"/>
          </p:cNvCxnSpPr>
          <p:nvPr/>
        </p:nvCxnSpPr>
        <p:spPr>
          <a:xfrm>
            <a:off x="5686563" y="3692900"/>
            <a:ext cx="467100" cy="314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42"/>
          <p:cNvCxnSpPr>
            <a:stCxn id="572" idx="2"/>
            <a:endCxn id="570" idx="3"/>
          </p:cNvCxnSpPr>
          <p:nvPr/>
        </p:nvCxnSpPr>
        <p:spPr>
          <a:xfrm flipH="1">
            <a:off x="6438663" y="3692900"/>
            <a:ext cx="467100" cy="314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3" name="Google Shape;573;p42"/>
          <p:cNvCxnSpPr>
            <a:stCxn id="574" idx="3"/>
            <a:endCxn id="569" idx="0"/>
          </p:cNvCxnSpPr>
          <p:nvPr/>
        </p:nvCxnSpPr>
        <p:spPr>
          <a:xfrm flipH="1">
            <a:off x="5686612" y="3117750"/>
            <a:ext cx="508800" cy="2901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42"/>
          <p:cNvCxnSpPr>
            <a:stCxn id="574" idx="5"/>
            <a:endCxn id="572" idx="0"/>
          </p:cNvCxnSpPr>
          <p:nvPr/>
        </p:nvCxnSpPr>
        <p:spPr>
          <a:xfrm>
            <a:off x="6396938" y="3117750"/>
            <a:ext cx="508800" cy="2901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76" name="Google Shape;576;p42"/>
          <p:cNvSpPr txBox="1"/>
          <p:nvPr/>
        </p:nvSpPr>
        <p:spPr>
          <a:xfrm>
            <a:off x="1084750" y="4361900"/>
            <a:ext cx="28521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Link is down, but R1 doesn't know!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R1 forwards to R3.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42"/>
          <p:cNvSpPr txBox="1"/>
          <p:nvPr/>
        </p:nvSpPr>
        <p:spPr>
          <a:xfrm>
            <a:off x="4870125" y="4361900"/>
            <a:ext cx="28521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R3 knows about the link failure!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R3 forwards to R1.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9" name="Google Shape;569;p42"/>
          <p:cNvSpPr/>
          <p:nvPr/>
        </p:nvSpPr>
        <p:spPr>
          <a:xfrm>
            <a:off x="5544063" y="3407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42"/>
          <p:cNvSpPr/>
          <p:nvPr/>
        </p:nvSpPr>
        <p:spPr>
          <a:xfrm>
            <a:off x="6153663" y="38651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42"/>
          <p:cNvSpPr/>
          <p:nvPr/>
        </p:nvSpPr>
        <p:spPr>
          <a:xfrm>
            <a:off x="6763263" y="3407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42"/>
          <p:cNvSpPr/>
          <p:nvPr/>
        </p:nvSpPr>
        <p:spPr>
          <a:xfrm>
            <a:off x="6153675" y="287448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42"/>
          <p:cNvSpPr/>
          <p:nvPr/>
        </p:nvSpPr>
        <p:spPr>
          <a:xfrm>
            <a:off x="1758688" y="3407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42"/>
          <p:cNvSpPr/>
          <p:nvPr/>
        </p:nvSpPr>
        <p:spPr>
          <a:xfrm>
            <a:off x="2368288" y="38651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6" name="Google Shape;566;p42"/>
          <p:cNvSpPr/>
          <p:nvPr/>
        </p:nvSpPr>
        <p:spPr>
          <a:xfrm>
            <a:off x="2368300" y="287448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42"/>
          <p:cNvSpPr/>
          <p:nvPr/>
        </p:nvSpPr>
        <p:spPr>
          <a:xfrm>
            <a:off x="2977888" y="3407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Link-State Protocols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Overview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Computing Paths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Graph Topology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IP Addressing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Hierarchical Addressing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Assigning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Writing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Aggregating Routes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Link-State Protocols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5.3, Spring 2026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Link-State vs. Distance-Vector</a:t>
            </a:r>
            <a:endParaRPr/>
          </a:p>
        </p:txBody>
      </p:sp>
      <p:sp>
        <p:nvSpPr>
          <p:cNvPr id="583" name="Google Shape;583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Link-state is relatively simple. All the complexity is in the details!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Everyone floods link/destination information.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Everyone has a global map of the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Everyone independently computes next-hops.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might we want to use link-state over distance-vector?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Link-state gives routers more control over the path they choose.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Distance-vector: We have to trust what our neighbor says, and we don't know the path they're using.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Link-state might be better at converging.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Distance-vector: Wait for neighbor to recompute and re-advertise path.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Link-state: Flood information before recomputing.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Real networks often use a combination of path/distance-vector and link-state.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Protocols – Roadmap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Routing protocols can be classified by: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Where</a:t>
            </a:r>
            <a:r>
              <a:rPr lang="en"/>
              <a:t> they operate. (Intra-domain or inter-domain.)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How</a:t>
            </a:r>
            <a:r>
              <a:rPr lang="en"/>
              <a:t> they operate. (Distance-vector, link-state, or path-vector.)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Today, we'll look at </a:t>
            </a:r>
            <a:r>
              <a:rPr lang="en" b="1"/>
              <a:t>link-state</a:t>
            </a:r>
            <a:r>
              <a:rPr lang="en"/>
              <a:t> protocols.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common as an Interior Gateway Protocol.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examples: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IS-IS (Intermediate System to Intermediate System).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OSPF (Open Shortest Path First).</a:t>
            </a:r>
            <a:endParaRPr/>
          </a:p>
        </p:txBody>
      </p:sp>
      <p:graphicFrame>
        <p:nvGraphicFramePr>
          <p:cNvPr id="187" name="Google Shape;187;p26"/>
          <p:cNvGraphicFramePr/>
          <p:nvPr/>
        </p:nvGraphicFramePr>
        <p:xfrm>
          <a:off x="1340413" y="347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{3E8C48D8-BE12-47B4-8442-8C0D649AF8AB}</a:tableStyleId>
              </a:tblPr>
              <a:tblGrid>
                <a:gridCol w="147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Intra-domain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(Interior Gateway Protocol)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Inter-domain</a:t>
                      </a:r>
                      <a:b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(Exterior Gateway Protocol)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Distance-vector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RIP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–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Link-state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IS-IS, OSPF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–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Path-vector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–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BGP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Link-State Protocols: Definition</a:t>
            </a: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Link-state protocols</a:t>
            </a:r>
            <a:r>
              <a:rPr lang="en"/>
              <a:t>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Every router learns the full network graph.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Then, each router runs a shortest-path algorithm on the graph to populate the forwarding table.</a:t>
            </a: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117150" y="2297125"/>
            <a:ext cx="4455000" cy="26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Distance-vector: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Local data</a:t>
            </a:r>
            <a:r>
              <a:rPr lang="en"/>
              <a:t>: Each node only knows about part of the network.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Global (distributed) computation</a:t>
            </a:r>
            <a:r>
              <a:rPr lang="en"/>
              <a:t>: Each node computes part of the solution, working with other nodes.</a:t>
            </a: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4572150" y="2297125"/>
            <a:ext cx="4455000" cy="26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Link-state: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Global data</a:t>
            </a:r>
            <a:r>
              <a:rPr lang="en"/>
              <a:t>: Each node knows about the full network graph.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Local computation</a:t>
            </a:r>
            <a:r>
              <a:rPr lang="en"/>
              <a:t>: Each node computes the full solution by itself.</a:t>
            </a:r>
            <a:endParaRPr/>
          </a:p>
        </p:txBody>
      </p:sp>
      <p:cxnSp>
        <p:nvCxnSpPr>
          <p:cNvPr id="196" name="Google Shape;196;p27"/>
          <p:cNvCxnSpPr/>
          <p:nvPr/>
        </p:nvCxnSpPr>
        <p:spPr>
          <a:xfrm flipH="1">
            <a:off x="4974225" y="996075"/>
            <a:ext cx="431400" cy="11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27"/>
          <p:cNvSpPr txBox="1"/>
          <p:nvPr/>
        </p:nvSpPr>
        <p:spPr>
          <a:xfrm>
            <a:off x="5405625" y="896175"/>
            <a:ext cx="212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routers learn this?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" name="Google Shape;198;p27"/>
          <p:cNvCxnSpPr/>
          <p:nvPr/>
        </p:nvCxnSpPr>
        <p:spPr>
          <a:xfrm rot="10800000">
            <a:off x="4940025" y="1582875"/>
            <a:ext cx="465600" cy="175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27"/>
          <p:cNvSpPr txBox="1"/>
          <p:nvPr/>
        </p:nvSpPr>
        <p:spPr>
          <a:xfrm>
            <a:off x="5405625" y="1658175"/>
            <a:ext cx="212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algorithm do we run?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Data</a:t>
            </a:r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R3 has learned the full network graph.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know all the links, their status (up or down?), and their costs.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know about all the destinations.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R3 can run a graph algorithm to compute paths.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populate the forwarding table with the next-hop (in the computed path).</a:t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3802938" y="3531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564938" y="3150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5326938" y="2769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5326938" y="4293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6241338" y="3531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1" name="Google Shape;211;p28"/>
          <p:cNvCxnSpPr>
            <a:endCxn id="208" idx="1"/>
          </p:cNvCxnSpPr>
          <p:nvPr/>
        </p:nvCxnSpPr>
        <p:spPr>
          <a:xfrm rot="10800000" flipH="1">
            <a:off x="4853238" y="2912275"/>
            <a:ext cx="473700" cy="292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>
            <a:stCxn id="206" idx="3"/>
            <a:endCxn id="209" idx="1"/>
          </p:cNvCxnSpPr>
          <p:nvPr/>
        </p:nvCxnSpPr>
        <p:spPr>
          <a:xfrm>
            <a:off x="4087938" y="3674275"/>
            <a:ext cx="1239000" cy="76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>
            <a:stCxn id="209" idx="0"/>
            <a:endCxn id="208" idx="2"/>
          </p:cNvCxnSpPr>
          <p:nvPr/>
        </p:nvCxnSpPr>
        <p:spPr>
          <a:xfrm rot="10800000">
            <a:off x="5469438" y="3054775"/>
            <a:ext cx="0" cy="1239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>
            <a:stCxn id="210" idx="1"/>
            <a:endCxn id="208" idx="3"/>
          </p:cNvCxnSpPr>
          <p:nvPr/>
        </p:nvCxnSpPr>
        <p:spPr>
          <a:xfrm rot="10800000">
            <a:off x="5611938" y="2912275"/>
            <a:ext cx="629400" cy="76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28"/>
          <p:cNvCxnSpPr>
            <a:stCxn id="209" idx="3"/>
            <a:endCxn id="210" idx="1"/>
          </p:cNvCxnSpPr>
          <p:nvPr/>
        </p:nvCxnSpPr>
        <p:spPr>
          <a:xfrm rot="10800000" flipH="1">
            <a:off x="5611938" y="3674275"/>
            <a:ext cx="629400" cy="76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28"/>
          <p:cNvCxnSpPr>
            <a:stCxn id="206" idx="3"/>
          </p:cNvCxnSpPr>
          <p:nvPr/>
        </p:nvCxnSpPr>
        <p:spPr>
          <a:xfrm rot="10800000" flipH="1">
            <a:off x="4087938" y="3380275"/>
            <a:ext cx="478800" cy="294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28"/>
          <p:cNvCxnSpPr>
            <a:stCxn id="210" idx="3"/>
            <a:endCxn id="218" idx="2"/>
          </p:cNvCxnSpPr>
          <p:nvPr/>
        </p:nvCxnSpPr>
        <p:spPr>
          <a:xfrm>
            <a:off x="6526338" y="3674275"/>
            <a:ext cx="4770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9" name="Google Shape;219;p28"/>
          <p:cNvSpPr txBox="1"/>
          <p:nvPr/>
        </p:nvSpPr>
        <p:spPr>
          <a:xfrm>
            <a:off x="6652307" y="34646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4258188" y="328393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4950813" y="28393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4587088" y="40783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5524895" y="353178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5825833" y="3827972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5938400" y="3054775"/>
            <a:ext cx="239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7003300" y="35317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6241350" y="429376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7" name="Google Shape;227;p28"/>
          <p:cNvCxnSpPr>
            <a:stCxn id="209" idx="3"/>
            <a:endCxn id="226" idx="2"/>
          </p:cNvCxnSpPr>
          <p:nvPr/>
        </p:nvCxnSpPr>
        <p:spPr>
          <a:xfrm>
            <a:off x="5611938" y="4436275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28"/>
          <p:cNvSpPr txBox="1"/>
          <p:nvPr/>
        </p:nvSpPr>
        <p:spPr>
          <a:xfrm>
            <a:off x="5903107" y="4429235"/>
            <a:ext cx="138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graphicFrame>
        <p:nvGraphicFramePr>
          <p:cNvPr id="229" name="Google Shape;229;p28"/>
          <p:cNvGraphicFramePr/>
          <p:nvPr/>
        </p:nvGraphicFramePr>
        <p:xfrm>
          <a:off x="1700382" y="317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{3E8C48D8-BE12-47B4-8442-8C0D649AF8AB}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solidFill>
                          <a:srgbClr val="0000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solidFill>
                          <a:srgbClr val="0000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30" name="Google Shape;230;p28"/>
          <p:cNvCxnSpPr/>
          <p:nvPr/>
        </p:nvCxnSpPr>
        <p:spPr>
          <a:xfrm rot="10800000">
            <a:off x="5032725" y="716775"/>
            <a:ext cx="601500" cy="5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28"/>
          <p:cNvSpPr txBox="1"/>
          <p:nvPr/>
        </p:nvSpPr>
        <p:spPr>
          <a:xfrm>
            <a:off x="5634225" y="667575"/>
            <a:ext cx="212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routers learn this?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2" name="Google Shape;232;p28"/>
          <p:cNvCxnSpPr/>
          <p:nvPr/>
        </p:nvCxnSpPr>
        <p:spPr>
          <a:xfrm flipH="1">
            <a:off x="3927225" y="1529475"/>
            <a:ext cx="564000" cy="117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3" name="Google Shape;233;p28"/>
          <p:cNvSpPr txBox="1"/>
          <p:nvPr/>
        </p:nvSpPr>
        <p:spPr>
          <a:xfrm>
            <a:off x="4491225" y="1429575"/>
            <a:ext cx="212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algorithm do we run?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Link-State Protocols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Overview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Computing Paths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Learning Graph Topology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Computing Paths</a:t>
            </a:r>
            <a:endParaRPr dirty="0"/>
          </a:p>
        </p:txBody>
      </p:sp>
      <p:sp>
        <p:nvSpPr>
          <p:cNvPr id="240" name="Google Shape;240;p29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5.3, Spring 2026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Link-State Algorithms</a:t>
            </a:r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graph algorithm do we run to compute paths?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Any single source shortest-path algorithm will 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find shortest paths from a single source (the router) to every host.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 possible choices: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Bellman-Ford (the original serial version).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Dijkstra's algorithm.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Breadth-first search.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Dynamic shortest path.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Approximate shortest path.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Parallel single-source shortest path.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Ensuring Consistency</a:t>
            </a:r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router can only influence its next hop.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 guarantee that routers compute the same paths!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have to ensure that every router is using a "compatible" approach.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1"/>
          <p:cNvSpPr/>
          <p:nvPr/>
        </p:nvSpPr>
        <p:spPr>
          <a:xfrm>
            <a:off x="797538" y="3379725"/>
            <a:ext cx="285000" cy="285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1559538" y="29987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2321538" y="26177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2321538" y="41417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3235938" y="33797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8" name="Google Shape;258;p31"/>
          <p:cNvCxnSpPr>
            <a:endCxn id="255" idx="1"/>
          </p:cNvCxnSpPr>
          <p:nvPr/>
        </p:nvCxnSpPr>
        <p:spPr>
          <a:xfrm rot="10800000" flipH="1">
            <a:off x="1847838" y="2760225"/>
            <a:ext cx="473700" cy="292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31"/>
          <p:cNvCxnSpPr>
            <a:stCxn id="253" idx="3"/>
            <a:endCxn id="256" idx="1"/>
          </p:cNvCxnSpPr>
          <p:nvPr/>
        </p:nvCxnSpPr>
        <p:spPr>
          <a:xfrm>
            <a:off x="1082538" y="3522225"/>
            <a:ext cx="1239000" cy="76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31"/>
          <p:cNvCxnSpPr>
            <a:stCxn id="256" idx="0"/>
            <a:endCxn id="255" idx="2"/>
          </p:cNvCxnSpPr>
          <p:nvPr/>
        </p:nvCxnSpPr>
        <p:spPr>
          <a:xfrm rot="10800000">
            <a:off x="2464038" y="2902725"/>
            <a:ext cx="0" cy="1239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31"/>
          <p:cNvCxnSpPr>
            <a:stCxn id="257" idx="1"/>
            <a:endCxn id="255" idx="3"/>
          </p:cNvCxnSpPr>
          <p:nvPr/>
        </p:nvCxnSpPr>
        <p:spPr>
          <a:xfrm rot="10800000">
            <a:off x="2606538" y="2760225"/>
            <a:ext cx="629400" cy="76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31"/>
          <p:cNvCxnSpPr>
            <a:stCxn id="256" idx="3"/>
            <a:endCxn id="257" idx="1"/>
          </p:cNvCxnSpPr>
          <p:nvPr/>
        </p:nvCxnSpPr>
        <p:spPr>
          <a:xfrm rot="10800000" flipH="1">
            <a:off x="2606538" y="3522225"/>
            <a:ext cx="629400" cy="76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31"/>
          <p:cNvCxnSpPr>
            <a:stCxn id="253" idx="3"/>
          </p:cNvCxnSpPr>
          <p:nvPr/>
        </p:nvCxnSpPr>
        <p:spPr>
          <a:xfrm rot="10800000" flipH="1">
            <a:off x="1082538" y="3228225"/>
            <a:ext cx="478800" cy="294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4" name="Google Shape;264;p31"/>
          <p:cNvCxnSpPr>
            <a:stCxn id="257" idx="3"/>
            <a:endCxn id="265" idx="2"/>
          </p:cNvCxnSpPr>
          <p:nvPr/>
        </p:nvCxnSpPr>
        <p:spPr>
          <a:xfrm>
            <a:off x="3520938" y="3522225"/>
            <a:ext cx="4770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31"/>
          <p:cNvSpPr/>
          <p:nvPr/>
        </p:nvSpPr>
        <p:spPr>
          <a:xfrm>
            <a:off x="3997900" y="33797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3235950" y="41417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7" name="Google Shape;267;p31"/>
          <p:cNvCxnSpPr>
            <a:stCxn id="256" idx="3"/>
            <a:endCxn id="266" idx="2"/>
          </p:cNvCxnSpPr>
          <p:nvPr/>
        </p:nvCxnSpPr>
        <p:spPr>
          <a:xfrm>
            <a:off x="2606538" y="4284225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31"/>
          <p:cNvSpPr/>
          <p:nvPr/>
        </p:nvSpPr>
        <p:spPr>
          <a:xfrm>
            <a:off x="4861088" y="33797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5623088" y="2998725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6385088" y="26177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6385088" y="41417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7299488" y="33797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3" name="Google Shape;273;p31"/>
          <p:cNvCxnSpPr>
            <a:endCxn id="270" idx="1"/>
          </p:cNvCxnSpPr>
          <p:nvPr/>
        </p:nvCxnSpPr>
        <p:spPr>
          <a:xfrm rot="10800000" flipH="1">
            <a:off x="5911388" y="2760225"/>
            <a:ext cx="473700" cy="292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31"/>
          <p:cNvCxnSpPr>
            <a:stCxn id="268" idx="3"/>
            <a:endCxn id="271" idx="1"/>
          </p:cNvCxnSpPr>
          <p:nvPr/>
        </p:nvCxnSpPr>
        <p:spPr>
          <a:xfrm>
            <a:off x="5146088" y="3522225"/>
            <a:ext cx="1239000" cy="762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31"/>
          <p:cNvCxnSpPr>
            <a:stCxn id="271" idx="0"/>
            <a:endCxn id="270" idx="2"/>
          </p:cNvCxnSpPr>
          <p:nvPr/>
        </p:nvCxnSpPr>
        <p:spPr>
          <a:xfrm rot="10800000">
            <a:off x="6527588" y="2902725"/>
            <a:ext cx="0" cy="123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1"/>
          <p:cNvCxnSpPr>
            <a:stCxn id="272" idx="1"/>
            <a:endCxn id="270" idx="3"/>
          </p:cNvCxnSpPr>
          <p:nvPr/>
        </p:nvCxnSpPr>
        <p:spPr>
          <a:xfrm rot="10800000">
            <a:off x="6670088" y="2760225"/>
            <a:ext cx="629400" cy="76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31"/>
          <p:cNvCxnSpPr>
            <a:stCxn id="271" idx="3"/>
            <a:endCxn id="272" idx="1"/>
          </p:cNvCxnSpPr>
          <p:nvPr/>
        </p:nvCxnSpPr>
        <p:spPr>
          <a:xfrm rot="10800000" flipH="1">
            <a:off x="6670088" y="3522225"/>
            <a:ext cx="629400" cy="762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31"/>
          <p:cNvCxnSpPr>
            <a:stCxn id="268" idx="3"/>
          </p:cNvCxnSpPr>
          <p:nvPr/>
        </p:nvCxnSpPr>
        <p:spPr>
          <a:xfrm rot="10800000" flipH="1">
            <a:off x="5146088" y="3228225"/>
            <a:ext cx="478800" cy="294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79" name="Google Shape;279;p31"/>
          <p:cNvCxnSpPr>
            <a:stCxn id="272" idx="3"/>
            <a:endCxn id="280" idx="2"/>
          </p:cNvCxnSpPr>
          <p:nvPr/>
        </p:nvCxnSpPr>
        <p:spPr>
          <a:xfrm>
            <a:off x="7584488" y="3522225"/>
            <a:ext cx="47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1"/>
          <p:cNvSpPr/>
          <p:nvPr/>
        </p:nvSpPr>
        <p:spPr>
          <a:xfrm>
            <a:off x="8061450" y="33797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7299500" y="41417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2" name="Google Shape;282;p31"/>
          <p:cNvCxnSpPr>
            <a:stCxn id="271" idx="3"/>
            <a:endCxn id="281" idx="2"/>
          </p:cNvCxnSpPr>
          <p:nvPr/>
        </p:nvCxnSpPr>
        <p:spPr>
          <a:xfrm>
            <a:off x="6670088" y="4284225"/>
            <a:ext cx="629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1"/>
          <p:cNvSpPr txBox="1"/>
          <p:nvPr/>
        </p:nvSpPr>
        <p:spPr>
          <a:xfrm>
            <a:off x="5788400" y="4753725"/>
            <a:ext cx="1478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R2 forwards to R3.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1724850" y="4753725"/>
            <a:ext cx="1478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R3 forwards to R2.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Ensuring Consistency</a:t>
            </a: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Requirements for routers to produce valid, compatible decisions: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Everyone agrees on the network topology.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Everyone is minimizing the same cost metric.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All costs are positive.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All routers use the same tie-breaking rules.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Routers don't necessarily need to use the same shortest-path algorithm, as long as they follow these rules.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practice, easier to have everyone use the same algorithm.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6515</Words>
  <Application>Microsoft Office PowerPoint</Application>
  <PresentationFormat>On-screen Show (16:9)</PresentationFormat>
  <Paragraphs>791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Roboto Light</vt:lpstr>
      <vt:lpstr>Roboto</vt:lpstr>
      <vt:lpstr>Roboto Medium</vt:lpstr>
      <vt:lpstr>Arial</vt:lpstr>
      <vt:lpstr>Simple Lecture</vt:lpstr>
      <vt:lpstr>PowerPoint Presentation</vt:lpstr>
      <vt:lpstr>Link-State Protocols</vt:lpstr>
      <vt:lpstr>Routing Protocols – Roadmap</vt:lpstr>
      <vt:lpstr>Link-State Protocols: Definition</vt:lpstr>
      <vt:lpstr>Global Data</vt:lpstr>
      <vt:lpstr>Computing Paths</vt:lpstr>
      <vt:lpstr>Link-State Algorithms</vt:lpstr>
      <vt:lpstr>Ensuring Consistency</vt:lpstr>
      <vt:lpstr>Ensuring Consistency</vt:lpstr>
      <vt:lpstr>Learning Graph Topology</vt:lpstr>
      <vt:lpstr>Steps of Learning Network Graph</vt:lpstr>
      <vt:lpstr>Steps of Learning Network Graph (1/2) – Learn Neighbors</vt:lpstr>
      <vt:lpstr>Steps of Learning Network Graph (2/2) – Propagate Neighbor Information</vt:lpstr>
      <vt:lpstr>Avoiding Infinite Flooding</vt:lpstr>
      <vt:lpstr>Avoiding Infinite Flooding</vt:lpstr>
      <vt:lpstr>Avoiding Infinite Flooding</vt:lpstr>
      <vt:lpstr>Avoiding Infinite Flooding</vt:lpstr>
      <vt:lpstr>Ensuring Reliability</vt:lpstr>
      <vt:lpstr>Ensuring Convergence</vt:lpstr>
      <vt:lpstr>Link-State vs. Distance-Vector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 Gu</dc:creator>
  <cp:lastModifiedBy>Zonghua Gu</cp:lastModifiedBy>
  <cp:revision>1</cp:revision>
  <dcterms:modified xsi:type="dcterms:W3CDTF">2026-01-31T04:52:32Z</dcterms:modified>
</cp:coreProperties>
</file>