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1"/>
  </p:notesMasterIdLst>
  <p:sldIdLst>
    <p:sldId id="257" r:id="rId2"/>
    <p:sldId id="1004" r:id="rId3"/>
    <p:sldId id="1263" r:id="rId4"/>
    <p:sldId id="1259" r:id="rId5"/>
    <p:sldId id="1267" r:id="rId6"/>
    <p:sldId id="1269" r:id="rId7"/>
    <p:sldId id="1272" r:id="rId8"/>
    <p:sldId id="1274" r:id="rId9"/>
    <p:sldId id="1276" r:id="rId10"/>
  </p:sldIdLst>
  <p:sldSz cx="9144000" cy="5143500" type="screen16x9"/>
  <p:notesSz cx="6858000" cy="9144000"/>
  <p:embeddedFontLst>
    <p:embeddedFont>
      <p:font typeface="ＭＳ Ｐゴシック" panose="020B0600070205080204" pitchFamily="34" charset="-128"/>
      <p:regular r:id="rId12"/>
    </p:embeddedFont>
    <p:embeddedFont>
      <p:font typeface="Cambria Math" panose="02040503050406030204" pitchFamily="18" charset="0"/>
      <p:regular r:id="rId13"/>
    </p:embeddedFont>
    <p:embeddedFont>
      <p:font typeface="Roboto" panose="02000000000000000000" pitchFamily="2" charset="0"/>
      <p:regular r:id="rId14"/>
      <p:bold r:id="rId15"/>
      <p:italic r:id="rId16"/>
      <p:boldItalic r:id="rId17"/>
    </p:embeddedFont>
    <p:embeddedFont>
      <p:font typeface="Roboto Light" panose="02000000000000000000" pitchFamily="2" charset="0"/>
      <p:regular r:id="rId18"/>
      <p:bold r:id="rId19"/>
      <p:italic r:id="rId20"/>
      <p:boldItalic r:id="rId21"/>
    </p:embeddedFont>
    <p:embeddedFont>
      <p:font typeface="Roboto Medium"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092" autoAdjust="0"/>
  </p:normalViewPr>
  <p:slideViewPr>
    <p:cSldViewPr snapToGrid="0">
      <p:cViewPr varScale="1">
        <p:scale>
          <a:sx n="89" d="100"/>
          <a:sy n="89" d="100"/>
        </p:scale>
        <p:origin x="1282"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delSld">
      <pc:chgData name="Zonghua Gu" userId="9a7e1853e1951ef5" providerId="LiveId" clId="{CF1FAA12-072C-4ED5-BA76-0FFFAEFDB88A}" dt="2026-02-01T03:15:03.773" v="6" actId="47"/>
      <pc:docMkLst>
        <pc:docMk/>
      </pc:docMkLst>
      <pc:sldChg chg="del">
        <pc:chgData name="Zonghua Gu" userId="9a7e1853e1951ef5" providerId="LiveId" clId="{CF1FAA12-072C-4ED5-BA76-0FFFAEFDB88A}" dt="2026-02-01T03:14:58.507" v="1" actId="47"/>
        <pc:sldMkLst>
          <pc:docMk/>
          <pc:sldMk cId="547263288" sldId="1265"/>
        </pc:sldMkLst>
      </pc:sldChg>
      <pc:sldChg chg="del">
        <pc:chgData name="Zonghua Gu" userId="9a7e1853e1951ef5" providerId="LiveId" clId="{CF1FAA12-072C-4ED5-BA76-0FFFAEFDB88A}" dt="2026-02-01T03:14:57.449" v="0" actId="47"/>
        <pc:sldMkLst>
          <pc:docMk/>
          <pc:sldMk cId="1519989677" sldId="1266"/>
        </pc:sldMkLst>
      </pc:sldChg>
      <pc:sldChg chg="del">
        <pc:chgData name="Zonghua Gu" userId="9a7e1853e1951ef5" providerId="LiveId" clId="{CF1FAA12-072C-4ED5-BA76-0FFFAEFDB88A}" dt="2026-02-01T03:15:00.065" v="2" actId="47"/>
        <pc:sldMkLst>
          <pc:docMk/>
          <pc:sldMk cId="1696198607" sldId="1268"/>
        </pc:sldMkLst>
      </pc:sldChg>
      <pc:sldChg chg="del">
        <pc:chgData name="Zonghua Gu" userId="9a7e1853e1951ef5" providerId="LiveId" clId="{CF1FAA12-072C-4ED5-BA76-0FFFAEFDB88A}" dt="2026-02-01T03:15:00.949" v="3" actId="47"/>
        <pc:sldMkLst>
          <pc:docMk/>
          <pc:sldMk cId="2472874222" sldId="1270"/>
        </pc:sldMkLst>
      </pc:sldChg>
      <pc:sldChg chg="del">
        <pc:chgData name="Zonghua Gu" userId="9a7e1853e1951ef5" providerId="LiveId" clId="{CF1FAA12-072C-4ED5-BA76-0FFFAEFDB88A}" dt="2026-02-01T03:15:01.850" v="4" actId="47"/>
        <pc:sldMkLst>
          <pc:docMk/>
          <pc:sldMk cId="2647804915" sldId="1273"/>
        </pc:sldMkLst>
      </pc:sldChg>
      <pc:sldChg chg="del">
        <pc:chgData name="Zonghua Gu" userId="9a7e1853e1951ef5" providerId="LiveId" clId="{CF1FAA12-072C-4ED5-BA76-0FFFAEFDB88A}" dt="2026-02-01T03:15:02.796" v="5" actId="47"/>
        <pc:sldMkLst>
          <pc:docMk/>
          <pc:sldMk cId="661331575" sldId="1275"/>
        </pc:sldMkLst>
      </pc:sldChg>
      <pc:sldChg chg="del">
        <pc:chgData name="Zonghua Gu" userId="9a7e1853e1951ef5" providerId="LiveId" clId="{CF1FAA12-072C-4ED5-BA76-0FFFAEFDB88A}" dt="2026-02-01T03:15:03.773" v="6" actId="47"/>
        <pc:sldMkLst>
          <pc:docMk/>
          <pc:sldMk cId="623579125" sldId="127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5.33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6.29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8.01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23:16:07.1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efe69fe1a6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efe69fe1a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here's the outline we're going</a:t>
            </a:r>
            <a:endParaRPr/>
          </a:p>
          <a:p>
            <a:pPr marL="0" lvl="0" indent="0" algn="l" rtl="0">
              <a:spcBef>
                <a:spcPts val="0"/>
              </a:spcBef>
              <a:spcAft>
                <a:spcPts val="0"/>
              </a:spcAft>
              <a:buNone/>
            </a:pPr>
            <a:r>
              <a:rPr lang="en"/>
              <a:t>38:16</a:t>
            </a:r>
            <a:endParaRPr/>
          </a:p>
          <a:p>
            <a:pPr marL="0" lvl="0" indent="0" algn="l" rtl="0">
              <a:spcBef>
                <a:spcPts val="0"/>
              </a:spcBef>
              <a:spcAft>
                <a:spcPts val="0"/>
              </a:spcAft>
              <a:buNone/>
            </a:pPr>
            <a:r>
              <a:rPr lang="en"/>
              <a:t>to start by talking about links in a lot of detail think about how you measure the performance of links what makes a</a:t>
            </a:r>
            <a:endParaRPr/>
          </a:p>
          <a:p>
            <a:pPr marL="0" lvl="0" indent="0" algn="l" rtl="0">
              <a:spcBef>
                <a:spcPts val="0"/>
              </a:spcBef>
              <a:spcAft>
                <a:spcPts val="0"/>
              </a:spcAft>
              <a:buNone/>
            </a:pPr>
            <a:r>
              <a:rPr lang="en"/>
              <a:t>38:21</a:t>
            </a:r>
            <a:endParaRPr/>
          </a:p>
          <a:p>
            <a:pPr marL="0" lvl="0" indent="0" algn="l" rtl="0">
              <a:spcBef>
                <a:spcPts val="0"/>
              </a:spcBef>
              <a:spcAft>
                <a:spcPts val="0"/>
              </a:spcAft>
              <a:buNone/>
            </a:pPr>
            <a:r>
              <a:rPr lang="en"/>
              <a:t>link good what makes a link bad what are the trade-offs we'll talk about what happens if links get overloaded and then</a:t>
            </a:r>
            <a:endParaRPr/>
          </a:p>
          <a:p>
            <a:pPr marL="0" lvl="0" indent="0" algn="l" rtl="0">
              <a:spcBef>
                <a:spcPts val="0"/>
              </a:spcBef>
              <a:spcAft>
                <a:spcPts val="0"/>
              </a:spcAft>
              <a:buNone/>
            </a:pPr>
            <a:r>
              <a:rPr lang="en"/>
              <a:t>38:27</a:t>
            </a:r>
            <a:endParaRPr/>
          </a:p>
          <a:p>
            <a:pPr marL="0" lvl="0" indent="0" algn="l" rtl="0">
              <a:spcBef>
                <a:spcPts val="0"/>
              </a:spcBef>
              <a:spcAft>
                <a:spcPts val="0"/>
              </a:spcAft>
              <a:buNone/>
            </a:pPr>
            <a:r>
              <a:rPr lang="en"/>
              <a:t>the very end now that we finished all of the introduction I can actually give you a preview of all the topics you're going</a:t>
            </a:r>
            <a:endParaRPr/>
          </a:p>
          <a:p>
            <a:pPr marL="0" lvl="0" indent="0" algn="l" rtl="0">
              <a:spcBef>
                <a:spcPts val="0"/>
              </a:spcBef>
              <a:spcAft>
                <a:spcPts val="0"/>
              </a:spcAft>
              <a:buNone/>
            </a:pPr>
            <a:r>
              <a:rPr lang="en"/>
              <a:t>38:33</a:t>
            </a:r>
            <a:endParaRPr/>
          </a:p>
          <a:p>
            <a:pPr marL="0" lvl="0" indent="0" algn="l" rtl="0">
              <a:spcBef>
                <a:spcPts val="0"/>
              </a:spcBef>
              <a:spcAft>
                <a:spcPts val="0"/>
              </a:spcAft>
              <a:buNone/>
            </a:pPr>
            <a:r>
              <a:rPr lang="en"/>
              <a:t>to see in a lot more detail so these three sets of lectures have really been about giving you a highlevel 10,000 foot</a:t>
            </a:r>
            <a:endParaRPr/>
          </a:p>
          <a:p>
            <a:pPr marL="0" lvl="0" indent="0" algn="l" rtl="0">
              <a:spcBef>
                <a:spcPts val="0"/>
              </a:spcBef>
              <a:spcAft>
                <a:spcPts val="0"/>
              </a:spcAft>
              <a:buNone/>
            </a:pPr>
            <a:r>
              <a:rPr lang="en"/>
              <a:t>38:39</a:t>
            </a:r>
            <a:endParaRPr/>
          </a:p>
          <a:p>
            <a:pPr marL="0" lvl="0" indent="0" algn="l" rtl="0">
              <a:spcBef>
                <a:spcPts val="0"/>
              </a:spcBef>
              <a:spcAft>
                <a:spcPts val="0"/>
              </a:spcAft>
              <a:buNone/>
            </a:pPr>
            <a:r>
              <a:rPr lang="en"/>
              <a:t>picture of what you're going to see this semester and then at the very end I'll show you the exact places where we'll be</a:t>
            </a:r>
            <a:endParaRPr/>
          </a:p>
          <a:p>
            <a:pPr marL="0" lvl="0" indent="0" algn="l" rtl="0">
              <a:spcBef>
                <a:spcPts val="0"/>
              </a:spcBef>
              <a:spcAft>
                <a:spcPts val="0"/>
              </a:spcAft>
              <a:buNone/>
            </a:pPr>
            <a:r>
              <a:rPr lang="en"/>
              <a:t>38:45</a:t>
            </a:r>
            <a:endParaRPr/>
          </a:p>
          <a:p>
            <a:pPr marL="0" lvl="0" indent="0" algn="l" rtl="0">
              <a:spcBef>
                <a:spcPts val="0"/>
              </a:spcBef>
              <a:spcAft>
                <a:spcPts val="0"/>
              </a:spcAft>
              <a:buNone/>
            </a:pPr>
            <a:r>
              <a:rPr lang="en"/>
              <a:t>really diving in and talking about things in lots more detail but before we get there let's not get ahead of</a:t>
            </a:r>
            <a:endParaRPr/>
          </a:p>
          <a:p>
            <a:pPr marL="0" lvl="0" indent="0" algn="l" rtl="0">
              <a:spcBef>
                <a:spcPts val="0"/>
              </a:spcBef>
              <a:spcAft>
                <a:spcPts val="0"/>
              </a:spcAft>
              <a:buNone/>
            </a:pPr>
            <a:r>
              <a:rPr lang="en"/>
              <a:t>38:50</a:t>
            </a:r>
            <a:endParaRPr/>
          </a:p>
          <a:p>
            <a:pPr marL="0" lvl="0" indent="0" algn="l" rtl="0">
              <a:spcBef>
                <a:spcPts val="0"/>
              </a:spcBef>
              <a:spcAft>
                <a:spcPts val="0"/>
              </a:spcAft>
              <a:buNone/>
            </a:pPr>
            <a:r>
              <a:rPr lang="en"/>
              <a:t>ourselves let's start with talking about links and how to measure their performanc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64319" indent="-221456" defTabSz="685800">
              <a:spcBef>
                <a:spcPts val="450"/>
              </a:spcBef>
              <a:buNone/>
              <a:defRPr/>
            </a:pPr>
            <a:r>
              <a:rPr lang="en-US" sz="1400" i="1" dirty="0" err="1">
                <a:solidFill>
                  <a:srgbClr val="CC0000"/>
                </a:solidFill>
                <a:latin typeface="Calibri" panose="020F0502020204030204"/>
              </a:rPr>
              <a:t>d</a:t>
            </a:r>
            <a:r>
              <a:rPr lang="en-US" sz="1400" baseline="-25000" dirty="0" err="1">
                <a:solidFill>
                  <a:srgbClr val="CC0000"/>
                </a:solidFill>
                <a:latin typeface="Calibri" panose="020F0502020204030204"/>
              </a:rPr>
              <a:t>proc</a:t>
            </a:r>
            <a:r>
              <a:rPr lang="en-US" sz="1400" dirty="0">
                <a:solidFill>
                  <a:srgbClr val="CC0000"/>
                </a:solidFill>
                <a:latin typeface="Calibri" panose="020F0502020204030204"/>
              </a:rPr>
              <a:t>: nodal processing</a:t>
            </a:r>
            <a:r>
              <a:rPr lang="en-US" sz="1400" dirty="0">
                <a:solidFill>
                  <a:prstClr val="black"/>
                </a:solidFill>
                <a:latin typeface="Calibri" panose="020F0502020204030204"/>
              </a:rPr>
              <a:t> </a:t>
            </a:r>
          </a:p>
          <a:p>
            <a:pPr marL="261938" indent="-175022" defTabSz="685800">
              <a:spcBef>
                <a:spcPts val="450"/>
              </a:spcBef>
              <a:buFont typeface="Wingdings" charset="0"/>
              <a:buChar char="§"/>
              <a:defRPr/>
            </a:pPr>
            <a:r>
              <a:rPr lang="en-US" sz="1100" dirty="0">
                <a:solidFill>
                  <a:prstClr val="black"/>
                </a:solidFill>
                <a:latin typeface="Calibri" panose="020F0502020204030204"/>
              </a:rPr>
              <a:t>check bit errors</a:t>
            </a:r>
          </a:p>
          <a:p>
            <a:pPr marL="261938" indent="-175022" defTabSz="685800">
              <a:spcBef>
                <a:spcPts val="450"/>
              </a:spcBef>
              <a:buFont typeface="Wingdings" charset="0"/>
              <a:buChar char="§"/>
              <a:defRPr/>
            </a:pPr>
            <a:r>
              <a:rPr lang="en-US" sz="1100" dirty="0">
                <a:solidFill>
                  <a:prstClr val="black"/>
                </a:solidFill>
                <a:latin typeface="Calibri" panose="020F0502020204030204"/>
              </a:rPr>
              <a:t>determine output link</a:t>
            </a:r>
            <a:r>
              <a:rPr kumimoji="0" lang="en-US" sz="1100" b="0" i="0" u="none" strike="noStrike" kern="1200" cap="none" spc="0" normalizeH="0" baseline="0" noProof="0" dirty="0">
                <a:ln>
                  <a:noFill/>
                </a:ln>
                <a:solidFill>
                  <a:srgbClr val="CC0000"/>
                </a:solidFill>
                <a:effectLst/>
                <a:uLnTx/>
                <a:uFillTx/>
                <a:latin typeface="Calibri" panose="020F0502020204030204"/>
                <a:ea typeface="Arial"/>
                <a:cs typeface="Arial"/>
                <a:sym typeface="Arial"/>
              </a:rPr>
              <a:t>nodal processing</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t>
            </a:r>
            <a:endParaRPr lang="en-US" sz="1100" dirty="0">
              <a:solidFill>
                <a:prstClr val="black"/>
              </a:solidFill>
              <a:latin typeface="Calibri" panose="020F0502020204030204"/>
            </a:endParaRPr>
          </a:p>
          <a:p>
            <a:pPr marL="261938" indent="-175022" defTabSz="685800">
              <a:spcBef>
                <a:spcPts val="450"/>
              </a:spcBef>
              <a:buFont typeface="Wingdings" charset="0"/>
              <a:buChar char="§"/>
              <a:defRPr/>
            </a:pPr>
            <a:r>
              <a:rPr lang="en-US" sz="1100" dirty="0">
                <a:solidFill>
                  <a:prstClr val="black"/>
                </a:solidFill>
                <a:latin typeface="Calibri" panose="020F0502020204030204"/>
              </a:rPr>
              <a:t>typically &lt; microsecs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75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Each link has transmission delay 1000 bits/1 Mbps = 1ms. So each link has total delay of transmission + propagation = 1+1=2 </a:t>
            </a:r>
            <a:r>
              <a:rPr lang="en-US" dirty="0" err="1"/>
              <a:t>ms.</a:t>
            </a:r>
            <a:endParaRPr lang="en-US" dirty="0"/>
          </a:p>
          <a:p>
            <a:r>
              <a:rPr lang="en-US" dirty="0"/>
              <a:t>For the three links, the total delay = 2 + 2 + 2 = 6 </a:t>
            </a:r>
            <a:r>
              <a:rPr lang="en-US" dirty="0" err="1"/>
              <a:t>ms.</a:t>
            </a:r>
            <a:r>
              <a:rPr lang="en-US" dirty="0"/>
              <a:t> `</a:t>
            </a:r>
          </a:p>
          <a:p>
            <a:endParaRPr lang="en-US" dirty="0"/>
          </a:p>
        </p:txBody>
      </p:sp>
    </p:spTree>
    <p:extLst>
      <p:ext uri="{BB962C8B-B14F-4D97-AF65-F5344CB8AC3E}">
        <p14:creationId xmlns:p14="http://schemas.microsoft.com/office/powerpoint/2010/main" val="103146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dirty="0">
                <a:solidFill>
                  <a:srgbClr val="000000"/>
                </a:solidFill>
                <a:effectLst/>
                <a:latin typeface="Arial"/>
                <a:ea typeface="Arial"/>
                <a:cs typeface="Arial"/>
                <a:sym typeface="Arial"/>
              </a:rPr>
              <a:t>Computer Networks 14 | Delay in Computer Network | CS &amp; IT | GATE Crash Course</a:t>
            </a:r>
          </a:p>
          <a:p>
            <a:r>
              <a:rPr lang="en-US" dirty="0"/>
              <a:t>https://www.youtube.com/watch?v=vXyNFzq7Ixc&amp;list=PL3eEXnCBViH-hlNCNwdfV7VrEcTquANGa&amp;index=15</a:t>
            </a:r>
          </a:p>
        </p:txBody>
      </p:sp>
    </p:spTree>
    <p:extLst>
      <p:ext uri="{BB962C8B-B14F-4D97-AF65-F5344CB8AC3E}">
        <p14:creationId xmlns:p14="http://schemas.microsoft.com/office/powerpoint/2010/main" val="246798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subTitle" idx="1"/>
          </p:nvPr>
        </p:nvSpPr>
        <p:spPr>
          <a:xfrm>
            <a:off x="311700" y="2834125"/>
            <a:ext cx="8520600" cy="15363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_TITLE_AND_DESCRIPTION_3">
  <p:cSld name="SECTION_TITLE_AND_DESCRIPTION_3">
    <p:spTree>
      <p:nvGrpSpPr>
        <p:cNvPr id="1" name="Shape 86"/>
        <p:cNvGrpSpPr/>
        <p:nvPr/>
      </p:nvGrpSpPr>
      <p:grpSpPr>
        <a:xfrm>
          <a:off x="0" y="0"/>
          <a:ext cx="0" cy="0"/>
          <a:chOff x="0" y="0"/>
          <a:chExt cx="0" cy="0"/>
        </a:xfrm>
      </p:grpSpPr>
      <p:sp>
        <p:nvSpPr>
          <p:cNvPr id="87" name="Google Shape;87;p14"/>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9" name="Google Shape;89;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90" name="Google Shape;9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4"/>
          <p:cNvSpPr txBox="1">
            <a:spLocks noGrp="1"/>
          </p:cNvSpPr>
          <p:nvPr>
            <p:ph type="body" idx="2"/>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5"/>
          <p:cNvSpPr txBox="1">
            <a:spLocks noGrp="1"/>
          </p:cNvSpPr>
          <p:nvPr>
            <p:ph type="title"/>
          </p:nvPr>
        </p:nvSpPr>
        <p:spPr>
          <a:xfrm>
            <a:off x="95425" y="4288400"/>
            <a:ext cx="8658900" cy="768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1pPr>
            <a:lvl2pPr lvl="1" rtl="0">
              <a:spcBef>
                <a:spcPts val="0"/>
              </a:spcBef>
              <a:spcAft>
                <a:spcPts val="0"/>
              </a:spcAft>
              <a:buSzPts val="2400"/>
              <a:buFont typeface="Roboto"/>
              <a:buNone/>
              <a:defRPr sz="2400">
                <a:latin typeface="Roboto"/>
                <a:ea typeface="Roboto"/>
                <a:cs typeface="Roboto"/>
                <a:sym typeface="Roboto"/>
              </a:defRPr>
            </a:lvl2pPr>
            <a:lvl3pPr lvl="2" rtl="0">
              <a:spcBef>
                <a:spcPts val="0"/>
              </a:spcBef>
              <a:spcAft>
                <a:spcPts val="0"/>
              </a:spcAft>
              <a:buSzPts val="2400"/>
              <a:buFont typeface="Roboto"/>
              <a:buNone/>
              <a:defRPr sz="2400">
                <a:latin typeface="Roboto"/>
                <a:ea typeface="Roboto"/>
                <a:cs typeface="Roboto"/>
                <a:sym typeface="Roboto"/>
              </a:defRPr>
            </a:lvl3pPr>
            <a:lvl4pPr lvl="3" rtl="0">
              <a:spcBef>
                <a:spcPts val="0"/>
              </a:spcBef>
              <a:spcAft>
                <a:spcPts val="0"/>
              </a:spcAft>
              <a:buSzPts val="2400"/>
              <a:buFont typeface="Roboto"/>
              <a:buNone/>
              <a:defRPr sz="2400">
                <a:latin typeface="Roboto"/>
                <a:ea typeface="Roboto"/>
                <a:cs typeface="Roboto"/>
                <a:sym typeface="Roboto"/>
              </a:defRPr>
            </a:lvl4pPr>
            <a:lvl5pPr lvl="4" rtl="0">
              <a:spcBef>
                <a:spcPts val="0"/>
              </a:spcBef>
              <a:spcAft>
                <a:spcPts val="0"/>
              </a:spcAft>
              <a:buSzPts val="2400"/>
              <a:buFont typeface="Roboto"/>
              <a:buNone/>
              <a:defRPr sz="2400">
                <a:latin typeface="Roboto"/>
                <a:ea typeface="Roboto"/>
                <a:cs typeface="Roboto"/>
                <a:sym typeface="Roboto"/>
              </a:defRPr>
            </a:lvl5pPr>
            <a:lvl6pPr lvl="5" rtl="0">
              <a:spcBef>
                <a:spcPts val="0"/>
              </a:spcBef>
              <a:spcAft>
                <a:spcPts val="0"/>
              </a:spcAft>
              <a:buSzPts val="2400"/>
              <a:buFont typeface="Roboto"/>
              <a:buNone/>
              <a:defRPr sz="2400">
                <a:latin typeface="Roboto"/>
                <a:ea typeface="Roboto"/>
                <a:cs typeface="Roboto"/>
                <a:sym typeface="Roboto"/>
              </a:defRPr>
            </a:lvl6pPr>
            <a:lvl7pPr lvl="6" rtl="0">
              <a:spcBef>
                <a:spcPts val="0"/>
              </a:spcBef>
              <a:spcAft>
                <a:spcPts val="0"/>
              </a:spcAft>
              <a:buSzPts val="2400"/>
              <a:buFont typeface="Roboto"/>
              <a:buNone/>
              <a:defRPr sz="2400">
                <a:latin typeface="Roboto"/>
                <a:ea typeface="Roboto"/>
                <a:cs typeface="Roboto"/>
                <a:sym typeface="Roboto"/>
              </a:defRPr>
            </a:lvl7pPr>
            <a:lvl8pPr lvl="7" rtl="0">
              <a:spcBef>
                <a:spcPts val="0"/>
              </a:spcBef>
              <a:spcAft>
                <a:spcPts val="0"/>
              </a:spcAft>
              <a:buSzPts val="2400"/>
              <a:buFont typeface="Roboto"/>
              <a:buNone/>
              <a:defRPr sz="2400">
                <a:latin typeface="Roboto"/>
                <a:ea typeface="Roboto"/>
                <a:cs typeface="Roboto"/>
                <a:sym typeface="Roboto"/>
              </a:defRPr>
            </a:lvl8pPr>
            <a:lvl9pPr lvl="8" rtl="0">
              <a:spcBef>
                <a:spcPts val="0"/>
              </a:spcBef>
              <a:spcAft>
                <a:spcPts val="0"/>
              </a:spcAft>
              <a:buSzPts val="2400"/>
              <a:buFont typeface="Roboto"/>
              <a:buNone/>
              <a:defRPr sz="2400">
                <a:latin typeface="Roboto"/>
                <a:ea typeface="Roboto"/>
                <a:cs typeface="Roboto"/>
                <a:sym typeface="Roboto"/>
              </a:defRPr>
            </a:lvl9pPr>
          </a:lstStyle>
          <a:p>
            <a:endParaRPr/>
          </a:p>
        </p:txBody>
      </p:sp>
      <p:cxnSp>
        <p:nvCxnSpPr>
          <p:cNvPr id="95" name="Google Shape;95;p15"/>
          <p:cNvCxnSpPr/>
          <p:nvPr/>
        </p:nvCxnSpPr>
        <p:spPr>
          <a:xfrm>
            <a:off x="168250" y="4288400"/>
            <a:ext cx="87570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erlude">
  <p:cSld name="SECTION_TITLE_AND_DESCRIPTION_1_3">
    <p:spTree>
      <p:nvGrpSpPr>
        <p:cNvPr id="1" name="Shape 100"/>
        <p:cNvGrpSpPr/>
        <p:nvPr/>
      </p:nvGrpSpPr>
      <p:grpSpPr>
        <a:xfrm>
          <a:off x="0" y="0"/>
          <a:ext cx="0" cy="0"/>
          <a:chOff x="0" y="0"/>
          <a:chExt cx="0" cy="0"/>
        </a:xfrm>
      </p:grpSpPr>
      <p:sp>
        <p:nvSpPr>
          <p:cNvPr id="101" name="Google Shape;101;p18"/>
          <p:cNvSpPr/>
          <p:nvPr/>
        </p:nvSpPr>
        <p:spPr>
          <a:xfrm>
            <a:off x="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8"/>
          <p:cNvSpPr txBox="1">
            <a:spLocks noGrp="1"/>
          </p:cNvSpPr>
          <p:nvPr>
            <p:ph type="body" idx="1"/>
          </p:nvPr>
        </p:nvSpPr>
        <p:spPr>
          <a:xfrm>
            <a:off x="4812375" y="402198"/>
            <a:ext cx="3999900" cy="42609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pic>
        <p:nvPicPr>
          <p:cNvPr id="104" name="Google Shape;104;p1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105" name="Google Shape;105;p18"/>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cxnSp>
        <p:nvCxnSpPr>
          <p:cNvPr id="106" name="Google Shape;106;p18"/>
          <p:cNvCxnSpPr/>
          <p:nvPr/>
        </p:nvCxnSpPr>
        <p:spPr>
          <a:xfrm>
            <a:off x="266975" y="4049175"/>
            <a:ext cx="4038000" cy="0"/>
          </a:xfrm>
          <a:prstGeom prst="straightConnector1">
            <a:avLst/>
          </a:prstGeom>
          <a:noFill/>
          <a:ln w="19050" cap="flat" cmpd="sng">
            <a:solidFill>
              <a:srgbClr val="BF9000"/>
            </a:solidFill>
            <a:prstDash val="solid"/>
            <a:round/>
            <a:headEnd type="none" w="med" len="med"/>
            <a:tailEnd type="none" w="med" len="med"/>
          </a:ln>
        </p:spPr>
      </p:cxnSp>
      <p:sp>
        <p:nvSpPr>
          <p:cNvPr id="107" name="Google Shape;107;p18"/>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lvl1pPr lvl="0" rtl="0">
              <a:lnSpc>
                <a:spcPct val="100000"/>
              </a:lnSpc>
              <a:spcBef>
                <a:spcPts val="600"/>
              </a:spcBef>
              <a:spcAft>
                <a:spcPts val="0"/>
              </a:spcAft>
              <a:buClr>
                <a:schemeClr val="lt1"/>
              </a:buClr>
              <a:buSzPts val="1800"/>
              <a:buNone/>
              <a:defRPr>
                <a:solidFill>
                  <a:schemeClr val="lt1"/>
                </a:solidFill>
              </a:defRPr>
            </a:lvl1pPr>
            <a:lvl2pPr lvl="1" rtl="0">
              <a:lnSpc>
                <a:spcPct val="100000"/>
              </a:lnSpc>
              <a:spcBef>
                <a:spcPts val="600"/>
              </a:spcBef>
              <a:spcAft>
                <a:spcPts val="0"/>
              </a:spcAft>
              <a:buClr>
                <a:schemeClr val="lt1"/>
              </a:buClr>
              <a:buSzPts val="2100"/>
              <a:buNone/>
              <a:defRPr sz="2100">
                <a:solidFill>
                  <a:schemeClr val="lt1"/>
                </a:solidFill>
              </a:defRPr>
            </a:lvl2pPr>
            <a:lvl3pPr lvl="2" rtl="0">
              <a:lnSpc>
                <a:spcPct val="100000"/>
              </a:lnSpc>
              <a:spcBef>
                <a:spcPts val="600"/>
              </a:spcBef>
              <a:spcAft>
                <a:spcPts val="0"/>
              </a:spcAft>
              <a:buClr>
                <a:schemeClr val="lt1"/>
              </a:buClr>
              <a:buSzPts val="2100"/>
              <a:buNone/>
              <a:defRPr sz="2100">
                <a:solidFill>
                  <a:schemeClr val="lt1"/>
                </a:solidFill>
              </a:defRPr>
            </a:lvl3pPr>
            <a:lvl4pPr lvl="3" rtl="0">
              <a:lnSpc>
                <a:spcPct val="100000"/>
              </a:lnSpc>
              <a:spcBef>
                <a:spcPts val="600"/>
              </a:spcBef>
              <a:spcAft>
                <a:spcPts val="0"/>
              </a:spcAft>
              <a:buClr>
                <a:schemeClr val="lt1"/>
              </a:buClr>
              <a:buSzPts val="2100"/>
              <a:buNone/>
              <a:defRPr sz="2100">
                <a:solidFill>
                  <a:schemeClr val="lt1"/>
                </a:solidFill>
              </a:defRPr>
            </a:lvl4pPr>
            <a:lvl5pPr lvl="4" rtl="0">
              <a:lnSpc>
                <a:spcPct val="100000"/>
              </a:lnSpc>
              <a:spcBef>
                <a:spcPts val="600"/>
              </a:spcBef>
              <a:spcAft>
                <a:spcPts val="0"/>
              </a:spcAft>
              <a:buClr>
                <a:schemeClr val="lt1"/>
              </a:buClr>
              <a:buSzPts val="2100"/>
              <a:buNone/>
              <a:defRPr sz="2100">
                <a:solidFill>
                  <a:schemeClr val="lt1"/>
                </a:solidFill>
              </a:defRPr>
            </a:lvl5pPr>
            <a:lvl6pPr lvl="5" rtl="0">
              <a:lnSpc>
                <a:spcPct val="100000"/>
              </a:lnSpc>
              <a:spcBef>
                <a:spcPts val="600"/>
              </a:spcBef>
              <a:spcAft>
                <a:spcPts val="0"/>
              </a:spcAft>
              <a:buClr>
                <a:schemeClr val="lt1"/>
              </a:buClr>
              <a:buSzPts val="2100"/>
              <a:buNone/>
              <a:defRPr sz="2100">
                <a:solidFill>
                  <a:schemeClr val="lt1"/>
                </a:solidFill>
              </a:defRPr>
            </a:lvl6pPr>
            <a:lvl7pPr lvl="6" rtl="0">
              <a:lnSpc>
                <a:spcPct val="100000"/>
              </a:lnSpc>
              <a:spcBef>
                <a:spcPts val="600"/>
              </a:spcBef>
              <a:spcAft>
                <a:spcPts val="0"/>
              </a:spcAft>
              <a:buClr>
                <a:schemeClr val="lt1"/>
              </a:buClr>
              <a:buSzPts val="2100"/>
              <a:buNone/>
              <a:defRPr sz="2100">
                <a:solidFill>
                  <a:schemeClr val="lt1"/>
                </a:solidFill>
              </a:defRPr>
            </a:lvl7pPr>
            <a:lvl8pPr lvl="7" rtl="0">
              <a:lnSpc>
                <a:spcPct val="100000"/>
              </a:lnSpc>
              <a:spcBef>
                <a:spcPts val="600"/>
              </a:spcBef>
              <a:spcAft>
                <a:spcPts val="0"/>
              </a:spcAft>
              <a:buClr>
                <a:schemeClr val="lt1"/>
              </a:buClr>
              <a:buSzPts val="2100"/>
              <a:buNone/>
              <a:defRPr sz="2100">
                <a:solidFill>
                  <a:schemeClr val="lt1"/>
                </a:solidFill>
              </a:defRPr>
            </a:lvl8pPr>
            <a:lvl9pPr lvl="8" rtl="0">
              <a:lnSpc>
                <a:spcPct val="100000"/>
              </a:lnSpc>
              <a:spcBef>
                <a:spcPts val="60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_1">
    <p:spTree>
      <p:nvGrpSpPr>
        <p:cNvPr id="1" name="Shape 108"/>
        <p:cNvGrpSpPr/>
        <p:nvPr/>
      </p:nvGrpSpPr>
      <p:grpSpPr>
        <a:xfrm>
          <a:off x="0" y="0"/>
          <a:ext cx="0" cy="0"/>
          <a:chOff x="0" y="0"/>
          <a:chExt cx="0" cy="0"/>
        </a:xfrm>
      </p:grpSpPr>
      <p:sp>
        <p:nvSpPr>
          <p:cNvPr id="109" name="Google Shape;109;p19"/>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1" name="Google Shape;111;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12" name="Google Shape;112;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de on left">
  <p:cSld name="SECTION_TITLE_AND_DESCRIPTION_1_1_1">
    <p:spTree>
      <p:nvGrpSpPr>
        <p:cNvPr id="1" name="Shape 114"/>
        <p:cNvGrpSpPr/>
        <p:nvPr/>
      </p:nvGrpSpPr>
      <p:grpSpPr>
        <a:xfrm>
          <a:off x="0" y="0"/>
          <a:ext cx="0" cy="0"/>
          <a:chOff x="0" y="0"/>
          <a:chExt cx="0" cy="0"/>
        </a:xfrm>
      </p:grpSpPr>
      <p:sp>
        <p:nvSpPr>
          <p:cNvPr id="115" name="Google Shape;115;p20"/>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20"/>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8" name="Google Shape;118;p20"/>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9" name="Google Shape;119;p20"/>
          <p:cNvSpPr txBox="1">
            <a:spLocks noGrp="1"/>
          </p:cNvSpPr>
          <p:nvPr>
            <p:ph type="title"/>
          </p:nvPr>
        </p:nvSpPr>
        <p:spPr>
          <a:xfrm>
            <a:off x="48829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20" name="Google Shape;120;p20"/>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de left, Heading">
  <p:cSld name="SECTION_TITLE_AND_DESCRIPTION_1_1_1_1">
    <p:spTree>
      <p:nvGrpSpPr>
        <p:cNvPr id="1" name="Shape 121"/>
        <p:cNvGrpSpPr/>
        <p:nvPr/>
      </p:nvGrpSpPr>
      <p:grpSpPr>
        <a:xfrm>
          <a:off x="0" y="0"/>
          <a:ext cx="0" cy="0"/>
          <a:chOff x="0" y="0"/>
          <a:chExt cx="0" cy="0"/>
        </a:xfrm>
      </p:grpSpPr>
      <p:sp>
        <p:nvSpPr>
          <p:cNvPr id="122" name="Google Shape;122;p21"/>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21"/>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5" name="Google Shape;125;p21"/>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6" name="Google Shape;126;p21"/>
          <p:cNvSpPr txBox="1">
            <a:spLocks noGrp="1"/>
          </p:cNvSpPr>
          <p:nvPr>
            <p:ph type="subTitle" idx="3"/>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27" name="Google Shape;127;p21"/>
          <p:cNvSpPr txBox="1">
            <a:spLocks noGrp="1"/>
          </p:cNvSpPr>
          <p:nvPr>
            <p:ph type="title"/>
          </p:nvPr>
        </p:nvSpPr>
        <p:spPr>
          <a:xfrm>
            <a:off x="208450" y="3418425"/>
            <a:ext cx="3950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pic>
        <p:nvPicPr>
          <p:cNvPr id="128" name="Google Shape;128;p21"/>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1" name="Google Shape;13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de on right">
  <p:cSld name="SECTION_TITLE_AND_DESCRIPTION_1_2">
    <p:spTree>
      <p:nvGrpSpPr>
        <p:cNvPr id="1" name="Shape 132"/>
        <p:cNvGrpSpPr/>
        <p:nvPr/>
      </p:nvGrpSpPr>
      <p:grpSpPr>
        <a:xfrm>
          <a:off x="0" y="0"/>
          <a:ext cx="0" cy="0"/>
          <a:chOff x="0" y="0"/>
          <a:chExt cx="0" cy="0"/>
        </a:xfrm>
      </p:grpSpPr>
      <p:sp>
        <p:nvSpPr>
          <p:cNvPr id="133" name="Google Shape;133;p23"/>
          <p:cNvSpPr/>
          <p:nvPr/>
        </p:nvSpPr>
        <p:spPr>
          <a:xfrm>
            <a:off x="457200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3"/>
          <p:cNvSpPr txBox="1">
            <a:spLocks noGrp="1"/>
          </p:cNvSpPr>
          <p:nvPr>
            <p:ph type="body" idx="1"/>
          </p:nvPr>
        </p:nvSpPr>
        <p:spPr>
          <a:xfrm>
            <a:off x="3117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6" name="Google Shape;136;p23"/>
          <p:cNvSpPr txBox="1">
            <a:spLocks noGrp="1"/>
          </p:cNvSpPr>
          <p:nvPr>
            <p:ph type="body" idx="2"/>
          </p:nvPr>
        </p:nvSpPr>
        <p:spPr>
          <a:xfrm>
            <a:off x="4882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7" name="Google Shape;137;p23"/>
          <p:cNvSpPr txBox="1">
            <a:spLocks noGrp="1"/>
          </p:cNvSpPr>
          <p:nvPr>
            <p:ph type="title"/>
          </p:nvPr>
        </p:nvSpPr>
        <p:spPr>
          <a:xfrm>
            <a:off x="3117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oadmap">
  <p:cSld name="SECTION_TITLE_AND_DESCRIPTION_1">
    <p:spTree>
      <p:nvGrpSpPr>
        <p:cNvPr id="1" name="Shape 22"/>
        <p:cNvGrpSpPr/>
        <p:nvPr/>
      </p:nvGrpSpPr>
      <p:grpSpPr>
        <a:xfrm>
          <a:off x="0" y="0"/>
          <a:ext cx="0" cy="0"/>
          <a:chOff x="0" y="0"/>
          <a:chExt cx="0" cy="0"/>
        </a:xfrm>
      </p:grpSpPr>
      <p:sp>
        <p:nvSpPr>
          <p:cNvPr id="23" name="Google Shape;23;p5"/>
          <p:cNvSpPr/>
          <p:nvPr/>
        </p:nvSpPr>
        <p:spPr>
          <a:xfrm>
            <a:off x="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1"/>
          </p:nvPr>
        </p:nvSpPr>
        <p:spPr>
          <a:xfrm>
            <a:off x="4812375" y="402198"/>
            <a:ext cx="3999900" cy="42609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1pPr>
            <a:lvl2pPr marL="914400" lvl="1"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2pPr>
            <a:lvl3pPr marL="1371600" lvl="2"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3pPr>
            <a:lvl4pPr marL="1828800" lvl="3"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4pPr>
            <a:lvl5pPr marL="2286000" lvl="4"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5pPr>
            <a:lvl6pPr marL="2743200" lvl="5"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6pPr>
            <a:lvl7pPr marL="3200400" lvl="6"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7pPr>
            <a:lvl8pPr marL="3657600" lvl="7"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8pPr>
            <a:lvl9pPr marL="4114800" lvl="8"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9pPr>
          </a:lstStyle>
          <a:p>
            <a:endParaRPr/>
          </a:p>
        </p:txBody>
      </p:sp>
      <p:sp>
        <p:nvSpPr>
          <p:cNvPr id="26" name="Google Shape;26;p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cxnSp>
        <p:nvCxnSpPr>
          <p:cNvPr id="27" name="Google Shape;27;p5"/>
          <p:cNvCxnSpPr/>
          <p:nvPr/>
        </p:nvCxnSpPr>
        <p:spPr>
          <a:xfrm>
            <a:off x="266975" y="4049175"/>
            <a:ext cx="4038000" cy="0"/>
          </a:xfrm>
          <a:prstGeom prst="straightConnector1">
            <a:avLst/>
          </a:prstGeom>
          <a:noFill/>
          <a:ln w="19050" cap="flat" cmpd="sng">
            <a:solidFill>
              <a:srgbClr val="BF9000"/>
            </a:solidFill>
            <a:prstDash val="solid"/>
            <a:round/>
            <a:headEnd type="none" w="med" len="med"/>
            <a:tailEnd type="none" w="med" len="med"/>
          </a:ln>
        </p:spPr>
      </p:cxnSp>
      <p:sp>
        <p:nvSpPr>
          <p:cNvPr id="28" name="Google Shape;28;p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lvl1pPr lvl="0" rtl="0">
              <a:lnSpc>
                <a:spcPct val="100000"/>
              </a:lnSpc>
              <a:spcBef>
                <a:spcPts val="600"/>
              </a:spcBef>
              <a:spcAft>
                <a:spcPts val="0"/>
              </a:spcAft>
              <a:buSzPts val="1800"/>
              <a:buNone/>
              <a:defRPr/>
            </a:lvl1pPr>
            <a:lvl2pPr lvl="1" rtl="0">
              <a:lnSpc>
                <a:spcPct val="100000"/>
              </a:lnSpc>
              <a:spcBef>
                <a:spcPts val="600"/>
              </a:spcBef>
              <a:spcAft>
                <a:spcPts val="0"/>
              </a:spcAft>
              <a:buSzPts val="2100"/>
              <a:buNone/>
              <a:defRPr sz="2100"/>
            </a:lvl2pPr>
            <a:lvl3pPr lvl="2" rtl="0">
              <a:lnSpc>
                <a:spcPct val="100000"/>
              </a:lnSpc>
              <a:spcBef>
                <a:spcPts val="600"/>
              </a:spcBef>
              <a:spcAft>
                <a:spcPts val="0"/>
              </a:spcAft>
              <a:buSzPts val="2100"/>
              <a:buNone/>
              <a:defRPr sz="2100"/>
            </a:lvl3pPr>
            <a:lvl4pPr lvl="3" rtl="0">
              <a:lnSpc>
                <a:spcPct val="100000"/>
              </a:lnSpc>
              <a:spcBef>
                <a:spcPts val="600"/>
              </a:spcBef>
              <a:spcAft>
                <a:spcPts val="0"/>
              </a:spcAft>
              <a:buSzPts val="2100"/>
              <a:buNone/>
              <a:defRPr sz="2100"/>
            </a:lvl4pPr>
            <a:lvl5pPr lvl="4" rtl="0">
              <a:lnSpc>
                <a:spcPct val="100000"/>
              </a:lnSpc>
              <a:spcBef>
                <a:spcPts val="600"/>
              </a:spcBef>
              <a:spcAft>
                <a:spcPts val="0"/>
              </a:spcAft>
              <a:buSzPts val="2100"/>
              <a:buNone/>
              <a:defRPr sz="2100"/>
            </a:lvl5pPr>
            <a:lvl6pPr lvl="5" rtl="0">
              <a:lnSpc>
                <a:spcPct val="100000"/>
              </a:lnSpc>
              <a:spcBef>
                <a:spcPts val="600"/>
              </a:spcBef>
              <a:spcAft>
                <a:spcPts val="0"/>
              </a:spcAft>
              <a:buSzPts val="2100"/>
              <a:buNone/>
              <a:defRPr sz="2100"/>
            </a:lvl6pPr>
            <a:lvl7pPr lvl="6" rtl="0">
              <a:lnSpc>
                <a:spcPct val="100000"/>
              </a:lnSpc>
              <a:spcBef>
                <a:spcPts val="600"/>
              </a:spcBef>
              <a:spcAft>
                <a:spcPts val="0"/>
              </a:spcAft>
              <a:buSzPts val="2100"/>
              <a:buNone/>
              <a:defRPr sz="2100"/>
            </a:lvl7pPr>
            <a:lvl8pPr lvl="7" rtl="0">
              <a:lnSpc>
                <a:spcPct val="100000"/>
              </a:lnSpc>
              <a:spcBef>
                <a:spcPts val="600"/>
              </a:spcBef>
              <a:spcAft>
                <a:spcPts val="0"/>
              </a:spcAft>
              <a:buSzPts val="2100"/>
              <a:buNone/>
              <a:defRPr sz="2100"/>
            </a:lvl8pPr>
            <a:lvl9pPr lvl="8" rtl="0">
              <a:lnSpc>
                <a:spcPct val="100000"/>
              </a:lnSpc>
              <a:spcBef>
                <a:spcPts val="60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33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6914712" y="4832317"/>
            <a:ext cx="2057400" cy="273844"/>
          </a:xfrm>
          <a:prstGeom prst="rect">
            <a:avLst/>
          </a:prstGeom>
        </p:spPr>
        <p:txBody>
          <a:bodyPr vert="horz" lIns="91440" tIns="45720" rIns="91440" bIns="45720" rtlCol="0" anchor="ctr"/>
          <a:lstStyle>
            <a:lvl1pPr algn="r">
              <a:defRPr sz="825">
                <a:solidFill>
                  <a:schemeClr val="bg1">
                    <a:lumMod val="50000"/>
                  </a:schemeClr>
                </a:solidFill>
              </a:defRPr>
            </a:lvl1pPr>
          </a:lstStyle>
          <a:p>
            <a:fld id="{C4204591-24BD-A542-B9D5-F8D8A88D2FEE}" type="slidenum">
              <a:rPr lang="en-US" smtClean="0"/>
              <a:pPr/>
              <a:t>‹#›</a:t>
            </a:fld>
            <a:endParaRPr lang="en-US" dirty="0"/>
          </a:p>
        </p:txBody>
      </p:sp>
    </p:spTree>
    <p:extLst>
      <p:ext uri="{BB962C8B-B14F-4D97-AF65-F5344CB8AC3E}">
        <p14:creationId xmlns:p14="http://schemas.microsoft.com/office/powerpoint/2010/main" val="118079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mo slide right">
  <p:cSld name="SECTION_TITLE_AND_DESCRIPTION_2">
    <p:spTree>
      <p:nvGrpSpPr>
        <p:cNvPr id="1" name="Shape 29"/>
        <p:cNvGrpSpPr/>
        <p:nvPr/>
      </p:nvGrpSpPr>
      <p:grpSpPr>
        <a:xfrm>
          <a:off x="0" y="0"/>
          <a:ext cx="0" cy="0"/>
          <a:chOff x="0" y="0"/>
          <a:chExt cx="0" cy="0"/>
        </a:xfrm>
      </p:grpSpPr>
      <p:sp>
        <p:nvSpPr>
          <p:cNvPr id="30" name="Google Shape;30;p6"/>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subTitle" idx="1"/>
          </p:nvPr>
        </p:nvSpPr>
        <p:spPr>
          <a:xfrm>
            <a:off x="4835400" y="4198275"/>
            <a:ext cx="4045200" cy="465000"/>
          </a:xfrm>
          <a:prstGeom prst="rect">
            <a:avLst/>
          </a:prstGeom>
        </p:spPr>
        <p:txBody>
          <a:bodyPr spcFirstLastPara="1" wrap="square" lIns="91425" tIns="91425" rIns="91425" bIns="91425" anchor="t" anchorCtr="0">
            <a:noAutofit/>
          </a:bodyPr>
          <a:lstStyle>
            <a:lvl1pPr lvl="0" algn="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6"/>
          <p:cNvSpPr txBox="1"/>
          <p:nvPr/>
        </p:nvSpPr>
        <p:spPr>
          <a:xfrm>
            <a:off x="6365900" y="3724875"/>
            <a:ext cx="25911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34" name="Google Shape;34;p6"/>
          <p:cNvSpPr txBox="1">
            <a:spLocks noGrp="1"/>
          </p:cNvSpPr>
          <p:nvPr>
            <p:ph type="body" idx="2"/>
          </p:nvPr>
        </p:nvSpPr>
        <p:spPr>
          <a:xfrm>
            <a:off x="95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35" name="Google Shape;35;p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6" name="Google Shape;36;p6"/>
          <p:cNvCxnSpPr/>
          <p:nvPr/>
        </p:nvCxnSpPr>
        <p:spPr>
          <a:xfrm>
            <a:off x="95431" y="402210"/>
            <a:ext cx="43521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mo slide left">
  <p:cSld name="SECTION_TITLE_AND_DESCRIPTION_2_1">
    <p:spTree>
      <p:nvGrpSpPr>
        <p:cNvPr id="1" name="Shape 37"/>
        <p:cNvGrpSpPr/>
        <p:nvPr/>
      </p:nvGrpSpPr>
      <p:grpSpPr>
        <a:xfrm>
          <a:off x="0" y="0"/>
          <a:ext cx="0" cy="0"/>
          <a:chOff x="0" y="0"/>
          <a:chExt cx="0" cy="0"/>
        </a:xfrm>
      </p:grpSpPr>
      <p:sp>
        <p:nvSpPr>
          <p:cNvPr id="38" name="Google Shape;38;p7"/>
          <p:cNvSpPr/>
          <p:nvPr/>
        </p:nvSpPr>
        <p:spPr>
          <a:xfrm>
            <a:off x="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subTitle" idx="1"/>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0" name="Google Shape;40;p7"/>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41" name="Google Shape;41;p7"/>
          <p:cNvSpPr txBox="1">
            <a:spLocks noGrp="1"/>
          </p:cNvSpPr>
          <p:nvPr>
            <p:ph type="body" idx="2"/>
          </p:nvPr>
        </p:nvSpPr>
        <p:spPr>
          <a:xfrm>
            <a:off x="4667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42" name="Google Shape;42;p7"/>
          <p:cNvSpPr txBox="1">
            <a:spLocks noGrp="1"/>
          </p:cNvSpPr>
          <p:nvPr>
            <p:ph type="title"/>
          </p:nvPr>
        </p:nvSpPr>
        <p:spPr>
          <a:xfrm>
            <a:off x="4572000" y="0"/>
            <a:ext cx="4572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3" name="Google Shape;43;p7"/>
          <p:cNvCxnSpPr/>
          <p:nvPr/>
        </p:nvCxnSpPr>
        <p:spPr>
          <a:xfrm>
            <a:off x="4667431" y="402210"/>
            <a:ext cx="4352100" cy="0"/>
          </a:xfrm>
          <a:prstGeom prst="straightConnector1">
            <a:avLst/>
          </a:prstGeom>
          <a:noFill/>
          <a:ln w="19050" cap="flat" cmpd="sng">
            <a:solidFill>
              <a:srgbClr val="BF9000"/>
            </a:solidFill>
            <a:prstDash val="solid"/>
            <a:round/>
            <a:headEnd type="none" w="med" len="med"/>
            <a:tailEnd type="none" w="med" len="med"/>
          </a:ln>
        </p:spPr>
      </p:cxnSp>
      <p:pic>
        <p:nvPicPr>
          <p:cNvPr id="44" name="Google Shape;44;p7"/>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ide Puzzle">
  <p:cSld name="SECTION_TITLE_AND_DESCRIPTION_2_1_1">
    <p:spTree>
      <p:nvGrpSpPr>
        <p:cNvPr id="1" name="Shape 46"/>
        <p:cNvGrpSpPr/>
        <p:nvPr/>
      </p:nvGrpSpPr>
      <p:grpSpPr>
        <a:xfrm>
          <a:off x="0" y="0"/>
          <a:ext cx="0" cy="0"/>
          <a:chOff x="0" y="0"/>
          <a:chExt cx="0" cy="0"/>
        </a:xfrm>
      </p:grpSpPr>
      <p:sp>
        <p:nvSpPr>
          <p:cNvPr id="47" name="Google Shape;47;p8"/>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9" name="Google Shape;49;p8"/>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50" name="Google Shape;50;p8"/>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1" name="Google Shape;51;p8"/>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52" name="Google Shape;52;p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53" name="Google Shape;5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8"/>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a:t>
            </a:r>
            <a:endParaRPr sz="2500" b="1">
              <a:solidFill>
                <a:schemeClr val="accent3"/>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ide Puzzle 1">
  <p:cSld name="SECTION_TITLE_AND_DESCRIPTION_2_1_1_2">
    <p:spTree>
      <p:nvGrpSpPr>
        <p:cNvPr id="1" name="Shape 55"/>
        <p:cNvGrpSpPr/>
        <p:nvPr/>
      </p:nvGrpSpPr>
      <p:grpSpPr>
        <a:xfrm>
          <a:off x="0" y="0"/>
          <a:ext cx="0" cy="0"/>
          <a:chOff x="0" y="0"/>
          <a:chExt cx="0" cy="0"/>
        </a:xfrm>
      </p:grpSpPr>
      <p:sp>
        <p:nvSpPr>
          <p:cNvPr id="56" name="Google Shape;56;p9"/>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58" name="Google Shape;58;p9"/>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Compare</a:t>
            </a:r>
            <a:endParaRPr sz="2500" b="1">
              <a:solidFill>
                <a:schemeClr val="accent3"/>
              </a:solidFill>
              <a:latin typeface="Roboto"/>
              <a:ea typeface="Roboto"/>
              <a:cs typeface="Roboto"/>
              <a:sym typeface="Roboto"/>
            </a:endParaRPr>
          </a:p>
        </p:txBody>
      </p:sp>
      <p:sp>
        <p:nvSpPr>
          <p:cNvPr id="59" name="Google Shape;59;p9"/>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0" name="Google Shape;60;p9"/>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1" name="Google Shape;61;p9"/>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62" name="Google Shape;62;p9"/>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63" name="Google Shape;6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ide Puzzle Solution">
  <p:cSld name="SECTION_TITLE_AND_DESCRIPTION_2_1_1_1">
    <p:spTree>
      <p:nvGrpSpPr>
        <p:cNvPr id="1" name="Shape 64"/>
        <p:cNvGrpSpPr/>
        <p:nvPr/>
      </p:nvGrpSpPr>
      <p:grpSpPr>
        <a:xfrm>
          <a:off x="0" y="0"/>
          <a:ext cx="0" cy="0"/>
          <a:chOff x="0" y="0"/>
          <a:chExt cx="0" cy="0"/>
        </a:xfrm>
      </p:grpSpPr>
      <p:sp>
        <p:nvSpPr>
          <p:cNvPr id="65" name="Google Shape;65;p10"/>
          <p:cNvSpPr/>
          <p:nvPr/>
        </p:nvSpPr>
        <p:spPr>
          <a:xfrm>
            <a:off x="0" y="-125"/>
            <a:ext cx="27765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67" name="Google Shape;67;p10"/>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Solution</a:t>
            </a:r>
            <a:endParaRPr sz="2500" b="1">
              <a:solidFill>
                <a:schemeClr val="accent3"/>
              </a:solidFill>
              <a:latin typeface="Roboto"/>
              <a:ea typeface="Roboto"/>
              <a:cs typeface="Roboto"/>
              <a:sym typeface="Roboto"/>
            </a:endParaRPr>
          </a:p>
        </p:txBody>
      </p:sp>
      <p:sp>
        <p:nvSpPr>
          <p:cNvPr id="68" name="Google Shape;68;p10"/>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9" name="Google Shape;69;p10"/>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70" name="Google Shape;70;p10"/>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71" name="Google Shape;71;p10"/>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72" name="Google Shape;7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1"/>
          <p:cNvSpPr txBox="1">
            <a:spLocks noGrp="1"/>
          </p:cNvSpPr>
          <p:nvPr>
            <p:ph type="body" idx="1"/>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76" name="Google Shape;7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77" name="Google Shape;77;p11"/>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
        <p:nvSpPr>
          <p:cNvPr id="78" name="Google Shape;78;p11"/>
          <p:cNvSpPr txBox="1">
            <a:spLocks noGrp="1"/>
          </p:cNvSpPr>
          <p:nvPr>
            <p:ph type="body" idx="2"/>
          </p:nvPr>
        </p:nvSpPr>
        <p:spPr>
          <a:xfrm>
            <a:off x="9543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5" name="Google Shape;8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B5394"/>
              </a:buClr>
              <a:buSzPts val="1600"/>
              <a:buFont typeface="Roboto Medium"/>
              <a:buNone/>
              <a:defRPr sz="1600">
                <a:solidFill>
                  <a:srgbClr val="0B5394"/>
                </a:solidFill>
                <a:latin typeface="Roboto Medium"/>
                <a:ea typeface="Roboto Medium"/>
                <a:cs typeface="Roboto Medium"/>
                <a:sym typeface="Roboto Medium"/>
              </a:defRPr>
            </a:lvl1pPr>
            <a:lvl2pPr lvl="1"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2pPr>
            <a:lvl3pPr lvl="2"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3pPr>
            <a:lvl4pPr lvl="3"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4pPr>
            <a:lvl5pPr lvl="4"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5pPr>
            <a:lvl6pPr lvl="5"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6pPr>
            <a:lvl7pPr lvl="6"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7pPr>
            <a:lvl8pPr lvl="7"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8pPr>
            <a:lvl9pPr lvl="8"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9pPr>
          </a:lstStyle>
          <a:p>
            <a:endParaRPr/>
          </a:p>
        </p:txBody>
      </p:sp>
      <p:sp>
        <p:nvSpPr>
          <p:cNvPr id="7" name="Google Shape;7;p1"/>
          <p:cNvSpPr txBox="1">
            <a:spLocks noGrp="1"/>
          </p:cNvSpPr>
          <p:nvPr>
            <p:ph type="body" idx="1"/>
          </p:nvPr>
        </p:nvSpPr>
        <p:spPr>
          <a:xfrm>
            <a:off x="311700" y="572700"/>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2pPr>
            <a:lvl3pPr marL="1371600" lvl="2"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3pPr>
            <a:lvl4pPr marL="1828800" lvl="3"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1"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20.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9.png"/><Relationship Id="rId1" Type="http://schemas.openxmlformats.org/officeDocument/2006/relationships/slideLayout" Target="../slideLayouts/slideLayout20.xml"/><Relationship Id="rId5" Type="http://schemas.openxmlformats.org/officeDocument/2006/relationships/customXml" Target="../ink/ink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1.png"/><Relationship Id="rId1" Type="http://schemas.openxmlformats.org/officeDocument/2006/relationships/slideLayout" Target="../slideLayouts/slideLayout20.xml"/><Relationship Id="rId5" Type="http://schemas.openxmlformats.org/officeDocument/2006/relationships/customXml" Target="../ink/ink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ustomXml" Target="../ink/ink10.xml"/><Relationship Id="rId5" Type="http://schemas.openxmlformats.org/officeDocument/2006/relationships/image" Target="../media/image6.png"/><Relationship Id="rId4" Type="http://schemas.openxmlformats.org/officeDocument/2006/relationships/customXml" Target="../ink/ink9.xml"/></Relationships>
</file>

<file path=ppt/slides/_rels/slide8.xml.rels><?xml version="1.0" encoding="UTF-8" standalone="yes"?>
<Relationships xmlns="http://schemas.openxmlformats.org/package/2006/relationships"><Relationship Id="rId2" Type="http://schemas.openxmlformats.org/officeDocument/2006/relationships/customXml" Target="../ink/ink11.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customXml" Target="../ink/ink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customXml" Target="../ink/ink13.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customXml" Target="../ink/ink1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b="1" dirty="0">
                <a:solidFill>
                  <a:schemeClr val="accent3"/>
                </a:solidFill>
                <a:latin typeface="Roboto"/>
                <a:ea typeface="Roboto"/>
                <a:cs typeface="Roboto"/>
                <a:sym typeface="Roboto"/>
              </a:rPr>
              <a:t>Links</a:t>
            </a:r>
            <a:endParaRPr b="1" dirty="0">
              <a:solidFill>
                <a:schemeClr val="accent3"/>
              </a:solidFill>
              <a:latin typeface="Roboto"/>
              <a:ea typeface="Roboto"/>
              <a:cs typeface="Roboto"/>
              <a:sym typeface="Roboto"/>
            </a:endParaRPr>
          </a:p>
          <a:p>
            <a:pPr marL="457200" lvl="0" indent="-342900" algn="l" rtl="0">
              <a:spcBef>
                <a:spcPts val="600"/>
              </a:spcBef>
              <a:spcAft>
                <a:spcPts val="0"/>
              </a:spcAft>
              <a:buClr>
                <a:schemeClr val="accent3"/>
              </a:buClr>
              <a:buSzPts val="1800"/>
              <a:buFont typeface="Roboto"/>
              <a:buChar char="•"/>
            </a:pPr>
            <a:r>
              <a:rPr lang="en" b="1" dirty="0">
                <a:solidFill>
                  <a:schemeClr val="accent3"/>
                </a:solidFill>
                <a:latin typeface="Roboto"/>
                <a:ea typeface="Roboto"/>
                <a:cs typeface="Roboto"/>
                <a:sym typeface="Roboto"/>
              </a:rPr>
              <a:t>Bandwidth and Propagation Delay</a:t>
            </a:r>
            <a:endParaRPr b="1" dirty="0">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b="1" dirty="0">
                <a:solidFill>
                  <a:schemeClr val="accent3"/>
                </a:solidFill>
                <a:latin typeface="Roboto"/>
                <a:ea typeface="Roboto"/>
                <a:cs typeface="Roboto"/>
              </a:rPr>
              <a:t>Pipe Diagrams</a:t>
            </a:r>
            <a:endParaRPr b="1" dirty="0">
              <a:solidFill>
                <a:schemeClr val="accent3"/>
              </a:solidFill>
              <a:latin typeface="Roboto"/>
              <a:ea typeface="Roboto"/>
              <a:cs typeface="Roboto"/>
            </a:endParaRPr>
          </a:p>
          <a:p>
            <a:pPr marL="457200" lvl="0" indent="-342900" algn="l" rtl="0">
              <a:spcBef>
                <a:spcPts val="0"/>
              </a:spcBef>
              <a:spcAft>
                <a:spcPts val="0"/>
              </a:spcAft>
              <a:buClr>
                <a:srgbClr val="B7B7B7"/>
              </a:buClr>
              <a:buSzPts val="1800"/>
              <a:buChar char="•"/>
            </a:pPr>
            <a:r>
              <a:rPr lang="en" b="1" dirty="0">
                <a:solidFill>
                  <a:schemeClr val="accent3"/>
                </a:solidFill>
                <a:latin typeface="Roboto"/>
                <a:ea typeface="Roboto"/>
                <a:cs typeface="Roboto"/>
              </a:rPr>
              <a:t>Overloaded Links</a:t>
            </a:r>
            <a:endParaRPr b="1" dirty="0">
              <a:solidFill>
                <a:schemeClr val="accent3"/>
              </a:solidFill>
              <a:latin typeface="Roboto"/>
              <a:ea typeface="Roboto"/>
              <a:cs typeface="Roboto"/>
            </a:endParaRPr>
          </a:p>
        </p:txBody>
      </p:sp>
      <p:sp>
        <p:nvSpPr>
          <p:cNvPr id="168" name="Google Shape;168;p2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Bandwidth and Propagation Delay</a:t>
            </a:r>
            <a:br>
              <a:rPr lang="en" dirty="0"/>
            </a:br>
            <a:r>
              <a:rPr lang="en" dirty="0"/>
              <a:t>Exercises ANS</a:t>
            </a:r>
            <a:endParaRPr dirty="0"/>
          </a:p>
        </p:txBody>
      </p:sp>
      <p:sp>
        <p:nvSpPr>
          <p:cNvPr id="169" name="Google Shape;169;p2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dirty="0"/>
              <a:t>Lecture 3</a:t>
            </a:r>
            <a:r>
              <a:rPr lang="en"/>
              <a:t>, Spring </a:t>
            </a:r>
            <a:r>
              <a:rPr lang="en" dirty="0"/>
              <a:t>2026</a:t>
            </a:r>
            <a:endParaRPr dirty="0"/>
          </a:p>
        </p:txBody>
      </p:sp>
      <p:sp>
        <p:nvSpPr>
          <p:cNvPr id="3" name="Slide Number Placeholder 2">
            <a:extLst>
              <a:ext uri="{FF2B5EF4-FFF2-40B4-BE49-F238E27FC236}">
                <a16:creationId xmlns:a16="http://schemas.microsoft.com/office/drawing/2014/main" id="{BB1700D9-8E43-5310-ED82-BC6D7108F6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3AD72523-4228-9C47-B195-4AAF96A160BD}"/>
              </a:ext>
            </a:extLst>
          </p:cNvPr>
          <p:cNvGrpSpPr/>
          <p:nvPr/>
        </p:nvGrpSpPr>
        <p:grpSpPr>
          <a:xfrm>
            <a:off x="3471949" y="1126138"/>
            <a:ext cx="1133514" cy="647753"/>
            <a:chOff x="7493876" y="2774731"/>
            <a:chExt cx="1481958" cy="894622"/>
          </a:xfrm>
        </p:grpSpPr>
        <p:sp>
          <p:nvSpPr>
            <p:cNvPr id="136" name="Freeform 135">
              <a:extLst>
                <a:ext uri="{FF2B5EF4-FFF2-40B4-BE49-F238E27FC236}">
                  <a16:creationId xmlns:a16="http://schemas.microsoft.com/office/drawing/2014/main" id="{9FB9E0EF-9063-B545-BC2B-062A0488CC7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p>
          </p:txBody>
        </p:sp>
        <p:sp>
          <p:nvSpPr>
            <p:cNvPr id="137" name="Oval 136">
              <a:extLst>
                <a:ext uri="{FF2B5EF4-FFF2-40B4-BE49-F238E27FC236}">
                  <a16:creationId xmlns:a16="http://schemas.microsoft.com/office/drawing/2014/main" id="{B0BF60BF-9AF2-D948-8319-1FF102BC7D3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p>
          </p:txBody>
        </p:sp>
        <p:grpSp>
          <p:nvGrpSpPr>
            <p:cNvPr id="138" name="Group 137">
              <a:extLst>
                <a:ext uri="{FF2B5EF4-FFF2-40B4-BE49-F238E27FC236}">
                  <a16:creationId xmlns:a16="http://schemas.microsoft.com/office/drawing/2014/main" id="{B32B55C6-F759-234F-8CF0-5FB387F35BC4}"/>
                </a:ext>
              </a:extLst>
            </p:cNvPr>
            <p:cNvGrpSpPr/>
            <p:nvPr/>
          </p:nvGrpSpPr>
          <p:grpSpPr>
            <a:xfrm>
              <a:off x="7713663" y="2848339"/>
              <a:ext cx="1042107" cy="425543"/>
              <a:chOff x="7786941" y="2884917"/>
              <a:chExt cx="897649" cy="353919"/>
            </a:xfrm>
          </p:grpSpPr>
          <p:sp>
            <p:nvSpPr>
              <p:cNvPr id="139" name="Freeform 138">
                <a:extLst>
                  <a:ext uri="{FF2B5EF4-FFF2-40B4-BE49-F238E27FC236}">
                    <a16:creationId xmlns:a16="http://schemas.microsoft.com/office/drawing/2014/main" id="{B1153D6F-A3DF-7246-9629-9228753ADE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40" name="Freeform 139">
                <a:extLst>
                  <a:ext uri="{FF2B5EF4-FFF2-40B4-BE49-F238E27FC236}">
                    <a16:creationId xmlns:a16="http://schemas.microsoft.com/office/drawing/2014/main" id="{1C55D52C-AF37-4949-9428-203518D525C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41" name="Freeform 140">
                <a:extLst>
                  <a:ext uri="{FF2B5EF4-FFF2-40B4-BE49-F238E27FC236}">
                    <a16:creationId xmlns:a16="http://schemas.microsoft.com/office/drawing/2014/main" id="{58904F43-F0C7-374E-ADE8-8A024A6627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42" name="Freeform 141">
                <a:extLst>
                  <a:ext uri="{FF2B5EF4-FFF2-40B4-BE49-F238E27FC236}">
                    <a16:creationId xmlns:a16="http://schemas.microsoft.com/office/drawing/2014/main" id="{874597C3-FAA4-A147-A86C-C5108827045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18950" y="218960"/>
            <a:ext cx="7886700" cy="670967"/>
          </a:xfrm>
        </p:spPr>
        <p:txBody>
          <a:bodyPr>
            <a:normAutofit fontScale="90000"/>
          </a:bodyPr>
          <a:lstStyle/>
          <a:p>
            <a:r>
              <a:rPr lang="en-US" dirty="0">
                <a:ea typeface="ＭＳ Ｐゴシック" panose="020B0600070205080204" pitchFamily="34" charset="-128"/>
              </a:rPr>
              <a:t>Packet delay: four sources</a:t>
            </a:r>
            <a:endParaRPr lang="en-US" dirty="0"/>
          </a:p>
        </p:txBody>
      </p:sp>
      <p:sp>
        <p:nvSpPr>
          <p:cNvPr id="58" name="Rectangle 4">
            <a:extLst>
              <a:ext uri="{FF2B5EF4-FFF2-40B4-BE49-F238E27FC236}">
                <a16:creationId xmlns:a16="http://schemas.microsoft.com/office/drawing/2014/main" id="{AC2D03E9-7C61-0A43-A247-276B596B9942}"/>
              </a:ext>
            </a:extLst>
          </p:cNvPr>
          <p:cNvSpPr txBox="1">
            <a:spLocks noChangeArrowheads="1"/>
          </p:cNvSpPr>
          <p:nvPr/>
        </p:nvSpPr>
        <p:spPr>
          <a:xfrm>
            <a:off x="663961" y="3321886"/>
            <a:ext cx="2857500" cy="1379696"/>
          </a:xfrm>
          <a:prstGeom prst="rect">
            <a:avLst/>
          </a:prstGeom>
        </p:spPr>
        <p:txBody>
          <a:bodyPr vert="horz" lIns="68580" tIns="34290" rIns="68580" bIns="3429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4319" indent="-221456" defTabSz="685800">
              <a:spcBef>
                <a:spcPts val="450"/>
              </a:spcBef>
              <a:buNone/>
              <a:defRPr/>
            </a:pPr>
            <a:endParaRPr lang="en-US" sz="1800" dirty="0">
              <a:solidFill>
                <a:prstClr val="black"/>
              </a:solidFill>
              <a:latin typeface="Calibri" panose="020F0502020204030204"/>
            </a:endParaRPr>
          </a:p>
        </p:txBody>
      </p:sp>
      <p:sp>
        <p:nvSpPr>
          <p:cNvPr id="75" name="Rectangle 58">
            <a:extLst>
              <a:ext uri="{FF2B5EF4-FFF2-40B4-BE49-F238E27FC236}">
                <a16:creationId xmlns:a16="http://schemas.microsoft.com/office/drawing/2014/main" id="{9033E5DB-6EA3-CE4C-B1A8-C9C804BDCB3F}"/>
              </a:ext>
            </a:extLst>
          </p:cNvPr>
          <p:cNvSpPr>
            <a:spLocks noChangeArrowheads="1"/>
          </p:cNvSpPr>
          <p:nvPr/>
        </p:nvSpPr>
        <p:spPr bwMode="auto">
          <a:xfrm>
            <a:off x="0" y="3112300"/>
            <a:ext cx="2605177" cy="104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58366" indent="-258366" defTabSz="685800">
              <a:lnSpc>
                <a:spcPct val="90000"/>
              </a:lnSpc>
              <a:spcBef>
                <a:spcPts val="450"/>
              </a:spcBef>
              <a:buClr>
                <a:srgbClr val="3333CC"/>
              </a:buClr>
              <a:buSzPct val="85000"/>
              <a:defRPr/>
            </a:pPr>
            <a:r>
              <a:rPr lang="en-US" sz="1500" kern="1200" dirty="0">
                <a:solidFill>
                  <a:srgbClr val="FF0000"/>
                </a:solidFill>
                <a:latin typeface="Calibri" panose="020F0502020204030204"/>
                <a:ea typeface="ＭＳ Ｐゴシック" charset="0"/>
                <a:cs typeface="ＭＳ Ｐゴシック" charset="0"/>
              </a:rPr>
              <a:t> </a:t>
            </a:r>
            <a:r>
              <a:rPr lang="en-US" sz="2100" i="1" kern="1200" dirty="0" err="1">
                <a:solidFill>
                  <a:srgbClr val="CC0000"/>
                </a:solidFill>
                <a:latin typeface="Calibri" panose="020F0502020204030204"/>
                <a:ea typeface="ＭＳ Ｐゴシック" charset="0"/>
                <a:cs typeface="ＭＳ Ｐゴシック" charset="0"/>
              </a:rPr>
              <a:t>d</a:t>
            </a:r>
            <a:r>
              <a:rPr lang="en-US" sz="2100" kern="1200" baseline="-25000" dirty="0" err="1">
                <a:solidFill>
                  <a:srgbClr val="CC0000"/>
                </a:solidFill>
                <a:latin typeface="Calibri" panose="020F0502020204030204"/>
                <a:ea typeface="ＭＳ Ｐゴシック" charset="0"/>
                <a:cs typeface="ＭＳ Ｐゴシック" charset="0"/>
              </a:rPr>
              <a:t>q</a:t>
            </a:r>
            <a:r>
              <a:rPr lang="en-US" sz="2100" kern="1200" dirty="0">
                <a:solidFill>
                  <a:srgbClr val="CC0000"/>
                </a:solidFill>
                <a:latin typeface="Calibri" panose="020F0502020204030204"/>
                <a:ea typeface="ＭＳ Ｐゴシック" charset="0"/>
                <a:cs typeface="ＭＳ Ｐゴシック" charset="0"/>
              </a:rPr>
              <a:t>: queueing delay</a:t>
            </a:r>
          </a:p>
          <a:p>
            <a:pPr marL="173831" indent="-173831" defTabSz="685800">
              <a:lnSpc>
                <a:spcPct val="90000"/>
              </a:lnSpc>
              <a:spcBef>
                <a:spcPts val="450"/>
              </a:spcBef>
              <a:buClr>
                <a:srgbClr val="000099"/>
              </a:buClr>
              <a:buFont typeface="Wingdings" charset="0"/>
              <a:buChar char="§"/>
              <a:defRPr/>
            </a:pPr>
            <a:r>
              <a:rPr lang="en-US" sz="1800" kern="1200" dirty="0">
                <a:latin typeface="Calibri" panose="020F0502020204030204"/>
                <a:ea typeface="ＭＳ Ｐゴシック" charset="0"/>
                <a:cs typeface="ＭＳ Ｐゴシック" charset="0"/>
              </a:rPr>
              <a:t>time waiting at output link for transmission </a:t>
            </a:r>
          </a:p>
          <a:p>
            <a:pPr marL="173831" indent="-173831" defTabSz="685800">
              <a:lnSpc>
                <a:spcPct val="90000"/>
              </a:lnSpc>
              <a:spcBef>
                <a:spcPts val="450"/>
              </a:spcBef>
              <a:buClr>
                <a:srgbClr val="000099"/>
              </a:buClr>
              <a:buFont typeface="Wingdings" charset="0"/>
              <a:buChar char="§"/>
              <a:defRPr/>
            </a:pPr>
            <a:r>
              <a:rPr lang="en-US" sz="1800" kern="1200" dirty="0">
                <a:latin typeface="Calibri" panose="020F0502020204030204"/>
                <a:ea typeface="ＭＳ Ｐゴシック" charset="0"/>
                <a:cs typeface="ＭＳ Ｐゴシック" charset="0"/>
              </a:rPr>
              <a:t>depends on congestion level of router</a:t>
            </a:r>
          </a:p>
        </p:txBody>
      </p:sp>
      <p:sp>
        <p:nvSpPr>
          <p:cNvPr id="77" name="Line 24">
            <a:extLst>
              <a:ext uri="{FF2B5EF4-FFF2-40B4-BE49-F238E27FC236}">
                <a16:creationId xmlns:a16="http://schemas.microsoft.com/office/drawing/2014/main" id="{79DB8C95-768E-854F-9CEA-5533DCECBE17}"/>
              </a:ext>
            </a:extLst>
          </p:cNvPr>
          <p:cNvSpPr>
            <a:spLocks noChangeShapeType="1"/>
          </p:cNvSpPr>
          <p:nvPr/>
        </p:nvSpPr>
        <p:spPr bwMode="auto">
          <a:xfrm>
            <a:off x="2914385" y="1138147"/>
            <a:ext cx="556052" cy="266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80" name="Rectangle 29">
            <a:extLst>
              <a:ext uri="{FF2B5EF4-FFF2-40B4-BE49-F238E27FC236}">
                <a16:creationId xmlns:a16="http://schemas.microsoft.com/office/drawing/2014/main" id="{9803C6B5-AE4A-F54B-86CB-D404B2A716C1}"/>
              </a:ext>
            </a:extLst>
          </p:cNvPr>
          <p:cNvSpPr>
            <a:spLocks noChangeArrowheads="1"/>
          </p:cNvSpPr>
          <p:nvPr/>
        </p:nvSpPr>
        <p:spPr bwMode="auto">
          <a:xfrm>
            <a:off x="5046909" y="1302454"/>
            <a:ext cx="110735" cy="150019"/>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81" name="Rectangle 30">
            <a:extLst>
              <a:ext uri="{FF2B5EF4-FFF2-40B4-BE49-F238E27FC236}">
                <a16:creationId xmlns:a16="http://schemas.microsoft.com/office/drawing/2014/main" id="{2BFFBBBA-8F3E-7640-8D9F-E3A7047BB5BB}"/>
              </a:ext>
            </a:extLst>
          </p:cNvPr>
          <p:cNvSpPr>
            <a:spLocks noChangeArrowheads="1"/>
          </p:cNvSpPr>
          <p:nvPr/>
        </p:nvSpPr>
        <p:spPr bwMode="auto">
          <a:xfrm>
            <a:off x="4107456" y="1356032"/>
            <a:ext cx="110734" cy="150019"/>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82" name="Rectangle 31">
            <a:extLst>
              <a:ext uri="{FF2B5EF4-FFF2-40B4-BE49-F238E27FC236}">
                <a16:creationId xmlns:a16="http://schemas.microsoft.com/office/drawing/2014/main" id="{212ACD5F-D6C3-824B-9E9F-FCD292654FC1}"/>
              </a:ext>
            </a:extLst>
          </p:cNvPr>
          <p:cNvSpPr>
            <a:spLocks noChangeArrowheads="1"/>
          </p:cNvSpPr>
          <p:nvPr/>
        </p:nvSpPr>
        <p:spPr bwMode="auto">
          <a:xfrm>
            <a:off x="4228907" y="1356032"/>
            <a:ext cx="110734" cy="150019"/>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83" name="Line 35">
            <a:extLst>
              <a:ext uri="{FF2B5EF4-FFF2-40B4-BE49-F238E27FC236}">
                <a16:creationId xmlns:a16="http://schemas.microsoft.com/office/drawing/2014/main" id="{988CA620-4CC5-3D4B-81DA-0F82F93E3D34}"/>
              </a:ext>
            </a:extLst>
          </p:cNvPr>
          <p:cNvSpPr>
            <a:spLocks noChangeShapeType="1"/>
          </p:cNvSpPr>
          <p:nvPr/>
        </p:nvSpPr>
        <p:spPr bwMode="auto">
          <a:xfrm flipV="1">
            <a:off x="6230172" y="1175734"/>
            <a:ext cx="2750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84" name="Rectangle 38">
            <a:extLst>
              <a:ext uri="{FF2B5EF4-FFF2-40B4-BE49-F238E27FC236}">
                <a16:creationId xmlns:a16="http://schemas.microsoft.com/office/drawing/2014/main" id="{5F99C41D-D784-474B-94F5-AC46161751AD}"/>
              </a:ext>
            </a:extLst>
          </p:cNvPr>
          <p:cNvSpPr>
            <a:spLocks noChangeArrowheads="1"/>
          </p:cNvSpPr>
          <p:nvPr/>
        </p:nvSpPr>
        <p:spPr bwMode="auto">
          <a:xfrm>
            <a:off x="4325352" y="1309598"/>
            <a:ext cx="110735" cy="150019"/>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85" name="Text Box 39">
            <a:extLst>
              <a:ext uri="{FF2B5EF4-FFF2-40B4-BE49-F238E27FC236}">
                <a16:creationId xmlns:a16="http://schemas.microsoft.com/office/drawing/2014/main" id="{4FBD0AA4-42C3-2B49-BDB1-0979DED2C5D6}"/>
              </a:ext>
            </a:extLst>
          </p:cNvPr>
          <p:cNvSpPr txBox="1">
            <a:spLocks noChangeArrowheads="1"/>
          </p:cNvSpPr>
          <p:nvPr/>
        </p:nvSpPr>
        <p:spPr bwMode="auto">
          <a:xfrm>
            <a:off x="4976666" y="991330"/>
            <a:ext cx="13238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1800" kern="1200" dirty="0">
                <a:solidFill>
                  <a:srgbClr val="CC0000"/>
                </a:solidFill>
                <a:latin typeface="Calibri" panose="020F0502020204030204"/>
                <a:cs typeface="+mn-cs"/>
              </a:rPr>
              <a:t>propagation</a:t>
            </a:r>
            <a:endParaRPr lang="en-US" altLang="en-US" sz="1500" kern="1200" dirty="0">
              <a:solidFill>
                <a:srgbClr val="CC0000"/>
              </a:solidFill>
              <a:latin typeface="Calibri" panose="020F0502020204030204"/>
              <a:cs typeface="+mn-cs"/>
            </a:endParaRPr>
          </a:p>
        </p:txBody>
      </p:sp>
      <p:sp>
        <p:nvSpPr>
          <p:cNvPr id="86" name="Line 40">
            <a:extLst>
              <a:ext uri="{FF2B5EF4-FFF2-40B4-BE49-F238E27FC236}">
                <a16:creationId xmlns:a16="http://schemas.microsoft.com/office/drawing/2014/main" id="{7B62D1A5-A310-5848-8995-E8F4780C47C7}"/>
              </a:ext>
            </a:extLst>
          </p:cNvPr>
          <p:cNvSpPr>
            <a:spLocks noChangeShapeType="1"/>
          </p:cNvSpPr>
          <p:nvPr/>
        </p:nvSpPr>
        <p:spPr bwMode="auto">
          <a:xfrm rot="10800000">
            <a:off x="4753979" y="1173753"/>
            <a:ext cx="23932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89" name="Line 45">
            <a:extLst>
              <a:ext uri="{FF2B5EF4-FFF2-40B4-BE49-F238E27FC236}">
                <a16:creationId xmlns:a16="http://schemas.microsoft.com/office/drawing/2014/main" id="{EDEDB796-E60B-E245-AAE8-8E7D4AD0954B}"/>
              </a:ext>
            </a:extLst>
          </p:cNvPr>
          <p:cNvSpPr>
            <a:spLocks noChangeShapeType="1"/>
          </p:cNvSpPr>
          <p:nvPr/>
        </p:nvSpPr>
        <p:spPr bwMode="auto">
          <a:xfrm rot="10800000" flipV="1">
            <a:off x="4089595" y="1702504"/>
            <a:ext cx="28933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90" name="Text Box 46">
            <a:extLst>
              <a:ext uri="{FF2B5EF4-FFF2-40B4-BE49-F238E27FC236}">
                <a16:creationId xmlns:a16="http://schemas.microsoft.com/office/drawing/2014/main" id="{EED5545D-BA61-2046-A423-41F4F0BCD65B}"/>
              </a:ext>
            </a:extLst>
          </p:cNvPr>
          <p:cNvSpPr txBox="1">
            <a:spLocks noChangeArrowheads="1"/>
          </p:cNvSpPr>
          <p:nvPr/>
        </p:nvSpPr>
        <p:spPr bwMode="auto">
          <a:xfrm>
            <a:off x="4395603" y="2018519"/>
            <a:ext cx="10647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1800" kern="1200" dirty="0">
                <a:solidFill>
                  <a:srgbClr val="CC0000"/>
                </a:solidFill>
                <a:latin typeface="Calibri" panose="020F0502020204030204"/>
                <a:cs typeface="+mn-cs"/>
              </a:rPr>
              <a:t>queueing</a:t>
            </a:r>
            <a:endParaRPr lang="en-US" altLang="en-US" sz="1500" kern="1200" dirty="0">
              <a:solidFill>
                <a:srgbClr val="CC0000"/>
              </a:solidFill>
              <a:latin typeface="Calibri" panose="020F0502020204030204"/>
              <a:cs typeface="+mn-cs"/>
            </a:endParaRPr>
          </a:p>
        </p:txBody>
      </p:sp>
      <p:sp>
        <p:nvSpPr>
          <p:cNvPr id="91" name="Line 47">
            <a:extLst>
              <a:ext uri="{FF2B5EF4-FFF2-40B4-BE49-F238E27FC236}">
                <a16:creationId xmlns:a16="http://schemas.microsoft.com/office/drawing/2014/main" id="{ACC9FCD3-B95B-4D4B-87FC-A93C4585FCF2}"/>
              </a:ext>
            </a:extLst>
          </p:cNvPr>
          <p:cNvSpPr>
            <a:spLocks noChangeShapeType="1"/>
          </p:cNvSpPr>
          <p:nvPr/>
        </p:nvSpPr>
        <p:spPr bwMode="auto">
          <a:xfrm rot="10800000">
            <a:off x="4211045" y="1702503"/>
            <a:ext cx="446510" cy="414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92" name="Rectangle 3">
            <a:extLst>
              <a:ext uri="{FF2B5EF4-FFF2-40B4-BE49-F238E27FC236}">
                <a16:creationId xmlns:a16="http://schemas.microsoft.com/office/drawing/2014/main" id="{2521317A-C1CF-B84E-8D60-CC1E8C06357E}"/>
              </a:ext>
            </a:extLst>
          </p:cNvPr>
          <p:cNvSpPr>
            <a:spLocks noChangeArrowheads="1"/>
          </p:cNvSpPr>
          <p:nvPr/>
        </p:nvSpPr>
        <p:spPr bwMode="auto">
          <a:xfrm>
            <a:off x="2255932" y="2489717"/>
            <a:ext cx="4631496" cy="41552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14313" indent="-214313" defTabSz="685800">
              <a:lnSpc>
                <a:spcPct val="85000"/>
              </a:lnSpc>
              <a:spcBef>
                <a:spcPct val="20000"/>
              </a:spcBef>
              <a:buClr>
                <a:srgbClr val="000099"/>
              </a:buClr>
              <a:buSzPct val="75000"/>
              <a:defRPr/>
            </a:pPr>
            <a:r>
              <a:rPr lang="en-US" altLang="en-US" i="1" kern="1200" dirty="0" err="1">
                <a:solidFill>
                  <a:srgbClr val="000000"/>
                </a:solidFill>
                <a:latin typeface="Calibri" panose="020F0502020204030204"/>
                <a:cs typeface="+mn-cs"/>
              </a:rPr>
              <a:t>d</a:t>
            </a:r>
            <a:r>
              <a:rPr lang="en-US" altLang="en-US" kern="1200" baseline="-25000" dirty="0" err="1">
                <a:solidFill>
                  <a:srgbClr val="000000"/>
                </a:solidFill>
                <a:latin typeface="Calibri" panose="020F0502020204030204"/>
                <a:cs typeface="+mn-cs"/>
              </a:rPr>
              <a:t>nodal</a:t>
            </a:r>
            <a:r>
              <a:rPr lang="en-US" altLang="en-US" kern="1200" dirty="0">
                <a:solidFill>
                  <a:srgbClr val="000000"/>
                </a:solidFill>
                <a:latin typeface="Calibri" panose="020F0502020204030204"/>
                <a:cs typeface="+mn-cs"/>
              </a:rPr>
              <a:t> = </a:t>
            </a:r>
            <a:r>
              <a:rPr lang="en-US" altLang="en-US" i="1" kern="1200" dirty="0">
                <a:solidFill>
                  <a:srgbClr val="000000"/>
                </a:solidFill>
                <a:latin typeface="Calibri" panose="020F0502020204030204"/>
                <a:cs typeface="+mn-cs"/>
              </a:rPr>
              <a:t>d</a:t>
            </a:r>
            <a:r>
              <a:rPr lang="en-US" altLang="en-US" kern="1200" baseline="-25000" dirty="0">
                <a:solidFill>
                  <a:srgbClr val="000000"/>
                </a:solidFill>
                <a:latin typeface="Calibri" panose="020F0502020204030204"/>
                <a:cs typeface="+mn-cs"/>
              </a:rPr>
              <a:t>queue</a:t>
            </a:r>
            <a:r>
              <a:rPr lang="en-US" altLang="en-US" kern="1200" dirty="0">
                <a:solidFill>
                  <a:srgbClr val="000000"/>
                </a:solidFill>
                <a:latin typeface="Calibri" panose="020F0502020204030204"/>
                <a:cs typeface="+mn-cs"/>
              </a:rPr>
              <a:t> + </a:t>
            </a:r>
            <a:r>
              <a:rPr lang="en-US" altLang="en-US" i="1" kern="1200" dirty="0">
                <a:solidFill>
                  <a:srgbClr val="000000"/>
                </a:solidFill>
                <a:latin typeface="Calibri" panose="020F0502020204030204"/>
                <a:cs typeface="+mn-cs"/>
              </a:rPr>
              <a:t>d</a:t>
            </a:r>
            <a:r>
              <a:rPr lang="en-US" altLang="en-US" kern="1200" baseline="-25000" dirty="0">
                <a:solidFill>
                  <a:srgbClr val="000000"/>
                </a:solidFill>
                <a:latin typeface="Calibri" panose="020F0502020204030204"/>
                <a:cs typeface="+mn-cs"/>
              </a:rPr>
              <a:t>trans</a:t>
            </a:r>
            <a:r>
              <a:rPr lang="en-US" altLang="en-US" kern="1200" dirty="0">
                <a:solidFill>
                  <a:srgbClr val="000000"/>
                </a:solidFill>
                <a:latin typeface="Calibri" panose="020F0502020204030204"/>
                <a:cs typeface="+mn-cs"/>
              </a:rPr>
              <a:t> +  </a:t>
            </a:r>
            <a:r>
              <a:rPr lang="en-US" altLang="en-US" i="1" kern="1200" dirty="0">
                <a:solidFill>
                  <a:srgbClr val="000000"/>
                </a:solidFill>
                <a:latin typeface="Calibri" panose="020F0502020204030204"/>
                <a:cs typeface="+mn-cs"/>
              </a:rPr>
              <a:t>d</a:t>
            </a:r>
            <a:r>
              <a:rPr lang="en-US" altLang="en-US" kern="1200" baseline="-25000" dirty="0">
                <a:solidFill>
                  <a:srgbClr val="000000"/>
                </a:solidFill>
                <a:latin typeface="Calibri" panose="020F0502020204030204"/>
                <a:cs typeface="+mn-cs"/>
              </a:rPr>
              <a:t>prop</a:t>
            </a:r>
            <a:endParaRPr lang="en-US" altLang="en-US" kern="1200" dirty="0">
              <a:solidFill>
                <a:srgbClr val="000000"/>
              </a:solidFill>
              <a:latin typeface="Calibri" panose="020F0502020204030204"/>
              <a:cs typeface="+mn-cs"/>
            </a:endParaRPr>
          </a:p>
        </p:txBody>
      </p:sp>
      <p:sp>
        <p:nvSpPr>
          <p:cNvPr id="93" name="Line 25">
            <a:extLst>
              <a:ext uri="{FF2B5EF4-FFF2-40B4-BE49-F238E27FC236}">
                <a16:creationId xmlns:a16="http://schemas.microsoft.com/office/drawing/2014/main" id="{F5D3A1C5-3798-AA4A-9717-BC9CD2814C06}"/>
              </a:ext>
            </a:extLst>
          </p:cNvPr>
          <p:cNvSpPr>
            <a:spLocks noChangeShapeType="1"/>
          </p:cNvSpPr>
          <p:nvPr/>
        </p:nvSpPr>
        <p:spPr bwMode="auto">
          <a:xfrm flipV="1">
            <a:off x="2912974" y="1542960"/>
            <a:ext cx="551510" cy="4124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94" name="Rectangle 32">
            <a:extLst>
              <a:ext uri="{FF2B5EF4-FFF2-40B4-BE49-F238E27FC236}">
                <a16:creationId xmlns:a16="http://schemas.microsoft.com/office/drawing/2014/main" id="{499B4666-F248-7346-9FEA-7936F1E56AE7}"/>
              </a:ext>
            </a:extLst>
          </p:cNvPr>
          <p:cNvSpPr>
            <a:spLocks noChangeArrowheads="1"/>
          </p:cNvSpPr>
          <p:nvPr/>
        </p:nvSpPr>
        <p:spPr bwMode="auto">
          <a:xfrm>
            <a:off x="3318027" y="1281023"/>
            <a:ext cx="110735" cy="150019"/>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95" name="Line 33">
            <a:extLst>
              <a:ext uri="{FF2B5EF4-FFF2-40B4-BE49-F238E27FC236}">
                <a16:creationId xmlns:a16="http://schemas.microsoft.com/office/drawing/2014/main" id="{468D7A2B-9164-6E4A-96CE-D29F3704091E}"/>
              </a:ext>
            </a:extLst>
          </p:cNvPr>
          <p:cNvSpPr>
            <a:spLocks noChangeShapeType="1"/>
          </p:cNvSpPr>
          <p:nvPr/>
        </p:nvSpPr>
        <p:spPr bwMode="auto">
          <a:xfrm>
            <a:off x="3281117" y="1233397"/>
            <a:ext cx="158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96" name="Text Box 36">
            <a:extLst>
              <a:ext uri="{FF2B5EF4-FFF2-40B4-BE49-F238E27FC236}">
                <a16:creationId xmlns:a16="http://schemas.microsoft.com/office/drawing/2014/main" id="{3AB8F241-2337-4244-89DF-4C80D59B3367}"/>
              </a:ext>
            </a:extLst>
          </p:cNvPr>
          <p:cNvSpPr txBox="1">
            <a:spLocks noChangeArrowheads="1"/>
          </p:cNvSpPr>
          <p:nvPr/>
        </p:nvSpPr>
        <p:spPr bwMode="auto">
          <a:xfrm>
            <a:off x="2311237" y="901213"/>
            <a:ext cx="34015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2100" kern="1200" dirty="0">
                <a:solidFill>
                  <a:srgbClr val="000000"/>
                </a:solidFill>
                <a:latin typeface="Calibri" panose="020F0502020204030204"/>
                <a:cs typeface="+mn-cs"/>
              </a:rPr>
              <a:t>A</a:t>
            </a:r>
          </a:p>
        </p:txBody>
      </p:sp>
      <p:sp>
        <p:nvSpPr>
          <p:cNvPr id="97" name="Text Box 37">
            <a:extLst>
              <a:ext uri="{FF2B5EF4-FFF2-40B4-BE49-F238E27FC236}">
                <a16:creationId xmlns:a16="http://schemas.microsoft.com/office/drawing/2014/main" id="{68CF5C6F-336B-3C4A-90BF-D34A028745C5}"/>
              </a:ext>
            </a:extLst>
          </p:cNvPr>
          <p:cNvSpPr txBox="1">
            <a:spLocks noChangeArrowheads="1"/>
          </p:cNvSpPr>
          <p:nvPr/>
        </p:nvSpPr>
        <p:spPr bwMode="auto">
          <a:xfrm>
            <a:off x="2332795" y="1615588"/>
            <a:ext cx="3305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2100" kern="1200" dirty="0">
                <a:solidFill>
                  <a:prstClr val="black"/>
                </a:solidFill>
                <a:latin typeface="Calibri" panose="020F0502020204030204"/>
                <a:cs typeface="+mn-cs"/>
              </a:rPr>
              <a:t>B</a:t>
            </a:r>
          </a:p>
        </p:txBody>
      </p:sp>
      <p:grpSp>
        <p:nvGrpSpPr>
          <p:cNvPr id="98" name="Group 66">
            <a:extLst>
              <a:ext uri="{FF2B5EF4-FFF2-40B4-BE49-F238E27FC236}">
                <a16:creationId xmlns:a16="http://schemas.microsoft.com/office/drawing/2014/main" id="{7A33E76B-0B7D-BD4C-95A3-F5F9B6632736}"/>
              </a:ext>
            </a:extLst>
          </p:cNvPr>
          <p:cNvGrpSpPr>
            <a:grpSpLocks/>
          </p:cNvGrpSpPr>
          <p:nvPr/>
        </p:nvGrpSpPr>
        <p:grpSpPr bwMode="auto">
          <a:xfrm>
            <a:off x="2391170" y="901213"/>
            <a:ext cx="584629" cy="509588"/>
            <a:chOff x="-44" y="1473"/>
            <a:chExt cx="981" cy="1105"/>
          </a:xfrm>
        </p:grpSpPr>
        <p:pic>
          <p:nvPicPr>
            <p:cNvPr id="116" name="Picture 67" descr="desktop_computer_stylized_medium">
              <a:extLst>
                <a:ext uri="{FF2B5EF4-FFF2-40B4-BE49-F238E27FC236}">
                  <a16:creationId xmlns:a16="http://schemas.microsoft.com/office/drawing/2014/main" id="{388E3E99-7752-0140-B682-2CFDCCFD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Freeform 68">
              <a:extLst>
                <a:ext uri="{FF2B5EF4-FFF2-40B4-BE49-F238E27FC236}">
                  <a16:creationId xmlns:a16="http://schemas.microsoft.com/office/drawing/2014/main" id="{C233087D-1E28-874B-99E3-90A56E5DA77B}"/>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a:buClrTx/>
                <a:defRPr/>
              </a:pPr>
              <a:endParaRPr lang="en-US" sz="1500" kern="1200" dirty="0">
                <a:solidFill>
                  <a:prstClr val="black"/>
                </a:solidFill>
                <a:latin typeface="Calibri" panose="020F0502020204030204"/>
                <a:ea typeface="+mn-ea"/>
                <a:cs typeface="+mn-cs"/>
              </a:endParaRPr>
            </a:p>
          </p:txBody>
        </p:sp>
      </p:grpSp>
      <p:grpSp>
        <p:nvGrpSpPr>
          <p:cNvPr id="99" name="Group 69">
            <a:extLst>
              <a:ext uri="{FF2B5EF4-FFF2-40B4-BE49-F238E27FC236}">
                <a16:creationId xmlns:a16="http://schemas.microsoft.com/office/drawing/2014/main" id="{53B22ADC-2C36-5141-AAAC-31B53FC8C1F4}"/>
              </a:ext>
            </a:extLst>
          </p:cNvPr>
          <p:cNvGrpSpPr>
            <a:grpSpLocks/>
          </p:cNvGrpSpPr>
          <p:nvPr/>
        </p:nvGrpSpPr>
        <p:grpSpPr bwMode="auto">
          <a:xfrm>
            <a:off x="2384276" y="1656439"/>
            <a:ext cx="584630" cy="509588"/>
            <a:chOff x="-44" y="1473"/>
            <a:chExt cx="981" cy="1105"/>
          </a:xfrm>
        </p:grpSpPr>
        <p:pic>
          <p:nvPicPr>
            <p:cNvPr id="114" name="Picture 70" descr="desktop_computer_stylized_medium">
              <a:extLst>
                <a:ext uri="{FF2B5EF4-FFF2-40B4-BE49-F238E27FC236}">
                  <a16:creationId xmlns:a16="http://schemas.microsoft.com/office/drawing/2014/main" id="{DA4C023E-F595-544A-9929-08480475A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Freeform 71">
              <a:extLst>
                <a:ext uri="{FF2B5EF4-FFF2-40B4-BE49-F238E27FC236}">
                  <a16:creationId xmlns:a16="http://schemas.microsoft.com/office/drawing/2014/main" id="{BD3780DD-1306-2540-89B8-0A42DEECFC61}"/>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a:buClrTx/>
                <a:defRPr/>
              </a:pPr>
              <a:endParaRPr lang="en-US" sz="1500" kern="1200" dirty="0">
                <a:solidFill>
                  <a:prstClr val="black"/>
                </a:solidFill>
                <a:latin typeface="Calibri" panose="020F0502020204030204"/>
                <a:ea typeface="+mn-ea"/>
                <a:cs typeface="+mn-cs"/>
              </a:endParaRPr>
            </a:p>
          </p:txBody>
        </p:sp>
      </p:grpSp>
      <p:sp>
        <p:nvSpPr>
          <p:cNvPr id="100" name="Text Box 41">
            <a:extLst>
              <a:ext uri="{FF2B5EF4-FFF2-40B4-BE49-F238E27FC236}">
                <a16:creationId xmlns:a16="http://schemas.microsoft.com/office/drawing/2014/main" id="{488CD73E-ECC7-E842-9578-1478C5F11784}"/>
              </a:ext>
            </a:extLst>
          </p:cNvPr>
          <p:cNvSpPr txBox="1">
            <a:spLocks noChangeArrowheads="1"/>
          </p:cNvSpPr>
          <p:nvPr/>
        </p:nvSpPr>
        <p:spPr bwMode="auto">
          <a:xfrm>
            <a:off x="3073591" y="659892"/>
            <a:ext cx="13725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1800" kern="1200" dirty="0">
                <a:solidFill>
                  <a:srgbClr val="CC0000"/>
                </a:solidFill>
                <a:latin typeface="Calibri" panose="020F0502020204030204"/>
                <a:cs typeface="+mn-cs"/>
              </a:rPr>
              <a:t>transmission</a:t>
            </a:r>
          </a:p>
        </p:txBody>
      </p:sp>
      <p:sp>
        <p:nvSpPr>
          <p:cNvPr id="101" name="Line 42">
            <a:extLst>
              <a:ext uri="{FF2B5EF4-FFF2-40B4-BE49-F238E27FC236}">
                <a16:creationId xmlns:a16="http://schemas.microsoft.com/office/drawing/2014/main" id="{B22F26F3-A41E-8848-BDA7-FE528ACF22F9}"/>
              </a:ext>
            </a:extLst>
          </p:cNvPr>
          <p:cNvSpPr>
            <a:spLocks noChangeShapeType="1"/>
          </p:cNvSpPr>
          <p:nvPr/>
        </p:nvSpPr>
        <p:spPr bwMode="auto">
          <a:xfrm rot="10800000" flipH="1" flipV="1">
            <a:off x="3977670" y="883354"/>
            <a:ext cx="396500" cy="400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103" name="Rectangle 31">
            <a:extLst>
              <a:ext uri="{FF2B5EF4-FFF2-40B4-BE49-F238E27FC236}">
                <a16:creationId xmlns:a16="http://schemas.microsoft.com/office/drawing/2014/main" id="{9C43DB7F-CC6C-3D47-AEBE-0F3B6F7415AB}"/>
              </a:ext>
            </a:extLst>
          </p:cNvPr>
          <p:cNvSpPr>
            <a:spLocks noChangeArrowheads="1"/>
          </p:cNvSpPr>
          <p:nvPr/>
        </p:nvSpPr>
        <p:spPr bwMode="auto">
          <a:xfrm>
            <a:off x="2990457" y="1773122"/>
            <a:ext cx="104830" cy="138898"/>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104" name="Line 33">
            <a:extLst>
              <a:ext uri="{FF2B5EF4-FFF2-40B4-BE49-F238E27FC236}">
                <a16:creationId xmlns:a16="http://schemas.microsoft.com/office/drawing/2014/main" id="{1420A34E-BA5D-D248-8FAC-DCC28151FB9C}"/>
              </a:ext>
            </a:extLst>
          </p:cNvPr>
          <p:cNvSpPr>
            <a:spLocks noChangeShapeType="1"/>
          </p:cNvSpPr>
          <p:nvPr/>
        </p:nvSpPr>
        <p:spPr bwMode="auto">
          <a:xfrm flipV="1">
            <a:off x="3121954" y="1750335"/>
            <a:ext cx="164760" cy="1214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E0E58503-FA9B-1542-A0D6-E85B92D1E5BA}"/>
              </a:ext>
            </a:extLst>
          </p:cNvPr>
          <p:cNvCxnSpPr/>
          <p:nvPr/>
        </p:nvCxnSpPr>
        <p:spPr>
          <a:xfrm>
            <a:off x="4609063" y="1479340"/>
            <a:ext cx="25417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E49D3C3B-F6BB-8747-AE74-C4B438FB99F4}"/>
              </a:ext>
            </a:extLst>
          </p:cNvPr>
          <p:cNvGrpSpPr/>
          <p:nvPr/>
        </p:nvGrpSpPr>
        <p:grpSpPr>
          <a:xfrm>
            <a:off x="6941889" y="1134114"/>
            <a:ext cx="1133514" cy="647753"/>
            <a:chOff x="7493876" y="2774731"/>
            <a:chExt cx="1481958" cy="894622"/>
          </a:xfrm>
        </p:grpSpPr>
        <p:sp>
          <p:nvSpPr>
            <p:cNvPr id="128" name="Freeform 127">
              <a:extLst>
                <a:ext uri="{FF2B5EF4-FFF2-40B4-BE49-F238E27FC236}">
                  <a16:creationId xmlns:a16="http://schemas.microsoft.com/office/drawing/2014/main" id="{5D7E8999-C7DA-4C41-AF40-118E015147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p>
          </p:txBody>
        </p:sp>
        <p:sp>
          <p:nvSpPr>
            <p:cNvPr id="129" name="Oval 128">
              <a:extLst>
                <a:ext uri="{FF2B5EF4-FFF2-40B4-BE49-F238E27FC236}">
                  <a16:creationId xmlns:a16="http://schemas.microsoft.com/office/drawing/2014/main" id="{21FE0DA3-6E20-DC4B-8111-DD2816780A5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p>
          </p:txBody>
        </p:sp>
        <p:grpSp>
          <p:nvGrpSpPr>
            <p:cNvPr id="130" name="Group 129">
              <a:extLst>
                <a:ext uri="{FF2B5EF4-FFF2-40B4-BE49-F238E27FC236}">
                  <a16:creationId xmlns:a16="http://schemas.microsoft.com/office/drawing/2014/main" id="{227FD192-76B7-BB4E-8D74-8B6F33DBA7D5}"/>
                </a:ext>
              </a:extLst>
            </p:cNvPr>
            <p:cNvGrpSpPr/>
            <p:nvPr/>
          </p:nvGrpSpPr>
          <p:grpSpPr>
            <a:xfrm>
              <a:off x="7713663" y="2848339"/>
              <a:ext cx="1042107" cy="425543"/>
              <a:chOff x="7786941" y="2884917"/>
              <a:chExt cx="897649" cy="353919"/>
            </a:xfrm>
          </p:grpSpPr>
          <p:sp>
            <p:nvSpPr>
              <p:cNvPr id="131" name="Freeform 130">
                <a:extLst>
                  <a:ext uri="{FF2B5EF4-FFF2-40B4-BE49-F238E27FC236}">
                    <a16:creationId xmlns:a16="http://schemas.microsoft.com/office/drawing/2014/main" id="{130CC598-6AE0-744A-9CEF-611CD26990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32" name="Freeform 131">
                <a:extLst>
                  <a:ext uri="{FF2B5EF4-FFF2-40B4-BE49-F238E27FC236}">
                    <a16:creationId xmlns:a16="http://schemas.microsoft.com/office/drawing/2014/main" id="{F0B09B4D-82A4-6D4A-B104-F100560C449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33" name="Freeform 132">
                <a:extLst>
                  <a:ext uri="{FF2B5EF4-FFF2-40B4-BE49-F238E27FC236}">
                    <a16:creationId xmlns:a16="http://schemas.microsoft.com/office/drawing/2014/main" id="{7CB1C4B0-5780-D24E-8D85-35BA5CE4255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34" name="Freeform 133">
                <a:extLst>
                  <a:ext uri="{FF2B5EF4-FFF2-40B4-BE49-F238E27FC236}">
                    <a16:creationId xmlns:a16="http://schemas.microsoft.com/office/drawing/2014/main" id="{A78B6DE2-15CA-DC49-A0BD-10E78562E1D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grpSp>
      </p:grpSp>
      <p:sp>
        <p:nvSpPr>
          <p:cNvPr id="52" name="Rectangle 3">
            <a:extLst>
              <a:ext uri="{FF2B5EF4-FFF2-40B4-BE49-F238E27FC236}">
                <a16:creationId xmlns:a16="http://schemas.microsoft.com/office/drawing/2014/main" id="{A295C9C7-DA39-ED42-847F-83EE93D04F56}"/>
              </a:ext>
            </a:extLst>
          </p:cNvPr>
          <p:cNvSpPr>
            <a:spLocks noChangeArrowheads="1"/>
          </p:cNvSpPr>
          <p:nvPr/>
        </p:nvSpPr>
        <p:spPr bwMode="auto">
          <a:xfrm>
            <a:off x="2532391" y="3112300"/>
            <a:ext cx="3179005" cy="1558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57175" indent="-257175" defTabSz="685800">
              <a:lnSpc>
                <a:spcPct val="90000"/>
              </a:lnSpc>
              <a:spcBef>
                <a:spcPts val="450"/>
              </a:spcBef>
              <a:buClr>
                <a:srgbClr val="000099"/>
              </a:buClr>
              <a:buSzPct val="65000"/>
              <a:defRPr/>
            </a:pPr>
            <a:r>
              <a:rPr lang="en-US" sz="2100" i="1" kern="1200" dirty="0" err="1">
                <a:solidFill>
                  <a:srgbClr val="CC0000"/>
                </a:solidFill>
                <a:latin typeface="Calibri" panose="020F0502020204030204"/>
                <a:ea typeface="ＭＳ Ｐゴシック" charset="0"/>
                <a:cs typeface="ＭＳ Ｐゴシック" charset="0"/>
              </a:rPr>
              <a:t>d</a:t>
            </a:r>
            <a:r>
              <a:rPr lang="en-US" sz="2100" kern="1200" baseline="-25000" dirty="0" err="1">
                <a:solidFill>
                  <a:srgbClr val="CC0000"/>
                </a:solidFill>
                <a:latin typeface="Calibri" panose="020F0502020204030204"/>
                <a:ea typeface="ＭＳ Ｐゴシック" charset="0"/>
                <a:cs typeface="ＭＳ Ｐゴシック" charset="0"/>
              </a:rPr>
              <a:t>tx</a:t>
            </a:r>
            <a:r>
              <a:rPr lang="en-US" sz="2100" kern="1200" dirty="0">
                <a:solidFill>
                  <a:srgbClr val="CC0000"/>
                </a:solidFill>
                <a:latin typeface="Calibri" panose="020F0502020204030204"/>
                <a:ea typeface="ＭＳ Ｐゴシック" charset="0"/>
                <a:cs typeface="ＭＳ Ｐゴシック" charset="0"/>
              </a:rPr>
              <a:t>: transmission delay:</a:t>
            </a:r>
          </a:p>
          <a:p>
            <a:pPr marL="173831" indent="-173831" defTabSz="685800">
              <a:lnSpc>
                <a:spcPct val="90000"/>
              </a:lnSpc>
              <a:spcBef>
                <a:spcPts val="450"/>
              </a:spcBef>
              <a:buClr>
                <a:srgbClr val="000099"/>
              </a:buClr>
              <a:buFont typeface="Wingdings" charset="0"/>
              <a:buChar char="§"/>
              <a:defRPr/>
            </a:pPr>
            <a:r>
              <a:rPr lang="en-US" sz="1800" i="1" kern="1200" dirty="0">
                <a:latin typeface="Calibri" panose="020F0502020204030204"/>
                <a:ea typeface="ＭＳ Ｐゴシック" charset="0"/>
                <a:cs typeface="ＭＳ Ｐゴシック" charset="0"/>
              </a:rPr>
              <a:t>L</a:t>
            </a:r>
            <a:r>
              <a:rPr lang="en-US" sz="1800" kern="1200" dirty="0">
                <a:latin typeface="Calibri" panose="020F0502020204030204"/>
                <a:ea typeface="ＭＳ Ｐゴシック" charset="0"/>
                <a:cs typeface="ＭＳ Ｐゴシック" charset="0"/>
              </a:rPr>
              <a:t>: packet length (bits) </a:t>
            </a:r>
          </a:p>
          <a:p>
            <a:pPr marL="173831" indent="-173831" defTabSz="685800">
              <a:lnSpc>
                <a:spcPct val="90000"/>
              </a:lnSpc>
              <a:spcBef>
                <a:spcPts val="450"/>
              </a:spcBef>
              <a:buClr>
                <a:srgbClr val="000099"/>
              </a:buClr>
              <a:buFont typeface="Wingdings" charset="0"/>
              <a:buChar char="§"/>
              <a:defRPr/>
            </a:pPr>
            <a:r>
              <a:rPr lang="en-US" sz="1800" i="1" kern="1200" dirty="0">
                <a:latin typeface="Calibri" panose="020F0502020204030204"/>
                <a:ea typeface="ＭＳ Ｐゴシック" charset="0"/>
                <a:cs typeface="ＭＳ Ｐゴシック" charset="0"/>
              </a:rPr>
              <a:t>R</a:t>
            </a:r>
            <a:r>
              <a:rPr lang="en-US" sz="1800" kern="1200" dirty="0">
                <a:latin typeface="Calibri" panose="020F0502020204030204"/>
                <a:ea typeface="ＭＳ Ｐゴシック" charset="0"/>
                <a:cs typeface="ＭＳ Ｐゴシック" charset="0"/>
              </a:rPr>
              <a:t>: link </a:t>
            </a:r>
            <a:r>
              <a:rPr lang="en-US" sz="1800" i="1" kern="1200" dirty="0">
                <a:latin typeface="Calibri" panose="020F0502020204030204"/>
                <a:ea typeface="ＭＳ Ｐゴシック" charset="0"/>
                <a:cs typeface="ＭＳ Ｐゴシック" charset="0"/>
              </a:rPr>
              <a:t>transmission rate (bps)</a:t>
            </a:r>
          </a:p>
          <a:p>
            <a:pPr marL="173831" indent="-173831" defTabSz="685800">
              <a:lnSpc>
                <a:spcPct val="90000"/>
              </a:lnSpc>
              <a:spcBef>
                <a:spcPts val="450"/>
              </a:spcBef>
              <a:buClr>
                <a:srgbClr val="000099"/>
              </a:buClr>
              <a:buFont typeface="Wingdings" charset="0"/>
              <a:buChar char="§"/>
              <a:defRPr/>
            </a:pPr>
            <a:r>
              <a:rPr lang="en-US" sz="1800" i="1" kern="1200" dirty="0">
                <a:solidFill>
                  <a:srgbClr val="CC0000"/>
                </a:solidFill>
                <a:latin typeface="Calibri" panose="020F0502020204030204"/>
                <a:ea typeface="ＭＳ Ｐゴシック" charset="0"/>
                <a:cs typeface="ＭＳ Ｐゴシック" charset="0"/>
              </a:rPr>
              <a:t>d</a:t>
            </a:r>
            <a:r>
              <a:rPr lang="en-US" sz="1800" i="1" kern="1200" baseline="-25000" dirty="0">
                <a:solidFill>
                  <a:srgbClr val="CC0000"/>
                </a:solidFill>
                <a:latin typeface="Calibri" panose="020F0502020204030204"/>
                <a:ea typeface="ＭＳ Ｐゴシック" charset="0"/>
                <a:cs typeface="ＭＳ Ｐゴシック" charset="0"/>
              </a:rPr>
              <a:t>trans</a:t>
            </a:r>
            <a:r>
              <a:rPr lang="en-US" sz="1800" i="1" kern="1200" dirty="0">
                <a:solidFill>
                  <a:srgbClr val="CC0000"/>
                </a:solidFill>
                <a:latin typeface="Calibri" panose="020F0502020204030204"/>
                <a:ea typeface="ＭＳ Ｐゴシック" charset="0"/>
                <a:cs typeface="ＭＳ Ｐゴシック" charset="0"/>
              </a:rPr>
              <a:t> </a:t>
            </a:r>
            <a:r>
              <a:rPr lang="en-US" sz="1800" i="1" kern="1200" dirty="0">
                <a:latin typeface="Calibri" panose="020F0502020204030204"/>
                <a:ea typeface="ＭＳ Ｐゴシック" charset="0"/>
                <a:cs typeface="ＭＳ Ｐゴシック" charset="0"/>
              </a:rPr>
              <a:t>= L/R</a:t>
            </a:r>
          </a:p>
        </p:txBody>
      </p:sp>
      <p:sp>
        <p:nvSpPr>
          <p:cNvPr id="53" name="Rectangle 4">
            <a:extLst>
              <a:ext uri="{FF2B5EF4-FFF2-40B4-BE49-F238E27FC236}">
                <a16:creationId xmlns:a16="http://schemas.microsoft.com/office/drawing/2014/main" id="{4367B5FB-6961-314F-9C99-C943E30E405F}"/>
              </a:ext>
            </a:extLst>
          </p:cNvPr>
          <p:cNvSpPr>
            <a:spLocks noChangeArrowheads="1"/>
          </p:cNvSpPr>
          <p:nvPr/>
        </p:nvSpPr>
        <p:spPr bwMode="auto">
          <a:xfrm>
            <a:off x="5638611" y="3112300"/>
            <a:ext cx="3433318" cy="1643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57175" indent="-257175" defTabSz="685800">
              <a:lnSpc>
                <a:spcPct val="85000"/>
              </a:lnSpc>
              <a:spcBef>
                <a:spcPct val="20000"/>
              </a:spcBef>
              <a:buClr>
                <a:srgbClr val="000099"/>
              </a:buClr>
              <a:buSzPct val="65000"/>
              <a:defRPr/>
            </a:pPr>
            <a:r>
              <a:rPr lang="en-US" sz="2100" i="1" kern="1200" dirty="0">
                <a:solidFill>
                  <a:srgbClr val="CC0000"/>
                </a:solidFill>
                <a:latin typeface="Calibri" panose="020F0502020204030204"/>
                <a:ea typeface="ＭＳ Ｐゴシック" charset="0"/>
                <a:cs typeface="ＭＳ Ｐゴシック" charset="0"/>
              </a:rPr>
              <a:t>d</a:t>
            </a:r>
            <a:r>
              <a:rPr lang="en-US" sz="2100" kern="1200" baseline="-25000" dirty="0">
                <a:solidFill>
                  <a:srgbClr val="CC0000"/>
                </a:solidFill>
                <a:latin typeface="Calibri" panose="020F0502020204030204"/>
                <a:ea typeface="ＭＳ Ｐゴシック" charset="0"/>
                <a:cs typeface="ＭＳ Ｐゴシック" charset="0"/>
              </a:rPr>
              <a:t>prop</a:t>
            </a:r>
            <a:r>
              <a:rPr lang="en-US" sz="2100" kern="1200" dirty="0">
                <a:solidFill>
                  <a:srgbClr val="CC0000"/>
                </a:solidFill>
                <a:latin typeface="Calibri" panose="020F0502020204030204"/>
                <a:ea typeface="ＭＳ Ｐゴシック" charset="0"/>
                <a:cs typeface="ＭＳ Ｐゴシック" charset="0"/>
              </a:rPr>
              <a:t>: propagation delay:</a:t>
            </a:r>
            <a:endParaRPr lang="en-US" sz="1350" kern="1200" dirty="0">
              <a:solidFill>
                <a:srgbClr val="CC0000"/>
              </a:solidFill>
              <a:latin typeface="Calibri" panose="020F0502020204030204"/>
              <a:ea typeface="ＭＳ Ｐゴシック" charset="0"/>
              <a:cs typeface="ＭＳ Ｐゴシック" charset="0"/>
            </a:endParaRPr>
          </a:p>
          <a:p>
            <a:pPr marL="173831" indent="-173831" defTabSz="685800">
              <a:lnSpc>
                <a:spcPct val="90000"/>
              </a:lnSpc>
              <a:spcBef>
                <a:spcPts val="450"/>
              </a:spcBef>
              <a:buClr>
                <a:srgbClr val="000099"/>
              </a:buClr>
              <a:buFont typeface="Wingdings" charset="0"/>
              <a:buChar char="§"/>
              <a:defRPr/>
            </a:pPr>
            <a:r>
              <a:rPr lang="en-US" sz="1800" i="1" kern="1200" dirty="0">
                <a:latin typeface="Calibri" panose="020F0502020204030204"/>
                <a:ea typeface="ＭＳ Ｐゴシック" charset="0"/>
                <a:cs typeface="ＭＳ Ｐゴシック" charset="0"/>
              </a:rPr>
              <a:t>d</a:t>
            </a:r>
            <a:r>
              <a:rPr lang="en-US" sz="1800" kern="1200" dirty="0">
                <a:latin typeface="Calibri" panose="020F0502020204030204"/>
                <a:ea typeface="ＭＳ Ｐゴシック" charset="0"/>
                <a:cs typeface="ＭＳ Ｐゴシック" charset="0"/>
              </a:rPr>
              <a:t>: length of physical link</a:t>
            </a:r>
          </a:p>
          <a:p>
            <a:pPr marL="173831" indent="-173831" defTabSz="685800">
              <a:lnSpc>
                <a:spcPct val="90000"/>
              </a:lnSpc>
              <a:spcBef>
                <a:spcPts val="450"/>
              </a:spcBef>
              <a:buClr>
                <a:srgbClr val="000099"/>
              </a:buClr>
              <a:buFont typeface="Wingdings" charset="0"/>
              <a:buChar char="§"/>
              <a:defRPr/>
            </a:pPr>
            <a:r>
              <a:rPr lang="en-US" sz="1800" i="1" kern="1200" dirty="0">
                <a:latin typeface="Calibri" panose="020F0502020204030204"/>
                <a:ea typeface="ＭＳ Ｐゴシック" charset="0"/>
                <a:cs typeface="ＭＳ Ｐゴシック" charset="0"/>
              </a:rPr>
              <a:t>s</a:t>
            </a:r>
            <a:r>
              <a:rPr lang="en-US" sz="1800" kern="1200" dirty="0">
                <a:latin typeface="Calibri" panose="020F0502020204030204"/>
                <a:ea typeface="ＭＳ Ｐゴシック" charset="0"/>
                <a:cs typeface="ＭＳ Ｐゴシック" charset="0"/>
              </a:rPr>
              <a:t>: propagation speed (~2x10</a:t>
            </a:r>
            <a:r>
              <a:rPr lang="en-US" sz="1800" kern="1200" baseline="30000" dirty="0">
                <a:latin typeface="Calibri" panose="020F0502020204030204"/>
                <a:ea typeface="ＭＳ Ｐゴシック" charset="0"/>
                <a:cs typeface="ＭＳ Ｐゴシック" charset="0"/>
              </a:rPr>
              <a:t>8</a:t>
            </a:r>
            <a:r>
              <a:rPr lang="en-US" sz="1800" kern="1200" dirty="0">
                <a:latin typeface="Calibri" panose="020F0502020204030204"/>
                <a:ea typeface="ＭＳ Ｐゴシック" charset="0"/>
                <a:cs typeface="ＭＳ Ｐゴシック" charset="0"/>
              </a:rPr>
              <a:t> m/sec)</a:t>
            </a:r>
          </a:p>
          <a:p>
            <a:pPr marL="173831" indent="-173831" defTabSz="685800">
              <a:lnSpc>
                <a:spcPct val="90000"/>
              </a:lnSpc>
              <a:spcBef>
                <a:spcPts val="450"/>
              </a:spcBef>
              <a:buClr>
                <a:srgbClr val="000099"/>
              </a:buClr>
              <a:buFont typeface="Wingdings" charset="0"/>
              <a:buChar char="§"/>
              <a:defRPr/>
            </a:pPr>
            <a:r>
              <a:rPr lang="en-US" sz="1800" i="1" kern="1200" dirty="0">
                <a:solidFill>
                  <a:srgbClr val="CC0000"/>
                </a:solidFill>
                <a:latin typeface="Calibri" panose="020F0502020204030204"/>
                <a:ea typeface="ＭＳ Ｐゴシック" charset="0"/>
                <a:cs typeface="ＭＳ Ｐゴシック" charset="0"/>
              </a:rPr>
              <a:t>d</a:t>
            </a:r>
            <a:r>
              <a:rPr lang="en-US" sz="1800" kern="1200" baseline="-25000" dirty="0">
                <a:solidFill>
                  <a:srgbClr val="CC0000"/>
                </a:solidFill>
                <a:latin typeface="Calibri" panose="020F0502020204030204"/>
                <a:ea typeface="ＭＳ Ｐゴシック" charset="0"/>
                <a:cs typeface="ＭＳ Ｐゴシック" charset="0"/>
              </a:rPr>
              <a:t>prop</a:t>
            </a:r>
            <a:r>
              <a:rPr lang="en-US" sz="1800" kern="1200" dirty="0">
                <a:latin typeface="Calibri" panose="020F0502020204030204"/>
                <a:ea typeface="ＭＳ Ｐゴシック" charset="0"/>
                <a:cs typeface="ＭＳ Ｐゴシック" charset="0"/>
              </a:rPr>
              <a:t> = </a:t>
            </a:r>
            <a:r>
              <a:rPr lang="en-US" sz="1800" i="1" kern="1200" dirty="0">
                <a:latin typeface="Calibri" panose="020F0502020204030204"/>
                <a:ea typeface="ＭＳ Ｐゴシック" charset="0"/>
                <a:cs typeface="ＭＳ Ｐゴシック" charset="0"/>
              </a:rPr>
              <a:t>d</a:t>
            </a:r>
            <a:r>
              <a:rPr lang="en-US" sz="1800" kern="1200" dirty="0">
                <a:latin typeface="Calibri" panose="020F0502020204030204"/>
                <a:ea typeface="ＭＳ Ｐゴシック" charset="0"/>
                <a:cs typeface="ＭＳ Ｐゴシック" charset="0"/>
              </a:rPr>
              <a:t>/</a:t>
            </a:r>
            <a:r>
              <a:rPr lang="en-US" sz="1800" i="1" kern="1200" dirty="0">
                <a:latin typeface="Calibri" panose="020F0502020204030204"/>
                <a:ea typeface="ＭＳ Ｐゴシック" charset="0"/>
                <a:cs typeface="ＭＳ Ｐゴシック" charset="0"/>
              </a:rPr>
              <a:t>s</a:t>
            </a:r>
          </a:p>
        </p:txBody>
      </p:sp>
      <p:sp>
        <p:nvSpPr>
          <p:cNvPr id="4" name="TextBox 3">
            <a:extLst>
              <a:ext uri="{FF2B5EF4-FFF2-40B4-BE49-F238E27FC236}">
                <a16:creationId xmlns:a16="http://schemas.microsoft.com/office/drawing/2014/main" id="{1F114893-DF20-B64F-71DF-D751A1CC3FA0}"/>
              </a:ext>
            </a:extLst>
          </p:cNvPr>
          <p:cNvSpPr txBox="1"/>
          <p:nvPr/>
        </p:nvSpPr>
        <p:spPr>
          <a:xfrm>
            <a:off x="7355270" y="56799"/>
            <a:ext cx="1704506" cy="461665"/>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IMPORTANT</a:t>
            </a:r>
            <a:endParaRPr kumimoji="0" lang="en-S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E28A315-E06F-7067-763F-5162A92F118B}"/>
              </a:ext>
            </a:extLst>
          </p:cNvPr>
          <p:cNvSpPr txBox="1"/>
          <p:nvPr/>
        </p:nvSpPr>
        <p:spPr>
          <a:xfrm>
            <a:off x="34756" y="1439199"/>
            <a:ext cx="2372098" cy="954107"/>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square">
            <a:spAutoFit/>
          </a:bodyPr>
          <a:lstStyle/>
          <a:p>
            <a:r>
              <a:rPr lang="en-US" kern="1200" dirty="0">
                <a:solidFill>
                  <a:schemeClr val="tx1"/>
                </a:solidFill>
                <a:latin typeface="Calibri" panose="020F0502020204030204"/>
                <a:ea typeface="+mn-ea"/>
                <a:cs typeface="+mn-cs"/>
              </a:rPr>
              <a:t>The </a:t>
            </a:r>
            <a:r>
              <a:rPr kumimoji="0" lang="en-US" sz="1400" b="0" i="0" u="none" strike="noStrike" kern="1200" cap="none" spc="0" normalizeH="0" baseline="0" noProof="0" dirty="0">
                <a:ln>
                  <a:noFill/>
                </a:ln>
                <a:solidFill>
                  <a:schemeClr val="tx1"/>
                </a:solidFill>
                <a:effectLst/>
                <a:uLnTx/>
                <a:uFillTx/>
                <a:latin typeface="Calibri" panose="020F0502020204030204"/>
                <a:ea typeface="+mn-ea"/>
                <a:cs typeface="+mn-cs"/>
              </a:rPr>
              <a:t>nodal processing delay (check bit errors, determine output link) is typically very small and can be ignored</a:t>
            </a:r>
            <a:endParaRPr lang="en-US" dirty="0">
              <a:solidFill>
                <a:schemeClr val="tx1"/>
              </a:solidFill>
            </a:endParaRPr>
          </a:p>
        </p:txBody>
      </p:sp>
      <p:sp>
        <p:nvSpPr>
          <p:cNvPr id="6" name="Slide Number Placeholder 5">
            <a:extLst>
              <a:ext uri="{FF2B5EF4-FFF2-40B4-BE49-F238E27FC236}">
                <a16:creationId xmlns:a16="http://schemas.microsoft.com/office/drawing/2014/main" id="{2471214F-B1AF-A534-2870-602CE650250E}"/>
              </a:ext>
            </a:extLst>
          </p:cNvPr>
          <p:cNvSpPr>
            <a:spLocks noGrp="1"/>
          </p:cNvSpPr>
          <p:nvPr>
            <p:ph type="sldNum" sz="quarter" idx="4"/>
          </p:nvPr>
        </p:nvSpPr>
        <p:spPr/>
        <p:txBody>
          <a:bodyPr/>
          <a:lstStyle/>
          <a:p>
            <a:fld id="{C4204591-24BD-A542-B9D5-F8D8A88D2FEE}" type="slidenum">
              <a:rPr lang="en-US" smtClean="0"/>
              <a:pPr/>
              <a:t>2</a:t>
            </a:fld>
            <a:endParaRPr lang="en-US" dirty="0"/>
          </a:p>
        </p:txBody>
      </p:sp>
    </p:spTree>
    <p:extLst>
      <p:ext uri="{BB962C8B-B14F-4D97-AF65-F5344CB8AC3E}">
        <p14:creationId xmlns:p14="http://schemas.microsoft.com/office/powerpoint/2010/main" val="45345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dissolv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5" grpId="0"/>
      <p:bldP spid="52"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14B2-C161-4BFE-80A6-71DC7F5DA392}"/>
              </a:ext>
            </a:extLst>
          </p:cNvPr>
          <p:cNvSpPr>
            <a:spLocks noGrp="1"/>
          </p:cNvSpPr>
          <p:nvPr>
            <p:ph type="title"/>
          </p:nvPr>
        </p:nvSpPr>
        <p:spPr>
          <a:xfrm>
            <a:off x="637277" y="226180"/>
            <a:ext cx="4486275" cy="670967"/>
          </a:xfrm>
        </p:spPr>
        <p:txBody>
          <a:bodyPr>
            <a:normAutofit fontScale="90000"/>
          </a:bodyPr>
          <a:lstStyle/>
          <a:p>
            <a:r>
              <a:rPr lang="en-US" dirty="0"/>
              <a:t>Q1 End-­to­‐end delay </a:t>
            </a:r>
          </a:p>
        </p:txBody>
      </p:sp>
      <p:sp>
        <p:nvSpPr>
          <p:cNvPr id="3" name="Content Placeholder 2">
            <a:extLst>
              <a:ext uri="{FF2B5EF4-FFF2-40B4-BE49-F238E27FC236}">
                <a16:creationId xmlns:a16="http://schemas.microsoft.com/office/drawing/2014/main" id="{14A8C199-202B-428F-BCFF-DE6A5AABCDCD}"/>
              </a:ext>
            </a:extLst>
          </p:cNvPr>
          <p:cNvSpPr>
            <a:spLocks noGrp="1"/>
          </p:cNvSpPr>
          <p:nvPr>
            <p:ph sz="half" idx="1"/>
          </p:nvPr>
        </p:nvSpPr>
        <p:spPr>
          <a:xfrm>
            <a:off x="267419" y="897147"/>
            <a:ext cx="4247431" cy="3735576"/>
          </a:xfrm>
        </p:spPr>
        <p:txBody>
          <a:bodyPr>
            <a:normAutofit fontScale="92500" lnSpcReduction="10000"/>
          </a:bodyPr>
          <a:lstStyle/>
          <a:p>
            <a:r>
              <a:rPr lang="en-US" dirty="0"/>
              <a:t>Consider the network shown in the figure, with three links, each with a transmission rate of 1 Mbps, and a propagation delay of 1 msec per link. Assume the length of a packet is 1000 bits.</a:t>
            </a:r>
          </a:p>
          <a:p>
            <a:r>
              <a:rPr lang="en-US" dirty="0"/>
              <a:t>What is the end-end delay of a packet from when it first begins transmission on link 1, until is it received in full by the server at the end of link 3.  Assume that queueing delays are zero.</a:t>
            </a:r>
          </a:p>
        </p:txBody>
      </p:sp>
      <p:pic>
        <p:nvPicPr>
          <p:cNvPr id="6" name="Picture 5">
            <a:extLst>
              <a:ext uri="{FF2B5EF4-FFF2-40B4-BE49-F238E27FC236}">
                <a16:creationId xmlns:a16="http://schemas.microsoft.com/office/drawing/2014/main" id="{DF20A3C5-C68E-4D7F-9BC3-42DE800C88DC}"/>
              </a:ext>
            </a:extLst>
          </p:cNvPr>
          <p:cNvPicPr>
            <a:picLocks noChangeAspect="1"/>
          </p:cNvPicPr>
          <p:nvPr/>
        </p:nvPicPr>
        <p:blipFill>
          <a:blip r:embed="rId3"/>
          <a:stretch>
            <a:fillRect/>
          </a:stretch>
        </p:blipFill>
        <p:spPr>
          <a:xfrm>
            <a:off x="4514850" y="1990084"/>
            <a:ext cx="4529138" cy="1008966"/>
          </a:xfrm>
          <a:prstGeom prst="rect">
            <a:avLst/>
          </a:prstGeom>
        </p:spPr>
      </p:pic>
      <p:sp>
        <p:nvSpPr>
          <p:cNvPr id="4" name="Slide Number Placeholder 3">
            <a:extLst>
              <a:ext uri="{FF2B5EF4-FFF2-40B4-BE49-F238E27FC236}">
                <a16:creationId xmlns:a16="http://schemas.microsoft.com/office/drawing/2014/main" id="{28DDB450-B6B5-ADD8-C4AB-80B6F0A2A8EE}"/>
              </a:ext>
            </a:extLst>
          </p:cNvPr>
          <p:cNvSpPr>
            <a:spLocks noGrp="1"/>
          </p:cNvSpPr>
          <p:nvPr>
            <p:ph type="sldNum" sz="quarter" idx="4"/>
          </p:nvPr>
        </p:nvSpPr>
        <p:spPr/>
        <p:txBody>
          <a:bodyPr/>
          <a:lstStyle/>
          <a:p>
            <a:fld id="{C4204591-24BD-A542-B9D5-F8D8A88D2FEE}" type="slidenum">
              <a:rPr lang="en-US" smtClean="0"/>
              <a:pPr/>
              <a:t>3</a:t>
            </a:fld>
            <a:endParaRPr lang="en-US" dirty="0"/>
          </a:p>
        </p:txBody>
      </p:sp>
    </p:spTree>
    <p:extLst>
      <p:ext uri="{BB962C8B-B14F-4D97-AF65-F5344CB8AC3E}">
        <p14:creationId xmlns:p14="http://schemas.microsoft.com/office/powerpoint/2010/main" val="166058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22ED-37E6-4035-812B-1E8BC9C40AD6}"/>
              </a:ext>
            </a:extLst>
          </p:cNvPr>
          <p:cNvSpPr>
            <a:spLocks noGrp="1"/>
          </p:cNvSpPr>
          <p:nvPr>
            <p:ph type="title"/>
          </p:nvPr>
        </p:nvSpPr>
        <p:spPr>
          <a:xfrm>
            <a:off x="505326" y="338866"/>
            <a:ext cx="4247148" cy="670967"/>
          </a:xfrm>
        </p:spPr>
        <p:txBody>
          <a:bodyPr>
            <a:normAutofit fontScale="90000"/>
          </a:bodyPr>
          <a:lstStyle/>
          <a:p>
            <a:r>
              <a:rPr lang="en-US" dirty="0"/>
              <a:t>Q2 End-­to­‐end delay </a:t>
            </a:r>
          </a:p>
        </p:txBody>
      </p:sp>
      <p:sp>
        <p:nvSpPr>
          <p:cNvPr id="3" name="Content Placeholder 2">
            <a:extLst>
              <a:ext uri="{FF2B5EF4-FFF2-40B4-BE49-F238E27FC236}">
                <a16:creationId xmlns:a16="http://schemas.microsoft.com/office/drawing/2014/main" id="{F2B8676C-9679-44F2-BCB3-BE98A23F06B6}"/>
              </a:ext>
            </a:extLst>
          </p:cNvPr>
          <p:cNvSpPr>
            <a:spLocks noGrp="1"/>
          </p:cNvSpPr>
          <p:nvPr>
            <p:ph sz="half" idx="1"/>
          </p:nvPr>
        </p:nvSpPr>
        <p:spPr>
          <a:xfrm>
            <a:off x="0" y="1009833"/>
            <a:ext cx="4514850" cy="4133667"/>
          </a:xfrm>
        </p:spPr>
        <p:txBody>
          <a:bodyPr>
            <a:normAutofit fontScale="92500"/>
          </a:bodyPr>
          <a:lstStyle/>
          <a:p>
            <a:r>
              <a:rPr lang="en-US" sz="1600" dirty="0"/>
              <a:t>Consider the scenario shown in Figure 1: a server is connected to a router by a 100Mbps link with a 50ms propagation delay. This router is connected to two other routers, each over a 50Mbps link with a 200ms propagation delay. A 1Gbps link connects each host to each of these routers with 0 propagation delay. All packets in the network have size of 20,000 bits.</a:t>
            </a:r>
          </a:p>
          <a:p>
            <a:r>
              <a:rPr lang="en-US" sz="1600" dirty="0"/>
              <a:t>What is the end-­to­‐end delay (in </a:t>
            </a:r>
            <a:r>
              <a:rPr lang="en-US" sz="1600" dirty="0" err="1"/>
              <a:t>ms</a:t>
            </a:r>
            <a:r>
              <a:rPr lang="en-US" sz="1600" dirty="0"/>
              <a:t>) from when a packet is transmitted by the server to when it is received by the client? Assume there’s no queuing delay at the routers. </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6D8F998-432C-4A41-BBEF-67AB4A478786}"/>
                  </a:ext>
                </a:extLst>
              </p14:cNvPr>
              <p14:cNvContentPartPr/>
              <p14:nvPr/>
            </p14:nvContentPartPr>
            <p14:xfrm>
              <a:off x="4162524" y="468673"/>
              <a:ext cx="270" cy="270"/>
            </p14:xfrm>
          </p:contentPart>
        </mc:Choice>
        <mc:Fallback xmlns="">
          <p:pic>
            <p:nvPicPr>
              <p:cNvPr id="6" name="Ink 5">
                <a:extLst>
                  <a:ext uri="{FF2B5EF4-FFF2-40B4-BE49-F238E27FC236}">
                    <a16:creationId xmlns:a16="http://schemas.microsoft.com/office/drawing/2014/main" id="{96D8F998-432C-4A41-BBEF-67AB4A478786}"/>
                  </a:ext>
                </a:extLst>
              </p:cNvPr>
              <p:cNvPicPr/>
              <p:nvPr/>
            </p:nvPicPr>
            <p:blipFill>
              <a:blip r:embed="rId3"/>
              <a:stretch>
                <a:fillRect/>
              </a:stretch>
            </p:blipFill>
            <p:spPr>
              <a:xfrm>
                <a:off x="4155774" y="461923"/>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40A62D0-82F8-4CD4-9F6F-1195B827C41B}"/>
                  </a:ext>
                </a:extLst>
              </p14:cNvPr>
              <p14:cNvContentPartPr/>
              <p14:nvPr/>
            </p14:nvContentPartPr>
            <p14:xfrm>
              <a:off x="4355304" y="576943"/>
              <a:ext cx="270" cy="270"/>
            </p14:xfrm>
          </p:contentPart>
        </mc:Choice>
        <mc:Fallback xmlns="">
          <p:pic>
            <p:nvPicPr>
              <p:cNvPr id="7" name="Ink 6">
                <a:extLst>
                  <a:ext uri="{FF2B5EF4-FFF2-40B4-BE49-F238E27FC236}">
                    <a16:creationId xmlns:a16="http://schemas.microsoft.com/office/drawing/2014/main" id="{640A62D0-82F8-4CD4-9F6F-1195B827C41B}"/>
                  </a:ext>
                </a:extLst>
              </p:cNvPr>
              <p:cNvPicPr/>
              <p:nvPr/>
            </p:nvPicPr>
            <p:blipFill>
              <a:blip r:embed="rId3"/>
              <a:stretch>
                <a:fillRect/>
              </a:stretch>
            </p:blipFill>
            <p:spPr>
              <a:xfrm>
                <a:off x="4348554" y="570193"/>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E675B20-89E1-4D27-933B-98606F59FBD5}"/>
                  </a:ext>
                </a:extLst>
              </p14:cNvPr>
              <p14:cNvContentPartPr/>
              <p14:nvPr/>
            </p14:nvContentPartPr>
            <p14:xfrm>
              <a:off x="2394024" y="1900753"/>
              <a:ext cx="270" cy="270"/>
            </p14:xfrm>
          </p:contentPart>
        </mc:Choice>
        <mc:Fallback xmlns="">
          <p:pic>
            <p:nvPicPr>
              <p:cNvPr id="8" name="Ink 7">
                <a:extLst>
                  <a:ext uri="{FF2B5EF4-FFF2-40B4-BE49-F238E27FC236}">
                    <a16:creationId xmlns:a16="http://schemas.microsoft.com/office/drawing/2014/main" id="{DE675B20-89E1-4D27-933B-98606F59FBD5}"/>
                  </a:ext>
                </a:extLst>
              </p:cNvPr>
              <p:cNvPicPr/>
              <p:nvPr/>
            </p:nvPicPr>
            <p:blipFill>
              <a:blip r:embed="rId3"/>
              <a:stretch>
                <a:fillRect/>
              </a:stretch>
            </p:blipFill>
            <p:spPr>
              <a:xfrm>
                <a:off x="2387274" y="1894003"/>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0089B61-CEF3-4A8A-B3DC-36179B12D810}"/>
                  </a:ext>
                </a:extLst>
              </p14:cNvPr>
              <p14:cNvContentPartPr/>
              <p14:nvPr/>
            </p14:nvContentPartPr>
            <p14:xfrm>
              <a:off x="1142574" y="1551373"/>
              <a:ext cx="270" cy="270"/>
            </p14:xfrm>
          </p:contentPart>
        </mc:Choice>
        <mc:Fallback xmlns="">
          <p:pic>
            <p:nvPicPr>
              <p:cNvPr id="9" name="Ink 8">
                <a:extLst>
                  <a:ext uri="{FF2B5EF4-FFF2-40B4-BE49-F238E27FC236}">
                    <a16:creationId xmlns:a16="http://schemas.microsoft.com/office/drawing/2014/main" id="{C0089B61-CEF3-4A8A-B3DC-36179B12D810}"/>
                  </a:ext>
                </a:extLst>
              </p:cNvPr>
              <p:cNvPicPr/>
              <p:nvPr/>
            </p:nvPicPr>
            <p:blipFill>
              <a:blip r:embed="rId3"/>
              <a:stretch>
                <a:fillRect/>
              </a:stretch>
            </p:blipFill>
            <p:spPr>
              <a:xfrm>
                <a:off x="1135824" y="1544623"/>
                <a:ext cx="13500" cy="13500"/>
              </a:xfrm>
              <a:prstGeom prst="rect">
                <a:avLst/>
              </a:prstGeom>
            </p:spPr>
          </p:pic>
        </mc:Fallback>
      </mc:AlternateContent>
      <p:sp>
        <p:nvSpPr>
          <p:cNvPr id="12" name="AutoShape 4">
            <a:extLst>
              <a:ext uri="{FF2B5EF4-FFF2-40B4-BE49-F238E27FC236}">
                <a16:creationId xmlns:a16="http://schemas.microsoft.com/office/drawing/2014/main" id="{6B92C2C3-DB8F-435E-88E5-BDB35A55DC5D}"/>
              </a:ext>
            </a:extLst>
          </p:cNvPr>
          <p:cNvSpPr>
            <a:spLocks noChangeAspect="1" noChangeArrowheads="1"/>
          </p:cNvSpPr>
          <p:nvPr/>
        </p:nvSpPr>
        <p:spPr bwMode="auto">
          <a:xfrm>
            <a:off x="3239691" y="1325166"/>
            <a:ext cx="2664619" cy="24931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16" name="Picture 15">
            <a:extLst>
              <a:ext uri="{FF2B5EF4-FFF2-40B4-BE49-F238E27FC236}">
                <a16:creationId xmlns:a16="http://schemas.microsoft.com/office/drawing/2014/main" id="{AC1F5761-15A8-42FC-ACC1-15EF84C22131}"/>
              </a:ext>
            </a:extLst>
          </p:cNvPr>
          <p:cNvPicPr>
            <a:picLocks noChangeAspect="1"/>
          </p:cNvPicPr>
          <p:nvPr/>
        </p:nvPicPr>
        <p:blipFill>
          <a:blip r:embed="rId7"/>
          <a:stretch>
            <a:fillRect/>
          </a:stretch>
        </p:blipFill>
        <p:spPr>
          <a:xfrm>
            <a:off x="4737524" y="674349"/>
            <a:ext cx="4223594" cy="3954819"/>
          </a:xfrm>
          <a:prstGeom prst="rect">
            <a:avLst/>
          </a:prstGeom>
        </p:spPr>
      </p:pic>
      <p:sp>
        <p:nvSpPr>
          <p:cNvPr id="5" name="Slide Number Placeholder 4">
            <a:extLst>
              <a:ext uri="{FF2B5EF4-FFF2-40B4-BE49-F238E27FC236}">
                <a16:creationId xmlns:a16="http://schemas.microsoft.com/office/drawing/2014/main" id="{93C2361B-509F-0249-1C38-4A72D018ED31}"/>
              </a:ext>
            </a:extLst>
          </p:cNvPr>
          <p:cNvSpPr>
            <a:spLocks noGrp="1"/>
          </p:cNvSpPr>
          <p:nvPr>
            <p:ph type="sldNum" sz="quarter" idx="4"/>
          </p:nvPr>
        </p:nvSpPr>
        <p:spPr/>
        <p:txBody>
          <a:bodyPr/>
          <a:lstStyle/>
          <a:p>
            <a:fld id="{C4204591-24BD-A542-B9D5-F8D8A88D2FEE}" type="slidenum">
              <a:rPr lang="en-US" smtClean="0"/>
              <a:pPr/>
              <a:t>4</a:t>
            </a:fld>
            <a:endParaRPr lang="en-US" dirty="0"/>
          </a:p>
        </p:txBody>
      </p:sp>
    </p:spTree>
    <p:extLst>
      <p:ext uri="{BB962C8B-B14F-4D97-AF65-F5344CB8AC3E}">
        <p14:creationId xmlns:p14="http://schemas.microsoft.com/office/powerpoint/2010/main" val="153331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54B36-D754-FCDC-5B2C-D21289D33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796FF-6B04-3C50-3911-52B6AB202DBA}"/>
              </a:ext>
            </a:extLst>
          </p:cNvPr>
          <p:cNvSpPr>
            <a:spLocks noGrp="1"/>
          </p:cNvSpPr>
          <p:nvPr>
            <p:ph type="title"/>
          </p:nvPr>
        </p:nvSpPr>
        <p:spPr>
          <a:xfrm>
            <a:off x="505326" y="338866"/>
            <a:ext cx="4247148" cy="670967"/>
          </a:xfrm>
        </p:spPr>
        <p:txBody>
          <a:bodyPr>
            <a:normAutofit fontScale="90000"/>
          </a:bodyPr>
          <a:lstStyle/>
          <a:p>
            <a:r>
              <a:rPr lang="en-US" dirty="0"/>
              <a:t>Q3 End-­to­‐end delay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A0EDEB-DF4F-02F2-0219-D7E5E5242A29}"/>
                  </a:ext>
                </a:extLst>
              </p:cNvPr>
              <p:cNvSpPr>
                <a:spLocks noGrp="1"/>
              </p:cNvSpPr>
              <p:nvPr>
                <p:ph sz="half" idx="1"/>
              </p:nvPr>
            </p:nvSpPr>
            <p:spPr>
              <a:xfrm>
                <a:off x="0" y="1009833"/>
                <a:ext cx="8816196" cy="4133667"/>
              </a:xfrm>
            </p:spPr>
            <p:txBody>
              <a:bodyPr>
                <a:normAutofit/>
              </a:bodyPr>
              <a:lstStyle/>
              <a:p>
                <a:r>
                  <a:rPr lang="en-US" sz="1600" dirty="0"/>
                  <a:t>Consider a 100 Mbps link between an earth station (sender) and a satellite (receiver) at an altitude of 2100 km. The signal propagates at a speed of </a:t>
                </a:r>
                <a14:m>
                  <m:oMath xmlns:m="http://schemas.openxmlformats.org/officeDocument/2006/math">
                    <m:r>
                      <a:rPr lang="en-US">
                        <a:latin typeface="Cambria Math" panose="02040503050406030204" pitchFamily="18" charset="0"/>
                      </a:rPr>
                      <m:t>3</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8</m:t>
                        </m:r>
                      </m:sup>
                    </m:sSup>
                  </m:oMath>
                </a14:m>
                <a:r>
                  <a:rPr lang="en-US" sz="1600" dirty="0"/>
                  <a:t>m/s. Calculate the time taken (in </a:t>
                </a:r>
                <a:r>
                  <a:rPr lang="en-US" sz="1600" dirty="0" err="1"/>
                  <a:t>ms</a:t>
                </a:r>
                <a:r>
                  <a:rPr lang="en-US" sz="1600" dirty="0"/>
                  <a:t>) for the receiver to receive a packet of 1000 bytes transmitted by the sender. (There is no router so there is no queuing delay.)</a:t>
                </a:r>
              </a:p>
            </p:txBody>
          </p:sp>
        </mc:Choice>
        <mc:Fallback xmlns="">
          <p:sp>
            <p:nvSpPr>
              <p:cNvPr id="3" name="Content Placeholder 2">
                <a:extLst>
                  <a:ext uri="{FF2B5EF4-FFF2-40B4-BE49-F238E27FC236}">
                    <a16:creationId xmlns:a16="http://schemas.microsoft.com/office/drawing/2014/main" id="{E5A0EDEB-DF4F-02F2-0219-D7E5E5242A29}"/>
                  </a:ext>
                </a:extLst>
              </p:cNvPr>
              <p:cNvSpPr>
                <a:spLocks noGrp="1" noRot="1" noChangeAspect="1" noMove="1" noResize="1" noEditPoints="1" noAdjustHandles="1" noChangeArrowheads="1" noChangeShapeType="1" noTextEdit="1"/>
              </p:cNvSpPr>
              <p:nvPr>
                <p:ph sz="half" idx="1"/>
              </p:nvPr>
            </p:nvSpPr>
            <p:spPr>
              <a:xfrm>
                <a:off x="0" y="1009833"/>
                <a:ext cx="8816196" cy="4133667"/>
              </a:xfrm>
              <a:blipFill>
                <a:blip r:embed="rId2"/>
                <a:stretch>
                  <a:fillRect r="-20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7E73B5BA-0C66-2920-2BD4-6E9FD018625B}"/>
                  </a:ext>
                </a:extLst>
              </p14:cNvPr>
              <p14:cNvContentPartPr/>
              <p14:nvPr/>
            </p14:nvContentPartPr>
            <p14:xfrm>
              <a:off x="2394024" y="1900753"/>
              <a:ext cx="270" cy="270"/>
            </p14:xfrm>
          </p:contentPart>
        </mc:Choice>
        <mc:Fallback xmlns="">
          <p:pic>
            <p:nvPicPr>
              <p:cNvPr id="8" name="Ink 7">
                <a:extLst>
                  <a:ext uri="{FF2B5EF4-FFF2-40B4-BE49-F238E27FC236}">
                    <a16:creationId xmlns:a16="http://schemas.microsoft.com/office/drawing/2014/main" id="{7E73B5BA-0C66-2920-2BD4-6E9FD018625B}"/>
                  </a:ext>
                </a:extLst>
              </p:cNvPr>
              <p:cNvPicPr/>
              <p:nvPr/>
            </p:nvPicPr>
            <p:blipFill>
              <a:blip r:embed="rId4"/>
              <a:stretch>
                <a:fillRect/>
              </a:stretch>
            </p:blipFill>
            <p:spPr>
              <a:xfrm>
                <a:off x="2387274" y="1894003"/>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A9932EF1-F11C-8B53-E268-7D3EFE8F8E0A}"/>
                  </a:ext>
                </a:extLst>
              </p14:cNvPr>
              <p14:cNvContentPartPr/>
              <p14:nvPr/>
            </p14:nvContentPartPr>
            <p14:xfrm>
              <a:off x="1142574" y="1551373"/>
              <a:ext cx="270" cy="270"/>
            </p14:xfrm>
          </p:contentPart>
        </mc:Choice>
        <mc:Fallback xmlns="">
          <p:pic>
            <p:nvPicPr>
              <p:cNvPr id="9" name="Ink 8">
                <a:extLst>
                  <a:ext uri="{FF2B5EF4-FFF2-40B4-BE49-F238E27FC236}">
                    <a16:creationId xmlns:a16="http://schemas.microsoft.com/office/drawing/2014/main" id="{A9932EF1-F11C-8B53-E268-7D3EFE8F8E0A}"/>
                  </a:ext>
                </a:extLst>
              </p:cNvPr>
              <p:cNvPicPr/>
              <p:nvPr/>
            </p:nvPicPr>
            <p:blipFill>
              <a:blip r:embed="rId4"/>
              <a:stretch>
                <a:fillRect/>
              </a:stretch>
            </p:blipFill>
            <p:spPr>
              <a:xfrm>
                <a:off x="1135824" y="1544623"/>
                <a:ext cx="13500" cy="13500"/>
              </a:xfrm>
              <a:prstGeom prst="rect">
                <a:avLst/>
              </a:prstGeom>
            </p:spPr>
          </p:pic>
        </mc:Fallback>
      </mc:AlternateContent>
      <p:sp>
        <p:nvSpPr>
          <p:cNvPr id="12" name="AutoShape 4">
            <a:extLst>
              <a:ext uri="{FF2B5EF4-FFF2-40B4-BE49-F238E27FC236}">
                <a16:creationId xmlns:a16="http://schemas.microsoft.com/office/drawing/2014/main" id="{C9576285-9447-3003-FA0A-B9A3503DBB9E}"/>
              </a:ext>
            </a:extLst>
          </p:cNvPr>
          <p:cNvSpPr>
            <a:spLocks noChangeAspect="1" noChangeArrowheads="1"/>
          </p:cNvSpPr>
          <p:nvPr/>
        </p:nvSpPr>
        <p:spPr bwMode="auto">
          <a:xfrm>
            <a:off x="3239691" y="1325166"/>
            <a:ext cx="2664619" cy="24931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5" name="Slide Number Placeholder 4">
            <a:extLst>
              <a:ext uri="{FF2B5EF4-FFF2-40B4-BE49-F238E27FC236}">
                <a16:creationId xmlns:a16="http://schemas.microsoft.com/office/drawing/2014/main" id="{0FEDD5B0-BCC5-0862-4680-0C8B4874BDF3}"/>
              </a:ext>
            </a:extLst>
          </p:cNvPr>
          <p:cNvSpPr>
            <a:spLocks noGrp="1"/>
          </p:cNvSpPr>
          <p:nvPr>
            <p:ph type="sldNum" sz="quarter" idx="4"/>
          </p:nvPr>
        </p:nvSpPr>
        <p:spPr/>
        <p:txBody>
          <a:bodyPr/>
          <a:lstStyle/>
          <a:p>
            <a:fld id="{C4204591-24BD-A542-B9D5-F8D8A88D2FEE}" type="slidenum">
              <a:rPr lang="en-US" smtClean="0"/>
              <a:pPr/>
              <a:t>5</a:t>
            </a:fld>
            <a:endParaRPr lang="en-US" dirty="0"/>
          </a:p>
        </p:txBody>
      </p:sp>
    </p:spTree>
    <p:extLst>
      <p:ext uri="{BB962C8B-B14F-4D97-AF65-F5344CB8AC3E}">
        <p14:creationId xmlns:p14="http://schemas.microsoft.com/office/powerpoint/2010/main" val="378778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27920-11B3-D76E-AE61-F2AD5E11B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AE1F6-D8E5-0339-7CA0-4F67013794D3}"/>
              </a:ext>
            </a:extLst>
          </p:cNvPr>
          <p:cNvSpPr>
            <a:spLocks noGrp="1"/>
          </p:cNvSpPr>
          <p:nvPr>
            <p:ph type="title"/>
          </p:nvPr>
        </p:nvSpPr>
        <p:spPr>
          <a:xfrm>
            <a:off x="505326" y="338866"/>
            <a:ext cx="4247148" cy="670967"/>
          </a:xfrm>
        </p:spPr>
        <p:txBody>
          <a:bodyPr>
            <a:normAutofit fontScale="90000"/>
          </a:bodyPr>
          <a:lstStyle/>
          <a:p>
            <a:r>
              <a:rPr lang="en-US" dirty="0"/>
              <a:t>Q4 End-­to­‐end delay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542915-B4F9-DBBE-C4D4-2041C46C8D1C}"/>
                  </a:ext>
                </a:extLst>
              </p:cNvPr>
              <p:cNvSpPr>
                <a:spLocks noGrp="1"/>
              </p:cNvSpPr>
              <p:nvPr>
                <p:ph sz="half" idx="1"/>
              </p:nvPr>
            </p:nvSpPr>
            <p:spPr>
              <a:xfrm>
                <a:off x="0" y="1009833"/>
                <a:ext cx="8816196" cy="4133667"/>
              </a:xfrm>
            </p:spPr>
            <p:txBody>
              <a:bodyPr>
                <a:normAutofit/>
              </a:bodyPr>
              <a:lstStyle/>
              <a:p>
                <a:r>
                  <a:rPr lang="en-US" sz="1600" dirty="0"/>
                  <a:t>Consider two computers X and Y connected via a single link of bandwidth 512 Gbps. Suppose that both hosts are separated by distance M meters, and the propagation delay along the link is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9</m:t>
                        </m:r>
                      </m:sup>
                    </m:sSup>
                  </m:oMath>
                </a14:m>
                <a:r>
                  <a:rPr lang="en-US" sz="1600" dirty="0"/>
                  <a:t>meters/sec. Computer X has to send a packet of size 1 Kbyte to computer Y. What will be the distance M such that the propagation delay is equal to the transmission delay?</a:t>
                </a:r>
              </a:p>
            </p:txBody>
          </p:sp>
        </mc:Choice>
        <mc:Fallback xmlns="">
          <p:sp>
            <p:nvSpPr>
              <p:cNvPr id="3" name="Content Placeholder 2">
                <a:extLst>
                  <a:ext uri="{FF2B5EF4-FFF2-40B4-BE49-F238E27FC236}">
                    <a16:creationId xmlns:a16="http://schemas.microsoft.com/office/drawing/2014/main" id="{AF542915-B4F9-DBBE-C4D4-2041C46C8D1C}"/>
                  </a:ext>
                </a:extLst>
              </p:cNvPr>
              <p:cNvSpPr>
                <a:spLocks noGrp="1" noRot="1" noChangeAspect="1" noMove="1" noResize="1" noEditPoints="1" noAdjustHandles="1" noChangeArrowheads="1" noChangeShapeType="1" noTextEdit="1"/>
              </p:cNvSpPr>
              <p:nvPr>
                <p:ph sz="half" idx="1"/>
              </p:nvPr>
            </p:nvSpPr>
            <p:spPr>
              <a:xfrm>
                <a:off x="0" y="1009833"/>
                <a:ext cx="8816196" cy="4133667"/>
              </a:xfrm>
              <a:blipFill>
                <a:blip r:embed="rId2"/>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F9B16F1-26FB-0E56-FA0A-E1AE729E92E6}"/>
                  </a:ext>
                </a:extLst>
              </p14:cNvPr>
              <p14:cNvContentPartPr/>
              <p14:nvPr/>
            </p14:nvContentPartPr>
            <p14:xfrm>
              <a:off x="2394024" y="1900753"/>
              <a:ext cx="270" cy="270"/>
            </p14:xfrm>
          </p:contentPart>
        </mc:Choice>
        <mc:Fallback xmlns="">
          <p:pic>
            <p:nvPicPr>
              <p:cNvPr id="8" name="Ink 7">
                <a:extLst>
                  <a:ext uri="{FF2B5EF4-FFF2-40B4-BE49-F238E27FC236}">
                    <a16:creationId xmlns:a16="http://schemas.microsoft.com/office/drawing/2014/main" id="{BF9B16F1-26FB-0E56-FA0A-E1AE729E92E6}"/>
                  </a:ext>
                </a:extLst>
              </p:cNvPr>
              <p:cNvPicPr/>
              <p:nvPr/>
            </p:nvPicPr>
            <p:blipFill>
              <a:blip r:embed="rId4"/>
              <a:stretch>
                <a:fillRect/>
              </a:stretch>
            </p:blipFill>
            <p:spPr>
              <a:xfrm>
                <a:off x="2387274" y="1894003"/>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BC90F249-0F8D-8A72-C826-5B5928532520}"/>
                  </a:ext>
                </a:extLst>
              </p14:cNvPr>
              <p14:cNvContentPartPr/>
              <p14:nvPr/>
            </p14:nvContentPartPr>
            <p14:xfrm>
              <a:off x="1142574" y="1551373"/>
              <a:ext cx="270" cy="270"/>
            </p14:xfrm>
          </p:contentPart>
        </mc:Choice>
        <mc:Fallback xmlns="">
          <p:pic>
            <p:nvPicPr>
              <p:cNvPr id="9" name="Ink 8">
                <a:extLst>
                  <a:ext uri="{FF2B5EF4-FFF2-40B4-BE49-F238E27FC236}">
                    <a16:creationId xmlns:a16="http://schemas.microsoft.com/office/drawing/2014/main" id="{BC90F249-0F8D-8A72-C826-5B5928532520}"/>
                  </a:ext>
                </a:extLst>
              </p:cNvPr>
              <p:cNvPicPr/>
              <p:nvPr/>
            </p:nvPicPr>
            <p:blipFill>
              <a:blip r:embed="rId4"/>
              <a:stretch>
                <a:fillRect/>
              </a:stretch>
            </p:blipFill>
            <p:spPr>
              <a:xfrm>
                <a:off x="1135824" y="1544623"/>
                <a:ext cx="13500" cy="13500"/>
              </a:xfrm>
              <a:prstGeom prst="rect">
                <a:avLst/>
              </a:prstGeom>
            </p:spPr>
          </p:pic>
        </mc:Fallback>
      </mc:AlternateContent>
      <p:sp>
        <p:nvSpPr>
          <p:cNvPr id="12" name="AutoShape 4">
            <a:extLst>
              <a:ext uri="{FF2B5EF4-FFF2-40B4-BE49-F238E27FC236}">
                <a16:creationId xmlns:a16="http://schemas.microsoft.com/office/drawing/2014/main" id="{4F627A13-160A-CA35-4A74-6E36D1D5F755}"/>
              </a:ext>
            </a:extLst>
          </p:cNvPr>
          <p:cNvSpPr>
            <a:spLocks noChangeAspect="1" noChangeArrowheads="1"/>
          </p:cNvSpPr>
          <p:nvPr/>
        </p:nvSpPr>
        <p:spPr bwMode="auto">
          <a:xfrm>
            <a:off x="3239691" y="1325166"/>
            <a:ext cx="2664619" cy="24931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5" name="Slide Number Placeholder 4">
            <a:extLst>
              <a:ext uri="{FF2B5EF4-FFF2-40B4-BE49-F238E27FC236}">
                <a16:creationId xmlns:a16="http://schemas.microsoft.com/office/drawing/2014/main" id="{18E420C5-DA48-DC21-0C91-103F706D88A1}"/>
              </a:ext>
            </a:extLst>
          </p:cNvPr>
          <p:cNvSpPr>
            <a:spLocks noGrp="1"/>
          </p:cNvSpPr>
          <p:nvPr>
            <p:ph type="sldNum" sz="quarter" idx="4"/>
          </p:nvPr>
        </p:nvSpPr>
        <p:spPr/>
        <p:txBody>
          <a:bodyPr/>
          <a:lstStyle/>
          <a:p>
            <a:fld id="{C4204591-24BD-A542-B9D5-F8D8A88D2FEE}" type="slidenum">
              <a:rPr lang="en-US" smtClean="0"/>
              <a:pPr/>
              <a:t>6</a:t>
            </a:fld>
            <a:endParaRPr lang="en-US" dirty="0"/>
          </a:p>
        </p:txBody>
      </p:sp>
    </p:spTree>
    <p:extLst>
      <p:ext uri="{BB962C8B-B14F-4D97-AF65-F5344CB8AC3E}">
        <p14:creationId xmlns:p14="http://schemas.microsoft.com/office/powerpoint/2010/main" val="394076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F77A-82FB-D76C-D8D3-C8D912DE09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D83E8-8F76-9C17-5ABB-915FFC20352B}"/>
              </a:ext>
            </a:extLst>
          </p:cNvPr>
          <p:cNvSpPr>
            <a:spLocks noGrp="1"/>
          </p:cNvSpPr>
          <p:nvPr>
            <p:ph type="title"/>
          </p:nvPr>
        </p:nvSpPr>
        <p:spPr>
          <a:xfrm>
            <a:off x="505325" y="338866"/>
            <a:ext cx="5075965" cy="670967"/>
          </a:xfrm>
        </p:spPr>
        <p:txBody>
          <a:bodyPr>
            <a:normAutofit fontScale="90000"/>
          </a:bodyPr>
          <a:lstStyle/>
          <a:p>
            <a:r>
              <a:rPr lang="en-US" dirty="0"/>
              <a:t>Q5 Transmission delay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28AC50-2E5A-BA00-9067-9CDF801D2F2F}"/>
                  </a:ext>
                </a:extLst>
              </p:cNvPr>
              <p:cNvSpPr>
                <a:spLocks noGrp="1"/>
              </p:cNvSpPr>
              <p:nvPr>
                <p:ph sz="half" idx="1"/>
              </p:nvPr>
            </p:nvSpPr>
            <p:spPr>
              <a:xfrm>
                <a:off x="0" y="1009833"/>
                <a:ext cx="8816196" cy="4133667"/>
              </a:xfrm>
            </p:spPr>
            <p:txBody>
              <a:bodyPr>
                <a:normAutofit/>
              </a:bodyPr>
              <a:lstStyle/>
              <a:p>
                <a:r>
                  <a:rPr lang="en-US" sz="1600" dirty="0"/>
                  <a:t>1. Calculate transmission delay for message size </a:t>
                </a:r>
                <a14:m>
                  <m:oMath xmlns:m="http://schemas.openxmlformats.org/officeDocument/2006/math">
                    <m:r>
                      <a:rPr lang="en-US" b="0" i="1">
                        <a:latin typeface="Cambria Math" panose="02040503050406030204" pitchFamily="18" charset="0"/>
                      </a:rPr>
                      <m:t>𝐿</m:t>
                    </m:r>
                    <m:r>
                      <a:rPr lang="en-US" b="0">
                        <a:latin typeface="Cambria Math" panose="02040503050406030204" pitchFamily="18" charset="0"/>
                      </a:rPr>
                      <m:t>=</m:t>
                    </m:r>
                    <m:r>
                      <a:rPr lang="en-US" b="0">
                        <a:latin typeface="Cambria Math" panose="02040503050406030204" pitchFamily="18" charset="0"/>
                      </a:rPr>
                      <m:t>8000</m:t>
                    </m:r>
                  </m:oMath>
                </a14:m>
                <a:r>
                  <a:rPr lang="en-US" sz="1600" dirty="0"/>
                  <a:t>bits, network bandwidth </a:t>
                </a:r>
                <a14:m>
                  <m:oMath xmlns:m="http://schemas.openxmlformats.org/officeDocument/2006/math">
                    <m:r>
                      <a:rPr lang="en-US" b="0" i="1">
                        <a:latin typeface="Cambria Math" panose="02040503050406030204" pitchFamily="18" charset="0"/>
                      </a:rPr>
                      <m:t>𝐵</m:t>
                    </m:r>
                    <m:r>
                      <a:rPr lang="en-US" b="0">
                        <a:latin typeface="Cambria Math" panose="02040503050406030204" pitchFamily="18" charset="0"/>
                      </a:rPr>
                      <m:t>=</m:t>
                    </m:r>
                    <m:r>
                      <a:rPr lang="en-US" b="0">
                        <a:latin typeface="Cambria Math" panose="02040503050406030204" pitchFamily="18" charset="0"/>
                      </a:rPr>
                      <m:t>8000</m:t>
                    </m:r>
                  </m:oMath>
                </a14:m>
                <a:r>
                  <a:rPr lang="en-US" sz="1600" dirty="0"/>
                  <a:t>bits/sec</a:t>
                </a:r>
              </a:p>
              <a:p>
                <a:r>
                  <a:rPr lang="en-US" dirty="0"/>
                  <a:t>ANS:</a:t>
                </a:r>
                <a:endParaRPr lang="en-US" b="0" dirty="0"/>
              </a:p>
              <a:p>
                <a:r>
                  <a:rPr lang="en-US" sz="1600" dirty="0"/>
                  <a:t>2. Calculate transmission delay for message size </a:t>
                </a:r>
                <a14:m>
                  <m:oMath xmlns:m="http://schemas.openxmlformats.org/officeDocument/2006/math">
                    <m:r>
                      <a:rPr lang="en-US" sz="1600" b="0" i="1">
                        <a:latin typeface="Cambria Math" panose="02040503050406030204" pitchFamily="18" charset="0"/>
                      </a:rPr>
                      <m:t>𝐿</m:t>
                    </m:r>
                    <m:r>
                      <a:rPr lang="en-US" sz="1600" b="0">
                        <a:latin typeface="Cambria Math" panose="02040503050406030204" pitchFamily="18" charset="0"/>
                      </a:rPr>
                      <m:t>=</m:t>
                    </m:r>
                    <m:r>
                      <m:rPr>
                        <m:nor/>
                      </m:rPr>
                      <a:rPr lang="en-US" sz="1600" b="0" smtClean="0">
                        <a:latin typeface="Cambria Math" panose="02040503050406030204" pitchFamily="18" charset="0"/>
                      </a:rPr>
                      <m:t>1</m:t>
                    </m:r>
                    <m:r>
                      <m:rPr>
                        <m:nor/>
                      </m:rPr>
                      <a:rPr lang="en-US" sz="1600"/>
                      <m:t> </m:t>
                    </m:r>
                    <m:r>
                      <m:rPr>
                        <m:nor/>
                      </m:rPr>
                      <a:rPr lang="en-US" sz="1600"/>
                      <m:t>Kbyte</m:t>
                    </m:r>
                    <m:r>
                      <m:rPr>
                        <m:nor/>
                      </m:rPr>
                      <a:rPr lang="en-US" sz="1600" b="0" smtClean="0"/>
                      <m:t>s</m:t>
                    </m:r>
                  </m:oMath>
                </a14:m>
                <a:r>
                  <a:rPr lang="en-US" sz="1600" dirty="0">
                    <a:latin typeface="Cambria Math" panose="02040503050406030204" pitchFamily="18" charset="0"/>
                  </a:rPr>
                  <a:t>, </a:t>
                </a:r>
                <a:r>
                  <a:rPr lang="en-US" sz="1600" dirty="0"/>
                  <a:t>network bandwidth </a:t>
                </a:r>
                <a14:m>
                  <m:oMath xmlns:m="http://schemas.openxmlformats.org/officeDocument/2006/math">
                    <m:r>
                      <a:rPr lang="en-US" sz="1600" b="0" i="1">
                        <a:latin typeface="Cambria Math" panose="02040503050406030204" pitchFamily="18" charset="0"/>
                      </a:rPr>
                      <m:t>𝐵</m:t>
                    </m:r>
                    <m:r>
                      <a:rPr lang="en-US" sz="1600" b="0">
                        <a:latin typeface="Cambria Math" panose="02040503050406030204" pitchFamily="18" charset="0"/>
                      </a:rPr>
                      <m:t>=</m:t>
                    </m:r>
                    <m:r>
                      <a:rPr lang="en-US" sz="1600" b="0">
                        <a:latin typeface="Cambria Math" panose="02040503050406030204" pitchFamily="18" charset="0"/>
                      </a:rPr>
                      <m:t>8</m:t>
                    </m:r>
                    <m:r>
                      <m:rPr>
                        <m:nor/>
                      </m:rPr>
                      <a:rPr lang="en-US" sz="1600" i="1"/>
                      <m:t> </m:t>
                    </m:r>
                    <m:r>
                      <m:rPr>
                        <m:nor/>
                      </m:rPr>
                      <a:rPr lang="en-US" sz="1600" i="1"/>
                      <m:t>Kbps</m:t>
                    </m:r>
                  </m:oMath>
                </a14:m>
                <a:endParaRPr lang="en-US" sz="1600" i="1" dirty="0">
                  <a:latin typeface="Cambria Math" panose="02040503050406030204" pitchFamily="18" charset="0"/>
                </a:endParaRPr>
              </a:p>
              <a:p>
                <a:r>
                  <a:rPr lang="en-US" sz="1600" dirty="0"/>
                  <a:t>ANS:</a:t>
                </a:r>
              </a:p>
            </p:txBody>
          </p:sp>
        </mc:Choice>
        <mc:Fallback xmlns="">
          <p:sp>
            <p:nvSpPr>
              <p:cNvPr id="3" name="Content Placeholder 2">
                <a:extLst>
                  <a:ext uri="{FF2B5EF4-FFF2-40B4-BE49-F238E27FC236}">
                    <a16:creationId xmlns:a16="http://schemas.microsoft.com/office/drawing/2014/main" id="{5128AC50-2E5A-BA00-9067-9CDF801D2F2F}"/>
                  </a:ext>
                </a:extLst>
              </p:cNvPr>
              <p:cNvSpPr>
                <a:spLocks noGrp="1" noRot="1" noChangeAspect="1" noMove="1" noResize="1" noEditPoints="1" noAdjustHandles="1" noChangeArrowheads="1" noChangeShapeType="1" noTextEdit="1"/>
              </p:cNvSpPr>
              <p:nvPr>
                <p:ph sz="half" idx="1"/>
              </p:nvPr>
            </p:nvSpPr>
            <p:spPr>
              <a:xfrm>
                <a:off x="0" y="1009833"/>
                <a:ext cx="8816196" cy="4133667"/>
              </a:xfrm>
              <a:blipFill>
                <a:blip r:embed="rId3"/>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E6315AA9-A48D-4A1A-9D7E-A80F389D1BD5}"/>
                  </a:ext>
                </a:extLst>
              </p14:cNvPr>
              <p14:cNvContentPartPr/>
              <p14:nvPr/>
            </p14:nvContentPartPr>
            <p14:xfrm>
              <a:off x="2394024" y="1900753"/>
              <a:ext cx="270" cy="270"/>
            </p14:xfrm>
          </p:contentPart>
        </mc:Choice>
        <mc:Fallback xmlns="">
          <p:pic>
            <p:nvPicPr>
              <p:cNvPr id="8" name="Ink 7">
                <a:extLst>
                  <a:ext uri="{FF2B5EF4-FFF2-40B4-BE49-F238E27FC236}">
                    <a16:creationId xmlns:a16="http://schemas.microsoft.com/office/drawing/2014/main" id="{E6315AA9-A48D-4A1A-9D7E-A80F389D1BD5}"/>
                  </a:ext>
                </a:extLst>
              </p:cNvPr>
              <p:cNvPicPr/>
              <p:nvPr/>
            </p:nvPicPr>
            <p:blipFill>
              <a:blip r:embed="rId5"/>
              <a:stretch>
                <a:fillRect/>
              </a:stretch>
            </p:blipFill>
            <p:spPr>
              <a:xfrm>
                <a:off x="2387274" y="1894003"/>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E32FA9C8-4FC5-A9FD-D8B2-753F00777A44}"/>
                  </a:ext>
                </a:extLst>
              </p14:cNvPr>
              <p14:cNvContentPartPr/>
              <p14:nvPr/>
            </p14:nvContentPartPr>
            <p14:xfrm>
              <a:off x="1142574" y="1551373"/>
              <a:ext cx="270" cy="270"/>
            </p14:xfrm>
          </p:contentPart>
        </mc:Choice>
        <mc:Fallback xmlns="">
          <p:pic>
            <p:nvPicPr>
              <p:cNvPr id="9" name="Ink 8">
                <a:extLst>
                  <a:ext uri="{FF2B5EF4-FFF2-40B4-BE49-F238E27FC236}">
                    <a16:creationId xmlns:a16="http://schemas.microsoft.com/office/drawing/2014/main" id="{E32FA9C8-4FC5-A9FD-D8B2-753F00777A44}"/>
                  </a:ext>
                </a:extLst>
              </p:cNvPr>
              <p:cNvPicPr/>
              <p:nvPr/>
            </p:nvPicPr>
            <p:blipFill>
              <a:blip r:embed="rId5"/>
              <a:stretch>
                <a:fillRect/>
              </a:stretch>
            </p:blipFill>
            <p:spPr>
              <a:xfrm>
                <a:off x="1135824" y="1544623"/>
                <a:ext cx="13500" cy="13500"/>
              </a:xfrm>
              <a:prstGeom prst="rect">
                <a:avLst/>
              </a:prstGeom>
            </p:spPr>
          </p:pic>
        </mc:Fallback>
      </mc:AlternateContent>
      <p:sp>
        <p:nvSpPr>
          <p:cNvPr id="12" name="AutoShape 4">
            <a:extLst>
              <a:ext uri="{FF2B5EF4-FFF2-40B4-BE49-F238E27FC236}">
                <a16:creationId xmlns:a16="http://schemas.microsoft.com/office/drawing/2014/main" id="{7F27429E-1937-2238-1180-57AC2F4B42A4}"/>
              </a:ext>
            </a:extLst>
          </p:cNvPr>
          <p:cNvSpPr>
            <a:spLocks noChangeAspect="1" noChangeArrowheads="1"/>
          </p:cNvSpPr>
          <p:nvPr/>
        </p:nvSpPr>
        <p:spPr bwMode="auto">
          <a:xfrm>
            <a:off x="3239691" y="1325166"/>
            <a:ext cx="2664619" cy="24931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5" name="Slide Number Placeholder 4">
            <a:extLst>
              <a:ext uri="{FF2B5EF4-FFF2-40B4-BE49-F238E27FC236}">
                <a16:creationId xmlns:a16="http://schemas.microsoft.com/office/drawing/2014/main" id="{087023DE-858E-CE3A-6BD3-A38639D9D6C7}"/>
              </a:ext>
            </a:extLst>
          </p:cNvPr>
          <p:cNvSpPr>
            <a:spLocks noGrp="1"/>
          </p:cNvSpPr>
          <p:nvPr>
            <p:ph type="sldNum" sz="quarter" idx="4"/>
          </p:nvPr>
        </p:nvSpPr>
        <p:spPr/>
        <p:txBody>
          <a:bodyPr/>
          <a:lstStyle/>
          <a:p>
            <a:fld id="{C4204591-24BD-A542-B9D5-F8D8A88D2FEE}" type="slidenum">
              <a:rPr lang="en-US" smtClean="0"/>
              <a:pPr/>
              <a:t>7</a:t>
            </a:fld>
            <a:endParaRPr lang="en-US" dirty="0"/>
          </a:p>
        </p:txBody>
      </p:sp>
    </p:spTree>
    <p:extLst>
      <p:ext uri="{BB962C8B-B14F-4D97-AF65-F5344CB8AC3E}">
        <p14:creationId xmlns:p14="http://schemas.microsoft.com/office/powerpoint/2010/main" val="224761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34941-33F7-CED5-B96B-7F80E2329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FC9C6-5635-D4CB-5A42-F596F5C4907C}"/>
              </a:ext>
            </a:extLst>
          </p:cNvPr>
          <p:cNvSpPr>
            <a:spLocks noGrp="1"/>
          </p:cNvSpPr>
          <p:nvPr>
            <p:ph type="title"/>
          </p:nvPr>
        </p:nvSpPr>
        <p:spPr>
          <a:xfrm>
            <a:off x="505326" y="338866"/>
            <a:ext cx="4247148" cy="670967"/>
          </a:xfrm>
        </p:spPr>
        <p:txBody>
          <a:bodyPr>
            <a:normAutofit fontScale="90000"/>
          </a:bodyPr>
          <a:lstStyle/>
          <a:p>
            <a:r>
              <a:rPr lang="en-US" dirty="0"/>
              <a:t>Q5.1 Pipe Diagram</a:t>
            </a:r>
          </a:p>
        </p:txBody>
      </p:sp>
      <p:sp>
        <p:nvSpPr>
          <p:cNvPr id="3" name="Content Placeholder 2">
            <a:extLst>
              <a:ext uri="{FF2B5EF4-FFF2-40B4-BE49-F238E27FC236}">
                <a16:creationId xmlns:a16="http://schemas.microsoft.com/office/drawing/2014/main" id="{08B1A53D-BE96-9908-6EB6-D5CF7B0E825C}"/>
              </a:ext>
            </a:extLst>
          </p:cNvPr>
          <p:cNvSpPr>
            <a:spLocks noGrp="1"/>
          </p:cNvSpPr>
          <p:nvPr>
            <p:ph sz="half" idx="1"/>
          </p:nvPr>
        </p:nvSpPr>
        <p:spPr>
          <a:xfrm>
            <a:off x="91820" y="1009834"/>
            <a:ext cx="8724376" cy="4027992"/>
          </a:xfrm>
        </p:spPr>
        <p:txBody>
          <a:bodyPr>
            <a:normAutofit/>
          </a:bodyPr>
          <a:lstStyle/>
          <a:p>
            <a:r>
              <a:rPr lang="en-US" sz="1600" dirty="0"/>
              <a:t>Consider the pipe diagram, with a single packet in the pipe.</a:t>
            </a:r>
          </a:p>
          <a:p>
            <a:r>
              <a:rPr lang="en-US" sz="1600" dirty="0"/>
              <a:t>1) What is the size of this packet?</a:t>
            </a:r>
          </a:p>
          <a:p>
            <a:r>
              <a:rPr lang="en-US" sz="1600" dirty="0"/>
              <a:t>2) How long does it take to send a packet of the same size as the packet shown?(Count from the time the first byte is sent, to the time the last byte is received.)</a:t>
            </a:r>
          </a:p>
          <a:p>
            <a:r>
              <a:rPr lang="en-US" sz="1600" dirty="0"/>
              <a:t>3) How long does it take to send 7 packets, all of the same size as the packet shown?(Count from the time the first byte of the first packet is sent, to the time the last byte of the last packet is received.)</a:t>
            </a:r>
          </a:p>
          <a:p>
            <a:r>
              <a:rPr lang="en-US" sz="1600" dirty="0"/>
              <a:t>4) What is the maximum number of packets that could be in the process of being sent </a:t>
            </a:r>
            <a:r>
              <a:rPr lang="en-US" sz="1600" dirty="0" err="1"/>
              <a:t>alongthis</a:t>
            </a:r>
            <a:r>
              <a:rPr lang="en-US" sz="1600" dirty="0"/>
              <a:t> link, at any given </a:t>
            </a:r>
            <a:r>
              <a:rPr lang="en-US" sz="1600" dirty="0" err="1"/>
              <a:t>moment?Don’t</a:t>
            </a:r>
            <a:r>
              <a:rPr lang="en-US" sz="1600" dirty="0"/>
              <a:t> worry about fractions and rounding (e.g. assume 𝑥, 𝑦, and 𝑧 are defined such that all </a:t>
            </a:r>
            <a:r>
              <a:rPr lang="en-US" sz="1600" dirty="0" err="1"/>
              <a:t>answerchoices</a:t>
            </a:r>
            <a:r>
              <a:rPr lang="en-US" sz="1600" dirty="0"/>
              <a:t> are integers).</a:t>
            </a:r>
          </a:p>
          <a:p>
            <a:endParaRPr lang="en-US" sz="1600" dirty="0"/>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20582250-1FE1-A030-8F53-A1DD6C1DFDAD}"/>
                  </a:ext>
                </a:extLst>
              </p14:cNvPr>
              <p14:cNvContentPartPr/>
              <p14:nvPr/>
            </p14:nvContentPartPr>
            <p14:xfrm>
              <a:off x="2394024" y="1900753"/>
              <a:ext cx="270" cy="270"/>
            </p14:xfrm>
          </p:contentPart>
        </mc:Choice>
        <mc:Fallback xmlns="">
          <p:pic>
            <p:nvPicPr>
              <p:cNvPr id="8" name="Ink 7">
                <a:extLst>
                  <a:ext uri="{FF2B5EF4-FFF2-40B4-BE49-F238E27FC236}">
                    <a16:creationId xmlns:a16="http://schemas.microsoft.com/office/drawing/2014/main" id="{BF9B16F1-26FB-0E56-FA0A-E1AE729E92E6}"/>
                  </a:ext>
                </a:extLst>
              </p:cNvPr>
              <p:cNvPicPr/>
              <p:nvPr/>
            </p:nvPicPr>
            <p:blipFill>
              <a:blip r:embed="rId4"/>
              <a:stretch>
                <a:fillRect/>
              </a:stretch>
            </p:blipFill>
            <p:spPr>
              <a:xfrm>
                <a:off x="2387274" y="1894003"/>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2CA5184B-A4D6-E349-D4DA-85B4DAB3B93E}"/>
                  </a:ext>
                </a:extLst>
              </p14:cNvPr>
              <p14:cNvContentPartPr/>
              <p14:nvPr/>
            </p14:nvContentPartPr>
            <p14:xfrm>
              <a:off x="1142574" y="1551373"/>
              <a:ext cx="270" cy="270"/>
            </p14:xfrm>
          </p:contentPart>
        </mc:Choice>
        <mc:Fallback xmlns="">
          <p:pic>
            <p:nvPicPr>
              <p:cNvPr id="9" name="Ink 8">
                <a:extLst>
                  <a:ext uri="{FF2B5EF4-FFF2-40B4-BE49-F238E27FC236}">
                    <a16:creationId xmlns:a16="http://schemas.microsoft.com/office/drawing/2014/main" id="{BC90F249-0F8D-8A72-C826-5B5928532520}"/>
                  </a:ext>
                </a:extLst>
              </p:cNvPr>
              <p:cNvPicPr/>
              <p:nvPr/>
            </p:nvPicPr>
            <p:blipFill>
              <a:blip r:embed="rId4"/>
              <a:stretch>
                <a:fillRect/>
              </a:stretch>
            </p:blipFill>
            <p:spPr>
              <a:xfrm>
                <a:off x="1135824" y="1544623"/>
                <a:ext cx="13500" cy="13500"/>
              </a:xfrm>
              <a:prstGeom prst="rect">
                <a:avLst/>
              </a:prstGeom>
            </p:spPr>
          </p:pic>
        </mc:Fallback>
      </mc:AlternateContent>
      <p:sp>
        <p:nvSpPr>
          <p:cNvPr id="12" name="AutoShape 4">
            <a:extLst>
              <a:ext uri="{FF2B5EF4-FFF2-40B4-BE49-F238E27FC236}">
                <a16:creationId xmlns:a16="http://schemas.microsoft.com/office/drawing/2014/main" id="{E2CA02C3-E449-5C3E-4965-31666DC88D64}"/>
              </a:ext>
            </a:extLst>
          </p:cNvPr>
          <p:cNvSpPr>
            <a:spLocks noChangeAspect="1" noChangeArrowheads="1"/>
          </p:cNvSpPr>
          <p:nvPr/>
        </p:nvSpPr>
        <p:spPr bwMode="auto">
          <a:xfrm>
            <a:off x="3239691" y="1325166"/>
            <a:ext cx="2664619" cy="24931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5" name="Picture 4">
            <a:extLst>
              <a:ext uri="{FF2B5EF4-FFF2-40B4-BE49-F238E27FC236}">
                <a16:creationId xmlns:a16="http://schemas.microsoft.com/office/drawing/2014/main" id="{DD8101C4-61B5-B86D-2A93-BCAF5BD00D59}"/>
              </a:ext>
            </a:extLst>
          </p:cNvPr>
          <p:cNvPicPr>
            <a:picLocks noChangeAspect="1"/>
          </p:cNvPicPr>
          <p:nvPr/>
        </p:nvPicPr>
        <p:blipFill>
          <a:blip r:embed="rId6"/>
          <a:stretch>
            <a:fillRect/>
          </a:stretch>
        </p:blipFill>
        <p:spPr>
          <a:xfrm>
            <a:off x="5597871" y="13171"/>
            <a:ext cx="3454309" cy="1677994"/>
          </a:xfrm>
          <a:prstGeom prst="rect">
            <a:avLst/>
          </a:prstGeom>
        </p:spPr>
      </p:pic>
      <p:sp>
        <p:nvSpPr>
          <p:cNvPr id="7" name="Slide Number Placeholder 6">
            <a:extLst>
              <a:ext uri="{FF2B5EF4-FFF2-40B4-BE49-F238E27FC236}">
                <a16:creationId xmlns:a16="http://schemas.microsoft.com/office/drawing/2014/main" id="{68321D6F-7DBC-A0D3-6A41-32ADD56AE932}"/>
              </a:ext>
            </a:extLst>
          </p:cNvPr>
          <p:cNvSpPr>
            <a:spLocks noGrp="1"/>
          </p:cNvSpPr>
          <p:nvPr>
            <p:ph type="sldNum" sz="quarter" idx="4"/>
          </p:nvPr>
        </p:nvSpPr>
        <p:spPr/>
        <p:txBody>
          <a:bodyPr/>
          <a:lstStyle/>
          <a:p>
            <a:fld id="{C4204591-24BD-A542-B9D5-F8D8A88D2FEE}" type="slidenum">
              <a:rPr lang="en-US" smtClean="0"/>
              <a:pPr/>
              <a:t>8</a:t>
            </a:fld>
            <a:endParaRPr lang="en-US" dirty="0"/>
          </a:p>
        </p:txBody>
      </p:sp>
    </p:spTree>
    <p:extLst>
      <p:ext uri="{BB962C8B-B14F-4D97-AF65-F5344CB8AC3E}">
        <p14:creationId xmlns:p14="http://schemas.microsoft.com/office/powerpoint/2010/main" val="405979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FC1CA-B981-28A8-2E05-9BA2F35B3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F0434-D174-6BE2-1629-31C6E6E7EF45}"/>
              </a:ext>
            </a:extLst>
          </p:cNvPr>
          <p:cNvSpPr>
            <a:spLocks noGrp="1"/>
          </p:cNvSpPr>
          <p:nvPr>
            <p:ph type="title"/>
          </p:nvPr>
        </p:nvSpPr>
        <p:spPr>
          <a:xfrm>
            <a:off x="505326" y="338866"/>
            <a:ext cx="4247148" cy="670967"/>
          </a:xfrm>
        </p:spPr>
        <p:txBody>
          <a:bodyPr>
            <a:normAutofit fontScale="90000"/>
          </a:bodyPr>
          <a:lstStyle/>
          <a:p>
            <a:r>
              <a:rPr lang="en-US" dirty="0"/>
              <a:t>Q5.2 Pipe Diagram</a:t>
            </a:r>
          </a:p>
        </p:txBody>
      </p:sp>
      <p:sp>
        <p:nvSpPr>
          <p:cNvPr id="3" name="Content Placeholder 2">
            <a:extLst>
              <a:ext uri="{FF2B5EF4-FFF2-40B4-BE49-F238E27FC236}">
                <a16:creationId xmlns:a16="http://schemas.microsoft.com/office/drawing/2014/main" id="{074BA215-8363-02BC-EBDF-A16B8D17B68B}"/>
              </a:ext>
            </a:extLst>
          </p:cNvPr>
          <p:cNvSpPr>
            <a:spLocks noGrp="1"/>
          </p:cNvSpPr>
          <p:nvPr>
            <p:ph sz="half" idx="1"/>
          </p:nvPr>
        </p:nvSpPr>
        <p:spPr>
          <a:xfrm>
            <a:off x="91820" y="1325166"/>
            <a:ext cx="8724376" cy="3818334"/>
          </a:xfrm>
        </p:spPr>
        <p:txBody>
          <a:bodyPr>
            <a:normAutofit fontScale="85000" lnSpcReduction="20000"/>
          </a:bodyPr>
          <a:lstStyle/>
          <a:p>
            <a:r>
              <a:rPr lang="en-US" sz="1600" dirty="0"/>
              <a:t>Now, consider the network topology with a Router R1, which has an infinite-size queue, and R1 continually processes packets in its queue in FIFO order. R1 can only start transmitting a packet once it has received the entire packet. All packets are the same size as the packet shown in the diagram in Q5.1. A wants to send a packet to B. No other packets are being sent along the links (i.e. suppose the packet in the diagram is not there).In the next two subparts, select how long it takes to send the packet from A to B. Count from the time the first byte of the packet is sent at A, to the time the last byte of the packet is received at B.</a:t>
            </a:r>
          </a:p>
          <a:p>
            <a:r>
              <a:rPr lang="en-US" sz="1600" dirty="0"/>
              <a:t>5) In this subpart, suppose R1 has 1 other packet in its queue when A sends the packet. How long does it take to send a single packet from A to B?</a:t>
            </a:r>
          </a:p>
          <a:p>
            <a:r>
              <a:rPr lang="en-US" sz="1600" dirty="0"/>
              <a:t>6) In this subpart, suppose R1 has 20 other packets in its queue when A sends the packet. How long does it take to send a single packet from A to B? Assume that the queue at R1 is </a:t>
            </a:r>
            <a:r>
              <a:rPr lang="en-US" sz="1600" dirty="0" err="1"/>
              <a:t>notempty</a:t>
            </a:r>
            <a:r>
              <a:rPr lang="en-US" sz="1600" dirty="0"/>
              <a:t> when this packet arrives at R1.</a:t>
            </a:r>
          </a:p>
          <a:p>
            <a:r>
              <a:rPr lang="en-US" sz="1600" dirty="0"/>
              <a:t>7) What is the maximum number of packets that can be queued at R1, such that when </a:t>
            </a:r>
            <a:r>
              <a:rPr lang="en-US" sz="1600" dirty="0" err="1"/>
              <a:t>thelast</a:t>
            </a:r>
            <a:r>
              <a:rPr lang="en-US" sz="1600" dirty="0"/>
              <a:t> byte of the A-to-B packet reaches R1, there is no queue at R1? Don’t worry about fractions and rounding (e.g. assume 𝑥, 𝑦, and 𝑧 are defined such that all results of division are integers.)</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ADF47A1A-67F9-FA82-2128-14A0A3324D20}"/>
                  </a:ext>
                </a:extLst>
              </p14:cNvPr>
              <p14:cNvContentPartPr/>
              <p14:nvPr/>
            </p14:nvContentPartPr>
            <p14:xfrm>
              <a:off x="2394024" y="1900753"/>
              <a:ext cx="270" cy="270"/>
            </p14:xfrm>
          </p:contentPart>
        </mc:Choice>
        <mc:Fallback xmlns="">
          <p:pic>
            <p:nvPicPr>
              <p:cNvPr id="8" name="Ink 7">
                <a:extLst>
                  <a:ext uri="{FF2B5EF4-FFF2-40B4-BE49-F238E27FC236}">
                    <a16:creationId xmlns:a16="http://schemas.microsoft.com/office/drawing/2014/main" id="{BF9B16F1-26FB-0E56-FA0A-E1AE729E92E6}"/>
                  </a:ext>
                </a:extLst>
              </p:cNvPr>
              <p:cNvPicPr/>
              <p:nvPr/>
            </p:nvPicPr>
            <p:blipFill>
              <a:blip r:embed="rId4"/>
              <a:stretch>
                <a:fillRect/>
              </a:stretch>
            </p:blipFill>
            <p:spPr>
              <a:xfrm>
                <a:off x="2387274" y="1894003"/>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95B8589-CF8A-2B0E-B79C-03F5F041FC97}"/>
                  </a:ext>
                </a:extLst>
              </p14:cNvPr>
              <p14:cNvContentPartPr/>
              <p14:nvPr/>
            </p14:nvContentPartPr>
            <p14:xfrm>
              <a:off x="1142574" y="1551373"/>
              <a:ext cx="270" cy="270"/>
            </p14:xfrm>
          </p:contentPart>
        </mc:Choice>
        <mc:Fallback xmlns="">
          <p:pic>
            <p:nvPicPr>
              <p:cNvPr id="9" name="Ink 8">
                <a:extLst>
                  <a:ext uri="{FF2B5EF4-FFF2-40B4-BE49-F238E27FC236}">
                    <a16:creationId xmlns:a16="http://schemas.microsoft.com/office/drawing/2014/main" id="{BC90F249-0F8D-8A72-C826-5B5928532520}"/>
                  </a:ext>
                </a:extLst>
              </p:cNvPr>
              <p:cNvPicPr/>
              <p:nvPr/>
            </p:nvPicPr>
            <p:blipFill>
              <a:blip r:embed="rId4"/>
              <a:stretch>
                <a:fillRect/>
              </a:stretch>
            </p:blipFill>
            <p:spPr>
              <a:xfrm>
                <a:off x="1135824" y="1544623"/>
                <a:ext cx="13500" cy="13500"/>
              </a:xfrm>
              <a:prstGeom prst="rect">
                <a:avLst/>
              </a:prstGeom>
            </p:spPr>
          </p:pic>
        </mc:Fallback>
      </mc:AlternateContent>
      <p:sp>
        <p:nvSpPr>
          <p:cNvPr id="12" name="AutoShape 4">
            <a:extLst>
              <a:ext uri="{FF2B5EF4-FFF2-40B4-BE49-F238E27FC236}">
                <a16:creationId xmlns:a16="http://schemas.microsoft.com/office/drawing/2014/main" id="{C0CA2657-7282-DA26-EB5D-991BB9429ACD}"/>
              </a:ext>
            </a:extLst>
          </p:cNvPr>
          <p:cNvSpPr>
            <a:spLocks noChangeAspect="1" noChangeArrowheads="1"/>
          </p:cNvSpPr>
          <p:nvPr/>
        </p:nvSpPr>
        <p:spPr bwMode="auto">
          <a:xfrm>
            <a:off x="3239691" y="1325166"/>
            <a:ext cx="2664619" cy="24931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5" name="Picture 4">
            <a:extLst>
              <a:ext uri="{FF2B5EF4-FFF2-40B4-BE49-F238E27FC236}">
                <a16:creationId xmlns:a16="http://schemas.microsoft.com/office/drawing/2014/main" id="{7FA3061E-A000-9427-7DFB-24A54F3921DF}"/>
              </a:ext>
            </a:extLst>
          </p:cNvPr>
          <p:cNvPicPr>
            <a:picLocks noChangeAspect="1"/>
          </p:cNvPicPr>
          <p:nvPr/>
        </p:nvPicPr>
        <p:blipFill>
          <a:blip r:embed="rId6"/>
          <a:srcRect/>
          <a:stretch/>
        </p:blipFill>
        <p:spPr>
          <a:xfrm>
            <a:off x="4210647" y="-24189"/>
            <a:ext cx="4761465" cy="1397075"/>
          </a:xfrm>
          <a:prstGeom prst="rect">
            <a:avLst/>
          </a:prstGeom>
        </p:spPr>
      </p:pic>
      <p:sp>
        <p:nvSpPr>
          <p:cNvPr id="4" name="Slide Number Placeholder 3">
            <a:extLst>
              <a:ext uri="{FF2B5EF4-FFF2-40B4-BE49-F238E27FC236}">
                <a16:creationId xmlns:a16="http://schemas.microsoft.com/office/drawing/2014/main" id="{566C52A8-E458-0A8C-7E03-A9D3B3AD91E3}"/>
              </a:ext>
            </a:extLst>
          </p:cNvPr>
          <p:cNvSpPr>
            <a:spLocks noGrp="1"/>
          </p:cNvSpPr>
          <p:nvPr>
            <p:ph type="sldNum" sz="quarter" idx="4"/>
          </p:nvPr>
        </p:nvSpPr>
        <p:spPr/>
        <p:txBody>
          <a:bodyPr/>
          <a:lstStyle/>
          <a:p>
            <a:fld id="{C4204591-24BD-A542-B9D5-F8D8A88D2FEE}" type="slidenum">
              <a:rPr lang="en-US" smtClean="0"/>
              <a:pPr/>
              <a:t>9</a:t>
            </a:fld>
            <a:endParaRPr lang="en-US" dirty="0"/>
          </a:p>
        </p:txBody>
      </p:sp>
    </p:spTree>
    <p:extLst>
      <p:ext uri="{BB962C8B-B14F-4D97-AF65-F5344CB8AC3E}">
        <p14:creationId xmlns:p14="http://schemas.microsoft.com/office/powerpoint/2010/main" val="349922459"/>
      </p:ext>
    </p:extLst>
  </p:cSld>
  <p:clrMapOvr>
    <a:masterClrMapping/>
  </p:clrMapOvr>
</p:sld>
</file>

<file path=ppt/theme/theme1.xml><?xml version="1.0" encoding="utf-8"?>
<a:theme xmlns:a="http://schemas.openxmlformats.org/drawingml/2006/main" name="Simple Lecture">
  <a:themeElements>
    <a:clrScheme name="Simple Light">
      <a:dk1>
        <a:srgbClr val="000000"/>
      </a:dk1>
      <a:lt1>
        <a:srgbClr val="FFFFFF"/>
      </a:lt1>
      <a:dk2>
        <a:srgbClr val="666666"/>
      </a:dk2>
      <a:lt2>
        <a:srgbClr val="C9DAF8"/>
      </a:lt2>
      <a:accent1>
        <a:srgbClr val="FCE5CD"/>
      </a:accent1>
      <a:accent2>
        <a:srgbClr val="CC4125"/>
      </a:accent2>
      <a:accent3>
        <a:srgbClr val="0B5394"/>
      </a:accent3>
      <a:accent4>
        <a:srgbClr val="BF9000"/>
      </a:accent4>
      <a:accent5>
        <a:srgbClr val="6AA84F"/>
      </a:accent5>
      <a:accent6>
        <a:srgbClr val="D9D9D9"/>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1282</Words>
  <Application>Microsoft Office PowerPoint</Application>
  <PresentationFormat>On-screen Show (16:9)</PresentationFormat>
  <Paragraphs>89</Paragraphs>
  <Slides>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Wingdings</vt:lpstr>
      <vt:lpstr>Cambria Math</vt:lpstr>
      <vt:lpstr>ＭＳ Ｐゴシック</vt:lpstr>
      <vt:lpstr>Roboto Light</vt:lpstr>
      <vt:lpstr>Roboto</vt:lpstr>
      <vt:lpstr>Arial</vt:lpstr>
      <vt:lpstr>Roboto Medium</vt:lpstr>
      <vt:lpstr>Calibri</vt:lpstr>
      <vt:lpstr>Simple Lecture</vt:lpstr>
      <vt:lpstr>Bandwidth and Propagation Delay Exercises ANS</vt:lpstr>
      <vt:lpstr>Packet delay: four sources</vt:lpstr>
      <vt:lpstr>Q1 End-­to­‐end delay </vt:lpstr>
      <vt:lpstr>Q2 End-­to­‐end delay </vt:lpstr>
      <vt:lpstr>Q3 End-­to­‐end delay </vt:lpstr>
      <vt:lpstr>Q4 End-­to­‐end delay </vt:lpstr>
      <vt:lpstr>Q5 Transmission delay</vt:lpstr>
      <vt:lpstr>Q5.1 Pipe Diagram</vt:lpstr>
      <vt:lpstr>Q5.2 Pipe Diagram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Zonghua Gu</dc:creator>
  <cp:lastModifiedBy>Zonghua Gu</cp:lastModifiedBy>
  <cp:revision>4</cp:revision>
  <dcterms:modified xsi:type="dcterms:W3CDTF">2026-02-01T03:15:06Z</dcterms:modified>
</cp:coreProperties>
</file>