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1"/>
  </p:notesMasterIdLst>
  <p:sldIdLst>
    <p:sldId id="257" r:id="rId2"/>
    <p:sldId id="1280" r:id="rId3"/>
    <p:sldId id="276" r:id="rId4"/>
    <p:sldId id="1269" r:id="rId5"/>
    <p:sldId id="1271" r:id="rId6"/>
    <p:sldId id="1273" r:id="rId7"/>
    <p:sldId id="1275" r:id="rId8"/>
    <p:sldId id="1277" r:id="rId9"/>
    <p:sldId id="1279" r:id="rId10"/>
  </p:sldIdLst>
  <p:sldSz cx="9144000" cy="5143500" type="screen16x9"/>
  <p:notesSz cx="6858000" cy="9144000"/>
  <p:embeddedFontLst>
    <p:embeddedFont>
      <p:font typeface="ＭＳ Ｐゴシック" panose="020B0600070205080204" pitchFamily="34" charset="-128"/>
      <p:regular r:id="rId12"/>
    </p:embeddedFont>
    <p:embeddedFont>
      <p:font typeface="Roboto" panose="02000000000000000000" pitchFamily="2" charset="0"/>
      <p:regular r:id="rId13"/>
      <p:bold r:id="rId14"/>
      <p:italic r:id="rId15"/>
      <p:boldItalic r:id="rId16"/>
    </p:embeddedFont>
    <p:embeddedFont>
      <p:font typeface="Roboto Light" panose="02000000000000000000" pitchFamily="2" charset="0"/>
      <p:regular r:id="rId17"/>
      <p:bold r:id="rId18"/>
      <p:italic r:id="rId19"/>
      <p:boldItalic r:id="rId20"/>
    </p:embeddedFont>
    <p:embeddedFont>
      <p:font typeface="Roboto Medium"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6CA2C-5645-4204-A978-87079F8C940A}" v="1" dt="2026-02-04T00:23:07.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92" autoAdjust="0"/>
  </p:normalViewPr>
  <p:slideViewPr>
    <p:cSldViewPr snapToGrid="0">
      <p:cViewPr>
        <p:scale>
          <a:sx n="75" d="100"/>
          <a:sy n="75" d="100"/>
        </p:scale>
        <p:origin x="1666" y="293"/>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delSld modSld">
      <pc:chgData name="Zonghua Gu" userId="9a7e1853e1951ef5" providerId="LiveId" clId="{CF1FAA12-072C-4ED5-BA76-0FFFAEFDB88A}" dt="2026-02-04T00:23:22.036" v="11" actId="20577"/>
      <pc:docMkLst>
        <pc:docMk/>
      </pc:docMkLst>
      <pc:sldChg chg="modSp mod">
        <pc:chgData name="Zonghua Gu" userId="9a7e1853e1951ef5" providerId="LiveId" clId="{CF1FAA12-072C-4ED5-BA76-0FFFAEFDB88A}" dt="2026-02-04T00:23:22.036" v="11" actId="20577"/>
        <pc:sldMkLst>
          <pc:docMk/>
          <pc:sldMk cId="0" sldId="257"/>
        </pc:sldMkLst>
        <pc:spChg chg="mod">
          <ac:chgData name="Zonghua Gu" userId="9a7e1853e1951ef5" providerId="LiveId" clId="{CF1FAA12-072C-4ED5-BA76-0FFFAEFDB88A}" dt="2026-02-04T00:23:22.036" v="11" actId="20577"/>
          <ac:spMkLst>
            <pc:docMk/>
            <pc:sldMk cId="0" sldId="257"/>
            <ac:spMk id="167" creationId="{00000000-0000-0000-0000-000000000000}"/>
          </ac:spMkLst>
        </pc:spChg>
        <pc:spChg chg="mod">
          <ac:chgData name="Zonghua Gu" userId="9a7e1853e1951ef5" providerId="LiveId" clId="{CF1FAA12-072C-4ED5-BA76-0FFFAEFDB88A}" dt="2026-01-31T21:34:36.195" v="0" actId="20577"/>
          <ac:spMkLst>
            <pc:docMk/>
            <pc:sldMk cId="0" sldId="257"/>
            <ac:spMk id="168" creationId="{00000000-0000-0000-0000-000000000000}"/>
          </ac:spMkLst>
        </pc:spChg>
      </pc:sldChg>
      <pc:sldChg chg="del">
        <pc:chgData name="Zonghua Gu" userId="9a7e1853e1951ef5" providerId="LiveId" clId="{CF1FAA12-072C-4ED5-BA76-0FFFAEFDB88A}" dt="2026-02-04T00:23:08.589" v="10" actId="47"/>
        <pc:sldMkLst>
          <pc:docMk/>
          <pc:sldMk cId="453457216" sldId="1004"/>
        </pc:sldMkLst>
      </pc:sldChg>
      <pc:sldChg chg="add">
        <pc:chgData name="Zonghua Gu" userId="9a7e1853e1951ef5" providerId="LiveId" clId="{CF1FAA12-072C-4ED5-BA76-0FFFAEFDB88A}" dt="2026-02-04T00:23:07.274" v="9"/>
        <pc:sldMkLst>
          <pc:docMk/>
          <pc:sldMk cId="1252970958" sldId="128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31T19:50:41.64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efe69fe1a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efe69fe1a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here's the outline we're going</a:t>
            </a:r>
            <a:endParaRPr/>
          </a:p>
          <a:p>
            <a:pPr marL="0" lvl="0" indent="0" algn="l" rtl="0">
              <a:spcBef>
                <a:spcPts val="0"/>
              </a:spcBef>
              <a:spcAft>
                <a:spcPts val="0"/>
              </a:spcAft>
              <a:buNone/>
            </a:pPr>
            <a:r>
              <a:rPr lang="en"/>
              <a:t>38:16</a:t>
            </a:r>
            <a:endParaRPr/>
          </a:p>
          <a:p>
            <a:pPr marL="0" lvl="0" indent="0" algn="l" rtl="0">
              <a:spcBef>
                <a:spcPts val="0"/>
              </a:spcBef>
              <a:spcAft>
                <a:spcPts val="0"/>
              </a:spcAft>
              <a:buNone/>
            </a:pPr>
            <a:r>
              <a:rPr lang="en"/>
              <a:t>to start by talking about links in a lot of detail think about how you measure the performance of links what makes a</a:t>
            </a:r>
            <a:endParaRPr/>
          </a:p>
          <a:p>
            <a:pPr marL="0" lvl="0" indent="0" algn="l" rtl="0">
              <a:spcBef>
                <a:spcPts val="0"/>
              </a:spcBef>
              <a:spcAft>
                <a:spcPts val="0"/>
              </a:spcAft>
              <a:buNone/>
            </a:pPr>
            <a:r>
              <a:rPr lang="en"/>
              <a:t>38:21</a:t>
            </a:r>
            <a:endParaRPr/>
          </a:p>
          <a:p>
            <a:pPr marL="0" lvl="0" indent="0" algn="l" rtl="0">
              <a:spcBef>
                <a:spcPts val="0"/>
              </a:spcBef>
              <a:spcAft>
                <a:spcPts val="0"/>
              </a:spcAft>
              <a:buNone/>
            </a:pPr>
            <a:r>
              <a:rPr lang="en"/>
              <a:t>link good what makes a link bad what are the trade-offs we'll talk about what happens if links get overloaded and then</a:t>
            </a:r>
            <a:endParaRPr/>
          </a:p>
          <a:p>
            <a:pPr marL="0" lvl="0" indent="0" algn="l" rtl="0">
              <a:spcBef>
                <a:spcPts val="0"/>
              </a:spcBef>
              <a:spcAft>
                <a:spcPts val="0"/>
              </a:spcAft>
              <a:buNone/>
            </a:pPr>
            <a:r>
              <a:rPr lang="en"/>
              <a:t>38:27</a:t>
            </a:r>
            <a:endParaRPr/>
          </a:p>
          <a:p>
            <a:pPr marL="0" lvl="0" indent="0" algn="l" rtl="0">
              <a:spcBef>
                <a:spcPts val="0"/>
              </a:spcBef>
              <a:spcAft>
                <a:spcPts val="0"/>
              </a:spcAft>
              <a:buNone/>
            </a:pPr>
            <a:r>
              <a:rPr lang="en"/>
              <a:t>the very end now that we finished all of the introduction I can actually give you a preview of all the topics you're going</a:t>
            </a:r>
            <a:endParaRPr/>
          </a:p>
          <a:p>
            <a:pPr marL="0" lvl="0" indent="0" algn="l" rtl="0">
              <a:spcBef>
                <a:spcPts val="0"/>
              </a:spcBef>
              <a:spcAft>
                <a:spcPts val="0"/>
              </a:spcAft>
              <a:buNone/>
            </a:pPr>
            <a:r>
              <a:rPr lang="en"/>
              <a:t>38:33</a:t>
            </a:r>
            <a:endParaRPr/>
          </a:p>
          <a:p>
            <a:pPr marL="0" lvl="0" indent="0" algn="l" rtl="0">
              <a:spcBef>
                <a:spcPts val="0"/>
              </a:spcBef>
              <a:spcAft>
                <a:spcPts val="0"/>
              </a:spcAft>
              <a:buNone/>
            </a:pPr>
            <a:r>
              <a:rPr lang="en"/>
              <a:t>to see in a lot more detail so these three sets of lectures have really been about giving you a highlevel 10,000 foot</a:t>
            </a:r>
            <a:endParaRPr/>
          </a:p>
          <a:p>
            <a:pPr marL="0" lvl="0" indent="0" algn="l" rtl="0">
              <a:spcBef>
                <a:spcPts val="0"/>
              </a:spcBef>
              <a:spcAft>
                <a:spcPts val="0"/>
              </a:spcAft>
              <a:buNone/>
            </a:pPr>
            <a:r>
              <a:rPr lang="en"/>
              <a:t>38:39</a:t>
            </a:r>
            <a:endParaRPr/>
          </a:p>
          <a:p>
            <a:pPr marL="0" lvl="0" indent="0" algn="l" rtl="0">
              <a:spcBef>
                <a:spcPts val="0"/>
              </a:spcBef>
              <a:spcAft>
                <a:spcPts val="0"/>
              </a:spcAft>
              <a:buNone/>
            </a:pPr>
            <a:r>
              <a:rPr lang="en"/>
              <a:t>picture of what you're going to see this semester and then at the very end I'll show you the exact places where we'll be</a:t>
            </a:r>
            <a:endParaRPr/>
          </a:p>
          <a:p>
            <a:pPr marL="0" lvl="0" indent="0" algn="l" rtl="0">
              <a:spcBef>
                <a:spcPts val="0"/>
              </a:spcBef>
              <a:spcAft>
                <a:spcPts val="0"/>
              </a:spcAft>
              <a:buNone/>
            </a:pPr>
            <a:r>
              <a:rPr lang="en"/>
              <a:t>38:45</a:t>
            </a:r>
            <a:endParaRPr/>
          </a:p>
          <a:p>
            <a:pPr marL="0" lvl="0" indent="0" algn="l" rtl="0">
              <a:spcBef>
                <a:spcPts val="0"/>
              </a:spcBef>
              <a:spcAft>
                <a:spcPts val="0"/>
              </a:spcAft>
              <a:buNone/>
            </a:pPr>
            <a:r>
              <a:rPr lang="en"/>
              <a:t>really diving in and talking about things in lots more detail but before we get there let's not get ahead of</a:t>
            </a:r>
            <a:endParaRPr/>
          </a:p>
          <a:p>
            <a:pPr marL="0" lvl="0" indent="0" algn="l" rtl="0">
              <a:spcBef>
                <a:spcPts val="0"/>
              </a:spcBef>
              <a:spcAft>
                <a:spcPts val="0"/>
              </a:spcAft>
              <a:buNone/>
            </a:pPr>
            <a:r>
              <a:rPr lang="en"/>
              <a:t>38:50</a:t>
            </a:r>
            <a:endParaRPr/>
          </a:p>
          <a:p>
            <a:pPr marL="0" lvl="0" indent="0" algn="l" rtl="0">
              <a:spcBef>
                <a:spcPts val="0"/>
              </a:spcBef>
              <a:spcAft>
                <a:spcPts val="0"/>
              </a:spcAft>
              <a:buNone/>
            </a:pPr>
            <a:r>
              <a:rPr lang="en"/>
              <a:t>ourselves let's start with talking about links and how to measure their performanc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64319" indent="-221456" defTabSz="685800">
              <a:spcBef>
                <a:spcPts val="450"/>
              </a:spcBef>
              <a:buNone/>
              <a:defRPr/>
            </a:pPr>
            <a:r>
              <a:rPr lang="en-US" sz="1400" i="1" dirty="0" err="1">
                <a:solidFill>
                  <a:srgbClr val="CC0000"/>
                </a:solidFill>
                <a:latin typeface="Calibri" panose="020F0502020204030204"/>
              </a:rPr>
              <a:t>d</a:t>
            </a:r>
            <a:r>
              <a:rPr lang="en-US" sz="1400" baseline="-25000" dirty="0" err="1">
                <a:solidFill>
                  <a:srgbClr val="CC0000"/>
                </a:solidFill>
                <a:latin typeface="Calibri" panose="020F0502020204030204"/>
              </a:rPr>
              <a:t>proc</a:t>
            </a:r>
            <a:r>
              <a:rPr lang="en-US" sz="1400" dirty="0">
                <a:solidFill>
                  <a:srgbClr val="CC0000"/>
                </a:solidFill>
                <a:latin typeface="Calibri" panose="020F0502020204030204"/>
              </a:rPr>
              <a:t>: nodal processing</a:t>
            </a:r>
            <a:r>
              <a:rPr lang="en-US" sz="1400" dirty="0">
                <a:solidFill>
                  <a:prstClr val="black"/>
                </a:solidFill>
                <a:latin typeface="Calibri" panose="020F0502020204030204"/>
              </a:rPr>
              <a:t> </a:t>
            </a:r>
          </a:p>
          <a:p>
            <a:pPr marL="261938" indent="-175022" defTabSz="685800">
              <a:spcBef>
                <a:spcPts val="450"/>
              </a:spcBef>
              <a:buFont typeface="Wingdings" charset="0"/>
              <a:buChar char="§"/>
              <a:defRPr/>
            </a:pPr>
            <a:r>
              <a:rPr lang="en-US" sz="1100" dirty="0">
                <a:solidFill>
                  <a:prstClr val="black"/>
                </a:solidFill>
                <a:latin typeface="Calibri" panose="020F0502020204030204"/>
              </a:rPr>
              <a:t>check bit errors</a:t>
            </a:r>
          </a:p>
          <a:p>
            <a:pPr marL="261938" indent="-175022" defTabSz="685800">
              <a:spcBef>
                <a:spcPts val="450"/>
              </a:spcBef>
              <a:buFont typeface="Wingdings" charset="0"/>
              <a:buChar char="§"/>
              <a:defRPr/>
            </a:pPr>
            <a:r>
              <a:rPr lang="en-US" sz="1100" dirty="0">
                <a:solidFill>
                  <a:prstClr val="black"/>
                </a:solidFill>
                <a:latin typeface="Calibri" panose="020F0502020204030204"/>
              </a:rPr>
              <a:t>determine output link</a:t>
            </a:r>
            <a:r>
              <a:rPr kumimoji="0" lang="en-US" sz="1100" b="0" i="0" u="none" strike="noStrike" kern="1200" cap="none" spc="0" normalizeH="0" baseline="0" noProof="0" dirty="0">
                <a:ln>
                  <a:noFill/>
                </a:ln>
                <a:solidFill>
                  <a:srgbClr val="CC0000"/>
                </a:solidFill>
                <a:effectLst/>
                <a:uLnTx/>
                <a:uFillTx/>
                <a:latin typeface="Calibri" panose="020F0502020204030204"/>
                <a:ea typeface="Arial"/>
                <a:cs typeface="Arial"/>
                <a:sym typeface="Arial"/>
              </a:rPr>
              <a:t>nodal processing</a:t>
            </a:r>
            <a:r>
              <a:rPr kumimoji="0" lang="en-US" sz="110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 </a:t>
            </a:r>
            <a:endParaRPr lang="en-US" sz="1100" dirty="0">
              <a:solidFill>
                <a:prstClr val="black"/>
              </a:solidFill>
              <a:latin typeface="Calibri" panose="020F0502020204030204"/>
            </a:endParaRPr>
          </a:p>
          <a:p>
            <a:pPr marL="261938" indent="-175022" defTabSz="685800">
              <a:spcBef>
                <a:spcPts val="450"/>
              </a:spcBef>
              <a:buFont typeface="Wingdings" charset="0"/>
              <a:buChar char="§"/>
              <a:defRPr/>
            </a:pPr>
            <a:r>
              <a:rPr lang="en-US" sz="1100" dirty="0">
                <a:solidFill>
                  <a:prstClr val="black"/>
                </a:solidFill>
                <a:latin typeface="Calibri" panose="020F0502020204030204"/>
              </a:rPr>
              <a:t>typically &lt; microsecs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750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efee653596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efee653596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what's going to happen is A1 and B1 both arrive we arbitrarily choose to send out A1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1:20:31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process it and B1 get stuck in the que how did I choose A1 over B1 open question we'll talk about it some other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1:20:37</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day but for now assume that one of them was chosen and at the next time step uh oh we have some trouble A2 and B2 are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1:20:44</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also arriving at the same time so the router is going to take both of them and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1:20:49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shove them in the que and in the queue they take B1 and process that one so so</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1:20:55</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again the exact way that the router figures out what to get queued and what to process is a bit beyond the scope for right for right now but the important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1:21:01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thing is that when packets arrive they first enter the que look A2 and B2 enter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3"/>
          <p:cNvSpPr txBox="1">
            <a:spLocks noGrp="1"/>
          </p:cNvSpPr>
          <p:nvPr>
            <p:ph type="subTitle" idx="1"/>
          </p:nvPr>
        </p:nvSpPr>
        <p:spPr>
          <a:xfrm>
            <a:off x="311700" y="2834125"/>
            <a:ext cx="8520600" cy="15363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1pPr>
            <a:lvl2pPr lvl="1"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2pPr>
            <a:lvl3pPr lvl="2"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3pPr>
            <a:lvl4pPr lvl="3"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4pPr>
            <a:lvl5pPr lvl="4"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5pPr>
            <a:lvl6pPr lvl="5"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6pPr>
            <a:lvl7pPr lvl="6"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7pPr>
            <a:lvl8pPr lvl="7"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8pPr>
            <a:lvl9pPr lvl="8" algn="ctr" rtl="0">
              <a:lnSpc>
                <a:spcPct val="100000"/>
              </a:lnSpc>
              <a:spcBef>
                <a:spcPts val="600"/>
              </a:spcBef>
              <a:spcAft>
                <a:spcPts val="0"/>
              </a:spcAft>
              <a:buSzPts val="2400"/>
              <a:buFont typeface="Roboto Light"/>
              <a:buNone/>
              <a:defRPr sz="2400">
                <a:latin typeface="Roboto Light"/>
                <a:ea typeface="Roboto Light"/>
                <a:cs typeface="Roboto Light"/>
                <a:sym typeface="Robo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_TITLE_AND_DESCRIPTION_3">
  <p:cSld name="SECTION_TITLE_AND_DESCRIPTION_3">
    <p:spTree>
      <p:nvGrpSpPr>
        <p:cNvPr id="1" name="Shape 86"/>
        <p:cNvGrpSpPr/>
        <p:nvPr/>
      </p:nvGrpSpPr>
      <p:grpSpPr>
        <a:xfrm>
          <a:off x="0" y="0"/>
          <a:ext cx="0" cy="0"/>
          <a:chOff x="0" y="0"/>
          <a:chExt cx="0" cy="0"/>
        </a:xfrm>
      </p:grpSpPr>
      <p:sp>
        <p:nvSpPr>
          <p:cNvPr id="87" name="Google Shape;87;p14"/>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9" name="Google Shape;89;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90" name="Google Shape;9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4"/>
          <p:cNvSpPr txBox="1">
            <a:spLocks noGrp="1"/>
          </p:cNvSpPr>
          <p:nvPr>
            <p:ph type="body" idx="2"/>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2"/>
        <p:cNvGrpSpPr/>
        <p:nvPr/>
      </p:nvGrpSpPr>
      <p:grpSpPr>
        <a:xfrm>
          <a:off x="0" y="0"/>
          <a:ext cx="0" cy="0"/>
          <a:chOff x="0" y="0"/>
          <a:chExt cx="0" cy="0"/>
        </a:xfrm>
      </p:grpSpPr>
      <p:sp>
        <p:nvSpPr>
          <p:cNvPr id="93" name="Google Shape;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5"/>
          <p:cNvSpPr txBox="1">
            <a:spLocks noGrp="1"/>
          </p:cNvSpPr>
          <p:nvPr>
            <p:ph type="title"/>
          </p:nvPr>
        </p:nvSpPr>
        <p:spPr>
          <a:xfrm>
            <a:off x="95425" y="4288400"/>
            <a:ext cx="8658900" cy="768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Font typeface="Roboto"/>
              <a:buNone/>
              <a:defRPr sz="1800">
                <a:solidFill>
                  <a:schemeClr val="dk1"/>
                </a:solidFill>
                <a:latin typeface="Roboto"/>
                <a:ea typeface="Roboto"/>
                <a:cs typeface="Roboto"/>
                <a:sym typeface="Roboto"/>
              </a:defRPr>
            </a:lvl1pPr>
            <a:lvl2pPr lvl="1" rtl="0">
              <a:spcBef>
                <a:spcPts val="0"/>
              </a:spcBef>
              <a:spcAft>
                <a:spcPts val="0"/>
              </a:spcAft>
              <a:buSzPts val="2400"/>
              <a:buFont typeface="Roboto"/>
              <a:buNone/>
              <a:defRPr sz="2400">
                <a:latin typeface="Roboto"/>
                <a:ea typeface="Roboto"/>
                <a:cs typeface="Roboto"/>
                <a:sym typeface="Roboto"/>
              </a:defRPr>
            </a:lvl2pPr>
            <a:lvl3pPr lvl="2" rtl="0">
              <a:spcBef>
                <a:spcPts val="0"/>
              </a:spcBef>
              <a:spcAft>
                <a:spcPts val="0"/>
              </a:spcAft>
              <a:buSzPts val="2400"/>
              <a:buFont typeface="Roboto"/>
              <a:buNone/>
              <a:defRPr sz="2400">
                <a:latin typeface="Roboto"/>
                <a:ea typeface="Roboto"/>
                <a:cs typeface="Roboto"/>
                <a:sym typeface="Roboto"/>
              </a:defRPr>
            </a:lvl3pPr>
            <a:lvl4pPr lvl="3" rtl="0">
              <a:spcBef>
                <a:spcPts val="0"/>
              </a:spcBef>
              <a:spcAft>
                <a:spcPts val="0"/>
              </a:spcAft>
              <a:buSzPts val="2400"/>
              <a:buFont typeface="Roboto"/>
              <a:buNone/>
              <a:defRPr sz="2400">
                <a:latin typeface="Roboto"/>
                <a:ea typeface="Roboto"/>
                <a:cs typeface="Roboto"/>
                <a:sym typeface="Roboto"/>
              </a:defRPr>
            </a:lvl4pPr>
            <a:lvl5pPr lvl="4" rtl="0">
              <a:spcBef>
                <a:spcPts val="0"/>
              </a:spcBef>
              <a:spcAft>
                <a:spcPts val="0"/>
              </a:spcAft>
              <a:buSzPts val="2400"/>
              <a:buFont typeface="Roboto"/>
              <a:buNone/>
              <a:defRPr sz="2400">
                <a:latin typeface="Roboto"/>
                <a:ea typeface="Roboto"/>
                <a:cs typeface="Roboto"/>
                <a:sym typeface="Roboto"/>
              </a:defRPr>
            </a:lvl5pPr>
            <a:lvl6pPr lvl="5" rtl="0">
              <a:spcBef>
                <a:spcPts val="0"/>
              </a:spcBef>
              <a:spcAft>
                <a:spcPts val="0"/>
              </a:spcAft>
              <a:buSzPts val="2400"/>
              <a:buFont typeface="Roboto"/>
              <a:buNone/>
              <a:defRPr sz="2400">
                <a:latin typeface="Roboto"/>
                <a:ea typeface="Roboto"/>
                <a:cs typeface="Roboto"/>
                <a:sym typeface="Roboto"/>
              </a:defRPr>
            </a:lvl6pPr>
            <a:lvl7pPr lvl="6" rtl="0">
              <a:spcBef>
                <a:spcPts val="0"/>
              </a:spcBef>
              <a:spcAft>
                <a:spcPts val="0"/>
              </a:spcAft>
              <a:buSzPts val="2400"/>
              <a:buFont typeface="Roboto"/>
              <a:buNone/>
              <a:defRPr sz="2400">
                <a:latin typeface="Roboto"/>
                <a:ea typeface="Roboto"/>
                <a:cs typeface="Roboto"/>
                <a:sym typeface="Roboto"/>
              </a:defRPr>
            </a:lvl7pPr>
            <a:lvl8pPr lvl="7" rtl="0">
              <a:spcBef>
                <a:spcPts val="0"/>
              </a:spcBef>
              <a:spcAft>
                <a:spcPts val="0"/>
              </a:spcAft>
              <a:buSzPts val="2400"/>
              <a:buFont typeface="Roboto"/>
              <a:buNone/>
              <a:defRPr sz="2400">
                <a:latin typeface="Roboto"/>
                <a:ea typeface="Roboto"/>
                <a:cs typeface="Roboto"/>
                <a:sym typeface="Roboto"/>
              </a:defRPr>
            </a:lvl8pPr>
            <a:lvl9pPr lvl="8" rtl="0">
              <a:spcBef>
                <a:spcPts val="0"/>
              </a:spcBef>
              <a:spcAft>
                <a:spcPts val="0"/>
              </a:spcAft>
              <a:buSzPts val="2400"/>
              <a:buFont typeface="Roboto"/>
              <a:buNone/>
              <a:defRPr sz="2400">
                <a:latin typeface="Roboto"/>
                <a:ea typeface="Roboto"/>
                <a:cs typeface="Roboto"/>
                <a:sym typeface="Roboto"/>
              </a:defRPr>
            </a:lvl9pPr>
          </a:lstStyle>
          <a:p>
            <a:endParaRPr/>
          </a:p>
        </p:txBody>
      </p:sp>
      <p:cxnSp>
        <p:nvCxnSpPr>
          <p:cNvPr id="95" name="Google Shape;95;p15"/>
          <p:cNvCxnSpPr/>
          <p:nvPr/>
        </p:nvCxnSpPr>
        <p:spPr>
          <a:xfrm>
            <a:off x="168250" y="4288400"/>
            <a:ext cx="87570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lude">
  <p:cSld name="SECTION_TITLE_AND_DESCRIPTION_1_3">
    <p:spTree>
      <p:nvGrpSpPr>
        <p:cNvPr id="1" name="Shape 100"/>
        <p:cNvGrpSpPr/>
        <p:nvPr/>
      </p:nvGrpSpPr>
      <p:grpSpPr>
        <a:xfrm>
          <a:off x="0" y="0"/>
          <a:ext cx="0" cy="0"/>
          <a:chOff x="0" y="0"/>
          <a:chExt cx="0" cy="0"/>
        </a:xfrm>
      </p:grpSpPr>
      <p:sp>
        <p:nvSpPr>
          <p:cNvPr id="101" name="Google Shape;101;p18"/>
          <p:cNvSpPr/>
          <p:nvPr/>
        </p:nvSpPr>
        <p:spPr>
          <a:xfrm>
            <a:off x="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8"/>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pic>
        <p:nvPicPr>
          <p:cNvPr id="104" name="Google Shape;104;p1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105" name="Google Shape;105;p18"/>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cxnSp>
        <p:nvCxnSpPr>
          <p:cNvPr id="106" name="Google Shape;106;p18"/>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107" name="Google Shape;107;p18"/>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600"/>
              </a:spcBef>
              <a:spcAft>
                <a:spcPts val="0"/>
              </a:spcAft>
              <a:buClr>
                <a:schemeClr val="lt1"/>
              </a:buClr>
              <a:buSzPts val="2100"/>
              <a:buNone/>
              <a:defRPr sz="2100">
                <a:solidFill>
                  <a:schemeClr val="lt1"/>
                </a:solidFill>
              </a:defRPr>
            </a:lvl2pPr>
            <a:lvl3pPr lvl="2" rtl="0">
              <a:lnSpc>
                <a:spcPct val="100000"/>
              </a:lnSpc>
              <a:spcBef>
                <a:spcPts val="600"/>
              </a:spcBef>
              <a:spcAft>
                <a:spcPts val="0"/>
              </a:spcAft>
              <a:buClr>
                <a:schemeClr val="lt1"/>
              </a:buClr>
              <a:buSzPts val="2100"/>
              <a:buNone/>
              <a:defRPr sz="2100">
                <a:solidFill>
                  <a:schemeClr val="lt1"/>
                </a:solidFill>
              </a:defRPr>
            </a:lvl3pPr>
            <a:lvl4pPr lvl="3" rtl="0">
              <a:lnSpc>
                <a:spcPct val="100000"/>
              </a:lnSpc>
              <a:spcBef>
                <a:spcPts val="600"/>
              </a:spcBef>
              <a:spcAft>
                <a:spcPts val="0"/>
              </a:spcAft>
              <a:buClr>
                <a:schemeClr val="lt1"/>
              </a:buClr>
              <a:buSzPts val="2100"/>
              <a:buNone/>
              <a:defRPr sz="2100">
                <a:solidFill>
                  <a:schemeClr val="lt1"/>
                </a:solidFill>
              </a:defRPr>
            </a:lvl4pPr>
            <a:lvl5pPr lvl="4" rtl="0">
              <a:lnSpc>
                <a:spcPct val="100000"/>
              </a:lnSpc>
              <a:spcBef>
                <a:spcPts val="600"/>
              </a:spcBef>
              <a:spcAft>
                <a:spcPts val="0"/>
              </a:spcAft>
              <a:buClr>
                <a:schemeClr val="lt1"/>
              </a:buClr>
              <a:buSzPts val="2100"/>
              <a:buNone/>
              <a:defRPr sz="2100">
                <a:solidFill>
                  <a:schemeClr val="lt1"/>
                </a:solidFill>
              </a:defRPr>
            </a:lvl5pPr>
            <a:lvl6pPr lvl="5" rtl="0">
              <a:lnSpc>
                <a:spcPct val="100000"/>
              </a:lnSpc>
              <a:spcBef>
                <a:spcPts val="600"/>
              </a:spcBef>
              <a:spcAft>
                <a:spcPts val="0"/>
              </a:spcAft>
              <a:buClr>
                <a:schemeClr val="lt1"/>
              </a:buClr>
              <a:buSzPts val="2100"/>
              <a:buNone/>
              <a:defRPr sz="2100">
                <a:solidFill>
                  <a:schemeClr val="lt1"/>
                </a:solidFill>
              </a:defRPr>
            </a:lvl6pPr>
            <a:lvl7pPr lvl="6" rtl="0">
              <a:lnSpc>
                <a:spcPct val="100000"/>
              </a:lnSpc>
              <a:spcBef>
                <a:spcPts val="600"/>
              </a:spcBef>
              <a:spcAft>
                <a:spcPts val="0"/>
              </a:spcAft>
              <a:buClr>
                <a:schemeClr val="lt1"/>
              </a:buClr>
              <a:buSzPts val="2100"/>
              <a:buNone/>
              <a:defRPr sz="2100">
                <a:solidFill>
                  <a:schemeClr val="lt1"/>
                </a:solidFill>
              </a:defRPr>
            </a:lvl7pPr>
            <a:lvl8pPr lvl="7" rtl="0">
              <a:lnSpc>
                <a:spcPct val="100000"/>
              </a:lnSpc>
              <a:spcBef>
                <a:spcPts val="600"/>
              </a:spcBef>
              <a:spcAft>
                <a:spcPts val="0"/>
              </a:spcAft>
              <a:buClr>
                <a:schemeClr val="lt1"/>
              </a:buClr>
              <a:buSzPts val="2100"/>
              <a:buNone/>
              <a:defRPr sz="2100">
                <a:solidFill>
                  <a:schemeClr val="lt1"/>
                </a:solidFill>
              </a:defRPr>
            </a:lvl8pPr>
            <a:lvl9pPr lvl="8" rtl="0">
              <a:lnSpc>
                <a:spcPct val="100000"/>
              </a:lnSpc>
              <a:spcBef>
                <a:spcPts val="600"/>
              </a:spcBef>
              <a:spcAft>
                <a:spcPts val="0"/>
              </a:spcAft>
              <a:buClr>
                <a:schemeClr val="lt1"/>
              </a:buClr>
              <a:buSzPts val="2100"/>
              <a:buNone/>
              <a:defRPr sz="21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_1">
    <p:spTree>
      <p:nvGrpSpPr>
        <p:cNvPr id="1" name="Shape 108"/>
        <p:cNvGrpSpPr/>
        <p:nvPr/>
      </p:nvGrpSpPr>
      <p:grpSpPr>
        <a:xfrm>
          <a:off x="0" y="0"/>
          <a:ext cx="0" cy="0"/>
          <a:chOff x="0" y="0"/>
          <a:chExt cx="0" cy="0"/>
        </a:xfrm>
      </p:grpSpPr>
      <p:sp>
        <p:nvSpPr>
          <p:cNvPr id="109" name="Google Shape;109;p19"/>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12" name="Google Shape;112;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3" name="Google Shape;11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on left">
  <p:cSld name="SECTION_TITLE_AND_DESCRIPTION_1_1_1">
    <p:spTree>
      <p:nvGrpSpPr>
        <p:cNvPr id="1" name="Shape 114"/>
        <p:cNvGrpSpPr/>
        <p:nvPr/>
      </p:nvGrpSpPr>
      <p:grpSpPr>
        <a:xfrm>
          <a:off x="0" y="0"/>
          <a:ext cx="0" cy="0"/>
          <a:chOff x="0" y="0"/>
          <a:chExt cx="0" cy="0"/>
        </a:xfrm>
      </p:grpSpPr>
      <p:sp>
        <p:nvSpPr>
          <p:cNvPr id="115" name="Google Shape;115;p20"/>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0"/>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8" name="Google Shape;118;p20"/>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19" name="Google Shape;119;p20"/>
          <p:cNvSpPr txBox="1">
            <a:spLocks noGrp="1"/>
          </p:cNvSpPr>
          <p:nvPr>
            <p:ph type="title"/>
          </p:nvPr>
        </p:nvSpPr>
        <p:spPr>
          <a:xfrm>
            <a:off x="48829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20" name="Google Shape;120;p20"/>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left, Heading">
  <p:cSld name="SECTION_TITLE_AND_DESCRIPTION_1_1_1_1">
    <p:spTree>
      <p:nvGrpSpPr>
        <p:cNvPr id="1" name="Shape 121"/>
        <p:cNvGrpSpPr/>
        <p:nvPr/>
      </p:nvGrpSpPr>
      <p:grpSpPr>
        <a:xfrm>
          <a:off x="0" y="0"/>
          <a:ext cx="0" cy="0"/>
          <a:chOff x="0" y="0"/>
          <a:chExt cx="0" cy="0"/>
        </a:xfrm>
      </p:grpSpPr>
      <p:sp>
        <p:nvSpPr>
          <p:cNvPr id="122" name="Google Shape;122;p21"/>
          <p:cNvSpPr/>
          <p:nvPr/>
        </p:nvSpPr>
        <p:spPr>
          <a:xfrm>
            <a:off x="0" y="6"/>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1"/>
          <p:cNvSpPr txBox="1">
            <a:spLocks noGrp="1"/>
          </p:cNvSpPr>
          <p:nvPr>
            <p:ph type="body" idx="1"/>
          </p:nvPr>
        </p:nvSpPr>
        <p:spPr>
          <a:xfrm>
            <a:off x="48829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5" name="Google Shape;125;p21"/>
          <p:cNvSpPr txBox="1">
            <a:spLocks noGrp="1"/>
          </p:cNvSpPr>
          <p:nvPr>
            <p:ph type="body" idx="2"/>
          </p:nvPr>
        </p:nvSpPr>
        <p:spPr>
          <a:xfrm>
            <a:off x="310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26" name="Google Shape;126;p21"/>
          <p:cNvSpPr txBox="1">
            <a:spLocks noGrp="1"/>
          </p:cNvSpPr>
          <p:nvPr>
            <p:ph type="subTitle" idx="3"/>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127" name="Google Shape;127;p21"/>
          <p:cNvSpPr txBox="1">
            <a:spLocks noGrp="1"/>
          </p:cNvSpPr>
          <p:nvPr>
            <p:ph type="title"/>
          </p:nvPr>
        </p:nvSpPr>
        <p:spPr>
          <a:xfrm>
            <a:off x="208450" y="3418425"/>
            <a:ext cx="3950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pic>
        <p:nvPicPr>
          <p:cNvPr id="128" name="Google Shape;128;p21"/>
          <p:cNvPicPr preferRelativeResize="0"/>
          <p:nvPr/>
        </p:nvPicPr>
        <p:blipFill>
          <a:blip r:embed="rId2">
            <a:alphaModFix/>
          </a:blip>
          <a:stretch>
            <a:fillRect/>
          </a:stretch>
        </p:blipFill>
        <p:spPr>
          <a:xfrm>
            <a:off x="0" y="4983478"/>
            <a:ext cx="457200" cy="1600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 name="Google Shape;13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de on right">
  <p:cSld name="SECTION_TITLE_AND_DESCRIPTION_1_2">
    <p:spTree>
      <p:nvGrpSpPr>
        <p:cNvPr id="1" name="Shape 132"/>
        <p:cNvGrpSpPr/>
        <p:nvPr/>
      </p:nvGrpSpPr>
      <p:grpSpPr>
        <a:xfrm>
          <a:off x="0" y="0"/>
          <a:ext cx="0" cy="0"/>
          <a:chOff x="0" y="0"/>
          <a:chExt cx="0" cy="0"/>
        </a:xfrm>
      </p:grpSpPr>
      <p:sp>
        <p:nvSpPr>
          <p:cNvPr id="133" name="Google Shape;133;p23"/>
          <p:cNvSpPr/>
          <p:nvPr/>
        </p:nvSpPr>
        <p:spPr>
          <a:xfrm>
            <a:off x="457200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23"/>
          <p:cNvSpPr txBox="1">
            <a:spLocks noGrp="1"/>
          </p:cNvSpPr>
          <p:nvPr>
            <p:ph type="body" idx="1"/>
          </p:nvPr>
        </p:nvSpPr>
        <p:spPr>
          <a:xfrm>
            <a:off x="311700" y="1152150"/>
            <a:ext cx="3950100" cy="3420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6" name="Google Shape;136;p23"/>
          <p:cNvSpPr txBox="1">
            <a:spLocks noGrp="1"/>
          </p:cNvSpPr>
          <p:nvPr>
            <p:ph type="body" idx="2"/>
          </p:nvPr>
        </p:nvSpPr>
        <p:spPr>
          <a:xfrm>
            <a:off x="4882900" y="448050"/>
            <a:ext cx="3950100" cy="4124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137" name="Google Shape;137;p23"/>
          <p:cNvSpPr txBox="1">
            <a:spLocks noGrp="1"/>
          </p:cNvSpPr>
          <p:nvPr>
            <p:ph type="title"/>
          </p:nvPr>
        </p:nvSpPr>
        <p:spPr>
          <a:xfrm>
            <a:off x="311700" y="445025"/>
            <a:ext cx="3950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oadmap">
  <p:cSld name="SECTION_TITLE_AND_DESCRIPTION_1">
    <p:spTree>
      <p:nvGrpSpPr>
        <p:cNvPr id="1" name="Shape 22"/>
        <p:cNvGrpSpPr/>
        <p:nvPr/>
      </p:nvGrpSpPr>
      <p:grpSpPr>
        <a:xfrm>
          <a:off x="0" y="0"/>
          <a:ext cx="0" cy="0"/>
          <a:chOff x="0" y="0"/>
          <a:chExt cx="0" cy="0"/>
        </a:xfrm>
      </p:grpSpPr>
      <p:sp>
        <p:nvSpPr>
          <p:cNvPr id="23" name="Google Shape;23;p5"/>
          <p:cNvSpPr/>
          <p:nvPr/>
        </p:nvSpPr>
        <p:spPr>
          <a:xfrm>
            <a:off x="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5"/>
          <p:cNvSpPr txBox="1">
            <a:spLocks noGrp="1"/>
          </p:cNvSpPr>
          <p:nvPr>
            <p:ph type="body" idx="1"/>
          </p:nvPr>
        </p:nvSpPr>
        <p:spPr>
          <a:xfrm>
            <a:off x="4812375" y="402198"/>
            <a:ext cx="3999900" cy="4260900"/>
          </a:xfrm>
          <a:prstGeom prst="rect">
            <a:avLst/>
          </a:prstGeom>
        </p:spPr>
        <p:txBody>
          <a:bodyPr spcFirstLastPara="1" wrap="square" lIns="91425" tIns="91425" rIns="91425" bIns="91425" anchor="ctr" anchorCtr="0">
            <a:noAutofit/>
          </a:bodyPr>
          <a:lstStyle>
            <a:lvl1pPr marL="457200" lvl="0"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1pPr>
            <a:lvl2pPr marL="914400" lvl="1"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2pPr>
            <a:lvl3pPr marL="1371600" lvl="2"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3pPr>
            <a:lvl4pPr marL="1828800" lvl="3"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4pPr>
            <a:lvl5pPr marL="2286000" lvl="4"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5pPr>
            <a:lvl6pPr marL="2743200" lvl="5"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6pPr>
            <a:lvl7pPr marL="3200400" lvl="6"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7pPr>
            <a:lvl8pPr marL="3657600" lvl="7"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8pPr>
            <a:lvl9pPr marL="4114800" lvl="8" indent="-342900" rtl="0">
              <a:spcBef>
                <a:spcPts val="600"/>
              </a:spcBef>
              <a:spcAft>
                <a:spcPts val="0"/>
              </a:spcAft>
              <a:buClr>
                <a:srgbClr val="CCCCCC"/>
              </a:buClr>
              <a:buSzPts val="1800"/>
              <a:buFont typeface="Roboto Light"/>
              <a:buChar char="•"/>
              <a:defRPr>
                <a:solidFill>
                  <a:srgbClr val="CCCCCC"/>
                </a:solidFill>
                <a:latin typeface="Roboto Light"/>
                <a:ea typeface="Roboto Light"/>
                <a:cs typeface="Roboto Light"/>
                <a:sym typeface="Roboto Light"/>
              </a:defRPr>
            </a:lvl9pPr>
          </a:lstStyle>
          <a:p>
            <a:endParaRPr/>
          </a:p>
        </p:txBody>
      </p:sp>
      <p:sp>
        <p:nvSpPr>
          <p:cNvPr id="26" name="Google Shape;26;p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cxnSp>
        <p:nvCxnSpPr>
          <p:cNvPr id="27" name="Google Shape;27;p5"/>
          <p:cNvCxnSpPr/>
          <p:nvPr/>
        </p:nvCxnSpPr>
        <p:spPr>
          <a:xfrm>
            <a:off x="266975" y="4049175"/>
            <a:ext cx="4038000" cy="0"/>
          </a:xfrm>
          <a:prstGeom prst="straightConnector1">
            <a:avLst/>
          </a:prstGeom>
          <a:noFill/>
          <a:ln w="19050" cap="flat" cmpd="sng">
            <a:solidFill>
              <a:srgbClr val="BF9000"/>
            </a:solidFill>
            <a:prstDash val="solid"/>
            <a:round/>
            <a:headEnd type="none" w="med" len="med"/>
            <a:tailEnd type="none" w="med" len="med"/>
          </a:ln>
        </p:spPr>
      </p:cxnSp>
      <p:sp>
        <p:nvSpPr>
          <p:cNvPr id="28" name="Google Shape;28;p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lvl1pPr lvl="0" rtl="0">
              <a:lnSpc>
                <a:spcPct val="100000"/>
              </a:lnSpc>
              <a:spcBef>
                <a:spcPts val="600"/>
              </a:spcBef>
              <a:spcAft>
                <a:spcPts val="0"/>
              </a:spcAft>
              <a:buSzPts val="1800"/>
              <a:buNone/>
              <a:defRPr/>
            </a:lvl1pPr>
            <a:lvl2pPr lvl="1" rtl="0">
              <a:lnSpc>
                <a:spcPct val="100000"/>
              </a:lnSpc>
              <a:spcBef>
                <a:spcPts val="600"/>
              </a:spcBef>
              <a:spcAft>
                <a:spcPts val="0"/>
              </a:spcAft>
              <a:buSzPts val="2100"/>
              <a:buNone/>
              <a:defRPr sz="2100"/>
            </a:lvl2pPr>
            <a:lvl3pPr lvl="2" rtl="0">
              <a:lnSpc>
                <a:spcPct val="100000"/>
              </a:lnSpc>
              <a:spcBef>
                <a:spcPts val="600"/>
              </a:spcBef>
              <a:spcAft>
                <a:spcPts val="0"/>
              </a:spcAft>
              <a:buSzPts val="2100"/>
              <a:buNone/>
              <a:defRPr sz="2100"/>
            </a:lvl3pPr>
            <a:lvl4pPr lvl="3" rtl="0">
              <a:lnSpc>
                <a:spcPct val="100000"/>
              </a:lnSpc>
              <a:spcBef>
                <a:spcPts val="600"/>
              </a:spcBef>
              <a:spcAft>
                <a:spcPts val="0"/>
              </a:spcAft>
              <a:buSzPts val="2100"/>
              <a:buNone/>
              <a:defRPr sz="2100"/>
            </a:lvl4pPr>
            <a:lvl5pPr lvl="4" rtl="0">
              <a:lnSpc>
                <a:spcPct val="100000"/>
              </a:lnSpc>
              <a:spcBef>
                <a:spcPts val="600"/>
              </a:spcBef>
              <a:spcAft>
                <a:spcPts val="0"/>
              </a:spcAft>
              <a:buSzPts val="2100"/>
              <a:buNone/>
              <a:defRPr sz="2100"/>
            </a:lvl5pPr>
            <a:lvl6pPr lvl="5" rtl="0">
              <a:lnSpc>
                <a:spcPct val="100000"/>
              </a:lnSpc>
              <a:spcBef>
                <a:spcPts val="600"/>
              </a:spcBef>
              <a:spcAft>
                <a:spcPts val="0"/>
              </a:spcAft>
              <a:buSzPts val="2100"/>
              <a:buNone/>
              <a:defRPr sz="2100"/>
            </a:lvl6pPr>
            <a:lvl7pPr lvl="6" rtl="0">
              <a:lnSpc>
                <a:spcPct val="100000"/>
              </a:lnSpc>
              <a:spcBef>
                <a:spcPts val="600"/>
              </a:spcBef>
              <a:spcAft>
                <a:spcPts val="0"/>
              </a:spcAft>
              <a:buSzPts val="2100"/>
              <a:buNone/>
              <a:defRPr sz="2100"/>
            </a:lvl7pPr>
            <a:lvl8pPr lvl="7" rtl="0">
              <a:lnSpc>
                <a:spcPct val="100000"/>
              </a:lnSpc>
              <a:spcBef>
                <a:spcPts val="600"/>
              </a:spcBef>
              <a:spcAft>
                <a:spcPts val="0"/>
              </a:spcAft>
              <a:buSzPts val="2100"/>
              <a:buNone/>
              <a:defRPr sz="2100"/>
            </a:lvl8pPr>
            <a:lvl9pPr lvl="8" rtl="0">
              <a:lnSpc>
                <a:spcPct val="100000"/>
              </a:lnSpc>
              <a:spcBef>
                <a:spcPts val="60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33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6914712" y="4832317"/>
            <a:ext cx="2057400" cy="273844"/>
          </a:xfrm>
          <a:prstGeom prst="rect">
            <a:avLst/>
          </a:prstGeom>
        </p:spPr>
        <p:txBody>
          <a:bodyPr vert="horz" lIns="91440" tIns="45720" rIns="91440" bIns="45720" rtlCol="0" anchor="ctr"/>
          <a:lstStyle>
            <a:lvl1pPr algn="r">
              <a:defRPr sz="825">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118079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107050" y="402200"/>
            <a:ext cx="8909700" cy="4530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600"/>
              </a:spcBef>
              <a:spcAft>
                <a:spcPts val="0"/>
              </a:spcAft>
              <a:buSzPts val="1800"/>
              <a:buChar char="○"/>
              <a:defRPr/>
            </a:lvl2pPr>
            <a:lvl3pPr marL="1371600" lvl="2" indent="-342900" rtl="0">
              <a:spcBef>
                <a:spcPts val="600"/>
              </a:spcBef>
              <a:spcAft>
                <a:spcPts val="0"/>
              </a:spcAft>
              <a:buSzPts val="1800"/>
              <a:buChar char="■"/>
              <a:defRPr/>
            </a:lvl3pPr>
            <a:lvl4pPr marL="1828800" lvl="3" indent="-342900" rtl="0">
              <a:spcBef>
                <a:spcPts val="600"/>
              </a:spcBef>
              <a:spcAft>
                <a:spcPts val="0"/>
              </a:spcAft>
              <a:buSzPts val="1800"/>
              <a:buChar char="●"/>
              <a:defRPr/>
            </a:lvl4pPr>
            <a:lvl5pPr marL="2286000" lvl="4" indent="-342900" rtl="0">
              <a:spcBef>
                <a:spcPts val="600"/>
              </a:spcBef>
              <a:spcAft>
                <a:spcPts val="0"/>
              </a:spcAft>
              <a:buSzPts val="1800"/>
              <a:buChar char="○"/>
              <a:defRPr/>
            </a:lvl5pPr>
            <a:lvl6pPr marL="2743200" lvl="5" indent="-342900" rtl="0">
              <a:spcBef>
                <a:spcPts val="600"/>
              </a:spcBef>
              <a:spcAft>
                <a:spcPts val="0"/>
              </a:spcAft>
              <a:buSzPts val="1800"/>
              <a:buChar char="■"/>
              <a:defRPr/>
            </a:lvl6pPr>
            <a:lvl7pPr marL="3200400" lvl="6" indent="-342900" rtl="0">
              <a:spcBef>
                <a:spcPts val="600"/>
              </a:spcBef>
              <a:spcAft>
                <a:spcPts val="0"/>
              </a:spcAft>
              <a:buSzPts val="1800"/>
              <a:buChar char="●"/>
              <a:defRPr/>
            </a:lvl7pPr>
            <a:lvl8pPr marL="3657600" lvl="7" indent="-342900" rtl="0">
              <a:spcBef>
                <a:spcPts val="600"/>
              </a:spcBef>
              <a:spcAft>
                <a:spcPts val="0"/>
              </a:spcAft>
              <a:buSzPts val="1800"/>
              <a:buChar char="○"/>
              <a:defRPr/>
            </a:lvl8pPr>
            <a:lvl9pPr marL="4114800" lvl="8" indent="-342900" rtl="0">
              <a:spcBef>
                <a:spcPts val="600"/>
              </a:spcBef>
              <a:spcAft>
                <a:spcPts val="0"/>
              </a:spcAft>
              <a:buSzPts val="18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1" name="Google Shape;21;p4"/>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Tree>
    <p:extLst>
      <p:ext uri="{BB962C8B-B14F-4D97-AF65-F5344CB8AC3E}">
        <p14:creationId xmlns:p14="http://schemas.microsoft.com/office/powerpoint/2010/main" val="41145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mo slide right">
  <p:cSld name="SECTION_TITLE_AND_DESCRIPTION_2">
    <p:spTree>
      <p:nvGrpSpPr>
        <p:cNvPr id="1" name="Shape 29"/>
        <p:cNvGrpSpPr/>
        <p:nvPr/>
      </p:nvGrpSpPr>
      <p:grpSpPr>
        <a:xfrm>
          <a:off x="0" y="0"/>
          <a:ext cx="0" cy="0"/>
          <a:chOff x="0" y="0"/>
          <a:chExt cx="0" cy="0"/>
        </a:xfrm>
      </p:grpSpPr>
      <p:sp>
        <p:nvSpPr>
          <p:cNvPr id="30" name="Google Shape;30;p6"/>
          <p:cNvSpPr/>
          <p:nvPr/>
        </p:nvSpPr>
        <p:spPr>
          <a:xfrm>
            <a:off x="4572000" y="-125"/>
            <a:ext cx="4572000" cy="51435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subTitle" idx="1"/>
          </p:nvPr>
        </p:nvSpPr>
        <p:spPr>
          <a:xfrm>
            <a:off x="4835400" y="4198275"/>
            <a:ext cx="4045200" cy="465000"/>
          </a:xfrm>
          <a:prstGeom prst="rect">
            <a:avLst/>
          </a:prstGeom>
        </p:spPr>
        <p:txBody>
          <a:bodyPr spcFirstLastPara="1" wrap="square" lIns="91425" tIns="91425" rIns="91425" bIns="91425" anchor="t" anchorCtr="0">
            <a:noAutofit/>
          </a:bodyPr>
          <a:lstStyle>
            <a:lvl1pPr lvl="0" algn="r"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6"/>
          <p:cNvSpPr txBox="1"/>
          <p:nvPr/>
        </p:nvSpPr>
        <p:spPr>
          <a:xfrm>
            <a:off x="6365900" y="3724875"/>
            <a:ext cx="25911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34" name="Google Shape;34;p6"/>
          <p:cNvSpPr txBox="1">
            <a:spLocks noGrp="1"/>
          </p:cNvSpPr>
          <p:nvPr>
            <p:ph type="body" idx="2"/>
          </p:nvPr>
        </p:nvSpPr>
        <p:spPr>
          <a:xfrm>
            <a:off x="95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35" name="Google Shape;35;p6"/>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6" name="Google Shape;36;p6"/>
          <p:cNvCxnSpPr/>
          <p:nvPr/>
        </p:nvCxnSpPr>
        <p:spPr>
          <a:xfrm>
            <a:off x="95431" y="402210"/>
            <a:ext cx="4352100" cy="0"/>
          </a:xfrm>
          <a:prstGeom prst="straightConnector1">
            <a:avLst/>
          </a:prstGeom>
          <a:noFill/>
          <a:ln w="19050" cap="flat" cmpd="sng">
            <a:solidFill>
              <a:srgbClr val="BF9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mo slide left">
  <p:cSld name="SECTION_TITLE_AND_DESCRIPTION_2_1">
    <p:spTree>
      <p:nvGrpSpPr>
        <p:cNvPr id="1" name="Shape 37"/>
        <p:cNvGrpSpPr/>
        <p:nvPr/>
      </p:nvGrpSpPr>
      <p:grpSpPr>
        <a:xfrm>
          <a:off x="0" y="0"/>
          <a:ext cx="0" cy="0"/>
          <a:chOff x="0" y="0"/>
          <a:chExt cx="0" cy="0"/>
        </a:xfrm>
      </p:grpSpPr>
      <p:sp>
        <p:nvSpPr>
          <p:cNvPr id="38" name="Google Shape;38;p7"/>
          <p:cNvSpPr/>
          <p:nvPr/>
        </p:nvSpPr>
        <p:spPr>
          <a:xfrm>
            <a:off x="0" y="-125"/>
            <a:ext cx="45720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ubTitle" idx="1"/>
          </p:nvPr>
        </p:nvSpPr>
        <p:spPr>
          <a:xfrm>
            <a:off x="225450" y="3943400"/>
            <a:ext cx="4045200" cy="4650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0" name="Google Shape;40;p7"/>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 Slides</a:t>
            </a:r>
            <a:endParaRPr sz="2500" b="1">
              <a:solidFill>
                <a:schemeClr val="accent3"/>
              </a:solidFill>
              <a:latin typeface="Roboto"/>
              <a:ea typeface="Roboto"/>
              <a:cs typeface="Roboto"/>
              <a:sym typeface="Roboto"/>
            </a:endParaRPr>
          </a:p>
        </p:txBody>
      </p:sp>
      <p:sp>
        <p:nvSpPr>
          <p:cNvPr id="41" name="Google Shape;41;p7"/>
          <p:cNvSpPr txBox="1">
            <a:spLocks noGrp="1"/>
          </p:cNvSpPr>
          <p:nvPr>
            <p:ph type="body" idx="2"/>
          </p:nvPr>
        </p:nvSpPr>
        <p:spPr>
          <a:xfrm>
            <a:off x="4667425" y="402200"/>
            <a:ext cx="43023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42" name="Google Shape;42;p7"/>
          <p:cNvSpPr txBox="1">
            <a:spLocks noGrp="1"/>
          </p:cNvSpPr>
          <p:nvPr>
            <p:ph type="title"/>
          </p:nvPr>
        </p:nvSpPr>
        <p:spPr>
          <a:xfrm>
            <a:off x="4572000" y="0"/>
            <a:ext cx="4572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3" name="Google Shape;43;p7"/>
          <p:cNvCxnSpPr/>
          <p:nvPr/>
        </p:nvCxnSpPr>
        <p:spPr>
          <a:xfrm>
            <a:off x="4667431" y="402210"/>
            <a:ext cx="4352100" cy="0"/>
          </a:xfrm>
          <a:prstGeom prst="straightConnector1">
            <a:avLst/>
          </a:prstGeom>
          <a:noFill/>
          <a:ln w="19050" cap="flat" cmpd="sng">
            <a:solidFill>
              <a:srgbClr val="BF9000"/>
            </a:solidFill>
            <a:prstDash val="solid"/>
            <a:round/>
            <a:headEnd type="none" w="med" len="med"/>
            <a:tailEnd type="none" w="med" len="med"/>
          </a:ln>
        </p:spPr>
      </p:cxnSp>
      <p:pic>
        <p:nvPicPr>
          <p:cNvPr id="44" name="Google Shape;44;p7"/>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de Puzzle">
  <p:cSld name="SECTION_TITLE_AND_DESCRIPTION_2_1_1">
    <p:spTree>
      <p:nvGrpSpPr>
        <p:cNvPr id="1" name="Shape 46"/>
        <p:cNvGrpSpPr/>
        <p:nvPr/>
      </p:nvGrpSpPr>
      <p:grpSpPr>
        <a:xfrm>
          <a:off x="0" y="0"/>
          <a:ext cx="0" cy="0"/>
          <a:chOff x="0" y="0"/>
          <a:chExt cx="0" cy="0"/>
        </a:xfrm>
      </p:grpSpPr>
      <p:sp>
        <p:nvSpPr>
          <p:cNvPr id="47" name="Google Shape;47;p8"/>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49" name="Google Shape;49;p8"/>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50" name="Google Shape;50;p8"/>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1" name="Google Shape;51;p8"/>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52" name="Google Shape;52;p8"/>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53" name="Google Shape;5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8"/>
          <p:cNvSpPr txBox="1"/>
          <p:nvPr/>
        </p:nvSpPr>
        <p:spPr>
          <a:xfrm>
            <a:off x="208440" y="3420075"/>
            <a:ext cx="4121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Demo</a:t>
            </a:r>
            <a:endParaRPr sz="2500" b="1">
              <a:solidFill>
                <a:schemeClr val="accent3"/>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ide Puzzle 1">
  <p:cSld name="SECTION_TITLE_AND_DESCRIPTION_2_1_1_2">
    <p:spTree>
      <p:nvGrpSpPr>
        <p:cNvPr id="1" name="Shape 55"/>
        <p:cNvGrpSpPr/>
        <p:nvPr/>
      </p:nvGrpSpPr>
      <p:grpSpPr>
        <a:xfrm>
          <a:off x="0" y="0"/>
          <a:ext cx="0" cy="0"/>
          <a:chOff x="0" y="0"/>
          <a:chExt cx="0" cy="0"/>
        </a:xfrm>
      </p:grpSpPr>
      <p:sp>
        <p:nvSpPr>
          <p:cNvPr id="56" name="Google Shape;56;p9"/>
          <p:cNvSpPr/>
          <p:nvPr/>
        </p:nvSpPr>
        <p:spPr>
          <a:xfrm>
            <a:off x="0" y="-125"/>
            <a:ext cx="2776500" cy="5143500"/>
          </a:xfrm>
          <a:prstGeom prst="rect">
            <a:avLst/>
          </a:prstGeom>
          <a:solidFill>
            <a:srgbClr val="FDF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58" name="Google Shape;58;p9"/>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Compare</a:t>
            </a:r>
            <a:endParaRPr sz="2500" b="1">
              <a:solidFill>
                <a:schemeClr val="accent3"/>
              </a:solidFill>
              <a:latin typeface="Roboto"/>
              <a:ea typeface="Roboto"/>
              <a:cs typeface="Roboto"/>
              <a:sym typeface="Roboto"/>
            </a:endParaRPr>
          </a:p>
        </p:txBody>
      </p:sp>
      <p:sp>
        <p:nvSpPr>
          <p:cNvPr id="59" name="Google Shape;59;p9"/>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0" name="Google Shape;60;p9"/>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1" name="Google Shape;61;p9"/>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62" name="Google Shape;62;p9"/>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63" name="Google Shape;6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ide Puzzle Solution">
  <p:cSld name="SECTION_TITLE_AND_DESCRIPTION_2_1_1_1">
    <p:spTree>
      <p:nvGrpSpPr>
        <p:cNvPr id="1" name="Shape 64"/>
        <p:cNvGrpSpPr/>
        <p:nvPr/>
      </p:nvGrpSpPr>
      <p:grpSpPr>
        <a:xfrm>
          <a:off x="0" y="0"/>
          <a:ext cx="0" cy="0"/>
          <a:chOff x="0" y="0"/>
          <a:chExt cx="0" cy="0"/>
        </a:xfrm>
      </p:grpSpPr>
      <p:sp>
        <p:nvSpPr>
          <p:cNvPr id="65" name="Google Shape;65;p10"/>
          <p:cNvSpPr/>
          <p:nvPr/>
        </p:nvSpPr>
        <p:spPr>
          <a:xfrm>
            <a:off x="0" y="-125"/>
            <a:ext cx="27765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ubTitle" idx="1"/>
          </p:nvPr>
        </p:nvSpPr>
        <p:spPr>
          <a:xfrm>
            <a:off x="225450" y="3943400"/>
            <a:ext cx="2450400" cy="7197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SzPts val="1800"/>
              <a:buNone/>
              <a:defRPr/>
            </a:lvl1pPr>
            <a:lvl2pPr lvl="1" algn="ctr" rtl="0">
              <a:lnSpc>
                <a:spcPct val="100000"/>
              </a:lnSpc>
              <a:spcBef>
                <a:spcPts val="600"/>
              </a:spcBef>
              <a:spcAft>
                <a:spcPts val="0"/>
              </a:spcAft>
              <a:buSzPts val="2100"/>
              <a:buNone/>
              <a:defRPr sz="2100"/>
            </a:lvl2pPr>
            <a:lvl3pPr lvl="2" algn="ctr" rtl="0">
              <a:lnSpc>
                <a:spcPct val="100000"/>
              </a:lnSpc>
              <a:spcBef>
                <a:spcPts val="600"/>
              </a:spcBef>
              <a:spcAft>
                <a:spcPts val="0"/>
              </a:spcAft>
              <a:buSzPts val="2100"/>
              <a:buNone/>
              <a:defRPr sz="2100"/>
            </a:lvl3pPr>
            <a:lvl4pPr lvl="3" algn="ctr" rtl="0">
              <a:lnSpc>
                <a:spcPct val="100000"/>
              </a:lnSpc>
              <a:spcBef>
                <a:spcPts val="600"/>
              </a:spcBef>
              <a:spcAft>
                <a:spcPts val="0"/>
              </a:spcAft>
              <a:buSzPts val="2100"/>
              <a:buNone/>
              <a:defRPr sz="2100"/>
            </a:lvl4pPr>
            <a:lvl5pPr lvl="4" algn="ctr" rtl="0">
              <a:lnSpc>
                <a:spcPct val="100000"/>
              </a:lnSpc>
              <a:spcBef>
                <a:spcPts val="600"/>
              </a:spcBef>
              <a:spcAft>
                <a:spcPts val="0"/>
              </a:spcAft>
              <a:buSzPts val="2100"/>
              <a:buNone/>
              <a:defRPr sz="2100"/>
            </a:lvl5pPr>
            <a:lvl6pPr lvl="5" algn="ctr" rtl="0">
              <a:lnSpc>
                <a:spcPct val="100000"/>
              </a:lnSpc>
              <a:spcBef>
                <a:spcPts val="600"/>
              </a:spcBef>
              <a:spcAft>
                <a:spcPts val="0"/>
              </a:spcAft>
              <a:buSzPts val="2100"/>
              <a:buNone/>
              <a:defRPr sz="2100"/>
            </a:lvl6pPr>
            <a:lvl7pPr lvl="6" algn="ctr" rtl="0">
              <a:lnSpc>
                <a:spcPct val="100000"/>
              </a:lnSpc>
              <a:spcBef>
                <a:spcPts val="600"/>
              </a:spcBef>
              <a:spcAft>
                <a:spcPts val="0"/>
              </a:spcAft>
              <a:buSzPts val="2100"/>
              <a:buNone/>
              <a:defRPr sz="2100"/>
            </a:lvl7pPr>
            <a:lvl8pPr lvl="7" algn="ctr" rtl="0">
              <a:lnSpc>
                <a:spcPct val="100000"/>
              </a:lnSpc>
              <a:spcBef>
                <a:spcPts val="600"/>
              </a:spcBef>
              <a:spcAft>
                <a:spcPts val="0"/>
              </a:spcAft>
              <a:buSzPts val="2100"/>
              <a:buNone/>
              <a:defRPr sz="2100"/>
            </a:lvl8pPr>
            <a:lvl9pPr lvl="8" algn="ctr" rtl="0">
              <a:lnSpc>
                <a:spcPct val="100000"/>
              </a:lnSpc>
              <a:spcBef>
                <a:spcPts val="600"/>
              </a:spcBef>
              <a:spcAft>
                <a:spcPts val="0"/>
              </a:spcAft>
              <a:buSzPts val="2100"/>
              <a:buNone/>
              <a:defRPr sz="2100"/>
            </a:lvl9pPr>
          </a:lstStyle>
          <a:p>
            <a:endParaRPr/>
          </a:p>
        </p:txBody>
      </p:sp>
      <p:sp>
        <p:nvSpPr>
          <p:cNvPr id="67" name="Google Shape;67;p10"/>
          <p:cNvSpPr txBox="1"/>
          <p:nvPr/>
        </p:nvSpPr>
        <p:spPr>
          <a:xfrm>
            <a:off x="208445" y="3420075"/>
            <a:ext cx="187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chemeClr val="accent3"/>
                </a:solidFill>
                <a:latin typeface="Roboto"/>
                <a:ea typeface="Roboto"/>
                <a:cs typeface="Roboto"/>
                <a:sym typeface="Roboto"/>
              </a:rPr>
              <a:t>Solution</a:t>
            </a:r>
            <a:endParaRPr sz="2500" b="1">
              <a:solidFill>
                <a:schemeClr val="accent3"/>
              </a:solidFill>
              <a:latin typeface="Roboto"/>
              <a:ea typeface="Roboto"/>
              <a:cs typeface="Roboto"/>
              <a:sym typeface="Roboto"/>
            </a:endParaRPr>
          </a:p>
        </p:txBody>
      </p:sp>
      <p:sp>
        <p:nvSpPr>
          <p:cNvPr id="68" name="Google Shape;68;p10"/>
          <p:cNvSpPr txBox="1">
            <a:spLocks noGrp="1"/>
          </p:cNvSpPr>
          <p:nvPr>
            <p:ph type="body" idx="2"/>
          </p:nvPr>
        </p:nvSpPr>
        <p:spPr>
          <a:xfrm>
            <a:off x="2937350" y="402200"/>
            <a:ext cx="6032400" cy="4261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69" name="Google Shape;69;p10"/>
          <p:cNvSpPr txBox="1">
            <a:spLocks noGrp="1"/>
          </p:cNvSpPr>
          <p:nvPr>
            <p:ph type="title"/>
          </p:nvPr>
        </p:nvSpPr>
        <p:spPr>
          <a:xfrm>
            <a:off x="2776500" y="0"/>
            <a:ext cx="63675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70" name="Google Shape;70;p10"/>
          <p:cNvCxnSpPr/>
          <p:nvPr/>
        </p:nvCxnSpPr>
        <p:spPr>
          <a:xfrm>
            <a:off x="2937350" y="402200"/>
            <a:ext cx="6082200" cy="0"/>
          </a:xfrm>
          <a:prstGeom prst="straightConnector1">
            <a:avLst/>
          </a:prstGeom>
          <a:noFill/>
          <a:ln w="19050" cap="flat" cmpd="sng">
            <a:solidFill>
              <a:srgbClr val="BF9000"/>
            </a:solidFill>
            <a:prstDash val="solid"/>
            <a:round/>
            <a:headEnd type="none" w="med" len="med"/>
            <a:tailEnd type="none" w="med" len="med"/>
          </a:ln>
        </p:spPr>
      </p:cxnSp>
      <p:pic>
        <p:nvPicPr>
          <p:cNvPr id="71" name="Google Shape;71;p10"/>
          <p:cNvPicPr preferRelativeResize="0"/>
          <p:nvPr/>
        </p:nvPicPr>
        <p:blipFill>
          <a:blip r:embed="rId2">
            <a:alphaModFix/>
          </a:blip>
          <a:stretch>
            <a:fillRect/>
          </a:stretch>
        </p:blipFill>
        <p:spPr>
          <a:xfrm>
            <a:off x="0" y="4983478"/>
            <a:ext cx="457200" cy="160022"/>
          </a:xfrm>
          <a:prstGeom prst="rect">
            <a:avLst/>
          </a:prstGeom>
          <a:noFill/>
          <a:ln>
            <a:noFill/>
          </a:ln>
        </p:spPr>
      </p:pic>
      <p:sp>
        <p:nvSpPr>
          <p:cNvPr id="72" name="Google Shape;7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1"/>
          <p:cNvSpPr txBox="1">
            <a:spLocks noGrp="1"/>
          </p:cNvSpPr>
          <p:nvPr>
            <p:ph type="body" idx="1"/>
          </p:nvPr>
        </p:nvSpPr>
        <p:spPr>
          <a:xfrm>
            <a:off x="481238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
        <p:nvSpPr>
          <p:cNvPr id="76" name="Google Shape;7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77" name="Google Shape;77;p11"/>
          <p:cNvCxnSpPr/>
          <p:nvPr/>
        </p:nvCxnSpPr>
        <p:spPr>
          <a:xfrm>
            <a:off x="95431" y="402210"/>
            <a:ext cx="8909700" cy="0"/>
          </a:xfrm>
          <a:prstGeom prst="straightConnector1">
            <a:avLst/>
          </a:prstGeom>
          <a:noFill/>
          <a:ln w="19050" cap="flat" cmpd="sng">
            <a:solidFill>
              <a:srgbClr val="BF9000"/>
            </a:solidFill>
            <a:prstDash val="solid"/>
            <a:round/>
            <a:headEnd type="none" w="med" len="med"/>
            <a:tailEnd type="none" w="med" len="med"/>
          </a:ln>
        </p:spPr>
      </p:cxnSp>
      <p:sp>
        <p:nvSpPr>
          <p:cNvPr id="78" name="Google Shape;78;p11"/>
          <p:cNvSpPr txBox="1">
            <a:spLocks noGrp="1"/>
          </p:cNvSpPr>
          <p:nvPr>
            <p:ph type="body" idx="2"/>
          </p:nvPr>
        </p:nvSpPr>
        <p:spPr>
          <a:xfrm>
            <a:off x="95431" y="402206"/>
            <a:ext cx="3999900" cy="3416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Font typeface="Roboto Light"/>
              <a:buChar char="•"/>
              <a:defRPr>
                <a:latin typeface="Roboto Light"/>
                <a:ea typeface="Roboto Light"/>
                <a:cs typeface="Roboto Light"/>
                <a:sym typeface="Roboto Light"/>
              </a:defRPr>
            </a:lvl1pPr>
            <a:lvl2pPr marL="914400" lvl="1" indent="-342900" rtl="0">
              <a:spcBef>
                <a:spcPts val="600"/>
              </a:spcBef>
              <a:spcAft>
                <a:spcPts val="0"/>
              </a:spcAft>
              <a:buSzPts val="1800"/>
              <a:buFont typeface="Roboto Light"/>
              <a:buChar char="•"/>
              <a:defRPr>
                <a:latin typeface="Roboto Light"/>
                <a:ea typeface="Roboto Light"/>
                <a:cs typeface="Roboto Light"/>
                <a:sym typeface="Roboto Light"/>
              </a:defRPr>
            </a:lvl2pPr>
            <a:lvl3pPr marL="1371600" lvl="2" indent="-342900" rtl="0">
              <a:spcBef>
                <a:spcPts val="600"/>
              </a:spcBef>
              <a:spcAft>
                <a:spcPts val="0"/>
              </a:spcAft>
              <a:buSzPts val="1800"/>
              <a:buFont typeface="Roboto Light"/>
              <a:buChar char="•"/>
              <a:defRPr>
                <a:latin typeface="Roboto Light"/>
                <a:ea typeface="Roboto Light"/>
                <a:cs typeface="Roboto Light"/>
                <a:sym typeface="Roboto Light"/>
              </a:defRPr>
            </a:lvl3pPr>
            <a:lvl4pPr marL="1828800" lvl="3" indent="-342900" rtl="0">
              <a:spcBef>
                <a:spcPts val="600"/>
              </a:spcBef>
              <a:spcAft>
                <a:spcPts val="0"/>
              </a:spcAft>
              <a:buSzPts val="1800"/>
              <a:buFont typeface="Roboto Light"/>
              <a:buChar char="•"/>
              <a:defRPr>
                <a:latin typeface="Roboto Light"/>
                <a:ea typeface="Roboto Light"/>
                <a:cs typeface="Roboto Light"/>
                <a:sym typeface="Roboto Light"/>
              </a:defRPr>
            </a:lvl4pPr>
            <a:lvl5pPr marL="2286000" lvl="4" indent="-342900" rtl="0">
              <a:spcBef>
                <a:spcPts val="600"/>
              </a:spcBef>
              <a:spcAft>
                <a:spcPts val="0"/>
              </a:spcAft>
              <a:buSzPts val="1800"/>
              <a:buFont typeface="Roboto Light"/>
              <a:buChar char="•"/>
              <a:defRPr>
                <a:latin typeface="Roboto Light"/>
                <a:ea typeface="Roboto Light"/>
                <a:cs typeface="Roboto Light"/>
                <a:sym typeface="Roboto Light"/>
              </a:defRPr>
            </a:lvl5pPr>
            <a:lvl6pPr marL="2743200" lvl="5" indent="-342900" rtl="0">
              <a:spcBef>
                <a:spcPts val="600"/>
              </a:spcBef>
              <a:spcAft>
                <a:spcPts val="0"/>
              </a:spcAft>
              <a:buSzPts val="1800"/>
              <a:buFont typeface="Roboto Light"/>
              <a:buChar char="•"/>
              <a:defRPr>
                <a:latin typeface="Roboto Light"/>
                <a:ea typeface="Roboto Light"/>
                <a:cs typeface="Roboto Light"/>
                <a:sym typeface="Roboto Light"/>
              </a:defRPr>
            </a:lvl6pPr>
            <a:lvl7pPr marL="3200400" lvl="6" indent="-342900" rtl="0">
              <a:spcBef>
                <a:spcPts val="600"/>
              </a:spcBef>
              <a:spcAft>
                <a:spcPts val="0"/>
              </a:spcAft>
              <a:buSzPts val="1800"/>
              <a:buFont typeface="Roboto Light"/>
              <a:buChar char="•"/>
              <a:defRPr>
                <a:latin typeface="Roboto Light"/>
                <a:ea typeface="Roboto Light"/>
                <a:cs typeface="Roboto Light"/>
                <a:sym typeface="Roboto Light"/>
              </a:defRPr>
            </a:lvl7pPr>
            <a:lvl8pPr marL="3657600" lvl="7" indent="-342900" rtl="0">
              <a:spcBef>
                <a:spcPts val="600"/>
              </a:spcBef>
              <a:spcAft>
                <a:spcPts val="0"/>
              </a:spcAft>
              <a:buSzPts val="1800"/>
              <a:buFont typeface="Roboto Light"/>
              <a:buChar char="•"/>
              <a:defRPr>
                <a:latin typeface="Roboto Light"/>
                <a:ea typeface="Roboto Light"/>
                <a:cs typeface="Roboto Light"/>
                <a:sym typeface="Roboto Light"/>
              </a:defRPr>
            </a:lvl8pPr>
            <a:lvl9pPr marL="4114800" lvl="8" indent="-342900" rtl="0">
              <a:spcBef>
                <a:spcPts val="600"/>
              </a:spcBef>
              <a:spcAft>
                <a:spcPts val="0"/>
              </a:spcAft>
              <a:buSzPts val="1800"/>
              <a:buFont typeface="Roboto Light"/>
              <a:buChar char="•"/>
              <a:defRPr>
                <a:latin typeface="Roboto Light"/>
                <a:ea typeface="Roboto Light"/>
                <a:cs typeface="Roboto Light"/>
                <a:sym typeface="Roboto Ligh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5" name="Google Shape;85;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91440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B5394"/>
              </a:buClr>
              <a:buSzPts val="1600"/>
              <a:buFont typeface="Roboto Medium"/>
              <a:buNone/>
              <a:defRPr sz="1600">
                <a:solidFill>
                  <a:srgbClr val="0B5394"/>
                </a:solidFill>
                <a:latin typeface="Roboto Medium"/>
                <a:ea typeface="Roboto Medium"/>
                <a:cs typeface="Roboto Medium"/>
                <a:sym typeface="Roboto Medium"/>
              </a:defRPr>
            </a:lvl1pPr>
            <a:lvl2pPr lvl="1"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2pPr>
            <a:lvl3pPr lvl="2"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3pPr>
            <a:lvl4pPr lvl="3"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4pPr>
            <a:lvl5pPr lvl="4"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5pPr>
            <a:lvl6pPr lvl="5"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6pPr>
            <a:lvl7pPr lvl="6"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7pPr>
            <a:lvl8pPr lvl="7"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8pPr>
            <a:lvl9pPr lvl="8" rtl="0">
              <a:spcBef>
                <a:spcPts val="0"/>
              </a:spcBef>
              <a:spcAft>
                <a:spcPts val="0"/>
              </a:spcAft>
              <a:buClr>
                <a:srgbClr val="0B5394"/>
              </a:buClr>
              <a:buSzPts val="2800"/>
              <a:buFont typeface="Roboto Medium"/>
              <a:buNone/>
              <a:defRPr sz="2800">
                <a:solidFill>
                  <a:srgbClr val="0B5394"/>
                </a:solidFill>
                <a:latin typeface="Roboto Medium"/>
                <a:ea typeface="Roboto Medium"/>
                <a:cs typeface="Roboto Medium"/>
                <a:sym typeface="Roboto Medium"/>
              </a:defRPr>
            </a:lvl9pPr>
          </a:lstStyle>
          <a:p>
            <a:endParaRPr/>
          </a:p>
        </p:txBody>
      </p:sp>
      <p:sp>
        <p:nvSpPr>
          <p:cNvPr id="7" name="Google Shape;7;p1"/>
          <p:cNvSpPr txBox="1">
            <a:spLocks noGrp="1"/>
          </p:cNvSpPr>
          <p:nvPr>
            <p:ph type="body" idx="1"/>
          </p:nvPr>
        </p:nvSpPr>
        <p:spPr>
          <a:xfrm>
            <a:off x="311700" y="572700"/>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2pPr>
            <a:lvl3pPr marL="1371600" lvl="2"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3pPr>
            <a:lvl4pPr marL="1828800" lvl="3"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rtl="0">
              <a:lnSpc>
                <a:spcPct val="115000"/>
              </a:lnSpc>
              <a:spcBef>
                <a:spcPts val="60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Roboto"/>
                <a:ea typeface="Roboto"/>
                <a:cs typeface="Roboto"/>
                <a:sym typeface="Roboto"/>
              </a:defRPr>
            </a:lvl1pPr>
            <a:lvl2pPr lvl="1" algn="r" rtl="0">
              <a:buNone/>
              <a:defRPr sz="1000">
                <a:solidFill>
                  <a:schemeClr val="dk1"/>
                </a:solidFill>
                <a:latin typeface="Roboto"/>
                <a:ea typeface="Roboto"/>
                <a:cs typeface="Roboto"/>
                <a:sym typeface="Roboto"/>
              </a:defRPr>
            </a:lvl2pPr>
            <a:lvl3pPr lvl="2" algn="r" rtl="0">
              <a:buNone/>
              <a:defRPr sz="1000">
                <a:solidFill>
                  <a:schemeClr val="dk1"/>
                </a:solidFill>
                <a:latin typeface="Roboto"/>
                <a:ea typeface="Roboto"/>
                <a:cs typeface="Roboto"/>
                <a:sym typeface="Roboto"/>
              </a:defRPr>
            </a:lvl3pPr>
            <a:lvl4pPr lvl="3" algn="r" rtl="0">
              <a:buNone/>
              <a:defRPr sz="1000">
                <a:solidFill>
                  <a:schemeClr val="dk1"/>
                </a:solidFill>
                <a:latin typeface="Roboto"/>
                <a:ea typeface="Roboto"/>
                <a:cs typeface="Roboto"/>
                <a:sym typeface="Roboto"/>
              </a:defRPr>
            </a:lvl4pPr>
            <a:lvl5pPr lvl="4" algn="r" rtl="0">
              <a:buNone/>
              <a:defRPr sz="1000">
                <a:solidFill>
                  <a:schemeClr val="dk1"/>
                </a:solidFill>
                <a:latin typeface="Roboto"/>
                <a:ea typeface="Roboto"/>
                <a:cs typeface="Roboto"/>
                <a:sym typeface="Roboto"/>
              </a:defRPr>
            </a:lvl5pPr>
            <a:lvl6pPr lvl="5" algn="r" rtl="0">
              <a:buNone/>
              <a:defRPr sz="1000">
                <a:solidFill>
                  <a:schemeClr val="dk1"/>
                </a:solidFill>
                <a:latin typeface="Roboto"/>
                <a:ea typeface="Roboto"/>
                <a:cs typeface="Roboto"/>
                <a:sym typeface="Roboto"/>
              </a:defRPr>
            </a:lvl6pPr>
            <a:lvl7pPr lvl="6" algn="r" rtl="0">
              <a:buNone/>
              <a:defRPr sz="1000">
                <a:solidFill>
                  <a:schemeClr val="dk1"/>
                </a:solidFill>
                <a:latin typeface="Roboto"/>
                <a:ea typeface="Roboto"/>
                <a:cs typeface="Roboto"/>
                <a:sym typeface="Roboto"/>
              </a:defRPr>
            </a:lvl7pPr>
            <a:lvl8pPr lvl="7" algn="r" rtl="0">
              <a:buNone/>
              <a:defRPr sz="1000">
                <a:solidFill>
                  <a:schemeClr val="dk1"/>
                </a:solidFill>
                <a:latin typeface="Roboto"/>
                <a:ea typeface="Roboto"/>
                <a:cs typeface="Roboto"/>
                <a:sym typeface="Roboto"/>
              </a:defRPr>
            </a:lvl8pPr>
            <a:lvl9pPr lvl="8" algn="r" rtl="0">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1" r:id="rId20"/>
    <p:sldLayoutId id="214748367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body" idx="1"/>
          </p:nvPr>
        </p:nvSpPr>
        <p:spPr>
          <a:xfrm>
            <a:off x="4812375" y="402200"/>
            <a:ext cx="4038000" cy="42609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b="1" dirty="0">
                <a:solidFill>
                  <a:schemeClr val="accent3"/>
                </a:solidFill>
                <a:latin typeface="Roboto"/>
                <a:ea typeface="Roboto"/>
                <a:cs typeface="Roboto"/>
                <a:sym typeface="Roboto"/>
              </a:rPr>
              <a:t>Links</a:t>
            </a:r>
            <a:endParaRPr b="1" dirty="0">
              <a:solidFill>
                <a:schemeClr val="accent3"/>
              </a:solidFill>
              <a:latin typeface="Roboto"/>
              <a:ea typeface="Roboto"/>
              <a:cs typeface="Roboto"/>
              <a:sym typeface="Roboto"/>
            </a:endParaRPr>
          </a:p>
          <a:p>
            <a:pPr marL="457200" lvl="0" indent="-342900" algn="l" rtl="0">
              <a:spcBef>
                <a:spcPts val="600"/>
              </a:spcBef>
              <a:spcAft>
                <a:spcPts val="0"/>
              </a:spcAft>
              <a:buClr>
                <a:schemeClr val="accent3"/>
              </a:buClr>
              <a:buSzPts val="1800"/>
              <a:buFont typeface="Roboto"/>
              <a:buChar char="•"/>
            </a:pPr>
            <a:r>
              <a:rPr lang="en" b="1" dirty="0">
                <a:solidFill>
                  <a:schemeClr val="accent3"/>
                </a:solidFill>
                <a:latin typeface="Roboto"/>
                <a:ea typeface="Roboto"/>
                <a:cs typeface="Roboto"/>
                <a:sym typeface="Roboto"/>
              </a:rPr>
              <a:t>Bandwidth and</a:t>
            </a:r>
            <a:br>
              <a:rPr lang="en" b="1" dirty="0">
                <a:solidFill>
                  <a:schemeClr val="accent3"/>
                </a:solidFill>
                <a:latin typeface="Roboto"/>
                <a:ea typeface="Roboto"/>
                <a:cs typeface="Roboto"/>
                <a:sym typeface="Roboto"/>
              </a:rPr>
            </a:br>
            <a:r>
              <a:rPr lang="en" b="1" dirty="0">
                <a:solidFill>
                  <a:schemeClr val="accent3"/>
                </a:solidFill>
                <a:latin typeface="Roboto"/>
                <a:ea typeface="Roboto"/>
                <a:cs typeface="Roboto"/>
                <a:sym typeface="Roboto"/>
              </a:rPr>
              <a:t>Propagation Delay</a:t>
            </a:r>
            <a:endParaRPr b="1" dirty="0">
              <a:solidFill>
                <a:schemeClr val="accent3"/>
              </a:solidFill>
              <a:latin typeface="Roboto"/>
              <a:ea typeface="Roboto"/>
              <a:cs typeface="Roboto"/>
              <a:sym typeface="Roboto"/>
            </a:endParaRPr>
          </a:p>
          <a:p>
            <a:pPr marL="457200" lvl="0" indent="-342900" algn="l" rtl="0">
              <a:spcBef>
                <a:spcPts val="0"/>
              </a:spcBef>
              <a:spcAft>
                <a:spcPts val="0"/>
              </a:spcAft>
              <a:buClr>
                <a:srgbClr val="B7B7B7"/>
              </a:buClr>
              <a:buSzPts val="1800"/>
              <a:buChar char="•"/>
            </a:pPr>
            <a:r>
              <a:rPr lang="en" b="1" dirty="0">
                <a:solidFill>
                  <a:schemeClr val="accent3"/>
                </a:solidFill>
                <a:latin typeface="Roboto"/>
                <a:ea typeface="Roboto"/>
                <a:cs typeface="Roboto"/>
              </a:rPr>
              <a:t>Pipe Diagrams</a:t>
            </a:r>
            <a:endParaRPr b="1" dirty="0">
              <a:solidFill>
                <a:schemeClr val="accent3"/>
              </a:solidFill>
              <a:latin typeface="Roboto"/>
              <a:ea typeface="Roboto"/>
              <a:cs typeface="Roboto"/>
            </a:endParaRPr>
          </a:p>
          <a:p>
            <a:pPr marL="457200" lvl="0" indent="-342900" algn="l" rtl="0">
              <a:spcBef>
                <a:spcPts val="0"/>
              </a:spcBef>
              <a:spcAft>
                <a:spcPts val="0"/>
              </a:spcAft>
              <a:buClr>
                <a:srgbClr val="B7B7B7"/>
              </a:buClr>
              <a:buSzPts val="1800"/>
              <a:buChar char="•"/>
            </a:pPr>
            <a:r>
              <a:rPr lang="en" b="1">
                <a:solidFill>
                  <a:schemeClr val="accent3"/>
                </a:solidFill>
                <a:latin typeface="Roboto"/>
                <a:ea typeface="Roboto"/>
                <a:cs typeface="Roboto"/>
              </a:rPr>
              <a:t>Overloaded Links</a:t>
            </a:r>
            <a:endParaRPr b="1" dirty="0">
              <a:solidFill>
                <a:schemeClr val="accent3"/>
              </a:solidFill>
              <a:latin typeface="Roboto"/>
              <a:ea typeface="Roboto"/>
              <a:cs typeface="Roboto"/>
            </a:endParaRPr>
          </a:p>
        </p:txBody>
      </p:sp>
      <p:sp>
        <p:nvSpPr>
          <p:cNvPr id="168" name="Google Shape;168;p25"/>
          <p:cNvSpPr txBox="1">
            <a:spLocks noGrp="1"/>
          </p:cNvSpPr>
          <p:nvPr>
            <p:ph type="title"/>
          </p:nvPr>
        </p:nvSpPr>
        <p:spPr>
          <a:xfrm>
            <a:off x="177925" y="2003300"/>
            <a:ext cx="4038000" cy="203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Bandwidth and Propagation Delay</a:t>
            </a:r>
            <a:br>
              <a:rPr lang="en" dirty="0"/>
            </a:br>
            <a:r>
              <a:rPr lang="en" dirty="0"/>
              <a:t>Exercises</a:t>
            </a:r>
            <a:endParaRPr dirty="0"/>
          </a:p>
        </p:txBody>
      </p:sp>
      <p:sp>
        <p:nvSpPr>
          <p:cNvPr id="169" name="Google Shape;169;p25"/>
          <p:cNvSpPr txBox="1">
            <a:spLocks noGrp="1"/>
          </p:cNvSpPr>
          <p:nvPr>
            <p:ph type="subTitle" idx="2"/>
          </p:nvPr>
        </p:nvSpPr>
        <p:spPr>
          <a:xfrm>
            <a:off x="177925" y="4068000"/>
            <a:ext cx="4158000" cy="3936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dirty="0"/>
              <a:t>Lecture 3</a:t>
            </a:r>
            <a:r>
              <a:rPr lang="en"/>
              <a:t>, Spring </a:t>
            </a:r>
            <a:r>
              <a:rPr lang="en" dirty="0"/>
              <a:t>2026</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3AD72523-4228-9C47-B195-4AAF96A160BD}"/>
              </a:ext>
            </a:extLst>
          </p:cNvPr>
          <p:cNvGrpSpPr/>
          <p:nvPr/>
        </p:nvGrpSpPr>
        <p:grpSpPr>
          <a:xfrm>
            <a:off x="3471949" y="1126138"/>
            <a:ext cx="1133514" cy="647753"/>
            <a:chOff x="7493876" y="2774731"/>
            <a:chExt cx="1481958" cy="894622"/>
          </a:xfrm>
        </p:grpSpPr>
        <p:sp>
          <p:nvSpPr>
            <p:cNvPr id="136" name="Freeform 135">
              <a:extLst>
                <a:ext uri="{FF2B5EF4-FFF2-40B4-BE49-F238E27FC236}">
                  <a16:creationId xmlns:a16="http://schemas.microsoft.com/office/drawing/2014/main" id="{9FB9E0EF-9063-B545-BC2B-062A0488CC7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37" name="Oval 136">
              <a:extLst>
                <a:ext uri="{FF2B5EF4-FFF2-40B4-BE49-F238E27FC236}">
                  <a16:creationId xmlns:a16="http://schemas.microsoft.com/office/drawing/2014/main" id="{B0BF60BF-9AF2-D948-8319-1FF102BC7D3E}"/>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8" name="Group 137">
              <a:extLst>
                <a:ext uri="{FF2B5EF4-FFF2-40B4-BE49-F238E27FC236}">
                  <a16:creationId xmlns:a16="http://schemas.microsoft.com/office/drawing/2014/main" id="{B32B55C6-F759-234F-8CF0-5FB387F35BC4}"/>
                </a:ext>
              </a:extLst>
            </p:cNvPr>
            <p:cNvGrpSpPr/>
            <p:nvPr/>
          </p:nvGrpSpPr>
          <p:grpSpPr>
            <a:xfrm>
              <a:off x="7713663" y="2848339"/>
              <a:ext cx="1042107" cy="425543"/>
              <a:chOff x="7786941" y="2884917"/>
              <a:chExt cx="897649" cy="353919"/>
            </a:xfrm>
          </p:grpSpPr>
          <p:sp>
            <p:nvSpPr>
              <p:cNvPr id="139" name="Freeform 138">
                <a:extLst>
                  <a:ext uri="{FF2B5EF4-FFF2-40B4-BE49-F238E27FC236}">
                    <a16:creationId xmlns:a16="http://schemas.microsoft.com/office/drawing/2014/main" id="{B1153D6F-A3DF-7246-9629-9228753ADE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0" name="Freeform 139">
                <a:extLst>
                  <a:ext uri="{FF2B5EF4-FFF2-40B4-BE49-F238E27FC236}">
                    <a16:creationId xmlns:a16="http://schemas.microsoft.com/office/drawing/2014/main" id="{1C55D52C-AF37-4949-9428-203518D525C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1" name="Freeform 140">
                <a:extLst>
                  <a:ext uri="{FF2B5EF4-FFF2-40B4-BE49-F238E27FC236}">
                    <a16:creationId xmlns:a16="http://schemas.microsoft.com/office/drawing/2014/main" id="{58904F43-F0C7-374E-ADE8-8A024A6627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42" name="Freeform 141">
                <a:extLst>
                  <a:ext uri="{FF2B5EF4-FFF2-40B4-BE49-F238E27FC236}">
                    <a16:creationId xmlns:a16="http://schemas.microsoft.com/office/drawing/2014/main" id="{874597C3-FAA4-A147-A86C-C5108827045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618950" y="218960"/>
            <a:ext cx="7886700" cy="670967"/>
          </a:xfrm>
        </p:spPr>
        <p:txBody>
          <a:bodyPr>
            <a:normAutofit fontScale="90000"/>
          </a:bodyPr>
          <a:lstStyle/>
          <a:p>
            <a:r>
              <a:rPr lang="en-US" dirty="0">
                <a:ea typeface="ＭＳ Ｐゴシック" panose="020B0600070205080204" pitchFamily="34" charset="-128"/>
              </a:rPr>
              <a:t>Packet delay: four sources</a:t>
            </a:r>
            <a:endParaRPr lang="en-US" dirty="0"/>
          </a:p>
        </p:txBody>
      </p:sp>
      <p:sp>
        <p:nvSpPr>
          <p:cNvPr id="58" name="Rectangle 4">
            <a:extLst>
              <a:ext uri="{FF2B5EF4-FFF2-40B4-BE49-F238E27FC236}">
                <a16:creationId xmlns:a16="http://schemas.microsoft.com/office/drawing/2014/main" id="{AC2D03E9-7C61-0A43-A247-276B596B9942}"/>
              </a:ext>
            </a:extLst>
          </p:cNvPr>
          <p:cNvSpPr txBox="1">
            <a:spLocks noChangeArrowheads="1"/>
          </p:cNvSpPr>
          <p:nvPr/>
        </p:nvSpPr>
        <p:spPr>
          <a:xfrm>
            <a:off x="845113" y="3321886"/>
            <a:ext cx="2857500" cy="1379696"/>
          </a:xfrm>
          <a:prstGeom prst="rect">
            <a:avLst/>
          </a:prstGeom>
        </p:spPr>
        <p:txBody>
          <a:bodyPr vert="horz" lIns="68580" tIns="34290" rIns="68580" bIns="3429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319" indent="-221456" defTabSz="685800">
              <a:spcBef>
                <a:spcPts val="450"/>
              </a:spcBef>
              <a:buNone/>
              <a:defRPr/>
            </a:pPr>
            <a:endParaRPr lang="en-US" sz="1800" dirty="0">
              <a:solidFill>
                <a:prstClr val="black"/>
              </a:solidFill>
              <a:latin typeface="Calibri" panose="020F0502020204030204"/>
            </a:endParaRPr>
          </a:p>
        </p:txBody>
      </p:sp>
      <p:sp>
        <p:nvSpPr>
          <p:cNvPr id="75" name="Rectangle 58">
            <a:extLst>
              <a:ext uri="{FF2B5EF4-FFF2-40B4-BE49-F238E27FC236}">
                <a16:creationId xmlns:a16="http://schemas.microsoft.com/office/drawing/2014/main" id="{9033E5DB-6EA3-CE4C-B1A8-C9C804BDCB3F}"/>
              </a:ext>
            </a:extLst>
          </p:cNvPr>
          <p:cNvSpPr>
            <a:spLocks noChangeArrowheads="1"/>
          </p:cNvSpPr>
          <p:nvPr/>
        </p:nvSpPr>
        <p:spPr bwMode="auto">
          <a:xfrm>
            <a:off x="89650" y="3112299"/>
            <a:ext cx="2864294" cy="1720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8366" indent="-258366" defTabSz="685800">
              <a:lnSpc>
                <a:spcPct val="90000"/>
              </a:lnSpc>
              <a:spcBef>
                <a:spcPts val="450"/>
              </a:spcBef>
              <a:buClr>
                <a:srgbClr val="3333CC"/>
              </a:buClr>
              <a:buSzPct val="85000"/>
              <a:defRPr/>
            </a:pPr>
            <a:r>
              <a:rPr lang="en-US" sz="1500" kern="1200" dirty="0">
                <a:solidFill>
                  <a:srgbClr val="FF0000"/>
                </a:solidFill>
                <a:latin typeface="Calibri" panose="020F0502020204030204"/>
                <a:ea typeface="ＭＳ Ｐゴシック" charset="0"/>
                <a:cs typeface="ＭＳ Ｐゴシック" charset="0"/>
              </a:rPr>
              <a:t> </a:t>
            </a:r>
            <a:r>
              <a:rPr lang="en-US" sz="2100" i="1" kern="1200" dirty="0" err="1">
                <a:solidFill>
                  <a:srgbClr val="CC0000"/>
                </a:solidFill>
                <a:latin typeface="Calibri" panose="020F0502020204030204"/>
                <a:ea typeface="ＭＳ Ｐゴシック" charset="0"/>
                <a:cs typeface="ＭＳ Ｐゴシック" charset="0"/>
              </a:rPr>
              <a:t>t</a:t>
            </a:r>
            <a:r>
              <a:rPr lang="en-US" sz="2100" kern="1200" baseline="-25000" dirty="0" err="1">
                <a:solidFill>
                  <a:srgbClr val="CC0000"/>
                </a:solidFill>
                <a:latin typeface="Calibri" panose="020F0502020204030204"/>
                <a:ea typeface="ＭＳ Ｐゴシック" charset="0"/>
                <a:cs typeface="ＭＳ Ｐゴシック" charset="0"/>
              </a:rPr>
              <a:t>q</a:t>
            </a:r>
            <a:r>
              <a:rPr lang="en-US" sz="2100" kern="1200" dirty="0">
                <a:solidFill>
                  <a:srgbClr val="CC0000"/>
                </a:solidFill>
                <a:latin typeface="Calibri" panose="020F0502020204030204"/>
                <a:ea typeface="ＭＳ Ｐゴシック" charset="0"/>
                <a:cs typeface="ＭＳ Ｐゴシック" charset="0"/>
              </a:rPr>
              <a:t>: queueing delay</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time waiting at the output link for transmission </a:t>
            </a:r>
          </a:p>
          <a:p>
            <a:pPr marL="173831" indent="-173831" defTabSz="685800">
              <a:lnSpc>
                <a:spcPct val="90000"/>
              </a:lnSpc>
              <a:spcBef>
                <a:spcPts val="450"/>
              </a:spcBef>
              <a:buClr>
                <a:srgbClr val="000099"/>
              </a:buClr>
              <a:buFont typeface="Wingdings" charset="0"/>
              <a:buChar char="§"/>
              <a:defRPr/>
            </a:pPr>
            <a:r>
              <a:rPr lang="en-US" sz="1800" kern="1200" dirty="0">
                <a:latin typeface="Calibri" panose="020F0502020204030204"/>
                <a:ea typeface="ＭＳ Ｐゴシック" charset="0"/>
                <a:cs typeface="ＭＳ Ｐゴシック" charset="0"/>
              </a:rPr>
              <a:t>depends on congestion level of router</a:t>
            </a:r>
          </a:p>
        </p:txBody>
      </p:sp>
      <p:sp>
        <p:nvSpPr>
          <p:cNvPr id="77" name="Line 24">
            <a:extLst>
              <a:ext uri="{FF2B5EF4-FFF2-40B4-BE49-F238E27FC236}">
                <a16:creationId xmlns:a16="http://schemas.microsoft.com/office/drawing/2014/main" id="{79DB8C95-768E-854F-9CEA-5533DCECBE17}"/>
              </a:ext>
            </a:extLst>
          </p:cNvPr>
          <p:cNvSpPr>
            <a:spLocks noChangeShapeType="1"/>
          </p:cNvSpPr>
          <p:nvPr/>
        </p:nvSpPr>
        <p:spPr bwMode="auto">
          <a:xfrm>
            <a:off x="2914385" y="1138147"/>
            <a:ext cx="556052"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0" name="Rectangle 29">
            <a:extLst>
              <a:ext uri="{FF2B5EF4-FFF2-40B4-BE49-F238E27FC236}">
                <a16:creationId xmlns:a16="http://schemas.microsoft.com/office/drawing/2014/main" id="{9803C6B5-AE4A-F54B-86CB-D404B2A716C1}"/>
              </a:ext>
            </a:extLst>
          </p:cNvPr>
          <p:cNvSpPr>
            <a:spLocks noChangeArrowheads="1"/>
          </p:cNvSpPr>
          <p:nvPr/>
        </p:nvSpPr>
        <p:spPr bwMode="auto">
          <a:xfrm>
            <a:off x="5046909" y="1302454"/>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1" name="Rectangle 30">
            <a:extLst>
              <a:ext uri="{FF2B5EF4-FFF2-40B4-BE49-F238E27FC236}">
                <a16:creationId xmlns:a16="http://schemas.microsoft.com/office/drawing/2014/main" id="{2BFFBBBA-8F3E-7640-8D9F-E3A7047BB5BB}"/>
              </a:ext>
            </a:extLst>
          </p:cNvPr>
          <p:cNvSpPr>
            <a:spLocks noChangeArrowheads="1"/>
          </p:cNvSpPr>
          <p:nvPr/>
        </p:nvSpPr>
        <p:spPr bwMode="auto">
          <a:xfrm>
            <a:off x="4107456" y="1356032"/>
            <a:ext cx="110734"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2" name="Rectangle 31">
            <a:extLst>
              <a:ext uri="{FF2B5EF4-FFF2-40B4-BE49-F238E27FC236}">
                <a16:creationId xmlns:a16="http://schemas.microsoft.com/office/drawing/2014/main" id="{212ACD5F-D6C3-824B-9E9F-FCD292654FC1}"/>
              </a:ext>
            </a:extLst>
          </p:cNvPr>
          <p:cNvSpPr>
            <a:spLocks noChangeArrowheads="1"/>
          </p:cNvSpPr>
          <p:nvPr/>
        </p:nvSpPr>
        <p:spPr bwMode="auto">
          <a:xfrm>
            <a:off x="4228907" y="1356032"/>
            <a:ext cx="110734" cy="150019"/>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3" name="Line 35">
            <a:extLst>
              <a:ext uri="{FF2B5EF4-FFF2-40B4-BE49-F238E27FC236}">
                <a16:creationId xmlns:a16="http://schemas.microsoft.com/office/drawing/2014/main" id="{988CA620-4CC5-3D4B-81DA-0F82F93E3D34}"/>
              </a:ext>
            </a:extLst>
          </p:cNvPr>
          <p:cNvSpPr>
            <a:spLocks noChangeShapeType="1"/>
          </p:cNvSpPr>
          <p:nvPr/>
        </p:nvSpPr>
        <p:spPr bwMode="auto">
          <a:xfrm flipV="1">
            <a:off x="6230172" y="1175734"/>
            <a:ext cx="275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4" name="Rectangle 38">
            <a:extLst>
              <a:ext uri="{FF2B5EF4-FFF2-40B4-BE49-F238E27FC236}">
                <a16:creationId xmlns:a16="http://schemas.microsoft.com/office/drawing/2014/main" id="{5F99C41D-D784-474B-94F5-AC46161751AD}"/>
              </a:ext>
            </a:extLst>
          </p:cNvPr>
          <p:cNvSpPr>
            <a:spLocks noChangeArrowheads="1"/>
          </p:cNvSpPr>
          <p:nvPr/>
        </p:nvSpPr>
        <p:spPr bwMode="auto">
          <a:xfrm>
            <a:off x="4325352" y="1309598"/>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85" name="Text Box 39">
            <a:extLst>
              <a:ext uri="{FF2B5EF4-FFF2-40B4-BE49-F238E27FC236}">
                <a16:creationId xmlns:a16="http://schemas.microsoft.com/office/drawing/2014/main" id="{4FBD0AA4-42C3-2B49-BDB1-0979DED2C5D6}"/>
              </a:ext>
            </a:extLst>
          </p:cNvPr>
          <p:cNvSpPr txBox="1">
            <a:spLocks noChangeArrowheads="1"/>
          </p:cNvSpPr>
          <p:nvPr/>
        </p:nvSpPr>
        <p:spPr bwMode="auto">
          <a:xfrm>
            <a:off x="4976666" y="991330"/>
            <a:ext cx="13238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propagation</a:t>
            </a:r>
            <a:endParaRPr lang="en-US" altLang="en-US" sz="1500" kern="1200" dirty="0">
              <a:solidFill>
                <a:srgbClr val="CC0000"/>
              </a:solidFill>
              <a:latin typeface="Calibri" panose="020F0502020204030204"/>
              <a:cs typeface="+mn-cs"/>
            </a:endParaRPr>
          </a:p>
        </p:txBody>
      </p:sp>
      <p:sp>
        <p:nvSpPr>
          <p:cNvPr id="86" name="Line 40">
            <a:extLst>
              <a:ext uri="{FF2B5EF4-FFF2-40B4-BE49-F238E27FC236}">
                <a16:creationId xmlns:a16="http://schemas.microsoft.com/office/drawing/2014/main" id="{7B62D1A5-A310-5848-8995-E8F4780C47C7}"/>
              </a:ext>
            </a:extLst>
          </p:cNvPr>
          <p:cNvSpPr>
            <a:spLocks noChangeShapeType="1"/>
          </p:cNvSpPr>
          <p:nvPr/>
        </p:nvSpPr>
        <p:spPr bwMode="auto">
          <a:xfrm rot="10800000">
            <a:off x="4753979" y="1173753"/>
            <a:ext cx="23932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89" name="Line 45">
            <a:extLst>
              <a:ext uri="{FF2B5EF4-FFF2-40B4-BE49-F238E27FC236}">
                <a16:creationId xmlns:a16="http://schemas.microsoft.com/office/drawing/2014/main" id="{EDEDB796-E60B-E245-AAE8-8E7D4AD0954B}"/>
              </a:ext>
            </a:extLst>
          </p:cNvPr>
          <p:cNvSpPr>
            <a:spLocks noChangeShapeType="1"/>
          </p:cNvSpPr>
          <p:nvPr/>
        </p:nvSpPr>
        <p:spPr bwMode="auto">
          <a:xfrm rot="10800000" flipV="1">
            <a:off x="4089595" y="1702504"/>
            <a:ext cx="2893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0" name="Text Box 46">
            <a:extLst>
              <a:ext uri="{FF2B5EF4-FFF2-40B4-BE49-F238E27FC236}">
                <a16:creationId xmlns:a16="http://schemas.microsoft.com/office/drawing/2014/main" id="{EED5545D-BA61-2046-A423-41F4F0BCD65B}"/>
              </a:ext>
            </a:extLst>
          </p:cNvPr>
          <p:cNvSpPr txBox="1">
            <a:spLocks noChangeArrowheads="1"/>
          </p:cNvSpPr>
          <p:nvPr/>
        </p:nvSpPr>
        <p:spPr bwMode="auto">
          <a:xfrm>
            <a:off x="4395603" y="2018519"/>
            <a:ext cx="1064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queueing</a:t>
            </a:r>
            <a:endParaRPr lang="en-US" altLang="en-US" sz="1500" kern="1200" dirty="0">
              <a:solidFill>
                <a:srgbClr val="CC0000"/>
              </a:solidFill>
              <a:latin typeface="Calibri" panose="020F0502020204030204"/>
              <a:cs typeface="+mn-cs"/>
            </a:endParaRPr>
          </a:p>
        </p:txBody>
      </p:sp>
      <p:sp>
        <p:nvSpPr>
          <p:cNvPr id="91" name="Line 47">
            <a:extLst>
              <a:ext uri="{FF2B5EF4-FFF2-40B4-BE49-F238E27FC236}">
                <a16:creationId xmlns:a16="http://schemas.microsoft.com/office/drawing/2014/main" id="{ACC9FCD3-B95B-4D4B-87FC-A93C4585FCF2}"/>
              </a:ext>
            </a:extLst>
          </p:cNvPr>
          <p:cNvSpPr>
            <a:spLocks noChangeShapeType="1"/>
          </p:cNvSpPr>
          <p:nvPr/>
        </p:nvSpPr>
        <p:spPr bwMode="auto">
          <a:xfrm rot="10800000">
            <a:off x="4211045" y="1702503"/>
            <a:ext cx="44651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2" name="Rectangle 3">
            <a:extLst>
              <a:ext uri="{FF2B5EF4-FFF2-40B4-BE49-F238E27FC236}">
                <a16:creationId xmlns:a16="http://schemas.microsoft.com/office/drawing/2014/main" id="{2521317A-C1CF-B84E-8D60-CC1E8C06357E}"/>
              </a:ext>
            </a:extLst>
          </p:cNvPr>
          <p:cNvSpPr>
            <a:spLocks noChangeArrowheads="1"/>
          </p:cNvSpPr>
          <p:nvPr/>
        </p:nvSpPr>
        <p:spPr bwMode="auto">
          <a:xfrm>
            <a:off x="2953944" y="2498340"/>
            <a:ext cx="2605177" cy="41552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14313" indent="-214313" defTabSz="685800">
              <a:lnSpc>
                <a:spcPct val="85000"/>
              </a:lnSpc>
              <a:spcBef>
                <a:spcPct val="20000"/>
              </a:spcBef>
              <a:buClr>
                <a:srgbClr val="000099"/>
              </a:buClr>
              <a:buSzPct val="75000"/>
              <a:defRPr/>
            </a:pPr>
            <a:r>
              <a:rPr lang="en-US" altLang="en-US" i="1" kern="1200" dirty="0" err="1">
                <a:solidFill>
                  <a:srgbClr val="000000"/>
                </a:solidFill>
                <a:latin typeface="Calibri" panose="020F0502020204030204"/>
                <a:cs typeface="+mn-cs"/>
              </a:rPr>
              <a:t>t</a:t>
            </a:r>
            <a:r>
              <a:rPr lang="en-US" altLang="en-US" kern="1200" baseline="-25000" dirty="0" err="1">
                <a:solidFill>
                  <a:srgbClr val="000000"/>
                </a:solidFill>
                <a:latin typeface="Calibri" panose="020F0502020204030204"/>
                <a:cs typeface="+mn-cs"/>
              </a:rPr>
              <a:t>total</a:t>
            </a:r>
            <a:r>
              <a:rPr lang="en-US" altLang="en-US" kern="1200" dirty="0">
                <a:solidFill>
                  <a:srgbClr val="000000"/>
                </a:solidFill>
                <a:latin typeface="Calibri" panose="020F0502020204030204"/>
                <a:cs typeface="+mn-cs"/>
              </a:rPr>
              <a:t> = </a:t>
            </a:r>
            <a:r>
              <a:rPr lang="en-US" altLang="en-US" i="1" kern="1200" dirty="0" err="1">
                <a:solidFill>
                  <a:srgbClr val="000000"/>
                </a:solidFill>
                <a:latin typeface="Calibri" panose="020F0502020204030204"/>
                <a:cs typeface="+mn-cs"/>
              </a:rPr>
              <a:t>t</a:t>
            </a:r>
            <a:r>
              <a:rPr lang="en-US" altLang="en-US" kern="1200" baseline="-25000" dirty="0" err="1">
                <a:solidFill>
                  <a:srgbClr val="000000"/>
                </a:solidFill>
                <a:latin typeface="Calibri" panose="020F0502020204030204"/>
                <a:cs typeface="+mn-cs"/>
              </a:rPr>
              <a:t>q</a:t>
            </a:r>
            <a:r>
              <a:rPr lang="en-US" altLang="en-US" kern="1200" dirty="0">
                <a:solidFill>
                  <a:srgbClr val="000000"/>
                </a:solidFill>
                <a:latin typeface="Calibri" panose="020F0502020204030204"/>
                <a:cs typeface="+mn-cs"/>
              </a:rPr>
              <a:t> + </a:t>
            </a:r>
            <a:r>
              <a:rPr lang="en-US" altLang="en-US" i="1" kern="1200" dirty="0" err="1">
                <a:solidFill>
                  <a:srgbClr val="000000"/>
                </a:solidFill>
                <a:latin typeface="Calibri" panose="020F0502020204030204"/>
                <a:cs typeface="+mn-cs"/>
              </a:rPr>
              <a:t>t</a:t>
            </a:r>
            <a:r>
              <a:rPr lang="en-US" altLang="en-US" kern="1200" baseline="-25000" dirty="0" err="1">
                <a:solidFill>
                  <a:srgbClr val="000000"/>
                </a:solidFill>
                <a:latin typeface="Calibri" panose="020F0502020204030204"/>
                <a:cs typeface="+mn-cs"/>
              </a:rPr>
              <a:t>tx</a:t>
            </a:r>
            <a:r>
              <a:rPr lang="en-US" altLang="en-US" kern="1200" dirty="0">
                <a:solidFill>
                  <a:srgbClr val="000000"/>
                </a:solidFill>
                <a:latin typeface="Calibri" panose="020F0502020204030204"/>
                <a:cs typeface="+mn-cs"/>
              </a:rPr>
              <a:t> + </a:t>
            </a:r>
            <a:r>
              <a:rPr lang="en-US" altLang="en-US" kern="1200" dirty="0" err="1">
                <a:solidFill>
                  <a:srgbClr val="000000"/>
                </a:solidFill>
                <a:latin typeface="Calibri" panose="020F0502020204030204"/>
                <a:cs typeface="+mn-cs"/>
              </a:rPr>
              <a:t>t</a:t>
            </a:r>
            <a:r>
              <a:rPr lang="en-US" altLang="en-US" kern="1200" baseline="-25000" dirty="0" err="1">
                <a:solidFill>
                  <a:srgbClr val="000000"/>
                </a:solidFill>
                <a:latin typeface="Calibri" panose="020F0502020204030204"/>
                <a:cs typeface="+mn-cs"/>
              </a:rPr>
              <a:t>prop</a:t>
            </a:r>
            <a:endParaRPr lang="en-US" altLang="en-US" kern="1200" dirty="0">
              <a:solidFill>
                <a:srgbClr val="000000"/>
              </a:solidFill>
              <a:latin typeface="Calibri" panose="020F0502020204030204"/>
              <a:cs typeface="+mn-cs"/>
            </a:endParaRPr>
          </a:p>
        </p:txBody>
      </p:sp>
      <p:sp>
        <p:nvSpPr>
          <p:cNvPr id="93" name="Line 25">
            <a:extLst>
              <a:ext uri="{FF2B5EF4-FFF2-40B4-BE49-F238E27FC236}">
                <a16:creationId xmlns:a16="http://schemas.microsoft.com/office/drawing/2014/main" id="{F5D3A1C5-3798-AA4A-9717-BC9CD2814C06}"/>
              </a:ext>
            </a:extLst>
          </p:cNvPr>
          <p:cNvSpPr>
            <a:spLocks noChangeShapeType="1"/>
          </p:cNvSpPr>
          <p:nvPr/>
        </p:nvSpPr>
        <p:spPr bwMode="auto">
          <a:xfrm flipV="1">
            <a:off x="2912974" y="1542960"/>
            <a:ext cx="551510" cy="41245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4" name="Rectangle 32">
            <a:extLst>
              <a:ext uri="{FF2B5EF4-FFF2-40B4-BE49-F238E27FC236}">
                <a16:creationId xmlns:a16="http://schemas.microsoft.com/office/drawing/2014/main" id="{499B4666-F248-7346-9FEA-7936F1E56AE7}"/>
              </a:ext>
            </a:extLst>
          </p:cNvPr>
          <p:cNvSpPr>
            <a:spLocks noChangeArrowheads="1"/>
          </p:cNvSpPr>
          <p:nvPr/>
        </p:nvSpPr>
        <p:spPr bwMode="auto">
          <a:xfrm>
            <a:off x="3318027" y="1281023"/>
            <a:ext cx="110735" cy="150019"/>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95" name="Line 33">
            <a:extLst>
              <a:ext uri="{FF2B5EF4-FFF2-40B4-BE49-F238E27FC236}">
                <a16:creationId xmlns:a16="http://schemas.microsoft.com/office/drawing/2014/main" id="{468D7A2B-9164-6E4A-96CE-D29F3704091E}"/>
              </a:ext>
            </a:extLst>
          </p:cNvPr>
          <p:cNvSpPr>
            <a:spLocks noChangeShapeType="1"/>
          </p:cNvSpPr>
          <p:nvPr/>
        </p:nvSpPr>
        <p:spPr bwMode="auto">
          <a:xfrm>
            <a:off x="3281117" y="1233397"/>
            <a:ext cx="158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96" name="Text Box 36">
            <a:extLst>
              <a:ext uri="{FF2B5EF4-FFF2-40B4-BE49-F238E27FC236}">
                <a16:creationId xmlns:a16="http://schemas.microsoft.com/office/drawing/2014/main" id="{3AB8F241-2337-4244-89DF-4C80D59B3367}"/>
              </a:ext>
            </a:extLst>
          </p:cNvPr>
          <p:cNvSpPr txBox="1">
            <a:spLocks noChangeArrowheads="1"/>
          </p:cNvSpPr>
          <p:nvPr/>
        </p:nvSpPr>
        <p:spPr bwMode="auto">
          <a:xfrm>
            <a:off x="2311237" y="901213"/>
            <a:ext cx="3401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srgbClr val="000000"/>
                </a:solidFill>
                <a:latin typeface="Calibri" panose="020F0502020204030204"/>
                <a:cs typeface="+mn-cs"/>
              </a:rPr>
              <a:t>A</a:t>
            </a:r>
          </a:p>
        </p:txBody>
      </p:sp>
      <p:sp>
        <p:nvSpPr>
          <p:cNvPr id="97" name="Text Box 37">
            <a:extLst>
              <a:ext uri="{FF2B5EF4-FFF2-40B4-BE49-F238E27FC236}">
                <a16:creationId xmlns:a16="http://schemas.microsoft.com/office/drawing/2014/main" id="{68CF5C6F-336B-3C4A-90BF-D34A028745C5}"/>
              </a:ext>
            </a:extLst>
          </p:cNvPr>
          <p:cNvSpPr txBox="1">
            <a:spLocks noChangeArrowheads="1"/>
          </p:cNvSpPr>
          <p:nvPr/>
        </p:nvSpPr>
        <p:spPr bwMode="auto">
          <a:xfrm>
            <a:off x="2332795" y="1615588"/>
            <a:ext cx="3305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2100" kern="1200" dirty="0">
                <a:solidFill>
                  <a:prstClr val="black"/>
                </a:solidFill>
                <a:latin typeface="Calibri" panose="020F0502020204030204"/>
                <a:cs typeface="+mn-cs"/>
              </a:rPr>
              <a:t>B</a:t>
            </a:r>
          </a:p>
        </p:txBody>
      </p:sp>
      <p:grpSp>
        <p:nvGrpSpPr>
          <p:cNvPr id="98" name="Group 66">
            <a:extLst>
              <a:ext uri="{FF2B5EF4-FFF2-40B4-BE49-F238E27FC236}">
                <a16:creationId xmlns:a16="http://schemas.microsoft.com/office/drawing/2014/main" id="{7A33E76B-0B7D-BD4C-95A3-F5F9B6632736}"/>
              </a:ext>
            </a:extLst>
          </p:cNvPr>
          <p:cNvGrpSpPr>
            <a:grpSpLocks/>
          </p:cNvGrpSpPr>
          <p:nvPr/>
        </p:nvGrpSpPr>
        <p:grpSpPr bwMode="auto">
          <a:xfrm>
            <a:off x="2391170" y="901213"/>
            <a:ext cx="584629" cy="509588"/>
            <a:chOff x="-44" y="1473"/>
            <a:chExt cx="981" cy="1105"/>
          </a:xfrm>
        </p:grpSpPr>
        <p:pic>
          <p:nvPicPr>
            <p:cNvPr id="116" name="Picture 67" descr="desktop_computer_stylized_medium">
              <a:extLst>
                <a:ext uri="{FF2B5EF4-FFF2-40B4-BE49-F238E27FC236}">
                  <a16:creationId xmlns:a16="http://schemas.microsoft.com/office/drawing/2014/main" id="{388E3E99-7752-0140-B682-2CFDCCFD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Freeform 68">
              <a:extLst>
                <a:ext uri="{FF2B5EF4-FFF2-40B4-BE49-F238E27FC236}">
                  <a16:creationId xmlns:a16="http://schemas.microsoft.com/office/drawing/2014/main" id="{C233087D-1E28-874B-99E3-90A56E5DA77B}"/>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grpSp>
        <p:nvGrpSpPr>
          <p:cNvPr id="99" name="Group 69">
            <a:extLst>
              <a:ext uri="{FF2B5EF4-FFF2-40B4-BE49-F238E27FC236}">
                <a16:creationId xmlns:a16="http://schemas.microsoft.com/office/drawing/2014/main" id="{53B22ADC-2C36-5141-AAAC-31B53FC8C1F4}"/>
              </a:ext>
            </a:extLst>
          </p:cNvPr>
          <p:cNvGrpSpPr>
            <a:grpSpLocks/>
          </p:cNvGrpSpPr>
          <p:nvPr/>
        </p:nvGrpSpPr>
        <p:grpSpPr bwMode="auto">
          <a:xfrm>
            <a:off x="2384276" y="1656439"/>
            <a:ext cx="584630" cy="509588"/>
            <a:chOff x="-44" y="1473"/>
            <a:chExt cx="981" cy="1105"/>
          </a:xfrm>
        </p:grpSpPr>
        <p:pic>
          <p:nvPicPr>
            <p:cNvPr id="114" name="Picture 70" descr="desktop_computer_stylized_medium">
              <a:extLst>
                <a:ext uri="{FF2B5EF4-FFF2-40B4-BE49-F238E27FC236}">
                  <a16:creationId xmlns:a16="http://schemas.microsoft.com/office/drawing/2014/main" id="{DA4C023E-F595-544A-9929-08480475A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Freeform 71">
              <a:extLst>
                <a:ext uri="{FF2B5EF4-FFF2-40B4-BE49-F238E27FC236}">
                  <a16:creationId xmlns:a16="http://schemas.microsoft.com/office/drawing/2014/main" id="{BD3780DD-1306-2540-89B8-0A42DEECFC61}"/>
                </a:ext>
              </a:extLst>
            </p:cNvPr>
            <p:cNvSpPr>
              <a:spLocks/>
            </p:cNvSpPr>
            <p:nvPr/>
          </p:nvSpPr>
          <p:spPr bwMode="auto">
            <a:xfrm flipH="1">
              <a:off x="374" y="1579"/>
              <a:ext cx="477" cy="506"/>
            </a:xfrm>
            <a:custGeom>
              <a:avLst/>
              <a:gdLst>
                <a:gd name="T0" fmla="*/ 0 w 356"/>
                <a:gd name="T1" fmla="*/ 0 h 368"/>
                <a:gd name="T2" fmla="*/ 32377 w 356"/>
                <a:gd name="T3" fmla="*/ 2307 h 368"/>
                <a:gd name="T4" fmla="*/ 38409 w 356"/>
                <a:gd name="T5" fmla="*/ 48069 h 368"/>
                <a:gd name="T6" fmla="*/ 8465 w 356"/>
                <a:gd name="T7" fmla="*/ 60116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defTabSz="685800">
                <a:buClrTx/>
                <a:defRPr/>
              </a:pPr>
              <a:endParaRPr lang="en-US" sz="1500" kern="1200" dirty="0">
                <a:solidFill>
                  <a:prstClr val="black"/>
                </a:solidFill>
                <a:latin typeface="Calibri" panose="020F0502020204030204"/>
                <a:ea typeface="+mn-ea"/>
                <a:cs typeface="+mn-cs"/>
              </a:endParaRPr>
            </a:p>
          </p:txBody>
        </p:sp>
      </p:grpSp>
      <p:sp>
        <p:nvSpPr>
          <p:cNvPr id="100" name="Text Box 41">
            <a:extLst>
              <a:ext uri="{FF2B5EF4-FFF2-40B4-BE49-F238E27FC236}">
                <a16:creationId xmlns:a16="http://schemas.microsoft.com/office/drawing/2014/main" id="{488CD73E-ECC7-E842-9578-1478C5F11784}"/>
              </a:ext>
            </a:extLst>
          </p:cNvPr>
          <p:cNvSpPr txBox="1">
            <a:spLocks noChangeArrowheads="1"/>
          </p:cNvSpPr>
          <p:nvPr/>
        </p:nvSpPr>
        <p:spPr bwMode="auto">
          <a:xfrm>
            <a:off x="3073591" y="659892"/>
            <a:ext cx="13725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r>
              <a:rPr lang="en-US" altLang="en-US" sz="1800" kern="1200" dirty="0">
                <a:solidFill>
                  <a:srgbClr val="CC0000"/>
                </a:solidFill>
                <a:latin typeface="Calibri" panose="020F0502020204030204"/>
                <a:cs typeface="+mn-cs"/>
              </a:rPr>
              <a:t>transmission</a:t>
            </a:r>
          </a:p>
        </p:txBody>
      </p:sp>
      <p:sp>
        <p:nvSpPr>
          <p:cNvPr id="101" name="Line 42">
            <a:extLst>
              <a:ext uri="{FF2B5EF4-FFF2-40B4-BE49-F238E27FC236}">
                <a16:creationId xmlns:a16="http://schemas.microsoft.com/office/drawing/2014/main" id="{B22F26F3-A41E-8848-BDA7-FE528ACF22F9}"/>
              </a:ext>
            </a:extLst>
          </p:cNvPr>
          <p:cNvSpPr>
            <a:spLocks noChangeShapeType="1"/>
          </p:cNvSpPr>
          <p:nvPr/>
        </p:nvSpPr>
        <p:spPr bwMode="auto">
          <a:xfrm rot="10800000" flipH="1" flipV="1">
            <a:off x="3977670" y="883354"/>
            <a:ext cx="396500" cy="400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sp>
        <p:nvSpPr>
          <p:cNvPr id="103" name="Rectangle 31">
            <a:extLst>
              <a:ext uri="{FF2B5EF4-FFF2-40B4-BE49-F238E27FC236}">
                <a16:creationId xmlns:a16="http://schemas.microsoft.com/office/drawing/2014/main" id="{9C43DB7F-CC6C-3D47-AEBE-0F3B6F7415AB}"/>
              </a:ext>
            </a:extLst>
          </p:cNvPr>
          <p:cNvSpPr>
            <a:spLocks noChangeArrowheads="1"/>
          </p:cNvSpPr>
          <p:nvPr/>
        </p:nvSpPr>
        <p:spPr bwMode="auto">
          <a:xfrm>
            <a:off x="2990457" y="1773122"/>
            <a:ext cx="104830" cy="138898"/>
          </a:xfrm>
          <a:prstGeom prst="rect">
            <a:avLst/>
          </a:prstGeom>
          <a:solidFill>
            <a:srgbClr val="00B05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a:buClrTx/>
              <a:defRPr/>
            </a:pPr>
            <a:endParaRPr lang="en-US" altLang="en-US" sz="2100" kern="1200" dirty="0">
              <a:solidFill>
                <a:srgbClr val="000000"/>
              </a:solidFill>
              <a:latin typeface="Calibri" panose="020F0502020204030204"/>
              <a:cs typeface="+mn-cs"/>
            </a:endParaRPr>
          </a:p>
        </p:txBody>
      </p:sp>
      <p:sp>
        <p:nvSpPr>
          <p:cNvPr id="104" name="Line 33">
            <a:extLst>
              <a:ext uri="{FF2B5EF4-FFF2-40B4-BE49-F238E27FC236}">
                <a16:creationId xmlns:a16="http://schemas.microsoft.com/office/drawing/2014/main" id="{1420A34E-BA5D-D248-8FAC-DCC28151FB9C}"/>
              </a:ext>
            </a:extLst>
          </p:cNvPr>
          <p:cNvSpPr>
            <a:spLocks noChangeShapeType="1"/>
          </p:cNvSpPr>
          <p:nvPr/>
        </p:nvSpPr>
        <p:spPr bwMode="auto">
          <a:xfrm flipV="1">
            <a:off x="3121954" y="1750335"/>
            <a:ext cx="164760" cy="121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buClrTx/>
              <a:defRPr/>
            </a:pPr>
            <a:endParaRPr lang="en-US" sz="1500" kern="1200" dirty="0">
              <a:solidFill>
                <a:prstClr val="black"/>
              </a:solidFill>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E0E58503-FA9B-1542-A0D6-E85B92D1E5BA}"/>
              </a:ext>
            </a:extLst>
          </p:cNvPr>
          <p:cNvCxnSpPr/>
          <p:nvPr/>
        </p:nvCxnSpPr>
        <p:spPr>
          <a:xfrm>
            <a:off x="4609063" y="1479340"/>
            <a:ext cx="2541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9D3C3B-F6BB-8747-AE74-C4B438FB99F4}"/>
              </a:ext>
            </a:extLst>
          </p:cNvPr>
          <p:cNvGrpSpPr/>
          <p:nvPr/>
        </p:nvGrpSpPr>
        <p:grpSpPr>
          <a:xfrm>
            <a:off x="6941889" y="1134114"/>
            <a:ext cx="1133514" cy="647753"/>
            <a:chOff x="7493876" y="2774731"/>
            <a:chExt cx="1481958" cy="894622"/>
          </a:xfrm>
        </p:grpSpPr>
        <p:sp>
          <p:nvSpPr>
            <p:cNvPr id="128" name="Freeform 127">
              <a:extLst>
                <a:ext uri="{FF2B5EF4-FFF2-40B4-BE49-F238E27FC236}">
                  <a16:creationId xmlns:a16="http://schemas.microsoft.com/office/drawing/2014/main" id="{5D7E8999-C7DA-4C41-AF40-118E0151474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sp>
          <p:nvSpPr>
            <p:cNvPr id="129" name="Oval 128">
              <a:extLst>
                <a:ext uri="{FF2B5EF4-FFF2-40B4-BE49-F238E27FC236}">
                  <a16:creationId xmlns:a16="http://schemas.microsoft.com/office/drawing/2014/main" id="{21FE0DA3-6E20-DC4B-8111-DD2816780A5C}"/>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p>
          </p:txBody>
        </p:sp>
        <p:grpSp>
          <p:nvGrpSpPr>
            <p:cNvPr id="130" name="Group 129">
              <a:extLst>
                <a:ext uri="{FF2B5EF4-FFF2-40B4-BE49-F238E27FC236}">
                  <a16:creationId xmlns:a16="http://schemas.microsoft.com/office/drawing/2014/main" id="{227FD192-76B7-BB4E-8D74-8B6F33DBA7D5}"/>
                </a:ext>
              </a:extLst>
            </p:cNvPr>
            <p:cNvGrpSpPr/>
            <p:nvPr/>
          </p:nvGrpSpPr>
          <p:grpSpPr>
            <a:xfrm>
              <a:off x="7713663" y="2848339"/>
              <a:ext cx="1042107" cy="425543"/>
              <a:chOff x="7786941" y="2884917"/>
              <a:chExt cx="897649" cy="353919"/>
            </a:xfrm>
          </p:grpSpPr>
          <p:sp>
            <p:nvSpPr>
              <p:cNvPr id="131" name="Freeform 130">
                <a:extLst>
                  <a:ext uri="{FF2B5EF4-FFF2-40B4-BE49-F238E27FC236}">
                    <a16:creationId xmlns:a16="http://schemas.microsoft.com/office/drawing/2014/main" id="{130CC598-6AE0-744A-9CEF-611CD26990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2" name="Freeform 131">
                <a:extLst>
                  <a:ext uri="{FF2B5EF4-FFF2-40B4-BE49-F238E27FC236}">
                    <a16:creationId xmlns:a16="http://schemas.microsoft.com/office/drawing/2014/main" id="{F0B09B4D-82A4-6D4A-B104-F100560C449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3" name="Freeform 132">
                <a:extLst>
                  <a:ext uri="{FF2B5EF4-FFF2-40B4-BE49-F238E27FC236}">
                    <a16:creationId xmlns:a16="http://schemas.microsoft.com/office/drawing/2014/main" id="{7CB1C4B0-5780-D24E-8D85-35BA5CE4255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sp>
            <p:nvSpPr>
              <p:cNvPr id="134" name="Freeform 133">
                <a:extLst>
                  <a:ext uri="{FF2B5EF4-FFF2-40B4-BE49-F238E27FC236}">
                    <a16:creationId xmlns:a16="http://schemas.microsoft.com/office/drawing/2014/main" id="{A78B6DE2-15CA-DC49-A0BD-10E78562E1D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ndParaRPr>
              </a:p>
            </p:txBody>
          </p:sp>
        </p:grpSp>
      </p:grpSp>
      <p:sp>
        <p:nvSpPr>
          <p:cNvPr id="52" name="Rectangle 3">
            <a:extLst>
              <a:ext uri="{FF2B5EF4-FFF2-40B4-BE49-F238E27FC236}">
                <a16:creationId xmlns:a16="http://schemas.microsoft.com/office/drawing/2014/main" id="{A295C9C7-DA39-ED42-847F-83EE93D04F56}"/>
              </a:ext>
            </a:extLst>
          </p:cNvPr>
          <p:cNvSpPr>
            <a:spLocks noChangeArrowheads="1"/>
          </p:cNvSpPr>
          <p:nvPr/>
        </p:nvSpPr>
        <p:spPr bwMode="auto">
          <a:xfrm>
            <a:off x="2944822" y="3112299"/>
            <a:ext cx="2864294" cy="1558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defTabSz="685800">
              <a:lnSpc>
                <a:spcPct val="90000"/>
              </a:lnSpc>
              <a:spcBef>
                <a:spcPts val="450"/>
              </a:spcBef>
              <a:buClr>
                <a:srgbClr val="000099"/>
              </a:buClr>
              <a:buSzPct val="65000"/>
              <a:defRPr/>
            </a:pPr>
            <a:r>
              <a:rPr lang="en-US" sz="2100" i="1" kern="1200" dirty="0" err="1">
                <a:solidFill>
                  <a:srgbClr val="CC0000"/>
                </a:solidFill>
                <a:latin typeface="Calibri" panose="020F0502020204030204"/>
                <a:ea typeface="ＭＳ Ｐゴシック" charset="0"/>
                <a:cs typeface="ＭＳ Ｐゴシック" charset="0"/>
              </a:rPr>
              <a:t>t</a:t>
            </a:r>
            <a:r>
              <a:rPr lang="en-US" sz="2100" kern="1200" baseline="-25000" dirty="0" err="1">
                <a:solidFill>
                  <a:srgbClr val="CC0000"/>
                </a:solidFill>
                <a:latin typeface="Calibri" panose="020F0502020204030204"/>
                <a:ea typeface="ＭＳ Ｐゴシック" charset="0"/>
                <a:cs typeface="ＭＳ Ｐゴシック" charset="0"/>
              </a:rPr>
              <a:t>tx</a:t>
            </a:r>
            <a:r>
              <a:rPr lang="en-US" sz="2100" kern="1200" dirty="0">
                <a:solidFill>
                  <a:srgbClr val="CC0000"/>
                </a:solidFill>
                <a:latin typeface="Calibri" panose="020F0502020204030204"/>
                <a:ea typeface="ＭＳ Ｐゴシック" charset="0"/>
                <a:cs typeface="ＭＳ Ｐゴシック" charset="0"/>
              </a:rPr>
              <a:t>: transmission delay:</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L</a:t>
            </a:r>
            <a:r>
              <a:rPr lang="en-US" sz="1800" kern="1200" dirty="0">
                <a:latin typeface="Calibri" panose="020F0502020204030204"/>
                <a:ea typeface="ＭＳ Ｐゴシック" charset="0"/>
                <a:cs typeface="ＭＳ Ｐゴシック" charset="0"/>
              </a:rPr>
              <a:t>: packet length (bits) </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B</a:t>
            </a:r>
            <a:r>
              <a:rPr lang="en-US" sz="1800" kern="1200" dirty="0">
                <a:latin typeface="Calibri" panose="020F0502020204030204"/>
                <a:ea typeface="ＭＳ Ｐゴシック" charset="0"/>
                <a:cs typeface="ＭＳ Ｐゴシック" charset="0"/>
              </a:rPr>
              <a:t>: link bandwidth</a:t>
            </a:r>
            <a:r>
              <a:rPr lang="en-US" sz="1800" i="1" kern="1200" dirty="0">
                <a:latin typeface="Calibri" panose="020F0502020204030204"/>
                <a:ea typeface="ＭＳ Ｐゴシック" charset="0"/>
                <a:cs typeface="ＭＳ Ｐゴシック" charset="0"/>
              </a:rPr>
              <a:t> </a:t>
            </a:r>
            <a:r>
              <a:rPr lang="en-US" sz="1800" kern="1200" dirty="0">
                <a:latin typeface="Calibri" panose="020F0502020204030204"/>
                <a:ea typeface="ＭＳ Ｐゴシック" charset="0"/>
                <a:cs typeface="ＭＳ Ｐゴシック" charset="0"/>
              </a:rPr>
              <a:t>(bps)</a:t>
            </a:r>
          </a:p>
          <a:p>
            <a:pPr marL="173831" indent="-173831" defTabSz="685800">
              <a:lnSpc>
                <a:spcPct val="90000"/>
              </a:lnSpc>
              <a:spcBef>
                <a:spcPts val="450"/>
              </a:spcBef>
              <a:buClr>
                <a:srgbClr val="000099"/>
              </a:buClr>
              <a:buFont typeface="Wingdings" charset="0"/>
              <a:buChar char="§"/>
              <a:defRPr/>
            </a:pPr>
            <a:r>
              <a:rPr lang="en-US" sz="1800" i="1" kern="1200" dirty="0" err="1">
                <a:solidFill>
                  <a:schemeClr val="tx1"/>
                </a:solidFill>
                <a:latin typeface="Calibri" panose="020F0502020204030204"/>
                <a:ea typeface="ＭＳ Ｐゴシック" charset="0"/>
                <a:cs typeface="ＭＳ Ｐゴシック" charset="0"/>
              </a:rPr>
              <a:t>t</a:t>
            </a:r>
            <a:r>
              <a:rPr lang="en-US" sz="1800" i="1" kern="1200" baseline="-25000" dirty="0" err="1">
                <a:solidFill>
                  <a:schemeClr val="tx1"/>
                </a:solidFill>
                <a:latin typeface="Calibri" panose="020F0502020204030204"/>
                <a:ea typeface="ＭＳ Ｐゴシック" charset="0"/>
                <a:cs typeface="ＭＳ Ｐゴシック" charset="0"/>
              </a:rPr>
              <a:t>tx</a:t>
            </a:r>
            <a:r>
              <a:rPr lang="en-US" sz="1800" i="1" kern="1200" dirty="0">
                <a:solidFill>
                  <a:schemeClr val="tx1"/>
                </a:solidFill>
                <a:latin typeface="Calibri" panose="020F0502020204030204"/>
                <a:ea typeface="ＭＳ Ｐゴシック" charset="0"/>
                <a:cs typeface="ＭＳ Ｐゴシック" charset="0"/>
              </a:rPr>
              <a:t> = L/B</a:t>
            </a:r>
          </a:p>
        </p:txBody>
      </p:sp>
      <p:sp>
        <p:nvSpPr>
          <p:cNvPr id="53" name="Rectangle 4">
            <a:extLst>
              <a:ext uri="{FF2B5EF4-FFF2-40B4-BE49-F238E27FC236}">
                <a16:creationId xmlns:a16="http://schemas.microsoft.com/office/drawing/2014/main" id="{4367B5FB-6961-314F-9C99-C943E30E405F}"/>
              </a:ext>
            </a:extLst>
          </p:cNvPr>
          <p:cNvSpPr>
            <a:spLocks noChangeArrowheads="1"/>
          </p:cNvSpPr>
          <p:nvPr/>
        </p:nvSpPr>
        <p:spPr bwMode="auto">
          <a:xfrm>
            <a:off x="5799994" y="3112299"/>
            <a:ext cx="3433318"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57175" indent="-257175" defTabSz="685800">
              <a:lnSpc>
                <a:spcPct val="85000"/>
              </a:lnSpc>
              <a:spcBef>
                <a:spcPct val="20000"/>
              </a:spcBef>
              <a:buClr>
                <a:srgbClr val="000099"/>
              </a:buClr>
              <a:buSzPct val="65000"/>
              <a:defRPr/>
            </a:pPr>
            <a:r>
              <a:rPr lang="en-US" sz="2100" i="1" kern="1200" dirty="0" err="1">
                <a:solidFill>
                  <a:srgbClr val="CC0000"/>
                </a:solidFill>
                <a:latin typeface="Calibri" panose="020F0502020204030204"/>
                <a:ea typeface="ＭＳ Ｐゴシック" charset="0"/>
                <a:cs typeface="ＭＳ Ｐゴシック" charset="0"/>
              </a:rPr>
              <a:t>t</a:t>
            </a:r>
            <a:r>
              <a:rPr lang="en-US" sz="2100" kern="1200" baseline="-25000" dirty="0" err="1">
                <a:solidFill>
                  <a:srgbClr val="CC0000"/>
                </a:solidFill>
                <a:latin typeface="Calibri" panose="020F0502020204030204"/>
                <a:ea typeface="ＭＳ Ｐゴシック" charset="0"/>
                <a:cs typeface="ＭＳ Ｐゴシック" charset="0"/>
              </a:rPr>
              <a:t>prop</a:t>
            </a:r>
            <a:r>
              <a:rPr lang="en-US" sz="2100" kern="1200" dirty="0">
                <a:solidFill>
                  <a:srgbClr val="CC0000"/>
                </a:solidFill>
                <a:latin typeface="Calibri" panose="020F0502020204030204"/>
                <a:ea typeface="ＭＳ Ｐゴシック" charset="0"/>
                <a:cs typeface="ＭＳ Ｐゴシック" charset="0"/>
              </a:rPr>
              <a:t>: propagation delay:</a:t>
            </a:r>
            <a:endParaRPr lang="en-US" sz="1350" kern="1200" dirty="0">
              <a:solidFill>
                <a:srgbClr val="CC0000"/>
              </a:solidFill>
              <a:latin typeface="Calibri" panose="020F0502020204030204"/>
              <a:ea typeface="ＭＳ Ｐゴシック" charset="0"/>
              <a:cs typeface="ＭＳ Ｐゴシック" charset="0"/>
            </a:endParaRP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d</a:t>
            </a:r>
            <a:r>
              <a:rPr lang="en-US" sz="1800" kern="1200" dirty="0">
                <a:latin typeface="Calibri" panose="020F0502020204030204"/>
                <a:ea typeface="ＭＳ Ｐゴシック" charset="0"/>
                <a:cs typeface="ＭＳ Ｐゴシック" charset="0"/>
              </a:rPr>
              <a:t>: distance of physical link</a:t>
            </a:r>
          </a:p>
          <a:p>
            <a:pPr marL="173831" indent="-173831" defTabSz="685800">
              <a:lnSpc>
                <a:spcPct val="90000"/>
              </a:lnSpc>
              <a:spcBef>
                <a:spcPts val="450"/>
              </a:spcBef>
              <a:buClr>
                <a:srgbClr val="000099"/>
              </a:buClr>
              <a:buFont typeface="Wingdings" charset="0"/>
              <a:buChar char="§"/>
              <a:defRPr/>
            </a:pPr>
            <a:r>
              <a:rPr lang="en-US" sz="1800" i="1" kern="1200" dirty="0">
                <a:latin typeface="Calibri" panose="020F0502020204030204"/>
                <a:ea typeface="ＭＳ Ｐゴシック" charset="0"/>
                <a:cs typeface="ＭＳ Ｐゴシック" charset="0"/>
              </a:rPr>
              <a:t>s</a:t>
            </a:r>
            <a:r>
              <a:rPr lang="en-US" sz="1800" kern="1200" dirty="0">
                <a:latin typeface="Calibri" panose="020F0502020204030204"/>
                <a:ea typeface="ＭＳ Ｐゴシック" charset="0"/>
                <a:cs typeface="ＭＳ Ｐゴシック" charset="0"/>
              </a:rPr>
              <a:t>: propagation speed</a:t>
            </a:r>
          </a:p>
          <a:p>
            <a:pPr marL="173831" indent="-173831" defTabSz="685800">
              <a:lnSpc>
                <a:spcPct val="90000"/>
              </a:lnSpc>
              <a:spcBef>
                <a:spcPts val="450"/>
              </a:spcBef>
              <a:buClr>
                <a:srgbClr val="000099"/>
              </a:buClr>
              <a:buFont typeface="Wingdings" charset="0"/>
              <a:buChar char="§"/>
              <a:defRPr/>
            </a:pPr>
            <a:r>
              <a:rPr lang="en-US" sz="1800" i="1" kern="1200" dirty="0" err="1">
                <a:solidFill>
                  <a:schemeClr val="tx1"/>
                </a:solidFill>
                <a:latin typeface="Calibri" panose="020F0502020204030204"/>
                <a:ea typeface="ＭＳ Ｐゴシック" charset="0"/>
                <a:cs typeface="ＭＳ Ｐゴシック" charset="0"/>
              </a:rPr>
              <a:t>t</a:t>
            </a:r>
            <a:r>
              <a:rPr lang="en-US" sz="1800" kern="1200" baseline="-25000" dirty="0" err="1">
                <a:solidFill>
                  <a:schemeClr val="tx1"/>
                </a:solidFill>
                <a:latin typeface="Calibri" panose="020F0502020204030204"/>
                <a:ea typeface="ＭＳ Ｐゴシック" charset="0"/>
                <a:cs typeface="ＭＳ Ｐゴシック" charset="0"/>
              </a:rPr>
              <a:t>prop</a:t>
            </a:r>
            <a:r>
              <a:rPr lang="en-US" sz="1800" kern="1200" dirty="0">
                <a:solidFill>
                  <a:schemeClr val="tx1"/>
                </a:solidFill>
                <a:latin typeface="Calibri" panose="020F0502020204030204"/>
                <a:ea typeface="ＭＳ Ｐゴシック" charset="0"/>
                <a:cs typeface="ＭＳ Ｐゴシック" charset="0"/>
              </a:rPr>
              <a:t> = </a:t>
            </a:r>
            <a:r>
              <a:rPr lang="en-US" sz="1800" i="1" kern="1200" dirty="0">
                <a:solidFill>
                  <a:schemeClr val="tx1"/>
                </a:solidFill>
                <a:latin typeface="Calibri" panose="020F0502020204030204"/>
                <a:ea typeface="ＭＳ Ｐゴシック" charset="0"/>
                <a:cs typeface="ＭＳ Ｐゴシック" charset="0"/>
              </a:rPr>
              <a:t>d</a:t>
            </a:r>
            <a:r>
              <a:rPr lang="en-US" sz="1800" kern="1200" dirty="0">
                <a:solidFill>
                  <a:schemeClr val="tx1"/>
                </a:solidFill>
                <a:latin typeface="Calibri" panose="020F0502020204030204"/>
                <a:ea typeface="ＭＳ Ｐゴシック" charset="0"/>
                <a:cs typeface="ＭＳ Ｐゴシック" charset="0"/>
              </a:rPr>
              <a:t>/</a:t>
            </a:r>
            <a:r>
              <a:rPr lang="en-US" sz="1800" i="1" kern="1200" dirty="0">
                <a:solidFill>
                  <a:schemeClr val="tx1"/>
                </a:solidFill>
                <a:latin typeface="Calibri" panose="020F0502020204030204"/>
                <a:ea typeface="ＭＳ Ｐゴシック" charset="0"/>
                <a:cs typeface="ＭＳ Ｐゴシック" charset="0"/>
              </a:rPr>
              <a:t>s</a:t>
            </a:r>
          </a:p>
        </p:txBody>
      </p:sp>
      <p:sp>
        <p:nvSpPr>
          <p:cNvPr id="4" name="TextBox 3">
            <a:extLst>
              <a:ext uri="{FF2B5EF4-FFF2-40B4-BE49-F238E27FC236}">
                <a16:creationId xmlns:a16="http://schemas.microsoft.com/office/drawing/2014/main" id="{1F114893-DF20-B64F-71DF-D751A1CC3FA0}"/>
              </a:ext>
            </a:extLst>
          </p:cNvPr>
          <p:cNvSpPr txBox="1"/>
          <p:nvPr/>
        </p:nvSpPr>
        <p:spPr>
          <a:xfrm>
            <a:off x="7355270" y="56799"/>
            <a:ext cx="1704506" cy="461665"/>
          </a:xfrm>
          <a:prstGeom prst="rect">
            <a:avLst/>
          </a:prstGeom>
          <a:solidFill>
            <a:srgbClr val="ED7D31"/>
          </a:solidFill>
          <a:ln w="38100" cap="flat" cmpd="sng" algn="ctr">
            <a:solidFill>
              <a:srgbClr val="ED7D31">
                <a:shade val="15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IMPORTANT</a:t>
            </a:r>
            <a:endParaRPr kumimoji="0" lang="en-S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3">
            <a:extLst>
              <a:ext uri="{FF2B5EF4-FFF2-40B4-BE49-F238E27FC236}">
                <a16:creationId xmlns:a16="http://schemas.microsoft.com/office/drawing/2014/main" id="{52051D34-E511-DC25-4D7F-8A9B323C6554}"/>
              </a:ext>
            </a:extLst>
          </p:cNvPr>
          <p:cNvSpPr txBox="1">
            <a:spLocks/>
          </p:cNvSpPr>
          <p:nvPr/>
        </p:nvSpPr>
        <p:spPr>
          <a:xfrm>
            <a:off x="8505650" y="4705519"/>
            <a:ext cx="548700" cy="2992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z="1000" smtClean="0">
                <a:latin typeface="Roboto" panose="02000000000000000000" pitchFamily="2" charset="0"/>
                <a:ea typeface="Roboto" panose="02000000000000000000" pitchFamily="2" charset="0"/>
                <a:cs typeface="Roboto" panose="02000000000000000000" pitchFamily="2" charset="0"/>
              </a:rPr>
              <a:pPr algn="r"/>
              <a:t>2</a:t>
            </a:fld>
            <a:endParaRPr lang="en" sz="1000" dirty="0">
              <a:latin typeface="Roboto" panose="02000000000000000000" pitchFamily="2" charset="0"/>
              <a:ea typeface="Roboto" panose="02000000000000000000" pitchFamily="2" charset="0"/>
              <a:cs typeface="Roboto" panose="02000000000000000000" pitchFamily="2" charset="0"/>
            </a:endParaRPr>
          </a:p>
        </p:txBody>
      </p:sp>
      <p:sp>
        <p:nvSpPr>
          <p:cNvPr id="3" name="Slide Number Placeholder 2">
            <a:extLst>
              <a:ext uri="{FF2B5EF4-FFF2-40B4-BE49-F238E27FC236}">
                <a16:creationId xmlns:a16="http://schemas.microsoft.com/office/drawing/2014/main" id="{482204F9-FA59-AF69-AA07-CD0652608D6A}"/>
              </a:ext>
            </a:extLst>
          </p:cNvPr>
          <p:cNvSpPr>
            <a:spLocks noGrp="1"/>
          </p:cNvSpPr>
          <p:nvPr>
            <p:ph type="sldNum" sz="quarter" idx="4"/>
          </p:nvPr>
        </p:nvSpPr>
        <p:spPr/>
        <p:txBody>
          <a:bodyPr/>
          <a:lstStyle/>
          <a:p>
            <a:r>
              <a:rPr lang="en-US"/>
              <a:t>Introduction: 1-</a:t>
            </a:r>
            <a:fld id="{C4204591-24BD-A542-B9D5-F8D8A88D2FEE}" type="slidenum">
              <a:rPr lang="en-US" smtClean="0"/>
              <a:pPr/>
              <a:t>2</a:t>
            </a:fld>
            <a:endParaRPr lang="en-US" dirty="0"/>
          </a:p>
        </p:txBody>
      </p:sp>
    </p:spTree>
    <p:extLst>
      <p:ext uri="{BB962C8B-B14F-4D97-AF65-F5344CB8AC3E}">
        <p14:creationId xmlns:p14="http://schemas.microsoft.com/office/powerpoint/2010/main" val="125297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75" grpId="0"/>
      <p:bldP spid="52"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44"/>
          <p:cNvSpPr txBox="1">
            <a:spLocks noGrp="1"/>
          </p:cNvSpPr>
          <p:nvPr>
            <p:ph type="title"/>
          </p:nvPr>
        </p:nvSpPr>
        <p:spPr>
          <a:xfrm>
            <a:off x="0" y="0"/>
            <a:ext cx="9144000" cy="393600"/>
          </a:xfrm>
          <a:prstGeom prst="rect">
            <a:avLst/>
          </a:prstGeom>
        </p:spPr>
        <p:txBody>
          <a:bodyPr spcFirstLastPara="1" wrap="square" lIns="91425" tIns="91425" rIns="91425" bIns="91425" anchor="t" anchorCtr="0">
            <a:noAutofit/>
          </a:bodyPr>
          <a:lstStyle/>
          <a:p>
            <a:pPr lvl="0"/>
            <a:r>
              <a:rPr lang="en-US" dirty="0"/>
              <a:t>Q1 End-­to­‐end delay </a:t>
            </a:r>
            <a:endParaRPr dirty="0"/>
          </a:p>
        </p:txBody>
      </p:sp>
      <p:sp>
        <p:nvSpPr>
          <p:cNvPr id="1602" name="Google Shape;1602;p44"/>
          <p:cNvSpPr txBox="1">
            <a:spLocks noGrp="1"/>
          </p:cNvSpPr>
          <p:nvPr>
            <p:ph type="body" idx="1"/>
          </p:nvPr>
        </p:nvSpPr>
        <p:spPr>
          <a:xfrm>
            <a:off x="107050" y="402200"/>
            <a:ext cx="8909700" cy="1742100"/>
          </a:xfrm>
          <a:prstGeom prst="rect">
            <a:avLst/>
          </a:prstGeom>
        </p:spPr>
        <p:txBody>
          <a:bodyPr spcFirstLastPara="1" wrap="square" lIns="91425" tIns="91425" rIns="91425" bIns="91425" anchor="t" anchorCtr="0">
            <a:noAutofit/>
          </a:bodyPr>
          <a:lstStyle/>
          <a:p>
            <a:pPr marL="114300" indent="0">
              <a:buNone/>
            </a:pPr>
            <a:r>
              <a:rPr lang="en-US" dirty="0"/>
              <a:t>Consider the network shown in the figure, with three links, each with a transmission rate of 1 Mbps, and a propagation delay of 1 msec per link. Assume the length of a packet is 1000 bits.</a:t>
            </a:r>
          </a:p>
          <a:p>
            <a:r>
              <a:rPr lang="en-US" dirty="0"/>
              <a:t>What is the end-end delay of a packet from when it first begins transmission on link 1, until is it received in full by the server at the end of link 3.  Assume that queueing delays are zero. </a:t>
            </a:r>
            <a:endParaRPr dirty="0"/>
          </a:p>
        </p:txBody>
      </p:sp>
      <p:sp>
        <p:nvSpPr>
          <p:cNvPr id="2" name="Slide Number Placeholder 1">
            <a:extLst>
              <a:ext uri="{FF2B5EF4-FFF2-40B4-BE49-F238E27FC236}">
                <a16:creationId xmlns:a16="http://schemas.microsoft.com/office/drawing/2014/main" id="{8A040F7E-0A41-C99F-0608-1327011D81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3" name="Picture 2">
            <a:extLst>
              <a:ext uri="{FF2B5EF4-FFF2-40B4-BE49-F238E27FC236}">
                <a16:creationId xmlns:a16="http://schemas.microsoft.com/office/drawing/2014/main" id="{9633A34F-1978-7574-E3B7-AE9705F992F7}"/>
              </a:ext>
            </a:extLst>
          </p:cNvPr>
          <p:cNvPicPr>
            <a:picLocks noChangeAspect="1"/>
          </p:cNvPicPr>
          <p:nvPr/>
        </p:nvPicPr>
        <p:blipFill>
          <a:blip r:embed="rId3"/>
          <a:stretch>
            <a:fillRect/>
          </a:stretch>
        </p:blipFill>
        <p:spPr>
          <a:xfrm>
            <a:off x="1061687" y="2792339"/>
            <a:ext cx="7020625" cy="156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09C4-5A46-5A12-632F-94F7DD6A4680}"/>
              </a:ext>
            </a:extLst>
          </p:cNvPr>
          <p:cNvSpPr>
            <a:spLocks noGrp="1"/>
          </p:cNvSpPr>
          <p:nvPr>
            <p:ph type="title"/>
          </p:nvPr>
        </p:nvSpPr>
        <p:spPr/>
        <p:txBody>
          <a:bodyPr/>
          <a:lstStyle/>
          <a:p>
            <a:r>
              <a:rPr lang="en-US" dirty="0"/>
              <a:t>Q2 End-­to­‐end delay</a:t>
            </a:r>
          </a:p>
        </p:txBody>
      </p:sp>
      <p:sp>
        <p:nvSpPr>
          <p:cNvPr id="3" name="Text Placeholder 2">
            <a:extLst>
              <a:ext uri="{FF2B5EF4-FFF2-40B4-BE49-F238E27FC236}">
                <a16:creationId xmlns:a16="http://schemas.microsoft.com/office/drawing/2014/main" id="{F556D2C4-EF61-AAE9-7C6B-5EA12DEB7D4D}"/>
              </a:ext>
            </a:extLst>
          </p:cNvPr>
          <p:cNvSpPr>
            <a:spLocks noGrp="1"/>
          </p:cNvSpPr>
          <p:nvPr>
            <p:ph type="body" idx="1"/>
          </p:nvPr>
        </p:nvSpPr>
        <p:spPr>
          <a:xfrm>
            <a:off x="107050" y="306449"/>
            <a:ext cx="4766875" cy="4627859"/>
          </a:xfrm>
        </p:spPr>
        <p:txBody>
          <a:bodyPr>
            <a:normAutofit fontScale="92500"/>
          </a:bodyPr>
          <a:lstStyle/>
          <a:p>
            <a:pPr marL="114300" indent="0">
              <a:buNone/>
            </a:pPr>
            <a:r>
              <a:rPr lang="en-US" dirty="0"/>
              <a:t>Consider the scenario shown in Figure 1: a server is connected to a router by a 100Mbps link with a 50ms propagation delay. This router is connected to two other routers, each over a 50Mbps link with a 200ms propagation delay. A 1Gbps link connects each client to each of these routers with 0 propagation delay. (Ignore the cache.) All packets in the network are 20,000 bits long.</a:t>
            </a:r>
          </a:p>
          <a:p>
            <a:r>
              <a:rPr lang="en-US" dirty="0"/>
              <a:t>What is the end-­to­‐end delay (in </a:t>
            </a:r>
            <a:r>
              <a:rPr lang="en-US" dirty="0" err="1"/>
              <a:t>ms</a:t>
            </a:r>
            <a:r>
              <a:rPr lang="en-US" dirty="0"/>
              <a:t>) from when a packet is transmitted by the server to when it is received by the client? Assume there’s no queuing delay at the routers.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54AEAF8-F473-455B-BC8D-93520F3D869D}"/>
                  </a:ext>
                </a:extLst>
              </p14:cNvPr>
              <p14:cNvContentPartPr/>
              <p14:nvPr/>
            </p14:nvContentPartPr>
            <p14:xfrm>
              <a:off x="4431136" y="568316"/>
              <a:ext cx="270" cy="270"/>
            </p14:xfrm>
          </p:contentPart>
        </mc:Choice>
        <mc:Fallback xmlns="">
          <p:pic>
            <p:nvPicPr>
              <p:cNvPr id="4" name="Ink 3">
                <a:extLst>
                  <a:ext uri="{FF2B5EF4-FFF2-40B4-BE49-F238E27FC236}">
                    <a16:creationId xmlns:a16="http://schemas.microsoft.com/office/drawing/2014/main" id="{454AEAF8-F473-455B-BC8D-93520F3D869D}"/>
                  </a:ext>
                </a:extLst>
              </p:cNvPr>
              <p:cNvPicPr/>
              <p:nvPr/>
            </p:nvPicPr>
            <p:blipFill>
              <a:blip r:embed="rId3"/>
              <a:stretch>
                <a:fillRect/>
              </a:stretch>
            </p:blipFill>
            <p:spPr>
              <a:xfrm>
                <a:off x="4424386" y="561566"/>
                <a:ext cx="13500" cy="13500"/>
              </a:xfrm>
              <a:prstGeom prst="rect">
                <a:avLst/>
              </a:prstGeom>
            </p:spPr>
          </p:pic>
        </mc:Fallback>
      </mc:AlternateContent>
      <p:pic>
        <p:nvPicPr>
          <p:cNvPr id="5" name="Picture 4">
            <a:extLst>
              <a:ext uri="{FF2B5EF4-FFF2-40B4-BE49-F238E27FC236}">
                <a16:creationId xmlns:a16="http://schemas.microsoft.com/office/drawing/2014/main" id="{93081B88-98BE-0B42-A066-2BC3243648F2}"/>
              </a:ext>
            </a:extLst>
          </p:cNvPr>
          <p:cNvPicPr>
            <a:picLocks noChangeAspect="1"/>
          </p:cNvPicPr>
          <p:nvPr/>
        </p:nvPicPr>
        <p:blipFill>
          <a:blip r:embed="rId4"/>
          <a:stretch>
            <a:fillRect/>
          </a:stretch>
        </p:blipFill>
        <p:spPr>
          <a:xfrm>
            <a:off x="4813356" y="665722"/>
            <a:ext cx="4223594" cy="3954819"/>
          </a:xfrm>
          <a:prstGeom prst="rect">
            <a:avLst/>
          </a:prstGeom>
        </p:spPr>
      </p:pic>
    </p:spTree>
    <p:extLst>
      <p:ext uri="{BB962C8B-B14F-4D97-AF65-F5344CB8AC3E}">
        <p14:creationId xmlns:p14="http://schemas.microsoft.com/office/powerpoint/2010/main" val="245200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EF64-7949-83C0-0604-F9FF057C8563}"/>
              </a:ext>
            </a:extLst>
          </p:cNvPr>
          <p:cNvSpPr>
            <a:spLocks noGrp="1"/>
          </p:cNvSpPr>
          <p:nvPr>
            <p:ph type="title"/>
          </p:nvPr>
        </p:nvSpPr>
        <p:spPr/>
        <p:txBody>
          <a:bodyPr/>
          <a:lstStyle/>
          <a:p>
            <a:r>
              <a:rPr lang="en-US" dirty="0"/>
              <a:t>Q3.1 End-­to­‐end delay</a:t>
            </a:r>
          </a:p>
        </p:txBody>
      </p:sp>
      <p:sp>
        <p:nvSpPr>
          <p:cNvPr id="3" name="Text Placeholder 2">
            <a:extLst>
              <a:ext uri="{FF2B5EF4-FFF2-40B4-BE49-F238E27FC236}">
                <a16:creationId xmlns:a16="http://schemas.microsoft.com/office/drawing/2014/main" id="{F290FA34-8079-10F5-B27C-4818DB98B73E}"/>
              </a:ext>
            </a:extLst>
          </p:cNvPr>
          <p:cNvSpPr>
            <a:spLocks noGrp="1"/>
          </p:cNvSpPr>
          <p:nvPr>
            <p:ph type="body" idx="1"/>
          </p:nvPr>
        </p:nvSpPr>
        <p:spPr/>
        <p:txBody>
          <a:bodyPr/>
          <a:lstStyle/>
          <a:p>
            <a:r>
              <a:rPr lang="en-US" dirty="0"/>
              <a:t>In the diagram below, we have two different links, each with different physical properties.</a:t>
            </a:r>
          </a:p>
          <a:p>
            <a:pPr lvl="1"/>
            <a:r>
              <a:rPr lang="en-US" dirty="0"/>
              <a:t>Suppose 𝑇</a:t>
            </a:r>
            <a:r>
              <a:rPr lang="en-US" baseline="-25000" dirty="0"/>
              <a:t>1</a:t>
            </a:r>
            <a:r>
              <a:rPr lang="en-US" dirty="0"/>
              <a:t> = 10000, 𝐿</a:t>
            </a:r>
            <a:r>
              <a:rPr lang="en-US" baseline="-25000" dirty="0"/>
              <a:t>1</a:t>
            </a:r>
            <a:r>
              <a:rPr lang="en-US" dirty="0"/>
              <a:t> = 100000, and </a:t>
            </a:r>
            <a:r>
              <a:rPr lang="en-US" i="1" dirty="0"/>
              <a:t>S</a:t>
            </a:r>
            <a:r>
              <a:rPr lang="en-US" baseline="-25000" dirty="0"/>
              <a:t>1</a:t>
            </a:r>
            <a:r>
              <a:rPr lang="en-US" dirty="0"/>
              <a:t> = 2.5 × 10</a:t>
            </a:r>
            <a:r>
              <a:rPr lang="en-US" baseline="30000" dirty="0"/>
              <a:t>8</a:t>
            </a:r>
            <a:r>
              <a:rPr lang="en-US" dirty="0"/>
              <a:t>. How long does it take to send a 500-byte packet from Node A to Node B?</a:t>
            </a:r>
          </a:p>
        </p:txBody>
      </p:sp>
      <p:pic>
        <p:nvPicPr>
          <p:cNvPr id="5" name="Picture 4">
            <a:extLst>
              <a:ext uri="{FF2B5EF4-FFF2-40B4-BE49-F238E27FC236}">
                <a16:creationId xmlns:a16="http://schemas.microsoft.com/office/drawing/2014/main" id="{14960E0B-7C86-DD16-04C2-A7258E9CFCB7}"/>
              </a:ext>
            </a:extLst>
          </p:cNvPr>
          <p:cNvPicPr>
            <a:picLocks noChangeAspect="1"/>
          </p:cNvPicPr>
          <p:nvPr/>
        </p:nvPicPr>
        <p:blipFill>
          <a:blip r:embed="rId2"/>
          <a:stretch>
            <a:fillRect/>
          </a:stretch>
        </p:blipFill>
        <p:spPr>
          <a:xfrm>
            <a:off x="1828308" y="2309367"/>
            <a:ext cx="4960681" cy="524766"/>
          </a:xfrm>
          <a:prstGeom prst="rect">
            <a:avLst/>
          </a:prstGeom>
        </p:spPr>
      </p:pic>
      <p:pic>
        <p:nvPicPr>
          <p:cNvPr id="7" name="Picture 6">
            <a:extLst>
              <a:ext uri="{FF2B5EF4-FFF2-40B4-BE49-F238E27FC236}">
                <a16:creationId xmlns:a16="http://schemas.microsoft.com/office/drawing/2014/main" id="{BF21AC61-E5A9-5EDB-833D-82CF0D156426}"/>
              </a:ext>
            </a:extLst>
          </p:cNvPr>
          <p:cNvPicPr>
            <a:picLocks noChangeAspect="1"/>
          </p:cNvPicPr>
          <p:nvPr/>
        </p:nvPicPr>
        <p:blipFill>
          <a:blip r:embed="rId3"/>
          <a:stretch>
            <a:fillRect/>
          </a:stretch>
        </p:blipFill>
        <p:spPr>
          <a:xfrm>
            <a:off x="1631269" y="2921531"/>
            <a:ext cx="5273359" cy="1386530"/>
          </a:xfrm>
          <a:prstGeom prst="rect">
            <a:avLst/>
          </a:prstGeom>
        </p:spPr>
      </p:pic>
    </p:spTree>
    <p:extLst>
      <p:ext uri="{BB962C8B-B14F-4D97-AF65-F5344CB8AC3E}">
        <p14:creationId xmlns:p14="http://schemas.microsoft.com/office/powerpoint/2010/main" val="23688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FEBF-4EE6-5F37-EA61-D00D7CD5B76F}"/>
              </a:ext>
            </a:extLst>
          </p:cNvPr>
          <p:cNvSpPr>
            <a:spLocks noGrp="1"/>
          </p:cNvSpPr>
          <p:nvPr>
            <p:ph type="title"/>
          </p:nvPr>
        </p:nvSpPr>
        <p:spPr/>
        <p:txBody>
          <a:bodyPr/>
          <a:lstStyle/>
          <a:p>
            <a:r>
              <a:rPr lang="en-US" dirty="0"/>
              <a:t>Q3.2 End-­to­‐end delay</a:t>
            </a:r>
          </a:p>
        </p:txBody>
      </p:sp>
      <p:sp>
        <p:nvSpPr>
          <p:cNvPr id="3" name="Text Placeholder 2">
            <a:extLst>
              <a:ext uri="{FF2B5EF4-FFF2-40B4-BE49-F238E27FC236}">
                <a16:creationId xmlns:a16="http://schemas.microsoft.com/office/drawing/2014/main" id="{B430C32A-C044-33BA-A0B9-58AD8EBDEFE5}"/>
              </a:ext>
            </a:extLst>
          </p:cNvPr>
          <p:cNvSpPr>
            <a:spLocks noGrp="1"/>
          </p:cNvSpPr>
          <p:nvPr>
            <p:ph type="body" idx="1"/>
          </p:nvPr>
        </p:nvSpPr>
        <p:spPr/>
        <p:txBody>
          <a:bodyPr/>
          <a:lstStyle/>
          <a:p>
            <a:r>
              <a:rPr lang="en-US" dirty="0"/>
              <a:t>The RTT (Round Trip Time) is the time it takes to send a packet (from source to destination) and receive a response (from destination to source). Count from the time the source transmits the first byte, to the time the source receives the last byte of the response. </a:t>
            </a:r>
          </a:p>
          <a:p>
            <a:r>
              <a:rPr lang="en-US" dirty="0"/>
              <a:t>Node A sends a 𝑥-byte packet to Node C. Then, Node C sends an 𝑥-byte response back to Node A. What is the RTT for this exchange?</a:t>
            </a:r>
          </a:p>
          <a:p>
            <a:r>
              <a:rPr lang="en-US" dirty="0"/>
              <a:t>Note: Since there is only one packet, there is no queuing delays. We assume processing delay is negligible, so Node C starts transmitting the response immediately after it receives the last byte of the packet. </a:t>
            </a:r>
          </a:p>
        </p:txBody>
      </p:sp>
    </p:spTree>
    <p:extLst>
      <p:ext uri="{BB962C8B-B14F-4D97-AF65-F5344CB8AC3E}">
        <p14:creationId xmlns:p14="http://schemas.microsoft.com/office/powerpoint/2010/main" val="351107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676D-09E5-4F4A-9DA3-CF738CBC3F4B}"/>
              </a:ext>
            </a:extLst>
          </p:cNvPr>
          <p:cNvSpPr>
            <a:spLocks noGrp="1"/>
          </p:cNvSpPr>
          <p:nvPr>
            <p:ph type="title"/>
          </p:nvPr>
        </p:nvSpPr>
        <p:spPr/>
        <p:txBody>
          <a:bodyPr/>
          <a:lstStyle/>
          <a:p>
            <a:r>
              <a:rPr lang="en-US" dirty="0"/>
              <a:t>Q3.3 End-­to­‐end delay</a:t>
            </a:r>
          </a:p>
        </p:txBody>
      </p:sp>
      <p:sp>
        <p:nvSpPr>
          <p:cNvPr id="3" name="Text Placeholder 2">
            <a:extLst>
              <a:ext uri="{FF2B5EF4-FFF2-40B4-BE49-F238E27FC236}">
                <a16:creationId xmlns:a16="http://schemas.microsoft.com/office/drawing/2014/main" id="{6445057F-C8B5-F039-C0A2-F1FFE1D4B024}"/>
              </a:ext>
            </a:extLst>
          </p:cNvPr>
          <p:cNvSpPr>
            <a:spLocks noGrp="1"/>
          </p:cNvSpPr>
          <p:nvPr>
            <p:ph type="body" idx="1"/>
          </p:nvPr>
        </p:nvSpPr>
        <p:spPr/>
        <p:txBody>
          <a:bodyPr/>
          <a:lstStyle/>
          <a:p>
            <a:r>
              <a:rPr lang="en-US" dirty="0"/>
              <a:t>Node A sends two packets: Packet 𝑃</a:t>
            </a:r>
            <a:r>
              <a:rPr lang="en-US" baseline="-25000" dirty="0"/>
              <a:t>1</a:t>
            </a:r>
            <a:r>
              <a:rPr lang="en-US" dirty="0"/>
              <a:t> of size 𝐷</a:t>
            </a:r>
            <a:r>
              <a:rPr lang="en-US" baseline="-25000" dirty="0"/>
              <a:t>1</a:t>
            </a:r>
            <a:r>
              <a:rPr lang="en-US" dirty="0"/>
              <a:t> bytes. Packet 𝑃</a:t>
            </a:r>
            <a:r>
              <a:rPr lang="en-US" baseline="-25000" dirty="0"/>
              <a:t>2</a:t>
            </a:r>
            <a:r>
              <a:rPr lang="en-US" dirty="0"/>
              <a:t> of size 𝐷</a:t>
            </a:r>
            <a:r>
              <a:rPr lang="en-US" baseline="-25000" dirty="0"/>
              <a:t>2</a:t>
            </a:r>
            <a:r>
              <a:rPr lang="en-US" dirty="0"/>
              <a:t> bytes. Node A starts sending packet 𝑃</a:t>
            </a:r>
            <a:r>
              <a:rPr lang="en-US" baseline="-25000" dirty="0"/>
              <a:t>1</a:t>
            </a:r>
            <a:r>
              <a:rPr lang="en-US" dirty="0"/>
              <a:t> at 𝑡 = 0. Node A immediately starts sending packet 𝑃</a:t>
            </a:r>
            <a:r>
              <a:rPr lang="en-US" baseline="-25000" dirty="0"/>
              <a:t>2</a:t>
            </a:r>
            <a:r>
              <a:rPr lang="en-US" dirty="0"/>
              <a:t> after it finishes transmitting all the bits of 𝑃</a:t>
            </a:r>
            <a:r>
              <a:rPr lang="en-US" baseline="-25000" dirty="0"/>
              <a:t>1</a:t>
            </a:r>
            <a:r>
              <a:rPr lang="en-US" dirty="0"/>
              <a:t>.</a:t>
            </a:r>
          </a:p>
          <a:p>
            <a:r>
              <a:rPr lang="en-US" dirty="0"/>
              <a:t>When will Node C receive the last bit of packet 𝑃</a:t>
            </a:r>
            <a:r>
              <a:rPr lang="en-US" baseline="-25000" dirty="0"/>
              <a:t>2</a:t>
            </a:r>
            <a:r>
              <a:rPr lang="en-US" dirty="0"/>
              <a:t>?</a:t>
            </a:r>
          </a:p>
        </p:txBody>
      </p:sp>
    </p:spTree>
    <p:extLst>
      <p:ext uri="{BB962C8B-B14F-4D97-AF65-F5344CB8AC3E}">
        <p14:creationId xmlns:p14="http://schemas.microsoft.com/office/powerpoint/2010/main" val="56767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8372-AB9E-EDBC-4908-264C9CE9C5A8}"/>
              </a:ext>
            </a:extLst>
          </p:cNvPr>
          <p:cNvSpPr>
            <a:spLocks noGrp="1"/>
          </p:cNvSpPr>
          <p:nvPr>
            <p:ph type="title"/>
          </p:nvPr>
        </p:nvSpPr>
        <p:spPr/>
        <p:txBody>
          <a:bodyPr/>
          <a:lstStyle/>
          <a:p>
            <a:r>
              <a:rPr lang="en-US" dirty="0"/>
              <a:t>Q3.4 End-­to­‐end delay</a:t>
            </a:r>
          </a:p>
        </p:txBody>
      </p:sp>
      <p:sp>
        <p:nvSpPr>
          <p:cNvPr id="3" name="Text Placeholder 2">
            <a:extLst>
              <a:ext uri="{FF2B5EF4-FFF2-40B4-BE49-F238E27FC236}">
                <a16:creationId xmlns:a16="http://schemas.microsoft.com/office/drawing/2014/main" id="{7338710D-4DD3-2A35-EE10-58E7B7432179}"/>
              </a:ext>
            </a:extLst>
          </p:cNvPr>
          <p:cNvSpPr>
            <a:spLocks noGrp="1"/>
          </p:cNvSpPr>
          <p:nvPr>
            <p:ph type="body" idx="1"/>
          </p:nvPr>
        </p:nvSpPr>
        <p:spPr/>
        <p:txBody>
          <a:bodyPr/>
          <a:lstStyle/>
          <a:p>
            <a:r>
              <a:rPr lang="en-US" dirty="0"/>
              <a:t>Find the variable relations that need to be satisfied in order to have no queuing delays for part (c).</a:t>
            </a:r>
          </a:p>
        </p:txBody>
      </p:sp>
    </p:spTree>
    <p:extLst>
      <p:ext uri="{BB962C8B-B14F-4D97-AF65-F5344CB8AC3E}">
        <p14:creationId xmlns:p14="http://schemas.microsoft.com/office/powerpoint/2010/main" val="366723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845D-E7DF-D1AD-8307-0574E1926F85}"/>
              </a:ext>
            </a:extLst>
          </p:cNvPr>
          <p:cNvSpPr>
            <a:spLocks noGrp="1"/>
          </p:cNvSpPr>
          <p:nvPr>
            <p:ph type="title"/>
          </p:nvPr>
        </p:nvSpPr>
        <p:spPr/>
        <p:txBody>
          <a:bodyPr/>
          <a:lstStyle/>
          <a:p>
            <a:r>
              <a:rPr lang="en-US" dirty="0"/>
              <a:t>Q4. Statistical Multiplexing</a:t>
            </a:r>
          </a:p>
        </p:txBody>
      </p:sp>
      <p:sp>
        <p:nvSpPr>
          <p:cNvPr id="3" name="Text Placeholder 2">
            <a:extLst>
              <a:ext uri="{FF2B5EF4-FFF2-40B4-BE49-F238E27FC236}">
                <a16:creationId xmlns:a16="http://schemas.microsoft.com/office/drawing/2014/main" id="{6CD96C1D-4FA5-25B3-0C7B-CFC748D74975}"/>
              </a:ext>
            </a:extLst>
          </p:cNvPr>
          <p:cNvSpPr>
            <a:spLocks noGrp="1"/>
          </p:cNvSpPr>
          <p:nvPr>
            <p:ph type="body" idx="1"/>
          </p:nvPr>
        </p:nvSpPr>
        <p:spPr>
          <a:xfrm>
            <a:off x="117150" y="293846"/>
            <a:ext cx="8909700" cy="2970920"/>
          </a:xfrm>
        </p:spPr>
        <p:txBody>
          <a:bodyPr>
            <a:normAutofit fontScale="92500" lnSpcReduction="20000"/>
          </a:bodyPr>
          <a:lstStyle/>
          <a:p>
            <a:r>
              <a:rPr lang="en-US" dirty="0"/>
              <a:t>Consider three flows 𝐹</a:t>
            </a:r>
            <a:r>
              <a:rPr lang="en-US" baseline="-25000" dirty="0"/>
              <a:t>1</a:t>
            </a:r>
            <a:r>
              <a:rPr lang="en-US" dirty="0"/>
              <a:t>, 𝐹</a:t>
            </a:r>
            <a:r>
              <a:rPr lang="en-US" baseline="-25000" dirty="0"/>
              <a:t>2</a:t>
            </a:r>
            <a:r>
              <a:rPr lang="en-US" dirty="0"/>
              <a:t>, 𝐹</a:t>
            </a:r>
            <a:r>
              <a:rPr lang="en-US" baseline="-25000" dirty="0"/>
              <a:t>3</a:t>
            </a:r>
            <a:r>
              <a:rPr lang="en-US" dirty="0"/>
              <a:t> sending packets over a single link. The sending pattern of each flow is described by how many packets it sends within each one-second interval; the table below shows these numbers for the first ten intervals. A perfectly smooth (i.e., non-bursty) flow would send the same number of packets in each interval, but our three flows are very bursty, with highly varying numbers of packets in each interval:</a:t>
            </a:r>
          </a:p>
          <a:p>
            <a:r>
              <a:rPr lang="en-US" dirty="0"/>
              <a:t>1) What is the peak rate of each flow? What is the sum of the peak rates?</a:t>
            </a:r>
          </a:p>
          <a:p>
            <a:r>
              <a:rPr lang="en-US" dirty="0"/>
              <a:t>2) Now consider all packets to be in the same aggregate flow. What is the peak rate of this aggregate flow?</a:t>
            </a:r>
          </a:p>
          <a:p>
            <a:r>
              <a:rPr lang="en-US" dirty="0"/>
              <a:t>3) Which is higher - the sum of the peaks, or the peak of the aggregate?</a:t>
            </a:r>
          </a:p>
        </p:txBody>
      </p:sp>
      <p:pic>
        <p:nvPicPr>
          <p:cNvPr id="5" name="Picture 4">
            <a:extLst>
              <a:ext uri="{FF2B5EF4-FFF2-40B4-BE49-F238E27FC236}">
                <a16:creationId xmlns:a16="http://schemas.microsoft.com/office/drawing/2014/main" id="{2BDF6A44-67A8-969C-B6DF-57BD2436B50E}"/>
              </a:ext>
            </a:extLst>
          </p:cNvPr>
          <p:cNvPicPr>
            <a:picLocks noChangeAspect="1"/>
          </p:cNvPicPr>
          <p:nvPr/>
        </p:nvPicPr>
        <p:blipFill>
          <a:blip r:embed="rId2"/>
          <a:stretch>
            <a:fillRect/>
          </a:stretch>
        </p:blipFill>
        <p:spPr>
          <a:xfrm>
            <a:off x="1866501" y="3264766"/>
            <a:ext cx="5715798" cy="1676634"/>
          </a:xfrm>
          <a:prstGeom prst="rect">
            <a:avLst/>
          </a:prstGeom>
        </p:spPr>
      </p:pic>
    </p:spTree>
    <p:extLst>
      <p:ext uri="{BB962C8B-B14F-4D97-AF65-F5344CB8AC3E}">
        <p14:creationId xmlns:p14="http://schemas.microsoft.com/office/powerpoint/2010/main" val="1647334518"/>
      </p:ext>
    </p:extLst>
  </p:cSld>
  <p:clrMapOvr>
    <a:masterClrMapping/>
  </p:clrMapOvr>
</p:sld>
</file>

<file path=ppt/theme/theme1.xml><?xml version="1.0" encoding="utf-8"?>
<a:theme xmlns:a="http://schemas.openxmlformats.org/drawingml/2006/main" name="Simple Lecture">
  <a:themeElements>
    <a:clrScheme name="Simple Light">
      <a:dk1>
        <a:srgbClr val="000000"/>
      </a:dk1>
      <a:lt1>
        <a:srgbClr val="FFFFFF"/>
      </a:lt1>
      <a:dk2>
        <a:srgbClr val="666666"/>
      </a:dk2>
      <a:lt2>
        <a:srgbClr val="C9DAF8"/>
      </a:lt2>
      <a:accent1>
        <a:srgbClr val="FCE5CD"/>
      </a:accent1>
      <a:accent2>
        <a:srgbClr val="CC4125"/>
      </a:accent2>
      <a:accent3>
        <a:srgbClr val="0B5394"/>
      </a:accent3>
      <a:accent4>
        <a:srgbClr val="BF9000"/>
      </a:accent4>
      <a:accent5>
        <a:srgbClr val="6AA84F"/>
      </a:accent5>
      <a:accent6>
        <a:srgbClr val="D9D9D9"/>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1115</Words>
  <Application>Microsoft Office PowerPoint</Application>
  <PresentationFormat>On-screen Show (16:9)</PresentationFormat>
  <Paragraphs>88</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Wingdings</vt:lpstr>
      <vt:lpstr>Roboto Light</vt:lpstr>
      <vt:lpstr>Roboto</vt:lpstr>
      <vt:lpstr>Roboto Medium</vt:lpstr>
      <vt:lpstr>ＭＳ Ｐゴシック</vt:lpstr>
      <vt:lpstr>Arial</vt:lpstr>
      <vt:lpstr>Calibri</vt:lpstr>
      <vt:lpstr>Simple Lecture</vt:lpstr>
      <vt:lpstr>Bandwidth and Propagation Delay Exercises</vt:lpstr>
      <vt:lpstr>Packet delay: four sources</vt:lpstr>
      <vt:lpstr>Q1 End-­to­‐end delay </vt:lpstr>
      <vt:lpstr>Q2 End-­to­‐end delay</vt:lpstr>
      <vt:lpstr>Q3.1 End-­to­‐end delay</vt:lpstr>
      <vt:lpstr>Q3.2 End-­to­‐end delay</vt:lpstr>
      <vt:lpstr>Q3.3 End-­to­‐end delay</vt:lpstr>
      <vt:lpstr>Q3.4 End-­to­‐end delay</vt:lpstr>
      <vt:lpstr>Q4. Statistical Multiplexing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Zonghua Gu</dc:creator>
  <cp:lastModifiedBy>Zonghua Gu</cp:lastModifiedBy>
  <cp:revision>3</cp:revision>
  <dcterms:modified xsi:type="dcterms:W3CDTF">2026-02-04T00:23:31Z</dcterms:modified>
</cp:coreProperties>
</file>