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56"/>
  </p:notesMasterIdLst>
  <p:sldIdLst>
    <p:sldId id="256" r:id="rId2"/>
    <p:sldId id="257" r:id="rId3"/>
    <p:sldId id="258" r:id="rId4"/>
    <p:sldId id="259" r:id="rId5"/>
    <p:sldId id="260" r:id="rId6"/>
    <p:sldId id="261" r:id="rId7"/>
    <p:sldId id="263" r:id="rId8"/>
    <p:sldId id="264" r:id="rId9"/>
    <p:sldId id="265"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Lst>
  <p:sldSz cx="9144000" cy="5143500" type="screen16x9"/>
  <p:notesSz cx="6858000" cy="9144000"/>
  <p:embeddedFontLst>
    <p:embeddedFont>
      <p:font typeface="Roboto" panose="02000000000000000000" pitchFamily="2" charset="0"/>
      <p:regular r:id="rId57"/>
      <p:bold r:id="rId58"/>
      <p:italic r:id="rId59"/>
      <p:boldItalic r:id="rId60"/>
    </p:embeddedFont>
    <p:embeddedFont>
      <p:font typeface="Roboto Light" panose="02000000000000000000" pitchFamily="2" charset="0"/>
      <p:regular r:id="rId61"/>
      <p:bold r:id="rId62"/>
      <p:italic r:id="rId63"/>
      <p:boldItalic r:id="rId64"/>
    </p:embeddedFont>
    <p:embeddedFont>
      <p:font typeface="Roboto Medium" panose="02000000000000000000"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99278F-6BF8-482D-9244-A3823142187B}">
  <a:tblStyle styleId="{4099278F-6BF8-482D-9244-A382314218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File:Wifiservice.sv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000dcdba9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8000dcdba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Slides template credit: Josh Hug, Lisa Yan</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https://en.wikipedia.org/wiki/File:Wifiservice.svg</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FILL OUT THE FORM</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8000dcdba9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8000dcdba9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8000dcdba9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8000dcdba9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8000dcdba9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8000dcdba9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 overview - not a lot of math, more to give a sense for how cellular works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8000dcdba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8000dcdba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8000dcdba9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8000dcdba9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gets what frequencies at what time?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8000dcdba9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8000dcdba9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these towers actually communicate with the internet?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8000dcdba9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8000dcdba9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go through the different components. </a:t>
            </a:r>
            <a:endParaRPr/>
          </a:p>
          <a:p>
            <a:pPr marL="0" lvl="0" indent="0" algn="l" rtl="0">
              <a:spcBef>
                <a:spcPts val="0"/>
              </a:spcBef>
              <a:spcAft>
                <a:spcPts val="0"/>
              </a:spcAft>
              <a:buNone/>
            </a:pPr>
            <a:endParaRPr/>
          </a:p>
          <a:p>
            <a:pPr marL="0" lvl="0" indent="0" algn="l" rtl="0">
              <a:spcBef>
                <a:spcPts val="0"/>
              </a:spcBef>
              <a:spcAft>
                <a:spcPts val="0"/>
              </a:spcAft>
              <a:buNone/>
            </a:pPr>
            <a:r>
              <a:rPr lang="en"/>
              <a:t>Wired links between towers and radio gateways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8000dcdba9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8000dcdba9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28000dcdba9_0_1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28000dcdba9_0_1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28000dcdba9_0_1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28000dcdba9_0_1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000dcdba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8000dcdba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8000dcdba9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28000dcdba9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28000dcdba9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28000dcdba9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28000dcdba9_0_1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28000dcdba9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28000dcdba9_0_1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28000dcdba9_0_1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28000dcdba9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28000dcdba9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28000dcdba9_0_1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28000dcdba9_0_1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28000dcdba9_0_1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28000dcdba9_0_1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28000dcdba9_0_1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28000dcdba9_0_1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28000dcdba9_0_1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g28000dcdba9_0_1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28005ade24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28005ade24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~30min in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8000dcdba9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8000dcdba9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28005ade24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28005ade24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28005ade24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28005ade24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28005ade24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28005ade24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28005ade24a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28005ade24a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28005ade24a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28005ade24a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28005ade24a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28005ade24a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Analogy here is listening to the radio and checking the channels - KALX 90.7, KEXP 92.7 </a:t>
            </a:r>
            <a:r>
              <a:rPr lang="en-US" altLang="zh-CN" dirty="0"/>
              <a:t>Contrast with attachment, which takes 10s–100s.</a:t>
            </a:r>
          </a:p>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28005ade24a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28005ade24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28005ade24a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6" name="Google Shape;1706;g28005ade24a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28005ade24a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28005ade24a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1"/>
        <p:cNvGrpSpPr/>
        <p:nvPr/>
      </p:nvGrpSpPr>
      <p:grpSpPr>
        <a:xfrm>
          <a:off x="0" y="0"/>
          <a:ext cx="0" cy="0"/>
          <a:chOff x="0" y="0"/>
          <a:chExt cx="0" cy="0"/>
        </a:xfrm>
      </p:grpSpPr>
      <p:sp>
        <p:nvSpPr>
          <p:cNvPr id="1812" name="Google Shape;1812;g28005ade24a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3" name="Google Shape;1813;g28005ade24a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8000dcdba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8000dcdba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1"/>
        <p:cNvGrpSpPr/>
        <p:nvPr/>
      </p:nvGrpSpPr>
      <p:grpSpPr>
        <a:xfrm>
          <a:off x="0" y="0"/>
          <a:ext cx="0" cy="0"/>
          <a:chOff x="0" y="0"/>
          <a:chExt cx="0" cy="0"/>
        </a:xfrm>
      </p:grpSpPr>
      <p:sp>
        <p:nvSpPr>
          <p:cNvPr id="1862" name="Google Shape;1862;g2f2d7f05e18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3" name="Google Shape;1863;g2f2d7f05e18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
        <p:cNvGrpSpPr/>
        <p:nvPr/>
      </p:nvGrpSpPr>
      <p:grpSpPr>
        <a:xfrm>
          <a:off x="0" y="0"/>
          <a:ext cx="0" cy="0"/>
          <a:chOff x="0" y="0"/>
          <a:chExt cx="0" cy="0"/>
        </a:xfrm>
      </p:grpSpPr>
      <p:sp>
        <p:nvSpPr>
          <p:cNvPr id="1925" name="Google Shape;1925;g2f2d7f05e1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6" name="Google Shape;1926;g2f2d7f05e1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g2f2d7f05e1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3" name="Google Shape;1933;g2f2d7f05e1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 is driving in a car which means they need to use different towers at different times. This is different from distance vector, link state where end hosts move once and awhile, but not all the time.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g2f2d7f05e1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0" name="Google Shape;1980;g2f2d7f05e1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Fix is to not use IP addresses for forwarding </a:t>
            </a:r>
            <a:endParaRPr/>
          </a:p>
          <a:p>
            <a:pPr marL="0" lvl="0" indent="0" algn="l" rtl="0">
              <a:spcBef>
                <a:spcPts val="0"/>
              </a:spcBef>
              <a:spcAft>
                <a:spcPts val="0"/>
              </a:spcAft>
              <a:buNone/>
            </a:pPr>
            <a:endParaRPr/>
          </a:p>
          <a:p>
            <a:pPr marL="0" lvl="0" indent="0" algn="l" rtl="0">
              <a:spcBef>
                <a:spcPts val="0"/>
              </a:spcBef>
              <a:spcAft>
                <a:spcPts val="0"/>
              </a:spcAft>
              <a:buNone/>
            </a:pPr>
            <a:r>
              <a:rPr lang="en"/>
              <a:t>Install tunnels with rules about how to forward. It’s more centralized. </a:t>
            </a:r>
            <a:endParaRPr/>
          </a:p>
          <a:p>
            <a:pPr marL="0" lvl="0" indent="0" algn="l" rtl="0">
              <a:spcBef>
                <a:spcPts val="0"/>
              </a:spcBef>
              <a:spcAft>
                <a:spcPts val="0"/>
              </a:spcAft>
              <a:buNone/>
            </a:pPr>
            <a:endParaRPr/>
          </a:p>
          <a:p>
            <a:pPr marL="0" lvl="0" indent="0" algn="l" rtl="0">
              <a:spcBef>
                <a:spcPts val="0"/>
              </a:spcBef>
              <a:spcAft>
                <a:spcPts val="0"/>
              </a:spcAft>
              <a:buNone/>
            </a:pPr>
            <a:r>
              <a:rPr lang="en"/>
              <a:t>Tunnel could include multiple links.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2f2d7f05e1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2f2d7f05e1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g2f2d7f05e18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0" name="Google Shape;2100;g2f2d7f05e18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g2f2d7f05e18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7" name="Google Shape;2107;g2f2d7f05e18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2f2d7f05e18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2f2d7f05e18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2f2d7f05e18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2f2d7f05e18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6"/>
        <p:cNvGrpSpPr/>
        <p:nvPr/>
      </p:nvGrpSpPr>
      <p:grpSpPr>
        <a:xfrm>
          <a:off x="0" y="0"/>
          <a:ext cx="0" cy="0"/>
          <a:chOff x="0" y="0"/>
          <a:chExt cx="0" cy="0"/>
        </a:xfrm>
      </p:grpSpPr>
      <p:sp>
        <p:nvSpPr>
          <p:cNvPr id="2177" name="Google Shape;2177;g2f2d7f05e18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8" name="Google Shape;2178;g2f2d7f05e1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go to Brazil have to use Vivo </a:t>
            </a:r>
            <a:endParaRPr/>
          </a:p>
          <a:p>
            <a:pPr marL="0" lvl="0" indent="0" algn="l" rtl="0">
              <a:spcBef>
                <a:spcPts val="0"/>
              </a:spcBef>
              <a:spcAft>
                <a:spcPts val="0"/>
              </a:spcAft>
              <a:buNone/>
            </a:pPr>
            <a:endParaRPr/>
          </a:p>
          <a:p>
            <a:pPr marL="0" lvl="0" indent="0" algn="l" rtl="0">
              <a:spcBef>
                <a:spcPts val="0"/>
              </a:spcBef>
              <a:spcAft>
                <a:spcPts val="0"/>
              </a:spcAft>
              <a:buNone/>
            </a:pPr>
            <a:r>
              <a:rPr lang="en"/>
              <a:t>Hopefully they have an agreement with Sprint, Verizon, AT&amp;T </a:t>
            </a:r>
            <a:endParaRPr/>
          </a:p>
          <a:p>
            <a:pPr marL="0" lvl="0" indent="0" algn="l" rtl="0">
              <a:spcBef>
                <a:spcPts val="0"/>
              </a:spcBef>
              <a:spcAft>
                <a:spcPts val="0"/>
              </a:spcAft>
              <a:buNone/>
            </a:pPr>
            <a:endParaRPr/>
          </a:p>
          <a:p>
            <a:pPr marL="0" lvl="0" indent="0" algn="l" rtl="0">
              <a:spcBef>
                <a:spcPts val="0"/>
              </a:spcBef>
              <a:spcAft>
                <a:spcPts val="0"/>
              </a:spcAft>
              <a:buNone/>
            </a:pPr>
            <a:r>
              <a:rPr lang="en"/>
              <a:t>Two managers must coordinate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8000dcdba9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8000dcdba9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9"/>
        <p:cNvGrpSpPr/>
        <p:nvPr/>
      </p:nvGrpSpPr>
      <p:grpSpPr>
        <a:xfrm>
          <a:off x="0" y="0"/>
          <a:ext cx="0" cy="0"/>
          <a:chOff x="0" y="0"/>
          <a:chExt cx="0" cy="0"/>
        </a:xfrm>
      </p:grpSpPr>
      <p:sp>
        <p:nvSpPr>
          <p:cNvPr id="2270" name="Google Shape;2270;g2f2d7f05e18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1" name="Google Shape;2271;g2f2d7f05e18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g2f2d7f05e18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5" name="Google Shape;2365;g2f2d7f05e18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2f2d7f05e18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9" name="Google Shape;2459;g2f2d7f05e18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Cellular networks have to comply with law enforcement in the standard.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3"/>
        <p:cNvGrpSpPr/>
        <p:nvPr/>
      </p:nvGrpSpPr>
      <p:grpSpPr>
        <a:xfrm>
          <a:off x="0" y="0"/>
          <a:ext cx="0" cy="0"/>
          <a:chOff x="0" y="0"/>
          <a:chExt cx="0" cy="0"/>
        </a:xfrm>
      </p:grpSpPr>
      <p:sp>
        <p:nvSpPr>
          <p:cNvPr id="2464" name="Google Shape;2464;g2f2d7f05e18_0_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5" name="Google Shape;2465;g2f2d7f05e18_0_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Constantly changing IP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3"/>
        <p:cNvGrpSpPr/>
        <p:nvPr/>
      </p:nvGrpSpPr>
      <p:grpSpPr>
        <a:xfrm>
          <a:off x="0" y="0"/>
          <a:ext cx="0" cy="0"/>
          <a:chOff x="0" y="0"/>
          <a:chExt cx="0" cy="0"/>
        </a:xfrm>
      </p:grpSpPr>
      <p:sp>
        <p:nvSpPr>
          <p:cNvPr id="2474" name="Google Shape;2474;g2f2d7f05e18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5" name="Google Shape;2475;g2f2d7f05e18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all for a great summer semester. I really appreciate all the great questions and having you all in class. Hopefully this is just the beginning of your computer networking journey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8000dcdba9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8000dcdba9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000dcdba9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8000dcdba9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Politics are involved in approving standards!</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000dcdba9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000dcdba9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8000dcdba9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000dcdba9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11" name="Google Shape;11;p2"/>
          <p:cNvSpPr txBox="1">
            <a:spLocks noGrp="1"/>
          </p:cNvSpPr>
          <p:nvPr>
            <p:ph type="subTitle" idx="1"/>
          </p:nvPr>
        </p:nvSpPr>
        <p:spPr>
          <a:xfrm>
            <a:off x="311700" y="2834125"/>
            <a:ext cx="8520600" cy="15363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1"/>
          <p:cNvSpPr txBox="1">
            <a:spLocks noGrp="1"/>
          </p:cNvSpPr>
          <p:nvPr>
            <p:ph type="body" idx="1"/>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76" name="Google Shape;7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77" name="Google Shape;77;p11"/>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
        <p:nvSpPr>
          <p:cNvPr id="78" name="Google Shape;78;p11"/>
          <p:cNvSpPr txBox="1">
            <a:spLocks noGrp="1"/>
          </p:cNvSpPr>
          <p:nvPr>
            <p:ph type="body" idx="2"/>
          </p:nvPr>
        </p:nvSpPr>
        <p:spPr>
          <a:xfrm>
            <a:off x="9543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82" name="Google Shape;82;p12"/>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TITLE_AND_DESCRIPTION_3">
  <p:cSld name="SECTION_TITLE_AND_DESCRIPTION_3">
    <p:spTree>
      <p:nvGrpSpPr>
        <p:cNvPr id="1" name="Shape 86"/>
        <p:cNvGrpSpPr/>
        <p:nvPr/>
      </p:nvGrpSpPr>
      <p:grpSpPr>
        <a:xfrm>
          <a:off x="0" y="0"/>
          <a:ext cx="0" cy="0"/>
          <a:chOff x="0" y="0"/>
          <a:chExt cx="0" cy="0"/>
        </a:xfrm>
      </p:grpSpPr>
      <p:sp>
        <p:nvSpPr>
          <p:cNvPr id="87" name="Google Shape;87;p14"/>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90" name="Google Shape;9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4"/>
          <p:cNvSpPr txBox="1">
            <a:spLocks noGrp="1"/>
          </p:cNvSpPr>
          <p:nvPr>
            <p:ph type="body" idx="2"/>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5"/>
          <p:cNvSpPr txBox="1">
            <a:spLocks noGrp="1"/>
          </p:cNvSpPr>
          <p:nvPr>
            <p:ph type="title"/>
          </p:nvPr>
        </p:nvSpPr>
        <p:spPr>
          <a:xfrm>
            <a:off x="95425" y="4288400"/>
            <a:ext cx="8658900" cy="768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lvl="1" rtl="0">
              <a:spcBef>
                <a:spcPts val="0"/>
              </a:spcBef>
              <a:spcAft>
                <a:spcPts val="0"/>
              </a:spcAft>
              <a:buSzPts val="2400"/>
              <a:buFont typeface="Roboto"/>
              <a:buNone/>
              <a:defRPr sz="2400">
                <a:latin typeface="Roboto"/>
                <a:ea typeface="Roboto"/>
                <a:cs typeface="Roboto"/>
                <a:sym typeface="Roboto"/>
              </a:defRPr>
            </a:lvl2pPr>
            <a:lvl3pPr lvl="2" rtl="0">
              <a:spcBef>
                <a:spcPts val="0"/>
              </a:spcBef>
              <a:spcAft>
                <a:spcPts val="0"/>
              </a:spcAft>
              <a:buSzPts val="2400"/>
              <a:buFont typeface="Roboto"/>
              <a:buNone/>
              <a:defRPr sz="2400">
                <a:latin typeface="Roboto"/>
                <a:ea typeface="Roboto"/>
                <a:cs typeface="Roboto"/>
                <a:sym typeface="Roboto"/>
              </a:defRPr>
            </a:lvl3pPr>
            <a:lvl4pPr lvl="3" rtl="0">
              <a:spcBef>
                <a:spcPts val="0"/>
              </a:spcBef>
              <a:spcAft>
                <a:spcPts val="0"/>
              </a:spcAft>
              <a:buSzPts val="2400"/>
              <a:buFont typeface="Roboto"/>
              <a:buNone/>
              <a:defRPr sz="2400">
                <a:latin typeface="Roboto"/>
                <a:ea typeface="Roboto"/>
                <a:cs typeface="Roboto"/>
                <a:sym typeface="Roboto"/>
              </a:defRPr>
            </a:lvl4pPr>
            <a:lvl5pPr lvl="4" rtl="0">
              <a:spcBef>
                <a:spcPts val="0"/>
              </a:spcBef>
              <a:spcAft>
                <a:spcPts val="0"/>
              </a:spcAft>
              <a:buSzPts val="2400"/>
              <a:buFont typeface="Roboto"/>
              <a:buNone/>
              <a:defRPr sz="2400">
                <a:latin typeface="Roboto"/>
                <a:ea typeface="Roboto"/>
                <a:cs typeface="Roboto"/>
                <a:sym typeface="Roboto"/>
              </a:defRPr>
            </a:lvl5pPr>
            <a:lvl6pPr lvl="5" rtl="0">
              <a:spcBef>
                <a:spcPts val="0"/>
              </a:spcBef>
              <a:spcAft>
                <a:spcPts val="0"/>
              </a:spcAft>
              <a:buSzPts val="2400"/>
              <a:buFont typeface="Roboto"/>
              <a:buNone/>
              <a:defRPr sz="2400">
                <a:latin typeface="Roboto"/>
                <a:ea typeface="Roboto"/>
                <a:cs typeface="Roboto"/>
                <a:sym typeface="Roboto"/>
              </a:defRPr>
            </a:lvl6pPr>
            <a:lvl7pPr lvl="6" rtl="0">
              <a:spcBef>
                <a:spcPts val="0"/>
              </a:spcBef>
              <a:spcAft>
                <a:spcPts val="0"/>
              </a:spcAft>
              <a:buSzPts val="2400"/>
              <a:buFont typeface="Roboto"/>
              <a:buNone/>
              <a:defRPr sz="2400">
                <a:latin typeface="Roboto"/>
                <a:ea typeface="Roboto"/>
                <a:cs typeface="Roboto"/>
                <a:sym typeface="Roboto"/>
              </a:defRPr>
            </a:lvl7pPr>
            <a:lvl8pPr lvl="7" rtl="0">
              <a:spcBef>
                <a:spcPts val="0"/>
              </a:spcBef>
              <a:spcAft>
                <a:spcPts val="0"/>
              </a:spcAft>
              <a:buSzPts val="2400"/>
              <a:buFont typeface="Roboto"/>
              <a:buNone/>
              <a:defRPr sz="2400">
                <a:latin typeface="Roboto"/>
                <a:ea typeface="Roboto"/>
                <a:cs typeface="Roboto"/>
                <a:sym typeface="Roboto"/>
              </a:defRPr>
            </a:lvl8pPr>
            <a:lvl9pPr lvl="8" rtl="0">
              <a:spcBef>
                <a:spcPts val="0"/>
              </a:spcBef>
              <a:spcAft>
                <a:spcPts val="0"/>
              </a:spcAft>
              <a:buSzPts val="2400"/>
              <a:buFont typeface="Roboto"/>
              <a:buNone/>
              <a:defRPr sz="2400">
                <a:latin typeface="Roboto"/>
                <a:ea typeface="Roboto"/>
                <a:cs typeface="Roboto"/>
                <a:sym typeface="Roboto"/>
              </a:defRPr>
            </a:lvl9pPr>
          </a:lstStyle>
          <a:p>
            <a:endParaRPr/>
          </a:p>
        </p:txBody>
      </p:sp>
      <p:cxnSp>
        <p:nvCxnSpPr>
          <p:cNvPr id="95" name="Google Shape;95;p15"/>
          <p:cNvCxnSpPr/>
          <p:nvPr/>
        </p:nvCxnSpPr>
        <p:spPr>
          <a:xfrm>
            <a:off x="168250" y="4288400"/>
            <a:ext cx="87570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erlude">
  <p:cSld name="SECTION_TITLE_AND_DESCRIPTION_1_3">
    <p:spTree>
      <p:nvGrpSpPr>
        <p:cNvPr id="1" name="Shape 100"/>
        <p:cNvGrpSpPr/>
        <p:nvPr/>
      </p:nvGrpSpPr>
      <p:grpSpPr>
        <a:xfrm>
          <a:off x="0" y="0"/>
          <a:ext cx="0" cy="0"/>
          <a:chOff x="0" y="0"/>
          <a:chExt cx="0" cy="0"/>
        </a:xfrm>
      </p:grpSpPr>
      <p:sp>
        <p:nvSpPr>
          <p:cNvPr id="101" name="Google Shape;101;p18"/>
          <p:cNvSpPr/>
          <p:nvPr/>
        </p:nvSpPr>
        <p:spPr>
          <a:xfrm>
            <a:off x="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8"/>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pic>
        <p:nvPicPr>
          <p:cNvPr id="104" name="Google Shape;104;p1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105" name="Google Shape;105;p18"/>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cxnSp>
        <p:nvCxnSpPr>
          <p:cNvPr id="106" name="Google Shape;106;p18"/>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107" name="Google Shape;107;p18"/>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Clr>
                <a:schemeClr val="lt1"/>
              </a:buClr>
              <a:buSzPts val="1800"/>
              <a:buNone/>
              <a:defRPr>
                <a:solidFill>
                  <a:schemeClr val="lt1"/>
                </a:solidFill>
              </a:defRPr>
            </a:lvl1pPr>
            <a:lvl2pPr lvl="1" rtl="0">
              <a:lnSpc>
                <a:spcPct val="100000"/>
              </a:lnSpc>
              <a:spcBef>
                <a:spcPts val="600"/>
              </a:spcBef>
              <a:spcAft>
                <a:spcPts val="0"/>
              </a:spcAft>
              <a:buClr>
                <a:schemeClr val="lt1"/>
              </a:buClr>
              <a:buSzPts val="2100"/>
              <a:buNone/>
              <a:defRPr sz="2100">
                <a:solidFill>
                  <a:schemeClr val="lt1"/>
                </a:solidFill>
              </a:defRPr>
            </a:lvl2pPr>
            <a:lvl3pPr lvl="2" rtl="0">
              <a:lnSpc>
                <a:spcPct val="100000"/>
              </a:lnSpc>
              <a:spcBef>
                <a:spcPts val="600"/>
              </a:spcBef>
              <a:spcAft>
                <a:spcPts val="0"/>
              </a:spcAft>
              <a:buClr>
                <a:schemeClr val="lt1"/>
              </a:buClr>
              <a:buSzPts val="2100"/>
              <a:buNone/>
              <a:defRPr sz="2100">
                <a:solidFill>
                  <a:schemeClr val="lt1"/>
                </a:solidFill>
              </a:defRPr>
            </a:lvl3pPr>
            <a:lvl4pPr lvl="3" rtl="0">
              <a:lnSpc>
                <a:spcPct val="100000"/>
              </a:lnSpc>
              <a:spcBef>
                <a:spcPts val="600"/>
              </a:spcBef>
              <a:spcAft>
                <a:spcPts val="0"/>
              </a:spcAft>
              <a:buClr>
                <a:schemeClr val="lt1"/>
              </a:buClr>
              <a:buSzPts val="2100"/>
              <a:buNone/>
              <a:defRPr sz="2100">
                <a:solidFill>
                  <a:schemeClr val="lt1"/>
                </a:solidFill>
              </a:defRPr>
            </a:lvl4pPr>
            <a:lvl5pPr lvl="4" rtl="0">
              <a:lnSpc>
                <a:spcPct val="100000"/>
              </a:lnSpc>
              <a:spcBef>
                <a:spcPts val="600"/>
              </a:spcBef>
              <a:spcAft>
                <a:spcPts val="0"/>
              </a:spcAft>
              <a:buClr>
                <a:schemeClr val="lt1"/>
              </a:buClr>
              <a:buSzPts val="2100"/>
              <a:buNone/>
              <a:defRPr sz="2100">
                <a:solidFill>
                  <a:schemeClr val="lt1"/>
                </a:solidFill>
              </a:defRPr>
            </a:lvl5pPr>
            <a:lvl6pPr lvl="5" rtl="0">
              <a:lnSpc>
                <a:spcPct val="100000"/>
              </a:lnSpc>
              <a:spcBef>
                <a:spcPts val="600"/>
              </a:spcBef>
              <a:spcAft>
                <a:spcPts val="0"/>
              </a:spcAft>
              <a:buClr>
                <a:schemeClr val="lt1"/>
              </a:buClr>
              <a:buSzPts val="2100"/>
              <a:buNone/>
              <a:defRPr sz="2100">
                <a:solidFill>
                  <a:schemeClr val="lt1"/>
                </a:solidFill>
              </a:defRPr>
            </a:lvl6pPr>
            <a:lvl7pPr lvl="6" rtl="0">
              <a:lnSpc>
                <a:spcPct val="100000"/>
              </a:lnSpc>
              <a:spcBef>
                <a:spcPts val="600"/>
              </a:spcBef>
              <a:spcAft>
                <a:spcPts val="0"/>
              </a:spcAft>
              <a:buClr>
                <a:schemeClr val="lt1"/>
              </a:buClr>
              <a:buSzPts val="2100"/>
              <a:buNone/>
              <a:defRPr sz="2100">
                <a:solidFill>
                  <a:schemeClr val="lt1"/>
                </a:solidFill>
              </a:defRPr>
            </a:lvl7pPr>
            <a:lvl8pPr lvl="7" rtl="0">
              <a:lnSpc>
                <a:spcPct val="100000"/>
              </a:lnSpc>
              <a:spcBef>
                <a:spcPts val="600"/>
              </a:spcBef>
              <a:spcAft>
                <a:spcPts val="0"/>
              </a:spcAft>
              <a:buClr>
                <a:schemeClr val="lt1"/>
              </a:buClr>
              <a:buSzPts val="2100"/>
              <a:buNone/>
              <a:defRPr sz="2100">
                <a:solidFill>
                  <a:schemeClr val="lt1"/>
                </a:solidFill>
              </a:defRPr>
            </a:lvl8pPr>
            <a:lvl9pPr lvl="8" rtl="0">
              <a:lnSpc>
                <a:spcPct val="100000"/>
              </a:lnSpc>
              <a:spcBef>
                <a:spcPts val="60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_1">
    <p:spTree>
      <p:nvGrpSpPr>
        <p:cNvPr id="1" name="Shape 108"/>
        <p:cNvGrpSpPr/>
        <p:nvPr/>
      </p:nvGrpSpPr>
      <p:grpSpPr>
        <a:xfrm>
          <a:off x="0" y="0"/>
          <a:ext cx="0" cy="0"/>
          <a:chOff x="0" y="0"/>
          <a:chExt cx="0" cy="0"/>
        </a:xfrm>
      </p:grpSpPr>
      <p:sp>
        <p:nvSpPr>
          <p:cNvPr id="109" name="Google Shape;109;p19"/>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1" name="Google Shape;111;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12" name="Google Shape;112;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de on left">
  <p:cSld name="SECTION_TITLE_AND_DESCRIPTION_1_1_1">
    <p:spTree>
      <p:nvGrpSpPr>
        <p:cNvPr id="1" name="Shape 114"/>
        <p:cNvGrpSpPr/>
        <p:nvPr/>
      </p:nvGrpSpPr>
      <p:grpSpPr>
        <a:xfrm>
          <a:off x="0" y="0"/>
          <a:ext cx="0" cy="0"/>
          <a:chOff x="0" y="0"/>
          <a:chExt cx="0" cy="0"/>
        </a:xfrm>
      </p:grpSpPr>
      <p:sp>
        <p:nvSpPr>
          <p:cNvPr id="115" name="Google Shape;115;p20"/>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0"/>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8" name="Google Shape;118;p20"/>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9" name="Google Shape;119;p20"/>
          <p:cNvSpPr txBox="1">
            <a:spLocks noGrp="1"/>
          </p:cNvSpPr>
          <p:nvPr>
            <p:ph type="title"/>
          </p:nvPr>
        </p:nvSpPr>
        <p:spPr>
          <a:xfrm>
            <a:off x="48829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20" name="Google Shape;120;p20"/>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subTitle" idx="1"/>
          </p:nvPr>
        </p:nvSpPr>
        <p:spPr>
          <a:xfrm>
            <a:off x="311700" y="2834125"/>
            <a:ext cx="8520600" cy="15363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de left, Heading">
  <p:cSld name="SECTION_TITLE_AND_DESCRIPTION_1_1_1_1">
    <p:spTree>
      <p:nvGrpSpPr>
        <p:cNvPr id="1" name="Shape 121"/>
        <p:cNvGrpSpPr/>
        <p:nvPr/>
      </p:nvGrpSpPr>
      <p:grpSpPr>
        <a:xfrm>
          <a:off x="0" y="0"/>
          <a:ext cx="0" cy="0"/>
          <a:chOff x="0" y="0"/>
          <a:chExt cx="0" cy="0"/>
        </a:xfrm>
      </p:grpSpPr>
      <p:sp>
        <p:nvSpPr>
          <p:cNvPr id="122" name="Google Shape;122;p21"/>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21"/>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5" name="Google Shape;125;p21"/>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6" name="Google Shape;126;p21"/>
          <p:cNvSpPr txBox="1">
            <a:spLocks noGrp="1"/>
          </p:cNvSpPr>
          <p:nvPr>
            <p:ph type="subTitle" idx="3"/>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27" name="Google Shape;127;p21"/>
          <p:cNvSpPr txBox="1">
            <a:spLocks noGrp="1"/>
          </p:cNvSpPr>
          <p:nvPr>
            <p:ph type="title"/>
          </p:nvPr>
        </p:nvSpPr>
        <p:spPr>
          <a:xfrm>
            <a:off x="208450" y="3418425"/>
            <a:ext cx="3950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pic>
        <p:nvPicPr>
          <p:cNvPr id="128" name="Google Shape;128;p21"/>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 name="Google Shape;13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de on right">
  <p:cSld name="SECTION_TITLE_AND_DESCRIPTION_1_2">
    <p:spTree>
      <p:nvGrpSpPr>
        <p:cNvPr id="1" name="Shape 132"/>
        <p:cNvGrpSpPr/>
        <p:nvPr/>
      </p:nvGrpSpPr>
      <p:grpSpPr>
        <a:xfrm>
          <a:off x="0" y="0"/>
          <a:ext cx="0" cy="0"/>
          <a:chOff x="0" y="0"/>
          <a:chExt cx="0" cy="0"/>
        </a:xfrm>
      </p:grpSpPr>
      <p:sp>
        <p:nvSpPr>
          <p:cNvPr id="133" name="Google Shape;133;p23"/>
          <p:cNvSpPr/>
          <p:nvPr/>
        </p:nvSpPr>
        <p:spPr>
          <a:xfrm>
            <a:off x="457200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3"/>
          <p:cNvSpPr txBox="1">
            <a:spLocks noGrp="1"/>
          </p:cNvSpPr>
          <p:nvPr>
            <p:ph type="body" idx="1"/>
          </p:nvPr>
        </p:nvSpPr>
        <p:spPr>
          <a:xfrm>
            <a:off x="3117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6" name="Google Shape;136;p23"/>
          <p:cNvSpPr txBox="1">
            <a:spLocks noGrp="1"/>
          </p:cNvSpPr>
          <p:nvPr>
            <p:ph type="body" idx="2"/>
          </p:nvPr>
        </p:nvSpPr>
        <p:spPr>
          <a:xfrm>
            <a:off x="4882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7" name="Google Shape;137;p23"/>
          <p:cNvSpPr txBox="1">
            <a:spLocks noGrp="1"/>
          </p:cNvSpPr>
          <p:nvPr>
            <p:ph type="title"/>
          </p:nvPr>
        </p:nvSpPr>
        <p:spPr>
          <a:xfrm>
            <a:off x="3117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1" name="Google Shape;21;p4"/>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oadmap">
  <p:cSld name="SECTION_TITLE_AND_DESCRIPTION_1">
    <p:spTree>
      <p:nvGrpSpPr>
        <p:cNvPr id="1" name="Shape 22"/>
        <p:cNvGrpSpPr/>
        <p:nvPr/>
      </p:nvGrpSpPr>
      <p:grpSpPr>
        <a:xfrm>
          <a:off x="0" y="0"/>
          <a:ext cx="0" cy="0"/>
          <a:chOff x="0" y="0"/>
          <a:chExt cx="0" cy="0"/>
        </a:xfrm>
      </p:grpSpPr>
      <p:sp>
        <p:nvSpPr>
          <p:cNvPr id="23" name="Google Shape;23;p5"/>
          <p:cNvSpPr/>
          <p:nvPr/>
        </p:nvSpPr>
        <p:spPr>
          <a:xfrm>
            <a:off x="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1pPr>
            <a:lvl2pPr marL="914400" lvl="1"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2pPr>
            <a:lvl3pPr marL="1371600" lvl="2"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3pPr>
            <a:lvl4pPr marL="1828800" lvl="3"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4pPr>
            <a:lvl5pPr marL="2286000" lvl="4"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5pPr>
            <a:lvl6pPr marL="2743200" lvl="5"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6pPr>
            <a:lvl7pPr marL="3200400" lvl="6"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7pPr>
            <a:lvl8pPr marL="3657600" lvl="7"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8pPr>
            <a:lvl9pPr marL="4114800" lvl="8"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9pPr>
          </a:lstStyle>
          <a:p>
            <a:endParaRPr/>
          </a:p>
        </p:txBody>
      </p:sp>
      <p:sp>
        <p:nvSpPr>
          <p:cNvPr id="26" name="Google Shape;26;p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cxnSp>
        <p:nvCxnSpPr>
          <p:cNvPr id="27" name="Google Shape;27;p5"/>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28" name="Google Shape;28;p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SzPts val="1800"/>
              <a:buNone/>
              <a:defRPr/>
            </a:lvl1pPr>
            <a:lvl2pPr lvl="1" rtl="0">
              <a:lnSpc>
                <a:spcPct val="100000"/>
              </a:lnSpc>
              <a:spcBef>
                <a:spcPts val="600"/>
              </a:spcBef>
              <a:spcAft>
                <a:spcPts val="0"/>
              </a:spcAft>
              <a:buSzPts val="2100"/>
              <a:buNone/>
              <a:defRPr sz="2100"/>
            </a:lvl2pPr>
            <a:lvl3pPr lvl="2" rtl="0">
              <a:lnSpc>
                <a:spcPct val="100000"/>
              </a:lnSpc>
              <a:spcBef>
                <a:spcPts val="600"/>
              </a:spcBef>
              <a:spcAft>
                <a:spcPts val="0"/>
              </a:spcAft>
              <a:buSzPts val="2100"/>
              <a:buNone/>
              <a:defRPr sz="2100"/>
            </a:lvl3pPr>
            <a:lvl4pPr lvl="3" rtl="0">
              <a:lnSpc>
                <a:spcPct val="100000"/>
              </a:lnSpc>
              <a:spcBef>
                <a:spcPts val="600"/>
              </a:spcBef>
              <a:spcAft>
                <a:spcPts val="0"/>
              </a:spcAft>
              <a:buSzPts val="2100"/>
              <a:buNone/>
              <a:defRPr sz="2100"/>
            </a:lvl4pPr>
            <a:lvl5pPr lvl="4" rtl="0">
              <a:lnSpc>
                <a:spcPct val="100000"/>
              </a:lnSpc>
              <a:spcBef>
                <a:spcPts val="600"/>
              </a:spcBef>
              <a:spcAft>
                <a:spcPts val="0"/>
              </a:spcAft>
              <a:buSzPts val="2100"/>
              <a:buNone/>
              <a:defRPr sz="2100"/>
            </a:lvl5pPr>
            <a:lvl6pPr lvl="5" rtl="0">
              <a:lnSpc>
                <a:spcPct val="100000"/>
              </a:lnSpc>
              <a:spcBef>
                <a:spcPts val="600"/>
              </a:spcBef>
              <a:spcAft>
                <a:spcPts val="0"/>
              </a:spcAft>
              <a:buSzPts val="2100"/>
              <a:buNone/>
              <a:defRPr sz="2100"/>
            </a:lvl6pPr>
            <a:lvl7pPr lvl="6" rtl="0">
              <a:lnSpc>
                <a:spcPct val="100000"/>
              </a:lnSpc>
              <a:spcBef>
                <a:spcPts val="600"/>
              </a:spcBef>
              <a:spcAft>
                <a:spcPts val="0"/>
              </a:spcAft>
              <a:buSzPts val="2100"/>
              <a:buNone/>
              <a:defRPr sz="2100"/>
            </a:lvl7pPr>
            <a:lvl8pPr lvl="7" rtl="0">
              <a:lnSpc>
                <a:spcPct val="100000"/>
              </a:lnSpc>
              <a:spcBef>
                <a:spcPts val="600"/>
              </a:spcBef>
              <a:spcAft>
                <a:spcPts val="0"/>
              </a:spcAft>
              <a:buSzPts val="2100"/>
              <a:buNone/>
              <a:defRPr sz="2100"/>
            </a:lvl8pPr>
            <a:lvl9pPr lvl="8" rtl="0">
              <a:lnSpc>
                <a:spcPct val="100000"/>
              </a:lnSpc>
              <a:spcBef>
                <a:spcPts val="60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mo slide right">
  <p:cSld name="SECTION_TITLE_AND_DESCRIPTION_2">
    <p:spTree>
      <p:nvGrpSpPr>
        <p:cNvPr id="1" name="Shape 29"/>
        <p:cNvGrpSpPr/>
        <p:nvPr/>
      </p:nvGrpSpPr>
      <p:grpSpPr>
        <a:xfrm>
          <a:off x="0" y="0"/>
          <a:ext cx="0" cy="0"/>
          <a:chOff x="0" y="0"/>
          <a:chExt cx="0" cy="0"/>
        </a:xfrm>
      </p:grpSpPr>
      <p:sp>
        <p:nvSpPr>
          <p:cNvPr id="30" name="Google Shape;30;p6"/>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subTitle" idx="1"/>
          </p:nvPr>
        </p:nvSpPr>
        <p:spPr>
          <a:xfrm>
            <a:off x="4835400" y="4198275"/>
            <a:ext cx="4045200" cy="465000"/>
          </a:xfrm>
          <a:prstGeom prst="rect">
            <a:avLst/>
          </a:prstGeom>
        </p:spPr>
        <p:txBody>
          <a:bodyPr spcFirstLastPara="1" wrap="square" lIns="91425" tIns="91425" rIns="91425" bIns="91425" anchor="t" anchorCtr="0">
            <a:noAutofit/>
          </a:bodyPr>
          <a:lstStyle>
            <a:lvl1pPr lvl="0" algn="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6"/>
          <p:cNvSpPr txBox="1"/>
          <p:nvPr/>
        </p:nvSpPr>
        <p:spPr>
          <a:xfrm>
            <a:off x="6365900" y="3724875"/>
            <a:ext cx="25911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34" name="Google Shape;34;p6"/>
          <p:cNvSpPr txBox="1">
            <a:spLocks noGrp="1"/>
          </p:cNvSpPr>
          <p:nvPr>
            <p:ph type="body" idx="2"/>
          </p:nvPr>
        </p:nvSpPr>
        <p:spPr>
          <a:xfrm>
            <a:off x="95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35" name="Google Shape;35;p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6" name="Google Shape;36;p6"/>
          <p:cNvCxnSpPr/>
          <p:nvPr/>
        </p:nvCxnSpPr>
        <p:spPr>
          <a:xfrm>
            <a:off x="95431" y="402210"/>
            <a:ext cx="43521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mo slide left">
  <p:cSld name="SECTION_TITLE_AND_DESCRIPTION_2_1">
    <p:spTree>
      <p:nvGrpSpPr>
        <p:cNvPr id="1" name="Shape 37"/>
        <p:cNvGrpSpPr/>
        <p:nvPr/>
      </p:nvGrpSpPr>
      <p:grpSpPr>
        <a:xfrm>
          <a:off x="0" y="0"/>
          <a:ext cx="0" cy="0"/>
          <a:chOff x="0" y="0"/>
          <a:chExt cx="0" cy="0"/>
        </a:xfrm>
      </p:grpSpPr>
      <p:sp>
        <p:nvSpPr>
          <p:cNvPr id="38" name="Google Shape;38;p7"/>
          <p:cNvSpPr/>
          <p:nvPr/>
        </p:nvSpPr>
        <p:spPr>
          <a:xfrm>
            <a:off x="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subTitle" idx="1"/>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0" name="Google Shape;40;p7"/>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41" name="Google Shape;41;p7"/>
          <p:cNvSpPr txBox="1">
            <a:spLocks noGrp="1"/>
          </p:cNvSpPr>
          <p:nvPr>
            <p:ph type="body" idx="2"/>
          </p:nvPr>
        </p:nvSpPr>
        <p:spPr>
          <a:xfrm>
            <a:off x="4667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42" name="Google Shape;42;p7"/>
          <p:cNvSpPr txBox="1">
            <a:spLocks noGrp="1"/>
          </p:cNvSpPr>
          <p:nvPr>
            <p:ph type="title"/>
          </p:nvPr>
        </p:nvSpPr>
        <p:spPr>
          <a:xfrm>
            <a:off x="4572000" y="0"/>
            <a:ext cx="4572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3" name="Google Shape;43;p7"/>
          <p:cNvCxnSpPr/>
          <p:nvPr/>
        </p:nvCxnSpPr>
        <p:spPr>
          <a:xfrm>
            <a:off x="4667431" y="402210"/>
            <a:ext cx="4352100" cy="0"/>
          </a:xfrm>
          <a:prstGeom prst="straightConnector1">
            <a:avLst/>
          </a:prstGeom>
          <a:noFill/>
          <a:ln w="19050" cap="flat" cmpd="sng">
            <a:solidFill>
              <a:srgbClr val="BF9000"/>
            </a:solidFill>
            <a:prstDash val="solid"/>
            <a:round/>
            <a:headEnd type="none" w="med" len="med"/>
            <a:tailEnd type="none" w="med" len="med"/>
          </a:ln>
        </p:spPr>
      </p:cxnSp>
      <p:pic>
        <p:nvPicPr>
          <p:cNvPr id="44" name="Google Shape;44;p7"/>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ide Puzzle">
  <p:cSld name="SECTION_TITLE_AND_DESCRIPTION_2_1_1">
    <p:spTree>
      <p:nvGrpSpPr>
        <p:cNvPr id="1" name="Shape 46"/>
        <p:cNvGrpSpPr/>
        <p:nvPr/>
      </p:nvGrpSpPr>
      <p:grpSpPr>
        <a:xfrm>
          <a:off x="0" y="0"/>
          <a:ext cx="0" cy="0"/>
          <a:chOff x="0" y="0"/>
          <a:chExt cx="0" cy="0"/>
        </a:xfrm>
      </p:grpSpPr>
      <p:sp>
        <p:nvSpPr>
          <p:cNvPr id="47" name="Google Shape;47;p8"/>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9" name="Google Shape;49;p8"/>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50" name="Google Shape;50;p8"/>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1" name="Google Shape;51;p8"/>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52" name="Google Shape;52;p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53" name="Google Shape;5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8"/>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a:t>
            </a:r>
            <a:endParaRPr sz="2500" b="1">
              <a:solidFill>
                <a:schemeClr val="accent3"/>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ide Puzzle 1">
  <p:cSld name="SECTION_TITLE_AND_DESCRIPTION_2_1_1_2">
    <p:spTree>
      <p:nvGrpSpPr>
        <p:cNvPr id="1" name="Shape 55"/>
        <p:cNvGrpSpPr/>
        <p:nvPr/>
      </p:nvGrpSpPr>
      <p:grpSpPr>
        <a:xfrm>
          <a:off x="0" y="0"/>
          <a:ext cx="0" cy="0"/>
          <a:chOff x="0" y="0"/>
          <a:chExt cx="0" cy="0"/>
        </a:xfrm>
      </p:grpSpPr>
      <p:sp>
        <p:nvSpPr>
          <p:cNvPr id="56" name="Google Shape;56;p9"/>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58" name="Google Shape;58;p9"/>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Compare</a:t>
            </a:r>
            <a:endParaRPr sz="2500" b="1">
              <a:solidFill>
                <a:schemeClr val="accent3"/>
              </a:solidFill>
              <a:latin typeface="Roboto"/>
              <a:ea typeface="Roboto"/>
              <a:cs typeface="Roboto"/>
              <a:sym typeface="Roboto"/>
            </a:endParaRPr>
          </a:p>
        </p:txBody>
      </p:sp>
      <p:sp>
        <p:nvSpPr>
          <p:cNvPr id="59" name="Google Shape;59;p9"/>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0" name="Google Shape;60;p9"/>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1" name="Google Shape;61;p9"/>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62" name="Google Shape;62;p9"/>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63" name="Google Shape;6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ide Puzzle Solution">
  <p:cSld name="SECTION_TITLE_AND_DESCRIPTION_2_1_1_1">
    <p:spTree>
      <p:nvGrpSpPr>
        <p:cNvPr id="1" name="Shape 64"/>
        <p:cNvGrpSpPr/>
        <p:nvPr/>
      </p:nvGrpSpPr>
      <p:grpSpPr>
        <a:xfrm>
          <a:off x="0" y="0"/>
          <a:ext cx="0" cy="0"/>
          <a:chOff x="0" y="0"/>
          <a:chExt cx="0" cy="0"/>
        </a:xfrm>
      </p:grpSpPr>
      <p:sp>
        <p:nvSpPr>
          <p:cNvPr id="65" name="Google Shape;65;p10"/>
          <p:cNvSpPr/>
          <p:nvPr/>
        </p:nvSpPr>
        <p:spPr>
          <a:xfrm>
            <a:off x="0" y="-125"/>
            <a:ext cx="27765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67" name="Google Shape;67;p10"/>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Solution</a:t>
            </a:r>
            <a:endParaRPr sz="2500" b="1">
              <a:solidFill>
                <a:schemeClr val="accent3"/>
              </a:solidFill>
              <a:latin typeface="Roboto"/>
              <a:ea typeface="Roboto"/>
              <a:cs typeface="Roboto"/>
              <a:sym typeface="Roboto"/>
            </a:endParaRPr>
          </a:p>
        </p:txBody>
      </p:sp>
      <p:sp>
        <p:nvSpPr>
          <p:cNvPr id="68" name="Google Shape;68;p10"/>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9" name="Google Shape;69;p10"/>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70" name="Google Shape;70;p10"/>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71" name="Google Shape;71;p10"/>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72" name="Google Shape;7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B5394"/>
              </a:buClr>
              <a:buSzPts val="1600"/>
              <a:buFont typeface="Roboto Medium"/>
              <a:buNone/>
              <a:defRPr sz="1600">
                <a:solidFill>
                  <a:srgbClr val="0B5394"/>
                </a:solidFill>
                <a:latin typeface="Roboto Medium"/>
                <a:ea typeface="Roboto Medium"/>
                <a:cs typeface="Roboto Medium"/>
                <a:sym typeface="Roboto Medium"/>
              </a:defRPr>
            </a:lvl1pPr>
            <a:lvl2pPr lvl="1"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2pPr>
            <a:lvl3pPr lvl="2"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3pPr>
            <a:lvl4pPr lvl="3"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4pPr>
            <a:lvl5pPr lvl="4"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5pPr>
            <a:lvl6pPr lvl="5"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6pPr>
            <a:lvl7pPr lvl="6"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7pPr>
            <a:lvl8pPr lvl="7"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8pPr>
            <a:lvl9pPr lvl="8"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9pPr>
          </a:lstStyle>
          <a:p>
            <a:endParaRPr/>
          </a:p>
        </p:txBody>
      </p:sp>
      <p:sp>
        <p:nvSpPr>
          <p:cNvPr id="7" name="Google Shape;7;p1"/>
          <p:cNvSpPr txBox="1">
            <a:spLocks noGrp="1"/>
          </p:cNvSpPr>
          <p:nvPr>
            <p:ph type="body" idx="1"/>
          </p:nvPr>
        </p:nvSpPr>
        <p:spPr>
          <a:xfrm>
            <a:off x="311700" y="572700"/>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2pPr>
            <a:lvl3pPr marL="1371600" lvl="2"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3pPr>
            <a:lvl4pPr marL="1828800" lvl="3"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43" name="Google Shape;143;p24"/>
          <p:cNvSpPr txBox="1"/>
          <p:nvPr/>
        </p:nvSpPr>
        <p:spPr>
          <a:xfrm>
            <a:off x="311700" y="3854350"/>
            <a:ext cx="8520600" cy="808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dirty="0">
                <a:latin typeface="Roboto Medium"/>
                <a:ea typeface="Roboto Medium"/>
                <a:cs typeface="Roboto Medium"/>
                <a:sym typeface="Roboto Medium"/>
              </a:rPr>
              <a:t>Lecture 25, Spring 2026</a:t>
            </a:r>
          </a:p>
          <a:p>
            <a:pPr marL="0" lvl="0" indent="0" algn="l" rtl="0">
              <a:spcBef>
                <a:spcPts val="600"/>
              </a:spcBef>
              <a:spcAft>
                <a:spcPts val="0"/>
              </a:spcAft>
              <a:buNone/>
            </a:pPr>
            <a:r>
              <a:rPr lang="en" sz="1600" dirty="0">
                <a:latin typeface="Roboto Light"/>
                <a:ea typeface="Roboto Light"/>
                <a:cs typeface="Roboto Light"/>
                <a:sym typeface="Roboto Light"/>
              </a:rPr>
              <a:t>Slides credit: </a:t>
            </a:r>
            <a:r>
              <a:rPr lang="en-US" sz="1600" dirty="0">
                <a:latin typeface="Roboto Light"/>
                <a:ea typeface="Roboto Light"/>
                <a:cs typeface="Roboto Light"/>
                <a:sym typeface="Roboto Light"/>
              </a:rPr>
              <a:t>CS168@UC Berkeley</a:t>
            </a:r>
          </a:p>
        </p:txBody>
      </p:sp>
      <p:sp>
        <p:nvSpPr>
          <p:cNvPr id="144" name="Google Shape;144;p24"/>
          <p:cNvSpPr txBox="1"/>
          <p:nvPr/>
        </p:nvSpPr>
        <p:spPr>
          <a:xfrm>
            <a:off x="311700" y="1658975"/>
            <a:ext cx="8709600" cy="205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rgbClr val="0B5394"/>
                </a:solidFill>
                <a:latin typeface="Roboto Medium"/>
                <a:ea typeface="Roboto Medium"/>
                <a:cs typeface="Roboto Medium"/>
                <a:sym typeface="Roboto Medium"/>
              </a:rPr>
              <a:t>Cellular</a:t>
            </a:r>
            <a:endParaRPr sz="3600">
              <a:solidFill>
                <a:srgbClr val="0B5394"/>
              </a:solidFill>
              <a:latin typeface="Roboto Medium"/>
              <a:ea typeface="Roboto Medium"/>
              <a:cs typeface="Roboto Medium"/>
              <a:sym typeface="Roboto Medium"/>
            </a:endParaRPr>
          </a:p>
        </p:txBody>
      </p:sp>
      <p:sp>
        <p:nvSpPr>
          <p:cNvPr id="145" name="Google Shape;145;p24"/>
          <p:cNvSpPr txBox="1"/>
          <p:nvPr/>
        </p:nvSpPr>
        <p:spPr>
          <a:xfrm>
            <a:off x="345775" y="2740300"/>
            <a:ext cx="27627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BF9000"/>
                </a:solidFill>
                <a:latin typeface="Roboto Medium"/>
                <a:ea typeface="Roboto Medium"/>
                <a:cs typeface="Roboto Medium"/>
                <a:sym typeface="Roboto Medium"/>
              </a:rPr>
              <a:t>Lecture 25 (Wireless 2)</a:t>
            </a:r>
            <a:endParaRPr sz="1200">
              <a:solidFill>
                <a:srgbClr val="BF9000"/>
              </a:solidFill>
              <a:latin typeface="Roboto Medium"/>
              <a:ea typeface="Roboto Medium"/>
              <a:cs typeface="Roboto Medium"/>
              <a:sym typeface="Roboto Medium"/>
            </a:endParaRPr>
          </a:p>
        </p:txBody>
      </p:sp>
      <p:sp>
        <p:nvSpPr>
          <p:cNvPr id="146" name="Google Shape;146;p24"/>
          <p:cNvSpPr/>
          <p:nvPr/>
        </p:nvSpPr>
        <p:spPr>
          <a:xfrm>
            <a:off x="6799285" y="955000"/>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47" name="Google Shape;147;p24"/>
          <p:cNvGrpSpPr/>
          <p:nvPr/>
        </p:nvGrpSpPr>
        <p:grpSpPr>
          <a:xfrm>
            <a:off x="7176622" y="1166456"/>
            <a:ext cx="205525" cy="409199"/>
            <a:chOff x="7897625" y="3319150"/>
            <a:chExt cx="645900" cy="1285575"/>
          </a:xfrm>
        </p:grpSpPr>
        <p:sp>
          <p:nvSpPr>
            <p:cNvPr id="148" name="Google Shape;148;p24"/>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9" name="Google Shape;149;p24"/>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24"/>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24"/>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24"/>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24"/>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24"/>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24"/>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24"/>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57" name="Google Shape;157;p24"/>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8" name="Google Shape;158;p24"/>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9" name="Google Shape;159;p24"/>
            <p:cNvSpPr/>
            <p:nvPr/>
          </p:nvSpPr>
          <p:spPr>
            <a:xfrm>
              <a:off x="8198675" y="3551600"/>
              <a:ext cx="43800" cy="4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60" name="Google Shape;160;p24"/>
          <p:cNvGrpSpPr/>
          <p:nvPr/>
        </p:nvGrpSpPr>
        <p:grpSpPr>
          <a:xfrm>
            <a:off x="5969250" y="1095200"/>
            <a:ext cx="384763" cy="551700"/>
            <a:chOff x="160300" y="2651875"/>
            <a:chExt cx="384763" cy="551700"/>
          </a:xfrm>
        </p:grpSpPr>
        <p:pic>
          <p:nvPicPr>
            <p:cNvPr id="161" name="Google Shape;161;p24"/>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62" name="Google Shape;162;p24"/>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pic>
        <p:nvPicPr>
          <p:cNvPr id="163" name="Google Shape;163;p24"/>
          <p:cNvPicPr preferRelativeResize="0"/>
          <p:nvPr/>
        </p:nvPicPr>
        <p:blipFill>
          <a:blip r:embed="rId5">
            <a:alphaModFix amt="25000"/>
          </a:blip>
          <a:stretch>
            <a:fillRect/>
          </a:stretch>
        </p:blipFill>
        <p:spPr>
          <a:xfrm rot="-5400000">
            <a:off x="6323112" y="1013360"/>
            <a:ext cx="893376" cy="719000"/>
          </a:xfrm>
          <a:prstGeom prst="rect">
            <a:avLst/>
          </a:prstGeom>
          <a:noFill/>
          <a:ln>
            <a:noFill/>
          </a:ln>
        </p:spPr>
      </p:pic>
      <p:cxnSp>
        <p:nvCxnSpPr>
          <p:cNvPr id="164" name="Google Shape;164;p24"/>
          <p:cNvCxnSpPr>
            <a:stCxn id="163" idx="0"/>
            <a:endCxn id="163" idx="2"/>
          </p:cNvCxnSpPr>
          <p:nvPr/>
        </p:nvCxnSpPr>
        <p:spPr>
          <a:xfrm>
            <a:off x="6410300" y="1372860"/>
            <a:ext cx="719100" cy="0"/>
          </a:xfrm>
          <a:prstGeom prst="straightConnector1">
            <a:avLst/>
          </a:prstGeom>
          <a:noFill/>
          <a:ln w="28575" cap="flat" cmpd="sng">
            <a:solidFill>
              <a:schemeClr val="accent2"/>
            </a:solidFill>
            <a:prstDash val="solid"/>
            <a:round/>
            <a:headEnd type="none" w="med" len="med"/>
            <a:tailEnd type="triangl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b="1">
                <a:solidFill>
                  <a:schemeClr val="accent3"/>
                </a:solidFill>
                <a:latin typeface="Roboto"/>
                <a:ea typeface="Roboto"/>
                <a:cs typeface="Roboto"/>
                <a:sym typeface="Roboto"/>
              </a:rPr>
              <a:t>Why is Cellular Different?</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Brief History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Standards</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Challenge: Mobility</a:t>
            </a:r>
            <a:endParaRPr b="1">
              <a:solidFill>
                <a:schemeClr val="accent3"/>
              </a:solidFill>
              <a:latin typeface="Roboto"/>
              <a:ea typeface="Roboto"/>
              <a:cs typeface="Roboto"/>
              <a:sym typeface="Roboto"/>
            </a:endParaRPr>
          </a:p>
          <a:p>
            <a:pPr marL="0" lvl="0" indent="0" algn="l" rtl="0">
              <a:spcBef>
                <a:spcPts val="600"/>
              </a:spcBef>
              <a:spcAft>
                <a:spcPts val="0"/>
              </a:spcAft>
              <a:buNone/>
            </a:pPr>
            <a:r>
              <a:rPr lang="en">
                <a:solidFill>
                  <a:srgbClr val="B7B7B7"/>
                </a:solidFill>
              </a:rPr>
              <a:t>Cellular Networks</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Infrastructure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High-Level View</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0: Registration</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1: Discovery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2: Attachment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3: Data Exchange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4: Handover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Roaming and Other Features</a:t>
            </a:r>
            <a:endParaRPr>
              <a:solidFill>
                <a:srgbClr val="B7B7B7"/>
              </a:solidFill>
            </a:endParaRPr>
          </a:p>
        </p:txBody>
      </p:sp>
      <p:sp>
        <p:nvSpPr>
          <p:cNvPr id="252" name="Google Shape;252;p3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Challenge: Mobility</a:t>
            </a:r>
            <a:endParaRPr/>
          </a:p>
        </p:txBody>
      </p:sp>
      <p:sp>
        <p:nvSpPr>
          <p:cNvPr id="253" name="Google Shape;253;p3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D37B4D86-1A64-9338-0AE4-19E8ABB1B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Challenge: Mobility</a:t>
            </a:r>
            <a:endParaRPr/>
          </a:p>
        </p:txBody>
      </p:sp>
      <p:sp>
        <p:nvSpPr>
          <p:cNvPr id="259" name="Google Shape;259;p36"/>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What fundamental new requirements does mobility introduce?</a:t>
            </a:r>
            <a:endParaRPr/>
          </a:p>
          <a:p>
            <a:pPr marL="457200" lvl="0" indent="-342900" algn="l" rtl="0">
              <a:spcBef>
                <a:spcPts val="600"/>
              </a:spcBef>
              <a:spcAft>
                <a:spcPts val="0"/>
              </a:spcAft>
              <a:buSzPts val="1800"/>
              <a:buChar char="●"/>
            </a:pPr>
            <a:r>
              <a:rPr lang="en" b="1"/>
              <a:t>Discovery</a:t>
            </a:r>
            <a:r>
              <a:rPr lang="en"/>
              <a:t>: What cell tower should a mobile device connect to?</a:t>
            </a:r>
            <a:endParaRPr/>
          </a:p>
          <a:p>
            <a:pPr marL="457200" lvl="0" indent="-342900" algn="l" rtl="0">
              <a:spcBef>
                <a:spcPts val="0"/>
              </a:spcBef>
              <a:spcAft>
                <a:spcPts val="0"/>
              </a:spcAft>
              <a:buSzPts val="1800"/>
              <a:buChar char="●"/>
            </a:pPr>
            <a:r>
              <a:rPr lang="en" b="1"/>
              <a:t>Authentication</a:t>
            </a:r>
            <a:r>
              <a:rPr lang="en"/>
              <a:t>: Should the tower provide service to this device?</a:t>
            </a:r>
            <a:endParaRPr/>
          </a:p>
          <a:p>
            <a:pPr marL="457200" lvl="0" indent="-342900" algn="l" rtl="0">
              <a:spcBef>
                <a:spcPts val="0"/>
              </a:spcBef>
              <a:spcAft>
                <a:spcPts val="0"/>
              </a:spcAft>
              <a:buSzPts val="1800"/>
              <a:buChar char="●"/>
            </a:pPr>
            <a:r>
              <a:rPr lang="en" b="1"/>
              <a:t>Seamless</a:t>
            </a:r>
            <a:r>
              <a:rPr lang="en"/>
              <a:t> communication: No disruption to new/ongoing application sessions.</a:t>
            </a:r>
            <a:endParaRPr/>
          </a:p>
          <a:p>
            <a:pPr marL="457200" lvl="0" indent="-342900" algn="l" rtl="0">
              <a:spcBef>
                <a:spcPts val="0"/>
              </a:spcBef>
              <a:spcAft>
                <a:spcPts val="0"/>
              </a:spcAft>
              <a:buSzPts val="1800"/>
              <a:buChar char="●"/>
            </a:pPr>
            <a:r>
              <a:rPr lang="en" b="1"/>
              <a:t>Accountability</a:t>
            </a:r>
            <a:r>
              <a:rPr lang="en"/>
              <a:t>: Enforcing resource limits based on the user's service plan.</a:t>
            </a:r>
            <a:endParaRPr/>
          </a:p>
        </p:txBody>
      </p:sp>
      <p:sp>
        <p:nvSpPr>
          <p:cNvPr id="2" name="Slide Number Placeholder 1">
            <a:extLst>
              <a:ext uri="{FF2B5EF4-FFF2-40B4-BE49-F238E27FC236}">
                <a16:creationId xmlns:a16="http://schemas.microsoft.com/office/drawing/2014/main" id="{84087337-6A23-AC11-5AC1-BB1A9D122F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Why is Cellular Different?</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Brief History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Standards</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Challenge: Mobility</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Cellular Networks</a:t>
            </a:r>
            <a:endParaRPr b="1">
              <a:solidFill>
                <a:schemeClr val="accent3"/>
              </a:solidFill>
              <a:latin typeface="Roboto"/>
              <a:ea typeface="Roboto"/>
              <a:cs typeface="Roboto"/>
              <a:sym typeface="Roboto"/>
            </a:endParaRPr>
          </a:p>
          <a:p>
            <a:pPr marL="457200" lvl="0" indent="-342900" algn="l" rtl="0">
              <a:spcBef>
                <a:spcPts val="60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Infrastructure</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High-Level View</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0: Registration</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1: Discovery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2: Attachment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3: Data Exchange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4: Handover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Roaming and Other Features</a:t>
            </a:r>
            <a:endParaRPr>
              <a:solidFill>
                <a:srgbClr val="B7B7B7"/>
              </a:solidFill>
            </a:endParaRPr>
          </a:p>
        </p:txBody>
      </p:sp>
      <p:sp>
        <p:nvSpPr>
          <p:cNvPr id="265" name="Google Shape;265;p37"/>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Cellular Infrastructure</a:t>
            </a:r>
            <a:endParaRPr/>
          </a:p>
        </p:txBody>
      </p:sp>
      <p:sp>
        <p:nvSpPr>
          <p:cNvPr id="266" name="Google Shape;266;p37"/>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A61EC8DB-71C4-6949-049A-3AB62F3280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Infrastructure Components (1/5): Radio Towers</a:t>
            </a:r>
            <a:endParaRPr/>
          </a:p>
        </p:txBody>
      </p:sp>
      <p:sp>
        <p:nvSpPr>
          <p:cNvPr id="272" name="Google Shape;272;p38"/>
          <p:cNvSpPr/>
          <p:nvPr/>
        </p:nvSpPr>
        <p:spPr>
          <a:xfrm>
            <a:off x="635875" y="2359875"/>
            <a:ext cx="2203200" cy="19086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73" name="Google Shape;273;p38"/>
          <p:cNvGrpSpPr/>
          <p:nvPr/>
        </p:nvGrpSpPr>
        <p:grpSpPr>
          <a:xfrm>
            <a:off x="1526333" y="2893921"/>
            <a:ext cx="422289" cy="840509"/>
            <a:chOff x="7897625" y="3319150"/>
            <a:chExt cx="645900" cy="1285575"/>
          </a:xfrm>
        </p:grpSpPr>
        <p:sp>
          <p:nvSpPr>
            <p:cNvPr id="274" name="Google Shape;274;p38"/>
            <p:cNvSpPr/>
            <p:nvPr/>
          </p:nvSpPr>
          <p:spPr>
            <a:xfrm>
              <a:off x="7897625" y="3319150"/>
              <a:ext cx="645900" cy="645900"/>
            </a:xfrm>
            <a:prstGeom prst="arc">
              <a:avLst>
                <a:gd name="adj1" fmla="val 7001189"/>
                <a:gd name="adj2" fmla="val 3801002"/>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75" name="Google Shape;275;p38"/>
            <p:cNvCxnSpPr/>
            <p:nvPr/>
          </p:nvCxnSpPr>
          <p:spPr>
            <a:xfrm flipH="1">
              <a:off x="7943125" y="3567325"/>
              <a:ext cx="278100" cy="1037400"/>
            </a:xfrm>
            <a:prstGeom prst="straightConnector1">
              <a:avLst/>
            </a:prstGeom>
            <a:noFill/>
            <a:ln w="19050" cap="flat" cmpd="sng">
              <a:solidFill>
                <a:schemeClr val="dk2"/>
              </a:solidFill>
              <a:prstDash val="solid"/>
              <a:round/>
              <a:headEnd type="none" w="med" len="med"/>
              <a:tailEnd type="none" w="med" len="med"/>
            </a:ln>
          </p:spPr>
        </p:cxnSp>
        <p:cxnSp>
          <p:nvCxnSpPr>
            <p:cNvPr id="276" name="Google Shape;276;p38"/>
            <p:cNvCxnSpPr/>
            <p:nvPr/>
          </p:nvCxnSpPr>
          <p:spPr>
            <a:xfrm rot="10800000">
              <a:off x="8221225" y="3567325"/>
              <a:ext cx="278100" cy="1037400"/>
            </a:xfrm>
            <a:prstGeom prst="straightConnector1">
              <a:avLst/>
            </a:prstGeom>
            <a:noFill/>
            <a:ln w="19050" cap="flat" cmpd="sng">
              <a:solidFill>
                <a:schemeClr val="dk2"/>
              </a:solidFill>
              <a:prstDash val="solid"/>
              <a:round/>
              <a:headEnd type="none" w="med" len="med"/>
              <a:tailEnd type="none" w="med" len="med"/>
            </a:ln>
          </p:spPr>
        </p:cxnSp>
        <p:cxnSp>
          <p:nvCxnSpPr>
            <p:cNvPr id="277" name="Google Shape;277;p38"/>
            <p:cNvCxnSpPr/>
            <p:nvPr/>
          </p:nvCxnSpPr>
          <p:spPr>
            <a:xfrm>
              <a:off x="8131975" y="3895675"/>
              <a:ext cx="211200" cy="121800"/>
            </a:xfrm>
            <a:prstGeom prst="straightConnector1">
              <a:avLst/>
            </a:prstGeom>
            <a:noFill/>
            <a:ln w="19050" cap="flat" cmpd="sng">
              <a:solidFill>
                <a:schemeClr val="dk2"/>
              </a:solidFill>
              <a:prstDash val="solid"/>
              <a:round/>
              <a:headEnd type="none" w="med" len="med"/>
              <a:tailEnd type="none" w="med" len="med"/>
            </a:ln>
          </p:spPr>
        </p:cxnSp>
        <p:cxnSp>
          <p:nvCxnSpPr>
            <p:cNvPr id="278" name="Google Shape;278;p38"/>
            <p:cNvCxnSpPr/>
            <p:nvPr/>
          </p:nvCxnSpPr>
          <p:spPr>
            <a:xfrm flipH="1">
              <a:off x="8100725" y="3895675"/>
              <a:ext cx="211200" cy="121800"/>
            </a:xfrm>
            <a:prstGeom prst="straightConnector1">
              <a:avLst/>
            </a:prstGeom>
            <a:noFill/>
            <a:ln w="19050" cap="flat" cmpd="sng">
              <a:solidFill>
                <a:schemeClr val="dk2"/>
              </a:solidFill>
              <a:prstDash val="solid"/>
              <a:round/>
              <a:headEnd type="none" w="med" len="med"/>
              <a:tailEnd type="none" w="med" len="med"/>
            </a:ln>
          </p:spPr>
        </p:cxnSp>
        <p:cxnSp>
          <p:nvCxnSpPr>
            <p:cNvPr id="279" name="Google Shape;279;p38"/>
            <p:cNvCxnSpPr/>
            <p:nvPr/>
          </p:nvCxnSpPr>
          <p:spPr>
            <a:xfrm>
              <a:off x="8082625" y="4095650"/>
              <a:ext cx="332400" cy="192000"/>
            </a:xfrm>
            <a:prstGeom prst="straightConnector1">
              <a:avLst/>
            </a:prstGeom>
            <a:noFill/>
            <a:ln w="19050" cap="flat" cmpd="sng">
              <a:solidFill>
                <a:schemeClr val="dk2"/>
              </a:solidFill>
              <a:prstDash val="solid"/>
              <a:round/>
              <a:headEnd type="none" w="med" len="med"/>
              <a:tailEnd type="none" w="med" len="med"/>
            </a:ln>
          </p:spPr>
        </p:cxnSp>
        <p:cxnSp>
          <p:nvCxnSpPr>
            <p:cNvPr id="280" name="Google Shape;280;p38"/>
            <p:cNvCxnSpPr/>
            <p:nvPr/>
          </p:nvCxnSpPr>
          <p:spPr>
            <a:xfrm flipH="1">
              <a:off x="8030200" y="4095650"/>
              <a:ext cx="332400" cy="192000"/>
            </a:xfrm>
            <a:prstGeom prst="straightConnector1">
              <a:avLst/>
            </a:prstGeom>
            <a:noFill/>
            <a:ln w="19050" cap="flat" cmpd="sng">
              <a:solidFill>
                <a:schemeClr val="dk2"/>
              </a:solidFill>
              <a:prstDash val="solid"/>
              <a:round/>
              <a:headEnd type="none" w="med" len="med"/>
              <a:tailEnd type="none" w="med" len="med"/>
            </a:ln>
          </p:spPr>
        </p:cxnSp>
        <p:cxnSp>
          <p:nvCxnSpPr>
            <p:cNvPr id="281" name="Google Shape;281;p38"/>
            <p:cNvCxnSpPr/>
            <p:nvPr/>
          </p:nvCxnSpPr>
          <p:spPr>
            <a:xfrm>
              <a:off x="7996575" y="4404125"/>
              <a:ext cx="486000" cy="130200"/>
            </a:xfrm>
            <a:prstGeom prst="straightConnector1">
              <a:avLst/>
            </a:prstGeom>
            <a:noFill/>
            <a:ln w="19050" cap="flat" cmpd="sng">
              <a:solidFill>
                <a:schemeClr val="dk2"/>
              </a:solidFill>
              <a:prstDash val="solid"/>
              <a:round/>
              <a:headEnd type="none" w="med" len="med"/>
              <a:tailEnd type="none" w="med" len="med"/>
            </a:ln>
          </p:spPr>
        </p:cxnSp>
        <p:cxnSp>
          <p:nvCxnSpPr>
            <p:cNvPr id="282" name="Google Shape;282;p38"/>
            <p:cNvCxnSpPr/>
            <p:nvPr/>
          </p:nvCxnSpPr>
          <p:spPr>
            <a:xfrm flipH="1">
              <a:off x="7963325" y="4404125"/>
              <a:ext cx="486000" cy="130200"/>
            </a:xfrm>
            <a:prstGeom prst="straightConnector1">
              <a:avLst/>
            </a:prstGeom>
            <a:noFill/>
            <a:ln w="19050" cap="flat" cmpd="sng">
              <a:solidFill>
                <a:schemeClr val="dk2"/>
              </a:solidFill>
              <a:prstDash val="solid"/>
              <a:round/>
              <a:headEnd type="none" w="med" len="med"/>
              <a:tailEnd type="none" w="med" len="med"/>
            </a:ln>
          </p:spPr>
        </p:cxnSp>
        <p:sp>
          <p:nvSpPr>
            <p:cNvPr id="283" name="Google Shape;283;p38"/>
            <p:cNvSpPr/>
            <p:nvPr/>
          </p:nvSpPr>
          <p:spPr>
            <a:xfrm>
              <a:off x="8061866" y="3483399"/>
              <a:ext cx="317400" cy="317400"/>
            </a:xfrm>
            <a:prstGeom prst="arc">
              <a:avLst>
                <a:gd name="adj1" fmla="val 7725701"/>
                <a:gd name="adj2" fmla="val 2980561"/>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4" name="Google Shape;284;p38"/>
            <p:cNvSpPr/>
            <p:nvPr/>
          </p:nvSpPr>
          <p:spPr>
            <a:xfrm>
              <a:off x="7977575" y="3399100"/>
              <a:ext cx="486000" cy="486000"/>
            </a:xfrm>
            <a:prstGeom prst="arc">
              <a:avLst>
                <a:gd name="adj1" fmla="val 7288460"/>
                <a:gd name="adj2" fmla="val 350763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5" name="Google Shape;285;p38"/>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86" name="Google Shape;286;p38"/>
          <p:cNvSpPr txBox="1"/>
          <p:nvPr/>
        </p:nvSpPr>
        <p:spPr>
          <a:xfrm>
            <a:off x="1059475" y="3777475"/>
            <a:ext cx="13560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Radio Tower</a:t>
            </a:r>
            <a:endParaRPr>
              <a:solidFill>
                <a:schemeClr val="accent2"/>
              </a:solidFill>
              <a:latin typeface="Roboto"/>
              <a:ea typeface="Roboto"/>
              <a:cs typeface="Roboto"/>
              <a:sym typeface="Roboto"/>
            </a:endParaRPr>
          </a:p>
        </p:txBody>
      </p:sp>
      <p:sp>
        <p:nvSpPr>
          <p:cNvPr id="287" name="Google Shape;287;p38"/>
          <p:cNvSpPr txBox="1"/>
          <p:nvPr/>
        </p:nvSpPr>
        <p:spPr>
          <a:xfrm>
            <a:off x="1059475" y="4370725"/>
            <a:ext cx="13560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Range of tower</a:t>
            </a:r>
            <a:endParaRPr>
              <a:solidFill>
                <a:schemeClr val="accent2"/>
              </a:solidFill>
              <a:latin typeface="Roboto"/>
              <a:ea typeface="Roboto"/>
              <a:cs typeface="Roboto"/>
              <a:sym typeface="Roboto"/>
            </a:endParaRPr>
          </a:p>
        </p:txBody>
      </p:sp>
      <p:sp>
        <p:nvSpPr>
          <p:cNvPr id="288" name="Google Shape;288;p38"/>
          <p:cNvSpPr txBox="1">
            <a:spLocks noGrp="1"/>
          </p:cNvSpPr>
          <p:nvPr>
            <p:ph type="body" idx="1"/>
          </p:nvPr>
        </p:nvSpPr>
        <p:spPr>
          <a:xfrm>
            <a:off x="107050" y="402200"/>
            <a:ext cx="8909700" cy="1595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Inside a radio tower:</a:t>
            </a:r>
            <a:endParaRPr/>
          </a:p>
          <a:p>
            <a:pPr marL="457200" lvl="0" indent="-342900" algn="l" rtl="0">
              <a:spcBef>
                <a:spcPts val="600"/>
              </a:spcBef>
              <a:spcAft>
                <a:spcPts val="0"/>
              </a:spcAft>
              <a:buSzPts val="1800"/>
              <a:buChar char="●"/>
            </a:pPr>
            <a:r>
              <a:rPr lang="en" b="1"/>
              <a:t>Radio transceiver</a:t>
            </a:r>
            <a:r>
              <a:rPr lang="en"/>
              <a:t>: Converts data to signals sent over the </a:t>
            </a:r>
            <a:r>
              <a:rPr lang="en" i="1"/>
              <a:t>air interface</a:t>
            </a:r>
            <a:r>
              <a:rPr lang="en"/>
              <a:t>.</a:t>
            </a:r>
            <a:endParaRPr/>
          </a:p>
          <a:p>
            <a:pPr marL="457200" lvl="0" indent="-342900" algn="l" rtl="0">
              <a:spcBef>
                <a:spcPts val="0"/>
              </a:spcBef>
              <a:spcAft>
                <a:spcPts val="0"/>
              </a:spcAft>
              <a:buSzPts val="1800"/>
              <a:buChar char="●"/>
            </a:pPr>
            <a:r>
              <a:rPr lang="en" b="1"/>
              <a:t>Radio controller</a:t>
            </a:r>
            <a:r>
              <a:rPr lang="en"/>
              <a:t>: Decides how to allocate radio resources.</a:t>
            </a:r>
            <a:endParaRPr/>
          </a:p>
          <a:p>
            <a:pPr marL="914400" lvl="1" indent="-342900" algn="l" rtl="0">
              <a:spcBef>
                <a:spcPts val="0"/>
              </a:spcBef>
              <a:spcAft>
                <a:spcPts val="0"/>
              </a:spcAft>
              <a:buSzPts val="1800"/>
              <a:buChar char="○"/>
            </a:pPr>
            <a:r>
              <a:rPr lang="en"/>
              <a:t>Traditionally near the tower, but sometimes in the cloud now.</a:t>
            </a:r>
            <a:endParaRPr/>
          </a:p>
        </p:txBody>
      </p:sp>
      <p:pic>
        <p:nvPicPr>
          <p:cNvPr id="289" name="Google Shape;289;p38"/>
          <p:cNvPicPr preferRelativeResize="0"/>
          <p:nvPr/>
        </p:nvPicPr>
        <p:blipFill rotWithShape="1">
          <a:blip r:embed="rId3">
            <a:alphaModFix/>
          </a:blip>
          <a:srcRect l="17541" t="3347" r="22115" b="37933"/>
          <a:stretch/>
        </p:blipFill>
        <p:spPr>
          <a:xfrm>
            <a:off x="7532938" y="2954450"/>
            <a:ext cx="997035" cy="949551"/>
          </a:xfrm>
          <a:prstGeom prst="rect">
            <a:avLst/>
          </a:prstGeom>
          <a:noFill/>
          <a:ln>
            <a:noFill/>
          </a:ln>
        </p:spPr>
      </p:pic>
      <p:pic>
        <p:nvPicPr>
          <p:cNvPr id="290" name="Google Shape;290;p38"/>
          <p:cNvPicPr preferRelativeResize="0"/>
          <p:nvPr/>
        </p:nvPicPr>
        <p:blipFill rotWithShape="1">
          <a:blip r:embed="rId4">
            <a:alphaModFix/>
          </a:blip>
          <a:srcRect l="4315" t="4505" r="13169" b="31490"/>
          <a:stretch/>
        </p:blipFill>
        <p:spPr>
          <a:xfrm>
            <a:off x="5803862" y="2954447"/>
            <a:ext cx="1286974" cy="949550"/>
          </a:xfrm>
          <a:prstGeom prst="rect">
            <a:avLst/>
          </a:prstGeom>
          <a:noFill/>
          <a:ln>
            <a:noFill/>
          </a:ln>
        </p:spPr>
      </p:pic>
      <p:pic>
        <p:nvPicPr>
          <p:cNvPr id="291" name="Google Shape;291;p38"/>
          <p:cNvPicPr preferRelativeResize="0"/>
          <p:nvPr/>
        </p:nvPicPr>
        <p:blipFill rotWithShape="1">
          <a:blip r:embed="rId5">
            <a:alphaModFix/>
          </a:blip>
          <a:srcRect l="10192" t="21647" r="32641" b="21653"/>
          <a:stretch/>
        </p:blipFill>
        <p:spPr>
          <a:xfrm>
            <a:off x="3254300" y="2308751"/>
            <a:ext cx="2107449" cy="1595250"/>
          </a:xfrm>
          <a:prstGeom prst="rect">
            <a:avLst/>
          </a:prstGeom>
          <a:noFill/>
          <a:ln>
            <a:noFill/>
          </a:ln>
        </p:spPr>
      </p:pic>
      <p:sp>
        <p:nvSpPr>
          <p:cNvPr id="292" name="Google Shape;292;p38"/>
          <p:cNvSpPr txBox="1"/>
          <p:nvPr/>
        </p:nvSpPr>
        <p:spPr>
          <a:xfrm>
            <a:off x="3630025" y="4048700"/>
            <a:ext cx="13560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Antenna</a:t>
            </a:r>
            <a:endParaRPr>
              <a:solidFill>
                <a:schemeClr val="accent2"/>
              </a:solidFill>
              <a:latin typeface="Roboto"/>
              <a:ea typeface="Roboto"/>
              <a:cs typeface="Roboto"/>
              <a:sym typeface="Roboto"/>
            </a:endParaRPr>
          </a:p>
        </p:txBody>
      </p:sp>
      <p:sp>
        <p:nvSpPr>
          <p:cNvPr id="293" name="Google Shape;293;p38"/>
          <p:cNvSpPr txBox="1"/>
          <p:nvPr/>
        </p:nvSpPr>
        <p:spPr>
          <a:xfrm>
            <a:off x="5755213" y="4048700"/>
            <a:ext cx="13560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Transceiver</a:t>
            </a:r>
            <a:endParaRPr>
              <a:solidFill>
                <a:schemeClr val="accent2"/>
              </a:solidFill>
              <a:latin typeface="Roboto"/>
              <a:ea typeface="Roboto"/>
              <a:cs typeface="Roboto"/>
              <a:sym typeface="Roboto"/>
            </a:endParaRPr>
          </a:p>
        </p:txBody>
      </p:sp>
      <p:sp>
        <p:nvSpPr>
          <p:cNvPr id="294" name="Google Shape;294;p38"/>
          <p:cNvSpPr txBox="1"/>
          <p:nvPr/>
        </p:nvSpPr>
        <p:spPr>
          <a:xfrm>
            <a:off x="7353450" y="4048700"/>
            <a:ext cx="13560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Controller</a:t>
            </a:r>
            <a:endParaRPr>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3D0E0D7-70CE-B337-C8A2-9759609439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Infrastructure Components (1/5): Radio Towers</a:t>
            </a:r>
            <a:endParaRPr>
              <a:solidFill>
                <a:schemeClr val="accent3"/>
              </a:solidFill>
            </a:endParaRPr>
          </a:p>
        </p:txBody>
      </p:sp>
      <p:sp>
        <p:nvSpPr>
          <p:cNvPr id="300" name="Google Shape;300;p39"/>
          <p:cNvSpPr txBox="1">
            <a:spLocks noGrp="1"/>
          </p:cNvSpPr>
          <p:nvPr>
            <p:ph type="body" idx="1"/>
          </p:nvPr>
        </p:nvSpPr>
        <p:spPr>
          <a:xfrm>
            <a:off x="107050" y="402200"/>
            <a:ext cx="8909700" cy="132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Simplified model: Radio controller is like a CPU running a scheduler.</a:t>
            </a:r>
            <a:endParaRPr/>
          </a:p>
          <a:p>
            <a:pPr marL="457200" lvl="0" indent="-342900" algn="l" rtl="0">
              <a:spcBef>
                <a:spcPts val="600"/>
              </a:spcBef>
              <a:spcAft>
                <a:spcPts val="0"/>
              </a:spcAft>
              <a:buSzPts val="1800"/>
              <a:buChar char="●"/>
            </a:pPr>
            <a:r>
              <a:rPr lang="en"/>
              <a:t>Decide who gets to transmit when, and on what frequency.</a:t>
            </a:r>
            <a:endParaRPr/>
          </a:p>
          <a:p>
            <a:pPr marL="457200" lvl="0" indent="-342900" algn="l" rtl="0">
              <a:spcBef>
                <a:spcPts val="0"/>
              </a:spcBef>
              <a:spcAft>
                <a:spcPts val="0"/>
              </a:spcAft>
              <a:buSzPts val="1800"/>
              <a:buChar char="●"/>
            </a:pPr>
            <a:r>
              <a:rPr lang="en"/>
              <a:t>Each block represents one part of the spectrum at one time slot.</a:t>
            </a:r>
            <a:endParaRPr/>
          </a:p>
        </p:txBody>
      </p:sp>
      <p:graphicFrame>
        <p:nvGraphicFramePr>
          <p:cNvPr id="301" name="Google Shape;301;p39"/>
          <p:cNvGraphicFramePr/>
          <p:nvPr/>
        </p:nvGraphicFramePr>
        <p:xfrm>
          <a:off x="1510650" y="2157350"/>
          <a:ext cx="5970300" cy="2560320"/>
        </p:xfrm>
        <a:graphic>
          <a:graphicData uri="http://schemas.openxmlformats.org/drawingml/2006/table">
            <a:tbl>
              <a:tblPr>
                <a:noFill/>
                <a:tableStyleId>{4099278F-6BF8-482D-9244-A3823142187B}</a:tableStyleId>
              </a:tblPr>
              <a:tblGrid>
                <a:gridCol w="426450">
                  <a:extLst>
                    <a:ext uri="{9D8B030D-6E8A-4147-A177-3AD203B41FA5}">
                      <a16:colId xmlns:a16="http://schemas.microsoft.com/office/drawing/2014/main" val="20000"/>
                    </a:ext>
                  </a:extLst>
                </a:gridCol>
                <a:gridCol w="426450">
                  <a:extLst>
                    <a:ext uri="{9D8B030D-6E8A-4147-A177-3AD203B41FA5}">
                      <a16:colId xmlns:a16="http://schemas.microsoft.com/office/drawing/2014/main" val="20001"/>
                    </a:ext>
                  </a:extLst>
                </a:gridCol>
                <a:gridCol w="426450">
                  <a:extLst>
                    <a:ext uri="{9D8B030D-6E8A-4147-A177-3AD203B41FA5}">
                      <a16:colId xmlns:a16="http://schemas.microsoft.com/office/drawing/2014/main" val="20002"/>
                    </a:ext>
                  </a:extLst>
                </a:gridCol>
                <a:gridCol w="426450">
                  <a:extLst>
                    <a:ext uri="{9D8B030D-6E8A-4147-A177-3AD203B41FA5}">
                      <a16:colId xmlns:a16="http://schemas.microsoft.com/office/drawing/2014/main" val="20003"/>
                    </a:ext>
                  </a:extLst>
                </a:gridCol>
                <a:gridCol w="426450">
                  <a:extLst>
                    <a:ext uri="{9D8B030D-6E8A-4147-A177-3AD203B41FA5}">
                      <a16:colId xmlns:a16="http://schemas.microsoft.com/office/drawing/2014/main" val="20004"/>
                    </a:ext>
                  </a:extLst>
                </a:gridCol>
                <a:gridCol w="426450">
                  <a:extLst>
                    <a:ext uri="{9D8B030D-6E8A-4147-A177-3AD203B41FA5}">
                      <a16:colId xmlns:a16="http://schemas.microsoft.com/office/drawing/2014/main" val="20005"/>
                    </a:ext>
                  </a:extLst>
                </a:gridCol>
                <a:gridCol w="426450">
                  <a:extLst>
                    <a:ext uri="{9D8B030D-6E8A-4147-A177-3AD203B41FA5}">
                      <a16:colId xmlns:a16="http://schemas.microsoft.com/office/drawing/2014/main" val="20006"/>
                    </a:ext>
                  </a:extLst>
                </a:gridCol>
                <a:gridCol w="426450">
                  <a:extLst>
                    <a:ext uri="{9D8B030D-6E8A-4147-A177-3AD203B41FA5}">
                      <a16:colId xmlns:a16="http://schemas.microsoft.com/office/drawing/2014/main" val="20007"/>
                    </a:ext>
                  </a:extLst>
                </a:gridCol>
                <a:gridCol w="426450">
                  <a:extLst>
                    <a:ext uri="{9D8B030D-6E8A-4147-A177-3AD203B41FA5}">
                      <a16:colId xmlns:a16="http://schemas.microsoft.com/office/drawing/2014/main" val="20008"/>
                    </a:ext>
                  </a:extLst>
                </a:gridCol>
                <a:gridCol w="426450">
                  <a:extLst>
                    <a:ext uri="{9D8B030D-6E8A-4147-A177-3AD203B41FA5}">
                      <a16:colId xmlns:a16="http://schemas.microsoft.com/office/drawing/2014/main" val="20009"/>
                    </a:ext>
                  </a:extLst>
                </a:gridCol>
                <a:gridCol w="426450">
                  <a:extLst>
                    <a:ext uri="{9D8B030D-6E8A-4147-A177-3AD203B41FA5}">
                      <a16:colId xmlns:a16="http://schemas.microsoft.com/office/drawing/2014/main" val="20010"/>
                    </a:ext>
                  </a:extLst>
                </a:gridCol>
                <a:gridCol w="426450">
                  <a:extLst>
                    <a:ext uri="{9D8B030D-6E8A-4147-A177-3AD203B41FA5}">
                      <a16:colId xmlns:a16="http://schemas.microsoft.com/office/drawing/2014/main" val="20011"/>
                    </a:ext>
                  </a:extLst>
                </a:gridCol>
                <a:gridCol w="426450">
                  <a:extLst>
                    <a:ext uri="{9D8B030D-6E8A-4147-A177-3AD203B41FA5}">
                      <a16:colId xmlns:a16="http://schemas.microsoft.com/office/drawing/2014/main" val="20012"/>
                    </a:ext>
                  </a:extLst>
                </a:gridCol>
                <a:gridCol w="426450">
                  <a:extLst>
                    <a:ext uri="{9D8B030D-6E8A-4147-A177-3AD203B41FA5}">
                      <a16:colId xmlns:a16="http://schemas.microsoft.com/office/drawing/2014/main" val="20013"/>
                    </a:ext>
                  </a:extLst>
                </a:gridCol>
              </a:tblGrid>
              <a:tr h="203375">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extLst>
                  <a:ext uri="{0D108BD9-81ED-4DB2-BD59-A6C34878D82A}">
                    <a16:rowId xmlns:a16="http://schemas.microsoft.com/office/drawing/2014/main" val="10000"/>
                  </a:ext>
                </a:extLst>
              </a:tr>
              <a:tr h="193600">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extLst>
                  <a:ext uri="{0D108BD9-81ED-4DB2-BD59-A6C34878D82A}">
                    <a16:rowId xmlns:a16="http://schemas.microsoft.com/office/drawing/2014/main" val="10001"/>
                  </a:ext>
                </a:extLst>
              </a:tr>
              <a:tr h="203375">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extLst>
                  <a:ext uri="{0D108BD9-81ED-4DB2-BD59-A6C34878D82A}">
                    <a16:rowId xmlns:a16="http://schemas.microsoft.com/office/drawing/2014/main" val="10002"/>
                  </a:ext>
                </a:extLst>
              </a:tr>
              <a:tr h="193600">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rgbClr val="D9EAD3"/>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extLst>
                  <a:ext uri="{0D108BD9-81ED-4DB2-BD59-A6C34878D82A}">
                    <a16:rowId xmlns:a16="http://schemas.microsoft.com/office/drawing/2014/main" val="10003"/>
                  </a:ext>
                </a:extLst>
              </a:tr>
              <a:tr h="203375">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extLst>
                  <a:ext uri="{0D108BD9-81ED-4DB2-BD59-A6C34878D82A}">
                    <a16:rowId xmlns:a16="http://schemas.microsoft.com/office/drawing/2014/main" val="10004"/>
                  </a:ext>
                </a:extLst>
              </a:tr>
              <a:tr h="193600">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extLst>
                  <a:ext uri="{0D108BD9-81ED-4DB2-BD59-A6C34878D82A}">
                    <a16:rowId xmlns:a16="http://schemas.microsoft.com/office/drawing/2014/main" val="10005"/>
                  </a:ext>
                </a:extLst>
              </a:tr>
              <a:tr h="203375">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extLst>
                  <a:ext uri="{0D108BD9-81ED-4DB2-BD59-A6C34878D82A}">
                    <a16:rowId xmlns:a16="http://schemas.microsoft.com/office/drawing/2014/main" val="10006"/>
                  </a:ext>
                </a:extLst>
              </a:tr>
              <a:tr h="193600">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extLst>
                  <a:ext uri="{0D108BD9-81ED-4DB2-BD59-A6C34878D82A}">
                    <a16:rowId xmlns:a16="http://schemas.microsoft.com/office/drawing/2014/main" val="10007"/>
                  </a:ext>
                </a:extLst>
              </a:tr>
              <a:tr h="193600">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D9D2E9"/>
                    </a:solidFill>
                  </a:tcPr>
                </a:tc>
                <a:tc>
                  <a:txBody>
                    <a:bodyPr/>
                    <a:lstStyle/>
                    <a:p>
                      <a:pPr marL="0" lvl="0" indent="0" algn="l" rtl="0">
                        <a:spcBef>
                          <a:spcPts val="0"/>
                        </a:spcBef>
                        <a:spcAft>
                          <a:spcPts val="0"/>
                        </a:spcAft>
                        <a:buNone/>
                      </a:pPr>
                      <a:endParaRPr/>
                    </a:p>
                  </a:txBody>
                  <a:tcPr marL="0" marR="0" marT="0" marB="0">
                    <a:solidFill>
                      <a:srgbClr val="D9D2E9"/>
                    </a:solidFill>
                  </a:tcPr>
                </a:tc>
                <a:extLst>
                  <a:ext uri="{0D108BD9-81ED-4DB2-BD59-A6C34878D82A}">
                    <a16:rowId xmlns:a16="http://schemas.microsoft.com/office/drawing/2014/main" val="10008"/>
                  </a:ext>
                </a:extLst>
              </a:tr>
              <a:tr h="203375">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extLst>
                  <a:ext uri="{0D108BD9-81ED-4DB2-BD59-A6C34878D82A}">
                    <a16:rowId xmlns:a16="http://schemas.microsoft.com/office/drawing/2014/main" val="10009"/>
                  </a:ext>
                </a:extLst>
              </a:tr>
              <a:tr h="193600">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FCE5CD"/>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extLst>
                  <a:ext uri="{0D108BD9-81ED-4DB2-BD59-A6C34878D82A}">
                    <a16:rowId xmlns:a16="http://schemas.microsoft.com/office/drawing/2014/main" val="10010"/>
                  </a:ext>
                </a:extLst>
              </a:tr>
              <a:tr h="203375">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rgbClr val="F4CCCC"/>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chemeClr val="lt2"/>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tc>
                  <a:txBody>
                    <a:bodyPr/>
                    <a:lstStyle/>
                    <a:p>
                      <a:pPr marL="0" lvl="0" indent="0" algn="l" rtl="0">
                        <a:spcBef>
                          <a:spcPts val="0"/>
                        </a:spcBef>
                        <a:spcAft>
                          <a:spcPts val="0"/>
                        </a:spcAft>
                        <a:buNone/>
                      </a:pPr>
                      <a:endParaRPr/>
                    </a:p>
                  </a:txBody>
                  <a:tcPr marL="0" marR="0" marT="0" marB="0">
                    <a:solidFill>
                      <a:srgbClr val="D9D9D9"/>
                    </a:solidFill>
                  </a:tcPr>
                </a:tc>
                <a:extLst>
                  <a:ext uri="{0D108BD9-81ED-4DB2-BD59-A6C34878D82A}">
                    <a16:rowId xmlns:a16="http://schemas.microsoft.com/office/drawing/2014/main" val="10011"/>
                  </a:ext>
                </a:extLst>
              </a:tr>
            </a:tbl>
          </a:graphicData>
        </a:graphic>
      </p:graphicFrame>
      <p:cxnSp>
        <p:nvCxnSpPr>
          <p:cNvPr id="302" name="Google Shape;302;p39"/>
          <p:cNvCxnSpPr/>
          <p:nvPr/>
        </p:nvCxnSpPr>
        <p:spPr>
          <a:xfrm rot="10800000">
            <a:off x="1434450" y="1894025"/>
            <a:ext cx="0" cy="2790600"/>
          </a:xfrm>
          <a:prstGeom prst="straightConnector1">
            <a:avLst/>
          </a:prstGeom>
          <a:noFill/>
          <a:ln w="19050" cap="flat" cmpd="sng">
            <a:solidFill>
              <a:schemeClr val="dk2"/>
            </a:solidFill>
            <a:prstDash val="solid"/>
            <a:round/>
            <a:headEnd type="none" w="med" len="med"/>
            <a:tailEnd type="triangle" w="med" len="med"/>
          </a:ln>
        </p:spPr>
      </p:cxnSp>
      <p:cxnSp>
        <p:nvCxnSpPr>
          <p:cNvPr id="303" name="Google Shape;303;p39"/>
          <p:cNvCxnSpPr/>
          <p:nvPr/>
        </p:nvCxnSpPr>
        <p:spPr>
          <a:xfrm>
            <a:off x="1429025" y="4675250"/>
            <a:ext cx="6465000" cy="0"/>
          </a:xfrm>
          <a:prstGeom prst="straightConnector1">
            <a:avLst/>
          </a:prstGeom>
          <a:noFill/>
          <a:ln w="19050" cap="flat" cmpd="sng">
            <a:solidFill>
              <a:schemeClr val="dk2"/>
            </a:solidFill>
            <a:prstDash val="solid"/>
            <a:round/>
            <a:headEnd type="none" w="med" len="med"/>
            <a:tailEnd type="triangle" w="med" len="med"/>
          </a:ln>
        </p:spPr>
      </p:cxnSp>
      <p:sp>
        <p:nvSpPr>
          <p:cNvPr id="304" name="Google Shape;304;p39"/>
          <p:cNvSpPr txBox="1"/>
          <p:nvPr/>
        </p:nvSpPr>
        <p:spPr>
          <a:xfrm>
            <a:off x="3894000" y="4731400"/>
            <a:ext cx="13560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Time</a:t>
            </a:r>
            <a:endParaRPr>
              <a:latin typeface="Roboto"/>
              <a:ea typeface="Roboto"/>
              <a:cs typeface="Roboto"/>
              <a:sym typeface="Roboto"/>
            </a:endParaRPr>
          </a:p>
        </p:txBody>
      </p:sp>
      <p:sp>
        <p:nvSpPr>
          <p:cNvPr id="305" name="Google Shape;305;p39"/>
          <p:cNvSpPr txBox="1"/>
          <p:nvPr/>
        </p:nvSpPr>
        <p:spPr>
          <a:xfrm>
            <a:off x="405050" y="3166550"/>
            <a:ext cx="983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Frequency</a:t>
            </a:r>
            <a:endParaRPr>
              <a:latin typeface="Roboto"/>
              <a:ea typeface="Roboto"/>
              <a:cs typeface="Roboto"/>
              <a:sym typeface="Roboto"/>
            </a:endParaRPr>
          </a:p>
        </p:txBody>
      </p:sp>
      <p:sp>
        <p:nvSpPr>
          <p:cNvPr id="306" name="Google Shape;306;p39"/>
          <p:cNvSpPr/>
          <p:nvPr/>
        </p:nvSpPr>
        <p:spPr>
          <a:xfrm>
            <a:off x="6628050" y="2157350"/>
            <a:ext cx="852900" cy="1781400"/>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7" name="Google Shape;307;p39"/>
          <p:cNvSpPr txBox="1"/>
          <p:nvPr/>
        </p:nvSpPr>
        <p:spPr>
          <a:xfrm>
            <a:off x="7755850" y="2717000"/>
            <a:ext cx="1136100" cy="7020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9900FF"/>
                </a:solidFill>
                <a:latin typeface="Roboto"/>
                <a:ea typeface="Roboto"/>
                <a:cs typeface="Roboto"/>
                <a:sym typeface="Roboto"/>
              </a:rPr>
              <a:t>Purple user gets these frequencies...</a:t>
            </a:r>
            <a:endParaRPr>
              <a:solidFill>
                <a:srgbClr val="9900FF"/>
              </a:solidFill>
              <a:latin typeface="Roboto"/>
              <a:ea typeface="Roboto"/>
              <a:cs typeface="Roboto"/>
              <a:sym typeface="Roboto"/>
            </a:endParaRPr>
          </a:p>
        </p:txBody>
      </p:sp>
      <p:cxnSp>
        <p:nvCxnSpPr>
          <p:cNvPr id="308" name="Google Shape;308;p39"/>
          <p:cNvCxnSpPr/>
          <p:nvPr/>
        </p:nvCxnSpPr>
        <p:spPr>
          <a:xfrm>
            <a:off x="7664100" y="2157350"/>
            <a:ext cx="0" cy="1781400"/>
          </a:xfrm>
          <a:prstGeom prst="straightConnector1">
            <a:avLst/>
          </a:prstGeom>
          <a:noFill/>
          <a:ln w="19050" cap="flat" cmpd="sng">
            <a:solidFill>
              <a:srgbClr val="9900FF"/>
            </a:solidFill>
            <a:prstDash val="solid"/>
            <a:round/>
            <a:headEnd type="triangle" w="med" len="med"/>
            <a:tailEnd type="triangle" w="med" len="med"/>
          </a:ln>
        </p:spPr>
      </p:cxnSp>
      <p:sp>
        <p:nvSpPr>
          <p:cNvPr id="309" name="Google Shape;309;p39"/>
          <p:cNvSpPr txBox="1"/>
          <p:nvPr/>
        </p:nvSpPr>
        <p:spPr>
          <a:xfrm>
            <a:off x="6349500" y="1699325"/>
            <a:ext cx="14100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9900FF"/>
                </a:solidFill>
                <a:latin typeface="Roboto"/>
                <a:ea typeface="Roboto"/>
                <a:cs typeface="Roboto"/>
                <a:sym typeface="Roboto"/>
              </a:rPr>
              <a:t>...at these times.</a:t>
            </a:r>
            <a:endParaRPr>
              <a:solidFill>
                <a:srgbClr val="9900FF"/>
              </a:solidFill>
              <a:latin typeface="Roboto"/>
              <a:ea typeface="Roboto"/>
              <a:cs typeface="Roboto"/>
              <a:sym typeface="Roboto"/>
            </a:endParaRPr>
          </a:p>
        </p:txBody>
      </p:sp>
      <p:cxnSp>
        <p:nvCxnSpPr>
          <p:cNvPr id="310" name="Google Shape;310;p39"/>
          <p:cNvCxnSpPr/>
          <p:nvPr/>
        </p:nvCxnSpPr>
        <p:spPr>
          <a:xfrm>
            <a:off x="6628050" y="2001200"/>
            <a:ext cx="852900" cy="0"/>
          </a:xfrm>
          <a:prstGeom prst="straightConnector1">
            <a:avLst/>
          </a:prstGeom>
          <a:noFill/>
          <a:ln w="19050" cap="flat" cmpd="sng">
            <a:solidFill>
              <a:srgbClr val="9900FF"/>
            </a:solidFill>
            <a:prstDash val="solid"/>
            <a:round/>
            <a:headEnd type="triangle" w="med" len="med"/>
            <a:tailEnd type="triangle" w="med" len="med"/>
          </a:ln>
        </p:spPr>
      </p:cxnSp>
      <p:sp>
        <p:nvSpPr>
          <p:cNvPr id="2" name="Slide Number Placeholder 1">
            <a:extLst>
              <a:ext uri="{FF2B5EF4-FFF2-40B4-BE49-F238E27FC236}">
                <a16:creationId xmlns:a16="http://schemas.microsoft.com/office/drawing/2014/main" id="{8788068D-637F-E99F-EE3B-7899CD8C5E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cxnSp>
        <p:nvCxnSpPr>
          <p:cNvPr id="421" name="Google Shape;421;p41"/>
          <p:cNvCxnSpPr>
            <a:stCxn id="422" idx="2"/>
            <a:endCxn id="423" idx="0"/>
          </p:cNvCxnSpPr>
          <p:nvPr/>
        </p:nvCxnSpPr>
        <p:spPr>
          <a:xfrm flipH="1">
            <a:off x="5684250" y="3339925"/>
            <a:ext cx="1221600" cy="609300"/>
          </a:xfrm>
          <a:prstGeom prst="straightConnector1">
            <a:avLst/>
          </a:prstGeom>
          <a:noFill/>
          <a:ln w="9525" cap="flat" cmpd="sng">
            <a:solidFill>
              <a:srgbClr val="9900FF"/>
            </a:solidFill>
            <a:prstDash val="dash"/>
            <a:round/>
            <a:headEnd type="none" w="med" len="med"/>
            <a:tailEnd type="none" w="med" len="med"/>
          </a:ln>
        </p:spPr>
      </p:cxnSp>
      <p:cxnSp>
        <p:nvCxnSpPr>
          <p:cNvPr id="424" name="Google Shape;424;p41"/>
          <p:cNvCxnSpPr>
            <a:stCxn id="425" idx="2"/>
            <a:endCxn id="423" idx="0"/>
          </p:cNvCxnSpPr>
          <p:nvPr/>
        </p:nvCxnSpPr>
        <p:spPr>
          <a:xfrm>
            <a:off x="4549000" y="3054925"/>
            <a:ext cx="1135500" cy="894300"/>
          </a:xfrm>
          <a:prstGeom prst="straightConnector1">
            <a:avLst/>
          </a:prstGeom>
          <a:noFill/>
          <a:ln w="9525" cap="flat" cmpd="sng">
            <a:solidFill>
              <a:srgbClr val="9900FF"/>
            </a:solidFill>
            <a:prstDash val="dash"/>
            <a:round/>
            <a:headEnd type="none" w="med" len="med"/>
            <a:tailEnd type="none" w="med" len="med"/>
          </a:ln>
        </p:spPr>
      </p:cxnSp>
      <p:cxnSp>
        <p:nvCxnSpPr>
          <p:cNvPr id="426" name="Google Shape;426;p41"/>
          <p:cNvCxnSpPr>
            <a:stCxn id="427" idx="2"/>
            <a:endCxn id="423" idx="0"/>
          </p:cNvCxnSpPr>
          <p:nvPr/>
        </p:nvCxnSpPr>
        <p:spPr>
          <a:xfrm>
            <a:off x="4543650" y="3613525"/>
            <a:ext cx="1140600" cy="335700"/>
          </a:xfrm>
          <a:prstGeom prst="straightConnector1">
            <a:avLst/>
          </a:prstGeom>
          <a:noFill/>
          <a:ln w="9525" cap="flat" cmpd="sng">
            <a:solidFill>
              <a:srgbClr val="9900FF"/>
            </a:solidFill>
            <a:prstDash val="dash"/>
            <a:round/>
            <a:headEnd type="none" w="med" len="med"/>
            <a:tailEnd type="none" w="med" len="med"/>
          </a:ln>
        </p:spPr>
      </p:cxnSp>
      <p:sp>
        <p:nvSpPr>
          <p:cNvPr id="428" name="Google Shape;428;p4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Infrastructure Components: Cellular Core</a:t>
            </a:r>
            <a:endParaRPr/>
          </a:p>
        </p:txBody>
      </p:sp>
      <p:sp>
        <p:nvSpPr>
          <p:cNvPr id="429" name="Google Shape;429;p41"/>
          <p:cNvSpPr txBox="1">
            <a:spLocks noGrp="1"/>
          </p:cNvSpPr>
          <p:nvPr>
            <p:ph type="body" idx="1"/>
          </p:nvPr>
        </p:nvSpPr>
        <p:spPr>
          <a:xfrm>
            <a:off x="107050" y="402200"/>
            <a:ext cx="8909700" cy="1482600"/>
          </a:xfrm>
          <a:prstGeom prst="rect">
            <a:avLst/>
          </a:prstGeom>
        </p:spPr>
        <p:txBody>
          <a:bodyPr spcFirstLastPara="1" wrap="square" lIns="91425" tIns="91425" rIns="91425" bIns="91425" anchor="t" anchorCtr="0">
            <a:noAutofit/>
          </a:bodyPr>
          <a:lstStyle/>
          <a:p>
            <a:pPr marL="0" lvl="0" indent="0">
              <a:buNone/>
            </a:pPr>
            <a:r>
              <a:rPr lang="en-US" altLang="zh-CN" dirty="0"/>
              <a:t>Each operator has a </a:t>
            </a:r>
            <a:r>
              <a:rPr lang="en-US" altLang="zh-CN" b="1" dirty="0"/>
              <a:t>radio access network</a:t>
            </a:r>
            <a:r>
              <a:rPr lang="en-US" altLang="zh-CN" dirty="0"/>
              <a:t> of many towers.</a:t>
            </a:r>
          </a:p>
          <a:p>
            <a:pPr lvl="0"/>
            <a:r>
              <a:rPr lang="en-US" altLang="zh-CN" dirty="0"/>
              <a:t>Neighboring towers are assigned non-overlapping frequency ranges.</a:t>
            </a:r>
          </a:p>
          <a:p>
            <a:pPr lvl="0">
              <a:spcBef>
                <a:spcPts val="0"/>
              </a:spcBef>
            </a:pPr>
            <a:r>
              <a:rPr lang="en-US" altLang="zh-CN" dirty="0"/>
              <a:t>Towers in more populated areas can get allocated more frequencies.</a:t>
            </a:r>
          </a:p>
          <a:p>
            <a:pPr marL="0" lvl="0" indent="0" algn="l" rtl="0">
              <a:spcBef>
                <a:spcPts val="600"/>
              </a:spcBef>
              <a:spcAft>
                <a:spcPts val="0"/>
              </a:spcAft>
              <a:buNone/>
            </a:pPr>
            <a:r>
              <a:rPr lang="en" dirty="0"/>
              <a:t>The </a:t>
            </a:r>
            <a:r>
              <a:rPr lang="en" b="1" dirty="0"/>
              <a:t>cellular core</a:t>
            </a:r>
            <a:r>
              <a:rPr lang="en" dirty="0"/>
              <a:t> is the "backend" of the cellular network.</a:t>
            </a:r>
            <a:endParaRPr dirty="0"/>
          </a:p>
        </p:txBody>
      </p:sp>
      <p:sp>
        <p:nvSpPr>
          <p:cNvPr id="430" name="Google Shape;430;p41"/>
          <p:cNvSpPr/>
          <p:nvPr/>
        </p:nvSpPr>
        <p:spPr>
          <a:xfrm>
            <a:off x="1785710" y="2078475"/>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431" name="Google Shape;431;p41"/>
          <p:cNvGrpSpPr/>
          <p:nvPr/>
        </p:nvGrpSpPr>
        <p:grpSpPr>
          <a:xfrm>
            <a:off x="2163047" y="2289931"/>
            <a:ext cx="205525" cy="409199"/>
            <a:chOff x="7897625" y="3319150"/>
            <a:chExt cx="645900" cy="1285575"/>
          </a:xfrm>
        </p:grpSpPr>
        <p:sp>
          <p:nvSpPr>
            <p:cNvPr id="432" name="Google Shape;432;p41"/>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33" name="Google Shape;433;p41"/>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434" name="Google Shape;434;p41"/>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435" name="Google Shape;435;p41"/>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41"/>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41"/>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41"/>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41"/>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41"/>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441" name="Google Shape;441;p41"/>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2" name="Google Shape;442;p41"/>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3" name="Google Shape;443;p41"/>
            <p:cNvSpPr/>
            <p:nvPr/>
          </p:nvSpPr>
          <p:spPr>
            <a:xfrm>
              <a:off x="8198675" y="3551600"/>
              <a:ext cx="43800" cy="4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444" name="Google Shape;444;p41"/>
          <p:cNvSpPr/>
          <p:nvPr/>
        </p:nvSpPr>
        <p:spPr>
          <a:xfrm>
            <a:off x="1785710" y="2910667"/>
            <a:ext cx="960600" cy="832200"/>
          </a:xfrm>
          <a:prstGeom prst="hexagon">
            <a:avLst>
              <a:gd name="adj" fmla="val 28852"/>
              <a:gd name="vf" fmla="val 115470"/>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445" name="Google Shape;445;p41"/>
          <p:cNvGrpSpPr/>
          <p:nvPr/>
        </p:nvGrpSpPr>
        <p:grpSpPr>
          <a:xfrm>
            <a:off x="2163047" y="3122123"/>
            <a:ext cx="205525" cy="409199"/>
            <a:chOff x="7897625" y="3319150"/>
            <a:chExt cx="645900" cy="1285575"/>
          </a:xfrm>
        </p:grpSpPr>
        <p:sp>
          <p:nvSpPr>
            <p:cNvPr id="446" name="Google Shape;446;p41"/>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47" name="Google Shape;447;p41"/>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41"/>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41"/>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41"/>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41"/>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41"/>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41"/>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454" name="Google Shape;454;p41"/>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455" name="Google Shape;455;p41"/>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6" name="Google Shape;456;p41"/>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7" name="Google Shape;457;p41"/>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458" name="Google Shape;458;p41"/>
          <p:cNvSpPr/>
          <p:nvPr/>
        </p:nvSpPr>
        <p:spPr>
          <a:xfrm>
            <a:off x="1066200" y="2496334"/>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459" name="Google Shape;459;p41"/>
          <p:cNvGrpSpPr/>
          <p:nvPr/>
        </p:nvGrpSpPr>
        <p:grpSpPr>
          <a:xfrm>
            <a:off x="1443547" y="2707790"/>
            <a:ext cx="205525" cy="409199"/>
            <a:chOff x="7897625" y="3319150"/>
            <a:chExt cx="645900" cy="1285575"/>
          </a:xfrm>
        </p:grpSpPr>
        <p:sp>
          <p:nvSpPr>
            <p:cNvPr id="460" name="Google Shape;460;p41"/>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61" name="Google Shape;461;p41"/>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41"/>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463" name="Google Shape;463;p41"/>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464" name="Google Shape;464;p41"/>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465" name="Google Shape;465;p41"/>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466" name="Google Shape;466;p41"/>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467" name="Google Shape;467;p41"/>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468" name="Google Shape;468;p41"/>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469" name="Google Shape;469;p41"/>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70" name="Google Shape;470;p41"/>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71" name="Google Shape;471;p41"/>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472" name="Google Shape;472;p41"/>
          <p:cNvSpPr/>
          <p:nvPr/>
        </p:nvSpPr>
        <p:spPr>
          <a:xfrm>
            <a:off x="2505200" y="2496334"/>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473" name="Google Shape;473;p41"/>
          <p:cNvGrpSpPr/>
          <p:nvPr/>
        </p:nvGrpSpPr>
        <p:grpSpPr>
          <a:xfrm>
            <a:off x="2882547" y="2707790"/>
            <a:ext cx="205525" cy="409199"/>
            <a:chOff x="7897625" y="3319150"/>
            <a:chExt cx="645900" cy="1285575"/>
          </a:xfrm>
        </p:grpSpPr>
        <p:sp>
          <p:nvSpPr>
            <p:cNvPr id="474" name="Google Shape;474;p41"/>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75" name="Google Shape;475;p41"/>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476" name="Google Shape;476;p41"/>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477" name="Google Shape;477;p41"/>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478" name="Google Shape;478;p41"/>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479" name="Google Shape;479;p41"/>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480" name="Google Shape;480;p41"/>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481" name="Google Shape;481;p41"/>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482" name="Google Shape;482;p41"/>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483" name="Google Shape;483;p41"/>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4" name="Google Shape;484;p41"/>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5" name="Google Shape;485;p41"/>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486" name="Google Shape;486;p41"/>
          <p:cNvSpPr/>
          <p:nvPr/>
        </p:nvSpPr>
        <p:spPr>
          <a:xfrm>
            <a:off x="2505200" y="3328526"/>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487" name="Google Shape;487;p41"/>
          <p:cNvGrpSpPr/>
          <p:nvPr/>
        </p:nvGrpSpPr>
        <p:grpSpPr>
          <a:xfrm>
            <a:off x="2882547" y="3539982"/>
            <a:ext cx="205525" cy="409199"/>
            <a:chOff x="7897625" y="3319150"/>
            <a:chExt cx="645900" cy="1285575"/>
          </a:xfrm>
        </p:grpSpPr>
        <p:sp>
          <p:nvSpPr>
            <p:cNvPr id="488" name="Google Shape;488;p41"/>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89" name="Google Shape;489;p41"/>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490" name="Google Shape;490;p41"/>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491" name="Google Shape;491;p41"/>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492" name="Google Shape;492;p41"/>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493" name="Google Shape;493;p41"/>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494" name="Google Shape;494;p41"/>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495" name="Google Shape;495;p41"/>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496" name="Google Shape;496;p41"/>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497" name="Google Shape;497;p41"/>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8" name="Google Shape;498;p41"/>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9" name="Google Shape;499;p41"/>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500" name="Google Shape;500;p41"/>
          <p:cNvSpPr/>
          <p:nvPr/>
        </p:nvSpPr>
        <p:spPr>
          <a:xfrm>
            <a:off x="1066200" y="3328526"/>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501" name="Google Shape;501;p41"/>
          <p:cNvGrpSpPr/>
          <p:nvPr/>
        </p:nvGrpSpPr>
        <p:grpSpPr>
          <a:xfrm>
            <a:off x="1443547" y="3539982"/>
            <a:ext cx="205525" cy="409199"/>
            <a:chOff x="7897625" y="3319150"/>
            <a:chExt cx="645900" cy="1285575"/>
          </a:xfrm>
        </p:grpSpPr>
        <p:sp>
          <p:nvSpPr>
            <p:cNvPr id="502" name="Google Shape;502;p41"/>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03" name="Google Shape;503;p41"/>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504" name="Google Shape;504;p41"/>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41"/>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506" name="Google Shape;506;p41"/>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507" name="Google Shape;507;p41"/>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41"/>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41"/>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41"/>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511" name="Google Shape;511;p41"/>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2" name="Google Shape;512;p41"/>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3" name="Google Shape;513;p41"/>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514" name="Google Shape;514;p41"/>
          <p:cNvSpPr/>
          <p:nvPr/>
        </p:nvSpPr>
        <p:spPr>
          <a:xfrm>
            <a:off x="1785710" y="3742859"/>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515" name="Google Shape;515;p41"/>
          <p:cNvGrpSpPr/>
          <p:nvPr/>
        </p:nvGrpSpPr>
        <p:grpSpPr>
          <a:xfrm>
            <a:off x="2163037" y="3954316"/>
            <a:ext cx="205525" cy="409199"/>
            <a:chOff x="7897625" y="3319150"/>
            <a:chExt cx="645900" cy="1285575"/>
          </a:xfrm>
        </p:grpSpPr>
        <p:sp>
          <p:nvSpPr>
            <p:cNvPr id="516" name="Google Shape;516;p41"/>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17" name="Google Shape;517;p41"/>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518" name="Google Shape;518;p41"/>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519" name="Google Shape;519;p41"/>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520" name="Google Shape;520;p41"/>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521" name="Google Shape;521;p41"/>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522" name="Google Shape;522;p41"/>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523" name="Google Shape;523;p41"/>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524" name="Google Shape;524;p41"/>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525" name="Google Shape;525;p41"/>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6" name="Google Shape;526;p41"/>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7" name="Google Shape;527;p41"/>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528" name="Google Shape;528;p41"/>
          <p:cNvSpPr/>
          <p:nvPr/>
        </p:nvSpPr>
        <p:spPr>
          <a:xfrm>
            <a:off x="599312" y="4501275"/>
            <a:ext cx="3333383" cy="226355"/>
          </a:xfrm>
          <a:custGeom>
            <a:avLst/>
            <a:gdLst/>
            <a:ahLst/>
            <a:cxnLst/>
            <a:rect l="l" t="t" r="r" b="b"/>
            <a:pathLst>
              <a:path w="97746" h="4715" extrusionOk="0">
                <a:moveTo>
                  <a:pt x="0" y="0"/>
                </a:moveTo>
                <a:lnTo>
                  <a:pt x="0" y="4715"/>
                </a:lnTo>
                <a:lnTo>
                  <a:pt x="97746" y="4715"/>
                </a:lnTo>
                <a:lnTo>
                  <a:pt x="97746" y="0"/>
                </a:lnTo>
              </a:path>
            </a:pathLst>
          </a:custGeom>
          <a:noFill/>
          <a:ln w="19050" cap="flat" cmpd="sng">
            <a:solidFill>
              <a:schemeClr val="dk2"/>
            </a:solidFill>
            <a:prstDash val="solid"/>
            <a:round/>
            <a:headEnd type="none" w="med" len="med"/>
            <a:tailEnd type="none" w="med" len="med"/>
          </a:ln>
        </p:spPr>
        <p:txBody>
          <a:bodyPr/>
          <a:lstStyle/>
          <a:p>
            <a:endParaRPr lang="zh-CN" altLang="en-US"/>
          </a:p>
        </p:txBody>
      </p:sp>
      <p:sp>
        <p:nvSpPr>
          <p:cNvPr id="529" name="Google Shape;529;p41"/>
          <p:cNvSpPr txBox="1"/>
          <p:nvPr/>
        </p:nvSpPr>
        <p:spPr>
          <a:xfrm>
            <a:off x="720550" y="4727625"/>
            <a:ext cx="30909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Cellular Radio Access Network (RAN)</a:t>
            </a:r>
            <a:endParaRPr>
              <a:latin typeface="Roboto"/>
              <a:ea typeface="Roboto"/>
              <a:cs typeface="Roboto"/>
              <a:sym typeface="Roboto"/>
            </a:endParaRPr>
          </a:p>
        </p:txBody>
      </p:sp>
      <p:sp>
        <p:nvSpPr>
          <p:cNvPr id="425" name="Google Shape;425;p41"/>
          <p:cNvSpPr/>
          <p:nvPr/>
        </p:nvSpPr>
        <p:spPr>
          <a:xfrm>
            <a:off x="4406500" y="2769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427" name="Google Shape;427;p41"/>
          <p:cNvSpPr/>
          <p:nvPr/>
        </p:nvSpPr>
        <p:spPr>
          <a:xfrm>
            <a:off x="4401150" y="33285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422" name="Google Shape;422;p41"/>
          <p:cNvSpPr/>
          <p:nvPr/>
        </p:nvSpPr>
        <p:spPr>
          <a:xfrm>
            <a:off x="6763350" y="3054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sp>
        <p:nvSpPr>
          <p:cNvPr id="423" name="Google Shape;423;p41"/>
          <p:cNvSpPr/>
          <p:nvPr/>
        </p:nvSpPr>
        <p:spPr>
          <a:xfrm>
            <a:off x="5204075" y="39491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sp>
        <p:nvSpPr>
          <p:cNvPr id="530" name="Google Shape;530;p41"/>
          <p:cNvSpPr/>
          <p:nvPr/>
        </p:nvSpPr>
        <p:spPr>
          <a:xfrm>
            <a:off x="6610950" y="39335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sp>
        <p:nvSpPr>
          <p:cNvPr id="531" name="Google Shape;531;p41"/>
          <p:cNvSpPr/>
          <p:nvPr/>
        </p:nvSpPr>
        <p:spPr>
          <a:xfrm>
            <a:off x="4180699" y="4501275"/>
            <a:ext cx="3561131" cy="226355"/>
          </a:xfrm>
          <a:custGeom>
            <a:avLst/>
            <a:gdLst/>
            <a:ahLst/>
            <a:cxnLst/>
            <a:rect l="l" t="t" r="r" b="b"/>
            <a:pathLst>
              <a:path w="97746" h="4715" extrusionOk="0">
                <a:moveTo>
                  <a:pt x="0" y="0"/>
                </a:moveTo>
                <a:lnTo>
                  <a:pt x="0" y="4715"/>
                </a:lnTo>
                <a:lnTo>
                  <a:pt x="97746" y="4715"/>
                </a:lnTo>
                <a:lnTo>
                  <a:pt x="97746" y="0"/>
                </a:lnTo>
              </a:path>
            </a:pathLst>
          </a:custGeom>
          <a:noFill/>
          <a:ln w="19050" cap="flat" cmpd="sng">
            <a:solidFill>
              <a:schemeClr val="dk2"/>
            </a:solidFill>
            <a:prstDash val="solid"/>
            <a:round/>
            <a:headEnd type="none" w="med" len="med"/>
            <a:tailEnd type="none" w="med" len="med"/>
          </a:ln>
        </p:spPr>
        <p:txBody>
          <a:bodyPr/>
          <a:lstStyle/>
          <a:p>
            <a:endParaRPr lang="zh-CN" altLang="en-US"/>
          </a:p>
        </p:txBody>
      </p:sp>
      <p:sp>
        <p:nvSpPr>
          <p:cNvPr id="532" name="Google Shape;532;p41"/>
          <p:cNvSpPr txBox="1"/>
          <p:nvPr/>
        </p:nvSpPr>
        <p:spPr>
          <a:xfrm>
            <a:off x="4310222" y="4727625"/>
            <a:ext cx="3302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Cellular Core</a:t>
            </a:r>
            <a:endParaRPr>
              <a:latin typeface="Roboto"/>
              <a:ea typeface="Roboto"/>
              <a:cs typeface="Roboto"/>
              <a:sym typeface="Roboto"/>
            </a:endParaRPr>
          </a:p>
        </p:txBody>
      </p:sp>
      <p:cxnSp>
        <p:nvCxnSpPr>
          <p:cNvPr id="533" name="Google Shape;533;p41"/>
          <p:cNvCxnSpPr>
            <a:stCxn id="425" idx="1"/>
          </p:cNvCxnSpPr>
          <p:nvPr/>
        </p:nvCxnSpPr>
        <p:spPr>
          <a:xfrm flipH="1">
            <a:off x="3150100" y="2912425"/>
            <a:ext cx="1256400" cy="30600"/>
          </a:xfrm>
          <a:prstGeom prst="straightConnector1">
            <a:avLst/>
          </a:prstGeom>
          <a:noFill/>
          <a:ln w="19050" cap="flat" cmpd="sng">
            <a:solidFill>
              <a:srgbClr val="000000"/>
            </a:solidFill>
            <a:prstDash val="solid"/>
            <a:round/>
            <a:headEnd type="none" w="med" len="med"/>
            <a:tailEnd type="none" w="med" len="med"/>
          </a:ln>
        </p:spPr>
      </p:cxnSp>
      <p:cxnSp>
        <p:nvCxnSpPr>
          <p:cNvPr id="534" name="Google Shape;534;p41"/>
          <p:cNvCxnSpPr>
            <a:stCxn id="425" idx="1"/>
          </p:cNvCxnSpPr>
          <p:nvPr/>
        </p:nvCxnSpPr>
        <p:spPr>
          <a:xfrm rot="10800000">
            <a:off x="2438800" y="2541625"/>
            <a:ext cx="1967700" cy="370800"/>
          </a:xfrm>
          <a:prstGeom prst="straightConnector1">
            <a:avLst/>
          </a:prstGeom>
          <a:noFill/>
          <a:ln w="19050" cap="flat" cmpd="sng">
            <a:solidFill>
              <a:srgbClr val="000000"/>
            </a:solidFill>
            <a:prstDash val="solid"/>
            <a:round/>
            <a:headEnd type="none" w="med" len="med"/>
            <a:tailEnd type="none" w="med" len="med"/>
          </a:ln>
        </p:spPr>
      </p:cxnSp>
      <p:cxnSp>
        <p:nvCxnSpPr>
          <p:cNvPr id="535" name="Google Shape;535;p41"/>
          <p:cNvCxnSpPr>
            <a:stCxn id="425" idx="1"/>
          </p:cNvCxnSpPr>
          <p:nvPr/>
        </p:nvCxnSpPr>
        <p:spPr>
          <a:xfrm flipH="1">
            <a:off x="2365600" y="2912425"/>
            <a:ext cx="2040900" cy="454500"/>
          </a:xfrm>
          <a:prstGeom prst="straightConnector1">
            <a:avLst/>
          </a:prstGeom>
          <a:noFill/>
          <a:ln w="19050" cap="flat" cmpd="sng">
            <a:solidFill>
              <a:srgbClr val="000000"/>
            </a:solidFill>
            <a:prstDash val="solid"/>
            <a:round/>
            <a:headEnd type="none" w="med" len="med"/>
            <a:tailEnd type="none" w="med" len="med"/>
          </a:ln>
        </p:spPr>
      </p:cxnSp>
      <p:cxnSp>
        <p:nvCxnSpPr>
          <p:cNvPr id="536" name="Google Shape;536;p41"/>
          <p:cNvCxnSpPr>
            <a:stCxn id="427" idx="1"/>
          </p:cNvCxnSpPr>
          <p:nvPr/>
        </p:nvCxnSpPr>
        <p:spPr>
          <a:xfrm flipH="1">
            <a:off x="3126750" y="3471025"/>
            <a:ext cx="1274400" cy="314700"/>
          </a:xfrm>
          <a:prstGeom prst="straightConnector1">
            <a:avLst/>
          </a:prstGeom>
          <a:noFill/>
          <a:ln w="19050" cap="flat" cmpd="sng">
            <a:solidFill>
              <a:srgbClr val="000000"/>
            </a:solidFill>
            <a:prstDash val="solid"/>
            <a:round/>
            <a:headEnd type="none" w="med" len="med"/>
            <a:tailEnd type="none" w="med" len="med"/>
          </a:ln>
        </p:spPr>
      </p:cxnSp>
      <p:cxnSp>
        <p:nvCxnSpPr>
          <p:cNvPr id="537" name="Google Shape;537;p41"/>
          <p:cNvCxnSpPr>
            <a:stCxn id="427" idx="1"/>
          </p:cNvCxnSpPr>
          <p:nvPr/>
        </p:nvCxnSpPr>
        <p:spPr>
          <a:xfrm flipH="1">
            <a:off x="2417850" y="3471025"/>
            <a:ext cx="1983300" cy="751500"/>
          </a:xfrm>
          <a:prstGeom prst="straightConnector1">
            <a:avLst/>
          </a:prstGeom>
          <a:noFill/>
          <a:ln w="19050" cap="flat" cmpd="sng">
            <a:solidFill>
              <a:srgbClr val="000000"/>
            </a:solidFill>
            <a:prstDash val="solid"/>
            <a:round/>
            <a:headEnd type="none" w="med" len="med"/>
            <a:tailEnd type="none" w="med" len="med"/>
          </a:ln>
        </p:spPr>
      </p:cxnSp>
      <p:cxnSp>
        <p:nvCxnSpPr>
          <p:cNvPr id="538" name="Google Shape;538;p41"/>
          <p:cNvCxnSpPr>
            <a:stCxn id="425" idx="3"/>
            <a:endCxn id="422" idx="1"/>
          </p:cNvCxnSpPr>
          <p:nvPr/>
        </p:nvCxnSpPr>
        <p:spPr>
          <a:xfrm>
            <a:off x="4691500" y="2912425"/>
            <a:ext cx="2071800" cy="285000"/>
          </a:xfrm>
          <a:prstGeom prst="straightConnector1">
            <a:avLst/>
          </a:prstGeom>
          <a:noFill/>
          <a:ln w="19050" cap="flat" cmpd="sng">
            <a:solidFill>
              <a:srgbClr val="000000"/>
            </a:solidFill>
            <a:prstDash val="solid"/>
            <a:round/>
            <a:headEnd type="none" w="med" len="med"/>
            <a:tailEnd type="none" w="med" len="med"/>
          </a:ln>
        </p:spPr>
      </p:cxnSp>
      <p:cxnSp>
        <p:nvCxnSpPr>
          <p:cNvPr id="539" name="Google Shape;539;p41"/>
          <p:cNvCxnSpPr>
            <a:stCxn id="427" idx="3"/>
            <a:endCxn id="422" idx="1"/>
          </p:cNvCxnSpPr>
          <p:nvPr/>
        </p:nvCxnSpPr>
        <p:spPr>
          <a:xfrm rot="10800000" flipH="1">
            <a:off x="4686150" y="3197425"/>
            <a:ext cx="2077200" cy="273600"/>
          </a:xfrm>
          <a:prstGeom prst="straightConnector1">
            <a:avLst/>
          </a:prstGeom>
          <a:noFill/>
          <a:ln w="19050" cap="flat" cmpd="sng">
            <a:solidFill>
              <a:srgbClr val="000000"/>
            </a:solidFill>
            <a:prstDash val="solid"/>
            <a:round/>
            <a:headEnd type="none" w="med" len="med"/>
            <a:tailEnd type="none" w="med" len="med"/>
          </a:ln>
        </p:spPr>
      </p:cxnSp>
      <p:cxnSp>
        <p:nvCxnSpPr>
          <p:cNvPr id="540" name="Google Shape;540;p41"/>
          <p:cNvCxnSpPr>
            <a:stCxn id="530" idx="2"/>
            <a:endCxn id="423" idx="3"/>
          </p:cNvCxnSpPr>
          <p:nvPr/>
        </p:nvCxnSpPr>
        <p:spPr>
          <a:xfrm rot="10800000">
            <a:off x="6164550" y="4224575"/>
            <a:ext cx="446400" cy="0"/>
          </a:xfrm>
          <a:prstGeom prst="straightConnector1">
            <a:avLst/>
          </a:prstGeom>
          <a:noFill/>
          <a:ln w="9525" cap="flat" cmpd="sng">
            <a:solidFill>
              <a:srgbClr val="9900FF"/>
            </a:solidFill>
            <a:prstDash val="dash"/>
            <a:round/>
            <a:headEnd type="none" w="med" len="med"/>
            <a:tailEnd type="none" w="med" len="med"/>
          </a:ln>
        </p:spPr>
      </p:cxnSp>
      <p:cxnSp>
        <p:nvCxnSpPr>
          <p:cNvPr id="541" name="Google Shape;541;p41"/>
          <p:cNvCxnSpPr>
            <a:stCxn id="422" idx="3"/>
          </p:cNvCxnSpPr>
          <p:nvPr/>
        </p:nvCxnSpPr>
        <p:spPr>
          <a:xfrm>
            <a:off x="7048350" y="3197425"/>
            <a:ext cx="551700" cy="0"/>
          </a:xfrm>
          <a:prstGeom prst="straightConnector1">
            <a:avLst/>
          </a:prstGeom>
          <a:noFill/>
          <a:ln w="19050" cap="flat" cmpd="sng">
            <a:solidFill>
              <a:srgbClr val="000000"/>
            </a:solidFill>
            <a:prstDash val="solid"/>
            <a:round/>
            <a:headEnd type="none" w="med" len="med"/>
            <a:tailEnd type="none" w="med" len="med"/>
          </a:ln>
        </p:spPr>
      </p:cxnSp>
      <p:cxnSp>
        <p:nvCxnSpPr>
          <p:cNvPr id="542" name="Google Shape;542;p41"/>
          <p:cNvCxnSpPr/>
          <p:nvPr/>
        </p:nvCxnSpPr>
        <p:spPr>
          <a:xfrm>
            <a:off x="7659010" y="3197425"/>
            <a:ext cx="865500" cy="0"/>
          </a:xfrm>
          <a:prstGeom prst="straightConnector1">
            <a:avLst/>
          </a:prstGeom>
          <a:noFill/>
          <a:ln w="19050" cap="flat" cmpd="sng">
            <a:solidFill>
              <a:srgbClr val="000000"/>
            </a:solidFill>
            <a:prstDash val="dash"/>
            <a:round/>
            <a:headEnd type="none" w="med" len="med"/>
            <a:tailEnd type="none" w="med" len="med"/>
          </a:ln>
        </p:spPr>
      </p:cxnSp>
      <p:sp>
        <p:nvSpPr>
          <p:cNvPr id="543" name="Google Shape;543;p41"/>
          <p:cNvSpPr txBox="1"/>
          <p:nvPr/>
        </p:nvSpPr>
        <p:spPr>
          <a:xfrm>
            <a:off x="7600049" y="2927425"/>
            <a:ext cx="921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To Internet</a:t>
            </a:r>
            <a:endParaRPr>
              <a:latin typeface="Roboto"/>
              <a:ea typeface="Roboto"/>
              <a:cs typeface="Roboto"/>
              <a:sym typeface="Roboto"/>
            </a:endParaRPr>
          </a:p>
        </p:txBody>
      </p:sp>
      <p:cxnSp>
        <p:nvCxnSpPr>
          <p:cNvPr id="544" name="Google Shape;544;p41"/>
          <p:cNvCxnSpPr>
            <a:endCxn id="423" idx="1"/>
          </p:cNvCxnSpPr>
          <p:nvPr/>
        </p:nvCxnSpPr>
        <p:spPr>
          <a:xfrm>
            <a:off x="3499475" y="4067375"/>
            <a:ext cx="1704600" cy="157200"/>
          </a:xfrm>
          <a:prstGeom prst="straightConnector1">
            <a:avLst/>
          </a:prstGeom>
          <a:noFill/>
          <a:ln w="9525" cap="flat" cmpd="sng">
            <a:solidFill>
              <a:srgbClr val="9900FF"/>
            </a:solidFill>
            <a:prstDash val="dash"/>
            <a:round/>
            <a:headEnd type="none" w="med" len="med"/>
            <a:tailEnd type="none" w="med" len="med"/>
          </a:ln>
        </p:spPr>
      </p:cxnSp>
      <p:sp>
        <p:nvSpPr>
          <p:cNvPr id="2" name="Slide Number Placeholder 1">
            <a:extLst>
              <a:ext uri="{FF2B5EF4-FFF2-40B4-BE49-F238E27FC236}">
                <a16:creationId xmlns:a16="http://schemas.microsoft.com/office/drawing/2014/main" id="{5D6F28A9-BAF4-372A-C91A-9B49B1F711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cxnSp>
        <p:nvCxnSpPr>
          <p:cNvPr id="549" name="Google Shape;549;p42"/>
          <p:cNvCxnSpPr>
            <a:stCxn id="550" idx="2"/>
            <a:endCxn id="551" idx="0"/>
          </p:cNvCxnSpPr>
          <p:nvPr/>
        </p:nvCxnSpPr>
        <p:spPr>
          <a:xfrm flipH="1">
            <a:off x="5684250" y="3339925"/>
            <a:ext cx="1221600" cy="609300"/>
          </a:xfrm>
          <a:prstGeom prst="straightConnector1">
            <a:avLst/>
          </a:prstGeom>
          <a:noFill/>
          <a:ln w="9525" cap="flat" cmpd="sng">
            <a:solidFill>
              <a:srgbClr val="9900FF"/>
            </a:solidFill>
            <a:prstDash val="dash"/>
            <a:round/>
            <a:headEnd type="none" w="med" len="med"/>
            <a:tailEnd type="none" w="med" len="med"/>
          </a:ln>
        </p:spPr>
      </p:cxnSp>
      <p:cxnSp>
        <p:nvCxnSpPr>
          <p:cNvPr id="552" name="Google Shape;552;p42"/>
          <p:cNvCxnSpPr>
            <a:stCxn id="553" idx="2"/>
            <a:endCxn id="551" idx="0"/>
          </p:cNvCxnSpPr>
          <p:nvPr/>
        </p:nvCxnSpPr>
        <p:spPr>
          <a:xfrm>
            <a:off x="4549000" y="3054925"/>
            <a:ext cx="1135500" cy="894300"/>
          </a:xfrm>
          <a:prstGeom prst="straightConnector1">
            <a:avLst/>
          </a:prstGeom>
          <a:noFill/>
          <a:ln w="9525" cap="flat" cmpd="sng">
            <a:solidFill>
              <a:srgbClr val="9900FF"/>
            </a:solidFill>
            <a:prstDash val="dash"/>
            <a:round/>
            <a:headEnd type="none" w="med" len="med"/>
            <a:tailEnd type="none" w="med" len="med"/>
          </a:ln>
        </p:spPr>
      </p:cxnSp>
      <p:cxnSp>
        <p:nvCxnSpPr>
          <p:cNvPr id="554" name="Google Shape;554;p42"/>
          <p:cNvCxnSpPr>
            <a:stCxn id="555" idx="2"/>
            <a:endCxn id="551" idx="0"/>
          </p:cNvCxnSpPr>
          <p:nvPr/>
        </p:nvCxnSpPr>
        <p:spPr>
          <a:xfrm>
            <a:off x="4543650" y="3613525"/>
            <a:ext cx="1140600" cy="335700"/>
          </a:xfrm>
          <a:prstGeom prst="straightConnector1">
            <a:avLst/>
          </a:prstGeom>
          <a:noFill/>
          <a:ln w="9525" cap="flat" cmpd="sng">
            <a:solidFill>
              <a:srgbClr val="9900FF"/>
            </a:solidFill>
            <a:prstDash val="dash"/>
            <a:round/>
            <a:headEnd type="none" w="med" len="med"/>
            <a:tailEnd type="none" w="med" len="med"/>
          </a:ln>
        </p:spPr>
      </p:cxnSp>
      <p:sp>
        <p:nvSpPr>
          <p:cNvPr id="556" name="Google Shape;556;p4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Infrastructure Components (2/5 and 3/5): Radio Gateway, Packet Gateway</a:t>
            </a:r>
            <a:endParaRPr/>
          </a:p>
        </p:txBody>
      </p:sp>
      <p:sp>
        <p:nvSpPr>
          <p:cNvPr id="557" name="Google Shape;557;p42"/>
          <p:cNvSpPr txBox="1">
            <a:spLocks noGrp="1"/>
          </p:cNvSpPr>
          <p:nvPr>
            <p:ph type="body" idx="1"/>
          </p:nvPr>
        </p:nvSpPr>
        <p:spPr>
          <a:xfrm>
            <a:off x="107050" y="402200"/>
            <a:ext cx="8909700" cy="1340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Data-plane components (routers):</a:t>
            </a:r>
            <a:endParaRPr/>
          </a:p>
          <a:p>
            <a:pPr marL="457200" lvl="0" indent="-342900" algn="l" rtl="0">
              <a:spcBef>
                <a:spcPts val="600"/>
              </a:spcBef>
              <a:spcAft>
                <a:spcPts val="0"/>
              </a:spcAft>
              <a:buSzPts val="1800"/>
              <a:buChar char="●"/>
            </a:pPr>
            <a:r>
              <a:rPr lang="en" b="1"/>
              <a:t>Radio gateway</a:t>
            </a:r>
            <a:r>
              <a:rPr lang="en"/>
              <a:t>: Boundary between RAN and core.</a:t>
            </a:r>
            <a:endParaRPr/>
          </a:p>
          <a:p>
            <a:pPr marL="457200" lvl="0" indent="-342900" algn="l" rtl="0">
              <a:spcBef>
                <a:spcPts val="0"/>
              </a:spcBef>
              <a:spcAft>
                <a:spcPts val="0"/>
              </a:spcAft>
              <a:buSzPts val="1800"/>
              <a:buChar char="●"/>
            </a:pPr>
            <a:r>
              <a:rPr lang="en" b="1"/>
              <a:t>Packet gateway</a:t>
            </a:r>
            <a:r>
              <a:rPr lang="en"/>
              <a:t>: Boundary between cellular network and rest of Internet.</a:t>
            </a:r>
            <a:endParaRPr/>
          </a:p>
        </p:txBody>
      </p:sp>
      <p:sp>
        <p:nvSpPr>
          <p:cNvPr id="558" name="Google Shape;558;p42"/>
          <p:cNvSpPr/>
          <p:nvPr/>
        </p:nvSpPr>
        <p:spPr>
          <a:xfrm>
            <a:off x="1785710" y="2078475"/>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559" name="Google Shape;559;p42"/>
          <p:cNvGrpSpPr/>
          <p:nvPr/>
        </p:nvGrpSpPr>
        <p:grpSpPr>
          <a:xfrm>
            <a:off x="2163047" y="2289931"/>
            <a:ext cx="205525" cy="409199"/>
            <a:chOff x="7897625" y="3319150"/>
            <a:chExt cx="645900" cy="1285575"/>
          </a:xfrm>
        </p:grpSpPr>
        <p:sp>
          <p:nvSpPr>
            <p:cNvPr id="560" name="Google Shape;560;p42"/>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61" name="Google Shape;561;p42"/>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562" name="Google Shape;562;p42"/>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563" name="Google Shape;563;p42"/>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564" name="Google Shape;564;p42"/>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565" name="Google Shape;565;p42"/>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566" name="Google Shape;566;p42"/>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567" name="Google Shape;567;p42"/>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568" name="Google Shape;568;p42"/>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569" name="Google Shape;569;p42"/>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0" name="Google Shape;570;p42"/>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1" name="Google Shape;571;p42"/>
            <p:cNvSpPr/>
            <p:nvPr/>
          </p:nvSpPr>
          <p:spPr>
            <a:xfrm>
              <a:off x="8198675" y="3551600"/>
              <a:ext cx="43800" cy="4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572" name="Google Shape;572;p42"/>
          <p:cNvSpPr/>
          <p:nvPr/>
        </p:nvSpPr>
        <p:spPr>
          <a:xfrm>
            <a:off x="1785710" y="2910667"/>
            <a:ext cx="960600" cy="832200"/>
          </a:xfrm>
          <a:prstGeom prst="hexagon">
            <a:avLst>
              <a:gd name="adj" fmla="val 28852"/>
              <a:gd name="vf" fmla="val 115470"/>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573" name="Google Shape;573;p42"/>
          <p:cNvGrpSpPr/>
          <p:nvPr/>
        </p:nvGrpSpPr>
        <p:grpSpPr>
          <a:xfrm>
            <a:off x="2163047" y="3122123"/>
            <a:ext cx="205525" cy="409199"/>
            <a:chOff x="7897625" y="3319150"/>
            <a:chExt cx="645900" cy="1285575"/>
          </a:xfrm>
        </p:grpSpPr>
        <p:sp>
          <p:nvSpPr>
            <p:cNvPr id="574" name="Google Shape;574;p42"/>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75" name="Google Shape;575;p42"/>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576" name="Google Shape;576;p42"/>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577" name="Google Shape;577;p42"/>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578" name="Google Shape;578;p42"/>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579" name="Google Shape;579;p42"/>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580" name="Google Shape;580;p42"/>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581" name="Google Shape;581;p42"/>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582" name="Google Shape;582;p42"/>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583" name="Google Shape;583;p42"/>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84" name="Google Shape;584;p42"/>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85" name="Google Shape;585;p42"/>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586" name="Google Shape;586;p42"/>
          <p:cNvSpPr/>
          <p:nvPr/>
        </p:nvSpPr>
        <p:spPr>
          <a:xfrm>
            <a:off x="1066200" y="2496334"/>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587" name="Google Shape;587;p42"/>
          <p:cNvGrpSpPr/>
          <p:nvPr/>
        </p:nvGrpSpPr>
        <p:grpSpPr>
          <a:xfrm>
            <a:off x="1443547" y="2707790"/>
            <a:ext cx="205525" cy="409199"/>
            <a:chOff x="7897625" y="3319150"/>
            <a:chExt cx="645900" cy="1285575"/>
          </a:xfrm>
        </p:grpSpPr>
        <p:sp>
          <p:nvSpPr>
            <p:cNvPr id="588" name="Google Shape;588;p42"/>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89" name="Google Shape;589;p42"/>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590" name="Google Shape;590;p42"/>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591" name="Google Shape;591;p42"/>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592" name="Google Shape;592;p42"/>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593" name="Google Shape;593;p42"/>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42"/>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595" name="Google Shape;595;p42"/>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42"/>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597" name="Google Shape;597;p42"/>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8" name="Google Shape;598;p42"/>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9" name="Google Shape;599;p42"/>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600" name="Google Shape;600;p42"/>
          <p:cNvSpPr/>
          <p:nvPr/>
        </p:nvSpPr>
        <p:spPr>
          <a:xfrm>
            <a:off x="2505200" y="2496334"/>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601" name="Google Shape;601;p42"/>
          <p:cNvGrpSpPr/>
          <p:nvPr/>
        </p:nvGrpSpPr>
        <p:grpSpPr>
          <a:xfrm>
            <a:off x="2882547" y="2707790"/>
            <a:ext cx="205525" cy="409199"/>
            <a:chOff x="7897625" y="3319150"/>
            <a:chExt cx="645900" cy="1285575"/>
          </a:xfrm>
        </p:grpSpPr>
        <p:sp>
          <p:nvSpPr>
            <p:cNvPr id="602" name="Google Shape;602;p42"/>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03" name="Google Shape;603;p42"/>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42"/>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605" name="Google Shape;605;p42"/>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606" name="Google Shape;606;p42"/>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607" name="Google Shape;607;p42"/>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608" name="Google Shape;608;p42"/>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609" name="Google Shape;609;p42"/>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610" name="Google Shape;610;p42"/>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611" name="Google Shape;611;p42"/>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2" name="Google Shape;612;p42"/>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3" name="Google Shape;613;p42"/>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614" name="Google Shape;614;p42"/>
          <p:cNvSpPr/>
          <p:nvPr/>
        </p:nvSpPr>
        <p:spPr>
          <a:xfrm>
            <a:off x="2505200" y="3328526"/>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615" name="Google Shape;615;p42"/>
          <p:cNvGrpSpPr/>
          <p:nvPr/>
        </p:nvGrpSpPr>
        <p:grpSpPr>
          <a:xfrm>
            <a:off x="2882547" y="3539982"/>
            <a:ext cx="205525" cy="409199"/>
            <a:chOff x="7897625" y="3319150"/>
            <a:chExt cx="645900" cy="1285575"/>
          </a:xfrm>
        </p:grpSpPr>
        <p:sp>
          <p:nvSpPr>
            <p:cNvPr id="616" name="Google Shape;616;p42"/>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17" name="Google Shape;617;p42"/>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618" name="Google Shape;618;p42"/>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619" name="Google Shape;619;p42"/>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42"/>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42"/>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42"/>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42"/>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624" name="Google Shape;624;p42"/>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625" name="Google Shape;625;p42"/>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6" name="Google Shape;626;p42"/>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7" name="Google Shape;627;p42"/>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628" name="Google Shape;628;p42"/>
          <p:cNvSpPr/>
          <p:nvPr/>
        </p:nvSpPr>
        <p:spPr>
          <a:xfrm>
            <a:off x="1066200" y="3328526"/>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629" name="Google Shape;629;p42"/>
          <p:cNvGrpSpPr/>
          <p:nvPr/>
        </p:nvGrpSpPr>
        <p:grpSpPr>
          <a:xfrm>
            <a:off x="1443547" y="3539982"/>
            <a:ext cx="205525" cy="409199"/>
            <a:chOff x="7897625" y="3319150"/>
            <a:chExt cx="645900" cy="1285575"/>
          </a:xfrm>
        </p:grpSpPr>
        <p:sp>
          <p:nvSpPr>
            <p:cNvPr id="630" name="Google Shape;630;p42"/>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31" name="Google Shape;631;p42"/>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632" name="Google Shape;632;p42"/>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633" name="Google Shape;633;p42"/>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634" name="Google Shape;634;p42"/>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635" name="Google Shape;635;p42"/>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636" name="Google Shape;636;p42"/>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637" name="Google Shape;637;p42"/>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42"/>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639" name="Google Shape;639;p42"/>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40" name="Google Shape;640;p42"/>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41" name="Google Shape;641;p42"/>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642" name="Google Shape;642;p42"/>
          <p:cNvSpPr/>
          <p:nvPr/>
        </p:nvSpPr>
        <p:spPr>
          <a:xfrm>
            <a:off x="1785710" y="3742859"/>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643" name="Google Shape;643;p42"/>
          <p:cNvGrpSpPr/>
          <p:nvPr/>
        </p:nvGrpSpPr>
        <p:grpSpPr>
          <a:xfrm>
            <a:off x="2163037" y="3954316"/>
            <a:ext cx="205525" cy="409199"/>
            <a:chOff x="7897625" y="3319150"/>
            <a:chExt cx="645900" cy="1285575"/>
          </a:xfrm>
        </p:grpSpPr>
        <p:sp>
          <p:nvSpPr>
            <p:cNvPr id="644" name="Google Shape;644;p42"/>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45" name="Google Shape;645;p42"/>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646" name="Google Shape;646;p42"/>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647" name="Google Shape;647;p42"/>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648" name="Google Shape;648;p42"/>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649" name="Google Shape;649;p42"/>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650" name="Google Shape;650;p42"/>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651" name="Google Shape;651;p42"/>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652" name="Google Shape;652;p42"/>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653" name="Google Shape;653;p42"/>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4" name="Google Shape;654;p42"/>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5" name="Google Shape;655;p42"/>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656" name="Google Shape;656;p42"/>
          <p:cNvSpPr/>
          <p:nvPr/>
        </p:nvSpPr>
        <p:spPr>
          <a:xfrm>
            <a:off x="599312" y="4501275"/>
            <a:ext cx="3333383" cy="226355"/>
          </a:xfrm>
          <a:custGeom>
            <a:avLst/>
            <a:gdLst/>
            <a:ahLst/>
            <a:cxnLst/>
            <a:rect l="l" t="t" r="r" b="b"/>
            <a:pathLst>
              <a:path w="97746" h="4715" extrusionOk="0">
                <a:moveTo>
                  <a:pt x="0" y="0"/>
                </a:moveTo>
                <a:lnTo>
                  <a:pt x="0" y="4715"/>
                </a:lnTo>
                <a:lnTo>
                  <a:pt x="97746" y="4715"/>
                </a:lnTo>
                <a:lnTo>
                  <a:pt x="97746" y="0"/>
                </a:lnTo>
              </a:path>
            </a:pathLst>
          </a:custGeom>
          <a:noFill/>
          <a:ln w="19050" cap="flat" cmpd="sng">
            <a:solidFill>
              <a:schemeClr val="dk2"/>
            </a:solidFill>
            <a:prstDash val="solid"/>
            <a:round/>
            <a:headEnd type="none" w="med" len="med"/>
            <a:tailEnd type="none" w="med" len="med"/>
          </a:ln>
        </p:spPr>
        <p:txBody>
          <a:bodyPr/>
          <a:lstStyle/>
          <a:p>
            <a:endParaRPr lang="zh-CN" altLang="en-US"/>
          </a:p>
        </p:txBody>
      </p:sp>
      <p:sp>
        <p:nvSpPr>
          <p:cNvPr id="657" name="Google Shape;657;p42"/>
          <p:cNvSpPr txBox="1"/>
          <p:nvPr/>
        </p:nvSpPr>
        <p:spPr>
          <a:xfrm>
            <a:off x="720550" y="4727625"/>
            <a:ext cx="30909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Cellular Radio Access Network (RAN)</a:t>
            </a:r>
            <a:endParaRPr>
              <a:latin typeface="Roboto"/>
              <a:ea typeface="Roboto"/>
              <a:cs typeface="Roboto"/>
              <a:sym typeface="Roboto"/>
            </a:endParaRPr>
          </a:p>
        </p:txBody>
      </p:sp>
      <p:sp>
        <p:nvSpPr>
          <p:cNvPr id="553" name="Google Shape;553;p42"/>
          <p:cNvSpPr/>
          <p:nvPr/>
        </p:nvSpPr>
        <p:spPr>
          <a:xfrm>
            <a:off x="4406500" y="2769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555" name="Google Shape;555;p42"/>
          <p:cNvSpPr/>
          <p:nvPr/>
        </p:nvSpPr>
        <p:spPr>
          <a:xfrm>
            <a:off x="4401150" y="33285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550" name="Google Shape;550;p42"/>
          <p:cNvSpPr/>
          <p:nvPr/>
        </p:nvSpPr>
        <p:spPr>
          <a:xfrm>
            <a:off x="6763350" y="3054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sp>
        <p:nvSpPr>
          <p:cNvPr id="551" name="Google Shape;551;p42"/>
          <p:cNvSpPr/>
          <p:nvPr/>
        </p:nvSpPr>
        <p:spPr>
          <a:xfrm>
            <a:off x="5204075" y="39491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sp>
        <p:nvSpPr>
          <p:cNvPr id="658" name="Google Shape;658;p42"/>
          <p:cNvSpPr/>
          <p:nvPr/>
        </p:nvSpPr>
        <p:spPr>
          <a:xfrm>
            <a:off x="6610950" y="39335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sp>
        <p:nvSpPr>
          <p:cNvPr id="659" name="Google Shape;659;p42"/>
          <p:cNvSpPr/>
          <p:nvPr/>
        </p:nvSpPr>
        <p:spPr>
          <a:xfrm>
            <a:off x="4180699" y="4501275"/>
            <a:ext cx="3561131" cy="226355"/>
          </a:xfrm>
          <a:custGeom>
            <a:avLst/>
            <a:gdLst/>
            <a:ahLst/>
            <a:cxnLst/>
            <a:rect l="l" t="t" r="r" b="b"/>
            <a:pathLst>
              <a:path w="97746" h="4715" extrusionOk="0">
                <a:moveTo>
                  <a:pt x="0" y="0"/>
                </a:moveTo>
                <a:lnTo>
                  <a:pt x="0" y="4715"/>
                </a:lnTo>
                <a:lnTo>
                  <a:pt x="97746" y="4715"/>
                </a:lnTo>
                <a:lnTo>
                  <a:pt x="97746" y="0"/>
                </a:lnTo>
              </a:path>
            </a:pathLst>
          </a:custGeom>
          <a:noFill/>
          <a:ln w="19050" cap="flat" cmpd="sng">
            <a:solidFill>
              <a:schemeClr val="dk2"/>
            </a:solidFill>
            <a:prstDash val="solid"/>
            <a:round/>
            <a:headEnd type="none" w="med" len="med"/>
            <a:tailEnd type="none" w="med" len="med"/>
          </a:ln>
        </p:spPr>
        <p:txBody>
          <a:bodyPr/>
          <a:lstStyle/>
          <a:p>
            <a:endParaRPr lang="zh-CN" altLang="en-US"/>
          </a:p>
        </p:txBody>
      </p:sp>
      <p:sp>
        <p:nvSpPr>
          <p:cNvPr id="660" name="Google Shape;660;p42"/>
          <p:cNvSpPr txBox="1"/>
          <p:nvPr/>
        </p:nvSpPr>
        <p:spPr>
          <a:xfrm>
            <a:off x="4310222" y="4727625"/>
            <a:ext cx="3302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Cellular Core</a:t>
            </a:r>
            <a:endParaRPr>
              <a:latin typeface="Roboto"/>
              <a:ea typeface="Roboto"/>
              <a:cs typeface="Roboto"/>
              <a:sym typeface="Roboto"/>
            </a:endParaRPr>
          </a:p>
        </p:txBody>
      </p:sp>
      <p:cxnSp>
        <p:nvCxnSpPr>
          <p:cNvPr id="661" name="Google Shape;661;p42"/>
          <p:cNvCxnSpPr>
            <a:stCxn id="553" idx="1"/>
          </p:cNvCxnSpPr>
          <p:nvPr/>
        </p:nvCxnSpPr>
        <p:spPr>
          <a:xfrm flipH="1">
            <a:off x="3150100" y="2912425"/>
            <a:ext cx="1256400" cy="30600"/>
          </a:xfrm>
          <a:prstGeom prst="straightConnector1">
            <a:avLst/>
          </a:prstGeom>
          <a:noFill/>
          <a:ln w="19050" cap="flat" cmpd="sng">
            <a:solidFill>
              <a:srgbClr val="000000"/>
            </a:solidFill>
            <a:prstDash val="solid"/>
            <a:round/>
            <a:headEnd type="none" w="med" len="med"/>
            <a:tailEnd type="none" w="med" len="med"/>
          </a:ln>
        </p:spPr>
      </p:cxnSp>
      <p:cxnSp>
        <p:nvCxnSpPr>
          <p:cNvPr id="662" name="Google Shape;662;p42"/>
          <p:cNvCxnSpPr>
            <a:stCxn id="553" idx="1"/>
          </p:cNvCxnSpPr>
          <p:nvPr/>
        </p:nvCxnSpPr>
        <p:spPr>
          <a:xfrm rot="10800000">
            <a:off x="2438800" y="2541625"/>
            <a:ext cx="1967700" cy="370800"/>
          </a:xfrm>
          <a:prstGeom prst="straightConnector1">
            <a:avLst/>
          </a:prstGeom>
          <a:noFill/>
          <a:ln w="19050" cap="flat" cmpd="sng">
            <a:solidFill>
              <a:srgbClr val="000000"/>
            </a:solidFill>
            <a:prstDash val="solid"/>
            <a:round/>
            <a:headEnd type="none" w="med" len="med"/>
            <a:tailEnd type="none" w="med" len="med"/>
          </a:ln>
        </p:spPr>
      </p:cxnSp>
      <p:cxnSp>
        <p:nvCxnSpPr>
          <p:cNvPr id="663" name="Google Shape;663;p42"/>
          <p:cNvCxnSpPr>
            <a:stCxn id="553" idx="1"/>
          </p:cNvCxnSpPr>
          <p:nvPr/>
        </p:nvCxnSpPr>
        <p:spPr>
          <a:xfrm flipH="1">
            <a:off x="2365600" y="2912425"/>
            <a:ext cx="2040900" cy="454500"/>
          </a:xfrm>
          <a:prstGeom prst="straightConnector1">
            <a:avLst/>
          </a:prstGeom>
          <a:noFill/>
          <a:ln w="19050" cap="flat" cmpd="sng">
            <a:solidFill>
              <a:srgbClr val="000000"/>
            </a:solidFill>
            <a:prstDash val="solid"/>
            <a:round/>
            <a:headEnd type="none" w="med" len="med"/>
            <a:tailEnd type="none" w="med" len="med"/>
          </a:ln>
        </p:spPr>
      </p:cxnSp>
      <p:cxnSp>
        <p:nvCxnSpPr>
          <p:cNvPr id="664" name="Google Shape;664;p42"/>
          <p:cNvCxnSpPr>
            <a:stCxn id="555" idx="1"/>
          </p:cNvCxnSpPr>
          <p:nvPr/>
        </p:nvCxnSpPr>
        <p:spPr>
          <a:xfrm flipH="1">
            <a:off x="3126750" y="3471025"/>
            <a:ext cx="1274400" cy="314700"/>
          </a:xfrm>
          <a:prstGeom prst="straightConnector1">
            <a:avLst/>
          </a:prstGeom>
          <a:noFill/>
          <a:ln w="19050" cap="flat" cmpd="sng">
            <a:solidFill>
              <a:srgbClr val="000000"/>
            </a:solidFill>
            <a:prstDash val="solid"/>
            <a:round/>
            <a:headEnd type="none" w="med" len="med"/>
            <a:tailEnd type="none" w="med" len="med"/>
          </a:ln>
        </p:spPr>
      </p:cxnSp>
      <p:cxnSp>
        <p:nvCxnSpPr>
          <p:cNvPr id="665" name="Google Shape;665;p42"/>
          <p:cNvCxnSpPr>
            <a:stCxn id="555" idx="1"/>
          </p:cNvCxnSpPr>
          <p:nvPr/>
        </p:nvCxnSpPr>
        <p:spPr>
          <a:xfrm flipH="1">
            <a:off x="2417850" y="3471025"/>
            <a:ext cx="1983300" cy="751500"/>
          </a:xfrm>
          <a:prstGeom prst="straightConnector1">
            <a:avLst/>
          </a:prstGeom>
          <a:noFill/>
          <a:ln w="19050" cap="flat" cmpd="sng">
            <a:solidFill>
              <a:srgbClr val="000000"/>
            </a:solidFill>
            <a:prstDash val="solid"/>
            <a:round/>
            <a:headEnd type="none" w="med" len="med"/>
            <a:tailEnd type="none" w="med" len="med"/>
          </a:ln>
        </p:spPr>
      </p:cxnSp>
      <p:cxnSp>
        <p:nvCxnSpPr>
          <p:cNvPr id="666" name="Google Shape;666;p42"/>
          <p:cNvCxnSpPr>
            <a:stCxn id="553" idx="3"/>
            <a:endCxn id="550" idx="1"/>
          </p:cNvCxnSpPr>
          <p:nvPr/>
        </p:nvCxnSpPr>
        <p:spPr>
          <a:xfrm>
            <a:off x="4691500" y="2912425"/>
            <a:ext cx="2071800" cy="285000"/>
          </a:xfrm>
          <a:prstGeom prst="straightConnector1">
            <a:avLst/>
          </a:prstGeom>
          <a:noFill/>
          <a:ln w="19050" cap="flat" cmpd="sng">
            <a:solidFill>
              <a:srgbClr val="000000"/>
            </a:solidFill>
            <a:prstDash val="solid"/>
            <a:round/>
            <a:headEnd type="none" w="med" len="med"/>
            <a:tailEnd type="none" w="med" len="med"/>
          </a:ln>
        </p:spPr>
      </p:cxnSp>
      <p:cxnSp>
        <p:nvCxnSpPr>
          <p:cNvPr id="667" name="Google Shape;667;p42"/>
          <p:cNvCxnSpPr>
            <a:stCxn id="555" idx="3"/>
            <a:endCxn id="550" idx="1"/>
          </p:cNvCxnSpPr>
          <p:nvPr/>
        </p:nvCxnSpPr>
        <p:spPr>
          <a:xfrm rot="10800000" flipH="1">
            <a:off x="4686150" y="3197425"/>
            <a:ext cx="2077200" cy="273600"/>
          </a:xfrm>
          <a:prstGeom prst="straightConnector1">
            <a:avLst/>
          </a:prstGeom>
          <a:noFill/>
          <a:ln w="19050" cap="flat" cmpd="sng">
            <a:solidFill>
              <a:srgbClr val="000000"/>
            </a:solidFill>
            <a:prstDash val="solid"/>
            <a:round/>
            <a:headEnd type="none" w="med" len="med"/>
            <a:tailEnd type="none" w="med" len="med"/>
          </a:ln>
        </p:spPr>
      </p:cxnSp>
      <p:cxnSp>
        <p:nvCxnSpPr>
          <p:cNvPr id="668" name="Google Shape;668;p42"/>
          <p:cNvCxnSpPr>
            <a:stCxn id="658" idx="2"/>
            <a:endCxn id="551" idx="3"/>
          </p:cNvCxnSpPr>
          <p:nvPr/>
        </p:nvCxnSpPr>
        <p:spPr>
          <a:xfrm rot="10800000">
            <a:off x="6164550" y="4224575"/>
            <a:ext cx="446400" cy="0"/>
          </a:xfrm>
          <a:prstGeom prst="straightConnector1">
            <a:avLst/>
          </a:prstGeom>
          <a:noFill/>
          <a:ln w="9525" cap="flat" cmpd="sng">
            <a:solidFill>
              <a:srgbClr val="9900FF"/>
            </a:solidFill>
            <a:prstDash val="dash"/>
            <a:round/>
            <a:headEnd type="none" w="med" len="med"/>
            <a:tailEnd type="none" w="med" len="med"/>
          </a:ln>
        </p:spPr>
      </p:cxnSp>
      <p:cxnSp>
        <p:nvCxnSpPr>
          <p:cNvPr id="669" name="Google Shape;669;p42"/>
          <p:cNvCxnSpPr>
            <a:stCxn id="550" idx="3"/>
          </p:cNvCxnSpPr>
          <p:nvPr/>
        </p:nvCxnSpPr>
        <p:spPr>
          <a:xfrm>
            <a:off x="7048350" y="3197425"/>
            <a:ext cx="551700" cy="0"/>
          </a:xfrm>
          <a:prstGeom prst="straightConnector1">
            <a:avLst/>
          </a:prstGeom>
          <a:noFill/>
          <a:ln w="19050" cap="flat" cmpd="sng">
            <a:solidFill>
              <a:srgbClr val="000000"/>
            </a:solidFill>
            <a:prstDash val="solid"/>
            <a:round/>
            <a:headEnd type="none" w="med" len="med"/>
            <a:tailEnd type="none" w="med" len="med"/>
          </a:ln>
        </p:spPr>
      </p:cxnSp>
      <p:cxnSp>
        <p:nvCxnSpPr>
          <p:cNvPr id="670" name="Google Shape;670;p42"/>
          <p:cNvCxnSpPr/>
          <p:nvPr/>
        </p:nvCxnSpPr>
        <p:spPr>
          <a:xfrm>
            <a:off x="7659010" y="3197425"/>
            <a:ext cx="865500" cy="0"/>
          </a:xfrm>
          <a:prstGeom prst="straightConnector1">
            <a:avLst/>
          </a:prstGeom>
          <a:noFill/>
          <a:ln w="19050" cap="flat" cmpd="sng">
            <a:solidFill>
              <a:srgbClr val="000000"/>
            </a:solidFill>
            <a:prstDash val="dash"/>
            <a:round/>
            <a:headEnd type="none" w="med" len="med"/>
            <a:tailEnd type="none" w="med" len="med"/>
          </a:ln>
        </p:spPr>
      </p:cxnSp>
      <p:sp>
        <p:nvSpPr>
          <p:cNvPr id="671" name="Google Shape;671;p42"/>
          <p:cNvSpPr txBox="1"/>
          <p:nvPr/>
        </p:nvSpPr>
        <p:spPr>
          <a:xfrm>
            <a:off x="7600049" y="2927425"/>
            <a:ext cx="921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To Internet</a:t>
            </a:r>
            <a:endParaRPr>
              <a:latin typeface="Roboto"/>
              <a:ea typeface="Roboto"/>
              <a:cs typeface="Roboto"/>
              <a:sym typeface="Roboto"/>
            </a:endParaRPr>
          </a:p>
        </p:txBody>
      </p:sp>
      <p:sp>
        <p:nvSpPr>
          <p:cNvPr id="672" name="Google Shape;672;p42"/>
          <p:cNvSpPr txBox="1"/>
          <p:nvPr/>
        </p:nvSpPr>
        <p:spPr>
          <a:xfrm>
            <a:off x="3900150" y="2236613"/>
            <a:ext cx="13437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R1 and R2 are radio gateways.</a:t>
            </a:r>
            <a:endParaRPr>
              <a:solidFill>
                <a:schemeClr val="accent2"/>
              </a:solidFill>
              <a:latin typeface="Roboto"/>
              <a:ea typeface="Roboto"/>
              <a:cs typeface="Roboto"/>
              <a:sym typeface="Roboto"/>
            </a:endParaRPr>
          </a:p>
        </p:txBody>
      </p:sp>
      <p:sp>
        <p:nvSpPr>
          <p:cNvPr id="673" name="Google Shape;673;p42"/>
          <p:cNvSpPr txBox="1"/>
          <p:nvPr/>
        </p:nvSpPr>
        <p:spPr>
          <a:xfrm>
            <a:off x="5867250" y="2369213"/>
            <a:ext cx="20772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P1 is the packet gateway.</a:t>
            </a:r>
            <a:br>
              <a:rPr lang="en">
                <a:solidFill>
                  <a:schemeClr val="accent2"/>
                </a:solidFill>
                <a:latin typeface="Roboto"/>
                <a:ea typeface="Roboto"/>
                <a:cs typeface="Roboto"/>
                <a:sym typeface="Roboto"/>
              </a:rPr>
            </a:br>
            <a:r>
              <a:rPr lang="en">
                <a:solidFill>
                  <a:schemeClr val="accent2"/>
                </a:solidFill>
                <a:latin typeface="Roboto"/>
                <a:ea typeface="Roboto"/>
                <a:cs typeface="Roboto"/>
                <a:sym typeface="Roboto"/>
              </a:rPr>
              <a:t>(There could be multiple).</a:t>
            </a:r>
            <a:endParaRPr>
              <a:solidFill>
                <a:schemeClr val="accent2"/>
              </a:solidFill>
              <a:latin typeface="Roboto"/>
              <a:ea typeface="Roboto"/>
              <a:cs typeface="Roboto"/>
              <a:sym typeface="Roboto"/>
            </a:endParaRPr>
          </a:p>
        </p:txBody>
      </p:sp>
      <p:sp>
        <p:nvSpPr>
          <p:cNvPr id="674" name="Google Shape;674;p42"/>
          <p:cNvSpPr txBox="1"/>
          <p:nvPr/>
        </p:nvSpPr>
        <p:spPr>
          <a:xfrm>
            <a:off x="2282372" y="1714377"/>
            <a:ext cx="24045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Wired links between towers and radio gateways.</a:t>
            </a:r>
            <a:endParaRPr>
              <a:solidFill>
                <a:schemeClr val="accent2"/>
              </a:solidFill>
              <a:latin typeface="Roboto"/>
              <a:ea typeface="Roboto"/>
              <a:cs typeface="Roboto"/>
              <a:sym typeface="Roboto"/>
            </a:endParaRPr>
          </a:p>
        </p:txBody>
      </p:sp>
      <p:cxnSp>
        <p:nvCxnSpPr>
          <p:cNvPr id="675" name="Google Shape;675;p42"/>
          <p:cNvCxnSpPr>
            <a:endCxn id="551" idx="1"/>
          </p:cNvCxnSpPr>
          <p:nvPr/>
        </p:nvCxnSpPr>
        <p:spPr>
          <a:xfrm>
            <a:off x="3499475" y="4067375"/>
            <a:ext cx="1704600" cy="157200"/>
          </a:xfrm>
          <a:prstGeom prst="straightConnector1">
            <a:avLst/>
          </a:prstGeom>
          <a:noFill/>
          <a:ln w="9525" cap="flat" cmpd="sng">
            <a:solidFill>
              <a:srgbClr val="9900FF"/>
            </a:solidFill>
            <a:prstDash val="dash"/>
            <a:round/>
            <a:headEnd type="none" w="med" len="med"/>
            <a:tailEnd type="none" w="med" len="med"/>
          </a:ln>
        </p:spPr>
      </p:cxnSp>
      <p:sp>
        <p:nvSpPr>
          <p:cNvPr id="2" name="Slide Number Placeholder 1">
            <a:extLst>
              <a:ext uri="{FF2B5EF4-FFF2-40B4-BE49-F238E27FC236}">
                <a16:creationId xmlns:a16="http://schemas.microsoft.com/office/drawing/2014/main" id="{32088A7C-5613-7424-9E68-CE6BBF11DD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cxnSp>
        <p:nvCxnSpPr>
          <p:cNvPr id="680" name="Google Shape;680;p43"/>
          <p:cNvCxnSpPr>
            <a:stCxn id="681" idx="2"/>
            <a:endCxn id="682" idx="0"/>
          </p:cNvCxnSpPr>
          <p:nvPr/>
        </p:nvCxnSpPr>
        <p:spPr>
          <a:xfrm flipH="1">
            <a:off x="5684250" y="3339925"/>
            <a:ext cx="1221600" cy="609300"/>
          </a:xfrm>
          <a:prstGeom prst="straightConnector1">
            <a:avLst/>
          </a:prstGeom>
          <a:noFill/>
          <a:ln w="9525" cap="flat" cmpd="sng">
            <a:solidFill>
              <a:srgbClr val="9900FF"/>
            </a:solidFill>
            <a:prstDash val="dash"/>
            <a:round/>
            <a:headEnd type="none" w="med" len="med"/>
            <a:tailEnd type="none" w="med" len="med"/>
          </a:ln>
        </p:spPr>
      </p:cxnSp>
      <p:cxnSp>
        <p:nvCxnSpPr>
          <p:cNvPr id="683" name="Google Shape;683;p43"/>
          <p:cNvCxnSpPr>
            <a:stCxn id="684" idx="2"/>
            <a:endCxn id="682" idx="0"/>
          </p:cNvCxnSpPr>
          <p:nvPr/>
        </p:nvCxnSpPr>
        <p:spPr>
          <a:xfrm>
            <a:off x="4549000" y="3054925"/>
            <a:ext cx="1135500" cy="894300"/>
          </a:xfrm>
          <a:prstGeom prst="straightConnector1">
            <a:avLst/>
          </a:prstGeom>
          <a:noFill/>
          <a:ln w="9525" cap="flat" cmpd="sng">
            <a:solidFill>
              <a:srgbClr val="9900FF"/>
            </a:solidFill>
            <a:prstDash val="dash"/>
            <a:round/>
            <a:headEnd type="none" w="med" len="med"/>
            <a:tailEnd type="none" w="med" len="med"/>
          </a:ln>
        </p:spPr>
      </p:cxnSp>
      <p:cxnSp>
        <p:nvCxnSpPr>
          <p:cNvPr id="685" name="Google Shape;685;p43"/>
          <p:cNvCxnSpPr>
            <a:stCxn id="686" idx="2"/>
            <a:endCxn id="682" idx="0"/>
          </p:cNvCxnSpPr>
          <p:nvPr/>
        </p:nvCxnSpPr>
        <p:spPr>
          <a:xfrm>
            <a:off x="4543650" y="3613525"/>
            <a:ext cx="1140600" cy="335700"/>
          </a:xfrm>
          <a:prstGeom prst="straightConnector1">
            <a:avLst/>
          </a:prstGeom>
          <a:noFill/>
          <a:ln w="9525" cap="flat" cmpd="sng">
            <a:solidFill>
              <a:srgbClr val="9900FF"/>
            </a:solidFill>
            <a:prstDash val="dash"/>
            <a:round/>
            <a:headEnd type="none" w="med" len="med"/>
            <a:tailEnd type="none" w="med" len="med"/>
          </a:ln>
        </p:spPr>
      </p:cxnSp>
      <p:sp>
        <p:nvSpPr>
          <p:cNvPr id="687" name="Google Shape;687;p4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Infrastructure Components (4/5 and 5/5): Mobility Manager, Database</a:t>
            </a:r>
            <a:endParaRPr/>
          </a:p>
        </p:txBody>
      </p:sp>
      <p:sp>
        <p:nvSpPr>
          <p:cNvPr id="688" name="Google Shape;688;p43"/>
          <p:cNvSpPr txBox="1">
            <a:spLocks noGrp="1"/>
          </p:cNvSpPr>
          <p:nvPr>
            <p:ph type="body" idx="1"/>
          </p:nvPr>
        </p:nvSpPr>
        <p:spPr>
          <a:xfrm>
            <a:off x="107050" y="402200"/>
            <a:ext cx="8909700" cy="1340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Control-plane components:</a:t>
            </a:r>
            <a:endParaRPr/>
          </a:p>
          <a:p>
            <a:pPr marL="457200" lvl="0" indent="-342900" algn="l" rtl="0">
              <a:spcBef>
                <a:spcPts val="600"/>
              </a:spcBef>
              <a:spcAft>
                <a:spcPts val="0"/>
              </a:spcAft>
              <a:buSzPts val="1800"/>
              <a:buChar char="●"/>
            </a:pPr>
            <a:r>
              <a:rPr lang="en" b="1"/>
              <a:t>Mobility manager</a:t>
            </a:r>
            <a:r>
              <a:rPr lang="en"/>
              <a:t>: Handles authentication, mobility, location tracking, etc.</a:t>
            </a:r>
            <a:endParaRPr/>
          </a:p>
          <a:p>
            <a:pPr marL="457200" lvl="0" indent="-342900" algn="l" rtl="0">
              <a:spcBef>
                <a:spcPts val="0"/>
              </a:spcBef>
              <a:spcAft>
                <a:spcPts val="0"/>
              </a:spcAft>
              <a:buSzPts val="1800"/>
              <a:buChar char="●"/>
            </a:pPr>
            <a:r>
              <a:rPr lang="en" b="1"/>
              <a:t>Database</a:t>
            </a:r>
            <a:r>
              <a:rPr lang="en"/>
              <a:t>: Stores information about customers.</a:t>
            </a:r>
            <a:endParaRPr/>
          </a:p>
        </p:txBody>
      </p:sp>
      <p:sp>
        <p:nvSpPr>
          <p:cNvPr id="689" name="Google Shape;689;p43"/>
          <p:cNvSpPr/>
          <p:nvPr/>
        </p:nvSpPr>
        <p:spPr>
          <a:xfrm>
            <a:off x="1785710" y="2078475"/>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690" name="Google Shape;690;p43"/>
          <p:cNvGrpSpPr/>
          <p:nvPr/>
        </p:nvGrpSpPr>
        <p:grpSpPr>
          <a:xfrm>
            <a:off x="2163047" y="2289931"/>
            <a:ext cx="205525" cy="409199"/>
            <a:chOff x="7897625" y="3319150"/>
            <a:chExt cx="645900" cy="1285575"/>
          </a:xfrm>
        </p:grpSpPr>
        <p:sp>
          <p:nvSpPr>
            <p:cNvPr id="691" name="Google Shape;691;p43"/>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92" name="Google Shape;692;p43"/>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693" name="Google Shape;693;p43"/>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694" name="Google Shape;694;p43"/>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695" name="Google Shape;695;p43"/>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696" name="Google Shape;696;p43"/>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697" name="Google Shape;697;p43"/>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698" name="Google Shape;698;p43"/>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699" name="Google Shape;699;p43"/>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700" name="Google Shape;700;p43"/>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01" name="Google Shape;701;p43"/>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02" name="Google Shape;702;p43"/>
            <p:cNvSpPr/>
            <p:nvPr/>
          </p:nvSpPr>
          <p:spPr>
            <a:xfrm>
              <a:off x="8198675" y="3551600"/>
              <a:ext cx="43800" cy="4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703" name="Google Shape;703;p43"/>
          <p:cNvSpPr/>
          <p:nvPr/>
        </p:nvSpPr>
        <p:spPr>
          <a:xfrm>
            <a:off x="1785710" y="2910667"/>
            <a:ext cx="960600" cy="832200"/>
          </a:xfrm>
          <a:prstGeom prst="hexagon">
            <a:avLst>
              <a:gd name="adj" fmla="val 28852"/>
              <a:gd name="vf" fmla="val 115470"/>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704" name="Google Shape;704;p43"/>
          <p:cNvGrpSpPr/>
          <p:nvPr/>
        </p:nvGrpSpPr>
        <p:grpSpPr>
          <a:xfrm>
            <a:off x="2163047" y="3122123"/>
            <a:ext cx="205525" cy="409199"/>
            <a:chOff x="7897625" y="3319150"/>
            <a:chExt cx="645900" cy="1285575"/>
          </a:xfrm>
        </p:grpSpPr>
        <p:sp>
          <p:nvSpPr>
            <p:cNvPr id="705" name="Google Shape;705;p43"/>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06" name="Google Shape;706;p43"/>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07" name="Google Shape;707;p43"/>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08" name="Google Shape;708;p43"/>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09" name="Google Shape;709;p43"/>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10" name="Google Shape;710;p43"/>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11" name="Google Shape;711;p43"/>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12" name="Google Shape;712;p43"/>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713" name="Google Shape;713;p43"/>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714" name="Google Shape;714;p43"/>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15" name="Google Shape;715;p43"/>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16" name="Google Shape;716;p43"/>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717" name="Google Shape;717;p43"/>
          <p:cNvSpPr/>
          <p:nvPr/>
        </p:nvSpPr>
        <p:spPr>
          <a:xfrm>
            <a:off x="1066200" y="2496334"/>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718" name="Google Shape;718;p43"/>
          <p:cNvGrpSpPr/>
          <p:nvPr/>
        </p:nvGrpSpPr>
        <p:grpSpPr>
          <a:xfrm>
            <a:off x="1443547" y="2707790"/>
            <a:ext cx="205525" cy="409199"/>
            <a:chOff x="7897625" y="3319150"/>
            <a:chExt cx="645900" cy="1285575"/>
          </a:xfrm>
        </p:grpSpPr>
        <p:sp>
          <p:nvSpPr>
            <p:cNvPr id="719" name="Google Shape;719;p43"/>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20" name="Google Shape;720;p43"/>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21" name="Google Shape;721;p43"/>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22" name="Google Shape;722;p43"/>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23" name="Google Shape;723;p43"/>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24" name="Google Shape;724;p43"/>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25" name="Google Shape;725;p43"/>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26" name="Google Shape;726;p43"/>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727" name="Google Shape;727;p43"/>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728" name="Google Shape;728;p43"/>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29" name="Google Shape;729;p43"/>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30" name="Google Shape;730;p43"/>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731" name="Google Shape;731;p43"/>
          <p:cNvSpPr/>
          <p:nvPr/>
        </p:nvSpPr>
        <p:spPr>
          <a:xfrm>
            <a:off x="2505200" y="2496334"/>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732" name="Google Shape;732;p43"/>
          <p:cNvGrpSpPr/>
          <p:nvPr/>
        </p:nvGrpSpPr>
        <p:grpSpPr>
          <a:xfrm>
            <a:off x="2882547" y="2707790"/>
            <a:ext cx="205525" cy="409199"/>
            <a:chOff x="7897625" y="3319150"/>
            <a:chExt cx="645900" cy="1285575"/>
          </a:xfrm>
        </p:grpSpPr>
        <p:sp>
          <p:nvSpPr>
            <p:cNvPr id="733" name="Google Shape;733;p43"/>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34" name="Google Shape;734;p43"/>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35" name="Google Shape;735;p43"/>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36" name="Google Shape;736;p43"/>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37" name="Google Shape;737;p43"/>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38" name="Google Shape;738;p43"/>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39" name="Google Shape;739;p43"/>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40" name="Google Shape;740;p43"/>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741" name="Google Shape;741;p43"/>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742" name="Google Shape;742;p43"/>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43" name="Google Shape;743;p43"/>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44" name="Google Shape;744;p43"/>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745" name="Google Shape;745;p43"/>
          <p:cNvSpPr/>
          <p:nvPr/>
        </p:nvSpPr>
        <p:spPr>
          <a:xfrm>
            <a:off x="2505200" y="3328526"/>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746" name="Google Shape;746;p43"/>
          <p:cNvGrpSpPr/>
          <p:nvPr/>
        </p:nvGrpSpPr>
        <p:grpSpPr>
          <a:xfrm>
            <a:off x="2882547" y="3539982"/>
            <a:ext cx="205525" cy="409199"/>
            <a:chOff x="7897625" y="3319150"/>
            <a:chExt cx="645900" cy="1285575"/>
          </a:xfrm>
        </p:grpSpPr>
        <p:sp>
          <p:nvSpPr>
            <p:cNvPr id="747" name="Google Shape;747;p43"/>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48" name="Google Shape;748;p43"/>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49" name="Google Shape;749;p43"/>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50" name="Google Shape;750;p43"/>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51" name="Google Shape;751;p43"/>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52" name="Google Shape;752;p43"/>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43"/>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43"/>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43"/>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756" name="Google Shape;756;p43"/>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7" name="Google Shape;757;p43"/>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8" name="Google Shape;758;p43"/>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759" name="Google Shape;759;p43"/>
          <p:cNvSpPr/>
          <p:nvPr/>
        </p:nvSpPr>
        <p:spPr>
          <a:xfrm>
            <a:off x="1066200" y="3328526"/>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760" name="Google Shape;760;p43"/>
          <p:cNvGrpSpPr/>
          <p:nvPr/>
        </p:nvGrpSpPr>
        <p:grpSpPr>
          <a:xfrm>
            <a:off x="1443547" y="3539982"/>
            <a:ext cx="205525" cy="409199"/>
            <a:chOff x="7897625" y="3319150"/>
            <a:chExt cx="645900" cy="1285575"/>
          </a:xfrm>
        </p:grpSpPr>
        <p:sp>
          <p:nvSpPr>
            <p:cNvPr id="761" name="Google Shape;761;p43"/>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62" name="Google Shape;762;p43"/>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63" name="Google Shape;763;p43"/>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64" name="Google Shape;764;p43"/>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65" name="Google Shape;765;p43"/>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66" name="Google Shape;766;p43"/>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67" name="Google Shape;767;p43"/>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68" name="Google Shape;768;p43"/>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769" name="Google Shape;769;p43"/>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770" name="Google Shape;770;p43"/>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71" name="Google Shape;771;p43"/>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72" name="Google Shape;772;p43"/>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773" name="Google Shape;773;p43"/>
          <p:cNvSpPr/>
          <p:nvPr/>
        </p:nvSpPr>
        <p:spPr>
          <a:xfrm>
            <a:off x="1785710" y="3742859"/>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774" name="Google Shape;774;p43"/>
          <p:cNvGrpSpPr/>
          <p:nvPr/>
        </p:nvGrpSpPr>
        <p:grpSpPr>
          <a:xfrm>
            <a:off x="2163037" y="3954316"/>
            <a:ext cx="205525" cy="409199"/>
            <a:chOff x="7897625" y="3319150"/>
            <a:chExt cx="645900" cy="1285575"/>
          </a:xfrm>
        </p:grpSpPr>
        <p:sp>
          <p:nvSpPr>
            <p:cNvPr id="775" name="Google Shape;775;p43"/>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76" name="Google Shape;776;p43"/>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77" name="Google Shape;777;p43"/>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778" name="Google Shape;778;p43"/>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79" name="Google Shape;779;p43"/>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780" name="Google Shape;780;p43"/>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81" name="Google Shape;781;p43"/>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782" name="Google Shape;782;p43"/>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783" name="Google Shape;783;p43"/>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784" name="Google Shape;784;p43"/>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85" name="Google Shape;785;p43"/>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86" name="Google Shape;786;p43"/>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787" name="Google Shape;787;p43"/>
          <p:cNvSpPr/>
          <p:nvPr/>
        </p:nvSpPr>
        <p:spPr>
          <a:xfrm>
            <a:off x="599312" y="4501275"/>
            <a:ext cx="3333383" cy="226355"/>
          </a:xfrm>
          <a:custGeom>
            <a:avLst/>
            <a:gdLst/>
            <a:ahLst/>
            <a:cxnLst/>
            <a:rect l="l" t="t" r="r" b="b"/>
            <a:pathLst>
              <a:path w="97746" h="4715" extrusionOk="0">
                <a:moveTo>
                  <a:pt x="0" y="0"/>
                </a:moveTo>
                <a:lnTo>
                  <a:pt x="0" y="4715"/>
                </a:lnTo>
                <a:lnTo>
                  <a:pt x="97746" y="4715"/>
                </a:lnTo>
                <a:lnTo>
                  <a:pt x="97746" y="0"/>
                </a:lnTo>
              </a:path>
            </a:pathLst>
          </a:custGeom>
          <a:noFill/>
          <a:ln w="19050" cap="flat" cmpd="sng">
            <a:solidFill>
              <a:schemeClr val="dk2"/>
            </a:solidFill>
            <a:prstDash val="solid"/>
            <a:round/>
            <a:headEnd type="none" w="med" len="med"/>
            <a:tailEnd type="none" w="med" len="med"/>
          </a:ln>
        </p:spPr>
        <p:txBody>
          <a:bodyPr/>
          <a:lstStyle/>
          <a:p>
            <a:endParaRPr lang="zh-CN" altLang="en-US"/>
          </a:p>
        </p:txBody>
      </p:sp>
      <p:sp>
        <p:nvSpPr>
          <p:cNvPr id="788" name="Google Shape;788;p43"/>
          <p:cNvSpPr txBox="1"/>
          <p:nvPr/>
        </p:nvSpPr>
        <p:spPr>
          <a:xfrm>
            <a:off x="720550" y="4727625"/>
            <a:ext cx="30909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Cellular Radio Access Network (RAN)</a:t>
            </a:r>
            <a:endParaRPr>
              <a:latin typeface="Roboto"/>
              <a:ea typeface="Roboto"/>
              <a:cs typeface="Roboto"/>
              <a:sym typeface="Roboto"/>
            </a:endParaRPr>
          </a:p>
        </p:txBody>
      </p:sp>
      <p:sp>
        <p:nvSpPr>
          <p:cNvPr id="684" name="Google Shape;684;p43"/>
          <p:cNvSpPr/>
          <p:nvPr/>
        </p:nvSpPr>
        <p:spPr>
          <a:xfrm>
            <a:off x="4406500" y="2769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686" name="Google Shape;686;p43"/>
          <p:cNvSpPr/>
          <p:nvPr/>
        </p:nvSpPr>
        <p:spPr>
          <a:xfrm>
            <a:off x="4401150" y="33285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681" name="Google Shape;681;p43"/>
          <p:cNvSpPr/>
          <p:nvPr/>
        </p:nvSpPr>
        <p:spPr>
          <a:xfrm>
            <a:off x="6763350" y="3054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sp>
        <p:nvSpPr>
          <p:cNvPr id="682" name="Google Shape;682;p43"/>
          <p:cNvSpPr/>
          <p:nvPr/>
        </p:nvSpPr>
        <p:spPr>
          <a:xfrm>
            <a:off x="5204075" y="39491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sp>
        <p:nvSpPr>
          <p:cNvPr id="789" name="Google Shape;789;p43"/>
          <p:cNvSpPr/>
          <p:nvPr/>
        </p:nvSpPr>
        <p:spPr>
          <a:xfrm>
            <a:off x="6610950" y="39335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sp>
        <p:nvSpPr>
          <p:cNvPr id="790" name="Google Shape;790;p43"/>
          <p:cNvSpPr/>
          <p:nvPr/>
        </p:nvSpPr>
        <p:spPr>
          <a:xfrm>
            <a:off x="4180699" y="4501275"/>
            <a:ext cx="3561131" cy="226355"/>
          </a:xfrm>
          <a:custGeom>
            <a:avLst/>
            <a:gdLst/>
            <a:ahLst/>
            <a:cxnLst/>
            <a:rect l="l" t="t" r="r" b="b"/>
            <a:pathLst>
              <a:path w="97746" h="4715" extrusionOk="0">
                <a:moveTo>
                  <a:pt x="0" y="0"/>
                </a:moveTo>
                <a:lnTo>
                  <a:pt x="0" y="4715"/>
                </a:lnTo>
                <a:lnTo>
                  <a:pt x="97746" y="4715"/>
                </a:lnTo>
                <a:lnTo>
                  <a:pt x="97746" y="0"/>
                </a:lnTo>
              </a:path>
            </a:pathLst>
          </a:custGeom>
          <a:noFill/>
          <a:ln w="19050" cap="flat" cmpd="sng">
            <a:solidFill>
              <a:schemeClr val="dk2"/>
            </a:solidFill>
            <a:prstDash val="solid"/>
            <a:round/>
            <a:headEnd type="none" w="med" len="med"/>
            <a:tailEnd type="none" w="med" len="med"/>
          </a:ln>
        </p:spPr>
        <p:txBody>
          <a:bodyPr/>
          <a:lstStyle/>
          <a:p>
            <a:endParaRPr lang="zh-CN" altLang="en-US"/>
          </a:p>
        </p:txBody>
      </p:sp>
      <p:sp>
        <p:nvSpPr>
          <p:cNvPr id="791" name="Google Shape;791;p43"/>
          <p:cNvSpPr txBox="1"/>
          <p:nvPr/>
        </p:nvSpPr>
        <p:spPr>
          <a:xfrm>
            <a:off x="4310222" y="4727625"/>
            <a:ext cx="3302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Cellular Core</a:t>
            </a:r>
            <a:endParaRPr>
              <a:latin typeface="Roboto"/>
              <a:ea typeface="Roboto"/>
              <a:cs typeface="Roboto"/>
              <a:sym typeface="Roboto"/>
            </a:endParaRPr>
          </a:p>
        </p:txBody>
      </p:sp>
      <p:cxnSp>
        <p:nvCxnSpPr>
          <p:cNvPr id="792" name="Google Shape;792;p43"/>
          <p:cNvCxnSpPr>
            <a:stCxn id="684" idx="1"/>
          </p:cNvCxnSpPr>
          <p:nvPr/>
        </p:nvCxnSpPr>
        <p:spPr>
          <a:xfrm flipH="1">
            <a:off x="3150100" y="2912425"/>
            <a:ext cx="1256400" cy="30600"/>
          </a:xfrm>
          <a:prstGeom prst="straightConnector1">
            <a:avLst/>
          </a:prstGeom>
          <a:noFill/>
          <a:ln w="19050" cap="flat" cmpd="sng">
            <a:solidFill>
              <a:srgbClr val="000000"/>
            </a:solidFill>
            <a:prstDash val="solid"/>
            <a:round/>
            <a:headEnd type="none" w="med" len="med"/>
            <a:tailEnd type="none" w="med" len="med"/>
          </a:ln>
        </p:spPr>
      </p:cxnSp>
      <p:cxnSp>
        <p:nvCxnSpPr>
          <p:cNvPr id="793" name="Google Shape;793;p43"/>
          <p:cNvCxnSpPr>
            <a:stCxn id="684" idx="1"/>
          </p:cNvCxnSpPr>
          <p:nvPr/>
        </p:nvCxnSpPr>
        <p:spPr>
          <a:xfrm rot="10800000">
            <a:off x="2438800" y="2541625"/>
            <a:ext cx="1967700" cy="370800"/>
          </a:xfrm>
          <a:prstGeom prst="straightConnector1">
            <a:avLst/>
          </a:prstGeom>
          <a:noFill/>
          <a:ln w="19050" cap="flat" cmpd="sng">
            <a:solidFill>
              <a:srgbClr val="000000"/>
            </a:solidFill>
            <a:prstDash val="solid"/>
            <a:round/>
            <a:headEnd type="none" w="med" len="med"/>
            <a:tailEnd type="none" w="med" len="med"/>
          </a:ln>
        </p:spPr>
      </p:cxnSp>
      <p:cxnSp>
        <p:nvCxnSpPr>
          <p:cNvPr id="794" name="Google Shape;794;p43"/>
          <p:cNvCxnSpPr>
            <a:stCxn id="684" idx="1"/>
          </p:cNvCxnSpPr>
          <p:nvPr/>
        </p:nvCxnSpPr>
        <p:spPr>
          <a:xfrm flipH="1">
            <a:off x="2365600" y="2912425"/>
            <a:ext cx="2040900" cy="454500"/>
          </a:xfrm>
          <a:prstGeom prst="straightConnector1">
            <a:avLst/>
          </a:prstGeom>
          <a:noFill/>
          <a:ln w="19050" cap="flat" cmpd="sng">
            <a:solidFill>
              <a:srgbClr val="000000"/>
            </a:solidFill>
            <a:prstDash val="solid"/>
            <a:round/>
            <a:headEnd type="none" w="med" len="med"/>
            <a:tailEnd type="none" w="med" len="med"/>
          </a:ln>
        </p:spPr>
      </p:cxnSp>
      <p:cxnSp>
        <p:nvCxnSpPr>
          <p:cNvPr id="795" name="Google Shape;795;p43"/>
          <p:cNvCxnSpPr>
            <a:stCxn id="686" idx="1"/>
          </p:cNvCxnSpPr>
          <p:nvPr/>
        </p:nvCxnSpPr>
        <p:spPr>
          <a:xfrm flipH="1">
            <a:off x="3126750" y="3471025"/>
            <a:ext cx="1274400" cy="314700"/>
          </a:xfrm>
          <a:prstGeom prst="straightConnector1">
            <a:avLst/>
          </a:prstGeom>
          <a:noFill/>
          <a:ln w="19050" cap="flat" cmpd="sng">
            <a:solidFill>
              <a:srgbClr val="000000"/>
            </a:solidFill>
            <a:prstDash val="solid"/>
            <a:round/>
            <a:headEnd type="none" w="med" len="med"/>
            <a:tailEnd type="none" w="med" len="med"/>
          </a:ln>
        </p:spPr>
      </p:cxnSp>
      <p:cxnSp>
        <p:nvCxnSpPr>
          <p:cNvPr id="796" name="Google Shape;796;p43"/>
          <p:cNvCxnSpPr>
            <a:stCxn id="686" idx="1"/>
          </p:cNvCxnSpPr>
          <p:nvPr/>
        </p:nvCxnSpPr>
        <p:spPr>
          <a:xfrm flipH="1">
            <a:off x="2417850" y="3471025"/>
            <a:ext cx="1983300" cy="751500"/>
          </a:xfrm>
          <a:prstGeom prst="straightConnector1">
            <a:avLst/>
          </a:prstGeom>
          <a:noFill/>
          <a:ln w="19050" cap="flat" cmpd="sng">
            <a:solidFill>
              <a:srgbClr val="000000"/>
            </a:solidFill>
            <a:prstDash val="solid"/>
            <a:round/>
            <a:headEnd type="none" w="med" len="med"/>
            <a:tailEnd type="none" w="med" len="med"/>
          </a:ln>
        </p:spPr>
      </p:cxnSp>
      <p:cxnSp>
        <p:nvCxnSpPr>
          <p:cNvPr id="797" name="Google Shape;797;p43"/>
          <p:cNvCxnSpPr>
            <a:stCxn id="684" idx="3"/>
            <a:endCxn id="681" idx="1"/>
          </p:cNvCxnSpPr>
          <p:nvPr/>
        </p:nvCxnSpPr>
        <p:spPr>
          <a:xfrm>
            <a:off x="4691500" y="2912425"/>
            <a:ext cx="2071800" cy="285000"/>
          </a:xfrm>
          <a:prstGeom prst="straightConnector1">
            <a:avLst/>
          </a:prstGeom>
          <a:noFill/>
          <a:ln w="19050" cap="flat" cmpd="sng">
            <a:solidFill>
              <a:srgbClr val="000000"/>
            </a:solidFill>
            <a:prstDash val="solid"/>
            <a:round/>
            <a:headEnd type="none" w="med" len="med"/>
            <a:tailEnd type="none" w="med" len="med"/>
          </a:ln>
        </p:spPr>
      </p:cxnSp>
      <p:cxnSp>
        <p:nvCxnSpPr>
          <p:cNvPr id="798" name="Google Shape;798;p43"/>
          <p:cNvCxnSpPr>
            <a:stCxn id="686" idx="3"/>
            <a:endCxn id="681" idx="1"/>
          </p:cNvCxnSpPr>
          <p:nvPr/>
        </p:nvCxnSpPr>
        <p:spPr>
          <a:xfrm rot="10800000" flipH="1">
            <a:off x="4686150" y="3197425"/>
            <a:ext cx="2077200" cy="273600"/>
          </a:xfrm>
          <a:prstGeom prst="straightConnector1">
            <a:avLst/>
          </a:prstGeom>
          <a:noFill/>
          <a:ln w="19050" cap="flat" cmpd="sng">
            <a:solidFill>
              <a:srgbClr val="000000"/>
            </a:solidFill>
            <a:prstDash val="solid"/>
            <a:round/>
            <a:headEnd type="none" w="med" len="med"/>
            <a:tailEnd type="none" w="med" len="med"/>
          </a:ln>
        </p:spPr>
      </p:cxnSp>
      <p:cxnSp>
        <p:nvCxnSpPr>
          <p:cNvPr id="799" name="Google Shape;799;p43"/>
          <p:cNvCxnSpPr>
            <a:stCxn id="789" idx="2"/>
            <a:endCxn id="682" idx="3"/>
          </p:cNvCxnSpPr>
          <p:nvPr/>
        </p:nvCxnSpPr>
        <p:spPr>
          <a:xfrm rot="10800000">
            <a:off x="6164550" y="4224575"/>
            <a:ext cx="446400" cy="0"/>
          </a:xfrm>
          <a:prstGeom prst="straightConnector1">
            <a:avLst/>
          </a:prstGeom>
          <a:noFill/>
          <a:ln w="9525" cap="flat" cmpd="sng">
            <a:solidFill>
              <a:srgbClr val="9900FF"/>
            </a:solidFill>
            <a:prstDash val="dash"/>
            <a:round/>
            <a:headEnd type="none" w="med" len="med"/>
            <a:tailEnd type="none" w="med" len="med"/>
          </a:ln>
        </p:spPr>
      </p:cxnSp>
      <p:cxnSp>
        <p:nvCxnSpPr>
          <p:cNvPr id="800" name="Google Shape;800;p43"/>
          <p:cNvCxnSpPr>
            <a:stCxn id="681" idx="3"/>
          </p:cNvCxnSpPr>
          <p:nvPr/>
        </p:nvCxnSpPr>
        <p:spPr>
          <a:xfrm>
            <a:off x="7048350" y="3197425"/>
            <a:ext cx="551700" cy="0"/>
          </a:xfrm>
          <a:prstGeom prst="straightConnector1">
            <a:avLst/>
          </a:prstGeom>
          <a:noFill/>
          <a:ln w="19050" cap="flat" cmpd="sng">
            <a:solidFill>
              <a:srgbClr val="000000"/>
            </a:solidFill>
            <a:prstDash val="solid"/>
            <a:round/>
            <a:headEnd type="none" w="med" len="med"/>
            <a:tailEnd type="none" w="med" len="med"/>
          </a:ln>
        </p:spPr>
      </p:cxnSp>
      <p:cxnSp>
        <p:nvCxnSpPr>
          <p:cNvPr id="801" name="Google Shape;801;p43"/>
          <p:cNvCxnSpPr/>
          <p:nvPr/>
        </p:nvCxnSpPr>
        <p:spPr>
          <a:xfrm>
            <a:off x="7659010" y="3197425"/>
            <a:ext cx="865500" cy="0"/>
          </a:xfrm>
          <a:prstGeom prst="straightConnector1">
            <a:avLst/>
          </a:prstGeom>
          <a:noFill/>
          <a:ln w="19050" cap="flat" cmpd="sng">
            <a:solidFill>
              <a:srgbClr val="000000"/>
            </a:solidFill>
            <a:prstDash val="dash"/>
            <a:round/>
            <a:headEnd type="none" w="med" len="med"/>
            <a:tailEnd type="none" w="med" len="med"/>
          </a:ln>
        </p:spPr>
      </p:cxnSp>
      <p:sp>
        <p:nvSpPr>
          <p:cNvPr id="802" name="Google Shape;802;p43"/>
          <p:cNvSpPr txBox="1"/>
          <p:nvPr/>
        </p:nvSpPr>
        <p:spPr>
          <a:xfrm>
            <a:off x="7600049" y="2927425"/>
            <a:ext cx="921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To Internet</a:t>
            </a:r>
            <a:endParaRPr>
              <a:latin typeface="Roboto"/>
              <a:ea typeface="Roboto"/>
              <a:cs typeface="Roboto"/>
              <a:sym typeface="Roboto"/>
            </a:endParaRPr>
          </a:p>
        </p:txBody>
      </p:sp>
      <p:cxnSp>
        <p:nvCxnSpPr>
          <p:cNvPr id="803" name="Google Shape;803;p43"/>
          <p:cNvCxnSpPr>
            <a:endCxn id="682" idx="1"/>
          </p:cNvCxnSpPr>
          <p:nvPr/>
        </p:nvCxnSpPr>
        <p:spPr>
          <a:xfrm>
            <a:off x="3499475" y="4067375"/>
            <a:ext cx="1704600" cy="157200"/>
          </a:xfrm>
          <a:prstGeom prst="straightConnector1">
            <a:avLst/>
          </a:prstGeom>
          <a:noFill/>
          <a:ln w="9525" cap="flat" cmpd="sng">
            <a:solidFill>
              <a:srgbClr val="9900FF"/>
            </a:solidFill>
            <a:prstDash val="dash"/>
            <a:round/>
            <a:headEnd type="none" w="med" len="med"/>
            <a:tailEnd type="none" w="med" len="med"/>
          </a:ln>
        </p:spPr>
      </p:cxnSp>
      <p:sp>
        <p:nvSpPr>
          <p:cNvPr id="804" name="Google Shape;804;p43"/>
          <p:cNvSpPr txBox="1"/>
          <p:nvPr/>
        </p:nvSpPr>
        <p:spPr>
          <a:xfrm>
            <a:off x="7902950" y="3873575"/>
            <a:ext cx="9606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rgbClr val="9900FF"/>
                </a:solidFill>
                <a:latin typeface="Roboto"/>
                <a:ea typeface="Roboto"/>
                <a:cs typeface="Roboto"/>
                <a:sym typeface="Roboto"/>
              </a:rPr>
              <a:t>Manager can access database.</a:t>
            </a:r>
            <a:endParaRPr>
              <a:solidFill>
                <a:srgbClr val="9900FF"/>
              </a:solidFill>
              <a:latin typeface="Roboto"/>
              <a:ea typeface="Roboto"/>
              <a:cs typeface="Roboto"/>
              <a:sym typeface="Roboto"/>
            </a:endParaRPr>
          </a:p>
        </p:txBody>
      </p:sp>
      <p:sp>
        <p:nvSpPr>
          <p:cNvPr id="805" name="Google Shape;805;p43"/>
          <p:cNvSpPr txBox="1"/>
          <p:nvPr/>
        </p:nvSpPr>
        <p:spPr>
          <a:xfrm>
            <a:off x="5204075" y="2065938"/>
            <a:ext cx="19833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rgbClr val="9900FF"/>
                </a:solidFill>
                <a:latin typeface="Roboto"/>
                <a:ea typeface="Roboto"/>
                <a:cs typeface="Roboto"/>
                <a:sym typeface="Roboto"/>
              </a:rPr>
              <a:t>Manager can configure gateways and towers.</a:t>
            </a:r>
            <a:endParaRPr>
              <a:solidFill>
                <a:srgbClr val="9900FF"/>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D2F8B954-509E-A98F-2651-49EF7D4684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cxnSp>
        <p:nvCxnSpPr>
          <p:cNvPr id="810" name="Google Shape;810;p44"/>
          <p:cNvCxnSpPr>
            <a:stCxn id="811" idx="2"/>
            <a:endCxn id="812" idx="0"/>
          </p:cNvCxnSpPr>
          <p:nvPr/>
        </p:nvCxnSpPr>
        <p:spPr>
          <a:xfrm flipH="1">
            <a:off x="5684250" y="3339925"/>
            <a:ext cx="1221600" cy="609300"/>
          </a:xfrm>
          <a:prstGeom prst="straightConnector1">
            <a:avLst/>
          </a:prstGeom>
          <a:noFill/>
          <a:ln w="9525" cap="flat" cmpd="sng">
            <a:solidFill>
              <a:srgbClr val="9900FF"/>
            </a:solidFill>
            <a:prstDash val="dash"/>
            <a:round/>
            <a:headEnd type="none" w="med" len="med"/>
            <a:tailEnd type="none" w="med" len="med"/>
          </a:ln>
        </p:spPr>
      </p:cxnSp>
      <p:cxnSp>
        <p:nvCxnSpPr>
          <p:cNvPr id="813" name="Google Shape;813;p44"/>
          <p:cNvCxnSpPr>
            <a:stCxn id="814" idx="2"/>
            <a:endCxn id="812" idx="0"/>
          </p:cNvCxnSpPr>
          <p:nvPr/>
        </p:nvCxnSpPr>
        <p:spPr>
          <a:xfrm>
            <a:off x="4549000" y="3054925"/>
            <a:ext cx="1135500" cy="894300"/>
          </a:xfrm>
          <a:prstGeom prst="straightConnector1">
            <a:avLst/>
          </a:prstGeom>
          <a:noFill/>
          <a:ln w="9525" cap="flat" cmpd="sng">
            <a:solidFill>
              <a:srgbClr val="9900FF"/>
            </a:solidFill>
            <a:prstDash val="dash"/>
            <a:round/>
            <a:headEnd type="none" w="med" len="med"/>
            <a:tailEnd type="none" w="med" len="med"/>
          </a:ln>
        </p:spPr>
      </p:cxnSp>
      <p:cxnSp>
        <p:nvCxnSpPr>
          <p:cNvPr id="815" name="Google Shape;815;p44"/>
          <p:cNvCxnSpPr>
            <a:stCxn id="816" idx="2"/>
            <a:endCxn id="812" idx="0"/>
          </p:cNvCxnSpPr>
          <p:nvPr/>
        </p:nvCxnSpPr>
        <p:spPr>
          <a:xfrm>
            <a:off x="4543650" y="3613525"/>
            <a:ext cx="1140600" cy="335700"/>
          </a:xfrm>
          <a:prstGeom prst="straightConnector1">
            <a:avLst/>
          </a:prstGeom>
          <a:noFill/>
          <a:ln w="9525" cap="flat" cmpd="sng">
            <a:solidFill>
              <a:srgbClr val="9900FF"/>
            </a:solidFill>
            <a:prstDash val="dash"/>
            <a:round/>
            <a:headEnd type="none" w="med" len="med"/>
            <a:tailEnd type="none" w="med" len="med"/>
          </a:ln>
        </p:spPr>
      </p:cxnSp>
      <p:sp>
        <p:nvSpPr>
          <p:cNvPr id="817" name="Google Shape;817;p4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Infrastructure Components: Summary</a:t>
            </a:r>
            <a:endParaRPr/>
          </a:p>
        </p:txBody>
      </p:sp>
      <p:sp>
        <p:nvSpPr>
          <p:cNvPr id="818" name="Google Shape;818;p44"/>
          <p:cNvSpPr txBox="1">
            <a:spLocks noGrp="1"/>
          </p:cNvSpPr>
          <p:nvPr>
            <p:ph type="body" idx="1"/>
          </p:nvPr>
        </p:nvSpPr>
        <p:spPr>
          <a:xfrm>
            <a:off x="107050" y="402200"/>
            <a:ext cx="8909700" cy="14826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Cell towers (arranged in a RAN).</a:t>
            </a:r>
            <a:endParaRPr/>
          </a:p>
          <a:p>
            <a:pPr marL="457200" lvl="0" indent="-342900" algn="l" rtl="0">
              <a:spcBef>
                <a:spcPts val="0"/>
              </a:spcBef>
              <a:spcAft>
                <a:spcPts val="0"/>
              </a:spcAft>
              <a:buSzPts val="1800"/>
              <a:buChar char="●"/>
            </a:pPr>
            <a:r>
              <a:rPr lang="en"/>
              <a:t>Data plane: Radio gateways, packet gateways.</a:t>
            </a:r>
            <a:endParaRPr/>
          </a:p>
          <a:p>
            <a:pPr marL="457200" lvl="0" indent="-342900" algn="l" rtl="0">
              <a:spcBef>
                <a:spcPts val="0"/>
              </a:spcBef>
              <a:spcAft>
                <a:spcPts val="0"/>
              </a:spcAft>
              <a:buSzPts val="1800"/>
              <a:buChar char="●"/>
            </a:pPr>
            <a:r>
              <a:rPr lang="en"/>
              <a:t>Control plane: Mobility manager, database.</a:t>
            </a:r>
            <a:endParaRPr/>
          </a:p>
        </p:txBody>
      </p:sp>
      <p:sp>
        <p:nvSpPr>
          <p:cNvPr id="819" name="Google Shape;819;p44"/>
          <p:cNvSpPr/>
          <p:nvPr/>
        </p:nvSpPr>
        <p:spPr>
          <a:xfrm>
            <a:off x="1785710" y="2078475"/>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820" name="Google Shape;820;p44"/>
          <p:cNvGrpSpPr/>
          <p:nvPr/>
        </p:nvGrpSpPr>
        <p:grpSpPr>
          <a:xfrm>
            <a:off x="2163047" y="2289931"/>
            <a:ext cx="205525" cy="409199"/>
            <a:chOff x="7897625" y="3319150"/>
            <a:chExt cx="645900" cy="1285575"/>
          </a:xfrm>
        </p:grpSpPr>
        <p:sp>
          <p:nvSpPr>
            <p:cNvPr id="821" name="Google Shape;821;p44"/>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822" name="Google Shape;822;p44"/>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23" name="Google Shape;823;p44"/>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24" name="Google Shape;824;p44"/>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25" name="Google Shape;825;p44"/>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26" name="Google Shape;826;p44"/>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27" name="Google Shape;827;p44"/>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28" name="Google Shape;828;p44"/>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829" name="Google Shape;829;p44"/>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830" name="Google Shape;830;p44"/>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31" name="Google Shape;831;p44"/>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32" name="Google Shape;832;p44"/>
            <p:cNvSpPr/>
            <p:nvPr/>
          </p:nvSpPr>
          <p:spPr>
            <a:xfrm>
              <a:off x="8198675" y="3551600"/>
              <a:ext cx="43800" cy="4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833" name="Google Shape;833;p44"/>
          <p:cNvSpPr/>
          <p:nvPr/>
        </p:nvSpPr>
        <p:spPr>
          <a:xfrm>
            <a:off x="1785710" y="2910667"/>
            <a:ext cx="960600" cy="832200"/>
          </a:xfrm>
          <a:prstGeom prst="hexagon">
            <a:avLst>
              <a:gd name="adj" fmla="val 28852"/>
              <a:gd name="vf" fmla="val 115470"/>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834" name="Google Shape;834;p44"/>
          <p:cNvGrpSpPr/>
          <p:nvPr/>
        </p:nvGrpSpPr>
        <p:grpSpPr>
          <a:xfrm>
            <a:off x="2163047" y="3122123"/>
            <a:ext cx="205525" cy="409199"/>
            <a:chOff x="7897625" y="3319150"/>
            <a:chExt cx="645900" cy="1285575"/>
          </a:xfrm>
        </p:grpSpPr>
        <p:sp>
          <p:nvSpPr>
            <p:cNvPr id="835" name="Google Shape;835;p44"/>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836" name="Google Shape;836;p44"/>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37" name="Google Shape;837;p44"/>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38" name="Google Shape;838;p44"/>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39" name="Google Shape;839;p44"/>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40" name="Google Shape;840;p44"/>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41" name="Google Shape;841;p44"/>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42" name="Google Shape;842;p44"/>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843" name="Google Shape;843;p44"/>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844" name="Google Shape;844;p44"/>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45" name="Google Shape;845;p44"/>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46" name="Google Shape;846;p44"/>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847" name="Google Shape;847;p44"/>
          <p:cNvSpPr/>
          <p:nvPr/>
        </p:nvSpPr>
        <p:spPr>
          <a:xfrm>
            <a:off x="1066200" y="2496334"/>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848" name="Google Shape;848;p44"/>
          <p:cNvGrpSpPr/>
          <p:nvPr/>
        </p:nvGrpSpPr>
        <p:grpSpPr>
          <a:xfrm>
            <a:off x="1443547" y="2707790"/>
            <a:ext cx="205525" cy="409199"/>
            <a:chOff x="7897625" y="3319150"/>
            <a:chExt cx="645900" cy="1285575"/>
          </a:xfrm>
        </p:grpSpPr>
        <p:sp>
          <p:nvSpPr>
            <p:cNvPr id="849" name="Google Shape;849;p44"/>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850" name="Google Shape;850;p44"/>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51" name="Google Shape;851;p44"/>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52" name="Google Shape;852;p44"/>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53" name="Google Shape;853;p44"/>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54" name="Google Shape;854;p44"/>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55" name="Google Shape;855;p44"/>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56" name="Google Shape;856;p44"/>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857" name="Google Shape;857;p44"/>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858" name="Google Shape;858;p44"/>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59" name="Google Shape;859;p44"/>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0" name="Google Shape;860;p44"/>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861" name="Google Shape;861;p44"/>
          <p:cNvSpPr/>
          <p:nvPr/>
        </p:nvSpPr>
        <p:spPr>
          <a:xfrm>
            <a:off x="2505200" y="2496334"/>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862" name="Google Shape;862;p44"/>
          <p:cNvGrpSpPr/>
          <p:nvPr/>
        </p:nvGrpSpPr>
        <p:grpSpPr>
          <a:xfrm>
            <a:off x="2882547" y="2707790"/>
            <a:ext cx="205525" cy="409199"/>
            <a:chOff x="7897625" y="3319150"/>
            <a:chExt cx="645900" cy="1285575"/>
          </a:xfrm>
        </p:grpSpPr>
        <p:sp>
          <p:nvSpPr>
            <p:cNvPr id="863" name="Google Shape;863;p44"/>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864" name="Google Shape;864;p44"/>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65" name="Google Shape;865;p44"/>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66" name="Google Shape;866;p44"/>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67" name="Google Shape;867;p44"/>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68" name="Google Shape;868;p44"/>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69" name="Google Shape;869;p44"/>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70" name="Google Shape;870;p44"/>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871" name="Google Shape;871;p44"/>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872" name="Google Shape;872;p44"/>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73" name="Google Shape;873;p44"/>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74" name="Google Shape;874;p44"/>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875" name="Google Shape;875;p44"/>
          <p:cNvSpPr/>
          <p:nvPr/>
        </p:nvSpPr>
        <p:spPr>
          <a:xfrm>
            <a:off x="2505200" y="3328526"/>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876" name="Google Shape;876;p44"/>
          <p:cNvGrpSpPr/>
          <p:nvPr/>
        </p:nvGrpSpPr>
        <p:grpSpPr>
          <a:xfrm>
            <a:off x="2882547" y="3539982"/>
            <a:ext cx="205525" cy="409199"/>
            <a:chOff x="7897625" y="3319150"/>
            <a:chExt cx="645900" cy="1285575"/>
          </a:xfrm>
        </p:grpSpPr>
        <p:sp>
          <p:nvSpPr>
            <p:cNvPr id="877" name="Google Shape;877;p44"/>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878" name="Google Shape;878;p44"/>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79" name="Google Shape;879;p44"/>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44"/>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44"/>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82" name="Google Shape;882;p44"/>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83" name="Google Shape;883;p44"/>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84" name="Google Shape;884;p44"/>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885" name="Google Shape;885;p44"/>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886" name="Google Shape;886;p44"/>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87" name="Google Shape;887;p44"/>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88" name="Google Shape;888;p44"/>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889" name="Google Shape;889;p44"/>
          <p:cNvSpPr/>
          <p:nvPr/>
        </p:nvSpPr>
        <p:spPr>
          <a:xfrm>
            <a:off x="1066200" y="3328526"/>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890" name="Google Shape;890;p44"/>
          <p:cNvGrpSpPr/>
          <p:nvPr/>
        </p:nvGrpSpPr>
        <p:grpSpPr>
          <a:xfrm>
            <a:off x="1443547" y="3539982"/>
            <a:ext cx="205525" cy="409199"/>
            <a:chOff x="7897625" y="3319150"/>
            <a:chExt cx="645900" cy="1285575"/>
          </a:xfrm>
        </p:grpSpPr>
        <p:sp>
          <p:nvSpPr>
            <p:cNvPr id="891" name="Google Shape;891;p44"/>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892" name="Google Shape;892;p44"/>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93" name="Google Shape;893;p44"/>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894" name="Google Shape;894;p44"/>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44"/>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44"/>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97" name="Google Shape;897;p44"/>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898" name="Google Shape;898;p44"/>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899" name="Google Shape;899;p44"/>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900" name="Google Shape;900;p44"/>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01" name="Google Shape;901;p44"/>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02" name="Google Shape;902;p44"/>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903" name="Google Shape;903;p44"/>
          <p:cNvSpPr/>
          <p:nvPr/>
        </p:nvSpPr>
        <p:spPr>
          <a:xfrm>
            <a:off x="1785710" y="3742859"/>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904" name="Google Shape;904;p44"/>
          <p:cNvGrpSpPr/>
          <p:nvPr/>
        </p:nvGrpSpPr>
        <p:grpSpPr>
          <a:xfrm>
            <a:off x="2163037" y="3954316"/>
            <a:ext cx="205525" cy="409199"/>
            <a:chOff x="7897625" y="3319150"/>
            <a:chExt cx="645900" cy="1285575"/>
          </a:xfrm>
        </p:grpSpPr>
        <p:sp>
          <p:nvSpPr>
            <p:cNvPr id="905" name="Google Shape;905;p44"/>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906" name="Google Shape;906;p44"/>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44"/>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44"/>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44"/>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910" name="Google Shape;910;p44"/>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911" name="Google Shape;911;p44"/>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44"/>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44"/>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914" name="Google Shape;914;p44"/>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15" name="Google Shape;915;p44"/>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16" name="Google Shape;916;p44"/>
            <p:cNvSpPr/>
            <p:nvPr/>
          </p:nvSpPr>
          <p:spPr>
            <a:xfrm>
              <a:off x="8198675" y="3551600"/>
              <a:ext cx="43800" cy="4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917" name="Google Shape;917;p44"/>
          <p:cNvSpPr/>
          <p:nvPr/>
        </p:nvSpPr>
        <p:spPr>
          <a:xfrm>
            <a:off x="599312" y="4501275"/>
            <a:ext cx="3333383" cy="226355"/>
          </a:xfrm>
          <a:custGeom>
            <a:avLst/>
            <a:gdLst/>
            <a:ahLst/>
            <a:cxnLst/>
            <a:rect l="l" t="t" r="r" b="b"/>
            <a:pathLst>
              <a:path w="97746" h="4715" extrusionOk="0">
                <a:moveTo>
                  <a:pt x="0" y="0"/>
                </a:moveTo>
                <a:lnTo>
                  <a:pt x="0" y="4715"/>
                </a:lnTo>
                <a:lnTo>
                  <a:pt x="97746" y="4715"/>
                </a:lnTo>
                <a:lnTo>
                  <a:pt x="97746" y="0"/>
                </a:lnTo>
              </a:path>
            </a:pathLst>
          </a:custGeom>
          <a:noFill/>
          <a:ln w="19050" cap="flat" cmpd="sng">
            <a:solidFill>
              <a:schemeClr val="dk2"/>
            </a:solidFill>
            <a:prstDash val="solid"/>
            <a:round/>
            <a:headEnd type="none" w="med" len="med"/>
            <a:tailEnd type="none" w="med" len="med"/>
          </a:ln>
        </p:spPr>
        <p:txBody>
          <a:bodyPr/>
          <a:lstStyle/>
          <a:p>
            <a:endParaRPr lang="zh-CN" altLang="en-US"/>
          </a:p>
        </p:txBody>
      </p:sp>
      <p:sp>
        <p:nvSpPr>
          <p:cNvPr id="918" name="Google Shape;918;p44"/>
          <p:cNvSpPr txBox="1"/>
          <p:nvPr/>
        </p:nvSpPr>
        <p:spPr>
          <a:xfrm>
            <a:off x="720550" y="4727625"/>
            <a:ext cx="30909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Cellular Radio Access Network (RAN)</a:t>
            </a:r>
            <a:endParaRPr>
              <a:latin typeface="Roboto"/>
              <a:ea typeface="Roboto"/>
              <a:cs typeface="Roboto"/>
              <a:sym typeface="Roboto"/>
            </a:endParaRPr>
          </a:p>
        </p:txBody>
      </p:sp>
      <p:sp>
        <p:nvSpPr>
          <p:cNvPr id="814" name="Google Shape;814;p44"/>
          <p:cNvSpPr/>
          <p:nvPr/>
        </p:nvSpPr>
        <p:spPr>
          <a:xfrm>
            <a:off x="4406500" y="2769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816" name="Google Shape;816;p44"/>
          <p:cNvSpPr/>
          <p:nvPr/>
        </p:nvSpPr>
        <p:spPr>
          <a:xfrm>
            <a:off x="4401150" y="33285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811" name="Google Shape;811;p44"/>
          <p:cNvSpPr/>
          <p:nvPr/>
        </p:nvSpPr>
        <p:spPr>
          <a:xfrm>
            <a:off x="6763350" y="3054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sp>
        <p:nvSpPr>
          <p:cNvPr id="812" name="Google Shape;812;p44"/>
          <p:cNvSpPr/>
          <p:nvPr/>
        </p:nvSpPr>
        <p:spPr>
          <a:xfrm>
            <a:off x="5204075" y="39491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sp>
        <p:nvSpPr>
          <p:cNvPr id="919" name="Google Shape;919;p44"/>
          <p:cNvSpPr/>
          <p:nvPr/>
        </p:nvSpPr>
        <p:spPr>
          <a:xfrm>
            <a:off x="6610950" y="39335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sp>
        <p:nvSpPr>
          <p:cNvPr id="920" name="Google Shape;920;p44"/>
          <p:cNvSpPr/>
          <p:nvPr/>
        </p:nvSpPr>
        <p:spPr>
          <a:xfrm>
            <a:off x="4180699" y="4501275"/>
            <a:ext cx="3561131" cy="226355"/>
          </a:xfrm>
          <a:custGeom>
            <a:avLst/>
            <a:gdLst/>
            <a:ahLst/>
            <a:cxnLst/>
            <a:rect l="l" t="t" r="r" b="b"/>
            <a:pathLst>
              <a:path w="97746" h="4715" extrusionOk="0">
                <a:moveTo>
                  <a:pt x="0" y="0"/>
                </a:moveTo>
                <a:lnTo>
                  <a:pt x="0" y="4715"/>
                </a:lnTo>
                <a:lnTo>
                  <a:pt x="97746" y="4715"/>
                </a:lnTo>
                <a:lnTo>
                  <a:pt x="97746" y="0"/>
                </a:lnTo>
              </a:path>
            </a:pathLst>
          </a:custGeom>
          <a:noFill/>
          <a:ln w="19050" cap="flat" cmpd="sng">
            <a:solidFill>
              <a:schemeClr val="dk2"/>
            </a:solidFill>
            <a:prstDash val="solid"/>
            <a:round/>
            <a:headEnd type="none" w="med" len="med"/>
            <a:tailEnd type="none" w="med" len="med"/>
          </a:ln>
        </p:spPr>
        <p:txBody>
          <a:bodyPr/>
          <a:lstStyle/>
          <a:p>
            <a:endParaRPr lang="zh-CN" altLang="en-US"/>
          </a:p>
        </p:txBody>
      </p:sp>
      <p:sp>
        <p:nvSpPr>
          <p:cNvPr id="921" name="Google Shape;921;p44"/>
          <p:cNvSpPr txBox="1"/>
          <p:nvPr/>
        </p:nvSpPr>
        <p:spPr>
          <a:xfrm>
            <a:off x="4310222" y="4727625"/>
            <a:ext cx="3302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Cellular Core</a:t>
            </a:r>
            <a:endParaRPr>
              <a:latin typeface="Roboto"/>
              <a:ea typeface="Roboto"/>
              <a:cs typeface="Roboto"/>
              <a:sym typeface="Roboto"/>
            </a:endParaRPr>
          </a:p>
        </p:txBody>
      </p:sp>
      <p:cxnSp>
        <p:nvCxnSpPr>
          <p:cNvPr id="922" name="Google Shape;922;p44"/>
          <p:cNvCxnSpPr>
            <a:stCxn id="814" idx="1"/>
          </p:cNvCxnSpPr>
          <p:nvPr/>
        </p:nvCxnSpPr>
        <p:spPr>
          <a:xfrm flipH="1">
            <a:off x="3150100" y="2912425"/>
            <a:ext cx="1256400" cy="30600"/>
          </a:xfrm>
          <a:prstGeom prst="straightConnector1">
            <a:avLst/>
          </a:prstGeom>
          <a:noFill/>
          <a:ln w="19050" cap="flat" cmpd="sng">
            <a:solidFill>
              <a:srgbClr val="000000"/>
            </a:solidFill>
            <a:prstDash val="solid"/>
            <a:round/>
            <a:headEnd type="none" w="med" len="med"/>
            <a:tailEnd type="none" w="med" len="med"/>
          </a:ln>
        </p:spPr>
      </p:cxnSp>
      <p:cxnSp>
        <p:nvCxnSpPr>
          <p:cNvPr id="923" name="Google Shape;923;p44"/>
          <p:cNvCxnSpPr>
            <a:stCxn id="814" idx="1"/>
          </p:cNvCxnSpPr>
          <p:nvPr/>
        </p:nvCxnSpPr>
        <p:spPr>
          <a:xfrm rot="10800000">
            <a:off x="2438800" y="2541625"/>
            <a:ext cx="1967700" cy="370800"/>
          </a:xfrm>
          <a:prstGeom prst="straightConnector1">
            <a:avLst/>
          </a:prstGeom>
          <a:noFill/>
          <a:ln w="19050" cap="flat" cmpd="sng">
            <a:solidFill>
              <a:srgbClr val="000000"/>
            </a:solidFill>
            <a:prstDash val="solid"/>
            <a:round/>
            <a:headEnd type="none" w="med" len="med"/>
            <a:tailEnd type="none" w="med" len="med"/>
          </a:ln>
        </p:spPr>
      </p:cxnSp>
      <p:cxnSp>
        <p:nvCxnSpPr>
          <p:cNvPr id="924" name="Google Shape;924;p44"/>
          <p:cNvCxnSpPr>
            <a:stCxn id="814" idx="1"/>
          </p:cNvCxnSpPr>
          <p:nvPr/>
        </p:nvCxnSpPr>
        <p:spPr>
          <a:xfrm flipH="1">
            <a:off x="2365600" y="2912425"/>
            <a:ext cx="2040900" cy="454500"/>
          </a:xfrm>
          <a:prstGeom prst="straightConnector1">
            <a:avLst/>
          </a:prstGeom>
          <a:noFill/>
          <a:ln w="19050" cap="flat" cmpd="sng">
            <a:solidFill>
              <a:srgbClr val="000000"/>
            </a:solidFill>
            <a:prstDash val="solid"/>
            <a:round/>
            <a:headEnd type="none" w="med" len="med"/>
            <a:tailEnd type="none" w="med" len="med"/>
          </a:ln>
        </p:spPr>
      </p:cxnSp>
      <p:cxnSp>
        <p:nvCxnSpPr>
          <p:cNvPr id="925" name="Google Shape;925;p44"/>
          <p:cNvCxnSpPr>
            <a:stCxn id="816" idx="1"/>
          </p:cNvCxnSpPr>
          <p:nvPr/>
        </p:nvCxnSpPr>
        <p:spPr>
          <a:xfrm flipH="1">
            <a:off x="3126750" y="3471025"/>
            <a:ext cx="1274400" cy="314700"/>
          </a:xfrm>
          <a:prstGeom prst="straightConnector1">
            <a:avLst/>
          </a:prstGeom>
          <a:noFill/>
          <a:ln w="19050" cap="flat" cmpd="sng">
            <a:solidFill>
              <a:srgbClr val="000000"/>
            </a:solidFill>
            <a:prstDash val="solid"/>
            <a:round/>
            <a:headEnd type="none" w="med" len="med"/>
            <a:tailEnd type="none" w="med" len="med"/>
          </a:ln>
        </p:spPr>
      </p:cxnSp>
      <p:cxnSp>
        <p:nvCxnSpPr>
          <p:cNvPr id="926" name="Google Shape;926;p44"/>
          <p:cNvCxnSpPr>
            <a:stCxn id="816" idx="1"/>
          </p:cNvCxnSpPr>
          <p:nvPr/>
        </p:nvCxnSpPr>
        <p:spPr>
          <a:xfrm flipH="1">
            <a:off x="2417850" y="3471025"/>
            <a:ext cx="1983300" cy="751500"/>
          </a:xfrm>
          <a:prstGeom prst="straightConnector1">
            <a:avLst/>
          </a:prstGeom>
          <a:noFill/>
          <a:ln w="19050" cap="flat" cmpd="sng">
            <a:solidFill>
              <a:srgbClr val="000000"/>
            </a:solidFill>
            <a:prstDash val="solid"/>
            <a:round/>
            <a:headEnd type="none" w="med" len="med"/>
            <a:tailEnd type="none" w="med" len="med"/>
          </a:ln>
        </p:spPr>
      </p:cxnSp>
      <p:cxnSp>
        <p:nvCxnSpPr>
          <p:cNvPr id="927" name="Google Shape;927;p44"/>
          <p:cNvCxnSpPr>
            <a:stCxn id="814" idx="3"/>
            <a:endCxn id="811" idx="1"/>
          </p:cNvCxnSpPr>
          <p:nvPr/>
        </p:nvCxnSpPr>
        <p:spPr>
          <a:xfrm>
            <a:off x="4691500" y="2912425"/>
            <a:ext cx="2071800" cy="285000"/>
          </a:xfrm>
          <a:prstGeom prst="straightConnector1">
            <a:avLst/>
          </a:prstGeom>
          <a:noFill/>
          <a:ln w="19050" cap="flat" cmpd="sng">
            <a:solidFill>
              <a:srgbClr val="000000"/>
            </a:solidFill>
            <a:prstDash val="solid"/>
            <a:round/>
            <a:headEnd type="none" w="med" len="med"/>
            <a:tailEnd type="none" w="med" len="med"/>
          </a:ln>
        </p:spPr>
      </p:cxnSp>
      <p:cxnSp>
        <p:nvCxnSpPr>
          <p:cNvPr id="928" name="Google Shape;928;p44"/>
          <p:cNvCxnSpPr>
            <a:stCxn id="816" idx="3"/>
            <a:endCxn id="811" idx="1"/>
          </p:cNvCxnSpPr>
          <p:nvPr/>
        </p:nvCxnSpPr>
        <p:spPr>
          <a:xfrm rot="10800000" flipH="1">
            <a:off x="4686150" y="3197425"/>
            <a:ext cx="2077200" cy="273600"/>
          </a:xfrm>
          <a:prstGeom prst="straightConnector1">
            <a:avLst/>
          </a:prstGeom>
          <a:noFill/>
          <a:ln w="19050" cap="flat" cmpd="sng">
            <a:solidFill>
              <a:srgbClr val="000000"/>
            </a:solidFill>
            <a:prstDash val="solid"/>
            <a:round/>
            <a:headEnd type="none" w="med" len="med"/>
            <a:tailEnd type="none" w="med" len="med"/>
          </a:ln>
        </p:spPr>
      </p:cxnSp>
      <p:cxnSp>
        <p:nvCxnSpPr>
          <p:cNvPr id="929" name="Google Shape;929;p44"/>
          <p:cNvCxnSpPr>
            <a:stCxn id="919" idx="2"/>
            <a:endCxn id="812" idx="3"/>
          </p:cNvCxnSpPr>
          <p:nvPr/>
        </p:nvCxnSpPr>
        <p:spPr>
          <a:xfrm rot="10800000">
            <a:off x="6164550" y="4224575"/>
            <a:ext cx="446400" cy="0"/>
          </a:xfrm>
          <a:prstGeom prst="straightConnector1">
            <a:avLst/>
          </a:prstGeom>
          <a:noFill/>
          <a:ln w="9525" cap="flat" cmpd="sng">
            <a:solidFill>
              <a:srgbClr val="9900FF"/>
            </a:solidFill>
            <a:prstDash val="dash"/>
            <a:round/>
            <a:headEnd type="none" w="med" len="med"/>
            <a:tailEnd type="none" w="med" len="med"/>
          </a:ln>
        </p:spPr>
      </p:cxnSp>
      <p:cxnSp>
        <p:nvCxnSpPr>
          <p:cNvPr id="930" name="Google Shape;930;p44"/>
          <p:cNvCxnSpPr>
            <a:stCxn id="811" idx="3"/>
          </p:cNvCxnSpPr>
          <p:nvPr/>
        </p:nvCxnSpPr>
        <p:spPr>
          <a:xfrm>
            <a:off x="7048350" y="3197425"/>
            <a:ext cx="551700" cy="0"/>
          </a:xfrm>
          <a:prstGeom prst="straightConnector1">
            <a:avLst/>
          </a:prstGeom>
          <a:noFill/>
          <a:ln w="19050" cap="flat" cmpd="sng">
            <a:solidFill>
              <a:srgbClr val="000000"/>
            </a:solidFill>
            <a:prstDash val="solid"/>
            <a:round/>
            <a:headEnd type="none" w="med" len="med"/>
            <a:tailEnd type="none" w="med" len="med"/>
          </a:ln>
        </p:spPr>
      </p:cxnSp>
      <p:cxnSp>
        <p:nvCxnSpPr>
          <p:cNvPr id="931" name="Google Shape;931;p44"/>
          <p:cNvCxnSpPr/>
          <p:nvPr/>
        </p:nvCxnSpPr>
        <p:spPr>
          <a:xfrm>
            <a:off x="7659010" y="3197425"/>
            <a:ext cx="865500" cy="0"/>
          </a:xfrm>
          <a:prstGeom prst="straightConnector1">
            <a:avLst/>
          </a:prstGeom>
          <a:noFill/>
          <a:ln w="19050" cap="flat" cmpd="sng">
            <a:solidFill>
              <a:srgbClr val="000000"/>
            </a:solidFill>
            <a:prstDash val="dash"/>
            <a:round/>
            <a:headEnd type="none" w="med" len="med"/>
            <a:tailEnd type="none" w="med" len="med"/>
          </a:ln>
        </p:spPr>
      </p:cxnSp>
      <p:sp>
        <p:nvSpPr>
          <p:cNvPr id="932" name="Google Shape;932;p44"/>
          <p:cNvSpPr txBox="1"/>
          <p:nvPr/>
        </p:nvSpPr>
        <p:spPr>
          <a:xfrm>
            <a:off x="7600049" y="2927425"/>
            <a:ext cx="921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To Internet</a:t>
            </a:r>
            <a:endParaRPr>
              <a:latin typeface="Roboto"/>
              <a:ea typeface="Roboto"/>
              <a:cs typeface="Roboto"/>
              <a:sym typeface="Roboto"/>
            </a:endParaRPr>
          </a:p>
        </p:txBody>
      </p:sp>
      <p:cxnSp>
        <p:nvCxnSpPr>
          <p:cNvPr id="933" name="Google Shape;933;p44"/>
          <p:cNvCxnSpPr>
            <a:endCxn id="812" idx="1"/>
          </p:cNvCxnSpPr>
          <p:nvPr/>
        </p:nvCxnSpPr>
        <p:spPr>
          <a:xfrm>
            <a:off x="3499475" y="4067375"/>
            <a:ext cx="1704600" cy="157200"/>
          </a:xfrm>
          <a:prstGeom prst="straightConnector1">
            <a:avLst/>
          </a:prstGeom>
          <a:noFill/>
          <a:ln w="9525" cap="flat" cmpd="sng">
            <a:solidFill>
              <a:srgbClr val="9900FF"/>
            </a:solidFill>
            <a:prstDash val="dash"/>
            <a:round/>
            <a:headEnd type="none" w="med" len="med"/>
            <a:tailEnd type="none" w="med" len="med"/>
          </a:ln>
        </p:spPr>
      </p:cxnSp>
      <p:sp>
        <p:nvSpPr>
          <p:cNvPr id="2" name="Slide Number Placeholder 1">
            <a:extLst>
              <a:ext uri="{FF2B5EF4-FFF2-40B4-BE49-F238E27FC236}">
                <a16:creationId xmlns:a16="http://schemas.microsoft.com/office/drawing/2014/main" id="{14B26EF6-9DDD-79EF-3B04-3F4AA7C7EF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45"/>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Why is Cellular Different?</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Brief History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Standards</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Challenge: Mobility</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Cellular Networks</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Infrastructure</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High-Level View</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Step 0: Registration</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1: Discovery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2: Attachment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3: Data Exchange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4: Handover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Roaming and Other Features</a:t>
            </a:r>
            <a:endParaRPr>
              <a:solidFill>
                <a:srgbClr val="B7B7B7"/>
              </a:solidFill>
            </a:endParaRPr>
          </a:p>
        </p:txBody>
      </p:sp>
      <p:sp>
        <p:nvSpPr>
          <p:cNvPr id="939" name="Google Shape;939;p4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High-Level View</a:t>
            </a:r>
            <a:endParaRPr/>
          </a:p>
        </p:txBody>
      </p:sp>
      <p:sp>
        <p:nvSpPr>
          <p:cNvPr id="940" name="Google Shape;940;p4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B4861CB4-CF8A-A805-2A85-7E9B864850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b="1">
                <a:solidFill>
                  <a:schemeClr val="accent3"/>
                </a:solidFill>
                <a:latin typeface="Roboto"/>
                <a:ea typeface="Roboto"/>
                <a:cs typeface="Roboto"/>
                <a:sym typeface="Roboto"/>
              </a:rPr>
              <a:t>Why is Cellular Different?</a:t>
            </a:r>
            <a:endParaRPr b="1">
              <a:solidFill>
                <a:schemeClr val="accent3"/>
              </a:solidFill>
              <a:latin typeface="Roboto"/>
              <a:ea typeface="Roboto"/>
              <a:cs typeface="Roboto"/>
              <a:sym typeface="Roboto"/>
            </a:endParaRPr>
          </a:p>
          <a:p>
            <a:pPr marL="457200" lvl="0" indent="-342900" algn="l" rtl="0">
              <a:spcBef>
                <a:spcPts val="60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Brief History</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Standards</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Challenge: Mobility</a:t>
            </a:r>
            <a:endParaRPr>
              <a:solidFill>
                <a:srgbClr val="B7B7B7"/>
              </a:solidFill>
            </a:endParaRPr>
          </a:p>
          <a:p>
            <a:pPr marL="0" lvl="0" indent="0" algn="l" rtl="0">
              <a:spcBef>
                <a:spcPts val="600"/>
              </a:spcBef>
              <a:spcAft>
                <a:spcPts val="0"/>
              </a:spcAft>
              <a:buNone/>
            </a:pPr>
            <a:r>
              <a:rPr lang="en">
                <a:solidFill>
                  <a:srgbClr val="B7B7B7"/>
                </a:solidFill>
              </a:rPr>
              <a:t>Cellular Networks</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Infrastructure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High-Level View</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0: Registration</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1: Discovery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2: Attachment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3: Data Exchange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4: Handover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Roaming and Other Features</a:t>
            </a:r>
            <a:endParaRPr>
              <a:solidFill>
                <a:srgbClr val="B7B7B7"/>
              </a:solidFill>
            </a:endParaRPr>
          </a:p>
        </p:txBody>
      </p:sp>
      <p:sp>
        <p:nvSpPr>
          <p:cNvPr id="170" name="Google Shape;170;p2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Brief History of Cellular Networks</a:t>
            </a:r>
            <a:endParaRPr/>
          </a:p>
        </p:txBody>
      </p:sp>
      <p:sp>
        <p:nvSpPr>
          <p:cNvPr id="171" name="Google Shape;171;p2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B9AEAC68-7528-4D74-D300-42B112DE9E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4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High-Level View (0/4) – Registration</a:t>
            </a:r>
            <a:endParaRPr/>
          </a:p>
        </p:txBody>
      </p:sp>
      <p:sp>
        <p:nvSpPr>
          <p:cNvPr id="946" name="Google Shape;946;p46"/>
          <p:cNvSpPr txBox="1">
            <a:spLocks noGrp="1"/>
          </p:cNvSpPr>
          <p:nvPr>
            <p:ph type="body" idx="1"/>
          </p:nvPr>
        </p:nvSpPr>
        <p:spPr>
          <a:xfrm>
            <a:off x="107050" y="402200"/>
            <a:ext cx="8909700" cy="148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Step 0: </a:t>
            </a:r>
            <a:r>
              <a:rPr lang="en" b="1"/>
              <a:t>Registration</a:t>
            </a:r>
            <a:r>
              <a:rPr lang="en"/>
              <a:t>.</a:t>
            </a:r>
            <a:endParaRPr/>
          </a:p>
          <a:p>
            <a:pPr marL="457200" lvl="0" indent="-342900" algn="l" rtl="0">
              <a:spcBef>
                <a:spcPts val="600"/>
              </a:spcBef>
              <a:spcAft>
                <a:spcPts val="0"/>
              </a:spcAft>
              <a:buSzPts val="1800"/>
              <a:buChar char="●"/>
            </a:pPr>
            <a:r>
              <a:rPr lang="en"/>
              <a:t>User registers for the service. Database is updated.</a:t>
            </a:r>
            <a:endParaRPr/>
          </a:p>
        </p:txBody>
      </p:sp>
      <p:sp>
        <p:nvSpPr>
          <p:cNvPr id="947" name="Google Shape;947;p46"/>
          <p:cNvSpPr/>
          <p:nvPr/>
        </p:nvSpPr>
        <p:spPr>
          <a:xfrm>
            <a:off x="1785710" y="2078475"/>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948" name="Google Shape;948;p46"/>
          <p:cNvGrpSpPr/>
          <p:nvPr/>
        </p:nvGrpSpPr>
        <p:grpSpPr>
          <a:xfrm>
            <a:off x="2163047" y="2289931"/>
            <a:ext cx="205525" cy="409199"/>
            <a:chOff x="7897625" y="3319150"/>
            <a:chExt cx="645900" cy="1285575"/>
          </a:xfrm>
        </p:grpSpPr>
        <p:sp>
          <p:nvSpPr>
            <p:cNvPr id="949" name="Google Shape;949;p46"/>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950" name="Google Shape;950;p46"/>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951" name="Google Shape;951;p46"/>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952" name="Google Shape;952;p46"/>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953" name="Google Shape;953;p46"/>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954" name="Google Shape;954;p46"/>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955" name="Google Shape;955;p46"/>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956" name="Google Shape;956;p46"/>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957" name="Google Shape;957;p46"/>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958" name="Google Shape;958;p46"/>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59" name="Google Shape;959;p46"/>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60" name="Google Shape;960;p46"/>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961" name="Google Shape;961;p46"/>
          <p:cNvSpPr/>
          <p:nvPr/>
        </p:nvSpPr>
        <p:spPr>
          <a:xfrm>
            <a:off x="1785710" y="29106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962" name="Google Shape;962;p46"/>
          <p:cNvGrpSpPr/>
          <p:nvPr/>
        </p:nvGrpSpPr>
        <p:grpSpPr>
          <a:xfrm>
            <a:off x="2163047" y="3122123"/>
            <a:ext cx="205525" cy="409199"/>
            <a:chOff x="7897625" y="3319150"/>
            <a:chExt cx="645900" cy="1285575"/>
          </a:xfrm>
        </p:grpSpPr>
        <p:sp>
          <p:nvSpPr>
            <p:cNvPr id="963" name="Google Shape;963;p46"/>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964" name="Google Shape;964;p46"/>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965" name="Google Shape;965;p46"/>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966" name="Google Shape;966;p46"/>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967" name="Google Shape;967;p46"/>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968" name="Google Shape;968;p46"/>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969" name="Google Shape;969;p46"/>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970" name="Google Shape;970;p46"/>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971" name="Google Shape;971;p46"/>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972" name="Google Shape;972;p46"/>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73" name="Google Shape;973;p46"/>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74" name="Google Shape;974;p46"/>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975" name="Google Shape;975;p46"/>
          <p:cNvSpPr/>
          <p:nvPr/>
        </p:nvSpPr>
        <p:spPr>
          <a:xfrm>
            <a:off x="1785710" y="3742859"/>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976" name="Google Shape;976;p46"/>
          <p:cNvGrpSpPr/>
          <p:nvPr/>
        </p:nvGrpSpPr>
        <p:grpSpPr>
          <a:xfrm>
            <a:off x="2163037" y="3954316"/>
            <a:ext cx="205525" cy="409199"/>
            <a:chOff x="7897625" y="3319150"/>
            <a:chExt cx="645900" cy="1285575"/>
          </a:xfrm>
        </p:grpSpPr>
        <p:sp>
          <p:nvSpPr>
            <p:cNvPr id="977" name="Google Shape;977;p46"/>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978" name="Google Shape;978;p46"/>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979" name="Google Shape;979;p46"/>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980" name="Google Shape;980;p46"/>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981" name="Google Shape;981;p46"/>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982" name="Google Shape;982;p46"/>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983" name="Google Shape;983;p46"/>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984" name="Google Shape;984;p46"/>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985" name="Google Shape;985;p46"/>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986" name="Google Shape;986;p46"/>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87" name="Google Shape;987;p46"/>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88" name="Google Shape;988;p46"/>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989" name="Google Shape;989;p46"/>
          <p:cNvSpPr/>
          <p:nvPr/>
        </p:nvSpPr>
        <p:spPr>
          <a:xfrm>
            <a:off x="4406500" y="27699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990" name="Google Shape;990;p46"/>
          <p:cNvSpPr/>
          <p:nvPr/>
        </p:nvSpPr>
        <p:spPr>
          <a:xfrm>
            <a:off x="4401150" y="33285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cxnSp>
        <p:nvCxnSpPr>
          <p:cNvPr id="991" name="Google Shape;991;p46"/>
          <p:cNvCxnSpPr>
            <a:stCxn id="989" idx="1"/>
          </p:cNvCxnSpPr>
          <p:nvPr/>
        </p:nvCxnSpPr>
        <p:spPr>
          <a:xfrm rot="10800000">
            <a:off x="2438800" y="2541625"/>
            <a:ext cx="1967700" cy="370800"/>
          </a:xfrm>
          <a:prstGeom prst="straightConnector1">
            <a:avLst/>
          </a:prstGeom>
          <a:noFill/>
          <a:ln w="9525" cap="flat" cmpd="sng">
            <a:solidFill>
              <a:srgbClr val="B7B7B7"/>
            </a:solidFill>
            <a:prstDash val="solid"/>
            <a:round/>
            <a:headEnd type="none" w="med" len="med"/>
            <a:tailEnd type="none" w="med" len="med"/>
          </a:ln>
        </p:spPr>
      </p:cxnSp>
      <p:cxnSp>
        <p:nvCxnSpPr>
          <p:cNvPr id="992" name="Google Shape;992;p46"/>
          <p:cNvCxnSpPr>
            <a:stCxn id="990" idx="1"/>
          </p:cNvCxnSpPr>
          <p:nvPr/>
        </p:nvCxnSpPr>
        <p:spPr>
          <a:xfrm rot="10800000">
            <a:off x="2365650" y="3366925"/>
            <a:ext cx="2035500" cy="104100"/>
          </a:xfrm>
          <a:prstGeom prst="straightConnector1">
            <a:avLst/>
          </a:prstGeom>
          <a:noFill/>
          <a:ln w="9525" cap="flat" cmpd="sng">
            <a:solidFill>
              <a:srgbClr val="B7B7B7"/>
            </a:solidFill>
            <a:prstDash val="solid"/>
            <a:round/>
            <a:headEnd type="none" w="med" len="med"/>
            <a:tailEnd type="none" w="med" len="med"/>
          </a:ln>
        </p:spPr>
      </p:cxnSp>
      <p:cxnSp>
        <p:nvCxnSpPr>
          <p:cNvPr id="993" name="Google Shape;993;p46"/>
          <p:cNvCxnSpPr>
            <a:stCxn id="990" idx="1"/>
          </p:cNvCxnSpPr>
          <p:nvPr/>
        </p:nvCxnSpPr>
        <p:spPr>
          <a:xfrm flipH="1">
            <a:off x="2417850" y="3471025"/>
            <a:ext cx="1983300" cy="751500"/>
          </a:xfrm>
          <a:prstGeom prst="straightConnector1">
            <a:avLst/>
          </a:prstGeom>
          <a:noFill/>
          <a:ln w="9525" cap="flat" cmpd="sng">
            <a:solidFill>
              <a:srgbClr val="B7B7B7"/>
            </a:solidFill>
            <a:prstDash val="solid"/>
            <a:round/>
            <a:headEnd type="none" w="med" len="med"/>
            <a:tailEnd type="none" w="med" len="med"/>
          </a:ln>
        </p:spPr>
      </p:cxnSp>
      <p:cxnSp>
        <p:nvCxnSpPr>
          <p:cNvPr id="994" name="Google Shape;994;p46"/>
          <p:cNvCxnSpPr>
            <a:stCxn id="989" idx="3"/>
            <a:endCxn id="995" idx="1"/>
          </p:cNvCxnSpPr>
          <p:nvPr/>
        </p:nvCxnSpPr>
        <p:spPr>
          <a:xfrm>
            <a:off x="4691500" y="2912425"/>
            <a:ext cx="2071800" cy="285000"/>
          </a:xfrm>
          <a:prstGeom prst="straightConnector1">
            <a:avLst/>
          </a:prstGeom>
          <a:noFill/>
          <a:ln w="9525" cap="flat" cmpd="sng">
            <a:solidFill>
              <a:srgbClr val="B7B7B7"/>
            </a:solidFill>
            <a:prstDash val="solid"/>
            <a:round/>
            <a:headEnd type="none" w="med" len="med"/>
            <a:tailEnd type="none" w="med" len="med"/>
          </a:ln>
        </p:spPr>
      </p:cxnSp>
      <p:cxnSp>
        <p:nvCxnSpPr>
          <p:cNvPr id="996" name="Google Shape;996;p46"/>
          <p:cNvCxnSpPr>
            <a:stCxn id="990" idx="3"/>
            <a:endCxn id="995" idx="1"/>
          </p:cNvCxnSpPr>
          <p:nvPr/>
        </p:nvCxnSpPr>
        <p:spPr>
          <a:xfrm rot="10800000" flipH="1">
            <a:off x="4686150" y="3197425"/>
            <a:ext cx="2077200" cy="273600"/>
          </a:xfrm>
          <a:prstGeom prst="straightConnector1">
            <a:avLst/>
          </a:prstGeom>
          <a:noFill/>
          <a:ln w="9525" cap="flat" cmpd="sng">
            <a:solidFill>
              <a:srgbClr val="B7B7B7"/>
            </a:solidFill>
            <a:prstDash val="solid"/>
            <a:round/>
            <a:headEnd type="none" w="med" len="med"/>
            <a:tailEnd type="none" w="med" len="med"/>
          </a:ln>
        </p:spPr>
      </p:cxnSp>
      <p:cxnSp>
        <p:nvCxnSpPr>
          <p:cNvPr id="997" name="Google Shape;997;p46"/>
          <p:cNvCxnSpPr>
            <a:stCxn id="998" idx="2"/>
            <a:endCxn id="999" idx="3"/>
          </p:cNvCxnSpPr>
          <p:nvPr/>
        </p:nvCxnSpPr>
        <p:spPr>
          <a:xfrm rot="10800000">
            <a:off x="6164550" y="4224575"/>
            <a:ext cx="903600" cy="0"/>
          </a:xfrm>
          <a:prstGeom prst="straightConnector1">
            <a:avLst/>
          </a:prstGeom>
          <a:noFill/>
          <a:ln w="9525" cap="flat" cmpd="sng">
            <a:solidFill>
              <a:srgbClr val="B7B7B7"/>
            </a:solidFill>
            <a:prstDash val="dash"/>
            <a:round/>
            <a:headEnd type="none" w="med" len="med"/>
            <a:tailEnd type="none" w="med" len="med"/>
          </a:ln>
        </p:spPr>
      </p:cxnSp>
      <p:cxnSp>
        <p:nvCxnSpPr>
          <p:cNvPr id="1000" name="Google Shape;1000;p46"/>
          <p:cNvCxnSpPr>
            <a:stCxn id="995" idx="3"/>
          </p:cNvCxnSpPr>
          <p:nvPr/>
        </p:nvCxnSpPr>
        <p:spPr>
          <a:xfrm>
            <a:off x="7048350" y="3197425"/>
            <a:ext cx="551700" cy="0"/>
          </a:xfrm>
          <a:prstGeom prst="straightConnector1">
            <a:avLst/>
          </a:prstGeom>
          <a:noFill/>
          <a:ln w="9525" cap="flat" cmpd="sng">
            <a:solidFill>
              <a:srgbClr val="B7B7B7"/>
            </a:solidFill>
            <a:prstDash val="solid"/>
            <a:round/>
            <a:headEnd type="none" w="med" len="med"/>
            <a:tailEnd type="none" w="med" len="med"/>
          </a:ln>
        </p:spPr>
      </p:cxnSp>
      <p:cxnSp>
        <p:nvCxnSpPr>
          <p:cNvPr id="1001" name="Google Shape;1001;p46"/>
          <p:cNvCxnSpPr/>
          <p:nvPr/>
        </p:nvCxnSpPr>
        <p:spPr>
          <a:xfrm>
            <a:off x="7659010" y="3197425"/>
            <a:ext cx="865500" cy="0"/>
          </a:xfrm>
          <a:prstGeom prst="straightConnector1">
            <a:avLst/>
          </a:prstGeom>
          <a:noFill/>
          <a:ln w="9525" cap="flat" cmpd="sng">
            <a:solidFill>
              <a:srgbClr val="B7B7B7"/>
            </a:solidFill>
            <a:prstDash val="dash"/>
            <a:round/>
            <a:headEnd type="none" w="med" len="med"/>
            <a:tailEnd type="none" w="med" len="med"/>
          </a:ln>
        </p:spPr>
      </p:cxnSp>
      <p:grpSp>
        <p:nvGrpSpPr>
          <p:cNvPr id="1002" name="Google Shape;1002;p46"/>
          <p:cNvGrpSpPr/>
          <p:nvPr/>
        </p:nvGrpSpPr>
        <p:grpSpPr>
          <a:xfrm>
            <a:off x="7227575" y="1738225"/>
            <a:ext cx="384763" cy="551700"/>
            <a:chOff x="160300" y="2651875"/>
            <a:chExt cx="384763" cy="551700"/>
          </a:xfrm>
        </p:grpSpPr>
        <p:pic>
          <p:nvPicPr>
            <p:cNvPr id="1003" name="Google Shape;1003;p46"/>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004" name="Google Shape;1004;p46"/>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999" name="Google Shape;999;p46"/>
          <p:cNvSpPr/>
          <p:nvPr/>
        </p:nvSpPr>
        <p:spPr>
          <a:xfrm>
            <a:off x="5204075" y="3949175"/>
            <a:ext cx="960600" cy="550800"/>
          </a:xfrm>
          <a:prstGeom prst="roundRect">
            <a:avLst>
              <a:gd name="adj" fmla="val 16667"/>
            </a:avLst>
          </a:pr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Mobility Manager</a:t>
            </a:r>
            <a:endParaRPr>
              <a:solidFill>
                <a:srgbClr val="B7B7B7"/>
              </a:solidFill>
              <a:latin typeface="Roboto"/>
              <a:ea typeface="Roboto"/>
              <a:cs typeface="Roboto"/>
              <a:sym typeface="Roboto"/>
            </a:endParaRPr>
          </a:p>
        </p:txBody>
      </p:sp>
      <p:cxnSp>
        <p:nvCxnSpPr>
          <p:cNvPr id="1005" name="Google Shape;1005;p46"/>
          <p:cNvCxnSpPr>
            <a:stCxn id="998" idx="1"/>
            <a:endCxn id="1003" idx="2"/>
          </p:cNvCxnSpPr>
          <p:nvPr/>
        </p:nvCxnSpPr>
        <p:spPr>
          <a:xfrm rot="10800000">
            <a:off x="7383150" y="2289875"/>
            <a:ext cx="165300" cy="1643700"/>
          </a:xfrm>
          <a:prstGeom prst="straightConnector1">
            <a:avLst/>
          </a:prstGeom>
          <a:noFill/>
          <a:ln w="28575" cap="flat" cmpd="sng">
            <a:solidFill>
              <a:schemeClr val="accent2"/>
            </a:solidFill>
            <a:prstDash val="solid"/>
            <a:round/>
            <a:headEnd type="triangle" w="med" len="med"/>
            <a:tailEnd type="none" w="med" len="med"/>
          </a:ln>
        </p:spPr>
      </p:cxnSp>
      <p:sp>
        <p:nvSpPr>
          <p:cNvPr id="998" name="Google Shape;998;p46"/>
          <p:cNvSpPr/>
          <p:nvPr/>
        </p:nvSpPr>
        <p:spPr>
          <a:xfrm>
            <a:off x="7068150" y="39335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sp>
        <p:nvSpPr>
          <p:cNvPr id="995" name="Google Shape;995;p46"/>
          <p:cNvSpPr/>
          <p:nvPr/>
        </p:nvSpPr>
        <p:spPr>
          <a:xfrm>
            <a:off x="6763350" y="30549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P1</a:t>
            </a:r>
            <a:endParaRPr>
              <a:solidFill>
                <a:srgbClr val="B7B7B7"/>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A1C5A4B-A881-F8F4-5E7D-8BE0344513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4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High-Level View (1/4) – Discovery</a:t>
            </a:r>
            <a:endParaRPr/>
          </a:p>
        </p:txBody>
      </p:sp>
      <p:sp>
        <p:nvSpPr>
          <p:cNvPr id="1011" name="Google Shape;1011;p47"/>
          <p:cNvSpPr txBox="1">
            <a:spLocks noGrp="1"/>
          </p:cNvSpPr>
          <p:nvPr>
            <p:ph type="body" idx="1"/>
          </p:nvPr>
        </p:nvSpPr>
        <p:spPr>
          <a:xfrm>
            <a:off x="107050" y="402200"/>
            <a:ext cx="8909700" cy="148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Step 1: </a:t>
            </a:r>
            <a:r>
              <a:rPr lang="en" b="1"/>
              <a:t>Discovery</a:t>
            </a:r>
            <a:r>
              <a:rPr lang="en"/>
              <a:t>.</a:t>
            </a:r>
            <a:endParaRPr/>
          </a:p>
          <a:p>
            <a:pPr marL="457200" lvl="0" indent="-342900" algn="l" rtl="0">
              <a:spcBef>
                <a:spcPts val="600"/>
              </a:spcBef>
              <a:spcAft>
                <a:spcPts val="0"/>
              </a:spcAft>
              <a:buSzPts val="1800"/>
              <a:buChar char="●"/>
            </a:pPr>
            <a:r>
              <a:rPr lang="en"/>
              <a:t>User wants to connect.</a:t>
            </a:r>
            <a:endParaRPr/>
          </a:p>
          <a:p>
            <a:pPr marL="457200" lvl="0" indent="-342900" algn="l" rtl="0">
              <a:spcBef>
                <a:spcPts val="0"/>
              </a:spcBef>
              <a:spcAft>
                <a:spcPts val="0"/>
              </a:spcAft>
              <a:buSzPts val="1800"/>
              <a:buChar char="●"/>
            </a:pPr>
            <a:r>
              <a:rPr lang="en"/>
              <a:t>User device discovers available towers and picks one.</a:t>
            </a:r>
            <a:endParaRPr/>
          </a:p>
        </p:txBody>
      </p:sp>
      <p:sp>
        <p:nvSpPr>
          <p:cNvPr id="1012" name="Google Shape;1012;p47"/>
          <p:cNvSpPr/>
          <p:nvPr/>
        </p:nvSpPr>
        <p:spPr>
          <a:xfrm>
            <a:off x="1785710" y="2078475"/>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013" name="Google Shape;1013;p47"/>
          <p:cNvGrpSpPr/>
          <p:nvPr/>
        </p:nvGrpSpPr>
        <p:grpSpPr>
          <a:xfrm>
            <a:off x="2163047" y="2289931"/>
            <a:ext cx="205525" cy="409199"/>
            <a:chOff x="7897625" y="3319150"/>
            <a:chExt cx="645900" cy="1285575"/>
          </a:xfrm>
        </p:grpSpPr>
        <p:sp>
          <p:nvSpPr>
            <p:cNvPr id="1014" name="Google Shape;1014;p47"/>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15" name="Google Shape;1015;p47"/>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016" name="Google Shape;1016;p47"/>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017" name="Google Shape;1017;p47"/>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018" name="Google Shape;1018;p47"/>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019" name="Google Shape;1019;p47"/>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020" name="Google Shape;1020;p47"/>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021" name="Google Shape;1021;p47"/>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022" name="Google Shape;1022;p47"/>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023" name="Google Shape;1023;p47"/>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24" name="Google Shape;1024;p47"/>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25" name="Google Shape;1025;p47"/>
            <p:cNvSpPr/>
            <p:nvPr/>
          </p:nvSpPr>
          <p:spPr>
            <a:xfrm>
              <a:off x="8198675" y="3551600"/>
              <a:ext cx="43800" cy="4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026" name="Google Shape;1026;p47"/>
          <p:cNvSpPr/>
          <p:nvPr/>
        </p:nvSpPr>
        <p:spPr>
          <a:xfrm>
            <a:off x="1785710" y="29106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027" name="Google Shape;1027;p47"/>
          <p:cNvGrpSpPr/>
          <p:nvPr/>
        </p:nvGrpSpPr>
        <p:grpSpPr>
          <a:xfrm>
            <a:off x="2163047" y="3122123"/>
            <a:ext cx="205525" cy="409199"/>
            <a:chOff x="7897625" y="3319150"/>
            <a:chExt cx="645900" cy="1285575"/>
          </a:xfrm>
        </p:grpSpPr>
        <p:sp>
          <p:nvSpPr>
            <p:cNvPr id="1028" name="Google Shape;1028;p47"/>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29" name="Google Shape;1029;p47"/>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030" name="Google Shape;1030;p47"/>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031" name="Google Shape;1031;p47"/>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032" name="Google Shape;1032;p47"/>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033" name="Google Shape;1033;p47"/>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034" name="Google Shape;1034;p47"/>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035" name="Google Shape;1035;p47"/>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036" name="Google Shape;1036;p47"/>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037" name="Google Shape;1037;p47"/>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38" name="Google Shape;1038;p47"/>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39" name="Google Shape;1039;p47"/>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040" name="Google Shape;1040;p47"/>
          <p:cNvSpPr/>
          <p:nvPr/>
        </p:nvSpPr>
        <p:spPr>
          <a:xfrm>
            <a:off x="1785710" y="3742859"/>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041" name="Google Shape;1041;p47"/>
          <p:cNvGrpSpPr/>
          <p:nvPr/>
        </p:nvGrpSpPr>
        <p:grpSpPr>
          <a:xfrm>
            <a:off x="2163037" y="3954316"/>
            <a:ext cx="205525" cy="409199"/>
            <a:chOff x="7897625" y="3319150"/>
            <a:chExt cx="645900" cy="1285575"/>
          </a:xfrm>
        </p:grpSpPr>
        <p:sp>
          <p:nvSpPr>
            <p:cNvPr id="1042" name="Google Shape;1042;p47"/>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43" name="Google Shape;1043;p47"/>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044" name="Google Shape;1044;p47"/>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045" name="Google Shape;1045;p47"/>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046" name="Google Shape;1046;p47"/>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047" name="Google Shape;1047;p47"/>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048" name="Google Shape;1048;p47"/>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049" name="Google Shape;1049;p47"/>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050" name="Google Shape;1050;p47"/>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051" name="Google Shape;1051;p47"/>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52" name="Google Shape;1052;p47"/>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53" name="Google Shape;1053;p47"/>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054" name="Google Shape;1054;p47"/>
          <p:cNvSpPr/>
          <p:nvPr/>
        </p:nvSpPr>
        <p:spPr>
          <a:xfrm>
            <a:off x="4406500" y="27699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1055" name="Google Shape;1055;p47"/>
          <p:cNvSpPr/>
          <p:nvPr/>
        </p:nvSpPr>
        <p:spPr>
          <a:xfrm>
            <a:off x="4401150" y="33285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sp>
        <p:nvSpPr>
          <p:cNvPr id="1056" name="Google Shape;1056;p47"/>
          <p:cNvSpPr/>
          <p:nvPr/>
        </p:nvSpPr>
        <p:spPr>
          <a:xfrm>
            <a:off x="6763350" y="30549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P1</a:t>
            </a:r>
            <a:endParaRPr>
              <a:solidFill>
                <a:srgbClr val="B7B7B7"/>
              </a:solidFill>
              <a:latin typeface="Roboto"/>
              <a:ea typeface="Roboto"/>
              <a:cs typeface="Roboto"/>
              <a:sym typeface="Roboto"/>
            </a:endParaRPr>
          </a:p>
        </p:txBody>
      </p:sp>
      <p:sp>
        <p:nvSpPr>
          <p:cNvPr id="1057" name="Google Shape;1057;p47"/>
          <p:cNvSpPr/>
          <p:nvPr/>
        </p:nvSpPr>
        <p:spPr>
          <a:xfrm>
            <a:off x="7068150" y="3933575"/>
            <a:ext cx="960600" cy="582000"/>
          </a:xfrm>
          <a:prstGeom prst="can">
            <a:avLst>
              <a:gd name="adj" fmla="val 25000"/>
            </a:avLst>
          </a:pr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Database</a:t>
            </a:r>
            <a:endParaRPr>
              <a:solidFill>
                <a:srgbClr val="B7B7B7"/>
              </a:solidFill>
              <a:latin typeface="Roboto"/>
              <a:ea typeface="Roboto"/>
              <a:cs typeface="Roboto"/>
              <a:sym typeface="Roboto"/>
            </a:endParaRPr>
          </a:p>
        </p:txBody>
      </p:sp>
      <p:cxnSp>
        <p:nvCxnSpPr>
          <p:cNvPr id="1058" name="Google Shape;1058;p47"/>
          <p:cNvCxnSpPr>
            <a:stCxn id="1054" idx="1"/>
          </p:cNvCxnSpPr>
          <p:nvPr/>
        </p:nvCxnSpPr>
        <p:spPr>
          <a:xfrm rot="10800000">
            <a:off x="2438800" y="2541625"/>
            <a:ext cx="1967700" cy="370800"/>
          </a:xfrm>
          <a:prstGeom prst="straightConnector1">
            <a:avLst/>
          </a:prstGeom>
          <a:noFill/>
          <a:ln w="9525" cap="flat" cmpd="sng">
            <a:solidFill>
              <a:srgbClr val="B7B7B7"/>
            </a:solidFill>
            <a:prstDash val="solid"/>
            <a:round/>
            <a:headEnd type="none" w="med" len="med"/>
            <a:tailEnd type="none" w="med" len="med"/>
          </a:ln>
        </p:spPr>
      </p:cxnSp>
      <p:cxnSp>
        <p:nvCxnSpPr>
          <p:cNvPr id="1059" name="Google Shape;1059;p47"/>
          <p:cNvCxnSpPr>
            <a:stCxn id="1055" idx="1"/>
          </p:cNvCxnSpPr>
          <p:nvPr/>
        </p:nvCxnSpPr>
        <p:spPr>
          <a:xfrm rot="10800000">
            <a:off x="2365650" y="3366925"/>
            <a:ext cx="2035500" cy="104100"/>
          </a:xfrm>
          <a:prstGeom prst="straightConnector1">
            <a:avLst/>
          </a:prstGeom>
          <a:noFill/>
          <a:ln w="9525" cap="flat" cmpd="sng">
            <a:solidFill>
              <a:srgbClr val="B7B7B7"/>
            </a:solidFill>
            <a:prstDash val="solid"/>
            <a:round/>
            <a:headEnd type="none" w="med" len="med"/>
            <a:tailEnd type="none" w="med" len="med"/>
          </a:ln>
        </p:spPr>
      </p:cxnSp>
      <p:cxnSp>
        <p:nvCxnSpPr>
          <p:cNvPr id="1060" name="Google Shape;1060;p47"/>
          <p:cNvCxnSpPr>
            <a:stCxn id="1055" idx="1"/>
          </p:cNvCxnSpPr>
          <p:nvPr/>
        </p:nvCxnSpPr>
        <p:spPr>
          <a:xfrm flipH="1">
            <a:off x="2417850" y="3471025"/>
            <a:ext cx="1983300" cy="751500"/>
          </a:xfrm>
          <a:prstGeom prst="straightConnector1">
            <a:avLst/>
          </a:prstGeom>
          <a:noFill/>
          <a:ln w="9525" cap="flat" cmpd="sng">
            <a:solidFill>
              <a:srgbClr val="B7B7B7"/>
            </a:solidFill>
            <a:prstDash val="solid"/>
            <a:round/>
            <a:headEnd type="none" w="med" len="med"/>
            <a:tailEnd type="none" w="med" len="med"/>
          </a:ln>
        </p:spPr>
      </p:cxnSp>
      <p:cxnSp>
        <p:nvCxnSpPr>
          <p:cNvPr id="1061" name="Google Shape;1061;p47"/>
          <p:cNvCxnSpPr>
            <a:stCxn id="1054" idx="3"/>
            <a:endCxn id="1056" idx="1"/>
          </p:cNvCxnSpPr>
          <p:nvPr/>
        </p:nvCxnSpPr>
        <p:spPr>
          <a:xfrm>
            <a:off x="4691500" y="2912425"/>
            <a:ext cx="2071800" cy="285000"/>
          </a:xfrm>
          <a:prstGeom prst="straightConnector1">
            <a:avLst/>
          </a:prstGeom>
          <a:noFill/>
          <a:ln w="9525" cap="flat" cmpd="sng">
            <a:solidFill>
              <a:srgbClr val="B7B7B7"/>
            </a:solidFill>
            <a:prstDash val="solid"/>
            <a:round/>
            <a:headEnd type="none" w="med" len="med"/>
            <a:tailEnd type="none" w="med" len="med"/>
          </a:ln>
        </p:spPr>
      </p:cxnSp>
      <p:cxnSp>
        <p:nvCxnSpPr>
          <p:cNvPr id="1062" name="Google Shape;1062;p47"/>
          <p:cNvCxnSpPr>
            <a:stCxn id="1055" idx="3"/>
            <a:endCxn id="1056" idx="1"/>
          </p:cNvCxnSpPr>
          <p:nvPr/>
        </p:nvCxnSpPr>
        <p:spPr>
          <a:xfrm rot="10800000" flipH="1">
            <a:off x="4686150" y="3197425"/>
            <a:ext cx="2077200" cy="273600"/>
          </a:xfrm>
          <a:prstGeom prst="straightConnector1">
            <a:avLst/>
          </a:prstGeom>
          <a:noFill/>
          <a:ln w="9525" cap="flat" cmpd="sng">
            <a:solidFill>
              <a:srgbClr val="B7B7B7"/>
            </a:solidFill>
            <a:prstDash val="solid"/>
            <a:round/>
            <a:headEnd type="none" w="med" len="med"/>
            <a:tailEnd type="none" w="med" len="med"/>
          </a:ln>
        </p:spPr>
      </p:cxnSp>
      <p:cxnSp>
        <p:nvCxnSpPr>
          <p:cNvPr id="1063" name="Google Shape;1063;p47"/>
          <p:cNvCxnSpPr>
            <a:stCxn id="1057" idx="2"/>
            <a:endCxn id="1064" idx="3"/>
          </p:cNvCxnSpPr>
          <p:nvPr/>
        </p:nvCxnSpPr>
        <p:spPr>
          <a:xfrm rot="10800000">
            <a:off x="6164550" y="4224575"/>
            <a:ext cx="903600" cy="0"/>
          </a:xfrm>
          <a:prstGeom prst="straightConnector1">
            <a:avLst/>
          </a:prstGeom>
          <a:noFill/>
          <a:ln w="9525" cap="flat" cmpd="sng">
            <a:solidFill>
              <a:srgbClr val="B7B7B7"/>
            </a:solidFill>
            <a:prstDash val="dash"/>
            <a:round/>
            <a:headEnd type="none" w="med" len="med"/>
            <a:tailEnd type="none" w="med" len="med"/>
          </a:ln>
        </p:spPr>
      </p:cxnSp>
      <p:cxnSp>
        <p:nvCxnSpPr>
          <p:cNvPr id="1065" name="Google Shape;1065;p47"/>
          <p:cNvCxnSpPr>
            <a:stCxn id="1056" idx="3"/>
          </p:cNvCxnSpPr>
          <p:nvPr/>
        </p:nvCxnSpPr>
        <p:spPr>
          <a:xfrm>
            <a:off x="7048350" y="3197425"/>
            <a:ext cx="551700" cy="0"/>
          </a:xfrm>
          <a:prstGeom prst="straightConnector1">
            <a:avLst/>
          </a:prstGeom>
          <a:noFill/>
          <a:ln w="9525" cap="flat" cmpd="sng">
            <a:solidFill>
              <a:srgbClr val="B7B7B7"/>
            </a:solidFill>
            <a:prstDash val="solid"/>
            <a:round/>
            <a:headEnd type="none" w="med" len="med"/>
            <a:tailEnd type="none" w="med" len="med"/>
          </a:ln>
        </p:spPr>
      </p:cxnSp>
      <p:cxnSp>
        <p:nvCxnSpPr>
          <p:cNvPr id="1066" name="Google Shape;1066;p47"/>
          <p:cNvCxnSpPr/>
          <p:nvPr/>
        </p:nvCxnSpPr>
        <p:spPr>
          <a:xfrm>
            <a:off x="7659010" y="3197425"/>
            <a:ext cx="865500" cy="0"/>
          </a:xfrm>
          <a:prstGeom prst="straightConnector1">
            <a:avLst/>
          </a:prstGeom>
          <a:noFill/>
          <a:ln w="9525" cap="flat" cmpd="sng">
            <a:solidFill>
              <a:srgbClr val="B7B7B7"/>
            </a:solidFill>
            <a:prstDash val="dash"/>
            <a:round/>
            <a:headEnd type="none" w="med" len="med"/>
            <a:tailEnd type="none" w="med" len="med"/>
          </a:ln>
        </p:spPr>
      </p:cxnSp>
      <p:grpSp>
        <p:nvGrpSpPr>
          <p:cNvPr id="1067" name="Google Shape;1067;p47"/>
          <p:cNvGrpSpPr/>
          <p:nvPr/>
        </p:nvGrpSpPr>
        <p:grpSpPr>
          <a:xfrm>
            <a:off x="955675" y="2218675"/>
            <a:ext cx="384763" cy="551700"/>
            <a:chOff x="160300" y="2651875"/>
            <a:chExt cx="384763" cy="551700"/>
          </a:xfrm>
        </p:grpSpPr>
        <p:pic>
          <p:nvPicPr>
            <p:cNvPr id="1068" name="Google Shape;1068;p47"/>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069" name="Google Shape;1069;p47"/>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pic>
        <p:nvPicPr>
          <p:cNvPr id="1070" name="Google Shape;1070;p47"/>
          <p:cNvPicPr preferRelativeResize="0"/>
          <p:nvPr/>
        </p:nvPicPr>
        <p:blipFill>
          <a:blip r:embed="rId5">
            <a:alphaModFix amt="50000"/>
          </a:blip>
          <a:stretch>
            <a:fillRect/>
          </a:stretch>
        </p:blipFill>
        <p:spPr>
          <a:xfrm rot="-5400000">
            <a:off x="1309537" y="2136835"/>
            <a:ext cx="893376" cy="719000"/>
          </a:xfrm>
          <a:prstGeom prst="rect">
            <a:avLst/>
          </a:prstGeom>
          <a:noFill/>
          <a:ln>
            <a:noFill/>
          </a:ln>
        </p:spPr>
      </p:pic>
      <p:sp>
        <p:nvSpPr>
          <p:cNvPr id="1064" name="Google Shape;1064;p47"/>
          <p:cNvSpPr/>
          <p:nvPr/>
        </p:nvSpPr>
        <p:spPr>
          <a:xfrm>
            <a:off x="5204075" y="3949175"/>
            <a:ext cx="960600" cy="550800"/>
          </a:xfrm>
          <a:prstGeom prst="roundRect">
            <a:avLst>
              <a:gd name="adj" fmla="val 16667"/>
            </a:avLst>
          </a:pr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Mobility Manager</a:t>
            </a:r>
            <a:endParaRPr>
              <a:solidFill>
                <a:srgbClr val="B7B7B7"/>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BACA733-4A46-0C0F-494C-1F8C743F7F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4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High-Level View (2/4) – Attachment</a:t>
            </a:r>
            <a:endParaRPr/>
          </a:p>
        </p:txBody>
      </p:sp>
      <p:sp>
        <p:nvSpPr>
          <p:cNvPr id="1076" name="Google Shape;1076;p48"/>
          <p:cNvSpPr txBox="1">
            <a:spLocks noGrp="1"/>
          </p:cNvSpPr>
          <p:nvPr>
            <p:ph type="body" idx="1"/>
          </p:nvPr>
        </p:nvSpPr>
        <p:spPr>
          <a:xfrm>
            <a:off x="107050" y="402200"/>
            <a:ext cx="8909700" cy="148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Step 2: </a:t>
            </a:r>
            <a:r>
              <a:rPr lang="en" b="1"/>
              <a:t>Attachment</a:t>
            </a:r>
            <a:r>
              <a:rPr lang="en"/>
              <a:t>.</a:t>
            </a:r>
            <a:endParaRPr/>
          </a:p>
          <a:p>
            <a:pPr marL="457200" lvl="0" indent="-342900" algn="l" rtl="0">
              <a:spcBef>
                <a:spcPts val="600"/>
              </a:spcBef>
              <a:spcAft>
                <a:spcPts val="0"/>
              </a:spcAft>
              <a:buSzPts val="1800"/>
              <a:buChar char="●"/>
            </a:pPr>
            <a:r>
              <a:rPr lang="en"/>
              <a:t>Device asks the tower to connect.</a:t>
            </a:r>
            <a:endParaRPr/>
          </a:p>
          <a:p>
            <a:pPr marL="457200" lvl="0" indent="-342900" algn="l" rtl="0">
              <a:spcBef>
                <a:spcPts val="0"/>
              </a:spcBef>
              <a:spcAft>
                <a:spcPts val="0"/>
              </a:spcAft>
              <a:buSzPts val="1800"/>
              <a:buChar char="●"/>
            </a:pPr>
            <a:r>
              <a:rPr lang="en"/>
              <a:t>Tower checks with mobility manager if connection is allowed.</a:t>
            </a:r>
            <a:endParaRPr/>
          </a:p>
        </p:txBody>
      </p:sp>
      <p:sp>
        <p:nvSpPr>
          <p:cNvPr id="1077" name="Google Shape;1077;p48"/>
          <p:cNvSpPr/>
          <p:nvPr/>
        </p:nvSpPr>
        <p:spPr>
          <a:xfrm>
            <a:off x="1785710" y="2078475"/>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078" name="Google Shape;1078;p48"/>
          <p:cNvGrpSpPr/>
          <p:nvPr/>
        </p:nvGrpSpPr>
        <p:grpSpPr>
          <a:xfrm>
            <a:off x="2163047" y="2289931"/>
            <a:ext cx="205525" cy="409199"/>
            <a:chOff x="7897625" y="3319150"/>
            <a:chExt cx="645900" cy="1285575"/>
          </a:xfrm>
        </p:grpSpPr>
        <p:sp>
          <p:nvSpPr>
            <p:cNvPr id="1079" name="Google Shape;1079;p48"/>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80" name="Google Shape;1080;p48"/>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081" name="Google Shape;1081;p48"/>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082" name="Google Shape;1082;p48"/>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083" name="Google Shape;1083;p48"/>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084" name="Google Shape;1084;p48"/>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085" name="Google Shape;1085;p48"/>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086" name="Google Shape;1086;p48"/>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087" name="Google Shape;1087;p48"/>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088" name="Google Shape;1088;p48"/>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89" name="Google Shape;1089;p48"/>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90" name="Google Shape;1090;p48"/>
            <p:cNvSpPr/>
            <p:nvPr/>
          </p:nvSpPr>
          <p:spPr>
            <a:xfrm>
              <a:off x="8198675" y="3551600"/>
              <a:ext cx="43800" cy="4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091" name="Google Shape;1091;p48"/>
          <p:cNvSpPr/>
          <p:nvPr/>
        </p:nvSpPr>
        <p:spPr>
          <a:xfrm>
            <a:off x="1785710" y="29106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092" name="Google Shape;1092;p48"/>
          <p:cNvGrpSpPr/>
          <p:nvPr/>
        </p:nvGrpSpPr>
        <p:grpSpPr>
          <a:xfrm>
            <a:off x="2163047" y="3122123"/>
            <a:ext cx="205525" cy="409199"/>
            <a:chOff x="7897625" y="3319150"/>
            <a:chExt cx="645900" cy="1285575"/>
          </a:xfrm>
        </p:grpSpPr>
        <p:sp>
          <p:nvSpPr>
            <p:cNvPr id="1093" name="Google Shape;1093;p48"/>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94" name="Google Shape;1094;p48"/>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095" name="Google Shape;1095;p48"/>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096" name="Google Shape;1096;p48"/>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097" name="Google Shape;1097;p48"/>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098" name="Google Shape;1098;p48"/>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099" name="Google Shape;1099;p48"/>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100" name="Google Shape;1100;p48"/>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101" name="Google Shape;1101;p48"/>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102" name="Google Shape;1102;p48"/>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03" name="Google Shape;1103;p48"/>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04" name="Google Shape;1104;p48"/>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105" name="Google Shape;1105;p48"/>
          <p:cNvSpPr/>
          <p:nvPr/>
        </p:nvSpPr>
        <p:spPr>
          <a:xfrm>
            <a:off x="1785710" y="3742859"/>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106" name="Google Shape;1106;p48"/>
          <p:cNvGrpSpPr/>
          <p:nvPr/>
        </p:nvGrpSpPr>
        <p:grpSpPr>
          <a:xfrm>
            <a:off x="2163037" y="3954316"/>
            <a:ext cx="205525" cy="409199"/>
            <a:chOff x="7897625" y="3319150"/>
            <a:chExt cx="645900" cy="1285575"/>
          </a:xfrm>
        </p:grpSpPr>
        <p:sp>
          <p:nvSpPr>
            <p:cNvPr id="1107" name="Google Shape;1107;p48"/>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108" name="Google Shape;1108;p48"/>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109" name="Google Shape;1109;p48"/>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110" name="Google Shape;1110;p48"/>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111" name="Google Shape;1111;p48"/>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112" name="Google Shape;1112;p48"/>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113" name="Google Shape;1113;p48"/>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114" name="Google Shape;1114;p48"/>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115" name="Google Shape;1115;p48"/>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116" name="Google Shape;1116;p48"/>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17" name="Google Shape;1117;p48"/>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18" name="Google Shape;1118;p48"/>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119" name="Google Shape;1119;p48"/>
          <p:cNvSpPr/>
          <p:nvPr/>
        </p:nvSpPr>
        <p:spPr>
          <a:xfrm>
            <a:off x="4406500" y="27699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1120" name="Google Shape;1120;p48"/>
          <p:cNvSpPr/>
          <p:nvPr/>
        </p:nvSpPr>
        <p:spPr>
          <a:xfrm>
            <a:off x="4401150" y="33285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sp>
        <p:nvSpPr>
          <p:cNvPr id="1121" name="Google Shape;1121;p48"/>
          <p:cNvSpPr/>
          <p:nvPr/>
        </p:nvSpPr>
        <p:spPr>
          <a:xfrm>
            <a:off x="6763350" y="30549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P1</a:t>
            </a:r>
            <a:endParaRPr>
              <a:solidFill>
                <a:srgbClr val="B7B7B7"/>
              </a:solidFill>
              <a:latin typeface="Roboto"/>
              <a:ea typeface="Roboto"/>
              <a:cs typeface="Roboto"/>
              <a:sym typeface="Roboto"/>
            </a:endParaRPr>
          </a:p>
        </p:txBody>
      </p:sp>
      <p:sp>
        <p:nvSpPr>
          <p:cNvPr id="1122" name="Google Shape;1122;p48"/>
          <p:cNvSpPr/>
          <p:nvPr/>
        </p:nvSpPr>
        <p:spPr>
          <a:xfrm>
            <a:off x="7068150" y="39335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cxnSp>
        <p:nvCxnSpPr>
          <p:cNvPr id="1123" name="Google Shape;1123;p48"/>
          <p:cNvCxnSpPr>
            <a:stCxn id="1119" idx="1"/>
          </p:cNvCxnSpPr>
          <p:nvPr/>
        </p:nvCxnSpPr>
        <p:spPr>
          <a:xfrm rot="10800000">
            <a:off x="2438800" y="2541625"/>
            <a:ext cx="1967700" cy="370800"/>
          </a:xfrm>
          <a:prstGeom prst="straightConnector1">
            <a:avLst/>
          </a:prstGeom>
          <a:noFill/>
          <a:ln w="9525" cap="flat" cmpd="sng">
            <a:solidFill>
              <a:srgbClr val="B7B7B7"/>
            </a:solidFill>
            <a:prstDash val="solid"/>
            <a:round/>
            <a:headEnd type="none" w="med" len="med"/>
            <a:tailEnd type="none" w="med" len="med"/>
          </a:ln>
        </p:spPr>
      </p:cxnSp>
      <p:cxnSp>
        <p:nvCxnSpPr>
          <p:cNvPr id="1124" name="Google Shape;1124;p48"/>
          <p:cNvCxnSpPr>
            <a:stCxn id="1120" idx="1"/>
          </p:cNvCxnSpPr>
          <p:nvPr/>
        </p:nvCxnSpPr>
        <p:spPr>
          <a:xfrm rot="10800000">
            <a:off x="2365650" y="3366925"/>
            <a:ext cx="2035500" cy="104100"/>
          </a:xfrm>
          <a:prstGeom prst="straightConnector1">
            <a:avLst/>
          </a:prstGeom>
          <a:noFill/>
          <a:ln w="9525" cap="flat" cmpd="sng">
            <a:solidFill>
              <a:srgbClr val="B7B7B7"/>
            </a:solidFill>
            <a:prstDash val="solid"/>
            <a:round/>
            <a:headEnd type="none" w="med" len="med"/>
            <a:tailEnd type="none" w="med" len="med"/>
          </a:ln>
        </p:spPr>
      </p:cxnSp>
      <p:cxnSp>
        <p:nvCxnSpPr>
          <p:cNvPr id="1125" name="Google Shape;1125;p48"/>
          <p:cNvCxnSpPr>
            <a:stCxn id="1120" idx="1"/>
          </p:cNvCxnSpPr>
          <p:nvPr/>
        </p:nvCxnSpPr>
        <p:spPr>
          <a:xfrm flipH="1">
            <a:off x="2417850" y="3471025"/>
            <a:ext cx="1983300" cy="751500"/>
          </a:xfrm>
          <a:prstGeom prst="straightConnector1">
            <a:avLst/>
          </a:prstGeom>
          <a:noFill/>
          <a:ln w="9525" cap="flat" cmpd="sng">
            <a:solidFill>
              <a:srgbClr val="B7B7B7"/>
            </a:solidFill>
            <a:prstDash val="solid"/>
            <a:round/>
            <a:headEnd type="none" w="med" len="med"/>
            <a:tailEnd type="none" w="med" len="med"/>
          </a:ln>
        </p:spPr>
      </p:cxnSp>
      <p:cxnSp>
        <p:nvCxnSpPr>
          <p:cNvPr id="1126" name="Google Shape;1126;p48"/>
          <p:cNvCxnSpPr>
            <a:stCxn id="1119" idx="3"/>
            <a:endCxn id="1121" idx="1"/>
          </p:cNvCxnSpPr>
          <p:nvPr/>
        </p:nvCxnSpPr>
        <p:spPr>
          <a:xfrm>
            <a:off x="4691500" y="2912425"/>
            <a:ext cx="2071800" cy="285000"/>
          </a:xfrm>
          <a:prstGeom prst="straightConnector1">
            <a:avLst/>
          </a:prstGeom>
          <a:noFill/>
          <a:ln w="9525" cap="flat" cmpd="sng">
            <a:solidFill>
              <a:srgbClr val="B7B7B7"/>
            </a:solidFill>
            <a:prstDash val="solid"/>
            <a:round/>
            <a:headEnd type="none" w="med" len="med"/>
            <a:tailEnd type="none" w="med" len="med"/>
          </a:ln>
        </p:spPr>
      </p:cxnSp>
      <p:cxnSp>
        <p:nvCxnSpPr>
          <p:cNvPr id="1127" name="Google Shape;1127;p48"/>
          <p:cNvCxnSpPr>
            <a:stCxn id="1120" idx="3"/>
            <a:endCxn id="1121" idx="1"/>
          </p:cNvCxnSpPr>
          <p:nvPr/>
        </p:nvCxnSpPr>
        <p:spPr>
          <a:xfrm rot="10800000" flipH="1">
            <a:off x="4686150" y="3197425"/>
            <a:ext cx="2077200" cy="273600"/>
          </a:xfrm>
          <a:prstGeom prst="straightConnector1">
            <a:avLst/>
          </a:prstGeom>
          <a:noFill/>
          <a:ln w="9525" cap="flat" cmpd="sng">
            <a:solidFill>
              <a:srgbClr val="B7B7B7"/>
            </a:solidFill>
            <a:prstDash val="solid"/>
            <a:round/>
            <a:headEnd type="none" w="med" len="med"/>
            <a:tailEnd type="none" w="med" len="med"/>
          </a:ln>
        </p:spPr>
      </p:cxnSp>
      <p:cxnSp>
        <p:nvCxnSpPr>
          <p:cNvPr id="1128" name="Google Shape;1128;p48"/>
          <p:cNvCxnSpPr>
            <a:stCxn id="1122" idx="2"/>
            <a:endCxn id="1129" idx="3"/>
          </p:cNvCxnSpPr>
          <p:nvPr/>
        </p:nvCxnSpPr>
        <p:spPr>
          <a:xfrm rot="10800000">
            <a:off x="6164550" y="4224575"/>
            <a:ext cx="903600" cy="0"/>
          </a:xfrm>
          <a:prstGeom prst="straightConnector1">
            <a:avLst/>
          </a:prstGeom>
          <a:noFill/>
          <a:ln w="28575" cap="flat" cmpd="sng">
            <a:solidFill>
              <a:schemeClr val="accent2"/>
            </a:solidFill>
            <a:prstDash val="solid"/>
            <a:round/>
            <a:headEnd type="triangle" w="med" len="med"/>
            <a:tailEnd type="none" w="med" len="med"/>
          </a:ln>
        </p:spPr>
      </p:cxnSp>
      <p:cxnSp>
        <p:nvCxnSpPr>
          <p:cNvPr id="1130" name="Google Shape;1130;p48"/>
          <p:cNvCxnSpPr>
            <a:stCxn id="1121" idx="3"/>
          </p:cNvCxnSpPr>
          <p:nvPr/>
        </p:nvCxnSpPr>
        <p:spPr>
          <a:xfrm>
            <a:off x="7048350" y="3197425"/>
            <a:ext cx="551700" cy="0"/>
          </a:xfrm>
          <a:prstGeom prst="straightConnector1">
            <a:avLst/>
          </a:prstGeom>
          <a:noFill/>
          <a:ln w="9525" cap="flat" cmpd="sng">
            <a:solidFill>
              <a:srgbClr val="B7B7B7"/>
            </a:solidFill>
            <a:prstDash val="solid"/>
            <a:round/>
            <a:headEnd type="none" w="med" len="med"/>
            <a:tailEnd type="none" w="med" len="med"/>
          </a:ln>
        </p:spPr>
      </p:cxnSp>
      <p:cxnSp>
        <p:nvCxnSpPr>
          <p:cNvPr id="1131" name="Google Shape;1131;p48"/>
          <p:cNvCxnSpPr/>
          <p:nvPr/>
        </p:nvCxnSpPr>
        <p:spPr>
          <a:xfrm>
            <a:off x="7659010" y="3197425"/>
            <a:ext cx="865500" cy="0"/>
          </a:xfrm>
          <a:prstGeom prst="straightConnector1">
            <a:avLst/>
          </a:prstGeom>
          <a:noFill/>
          <a:ln w="9525" cap="flat" cmpd="sng">
            <a:solidFill>
              <a:srgbClr val="B7B7B7"/>
            </a:solidFill>
            <a:prstDash val="dash"/>
            <a:round/>
            <a:headEnd type="none" w="med" len="med"/>
            <a:tailEnd type="none" w="med" len="med"/>
          </a:ln>
        </p:spPr>
      </p:cxnSp>
      <p:grpSp>
        <p:nvGrpSpPr>
          <p:cNvPr id="1132" name="Google Shape;1132;p48"/>
          <p:cNvGrpSpPr/>
          <p:nvPr/>
        </p:nvGrpSpPr>
        <p:grpSpPr>
          <a:xfrm>
            <a:off x="955675" y="2218675"/>
            <a:ext cx="384763" cy="551700"/>
            <a:chOff x="160300" y="2651875"/>
            <a:chExt cx="384763" cy="551700"/>
          </a:xfrm>
        </p:grpSpPr>
        <p:pic>
          <p:nvPicPr>
            <p:cNvPr id="1133" name="Google Shape;1133;p48"/>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134" name="Google Shape;1134;p48"/>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pic>
        <p:nvPicPr>
          <p:cNvPr id="1135" name="Google Shape;1135;p48"/>
          <p:cNvPicPr preferRelativeResize="0"/>
          <p:nvPr/>
        </p:nvPicPr>
        <p:blipFill>
          <a:blip r:embed="rId5">
            <a:alphaModFix amt="25000"/>
          </a:blip>
          <a:stretch>
            <a:fillRect/>
          </a:stretch>
        </p:blipFill>
        <p:spPr>
          <a:xfrm rot="-5400000">
            <a:off x="1309537" y="2136835"/>
            <a:ext cx="893376" cy="719000"/>
          </a:xfrm>
          <a:prstGeom prst="rect">
            <a:avLst/>
          </a:prstGeom>
          <a:noFill/>
          <a:ln>
            <a:noFill/>
          </a:ln>
        </p:spPr>
      </p:pic>
      <p:cxnSp>
        <p:nvCxnSpPr>
          <p:cNvPr id="1136" name="Google Shape;1136;p48"/>
          <p:cNvCxnSpPr>
            <a:endCxn id="1129" idx="1"/>
          </p:cNvCxnSpPr>
          <p:nvPr/>
        </p:nvCxnSpPr>
        <p:spPr>
          <a:xfrm>
            <a:off x="2460575" y="2611775"/>
            <a:ext cx="2743500" cy="1612800"/>
          </a:xfrm>
          <a:prstGeom prst="straightConnector1">
            <a:avLst/>
          </a:prstGeom>
          <a:noFill/>
          <a:ln w="28575" cap="flat" cmpd="sng">
            <a:solidFill>
              <a:schemeClr val="accent2"/>
            </a:solidFill>
            <a:prstDash val="solid"/>
            <a:round/>
            <a:headEnd type="none" w="med" len="med"/>
            <a:tailEnd type="triangle" w="med" len="med"/>
          </a:ln>
        </p:spPr>
      </p:cxnSp>
      <p:sp>
        <p:nvSpPr>
          <p:cNvPr id="1129" name="Google Shape;1129;p48"/>
          <p:cNvSpPr/>
          <p:nvPr/>
        </p:nvSpPr>
        <p:spPr>
          <a:xfrm>
            <a:off x="5204075" y="39491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cxnSp>
        <p:nvCxnSpPr>
          <p:cNvPr id="1137" name="Google Shape;1137;p48"/>
          <p:cNvCxnSpPr>
            <a:stCxn id="1135" idx="0"/>
            <a:endCxn id="1135" idx="2"/>
          </p:cNvCxnSpPr>
          <p:nvPr/>
        </p:nvCxnSpPr>
        <p:spPr>
          <a:xfrm>
            <a:off x="1396725" y="2496335"/>
            <a:ext cx="719100" cy="0"/>
          </a:xfrm>
          <a:prstGeom prst="straightConnector1">
            <a:avLst/>
          </a:prstGeom>
          <a:noFill/>
          <a:ln w="28575" cap="flat" cmpd="sng">
            <a:solidFill>
              <a:schemeClr val="accent2"/>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58797E72-363C-45D1-930E-84C40258AC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cxnSp>
        <p:nvCxnSpPr>
          <p:cNvPr id="1142" name="Google Shape;1142;p49"/>
          <p:cNvCxnSpPr>
            <a:stCxn id="1143" idx="3"/>
            <a:endCxn id="1144" idx="1"/>
          </p:cNvCxnSpPr>
          <p:nvPr/>
        </p:nvCxnSpPr>
        <p:spPr>
          <a:xfrm rot="10800000" flipH="1">
            <a:off x="4686150" y="3197425"/>
            <a:ext cx="2077200" cy="273600"/>
          </a:xfrm>
          <a:prstGeom prst="straightConnector1">
            <a:avLst/>
          </a:prstGeom>
          <a:noFill/>
          <a:ln w="9525" cap="flat" cmpd="sng">
            <a:solidFill>
              <a:srgbClr val="B7B7B7"/>
            </a:solidFill>
            <a:prstDash val="solid"/>
            <a:round/>
            <a:headEnd type="none" w="med" len="med"/>
            <a:tailEnd type="none" w="med" len="med"/>
          </a:ln>
        </p:spPr>
      </p:cxnSp>
      <p:cxnSp>
        <p:nvCxnSpPr>
          <p:cNvPr id="1145" name="Google Shape;1145;p49"/>
          <p:cNvCxnSpPr>
            <a:stCxn id="1144" idx="2"/>
            <a:endCxn id="1146" idx="0"/>
          </p:cNvCxnSpPr>
          <p:nvPr/>
        </p:nvCxnSpPr>
        <p:spPr>
          <a:xfrm flipH="1">
            <a:off x="5684250" y="3339925"/>
            <a:ext cx="1221600" cy="609300"/>
          </a:xfrm>
          <a:prstGeom prst="straightConnector1">
            <a:avLst/>
          </a:prstGeom>
          <a:noFill/>
          <a:ln w="28575" cap="flat" cmpd="sng">
            <a:solidFill>
              <a:schemeClr val="accent2"/>
            </a:solidFill>
            <a:prstDash val="solid"/>
            <a:round/>
            <a:headEnd type="triangle" w="med" len="med"/>
            <a:tailEnd type="none" w="med" len="med"/>
          </a:ln>
        </p:spPr>
      </p:cxnSp>
      <p:cxnSp>
        <p:nvCxnSpPr>
          <p:cNvPr id="1147" name="Google Shape;1147;p49"/>
          <p:cNvCxnSpPr>
            <a:stCxn id="1148" idx="2"/>
            <a:endCxn id="1146" idx="0"/>
          </p:cNvCxnSpPr>
          <p:nvPr/>
        </p:nvCxnSpPr>
        <p:spPr>
          <a:xfrm>
            <a:off x="4549000" y="3054925"/>
            <a:ext cx="1135500" cy="894300"/>
          </a:xfrm>
          <a:prstGeom prst="straightConnector1">
            <a:avLst/>
          </a:prstGeom>
          <a:noFill/>
          <a:ln w="28575" cap="flat" cmpd="sng">
            <a:solidFill>
              <a:schemeClr val="accent2"/>
            </a:solidFill>
            <a:prstDash val="solid"/>
            <a:round/>
            <a:headEnd type="triangle" w="med" len="med"/>
            <a:tailEnd type="none" w="med" len="med"/>
          </a:ln>
        </p:spPr>
      </p:cxnSp>
      <p:sp>
        <p:nvSpPr>
          <p:cNvPr id="1149" name="Google Shape;1149;p4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High-Level View (2/4) – Attachment</a:t>
            </a:r>
            <a:endParaRPr/>
          </a:p>
        </p:txBody>
      </p:sp>
      <p:sp>
        <p:nvSpPr>
          <p:cNvPr id="1150" name="Google Shape;1150;p49"/>
          <p:cNvSpPr txBox="1">
            <a:spLocks noGrp="1"/>
          </p:cNvSpPr>
          <p:nvPr>
            <p:ph type="body" idx="1"/>
          </p:nvPr>
        </p:nvSpPr>
        <p:spPr>
          <a:xfrm>
            <a:off x="107050" y="402200"/>
            <a:ext cx="8909700" cy="148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Step 2: </a:t>
            </a:r>
            <a:r>
              <a:rPr lang="en" b="1"/>
              <a:t>Attachment</a:t>
            </a:r>
            <a:r>
              <a:rPr lang="en"/>
              <a:t>.</a:t>
            </a:r>
            <a:endParaRPr/>
          </a:p>
          <a:p>
            <a:pPr marL="457200" lvl="0" indent="-342900" algn="l" rtl="0">
              <a:spcBef>
                <a:spcPts val="600"/>
              </a:spcBef>
              <a:spcAft>
                <a:spcPts val="0"/>
              </a:spcAft>
              <a:buSzPts val="1800"/>
              <a:buChar char="●"/>
            </a:pPr>
            <a:r>
              <a:rPr lang="en"/>
              <a:t>If manager approves request, it configures a path between user and Internet.</a:t>
            </a:r>
            <a:endParaRPr/>
          </a:p>
        </p:txBody>
      </p:sp>
      <p:sp>
        <p:nvSpPr>
          <p:cNvPr id="1151" name="Google Shape;1151;p49"/>
          <p:cNvSpPr/>
          <p:nvPr/>
        </p:nvSpPr>
        <p:spPr>
          <a:xfrm>
            <a:off x="1785710" y="2078475"/>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152" name="Google Shape;1152;p49"/>
          <p:cNvGrpSpPr/>
          <p:nvPr/>
        </p:nvGrpSpPr>
        <p:grpSpPr>
          <a:xfrm>
            <a:off x="2163047" y="2289931"/>
            <a:ext cx="205525" cy="409199"/>
            <a:chOff x="7897625" y="3319150"/>
            <a:chExt cx="645900" cy="1285575"/>
          </a:xfrm>
        </p:grpSpPr>
        <p:sp>
          <p:nvSpPr>
            <p:cNvPr id="1153" name="Google Shape;1153;p49"/>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154" name="Google Shape;1154;p49"/>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155" name="Google Shape;1155;p49"/>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156" name="Google Shape;1156;p49"/>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157" name="Google Shape;1157;p49"/>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158" name="Google Shape;1158;p49"/>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159" name="Google Shape;1159;p49"/>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160" name="Google Shape;1160;p49"/>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161" name="Google Shape;1161;p49"/>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162" name="Google Shape;1162;p49"/>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63" name="Google Shape;1163;p49"/>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64" name="Google Shape;1164;p49"/>
            <p:cNvSpPr/>
            <p:nvPr/>
          </p:nvSpPr>
          <p:spPr>
            <a:xfrm>
              <a:off x="8198675" y="3551600"/>
              <a:ext cx="43800" cy="4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165" name="Google Shape;1165;p49"/>
          <p:cNvSpPr/>
          <p:nvPr/>
        </p:nvSpPr>
        <p:spPr>
          <a:xfrm>
            <a:off x="1785710" y="29106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166" name="Google Shape;1166;p49"/>
          <p:cNvGrpSpPr/>
          <p:nvPr/>
        </p:nvGrpSpPr>
        <p:grpSpPr>
          <a:xfrm>
            <a:off x="2163047" y="3122123"/>
            <a:ext cx="205525" cy="409199"/>
            <a:chOff x="7897625" y="3319150"/>
            <a:chExt cx="645900" cy="1285575"/>
          </a:xfrm>
        </p:grpSpPr>
        <p:sp>
          <p:nvSpPr>
            <p:cNvPr id="1167" name="Google Shape;1167;p49"/>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168" name="Google Shape;1168;p49"/>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169" name="Google Shape;1169;p49"/>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170" name="Google Shape;1170;p49"/>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171" name="Google Shape;1171;p49"/>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172" name="Google Shape;1172;p49"/>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173" name="Google Shape;1173;p49"/>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174" name="Google Shape;1174;p49"/>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175" name="Google Shape;1175;p49"/>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176" name="Google Shape;1176;p49"/>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77" name="Google Shape;1177;p49"/>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78" name="Google Shape;1178;p49"/>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179" name="Google Shape;1179;p49"/>
          <p:cNvSpPr/>
          <p:nvPr/>
        </p:nvSpPr>
        <p:spPr>
          <a:xfrm>
            <a:off x="1785710" y="3742859"/>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180" name="Google Shape;1180;p49"/>
          <p:cNvGrpSpPr/>
          <p:nvPr/>
        </p:nvGrpSpPr>
        <p:grpSpPr>
          <a:xfrm>
            <a:off x="2163037" y="3954316"/>
            <a:ext cx="205525" cy="409199"/>
            <a:chOff x="7897625" y="3319150"/>
            <a:chExt cx="645900" cy="1285575"/>
          </a:xfrm>
        </p:grpSpPr>
        <p:sp>
          <p:nvSpPr>
            <p:cNvPr id="1181" name="Google Shape;1181;p49"/>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182" name="Google Shape;1182;p49"/>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183" name="Google Shape;1183;p49"/>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184" name="Google Shape;1184;p49"/>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185" name="Google Shape;1185;p49"/>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186" name="Google Shape;1186;p49"/>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187" name="Google Shape;1187;p49"/>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188" name="Google Shape;1188;p49"/>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189" name="Google Shape;1189;p49"/>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190" name="Google Shape;1190;p49"/>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91" name="Google Shape;1191;p49"/>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92" name="Google Shape;1192;p49"/>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148" name="Google Shape;1148;p49"/>
          <p:cNvSpPr/>
          <p:nvPr/>
        </p:nvSpPr>
        <p:spPr>
          <a:xfrm>
            <a:off x="4406500" y="2769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143" name="Google Shape;1143;p49"/>
          <p:cNvSpPr/>
          <p:nvPr/>
        </p:nvSpPr>
        <p:spPr>
          <a:xfrm>
            <a:off x="4401150" y="33285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sp>
        <p:nvSpPr>
          <p:cNvPr id="1144" name="Google Shape;1144;p49"/>
          <p:cNvSpPr/>
          <p:nvPr/>
        </p:nvSpPr>
        <p:spPr>
          <a:xfrm>
            <a:off x="6763350" y="3054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sp>
        <p:nvSpPr>
          <p:cNvPr id="1193" name="Google Shape;1193;p49"/>
          <p:cNvSpPr/>
          <p:nvPr/>
        </p:nvSpPr>
        <p:spPr>
          <a:xfrm>
            <a:off x="7068150" y="39335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cxnSp>
        <p:nvCxnSpPr>
          <p:cNvPr id="1194" name="Google Shape;1194;p49"/>
          <p:cNvCxnSpPr>
            <a:stCxn id="1148" idx="1"/>
          </p:cNvCxnSpPr>
          <p:nvPr/>
        </p:nvCxnSpPr>
        <p:spPr>
          <a:xfrm rot="10800000">
            <a:off x="2438800" y="2541625"/>
            <a:ext cx="1967700" cy="370800"/>
          </a:xfrm>
          <a:prstGeom prst="straightConnector1">
            <a:avLst/>
          </a:prstGeom>
          <a:noFill/>
          <a:ln w="19050" cap="flat" cmpd="sng">
            <a:solidFill>
              <a:srgbClr val="0000FF"/>
            </a:solidFill>
            <a:prstDash val="solid"/>
            <a:round/>
            <a:headEnd type="none" w="med" len="med"/>
            <a:tailEnd type="none" w="med" len="med"/>
          </a:ln>
        </p:spPr>
      </p:cxnSp>
      <p:cxnSp>
        <p:nvCxnSpPr>
          <p:cNvPr id="1195" name="Google Shape;1195;p49"/>
          <p:cNvCxnSpPr>
            <a:stCxn id="1143" idx="1"/>
          </p:cNvCxnSpPr>
          <p:nvPr/>
        </p:nvCxnSpPr>
        <p:spPr>
          <a:xfrm rot="10800000">
            <a:off x="2365650" y="3366925"/>
            <a:ext cx="2035500" cy="104100"/>
          </a:xfrm>
          <a:prstGeom prst="straightConnector1">
            <a:avLst/>
          </a:prstGeom>
          <a:noFill/>
          <a:ln w="9525" cap="flat" cmpd="sng">
            <a:solidFill>
              <a:srgbClr val="B7B7B7"/>
            </a:solidFill>
            <a:prstDash val="solid"/>
            <a:round/>
            <a:headEnd type="none" w="med" len="med"/>
            <a:tailEnd type="none" w="med" len="med"/>
          </a:ln>
        </p:spPr>
      </p:cxnSp>
      <p:cxnSp>
        <p:nvCxnSpPr>
          <p:cNvPr id="1196" name="Google Shape;1196;p49"/>
          <p:cNvCxnSpPr>
            <a:stCxn id="1143" idx="1"/>
          </p:cNvCxnSpPr>
          <p:nvPr/>
        </p:nvCxnSpPr>
        <p:spPr>
          <a:xfrm flipH="1">
            <a:off x="2417850" y="3471025"/>
            <a:ext cx="1983300" cy="751500"/>
          </a:xfrm>
          <a:prstGeom prst="straightConnector1">
            <a:avLst/>
          </a:prstGeom>
          <a:noFill/>
          <a:ln w="9525" cap="flat" cmpd="sng">
            <a:solidFill>
              <a:srgbClr val="B7B7B7"/>
            </a:solidFill>
            <a:prstDash val="solid"/>
            <a:round/>
            <a:headEnd type="none" w="med" len="med"/>
            <a:tailEnd type="none" w="med" len="med"/>
          </a:ln>
        </p:spPr>
      </p:cxnSp>
      <p:cxnSp>
        <p:nvCxnSpPr>
          <p:cNvPr id="1197" name="Google Shape;1197;p49"/>
          <p:cNvCxnSpPr>
            <a:stCxn id="1148" idx="3"/>
            <a:endCxn id="1144" idx="1"/>
          </p:cNvCxnSpPr>
          <p:nvPr/>
        </p:nvCxnSpPr>
        <p:spPr>
          <a:xfrm>
            <a:off x="4691500" y="2912425"/>
            <a:ext cx="2071800" cy="285000"/>
          </a:xfrm>
          <a:prstGeom prst="straightConnector1">
            <a:avLst/>
          </a:prstGeom>
          <a:noFill/>
          <a:ln w="19050" cap="flat" cmpd="sng">
            <a:solidFill>
              <a:srgbClr val="0000FF"/>
            </a:solidFill>
            <a:prstDash val="solid"/>
            <a:round/>
            <a:headEnd type="none" w="med" len="med"/>
            <a:tailEnd type="none" w="med" len="med"/>
          </a:ln>
        </p:spPr>
      </p:cxnSp>
      <p:cxnSp>
        <p:nvCxnSpPr>
          <p:cNvPr id="1198" name="Google Shape;1198;p49"/>
          <p:cNvCxnSpPr>
            <a:stCxn id="1193" idx="2"/>
            <a:endCxn id="1146" idx="3"/>
          </p:cNvCxnSpPr>
          <p:nvPr/>
        </p:nvCxnSpPr>
        <p:spPr>
          <a:xfrm rot="10800000">
            <a:off x="6164550" y="4224575"/>
            <a:ext cx="903600" cy="0"/>
          </a:xfrm>
          <a:prstGeom prst="straightConnector1">
            <a:avLst/>
          </a:prstGeom>
          <a:noFill/>
          <a:ln w="9525" cap="flat" cmpd="sng">
            <a:solidFill>
              <a:srgbClr val="B7B7B7"/>
            </a:solidFill>
            <a:prstDash val="dash"/>
            <a:round/>
            <a:headEnd type="none" w="med" len="med"/>
            <a:tailEnd type="none" w="med" len="med"/>
          </a:ln>
        </p:spPr>
      </p:cxnSp>
      <p:cxnSp>
        <p:nvCxnSpPr>
          <p:cNvPr id="1199" name="Google Shape;1199;p49"/>
          <p:cNvCxnSpPr>
            <a:stCxn id="1144" idx="3"/>
          </p:cNvCxnSpPr>
          <p:nvPr/>
        </p:nvCxnSpPr>
        <p:spPr>
          <a:xfrm>
            <a:off x="7048350" y="3197425"/>
            <a:ext cx="551700" cy="0"/>
          </a:xfrm>
          <a:prstGeom prst="straightConnector1">
            <a:avLst/>
          </a:prstGeom>
          <a:noFill/>
          <a:ln w="19050" cap="flat" cmpd="sng">
            <a:solidFill>
              <a:srgbClr val="0000FF"/>
            </a:solidFill>
            <a:prstDash val="solid"/>
            <a:round/>
            <a:headEnd type="none" w="med" len="med"/>
            <a:tailEnd type="none" w="med" len="med"/>
          </a:ln>
        </p:spPr>
      </p:cxnSp>
      <p:cxnSp>
        <p:nvCxnSpPr>
          <p:cNvPr id="1200" name="Google Shape;1200;p49"/>
          <p:cNvCxnSpPr/>
          <p:nvPr/>
        </p:nvCxnSpPr>
        <p:spPr>
          <a:xfrm>
            <a:off x="7659010" y="3197425"/>
            <a:ext cx="865500" cy="0"/>
          </a:xfrm>
          <a:prstGeom prst="straightConnector1">
            <a:avLst/>
          </a:prstGeom>
          <a:noFill/>
          <a:ln w="19050" cap="flat" cmpd="sng">
            <a:solidFill>
              <a:srgbClr val="0000FF"/>
            </a:solidFill>
            <a:prstDash val="dash"/>
            <a:round/>
            <a:headEnd type="none" w="med" len="med"/>
            <a:tailEnd type="none" w="med" len="med"/>
          </a:ln>
        </p:spPr>
      </p:cxnSp>
      <p:grpSp>
        <p:nvGrpSpPr>
          <p:cNvPr id="1201" name="Google Shape;1201;p49"/>
          <p:cNvGrpSpPr/>
          <p:nvPr/>
        </p:nvGrpSpPr>
        <p:grpSpPr>
          <a:xfrm>
            <a:off x="955675" y="2218675"/>
            <a:ext cx="384763" cy="551700"/>
            <a:chOff x="160300" y="2651875"/>
            <a:chExt cx="384763" cy="551700"/>
          </a:xfrm>
        </p:grpSpPr>
        <p:pic>
          <p:nvPicPr>
            <p:cNvPr id="1202" name="Google Shape;1202;p49"/>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203" name="Google Shape;1203;p49"/>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pic>
        <p:nvPicPr>
          <p:cNvPr id="1204" name="Google Shape;1204;p49"/>
          <p:cNvPicPr preferRelativeResize="0"/>
          <p:nvPr/>
        </p:nvPicPr>
        <p:blipFill>
          <a:blip r:embed="rId5">
            <a:alphaModFix amt="25000"/>
          </a:blip>
          <a:stretch>
            <a:fillRect/>
          </a:stretch>
        </p:blipFill>
        <p:spPr>
          <a:xfrm rot="-5400000">
            <a:off x="1309537" y="2136835"/>
            <a:ext cx="893376" cy="719000"/>
          </a:xfrm>
          <a:prstGeom prst="rect">
            <a:avLst/>
          </a:prstGeom>
          <a:noFill/>
          <a:ln>
            <a:noFill/>
          </a:ln>
        </p:spPr>
      </p:pic>
      <p:cxnSp>
        <p:nvCxnSpPr>
          <p:cNvPr id="1205" name="Google Shape;1205;p49"/>
          <p:cNvCxnSpPr>
            <a:endCxn id="1146" idx="1"/>
          </p:cNvCxnSpPr>
          <p:nvPr/>
        </p:nvCxnSpPr>
        <p:spPr>
          <a:xfrm>
            <a:off x="2460575" y="2611775"/>
            <a:ext cx="2743500" cy="1612800"/>
          </a:xfrm>
          <a:prstGeom prst="straightConnector1">
            <a:avLst/>
          </a:prstGeom>
          <a:noFill/>
          <a:ln w="28575" cap="flat" cmpd="sng">
            <a:solidFill>
              <a:schemeClr val="accent2"/>
            </a:solidFill>
            <a:prstDash val="solid"/>
            <a:round/>
            <a:headEnd type="triangle" w="med" len="med"/>
            <a:tailEnd type="none" w="med" len="med"/>
          </a:ln>
        </p:spPr>
      </p:cxnSp>
      <p:sp>
        <p:nvSpPr>
          <p:cNvPr id="1146" name="Google Shape;1146;p49"/>
          <p:cNvSpPr/>
          <p:nvPr/>
        </p:nvSpPr>
        <p:spPr>
          <a:xfrm>
            <a:off x="5204075" y="39491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3AE22F66-2841-764C-E18E-8AB95F47F9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5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High-Level View (3/4) – Data Exchange</a:t>
            </a:r>
            <a:endParaRPr/>
          </a:p>
        </p:txBody>
      </p:sp>
      <p:sp>
        <p:nvSpPr>
          <p:cNvPr id="1211" name="Google Shape;1211;p50"/>
          <p:cNvSpPr txBox="1">
            <a:spLocks noGrp="1"/>
          </p:cNvSpPr>
          <p:nvPr>
            <p:ph type="body" idx="1"/>
          </p:nvPr>
        </p:nvSpPr>
        <p:spPr>
          <a:xfrm>
            <a:off x="107050" y="402200"/>
            <a:ext cx="8909700" cy="148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Step 3: </a:t>
            </a:r>
            <a:r>
              <a:rPr lang="en" b="1"/>
              <a:t>Data exchange</a:t>
            </a:r>
            <a:r>
              <a:rPr lang="en"/>
              <a:t>.</a:t>
            </a:r>
            <a:endParaRPr/>
          </a:p>
          <a:p>
            <a:pPr marL="457200" lvl="0" indent="-342900" algn="l" rtl="0">
              <a:spcBef>
                <a:spcPts val="600"/>
              </a:spcBef>
              <a:spcAft>
                <a:spcPts val="0"/>
              </a:spcAft>
              <a:buSzPts val="1800"/>
              <a:buChar char="●"/>
            </a:pPr>
            <a:r>
              <a:rPr lang="en"/>
              <a:t>User can now send and receive data!</a:t>
            </a:r>
            <a:endParaRPr/>
          </a:p>
          <a:p>
            <a:pPr marL="457200" lvl="0" indent="-342900" algn="l" rtl="0">
              <a:spcBef>
                <a:spcPts val="0"/>
              </a:spcBef>
              <a:spcAft>
                <a:spcPts val="0"/>
              </a:spcAft>
              <a:buSzPts val="1800"/>
              <a:buChar char="●"/>
            </a:pPr>
            <a:r>
              <a:rPr lang="en"/>
              <a:t>Packets travel along the path configured in previous step.</a:t>
            </a:r>
            <a:endParaRPr/>
          </a:p>
        </p:txBody>
      </p:sp>
      <p:sp>
        <p:nvSpPr>
          <p:cNvPr id="1212" name="Google Shape;1212;p50"/>
          <p:cNvSpPr/>
          <p:nvPr/>
        </p:nvSpPr>
        <p:spPr>
          <a:xfrm>
            <a:off x="1785710" y="2078475"/>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13" name="Google Shape;1213;p50"/>
          <p:cNvGrpSpPr/>
          <p:nvPr/>
        </p:nvGrpSpPr>
        <p:grpSpPr>
          <a:xfrm>
            <a:off x="2163047" y="2289931"/>
            <a:ext cx="205525" cy="409199"/>
            <a:chOff x="7897625" y="3319150"/>
            <a:chExt cx="645900" cy="1285575"/>
          </a:xfrm>
        </p:grpSpPr>
        <p:sp>
          <p:nvSpPr>
            <p:cNvPr id="1214" name="Google Shape;1214;p50"/>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215" name="Google Shape;1215;p50"/>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216" name="Google Shape;1216;p50"/>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217" name="Google Shape;1217;p50"/>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218" name="Google Shape;1218;p50"/>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219" name="Google Shape;1219;p50"/>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220" name="Google Shape;1220;p50"/>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221" name="Google Shape;1221;p50"/>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222" name="Google Shape;1222;p50"/>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223" name="Google Shape;1223;p50"/>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24" name="Google Shape;1224;p50"/>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25" name="Google Shape;1225;p50"/>
            <p:cNvSpPr/>
            <p:nvPr/>
          </p:nvSpPr>
          <p:spPr>
            <a:xfrm>
              <a:off x="8198675" y="3551600"/>
              <a:ext cx="43800" cy="4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226" name="Google Shape;1226;p50"/>
          <p:cNvSpPr/>
          <p:nvPr/>
        </p:nvSpPr>
        <p:spPr>
          <a:xfrm>
            <a:off x="1785710" y="29106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27" name="Google Shape;1227;p50"/>
          <p:cNvGrpSpPr/>
          <p:nvPr/>
        </p:nvGrpSpPr>
        <p:grpSpPr>
          <a:xfrm>
            <a:off x="2163047" y="3122123"/>
            <a:ext cx="205525" cy="409199"/>
            <a:chOff x="7897625" y="3319150"/>
            <a:chExt cx="645900" cy="1285575"/>
          </a:xfrm>
        </p:grpSpPr>
        <p:sp>
          <p:nvSpPr>
            <p:cNvPr id="1228" name="Google Shape;1228;p50"/>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229" name="Google Shape;1229;p50"/>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230" name="Google Shape;1230;p50"/>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231" name="Google Shape;1231;p50"/>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232" name="Google Shape;1232;p50"/>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233" name="Google Shape;1233;p50"/>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234" name="Google Shape;1234;p50"/>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235" name="Google Shape;1235;p50"/>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236" name="Google Shape;1236;p50"/>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237" name="Google Shape;1237;p50"/>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38" name="Google Shape;1238;p50"/>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39" name="Google Shape;1239;p50"/>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240" name="Google Shape;1240;p50"/>
          <p:cNvSpPr/>
          <p:nvPr/>
        </p:nvSpPr>
        <p:spPr>
          <a:xfrm>
            <a:off x="1785710" y="3742859"/>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41" name="Google Shape;1241;p50"/>
          <p:cNvGrpSpPr/>
          <p:nvPr/>
        </p:nvGrpSpPr>
        <p:grpSpPr>
          <a:xfrm>
            <a:off x="2163037" y="3954316"/>
            <a:ext cx="205525" cy="409199"/>
            <a:chOff x="7897625" y="3319150"/>
            <a:chExt cx="645900" cy="1285575"/>
          </a:xfrm>
        </p:grpSpPr>
        <p:sp>
          <p:nvSpPr>
            <p:cNvPr id="1242" name="Google Shape;1242;p50"/>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243" name="Google Shape;1243;p50"/>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244" name="Google Shape;1244;p50"/>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245" name="Google Shape;1245;p50"/>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246" name="Google Shape;1246;p50"/>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247" name="Google Shape;1247;p50"/>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248" name="Google Shape;1248;p50"/>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249" name="Google Shape;1249;p50"/>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250" name="Google Shape;1250;p50"/>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251" name="Google Shape;1251;p50"/>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52" name="Google Shape;1252;p50"/>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53" name="Google Shape;1253;p50"/>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254" name="Google Shape;1254;p50"/>
          <p:cNvSpPr/>
          <p:nvPr/>
        </p:nvSpPr>
        <p:spPr>
          <a:xfrm>
            <a:off x="4406500" y="2769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255" name="Google Shape;1255;p50"/>
          <p:cNvSpPr/>
          <p:nvPr/>
        </p:nvSpPr>
        <p:spPr>
          <a:xfrm>
            <a:off x="4401150" y="33285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sp>
        <p:nvSpPr>
          <p:cNvPr id="1256" name="Google Shape;1256;p50"/>
          <p:cNvSpPr/>
          <p:nvPr/>
        </p:nvSpPr>
        <p:spPr>
          <a:xfrm>
            <a:off x="6763350" y="3054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cxnSp>
        <p:nvCxnSpPr>
          <p:cNvPr id="1257" name="Google Shape;1257;p50"/>
          <p:cNvCxnSpPr>
            <a:stCxn id="1254" idx="1"/>
          </p:cNvCxnSpPr>
          <p:nvPr/>
        </p:nvCxnSpPr>
        <p:spPr>
          <a:xfrm rot="10800000">
            <a:off x="2438800" y="2541625"/>
            <a:ext cx="1967700" cy="370800"/>
          </a:xfrm>
          <a:prstGeom prst="straightConnector1">
            <a:avLst/>
          </a:prstGeom>
          <a:noFill/>
          <a:ln w="28575" cap="flat" cmpd="sng">
            <a:solidFill>
              <a:srgbClr val="0000FF"/>
            </a:solidFill>
            <a:prstDash val="solid"/>
            <a:round/>
            <a:headEnd type="none" w="med" len="med"/>
            <a:tailEnd type="none" w="med" len="med"/>
          </a:ln>
        </p:spPr>
      </p:cxnSp>
      <p:cxnSp>
        <p:nvCxnSpPr>
          <p:cNvPr id="1258" name="Google Shape;1258;p50"/>
          <p:cNvCxnSpPr>
            <a:stCxn id="1255" idx="1"/>
          </p:cNvCxnSpPr>
          <p:nvPr/>
        </p:nvCxnSpPr>
        <p:spPr>
          <a:xfrm rot="10800000">
            <a:off x="2365650" y="3366925"/>
            <a:ext cx="2035500" cy="104100"/>
          </a:xfrm>
          <a:prstGeom prst="straightConnector1">
            <a:avLst/>
          </a:prstGeom>
          <a:noFill/>
          <a:ln w="9525" cap="flat" cmpd="sng">
            <a:solidFill>
              <a:srgbClr val="B7B7B7"/>
            </a:solidFill>
            <a:prstDash val="solid"/>
            <a:round/>
            <a:headEnd type="none" w="med" len="med"/>
            <a:tailEnd type="none" w="med" len="med"/>
          </a:ln>
        </p:spPr>
      </p:cxnSp>
      <p:cxnSp>
        <p:nvCxnSpPr>
          <p:cNvPr id="1259" name="Google Shape;1259;p50"/>
          <p:cNvCxnSpPr>
            <a:stCxn id="1255" idx="1"/>
          </p:cNvCxnSpPr>
          <p:nvPr/>
        </p:nvCxnSpPr>
        <p:spPr>
          <a:xfrm flipH="1">
            <a:off x="2417850" y="3471025"/>
            <a:ext cx="1983300" cy="751500"/>
          </a:xfrm>
          <a:prstGeom prst="straightConnector1">
            <a:avLst/>
          </a:prstGeom>
          <a:noFill/>
          <a:ln w="9525" cap="flat" cmpd="sng">
            <a:solidFill>
              <a:srgbClr val="B7B7B7"/>
            </a:solidFill>
            <a:prstDash val="solid"/>
            <a:round/>
            <a:headEnd type="none" w="med" len="med"/>
            <a:tailEnd type="none" w="med" len="med"/>
          </a:ln>
        </p:spPr>
      </p:cxnSp>
      <p:cxnSp>
        <p:nvCxnSpPr>
          <p:cNvPr id="1260" name="Google Shape;1260;p50"/>
          <p:cNvCxnSpPr>
            <a:stCxn id="1254" idx="3"/>
            <a:endCxn id="1256" idx="1"/>
          </p:cNvCxnSpPr>
          <p:nvPr/>
        </p:nvCxnSpPr>
        <p:spPr>
          <a:xfrm>
            <a:off x="4691500" y="2912425"/>
            <a:ext cx="2071800" cy="285000"/>
          </a:xfrm>
          <a:prstGeom prst="straightConnector1">
            <a:avLst/>
          </a:prstGeom>
          <a:noFill/>
          <a:ln w="28575" cap="flat" cmpd="sng">
            <a:solidFill>
              <a:srgbClr val="0000FF"/>
            </a:solidFill>
            <a:prstDash val="solid"/>
            <a:round/>
            <a:headEnd type="none" w="med" len="med"/>
            <a:tailEnd type="none" w="med" len="med"/>
          </a:ln>
        </p:spPr>
      </p:cxnSp>
      <p:cxnSp>
        <p:nvCxnSpPr>
          <p:cNvPr id="1261" name="Google Shape;1261;p50"/>
          <p:cNvCxnSpPr>
            <a:stCxn id="1255" idx="3"/>
            <a:endCxn id="1256" idx="1"/>
          </p:cNvCxnSpPr>
          <p:nvPr/>
        </p:nvCxnSpPr>
        <p:spPr>
          <a:xfrm rot="10800000" flipH="1">
            <a:off x="4686150" y="3197425"/>
            <a:ext cx="2077200" cy="273600"/>
          </a:xfrm>
          <a:prstGeom prst="straightConnector1">
            <a:avLst/>
          </a:prstGeom>
          <a:noFill/>
          <a:ln w="9525" cap="flat" cmpd="sng">
            <a:solidFill>
              <a:srgbClr val="B7B7B7"/>
            </a:solidFill>
            <a:prstDash val="solid"/>
            <a:round/>
            <a:headEnd type="none" w="med" len="med"/>
            <a:tailEnd type="none" w="med" len="med"/>
          </a:ln>
        </p:spPr>
      </p:cxnSp>
      <p:cxnSp>
        <p:nvCxnSpPr>
          <p:cNvPr id="1262" name="Google Shape;1262;p50"/>
          <p:cNvCxnSpPr>
            <a:stCxn id="1256" idx="3"/>
          </p:cNvCxnSpPr>
          <p:nvPr/>
        </p:nvCxnSpPr>
        <p:spPr>
          <a:xfrm>
            <a:off x="7048350" y="3197425"/>
            <a:ext cx="551700" cy="0"/>
          </a:xfrm>
          <a:prstGeom prst="straightConnector1">
            <a:avLst/>
          </a:prstGeom>
          <a:noFill/>
          <a:ln w="28575" cap="flat" cmpd="sng">
            <a:solidFill>
              <a:srgbClr val="0000FF"/>
            </a:solidFill>
            <a:prstDash val="solid"/>
            <a:round/>
            <a:headEnd type="none" w="med" len="med"/>
            <a:tailEnd type="none" w="med" len="med"/>
          </a:ln>
        </p:spPr>
      </p:cxnSp>
      <p:cxnSp>
        <p:nvCxnSpPr>
          <p:cNvPr id="1263" name="Google Shape;1263;p50"/>
          <p:cNvCxnSpPr/>
          <p:nvPr/>
        </p:nvCxnSpPr>
        <p:spPr>
          <a:xfrm>
            <a:off x="7659010" y="3197425"/>
            <a:ext cx="865500" cy="0"/>
          </a:xfrm>
          <a:prstGeom prst="straightConnector1">
            <a:avLst/>
          </a:prstGeom>
          <a:noFill/>
          <a:ln w="28575" cap="flat" cmpd="sng">
            <a:solidFill>
              <a:srgbClr val="0000FF"/>
            </a:solidFill>
            <a:prstDash val="dash"/>
            <a:round/>
            <a:headEnd type="none" w="med" len="med"/>
            <a:tailEnd type="none" w="med" len="med"/>
          </a:ln>
        </p:spPr>
      </p:cxnSp>
      <p:grpSp>
        <p:nvGrpSpPr>
          <p:cNvPr id="1264" name="Google Shape;1264;p50"/>
          <p:cNvGrpSpPr/>
          <p:nvPr/>
        </p:nvGrpSpPr>
        <p:grpSpPr>
          <a:xfrm>
            <a:off x="955675" y="2218675"/>
            <a:ext cx="384763" cy="551700"/>
            <a:chOff x="160300" y="2651875"/>
            <a:chExt cx="384763" cy="551700"/>
          </a:xfrm>
        </p:grpSpPr>
        <p:pic>
          <p:nvPicPr>
            <p:cNvPr id="1265" name="Google Shape;1265;p50"/>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266" name="Google Shape;1266;p50"/>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pic>
        <p:nvPicPr>
          <p:cNvPr id="1267" name="Google Shape;1267;p50"/>
          <p:cNvPicPr preferRelativeResize="0"/>
          <p:nvPr/>
        </p:nvPicPr>
        <p:blipFill>
          <a:blip r:embed="rId5">
            <a:alphaModFix amt="25000"/>
          </a:blip>
          <a:stretch>
            <a:fillRect/>
          </a:stretch>
        </p:blipFill>
        <p:spPr>
          <a:xfrm rot="-5400000">
            <a:off x="1309537" y="2136835"/>
            <a:ext cx="893376" cy="719000"/>
          </a:xfrm>
          <a:prstGeom prst="rect">
            <a:avLst/>
          </a:prstGeom>
          <a:noFill/>
          <a:ln>
            <a:noFill/>
          </a:ln>
        </p:spPr>
      </p:pic>
      <p:sp>
        <p:nvSpPr>
          <p:cNvPr id="1268" name="Google Shape;1268;p50"/>
          <p:cNvSpPr/>
          <p:nvPr/>
        </p:nvSpPr>
        <p:spPr>
          <a:xfrm>
            <a:off x="7068150" y="3933575"/>
            <a:ext cx="960600" cy="582000"/>
          </a:xfrm>
          <a:prstGeom prst="can">
            <a:avLst>
              <a:gd name="adj" fmla="val 25000"/>
            </a:avLst>
          </a:pr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Database</a:t>
            </a:r>
            <a:endParaRPr>
              <a:solidFill>
                <a:srgbClr val="B7B7B7"/>
              </a:solidFill>
              <a:latin typeface="Roboto"/>
              <a:ea typeface="Roboto"/>
              <a:cs typeface="Roboto"/>
              <a:sym typeface="Roboto"/>
            </a:endParaRPr>
          </a:p>
        </p:txBody>
      </p:sp>
      <p:cxnSp>
        <p:nvCxnSpPr>
          <p:cNvPr id="1269" name="Google Shape;1269;p50"/>
          <p:cNvCxnSpPr>
            <a:stCxn id="1268" idx="2"/>
            <a:endCxn id="1270" idx="3"/>
          </p:cNvCxnSpPr>
          <p:nvPr/>
        </p:nvCxnSpPr>
        <p:spPr>
          <a:xfrm rot="10800000">
            <a:off x="6164550" y="4224575"/>
            <a:ext cx="903600" cy="0"/>
          </a:xfrm>
          <a:prstGeom prst="straightConnector1">
            <a:avLst/>
          </a:prstGeom>
          <a:noFill/>
          <a:ln w="9525" cap="flat" cmpd="sng">
            <a:solidFill>
              <a:srgbClr val="B7B7B7"/>
            </a:solidFill>
            <a:prstDash val="dash"/>
            <a:round/>
            <a:headEnd type="none" w="med" len="med"/>
            <a:tailEnd type="none" w="med" len="med"/>
          </a:ln>
        </p:spPr>
      </p:cxnSp>
      <p:sp>
        <p:nvSpPr>
          <p:cNvPr id="1270" name="Google Shape;1270;p50"/>
          <p:cNvSpPr/>
          <p:nvPr/>
        </p:nvSpPr>
        <p:spPr>
          <a:xfrm>
            <a:off x="5204075" y="3949175"/>
            <a:ext cx="960600" cy="550800"/>
          </a:xfrm>
          <a:prstGeom prst="roundRect">
            <a:avLst>
              <a:gd name="adj" fmla="val 16667"/>
            </a:avLst>
          </a:pr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Mobility Manager</a:t>
            </a:r>
            <a:endParaRPr>
              <a:solidFill>
                <a:srgbClr val="B7B7B7"/>
              </a:solidFill>
              <a:latin typeface="Roboto"/>
              <a:ea typeface="Roboto"/>
              <a:cs typeface="Roboto"/>
              <a:sym typeface="Roboto"/>
            </a:endParaRPr>
          </a:p>
        </p:txBody>
      </p:sp>
      <p:cxnSp>
        <p:nvCxnSpPr>
          <p:cNvPr id="1271" name="Google Shape;1271;p50"/>
          <p:cNvCxnSpPr>
            <a:stCxn id="1267" idx="0"/>
            <a:endCxn id="1267" idx="2"/>
          </p:cNvCxnSpPr>
          <p:nvPr/>
        </p:nvCxnSpPr>
        <p:spPr>
          <a:xfrm>
            <a:off x="1396725" y="2496335"/>
            <a:ext cx="719100" cy="0"/>
          </a:xfrm>
          <a:prstGeom prst="straightConnector1">
            <a:avLst/>
          </a:prstGeom>
          <a:noFill/>
          <a:ln w="28575" cap="flat" cmpd="sng">
            <a:solidFill>
              <a:srgbClr val="0000FF"/>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FAAB2B3B-C552-CBE0-2D20-99ACCCBDD3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51"/>
          <p:cNvSpPr/>
          <p:nvPr/>
        </p:nvSpPr>
        <p:spPr>
          <a:xfrm>
            <a:off x="1785710" y="2910667"/>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77" name="Google Shape;1277;p5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High-Level View (4/4) – Handover</a:t>
            </a:r>
            <a:endParaRPr/>
          </a:p>
        </p:txBody>
      </p:sp>
      <p:sp>
        <p:nvSpPr>
          <p:cNvPr id="1278" name="Google Shape;1278;p51"/>
          <p:cNvSpPr txBox="1">
            <a:spLocks noGrp="1"/>
          </p:cNvSpPr>
          <p:nvPr>
            <p:ph type="body" idx="1"/>
          </p:nvPr>
        </p:nvSpPr>
        <p:spPr>
          <a:xfrm>
            <a:off x="107050" y="402200"/>
            <a:ext cx="8909700" cy="148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Step 4: </a:t>
            </a:r>
            <a:r>
              <a:rPr lang="en" b="1"/>
              <a:t>Handover</a:t>
            </a:r>
            <a:r>
              <a:rPr lang="en"/>
              <a:t>.</a:t>
            </a:r>
            <a:endParaRPr/>
          </a:p>
          <a:p>
            <a:pPr marL="457200" lvl="0" indent="-342900" algn="l" rtl="0">
              <a:spcBef>
                <a:spcPts val="600"/>
              </a:spcBef>
              <a:spcAft>
                <a:spcPts val="0"/>
              </a:spcAft>
              <a:buSzPts val="1800"/>
              <a:buChar char="●"/>
            </a:pPr>
            <a:r>
              <a:rPr lang="en"/>
              <a:t>Device might move away from old tower, closer to a new tower.</a:t>
            </a:r>
            <a:endParaRPr/>
          </a:p>
          <a:p>
            <a:pPr marL="457200" lvl="0" indent="-342900" algn="l" rtl="0">
              <a:spcBef>
                <a:spcPts val="0"/>
              </a:spcBef>
              <a:spcAft>
                <a:spcPts val="0"/>
              </a:spcAft>
              <a:buSzPts val="1800"/>
              <a:buChar char="●"/>
            </a:pPr>
            <a:r>
              <a:rPr lang="en"/>
              <a:t>Device, old tower, new tower, and manager work together to switch towers.</a:t>
            </a:r>
            <a:endParaRPr/>
          </a:p>
        </p:txBody>
      </p:sp>
      <p:sp>
        <p:nvSpPr>
          <p:cNvPr id="1279" name="Google Shape;1279;p51"/>
          <p:cNvSpPr/>
          <p:nvPr/>
        </p:nvSpPr>
        <p:spPr>
          <a:xfrm>
            <a:off x="1785710" y="2078475"/>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80" name="Google Shape;1280;p51"/>
          <p:cNvGrpSpPr/>
          <p:nvPr/>
        </p:nvGrpSpPr>
        <p:grpSpPr>
          <a:xfrm>
            <a:off x="2163047" y="2289931"/>
            <a:ext cx="205525" cy="409199"/>
            <a:chOff x="7897625" y="3319150"/>
            <a:chExt cx="645900" cy="1285575"/>
          </a:xfrm>
        </p:grpSpPr>
        <p:sp>
          <p:nvSpPr>
            <p:cNvPr id="1281" name="Google Shape;1281;p51"/>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282" name="Google Shape;1282;p51"/>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283" name="Google Shape;1283;p51"/>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284" name="Google Shape;1284;p51"/>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285" name="Google Shape;1285;p51"/>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286" name="Google Shape;1286;p51"/>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287" name="Google Shape;1287;p51"/>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288" name="Google Shape;1288;p51"/>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289" name="Google Shape;1289;p51"/>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290" name="Google Shape;1290;p51"/>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91" name="Google Shape;1291;p51"/>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92" name="Google Shape;1292;p51"/>
            <p:cNvSpPr/>
            <p:nvPr/>
          </p:nvSpPr>
          <p:spPr>
            <a:xfrm>
              <a:off x="8198675" y="3551600"/>
              <a:ext cx="43800" cy="4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293" name="Google Shape;1293;p51"/>
          <p:cNvGrpSpPr/>
          <p:nvPr/>
        </p:nvGrpSpPr>
        <p:grpSpPr>
          <a:xfrm>
            <a:off x="2163047" y="3122123"/>
            <a:ext cx="205525" cy="409199"/>
            <a:chOff x="7897625" y="3319150"/>
            <a:chExt cx="645900" cy="1285575"/>
          </a:xfrm>
        </p:grpSpPr>
        <p:sp>
          <p:nvSpPr>
            <p:cNvPr id="1294" name="Google Shape;1294;p51"/>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295" name="Google Shape;1295;p51"/>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296" name="Google Shape;1296;p51"/>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297" name="Google Shape;1297;p51"/>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298" name="Google Shape;1298;p51"/>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299" name="Google Shape;1299;p51"/>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300" name="Google Shape;1300;p51"/>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301" name="Google Shape;1301;p51"/>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302" name="Google Shape;1302;p51"/>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303" name="Google Shape;1303;p51"/>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04" name="Google Shape;1304;p51"/>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05" name="Google Shape;1305;p51"/>
            <p:cNvSpPr/>
            <p:nvPr/>
          </p:nvSpPr>
          <p:spPr>
            <a:xfrm>
              <a:off x="8198675" y="3551600"/>
              <a:ext cx="43800" cy="438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306" name="Google Shape;1306;p51"/>
          <p:cNvSpPr/>
          <p:nvPr/>
        </p:nvSpPr>
        <p:spPr>
          <a:xfrm>
            <a:off x="1785710" y="3742859"/>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307" name="Google Shape;1307;p51"/>
          <p:cNvGrpSpPr/>
          <p:nvPr/>
        </p:nvGrpSpPr>
        <p:grpSpPr>
          <a:xfrm>
            <a:off x="2163037" y="3954316"/>
            <a:ext cx="205525" cy="409199"/>
            <a:chOff x="7897625" y="3319150"/>
            <a:chExt cx="645900" cy="1285575"/>
          </a:xfrm>
        </p:grpSpPr>
        <p:sp>
          <p:nvSpPr>
            <p:cNvPr id="1308" name="Google Shape;1308;p51"/>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309" name="Google Shape;1309;p51"/>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310" name="Google Shape;1310;p51"/>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311" name="Google Shape;1311;p51"/>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312" name="Google Shape;1312;p51"/>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313" name="Google Shape;1313;p51"/>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314" name="Google Shape;1314;p51"/>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315" name="Google Shape;1315;p51"/>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316" name="Google Shape;1316;p51"/>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317" name="Google Shape;1317;p51"/>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18" name="Google Shape;1318;p51"/>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19" name="Google Shape;1319;p51"/>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320" name="Google Shape;1320;p51"/>
          <p:cNvSpPr/>
          <p:nvPr/>
        </p:nvSpPr>
        <p:spPr>
          <a:xfrm>
            <a:off x="4406500" y="27699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1321" name="Google Shape;1321;p51"/>
          <p:cNvSpPr/>
          <p:nvPr/>
        </p:nvSpPr>
        <p:spPr>
          <a:xfrm>
            <a:off x="4401150" y="33285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sp>
        <p:nvSpPr>
          <p:cNvPr id="1322" name="Google Shape;1322;p51"/>
          <p:cNvSpPr/>
          <p:nvPr/>
        </p:nvSpPr>
        <p:spPr>
          <a:xfrm>
            <a:off x="6763350" y="30549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P1</a:t>
            </a:r>
            <a:endParaRPr>
              <a:solidFill>
                <a:srgbClr val="B7B7B7"/>
              </a:solidFill>
              <a:latin typeface="Roboto"/>
              <a:ea typeface="Roboto"/>
              <a:cs typeface="Roboto"/>
              <a:sym typeface="Roboto"/>
            </a:endParaRPr>
          </a:p>
        </p:txBody>
      </p:sp>
      <p:cxnSp>
        <p:nvCxnSpPr>
          <p:cNvPr id="1323" name="Google Shape;1323;p51"/>
          <p:cNvCxnSpPr>
            <a:stCxn id="1320" idx="1"/>
          </p:cNvCxnSpPr>
          <p:nvPr/>
        </p:nvCxnSpPr>
        <p:spPr>
          <a:xfrm rot="10800000">
            <a:off x="2438800" y="2541625"/>
            <a:ext cx="1967700" cy="370800"/>
          </a:xfrm>
          <a:prstGeom prst="straightConnector1">
            <a:avLst/>
          </a:prstGeom>
          <a:noFill/>
          <a:ln w="9525" cap="flat" cmpd="sng">
            <a:solidFill>
              <a:srgbClr val="B7B7B7"/>
            </a:solidFill>
            <a:prstDash val="solid"/>
            <a:round/>
            <a:headEnd type="none" w="med" len="med"/>
            <a:tailEnd type="none" w="med" len="med"/>
          </a:ln>
        </p:spPr>
      </p:cxnSp>
      <p:cxnSp>
        <p:nvCxnSpPr>
          <p:cNvPr id="1324" name="Google Shape;1324;p51"/>
          <p:cNvCxnSpPr>
            <a:stCxn id="1321" idx="1"/>
          </p:cNvCxnSpPr>
          <p:nvPr/>
        </p:nvCxnSpPr>
        <p:spPr>
          <a:xfrm rot="10800000">
            <a:off x="2365650" y="3366925"/>
            <a:ext cx="2035500" cy="104100"/>
          </a:xfrm>
          <a:prstGeom prst="straightConnector1">
            <a:avLst/>
          </a:prstGeom>
          <a:noFill/>
          <a:ln w="9525" cap="flat" cmpd="sng">
            <a:solidFill>
              <a:srgbClr val="B7B7B7"/>
            </a:solidFill>
            <a:prstDash val="solid"/>
            <a:round/>
            <a:headEnd type="none" w="med" len="med"/>
            <a:tailEnd type="none" w="med" len="med"/>
          </a:ln>
        </p:spPr>
      </p:cxnSp>
      <p:cxnSp>
        <p:nvCxnSpPr>
          <p:cNvPr id="1325" name="Google Shape;1325;p51"/>
          <p:cNvCxnSpPr>
            <a:stCxn id="1321" idx="1"/>
          </p:cNvCxnSpPr>
          <p:nvPr/>
        </p:nvCxnSpPr>
        <p:spPr>
          <a:xfrm flipH="1">
            <a:off x="2417850" y="3471025"/>
            <a:ext cx="1983300" cy="751500"/>
          </a:xfrm>
          <a:prstGeom prst="straightConnector1">
            <a:avLst/>
          </a:prstGeom>
          <a:noFill/>
          <a:ln w="9525" cap="flat" cmpd="sng">
            <a:solidFill>
              <a:srgbClr val="B7B7B7"/>
            </a:solidFill>
            <a:prstDash val="solid"/>
            <a:round/>
            <a:headEnd type="none" w="med" len="med"/>
            <a:tailEnd type="none" w="med" len="med"/>
          </a:ln>
        </p:spPr>
      </p:cxnSp>
      <p:cxnSp>
        <p:nvCxnSpPr>
          <p:cNvPr id="1326" name="Google Shape;1326;p51"/>
          <p:cNvCxnSpPr>
            <a:stCxn id="1320" idx="3"/>
            <a:endCxn id="1322" idx="1"/>
          </p:cNvCxnSpPr>
          <p:nvPr/>
        </p:nvCxnSpPr>
        <p:spPr>
          <a:xfrm>
            <a:off x="4691500" y="2912425"/>
            <a:ext cx="2071800" cy="285000"/>
          </a:xfrm>
          <a:prstGeom prst="straightConnector1">
            <a:avLst/>
          </a:prstGeom>
          <a:noFill/>
          <a:ln w="9525" cap="flat" cmpd="sng">
            <a:solidFill>
              <a:srgbClr val="B7B7B7"/>
            </a:solidFill>
            <a:prstDash val="solid"/>
            <a:round/>
            <a:headEnd type="none" w="med" len="med"/>
            <a:tailEnd type="none" w="med" len="med"/>
          </a:ln>
        </p:spPr>
      </p:cxnSp>
      <p:cxnSp>
        <p:nvCxnSpPr>
          <p:cNvPr id="1327" name="Google Shape;1327;p51"/>
          <p:cNvCxnSpPr>
            <a:stCxn id="1321" idx="3"/>
            <a:endCxn id="1322" idx="1"/>
          </p:cNvCxnSpPr>
          <p:nvPr/>
        </p:nvCxnSpPr>
        <p:spPr>
          <a:xfrm rot="10800000" flipH="1">
            <a:off x="4686150" y="3197425"/>
            <a:ext cx="2077200" cy="273600"/>
          </a:xfrm>
          <a:prstGeom prst="straightConnector1">
            <a:avLst/>
          </a:prstGeom>
          <a:noFill/>
          <a:ln w="9525" cap="flat" cmpd="sng">
            <a:solidFill>
              <a:srgbClr val="B7B7B7"/>
            </a:solidFill>
            <a:prstDash val="solid"/>
            <a:round/>
            <a:headEnd type="none" w="med" len="med"/>
            <a:tailEnd type="none" w="med" len="med"/>
          </a:ln>
        </p:spPr>
      </p:cxnSp>
      <p:cxnSp>
        <p:nvCxnSpPr>
          <p:cNvPr id="1328" name="Google Shape;1328;p51"/>
          <p:cNvCxnSpPr>
            <a:stCxn id="1322" idx="3"/>
          </p:cNvCxnSpPr>
          <p:nvPr/>
        </p:nvCxnSpPr>
        <p:spPr>
          <a:xfrm>
            <a:off x="7048350" y="3197425"/>
            <a:ext cx="551700" cy="0"/>
          </a:xfrm>
          <a:prstGeom prst="straightConnector1">
            <a:avLst/>
          </a:prstGeom>
          <a:noFill/>
          <a:ln w="9525" cap="flat" cmpd="sng">
            <a:solidFill>
              <a:srgbClr val="B7B7B7"/>
            </a:solidFill>
            <a:prstDash val="solid"/>
            <a:round/>
            <a:headEnd type="none" w="med" len="med"/>
            <a:tailEnd type="none" w="med" len="med"/>
          </a:ln>
        </p:spPr>
      </p:cxnSp>
      <p:cxnSp>
        <p:nvCxnSpPr>
          <p:cNvPr id="1329" name="Google Shape;1329;p51"/>
          <p:cNvCxnSpPr/>
          <p:nvPr/>
        </p:nvCxnSpPr>
        <p:spPr>
          <a:xfrm>
            <a:off x="7659010" y="3197425"/>
            <a:ext cx="865500" cy="0"/>
          </a:xfrm>
          <a:prstGeom prst="straightConnector1">
            <a:avLst/>
          </a:prstGeom>
          <a:noFill/>
          <a:ln w="9525" cap="flat" cmpd="sng">
            <a:solidFill>
              <a:srgbClr val="B7B7B7"/>
            </a:solidFill>
            <a:prstDash val="dash"/>
            <a:round/>
            <a:headEnd type="none" w="med" len="med"/>
            <a:tailEnd type="none" w="med" len="med"/>
          </a:ln>
        </p:spPr>
      </p:cxnSp>
      <p:grpSp>
        <p:nvGrpSpPr>
          <p:cNvPr id="1330" name="Google Shape;1330;p51"/>
          <p:cNvGrpSpPr/>
          <p:nvPr/>
        </p:nvGrpSpPr>
        <p:grpSpPr>
          <a:xfrm>
            <a:off x="955675" y="3056875"/>
            <a:ext cx="384763" cy="551700"/>
            <a:chOff x="160300" y="2651875"/>
            <a:chExt cx="384763" cy="551700"/>
          </a:xfrm>
        </p:grpSpPr>
        <p:pic>
          <p:nvPicPr>
            <p:cNvPr id="1331" name="Google Shape;1331;p51"/>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332" name="Google Shape;1332;p51"/>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1333" name="Google Shape;1333;p51"/>
          <p:cNvSpPr/>
          <p:nvPr/>
        </p:nvSpPr>
        <p:spPr>
          <a:xfrm>
            <a:off x="7068150" y="39335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cxnSp>
        <p:nvCxnSpPr>
          <p:cNvPr id="1334" name="Google Shape;1334;p51"/>
          <p:cNvCxnSpPr>
            <a:stCxn id="1333" idx="2"/>
            <a:endCxn id="1335" idx="3"/>
          </p:cNvCxnSpPr>
          <p:nvPr/>
        </p:nvCxnSpPr>
        <p:spPr>
          <a:xfrm rot="10800000">
            <a:off x="6164550" y="4224575"/>
            <a:ext cx="903600" cy="0"/>
          </a:xfrm>
          <a:prstGeom prst="straightConnector1">
            <a:avLst/>
          </a:prstGeom>
          <a:noFill/>
          <a:ln w="28575" cap="flat" cmpd="sng">
            <a:solidFill>
              <a:schemeClr val="accent2"/>
            </a:solidFill>
            <a:prstDash val="solid"/>
            <a:round/>
            <a:headEnd type="none" w="med" len="med"/>
            <a:tailEnd type="none" w="med" len="med"/>
          </a:ln>
        </p:spPr>
      </p:cxnSp>
      <p:cxnSp>
        <p:nvCxnSpPr>
          <p:cNvPr id="1336" name="Google Shape;1336;p51"/>
          <p:cNvCxnSpPr>
            <a:stCxn id="1337" idx="0"/>
            <a:endCxn id="1337" idx="2"/>
          </p:cNvCxnSpPr>
          <p:nvPr/>
        </p:nvCxnSpPr>
        <p:spPr>
          <a:xfrm>
            <a:off x="1396725" y="3334535"/>
            <a:ext cx="719100" cy="0"/>
          </a:xfrm>
          <a:prstGeom prst="straightConnector1">
            <a:avLst/>
          </a:prstGeom>
          <a:noFill/>
          <a:ln w="28575" cap="flat" cmpd="sng">
            <a:solidFill>
              <a:schemeClr val="accent2"/>
            </a:solidFill>
            <a:prstDash val="solid"/>
            <a:round/>
            <a:headEnd type="none" w="med" len="med"/>
            <a:tailEnd type="none" w="med" len="med"/>
          </a:ln>
        </p:spPr>
      </p:cxnSp>
      <p:cxnSp>
        <p:nvCxnSpPr>
          <p:cNvPr id="1338" name="Google Shape;1338;p51"/>
          <p:cNvCxnSpPr/>
          <p:nvPr/>
        </p:nvCxnSpPr>
        <p:spPr>
          <a:xfrm rot="10800000" flipH="1">
            <a:off x="1299050" y="2470050"/>
            <a:ext cx="789900" cy="688800"/>
          </a:xfrm>
          <a:prstGeom prst="straightConnector1">
            <a:avLst/>
          </a:prstGeom>
          <a:noFill/>
          <a:ln w="28575" cap="flat" cmpd="sng">
            <a:solidFill>
              <a:schemeClr val="accent2"/>
            </a:solidFill>
            <a:prstDash val="solid"/>
            <a:round/>
            <a:headEnd type="none" w="med" len="med"/>
            <a:tailEnd type="none" w="med" len="med"/>
          </a:ln>
        </p:spPr>
      </p:cxnSp>
      <p:cxnSp>
        <p:nvCxnSpPr>
          <p:cNvPr id="1339" name="Google Shape;1339;p51"/>
          <p:cNvCxnSpPr/>
          <p:nvPr/>
        </p:nvCxnSpPr>
        <p:spPr>
          <a:xfrm rot="10800000">
            <a:off x="2266000" y="2708425"/>
            <a:ext cx="0" cy="387600"/>
          </a:xfrm>
          <a:prstGeom prst="straightConnector1">
            <a:avLst/>
          </a:prstGeom>
          <a:noFill/>
          <a:ln w="28575" cap="flat" cmpd="sng">
            <a:solidFill>
              <a:schemeClr val="accent2"/>
            </a:solidFill>
            <a:prstDash val="solid"/>
            <a:round/>
            <a:headEnd type="none" w="med" len="med"/>
            <a:tailEnd type="none" w="med" len="med"/>
          </a:ln>
        </p:spPr>
      </p:cxnSp>
      <p:cxnSp>
        <p:nvCxnSpPr>
          <p:cNvPr id="1340" name="Google Shape;1340;p51"/>
          <p:cNvCxnSpPr>
            <a:stCxn id="1335" idx="1"/>
          </p:cNvCxnSpPr>
          <p:nvPr/>
        </p:nvCxnSpPr>
        <p:spPr>
          <a:xfrm rot="10800000">
            <a:off x="2459675" y="2588375"/>
            <a:ext cx="2744400" cy="1636200"/>
          </a:xfrm>
          <a:prstGeom prst="straightConnector1">
            <a:avLst/>
          </a:prstGeom>
          <a:noFill/>
          <a:ln w="28575" cap="flat" cmpd="sng">
            <a:solidFill>
              <a:schemeClr val="accent2"/>
            </a:solidFill>
            <a:prstDash val="solid"/>
            <a:round/>
            <a:headEnd type="none" w="med" len="med"/>
            <a:tailEnd type="none" w="med" len="med"/>
          </a:ln>
        </p:spPr>
      </p:cxnSp>
      <p:cxnSp>
        <p:nvCxnSpPr>
          <p:cNvPr id="1341" name="Google Shape;1341;p51"/>
          <p:cNvCxnSpPr>
            <a:stCxn id="1335" idx="1"/>
          </p:cNvCxnSpPr>
          <p:nvPr/>
        </p:nvCxnSpPr>
        <p:spPr>
          <a:xfrm rot="10800000">
            <a:off x="2429675" y="3412475"/>
            <a:ext cx="2774400" cy="812100"/>
          </a:xfrm>
          <a:prstGeom prst="straightConnector1">
            <a:avLst/>
          </a:prstGeom>
          <a:noFill/>
          <a:ln w="28575" cap="flat" cmpd="sng">
            <a:solidFill>
              <a:schemeClr val="accent2"/>
            </a:solidFill>
            <a:prstDash val="solid"/>
            <a:round/>
            <a:headEnd type="none" w="med" len="med"/>
            <a:tailEnd type="none" w="med" len="med"/>
          </a:ln>
        </p:spPr>
      </p:cxnSp>
      <p:sp>
        <p:nvSpPr>
          <p:cNvPr id="1335" name="Google Shape;1335;p51"/>
          <p:cNvSpPr/>
          <p:nvPr/>
        </p:nvSpPr>
        <p:spPr>
          <a:xfrm>
            <a:off x="5204075" y="39491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41D2542-E146-0489-9AA0-E173DC5F06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5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High-Level View (4/4) – Handover</a:t>
            </a:r>
            <a:endParaRPr/>
          </a:p>
        </p:txBody>
      </p:sp>
      <p:sp>
        <p:nvSpPr>
          <p:cNvPr id="1347" name="Google Shape;1347;p52"/>
          <p:cNvSpPr txBox="1">
            <a:spLocks noGrp="1"/>
          </p:cNvSpPr>
          <p:nvPr>
            <p:ph type="body" idx="1"/>
          </p:nvPr>
        </p:nvSpPr>
        <p:spPr>
          <a:xfrm>
            <a:off x="107050" y="402200"/>
            <a:ext cx="8909700" cy="148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Step 4: </a:t>
            </a:r>
            <a:r>
              <a:rPr lang="en" b="1"/>
              <a:t>Handover</a:t>
            </a:r>
            <a:r>
              <a:rPr lang="en"/>
              <a:t>.</a:t>
            </a:r>
            <a:endParaRPr/>
          </a:p>
          <a:p>
            <a:pPr marL="457200" lvl="0" indent="-342900" algn="l" rtl="0">
              <a:spcBef>
                <a:spcPts val="600"/>
              </a:spcBef>
              <a:spcAft>
                <a:spcPts val="0"/>
              </a:spcAft>
              <a:buSzPts val="1800"/>
              <a:buChar char="●"/>
            </a:pPr>
            <a:r>
              <a:rPr lang="en"/>
              <a:t>Manager configures a new path through the network for the user.</a:t>
            </a:r>
            <a:endParaRPr/>
          </a:p>
          <a:p>
            <a:pPr marL="457200" lvl="0" indent="-342900" algn="l" rtl="0">
              <a:spcBef>
                <a:spcPts val="0"/>
              </a:spcBef>
              <a:spcAft>
                <a:spcPts val="0"/>
              </a:spcAft>
              <a:buSzPts val="1800"/>
              <a:buChar char="●"/>
            </a:pPr>
            <a:r>
              <a:rPr lang="en"/>
              <a:t>Handover must be seamless. We can't interrupt the user's connection!</a:t>
            </a:r>
            <a:endParaRPr/>
          </a:p>
          <a:p>
            <a:pPr marL="914400" lvl="1" indent="-342900" algn="l" rtl="0">
              <a:spcBef>
                <a:spcPts val="0"/>
              </a:spcBef>
              <a:spcAft>
                <a:spcPts val="0"/>
              </a:spcAft>
              <a:buSzPts val="1800"/>
              <a:buChar char="○"/>
            </a:pPr>
            <a:r>
              <a:rPr lang="en"/>
              <a:t>User's IP address should stay the same.</a:t>
            </a:r>
            <a:endParaRPr/>
          </a:p>
        </p:txBody>
      </p:sp>
      <p:sp>
        <p:nvSpPr>
          <p:cNvPr id="1348" name="Google Shape;1348;p52"/>
          <p:cNvSpPr/>
          <p:nvPr/>
        </p:nvSpPr>
        <p:spPr>
          <a:xfrm>
            <a:off x="1785710" y="2078475"/>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349" name="Google Shape;1349;p52"/>
          <p:cNvGrpSpPr/>
          <p:nvPr/>
        </p:nvGrpSpPr>
        <p:grpSpPr>
          <a:xfrm>
            <a:off x="2163047" y="2289931"/>
            <a:ext cx="205525" cy="409199"/>
            <a:chOff x="7897625" y="3319150"/>
            <a:chExt cx="645900" cy="1285575"/>
          </a:xfrm>
        </p:grpSpPr>
        <p:sp>
          <p:nvSpPr>
            <p:cNvPr id="1350" name="Google Shape;1350;p52"/>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351" name="Google Shape;1351;p52"/>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352" name="Google Shape;1352;p52"/>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353" name="Google Shape;1353;p52"/>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354" name="Google Shape;1354;p52"/>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355" name="Google Shape;1355;p52"/>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356" name="Google Shape;1356;p52"/>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357" name="Google Shape;1357;p52"/>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358" name="Google Shape;1358;p52"/>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359" name="Google Shape;1359;p52"/>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60" name="Google Shape;1360;p52"/>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61" name="Google Shape;1361;p52"/>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362" name="Google Shape;1362;p52"/>
          <p:cNvSpPr/>
          <p:nvPr/>
        </p:nvSpPr>
        <p:spPr>
          <a:xfrm>
            <a:off x="1785710" y="2910667"/>
            <a:ext cx="960600" cy="832200"/>
          </a:xfrm>
          <a:prstGeom prst="hexagon">
            <a:avLst>
              <a:gd name="adj" fmla="val 28852"/>
              <a:gd name="vf" fmla="val 115470"/>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363" name="Google Shape;1363;p52"/>
          <p:cNvGrpSpPr/>
          <p:nvPr/>
        </p:nvGrpSpPr>
        <p:grpSpPr>
          <a:xfrm>
            <a:off x="2163047" y="3122123"/>
            <a:ext cx="205525" cy="409199"/>
            <a:chOff x="7897625" y="3319150"/>
            <a:chExt cx="645900" cy="1285575"/>
          </a:xfrm>
        </p:grpSpPr>
        <p:sp>
          <p:nvSpPr>
            <p:cNvPr id="1364" name="Google Shape;1364;p52"/>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365" name="Google Shape;1365;p52"/>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52"/>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52"/>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52"/>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52"/>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52"/>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371" name="Google Shape;1371;p52"/>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372" name="Google Shape;1372;p52"/>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373" name="Google Shape;1373;p52"/>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74" name="Google Shape;1374;p52"/>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75" name="Google Shape;1375;p52"/>
            <p:cNvSpPr/>
            <p:nvPr/>
          </p:nvSpPr>
          <p:spPr>
            <a:xfrm>
              <a:off x="8198675" y="3551600"/>
              <a:ext cx="43800" cy="438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376" name="Google Shape;1376;p52"/>
          <p:cNvSpPr/>
          <p:nvPr/>
        </p:nvSpPr>
        <p:spPr>
          <a:xfrm>
            <a:off x="1785710" y="3742859"/>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377" name="Google Shape;1377;p52"/>
          <p:cNvGrpSpPr/>
          <p:nvPr/>
        </p:nvGrpSpPr>
        <p:grpSpPr>
          <a:xfrm>
            <a:off x="2163037" y="3954316"/>
            <a:ext cx="205525" cy="409199"/>
            <a:chOff x="7897625" y="3319150"/>
            <a:chExt cx="645900" cy="1285575"/>
          </a:xfrm>
        </p:grpSpPr>
        <p:sp>
          <p:nvSpPr>
            <p:cNvPr id="1378" name="Google Shape;1378;p52"/>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379" name="Google Shape;1379;p52"/>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380" name="Google Shape;1380;p52"/>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381" name="Google Shape;1381;p52"/>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382" name="Google Shape;1382;p52"/>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383" name="Google Shape;1383;p52"/>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384" name="Google Shape;1384;p52"/>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385" name="Google Shape;1385;p52"/>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386" name="Google Shape;1386;p52"/>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387" name="Google Shape;1387;p52"/>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88" name="Google Shape;1388;p52"/>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89" name="Google Shape;1389;p52"/>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390" name="Google Shape;1390;p52"/>
          <p:cNvSpPr/>
          <p:nvPr/>
        </p:nvSpPr>
        <p:spPr>
          <a:xfrm>
            <a:off x="4406500" y="27699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cxnSp>
        <p:nvCxnSpPr>
          <p:cNvPr id="1391" name="Google Shape;1391;p52"/>
          <p:cNvCxnSpPr>
            <a:stCxn id="1390" idx="1"/>
          </p:cNvCxnSpPr>
          <p:nvPr/>
        </p:nvCxnSpPr>
        <p:spPr>
          <a:xfrm rot="10800000">
            <a:off x="2438800" y="2541625"/>
            <a:ext cx="1967700" cy="370800"/>
          </a:xfrm>
          <a:prstGeom prst="straightConnector1">
            <a:avLst/>
          </a:prstGeom>
          <a:noFill/>
          <a:ln w="9525" cap="flat" cmpd="sng">
            <a:solidFill>
              <a:srgbClr val="B7B7B7"/>
            </a:solidFill>
            <a:prstDash val="solid"/>
            <a:round/>
            <a:headEnd type="none" w="med" len="med"/>
            <a:tailEnd type="none" w="med" len="med"/>
          </a:ln>
        </p:spPr>
      </p:cxnSp>
      <p:cxnSp>
        <p:nvCxnSpPr>
          <p:cNvPr id="1392" name="Google Shape;1392;p52"/>
          <p:cNvCxnSpPr>
            <a:stCxn id="1393" idx="1"/>
          </p:cNvCxnSpPr>
          <p:nvPr/>
        </p:nvCxnSpPr>
        <p:spPr>
          <a:xfrm rot="10800000">
            <a:off x="2365650" y="3366925"/>
            <a:ext cx="2035500" cy="104100"/>
          </a:xfrm>
          <a:prstGeom prst="straightConnector1">
            <a:avLst/>
          </a:prstGeom>
          <a:noFill/>
          <a:ln w="19050" cap="flat" cmpd="sng">
            <a:solidFill>
              <a:srgbClr val="0000FF"/>
            </a:solidFill>
            <a:prstDash val="solid"/>
            <a:round/>
            <a:headEnd type="none" w="med" len="med"/>
            <a:tailEnd type="none" w="med" len="med"/>
          </a:ln>
        </p:spPr>
      </p:cxnSp>
      <p:cxnSp>
        <p:nvCxnSpPr>
          <p:cNvPr id="1394" name="Google Shape;1394;p52"/>
          <p:cNvCxnSpPr>
            <a:stCxn id="1393" idx="1"/>
          </p:cNvCxnSpPr>
          <p:nvPr/>
        </p:nvCxnSpPr>
        <p:spPr>
          <a:xfrm flipH="1">
            <a:off x="2417850" y="3471025"/>
            <a:ext cx="1983300" cy="751500"/>
          </a:xfrm>
          <a:prstGeom prst="straightConnector1">
            <a:avLst/>
          </a:prstGeom>
          <a:noFill/>
          <a:ln w="9525" cap="flat" cmpd="sng">
            <a:solidFill>
              <a:srgbClr val="B7B7B7"/>
            </a:solidFill>
            <a:prstDash val="solid"/>
            <a:round/>
            <a:headEnd type="none" w="med" len="med"/>
            <a:tailEnd type="none" w="med" len="med"/>
          </a:ln>
        </p:spPr>
      </p:cxnSp>
      <p:cxnSp>
        <p:nvCxnSpPr>
          <p:cNvPr id="1395" name="Google Shape;1395;p52"/>
          <p:cNvCxnSpPr>
            <a:stCxn id="1390" idx="3"/>
            <a:endCxn id="1396" idx="1"/>
          </p:cNvCxnSpPr>
          <p:nvPr/>
        </p:nvCxnSpPr>
        <p:spPr>
          <a:xfrm>
            <a:off x="4691500" y="2912425"/>
            <a:ext cx="2071800" cy="285000"/>
          </a:xfrm>
          <a:prstGeom prst="straightConnector1">
            <a:avLst/>
          </a:prstGeom>
          <a:noFill/>
          <a:ln w="9525" cap="flat" cmpd="sng">
            <a:solidFill>
              <a:srgbClr val="B7B7B7"/>
            </a:solidFill>
            <a:prstDash val="solid"/>
            <a:round/>
            <a:headEnd type="none" w="med" len="med"/>
            <a:tailEnd type="none" w="med" len="med"/>
          </a:ln>
        </p:spPr>
      </p:cxnSp>
      <p:cxnSp>
        <p:nvCxnSpPr>
          <p:cNvPr id="1397" name="Google Shape;1397;p52"/>
          <p:cNvCxnSpPr>
            <a:stCxn id="1393" idx="3"/>
            <a:endCxn id="1396" idx="1"/>
          </p:cNvCxnSpPr>
          <p:nvPr/>
        </p:nvCxnSpPr>
        <p:spPr>
          <a:xfrm rot="10800000" flipH="1">
            <a:off x="4686150" y="3197425"/>
            <a:ext cx="2077200" cy="273600"/>
          </a:xfrm>
          <a:prstGeom prst="straightConnector1">
            <a:avLst/>
          </a:prstGeom>
          <a:noFill/>
          <a:ln w="19050" cap="flat" cmpd="sng">
            <a:solidFill>
              <a:srgbClr val="0000FF"/>
            </a:solidFill>
            <a:prstDash val="solid"/>
            <a:round/>
            <a:headEnd type="none" w="med" len="med"/>
            <a:tailEnd type="none" w="med" len="med"/>
          </a:ln>
        </p:spPr>
      </p:cxnSp>
      <p:cxnSp>
        <p:nvCxnSpPr>
          <p:cNvPr id="1398" name="Google Shape;1398;p52"/>
          <p:cNvCxnSpPr>
            <a:stCxn id="1396" idx="3"/>
          </p:cNvCxnSpPr>
          <p:nvPr/>
        </p:nvCxnSpPr>
        <p:spPr>
          <a:xfrm>
            <a:off x="7048350" y="3197425"/>
            <a:ext cx="551700" cy="0"/>
          </a:xfrm>
          <a:prstGeom prst="straightConnector1">
            <a:avLst/>
          </a:prstGeom>
          <a:noFill/>
          <a:ln w="19050" cap="flat" cmpd="sng">
            <a:solidFill>
              <a:srgbClr val="0000FF"/>
            </a:solidFill>
            <a:prstDash val="solid"/>
            <a:round/>
            <a:headEnd type="none" w="med" len="med"/>
            <a:tailEnd type="none" w="med" len="med"/>
          </a:ln>
        </p:spPr>
      </p:cxnSp>
      <p:cxnSp>
        <p:nvCxnSpPr>
          <p:cNvPr id="1399" name="Google Shape;1399;p52"/>
          <p:cNvCxnSpPr/>
          <p:nvPr/>
        </p:nvCxnSpPr>
        <p:spPr>
          <a:xfrm>
            <a:off x="7659010" y="3197425"/>
            <a:ext cx="865500" cy="0"/>
          </a:xfrm>
          <a:prstGeom prst="straightConnector1">
            <a:avLst/>
          </a:prstGeom>
          <a:noFill/>
          <a:ln w="19050" cap="flat" cmpd="sng">
            <a:solidFill>
              <a:srgbClr val="0000FF"/>
            </a:solidFill>
            <a:prstDash val="dash"/>
            <a:round/>
            <a:headEnd type="none" w="med" len="med"/>
            <a:tailEnd type="none" w="med" len="med"/>
          </a:ln>
        </p:spPr>
      </p:cxnSp>
      <p:grpSp>
        <p:nvGrpSpPr>
          <p:cNvPr id="1400" name="Google Shape;1400;p52"/>
          <p:cNvGrpSpPr/>
          <p:nvPr/>
        </p:nvGrpSpPr>
        <p:grpSpPr>
          <a:xfrm>
            <a:off x="955675" y="3056875"/>
            <a:ext cx="384763" cy="551700"/>
            <a:chOff x="160300" y="2651875"/>
            <a:chExt cx="384763" cy="551700"/>
          </a:xfrm>
        </p:grpSpPr>
        <p:pic>
          <p:nvPicPr>
            <p:cNvPr id="1401" name="Google Shape;1401;p52"/>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402" name="Google Shape;1402;p52"/>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1403" name="Google Shape;1403;p52"/>
          <p:cNvSpPr/>
          <p:nvPr/>
        </p:nvSpPr>
        <p:spPr>
          <a:xfrm>
            <a:off x="7068150" y="39335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cxnSp>
        <p:nvCxnSpPr>
          <p:cNvPr id="1404" name="Google Shape;1404;p52"/>
          <p:cNvCxnSpPr>
            <a:stCxn id="1403" idx="2"/>
            <a:endCxn id="1405" idx="3"/>
          </p:cNvCxnSpPr>
          <p:nvPr/>
        </p:nvCxnSpPr>
        <p:spPr>
          <a:xfrm rot="10800000">
            <a:off x="6164550" y="4224575"/>
            <a:ext cx="903600" cy="0"/>
          </a:xfrm>
          <a:prstGeom prst="straightConnector1">
            <a:avLst/>
          </a:prstGeom>
          <a:noFill/>
          <a:ln w="9525" cap="flat" cmpd="sng">
            <a:solidFill>
              <a:srgbClr val="B7B7B7"/>
            </a:solidFill>
            <a:prstDash val="dash"/>
            <a:round/>
            <a:headEnd type="none" w="med" len="med"/>
            <a:tailEnd type="none" w="med" len="med"/>
          </a:ln>
        </p:spPr>
      </p:cxnSp>
      <p:cxnSp>
        <p:nvCxnSpPr>
          <p:cNvPr id="1406" name="Google Shape;1406;p52"/>
          <p:cNvCxnSpPr>
            <a:stCxn id="1405" idx="0"/>
            <a:endCxn id="1393" idx="3"/>
          </p:cNvCxnSpPr>
          <p:nvPr/>
        </p:nvCxnSpPr>
        <p:spPr>
          <a:xfrm rot="10800000">
            <a:off x="4686275" y="3470975"/>
            <a:ext cx="998100" cy="478200"/>
          </a:xfrm>
          <a:prstGeom prst="straightConnector1">
            <a:avLst/>
          </a:prstGeom>
          <a:noFill/>
          <a:ln w="28575" cap="flat" cmpd="sng">
            <a:solidFill>
              <a:schemeClr val="accent2"/>
            </a:solidFill>
            <a:prstDash val="solid"/>
            <a:round/>
            <a:headEnd type="none" w="med" len="med"/>
            <a:tailEnd type="triangle" w="med" len="med"/>
          </a:ln>
        </p:spPr>
      </p:cxnSp>
      <p:cxnSp>
        <p:nvCxnSpPr>
          <p:cNvPr id="1407" name="Google Shape;1407;p52"/>
          <p:cNvCxnSpPr>
            <a:stCxn id="1405" idx="1"/>
          </p:cNvCxnSpPr>
          <p:nvPr/>
        </p:nvCxnSpPr>
        <p:spPr>
          <a:xfrm rot="10800000">
            <a:off x="2429675" y="3412475"/>
            <a:ext cx="2774400" cy="812100"/>
          </a:xfrm>
          <a:prstGeom prst="straightConnector1">
            <a:avLst/>
          </a:prstGeom>
          <a:noFill/>
          <a:ln w="28575" cap="flat" cmpd="sng">
            <a:solidFill>
              <a:schemeClr val="accent2"/>
            </a:solidFill>
            <a:prstDash val="solid"/>
            <a:round/>
            <a:headEnd type="none" w="med" len="med"/>
            <a:tailEnd type="triangle" w="med" len="med"/>
          </a:ln>
        </p:spPr>
      </p:cxnSp>
      <p:cxnSp>
        <p:nvCxnSpPr>
          <p:cNvPr id="1408" name="Google Shape;1408;p52"/>
          <p:cNvCxnSpPr>
            <a:stCxn id="1405" idx="0"/>
            <a:endCxn id="1396" idx="1"/>
          </p:cNvCxnSpPr>
          <p:nvPr/>
        </p:nvCxnSpPr>
        <p:spPr>
          <a:xfrm rot="10800000" flipH="1">
            <a:off x="5684375" y="3197375"/>
            <a:ext cx="1079100" cy="751800"/>
          </a:xfrm>
          <a:prstGeom prst="straightConnector1">
            <a:avLst/>
          </a:prstGeom>
          <a:noFill/>
          <a:ln w="28575" cap="flat" cmpd="sng">
            <a:solidFill>
              <a:schemeClr val="accent2"/>
            </a:solidFill>
            <a:prstDash val="solid"/>
            <a:round/>
            <a:headEnd type="none" w="med" len="med"/>
            <a:tailEnd type="triangle" w="med" len="med"/>
          </a:ln>
        </p:spPr>
      </p:cxnSp>
      <p:sp>
        <p:nvSpPr>
          <p:cNvPr id="1405" name="Google Shape;1405;p52"/>
          <p:cNvSpPr/>
          <p:nvPr/>
        </p:nvSpPr>
        <p:spPr>
          <a:xfrm>
            <a:off x="5204075" y="39491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sp>
        <p:nvSpPr>
          <p:cNvPr id="1393" name="Google Shape;1393;p52"/>
          <p:cNvSpPr/>
          <p:nvPr/>
        </p:nvSpPr>
        <p:spPr>
          <a:xfrm>
            <a:off x="4401150" y="33285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1396" name="Google Shape;1396;p52"/>
          <p:cNvSpPr/>
          <p:nvPr/>
        </p:nvSpPr>
        <p:spPr>
          <a:xfrm>
            <a:off x="6763350" y="3054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A113EAC7-D838-74AF-0D5D-894EACE74A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5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High-Level View (4/4) – Handover</a:t>
            </a:r>
            <a:endParaRPr/>
          </a:p>
        </p:txBody>
      </p:sp>
      <p:sp>
        <p:nvSpPr>
          <p:cNvPr id="1414" name="Google Shape;1414;p53"/>
          <p:cNvSpPr txBox="1">
            <a:spLocks noGrp="1"/>
          </p:cNvSpPr>
          <p:nvPr>
            <p:ph type="body" idx="1"/>
          </p:nvPr>
        </p:nvSpPr>
        <p:spPr>
          <a:xfrm>
            <a:off x="107050" y="402200"/>
            <a:ext cx="8909700" cy="148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After handover, user has a new path through the network.</a:t>
            </a:r>
            <a:endParaRPr/>
          </a:p>
          <a:p>
            <a:pPr marL="0" lvl="0" indent="0" algn="l" rtl="0">
              <a:spcBef>
                <a:spcPts val="600"/>
              </a:spcBef>
              <a:spcAft>
                <a:spcPts val="0"/>
              </a:spcAft>
              <a:buNone/>
            </a:pPr>
            <a:r>
              <a:rPr lang="en"/>
              <a:t>Step 3 (Data Exchange) and Step 4 (Handover) repeat as the user moves around.</a:t>
            </a:r>
            <a:endParaRPr/>
          </a:p>
        </p:txBody>
      </p:sp>
      <p:sp>
        <p:nvSpPr>
          <p:cNvPr id="1415" name="Google Shape;1415;p53"/>
          <p:cNvSpPr/>
          <p:nvPr/>
        </p:nvSpPr>
        <p:spPr>
          <a:xfrm>
            <a:off x="1785710" y="2078475"/>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416" name="Google Shape;1416;p53"/>
          <p:cNvGrpSpPr/>
          <p:nvPr/>
        </p:nvGrpSpPr>
        <p:grpSpPr>
          <a:xfrm>
            <a:off x="2163047" y="2289931"/>
            <a:ext cx="205525" cy="409199"/>
            <a:chOff x="7897625" y="3319150"/>
            <a:chExt cx="645900" cy="1285575"/>
          </a:xfrm>
        </p:grpSpPr>
        <p:sp>
          <p:nvSpPr>
            <p:cNvPr id="1417" name="Google Shape;1417;p53"/>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18" name="Google Shape;1418;p53"/>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419" name="Google Shape;1419;p53"/>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420" name="Google Shape;1420;p53"/>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421" name="Google Shape;1421;p53"/>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422" name="Google Shape;1422;p53"/>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423" name="Google Shape;1423;p53"/>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424" name="Google Shape;1424;p53"/>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425" name="Google Shape;1425;p53"/>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426" name="Google Shape;1426;p53"/>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27" name="Google Shape;1427;p53"/>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28" name="Google Shape;1428;p53"/>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429" name="Google Shape;1429;p53"/>
          <p:cNvSpPr/>
          <p:nvPr/>
        </p:nvSpPr>
        <p:spPr>
          <a:xfrm>
            <a:off x="1785710" y="2910667"/>
            <a:ext cx="960600" cy="832200"/>
          </a:xfrm>
          <a:prstGeom prst="hexagon">
            <a:avLst>
              <a:gd name="adj" fmla="val 28852"/>
              <a:gd name="vf" fmla="val 115470"/>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430" name="Google Shape;1430;p53"/>
          <p:cNvGrpSpPr/>
          <p:nvPr/>
        </p:nvGrpSpPr>
        <p:grpSpPr>
          <a:xfrm>
            <a:off x="2163047" y="3122123"/>
            <a:ext cx="205525" cy="409199"/>
            <a:chOff x="7897625" y="3319150"/>
            <a:chExt cx="645900" cy="1285575"/>
          </a:xfrm>
        </p:grpSpPr>
        <p:sp>
          <p:nvSpPr>
            <p:cNvPr id="1431" name="Google Shape;1431;p53"/>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32" name="Google Shape;1432;p53"/>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433" name="Google Shape;1433;p53"/>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434" name="Google Shape;1434;p53"/>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435" name="Google Shape;1435;p53"/>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436" name="Google Shape;1436;p53"/>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437" name="Google Shape;1437;p53"/>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438" name="Google Shape;1438;p53"/>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439" name="Google Shape;1439;p53"/>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440" name="Google Shape;1440;p53"/>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41" name="Google Shape;1441;p53"/>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42" name="Google Shape;1442;p53"/>
            <p:cNvSpPr/>
            <p:nvPr/>
          </p:nvSpPr>
          <p:spPr>
            <a:xfrm>
              <a:off x="8198675" y="3551600"/>
              <a:ext cx="43800" cy="438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443" name="Google Shape;1443;p53"/>
          <p:cNvSpPr/>
          <p:nvPr/>
        </p:nvSpPr>
        <p:spPr>
          <a:xfrm>
            <a:off x="1785710" y="3742859"/>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444" name="Google Shape;1444;p53"/>
          <p:cNvGrpSpPr/>
          <p:nvPr/>
        </p:nvGrpSpPr>
        <p:grpSpPr>
          <a:xfrm>
            <a:off x="2163037" y="3954316"/>
            <a:ext cx="205525" cy="409199"/>
            <a:chOff x="7897625" y="3319150"/>
            <a:chExt cx="645900" cy="1285575"/>
          </a:xfrm>
        </p:grpSpPr>
        <p:sp>
          <p:nvSpPr>
            <p:cNvPr id="1445" name="Google Shape;1445;p53"/>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46" name="Google Shape;1446;p53"/>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447" name="Google Shape;1447;p53"/>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448" name="Google Shape;1448;p53"/>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449" name="Google Shape;1449;p53"/>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450" name="Google Shape;1450;p53"/>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451" name="Google Shape;1451;p53"/>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452" name="Google Shape;1452;p53"/>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453" name="Google Shape;1453;p53"/>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454" name="Google Shape;1454;p53"/>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55" name="Google Shape;1455;p53"/>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56" name="Google Shape;1456;p53"/>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457" name="Google Shape;1457;p53"/>
          <p:cNvSpPr/>
          <p:nvPr/>
        </p:nvSpPr>
        <p:spPr>
          <a:xfrm>
            <a:off x="4406500" y="27699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cxnSp>
        <p:nvCxnSpPr>
          <p:cNvPr id="1458" name="Google Shape;1458;p53"/>
          <p:cNvCxnSpPr>
            <a:stCxn id="1457" idx="1"/>
          </p:cNvCxnSpPr>
          <p:nvPr/>
        </p:nvCxnSpPr>
        <p:spPr>
          <a:xfrm rot="10800000">
            <a:off x="2438800" y="2541625"/>
            <a:ext cx="1967700" cy="370800"/>
          </a:xfrm>
          <a:prstGeom prst="straightConnector1">
            <a:avLst/>
          </a:prstGeom>
          <a:noFill/>
          <a:ln w="9525" cap="flat" cmpd="sng">
            <a:solidFill>
              <a:srgbClr val="B7B7B7"/>
            </a:solidFill>
            <a:prstDash val="solid"/>
            <a:round/>
            <a:headEnd type="none" w="med" len="med"/>
            <a:tailEnd type="none" w="med" len="med"/>
          </a:ln>
        </p:spPr>
      </p:cxnSp>
      <p:cxnSp>
        <p:nvCxnSpPr>
          <p:cNvPr id="1459" name="Google Shape;1459;p53"/>
          <p:cNvCxnSpPr>
            <a:stCxn id="1460" idx="1"/>
          </p:cNvCxnSpPr>
          <p:nvPr/>
        </p:nvCxnSpPr>
        <p:spPr>
          <a:xfrm rot="10800000">
            <a:off x="2365650" y="3366925"/>
            <a:ext cx="2035500" cy="104100"/>
          </a:xfrm>
          <a:prstGeom prst="straightConnector1">
            <a:avLst/>
          </a:prstGeom>
          <a:noFill/>
          <a:ln w="28575" cap="flat" cmpd="sng">
            <a:solidFill>
              <a:srgbClr val="0000FF"/>
            </a:solidFill>
            <a:prstDash val="solid"/>
            <a:round/>
            <a:headEnd type="none" w="med" len="med"/>
            <a:tailEnd type="none" w="med" len="med"/>
          </a:ln>
        </p:spPr>
      </p:cxnSp>
      <p:cxnSp>
        <p:nvCxnSpPr>
          <p:cNvPr id="1461" name="Google Shape;1461;p53"/>
          <p:cNvCxnSpPr>
            <a:stCxn id="1460" idx="1"/>
          </p:cNvCxnSpPr>
          <p:nvPr/>
        </p:nvCxnSpPr>
        <p:spPr>
          <a:xfrm flipH="1">
            <a:off x="2417850" y="3471025"/>
            <a:ext cx="1983300" cy="751500"/>
          </a:xfrm>
          <a:prstGeom prst="straightConnector1">
            <a:avLst/>
          </a:prstGeom>
          <a:noFill/>
          <a:ln w="9525" cap="flat" cmpd="sng">
            <a:solidFill>
              <a:srgbClr val="B7B7B7"/>
            </a:solidFill>
            <a:prstDash val="solid"/>
            <a:round/>
            <a:headEnd type="none" w="med" len="med"/>
            <a:tailEnd type="none" w="med" len="med"/>
          </a:ln>
        </p:spPr>
      </p:cxnSp>
      <p:cxnSp>
        <p:nvCxnSpPr>
          <p:cNvPr id="1462" name="Google Shape;1462;p53"/>
          <p:cNvCxnSpPr>
            <a:stCxn id="1457" idx="3"/>
            <a:endCxn id="1463" idx="1"/>
          </p:cNvCxnSpPr>
          <p:nvPr/>
        </p:nvCxnSpPr>
        <p:spPr>
          <a:xfrm>
            <a:off x="4691500" y="2912425"/>
            <a:ext cx="2071800" cy="285000"/>
          </a:xfrm>
          <a:prstGeom prst="straightConnector1">
            <a:avLst/>
          </a:prstGeom>
          <a:noFill/>
          <a:ln w="9525" cap="flat" cmpd="sng">
            <a:solidFill>
              <a:srgbClr val="B7B7B7"/>
            </a:solidFill>
            <a:prstDash val="solid"/>
            <a:round/>
            <a:headEnd type="none" w="med" len="med"/>
            <a:tailEnd type="none" w="med" len="med"/>
          </a:ln>
        </p:spPr>
      </p:cxnSp>
      <p:cxnSp>
        <p:nvCxnSpPr>
          <p:cNvPr id="1464" name="Google Shape;1464;p53"/>
          <p:cNvCxnSpPr>
            <a:stCxn id="1460" idx="3"/>
            <a:endCxn id="1463" idx="1"/>
          </p:cNvCxnSpPr>
          <p:nvPr/>
        </p:nvCxnSpPr>
        <p:spPr>
          <a:xfrm rot="10800000" flipH="1">
            <a:off x="4686150" y="3197425"/>
            <a:ext cx="2077200" cy="273600"/>
          </a:xfrm>
          <a:prstGeom prst="straightConnector1">
            <a:avLst/>
          </a:prstGeom>
          <a:noFill/>
          <a:ln w="28575" cap="flat" cmpd="sng">
            <a:solidFill>
              <a:srgbClr val="0000FF"/>
            </a:solidFill>
            <a:prstDash val="solid"/>
            <a:round/>
            <a:headEnd type="none" w="med" len="med"/>
            <a:tailEnd type="none" w="med" len="med"/>
          </a:ln>
        </p:spPr>
      </p:cxnSp>
      <p:cxnSp>
        <p:nvCxnSpPr>
          <p:cNvPr id="1465" name="Google Shape;1465;p53"/>
          <p:cNvCxnSpPr>
            <a:stCxn id="1463" idx="3"/>
          </p:cNvCxnSpPr>
          <p:nvPr/>
        </p:nvCxnSpPr>
        <p:spPr>
          <a:xfrm>
            <a:off x="7048350" y="3197425"/>
            <a:ext cx="551700" cy="0"/>
          </a:xfrm>
          <a:prstGeom prst="straightConnector1">
            <a:avLst/>
          </a:prstGeom>
          <a:noFill/>
          <a:ln w="28575" cap="flat" cmpd="sng">
            <a:solidFill>
              <a:srgbClr val="0000FF"/>
            </a:solidFill>
            <a:prstDash val="solid"/>
            <a:round/>
            <a:headEnd type="none" w="med" len="med"/>
            <a:tailEnd type="none" w="med" len="med"/>
          </a:ln>
        </p:spPr>
      </p:cxnSp>
      <p:cxnSp>
        <p:nvCxnSpPr>
          <p:cNvPr id="1466" name="Google Shape;1466;p53"/>
          <p:cNvCxnSpPr/>
          <p:nvPr/>
        </p:nvCxnSpPr>
        <p:spPr>
          <a:xfrm>
            <a:off x="7659010" y="3197425"/>
            <a:ext cx="865500" cy="0"/>
          </a:xfrm>
          <a:prstGeom prst="straightConnector1">
            <a:avLst/>
          </a:prstGeom>
          <a:noFill/>
          <a:ln w="28575" cap="flat" cmpd="sng">
            <a:solidFill>
              <a:srgbClr val="0000FF"/>
            </a:solidFill>
            <a:prstDash val="dash"/>
            <a:round/>
            <a:headEnd type="none" w="med" len="med"/>
            <a:tailEnd type="none" w="med" len="med"/>
          </a:ln>
        </p:spPr>
      </p:cxnSp>
      <p:grpSp>
        <p:nvGrpSpPr>
          <p:cNvPr id="1467" name="Google Shape;1467;p53"/>
          <p:cNvGrpSpPr/>
          <p:nvPr/>
        </p:nvGrpSpPr>
        <p:grpSpPr>
          <a:xfrm>
            <a:off x="955675" y="3056875"/>
            <a:ext cx="384763" cy="551700"/>
            <a:chOff x="160300" y="2651875"/>
            <a:chExt cx="384763" cy="551700"/>
          </a:xfrm>
        </p:grpSpPr>
        <p:pic>
          <p:nvPicPr>
            <p:cNvPr id="1468" name="Google Shape;1468;p53"/>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469" name="Google Shape;1469;p53"/>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1470" name="Google Shape;1470;p53"/>
          <p:cNvSpPr/>
          <p:nvPr/>
        </p:nvSpPr>
        <p:spPr>
          <a:xfrm>
            <a:off x="7068150" y="39335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cxnSp>
        <p:nvCxnSpPr>
          <p:cNvPr id="1471" name="Google Shape;1471;p53"/>
          <p:cNvCxnSpPr>
            <a:stCxn id="1470" idx="2"/>
            <a:endCxn id="1472" idx="3"/>
          </p:cNvCxnSpPr>
          <p:nvPr/>
        </p:nvCxnSpPr>
        <p:spPr>
          <a:xfrm rot="10800000">
            <a:off x="6164550" y="4224575"/>
            <a:ext cx="903600" cy="0"/>
          </a:xfrm>
          <a:prstGeom prst="straightConnector1">
            <a:avLst/>
          </a:prstGeom>
          <a:noFill/>
          <a:ln w="9525" cap="flat" cmpd="sng">
            <a:solidFill>
              <a:srgbClr val="B7B7B7"/>
            </a:solidFill>
            <a:prstDash val="dash"/>
            <a:round/>
            <a:headEnd type="none" w="med" len="med"/>
            <a:tailEnd type="none" w="med" len="med"/>
          </a:ln>
        </p:spPr>
      </p:cxnSp>
      <p:sp>
        <p:nvSpPr>
          <p:cNvPr id="1472" name="Google Shape;1472;p53"/>
          <p:cNvSpPr/>
          <p:nvPr/>
        </p:nvSpPr>
        <p:spPr>
          <a:xfrm>
            <a:off x="5204075" y="39491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sp>
        <p:nvSpPr>
          <p:cNvPr id="1460" name="Google Shape;1460;p53"/>
          <p:cNvSpPr/>
          <p:nvPr/>
        </p:nvSpPr>
        <p:spPr>
          <a:xfrm>
            <a:off x="4401150" y="33285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1463" name="Google Shape;1463;p53"/>
          <p:cNvSpPr/>
          <p:nvPr/>
        </p:nvSpPr>
        <p:spPr>
          <a:xfrm>
            <a:off x="6763350" y="30549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pic>
        <p:nvPicPr>
          <p:cNvPr id="1473" name="Google Shape;1473;p53"/>
          <p:cNvPicPr preferRelativeResize="0"/>
          <p:nvPr/>
        </p:nvPicPr>
        <p:blipFill>
          <a:blip r:embed="rId5">
            <a:alphaModFix amt="25000"/>
          </a:blip>
          <a:stretch>
            <a:fillRect/>
          </a:stretch>
        </p:blipFill>
        <p:spPr>
          <a:xfrm rot="-5400000">
            <a:off x="1309537" y="3010619"/>
            <a:ext cx="893376" cy="719000"/>
          </a:xfrm>
          <a:prstGeom prst="rect">
            <a:avLst/>
          </a:prstGeom>
          <a:noFill/>
          <a:ln>
            <a:noFill/>
          </a:ln>
        </p:spPr>
      </p:pic>
      <p:cxnSp>
        <p:nvCxnSpPr>
          <p:cNvPr id="1474" name="Google Shape;1474;p53"/>
          <p:cNvCxnSpPr>
            <a:stCxn id="1473" idx="0"/>
            <a:endCxn id="1473" idx="2"/>
          </p:cNvCxnSpPr>
          <p:nvPr/>
        </p:nvCxnSpPr>
        <p:spPr>
          <a:xfrm>
            <a:off x="1396725" y="3370119"/>
            <a:ext cx="719100" cy="0"/>
          </a:xfrm>
          <a:prstGeom prst="straightConnector1">
            <a:avLst/>
          </a:prstGeom>
          <a:noFill/>
          <a:ln w="28575" cap="flat" cmpd="sng">
            <a:solidFill>
              <a:srgbClr val="0000FF"/>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8573310A-6699-99EF-3205-914DFA007D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54"/>
          <p:cNvSpPr/>
          <p:nvPr/>
        </p:nvSpPr>
        <p:spPr>
          <a:xfrm>
            <a:off x="5188250" y="2677500"/>
            <a:ext cx="3355200" cy="23643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80" name="Google Shape;1480;p54"/>
          <p:cNvSpPr/>
          <p:nvPr/>
        </p:nvSpPr>
        <p:spPr>
          <a:xfrm>
            <a:off x="510275" y="1948700"/>
            <a:ext cx="3355200" cy="23643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81" name="Google Shape;1481;p5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High-Level View – Roaming</a:t>
            </a:r>
            <a:endParaRPr/>
          </a:p>
        </p:txBody>
      </p:sp>
      <p:sp>
        <p:nvSpPr>
          <p:cNvPr id="1482" name="Google Shape;1482;p54"/>
          <p:cNvSpPr txBox="1">
            <a:spLocks noGrp="1"/>
          </p:cNvSpPr>
          <p:nvPr>
            <p:ph type="body" idx="1"/>
          </p:nvPr>
        </p:nvSpPr>
        <p:spPr>
          <a:xfrm>
            <a:off x="107050" y="402200"/>
            <a:ext cx="8909700" cy="1546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One last feature is </a:t>
            </a:r>
            <a:r>
              <a:rPr lang="en" b="1"/>
              <a:t>roaming</a:t>
            </a:r>
            <a:r>
              <a:rPr lang="en"/>
              <a:t>: User connecting to a different network.</a:t>
            </a:r>
            <a:endParaRPr/>
          </a:p>
          <a:p>
            <a:pPr marL="457200" lvl="0" indent="-342900" algn="l" rtl="0">
              <a:spcBef>
                <a:spcPts val="600"/>
              </a:spcBef>
              <a:spcAft>
                <a:spcPts val="0"/>
              </a:spcAft>
              <a:buSzPts val="1800"/>
              <a:buChar char="●"/>
            </a:pPr>
            <a:r>
              <a:rPr lang="en"/>
              <a:t>Example: User visiting a different country.</a:t>
            </a:r>
            <a:endParaRPr/>
          </a:p>
          <a:p>
            <a:pPr marL="457200" lvl="0" indent="-342900" algn="l" rtl="0">
              <a:spcBef>
                <a:spcPts val="0"/>
              </a:spcBef>
              <a:spcAft>
                <a:spcPts val="0"/>
              </a:spcAft>
              <a:buSzPts val="1800"/>
              <a:buChar char="●"/>
            </a:pPr>
            <a:r>
              <a:rPr lang="en"/>
              <a:t>Mostly works the same as what we've seen.</a:t>
            </a:r>
            <a:endParaRPr/>
          </a:p>
          <a:p>
            <a:pPr marL="457200" lvl="0" indent="-342900" algn="l" rtl="0">
              <a:spcBef>
                <a:spcPts val="0"/>
              </a:spcBef>
              <a:spcAft>
                <a:spcPts val="0"/>
              </a:spcAft>
              <a:buSzPts val="1800"/>
              <a:buChar char="●"/>
            </a:pPr>
            <a:r>
              <a:rPr lang="en"/>
              <a:t>Main difference: Managers in the visited and home networks must coordinate.</a:t>
            </a:r>
            <a:endParaRPr/>
          </a:p>
        </p:txBody>
      </p:sp>
      <p:sp>
        <p:nvSpPr>
          <p:cNvPr id="1483" name="Google Shape;1483;p54"/>
          <p:cNvSpPr/>
          <p:nvPr/>
        </p:nvSpPr>
        <p:spPr>
          <a:xfrm>
            <a:off x="1060114" y="2213263"/>
            <a:ext cx="780600" cy="676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484" name="Google Shape;1484;p54"/>
          <p:cNvGrpSpPr/>
          <p:nvPr/>
        </p:nvGrpSpPr>
        <p:grpSpPr>
          <a:xfrm>
            <a:off x="1360922" y="2373180"/>
            <a:ext cx="178979" cy="356361"/>
            <a:chOff x="7897625" y="3319150"/>
            <a:chExt cx="645900" cy="1285575"/>
          </a:xfrm>
        </p:grpSpPr>
        <p:sp>
          <p:nvSpPr>
            <p:cNvPr id="1485" name="Google Shape;1485;p54"/>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86" name="Google Shape;1486;p54"/>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487" name="Google Shape;1487;p54"/>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488" name="Google Shape;1488;p54"/>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489" name="Google Shape;1489;p54"/>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490" name="Google Shape;1490;p54"/>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491" name="Google Shape;1491;p54"/>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492" name="Google Shape;1492;p54"/>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493" name="Google Shape;1493;p54"/>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494" name="Google Shape;1494;p54"/>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95" name="Google Shape;1495;p54"/>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96" name="Google Shape;1496;p54"/>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497" name="Google Shape;1497;p54"/>
          <p:cNvSpPr/>
          <p:nvPr/>
        </p:nvSpPr>
        <p:spPr>
          <a:xfrm>
            <a:off x="1060102" y="2889463"/>
            <a:ext cx="780600" cy="676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498" name="Google Shape;1498;p54"/>
          <p:cNvGrpSpPr/>
          <p:nvPr/>
        </p:nvGrpSpPr>
        <p:grpSpPr>
          <a:xfrm>
            <a:off x="1360910" y="3049380"/>
            <a:ext cx="178979" cy="356361"/>
            <a:chOff x="7897625" y="3319150"/>
            <a:chExt cx="645900" cy="1285575"/>
          </a:xfrm>
        </p:grpSpPr>
        <p:sp>
          <p:nvSpPr>
            <p:cNvPr id="1499" name="Google Shape;1499;p54"/>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500" name="Google Shape;1500;p54"/>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501" name="Google Shape;1501;p54"/>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502" name="Google Shape;1502;p54"/>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503" name="Google Shape;1503;p54"/>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504" name="Google Shape;1504;p54"/>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505" name="Google Shape;1505;p54"/>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506" name="Google Shape;1506;p54"/>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507" name="Google Shape;1507;p54"/>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508" name="Google Shape;1508;p54"/>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09" name="Google Shape;1509;p54"/>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10" name="Google Shape;1510;p54"/>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511" name="Google Shape;1511;p54"/>
          <p:cNvSpPr/>
          <p:nvPr/>
        </p:nvSpPr>
        <p:spPr>
          <a:xfrm>
            <a:off x="2136275" y="24088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1512" name="Google Shape;1512;p54"/>
          <p:cNvSpPr/>
          <p:nvPr/>
        </p:nvSpPr>
        <p:spPr>
          <a:xfrm>
            <a:off x="2136275" y="30887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sp>
        <p:nvSpPr>
          <p:cNvPr id="1513" name="Google Shape;1513;p54"/>
          <p:cNvSpPr/>
          <p:nvPr/>
        </p:nvSpPr>
        <p:spPr>
          <a:xfrm>
            <a:off x="3050675" y="2748800"/>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P1</a:t>
            </a:r>
            <a:endParaRPr>
              <a:solidFill>
                <a:srgbClr val="B7B7B7"/>
              </a:solidFill>
              <a:latin typeface="Roboto"/>
              <a:ea typeface="Roboto"/>
              <a:cs typeface="Roboto"/>
              <a:sym typeface="Roboto"/>
            </a:endParaRPr>
          </a:p>
        </p:txBody>
      </p:sp>
      <p:cxnSp>
        <p:nvCxnSpPr>
          <p:cNvPr id="1514" name="Google Shape;1514;p54"/>
          <p:cNvCxnSpPr>
            <a:stCxn id="1511" idx="1"/>
          </p:cNvCxnSpPr>
          <p:nvPr/>
        </p:nvCxnSpPr>
        <p:spPr>
          <a:xfrm rot="10800000">
            <a:off x="1617275" y="2551375"/>
            <a:ext cx="519000" cy="0"/>
          </a:xfrm>
          <a:prstGeom prst="straightConnector1">
            <a:avLst/>
          </a:prstGeom>
          <a:noFill/>
          <a:ln w="9525" cap="flat" cmpd="sng">
            <a:solidFill>
              <a:srgbClr val="B7B7B7"/>
            </a:solidFill>
            <a:prstDash val="solid"/>
            <a:round/>
            <a:headEnd type="none" w="med" len="med"/>
            <a:tailEnd type="none" w="med" len="med"/>
          </a:ln>
        </p:spPr>
      </p:cxnSp>
      <p:cxnSp>
        <p:nvCxnSpPr>
          <p:cNvPr id="1515" name="Google Shape;1515;p54"/>
          <p:cNvCxnSpPr/>
          <p:nvPr/>
        </p:nvCxnSpPr>
        <p:spPr>
          <a:xfrm rot="10800000">
            <a:off x="1617275" y="3231225"/>
            <a:ext cx="519000" cy="0"/>
          </a:xfrm>
          <a:prstGeom prst="straightConnector1">
            <a:avLst/>
          </a:prstGeom>
          <a:noFill/>
          <a:ln w="9525" cap="flat" cmpd="sng">
            <a:solidFill>
              <a:srgbClr val="B7B7B7"/>
            </a:solidFill>
            <a:prstDash val="solid"/>
            <a:round/>
            <a:headEnd type="none" w="med" len="med"/>
            <a:tailEnd type="none" w="med" len="med"/>
          </a:ln>
        </p:spPr>
      </p:cxnSp>
      <p:cxnSp>
        <p:nvCxnSpPr>
          <p:cNvPr id="1516" name="Google Shape;1516;p54"/>
          <p:cNvCxnSpPr>
            <a:stCxn id="1511" idx="3"/>
            <a:endCxn id="1513" idx="1"/>
          </p:cNvCxnSpPr>
          <p:nvPr/>
        </p:nvCxnSpPr>
        <p:spPr>
          <a:xfrm>
            <a:off x="2421275" y="2551375"/>
            <a:ext cx="629400" cy="339900"/>
          </a:xfrm>
          <a:prstGeom prst="straightConnector1">
            <a:avLst/>
          </a:prstGeom>
          <a:noFill/>
          <a:ln w="9525" cap="flat" cmpd="sng">
            <a:solidFill>
              <a:srgbClr val="B7B7B7"/>
            </a:solidFill>
            <a:prstDash val="solid"/>
            <a:round/>
            <a:headEnd type="none" w="med" len="med"/>
            <a:tailEnd type="none" w="med" len="med"/>
          </a:ln>
        </p:spPr>
      </p:cxnSp>
      <p:cxnSp>
        <p:nvCxnSpPr>
          <p:cNvPr id="1517" name="Google Shape;1517;p54"/>
          <p:cNvCxnSpPr>
            <a:stCxn id="1512" idx="3"/>
            <a:endCxn id="1513" idx="1"/>
          </p:cNvCxnSpPr>
          <p:nvPr/>
        </p:nvCxnSpPr>
        <p:spPr>
          <a:xfrm rot="10800000" flipH="1">
            <a:off x="2421275" y="2891325"/>
            <a:ext cx="629400" cy="339900"/>
          </a:xfrm>
          <a:prstGeom prst="straightConnector1">
            <a:avLst/>
          </a:prstGeom>
          <a:noFill/>
          <a:ln w="9525" cap="flat" cmpd="sng">
            <a:solidFill>
              <a:srgbClr val="B7B7B7"/>
            </a:solidFill>
            <a:prstDash val="solid"/>
            <a:round/>
            <a:headEnd type="none" w="med" len="med"/>
            <a:tailEnd type="none" w="med" len="med"/>
          </a:ln>
        </p:spPr>
      </p:cxnSp>
      <p:sp>
        <p:nvSpPr>
          <p:cNvPr id="1518" name="Google Shape;1518;p54"/>
          <p:cNvSpPr/>
          <p:nvPr/>
        </p:nvSpPr>
        <p:spPr>
          <a:xfrm>
            <a:off x="1320000" y="3681488"/>
            <a:ext cx="448200" cy="3564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DB</a:t>
            </a:r>
            <a:endParaRPr sz="1200">
              <a:latin typeface="Roboto"/>
              <a:ea typeface="Roboto"/>
              <a:cs typeface="Roboto"/>
              <a:sym typeface="Roboto"/>
            </a:endParaRPr>
          </a:p>
        </p:txBody>
      </p:sp>
      <p:cxnSp>
        <p:nvCxnSpPr>
          <p:cNvPr id="1519" name="Google Shape;1519;p54"/>
          <p:cNvCxnSpPr>
            <a:stCxn id="1518" idx="4"/>
            <a:endCxn id="1520" idx="1"/>
          </p:cNvCxnSpPr>
          <p:nvPr/>
        </p:nvCxnSpPr>
        <p:spPr>
          <a:xfrm>
            <a:off x="1768200" y="3859688"/>
            <a:ext cx="430800" cy="0"/>
          </a:xfrm>
          <a:prstGeom prst="straightConnector1">
            <a:avLst/>
          </a:prstGeom>
          <a:noFill/>
          <a:ln w="28575" cap="flat" cmpd="sng">
            <a:solidFill>
              <a:schemeClr val="accent2"/>
            </a:solidFill>
            <a:prstDash val="solid"/>
            <a:round/>
            <a:headEnd type="none" w="med" len="med"/>
            <a:tailEnd type="none" w="med" len="med"/>
          </a:ln>
        </p:spPr>
      </p:cxnSp>
      <p:sp>
        <p:nvSpPr>
          <p:cNvPr id="1520" name="Google Shape;1520;p54"/>
          <p:cNvSpPr/>
          <p:nvPr/>
        </p:nvSpPr>
        <p:spPr>
          <a:xfrm>
            <a:off x="2199125" y="3691040"/>
            <a:ext cx="960600" cy="337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Manager</a:t>
            </a:r>
            <a:endParaRPr sz="1200">
              <a:latin typeface="Roboto"/>
              <a:ea typeface="Roboto"/>
              <a:cs typeface="Roboto"/>
              <a:sym typeface="Roboto"/>
            </a:endParaRPr>
          </a:p>
        </p:txBody>
      </p:sp>
      <p:sp>
        <p:nvSpPr>
          <p:cNvPr id="1521" name="Google Shape;1521;p54"/>
          <p:cNvSpPr txBox="1"/>
          <p:nvPr/>
        </p:nvSpPr>
        <p:spPr>
          <a:xfrm>
            <a:off x="1410525" y="4345575"/>
            <a:ext cx="1321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Home network</a:t>
            </a:r>
            <a:endParaRPr>
              <a:solidFill>
                <a:schemeClr val="dk1"/>
              </a:solidFill>
              <a:latin typeface="Roboto"/>
              <a:ea typeface="Roboto"/>
              <a:cs typeface="Roboto"/>
              <a:sym typeface="Roboto"/>
            </a:endParaRPr>
          </a:p>
        </p:txBody>
      </p:sp>
      <p:sp>
        <p:nvSpPr>
          <p:cNvPr id="1522" name="Google Shape;1522;p54"/>
          <p:cNvSpPr/>
          <p:nvPr/>
        </p:nvSpPr>
        <p:spPr>
          <a:xfrm>
            <a:off x="7113932" y="2963923"/>
            <a:ext cx="780600" cy="676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523" name="Google Shape;1523;p54"/>
          <p:cNvGrpSpPr/>
          <p:nvPr/>
        </p:nvGrpSpPr>
        <p:grpSpPr>
          <a:xfrm>
            <a:off x="7414740" y="3123841"/>
            <a:ext cx="178979" cy="356361"/>
            <a:chOff x="7897625" y="3319150"/>
            <a:chExt cx="645900" cy="1285575"/>
          </a:xfrm>
        </p:grpSpPr>
        <p:sp>
          <p:nvSpPr>
            <p:cNvPr id="1524" name="Google Shape;1524;p54"/>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525" name="Google Shape;1525;p54"/>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526" name="Google Shape;1526;p54"/>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527" name="Google Shape;1527;p54"/>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528" name="Google Shape;1528;p54"/>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529" name="Google Shape;1529;p54"/>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530" name="Google Shape;1530;p54"/>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531" name="Google Shape;1531;p54"/>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532" name="Google Shape;1532;p54"/>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533" name="Google Shape;1533;p54"/>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34" name="Google Shape;1534;p54"/>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35" name="Google Shape;1535;p54"/>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536" name="Google Shape;1536;p54"/>
          <p:cNvSpPr/>
          <p:nvPr/>
        </p:nvSpPr>
        <p:spPr>
          <a:xfrm>
            <a:off x="7113920" y="3640123"/>
            <a:ext cx="780600" cy="676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537" name="Google Shape;1537;p54"/>
          <p:cNvGrpSpPr/>
          <p:nvPr/>
        </p:nvGrpSpPr>
        <p:grpSpPr>
          <a:xfrm>
            <a:off x="7414728" y="3800041"/>
            <a:ext cx="178979" cy="356361"/>
            <a:chOff x="7897625" y="3319150"/>
            <a:chExt cx="645900" cy="1285575"/>
          </a:xfrm>
        </p:grpSpPr>
        <p:sp>
          <p:nvSpPr>
            <p:cNvPr id="1538" name="Google Shape;1538;p54"/>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539" name="Google Shape;1539;p54"/>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540" name="Google Shape;1540;p54"/>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541" name="Google Shape;1541;p54"/>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542" name="Google Shape;1542;p54"/>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543" name="Google Shape;1543;p54"/>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544" name="Google Shape;1544;p54"/>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545" name="Google Shape;1545;p54"/>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546" name="Google Shape;1546;p54"/>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547" name="Google Shape;1547;p54"/>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48" name="Google Shape;1548;p54"/>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49" name="Google Shape;1549;p54"/>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550" name="Google Shape;1550;p54"/>
          <p:cNvSpPr/>
          <p:nvPr/>
        </p:nvSpPr>
        <p:spPr>
          <a:xfrm>
            <a:off x="6513693" y="3159536"/>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1551" name="Google Shape;1551;p54"/>
          <p:cNvSpPr/>
          <p:nvPr/>
        </p:nvSpPr>
        <p:spPr>
          <a:xfrm>
            <a:off x="6513693" y="3839386"/>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1552" name="Google Shape;1552;p54"/>
          <p:cNvSpPr/>
          <p:nvPr/>
        </p:nvSpPr>
        <p:spPr>
          <a:xfrm>
            <a:off x="5751693" y="3499461"/>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cxnSp>
        <p:nvCxnSpPr>
          <p:cNvPr id="1553" name="Google Shape;1553;p54"/>
          <p:cNvCxnSpPr>
            <a:stCxn id="1550" idx="3"/>
          </p:cNvCxnSpPr>
          <p:nvPr/>
        </p:nvCxnSpPr>
        <p:spPr>
          <a:xfrm>
            <a:off x="6798693" y="3302036"/>
            <a:ext cx="539700" cy="0"/>
          </a:xfrm>
          <a:prstGeom prst="straightConnector1">
            <a:avLst/>
          </a:prstGeom>
          <a:noFill/>
          <a:ln w="9525" cap="flat" cmpd="sng">
            <a:solidFill>
              <a:srgbClr val="B7B7B7"/>
            </a:solidFill>
            <a:prstDash val="solid"/>
            <a:round/>
            <a:headEnd type="none" w="med" len="med"/>
            <a:tailEnd type="none" w="med" len="med"/>
          </a:ln>
        </p:spPr>
      </p:cxnSp>
      <p:cxnSp>
        <p:nvCxnSpPr>
          <p:cNvPr id="1554" name="Google Shape;1554;p54"/>
          <p:cNvCxnSpPr>
            <a:stCxn id="1551" idx="3"/>
          </p:cNvCxnSpPr>
          <p:nvPr/>
        </p:nvCxnSpPr>
        <p:spPr>
          <a:xfrm>
            <a:off x="6798693" y="3981886"/>
            <a:ext cx="539700" cy="0"/>
          </a:xfrm>
          <a:prstGeom prst="straightConnector1">
            <a:avLst/>
          </a:prstGeom>
          <a:noFill/>
          <a:ln w="28575" cap="flat" cmpd="sng">
            <a:solidFill>
              <a:srgbClr val="0000FF"/>
            </a:solidFill>
            <a:prstDash val="solid"/>
            <a:round/>
            <a:headEnd type="none" w="med" len="med"/>
            <a:tailEnd type="none" w="med" len="med"/>
          </a:ln>
        </p:spPr>
      </p:cxnSp>
      <p:cxnSp>
        <p:nvCxnSpPr>
          <p:cNvPr id="1555" name="Google Shape;1555;p54"/>
          <p:cNvCxnSpPr>
            <a:stCxn id="1550" idx="1"/>
            <a:endCxn id="1552" idx="3"/>
          </p:cNvCxnSpPr>
          <p:nvPr/>
        </p:nvCxnSpPr>
        <p:spPr>
          <a:xfrm flipH="1">
            <a:off x="6036693" y="3302036"/>
            <a:ext cx="477000" cy="339900"/>
          </a:xfrm>
          <a:prstGeom prst="straightConnector1">
            <a:avLst/>
          </a:prstGeom>
          <a:noFill/>
          <a:ln w="9525" cap="flat" cmpd="sng">
            <a:solidFill>
              <a:srgbClr val="B7B7B7"/>
            </a:solidFill>
            <a:prstDash val="solid"/>
            <a:round/>
            <a:headEnd type="none" w="med" len="med"/>
            <a:tailEnd type="none" w="med" len="med"/>
          </a:ln>
        </p:spPr>
      </p:cxnSp>
      <p:cxnSp>
        <p:nvCxnSpPr>
          <p:cNvPr id="1556" name="Google Shape;1556;p54"/>
          <p:cNvCxnSpPr>
            <a:stCxn id="1551" idx="1"/>
            <a:endCxn id="1552" idx="3"/>
          </p:cNvCxnSpPr>
          <p:nvPr/>
        </p:nvCxnSpPr>
        <p:spPr>
          <a:xfrm rot="10800000">
            <a:off x="6036693" y="3641986"/>
            <a:ext cx="477000" cy="339900"/>
          </a:xfrm>
          <a:prstGeom prst="straightConnector1">
            <a:avLst/>
          </a:prstGeom>
          <a:noFill/>
          <a:ln w="28575" cap="flat" cmpd="sng">
            <a:solidFill>
              <a:srgbClr val="0000FF"/>
            </a:solidFill>
            <a:prstDash val="solid"/>
            <a:round/>
            <a:headEnd type="none" w="med" len="med"/>
            <a:tailEnd type="none" w="med" len="med"/>
          </a:ln>
        </p:spPr>
      </p:cxnSp>
      <p:sp>
        <p:nvSpPr>
          <p:cNvPr id="1557" name="Google Shape;1557;p54"/>
          <p:cNvSpPr/>
          <p:nvPr/>
        </p:nvSpPr>
        <p:spPr>
          <a:xfrm>
            <a:off x="7373818" y="4432148"/>
            <a:ext cx="448200" cy="3564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DB</a:t>
            </a:r>
            <a:endParaRPr sz="1200">
              <a:latin typeface="Roboto"/>
              <a:ea typeface="Roboto"/>
              <a:cs typeface="Roboto"/>
              <a:sym typeface="Roboto"/>
            </a:endParaRPr>
          </a:p>
        </p:txBody>
      </p:sp>
      <p:cxnSp>
        <p:nvCxnSpPr>
          <p:cNvPr id="1558" name="Google Shape;1558;p54"/>
          <p:cNvCxnSpPr>
            <a:stCxn id="1557" idx="2"/>
            <a:endCxn id="1559" idx="3"/>
          </p:cNvCxnSpPr>
          <p:nvPr/>
        </p:nvCxnSpPr>
        <p:spPr>
          <a:xfrm rot="10800000">
            <a:off x="6927418" y="4610348"/>
            <a:ext cx="446400" cy="0"/>
          </a:xfrm>
          <a:prstGeom prst="straightConnector1">
            <a:avLst/>
          </a:prstGeom>
          <a:noFill/>
          <a:ln w="28575" cap="flat" cmpd="sng">
            <a:solidFill>
              <a:schemeClr val="accent2"/>
            </a:solidFill>
            <a:prstDash val="solid"/>
            <a:round/>
            <a:headEnd type="none" w="med" len="med"/>
            <a:tailEnd type="none" w="med" len="med"/>
          </a:ln>
        </p:spPr>
      </p:cxnSp>
      <p:sp>
        <p:nvSpPr>
          <p:cNvPr id="1559" name="Google Shape;1559;p54"/>
          <p:cNvSpPr/>
          <p:nvPr/>
        </p:nvSpPr>
        <p:spPr>
          <a:xfrm>
            <a:off x="5966943" y="4441701"/>
            <a:ext cx="960600" cy="337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Manager</a:t>
            </a:r>
            <a:endParaRPr sz="1200">
              <a:latin typeface="Roboto"/>
              <a:ea typeface="Roboto"/>
              <a:cs typeface="Roboto"/>
              <a:sym typeface="Roboto"/>
            </a:endParaRPr>
          </a:p>
        </p:txBody>
      </p:sp>
      <p:sp>
        <p:nvSpPr>
          <p:cNvPr id="1560" name="Google Shape;1560;p54"/>
          <p:cNvSpPr txBox="1"/>
          <p:nvPr/>
        </p:nvSpPr>
        <p:spPr>
          <a:xfrm>
            <a:off x="6204943" y="2366536"/>
            <a:ext cx="1321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Visited network</a:t>
            </a:r>
            <a:endParaRPr>
              <a:solidFill>
                <a:schemeClr val="dk1"/>
              </a:solidFill>
              <a:latin typeface="Roboto"/>
              <a:ea typeface="Roboto"/>
              <a:cs typeface="Roboto"/>
              <a:sym typeface="Roboto"/>
            </a:endParaRPr>
          </a:p>
        </p:txBody>
      </p:sp>
      <p:cxnSp>
        <p:nvCxnSpPr>
          <p:cNvPr id="1561" name="Google Shape;1561;p54"/>
          <p:cNvCxnSpPr>
            <a:stCxn id="1513" idx="3"/>
          </p:cNvCxnSpPr>
          <p:nvPr/>
        </p:nvCxnSpPr>
        <p:spPr>
          <a:xfrm>
            <a:off x="3335675" y="2891300"/>
            <a:ext cx="757800" cy="437400"/>
          </a:xfrm>
          <a:prstGeom prst="straightConnector1">
            <a:avLst/>
          </a:prstGeom>
          <a:noFill/>
          <a:ln w="9525" cap="flat" cmpd="sng">
            <a:solidFill>
              <a:srgbClr val="B7B7B7"/>
            </a:solidFill>
            <a:prstDash val="solid"/>
            <a:round/>
            <a:headEnd type="none" w="med" len="med"/>
            <a:tailEnd type="none" w="med" len="med"/>
          </a:ln>
        </p:spPr>
      </p:cxnSp>
      <p:cxnSp>
        <p:nvCxnSpPr>
          <p:cNvPr id="1562" name="Google Shape;1562;p54"/>
          <p:cNvCxnSpPr>
            <a:endCxn id="1552" idx="1"/>
          </p:cNvCxnSpPr>
          <p:nvPr/>
        </p:nvCxnSpPr>
        <p:spPr>
          <a:xfrm>
            <a:off x="4882893" y="3641961"/>
            <a:ext cx="868800" cy="0"/>
          </a:xfrm>
          <a:prstGeom prst="straightConnector1">
            <a:avLst/>
          </a:prstGeom>
          <a:noFill/>
          <a:ln w="28575" cap="flat" cmpd="sng">
            <a:solidFill>
              <a:srgbClr val="0000FF"/>
            </a:solidFill>
            <a:prstDash val="solid"/>
            <a:round/>
            <a:headEnd type="none" w="med" len="med"/>
            <a:tailEnd type="none" w="med" len="med"/>
          </a:ln>
        </p:spPr>
      </p:cxnSp>
      <p:sp>
        <p:nvSpPr>
          <p:cNvPr id="1563" name="Google Shape;1563;p54"/>
          <p:cNvSpPr/>
          <p:nvPr/>
        </p:nvSpPr>
        <p:spPr>
          <a:xfrm>
            <a:off x="3849180" y="2213275"/>
            <a:ext cx="1371900" cy="24594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1564" name="Google Shape;1564;p54"/>
          <p:cNvCxnSpPr>
            <a:stCxn id="1520" idx="3"/>
            <a:endCxn id="1559" idx="1"/>
          </p:cNvCxnSpPr>
          <p:nvPr/>
        </p:nvCxnSpPr>
        <p:spPr>
          <a:xfrm>
            <a:off x="3159725" y="3859640"/>
            <a:ext cx="2807100" cy="750600"/>
          </a:xfrm>
          <a:prstGeom prst="straightConnector1">
            <a:avLst/>
          </a:prstGeom>
          <a:noFill/>
          <a:ln w="28575" cap="flat" cmpd="sng">
            <a:solidFill>
              <a:schemeClr val="accent2"/>
            </a:solidFill>
            <a:prstDash val="solid"/>
            <a:round/>
            <a:headEnd type="none" w="med" len="med"/>
            <a:tailEnd type="none" w="med" len="med"/>
          </a:ln>
        </p:spPr>
      </p:cxnSp>
      <p:grpSp>
        <p:nvGrpSpPr>
          <p:cNvPr id="1565" name="Google Shape;1565;p54"/>
          <p:cNvGrpSpPr/>
          <p:nvPr/>
        </p:nvGrpSpPr>
        <p:grpSpPr>
          <a:xfrm flipH="1">
            <a:off x="7938925" y="3706025"/>
            <a:ext cx="384763" cy="551700"/>
            <a:chOff x="160300" y="2651875"/>
            <a:chExt cx="384763" cy="551700"/>
          </a:xfrm>
        </p:grpSpPr>
        <p:pic>
          <p:nvPicPr>
            <p:cNvPr id="1566" name="Google Shape;1566;p54"/>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567" name="Google Shape;1567;p54"/>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2" name="Slide Number Placeholder 1">
            <a:extLst>
              <a:ext uri="{FF2B5EF4-FFF2-40B4-BE49-F238E27FC236}">
                <a16:creationId xmlns:a16="http://schemas.microsoft.com/office/drawing/2014/main" id="{BB9D198F-069B-2C83-49FD-86DCCAF061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55"/>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Why is Cellular Different?</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Brief History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Standards</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Challenge: Mobility</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Cellular Networks</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Infrastructure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High-Level View</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Step 0: Registration</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Step 1: Discovery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2: Attachment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3: Data Exchange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4: Handover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Roaming and Other Features</a:t>
            </a:r>
            <a:endParaRPr>
              <a:solidFill>
                <a:srgbClr val="B7B7B7"/>
              </a:solidFill>
            </a:endParaRPr>
          </a:p>
        </p:txBody>
      </p:sp>
      <p:sp>
        <p:nvSpPr>
          <p:cNvPr id="1573" name="Google Shape;1573;p5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Step 0: Registration</a:t>
            </a:r>
            <a:endParaRPr/>
          </a:p>
        </p:txBody>
      </p:sp>
      <p:sp>
        <p:nvSpPr>
          <p:cNvPr id="1574" name="Google Shape;1574;p5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70B95D35-2E05-F8C1-D7C3-EDE4297281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Study Cellular?</a:t>
            </a:r>
            <a:endParaRPr/>
          </a:p>
        </p:txBody>
      </p:sp>
      <p:sp>
        <p:nvSpPr>
          <p:cNvPr id="177" name="Google Shape;177;p26"/>
          <p:cNvSpPr txBox="1">
            <a:spLocks noGrp="1"/>
          </p:cNvSpPr>
          <p:nvPr>
            <p:ph type="body" idx="1"/>
          </p:nvPr>
        </p:nvSpPr>
        <p:spPr>
          <a:xfrm>
            <a:off x="107050" y="402200"/>
            <a:ext cx="8909700" cy="356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Goal: Wireless mobile connectivity, e.g. watching video in a moving car.</a:t>
            </a:r>
            <a:endParaRPr/>
          </a:p>
          <a:p>
            <a:pPr marL="457200" lvl="0" indent="-342900" algn="l" rtl="0">
              <a:spcBef>
                <a:spcPts val="600"/>
              </a:spcBef>
              <a:spcAft>
                <a:spcPts val="0"/>
              </a:spcAft>
              <a:buSzPts val="1800"/>
              <a:buChar char="●"/>
            </a:pPr>
            <a:r>
              <a:rPr lang="en"/>
              <a:t>Cellular is the dominant approach today.</a:t>
            </a:r>
            <a:endParaRPr/>
          </a:p>
          <a:p>
            <a:pPr marL="914400" lvl="1" indent="-342900" algn="l" rtl="0">
              <a:spcBef>
                <a:spcPts val="0"/>
              </a:spcBef>
              <a:spcAft>
                <a:spcPts val="0"/>
              </a:spcAft>
              <a:buSzPts val="1800"/>
              <a:buChar char="○"/>
            </a:pPr>
            <a:r>
              <a:rPr lang="en"/>
              <a:t>Over 50% of web traffic originates from a cellular device!</a:t>
            </a:r>
            <a:endParaRPr/>
          </a:p>
          <a:p>
            <a:pPr marL="457200" lvl="0" indent="-342900" algn="l" rtl="0">
              <a:spcBef>
                <a:spcPts val="0"/>
              </a:spcBef>
              <a:spcAft>
                <a:spcPts val="0"/>
              </a:spcAft>
              <a:buSzPts val="1800"/>
              <a:buChar char="●"/>
            </a:pPr>
            <a:r>
              <a:rPr lang="en"/>
              <a:t>Other technologies (e.g. satellite) also exist.</a:t>
            </a:r>
            <a:endParaRPr/>
          </a:p>
          <a:p>
            <a:pPr marL="0" lvl="0" indent="0" algn="l" rtl="0">
              <a:spcBef>
                <a:spcPts val="600"/>
              </a:spcBef>
              <a:spcAft>
                <a:spcPts val="0"/>
              </a:spcAft>
              <a:buNone/>
            </a:pPr>
            <a:r>
              <a:rPr lang="en"/>
              <a:t>Active area of research!</a:t>
            </a:r>
            <a:endParaRPr/>
          </a:p>
          <a:p>
            <a:pPr marL="457200" lvl="0" indent="-342900" algn="l" rtl="0">
              <a:spcBef>
                <a:spcPts val="600"/>
              </a:spcBef>
              <a:spcAft>
                <a:spcPts val="0"/>
              </a:spcAft>
              <a:buSzPts val="1800"/>
              <a:buChar char="●"/>
            </a:pPr>
            <a:r>
              <a:rPr lang="en"/>
              <a:t>New bandwidth-intensive mobile apps, e.g. virtual reality, self-driving cars.</a:t>
            </a:r>
            <a:endParaRPr/>
          </a:p>
          <a:p>
            <a:pPr marL="457200" lvl="0" indent="-342900" algn="l" rtl="0">
              <a:spcBef>
                <a:spcPts val="0"/>
              </a:spcBef>
              <a:spcAft>
                <a:spcPts val="0"/>
              </a:spcAft>
              <a:buSzPts val="1800"/>
              <a:buChar char="●"/>
            </a:pPr>
            <a:r>
              <a:rPr lang="en"/>
              <a:t>Cellular network is facing severe scaling challenges.</a:t>
            </a:r>
            <a:endParaRPr/>
          </a:p>
          <a:p>
            <a:pPr marL="914400" lvl="1" indent="-342900" algn="l" rtl="0">
              <a:spcBef>
                <a:spcPts val="0"/>
              </a:spcBef>
              <a:spcAft>
                <a:spcPts val="0"/>
              </a:spcAft>
              <a:buSzPts val="1800"/>
              <a:buChar char="○"/>
            </a:pPr>
            <a:r>
              <a:rPr lang="en"/>
              <a:t>Deploying towers and buying spectrum is expensive.</a:t>
            </a:r>
            <a:endParaRPr/>
          </a:p>
          <a:p>
            <a:pPr marL="914400" lvl="1" indent="-342900" algn="l" rtl="0">
              <a:spcBef>
                <a:spcPts val="0"/>
              </a:spcBef>
              <a:spcAft>
                <a:spcPts val="0"/>
              </a:spcAft>
              <a:buSzPts val="1800"/>
              <a:buChar char="○"/>
            </a:pPr>
            <a:r>
              <a:rPr lang="en"/>
              <a:t>Traditional operators (AT&amp;T, Verizon) don't have a reputation for rapid innovation.</a:t>
            </a:r>
            <a:endParaRPr/>
          </a:p>
        </p:txBody>
      </p:sp>
      <p:sp>
        <p:nvSpPr>
          <p:cNvPr id="178" name="Google Shape;178;p26"/>
          <p:cNvSpPr/>
          <p:nvPr/>
        </p:nvSpPr>
        <p:spPr>
          <a:xfrm>
            <a:off x="3490500" y="4042300"/>
            <a:ext cx="2163000" cy="288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a:latin typeface="Roboto"/>
                <a:ea typeface="Roboto"/>
                <a:cs typeface="Roboto"/>
                <a:sym typeface="Roboto"/>
              </a:rPr>
              <a:t>Mobile Wireless Access</a:t>
            </a:r>
            <a:endParaRPr>
              <a:latin typeface="Roboto"/>
              <a:ea typeface="Roboto"/>
              <a:cs typeface="Roboto"/>
              <a:sym typeface="Roboto"/>
            </a:endParaRPr>
          </a:p>
        </p:txBody>
      </p:sp>
      <p:sp>
        <p:nvSpPr>
          <p:cNvPr id="179" name="Google Shape;179;p26"/>
          <p:cNvSpPr/>
          <p:nvPr/>
        </p:nvSpPr>
        <p:spPr>
          <a:xfrm>
            <a:off x="2660650" y="4651900"/>
            <a:ext cx="754500" cy="2889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a:latin typeface="Roboto"/>
                <a:ea typeface="Roboto"/>
                <a:cs typeface="Roboto"/>
                <a:sym typeface="Roboto"/>
              </a:rPr>
              <a:t>Cellular</a:t>
            </a:r>
            <a:endParaRPr>
              <a:latin typeface="Roboto"/>
              <a:ea typeface="Roboto"/>
              <a:cs typeface="Roboto"/>
              <a:sym typeface="Roboto"/>
            </a:endParaRPr>
          </a:p>
        </p:txBody>
      </p:sp>
      <p:sp>
        <p:nvSpPr>
          <p:cNvPr id="180" name="Google Shape;180;p26"/>
          <p:cNvSpPr/>
          <p:nvPr/>
        </p:nvSpPr>
        <p:spPr>
          <a:xfrm>
            <a:off x="5708650" y="4651900"/>
            <a:ext cx="754500" cy="288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a:latin typeface="Roboto"/>
                <a:ea typeface="Roboto"/>
                <a:cs typeface="Roboto"/>
                <a:sym typeface="Roboto"/>
              </a:rPr>
              <a:t>Satellite</a:t>
            </a:r>
            <a:endParaRPr>
              <a:latin typeface="Roboto"/>
              <a:ea typeface="Roboto"/>
              <a:cs typeface="Roboto"/>
              <a:sym typeface="Roboto"/>
            </a:endParaRPr>
          </a:p>
        </p:txBody>
      </p:sp>
      <p:sp>
        <p:nvSpPr>
          <p:cNvPr id="181" name="Google Shape;181;p26"/>
          <p:cNvSpPr/>
          <p:nvPr/>
        </p:nvSpPr>
        <p:spPr>
          <a:xfrm>
            <a:off x="3791400" y="4651900"/>
            <a:ext cx="1561200" cy="288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a:latin typeface="Roboto"/>
                <a:ea typeface="Roboto"/>
                <a:cs typeface="Roboto"/>
                <a:sym typeface="Roboto"/>
              </a:rPr>
              <a:t>Free-Space Optics</a:t>
            </a:r>
            <a:endParaRPr>
              <a:latin typeface="Roboto"/>
              <a:ea typeface="Roboto"/>
              <a:cs typeface="Roboto"/>
              <a:sym typeface="Roboto"/>
            </a:endParaRPr>
          </a:p>
        </p:txBody>
      </p:sp>
      <p:cxnSp>
        <p:nvCxnSpPr>
          <p:cNvPr id="182" name="Google Shape;182;p26"/>
          <p:cNvCxnSpPr>
            <a:stCxn id="178" idx="2"/>
            <a:endCxn id="179" idx="0"/>
          </p:cNvCxnSpPr>
          <p:nvPr/>
        </p:nvCxnSpPr>
        <p:spPr>
          <a:xfrm flipH="1">
            <a:off x="3037800" y="4331200"/>
            <a:ext cx="1534200" cy="3207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26"/>
          <p:cNvCxnSpPr>
            <a:stCxn id="178" idx="2"/>
            <a:endCxn id="181" idx="0"/>
          </p:cNvCxnSpPr>
          <p:nvPr/>
        </p:nvCxnSpPr>
        <p:spPr>
          <a:xfrm>
            <a:off x="4572000" y="4331200"/>
            <a:ext cx="0" cy="3207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26"/>
          <p:cNvCxnSpPr>
            <a:stCxn id="178" idx="2"/>
            <a:endCxn id="180" idx="0"/>
          </p:cNvCxnSpPr>
          <p:nvPr/>
        </p:nvCxnSpPr>
        <p:spPr>
          <a:xfrm>
            <a:off x="4572000" y="4331200"/>
            <a:ext cx="1513800" cy="320700"/>
          </a:xfrm>
          <a:prstGeom prst="straightConnector1">
            <a:avLst/>
          </a:prstGeom>
          <a:noFill/>
          <a:ln w="9525" cap="flat" cmpd="sng">
            <a:solidFill>
              <a:schemeClr val="dk2"/>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FAEA2668-D515-F148-72F6-4B98FE344B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5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Identifying User Devices: IMSI</a:t>
            </a:r>
            <a:endParaRPr/>
          </a:p>
        </p:txBody>
      </p:sp>
      <p:sp>
        <p:nvSpPr>
          <p:cNvPr id="1580" name="Google Shape;1580;p56"/>
          <p:cNvSpPr txBox="1">
            <a:spLocks noGrp="1"/>
          </p:cNvSpPr>
          <p:nvPr>
            <p:ph type="body" idx="1"/>
          </p:nvPr>
        </p:nvSpPr>
        <p:spPr>
          <a:xfrm>
            <a:off x="107050" y="402200"/>
            <a:ext cx="8909700" cy="1959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When you register for a service, you receive an IMSI </a:t>
            </a:r>
            <a:r>
              <a:rPr lang="en" sz="1400">
                <a:solidFill>
                  <a:schemeClr val="accent3"/>
                </a:solidFill>
              </a:rPr>
              <a:t>(</a:t>
            </a:r>
            <a:r>
              <a:rPr lang="en" sz="1400" i="1">
                <a:solidFill>
                  <a:schemeClr val="accent3"/>
                </a:solidFill>
              </a:rPr>
              <a:t>International Mobile Subscriber Identity</a:t>
            </a:r>
            <a:r>
              <a:rPr lang="en" sz="1400">
                <a:solidFill>
                  <a:schemeClr val="accent3"/>
                </a:solidFill>
              </a:rPr>
              <a:t>)</a:t>
            </a:r>
            <a:r>
              <a:rPr lang="en"/>
              <a:t>.</a:t>
            </a:r>
            <a:endParaRPr sz="1400"/>
          </a:p>
          <a:p>
            <a:pPr marL="457200" lvl="0" indent="-342900" algn="l" rtl="0">
              <a:spcBef>
                <a:spcPts val="600"/>
              </a:spcBef>
              <a:spcAft>
                <a:spcPts val="0"/>
              </a:spcAft>
              <a:buSzPts val="1800"/>
              <a:buChar char="●"/>
            </a:pPr>
            <a:r>
              <a:rPr lang="en"/>
              <a:t>Uniquely identifies a user's subscription.</a:t>
            </a:r>
            <a:endParaRPr/>
          </a:p>
          <a:p>
            <a:pPr marL="457200" lvl="0" indent="-342900" algn="l" rtl="0">
              <a:spcBef>
                <a:spcPts val="0"/>
              </a:spcBef>
              <a:spcAft>
                <a:spcPts val="0"/>
              </a:spcAft>
              <a:buSzPts val="1800"/>
              <a:buChar char="●"/>
            </a:pPr>
            <a:r>
              <a:rPr lang="en"/>
              <a:t>Securely stored in hardware (SIM) card.</a:t>
            </a:r>
            <a:endParaRPr/>
          </a:p>
          <a:p>
            <a:pPr marL="457200" lvl="0" indent="-342900" algn="l" rtl="0">
              <a:spcBef>
                <a:spcPts val="0"/>
              </a:spcBef>
              <a:spcAft>
                <a:spcPts val="0"/>
              </a:spcAft>
              <a:buSzPts val="1800"/>
              <a:buChar char="●"/>
            </a:pPr>
            <a:r>
              <a:rPr lang="en"/>
              <a:t>IMSI stays the same if you switch phones, but keep the same service plan.</a:t>
            </a:r>
            <a:endParaRPr/>
          </a:p>
        </p:txBody>
      </p:sp>
      <p:sp>
        <p:nvSpPr>
          <p:cNvPr id="1581" name="Google Shape;1581;p56"/>
          <p:cNvSpPr/>
          <p:nvPr/>
        </p:nvSpPr>
        <p:spPr>
          <a:xfrm>
            <a:off x="1298787" y="3098850"/>
            <a:ext cx="1112100" cy="5889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MCC</a:t>
            </a:r>
            <a:br>
              <a:rPr lang="en">
                <a:latin typeface="Roboto"/>
                <a:ea typeface="Roboto"/>
                <a:cs typeface="Roboto"/>
                <a:sym typeface="Roboto"/>
              </a:rPr>
            </a:br>
            <a:r>
              <a:rPr lang="en">
                <a:latin typeface="Roboto"/>
                <a:ea typeface="Roboto"/>
                <a:cs typeface="Roboto"/>
                <a:sym typeface="Roboto"/>
              </a:rPr>
              <a:t>(3 digits)</a:t>
            </a:r>
            <a:endParaRPr>
              <a:latin typeface="Roboto"/>
              <a:ea typeface="Roboto"/>
              <a:cs typeface="Roboto"/>
              <a:sym typeface="Roboto"/>
            </a:endParaRPr>
          </a:p>
        </p:txBody>
      </p:sp>
      <p:sp>
        <p:nvSpPr>
          <p:cNvPr id="1582" name="Google Shape;1582;p56"/>
          <p:cNvSpPr/>
          <p:nvPr/>
        </p:nvSpPr>
        <p:spPr>
          <a:xfrm>
            <a:off x="2411106" y="3098850"/>
            <a:ext cx="1112100" cy="58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MNC</a:t>
            </a:r>
            <a:br>
              <a:rPr lang="en">
                <a:latin typeface="Roboto"/>
                <a:ea typeface="Roboto"/>
                <a:cs typeface="Roboto"/>
                <a:sym typeface="Roboto"/>
              </a:rPr>
            </a:br>
            <a:r>
              <a:rPr lang="en">
                <a:latin typeface="Roboto"/>
                <a:ea typeface="Roboto"/>
                <a:cs typeface="Roboto"/>
                <a:sym typeface="Roboto"/>
              </a:rPr>
              <a:t>(2–3 digits)</a:t>
            </a:r>
            <a:endParaRPr>
              <a:latin typeface="Roboto"/>
              <a:ea typeface="Roboto"/>
              <a:cs typeface="Roboto"/>
              <a:sym typeface="Roboto"/>
            </a:endParaRPr>
          </a:p>
        </p:txBody>
      </p:sp>
      <p:sp>
        <p:nvSpPr>
          <p:cNvPr id="1583" name="Google Shape;1583;p56"/>
          <p:cNvSpPr/>
          <p:nvPr/>
        </p:nvSpPr>
        <p:spPr>
          <a:xfrm>
            <a:off x="3523425" y="3098850"/>
            <a:ext cx="4321800" cy="588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MSIN</a:t>
            </a:r>
            <a:br>
              <a:rPr lang="en">
                <a:latin typeface="Roboto"/>
                <a:ea typeface="Roboto"/>
                <a:cs typeface="Roboto"/>
                <a:sym typeface="Roboto"/>
              </a:rPr>
            </a:br>
            <a:r>
              <a:rPr lang="en">
                <a:latin typeface="Roboto"/>
                <a:ea typeface="Roboto"/>
                <a:cs typeface="Roboto"/>
                <a:sym typeface="Roboto"/>
              </a:rPr>
              <a:t>(9–10 digits)</a:t>
            </a:r>
            <a:endParaRPr>
              <a:latin typeface="Roboto"/>
              <a:ea typeface="Roboto"/>
              <a:cs typeface="Roboto"/>
              <a:sym typeface="Roboto"/>
            </a:endParaRPr>
          </a:p>
        </p:txBody>
      </p:sp>
      <p:sp>
        <p:nvSpPr>
          <p:cNvPr id="1584" name="Google Shape;1584;p56"/>
          <p:cNvSpPr txBox="1"/>
          <p:nvPr/>
        </p:nvSpPr>
        <p:spPr>
          <a:xfrm>
            <a:off x="1444877" y="3763950"/>
            <a:ext cx="819900" cy="7941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600">
                <a:solidFill>
                  <a:schemeClr val="accent2"/>
                </a:solidFill>
                <a:latin typeface="Roboto"/>
                <a:ea typeface="Roboto"/>
                <a:cs typeface="Roboto"/>
                <a:sym typeface="Roboto"/>
              </a:rPr>
              <a:t>Mobile </a:t>
            </a:r>
            <a:r>
              <a:rPr lang="en" sz="1600" b="1">
                <a:solidFill>
                  <a:schemeClr val="accent2"/>
                </a:solidFill>
                <a:latin typeface="Roboto"/>
                <a:ea typeface="Roboto"/>
                <a:cs typeface="Roboto"/>
                <a:sym typeface="Roboto"/>
              </a:rPr>
              <a:t>Country </a:t>
            </a:r>
            <a:r>
              <a:rPr lang="en" sz="1600">
                <a:solidFill>
                  <a:schemeClr val="accent2"/>
                </a:solidFill>
                <a:latin typeface="Roboto"/>
                <a:ea typeface="Roboto"/>
                <a:cs typeface="Roboto"/>
                <a:sym typeface="Roboto"/>
              </a:rPr>
              <a:t>Code</a:t>
            </a:r>
            <a:endParaRPr sz="1600">
              <a:solidFill>
                <a:schemeClr val="accent2"/>
              </a:solidFill>
              <a:latin typeface="Roboto"/>
              <a:ea typeface="Roboto"/>
              <a:cs typeface="Roboto"/>
              <a:sym typeface="Roboto"/>
            </a:endParaRPr>
          </a:p>
        </p:txBody>
      </p:sp>
      <p:sp>
        <p:nvSpPr>
          <p:cNvPr id="1585" name="Google Shape;1585;p56"/>
          <p:cNvSpPr txBox="1"/>
          <p:nvPr/>
        </p:nvSpPr>
        <p:spPr>
          <a:xfrm>
            <a:off x="2498853" y="3763950"/>
            <a:ext cx="936600" cy="7941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600">
                <a:solidFill>
                  <a:schemeClr val="accent3"/>
                </a:solidFill>
                <a:latin typeface="Roboto"/>
                <a:ea typeface="Roboto"/>
                <a:cs typeface="Roboto"/>
                <a:sym typeface="Roboto"/>
              </a:rPr>
              <a:t>Mobile </a:t>
            </a:r>
            <a:r>
              <a:rPr lang="en" sz="1600" b="1">
                <a:solidFill>
                  <a:schemeClr val="accent3"/>
                </a:solidFill>
                <a:latin typeface="Roboto"/>
                <a:ea typeface="Roboto"/>
                <a:cs typeface="Roboto"/>
                <a:sym typeface="Roboto"/>
              </a:rPr>
              <a:t>Network </a:t>
            </a:r>
            <a:r>
              <a:rPr lang="en" sz="1600">
                <a:solidFill>
                  <a:schemeClr val="accent3"/>
                </a:solidFill>
                <a:latin typeface="Roboto"/>
                <a:ea typeface="Roboto"/>
                <a:cs typeface="Roboto"/>
                <a:sym typeface="Roboto"/>
              </a:rPr>
              <a:t>Code</a:t>
            </a:r>
            <a:endParaRPr sz="1600">
              <a:solidFill>
                <a:schemeClr val="accent3"/>
              </a:solidFill>
              <a:latin typeface="Roboto"/>
              <a:ea typeface="Roboto"/>
              <a:cs typeface="Roboto"/>
              <a:sym typeface="Roboto"/>
            </a:endParaRPr>
          </a:p>
        </p:txBody>
      </p:sp>
      <p:sp>
        <p:nvSpPr>
          <p:cNvPr id="1586" name="Google Shape;1586;p56"/>
          <p:cNvSpPr txBox="1"/>
          <p:nvPr/>
        </p:nvSpPr>
        <p:spPr>
          <a:xfrm>
            <a:off x="4496613" y="3871800"/>
            <a:ext cx="2375400" cy="5481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600">
                <a:solidFill>
                  <a:srgbClr val="38761D"/>
                </a:solidFill>
                <a:latin typeface="Roboto"/>
                <a:ea typeface="Roboto"/>
                <a:cs typeface="Roboto"/>
                <a:sym typeface="Roboto"/>
              </a:rPr>
              <a:t>Mobile </a:t>
            </a:r>
            <a:r>
              <a:rPr lang="en" sz="1600" b="1">
                <a:solidFill>
                  <a:srgbClr val="38761D"/>
                </a:solidFill>
                <a:latin typeface="Roboto"/>
                <a:ea typeface="Roboto"/>
                <a:cs typeface="Roboto"/>
                <a:sym typeface="Roboto"/>
              </a:rPr>
              <a:t>Subscriber </a:t>
            </a:r>
            <a:r>
              <a:rPr lang="en" sz="1600">
                <a:solidFill>
                  <a:srgbClr val="38761D"/>
                </a:solidFill>
                <a:latin typeface="Roboto"/>
                <a:ea typeface="Roboto"/>
                <a:cs typeface="Roboto"/>
                <a:sym typeface="Roboto"/>
              </a:rPr>
              <a:t>Identification Number</a:t>
            </a:r>
            <a:endParaRPr sz="1600">
              <a:solidFill>
                <a:srgbClr val="38761D"/>
              </a:solidFill>
              <a:latin typeface="Roboto"/>
              <a:ea typeface="Roboto"/>
              <a:cs typeface="Roboto"/>
              <a:sym typeface="Roboto"/>
            </a:endParaRPr>
          </a:p>
        </p:txBody>
      </p:sp>
      <p:cxnSp>
        <p:nvCxnSpPr>
          <p:cNvPr id="1587" name="Google Shape;1587;p56"/>
          <p:cNvCxnSpPr/>
          <p:nvPr/>
        </p:nvCxnSpPr>
        <p:spPr>
          <a:xfrm>
            <a:off x="1298775" y="2843750"/>
            <a:ext cx="6546600" cy="0"/>
          </a:xfrm>
          <a:prstGeom prst="straightConnector1">
            <a:avLst/>
          </a:prstGeom>
          <a:noFill/>
          <a:ln w="19050" cap="flat" cmpd="sng">
            <a:solidFill>
              <a:srgbClr val="000000"/>
            </a:solidFill>
            <a:prstDash val="solid"/>
            <a:round/>
            <a:headEnd type="triangle" w="med" len="med"/>
            <a:tailEnd type="triangle" w="med" len="med"/>
          </a:ln>
        </p:spPr>
      </p:cxnSp>
      <p:sp>
        <p:nvSpPr>
          <p:cNvPr id="1588" name="Google Shape;1588;p56"/>
          <p:cNvSpPr txBox="1"/>
          <p:nvPr/>
        </p:nvSpPr>
        <p:spPr>
          <a:xfrm>
            <a:off x="3374188" y="2708300"/>
            <a:ext cx="2375400" cy="270900"/>
          </a:xfrm>
          <a:prstGeom prst="rect">
            <a:avLst/>
          </a:prstGeom>
          <a:solidFill>
            <a:srgbClr val="FFFFFF"/>
          </a:solid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IMSI (no more than 15 digits)</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15880F3-1BD4-9F73-F878-041E5646B8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5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Identifying User Devices: IMSI, IMEI, IP, MSISDN</a:t>
            </a:r>
            <a:endParaRPr/>
          </a:p>
        </p:txBody>
      </p:sp>
      <p:sp>
        <p:nvSpPr>
          <p:cNvPr id="1594" name="Google Shape;1594;p57"/>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Different ways to identify a user device:</a:t>
            </a:r>
            <a:endParaRPr/>
          </a:p>
          <a:p>
            <a:pPr marL="457200" lvl="0" indent="-342900" algn="l" rtl="0">
              <a:spcBef>
                <a:spcPts val="600"/>
              </a:spcBef>
              <a:spcAft>
                <a:spcPts val="0"/>
              </a:spcAft>
              <a:buSzPts val="1800"/>
              <a:buChar char="●"/>
            </a:pPr>
            <a:r>
              <a:rPr lang="en" b="1"/>
              <a:t>IMSI</a:t>
            </a:r>
            <a:r>
              <a:rPr lang="en"/>
              <a:t>: Identifies a user subscription.</a:t>
            </a:r>
            <a:endParaRPr/>
          </a:p>
          <a:p>
            <a:pPr marL="457200" lvl="0" indent="-342900" algn="l" rtl="0">
              <a:spcBef>
                <a:spcPts val="0"/>
              </a:spcBef>
              <a:spcAft>
                <a:spcPts val="0"/>
              </a:spcAft>
              <a:buSzPts val="1800"/>
              <a:buChar char="●"/>
            </a:pPr>
            <a:r>
              <a:rPr lang="en" b="1"/>
              <a:t>IP address</a:t>
            </a:r>
            <a:r>
              <a:rPr lang="en"/>
              <a:t>: Assigned on attachment, typically retained across handovers.</a:t>
            </a:r>
            <a:endParaRPr/>
          </a:p>
          <a:p>
            <a:pPr marL="914400" lvl="1" indent="-342900" algn="l" rtl="0">
              <a:spcBef>
                <a:spcPts val="0"/>
              </a:spcBef>
              <a:spcAft>
                <a:spcPts val="0"/>
              </a:spcAft>
              <a:buSzPts val="1800"/>
              <a:buChar char="○"/>
            </a:pPr>
            <a:r>
              <a:rPr lang="en"/>
              <a:t>Can change each time you attach to the network.</a:t>
            </a:r>
            <a:endParaRPr/>
          </a:p>
          <a:p>
            <a:pPr marL="457200" lvl="0" indent="-342900" algn="l" rtl="0">
              <a:spcBef>
                <a:spcPts val="0"/>
              </a:spcBef>
              <a:spcAft>
                <a:spcPts val="0"/>
              </a:spcAft>
              <a:buSzPts val="1800"/>
              <a:buChar char="●"/>
            </a:pPr>
            <a:r>
              <a:rPr lang="en" b="1"/>
              <a:t>IMEI</a:t>
            </a:r>
            <a:r>
              <a:rPr lang="en"/>
              <a:t> </a:t>
            </a:r>
            <a:r>
              <a:rPr lang="en" sz="1400">
                <a:solidFill>
                  <a:schemeClr val="accent3"/>
                </a:solidFill>
              </a:rPr>
              <a:t>(</a:t>
            </a:r>
            <a:r>
              <a:rPr lang="en" sz="1400" i="1">
                <a:solidFill>
                  <a:schemeClr val="accent3"/>
                </a:solidFill>
              </a:rPr>
              <a:t>International Mobile Equipment Identity</a:t>
            </a:r>
            <a:r>
              <a:rPr lang="en" sz="1400">
                <a:solidFill>
                  <a:schemeClr val="accent3"/>
                </a:solidFill>
              </a:rPr>
              <a:t>)</a:t>
            </a:r>
            <a:r>
              <a:rPr lang="en"/>
              <a:t>: Identifies a physical device.</a:t>
            </a:r>
            <a:endParaRPr/>
          </a:p>
          <a:p>
            <a:pPr marL="914400" lvl="1" indent="-342900" algn="l" rtl="0">
              <a:spcBef>
                <a:spcPts val="0"/>
              </a:spcBef>
              <a:spcAft>
                <a:spcPts val="0"/>
              </a:spcAft>
              <a:buSzPts val="1800"/>
              <a:buChar char="○"/>
            </a:pPr>
            <a:r>
              <a:rPr lang="en"/>
              <a:t>Identifies device manufacturer and model.</a:t>
            </a:r>
            <a:endParaRPr/>
          </a:p>
          <a:p>
            <a:pPr marL="914400" lvl="1" indent="-342900" algn="l" rtl="0">
              <a:spcBef>
                <a:spcPts val="0"/>
              </a:spcBef>
              <a:spcAft>
                <a:spcPts val="0"/>
              </a:spcAft>
              <a:buSzPts val="1800"/>
              <a:buChar char="○"/>
            </a:pPr>
            <a:r>
              <a:rPr lang="en"/>
              <a:t>Burned into hardware. Stays the same even if you switch plans.</a:t>
            </a:r>
            <a:endParaRPr/>
          </a:p>
          <a:p>
            <a:pPr marL="457200" lvl="0" indent="-342900" algn="l" rtl="0">
              <a:spcBef>
                <a:spcPts val="0"/>
              </a:spcBef>
              <a:spcAft>
                <a:spcPts val="0"/>
              </a:spcAft>
              <a:buSzPts val="1800"/>
              <a:buChar char="●"/>
            </a:pPr>
            <a:r>
              <a:rPr lang="en" b="1"/>
              <a:t>MSISDN</a:t>
            </a:r>
            <a:r>
              <a:rPr lang="en"/>
              <a:t>: Your phone number.</a:t>
            </a:r>
            <a:endParaRPr/>
          </a:p>
          <a:p>
            <a:pPr marL="914400" lvl="1" indent="-342900" algn="l" rtl="0">
              <a:spcBef>
                <a:spcPts val="0"/>
              </a:spcBef>
              <a:spcAft>
                <a:spcPts val="0"/>
              </a:spcAft>
              <a:buSzPts val="1800"/>
              <a:buChar char="○"/>
            </a:pPr>
            <a:r>
              <a:rPr lang="en"/>
              <a:t>Operator maps your phone number to your IMSI.</a:t>
            </a:r>
            <a:endParaRPr/>
          </a:p>
        </p:txBody>
      </p:sp>
      <p:sp>
        <p:nvSpPr>
          <p:cNvPr id="2" name="Slide Number Placeholder 1">
            <a:extLst>
              <a:ext uri="{FF2B5EF4-FFF2-40B4-BE49-F238E27FC236}">
                <a16:creationId xmlns:a16="http://schemas.microsoft.com/office/drawing/2014/main" id="{FE1D7EE4-A7EE-BC3E-C658-688FA4AB1D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5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Step 0: Registration</a:t>
            </a:r>
            <a:endParaRPr/>
          </a:p>
        </p:txBody>
      </p:sp>
      <p:sp>
        <p:nvSpPr>
          <p:cNvPr id="1600" name="Google Shape;1600;p58"/>
          <p:cNvSpPr txBox="1">
            <a:spLocks noGrp="1"/>
          </p:cNvSpPr>
          <p:nvPr>
            <p:ph type="body" idx="1"/>
          </p:nvPr>
        </p:nvSpPr>
        <p:spPr>
          <a:xfrm>
            <a:off x="107050" y="402200"/>
            <a:ext cx="8909700" cy="19386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User registers for the service.</a:t>
            </a:r>
            <a:endParaRPr/>
          </a:p>
          <a:p>
            <a:pPr marL="457200" lvl="0" indent="-342900" algn="l" rtl="0">
              <a:spcBef>
                <a:spcPts val="0"/>
              </a:spcBef>
              <a:spcAft>
                <a:spcPts val="0"/>
              </a:spcAft>
              <a:buSzPts val="1800"/>
              <a:buChar char="●"/>
            </a:pPr>
            <a:r>
              <a:rPr lang="en"/>
              <a:t>Operator stores user's IMSI and plan information in the database.</a:t>
            </a:r>
            <a:endParaRPr/>
          </a:p>
          <a:p>
            <a:pPr marL="457200" lvl="0" indent="-342900" algn="l" rtl="0">
              <a:spcBef>
                <a:spcPts val="0"/>
              </a:spcBef>
              <a:spcAft>
                <a:spcPts val="0"/>
              </a:spcAft>
              <a:buSzPts val="1800"/>
              <a:buChar char="●"/>
            </a:pPr>
            <a:r>
              <a:rPr lang="en"/>
              <a:t>Establishes a shared key known only by the user and operator.</a:t>
            </a:r>
            <a:endParaRPr/>
          </a:p>
          <a:p>
            <a:pPr marL="914400" lvl="1" indent="-342900" algn="l" rtl="0">
              <a:spcBef>
                <a:spcPts val="0"/>
              </a:spcBef>
              <a:spcAft>
                <a:spcPts val="0"/>
              </a:spcAft>
              <a:buSzPts val="1800"/>
              <a:buChar char="○"/>
            </a:pPr>
            <a:r>
              <a:rPr lang="en"/>
              <a:t>User: Stored in SIM card.</a:t>
            </a:r>
            <a:endParaRPr/>
          </a:p>
          <a:p>
            <a:pPr marL="914400" lvl="1" indent="-342900" algn="l" rtl="0">
              <a:spcBef>
                <a:spcPts val="0"/>
              </a:spcBef>
              <a:spcAft>
                <a:spcPts val="0"/>
              </a:spcAft>
              <a:buSzPts val="1800"/>
              <a:buChar char="○"/>
            </a:pPr>
            <a:r>
              <a:rPr lang="en"/>
              <a:t>Operator: Stored in database.</a:t>
            </a:r>
            <a:endParaRPr/>
          </a:p>
        </p:txBody>
      </p:sp>
      <p:sp>
        <p:nvSpPr>
          <p:cNvPr id="1601" name="Google Shape;1601;p58"/>
          <p:cNvSpPr/>
          <p:nvPr/>
        </p:nvSpPr>
        <p:spPr>
          <a:xfrm>
            <a:off x="2334472" y="2614275"/>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602" name="Google Shape;1602;p58"/>
          <p:cNvGrpSpPr/>
          <p:nvPr/>
        </p:nvGrpSpPr>
        <p:grpSpPr>
          <a:xfrm>
            <a:off x="2711809" y="2825731"/>
            <a:ext cx="205525" cy="409199"/>
            <a:chOff x="7897625" y="3319150"/>
            <a:chExt cx="645900" cy="1285575"/>
          </a:xfrm>
        </p:grpSpPr>
        <p:sp>
          <p:nvSpPr>
            <p:cNvPr id="1603" name="Google Shape;1603;p58"/>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604" name="Google Shape;1604;p58"/>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605" name="Google Shape;1605;p58"/>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606" name="Google Shape;1606;p58"/>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607" name="Google Shape;1607;p58"/>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608" name="Google Shape;1608;p58"/>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609" name="Google Shape;1609;p58"/>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610" name="Google Shape;1610;p58"/>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611" name="Google Shape;1611;p58"/>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612" name="Google Shape;1612;p58"/>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13" name="Google Shape;1613;p58"/>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14" name="Google Shape;1614;p58"/>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615" name="Google Shape;1615;p58"/>
          <p:cNvSpPr/>
          <p:nvPr/>
        </p:nvSpPr>
        <p:spPr>
          <a:xfrm>
            <a:off x="2334472" y="34464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616" name="Google Shape;1616;p58"/>
          <p:cNvGrpSpPr/>
          <p:nvPr/>
        </p:nvGrpSpPr>
        <p:grpSpPr>
          <a:xfrm>
            <a:off x="2711809" y="3657923"/>
            <a:ext cx="205525" cy="409199"/>
            <a:chOff x="7897625" y="3319150"/>
            <a:chExt cx="645900" cy="1285575"/>
          </a:xfrm>
        </p:grpSpPr>
        <p:sp>
          <p:nvSpPr>
            <p:cNvPr id="1617" name="Google Shape;1617;p58"/>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618" name="Google Shape;1618;p58"/>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619" name="Google Shape;1619;p58"/>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620" name="Google Shape;1620;p58"/>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621" name="Google Shape;1621;p58"/>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622" name="Google Shape;1622;p58"/>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623" name="Google Shape;1623;p58"/>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624" name="Google Shape;1624;p58"/>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625" name="Google Shape;1625;p58"/>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626" name="Google Shape;1626;p58"/>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27" name="Google Shape;1627;p58"/>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28" name="Google Shape;1628;p58"/>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629" name="Google Shape;1629;p58"/>
          <p:cNvSpPr/>
          <p:nvPr/>
        </p:nvSpPr>
        <p:spPr>
          <a:xfrm>
            <a:off x="3964663" y="28878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1630" name="Google Shape;1630;p58"/>
          <p:cNvSpPr/>
          <p:nvPr/>
        </p:nvSpPr>
        <p:spPr>
          <a:xfrm>
            <a:off x="3964663" y="37200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cxnSp>
        <p:nvCxnSpPr>
          <p:cNvPr id="1631" name="Google Shape;1631;p58"/>
          <p:cNvCxnSpPr/>
          <p:nvPr/>
        </p:nvCxnSpPr>
        <p:spPr>
          <a:xfrm rot="10800000">
            <a:off x="3004063" y="3030375"/>
            <a:ext cx="960600" cy="0"/>
          </a:xfrm>
          <a:prstGeom prst="straightConnector1">
            <a:avLst/>
          </a:prstGeom>
          <a:noFill/>
          <a:ln w="9525" cap="flat" cmpd="sng">
            <a:solidFill>
              <a:srgbClr val="B7B7B7"/>
            </a:solidFill>
            <a:prstDash val="solid"/>
            <a:round/>
            <a:headEnd type="none" w="med" len="med"/>
            <a:tailEnd type="none" w="med" len="med"/>
          </a:ln>
        </p:spPr>
      </p:cxnSp>
      <p:cxnSp>
        <p:nvCxnSpPr>
          <p:cNvPr id="1632" name="Google Shape;1632;p58"/>
          <p:cNvCxnSpPr/>
          <p:nvPr/>
        </p:nvCxnSpPr>
        <p:spPr>
          <a:xfrm rot="10800000">
            <a:off x="3005377" y="3854425"/>
            <a:ext cx="956700" cy="0"/>
          </a:xfrm>
          <a:prstGeom prst="straightConnector1">
            <a:avLst/>
          </a:prstGeom>
          <a:noFill/>
          <a:ln w="9525" cap="flat" cmpd="sng">
            <a:solidFill>
              <a:srgbClr val="B7B7B7"/>
            </a:solidFill>
            <a:prstDash val="solid"/>
            <a:round/>
            <a:headEnd type="none" w="med" len="med"/>
            <a:tailEnd type="none" w="med" len="med"/>
          </a:ln>
        </p:spPr>
      </p:cxnSp>
      <p:cxnSp>
        <p:nvCxnSpPr>
          <p:cNvPr id="1633" name="Google Shape;1633;p58"/>
          <p:cNvCxnSpPr>
            <a:stCxn id="1629" idx="3"/>
            <a:endCxn id="1634" idx="1"/>
          </p:cNvCxnSpPr>
          <p:nvPr/>
        </p:nvCxnSpPr>
        <p:spPr>
          <a:xfrm>
            <a:off x="4249663" y="3030375"/>
            <a:ext cx="705600" cy="416100"/>
          </a:xfrm>
          <a:prstGeom prst="straightConnector1">
            <a:avLst/>
          </a:prstGeom>
          <a:noFill/>
          <a:ln w="9525" cap="flat" cmpd="sng">
            <a:solidFill>
              <a:srgbClr val="B7B7B7"/>
            </a:solidFill>
            <a:prstDash val="solid"/>
            <a:round/>
            <a:headEnd type="none" w="med" len="med"/>
            <a:tailEnd type="none" w="med" len="med"/>
          </a:ln>
        </p:spPr>
      </p:cxnSp>
      <p:cxnSp>
        <p:nvCxnSpPr>
          <p:cNvPr id="1635" name="Google Shape;1635;p58"/>
          <p:cNvCxnSpPr>
            <a:stCxn id="1630" idx="3"/>
            <a:endCxn id="1634" idx="1"/>
          </p:cNvCxnSpPr>
          <p:nvPr/>
        </p:nvCxnSpPr>
        <p:spPr>
          <a:xfrm rot="10800000" flipH="1">
            <a:off x="4249663" y="3446475"/>
            <a:ext cx="705600" cy="416100"/>
          </a:xfrm>
          <a:prstGeom prst="straightConnector1">
            <a:avLst/>
          </a:prstGeom>
          <a:noFill/>
          <a:ln w="9525" cap="flat" cmpd="sng">
            <a:solidFill>
              <a:srgbClr val="B7B7B7"/>
            </a:solidFill>
            <a:prstDash val="solid"/>
            <a:round/>
            <a:headEnd type="none" w="med" len="med"/>
            <a:tailEnd type="none" w="med" len="med"/>
          </a:ln>
        </p:spPr>
      </p:cxnSp>
      <p:cxnSp>
        <p:nvCxnSpPr>
          <p:cNvPr id="1636" name="Google Shape;1636;p58"/>
          <p:cNvCxnSpPr>
            <a:stCxn id="1637" idx="2"/>
            <a:endCxn id="1638" idx="3"/>
          </p:cNvCxnSpPr>
          <p:nvPr/>
        </p:nvCxnSpPr>
        <p:spPr>
          <a:xfrm rot="10800000">
            <a:off x="4925138" y="4569675"/>
            <a:ext cx="903600" cy="0"/>
          </a:xfrm>
          <a:prstGeom prst="straightConnector1">
            <a:avLst/>
          </a:prstGeom>
          <a:noFill/>
          <a:ln w="9525" cap="flat" cmpd="sng">
            <a:solidFill>
              <a:srgbClr val="B7B7B7"/>
            </a:solidFill>
            <a:prstDash val="dash"/>
            <a:round/>
            <a:headEnd type="none" w="med" len="med"/>
            <a:tailEnd type="none" w="med" len="med"/>
          </a:ln>
        </p:spPr>
      </p:cxnSp>
      <p:cxnSp>
        <p:nvCxnSpPr>
          <p:cNvPr id="1639" name="Google Shape;1639;p58"/>
          <p:cNvCxnSpPr>
            <a:stCxn id="1634" idx="3"/>
          </p:cNvCxnSpPr>
          <p:nvPr/>
        </p:nvCxnSpPr>
        <p:spPr>
          <a:xfrm>
            <a:off x="5240263" y="3446475"/>
            <a:ext cx="551700" cy="0"/>
          </a:xfrm>
          <a:prstGeom prst="straightConnector1">
            <a:avLst/>
          </a:prstGeom>
          <a:noFill/>
          <a:ln w="9525" cap="flat" cmpd="sng">
            <a:solidFill>
              <a:srgbClr val="B7B7B7"/>
            </a:solidFill>
            <a:prstDash val="solid"/>
            <a:round/>
            <a:headEnd type="none" w="med" len="med"/>
            <a:tailEnd type="none" w="med" len="med"/>
          </a:ln>
        </p:spPr>
      </p:cxnSp>
      <p:cxnSp>
        <p:nvCxnSpPr>
          <p:cNvPr id="1640" name="Google Shape;1640;p58"/>
          <p:cNvCxnSpPr/>
          <p:nvPr/>
        </p:nvCxnSpPr>
        <p:spPr>
          <a:xfrm>
            <a:off x="5791973" y="3446475"/>
            <a:ext cx="525300" cy="0"/>
          </a:xfrm>
          <a:prstGeom prst="straightConnector1">
            <a:avLst/>
          </a:prstGeom>
          <a:noFill/>
          <a:ln w="9525" cap="flat" cmpd="sng">
            <a:solidFill>
              <a:srgbClr val="B7B7B7"/>
            </a:solidFill>
            <a:prstDash val="dash"/>
            <a:round/>
            <a:headEnd type="none" w="med" len="med"/>
            <a:tailEnd type="none" w="med" len="med"/>
          </a:ln>
        </p:spPr>
      </p:cxnSp>
      <p:grpSp>
        <p:nvGrpSpPr>
          <p:cNvPr id="1641" name="Google Shape;1641;p58"/>
          <p:cNvGrpSpPr/>
          <p:nvPr/>
        </p:nvGrpSpPr>
        <p:grpSpPr>
          <a:xfrm>
            <a:off x="6404587" y="2478675"/>
            <a:ext cx="384763" cy="551700"/>
            <a:chOff x="160300" y="2651875"/>
            <a:chExt cx="384763" cy="551700"/>
          </a:xfrm>
        </p:grpSpPr>
        <p:pic>
          <p:nvPicPr>
            <p:cNvPr id="1642" name="Google Shape;1642;p58"/>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643" name="Google Shape;1643;p58"/>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1638" name="Google Shape;1638;p58"/>
          <p:cNvSpPr/>
          <p:nvPr/>
        </p:nvSpPr>
        <p:spPr>
          <a:xfrm>
            <a:off x="3964663" y="4294275"/>
            <a:ext cx="960600" cy="550800"/>
          </a:xfrm>
          <a:prstGeom prst="roundRect">
            <a:avLst>
              <a:gd name="adj" fmla="val 16667"/>
            </a:avLst>
          </a:pr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Mobility Manager</a:t>
            </a:r>
            <a:endParaRPr>
              <a:solidFill>
                <a:srgbClr val="B7B7B7"/>
              </a:solidFill>
              <a:latin typeface="Roboto"/>
              <a:ea typeface="Roboto"/>
              <a:cs typeface="Roboto"/>
              <a:sym typeface="Roboto"/>
            </a:endParaRPr>
          </a:p>
        </p:txBody>
      </p:sp>
      <p:cxnSp>
        <p:nvCxnSpPr>
          <p:cNvPr id="1644" name="Google Shape;1644;p58"/>
          <p:cNvCxnSpPr>
            <a:stCxn id="1637" idx="1"/>
            <a:endCxn id="1642" idx="2"/>
          </p:cNvCxnSpPr>
          <p:nvPr/>
        </p:nvCxnSpPr>
        <p:spPr>
          <a:xfrm rot="10800000" flipH="1">
            <a:off x="6309038" y="3030375"/>
            <a:ext cx="251100" cy="1248300"/>
          </a:xfrm>
          <a:prstGeom prst="straightConnector1">
            <a:avLst/>
          </a:prstGeom>
          <a:noFill/>
          <a:ln w="28575" cap="flat" cmpd="sng">
            <a:solidFill>
              <a:schemeClr val="accent2"/>
            </a:solidFill>
            <a:prstDash val="solid"/>
            <a:round/>
            <a:headEnd type="triangle" w="med" len="med"/>
            <a:tailEnd type="none" w="med" len="med"/>
          </a:ln>
        </p:spPr>
      </p:cxnSp>
      <p:sp>
        <p:nvSpPr>
          <p:cNvPr id="1637" name="Google Shape;1637;p58"/>
          <p:cNvSpPr/>
          <p:nvPr/>
        </p:nvSpPr>
        <p:spPr>
          <a:xfrm>
            <a:off x="5828738" y="42786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sp>
        <p:nvSpPr>
          <p:cNvPr id="1634" name="Google Shape;1634;p58"/>
          <p:cNvSpPr/>
          <p:nvPr/>
        </p:nvSpPr>
        <p:spPr>
          <a:xfrm>
            <a:off x="4955263" y="33039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P1</a:t>
            </a:r>
            <a:endParaRPr>
              <a:solidFill>
                <a:srgbClr val="B7B7B7"/>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C139C5C7-9C73-A31B-3842-24001D1318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59"/>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Why is Cellular Different?</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Brief History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Standards</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Challenge: Mobility</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Cellular Networks</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Infrastructure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High-Level View</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0: Registration</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Step 1: Discovery</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Step 2: Attachment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3: Data Exchange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4: Handover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Roaming and Other Features</a:t>
            </a:r>
            <a:endParaRPr>
              <a:solidFill>
                <a:srgbClr val="B7B7B7"/>
              </a:solidFill>
            </a:endParaRPr>
          </a:p>
        </p:txBody>
      </p:sp>
      <p:sp>
        <p:nvSpPr>
          <p:cNvPr id="1650" name="Google Shape;1650;p59"/>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Step 1: Discovery</a:t>
            </a:r>
            <a:endParaRPr/>
          </a:p>
        </p:txBody>
      </p:sp>
      <p:sp>
        <p:nvSpPr>
          <p:cNvPr id="1651" name="Google Shape;1651;p59"/>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B1960C07-AE62-3821-E327-0F82C1A607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6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 Discovery</a:t>
            </a:r>
            <a:endParaRPr/>
          </a:p>
        </p:txBody>
      </p:sp>
      <p:sp>
        <p:nvSpPr>
          <p:cNvPr id="1657" name="Google Shape;1657;p60"/>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Towers transmit periodic </a:t>
            </a:r>
            <a:r>
              <a:rPr lang="en" i="1"/>
              <a:t>beacons</a:t>
            </a:r>
            <a:r>
              <a:rPr lang="en"/>
              <a:t> to announce their presence.</a:t>
            </a:r>
            <a:endParaRPr/>
          </a:p>
          <a:p>
            <a:pPr marL="457200" lvl="0" indent="-342900" algn="l" rtl="0">
              <a:spcBef>
                <a:spcPts val="600"/>
              </a:spcBef>
              <a:spcAft>
                <a:spcPts val="0"/>
              </a:spcAft>
              <a:buSzPts val="1800"/>
              <a:buChar char="●"/>
            </a:pPr>
            <a:r>
              <a:rPr lang="en"/>
              <a:t>Beacons transmitted on a dedicated control channel.</a:t>
            </a:r>
            <a:endParaRPr/>
          </a:p>
          <a:p>
            <a:pPr marL="914400" lvl="1" indent="-342900" algn="l" rtl="0">
              <a:spcBef>
                <a:spcPts val="0"/>
              </a:spcBef>
              <a:spcAft>
                <a:spcPts val="0"/>
              </a:spcAft>
              <a:buSzPts val="1800"/>
              <a:buChar char="○"/>
            </a:pPr>
            <a:r>
              <a:rPr lang="en"/>
              <a:t>Avoids interfering with data.</a:t>
            </a:r>
            <a:endParaRPr/>
          </a:p>
          <a:p>
            <a:pPr marL="914400" lvl="1" indent="-342900" algn="l" rtl="0">
              <a:spcBef>
                <a:spcPts val="0"/>
              </a:spcBef>
              <a:spcAft>
                <a:spcPts val="0"/>
              </a:spcAft>
              <a:buSzPts val="1800"/>
              <a:buChar char="○"/>
            </a:pPr>
            <a:r>
              <a:rPr lang="en"/>
              <a:t>Each frequency range has its own control channel.</a:t>
            </a:r>
            <a:br>
              <a:rPr lang="en"/>
            </a:br>
            <a:r>
              <a:rPr lang="en"/>
              <a:t>Avoids beacons interfering with each other.</a:t>
            </a:r>
            <a:endParaRPr/>
          </a:p>
          <a:p>
            <a:pPr marL="457200" lvl="0" indent="-342900" algn="l" rtl="0">
              <a:spcBef>
                <a:spcPts val="0"/>
              </a:spcBef>
              <a:spcAft>
                <a:spcPts val="0"/>
              </a:spcAft>
              <a:buSzPts val="1800"/>
              <a:buChar char="●"/>
            </a:pPr>
            <a:r>
              <a:rPr lang="en"/>
              <a:t>Beacons identify the network operator.</a:t>
            </a:r>
            <a:endParaRPr/>
          </a:p>
          <a:p>
            <a:pPr marL="914400" lvl="1" indent="-342900" algn="l" rtl="0">
              <a:spcBef>
                <a:spcPts val="0"/>
              </a:spcBef>
              <a:spcAft>
                <a:spcPts val="0"/>
              </a:spcAft>
              <a:buSzPts val="1800"/>
              <a:buChar char="○"/>
            </a:pPr>
            <a:r>
              <a:rPr lang="en"/>
              <a:t>User compares beacon against the network ID (in the user's IMSI).</a:t>
            </a:r>
            <a:endParaRPr/>
          </a:p>
          <a:p>
            <a:pPr marL="0" lvl="0" indent="0" algn="l" rtl="0">
              <a:spcBef>
                <a:spcPts val="600"/>
              </a:spcBef>
              <a:spcAft>
                <a:spcPts val="0"/>
              </a:spcAft>
              <a:buNone/>
            </a:pPr>
            <a:endParaRPr/>
          </a:p>
          <a:p>
            <a:pPr marL="0" lvl="0" indent="0" algn="l" rtl="0">
              <a:spcBef>
                <a:spcPts val="600"/>
              </a:spcBef>
              <a:spcAft>
                <a:spcPts val="0"/>
              </a:spcAft>
              <a:buNone/>
            </a:pPr>
            <a:r>
              <a:rPr lang="en"/>
              <a:t>User measures signal strength to different towers,</a:t>
            </a:r>
            <a:br>
              <a:rPr lang="en"/>
            </a:br>
            <a:r>
              <a:rPr lang="en"/>
              <a:t>and picks the tower (belonging to its operator)</a:t>
            </a:r>
            <a:br>
              <a:rPr lang="en"/>
            </a:br>
            <a:r>
              <a:rPr lang="en"/>
              <a:t>with the best signal.</a:t>
            </a:r>
            <a:endParaRPr/>
          </a:p>
        </p:txBody>
      </p:sp>
      <p:sp>
        <p:nvSpPr>
          <p:cNvPr id="1658" name="Google Shape;1658;p60"/>
          <p:cNvSpPr/>
          <p:nvPr/>
        </p:nvSpPr>
        <p:spPr>
          <a:xfrm>
            <a:off x="7785697" y="3097850"/>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659" name="Google Shape;1659;p60"/>
          <p:cNvGrpSpPr/>
          <p:nvPr/>
        </p:nvGrpSpPr>
        <p:grpSpPr>
          <a:xfrm>
            <a:off x="8163034" y="3309306"/>
            <a:ext cx="205525" cy="409199"/>
            <a:chOff x="7897625" y="3319150"/>
            <a:chExt cx="645900" cy="1285575"/>
          </a:xfrm>
        </p:grpSpPr>
        <p:sp>
          <p:nvSpPr>
            <p:cNvPr id="1660" name="Google Shape;1660;p60"/>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661" name="Google Shape;1661;p60"/>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662" name="Google Shape;1662;p60"/>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663" name="Google Shape;1663;p60"/>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664" name="Google Shape;1664;p60"/>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665" name="Google Shape;1665;p60"/>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666" name="Google Shape;1666;p60"/>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667" name="Google Shape;1667;p60"/>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668" name="Google Shape;1668;p60"/>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669" name="Google Shape;1669;p60"/>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70" name="Google Shape;1670;p60"/>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71" name="Google Shape;1671;p60"/>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672" name="Google Shape;1672;p60"/>
          <p:cNvSpPr/>
          <p:nvPr/>
        </p:nvSpPr>
        <p:spPr>
          <a:xfrm>
            <a:off x="7785697" y="3930042"/>
            <a:ext cx="960600" cy="832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673" name="Google Shape;1673;p60"/>
          <p:cNvGrpSpPr/>
          <p:nvPr/>
        </p:nvGrpSpPr>
        <p:grpSpPr>
          <a:xfrm>
            <a:off x="8163034" y="4141498"/>
            <a:ext cx="205525" cy="409199"/>
            <a:chOff x="7897625" y="3319150"/>
            <a:chExt cx="645900" cy="1285575"/>
          </a:xfrm>
        </p:grpSpPr>
        <p:sp>
          <p:nvSpPr>
            <p:cNvPr id="1674" name="Google Shape;1674;p60"/>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675" name="Google Shape;1675;p60"/>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676" name="Google Shape;1676;p60"/>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677" name="Google Shape;1677;p60"/>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678" name="Google Shape;1678;p60"/>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679" name="Google Shape;1679;p60"/>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680" name="Google Shape;1680;p60"/>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681" name="Google Shape;1681;p60"/>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682" name="Google Shape;1682;p60"/>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683" name="Google Shape;1683;p60"/>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84" name="Google Shape;1684;p60"/>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85" name="Google Shape;1685;p60"/>
            <p:cNvSpPr/>
            <p:nvPr/>
          </p:nvSpPr>
          <p:spPr>
            <a:xfrm>
              <a:off x="8198675" y="3551600"/>
              <a:ext cx="43800" cy="438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pic>
        <p:nvPicPr>
          <p:cNvPr id="1686" name="Google Shape;1686;p60"/>
          <p:cNvPicPr preferRelativeResize="0"/>
          <p:nvPr/>
        </p:nvPicPr>
        <p:blipFill>
          <a:blip r:embed="rId3">
            <a:alphaModFix amt="25000"/>
          </a:blip>
          <a:stretch>
            <a:fillRect/>
          </a:stretch>
        </p:blipFill>
        <p:spPr>
          <a:xfrm rot="-5400000">
            <a:off x="7159137" y="3234500"/>
            <a:ext cx="694325" cy="558800"/>
          </a:xfrm>
          <a:prstGeom prst="rect">
            <a:avLst/>
          </a:prstGeom>
          <a:noFill/>
          <a:ln>
            <a:noFill/>
          </a:ln>
        </p:spPr>
      </p:pic>
      <p:pic>
        <p:nvPicPr>
          <p:cNvPr id="1687" name="Google Shape;1687;p60"/>
          <p:cNvPicPr preferRelativeResize="0"/>
          <p:nvPr/>
        </p:nvPicPr>
        <p:blipFill>
          <a:blip r:embed="rId3">
            <a:alphaModFix amt="25000"/>
          </a:blip>
          <a:stretch>
            <a:fillRect/>
          </a:stretch>
        </p:blipFill>
        <p:spPr>
          <a:xfrm rot="-5400000">
            <a:off x="7159137" y="4072700"/>
            <a:ext cx="694325" cy="558800"/>
          </a:xfrm>
          <a:prstGeom prst="rect">
            <a:avLst/>
          </a:prstGeom>
          <a:noFill/>
          <a:ln>
            <a:noFill/>
          </a:ln>
        </p:spPr>
      </p:pic>
      <p:grpSp>
        <p:nvGrpSpPr>
          <p:cNvPr id="1688" name="Google Shape;1688;p60"/>
          <p:cNvGrpSpPr/>
          <p:nvPr/>
        </p:nvGrpSpPr>
        <p:grpSpPr>
          <a:xfrm>
            <a:off x="6705262" y="3503175"/>
            <a:ext cx="384763" cy="551700"/>
            <a:chOff x="160300" y="2651875"/>
            <a:chExt cx="384763" cy="551700"/>
          </a:xfrm>
        </p:grpSpPr>
        <p:pic>
          <p:nvPicPr>
            <p:cNvPr id="1689" name="Google Shape;1689;p60"/>
            <p:cNvPicPr preferRelativeResize="0"/>
            <p:nvPr/>
          </p:nvPicPr>
          <p:blipFill rotWithShape="1">
            <a:blip r:embed="rId4">
              <a:alphaModFix/>
            </a:blip>
            <a:srcRect l="28918" r="14645"/>
            <a:stretch/>
          </p:blipFill>
          <p:spPr>
            <a:xfrm flipH="1">
              <a:off x="160300" y="2651875"/>
              <a:ext cx="311375" cy="551700"/>
            </a:xfrm>
            <a:prstGeom prst="rect">
              <a:avLst/>
            </a:prstGeom>
            <a:noFill/>
            <a:ln>
              <a:noFill/>
            </a:ln>
          </p:spPr>
        </p:pic>
        <p:pic>
          <p:nvPicPr>
            <p:cNvPr id="1690" name="Google Shape;1690;p60"/>
            <p:cNvPicPr preferRelativeResize="0"/>
            <p:nvPr/>
          </p:nvPicPr>
          <p:blipFill rotWithShape="1">
            <a:blip r:embed="rId5">
              <a:alphaModFix/>
            </a:blip>
            <a:srcRect l="16440" r="15845"/>
            <a:stretch/>
          </p:blipFill>
          <p:spPr>
            <a:xfrm>
              <a:off x="431525" y="2887247"/>
              <a:ext cx="113537" cy="167675"/>
            </a:xfrm>
            <a:prstGeom prst="rect">
              <a:avLst/>
            </a:prstGeom>
            <a:noFill/>
            <a:ln>
              <a:noFill/>
            </a:ln>
          </p:spPr>
        </p:pic>
      </p:grpSp>
      <p:sp>
        <p:nvSpPr>
          <p:cNvPr id="2" name="Slide Number Placeholder 1">
            <a:extLst>
              <a:ext uri="{FF2B5EF4-FFF2-40B4-BE49-F238E27FC236}">
                <a16:creationId xmlns:a16="http://schemas.microsoft.com/office/drawing/2014/main" id="{CDB88449-427D-9D56-F347-50CA6653DA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6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Discovery: Finding Control Channel</a:t>
            </a:r>
            <a:endParaRPr/>
          </a:p>
        </p:txBody>
      </p:sp>
      <p:sp>
        <p:nvSpPr>
          <p:cNvPr id="1696" name="Google Shape;1696;p61"/>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Bootstrapping problem: How does the user know which control channel to listen to?</a:t>
            </a:r>
            <a:endParaRPr dirty="0"/>
          </a:p>
          <a:p>
            <a:pPr marL="457200" lvl="0" indent="-342900" algn="l" rtl="0">
              <a:spcBef>
                <a:spcPts val="600"/>
              </a:spcBef>
              <a:spcAft>
                <a:spcPts val="0"/>
              </a:spcAft>
              <a:buSzPts val="1800"/>
              <a:buChar char="●"/>
            </a:pPr>
            <a:r>
              <a:rPr lang="en" dirty="0"/>
              <a:t>Scan all frequencies.</a:t>
            </a:r>
            <a:endParaRPr dirty="0"/>
          </a:p>
          <a:p>
            <a:pPr lvl="1">
              <a:spcBef>
                <a:spcPts val="0"/>
              </a:spcBef>
            </a:pPr>
            <a:r>
              <a:rPr lang="en" dirty="0"/>
              <a:t>Slow, but sometimes unavoidable.</a:t>
            </a:r>
            <a:endParaRPr dirty="0"/>
          </a:p>
          <a:p>
            <a:pPr marL="457200" lvl="0" indent="-342900" algn="l" rtl="0">
              <a:spcBef>
                <a:spcPts val="0"/>
              </a:spcBef>
              <a:spcAft>
                <a:spcPts val="0"/>
              </a:spcAft>
              <a:buSzPts val="1800"/>
              <a:buChar char="●"/>
            </a:pPr>
            <a:r>
              <a:rPr lang="en" dirty="0"/>
              <a:t>At registration, pre-configure device with a list of frequency channels.</a:t>
            </a:r>
            <a:endParaRPr dirty="0"/>
          </a:p>
          <a:p>
            <a:pPr marL="457200" lvl="0" indent="-342900" algn="l" rtl="0">
              <a:spcBef>
                <a:spcPts val="0"/>
              </a:spcBef>
              <a:spcAft>
                <a:spcPts val="0"/>
              </a:spcAft>
              <a:buSzPts val="1800"/>
              <a:buChar char="●"/>
            </a:pPr>
            <a:r>
              <a:rPr lang="en" dirty="0"/>
              <a:t>Cache previously-used channels.</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 dirty="0"/>
              <a:t>Note: During handovers, the old tower tells the user the channel on the new tower.</a:t>
            </a:r>
            <a:endParaRPr dirty="0"/>
          </a:p>
          <a:p>
            <a:pPr marL="457200" lvl="0" indent="-342900" algn="l" rtl="0">
              <a:spcBef>
                <a:spcPts val="600"/>
              </a:spcBef>
              <a:spcAft>
                <a:spcPts val="0"/>
              </a:spcAft>
              <a:buSzPts val="1800"/>
              <a:buChar char="●"/>
            </a:pPr>
            <a:r>
              <a:rPr lang="en" dirty="0"/>
              <a:t>No need to scan! Handovers take 0.01s–0.1s.</a:t>
            </a:r>
          </a:p>
          <a:p>
            <a:r>
              <a:rPr lang="en-US" altLang="zh-CN" dirty="0"/>
              <a:t>Contrast with attachment, which takes 10s–100s.</a:t>
            </a:r>
          </a:p>
        </p:txBody>
      </p:sp>
      <p:sp>
        <p:nvSpPr>
          <p:cNvPr id="2" name="Slide Number Placeholder 1">
            <a:extLst>
              <a:ext uri="{FF2B5EF4-FFF2-40B4-BE49-F238E27FC236}">
                <a16:creationId xmlns:a16="http://schemas.microsoft.com/office/drawing/2014/main" id="{B1F6F80D-9FF8-DAB6-1983-71F32B6819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62"/>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Why is Cellular Different?</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Brief History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Standards</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Challenge: Mobility</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Cellular Networks</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Infrastructure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High-Level View</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0: Registration</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1: Discovery</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Step 2: Attachment</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Step 3: Data Exchange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4: Handover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Roaming and Other Features</a:t>
            </a:r>
            <a:endParaRPr>
              <a:solidFill>
                <a:srgbClr val="B7B7B7"/>
              </a:solidFill>
            </a:endParaRPr>
          </a:p>
        </p:txBody>
      </p:sp>
      <p:sp>
        <p:nvSpPr>
          <p:cNvPr id="1702" name="Google Shape;1702;p62"/>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Step 2: Attachment</a:t>
            </a:r>
            <a:endParaRPr/>
          </a:p>
        </p:txBody>
      </p:sp>
      <p:sp>
        <p:nvSpPr>
          <p:cNvPr id="1703" name="Google Shape;1703;p62"/>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A8B86CF1-C2D0-960C-4675-CEBDD3B9E0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cxnSp>
        <p:nvCxnSpPr>
          <p:cNvPr id="1708" name="Google Shape;1708;p63"/>
          <p:cNvCxnSpPr>
            <a:stCxn id="1709" idx="2"/>
            <a:endCxn id="1710" idx="3"/>
          </p:cNvCxnSpPr>
          <p:nvPr/>
        </p:nvCxnSpPr>
        <p:spPr>
          <a:xfrm rot="10800000">
            <a:off x="4925138" y="4569675"/>
            <a:ext cx="903600" cy="0"/>
          </a:xfrm>
          <a:prstGeom prst="straightConnector1">
            <a:avLst/>
          </a:prstGeom>
          <a:noFill/>
          <a:ln w="28575" cap="flat" cmpd="sng">
            <a:solidFill>
              <a:schemeClr val="accent2"/>
            </a:solidFill>
            <a:prstDash val="solid"/>
            <a:round/>
            <a:headEnd type="none" w="med" len="med"/>
            <a:tailEnd type="none" w="med" len="med"/>
          </a:ln>
        </p:spPr>
      </p:cxnSp>
      <p:sp>
        <p:nvSpPr>
          <p:cNvPr id="1711" name="Google Shape;1711;p6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Attachment</a:t>
            </a:r>
            <a:endParaRPr/>
          </a:p>
        </p:txBody>
      </p:sp>
      <p:sp>
        <p:nvSpPr>
          <p:cNvPr id="1712" name="Google Shape;1712;p63"/>
          <p:cNvSpPr txBox="1">
            <a:spLocks noGrp="1"/>
          </p:cNvSpPr>
          <p:nvPr>
            <p:ph type="body" idx="1"/>
          </p:nvPr>
        </p:nvSpPr>
        <p:spPr>
          <a:xfrm>
            <a:off x="107050" y="402200"/>
            <a:ext cx="8909700" cy="208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1. User sends attach request to tower, containing user's IMSI.</a:t>
            </a:r>
            <a:endParaRPr/>
          </a:p>
          <a:p>
            <a:pPr marL="0" lvl="0" indent="0" algn="l" rtl="0">
              <a:spcBef>
                <a:spcPts val="600"/>
              </a:spcBef>
              <a:spcAft>
                <a:spcPts val="0"/>
              </a:spcAft>
              <a:buNone/>
            </a:pPr>
            <a:r>
              <a:rPr lang="en"/>
              <a:t>2. Tower forwards request to mobility manager.</a:t>
            </a:r>
            <a:endParaRPr/>
          </a:p>
          <a:p>
            <a:pPr marL="0" lvl="0" indent="0" algn="l" rtl="0">
              <a:spcBef>
                <a:spcPts val="600"/>
              </a:spcBef>
              <a:spcAft>
                <a:spcPts val="0"/>
              </a:spcAft>
              <a:buNone/>
            </a:pPr>
            <a:r>
              <a:rPr lang="en"/>
              <a:t>3. Mobility manager processes the request, by looking up the IMSI in database.</a:t>
            </a:r>
            <a:endParaRPr/>
          </a:p>
          <a:p>
            <a:pPr marL="457200" lvl="0" indent="-342900" algn="l" rtl="0">
              <a:spcBef>
                <a:spcPts val="600"/>
              </a:spcBef>
              <a:spcAft>
                <a:spcPts val="0"/>
              </a:spcAft>
              <a:buSzPts val="1800"/>
              <a:buChar char="●"/>
            </a:pPr>
            <a:r>
              <a:rPr lang="en"/>
              <a:t>Use secret key to authenticate: Is the user who they claim to be?</a:t>
            </a:r>
            <a:endParaRPr/>
          </a:p>
          <a:p>
            <a:pPr marL="457200" lvl="0" indent="-342900" algn="l" rtl="0">
              <a:spcBef>
                <a:spcPts val="0"/>
              </a:spcBef>
              <a:spcAft>
                <a:spcPts val="0"/>
              </a:spcAft>
              <a:buSzPts val="1800"/>
              <a:buChar char="●"/>
            </a:pPr>
            <a:r>
              <a:rPr lang="en"/>
              <a:t>Use database to check service parameters: Did user pay their bills?</a:t>
            </a:r>
            <a:endParaRPr/>
          </a:p>
        </p:txBody>
      </p:sp>
      <p:sp>
        <p:nvSpPr>
          <p:cNvPr id="1713" name="Google Shape;1713;p63"/>
          <p:cNvSpPr/>
          <p:nvPr/>
        </p:nvSpPr>
        <p:spPr>
          <a:xfrm>
            <a:off x="2334472" y="2614275"/>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714" name="Google Shape;1714;p63"/>
          <p:cNvGrpSpPr/>
          <p:nvPr/>
        </p:nvGrpSpPr>
        <p:grpSpPr>
          <a:xfrm>
            <a:off x="2711809" y="2825731"/>
            <a:ext cx="205525" cy="409199"/>
            <a:chOff x="7897625" y="3319150"/>
            <a:chExt cx="645900" cy="1285575"/>
          </a:xfrm>
        </p:grpSpPr>
        <p:sp>
          <p:nvSpPr>
            <p:cNvPr id="1715" name="Google Shape;1715;p63"/>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16" name="Google Shape;1716;p63"/>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717" name="Google Shape;1717;p63"/>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718" name="Google Shape;1718;p63"/>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719" name="Google Shape;1719;p63"/>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720" name="Google Shape;1720;p63"/>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721" name="Google Shape;1721;p63"/>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722" name="Google Shape;1722;p63"/>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723" name="Google Shape;1723;p63"/>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724" name="Google Shape;1724;p63"/>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25" name="Google Shape;1725;p63"/>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26" name="Google Shape;1726;p63"/>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727" name="Google Shape;1727;p63"/>
          <p:cNvSpPr/>
          <p:nvPr/>
        </p:nvSpPr>
        <p:spPr>
          <a:xfrm>
            <a:off x="2334472" y="34464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728" name="Google Shape;1728;p63"/>
          <p:cNvGrpSpPr/>
          <p:nvPr/>
        </p:nvGrpSpPr>
        <p:grpSpPr>
          <a:xfrm>
            <a:off x="2711809" y="3657923"/>
            <a:ext cx="205525" cy="409199"/>
            <a:chOff x="7897625" y="3319150"/>
            <a:chExt cx="645900" cy="1285575"/>
          </a:xfrm>
        </p:grpSpPr>
        <p:sp>
          <p:nvSpPr>
            <p:cNvPr id="1729" name="Google Shape;1729;p63"/>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30" name="Google Shape;1730;p63"/>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731" name="Google Shape;1731;p63"/>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732" name="Google Shape;1732;p63"/>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733" name="Google Shape;1733;p63"/>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734" name="Google Shape;1734;p63"/>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735" name="Google Shape;1735;p63"/>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736" name="Google Shape;1736;p63"/>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737" name="Google Shape;1737;p63"/>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738" name="Google Shape;1738;p63"/>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39" name="Google Shape;1739;p63"/>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40" name="Google Shape;1740;p63"/>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741" name="Google Shape;1741;p63"/>
          <p:cNvSpPr/>
          <p:nvPr/>
        </p:nvSpPr>
        <p:spPr>
          <a:xfrm>
            <a:off x="3964663" y="28878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1742" name="Google Shape;1742;p63"/>
          <p:cNvSpPr/>
          <p:nvPr/>
        </p:nvSpPr>
        <p:spPr>
          <a:xfrm>
            <a:off x="3964663" y="37200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cxnSp>
        <p:nvCxnSpPr>
          <p:cNvPr id="1743" name="Google Shape;1743;p63"/>
          <p:cNvCxnSpPr/>
          <p:nvPr/>
        </p:nvCxnSpPr>
        <p:spPr>
          <a:xfrm rot="10800000">
            <a:off x="3004063" y="3030375"/>
            <a:ext cx="960600" cy="0"/>
          </a:xfrm>
          <a:prstGeom prst="straightConnector1">
            <a:avLst/>
          </a:prstGeom>
          <a:noFill/>
          <a:ln w="9525" cap="flat" cmpd="sng">
            <a:solidFill>
              <a:srgbClr val="B7B7B7"/>
            </a:solidFill>
            <a:prstDash val="solid"/>
            <a:round/>
            <a:headEnd type="none" w="med" len="med"/>
            <a:tailEnd type="none" w="med" len="med"/>
          </a:ln>
        </p:spPr>
      </p:cxnSp>
      <p:cxnSp>
        <p:nvCxnSpPr>
          <p:cNvPr id="1744" name="Google Shape;1744;p63"/>
          <p:cNvCxnSpPr/>
          <p:nvPr/>
        </p:nvCxnSpPr>
        <p:spPr>
          <a:xfrm rot="10800000">
            <a:off x="3005377" y="3854425"/>
            <a:ext cx="956700" cy="0"/>
          </a:xfrm>
          <a:prstGeom prst="straightConnector1">
            <a:avLst/>
          </a:prstGeom>
          <a:noFill/>
          <a:ln w="9525" cap="flat" cmpd="sng">
            <a:solidFill>
              <a:srgbClr val="B7B7B7"/>
            </a:solidFill>
            <a:prstDash val="solid"/>
            <a:round/>
            <a:headEnd type="none" w="med" len="med"/>
            <a:tailEnd type="none" w="med" len="med"/>
          </a:ln>
        </p:spPr>
      </p:cxnSp>
      <p:cxnSp>
        <p:nvCxnSpPr>
          <p:cNvPr id="1745" name="Google Shape;1745;p63"/>
          <p:cNvCxnSpPr>
            <a:stCxn id="1741" idx="3"/>
            <a:endCxn id="1746" idx="1"/>
          </p:cNvCxnSpPr>
          <p:nvPr/>
        </p:nvCxnSpPr>
        <p:spPr>
          <a:xfrm>
            <a:off x="4249663" y="3030375"/>
            <a:ext cx="705600" cy="416100"/>
          </a:xfrm>
          <a:prstGeom prst="straightConnector1">
            <a:avLst/>
          </a:prstGeom>
          <a:noFill/>
          <a:ln w="9525" cap="flat" cmpd="sng">
            <a:solidFill>
              <a:srgbClr val="B7B7B7"/>
            </a:solidFill>
            <a:prstDash val="solid"/>
            <a:round/>
            <a:headEnd type="none" w="med" len="med"/>
            <a:tailEnd type="none" w="med" len="med"/>
          </a:ln>
        </p:spPr>
      </p:cxnSp>
      <p:cxnSp>
        <p:nvCxnSpPr>
          <p:cNvPr id="1747" name="Google Shape;1747;p63"/>
          <p:cNvCxnSpPr>
            <a:stCxn id="1742" idx="3"/>
            <a:endCxn id="1746" idx="1"/>
          </p:cNvCxnSpPr>
          <p:nvPr/>
        </p:nvCxnSpPr>
        <p:spPr>
          <a:xfrm rot="10800000" flipH="1">
            <a:off x="4249663" y="3446475"/>
            <a:ext cx="705600" cy="416100"/>
          </a:xfrm>
          <a:prstGeom prst="straightConnector1">
            <a:avLst/>
          </a:prstGeom>
          <a:noFill/>
          <a:ln w="9525" cap="flat" cmpd="sng">
            <a:solidFill>
              <a:srgbClr val="B7B7B7"/>
            </a:solidFill>
            <a:prstDash val="solid"/>
            <a:round/>
            <a:headEnd type="none" w="med" len="med"/>
            <a:tailEnd type="none" w="med" len="med"/>
          </a:ln>
        </p:spPr>
      </p:cxnSp>
      <p:cxnSp>
        <p:nvCxnSpPr>
          <p:cNvPr id="1748" name="Google Shape;1748;p63"/>
          <p:cNvCxnSpPr>
            <a:stCxn id="1746" idx="3"/>
          </p:cNvCxnSpPr>
          <p:nvPr/>
        </p:nvCxnSpPr>
        <p:spPr>
          <a:xfrm>
            <a:off x="5240263" y="3446475"/>
            <a:ext cx="551700" cy="0"/>
          </a:xfrm>
          <a:prstGeom prst="straightConnector1">
            <a:avLst/>
          </a:prstGeom>
          <a:noFill/>
          <a:ln w="9525" cap="flat" cmpd="sng">
            <a:solidFill>
              <a:srgbClr val="B7B7B7"/>
            </a:solidFill>
            <a:prstDash val="solid"/>
            <a:round/>
            <a:headEnd type="none" w="med" len="med"/>
            <a:tailEnd type="none" w="med" len="med"/>
          </a:ln>
        </p:spPr>
      </p:cxnSp>
      <p:cxnSp>
        <p:nvCxnSpPr>
          <p:cNvPr id="1749" name="Google Shape;1749;p63"/>
          <p:cNvCxnSpPr/>
          <p:nvPr/>
        </p:nvCxnSpPr>
        <p:spPr>
          <a:xfrm>
            <a:off x="5791973" y="3446475"/>
            <a:ext cx="525300" cy="0"/>
          </a:xfrm>
          <a:prstGeom prst="straightConnector1">
            <a:avLst/>
          </a:prstGeom>
          <a:noFill/>
          <a:ln w="9525" cap="flat" cmpd="sng">
            <a:solidFill>
              <a:srgbClr val="B7B7B7"/>
            </a:solidFill>
            <a:prstDash val="dash"/>
            <a:round/>
            <a:headEnd type="none" w="med" len="med"/>
            <a:tailEnd type="none" w="med" len="med"/>
          </a:ln>
        </p:spPr>
      </p:cxnSp>
      <p:grpSp>
        <p:nvGrpSpPr>
          <p:cNvPr id="1750" name="Google Shape;1750;p63"/>
          <p:cNvGrpSpPr/>
          <p:nvPr/>
        </p:nvGrpSpPr>
        <p:grpSpPr>
          <a:xfrm>
            <a:off x="1101937" y="2742800"/>
            <a:ext cx="384763" cy="551700"/>
            <a:chOff x="160300" y="2651875"/>
            <a:chExt cx="384763" cy="551700"/>
          </a:xfrm>
        </p:grpSpPr>
        <p:pic>
          <p:nvPicPr>
            <p:cNvPr id="1751" name="Google Shape;1751;p63"/>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752" name="Google Shape;1752;p63"/>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1710" name="Google Shape;1710;p63"/>
          <p:cNvSpPr/>
          <p:nvPr/>
        </p:nvSpPr>
        <p:spPr>
          <a:xfrm>
            <a:off x="3964663" y="42942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cxnSp>
        <p:nvCxnSpPr>
          <p:cNvPr id="1753" name="Google Shape;1753;p63"/>
          <p:cNvCxnSpPr/>
          <p:nvPr/>
        </p:nvCxnSpPr>
        <p:spPr>
          <a:xfrm rot="10800000">
            <a:off x="1537650" y="3030334"/>
            <a:ext cx="1123200" cy="0"/>
          </a:xfrm>
          <a:prstGeom prst="straightConnector1">
            <a:avLst/>
          </a:prstGeom>
          <a:noFill/>
          <a:ln w="28575" cap="flat" cmpd="sng">
            <a:solidFill>
              <a:schemeClr val="accent2"/>
            </a:solidFill>
            <a:prstDash val="solid"/>
            <a:round/>
            <a:headEnd type="triangle" w="med" len="med"/>
            <a:tailEnd type="none" w="med" len="med"/>
          </a:ln>
        </p:spPr>
      </p:cxnSp>
      <p:sp>
        <p:nvSpPr>
          <p:cNvPr id="1709" name="Google Shape;1709;p63"/>
          <p:cNvSpPr/>
          <p:nvPr/>
        </p:nvSpPr>
        <p:spPr>
          <a:xfrm>
            <a:off x="5828738" y="42786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sp>
        <p:nvSpPr>
          <p:cNvPr id="1746" name="Google Shape;1746;p63"/>
          <p:cNvSpPr/>
          <p:nvPr/>
        </p:nvSpPr>
        <p:spPr>
          <a:xfrm>
            <a:off x="4955263" y="33039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P1</a:t>
            </a:r>
            <a:endParaRPr>
              <a:solidFill>
                <a:srgbClr val="B7B7B7"/>
              </a:solidFill>
              <a:latin typeface="Roboto"/>
              <a:ea typeface="Roboto"/>
              <a:cs typeface="Roboto"/>
              <a:sym typeface="Roboto"/>
            </a:endParaRPr>
          </a:p>
        </p:txBody>
      </p:sp>
      <p:sp>
        <p:nvSpPr>
          <p:cNvPr id="1754" name="Google Shape;1754;p63"/>
          <p:cNvSpPr txBox="1"/>
          <p:nvPr/>
        </p:nvSpPr>
        <p:spPr>
          <a:xfrm>
            <a:off x="1920300" y="2742800"/>
            <a:ext cx="205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1</a:t>
            </a:r>
            <a:endParaRPr>
              <a:solidFill>
                <a:schemeClr val="accent2"/>
              </a:solidFill>
              <a:latin typeface="Roboto"/>
              <a:ea typeface="Roboto"/>
              <a:cs typeface="Roboto"/>
              <a:sym typeface="Roboto"/>
            </a:endParaRPr>
          </a:p>
        </p:txBody>
      </p:sp>
      <p:cxnSp>
        <p:nvCxnSpPr>
          <p:cNvPr id="1755" name="Google Shape;1755;p63"/>
          <p:cNvCxnSpPr/>
          <p:nvPr/>
        </p:nvCxnSpPr>
        <p:spPr>
          <a:xfrm rot="10800000">
            <a:off x="2985100" y="3112225"/>
            <a:ext cx="987600" cy="1204200"/>
          </a:xfrm>
          <a:prstGeom prst="straightConnector1">
            <a:avLst/>
          </a:prstGeom>
          <a:noFill/>
          <a:ln w="28575" cap="flat" cmpd="sng">
            <a:solidFill>
              <a:schemeClr val="accent2"/>
            </a:solidFill>
            <a:prstDash val="solid"/>
            <a:round/>
            <a:headEnd type="triangle" w="med" len="med"/>
            <a:tailEnd type="none" w="med" len="med"/>
          </a:ln>
        </p:spPr>
      </p:cxnSp>
      <p:sp>
        <p:nvSpPr>
          <p:cNvPr id="1756" name="Google Shape;1756;p63"/>
          <p:cNvSpPr txBox="1"/>
          <p:nvPr/>
        </p:nvSpPr>
        <p:spPr>
          <a:xfrm>
            <a:off x="3447900" y="3446475"/>
            <a:ext cx="205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2</a:t>
            </a:r>
            <a:endParaRPr>
              <a:solidFill>
                <a:schemeClr val="accent2"/>
              </a:solidFill>
              <a:latin typeface="Roboto"/>
              <a:ea typeface="Roboto"/>
              <a:cs typeface="Roboto"/>
              <a:sym typeface="Roboto"/>
            </a:endParaRPr>
          </a:p>
        </p:txBody>
      </p:sp>
      <p:sp>
        <p:nvSpPr>
          <p:cNvPr id="1757" name="Google Shape;1757;p63"/>
          <p:cNvSpPr txBox="1"/>
          <p:nvPr/>
        </p:nvSpPr>
        <p:spPr>
          <a:xfrm>
            <a:off x="5274250" y="4316425"/>
            <a:ext cx="205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3</a:t>
            </a:r>
            <a:endParaRPr>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6971AD64-A6B2-2778-22C6-7B2BA59AA0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cxnSp>
        <p:nvCxnSpPr>
          <p:cNvPr id="1762" name="Google Shape;1762;p64"/>
          <p:cNvCxnSpPr>
            <a:stCxn id="1763" idx="2"/>
            <a:endCxn id="1764" idx="3"/>
          </p:cNvCxnSpPr>
          <p:nvPr/>
        </p:nvCxnSpPr>
        <p:spPr>
          <a:xfrm rot="10800000">
            <a:off x="4925138" y="4569675"/>
            <a:ext cx="903600" cy="0"/>
          </a:xfrm>
          <a:prstGeom prst="straightConnector1">
            <a:avLst/>
          </a:prstGeom>
          <a:noFill/>
          <a:ln w="9525" cap="flat" cmpd="sng">
            <a:solidFill>
              <a:srgbClr val="B7B7B7"/>
            </a:solidFill>
            <a:prstDash val="solid"/>
            <a:round/>
            <a:headEnd type="none" w="med" len="med"/>
            <a:tailEnd type="none" w="med" len="med"/>
          </a:ln>
        </p:spPr>
      </p:cxnSp>
      <p:sp>
        <p:nvSpPr>
          <p:cNvPr id="1765" name="Google Shape;1765;p6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Attachment</a:t>
            </a:r>
            <a:endParaRPr/>
          </a:p>
        </p:txBody>
      </p:sp>
      <p:sp>
        <p:nvSpPr>
          <p:cNvPr id="1766" name="Google Shape;1766;p64"/>
          <p:cNvSpPr txBox="1">
            <a:spLocks noGrp="1"/>
          </p:cNvSpPr>
          <p:nvPr>
            <p:ph type="body" idx="1"/>
          </p:nvPr>
        </p:nvSpPr>
        <p:spPr>
          <a:xfrm>
            <a:off x="107050" y="402200"/>
            <a:ext cx="8909700" cy="208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4. If request is approved, mobility manager configures the data plane.</a:t>
            </a:r>
            <a:endParaRPr/>
          </a:p>
          <a:p>
            <a:pPr marL="457200" lvl="0" indent="-342900" algn="l" rtl="0">
              <a:spcBef>
                <a:spcPts val="600"/>
              </a:spcBef>
              <a:spcAft>
                <a:spcPts val="0"/>
              </a:spcAft>
              <a:buSzPts val="1800"/>
              <a:buChar char="●"/>
            </a:pPr>
            <a:r>
              <a:rPr lang="en"/>
              <a:t>Assign an IP address to the user.</a:t>
            </a:r>
            <a:endParaRPr/>
          </a:p>
          <a:p>
            <a:pPr marL="457200" lvl="0" indent="-342900" algn="l" rtl="0">
              <a:spcBef>
                <a:spcPts val="0"/>
              </a:spcBef>
              <a:spcAft>
                <a:spcPts val="0"/>
              </a:spcAft>
              <a:buSzPts val="1800"/>
              <a:buChar char="●"/>
            </a:pPr>
            <a:r>
              <a:rPr lang="en"/>
              <a:t>Tell the tower how many resources to allocate for this user.</a:t>
            </a:r>
            <a:endParaRPr/>
          </a:p>
          <a:p>
            <a:pPr marL="457200" lvl="0" indent="-342900" algn="l" rtl="0">
              <a:spcBef>
                <a:spcPts val="0"/>
              </a:spcBef>
              <a:spcAft>
                <a:spcPts val="0"/>
              </a:spcAft>
              <a:buSzPts val="1800"/>
              <a:buChar char="●"/>
            </a:pPr>
            <a:r>
              <a:rPr lang="en"/>
              <a:t>Configure tower and routers to create a path from user to Internet.</a:t>
            </a:r>
            <a:endParaRPr/>
          </a:p>
          <a:p>
            <a:pPr marL="457200" lvl="0" indent="-342900" algn="l" rtl="0">
              <a:spcBef>
                <a:spcPts val="0"/>
              </a:spcBef>
              <a:spcAft>
                <a:spcPts val="0"/>
              </a:spcAft>
              <a:buSzPts val="1800"/>
              <a:buChar char="●"/>
            </a:pPr>
            <a:r>
              <a:rPr lang="en"/>
              <a:t>Initialize counters to track the device's usage.</a:t>
            </a:r>
            <a:endParaRPr/>
          </a:p>
        </p:txBody>
      </p:sp>
      <p:sp>
        <p:nvSpPr>
          <p:cNvPr id="1767" name="Google Shape;1767;p64"/>
          <p:cNvSpPr/>
          <p:nvPr/>
        </p:nvSpPr>
        <p:spPr>
          <a:xfrm>
            <a:off x="2334472" y="2614275"/>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768" name="Google Shape;1768;p64"/>
          <p:cNvGrpSpPr/>
          <p:nvPr/>
        </p:nvGrpSpPr>
        <p:grpSpPr>
          <a:xfrm>
            <a:off x="2711809" y="2825731"/>
            <a:ext cx="205525" cy="409199"/>
            <a:chOff x="7897625" y="3319150"/>
            <a:chExt cx="645900" cy="1285575"/>
          </a:xfrm>
        </p:grpSpPr>
        <p:sp>
          <p:nvSpPr>
            <p:cNvPr id="1769" name="Google Shape;1769;p64"/>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70" name="Google Shape;1770;p64"/>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771" name="Google Shape;1771;p64"/>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772" name="Google Shape;1772;p64"/>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64"/>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774" name="Google Shape;1774;p64"/>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775" name="Google Shape;1775;p64"/>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776" name="Google Shape;1776;p64"/>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777" name="Google Shape;1777;p64"/>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778" name="Google Shape;1778;p64"/>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79" name="Google Shape;1779;p64"/>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80" name="Google Shape;1780;p64"/>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781" name="Google Shape;1781;p64"/>
          <p:cNvSpPr/>
          <p:nvPr/>
        </p:nvSpPr>
        <p:spPr>
          <a:xfrm>
            <a:off x="2334472" y="34464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782" name="Google Shape;1782;p64"/>
          <p:cNvGrpSpPr/>
          <p:nvPr/>
        </p:nvGrpSpPr>
        <p:grpSpPr>
          <a:xfrm>
            <a:off x="2711809" y="3657923"/>
            <a:ext cx="205525" cy="409199"/>
            <a:chOff x="7897625" y="3319150"/>
            <a:chExt cx="645900" cy="1285575"/>
          </a:xfrm>
        </p:grpSpPr>
        <p:sp>
          <p:nvSpPr>
            <p:cNvPr id="1783" name="Google Shape;1783;p64"/>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84" name="Google Shape;1784;p64"/>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785" name="Google Shape;1785;p64"/>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786" name="Google Shape;1786;p64"/>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787" name="Google Shape;1787;p64"/>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788" name="Google Shape;1788;p64"/>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789" name="Google Shape;1789;p64"/>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790" name="Google Shape;1790;p64"/>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791" name="Google Shape;1791;p64"/>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792" name="Google Shape;1792;p64"/>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93" name="Google Shape;1793;p64"/>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94" name="Google Shape;1794;p64"/>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795" name="Google Shape;1795;p64"/>
          <p:cNvSpPr/>
          <p:nvPr/>
        </p:nvSpPr>
        <p:spPr>
          <a:xfrm>
            <a:off x="3964663" y="28878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796" name="Google Shape;1796;p64"/>
          <p:cNvSpPr/>
          <p:nvPr/>
        </p:nvSpPr>
        <p:spPr>
          <a:xfrm>
            <a:off x="3964663" y="37200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cxnSp>
        <p:nvCxnSpPr>
          <p:cNvPr id="1797" name="Google Shape;1797;p64"/>
          <p:cNvCxnSpPr/>
          <p:nvPr/>
        </p:nvCxnSpPr>
        <p:spPr>
          <a:xfrm rot="10800000">
            <a:off x="3004063" y="3030375"/>
            <a:ext cx="960600" cy="0"/>
          </a:xfrm>
          <a:prstGeom prst="straightConnector1">
            <a:avLst/>
          </a:prstGeom>
          <a:noFill/>
          <a:ln w="19050" cap="flat" cmpd="sng">
            <a:solidFill>
              <a:srgbClr val="0000FF"/>
            </a:solidFill>
            <a:prstDash val="solid"/>
            <a:round/>
            <a:headEnd type="none" w="med" len="med"/>
            <a:tailEnd type="none" w="med" len="med"/>
          </a:ln>
        </p:spPr>
      </p:cxnSp>
      <p:cxnSp>
        <p:nvCxnSpPr>
          <p:cNvPr id="1798" name="Google Shape;1798;p64"/>
          <p:cNvCxnSpPr/>
          <p:nvPr/>
        </p:nvCxnSpPr>
        <p:spPr>
          <a:xfrm rot="10800000">
            <a:off x="3005377" y="3854425"/>
            <a:ext cx="956700" cy="0"/>
          </a:xfrm>
          <a:prstGeom prst="straightConnector1">
            <a:avLst/>
          </a:prstGeom>
          <a:noFill/>
          <a:ln w="9525" cap="flat" cmpd="sng">
            <a:solidFill>
              <a:srgbClr val="B7B7B7"/>
            </a:solidFill>
            <a:prstDash val="solid"/>
            <a:round/>
            <a:headEnd type="none" w="med" len="med"/>
            <a:tailEnd type="none" w="med" len="med"/>
          </a:ln>
        </p:spPr>
      </p:cxnSp>
      <p:cxnSp>
        <p:nvCxnSpPr>
          <p:cNvPr id="1799" name="Google Shape;1799;p64"/>
          <p:cNvCxnSpPr>
            <a:stCxn id="1795" idx="3"/>
            <a:endCxn id="1800" idx="1"/>
          </p:cNvCxnSpPr>
          <p:nvPr/>
        </p:nvCxnSpPr>
        <p:spPr>
          <a:xfrm>
            <a:off x="4249663" y="3030375"/>
            <a:ext cx="705600" cy="416100"/>
          </a:xfrm>
          <a:prstGeom prst="straightConnector1">
            <a:avLst/>
          </a:prstGeom>
          <a:noFill/>
          <a:ln w="19050" cap="flat" cmpd="sng">
            <a:solidFill>
              <a:srgbClr val="0000FF"/>
            </a:solidFill>
            <a:prstDash val="solid"/>
            <a:round/>
            <a:headEnd type="none" w="med" len="med"/>
            <a:tailEnd type="none" w="med" len="med"/>
          </a:ln>
        </p:spPr>
      </p:cxnSp>
      <p:cxnSp>
        <p:nvCxnSpPr>
          <p:cNvPr id="1801" name="Google Shape;1801;p64"/>
          <p:cNvCxnSpPr>
            <a:stCxn id="1796" idx="3"/>
            <a:endCxn id="1800" idx="1"/>
          </p:cNvCxnSpPr>
          <p:nvPr/>
        </p:nvCxnSpPr>
        <p:spPr>
          <a:xfrm rot="10800000" flipH="1">
            <a:off x="4249663" y="3446475"/>
            <a:ext cx="705600" cy="416100"/>
          </a:xfrm>
          <a:prstGeom prst="straightConnector1">
            <a:avLst/>
          </a:prstGeom>
          <a:noFill/>
          <a:ln w="9525" cap="flat" cmpd="sng">
            <a:solidFill>
              <a:srgbClr val="B7B7B7"/>
            </a:solidFill>
            <a:prstDash val="solid"/>
            <a:round/>
            <a:headEnd type="none" w="med" len="med"/>
            <a:tailEnd type="none" w="med" len="med"/>
          </a:ln>
        </p:spPr>
      </p:cxnSp>
      <p:cxnSp>
        <p:nvCxnSpPr>
          <p:cNvPr id="1802" name="Google Shape;1802;p64"/>
          <p:cNvCxnSpPr>
            <a:stCxn id="1800" idx="3"/>
          </p:cNvCxnSpPr>
          <p:nvPr/>
        </p:nvCxnSpPr>
        <p:spPr>
          <a:xfrm>
            <a:off x="5240263" y="3446475"/>
            <a:ext cx="551700" cy="0"/>
          </a:xfrm>
          <a:prstGeom prst="straightConnector1">
            <a:avLst/>
          </a:prstGeom>
          <a:noFill/>
          <a:ln w="19050" cap="flat" cmpd="sng">
            <a:solidFill>
              <a:srgbClr val="0000FF"/>
            </a:solidFill>
            <a:prstDash val="solid"/>
            <a:round/>
            <a:headEnd type="none" w="med" len="med"/>
            <a:tailEnd type="none" w="med" len="med"/>
          </a:ln>
        </p:spPr>
      </p:cxnSp>
      <p:cxnSp>
        <p:nvCxnSpPr>
          <p:cNvPr id="1803" name="Google Shape;1803;p64"/>
          <p:cNvCxnSpPr/>
          <p:nvPr/>
        </p:nvCxnSpPr>
        <p:spPr>
          <a:xfrm>
            <a:off x="5791973" y="3446475"/>
            <a:ext cx="525300" cy="0"/>
          </a:xfrm>
          <a:prstGeom prst="straightConnector1">
            <a:avLst/>
          </a:prstGeom>
          <a:noFill/>
          <a:ln w="19050" cap="flat" cmpd="sng">
            <a:solidFill>
              <a:srgbClr val="0000FF"/>
            </a:solidFill>
            <a:prstDash val="dash"/>
            <a:round/>
            <a:headEnd type="none" w="med" len="med"/>
            <a:tailEnd type="none" w="med" len="med"/>
          </a:ln>
        </p:spPr>
      </p:cxnSp>
      <p:grpSp>
        <p:nvGrpSpPr>
          <p:cNvPr id="1804" name="Google Shape;1804;p64"/>
          <p:cNvGrpSpPr/>
          <p:nvPr/>
        </p:nvGrpSpPr>
        <p:grpSpPr>
          <a:xfrm>
            <a:off x="1101937" y="2742800"/>
            <a:ext cx="384763" cy="551700"/>
            <a:chOff x="160300" y="2651875"/>
            <a:chExt cx="384763" cy="551700"/>
          </a:xfrm>
        </p:grpSpPr>
        <p:pic>
          <p:nvPicPr>
            <p:cNvPr id="1805" name="Google Shape;1805;p64"/>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806" name="Google Shape;1806;p64"/>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1763" name="Google Shape;1763;p64"/>
          <p:cNvSpPr/>
          <p:nvPr/>
        </p:nvSpPr>
        <p:spPr>
          <a:xfrm>
            <a:off x="5828738" y="42786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sp>
        <p:nvSpPr>
          <p:cNvPr id="1800" name="Google Shape;1800;p64"/>
          <p:cNvSpPr/>
          <p:nvPr/>
        </p:nvSpPr>
        <p:spPr>
          <a:xfrm>
            <a:off x="4955263" y="33039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cxnSp>
        <p:nvCxnSpPr>
          <p:cNvPr id="1807" name="Google Shape;1807;p64"/>
          <p:cNvCxnSpPr>
            <a:stCxn id="1795" idx="2"/>
            <a:endCxn id="1764" idx="0"/>
          </p:cNvCxnSpPr>
          <p:nvPr/>
        </p:nvCxnSpPr>
        <p:spPr>
          <a:xfrm>
            <a:off x="4107163" y="3172875"/>
            <a:ext cx="337800" cy="1121400"/>
          </a:xfrm>
          <a:prstGeom prst="straightConnector1">
            <a:avLst/>
          </a:prstGeom>
          <a:noFill/>
          <a:ln w="28575" cap="flat" cmpd="sng">
            <a:solidFill>
              <a:schemeClr val="accent2"/>
            </a:solidFill>
            <a:prstDash val="solid"/>
            <a:round/>
            <a:headEnd type="triangle" w="med" len="med"/>
            <a:tailEnd type="none" w="med" len="med"/>
          </a:ln>
        </p:spPr>
      </p:cxnSp>
      <p:cxnSp>
        <p:nvCxnSpPr>
          <p:cNvPr id="1808" name="Google Shape;1808;p64"/>
          <p:cNvCxnSpPr>
            <a:stCxn id="1800" idx="2"/>
          </p:cNvCxnSpPr>
          <p:nvPr/>
        </p:nvCxnSpPr>
        <p:spPr>
          <a:xfrm flipH="1">
            <a:off x="4876063" y="3588975"/>
            <a:ext cx="221700" cy="714300"/>
          </a:xfrm>
          <a:prstGeom prst="straightConnector1">
            <a:avLst/>
          </a:prstGeom>
          <a:noFill/>
          <a:ln w="28575" cap="flat" cmpd="sng">
            <a:solidFill>
              <a:schemeClr val="accent2"/>
            </a:solidFill>
            <a:prstDash val="solid"/>
            <a:round/>
            <a:headEnd type="triangle" w="med" len="med"/>
            <a:tailEnd type="none" w="med" len="med"/>
          </a:ln>
        </p:spPr>
      </p:cxnSp>
      <p:cxnSp>
        <p:nvCxnSpPr>
          <p:cNvPr id="1809" name="Google Shape;1809;p64"/>
          <p:cNvCxnSpPr/>
          <p:nvPr/>
        </p:nvCxnSpPr>
        <p:spPr>
          <a:xfrm rot="10800000">
            <a:off x="2985200" y="3112100"/>
            <a:ext cx="1019100" cy="1243200"/>
          </a:xfrm>
          <a:prstGeom prst="straightConnector1">
            <a:avLst/>
          </a:prstGeom>
          <a:noFill/>
          <a:ln w="28575" cap="flat" cmpd="sng">
            <a:solidFill>
              <a:schemeClr val="accent2"/>
            </a:solidFill>
            <a:prstDash val="solid"/>
            <a:round/>
            <a:headEnd type="none" w="med" len="med"/>
            <a:tailEnd type="triangle" w="med" len="med"/>
          </a:ln>
        </p:spPr>
      </p:cxnSp>
      <p:sp>
        <p:nvSpPr>
          <p:cNvPr id="1764" name="Google Shape;1764;p64"/>
          <p:cNvSpPr/>
          <p:nvPr/>
        </p:nvSpPr>
        <p:spPr>
          <a:xfrm>
            <a:off x="3964663" y="42942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cxnSp>
        <p:nvCxnSpPr>
          <p:cNvPr id="1810" name="Google Shape;1810;p64"/>
          <p:cNvCxnSpPr/>
          <p:nvPr/>
        </p:nvCxnSpPr>
        <p:spPr>
          <a:xfrm rot="10800000">
            <a:off x="1537650" y="3030334"/>
            <a:ext cx="1123200" cy="0"/>
          </a:xfrm>
          <a:prstGeom prst="straightConnector1">
            <a:avLst/>
          </a:prstGeom>
          <a:noFill/>
          <a:ln w="19050" cap="flat" cmpd="sng">
            <a:solidFill>
              <a:srgbClr val="0000FF"/>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433EA8B3-1EB5-C5B4-B44F-FE4EBA9406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14"/>
        <p:cNvGrpSpPr/>
        <p:nvPr/>
      </p:nvGrpSpPr>
      <p:grpSpPr>
        <a:xfrm>
          <a:off x="0" y="0"/>
          <a:ext cx="0" cy="0"/>
          <a:chOff x="0" y="0"/>
          <a:chExt cx="0" cy="0"/>
        </a:xfrm>
      </p:grpSpPr>
      <p:cxnSp>
        <p:nvCxnSpPr>
          <p:cNvPr id="1815" name="Google Shape;1815;p65"/>
          <p:cNvCxnSpPr>
            <a:stCxn id="1816" idx="2"/>
            <a:endCxn id="1817" idx="3"/>
          </p:cNvCxnSpPr>
          <p:nvPr/>
        </p:nvCxnSpPr>
        <p:spPr>
          <a:xfrm rot="10800000">
            <a:off x="4925138" y="4569675"/>
            <a:ext cx="903600" cy="0"/>
          </a:xfrm>
          <a:prstGeom prst="straightConnector1">
            <a:avLst/>
          </a:prstGeom>
          <a:noFill/>
          <a:ln w="28575" cap="flat" cmpd="sng">
            <a:solidFill>
              <a:schemeClr val="accent2"/>
            </a:solidFill>
            <a:prstDash val="solid"/>
            <a:round/>
            <a:headEnd type="none" w="med" len="med"/>
            <a:tailEnd type="none" w="med" len="med"/>
          </a:ln>
        </p:spPr>
      </p:cxnSp>
      <p:sp>
        <p:nvSpPr>
          <p:cNvPr id="1818" name="Google Shape;1818;p6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Attachment</a:t>
            </a:r>
            <a:endParaRPr/>
          </a:p>
        </p:txBody>
      </p:sp>
      <p:sp>
        <p:nvSpPr>
          <p:cNvPr id="1819" name="Google Shape;1819;p65"/>
          <p:cNvSpPr/>
          <p:nvPr/>
        </p:nvSpPr>
        <p:spPr>
          <a:xfrm>
            <a:off x="2334472" y="2614275"/>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20" name="Google Shape;1820;p65"/>
          <p:cNvSpPr txBox="1">
            <a:spLocks noGrp="1"/>
          </p:cNvSpPr>
          <p:nvPr>
            <p:ph type="body" idx="1"/>
          </p:nvPr>
        </p:nvSpPr>
        <p:spPr>
          <a:xfrm>
            <a:off x="107050" y="402200"/>
            <a:ext cx="8909700" cy="208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5. If request is approved, mobility manager records information in the database,</a:t>
            </a:r>
            <a:br>
              <a:rPr lang="en"/>
            </a:br>
            <a:r>
              <a:rPr lang="en"/>
              <a:t>    mapping the user's IMSI to their current:</a:t>
            </a:r>
            <a:endParaRPr/>
          </a:p>
          <a:p>
            <a:pPr marL="457200" lvl="0" indent="-342900" algn="l" rtl="0">
              <a:spcBef>
                <a:spcPts val="600"/>
              </a:spcBef>
              <a:spcAft>
                <a:spcPts val="0"/>
              </a:spcAft>
              <a:buSzPts val="1800"/>
              <a:buChar char="●"/>
            </a:pPr>
            <a:r>
              <a:rPr lang="en"/>
              <a:t>Location (tower).</a:t>
            </a:r>
            <a:endParaRPr/>
          </a:p>
          <a:p>
            <a:pPr marL="457200" lvl="0" indent="-342900" algn="l" rtl="0">
              <a:spcBef>
                <a:spcPts val="0"/>
              </a:spcBef>
              <a:spcAft>
                <a:spcPts val="0"/>
              </a:spcAft>
              <a:buSzPts val="1800"/>
              <a:buChar char="●"/>
            </a:pPr>
            <a:r>
              <a:rPr lang="en"/>
              <a:t>Path to the Internet (radio gateway, packet gateway).</a:t>
            </a:r>
            <a:endParaRPr/>
          </a:p>
          <a:p>
            <a:pPr marL="457200" lvl="0" indent="-342900" algn="l" rtl="0">
              <a:spcBef>
                <a:spcPts val="0"/>
              </a:spcBef>
              <a:spcAft>
                <a:spcPts val="0"/>
              </a:spcAft>
              <a:buSzPts val="1800"/>
              <a:buChar char="●"/>
            </a:pPr>
            <a:r>
              <a:rPr lang="en"/>
              <a:t>IP address.</a:t>
            </a:r>
            <a:endParaRPr/>
          </a:p>
        </p:txBody>
      </p:sp>
      <p:grpSp>
        <p:nvGrpSpPr>
          <p:cNvPr id="1821" name="Google Shape;1821;p65"/>
          <p:cNvGrpSpPr/>
          <p:nvPr/>
        </p:nvGrpSpPr>
        <p:grpSpPr>
          <a:xfrm>
            <a:off x="2711809" y="2825731"/>
            <a:ext cx="205525" cy="409199"/>
            <a:chOff x="7897625" y="3319150"/>
            <a:chExt cx="645900" cy="1285575"/>
          </a:xfrm>
        </p:grpSpPr>
        <p:sp>
          <p:nvSpPr>
            <p:cNvPr id="1822" name="Google Shape;1822;p65"/>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823" name="Google Shape;1823;p65"/>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824" name="Google Shape;1824;p65"/>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825" name="Google Shape;1825;p65"/>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826" name="Google Shape;1826;p65"/>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827" name="Google Shape;1827;p65"/>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828" name="Google Shape;1828;p65"/>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829" name="Google Shape;1829;p65"/>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830" name="Google Shape;1830;p65"/>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831" name="Google Shape;1831;p65"/>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32" name="Google Shape;1832;p65"/>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33" name="Google Shape;1833;p65"/>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834" name="Google Shape;1834;p65"/>
          <p:cNvSpPr/>
          <p:nvPr/>
        </p:nvSpPr>
        <p:spPr>
          <a:xfrm>
            <a:off x="2334472" y="34464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835" name="Google Shape;1835;p65"/>
          <p:cNvGrpSpPr/>
          <p:nvPr/>
        </p:nvGrpSpPr>
        <p:grpSpPr>
          <a:xfrm>
            <a:off x="2711809" y="3657923"/>
            <a:ext cx="205525" cy="409199"/>
            <a:chOff x="7897625" y="3319150"/>
            <a:chExt cx="645900" cy="1285575"/>
          </a:xfrm>
        </p:grpSpPr>
        <p:sp>
          <p:nvSpPr>
            <p:cNvPr id="1836" name="Google Shape;1836;p65"/>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837" name="Google Shape;1837;p65"/>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838" name="Google Shape;1838;p65"/>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839" name="Google Shape;1839;p65"/>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840" name="Google Shape;1840;p65"/>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841" name="Google Shape;1841;p65"/>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842" name="Google Shape;1842;p65"/>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843" name="Google Shape;1843;p65"/>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844" name="Google Shape;1844;p65"/>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845" name="Google Shape;1845;p65"/>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46" name="Google Shape;1846;p65"/>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47" name="Google Shape;1847;p65"/>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848" name="Google Shape;1848;p65"/>
          <p:cNvSpPr/>
          <p:nvPr/>
        </p:nvSpPr>
        <p:spPr>
          <a:xfrm>
            <a:off x="3964663" y="28878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849" name="Google Shape;1849;p65"/>
          <p:cNvSpPr/>
          <p:nvPr/>
        </p:nvSpPr>
        <p:spPr>
          <a:xfrm>
            <a:off x="3964663" y="37200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cxnSp>
        <p:nvCxnSpPr>
          <p:cNvPr id="1850" name="Google Shape;1850;p65"/>
          <p:cNvCxnSpPr/>
          <p:nvPr/>
        </p:nvCxnSpPr>
        <p:spPr>
          <a:xfrm rot="10800000">
            <a:off x="3004063" y="3030375"/>
            <a:ext cx="960600" cy="0"/>
          </a:xfrm>
          <a:prstGeom prst="straightConnector1">
            <a:avLst/>
          </a:prstGeom>
          <a:noFill/>
          <a:ln w="19050" cap="flat" cmpd="sng">
            <a:solidFill>
              <a:srgbClr val="0000FF"/>
            </a:solidFill>
            <a:prstDash val="solid"/>
            <a:round/>
            <a:headEnd type="none" w="med" len="med"/>
            <a:tailEnd type="none" w="med" len="med"/>
          </a:ln>
        </p:spPr>
      </p:cxnSp>
      <p:cxnSp>
        <p:nvCxnSpPr>
          <p:cNvPr id="1851" name="Google Shape;1851;p65"/>
          <p:cNvCxnSpPr/>
          <p:nvPr/>
        </p:nvCxnSpPr>
        <p:spPr>
          <a:xfrm rot="10800000">
            <a:off x="3005377" y="3854425"/>
            <a:ext cx="956700" cy="0"/>
          </a:xfrm>
          <a:prstGeom prst="straightConnector1">
            <a:avLst/>
          </a:prstGeom>
          <a:noFill/>
          <a:ln w="9525" cap="flat" cmpd="sng">
            <a:solidFill>
              <a:srgbClr val="B7B7B7"/>
            </a:solidFill>
            <a:prstDash val="solid"/>
            <a:round/>
            <a:headEnd type="none" w="med" len="med"/>
            <a:tailEnd type="none" w="med" len="med"/>
          </a:ln>
        </p:spPr>
      </p:cxnSp>
      <p:cxnSp>
        <p:nvCxnSpPr>
          <p:cNvPr id="1852" name="Google Shape;1852;p65"/>
          <p:cNvCxnSpPr>
            <a:stCxn id="1848" idx="3"/>
            <a:endCxn id="1853" idx="1"/>
          </p:cNvCxnSpPr>
          <p:nvPr/>
        </p:nvCxnSpPr>
        <p:spPr>
          <a:xfrm>
            <a:off x="4249663" y="3030375"/>
            <a:ext cx="705600" cy="416100"/>
          </a:xfrm>
          <a:prstGeom prst="straightConnector1">
            <a:avLst/>
          </a:prstGeom>
          <a:noFill/>
          <a:ln w="19050" cap="flat" cmpd="sng">
            <a:solidFill>
              <a:srgbClr val="0000FF"/>
            </a:solidFill>
            <a:prstDash val="solid"/>
            <a:round/>
            <a:headEnd type="none" w="med" len="med"/>
            <a:tailEnd type="none" w="med" len="med"/>
          </a:ln>
        </p:spPr>
      </p:cxnSp>
      <p:cxnSp>
        <p:nvCxnSpPr>
          <p:cNvPr id="1854" name="Google Shape;1854;p65"/>
          <p:cNvCxnSpPr>
            <a:stCxn id="1849" idx="3"/>
            <a:endCxn id="1853" idx="1"/>
          </p:cNvCxnSpPr>
          <p:nvPr/>
        </p:nvCxnSpPr>
        <p:spPr>
          <a:xfrm rot="10800000" flipH="1">
            <a:off x="4249663" y="3446475"/>
            <a:ext cx="705600" cy="416100"/>
          </a:xfrm>
          <a:prstGeom prst="straightConnector1">
            <a:avLst/>
          </a:prstGeom>
          <a:noFill/>
          <a:ln w="9525" cap="flat" cmpd="sng">
            <a:solidFill>
              <a:srgbClr val="B7B7B7"/>
            </a:solidFill>
            <a:prstDash val="solid"/>
            <a:round/>
            <a:headEnd type="none" w="med" len="med"/>
            <a:tailEnd type="none" w="med" len="med"/>
          </a:ln>
        </p:spPr>
      </p:cxnSp>
      <p:cxnSp>
        <p:nvCxnSpPr>
          <p:cNvPr id="1855" name="Google Shape;1855;p65"/>
          <p:cNvCxnSpPr>
            <a:stCxn id="1853" idx="3"/>
          </p:cNvCxnSpPr>
          <p:nvPr/>
        </p:nvCxnSpPr>
        <p:spPr>
          <a:xfrm>
            <a:off x="5240263" y="3446475"/>
            <a:ext cx="551700" cy="0"/>
          </a:xfrm>
          <a:prstGeom prst="straightConnector1">
            <a:avLst/>
          </a:prstGeom>
          <a:noFill/>
          <a:ln w="19050" cap="flat" cmpd="sng">
            <a:solidFill>
              <a:srgbClr val="0000FF"/>
            </a:solidFill>
            <a:prstDash val="solid"/>
            <a:round/>
            <a:headEnd type="none" w="med" len="med"/>
            <a:tailEnd type="none" w="med" len="med"/>
          </a:ln>
        </p:spPr>
      </p:cxnSp>
      <p:cxnSp>
        <p:nvCxnSpPr>
          <p:cNvPr id="1856" name="Google Shape;1856;p65"/>
          <p:cNvCxnSpPr/>
          <p:nvPr/>
        </p:nvCxnSpPr>
        <p:spPr>
          <a:xfrm>
            <a:off x="5791973" y="3446475"/>
            <a:ext cx="525300" cy="0"/>
          </a:xfrm>
          <a:prstGeom prst="straightConnector1">
            <a:avLst/>
          </a:prstGeom>
          <a:noFill/>
          <a:ln w="19050" cap="flat" cmpd="sng">
            <a:solidFill>
              <a:srgbClr val="0000FF"/>
            </a:solidFill>
            <a:prstDash val="dash"/>
            <a:round/>
            <a:headEnd type="none" w="med" len="med"/>
            <a:tailEnd type="none" w="med" len="med"/>
          </a:ln>
        </p:spPr>
      </p:cxnSp>
      <p:grpSp>
        <p:nvGrpSpPr>
          <p:cNvPr id="1857" name="Google Shape;1857;p65"/>
          <p:cNvGrpSpPr/>
          <p:nvPr/>
        </p:nvGrpSpPr>
        <p:grpSpPr>
          <a:xfrm>
            <a:off x="1101937" y="2742800"/>
            <a:ext cx="384763" cy="551700"/>
            <a:chOff x="160300" y="2651875"/>
            <a:chExt cx="384763" cy="551700"/>
          </a:xfrm>
        </p:grpSpPr>
        <p:pic>
          <p:nvPicPr>
            <p:cNvPr id="1858" name="Google Shape;1858;p65"/>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859" name="Google Shape;1859;p65"/>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1817" name="Google Shape;1817;p65"/>
          <p:cNvSpPr/>
          <p:nvPr/>
        </p:nvSpPr>
        <p:spPr>
          <a:xfrm>
            <a:off x="3964663" y="42942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sp>
        <p:nvSpPr>
          <p:cNvPr id="1816" name="Google Shape;1816;p65"/>
          <p:cNvSpPr/>
          <p:nvPr/>
        </p:nvSpPr>
        <p:spPr>
          <a:xfrm>
            <a:off x="5828738" y="42786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sp>
        <p:nvSpPr>
          <p:cNvPr id="1853" name="Google Shape;1853;p65"/>
          <p:cNvSpPr/>
          <p:nvPr/>
        </p:nvSpPr>
        <p:spPr>
          <a:xfrm>
            <a:off x="4955263" y="33039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cxnSp>
        <p:nvCxnSpPr>
          <p:cNvPr id="1860" name="Google Shape;1860;p65"/>
          <p:cNvCxnSpPr/>
          <p:nvPr/>
        </p:nvCxnSpPr>
        <p:spPr>
          <a:xfrm rot="10800000">
            <a:off x="1537650" y="3030334"/>
            <a:ext cx="1123200" cy="0"/>
          </a:xfrm>
          <a:prstGeom prst="straightConnector1">
            <a:avLst/>
          </a:prstGeom>
          <a:noFill/>
          <a:ln w="19050" cap="flat" cmpd="sng">
            <a:solidFill>
              <a:srgbClr val="0000FF"/>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D5E9736C-BE5A-C7D3-5BE9-11B608F249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History of Cellular Networks</a:t>
            </a:r>
            <a:endParaRPr/>
          </a:p>
        </p:txBody>
      </p:sp>
      <p:sp>
        <p:nvSpPr>
          <p:cNvPr id="192" name="Google Shape;192;p27"/>
          <p:cNvSpPr txBox="1">
            <a:spLocks noGrp="1"/>
          </p:cNvSpPr>
          <p:nvPr>
            <p:ph type="body" idx="1"/>
          </p:nvPr>
        </p:nvSpPr>
        <p:spPr>
          <a:xfrm>
            <a:off x="107050" y="402200"/>
            <a:ext cx="8909700" cy="110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Cellular networks are derived from the old telephone network.</a:t>
            </a:r>
            <a:endParaRPr/>
          </a:p>
          <a:p>
            <a:pPr marL="457200" lvl="0" indent="-342900" algn="l" rtl="0">
              <a:spcBef>
                <a:spcPts val="600"/>
              </a:spcBef>
              <a:spcAft>
                <a:spcPts val="0"/>
              </a:spcAft>
              <a:buSzPts val="1800"/>
              <a:buChar char="●"/>
            </a:pPr>
            <a:r>
              <a:rPr lang="en"/>
              <a:t>Original purpose: Make phone calls wirelessly.</a:t>
            </a:r>
            <a:endParaRPr/>
          </a:p>
        </p:txBody>
      </p:sp>
      <p:pic>
        <p:nvPicPr>
          <p:cNvPr id="193" name="Google Shape;193;p27"/>
          <p:cNvPicPr preferRelativeResize="0"/>
          <p:nvPr/>
        </p:nvPicPr>
        <p:blipFill>
          <a:blip r:embed="rId3">
            <a:alphaModFix/>
          </a:blip>
          <a:stretch>
            <a:fillRect/>
          </a:stretch>
        </p:blipFill>
        <p:spPr>
          <a:xfrm>
            <a:off x="1383600" y="1525300"/>
            <a:ext cx="1753299" cy="2219249"/>
          </a:xfrm>
          <a:prstGeom prst="rect">
            <a:avLst/>
          </a:prstGeom>
          <a:noFill/>
          <a:ln>
            <a:noFill/>
          </a:ln>
        </p:spPr>
      </p:pic>
      <p:sp>
        <p:nvSpPr>
          <p:cNvPr id="194" name="Google Shape;194;p27"/>
          <p:cNvSpPr txBox="1"/>
          <p:nvPr/>
        </p:nvSpPr>
        <p:spPr>
          <a:xfrm>
            <a:off x="738800" y="3838125"/>
            <a:ext cx="3042900" cy="10455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Martin Cooper made the first</a:t>
            </a:r>
            <a:br>
              <a:rPr lang="en">
                <a:latin typeface="Roboto"/>
                <a:ea typeface="Roboto"/>
                <a:cs typeface="Roboto"/>
                <a:sym typeface="Roboto"/>
              </a:rPr>
            </a:br>
            <a:r>
              <a:rPr lang="en">
                <a:latin typeface="Roboto"/>
                <a:ea typeface="Roboto"/>
                <a:cs typeface="Roboto"/>
                <a:sym typeface="Roboto"/>
              </a:rPr>
              <a:t>mobile call on this Motorola phone.</a:t>
            </a:r>
            <a:endParaRPr>
              <a:latin typeface="Roboto"/>
              <a:ea typeface="Roboto"/>
              <a:cs typeface="Roboto"/>
              <a:sym typeface="Roboto"/>
            </a:endParaRPr>
          </a:p>
          <a:p>
            <a:pPr marL="0" lvl="0" indent="0" algn="ctr" rtl="0">
              <a:spcBef>
                <a:spcPts val="1000"/>
              </a:spcBef>
              <a:spcAft>
                <a:spcPts val="1000"/>
              </a:spcAft>
              <a:buNone/>
            </a:pPr>
            <a:r>
              <a:rPr lang="en">
                <a:latin typeface="Roboto"/>
                <a:ea typeface="Roboto"/>
                <a:cs typeface="Roboto"/>
                <a:sym typeface="Roboto"/>
              </a:rPr>
              <a:t>Sold for $4,000 in 1983</a:t>
            </a:r>
            <a:br>
              <a:rPr lang="en">
                <a:latin typeface="Roboto"/>
                <a:ea typeface="Roboto"/>
                <a:cs typeface="Roboto"/>
                <a:sym typeface="Roboto"/>
              </a:rPr>
            </a:br>
            <a:r>
              <a:rPr lang="en">
                <a:latin typeface="Roboto"/>
                <a:ea typeface="Roboto"/>
                <a:cs typeface="Roboto"/>
                <a:sym typeface="Roboto"/>
              </a:rPr>
              <a:t>(over $12,000 today).</a:t>
            </a:r>
            <a:endParaRPr>
              <a:latin typeface="Roboto"/>
              <a:ea typeface="Roboto"/>
              <a:cs typeface="Roboto"/>
              <a:sym typeface="Roboto"/>
            </a:endParaRPr>
          </a:p>
        </p:txBody>
      </p:sp>
      <p:pic>
        <p:nvPicPr>
          <p:cNvPr id="195" name="Google Shape;195;p27"/>
          <p:cNvPicPr preferRelativeResize="0"/>
          <p:nvPr/>
        </p:nvPicPr>
        <p:blipFill>
          <a:blip r:embed="rId4">
            <a:alphaModFix/>
          </a:blip>
          <a:stretch>
            <a:fillRect/>
          </a:stretch>
        </p:blipFill>
        <p:spPr>
          <a:xfrm>
            <a:off x="4116050" y="1597200"/>
            <a:ext cx="4289142" cy="2075449"/>
          </a:xfrm>
          <a:prstGeom prst="rect">
            <a:avLst/>
          </a:prstGeom>
          <a:noFill/>
          <a:ln>
            <a:noFill/>
          </a:ln>
        </p:spPr>
      </p:pic>
      <p:sp>
        <p:nvSpPr>
          <p:cNvPr id="196" name="Google Shape;196;p27"/>
          <p:cNvSpPr txBox="1"/>
          <p:nvPr/>
        </p:nvSpPr>
        <p:spPr>
          <a:xfrm>
            <a:off x="5041725" y="3838125"/>
            <a:ext cx="24378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1000"/>
              </a:spcAft>
              <a:buNone/>
            </a:pPr>
            <a:r>
              <a:rPr lang="en">
                <a:latin typeface="Roboto"/>
                <a:ea typeface="Roboto"/>
                <a:cs typeface="Roboto"/>
                <a:sym typeface="Roboto"/>
              </a:rPr>
              <a:t>Apparently worth over $40,000 today as an antique.</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E48960EA-73A2-DC1B-A147-D5B85ECBED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64"/>
        <p:cNvGrpSpPr/>
        <p:nvPr/>
      </p:nvGrpSpPr>
      <p:grpSpPr>
        <a:xfrm>
          <a:off x="0" y="0"/>
          <a:ext cx="0" cy="0"/>
          <a:chOff x="0" y="0"/>
          <a:chExt cx="0" cy="0"/>
        </a:xfrm>
      </p:grpSpPr>
      <p:sp>
        <p:nvSpPr>
          <p:cNvPr id="1865" name="Google Shape;1865;p66"/>
          <p:cNvSpPr/>
          <p:nvPr/>
        </p:nvSpPr>
        <p:spPr>
          <a:xfrm>
            <a:off x="2334472" y="2614275"/>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866" name="Google Shape;1866;p66"/>
          <p:cNvCxnSpPr/>
          <p:nvPr/>
        </p:nvCxnSpPr>
        <p:spPr>
          <a:xfrm rot="10800000">
            <a:off x="1537650" y="2877934"/>
            <a:ext cx="1123200" cy="0"/>
          </a:xfrm>
          <a:prstGeom prst="straightConnector1">
            <a:avLst/>
          </a:prstGeom>
          <a:noFill/>
          <a:ln w="28575" cap="flat" cmpd="sng">
            <a:solidFill>
              <a:schemeClr val="accent2"/>
            </a:solidFill>
            <a:prstDash val="solid"/>
            <a:round/>
            <a:headEnd type="triangle" w="med" len="med"/>
            <a:tailEnd type="none" w="med" len="med"/>
          </a:ln>
        </p:spPr>
      </p:cxnSp>
      <p:sp>
        <p:nvSpPr>
          <p:cNvPr id="1867" name="Google Shape;1867;p6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Attachment</a:t>
            </a:r>
            <a:endParaRPr/>
          </a:p>
        </p:txBody>
      </p:sp>
      <p:sp>
        <p:nvSpPr>
          <p:cNvPr id="1868" name="Google Shape;1868;p66"/>
          <p:cNvSpPr txBox="1">
            <a:spLocks noGrp="1"/>
          </p:cNvSpPr>
          <p:nvPr>
            <p:ph type="body" idx="1"/>
          </p:nvPr>
        </p:nvSpPr>
        <p:spPr>
          <a:xfrm>
            <a:off x="107050" y="402200"/>
            <a:ext cx="8909700" cy="221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1. User sends attach request to tower, containing user's IMSI.</a:t>
            </a:r>
            <a:br>
              <a:rPr lang="en"/>
            </a:br>
            <a:r>
              <a:rPr lang="en"/>
              <a:t>2. Tower forwards request to mobility manager.</a:t>
            </a:r>
            <a:br>
              <a:rPr lang="en"/>
            </a:br>
            <a:r>
              <a:rPr lang="en"/>
              <a:t>3. Mobility manager processes the request, by looking up the IMSI in database.</a:t>
            </a:r>
            <a:br>
              <a:rPr lang="en"/>
            </a:br>
            <a:r>
              <a:rPr lang="en"/>
              <a:t>4. If request is approved, mobility manager configures the data plane.</a:t>
            </a:r>
            <a:br>
              <a:rPr lang="en"/>
            </a:br>
            <a:r>
              <a:rPr lang="en"/>
              <a:t>5. If request is approved, mobility manager records information in the database.</a:t>
            </a:r>
            <a:endParaRPr/>
          </a:p>
          <a:p>
            <a:pPr marL="0" lvl="0" indent="0" algn="l" rtl="0">
              <a:spcBef>
                <a:spcPts val="600"/>
              </a:spcBef>
              <a:spcAft>
                <a:spcPts val="0"/>
              </a:spcAft>
              <a:buNone/>
            </a:pPr>
            <a:r>
              <a:rPr lang="en"/>
              <a:t>Note: All communication so far is over dedicated control channels.</a:t>
            </a:r>
            <a:endParaRPr/>
          </a:p>
        </p:txBody>
      </p:sp>
      <p:grpSp>
        <p:nvGrpSpPr>
          <p:cNvPr id="1869" name="Google Shape;1869;p66"/>
          <p:cNvGrpSpPr/>
          <p:nvPr/>
        </p:nvGrpSpPr>
        <p:grpSpPr>
          <a:xfrm>
            <a:off x="2711809" y="2825731"/>
            <a:ext cx="205525" cy="409199"/>
            <a:chOff x="7897625" y="3319150"/>
            <a:chExt cx="645900" cy="1285575"/>
          </a:xfrm>
        </p:grpSpPr>
        <p:sp>
          <p:nvSpPr>
            <p:cNvPr id="1870" name="Google Shape;1870;p66"/>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871" name="Google Shape;1871;p66"/>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872" name="Google Shape;1872;p66"/>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873" name="Google Shape;1873;p66"/>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874" name="Google Shape;1874;p66"/>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875" name="Google Shape;1875;p66"/>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876" name="Google Shape;1876;p66"/>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877" name="Google Shape;1877;p66"/>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878" name="Google Shape;1878;p66"/>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879" name="Google Shape;1879;p66"/>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80" name="Google Shape;1880;p66"/>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81" name="Google Shape;1881;p66"/>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882" name="Google Shape;1882;p66"/>
          <p:cNvSpPr/>
          <p:nvPr/>
        </p:nvSpPr>
        <p:spPr>
          <a:xfrm>
            <a:off x="2334472" y="34464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883" name="Google Shape;1883;p66"/>
          <p:cNvGrpSpPr/>
          <p:nvPr/>
        </p:nvGrpSpPr>
        <p:grpSpPr>
          <a:xfrm>
            <a:off x="2711809" y="3657923"/>
            <a:ext cx="205525" cy="409199"/>
            <a:chOff x="7897625" y="3319150"/>
            <a:chExt cx="645900" cy="1285575"/>
          </a:xfrm>
        </p:grpSpPr>
        <p:sp>
          <p:nvSpPr>
            <p:cNvPr id="1884" name="Google Shape;1884;p66"/>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885" name="Google Shape;1885;p66"/>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886" name="Google Shape;1886;p66"/>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887" name="Google Shape;1887;p66"/>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888" name="Google Shape;1888;p66"/>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889" name="Google Shape;1889;p66"/>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890" name="Google Shape;1890;p66"/>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891" name="Google Shape;1891;p66"/>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892" name="Google Shape;1892;p66"/>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893" name="Google Shape;1893;p66"/>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94" name="Google Shape;1894;p66"/>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95" name="Google Shape;1895;p66"/>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896" name="Google Shape;1896;p66"/>
          <p:cNvSpPr/>
          <p:nvPr/>
        </p:nvSpPr>
        <p:spPr>
          <a:xfrm>
            <a:off x="3964663" y="28878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897" name="Google Shape;1897;p66"/>
          <p:cNvSpPr/>
          <p:nvPr/>
        </p:nvSpPr>
        <p:spPr>
          <a:xfrm>
            <a:off x="3964663" y="37200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cxnSp>
        <p:nvCxnSpPr>
          <p:cNvPr id="1898" name="Google Shape;1898;p66"/>
          <p:cNvCxnSpPr/>
          <p:nvPr/>
        </p:nvCxnSpPr>
        <p:spPr>
          <a:xfrm rot="10800000">
            <a:off x="3004063" y="3030375"/>
            <a:ext cx="960600" cy="0"/>
          </a:xfrm>
          <a:prstGeom prst="straightConnector1">
            <a:avLst/>
          </a:prstGeom>
          <a:noFill/>
          <a:ln w="19050" cap="flat" cmpd="sng">
            <a:solidFill>
              <a:srgbClr val="0000FF"/>
            </a:solidFill>
            <a:prstDash val="solid"/>
            <a:round/>
            <a:headEnd type="none" w="med" len="med"/>
            <a:tailEnd type="none" w="med" len="med"/>
          </a:ln>
        </p:spPr>
      </p:cxnSp>
      <p:cxnSp>
        <p:nvCxnSpPr>
          <p:cNvPr id="1899" name="Google Shape;1899;p66"/>
          <p:cNvCxnSpPr/>
          <p:nvPr/>
        </p:nvCxnSpPr>
        <p:spPr>
          <a:xfrm rot="10800000">
            <a:off x="3005377" y="3854425"/>
            <a:ext cx="956700" cy="0"/>
          </a:xfrm>
          <a:prstGeom prst="straightConnector1">
            <a:avLst/>
          </a:prstGeom>
          <a:noFill/>
          <a:ln w="9525" cap="flat" cmpd="sng">
            <a:solidFill>
              <a:srgbClr val="B7B7B7"/>
            </a:solidFill>
            <a:prstDash val="solid"/>
            <a:round/>
            <a:headEnd type="none" w="med" len="med"/>
            <a:tailEnd type="none" w="med" len="med"/>
          </a:ln>
        </p:spPr>
      </p:cxnSp>
      <p:cxnSp>
        <p:nvCxnSpPr>
          <p:cNvPr id="1900" name="Google Shape;1900;p66"/>
          <p:cNvCxnSpPr>
            <a:stCxn id="1896" idx="3"/>
            <a:endCxn id="1901" idx="1"/>
          </p:cNvCxnSpPr>
          <p:nvPr/>
        </p:nvCxnSpPr>
        <p:spPr>
          <a:xfrm>
            <a:off x="4249663" y="3030375"/>
            <a:ext cx="705600" cy="416100"/>
          </a:xfrm>
          <a:prstGeom prst="straightConnector1">
            <a:avLst/>
          </a:prstGeom>
          <a:noFill/>
          <a:ln w="19050" cap="flat" cmpd="sng">
            <a:solidFill>
              <a:srgbClr val="0000FF"/>
            </a:solidFill>
            <a:prstDash val="solid"/>
            <a:round/>
            <a:headEnd type="none" w="med" len="med"/>
            <a:tailEnd type="none" w="med" len="med"/>
          </a:ln>
        </p:spPr>
      </p:cxnSp>
      <p:cxnSp>
        <p:nvCxnSpPr>
          <p:cNvPr id="1902" name="Google Shape;1902;p66"/>
          <p:cNvCxnSpPr>
            <a:stCxn id="1897" idx="3"/>
            <a:endCxn id="1901" idx="1"/>
          </p:cNvCxnSpPr>
          <p:nvPr/>
        </p:nvCxnSpPr>
        <p:spPr>
          <a:xfrm rot="10800000" flipH="1">
            <a:off x="4249663" y="3446475"/>
            <a:ext cx="705600" cy="416100"/>
          </a:xfrm>
          <a:prstGeom prst="straightConnector1">
            <a:avLst/>
          </a:prstGeom>
          <a:noFill/>
          <a:ln w="9525" cap="flat" cmpd="sng">
            <a:solidFill>
              <a:srgbClr val="B7B7B7"/>
            </a:solidFill>
            <a:prstDash val="solid"/>
            <a:round/>
            <a:headEnd type="none" w="med" len="med"/>
            <a:tailEnd type="none" w="med" len="med"/>
          </a:ln>
        </p:spPr>
      </p:cxnSp>
      <p:cxnSp>
        <p:nvCxnSpPr>
          <p:cNvPr id="1903" name="Google Shape;1903;p66"/>
          <p:cNvCxnSpPr>
            <a:stCxn id="1901" idx="3"/>
          </p:cNvCxnSpPr>
          <p:nvPr/>
        </p:nvCxnSpPr>
        <p:spPr>
          <a:xfrm>
            <a:off x="5240263" y="3446475"/>
            <a:ext cx="551700" cy="0"/>
          </a:xfrm>
          <a:prstGeom prst="straightConnector1">
            <a:avLst/>
          </a:prstGeom>
          <a:noFill/>
          <a:ln w="19050" cap="flat" cmpd="sng">
            <a:solidFill>
              <a:srgbClr val="0000FF"/>
            </a:solidFill>
            <a:prstDash val="solid"/>
            <a:round/>
            <a:headEnd type="none" w="med" len="med"/>
            <a:tailEnd type="none" w="med" len="med"/>
          </a:ln>
        </p:spPr>
      </p:cxnSp>
      <p:cxnSp>
        <p:nvCxnSpPr>
          <p:cNvPr id="1904" name="Google Shape;1904;p66"/>
          <p:cNvCxnSpPr/>
          <p:nvPr/>
        </p:nvCxnSpPr>
        <p:spPr>
          <a:xfrm>
            <a:off x="5791973" y="3446475"/>
            <a:ext cx="525300" cy="0"/>
          </a:xfrm>
          <a:prstGeom prst="straightConnector1">
            <a:avLst/>
          </a:prstGeom>
          <a:noFill/>
          <a:ln w="19050" cap="flat" cmpd="sng">
            <a:solidFill>
              <a:srgbClr val="0000FF"/>
            </a:solidFill>
            <a:prstDash val="dash"/>
            <a:round/>
            <a:headEnd type="none" w="med" len="med"/>
            <a:tailEnd type="none" w="med" len="med"/>
          </a:ln>
        </p:spPr>
      </p:cxnSp>
      <p:grpSp>
        <p:nvGrpSpPr>
          <p:cNvPr id="1905" name="Google Shape;1905;p66"/>
          <p:cNvGrpSpPr/>
          <p:nvPr/>
        </p:nvGrpSpPr>
        <p:grpSpPr>
          <a:xfrm>
            <a:off x="1101937" y="2742800"/>
            <a:ext cx="384763" cy="551700"/>
            <a:chOff x="160300" y="2651875"/>
            <a:chExt cx="384763" cy="551700"/>
          </a:xfrm>
        </p:grpSpPr>
        <p:pic>
          <p:nvPicPr>
            <p:cNvPr id="1906" name="Google Shape;1906;p66"/>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907" name="Google Shape;1907;p66"/>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1908" name="Google Shape;1908;p66"/>
          <p:cNvSpPr/>
          <p:nvPr/>
        </p:nvSpPr>
        <p:spPr>
          <a:xfrm>
            <a:off x="5828738" y="4278675"/>
            <a:ext cx="960600" cy="5820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Database</a:t>
            </a:r>
            <a:endParaRPr>
              <a:latin typeface="Roboto"/>
              <a:ea typeface="Roboto"/>
              <a:cs typeface="Roboto"/>
              <a:sym typeface="Roboto"/>
            </a:endParaRPr>
          </a:p>
        </p:txBody>
      </p:sp>
      <p:sp>
        <p:nvSpPr>
          <p:cNvPr id="1901" name="Google Shape;1901;p66"/>
          <p:cNvSpPr/>
          <p:nvPr/>
        </p:nvSpPr>
        <p:spPr>
          <a:xfrm>
            <a:off x="4955263" y="33039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cxnSp>
        <p:nvCxnSpPr>
          <p:cNvPr id="1909" name="Google Shape;1909;p66"/>
          <p:cNvCxnSpPr/>
          <p:nvPr/>
        </p:nvCxnSpPr>
        <p:spPr>
          <a:xfrm rot="10800000">
            <a:off x="4925138" y="4493475"/>
            <a:ext cx="903600" cy="0"/>
          </a:xfrm>
          <a:prstGeom prst="straightConnector1">
            <a:avLst/>
          </a:prstGeom>
          <a:noFill/>
          <a:ln w="28575" cap="flat" cmpd="sng">
            <a:solidFill>
              <a:schemeClr val="accent2"/>
            </a:solidFill>
            <a:prstDash val="solid"/>
            <a:round/>
            <a:headEnd type="triangle" w="med" len="med"/>
            <a:tailEnd type="none" w="med" len="med"/>
          </a:ln>
        </p:spPr>
      </p:cxnSp>
      <p:sp>
        <p:nvSpPr>
          <p:cNvPr id="1910" name="Google Shape;1910;p66"/>
          <p:cNvSpPr txBox="1"/>
          <p:nvPr/>
        </p:nvSpPr>
        <p:spPr>
          <a:xfrm>
            <a:off x="1920300" y="2590400"/>
            <a:ext cx="205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1</a:t>
            </a:r>
            <a:endParaRPr>
              <a:solidFill>
                <a:schemeClr val="accent2"/>
              </a:solidFill>
              <a:latin typeface="Roboto"/>
              <a:ea typeface="Roboto"/>
              <a:cs typeface="Roboto"/>
              <a:sym typeface="Roboto"/>
            </a:endParaRPr>
          </a:p>
        </p:txBody>
      </p:sp>
      <p:cxnSp>
        <p:nvCxnSpPr>
          <p:cNvPr id="1911" name="Google Shape;1911;p66"/>
          <p:cNvCxnSpPr/>
          <p:nvPr/>
        </p:nvCxnSpPr>
        <p:spPr>
          <a:xfrm rot="10800000">
            <a:off x="2985100" y="3112225"/>
            <a:ext cx="987600" cy="1204200"/>
          </a:xfrm>
          <a:prstGeom prst="straightConnector1">
            <a:avLst/>
          </a:prstGeom>
          <a:noFill/>
          <a:ln w="28575" cap="flat" cmpd="sng">
            <a:solidFill>
              <a:schemeClr val="accent2"/>
            </a:solidFill>
            <a:prstDash val="solid"/>
            <a:round/>
            <a:headEnd type="none" w="med" len="med"/>
            <a:tailEnd type="triangle" w="med" len="med"/>
          </a:ln>
        </p:spPr>
      </p:cxnSp>
      <p:sp>
        <p:nvSpPr>
          <p:cNvPr id="1912" name="Google Shape;1912;p66"/>
          <p:cNvSpPr txBox="1"/>
          <p:nvPr/>
        </p:nvSpPr>
        <p:spPr>
          <a:xfrm>
            <a:off x="3447900" y="3446475"/>
            <a:ext cx="205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4</a:t>
            </a:r>
            <a:endParaRPr>
              <a:solidFill>
                <a:schemeClr val="accent2"/>
              </a:solidFill>
              <a:latin typeface="Roboto"/>
              <a:ea typeface="Roboto"/>
              <a:cs typeface="Roboto"/>
              <a:sym typeface="Roboto"/>
            </a:endParaRPr>
          </a:p>
        </p:txBody>
      </p:sp>
      <p:sp>
        <p:nvSpPr>
          <p:cNvPr id="1913" name="Google Shape;1913;p66"/>
          <p:cNvSpPr txBox="1"/>
          <p:nvPr/>
        </p:nvSpPr>
        <p:spPr>
          <a:xfrm>
            <a:off x="5198050" y="4240225"/>
            <a:ext cx="205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5</a:t>
            </a:r>
            <a:endParaRPr>
              <a:solidFill>
                <a:schemeClr val="accent2"/>
              </a:solidFill>
              <a:latin typeface="Roboto"/>
              <a:ea typeface="Roboto"/>
              <a:cs typeface="Roboto"/>
              <a:sym typeface="Roboto"/>
            </a:endParaRPr>
          </a:p>
        </p:txBody>
      </p:sp>
      <p:cxnSp>
        <p:nvCxnSpPr>
          <p:cNvPr id="1914" name="Google Shape;1914;p66"/>
          <p:cNvCxnSpPr/>
          <p:nvPr/>
        </p:nvCxnSpPr>
        <p:spPr>
          <a:xfrm>
            <a:off x="4107163" y="3172875"/>
            <a:ext cx="337800" cy="1121400"/>
          </a:xfrm>
          <a:prstGeom prst="straightConnector1">
            <a:avLst/>
          </a:prstGeom>
          <a:noFill/>
          <a:ln w="28575" cap="flat" cmpd="sng">
            <a:solidFill>
              <a:schemeClr val="accent2"/>
            </a:solidFill>
            <a:prstDash val="solid"/>
            <a:round/>
            <a:headEnd type="triangle" w="med" len="med"/>
            <a:tailEnd type="none" w="med" len="med"/>
          </a:ln>
        </p:spPr>
      </p:cxnSp>
      <p:cxnSp>
        <p:nvCxnSpPr>
          <p:cNvPr id="1915" name="Google Shape;1915;p66"/>
          <p:cNvCxnSpPr/>
          <p:nvPr/>
        </p:nvCxnSpPr>
        <p:spPr>
          <a:xfrm flipH="1">
            <a:off x="4876063" y="3588975"/>
            <a:ext cx="221700" cy="714300"/>
          </a:xfrm>
          <a:prstGeom prst="straightConnector1">
            <a:avLst/>
          </a:prstGeom>
          <a:noFill/>
          <a:ln w="28575" cap="flat" cmpd="sng">
            <a:solidFill>
              <a:schemeClr val="accent2"/>
            </a:solidFill>
            <a:prstDash val="solid"/>
            <a:round/>
            <a:headEnd type="triangle" w="med" len="med"/>
            <a:tailEnd type="none" w="med" len="med"/>
          </a:ln>
        </p:spPr>
      </p:cxnSp>
      <p:cxnSp>
        <p:nvCxnSpPr>
          <p:cNvPr id="1916" name="Google Shape;1916;p66"/>
          <p:cNvCxnSpPr/>
          <p:nvPr/>
        </p:nvCxnSpPr>
        <p:spPr>
          <a:xfrm rot="10800000">
            <a:off x="2909000" y="3340700"/>
            <a:ext cx="1019100" cy="1243200"/>
          </a:xfrm>
          <a:prstGeom prst="straightConnector1">
            <a:avLst/>
          </a:prstGeom>
          <a:noFill/>
          <a:ln w="28575" cap="flat" cmpd="sng">
            <a:solidFill>
              <a:schemeClr val="accent2"/>
            </a:solidFill>
            <a:prstDash val="solid"/>
            <a:round/>
            <a:headEnd type="triangle" w="med" len="med"/>
            <a:tailEnd type="none" w="med" len="med"/>
          </a:ln>
        </p:spPr>
      </p:cxnSp>
      <p:sp>
        <p:nvSpPr>
          <p:cNvPr id="1917" name="Google Shape;1917;p66"/>
          <p:cNvSpPr/>
          <p:nvPr/>
        </p:nvSpPr>
        <p:spPr>
          <a:xfrm>
            <a:off x="3964663" y="42942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cxnSp>
        <p:nvCxnSpPr>
          <p:cNvPr id="1918" name="Google Shape;1918;p66"/>
          <p:cNvCxnSpPr/>
          <p:nvPr/>
        </p:nvCxnSpPr>
        <p:spPr>
          <a:xfrm rot="10800000">
            <a:off x="1537650" y="3030334"/>
            <a:ext cx="1123200" cy="0"/>
          </a:xfrm>
          <a:prstGeom prst="straightConnector1">
            <a:avLst/>
          </a:prstGeom>
          <a:noFill/>
          <a:ln w="19050" cap="flat" cmpd="sng">
            <a:solidFill>
              <a:srgbClr val="0000FF"/>
            </a:solidFill>
            <a:prstDash val="solid"/>
            <a:round/>
            <a:headEnd type="none" w="med" len="med"/>
            <a:tailEnd type="none" w="med" len="med"/>
          </a:ln>
        </p:spPr>
      </p:cxnSp>
      <p:sp>
        <p:nvSpPr>
          <p:cNvPr id="1919" name="Google Shape;1919;p66"/>
          <p:cNvSpPr txBox="1"/>
          <p:nvPr/>
        </p:nvSpPr>
        <p:spPr>
          <a:xfrm>
            <a:off x="3219300" y="3979875"/>
            <a:ext cx="205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2</a:t>
            </a:r>
            <a:endParaRPr>
              <a:solidFill>
                <a:schemeClr val="accent2"/>
              </a:solidFill>
              <a:latin typeface="Roboto"/>
              <a:ea typeface="Roboto"/>
              <a:cs typeface="Roboto"/>
              <a:sym typeface="Roboto"/>
            </a:endParaRPr>
          </a:p>
        </p:txBody>
      </p:sp>
      <p:sp>
        <p:nvSpPr>
          <p:cNvPr id="1920" name="Google Shape;1920;p66"/>
          <p:cNvSpPr txBox="1"/>
          <p:nvPr/>
        </p:nvSpPr>
        <p:spPr>
          <a:xfrm>
            <a:off x="4239475" y="3416350"/>
            <a:ext cx="205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4</a:t>
            </a:r>
            <a:endParaRPr>
              <a:solidFill>
                <a:schemeClr val="accent2"/>
              </a:solidFill>
              <a:latin typeface="Roboto"/>
              <a:ea typeface="Roboto"/>
              <a:cs typeface="Roboto"/>
              <a:sym typeface="Roboto"/>
            </a:endParaRPr>
          </a:p>
        </p:txBody>
      </p:sp>
      <p:sp>
        <p:nvSpPr>
          <p:cNvPr id="1921" name="Google Shape;1921;p66"/>
          <p:cNvSpPr txBox="1"/>
          <p:nvPr/>
        </p:nvSpPr>
        <p:spPr>
          <a:xfrm>
            <a:off x="4955275" y="3943875"/>
            <a:ext cx="205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4</a:t>
            </a:r>
            <a:endParaRPr>
              <a:solidFill>
                <a:schemeClr val="accent2"/>
              </a:solidFill>
              <a:latin typeface="Roboto"/>
              <a:ea typeface="Roboto"/>
              <a:cs typeface="Roboto"/>
              <a:sym typeface="Roboto"/>
            </a:endParaRPr>
          </a:p>
        </p:txBody>
      </p:sp>
      <p:cxnSp>
        <p:nvCxnSpPr>
          <p:cNvPr id="1922" name="Google Shape;1922;p66"/>
          <p:cNvCxnSpPr/>
          <p:nvPr/>
        </p:nvCxnSpPr>
        <p:spPr>
          <a:xfrm rot="10800000">
            <a:off x="4925138" y="4688654"/>
            <a:ext cx="903600" cy="0"/>
          </a:xfrm>
          <a:prstGeom prst="straightConnector1">
            <a:avLst/>
          </a:prstGeom>
          <a:noFill/>
          <a:ln w="28575" cap="flat" cmpd="sng">
            <a:solidFill>
              <a:schemeClr val="accent2"/>
            </a:solidFill>
            <a:prstDash val="solid"/>
            <a:round/>
            <a:headEnd type="triangle" w="med" len="med"/>
            <a:tailEnd type="none" w="med" len="med"/>
          </a:ln>
        </p:spPr>
      </p:cxnSp>
      <p:sp>
        <p:nvSpPr>
          <p:cNvPr id="1923" name="Google Shape;1923;p66"/>
          <p:cNvSpPr txBox="1"/>
          <p:nvPr/>
        </p:nvSpPr>
        <p:spPr>
          <a:xfrm>
            <a:off x="5198050" y="4680714"/>
            <a:ext cx="205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3</a:t>
            </a:r>
            <a:endParaRPr>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7AC6BA4-87ED-B2E2-0295-EC8A60E034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sp>
        <p:nvSpPr>
          <p:cNvPr id="1928" name="Google Shape;1928;p67"/>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Why is Cellular Different?</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Brief History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Standards</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Challenge: Mobility</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Cellular Networks</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Infrastructure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High-Level View</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0: Registration</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1: Discovery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2: Attachment</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Step 3: Data Exchange</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Step 4: Handover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Roaming and Other Features</a:t>
            </a:r>
            <a:endParaRPr>
              <a:solidFill>
                <a:srgbClr val="B7B7B7"/>
              </a:solidFill>
            </a:endParaRPr>
          </a:p>
        </p:txBody>
      </p:sp>
      <p:sp>
        <p:nvSpPr>
          <p:cNvPr id="1929" name="Google Shape;1929;p67"/>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Step 3:</a:t>
            </a:r>
            <a:br>
              <a:rPr lang="en"/>
            </a:br>
            <a:r>
              <a:rPr lang="en"/>
              <a:t>Data Exchange</a:t>
            </a:r>
            <a:endParaRPr/>
          </a:p>
        </p:txBody>
      </p:sp>
      <p:sp>
        <p:nvSpPr>
          <p:cNvPr id="1930" name="Google Shape;1930;p67"/>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BBF45428-84A4-EB22-42F4-4AD0AB2409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6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Data Exchange</a:t>
            </a:r>
            <a:endParaRPr/>
          </a:p>
        </p:txBody>
      </p:sp>
      <p:sp>
        <p:nvSpPr>
          <p:cNvPr id="1936" name="Google Shape;1936;p68"/>
          <p:cNvSpPr txBox="1">
            <a:spLocks noGrp="1"/>
          </p:cNvSpPr>
          <p:nvPr>
            <p:ph type="body" idx="1"/>
          </p:nvPr>
        </p:nvSpPr>
        <p:spPr>
          <a:xfrm>
            <a:off x="107050" y="402200"/>
            <a:ext cx="8909700" cy="2685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Device can now send and receive packets with its IP address!</a:t>
            </a:r>
            <a:endParaRPr dirty="0"/>
          </a:p>
          <a:p>
            <a:pPr marL="0" lvl="0" indent="0" algn="l" rtl="0">
              <a:spcBef>
                <a:spcPts val="600"/>
              </a:spcBef>
              <a:spcAft>
                <a:spcPts val="0"/>
              </a:spcAft>
              <a:buNone/>
            </a:pPr>
            <a:r>
              <a:rPr lang="en" dirty="0"/>
              <a:t>How does the network know how to forward packets?</a:t>
            </a:r>
            <a:endParaRPr dirty="0"/>
          </a:p>
          <a:p>
            <a:pPr marL="457200" lvl="0" indent="-342900" algn="l" rtl="0">
              <a:spcBef>
                <a:spcPts val="600"/>
              </a:spcBef>
              <a:spcAft>
                <a:spcPts val="0"/>
              </a:spcAft>
              <a:buSzPts val="1800"/>
              <a:buChar char="●"/>
            </a:pPr>
            <a:r>
              <a:rPr lang="en" dirty="0"/>
              <a:t>Users are constantly moving.</a:t>
            </a:r>
            <a:endParaRPr dirty="0"/>
          </a:p>
          <a:p>
            <a:pPr marL="457200" lvl="0" indent="-342900" algn="l" rtl="0">
              <a:spcBef>
                <a:spcPts val="0"/>
              </a:spcBef>
              <a:spcAft>
                <a:spcPts val="0"/>
              </a:spcAft>
              <a:buSzPts val="1800"/>
              <a:buChar char="●"/>
            </a:pPr>
            <a:r>
              <a:rPr lang="en" dirty="0"/>
              <a:t>Traditional routing algorithms (Distance Vector, Link State) won't converge.</a:t>
            </a:r>
            <a:endParaRPr dirty="0"/>
          </a:p>
        </p:txBody>
      </p:sp>
      <p:sp>
        <p:nvSpPr>
          <p:cNvPr id="1937" name="Google Shape;1937;p68"/>
          <p:cNvSpPr/>
          <p:nvPr/>
        </p:nvSpPr>
        <p:spPr>
          <a:xfrm>
            <a:off x="2434872" y="3298875"/>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938" name="Google Shape;1938;p68"/>
          <p:cNvGrpSpPr/>
          <p:nvPr/>
        </p:nvGrpSpPr>
        <p:grpSpPr>
          <a:xfrm>
            <a:off x="2812209" y="3510331"/>
            <a:ext cx="205525" cy="409199"/>
            <a:chOff x="7897625" y="3319150"/>
            <a:chExt cx="645900" cy="1285575"/>
          </a:xfrm>
        </p:grpSpPr>
        <p:sp>
          <p:nvSpPr>
            <p:cNvPr id="1939" name="Google Shape;1939;p68"/>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940" name="Google Shape;1940;p68"/>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941" name="Google Shape;1941;p68"/>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942" name="Google Shape;1942;p68"/>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943" name="Google Shape;1943;p68"/>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944" name="Google Shape;1944;p68"/>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945" name="Google Shape;1945;p68"/>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946" name="Google Shape;1946;p68"/>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947" name="Google Shape;1947;p68"/>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948" name="Google Shape;1948;p68"/>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49" name="Google Shape;1949;p68"/>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50" name="Google Shape;1950;p68"/>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951" name="Google Shape;1951;p68"/>
          <p:cNvSpPr/>
          <p:nvPr/>
        </p:nvSpPr>
        <p:spPr>
          <a:xfrm>
            <a:off x="2434872" y="41310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952" name="Google Shape;1952;p68"/>
          <p:cNvGrpSpPr/>
          <p:nvPr/>
        </p:nvGrpSpPr>
        <p:grpSpPr>
          <a:xfrm>
            <a:off x="2812209" y="4342523"/>
            <a:ext cx="205525" cy="409199"/>
            <a:chOff x="7897625" y="3319150"/>
            <a:chExt cx="645900" cy="1285575"/>
          </a:xfrm>
        </p:grpSpPr>
        <p:sp>
          <p:nvSpPr>
            <p:cNvPr id="1953" name="Google Shape;1953;p68"/>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954" name="Google Shape;1954;p68"/>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955" name="Google Shape;1955;p68"/>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1956" name="Google Shape;1956;p68"/>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957" name="Google Shape;1957;p68"/>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1958" name="Google Shape;1958;p68"/>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959" name="Google Shape;1959;p68"/>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1960" name="Google Shape;1960;p68"/>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1961" name="Google Shape;1961;p68"/>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1962" name="Google Shape;1962;p68"/>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63" name="Google Shape;1963;p68"/>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64" name="Google Shape;1964;p68"/>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965" name="Google Shape;1965;p68"/>
          <p:cNvSpPr/>
          <p:nvPr/>
        </p:nvSpPr>
        <p:spPr>
          <a:xfrm>
            <a:off x="4827063" y="35724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966" name="Google Shape;1966;p68"/>
          <p:cNvSpPr/>
          <p:nvPr/>
        </p:nvSpPr>
        <p:spPr>
          <a:xfrm>
            <a:off x="4827063" y="44046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cxnSp>
        <p:nvCxnSpPr>
          <p:cNvPr id="1967" name="Google Shape;1967;p68"/>
          <p:cNvCxnSpPr/>
          <p:nvPr/>
        </p:nvCxnSpPr>
        <p:spPr>
          <a:xfrm rot="10800000">
            <a:off x="3086785" y="3714975"/>
            <a:ext cx="1740300" cy="0"/>
          </a:xfrm>
          <a:prstGeom prst="straightConnector1">
            <a:avLst/>
          </a:prstGeom>
          <a:noFill/>
          <a:ln w="28575" cap="flat" cmpd="sng">
            <a:solidFill>
              <a:srgbClr val="0000FF"/>
            </a:solidFill>
            <a:prstDash val="solid"/>
            <a:round/>
            <a:headEnd type="none" w="med" len="med"/>
            <a:tailEnd type="none" w="med" len="med"/>
          </a:ln>
        </p:spPr>
      </p:cxnSp>
      <p:cxnSp>
        <p:nvCxnSpPr>
          <p:cNvPr id="1968" name="Google Shape;1968;p68"/>
          <p:cNvCxnSpPr/>
          <p:nvPr/>
        </p:nvCxnSpPr>
        <p:spPr>
          <a:xfrm rot="10800000">
            <a:off x="3089000" y="4539025"/>
            <a:ext cx="1733400" cy="0"/>
          </a:xfrm>
          <a:prstGeom prst="straightConnector1">
            <a:avLst/>
          </a:prstGeom>
          <a:noFill/>
          <a:ln w="9525" cap="flat" cmpd="sng">
            <a:solidFill>
              <a:srgbClr val="B7B7B7"/>
            </a:solidFill>
            <a:prstDash val="solid"/>
            <a:round/>
            <a:headEnd type="none" w="med" len="med"/>
            <a:tailEnd type="none" w="med" len="med"/>
          </a:ln>
        </p:spPr>
      </p:cxnSp>
      <p:cxnSp>
        <p:nvCxnSpPr>
          <p:cNvPr id="1969" name="Google Shape;1969;p68"/>
          <p:cNvCxnSpPr>
            <a:stCxn id="1965" idx="3"/>
            <a:endCxn id="1970" idx="1"/>
          </p:cNvCxnSpPr>
          <p:nvPr/>
        </p:nvCxnSpPr>
        <p:spPr>
          <a:xfrm>
            <a:off x="5112063" y="3714975"/>
            <a:ext cx="2001000" cy="416100"/>
          </a:xfrm>
          <a:prstGeom prst="straightConnector1">
            <a:avLst/>
          </a:prstGeom>
          <a:noFill/>
          <a:ln w="28575" cap="flat" cmpd="sng">
            <a:solidFill>
              <a:srgbClr val="0000FF"/>
            </a:solidFill>
            <a:prstDash val="solid"/>
            <a:round/>
            <a:headEnd type="none" w="med" len="med"/>
            <a:tailEnd type="none" w="med" len="med"/>
          </a:ln>
        </p:spPr>
      </p:cxnSp>
      <p:cxnSp>
        <p:nvCxnSpPr>
          <p:cNvPr id="1971" name="Google Shape;1971;p68"/>
          <p:cNvCxnSpPr>
            <a:stCxn id="1966" idx="3"/>
            <a:endCxn id="1970" idx="1"/>
          </p:cNvCxnSpPr>
          <p:nvPr/>
        </p:nvCxnSpPr>
        <p:spPr>
          <a:xfrm rot="10800000" flipH="1">
            <a:off x="5112063" y="4131075"/>
            <a:ext cx="2001000" cy="416100"/>
          </a:xfrm>
          <a:prstGeom prst="straightConnector1">
            <a:avLst/>
          </a:prstGeom>
          <a:noFill/>
          <a:ln w="9525" cap="flat" cmpd="sng">
            <a:solidFill>
              <a:srgbClr val="B7B7B7"/>
            </a:solidFill>
            <a:prstDash val="solid"/>
            <a:round/>
            <a:headEnd type="none" w="med" len="med"/>
            <a:tailEnd type="none" w="med" len="med"/>
          </a:ln>
        </p:spPr>
      </p:cxnSp>
      <p:cxnSp>
        <p:nvCxnSpPr>
          <p:cNvPr id="1972" name="Google Shape;1972;p68"/>
          <p:cNvCxnSpPr>
            <a:stCxn id="1970" idx="3"/>
          </p:cNvCxnSpPr>
          <p:nvPr/>
        </p:nvCxnSpPr>
        <p:spPr>
          <a:xfrm>
            <a:off x="7398063" y="4131075"/>
            <a:ext cx="551700" cy="0"/>
          </a:xfrm>
          <a:prstGeom prst="straightConnector1">
            <a:avLst/>
          </a:prstGeom>
          <a:noFill/>
          <a:ln w="28575" cap="flat" cmpd="sng">
            <a:solidFill>
              <a:srgbClr val="0000FF"/>
            </a:solidFill>
            <a:prstDash val="solid"/>
            <a:round/>
            <a:headEnd type="none" w="med" len="med"/>
            <a:tailEnd type="none" w="med" len="med"/>
          </a:ln>
        </p:spPr>
      </p:cxnSp>
      <p:cxnSp>
        <p:nvCxnSpPr>
          <p:cNvPr id="1973" name="Google Shape;1973;p68"/>
          <p:cNvCxnSpPr/>
          <p:nvPr/>
        </p:nvCxnSpPr>
        <p:spPr>
          <a:xfrm>
            <a:off x="7949773" y="4131075"/>
            <a:ext cx="525300" cy="0"/>
          </a:xfrm>
          <a:prstGeom prst="straightConnector1">
            <a:avLst/>
          </a:prstGeom>
          <a:noFill/>
          <a:ln w="28575" cap="flat" cmpd="sng">
            <a:solidFill>
              <a:srgbClr val="0000FF"/>
            </a:solidFill>
            <a:prstDash val="dash"/>
            <a:round/>
            <a:headEnd type="none" w="med" len="med"/>
            <a:tailEnd type="none" w="med" len="med"/>
          </a:ln>
        </p:spPr>
      </p:cxnSp>
      <p:grpSp>
        <p:nvGrpSpPr>
          <p:cNvPr id="1974" name="Google Shape;1974;p68"/>
          <p:cNvGrpSpPr/>
          <p:nvPr/>
        </p:nvGrpSpPr>
        <p:grpSpPr>
          <a:xfrm>
            <a:off x="821337" y="3427400"/>
            <a:ext cx="384763" cy="551700"/>
            <a:chOff x="160300" y="2651875"/>
            <a:chExt cx="384763" cy="551700"/>
          </a:xfrm>
        </p:grpSpPr>
        <p:pic>
          <p:nvPicPr>
            <p:cNvPr id="1975" name="Google Shape;1975;p68"/>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1976" name="Google Shape;1976;p68"/>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1970" name="Google Shape;1970;p68"/>
          <p:cNvSpPr/>
          <p:nvPr/>
        </p:nvSpPr>
        <p:spPr>
          <a:xfrm>
            <a:off x="7113063" y="39885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cxnSp>
        <p:nvCxnSpPr>
          <p:cNvPr id="1977" name="Google Shape;1977;p68"/>
          <p:cNvCxnSpPr/>
          <p:nvPr/>
        </p:nvCxnSpPr>
        <p:spPr>
          <a:xfrm rot="10800000">
            <a:off x="1259450" y="3714925"/>
            <a:ext cx="1501800" cy="0"/>
          </a:xfrm>
          <a:prstGeom prst="straightConnector1">
            <a:avLst/>
          </a:prstGeom>
          <a:noFill/>
          <a:ln w="28575" cap="flat" cmpd="sng">
            <a:solidFill>
              <a:srgbClr val="0000FF"/>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813AABB7-48F5-4EB3-1E4F-C5C44A719C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81"/>
        <p:cNvGrpSpPr/>
        <p:nvPr/>
      </p:nvGrpSpPr>
      <p:grpSpPr>
        <a:xfrm>
          <a:off x="0" y="0"/>
          <a:ext cx="0" cy="0"/>
          <a:chOff x="0" y="0"/>
          <a:chExt cx="0" cy="0"/>
        </a:xfrm>
      </p:grpSpPr>
      <p:sp>
        <p:nvSpPr>
          <p:cNvPr id="1982" name="Google Shape;1982;p6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Data Exchange with Tunnels</a:t>
            </a:r>
            <a:endParaRPr/>
          </a:p>
        </p:txBody>
      </p:sp>
      <p:sp>
        <p:nvSpPr>
          <p:cNvPr id="1983" name="Google Shape;1983;p69"/>
          <p:cNvSpPr txBox="1">
            <a:spLocks noGrp="1"/>
          </p:cNvSpPr>
          <p:nvPr>
            <p:ph type="body" idx="1"/>
          </p:nvPr>
        </p:nvSpPr>
        <p:spPr>
          <a:xfrm>
            <a:off x="107050" y="402200"/>
            <a:ext cx="8909700" cy="1606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Solution: Mobility manager configures a path from user to Internet using </a:t>
            </a:r>
            <a:r>
              <a:rPr lang="en" b="1" dirty="0"/>
              <a:t>tunnels</a:t>
            </a:r>
            <a:r>
              <a:rPr lang="en" dirty="0"/>
              <a:t>.</a:t>
            </a:r>
            <a:endParaRPr dirty="0"/>
          </a:p>
          <a:p>
            <a:pPr marL="0" lvl="0" indent="0" algn="l" rtl="0">
              <a:spcBef>
                <a:spcPts val="600"/>
              </a:spcBef>
              <a:spcAft>
                <a:spcPts val="0"/>
              </a:spcAft>
              <a:buNone/>
            </a:pPr>
            <a:r>
              <a:rPr lang="en" dirty="0"/>
              <a:t>Different from traditional IP networks:</a:t>
            </a:r>
            <a:endParaRPr dirty="0"/>
          </a:p>
          <a:p>
            <a:pPr marL="457200" lvl="0" indent="-342900" algn="l" rtl="0">
              <a:spcBef>
                <a:spcPts val="600"/>
              </a:spcBef>
              <a:spcAft>
                <a:spcPts val="0"/>
              </a:spcAft>
              <a:buSzPts val="1800"/>
              <a:buChar char="●"/>
            </a:pPr>
            <a:r>
              <a:rPr lang="en" dirty="0"/>
              <a:t>No direct forwarding on the user's IP address!</a:t>
            </a:r>
            <a:endParaRPr dirty="0"/>
          </a:p>
          <a:p>
            <a:pPr marL="457200" lvl="0" indent="-342900" algn="l" rtl="0">
              <a:spcBef>
                <a:spcPts val="0"/>
              </a:spcBef>
              <a:spcAft>
                <a:spcPts val="0"/>
              </a:spcAft>
              <a:buSzPts val="1800"/>
              <a:buChar char="●"/>
            </a:pPr>
            <a:r>
              <a:rPr lang="en" dirty="0"/>
              <a:t>Requires installing per-user state in the network.</a:t>
            </a:r>
            <a:endParaRPr dirty="0"/>
          </a:p>
        </p:txBody>
      </p:sp>
      <p:sp>
        <p:nvSpPr>
          <p:cNvPr id="1984" name="Google Shape;1984;p69"/>
          <p:cNvSpPr/>
          <p:nvPr/>
        </p:nvSpPr>
        <p:spPr>
          <a:xfrm>
            <a:off x="2434872" y="3298875"/>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985" name="Google Shape;1985;p69"/>
          <p:cNvGrpSpPr/>
          <p:nvPr/>
        </p:nvGrpSpPr>
        <p:grpSpPr>
          <a:xfrm>
            <a:off x="2812209" y="3510331"/>
            <a:ext cx="205525" cy="409199"/>
            <a:chOff x="7897625" y="3319150"/>
            <a:chExt cx="645900" cy="1285575"/>
          </a:xfrm>
        </p:grpSpPr>
        <p:sp>
          <p:nvSpPr>
            <p:cNvPr id="1986" name="Google Shape;1986;p69"/>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987" name="Google Shape;1987;p69"/>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69"/>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69"/>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990" name="Google Shape;1990;p69"/>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1991" name="Google Shape;1991;p69"/>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69"/>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69"/>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69"/>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1995" name="Google Shape;1995;p69"/>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96" name="Google Shape;1996;p69"/>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97" name="Google Shape;1997;p69"/>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1998" name="Google Shape;1998;p69"/>
          <p:cNvSpPr/>
          <p:nvPr/>
        </p:nvSpPr>
        <p:spPr>
          <a:xfrm>
            <a:off x="2434872" y="41310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999" name="Google Shape;1999;p69"/>
          <p:cNvGrpSpPr/>
          <p:nvPr/>
        </p:nvGrpSpPr>
        <p:grpSpPr>
          <a:xfrm>
            <a:off x="2812209" y="4342523"/>
            <a:ext cx="205525" cy="409199"/>
            <a:chOff x="7897625" y="3319150"/>
            <a:chExt cx="645900" cy="1285575"/>
          </a:xfrm>
        </p:grpSpPr>
        <p:sp>
          <p:nvSpPr>
            <p:cNvPr id="2000" name="Google Shape;2000;p69"/>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001" name="Google Shape;2001;p69"/>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002" name="Google Shape;2002;p69"/>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003" name="Google Shape;2003;p69"/>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004" name="Google Shape;2004;p69"/>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005" name="Google Shape;2005;p69"/>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006" name="Google Shape;2006;p69"/>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007" name="Google Shape;2007;p69"/>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008" name="Google Shape;2008;p69"/>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009" name="Google Shape;2009;p69"/>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10" name="Google Shape;2010;p69"/>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11" name="Google Shape;2011;p69"/>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012" name="Google Shape;2012;p69"/>
          <p:cNvSpPr/>
          <p:nvPr/>
        </p:nvSpPr>
        <p:spPr>
          <a:xfrm>
            <a:off x="4827063" y="44046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cxnSp>
        <p:nvCxnSpPr>
          <p:cNvPr id="2013" name="Google Shape;2013;p69"/>
          <p:cNvCxnSpPr/>
          <p:nvPr/>
        </p:nvCxnSpPr>
        <p:spPr>
          <a:xfrm rot="10800000">
            <a:off x="3086785" y="3714975"/>
            <a:ext cx="1740300" cy="0"/>
          </a:xfrm>
          <a:prstGeom prst="straightConnector1">
            <a:avLst/>
          </a:prstGeom>
          <a:noFill/>
          <a:ln w="28575" cap="flat" cmpd="sng">
            <a:solidFill>
              <a:srgbClr val="6AA84F"/>
            </a:solidFill>
            <a:prstDash val="solid"/>
            <a:round/>
            <a:headEnd type="none" w="med" len="med"/>
            <a:tailEnd type="none" w="med" len="med"/>
          </a:ln>
        </p:spPr>
      </p:cxnSp>
      <p:cxnSp>
        <p:nvCxnSpPr>
          <p:cNvPr id="2014" name="Google Shape;2014;p69"/>
          <p:cNvCxnSpPr/>
          <p:nvPr/>
        </p:nvCxnSpPr>
        <p:spPr>
          <a:xfrm rot="10800000">
            <a:off x="3089300" y="4539025"/>
            <a:ext cx="1733100" cy="0"/>
          </a:xfrm>
          <a:prstGeom prst="straightConnector1">
            <a:avLst/>
          </a:prstGeom>
          <a:noFill/>
          <a:ln w="9525" cap="flat" cmpd="sng">
            <a:solidFill>
              <a:srgbClr val="B7B7B7"/>
            </a:solidFill>
            <a:prstDash val="solid"/>
            <a:round/>
            <a:headEnd type="none" w="med" len="med"/>
            <a:tailEnd type="none" w="med" len="med"/>
          </a:ln>
        </p:spPr>
      </p:cxnSp>
      <p:cxnSp>
        <p:nvCxnSpPr>
          <p:cNvPr id="2015" name="Google Shape;2015;p69"/>
          <p:cNvCxnSpPr>
            <a:stCxn id="2016" idx="3"/>
            <a:endCxn id="2017" idx="1"/>
          </p:cNvCxnSpPr>
          <p:nvPr/>
        </p:nvCxnSpPr>
        <p:spPr>
          <a:xfrm>
            <a:off x="5112063" y="3714975"/>
            <a:ext cx="2001000" cy="416100"/>
          </a:xfrm>
          <a:prstGeom prst="straightConnector1">
            <a:avLst/>
          </a:prstGeom>
          <a:noFill/>
          <a:ln w="28575" cap="flat" cmpd="sng">
            <a:solidFill>
              <a:srgbClr val="0000FF"/>
            </a:solidFill>
            <a:prstDash val="solid"/>
            <a:round/>
            <a:headEnd type="none" w="med" len="med"/>
            <a:tailEnd type="none" w="med" len="med"/>
          </a:ln>
        </p:spPr>
      </p:cxnSp>
      <p:cxnSp>
        <p:nvCxnSpPr>
          <p:cNvPr id="2018" name="Google Shape;2018;p69"/>
          <p:cNvCxnSpPr>
            <a:stCxn id="2012" idx="3"/>
            <a:endCxn id="2017" idx="1"/>
          </p:cNvCxnSpPr>
          <p:nvPr/>
        </p:nvCxnSpPr>
        <p:spPr>
          <a:xfrm rot="10800000" flipH="1">
            <a:off x="5112063" y="4131075"/>
            <a:ext cx="2001000" cy="416100"/>
          </a:xfrm>
          <a:prstGeom prst="straightConnector1">
            <a:avLst/>
          </a:prstGeom>
          <a:noFill/>
          <a:ln w="9525" cap="flat" cmpd="sng">
            <a:solidFill>
              <a:srgbClr val="B7B7B7"/>
            </a:solidFill>
            <a:prstDash val="solid"/>
            <a:round/>
            <a:headEnd type="none" w="med" len="med"/>
            <a:tailEnd type="none" w="med" len="med"/>
          </a:ln>
        </p:spPr>
      </p:cxnSp>
      <p:cxnSp>
        <p:nvCxnSpPr>
          <p:cNvPr id="2019" name="Google Shape;2019;p69"/>
          <p:cNvCxnSpPr>
            <a:stCxn id="2017" idx="3"/>
          </p:cNvCxnSpPr>
          <p:nvPr/>
        </p:nvCxnSpPr>
        <p:spPr>
          <a:xfrm>
            <a:off x="7398063" y="4131075"/>
            <a:ext cx="551700" cy="0"/>
          </a:xfrm>
          <a:prstGeom prst="straightConnector1">
            <a:avLst/>
          </a:prstGeom>
          <a:noFill/>
          <a:ln w="28575" cap="flat" cmpd="sng">
            <a:solidFill>
              <a:schemeClr val="accent2"/>
            </a:solidFill>
            <a:prstDash val="solid"/>
            <a:round/>
            <a:headEnd type="none" w="med" len="med"/>
            <a:tailEnd type="none" w="med" len="med"/>
          </a:ln>
        </p:spPr>
      </p:cxnSp>
      <p:cxnSp>
        <p:nvCxnSpPr>
          <p:cNvPr id="2020" name="Google Shape;2020;p69"/>
          <p:cNvCxnSpPr/>
          <p:nvPr/>
        </p:nvCxnSpPr>
        <p:spPr>
          <a:xfrm>
            <a:off x="7949773" y="4131075"/>
            <a:ext cx="525300" cy="0"/>
          </a:xfrm>
          <a:prstGeom prst="straightConnector1">
            <a:avLst/>
          </a:prstGeom>
          <a:noFill/>
          <a:ln w="28575" cap="flat" cmpd="sng">
            <a:solidFill>
              <a:schemeClr val="accent2"/>
            </a:solidFill>
            <a:prstDash val="dash"/>
            <a:round/>
            <a:headEnd type="none" w="med" len="med"/>
            <a:tailEnd type="none" w="med" len="med"/>
          </a:ln>
        </p:spPr>
      </p:cxnSp>
      <p:grpSp>
        <p:nvGrpSpPr>
          <p:cNvPr id="2021" name="Google Shape;2021;p69"/>
          <p:cNvGrpSpPr/>
          <p:nvPr/>
        </p:nvGrpSpPr>
        <p:grpSpPr>
          <a:xfrm>
            <a:off x="821337" y="3427400"/>
            <a:ext cx="384763" cy="551700"/>
            <a:chOff x="160300" y="2651875"/>
            <a:chExt cx="384763" cy="551700"/>
          </a:xfrm>
        </p:grpSpPr>
        <p:pic>
          <p:nvPicPr>
            <p:cNvPr id="2022" name="Google Shape;2022;p69"/>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2023" name="Google Shape;2023;p69"/>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2017" name="Google Shape;2017;p69"/>
          <p:cNvSpPr/>
          <p:nvPr/>
        </p:nvSpPr>
        <p:spPr>
          <a:xfrm>
            <a:off x="7113063" y="39885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cxnSp>
        <p:nvCxnSpPr>
          <p:cNvPr id="2024" name="Google Shape;2024;p69"/>
          <p:cNvCxnSpPr/>
          <p:nvPr/>
        </p:nvCxnSpPr>
        <p:spPr>
          <a:xfrm rot="10800000">
            <a:off x="1259450" y="3714925"/>
            <a:ext cx="1501800" cy="0"/>
          </a:xfrm>
          <a:prstGeom prst="straightConnector1">
            <a:avLst/>
          </a:prstGeom>
          <a:noFill/>
          <a:ln w="28575" cap="flat" cmpd="sng">
            <a:solidFill>
              <a:srgbClr val="FF00FF"/>
            </a:solidFill>
            <a:prstDash val="solid"/>
            <a:round/>
            <a:headEnd type="none" w="med" len="med"/>
            <a:tailEnd type="none" w="med" len="med"/>
          </a:ln>
        </p:spPr>
      </p:cxnSp>
      <p:sp>
        <p:nvSpPr>
          <p:cNvPr id="2025" name="Google Shape;2025;p69"/>
          <p:cNvSpPr/>
          <p:nvPr/>
        </p:nvSpPr>
        <p:spPr>
          <a:xfrm>
            <a:off x="5337650" y="2582599"/>
            <a:ext cx="2179800" cy="832200"/>
          </a:xfrm>
          <a:prstGeom prst="wedgeRoundRectCallout">
            <a:avLst>
              <a:gd name="adj1" fmla="val -63461"/>
              <a:gd name="adj2" fmla="val 54532"/>
              <a:gd name="adj3"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If I get a packet exiting </a:t>
            </a:r>
            <a:r>
              <a:rPr lang="en">
                <a:solidFill>
                  <a:srgbClr val="6AA84F"/>
                </a:solidFill>
                <a:latin typeface="Roboto"/>
                <a:ea typeface="Roboto"/>
                <a:cs typeface="Roboto"/>
                <a:sym typeface="Roboto"/>
              </a:rPr>
              <a:t>the green tunnel</a:t>
            </a:r>
            <a:r>
              <a:rPr lang="en">
                <a:latin typeface="Roboto"/>
                <a:ea typeface="Roboto"/>
                <a:cs typeface="Roboto"/>
                <a:sym typeface="Roboto"/>
              </a:rPr>
              <a:t>, send it into </a:t>
            </a:r>
            <a:r>
              <a:rPr lang="en">
                <a:solidFill>
                  <a:srgbClr val="0000FF"/>
                </a:solidFill>
                <a:latin typeface="Roboto"/>
                <a:ea typeface="Roboto"/>
                <a:cs typeface="Roboto"/>
                <a:sym typeface="Roboto"/>
              </a:rPr>
              <a:t>the blue tunnel</a:t>
            </a:r>
            <a:r>
              <a:rPr lang="en">
                <a:latin typeface="Roboto"/>
                <a:ea typeface="Roboto"/>
                <a:cs typeface="Roboto"/>
                <a:sym typeface="Roboto"/>
              </a:rPr>
              <a:t>.</a:t>
            </a:r>
            <a:endParaRPr>
              <a:latin typeface="Roboto"/>
              <a:ea typeface="Roboto"/>
              <a:cs typeface="Roboto"/>
              <a:sym typeface="Roboto"/>
            </a:endParaRPr>
          </a:p>
        </p:txBody>
      </p:sp>
      <p:sp>
        <p:nvSpPr>
          <p:cNvPr id="2016" name="Google Shape;2016;p69"/>
          <p:cNvSpPr/>
          <p:nvPr/>
        </p:nvSpPr>
        <p:spPr>
          <a:xfrm>
            <a:off x="4827063" y="35724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cxnSp>
        <p:nvCxnSpPr>
          <p:cNvPr id="2026" name="Google Shape;2026;p69"/>
          <p:cNvCxnSpPr/>
          <p:nvPr/>
        </p:nvCxnSpPr>
        <p:spPr>
          <a:xfrm>
            <a:off x="4308775" y="3562575"/>
            <a:ext cx="439500" cy="0"/>
          </a:xfrm>
          <a:prstGeom prst="straightConnector1">
            <a:avLst/>
          </a:prstGeom>
          <a:noFill/>
          <a:ln w="19050" cap="flat" cmpd="sng">
            <a:solidFill>
              <a:srgbClr val="6AA84F"/>
            </a:solidFill>
            <a:prstDash val="solid"/>
            <a:round/>
            <a:headEnd type="none" w="med" len="med"/>
            <a:tailEnd type="triangle" w="med" len="med"/>
          </a:ln>
        </p:spPr>
      </p:cxnSp>
      <p:cxnSp>
        <p:nvCxnSpPr>
          <p:cNvPr id="2027" name="Google Shape;2027;p69"/>
          <p:cNvCxnSpPr/>
          <p:nvPr/>
        </p:nvCxnSpPr>
        <p:spPr>
          <a:xfrm>
            <a:off x="5274750" y="3596563"/>
            <a:ext cx="447300" cy="93300"/>
          </a:xfrm>
          <a:prstGeom prst="straightConnector1">
            <a:avLst/>
          </a:prstGeom>
          <a:noFill/>
          <a:ln w="19050" cap="flat" cmpd="sng">
            <a:solidFill>
              <a:srgbClr val="0000FF"/>
            </a:solidFill>
            <a:prstDash val="solid"/>
            <a:round/>
            <a:headEnd type="none" w="med" len="med"/>
            <a:tailEnd type="triangle" w="med" len="med"/>
          </a:ln>
        </p:spPr>
      </p:cxnSp>
      <p:sp>
        <p:nvSpPr>
          <p:cNvPr id="2028" name="Google Shape;2028;p69"/>
          <p:cNvSpPr/>
          <p:nvPr/>
        </p:nvSpPr>
        <p:spPr>
          <a:xfrm>
            <a:off x="915925" y="2163699"/>
            <a:ext cx="2179800" cy="832200"/>
          </a:xfrm>
          <a:prstGeom prst="wedgeRoundRectCallout">
            <a:avLst>
              <a:gd name="adj1" fmla="val 41110"/>
              <a:gd name="adj2" fmla="val 78133"/>
              <a:gd name="adj3"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If I get a packet exiting </a:t>
            </a:r>
            <a:r>
              <a:rPr lang="en">
                <a:solidFill>
                  <a:srgbClr val="FF00FF"/>
                </a:solidFill>
                <a:latin typeface="Roboto"/>
                <a:ea typeface="Roboto"/>
                <a:cs typeface="Roboto"/>
                <a:sym typeface="Roboto"/>
              </a:rPr>
              <a:t>the pink tunnel</a:t>
            </a:r>
            <a:r>
              <a:rPr lang="en">
                <a:latin typeface="Roboto"/>
                <a:ea typeface="Roboto"/>
                <a:cs typeface="Roboto"/>
                <a:sym typeface="Roboto"/>
              </a:rPr>
              <a:t>, send it into </a:t>
            </a:r>
            <a:r>
              <a:rPr lang="en">
                <a:solidFill>
                  <a:srgbClr val="6AA84F"/>
                </a:solidFill>
                <a:latin typeface="Roboto"/>
                <a:ea typeface="Roboto"/>
                <a:cs typeface="Roboto"/>
                <a:sym typeface="Roboto"/>
              </a:rPr>
              <a:t>the green tunnel</a:t>
            </a:r>
            <a:r>
              <a:rPr lang="en">
                <a:latin typeface="Roboto"/>
                <a:ea typeface="Roboto"/>
                <a:cs typeface="Roboto"/>
                <a:sym typeface="Roboto"/>
              </a:rPr>
              <a:t>.</a:t>
            </a:r>
            <a:endParaRPr>
              <a:latin typeface="Roboto"/>
              <a:ea typeface="Roboto"/>
              <a:cs typeface="Roboto"/>
              <a:sym typeface="Roboto"/>
            </a:endParaRPr>
          </a:p>
        </p:txBody>
      </p:sp>
      <p:cxnSp>
        <p:nvCxnSpPr>
          <p:cNvPr id="2029" name="Google Shape;2029;p69"/>
          <p:cNvCxnSpPr/>
          <p:nvPr/>
        </p:nvCxnSpPr>
        <p:spPr>
          <a:xfrm>
            <a:off x="1946575" y="3562575"/>
            <a:ext cx="439500" cy="0"/>
          </a:xfrm>
          <a:prstGeom prst="straightConnector1">
            <a:avLst/>
          </a:prstGeom>
          <a:noFill/>
          <a:ln w="19050" cap="flat" cmpd="sng">
            <a:solidFill>
              <a:srgbClr val="FF00FF"/>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91FC1B9C-4F5B-38D8-E794-7A05E64AEA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p70"/>
          <p:cNvSpPr/>
          <p:nvPr/>
        </p:nvSpPr>
        <p:spPr>
          <a:xfrm>
            <a:off x="6734625" y="3018000"/>
            <a:ext cx="1041900" cy="832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User's IP</a:t>
            </a:r>
            <a:endParaRPr>
              <a:solidFill>
                <a:srgbClr val="B7B7B7"/>
              </a:solidFill>
              <a:latin typeface="Roboto"/>
              <a:ea typeface="Roboto"/>
              <a:cs typeface="Roboto"/>
              <a:sym typeface="Roboto"/>
            </a:endParaRPr>
          </a:p>
          <a:p>
            <a:pPr marL="0" lvl="0" indent="0" algn="ctr" rtl="0">
              <a:spcBef>
                <a:spcPts val="1000"/>
              </a:spcBef>
              <a:spcAft>
                <a:spcPts val="0"/>
              </a:spcAft>
              <a:buNone/>
            </a:pPr>
            <a:r>
              <a:rPr lang="en">
                <a:solidFill>
                  <a:srgbClr val="B7B7B7"/>
                </a:solidFill>
                <a:latin typeface="Roboto"/>
                <a:ea typeface="Roboto"/>
                <a:cs typeface="Roboto"/>
                <a:sym typeface="Roboto"/>
              </a:rPr>
              <a:t>[Payload]</a:t>
            </a:r>
            <a:endParaRPr>
              <a:solidFill>
                <a:srgbClr val="B7B7B7"/>
              </a:solidFill>
              <a:latin typeface="Roboto"/>
              <a:ea typeface="Roboto"/>
              <a:cs typeface="Roboto"/>
              <a:sym typeface="Roboto"/>
            </a:endParaRPr>
          </a:p>
        </p:txBody>
      </p:sp>
      <p:sp>
        <p:nvSpPr>
          <p:cNvPr id="2035" name="Google Shape;2035;p70"/>
          <p:cNvSpPr/>
          <p:nvPr/>
        </p:nvSpPr>
        <p:spPr>
          <a:xfrm>
            <a:off x="6734613" y="3025275"/>
            <a:ext cx="1041900" cy="8322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User's IP</a:t>
            </a:r>
            <a:endParaRPr>
              <a:latin typeface="Roboto"/>
              <a:ea typeface="Roboto"/>
              <a:cs typeface="Roboto"/>
              <a:sym typeface="Roboto"/>
            </a:endParaRPr>
          </a:p>
          <a:p>
            <a:pPr marL="0" lvl="0" indent="0" algn="ctr" rtl="0">
              <a:spcBef>
                <a:spcPts val="1000"/>
              </a:spcBef>
              <a:spcAft>
                <a:spcPts val="0"/>
              </a:spcAft>
              <a:buNone/>
            </a:pPr>
            <a:r>
              <a:rPr lang="en">
                <a:latin typeface="Roboto"/>
                <a:ea typeface="Roboto"/>
                <a:cs typeface="Roboto"/>
                <a:sym typeface="Roboto"/>
              </a:rPr>
              <a:t>[Payload]</a:t>
            </a:r>
            <a:endParaRPr>
              <a:latin typeface="Roboto"/>
              <a:ea typeface="Roboto"/>
              <a:cs typeface="Roboto"/>
              <a:sym typeface="Roboto"/>
            </a:endParaRPr>
          </a:p>
        </p:txBody>
      </p:sp>
      <p:sp>
        <p:nvSpPr>
          <p:cNvPr id="2036" name="Google Shape;2036;p70"/>
          <p:cNvSpPr/>
          <p:nvPr/>
        </p:nvSpPr>
        <p:spPr>
          <a:xfrm>
            <a:off x="2400700" y="2298063"/>
            <a:ext cx="1041900" cy="8322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User's IP</a:t>
            </a:r>
            <a:endParaRPr>
              <a:latin typeface="Roboto"/>
              <a:ea typeface="Roboto"/>
              <a:cs typeface="Roboto"/>
              <a:sym typeface="Roboto"/>
            </a:endParaRPr>
          </a:p>
          <a:p>
            <a:pPr marL="0" lvl="0" indent="0" algn="ctr" rtl="0">
              <a:spcBef>
                <a:spcPts val="1000"/>
              </a:spcBef>
              <a:spcAft>
                <a:spcPts val="0"/>
              </a:spcAft>
              <a:buNone/>
            </a:pPr>
            <a:r>
              <a:rPr lang="en">
                <a:latin typeface="Roboto"/>
                <a:ea typeface="Roboto"/>
                <a:cs typeface="Roboto"/>
                <a:sym typeface="Roboto"/>
              </a:rPr>
              <a:t>[Payload]</a:t>
            </a:r>
            <a:endParaRPr>
              <a:latin typeface="Roboto"/>
              <a:ea typeface="Roboto"/>
              <a:cs typeface="Roboto"/>
              <a:sym typeface="Roboto"/>
            </a:endParaRPr>
          </a:p>
        </p:txBody>
      </p:sp>
      <p:sp>
        <p:nvSpPr>
          <p:cNvPr id="2037" name="Google Shape;2037;p7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Data Exchange with Tunnels</a:t>
            </a:r>
            <a:endParaRPr/>
          </a:p>
        </p:txBody>
      </p:sp>
      <p:sp>
        <p:nvSpPr>
          <p:cNvPr id="2038" name="Google Shape;2038;p70"/>
          <p:cNvSpPr txBox="1">
            <a:spLocks noGrp="1"/>
          </p:cNvSpPr>
          <p:nvPr>
            <p:ph type="body" idx="1"/>
          </p:nvPr>
        </p:nvSpPr>
        <p:spPr>
          <a:xfrm>
            <a:off x="107050" y="402200"/>
            <a:ext cx="8909700" cy="61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How do we tell if a packet is traveling through a tunnel? Use </a:t>
            </a:r>
            <a:r>
              <a:rPr lang="en" b="1"/>
              <a:t>encapsulation</a:t>
            </a:r>
            <a:r>
              <a:rPr lang="en"/>
              <a:t>.</a:t>
            </a:r>
            <a:endParaRPr/>
          </a:p>
        </p:txBody>
      </p:sp>
      <p:sp>
        <p:nvSpPr>
          <p:cNvPr id="2039" name="Google Shape;2039;p70"/>
          <p:cNvSpPr/>
          <p:nvPr/>
        </p:nvSpPr>
        <p:spPr>
          <a:xfrm>
            <a:off x="2434872" y="3298875"/>
            <a:ext cx="960600" cy="832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040" name="Google Shape;2040;p70"/>
          <p:cNvGrpSpPr/>
          <p:nvPr/>
        </p:nvGrpSpPr>
        <p:grpSpPr>
          <a:xfrm>
            <a:off x="2812209" y="3510331"/>
            <a:ext cx="205525" cy="409199"/>
            <a:chOff x="7897625" y="3319150"/>
            <a:chExt cx="645900" cy="1285575"/>
          </a:xfrm>
        </p:grpSpPr>
        <p:sp>
          <p:nvSpPr>
            <p:cNvPr id="2041" name="Google Shape;2041;p70"/>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042" name="Google Shape;2042;p70"/>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043" name="Google Shape;2043;p70"/>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044" name="Google Shape;2044;p70"/>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045" name="Google Shape;2045;p70"/>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046" name="Google Shape;2046;p70"/>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047" name="Google Shape;2047;p70"/>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048" name="Google Shape;2048;p70"/>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2049" name="Google Shape;2049;p70"/>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2050" name="Google Shape;2050;p70"/>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51" name="Google Shape;2051;p70"/>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52" name="Google Shape;2052;p70"/>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053" name="Google Shape;2053;p70"/>
          <p:cNvSpPr/>
          <p:nvPr/>
        </p:nvSpPr>
        <p:spPr>
          <a:xfrm>
            <a:off x="2434872" y="4131067"/>
            <a:ext cx="960600" cy="832200"/>
          </a:xfrm>
          <a:prstGeom prst="hexagon">
            <a:avLst>
              <a:gd name="adj" fmla="val 28852"/>
              <a:gd name="vf" fmla="val 115470"/>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054" name="Google Shape;2054;p70"/>
          <p:cNvGrpSpPr/>
          <p:nvPr/>
        </p:nvGrpSpPr>
        <p:grpSpPr>
          <a:xfrm>
            <a:off x="2812209" y="4342523"/>
            <a:ext cx="205525" cy="409199"/>
            <a:chOff x="7897625" y="3319150"/>
            <a:chExt cx="645900" cy="1285575"/>
          </a:xfrm>
        </p:grpSpPr>
        <p:sp>
          <p:nvSpPr>
            <p:cNvPr id="2055" name="Google Shape;2055;p70"/>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056" name="Google Shape;2056;p70"/>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057" name="Google Shape;2057;p70"/>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058" name="Google Shape;2058;p70"/>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059" name="Google Shape;2059;p70"/>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060" name="Google Shape;2060;p70"/>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061" name="Google Shape;2061;p70"/>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062" name="Google Shape;2062;p70"/>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063" name="Google Shape;2063;p70"/>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064" name="Google Shape;2064;p70"/>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65" name="Google Shape;2065;p70"/>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66" name="Google Shape;2066;p70"/>
            <p:cNvSpPr/>
            <p:nvPr/>
          </p:nvSpPr>
          <p:spPr>
            <a:xfrm>
              <a:off x="8198675" y="3551600"/>
              <a:ext cx="43800" cy="43800"/>
            </a:xfrm>
            <a:prstGeom prst="ellipse">
              <a:avLst/>
            </a:prstGeom>
            <a:solidFill>
              <a:schemeClr val="dk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067" name="Google Shape;2067;p70"/>
          <p:cNvSpPr/>
          <p:nvPr/>
        </p:nvSpPr>
        <p:spPr>
          <a:xfrm>
            <a:off x="4827063" y="35724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2068" name="Google Shape;2068;p70"/>
          <p:cNvSpPr/>
          <p:nvPr/>
        </p:nvSpPr>
        <p:spPr>
          <a:xfrm>
            <a:off x="4827063" y="44046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cxnSp>
        <p:nvCxnSpPr>
          <p:cNvPr id="2069" name="Google Shape;2069;p70"/>
          <p:cNvCxnSpPr/>
          <p:nvPr/>
        </p:nvCxnSpPr>
        <p:spPr>
          <a:xfrm rot="10800000">
            <a:off x="3097285" y="3714975"/>
            <a:ext cx="1729800" cy="0"/>
          </a:xfrm>
          <a:prstGeom prst="straightConnector1">
            <a:avLst/>
          </a:prstGeom>
          <a:noFill/>
          <a:ln w="28575" cap="flat" cmpd="sng">
            <a:solidFill>
              <a:srgbClr val="0000FF"/>
            </a:solidFill>
            <a:prstDash val="solid"/>
            <a:round/>
            <a:headEnd type="none" w="med" len="med"/>
            <a:tailEnd type="none" w="med" len="med"/>
          </a:ln>
        </p:spPr>
      </p:cxnSp>
      <p:cxnSp>
        <p:nvCxnSpPr>
          <p:cNvPr id="2070" name="Google Shape;2070;p70"/>
          <p:cNvCxnSpPr/>
          <p:nvPr/>
        </p:nvCxnSpPr>
        <p:spPr>
          <a:xfrm rot="10800000">
            <a:off x="3099528" y="4539025"/>
            <a:ext cx="1722900" cy="0"/>
          </a:xfrm>
          <a:prstGeom prst="straightConnector1">
            <a:avLst/>
          </a:prstGeom>
          <a:noFill/>
          <a:ln w="9525" cap="flat" cmpd="sng">
            <a:solidFill>
              <a:srgbClr val="B7B7B7"/>
            </a:solidFill>
            <a:prstDash val="solid"/>
            <a:round/>
            <a:headEnd type="none" w="med" len="med"/>
            <a:tailEnd type="none" w="med" len="med"/>
          </a:ln>
        </p:spPr>
      </p:cxnSp>
      <p:cxnSp>
        <p:nvCxnSpPr>
          <p:cNvPr id="2071" name="Google Shape;2071;p70"/>
          <p:cNvCxnSpPr>
            <a:stCxn id="2067" idx="3"/>
            <a:endCxn id="2072" idx="1"/>
          </p:cNvCxnSpPr>
          <p:nvPr/>
        </p:nvCxnSpPr>
        <p:spPr>
          <a:xfrm>
            <a:off x="5112063" y="3714975"/>
            <a:ext cx="2001000" cy="416100"/>
          </a:xfrm>
          <a:prstGeom prst="straightConnector1">
            <a:avLst/>
          </a:prstGeom>
          <a:noFill/>
          <a:ln w="28575" cap="flat" cmpd="sng">
            <a:solidFill>
              <a:srgbClr val="0000FF"/>
            </a:solidFill>
            <a:prstDash val="solid"/>
            <a:round/>
            <a:headEnd type="none" w="med" len="med"/>
            <a:tailEnd type="none" w="med" len="med"/>
          </a:ln>
        </p:spPr>
      </p:cxnSp>
      <p:cxnSp>
        <p:nvCxnSpPr>
          <p:cNvPr id="2073" name="Google Shape;2073;p70"/>
          <p:cNvCxnSpPr>
            <a:stCxn id="2068" idx="3"/>
            <a:endCxn id="2072" idx="1"/>
          </p:cNvCxnSpPr>
          <p:nvPr/>
        </p:nvCxnSpPr>
        <p:spPr>
          <a:xfrm rot="10800000" flipH="1">
            <a:off x="5112063" y="4131075"/>
            <a:ext cx="2001000" cy="416100"/>
          </a:xfrm>
          <a:prstGeom prst="straightConnector1">
            <a:avLst/>
          </a:prstGeom>
          <a:noFill/>
          <a:ln w="9525" cap="flat" cmpd="sng">
            <a:solidFill>
              <a:srgbClr val="B7B7B7"/>
            </a:solidFill>
            <a:prstDash val="solid"/>
            <a:round/>
            <a:headEnd type="none" w="med" len="med"/>
            <a:tailEnd type="none" w="med" len="med"/>
          </a:ln>
        </p:spPr>
      </p:cxnSp>
      <p:cxnSp>
        <p:nvCxnSpPr>
          <p:cNvPr id="2074" name="Google Shape;2074;p70"/>
          <p:cNvCxnSpPr>
            <a:stCxn id="2072" idx="3"/>
          </p:cNvCxnSpPr>
          <p:nvPr/>
        </p:nvCxnSpPr>
        <p:spPr>
          <a:xfrm>
            <a:off x="7398063" y="4131075"/>
            <a:ext cx="551700" cy="0"/>
          </a:xfrm>
          <a:prstGeom prst="straightConnector1">
            <a:avLst/>
          </a:prstGeom>
          <a:noFill/>
          <a:ln w="28575" cap="flat" cmpd="sng">
            <a:solidFill>
              <a:srgbClr val="0000FF"/>
            </a:solidFill>
            <a:prstDash val="solid"/>
            <a:round/>
            <a:headEnd type="none" w="med" len="med"/>
            <a:tailEnd type="none" w="med" len="med"/>
          </a:ln>
        </p:spPr>
      </p:cxnSp>
      <p:cxnSp>
        <p:nvCxnSpPr>
          <p:cNvPr id="2075" name="Google Shape;2075;p70"/>
          <p:cNvCxnSpPr/>
          <p:nvPr/>
        </p:nvCxnSpPr>
        <p:spPr>
          <a:xfrm>
            <a:off x="7949773" y="4131075"/>
            <a:ext cx="525300" cy="0"/>
          </a:xfrm>
          <a:prstGeom prst="straightConnector1">
            <a:avLst/>
          </a:prstGeom>
          <a:noFill/>
          <a:ln w="28575" cap="flat" cmpd="sng">
            <a:solidFill>
              <a:srgbClr val="0000FF"/>
            </a:solidFill>
            <a:prstDash val="dash"/>
            <a:round/>
            <a:headEnd type="none" w="med" len="med"/>
            <a:tailEnd type="none" w="med" len="med"/>
          </a:ln>
        </p:spPr>
      </p:cxnSp>
      <p:grpSp>
        <p:nvGrpSpPr>
          <p:cNvPr id="2076" name="Google Shape;2076;p70"/>
          <p:cNvGrpSpPr/>
          <p:nvPr/>
        </p:nvGrpSpPr>
        <p:grpSpPr>
          <a:xfrm>
            <a:off x="821337" y="3427400"/>
            <a:ext cx="384763" cy="551700"/>
            <a:chOff x="160300" y="2651875"/>
            <a:chExt cx="384763" cy="551700"/>
          </a:xfrm>
        </p:grpSpPr>
        <p:pic>
          <p:nvPicPr>
            <p:cNvPr id="2077" name="Google Shape;2077;p70"/>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2078" name="Google Shape;2078;p70"/>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sp>
        <p:nvSpPr>
          <p:cNvPr id="2072" name="Google Shape;2072;p70"/>
          <p:cNvSpPr/>
          <p:nvPr/>
        </p:nvSpPr>
        <p:spPr>
          <a:xfrm>
            <a:off x="7113063" y="39885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cxnSp>
        <p:nvCxnSpPr>
          <p:cNvPr id="2079" name="Google Shape;2079;p70"/>
          <p:cNvCxnSpPr/>
          <p:nvPr/>
        </p:nvCxnSpPr>
        <p:spPr>
          <a:xfrm rot="10800000">
            <a:off x="1259450" y="3714925"/>
            <a:ext cx="1501800" cy="0"/>
          </a:xfrm>
          <a:prstGeom prst="straightConnector1">
            <a:avLst/>
          </a:prstGeom>
          <a:noFill/>
          <a:ln w="28575" cap="flat" cmpd="sng">
            <a:solidFill>
              <a:srgbClr val="0000FF"/>
            </a:solidFill>
            <a:prstDash val="solid"/>
            <a:round/>
            <a:headEnd type="none" w="med" len="med"/>
            <a:tailEnd type="none" w="med" len="med"/>
          </a:ln>
        </p:spPr>
      </p:cxnSp>
      <p:sp>
        <p:nvSpPr>
          <p:cNvPr id="2080" name="Google Shape;2080;p70"/>
          <p:cNvSpPr/>
          <p:nvPr/>
        </p:nvSpPr>
        <p:spPr>
          <a:xfrm>
            <a:off x="6734625" y="2684075"/>
            <a:ext cx="1041900" cy="33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Blue Tunnel</a:t>
            </a:r>
            <a:endParaRPr>
              <a:latin typeface="Roboto"/>
              <a:ea typeface="Roboto"/>
              <a:cs typeface="Roboto"/>
              <a:sym typeface="Roboto"/>
            </a:endParaRPr>
          </a:p>
        </p:txBody>
      </p:sp>
      <p:grpSp>
        <p:nvGrpSpPr>
          <p:cNvPr id="2081" name="Google Shape;2081;p70"/>
          <p:cNvGrpSpPr/>
          <p:nvPr/>
        </p:nvGrpSpPr>
        <p:grpSpPr>
          <a:xfrm>
            <a:off x="148812" y="1063263"/>
            <a:ext cx="1729800" cy="2203863"/>
            <a:chOff x="148812" y="1063263"/>
            <a:chExt cx="1729800" cy="2203863"/>
          </a:xfrm>
        </p:grpSpPr>
        <p:sp>
          <p:nvSpPr>
            <p:cNvPr id="2082" name="Google Shape;2082;p70"/>
            <p:cNvSpPr/>
            <p:nvPr/>
          </p:nvSpPr>
          <p:spPr>
            <a:xfrm>
              <a:off x="492750" y="2434925"/>
              <a:ext cx="1041900" cy="8322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User's IP</a:t>
              </a:r>
              <a:endParaRPr>
                <a:latin typeface="Roboto"/>
                <a:ea typeface="Roboto"/>
                <a:cs typeface="Roboto"/>
                <a:sym typeface="Roboto"/>
              </a:endParaRPr>
            </a:p>
            <a:p>
              <a:pPr marL="0" lvl="0" indent="0" algn="ctr" rtl="0">
                <a:spcBef>
                  <a:spcPts val="1000"/>
                </a:spcBef>
                <a:spcAft>
                  <a:spcPts val="0"/>
                </a:spcAft>
                <a:buNone/>
              </a:pPr>
              <a:r>
                <a:rPr lang="en">
                  <a:latin typeface="Roboto"/>
                  <a:ea typeface="Roboto"/>
                  <a:cs typeface="Roboto"/>
                  <a:sym typeface="Roboto"/>
                </a:rPr>
                <a:t>[Payload]</a:t>
              </a:r>
              <a:endParaRPr>
                <a:latin typeface="Roboto"/>
                <a:ea typeface="Roboto"/>
                <a:cs typeface="Roboto"/>
                <a:sym typeface="Roboto"/>
              </a:endParaRPr>
            </a:p>
          </p:txBody>
        </p:sp>
        <p:sp>
          <p:nvSpPr>
            <p:cNvPr id="2083" name="Google Shape;2083;p70"/>
            <p:cNvSpPr txBox="1"/>
            <p:nvPr/>
          </p:nvSpPr>
          <p:spPr>
            <a:xfrm>
              <a:off x="148812" y="1063263"/>
              <a:ext cx="17298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User sends plain IP packet. No need to think about tunnels.</a:t>
              </a:r>
              <a:endParaRPr>
                <a:solidFill>
                  <a:schemeClr val="accent2"/>
                </a:solidFill>
                <a:latin typeface="Roboto"/>
                <a:ea typeface="Roboto"/>
                <a:cs typeface="Roboto"/>
                <a:sym typeface="Roboto"/>
              </a:endParaRPr>
            </a:p>
          </p:txBody>
        </p:sp>
        <p:cxnSp>
          <p:nvCxnSpPr>
            <p:cNvPr id="2084" name="Google Shape;2084;p70"/>
            <p:cNvCxnSpPr>
              <a:stCxn id="2083" idx="2"/>
              <a:endCxn id="2082" idx="0"/>
            </p:cNvCxnSpPr>
            <p:nvPr/>
          </p:nvCxnSpPr>
          <p:spPr>
            <a:xfrm>
              <a:off x="1013712" y="1765263"/>
              <a:ext cx="0" cy="669600"/>
            </a:xfrm>
            <a:prstGeom prst="straightConnector1">
              <a:avLst/>
            </a:prstGeom>
            <a:noFill/>
            <a:ln w="19050" cap="flat" cmpd="sng">
              <a:solidFill>
                <a:schemeClr val="accent2"/>
              </a:solidFill>
              <a:prstDash val="solid"/>
              <a:round/>
              <a:headEnd type="none" w="med" len="med"/>
              <a:tailEnd type="triangle" w="med" len="med"/>
            </a:ln>
          </p:spPr>
        </p:cxnSp>
      </p:grpSp>
      <p:grpSp>
        <p:nvGrpSpPr>
          <p:cNvPr id="2085" name="Google Shape;2085;p70"/>
          <p:cNvGrpSpPr/>
          <p:nvPr/>
        </p:nvGrpSpPr>
        <p:grpSpPr>
          <a:xfrm>
            <a:off x="2056775" y="1097813"/>
            <a:ext cx="1729800" cy="2032475"/>
            <a:chOff x="2056775" y="1097813"/>
            <a:chExt cx="1729800" cy="2032475"/>
          </a:xfrm>
        </p:grpSpPr>
        <p:sp>
          <p:nvSpPr>
            <p:cNvPr id="2086" name="Google Shape;2086;p70"/>
            <p:cNvSpPr/>
            <p:nvPr/>
          </p:nvSpPr>
          <p:spPr>
            <a:xfrm>
              <a:off x="2400713" y="2298088"/>
              <a:ext cx="1041900" cy="832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User's IP</a:t>
              </a:r>
              <a:endParaRPr>
                <a:solidFill>
                  <a:srgbClr val="B7B7B7"/>
                </a:solidFill>
                <a:latin typeface="Roboto"/>
                <a:ea typeface="Roboto"/>
                <a:cs typeface="Roboto"/>
                <a:sym typeface="Roboto"/>
              </a:endParaRPr>
            </a:p>
            <a:p>
              <a:pPr marL="0" lvl="0" indent="0" algn="ctr" rtl="0">
                <a:spcBef>
                  <a:spcPts val="1000"/>
                </a:spcBef>
                <a:spcAft>
                  <a:spcPts val="0"/>
                </a:spcAft>
                <a:buNone/>
              </a:pPr>
              <a:r>
                <a:rPr lang="en">
                  <a:solidFill>
                    <a:srgbClr val="B7B7B7"/>
                  </a:solidFill>
                  <a:latin typeface="Roboto"/>
                  <a:ea typeface="Roboto"/>
                  <a:cs typeface="Roboto"/>
                  <a:sym typeface="Roboto"/>
                </a:rPr>
                <a:t>[Payload]</a:t>
              </a:r>
              <a:endParaRPr>
                <a:solidFill>
                  <a:srgbClr val="B7B7B7"/>
                </a:solidFill>
                <a:latin typeface="Roboto"/>
                <a:ea typeface="Roboto"/>
                <a:cs typeface="Roboto"/>
                <a:sym typeface="Roboto"/>
              </a:endParaRPr>
            </a:p>
          </p:txBody>
        </p:sp>
        <p:sp>
          <p:nvSpPr>
            <p:cNvPr id="2087" name="Google Shape;2087;p70"/>
            <p:cNvSpPr/>
            <p:nvPr/>
          </p:nvSpPr>
          <p:spPr>
            <a:xfrm>
              <a:off x="2400713" y="1964163"/>
              <a:ext cx="1041900" cy="33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Blue Tunnel</a:t>
              </a:r>
              <a:endParaRPr>
                <a:latin typeface="Roboto"/>
                <a:ea typeface="Roboto"/>
                <a:cs typeface="Roboto"/>
                <a:sym typeface="Roboto"/>
              </a:endParaRPr>
            </a:p>
          </p:txBody>
        </p:sp>
        <p:sp>
          <p:nvSpPr>
            <p:cNvPr id="2088" name="Google Shape;2088;p70"/>
            <p:cNvSpPr txBox="1"/>
            <p:nvPr/>
          </p:nvSpPr>
          <p:spPr>
            <a:xfrm>
              <a:off x="2056775" y="1097813"/>
              <a:ext cx="17298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Cellular network adds extra header.</a:t>
              </a:r>
              <a:endParaRPr>
                <a:solidFill>
                  <a:schemeClr val="accent2"/>
                </a:solidFill>
                <a:latin typeface="Roboto"/>
                <a:ea typeface="Roboto"/>
                <a:cs typeface="Roboto"/>
                <a:sym typeface="Roboto"/>
              </a:endParaRPr>
            </a:p>
          </p:txBody>
        </p:sp>
        <p:cxnSp>
          <p:nvCxnSpPr>
            <p:cNvPr id="2089" name="Google Shape;2089;p70"/>
            <p:cNvCxnSpPr>
              <a:stCxn id="2088" idx="2"/>
              <a:endCxn id="2087" idx="0"/>
            </p:cNvCxnSpPr>
            <p:nvPr/>
          </p:nvCxnSpPr>
          <p:spPr>
            <a:xfrm>
              <a:off x="2921675" y="1584113"/>
              <a:ext cx="0" cy="380100"/>
            </a:xfrm>
            <a:prstGeom prst="straightConnector1">
              <a:avLst/>
            </a:prstGeom>
            <a:noFill/>
            <a:ln w="19050" cap="flat" cmpd="sng">
              <a:solidFill>
                <a:schemeClr val="accent2"/>
              </a:solidFill>
              <a:prstDash val="solid"/>
              <a:round/>
              <a:headEnd type="none" w="med" len="med"/>
              <a:tailEnd type="triangle" w="med" len="med"/>
            </a:ln>
          </p:spPr>
        </p:cxnSp>
      </p:grpSp>
      <p:grpSp>
        <p:nvGrpSpPr>
          <p:cNvPr id="2090" name="Google Shape;2090;p70"/>
          <p:cNvGrpSpPr/>
          <p:nvPr/>
        </p:nvGrpSpPr>
        <p:grpSpPr>
          <a:xfrm>
            <a:off x="3848025" y="1072038"/>
            <a:ext cx="2243100" cy="2287213"/>
            <a:chOff x="3848025" y="1072038"/>
            <a:chExt cx="2243100" cy="2287213"/>
          </a:xfrm>
        </p:grpSpPr>
        <p:sp>
          <p:nvSpPr>
            <p:cNvPr id="2091" name="Google Shape;2091;p70"/>
            <p:cNvSpPr/>
            <p:nvPr/>
          </p:nvSpPr>
          <p:spPr>
            <a:xfrm>
              <a:off x="4448625" y="2193125"/>
              <a:ext cx="1041900" cy="33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Blue Tunnel</a:t>
              </a:r>
              <a:endParaRPr>
                <a:latin typeface="Roboto"/>
                <a:ea typeface="Roboto"/>
                <a:cs typeface="Roboto"/>
                <a:sym typeface="Roboto"/>
              </a:endParaRPr>
            </a:p>
          </p:txBody>
        </p:sp>
        <p:sp>
          <p:nvSpPr>
            <p:cNvPr id="2092" name="Google Shape;2092;p70"/>
            <p:cNvSpPr/>
            <p:nvPr/>
          </p:nvSpPr>
          <p:spPr>
            <a:xfrm>
              <a:off x="4448625" y="2527050"/>
              <a:ext cx="1041900" cy="832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User's IP</a:t>
              </a:r>
              <a:endParaRPr>
                <a:solidFill>
                  <a:srgbClr val="B7B7B7"/>
                </a:solidFill>
                <a:latin typeface="Roboto"/>
                <a:ea typeface="Roboto"/>
                <a:cs typeface="Roboto"/>
                <a:sym typeface="Roboto"/>
              </a:endParaRPr>
            </a:p>
            <a:p>
              <a:pPr marL="0" lvl="0" indent="0" algn="ctr" rtl="0">
                <a:spcBef>
                  <a:spcPts val="1000"/>
                </a:spcBef>
                <a:spcAft>
                  <a:spcPts val="0"/>
                </a:spcAft>
                <a:buNone/>
              </a:pPr>
              <a:r>
                <a:rPr lang="en">
                  <a:solidFill>
                    <a:srgbClr val="B7B7B7"/>
                  </a:solidFill>
                  <a:latin typeface="Roboto"/>
                  <a:ea typeface="Roboto"/>
                  <a:cs typeface="Roboto"/>
                  <a:sym typeface="Roboto"/>
                </a:rPr>
                <a:t>[Payload]</a:t>
              </a:r>
              <a:endParaRPr>
                <a:solidFill>
                  <a:srgbClr val="B7B7B7"/>
                </a:solidFill>
                <a:latin typeface="Roboto"/>
                <a:ea typeface="Roboto"/>
                <a:cs typeface="Roboto"/>
                <a:sym typeface="Roboto"/>
              </a:endParaRPr>
            </a:p>
          </p:txBody>
        </p:sp>
        <p:sp>
          <p:nvSpPr>
            <p:cNvPr id="2093" name="Google Shape;2093;p70"/>
            <p:cNvSpPr txBox="1"/>
            <p:nvPr/>
          </p:nvSpPr>
          <p:spPr>
            <a:xfrm>
              <a:off x="3848025" y="1072038"/>
              <a:ext cx="22431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Packet forwarded through cellular network. No need to think about user IP!</a:t>
              </a:r>
              <a:endParaRPr>
                <a:solidFill>
                  <a:schemeClr val="accent2"/>
                </a:solidFill>
                <a:latin typeface="Roboto"/>
                <a:ea typeface="Roboto"/>
                <a:cs typeface="Roboto"/>
                <a:sym typeface="Roboto"/>
              </a:endParaRPr>
            </a:p>
          </p:txBody>
        </p:sp>
        <p:cxnSp>
          <p:nvCxnSpPr>
            <p:cNvPr id="2094" name="Google Shape;2094;p70"/>
            <p:cNvCxnSpPr>
              <a:stCxn id="2093" idx="2"/>
              <a:endCxn id="2091" idx="0"/>
            </p:cNvCxnSpPr>
            <p:nvPr/>
          </p:nvCxnSpPr>
          <p:spPr>
            <a:xfrm>
              <a:off x="4969575" y="1774038"/>
              <a:ext cx="0" cy="419100"/>
            </a:xfrm>
            <a:prstGeom prst="straightConnector1">
              <a:avLst/>
            </a:prstGeom>
            <a:noFill/>
            <a:ln w="19050" cap="flat" cmpd="sng">
              <a:solidFill>
                <a:schemeClr val="accent2"/>
              </a:solidFill>
              <a:prstDash val="solid"/>
              <a:round/>
              <a:headEnd type="none" w="med" len="med"/>
              <a:tailEnd type="triangle" w="med" len="med"/>
            </a:ln>
          </p:spPr>
        </p:cxnSp>
      </p:grpSp>
      <p:grpSp>
        <p:nvGrpSpPr>
          <p:cNvPr id="2095" name="Google Shape;2095;p70"/>
          <p:cNvGrpSpPr/>
          <p:nvPr/>
        </p:nvGrpSpPr>
        <p:grpSpPr>
          <a:xfrm>
            <a:off x="6303375" y="1491125"/>
            <a:ext cx="1904400" cy="1193100"/>
            <a:chOff x="6303375" y="1491125"/>
            <a:chExt cx="1904400" cy="1193100"/>
          </a:xfrm>
        </p:grpSpPr>
        <p:sp>
          <p:nvSpPr>
            <p:cNvPr id="2096" name="Google Shape;2096;p70"/>
            <p:cNvSpPr txBox="1"/>
            <p:nvPr/>
          </p:nvSpPr>
          <p:spPr>
            <a:xfrm>
              <a:off x="6303375" y="1491125"/>
              <a:ext cx="19044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Extra header removed, and plain IP packet sent to rest of Internet.</a:t>
              </a:r>
              <a:endParaRPr>
                <a:solidFill>
                  <a:schemeClr val="accent2"/>
                </a:solidFill>
                <a:latin typeface="Roboto"/>
                <a:ea typeface="Roboto"/>
                <a:cs typeface="Roboto"/>
                <a:sym typeface="Roboto"/>
              </a:endParaRPr>
            </a:p>
          </p:txBody>
        </p:sp>
        <p:cxnSp>
          <p:nvCxnSpPr>
            <p:cNvPr id="2097" name="Google Shape;2097;p70"/>
            <p:cNvCxnSpPr>
              <a:stCxn id="2096" idx="2"/>
              <a:endCxn id="2080" idx="0"/>
            </p:cNvCxnSpPr>
            <p:nvPr/>
          </p:nvCxnSpPr>
          <p:spPr>
            <a:xfrm>
              <a:off x="7255575" y="2193125"/>
              <a:ext cx="0" cy="491100"/>
            </a:xfrm>
            <a:prstGeom prst="straightConnector1">
              <a:avLst/>
            </a:prstGeom>
            <a:noFill/>
            <a:ln w="19050" cap="flat" cmpd="sng">
              <a:solidFill>
                <a:schemeClr val="accent2"/>
              </a:solidFill>
              <a:prstDash val="solid"/>
              <a:round/>
              <a:headEnd type="none" w="med" len="med"/>
              <a:tailEnd type="triangle" w="med" len="med"/>
            </a:ln>
          </p:spPr>
        </p:cxnSp>
      </p:grpSp>
      <p:sp>
        <p:nvSpPr>
          <p:cNvPr id="2" name="Slide Number Placeholder 1">
            <a:extLst>
              <a:ext uri="{FF2B5EF4-FFF2-40B4-BE49-F238E27FC236}">
                <a16:creationId xmlns:a16="http://schemas.microsoft.com/office/drawing/2014/main" id="{E6FA8098-E7C1-6E69-A8E7-98F0BB296F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8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3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0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8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0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9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0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08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03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09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01"/>
        <p:cNvGrpSpPr/>
        <p:nvPr/>
      </p:nvGrpSpPr>
      <p:grpSpPr>
        <a:xfrm>
          <a:off x="0" y="0"/>
          <a:ext cx="0" cy="0"/>
          <a:chOff x="0" y="0"/>
          <a:chExt cx="0" cy="0"/>
        </a:xfrm>
      </p:grpSpPr>
      <p:sp>
        <p:nvSpPr>
          <p:cNvPr id="2102" name="Google Shape;2102;p71"/>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Why is Cellular Different?</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Brief History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Standards</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Challenge: Mobility</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Cellular Networks</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Infrastructure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High-Level View</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0: Registration</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1: Discovery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2: Attachment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3: Data Exchange</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Step 4: Handover</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Roaming and Other Features</a:t>
            </a:r>
            <a:endParaRPr>
              <a:solidFill>
                <a:srgbClr val="B7B7B7"/>
              </a:solidFill>
            </a:endParaRPr>
          </a:p>
        </p:txBody>
      </p:sp>
      <p:sp>
        <p:nvSpPr>
          <p:cNvPr id="2103" name="Google Shape;2103;p71"/>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Step 4: Handover</a:t>
            </a:r>
            <a:endParaRPr/>
          </a:p>
        </p:txBody>
      </p:sp>
      <p:sp>
        <p:nvSpPr>
          <p:cNvPr id="2104" name="Google Shape;2104;p71"/>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500E17EB-1E0F-6818-B7FA-C0E3E4B3B6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sp>
        <p:nvSpPr>
          <p:cNvPr id="2109" name="Google Shape;2109;p72"/>
          <p:cNvSpPr txBox="1"/>
          <p:nvPr/>
        </p:nvSpPr>
        <p:spPr>
          <a:xfrm>
            <a:off x="1003437" y="4064025"/>
            <a:ext cx="35799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5. Connect to new tower using these slots.</a:t>
            </a:r>
            <a:endParaRPr>
              <a:solidFill>
                <a:schemeClr val="accent2"/>
              </a:solidFill>
              <a:latin typeface="Roboto"/>
              <a:ea typeface="Roboto"/>
              <a:cs typeface="Roboto"/>
              <a:sym typeface="Roboto"/>
            </a:endParaRPr>
          </a:p>
        </p:txBody>
      </p:sp>
      <p:cxnSp>
        <p:nvCxnSpPr>
          <p:cNvPr id="2110" name="Google Shape;2110;p72"/>
          <p:cNvCxnSpPr/>
          <p:nvPr/>
        </p:nvCxnSpPr>
        <p:spPr>
          <a:xfrm>
            <a:off x="4777788" y="2294250"/>
            <a:ext cx="0" cy="2529900"/>
          </a:xfrm>
          <a:prstGeom prst="straightConnector1">
            <a:avLst/>
          </a:prstGeom>
          <a:noFill/>
          <a:ln w="19050" cap="flat" cmpd="sng">
            <a:solidFill>
              <a:schemeClr val="dk2"/>
            </a:solidFill>
            <a:prstDash val="solid"/>
            <a:round/>
            <a:headEnd type="none" w="med" len="med"/>
            <a:tailEnd type="none" w="med" len="med"/>
          </a:ln>
        </p:spPr>
      </p:cxnSp>
      <p:sp>
        <p:nvSpPr>
          <p:cNvPr id="2111" name="Google Shape;2111;p72"/>
          <p:cNvSpPr/>
          <p:nvPr/>
        </p:nvSpPr>
        <p:spPr>
          <a:xfrm>
            <a:off x="4695150" y="3378225"/>
            <a:ext cx="165300" cy="6858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12" name="Google Shape;2112;p72"/>
          <p:cNvSpPr txBox="1"/>
          <p:nvPr/>
        </p:nvSpPr>
        <p:spPr>
          <a:xfrm>
            <a:off x="1044762" y="2921013"/>
            <a:ext cx="35799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2. Here's my signal strength to other towers.</a:t>
            </a:r>
            <a:endParaRPr>
              <a:solidFill>
                <a:schemeClr val="accent2"/>
              </a:solidFill>
              <a:latin typeface="Roboto"/>
              <a:ea typeface="Roboto"/>
              <a:cs typeface="Roboto"/>
              <a:sym typeface="Roboto"/>
            </a:endParaRPr>
          </a:p>
        </p:txBody>
      </p:sp>
      <p:sp>
        <p:nvSpPr>
          <p:cNvPr id="2113" name="Google Shape;2113;p7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4: Handover</a:t>
            </a:r>
            <a:endParaRPr/>
          </a:p>
        </p:txBody>
      </p:sp>
      <p:grpSp>
        <p:nvGrpSpPr>
          <p:cNvPr id="2114" name="Google Shape;2114;p72"/>
          <p:cNvGrpSpPr/>
          <p:nvPr/>
        </p:nvGrpSpPr>
        <p:grpSpPr>
          <a:xfrm>
            <a:off x="4585412" y="1471650"/>
            <a:ext cx="384763" cy="551700"/>
            <a:chOff x="160300" y="2651875"/>
            <a:chExt cx="384763" cy="551700"/>
          </a:xfrm>
        </p:grpSpPr>
        <p:pic>
          <p:nvPicPr>
            <p:cNvPr id="2115" name="Google Shape;2115;p72"/>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2116" name="Google Shape;2116;p72"/>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grpSp>
        <p:nvGrpSpPr>
          <p:cNvPr id="2117" name="Google Shape;2117;p72"/>
          <p:cNvGrpSpPr/>
          <p:nvPr/>
        </p:nvGrpSpPr>
        <p:grpSpPr>
          <a:xfrm>
            <a:off x="8066753" y="1471681"/>
            <a:ext cx="280062" cy="551640"/>
            <a:chOff x="7897625" y="3319150"/>
            <a:chExt cx="645900" cy="1285575"/>
          </a:xfrm>
        </p:grpSpPr>
        <p:sp>
          <p:nvSpPr>
            <p:cNvPr id="2118" name="Google Shape;2118;p72"/>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119" name="Google Shape;2119;p72"/>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120" name="Google Shape;2120;p72"/>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121" name="Google Shape;2121;p72"/>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122" name="Google Shape;2122;p72"/>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123" name="Google Shape;2123;p72"/>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124" name="Google Shape;2124;p72"/>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125" name="Google Shape;2125;p72"/>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2126" name="Google Shape;2126;p72"/>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2127" name="Google Shape;2127;p72"/>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28" name="Google Shape;2128;p72"/>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29" name="Google Shape;2129;p72"/>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130" name="Google Shape;2130;p72"/>
          <p:cNvGrpSpPr/>
          <p:nvPr/>
        </p:nvGrpSpPr>
        <p:grpSpPr>
          <a:xfrm>
            <a:off x="751553" y="1471681"/>
            <a:ext cx="280062" cy="551640"/>
            <a:chOff x="7897625" y="3319150"/>
            <a:chExt cx="645900" cy="1285575"/>
          </a:xfrm>
        </p:grpSpPr>
        <p:sp>
          <p:nvSpPr>
            <p:cNvPr id="2131" name="Google Shape;2131;p72"/>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132" name="Google Shape;2132;p72"/>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133" name="Google Shape;2133;p72"/>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134" name="Google Shape;2134;p72"/>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135" name="Google Shape;2135;p72"/>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136" name="Google Shape;2136;p72"/>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137" name="Google Shape;2137;p72"/>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138" name="Google Shape;2138;p72"/>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2139" name="Google Shape;2139;p72"/>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2140" name="Google Shape;2140;p72"/>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41" name="Google Shape;2141;p72"/>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42" name="Google Shape;2142;p72"/>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143" name="Google Shape;2143;p72"/>
          <p:cNvSpPr txBox="1"/>
          <p:nvPr/>
        </p:nvSpPr>
        <p:spPr>
          <a:xfrm>
            <a:off x="449388" y="2023350"/>
            <a:ext cx="8844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Old Tower</a:t>
            </a:r>
            <a:endParaRPr>
              <a:solidFill>
                <a:schemeClr val="dk1"/>
              </a:solidFill>
              <a:latin typeface="Roboto"/>
              <a:ea typeface="Roboto"/>
              <a:cs typeface="Roboto"/>
              <a:sym typeface="Roboto"/>
            </a:endParaRPr>
          </a:p>
        </p:txBody>
      </p:sp>
      <p:sp>
        <p:nvSpPr>
          <p:cNvPr id="2144" name="Google Shape;2144;p72"/>
          <p:cNvSpPr txBox="1"/>
          <p:nvPr/>
        </p:nvSpPr>
        <p:spPr>
          <a:xfrm>
            <a:off x="4335575" y="2023350"/>
            <a:ext cx="8844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Device</a:t>
            </a:r>
            <a:endParaRPr>
              <a:solidFill>
                <a:schemeClr val="dk1"/>
              </a:solidFill>
              <a:latin typeface="Roboto"/>
              <a:ea typeface="Roboto"/>
              <a:cs typeface="Roboto"/>
              <a:sym typeface="Roboto"/>
            </a:endParaRPr>
          </a:p>
        </p:txBody>
      </p:sp>
      <p:sp>
        <p:nvSpPr>
          <p:cNvPr id="2145" name="Google Shape;2145;p72"/>
          <p:cNvSpPr txBox="1"/>
          <p:nvPr/>
        </p:nvSpPr>
        <p:spPr>
          <a:xfrm>
            <a:off x="7718988" y="2023350"/>
            <a:ext cx="975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New Tower</a:t>
            </a:r>
            <a:endParaRPr>
              <a:solidFill>
                <a:schemeClr val="dk1"/>
              </a:solidFill>
              <a:latin typeface="Roboto"/>
              <a:ea typeface="Roboto"/>
              <a:cs typeface="Roboto"/>
              <a:sym typeface="Roboto"/>
            </a:endParaRPr>
          </a:p>
        </p:txBody>
      </p:sp>
      <p:cxnSp>
        <p:nvCxnSpPr>
          <p:cNvPr id="2146" name="Google Shape;2146;p72"/>
          <p:cNvCxnSpPr/>
          <p:nvPr/>
        </p:nvCxnSpPr>
        <p:spPr>
          <a:xfrm>
            <a:off x="891600" y="2294250"/>
            <a:ext cx="0" cy="2529900"/>
          </a:xfrm>
          <a:prstGeom prst="straightConnector1">
            <a:avLst/>
          </a:prstGeom>
          <a:noFill/>
          <a:ln w="19050" cap="flat" cmpd="sng">
            <a:solidFill>
              <a:schemeClr val="dk2"/>
            </a:solidFill>
            <a:prstDash val="solid"/>
            <a:round/>
            <a:headEnd type="none" w="med" len="med"/>
            <a:tailEnd type="none" w="med" len="med"/>
          </a:ln>
        </p:spPr>
      </p:cxnSp>
      <p:cxnSp>
        <p:nvCxnSpPr>
          <p:cNvPr id="2147" name="Google Shape;2147;p72"/>
          <p:cNvCxnSpPr/>
          <p:nvPr/>
        </p:nvCxnSpPr>
        <p:spPr>
          <a:xfrm>
            <a:off x="8206800" y="2294250"/>
            <a:ext cx="0" cy="2529900"/>
          </a:xfrm>
          <a:prstGeom prst="straightConnector1">
            <a:avLst/>
          </a:prstGeom>
          <a:noFill/>
          <a:ln w="19050" cap="flat" cmpd="sng">
            <a:solidFill>
              <a:schemeClr val="dk2"/>
            </a:solidFill>
            <a:prstDash val="solid"/>
            <a:round/>
            <a:headEnd type="none" w="med" len="med"/>
            <a:tailEnd type="none" w="med" len="med"/>
          </a:ln>
        </p:spPr>
      </p:cxnSp>
      <p:cxnSp>
        <p:nvCxnSpPr>
          <p:cNvPr id="2148" name="Google Shape;2148;p72"/>
          <p:cNvCxnSpPr/>
          <p:nvPr/>
        </p:nvCxnSpPr>
        <p:spPr>
          <a:xfrm>
            <a:off x="891600" y="2734725"/>
            <a:ext cx="3886200" cy="0"/>
          </a:xfrm>
          <a:prstGeom prst="straightConnector1">
            <a:avLst/>
          </a:prstGeom>
          <a:noFill/>
          <a:ln w="19050" cap="flat" cmpd="sng">
            <a:solidFill>
              <a:schemeClr val="accent2"/>
            </a:solidFill>
            <a:prstDash val="solid"/>
            <a:round/>
            <a:headEnd type="none" w="med" len="med"/>
            <a:tailEnd type="triangle" w="med" len="med"/>
          </a:ln>
        </p:spPr>
      </p:cxnSp>
      <p:sp>
        <p:nvSpPr>
          <p:cNvPr id="2149" name="Google Shape;2149;p72"/>
          <p:cNvSpPr txBox="1"/>
          <p:nvPr/>
        </p:nvSpPr>
        <p:spPr>
          <a:xfrm>
            <a:off x="1374513" y="2248425"/>
            <a:ext cx="28377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1. Your signal strength is low. Measure signal to other towers.</a:t>
            </a:r>
            <a:endParaRPr>
              <a:solidFill>
                <a:schemeClr val="accent2"/>
              </a:solidFill>
              <a:latin typeface="Roboto"/>
              <a:ea typeface="Roboto"/>
              <a:cs typeface="Roboto"/>
              <a:sym typeface="Roboto"/>
            </a:endParaRPr>
          </a:p>
        </p:txBody>
      </p:sp>
      <p:cxnSp>
        <p:nvCxnSpPr>
          <p:cNvPr id="2150" name="Google Shape;2150;p72"/>
          <p:cNvCxnSpPr/>
          <p:nvPr/>
        </p:nvCxnSpPr>
        <p:spPr>
          <a:xfrm>
            <a:off x="891600" y="3191925"/>
            <a:ext cx="3886200" cy="0"/>
          </a:xfrm>
          <a:prstGeom prst="straightConnector1">
            <a:avLst/>
          </a:prstGeom>
          <a:noFill/>
          <a:ln w="19050" cap="flat" cmpd="sng">
            <a:solidFill>
              <a:schemeClr val="accent2"/>
            </a:solidFill>
            <a:prstDash val="solid"/>
            <a:round/>
            <a:headEnd type="triangle" w="med" len="med"/>
            <a:tailEnd type="none" w="med" len="med"/>
          </a:ln>
        </p:spPr>
      </p:cxnSp>
      <p:cxnSp>
        <p:nvCxnSpPr>
          <p:cNvPr id="2151" name="Google Shape;2151;p72"/>
          <p:cNvCxnSpPr/>
          <p:nvPr/>
        </p:nvCxnSpPr>
        <p:spPr>
          <a:xfrm>
            <a:off x="891600" y="3572925"/>
            <a:ext cx="7315200" cy="0"/>
          </a:xfrm>
          <a:prstGeom prst="straightConnector1">
            <a:avLst/>
          </a:prstGeom>
          <a:noFill/>
          <a:ln w="19050" cap="flat" cmpd="sng">
            <a:solidFill>
              <a:schemeClr val="accent2"/>
            </a:solidFill>
            <a:prstDash val="solid"/>
            <a:round/>
            <a:headEnd type="none" w="med" len="med"/>
            <a:tailEnd type="triangle" w="med" len="med"/>
          </a:ln>
        </p:spPr>
      </p:cxnSp>
      <p:sp>
        <p:nvSpPr>
          <p:cNvPr id="2152" name="Google Shape;2152;p72"/>
          <p:cNvSpPr txBox="1"/>
          <p:nvPr/>
        </p:nvSpPr>
        <p:spPr>
          <a:xfrm>
            <a:off x="5073450" y="3302025"/>
            <a:ext cx="28377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3. User is coming your way...</a:t>
            </a:r>
            <a:endParaRPr>
              <a:solidFill>
                <a:schemeClr val="accent2"/>
              </a:solidFill>
              <a:latin typeface="Roboto"/>
              <a:ea typeface="Roboto"/>
              <a:cs typeface="Roboto"/>
              <a:sym typeface="Roboto"/>
            </a:endParaRPr>
          </a:p>
        </p:txBody>
      </p:sp>
      <p:cxnSp>
        <p:nvCxnSpPr>
          <p:cNvPr id="2153" name="Google Shape;2153;p72"/>
          <p:cNvCxnSpPr/>
          <p:nvPr/>
        </p:nvCxnSpPr>
        <p:spPr>
          <a:xfrm>
            <a:off x="891600" y="3953925"/>
            <a:ext cx="7315200" cy="0"/>
          </a:xfrm>
          <a:prstGeom prst="straightConnector1">
            <a:avLst/>
          </a:prstGeom>
          <a:noFill/>
          <a:ln w="19050" cap="flat" cmpd="sng">
            <a:solidFill>
              <a:schemeClr val="accent2"/>
            </a:solidFill>
            <a:prstDash val="solid"/>
            <a:round/>
            <a:headEnd type="triangle" w="med" len="med"/>
            <a:tailEnd type="none" w="med" len="med"/>
          </a:ln>
        </p:spPr>
      </p:cxnSp>
      <p:sp>
        <p:nvSpPr>
          <p:cNvPr id="2154" name="Google Shape;2154;p72"/>
          <p:cNvSpPr txBox="1"/>
          <p:nvPr/>
        </p:nvSpPr>
        <p:spPr>
          <a:xfrm>
            <a:off x="4938462" y="3683025"/>
            <a:ext cx="31077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4. OK. Here are radio slots for the user.</a:t>
            </a:r>
            <a:endParaRPr>
              <a:solidFill>
                <a:schemeClr val="accent2"/>
              </a:solidFill>
              <a:latin typeface="Roboto"/>
              <a:ea typeface="Roboto"/>
              <a:cs typeface="Roboto"/>
              <a:sym typeface="Roboto"/>
            </a:endParaRPr>
          </a:p>
        </p:txBody>
      </p:sp>
      <p:cxnSp>
        <p:nvCxnSpPr>
          <p:cNvPr id="2155" name="Google Shape;2155;p72"/>
          <p:cNvCxnSpPr/>
          <p:nvPr/>
        </p:nvCxnSpPr>
        <p:spPr>
          <a:xfrm>
            <a:off x="891600" y="4334925"/>
            <a:ext cx="3886200" cy="0"/>
          </a:xfrm>
          <a:prstGeom prst="straightConnector1">
            <a:avLst/>
          </a:prstGeom>
          <a:noFill/>
          <a:ln w="19050" cap="flat" cmpd="sng">
            <a:solidFill>
              <a:schemeClr val="accent2"/>
            </a:solidFill>
            <a:prstDash val="solid"/>
            <a:round/>
            <a:headEnd type="none" w="med" len="med"/>
            <a:tailEnd type="triangle" w="med" len="med"/>
          </a:ln>
        </p:spPr>
      </p:cxnSp>
      <p:sp>
        <p:nvSpPr>
          <p:cNvPr id="2156" name="Google Shape;2156;p72"/>
          <p:cNvSpPr txBox="1"/>
          <p:nvPr/>
        </p:nvSpPr>
        <p:spPr>
          <a:xfrm>
            <a:off x="4938462" y="4445025"/>
            <a:ext cx="31077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7. Handover complete!</a:t>
            </a:r>
            <a:endParaRPr>
              <a:solidFill>
                <a:schemeClr val="accent2"/>
              </a:solidFill>
              <a:latin typeface="Roboto"/>
              <a:ea typeface="Roboto"/>
              <a:cs typeface="Roboto"/>
              <a:sym typeface="Roboto"/>
            </a:endParaRPr>
          </a:p>
        </p:txBody>
      </p:sp>
      <p:sp>
        <p:nvSpPr>
          <p:cNvPr id="2157" name="Google Shape;2157;p72"/>
          <p:cNvSpPr/>
          <p:nvPr/>
        </p:nvSpPr>
        <p:spPr>
          <a:xfrm>
            <a:off x="4695150" y="4553325"/>
            <a:ext cx="165300" cy="2709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158" name="Google Shape;2158;p72"/>
          <p:cNvCxnSpPr/>
          <p:nvPr/>
        </p:nvCxnSpPr>
        <p:spPr>
          <a:xfrm>
            <a:off x="891600" y="4715925"/>
            <a:ext cx="7315200" cy="0"/>
          </a:xfrm>
          <a:prstGeom prst="straightConnector1">
            <a:avLst/>
          </a:prstGeom>
          <a:noFill/>
          <a:ln w="19050" cap="flat" cmpd="sng">
            <a:solidFill>
              <a:schemeClr val="accent2"/>
            </a:solidFill>
            <a:prstDash val="solid"/>
            <a:round/>
            <a:headEnd type="triangle" w="med" len="med"/>
            <a:tailEnd type="none" w="med" len="med"/>
          </a:ln>
        </p:spPr>
      </p:cxnSp>
      <p:sp>
        <p:nvSpPr>
          <p:cNvPr id="2159" name="Google Shape;2159;p72"/>
          <p:cNvSpPr/>
          <p:nvPr/>
        </p:nvSpPr>
        <p:spPr>
          <a:xfrm>
            <a:off x="5804113" y="693375"/>
            <a:ext cx="960600" cy="550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Mobility Manager</a:t>
            </a:r>
            <a:endParaRPr>
              <a:latin typeface="Roboto"/>
              <a:ea typeface="Roboto"/>
              <a:cs typeface="Roboto"/>
              <a:sym typeface="Roboto"/>
            </a:endParaRPr>
          </a:p>
        </p:txBody>
      </p:sp>
      <p:cxnSp>
        <p:nvCxnSpPr>
          <p:cNvPr id="2160" name="Google Shape;2160;p72"/>
          <p:cNvCxnSpPr>
            <a:endCxn id="2159" idx="3"/>
          </p:cNvCxnSpPr>
          <p:nvPr/>
        </p:nvCxnSpPr>
        <p:spPr>
          <a:xfrm rot="10800000">
            <a:off x="6764713" y="968775"/>
            <a:ext cx="1264500" cy="599400"/>
          </a:xfrm>
          <a:prstGeom prst="straightConnector1">
            <a:avLst/>
          </a:prstGeom>
          <a:noFill/>
          <a:ln w="19050" cap="flat" cmpd="sng">
            <a:solidFill>
              <a:schemeClr val="accent2"/>
            </a:solidFill>
            <a:prstDash val="solid"/>
            <a:round/>
            <a:headEnd type="none" w="med" len="med"/>
            <a:tailEnd type="triangle" w="med" len="med"/>
          </a:ln>
        </p:spPr>
      </p:cxnSp>
      <p:sp>
        <p:nvSpPr>
          <p:cNvPr id="2161" name="Google Shape;2161;p72"/>
          <p:cNvSpPr txBox="1"/>
          <p:nvPr/>
        </p:nvSpPr>
        <p:spPr>
          <a:xfrm>
            <a:off x="7065625" y="608425"/>
            <a:ext cx="13887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6. I'm the new tower for the user.</a:t>
            </a:r>
            <a:endParaRPr>
              <a:solidFill>
                <a:schemeClr val="accent2"/>
              </a:solidFill>
              <a:latin typeface="Roboto"/>
              <a:ea typeface="Roboto"/>
              <a:cs typeface="Roboto"/>
              <a:sym typeface="Roboto"/>
            </a:endParaRPr>
          </a:p>
        </p:txBody>
      </p:sp>
      <p:sp>
        <p:nvSpPr>
          <p:cNvPr id="2162" name="Google Shape;2162;p72"/>
          <p:cNvSpPr txBox="1"/>
          <p:nvPr/>
        </p:nvSpPr>
        <p:spPr>
          <a:xfrm>
            <a:off x="1984350" y="725625"/>
            <a:ext cx="3819900" cy="486300"/>
          </a:xfrm>
          <a:prstGeom prst="rect">
            <a:avLst/>
          </a:prstGeom>
          <a:noFill/>
          <a:ln>
            <a:noFill/>
          </a:ln>
        </p:spPr>
        <p:txBody>
          <a:bodyPr spcFirstLastPara="1" wrap="square" lIns="27425" tIns="27425" rIns="27425" bIns="27425" anchor="t" anchorCtr="0">
            <a:spAutoFit/>
          </a:bodyPr>
          <a:lstStyle/>
          <a:p>
            <a:pPr marL="0" lvl="0" indent="0" algn="r" rtl="0">
              <a:spcBef>
                <a:spcPts val="0"/>
              </a:spcBef>
              <a:spcAft>
                <a:spcPts val="0"/>
              </a:spcAft>
              <a:buNone/>
            </a:pPr>
            <a:r>
              <a:rPr lang="en">
                <a:solidFill>
                  <a:schemeClr val="accent2"/>
                </a:solidFill>
                <a:latin typeface="Roboto"/>
                <a:ea typeface="Roboto"/>
                <a:cs typeface="Roboto"/>
                <a:sym typeface="Roboto"/>
              </a:rPr>
              <a:t>Update user location in database.</a:t>
            </a:r>
            <a:br>
              <a:rPr lang="en">
                <a:solidFill>
                  <a:schemeClr val="accent2"/>
                </a:solidFill>
                <a:latin typeface="Roboto"/>
                <a:ea typeface="Roboto"/>
                <a:cs typeface="Roboto"/>
                <a:sym typeface="Roboto"/>
              </a:rPr>
            </a:br>
            <a:r>
              <a:rPr lang="en">
                <a:solidFill>
                  <a:schemeClr val="accent2"/>
                </a:solidFill>
                <a:latin typeface="Roboto"/>
                <a:ea typeface="Roboto"/>
                <a:cs typeface="Roboto"/>
                <a:sym typeface="Roboto"/>
              </a:rPr>
              <a:t>Configure new path between user and Internet.</a:t>
            </a:r>
            <a:endParaRPr>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13A2A050-5AA5-B336-26FE-C36A43A64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7" name="Google Shape;2167;p7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4: Handover</a:t>
            </a:r>
            <a:endParaRPr/>
          </a:p>
        </p:txBody>
      </p:sp>
      <p:sp>
        <p:nvSpPr>
          <p:cNvPr id="2168" name="Google Shape;2168;p73"/>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Handover is complicated.</a:t>
            </a:r>
            <a:endParaRPr/>
          </a:p>
          <a:p>
            <a:pPr marL="457200" lvl="0" indent="-342900" algn="l" rtl="0">
              <a:spcBef>
                <a:spcPts val="600"/>
              </a:spcBef>
              <a:spcAft>
                <a:spcPts val="0"/>
              </a:spcAft>
              <a:buSzPts val="1800"/>
              <a:buChar char="●"/>
            </a:pPr>
            <a:r>
              <a:rPr lang="en"/>
              <a:t>Cooperative process between user, towers, manager, and gateways.</a:t>
            </a:r>
            <a:endParaRPr/>
          </a:p>
          <a:p>
            <a:pPr marL="457200" lvl="0" indent="-342900" algn="l" rtl="0">
              <a:spcBef>
                <a:spcPts val="0"/>
              </a:spcBef>
              <a:spcAft>
                <a:spcPts val="0"/>
              </a:spcAft>
              <a:buSzPts val="1800"/>
              <a:buChar char="●"/>
            </a:pPr>
            <a:r>
              <a:rPr lang="en"/>
              <a:t>More involved when we have to change the radio or packet gateways being used.</a:t>
            </a:r>
            <a:endParaRPr/>
          </a:p>
          <a:p>
            <a:pPr marL="0" lvl="0" indent="0" algn="l" rtl="0">
              <a:spcBef>
                <a:spcPts val="600"/>
              </a:spcBef>
              <a:spcAft>
                <a:spcPts val="0"/>
              </a:spcAft>
              <a:buNone/>
            </a:pPr>
            <a:r>
              <a:rPr lang="en"/>
              <a:t>Handover must be seamless.</a:t>
            </a:r>
            <a:endParaRPr/>
          </a:p>
          <a:p>
            <a:pPr marL="457200" lvl="0" indent="-342900" algn="l" rtl="0">
              <a:spcBef>
                <a:spcPts val="600"/>
              </a:spcBef>
              <a:spcAft>
                <a:spcPts val="0"/>
              </a:spcAft>
              <a:buSzPts val="1800"/>
              <a:buChar char="●"/>
            </a:pPr>
            <a:r>
              <a:rPr lang="en"/>
              <a:t>User's IP address cannot change.</a:t>
            </a:r>
            <a:endParaRPr/>
          </a:p>
          <a:p>
            <a:pPr marL="457200" lvl="0" indent="-342900" algn="l" rtl="0">
              <a:spcBef>
                <a:spcPts val="0"/>
              </a:spcBef>
              <a:spcAft>
                <a:spcPts val="0"/>
              </a:spcAft>
              <a:buSzPts val="1800"/>
              <a:buChar char="●"/>
            </a:pPr>
            <a:r>
              <a:rPr lang="en"/>
              <a:t>User is still sending/receiving data during handover.</a:t>
            </a:r>
            <a:endParaRPr/>
          </a:p>
          <a:p>
            <a:pPr marL="457200" lvl="0" indent="-342900" algn="l" rtl="0">
              <a:spcBef>
                <a:spcPts val="0"/>
              </a:spcBef>
              <a:spcAft>
                <a:spcPts val="0"/>
              </a:spcAft>
              <a:buSzPts val="1800"/>
              <a:buChar char="●"/>
            </a:pPr>
            <a:r>
              <a:rPr lang="en"/>
              <a:t>Old tower can buffer data it receives during handover.</a:t>
            </a:r>
            <a:endParaRPr/>
          </a:p>
          <a:p>
            <a:pPr marL="457200" lvl="0" indent="-342900" algn="l" rtl="0">
              <a:spcBef>
                <a:spcPts val="0"/>
              </a:spcBef>
              <a:spcAft>
                <a:spcPts val="0"/>
              </a:spcAft>
              <a:buSzPts val="1800"/>
              <a:buChar char="●"/>
            </a:pPr>
            <a:r>
              <a:rPr lang="en"/>
              <a:t>After handover, old tower transfers buffer to new tower.</a:t>
            </a:r>
            <a:endParaRPr/>
          </a:p>
          <a:p>
            <a:pPr marL="0" lvl="0" indent="0" algn="l" rtl="0">
              <a:spcBef>
                <a:spcPts val="600"/>
              </a:spcBef>
              <a:spcAft>
                <a:spcPts val="0"/>
              </a:spcAft>
              <a:buNone/>
            </a:pPr>
            <a:r>
              <a:rPr lang="en"/>
              <a:t>Decisions are made by the operator.</a:t>
            </a:r>
            <a:endParaRPr/>
          </a:p>
          <a:p>
            <a:pPr marL="457200" lvl="0" indent="-342900" algn="l" rtl="0">
              <a:spcBef>
                <a:spcPts val="600"/>
              </a:spcBef>
              <a:spcAft>
                <a:spcPts val="0"/>
              </a:spcAft>
              <a:buSzPts val="1800"/>
              <a:buChar char="●"/>
            </a:pPr>
            <a:r>
              <a:rPr lang="en"/>
              <a:t>Device reports signal strength, but old tower chooses the new tower.</a:t>
            </a:r>
            <a:endParaRPr/>
          </a:p>
          <a:p>
            <a:pPr marL="457200" lvl="0" indent="-342900" algn="l" rtl="0">
              <a:spcBef>
                <a:spcPts val="0"/>
              </a:spcBef>
              <a:spcAft>
                <a:spcPts val="0"/>
              </a:spcAft>
              <a:buSzPts val="1800"/>
              <a:buChar char="●"/>
            </a:pPr>
            <a:r>
              <a:rPr lang="en"/>
              <a:t>Benefit: Operator has more control, e.g. for load-balancing.</a:t>
            </a:r>
            <a:endParaRPr/>
          </a:p>
          <a:p>
            <a:pPr marL="457200" lvl="0" indent="-342900" algn="l" rtl="0">
              <a:spcBef>
                <a:spcPts val="0"/>
              </a:spcBef>
              <a:spcAft>
                <a:spcPts val="0"/>
              </a:spcAft>
              <a:buSzPts val="1800"/>
              <a:buChar char="●"/>
            </a:pPr>
            <a:r>
              <a:rPr lang="en"/>
              <a:t>Drawback: Slower, requires extra round-trips.</a:t>
            </a:r>
            <a:endParaRPr/>
          </a:p>
        </p:txBody>
      </p:sp>
      <p:sp>
        <p:nvSpPr>
          <p:cNvPr id="2" name="Slide Number Placeholder 1">
            <a:extLst>
              <a:ext uri="{FF2B5EF4-FFF2-40B4-BE49-F238E27FC236}">
                <a16:creationId xmlns:a16="http://schemas.microsoft.com/office/drawing/2014/main" id="{F671611F-193C-A942-A5D8-ED1E7F1F1A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173" name="Google Shape;2173;p74"/>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Why is Cellular Different?</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Brief History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Standards</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Challenge: Mobility</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Cellular Networks</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Infrastructure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High-Level View</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0: Registration</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1: Discovery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2: Attachment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3: Data Exchange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4: Handover</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Roaming and Other Features</a:t>
            </a:r>
            <a:endParaRPr b="1">
              <a:solidFill>
                <a:schemeClr val="accent3"/>
              </a:solidFill>
              <a:latin typeface="Roboto"/>
              <a:ea typeface="Roboto"/>
              <a:cs typeface="Roboto"/>
              <a:sym typeface="Roboto"/>
            </a:endParaRPr>
          </a:p>
        </p:txBody>
      </p:sp>
      <p:sp>
        <p:nvSpPr>
          <p:cNvPr id="2174" name="Google Shape;2174;p74"/>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Roaming and Other Features</a:t>
            </a:r>
            <a:endParaRPr/>
          </a:p>
        </p:txBody>
      </p:sp>
      <p:sp>
        <p:nvSpPr>
          <p:cNvPr id="2175" name="Google Shape;2175;p74"/>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9E008BAD-71F8-D128-7D96-66BB92E042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75"/>
          <p:cNvSpPr/>
          <p:nvPr/>
        </p:nvSpPr>
        <p:spPr>
          <a:xfrm>
            <a:off x="5188250" y="2677500"/>
            <a:ext cx="3355200" cy="23643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81" name="Google Shape;2181;p75"/>
          <p:cNvSpPr/>
          <p:nvPr/>
        </p:nvSpPr>
        <p:spPr>
          <a:xfrm>
            <a:off x="510275" y="1948700"/>
            <a:ext cx="3355200" cy="23643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82" name="Google Shape;2182;p7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Roaming</a:t>
            </a:r>
            <a:endParaRPr/>
          </a:p>
        </p:txBody>
      </p:sp>
      <p:sp>
        <p:nvSpPr>
          <p:cNvPr id="2183" name="Google Shape;2183;p75"/>
          <p:cNvSpPr txBox="1">
            <a:spLocks noGrp="1"/>
          </p:cNvSpPr>
          <p:nvPr>
            <p:ph type="body" idx="1"/>
          </p:nvPr>
        </p:nvSpPr>
        <p:spPr>
          <a:xfrm>
            <a:off x="107050" y="402200"/>
            <a:ext cx="8909700" cy="1546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Visitor and home networks must establish a roaming agreement.</a:t>
            </a:r>
            <a:endParaRPr/>
          </a:p>
          <a:p>
            <a:pPr marL="457200" lvl="0" indent="-342900" algn="l" rtl="0">
              <a:spcBef>
                <a:spcPts val="600"/>
              </a:spcBef>
              <a:spcAft>
                <a:spcPts val="0"/>
              </a:spcAft>
              <a:buSzPts val="1800"/>
              <a:buChar char="●"/>
            </a:pPr>
            <a:r>
              <a:rPr lang="en"/>
              <a:t>Visited network uses device's network code (in IMSI) to learn the home network.</a:t>
            </a:r>
            <a:endParaRPr/>
          </a:p>
          <a:p>
            <a:pPr marL="457200" lvl="0" indent="-342900" algn="l" rtl="0">
              <a:spcBef>
                <a:spcPts val="0"/>
              </a:spcBef>
              <a:spcAft>
                <a:spcPts val="0"/>
              </a:spcAft>
              <a:buSzPts val="1800"/>
              <a:buChar char="●"/>
            </a:pPr>
            <a:r>
              <a:rPr lang="en"/>
              <a:t>Need home network's help to authenticate user.</a:t>
            </a:r>
            <a:endParaRPr/>
          </a:p>
          <a:p>
            <a:pPr marL="457200" lvl="0" indent="-342900" algn="l" rtl="0">
              <a:spcBef>
                <a:spcPts val="0"/>
              </a:spcBef>
              <a:spcAft>
                <a:spcPts val="0"/>
              </a:spcAft>
              <a:buSzPts val="1800"/>
              <a:buChar char="●"/>
            </a:pPr>
            <a:r>
              <a:rPr lang="en"/>
              <a:t>Need to update home network's database with user's location.</a:t>
            </a:r>
            <a:endParaRPr/>
          </a:p>
        </p:txBody>
      </p:sp>
      <p:sp>
        <p:nvSpPr>
          <p:cNvPr id="2184" name="Google Shape;2184;p75"/>
          <p:cNvSpPr/>
          <p:nvPr/>
        </p:nvSpPr>
        <p:spPr>
          <a:xfrm>
            <a:off x="1060114" y="2213263"/>
            <a:ext cx="780600" cy="676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185" name="Google Shape;2185;p75"/>
          <p:cNvGrpSpPr/>
          <p:nvPr/>
        </p:nvGrpSpPr>
        <p:grpSpPr>
          <a:xfrm>
            <a:off x="1360922" y="2373180"/>
            <a:ext cx="178979" cy="356361"/>
            <a:chOff x="7897625" y="3319150"/>
            <a:chExt cx="645900" cy="1285575"/>
          </a:xfrm>
        </p:grpSpPr>
        <p:sp>
          <p:nvSpPr>
            <p:cNvPr id="2186" name="Google Shape;2186;p75"/>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187" name="Google Shape;2187;p75"/>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188" name="Google Shape;2188;p75"/>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189" name="Google Shape;2189;p75"/>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190" name="Google Shape;2190;p75"/>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191" name="Google Shape;2191;p75"/>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192" name="Google Shape;2192;p75"/>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193" name="Google Shape;2193;p75"/>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194" name="Google Shape;2194;p75"/>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195" name="Google Shape;2195;p75"/>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96" name="Google Shape;2196;p75"/>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97" name="Google Shape;2197;p75"/>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198" name="Google Shape;2198;p75"/>
          <p:cNvSpPr/>
          <p:nvPr/>
        </p:nvSpPr>
        <p:spPr>
          <a:xfrm>
            <a:off x="1060102" y="2889463"/>
            <a:ext cx="780600" cy="676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199" name="Google Shape;2199;p75"/>
          <p:cNvGrpSpPr/>
          <p:nvPr/>
        </p:nvGrpSpPr>
        <p:grpSpPr>
          <a:xfrm>
            <a:off x="1360910" y="3049380"/>
            <a:ext cx="178979" cy="356361"/>
            <a:chOff x="7897625" y="3319150"/>
            <a:chExt cx="645900" cy="1285575"/>
          </a:xfrm>
        </p:grpSpPr>
        <p:sp>
          <p:nvSpPr>
            <p:cNvPr id="2200" name="Google Shape;2200;p75"/>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01" name="Google Shape;2201;p75"/>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202" name="Google Shape;2202;p75"/>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203" name="Google Shape;2203;p75"/>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204" name="Google Shape;2204;p75"/>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205" name="Google Shape;2205;p75"/>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206" name="Google Shape;2206;p75"/>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207" name="Google Shape;2207;p75"/>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208" name="Google Shape;2208;p75"/>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209" name="Google Shape;2209;p75"/>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10" name="Google Shape;2210;p75"/>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11" name="Google Shape;2211;p75"/>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212" name="Google Shape;2212;p75"/>
          <p:cNvSpPr/>
          <p:nvPr/>
        </p:nvSpPr>
        <p:spPr>
          <a:xfrm>
            <a:off x="2136275" y="24088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2213" name="Google Shape;2213;p75"/>
          <p:cNvSpPr/>
          <p:nvPr/>
        </p:nvSpPr>
        <p:spPr>
          <a:xfrm>
            <a:off x="2136275" y="30887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sp>
        <p:nvSpPr>
          <p:cNvPr id="2214" name="Google Shape;2214;p75"/>
          <p:cNvSpPr/>
          <p:nvPr/>
        </p:nvSpPr>
        <p:spPr>
          <a:xfrm>
            <a:off x="3580475" y="30493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P1</a:t>
            </a:r>
            <a:endParaRPr>
              <a:solidFill>
                <a:srgbClr val="B7B7B7"/>
              </a:solidFill>
              <a:latin typeface="Roboto"/>
              <a:ea typeface="Roboto"/>
              <a:cs typeface="Roboto"/>
              <a:sym typeface="Roboto"/>
            </a:endParaRPr>
          </a:p>
        </p:txBody>
      </p:sp>
      <p:cxnSp>
        <p:nvCxnSpPr>
          <p:cNvPr id="2215" name="Google Shape;2215;p75"/>
          <p:cNvCxnSpPr>
            <a:stCxn id="2212" idx="1"/>
          </p:cNvCxnSpPr>
          <p:nvPr/>
        </p:nvCxnSpPr>
        <p:spPr>
          <a:xfrm rot="10800000">
            <a:off x="1617275" y="2551375"/>
            <a:ext cx="519000" cy="0"/>
          </a:xfrm>
          <a:prstGeom prst="straightConnector1">
            <a:avLst/>
          </a:prstGeom>
          <a:noFill/>
          <a:ln w="9525" cap="flat" cmpd="sng">
            <a:solidFill>
              <a:srgbClr val="B7B7B7"/>
            </a:solidFill>
            <a:prstDash val="solid"/>
            <a:round/>
            <a:headEnd type="none" w="med" len="med"/>
            <a:tailEnd type="none" w="med" len="med"/>
          </a:ln>
        </p:spPr>
      </p:cxnSp>
      <p:cxnSp>
        <p:nvCxnSpPr>
          <p:cNvPr id="2216" name="Google Shape;2216;p75"/>
          <p:cNvCxnSpPr/>
          <p:nvPr/>
        </p:nvCxnSpPr>
        <p:spPr>
          <a:xfrm rot="10800000">
            <a:off x="1617275" y="3231225"/>
            <a:ext cx="519000" cy="0"/>
          </a:xfrm>
          <a:prstGeom prst="straightConnector1">
            <a:avLst/>
          </a:prstGeom>
          <a:noFill/>
          <a:ln w="9525" cap="flat" cmpd="sng">
            <a:solidFill>
              <a:srgbClr val="B7B7B7"/>
            </a:solidFill>
            <a:prstDash val="solid"/>
            <a:round/>
            <a:headEnd type="none" w="med" len="med"/>
            <a:tailEnd type="none" w="med" len="med"/>
          </a:ln>
        </p:spPr>
      </p:cxnSp>
      <p:cxnSp>
        <p:nvCxnSpPr>
          <p:cNvPr id="2217" name="Google Shape;2217;p75"/>
          <p:cNvCxnSpPr>
            <a:stCxn id="2212" idx="3"/>
            <a:endCxn id="2214" idx="1"/>
          </p:cNvCxnSpPr>
          <p:nvPr/>
        </p:nvCxnSpPr>
        <p:spPr>
          <a:xfrm>
            <a:off x="2421275" y="2551375"/>
            <a:ext cx="1159200" cy="640500"/>
          </a:xfrm>
          <a:prstGeom prst="straightConnector1">
            <a:avLst/>
          </a:prstGeom>
          <a:noFill/>
          <a:ln w="9525" cap="flat" cmpd="sng">
            <a:solidFill>
              <a:srgbClr val="B7B7B7"/>
            </a:solidFill>
            <a:prstDash val="solid"/>
            <a:round/>
            <a:headEnd type="none" w="med" len="med"/>
            <a:tailEnd type="none" w="med" len="med"/>
          </a:ln>
        </p:spPr>
      </p:cxnSp>
      <p:cxnSp>
        <p:nvCxnSpPr>
          <p:cNvPr id="2218" name="Google Shape;2218;p75"/>
          <p:cNvCxnSpPr>
            <a:stCxn id="2213" idx="3"/>
            <a:endCxn id="2214" idx="1"/>
          </p:cNvCxnSpPr>
          <p:nvPr/>
        </p:nvCxnSpPr>
        <p:spPr>
          <a:xfrm rot="10800000" flipH="1">
            <a:off x="2421275" y="3191925"/>
            <a:ext cx="1159200" cy="39300"/>
          </a:xfrm>
          <a:prstGeom prst="straightConnector1">
            <a:avLst/>
          </a:prstGeom>
          <a:noFill/>
          <a:ln w="9525" cap="flat" cmpd="sng">
            <a:solidFill>
              <a:srgbClr val="B7B7B7"/>
            </a:solidFill>
            <a:prstDash val="solid"/>
            <a:round/>
            <a:headEnd type="none" w="med" len="med"/>
            <a:tailEnd type="none" w="med" len="med"/>
          </a:ln>
        </p:spPr>
      </p:cxnSp>
      <p:sp>
        <p:nvSpPr>
          <p:cNvPr id="2219" name="Google Shape;2219;p75"/>
          <p:cNvSpPr/>
          <p:nvPr/>
        </p:nvSpPr>
        <p:spPr>
          <a:xfrm>
            <a:off x="1320000" y="3681488"/>
            <a:ext cx="448200" cy="3564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DB</a:t>
            </a:r>
            <a:endParaRPr sz="1200">
              <a:latin typeface="Roboto"/>
              <a:ea typeface="Roboto"/>
              <a:cs typeface="Roboto"/>
              <a:sym typeface="Roboto"/>
            </a:endParaRPr>
          </a:p>
        </p:txBody>
      </p:sp>
      <p:cxnSp>
        <p:nvCxnSpPr>
          <p:cNvPr id="2220" name="Google Shape;2220;p75"/>
          <p:cNvCxnSpPr>
            <a:stCxn id="2219" idx="4"/>
            <a:endCxn id="2221" idx="1"/>
          </p:cNvCxnSpPr>
          <p:nvPr/>
        </p:nvCxnSpPr>
        <p:spPr>
          <a:xfrm>
            <a:off x="1768200" y="3859688"/>
            <a:ext cx="430800" cy="0"/>
          </a:xfrm>
          <a:prstGeom prst="straightConnector1">
            <a:avLst/>
          </a:prstGeom>
          <a:noFill/>
          <a:ln w="28575" cap="flat" cmpd="sng">
            <a:solidFill>
              <a:schemeClr val="accent2"/>
            </a:solidFill>
            <a:prstDash val="solid"/>
            <a:round/>
            <a:headEnd type="none" w="med" len="med"/>
            <a:tailEnd type="none" w="med" len="med"/>
          </a:ln>
        </p:spPr>
      </p:cxnSp>
      <p:sp>
        <p:nvSpPr>
          <p:cNvPr id="2221" name="Google Shape;2221;p75"/>
          <p:cNvSpPr/>
          <p:nvPr/>
        </p:nvSpPr>
        <p:spPr>
          <a:xfrm>
            <a:off x="2199125" y="3691040"/>
            <a:ext cx="960600" cy="337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Manager</a:t>
            </a:r>
            <a:endParaRPr sz="1200">
              <a:latin typeface="Roboto"/>
              <a:ea typeface="Roboto"/>
              <a:cs typeface="Roboto"/>
              <a:sym typeface="Roboto"/>
            </a:endParaRPr>
          </a:p>
        </p:txBody>
      </p:sp>
      <p:sp>
        <p:nvSpPr>
          <p:cNvPr id="2222" name="Google Shape;2222;p75"/>
          <p:cNvSpPr txBox="1"/>
          <p:nvPr/>
        </p:nvSpPr>
        <p:spPr>
          <a:xfrm>
            <a:off x="1410525" y="4345575"/>
            <a:ext cx="1321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Home network</a:t>
            </a:r>
            <a:endParaRPr>
              <a:solidFill>
                <a:schemeClr val="dk1"/>
              </a:solidFill>
              <a:latin typeface="Roboto"/>
              <a:ea typeface="Roboto"/>
              <a:cs typeface="Roboto"/>
              <a:sym typeface="Roboto"/>
            </a:endParaRPr>
          </a:p>
        </p:txBody>
      </p:sp>
      <p:sp>
        <p:nvSpPr>
          <p:cNvPr id="2223" name="Google Shape;2223;p75"/>
          <p:cNvSpPr/>
          <p:nvPr/>
        </p:nvSpPr>
        <p:spPr>
          <a:xfrm>
            <a:off x="7113932" y="2963923"/>
            <a:ext cx="780600" cy="676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224" name="Google Shape;2224;p75"/>
          <p:cNvGrpSpPr/>
          <p:nvPr/>
        </p:nvGrpSpPr>
        <p:grpSpPr>
          <a:xfrm>
            <a:off x="7414740" y="3123841"/>
            <a:ext cx="178979" cy="356361"/>
            <a:chOff x="7897625" y="3319150"/>
            <a:chExt cx="645900" cy="1285575"/>
          </a:xfrm>
        </p:grpSpPr>
        <p:sp>
          <p:nvSpPr>
            <p:cNvPr id="2225" name="Google Shape;2225;p75"/>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26" name="Google Shape;2226;p75"/>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227" name="Google Shape;2227;p75"/>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228" name="Google Shape;2228;p75"/>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229" name="Google Shape;2229;p75"/>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230" name="Google Shape;2230;p75"/>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231" name="Google Shape;2231;p75"/>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232" name="Google Shape;2232;p75"/>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233" name="Google Shape;2233;p75"/>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234" name="Google Shape;2234;p75"/>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35" name="Google Shape;2235;p75"/>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36" name="Google Shape;2236;p75"/>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237" name="Google Shape;2237;p75"/>
          <p:cNvSpPr/>
          <p:nvPr/>
        </p:nvSpPr>
        <p:spPr>
          <a:xfrm>
            <a:off x="7113920" y="3640123"/>
            <a:ext cx="780600" cy="676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238" name="Google Shape;2238;p75"/>
          <p:cNvGrpSpPr/>
          <p:nvPr/>
        </p:nvGrpSpPr>
        <p:grpSpPr>
          <a:xfrm>
            <a:off x="7414728" y="3800041"/>
            <a:ext cx="178979" cy="356361"/>
            <a:chOff x="7897625" y="3319150"/>
            <a:chExt cx="645900" cy="1285575"/>
          </a:xfrm>
        </p:grpSpPr>
        <p:sp>
          <p:nvSpPr>
            <p:cNvPr id="2239" name="Google Shape;2239;p75"/>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40" name="Google Shape;2240;p75"/>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241" name="Google Shape;2241;p75"/>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242" name="Google Shape;2242;p75"/>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243" name="Google Shape;2243;p75"/>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244" name="Google Shape;2244;p75"/>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245" name="Google Shape;2245;p75"/>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246" name="Google Shape;2246;p75"/>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2247" name="Google Shape;2247;p75"/>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2248" name="Google Shape;2248;p75"/>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49" name="Google Shape;2249;p75"/>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50" name="Google Shape;2250;p75"/>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251" name="Google Shape;2251;p75"/>
          <p:cNvSpPr/>
          <p:nvPr/>
        </p:nvSpPr>
        <p:spPr>
          <a:xfrm>
            <a:off x="6513693" y="3159536"/>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R3</a:t>
            </a:r>
            <a:endParaRPr>
              <a:solidFill>
                <a:srgbClr val="B7B7B7"/>
              </a:solidFill>
              <a:latin typeface="Roboto"/>
              <a:ea typeface="Roboto"/>
              <a:cs typeface="Roboto"/>
              <a:sym typeface="Roboto"/>
            </a:endParaRPr>
          </a:p>
        </p:txBody>
      </p:sp>
      <p:cxnSp>
        <p:nvCxnSpPr>
          <p:cNvPr id="2252" name="Google Shape;2252;p75"/>
          <p:cNvCxnSpPr>
            <a:stCxn id="2251" idx="3"/>
          </p:cNvCxnSpPr>
          <p:nvPr/>
        </p:nvCxnSpPr>
        <p:spPr>
          <a:xfrm>
            <a:off x="6798693" y="3302036"/>
            <a:ext cx="539700" cy="0"/>
          </a:xfrm>
          <a:prstGeom prst="straightConnector1">
            <a:avLst/>
          </a:prstGeom>
          <a:noFill/>
          <a:ln w="9525" cap="flat" cmpd="sng">
            <a:solidFill>
              <a:srgbClr val="B7B7B7"/>
            </a:solidFill>
            <a:prstDash val="solid"/>
            <a:round/>
            <a:headEnd type="none" w="med" len="med"/>
            <a:tailEnd type="none" w="med" len="med"/>
          </a:ln>
        </p:spPr>
      </p:cxnSp>
      <p:cxnSp>
        <p:nvCxnSpPr>
          <p:cNvPr id="2253" name="Google Shape;2253;p75"/>
          <p:cNvCxnSpPr>
            <a:stCxn id="2254" idx="3"/>
          </p:cNvCxnSpPr>
          <p:nvPr/>
        </p:nvCxnSpPr>
        <p:spPr>
          <a:xfrm>
            <a:off x="6798693" y="3981886"/>
            <a:ext cx="539700" cy="0"/>
          </a:xfrm>
          <a:prstGeom prst="straightConnector1">
            <a:avLst/>
          </a:prstGeom>
          <a:noFill/>
          <a:ln w="9525" cap="flat" cmpd="sng">
            <a:solidFill>
              <a:srgbClr val="B7B7B7"/>
            </a:solidFill>
            <a:prstDash val="solid"/>
            <a:round/>
            <a:headEnd type="none" w="med" len="med"/>
            <a:tailEnd type="none" w="med" len="med"/>
          </a:ln>
        </p:spPr>
      </p:cxnSp>
      <p:cxnSp>
        <p:nvCxnSpPr>
          <p:cNvPr id="2255" name="Google Shape;2255;p75"/>
          <p:cNvCxnSpPr>
            <a:stCxn id="2251" idx="1"/>
            <a:endCxn id="2256" idx="3"/>
          </p:cNvCxnSpPr>
          <p:nvPr/>
        </p:nvCxnSpPr>
        <p:spPr>
          <a:xfrm flipH="1">
            <a:off x="5507193" y="3302036"/>
            <a:ext cx="1006500" cy="320700"/>
          </a:xfrm>
          <a:prstGeom prst="straightConnector1">
            <a:avLst/>
          </a:prstGeom>
          <a:noFill/>
          <a:ln w="9525" cap="flat" cmpd="sng">
            <a:solidFill>
              <a:srgbClr val="B7B7B7"/>
            </a:solidFill>
            <a:prstDash val="solid"/>
            <a:round/>
            <a:headEnd type="none" w="med" len="med"/>
            <a:tailEnd type="none" w="med" len="med"/>
          </a:ln>
        </p:spPr>
      </p:cxnSp>
      <p:cxnSp>
        <p:nvCxnSpPr>
          <p:cNvPr id="2257" name="Google Shape;2257;p75"/>
          <p:cNvCxnSpPr>
            <a:stCxn id="2254" idx="1"/>
            <a:endCxn id="2256" idx="3"/>
          </p:cNvCxnSpPr>
          <p:nvPr/>
        </p:nvCxnSpPr>
        <p:spPr>
          <a:xfrm rot="10800000">
            <a:off x="5507193" y="3622786"/>
            <a:ext cx="1006500" cy="359100"/>
          </a:xfrm>
          <a:prstGeom prst="straightConnector1">
            <a:avLst/>
          </a:prstGeom>
          <a:noFill/>
          <a:ln w="9525" cap="flat" cmpd="sng">
            <a:solidFill>
              <a:srgbClr val="B7B7B7"/>
            </a:solidFill>
            <a:prstDash val="solid"/>
            <a:round/>
            <a:headEnd type="none" w="med" len="med"/>
            <a:tailEnd type="none" w="med" len="med"/>
          </a:ln>
        </p:spPr>
      </p:cxnSp>
      <p:sp>
        <p:nvSpPr>
          <p:cNvPr id="2258" name="Google Shape;2258;p75"/>
          <p:cNvSpPr/>
          <p:nvPr/>
        </p:nvSpPr>
        <p:spPr>
          <a:xfrm>
            <a:off x="7373818" y="4432148"/>
            <a:ext cx="448200" cy="3564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DB</a:t>
            </a:r>
            <a:endParaRPr sz="1200">
              <a:latin typeface="Roboto"/>
              <a:ea typeface="Roboto"/>
              <a:cs typeface="Roboto"/>
              <a:sym typeface="Roboto"/>
            </a:endParaRPr>
          </a:p>
        </p:txBody>
      </p:sp>
      <p:cxnSp>
        <p:nvCxnSpPr>
          <p:cNvPr id="2259" name="Google Shape;2259;p75"/>
          <p:cNvCxnSpPr>
            <a:stCxn id="2258" idx="2"/>
            <a:endCxn id="2260" idx="3"/>
          </p:cNvCxnSpPr>
          <p:nvPr/>
        </p:nvCxnSpPr>
        <p:spPr>
          <a:xfrm rot="10800000">
            <a:off x="6927418" y="4610348"/>
            <a:ext cx="446400" cy="0"/>
          </a:xfrm>
          <a:prstGeom prst="straightConnector1">
            <a:avLst/>
          </a:prstGeom>
          <a:noFill/>
          <a:ln w="28575" cap="flat" cmpd="sng">
            <a:solidFill>
              <a:schemeClr val="accent2"/>
            </a:solidFill>
            <a:prstDash val="solid"/>
            <a:round/>
            <a:headEnd type="none" w="med" len="med"/>
            <a:tailEnd type="none" w="med" len="med"/>
          </a:ln>
        </p:spPr>
      </p:cxnSp>
      <p:sp>
        <p:nvSpPr>
          <p:cNvPr id="2260" name="Google Shape;2260;p75"/>
          <p:cNvSpPr/>
          <p:nvPr/>
        </p:nvSpPr>
        <p:spPr>
          <a:xfrm>
            <a:off x="5966943" y="4441701"/>
            <a:ext cx="960600" cy="337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Manager</a:t>
            </a:r>
            <a:endParaRPr sz="1200">
              <a:latin typeface="Roboto"/>
              <a:ea typeface="Roboto"/>
              <a:cs typeface="Roboto"/>
              <a:sym typeface="Roboto"/>
            </a:endParaRPr>
          </a:p>
        </p:txBody>
      </p:sp>
      <p:sp>
        <p:nvSpPr>
          <p:cNvPr id="2261" name="Google Shape;2261;p75"/>
          <p:cNvSpPr txBox="1"/>
          <p:nvPr/>
        </p:nvSpPr>
        <p:spPr>
          <a:xfrm>
            <a:off x="6204943" y="2366536"/>
            <a:ext cx="1321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Visited network</a:t>
            </a:r>
            <a:endParaRPr>
              <a:solidFill>
                <a:schemeClr val="dk1"/>
              </a:solidFill>
              <a:latin typeface="Roboto"/>
              <a:ea typeface="Roboto"/>
              <a:cs typeface="Roboto"/>
              <a:sym typeface="Roboto"/>
            </a:endParaRPr>
          </a:p>
        </p:txBody>
      </p:sp>
      <p:sp>
        <p:nvSpPr>
          <p:cNvPr id="2262" name="Google Shape;2262;p75"/>
          <p:cNvSpPr/>
          <p:nvPr/>
        </p:nvSpPr>
        <p:spPr>
          <a:xfrm>
            <a:off x="3849180" y="2213275"/>
            <a:ext cx="1371900" cy="24594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p:txBody>
      </p:sp>
      <p:cxnSp>
        <p:nvCxnSpPr>
          <p:cNvPr id="2263" name="Google Shape;2263;p75"/>
          <p:cNvCxnSpPr>
            <a:stCxn id="2221" idx="3"/>
            <a:endCxn id="2260" idx="1"/>
          </p:cNvCxnSpPr>
          <p:nvPr/>
        </p:nvCxnSpPr>
        <p:spPr>
          <a:xfrm>
            <a:off x="3159725" y="3859640"/>
            <a:ext cx="2807100" cy="750600"/>
          </a:xfrm>
          <a:prstGeom prst="straightConnector1">
            <a:avLst/>
          </a:prstGeom>
          <a:noFill/>
          <a:ln w="28575" cap="flat" cmpd="sng">
            <a:solidFill>
              <a:schemeClr val="accent2"/>
            </a:solidFill>
            <a:prstDash val="solid"/>
            <a:round/>
            <a:headEnd type="none" w="med" len="med"/>
            <a:tailEnd type="none" w="med" len="med"/>
          </a:ln>
        </p:spPr>
      </p:cxnSp>
      <p:grpSp>
        <p:nvGrpSpPr>
          <p:cNvPr id="2264" name="Google Shape;2264;p75"/>
          <p:cNvGrpSpPr/>
          <p:nvPr/>
        </p:nvGrpSpPr>
        <p:grpSpPr>
          <a:xfrm flipH="1">
            <a:off x="8015125" y="3665768"/>
            <a:ext cx="384763" cy="551700"/>
            <a:chOff x="160300" y="2651875"/>
            <a:chExt cx="384763" cy="551700"/>
          </a:xfrm>
        </p:grpSpPr>
        <p:pic>
          <p:nvPicPr>
            <p:cNvPr id="2265" name="Google Shape;2265;p75"/>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2266" name="Google Shape;2266;p75"/>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cxnSp>
        <p:nvCxnSpPr>
          <p:cNvPr id="2267" name="Google Shape;2267;p75"/>
          <p:cNvCxnSpPr/>
          <p:nvPr/>
        </p:nvCxnSpPr>
        <p:spPr>
          <a:xfrm>
            <a:off x="7618800" y="3981875"/>
            <a:ext cx="344700" cy="0"/>
          </a:xfrm>
          <a:prstGeom prst="straightConnector1">
            <a:avLst/>
          </a:prstGeom>
          <a:noFill/>
          <a:ln w="9525" cap="flat" cmpd="sng">
            <a:solidFill>
              <a:srgbClr val="B7B7B7"/>
            </a:solidFill>
            <a:prstDash val="solid"/>
            <a:round/>
            <a:headEnd type="none" w="med" len="med"/>
            <a:tailEnd type="none" w="med" len="med"/>
          </a:ln>
        </p:spPr>
      </p:cxnSp>
      <p:cxnSp>
        <p:nvCxnSpPr>
          <p:cNvPr id="2268" name="Google Shape;2268;p75"/>
          <p:cNvCxnSpPr/>
          <p:nvPr/>
        </p:nvCxnSpPr>
        <p:spPr>
          <a:xfrm>
            <a:off x="3861775" y="3196675"/>
            <a:ext cx="1360500" cy="447300"/>
          </a:xfrm>
          <a:prstGeom prst="straightConnector1">
            <a:avLst/>
          </a:prstGeom>
          <a:noFill/>
          <a:ln w="9525" cap="flat" cmpd="sng">
            <a:solidFill>
              <a:srgbClr val="B7B7B7"/>
            </a:solidFill>
            <a:prstDash val="solid"/>
            <a:round/>
            <a:headEnd type="none" w="med" len="med"/>
            <a:tailEnd type="none" w="med" len="med"/>
          </a:ln>
        </p:spPr>
      </p:cxnSp>
      <p:sp>
        <p:nvSpPr>
          <p:cNvPr id="2256" name="Google Shape;2256;p75"/>
          <p:cNvSpPr/>
          <p:nvPr/>
        </p:nvSpPr>
        <p:spPr>
          <a:xfrm>
            <a:off x="5222268" y="3480211"/>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P2</a:t>
            </a:r>
            <a:endParaRPr>
              <a:solidFill>
                <a:srgbClr val="B7B7B7"/>
              </a:solidFill>
              <a:latin typeface="Roboto"/>
              <a:ea typeface="Roboto"/>
              <a:cs typeface="Roboto"/>
              <a:sym typeface="Roboto"/>
            </a:endParaRPr>
          </a:p>
        </p:txBody>
      </p:sp>
      <p:sp>
        <p:nvSpPr>
          <p:cNvPr id="2254" name="Google Shape;2254;p75"/>
          <p:cNvSpPr/>
          <p:nvPr/>
        </p:nvSpPr>
        <p:spPr>
          <a:xfrm>
            <a:off x="6513693" y="3839386"/>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R4</a:t>
            </a:r>
            <a:endParaRPr>
              <a:solidFill>
                <a:srgbClr val="B7B7B7"/>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48CC8B0-1D77-0A5C-E141-9D7E9D38B4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Brief History of Cellular Networks</a:t>
            </a:r>
            <a:endParaRPr/>
          </a:p>
        </p:txBody>
      </p:sp>
      <p:sp>
        <p:nvSpPr>
          <p:cNvPr id="202" name="Google Shape;202;p28"/>
          <p:cNvSpPr txBox="1">
            <a:spLocks noGrp="1"/>
          </p:cNvSpPr>
          <p:nvPr>
            <p:ph type="body" idx="1"/>
          </p:nvPr>
        </p:nvSpPr>
        <p:spPr>
          <a:xfrm>
            <a:off x="107050" y="402200"/>
            <a:ext cx="8909700" cy="53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Roots in the telephone network led to design choices that differ from the Internet.</a:t>
            </a:r>
            <a:endParaRPr/>
          </a:p>
        </p:txBody>
      </p:sp>
      <p:sp>
        <p:nvSpPr>
          <p:cNvPr id="203" name="Google Shape;203;p28"/>
          <p:cNvSpPr txBox="1">
            <a:spLocks noGrp="1"/>
          </p:cNvSpPr>
          <p:nvPr>
            <p:ph type="body" idx="1"/>
          </p:nvPr>
        </p:nvSpPr>
        <p:spPr>
          <a:xfrm>
            <a:off x="4572000" y="1009425"/>
            <a:ext cx="4444800" cy="163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Internet:</a:t>
            </a:r>
            <a:endParaRPr/>
          </a:p>
          <a:p>
            <a:pPr marL="457200" lvl="0" indent="-342900" algn="l" rtl="0">
              <a:spcBef>
                <a:spcPts val="600"/>
              </a:spcBef>
              <a:spcAft>
                <a:spcPts val="0"/>
              </a:spcAft>
              <a:buSzPts val="1800"/>
              <a:buChar char="●"/>
            </a:pPr>
            <a:r>
              <a:rPr lang="en"/>
              <a:t>Best-effort.</a:t>
            </a:r>
            <a:endParaRPr/>
          </a:p>
          <a:p>
            <a:pPr marL="457200" lvl="0" indent="-342900" algn="l" rtl="0">
              <a:spcBef>
                <a:spcPts val="0"/>
              </a:spcBef>
              <a:spcAft>
                <a:spcPts val="0"/>
              </a:spcAft>
              <a:buSzPts val="1800"/>
              <a:buChar char="●"/>
            </a:pPr>
            <a:r>
              <a:rPr lang="en"/>
              <a:t>Per-flow or per-packet state.</a:t>
            </a:r>
            <a:endParaRPr/>
          </a:p>
          <a:p>
            <a:pPr marL="457200" lvl="0" indent="-342900" algn="l" rtl="0">
              <a:spcBef>
                <a:spcPts val="0"/>
              </a:spcBef>
              <a:spcAft>
                <a:spcPts val="0"/>
              </a:spcAft>
              <a:buSzPts val="1800"/>
              <a:buChar char="●"/>
            </a:pPr>
            <a:r>
              <a:rPr lang="en"/>
              <a:t>Doesn't really track usage per user.</a:t>
            </a:r>
            <a:endParaRPr/>
          </a:p>
        </p:txBody>
      </p:sp>
      <p:sp>
        <p:nvSpPr>
          <p:cNvPr id="204" name="Google Shape;204;p28"/>
          <p:cNvSpPr txBox="1">
            <a:spLocks noGrp="1"/>
          </p:cNvSpPr>
          <p:nvPr>
            <p:ph type="body" idx="1"/>
          </p:nvPr>
        </p:nvSpPr>
        <p:spPr>
          <a:xfrm>
            <a:off x="107050" y="1009425"/>
            <a:ext cx="4444800" cy="163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Cellular networks:</a:t>
            </a:r>
            <a:endParaRPr/>
          </a:p>
          <a:p>
            <a:pPr marL="457200" lvl="0" indent="-342900" algn="l" rtl="0">
              <a:spcBef>
                <a:spcPts val="600"/>
              </a:spcBef>
              <a:spcAft>
                <a:spcPts val="0"/>
              </a:spcAft>
              <a:buSzPts val="1800"/>
              <a:buChar char="●"/>
            </a:pPr>
            <a:r>
              <a:rPr lang="en"/>
              <a:t>Resource reservations.</a:t>
            </a:r>
            <a:endParaRPr/>
          </a:p>
          <a:p>
            <a:pPr marL="457200" lvl="0" indent="-342900" algn="l" rtl="0">
              <a:spcBef>
                <a:spcPts val="0"/>
              </a:spcBef>
              <a:spcAft>
                <a:spcPts val="0"/>
              </a:spcAft>
              <a:buSzPts val="1800"/>
              <a:buChar char="●"/>
            </a:pPr>
            <a:r>
              <a:rPr lang="en"/>
              <a:t>Per-user state in the network.</a:t>
            </a:r>
            <a:endParaRPr/>
          </a:p>
          <a:p>
            <a:pPr marL="457200" lvl="0" indent="-342900" algn="l" rtl="0">
              <a:spcBef>
                <a:spcPts val="0"/>
              </a:spcBef>
              <a:spcAft>
                <a:spcPts val="0"/>
              </a:spcAft>
              <a:buSzPts val="1800"/>
              <a:buChar char="●"/>
            </a:pPr>
            <a:r>
              <a:rPr lang="en"/>
              <a:t>Emphasis on accountability.</a:t>
            </a:r>
            <a:endParaRPr/>
          </a:p>
        </p:txBody>
      </p:sp>
      <p:sp>
        <p:nvSpPr>
          <p:cNvPr id="205" name="Google Shape;205;p28"/>
          <p:cNvSpPr txBox="1">
            <a:spLocks noGrp="1"/>
          </p:cNvSpPr>
          <p:nvPr>
            <p:ph type="body" idx="1"/>
          </p:nvPr>
        </p:nvSpPr>
        <p:spPr>
          <a:xfrm>
            <a:off x="107050" y="2840600"/>
            <a:ext cx="8909700" cy="101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In recent years, cellular networks evolved to be more compatible with the Internet.</a:t>
            </a:r>
            <a:endParaRPr/>
          </a:p>
          <a:p>
            <a:pPr marL="457200" lvl="0" indent="-342900" algn="l" rtl="0">
              <a:spcBef>
                <a:spcPts val="600"/>
              </a:spcBef>
              <a:spcAft>
                <a:spcPts val="0"/>
              </a:spcAft>
              <a:buSzPts val="1800"/>
              <a:buChar char="●"/>
            </a:pPr>
            <a:r>
              <a:rPr lang="en"/>
              <a:t>Today, can think of cellular networks as Layer 2 networks within the Internet.</a:t>
            </a:r>
            <a:endParaRPr/>
          </a:p>
        </p:txBody>
      </p:sp>
      <p:sp>
        <p:nvSpPr>
          <p:cNvPr id="2" name="Slide Number Placeholder 1">
            <a:extLst>
              <a:ext uri="{FF2B5EF4-FFF2-40B4-BE49-F238E27FC236}">
                <a16:creationId xmlns:a16="http://schemas.microsoft.com/office/drawing/2014/main" id="{5C6319E2-C962-87D5-2AF6-8BC80075EC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72"/>
        <p:cNvGrpSpPr/>
        <p:nvPr/>
      </p:nvGrpSpPr>
      <p:grpSpPr>
        <a:xfrm>
          <a:off x="0" y="0"/>
          <a:ext cx="0" cy="0"/>
          <a:chOff x="0" y="0"/>
          <a:chExt cx="0" cy="0"/>
        </a:xfrm>
      </p:grpSpPr>
      <p:sp>
        <p:nvSpPr>
          <p:cNvPr id="2273" name="Google Shape;2273;p76"/>
          <p:cNvSpPr/>
          <p:nvPr/>
        </p:nvSpPr>
        <p:spPr>
          <a:xfrm>
            <a:off x="5188250" y="2677500"/>
            <a:ext cx="3355200" cy="23643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74" name="Google Shape;2274;p76"/>
          <p:cNvSpPr/>
          <p:nvPr/>
        </p:nvSpPr>
        <p:spPr>
          <a:xfrm>
            <a:off x="510275" y="1948700"/>
            <a:ext cx="3355200" cy="23643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75" name="Google Shape;2275;p7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Roaming</a:t>
            </a:r>
            <a:endParaRPr/>
          </a:p>
        </p:txBody>
      </p:sp>
      <p:sp>
        <p:nvSpPr>
          <p:cNvPr id="2276" name="Google Shape;2276;p76"/>
          <p:cNvSpPr txBox="1">
            <a:spLocks noGrp="1"/>
          </p:cNvSpPr>
          <p:nvPr>
            <p:ph type="body" idx="1"/>
          </p:nvPr>
        </p:nvSpPr>
        <p:spPr>
          <a:xfrm>
            <a:off x="107050" y="402200"/>
            <a:ext cx="8909700" cy="1546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a:t>Two common ways to configure path from user to Internet.</a:t>
            </a:r>
            <a:endParaRPr/>
          </a:p>
          <a:p>
            <a:pPr marL="457200" lvl="0" indent="-342900" algn="l" rtl="0">
              <a:spcBef>
                <a:spcPts val="600"/>
              </a:spcBef>
              <a:spcAft>
                <a:spcPts val="0"/>
              </a:spcAft>
              <a:buSzPts val="1800"/>
              <a:buChar char="●"/>
            </a:pPr>
            <a:r>
              <a:rPr lang="en" b="1"/>
              <a:t>Home routing</a:t>
            </a:r>
            <a:r>
              <a:rPr lang="en"/>
              <a:t>: Tunnel traffic through the </a:t>
            </a:r>
            <a:r>
              <a:rPr lang="en" b="1"/>
              <a:t>home</a:t>
            </a:r>
            <a:r>
              <a:rPr lang="en"/>
              <a:t> network's packet gateway.</a:t>
            </a:r>
            <a:endParaRPr/>
          </a:p>
          <a:p>
            <a:pPr marL="457200" lvl="0" indent="-342900" algn="l" rtl="0">
              <a:spcBef>
                <a:spcPts val="0"/>
              </a:spcBef>
              <a:spcAft>
                <a:spcPts val="0"/>
              </a:spcAft>
              <a:buSzPts val="1800"/>
              <a:buChar char="●"/>
            </a:pPr>
            <a:r>
              <a:rPr lang="en"/>
              <a:t>Benefit: Home network can track user.</a:t>
            </a:r>
            <a:endParaRPr/>
          </a:p>
          <a:p>
            <a:pPr marL="457200" lvl="0" indent="-342900" algn="l" rtl="0">
              <a:spcBef>
                <a:spcPts val="0"/>
              </a:spcBef>
              <a:spcAft>
                <a:spcPts val="0"/>
              </a:spcAft>
              <a:buSzPts val="1800"/>
              <a:buChar char="●"/>
            </a:pPr>
            <a:r>
              <a:rPr lang="en"/>
              <a:t>Drawback: Packets takes longer path to Internet.</a:t>
            </a:r>
            <a:endParaRPr/>
          </a:p>
        </p:txBody>
      </p:sp>
      <p:sp>
        <p:nvSpPr>
          <p:cNvPr id="2277" name="Google Shape;2277;p76"/>
          <p:cNvSpPr/>
          <p:nvPr/>
        </p:nvSpPr>
        <p:spPr>
          <a:xfrm>
            <a:off x="1060114" y="2213263"/>
            <a:ext cx="780600" cy="676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278" name="Google Shape;2278;p76"/>
          <p:cNvGrpSpPr/>
          <p:nvPr/>
        </p:nvGrpSpPr>
        <p:grpSpPr>
          <a:xfrm>
            <a:off x="1360922" y="2373180"/>
            <a:ext cx="178979" cy="356361"/>
            <a:chOff x="7897625" y="3319150"/>
            <a:chExt cx="645900" cy="1285575"/>
          </a:xfrm>
        </p:grpSpPr>
        <p:sp>
          <p:nvSpPr>
            <p:cNvPr id="2279" name="Google Shape;2279;p76"/>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80" name="Google Shape;2280;p76"/>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281" name="Google Shape;2281;p76"/>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282" name="Google Shape;2282;p76"/>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283" name="Google Shape;2283;p76"/>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284" name="Google Shape;2284;p76"/>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285" name="Google Shape;2285;p76"/>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286" name="Google Shape;2286;p76"/>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287" name="Google Shape;2287;p76"/>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288" name="Google Shape;2288;p76"/>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89" name="Google Shape;2289;p76"/>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90" name="Google Shape;2290;p76"/>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291" name="Google Shape;2291;p76"/>
          <p:cNvSpPr/>
          <p:nvPr/>
        </p:nvSpPr>
        <p:spPr>
          <a:xfrm>
            <a:off x="1060102" y="2889463"/>
            <a:ext cx="780600" cy="676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292" name="Google Shape;2292;p76"/>
          <p:cNvGrpSpPr/>
          <p:nvPr/>
        </p:nvGrpSpPr>
        <p:grpSpPr>
          <a:xfrm>
            <a:off x="1360910" y="3049380"/>
            <a:ext cx="178979" cy="356361"/>
            <a:chOff x="7897625" y="3319150"/>
            <a:chExt cx="645900" cy="1285575"/>
          </a:xfrm>
        </p:grpSpPr>
        <p:sp>
          <p:nvSpPr>
            <p:cNvPr id="2293" name="Google Shape;2293;p76"/>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94" name="Google Shape;2294;p76"/>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295" name="Google Shape;2295;p76"/>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296" name="Google Shape;2296;p76"/>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297" name="Google Shape;2297;p76"/>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298" name="Google Shape;2298;p76"/>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299" name="Google Shape;2299;p76"/>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300" name="Google Shape;2300;p76"/>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301" name="Google Shape;2301;p76"/>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302" name="Google Shape;2302;p76"/>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03" name="Google Shape;2303;p76"/>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04" name="Google Shape;2304;p76"/>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305" name="Google Shape;2305;p76"/>
          <p:cNvSpPr/>
          <p:nvPr/>
        </p:nvSpPr>
        <p:spPr>
          <a:xfrm>
            <a:off x="2136275" y="24088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2306" name="Google Shape;2306;p76"/>
          <p:cNvSpPr/>
          <p:nvPr/>
        </p:nvSpPr>
        <p:spPr>
          <a:xfrm>
            <a:off x="2136275" y="30887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cxnSp>
        <p:nvCxnSpPr>
          <p:cNvPr id="2307" name="Google Shape;2307;p76"/>
          <p:cNvCxnSpPr>
            <a:stCxn id="2305" idx="1"/>
          </p:cNvCxnSpPr>
          <p:nvPr/>
        </p:nvCxnSpPr>
        <p:spPr>
          <a:xfrm rot="10800000">
            <a:off x="1617275" y="2551375"/>
            <a:ext cx="519000" cy="0"/>
          </a:xfrm>
          <a:prstGeom prst="straightConnector1">
            <a:avLst/>
          </a:prstGeom>
          <a:noFill/>
          <a:ln w="9525" cap="flat" cmpd="sng">
            <a:solidFill>
              <a:srgbClr val="B7B7B7"/>
            </a:solidFill>
            <a:prstDash val="solid"/>
            <a:round/>
            <a:headEnd type="none" w="med" len="med"/>
            <a:tailEnd type="none" w="med" len="med"/>
          </a:ln>
        </p:spPr>
      </p:cxnSp>
      <p:cxnSp>
        <p:nvCxnSpPr>
          <p:cNvPr id="2308" name="Google Shape;2308;p76"/>
          <p:cNvCxnSpPr/>
          <p:nvPr/>
        </p:nvCxnSpPr>
        <p:spPr>
          <a:xfrm rot="10800000">
            <a:off x="1617275" y="3231225"/>
            <a:ext cx="519000" cy="0"/>
          </a:xfrm>
          <a:prstGeom prst="straightConnector1">
            <a:avLst/>
          </a:prstGeom>
          <a:noFill/>
          <a:ln w="9525" cap="flat" cmpd="sng">
            <a:solidFill>
              <a:srgbClr val="B7B7B7"/>
            </a:solidFill>
            <a:prstDash val="solid"/>
            <a:round/>
            <a:headEnd type="none" w="med" len="med"/>
            <a:tailEnd type="none" w="med" len="med"/>
          </a:ln>
        </p:spPr>
      </p:cxnSp>
      <p:cxnSp>
        <p:nvCxnSpPr>
          <p:cNvPr id="2309" name="Google Shape;2309;p76"/>
          <p:cNvCxnSpPr>
            <a:stCxn id="2305" idx="3"/>
            <a:endCxn id="2310" idx="1"/>
          </p:cNvCxnSpPr>
          <p:nvPr/>
        </p:nvCxnSpPr>
        <p:spPr>
          <a:xfrm>
            <a:off x="2421275" y="2551375"/>
            <a:ext cx="1159200" cy="640500"/>
          </a:xfrm>
          <a:prstGeom prst="straightConnector1">
            <a:avLst/>
          </a:prstGeom>
          <a:noFill/>
          <a:ln w="9525" cap="flat" cmpd="sng">
            <a:solidFill>
              <a:srgbClr val="B7B7B7"/>
            </a:solidFill>
            <a:prstDash val="solid"/>
            <a:round/>
            <a:headEnd type="none" w="med" len="med"/>
            <a:tailEnd type="none" w="med" len="med"/>
          </a:ln>
        </p:spPr>
      </p:cxnSp>
      <p:cxnSp>
        <p:nvCxnSpPr>
          <p:cNvPr id="2311" name="Google Shape;2311;p76"/>
          <p:cNvCxnSpPr>
            <a:stCxn id="2306" idx="3"/>
            <a:endCxn id="2310" idx="1"/>
          </p:cNvCxnSpPr>
          <p:nvPr/>
        </p:nvCxnSpPr>
        <p:spPr>
          <a:xfrm rot="10800000" flipH="1">
            <a:off x="2421275" y="3191925"/>
            <a:ext cx="1159200" cy="39300"/>
          </a:xfrm>
          <a:prstGeom prst="straightConnector1">
            <a:avLst/>
          </a:prstGeom>
          <a:noFill/>
          <a:ln w="9525" cap="flat" cmpd="sng">
            <a:solidFill>
              <a:srgbClr val="B7B7B7"/>
            </a:solidFill>
            <a:prstDash val="solid"/>
            <a:round/>
            <a:headEnd type="none" w="med" len="med"/>
            <a:tailEnd type="none" w="med" len="med"/>
          </a:ln>
        </p:spPr>
      </p:cxnSp>
      <p:sp>
        <p:nvSpPr>
          <p:cNvPr id="2312" name="Google Shape;2312;p76"/>
          <p:cNvSpPr/>
          <p:nvPr/>
        </p:nvSpPr>
        <p:spPr>
          <a:xfrm>
            <a:off x="1320000" y="3681488"/>
            <a:ext cx="448200" cy="3564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DB</a:t>
            </a:r>
            <a:endParaRPr sz="1200">
              <a:latin typeface="Roboto"/>
              <a:ea typeface="Roboto"/>
              <a:cs typeface="Roboto"/>
              <a:sym typeface="Roboto"/>
            </a:endParaRPr>
          </a:p>
        </p:txBody>
      </p:sp>
      <p:cxnSp>
        <p:nvCxnSpPr>
          <p:cNvPr id="2313" name="Google Shape;2313;p76"/>
          <p:cNvCxnSpPr>
            <a:stCxn id="2312" idx="4"/>
            <a:endCxn id="2314" idx="1"/>
          </p:cNvCxnSpPr>
          <p:nvPr/>
        </p:nvCxnSpPr>
        <p:spPr>
          <a:xfrm>
            <a:off x="1768200" y="3859688"/>
            <a:ext cx="430800" cy="0"/>
          </a:xfrm>
          <a:prstGeom prst="straightConnector1">
            <a:avLst/>
          </a:prstGeom>
          <a:noFill/>
          <a:ln w="28575" cap="flat" cmpd="sng">
            <a:solidFill>
              <a:schemeClr val="accent2"/>
            </a:solidFill>
            <a:prstDash val="solid"/>
            <a:round/>
            <a:headEnd type="none" w="med" len="med"/>
            <a:tailEnd type="none" w="med" len="med"/>
          </a:ln>
        </p:spPr>
      </p:cxnSp>
      <p:sp>
        <p:nvSpPr>
          <p:cNvPr id="2314" name="Google Shape;2314;p76"/>
          <p:cNvSpPr/>
          <p:nvPr/>
        </p:nvSpPr>
        <p:spPr>
          <a:xfrm>
            <a:off x="2199125" y="3691040"/>
            <a:ext cx="960600" cy="337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Manager</a:t>
            </a:r>
            <a:endParaRPr sz="1200">
              <a:latin typeface="Roboto"/>
              <a:ea typeface="Roboto"/>
              <a:cs typeface="Roboto"/>
              <a:sym typeface="Roboto"/>
            </a:endParaRPr>
          </a:p>
        </p:txBody>
      </p:sp>
      <p:sp>
        <p:nvSpPr>
          <p:cNvPr id="2315" name="Google Shape;2315;p76"/>
          <p:cNvSpPr txBox="1"/>
          <p:nvPr/>
        </p:nvSpPr>
        <p:spPr>
          <a:xfrm>
            <a:off x="1410525" y="4345575"/>
            <a:ext cx="1321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Home network</a:t>
            </a:r>
            <a:endParaRPr>
              <a:solidFill>
                <a:schemeClr val="dk1"/>
              </a:solidFill>
              <a:latin typeface="Roboto"/>
              <a:ea typeface="Roboto"/>
              <a:cs typeface="Roboto"/>
              <a:sym typeface="Roboto"/>
            </a:endParaRPr>
          </a:p>
        </p:txBody>
      </p:sp>
      <p:sp>
        <p:nvSpPr>
          <p:cNvPr id="2316" name="Google Shape;2316;p76"/>
          <p:cNvSpPr/>
          <p:nvPr/>
        </p:nvSpPr>
        <p:spPr>
          <a:xfrm>
            <a:off x="7113932" y="2963923"/>
            <a:ext cx="780600" cy="676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317" name="Google Shape;2317;p76"/>
          <p:cNvGrpSpPr/>
          <p:nvPr/>
        </p:nvGrpSpPr>
        <p:grpSpPr>
          <a:xfrm>
            <a:off x="7414740" y="3123841"/>
            <a:ext cx="178979" cy="356361"/>
            <a:chOff x="7897625" y="3319150"/>
            <a:chExt cx="645900" cy="1285575"/>
          </a:xfrm>
        </p:grpSpPr>
        <p:sp>
          <p:nvSpPr>
            <p:cNvPr id="2318" name="Google Shape;2318;p76"/>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319" name="Google Shape;2319;p76"/>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320" name="Google Shape;2320;p76"/>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321" name="Google Shape;2321;p76"/>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322" name="Google Shape;2322;p76"/>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323" name="Google Shape;2323;p76"/>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324" name="Google Shape;2324;p76"/>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325" name="Google Shape;2325;p76"/>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326" name="Google Shape;2326;p76"/>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327" name="Google Shape;2327;p76"/>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28" name="Google Shape;2328;p76"/>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29" name="Google Shape;2329;p76"/>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330" name="Google Shape;2330;p76"/>
          <p:cNvSpPr/>
          <p:nvPr/>
        </p:nvSpPr>
        <p:spPr>
          <a:xfrm>
            <a:off x="7113920" y="3640123"/>
            <a:ext cx="780600" cy="676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331" name="Google Shape;2331;p76"/>
          <p:cNvGrpSpPr/>
          <p:nvPr/>
        </p:nvGrpSpPr>
        <p:grpSpPr>
          <a:xfrm>
            <a:off x="7414728" y="3800041"/>
            <a:ext cx="178979" cy="356361"/>
            <a:chOff x="7897625" y="3319150"/>
            <a:chExt cx="645900" cy="1285575"/>
          </a:xfrm>
        </p:grpSpPr>
        <p:sp>
          <p:nvSpPr>
            <p:cNvPr id="2332" name="Google Shape;2332;p76"/>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333" name="Google Shape;2333;p76"/>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334" name="Google Shape;2334;p76"/>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335" name="Google Shape;2335;p76"/>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336" name="Google Shape;2336;p76"/>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337" name="Google Shape;2337;p76"/>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338" name="Google Shape;2338;p76"/>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339" name="Google Shape;2339;p76"/>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2340" name="Google Shape;2340;p76"/>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2341" name="Google Shape;2341;p76"/>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42" name="Google Shape;2342;p76"/>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43" name="Google Shape;2343;p76"/>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344" name="Google Shape;2344;p76"/>
          <p:cNvSpPr/>
          <p:nvPr/>
        </p:nvSpPr>
        <p:spPr>
          <a:xfrm>
            <a:off x="6513693" y="3159536"/>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R3</a:t>
            </a:r>
            <a:endParaRPr>
              <a:solidFill>
                <a:srgbClr val="B7B7B7"/>
              </a:solidFill>
              <a:latin typeface="Roboto"/>
              <a:ea typeface="Roboto"/>
              <a:cs typeface="Roboto"/>
              <a:sym typeface="Roboto"/>
            </a:endParaRPr>
          </a:p>
        </p:txBody>
      </p:sp>
      <p:sp>
        <p:nvSpPr>
          <p:cNvPr id="2345" name="Google Shape;2345;p76"/>
          <p:cNvSpPr/>
          <p:nvPr/>
        </p:nvSpPr>
        <p:spPr>
          <a:xfrm>
            <a:off x="6513693" y="3839386"/>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R4</a:t>
            </a:r>
            <a:endParaRPr>
              <a:latin typeface="Roboto"/>
              <a:ea typeface="Roboto"/>
              <a:cs typeface="Roboto"/>
              <a:sym typeface="Roboto"/>
            </a:endParaRPr>
          </a:p>
        </p:txBody>
      </p:sp>
      <p:cxnSp>
        <p:nvCxnSpPr>
          <p:cNvPr id="2346" name="Google Shape;2346;p76"/>
          <p:cNvCxnSpPr>
            <a:stCxn id="2344" idx="3"/>
          </p:cNvCxnSpPr>
          <p:nvPr/>
        </p:nvCxnSpPr>
        <p:spPr>
          <a:xfrm>
            <a:off x="6798693" y="3302036"/>
            <a:ext cx="539700" cy="0"/>
          </a:xfrm>
          <a:prstGeom prst="straightConnector1">
            <a:avLst/>
          </a:prstGeom>
          <a:noFill/>
          <a:ln w="9525" cap="flat" cmpd="sng">
            <a:solidFill>
              <a:srgbClr val="B7B7B7"/>
            </a:solidFill>
            <a:prstDash val="solid"/>
            <a:round/>
            <a:headEnd type="none" w="med" len="med"/>
            <a:tailEnd type="none" w="med" len="med"/>
          </a:ln>
        </p:spPr>
      </p:cxnSp>
      <p:cxnSp>
        <p:nvCxnSpPr>
          <p:cNvPr id="2347" name="Google Shape;2347;p76"/>
          <p:cNvCxnSpPr>
            <a:stCxn id="2345" idx="3"/>
          </p:cNvCxnSpPr>
          <p:nvPr/>
        </p:nvCxnSpPr>
        <p:spPr>
          <a:xfrm>
            <a:off x="6798693" y="3981886"/>
            <a:ext cx="539700" cy="0"/>
          </a:xfrm>
          <a:prstGeom prst="straightConnector1">
            <a:avLst/>
          </a:prstGeom>
          <a:noFill/>
          <a:ln w="28575" cap="flat" cmpd="sng">
            <a:solidFill>
              <a:srgbClr val="0000FF"/>
            </a:solidFill>
            <a:prstDash val="solid"/>
            <a:round/>
            <a:headEnd type="none" w="med" len="med"/>
            <a:tailEnd type="none" w="med" len="med"/>
          </a:ln>
        </p:spPr>
      </p:cxnSp>
      <p:cxnSp>
        <p:nvCxnSpPr>
          <p:cNvPr id="2348" name="Google Shape;2348;p76"/>
          <p:cNvCxnSpPr>
            <a:stCxn id="2344" idx="1"/>
            <a:endCxn id="2349" idx="3"/>
          </p:cNvCxnSpPr>
          <p:nvPr/>
        </p:nvCxnSpPr>
        <p:spPr>
          <a:xfrm flipH="1">
            <a:off x="5507193" y="3302036"/>
            <a:ext cx="1006500" cy="320700"/>
          </a:xfrm>
          <a:prstGeom prst="straightConnector1">
            <a:avLst/>
          </a:prstGeom>
          <a:noFill/>
          <a:ln w="9525" cap="flat" cmpd="sng">
            <a:solidFill>
              <a:srgbClr val="B7B7B7"/>
            </a:solidFill>
            <a:prstDash val="solid"/>
            <a:round/>
            <a:headEnd type="none" w="med" len="med"/>
            <a:tailEnd type="none" w="med" len="med"/>
          </a:ln>
        </p:spPr>
      </p:cxnSp>
      <p:cxnSp>
        <p:nvCxnSpPr>
          <p:cNvPr id="2350" name="Google Shape;2350;p76"/>
          <p:cNvCxnSpPr>
            <a:stCxn id="2345" idx="1"/>
            <a:endCxn id="2349" idx="3"/>
          </p:cNvCxnSpPr>
          <p:nvPr/>
        </p:nvCxnSpPr>
        <p:spPr>
          <a:xfrm rot="10800000">
            <a:off x="5507193" y="3622786"/>
            <a:ext cx="1006500" cy="359100"/>
          </a:xfrm>
          <a:prstGeom prst="straightConnector1">
            <a:avLst/>
          </a:prstGeom>
          <a:noFill/>
          <a:ln w="28575" cap="flat" cmpd="sng">
            <a:solidFill>
              <a:srgbClr val="0000FF"/>
            </a:solidFill>
            <a:prstDash val="solid"/>
            <a:round/>
            <a:headEnd type="none" w="med" len="med"/>
            <a:tailEnd type="none" w="med" len="med"/>
          </a:ln>
        </p:spPr>
      </p:cxnSp>
      <p:sp>
        <p:nvSpPr>
          <p:cNvPr id="2351" name="Google Shape;2351;p76"/>
          <p:cNvSpPr/>
          <p:nvPr/>
        </p:nvSpPr>
        <p:spPr>
          <a:xfrm>
            <a:off x="7373818" y="4432148"/>
            <a:ext cx="448200" cy="3564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DB</a:t>
            </a:r>
            <a:endParaRPr sz="1200">
              <a:latin typeface="Roboto"/>
              <a:ea typeface="Roboto"/>
              <a:cs typeface="Roboto"/>
              <a:sym typeface="Roboto"/>
            </a:endParaRPr>
          </a:p>
        </p:txBody>
      </p:sp>
      <p:cxnSp>
        <p:nvCxnSpPr>
          <p:cNvPr id="2352" name="Google Shape;2352;p76"/>
          <p:cNvCxnSpPr>
            <a:stCxn id="2351" idx="2"/>
            <a:endCxn id="2353" idx="3"/>
          </p:cNvCxnSpPr>
          <p:nvPr/>
        </p:nvCxnSpPr>
        <p:spPr>
          <a:xfrm rot="10800000">
            <a:off x="6927418" y="4610348"/>
            <a:ext cx="446400" cy="0"/>
          </a:xfrm>
          <a:prstGeom prst="straightConnector1">
            <a:avLst/>
          </a:prstGeom>
          <a:noFill/>
          <a:ln w="28575" cap="flat" cmpd="sng">
            <a:solidFill>
              <a:schemeClr val="accent2"/>
            </a:solidFill>
            <a:prstDash val="solid"/>
            <a:round/>
            <a:headEnd type="none" w="med" len="med"/>
            <a:tailEnd type="none" w="med" len="med"/>
          </a:ln>
        </p:spPr>
      </p:cxnSp>
      <p:sp>
        <p:nvSpPr>
          <p:cNvPr id="2353" name="Google Shape;2353;p76"/>
          <p:cNvSpPr/>
          <p:nvPr/>
        </p:nvSpPr>
        <p:spPr>
          <a:xfrm>
            <a:off x="5966943" y="4441701"/>
            <a:ext cx="960600" cy="337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Manager</a:t>
            </a:r>
            <a:endParaRPr sz="1200">
              <a:latin typeface="Roboto"/>
              <a:ea typeface="Roboto"/>
              <a:cs typeface="Roboto"/>
              <a:sym typeface="Roboto"/>
            </a:endParaRPr>
          </a:p>
        </p:txBody>
      </p:sp>
      <p:sp>
        <p:nvSpPr>
          <p:cNvPr id="2354" name="Google Shape;2354;p76"/>
          <p:cNvSpPr txBox="1"/>
          <p:nvPr/>
        </p:nvSpPr>
        <p:spPr>
          <a:xfrm>
            <a:off x="6204943" y="2366536"/>
            <a:ext cx="1321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Visited network</a:t>
            </a:r>
            <a:endParaRPr>
              <a:solidFill>
                <a:schemeClr val="dk1"/>
              </a:solidFill>
              <a:latin typeface="Roboto"/>
              <a:ea typeface="Roboto"/>
              <a:cs typeface="Roboto"/>
              <a:sym typeface="Roboto"/>
            </a:endParaRPr>
          </a:p>
        </p:txBody>
      </p:sp>
      <p:sp>
        <p:nvSpPr>
          <p:cNvPr id="2355" name="Google Shape;2355;p76"/>
          <p:cNvSpPr/>
          <p:nvPr/>
        </p:nvSpPr>
        <p:spPr>
          <a:xfrm>
            <a:off x="3849180" y="2213275"/>
            <a:ext cx="1371900" cy="24594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p:txBody>
      </p:sp>
      <p:cxnSp>
        <p:nvCxnSpPr>
          <p:cNvPr id="2356" name="Google Shape;2356;p76"/>
          <p:cNvCxnSpPr>
            <a:stCxn id="2314" idx="3"/>
            <a:endCxn id="2353" idx="1"/>
          </p:cNvCxnSpPr>
          <p:nvPr/>
        </p:nvCxnSpPr>
        <p:spPr>
          <a:xfrm>
            <a:off x="3159725" y="3859640"/>
            <a:ext cx="2807100" cy="750600"/>
          </a:xfrm>
          <a:prstGeom prst="straightConnector1">
            <a:avLst/>
          </a:prstGeom>
          <a:noFill/>
          <a:ln w="28575" cap="flat" cmpd="sng">
            <a:solidFill>
              <a:schemeClr val="accent2"/>
            </a:solidFill>
            <a:prstDash val="solid"/>
            <a:round/>
            <a:headEnd type="none" w="med" len="med"/>
            <a:tailEnd type="none" w="med" len="med"/>
          </a:ln>
        </p:spPr>
      </p:cxnSp>
      <p:grpSp>
        <p:nvGrpSpPr>
          <p:cNvPr id="2357" name="Google Shape;2357;p76"/>
          <p:cNvGrpSpPr/>
          <p:nvPr/>
        </p:nvGrpSpPr>
        <p:grpSpPr>
          <a:xfrm flipH="1">
            <a:off x="8015125" y="3665768"/>
            <a:ext cx="384763" cy="551700"/>
            <a:chOff x="160300" y="2651875"/>
            <a:chExt cx="384763" cy="551700"/>
          </a:xfrm>
        </p:grpSpPr>
        <p:pic>
          <p:nvPicPr>
            <p:cNvPr id="2358" name="Google Shape;2358;p76"/>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2359" name="Google Shape;2359;p76"/>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cxnSp>
        <p:nvCxnSpPr>
          <p:cNvPr id="2360" name="Google Shape;2360;p76"/>
          <p:cNvCxnSpPr/>
          <p:nvPr/>
        </p:nvCxnSpPr>
        <p:spPr>
          <a:xfrm>
            <a:off x="7618800" y="3981875"/>
            <a:ext cx="344700" cy="0"/>
          </a:xfrm>
          <a:prstGeom prst="straightConnector1">
            <a:avLst/>
          </a:prstGeom>
          <a:noFill/>
          <a:ln w="28575" cap="flat" cmpd="sng">
            <a:solidFill>
              <a:srgbClr val="0000FF"/>
            </a:solidFill>
            <a:prstDash val="solid"/>
            <a:round/>
            <a:headEnd type="none" w="med" len="med"/>
            <a:tailEnd type="none" w="med" len="med"/>
          </a:ln>
        </p:spPr>
      </p:cxnSp>
      <p:cxnSp>
        <p:nvCxnSpPr>
          <p:cNvPr id="2361" name="Google Shape;2361;p76"/>
          <p:cNvCxnSpPr/>
          <p:nvPr/>
        </p:nvCxnSpPr>
        <p:spPr>
          <a:xfrm>
            <a:off x="3861775" y="3196675"/>
            <a:ext cx="1360500" cy="447300"/>
          </a:xfrm>
          <a:prstGeom prst="straightConnector1">
            <a:avLst/>
          </a:prstGeom>
          <a:noFill/>
          <a:ln w="28575" cap="flat" cmpd="sng">
            <a:solidFill>
              <a:srgbClr val="0000FF"/>
            </a:solidFill>
            <a:prstDash val="solid"/>
            <a:round/>
            <a:headEnd type="none" w="med" len="med"/>
            <a:tailEnd type="none" w="med" len="med"/>
          </a:ln>
        </p:spPr>
      </p:cxnSp>
      <p:sp>
        <p:nvSpPr>
          <p:cNvPr id="2362" name="Google Shape;2362;p76"/>
          <p:cNvSpPr/>
          <p:nvPr/>
        </p:nvSpPr>
        <p:spPr>
          <a:xfrm>
            <a:off x="3856000" y="2740225"/>
            <a:ext cx="652000" cy="450300"/>
          </a:xfrm>
          <a:custGeom>
            <a:avLst/>
            <a:gdLst/>
            <a:ahLst/>
            <a:cxnLst/>
            <a:rect l="l" t="t" r="r" b="b"/>
            <a:pathLst>
              <a:path w="26080" h="18012" extrusionOk="0">
                <a:moveTo>
                  <a:pt x="0" y="18012"/>
                </a:moveTo>
                <a:cubicBezTo>
                  <a:pt x="2930" y="17656"/>
                  <a:pt x="13232" y="18877"/>
                  <a:pt x="17579" y="15875"/>
                </a:cubicBezTo>
                <a:cubicBezTo>
                  <a:pt x="21926" y="12873"/>
                  <a:pt x="24663" y="2646"/>
                  <a:pt x="26080" y="0"/>
                </a:cubicBezTo>
              </a:path>
            </a:pathLst>
          </a:custGeom>
          <a:noFill/>
          <a:ln w="28575" cap="flat" cmpd="sng">
            <a:solidFill>
              <a:srgbClr val="0000FF"/>
            </a:solidFill>
            <a:prstDash val="solid"/>
            <a:round/>
            <a:headEnd type="none" w="med" len="med"/>
            <a:tailEnd type="triangle" w="med" len="med"/>
          </a:ln>
        </p:spPr>
        <p:txBody>
          <a:bodyPr/>
          <a:lstStyle/>
          <a:p>
            <a:endParaRPr lang="zh-CN" altLang="en-US"/>
          </a:p>
        </p:txBody>
      </p:sp>
      <p:sp>
        <p:nvSpPr>
          <p:cNvPr id="2349" name="Google Shape;2349;p76"/>
          <p:cNvSpPr/>
          <p:nvPr/>
        </p:nvSpPr>
        <p:spPr>
          <a:xfrm>
            <a:off x="5222268" y="3480211"/>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P2</a:t>
            </a:r>
            <a:endParaRPr>
              <a:latin typeface="Roboto"/>
              <a:ea typeface="Roboto"/>
              <a:cs typeface="Roboto"/>
              <a:sym typeface="Roboto"/>
            </a:endParaRPr>
          </a:p>
        </p:txBody>
      </p:sp>
      <p:sp>
        <p:nvSpPr>
          <p:cNvPr id="2310" name="Google Shape;2310;p76"/>
          <p:cNvSpPr/>
          <p:nvPr/>
        </p:nvSpPr>
        <p:spPr>
          <a:xfrm>
            <a:off x="3580475" y="30493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P1</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3C501BA5-9EE8-08E6-9C2D-F13F5A863E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66"/>
        <p:cNvGrpSpPr/>
        <p:nvPr/>
      </p:nvGrpSpPr>
      <p:grpSpPr>
        <a:xfrm>
          <a:off x="0" y="0"/>
          <a:ext cx="0" cy="0"/>
          <a:chOff x="0" y="0"/>
          <a:chExt cx="0" cy="0"/>
        </a:xfrm>
      </p:grpSpPr>
      <p:sp>
        <p:nvSpPr>
          <p:cNvPr id="2367" name="Google Shape;2367;p77"/>
          <p:cNvSpPr/>
          <p:nvPr/>
        </p:nvSpPr>
        <p:spPr>
          <a:xfrm>
            <a:off x="5188250" y="2677500"/>
            <a:ext cx="3355200" cy="23643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68" name="Google Shape;2368;p77"/>
          <p:cNvSpPr/>
          <p:nvPr/>
        </p:nvSpPr>
        <p:spPr>
          <a:xfrm>
            <a:off x="510275" y="1948700"/>
            <a:ext cx="3355200" cy="23643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69" name="Google Shape;2369;p7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Roaming</a:t>
            </a:r>
            <a:endParaRPr/>
          </a:p>
        </p:txBody>
      </p:sp>
      <p:sp>
        <p:nvSpPr>
          <p:cNvPr id="2370" name="Google Shape;2370;p77"/>
          <p:cNvSpPr txBox="1">
            <a:spLocks noGrp="1"/>
          </p:cNvSpPr>
          <p:nvPr>
            <p:ph type="body" idx="1"/>
          </p:nvPr>
        </p:nvSpPr>
        <p:spPr>
          <a:xfrm>
            <a:off x="107050" y="402200"/>
            <a:ext cx="8909700" cy="1546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Two common ways to configure path from user to Internet.</a:t>
            </a:r>
            <a:endParaRPr/>
          </a:p>
          <a:p>
            <a:pPr marL="457200" lvl="0" indent="-342900" algn="l" rtl="0">
              <a:spcBef>
                <a:spcPts val="600"/>
              </a:spcBef>
              <a:spcAft>
                <a:spcPts val="0"/>
              </a:spcAft>
              <a:buSzPts val="1800"/>
              <a:buChar char="●"/>
            </a:pPr>
            <a:r>
              <a:rPr lang="en" b="1"/>
              <a:t>Local breakout</a:t>
            </a:r>
            <a:r>
              <a:rPr lang="en"/>
              <a:t>: Tunnel traffic through the </a:t>
            </a:r>
            <a:r>
              <a:rPr lang="en" b="1"/>
              <a:t>visitor</a:t>
            </a:r>
            <a:r>
              <a:rPr lang="en"/>
              <a:t> network's packet gateway.</a:t>
            </a:r>
            <a:endParaRPr/>
          </a:p>
          <a:p>
            <a:pPr marL="457200" lvl="0" indent="-342900" algn="l" rtl="0">
              <a:spcBef>
                <a:spcPts val="0"/>
              </a:spcBef>
              <a:spcAft>
                <a:spcPts val="0"/>
              </a:spcAft>
              <a:buSzPts val="1800"/>
              <a:buChar char="●"/>
            </a:pPr>
            <a:r>
              <a:rPr lang="en"/>
              <a:t>Drawback: Harder for home network to track user.</a:t>
            </a:r>
            <a:endParaRPr/>
          </a:p>
          <a:p>
            <a:pPr marL="457200" lvl="0" indent="-342900" algn="l" rtl="0">
              <a:spcBef>
                <a:spcPts val="0"/>
              </a:spcBef>
              <a:spcAft>
                <a:spcPts val="0"/>
              </a:spcAft>
              <a:buSzPts val="1800"/>
              <a:buChar char="●"/>
            </a:pPr>
            <a:r>
              <a:rPr lang="en"/>
              <a:t>Benefit: Packets takes shorter path to Internet.</a:t>
            </a:r>
            <a:endParaRPr/>
          </a:p>
        </p:txBody>
      </p:sp>
      <p:sp>
        <p:nvSpPr>
          <p:cNvPr id="2371" name="Google Shape;2371;p77"/>
          <p:cNvSpPr/>
          <p:nvPr/>
        </p:nvSpPr>
        <p:spPr>
          <a:xfrm>
            <a:off x="1060114" y="2213263"/>
            <a:ext cx="780600" cy="676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372" name="Google Shape;2372;p77"/>
          <p:cNvGrpSpPr/>
          <p:nvPr/>
        </p:nvGrpSpPr>
        <p:grpSpPr>
          <a:xfrm>
            <a:off x="1360922" y="2373180"/>
            <a:ext cx="178979" cy="356361"/>
            <a:chOff x="7897625" y="3319150"/>
            <a:chExt cx="645900" cy="1285575"/>
          </a:xfrm>
        </p:grpSpPr>
        <p:sp>
          <p:nvSpPr>
            <p:cNvPr id="2373" name="Google Shape;2373;p77"/>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374" name="Google Shape;2374;p77"/>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375" name="Google Shape;2375;p77"/>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376" name="Google Shape;2376;p77"/>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377" name="Google Shape;2377;p77"/>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378" name="Google Shape;2378;p77"/>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379" name="Google Shape;2379;p77"/>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380" name="Google Shape;2380;p77"/>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381" name="Google Shape;2381;p77"/>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382" name="Google Shape;2382;p77"/>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83" name="Google Shape;2383;p77"/>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84" name="Google Shape;2384;p77"/>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385" name="Google Shape;2385;p77"/>
          <p:cNvSpPr/>
          <p:nvPr/>
        </p:nvSpPr>
        <p:spPr>
          <a:xfrm>
            <a:off x="1060102" y="2889463"/>
            <a:ext cx="780600" cy="676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386" name="Google Shape;2386;p77"/>
          <p:cNvGrpSpPr/>
          <p:nvPr/>
        </p:nvGrpSpPr>
        <p:grpSpPr>
          <a:xfrm>
            <a:off x="1360910" y="3049380"/>
            <a:ext cx="178979" cy="356361"/>
            <a:chOff x="7897625" y="3319150"/>
            <a:chExt cx="645900" cy="1285575"/>
          </a:xfrm>
        </p:grpSpPr>
        <p:sp>
          <p:nvSpPr>
            <p:cNvPr id="2387" name="Google Shape;2387;p77"/>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388" name="Google Shape;2388;p77"/>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389" name="Google Shape;2389;p77"/>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390" name="Google Shape;2390;p77"/>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391" name="Google Shape;2391;p77"/>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392" name="Google Shape;2392;p77"/>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393" name="Google Shape;2393;p77"/>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394" name="Google Shape;2394;p77"/>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395" name="Google Shape;2395;p77"/>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396" name="Google Shape;2396;p77"/>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97" name="Google Shape;2397;p77"/>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98" name="Google Shape;2398;p77"/>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399" name="Google Shape;2399;p77"/>
          <p:cNvSpPr/>
          <p:nvPr/>
        </p:nvSpPr>
        <p:spPr>
          <a:xfrm>
            <a:off x="2136275" y="24088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R1</a:t>
            </a:r>
            <a:endParaRPr>
              <a:solidFill>
                <a:srgbClr val="B7B7B7"/>
              </a:solidFill>
              <a:latin typeface="Roboto"/>
              <a:ea typeface="Roboto"/>
              <a:cs typeface="Roboto"/>
              <a:sym typeface="Roboto"/>
            </a:endParaRPr>
          </a:p>
        </p:txBody>
      </p:sp>
      <p:sp>
        <p:nvSpPr>
          <p:cNvPr id="2400" name="Google Shape;2400;p77"/>
          <p:cNvSpPr/>
          <p:nvPr/>
        </p:nvSpPr>
        <p:spPr>
          <a:xfrm>
            <a:off x="2136275" y="308872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R2</a:t>
            </a:r>
            <a:endParaRPr>
              <a:solidFill>
                <a:srgbClr val="B7B7B7"/>
              </a:solidFill>
              <a:latin typeface="Roboto"/>
              <a:ea typeface="Roboto"/>
              <a:cs typeface="Roboto"/>
              <a:sym typeface="Roboto"/>
            </a:endParaRPr>
          </a:p>
        </p:txBody>
      </p:sp>
      <p:sp>
        <p:nvSpPr>
          <p:cNvPr id="2401" name="Google Shape;2401;p77"/>
          <p:cNvSpPr/>
          <p:nvPr/>
        </p:nvSpPr>
        <p:spPr>
          <a:xfrm>
            <a:off x="3580475" y="3049375"/>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P1</a:t>
            </a:r>
            <a:endParaRPr>
              <a:solidFill>
                <a:srgbClr val="B7B7B7"/>
              </a:solidFill>
              <a:latin typeface="Roboto"/>
              <a:ea typeface="Roboto"/>
              <a:cs typeface="Roboto"/>
              <a:sym typeface="Roboto"/>
            </a:endParaRPr>
          </a:p>
        </p:txBody>
      </p:sp>
      <p:cxnSp>
        <p:nvCxnSpPr>
          <p:cNvPr id="2402" name="Google Shape;2402;p77"/>
          <p:cNvCxnSpPr>
            <a:stCxn id="2399" idx="1"/>
          </p:cNvCxnSpPr>
          <p:nvPr/>
        </p:nvCxnSpPr>
        <p:spPr>
          <a:xfrm rot="10800000">
            <a:off x="1617275" y="2551375"/>
            <a:ext cx="519000" cy="0"/>
          </a:xfrm>
          <a:prstGeom prst="straightConnector1">
            <a:avLst/>
          </a:prstGeom>
          <a:noFill/>
          <a:ln w="9525" cap="flat" cmpd="sng">
            <a:solidFill>
              <a:srgbClr val="B7B7B7"/>
            </a:solidFill>
            <a:prstDash val="solid"/>
            <a:round/>
            <a:headEnd type="none" w="med" len="med"/>
            <a:tailEnd type="none" w="med" len="med"/>
          </a:ln>
        </p:spPr>
      </p:cxnSp>
      <p:cxnSp>
        <p:nvCxnSpPr>
          <p:cNvPr id="2403" name="Google Shape;2403;p77"/>
          <p:cNvCxnSpPr/>
          <p:nvPr/>
        </p:nvCxnSpPr>
        <p:spPr>
          <a:xfrm rot="10800000">
            <a:off x="1617275" y="3231225"/>
            <a:ext cx="519000" cy="0"/>
          </a:xfrm>
          <a:prstGeom prst="straightConnector1">
            <a:avLst/>
          </a:prstGeom>
          <a:noFill/>
          <a:ln w="9525" cap="flat" cmpd="sng">
            <a:solidFill>
              <a:srgbClr val="B7B7B7"/>
            </a:solidFill>
            <a:prstDash val="solid"/>
            <a:round/>
            <a:headEnd type="none" w="med" len="med"/>
            <a:tailEnd type="none" w="med" len="med"/>
          </a:ln>
        </p:spPr>
      </p:cxnSp>
      <p:cxnSp>
        <p:nvCxnSpPr>
          <p:cNvPr id="2404" name="Google Shape;2404;p77"/>
          <p:cNvCxnSpPr>
            <a:stCxn id="2399" idx="3"/>
            <a:endCxn id="2401" idx="1"/>
          </p:cNvCxnSpPr>
          <p:nvPr/>
        </p:nvCxnSpPr>
        <p:spPr>
          <a:xfrm>
            <a:off x="2421275" y="2551375"/>
            <a:ext cx="1159200" cy="640500"/>
          </a:xfrm>
          <a:prstGeom prst="straightConnector1">
            <a:avLst/>
          </a:prstGeom>
          <a:noFill/>
          <a:ln w="9525" cap="flat" cmpd="sng">
            <a:solidFill>
              <a:srgbClr val="B7B7B7"/>
            </a:solidFill>
            <a:prstDash val="solid"/>
            <a:round/>
            <a:headEnd type="none" w="med" len="med"/>
            <a:tailEnd type="none" w="med" len="med"/>
          </a:ln>
        </p:spPr>
      </p:cxnSp>
      <p:cxnSp>
        <p:nvCxnSpPr>
          <p:cNvPr id="2405" name="Google Shape;2405;p77"/>
          <p:cNvCxnSpPr>
            <a:stCxn id="2400" idx="3"/>
            <a:endCxn id="2401" idx="1"/>
          </p:cNvCxnSpPr>
          <p:nvPr/>
        </p:nvCxnSpPr>
        <p:spPr>
          <a:xfrm rot="10800000" flipH="1">
            <a:off x="2421275" y="3191925"/>
            <a:ext cx="1159200" cy="39300"/>
          </a:xfrm>
          <a:prstGeom prst="straightConnector1">
            <a:avLst/>
          </a:prstGeom>
          <a:noFill/>
          <a:ln w="9525" cap="flat" cmpd="sng">
            <a:solidFill>
              <a:srgbClr val="B7B7B7"/>
            </a:solidFill>
            <a:prstDash val="solid"/>
            <a:round/>
            <a:headEnd type="none" w="med" len="med"/>
            <a:tailEnd type="none" w="med" len="med"/>
          </a:ln>
        </p:spPr>
      </p:cxnSp>
      <p:sp>
        <p:nvSpPr>
          <p:cNvPr id="2406" name="Google Shape;2406;p77"/>
          <p:cNvSpPr/>
          <p:nvPr/>
        </p:nvSpPr>
        <p:spPr>
          <a:xfrm>
            <a:off x="1320000" y="3681488"/>
            <a:ext cx="448200" cy="3564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DB</a:t>
            </a:r>
            <a:endParaRPr sz="1200">
              <a:latin typeface="Roboto"/>
              <a:ea typeface="Roboto"/>
              <a:cs typeface="Roboto"/>
              <a:sym typeface="Roboto"/>
            </a:endParaRPr>
          </a:p>
        </p:txBody>
      </p:sp>
      <p:cxnSp>
        <p:nvCxnSpPr>
          <p:cNvPr id="2407" name="Google Shape;2407;p77"/>
          <p:cNvCxnSpPr>
            <a:stCxn id="2406" idx="4"/>
            <a:endCxn id="2408" idx="1"/>
          </p:cNvCxnSpPr>
          <p:nvPr/>
        </p:nvCxnSpPr>
        <p:spPr>
          <a:xfrm>
            <a:off x="1768200" y="3859688"/>
            <a:ext cx="430800" cy="0"/>
          </a:xfrm>
          <a:prstGeom prst="straightConnector1">
            <a:avLst/>
          </a:prstGeom>
          <a:noFill/>
          <a:ln w="28575" cap="flat" cmpd="sng">
            <a:solidFill>
              <a:schemeClr val="accent2"/>
            </a:solidFill>
            <a:prstDash val="solid"/>
            <a:round/>
            <a:headEnd type="none" w="med" len="med"/>
            <a:tailEnd type="none" w="med" len="med"/>
          </a:ln>
        </p:spPr>
      </p:cxnSp>
      <p:sp>
        <p:nvSpPr>
          <p:cNvPr id="2408" name="Google Shape;2408;p77"/>
          <p:cNvSpPr/>
          <p:nvPr/>
        </p:nvSpPr>
        <p:spPr>
          <a:xfrm>
            <a:off x="2199125" y="3691040"/>
            <a:ext cx="960600" cy="337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Manager</a:t>
            </a:r>
            <a:endParaRPr sz="1200">
              <a:latin typeface="Roboto"/>
              <a:ea typeface="Roboto"/>
              <a:cs typeface="Roboto"/>
              <a:sym typeface="Roboto"/>
            </a:endParaRPr>
          </a:p>
        </p:txBody>
      </p:sp>
      <p:sp>
        <p:nvSpPr>
          <p:cNvPr id="2409" name="Google Shape;2409;p77"/>
          <p:cNvSpPr txBox="1"/>
          <p:nvPr/>
        </p:nvSpPr>
        <p:spPr>
          <a:xfrm>
            <a:off x="1410525" y="4345575"/>
            <a:ext cx="1321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Home network</a:t>
            </a:r>
            <a:endParaRPr>
              <a:solidFill>
                <a:schemeClr val="dk1"/>
              </a:solidFill>
              <a:latin typeface="Roboto"/>
              <a:ea typeface="Roboto"/>
              <a:cs typeface="Roboto"/>
              <a:sym typeface="Roboto"/>
            </a:endParaRPr>
          </a:p>
        </p:txBody>
      </p:sp>
      <p:sp>
        <p:nvSpPr>
          <p:cNvPr id="2410" name="Google Shape;2410;p77"/>
          <p:cNvSpPr/>
          <p:nvPr/>
        </p:nvSpPr>
        <p:spPr>
          <a:xfrm>
            <a:off x="7113932" y="2963923"/>
            <a:ext cx="780600" cy="676200"/>
          </a:xfrm>
          <a:prstGeom prst="hexagon">
            <a:avLst>
              <a:gd name="adj" fmla="val 28852"/>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411" name="Google Shape;2411;p77"/>
          <p:cNvGrpSpPr/>
          <p:nvPr/>
        </p:nvGrpSpPr>
        <p:grpSpPr>
          <a:xfrm>
            <a:off x="7414740" y="3123841"/>
            <a:ext cx="178979" cy="356361"/>
            <a:chOff x="7897625" y="3319150"/>
            <a:chExt cx="645900" cy="1285575"/>
          </a:xfrm>
        </p:grpSpPr>
        <p:sp>
          <p:nvSpPr>
            <p:cNvPr id="2412" name="Google Shape;2412;p77"/>
            <p:cNvSpPr/>
            <p:nvPr/>
          </p:nvSpPr>
          <p:spPr>
            <a:xfrm>
              <a:off x="7897625" y="3319150"/>
              <a:ext cx="645900" cy="645900"/>
            </a:xfrm>
            <a:prstGeom prst="arc">
              <a:avLst>
                <a:gd name="adj1" fmla="val 7001189"/>
                <a:gd name="adj2" fmla="val 3801002"/>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413" name="Google Shape;2413;p77"/>
            <p:cNvCxnSpPr/>
            <p:nvPr/>
          </p:nvCxnSpPr>
          <p:spPr>
            <a:xfrm flipH="1">
              <a:off x="79431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414" name="Google Shape;2414;p77"/>
            <p:cNvCxnSpPr/>
            <p:nvPr/>
          </p:nvCxnSpPr>
          <p:spPr>
            <a:xfrm rot="10800000">
              <a:off x="8221225" y="3567325"/>
              <a:ext cx="278100" cy="1037400"/>
            </a:xfrm>
            <a:prstGeom prst="straightConnector1">
              <a:avLst/>
            </a:prstGeom>
            <a:noFill/>
            <a:ln w="9525" cap="flat" cmpd="sng">
              <a:solidFill>
                <a:srgbClr val="B7B7B7"/>
              </a:solidFill>
              <a:prstDash val="solid"/>
              <a:round/>
              <a:headEnd type="none" w="med" len="med"/>
              <a:tailEnd type="none" w="med" len="med"/>
            </a:ln>
          </p:spPr>
        </p:cxnSp>
        <p:cxnSp>
          <p:nvCxnSpPr>
            <p:cNvPr id="2415" name="Google Shape;2415;p77"/>
            <p:cNvCxnSpPr/>
            <p:nvPr/>
          </p:nvCxnSpPr>
          <p:spPr>
            <a:xfrm>
              <a:off x="813197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416" name="Google Shape;2416;p77"/>
            <p:cNvCxnSpPr/>
            <p:nvPr/>
          </p:nvCxnSpPr>
          <p:spPr>
            <a:xfrm flipH="1">
              <a:off x="8100725" y="3895675"/>
              <a:ext cx="211200" cy="121800"/>
            </a:xfrm>
            <a:prstGeom prst="straightConnector1">
              <a:avLst/>
            </a:prstGeom>
            <a:noFill/>
            <a:ln w="9525" cap="flat" cmpd="sng">
              <a:solidFill>
                <a:srgbClr val="B7B7B7"/>
              </a:solidFill>
              <a:prstDash val="solid"/>
              <a:round/>
              <a:headEnd type="none" w="med" len="med"/>
              <a:tailEnd type="none" w="med" len="med"/>
            </a:ln>
          </p:spPr>
        </p:cxnSp>
        <p:cxnSp>
          <p:nvCxnSpPr>
            <p:cNvPr id="2417" name="Google Shape;2417;p77"/>
            <p:cNvCxnSpPr/>
            <p:nvPr/>
          </p:nvCxnSpPr>
          <p:spPr>
            <a:xfrm>
              <a:off x="8082625"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418" name="Google Shape;2418;p77"/>
            <p:cNvCxnSpPr/>
            <p:nvPr/>
          </p:nvCxnSpPr>
          <p:spPr>
            <a:xfrm flipH="1">
              <a:off x="8030200" y="4095650"/>
              <a:ext cx="332400" cy="192000"/>
            </a:xfrm>
            <a:prstGeom prst="straightConnector1">
              <a:avLst/>
            </a:prstGeom>
            <a:noFill/>
            <a:ln w="9525" cap="flat" cmpd="sng">
              <a:solidFill>
                <a:srgbClr val="B7B7B7"/>
              </a:solidFill>
              <a:prstDash val="solid"/>
              <a:round/>
              <a:headEnd type="none" w="med" len="med"/>
              <a:tailEnd type="none" w="med" len="med"/>
            </a:ln>
          </p:spPr>
        </p:cxnSp>
        <p:cxnSp>
          <p:nvCxnSpPr>
            <p:cNvPr id="2419" name="Google Shape;2419;p77"/>
            <p:cNvCxnSpPr/>
            <p:nvPr/>
          </p:nvCxnSpPr>
          <p:spPr>
            <a:xfrm>
              <a:off x="7996575" y="4404125"/>
              <a:ext cx="486000" cy="130200"/>
            </a:xfrm>
            <a:prstGeom prst="straightConnector1">
              <a:avLst/>
            </a:prstGeom>
            <a:noFill/>
            <a:ln w="9525" cap="flat" cmpd="sng">
              <a:solidFill>
                <a:srgbClr val="B7B7B7"/>
              </a:solidFill>
              <a:prstDash val="solid"/>
              <a:round/>
              <a:headEnd type="none" w="med" len="med"/>
              <a:tailEnd type="none" w="med" len="med"/>
            </a:ln>
          </p:spPr>
        </p:cxnSp>
        <p:cxnSp>
          <p:nvCxnSpPr>
            <p:cNvPr id="2420" name="Google Shape;2420;p77"/>
            <p:cNvCxnSpPr/>
            <p:nvPr/>
          </p:nvCxnSpPr>
          <p:spPr>
            <a:xfrm flipH="1">
              <a:off x="7963325" y="4404125"/>
              <a:ext cx="486000" cy="130200"/>
            </a:xfrm>
            <a:prstGeom prst="straightConnector1">
              <a:avLst/>
            </a:prstGeom>
            <a:noFill/>
            <a:ln w="9525" cap="flat" cmpd="sng">
              <a:solidFill>
                <a:srgbClr val="B7B7B7"/>
              </a:solidFill>
              <a:prstDash val="solid"/>
              <a:round/>
              <a:headEnd type="none" w="med" len="med"/>
              <a:tailEnd type="none" w="med" len="med"/>
            </a:ln>
          </p:spPr>
        </p:cxnSp>
        <p:sp>
          <p:nvSpPr>
            <p:cNvPr id="2421" name="Google Shape;2421;p77"/>
            <p:cNvSpPr/>
            <p:nvPr/>
          </p:nvSpPr>
          <p:spPr>
            <a:xfrm>
              <a:off x="8061866" y="3483399"/>
              <a:ext cx="317400" cy="317400"/>
            </a:xfrm>
            <a:prstGeom prst="arc">
              <a:avLst>
                <a:gd name="adj1" fmla="val 7725701"/>
                <a:gd name="adj2" fmla="val 2980561"/>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22" name="Google Shape;2422;p77"/>
            <p:cNvSpPr/>
            <p:nvPr/>
          </p:nvSpPr>
          <p:spPr>
            <a:xfrm>
              <a:off x="7977575" y="3399100"/>
              <a:ext cx="486000" cy="486000"/>
            </a:xfrm>
            <a:prstGeom prst="arc">
              <a:avLst>
                <a:gd name="adj1" fmla="val 7288460"/>
                <a:gd name="adj2" fmla="val 3507633"/>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23" name="Google Shape;2423;p77"/>
            <p:cNvSpPr/>
            <p:nvPr/>
          </p:nvSpPr>
          <p:spPr>
            <a:xfrm>
              <a:off x="8198675" y="3551600"/>
              <a:ext cx="43800" cy="43800"/>
            </a:xfrm>
            <a:prstGeom prst="ellipse">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424" name="Google Shape;2424;p77"/>
          <p:cNvSpPr/>
          <p:nvPr/>
        </p:nvSpPr>
        <p:spPr>
          <a:xfrm>
            <a:off x="7113920" y="3640123"/>
            <a:ext cx="780600" cy="676200"/>
          </a:xfrm>
          <a:prstGeom prst="hexagon">
            <a:avLst>
              <a:gd name="adj" fmla="val 28852"/>
              <a:gd name="vf" fmla="val 11547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425" name="Google Shape;2425;p77"/>
          <p:cNvGrpSpPr/>
          <p:nvPr/>
        </p:nvGrpSpPr>
        <p:grpSpPr>
          <a:xfrm>
            <a:off x="7414728" y="3800041"/>
            <a:ext cx="178979" cy="356361"/>
            <a:chOff x="7897625" y="3319150"/>
            <a:chExt cx="645900" cy="1285575"/>
          </a:xfrm>
        </p:grpSpPr>
        <p:sp>
          <p:nvSpPr>
            <p:cNvPr id="2426" name="Google Shape;2426;p77"/>
            <p:cNvSpPr/>
            <p:nvPr/>
          </p:nvSpPr>
          <p:spPr>
            <a:xfrm>
              <a:off x="7897625" y="3319150"/>
              <a:ext cx="645900" cy="645900"/>
            </a:xfrm>
            <a:prstGeom prst="arc">
              <a:avLst>
                <a:gd name="adj1" fmla="val 7001189"/>
                <a:gd name="adj2" fmla="val 380100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427" name="Google Shape;2427;p77"/>
            <p:cNvCxnSpPr/>
            <p:nvPr/>
          </p:nvCxnSpPr>
          <p:spPr>
            <a:xfrm flipH="1">
              <a:off x="79431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428" name="Google Shape;2428;p77"/>
            <p:cNvCxnSpPr/>
            <p:nvPr/>
          </p:nvCxnSpPr>
          <p:spPr>
            <a:xfrm rot="10800000">
              <a:off x="8221225" y="3567325"/>
              <a:ext cx="278100" cy="1037400"/>
            </a:xfrm>
            <a:prstGeom prst="straightConnector1">
              <a:avLst/>
            </a:prstGeom>
            <a:noFill/>
            <a:ln w="9525" cap="flat" cmpd="sng">
              <a:solidFill>
                <a:schemeClr val="dk2"/>
              </a:solidFill>
              <a:prstDash val="solid"/>
              <a:round/>
              <a:headEnd type="none" w="med" len="med"/>
              <a:tailEnd type="none" w="med" len="med"/>
            </a:ln>
          </p:spPr>
        </p:cxnSp>
        <p:cxnSp>
          <p:nvCxnSpPr>
            <p:cNvPr id="2429" name="Google Shape;2429;p77"/>
            <p:cNvCxnSpPr/>
            <p:nvPr/>
          </p:nvCxnSpPr>
          <p:spPr>
            <a:xfrm>
              <a:off x="813197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430" name="Google Shape;2430;p77"/>
            <p:cNvCxnSpPr/>
            <p:nvPr/>
          </p:nvCxnSpPr>
          <p:spPr>
            <a:xfrm flipH="1">
              <a:off x="8100725" y="3895675"/>
              <a:ext cx="211200" cy="121800"/>
            </a:xfrm>
            <a:prstGeom prst="straightConnector1">
              <a:avLst/>
            </a:prstGeom>
            <a:noFill/>
            <a:ln w="9525" cap="flat" cmpd="sng">
              <a:solidFill>
                <a:schemeClr val="dk2"/>
              </a:solidFill>
              <a:prstDash val="solid"/>
              <a:round/>
              <a:headEnd type="none" w="med" len="med"/>
              <a:tailEnd type="none" w="med" len="med"/>
            </a:ln>
          </p:spPr>
        </p:cxnSp>
        <p:cxnSp>
          <p:nvCxnSpPr>
            <p:cNvPr id="2431" name="Google Shape;2431;p77"/>
            <p:cNvCxnSpPr/>
            <p:nvPr/>
          </p:nvCxnSpPr>
          <p:spPr>
            <a:xfrm>
              <a:off x="8082625"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432" name="Google Shape;2432;p77"/>
            <p:cNvCxnSpPr/>
            <p:nvPr/>
          </p:nvCxnSpPr>
          <p:spPr>
            <a:xfrm flipH="1">
              <a:off x="8030200" y="4095650"/>
              <a:ext cx="332400" cy="192000"/>
            </a:xfrm>
            <a:prstGeom prst="straightConnector1">
              <a:avLst/>
            </a:prstGeom>
            <a:noFill/>
            <a:ln w="9525" cap="flat" cmpd="sng">
              <a:solidFill>
                <a:schemeClr val="dk2"/>
              </a:solidFill>
              <a:prstDash val="solid"/>
              <a:round/>
              <a:headEnd type="none" w="med" len="med"/>
              <a:tailEnd type="none" w="med" len="med"/>
            </a:ln>
          </p:spPr>
        </p:cxnSp>
        <p:cxnSp>
          <p:nvCxnSpPr>
            <p:cNvPr id="2433" name="Google Shape;2433;p77"/>
            <p:cNvCxnSpPr/>
            <p:nvPr/>
          </p:nvCxnSpPr>
          <p:spPr>
            <a:xfrm>
              <a:off x="7996575" y="4404125"/>
              <a:ext cx="486000" cy="130200"/>
            </a:xfrm>
            <a:prstGeom prst="straightConnector1">
              <a:avLst/>
            </a:prstGeom>
            <a:noFill/>
            <a:ln w="9525" cap="flat" cmpd="sng">
              <a:solidFill>
                <a:schemeClr val="dk2"/>
              </a:solidFill>
              <a:prstDash val="solid"/>
              <a:round/>
              <a:headEnd type="none" w="med" len="med"/>
              <a:tailEnd type="none" w="med" len="med"/>
            </a:ln>
          </p:spPr>
        </p:cxnSp>
        <p:cxnSp>
          <p:nvCxnSpPr>
            <p:cNvPr id="2434" name="Google Shape;2434;p77"/>
            <p:cNvCxnSpPr/>
            <p:nvPr/>
          </p:nvCxnSpPr>
          <p:spPr>
            <a:xfrm flipH="1">
              <a:off x="7963325" y="4404125"/>
              <a:ext cx="486000" cy="130200"/>
            </a:xfrm>
            <a:prstGeom prst="straightConnector1">
              <a:avLst/>
            </a:prstGeom>
            <a:noFill/>
            <a:ln w="9525" cap="flat" cmpd="sng">
              <a:solidFill>
                <a:schemeClr val="dk2"/>
              </a:solidFill>
              <a:prstDash val="solid"/>
              <a:round/>
              <a:headEnd type="none" w="med" len="med"/>
              <a:tailEnd type="none" w="med" len="med"/>
            </a:ln>
          </p:spPr>
        </p:cxnSp>
        <p:sp>
          <p:nvSpPr>
            <p:cNvPr id="2435" name="Google Shape;2435;p77"/>
            <p:cNvSpPr/>
            <p:nvPr/>
          </p:nvSpPr>
          <p:spPr>
            <a:xfrm>
              <a:off x="8061866" y="3483399"/>
              <a:ext cx="317400" cy="317400"/>
            </a:xfrm>
            <a:prstGeom prst="arc">
              <a:avLst>
                <a:gd name="adj1" fmla="val 7725701"/>
                <a:gd name="adj2" fmla="val 298056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36" name="Google Shape;2436;p77"/>
            <p:cNvSpPr/>
            <p:nvPr/>
          </p:nvSpPr>
          <p:spPr>
            <a:xfrm>
              <a:off x="7977575" y="3399100"/>
              <a:ext cx="486000" cy="486000"/>
            </a:xfrm>
            <a:prstGeom prst="arc">
              <a:avLst>
                <a:gd name="adj1" fmla="val 7288460"/>
                <a:gd name="adj2" fmla="val 35076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37" name="Google Shape;2437;p77"/>
            <p:cNvSpPr/>
            <p:nvPr/>
          </p:nvSpPr>
          <p:spPr>
            <a:xfrm>
              <a:off x="8198675" y="3551600"/>
              <a:ext cx="43800" cy="43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2438" name="Google Shape;2438;p77"/>
          <p:cNvSpPr/>
          <p:nvPr/>
        </p:nvSpPr>
        <p:spPr>
          <a:xfrm>
            <a:off x="6513693" y="3159536"/>
            <a:ext cx="285000" cy="285000"/>
          </a:xfrm>
          <a:prstGeom prst="rect">
            <a:avLst/>
          </a:prstGeom>
          <a:solidFill>
            <a:srgbClr val="FFFFFF"/>
          </a:solidFill>
          <a:ln w="19050" cap="flat" cmpd="sng">
            <a:solidFill>
              <a:srgbClr val="B7B7B7"/>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R3</a:t>
            </a:r>
            <a:endParaRPr>
              <a:solidFill>
                <a:srgbClr val="B7B7B7"/>
              </a:solidFill>
              <a:latin typeface="Roboto"/>
              <a:ea typeface="Roboto"/>
              <a:cs typeface="Roboto"/>
              <a:sym typeface="Roboto"/>
            </a:endParaRPr>
          </a:p>
        </p:txBody>
      </p:sp>
      <p:sp>
        <p:nvSpPr>
          <p:cNvPr id="2439" name="Google Shape;2439;p77"/>
          <p:cNvSpPr/>
          <p:nvPr/>
        </p:nvSpPr>
        <p:spPr>
          <a:xfrm>
            <a:off x="6513693" y="3839386"/>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R4</a:t>
            </a:r>
            <a:endParaRPr>
              <a:latin typeface="Roboto"/>
              <a:ea typeface="Roboto"/>
              <a:cs typeface="Roboto"/>
              <a:sym typeface="Roboto"/>
            </a:endParaRPr>
          </a:p>
        </p:txBody>
      </p:sp>
      <p:cxnSp>
        <p:nvCxnSpPr>
          <p:cNvPr id="2440" name="Google Shape;2440;p77"/>
          <p:cNvCxnSpPr>
            <a:stCxn id="2438" idx="3"/>
          </p:cNvCxnSpPr>
          <p:nvPr/>
        </p:nvCxnSpPr>
        <p:spPr>
          <a:xfrm>
            <a:off x="6798693" y="3302036"/>
            <a:ext cx="539700" cy="0"/>
          </a:xfrm>
          <a:prstGeom prst="straightConnector1">
            <a:avLst/>
          </a:prstGeom>
          <a:noFill/>
          <a:ln w="9525" cap="flat" cmpd="sng">
            <a:solidFill>
              <a:srgbClr val="B7B7B7"/>
            </a:solidFill>
            <a:prstDash val="solid"/>
            <a:round/>
            <a:headEnd type="none" w="med" len="med"/>
            <a:tailEnd type="none" w="med" len="med"/>
          </a:ln>
        </p:spPr>
      </p:cxnSp>
      <p:cxnSp>
        <p:nvCxnSpPr>
          <p:cNvPr id="2441" name="Google Shape;2441;p77"/>
          <p:cNvCxnSpPr>
            <a:stCxn id="2439" idx="3"/>
          </p:cNvCxnSpPr>
          <p:nvPr/>
        </p:nvCxnSpPr>
        <p:spPr>
          <a:xfrm>
            <a:off x="6798693" y="3981886"/>
            <a:ext cx="539700" cy="0"/>
          </a:xfrm>
          <a:prstGeom prst="straightConnector1">
            <a:avLst/>
          </a:prstGeom>
          <a:noFill/>
          <a:ln w="28575" cap="flat" cmpd="sng">
            <a:solidFill>
              <a:srgbClr val="0000FF"/>
            </a:solidFill>
            <a:prstDash val="solid"/>
            <a:round/>
            <a:headEnd type="none" w="med" len="med"/>
            <a:tailEnd type="none" w="med" len="med"/>
          </a:ln>
        </p:spPr>
      </p:cxnSp>
      <p:cxnSp>
        <p:nvCxnSpPr>
          <p:cNvPr id="2442" name="Google Shape;2442;p77"/>
          <p:cNvCxnSpPr>
            <a:stCxn id="2438" idx="1"/>
            <a:endCxn id="2443" idx="3"/>
          </p:cNvCxnSpPr>
          <p:nvPr/>
        </p:nvCxnSpPr>
        <p:spPr>
          <a:xfrm flipH="1">
            <a:off x="5507193" y="3302036"/>
            <a:ext cx="1006500" cy="320700"/>
          </a:xfrm>
          <a:prstGeom prst="straightConnector1">
            <a:avLst/>
          </a:prstGeom>
          <a:noFill/>
          <a:ln w="9525" cap="flat" cmpd="sng">
            <a:solidFill>
              <a:srgbClr val="B7B7B7"/>
            </a:solidFill>
            <a:prstDash val="solid"/>
            <a:round/>
            <a:headEnd type="none" w="med" len="med"/>
            <a:tailEnd type="none" w="med" len="med"/>
          </a:ln>
        </p:spPr>
      </p:cxnSp>
      <p:cxnSp>
        <p:nvCxnSpPr>
          <p:cNvPr id="2444" name="Google Shape;2444;p77"/>
          <p:cNvCxnSpPr>
            <a:stCxn id="2439" idx="1"/>
            <a:endCxn id="2443" idx="3"/>
          </p:cNvCxnSpPr>
          <p:nvPr/>
        </p:nvCxnSpPr>
        <p:spPr>
          <a:xfrm rot="10800000">
            <a:off x="5507193" y="3622786"/>
            <a:ext cx="1006500" cy="359100"/>
          </a:xfrm>
          <a:prstGeom prst="straightConnector1">
            <a:avLst/>
          </a:prstGeom>
          <a:noFill/>
          <a:ln w="28575" cap="flat" cmpd="sng">
            <a:solidFill>
              <a:srgbClr val="0000FF"/>
            </a:solidFill>
            <a:prstDash val="solid"/>
            <a:round/>
            <a:headEnd type="none" w="med" len="med"/>
            <a:tailEnd type="none" w="med" len="med"/>
          </a:ln>
        </p:spPr>
      </p:cxnSp>
      <p:sp>
        <p:nvSpPr>
          <p:cNvPr id="2445" name="Google Shape;2445;p77"/>
          <p:cNvSpPr/>
          <p:nvPr/>
        </p:nvSpPr>
        <p:spPr>
          <a:xfrm>
            <a:off x="7373818" y="4432148"/>
            <a:ext cx="448200" cy="3564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DB</a:t>
            </a:r>
            <a:endParaRPr sz="1200">
              <a:latin typeface="Roboto"/>
              <a:ea typeface="Roboto"/>
              <a:cs typeface="Roboto"/>
              <a:sym typeface="Roboto"/>
            </a:endParaRPr>
          </a:p>
        </p:txBody>
      </p:sp>
      <p:cxnSp>
        <p:nvCxnSpPr>
          <p:cNvPr id="2446" name="Google Shape;2446;p77"/>
          <p:cNvCxnSpPr>
            <a:stCxn id="2445" idx="2"/>
            <a:endCxn id="2447" idx="3"/>
          </p:cNvCxnSpPr>
          <p:nvPr/>
        </p:nvCxnSpPr>
        <p:spPr>
          <a:xfrm rot="10800000">
            <a:off x="6927418" y="4610348"/>
            <a:ext cx="446400" cy="0"/>
          </a:xfrm>
          <a:prstGeom prst="straightConnector1">
            <a:avLst/>
          </a:prstGeom>
          <a:noFill/>
          <a:ln w="28575" cap="flat" cmpd="sng">
            <a:solidFill>
              <a:schemeClr val="accent2"/>
            </a:solidFill>
            <a:prstDash val="solid"/>
            <a:round/>
            <a:headEnd type="none" w="med" len="med"/>
            <a:tailEnd type="none" w="med" len="med"/>
          </a:ln>
        </p:spPr>
      </p:cxnSp>
      <p:sp>
        <p:nvSpPr>
          <p:cNvPr id="2447" name="Google Shape;2447;p77"/>
          <p:cNvSpPr/>
          <p:nvPr/>
        </p:nvSpPr>
        <p:spPr>
          <a:xfrm>
            <a:off x="5966943" y="4441701"/>
            <a:ext cx="960600" cy="337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Manager</a:t>
            </a:r>
            <a:endParaRPr sz="1200">
              <a:latin typeface="Roboto"/>
              <a:ea typeface="Roboto"/>
              <a:cs typeface="Roboto"/>
              <a:sym typeface="Roboto"/>
            </a:endParaRPr>
          </a:p>
        </p:txBody>
      </p:sp>
      <p:sp>
        <p:nvSpPr>
          <p:cNvPr id="2448" name="Google Shape;2448;p77"/>
          <p:cNvSpPr txBox="1"/>
          <p:nvPr/>
        </p:nvSpPr>
        <p:spPr>
          <a:xfrm>
            <a:off x="6204943" y="2366536"/>
            <a:ext cx="1321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Visited network</a:t>
            </a:r>
            <a:endParaRPr>
              <a:solidFill>
                <a:schemeClr val="dk1"/>
              </a:solidFill>
              <a:latin typeface="Roboto"/>
              <a:ea typeface="Roboto"/>
              <a:cs typeface="Roboto"/>
              <a:sym typeface="Roboto"/>
            </a:endParaRPr>
          </a:p>
        </p:txBody>
      </p:sp>
      <p:sp>
        <p:nvSpPr>
          <p:cNvPr id="2449" name="Google Shape;2449;p77"/>
          <p:cNvSpPr/>
          <p:nvPr/>
        </p:nvSpPr>
        <p:spPr>
          <a:xfrm>
            <a:off x="3849180" y="2213275"/>
            <a:ext cx="1371900" cy="24594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p:txBody>
      </p:sp>
      <p:cxnSp>
        <p:nvCxnSpPr>
          <p:cNvPr id="2450" name="Google Shape;2450;p77"/>
          <p:cNvCxnSpPr>
            <a:stCxn id="2408" idx="3"/>
            <a:endCxn id="2447" idx="1"/>
          </p:cNvCxnSpPr>
          <p:nvPr/>
        </p:nvCxnSpPr>
        <p:spPr>
          <a:xfrm>
            <a:off x="3159725" y="3859640"/>
            <a:ext cx="2807100" cy="750600"/>
          </a:xfrm>
          <a:prstGeom prst="straightConnector1">
            <a:avLst/>
          </a:prstGeom>
          <a:noFill/>
          <a:ln w="28575" cap="flat" cmpd="sng">
            <a:solidFill>
              <a:schemeClr val="accent2"/>
            </a:solidFill>
            <a:prstDash val="solid"/>
            <a:round/>
            <a:headEnd type="none" w="med" len="med"/>
            <a:tailEnd type="none" w="med" len="med"/>
          </a:ln>
        </p:spPr>
      </p:cxnSp>
      <p:grpSp>
        <p:nvGrpSpPr>
          <p:cNvPr id="2451" name="Google Shape;2451;p77"/>
          <p:cNvGrpSpPr/>
          <p:nvPr/>
        </p:nvGrpSpPr>
        <p:grpSpPr>
          <a:xfrm flipH="1">
            <a:off x="8015125" y="3665768"/>
            <a:ext cx="384763" cy="551700"/>
            <a:chOff x="160300" y="2651875"/>
            <a:chExt cx="384763" cy="551700"/>
          </a:xfrm>
        </p:grpSpPr>
        <p:pic>
          <p:nvPicPr>
            <p:cNvPr id="2452" name="Google Shape;2452;p77"/>
            <p:cNvPicPr preferRelativeResize="0"/>
            <p:nvPr/>
          </p:nvPicPr>
          <p:blipFill rotWithShape="1">
            <a:blip r:embed="rId3">
              <a:alphaModFix/>
            </a:blip>
            <a:srcRect l="28918" r="14645"/>
            <a:stretch/>
          </p:blipFill>
          <p:spPr>
            <a:xfrm flipH="1">
              <a:off x="160300" y="2651875"/>
              <a:ext cx="311375" cy="551700"/>
            </a:xfrm>
            <a:prstGeom prst="rect">
              <a:avLst/>
            </a:prstGeom>
            <a:noFill/>
            <a:ln>
              <a:noFill/>
            </a:ln>
          </p:spPr>
        </p:pic>
        <p:pic>
          <p:nvPicPr>
            <p:cNvPr id="2453" name="Google Shape;2453;p77"/>
            <p:cNvPicPr preferRelativeResize="0"/>
            <p:nvPr/>
          </p:nvPicPr>
          <p:blipFill rotWithShape="1">
            <a:blip r:embed="rId4">
              <a:alphaModFix/>
            </a:blip>
            <a:srcRect l="16440" r="15845"/>
            <a:stretch/>
          </p:blipFill>
          <p:spPr>
            <a:xfrm>
              <a:off x="431525" y="2887247"/>
              <a:ext cx="113537" cy="167675"/>
            </a:xfrm>
            <a:prstGeom prst="rect">
              <a:avLst/>
            </a:prstGeom>
            <a:noFill/>
            <a:ln>
              <a:noFill/>
            </a:ln>
          </p:spPr>
        </p:pic>
      </p:grpSp>
      <p:cxnSp>
        <p:nvCxnSpPr>
          <p:cNvPr id="2454" name="Google Shape;2454;p77"/>
          <p:cNvCxnSpPr/>
          <p:nvPr/>
        </p:nvCxnSpPr>
        <p:spPr>
          <a:xfrm>
            <a:off x="7618800" y="3981875"/>
            <a:ext cx="344700" cy="0"/>
          </a:xfrm>
          <a:prstGeom prst="straightConnector1">
            <a:avLst/>
          </a:prstGeom>
          <a:noFill/>
          <a:ln w="28575" cap="flat" cmpd="sng">
            <a:solidFill>
              <a:srgbClr val="0000FF"/>
            </a:solidFill>
            <a:prstDash val="solid"/>
            <a:round/>
            <a:headEnd type="none" w="med" len="med"/>
            <a:tailEnd type="none" w="med" len="med"/>
          </a:ln>
        </p:spPr>
      </p:cxnSp>
      <p:cxnSp>
        <p:nvCxnSpPr>
          <p:cNvPr id="2455" name="Google Shape;2455;p77"/>
          <p:cNvCxnSpPr/>
          <p:nvPr/>
        </p:nvCxnSpPr>
        <p:spPr>
          <a:xfrm>
            <a:off x="3861775" y="3196675"/>
            <a:ext cx="1360500" cy="447300"/>
          </a:xfrm>
          <a:prstGeom prst="straightConnector1">
            <a:avLst/>
          </a:prstGeom>
          <a:noFill/>
          <a:ln w="9525" cap="flat" cmpd="sng">
            <a:solidFill>
              <a:srgbClr val="B7B7B7"/>
            </a:solidFill>
            <a:prstDash val="solid"/>
            <a:round/>
            <a:headEnd type="none" w="med" len="med"/>
            <a:tailEnd type="none" w="med" len="med"/>
          </a:ln>
        </p:spPr>
      </p:cxnSp>
      <p:sp>
        <p:nvSpPr>
          <p:cNvPr id="2456" name="Google Shape;2456;p77"/>
          <p:cNvSpPr/>
          <p:nvPr/>
        </p:nvSpPr>
        <p:spPr>
          <a:xfrm>
            <a:off x="4595725" y="2772200"/>
            <a:ext cx="625375" cy="869100"/>
          </a:xfrm>
          <a:custGeom>
            <a:avLst/>
            <a:gdLst/>
            <a:ahLst/>
            <a:cxnLst/>
            <a:rect l="l" t="t" r="r" b="b"/>
            <a:pathLst>
              <a:path w="25015" h="34764" extrusionOk="0">
                <a:moveTo>
                  <a:pt x="25015" y="34764"/>
                </a:moveTo>
                <a:cubicBezTo>
                  <a:pt x="22450" y="33118"/>
                  <a:pt x="13791" y="30681"/>
                  <a:pt x="9622" y="24887"/>
                </a:cubicBezTo>
                <a:cubicBezTo>
                  <a:pt x="5453" y="19093"/>
                  <a:pt x="1604" y="4148"/>
                  <a:pt x="0" y="0"/>
                </a:cubicBezTo>
              </a:path>
            </a:pathLst>
          </a:custGeom>
          <a:noFill/>
          <a:ln w="28575" cap="flat" cmpd="sng">
            <a:solidFill>
              <a:srgbClr val="0000FF"/>
            </a:solidFill>
            <a:prstDash val="solid"/>
            <a:round/>
            <a:headEnd type="none" w="med" len="med"/>
            <a:tailEnd type="triangle" w="med" len="med"/>
          </a:ln>
        </p:spPr>
        <p:txBody>
          <a:bodyPr/>
          <a:lstStyle/>
          <a:p>
            <a:endParaRPr lang="zh-CN" altLang="en-US"/>
          </a:p>
        </p:txBody>
      </p:sp>
      <p:sp>
        <p:nvSpPr>
          <p:cNvPr id="2443" name="Google Shape;2443;p77"/>
          <p:cNvSpPr/>
          <p:nvPr/>
        </p:nvSpPr>
        <p:spPr>
          <a:xfrm>
            <a:off x="5222268" y="3480211"/>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P2</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A17B8533-75D3-2091-19CE-A4B3345B2F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460"/>
        <p:cNvGrpSpPr/>
        <p:nvPr/>
      </p:nvGrpSpPr>
      <p:grpSpPr>
        <a:xfrm>
          <a:off x="0" y="0"/>
          <a:ext cx="0" cy="0"/>
          <a:chOff x="0" y="0"/>
          <a:chExt cx="0" cy="0"/>
        </a:xfrm>
      </p:grpSpPr>
      <p:sp>
        <p:nvSpPr>
          <p:cNvPr id="2461" name="Google Shape;2461;p7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Operations</a:t>
            </a:r>
            <a:endParaRPr/>
          </a:p>
        </p:txBody>
      </p:sp>
      <p:sp>
        <p:nvSpPr>
          <p:cNvPr id="2462" name="Google Shape;2462;p78"/>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Other operations in cellular networks:</a:t>
            </a:r>
            <a:endParaRPr/>
          </a:p>
          <a:p>
            <a:pPr marL="457200" lvl="0" indent="-342900" algn="l" rtl="0">
              <a:spcBef>
                <a:spcPts val="600"/>
              </a:spcBef>
              <a:spcAft>
                <a:spcPts val="0"/>
              </a:spcAft>
              <a:buSzPts val="1800"/>
              <a:buChar char="●"/>
            </a:pPr>
            <a:r>
              <a:rPr lang="en" b="1"/>
              <a:t>Lawful intercept</a:t>
            </a:r>
            <a:r>
              <a:rPr lang="en"/>
              <a:t>:</a:t>
            </a:r>
            <a:endParaRPr/>
          </a:p>
          <a:p>
            <a:pPr marL="914400" lvl="1" indent="-342900" algn="l" rtl="0">
              <a:spcBef>
                <a:spcPts val="0"/>
              </a:spcBef>
              <a:spcAft>
                <a:spcPts val="0"/>
              </a:spcAft>
              <a:buSzPts val="1800"/>
              <a:buChar char="○"/>
            </a:pPr>
            <a:r>
              <a:rPr lang="en"/>
              <a:t>Allows law enforcement to wiretap specific subscribers.</a:t>
            </a:r>
            <a:endParaRPr/>
          </a:p>
          <a:p>
            <a:pPr marL="914400" lvl="1" indent="-342900" algn="l" rtl="0">
              <a:spcBef>
                <a:spcPts val="0"/>
              </a:spcBef>
              <a:spcAft>
                <a:spcPts val="0"/>
              </a:spcAft>
              <a:buSzPts val="1800"/>
              <a:buChar char="○"/>
            </a:pPr>
            <a:r>
              <a:rPr lang="en"/>
              <a:t>Operators must be able to fulfill wiretap requests.</a:t>
            </a:r>
            <a:endParaRPr/>
          </a:p>
          <a:p>
            <a:pPr marL="457200" lvl="0" indent="-342900" algn="l" rtl="0">
              <a:spcBef>
                <a:spcPts val="0"/>
              </a:spcBef>
              <a:spcAft>
                <a:spcPts val="0"/>
              </a:spcAft>
              <a:buSzPts val="1800"/>
              <a:buChar char="●"/>
            </a:pPr>
            <a:r>
              <a:rPr lang="en" b="1"/>
              <a:t>Stolen phone registries</a:t>
            </a:r>
            <a:r>
              <a:rPr lang="en"/>
              <a:t>:</a:t>
            </a:r>
            <a:endParaRPr/>
          </a:p>
          <a:p>
            <a:pPr marL="914400" lvl="1" indent="-342900" algn="l" rtl="0">
              <a:spcBef>
                <a:spcPts val="0"/>
              </a:spcBef>
              <a:spcAft>
                <a:spcPts val="0"/>
              </a:spcAft>
              <a:buSzPts val="1800"/>
              <a:buChar char="○"/>
            </a:pPr>
            <a:r>
              <a:rPr lang="en"/>
              <a:t>Users can report their phone stolen.</a:t>
            </a:r>
            <a:endParaRPr/>
          </a:p>
          <a:p>
            <a:pPr marL="914400" lvl="1" indent="-342900" algn="l" rtl="0">
              <a:spcBef>
                <a:spcPts val="0"/>
              </a:spcBef>
              <a:spcAft>
                <a:spcPts val="0"/>
              </a:spcAft>
              <a:buSzPts val="1800"/>
              <a:buChar char="○"/>
            </a:pPr>
            <a:r>
              <a:rPr lang="en"/>
              <a:t>If someone connects stolen phone to network, the phone can be tracked.</a:t>
            </a:r>
            <a:endParaRPr/>
          </a:p>
          <a:p>
            <a:pPr marL="914400" lvl="1" indent="-342900" algn="l" rtl="0">
              <a:spcBef>
                <a:spcPts val="0"/>
              </a:spcBef>
              <a:spcAft>
                <a:spcPts val="0"/>
              </a:spcAft>
              <a:buSzPts val="1800"/>
              <a:buChar char="○"/>
            </a:pPr>
            <a:r>
              <a:rPr lang="en"/>
              <a:t>Use IMEI (burned into phone) to identify the stolen phone.</a:t>
            </a:r>
            <a:endParaRPr/>
          </a:p>
          <a:p>
            <a:pPr marL="0" lvl="0" indent="0" algn="l" rtl="0">
              <a:spcBef>
                <a:spcPts val="600"/>
              </a:spcBef>
              <a:spcAft>
                <a:spcPts val="0"/>
              </a:spcAft>
              <a:buNone/>
            </a:pPr>
            <a:r>
              <a:rPr lang="en"/>
              <a:t>These operations are possible because of centralized control.</a:t>
            </a:r>
            <a:endParaRPr/>
          </a:p>
        </p:txBody>
      </p:sp>
      <p:sp>
        <p:nvSpPr>
          <p:cNvPr id="2" name="Slide Number Placeholder 1">
            <a:extLst>
              <a:ext uri="{FF2B5EF4-FFF2-40B4-BE49-F238E27FC236}">
                <a16:creationId xmlns:a16="http://schemas.microsoft.com/office/drawing/2014/main" id="{FC34B6C7-F093-4612-F46F-876A61B93A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466"/>
        <p:cNvGrpSpPr/>
        <p:nvPr/>
      </p:nvGrpSpPr>
      <p:grpSpPr>
        <a:xfrm>
          <a:off x="0" y="0"/>
          <a:ext cx="0" cy="0"/>
          <a:chOff x="0" y="0"/>
          <a:chExt cx="0" cy="0"/>
        </a:xfrm>
      </p:grpSpPr>
      <p:sp>
        <p:nvSpPr>
          <p:cNvPr id="2467" name="Google Shape;2467;p79"/>
          <p:cNvSpPr txBox="1">
            <a:spLocks noGrp="1"/>
          </p:cNvSpPr>
          <p:nvPr>
            <p:ph type="body" idx="1"/>
          </p:nvPr>
        </p:nvSpPr>
        <p:spPr>
          <a:xfrm>
            <a:off x="107050" y="402200"/>
            <a:ext cx="8909700" cy="188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Stateful networks are complex and challenging!</a:t>
            </a:r>
            <a:endParaRPr/>
          </a:p>
          <a:p>
            <a:pPr marL="457200" lvl="0" indent="-342900" algn="l" rtl="0">
              <a:spcBef>
                <a:spcPts val="600"/>
              </a:spcBef>
              <a:spcAft>
                <a:spcPts val="0"/>
              </a:spcAft>
              <a:buSzPts val="1800"/>
              <a:buChar char="●"/>
            </a:pPr>
            <a:r>
              <a:rPr lang="en"/>
              <a:t>Must store per-user state in the network.</a:t>
            </a:r>
            <a:endParaRPr/>
          </a:p>
          <a:p>
            <a:pPr marL="457200" lvl="0" indent="-342900" algn="l" rtl="0">
              <a:spcBef>
                <a:spcPts val="0"/>
              </a:spcBef>
              <a:spcAft>
                <a:spcPts val="0"/>
              </a:spcAft>
              <a:buSzPts val="1800"/>
              <a:buChar char="●"/>
            </a:pPr>
            <a:r>
              <a:rPr lang="en"/>
              <a:t>Must reconfigure tunnels each time the user moves.</a:t>
            </a:r>
            <a:endParaRPr/>
          </a:p>
          <a:p>
            <a:pPr marL="457200" lvl="0" indent="-342900" algn="l" rtl="0">
              <a:spcBef>
                <a:spcPts val="0"/>
              </a:spcBef>
              <a:spcAft>
                <a:spcPts val="0"/>
              </a:spcAft>
              <a:buSzPts val="1800"/>
              <a:buChar char="●"/>
            </a:pPr>
            <a:r>
              <a:rPr lang="en"/>
              <a:t>Requires extreme optimization to scale well.</a:t>
            </a:r>
            <a:endParaRPr/>
          </a:p>
          <a:p>
            <a:pPr marL="0" lvl="0" indent="0" algn="l" rtl="0">
              <a:spcBef>
                <a:spcPts val="600"/>
              </a:spcBef>
              <a:spcAft>
                <a:spcPts val="0"/>
              </a:spcAft>
              <a:buNone/>
            </a:pPr>
            <a:r>
              <a:rPr lang="en"/>
              <a:t>Alternate designs:</a:t>
            </a:r>
            <a:endParaRPr/>
          </a:p>
        </p:txBody>
      </p:sp>
      <p:sp>
        <p:nvSpPr>
          <p:cNvPr id="2468" name="Google Shape;2468;p7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Reflections</a:t>
            </a:r>
            <a:endParaRPr/>
          </a:p>
        </p:txBody>
      </p:sp>
      <p:sp>
        <p:nvSpPr>
          <p:cNvPr id="2469" name="Google Shape;2469;p79"/>
          <p:cNvSpPr txBox="1">
            <a:spLocks noGrp="1"/>
          </p:cNvSpPr>
          <p:nvPr>
            <p:ph type="body" idx="1"/>
          </p:nvPr>
        </p:nvSpPr>
        <p:spPr>
          <a:xfrm>
            <a:off x="4572000" y="2214550"/>
            <a:ext cx="4444800" cy="1828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Change IPs on handover:</a:t>
            </a:r>
            <a:endParaRPr/>
          </a:p>
          <a:p>
            <a:pPr marL="914400" lvl="1" indent="-342900" algn="l" rtl="0">
              <a:spcBef>
                <a:spcPts val="0"/>
              </a:spcBef>
              <a:spcAft>
                <a:spcPts val="0"/>
              </a:spcAft>
              <a:buSzPts val="1800"/>
              <a:buChar char="○"/>
            </a:pPr>
            <a:r>
              <a:rPr lang="en"/>
              <a:t>Benefit: Can use standard routing protocols.</a:t>
            </a:r>
            <a:endParaRPr/>
          </a:p>
          <a:p>
            <a:pPr marL="914400" lvl="1" indent="-342900" algn="l" rtl="0">
              <a:spcBef>
                <a:spcPts val="0"/>
              </a:spcBef>
              <a:spcAft>
                <a:spcPts val="0"/>
              </a:spcAft>
              <a:buSzPts val="1800"/>
              <a:buChar char="○"/>
            </a:pPr>
            <a:r>
              <a:rPr lang="en"/>
              <a:t>Drawback: TCP connections break when IPs change.</a:t>
            </a:r>
            <a:endParaRPr/>
          </a:p>
        </p:txBody>
      </p:sp>
      <p:sp>
        <p:nvSpPr>
          <p:cNvPr id="2470" name="Google Shape;2470;p79"/>
          <p:cNvSpPr txBox="1">
            <a:spLocks noGrp="1"/>
          </p:cNvSpPr>
          <p:nvPr>
            <p:ph type="body" idx="1"/>
          </p:nvPr>
        </p:nvSpPr>
        <p:spPr>
          <a:xfrm>
            <a:off x="107100" y="2214550"/>
            <a:ext cx="4444800" cy="1828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Tunnels.</a:t>
            </a:r>
            <a:endParaRPr/>
          </a:p>
          <a:p>
            <a:pPr marL="914400" lvl="1" indent="-342900" algn="l" rtl="0">
              <a:spcBef>
                <a:spcPts val="0"/>
              </a:spcBef>
              <a:spcAft>
                <a:spcPts val="0"/>
              </a:spcAft>
              <a:buSzPts val="1800"/>
              <a:buChar char="○"/>
            </a:pPr>
            <a:r>
              <a:rPr lang="en"/>
              <a:t>Drawback: Must store per-user state for routing.</a:t>
            </a:r>
            <a:endParaRPr/>
          </a:p>
          <a:p>
            <a:pPr marL="914400" lvl="1" indent="-342900" algn="l" rtl="0">
              <a:spcBef>
                <a:spcPts val="0"/>
              </a:spcBef>
              <a:spcAft>
                <a:spcPts val="0"/>
              </a:spcAft>
              <a:buSzPts val="1800"/>
              <a:buChar char="○"/>
            </a:pPr>
            <a:r>
              <a:rPr lang="en"/>
              <a:t>Benefit: Can use standard routing protocols.</a:t>
            </a:r>
            <a:endParaRPr/>
          </a:p>
        </p:txBody>
      </p:sp>
      <p:sp>
        <p:nvSpPr>
          <p:cNvPr id="2471" name="Google Shape;2471;p79"/>
          <p:cNvSpPr txBox="1"/>
          <p:nvPr/>
        </p:nvSpPr>
        <p:spPr>
          <a:xfrm>
            <a:off x="5095200" y="4422350"/>
            <a:ext cx="3398400" cy="518700"/>
          </a:xfrm>
          <a:prstGeom prst="rect">
            <a:avLst/>
          </a:prstGeom>
          <a:noFill/>
          <a:ln>
            <a:noFill/>
          </a:ln>
        </p:spPr>
        <p:txBody>
          <a:bodyPr spcFirstLastPara="1" wrap="square" lIns="27425" tIns="27425" rIns="27425" bIns="27425" anchor="t" anchorCtr="0">
            <a:spAutoFit/>
          </a:bodyPr>
          <a:lstStyle/>
          <a:p>
            <a:pPr marL="0" lvl="0" indent="0" algn="l" rtl="0">
              <a:lnSpc>
                <a:spcPct val="115000"/>
              </a:lnSpc>
              <a:spcBef>
                <a:spcPts val="600"/>
              </a:spcBef>
              <a:spcAft>
                <a:spcPts val="0"/>
              </a:spcAft>
              <a:buNone/>
            </a:pPr>
            <a:r>
              <a:rPr lang="en">
                <a:solidFill>
                  <a:schemeClr val="accent2"/>
                </a:solidFill>
                <a:latin typeface="Roboto"/>
                <a:ea typeface="Roboto"/>
                <a:cs typeface="Roboto"/>
                <a:sym typeface="Roboto"/>
              </a:rPr>
              <a:t>Possible solution: QUIC is an alternate Layer 4 protocol that allows changing IPs.</a:t>
            </a:r>
            <a:endParaRPr>
              <a:solidFill>
                <a:schemeClr val="accent2"/>
              </a:solidFill>
              <a:latin typeface="Roboto"/>
              <a:ea typeface="Roboto"/>
              <a:cs typeface="Roboto"/>
              <a:sym typeface="Roboto"/>
            </a:endParaRPr>
          </a:p>
        </p:txBody>
      </p:sp>
      <p:cxnSp>
        <p:nvCxnSpPr>
          <p:cNvPr id="2472" name="Google Shape;2472;p79"/>
          <p:cNvCxnSpPr>
            <a:stCxn id="2471" idx="0"/>
          </p:cNvCxnSpPr>
          <p:nvPr/>
        </p:nvCxnSpPr>
        <p:spPr>
          <a:xfrm rot="10800000">
            <a:off x="6794400" y="3936650"/>
            <a:ext cx="0" cy="485700"/>
          </a:xfrm>
          <a:prstGeom prst="straightConnector1">
            <a:avLst/>
          </a:prstGeom>
          <a:noFill/>
          <a:ln w="19050" cap="flat" cmpd="sng">
            <a:solidFill>
              <a:schemeClr val="accent2"/>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3B44114A-F4CC-19FB-CF54-F8321F2A8F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76"/>
        <p:cNvGrpSpPr/>
        <p:nvPr/>
      </p:nvGrpSpPr>
      <p:grpSpPr>
        <a:xfrm>
          <a:off x="0" y="0"/>
          <a:ext cx="0" cy="0"/>
          <a:chOff x="0" y="0"/>
          <a:chExt cx="0" cy="0"/>
        </a:xfrm>
      </p:grpSpPr>
      <p:sp>
        <p:nvSpPr>
          <p:cNvPr id="2477" name="Google Shape;2477;p8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Cellular</a:t>
            </a:r>
            <a:endParaRPr/>
          </a:p>
        </p:txBody>
      </p:sp>
      <p:sp>
        <p:nvSpPr>
          <p:cNvPr id="2478" name="Google Shape;2478;p80"/>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Cellular networks are based on a very different design philosophy:</a:t>
            </a:r>
            <a:endParaRPr/>
          </a:p>
          <a:p>
            <a:pPr marL="457200" lvl="0" indent="-342900" algn="l" rtl="0">
              <a:spcBef>
                <a:spcPts val="600"/>
              </a:spcBef>
              <a:spcAft>
                <a:spcPts val="0"/>
              </a:spcAft>
              <a:buSzPts val="1800"/>
              <a:buChar char="●"/>
            </a:pPr>
            <a:r>
              <a:rPr lang="en"/>
              <a:t>Authentication and accountability are primary goals.</a:t>
            </a:r>
            <a:endParaRPr/>
          </a:p>
          <a:p>
            <a:pPr marL="457200" lvl="0" indent="-342900" algn="l" rtl="0">
              <a:spcBef>
                <a:spcPts val="0"/>
              </a:spcBef>
              <a:spcAft>
                <a:spcPts val="0"/>
              </a:spcAft>
              <a:buSzPts val="1800"/>
              <a:buChar char="●"/>
            </a:pPr>
            <a:r>
              <a:rPr lang="en"/>
              <a:t>Allocation of radio bandwidth is based on reservations.</a:t>
            </a:r>
            <a:endParaRPr/>
          </a:p>
          <a:p>
            <a:pPr marL="457200" lvl="0" indent="-342900" algn="l" rtl="0">
              <a:spcBef>
                <a:spcPts val="0"/>
              </a:spcBef>
              <a:spcAft>
                <a:spcPts val="0"/>
              </a:spcAft>
              <a:buSzPts val="1800"/>
              <a:buChar char="●"/>
            </a:pPr>
            <a:r>
              <a:rPr lang="en"/>
              <a:t>Lots of in-network state that is dynamic and per-user.</a:t>
            </a:r>
            <a:endParaRPr/>
          </a:p>
          <a:p>
            <a:pPr marL="457200" lvl="0" indent="-342900" algn="l" rtl="0">
              <a:spcBef>
                <a:spcPts val="0"/>
              </a:spcBef>
              <a:spcAft>
                <a:spcPts val="0"/>
              </a:spcAft>
              <a:buSzPts val="1800"/>
              <a:buChar char="●"/>
            </a:pPr>
            <a:r>
              <a:rPr lang="en"/>
              <a:t>Generality was not an early goal.</a:t>
            </a:r>
            <a:endParaRPr/>
          </a:p>
          <a:p>
            <a:pPr marL="457200" lvl="0" indent="-342900" algn="l" rtl="0">
              <a:spcBef>
                <a:spcPts val="0"/>
              </a:spcBef>
              <a:spcAft>
                <a:spcPts val="0"/>
              </a:spcAft>
              <a:buSzPts val="1800"/>
              <a:buChar char="●"/>
            </a:pPr>
            <a:r>
              <a:rPr lang="en"/>
              <a:t>Mobility is the central challenge.</a:t>
            </a:r>
            <a:endParaRPr/>
          </a:p>
          <a:p>
            <a:pPr marL="0" lvl="0" indent="0" algn="l" rtl="0">
              <a:spcBef>
                <a:spcPts val="600"/>
              </a:spcBef>
              <a:spcAft>
                <a:spcPts val="0"/>
              </a:spcAft>
              <a:buNone/>
            </a:pPr>
            <a:endParaRPr/>
          </a:p>
          <a:p>
            <a:pPr marL="0" lvl="0" indent="0" algn="l" rtl="0">
              <a:spcBef>
                <a:spcPts val="600"/>
              </a:spcBef>
              <a:spcAft>
                <a:spcPts val="0"/>
              </a:spcAft>
              <a:buNone/>
            </a:pPr>
            <a:r>
              <a:rPr lang="en"/>
              <a:t>Cellular networks have evolved from a standalone voice network, to being an integral part of the Internet.</a:t>
            </a:r>
            <a:endParaRPr/>
          </a:p>
          <a:p>
            <a:pPr marL="457200" lvl="0" indent="-342900" algn="l" rtl="0">
              <a:spcBef>
                <a:spcPts val="600"/>
              </a:spcBef>
              <a:spcAft>
                <a:spcPts val="0"/>
              </a:spcAft>
              <a:buSzPts val="1800"/>
              <a:buChar char="●"/>
            </a:pPr>
            <a:r>
              <a:rPr lang="en"/>
              <a:t>We've been able to seamlessly integrate cellular networks into the Internet.</a:t>
            </a:r>
            <a:endParaRPr/>
          </a:p>
          <a:p>
            <a:pPr marL="457200" lvl="0" indent="-342900" algn="l" rtl="0">
              <a:spcBef>
                <a:spcPts val="0"/>
              </a:spcBef>
              <a:spcAft>
                <a:spcPts val="0"/>
              </a:spcAft>
              <a:buSzPts val="1800"/>
              <a:buChar char="●"/>
            </a:pPr>
            <a:r>
              <a:rPr lang="en"/>
              <a:t>Cellular architecture continues to evolve toward the Internet architecture.</a:t>
            </a:r>
            <a:endParaRPr/>
          </a:p>
        </p:txBody>
      </p:sp>
      <p:sp>
        <p:nvSpPr>
          <p:cNvPr id="2" name="Slide Number Placeholder 1">
            <a:extLst>
              <a:ext uri="{FF2B5EF4-FFF2-40B4-BE49-F238E27FC236}">
                <a16:creationId xmlns:a16="http://schemas.microsoft.com/office/drawing/2014/main" id="{AD7A93F5-77FE-B0F7-64AF-B4B22A14D2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b="1">
                <a:solidFill>
                  <a:schemeClr val="accent3"/>
                </a:solidFill>
                <a:latin typeface="Roboto"/>
                <a:ea typeface="Roboto"/>
                <a:cs typeface="Roboto"/>
                <a:sym typeface="Roboto"/>
              </a:rPr>
              <a:t>Why is Cellular Different?</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Brief History</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Standards</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Challenge: Mobility</a:t>
            </a:r>
            <a:endParaRPr>
              <a:solidFill>
                <a:srgbClr val="B7B7B7"/>
              </a:solidFill>
            </a:endParaRPr>
          </a:p>
          <a:p>
            <a:pPr marL="0" lvl="0" indent="0" algn="l" rtl="0">
              <a:spcBef>
                <a:spcPts val="600"/>
              </a:spcBef>
              <a:spcAft>
                <a:spcPts val="0"/>
              </a:spcAft>
              <a:buNone/>
            </a:pPr>
            <a:r>
              <a:rPr lang="en">
                <a:solidFill>
                  <a:srgbClr val="B7B7B7"/>
                </a:solidFill>
              </a:rPr>
              <a:t>Cellular Networks</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Infrastructure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High-Level View</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0: Registration</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1: Discovery</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2: Attachment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3: Data Exchange</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Step 4: Handover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Roaming and Other Features</a:t>
            </a:r>
            <a:endParaRPr>
              <a:solidFill>
                <a:srgbClr val="B7B7B7"/>
              </a:solidFill>
            </a:endParaRPr>
          </a:p>
        </p:txBody>
      </p:sp>
      <p:sp>
        <p:nvSpPr>
          <p:cNvPr id="211" name="Google Shape;211;p29"/>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Cellular Network Standards</a:t>
            </a:r>
            <a:endParaRPr/>
          </a:p>
        </p:txBody>
      </p:sp>
      <p:sp>
        <p:nvSpPr>
          <p:cNvPr id="212" name="Google Shape;212;p29"/>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25, Spring 2026</a:t>
            </a:r>
            <a:endParaRPr dirty="0"/>
          </a:p>
        </p:txBody>
      </p:sp>
      <p:sp>
        <p:nvSpPr>
          <p:cNvPr id="2" name="Slide Number Placeholder 1">
            <a:extLst>
              <a:ext uri="{FF2B5EF4-FFF2-40B4-BE49-F238E27FC236}">
                <a16:creationId xmlns:a16="http://schemas.microsoft.com/office/drawing/2014/main" id="{E05F3AD1-6169-2D19-E8C1-EDBEF6F679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Cellular Standards Evolution</a:t>
            </a:r>
            <a:endParaRPr/>
          </a:p>
        </p:txBody>
      </p:sp>
      <p:sp>
        <p:nvSpPr>
          <p:cNvPr id="224" name="Google Shape;224;p31"/>
          <p:cNvSpPr txBox="1">
            <a:spLocks noGrp="1"/>
          </p:cNvSpPr>
          <p:nvPr>
            <p:ph type="body" idx="1"/>
          </p:nvPr>
        </p:nvSpPr>
        <p:spPr>
          <a:xfrm>
            <a:off x="107050" y="402199"/>
            <a:ext cx="8909700" cy="2424127"/>
          </a:xfrm>
          <a:prstGeom prst="rect">
            <a:avLst/>
          </a:prstGeom>
        </p:spPr>
        <p:txBody>
          <a:bodyPr spcFirstLastPara="1" wrap="square" lIns="91425" tIns="91425" rIns="91425" bIns="91425" anchor="t" anchorCtr="0">
            <a:normAutofit fontScale="92500" lnSpcReduction="20000"/>
          </a:bodyPr>
          <a:lstStyle/>
          <a:p>
            <a:pPr marL="0" lvl="0" indent="0">
              <a:buNone/>
            </a:pPr>
            <a:r>
              <a:rPr lang="en-US" altLang="zh-CN" dirty="0"/>
              <a:t>3GPP </a:t>
            </a:r>
            <a:r>
              <a:rPr lang="en-US" altLang="zh-CN" sz="1400" dirty="0">
                <a:solidFill>
                  <a:schemeClr val="accent3"/>
                </a:solidFill>
              </a:rPr>
              <a:t>(</a:t>
            </a:r>
            <a:r>
              <a:rPr lang="en-US" altLang="zh-CN" sz="1400" i="1" dirty="0">
                <a:solidFill>
                  <a:schemeClr val="accent3"/>
                </a:solidFill>
              </a:rPr>
              <a:t>3rd Generation Partnership Project</a:t>
            </a:r>
            <a:r>
              <a:rPr lang="en-US" altLang="zh-CN" sz="1400" dirty="0">
                <a:solidFill>
                  <a:schemeClr val="accent3"/>
                </a:solidFill>
              </a:rPr>
              <a:t>)</a:t>
            </a:r>
            <a:r>
              <a:rPr lang="en-US" altLang="zh-CN" dirty="0"/>
              <a:t> consortium oversees standardization efforts.</a:t>
            </a:r>
          </a:p>
          <a:p>
            <a:pPr lvl="0"/>
            <a:r>
              <a:rPr lang="en-US" altLang="zh-CN" dirty="0"/>
              <a:t>Includes equipment vendors and telecommunications companies.</a:t>
            </a:r>
          </a:p>
          <a:p>
            <a:pPr lvl="0">
              <a:spcBef>
                <a:spcPts val="0"/>
              </a:spcBef>
            </a:pPr>
            <a:r>
              <a:rPr lang="en-US" altLang="zh-CN" dirty="0"/>
              <a:t>Everyone must agree on protocols to achieve interoperability.</a:t>
            </a:r>
          </a:p>
          <a:p>
            <a:pPr marL="0" lvl="0" indent="0">
              <a:buNone/>
            </a:pPr>
            <a:r>
              <a:rPr lang="en-US" altLang="zh-CN" dirty="0"/>
              <a:t>Standards ratified by ITU </a:t>
            </a:r>
            <a:r>
              <a:rPr lang="en-US" altLang="zh-CN" sz="1400" dirty="0">
                <a:solidFill>
                  <a:schemeClr val="accent3"/>
                </a:solidFill>
              </a:rPr>
              <a:t>(</a:t>
            </a:r>
            <a:r>
              <a:rPr lang="en-US" altLang="zh-CN" sz="1400" i="1" dirty="0">
                <a:solidFill>
                  <a:schemeClr val="accent3"/>
                </a:solidFill>
              </a:rPr>
              <a:t>International Telecom Union</a:t>
            </a:r>
            <a:r>
              <a:rPr lang="en-US" altLang="zh-CN" sz="1400" dirty="0">
                <a:solidFill>
                  <a:schemeClr val="accent3"/>
                </a:solidFill>
              </a:rPr>
              <a:t>)</a:t>
            </a:r>
            <a:r>
              <a:rPr lang="en-US" altLang="zh-CN" dirty="0"/>
              <a:t>, part of the United Nations.</a:t>
            </a:r>
          </a:p>
          <a:p>
            <a:pPr marL="0" lvl="0" indent="0" algn="l" rtl="0">
              <a:spcBef>
                <a:spcPts val="600"/>
              </a:spcBef>
              <a:spcAft>
                <a:spcPts val="0"/>
              </a:spcAft>
              <a:buNone/>
            </a:pPr>
            <a:r>
              <a:rPr lang="en" dirty="0"/>
              <a:t>New generation every 10 years: 1G, 2G, 3G, 4G, 5G.</a:t>
            </a:r>
            <a:endParaRPr dirty="0"/>
          </a:p>
          <a:p>
            <a:pPr marL="457200" lvl="0" indent="-342900" algn="l" rtl="0">
              <a:spcBef>
                <a:spcPts val="600"/>
              </a:spcBef>
              <a:spcAft>
                <a:spcPts val="0"/>
              </a:spcAft>
              <a:buSzPts val="1800"/>
              <a:buChar char="●"/>
            </a:pPr>
            <a:r>
              <a:rPr lang="en" dirty="0"/>
              <a:t>5G introduced in 2019, still being deployed.</a:t>
            </a:r>
            <a:endParaRPr dirty="0"/>
          </a:p>
          <a:p>
            <a:pPr marL="457200" lvl="0" indent="-342900" algn="l" rtl="0">
              <a:spcBef>
                <a:spcPts val="0"/>
              </a:spcBef>
              <a:spcAft>
                <a:spcPts val="0"/>
              </a:spcAft>
              <a:buSzPts val="1800"/>
              <a:buChar char="●"/>
            </a:pPr>
            <a:r>
              <a:rPr lang="en" dirty="0"/>
              <a:t>6G coming in 2030.</a:t>
            </a:r>
            <a:endParaRPr dirty="0"/>
          </a:p>
        </p:txBody>
      </p:sp>
      <p:pic>
        <p:nvPicPr>
          <p:cNvPr id="225" name="Google Shape;225;p31"/>
          <p:cNvPicPr preferRelativeResize="0"/>
          <p:nvPr/>
        </p:nvPicPr>
        <p:blipFill rotWithShape="1">
          <a:blip r:embed="rId3">
            <a:alphaModFix/>
          </a:blip>
          <a:srcRect r="18360"/>
          <a:stretch/>
        </p:blipFill>
        <p:spPr>
          <a:xfrm>
            <a:off x="1870038" y="2571750"/>
            <a:ext cx="5016005" cy="2529975"/>
          </a:xfrm>
          <a:prstGeom prst="rect">
            <a:avLst/>
          </a:prstGeom>
          <a:noFill/>
          <a:ln>
            <a:noFill/>
          </a:ln>
        </p:spPr>
      </p:pic>
      <p:sp>
        <p:nvSpPr>
          <p:cNvPr id="2" name="Slide Number Placeholder 1">
            <a:extLst>
              <a:ext uri="{FF2B5EF4-FFF2-40B4-BE49-F238E27FC236}">
                <a16:creationId xmlns:a16="http://schemas.microsoft.com/office/drawing/2014/main" id="{50C0A711-2387-5082-9DF1-A152A77B0C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Cellular Standards Evolution</a:t>
            </a:r>
            <a:endParaRPr/>
          </a:p>
        </p:txBody>
      </p:sp>
      <p:sp>
        <p:nvSpPr>
          <p:cNvPr id="232" name="Google Shape;232;p32"/>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Each generation aims for a ~10x improvement along a few different dimensions:</a:t>
            </a:r>
            <a:endParaRPr dirty="0"/>
          </a:p>
          <a:p>
            <a:pPr marL="457200" lvl="0" indent="-342900" algn="l" rtl="0">
              <a:spcBef>
                <a:spcPts val="600"/>
              </a:spcBef>
              <a:spcAft>
                <a:spcPts val="0"/>
              </a:spcAft>
              <a:buSzPts val="1800"/>
              <a:buChar char="●"/>
            </a:pPr>
            <a:r>
              <a:rPr lang="en" dirty="0"/>
              <a:t>Peak theoretical data rate.</a:t>
            </a:r>
            <a:endParaRPr dirty="0"/>
          </a:p>
          <a:p>
            <a:pPr marL="457200" lvl="0" indent="-342900" algn="l" rtl="0">
              <a:spcBef>
                <a:spcPts val="0"/>
              </a:spcBef>
              <a:spcAft>
                <a:spcPts val="0"/>
              </a:spcAft>
              <a:buSzPts val="1800"/>
              <a:buChar char="●"/>
            </a:pPr>
            <a:r>
              <a:rPr lang="en" dirty="0"/>
              <a:t>Average data rate experienced by users.</a:t>
            </a:r>
            <a:endParaRPr dirty="0"/>
          </a:p>
          <a:p>
            <a:pPr marL="457200" lvl="0" indent="-342900" algn="l" rtl="0">
              <a:spcBef>
                <a:spcPts val="0"/>
              </a:spcBef>
              <a:spcAft>
                <a:spcPts val="0"/>
              </a:spcAft>
              <a:buSzPts val="1800"/>
              <a:buChar char="●"/>
            </a:pPr>
            <a:r>
              <a:rPr lang="en" dirty="0"/>
              <a:t>Mobility: Connection while user travels at high speed.</a:t>
            </a:r>
            <a:endParaRPr dirty="0"/>
          </a:p>
          <a:p>
            <a:pPr marL="457200" lvl="0" indent="-342900" algn="l" rtl="0">
              <a:spcBef>
                <a:spcPts val="0"/>
              </a:spcBef>
              <a:spcAft>
                <a:spcPts val="0"/>
              </a:spcAft>
              <a:buSzPts val="1800"/>
              <a:buChar char="●"/>
            </a:pPr>
            <a:r>
              <a:rPr lang="en" dirty="0"/>
              <a:t>Connection density: Number of devices in a specific era.</a:t>
            </a:r>
            <a:endParaRPr dirty="0"/>
          </a:p>
        </p:txBody>
      </p:sp>
      <p:pic>
        <p:nvPicPr>
          <p:cNvPr id="233" name="Google Shape;233;p32"/>
          <p:cNvPicPr preferRelativeResize="0"/>
          <p:nvPr/>
        </p:nvPicPr>
        <p:blipFill rotWithShape="1">
          <a:blip r:embed="rId3">
            <a:alphaModFix/>
          </a:blip>
          <a:srcRect l="1871" r="10262"/>
          <a:stretch/>
        </p:blipFill>
        <p:spPr>
          <a:xfrm>
            <a:off x="5682898" y="2139915"/>
            <a:ext cx="3211720" cy="2916902"/>
          </a:xfrm>
          <a:prstGeom prst="rect">
            <a:avLst/>
          </a:prstGeom>
          <a:noFill/>
          <a:ln>
            <a:noFill/>
          </a:ln>
        </p:spPr>
      </p:pic>
      <p:sp>
        <p:nvSpPr>
          <p:cNvPr id="234" name="Google Shape;234;p32"/>
          <p:cNvSpPr txBox="1"/>
          <p:nvPr/>
        </p:nvSpPr>
        <p:spPr>
          <a:xfrm>
            <a:off x="834300" y="3516225"/>
            <a:ext cx="4363200" cy="6147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Light green = 4G quality along 8 different dimensions.</a:t>
            </a:r>
            <a:endParaRPr>
              <a:solidFill>
                <a:schemeClr val="accent2"/>
              </a:solidFill>
              <a:latin typeface="Roboto"/>
              <a:ea typeface="Roboto"/>
              <a:cs typeface="Roboto"/>
              <a:sym typeface="Roboto"/>
            </a:endParaRPr>
          </a:p>
          <a:p>
            <a:pPr marL="0" lvl="0" indent="0" algn="ctr" rtl="0">
              <a:spcBef>
                <a:spcPts val="1000"/>
              </a:spcBef>
              <a:spcAft>
                <a:spcPts val="1000"/>
              </a:spcAft>
              <a:buNone/>
            </a:pPr>
            <a:r>
              <a:rPr lang="en">
                <a:solidFill>
                  <a:schemeClr val="accent2"/>
                </a:solidFill>
                <a:latin typeface="Roboto"/>
                <a:ea typeface="Roboto"/>
                <a:cs typeface="Roboto"/>
                <a:sym typeface="Roboto"/>
              </a:rPr>
              <a:t>Dark green = 5G quality along those same dimensions.</a:t>
            </a:r>
            <a:endParaRPr>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EA8657F-A9E4-0EB6-E7D1-29231FD948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Cellular Standards Evolution</a:t>
            </a:r>
            <a:endParaRPr/>
          </a:p>
        </p:txBody>
      </p:sp>
      <p:sp>
        <p:nvSpPr>
          <p:cNvPr id="240" name="Google Shape;240;p33"/>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rmAutofit fontScale="92500" lnSpcReduction="20000"/>
          </a:bodyPr>
          <a:lstStyle/>
          <a:p>
            <a:pPr marL="0" lvl="0" indent="0" algn="l" rtl="0">
              <a:spcBef>
                <a:spcPts val="600"/>
              </a:spcBef>
              <a:spcAft>
                <a:spcPts val="0"/>
              </a:spcAft>
              <a:buNone/>
            </a:pPr>
            <a:r>
              <a:rPr lang="en" dirty="0"/>
              <a:t>In addition to performance evolution, there's also been an </a:t>
            </a:r>
            <a:r>
              <a:rPr lang="en" i="1" dirty="0"/>
              <a:t>architectural</a:t>
            </a:r>
            <a:r>
              <a:rPr lang="en" dirty="0"/>
              <a:t> evolution:</a:t>
            </a:r>
            <a:endParaRPr dirty="0"/>
          </a:p>
          <a:p>
            <a:pPr marL="457200" lvl="0" indent="-342900" algn="l" rtl="0">
              <a:spcBef>
                <a:spcPts val="600"/>
              </a:spcBef>
              <a:spcAft>
                <a:spcPts val="0"/>
              </a:spcAft>
              <a:buSzPts val="1800"/>
              <a:buChar char="●"/>
            </a:pPr>
            <a:r>
              <a:rPr lang="en" dirty="0"/>
              <a:t>1G:</a:t>
            </a:r>
            <a:endParaRPr dirty="0"/>
          </a:p>
          <a:p>
            <a:pPr marL="914400" lvl="1" indent="-342900" algn="l" rtl="0">
              <a:spcBef>
                <a:spcPts val="0"/>
              </a:spcBef>
              <a:spcAft>
                <a:spcPts val="0"/>
              </a:spcAft>
              <a:buSzPts val="1800"/>
              <a:buChar char="○"/>
            </a:pPr>
            <a:r>
              <a:rPr lang="en" dirty="0"/>
              <a:t>Analog.</a:t>
            </a:r>
            <a:endParaRPr dirty="0"/>
          </a:p>
          <a:p>
            <a:pPr marL="914400" lvl="1" indent="-342900" algn="l" rtl="0">
              <a:spcBef>
                <a:spcPts val="0"/>
              </a:spcBef>
              <a:spcAft>
                <a:spcPts val="0"/>
              </a:spcAft>
              <a:buSzPts val="1800"/>
              <a:buChar char="○"/>
            </a:pPr>
            <a:r>
              <a:rPr lang="en" dirty="0"/>
              <a:t>Designed for voice calls.</a:t>
            </a:r>
            <a:endParaRPr dirty="0"/>
          </a:p>
          <a:p>
            <a:pPr marL="457200" lvl="0" indent="-342900" algn="l" rtl="0">
              <a:spcBef>
                <a:spcPts val="0"/>
              </a:spcBef>
              <a:spcAft>
                <a:spcPts val="0"/>
              </a:spcAft>
              <a:buSzPts val="1800"/>
              <a:buChar char="●"/>
            </a:pPr>
            <a:r>
              <a:rPr lang="en" dirty="0"/>
              <a:t>2G/3G:</a:t>
            </a:r>
            <a:endParaRPr dirty="0"/>
          </a:p>
          <a:p>
            <a:pPr marL="914400" lvl="1" indent="-342900" algn="l" rtl="0">
              <a:spcBef>
                <a:spcPts val="0"/>
              </a:spcBef>
              <a:spcAft>
                <a:spcPts val="0"/>
              </a:spcAft>
              <a:buSzPts val="1800"/>
              <a:buChar char="○"/>
            </a:pPr>
            <a:r>
              <a:rPr lang="en" dirty="0"/>
              <a:t>Mostly circuit-switched.</a:t>
            </a:r>
            <a:endParaRPr dirty="0"/>
          </a:p>
          <a:p>
            <a:pPr marL="914400" lvl="1" indent="-342900" algn="l" rtl="0">
              <a:spcBef>
                <a:spcPts val="0"/>
              </a:spcBef>
              <a:spcAft>
                <a:spcPts val="0"/>
              </a:spcAft>
              <a:buSzPts val="1800"/>
              <a:buChar char="○"/>
            </a:pPr>
            <a:r>
              <a:rPr lang="en" dirty="0"/>
              <a:t>Focused on voice traffic. Some texting. Barely any Internet access.</a:t>
            </a:r>
            <a:endParaRPr dirty="0"/>
          </a:p>
          <a:p>
            <a:pPr marL="457200" lvl="0" indent="-342900" algn="l" rtl="0">
              <a:spcBef>
                <a:spcPts val="0"/>
              </a:spcBef>
              <a:spcAft>
                <a:spcPts val="0"/>
              </a:spcAft>
              <a:buSzPts val="1800"/>
              <a:buChar char="●"/>
            </a:pPr>
            <a:r>
              <a:rPr lang="en" dirty="0"/>
              <a:t>LTE/4G onwards:</a:t>
            </a:r>
            <a:endParaRPr dirty="0"/>
          </a:p>
          <a:p>
            <a:pPr marL="914400" lvl="1" indent="-342900" algn="l" rtl="0">
              <a:spcBef>
                <a:spcPts val="0"/>
              </a:spcBef>
              <a:spcAft>
                <a:spcPts val="0"/>
              </a:spcAft>
              <a:buSzPts val="1800"/>
              <a:buChar char="○"/>
            </a:pPr>
            <a:r>
              <a:rPr lang="en" dirty="0"/>
              <a:t>Packet-switched.</a:t>
            </a:r>
            <a:endParaRPr dirty="0"/>
          </a:p>
          <a:p>
            <a:pPr marL="914400" lvl="1" indent="-342900" algn="l" rtl="0">
              <a:spcBef>
                <a:spcPts val="0"/>
              </a:spcBef>
              <a:spcAft>
                <a:spcPts val="0"/>
              </a:spcAft>
              <a:buSzPts val="1800"/>
              <a:buChar char="○"/>
            </a:pPr>
            <a:r>
              <a:rPr lang="en" dirty="0"/>
              <a:t>Voice just one of many different applications.</a:t>
            </a:r>
          </a:p>
          <a:p>
            <a:pPr marL="0" lvl="0" indent="0">
              <a:buNone/>
            </a:pPr>
            <a:r>
              <a:rPr lang="en-US" altLang="zh-CN" dirty="0"/>
              <a:t>Cellular specifications are long and complicated.</a:t>
            </a:r>
          </a:p>
          <a:p>
            <a:pPr lvl="0">
              <a:spcBef>
                <a:spcPts val="0"/>
              </a:spcBef>
            </a:pPr>
            <a:r>
              <a:rPr lang="en-US" altLang="zh-CN" dirty="0"/>
              <a:t>Components/protocols are renamed in every generation!</a:t>
            </a:r>
          </a:p>
          <a:p>
            <a:pPr lvl="1">
              <a:spcBef>
                <a:spcPts val="0"/>
              </a:spcBef>
            </a:pPr>
            <a:r>
              <a:rPr lang="en-US" altLang="zh-CN" dirty="0"/>
              <a:t>"Base station" → "</a:t>
            </a:r>
            <a:r>
              <a:rPr lang="en-US" altLang="zh-CN" dirty="0" err="1"/>
              <a:t>NodeB</a:t>
            </a:r>
            <a:r>
              <a:rPr lang="en-US" altLang="zh-CN" dirty="0"/>
              <a:t>" → "evolved Node B (</a:t>
            </a:r>
            <a:r>
              <a:rPr lang="en-US" altLang="zh-CN" dirty="0" err="1"/>
              <a:t>eNodeB</a:t>
            </a:r>
            <a:r>
              <a:rPr lang="en-US" altLang="zh-CN" dirty="0"/>
              <a:t>)“ → next-gen Node B (</a:t>
            </a:r>
            <a:r>
              <a:rPr lang="en-US" altLang="zh-CN" dirty="0" err="1"/>
              <a:t>gNB</a:t>
            </a:r>
            <a:r>
              <a:rPr lang="en-US" altLang="zh-CN" dirty="0"/>
              <a:t>)</a:t>
            </a:r>
          </a:p>
          <a:p>
            <a:pPr marL="0" lvl="0" indent="0">
              <a:buNone/>
            </a:pPr>
            <a:r>
              <a:rPr lang="en-US" altLang="zh-CN" dirty="0"/>
              <a:t>In this class, we’ll use terminology loosely based on the LTE architecture.</a:t>
            </a:r>
          </a:p>
        </p:txBody>
      </p:sp>
      <p:sp>
        <p:nvSpPr>
          <p:cNvPr id="2" name="Slide Number Placeholder 1">
            <a:extLst>
              <a:ext uri="{FF2B5EF4-FFF2-40B4-BE49-F238E27FC236}">
                <a16:creationId xmlns:a16="http://schemas.microsoft.com/office/drawing/2014/main" id="{40A8F758-B9F1-0BDA-75B2-59A7411E34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Lecture">
  <a:themeElements>
    <a:clrScheme name="Simple Light">
      <a:dk1>
        <a:srgbClr val="000000"/>
      </a:dk1>
      <a:lt1>
        <a:srgbClr val="FFFFFF"/>
      </a:lt1>
      <a:dk2>
        <a:srgbClr val="666666"/>
      </a:dk2>
      <a:lt2>
        <a:srgbClr val="C9DAF8"/>
      </a:lt2>
      <a:accent1>
        <a:srgbClr val="FCE5CD"/>
      </a:accent1>
      <a:accent2>
        <a:srgbClr val="CC4125"/>
      </a:accent2>
      <a:accent3>
        <a:srgbClr val="0B5394"/>
      </a:accent3>
      <a:accent4>
        <a:srgbClr val="BF9000"/>
      </a:accent4>
      <a:accent5>
        <a:srgbClr val="6AA84F"/>
      </a:accent5>
      <a:accent6>
        <a:srgbClr val="D9D9D9"/>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3782</Words>
  <Application>Microsoft Office PowerPoint</Application>
  <PresentationFormat>On-screen Show (16:9)</PresentationFormat>
  <Paragraphs>757</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Roboto Light</vt:lpstr>
      <vt:lpstr>Roboto</vt:lpstr>
      <vt:lpstr>Arial</vt:lpstr>
      <vt:lpstr>Roboto Medium</vt:lpstr>
      <vt:lpstr>Simple Lecture</vt:lpstr>
      <vt:lpstr>PowerPoint Presentation</vt:lpstr>
      <vt:lpstr>Brief History of Cellular Networks</vt:lpstr>
      <vt:lpstr>Why Study Cellular?</vt:lpstr>
      <vt:lpstr>Brief History of Cellular Networks</vt:lpstr>
      <vt:lpstr>Brief History of Cellular Networks</vt:lpstr>
      <vt:lpstr>Cellular Network Standards</vt:lpstr>
      <vt:lpstr>Cellular Standards Evolution</vt:lpstr>
      <vt:lpstr>Cellular Standards Evolution</vt:lpstr>
      <vt:lpstr>Cellular Standards Evolution</vt:lpstr>
      <vt:lpstr>Challenge: Mobility</vt:lpstr>
      <vt:lpstr>Key Challenge: Mobility</vt:lpstr>
      <vt:lpstr>Cellular Infrastructure</vt:lpstr>
      <vt:lpstr>Infrastructure Components (1/5): Radio Towers</vt:lpstr>
      <vt:lpstr>Infrastructure Components (1/5): Radio Towers</vt:lpstr>
      <vt:lpstr>Infrastructure Components: Cellular Core</vt:lpstr>
      <vt:lpstr>Infrastructure Components (2/5 and 3/5): Radio Gateway, Packet Gateway</vt:lpstr>
      <vt:lpstr>Infrastructure Components (4/5 and 5/5): Mobility Manager, Database</vt:lpstr>
      <vt:lpstr>Infrastructure Components: Summary</vt:lpstr>
      <vt:lpstr>High-Level View</vt:lpstr>
      <vt:lpstr>High-Level View (0/4) – Registration</vt:lpstr>
      <vt:lpstr>High-Level View (1/4) – Discovery</vt:lpstr>
      <vt:lpstr>High-Level View (2/4) – Attachment</vt:lpstr>
      <vt:lpstr>High-Level View (2/4) – Attachment</vt:lpstr>
      <vt:lpstr>High-Level View (3/4) – Data Exchange</vt:lpstr>
      <vt:lpstr>High-Level View (4/4) – Handover</vt:lpstr>
      <vt:lpstr>High-Level View (4/4) – Handover</vt:lpstr>
      <vt:lpstr>High-Level View (4/4) – Handover</vt:lpstr>
      <vt:lpstr>High-Level View – Roaming</vt:lpstr>
      <vt:lpstr>Step 0: Registration</vt:lpstr>
      <vt:lpstr>Identifying User Devices: IMSI</vt:lpstr>
      <vt:lpstr>Identifying User Devices: IMSI, IMEI, IP, MSISDN</vt:lpstr>
      <vt:lpstr>Step 0: Registration</vt:lpstr>
      <vt:lpstr>Step 1: Discovery</vt:lpstr>
      <vt:lpstr>Step 1: Discovery</vt:lpstr>
      <vt:lpstr>Discovery: Finding Control Channel</vt:lpstr>
      <vt:lpstr>Step 2: Attachment</vt:lpstr>
      <vt:lpstr>Step 2: Attachment</vt:lpstr>
      <vt:lpstr>Step 2: Attachment</vt:lpstr>
      <vt:lpstr>Step 2: Attachment</vt:lpstr>
      <vt:lpstr>Step 2: Attachment</vt:lpstr>
      <vt:lpstr>Step 3: Data Exchange</vt:lpstr>
      <vt:lpstr>Step 3: Data Exchange</vt:lpstr>
      <vt:lpstr>Step 3: Data Exchange with Tunnels</vt:lpstr>
      <vt:lpstr>Step 3: Data Exchange with Tunnels</vt:lpstr>
      <vt:lpstr>Step 4: Handover</vt:lpstr>
      <vt:lpstr>Step 4: Handover</vt:lpstr>
      <vt:lpstr>Step 4: Handover</vt:lpstr>
      <vt:lpstr>Roaming and Other Features</vt:lpstr>
      <vt:lpstr>Roaming</vt:lpstr>
      <vt:lpstr>Roaming</vt:lpstr>
      <vt:lpstr>Roaming</vt:lpstr>
      <vt:lpstr>Additional Operations</vt:lpstr>
      <vt:lpstr>Design Reflections</vt:lpstr>
      <vt:lpstr>Summary: Cellular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Zonghua Gu</cp:lastModifiedBy>
  <cp:revision>1</cp:revision>
  <dcterms:modified xsi:type="dcterms:W3CDTF">2026-02-22T01:05:51Z</dcterms:modified>
</cp:coreProperties>
</file>