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41"/>
  </p:notesMasterIdLst>
  <p:sldIdLst>
    <p:sldId id="256" r:id="rId2"/>
    <p:sldId id="257" r:id="rId3"/>
    <p:sldId id="259" r:id="rId4"/>
    <p:sldId id="262" r:id="rId5"/>
    <p:sldId id="263" r:id="rId6"/>
    <p:sldId id="264" r:id="rId7"/>
    <p:sldId id="265" r:id="rId8"/>
    <p:sldId id="266" r:id="rId9"/>
    <p:sldId id="267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316" r:id="rId40"/>
  </p:sldIdLst>
  <p:sldSz cx="9144000" cy="5143500" type="screen16x9"/>
  <p:notesSz cx="6858000" cy="9144000"/>
  <p:embeddedFontLst>
    <p:embeddedFont>
      <p:font typeface="Consolas" panose="020B0609020204030204" pitchFamily="49" charset="0"/>
      <p:regular r:id="rId42"/>
      <p:bold r:id="rId43"/>
      <p:italic r:id="rId44"/>
      <p:boldItalic r:id="rId45"/>
    </p:embeddedFont>
    <p:embeddedFont>
      <p:font typeface="Roboto" panose="02000000000000000000" pitchFamily="2" charset="0"/>
      <p:regular r:id="rId46"/>
      <p:bold r:id="rId47"/>
      <p:italic r:id="rId48"/>
      <p:boldItalic r:id="rId49"/>
    </p:embeddedFont>
    <p:embeddedFont>
      <p:font typeface="Roboto Light" panose="02000000000000000000" pitchFamily="2" charset="0"/>
      <p:regular r:id="rId50"/>
      <p:bold r:id="rId51"/>
      <p:italic r:id="rId52"/>
      <p:boldItalic r:id="rId53"/>
    </p:embeddedFont>
    <p:embeddedFont>
      <p:font typeface="Roboto Medium" panose="02000000000000000000" pitchFamily="2" charset="0"/>
      <p:regular r:id="rId54"/>
      <p:bold r:id="rId55"/>
      <p:italic r:id="rId56"/>
      <p:boldItalic r:id="rId5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9A2DFA3-B972-4910-8F95-F8E57D69AF1C}">
  <a:tblStyle styleId="{89A2DFA3-B972-4910-8F95-F8E57D69AF1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165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font" Target="fonts/font1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font" Target="fonts/font15.fntdata"/><Relationship Id="rId8" Type="http://schemas.openxmlformats.org/officeDocument/2006/relationships/slide" Target="slides/slide7.xml"/><Relationship Id="rId51" Type="http://schemas.openxmlformats.org/officeDocument/2006/relationships/font" Target="fonts/font1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54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Relationship Id="rId57" Type="http://schemas.openxmlformats.org/officeDocument/2006/relationships/font" Target="fonts/font16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font" Target="fonts/font11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Inverse_square_law.svg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600V_CV_5.5sqmm.jpg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f1c865383c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f1c865383c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Others: Andrea Goldsmith, Neal Patwari, Kyle Jamieson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Slides template credit: Josh Hug, Lisa Yan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f20b1082ae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2f20b1082ae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f20b1082ae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2f20b1082ae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f20b1082ae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2f20b1082ae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https://commons.wikimedia.org/wiki/File:Inverse_square_law.svg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f20b1082ae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2f20b1082ae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 here is distance not diameter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Longer wavelengths = larger effective aperture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f20df30da4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2f20df30da4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2f20df30da4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2f20df30da4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2f20df30da4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2f20df30da4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0 dBm = 1 mW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10 dBm = 10 mW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20 dBm = 100 mW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30 dBm = 1 W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-10 dBm = 0.1 mW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-20 dBm = 0.01 mW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-65.5 = 0.0000002818 mW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Adding dB is like multiplying by a ratio, so this might seem odd but is ok :)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2f20df30da4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2f20df30da4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2f20df30da4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2f20df30da4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2f20df30da4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2f20df30da4_0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Credit: Neal Patwari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f1c865383c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f1c865383c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2f20df30da4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2f20df30da4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2f20df30da4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2f20df30da4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2f20df30da4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2f20df30da4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2f20df30da4_0_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2f20df30da4_0_3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2f20df30da4_0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2f20df30da4_0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2f20df30da4_0_3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2f20df30da4_0_3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2f20df30da4_0_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" name="Google Shape;585;g2f20df30da4_0_3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2f20df30da4_0_3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2f20df30da4_0_3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2f20df30da4_0_4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2f20df30da4_0_4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2f20df30da4_0_4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2f20df30da4_0_4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f1c865383c_0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f1c865383c_0_2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dirty="0"/>
              <a:t>Wireless signals are </a:t>
            </a:r>
            <a:r>
              <a:rPr lang="en-US" altLang="zh-CN" i="1" dirty="0"/>
              <a:t>not</a:t>
            </a:r>
            <a:r>
              <a:rPr lang="en-US" altLang="zh-CN" dirty="0"/>
              <a:t> packets of data floating in space.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2f20df30da4_0_4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8" name="Google Shape;658;g2f20df30da4_0_4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g2f20df30da4_0_4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4" name="Google Shape;674;g2f20df30da4_0_4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g2f20df30da4_0_4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1" name="Google Shape;691;g2f20df30da4_0_4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2f20df30da4_0_4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2f20df30da4_0_4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2f20df30da4_0_5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4" name="Google Shape;714;g2f20df30da4_0_5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g2f20df30da4_0_5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" name="Google Shape;736;g2f20df30da4_0_5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g2f20df30da4_0_5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2" name="Google Shape;742;g2f20df30da4_0_5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2f20df30da4_0_5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2f20df30da4_0_5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g2f217f3d4e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4" name="Google Shape;794;g2f217f3d4e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g372df5c6598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3" name="Google Shape;1133;g372df5c6598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f1c865383c_0_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f1c865383c_0_3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https://commons.wikimedia.org/wiki/File:600V_CV_5.5sqmm.jpg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f1c865383c_0_3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2f1c865383c_0_3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f1c865383c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2f1c865383c_0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f20b1082a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2f20b1082ae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f20b1082ae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2f20b1082ae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f20b1082ae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2f20b1082ae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Bandwidth here is a range of frequencies which is different from how we’ve been using it. It’s the EE bandwidth.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15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1"/>
          </p:nvPr>
        </p:nvSpPr>
        <p:spPr>
          <a:xfrm>
            <a:off x="4812381" y="402206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77" name="Google Shape;77;p11"/>
          <p:cNvCxnSpPr/>
          <p:nvPr/>
        </p:nvCxnSpPr>
        <p:spPr>
          <a:xfrm>
            <a:off x="95431" y="402210"/>
            <a:ext cx="89097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8" name="Google Shape;78;p11"/>
          <p:cNvSpPr txBox="1">
            <a:spLocks noGrp="1"/>
          </p:cNvSpPr>
          <p:nvPr>
            <p:ph type="body" idx="2"/>
          </p:nvPr>
        </p:nvSpPr>
        <p:spPr>
          <a:xfrm>
            <a:off x="95431" y="402206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82" name="Google Shape;82;p12"/>
          <p:cNvCxnSpPr/>
          <p:nvPr/>
        </p:nvCxnSpPr>
        <p:spPr>
          <a:xfrm>
            <a:off x="95431" y="402210"/>
            <a:ext cx="89097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TITLE_AND_DESCRIPTION_3">
  <p:cSld name="SECTION_TITLE_AND_DESCRIPTION_3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2"/>
          </p:nvPr>
        </p:nvSpPr>
        <p:spPr>
          <a:xfrm>
            <a:off x="4812381" y="402206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title"/>
          </p:nvPr>
        </p:nvSpPr>
        <p:spPr>
          <a:xfrm>
            <a:off x="95425" y="4288400"/>
            <a:ext cx="8658900" cy="76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cxnSp>
        <p:nvCxnSpPr>
          <p:cNvPr id="95" name="Google Shape;95;p15"/>
          <p:cNvCxnSpPr/>
          <p:nvPr/>
        </p:nvCxnSpPr>
        <p:spPr>
          <a:xfrm>
            <a:off x="168250" y="4288400"/>
            <a:ext cx="87570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_1">
    <p:bg>
      <p:bgPr>
        <a:solidFill>
          <a:schemeClr val="dk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lude">
  <p:cSld name="SECTION_TITLE_AND_DESCRIPTION_1_3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/>
          <p:nvPr/>
        </p:nvSpPr>
        <p:spPr>
          <a:xfrm>
            <a:off x="0" y="-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body" idx="1"/>
          </p:nvPr>
        </p:nvSpPr>
        <p:spPr>
          <a:xfrm>
            <a:off x="4812375" y="402198"/>
            <a:ext cx="3999900" cy="42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pic>
        <p:nvPicPr>
          <p:cNvPr id="104" name="Google Shape;104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983478"/>
            <a:ext cx="457200" cy="160022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8"/>
          <p:cNvSpPr txBox="1">
            <a:spLocks noGrp="1"/>
          </p:cNvSpPr>
          <p:nvPr>
            <p:ph type="title"/>
          </p:nvPr>
        </p:nvSpPr>
        <p:spPr>
          <a:xfrm>
            <a:off x="177925" y="2003300"/>
            <a:ext cx="4038000" cy="203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cxnSp>
        <p:nvCxnSpPr>
          <p:cNvPr id="106" name="Google Shape;106;p18"/>
          <p:cNvCxnSpPr/>
          <p:nvPr/>
        </p:nvCxnSpPr>
        <p:spPr>
          <a:xfrm>
            <a:off x="266975" y="4049175"/>
            <a:ext cx="40380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7" name="Google Shape;107;p18"/>
          <p:cNvSpPr txBox="1">
            <a:spLocks noGrp="1"/>
          </p:cNvSpPr>
          <p:nvPr>
            <p:ph type="subTitle" idx="2"/>
          </p:nvPr>
        </p:nvSpPr>
        <p:spPr>
          <a:xfrm>
            <a:off x="177925" y="4068000"/>
            <a:ext cx="41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SECTION_TITLE_AND_DESCRIPTION_1_1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2" name="Google Shape;112;p1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de on left">
  <p:cSld name="SECTION_TITLE_AND_DESCRIPTION_1_1_1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/>
          <p:nvPr/>
        </p:nvSpPr>
        <p:spPr>
          <a:xfrm>
            <a:off x="0" y="6"/>
            <a:ext cx="4572000" cy="5143500"/>
          </a:xfrm>
          <a:prstGeom prst="rect">
            <a:avLst/>
          </a:prstGeom>
          <a:solidFill>
            <a:srgbClr val="FDF6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body" idx="1"/>
          </p:nvPr>
        </p:nvSpPr>
        <p:spPr>
          <a:xfrm>
            <a:off x="4882900" y="1152150"/>
            <a:ext cx="3950100" cy="34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body" idx="2"/>
          </p:nvPr>
        </p:nvSpPr>
        <p:spPr>
          <a:xfrm>
            <a:off x="310900" y="448050"/>
            <a:ext cx="3950100" cy="41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0"/>
          <p:cNvSpPr txBox="1">
            <a:spLocks noGrp="1"/>
          </p:cNvSpPr>
          <p:nvPr>
            <p:ph type="title"/>
          </p:nvPr>
        </p:nvSpPr>
        <p:spPr>
          <a:xfrm>
            <a:off x="4882900" y="445025"/>
            <a:ext cx="3950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120" name="Google Shape;120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983478"/>
            <a:ext cx="457200" cy="1600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15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de left, Heading">
  <p:cSld name="SECTION_TITLE_AND_DESCRIPTION_1_1_1_1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/>
          <p:nvPr/>
        </p:nvSpPr>
        <p:spPr>
          <a:xfrm>
            <a:off x="0" y="6"/>
            <a:ext cx="4572000" cy="5143500"/>
          </a:xfrm>
          <a:prstGeom prst="rect">
            <a:avLst/>
          </a:prstGeom>
          <a:solidFill>
            <a:srgbClr val="FDF6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body" idx="1"/>
          </p:nvPr>
        </p:nvSpPr>
        <p:spPr>
          <a:xfrm>
            <a:off x="4882900" y="1152150"/>
            <a:ext cx="3950100" cy="34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2"/>
          </p:nvPr>
        </p:nvSpPr>
        <p:spPr>
          <a:xfrm>
            <a:off x="310900" y="448050"/>
            <a:ext cx="3950100" cy="41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subTitle" idx="3"/>
          </p:nvPr>
        </p:nvSpPr>
        <p:spPr>
          <a:xfrm>
            <a:off x="225450" y="3943400"/>
            <a:ext cx="40452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title"/>
          </p:nvPr>
        </p:nvSpPr>
        <p:spPr>
          <a:xfrm>
            <a:off x="208450" y="3418425"/>
            <a:ext cx="39501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pic>
        <p:nvPicPr>
          <p:cNvPr id="128" name="Google Shape;128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983478"/>
            <a:ext cx="457200" cy="1600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de on right">
  <p:cSld name="SECTION_TITLE_AND_DESCRIPTION_1_2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FDF6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311700" y="1152150"/>
            <a:ext cx="3950100" cy="34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>
            <a:spLocks noGrp="1"/>
          </p:cNvSpPr>
          <p:nvPr>
            <p:ph type="body" idx="2"/>
          </p:nvPr>
        </p:nvSpPr>
        <p:spPr>
          <a:xfrm>
            <a:off x="4882900" y="448050"/>
            <a:ext cx="3950100" cy="41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3950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1" name="Google Shape;21;p4"/>
          <p:cNvCxnSpPr/>
          <p:nvPr/>
        </p:nvCxnSpPr>
        <p:spPr>
          <a:xfrm>
            <a:off x="95431" y="402210"/>
            <a:ext cx="89097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oadmap">
  <p:cSld name="SECTION_TITLE_AND_DESCRIPTION_1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>
            <a:off x="0" y="-125"/>
            <a:ext cx="4572000" cy="51435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4812375" y="402198"/>
            <a:ext cx="3999900" cy="42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177925" y="2003300"/>
            <a:ext cx="4038000" cy="203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cxnSp>
        <p:nvCxnSpPr>
          <p:cNvPr id="27" name="Google Shape;27;p5"/>
          <p:cNvCxnSpPr/>
          <p:nvPr/>
        </p:nvCxnSpPr>
        <p:spPr>
          <a:xfrm>
            <a:off x="266975" y="4049175"/>
            <a:ext cx="40380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" name="Google Shape;28;p5"/>
          <p:cNvSpPr txBox="1">
            <a:spLocks noGrp="1"/>
          </p:cNvSpPr>
          <p:nvPr>
            <p:ph type="subTitle" idx="2"/>
          </p:nvPr>
        </p:nvSpPr>
        <p:spPr>
          <a:xfrm>
            <a:off x="177925" y="4068000"/>
            <a:ext cx="41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mo slide right">
  <p:cSld name="SECTION_TITLE_AND_DESCRIPTION_2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ubTitle" idx="1"/>
          </p:nvPr>
        </p:nvSpPr>
        <p:spPr>
          <a:xfrm>
            <a:off x="4835400" y="4198275"/>
            <a:ext cx="40452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" name="Google Shape;33;p6"/>
          <p:cNvSpPr txBox="1"/>
          <p:nvPr/>
        </p:nvSpPr>
        <p:spPr>
          <a:xfrm>
            <a:off x="6365900" y="3724875"/>
            <a:ext cx="25911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Demo Slides</a:t>
            </a:r>
            <a:endParaRPr sz="2500"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2"/>
          </p:nvPr>
        </p:nvSpPr>
        <p:spPr>
          <a:xfrm>
            <a:off x="95425" y="402200"/>
            <a:ext cx="4302300" cy="42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36" name="Google Shape;36;p6"/>
          <p:cNvCxnSpPr/>
          <p:nvPr/>
        </p:nvCxnSpPr>
        <p:spPr>
          <a:xfrm>
            <a:off x="95431" y="402210"/>
            <a:ext cx="43521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mo slide left">
  <p:cSld name="SECTION_TITLE_AND_DESCRIPTION_2_1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>
            <a:off x="0" y="-125"/>
            <a:ext cx="4572000" cy="5143500"/>
          </a:xfrm>
          <a:prstGeom prst="rect">
            <a:avLst/>
          </a:prstGeom>
          <a:solidFill>
            <a:srgbClr val="FDF6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ubTitle" idx="1"/>
          </p:nvPr>
        </p:nvSpPr>
        <p:spPr>
          <a:xfrm>
            <a:off x="225450" y="3943400"/>
            <a:ext cx="40452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" name="Google Shape;40;p7"/>
          <p:cNvSpPr txBox="1"/>
          <p:nvPr/>
        </p:nvSpPr>
        <p:spPr>
          <a:xfrm>
            <a:off x="208440" y="3420075"/>
            <a:ext cx="41217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Demo Slides</a:t>
            </a:r>
            <a:endParaRPr sz="2500"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2"/>
          </p:nvPr>
        </p:nvSpPr>
        <p:spPr>
          <a:xfrm>
            <a:off x="4667425" y="402200"/>
            <a:ext cx="4302300" cy="42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4572000" y="0"/>
            <a:ext cx="4572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43" name="Google Shape;43;p7"/>
          <p:cNvCxnSpPr/>
          <p:nvPr/>
        </p:nvCxnSpPr>
        <p:spPr>
          <a:xfrm>
            <a:off x="4667431" y="402210"/>
            <a:ext cx="43521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4" name="Google Shape;4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983478"/>
            <a:ext cx="457200" cy="160022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ide Puzzle">
  <p:cSld name="SECTION_TITLE_AND_DESCRIPTION_2_1_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/>
          <p:nvPr/>
        </p:nvSpPr>
        <p:spPr>
          <a:xfrm>
            <a:off x="0" y="-125"/>
            <a:ext cx="2776500" cy="5143500"/>
          </a:xfrm>
          <a:prstGeom prst="rect">
            <a:avLst/>
          </a:prstGeom>
          <a:solidFill>
            <a:srgbClr val="FDF6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ubTitle" idx="1"/>
          </p:nvPr>
        </p:nvSpPr>
        <p:spPr>
          <a:xfrm>
            <a:off x="225450" y="3943400"/>
            <a:ext cx="24504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2"/>
          </p:nvPr>
        </p:nvSpPr>
        <p:spPr>
          <a:xfrm>
            <a:off x="2937350" y="402200"/>
            <a:ext cx="6032400" cy="42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2776500" y="0"/>
            <a:ext cx="63675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51" name="Google Shape;51;p8"/>
          <p:cNvCxnSpPr/>
          <p:nvPr/>
        </p:nvCxnSpPr>
        <p:spPr>
          <a:xfrm>
            <a:off x="2937350" y="402200"/>
            <a:ext cx="60822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2" name="Google Shape;52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983478"/>
            <a:ext cx="457200" cy="160022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" name="Google Shape;54;p8"/>
          <p:cNvSpPr txBox="1"/>
          <p:nvPr/>
        </p:nvSpPr>
        <p:spPr>
          <a:xfrm>
            <a:off x="208440" y="3420075"/>
            <a:ext cx="41217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Demo</a:t>
            </a:r>
            <a:endParaRPr sz="2500"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ide Puzzle 1">
  <p:cSld name="SECTION_TITLE_AND_DESCRIPTION_2_1_1_2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/>
          <p:nvPr/>
        </p:nvSpPr>
        <p:spPr>
          <a:xfrm>
            <a:off x="0" y="-125"/>
            <a:ext cx="2776500" cy="5143500"/>
          </a:xfrm>
          <a:prstGeom prst="rect">
            <a:avLst/>
          </a:prstGeom>
          <a:solidFill>
            <a:srgbClr val="FDF6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ubTitle" idx="1"/>
          </p:nvPr>
        </p:nvSpPr>
        <p:spPr>
          <a:xfrm>
            <a:off x="225450" y="3943400"/>
            <a:ext cx="24504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8" name="Google Shape;58;p9"/>
          <p:cNvSpPr txBox="1"/>
          <p:nvPr/>
        </p:nvSpPr>
        <p:spPr>
          <a:xfrm>
            <a:off x="208445" y="3420075"/>
            <a:ext cx="18738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Compare</a:t>
            </a:r>
            <a:endParaRPr sz="2500"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2"/>
          </p:nvPr>
        </p:nvSpPr>
        <p:spPr>
          <a:xfrm>
            <a:off x="2937350" y="402200"/>
            <a:ext cx="6032400" cy="42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2776500" y="0"/>
            <a:ext cx="63675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2937350" y="402200"/>
            <a:ext cx="60822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2" name="Google Shape;62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983478"/>
            <a:ext cx="457200" cy="160022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ide Puzzle Solution">
  <p:cSld name="SECTION_TITLE_AND_DESCRIPTION_2_1_1_1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/>
          <p:nvPr/>
        </p:nvSpPr>
        <p:spPr>
          <a:xfrm>
            <a:off x="0" y="-125"/>
            <a:ext cx="2776500" cy="514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subTitle" idx="1"/>
          </p:nvPr>
        </p:nvSpPr>
        <p:spPr>
          <a:xfrm>
            <a:off x="225450" y="3943400"/>
            <a:ext cx="24504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7" name="Google Shape;67;p10"/>
          <p:cNvSpPr txBox="1"/>
          <p:nvPr/>
        </p:nvSpPr>
        <p:spPr>
          <a:xfrm>
            <a:off x="208445" y="3420075"/>
            <a:ext cx="18738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Solution</a:t>
            </a:r>
            <a:endParaRPr sz="2500"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2"/>
          </p:nvPr>
        </p:nvSpPr>
        <p:spPr>
          <a:xfrm>
            <a:off x="2937350" y="402200"/>
            <a:ext cx="6032400" cy="42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2776500" y="0"/>
            <a:ext cx="63675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70" name="Google Shape;70;p10"/>
          <p:cNvCxnSpPr/>
          <p:nvPr/>
        </p:nvCxnSpPr>
        <p:spPr>
          <a:xfrm>
            <a:off x="2937350" y="402200"/>
            <a:ext cx="60822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1" name="Google Shape;71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983478"/>
            <a:ext cx="457200" cy="160022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600"/>
              <a:buFont typeface="Roboto Medium"/>
              <a:buNone/>
              <a:defRPr sz="16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5727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itradioacademy.com/topic/how-does-modulation-work-1-1/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/>
          <p:nvPr/>
        </p:nvSpPr>
        <p:spPr>
          <a:xfrm>
            <a:off x="4970600" y="529875"/>
            <a:ext cx="1876500" cy="1876500"/>
          </a:xfrm>
          <a:prstGeom prst="ellipse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3" name="Google Shape;143;p24"/>
          <p:cNvSpPr/>
          <p:nvPr/>
        </p:nvSpPr>
        <p:spPr>
          <a:xfrm>
            <a:off x="5181536" y="744049"/>
            <a:ext cx="1454400" cy="1454400"/>
          </a:xfrm>
          <a:prstGeom prst="ellipse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4" name="Google Shape;144;p24"/>
          <p:cNvSpPr/>
          <p:nvPr/>
        </p:nvSpPr>
        <p:spPr>
          <a:xfrm>
            <a:off x="5414438" y="976941"/>
            <a:ext cx="988500" cy="988500"/>
          </a:xfrm>
          <a:prstGeom prst="ellipse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5" name="Google Shape;145;p24"/>
          <p:cNvSpPr/>
          <p:nvPr/>
        </p:nvSpPr>
        <p:spPr>
          <a:xfrm>
            <a:off x="5681370" y="1243871"/>
            <a:ext cx="454800" cy="454800"/>
          </a:xfrm>
          <a:prstGeom prst="ellipse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6" name="Google Shape;146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147" name="Google Shape;147;p24"/>
          <p:cNvSpPr txBox="1"/>
          <p:nvPr/>
        </p:nvSpPr>
        <p:spPr>
          <a:xfrm>
            <a:off x="311700" y="3854350"/>
            <a:ext cx="8520600" cy="8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dirty="0">
                <a:latin typeface="Roboto Light"/>
                <a:ea typeface="Roboto Light"/>
                <a:cs typeface="Roboto Light"/>
                <a:sym typeface="Roboto Light"/>
              </a:rPr>
              <a:t>Slides credit: </a:t>
            </a:r>
            <a:r>
              <a:rPr lang="en-US" sz="1600" dirty="0">
                <a:latin typeface="Roboto Light"/>
                <a:ea typeface="Roboto Light"/>
                <a:cs typeface="Roboto Light"/>
                <a:sym typeface="Roboto Light"/>
              </a:rPr>
              <a:t>CS168@UC Berkeley</a:t>
            </a:r>
          </a:p>
        </p:txBody>
      </p:sp>
      <p:sp>
        <p:nvSpPr>
          <p:cNvPr id="148" name="Google Shape;148;p24"/>
          <p:cNvSpPr txBox="1"/>
          <p:nvPr/>
        </p:nvSpPr>
        <p:spPr>
          <a:xfrm>
            <a:off x="311700" y="1658975"/>
            <a:ext cx="8709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rPr>
              <a:t>Wireless Links</a:t>
            </a:r>
            <a:endParaRPr sz="3600">
              <a:solidFill>
                <a:srgbClr val="0B5394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49" name="Google Shape;149;p24"/>
          <p:cNvSpPr txBox="1"/>
          <p:nvPr/>
        </p:nvSpPr>
        <p:spPr>
          <a:xfrm>
            <a:off x="345775" y="2740300"/>
            <a:ext cx="2762700" cy="2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BF9000"/>
                </a:solidFill>
                <a:latin typeface="Roboto Medium"/>
                <a:ea typeface="Roboto Medium"/>
                <a:cs typeface="Roboto Medium"/>
                <a:sym typeface="Roboto Medium"/>
              </a:rPr>
              <a:t>Lecture 24 (Wireless 1)</a:t>
            </a:r>
            <a:endParaRPr sz="1200">
              <a:solidFill>
                <a:srgbClr val="BF9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50" name="Google Shape;150;p24"/>
          <p:cNvSpPr/>
          <p:nvPr/>
        </p:nvSpPr>
        <p:spPr>
          <a:xfrm>
            <a:off x="6392593" y="529875"/>
            <a:ext cx="1876500" cy="1876500"/>
          </a:xfrm>
          <a:prstGeom prst="ellipse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1" name="Google Shape;151;p24"/>
          <p:cNvSpPr/>
          <p:nvPr/>
        </p:nvSpPr>
        <p:spPr>
          <a:xfrm>
            <a:off x="6603529" y="744049"/>
            <a:ext cx="1454400" cy="1454400"/>
          </a:xfrm>
          <a:prstGeom prst="ellipse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2" name="Google Shape;152;p24"/>
          <p:cNvSpPr/>
          <p:nvPr/>
        </p:nvSpPr>
        <p:spPr>
          <a:xfrm>
            <a:off x="6836432" y="976941"/>
            <a:ext cx="988500" cy="988500"/>
          </a:xfrm>
          <a:prstGeom prst="ellipse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3" name="Google Shape;153;p24"/>
          <p:cNvSpPr/>
          <p:nvPr/>
        </p:nvSpPr>
        <p:spPr>
          <a:xfrm>
            <a:off x="7103363" y="1243871"/>
            <a:ext cx="454800" cy="454800"/>
          </a:xfrm>
          <a:prstGeom prst="ellipse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4" name="Google Shape;154;p24"/>
          <p:cNvSpPr/>
          <p:nvPr/>
        </p:nvSpPr>
        <p:spPr>
          <a:xfrm>
            <a:off x="5869098" y="1437001"/>
            <a:ext cx="79200" cy="79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5" name="Google Shape;155;p24"/>
          <p:cNvSpPr/>
          <p:nvPr/>
        </p:nvSpPr>
        <p:spPr>
          <a:xfrm>
            <a:off x="7291245" y="1431751"/>
            <a:ext cx="79200" cy="79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7"/>
          <p:cNvSpPr txBox="1">
            <a:spLocks noGrp="1"/>
          </p:cNvSpPr>
          <p:nvPr>
            <p:ph type="body" idx="1"/>
          </p:nvPr>
        </p:nvSpPr>
        <p:spPr>
          <a:xfrm>
            <a:off x="4812375" y="402200"/>
            <a:ext cx="4038000" cy="42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Why is Wireless Different?</a:t>
            </a:r>
            <a:endParaRPr b="1" dirty="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Shared Medium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Roboto"/>
              <a:buChar char="•"/>
            </a:pPr>
            <a:r>
              <a:rPr lang="en" b="1" dirty="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Attenuation</a:t>
            </a:r>
            <a:endParaRPr b="1" dirty="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Changing Environments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Collision Detection</a:t>
            </a:r>
            <a:endParaRPr dirty="0">
              <a:solidFill>
                <a:srgbClr val="B7B7B7"/>
              </a:solidFill>
            </a:endParaRPr>
          </a:p>
        </p:txBody>
      </p:sp>
      <p:sp>
        <p:nvSpPr>
          <p:cNvPr id="298" name="Google Shape;298;p37"/>
          <p:cNvSpPr txBox="1">
            <a:spLocks noGrp="1"/>
          </p:cNvSpPr>
          <p:nvPr>
            <p:ph type="title"/>
          </p:nvPr>
        </p:nvSpPr>
        <p:spPr>
          <a:xfrm>
            <a:off x="177925" y="2003300"/>
            <a:ext cx="4038000" cy="203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Difference: Wireless Signals Attenuate</a:t>
            </a:r>
            <a:endParaRPr/>
          </a:p>
        </p:txBody>
      </p:sp>
      <p:sp>
        <p:nvSpPr>
          <p:cNvPr id="299" name="Google Shape;299;p37"/>
          <p:cNvSpPr txBox="1">
            <a:spLocks noGrp="1"/>
          </p:cNvSpPr>
          <p:nvPr>
            <p:ph type="subTitle" idx="2"/>
          </p:nvPr>
        </p:nvSpPr>
        <p:spPr>
          <a:xfrm>
            <a:off x="177925" y="4068000"/>
            <a:ext cx="41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Lecture 24, Spring 2026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E4CDDB-4FAC-281E-8BEA-DE01185CE3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Difference: Attenuation</a:t>
            </a:r>
            <a:endParaRPr/>
          </a:p>
        </p:txBody>
      </p:sp>
      <p:sp>
        <p:nvSpPr>
          <p:cNvPr id="305" name="Google Shape;305;p38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850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Wireless signals </a:t>
            </a:r>
            <a:r>
              <a:rPr lang="en" b="1"/>
              <a:t>attenuate</a:t>
            </a:r>
            <a:r>
              <a:rPr lang="en"/>
              <a:t> – they get much weaker over longer distances.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Our design must account for attenuation.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Wired signals also attenuate, but effect is far smaller.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Trade-off: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Maximize performance: Accuracy, speed, range.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Minimize resource use: Power, use less of the frequency spectrum (costs money).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Trade-off: Better signal requires more resources.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844897-A808-7E13-8431-FB784B76663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Measuring Attenuation – Free-Space Model</a:t>
            </a:r>
            <a:endParaRPr/>
          </a:p>
        </p:txBody>
      </p:sp>
      <p:sp>
        <p:nvSpPr>
          <p:cNvPr id="311" name="Google Shape;311;p39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5327100" cy="229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Free-space model</a:t>
            </a:r>
            <a:r>
              <a:rPr lang="en"/>
              <a:t> (aka </a:t>
            </a:r>
            <a:r>
              <a:rPr lang="en" b="1"/>
              <a:t>line-of-sight model</a:t>
            </a:r>
            <a:r>
              <a:rPr lang="en"/>
              <a:t>):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Transmitter and receiver exist in empty space.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 obstacles, not even Earth's surface.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In this model, the </a:t>
            </a:r>
            <a:r>
              <a:rPr lang="en" b="1"/>
              <a:t>inverse square law</a:t>
            </a:r>
            <a:r>
              <a:rPr lang="en"/>
              <a:t> applies.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10 times as far = signal is 100 times weaker.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i="1"/>
              <a:t>k</a:t>
            </a:r>
            <a:r>
              <a:rPr lang="en"/>
              <a:t> times as far = signal is </a:t>
            </a:r>
            <a:r>
              <a:rPr lang="en" i="1"/>
              <a:t>k</a:t>
            </a:r>
            <a:r>
              <a:rPr lang="en" baseline="30000"/>
              <a:t>2</a:t>
            </a:r>
            <a:r>
              <a:rPr lang="en"/>
              <a:t> times weaker.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2" name="Google Shape;31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8075" y="2455312"/>
            <a:ext cx="2786950" cy="185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3500" y="3230962"/>
            <a:ext cx="2017650" cy="12430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4" name="Google Shape;314;p39"/>
          <p:cNvCxnSpPr/>
          <p:nvPr/>
        </p:nvCxnSpPr>
        <p:spPr>
          <a:xfrm rot="10800000">
            <a:off x="1049869" y="4180575"/>
            <a:ext cx="0" cy="4329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15" name="Google Shape;315;p39"/>
          <p:cNvSpPr txBox="1"/>
          <p:nvPr/>
        </p:nvSpPr>
        <p:spPr>
          <a:xfrm>
            <a:off x="401419" y="4646650"/>
            <a:ext cx="12969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Receiver power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16" name="Google Shape;316;p39"/>
          <p:cNvCxnSpPr/>
          <p:nvPr/>
        </p:nvCxnSpPr>
        <p:spPr>
          <a:xfrm rot="10800000">
            <a:off x="2620075" y="4187150"/>
            <a:ext cx="5532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17" name="Google Shape;317;p39"/>
          <p:cNvSpPr txBox="1"/>
          <p:nvPr/>
        </p:nvSpPr>
        <p:spPr>
          <a:xfrm>
            <a:off x="3173275" y="3836150"/>
            <a:ext cx="1672500" cy="7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d</a:t>
            </a: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 = distance between transmitter and receiver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8" name="Google Shape;318;p39"/>
          <p:cNvSpPr txBox="1"/>
          <p:nvPr/>
        </p:nvSpPr>
        <p:spPr>
          <a:xfrm>
            <a:off x="3173275" y="3442100"/>
            <a:ext cx="15507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Transmitter power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19" name="Google Shape;319;p39"/>
          <p:cNvCxnSpPr>
            <a:stCxn id="320" idx="2"/>
          </p:cNvCxnSpPr>
          <p:nvPr/>
        </p:nvCxnSpPr>
        <p:spPr>
          <a:xfrm>
            <a:off x="1683968" y="3073679"/>
            <a:ext cx="0" cy="6243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21" name="Google Shape;321;p39"/>
          <p:cNvSpPr txBox="1"/>
          <p:nvPr/>
        </p:nvSpPr>
        <p:spPr>
          <a:xfrm>
            <a:off x="5099238" y="4286825"/>
            <a:ext cx="3864600" cy="7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Intuition: Signal propagates out like a sphere.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Signal power is spread over surface of sphere.</a:t>
            </a:r>
            <a:b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Surface area of sphere = 4πr</a:t>
            </a:r>
            <a:r>
              <a:rPr lang="en" baseline="30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0" name="Google Shape;320;p39"/>
          <p:cNvSpPr txBox="1"/>
          <p:nvPr/>
        </p:nvSpPr>
        <p:spPr>
          <a:xfrm>
            <a:off x="877718" y="2802779"/>
            <a:ext cx="16125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"is proportional to"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22" name="Google Shape;322;p39"/>
          <p:cNvCxnSpPr/>
          <p:nvPr/>
        </p:nvCxnSpPr>
        <p:spPr>
          <a:xfrm rot="10800000">
            <a:off x="2620075" y="3577550"/>
            <a:ext cx="5532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23" name="Google Shape;323;p39"/>
          <p:cNvCxnSpPr/>
          <p:nvPr/>
        </p:nvCxnSpPr>
        <p:spPr>
          <a:xfrm>
            <a:off x="7097425" y="673300"/>
            <a:ext cx="0" cy="1179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324" name="Google Shape;324;p39"/>
          <p:cNvCxnSpPr/>
          <p:nvPr/>
        </p:nvCxnSpPr>
        <p:spPr>
          <a:xfrm rot="10800000">
            <a:off x="6979600" y="1775050"/>
            <a:ext cx="1923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325" name="Google Shape;325;p39"/>
          <p:cNvSpPr/>
          <p:nvPr/>
        </p:nvSpPr>
        <p:spPr>
          <a:xfrm>
            <a:off x="7167025" y="724800"/>
            <a:ext cx="1612528" cy="978850"/>
          </a:xfrm>
          <a:custGeom>
            <a:avLst/>
            <a:gdLst/>
            <a:ahLst/>
            <a:cxnLst/>
            <a:rect l="l" t="t" r="r" b="b"/>
            <a:pathLst>
              <a:path w="51502" h="39154" extrusionOk="0">
                <a:moveTo>
                  <a:pt x="0" y="0"/>
                </a:moveTo>
                <a:cubicBezTo>
                  <a:pt x="1230" y="4970"/>
                  <a:pt x="-1205" y="23292"/>
                  <a:pt x="7379" y="29818"/>
                </a:cubicBezTo>
                <a:cubicBezTo>
                  <a:pt x="15963" y="36344"/>
                  <a:pt x="44148" y="37598"/>
                  <a:pt x="51502" y="39154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6" name="Google Shape;326;p39"/>
          <p:cNvSpPr txBox="1"/>
          <p:nvPr/>
        </p:nvSpPr>
        <p:spPr>
          <a:xfrm>
            <a:off x="8125300" y="1806300"/>
            <a:ext cx="7776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Distance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7" name="Google Shape;327;p39"/>
          <p:cNvSpPr txBox="1"/>
          <p:nvPr/>
        </p:nvSpPr>
        <p:spPr>
          <a:xfrm>
            <a:off x="6250225" y="724800"/>
            <a:ext cx="7776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Signal Strength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035962-75C3-A956-8768-091E9E05712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Measuring Attenuation – Friis Equation</a:t>
            </a:r>
            <a:endParaRPr/>
          </a:p>
        </p:txBody>
      </p:sp>
      <p:sp>
        <p:nvSpPr>
          <p:cNvPr id="333" name="Google Shape;333;p40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20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The </a:t>
            </a:r>
            <a:r>
              <a:rPr lang="en" b="1"/>
              <a:t>Friis equation</a:t>
            </a:r>
            <a:r>
              <a:rPr lang="en"/>
              <a:t> accounts for: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Gain of the transmitter and receiver antennas.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Aperture (area) of the receiver antenna. Proof omitted.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Intuition: Larger antenna can capture more signal.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Distance between antennas (inverse-square law).</a:t>
            </a:r>
            <a:endParaRPr/>
          </a:p>
        </p:txBody>
      </p:sp>
      <p:pic>
        <p:nvPicPr>
          <p:cNvPr id="334" name="Google Shape;33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8150" y="3544025"/>
            <a:ext cx="6507699" cy="1278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5" name="Google Shape;335;p40"/>
          <p:cNvCxnSpPr/>
          <p:nvPr/>
        </p:nvCxnSpPr>
        <p:spPr>
          <a:xfrm>
            <a:off x="1609150" y="3478124"/>
            <a:ext cx="0" cy="4338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36" name="Google Shape;336;p40"/>
          <p:cNvSpPr txBox="1"/>
          <p:nvPr/>
        </p:nvSpPr>
        <p:spPr>
          <a:xfrm>
            <a:off x="1228900" y="2991829"/>
            <a:ext cx="7605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Receiver power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37" name="Google Shape;337;p40"/>
          <p:cNvCxnSpPr/>
          <p:nvPr/>
        </p:nvCxnSpPr>
        <p:spPr>
          <a:xfrm>
            <a:off x="2675450" y="3478124"/>
            <a:ext cx="0" cy="4338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38" name="Google Shape;338;p40"/>
          <p:cNvSpPr txBox="1"/>
          <p:nvPr/>
        </p:nvSpPr>
        <p:spPr>
          <a:xfrm>
            <a:off x="2170700" y="2991829"/>
            <a:ext cx="10095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Transmitter power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39" name="Google Shape;339;p40"/>
          <p:cNvCxnSpPr>
            <a:stCxn id="340" idx="2"/>
          </p:cNvCxnSpPr>
          <p:nvPr/>
        </p:nvCxnSpPr>
        <p:spPr>
          <a:xfrm>
            <a:off x="3864884" y="3478129"/>
            <a:ext cx="0" cy="3711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40" name="Google Shape;340;p40"/>
          <p:cNvSpPr txBox="1"/>
          <p:nvPr/>
        </p:nvSpPr>
        <p:spPr>
          <a:xfrm>
            <a:off x="3360134" y="2991829"/>
            <a:ext cx="10095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Gains of antennas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1" name="Google Shape;341;p40"/>
          <p:cNvSpPr/>
          <p:nvPr/>
        </p:nvSpPr>
        <p:spPr>
          <a:xfrm>
            <a:off x="3190150" y="3880004"/>
            <a:ext cx="1373525" cy="79200"/>
          </a:xfrm>
          <a:custGeom>
            <a:avLst/>
            <a:gdLst/>
            <a:ahLst/>
            <a:cxnLst/>
            <a:rect l="l" t="t" r="r" b="b"/>
            <a:pathLst>
              <a:path w="54941" h="3168" extrusionOk="0">
                <a:moveTo>
                  <a:pt x="0" y="3084"/>
                </a:moveTo>
                <a:lnTo>
                  <a:pt x="0" y="0"/>
                </a:lnTo>
                <a:lnTo>
                  <a:pt x="54941" y="0"/>
                </a:lnTo>
                <a:lnTo>
                  <a:pt x="54941" y="3168"/>
                </a:lnTo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cxnSp>
        <p:nvCxnSpPr>
          <p:cNvPr id="342" name="Google Shape;342;p40"/>
          <p:cNvCxnSpPr>
            <a:stCxn id="343" idx="2"/>
          </p:cNvCxnSpPr>
          <p:nvPr/>
        </p:nvCxnSpPr>
        <p:spPr>
          <a:xfrm>
            <a:off x="5479231" y="3202213"/>
            <a:ext cx="0" cy="3711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43" name="Google Shape;343;p40"/>
          <p:cNvSpPr txBox="1"/>
          <p:nvPr/>
        </p:nvSpPr>
        <p:spPr>
          <a:xfrm>
            <a:off x="4711831" y="2715913"/>
            <a:ext cx="15348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Aperture of receiver antenna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44" name="Google Shape;344;p40"/>
          <p:cNvCxnSpPr>
            <a:stCxn id="345" idx="2"/>
          </p:cNvCxnSpPr>
          <p:nvPr/>
        </p:nvCxnSpPr>
        <p:spPr>
          <a:xfrm>
            <a:off x="7003231" y="3202213"/>
            <a:ext cx="0" cy="3711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45" name="Google Shape;345;p40"/>
          <p:cNvSpPr txBox="1"/>
          <p:nvPr/>
        </p:nvSpPr>
        <p:spPr>
          <a:xfrm>
            <a:off x="6235831" y="2715913"/>
            <a:ext cx="15348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Distance (inverse square law)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A0DC99-C611-0D19-2A56-DC4A19B0B36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Measuring Attenuation – Friis Equation, Rewritten</a:t>
            </a:r>
            <a:endParaRPr/>
          </a:p>
        </p:txBody>
      </p:sp>
      <p:sp>
        <p:nvSpPr>
          <p:cNvPr id="351" name="Google Shape;351;p41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65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The equation is sometimes written like this:</a:t>
            </a:r>
            <a:endParaRPr/>
          </a:p>
        </p:txBody>
      </p:sp>
      <p:pic>
        <p:nvPicPr>
          <p:cNvPr id="352" name="Google Shape;352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7975" y="935720"/>
            <a:ext cx="5327849" cy="210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7775" y="3891000"/>
            <a:ext cx="7368450" cy="1041800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41"/>
          <p:cNvSpPr txBox="1">
            <a:spLocks noGrp="1"/>
          </p:cNvSpPr>
          <p:nvPr>
            <p:ph type="body" idx="1"/>
          </p:nvPr>
        </p:nvSpPr>
        <p:spPr>
          <a:xfrm>
            <a:off x="107050" y="3145400"/>
            <a:ext cx="8909700" cy="65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Or in terms of decibels (logarithmic scale):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CC5B8F-20D1-4768-5B76-6823E6179E3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Measuring Attenuation – Link Budget</a:t>
            </a:r>
            <a:endParaRPr/>
          </a:p>
        </p:txBody>
      </p:sp>
      <p:sp>
        <p:nvSpPr>
          <p:cNvPr id="360" name="Google Shape;360;p42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How do we know if the link will actually work?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Compute a </a:t>
            </a:r>
            <a:r>
              <a:rPr lang="en" b="1"/>
              <a:t>link budget</a:t>
            </a:r>
            <a:r>
              <a:rPr lang="en"/>
              <a:t>: Add all gains, subtract all losses.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Compare: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Signal power at receiver.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Receiver </a:t>
            </a:r>
            <a:r>
              <a:rPr lang="en" b="1"/>
              <a:t>sensitivity</a:t>
            </a:r>
            <a:r>
              <a:rPr lang="en"/>
              <a:t> (minimum signal the receiver can hear).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link budget is positive: </a:t>
            </a:r>
            <a:r>
              <a:rPr lang="en" i="1"/>
              <a:t>P</a:t>
            </a:r>
            <a:r>
              <a:rPr lang="en" sz="1200"/>
              <a:t>r</a:t>
            </a:r>
            <a:r>
              <a:rPr lang="en"/>
              <a:t> &gt; Sensitivity. Link works!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link budget is negative: </a:t>
            </a:r>
            <a:r>
              <a:rPr lang="en" i="1"/>
              <a:t>P</a:t>
            </a:r>
            <a:r>
              <a:rPr lang="en" sz="1200"/>
              <a:t>r</a:t>
            </a:r>
            <a:r>
              <a:rPr lang="en"/>
              <a:t> &lt; Sensitivity. Link doesn't work!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Link margin</a:t>
            </a:r>
            <a:r>
              <a:rPr lang="en"/>
              <a:t> is difference between receiver signal and sensitivity.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Bigger link margin = more robust signal.</a:t>
            </a:r>
            <a:endParaRPr/>
          </a:p>
        </p:txBody>
      </p:sp>
      <p:pic>
        <p:nvPicPr>
          <p:cNvPr id="361" name="Google Shape;361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1438" y="1369700"/>
            <a:ext cx="4781124" cy="6312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9E4678-828F-A1EF-B5F8-1D633DFB578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6" name="Google Shape;366;p43"/>
          <p:cNvCxnSpPr>
            <a:stCxn id="367" idx="2"/>
            <a:endCxn id="368" idx="2"/>
          </p:cNvCxnSpPr>
          <p:nvPr/>
        </p:nvCxnSpPr>
        <p:spPr>
          <a:xfrm rot="10800000">
            <a:off x="3502150" y="1742275"/>
            <a:ext cx="23910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69" name="Google Shape;369;p43"/>
          <p:cNvSpPr/>
          <p:nvPr/>
        </p:nvSpPr>
        <p:spPr>
          <a:xfrm flipH="1">
            <a:off x="5888875" y="1742275"/>
            <a:ext cx="861075" cy="713739"/>
          </a:xfrm>
          <a:custGeom>
            <a:avLst/>
            <a:gdLst/>
            <a:ahLst/>
            <a:cxnLst/>
            <a:rect l="l" t="t" r="r" b="b"/>
            <a:pathLst>
              <a:path w="34443" h="42327" extrusionOk="0">
                <a:moveTo>
                  <a:pt x="0" y="42327"/>
                </a:moveTo>
                <a:lnTo>
                  <a:pt x="0" y="0"/>
                </a:lnTo>
                <a:lnTo>
                  <a:pt x="34443" y="0"/>
                </a:lnTo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0" name="Google Shape;370;p4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Measuring Attenuation – Link Budget</a:t>
            </a:r>
            <a:endParaRPr/>
          </a:p>
        </p:txBody>
      </p:sp>
      <p:sp>
        <p:nvSpPr>
          <p:cNvPr id="371" name="Google Shape;371;p43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Example of computing link budget:</a:t>
            </a:r>
            <a:endParaRPr/>
          </a:p>
        </p:txBody>
      </p:sp>
      <p:sp>
        <p:nvSpPr>
          <p:cNvPr id="372" name="Google Shape;372;p43"/>
          <p:cNvSpPr/>
          <p:nvPr/>
        </p:nvSpPr>
        <p:spPr>
          <a:xfrm>
            <a:off x="2043700" y="3539125"/>
            <a:ext cx="1203000" cy="3936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Transmitter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3" name="Google Shape;373;p43"/>
          <p:cNvSpPr/>
          <p:nvPr/>
        </p:nvSpPr>
        <p:spPr>
          <a:xfrm>
            <a:off x="6148450" y="3539125"/>
            <a:ext cx="1203000" cy="3936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Receiver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4" name="Google Shape;374;p43"/>
          <p:cNvSpPr txBox="1"/>
          <p:nvPr/>
        </p:nvSpPr>
        <p:spPr>
          <a:xfrm>
            <a:off x="5870650" y="4008925"/>
            <a:ext cx="17586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Sensitivity: –80 dBm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5" name="Google Shape;375;p43"/>
          <p:cNvSpPr/>
          <p:nvPr/>
        </p:nvSpPr>
        <p:spPr>
          <a:xfrm>
            <a:off x="6607150" y="2440313"/>
            <a:ext cx="285600" cy="2709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76" name="Google Shape;376;p43"/>
          <p:cNvCxnSpPr>
            <a:stCxn id="377" idx="2"/>
            <a:endCxn id="372" idx="0"/>
          </p:cNvCxnSpPr>
          <p:nvPr/>
        </p:nvCxnSpPr>
        <p:spPr>
          <a:xfrm>
            <a:off x="2645200" y="2728375"/>
            <a:ext cx="0" cy="8109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8" name="Google Shape;378;p43"/>
          <p:cNvCxnSpPr>
            <a:stCxn id="375" idx="2"/>
            <a:endCxn id="373" idx="0"/>
          </p:cNvCxnSpPr>
          <p:nvPr/>
        </p:nvCxnSpPr>
        <p:spPr>
          <a:xfrm>
            <a:off x="6749950" y="2711213"/>
            <a:ext cx="0" cy="8280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9" name="Google Shape;379;p43"/>
          <p:cNvSpPr txBox="1"/>
          <p:nvPr/>
        </p:nvSpPr>
        <p:spPr>
          <a:xfrm>
            <a:off x="362775" y="3492775"/>
            <a:ext cx="16314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Transmitted Signal:</a:t>
            </a:r>
            <a:br>
              <a:rPr lang="en">
                <a:latin typeface="Roboto"/>
                <a:ea typeface="Roboto"/>
                <a:cs typeface="Roboto"/>
                <a:sym typeface="Roboto"/>
              </a:rPr>
            </a:br>
            <a:r>
              <a:rPr lang="en">
                <a:latin typeface="Roboto"/>
                <a:ea typeface="Roboto"/>
                <a:cs typeface="Roboto"/>
                <a:sym typeface="Roboto"/>
              </a:rPr>
              <a:t>+10 dBm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7" name="Google Shape;367;p43"/>
          <p:cNvSpPr/>
          <p:nvPr/>
        </p:nvSpPr>
        <p:spPr>
          <a:xfrm rot="10800000">
            <a:off x="5320750" y="1255675"/>
            <a:ext cx="572400" cy="973200"/>
          </a:xfrm>
          <a:prstGeom prst="pie">
            <a:avLst>
              <a:gd name="adj1" fmla="val 5400137"/>
              <a:gd name="adj2" fmla="val 16200000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0" name="Google Shape;380;p43"/>
          <p:cNvSpPr/>
          <p:nvPr/>
        </p:nvSpPr>
        <p:spPr>
          <a:xfrm>
            <a:off x="2644575" y="1742276"/>
            <a:ext cx="861075" cy="713739"/>
          </a:xfrm>
          <a:custGeom>
            <a:avLst/>
            <a:gdLst/>
            <a:ahLst/>
            <a:cxnLst/>
            <a:rect l="l" t="t" r="r" b="b"/>
            <a:pathLst>
              <a:path w="34443" h="42327" extrusionOk="0">
                <a:moveTo>
                  <a:pt x="0" y="42327"/>
                </a:moveTo>
                <a:lnTo>
                  <a:pt x="0" y="0"/>
                </a:lnTo>
                <a:lnTo>
                  <a:pt x="34443" y="0"/>
                </a:lnTo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7" name="Google Shape;377;p43"/>
          <p:cNvSpPr/>
          <p:nvPr/>
        </p:nvSpPr>
        <p:spPr>
          <a:xfrm>
            <a:off x="2502400" y="2457475"/>
            <a:ext cx="285600" cy="2709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8" name="Google Shape;368;p43"/>
          <p:cNvSpPr/>
          <p:nvPr/>
        </p:nvSpPr>
        <p:spPr>
          <a:xfrm>
            <a:off x="3502000" y="1255675"/>
            <a:ext cx="572400" cy="973200"/>
          </a:xfrm>
          <a:prstGeom prst="pie">
            <a:avLst>
              <a:gd name="adj1" fmla="val 5400137"/>
              <a:gd name="adj2" fmla="val 16200000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1" name="Google Shape;381;p43"/>
          <p:cNvSpPr txBox="1"/>
          <p:nvPr/>
        </p:nvSpPr>
        <p:spPr>
          <a:xfrm>
            <a:off x="1217800" y="2936675"/>
            <a:ext cx="13512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Cable: –0.44 dB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2" name="Google Shape;382;p43"/>
          <p:cNvSpPr txBox="1"/>
          <p:nvPr/>
        </p:nvSpPr>
        <p:spPr>
          <a:xfrm>
            <a:off x="1217175" y="1978275"/>
            <a:ext cx="13512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Cable: –2.21 dB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3" name="Google Shape;383;p43"/>
          <p:cNvSpPr txBox="1"/>
          <p:nvPr/>
        </p:nvSpPr>
        <p:spPr>
          <a:xfrm>
            <a:off x="6836663" y="2936675"/>
            <a:ext cx="13512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Cable: –0.44 dB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4" name="Google Shape;384;p43"/>
          <p:cNvSpPr txBox="1"/>
          <p:nvPr/>
        </p:nvSpPr>
        <p:spPr>
          <a:xfrm>
            <a:off x="6836038" y="1978275"/>
            <a:ext cx="13512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Cable: –2.21 dB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5" name="Google Shape;385;p43"/>
          <p:cNvSpPr txBox="1"/>
          <p:nvPr/>
        </p:nvSpPr>
        <p:spPr>
          <a:xfrm>
            <a:off x="2043700" y="1348775"/>
            <a:ext cx="14118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Antenna: +25 dB</a:t>
            </a:r>
            <a:endParaRPr>
              <a:solidFill>
                <a:srgbClr val="38761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6" name="Google Shape;386;p43"/>
          <p:cNvSpPr txBox="1"/>
          <p:nvPr/>
        </p:nvSpPr>
        <p:spPr>
          <a:xfrm>
            <a:off x="5934250" y="1348788"/>
            <a:ext cx="14118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Antenna: +25 dB</a:t>
            </a:r>
            <a:endParaRPr>
              <a:solidFill>
                <a:srgbClr val="38761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7" name="Google Shape;387;p43"/>
          <p:cNvSpPr txBox="1"/>
          <p:nvPr/>
        </p:nvSpPr>
        <p:spPr>
          <a:xfrm>
            <a:off x="3815575" y="1123075"/>
            <a:ext cx="17586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Signal travels 10km: –120 dB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8" name="Google Shape;388;p43"/>
          <p:cNvSpPr txBox="1"/>
          <p:nvPr/>
        </p:nvSpPr>
        <p:spPr>
          <a:xfrm>
            <a:off x="7409800" y="3492775"/>
            <a:ext cx="13512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Received Signal: –65.5 dBm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9" name="Google Shape;389;p43"/>
          <p:cNvSpPr txBox="1"/>
          <p:nvPr/>
        </p:nvSpPr>
        <p:spPr>
          <a:xfrm>
            <a:off x="5425000" y="4421225"/>
            <a:ext cx="26499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Link margin = 14.5 dBm &gt; 0.</a:t>
            </a:r>
            <a:b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Our connection works!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0" name="Google Shape;390;p43"/>
          <p:cNvSpPr txBox="1"/>
          <p:nvPr/>
        </p:nvSpPr>
        <p:spPr>
          <a:xfrm>
            <a:off x="107050" y="4743475"/>
            <a:ext cx="29130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Note: dBm = Power relative to 1 milliwatt.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B28BBB-9218-9382-550A-223160E8136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4"/>
          <p:cNvSpPr txBox="1">
            <a:spLocks noGrp="1"/>
          </p:cNvSpPr>
          <p:nvPr>
            <p:ph type="body" idx="1"/>
          </p:nvPr>
        </p:nvSpPr>
        <p:spPr>
          <a:xfrm>
            <a:off x="4812375" y="402200"/>
            <a:ext cx="4038000" cy="42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Why is Wireless Different?</a:t>
            </a:r>
            <a:endParaRPr b="1" dirty="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Shared Medium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Attenuation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Roboto"/>
              <a:buChar char="•"/>
            </a:pPr>
            <a:r>
              <a:rPr lang="en" b="1" dirty="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Changing Environments</a:t>
            </a:r>
            <a:endParaRPr b="1" dirty="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Collision Detection</a:t>
            </a:r>
            <a:endParaRPr dirty="0">
              <a:solidFill>
                <a:srgbClr val="B7B7B7"/>
              </a:solidFill>
            </a:endParaRPr>
          </a:p>
        </p:txBody>
      </p:sp>
      <p:sp>
        <p:nvSpPr>
          <p:cNvPr id="396" name="Google Shape;396;p44"/>
          <p:cNvSpPr txBox="1">
            <a:spLocks noGrp="1"/>
          </p:cNvSpPr>
          <p:nvPr>
            <p:ph type="title"/>
          </p:nvPr>
        </p:nvSpPr>
        <p:spPr>
          <a:xfrm>
            <a:off x="177925" y="2003300"/>
            <a:ext cx="4038000" cy="203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Difference: Changing Environments</a:t>
            </a:r>
            <a:endParaRPr/>
          </a:p>
        </p:txBody>
      </p:sp>
      <p:sp>
        <p:nvSpPr>
          <p:cNvPr id="397" name="Google Shape;397;p44"/>
          <p:cNvSpPr txBox="1">
            <a:spLocks noGrp="1"/>
          </p:cNvSpPr>
          <p:nvPr>
            <p:ph type="subTitle" idx="2"/>
          </p:nvPr>
        </p:nvSpPr>
        <p:spPr>
          <a:xfrm>
            <a:off x="177925" y="4068000"/>
            <a:ext cx="41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Lecture 24, Spring 2026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4618D5-59F6-B440-EEAC-A52DB164A16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4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Difference: Environments Change</a:t>
            </a:r>
            <a:endParaRPr/>
          </a:p>
        </p:txBody>
      </p:sp>
      <p:sp>
        <p:nvSpPr>
          <p:cNvPr id="403" name="Google Shape;403;p45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40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Wireless environments change rapidly.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Devices move around.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Signals reflect and refract off physical obstacles (e.g. buildings, Earth's surface).</a:t>
            </a:r>
            <a:endParaRPr/>
          </a:p>
        </p:txBody>
      </p:sp>
      <p:cxnSp>
        <p:nvCxnSpPr>
          <p:cNvPr id="404" name="Google Shape;404;p45"/>
          <p:cNvCxnSpPr/>
          <p:nvPr/>
        </p:nvCxnSpPr>
        <p:spPr>
          <a:xfrm>
            <a:off x="1617650" y="2031575"/>
            <a:ext cx="0" cy="1539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405" name="Google Shape;405;p45"/>
          <p:cNvCxnSpPr/>
          <p:nvPr/>
        </p:nvCxnSpPr>
        <p:spPr>
          <a:xfrm rot="10800000">
            <a:off x="1499900" y="3492425"/>
            <a:ext cx="2509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406" name="Google Shape;406;p45"/>
          <p:cNvSpPr/>
          <p:nvPr/>
        </p:nvSpPr>
        <p:spPr>
          <a:xfrm>
            <a:off x="1687250" y="2246475"/>
            <a:ext cx="2156260" cy="1174522"/>
          </a:xfrm>
          <a:custGeom>
            <a:avLst/>
            <a:gdLst/>
            <a:ahLst/>
            <a:cxnLst/>
            <a:rect l="l" t="t" r="r" b="b"/>
            <a:pathLst>
              <a:path w="51502" h="39154" extrusionOk="0">
                <a:moveTo>
                  <a:pt x="0" y="0"/>
                </a:moveTo>
                <a:cubicBezTo>
                  <a:pt x="1230" y="4970"/>
                  <a:pt x="-1205" y="23292"/>
                  <a:pt x="7379" y="29818"/>
                </a:cubicBezTo>
                <a:cubicBezTo>
                  <a:pt x="15963" y="36344"/>
                  <a:pt x="44148" y="37598"/>
                  <a:pt x="51502" y="39154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07" name="Google Shape;407;p45"/>
          <p:cNvSpPr txBox="1"/>
          <p:nvPr/>
        </p:nvSpPr>
        <p:spPr>
          <a:xfrm>
            <a:off x="3065900" y="3501200"/>
            <a:ext cx="7776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Distance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8" name="Google Shape;408;p45"/>
          <p:cNvSpPr txBox="1"/>
          <p:nvPr/>
        </p:nvSpPr>
        <p:spPr>
          <a:xfrm>
            <a:off x="770450" y="2174875"/>
            <a:ext cx="7776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Signal Strength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9" name="Google Shape;409;p45"/>
          <p:cNvSpPr txBox="1"/>
          <p:nvPr/>
        </p:nvSpPr>
        <p:spPr>
          <a:xfrm>
            <a:off x="1263500" y="4095750"/>
            <a:ext cx="2982300" cy="5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Free-space model:</a:t>
            </a:r>
            <a:b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Signal weakens over distance.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10" name="Google Shape;410;p45"/>
          <p:cNvCxnSpPr/>
          <p:nvPr/>
        </p:nvCxnSpPr>
        <p:spPr>
          <a:xfrm>
            <a:off x="5732450" y="2031575"/>
            <a:ext cx="0" cy="1539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411" name="Google Shape;411;p45"/>
          <p:cNvCxnSpPr/>
          <p:nvPr/>
        </p:nvCxnSpPr>
        <p:spPr>
          <a:xfrm rot="10800000">
            <a:off x="5614700" y="3492425"/>
            <a:ext cx="2509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412" name="Google Shape;412;p45"/>
          <p:cNvSpPr txBox="1"/>
          <p:nvPr/>
        </p:nvSpPr>
        <p:spPr>
          <a:xfrm>
            <a:off x="7180700" y="3501200"/>
            <a:ext cx="7776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Distance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3" name="Google Shape;413;p45"/>
          <p:cNvSpPr txBox="1"/>
          <p:nvPr/>
        </p:nvSpPr>
        <p:spPr>
          <a:xfrm>
            <a:off x="4885250" y="2174875"/>
            <a:ext cx="7776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Signal Strength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4" name="Google Shape;414;p45"/>
          <p:cNvSpPr txBox="1"/>
          <p:nvPr/>
        </p:nvSpPr>
        <p:spPr>
          <a:xfrm>
            <a:off x="5389025" y="4095750"/>
            <a:ext cx="2982300" cy="5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After accounting for obstacles: Signal strength fluctuates!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5" name="Google Shape;415;p45"/>
          <p:cNvSpPr/>
          <p:nvPr/>
        </p:nvSpPr>
        <p:spPr>
          <a:xfrm>
            <a:off x="5815800" y="2267750"/>
            <a:ext cx="2115350" cy="1182825"/>
          </a:xfrm>
          <a:custGeom>
            <a:avLst/>
            <a:gdLst/>
            <a:ahLst/>
            <a:cxnLst/>
            <a:rect l="l" t="t" r="r" b="b"/>
            <a:pathLst>
              <a:path w="84614" h="47313" extrusionOk="0">
                <a:moveTo>
                  <a:pt x="0" y="0"/>
                </a:moveTo>
                <a:cubicBezTo>
                  <a:pt x="291" y="2990"/>
                  <a:pt x="1033" y="16483"/>
                  <a:pt x="1747" y="17938"/>
                </a:cubicBezTo>
                <a:cubicBezTo>
                  <a:pt x="2462" y="19393"/>
                  <a:pt x="3467" y="7038"/>
                  <a:pt x="4287" y="8731"/>
                </a:cubicBezTo>
                <a:cubicBezTo>
                  <a:pt x="5107" y="10424"/>
                  <a:pt x="6060" y="26352"/>
                  <a:pt x="6668" y="28098"/>
                </a:cubicBezTo>
                <a:cubicBezTo>
                  <a:pt x="7277" y="29844"/>
                  <a:pt x="7303" y="18203"/>
                  <a:pt x="7938" y="19208"/>
                </a:cubicBezTo>
                <a:cubicBezTo>
                  <a:pt x="8573" y="20214"/>
                  <a:pt x="9922" y="32570"/>
                  <a:pt x="10478" y="34131"/>
                </a:cubicBezTo>
                <a:cubicBezTo>
                  <a:pt x="11034" y="35692"/>
                  <a:pt x="10769" y="28152"/>
                  <a:pt x="11272" y="28575"/>
                </a:cubicBezTo>
                <a:cubicBezTo>
                  <a:pt x="11775" y="28998"/>
                  <a:pt x="12806" y="36539"/>
                  <a:pt x="13494" y="36671"/>
                </a:cubicBezTo>
                <a:cubicBezTo>
                  <a:pt x="14182" y="36803"/>
                  <a:pt x="14738" y="29447"/>
                  <a:pt x="15399" y="29368"/>
                </a:cubicBezTo>
                <a:cubicBezTo>
                  <a:pt x="16061" y="29289"/>
                  <a:pt x="16616" y="36698"/>
                  <a:pt x="17463" y="36195"/>
                </a:cubicBezTo>
                <a:cubicBezTo>
                  <a:pt x="18310" y="35692"/>
                  <a:pt x="19553" y="26802"/>
                  <a:pt x="20479" y="26352"/>
                </a:cubicBezTo>
                <a:cubicBezTo>
                  <a:pt x="21405" y="25902"/>
                  <a:pt x="22252" y="34078"/>
                  <a:pt x="23019" y="33496"/>
                </a:cubicBezTo>
                <a:cubicBezTo>
                  <a:pt x="23786" y="32914"/>
                  <a:pt x="24422" y="23151"/>
                  <a:pt x="25083" y="22860"/>
                </a:cubicBezTo>
                <a:cubicBezTo>
                  <a:pt x="25745" y="22569"/>
                  <a:pt x="26432" y="32491"/>
                  <a:pt x="26988" y="31750"/>
                </a:cubicBezTo>
                <a:cubicBezTo>
                  <a:pt x="27544" y="31009"/>
                  <a:pt x="27888" y="19262"/>
                  <a:pt x="28417" y="18415"/>
                </a:cubicBezTo>
                <a:cubicBezTo>
                  <a:pt x="28946" y="17568"/>
                  <a:pt x="29713" y="27702"/>
                  <a:pt x="30163" y="26670"/>
                </a:cubicBezTo>
                <a:cubicBezTo>
                  <a:pt x="30613" y="25638"/>
                  <a:pt x="30692" y="11006"/>
                  <a:pt x="31115" y="12223"/>
                </a:cubicBezTo>
                <a:cubicBezTo>
                  <a:pt x="31538" y="13440"/>
                  <a:pt x="32227" y="32649"/>
                  <a:pt x="32703" y="33972"/>
                </a:cubicBezTo>
                <a:cubicBezTo>
                  <a:pt x="33179" y="35295"/>
                  <a:pt x="33444" y="21299"/>
                  <a:pt x="33973" y="20161"/>
                </a:cubicBezTo>
                <a:cubicBezTo>
                  <a:pt x="34502" y="19023"/>
                  <a:pt x="35349" y="27649"/>
                  <a:pt x="35878" y="27146"/>
                </a:cubicBezTo>
                <a:cubicBezTo>
                  <a:pt x="36407" y="26643"/>
                  <a:pt x="36434" y="16960"/>
                  <a:pt x="37148" y="17145"/>
                </a:cubicBezTo>
                <a:cubicBezTo>
                  <a:pt x="37862" y="17330"/>
                  <a:pt x="39212" y="28575"/>
                  <a:pt x="40164" y="28257"/>
                </a:cubicBezTo>
                <a:cubicBezTo>
                  <a:pt x="41117" y="27940"/>
                  <a:pt x="42122" y="15822"/>
                  <a:pt x="42863" y="15240"/>
                </a:cubicBezTo>
                <a:cubicBezTo>
                  <a:pt x="43604" y="14658"/>
                  <a:pt x="43868" y="24659"/>
                  <a:pt x="44609" y="24765"/>
                </a:cubicBezTo>
                <a:cubicBezTo>
                  <a:pt x="45350" y="24871"/>
                  <a:pt x="46779" y="14817"/>
                  <a:pt x="47308" y="15875"/>
                </a:cubicBezTo>
                <a:cubicBezTo>
                  <a:pt x="47837" y="16933"/>
                  <a:pt x="47043" y="30083"/>
                  <a:pt x="47784" y="31115"/>
                </a:cubicBezTo>
                <a:cubicBezTo>
                  <a:pt x="48525" y="32147"/>
                  <a:pt x="50721" y="21114"/>
                  <a:pt x="51753" y="22066"/>
                </a:cubicBezTo>
                <a:cubicBezTo>
                  <a:pt x="52785" y="23019"/>
                  <a:pt x="53234" y="35666"/>
                  <a:pt x="53975" y="36830"/>
                </a:cubicBezTo>
                <a:cubicBezTo>
                  <a:pt x="54716" y="37994"/>
                  <a:pt x="55351" y="27993"/>
                  <a:pt x="56198" y="29051"/>
                </a:cubicBezTo>
                <a:cubicBezTo>
                  <a:pt x="57045" y="30109"/>
                  <a:pt x="58367" y="41778"/>
                  <a:pt x="59055" y="43180"/>
                </a:cubicBezTo>
                <a:cubicBezTo>
                  <a:pt x="59743" y="44582"/>
                  <a:pt x="59849" y="37359"/>
                  <a:pt x="60325" y="37465"/>
                </a:cubicBezTo>
                <a:cubicBezTo>
                  <a:pt x="60801" y="37571"/>
                  <a:pt x="61119" y="43815"/>
                  <a:pt x="61913" y="43815"/>
                </a:cubicBezTo>
                <a:cubicBezTo>
                  <a:pt x="62707" y="43815"/>
                  <a:pt x="64136" y="37095"/>
                  <a:pt x="65088" y="37465"/>
                </a:cubicBezTo>
                <a:cubicBezTo>
                  <a:pt x="66041" y="37835"/>
                  <a:pt x="66411" y="45984"/>
                  <a:pt x="67628" y="46037"/>
                </a:cubicBezTo>
                <a:cubicBezTo>
                  <a:pt x="68845" y="46090"/>
                  <a:pt x="70697" y="37570"/>
                  <a:pt x="72390" y="37782"/>
                </a:cubicBezTo>
                <a:cubicBezTo>
                  <a:pt x="74083" y="37994"/>
                  <a:pt x="76359" y="47360"/>
                  <a:pt x="77788" y="47307"/>
                </a:cubicBezTo>
                <a:cubicBezTo>
                  <a:pt x="79217" y="47254"/>
                  <a:pt x="79825" y="37465"/>
                  <a:pt x="80963" y="37465"/>
                </a:cubicBezTo>
                <a:cubicBezTo>
                  <a:pt x="82101" y="37465"/>
                  <a:pt x="84006" y="45667"/>
                  <a:pt x="84614" y="47307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AD1CC4-78CC-B3A7-0B76-D71B624C4B3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4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Path Loss is Messy</a:t>
            </a:r>
            <a:endParaRPr/>
          </a:p>
        </p:txBody>
      </p:sp>
      <p:sp>
        <p:nvSpPr>
          <p:cNvPr id="421" name="Google Shape;421;p46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5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Wireless propagation is messy.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 theory: Signal propagates in all directions.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 real life: Signal strength depends on environment.</a:t>
            </a:r>
            <a:endParaRPr/>
          </a:p>
        </p:txBody>
      </p:sp>
      <p:pic>
        <p:nvPicPr>
          <p:cNvPr id="422" name="Google Shape;422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0863" y="1962125"/>
            <a:ext cx="4542276" cy="2056250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46"/>
          <p:cNvSpPr txBox="1"/>
          <p:nvPr/>
        </p:nvSpPr>
        <p:spPr>
          <a:xfrm>
            <a:off x="3328213" y="4097000"/>
            <a:ext cx="2487600" cy="3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Color = strength of signal.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709B16-ECD0-5CD8-54D6-133550C02A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>
            <a:spLocks noGrp="1"/>
          </p:cNvSpPr>
          <p:nvPr>
            <p:ph type="body" idx="1"/>
          </p:nvPr>
        </p:nvSpPr>
        <p:spPr>
          <a:xfrm>
            <a:off x="4812375" y="402200"/>
            <a:ext cx="4038000" cy="42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Why is Wireless Different?</a:t>
            </a:r>
            <a:endParaRPr b="1" dirty="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Shared Medium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Attenuation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Changing Environments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Collision Detection</a:t>
            </a:r>
            <a:endParaRPr dirty="0">
              <a:solidFill>
                <a:srgbClr val="B7B7B7"/>
              </a:solidFill>
            </a:endParaRPr>
          </a:p>
        </p:txBody>
      </p:sp>
      <p:sp>
        <p:nvSpPr>
          <p:cNvPr id="161" name="Google Shape;161;p25"/>
          <p:cNvSpPr txBox="1">
            <a:spLocks noGrp="1"/>
          </p:cNvSpPr>
          <p:nvPr>
            <p:ph type="title"/>
          </p:nvPr>
        </p:nvSpPr>
        <p:spPr>
          <a:xfrm>
            <a:off x="177925" y="2003300"/>
            <a:ext cx="4038000" cy="203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is Wireless Different?</a:t>
            </a:r>
            <a:endParaRPr/>
          </a:p>
        </p:txBody>
      </p:sp>
      <p:sp>
        <p:nvSpPr>
          <p:cNvPr id="162" name="Google Shape;162;p25"/>
          <p:cNvSpPr txBox="1">
            <a:spLocks noGrp="1"/>
          </p:cNvSpPr>
          <p:nvPr>
            <p:ph type="subTitle" idx="2"/>
          </p:nvPr>
        </p:nvSpPr>
        <p:spPr>
          <a:xfrm>
            <a:off x="177925" y="4068000"/>
            <a:ext cx="41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Lecture 24, Spring 2026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895ACB-E297-8442-2A56-D0ACD790BD5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4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Characteristics of Path Loss</a:t>
            </a:r>
            <a:endParaRPr/>
          </a:p>
        </p:txBody>
      </p:sp>
      <p:sp>
        <p:nvSpPr>
          <p:cNvPr id="429" name="Google Shape;429;p47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3 characteristics affect signal strength:</a:t>
            </a:r>
            <a:endParaRPr/>
          </a:p>
        </p:txBody>
      </p:sp>
      <p:grpSp>
        <p:nvGrpSpPr>
          <p:cNvPr id="430" name="Google Shape;430;p47"/>
          <p:cNvGrpSpPr/>
          <p:nvPr/>
        </p:nvGrpSpPr>
        <p:grpSpPr>
          <a:xfrm>
            <a:off x="2610630" y="917325"/>
            <a:ext cx="2156983" cy="1288550"/>
            <a:chOff x="2610630" y="917325"/>
            <a:chExt cx="2156983" cy="1288550"/>
          </a:xfrm>
        </p:grpSpPr>
        <p:cxnSp>
          <p:nvCxnSpPr>
            <p:cNvPr id="431" name="Google Shape;431;p47"/>
            <p:cNvCxnSpPr/>
            <p:nvPr/>
          </p:nvCxnSpPr>
          <p:spPr>
            <a:xfrm>
              <a:off x="3457825" y="917325"/>
              <a:ext cx="0" cy="1126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cxnSp>
          <p:nvCxnSpPr>
            <p:cNvPr id="432" name="Google Shape;432;p47"/>
            <p:cNvCxnSpPr/>
            <p:nvPr/>
          </p:nvCxnSpPr>
          <p:spPr>
            <a:xfrm rot="10800000">
              <a:off x="3381613" y="1965875"/>
              <a:ext cx="13860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sp>
          <p:nvSpPr>
            <p:cNvPr id="433" name="Google Shape;433;p47"/>
            <p:cNvSpPr/>
            <p:nvPr/>
          </p:nvSpPr>
          <p:spPr>
            <a:xfrm>
              <a:off x="3527425" y="1048875"/>
              <a:ext cx="1114890" cy="845433"/>
            </a:xfrm>
            <a:custGeom>
              <a:avLst/>
              <a:gdLst/>
              <a:ahLst/>
              <a:cxnLst/>
              <a:rect l="l" t="t" r="r" b="b"/>
              <a:pathLst>
                <a:path w="51502" h="39154" extrusionOk="0">
                  <a:moveTo>
                    <a:pt x="0" y="0"/>
                  </a:moveTo>
                  <a:cubicBezTo>
                    <a:pt x="1230" y="4970"/>
                    <a:pt x="-1205" y="23292"/>
                    <a:pt x="7379" y="29818"/>
                  </a:cubicBezTo>
                  <a:cubicBezTo>
                    <a:pt x="15963" y="36344"/>
                    <a:pt x="44148" y="37598"/>
                    <a:pt x="51502" y="39154"/>
                  </a:cubicBezTo>
                </a:path>
              </a:pathLst>
            </a:cu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4" name="Google Shape;434;p47"/>
            <p:cNvSpPr txBox="1"/>
            <p:nvPr/>
          </p:nvSpPr>
          <p:spPr>
            <a:xfrm>
              <a:off x="3864725" y="1965875"/>
              <a:ext cx="777600" cy="24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425" tIns="27425" rIns="27425" bIns="27425" anchor="t" anchorCtr="0">
              <a:sp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Distance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35" name="Google Shape;435;p47"/>
            <p:cNvSpPr txBox="1"/>
            <p:nvPr/>
          </p:nvSpPr>
          <p:spPr>
            <a:xfrm>
              <a:off x="2610630" y="1018638"/>
              <a:ext cx="777600" cy="42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425" tIns="27425" rIns="27425" bIns="27425" anchor="t" anchorCtr="0">
              <a:sp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Signal Strength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36" name="Google Shape;436;p47"/>
          <p:cNvSpPr txBox="1"/>
          <p:nvPr/>
        </p:nvSpPr>
        <p:spPr>
          <a:xfrm>
            <a:off x="333506" y="1010350"/>
            <a:ext cx="2395500" cy="11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Free-space loss:</a:t>
            </a:r>
            <a:endParaRPr sz="1600"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6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– Due to inverse</a:t>
            </a:r>
            <a:br>
              <a:rPr lang="en" sz="16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6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    square law.</a:t>
            </a:r>
            <a:br>
              <a:rPr lang="en" sz="16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6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– Fluctuates very slowly.</a:t>
            </a:r>
            <a:endParaRPr sz="160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7" name="Google Shape;437;p47"/>
          <p:cNvSpPr txBox="1"/>
          <p:nvPr/>
        </p:nvSpPr>
        <p:spPr>
          <a:xfrm>
            <a:off x="333506" y="2381950"/>
            <a:ext cx="2395500" cy="9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Shadowing:</a:t>
            </a:r>
            <a:endParaRPr sz="1600" b="1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– Due to obstructions.</a:t>
            </a:r>
            <a:br>
              <a:rPr lang="en" sz="1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– Fluctuates quickly.</a:t>
            </a:r>
            <a:endParaRPr sz="16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8" name="Google Shape;438;p47"/>
          <p:cNvSpPr txBox="1"/>
          <p:nvPr/>
        </p:nvSpPr>
        <p:spPr>
          <a:xfrm>
            <a:off x="315625" y="3706575"/>
            <a:ext cx="2395500" cy="11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Multipath fading:</a:t>
            </a:r>
            <a:endParaRPr sz="1600" b="1">
              <a:solidFill>
                <a:srgbClr val="38761D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600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– Due to signal colliding</a:t>
            </a:r>
            <a:br>
              <a:rPr lang="en" sz="1600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600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    with itself.</a:t>
            </a:r>
            <a:br>
              <a:rPr lang="en" sz="1600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600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– Fluctuates very quickly.</a:t>
            </a:r>
            <a:endParaRPr sz="1600">
              <a:solidFill>
                <a:srgbClr val="38761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39" name="Google Shape;439;p47"/>
          <p:cNvGrpSpPr/>
          <p:nvPr/>
        </p:nvGrpSpPr>
        <p:grpSpPr>
          <a:xfrm>
            <a:off x="2610630" y="2288925"/>
            <a:ext cx="2156983" cy="1288550"/>
            <a:chOff x="2610630" y="2288925"/>
            <a:chExt cx="2156983" cy="1288550"/>
          </a:xfrm>
        </p:grpSpPr>
        <p:cxnSp>
          <p:nvCxnSpPr>
            <p:cNvPr id="440" name="Google Shape;440;p47"/>
            <p:cNvCxnSpPr/>
            <p:nvPr/>
          </p:nvCxnSpPr>
          <p:spPr>
            <a:xfrm>
              <a:off x="3457825" y="2288925"/>
              <a:ext cx="0" cy="1126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cxnSp>
          <p:nvCxnSpPr>
            <p:cNvPr id="441" name="Google Shape;441;p47"/>
            <p:cNvCxnSpPr/>
            <p:nvPr/>
          </p:nvCxnSpPr>
          <p:spPr>
            <a:xfrm rot="10800000">
              <a:off x="3381613" y="3337475"/>
              <a:ext cx="13860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sp>
          <p:nvSpPr>
            <p:cNvPr id="442" name="Google Shape;442;p47"/>
            <p:cNvSpPr txBox="1"/>
            <p:nvPr/>
          </p:nvSpPr>
          <p:spPr>
            <a:xfrm>
              <a:off x="3864725" y="3337475"/>
              <a:ext cx="777600" cy="24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425" tIns="27425" rIns="27425" bIns="27425" anchor="t" anchorCtr="0">
              <a:sp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Distance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43" name="Google Shape;443;p47"/>
            <p:cNvSpPr txBox="1"/>
            <p:nvPr/>
          </p:nvSpPr>
          <p:spPr>
            <a:xfrm>
              <a:off x="2610630" y="2390238"/>
              <a:ext cx="777600" cy="42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425" tIns="27425" rIns="27425" bIns="27425" anchor="t" anchorCtr="0">
              <a:sp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Signal Strength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44" name="Google Shape;444;p47"/>
            <p:cNvSpPr/>
            <p:nvPr/>
          </p:nvSpPr>
          <p:spPr>
            <a:xfrm>
              <a:off x="3531400" y="2670323"/>
              <a:ext cx="1071550" cy="424764"/>
            </a:xfrm>
            <a:custGeom>
              <a:avLst/>
              <a:gdLst/>
              <a:ahLst/>
              <a:cxnLst/>
              <a:rect l="l" t="t" r="r" b="b"/>
              <a:pathLst>
                <a:path w="42862" h="33866" extrusionOk="0">
                  <a:moveTo>
                    <a:pt x="0" y="0"/>
                  </a:moveTo>
                  <a:cubicBezTo>
                    <a:pt x="1896" y="4763"/>
                    <a:pt x="7629" y="27649"/>
                    <a:pt x="11377" y="28575"/>
                  </a:cubicBezTo>
                  <a:cubicBezTo>
                    <a:pt x="15125" y="29501"/>
                    <a:pt x="19182" y="5512"/>
                    <a:pt x="22489" y="5556"/>
                  </a:cubicBezTo>
                  <a:cubicBezTo>
                    <a:pt x="25796" y="5600"/>
                    <a:pt x="27826" y="24121"/>
                    <a:pt x="31221" y="28839"/>
                  </a:cubicBezTo>
                  <a:cubicBezTo>
                    <a:pt x="34617" y="33557"/>
                    <a:pt x="40922" y="33028"/>
                    <a:pt x="42862" y="33866"/>
                  </a:cubicBez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45" name="Google Shape;445;p47"/>
          <p:cNvGrpSpPr/>
          <p:nvPr/>
        </p:nvGrpSpPr>
        <p:grpSpPr>
          <a:xfrm>
            <a:off x="2610630" y="3736725"/>
            <a:ext cx="2080783" cy="1288550"/>
            <a:chOff x="2610630" y="3736725"/>
            <a:chExt cx="2080783" cy="1288550"/>
          </a:xfrm>
        </p:grpSpPr>
        <p:cxnSp>
          <p:nvCxnSpPr>
            <p:cNvPr id="446" name="Google Shape;446;p47"/>
            <p:cNvCxnSpPr/>
            <p:nvPr/>
          </p:nvCxnSpPr>
          <p:spPr>
            <a:xfrm>
              <a:off x="3457825" y="3736725"/>
              <a:ext cx="0" cy="1126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cxnSp>
          <p:nvCxnSpPr>
            <p:cNvPr id="447" name="Google Shape;447;p47"/>
            <p:cNvCxnSpPr/>
            <p:nvPr/>
          </p:nvCxnSpPr>
          <p:spPr>
            <a:xfrm rot="10800000">
              <a:off x="3305413" y="4785275"/>
              <a:ext cx="13860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sp>
          <p:nvSpPr>
            <p:cNvPr id="448" name="Google Shape;448;p47"/>
            <p:cNvSpPr txBox="1"/>
            <p:nvPr/>
          </p:nvSpPr>
          <p:spPr>
            <a:xfrm>
              <a:off x="3788525" y="4785275"/>
              <a:ext cx="777600" cy="24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425" tIns="27425" rIns="27425" bIns="27425" anchor="t" anchorCtr="0">
              <a:sp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Distance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49" name="Google Shape;449;p47"/>
            <p:cNvSpPr txBox="1"/>
            <p:nvPr/>
          </p:nvSpPr>
          <p:spPr>
            <a:xfrm>
              <a:off x="2610630" y="3838038"/>
              <a:ext cx="777600" cy="42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425" tIns="27425" rIns="27425" bIns="27425" anchor="t" anchorCtr="0">
              <a:sp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Signal Strength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50" name="Google Shape;450;p47"/>
            <p:cNvSpPr/>
            <p:nvPr/>
          </p:nvSpPr>
          <p:spPr>
            <a:xfrm>
              <a:off x="3495113" y="4091426"/>
              <a:ext cx="1159025" cy="303924"/>
            </a:xfrm>
            <a:custGeom>
              <a:avLst/>
              <a:gdLst/>
              <a:ahLst/>
              <a:cxnLst/>
              <a:rect l="l" t="t" r="r" b="b"/>
              <a:pathLst>
                <a:path w="46361" h="22830" extrusionOk="0">
                  <a:moveTo>
                    <a:pt x="0" y="6830"/>
                  </a:moveTo>
                  <a:cubicBezTo>
                    <a:pt x="493" y="8823"/>
                    <a:pt x="1644" y="19304"/>
                    <a:pt x="2959" y="18790"/>
                  </a:cubicBezTo>
                  <a:cubicBezTo>
                    <a:pt x="4274" y="18276"/>
                    <a:pt x="6432" y="3912"/>
                    <a:pt x="7891" y="3748"/>
                  </a:cubicBezTo>
                  <a:cubicBezTo>
                    <a:pt x="9350" y="3584"/>
                    <a:pt x="10584" y="18421"/>
                    <a:pt x="11714" y="17804"/>
                  </a:cubicBezTo>
                  <a:cubicBezTo>
                    <a:pt x="12844" y="17188"/>
                    <a:pt x="13625" y="-732"/>
                    <a:pt x="14673" y="49"/>
                  </a:cubicBezTo>
                  <a:cubicBezTo>
                    <a:pt x="15721" y="830"/>
                    <a:pt x="17077" y="20167"/>
                    <a:pt x="18002" y="22489"/>
                  </a:cubicBezTo>
                  <a:cubicBezTo>
                    <a:pt x="18927" y="24811"/>
                    <a:pt x="19399" y="14126"/>
                    <a:pt x="20221" y="13982"/>
                  </a:cubicBezTo>
                  <a:cubicBezTo>
                    <a:pt x="21043" y="13838"/>
                    <a:pt x="21948" y="23476"/>
                    <a:pt x="22934" y="21626"/>
                  </a:cubicBezTo>
                  <a:cubicBezTo>
                    <a:pt x="23921" y="19777"/>
                    <a:pt x="25133" y="3933"/>
                    <a:pt x="26140" y="2885"/>
                  </a:cubicBezTo>
                  <a:cubicBezTo>
                    <a:pt x="27147" y="1837"/>
                    <a:pt x="28216" y="14598"/>
                    <a:pt x="28976" y="15338"/>
                  </a:cubicBezTo>
                  <a:cubicBezTo>
                    <a:pt x="29736" y="16078"/>
                    <a:pt x="30045" y="6665"/>
                    <a:pt x="30702" y="7323"/>
                  </a:cubicBezTo>
                  <a:cubicBezTo>
                    <a:pt x="31360" y="7981"/>
                    <a:pt x="32099" y="19983"/>
                    <a:pt x="32921" y="19284"/>
                  </a:cubicBezTo>
                  <a:cubicBezTo>
                    <a:pt x="33743" y="18585"/>
                    <a:pt x="34689" y="2864"/>
                    <a:pt x="35634" y="3131"/>
                  </a:cubicBezTo>
                  <a:cubicBezTo>
                    <a:pt x="36579" y="3398"/>
                    <a:pt x="37463" y="20209"/>
                    <a:pt x="38593" y="20887"/>
                  </a:cubicBezTo>
                  <a:cubicBezTo>
                    <a:pt x="39723" y="21565"/>
                    <a:pt x="41121" y="7200"/>
                    <a:pt x="42416" y="7200"/>
                  </a:cubicBezTo>
                  <a:cubicBezTo>
                    <a:pt x="43711" y="7200"/>
                    <a:pt x="45704" y="18606"/>
                    <a:pt x="46361" y="20887"/>
                  </a:cubicBezTo>
                </a:path>
              </a:pathLst>
            </a:custGeom>
            <a:noFill/>
            <a:ln w="28575" cap="flat" cmpd="sng">
              <a:solidFill>
                <a:srgbClr val="38761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51" name="Google Shape;451;p47"/>
          <p:cNvGrpSpPr/>
          <p:nvPr/>
        </p:nvGrpSpPr>
        <p:grpSpPr>
          <a:xfrm>
            <a:off x="5738156" y="1755025"/>
            <a:ext cx="3198469" cy="2243525"/>
            <a:chOff x="5738156" y="1755025"/>
            <a:chExt cx="3198469" cy="2243525"/>
          </a:xfrm>
        </p:grpSpPr>
        <p:cxnSp>
          <p:nvCxnSpPr>
            <p:cNvPr id="452" name="Google Shape;452;p47"/>
            <p:cNvCxnSpPr/>
            <p:nvPr/>
          </p:nvCxnSpPr>
          <p:spPr>
            <a:xfrm>
              <a:off x="6544875" y="1755025"/>
              <a:ext cx="0" cy="2072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cxnSp>
          <p:nvCxnSpPr>
            <p:cNvPr id="453" name="Google Shape;453;p47"/>
            <p:cNvCxnSpPr/>
            <p:nvPr/>
          </p:nvCxnSpPr>
          <p:spPr>
            <a:xfrm rot="10800000">
              <a:off x="6427125" y="3749775"/>
              <a:ext cx="25095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sp>
          <p:nvSpPr>
            <p:cNvPr id="454" name="Google Shape;454;p47"/>
            <p:cNvSpPr txBox="1"/>
            <p:nvPr/>
          </p:nvSpPr>
          <p:spPr>
            <a:xfrm>
              <a:off x="7993125" y="3758550"/>
              <a:ext cx="777600" cy="24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425" tIns="27425" rIns="27425" bIns="27425" anchor="t" anchorCtr="0">
              <a:sp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Distance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55" name="Google Shape;455;p47"/>
            <p:cNvSpPr txBox="1"/>
            <p:nvPr/>
          </p:nvSpPr>
          <p:spPr>
            <a:xfrm>
              <a:off x="5738156" y="1898825"/>
              <a:ext cx="777600" cy="42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425" tIns="27425" rIns="27425" bIns="27425" anchor="t" anchorCtr="0">
              <a:sp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Signal Strength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56" name="Google Shape;456;p47"/>
            <p:cNvSpPr/>
            <p:nvPr/>
          </p:nvSpPr>
          <p:spPr>
            <a:xfrm>
              <a:off x="6628225" y="2043825"/>
              <a:ext cx="2115350" cy="1664116"/>
            </a:xfrm>
            <a:custGeom>
              <a:avLst/>
              <a:gdLst/>
              <a:ahLst/>
              <a:cxnLst/>
              <a:rect l="l" t="t" r="r" b="b"/>
              <a:pathLst>
                <a:path w="84614" h="47313" extrusionOk="0">
                  <a:moveTo>
                    <a:pt x="0" y="0"/>
                  </a:moveTo>
                  <a:cubicBezTo>
                    <a:pt x="291" y="2990"/>
                    <a:pt x="1033" y="16483"/>
                    <a:pt x="1747" y="17938"/>
                  </a:cubicBezTo>
                  <a:cubicBezTo>
                    <a:pt x="2462" y="19393"/>
                    <a:pt x="3467" y="7038"/>
                    <a:pt x="4287" y="8731"/>
                  </a:cubicBezTo>
                  <a:cubicBezTo>
                    <a:pt x="5107" y="10424"/>
                    <a:pt x="6060" y="26352"/>
                    <a:pt x="6668" y="28098"/>
                  </a:cubicBezTo>
                  <a:cubicBezTo>
                    <a:pt x="7277" y="29844"/>
                    <a:pt x="7303" y="18203"/>
                    <a:pt x="7938" y="19208"/>
                  </a:cubicBezTo>
                  <a:cubicBezTo>
                    <a:pt x="8573" y="20214"/>
                    <a:pt x="9922" y="32570"/>
                    <a:pt x="10478" y="34131"/>
                  </a:cubicBezTo>
                  <a:cubicBezTo>
                    <a:pt x="11034" y="35692"/>
                    <a:pt x="10769" y="28152"/>
                    <a:pt x="11272" y="28575"/>
                  </a:cubicBezTo>
                  <a:cubicBezTo>
                    <a:pt x="11775" y="28998"/>
                    <a:pt x="12806" y="36539"/>
                    <a:pt x="13494" y="36671"/>
                  </a:cubicBezTo>
                  <a:cubicBezTo>
                    <a:pt x="14182" y="36803"/>
                    <a:pt x="14738" y="29447"/>
                    <a:pt x="15399" y="29368"/>
                  </a:cubicBezTo>
                  <a:cubicBezTo>
                    <a:pt x="16061" y="29289"/>
                    <a:pt x="16616" y="36698"/>
                    <a:pt x="17463" y="36195"/>
                  </a:cubicBezTo>
                  <a:cubicBezTo>
                    <a:pt x="18310" y="35692"/>
                    <a:pt x="19553" y="26802"/>
                    <a:pt x="20479" y="26352"/>
                  </a:cubicBezTo>
                  <a:cubicBezTo>
                    <a:pt x="21405" y="25902"/>
                    <a:pt x="22252" y="34078"/>
                    <a:pt x="23019" y="33496"/>
                  </a:cubicBezTo>
                  <a:cubicBezTo>
                    <a:pt x="23786" y="32914"/>
                    <a:pt x="24422" y="23151"/>
                    <a:pt x="25083" y="22860"/>
                  </a:cubicBezTo>
                  <a:cubicBezTo>
                    <a:pt x="25745" y="22569"/>
                    <a:pt x="26432" y="32491"/>
                    <a:pt x="26988" y="31750"/>
                  </a:cubicBezTo>
                  <a:cubicBezTo>
                    <a:pt x="27544" y="31009"/>
                    <a:pt x="27888" y="19262"/>
                    <a:pt x="28417" y="18415"/>
                  </a:cubicBezTo>
                  <a:cubicBezTo>
                    <a:pt x="28946" y="17568"/>
                    <a:pt x="29713" y="27702"/>
                    <a:pt x="30163" y="26670"/>
                  </a:cubicBezTo>
                  <a:cubicBezTo>
                    <a:pt x="30613" y="25638"/>
                    <a:pt x="30692" y="11006"/>
                    <a:pt x="31115" y="12223"/>
                  </a:cubicBezTo>
                  <a:cubicBezTo>
                    <a:pt x="31538" y="13440"/>
                    <a:pt x="32227" y="32649"/>
                    <a:pt x="32703" y="33972"/>
                  </a:cubicBezTo>
                  <a:cubicBezTo>
                    <a:pt x="33179" y="35295"/>
                    <a:pt x="33444" y="21299"/>
                    <a:pt x="33973" y="20161"/>
                  </a:cubicBezTo>
                  <a:cubicBezTo>
                    <a:pt x="34502" y="19023"/>
                    <a:pt x="35349" y="27649"/>
                    <a:pt x="35878" y="27146"/>
                  </a:cubicBezTo>
                  <a:cubicBezTo>
                    <a:pt x="36407" y="26643"/>
                    <a:pt x="36434" y="16960"/>
                    <a:pt x="37148" y="17145"/>
                  </a:cubicBezTo>
                  <a:cubicBezTo>
                    <a:pt x="37862" y="17330"/>
                    <a:pt x="39212" y="28575"/>
                    <a:pt x="40164" y="28257"/>
                  </a:cubicBezTo>
                  <a:cubicBezTo>
                    <a:pt x="41117" y="27940"/>
                    <a:pt x="42122" y="15822"/>
                    <a:pt x="42863" y="15240"/>
                  </a:cubicBezTo>
                  <a:cubicBezTo>
                    <a:pt x="43604" y="14658"/>
                    <a:pt x="43868" y="24659"/>
                    <a:pt x="44609" y="24765"/>
                  </a:cubicBezTo>
                  <a:cubicBezTo>
                    <a:pt x="45350" y="24871"/>
                    <a:pt x="46779" y="14817"/>
                    <a:pt x="47308" y="15875"/>
                  </a:cubicBezTo>
                  <a:cubicBezTo>
                    <a:pt x="47837" y="16933"/>
                    <a:pt x="47043" y="30083"/>
                    <a:pt x="47784" y="31115"/>
                  </a:cubicBezTo>
                  <a:cubicBezTo>
                    <a:pt x="48525" y="32147"/>
                    <a:pt x="50721" y="21114"/>
                    <a:pt x="51753" y="22066"/>
                  </a:cubicBezTo>
                  <a:cubicBezTo>
                    <a:pt x="52785" y="23019"/>
                    <a:pt x="53234" y="35666"/>
                    <a:pt x="53975" y="36830"/>
                  </a:cubicBezTo>
                  <a:cubicBezTo>
                    <a:pt x="54716" y="37994"/>
                    <a:pt x="55351" y="27993"/>
                    <a:pt x="56198" y="29051"/>
                  </a:cubicBezTo>
                  <a:cubicBezTo>
                    <a:pt x="57045" y="30109"/>
                    <a:pt x="58367" y="41778"/>
                    <a:pt x="59055" y="43180"/>
                  </a:cubicBezTo>
                  <a:cubicBezTo>
                    <a:pt x="59743" y="44582"/>
                    <a:pt x="59849" y="37359"/>
                    <a:pt x="60325" y="37465"/>
                  </a:cubicBezTo>
                  <a:cubicBezTo>
                    <a:pt x="60801" y="37571"/>
                    <a:pt x="61119" y="43815"/>
                    <a:pt x="61913" y="43815"/>
                  </a:cubicBezTo>
                  <a:cubicBezTo>
                    <a:pt x="62707" y="43815"/>
                    <a:pt x="64136" y="37095"/>
                    <a:pt x="65088" y="37465"/>
                  </a:cubicBezTo>
                  <a:cubicBezTo>
                    <a:pt x="66041" y="37835"/>
                    <a:pt x="66411" y="45984"/>
                    <a:pt x="67628" y="46037"/>
                  </a:cubicBezTo>
                  <a:cubicBezTo>
                    <a:pt x="68845" y="46090"/>
                    <a:pt x="70697" y="37570"/>
                    <a:pt x="72390" y="37782"/>
                  </a:cubicBezTo>
                  <a:cubicBezTo>
                    <a:pt x="74083" y="37994"/>
                    <a:pt x="76359" y="47360"/>
                    <a:pt x="77788" y="47307"/>
                  </a:cubicBezTo>
                  <a:cubicBezTo>
                    <a:pt x="79217" y="47254"/>
                    <a:pt x="79825" y="37465"/>
                    <a:pt x="80963" y="37465"/>
                  </a:cubicBezTo>
                  <a:cubicBezTo>
                    <a:pt x="82101" y="37465"/>
                    <a:pt x="84006" y="45667"/>
                    <a:pt x="84614" y="47307"/>
                  </a:cubicBezTo>
                </a:path>
              </a:pathLst>
            </a:custGeom>
            <a:noFill/>
            <a:ln w="28575" cap="flat" cmpd="sng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57" name="Google Shape;457;p47"/>
          <p:cNvGrpSpPr/>
          <p:nvPr/>
        </p:nvGrpSpPr>
        <p:grpSpPr>
          <a:xfrm>
            <a:off x="4828249" y="1396050"/>
            <a:ext cx="796951" cy="2900750"/>
            <a:chOff x="4828249" y="1396050"/>
            <a:chExt cx="796951" cy="2900750"/>
          </a:xfrm>
        </p:grpSpPr>
        <p:sp>
          <p:nvSpPr>
            <p:cNvPr id="458" name="Google Shape;458;p47"/>
            <p:cNvSpPr/>
            <p:nvPr/>
          </p:nvSpPr>
          <p:spPr>
            <a:xfrm>
              <a:off x="4828252" y="1396050"/>
              <a:ext cx="669996" cy="1197453"/>
            </a:xfrm>
            <a:custGeom>
              <a:avLst/>
              <a:gdLst/>
              <a:ahLst/>
              <a:cxnLst/>
              <a:rect l="l" t="t" r="r" b="b"/>
              <a:pathLst>
                <a:path w="21881" h="52001" extrusionOk="0">
                  <a:moveTo>
                    <a:pt x="0" y="0"/>
                  </a:moveTo>
                  <a:lnTo>
                    <a:pt x="21881" y="0"/>
                  </a:lnTo>
                  <a:lnTo>
                    <a:pt x="21881" y="52001"/>
                  </a:lnTo>
                </a:path>
              </a:pathLst>
            </a:cu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9" name="Google Shape;459;p47"/>
            <p:cNvSpPr/>
            <p:nvPr/>
          </p:nvSpPr>
          <p:spPr>
            <a:xfrm rot="10800000" flipH="1">
              <a:off x="4828252" y="3099347"/>
              <a:ext cx="669996" cy="1197453"/>
            </a:xfrm>
            <a:custGeom>
              <a:avLst/>
              <a:gdLst/>
              <a:ahLst/>
              <a:cxnLst/>
              <a:rect l="l" t="t" r="r" b="b"/>
              <a:pathLst>
                <a:path w="21881" h="52001" extrusionOk="0">
                  <a:moveTo>
                    <a:pt x="0" y="0"/>
                  </a:moveTo>
                  <a:lnTo>
                    <a:pt x="21881" y="0"/>
                  </a:lnTo>
                  <a:lnTo>
                    <a:pt x="21881" y="52001"/>
                  </a:lnTo>
                </a:path>
              </a:pathLst>
            </a:custGeom>
            <a:noFill/>
            <a:ln w="28575" cap="flat" cmpd="sng">
              <a:solidFill>
                <a:srgbClr val="38761D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0" name="Google Shape;460;p47"/>
            <p:cNvSpPr txBox="1"/>
            <p:nvPr/>
          </p:nvSpPr>
          <p:spPr>
            <a:xfrm>
              <a:off x="5376800" y="2713900"/>
              <a:ext cx="248400" cy="25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+</a:t>
              </a:r>
              <a:endPara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461" name="Google Shape;461;p47"/>
            <p:cNvCxnSpPr/>
            <p:nvPr/>
          </p:nvCxnSpPr>
          <p:spPr>
            <a:xfrm>
              <a:off x="4828249" y="2851105"/>
              <a:ext cx="523800" cy="0"/>
            </a:xfrm>
            <a:prstGeom prst="straightConnector1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cxnSp>
        <p:nvCxnSpPr>
          <p:cNvPr id="462" name="Google Shape;462;p47"/>
          <p:cNvCxnSpPr/>
          <p:nvPr/>
        </p:nvCxnSpPr>
        <p:spPr>
          <a:xfrm>
            <a:off x="5674594" y="2851105"/>
            <a:ext cx="792300" cy="0"/>
          </a:xfrm>
          <a:prstGeom prst="straightConnector1">
            <a:avLst/>
          </a:prstGeom>
          <a:noFill/>
          <a:ln w="28575" cap="flat" cmpd="sng">
            <a:solidFill>
              <a:srgbClr val="FF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2C5AEC-0005-464A-4CD4-C41BBB81184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7" name="Google Shape;487;p49"/>
          <p:cNvCxnSpPr>
            <a:stCxn id="488" idx="6"/>
            <a:endCxn id="489" idx="2"/>
          </p:cNvCxnSpPr>
          <p:nvPr/>
        </p:nvCxnSpPr>
        <p:spPr>
          <a:xfrm>
            <a:off x="1214175" y="2677475"/>
            <a:ext cx="3820500" cy="5079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490" name="Google Shape;490;p49"/>
          <p:cNvSpPr/>
          <p:nvPr/>
        </p:nvSpPr>
        <p:spPr>
          <a:xfrm>
            <a:off x="1181925" y="2715300"/>
            <a:ext cx="3891475" cy="1913184"/>
          </a:xfrm>
          <a:custGeom>
            <a:avLst/>
            <a:gdLst/>
            <a:ahLst/>
            <a:cxnLst/>
            <a:rect l="l" t="t" r="r" b="b"/>
            <a:pathLst>
              <a:path w="155659" h="76827" extrusionOk="0">
                <a:moveTo>
                  <a:pt x="0" y="0"/>
                </a:moveTo>
                <a:lnTo>
                  <a:pt x="76827" y="76827"/>
                </a:lnTo>
                <a:lnTo>
                  <a:pt x="155659" y="19813"/>
                </a:lnTo>
              </a:path>
            </a:pathLst>
          </a:custGeom>
          <a:noFill/>
          <a:ln w="19050" cap="flat" cmpd="sng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91" name="Google Shape;491;p4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Modeling Path Loss – Two-Ray Model</a:t>
            </a:r>
            <a:endParaRPr/>
          </a:p>
        </p:txBody>
      </p:sp>
      <p:sp>
        <p:nvSpPr>
          <p:cNvPr id="492" name="Google Shape;492;p49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21366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>
              <a:buNone/>
            </a:pPr>
            <a:r>
              <a:rPr lang="en-US" altLang="zh-CN" b="1" dirty="0"/>
              <a:t>Two-ray model</a:t>
            </a:r>
            <a:r>
              <a:rPr lang="en-US" altLang="zh-CN" dirty="0"/>
              <a:t> assumes the signal waves travel along two paths:</a:t>
            </a:r>
          </a:p>
          <a:p>
            <a:pPr lvl="0"/>
            <a:r>
              <a:rPr lang="en-US" altLang="zh-CN" dirty="0"/>
              <a:t>Line-of-sight path: Wave arrives with no obstacles.</a:t>
            </a:r>
          </a:p>
          <a:p>
            <a:pPr lvl="0">
              <a:spcBef>
                <a:spcPts val="0"/>
              </a:spcBef>
            </a:pPr>
            <a:r>
              <a:rPr lang="en-US" altLang="zh-CN" dirty="0"/>
              <a:t>Ground-bounce path: Wave reflects off the Earth's surface.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Assuming sender and receiver are far enough: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Two waves arrive phase-shifted at the receiver, causing destructive interference.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Signal strength ∝ 1/d</a:t>
            </a:r>
            <a:r>
              <a:rPr lang="en" baseline="30000" dirty="0"/>
              <a:t>4</a:t>
            </a:r>
            <a:r>
              <a:rPr lang="en" dirty="0"/>
              <a:t>. Drops off much faster than inverse-square law!</a:t>
            </a:r>
            <a:endParaRPr dirty="0"/>
          </a:p>
        </p:txBody>
      </p:sp>
      <p:grpSp>
        <p:nvGrpSpPr>
          <p:cNvPr id="493" name="Google Shape;493;p49"/>
          <p:cNvGrpSpPr/>
          <p:nvPr/>
        </p:nvGrpSpPr>
        <p:grpSpPr>
          <a:xfrm>
            <a:off x="1072275" y="2606525"/>
            <a:ext cx="141900" cy="2028925"/>
            <a:chOff x="2776450" y="2679300"/>
            <a:chExt cx="141900" cy="2028925"/>
          </a:xfrm>
        </p:grpSpPr>
        <p:cxnSp>
          <p:nvCxnSpPr>
            <p:cNvPr id="494" name="Google Shape;494;p49"/>
            <p:cNvCxnSpPr/>
            <p:nvPr/>
          </p:nvCxnSpPr>
          <p:spPr>
            <a:xfrm>
              <a:off x="2847400" y="2786725"/>
              <a:ext cx="0" cy="19215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88" name="Google Shape;488;p49"/>
            <p:cNvSpPr/>
            <p:nvPr/>
          </p:nvSpPr>
          <p:spPr>
            <a:xfrm>
              <a:off x="2776450" y="2679300"/>
              <a:ext cx="141900" cy="1419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95" name="Google Shape;495;p49"/>
          <p:cNvGrpSpPr/>
          <p:nvPr/>
        </p:nvGrpSpPr>
        <p:grpSpPr>
          <a:xfrm>
            <a:off x="5034675" y="3114550"/>
            <a:ext cx="141900" cy="1521125"/>
            <a:chOff x="6205450" y="3187325"/>
            <a:chExt cx="141900" cy="1521125"/>
          </a:xfrm>
        </p:grpSpPr>
        <p:cxnSp>
          <p:nvCxnSpPr>
            <p:cNvPr id="496" name="Google Shape;496;p49"/>
            <p:cNvCxnSpPr/>
            <p:nvPr/>
          </p:nvCxnSpPr>
          <p:spPr>
            <a:xfrm>
              <a:off x="6276400" y="3293050"/>
              <a:ext cx="0" cy="14154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89" name="Google Shape;489;p49"/>
            <p:cNvSpPr/>
            <p:nvPr/>
          </p:nvSpPr>
          <p:spPr>
            <a:xfrm>
              <a:off x="6205450" y="3187325"/>
              <a:ext cx="141900" cy="1419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497" name="Google Shape;497;p49"/>
          <p:cNvCxnSpPr/>
          <p:nvPr/>
        </p:nvCxnSpPr>
        <p:spPr>
          <a:xfrm>
            <a:off x="288275" y="4635675"/>
            <a:ext cx="6534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8" name="Google Shape;498;p49"/>
          <p:cNvSpPr txBox="1"/>
          <p:nvPr/>
        </p:nvSpPr>
        <p:spPr>
          <a:xfrm>
            <a:off x="6823125" y="4500225"/>
            <a:ext cx="12504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Earth's surface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9" name="Google Shape;499;p49"/>
          <p:cNvSpPr txBox="1"/>
          <p:nvPr/>
        </p:nvSpPr>
        <p:spPr>
          <a:xfrm>
            <a:off x="576225" y="4635450"/>
            <a:ext cx="11340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Sender tower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0" name="Google Shape;500;p49"/>
          <p:cNvSpPr txBox="1"/>
          <p:nvPr/>
        </p:nvSpPr>
        <p:spPr>
          <a:xfrm>
            <a:off x="4480425" y="4635450"/>
            <a:ext cx="12504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Receiver tower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1" name="Google Shape;501;p49"/>
          <p:cNvSpPr txBox="1"/>
          <p:nvPr/>
        </p:nvSpPr>
        <p:spPr>
          <a:xfrm rot="447710">
            <a:off x="2409220" y="2663916"/>
            <a:ext cx="1436868" cy="270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Line-of-sight path</a:t>
            </a:r>
            <a:endParaRPr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2" name="Google Shape;502;p49"/>
          <p:cNvSpPr txBox="1"/>
          <p:nvPr/>
        </p:nvSpPr>
        <p:spPr>
          <a:xfrm rot="2527">
            <a:off x="2716282" y="3688477"/>
            <a:ext cx="816300" cy="7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Ground bounce path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03" name="Google Shape;503;p49"/>
          <p:cNvCxnSpPr/>
          <p:nvPr/>
        </p:nvCxnSpPr>
        <p:spPr>
          <a:xfrm>
            <a:off x="5749100" y="3260125"/>
            <a:ext cx="0" cy="890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504" name="Google Shape;504;p49"/>
          <p:cNvCxnSpPr/>
          <p:nvPr/>
        </p:nvCxnSpPr>
        <p:spPr>
          <a:xfrm rot="10800000">
            <a:off x="5672775" y="4073000"/>
            <a:ext cx="1138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505" name="Google Shape;505;p49"/>
          <p:cNvSpPr txBox="1"/>
          <p:nvPr/>
        </p:nvSpPr>
        <p:spPr>
          <a:xfrm>
            <a:off x="6195275" y="4073000"/>
            <a:ext cx="5097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Time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6" name="Google Shape;506;p49"/>
          <p:cNvSpPr txBox="1"/>
          <p:nvPr/>
        </p:nvSpPr>
        <p:spPr>
          <a:xfrm>
            <a:off x="5270725" y="3359150"/>
            <a:ext cx="4752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Signal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07" name="Google Shape;507;p49"/>
          <p:cNvCxnSpPr/>
          <p:nvPr/>
        </p:nvCxnSpPr>
        <p:spPr>
          <a:xfrm>
            <a:off x="7806500" y="3260125"/>
            <a:ext cx="0" cy="890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508" name="Google Shape;508;p49"/>
          <p:cNvCxnSpPr/>
          <p:nvPr/>
        </p:nvCxnSpPr>
        <p:spPr>
          <a:xfrm rot="10800000">
            <a:off x="7730175" y="4073000"/>
            <a:ext cx="1138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509" name="Google Shape;509;p49"/>
          <p:cNvSpPr txBox="1"/>
          <p:nvPr/>
        </p:nvSpPr>
        <p:spPr>
          <a:xfrm>
            <a:off x="8252675" y="4073000"/>
            <a:ext cx="5097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Time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0" name="Google Shape;510;p49"/>
          <p:cNvSpPr txBox="1"/>
          <p:nvPr/>
        </p:nvSpPr>
        <p:spPr>
          <a:xfrm>
            <a:off x="7328125" y="3359150"/>
            <a:ext cx="4752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Signal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1" name="Google Shape;511;p49"/>
          <p:cNvSpPr txBox="1"/>
          <p:nvPr/>
        </p:nvSpPr>
        <p:spPr>
          <a:xfrm>
            <a:off x="6956436" y="3536242"/>
            <a:ext cx="248400" cy="2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=</a:t>
            </a:r>
            <a:endParaRPr sz="3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2" name="Google Shape;512;p49"/>
          <p:cNvSpPr/>
          <p:nvPr/>
        </p:nvSpPr>
        <p:spPr>
          <a:xfrm>
            <a:off x="5796203" y="3440050"/>
            <a:ext cx="724250" cy="539275"/>
          </a:xfrm>
          <a:custGeom>
            <a:avLst/>
            <a:gdLst/>
            <a:ahLst/>
            <a:cxnLst/>
            <a:rect l="l" t="t" r="r" b="b"/>
            <a:pathLst>
              <a:path w="28970" h="21571" extrusionOk="0">
                <a:moveTo>
                  <a:pt x="0" y="0"/>
                </a:moveTo>
                <a:cubicBezTo>
                  <a:pt x="1604" y="3592"/>
                  <a:pt x="6292" y="21434"/>
                  <a:pt x="9622" y="21551"/>
                </a:cubicBezTo>
                <a:cubicBezTo>
                  <a:pt x="12952" y="21668"/>
                  <a:pt x="16755" y="698"/>
                  <a:pt x="19980" y="701"/>
                </a:cubicBezTo>
                <a:cubicBezTo>
                  <a:pt x="23205" y="704"/>
                  <a:pt x="27472" y="18093"/>
                  <a:pt x="28970" y="21571"/>
                </a:cubicBezTo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3" name="Google Shape;513;p49"/>
          <p:cNvSpPr/>
          <p:nvPr/>
        </p:nvSpPr>
        <p:spPr>
          <a:xfrm>
            <a:off x="6051558" y="3440050"/>
            <a:ext cx="724250" cy="539275"/>
          </a:xfrm>
          <a:custGeom>
            <a:avLst/>
            <a:gdLst/>
            <a:ahLst/>
            <a:cxnLst/>
            <a:rect l="l" t="t" r="r" b="b"/>
            <a:pathLst>
              <a:path w="28970" h="21571" extrusionOk="0">
                <a:moveTo>
                  <a:pt x="0" y="0"/>
                </a:moveTo>
                <a:cubicBezTo>
                  <a:pt x="1604" y="3592"/>
                  <a:pt x="6292" y="21434"/>
                  <a:pt x="9622" y="21551"/>
                </a:cubicBezTo>
                <a:cubicBezTo>
                  <a:pt x="12952" y="21668"/>
                  <a:pt x="16755" y="698"/>
                  <a:pt x="19980" y="701"/>
                </a:cubicBezTo>
                <a:cubicBezTo>
                  <a:pt x="23205" y="704"/>
                  <a:pt x="27472" y="18093"/>
                  <a:pt x="28970" y="21571"/>
                </a:cubicBezTo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4" name="Google Shape;514;p49"/>
          <p:cNvSpPr/>
          <p:nvPr/>
        </p:nvSpPr>
        <p:spPr>
          <a:xfrm>
            <a:off x="7937300" y="3399857"/>
            <a:ext cx="724250" cy="159194"/>
          </a:xfrm>
          <a:custGeom>
            <a:avLst/>
            <a:gdLst/>
            <a:ahLst/>
            <a:cxnLst/>
            <a:rect l="l" t="t" r="r" b="b"/>
            <a:pathLst>
              <a:path w="28970" h="21571" extrusionOk="0">
                <a:moveTo>
                  <a:pt x="0" y="0"/>
                </a:moveTo>
                <a:cubicBezTo>
                  <a:pt x="1604" y="3592"/>
                  <a:pt x="6292" y="21434"/>
                  <a:pt x="9622" y="21551"/>
                </a:cubicBezTo>
                <a:cubicBezTo>
                  <a:pt x="12952" y="21668"/>
                  <a:pt x="16755" y="698"/>
                  <a:pt x="19980" y="701"/>
                </a:cubicBezTo>
                <a:cubicBezTo>
                  <a:pt x="23205" y="704"/>
                  <a:pt x="27472" y="18093"/>
                  <a:pt x="28970" y="21571"/>
                </a:cubicBezTo>
              </a:path>
            </a:pathLst>
          </a:custGeom>
          <a:noFill/>
          <a:ln w="19050" cap="flat" cmpd="sng">
            <a:solidFill>
              <a:srgbClr val="99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5" name="Google Shape;515;p49"/>
          <p:cNvSpPr txBox="1"/>
          <p:nvPr/>
        </p:nvSpPr>
        <p:spPr>
          <a:xfrm>
            <a:off x="5475075" y="2733975"/>
            <a:ext cx="15339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Signal arrives with phase offset...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6" name="Google Shape;516;p49"/>
          <p:cNvSpPr txBox="1"/>
          <p:nvPr/>
        </p:nvSpPr>
        <p:spPr>
          <a:xfrm>
            <a:off x="7569525" y="2733975"/>
            <a:ext cx="14598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...canceling each other out!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8B281A-546F-D18D-BCA7-EE8DFC3AA27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5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Modeling Path Loss – Two-Ray Model</a:t>
            </a:r>
            <a:endParaRPr/>
          </a:p>
        </p:txBody>
      </p:sp>
      <p:sp>
        <p:nvSpPr>
          <p:cNvPr id="522" name="Google Shape;522;p50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3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If sender and receiver are far enough: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Waves arrive phase-shifted at the receiver, causing destructive interference.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Signal strength ∝ 1/d</a:t>
            </a:r>
            <a:r>
              <a:rPr lang="en" baseline="30000"/>
              <a:t>4</a:t>
            </a:r>
            <a:r>
              <a:rPr lang="en"/>
              <a:t>. Drops off much faster than inverse-square law!</a:t>
            </a:r>
            <a:endParaRPr/>
          </a:p>
        </p:txBody>
      </p:sp>
      <p:cxnSp>
        <p:nvCxnSpPr>
          <p:cNvPr id="523" name="Google Shape;523;p50"/>
          <p:cNvCxnSpPr/>
          <p:nvPr/>
        </p:nvCxnSpPr>
        <p:spPr>
          <a:xfrm>
            <a:off x="1617650" y="1802975"/>
            <a:ext cx="0" cy="1539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524" name="Google Shape;524;p50"/>
          <p:cNvCxnSpPr/>
          <p:nvPr/>
        </p:nvCxnSpPr>
        <p:spPr>
          <a:xfrm rot="10800000">
            <a:off x="1499900" y="3263825"/>
            <a:ext cx="2509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525" name="Google Shape;525;p50"/>
          <p:cNvSpPr/>
          <p:nvPr/>
        </p:nvSpPr>
        <p:spPr>
          <a:xfrm>
            <a:off x="1687250" y="2017875"/>
            <a:ext cx="2156260" cy="1174522"/>
          </a:xfrm>
          <a:custGeom>
            <a:avLst/>
            <a:gdLst/>
            <a:ahLst/>
            <a:cxnLst/>
            <a:rect l="l" t="t" r="r" b="b"/>
            <a:pathLst>
              <a:path w="51502" h="39154" extrusionOk="0">
                <a:moveTo>
                  <a:pt x="0" y="0"/>
                </a:moveTo>
                <a:cubicBezTo>
                  <a:pt x="1230" y="4970"/>
                  <a:pt x="-1205" y="23292"/>
                  <a:pt x="7379" y="29818"/>
                </a:cubicBezTo>
                <a:cubicBezTo>
                  <a:pt x="15963" y="36344"/>
                  <a:pt x="44148" y="37598"/>
                  <a:pt x="51502" y="39154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6" name="Google Shape;526;p50"/>
          <p:cNvSpPr txBox="1"/>
          <p:nvPr/>
        </p:nvSpPr>
        <p:spPr>
          <a:xfrm>
            <a:off x="3065900" y="3272600"/>
            <a:ext cx="7776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Distance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7" name="Google Shape;527;p50"/>
          <p:cNvSpPr txBox="1"/>
          <p:nvPr/>
        </p:nvSpPr>
        <p:spPr>
          <a:xfrm>
            <a:off x="770450" y="1946275"/>
            <a:ext cx="7776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Signal Strength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8" name="Google Shape;528;p50"/>
          <p:cNvSpPr txBox="1"/>
          <p:nvPr/>
        </p:nvSpPr>
        <p:spPr>
          <a:xfrm>
            <a:off x="1263500" y="3744000"/>
            <a:ext cx="2982300" cy="9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Free-space model: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– Signal strength ∝ 1/d</a:t>
            </a:r>
            <a:r>
              <a:rPr lang="en" sz="1600" baseline="30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b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– Idealized, no obstacles.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29" name="Google Shape;529;p50"/>
          <p:cNvCxnSpPr/>
          <p:nvPr/>
        </p:nvCxnSpPr>
        <p:spPr>
          <a:xfrm>
            <a:off x="5732450" y="1802975"/>
            <a:ext cx="0" cy="1539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530" name="Google Shape;530;p50"/>
          <p:cNvCxnSpPr/>
          <p:nvPr/>
        </p:nvCxnSpPr>
        <p:spPr>
          <a:xfrm rot="10800000">
            <a:off x="5614700" y="3263825"/>
            <a:ext cx="2509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531" name="Google Shape;531;p50"/>
          <p:cNvSpPr txBox="1"/>
          <p:nvPr/>
        </p:nvSpPr>
        <p:spPr>
          <a:xfrm>
            <a:off x="7180700" y="3272600"/>
            <a:ext cx="7776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Distance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2" name="Google Shape;532;p50"/>
          <p:cNvSpPr txBox="1"/>
          <p:nvPr/>
        </p:nvSpPr>
        <p:spPr>
          <a:xfrm>
            <a:off x="4885250" y="1946275"/>
            <a:ext cx="7776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Signal Strength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3" name="Google Shape;533;p50"/>
          <p:cNvSpPr txBox="1"/>
          <p:nvPr/>
        </p:nvSpPr>
        <p:spPr>
          <a:xfrm>
            <a:off x="5229175" y="3744000"/>
            <a:ext cx="3288600" cy="11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Two-ray model: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– Signal strength ∝ 1/d</a:t>
            </a:r>
            <a:r>
              <a:rPr lang="en" sz="1600" baseline="30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b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– Signal bounces off ground.</a:t>
            </a:r>
            <a:b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   Causes destructive interference.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4" name="Google Shape;534;p50"/>
          <p:cNvSpPr/>
          <p:nvPr/>
        </p:nvSpPr>
        <p:spPr>
          <a:xfrm>
            <a:off x="5801600" y="2032575"/>
            <a:ext cx="2124350" cy="1184472"/>
          </a:xfrm>
          <a:custGeom>
            <a:avLst/>
            <a:gdLst/>
            <a:ahLst/>
            <a:cxnLst/>
            <a:rect l="l" t="t" r="r" b="b"/>
            <a:pathLst>
              <a:path w="84974" h="49679" extrusionOk="0">
                <a:moveTo>
                  <a:pt x="0" y="0"/>
                </a:moveTo>
                <a:cubicBezTo>
                  <a:pt x="962" y="6908"/>
                  <a:pt x="1981" y="33328"/>
                  <a:pt x="5772" y="41448"/>
                </a:cubicBezTo>
                <a:cubicBezTo>
                  <a:pt x="9563" y="49568"/>
                  <a:pt x="9544" y="47356"/>
                  <a:pt x="22744" y="48722"/>
                </a:cubicBezTo>
                <a:cubicBezTo>
                  <a:pt x="35944" y="50088"/>
                  <a:pt x="74602" y="49492"/>
                  <a:pt x="84974" y="49646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86702A-A863-8DC6-524B-0B042D9003F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51"/>
          <p:cNvSpPr/>
          <p:nvPr/>
        </p:nvSpPr>
        <p:spPr>
          <a:xfrm>
            <a:off x="1171250" y="2289650"/>
            <a:ext cx="3900175" cy="2347875"/>
          </a:xfrm>
          <a:custGeom>
            <a:avLst/>
            <a:gdLst/>
            <a:ahLst/>
            <a:cxnLst/>
            <a:rect l="l" t="t" r="r" b="b"/>
            <a:pathLst>
              <a:path w="156007" h="93915" extrusionOk="0">
                <a:moveTo>
                  <a:pt x="0" y="51954"/>
                </a:moveTo>
                <a:lnTo>
                  <a:pt x="32267" y="0"/>
                </a:lnTo>
                <a:lnTo>
                  <a:pt x="61270" y="93915"/>
                </a:lnTo>
                <a:lnTo>
                  <a:pt x="95187" y="56875"/>
                </a:lnTo>
                <a:lnTo>
                  <a:pt x="115436" y="93334"/>
                </a:lnTo>
                <a:lnTo>
                  <a:pt x="156007" y="71272"/>
                </a:lnTo>
              </a:path>
            </a:pathLst>
          </a:custGeom>
          <a:noFill/>
          <a:ln w="19050" cap="flat" cmpd="sng">
            <a:solidFill>
              <a:srgbClr val="99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40" name="Google Shape;540;p51"/>
          <p:cNvSpPr/>
          <p:nvPr/>
        </p:nvSpPr>
        <p:spPr>
          <a:xfrm>
            <a:off x="1168175" y="2282750"/>
            <a:ext cx="3940075" cy="1738725"/>
          </a:xfrm>
          <a:custGeom>
            <a:avLst/>
            <a:gdLst/>
            <a:ahLst/>
            <a:cxnLst/>
            <a:rect l="l" t="t" r="r" b="b"/>
            <a:pathLst>
              <a:path w="157603" h="69549" extrusionOk="0">
                <a:moveTo>
                  <a:pt x="0" y="52765"/>
                </a:moveTo>
                <a:lnTo>
                  <a:pt x="47123" y="0"/>
                </a:lnTo>
                <a:lnTo>
                  <a:pt x="83921" y="45380"/>
                </a:lnTo>
                <a:lnTo>
                  <a:pt x="112957" y="8791"/>
                </a:lnTo>
                <a:lnTo>
                  <a:pt x="157603" y="69549"/>
                </a:lnTo>
              </a:path>
            </a:pathLst>
          </a:custGeom>
          <a:noFill/>
          <a:ln w="19050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41" name="Google Shape;541;p51"/>
          <p:cNvSpPr/>
          <p:nvPr/>
        </p:nvSpPr>
        <p:spPr>
          <a:xfrm>
            <a:off x="1155875" y="2285525"/>
            <a:ext cx="3938850" cy="1757300"/>
          </a:xfrm>
          <a:custGeom>
            <a:avLst/>
            <a:gdLst/>
            <a:ahLst/>
            <a:cxnLst/>
            <a:rect l="l" t="t" r="r" b="b"/>
            <a:pathLst>
              <a:path w="157554" h="70292" extrusionOk="0">
                <a:moveTo>
                  <a:pt x="157554" y="70292"/>
                </a:moveTo>
                <a:lnTo>
                  <a:pt x="61940" y="0"/>
                </a:lnTo>
                <a:lnTo>
                  <a:pt x="0" y="52439"/>
                </a:lnTo>
              </a:path>
            </a:pathLst>
          </a:custGeom>
          <a:noFill/>
          <a:ln w="19050" cap="flat" cmpd="sng">
            <a:solidFill>
              <a:srgbClr val="E69138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42" name="Google Shape;542;p51"/>
          <p:cNvSpPr/>
          <p:nvPr/>
        </p:nvSpPr>
        <p:spPr>
          <a:xfrm>
            <a:off x="1181925" y="3652350"/>
            <a:ext cx="3925450" cy="976100"/>
          </a:xfrm>
          <a:custGeom>
            <a:avLst/>
            <a:gdLst/>
            <a:ahLst/>
            <a:cxnLst/>
            <a:rect l="l" t="t" r="r" b="b"/>
            <a:pathLst>
              <a:path w="157018" h="39044" extrusionOk="0">
                <a:moveTo>
                  <a:pt x="0" y="0"/>
                </a:moveTo>
                <a:lnTo>
                  <a:pt x="76827" y="39044"/>
                </a:lnTo>
                <a:lnTo>
                  <a:pt x="157018" y="15546"/>
                </a:lnTo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43" name="Google Shape;543;p5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Modeling Path Loss – General Ray Tracing Models</a:t>
            </a:r>
            <a:endParaRPr/>
          </a:p>
        </p:txBody>
      </p:sp>
      <p:sp>
        <p:nvSpPr>
          <p:cNvPr id="544" name="Google Shape;544;p51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5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General </a:t>
            </a:r>
            <a:r>
              <a:rPr lang="en" b="1"/>
              <a:t>ray tracing</a:t>
            </a:r>
            <a:r>
              <a:rPr lang="en"/>
              <a:t> models account for other obstacles.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Signals reflect, scatter, and diffract.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Most signals arriving at receiver are reflections.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Run simulations in software. Requires information about environment.</a:t>
            </a:r>
            <a:endParaRPr/>
          </a:p>
        </p:txBody>
      </p:sp>
      <p:grpSp>
        <p:nvGrpSpPr>
          <p:cNvPr id="545" name="Google Shape;545;p51"/>
          <p:cNvGrpSpPr/>
          <p:nvPr/>
        </p:nvGrpSpPr>
        <p:grpSpPr>
          <a:xfrm>
            <a:off x="1072275" y="3546125"/>
            <a:ext cx="141900" cy="1089325"/>
            <a:chOff x="2776450" y="2679300"/>
            <a:chExt cx="141900" cy="1089325"/>
          </a:xfrm>
        </p:grpSpPr>
        <p:cxnSp>
          <p:nvCxnSpPr>
            <p:cNvPr id="546" name="Google Shape;546;p51"/>
            <p:cNvCxnSpPr/>
            <p:nvPr/>
          </p:nvCxnSpPr>
          <p:spPr>
            <a:xfrm>
              <a:off x="2847400" y="2786725"/>
              <a:ext cx="0" cy="9819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47" name="Google Shape;547;p51"/>
            <p:cNvSpPr/>
            <p:nvPr/>
          </p:nvSpPr>
          <p:spPr>
            <a:xfrm>
              <a:off x="2776450" y="2679300"/>
              <a:ext cx="141900" cy="1419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48" name="Google Shape;548;p51"/>
          <p:cNvGrpSpPr/>
          <p:nvPr/>
        </p:nvGrpSpPr>
        <p:grpSpPr>
          <a:xfrm>
            <a:off x="5034675" y="3969550"/>
            <a:ext cx="141900" cy="666125"/>
            <a:chOff x="6205450" y="3187325"/>
            <a:chExt cx="141900" cy="666125"/>
          </a:xfrm>
        </p:grpSpPr>
        <p:cxnSp>
          <p:nvCxnSpPr>
            <p:cNvPr id="549" name="Google Shape;549;p51"/>
            <p:cNvCxnSpPr/>
            <p:nvPr/>
          </p:nvCxnSpPr>
          <p:spPr>
            <a:xfrm>
              <a:off x="6276400" y="3293050"/>
              <a:ext cx="0" cy="5604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50" name="Google Shape;550;p51"/>
            <p:cNvSpPr/>
            <p:nvPr/>
          </p:nvSpPr>
          <p:spPr>
            <a:xfrm>
              <a:off x="6205450" y="3187325"/>
              <a:ext cx="141900" cy="1419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551" name="Google Shape;551;p51"/>
          <p:cNvCxnSpPr/>
          <p:nvPr/>
        </p:nvCxnSpPr>
        <p:spPr>
          <a:xfrm>
            <a:off x="288275" y="4635675"/>
            <a:ext cx="6534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52" name="Google Shape;552;p51"/>
          <p:cNvSpPr txBox="1"/>
          <p:nvPr/>
        </p:nvSpPr>
        <p:spPr>
          <a:xfrm>
            <a:off x="6823125" y="4500225"/>
            <a:ext cx="12504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Earth's surface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3" name="Google Shape;553;p51"/>
          <p:cNvSpPr txBox="1"/>
          <p:nvPr/>
        </p:nvSpPr>
        <p:spPr>
          <a:xfrm>
            <a:off x="576225" y="4635450"/>
            <a:ext cx="11340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Sender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4" name="Google Shape;554;p51"/>
          <p:cNvSpPr txBox="1"/>
          <p:nvPr/>
        </p:nvSpPr>
        <p:spPr>
          <a:xfrm>
            <a:off x="4480425" y="4635450"/>
            <a:ext cx="12504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Receiver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5" name="Google Shape;555;p51"/>
          <p:cNvSpPr/>
          <p:nvPr/>
        </p:nvSpPr>
        <p:spPr>
          <a:xfrm>
            <a:off x="3404500" y="2107025"/>
            <a:ext cx="932400" cy="3936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Obstacle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6" name="Google Shape;556;p51"/>
          <p:cNvSpPr/>
          <p:nvPr/>
        </p:nvSpPr>
        <p:spPr>
          <a:xfrm>
            <a:off x="3099700" y="3413350"/>
            <a:ext cx="932400" cy="2997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Obstacle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7" name="Google Shape;557;p51"/>
          <p:cNvSpPr/>
          <p:nvPr/>
        </p:nvSpPr>
        <p:spPr>
          <a:xfrm>
            <a:off x="1786425" y="1986975"/>
            <a:ext cx="1093800" cy="2997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Obstacle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58" name="Google Shape;558;p51"/>
          <p:cNvCxnSpPr>
            <a:endCxn id="550" idx="2"/>
          </p:cNvCxnSpPr>
          <p:nvPr/>
        </p:nvCxnSpPr>
        <p:spPr>
          <a:xfrm>
            <a:off x="1214175" y="3617200"/>
            <a:ext cx="3820500" cy="4233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BFA8BD-168D-9B03-8CC1-CD7879186B3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5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Modeling Path Loss – General Ray Tracing Models</a:t>
            </a:r>
            <a:endParaRPr/>
          </a:p>
        </p:txBody>
      </p:sp>
      <p:sp>
        <p:nvSpPr>
          <p:cNvPr id="564" name="Google Shape;564;p52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2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Free-space model: Signal strength ∝ 1/</a:t>
            </a:r>
            <a:r>
              <a:rPr lang="en" i="1"/>
              <a:t>d</a:t>
            </a:r>
            <a:r>
              <a:rPr lang="en" baseline="30000"/>
              <a:t>2</a:t>
            </a:r>
            <a:r>
              <a:rPr lang="en"/>
              <a:t>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Two-ray model: Signal strength ∝ 1/</a:t>
            </a:r>
            <a:r>
              <a:rPr lang="en" i="1"/>
              <a:t>d</a:t>
            </a:r>
            <a:r>
              <a:rPr lang="en" baseline="30000"/>
              <a:t>4</a:t>
            </a:r>
            <a:r>
              <a:rPr lang="en"/>
              <a:t>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General ray tracing model: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5" name="Google Shape;565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3587" y="2393950"/>
            <a:ext cx="3476625" cy="867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66" name="Google Shape;566;p52"/>
          <p:cNvCxnSpPr/>
          <p:nvPr/>
        </p:nvCxnSpPr>
        <p:spPr>
          <a:xfrm>
            <a:off x="3203825" y="2182729"/>
            <a:ext cx="0" cy="3387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67" name="Google Shape;567;p52"/>
          <p:cNvSpPr txBox="1"/>
          <p:nvPr/>
        </p:nvSpPr>
        <p:spPr>
          <a:xfrm>
            <a:off x="2823575" y="1696429"/>
            <a:ext cx="7605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Receiver power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68" name="Google Shape;568;p52"/>
          <p:cNvCxnSpPr/>
          <p:nvPr/>
        </p:nvCxnSpPr>
        <p:spPr>
          <a:xfrm>
            <a:off x="4743075" y="2182725"/>
            <a:ext cx="0" cy="3483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69" name="Google Shape;569;p52"/>
          <p:cNvSpPr txBox="1"/>
          <p:nvPr/>
        </p:nvSpPr>
        <p:spPr>
          <a:xfrm>
            <a:off x="4251525" y="1696425"/>
            <a:ext cx="9831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Transmitter power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70" name="Google Shape;570;p52"/>
          <p:cNvCxnSpPr/>
          <p:nvPr/>
        </p:nvCxnSpPr>
        <p:spPr>
          <a:xfrm>
            <a:off x="5809875" y="2182725"/>
            <a:ext cx="0" cy="3483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71" name="Google Shape;571;p52"/>
          <p:cNvSpPr txBox="1"/>
          <p:nvPr/>
        </p:nvSpPr>
        <p:spPr>
          <a:xfrm>
            <a:off x="5318325" y="1908825"/>
            <a:ext cx="9831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Distance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72" name="Google Shape;572;p52"/>
          <p:cNvCxnSpPr/>
          <p:nvPr/>
        </p:nvCxnSpPr>
        <p:spPr>
          <a:xfrm rot="10800000">
            <a:off x="5293900" y="3091375"/>
            <a:ext cx="0" cy="4596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73" name="Google Shape;573;p52"/>
          <p:cNvSpPr txBox="1"/>
          <p:nvPr/>
        </p:nvSpPr>
        <p:spPr>
          <a:xfrm>
            <a:off x="4588711" y="3522250"/>
            <a:ext cx="21726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K</a:t>
            </a: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 and γ are empirically determined by the model.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74" name="Google Shape;574;p52"/>
          <p:cNvCxnSpPr/>
          <p:nvPr/>
        </p:nvCxnSpPr>
        <p:spPr>
          <a:xfrm rot="10800000">
            <a:off x="6055900" y="3091375"/>
            <a:ext cx="0" cy="4596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75" name="Google Shape;575;p52"/>
          <p:cNvSpPr txBox="1">
            <a:spLocks noGrp="1"/>
          </p:cNvSpPr>
          <p:nvPr>
            <p:ph type="body" idx="1"/>
          </p:nvPr>
        </p:nvSpPr>
        <p:spPr>
          <a:xfrm>
            <a:off x="107050" y="4059800"/>
            <a:ext cx="8909700" cy="8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Signal dominated by reflections.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Exponent γ is determined empirically. Usually between –2 and –8.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EA5E01-6B78-F25B-0A2A-E9AF0427952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53"/>
          <p:cNvSpPr txBox="1">
            <a:spLocks noGrp="1"/>
          </p:cNvSpPr>
          <p:nvPr>
            <p:ph type="body" idx="1"/>
          </p:nvPr>
        </p:nvSpPr>
        <p:spPr>
          <a:xfrm>
            <a:off x="4812375" y="402200"/>
            <a:ext cx="4038000" cy="42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Why is Wireless Different?</a:t>
            </a:r>
            <a:endParaRPr b="1" dirty="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Shared Medium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Attenuation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Changing Environments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Roboto"/>
              <a:buChar char="•"/>
            </a:pPr>
            <a:r>
              <a:rPr lang="en" b="1" dirty="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Collision Detection</a:t>
            </a:r>
            <a:endParaRPr b="1" dirty="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1" name="Google Shape;581;p53"/>
          <p:cNvSpPr txBox="1">
            <a:spLocks noGrp="1"/>
          </p:cNvSpPr>
          <p:nvPr>
            <p:ph type="title"/>
          </p:nvPr>
        </p:nvSpPr>
        <p:spPr>
          <a:xfrm>
            <a:off x="177925" y="2003300"/>
            <a:ext cx="4038000" cy="203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Difference: Collision Detection</a:t>
            </a:r>
            <a:endParaRPr/>
          </a:p>
        </p:txBody>
      </p:sp>
      <p:sp>
        <p:nvSpPr>
          <p:cNvPr id="582" name="Google Shape;582;p53"/>
          <p:cNvSpPr txBox="1">
            <a:spLocks noGrp="1"/>
          </p:cNvSpPr>
          <p:nvPr>
            <p:ph type="subTitle" idx="2"/>
          </p:nvPr>
        </p:nvSpPr>
        <p:spPr>
          <a:xfrm>
            <a:off x="177925" y="4068000"/>
            <a:ext cx="41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Lecture 24, Spring 2026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E02D44-EEA2-2825-92E6-4D1FA0EDD7F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5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Difference: Collision Detection</a:t>
            </a:r>
            <a:endParaRPr/>
          </a:p>
        </p:txBody>
      </p:sp>
      <p:sp>
        <p:nvSpPr>
          <p:cNvPr id="588" name="Google Shape;588;p54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28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Wired collisions are easy to detect.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On a point-to-point link, collisions might not happen at all.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There's just one signal on the wire to sense.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Wireless collisions are much harder to detect.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There's a spatial aspect to collisions.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Signals can collide in one place, but not another place.</a:t>
            </a:r>
            <a:endParaRPr/>
          </a:p>
        </p:txBody>
      </p:sp>
      <p:sp>
        <p:nvSpPr>
          <p:cNvPr id="589" name="Google Shape;589;p54"/>
          <p:cNvSpPr/>
          <p:nvPr/>
        </p:nvSpPr>
        <p:spPr>
          <a:xfrm>
            <a:off x="3314488" y="3331000"/>
            <a:ext cx="285000" cy="285000"/>
          </a:xfrm>
          <a:prstGeom prst="ellipse">
            <a:avLst/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0" name="Google Shape;590;p54"/>
          <p:cNvSpPr/>
          <p:nvPr/>
        </p:nvSpPr>
        <p:spPr>
          <a:xfrm>
            <a:off x="5524288" y="3331000"/>
            <a:ext cx="285000" cy="2850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1" name="Google Shape;591;p54"/>
          <p:cNvSpPr/>
          <p:nvPr/>
        </p:nvSpPr>
        <p:spPr>
          <a:xfrm>
            <a:off x="2011450" y="3742750"/>
            <a:ext cx="2891100" cy="147300"/>
          </a:xfrm>
          <a:prstGeom prst="rect">
            <a:avLst/>
          </a:prstGeom>
          <a:solidFill>
            <a:srgbClr val="6D9EEB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2" name="Google Shape;592;p54"/>
          <p:cNvSpPr/>
          <p:nvPr/>
        </p:nvSpPr>
        <p:spPr>
          <a:xfrm>
            <a:off x="4221250" y="3742750"/>
            <a:ext cx="2891100" cy="147300"/>
          </a:xfrm>
          <a:prstGeom prst="rect">
            <a:avLst/>
          </a:prstGeom>
          <a:solidFill>
            <a:srgbClr val="E06666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93" name="Google Shape;593;p54"/>
          <p:cNvCxnSpPr/>
          <p:nvPr/>
        </p:nvCxnSpPr>
        <p:spPr>
          <a:xfrm rot="10800000">
            <a:off x="4534300" y="3952346"/>
            <a:ext cx="0" cy="393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94" name="Google Shape;594;p54"/>
          <p:cNvSpPr txBox="1"/>
          <p:nvPr/>
        </p:nvSpPr>
        <p:spPr>
          <a:xfrm>
            <a:off x="3963400" y="4345946"/>
            <a:ext cx="11418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Signals collide here.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95" name="Google Shape;595;p54"/>
          <p:cNvCxnSpPr/>
          <p:nvPr/>
        </p:nvCxnSpPr>
        <p:spPr>
          <a:xfrm rot="10800000">
            <a:off x="6363100" y="3952346"/>
            <a:ext cx="0" cy="393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96" name="Google Shape;596;p54"/>
          <p:cNvSpPr txBox="1"/>
          <p:nvPr/>
        </p:nvSpPr>
        <p:spPr>
          <a:xfrm>
            <a:off x="5792200" y="4345946"/>
            <a:ext cx="11418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No collision here!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97" name="Google Shape;597;p54"/>
          <p:cNvCxnSpPr/>
          <p:nvPr/>
        </p:nvCxnSpPr>
        <p:spPr>
          <a:xfrm rot="10800000">
            <a:off x="2705500" y="3952346"/>
            <a:ext cx="0" cy="393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98" name="Google Shape;598;p54"/>
          <p:cNvSpPr txBox="1"/>
          <p:nvPr/>
        </p:nvSpPr>
        <p:spPr>
          <a:xfrm>
            <a:off x="2134600" y="4345946"/>
            <a:ext cx="11418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No collision here!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320EC9-ECBD-476E-C4D0-BEDAF86D8E1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5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Recall: Multiple Access Protocols</a:t>
            </a:r>
            <a:endParaRPr/>
          </a:p>
        </p:txBody>
      </p:sp>
      <p:sp>
        <p:nvSpPr>
          <p:cNvPr id="604" name="Google Shape;604;p55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56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Recall: Many ways for devices to share a link.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Let's start with CSMA: Listen, and transmit when it's quiet.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Then we'll design some protocols for wireless networks.</a:t>
            </a:r>
            <a:endParaRPr/>
          </a:p>
        </p:txBody>
      </p:sp>
      <p:sp>
        <p:nvSpPr>
          <p:cNvPr id="605" name="Google Shape;605;p55"/>
          <p:cNvSpPr/>
          <p:nvPr/>
        </p:nvSpPr>
        <p:spPr>
          <a:xfrm>
            <a:off x="6393375" y="4499475"/>
            <a:ext cx="913500" cy="263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CSMA/CD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6" name="Google Shape;606;p55"/>
          <p:cNvSpPr/>
          <p:nvPr/>
        </p:nvSpPr>
        <p:spPr>
          <a:xfrm>
            <a:off x="5712975" y="4499475"/>
            <a:ext cx="588600" cy="2637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CSMA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7" name="Google Shape;607;p55"/>
          <p:cNvSpPr/>
          <p:nvPr/>
        </p:nvSpPr>
        <p:spPr>
          <a:xfrm>
            <a:off x="4917400" y="4499475"/>
            <a:ext cx="685500" cy="263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ALOHA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8" name="Google Shape;608;p55"/>
          <p:cNvSpPr/>
          <p:nvPr/>
        </p:nvSpPr>
        <p:spPr>
          <a:xfrm>
            <a:off x="4153500" y="4499475"/>
            <a:ext cx="659700" cy="263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Tokens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9" name="Google Shape;609;p55"/>
          <p:cNvSpPr/>
          <p:nvPr/>
        </p:nvSpPr>
        <p:spPr>
          <a:xfrm>
            <a:off x="3391500" y="4499475"/>
            <a:ext cx="659700" cy="263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Polling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10" name="Google Shape;610;p55"/>
          <p:cNvCxnSpPr>
            <a:stCxn id="611" idx="2"/>
          </p:cNvCxnSpPr>
          <p:nvPr/>
        </p:nvCxnSpPr>
        <p:spPr>
          <a:xfrm>
            <a:off x="4102425" y="3676575"/>
            <a:ext cx="0" cy="2778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2" name="Google Shape;612;p55"/>
          <p:cNvCxnSpPr>
            <a:stCxn id="611" idx="2"/>
          </p:cNvCxnSpPr>
          <p:nvPr/>
        </p:nvCxnSpPr>
        <p:spPr>
          <a:xfrm flipH="1">
            <a:off x="2654625" y="3676575"/>
            <a:ext cx="1447800" cy="2778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3" name="Google Shape;613;p55"/>
          <p:cNvCxnSpPr>
            <a:stCxn id="611" idx="2"/>
          </p:cNvCxnSpPr>
          <p:nvPr/>
        </p:nvCxnSpPr>
        <p:spPr>
          <a:xfrm>
            <a:off x="4102425" y="3676575"/>
            <a:ext cx="1905000" cy="2778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4" name="Google Shape;614;p55"/>
          <p:cNvCxnSpPr>
            <a:stCxn id="615" idx="2"/>
          </p:cNvCxnSpPr>
          <p:nvPr/>
        </p:nvCxnSpPr>
        <p:spPr>
          <a:xfrm flipH="1">
            <a:off x="5260125" y="4221675"/>
            <a:ext cx="747300" cy="2778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6" name="Google Shape;616;p55"/>
          <p:cNvCxnSpPr>
            <a:stCxn id="615" idx="2"/>
          </p:cNvCxnSpPr>
          <p:nvPr/>
        </p:nvCxnSpPr>
        <p:spPr>
          <a:xfrm>
            <a:off x="6007425" y="4221675"/>
            <a:ext cx="838200" cy="2778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17" name="Google Shape;617;p55"/>
          <p:cNvSpPr/>
          <p:nvPr/>
        </p:nvSpPr>
        <p:spPr>
          <a:xfrm>
            <a:off x="2129025" y="3957975"/>
            <a:ext cx="1051200" cy="263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Multiplexing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8" name="Google Shape;618;p55"/>
          <p:cNvSpPr/>
          <p:nvPr/>
        </p:nvSpPr>
        <p:spPr>
          <a:xfrm>
            <a:off x="3549225" y="3957975"/>
            <a:ext cx="1106400" cy="263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Taking Turns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5" name="Google Shape;615;p55"/>
          <p:cNvSpPr/>
          <p:nvPr/>
        </p:nvSpPr>
        <p:spPr>
          <a:xfrm>
            <a:off x="5316675" y="3957975"/>
            <a:ext cx="1381500" cy="263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Random Access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19" name="Google Shape;619;p55"/>
          <p:cNvCxnSpPr>
            <a:stCxn id="615" idx="2"/>
          </p:cNvCxnSpPr>
          <p:nvPr/>
        </p:nvCxnSpPr>
        <p:spPr>
          <a:xfrm>
            <a:off x="6007425" y="4221675"/>
            <a:ext cx="0" cy="2778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11" name="Google Shape;611;p55"/>
          <p:cNvSpPr/>
          <p:nvPr/>
        </p:nvSpPr>
        <p:spPr>
          <a:xfrm>
            <a:off x="3035025" y="3412875"/>
            <a:ext cx="2134800" cy="263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Multiple Access Protocols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20" name="Google Shape;620;p55"/>
          <p:cNvCxnSpPr>
            <a:stCxn id="618" idx="2"/>
          </p:cNvCxnSpPr>
          <p:nvPr/>
        </p:nvCxnSpPr>
        <p:spPr>
          <a:xfrm>
            <a:off x="4102425" y="4221675"/>
            <a:ext cx="381000" cy="2778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1" name="Google Shape;621;p55"/>
          <p:cNvCxnSpPr>
            <a:stCxn id="618" idx="2"/>
          </p:cNvCxnSpPr>
          <p:nvPr/>
        </p:nvCxnSpPr>
        <p:spPr>
          <a:xfrm flipH="1">
            <a:off x="3721425" y="4221675"/>
            <a:ext cx="381000" cy="2778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22" name="Google Shape;622;p55"/>
          <p:cNvSpPr/>
          <p:nvPr/>
        </p:nvSpPr>
        <p:spPr>
          <a:xfrm>
            <a:off x="1816924" y="4499475"/>
            <a:ext cx="913200" cy="263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Frequency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23" name="Google Shape;623;p55"/>
          <p:cNvCxnSpPr>
            <a:stCxn id="617" idx="2"/>
          </p:cNvCxnSpPr>
          <p:nvPr/>
        </p:nvCxnSpPr>
        <p:spPr>
          <a:xfrm>
            <a:off x="2654625" y="4221675"/>
            <a:ext cx="381000" cy="2742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4" name="Google Shape;624;p55"/>
          <p:cNvCxnSpPr>
            <a:stCxn id="617" idx="2"/>
          </p:cNvCxnSpPr>
          <p:nvPr/>
        </p:nvCxnSpPr>
        <p:spPr>
          <a:xfrm flipH="1">
            <a:off x="2273625" y="4221675"/>
            <a:ext cx="381000" cy="2778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25" name="Google Shape;625;p55"/>
          <p:cNvSpPr/>
          <p:nvPr/>
        </p:nvSpPr>
        <p:spPr>
          <a:xfrm>
            <a:off x="2786938" y="4495875"/>
            <a:ext cx="497400" cy="263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Time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44B5C1-2BF7-0D4F-CDCF-E125698EA2C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27</a:t>
            </a:fld>
            <a:endParaRPr lang="en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5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CSMA in Wireless Networks</a:t>
            </a:r>
            <a:endParaRPr/>
          </a:p>
        </p:txBody>
      </p:sp>
      <p:sp>
        <p:nvSpPr>
          <p:cNvPr id="631" name="Google Shape;631;p56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303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If pairs are well-separated, no problem!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Goal: A→B and C→D.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transmits to B.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 transmits to D at the same time.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 collisions!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Notice: Signals propagate in all directions (not just toward the destination).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Arrows are just drawn for convenience.</a:t>
            </a:r>
            <a:endParaRPr/>
          </a:p>
        </p:txBody>
      </p:sp>
      <p:sp>
        <p:nvSpPr>
          <p:cNvPr id="632" name="Google Shape;632;p56"/>
          <p:cNvSpPr/>
          <p:nvPr/>
        </p:nvSpPr>
        <p:spPr>
          <a:xfrm>
            <a:off x="2361988" y="3903325"/>
            <a:ext cx="285000" cy="2850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3" name="Google Shape;633;p56"/>
          <p:cNvSpPr/>
          <p:nvPr/>
        </p:nvSpPr>
        <p:spPr>
          <a:xfrm>
            <a:off x="6476788" y="3903325"/>
            <a:ext cx="285000" cy="285000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4" name="Google Shape;634;p56"/>
          <p:cNvSpPr/>
          <p:nvPr/>
        </p:nvSpPr>
        <p:spPr>
          <a:xfrm>
            <a:off x="3657388" y="3903325"/>
            <a:ext cx="285000" cy="2850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5" name="Google Shape;635;p56"/>
          <p:cNvSpPr/>
          <p:nvPr/>
        </p:nvSpPr>
        <p:spPr>
          <a:xfrm>
            <a:off x="7772188" y="3903325"/>
            <a:ext cx="285000" cy="285000"/>
          </a:xfrm>
          <a:prstGeom prst="ellipse">
            <a:avLst/>
          </a:prstGeom>
          <a:solidFill>
            <a:srgbClr val="FCE5CD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6" name="Google Shape;636;p56"/>
          <p:cNvSpPr/>
          <p:nvPr/>
        </p:nvSpPr>
        <p:spPr>
          <a:xfrm>
            <a:off x="879400" y="4327650"/>
            <a:ext cx="3250200" cy="147300"/>
          </a:xfrm>
          <a:prstGeom prst="rect">
            <a:avLst/>
          </a:prstGeom>
          <a:solidFill>
            <a:srgbClr val="6D9EEB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7" name="Google Shape;637;p56"/>
          <p:cNvSpPr/>
          <p:nvPr/>
        </p:nvSpPr>
        <p:spPr>
          <a:xfrm>
            <a:off x="4994200" y="4327650"/>
            <a:ext cx="3250200" cy="147300"/>
          </a:xfrm>
          <a:prstGeom prst="rect">
            <a:avLst/>
          </a:prstGeom>
          <a:solidFill>
            <a:srgbClr val="93C47D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38" name="Google Shape;638;p56"/>
          <p:cNvCxnSpPr/>
          <p:nvPr/>
        </p:nvCxnSpPr>
        <p:spPr>
          <a:xfrm>
            <a:off x="2504488" y="4401300"/>
            <a:ext cx="1295400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39" name="Google Shape;639;p56"/>
          <p:cNvCxnSpPr/>
          <p:nvPr/>
        </p:nvCxnSpPr>
        <p:spPr>
          <a:xfrm rot="10800000">
            <a:off x="6619288" y="4401300"/>
            <a:ext cx="1295400" cy="0"/>
          </a:xfrm>
          <a:prstGeom prst="straightConnector1">
            <a:avLst/>
          </a:prstGeom>
          <a:noFill/>
          <a:ln w="28575" cap="flat" cmpd="sng">
            <a:solidFill>
              <a:srgbClr val="38761D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B96105-5536-3B85-D7A7-F11ABBD0AB0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28</a:t>
            </a:fld>
            <a:endParaRPr lang="en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57"/>
          <p:cNvSpPr/>
          <p:nvPr/>
        </p:nvSpPr>
        <p:spPr>
          <a:xfrm>
            <a:off x="5141013" y="3229050"/>
            <a:ext cx="1980900" cy="554400"/>
          </a:xfrm>
          <a:prstGeom prst="wedgeRoundRectCallout">
            <a:avLst>
              <a:gd name="adj1" fmla="val -62665"/>
              <a:gd name="adj2" fmla="val 56295"/>
              <a:gd name="adj3" fmla="val 0"/>
            </a:avLst>
          </a:prstGeom>
          <a:solidFill>
            <a:srgbClr val="FFFFFF"/>
          </a:solidFill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A is quiet now.</a:t>
            </a:r>
            <a:br>
              <a:rPr lang="en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My turn!</a:t>
            </a:r>
            <a:endParaRPr>
              <a:solidFill>
                <a:srgbClr val="38761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5" name="Google Shape;645;p57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88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If pairs are in range of each other, no problem!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Goal: A→B and C→D.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transmits to B.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 detects transmission. Must wait to transmit to D.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 collisions! A–B and C–D take turns.</a:t>
            </a:r>
            <a:endParaRPr/>
          </a:p>
        </p:txBody>
      </p:sp>
      <p:sp>
        <p:nvSpPr>
          <p:cNvPr id="646" name="Google Shape;646;p5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CSMA in Wireless Networks</a:t>
            </a:r>
            <a:endParaRPr/>
          </a:p>
        </p:txBody>
      </p:sp>
      <p:sp>
        <p:nvSpPr>
          <p:cNvPr id="647" name="Google Shape;647;p57"/>
          <p:cNvSpPr/>
          <p:nvPr/>
        </p:nvSpPr>
        <p:spPr>
          <a:xfrm>
            <a:off x="3504675" y="3903325"/>
            <a:ext cx="285000" cy="2850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8" name="Google Shape;648;p57"/>
          <p:cNvSpPr/>
          <p:nvPr/>
        </p:nvSpPr>
        <p:spPr>
          <a:xfrm>
            <a:off x="4723875" y="3903325"/>
            <a:ext cx="285000" cy="285000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9" name="Google Shape;649;p57"/>
          <p:cNvSpPr/>
          <p:nvPr/>
        </p:nvSpPr>
        <p:spPr>
          <a:xfrm>
            <a:off x="4114275" y="3903325"/>
            <a:ext cx="285000" cy="2850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0" name="Google Shape;650;p57"/>
          <p:cNvSpPr/>
          <p:nvPr/>
        </p:nvSpPr>
        <p:spPr>
          <a:xfrm>
            <a:off x="5333475" y="3903325"/>
            <a:ext cx="285000" cy="285000"/>
          </a:xfrm>
          <a:prstGeom prst="ellipse">
            <a:avLst/>
          </a:prstGeom>
          <a:solidFill>
            <a:srgbClr val="FCE5CD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1" name="Google Shape;651;p57"/>
          <p:cNvSpPr/>
          <p:nvPr/>
        </p:nvSpPr>
        <p:spPr>
          <a:xfrm>
            <a:off x="2022088" y="4327650"/>
            <a:ext cx="3250200" cy="147300"/>
          </a:xfrm>
          <a:prstGeom prst="rect">
            <a:avLst/>
          </a:prstGeom>
          <a:solidFill>
            <a:srgbClr val="6D9EEB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2" name="Google Shape;652;p57"/>
          <p:cNvSpPr/>
          <p:nvPr/>
        </p:nvSpPr>
        <p:spPr>
          <a:xfrm>
            <a:off x="3241288" y="4551150"/>
            <a:ext cx="3250200" cy="147300"/>
          </a:xfrm>
          <a:prstGeom prst="rect">
            <a:avLst/>
          </a:prstGeom>
          <a:solidFill>
            <a:srgbClr val="93C47D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3" name="Google Shape;653;p57"/>
          <p:cNvSpPr/>
          <p:nvPr/>
        </p:nvSpPr>
        <p:spPr>
          <a:xfrm>
            <a:off x="5141013" y="3229050"/>
            <a:ext cx="1980900" cy="554400"/>
          </a:xfrm>
          <a:prstGeom prst="wedgeRoundRectCallout">
            <a:avLst>
              <a:gd name="adj1" fmla="val -62665"/>
              <a:gd name="adj2" fmla="val 56295"/>
              <a:gd name="adj3" fmla="val 0"/>
            </a:avLst>
          </a:prstGeom>
          <a:solidFill>
            <a:srgbClr val="FFFFFF"/>
          </a:solidFill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I hear A transmitting!</a:t>
            </a:r>
            <a:endParaRPr>
              <a:solidFill>
                <a:srgbClr val="38761D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I'll wait for A to finish.</a:t>
            </a:r>
            <a:endParaRPr>
              <a:solidFill>
                <a:srgbClr val="38761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54" name="Google Shape;654;p57"/>
          <p:cNvCxnSpPr/>
          <p:nvPr/>
        </p:nvCxnSpPr>
        <p:spPr>
          <a:xfrm>
            <a:off x="3647175" y="4401300"/>
            <a:ext cx="609600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55" name="Google Shape;655;p57"/>
          <p:cNvCxnSpPr/>
          <p:nvPr/>
        </p:nvCxnSpPr>
        <p:spPr>
          <a:xfrm>
            <a:off x="4866375" y="4624800"/>
            <a:ext cx="609600" cy="0"/>
          </a:xfrm>
          <a:prstGeom prst="straightConnector1">
            <a:avLst/>
          </a:prstGeom>
          <a:noFill/>
          <a:ln w="28575" cap="flat" cmpd="sng">
            <a:solidFill>
              <a:srgbClr val="38761D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EC60C2-5FEF-329D-514A-5EEED90275A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29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7"/>
          <p:cNvSpPr/>
          <p:nvPr/>
        </p:nvSpPr>
        <p:spPr>
          <a:xfrm>
            <a:off x="6523250" y="1314900"/>
            <a:ext cx="2513700" cy="2513700"/>
          </a:xfrm>
          <a:prstGeom prst="ellipse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4" name="Google Shape;174;p27"/>
          <p:cNvSpPr/>
          <p:nvPr/>
        </p:nvSpPr>
        <p:spPr>
          <a:xfrm>
            <a:off x="4618250" y="1314900"/>
            <a:ext cx="2513700" cy="2513700"/>
          </a:xfrm>
          <a:prstGeom prst="ellipse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5" name="Google Shape;175;p27"/>
          <p:cNvSpPr/>
          <p:nvPr/>
        </p:nvSpPr>
        <p:spPr>
          <a:xfrm>
            <a:off x="6805835" y="1601825"/>
            <a:ext cx="1948500" cy="1948500"/>
          </a:xfrm>
          <a:prstGeom prst="ellipse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6" name="Google Shape;176;p27"/>
          <p:cNvSpPr/>
          <p:nvPr/>
        </p:nvSpPr>
        <p:spPr>
          <a:xfrm>
            <a:off x="7117847" y="1913825"/>
            <a:ext cx="1324500" cy="1324500"/>
          </a:xfrm>
          <a:prstGeom prst="ellipse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7" name="Google Shape;177;p27"/>
          <p:cNvSpPr/>
          <p:nvPr/>
        </p:nvSpPr>
        <p:spPr>
          <a:xfrm>
            <a:off x="7475447" y="2271425"/>
            <a:ext cx="609300" cy="609300"/>
          </a:xfrm>
          <a:prstGeom prst="ellipse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8" name="Google Shape;178;p2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Wireless Signals</a:t>
            </a:r>
            <a:endParaRPr/>
          </a:p>
        </p:txBody>
      </p:sp>
      <p:sp>
        <p:nvSpPr>
          <p:cNvPr id="179" name="Google Shape;179;p27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4511169" cy="429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Wireless signals are waves that propagate in all directions.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Analogy: Ripples in a pond.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Waves interact with each other, and with the environment.</a:t>
            </a:r>
          </a:p>
          <a:p>
            <a:pPr marL="0" lvl="0" indent="0">
              <a:buNone/>
            </a:pPr>
            <a:r>
              <a:rPr lang="en-US" altLang="zh-CN" dirty="0"/>
              <a:t>Differences mostly affect Layer 1 (Physical) and Layer 2 (Link).</a:t>
            </a:r>
            <a:endParaRPr lang="en" dirty="0"/>
          </a:p>
          <a:p>
            <a:pPr lvl="0">
              <a:buAutoNum type="arabicPeriod"/>
            </a:pPr>
            <a:r>
              <a:rPr lang="en-US" altLang="zh-CN" dirty="0"/>
              <a:t>Wireless is fundamentally a shared medium. </a:t>
            </a:r>
            <a:r>
              <a:rPr lang="en-US" altLang="zh-CN" sz="1400" dirty="0">
                <a:solidFill>
                  <a:schemeClr val="accent3"/>
                </a:solidFill>
              </a:rPr>
              <a:t>(</a:t>
            </a:r>
            <a:r>
              <a:rPr lang="en-US" altLang="zh-CN" sz="1400" i="1" dirty="0">
                <a:solidFill>
                  <a:schemeClr val="accent3"/>
                </a:solidFill>
              </a:rPr>
              <a:t>Wired is not.</a:t>
            </a:r>
            <a:r>
              <a:rPr lang="en-US" altLang="zh-CN" sz="1400" dirty="0">
                <a:solidFill>
                  <a:schemeClr val="accent3"/>
                </a:solidFill>
              </a:rPr>
              <a:t>)</a:t>
            </a:r>
          </a:p>
          <a:p>
            <a:pPr lvl="0">
              <a:spcBef>
                <a:spcPts val="0"/>
              </a:spcBef>
              <a:buAutoNum type="arabicPeriod"/>
            </a:pPr>
            <a:r>
              <a:rPr lang="en-US" altLang="zh-CN" dirty="0"/>
              <a:t>Wireless signals attenuate significantly with distance. </a:t>
            </a:r>
            <a:r>
              <a:rPr lang="en-US" altLang="zh-CN" sz="1400" dirty="0">
                <a:solidFill>
                  <a:schemeClr val="accent3"/>
                </a:solidFill>
              </a:rPr>
              <a:t>(</a:t>
            </a:r>
            <a:r>
              <a:rPr lang="en-US" altLang="zh-CN" sz="1400" i="1" dirty="0">
                <a:solidFill>
                  <a:schemeClr val="accent3"/>
                </a:solidFill>
              </a:rPr>
              <a:t>Wired signals do not.</a:t>
            </a:r>
            <a:r>
              <a:rPr lang="en-US" altLang="zh-CN" sz="1400" dirty="0">
                <a:solidFill>
                  <a:schemeClr val="accent3"/>
                </a:solidFill>
              </a:rPr>
              <a:t>)</a:t>
            </a:r>
          </a:p>
          <a:p>
            <a:pPr lvl="0">
              <a:spcBef>
                <a:spcPts val="0"/>
              </a:spcBef>
              <a:buAutoNum type="arabicPeriod"/>
            </a:pPr>
            <a:r>
              <a:rPr lang="en-US" altLang="zh-CN" dirty="0"/>
              <a:t>Wireless environments can change rapidly. </a:t>
            </a:r>
            <a:r>
              <a:rPr lang="en-US" altLang="zh-CN" sz="1400" dirty="0">
                <a:solidFill>
                  <a:schemeClr val="accent3"/>
                </a:solidFill>
              </a:rPr>
              <a:t>(</a:t>
            </a:r>
            <a:r>
              <a:rPr lang="en-US" altLang="zh-CN" sz="1400" i="1" dirty="0">
                <a:solidFill>
                  <a:schemeClr val="accent3"/>
                </a:solidFill>
              </a:rPr>
              <a:t>Wired environments do not.</a:t>
            </a:r>
            <a:r>
              <a:rPr lang="en-US" altLang="zh-CN" sz="1400" dirty="0">
                <a:solidFill>
                  <a:schemeClr val="accent3"/>
                </a:solidFill>
              </a:rPr>
              <a:t>)</a:t>
            </a:r>
          </a:p>
          <a:p>
            <a:pPr lvl="0">
              <a:spcBef>
                <a:spcPts val="0"/>
              </a:spcBef>
              <a:buAutoNum type="arabicPeriod"/>
            </a:pPr>
            <a:r>
              <a:rPr lang="en-US" altLang="zh-CN" dirty="0"/>
              <a:t>Wireless packet collisions are hard to detect. </a:t>
            </a:r>
            <a:r>
              <a:rPr lang="en-US" altLang="zh-CN" sz="1400" dirty="0">
                <a:solidFill>
                  <a:schemeClr val="accent3"/>
                </a:solidFill>
              </a:rPr>
              <a:t>(</a:t>
            </a:r>
            <a:r>
              <a:rPr lang="en-US" altLang="zh-CN" sz="1400" i="1" dirty="0">
                <a:solidFill>
                  <a:schemeClr val="accent3"/>
                </a:solidFill>
              </a:rPr>
              <a:t>Wired packet collisions are not.</a:t>
            </a:r>
            <a:r>
              <a:rPr lang="en-US" altLang="zh-CN" sz="1400" dirty="0">
                <a:solidFill>
                  <a:schemeClr val="accent3"/>
                </a:solidFill>
              </a:rPr>
              <a:t>)</a:t>
            </a:r>
          </a:p>
          <a:p>
            <a:pPr marL="0" lvl="0" indent="0">
              <a:buNone/>
            </a:pPr>
            <a:endParaRPr lang="en-US" altLang="zh-CN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" dirty="0"/>
          </a:p>
        </p:txBody>
      </p:sp>
      <p:sp>
        <p:nvSpPr>
          <p:cNvPr id="180" name="Google Shape;180;p27"/>
          <p:cNvSpPr/>
          <p:nvPr/>
        </p:nvSpPr>
        <p:spPr>
          <a:xfrm>
            <a:off x="5745947" y="2523125"/>
            <a:ext cx="105900" cy="105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1" name="Google Shape;181;p27"/>
          <p:cNvSpPr txBox="1"/>
          <p:nvPr/>
        </p:nvSpPr>
        <p:spPr>
          <a:xfrm>
            <a:off x="5861967" y="2468375"/>
            <a:ext cx="1506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2" name="Google Shape;182;p27"/>
          <p:cNvSpPr/>
          <p:nvPr/>
        </p:nvSpPr>
        <p:spPr>
          <a:xfrm>
            <a:off x="7727147" y="2523125"/>
            <a:ext cx="105900" cy="105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3" name="Google Shape;183;p27"/>
          <p:cNvSpPr txBox="1"/>
          <p:nvPr/>
        </p:nvSpPr>
        <p:spPr>
          <a:xfrm>
            <a:off x="7843167" y="2468375"/>
            <a:ext cx="1506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B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4" name="Google Shape;184;p27"/>
          <p:cNvSpPr/>
          <p:nvPr/>
        </p:nvSpPr>
        <p:spPr>
          <a:xfrm>
            <a:off x="4900835" y="1601825"/>
            <a:ext cx="1948500" cy="1948500"/>
          </a:xfrm>
          <a:prstGeom prst="ellipse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5" name="Google Shape;185;p27"/>
          <p:cNvSpPr/>
          <p:nvPr/>
        </p:nvSpPr>
        <p:spPr>
          <a:xfrm>
            <a:off x="5212847" y="1913825"/>
            <a:ext cx="1324500" cy="1324500"/>
          </a:xfrm>
          <a:prstGeom prst="ellipse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6" name="Google Shape;186;p27"/>
          <p:cNvSpPr/>
          <p:nvPr/>
        </p:nvSpPr>
        <p:spPr>
          <a:xfrm>
            <a:off x="5570447" y="2271425"/>
            <a:ext cx="609300" cy="609300"/>
          </a:xfrm>
          <a:prstGeom prst="ellipse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FC31C4-E6B2-1D37-E153-D15E80B52C4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5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CSMA in Wireless Networks – Hidden Terminal Problem</a:t>
            </a:r>
            <a:endParaRPr/>
          </a:p>
        </p:txBody>
      </p:sp>
      <p:sp>
        <p:nvSpPr>
          <p:cNvPr id="661" name="Google Shape;661;p58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22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Hidden terminal problem</a:t>
            </a:r>
            <a:r>
              <a:rPr lang="en"/>
              <a:t>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Goal: A→B and C→B.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senses quiet, and starts transmitting.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 senses quiet, and starts transmitting.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Collision at B!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Problem: A and C are out-of-range. They can't detect each other sending.</a:t>
            </a:r>
            <a:endParaRPr/>
          </a:p>
        </p:txBody>
      </p:sp>
      <p:sp>
        <p:nvSpPr>
          <p:cNvPr id="662" name="Google Shape;662;p58"/>
          <p:cNvSpPr/>
          <p:nvPr/>
        </p:nvSpPr>
        <p:spPr>
          <a:xfrm>
            <a:off x="3099813" y="3928075"/>
            <a:ext cx="285000" cy="2850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3" name="Google Shape;663;p58"/>
          <p:cNvSpPr/>
          <p:nvPr/>
        </p:nvSpPr>
        <p:spPr>
          <a:xfrm>
            <a:off x="5538213" y="3928075"/>
            <a:ext cx="285000" cy="285000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4" name="Google Shape;664;p58"/>
          <p:cNvSpPr/>
          <p:nvPr/>
        </p:nvSpPr>
        <p:spPr>
          <a:xfrm>
            <a:off x="1796775" y="4339825"/>
            <a:ext cx="2891100" cy="147300"/>
          </a:xfrm>
          <a:prstGeom prst="rect">
            <a:avLst/>
          </a:prstGeom>
          <a:solidFill>
            <a:srgbClr val="6D9EEB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5" name="Google Shape;665;p58"/>
          <p:cNvSpPr/>
          <p:nvPr/>
        </p:nvSpPr>
        <p:spPr>
          <a:xfrm>
            <a:off x="4235175" y="4339825"/>
            <a:ext cx="2891100" cy="147300"/>
          </a:xfrm>
          <a:prstGeom prst="rect">
            <a:avLst/>
          </a:prstGeom>
          <a:solidFill>
            <a:srgbClr val="93C47D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6" name="Google Shape;666;p58"/>
          <p:cNvSpPr/>
          <p:nvPr/>
        </p:nvSpPr>
        <p:spPr>
          <a:xfrm>
            <a:off x="4319013" y="3928075"/>
            <a:ext cx="285000" cy="2850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7" name="Google Shape;667;p58"/>
          <p:cNvSpPr/>
          <p:nvPr/>
        </p:nvSpPr>
        <p:spPr>
          <a:xfrm>
            <a:off x="5885700" y="3255025"/>
            <a:ext cx="1327200" cy="554400"/>
          </a:xfrm>
          <a:prstGeom prst="wedgeRoundRectCallout">
            <a:avLst>
              <a:gd name="adj1" fmla="val -62665"/>
              <a:gd name="adj2" fmla="val 56295"/>
              <a:gd name="adj3" fmla="val 0"/>
            </a:avLst>
          </a:prstGeom>
          <a:solidFill>
            <a:srgbClr val="FFFFFF"/>
          </a:solidFill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All is quiet.</a:t>
            </a:r>
            <a:br>
              <a:rPr lang="en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Time to send!</a:t>
            </a:r>
            <a:endParaRPr>
              <a:solidFill>
                <a:srgbClr val="38761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8" name="Google Shape;668;p58"/>
          <p:cNvSpPr/>
          <p:nvPr/>
        </p:nvSpPr>
        <p:spPr>
          <a:xfrm>
            <a:off x="1770900" y="3255025"/>
            <a:ext cx="1327200" cy="554400"/>
          </a:xfrm>
          <a:prstGeom prst="wedgeRoundRectCallout">
            <a:avLst>
              <a:gd name="adj1" fmla="val 63058"/>
              <a:gd name="adj2" fmla="val 57603"/>
              <a:gd name="adj3" fmla="val 0"/>
            </a:avLst>
          </a:prstGeom>
          <a:solidFill>
            <a:srgbClr val="FFFFFF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All is quiet.</a:t>
            </a:r>
            <a:br>
              <a:rPr lang="en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Time to send!</a:t>
            </a:r>
            <a:endParaRPr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9" name="Google Shape;669;p58"/>
          <p:cNvSpPr/>
          <p:nvPr/>
        </p:nvSpPr>
        <p:spPr>
          <a:xfrm>
            <a:off x="3830550" y="3558539"/>
            <a:ext cx="477600" cy="285000"/>
          </a:xfrm>
          <a:prstGeom prst="wedgeRoundRectCallout">
            <a:avLst>
              <a:gd name="adj1" fmla="val 78230"/>
              <a:gd name="adj2" fmla="val 61544"/>
              <a:gd name="adj3" fmla="val 0"/>
            </a:avLst>
          </a:prstGeom>
          <a:solidFill>
            <a:srgbClr val="FFFFFF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???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70" name="Google Shape;670;p58"/>
          <p:cNvCxnSpPr/>
          <p:nvPr/>
        </p:nvCxnSpPr>
        <p:spPr>
          <a:xfrm>
            <a:off x="3242313" y="4413475"/>
            <a:ext cx="1219200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71" name="Google Shape;671;p58"/>
          <p:cNvCxnSpPr/>
          <p:nvPr/>
        </p:nvCxnSpPr>
        <p:spPr>
          <a:xfrm rot="10800000">
            <a:off x="4461513" y="4413475"/>
            <a:ext cx="1219200" cy="0"/>
          </a:xfrm>
          <a:prstGeom prst="straightConnector1">
            <a:avLst/>
          </a:prstGeom>
          <a:noFill/>
          <a:ln w="28575" cap="flat" cmpd="sng">
            <a:solidFill>
              <a:srgbClr val="38761D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CAFEE6-3C42-06E4-E083-EB01BB60CDF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30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5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CSMA in Wireless Networks – Exposed Terminal Problem</a:t>
            </a:r>
            <a:endParaRPr/>
          </a:p>
        </p:txBody>
      </p:sp>
      <p:sp>
        <p:nvSpPr>
          <p:cNvPr id="677" name="Google Shape;677;p59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237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/>
              <a:t>Exposed terminal problem</a:t>
            </a:r>
            <a:r>
              <a:rPr lang="en"/>
              <a:t>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Goal: B→A and C→D.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 senses quiet, and starts transmitting.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 senses a collision and doesn't send.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Notice: We could have actually sent simultaneously.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Some areas have collision, but we don't care. No collisions at the receivers.</a:t>
            </a:r>
            <a:endParaRPr/>
          </a:p>
        </p:txBody>
      </p:sp>
      <p:sp>
        <p:nvSpPr>
          <p:cNvPr id="678" name="Google Shape;678;p59"/>
          <p:cNvSpPr/>
          <p:nvPr/>
        </p:nvSpPr>
        <p:spPr>
          <a:xfrm>
            <a:off x="2486388" y="3928075"/>
            <a:ext cx="285000" cy="2850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9" name="Google Shape;679;p59"/>
          <p:cNvSpPr/>
          <p:nvPr/>
        </p:nvSpPr>
        <p:spPr>
          <a:xfrm>
            <a:off x="5077188" y="3928075"/>
            <a:ext cx="285000" cy="285000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0" name="Google Shape;680;p59"/>
          <p:cNvSpPr/>
          <p:nvPr/>
        </p:nvSpPr>
        <p:spPr>
          <a:xfrm>
            <a:off x="3781788" y="3928075"/>
            <a:ext cx="285000" cy="2850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1" name="Google Shape;681;p59"/>
          <p:cNvSpPr/>
          <p:nvPr/>
        </p:nvSpPr>
        <p:spPr>
          <a:xfrm>
            <a:off x="6372588" y="3928075"/>
            <a:ext cx="285000" cy="285000"/>
          </a:xfrm>
          <a:prstGeom prst="ellipse">
            <a:avLst/>
          </a:prstGeom>
          <a:solidFill>
            <a:srgbClr val="FCE5CD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2" name="Google Shape;682;p59"/>
          <p:cNvSpPr/>
          <p:nvPr/>
        </p:nvSpPr>
        <p:spPr>
          <a:xfrm>
            <a:off x="2478750" y="4339825"/>
            <a:ext cx="2891100" cy="147300"/>
          </a:xfrm>
          <a:prstGeom prst="rect">
            <a:avLst/>
          </a:prstGeom>
          <a:solidFill>
            <a:srgbClr val="E06666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3" name="Google Shape;683;p59"/>
          <p:cNvSpPr/>
          <p:nvPr/>
        </p:nvSpPr>
        <p:spPr>
          <a:xfrm>
            <a:off x="2456700" y="3255025"/>
            <a:ext cx="1327200" cy="554400"/>
          </a:xfrm>
          <a:prstGeom prst="wedgeRoundRectCallout">
            <a:avLst>
              <a:gd name="adj1" fmla="val 63058"/>
              <a:gd name="adj2" fmla="val 57603"/>
              <a:gd name="adj3" fmla="val 0"/>
            </a:avLst>
          </a:prstGeom>
          <a:solidFill>
            <a:srgbClr val="FFFFFF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All is quiet.</a:t>
            </a:r>
            <a:b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Time to send!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4" name="Google Shape;684;p59"/>
          <p:cNvSpPr/>
          <p:nvPr/>
        </p:nvSpPr>
        <p:spPr>
          <a:xfrm>
            <a:off x="3774150" y="4339825"/>
            <a:ext cx="2891100" cy="147300"/>
          </a:xfrm>
          <a:prstGeom prst="rect">
            <a:avLst/>
          </a:prstGeom>
          <a:solidFill>
            <a:srgbClr val="93C47D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5" name="Google Shape;685;p59"/>
          <p:cNvSpPr/>
          <p:nvPr/>
        </p:nvSpPr>
        <p:spPr>
          <a:xfrm>
            <a:off x="5428500" y="3255025"/>
            <a:ext cx="1163700" cy="554400"/>
          </a:xfrm>
          <a:prstGeom prst="wedgeRoundRectCallout">
            <a:avLst>
              <a:gd name="adj1" fmla="val -65550"/>
              <a:gd name="adj2" fmla="val 61801"/>
              <a:gd name="adj3" fmla="val 0"/>
            </a:avLst>
          </a:prstGeom>
          <a:solidFill>
            <a:srgbClr val="FFFFFF"/>
          </a:solidFill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I hear B.</a:t>
            </a:r>
            <a:endParaRPr>
              <a:solidFill>
                <a:srgbClr val="38761D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I'll be quiet.</a:t>
            </a:r>
            <a:endParaRPr>
              <a:solidFill>
                <a:srgbClr val="38761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6" name="Google Shape;686;p59"/>
          <p:cNvSpPr txBox="1"/>
          <p:nvPr/>
        </p:nvSpPr>
        <p:spPr>
          <a:xfrm>
            <a:off x="6722050" y="4278025"/>
            <a:ext cx="22947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This would have been okay!</a:t>
            </a:r>
            <a:br>
              <a:rPr lang="en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But C didn't send.</a:t>
            </a:r>
            <a:endParaRPr>
              <a:solidFill>
                <a:srgbClr val="38761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87" name="Google Shape;687;p59"/>
          <p:cNvCxnSpPr/>
          <p:nvPr/>
        </p:nvCxnSpPr>
        <p:spPr>
          <a:xfrm rot="10800000">
            <a:off x="2628888" y="4413475"/>
            <a:ext cx="12954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88" name="Google Shape;688;p59"/>
          <p:cNvCxnSpPr/>
          <p:nvPr/>
        </p:nvCxnSpPr>
        <p:spPr>
          <a:xfrm>
            <a:off x="5219688" y="4413475"/>
            <a:ext cx="1295400" cy="0"/>
          </a:xfrm>
          <a:prstGeom prst="straightConnector1">
            <a:avLst/>
          </a:prstGeom>
          <a:noFill/>
          <a:ln w="28575" cap="flat" cmpd="sng">
            <a:solidFill>
              <a:srgbClr val="38761D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C76935-C81D-7A73-514A-878C27FEAF0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31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6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MACA (Multiple Access with Collision Avoidance)</a:t>
            </a:r>
            <a:endParaRPr/>
          </a:p>
        </p:txBody>
      </p:sp>
      <p:sp>
        <p:nvSpPr>
          <p:cNvPr id="694" name="Google Shape;694;p60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28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Key problem: CSMA detects collisions at the </a:t>
            </a:r>
            <a:r>
              <a:rPr lang="en" i="1" dirty="0"/>
              <a:t>sender</a:t>
            </a:r>
            <a:r>
              <a:rPr lang="en" dirty="0"/>
              <a:t>.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But we only care about collisions at the </a:t>
            </a:r>
            <a:r>
              <a:rPr lang="en" i="1" dirty="0"/>
              <a:t>receiver</a:t>
            </a:r>
            <a:r>
              <a:rPr lang="en" dirty="0"/>
              <a:t>.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Solution: Let's have the receiver announce if it detects collisions.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New protocol for shared medium:</a:t>
            </a:r>
            <a:br>
              <a:rPr lang="en" dirty="0"/>
            </a:br>
            <a:r>
              <a:rPr lang="en" b="1" dirty="0"/>
              <a:t>MACA</a:t>
            </a:r>
            <a:r>
              <a:rPr lang="en" dirty="0"/>
              <a:t> (Multiple Access with Collision Avoidance).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Note: No carrier sense.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F0E2D4-A35F-D5B4-DAEB-B9DA370EED0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32</a:t>
            </a:fld>
            <a:endParaRPr lang="en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6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MACA (Multiple Access with Collision Avoidance)</a:t>
            </a:r>
            <a:endParaRPr/>
          </a:p>
        </p:txBody>
      </p:sp>
      <p:sp>
        <p:nvSpPr>
          <p:cNvPr id="700" name="Google Shape;700;p61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8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To communicate over MACA: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Sender transmits </a:t>
            </a:r>
            <a:r>
              <a:rPr lang="en" b="1"/>
              <a:t>Request to Send (RTS)</a:t>
            </a:r>
            <a:r>
              <a:rPr lang="en"/>
              <a:t> with length of data.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Receiver transmits a </a:t>
            </a:r>
            <a:r>
              <a:rPr lang="en" b="1"/>
              <a:t>Clear to Send (CTS) </a:t>
            </a:r>
            <a:r>
              <a:rPr lang="en"/>
              <a:t>with length of data.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This tells sender that it's safe to send. No collisions at receiver.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This tells everyone in receiver's range to be quiet.</a:t>
            </a:r>
            <a:endParaRPr/>
          </a:p>
        </p:txBody>
      </p:sp>
      <p:sp>
        <p:nvSpPr>
          <p:cNvPr id="701" name="Google Shape;701;p61"/>
          <p:cNvSpPr/>
          <p:nvPr/>
        </p:nvSpPr>
        <p:spPr>
          <a:xfrm>
            <a:off x="2981688" y="2868700"/>
            <a:ext cx="285000" cy="2850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02" name="Google Shape;702;p61"/>
          <p:cNvSpPr/>
          <p:nvPr/>
        </p:nvSpPr>
        <p:spPr>
          <a:xfrm>
            <a:off x="4277088" y="2868700"/>
            <a:ext cx="285000" cy="2850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03" name="Google Shape;703;p61"/>
          <p:cNvSpPr/>
          <p:nvPr/>
        </p:nvSpPr>
        <p:spPr>
          <a:xfrm>
            <a:off x="1499100" y="3293025"/>
            <a:ext cx="3250200" cy="147300"/>
          </a:xfrm>
          <a:prstGeom prst="rect">
            <a:avLst/>
          </a:prstGeom>
          <a:solidFill>
            <a:srgbClr val="6D9EEB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04" name="Google Shape;704;p61"/>
          <p:cNvSpPr txBox="1"/>
          <p:nvPr/>
        </p:nvSpPr>
        <p:spPr>
          <a:xfrm>
            <a:off x="4749300" y="3231225"/>
            <a:ext cx="25236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RTS</a:t>
            </a:r>
            <a:r>
              <a:rPr lang="en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: "I want to send 1 MB."</a:t>
            </a:r>
            <a:endParaRPr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05" name="Google Shape;705;p61"/>
          <p:cNvSpPr/>
          <p:nvPr/>
        </p:nvSpPr>
        <p:spPr>
          <a:xfrm>
            <a:off x="2794500" y="3597825"/>
            <a:ext cx="3250200" cy="147300"/>
          </a:xfrm>
          <a:prstGeom prst="rect">
            <a:avLst/>
          </a:prstGeom>
          <a:solidFill>
            <a:srgbClr val="E06666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06" name="Google Shape;706;p61"/>
          <p:cNvSpPr txBox="1"/>
          <p:nvPr/>
        </p:nvSpPr>
        <p:spPr>
          <a:xfrm>
            <a:off x="6044700" y="3536025"/>
            <a:ext cx="25236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CTS</a:t>
            </a:r>
            <a:r>
              <a:rPr lang="en" dirty="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: "If you hear this, shut up.</a:t>
            </a:r>
            <a:br>
              <a:rPr lang="en" dirty="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dirty="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I need to receive 1 MB."</a:t>
            </a:r>
            <a:endParaRPr dirty="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07" name="Google Shape;707;p61"/>
          <p:cNvSpPr/>
          <p:nvPr/>
        </p:nvSpPr>
        <p:spPr>
          <a:xfrm>
            <a:off x="1499100" y="3902625"/>
            <a:ext cx="3250200" cy="661800"/>
          </a:xfrm>
          <a:prstGeom prst="rect">
            <a:avLst/>
          </a:prstGeom>
          <a:solidFill>
            <a:srgbClr val="6D9EEB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08" name="Google Shape;708;p61"/>
          <p:cNvSpPr txBox="1"/>
          <p:nvPr/>
        </p:nvSpPr>
        <p:spPr>
          <a:xfrm>
            <a:off x="4749300" y="4098075"/>
            <a:ext cx="24381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A sends 1 MB.</a:t>
            </a:r>
            <a:endParaRPr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09" name="Google Shape;709;p61"/>
          <p:cNvCxnSpPr/>
          <p:nvPr/>
        </p:nvCxnSpPr>
        <p:spPr>
          <a:xfrm>
            <a:off x="3124188" y="3366675"/>
            <a:ext cx="1295400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10" name="Google Shape;710;p61"/>
          <p:cNvCxnSpPr/>
          <p:nvPr/>
        </p:nvCxnSpPr>
        <p:spPr>
          <a:xfrm>
            <a:off x="3124188" y="3671475"/>
            <a:ext cx="12954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711" name="Google Shape;711;p61"/>
          <p:cNvCxnSpPr/>
          <p:nvPr/>
        </p:nvCxnSpPr>
        <p:spPr>
          <a:xfrm>
            <a:off x="3124188" y="4233525"/>
            <a:ext cx="1295400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313708-4DCD-8226-C3E8-7F43C30A134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33</a:t>
            </a:fld>
            <a:endParaRPr lang="en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62"/>
          <p:cNvSpPr/>
          <p:nvPr/>
        </p:nvSpPr>
        <p:spPr>
          <a:xfrm>
            <a:off x="3293625" y="3915200"/>
            <a:ext cx="3250200" cy="661800"/>
          </a:xfrm>
          <a:prstGeom prst="rect">
            <a:avLst/>
          </a:prstGeom>
          <a:solidFill>
            <a:srgbClr val="93C47D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17" name="Google Shape;717;p6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MACA (Multiple Access with Collision Avoidance) – Solving Hidden Terminal Problem</a:t>
            </a:r>
            <a:endParaRPr/>
          </a:p>
        </p:txBody>
      </p:sp>
      <p:sp>
        <p:nvSpPr>
          <p:cNvPr id="718" name="Google Shape;718;p62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49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MACA solves the hidden terminal problem.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Goal: A→B, C→B.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 now tells everyone in its range to be quiet, using the CTS.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 won't send anymore. Collision avoided!</a:t>
            </a:r>
            <a:endParaRPr/>
          </a:p>
        </p:txBody>
      </p:sp>
      <p:sp>
        <p:nvSpPr>
          <p:cNvPr id="719" name="Google Shape;719;p62"/>
          <p:cNvSpPr/>
          <p:nvPr/>
        </p:nvSpPr>
        <p:spPr>
          <a:xfrm>
            <a:off x="2337813" y="2556475"/>
            <a:ext cx="285000" cy="2850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0" name="Google Shape;720;p62"/>
          <p:cNvSpPr/>
          <p:nvPr/>
        </p:nvSpPr>
        <p:spPr>
          <a:xfrm>
            <a:off x="4776213" y="2556475"/>
            <a:ext cx="285000" cy="285000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1" name="Google Shape;721;p62"/>
          <p:cNvSpPr/>
          <p:nvPr/>
        </p:nvSpPr>
        <p:spPr>
          <a:xfrm>
            <a:off x="3557013" y="2556475"/>
            <a:ext cx="285000" cy="2850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2" name="Google Shape;722;p62"/>
          <p:cNvSpPr/>
          <p:nvPr/>
        </p:nvSpPr>
        <p:spPr>
          <a:xfrm>
            <a:off x="855225" y="3077000"/>
            <a:ext cx="3250200" cy="147300"/>
          </a:xfrm>
          <a:prstGeom prst="rect">
            <a:avLst/>
          </a:prstGeom>
          <a:solidFill>
            <a:srgbClr val="6D9EEB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3" name="Google Shape;723;p62"/>
          <p:cNvSpPr txBox="1"/>
          <p:nvPr/>
        </p:nvSpPr>
        <p:spPr>
          <a:xfrm>
            <a:off x="4105425" y="3015200"/>
            <a:ext cx="25236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RTS</a:t>
            </a:r>
            <a:r>
              <a:rPr lang="en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: "I want to send 1 MB."</a:t>
            </a:r>
            <a:endParaRPr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4" name="Google Shape;724;p62"/>
          <p:cNvSpPr/>
          <p:nvPr/>
        </p:nvSpPr>
        <p:spPr>
          <a:xfrm>
            <a:off x="2074425" y="3381800"/>
            <a:ext cx="3250200" cy="147300"/>
          </a:xfrm>
          <a:prstGeom prst="rect">
            <a:avLst/>
          </a:prstGeom>
          <a:solidFill>
            <a:srgbClr val="E06666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5" name="Google Shape;725;p62"/>
          <p:cNvSpPr txBox="1"/>
          <p:nvPr/>
        </p:nvSpPr>
        <p:spPr>
          <a:xfrm>
            <a:off x="5324625" y="3321321"/>
            <a:ext cx="25236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CTS</a:t>
            </a:r>
            <a:r>
              <a:rPr lang="en" dirty="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: "If you hear this, shut up.</a:t>
            </a:r>
            <a:br>
              <a:rPr lang="en" dirty="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dirty="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I need to receive 1 MB."</a:t>
            </a:r>
            <a:endParaRPr dirty="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6" name="Google Shape;726;p62"/>
          <p:cNvSpPr/>
          <p:nvPr/>
        </p:nvSpPr>
        <p:spPr>
          <a:xfrm>
            <a:off x="5324625" y="1901875"/>
            <a:ext cx="2043300" cy="554400"/>
          </a:xfrm>
          <a:prstGeom prst="wedgeRoundRectCallout">
            <a:avLst>
              <a:gd name="adj1" fmla="val -65550"/>
              <a:gd name="adj2" fmla="val 61801"/>
              <a:gd name="adj3" fmla="val 0"/>
            </a:avLst>
          </a:prstGeom>
          <a:solidFill>
            <a:srgbClr val="FFFFFF"/>
          </a:solidFill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B told me to be quiet.</a:t>
            </a:r>
            <a:br>
              <a:rPr lang="en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I won't send.</a:t>
            </a:r>
            <a:endParaRPr>
              <a:solidFill>
                <a:srgbClr val="38761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7" name="Google Shape;727;p62"/>
          <p:cNvSpPr/>
          <p:nvPr/>
        </p:nvSpPr>
        <p:spPr>
          <a:xfrm>
            <a:off x="855225" y="3915200"/>
            <a:ext cx="3250200" cy="661800"/>
          </a:xfrm>
          <a:prstGeom prst="rect">
            <a:avLst/>
          </a:prstGeom>
          <a:solidFill>
            <a:srgbClr val="6D9EEB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8" name="Google Shape;728;p62"/>
          <p:cNvSpPr txBox="1"/>
          <p:nvPr/>
        </p:nvSpPr>
        <p:spPr>
          <a:xfrm>
            <a:off x="1841025" y="4577000"/>
            <a:ext cx="12786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A sends 1 MB.</a:t>
            </a:r>
            <a:endParaRPr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9" name="Google Shape;729;p62"/>
          <p:cNvSpPr txBox="1"/>
          <p:nvPr/>
        </p:nvSpPr>
        <p:spPr>
          <a:xfrm>
            <a:off x="3997575" y="4577000"/>
            <a:ext cx="18423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C would have sent, but MACA saved the day!</a:t>
            </a:r>
            <a:endParaRPr>
              <a:solidFill>
                <a:srgbClr val="38761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30" name="Google Shape;730;p62"/>
          <p:cNvCxnSpPr/>
          <p:nvPr/>
        </p:nvCxnSpPr>
        <p:spPr>
          <a:xfrm>
            <a:off x="2442213" y="3150775"/>
            <a:ext cx="1295400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31" name="Google Shape;731;p62"/>
          <p:cNvCxnSpPr/>
          <p:nvPr/>
        </p:nvCxnSpPr>
        <p:spPr>
          <a:xfrm>
            <a:off x="2442213" y="3455825"/>
            <a:ext cx="12954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732" name="Google Shape;732;p62"/>
          <p:cNvCxnSpPr/>
          <p:nvPr/>
        </p:nvCxnSpPr>
        <p:spPr>
          <a:xfrm>
            <a:off x="2442213" y="4246100"/>
            <a:ext cx="1295400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33" name="Google Shape;733;p62"/>
          <p:cNvCxnSpPr/>
          <p:nvPr/>
        </p:nvCxnSpPr>
        <p:spPr>
          <a:xfrm rot="10800000">
            <a:off x="3737613" y="4246100"/>
            <a:ext cx="1295400" cy="0"/>
          </a:xfrm>
          <a:prstGeom prst="straightConnector1">
            <a:avLst/>
          </a:prstGeom>
          <a:noFill/>
          <a:ln w="28575" cap="flat" cmpd="sng">
            <a:solidFill>
              <a:srgbClr val="38761D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2981E6-A1BC-ABFA-2ABF-CD16E8658C7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34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6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MACA (Multiple Access with Collision Avoidance) – Rules</a:t>
            </a:r>
            <a:endParaRPr/>
          </a:p>
        </p:txBody>
      </p:sp>
      <p:sp>
        <p:nvSpPr>
          <p:cNvPr id="739" name="Google Shape;739;p63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If you hear a CTS, be quiet until the data is sent.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CTS contains length of data.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 can use data length to estimate how long you need to wait.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If you hear an RTS, be quiet for one time slot.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Give the receiver time to send the CTS.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If you don't be quiet, you might clobber out the CTS.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After waiting: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If you hear the CTS: You're in receiver range. Be quiet.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If you don't hear the CTS: You're not in receiver range. You can send again.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05933E-49DE-BCA8-EB26-CCB8DA70783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35</a:t>
            </a:fld>
            <a:endParaRPr lang="en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64"/>
          <p:cNvSpPr/>
          <p:nvPr/>
        </p:nvSpPr>
        <p:spPr>
          <a:xfrm>
            <a:off x="2935950" y="4263625"/>
            <a:ext cx="2891100" cy="470100"/>
          </a:xfrm>
          <a:prstGeom prst="rect">
            <a:avLst/>
          </a:prstGeom>
          <a:solidFill>
            <a:srgbClr val="93C47D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5" name="Google Shape;745;p6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MACA (Multiple Access with Collision Avoidance) – Solving Exposed Terminal Problem</a:t>
            </a:r>
            <a:endParaRPr/>
          </a:p>
        </p:txBody>
      </p:sp>
      <p:sp>
        <p:nvSpPr>
          <p:cNvPr id="746" name="Google Shape;746;p64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5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MACA solves the exposed terminal problem, under certain assumptions.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Goal: B→A and C→D.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 hears the RTS and defers for one time slot.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 doesn't hear the CTS, so it's out-of-range of the other receiver, and can send.</a:t>
            </a:r>
            <a:endParaRPr/>
          </a:p>
        </p:txBody>
      </p:sp>
      <p:sp>
        <p:nvSpPr>
          <p:cNvPr id="747" name="Google Shape;747;p64"/>
          <p:cNvSpPr/>
          <p:nvPr/>
        </p:nvSpPr>
        <p:spPr>
          <a:xfrm>
            <a:off x="1648188" y="3242275"/>
            <a:ext cx="285000" cy="2850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8" name="Google Shape;748;p64"/>
          <p:cNvSpPr/>
          <p:nvPr/>
        </p:nvSpPr>
        <p:spPr>
          <a:xfrm>
            <a:off x="4238988" y="3242275"/>
            <a:ext cx="285000" cy="285000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9" name="Google Shape;749;p64"/>
          <p:cNvSpPr/>
          <p:nvPr/>
        </p:nvSpPr>
        <p:spPr>
          <a:xfrm>
            <a:off x="2943588" y="3242275"/>
            <a:ext cx="285000" cy="2850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50" name="Google Shape;750;p64"/>
          <p:cNvSpPr/>
          <p:nvPr/>
        </p:nvSpPr>
        <p:spPr>
          <a:xfrm>
            <a:off x="5534388" y="3242275"/>
            <a:ext cx="285000" cy="285000"/>
          </a:xfrm>
          <a:prstGeom prst="ellipse">
            <a:avLst/>
          </a:prstGeom>
          <a:solidFill>
            <a:srgbClr val="FCE5CD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51" name="Google Shape;751;p64"/>
          <p:cNvSpPr/>
          <p:nvPr/>
        </p:nvSpPr>
        <p:spPr>
          <a:xfrm>
            <a:off x="1640550" y="3654025"/>
            <a:ext cx="2891100" cy="147300"/>
          </a:xfrm>
          <a:prstGeom prst="rect">
            <a:avLst/>
          </a:prstGeom>
          <a:solidFill>
            <a:srgbClr val="E06666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52" name="Google Shape;752;p64"/>
          <p:cNvSpPr/>
          <p:nvPr/>
        </p:nvSpPr>
        <p:spPr>
          <a:xfrm>
            <a:off x="4808225" y="2219775"/>
            <a:ext cx="2523600" cy="839100"/>
          </a:xfrm>
          <a:prstGeom prst="wedgeRoundRectCallout">
            <a:avLst>
              <a:gd name="adj1" fmla="val -65550"/>
              <a:gd name="adj2" fmla="val 61801"/>
              <a:gd name="adj3" fmla="val 0"/>
            </a:avLst>
          </a:prstGeom>
          <a:solidFill>
            <a:srgbClr val="FFFFFF"/>
          </a:solidFill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I hear an RTS.</a:t>
            </a:r>
            <a:br>
              <a:rPr lang="en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I'll be quiet for 1 time slot</a:t>
            </a:r>
            <a:br>
              <a:rPr lang="en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to avoid clobbering the CTS.</a:t>
            </a:r>
            <a:endParaRPr>
              <a:solidFill>
                <a:srgbClr val="38761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53" name="Google Shape;753;p64"/>
          <p:cNvSpPr txBox="1"/>
          <p:nvPr/>
        </p:nvSpPr>
        <p:spPr>
          <a:xfrm>
            <a:off x="4531650" y="3592225"/>
            <a:ext cx="25236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RTS</a:t>
            </a: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: "I want to send 1 MB."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54" name="Google Shape;754;p64"/>
          <p:cNvSpPr/>
          <p:nvPr/>
        </p:nvSpPr>
        <p:spPr>
          <a:xfrm>
            <a:off x="345150" y="3958825"/>
            <a:ext cx="2891100" cy="147300"/>
          </a:xfrm>
          <a:prstGeom prst="rect">
            <a:avLst/>
          </a:prstGeom>
          <a:solidFill>
            <a:srgbClr val="6D9EEB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55" name="Google Shape;755;p64"/>
          <p:cNvSpPr txBox="1"/>
          <p:nvPr/>
        </p:nvSpPr>
        <p:spPr>
          <a:xfrm>
            <a:off x="3236250" y="3897025"/>
            <a:ext cx="40359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CTS</a:t>
            </a:r>
            <a:r>
              <a:rPr lang="en" dirty="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: "If you hear this, shut up. I'm receiving 1 MB."</a:t>
            </a:r>
            <a:endParaRPr dirty="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56" name="Google Shape;756;p64"/>
          <p:cNvSpPr/>
          <p:nvPr/>
        </p:nvSpPr>
        <p:spPr>
          <a:xfrm>
            <a:off x="1640550" y="4263625"/>
            <a:ext cx="2891100" cy="470100"/>
          </a:xfrm>
          <a:prstGeom prst="rect">
            <a:avLst/>
          </a:prstGeom>
          <a:solidFill>
            <a:srgbClr val="E06666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57" name="Google Shape;757;p64"/>
          <p:cNvSpPr txBox="1"/>
          <p:nvPr/>
        </p:nvSpPr>
        <p:spPr>
          <a:xfrm>
            <a:off x="2473800" y="4741825"/>
            <a:ext cx="12246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B sends 1 MB.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58" name="Google Shape;758;p64"/>
          <p:cNvSpPr txBox="1"/>
          <p:nvPr/>
        </p:nvSpPr>
        <p:spPr>
          <a:xfrm>
            <a:off x="7376350" y="3897025"/>
            <a:ext cx="16152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C quiet at this time.</a:t>
            </a:r>
            <a:endParaRPr dirty="0">
              <a:solidFill>
                <a:srgbClr val="38761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59" name="Google Shape;759;p64"/>
          <p:cNvSpPr/>
          <p:nvPr/>
        </p:nvSpPr>
        <p:spPr>
          <a:xfrm>
            <a:off x="4808225" y="2219775"/>
            <a:ext cx="2523600" cy="839100"/>
          </a:xfrm>
          <a:prstGeom prst="wedgeRoundRectCallout">
            <a:avLst>
              <a:gd name="adj1" fmla="val -65550"/>
              <a:gd name="adj2" fmla="val 61801"/>
              <a:gd name="adj3" fmla="val 0"/>
            </a:avLst>
          </a:prstGeom>
          <a:solidFill>
            <a:srgbClr val="FFFFFF"/>
          </a:solidFill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I didn't hear the CTS.</a:t>
            </a:r>
            <a:br>
              <a:rPr lang="en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I'm not in receiver range.</a:t>
            </a:r>
            <a:br>
              <a:rPr lang="en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I can send data!</a:t>
            </a:r>
            <a:endParaRPr>
              <a:solidFill>
                <a:srgbClr val="38761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0" name="Google Shape;760;p64"/>
          <p:cNvSpPr txBox="1"/>
          <p:nvPr/>
        </p:nvSpPr>
        <p:spPr>
          <a:xfrm>
            <a:off x="5819400" y="4255525"/>
            <a:ext cx="20502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C can send here too!</a:t>
            </a:r>
            <a:br>
              <a:rPr lang="en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(After its own RTS/CTS.)</a:t>
            </a:r>
            <a:endParaRPr>
              <a:solidFill>
                <a:srgbClr val="38761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61" name="Google Shape;761;p64"/>
          <p:cNvCxnSpPr/>
          <p:nvPr/>
        </p:nvCxnSpPr>
        <p:spPr>
          <a:xfrm>
            <a:off x="1790688" y="3730162"/>
            <a:ext cx="12954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762" name="Google Shape;762;p64"/>
          <p:cNvCxnSpPr/>
          <p:nvPr/>
        </p:nvCxnSpPr>
        <p:spPr>
          <a:xfrm>
            <a:off x="1790688" y="4034962"/>
            <a:ext cx="1295400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63" name="Google Shape;763;p64"/>
          <p:cNvCxnSpPr/>
          <p:nvPr/>
        </p:nvCxnSpPr>
        <p:spPr>
          <a:xfrm>
            <a:off x="1790688" y="4498687"/>
            <a:ext cx="12954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764" name="Google Shape;764;p64"/>
          <p:cNvCxnSpPr/>
          <p:nvPr/>
        </p:nvCxnSpPr>
        <p:spPr>
          <a:xfrm>
            <a:off x="4381488" y="4498675"/>
            <a:ext cx="1295400" cy="0"/>
          </a:xfrm>
          <a:prstGeom prst="straightConnector1">
            <a:avLst/>
          </a:prstGeom>
          <a:noFill/>
          <a:ln w="28575" cap="flat" cmpd="sng">
            <a:solidFill>
              <a:srgbClr val="38761D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6AD97F-4739-B1C2-7CBE-5BBC13873E8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36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6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MACA (Multiple Access with Collision Avoidance) – Solving Exposed Terminal Problem</a:t>
            </a:r>
            <a:endParaRPr/>
          </a:p>
        </p:txBody>
      </p:sp>
      <p:sp>
        <p:nvSpPr>
          <p:cNvPr id="770" name="Google Shape;770;p65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4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MACA solves the exposed terminal problem, </a:t>
            </a:r>
            <a:r>
              <a:rPr lang="en" b="1" dirty="0"/>
              <a:t>under one assumption</a:t>
            </a:r>
            <a:r>
              <a:rPr lang="en" dirty="0"/>
              <a:t>.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Assumes that C can hear the CTS from D over B's data.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Key problem: MACA requires the sender to listen (for the CTS).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dirty="0"/>
              <a:t>Contrast with CSMA: Sender just sends.</a:t>
            </a:r>
            <a:endParaRPr dirty="0"/>
          </a:p>
        </p:txBody>
      </p:sp>
      <p:sp>
        <p:nvSpPr>
          <p:cNvPr id="771" name="Google Shape;771;p65"/>
          <p:cNvSpPr/>
          <p:nvPr/>
        </p:nvSpPr>
        <p:spPr>
          <a:xfrm>
            <a:off x="2935950" y="3806425"/>
            <a:ext cx="2891100" cy="147300"/>
          </a:xfrm>
          <a:prstGeom prst="rect">
            <a:avLst/>
          </a:prstGeom>
          <a:solidFill>
            <a:srgbClr val="93C47D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2" name="Google Shape;772;p65"/>
          <p:cNvSpPr/>
          <p:nvPr/>
        </p:nvSpPr>
        <p:spPr>
          <a:xfrm>
            <a:off x="1648188" y="2785075"/>
            <a:ext cx="285000" cy="2850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3" name="Google Shape;773;p65"/>
          <p:cNvSpPr/>
          <p:nvPr/>
        </p:nvSpPr>
        <p:spPr>
          <a:xfrm>
            <a:off x="4238988" y="2785075"/>
            <a:ext cx="285000" cy="285000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4" name="Google Shape;774;p65"/>
          <p:cNvSpPr/>
          <p:nvPr/>
        </p:nvSpPr>
        <p:spPr>
          <a:xfrm>
            <a:off x="2943588" y="2785075"/>
            <a:ext cx="285000" cy="2850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5" name="Google Shape;775;p65"/>
          <p:cNvSpPr/>
          <p:nvPr/>
        </p:nvSpPr>
        <p:spPr>
          <a:xfrm>
            <a:off x="5534388" y="2785075"/>
            <a:ext cx="285000" cy="285000"/>
          </a:xfrm>
          <a:prstGeom prst="ellipse">
            <a:avLst/>
          </a:prstGeom>
          <a:solidFill>
            <a:srgbClr val="FCE5CD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6" name="Google Shape;776;p65"/>
          <p:cNvSpPr/>
          <p:nvPr/>
        </p:nvSpPr>
        <p:spPr>
          <a:xfrm>
            <a:off x="1640550" y="3196825"/>
            <a:ext cx="2891100" cy="147300"/>
          </a:xfrm>
          <a:prstGeom prst="rect">
            <a:avLst/>
          </a:prstGeom>
          <a:solidFill>
            <a:srgbClr val="E06666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7" name="Google Shape;777;p65"/>
          <p:cNvSpPr txBox="1"/>
          <p:nvPr/>
        </p:nvSpPr>
        <p:spPr>
          <a:xfrm>
            <a:off x="4531650" y="3135025"/>
            <a:ext cx="25236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RTS</a:t>
            </a: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: "I want to send 1 MB."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8" name="Google Shape;778;p65"/>
          <p:cNvSpPr/>
          <p:nvPr/>
        </p:nvSpPr>
        <p:spPr>
          <a:xfrm>
            <a:off x="345150" y="3501625"/>
            <a:ext cx="2891100" cy="147300"/>
          </a:xfrm>
          <a:prstGeom prst="rect">
            <a:avLst/>
          </a:prstGeom>
          <a:solidFill>
            <a:srgbClr val="6D9EEB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9" name="Google Shape;779;p65"/>
          <p:cNvSpPr txBox="1"/>
          <p:nvPr/>
        </p:nvSpPr>
        <p:spPr>
          <a:xfrm>
            <a:off x="3236250" y="3439825"/>
            <a:ext cx="40359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CTS</a:t>
            </a:r>
            <a:r>
              <a:rPr lang="en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: "If you hear this, shut up. I'm receiving 1 MB."</a:t>
            </a:r>
            <a:endParaRPr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0" name="Google Shape;780;p65"/>
          <p:cNvSpPr/>
          <p:nvPr/>
        </p:nvSpPr>
        <p:spPr>
          <a:xfrm>
            <a:off x="1640550" y="3806425"/>
            <a:ext cx="2891100" cy="1194900"/>
          </a:xfrm>
          <a:prstGeom prst="rect">
            <a:avLst/>
          </a:prstGeom>
          <a:solidFill>
            <a:srgbClr val="E06666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1" name="Google Shape;781;p65"/>
          <p:cNvSpPr txBox="1"/>
          <p:nvPr/>
        </p:nvSpPr>
        <p:spPr>
          <a:xfrm>
            <a:off x="4524000" y="4744225"/>
            <a:ext cx="12246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B sends 1 MB.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2" name="Google Shape;782;p65"/>
          <p:cNvSpPr txBox="1"/>
          <p:nvPr/>
        </p:nvSpPr>
        <p:spPr>
          <a:xfrm>
            <a:off x="7376350" y="3439825"/>
            <a:ext cx="16152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C quiet at this time.</a:t>
            </a:r>
            <a:endParaRPr>
              <a:solidFill>
                <a:srgbClr val="38761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3" name="Google Shape;783;p65"/>
          <p:cNvSpPr txBox="1"/>
          <p:nvPr/>
        </p:nvSpPr>
        <p:spPr>
          <a:xfrm>
            <a:off x="5819400" y="3744625"/>
            <a:ext cx="21870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RTS</a:t>
            </a:r>
            <a:r>
              <a:rPr lang="en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: "I want to send 1 MB."</a:t>
            </a:r>
            <a:endParaRPr>
              <a:solidFill>
                <a:srgbClr val="38761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4" name="Google Shape;784;p65"/>
          <p:cNvSpPr/>
          <p:nvPr/>
        </p:nvSpPr>
        <p:spPr>
          <a:xfrm>
            <a:off x="4231350" y="4111225"/>
            <a:ext cx="2891100" cy="147300"/>
          </a:xfrm>
          <a:prstGeom prst="rect">
            <a:avLst/>
          </a:prstGeom>
          <a:solidFill>
            <a:srgbClr val="F6B26B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5" name="Google Shape;785;p65"/>
          <p:cNvSpPr txBox="1"/>
          <p:nvPr/>
        </p:nvSpPr>
        <p:spPr>
          <a:xfrm>
            <a:off x="7114800" y="4049425"/>
            <a:ext cx="10875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E69138"/>
                </a:solidFill>
                <a:latin typeface="Roboto"/>
                <a:ea typeface="Roboto"/>
                <a:cs typeface="Roboto"/>
                <a:sym typeface="Roboto"/>
              </a:rPr>
              <a:t>CTS</a:t>
            </a:r>
            <a:r>
              <a:rPr lang="en">
                <a:solidFill>
                  <a:srgbClr val="E69138"/>
                </a:solidFill>
                <a:latin typeface="Roboto"/>
                <a:ea typeface="Roboto"/>
                <a:cs typeface="Roboto"/>
                <a:sym typeface="Roboto"/>
              </a:rPr>
              <a:t> from D.</a:t>
            </a:r>
            <a:endParaRPr>
              <a:solidFill>
                <a:srgbClr val="E6913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6" name="Google Shape;786;p65"/>
          <p:cNvSpPr/>
          <p:nvPr/>
        </p:nvSpPr>
        <p:spPr>
          <a:xfrm>
            <a:off x="4763300" y="2042563"/>
            <a:ext cx="1965300" cy="572100"/>
          </a:xfrm>
          <a:prstGeom prst="wedgeRoundRectCallout">
            <a:avLst>
              <a:gd name="adj1" fmla="val -65550"/>
              <a:gd name="adj2" fmla="val 61801"/>
              <a:gd name="adj3" fmla="val 0"/>
            </a:avLst>
          </a:prstGeom>
          <a:solidFill>
            <a:srgbClr val="FFFFFF"/>
          </a:solidFill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Did I hear CTS from D,</a:t>
            </a:r>
            <a:br>
              <a:rPr lang="en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or data from B?</a:t>
            </a:r>
            <a:endParaRPr>
              <a:solidFill>
                <a:srgbClr val="38761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87" name="Google Shape;787;p65"/>
          <p:cNvCxnSpPr/>
          <p:nvPr/>
        </p:nvCxnSpPr>
        <p:spPr>
          <a:xfrm>
            <a:off x="1790688" y="3272962"/>
            <a:ext cx="12954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788" name="Google Shape;788;p65"/>
          <p:cNvCxnSpPr/>
          <p:nvPr/>
        </p:nvCxnSpPr>
        <p:spPr>
          <a:xfrm>
            <a:off x="1790688" y="3577762"/>
            <a:ext cx="1295400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89" name="Google Shape;789;p65"/>
          <p:cNvCxnSpPr/>
          <p:nvPr/>
        </p:nvCxnSpPr>
        <p:spPr>
          <a:xfrm>
            <a:off x="1790688" y="4879687"/>
            <a:ext cx="12954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790" name="Google Shape;790;p65"/>
          <p:cNvCxnSpPr/>
          <p:nvPr/>
        </p:nvCxnSpPr>
        <p:spPr>
          <a:xfrm>
            <a:off x="4381488" y="3880075"/>
            <a:ext cx="1295400" cy="0"/>
          </a:xfrm>
          <a:prstGeom prst="straightConnector1">
            <a:avLst/>
          </a:prstGeom>
          <a:noFill/>
          <a:ln w="28575" cap="flat" cmpd="sng">
            <a:solidFill>
              <a:srgbClr val="38761D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91" name="Google Shape;791;p65"/>
          <p:cNvCxnSpPr/>
          <p:nvPr/>
        </p:nvCxnSpPr>
        <p:spPr>
          <a:xfrm>
            <a:off x="4381488" y="4184875"/>
            <a:ext cx="1295400" cy="0"/>
          </a:xfrm>
          <a:prstGeom prst="straightConnector1">
            <a:avLst/>
          </a:prstGeom>
          <a:noFill/>
          <a:ln w="28575" cap="flat" cmpd="sng">
            <a:solidFill>
              <a:srgbClr val="B45F06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EAE5A8-3CD0-2F12-6612-52BDDDF8CBE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37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6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MACA (Multiple Access with Collision Avoidance) – Collisions</a:t>
            </a:r>
            <a:endParaRPr/>
          </a:p>
        </p:txBody>
      </p:sp>
      <p:sp>
        <p:nvSpPr>
          <p:cNvPr id="797" name="Google Shape;797;p66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If we send RTS, but don't hear CTS, that means there was a collision!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Apply </a:t>
            </a:r>
            <a:r>
              <a:rPr lang="en" i="1"/>
              <a:t>exponential backoff</a:t>
            </a:r>
            <a:r>
              <a:rPr lang="en"/>
              <a:t> and wait up to twice as long before sending another RTS.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Each device maintains a </a:t>
            </a:r>
            <a:r>
              <a:rPr lang="en" i="1"/>
              <a:t>CW</a:t>
            </a:r>
            <a:r>
              <a:rPr lang="en"/>
              <a:t> (Contention Window) value.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Pick a random number in [0, </a:t>
            </a:r>
            <a:r>
              <a:rPr lang="en" i="1"/>
              <a:t>CW</a:t>
            </a:r>
            <a:r>
              <a:rPr lang="en"/>
              <a:t>]. Wait that long before re-sending RTS.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Rules for adjusting </a:t>
            </a:r>
            <a:r>
              <a:rPr lang="en" i="1"/>
              <a:t>CW</a:t>
            </a:r>
            <a:r>
              <a:rPr lang="en"/>
              <a:t>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Minimum value: </a:t>
            </a:r>
            <a:r>
              <a:rPr lang="en" i="1"/>
              <a:t>CW</a:t>
            </a:r>
            <a:r>
              <a:rPr lang="en"/>
              <a:t> = 2.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Maximum value: </a:t>
            </a:r>
            <a:r>
              <a:rPr lang="en" i="1"/>
              <a:t>CW</a:t>
            </a:r>
            <a:r>
              <a:rPr lang="en"/>
              <a:t> = 64.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800"/>
              <a:buChar char="●"/>
            </a:pPr>
            <a:r>
              <a:rPr lang="en">
                <a:solidFill>
                  <a:srgbClr val="38761D"/>
                </a:solidFill>
              </a:rPr>
              <a:t>On successful RTS/CTS: Set </a:t>
            </a:r>
            <a:r>
              <a:rPr lang="en" i="1">
                <a:solidFill>
                  <a:srgbClr val="38761D"/>
                </a:solidFill>
              </a:rPr>
              <a:t>CW</a:t>
            </a:r>
            <a:r>
              <a:rPr lang="en">
                <a:solidFill>
                  <a:srgbClr val="38761D"/>
                </a:solidFill>
              </a:rPr>
              <a:t> ← 2.</a:t>
            </a:r>
            <a:endParaRPr>
              <a:solidFill>
                <a:srgbClr val="38761D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lang="en">
                <a:solidFill>
                  <a:schemeClr val="accent2"/>
                </a:solidFill>
              </a:rPr>
              <a:t>On failed RTS/CTS: Set </a:t>
            </a:r>
            <a:r>
              <a:rPr lang="en" i="1">
                <a:solidFill>
                  <a:schemeClr val="accent2"/>
                </a:solidFill>
              </a:rPr>
              <a:t>CW</a:t>
            </a:r>
            <a:r>
              <a:rPr lang="en">
                <a:solidFill>
                  <a:schemeClr val="accent2"/>
                </a:solidFill>
              </a:rPr>
              <a:t> ← 2 × </a:t>
            </a:r>
            <a:r>
              <a:rPr lang="en" i="1">
                <a:solidFill>
                  <a:schemeClr val="accent2"/>
                </a:solidFill>
              </a:rPr>
              <a:t>CW</a:t>
            </a:r>
            <a:r>
              <a:rPr lang="en">
                <a:solidFill>
                  <a:schemeClr val="accent2"/>
                </a:solidFill>
              </a:rPr>
              <a:t>, clamped at 64.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3F6694-FD36-14AC-8357-6DF24C68045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38</a:t>
            </a:fld>
            <a:endParaRPr lang="en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" name="Google Shape;1135;p8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  <p:sp>
        <p:nvSpPr>
          <p:cNvPr id="1136" name="Google Shape;1136;p84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5878114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Wireless is different!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Shared medium by default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Attenuation due to distance and obstacles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Rapidly shifting environments 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Collision detection is different </a:t>
            </a:r>
            <a:endParaRPr dirty="0"/>
          </a:p>
          <a:p>
            <a:pPr marL="0" lvl="0" indent="0">
              <a:buNone/>
            </a:pPr>
            <a:r>
              <a:rPr lang="en-US" altLang="zh-CN" dirty="0"/>
              <a:t>Use MACA instead of CSMA for collision detection at receivers.</a:t>
            </a:r>
          </a:p>
          <a:p>
            <a:pPr marL="0" lvl="0" indent="0">
              <a:buNone/>
            </a:pPr>
            <a:r>
              <a:rPr lang="en-US" altLang="zh-CN" dirty="0"/>
              <a:t>Modulation reference:</a:t>
            </a:r>
            <a:endParaRPr lang="en" dirty="0"/>
          </a:p>
          <a:p>
            <a:pPr>
              <a:spcBef>
                <a:spcPts val="0"/>
              </a:spcBef>
            </a:pPr>
            <a:r>
              <a:rPr lang="en-US" altLang="zh-CN" u="sng" dirty="0">
                <a:solidFill>
                  <a:schemeClr val="hlink"/>
                </a:solidFill>
                <a:hlinkClick r:id="rId3"/>
              </a:rPr>
              <a:t>https://www.taitradioacademy.com/topic/how-does-modulation-work-1-1/</a:t>
            </a:r>
            <a:endParaRPr lang="en-US" altLang="zh-CN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dirty="0"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137" name="Google Shape;1137;p84"/>
          <p:cNvPicPr preferRelativeResize="0"/>
          <p:nvPr/>
        </p:nvPicPr>
        <p:blipFill rotWithShape="1">
          <a:blip r:embed="rId4">
            <a:alphaModFix/>
          </a:blip>
          <a:srcRect l="30358" t="78473" r="30184"/>
          <a:stretch/>
        </p:blipFill>
        <p:spPr>
          <a:xfrm>
            <a:off x="5811150" y="1380798"/>
            <a:ext cx="2701301" cy="78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8" name="Google Shape;1138;p84"/>
          <p:cNvPicPr preferRelativeResize="0"/>
          <p:nvPr/>
        </p:nvPicPr>
        <p:blipFill rotWithShape="1">
          <a:blip r:embed="rId5">
            <a:alphaModFix/>
          </a:blip>
          <a:srcRect l="33372" t="78166" r="28399"/>
          <a:stretch/>
        </p:blipFill>
        <p:spPr>
          <a:xfrm>
            <a:off x="5871641" y="600523"/>
            <a:ext cx="2580298" cy="780276"/>
          </a:xfrm>
          <a:prstGeom prst="rect">
            <a:avLst/>
          </a:prstGeom>
          <a:noFill/>
          <a:ln>
            <a:noFill/>
          </a:ln>
        </p:spPr>
      </p:pic>
      <p:sp>
        <p:nvSpPr>
          <p:cNvPr id="1139" name="Google Shape;1139;p84"/>
          <p:cNvSpPr/>
          <p:nvPr/>
        </p:nvSpPr>
        <p:spPr>
          <a:xfrm>
            <a:off x="6500640" y="2508188"/>
            <a:ext cx="1876500" cy="1876500"/>
          </a:xfrm>
          <a:prstGeom prst="ellipse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40" name="Google Shape;1140;p84"/>
          <p:cNvSpPr/>
          <p:nvPr/>
        </p:nvSpPr>
        <p:spPr>
          <a:xfrm>
            <a:off x="6711576" y="2722362"/>
            <a:ext cx="1454400" cy="1454400"/>
          </a:xfrm>
          <a:prstGeom prst="ellipse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41" name="Google Shape;1141;p84"/>
          <p:cNvSpPr/>
          <p:nvPr/>
        </p:nvSpPr>
        <p:spPr>
          <a:xfrm>
            <a:off x="6944478" y="2955254"/>
            <a:ext cx="988500" cy="988500"/>
          </a:xfrm>
          <a:prstGeom prst="ellipse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42" name="Google Shape;1142;p84"/>
          <p:cNvSpPr/>
          <p:nvPr/>
        </p:nvSpPr>
        <p:spPr>
          <a:xfrm>
            <a:off x="7211410" y="3222184"/>
            <a:ext cx="454800" cy="454800"/>
          </a:xfrm>
          <a:prstGeom prst="ellipse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43" name="Google Shape;1143;p84"/>
          <p:cNvSpPr/>
          <p:nvPr/>
        </p:nvSpPr>
        <p:spPr>
          <a:xfrm>
            <a:off x="7399138" y="3415314"/>
            <a:ext cx="79200" cy="79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E9CEEA-9004-35B4-272D-5B0C034B089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39</a:t>
            </a:fld>
            <a:endParaRPr lang="en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Difference: Wired vs. Wireless Links</a:t>
            </a:r>
            <a:endParaRPr/>
          </a:p>
        </p:txBody>
      </p:sp>
      <p:sp>
        <p:nvSpPr>
          <p:cNvPr id="205" name="Google Shape;205;p30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44649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Wired links: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Point-to-point (private) by default.</a:t>
            </a:r>
            <a:br>
              <a:rPr lang="en"/>
            </a:br>
            <a:br>
              <a:rPr lang="en"/>
            </a:br>
            <a:endParaRPr sz="12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Creating multi-point buses requires work.</a:t>
            </a:r>
            <a:br>
              <a:rPr lang="en"/>
            </a:b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Fairly easy to shield from external interference.</a:t>
            </a:r>
            <a:br>
              <a:rPr lang="en"/>
            </a:br>
            <a:br>
              <a:rPr lang="en"/>
            </a:b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Uses electrical signals to transmit data.</a:t>
            </a:r>
            <a:endParaRPr/>
          </a:p>
        </p:txBody>
      </p:sp>
      <p:sp>
        <p:nvSpPr>
          <p:cNvPr id="206" name="Google Shape;206;p30"/>
          <p:cNvSpPr txBox="1">
            <a:spLocks noGrp="1"/>
          </p:cNvSpPr>
          <p:nvPr>
            <p:ph type="body" idx="1"/>
          </p:nvPr>
        </p:nvSpPr>
        <p:spPr>
          <a:xfrm>
            <a:off x="4571950" y="402200"/>
            <a:ext cx="44649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Wireless links: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Broadcast (shared) by default.</a:t>
            </a:r>
            <a:br>
              <a:rPr lang="en"/>
            </a:br>
            <a:br>
              <a:rPr lang="en"/>
            </a:br>
            <a:endParaRPr sz="12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Creating point-to-point private links requires work.</a:t>
            </a:r>
            <a:br>
              <a:rPr lang="en"/>
            </a:b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Fairly hard to shield from external interference.</a:t>
            </a:r>
            <a:br>
              <a:rPr lang="en"/>
            </a:br>
            <a:br>
              <a:rPr lang="en"/>
            </a:b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Modulate electromagnetic fields to transmit data.</a:t>
            </a:r>
            <a:endParaRPr/>
          </a:p>
        </p:txBody>
      </p:sp>
      <p:sp>
        <p:nvSpPr>
          <p:cNvPr id="207" name="Google Shape;207;p30"/>
          <p:cNvSpPr/>
          <p:nvPr/>
        </p:nvSpPr>
        <p:spPr>
          <a:xfrm>
            <a:off x="1815550" y="1466150"/>
            <a:ext cx="133500" cy="13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8" name="Google Shape;208;p30"/>
          <p:cNvSpPr/>
          <p:nvPr/>
        </p:nvSpPr>
        <p:spPr>
          <a:xfrm>
            <a:off x="2729950" y="1466150"/>
            <a:ext cx="133500" cy="13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09" name="Google Shape;209;p30"/>
          <p:cNvCxnSpPr>
            <a:stCxn id="207" idx="6"/>
            <a:endCxn id="208" idx="2"/>
          </p:cNvCxnSpPr>
          <p:nvPr/>
        </p:nvCxnSpPr>
        <p:spPr>
          <a:xfrm>
            <a:off x="1949050" y="1532900"/>
            <a:ext cx="7809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0" name="Google Shape;210;p30"/>
          <p:cNvSpPr/>
          <p:nvPr/>
        </p:nvSpPr>
        <p:spPr>
          <a:xfrm>
            <a:off x="6661000" y="1389500"/>
            <a:ext cx="286800" cy="286800"/>
          </a:xfrm>
          <a:prstGeom prst="ellipse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1" name="Google Shape;211;p30"/>
          <p:cNvSpPr/>
          <p:nvPr/>
        </p:nvSpPr>
        <p:spPr>
          <a:xfrm>
            <a:off x="6737650" y="1466150"/>
            <a:ext cx="133500" cy="13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2" name="Google Shape;212;p30"/>
          <p:cNvSpPr/>
          <p:nvPr/>
        </p:nvSpPr>
        <p:spPr>
          <a:xfrm>
            <a:off x="6592450" y="1320950"/>
            <a:ext cx="423900" cy="423900"/>
          </a:xfrm>
          <a:prstGeom prst="ellipse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3" name="Google Shape;213;p30"/>
          <p:cNvSpPr/>
          <p:nvPr/>
        </p:nvSpPr>
        <p:spPr>
          <a:xfrm>
            <a:off x="6518050" y="1246550"/>
            <a:ext cx="572700" cy="572700"/>
          </a:xfrm>
          <a:prstGeom prst="ellipse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4" name="Google Shape;214;p30"/>
          <p:cNvSpPr/>
          <p:nvPr/>
        </p:nvSpPr>
        <p:spPr>
          <a:xfrm>
            <a:off x="1815550" y="2228150"/>
            <a:ext cx="133500" cy="13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5" name="Google Shape;215;p30"/>
          <p:cNvSpPr/>
          <p:nvPr/>
        </p:nvSpPr>
        <p:spPr>
          <a:xfrm>
            <a:off x="2729950" y="2228150"/>
            <a:ext cx="133500" cy="13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16" name="Google Shape;216;p30"/>
          <p:cNvCxnSpPr>
            <a:stCxn id="214" idx="6"/>
            <a:endCxn id="215" idx="2"/>
          </p:cNvCxnSpPr>
          <p:nvPr/>
        </p:nvCxnSpPr>
        <p:spPr>
          <a:xfrm>
            <a:off x="1949050" y="2294900"/>
            <a:ext cx="7809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7" name="Google Shape;217;p30"/>
          <p:cNvCxnSpPr>
            <a:stCxn id="218" idx="0"/>
          </p:cNvCxnSpPr>
          <p:nvPr/>
        </p:nvCxnSpPr>
        <p:spPr>
          <a:xfrm rot="10800000">
            <a:off x="2339500" y="2294000"/>
            <a:ext cx="0" cy="2142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8" name="Google Shape;218;p30"/>
          <p:cNvSpPr/>
          <p:nvPr/>
        </p:nvSpPr>
        <p:spPr>
          <a:xfrm>
            <a:off x="2272750" y="2508200"/>
            <a:ext cx="133500" cy="13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19" name="Google Shape;219;p30"/>
          <p:cNvPicPr preferRelativeResize="0"/>
          <p:nvPr/>
        </p:nvPicPr>
        <p:blipFill rotWithShape="1">
          <a:blip r:embed="rId3">
            <a:alphaModFix/>
          </a:blip>
          <a:srcRect t="35225" b="34383"/>
          <a:stretch/>
        </p:blipFill>
        <p:spPr>
          <a:xfrm>
            <a:off x="1313963" y="3417850"/>
            <a:ext cx="2051075" cy="467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A72013-F423-CC57-A58F-278813E7590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Encoding Data Over Wireless Links</a:t>
            </a:r>
            <a:endParaRPr/>
          </a:p>
        </p:txBody>
      </p:sp>
      <p:sp>
        <p:nvSpPr>
          <p:cNvPr id="225" name="Google Shape;225;p31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283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Wired link: Encode bits as electrical signals.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High voltage = 1.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Low voltage = 0.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Wireless link: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Draw the bits as a wave?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Problem: Resulting wave is low-frequency, and hard to transmit.</a:t>
            </a:r>
            <a:endParaRPr/>
          </a:p>
        </p:txBody>
      </p:sp>
      <p:sp>
        <p:nvSpPr>
          <p:cNvPr id="226" name="Google Shape;226;p31"/>
          <p:cNvSpPr/>
          <p:nvPr/>
        </p:nvSpPr>
        <p:spPr>
          <a:xfrm>
            <a:off x="2632625" y="3514325"/>
            <a:ext cx="4102250" cy="755843"/>
          </a:xfrm>
          <a:custGeom>
            <a:avLst/>
            <a:gdLst/>
            <a:ahLst/>
            <a:cxnLst/>
            <a:rect l="l" t="t" r="r" b="b"/>
            <a:pathLst>
              <a:path w="164090" h="33792" extrusionOk="0">
                <a:moveTo>
                  <a:pt x="0" y="33658"/>
                </a:moveTo>
                <a:lnTo>
                  <a:pt x="12991" y="33658"/>
                </a:lnTo>
                <a:lnTo>
                  <a:pt x="12991" y="0"/>
                </a:lnTo>
                <a:lnTo>
                  <a:pt x="30022" y="0"/>
                </a:lnTo>
                <a:lnTo>
                  <a:pt x="30022" y="33590"/>
                </a:lnTo>
                <a:lnTo>
                  <a:pt x="71380" y="33590"/>
                </a:lnTo>
                <a:lnTo>
                  <a:pt x="71380" y="68"/>
                </a:lnTo>
                <a:lnTo>
                  <a:pt x="76698" y="68"/>
                </a:lnTo>
                <a:lnTo>
                  <a:pt x="76698" y="33725"/>
                </a:lnTo>
                <a:lnTo>
                  <a:pt x="85381" y="33725"/>
                </a:lnTo>
                <a:lnTo>
                  <a:pt x="85381" y="135"/>
                </a:lnTo>
                <a:lnTo>
                  <a:pt x="92449" y="135"/>
                </a:lnTo>
                <a:lnTo>
                  <a:pt x="92449" y="33590"/>
                </a:lnTo>
                <a:lnTo>
                  <a:pt x="102210" y="33590"/>
                </a:lnTo>
                <a:lnTo>
                  <a:pt x="102210" y="68"/>
                </a:lnTo>
                <a:lnTo>
                  <a:pt x="132483" y="68"/>
                </a:lnTo>
                <a:lnTo>
                  <a:pt x="132483" y="33792"/>
                </a:lnTo>
                <a:lnTo>
                  <a:pt x="164090" y="33792"/>
                </a:lnTo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7" name="Google Shape;227;p31"/>
          <p:cNvSpPr txBox="1"/>
          <p:nvPr/>
        </p:nvSpPr>
        <p:spPr>
          <a:xfrm>
            <a:off x="2607525" y="4442625"/>
            <a:ext cx="41022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0 0 1 1 0 0 0 0 0 1 0 1 0 1 1 1 1 0 0 0 0</a:t>
            </a:r>
            <a:endParaRPr>
              <a:solidFill>
                <a:schemeClr val="accent3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9BFAD9-CECB-87C8-32A5-378223E579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Encoding Data Over Wireless Links – Modulation</a:t>
            </a:r>
            <a:endParaRPr/>
          </a:p>
        </p:txBody>
      </p:sp>
      <p:sp>
        <p:nvSpPr>
          <p:cNvPr id="233" name="Google Shape;233;p32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31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Modulation</a:t>
            </a:r>
            <a:r>
              <a:rPr lang="en"/>
              <a:t>: Impose our data signal on top of a carrier signal.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Carrier signal: A high-frequency, constant wave that contains no information.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combined wave is easy to transmit, and contains our data!</a:t>
            </a:r>
            <a:endParaRPr/>
          </a:p>
        </p:txBody>
      </p:sp>
      <p:pic>
        <p:nvPicPr>
          <p:cNvPr id="234" name="Google Shape;234;p32"/>
          <p:cNvPicPr preferRelativeResize="0"/>
          <p:nvPr/>
        </p:nvPicPr>
        <p:blipFill rotWithShape="1">
          <a:blip r:embed="rId3">
            <a:alphaModFix/>
          </a:blip>
          <a:srcRect l="30358" t="78473" r="30184"/>
          <a:stretch/>
        </p:blipFill>
        <p:spPr>
          <a:xfrm>
            <a:off x="2550150" y="3516198"/>
            <a:ext cx="2701301" cy="78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2"/>
          <p:cNvPicPr preferRelativeResize="0"/>
          <p:nvPr/>
        </p:nvPicPr>
        <p:blipFill rotWithShape="1">
          <a:blip r:embed="rId4">
            <a:alphaModFix/>
          </a:blip>
          <a:srcRect l="33372" t="78166" r="28399"/>
          <a:stretch/>
        </p:blipFill>
        <p:spPr>
          <a:xfrm>
            <a:off x="5565291" y="3516198"/>
            <a:ext cx="2580298" cy="780276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2"/>
          <p:cNvSpPr txBox="1"/>
          <p:nvPr/>
        </p:nvSpPr>
        <p:spPr>
          <a:xfrm>
            <a:off x="2717150" y="4323100"/>
            <a:ext cx="2367300" cy="7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Amplitude Modulation (AM):</a:t>
            </a:r>
            <a:endParaRPr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1 = Taller wave.</a:t>
            </a:r>
            <a:endParaRPr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0 = Shorter wave.</a:t>
            </a:r>
            <a:endParaRPr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37" name="Google Shape;237;p32"/>
          <p:cNvPicPr preferRelativeResize="0"/>
          <p:nvPr/>
        </p:nvPicPr>
        <p:blipFill rotWithShape="1">
          <a:blip r:embed="rId3">
            <a:alphaModFix/>
          </a:blip>
          <a:srcRect l="30358" t="13263" r="30184" b="61375"/>
          <a:stretch/>
        </p:blipFill>
        <p:spPr>
          <a:xfrm>
            <a:off x="2737481" y="1730200"/>
            <a:ext cx="2326622" cy="78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2"/>
          <p:cNvPicPr preferRelativeResize="0"/>
          <p:nvPr/>
        </p:nvPicPr>
        <p:blipFill rotWithShape="1">
          <a:blip r:embed="rId3">
            <a:alphaModFix/>
          </a:blip>
          <a:srcRect l="30358" t="45558" r="30184" b="30803"/>
          <a:stretch/>
        </p:blipFill>
        <p:spPr>
          <a:xfrm>
            <a:off x="2737476" y="2689387"/>
            <a:ext cx="2326622" cy="727291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2"/>
          <p:cNvSpPr txBox="1"/>
          <p:nvPr/>
        </p:nvSpPr>
        <p:spPr>
          <a:xfrm>
            <a:off x="5671800" y="4323100"/>
            <a:ext cx="2367300" cy="7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Frequency Modulation (FM):</a:t>
            </a:r>
            <a:endParaRPr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1 = Oscillate fast.</a:t>
            </a:r>
            <a:endParaRPr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0 = Oscillate slow.</a:t>
            </a:r>
            <a:endParaRPr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40" name="Google Shape;240;p32"/>
          <p:cNvPicPr preferRelativeResize="0"/>
          <p:nvPr/>
        </p:nvPicPr>
        <p:blipFill rotWithShape="1">
          <a:blip r:embed="rId3">
            <a:alphaModFix/>
          </a:blip>
          <a:srcRect l="30358" t="13263" r="30184" b="61375"/>
          <a:stretch/>
        </p:blipFill>
        <p:spPr>
          <a:xfrm>
            <a:off x="5709281" y="1730200"/>
            <a:ext cx="2326622" cy="78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2"/>
          <p:cNvPicPr preferRelativeResize="0"/>
          <p:nvPr/>
        </p:nvPicPr>
        <p:blipFill rotWithShape="1">
          <a:blip r:embed="rId3">
            <a:alphaModFix/>
          </a:blip>
          <a:srcRect l="30358" t="45558" r="30184" b="30803"/>
          <a:stretch/>
        </p:blipFill>
        <p:spPr>
          <a:xfrm>
            <a:off x="5709276" y="2689387"/>
            <a:ext cx="2326622" cy="727291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32"/>
          <p:cNvSpPr txBox="1"/>
          <p:nvPr/>
        </p:nvSpPr>
        <p:spPr>
          <a:xfrm>
            <a:off x="1120000" y="1984888"/>
            <a:ext cx="13959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Original signal</a:t>
            </a:r>
            <a:endParaRPr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3" name="Google Shape;243;p32"/>
          <p:cNvSpPr txBox="1"/>
          <p:nvPr/>
        </p:nvSpPr>
        <p:spPr>
          <a:xfrm>
            <a:off x="1120000" y="2917563"/>
            <a:ext cx="13959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+ Carrier signal</a:t>
            </a:r>
            <a:endParaRPr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4" name="Google Shape;244;p32"/>
          <p:cNvSpPr txBox="1"/>
          <p:nvPr/>
        </p:nvSpPr>
        <p:spPr>
          <a:xfrm>
            <a:off x="848750" y="3770875"/>
            <a:ext cx="16671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= Modulated signal</a:t>
            </a:r>
            <a:endParaRPr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5" name="Google Shape;245;p32"/>
          <p:cNvSpPr txBox="1"/>
          <p:nvPr/>
        </p:nvSpPr>
        <p:spPr>
          <a:xfrm>
            <a:off x="168100" y="4538800"/>
            <a:ext cx="14907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Other modulation strategies exist.</a:t>
            </a:r>
            <a:endParaRPr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CB542A-789C-42CE-23A1-83E941BF5D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Measuring Noise and Interference – SINR</a:t>
            </a:r>
            <a:endParaRPr/>
          </a:p>
        </p:txBody>
      </p:sp>
      <p:sp>
        <p:nvSpPr>
          <p:cNvPr id="251" name="Google Shape;251;p33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Shared medium → other signals can corrupt our data!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Noise</a:t>
            </a:r>
            <a:r>
              <a:rPr lang="en"/>
              <a:t>: Background, ambient signals.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Interference</a:t>
            </a:r>
            <a:r>
              <a:rPr lang="en"/>
              <a:t>: Another transmitter sending signals.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SINR (Signal to Interference and Noise Ratio)</a:t>
            </a:r>
            <a:r>
              <a:rPr lang="en"/>
              <a:t> lets us measure connection quality: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Ratio of power to noise+interference at the the receiver.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Higher SINR is better.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there's more noise+interference, the signal must be stronger.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signal is weak, can employ coding gain (error-correcting codes).</a:t>
            </a:r>
            <a:endParaRPr/>
          </a:p>
        </p:txBody>
      </p:sp>
      <p:pic>
        <p:nvPicPr>
          <p:cNvPr id="252" name="Google Shape;25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8525" y="2062025"/>
            <a:ext cx="3706749" cy="10194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E95D59-9DDA-7707-3D87-6AA3F238673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Measuring Noise and Interference – SINR</a:t>
            </a:r>
            <a:endParaRPr/>
          </a:p>
        </p:txBody>
      </p:sp>
      <p:sp>
        <p:nvSpPr>
          <p:cNvPr id="258" name="Google Shape;258;p34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4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SINR is dimensionless (it's a ratio).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Decibels let us measure ratios on a logarithmic scale.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Ratio is 10 times greater = increase of 10 dB.</a:t>
            </a:r>
            <a:endParaRPr/>
          </a:p>
        </p:txBody>
      </p:sp>
      <p:pic>
        <p:nvPicPr>
          <p:cNvPr id="259" name="Google Shape;25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9213" y="4009300"/>
            <a:ext cx="5305574" cy="9235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60" name="Google Shape;260;p34"/>
          <p:cNvGraphicFramePr/>
          <p:nvPr/>
        </p:nvGraphicFramePr>
        <p:xfrm>
          <a:off x="3387225" y="1862900"/>
          <a:ext cx="2369550" cy="1609260"/>
        </p:xfrm>
        <a:graphic>
          <a:graphicData uri="http://schemas.openxmlformats.org/drawingml/2006/table">
            <a:tbl>
              <a:tblPr>
                <a:noFill/>
                <a:tableStyleId>{89A2DFA3-B972-4910-8F95-F8E57D69AF1C}</a:tableStyleId>
              </a:tblPr>
              <a:tblGrid>
                <a:gridCol w="1184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4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08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Ratio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27425" marB="27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Ratio in dB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27425" marB="274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27425" marB="27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0 dB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27425" marB="27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27425" marB="27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10 dB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27425" marB="27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100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27425" marB="27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20 dB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27425" marB="27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1000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27425" marB="27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30 dB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27425" marB="274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10000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27425" marB="27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40 dB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27425" marB="274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261" name="Google Shape;261;p34"/>
          <p:cNvCxnSpPr/>
          <p:nvPr/>
        </p:nvCxnSpPr>
        <p:spPr>
          <a:xfrm flipH="1">
            <a:off x="6082000" y="3436475"/>
            <a:ext cx="630600" cy="6306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62" name="Google Shape;262;p34"/>
          <p:cNvSpPr txBox="1"/>
          <p:nvPr/>
        </p:nvSpPr>
        <p:spPr>
          <a:xfrm>
            <a:off x="6283350" y="3152925"/>
            <a:ext cx="11661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SINR formula.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63" name="Google Shape;263;p34"/>
          <p:cNvCxnSpPr>
            <a:stCxn id="264" idx="2"/>
          </p:cNvCxnSpPr>
          <p:nvPr/>
        </p:nvCxnSpPr>
        <p:spPr>
          <a:xfrm>
            <a:off x="2129550" y="3620125"/>
            <a:ext cx="167400" cy="6243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64" name="Google Shape;264;p34"/>
          <p:cNvSpPr txBox="1"/>
          <p:nvPr/>
        </p:nvSpPr>
        <p:spPr>
          <a:xfrm>
            <a:off x="1177950" y="3349225"/>
            <a:ext cx="19032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SINR (measured in dB).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BE5593-A8B0-EB4D-D4A7-C4728F8CB72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Measuring Noise and Interference – Noisy Channel Shannon Capacity</a:t>
            </a:r>
            <a:endParaRPr/>
          </a:p>
        </p:txBody>
      </p:sp>
      <p:sp>
        <p:nvSpPr>
          <p:cNvPr id="270" name="Google Shape;270;p35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6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Shannon capacity</a:t>
            </a:r>
            <a:r>
              <a:rPr lang="en"/>
              <a:t>: Theoretical limit of how much data can be sent on a noisy channel.</a:t>
            </a:r>
            <a:endParaRPr/>
          </a:p>
        </p:txBody>
      </p:sp>
      <p:pic>
        <p:nvPicPr>
          <p:cNvPr id="271" name="Google Shape;27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3413" y="963200"/>
            <a:ext cx="4036974" cy="7157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2" name="Google Shape;272;p35"/>
          <p:cNvCxnSpPr/>
          <p:nvPr/>
        </p:nvCxnSpPr>
        <p:spPr>
          <a:xfrm rot="10800000" flipH="1">
            <a:off x="2560900" y="1537000"/>
            <a:ext cx="147300" cy="5496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73" name="Google Shape;273;p35"/>
          <p:cNvSpPr txBox="1"/>
          <p:nvPr/>
        </p:nvSpPr>
        <p:spPr>
          <a:xfrm>
            <a:off x="1263850" y="2086600"/>
            <a:ext cx="16797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How much data can be sent? (bits/sec)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4" name="Google Shape;274;p35"/>
          <p:cNvSpPr txBox="1"/>
          <p:nvPr/>
        </p:nvSpPr>
        <p:spPr>
          <a:xfrm>
            <a:off x="3092650" y="2086600"/>
            <a:ext cx="1860300" cy="7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Bandwidth of channel (range of frequencies we can use).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75" name="Google Shape;275;p35"/>
          <p:cNvCxnSpPr/>
          <p:nvPr/>
        </p:nvCxnSpPr>
        <p:spPr>
          <a:xfrm rot="10800000">
            <a:off x="3622600" y="1536850"/>
            <a:ext cx="0" cy="5607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76" name="Google Shape;276;p35"/>
          <p:cNvSpPr txBox="1"/>
          <p:nvPr/>
        </p:nvSpPr>
        <p:spPr>
          <a:xfrm>
            <a:off x="5454850" y="2086600"/>
            <a:ext cx="18603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Ratio of signal power to noise+interference.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77" name="Google Shape;277;p35"/>
          <p:cNvCxnSpPr/>
          <p:nvPr/>
        </p:nvCxnSpPr>
        <p:spPr>
          <a:xfrm rot="10800000">
            <a:off x="5984800" y="1536850"/>
            <a:ext cx="0" cy="5607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78" name="Google Shape;278;p35"/>
          <p:cNvSpPr txBox="1">
            <a:spLocks noGrp="1"/>
          </p:cNvSpPr>
          <p:nvPr>
            <p:ph type="body" idx="1"/>
          </p:nvPr>
        </p:nvSpPr>
        <p:spPr>
          <a:xfrm>
            <a:off x="234300" y="2571750"/>
            <a:ext cx="8909700" cy="180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Higher bandwidth = can send more data.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SINR increases = can send more data.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dirty="0"/>
              <a:t>Stronger signal, or less noise+interference.</a:t>
            </a:r>
          </a:p>
          <a:p>
            <a:pPr marL="0" lvl="0" indent="0">
              <a:buNone/>
            </a:pPr>
            <a:r>
              <a:rPr lang="en-US" altLang="zh-CN" dirty="0"/>
              <a:t>Example: The plain old telephone system:</a:t>
            </a:r>
          </a:p>
          <a:p>
            <a:pPr lvl="0"/>
            <a:r>
              <a:rPr lang="en-US" altLang="zh-CN" i="1" dirty="0"/>
              <a:t>B</a:t>
            </a:r>
            <a:r>
              <a:rPr lang="en-US" altLang="zh-CN" dirty="0"/>
              <a:t> = 3000 Hz. </a:t>
            </a:r>
            <a:r>
              <a:rPr lang="en-US" altLang="zh-CN" sz="1400" dirty="0">
                <a:solidFill>
                  <a:schemeClr val="accent3"/>
                </a:solidFill>
              </a:rPr>
              <a:t>(</a:t>
            </a:r>
            <a:r>
              <a:rPr lang="en-US" altLang="zh-CN" sz="1400" i="1" dirty="0">
                <a:solidFill>
                  <a:schemeClr val="accent3"/>
                </a:solidFill>
              </a:rPr>
              <a:t>Telephones understand frequencies between 300 Hz and 3300 Hz.</a:t>
            </a:r>
            <a:r>
              <a:rPr lang="en-US" altLang="zh-CN" sz="1400" dirty="0">
                <a:solidFill>
                  <a:schemeClr val="accent3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US" altLang="zh-CN" dirty="0"/>
              <a:t>SINR = 100. </a:t>
            </a:r>
            <a:r>
              <a:rPr lang="en-US" altLang="zh-CN" sz="1400" dirty="0">
                <a:solidFill>
                  <a:schemeClr val="accent3"/>
                </a:solidFill>
              </a:rPr>
              <a:t>(</a:t>
            </a:r>
            <a:r>
              <a:rPr lang="en-US" altLang="zh-CN" sz="1400" i="1" dirty="0">
                <a:solidFill>
                  <a:schemeClr val="accent3"/>
                </a:solidFill>
              </a:rPr>
              <a:t>20 dB signal-to-noise ratio.</a:t>
            </a:r>
            <a:r>
              <a:rPr lang="en-US" altLang="zh-CN" sz="1400" dirty="0">
                <a:solidFill>
                  <a:schemeClr val="accent3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US" altLang="zh-CN" i="1" dirty="0"/>
              <a:t>C</a:t>
            </a:r>
            <a:r>
              <a:rPr lang="en-US" altLang="zh-CN" dirty="0"/>
              <a:t> = 3000 · log</a:t>
            </a:r>
            <a:r>
              <a:rPr lang="en-US" altLang="zh-CN" sz="1200" dirty="0"/>
              <a:t>2</a:t>
            </a:r>
            <a:r>
              <a:rPr lang="en-US" altLang="zh-CN" dirty="0"/>
              <a:t>(1 + 100) ≈ 20000 = 20 kbps.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02F589-8D1A-0F24-CF28-DFD4E5321FE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ecture">
  <a:themeElements>
    <a:clrScheme name="Simple Light">
      <a:dk1>
        <a:srgbClr val="000000"/>
      </a:dk1>
      <a:lt1>
        <a:srgbClr val="FFFFFF"/>
      </a:lt1>
      <a:dk2>
        <a:srgbClr val="666666"/>
      </a:dk2>
      <a:lt2>
        <a:srgbClr val="C9DAF8"/>
      </a:lt2>
      <a:accent1>
        <a:srgbClr val="FCE5CD"/>
      </a:accent1>
      <a:accent2>
        <a:srgbClr val="CC4125"/>
      </a:accent2>
      <a:accent3>
        <a:srgbClr val="0B5394"/>
      </a:accent3>
      <a:accent4>
        <a:srgbClr val="BF9000"/>
      </a:accent4>
      <a:accent5>
        <a:srgbClr val="6AA84F"/>
      </a:accent5>
      <a:accent6>
        <a:srgbClr val="D9D9D9"/>
      </a:accent6>
      <a:hlink>
        <a:srgbClr val="4A86E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3110</Words>
  <Application>Microsoft Office PowerPoint</Application>
  <PresentationFormat>On-screen Show (16:9)</PresentationFormat>
  <Paragraphs>503</Paragraphs>
  <Slides>39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Roboto</vt:lpstr>
      <vt:lpstr>Roboto Light</vt:lpstr>
      <vt:lpstr>Arial</vt:lpstr>
      <vt:lpstr>Roboto Medium</vt:lpstr>
      <vt:lpstr>Consolas</vt:lpstr>
      <vt:lpstr>Simple Lecture</vt:lpstr>
      <vt:lpstr>PowerPoint Presentation</vt:lpstr>
      <vt:lpstr>Why is Wireless Different?</vt:lpstr>
      <vt:lpstr>Wireless Signals</vt:lpstr>
      <vt:lpstr>Difference: Wired vs. Wireless Links</vt:lpstr>
      <vt:lpstr>Encoding Data Over Wireless Links</vt:lpstr>
      <vt:lpstr>Encoding Data Over Wireless Links – Modulation</vt:lpstr>
      <vt:lpstr>Measuring Noise and Interference – SINR</vt:lpstr>
      <vt:lpstr>Measuring Noise and Interference – SINR</vt:lpstr>
      <vt:lpstr>Measuring Noise and Interference – Noisy Channel Shannon Capacity</vt:lpstr>
      <vt:lpstr>Difference: Wireless Signals Attenuate</vt:lpstr>
      <vt:lpstr>Difference: Attenuation</vt:lpstr>
      <vt:lpstr>Measuring Attenuation – Free-Space Model</vt:lpstr>
      <vt:lpstr>Measuring Attenuation – Friis Equation</vt:lpstr>
      <vt:lpstr>Measuring Attenuation – Friis Equation, Rewritten</vt:lpstr>
      <vt:lpstr>Measuring Attenuation – Link Budget</vt:lpstr>
      <vt:lpstr>Measuring Attenuation – Link Budget</vt:lpstr>
      <vt:lpstr>Difference: Changing Environments</vt:lpstr>
      <vt:lpstr>Difference: Environments Change</vt:lpstr>
      <vt:lpstr>Path Loss is Messy</vt:lpstr>
      <vt:lpstr>Characteristics of Path Loss</vt:lpstr>
      <vt:lpstr>Modeling Path Loss – Two-Ray Model</vt:lpstr>
      <vt:lpstr>Modeling Path Loss – Two-Ray Model</vt:lpstr>
      <vt:lpstr>Modeling Path Loss – General Ray Tracing Models</vt:lpstr>
      <vt:lpstr>Modeling Path Loss – General Ray Tracing Models</vt:lpstr>
      <vt:lpstr>Difference: Collision Detection</vt:lpstr>
      <vt:lpstr>Difference: Collision Detection</vt:lpstr>
      <vt:lpstr>Recall: Multiple Access Protocols</vt:lpstr>
      <vt:lpstr>CSMA in Wireless Networks</vt:lpstr>
      <vt:lpstr>CSMA in Wireless Networks</vt:lpstr>
      <vt:lpstr>CSMA in Wireless Networks – Hidden Terminal Problem</vt:lpstr>
      <vt:lpstr>CSMA in Wireless Networks – Exposed Terminal Problem</vt:lpstr>
      <vt:lpstr>MACA (Multiple Access with Collision Avoidance)</vt:lpstr>
      <vt:lpstr>MACA (Multiple Access with Collision Avoidance)</vt:lpstr>
      <vt:lpstr>MACA (Multiple Access with Collision Avoidance) – Solving Hidden Terminal Problem</vt:lpstr>
      <vt:lpstr>MACA (Multiple Access with Collision Avoidance) – Rules</vt:lpstr>
      <vt:lpstr>MACA (Multiple Access with Collision Avoidance) – Solving Exposed Terminal Problem</vt:lpstr>
      <vt:lpstr>MACA (Multiple Access with Collision Avoidance) – Solving Exposed Terminal Problem</vt:lpstr>
      <vt:lpstr>MACA (Multiple Access with Collision Avoidance) – Collisions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Zonghua Gu</cp:lastModifiedBy>
  <cp:revision>2</cp:revision>
  <dcterms:modified xsi:type="dcterms:W3CDTF">2026-02-22T00:03:50Z</dcterms:modified>
</cp:coreProperties>
</file>