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0" r:id="rId1"/>
  </p:sldMasterIdLst>
  <p:notesMasterIdLst>
    <p:notesMasterId r:id="rId56"/>
  </p:notesMasterIdLst>
  <p:sldIdLst>
    <p:sldId id="257" r:id="rId2"/>
    <p:sldId id="260" r:id="rId3"/>
    <p:sldId id="261" r:id="rId4"/>
    <p:sldId id="263" r:id="rId5"/>
    <p:sldId id="264" r:id="rId6"/>
    <p:sldId id="321" r:id="rId7"/>
    <p:sldId id="322" r:id="rId8"/>
    <p:sldId id="265" r:id="rId9"/>
    <p:sldId id="266" r:id="rId10"/>
    <p:sldId id="267" r:id="rId11"/>
    <p:sldId id="268" r:id="rId12"/>
    <p:sldId id="269" r:id="rId13"/>
    <p:sldId id="270" r:id="rId14"/>
    <p:sldId id="271" r:id="rId15"/>
    <p:sldId id="272" r:id="rId16"/>
    <p:sldId id="273" r:id="rId17"/>
    <p:sldId id="274" r:id="rId18"/>
    <p:sldId id="275" r:id="rId19"/>
    <p:sldId id="277" r:id="rId20"/>
    <p:sldId id="278" r:id="rId21"/>
    <p:sldId id="279" r:id="rId22"/>
    <p:sldId id="280" r:id="rId23"/>
    <p:sldId id="281" r:id="rId24"/>
    <p:sldId id="282" r:id="rId25"/>
    <p:sldId id="283" r:id="rId26"/>
    <p:sldId id="285" r:id="rId27"/>
    <p:sldId id="287" r:id="rId28"/>
    <p:sldId id="288" r:id="rId29"/>
    <p:sldId id="289" r:id="rId30"/>
    <p:sldId id="290" r:id="rId31"/>
    <p:sldId id="291" r:id="rId32"/>
    <p:sldId id="320" r:id="rId33"/>
    <p:sldId id="293" r:id="rId34"/>
    <p:sldId id="294" r:id="rId35"/>
    <p:sldId id="295" r:id="rId36"/>
    <p:sldId id="297" r:id="rId37"/>
    <p:sldId id="299" r:id="rId38"/>
    <p:sldId id="300" r:id="rId39"/>
    <p:sldId id="301" r:id="rId40"/>
    <p:sldId id="302" r:id="rId41"/>
    <p:sldId id="303" r:id="rId42"/>
    <p:sldId id="304" r:id="rId43"/>
    <p:sldId id="305" r:id="rId44"/>
    <p:sldId id="306" r:id="rId45"/>
    <p:sldId id="307" r:id="rId46"/>
    <p:sldId id="309" r:id="rId47"/>
    <p:sldId id="311" r:id="rId48"/>
    <p:sldId id="313" r:id="rId49"/>
    <p:sldId id="314" r:id="rId50"/>
    <p:sldId id="315" r:id="rId51"/>
    <p:sldId id="316" r:id="rId52"/>
    <p:sldId id="317" r:id="rId53"/>
    <p:sldId id="318" r:id="rId54"/>
    <p:sldId id="319" r:id="rId55"/>
  </p:sldIdLst>
  <p:sldSz cx="9144000" cy="5143500" type="screen16x9"/>
  <p:notesSz cx="6858000" cy="9144000"/>
  <p:embeddedFontLst>
    <p:embeddedFont>
      <p:font typeface="Cambria Math" panose="02040503050406030204" pitchFamily="18" charset="0"/>
      <p:regular r:id="rId57"/>
    </p:embeddedFont>
    <p:embeddedFont>
      <p:font typeface="Roboto" panose="02000000000000000000" pitchFamily="2" charset="0"/>
      <p:regular r:id="rId58"/>
      <p:bold r:id="rId59"/>
      <p:italic r:id="rId60"/>
      <p:boldItalic r:id="rId61"/>
    </p:embeddedFont>
    <p:embeddedFont>
      <p:font typeface="Roboto Light" panose="02000000000000000000" pitchFamily="2" charset="0"/>
      <p:regular r:id="rId62"/>
      <p:bold r:id="rId63"/>
      <p:italic r:id="rId64"/>
      <p:boldItalic r:id="rId65"/>
    </p:embeddedFont>
    <p:embeddedFont>
      <p:font typeface="Roboto Medium" panose="02000000000000000000" pitchFamily="2" charset="0"/>
      <p:regular r:id="rId66"/>
      <p:bold r:id="rId67"/>
      <p:italic r:id="rId68"/>
      <p:boldItalic r:id="rId6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ED2640C-D20D-48DD-BA9B-D56732FC7C56}" v="108" dt="2026-01-31T16:34:00.62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0131" autoAdjust="0"/>
  </p:normalViewPr>
  <p:slideViewPr>
    <p:cSldViewPr snapToGrid="0">
      <p:cViewPr varScale="1">
        <p:scale>
          <a:sx n="87" d="100"/>
          <a:sy n="87" d="100"/>
        </p:scale>
        <p:origin x="1330" y="67"/>
      </p:cViewPr>
      <p:guideLst>
        <p:guide orient="horz" pos="1620"/>
        <p:guide pos="2880"/>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font" Target="fonts/font7.fntdata"/><Relationship Id="rId68" Type="http://schemas.openxmlformats.org/officeDocument/2006/relationships/font" Target="fonts/font12.fntdata"/><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font" Target="fonts/font2.fntdata"/><Relationship Id="rId66" Type="http://schemas.openxmlformats.org/officeDocument/2006/relationships/font" Target="fonts/font10.fntdata"/><Relationship Id="rId74" Type="http://schemas.microsoft.com/office/2016/11/relationships/changesInfo" Target="changesInfos/changesInfo1.xml"/><Relationship Id="rId5" Type="http://schemas.openxmlformats.org/officeDocument/2006/relationships/slide" Target="slides/slide4.xml"/><Relationship Id="rId61" Type="http://schemas.openxmlformats.org/officeDocument/2006/relationships/font" Target="fonts/font5.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64" Type="http://schemas.openxmlformats.org/officeDocument/2006/relationships/font" Target="fonts/font8.fntdata"/><Relationship Id="rId69" Type="http://schemas.openxmlformats.org/officeDocument/2006/relationships/font" Target="fonts/font13.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3.fntdata"/><Relationship Id="rId67" Type="http://schemas.openxmlformats.org/officeDocument/2006/relationships/font" Target="fonts/font11.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font" Target="fonts/font6.fntdata"/><Relationship Id="rId70" Type="http://schemas.openxmlformats.org/officeDocument/2006/relationships/presProps" Target="presProps.xml"/><Relationship Id="rId75"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1.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font" Target="fonts/font4.fntdata"/><Relationship Id="rId65" Type="http://schemas.openxmlformats.org/officeDocument/2006/relationships/font" Target="fonts/font9.fntdata"/><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Zonghua Gu" userId="9a7e1853e1951ef5" providerId="LiveId" clId="{CF1FAA12-072C-4ED5-BA76-0FFFAEFDB88A}"/>
    <pc:docChg chg="undo custSel addSld delSld modSld">
      <pc:chgData name="Zonghua Gu" userId="9a7e1853e1951ef5" providerId="LiveId" clId="{CF1FAA12-072C-4ED5-BA76-0FFFAEFDB88A}" dt="2026-01-31T16:34:00.626" v="909"/>
      <pc:docMkLst>
        <pc:docMk/>
      </pc:docMkLst>
      <pc:sldChg chg="modSp mod modNotesTx">
        <pc:chgData name="Zonghua Gu" userId="9a7e1853e1951ef5" providerId="LiveId" clId="{CF1FAA12-072C-4ED5-BA76-0FFFAEFDB88A}" dt="2026-01-28T03:07:41.838" v="23" actId="20577"/>
        <pc:sldMkLst>
          <pc:docMk/>
          <pc:sldMk cId="0" sldId="261"/>
        </pc:sldMkLst>
        <pc:spChg chg="mod">
          <ac:chgData name="Zonghua Gu" userId="9a7e1853e1951ef5" providerId="LiveId" clId="{CF1FAA12-072C-4ED5-BA76-0FFFAEFDB88A}" dt="2026-01-28T03:07:41.838" v="23" actId="20577"/>
          <ac:spMkLst>
            <pc:docMk/>
            <pc:sldMk cId="0" sldId="261"/>
            <ac:spMk id="175" creationId="{00000000-0000-0000-0000-000000000000}"/>
          </ac:spMkLst>
        </pc:spChg>
      </pc:sldChg>
      <pc:sldChg chg="modSp mod modNotesTx">
        <pc:chgData name="Zonghua Gu" userId="9a7e1853e1951ef5" providerId="LiveId" clId="{CF1FAA12-072C-4ED5-BA76-0FFFAEFDB88A}" dt="2026-01-28T03:08:23.781" v="38" actId="6549"/>
        <pc:sldMkLst>
          <pc:docMk/>
          <pc:sldMk cId="0" sldId="263"/>
        </pc:sldMkLst>
        <pc:spChg chg="mod">
          <ac:chgData name="Zonghua Gu" userId="9a7e1853e1951ef5" providerId="LiveId" clId="{CF1FAA12-072C-4ED5-BA76-0FFFAEFDB88A}" dt="2026-01-28T03:08:23.781" v="38" actId="6549"/>
          <ac:spMkLst>
            <pc:docMk/>
            <pc:sldMk cId="0" sldId="263"/>
            <ac:spMk id="187" creationId="{00000000-0000-0000-0000-000000000000}"/>
          </ac:spMkLst>
        </pc:spChg>
      </pc:sldChg>
      <pc:sldChg chg="modSp">
        <pc:chgData name="Zonghua Gu" userId="9a7e1853e1951ef5" providerId="LiveId" clId="{CF1FAA12-072C-4ED5-BA76-0FFFAEFDB88A}" dt="2026-01-27T19:33:47.601" v="9"/>
        <pc:sldMkLst>
          <pc:docMk/>
          <pc:sldMk cId="0" sldId="264"/>
        </pc:sldMkLst>
        <pc:spChg chg="mod">
          <ac:chgData name="Zonghua Gu" userId="9a7e1853e1951ef5" providerId="LiveId" clId="{CF1FAA12-072C-4ED5-BA76-0FFFAEFDB88A}" dt="2026-01-27T19:33:47.601" v="9"/>
          <ac:spMkLst>
            <pc:docMk/>
            <pc:sldMk cId="0" sldId="264"/>
            <ac:spMk id="195" creationId="{00000000-0000-0000-0000-000000000000}"/>
          </ac:spMkLst>
        </pc:spChg>
      </pc:sldChg>
      <pc:sldChg chg="modSp mod">
        <pc:chgData name="Zonghua Gu" userId="9a7e1853e1951ef5" providerId="LiveId" clId="{CF1FAA12-072C-4ED5-BA76-0FFFAEFDB88A}" dt="2026-01-28T03:50:31.772" v="618" actId="20577"/>
        <pc:sldMkLst>
          <pc:docMk/>
          <pc:sldMk cId="0" sldId="270"/>
        </pc:sldMkLst>
        <pc:spChg chg="mod">
          <ac:chgData name="Zonghua Gu" userId="9a7e1853e1951ef5" providerId="LiveId" clId="{CF1FAA12-072C-4ED5-BA76-0FFFAEFDB88A}" dt="2026-01-28T03:10:45.844" v="42" actId="20577"/>
          <ac:spMkLst>
            <pc:docMk/>
            <pc:sldMk cId="0" sldId="270"/>
            <ac:spMk id="429" creationId="{00000000-0000-0000-0000-000000000000}"/>
          </ac:spMkLst>
        </pc:spChg>
        <pc:spChg chg="mod">
          <ac:chgData name="Zonghua Gu" userId="9a7e1853e1951ef5" providerId="LiveId" clId="{CF1FAA12-072C-4ED5-BA76-0FFFAEFDB88A}" dt="2026-01-28T03:50:31.772" v="618" actId="20577"/>
          <ac:spMkLst>
            <pc:docMk/>
            <pc:sldMk cId="0" sldId="270"/>
            <ac:spMk id="443" creationId="{00000000-0000-0000-0000-000000000000}"/>
          </ac:spMkLst>
        </pc:spChg>
      </pc:sldChg>
      <pc:sldChg chg="modSp mod">
        <pc:chgData name="Zonghua Gu" userId="9a7e1853e1951ef5" providerId="LiveId" clId="{CF1FAA12-072C-4ED5-BA76-0FFFAEFDB88A}" dt="2026-01-28T03:11:37.416" v="44" actId="207"/>
        <pc:sldMkLst>
          <pc:docMk/>
          <pc:sldMk cId="0" sldId="271"/>
        </pc:sldMkLst>
        <pc:spChg chg="mod">
          <ac:chgData name="Zonghua Gu" userId="9a7e1853e1951ef5" providerId="LiveId" clId="{CF1FAA12-072C-4ED5-BA76-0FFFAEFDB88A}" dt="2026-01-28T03:11:27.653" v="43" actId="207"/>
          <ac:spMkLst>
            <pc:docMk/>
            <pc:sldMk cId="0" sldId="271"/>
            <ac:spMk id="453" creationId="{00000000-0000-0000-0000-000000000000}"/>
          </ac:spMkLst>
        </pc:spChg>
        <pc:spChg chg="mod">
          <ac:chgData name="Zonghua Gu" userId="9a7e1853e1951ef5" providerId="LiveId" clId="{CF1FAA12-072C-4ED5-BA76-0FFFAEFDB88A}" dt="2026-01-28T03:11:37.416" v="44" actId="207"/>
          <ac:spMkLst>
            <pc:docMk/>
            <pc:sldMk cId="0" sldId="271"/>
            <ac:spMk id="454" creationId="{00000000-0000-0000-0000-000000000000}"/>
          </ac:spMkLst>
        </pc:spChg>
      </pc:sldChg>
      <pc:sldChg chg="modSp mod">
        <pc:chgData name="Zonghua Gu" userId="9a7e1853e1951ef5" providerId="LiveId" clId="{CF1FAA12-072C-4ED5-BA76-0FFFAEFDB88A}" dt="2026-01-28T03:12:34.779" v="62" actId="20577"/>
        <pc:sldMkLst>
          <pc:docMk/>
          <pc:sldMk cId="0" sldId="272"/>
        </pc:sldMkLst>
        <pc:spChg chg="mod">
          <ac:chgData name="Zonghua Gu" userId="9a7e1853e1951ef5" providerId="LiveId" clId="{CF1FAA12-072C-4ED5-BA76-0FFFAEFDB88A}" dt="2026-01-28T03:12:00.206" v="45" actId="20577"/>
          <ac:spMkLst>
            <pc:docMk/>
            <pc:sldMk cId="0" sldId="272"/>
            <ac:spMk id="465" creationId="{00000000-0000-0000-0000-000000000000}"/>
          </ac:spMkLst>
        </pc:spChg>
        <pc:spChg chg="mod">
          <ac:chgData name="Zonghua Gu" userId="9a7e1853e1951ef5" providerId="LiveId" clId="{CF1FAA12-072C-4ED5-BA76-0FFFAEFDB88A}" dt="2026-01-28T03:12:34.779" v="62" actId="20577"/>
          <ac:spMkLst>
            <pc:docMk/>
            <pc:sldMk cId="0" sldId="272"/>
            <ac:spMk id="473" creationId="{00000000-0000-0000-0000-000000000000}"/>
          </ac:spMkLst>
        </pc:spChg>
      </pc:sldChg>
      <pc:sldChg chg="addSp modSp mod">
        <pc:chgData name="Zonghua Gu" userId="9a7e1853e1951ef5" providerId="LiveId" clId="{CF1FAA12-072C-4ED5-BA76-0FFFAEFDB88A}" dt="2026-01-28T03:14:46.809" v="66"/>
        <pc:sldMkLst>
          <pc:docMk/>
          <pc:sldMk cId="0" sldId="275"/>
        </pc:sldMkLst>
        <pc:spChg chg="mod">
          <ac:chgData name="Zonghua Gu" userId="9a7e1853e1951ef5" providerId="LiveId" clId="{CF1FAA12-072C-4ED5-BA76-0FFFAEFDB88A}" dt="2026-01-28T03:14:36.967" v="65"/>
          <ac:spMkLst>
            <pc:docMk/>
            <pc:sldMk cId="0" sldId="275"/>
            <ac:spMk id="524" creationId="{00000000-0000-0000-0000-000000000000}"/>
          </ac:spMkLst>
        </pc:spChg>
        <pc:cxnChg chg="add mod">
          <ac:chgData name="Zonghua Gu" userId="9a7e1853e1951ef5" providerId="LiveId" clId="{CF1FAA12-072C-4ED5-BA76-0FFFAEFDB88A}" dt="2026-01-28T03:14:46.809" v="66"/>
          <ac:cxnSpMkLst>
            <pc:docMk/>
            <pc:sldMk cId="0" sldId="275"/>
            <ac:cxnSpMk id="2" creationId="{992FABBD-C2E0-5FEA-D659-24E4AA54FE4D}"/>
          </ac:cxnSpMkLst>
        </pc:cxnChg>
        <pc:cxnChg chg="add mod">
          <ac:chgData name="Zonghua Gu" userId="9a7e1853e1951ef5" providerId="LiveId" clId="{CF1FAA12-072C-4ED5-BA76-0FFFAEFDB88A}" dt="2026-01-28T03:14:46.809" v="66"/>
          <ac:cxnSpMkLst>
            <pc:docMk/>
            <pc:sldMk cId="0" sldId="275"/>
            <ac:cxnSpMk id="3" creationId="{606154B3-8880-C467-65EE-51DFA219442A}"/>
          </ac:cxnSpMkLst>
        </pc:cxnChg>
        <pc:cxnChg chg="add mod">
          <ac:chgData name="Zonghua Gu" userId="9a7e1853e1951ef5" providerId="LiveId" clId="{CF1FAA12-072C-4ED5-BA76-0FFFAEFDB88A}" dt="2026-01-28T03:14:46.809" v="66"/>
          <ac:cxnSpMkLst>
            <pc:docMk/>
            <pc:sldMk cId="0" sldId="275"/>
            <ac:cxnSpMk id="4" creationId="{39E41D3F-F07E-57AF-CEBE-64B3ABEAE2B8}"/>
          </ac:cxnSpMkLst>
        </pc:cxnChg>
        <pc:cxnChg chg="add mod">
          <ac:chgData name="Zonghua Gu" userId="9a7e1853e1951ef5" providerId="LiveId" clId="{CF1FAA12-072C-4ED5-BA76-0FFFAEFDB88A}" dt="2026-01-28T03:14:46.809" v="66"/>
          <ac:cxnSpMkLst>
            <pc:docMk/>
            <pc:sldMk cId="0" sldId="275"/>
            <ac:cxnSpMk id="5" creationId="{AED5E606-E398-4D7D-6507-7E76340BE98D}"/>
          </ac:cxnSpMkLst>
        </pc:cxnChg>
        <pc:cxnChg chg="add mod">
          <ac:chgData name="Zonghua Gu" userId="9a7e1853e1951ef5" providerId="LiveId" clId="{CF1FAA12-072C-4ED5-BA76-0FFFAEFDB88A}" dt="2026-01-28T03:14:46.809" v="66"/>
          <ac:cxnSpMkLst>
            <pc:docMk/>
            <pc:sldMk cId="0" sldId="275"/>
            <ac:cxnSpMk id="6" creationId="{0ABCA7CB-6324-2E1C-6893-B12B5C71A8F1}"/>
          </ac:cxnSpMkLst>
        </pc:cxnChg>
      </pc:sldChg>
      <pc:sldChg chg="modSp">
        <pc:chgData name="Zonghua Gu" userId="9a7e1853e1951ef5" providerId="LiveId" clId="{CF1FAA12-072C-4ED5-BA76-0FFFAEFDB88A}" dt="2026-01-27T19:33:47.601" v="9"/>
        <pc:sldMkLst>
          <pc:docMk/>
          <pc:sldMk cId="0" sldId="277"/>
        </pc:sldMkLst>
        <pc:spChg chg="mod">
          <ac:chgData name="Zonghua Gu" userId="9a7e1853e1951ef5" providerId="LiveId" clId="{CF1FAA12-072C-4ED5-BA76-0FFFAEFDB88A}" dt="2026-01-27T19:33:47.601" v="9"/>
          <ac:spMkLst>
            <pc:docMk/>
            <pc:sldMk cId="0" sldId="277"/>
            <ac:spMk id="573" creationId="{00000000-0000-0000-0000-000000000000}"/>
          </ac:spMkLst>
        </pc:spChg>
      </pc:sldChg>
      <pc:sldChg chg="modSp mod modNotesTx">
        <pc:chgData name="Zonghua Gu" userId="9a7e1853e1951ef5" providerId="LiveId" clId="{CF1FAA12-072C-4ED5-BA76-0FFFAEFDB88A}" dt="2026-01-28T03:18:54.622" v="108" actId="20577"/>
        <pc:sldMkLst>
          <pc:docMk/>
          <pc:sldMk cId="0" sldId="283"/>
        </pc:sldMkLst>
        <pc:spChg chg="mod">
          <ac:chgData name="Zonghua Gu" userId="9a7e1853e1951ef5" providerId="LiveId" clId="{CF1FAA12-072C-4ED5-BA76-0FFFAEFDB88A}" dt="2026-01-28T03:18:51.112" v="107" actId="21"/>
          <ac:spMkLst>
            <pc:docMk/>
            <pc:sldMk cId="0" sldId="283"/>
            <ac:spMk id="675" creationId="{00000000-0000-0000-0000-000000000000}"/>
          </ac:spMkLst>
        </pc:spChg>
      </pc:sldChg>
      <pc:sldChg chg="modSp mod modNotesTx">
        <pc:chgData name="Zonghua Gu" userId="9a7e1853e1951ef5" providerId="LiveId" clId="{CF1FAA12-072C-4ED5-BA76-0FFFAEFDB88A}" dt="2026-01-30T05:08:48.798" v="890" actId="14100"/>
        <pc:sldMkLst>
          <pc:docMk/>
          <pc:sldMk cId="0" sldId="285"/>
        </pc:sldMkLst>
        <pc:spChg chg="mod">
          <ac:chgData name="Zonghua Gu" userId="9a7e1853e1951ef5" providerId="LiveId" clId="{CF1FAA12-072C-4ED5-BA76-0FFFAEFDB88A}" dt="2026-01-30T05:08:24.145" v="876" actId="20577"/>
          <ac:spMkLst>
            <pc:docMk/>
            <pc:sldMk cId="0" sldId="285"/>
            <ac:spMk id="687" creationId="{00000000-0000-0000-0000-000000000000}"/>
          </ac:spMkLst>
        </pc:spChg>
        <pc:spChg chg="mod">
          <ac:chgData name="Zonghua Gu" userId="9a7e1853e1951ef5" providerId="LiveId" clId="{CF1FAA12-072C-4ED5-BA76-0FFFAEFDB88A}" dt="2026-01-28T03:20:58.934" v="141" actId="1035"/>
          <ac:spMkLst>
            <pc:docMk/>
            <pc:sldMk cId="0" sldId="285"/>
            <ac:spMk id="688" creationId="{00000000-0000-0000-0000-000000000000}"/>
          </ac:spMkLst>
        </pc:spChg>
        <pc:spChg chg="mod">
          <ac:chgData name="Zonghua Gu" userId="9a7e1853e1951ef5" providerId="LiveId" clId="{CF1FAA12-072C-4ED5-BA76-0FFFAEFDB88A}" dt="2026-01-30T05:08:48.798" v="890" actId="14100"/>
          <ac:spMkLst>
            <pc:docMk/>
            <pc:sldMk cId="0" sldId="285"/>
            <ac:spMk id="691" creationId="{00000000-0000-0000-0000-000000000000}"/>
          </ac:spMkLst>
        </pc:spChg>
        <pc:spChg chg="mod">
          <ac:chgData name="Zonghua Gu" userId="9a7e1853e1951ef5" providerId="LiveId" clId="{CF1FAA12-072C-4ED5-BA76-0FFFAEFDB88A}" dt="2026-01-28T03:20:58.934" v="141" actId="1035"/>
          <ac:spMkLst>
            <pc:docMk/>
            <pc:sldMk cId="0" sldId="285"/>
            <ac:spMk id="692" creationId="{00000000-0000-0000-0000-000000000000}"/>
          </ac:spMkLst>
        </pc:spChg>
        <pc:spChg chg="mod">
          <ac:chgData name="Zonghua Gu" userId="9a7e1853e1951ef5" providerId="LiveId" clId="{CF1FAA12-072C-4ED5-BA76-0FFFAEFDB88A}" dt="2026-01-28T03:20:58.934" v="141" actId="1035"/>
          <ac:spMkLst>
            <pc:docMk/>
            <pc:sldMk cId="0" sldId="285"/>
            <ac:spMk id="694" creationId="{00000000-0000-0000-0000-000000000000}"/>
          </ac:spMkLst>
        </pc:spChg>
        <pc:spChg chg="mod">
          <ac:chgData name="Zonghua Gu" userId="9a7e1853e1951ef5" providerId="LiveId" clId="{CF1FAA12-072C-4ED5-BA76-0FFFAEFDB88A}" dt="2026-01-28T03:20:58.934" v="141" actId="1035"/>
          <ac:spMkLst>
            <pc:docMk/>
            <pc:sldMk cId="0" sldId="285"/>
            <ac:spMk id="696" creationId="{00000000-0000-0000-0000-000000000000}"/>
          </ac:spMkLst>
        </pc:spChg>
        <pc:spChg chg="mod">
          <ac:chgData name="Zonghua Gu" userId="9a7e1853e1951ef5" providerId="LiveId" clId="{CF1FAA12-072C-4ED5-BA76-0FFFAEFDB88A}" dt="2026-01-28T03:20:58.934" v="141" actId="1035"/>
          <ac:spMkLst>
            <pc:docMk/>
            <pc:sldMk cId="0" sldId="285"/>
            <ac:spMk id="700" creationId="{00000000-0000-0000-0000-000000000000}"/>
          </ac:spMkLst>
        </pc:spChg>
        <pc:spChg chg="mod">
          <ac:chgData name="Zonghua Gu" userId="9a7e1853e1951ef5" providerId="LiveId" clId="{CF1FAA12-072C-4ED5-BA76-0FFFAEFDB88A}" dt="2026-01-28T03:20:58.934" v="141" actId="1035"/>
          <ac:spMkLst>
            <pc:docMk/>
            <pc:sldMk cId="0" sldId="285"/>
            <ac:spMk id="702" creationId="{00000000-0000-0000-0000-000000000000}"/>
          </ac:spMkLst>
        </pc:spChg>
        <pc:spChg chg="mod">
          <ac:chgData name="Zonghua Gu" userId="9a7e1853e1951ef5" providerId="LiveId" clId="{CF1FAA12-072C-4ED5-BA76-0FFFAEFDB88A}" dt="2026-01-28T03:20:58.934" v="141" actId="1035"/>
          <ac:spMkLst>
            <pc:docMk/>
            <pc:sldMk cId="0" sldId="285"/>
            <ac:spMk id="704" creationId="{00000000-0000-0000-0000-000000000000}"/>
          </ac:spMkLst>
        </pc:spChg>
        <pc:spChg chg="mod">
          <ac:chgData name="Zonghua Gu" userId="9a7e1853e1951ef5" providerId="LiveId" clId="{CF1FAA12-072C-4ED5-BA76-0FFFAEFDB88A}" dt="2026-01-28T03:20:58.934" v="141" actId="1035"/>
          <ac:spMkLst>
            <pc:docMk/>
            <pc:sldMk cId="0" sldId="285"/>
            <ac:spMk id="706" creationId="{00000000-0000-0000-0000-000000000000}"/>
          </ac:spMkLst>
        </pc:spChg>
        <pc:spChg chg="mod">
          <ac:chgData name="Zonghua Gu" userId="9a7e1853e1951ef5" providerId="LiveId" clId="{CF1FAA12-072C-4ED5-BA76-0FFFAEFDB88A}" dt="2026-01-28T03:20:58.934" v="141" actId="1035"/>
          <ac:spMkLst>
            <pc:docMk/>
            <pc:sldMk cId="0" sldId="285"/>
            <ac:spMk id="709" creationId="{00000000-0000-0000-0000-000000000000}"/>
          </ac:spMkLst>
        </pc:spChg>
        <pc:spChg chg="mod">
          <ac:chgData name="Zonghua Gu" userId="9a7e1853e1951ef5" providerId="LiveId" clId="{CF1FAA12-072C-4ED5-BA76-0FFFAEFDB88A}" dt="2026-01-30T05:08:42.920" v="888" actId="1035"/>
          <ac:spMkLst>
            <pc:docMk/>
            <pc:sldMk cId="0" sldId="285"/>
            <ac:spMk id="710" creationId="{00000000-0000-0000-0000-000000000000}"/>
          </ac:spMkLst>
        </pc:spChg>
        <pc:spChg chg="mod">
          <ac:chgData name="Zonghua Gu" userId="9a7e1853e1951ef5" providerId="LiveId" clId="{CF1FAA12-072C-4ED5-BA76-0FFFAEFDB88A}" dt="2026-01-30T05:08:42.920" v="888" actId="1035"/>
          <ac:spMkLst>
            <pc:docMk/>
            <pc:sldMk cId="0" sldId="285"/>
            <ac:spMk id="711" creationId="{00000000-0000-0000-0000-000000000000}"/>
          </ac:spMkLst>
        </pc:spChg>
      </pc:sldChg>
      <pc:sldChg chg="modSp">
        <pc:chgData name="Zonghua Gu" userId="9a7e1853e1951ef5" providerId="LiveId" clId="{CF1FAA12-072C-4ED5-BA76-0FFFAEFDB88A}" dt="2026-01-27T19:33:47.601" v="9"/>
        <pc:sldMkLst>
          <pc:docMk/>
          <pc:sldMk cId="0" sldId="287"/>
        </pc:sldMkLst>
        <pc:spChg chg="mod">
          <ac:chgData name="Zonghua Gu" userId="9a7e1853e1951ef5" providerId="LiveId" clId="{CF1FAA12-072C-4ED5-BA76-0FFFAEFDB88A}" dt="2026-01-27T19:33:47.601" v="9"/>
          <ac:spMkLst>
            <pc:docMk/>
            <pc:sldMk cId="0" sldId="287"/>
            <ac:spMk id="726" creationId="{00000000-0000-0000-0000-000000000000}"/>
          </ac:spMkLst>
        </pc:spChg>
      </pc:sldChg>
      <pc:sldChg chg="modSp mod">
        <pc:chgData name="Zonghua Gu" userId="9a7e1853e1951ef5" providerId="LiveId" clId="{CF1FAA12-072C-4ED5-BA76-0FFFAEFDB88A}" dt="2026-01-28T03:32:28.369" v="416" actId="21"/>
        <pc:sldMkLst>
          <pc:docMk/>
          <pc:sldMk cId="0" sldId="290"/>
        </pc:sldMkLst>
        <pc:spChg chg="mod">
          <ac:chgData name="Zonghua Gu" userId="9a7e1853e1951ef5" providerId="LiveId" clId="{CF1FAA12-072C-4ED5-BA76-0FFFAEFDB88A}" dt="2026-01-28T03:32:28.369" v="416" actId="21"/>
          <ac:spMkLst>
            <pc:docMk/>
            <pc:sldMk cId="0" sldId="290"/>
            <ac:spMk id="779" creationId="{00000000-0000-0000-0000-000000000000}"/>
          </ac:spMkLst>
        </pc:spChg>
      </pc:sldChg>
      <pc:sldChg chg="addSp delSp modSp mod">
        <pc:chgData name="Zonghua Gu" userId="9a7e1853e1951ef5" providerId="LiveId" clId="{CF1FAA12-072C-4ED5-BA76-0FFFAEFDB88A}" dt="2026-01-28T03:34:29.084" v="433" actId="1036"/>
        <pc:sldMkLst>
          <pc:docMk/>
          <pc:sldMk cId="0" sldId="291"/>
        </pc:sldMkLst>
        <pc:spChg chg="mod">
          <ac:chgData name="Zonghua Gu" userId="9a7e1853e1951ef5" providerId="LiveId" clId="{CF1FAA12-072C-4ED5-BA76-0FFFAEFDB88A}" dt="2026-01-28T03:33:56.211" v="427"/>
          <ac:spMkLst>
            <pc:docMk/>
            <pc:sldMk cId="0" sldId="291"/>
            <ac:spMk id="786" creationId="{00000000-0000-0000-0000-000000000000}"/>
          </ac:spMkLst>
        </pc:spChg>
        <pc:spChg chg="mod">
          <ac:chgData name="Zonghua Gu" userId="9a7e1853e1951ef5" providerId="LiveId" clId="{CF1FAA12-072C-4ED5-BA76-0FFFAEFDB88A}" dt="2026-01-28T03:34:29.084" v="433" actId="1036"/>
          <ac:spMkLst>
            <pc:docMk/>
            <pc:sldMk cId="0" sldId="291"/>
            <ac:spMk id="798" creationId="{00000000-0000-0000-0000-000000000000}"/>
          </ac:spMkLst>
        </pc:spChg>
        <pc:spChg chg="mod">
          <ac:chgData name="Zonghua Gu" userId="9a7e1853e1951ef5" providerId="LiveId" clId="{CF1FAA12-072C-4ED5-BA76-0FFFAEFDB88A}" dt="2026-01-28T03:34:29.084" v="433" actId="1036"/>
          <ac:spMkLst>
            <pc:docMk/>
            <pc:sldMk cId="0" sldId="291"/>
            <ac:spMk id="804" creationId="{00000000-0000-0000-0000-000000000000}"/>
          </ac:spMkLst>
        </pc:spChg>
        <pc:spChg chg="mod">
          <ac:chgData name="Zonghua Gu" userId="9a7e1853e1951ef5" providerId="LiveId" clId="{CF1FAA12-072C-4ED5-BA76-0FFFAEFDB88A}" dt="2026-01-28T03:34:29.084" v="433" actId="1036"/>
          <ac:spMkLst>
            <pc:docMk/>
            <pc:sldMk cId="0" sldId="291"/>
            <ac:spMk id="808" creationId="{00000000-0000-0000-0000-000000000000}"/>
          </ac:spMkLst>
        </pc:spChg>
        <pc:spChg chg="add mod">
          <ac:chgData name="Zonghua Gu" userId="9a7e1853e1951ef5" providerId="LiveId" clId="{CF1FAA12-072C-4ED5-BA76-0FFFAEFDB88A}" dt="2026-01-28T03:33:45.946" v="424" actId="1076"/>
          <ac:spMkLst>
            <pc:docMk/>
            <pc:sldMk cId="0" sldId="291"/>
            <ac:spMk id="825" creationId="{00000000-0000-0000-0000-000000000000}"/>
          </ac:spMkLst>
        </pc:spChg>
        <pc:spChg chg="add mod">
          <ac:chgData name="Zonghua Gu" userId="9a7e1853e1951ef5" providerId="LiveId" clId="{CF1FAA12-072C-4ED5-BA76-0FFFAEFDB88A}" dt="2026-01-28T03:34:29.084" v="433" actId="1036"/>
          <ac:spMkLst>
            <pc:docMk/>
            <pc:sldMk cId="0" sldId="291"/>
            <ac:spMk id="826" creationId="{00000000-0000-0000-0000-000000000000}"/>
          </ac:spMkLst>
        </pc:spChg>
        <pc:spChg chg="add mod">
          <ac:chgData name="Zonghua Gu" userId="9a7e1853e1951ef5" providerId="LiveId" clId="{CF1FAA12-072C-4ED5-BA76-0FFFAEFDB88A}" dt="2026-01-28T03:33:30.597" v="420" actId="1076"/>
          <ac:spMkLst>
            <pc:docMk/>
            <pc:sldMk cId="0" sldId="291"/>
            <ac:spMk id="827" creationId="{00000000-0000-0000-0000-000000000000}"/>
          </ac:spMkLst>
        </pc:spChg>
        <pc:spChg chg="add mod">
          <ac:chgData name="Zonghua Gu" userId="9a7e1853e1951ef5" providerId="LiveId" clId="{CF1FAA12-072C-4ED5-BA76-0FFFAEFDB88A}" dt="2026-01-28T03:34:29.084" v="433" actId="1036"/>
          <ac:spMkLst>
            <pc:docMk/>
            <pc:sldMk cId="0" sldId="291"/>
            <ac:spMk id="828" creationId="{00000000-0000-0000-0000-000000000000}"/>
          </ac:spMkLst>
        </pc:spChg>
        <pc:spChg chg="add mod">
          <ac:chgData name="Zonghua Gu" userId="9a7e1853e1951ef5" providerId="LiveId" clId="{CF1FAA12-072C-4ED5-BA76-0FFFAEFDB88A}" dt="2026-01-28T03:34:29.084" v="433" actId="1036"/>
          <ac:spMkLst>
            <pc:docMk/>
            <pc:sldMk cId="0" sldId="291"/>
            <ac:spMk id="829" creationId="{00000000-0000-0000-0000-000000000000}"/>
          </ac:spMkLst>
        </pc:spChg>
        <pc:spChg chg="add mod">
          <ac:chgData name="Zonghua Gu" userId="9a7e1853e1951ef5" providerId="LiveId" clId="{CF1FAA12-072C-4ED5-BA76-0FFFAEFDB88A}" dt="2026-01-28T03:33:30.597" v="420" actId="1076"/>
          <ac:spMkLst>
            <pc:docMk/>
            <pc:sldMk cId="0" sldId="291"/>
            <ac:spMk id="830" creationId="{00000000-0000-0000-0000-000000000000}"/>
          </ac:spMkLst>
        </pc:spChg>
        <pc:spChg chg="add mod">
          <ac:chgData name="Zonghua Gu" userId="9a7e1853e1951ef5" providerId="LiveId" clId="{CF1FAA12-072C-4ED5-BA76-0FFFAEFDB88A}" dt="2026-01-28T03:33:30.597" v="420" actId="1076"/>
          <ac:spMkLst>
            <pc:docMk/>
            <pc:sldMk cId="0" sldId="291"/>
            <ac:spMk id="833" creationId="{00000000-0000-0000-0000-000000000000}"/>
          </ac:spMkLst>
        </pc:spChg>
        <pc:spChg chg="add mod">
          <ac:chgData name="Zonghua Gu" userId="9a7e1853e1951ef5" providerId="LiveId" clId="{CF1FAA12-072C-4ED5-BA76-0FFFAEFDB88A}" dt="2026-01-28T03:34:29.084" v="433" actId="1036"/>
          <ac:spMkLst>
            <pc:docMk/>
            <pc:sldMk cId="0" sldId="291"/>
            <ac:spMk id="837" creationId="{00000000-0000-0000-0000-000000000000}"/>
          </ac:spMkLst>
        </pc:spChg>
        <pc:spChg chg="add mod">
          <ac:chgData name="Zonghua Gu" userId="9a7e1853e1951ef5" providerId="LiveId" clId="{CF1FAA12-072C-4ED5-BA76-0FFFAEFDB88A}" dt="2026-01-28T03:34:29.084" v="433" actId="1036"/>
          <ac:spMkLst>
            <pc:docMk/>
            <pc:sldMk cId="0" sldId="291"/>
            <ac:spMk id="838" creationId="{00000000-0000-0000-0000-000000000000}"/>
          </ac:spMkLst>
        </pc:spChg>
        <pc:spChg chg="add mod">
          <ac:chgData name="Zonghua Gu" userId="9a7e1853e1951ef5" providerId="LiveId" clId="{CF1FAA12-072C-4ED5-BA76-0FFFAEFDB88A}" dt="2026-01-28T03:34:29.084" v="433" actId="1036"/>
          <ac:spMkLst>
            <pc:docMk/>
            <pc:sldMk cId="0" sldId="291"/>
            <ac:spMk id="842" creationId="{00000000-0000-0000-0000-000000000000}"/>
          </ac:spMkLst>
        </pc:spChg>
        <pc:spChg chg="add mod">
          <ac:chgData name="Zonghua Gu" userId="9a7e1853e1951ef5" providerId="LiveId" clId="{CF1FAA12-072C-4ED5-BA76-0FFFAEFDB88A}" dt="2026-01-28T03:33:45.946" v="424" actId="1076"/>
          <ac:spMkLst>
            <pc:docMk/>
            <pc:sldMk cId="0" sldId="291"/>
            <ac:spMk id="843" creationId="{00000000-0000-0000-0000-000000000000}"/>
          </ac:spMkLst>
        </pc:spChg>
        <pc:spChg chg="add mod">
          <ac:chgData name="Zonghua Gu" userId="9a7e1853e1951ef5" providerId="LiveId" clId="{CF1FAA12-072C-4ED5-BA76-0FFFAEFDB88A}" dt="2026-01-28T03:33:45.946" v="424" actId="1076"/>
          <ac:spMkLst>
            <pc:docMk/>
            <pc:sldMk cId="0" sldId="291"/>
            <ac:spMk id="844" creationId="{00000000-0000-0000-0000-000000000000}"/>
          </ac:spMkLst>
        </pc:spChg>
        <pc:spChg chg="add mod">
          <ac:chgData name="Zonghua Gu" userId="9a7e1853e1951ef5" providerId="LiveId" clId="{CF1FAA12-072C-4ED5-BA76-0FFFAEFDB88A}" dt="2026-01-28T03:33:45.946" v="424" actId="1076"/>
          <ac:spMkLst>
            <pc:docMk/>
            <pc:sldMk cId="0" sldId="291"/>
            <ac:spMk id="845" creationId="{00000000-0000-0000-0000-000000000000}"/>
          </ac:spMkLst>
        </pc:spChg>
        <pc:spChg chg="add mod">
          <ac:chgData name="Zonghua Gu" userId="9a7e1853e1951ef5" providerId="LiveId" clId="{CF1FAA12-072C-4ED5-BA76-0FFFAEFDB88A}" dt="2026-01-28T03:33:30.597" v="420" actId="1076"/>
          <ac:spMkLst>
            <pc:docMk/>
            <pc:sldMk cId="0" sldId="291"/>
            <ac:spMk id="846" creationId="{00000000-0000-0000-0000-000000000000}"/>
          </ac:spMkLst>
        </pc:spChg>
        <pc:spChg chg="add mod">
          <ac:chgData name="Zonghua Gu" userId="9a7e1853e1951ef5" providerId="LiveId" clId="{CF1FAA12-072C-4ED5-BA76-0FFFAEFDB88A}" dt="2026-01-28T03:34:29.084" v="433" actId="1036"/>
          <ac:spMkLst>
            <pc:docMk/>
            <pc:sldMk cId="0" sldId="291"/>
            <ac:spMk id="847" creationId="{00000000-0000-0000-0000-000000000000}"/>
          </ac:spMkLst>
        </pc:spChg>
        <pc:cxnChg chg="add mod">
          <ac:chgData name="Zonghua Gu" userId="9a7e1853e1951ef5" providerId="LiveId" clId="{CF1FAA12-072C-4ED5-BA76-0FFFAEFDB88A}" dt="2026-01-28T03:33:30.597" v="420" actId="1076"/>
          <ac:cxnSpMkLst>
            <pc:docMk/>
            <pc:sldMk cId="0" sldId="291"/>
            <ac:cxnSpMk id="834" creationId="{00000000-0000-0000-0000-000000000000}"/>
          </ac:cxnSpMkLst>
        </pc:cxnChg>
        <pc:cxnChg chg="add mod">
          <ac:chgData name="Zonghua Gu" userId="9a7e1853e1951ef5" providerId="LiveId" clId="{CF1FAA12-072C-4ED5-BA76-0FFFAEFDB88A}" dt="2026-01-28T03:34:03.960" v="428" actId="14100"/>
          <ac:cxnSpMkLst>
            <pc:docMk/>
            <pc:sldMk cId="0" sldId="291"/>
            <ac:cxnSpMk id="835" creationId="{00000000-0000-0000-0000-000000000000}"/>
          </ac:cxnSpMkLst>
        </pc:cxnChg>
        <pc:cxnChg chg="add mod">
          <ac:chgData name="Zonghua Gu" userId="9a7e1853e1951ef5" providerId="LiveId" clId="{CF1FAA12-072C-4ED5-BA76-0FFFAEFDB88A}" dt="2026-01-28T03:33:45.946" v="424" actId="1076"/>
          <ac:cxnSpMkLst>
            <pc:docMk/>
            <pc:sldMk cId="0" sldId="291"/>
            <ac:cxnSpMk id="839" creationId="{00000000-0000-0000-0000-000000000000}"/>
          </ac:cxnSpMkLst>
        </pc:cxnChg>
        <pc:cxnChg chg="add mod">
          <ac:chgData name="Zonghua Gu" userId="9a7e1853e1951ef5" providerId="LiveId" clId="{CF1FAA12-072C-4ED5-BA76-0FFFAEFDB88A}" dt="2026-01-28T03:33:45.946" v="424" actId="1076"/>
          <ac:cxnSpMkLst>
            <pc:docMk/>
            <pc:sldMk cId="0" sldId="291"/>
            <ac:cxnSpMk id="841" creationId="{00000000-0000-0000-0000-000000000000}"/>
          </ac:cxnSpMkLst>
        </pc:cxnChg>
        <pc:cxnChg chg="add mod">
          <ac:chgData name="Zonghua Gu" userId="9a7e1853e1951ef5" providerId="LiveId" clId="{CF1FAA12-072C-4ED5-BA76-0FFFAEFDB88A}" dt="2026-01-28T03:33:45.946" v="424" actId="1076"/>
          <ac:cxnSpMkLst>
            <pc:docMk/>
            <pc:sldMk cId="0" sldId="291"/>
            <ac:cxnSpMk id="848" creationId="{00000000-0000-0000-0000-000000000000}"/>
          </ac:cxnSpMkLst>
        </pc:cxnChg>
      </pc:sldChg>
      <pc:sldChg chg="modSp">
        <pc:chgData name="Zonghua Gu" userId="9a7e1853e1951ef5" providerId="LiveId" clId="{CF1FAA12-072C-4ED5-BA76-0FFFAEFDB88A}" dt="2026-01-27T19:33:47.601" v="9"/>
        <pc:sldMkLst>
          <pc:docMk/>
          <pc:sldMk cId="0" sldId="293"/>
        </pc:sldMkLst>
        <pc:spChg chg="mod">
          <ac:chgData name="Zonghua Gu" userId="9a7e1853e1951ef5" providerId="LiveId" clId="{CF1FAA12-072C-4ED5-BA76-0FFFAEFDB88A}" dt="2026-01-27T19:33:47.601" v="9"/>
          <ac:spMkLst>
            <pc:docMk/>
            <pc:sldMk cId="0" sldId="293"/>
            <ac:spMk id="855" creationId="{00000000-0000-0000-0000-000000000000}"/>
          </ac:spMkLst>
        </pc:spChg>
      </pc:sldChg>
      <pc:sldChg chg="addSp modSp mod modAnim">
        <pc:chgData name="Zonghua Gu" userId="9a7e1853e1951ef5" providerId="LiveId" clId="{CF1FAA12-072C-4ED5-BA76-0FFFAEFDB88A}" dt="2026-01-28T03:37:15.247" v="483" actId="20577"/>
        <pc:sldMkLst>
          <pc:docMk/>
          <pc:sldMk cId="0" sldId="295"/>
        </pc:sldMkLst>
        <pc:spChg chg="mod">
          <ac:chgData name="Zonghua Gu" userId="9a7e1853e1951ef5" providerId="LiveId" clId="{CF1FAA12-072C-4ED5-BA76-0FFFAEFDB88A}" dt="2026-01-28T03:36:00.232" v="436" actId="1076"/>
          <ac:spMkLst>
            <pc:docMk/>
            <pc:sldMk cId="0" sldId="295"/>
            <ac:spMk id="867" creationId="{00000000-0000-0000-0000-000000000000}"/>
          </ac:spMkLst>
        </pc:spChg>
        <pc:spChg chg="mod">
          <ac:chgData name="Zonghua Gu" userId="9a7e1853e1951ef5" providerId="LiveId" clId="{CF1FAA12-072C-4ED5-BA76-0FFFAEFDB88A}" dt="2026-01-28T03:37:06.370" v="477" actId="1037"/>
          <ac:spMkLst>
            <pc:docMk/>
            <pc:sldMk cId="0" sldId="295"/>
            <ac:spMk id="868" creationId="{00000000-0000-0000-0000-000000000000}"/>
          </ac:spMkLst>
        </pc:spChg>
        <pc:spChg chg="mod">
          <ac:chgData name="Zonghua Gu" userId="9a7e1853e1951ef5" providerId="LiveId" clId="{CF1FAA12-072C-4ED5-BA76-0FFFAEFDB88A}" dt="2026-01-28T03:36:00.232" v="436" actId="1076"/>
          <ac:spMkLst>
            <pc:docMk/>
            <pc:sldMk cId="0" sldId="295"/>
            <ac:spMk id="870" creationId="{00000000-0000-0000-0000-000000000000}"/>
          </ac:spMkLst>
        </pc:spChg>
        <pc:spChg chg="mod">
          <ac:chgData name="Zonghua Gu" userId="9a7e1853e1951ef5" providerId="LiveId" clId="{CF1FAA12-072C-4ED5-BA76-0FFFAEFDB88A}" dt="2026-01-28T03:37:06.370" v="477" actId="1037"/>
          <ac:spMkLst>
            <pc:docMk/>
            <pc:sldMk cId="0" sldId="295"/>
            <ac:spMk id="872" creationId="{00000000-0000-0000-0000-000000000000}"/>
          </ac:spMkLst>
        </pc:spChg>
        <pc:spChg chg="mod">
          <ac:chgData name="Zonghua Gu" userId="9a7e1853e1951ef5" providerId="LiveId" clId="{CF1FAA12-072C-4ED5-BA76-0FFFAEFDB88A}" dt="2026-01-28T03:37:06.370" v="477" actId="1037"/>
          <ac:spMkLst>
            <pc:docMk/>
            <pc:sldMk cId="0" sldId="295"/>
            <ac:spMk id="873" creationId="{00000000-0000-0000-0000-000000000000}"/>
          </ac:spMkLst>
        </pc:spChg>
        <pc:spChg chg="mod">
          <ac:chgData name="Zonghua Gu" userId="9a7e1853e1951ef5" providerId="LiveId" clId="{CF1FAA12-072C-4ED5-BA76-0FFFAEFDB88A}" dt="2026-01-28T03:37:06.370" v="477" actId="1037"/>
          <ac:spMkLst>
            <pc:docMk/>
            <pc:sldMk cId="0" sldId="295"/>
            <ac:spMk id="877" creationId="{00000000-0000-0000-0000-000000000000}"/>
          </ac:spMkLst>
        </pc:spChg>
        <pc:spChg chg="mod">
          <ac:chgData name="Zonghua Gu" userId="9a7e1853e1951ef5" providerId="LiveId" clId="{CF1FAA12-072C-4ED5-BA76-0FFFAEFDB88A}" dt="2026-01-28T03:36:00.232" v="436" actId="1076"/>
          <ac:spMkLst>
            <pc:docMk/>
            <pc:sldMk cId="0" sldId="295"/>
            <ac:spMk id="879" creationId="{00000000-0000-0000-0000-000000000000}"/>
          </ac:spMkLst>
        </pc:spChg>
        <pc:spChg chg="mod">
          <ac:chgData name="Zonghua Gu" userId="9a7e1853e1951ef5" providerId="LiveId" clId="{CF1FAA12-072C-4ED5-BA76-0FFFAEFDB88A}" dt="2026-01-28T03:36:00.232" v="436" actId="1076"/>
          <ac:spMkLst>
            <pc:docMk/>
            <pc:sldMk cId="0" sldId="295"/>
            <ac:spMk id="882" creationId="{00000000-0000-0000-0000-000000000000}"/>
          </ac:spMkLst>
        </pc:spChg>
        <pc:spChg chg="mod">
          <ac:chgData name="Zonghua Gu" userId="9a7e1853e1951ef5" providerId="LiveId" clId="{CF1FAA12-072C-4ED5-BA76-0FFFAEFDB88A}" dt="2026-01-28T03:37:15.247" v="483" actId="20577"/>
          <ac:spMkLst>
            <pc:docMk/>
            <pc:sldMk cId="0" sldId="295"/>
            <ac:spMk id="884" creationId="{00000000-0000-0000-0000-000000000000}"/>
          </ac:spMkLst>
        </pc:spChg>
        <pc:spChg chg="mod">
          <ac:chgData name="Zonghua Gu" userId="9a7e1853e1951ef5" providerId="LiveId" clId="{CF1FAA12-072C-4ED5-BA76-0FFFAEFDB88A}" dt="2026-01-28T03:36:00.232" v="436" actId="1076"/>
          <ac:spMkLst>
            <pc:docMk/>
            <pc:sldMk cId="0" sldId="295"/>
            <ac:spMk id="885" creationId="{00000000-0000-0000-0000-000000000000}"/>
          </ac:spMkLst>
        </pc:spChg>
        <pc:spChg chg="mod">
          <ac:chgData name="Zonghua Gu" userId="9a7e1853e1951ef5" providerId="LiveId" clId="{CF1FAA12-072C-4ED5-BA76-0FFFAEFDB88A}" dt="2026-01-28T03:36:00.232" v="436" actId="1076"/>
          <ac:spMkLst>
            <pc:docMk/>
            <pc:sldMk cId="0" sldId="295"/>
            <ac:spMk id="887" creationId="{00000000-0000-0000-0000-000000000000}"/>
          </ac:spMkLst>
        </pc:spChg>
        <pc:spChg chg="mod">
          <ac:chgData name="Zonghua Gu" userId="9a7e1853e1951ef5" providerId="LiveId" clId="{CF1FAA12-072C-4ED5-BA76-0FFFAEFDB88A}" dt="2026-01-28T03:37:06.370" v="477" actId="1037"/>
          <ac:spMkLst>
            <pc:docMk/>
            <pc:sldMk cId="0" sldId="295"/>
            <ac:spMk id="888" creationId="{00000000-0000-0000-0000-000000000000}"/>
          </ac:spMkLst>
        </pc:spChg>
        <pc:spChg chg="mod">
          <ac:chgData name="Zonghua Gu" userId="9a7e1853e1951ef5" providerId="LiveId" clId="{CF1FAA12-072C-4ED5-BA76-0FFFAEFDB88A}" dt="2026-01-28T03:37:06.370" v="477" actId="1037"/>
          <ac:spMkLst>
            <pc:docMk/>
            <pc:sldMk cId="0" sldId="295"/>
            <ac:spMk id="906" creationId="{00000000-0000-0000-0000-000000000000}"/>
          </ac:spMkLst>
        </pc:spChg>
        <pc:spChg chg="add mod">
          <ac:chgData name="Zonghua Gu" userId="9a7e1853e1951ef5" providerId="LiveId" clId="{CF1FAA12-072C-4ED5-BA76-0FFFAEFDB88A}" dt="2026-01-28T03:36:04.070" v="438" actId="1076"/>
          <ac:spMkLst>
            <pc:docMk/>
            <pc:sldMk cId="0" sldId="295"/>
            <ac:spMk id="912" creationId="{00000000-0000-0000-0000-000000000000}"/>
          </ac:spMkLst>
        </pc:spChg>
        <pc:spChg chg="mod">
          <ac:chgData name="Zonghua Gu" userId="9a7e1853e1951ef5" providerId="LiveId" clId="{CF1FAA12-072C-4ED5-BA76-0FFFAEFDB88A}" dt="2026-01-28T03:37:06.370" v="477" actId="1037"/>
          <ac:spMkLst>
            <pc:docMk/>
            <pc:sldMk cId="0" sldId="295"/>
            <ac:spMk id="913" creationId="{00000000-0000-0000-0000-000000000000}"/>
          </ac:spMkLst>
        </pc:spChg>
        <pc:spChg chg="add mod">
          <ac:chgData name="Zonghua Gu" userId="9a7e1853e1951ef5" providerId="LiveId" clId="{CF1FAA12-072C-4ED5-BA76-0FFFAEFDB88A}" dt="2026-01-28T03:36:04.070" v="438" actId="1076"/>
          <ac:spMkLst>
            <pc:docMk/>
            <pc:sldMk cId="0" sldId="295"/>
            <ac:spMk id="915" creationId="{00000000-0000-0000-0000-000000000000}"/>
          </ac:spMkLst>
        </pc:spChg>
        <pc:spChg chg="mod">
          <ac:chgData name="Zonghua Gu" userId="9a7e1853e1951ef5" providerId="LiveId" clId="{CF1FAA12-072C-4ED5-BA76-0FFFAEFDB88A}" dt="2026-01-28T03:37:06.370" v="477" actId="1037"/>
          <ac:spMkLst>
            <pc:docMk/>
            <pc:sldMk cId="0" sldId="295"/>
            <ac:spMk id="917" creationId="{00000000-0000-0000-0000-000000000000}"/>
          </ac:spMkLst>
        </pc:spChg>
        <pc:spChg chg="add mod">
          <ac:chgData name="Zonghua Gu" userId="9a7e1853e1951ef5" providerId="LiveId" clId="{CF1FAA12-072C-4ED5-BA76-0FFFAEFDB88A}" dt="2026-01-28T03:36:04.070" v="438" actId="1076"/>
          <ac:spMkLst>
            <pc:docMk/>
            <pc:sldMk cId="0" sldId="295"/>
            <ac:spMk id="918" creationId="{00000000-0000-0000-0000-000000000000}"/>
          </ac:spMkLst>
        </pc:spChg>
        <pc:spChg chg="add mod">
          <ac:chgData name="Zonghua Gu" userId="9a7e1853e1951ef5" providerId="LiveId" clId="{CF1FAA12-072C-4ED5-BA76-0FFFAEFDB88A}" dt="2026-01-28T03:36:04.070" v="438" actId="1076"/>
          <ac:spMkLst>
            <pc:docMk/>
            <pc:sldMk cId="0" sldId="295"/>
            <ac:spMk id="922" creationId="{00000000-0000-0000-0000-000000000000}"/>
          </ac:spMkLst>
        </pc:spChg>
        <pc:spChg chg="add mod">
          <ac:chgData name="Zonghua Gu" userId="9a7e1853e1951ef5" providerId="LiveId" clId="{CF1FAA12-072C-4ED5-BA76-0FFFAEFDB88A}" dt="2026-01-28T03:37:06.370" v="477" actId="1037"/>
          <ac:spMkLst>
            <pc:docMk/>
            <pc:sldMk cId="0" sldId="295"/>
            <ac:spMk id="924" creationId="{00000000-0000-0000-0000-000000000000}"/>
          </ac:spMkLst>
        </pc:spChg>
        <pc:spChg chg="add mod">
          <ac:chgData name="Zonghua Gu" userId="9a7e1853e1951ef5" providerId="LiveId" clId="{CF1FAA12-072C-4ED5-BA76-0FFFAEFDB88A}" dt="2026-01-28T03:36:04.070" v="438" actId="1076"/>
          <ac:spMkLst>
            <pc:docMk/>
            <pc:sldMk cId="0" sldId="295"/>
            <ac:spMk id="927" creationId="{00000000-0000-0000-0000-000000000000}"/>
          </ac:spMkLst>
        </pc:spChg>
        <pc:spChg chg="add mod">
          <ac:chgData name="Zonghua Gu" userId="9a7e1853e1951ef5" providerId="LiveId" clId="{CF1FAA12-072C-4ED5-BA76-0FFFAEFDB88A}" dt="2026-01-28T03:36:04.070" v="438" actId="1076"/>
          <ac:spMkLst>
            <pc:docMk/>
            <pc:sldMk cId="0" sldId="295"/>
            <ac:spMk id="930" creationId="{00000000-0000-0000-0000-000000000000}"/>
          </ac:spMkLst>
        </pc:spChg>
        <pc:spChg chg="add mod">
          <ac:chgData name="Zonghua Gu" userId="9a7e1853e1951ef5" providerId="LiveId" clId="{CF1FAA12-072C-4ED5-BA76-0FFFAEFDB88A}" dt="2026-01-28T03:36:04.070" v="438" actId="1076"/>
          <ac:spMkLst>
            <pc:docMk/>
            <pc:sldMk cId="0" sldId="295"/>
            <ac:spMk id="932" creationId="{00000000-0000-0000-0000-000000000000}"/>
          </ac:spMkLst>
        </pc:spChg>
        <pc:spChg chg="add mod">
          <ac:chgData name="Zonghua Gu" userId="9a7e1853e1951ef5" providerId="LiveId" clId="{CF1FAA12-072C-4ED5-BA76-0FFFAEFDB88A}" dt="2026-01-28T03:36:04.070" v="438" actId="1076"/>
          <ac:spMkLst>
            <pc:docMk/>
            <pc:sldMk cId="0" sldId="295"/>
            <ac:spMk id="933" creationId="{00000000-0000-0000-0000-000000000000}"/>
          </ac:spMkLst>
        </pc:spChg>
        <pc:spChg chg="add mod">
          <ac:chgData name="Zonghua Gu" userId="9a7e1853e1951ef5" providerId="LiveId" clId="{CF1FAA12-072C-4ED5-BA76-0FFFAEFDB88A}" dt="2026-01-28T03:37:06.370" v="477" actId="1037"/>
          <ac:spMkLst>
            <pc:docMk/>
            <pc:sldMk cId="0" sldId="295"/>
            <ac:spMk id="939" creationId="{00000000-0000-0000-0000-000000000000}"/>
          </ac:spMkLst>
        </pc:spChg>
      </pc:sldChg>
      <pc:sldChg chg="addSp modSp mod">
        <pc:chgData name="Zonghua Gu" userId="9a7e1853e1951ef5" providerId="LiveId" clId="{CF1FAA12-072C-4ED5-BA76-0FFFAEFDB88A}" dt="2026-01-28T03:43:44.818" v="501" actId="207"/>
        <pc:sldMkLst>
          <pc:docMk/>
          <pc:sldMk cId="0" sldId="297"/>
        </pc:sldMkLst>
        <pc:spChg chg="add mod">
          <ac:chgData name="Zonghua Gu" userId="9a7e1853e1951ef5" providerId="LiveId" clId="{CF1FAA12-072C-4ED5-BA76-0FFFAEFDB88A}" dt="2026-01-28T03:43:44.818" v="501" actId="207"/>
          <ac:spMkLst>
            <pc:docMk/>
            <pc:sldMk cId="0" sldId="297"/>
            <ac:spMk id="3" creationId="{A2823994-7059-1B36-E0E3-F0C99D2B0AF0}"/>
          </ac:spMkLst>
        </pc:spChg>
      </pc:sldChg>
      <pc:sldChg chg="modSp">
        <pc:chgData name="Zonghua Gu" userId="9a7e1853e1951ef5" providerId="LiveId" clId="{CF1FAA12-072C-4ED5-BA76-0FFFAEFDB88A}" dt="2026-01-27T19:33:47.601" v="9"/>
        <pc:sldMkLst>
          <pc:docMk/>
          <pc:sldMk cId="0" sldId="299"/>
        </pc:sldMkLst>
        <pc:spChg chg="mod">
          <ac:chgData name="Zonghua Gu" userId="9a7e1853e1951ef5" providerId="LiveId" clId="{CF1FAA12-072C-4ED5-BA76-0FFFAEFDB88A}" dt="2026-01-27T19:33:47.601" v="9"/>
          <ac:spMkLst>
            <pc:docMk/>
            <pc:sldMk cId="0" sldId="299"/>
            <ac:spMk id="990" creationId="{00000000-0000-0000-0000-000000000000}"/>
          </ac:spMkLst>
        </pc:spChg>
      </pc:sldChg>
      <pc:sldChg chg="addSp modSp mod modAnim">
        <pc:chgData name="Zonghua Gu" userId="9a7e1853e1951ef5" providerId="LiveId" clId="{CF1FAA12-072C-4ED5-BA76-0FFFAEFDB88A}" dt="2026-01-28T03:45:20.962" v="511" actId="14100"/>
        <pc:sldMkLst>
          <pc:docMk/>
          <pc:sldMk cId="0" sldId="307"/>
        </pc:sldMkLst>
        <pc:spChg chg="mod">
          <ac:chgData name="Zonghua Gu" userId="9a7e1853e1951ef5" providerId="LiveId" clId="{CF1FAA12-072C-4ED5-BA76-0FFFAEFDB88A}" dt="2026-01-28T03:45:02.460" v="503" actId="1076"/>
          <ac:spMkLst>
            <pc:docMk/>
            <pc:sldMk cId="0" sldId="307"/>
            <ac:spMk id="1138" creationId="{00000000-0000-0000-0000-000000000000}"/>
          </ac:spMkLst>
        </pc:spChg>
        <pc:spChg chg="mod">
          <ac:chgData name="Zonghua Gu" userId="9a7e1853e1951ef5" providerId="LiveId" clId="{CF1FAA12-072C-4ED5-BA76-0FFFAEFDB88A}" dt="2026-01-28T03:45:02.460" v="503" actId="1076"/>
          <ac:spMkLst>
            <pc:docMk/>
            <pc:sldMk cId="0" sldId="307"/>
            <ac:spMk id="1139" creationId="{00000000-0000-0000-0000-000000000000}"/>
          </ac:spMkLst>
        </pc:spChg>
        <pc:spChg chg="mod">
          <ac:chgData name="Zonghua Gu" userId="9a7e1853e1951ef5" providerId="LiveId" clId="{CF1FAA12-072C-4ED5-BA76-0FFFAEFDB88A}" dt="2026-01-28T03:45:02.460" v="503" actId="1076"/>
          <ac:spMkLst>
            <pc:docMk/>
            <pc:sldMk cId="0" sldId="307"/>
            <ac:spMk id="1141" creationId="{00000000-0000-0000-0000-000000000000}"/>
          </ac:spMkLst>
        </pc:spChg>
        <pc:spChg chg="mod">
          <ac:chgData name="Zonghua Gu" userId="9a7e1853e1951ef5" providerId="LiveId" clId="{CF1FAA12-072C-4ED5-BA76-0FFFAEFDB88A}" dt="2026-01-28T03:45:02.460" v="503" actId="1076"/>
          <ac:spMkLst>
            <pc:docMk/>
            <pc:sldMk cId="0" sldId="307"/>
            <ac:spMk id="1143" creationId="{00000000-0000-0000-0000-000000000000}"/>
          </ac:spMkLst>
        </pc:spChg>
        <pc:spChg chg="mod">
          <ac:chgData name="Zonghua Gu" userId="9a7e1853e1951ef5" providerId="LiveId" clId="{CF1FAA12-072C-4ED5-BA76-0FFFAEFDB88A}" dt="2026-01-28T03:45:02.460" v="503" actId="1076"/>
          <ac:spMkLst>
            <pc:docMk/>
            <pc:sldMk cId="0" sldId="307"/>
            <ac:spMk id="1144" creationId="{00000000-0000-0000-0000-000000000000}"/>
          </ac:spMkLst>
        </pc:spChg>
        <pc:spChg chg="mod">
          <ac:chgData name="Zonghua Gu" userId="9a7e1853e1951ef5" providerId="LiveId" clId="{CF1FAA12-072C-4ED5-BA76-0FFFAEFDB88A}" dt="2026-01-28T03:45:02.460" v="503" actId="1076"/>
          <ac:spMkLst>
            <pc:docMk/>
            <pc:sldMk cId="0" sldId="307"/>
            <ac:spMk id="1150" creationId="{00000000-0000-0000-0000-000000000000}"/>
          </ac:spMkLst>
        </pc:spChg>
        <pc:spChg chg="mod">
          <ac:chgData name="Zonghua Gu" userId="9a7e1853e1951ef5" providerId="LiveId" clId="{CF1FAA12-072C-4ED5-BA76-0FFFAEFDB88A}" dt="2026-01-28T03:45:02.460" v="503" actId="1076"/>
          <ac:spMkLst>
            <pc:docMk/>
            <pc:sldMk cId="0" sldId="307"/>
            <ac:spMk id="1153" creationId="{00000000-0000-0000-0000-000000000000}"/>
          </ac:spMkLst>
        </pc:spChg>
        <pc:spChg chg="mod">
          <ac:chgData name="Zonghua Gu" userId="9a7e1853e1951ef5" providerId="LiveId" clId="{CF1FAA12-072C-4ED5-BA76-0FFFAEFDB88A}" dt="2026-01-28T03:45:20.962" v="511" actId="14100"/>
          <ac:spMkLst>
            <pc:docMk/>
            <pc:sldMk cId="0" sldId="307"/>
            <ac:spMk id="1155" creationId="{00000000-0000-0000-0000-000000000000}"/>
          </ac:spMkLst>
        </pc:spChg>
        <pc:spChg chg="mod">
          <ac:chgData name="Zonghua Gu" userId="9a7e1853e1951ef5" providerId="LiveId" clId="{CF1FAA12-072C-4ED5-BA76-0FFFAEFDB88A}" dt="2026-01-28T03:45:02.460" v="503" actId="1076"/>
          <ac:spMkLst>
            <pc:docMk/>
            <pc:sldMk cId="0" sldId="307"/>
            <ac:spMk id="1156" creationId="{00000000-0000-0000-0000-000000000000}"/>
          </ac:spMkLst>
        </pc:spChg>
        <pc:spChg chg="mod">
          <ac:chgData name="Zonghua Gu" userId="9a7e1853e1951ef5" providerId="LiveId" clId="{CF1FAA12-072C-4ED5-BA76-0FFFAEFDB88A}" dt="2026-01-28T03:45:02.460" v="503" actId="1076"/>
          <ac:spMkLst>
            <pc:docMk/>
            <pc:sldMk cId="0" sldId="307"/>
            <ac:spMk id="1158" creationId="{00000000-0000-0000-0000-000000000000}"/>
          </ac:spMkLst>
        </pc:spChg>
        <pc:spChg chg="mod">
          <ac:chgData name="Zonghua Gu" userId="9a7e1853e1951ef5" providerId="LiveId" clId="{CF1FAA12-072C-4ED5-BA76-0FFFAEFDB88A}" dt="2026-01-28T03:45:02.460" v="503" actId="1076"/>
          <ac:spMkLst>
            <pc:docMk/>
            <pc:sldMk cId="0" sldId="307"/>
            <ac:spMk id="1161" creationId="{00000000-0000-0000-0000-000000000000}"/>
          </ac:spMkLst>
        </pc:spChg>
        <pc:spChg chg="add mod">
          <ac:chgData name="Zonghua Gu" userId="9a7e1853e1951ef5" providerId="LiveId" clId="{CF1FAA12-072C-4ED5-BA76-0FFFAEFDB88A}" dt="2026-01-28T03:45:09.949" v="505" actId="1076"/>
          <ac:spMkLst>
            <pc:docMk/>
            <pc:sldMk cId="0" sldId="307"/>
            <ac:spMk id="1167" creationId="{00000000-0000-0000-0000-000000000000}"/>
          </ac:spMkLst>
        </pc:spChg>
        <pc:spChg chg="add mod">
          <ac:chgData name="Zonghua Gu" userId="9a7e1853e1951ef5" providerId="LiveId" clId="{CF1FAA12-072C-4ED5-BA76-0FFFAEFDB88A}" dt="2026-01-28T03:45:09.949" v="505" actId="1076"/>
          <ac:spMkLst>
            <pc:docMk/>
            <pc:sldMk cId="0" sldId="307"/>
            <ac:spMk id="1170" creationId="{00000000-0000-0000-0000-000000000000}"/>
          </ac:spMkLst>
        </pc:spChg>
        <pc:spChg chg="add mod">
          <ac:chgData name="Zonghua Gu" userId="9a7e1853e1951ef5" providerId="LiveId" clId="{CF1FAA12-072C-4ED5-BA76-0FFFAEFDB88A}" dt="2026-01-28T03:45:09.949" v="505" actId="1076"/>
          <ac:spMkLst>
            <pc:docMk/>
            <pc:sldMk cId="0" sldId="307"/>
            <ac:spMk id="1172" creationId="{00000000-0000-0000-0000-000000000000}"/>
          </ac:spMkLst>
        </pc:spChg>
        <pc:spChg chg="add mod">
          <ac:chgData name="Zonghua Gu" userId="9a7e1853e1951ef5" providerId="LiveId" clId="{CF1FAA12-072C-4ED5-BA76-0FFFAEFDB88A}" dt="2026-01-28T03:45:09.949" v="505" actId="1076"/>
          <ac:spMkLst>
            <pc:docMk/>
            <pc:sldMk cId="0" sldId="307"/>
            <ac:spMk id="1177" creationId="{00000000-0000-0000-0000-000000000000}"/>
          </ac:spMkLst>
        </pc:spChg>
        <pc:spChg chg="add mod">
          <ac:chgData name="Zonghua Gu" userId="9a7e1853e1951ef5" providerId="LiveId" clId="{CF1FAA12-072C-4ED5-BA76-0FFFAEFDB88A}" dt="2026-01-28T03:45:09.949" v="505" actId="1076"/>
          <ac:spMkLst>
            <pc:docMk/>
            <pc:sldMk cId="0" sldId="307"/>
            <ac:spMk id="1179" creationId="{00000000-0000-0000-0000-000000000000}"/>
          </ac:spMkLst>
        </pc:spChg>
        <pc:spChg chg="add mod">
          <ac:chgData name="Zonghua Gu" userId="9a7e1853e1951ef5" providerId="LiveId" clId="{CF1FAA12-072C-4ED5-BA76-0FFFAEFDB88A}" dt="2026-01-28T03:45:09.949" v="505" actId="1076"/>
          <ac:spMkLst>
            <pc:docMk/>
            <pc:sldMk cId="0" sldId="307"/>
            <ac:spMk id="1185" creationId="{00000000-0000-0000-0000-000000000000}"/>
          </ac:spMkLst>
        </pc:spChg>
        <pc:spChg chg="add mod">
          <ac:chgData name="Zonghua Gu" userId="9a7e1853e1951ef5" providerId="LiveId" clId="{CF1FAA12-072C-4ED5-BA76-0FFFAEFDB88A}" dt="2026-01-28T03:45:09.949" v="505" actId="1076"/>
          <ac:spMkLst>
            <pc:docMk/>
            <pc:sldMk cId="0" sldId="307"/>
            <ac:spMk id="1186" creationId="{00000000-0000-0000-0000-000000000000}"/>
          </ac:spMkLst>
        </pc:spChg>
        <pc:spChg chg="add mod">
          <ac:chgData name="Zonghua Gu" userId="9a7e1853e1951ef5" providerId="LiveId" clId="{CF1FAA12-072C-4ED5-BA76-0FFFAEFDB88A}" dt="2026-01-28T03:45:09.949" v="505" actId="1076"/>
          <ac:spMkLst>
            <pc:docMk/>
            <pc:sldMk cId="0" sldId="307"/>
            <ac:spMk id="1187" creationId="{00000000-0000-0000-0000-000000000000}"/>
          </ac:spMkLst>
        </pc:spChg>
        <pc:spChg chg="add mod">
          <ac:chgData name="Zonghua Gu" userId="9a7e1853e1951ef5" providerId="LiveId" clId="{CF1FAA12-072C-4ED5-BA76-0FFFAEFDB88A}" dt="2026-01-28T03:45:09.949" v="505" actId="1076"/>
          <ac:spMkLst>
            <pc:docMk/>
            <pc:sldMk cId="0" sldId="307"/>
            <ac:spMk id="1188" creationId="{00000000-0000-0000-0000-000000000000}"/>
          </ac:spMkLst>
        </pc:spChg>
        <pc:spChg chg="add mod">
          <ac:chgData name="Zonghua Gu" userId="9a7e1853e1951ef5" providerId="LiveId" clId="{CF1FAA12-072C-4ED5-BA76-0FFFAEFDB88A}" dt="2026-01-28T03:45:09.949" v="505" actId="1076"/>
          <ac:spMkLst>
            <pc:docMk/>
            <pc:sldMk cId="0" sldId="307"/>
            <ac:spMk id="1189" creationId="{00000000-0000-0000-0000-000000000000}"/>
          </ac:spMkLst>
        </pc:spChg>
        <pc:spChg chg="mod">
          <ac:chgData name="Zonghua Gu" userId="9a7e1853e1951ef5" providerId="LiveId" clId="{CF1FAA12-072C-4ED5-BA76-0FFFAEFDB88A}" dt="2026-01-28T03:45:17.711" v="510" actId="1076"/>
          <ac:spMkLst>
            <pc:docMk/>
            <pc:sldMk cId="0" sldId="307"/>
            <ac:spMk id="1191" creationId="{00000000-0000-0000-0000-000000000000}"/>
          </ac:spMkLst>
        </pc:spChg>
      </pc:sldChg>
      <pc:sldChg chg="addSp modSp mod modAnim modNotesTx">
        <pc:chgData name="Zonghua Gu" userId="9a7e1853e1951ef5" providerId="LiveId" clId="{CF1FAA12-072C-4ED5-BA76-0FFFAEFDB88A}" dt="2026-01-28T03:47:32.099" v="558" actId="20577"/>
        <pc:sldMkLst>
          <pc:docMk/>
          <pc:sldMk cId="0" sldId="309"/>
        </pc:sldMkLst>
        <pc:spChg chg="mod">
          <ac:chgData name="Zonghua Gu" userId="9a7e1853e1951ef5" providerId="LiveId" clId="{CF1FAA12-072C-4ED5-BA76-0FFFAEFDB88A}" dt="2026-01-28T03:45:41.659" v="515" actId="1076"/>
          <ac:spMkLst>
            <pc:docMk/>
            <pc:sldMk cId="0" sldId="309"/>
            <ac:spMk id="1197" creationId="{00000000-0000-0000-0000-000000000000}"/>
          </ac:spMkLst>
        </pc:spChg>
        <pc:spChg chg="mod">
          <ac:chgData name="Zonghua Gu" userId="9a7e1853e1951ef5" providerId="LiveId" clId="{CF1FAA12-072C-4ED5-BA76-0FFFAEFDB88A}" dt="2026-01-28T03:45:58.133" v="533" actId="1036"/>
          <ac:spMkLst>
            <pc:docMk/>
            <pc:sldMk cId="0" sldId="309"/>
            <ac:spMk id="1198" creationId="{00000000-0000-0000-0000-000000000000}"/>
          </ac:spMkLst>
        </pc:spChg>
        <pc:spChg chg="mod">
          <ac:chgData name="Zonghua Gu" userId="9a7e1853e1951ef5" providerId="LiveId" clId="{CF1FAA12-072C-4ED5-BA76-0FFFAEFDB88A}" dt="2026-01-28T03:45:41.659" v="515" actId="1076"/>
          <ac:spMkLst>
            <pc:docMk/>
            <pc:sldMk cId="0" sldId="309"/>
            <ac:spMk id="1202" creationId="{00000000-0000-0000-0000-000000000000}"/>
          </ac:spMkLst>
        </pc:spChg>
        <pc:spChg chg="mod">
          <ac:chgData name="Zonghua Gu" userId="9a7e1853e1951ef5" providerId="LiveId" clId="{CF1FAA12-072C-4ED5-BA76-0FFFAEFDB88A}" dt="2026-01-28T03:45:58.133" v="533" actId="1036"/>
          <ac:spMkLst>
            <pc:docMk/>
            <pc:sldMk cId="0" sldId="309"/>
            <ac:spMk id="1203" creationId="{00000000-0000-0000-0000-000000000000}"/>
          </ac:spMkLst>
        </pc:spChg>
        <pc:spChg chg="mod">
          <ac:chgData name="Zonghua Gu" userId="9a7e1853e1951ef5" providerId="LiveId" clId="{CF1FAA12-072C-4ED5-BA76-0FFFAEFDB88A}" dt="2026-01-28T03:45:58.133" v="533" actId="1036"/>
          <ac:spMkLst>
            <pc:docMk/>
            <pc:sldMk cId="0" sldId="309"/>
            <ac:spMk id="1207" creationId="{00000000-0000-0000-0000-000000000000}"/>
          </ac:spMkLst>
        </pc:spChg>
        <pc:spChg chg="mod">
          <ac:chgData name="Zonghua Gu" userId="9a7e1853e1951ef5" providerId="LiveId" clId="{CF1FAA12-072C-4ED5-BA76-0FFFAEFDB88A}" dt="2026-01-28T03:45:41.659" v="515" actId="1076"/>
          <ac:spMkLst>
            <pc:docMk/>
            <pc:sldMk cId="0" sldId="309"/>
            <ac:spMk id="1209" creationId="{00000000-0000-0000-0000-000000000000}"/>
          </ac:spMkLst>
        </pc:spChg>
        <pc:spChg chg="mod">
          <ac:chgData name="Zonghua Gu" userId="9a7e1853e1951ef5" providerId="LiveId" clId="{CF1FAA12-072C-4ED5-BA76-0FFFAEFDB88A}" dt="2026-01-28T03:45:41.659" v="515" actId="1076"/>
          <ac:spMkLst>
            <pc:docMk/>
            <pc:sldMk cId="0" sldId="309"/>
            <ac:spMk id="1212" creationId="{00000000-0000-0000-0000-000000000000}"/>
          </ac:spMkLst>
        </pc:spChg>
        <pc:spChg chg="mod">
          <ac:chgData name="Zonghua Gu" userId="9a7e1853e1951ef5" providerId="LiveId" clId="{CF1FAA12-072C-4ED5-BA76-0FFFAEFDB88A}" dt="2026-01-28T03:46:31.611" v="554" actId="14"/>
          <ac:spMkLst>
            <pc:docMk/>
            <pc:sldMk cId="0" sldId="309"/>
            <ac:spMk id="1214" creationId="{00000000-0000-0000-0000-000000000000}"/>
          </ac:spMkLst>
        </pc:spChg>
        <pc:spChg chg="mod">
          <ac:chgData name="Zonghua Gu" userId="9a7e1853e1951ef5" providerId="LiveId" clId="{CF1FAA12-072C-4ED5-BA76-0FFFAEFDB88A}" dt="2026-01-28T03:45:58.133" v="533" actId="1036"/>
          <ac:spMkLst>
            <pc:docMk/>
            <pc:sldMk cId="0" sldId="309"/>
            <ac:spMk id="1215" creationId="{00000000-0000-0000-0000-000000000000}"/>
          </ac:spMkLst>
        </pc:spChg>
        <pc:spChg chg="mod">
          <ac:chgData name="Zonghua Gu" userId="9a7e1853e1951ef5" providerId="LiveId" clId="{CF1FAA12-072C-4ED5-BA76-0FFFAEFDB88A}" dt="2026-01-28T03:45:41.659" v="515" actId="1076"/>
          <ac:spMkLst>
            <pc:docMk/>
            <pc:sldMk cId="0" sldId="309"/>
            <ac:spMk id="1217" creationId="{00000000-0000-0000-0000-000000000000}"/>
          </ac:spMkLst>
        </pc:spChg>
        <pc:spChg chg="mod">
          <ac:chgData name="Zonghua Gu" userId="9a7e1853e1951ef5" providerId="LiveId" clId="{CF1FAA12-072C-4ED5-BA76-0FFFAEFDB88A}" dt="2026-01-28T03:45:58.133" v="533" actId="1036"/>
          <ac:spMkLst>
            <pc:docMk/>
            <pc:sldMk cId="0" sldId="309"/>
            <ac:spMk id="1223" creationId="{00000000-0000-0000-0000-000000000000}"/>
          </ac:spMkLst>
        </pc:spChg>
        <pc:spChg chg="mod">
          <ac:chgData name="Zonghua Gu" userId="9a7e1853e1951ef5" providerId="LiveId" clId="{CF1FAA12-072C-4ED5-BA76-0FFFAEFDB88A}" dt="2026-01-28T03:45:41.659" v="515" actId="1076"/>
          <ac:spMkLst>
            <pc:docMk/>
            <pc:sldMk cId="0" sldId="309"/>
            <ac:spMk id="1224" creationId="{00000000-0000-0000-0000-000000000000}"/>
          </ac:spMkLst>
        </pc:spChg>
        <pc:spChg chg="mod">
          <ac:chgData name="Zonghua Gu" userId="9a7e1853e1951ef5" providerId="LiveId" clId="{CF1FAA12-072C-4ED5-BA76-0FFFAEFDB88A}" dt="2026-01-28T03:45:41.659" v="515" actId="1076"/>
          <ac:spMkLst>
            <pc:docMk/>
            <pc:sldMk cId="0" sldId="309"/>
            <ac:spMk id="1225" creationId="{00000000-0000-0000-0000-000000000000}"/>
          </ac:spMkLst>
        </pc:spChg>
        <pc:spChg chg="add mod">
          <ac:chgData name="Zonghua Gu" userId="9a7e1853e1951ef5" providerId="LiveId" clId="{CF1FAA12-072C-4ED5-BA76-0FFFAEFDB88A}" dt="2026-01-28T03:45:51.033" v="518" actId="1076"/>
          <ac:spMkLst>
            <pc:docMk/>
            <pc:sldMk cId="0" sldId="309"/>
            <ac:spMk id="1232" creationId="{00000000-0000-0000-0000-000000000000}"/>
          </ac:spMkLst>
        </pc:spChg>
        <pc:spChg chg="mod">
          <ac:chgData name="Zonghua Gu" userId="9a7e1853e1951ef5" providerId="LiveId" clId="{CF1FAA12-072C-4ED5-BA76-0FFFAEFDB88A}" dt="2026-01-28T03:45:51.033" v="518" actId="1076"/>
          <ac:spMkLst>
            <pc:docMk/>
            <pc:sldMk cId="0" sldId="309"/>
            <ac:spMk id="1234" creationId="{00000000-0000-0000-0000-000000000000}"/>
          </ac:spMkLst>
        </pc:spChg>
        <pc:spChg chg="mod">
          <ac:chgData name="Zonghua Gu" userId="9a7e1853e1951ef5" providerId="LiveId" clId="{CF1FAA12-072C-4ED5-BA76-0FFFAEFDB88A}" dt="2026-01-28T03:45:51.033" v="518" actId="1076"/>
          <ac:spMkLst>
            <pc:docMk/>
            <pc:sldMk cId="0" sldId="309"/>
            <ac:spMk id="1236" creationId="{00000000-0000-0000-0000-000000000000}"/>
          </ac:spMkLst>
        </pc:spChg>
        <pc:spChg chg="add mod">
          <ac:chgData name="Zonghua Gu" userId="9a7e1853e1951ef5" providerId="LiveId" clId="{CF1FAA12-072C-4ED5-BA76-0FFFAEFDB88A}" dt="2026-01-28T03:45:58.133" v="533" actId="1036"/>
          <ac:spMkLst>
            <pc:docMk/>
            <pc:sldMk cId="0" sldId="309"/>
            <ac:spMk id="1237" creationId="{00000000-0000-0000-0000-000000000000}"/>
          </ac:spMkLst>
        </pc:spChg>
        <pc:spChg chg="add mod">
          <ac:chgData name="Zonghua Gu" userId="9a7e1853e1951ef5" providerId="LiveId" clId="{CF1FAA12-072C-4ED5-BA76-0FFFAEFDB88A}" dt="2026-01-28T03:45:51.033" v="518" actId="1076"/>
          <ac:spMkLst>
            <pc:docMk/>
            <pc:sldMk cId="0" sldId="309"/>
            <ac:spMk id="1246" creationId="{00000000-0000-0000-0000-000000000000}"/>
          </ac:spMkLst>
        </pc:spChg>
        <pc:spChg chg="add mod">
          <ac:chgData name="Zonghua Gu" userId="9a7e1853e1951ef5" providerId="LiveId" clId="{CF1FAA12-072C-4ED5-BA76-0FFFAEFDB88A}" dt="2026-01-28T03:46:06.847" v="539" actId="20577"/>
          <ac:spMkLst>
            <pc:docMk/>
            <pc:sldMk cId="0" sldId="309"/>
            <ac:spMk id="1249" creationId="{00000000-0000-0000-0000-000000000000}"/>
          </ac:spMkLst>
        </pc:spChg>
        <pc:spChg chg="add mod">
          <ac:chgData name="Zonghua Gu" userId="9a7e1853e1951ef5" providerId="LiveId" clId="{CF1FAA12-072C-4ED5-BA76-0FFFAEFDB88A}" dt="2026-01-28T03:45:58.133" v="533" actId="1036"/>
          <ac:spMkLst>
            <pc:docMk/>
            <pc:sldMk cId="0" sldId="309"/>
            <ac:spMk id="1255" creationId="{00000000-0000-0000-0000-000000000000}"/>
          </ac:spMkLst>
        </pc:spChg>
        <pc:spChg chg="add mod">
          <ac:chgData name="Zonghua Gu" userId="9a7e1853e1951ef5" providerId="LiveId" clId="{CF1FAA12-072C-4ED5-BA76-0FFFAEFDB88A}" dt="2026-01-28T03:45:58.133" v="533" actId="1036"/>
          <ac:spMkLst>
            <pc:docMk/>
            <pc:sldMk cId="0" sldId="309"/>
            <ac:spMk id="1256" creationId="{00000000-0000-0000-0000-000000000000}"/>
          </ac:spMkLst>
        </pc:spChg>
        <pc:spChg chg="mod">
          <ac:chgData name="Zonghua Gu" userId="9a7e1853e1951ef5" providerId="LiveId" clId="{CF1FAA12-072C-4ED5-BA76-0FFFAEFDB88A}" dt="2026-01-28T03:45:51.033" v="518" actId="1076"/>
          <ac:spMkLst>
            <pc:docMk/>
            <pc:sldMk cId="0" sldId="309"/>
            <ac:spMk id="1257" creationId="{00000000-0000-0000-0000-000000000000}"/>
          </ac:spMkLst>
        </pc:spChg>
        <pc:spChg chg="add mod">
          <ac:chgData name="Zonghua Gu" userId="9a7e1853e1951ef5" providerId="LiveId" clId="{CF1FAA12-072C-4ED5-BA76-0FFFAEFDB88A}" dt="2026-01-28T03:45:58.133" v="533" actId="1036"/>
          <ac:spMkLst>
            <pc:docMk/>
            <pc:sldMk cId="0" sldId="309"/>
            <ac:spMk id="1259" creationId="{00000000-0000-0000-0000-000000000000}"/>
          </ac:spMkLst>
        </pc:spChg>
        <pc:spChg chg="mod">
          <ac:chgData name="Zonghua Gu" userId="9a7e1853e1951ef5" providerId="LiveId" clId="{CF1FAA12-072C-4ED5-BA76-0FFFAEFDB88A}" dt="2026-01-28T03:45:45.949" v="517"/>
          <ac:spMkLst>
            <pc:docMk/>
            <pc:sldMk cId="0" sldId="309"/>
            <ac:spMk id="1261" creationId="{00000000-0000-0000-0000-000000000000}"/>
          </ac:spMkLst>
        </pc:spChg>
        <pc:spChg chg="mod">
          <ac:chgData name="Zonghua Gu" userId="9a7e1853e1951ef5" providerId="LiveId" clId="{CF1FAA12-072C-4ED5-BA76-0FFFAEFDB88A}" dt="2026-01-28T03:45:45.949" v="517"/>
          <ac:spMkLst>
            <pc:docMk/>
            <pc:sldMk cId="0" sldId="309"/>
            <ac:spMk id="1264" creationId="{00000000-0000-0000-0000-000000000000}"/>
          </ac:spMkLst>
        </pc:spChg>
        <pc:spChg chg="mod">
          <ac:chgData name="Zonghua Gu" userId="9a7e1853e1951ef5" providerId="LiveId" clId="{CF1FAA12-072C-4ED5-BA76-0FFFAEFDB88A}" dt="2026-01-28T03:45:45.949" v="517"/>
          <ac:spMkLst>
            <pc:docMk/>
            <pc:sldMk cId="0" sldId="309"/>
            <ac:spMk id="1267" creationId="{00000000-0000-0000-0000-000000000000}"/>
          </ac:spMkLst>
        </pc:spChg>
      </pc:sldChg>
      <pc:sldChg chg="modSp">
        <pc:chgData name="Zonghua Gu" userId="9a7e1853e1951ef5" providerId="LiveId" clId="{CF1FAA12-072C-4ED5-BA76-0FFFAEFDB88A}" dt="2026-01-27T19:33:47.601" v="9"/>
        <pc:sldMkLst>
          <pc:docMk/>
          <pc:sldMk cId="0" sldId="315"/>
        </pc:sldMkLst>
        <pc:spChg chg="mod">
          <ac:chgData name="Zonghua Gu" userId="9a7e1853e1951ef5" providerId="LiveId" clId="{CF1FAA12-072C-4ED5-BA76-0FFFAEFDB88A}" dt="2026-01-27T19:33:47.601" v="9"/>
          <ac:spMkLst>
            <pc:docMk/>
            <pc:sldMk cId="0" sldId="315"/>
            <ac:spMk id="1366" creationId="{00000000-0000-0000-0000-000000000000}"/>
          </ac:spMkLst>
        </pc:spChg>
      </pc:sldChg>
      <pc:sldChg chg="modSp mod modNotesTx">
        <pc:chgData name="Zonghua Gu" userId="9a7e1853e1951ef5" providerId="LiveId" clId="{CF1FAA12-072C-4ED5-BA76-0FFFAEFDB88A}" dt="2026-01-28T03:49:43.602" v="595" actId="20577"/>
        <pc:sldMkLst>
          <pc:docMk/>
          <pc:sldMk cId="0" sldId="317"/>
        </pc:sldMkLst>
        <pc:spChg chg="mod">
          <ac:chgData name="Zonghua Gu" userId="9a7e1853e1951ef5" providerId="LiveId" clId="{CF1FAA12-072C-4ED5-BA76-0FFFAEFDB88A}" dt="2026-01-28T03:49:39.518" v="594" actId="21"/>
          <ac:spMkLst>
            <pc:docMk/>
            <pc:sldMk cId="0" sldId="317"/>
            <ac:spMk id="1378" creationId="{00000000-0000-0000-0000-000000000000}"/>
          </ac:spMkLst>
        </pc:spChg>
      </pc:sldChg>
      <pc:sldChg chg="delSp modSp mod">
        <pc:chgData name="Zonghua Gu" userId="9a7e1853e1951ef5" providerId="LiveId" clId="{CF1FAA12-072C-4ED5-BA76-0FFFAEFDB88A}" dt="2026-01-28T03:50:06.617" v="615" actId="1037"/>
        <pc:sldMkLst>
          <pc:docMk/>
          <pc:sldMk cId="0" sldId="319"/>
        </pc:sldMkLst>
        <pc:spChg chg="mod">
          <ac:chgData name="Zonghua Gu" userId="9a7e1853e1951ef5" providerId="LiveId" clId="{CF1FAA12-072C-4ED5-BA76-0FFFAEFDB88A}" dt="2026-01-28T03:48:29.827" v="560" actId="1076"/>
          <ac:spMkLst>
            <pc:docMk/>
            <pc:sldMk cId="0" sldId="319"/>
            <ac:spMk id="1417" creationId="{00000000-0000-0000-0000-000000000000}"/>
          </ac:spMkLst>
        </pc:spChg>
        <pc:spChg chg="mod">
          <ac:chgData name="Zonghua Gu" userId="9a7e1853e1951ef5" providerId="LiveId" clId="{CF1FAA12-072C-4ED5-BA76-0FFFAEFDB88A}" dt="2026-01-28T03:48:29.827" v="560" actId="1076"/>
          <ac:spMkLst>
            <pc:docMk/>
            <pc:sldMk cId="0" sldId="319"/>
            <ac:spMk id="1420" creationId="{00000000-0000-0000-0000-000000000000}"/>
          </ac:spMkLst>
        </pc:spChg>
        <pc:spChg chg="mod">
          <ac:chgData name="Zonghua Gu" userId="9a7e1853e1951ef5" providerId="LiveId" clId="{CF1FAA12-072C-4ED5-BA76-0FFFAEFDB88A}" dt="2026-01-28T03:48:29.827" v="560" actId="1076"/>
          <ac:spMkLst>
            <pc:docMk/>
            <pc:sldMk cId="0" sldId="319"/>
            <ac:spMk id="1421" creationId="{00000000-0000-0000-0000-000000000000}"/>
          </ac:spMkLst>
        </pc:spChg>
        <pc:spChg chg="mod">
          <ac:chgData name="Zonghua Gu" userId="9a7e1853e1951ef5" providerId="LiveId" clId="{CF1FAA12-072C-4ED5-BA76-0FFFAEFDB88A}" dt="2026-01-28T03:48:29.827" v="560" actId="1076"/>
          <ac:spMkLst>
            <pc:docMk/>
            <pc:sldMk cId="0" sldId="319"/>
            <ac:spMk id="1422" creationId="{00000000-0000-0000-0000-000000000000}"/>
          </ac:spMkLst>
        </pc:spChg>
        <pc:spChg chg="mod">
          <ac:chgData name="Zonghua Gu" userId="9a7e1853e1951ef5" providerId="LiveId" clId="{CF1FAA12-072C-4ED5-BA76-0FFFAEFDB88A}" dt="2026-01-28T03:48:29.827" v="560" actId="1076"/>
          <ac:spMkLst>
            <pc:docMk/>
            <pc:sldMk cId="0" sldId="319"/>
            <ac:spMk id="1423" creationId="{00000000-0000-0000-0000-000000000000}"/>
          </ac:spMkLst>
        </pc:spChg>
        <pc:spChg chg="mod">
          <ac:chgData name="Zonghua Gu" userId="9a7e1853e1951ef5" providerId="LiveId" clId="{CF1FAA12-072C-4ED5-BA76-0FFFAEFDB88A}" dt="2026-01-28T03:48:29.827" v="560" actId="1076"/>
          <ac:spMkLst>
            <pc:docMk/>
            <pc:sldMk cId="0" sldId="319"/>
            <ac:spMk id="1427" creationId="{00000000-0000-0000-0000-000000000000}"/>
          </ac:spMkLst>
        </pc:spChg>
        <pc:spChg chg="mod">
          <ac:chgData name="Zonghua Gu" userId="9a7e1853e1951ef5" providerId="LiveId" clId="{CF1FAA12-072C-4ED5-BA76-0FFFAEFDB88A}" dt="2026-01-28T03:48:29.827" v="560" actId="1076"/>
          <ac:spMkLst>
            <pc:docMk/>
            <pc:sldMk cId="0" sldId="319"/>
            <ac:spMk id="1432" creationId="{00000000-0000-0000-0000-000000000000}"/>
          </ac:spMkLst>
        </pc:spChg>
        <pc:spChg chg="mod">
          <ac:chgData name="Zonghua Gu" userId="9a7e1853e1951ef5" providerId="LiveId" clId="{CF1FAA12-072C-4ED5-BA76-0FFFAEFDB88A}" dt="2026-01-28T03:48:29.827" v="560" actId="1076"/>
          <ac:spMkLst>
            <pc:docMk/>
            <pc:sldMk cId="0" sldId="319"/>
            <ac:spMk id="1435" creationId="{00000000-0000-0000-0000-000000000000}"/>
          </ac:spMkLst>
        </pc:spChg>
        <pc:spChg chg="mod">
          <ac:chgData name="Zonghua Gu" userId="9a7e1853e1951ef5" providerId="LiveId" clId="{CF1FAA12-072C-4ED5-BA76-0FFFAEFDB88A}" dt="2026-01-28T03:48:29.827" v="560" actId="1076"/>
          <ac:spMkLst>
            <pc:docMk/>
            <pc:sldMk cId="0" sldId="319"/>
            <ac:spMk id="1436" creationId="{00000000-0000-0000-0000-000000000000}"/>
          </ac:spMkLst>
        </pc:spChg>
        <pc:spChg chg="mod">
          <ac:chgData name="Zonghua Gu" userId="9a7e1853e1951ef5" providerId="LiveId" clId="{CF1FAA12-072C-4ED5-BA76-0FFFAEFDB88A}" dt="2026-01-28T03:48:29.827" v="560" actId="1076"/>
          <ac:spMkLst>
            <pc:docMk/>
            <pc:sldMk cId="0" sldId="319"/>
            <ac:spMk id="1437" creationId="{00000000-0000-0000-0000-000000000000}"/>
          </ac:spMkLst>
        </pc:spChg>
        <pc:spChg chg="mod">
          <ac:chgData name="Zonghua Gu" userId="9a7e1853e1951ef5" providerId="LiveId" clId="{CF1FAA12-072C-4ED5-BA76-0FFFAEFDB88A}" dt="2026-01-28T03:50:01.845" v="605" actId="1038"/>
          <ac:spMkLst>
            <pc:docMk/>
            <pc:sldMk cId="0" sldId="319"/>
            <ac:spMk id="1450" creationId="{00000000-0000-0000-0000-000000000000}"/>
          </ac:spMkLst>
        </pc:spChg>
        <pc:spChg chg="mod">
          <ac:chgData name="Zonghua Gu" userId="9a7e1853e1951ef5" providerId="LiveId" clId="{CF1FAA12-072C-4ED5-BA76-0FFFAEFDB88A}" dt="2026-01-28T03:50:06.617" v="615" actId="1037"/>
          <ac:spMkLst>
            <pc:docMk/>
            <pc:sldMk cId="0" sldId="319"/>
            <ac:spMk id="1452" creationId="{00000000-0000-0000-0000-000000000000}"/>
          </ac:spMkLst>
        </pc:spChg>
        <pc:spChg chg="mod">
          <ac:chgData name="Zonghua Gu" userId="9a7e1853e1951ef5" providerId="LiveId" clId="{CF1FAA12-072C-4ED5-BA76-0FFFAEFDB88A}" dt="2026-01-28T03:50:06.617" v="615" actId="1037"/>
          <ac:spMkLst>
            <pc:docMk/>
            <pc:sldMk cId="0" sldId="319"/>
            <ac:spMk id="1453" creationId="{00000000-0000-0000-0000-000000000000}"/>
          </ac:spMkLst>
        </pc:spChg>
        <pc:spChg chg="mod">
          <ac:chgData name="Zonghua Gu" userId="9a7e1853e1951ef5" providerId="LiveId" clId="{CF1FAA12-072C-4ED5-BA76-0FFFAEFDB88A}" dt="2026-01-28T03:50:06.617" v="615" actId="1037"/>
          <ac:spMkLst>
            <pc:docMk/>
            <pc:sldMk cId="0" sldId="319"/>
            <ac:spMk id="1454" creationId="{00000000-0000-0000-0000-000000000000}"/>
          </ac:spMkLst>
        </pc:spChg>
        <pc:cxnChg chg="mod">
          <ac:chgData name="Zonghua Gu" userId="9a7e1853e1951ef5" providerId="LiveId" clId="{CF1FAA12-072C-4ED5-BA76-0FFFAEFDB88A}" dt="2026-01-28T03:50:01.845" v="605" actId="1038"/>
          <ac:cxnSpMkLst>
            <pc:docMk/>
            <pc:sldMk cId="0" sldId="319"/>
            <ac:cxnSpMk id="1451" creationId="{00000000-0000-0000-0000-000000000000}"/>
          </ac:cxnSpMkLst>
        </pc:cxnChg>
      </pc:sldChg>
      <pc:sldChg chg="modSp add mod">
        <pc:chgData name="Zonghua Gu" userId="9a7e1853e1951ef5" providerId="LiveId" clId="{CF1FAA12-072C-4ED5-BA76-0FFFAEFDB88A}" dt="2026-01-31T16:33:16.310" v="908" actId="1076"/>
        <pc:sldMkLst>
          <pc:docMk/>
          <pc:sldMk cId="0" sldId="320"/>
        </pc:sldMkLst>
        <pc:spChg chg="mod">
          <ac:chgData name="Zonghua Gu" userId="9a7e1853e1951ef5" providerId="LiveId" clId="{CF1FAA12-072C-4ED5-BA76-0FFFAEFDB88A}" dt="2026-01-31T16:33:16.310" v="908" actId="1076"/>
          <ac:spMkLst>
            <pc:docMk/>
            <pc:sldMk cId="0" sldId="320"/>
            <ac:spMk id="533" creationId="{00000000-0000-0000-0000-000000000000}"/>
          </ac:spMkLst>
        </pc:spChg>
        <pc:spChg chg="mod">
          <ac:chgData name="Zonghua Gu" userId="9a7e1853e1951ef5" providerId="LiveId" clId="{CF1FAA12-072C-4ED5-BA76-0FFFAEFDB88A}" dt="2026-01-31T16:33:16.310" v="908" actId="1076"/>
          <ac:spMkLst>
            <pc:docMk/>
            <pc:sldMk cId="0" sldId="320"/>
            <ac:spMk id="534" creationId="{00000000-0000-0000-0000-000000000000}"/>
          </ac:spMkLst>
        </pc:spChg>
        <pc:spChg chg="mod">
          <ac:chgData name="Zonghua Gu" userId="9a7e1853e1951ef5" providerId="LiveId" clId="{CF1FAA12-072C-4ED5-BA76-0FFFAEFDB88A}" dt="2026-01-31T16:33:16.310" v="908" actId="1076"/>
          <ac:spMkLst>
            <pc:docMk/>
            <pc:sldMk cId="0" sldId="320"/>
            <ac:spMk id="535" creationId="{00000000-0000-0000-0000-000000000000}"/>
          </ac:spMkLst>
        </pc:spChg>
        <pc:spChg chg="mod">
          <ac:chgData name="Zonghua Gu" userId="9a7e1853e1951ef5" providerId="LiveId" clId="{CF1FAA12-072C-4ED5-BA76-0FFFAEFDB88A}" dt="2026-01-31T16:33:16.310" v="908" actId="1076"/>
          <ac:spMkLst>
            <pc:docMk/>
            <pc:sldMk cId="0" sldId="320"/>
            <ac:spMk id="536" creationId="{00000000-0000-0000-0000-000000000000}"/>
          </ac:spMkLst>
        </pc:spChg>
        <pc:spChg chg="mod">
          <ac:chgData name="Zonghua Gu" userId="9a7e1853e1951ef5" providerId="LiveId" clId="{CF1FAA12-072C-4ED5-BA76-0FFFAEFDB88A}" dt="2026-01-31T16:33:16.310" v="908" actId="1076"/>
          <ac:spMkLst>
            <pc:docMk/>
            <pc:sldMk cId="0" sldId="320"/>
            <ac:spMk id="540" creationId="{00000000-0000-0000-0000-000000000000}"/>
          </ac:spMkLst>
        </pc:spChg>
        <pc:spChg chg="mod">
          <ac:chgData name="Zonghua Gu" userId="9a7e1853e1951ef5" providerId="LiveId" clId="{CF1FAA12-072C-4ED5-BA76-0FFFAEFDB88A}" dt="2026-01-31T16:33:07.603" v="907" actId="20577"/>
          <ac:spMkLst>
            <pc:docMk/>
            <pc:sldMk cId="0" sldId="320"/>
            <ac:spMk id="552" creationId="{00000000-0000-0000-0000-000000000000}"/>
          </ac:spMkLst>
        </pc:spChg>
        <pc:cxnChg chg="mod">
          <ac:chgData name="Zonghua Gu" userId="9a7e1853e1951ef5" providerId="LiveId" clId="{CF1FAA12-072C-4ED5-BA76-0FFFAEFDB88A}" dt="2026-01-31T16:33:16.310" v="908" actId="1076"/>
          <ac:cxnSpMkLst>
            <pc:docMk/>
            <pc:sldMk cId="0" sldId="320"/>
            <ac:cxnSpMk id="537" creationId="{00000000-0000-0000-0000-000000000000}"/>
          </ac:cxnSpMkLst>
        </pc:cxnChg>
        <pc:cxnChg chg="mod">
          <ac:chgData name="Zonghua Gu" userId="9a7e1853e1951ef5" providerId="LiveId" clId="{CF1FAA12-072C-4ED5-BA76-0FFFAEFDB88A}" dt="2026-01-31T16:33:16.310" v="908" actId="1076"/>
          <ac:cxnSpMkLst>
            <pc:docMk/>
            <pc:sldMk cId="0" sldId="320"/>
            <ac:cxnSpMk id="538" creationId="{00000000-0000-0000-0000-000000000000}"/>
          </ac:cxnSpMkLst>
        </pc:cxnChg>
        <pc:cxnChg chg="mod">
          <ac:chgData name="Zonghua Gu" userId="9a7e1853e1951ef5" providerId="LiveId" clId="{CF1FAA12-072C-4ED5-BA76-0FFFAEFDB88A}" dt="2026-01-31T16:33:16.310" v="908" actId="1076"/>
          <ac:cxnSpMkLst>
            <pc:docMk/>
            <pc:sldMk cId="0" sldId="320"/>
            <ac:cxnSpMk id="539" creationId="{00000000-0000-0000-0000-000000000000}"/>
          </ac:cxnSpMkLst>
        </pc:cxnChg>
      </pc:sldChg>
      <pc:sldChg chg="add">
        <pc:chgData name="Zonghua Gu" userId="9a7e1853e1951ef5" providerId="LiveId" clId="{CF1FAA12-072C-4ED5-BA76-0FFFAEFDB88A}" dt="2026-01-31T16:34:00.626" v="909"/>
        <pc:sldMkLst>
          <pc:docMk/>
          <pc:sldMk cId="0" sldId="321"/>
        </pc:sldMkLst>
      </pc:sldChg>
      <pc:sldChg chg="add">
        <pc:chgData name="Zonghua Gu" userId="9a7e1853e1951ef5" providerId="LiveId" clId="{CF1FAA12-072C-4ED5-BA76-0FFFAEFDB88A}" dt="2026-01-31T16:34:00.626" v="909"/>
        <pc:sldMkLst>
          <pc:docMk/>
          <pc:sldMk cId="0" sldId="322"/>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commons.wikimedia.org/wiki/File:Adsl_connections.jpg"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2ef9f5a5496_0_1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8" name="Google Shape;148;g2ef9f5a5496_0_1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here we go okay okay so this is cs168 second</a:t>
            </a:r>
            <a:endParaRPr dirty="0"/>
          </a:p>
          <a:p>
            <a:pPr marL="0" lvl="0" indent="0" algn="l" rtl="0">
              <a:spcBef>
                <a:spcPts val="0"/>
              </a:spcBef>
              <a:spcAft>
                <a:spcPts val="0"/>
              </a:spcAft>
              <a:buNone/>
            </a:pPr>
            <a:r>
              <a:rPr lang="en" dirty="0"/>
              <a:t>0:29</a:t>
            </a:r>
            <a:endParaRPr dirty="0"/>
          </a:p>
          <a:p>
            <a:pPr marL="0" lvl="0" indent="0" algn="l" rtl="0">
              <a:spcBef>
                <a:spcPts val="0"/>
              </a:spcBef>
              <a:spcAft>
                <a:spcPts val="0"/>
              </a:spcAft>
              <a:buNone/>
            </a:pPr>
            <a:r>
              <a:rPr lang="en" dirty="0"/>
              <a:t>lecture all about the internet design principles so to start off with today I</a:t>
            </a:r>
            <a:endParaRPr dirty="0"/>
          </a:p>
          <a:p>
            <a:pPr marL="0" lvl="0" indent="0" algn="l" rtl="0">
              <a:spcBef>
                <a:spcPts val="0"/>
              </a:spcBef>
              <a:spcAft>
                <a:spcPts val="0"/>
              </a:spcAft>
              <a:buNone/>
            </a:pPr>
            <a:r>
              <a:rPr lang="en" dirty="0"/>
              <a:t>0:36</a:t>
            </a:r>
            <a:endParaRPr dirty="0"/>
          </a:p>
          <a:p>
            <a:pPr marL="0" lvl="0" indent="0" algn="l" rtl="0">
              <a:spcBef>
                <a:spcPts val="0"/>
              </a:spcBef>
              <a:spcAft>
                <a:spcPts val="0"/>
              </a:spcAft>
              <a:buNone/>
            </a:pPr>
            <a:r>
              <a:rPr lang="en" dirty="0"/>
              <a:t>just want to set the stage for what today's all about last time we showed you how the internet was built we told</a:t>
            </a:r>
            <a:endParaRPr dirty="0"/>
          </a:p>
          <a:p>
            <a:pPr marL="0" lvl="0" indent="0" algn="l" rtl="0">
              <a:spcBef>
                <a:spcPts val="0"/>
              </a:spcBef>
              <a:spcAft>
                <a:spcPts val="0"/>
              </a:spcAft>
              <a:buNone/>
            </a:pPr>
            <a:r>
              <a:rPr lang="en" dirty="0"/>
              <a:t>0:41</a:t>
            </a:r>
            <a:endParaRPr dirty="0"/>
          </a:p>
          <a:p>
            <a:pPr marL="0" lvl="0" indent="0" algn="l" rtl="0">
              <a:spcBef>
                <a:spcPts val="0"/>
              </a:spcBef>
              <a:spcAft>
                <a:spcPts val="0"/>
              </a:spcAft>
              <a:buNone/>
            </a:pPr>
            <a:r>
              <a:rPr lang="en" dirty="0"/>
              <a:t>you things like here are some layers and layer three provides best effort and</a:t>
            </a:r>
            <a:endParaRPr dirty="0"/>
          </a:p>
          <a:p>
            <a:pPr marL="0" lvl="0" indent="0" algn="l" rtl="0">
              <a:spcBef>
                <a:spcPts val="0"/>
              </a:spcBef>
              <a:spcAft>
                <a:spcPts val="0"/>
              </a:spcAft>
              <a:buNone/>
            </a:pPr>
            <a:r>
              <a:rPr lang="en" dirty="0"/>
              <a:t>0:46</a:t>
            </a:r>
            <a:endParaRPr dirty="0"/>
          </a:p>
          <a:p>
            <a:pPr marL="0" lvl="0" indent="0" algn="l" rtl="0">
              <a:spcBef>
                <a:spcPts val="0"/>
              </a:spcBef>
              <a:spcAft>
                <a:spcPts val="0"/>
              </a:spcAft>
              <a:buNone/>
            </a:pPr>
            <a:r>
              <a:rPr lang="en" dirty="0"/>
              <a:t>routers understand the first three layers and end hosts understand all five layers so we kind of just told you that</a:t>
            </a:r>
            <a:endParaRPr dirty="0"/>
          </a:p>
          <a:p>
            <a:pPr marL="0" lvl="0" indent="0" algn="l" rtl="0">
              <a:spcBef>
                <a:spcPts val="0"/>
              </a:spcBef>
              <a:spcAft>
                <a:spcPts val="0"/>
              </a:spcAft>
              <a:buNone/>
            </a:pPr>
            <a:r>
              <a:rPr lang="en" dirty="0"/>
              <a:t>0:54</a:t>
            </a:r>
            <a:endParaRPr dirty="0"/>
          </a:p>
          <a:p>
            <a:pPr marL="0" lvl="0" indent="0" algn="l" rtl="0">
              <a:spcBef>
                <a:spcPts val="0"/>
              </a:spcBef>
              <a:spcAft>
                <a:spcPts val="0"/>
              </a:spcAft>
              <a:buNone/>
            </a:pPr>
            <a:r>
              <a:rPr lang="en" dirty="0"/>
              <a:t>this is how the internet was built and you trusted us that was how the internet's built and everything was</a:t>
            </a:r>
            <a:endParaRPr dirty="0"/>
          </a:p>
          <a:p>
            <a:pPr marL="0" lvl="0" indent="0" algn="l" rtl="0">
              <a:spcBef>
                <a:spcPts val="0"/>
              </a:spcBef>
              <a:spcAft>
                <a:spcPts val="0"/>
              </a:spcAft>
              <a:buNone/>
            </a:pPr>
            <a:r>
              <a:rPr lang="en" dirty="0"/>
              <a:t>0:59</a:t>
            </a:r>
            <a:endParaRPr dirty="0"/>
          </a:p>
          <a:p>
            <a:pPr marL="0" lvl="0" indent="0" algn="l" rtl="0">
              <a:spcBef>
                <a:spcPts val="0"/>
              </a:spcBef>
              <a:spcAft>
                <a:spcPts val="0"/>
              </a:spcAft>
              <a:buNone/>
            </a:pPr>
            <a:r>
              <a:rPr lang="en" dirty="0"/>
              <a:t>great so today's question is not how but why why did we make all those choices who</a:t>
            </a:r>
            <a:endParaRPr dirty="0"/>
          </a:p>
          <a:p>
            <a:pPr marL="0" lvl="0" indent="0" algn="l" rtl="0">
              <a:spcBef>
                <a:spcPts val="0"/>
              </a:spcBef>
              <a:spcAft>
                <a:spcPts val="0"/>
              </a:spcAft>
              <a:buNone/>
            </a:pPr>
            <a:r>
              <a:rPr lang="en" dirty="0"/>
              <a:t>1:05</a:t>
            </a:r>
            <a:endParaRPr dirty="0"/>
          </a:p>
          <a:p>
            <a:pPr marL="0" lvl="0" indent="0" algn="l" rtl="0">
              <a:spcBef>
                <a:spcPts val="0"/>
              </a:spcBef>
              <a:spcAft>
                <a:spcPts val="0"/>
              </a:spcAft>
              <a:buNone/>
            </a:pPr>
            <a:r>
              <a:rPr lang="en" dirty="0"/>
              <a:t>was it that decided that layer three is all about best effort and that there are no reliability guarantees at layer three</a:t>
            </a:r>
            <a:endParaRPr dirty="0"/>
          </a:p>
          <a:p>
            <a:pPr marL="0" lvl="0" indent="0" algn="l" rtl="0">
              <a:spcBef>
                <a:spcPts val="0"/>
              </a:spcBef>
              <a:spcAft>
                <a:spcPts val="0"/>
              </a:spcAft>
              <a:buNone/>
            </a:pPr>
            <a:r>
              <a:rPr lang="en" dirty="0"/>
              <a:t>1:12</a:t>
            </a:r>
            <a:endParaRPr dirty="0"/>
          </a:p>
          <a:p>
            <a:pPr marL="0" lvl="0" indent="0" algn="l" rtl="0">
              <a:spcBef>
                <a:spcPts val="0"/>
              </a:spcBef>
              <a:spcAft>
                <a:spcPts val="0"/>
              </a:spcAft>
              <a:buNone/>
            </a:pPr>
            <a:r>
              <a:rPr lang="en" dirty="0"/>
              <a:t>who was it that decided that there are these five layers and that they're built in this particular way and are there</a:t>
            </a:r>
            <a:endParaRPr dirty="0"/>
          </a:p>
          <a:p>
            <a:pPr marL="0" lvl="0" indent="0" algn="l" rtl="0">
              <a:spcBef>
                <a:spcPts val="0"/>
              </a:spcBef>
              <a:spcAft>
                <a:spcPts val="0"/>
              </a:spcAft>
              <a:buNone/>
            </a:pPr>
            <a:r>
              <a:rPr lang="en" dirty="0"/>
              <a:t>1:18</a:t>
            </a:r>
            <a:endParaRPr dirty="0"/>
          </a:p>
          <a:p>
            <a:pPr marL="0" lvl="0" indent="0" algn="l" rtl="0">
              <a:spcBef>
                <a:spcPts val="0"/>
              </a:spcBef>
              <a:spcAft>
                <a:spcPts val="0"/>
              </a:spcAft>
              <a:buNone/>
            </a:pPr>
            <a:r>
              <a:rPr lang="en" dirty="0"/>
              <a:t>other ways that we could have designed the internet </a:t>
            </a: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g2ef9f5a5496_0_3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6" name="Google Shape;296;g2ef9f5a5496_0_3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Jan 2025 - Layer 7 box said UDP instead of NTP</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 dirty="0"/>
              <a:t>so it's not like everyone has to use the same stack but if you stare at this diagram a little</a:t>
            </a:r>
            <a:endParaRPr dirty="0"/>
          </a:p>
          <a:p>
            <a:pPr marL="0" lvl="0" indent="0" algn="l" rtl="0">
              <a:spcBef>
                <a:spcPts val="0"/>
              </a:spcBef>
              <a:spcAft>
                <a:spcPts val="0"/>
              </a:spcAft>
              <a:buNone/>
            </a:pPr>
            <a:r>
              <a:rPr lang="en" dirty="0"/>
              <a:t>11:33</a:t>
            </a:r>
            <a:endParaRPr dirty="0"/>
          </a:p>
          <a:p>
            <a:pPr marL="0" lvl="0" indent="0" algn="l" rtl="0">
              <a:spcBef>
                <a:spcPts val="0"/>
              </a:spcBef>
              <a:spcAft>
                <a:spcPts val="0"/>
              </a:spcAft>
              <a:buNone/>
            </a:pPr>
            <a:r>
              <a:rPr lang="en" dirty="0"/>
              <a:t>closely there is one layer where you don't get a choice so you know at Layer Two you have these choices and more that</a:t>
            </a:r>
            <a:endParaRPr dirty="0"/>
          </a:p>
          <a:p>
            <a:pPr marL="0" lvl="0" indent="0" algn="l" rtl="0">
              <a:spcBef>
                <a:spcPts val="0"/>
              </a:spcBef>
              <a:spcAft>
                <a:spcPts val="0"/>
              </a:spcAft>
              <a:buNone/>
            </a:pPr>
            <a:r>
              <a:rPr lang="en" dirty="0"/>
              <a:t>11:40</a:t>
            </a:r>
            <a:endParaRPr dirty="0"/>
          </a:p>
          <a:p>
            <a:pPr marL="0" lvl="0" indent="0" algn="l" rtl="0">
              <a:spcBef>
                <a:spcPts val="0"/>
              </a:spcBef>
              <a:spcAft>
                <a:spcPts val="0"/>
              </a:spcAft>
              <a:buNone/>
            </a:pPr>
            <a:r>
              <a:rPr lang="en" dirty="0"/>
              <a:t>we haven't shown but there's one layer where you don't get a choice that is layer three there is no choice here you</a:t>
            </a:r>
            <a:endParaRPr dirty="0"/>
          </a:p>
          <a:p>
            <a:pPr marL="0" lvl="0" indent="0" algn="l" rtl="0">
              <a:spcBef>
                <a:spcPts val="0"/>
              </a:spcBef>
              <a:spcAft>
                <a:spcPts val="0"/>
              </a:spcAft>
              <a:buNone/>
            </a:pPr>
            <a:r>
              <a:rPr lang="en" dirty="0"/>
              <a:t>11:47</a:t>
            </a:r>
            <a:endParaRPr dirty="0"/>
          </a:p>
          <a:p>
            <a:pPr marL="0" lvl="0" indent="0" algn="l" rtl="0">
              <a:spcBef>
                <a:spcPts val="0"/>
              </a:spcBef>
              <a:spcAft>
                <a:spcPts val="0"/>
              </a:spcAft>
              <a:buNone/>
            </a:pPr>
            <a:r>
              <a:rPr lang="en" dirty="0"/>
              <a:t>have to use IP Internet Protocol that is the only choice at layer three and this</a:t>
            </a:r>
            <a:endParaRPr dirty="0"/>
          </a:p>
          <a:p>
            <a:pPr marL="0" lvl="0" indent="0" algn="l" rtl="0">
              <a:spcBef>
                <a:spcPts val="0"/>
              </a:spcBef>
              <a:spcAft>
                <a:spcPts val="0"/>
              </a:spcAft>
              <a:buNone/>
            </a:pPr>
            <a:r>
              <a:rPr lang="en" dirty="0"/>
              <a:t>11:52</a:t>
            </a:r>
            <a:endParaRPr dirty="0"/>
          </a:p>
          <a:p>
            <a:pPr marL="0" lvl="0" indent="0" algn="l" rtl="0">
              <a:spcBef>
                <a:spcPts val="0"/>
              </a:spcBef>
              <a:spcAft>
                <a:spcPts val="0"/>
              </a:spcAft>
              <a:buNone/>
            </a:pPr>
            <a:r>
              <a:rPr lang="en" dirty="0"/>
              <a:t>is the narrow waste that people talk about you stare at this picture and see kind of it Narrows in the middle that's</a:t>
            </a:r>
            <a:endParaRPr dirty="0"/>
          </a:p>
          <a:p>
            <a:pPr marL="0" lvl="0" indent="0" algn="l" rtl="0">
              <a:spcBef>
                <a:spcPts val="0"/>
              </a:spcBef>
              <a:spcAft>
                <a:spcPts val="0"/>
              </a:spcAft>
              <a:buNone/>
            </a:pPr>
            <a:r>
              <a:rPr lang="en" dirty="0"/>
              <a:t>11:58</a:t>
            </a:r>
            <a:endParaRPr dirty="0"/>
          </a:p>
          <a:p>
            <a:pPr marL="0" lvl="0" indent="0" algn="l" rtl="0">
              <a:spcBef>
                <a:spcPts val="0"/>
              </a:spcBef>
              <a:spcAft>
                <a:spcPts val="0"/>
              </a:spcAft>
              <a:buNone/>
            </a:pPr>
            <a:r>
              <a:rPr lang="en" dirty="0"/>
              <a:t>the narrow waste that you're looking at right there and this is important because as we said from last time the</a:t>
            </a:r>
            <a:endParaRPr dirty="0"/>
          </a:p>
          <a:p>
            <a:pPr marL="0" lvl="0" indent="0" algn="l" rtl="0">
              <a:spcBef>
                <a:spcPts val="0"/>
              </a:spcBef>
              <a:spcAft>
                <a:spcPts val="0"/>
              </a:spcAft>
              <a:buNone/>
            </a:pPr>
            <a:r>
              <a:rPr lang="en" dirty="0"/>
              <a:t>12:04</a:t>
            </a:r>
            <a:endParaRPr dirty="0"/>
          </a:p>
          <a:p>
            <a:pPr marL="0" lvl="0" indent="0" algn="l" rtl="0">
              <a:spcBef>
                <a:spcPts val="0"/>
              </a:spcBef>
              <a:spcAft>
                <a:spcPts val="0"/>
              </a:spcAft>
              <a:buNone/>
            </a:pPr>
            <a:r>
              <a:rPr lang="en" dirty="0"/>
              <a:t>internet is lots of different companies machines users talking to each other and</a:t>
            </a:r>
            <a:endParaRPr dirty="0"/>
          </a:p>
          <a:p>
            <a:pPr marL="0" lvl="0" indent="0" algn="l" rtl="0">
              <a:spcBef>
                <a:spcPts val="0"/>
              </a:spcBef>
              <a:spcAft>
                <a:spcPts val="0"/>
              </a:spcAft>
              <a:buNone/>
            </a:pPr>
            <a:r>
              <a:rPr lang="en" dirty="0"/>
              <a:t>12:09</a:t>
            </a:r>
            <a:endParaRPr dirty="0"/>
          </a:p>
          <a:p>
            <a:pPr marL="0" lvl="0" indent="0" algn="l" rtl="0">
              <a:spcBef>
                <a:spcPts val="0"/>
              </a:spcBef>
              <a:spcAft>
                <a:spcPts val="0"/>
              </a:spcAft>
              <a:buNone/>
            </a:pPr>
            <a:r>
              <a:rPr lang="en" dirty="0"/>
              <a:t>if everyone spoke different languages there would just be no way to connect everyone up together like if AT&amp;T had</a:t>
            </a:r>
            <a:endParaRPr dirty="0"/>
          </a:p>
          <a:p>
            <a:pPr marL="0" lvl="0" indent="0" algn="l" rtl="0">
              <a:spcBef>
                <a:spcPts val="0"/>
              </a:spcBef>
              <a:spcAft>
                <a:spcPts val="0"/>
              </a:spcAft>
              <a:buNone/>
            </a:pPr>
            <a:r>
              <a:rPr lang="en" dirty="0"/>
              <a:t>12:17</a:t>
            </a:r>
            <a:endParaRPr dirty="0"/>
          </a:p>
          <a:p>
            <a:pPr marL="0" lvl="0" indent="0" algn="l" rtl="0">
              <a:spcBef>
                <a:spcPts val="0"/>
              </a:spcBef>
              <a:spcAft>
                <a:spcPts val="0"/>
              </a:spcAft>
              <a:buNone/>
            </a:pPr>
            <a:r>
              <a:rPr lang="en" dirty="0"/>
              <a:t>one stack of protocols and Verizon had a totally different stack of protocols we would be out of luck there's no way for</a:t>
            </a:r>
            <a:endParaRPr dirty="0"/>
          </a:p>
          <a:p>
            <a:pPr marL="0" lvl="0" indent="0" algn="l" rtl="0">
              <a:spcBef>
                <a:spcPts val="0"/>
              </a:spcBef>
              <a:spcAft>
                <a:spcPts val="0"/>
              </a:spcAft>
              <a:buNone/>
            </a:pPr>
            <a:r>
              <a:rPr lang="en" dirty="0"/>
              <a:t>12:23</a:t>
            </a:r>
            <a:endParaRPr dirty="0"/>
          </a:p>
          <a:p>
            <a:pPr marL="0" lvl="0" indent="0" algn="l" rtl="0">
              <a:spcBef>
                <a:spcPts val="0"/>
              </a:spcBef>
              <a:spcAft>
                <a:spcPts val="0"/>
              </a:spcAft>
              <a:buNone/>
            </a:pPr>
            <a:r>
              <a:rPr lang="en" dirty="0"/>
              <a:t>packets to tra travel between Verizon and AT&amp;T so it's important that in our</a:t>
            </a:r>
            <a:endParaRPr dirty="0"/>
          </a:p>
          <a:p>
            <a:pPr marL="0" lvl="0" indent="0" algn="l" rtl="0">
              <a:spcBef>
                <a:spcPts val="0"/>
              </a:spcBef>
              <a:spcAft>
                <a:spcPts val="0"/>
              </a:spcAft>
              <a:buNone/>
            </a:pPr>
            <a:r>
              <a:rPr lang="en" dirty="0"/>
              <a:t>12:29</a:t>
            </a:r>
            <a:endParaRPr dirty="0"/>
          </a:p>
          <a:p>
            <a:pPr marL="0" lvl="0" indent="0" algn="l" rtl="0">
              <a:spcBef>
                <a:spcPts val="0"/>
              </a:spcBef>
              <a:spcAft>
                <a:spcPts val="0"/>
              </a:spcAft>
              <a:buNone/>
            </a:pPr>
            <a:r>
              <a:rPr lang="en" dirty="0"/>
              <a:t>stack there is this one convergence point where everyone speaks the same protocol the same language so this way</a:t>
            </a:r>
            <a:endParaRPr dirty="0"/>
          </a:p>
          <a:p>
            <a:pPr marL="0" lvl="0" indent="0" algn="l" rtl="0">
              <a:spcBef>
                <a:spcPts val="0"/>
              </a:spcBef>
              <a:spcAft>
                <a:spcPts val="0"/>
              </a:spcAft>
              <a:buNone/>
            </a:pPr>
            <a:r>
              <a:rPr lang="en" dirty="0"/>
              <a:t>12:36</a:t>
            </a:r>
            <a:endParaRPr dirty="0"/>
          </a:p>
          <a:p>
            <a:pPr marL="0" lvl="0" indent="0" algn="l" rtl="0">
              <a:spcBef>
                <a:spcPts val="0"/>
              </a:spcBef>
              <a:spcAft>
                <a:spcPts val="0"/>
              </a:spcAft>
              <a:buNone/>
            </a:pPr>
            <a:r>
              <a:rPr lang="en" dirty="0"/>
              <a:t>even if Verizon has a packet and we have to forward to AT&amp;T that's no problem because the packets eventually uh get</a:t>
            </a:r>
            <a:endParaRPr dirty="0"/>
          </a:p>
          <a:p>
            <a:pPr marL="0" lvl="0" indent="0" algn="l" rtl="0">
              <a:spcBef>
                <a:spcPts val="0"/>
              </a:spcBef>
              <a:spcAft>
                <a:spcPts val="0"/>
              </a:spcAft>
              <a:buNone/>
            </a:pPr>
            <a:r>
              <a:rPr lang="en" dirty="0"/>
              <a:t>12:45</a:t>
            </a:r>
            <a:endParaRPr dirty="0"/>
          </a:p>
          <a:p>
            <a:pPr marL="0" lvl="0" indent="0" algn="l" rtl="0">
              <a:spcBef>
                <a:spcPts val="0"/>
              </a:spcBef>
              <a:spcAft>
                <a:spcPts val="0"/>
              </a:spcAft>
              <a:buNone/>
            </a:pPr>
            <a:r>
              <a:rPr lang="en" dirty="0"/>
              <a:t>sent over IP and that's a protocol that everyone understands so it's very</a:t>
            </a:r>
            <a:endParaRPr dirty="0"/>
          </a:p>
          <a:p>
            <a:pPr marL="0" lvl="0" indent="0" algn="l" rtl="0">
              <a:spcBef>
                <a:spcPts val="0"/>
              </a:spcBef>
              <a:spcAft>
                <a:spcPts val="0"/>
              </a:spcAft>
              <a:buNone/>
            </a:pPr>
            <a:r>
              <a:rPr lang="en" dirty="0"/>
              <a:t>12:50</a:t>
            </a:r>
            <a:endParaRPr dirty="0"/>
          </a:p>
          <a:p>
            <a:pPr marL="0" lvl="0" indent="0" algn="l" rtl="0">
              <a:spcBef>
                <a:spcPts val="0"/>
              </a:spcBef>
              <a:spcAft>
                <a:spcPts val="0"/>
              </a:spcAft>
              <a:buNone/>
            </a:pPr>
            <a:r>
              <a:rPr lang="en" dirty="0"/>
              <a:t>important that here there's only one choice if we had tons of different choices we'd get totally incompatible</a:t>
            </a:r>
            <a:endParaRPr dirty="0"/>
          </a:p>
          <a:p>
            <a:pPr marL="0" lvl="0" indent="0" algn="l" rtl="0">
              <a:spcBef>
                <a:spcPts val="0"/>
              </a:spcBef>
              <a:spcAft>
                <a:spcPts val="0"/>
              </a:spcAft>
              <a:buNone/>
            </a:pPr>
            <a:r>
              <a:rPr lang="en" dirty="0"/>
              <a:t>12:56</a:t>
            </a:r>
            <a:endParaRPr dirty="0"/>
          </a:p>
          <a:p>
            <a:pPr marL="0" lvl="0" indent="0" algn="l" rtl="0">
              <a:spcBef>
                <a:spcPts val="0"/>
              </a:spcBef>
              <a:spcAft>
                <a:spcPts val="0"/>
              </a:spcAft>
              <a:buNone/>
            </a:pPr>
            <a:r>
              <a:rPr lang="en" dirty="0"/>
              <a:t>Stacks this is good this ensures that when routers want to forward packets everyone is using IP to forward packets</a:t>
            </a:r>
            <a:endParaRPr dirty="0"/>
          </a:p>
          <a:p>
            <a:pPr marL="0" lvl="0" indent="0" algn="l" rtl="0">
              <a:spcBef>
                <a:spcPts val="0"/>
              </a:spcBef>
              <a:spcAft>
                <a:spcPts val="0"/>
              </a:spcAft>
              <a:buNone/>
            </a:pPr>
            <a:r>
              <a:rPr lang="en" dirty="0"/>
              <a:t>13:03</a:t>
            </a:r>
            <a:endParaRPr dirty="0"/>
          </a:p>
          <a:p>
            <a:pPr marL="0" lvl="0" indent="0" algn="l" rtl="0">
              <a:spcBef>
                <a:spcPts val="0"/>
              </a:spcBef>
              <a:spcAft>
                <a:spcPts val="0"/>
              </a:spcAft>
              <a:buNone/>
            </a:pPr>
            <a:r>
              <a:rPr lang="en" dirty="0"/>
              <a:t>we can forward things between different companies between different users between different countries but everyone</a:t>
            </a:r>
            <a:endParaRPr dirty="0"/>
          </a:p>
          <a:p>
            <a:pPr marL="0" lvl="0" indent="0" algn="l" rtl="0">
              <a:spcBef>
                <a:spcPts val="0"/>
              </a:spcBef>
              <a:spcAft>
                <a:spcPts val="0"/>
              </a:spcAft>
              <a:buNone/>
            </a:pPr>
            <a:r>
              <a:rPr lang="en" dirty="0"/>
              <a:t>13:09</a:t>
            </a:r>
            <a:endParaRPr dirty="0"/>
          </a:p>
          <a:p>
            <a:pPr marL="0" lvl="0" indent="0" algn="l" rtl="0">
              <a:spcBef>
                <a:spcPts val="0"/>
              </a:spcBef>
              <a:spcAft>
                <a:spcPts val="0"/>
              </a:spcAft>
              <a:buNone/>
            </a:pPr>
            <a:r>
              <a:rPr lang="en" dirty="0"/>
              <a:t>knows what IP is that's what it means to have a narrow waste you're staring at</a:t>
            </a:r>
            <a:endParaRPr dirty="0"/>
          </a:p>
          <a:p>
            <a:pPr marL="0" lvl="0" indent="0" algn="l" rtl="0">
              <a:spcBef>
                <a:spcPts val="0"/>
              </a:spcBef>
              <a:spcAft>
                <a:spcPts val="0"/>
              </a:spcAft>
              <a:buNone/>
            </a:pPr>
            <a:r>
              <a:rPr lang="en" dirty="0"/>
              <a:t>13:15</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 dirty="0"/>
              <a:t>Questions about narrow waist!! </a:t>
            </a: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g2ef9f5a5496_0_4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5" name="Google Shape;345;g2ef9f5a5496_0_4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Jan 2025 - Layer 7 box said UDP instead of NTP</a:t>
            </a: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r>
              <a:rPr lang="en" dirty="0"/>
              <a:t>when you have</a:t>
            </a:r>
            <a:endParaRPr dirty="0"/>
          </a:p>
          <a:p>
            <a:pPr marL="0" lvl="0" indent="0" algn="l" rtl="0">
              <a:spcBef>
                <a:spcPts val="0"/>
              </a:spcBef>
              <a:spcAft>
                <a:spcPts val="0"/>
              </a:spcAft>
              <a:buNone/>
            </a:pPr>
            <a:r>
              <a:rPr lang="en" dirty="0"/>
              <a:t>13:51</a:t>
            </a:r>
            <a:endParaRPr dirty="0"/>
          </a:p>
          <a:p>
            <a:pPr marL="0" lvl="0" indent="0" algn="l" rtl="0">
              <a:spcBef>
                <a:spcPts val="0"/>
              </a:spcBef>
              <a:spcAft>
                <a:spcPts val="0"/>
              </a:spcAft>
              <a:buNone/>
            </a:pPr>
            <a:r>
              <a:rPr lang="en" dirty="0"/>
              <a:t>packets remember from last time that when you receive a packet it has all of the headers wrapped around it and then</a:t>
            </a:r>
            <a:endParaRPr dirty="0"/>
          </a:p>
          <a:p>
            <a:pPr marL="0" lvl="0" indent="0" algn="l" rtl="0">
              <a:spcBef>
                <a:spcPts val="0"/>
              </a:spcBef>
              <a:spcAft>
                <a:spcPts val="0"/>
              </a:spcAft>
              <a:buNone/>
            </a:pPr>
            <a:r>
              <a:rPr lang="en" dirty="0"/>
              <a:t>13:57</a:t>
            </a:r>
            <a:endParaRPr dirty="0"/>
          </a:p>
          <a:p>
            <a:pPr marL="0" lvl="0" indent="0" algn="l" rtl="0">
              <a:spcBef>
                <a:spcPts val="0"/>
              </a:spcBef>
              <a:spcAft>
                <a:spcPts val="0"/>
              </a:spcAft>
              <a:buNone/>
            </a:pPr>
            <a:r>
              <a:rPr lang="en" dirty="0"/>
              <a:t>you send the packet up to higher layers and every time you send the packet up to a higher layer it unwraps a header</a:t>
            </a:r>
            <a:endParaRPr dirty="0"/>
          </a:p>
          <a:p>
            <a:pPr marL="0" lvl="0" indent="0" algn="l" rtl="0">
              <a:spcBef>
                <a:spcPts val="0"/>
              </a:spcBef>
              <a:spcAft>
                <a:spcPts val="0"/>
              </a:spcAft>
              <a:buNone/>
            </a:pPr>
            <a:r>
              <a:rPr lang="en" dirty="0"/>
              <a:t>14:03</a:t>
            </a:r>
            <a:endParaRPr dirty="0"/>
          </a:p>
          <a:p>
            <a:pPr marL="0" lvl="0" indent="0" algn="l" rtl="0">
              <a:spcBef>
                <a:spcPts val="0"/>
              </a:spcBef>
              <a:spcAft>
                <a:spcPts val="0"/>
              </a:spcAft>
              <a:buNone/>
            </a:pPr>
            <a:r>
              <a:rPr lang="en" dirty="0"/>
              <a:t>that's from last time so you receive a packet it's a bunch of ones and zeros on the wire and then you unwrap a header</a:t>
            </a:r>
            <a:endParaRPr dirty="0"/>
          </a:p>
          <a:p>
            <a:pPr marL="0" lvl="0" indent="0" algn="l" rtl="0">
              <a:spcBef>
                <a:spcPts val="0"/>
              </a:spcBef>
              <a:spcAft>
                <a:spcPts val="0"/>
              </a:spcAft>
              <a:buNone/>
            </a:pPr>
            <a:r>
              <a:rPr lang="en" dirty="0"/>
              <a:t>14:10</a:t>
            </a:r>
            <a:endParaRPr dirty="0"/>
          </a:p>
          <a:p>
            <a:pPr marL="0" lvl="0" indent="0" algn="l" rtl="0">
              <a:spcBef>
                <a:spcPts val="0"/>
              </a:spcBef>
              <a:spcAft>
                <a:spcPts val="0"/>
              </a:spcAft>
              <a:buNone/>
            </a:pPr>
            <a:r>
              <a:rPr lang="en" dirty="0"/>
              <a:t>send it up to layer two layer two unwraps its header sends it to layer three unwraps a header unwraps unwraps</a:t>
            </a:r>
            <a:endParaRPr dirty="0"/>
          </a:p>
          <a:p>
            <a:pPr marL="0" lvl="0" indent="0" algn="l" rtl="0">
              <a:spcBef>
                <a:spcPts val="0"/>
              </a:spcBef>
              <a:spcAft>
                <a:spcPts val="0"/>
              </a:spcAft>
              <a:buNone/>
            </a:pPr>
            <a:r>
              <a:rPr lang="en" dirty="0"/>
              <a:t>14:17</a:t>
            </a:r>
            <a:endParaRPr dirty="0"/>
          </a:p>
          <a:p>
            <a:pPr marL="0" lvl="0" indent="0" algn="l" rtl="0">
              <a:spcBef>
                <a:spcPts val="0"/>
              </a:spcBef>
              <a:spcAft>
                <a:spcPts val="0"/>
              </a:spcAft>
              <a:buNone/>
            </a:pPr>
            <a:r>
              <a:rPr lang="en" dirty="0"/>
              <a:t>and we get to the very top but if you stare at this narrow waist architecture there's kind of a problem once you reach</a:t>
            </a:r>
            <a:endParaRPr dirty="0"/>
          </a:p>
          <a:p>
            <a:pPr marL="0" lvl="0" indent="0" algn="l" rtl="0">
              <a:spcBef>
                <a:spcPts val="0"/>
              </a:spcBef>
              <a:spcAft>
                <a:spcPts val="0"/>
              </a:spcAft>
              <a:buNone/>
            </a:pPr>
            <a:r>
              <a:rPr lang="en" dirty="0"/>
              <a:t>14:23</a:t>
            </a:r>
            <a:endParaRPr dirty="0"/>
          </a:p>
          <a:p>
            <a:pPr marL="0" lvl="0" indent="0" algn="l" rtl="0">
              <a:spcBef>
                <a:spcPts val="0"/>
              </a:spcBef>
              <a:spcAft>
                <a:spcPts val="0"/>
              </a:spcAft>
              <a:buNone/>
            </a:pPr>
            <a:r>
              <a:rPr lang="en" dirty="0"/>
              <a:t>these higher layers so let's say you're at layer three and you unwrap the packet now there's a TCP protocol and there's a</a:t>
            </a:r>
            <a:endParaRPr dirty="0"/>
          </a:p>
          <a:p>
            <a:pPr marL="0" lvl="0" indent="0" algn="l" rtl="0">
              <a:spcBef>
                <a:spcPts val="0"/>
              </a:spcBef>
              <a:spcAft>
                <a:spcPts val="0"/>
              </a:spcAft>
              <a:buNone/>
            </a:pPr>
            <a:r>
              <a:rPr lang="en" dirty="0"/>
              <a:t>14:31</a:t>
            </a:r>
            <a:endParaRPr dirty="0"/>
          </a:p>
          <a:p>
            <a:pPr marL="0" lvl="0" indent="0" algn="l" rtl="0">
              <a:spcBef>
                <a:spcPts val="0"/>
              </a:spcBef>
              <a:spcAft>
                <a:spcPts val="0"/>
              </a:spcAft>
              <a:buNone/>
            </a:pPr>
            <a:r>
              <a:rPr lang="en" dirty="0"/>
              <a:t>UDP protocol and you can think of these as different programs running on your computer which of these two programs do</a:t>
            </a:r>
            <a:endParaRPr dirty="0"/>
          </a:p>
          <a:p>
            <a:pPr marL="0" lvl="0" indent="0" algn="l" rtl="0">
              <a:spcBef>
                <a:spcPts val="0"/>
              </a:spcBef>
              <a:spcAft>
                <a:spcPts val="0"/>
              </a:spcAft>
              <a:buNone/>
            </a:pPr>
            <a:r>
              <a:rPr lang="en" dirty="0"/>
              <a:t>14:37</a:t>
            </a:r>
            <a:endParaRPr dirty="0"/>
          </a:p>
          <a:p>
            <a:pPr marL="0" lvl="0" indent="0" algn="l" rtl="0">
              <a:spcBef>
                <a:spcPts val="0"/>
              </a:spcBef>
              <a:spcAft>
                <a:spcPts val="0"/>
              </a:spcAft>
              <a:buNone/>
            </a:pPr>
            <a:r>
              <a:rPr lang="en" dirty="0"/>
              <a:t>you use to process this packet is this packet a TCP packet which means we</a:t>
            </a:r>
            <a:endParaRPr dirty="0"/>
          </a:p>
          <a:p>
            <a:pPr marL="0" lvl="0" indent="0" algn="l" rtl="0">
              <a:spcBef>
                <a:spcPts val="0"/>
              </a:spcBef>
              <a:spcAft>
                <a:spcPts val="0"/>
              </a:spcAft>
              <a:buNone/>
            </a:pPr>
            <a:r>
              <a:rPr lang="en" dirty="0"/>
              <a:t>14:42</a:t>
            </a:r>
            <a:endParaRPr dirty="0"/>
          </a:p>
          <a:p>
            <a:pPr marL="0" lvl="0" indent="0" algn="l" rtl="0">
              <a:spcBef>
                <a:spcPts val="0"/>
              </a:spcBef>
              <a:spcAft>
                <a:spcPts val="0"/>
              </a:spcAft>
              <a:buNone/>
            </a:pPr>
            <a:r>
              <a:rPr lang="en" dirty="0"/>
              <a:t>should have the TCP code process it or is it a UDP packet which means the UDP code should process it and likewise once</a:t>
            </a:r>
            <a:endParaRPr dirty="0"/>
          </a:p>
          <a:p>
            <a:pPr marL="0" lvl="0" indent="0" algn="l" rtl="0">
              <a:spcBef>
                <a:spcPts val="0"/>
              </a:spcBef>
              <a:spcAft>
                <a:spcPts val="0"/>
              </a:spcAft>
              <a:buNone/>
            </a:pPr>
            <a:r>
              <a:rPr lang="en" dirty="0"/>
              <a:t>14:50</a:t>
            </a:r>
            <a:endParaRPr dirty="0"/>
          </a:p>
          <a:p>
            <a:pPr marL="0" lvl="0" indent="0" algn="l" rtl="0">
              <a:spcBef>
                <a:spcPts val="0"/>
              </a:spcBef>
              <a:spcAft>
                <a:spcPts val="0"/>
              </a:spcAft>
              <a:buNone/>
            </a:pPr>
            <a:r>
              <a:rPr lang="en" dirty="0"/>
              <a:t>the packet reaches TCP and TCP unwraps its layer for header how does TCP know</a:t>
            </a:r>
            <a:endParaRPr dirty="0"/>
          </a:p>
          <a:p>
            <a:pPr marL="0" lvl="0" indent="0" algn="l" rtl="0">
              <a:spcBef>
                <a:spcPts val="0"/>
              </a:spcBef>
              <a:spcAft>
                <a:spcPts val="0"/>
              </a:spcAft>
              <a:buNone/>
            </a:pPr>
            <a:r>
              <a:rPr lang="en" dirty="0"/>
              <a:t>14:56</a:t>
            </a:r>
            <a:endParaRPr dirty="0"/>
          </a:p>
          <a:p>
            <a:pPr marL="0" lvl="0" indent="0" algn="l" rtl="0">
              <a:spcBef>
                <a:spcPts val="0"/>
              </a:spcBef>
              <a:spcAft>
                <a:spcPts val="0"/>
              </a:spcAft>
              <a:buNone/>
            </a:pPr>
            <a:r>
              <a:rPr lang="en" dirty="0"/>
              <a:t>that it should pass the packet up to the http code and not the SMTP code or some</a:t>
            </a:r>
            <a:endParaRPr dirty="0"/>
          </a:p>
          <a:p>
            <a:pPr marL="0" lvl="0" indent="0" algn="l" rtl="0">
              <a:spcBef>
                <a:spcPts val="0"/>
              </a:spcBef>
              <a:spcAft>
                <a:spcPts val="0"/>
              </a:spcAft>
              <a:buNone/>
            </a:pPr>
            <a:r>
              <a:rPr lang="en" dirty="0"/>
              <a:t>15:01</a:t>
            </a:r>
            <a:endParaRPr dirty="0"/>
          </a:p>
          <a:p>
            <a:pPr marL="0" lvl="0" indent="0" algn="l" rtl="0">
              <a:spcBef>
                <a:spcPts val="0"/>
              </a:spcBef>
              <a:spcAft>
                <a:spcPts val="0"/>
              </a:spcAft>
              <a:buNone/>
            </a:pPr>
            <a:r>
              <a:rPr lang="en" dirty="0"/>
              <a:t>other piece of code so it's kind of like when I work my way up this stack there</a:t>
            </a:r>
            <a:endParaRPr dirty="0"/>
          </a:p>
          <a:p>
            <a:pPr marL="0" lvl="0" indent="0" algn="l" rtl="0">
              <a:spcBef>
                <a:spcPts val="0"/>
              </a:spcBef>
              <a:spcAft>
                <a:spcPts val="0"/>
              </a:spcAft>
              <a:buNone/>
            </a:pPr>
            <a:r>
              <a:rPr lang="en" dirty="0"/>
              <a:t>15:07</a:t>
            </a:r>
            <a:endParaRPr dirty="0"/>
          </a:p>
          <a:p>
            <a:pPr marL="0" lvl="0" indent="0" algn="l" rtl="0">
              <a:spcBef>
                <a:spcPts val="0"/>
              </a:spcBef>
              <a:spcAft>
                <a:spcPts val="0"/>
              </a:spcAft>
              <a:buNone/>
            </a:pPr>
            <a:r>
              <a:rPr lang="en" dirty="0"/>
              <a:t>are these points where I'm not really sure which path to take should I go this way should I go this way and likewise</a:t>
            </a:r>
            <a:endParaRPr dirty="0"/>
          </a:p>
          <a:p>
            <a:pPr marL="0" lvl="0" indent="0" algn="l" rtl="0">
              <a:spcBef>
                <a:spcPts val="0"/>
              </a:spcBef>
              <a:spcAft>
                <a:spcPts val="0"/>
              </a:spcAft>
              <a:buNone/>
            </a:pPr>
            <a:r>
              <a:rPr lang="en" dirty="0"/>
              <a:t>15:13</a:t>
            </a:r>
            <a:endParaRPr dirty="0"/>
          </a:p>
          <a:p>
            <a:pPr marL="0" lvl="0" indent="0" algn="l" rtl="0">
              <a:spcBef>
                <a:spcPts val="0"/>
              </a:spcBef>
              <a:spcAft>
                <a:spcPts val="0"/>
              </a:spcAft>
              <a:buNone/>
            </a:pPr>
            <a:r>
              <a:rPr lang="en" dirty="0"/>
              <a:t>with TCP should I go this way should I go this way so we need something to tell</a:t>
            </a:r>
            <a:endParaRPr dirty="0"/>
          </a:p>
          <a:p>
            <a:pPr marL="0" lvl="0" indent="0" algn="l" rtl="0">
              <a:spcBef>
                <a:spcPts val="0"/>
              </a:spcBef>
              <a:spcAft>
                <a:spcPts val="0"/>
              </a:spcAft>
              <a:buNone/>
            </a:pPr>
            <a:r>
              <a:rPr lang="en" dirty="0"/>
              <a:t>15:18</a:t>
            </a:r>
            <a:endParaRPr dirty="0"/>
          </a:p>
          <a:p>
            <a:pPr marL="0" lvl="0" indent="0" algn="l" rtl="0">
              <a:spcBef>
                <a:spcPts val="0"/>
              </a:spcBef>
              <a:spcAft>
                <a:spcPts val="0"/>
              </a:spcAft>
              <a:buNone/>
            </a:pPr>
            <a:r>
              <a:rPr lang="en" dirty="0"/>
              <a:t>the IP protocol or the TCP protocol which way to send the packet as it goes</a:t>
            </a:r>
            <a:endParaRPr dirty="0"/>
          </a:p>
          <a:p>
            <a:pPr marL="0" lvl="0" indent="0" algn="l" rtl="0">
              <a:spcBef>
                <a:spcPts val="0"/>
              </a:spcBef>
              <a:spcAft>
                <a:spcPts val="0"/>
              </a:spcAft>
              <a:buNone/>
            </a:pPr>
            <a:r>
              <a:rPr lang="en" dirty="0"/>
              <a:t>15:24</a:t>
            </a:r>
            <a:endParaRPr dirty="0"/>
          </a:p>
          <a:p>
            <a:pPr marL="0" lvl="0" indent="0" algn="l" rtl="0">
              <a:spcBef>
                <a:spcPts val="0"/>
              </a:spcBef>
              <a:spcAft>
                <a:spcPts val="0"/>
              </a:spcAft>
              <a:buNone/>
            </a:pPr>
            <a:r>
              <a:rPr lang="en" dirty="0"/>
              <a:t>further up the stack what's the next protocol that should handle this packet so this is the problem we have to solve</a:t>
            </a:r>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
        <p:cNvGrpSpPr/>
        <p:nvPr/>
      </p:nvGrpSpPr>
      <p:grpSpPr>
        <a:xfrm>
          <a:off x="0" y="0"/>
          <a:ext cx="0" cy="0"/>
          <a:chOff x="0" y="0"/>
          <a:chExt cx="0" cy="0"/>
        </a:xfrm>
      </p:grpSpPr>
      <p:sp>
        <p:nvSpPr>
          <p:cNvPr id="400" name="Google Shape;400;g2ef9f5a5496_0_4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1" name="Google Shape;401;g2ef9f5a5496_0_4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it's got a name it's called D multiplexing I have multiple choices and I need to narrow it down to just one so</a:t>
            </a:r>
            <a:endParaRPr/>
          </a:p>
          <a:p>
            <a:pPr marL="0" lvl="0" indent="0" algn="l" rtl="0">
              <a:spcBef>
                <a:spcPts val="0"/>
              </a:spcBef>
              <a:spcAft>
                <a:spcPts val="0"/>
              </a:spcAft>
              <a:buNone/>
            </a:pPr>
            <a:r>
              <a:rPr lang="en"/>
              <a:t>15:37</a:t>
            </a:r>
            <a:endParaRPr/>
          </a:p>
          <a:p>
            <a:pPr marL="0" lvl="0" indent="0" algn="l" rtl="0">
              <a:spcBef>
                <a:spcPts val="0"/>
              </a:spcBef>
              <a:spcAft>
                <a:spcPts val="0"/>
              </a:spcAft>
              <a:buNone/>
            </a:pPr>
            <a:r>
              <a:rPr lang="en"/>
              <a:t>D multiplexing says I need to know which way this packet goes and the way we're going to solve this is well we have this</a:t>
            </a:r>
            <a:endParaRPr/>
          </a:p>
          <a:p>
            <a:pPr marL="0" lvl="0" indent="0" algn="l" rtl="0">
              <a:spcBef>
                <a:spcPts val="0"/>
              </a:spcBef>
              <a:spcAft>
                <a:spcPts val="0"/>
              </a:spcAft>
              <a:buNone/>
            </a:pPr>
            <a:r>
              <a:rPr lang="en"/>
              <a:t>15:43</a:t>
            </a:r>
            <a:endParaRPr/>
          </a:p>
          <a:p>
            <a:pPr marL="0" lvl="0" indent="0" algn="l" rtl="0">
              <a:spcBef>
                <a:spcPts val="0"/>
              </a:spcBef>
              <a:spcAft>
                <a:spcPts val="0"/>
              </a:spcAft>
              <a:buNone/>
            </a:pPr>
            <a:r>
              <a:rPr lang="en"/>
              <a:t>header already the header tells us a lot of useful information about this packet and maybe another useful piece of</a:t>
            </a:r>
            <a:endParaRPr/>
          </a:p>
          <a:p>
            <a:pPr marL="0" lvl="0" indent="0" algn="l" rtl="0">
              <a:spcBef>
                <a:spcPts val="0"/>
              </a:spcBef>
              <a:spcAft>
                <a:spcPts val="0"/>
              </a:spcAft>
              <a:buNone/>
            </a:pPr>
            <a:r>
              <a:rPr lang="en"/>
              <a:t>15:50</a:t>
            </a:r>
            <a:endParaRPr/>
          </a:p>
          <a:p>
            <a:pPr marL="0" lvl="0" indent="0" algn="l" rtl="0">
              <a:spcBef>
                <a:spcPts val="0"/>
              </a:spcBef>
              <a:spcAft>
                <a:spcPts val="0"/>
              </a:spcAft>
              <a:buNone/>
            </a:pPr>
            <a:r>
              <a:rPr lang="en"/>
              <a:t>information might be which way this packet should be passed up so for example at layer three IP we can add a</a:t>
            </a:r>
            <a:endParaRPr/>
          </a:p>
          <a:p>
            <a:pPr marL="0" lvl="0" indent="0" algn="l" rtl="0">
              <a:spcBef>
                <a:spcPts val="0"/>
              </a:spcBef>
              <a:spcAft>
                <a:spcPts val="0"/>
              </a:spcAft>
              <a:buNone/>
            </a:pPr>
            <a:r>
              <a:rPr lang="en"/>
              <a:t>15:57</a:t>
            </a:r>
            <a:endParaRPr/>
          </a:p>
          <a:p>
            <a:pPr marL="0" lvl="0" indent="0" algn="l" rtl="0">
              <a:spcBef>
                <a:spcPts val="0"/>
              </a:spcBef>
              <a:spcAft>
                <a:spcPts val="0"/>
              </a:spcAft>
              <a:buNone/>
            </a:pPr>
            <a:r>
              <a:rPr lang="en"/>
              <a:t>new header field that says this packet is a TCP packet so when you unwrap this</a:t>
            </a:r>
            <a:endParaRPr/>
          </a:p>
          <a:p>
            <a:pPr marL="0" lvl="0" indent="0" algn="l" rtl="0">
              <a:spcBef>
                <a:spcPts val="0"/>
              </a:spcBef>
              <a:spcAft>
                <a:spcPts val="0"/>
              </a:spcAft>
              <a:buNone/>
            </a:pPr>
            <a:r>
              <a:rPr lang="en"/>
              <a:t>16:03</a:t>
            </a:r>
            <a:endParaRPr/>
          </a:p>
          <a:p>
            <a:pPr marL="0" lvl="0" indent="0" algn="l" rtl="0">
              <a:spcBef>
                <a:spcPts val="0"/>
              </a:spcBef>
              <a:spcAft>
                <a:spcPts val="0"/>
              </a:spcAft>
              <a:buNone/>
            </a:pPr>
            <a:r>
              <a:rPr lang="en"/>
              <a:t>header all the stuff inside in blue and purple this should be passed to the TCP</a:t>
            </a:r>
            <a:endParaRPr/>
          </a:p>
          <a:p>
            <a:pPr marL="0" lvl="0" indent="0" algn="l" rtl="0">
              <a:spcBef>
                <a:spcPts val="0"/>
              </a:spcBef>
              <a:spcAft>
                <a:spcPts val="0"/>
              </a:spcAft>
              <a:buNone/>
            </a:pPr>
            <a:r>
              <a:rPr lang="en"/>
              <a:t>16:08</a:t>
            </a:r>
            <a:endParaRPr/>
          </a:p>
          <a:p>
            <a:pPr marL="0" lvl="0" indent="0" algn="l" rtl="0">
              <a:spcBef>
                <a:spcPts val="0"/>
              </a:spcBef>
              <a:spcAft>
                <a:spcPts val="0"/>
              </a:spcAft>
              <a:buNone/>
            </a:pPr>
            <a:r>
              <a:rPr lang="en"/>
              <a:t>code to process this is a TCP header send it to TCP they will handle it or</a:t>
            </a:r>
            <a:endParaRPr/>
          </a:p>
          <a:p>
            <a:pPr marL="0" lvl="0" indent="0" algn="l" rtl="0">
              <a:spcBef>
                <a:spcPts val="0"/>
              </a:spcBef>
              <a:spcAft>
                <a:spcPts val="0"/>
              </a:spcAft>
              <a:buNone/>
            </a:pPr>
            <a:r>
              <a:rPr lang="en"/>
              <a:t>16:14</a:t>
            </a:r>
            <a:endParaRPr/>
          </a:p>
          <a:p>
            <a:pPr marL="0" lvl="0" indent="0" algn="l" rtl="0">
              <a:spcBef>
                <a:spcPts val="0"/>
              </a:spcBef>
              <a:spcAft>
                <a:spcPts val="0"/>
              </a:spcAft>
              <a:buNone/>
            </a:pPr>
            <a:r>
              <a:rPr lang="en"/>
              <a:t>maybe the packets a UDP packet in that case the header would say actually the thing inside is a UDP packet so when you</a:t>
            </a:r>
            <a:endParaRPr/>
          </a:p>
          <a:p>
            <a:pPr marL="0" lvl="0" indent="0" algn="l" rtl="0">
              <a:spcBef>
                <a:spcPts val="0"/>
              </a:spcBef>
              <a:spcAft>
                <a:spcPts val="0"/>
              </a:spcAft>
              <a:buNone/>
            </a:pPr>
            <a:r>
              <a:rPr lang="en"/>
              <a:t>16:21</a:t>
            </a:r>
            <a:endParaRPr/>
          </a:p>
          <a:p>
            <a:pPr marL="0" lvl="0" indent="0" algn="l" rtl="0">
              <a:spcBef>
                <a:spcPts val="0"/>
              </a:spcBef>
              <a:spcAft>
                <a:spcPts val="0"/>
              </a:spcAft>
              <a:buNone/>
            </a:pPr>
            <a:r>
              <a:rPr lang="en"/>
              <a:t>unwrap this header please send this code to the UDP protocol and the UDP protocol</a:t>
            </a:r>
            <a:endParaRPr/>
          </a:p>
          <a:p>
            <a:pPr marL="0" lvl="0" indent="0" algn="l" rtl="0">
              <a:spcBef>
                <a:spcPts val="0"/>
              </a:spcBef>
              <a:spcAft>
                <a:spcPts val="0"/>
              </a:spcAft>
              <a:buNone/>
            </a:pPr>
            <a:r>
              <a:rPr lang="en"/>
              <a:t>16:27</a:t>
            </a:r>
            <a:endParaRPr/>
          </a:p>
          <a:p>
            <a:pPr marL="0" lvl="0" indent="0" algn="l" rtl="0">
              <a:spcBef>
                <a:spcPts val="0"/>
              </a:spcBef>
              <a:spcAft>
                <a:spcPts val="0"/>
              </a:spcAft>
              <a:buNone/>
            </a:pPr>
            <a:r>
              <a:rPr lang="en"/>
              <a:t>will process this packet accordingly so that's called D multiplexing and the way it's implemented at Layer Three is you</a:t>
            </a:r>
            <a:endParaRPr/>
          </a:p>
          <a:p>
            <a:pPr marL="0" lvl="0" indent="0" algn="l" rtl="0">
              <a:spcBef>
                <a:spcPts val="0"/>
              </a:spcBef>
              <a:spcAft>
                <a:spcPts val="0"/>
              </a:spcAft>
              <a:buNone/>
            </a:pPr>
            <a:r>
              <a:rPr lang="en"/>
              <a:t>16:33</a:t>
            </a:r>
            <a:endParaRPr/>
          </a:p>
          <a:p>
            <a:pPr marL="0" lvl="0" indent="0" algn="l" rtl="0">
              <a:spcBef>
                <a:spcPts val="0"/>
              </a:spcBef>
              <a:spcAft>
                <a:spcPts val="0"/>
              </a:spcAft>
              <a:buNone/>
            </a:pPr>
            <a:r>
              <a:rPr lang="en"/>
              <a:t>add a new header field one that we didn't have before we have it now and it basically tells you what's the next</a:t>
            </a:r>
            <a:endParaRPr/>
          </a:p>
          <a:p>
            <a:pPr marL="0" lvl="0" indent="0" algn="l" rtl="0">
              <a:spcBef>
                <a:spcPts val="0"/>
              </a:spcBef>
              <a:spcAft>
                <a:spcPts val="0"/>
              </a:spcAft>
              <a:buNone/>
            </a:pPr>
            <a:r>
              <a:rPr lang="en"/>
              <a:t>16:40</a:t>
            </a:r>
            <a:endParaRPr/>
          </a:p>
          <a:p>
            <a:pPr marL="0" lvl="0" indent="0" algn="l" rtl="0">
              <a:spcBef>
                <a:spcPts val="0"/>
              </a:spcBef>
              <a:spcAft>
                <a:spcPts val="0"/>
              </a:spcAft>
              <a:buNone/>
            </a:pPr>
            <a:r>
              <a:rPr lang="en"/>
              <a:t>layer protocol that needs to process this packet and so this way we now know</a:t>
            </a:r>
            <a:endParaRPr/>
          </a:p>
          <a:p>
            <a:pPr marL="0" lvl="0" indent="0" algn="l" rtl="0">
              <a:spcBef>
                <a:spcPts val="0"/>
              </a:spcBef>
              <a:spcAft>
                <a:spcPts val="0"/>
              </a:spcAft>
              <a:buNone/>
            </a:pPr>
            <a:r>
              <a:rPr lang="en"/>
              <a:t>16:45</a:t>
            </a:r>
            <a:endParaRPr/>
          </a:p>
          <a:p>
            <a:pPr marL="0" lvl="0" indent="0" algn="l" rtl="0">
              <a:spcBef>
                <a:spcPts val="0"/>
              </a:spcBef>
              <a:spcAft>
                <a:spcPts val="0"/>
              </a:spcAft>
              <a:buNone/>
            </a:pPr>
            <a:r>
              <a:rPr lang="en"/>
              <a:t>which way the packet needs to get passed up when you reach the end host does it go to the TCP code the UDP code the</a:t>
            </a:r>
            <a:endParaRPr/>
          </a:p>
          <a:p>
            <a:pPr marL="0" lvl="0" indent="0" algn="l" rtl="0">
              <a:spcBef>
                <a:spcPts val="0"/>
              </a:spcBef>
              <a:spcAft>
                <a:spcPts val="0"/>
              </a:spcAft>
              <a:buNone/>
            </a:pPr>
            <a:r>
              <a:rPr lang="en"/>
              <a:t>16:51</a:t>
            </a:r>
            <a:endParaRPr/>
          </a:p>
          <a:p>
            <a:pPr marL="0" lvl="0" indent="0" algn="l" rtl="0">
              <a:spcBef>
                <a:spcPts val="0"/>
              </a:spcBef>
              <a:spcAft>
                <a:spcPts val="0"/>
              </a:spcAft>
              <a:buNone/>
            </a:pPr>
            <a:r>
              <a:rPr lang="en"/>
              <a:t>demultiplexing field tells us</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
        <p:cNvGrpSpPr/>
        <p:nvPr/>
      </p:nvGrpSpPr>
      <p:grpSpPr>
        <a:xfrm>
          <a:off x="0" y="0"/>
          <a:ext cx="0" cy="0"/>
          <a:chOff x="0" y="0"/>
          <a:chExt cx="0" cy="0"/>
        </a:xfrm>
      </p:grpSpPr>
      <p:sp>
        <p:nvSpPr>
          <p:cNvPr id="420" name="Google Shape;420;g2ef9f5a5496_0_5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1" name="Google Shape;421;g2ef9f5a5496_0_5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turns out the same idea</a:t>
            </a:r>
            <a:endParaRPr dirty="0"/>
          </a:p>
          <a:p>
            <a:pPr marL="0" lvl="0" indent="0" algn="l" rtl="0">
              <a:spcBef>
                <a:spcPts val="0"/>
              </a:spcBef>
              <a:spcAft>
                <a:spcPts val="0"/>
              </a:spcAft>
              <a:buNone/>
            </a:pPr>
            <a:r>
              <a:rPr lang="en" dirty="0"/>
              <a:t>16:57</a:t>
            </a:r>
            <a:endParaRPr dirty="0"/>
          </a:p>
          <a:p>
            <a:pPr marL="0" lvl="0" indent="0" algn="l" rtl="0">
              <a:spcBef>
                <a:spcPts val="0"/>
              </a:spcBef>
              <a:spcAft>
                <a:spcPts val="0"/>
              </a:spcAft>
              <a:buNone/>
            </a:pPr>
            <a:r>
              <a:rPr lang="en" dirty="0"/>
              <a:t>works at layer four so at layer four you get this packet and you can't really tell who this is for is this for HTTP is</a:t>
            </a:r>
            <a:endParaRPr dirty="0"/>
          </a:p>
          <a:p>
            <a:pPr marL="0" lvl="0" indent="0" algn="l" rtl="0">
              <a:spcBef>
                <a:spcPts val="0"/>
              </a:spcBef>
              <a:spcAft>
                <a:spcPts val="0"/>
              </a:spcAft>
              <a:buNone/>
            </a:pPr>
            <a:r>
              <a:rPr lang="en" dirty="0"/>
              <a:t>17:04</a:t>
            </a:r>
            <a:endParaRPr dirty="0"/>
          </a:p>
          <a:p>
            <a:pPr marL="0" lvl="0" indent="0" algn="l" rtl="0">
              <a:spcBef>
                <a:spcPts val="0"/>
              </a:spcBef>
              <a:spcAft>
                <a:spcPts val="0"/>
              </a:spcAft>
              <a:buNone/>
            </a:pPr>
            <a:r>
              <a:rPr lang="en" dirty="0"/>
              <a:t>this for SMTP we're actually going to be even more specific here and instead of just saying a protocol we're actually</a:t>
            </a:r>
            <a:endParaRPr dirty="0"/>
          </a:p>
          <a:p>
            <a:pPr marL="0" lvl="0" indent="0" algn="l" rtl="0">
              <a:spcBef>
                <a:spcPts val="0"/>
              </a:spcBef>
              <a:spcAft>
                <a:spcPts val="0"/>
              </a:spcAft>
              <a:buNone/>
            </a:pPr>
            <a:r>
              <a:rPr lang="en" dirty="0"/>
              <a:t>17:11</a:t>
            </a:r>
            <a:endParaRPr dirty="0"/>
          </a:p>
          <a:p>
            <a:pPr marL="0" lvl="0" indent="0" algn="l" rtl="0">
              <a:spcBef>
                <a:spcPts val="0"/>
              </a:spcBef>
              <a:spcAft>
                <a:spcPts val="0"/>
              </a:spcAft>
              <a:buNone/>
            </a:pPr>
            <a:r>
              <a:rPr lang="en" dirty="0"/>
              <a:t>going to identify a specific application so for example you can think of well my computer it's running a couple things</a:t>
            </a:r>
            <a:endParaRPr dirty="0"/>
          </a:p>
          <a:p>
            <a:pPr marL="0" lvl="0" indent="0" algn="l" rtl="0">
              <a:spcBef>
                <a:spcPts val="0"/>
              </a:spcBef>
              <a:spcAft>
                <a:spcPts val="0"/>
              </a:spcAft>
              <a:buNone/>
            </a:pPr>
            <a:r>
              <a:rPr lang="en" dirty="0"/>
              <a:t>17:17</a:t>
            </a:r>
            <a:endParaRPr dirty="0"/>
          </a:p>
          <a:p>
            <a:pPr marL="0" lvl="0" indent="0" algn="l" rtl="0">
              <a:spcBef>
                <a:spcPts val="0"/>
              </a:spcBef>
              <a:spcAft>
                <a:spcPts val="0"/>
              </a:spcAft>
              <a:buNone/>
            </a:pPr>
            <a:r>
              <a:rPr lang="en" dirty="0"/>
              <a:t>right now it's running Firefox to show you the slides it's running Zoom to record this lecture it's probably</a:t>
            </a:r>
            <a:endParaRPr dirty="0"/>
          </a:p>
          <a:p>
            <a:pPr marL="0" lvl="0" indent="0" algn="l" rtl="0">
              <a:spcBef>
                <a:spcPts val="0"/>
              </a:spcBef>
              <a:spcAft>
                <a:spcPts val="0"/>
              </a:spcAft>
              <a:buNone/>
            </a:pPr>
            <a:r>
              <a:rPr lang="en" dirty="0"/>
              <a:t>17:24</a:t>
            </a:r>
            <a:endParaRPr dirty="0"/>
          </a:p>
          <a:p>
            <a:pPr marL="0" lvl="0" indent="0" algn="l" rtl="0">
              <a:spcBef>
                <a:spcPts val="0"/>
              </a:spcBef>
              <a:spcAft>
                <a:spcPts val="0"/>
              </a:spcAft>
              <a:buNone/>
            </a:pPr>
            <a:r>
              <a:rPr lang="en" dirty="0"/>
              <a:t>running other things like an email client to send and receive emails so my Compu is running a lot of programs and</a:t>
            </a:r>
            <a:endParaRPr dirty="0"/>
          </a:p>
          <a:p>
            <a:pPr marL="0" lvl="0" indent="0" algn="l" rtl="0">
              <a:spcBef>
                <a:spcPts val="0"/>
              </a:spcBef>
              <a:spcAft>
                <a:spcPts val="0"/>
              </a:spcAft>
              <a:buNone/>
            </a:pPr>
            <a:r>
              <a:rPr lang="en" dirty="0"/>
              <a:t>17:31</a:t>
            </a:r>
            <a:endParaRPr dirty="0"/>
          </a:p>
          <a:p>
            <a:pPr marL="0" lvl="0" indent="0" algn="l" rtl="0">
              <a:spcBef>
                <a:spcPts val="0"/>
              </a:spcBef>
              <a:spcAft>
                <a:spcPts val="0"/>
              </a:spcAft>
              <a:buNone/>
            </a:pPr>
            <a:r>
              <a:rPr lang="en" dirty="0"/>
              <a:t>when my TCP protocol receives a packet it needs to know should this packet be</a:t>
            </a:r>
            <a:endParaRPr dirty="0"/>
          </a:p>
          <a:p>
            <a:pPr marL="0" lvl="0" indent="0" algn="l" rtl="0">
              <a:spcBef>
                <a:spcPts val="0"/>
              </a:spcBef>
              <a:spcAft>
                <a:spcPts val="0"/>
              </a:spcAft>
              <a:buNone/>
            </a:pPr>
            <a:r>
              <a:rPr lang="en" dirty="0"/>
              <a:t>17:36</a:t>
            </a:r>
            <a:endParaRPr dirty="0"/>
          </a:p>
          <a:p>
            <a:pPr marL="0" lvl="0" indent="0" algn="l" rtl="0">
              <a:spcBef>
                <a:spcPts val="0"/>
              </a:spcBef>
              <a:spcAft>
                <a:spcPts val="0"/>
              </a:spcAft>
              <a:buNone/>
            </a:pPr>
            <a:r>
              <a:rPr lang="en" dirty="0"/>
              <a:t>passed to Firefox is this a packet for Firefox is this a packet for the email client is this a packet for the slack</a:t>
            </a:r>
            <a:endParaRPr dirty="0"/>
          </a:p>
          <a:p>
            <a:pPr marL="0" lvl="0" indent="0" algn="l" rtl="0">
              <a:spcBef>
                <a:spcPts val="0"/>
              </a:spcBef>
              <a:spcAft>
                <a:spcPts val="0"/>
              </a:spcAft>
              <a:buNone/>
            </a:pPr>
            <a:r>
              <a:rPr lang="en" dirty="0"/>
              <a:t>17:43</a:t>
            </a:r>
            <a:endParaRPr dirty="0"/>
          </a:p>
          <a:p>
            <a:pPr marL="0" lvl="0" indent="0" algn="l" rtl="0">
              <a:spcBef>
                <a:spcPts val="0"/>
              </a:spcBef>
              <a:spcAft>
                <a:spcPts val="0"/>
              </a:spcAft>
              <a:buNone/>
            </a:pPr>
            <a:r>
              <a:rPr lang="en" dirty="0"/>
              <a:t>messaging client so that's something else we need to demultiplex as well so</a:t>
            </a:r>
            <a:endParaRPr dirty="0"/>
          </a:p>
          <a:p>
            <a:pPr marL="0" lvl="0" indent="0" algn="l" rtl="0">
              <a:spcBef>
                <a:spcPts val="0"/>
              </a:spcBef>
              <a:spcAft>
                <a:spcPts val="0"/>
              </a:spcAft>
              <a:buNone/>
            </a:pPr>
            <a:r>
              <a:rPr lang="en" dirty="0"/>
              <a:t>17:48</a:t>
            </a:r>
            <a:endParaRPr dirty="0"/>
          </a:p>
          <a:p>
            <a:pPr marL="0" lvl="0" indent="0" algn="l" rtl="0">
              <a:spcBef>
                <a:spcPts val="0"/>
              </a:spcBef>
              <a:spcAft>
                <a:spcPts val="0"/>
              </a:spcAft>
              <a:buNone/>
            </a:pPr>
            <a:r>
              <a:rPr lang="en" dirty="0"/>
              <a:t>not only are we demultiplexing the next protocol to handle this packet but at layer seven we're actually</a:t>
            </a:r>
            <a:endParaRPr dirty="0"/>
          </a:p>
          <a:p>
            <a:pPr marL="0" lvl="0" indent="0" algn="l" rtl="0">
              <a:spcBef>
                <a:spcPts val="0"/>
              </a:spcBef>
              <a:spcAft>
                <a:spcPts val="0"/>
              </a:spcAft>
              <a:buNone/>
            </a:pPr>
            <a:r>
              <a:rPr lang="en" dirty="0"/>
              <a:t>17:55</a:t>
            </a:r>
            <a:endParaRPr dirty="0"/>
          </a:p>
          <a:p>
            <a:pPr marL="0" lvl="0" indent="0" algn="l" rtl="0">
              <a:spcBef>
                <a:spcPts val="0"/>
              </a:spcBef>
              <a:spcAft>
                <a:spcPts val="0"/>
              </a:spcAft>
              <a:buNone/>
            </a:pPr>
            <a:r>
              <a:rPr lang="en" dirty="0"/>
              <a:t>demultiplexing the next application to process this pack and the way that we're going to label</a:t>
            </a:r>
            <a:endParaRPr dirty="0"/>
          </a:p>
          <a:p>
            <a:pPr marL="0" lvl="0" indent="0" algn="l" rtl="0">
              <a:spcBef>
                <a:spcPts val="0"/>
              </a:spcBef>
              <a:spcAft>
                <a:spcPts val="0"/>
              </a:spcAft>
              <a:buNone/>
            </a:pPr>
            <a:r>
              <a:rPr lang="en" dirty="0"/>
              <a:t>18:02</a:t>
            </a:r>
            <a:endParaRPr dirty="0"/>
          </a:p>
          <a:p>
            <a:pPr marL="0" lvl="0" indent="0" algn="l" rtl="0">
              <a:spcBef>
                <a:spcPts val="0"/>
              </a:spcBef>
              <a:spcAft>
                <a:spcPts val="0"/>
              </a:spcAft>
              <a:buNone/>
            </a:pPr>
            <a:r>
              <a:rPr lang="en" dirty="0"/>
              <a:t>these applications is we'll just give each one a number so for example maybe Firefox is number 40,000 and the email</a:t>
            </a:r>
            <a:endParaRPr dirty="0"/>
          </a:p>
          <a:p>
            <a:pPr marL="0" lvl="0" indent="0" algn="l" rtl="0">
              <a:spcBef>
                <a:spcPts val="0"/>
              </a:spcBef>
              <a:spcAft>
                <a:spcPts val="0"/>
              </a:spcAft>
              <a:buNone/>
            </a:pPr>
            <a:r>
              <a:rPr lang="en" dirty="0"/>
              <a:t>18:09</a:t>
            </a:r>
            <a:endParaRPr dirty="0"/>
          </a:p>
          <a:p>
            <a:pPr marL="0" lvl="0" indent="0" algn="l" rtl="0">
              <a:spcBef>
                <a:spcPts val="0"/>
              </a:spcBef>
              <a:spcAft>
                <a:spcPts val="0"/>
              </a:spcAft>
              <a:buNone/>
            </a:pPr>
            <a:r>
              <a:rPr lang="en" dirty="0"/>
              <a:t>client is number 50,000 and the slack messaging app is number 60,000 so</a:t>
            </a:r>
            <a:endParaRPr dirty="0"/>
          </a:p>
          <a:p>
            <a:pPr marL="0" lvl="0" indent="0" algn="l" rtl="0">
              <a:spcBef>
                <a:spcPts val="0"/>
              </a:spcBef>
              <a:spcAft>
                <a:spcPts val="0"/>
              </a:spcAft>
              <a:buNone/>
            </a:pPr>
            <a:r>
              <a:rPr lang="en" dirty="0"/>
              <a:t>18:14</a:t>
            </a:r>
            <a:endParaRPr dirty="0"/>
          </a:p>
          <a:p>
            <a:pPr marL="0" lvl="0" indent="0" algn="l" rtl="0">
              <a:spcBef>
                <a:spcPts val="0"/>
              </a:spcBef>
              <a:spcAft>
                <a:spcPts val="0"/>
              </a:spcAft>
              <a:buNone/>
            </a:pPr>
            <a:r>
              <a:rPr lang="en" dirty="0"/>
              <a:t>somehow we pick some numbers and then in the header field the header field has a a field the header Has a Field sorry</a:t>
            </a:r>
            <a:endParaRPr dirty="0"/>
          </a:p>
          <a:p>
            <a:pPr marL="0" lvl="0" indent="0" algn="l" rtl="0">
              <a:spcBef>
                <a:spcPts val="0"/>
              </a:spcBef>
              <a:spcAft>
                <a:spcPts val="0"/>
              </a:spcAft>
              <a:buNone/>
            </a:pPr>
            <a:r>
              <a:rPr lang="en" dirty="0"/>
              <a:t>18:22</a:t>
            </a:r>
            <a:endParaRPr dirty="0"/>
          </a:p>
          <a:p>
            <a:pPr marL="0" lvl="0" indent="0" algn="l" rtl="0">
              <a:spcBef>
                <a:spcPts val="0"/>
              </a:spcBef>
              <a:spcAft>
                <a:spcPts val="0"/>
              </a:spcAft>
              <a:buNone/>
            </a:pPr>
            <a:r>
              <a:rPr lang="en" dirty="0"/>
              <a:t>that tells us which application this packet is meant for so for example if I receive a packet and it says the pack is</a:t>
            </a:r>
            <a:endParaRPr dirty="0"/>
          </a:p>
          <a:p>
            <a:pPr marL="0" lvl="0" indent="0" algn="l" rtl="0">
              <a:spcBef>
                <a:spcPts val="0"/>
              </a:spcBef>
              <a:spcAft>
                <a:spcPts val="0"/>
              </a:spcAft>
              <a:buNone/>
            </a:pPr>
            <a:r>
              <a:rPr lang="en" dirty="0"/>
              <a:t>18:29</a:t>
            </a:r>
            <a:endParaRPr dirty="0"/>
          </a:p>
          <a:p>
            <a:pPr marL="0" lvl="0" indent="0" algn="l" rtl="0">
              <a:spcBef>
                <a:spcPts val="0"/>
              </a:spcBef>
              <a:spcAft>
                <a:spcPts val="0"/>
              </a:spcAft>
              <a:buNone/>
            </a:pPr>
            <a:r>
              <a:rPr lang="en" dirty="0"/>
              <a:t>going to Port 40,000 well then my TCP code knows oh okay this is for Firefox</a:t>
            </a:r>
            <a:endParaRPr dirty="0"/>
          </a:p>
          <a:p>
            <a:pPr marL="0" lvl="0" indent="0" algn="l" rtl="0">
              <a:spcBef>
                <a:spcPts val="0"/>
              </a:spcBef>
              <a:spcAft>
                <a:spcPts val="0"/>
              </a:spcAft>
              <a:buNone/>
            </a:pPr>
            <a:r>
              <a:rPr lang="en" dirty="0"/>
              <a:t>18:34</a:t>
            </a:r>
            <a:endParaRPr dirty="0"/>
          </a:p>
          <a:p>
            <a:pPr marL="0" lvl="0" indent="0" algn="l" rtl="0">
              <a:spcBef>
                <a:spcPts val="0"/>
              </a:spcBef>
              <a:spcAft>
                <a:spcPts val="0"/>
              </a:spcAft>
              <a:buNone/>
            </a:pPr>
            <a:r>
              <a:rPr lang="en" dirty="0"/>
              <a:t>so I unwrap the header I take this stuff in purple and I send it to Firefox or if I get a packet that says to Port 60,000</a:t>
            </a:r>
            <a:endParaRPr dirty="0"/>
          </a:p>
          <a:p>
            <a:pPr marL="0" lvl="0" indent="0" algn="l" rtl="0">
              <a:spcBef>
                <a:spcPts val="0"/>
              </a:spcBef>
              <a:spcAft>
                <a:spcPts val="0"/>
              </a:spcAft>
              <a:buNone/>
            </a:pPr>
            <a:r>
              <a:rPr lang="en" dirty="0"/>
              <a:t>18:42</a:t>
            </a:r>
            <a:endParaRPr dirty="0"/>
          </a:p>
          <a:p>
            <a:pPr marL="0" lvl="0" indent="0" algn="l" rtl="0">
              <a:spcBef>
                <a:spcPts val="0"/>
              </a:spcBef>
              <a:spcAft>
                <a:spcPts val="0"/>
              </a:spcAft>
              <a:buNone/>
            </a:pPr>
            <a:r>
              <a:rPr lang="en" dirty="0"/>
              <a:t>I think oh okay that's that's slack so what I should do is I should unwrap this header and send this packet over to</a:t>
            </a:r>
            <a:endParaRPr dirty="0"/>
          </a:p>
          <a:p>
            <a:pPr marL="0" lvl="0" indent="0" algn="l" rtl="0">
              <a:spcBef>
                <a:spcPts val="0"/>
              </a:spcBef>
              <a:spcAft>
                <a:spcPts val="0"/>
              </a:spcAft>
              <a:buNone/>
            </a:pPr>
            <a:r>
              <a:rPr lang="en" dirty="0"/>
              <a:t>18:48</a:t>
            </a:r>
            <a:endParaRPr dirty="0"/>
          </a:p>
          <a:p>
            <a:pPr marL="0" lvl="0" indent="0" algn="l" rtl="0">
              <a:spcBef>
                <a:spcPts val="0"/>
              </a:spcBef>
              <a:spcAft>
                <a:spcPts val="0"/>
              </a:spcAft>
              <a:buNone/>
            </a:pPr>
            <a:r>
              <a:rPr lang="en" dirty="0"/>
              <a:t>slack</a:t>
            </a:r>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7"/>
        <p:cNvGrpSpPr/>
        <p:nvPr/>
      </p:nvGrpSpPr>
      <p:grpSpPr>
        <a:xfrm>
          <a:off x="0" y="0"/>
          <a:ext cx="0" cy="0"/>
          <a:chOff x="0" y="0"/>
          <a:chExt cx="0" cy="0"/>
        </a:xfrm>
      </p:grpSpPr>
      <p:sp>
        <p:nvSpPr>
          <p:cNvPr id="448" name="Google Shape;448;g2ef9f5a5496_0_5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9" name="Google Shape;449;g2ef9f5a5496_0_5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they're ways to identify different applications on a single computer and then we can use those port numbers to</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19:02</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Dem Multiplex when you receive a packet at layer four this allows us to send it to the correct end application at layer</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19:12</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7 so here's an analogy if ports don't make sense yet so what is a port maybe</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19:18</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another way of putting it is it allows us to distinguish between applications on the same computer so if you think</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19:24</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about Firefox and my email program both of them are on my my computer which</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19:29</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means they have the same IP address my computer has an IP address they both get sent to the same IP address so how do I</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19:36</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know whether the packet is for the mail client or for Firefox well that's where</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19:41</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the port number comes in each application has a different port number it allows us to distinguish between the</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19:47</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two applications even though they have the same layer three IP address so the</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19:53</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analogy that I would come up with based on our favorite postal analogy is think about room numbers so let's say you have</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19:59</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a housemate there two of you you're living in the same house or the same apartment that means you both have the same street address so if someone sends</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20:07</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a letter to your house your street address how do we know is it for you is it for your housemate we don't know who</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20:13</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it's for and the way we're going to fix this is we're going to add room numbers inside of your house so you're going to</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20:19</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go to your room and tape okay my room is you know room 40,000 and my buddy's room is room 50,000 and this way when we send</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20:26</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and receive mail the mail will say oh actually this is for room 50,000 and you</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20:31</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think okay that's my buddy's room it's not for me or okay this Letter's uh got</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20:37</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a port number of 40,000 so it's for me that's my room number so another way of thinking of these ports is it's room</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20:43</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numbers within the same house or the same building</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0"/>
        <p:cNvGrpSpPr/>
        <p:nvPr/>
      </p:nvGrpSpPr>
      <p:grpSpPr>
        <a:xfrm>
          <a:off x="0" y="0"/>
          <a:ext cx="0" cy="0"/>
          <a:chOff x="0" y="0"/>
          <a:chExt cx="0" cy="0"/>
        </a:xfrm>
      </p:grpSpPr>
      <p:sp>
        <p:nvSpPr>
          <p:cNvPr id="461" name="Google Shape;461;g2ef9f5a5496_0_5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2" name="Google Shape;462;g2ef9f5a5496_0_5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so to extend this analogy</a:t>
            </a:r>
            <a:endParaRPr dirty="0"/>
          </a:p>
          <a:p>
            <a:pPr marL="0" lvl="0" indent="0" algn="l" rtl="0">
              <a:spcBef>
                <a:spcPts val="0"/>
              </a:spcBef>
              <a:spcAft>
                <a:spcPts val="0"/>
              </a:spcAft>
              <a:buNone/>
            </a:pPr>
            <a:r>
              <a:rPr lang="en" dirty="0"/>
              <a:t>20:50</a:t>
            </a:r>
            <a:endParaRPr dirty="0"/>
          </a:p>
          <a:p>
            <a:pPr marL="0" lvl="0" indent="0" algn="l" rtl="0">
              <a:spcBef>
                <a:spcPts val="0"/>
              </a:spcBef>
              <a:spcAft>
                <a:spcPts val="0"/>
              </a:spcAft>
              <a:buNone/>
            </a:pPr>
            <a:r>
              <a:rPr lang="en" dirty="0"/>
              <a:t>just a little bit more something we should point out is that port numbers actually exist on all the machines so</a:t>
            </a:r>
            <a:endParaRPr dirty="0"/>
          </a:p>
          <a:p>
            <a:pPr marL="0" lvl="0" indent="0" algn="l" rtl="0">
              <a:spcBef>
                <a:spcPts val="0"/>
              </a:spcBef>
              <a:spcAft>
                <a:spcPts val="0"/>
              </a:spcAft>
              <a:buNone/>
            </a:pPr>
            <a:r>
              <a:rPr lang="en" dirty="0"/>
              <a:t>20:55</a:t>
            </a:r>
            <a:endParaRPr dirty="0"/>
          </a:p>
          <a:p>
            <a:pPr marL="0" lvl="0" indent="0" algn="l" rtl="0">
              <a:spcBef>
                <a:spcPts val="0"/>
              </a:spcBef>
              <a:spcAft>
                <a:spcPts val="0"/>
              </a:spcAft>
              <a:buNone/>
            </a:pPr>
            <a:r>
              <a:rPr lang="en" dirty="0"/>
              <a:t>not just my computer which has a bunch of applications running but also like public servers so for example YouTube</a:t>
            </a:r>
            <a:endParaRPr dirty="0"/>
          </a:p>
          <a:p>
            <a:pPr marL="0" lvl="0" indent="0" algn="l" rtl="0">
              <a:spcBef>
                <a:spcPts val="0"/>
              </a:spcBef>
              <a:spcAft>
                <a:spcPts val="0"/>
              </a:spcAft>
              <a:buNone/>
            </a:pPr>
            <a:r>
              <a:rPr lang="en" dirty="0"/>
              <a:t>21:03</a:t>
            </a:r>
            <a:endParaRPr dirty="0"/>
          </a:p>
          <a:p>
            <a:pPr marL="0" lvl="0" indent="0" algn="l" rtl="0">
              <a:spcBef>
                <a:spcPts val="0"/>
              </a:spcBef>
              <a:spcAft>
                <a:spcPts val="0"/>
              </a:spcAft>
              <a:buNone/>
            </a:pPr>
            <a:r>
              <a:rPr lang="en" dirty="0"/>
              <a:t>there must be some computer over in Google's building that's running YouTube that computer also has a bunch of port</a:t>
            </a:r>
            <a:endParaRPr dirty="0"/>
          </a:p>
          <a:p>
            <a:pPr marL="0" lvl="0" indent="0" algn="l" rtl="0">
              <a:spcBef>
                <a:spcPts val="0"/>
              </a:spcBef>
              <a:spcAft>
                <a:spcPts val="0"/>
              </a:spcAft>
              <a:buNone/>
            </a:pPr>
            <a:r>
              <a:rPr lang="en" dirty="0"/>
              <a:t>21:09</a:t>
            </a:r>
            <a:endParaRPr dirty="0"/>
          </a:p>
          <a:p>
            <a:pPr marL="0" lvl="0" indent="0" algn="l" rtl="0">
              <a:spcBef>
                <a:spcPts val="0"/>
              </a:spcBef>
              <a:spcAft>
                <a:spcPts val="0"/>
              </a:spcAft>
              <a:buNone/>
            </a:pPr>
            <a:r>
              <a:rPr lang="en" dirty="0"/>
              <a:t>numbers because that computer is also running a lot of different programs so the main difference between private</a:t>
            </a:r>
            <a:endParaRPr dirty="0"/>
          </a:p>
          <a:p>
            <a:pPr marL="0" lvl="0" indent="0" algn="l" rtl="0">
              <a:spcBef>
                <a:spcPts val="0"/>
              </a:spcBef>
              <a:spcAft>
                <a:spcPts val="0"/>
              </a:spcAft>
              <a:buNone/>
            </a:pPr>
            <a:r>
              <a:rPr lang="en" dirty="0"/>
              <a:t>21:15</a:t>
            </a:r>
            <a:endParaRPr dirty="0"/>
          </a:p>
          <a:p>
            <a:pPr marL="0" lvl="0" indent="0" algn="l" rtl="0">
              <a:spcBef>
                <a:spcPts val="0"/>
              </a:spcBef>
              <a:spcAft>
                <a:spcPts val="0"/>
              </a:spcAft>
              <a:buNone/>
            </a:pPr>
            <a:r>
              <a:rPr lang="en" dirty="0"/>
              <a:t>machines like my machine and public servers like the server that's running YouTube is I can use whatever room</a:t>
            </a:r>
            <a:endParaRPr dirty="0"/>
          </a:p>
          <a:p>
            <a:pPr marL="0" lvl="0" indent="0" algn="l" rtl="0">
              <a:spcBef>
                <a:spcPts val="0"/>
              </a:spcBef>
              <a:spcAft>
                <a:spcPts val="0"/>
              </a:spcAft>
              <a:buNone/>
            </a:pPr>
            <a:r>
              <a:rPr lang="en" dirty="0"/>
              <a:t>21:22</a:t>
            </a:r>
            <a:endParaRPr dirty="0"/>
          </a:p>
          <a:p>
            <a:pPr marL="0" lvl="0" indent="0" algn="l" rtl="0">
              <a:spcBef>
                <a:spcPts val="0"/>
              </a:spcBef>
              <a:spcAft>
                <a:spcPts val="0"/>
              </a:spcAft>
              <a:buNone/>
            </a:pPr>
            <a:r>
              <a:rPr lang="en" dirty="0"/>
              <a:t>numbers I want I can pick my own port numbers doesn't matter but by contrast the public server should use a fixed</a:t>
            </a:r>
            <a:endParaRPr dirty="0"/>
          </a:p>
          <a:p>
            <a:pPr marL="0" lvl="0" indent="0" algn="l" rtl="0">
              <a:spcBef>
                <a:spcPts val="0"/>
              </a:spcBef>
              <a:spcAft>
                <a:spcPts val="0"/>
              </a:spcAft>
              <a:buNone/>
            </a:pPr>
            <a:r>
              <a:rPr lang="en" dirty="0"/>
              <a:t>21:29</a:t>
            </a:r>
            <a:endParaRPr dirty="0"/>
          </a:p>
          <a:p>
            <a:pPr marL="0" lvl="0" indent="0" algn="l" rtl="0">
              <a:spcBef>
                <a:spcPts val="0"/>
              </a:spcBef>
              <a:spcAft>
                <a:spcPts val="0"/>
              </a:spcAft>
              <a:buNone/>
            </a:pPr>
            <a:r>
              <a:rPr lang="en" dirty="0"/>
              <a:t>well-known port number that everyone in the world knows so to go back to our favorite analogy again if I am in my own</a:t>
            </a:r>
            <a:endParaRPr dirty="0"/>
          </a:p>
          <a:p>
            <a:pPr marL="0" lvl="0" indent="0" algn="l" rtl="0">
              <a:spcBef>
                <a:spcPts val="0"/>
              </a:spcBef>
              <a:spcAft>
                <a:spcPts val="0"/>
              </a:spcAft>
              <a:buNone/>
            </a:pPr>
            <a:r>
              <a:rPr lang="en" dirty="0"/>
              <a:t>21:36</a:t>
            </a:r>
            <a:endParaRPr dirty="0"/>
          </a:p>
          <a:p>
            <a:pPr marL="0" lvl="0" indent="0" algn="l" rtl="0">
              <a:spcBef>
                <a:spcPts val="0"/>
              </a:spcBef>
              <a:spcAft>
                <a:spcPts val="0"/>
              </a:spcAft>
              <a:buNone/>
            </a:pPr>
            <a:r>
              <a:rPr lang="en" dirty="0"/>
              <a:t>house nobody cares what room number I assign to my bathroom if my bathroom is</a:t>
            </a:r>
            <a:endParaRPr dirty="0"/>
          </a:p>
          <a:p>
            <a:pPr marL="0" lvl="0" indent="0" algn="l" rtl="0">
              <a:spcBef>
                <a:spcPts val="0"/>
              </a:spcBef>
              <a:spcAft>
                <a:spcPts val="0"/>
              </a:spcAft>
              <a:buNone/>
            </a:pPr>
            <a:r>
              <a:rPr lang="en" dirty="0"/>
              <a:t>21:42</a:t>
            </a:r>
            <a:endParaRPr dirty="0"/>
          </a:p>
          <a:p>
            <a:pPr marL="0" lvl="0" indent="0" algn="l" rtl="0">
              <a:spcBef>
                <a:spcPts val="0"/>
              </a:spcBef>
              <a:spcAft>
                <a:spcPts val="0"/>
              </a:spcAft>
              <a:buNone/>
            </a:pPr>
            <a:r>
              <a:rPr lang="en" dirty="0"/>
              <a:t>room 50 that's great if my bathroom is room 200 that's fine too it doesn't matter if I change it it doesn't matter</a:t>
            </a:r>
            <a:endParaRPr dirty="0"/>
          </a:p>
          <a:p>
            <a:pPr marL="0" lvl="0" indent="0" algn="l" rtl="0">
              <a:spcBef>
                <a:spcPts val="0"/>
              </a:spcBef>
              <a:spcAft>
                <a:spcPts val="0"/>
              </a:spcAft>
              <a:buNone/>
            </a:pPr>
            <a:r>
              <a:rPr lang="en" dirty="0"/>
              <a:t>21:48</a:t>
            </a:r>
            <a:endParaRPr dirty="0"/>
          </a:p>
          <a:p>
            <a:pPr marL="0" lvl="0" indent="0" algn="l" rtl="0">
              <a:spcBef>
                <a:spcPts val="0"/>
              </a:spcBef>
              <a:spcAft>
                <a:spcPts val="0"/>
              </a:spcAft>
              <a:buNone/>
            </a:pPr>
            <a:r>
              <a:rPr lang="en" dirty="0"/>
              <a:t>as long as when I send out a packet the reply goes to that same room number things are good so it doesn't really</a:t>
            </a:r>
            <a:endParaRPr dirty="0"/>
          </a:p>
          <a:p>
            <a:pPr marL="0" lvl="0" indent="0" algn="l" rtl="0">
              <a:spcBef>
                <a:spcPts val="0"/>
              </a:spcBef>
              <a:spcAft>
                <a:spcPts val="0"/>
              </a:spcAft>
              <a:buNone/>
            </a:pPr>
            <a:r>
              <a:rPr lang="en" dirty="0"/>
              <a:t>21:54</a:t>
            </a:r>
            <a:endParaRPr dirty="0"/>
          </a:p>
          <a:p>
            <a:pPr marL="0" lvl="0" indent="0" algn="l" rtl="0">
              <a:spcBef>
                <a:spcPts val="0"/>
              </a:spcBef>
              <a:spcAft>
                <a:spcPts val="0"/>
              </a:spcAft>
              <a:buNone/>
            </a:pPr>
            <a:r>
              <a:rPr lang="en" dirty="0"/>
              <a:t>matter what number I pick however if you think about a public building like soda</a:t>
            </a:r>
            <a:endParaRPr dirty="0"/>
          </a:p>
          <a:p>
            <a:pPr marL="0" lvl="0" indent="0" algn="l" rtl="0">
              <a:spcBef>
                <a:spcPts val="0"/>
              </a:spcBef>
              <a:spcAft>
                <a:spcPts val="0"/>
              </a:spcAft>
              <a:buNone/>
            </a:pPr>
            <a:r>
              <a:rPr lang="en" dirty="0"/>
              <a:t>22:00</a:t>
            </a:r>
            <a:endParaRPr dirty="0"/>
          </a:p>
          <a:p>
            <a:pPr marL="0" lvl="0" indent="0" algn="l" rtl="0">
              <a:spcBef>
                <a:spcPts val="0"/>
              </a:spcBef>
              <a:spcAft>
                <a:spcPts val="0"/>
              </a:spcAft>
              <a:buNone/>
            </a:pPr>
            <a:r>
              <a:rPr lang="en" dirty="0"/>
              <a:t>Hall those have public room numbers so soda 310 that's a classroom you can't</a:t>
            </a:r>
            <a:endParaRPr dirty="0"/>
          </a:p>
          <a:p>
            <a:pPr marL="0" lvl="0" indent="0" algn="l" rtl="0">
              <a:spcBef>
                <a:spcPts val="0"/>
              </a:spcBef>
              <a:spcAft>
                <a:spcPts val="0"/>
              </a:spcAft>
              <a:buNone/>
            </a:pPr>
            <a:r>
              <a:rPr lang="en" dirty="0"/>
              <a:t>22:05</a:t>
            </a:r>
            <a:endParaRPr dirty="0"/>
          </a:p>
          <a:p>
            <a:pPr marL="0" lvl="0" indent="0" algn="l" rtl="0">
              <a:spcBef>
                <a:spcPts val="0"/>
              </a:spcBef>
              <a:spcAft>
                <a:spcPts val="0"/>
              </a:spcAft>
              <a:buNone/>
            </a:pPr>
            <a:r>
              <a:rPr lang="en" dirty="0"/>
              <a:t>just go to soda 310 and like change the number on the room then you're going to confuse a lot of students so you can't</a:t>
            </a:r>
            <a:endParaRPr dirty="0"/>
          </a:p>
          <a:p>
            <a:pPr marL="0" lvl="0" indent="0" algn="l" rtl="0">
              <a:spcBef>
                <a:spcPts val="0"/>
              </a:spcBef>
              <a:spcAft>
                <a:spcPts val="0"/>
              </a:spcAft>
              <a:buNone/>
            </a:pPr>
            <a:r>
              <a:rPr lang="en" dirty="0"/>
              <a:t>22:10</a:t>
            </a:r>
            <a:endParaRPr dirty="0"/>
          </a:p>
          <a:p>
            <a:pPr marL="0" lvl="0" indent="0" algn="l" rtl="0">
              <a:spcBef>
                <a:spcPts val="0"/>
              </a:spcBef>
              <a:spcAft>
                <a:spcPts val="0"/>
              </a:spcAft>
              <a:buNone/>
            </a:pPr>
            <a:r>
              <a:rPr lang="en" dirty="0"/>
              <a:t>do that so public room numbers they have to be fixed everyone has to know them</a:t>
            </a:r>
            <a:endParaRPr dirty="0"/>
          </a:p>
          <a:p>
            <a:pPr marL="0" lvl="0" indent="0" algn="l" rtl="0">
              <a:spcBef>
                <a:spcPts val="0"/>
              </a:spcBef>
              <a:spcAft>
                <a:spcPts val="0"/>
              </a:spcAft>
              <a:buNone/>
            </a:pPr>
            <a:r>
              <a:rPr lang="en" dirty="0"/>
              <a:t>22:16</a:t>
            </a:r>
            <a:endParaRPr dirty="0"/>
          </a:p>
          <a:p>
            <a:pPr marL="0" lvl="0" indent="0" algn="l" rtl="0">
              <a:spcBef>
                <a:spcPts val="0"/>
              </a:spcBef>
              <a:spcAft>
                <a:spcPts val="0"/>
              </a:spcAft>
              <a:buNone/>
            </a:pPr>
            <a:r>
              <a:rPr lang="en" dirty="0"/>
              <a:t>but by contrast in your own private bedroom you can pick any number you want nobody cares so that's kind of my</a:t>
            </a:r>
            <a:endParaRPr dirty="0"/>
          </a:p>
          <a:p>
            <a:pPr marL="0" lvl="0" indent="0" algn="l" rtl="0">
              <a:spcBef>
                <a:spcPts val="0"/>
              </a:spcBef>
              <a:spcAft>
                <a:spcPts val="0"/>
              </a:spcAft>
              <a:buNone/>
            </a:pPr>
            <a:r>
              <a:rPr lang="en" dirty="0"/>
              <a:t>22:22</a:t>
            </a:r>
            <a:endParaRPr dirty="0"/>
          </a:p>
          <a:p>
            <a:pPr marL="0" lvl="0" indent="0" algn="l" rtl="0">
              <a:spcBef>
                <a:spcPts val="0"/>
              </a:spcBef>
              <a:spcAft>
                <a:spcPts val="0"/>
              </a:spcAft>
              <a:buNone/>
            </a:pPr>
            <a:r>
              <a:rPr lang="en" dirty="0"/>
              <a:t>analogy for port numbers on private computers and public servers and to put</a:t>
            </a:r>
            <a:endParaRPr dirty="0"/>
          </a:p>
          <a:p>
            <a:pPr marL="0" lvl="0" indent="0" algn="l" rtl="0">
              <a:spcBef>
                <a:spcPts val="0"/>
              </a:spcBef>
              <a:spcAft>
                <a:spcPts val="0"/>
              </a:spcAft>
              <a:buNone/>
            </a:pPr>
            <a:r>
              <a:rPr lang="en" dirty="0"/>
              <a:t>22:28</a:t>
            </a:r>
            <a:endParaRPr dirty="0"/>
          </a:p>
          <a:p>
            <a:pPr marL="0" lvl="0" indent="0" algn="l" rtl="0">
              <a:spcBef>
                <a:spcPts val="0"/>
              </a:spcBef>
              <a:spcAft>
                <a:spcPts val="0"/>
              </a:spcAft>
              <a:buNone/>
            </a:pPr>
            <a:r>
              <a:rPr lang="en" dirty="0"/>
              <a:t>it all together this is what sending packets with port numbers might look like so let's say you're sending an</a:t>
            </a:r>
            <a:endParaRPr dirty="0"/>
          </a:p>
          <a:p>
            <a:pPr marL="0" lvl="0" indent="0" algn="l" rtl="0">
              <a:spcBef>
                <a:spcPts val="0"/>
              </a:spcBef>
              <a:spcAft>
                <a:spcPts val="0"/>
              </a:spcAft>
              <a:buNone/>
            </a:pPr>
            <a:r>
              <a:rPr lang="en" dirty="0"/>
              <a:t>22:34</a:t>
            </a:r>
            <a:endParaRPr dirty="0"/>
          </a:p>
          <a:p>
            <a:pPr marL="0" lvl="0" indent="0" algn="l" rtl="0">
              <a:spcBef>
                <a:spcPts val="0"/>
              </a:spcBef>
              <a:spcAft>
                <a:spcPts val="0"/>
              </a:spcAft>
              <a:buNone/>
            </a:pPr>
            <a:r>
              <a:rPr lang="en" dirty="0"/>
              <a:t>outgoing packet so you're private computer I want to load a c video shouldn't be watching c videos during</a:t>
            </a:r>
            <a:endParaRPr dirty="0"/>
          </a:p>
          <a:p>
            <a:pPr marL="0" lvl="0" indent="0" algn="l" rtl="0">
              <a:spcBef>
                <a:spcPts val="0"/>
              </a:spcBef>
              <a:spcAft>
                <a:spcPts val="0"/>
              </a:spcAft>
              <a:buNone/>
            </a:pPr>
            <a:r>
              <a:rPr lang="en" dirty="0"/>
              <a:t>22:39</a:t>
            </a:r>
            <a:endParaRPr dirty="0"/>
          </a:p>
          <a:p>
            <a:pPr marL="0" lvl="0" indent="0" algn="l" rtl="0">
              <a:spcBef>
                <a:spcPts val="0"/>
              </a:spcBef>
              <a:spcAft>
                <a:spcPts val="0"/>
              </a:spcAft>
              <a:buNone/>
            </a:pPr>
            <a:r>
              <a:rPr lang="en" dirty="0"/>
              <a:t>lecture but if you are watching One what you would do is you'd pick a port number this is like your own private room</a:t>
            </a:r>
            <a:endParaRPr dirty="0"/>
          </a:p>
          <a:p>
            <a:pPr marL="0" lvl="0" indent="0" algn="l" rtl="0">
              <a:spcBef>
                <a:spcPts val="0"/>
              </a:spcBef>
              <a:spcAft>
                <a:spcPts val="0"/>
              </a:spcAft>
              <a:buNone/>
            </a:pPr>
            <a:r>
              <a:rPr lang="en" dirty="0"/>
              <a:t>22:45</a:t>
            </a:r>
            <a:endParaRPr dirty="0"/>
          </a:p>
          <a:p>
            <a:pPr marL="0" lvl="0" indent="0" algn="l" rtl="0">
              <a:spcBef>
                <a:spcPts val="0"/>
              </a:spcBef>
              <a:spcAft>
                <a:spcPts val="0"/>
              </a:spcAft>
              <a:buNone/>
            </a:pPr>
            <a:r>
              <a:rPr lang="en" dirty="0"/>
              <a:t>number so I'm in room 40,000 okay great that's a room number that I picked for</a:t>
            </a:r>
            <a:endParaRPr dirty="0"/>
          </a:p>
          <a:p>
            <a:pPr marL="0" lvl="0" indent="0" algn="l" rtl="0">
              <a:spcBef>
                <a:spcPts val="0"/>
              </a:spcBef>
              <a:spcAft>
                <a:spcPts val="0"/>
              </a:spcAft>
              <a:buNone/>
            </a:pPr>
            <a:r>
              <a:rPr lang="en" dirty="0"/>
              <a:t>22:50</a:t>
            </a:r>
            <a:endParaRPr dirty="0"/>
          </a:p>
          <a:p>
            <a:pPr marL="0" lvl="0" indent="0" algn="l" rtl="0">
              <a:spcBef>
                <a:spcPts val="0"/>
              </a:spcBef>
              <a:spcAft>
                <a:spcPts val="0"/>
              </a:spcAft>
              <a:buNone/>
            </a:pPr>
            <a:r>
              <a:rPr lang="en" dirty="0"/>
              <a:t>myself and I'm going to send this to the YouTube server but the YouTube server</a:t>
            </a:r>
            <a:endParaRPr dirty="0"/>
          </a:p>
          <a:p>
            <a:pPr marL="0" lvl="0" indent="0" algn="l" rtl="0">
              <a:spcBef>
                <a:spcPts val="0"/>
              </a:spcBef>
              <a:spcAft>
                <a:spcPts val="0"/>
              </a:spcAft>
              <a:buNone/>
            </a:pPr>
            <a:r>
              <a:rPr lang="en" dirty="0"/>
              <a:t>22:55</a:t>
            </a:r>
            <a:endParaRPr dirty="0"/>
          </a:p>
          <a:p>
            <a:pPr marL="0" lvl="0" indent="0" algn="l" rtl="0">
              <a:spcBef>
                <a:spcPts val="0"/>
              </a:spcBef>
              <a:spcAft>
                <a:spcPts val="0"/>
              </a:spcAft>
              <a:buNone/>
            </a:pPr>
            <a:r>
              <a:rPr lang="en" dirty="0"/>
              <a:t>probably has a bunch of different programs running so what particular program on the YouTube server do I</a:t>
            </a:r>
            <a:endParaRPr dirty="0"/>
          </a:p>
          <a:p>
            <a:pPr marL="0" lvl="0" indent="0" algn="l" rtl="0">
              <a:spcBef>
                <a:spcPts val="0"/>
              </a:spcBef>
              <a:spcAft>
                <a:spcPts val="0"/>
              </a:spcAft>
              <a:buNone/>
            </a:pPr>
            <a:r>
              <a:rPr lang="en" dirty="0"/>
              <a:t>23:01</a:t>
            </a:r>
            <a:endParaRPr dirty="0"/>
          </a:p>
          <a:p>
            <a:pPr marL="0" lvl="0" indent="0" algn="l" rtl="0">
              <a:spcBef>
                <a:spcPts val="0"/>
              </a:spcBef>
              <a:spcAft>
                <a:spcPts val="0"/>
              </a:spcAft>
              <a:buNone/>
            </a:pPr>
            <a:r>
              <a:rPr lang="en" dirty="0"/>
              <a:t>actually want I want the one at Port 80 80 is a useful number this is a public</a:t>
            </a:r>
            <a:endParaRPr dirty="0"/>
          </a:p>
          <a:p>
            <a:pPr marL="0" lvl="0" indent="0" algn="l" rtl="0">
              <a:spcBef>
                <a:spcPts val="0"/>
              </a:spcBef>
              <a:spcAft>
                <a:spcPts val="0"/>
              </a:spcAft>
              <a:buNone/>
            </a:pPr>
            <a:r>
              <a:rPr lang="en" dirty="0"/>
              <a:t>23:06</a:t>
            </a:r>
            <a:endParaRPr dirty="0"/>
          </a:p>
          <a:p>
            <a:pPr marL="0" lvl="0" indent="0" algn="l" rtl="0">
              <a:spcBef>
                <a:spcPts val="0"/>
              </a:spcBef>
              <a:spcAft>
                <a:spcPts val="0"/>
              </a:spcAft>
              <a:buNone/>
            </a:pPr>
            <a:r>
              <a:rPr lang="en" dirty="0"/>
              <a:t>number everyone knows it I know it your computer knows it you now know it everyone knows that Port 80 is the place</a:t>
            </a:r>
            <a:endParaRPr dirty="0"/>
          </a:p>
          <a:p>
            <a:pPr marL="0" lvl="0" indent="0" algn="l" rtl="0">
              <a:spcBef>
                <a:spcPts val="0"/>
              </a:spcBef>
              <a:spcAft>
                <a:spcPts val="0"/>
              </a:spcAft>
              <a:buNone/>
            </a:pPr>
            <a:r>
              <a:rPr lang="en" dirty="0"/>
              <a:t>23:13</a:t>
            </a:r>
            <a:endParaRPr dirty="0"/>
          </a:p>
          <a:p>
            <a:pPr marL="0" lvl="0" indent="0" algn="l" rtl="0">
              <a:spcBef>
                <a:spcPts val="0"/>
              </a:spcBef>
              <a:spcAft>
                <a:spcPts val="0"/>
              </a:spcAft>
              <a:buNone/>
            </a:pPr>
            <a:r>
              <a:rPr lang="en" dirty="0"/>
              <a:t>that YouTube is serving videos so my front port number I pick at random</a:t>
            </a:r>
            <a:endParaRPr dirty="0"/>
          </a:p>
          <a:p>
            <a:pPr marL="0" lvl="0" indent="0" algn="l" rtl="0">
              <a:spcBef>
                <a:spcPts val="0"/>
              </a:spcBef>
              <a:spcAft>
                <a:spcPts val="0"/>
              </a:spcAft>
              <a:buNone/>
            </a:pPr>
            <a:r>
              <a:rPr lang="en" dirty="0"/>
              <a:t>23:19</a:t>
            </a:r>
            <a:endParaRPr dirty="0"/>
          </a:p>
          <a:p>
            <a:pPr marL="0" lvl="0" indent="0" algn="l" rtl="0">
              <a:spcBef>
                <a:spcPts val="0"/>
              </a:spcBef>
              <a:spcAft>
                <a:spcPts val="0"/>
              </a:spcAft>
              <a:buNone/>
            </a:pPr>
            <a:r>
              <a:rPr lang="en" dirty="0"/>
              <a:t>whatever I want but the destination port number it says it's not just any program</a:t>
            </a:r>
            <a:endParaRPr dirty="0"/>
          </a:p>
          <a:p>
            <a:pPr marL="0" lvl="0" indent="0" algn="l" rtl="0">
              <a:spcBef>
                <a:spcPts val="0"/>
              </a:spcBef>
              <a:spcAft>
                <a:spcPts val="0"/>
              </a:spcAft>
              <a:buNone/>
            </a:pPr>
            <a:r>
              <a:rPr lang="en" dirty="0"/>
              <a:t>23:24</a:t>
            </a:r>
            <a:endParaRPr dirty="0"/>
          </a:p>
          <a:p>
            <a:pPr marL="0" lvl="0" indent="0" algn="l" rtl="0">
              <a:spcBef>
                <a:spcPts val="0"/>
              </a:spcBef>
              <a:spcAft>
                <a:spcPts val="0"/>
              </a:spcAft>
              <a:buNone/>
            </a:pPr>
            <a:r>
              <a:rPr lang="en" dirty="0"/>
              <a:t>on YouTube server it's specifically the program running on Port 80 the one that's serving videos and everyone in</a:t>
            </a:r>
            <a:endParaRPr dirty="0"/>
          </a:p>
          <a:p>
            <a:pPr marL="0" lvl="0" indent="0" algn="l" rtl="0">
              <a:spcBef>
                <a:spcPts val="0"/>
              </a:spcBef>
              <a:spcAft>
                <a:spcPts val="0"/>
              </a:spcAft>
              <a:buNone/>
            </a:pPr>
            <a:r>
              <a:rPr lang="en" dirty="0"/>
              <a:t>23:30</a:t>
            </a:r>
            <a:endParaRPr dirty="0"/>
          </a:p>
          <a:p>
            <a:pPr marL="0" lvl="0" indent="0" algn="l" rtl="0">
              <a:spcBef>
                <a:spcPts val="0"/>
              </a:spcBef>
              <a:spcAft>
                <a:spcPts val="0"/>
              </a:spcAft>
              <a:buNone/>
            </a:pPr>
            <a:r>
              <a:rPr lang="en" dirty="0"/>
              <a:t>the world knows that YouTube serves videos on Port 80 that's fixed so then</a:t>
            </a:r>
            <a:endParaRPr dirty="0"/>
          </a:p>
          <a:p>
            <a:pPr marL="0" lvl="0" indent="0" algn="l" rtl="0">
              <a:spcBef>
                <a:spcPts val="0"/>
              </a:spcBef>
              <a:spcAft>
                <a:spcPts val="0"/>
              </a:spcAft>
              <a:buNone/>
            </a:pPr>
            <a:r>
              <a:rPr lang="en" dirty="0"/>
              <a:t>23:36</a:t>
            </a:r>
            <a:endParaRPr dirty="0"/>
          </a:p>
          <a:p>
            <a:pPr marL="0" lvl="0" indent="0" algn="l" rtl="0">
              <a:spcBef>
                <a:spcPts val="0"/>
              </a:spcBef>
              <a:spcAft>
                <a:spcPts val="0"/>
              </a:spcAft>
              <a:buNone/>
            </a:pPr>
            <a:r>
              <a:rPr lang="en" dirty="0"/>
              <a:t>what's YouTube going to do YouTube receives your packet it sees okay it's for Port 80 so I give the packet to</a:t>
            </a:r>
            <a:endParaRPr dirty="0"/>
          </a:p>
          <a:p>
            <a:pPr marL="0" lvl="0" indent="0" algn="l" rtl="0">
              <a:spcBef>
                <a:spcPts val="0"/>
              </a:spcBef>
              <a:spcAft>
                <a:spcPts val="0"/>
              </a:spcAft>
              <a:buNone/>
            </a:pPr>
            <a:r>
              <a:rPr lang="en" dirty="0"/>
              <a:t>23:43</a:t>
            </a:r>
            <a:endParaRPr dirty="0"/>
          </a:p>
          <a:p>
            <a:pPr marL="0" lvl="0" indent="0" algn="l" rtl="0">
              <a:spcBef>
                <a:spcPts val="0"/>
              </a:spcBef>
              <a:spcAft>
                <a:spcPts val="0"/>
              </a:spcAft>
              <a:buNone/>
            </a:pPr>
            <a:r>
              <a:rPr lang="en" dirty="0"/>
              <a:t>YouTube's video processing application it loads the Cat video it gives it back</a:t>
            </a:r>
            <a:endParaRPr dirty="0"/>
          </a:p>
          <a:p>
            <a:pPr marL="0" lvl="0" indent="0" algn="l" rtl="0">
              <a:spcBef>
                <a:spcPts val="0"/>
              </a:spcBef>
              <a:spcAft>
                <a:spcPts val="0"/>
              </a:spcAft>
              <a:buNone/>
            </a:pPr>
            <a:r>
              <a:rPr lang="en" dirty="0"/>
              <a:t>23:48</a:t>
            </a:r>
            <a:endParaRPr dirty="0"/>
          </a:p>
          <a:p>
            <a:pPr marL="0" lvl="0" indent="0" algn="l" rtl="0">
              <a:spcBef>
                <a:spcPts val="0"/>
              </a:spcBef>
              <a:spcAft>
                <a:spcPts val="0"/>
              </a:spcAft>
              <a:buNone/>
            </a:pPr>
            <a:r>
              <a:rPr lang="en" dirty="0"/>
              <a:t>to you and in the reply kind of what you'd expect the from field and the two field are reversed it says this is from</a:t>
            </a:r>
            <a:endParaRPr dirty="0"/>
          </a:p>
          <a:p>
            <a:pPr marL="0" lvl="0" indent="0" algn="l" rtl="0">
              <a:spcBef>
                <a:spcPts val="0"/>
              </a:spcBef>
              <a:spcAft>
                <a:spcPts val="0"/>
              </a:spcAft>
              <a:buNone/>
            </a:pPr>
            <a:r>
              <a:rPr lang="en" dirty="0"/>
              <a:t>23:55</a:t>
            </a:r>
            <a:endParaRPr dirty="0"/>
          </a:p>
          <a:p>
            <a:pPr marL="0" lvl="0" indent="0" algn="l" rtl="0">
              <a:spcBef>
                <a:spcPts val="0"/>
              </a:spcBef>
              <a:spcAft>
                <a:spcPts val="0"/>
              </a:spcAft>
              <a:buNone/>
            </a:pPr>
            <a:r>
              <a:rPr lang="en" dirty="0"/>
              <a:t>Port 80 this is from the program that's serving YouTube videos and it's to Port</a:t>
            </a:r>
            <a:endParaRPr dirty="0"/>
          </a:p>
          <a:p>
            <a:pPr marL="0" lvl="0" indent="0" algn="l" rtl="0">
              <a:spcBef>
                <a:spcPts val="0"/>
              </a:spcBef>
              <a:spcAft>
                <a:spcPts val="0"/>
              </a:spcAft>
              <a:buNone/>
            </a:pPr>
            <a:r>
              <a:rPr lang="en" dirty="0"/>
              <a:t>24:00</a:t>
            </a:r>
            <a:endParaRPr dirty="0"/>
          </a:p>
          <a:p>
            <a:pPr marL="0" lvl="0" indent="0" algn="l" rtl="0">
              <a:spcBef>
                <a:spcPts val="0"/>
              </a:spcBef>
              <a:spcAft>
                <a:spcPts val="0"/>
              </a:spcAft>
              <a:buNone/>
            </a:pPr>
            <a:r>
              <a:rPr lang="en" dirty="0"/>
              <a:t>40,000 that's the room that requested it and remember all of this is at layer four it doesn't mean we can replace</a:t>
            </a:r>
            <a:endParaRPr dirty="0"/>
          </a:p>
          <a:p>
            <a:pPr marL="0" lvl="0" indent="0" algn="l" rtl="0">
              <a:spcBef>
                <a:spcPts val="0"/>
              </a:spcBef>
              <a:spcAft>
                <a:spcPts val="0"/>
              </a:spcAft>
              <a:buNone/>
            </a:pPr>
            <a:r>
              <a:rPr lang="en" dirty="0"/>
              <a:t>24:07</a:t>
            </a:r>
            <a:endParaRPr dirty="0"/>
          </a:p>
          <a:p>
            <a:pPr marL="0" lvl="0" indent="0" algn="l" rtl="0">
              <a:spcBef>
                <a:spcPts val="0"/>
              </a:spcBef>
              <a:spcAft>
                <a:spcPts val="0"/>
              </a:spcAft>
              <a:buNone/>
            </a:pPr>
            <a:r>
              <a:rPr lang="en" dirty="0"/>
              <a:t>layer three we need both of them so just like how I can't go to the Post Office and say hey send this mail to room 50</a:t>
            </a:r>
            <a:endParaRPr dirty="0"/>
          </a:p>
          <a:p>
            <a:pPr marL="0" lvl="0" indent="0" algn="l" rtl="0">
              <a:spcBef>
                <a:spcPts val="0"/>
              </a:spcBef>
              <a:spcAft>
                <a:spcPts val="0"/>
              </a:spcAft>
              <a:buNone/>
            </a:pPr>
            <a:r>
              <a:rPr lang="en" dirty="0"/>
              <a:t>24:15</a:t>
            </a:r>
            <a:endParaRPr dirty="0"/>
          </a:p>
          <a:p>
            <a:pPr marL="0" lvl="0" indent="0" algn="l" rtl="0">
              <a:spcBef>
                <a:spcPts val="0"/>
              </a:spcBef>
              <a:spcAft>
                <a:spcPts val="0"/>
              </a:spcAft>
              <a:buNone/>
            </a:pPr>
            <a:r>
              <a:rPr lang="en" dirty="0"/>
              <a:t>what are you talking about room 50 of what building so just like how we have to specify both the room number and the</a:t>
            </a:r>
            <a:endParaRPr dirty="0"/>
          </a:p>
          <a:p>
            <a:pPr marL="0" lvl="0" indent="0" algn="l" rtl="0">
              <a:spcBef>
                <a:spcPts val="0"/>
              </a:spcBef>
              <a:spcAft>
                <a:spcPts val="0"/>
              </a:spcAft>
              <a:buNone/>
            </a:pPr>
            <a:r>
              <a:rPr lang="en" dirty="0"/>
              <a:t>24:22</a:t>
            </a:r>
            <a:endParaRPr dirty="0"/>
          </a:p>
          <a:p>
            <a:pPr marL="0" lvl="0" indent="0" algn="l" rtl="0">
              <a:spcBef>
                <a:spcPts val="0"/>
              </a:spcBef>
              <a:spcAft>
                <a:spcPts val="0"/>
              </a:spcAft>
              <a:buNone/>
            </a:pPr>
            <a:r>
              <a:rPr lang="en" dirty="0"/>
              <a:t>physical street address in these packets we have multiple layers we have to specify the computer that is the IP</a:t>
            </a:r>
            <a:endParaRPr dirty="0"/>
          </a:p>
          <a:p>
            <a:pPr marL="0" lvl="0" indent="0" algn="l" rtl="0">
              <a:spcBef>
                <a:spcPts val="0"/>
              </a:spcBef>
              <a:spcAft>
                <a:spcPts val="0"/>
              </a:spcAft>
              <a:buNone/>
            </a:pPr>
            <a:r>
              <a:rPr lang="en" dirty="0"/>
              <a:t>24:29</a:t>
            </a:r>
            <a:endParaRPr dirty="0"/>
          </a:p>
          <a:p>
            <a:pPr marL="0" lvl="0" indent="0" algn="l" rtl="0">
              <a:spcBef>
                <a:spcPts val="0"/>
              </a:spcBef>
              <a:spcAft>
                <a:spcPts val="0"/>
              </a:spcAft>
              <a:buNone/>
            </a:pPr>
            <a:r>
              <a:rPr lang="en" dirty="0"/>
              <a:t>address at layer three and also we have to specify the port number that is the</a:t>
            </a:r>
            <a:endParaRPr dirty="0"/>
          </a:p>
          <a:p>
            <a:pPr marL="0" lvl="0" indent="0" algn="l" rtl="0">
              <a:spcBef>
                <a:spcPts val="0"/>
              </a:spcBef>
              <a:spcAft>
                <a:spcPts val="0"/>
              </a:spcAft>
              <a:buNone/>
            </a:pPr>
            <a:r>
              <a:rPr lang="en" dirty="0"/>
              <a:t>24:35</a:t>
            </a:r>
            <a:endParaRPr dirty="0"/>
          </a:p>
          <a:p>
            <a:pPr marL="0" lvl="0" indent="0" algn="l" rtl="0">
              <a:spcBef>
                <a:spcPts val="0"/>
              </a:spcBef>
              <a:spcAft>
                <a:spcPts val="0"/>
              </a:spcAft>
              <a:buNone/>
            </a:pPr>
            <a:r>
              <a:rPr lang="en" dirty="0"/>
              <a:t>application running on that particular computer so these two layers together specify one application on one computer</a:t>
            </a:r>
            <a:endParaRPr dirty="0"/>
          </a:p>
          <a:p>
            <a:pPr marL="0" lvl="0" indent="0" algn="l" rtl="0">
              <a:spcBef>
                <a:spcPts val="0"/>
              </a:spcBef>
              <a:spcAft>
                <a:spcPts val="0"/>
              </a:spcAft>
              <a:buNone/>
            </a:pPr>
            <a:r>
              <a:rPr lang="en" dirty="0"/>
              <a:t>24:43</a:t>
            </a:r>
            <a:endParaRPr dirty="0"/>
          </a:p>
          <a:p>
            <a:pPr marL="0" lvl="0" indent="0" algn="l" rtl="0">
              <a:spcBef>
                <a:spcPts val="0"/>
              </a:spcBef>
              <a:spcAft>
                <a:spcPts val="0"/>
              </a:spcAft>
              <a:buNone/>
            </a:pPr>
            <a:r>
              <a:rPr lang="en" dirty="0"/>
              <a:t>and then they can go back and forth sending videos and whatever else that application wants to do so that's what</a:t>
            </a:r>
            <a:endParaRPr dirty="0"/>
          </a:p>
          <a:p>
            <a:pPr marL="0" lvl="0" indent="0" algn="l" rtl="0">
              <a:spcBef>
                <a:spcPts val="0"/>
              </a:spcBef>
              <a:spcAft>
                <a:spcPts val="0"/>
              </a:spcAft>
              <a:buNone/>
            </a:pPr>
            <a:r>
              <a:rPr lang="en" dirty="0"/>
              <a:t>24:50</a:t>
            </a:r>
            <a:endParaRP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4"/>
        <p:cNvGrpSpPr/>
        <p:nvPr/>
      </p:nvGrpSpPr>
      <p:grpSpPr>
        <a:xfrm>
          <a:off x="0" y="0"/>
          <a:ext cx="0" cy="0"/>
          <a:chOff x="0" y="0"/>
          <a:chExt cx="0" cy="0"/>
        </a:xfrm>
      </p:grpSpPr>
      <p:sp>
        <p:nvSpPr>
          <p:cNvPr id="475" name="Google Shape;475;g2ef9f5a5496_0_5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6" name="Google Shape;476;g2ef9f5a5496_0_5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 </a:t>
            </a:r>
            <a:r>
              <a:rPr lang="en" u="sng">
                <a:solidFill>
                  <a:schemeClr val="hlink"/>
                </a:solidFill>
                <a:hlinkClick r:id="rId3"/>
              </a:rPr>
              <a:t>https://commons.wikimedia.org/wiki/File:Adsl_connections.jpg</a:t>
            </a:r>
            <a:r>
              <a:rPr lang="en"/>
              <a:t> </a:t>
            </a:r>
            <a:endParaRPr/>
          </a:p>
          <a:p>
            <a:pPr marL="0" lvl="0" indent="0" algn="l" rtl="0">
              <a:spcBef>
                <a:spcPts val="0"/>
              </a:spcBef>
              <a:spcAft>
                <a:spcPts val="0"/>
              </a:spcAft>
              <a:buNone/>
            </a:pPr>
            <a:endParaRPr/>
          </a:p>
          <a:p>
            <a:pPr marL="0" lvl="0" indent="0" algn="l" rtl="0">
              <a:spcBef>
                <a:spcPts val="0"/>
              </a:spcBef>
              <a:spcAft>
                <a:spcPts val="0"/>
              </a:spcAft>
              <a:buNone/>
            </a:pPr>
            <a:r>
              <a:rPr lang="en"/>
              <a:t>okay great one thing I want to call out when we're talking about ports is</a:t>
            </a:r>
            <a:endParaRPr/>
          </a:p>
          <a:p>
            <a:pPr marL="0" lvl="0" indent="0" algn="l" rtl="0">
              <a:spcBef>
                <a:spcPts val="0"/>
              </a:spcBef>
              <a:spcAft>
                <a:spcPts val="0"/>
              </a:spcAft>
              <a:buNone/>
            </a:pPr>
            <a:r>
              <a:rPr lang="en"/>
              <a:t>26:40</a:t>
            </a:r>
            <a:endParaRPr/>
          </a:p>
          <a:p>
            <a:pPr marL="0" lvl="0" indent="0" algn="l" rtl="0">
              <a:spcBef>
                <a:spcPts val="0"/>
              </a:spcBef>
              <a:spcAft>
                <a:spcPts val="0"/>
              </a:spcAft>
              <a:buNone/>
            </a:pPr>
            <a:r>
              <a:rPr lang="en"/>
              <a:t>there's actually two things in networking called ports I don't know why they did this it's kind of annoying but</a:t>
            </a:r>
            <a:endParaRPr/>
          </a:p>
          <a:p>
            <a:pPr marL="0" lvl="0" indent="0" algn="l" rtl="0">
              <a:spcBef>
                <a:spcPts val="0"/>
              </a:spcBef>
              <a:spcAft>
                <a:spcPts val="0"/>
              </a:spcAft>
              <a:buNone/>
            </a:pPr>
            <a:r>
              <a:rPr lang="en"/>
              <a:t>26:46</a:t>
            </a:r>
            <a:endParaRPr/>
          </a:p>
          <a:p>
            <a:pPr marL="0" lvl="0" indent="0" algn="l" rtl="0">
              <a:spcBef>
                <a:spcPts val="0"/>
              </a:spcBef>
              <a:spcAft>
                <a:spcPts val="0"/>
              </a:spcAft>
              <a:buNone/>
            </a:pPr>
            <a:r>
              <a:rPr lang="en"/>
              <a:t>there just happen to be two things that are both called ports that are completely unrelated to each other so</a:t>
            </a:r>
            <a:endParaRPr/>
          </a:p>
          <a:p>
            <a:pPr marL="0" lvl="0" indent="0" algn="l" rtl="0">
              <a:spcBef>
                <a:spcPts val="0"/>
              </a:spcBef>
              <a:spcAft>
                <a:spcPts val="0"/>
              </a:spcAft>
              <a:buNone/>
            </a:pPr>
            <a:r>
              <a:rPr lang="en"/>
              <a:t>26:51</a:t>
            </a:r>
            <a:endParaRPr/>
          </a:p>
          <a:p>
            <a:pPr marL="0" lvl="0" indent="0" algn="l" rtl="0">
              <a:spcBef>
                <a:spcPts val="0"/>
              </a:spcBef>
              <a:spcAft>
                <a:spcPts val="0"/>
              </a:spcAft>
              <a:buNone/>
            </a:pPr>
            <a:r>
              <a:rPr lang="en"/>
              <a:t>the one we have been talking about so far is a logical Port this is something that only exists in software it's not</a:t>
            </a:r>
            <a:endParaRPr/>
          </a:p>
          <a:p>
            <a:pPr marL="0" lvl="0" indent="0" algn="l" rtl="0">
              <a:spcBef>
                <a:spcPts val="0"/>
              </a:spcBef>
              <a:spcAft>
                <a:spcPts val="0"/>
              </a:spcAft>
              <a:buNone/>
            </a:pPr>
            <a:r>
              <a:rPr lang="en"/>
              <a:t>26:57</a:t>
            </a:r>
            <a:endParaRPr/>
          </a:p>
          <a:p>
            <a:pPr marL="0" lvl="0" indent="0" algn="l" rtl="0">
              <a:spcBef>
                <a:spcPts val="0"/>
              </a:spcBef>
              <a:spcAft>
                <a:spcPts val="0"/>
              </a:spcAft>
              <a:buNone/>
            </a:pPr>
            <a:r>
              <a:rPr lang="en"/>
              <a:t>like a physical object and it's a number identifying an application so on YouTube</a:t>
            </a:r>
            <a:endParaRPr/>
          </a:p>
          <a:p>
            <a:pPr marL="0" lvl="0" indent="0" algn="l" rtl="0">
              <a:spcBef>
                <a:spcPts val="0"/>
              </a:spcBef>
              <a:spcAft>
                <a:spcPts val="0"/>
              </a:spcAft>
              <a:buNone/>
            </a:pPr>
            <a:r>
              <a:rPr lang="en"/>
              <a:t>27:03</a:t>
            </a:r>
            <a:endParaRPr/>
          </a:p>
          <a:p>
            <a:pPr marL="0" lvl="0" indent="0" algn="l" rtl="0">
              <a:spcBef>
                <a:spcPts val="0"/>
              </a:spcBef>
              <a:spcAft>
                <a:spcPts val="0"/>
              </a:spcAft>
              <a:buNone/>
            </a:pPr>
            <a:r>
              <a:rPr lang="en"/>
              <a:t>server the program running cat videos is number 80 and on my computer the web</a:t>
            </a:r>
            <a:endParaRPr/>
          </a:p>
          <a:p>
            <a:pPr marL="0" lvl="0" indent="0" algn="l" rtl="0">
              <a:spcBef>
                <a:spcPts val="0"/>
              </a:spcBef>
              <a:spcAft>
                <a:spcPts val="0"/>
              </a:spcAft>
              <a:buNone/>
            </a:pPr>
            <a:r>
              <a:rPr lang="en"/>
              <a:t>27:08</a:t>
            </a:r>
            <a:endParaRPr/>
          </a:p>
          <a:p>
            <a:pPr marL="0" lvl="0" indent="0" algn="l" rtl="0">
              <a:spcBef>
                <a:spcPts val="0"/>
              </a:spcBef>
              <a:spcAft>
                <a:spcPts val="0"/>
              </a:spcAft>
              <a:buNone/>
            </a:pPr>
            <a:r>
              <a:rPr lang="en"/>
              <a:t>browser is number 40,000 those are logical ports they only exist in software later in the class we'll see</a:t>
            </a:r>
            <a:endParaRPr/>
          </a:p>
          <a:p>
            <a:pPr marL="0" lvl="0" indent="0" algn="l" rtl="0">
              <a:spcBef>
                <a:spcPts val="0"/>
              </a:spcBef>
              <a:spcAft>
                <a:spcPts val="0"/>
              </a:spcAft>
              <a:buNone/>
            </a:pPr>
            <a:r>
              <a:rPr lang="en"/>
              <a:t>27:15</a:t>
            </a:r>
            <a:endParaRPr/>
          </a:p>
          <a:p>
            <a:pPr marL="0" lvl="0" indent="0" algn="l" rtl="0">
              <a:spcBef>
                <a:spcPts val="0"/>
              </a:spcBef>
              <a:spcAft>
                <a:spcPts val="0"/>
              </a:spcAft>
              <a:buNone/>
            </a:pPr>
            <a:r>
              <a:rPr lang="en"/>
              <a:t>something called a physical Port that's the actual hole that you plug the cable into and it's an actual thing that</a:t>
            </a:r>
            <a:endParaRPr/>
          </a:p>
          <a:p>
            <a:pPr marL="0" lvl="0" indent="0" algn="l" rtl="0">
              <a:spcBef>
                <a:spcPts val="0"/>
              </a:spcBef>
              <a:spcAft>
                <a:spcPts val="0"/>
              </a:spcAft>
              <a:buNone/>
            </a:pPr>
            <a:r>
              <a:rPr lang="en"/>
              <a:t>27:21</a:t>
            </a:r>
            <a:endParaRPr/>
          </a:p>
          <a:p>
            <a:pPr marL="0" lvl="0" indent="0" algn="l" rtl="0">
              <a:spcBef>
                <a:spcPts val="0"/>
              </a:spcBef>
              <a:spcAft>
                <a:spcPts val="0"/>
              </a:spcAft>
              <a:buNone/>
            </a:pPr>
            <a:r>
              <a:rPr lang="en"/>
              <a:t>exists in Hardware these two things have literally nothing to do with each other besides the name so it can be tempting</a:t>
            </a:r>
            <a:endParaRPr/>
          </a:p>
          <a:p>
            <a:pPr marL="0" lvl="0" indent="0" algn="l" rtl="0">
              <a:spcBef>
                <a:spcPts val="0"/>
              </a:spcBef>
              <a:spcAft>
                <a:spcPts val="0"/>
              </a:spcAft>
              <a:buNone/>
            </a:pPr>
            <a:r>
              <a:rPr lang="en"/>
              <a:t>27:28</a:t>
            </a:r>
            <a:endParaRPr/>
          </a:p>
          <a:p>
            <a:pPr marL="0" lvl="0" indent="0" algn="l" rtl="0">
              <a:spcBef>
                <a:spcPts val="0"/>
              </a:spcBef>
              <a:spcAft>
                <a:spcPts val="0"/>
              </a:spcAft>
              <a:buNone/>
            </a:pPr>
            <a:r>
              <a:rPr lang="en"/>
              <a:t>to confuse them when it's ambiguous we will try our best to specify logical</a:t>
            </a:r>
            <a:endParaRPr/>
          </a:p>
          <a:p>
            <a:pPr marL="0" lvl="0" indent="0" algn="l" rtl="0">
              <a:spcBef>
                <a:spcPts val="0"/>
              </a:spcBef>
              <a:spcAft>
                <a:spcPts val="0"/>
              </a:spcAft>
              <a:buNone/>
            </a:pPr>
            <a:r>
              <a:rPr lang="en"/>
              <a:t>27:33</a:t>
            </a:r>
            <a:endParaRPr/>
          </a:p>
          <a:p>
            <a:pPr marL="0" lvl="0" indent="0" algn="l" rtl="0">
              <a:spcBef>
                <a:spcPts val="0"/>
              </a:spcBef>
              <a:spcAft>
                <a:spcPts val="0"/>
              </a:spcAft>
              <a:buNone/>
            </a:pPr>
            <a:r>
              <a:rPr lang="en"/>
              <a:t>port or physical Port but just know that sometimes people will get lazy and call both of these things ports and we just</a:t>
            </a:r>
            <a:endParaRPr/>
          </a:p>
          <a:p>
            <a:pPr marL="0" lvl="0" indent="0" algn="l" rtl="0">
              <a:spcBef>
                <a:spcPts val="0"/>
              </a:spcBef>
              <a:spcAft>
                <a:spcPts val="0"/>
              </a:spcAft>
              <a:buNone/>
            </a:pPr>
            <a:r>
              <a:rPr lang="en"/>
              <a:t>27:40</a:t>
            </a:r>
            <a:endParaRPr/>
          </a:p>
          <a:p>
            <a:pPr marL="0" lvl="0" indent="0" algn="l" rtl="0">
              <a:spcBef>
                <a:spcPts val="0"/>
              </a:spcBef>
              <a:spcAft>
                <a:spcPts val="0"/>
              </a:spcAft>
              <a:buNone/>
            </a:pPr>
            <a:r>
              <a:rPr lang="en"/>
              <a:t>have to deal with it it's unfortunate but that's what they named them sorry</a:t>
            </a:r>
            <a:endParaRPr/>
          </a:p>
          <a:p>
            <a:pPr marL="0" lvl="0" indent="0" algn="l" rtl="0">
              <a:spcBef>
                <a:spcPts val="0"/>
              </a:spcBef>
              <a:spcAft>
                <a:spcPts val="0"/>
              </a:spcAft>
              <a:buNone/>
            </a:pPr>
            <a:r>
              <a:rPr lang="en"/>
              <a:t>27:46</a:t>
            </a:r>
            <a:endParaRPr/>
          </a:p>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5"/>
        <p:cNvGrpSpPr/>
        <p:nvPr/>
      </p:nvGrpSpPr>
      <p:grpSpPr>
        <a:xfrm>
          <a:off x="0" y="0"/>
          <a:ext cx="0" cy="0"/>
          <a:chOff x="0" y="0"/>
          <a:chExt cx="0" cy="0"/>
        </a:xfrm>
      </p:grpSpPr>
      <p:sp>
        <p:nvSpPr>
          <p:cNvPr id="486" name="Google Shape;486;g2ef9f5a5496_0_5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7" name="Google Shape;487;g2ef9f5a5496_0_5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 don't have a better place to put this slide, so I guess here is okay.</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r>
              <a:rPr lang="en"/>
              <a:t>I figured this is a good as time as any to tell you where the layers are implemented so if you actually open up</a:t>
            </a:r>
            <a:endParaRPr/>
          </a:p>
          <a:p>
            <a:pPr marL="0" lvl="0" indent="0" algn="l" rtl="0">
              <a:spcBef>
                <a:spcPts val="0"/>
              </a:spcBef>
              <a:spcAft>
                <a:spcPts val="0"/>
              </a:spcAft>
              <a:buNone/>
            </a:pPr>
            <a:r>
              <a:rPr lang="en"/>
              <a:t>28:04</a:t>
            </a:r>
            <a:endParaRPr/>
          </a:p>
          <a:p>
            <a:pPr marL="0" lvl="0" indent="0" algn="l" rtl="0">
              <a:spcBef>
                <a:spcPts val="0"/>
              </a:spcBef>
              <a:spcAft>
                <a:spcPts val="0"/>
              </a:spcAft>
              <a:buNone/>
            </a:pPr>
            <a:r>
              <a:rPr lang="en"/>
              <a:t>your computer and think about where this program is running TCP or where the</a:t>
            </a:r>
            <a:endParaRPr/>
          </a:p>
          <a:p>
            <a:pPr marL="0" lvl="0" indent="0" algn="l" rtl="0">
              <a:spcBef>
                <a:spcPts val="0"/>
              </a:spcBef>
              <a:spcAft>
                <a:spcPts val="0"/>
              </a:spcAft>
              <a:buNone/>
            </a:pPr>
            <a:r>
              <a:rPr lang="en"/>
              <a:t>28:10</a:t>
            </a:r>
            <a:endParaRPr/>
          </a:p>
          <a:p>
            <a:pPr marL="0" lvl="0" indent="0" algn="l" rtl="0">
              <a:spcBef>
                <a:spcPts val="0"/>
              </a:spcBef>
              <a:spcAft>
                <a:spcPts val="0"/>
              </a:spcAft>
              <a:buNone/>
            </a:pPr>
            <a:r>
              <a:rPr lang="en"/>
              <a:t>program is running Firefox this is roughly the picture that you would get so at the very lowest layer we have the</a:t>
            </a:r>
            <a:endParaRPr/>
          </a:p>
          <a:p>
            <a:pPr marL="0" lvl="0" indent="0" algn="l" rtl="0">
              <a:spcBef>
                <a:spcPts val="0"/>
              </a:spcBef>
              <a:spcAft>
                <a:spcPts val="0"/>
              </a:spcAft>
              <a:buNone/>
            </a:pPr>
            <a:r>
              <a:rPr lang="en"/>
              <a:t>28:17</a:t>
            </a:r>
            <a:endParaRPr/>
          </a:p>
          <a:p>
            <a:pPr marL="0" lvl="0" indent="0" algn="l" rtl="0">
              <a:spcBef>
                <a:spcPts val="0"/>
              </a:spcBef>
              <a:spcAft>
                <a:spcPts val="0"/>
              </a:spcAft>
              <a:buNone/>
            </a:pPr>
            <a:r>
              <a:rPr lang="en"/>
              <a:t>network interface card this is an actual computer chip like a physical piece of</a:t>
            </a:r>
            <a:endParaRPr/>
          </a:p>
          <a:p>
            <a:pPr marL="0" lvl="0" indent="0" algn="l" rtl="0">
              <a:spcBef>
                <a:spcPts val="0"/>
              </a:spcBef>
              <a:spcAft>
                <a:spcPts val="0"/>
              </a:spcAft>
              <a:buNone/>
            </a:pPr>
            <a:r>
              <a:rPr lang="en"/>
              <a:t>28:22</a:t>
            </a:r>
            <a:endParaRPr/>
          </a:p>
          <a:p>
            <a:pPr marL="0" lvl="0" indent="0" algn="l" rtl="0">
              <a:spcBef>
                <a:spcPts val="0"/>
              </a:spcBef>
              <a:spcAft>
                <a:spcPts val="0"/>
              </a:spcAft>
              <a:buNone/>
            </a:pPr>
            <a:r>
              <a:rPr lang="en"/>
              <a:t>Hardware that's running on your computer that's responsible for sending and</a:t>
            </a:r>
            <a:endParaRPr/>
          </a:p>
          <a:p>
            <a:pPr marL="0" lvl="0" indent="0" algn="l" rtl="0">
              <a:spcBef>
                <a:spcPts val="0"/>
              </a:spcBef>
              <a:spcAft>
                <a:spcPts val="0"/>
              </a:spcAft>
              <a:buNone/>
            </a:pPr>
            <a:r>
              <a:rPr lang="en"/>
              <a:t>28:27</a:t>
            </a:r>
            <a:endParaRPr/>
          </a:p>
          <a:p>
            <a:pPr marL="0" lvl="0" indent="0" algn="l" rtl="0">
              <a:spcBef>
                <a:spcPts val="0"/>
              </a:spcBef>
              <a:spcAft>
                <a:spcPts val="0"/>
              </a:spcAft>
              <a:buNone/>
            </a:pPr>
            <a:r>
              <a:rPr lang="en"/>
              <a:t>receiving packets so this is an actual chip that takes the ones and the zeros and broadcasts them as a radio wave or</a:t>
            </a:r>
            <a:endParaRPr/>
          </a:p>
          <a:p>
            <a:pPr marL="0" lvl="0" indent="0" algn="l" rtl="0">
              <a:spcBef>
                <a:spcPts val="0"/>
              </a:spcBef>
              <a:spcAft>
                <a:spcPts val="0"/>
              </a:spcAft>
              <a:buNone/>
            </a:pPr>
            <a:r>
              <a:rPr lang="en"/>
              <a:t>28:34</a:t>
            </a:r>
            <a:endParaRPr/>
          </a:p>
          <a:p>
            <a:pPr marL="0" lvl="0" indent="0" algn="l" rtl="0">
              <a:spcBef>
                <a:spcPts val="0"/>
              </a:spcBef>
              <a:spcAft>
                <a:spcPts val="0"/>
              </a:spcAft>
              <a:buNone/>
            </a:pPr>
            <a:r>
              <a:rPr lang="en"/>
              <a:t>sends them out across a wire that's an actual thing that Hardware has to do and layers one and two that are thinking in</a:t>
            </a:r>
            <a:endParaRPr/>
          </a:p>
          <a:p>
            <a:pPr marL="0" lvl="0" indent="0" algn="l" rtl="0">
              <a:spcBef>
                <a:spcPts val="0"/>
              </a:spcBef>
              <a:spcAft>
                <a:spcPts val="0"/>
              </a:spcAft>
              <a:buNone/>
            </a:pPr>
            <a:r>
              <a:rPr lang="en"/>
              <a:t>28:40</a:t>
            </a:r>
            <a:endParaRPr/>
          </a:p>
          <a:p>
            <a:pPr marL="0" lvl="0" indent="0" algn="l" rtl="0">
              <a:spcBef>
                <a:spcPts val="0"/>
              </a:spcBef>
              <a:spcAft>
                <a:spcPts val="0"/>
              </a:spcAft>
              <a:buNone/>
            </a:pPr>
            <a:r>
              <a:rPr lang="en"/>
              <a:t>terms of packets and sending ones and zeros across the wire they are implemented down here in Hardware at the</a:t>
            </a:r>
            <a:endParaRPr/>
          </a:p>
          <a:p>
            <a:pPr marL="0" lvl="0" indent="0" algn="l" rtl="0">
              <a:spcBef>
                <a:spcPts val="0"/>
              </a:spcBef>
              <a:spcAft>
                <a:spcPts val="0"/>
              </a:spcAft>
              <a:buNone/>
            </a:pPr>
            <a:r>
              <a:rPr lang="en"/>
              <a:t>28:47</a:t>
            </a:r>
            <a:endParaRPr/>
          </a:p>
          <a:p>
            <a:pPr marL="0" lvl="0" indent="0" algn="l" rtl="0">
              <a:spcBef>
                <a:spcPts val="0"/>
              </a:spcBef>
              <a:spcAft>
                <a:spcPts val="0"/>
              </a:spcAft>
              <a:buNone/>
            </a:pPr>
            <a:r>
              <a:rPr lang="en"/>
              <a:t>network interface card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7"/>
        <p:cNvGrpSpPr/>
        <p:nvPr/>
      </p:nvGrpSpPr>
      <p:grpSpPr>
        <a:xfrm>
          <a:off x="0" y="0"/>
          <a:ext cx="0" cy="0"/>
          <a:chOff x="0" y="0"/>
          <a:chExt cx="0" cy="0"/>
        </a:xfrm>
      </p:grpSpPr>
      <p:sp>
        <p:nvSpPr>
          <p:cNvPr id="518" name="Google Shape;518;g2ef9f5a5496_0_9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9" name="Google Shape;519;g2ef9f5a5496_0_9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 don't have a better place to put this slide, so I guess here is okay.</a:t>
            </a:r>
            <a:endParaRPr/>
          </a:p>
          <a:p>
            <a:pPr marL="0" lvl="0" indent="0" algn="l" rtl="0">
              <a:spcBef>
                <a:spcPts val="0"/>
              </a:spcBef>
              <a:spcAft>
                <a:spcPts val="0"/>
              </a:spcAft>
              <a:buNone/>
            </a:pPr>
            <a:endParaRPr/>
          </a:p>
          <a:p>
            <a:pPr marL="0" lvl="0" indent="0" algn="l" rtl="0">
              <a:spcBef>
                <a:spcPts val="0"/>
              </a:spcBef>
              <a:spcAft>
                <a:spcPts val="0"/>
              </a:spcAft>
              <a:buClr>
                <a:schemeClr val="dk1"/>
              </a:buClr>
              <a:buSzPts val="1100"/>
              <a:buFont typeface="Arial"/>
              <a:buNone/>
            </a:pPr>
            <a:r>
              <a:rPr lang="en">
                <a:solidFill>
                  <a:schemeClr val="dk1"/>
                </a:solidFill>
              </a:rPr>
              <a:t>then if I move up a little bit layers three and four they're implemented in software these</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28:53</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are actual pieces of code so it's not like a chip that you actually program</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28:58</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these are pieces of code that you can run you can even open up your operating system and see the code for TCP in the</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29:04</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operating system so this is software and it's usually implemented in your operating system so for example if</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29:11</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you're running Windows the code for Windows itself has an implementation of TCP or the code for Mac itself has an</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29:19</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implementation of TCP so it's running at the operating system level and finally</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29:25</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the actual applications these are running on your computer kind of a user level so like if I open a text editor</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29:31</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and I run a piece of python code that's running in the user space not at the operating system level so those are the</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29:38</a:t>
            </a:r>
            <a:endParaRPr>
              <a:solidFill>
                <a:schemeClr val="dk1"/>
              </a:solidFill>
            </a:endParaRPr>
          </a:p>
          <a:p>
            <a:pPr marL="0" lvl="0" indent="0" algn="l" rtl="0">
              <a:spcBef>
                <a:spcPts val="0"/>
              </a:spcBef>
              <a:spcAft>
                <a:spcPts val="0"/>
              </a:spcAft>
              <a:buNone/>
            </a:pPr>
            <a:r>
              <a:rPr lang="en">
                <a:solidFill>
                  <a:schemeClr val="dk1"/>
                </a:solidFill>
              </a:rPr>
              <a:t>applications and </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en">
                <a:solidFill>
                  <a:schemeClr val="dk1"/>
                </a:solidFill>
              </a:rPr>
              <a:t>maybe another way of looking at this picture is at the very bottom the hardware is thinking in terms</a:t>
            </a:r>
            <a:endParaRPr>
              <a:solidFill>
                <a:schemeClr val="dk1"/>
              </a:solidFill>
            </a:endParaRPr>
          </a:p>
          <a:p>
            <a:pPr marL="0" lvl="0" indent="0" algn="l" rtl="0">
              <a:spcBef>
                <a:spcPts val="0"/>
              </a:spcBef>
              <a:spcAft>
                <a:spcPts val="0"/>
              </a:spcAft>
              <a:buNone/>
            </a:pPr>
            <a:r>
              <a:rPr lang="en">
                <a:solidFill>
                  <a:schemeClr val="dk1"/>
                </a:solidFill>
              </a:rPr>
              <a:t>29:44</a:t>
            </a:r>
            <a:endParaRPr>
              <a:solidFill>
                <a:schemeClr val="dk1"/>
              </a:solidFill>
            </a:endParaRPr>
          </a:p>
          <a:p>
            <a:pPr marL="0" lvl="0" indent="0" algn="l" rtl="0">
              <a:spcBef>
                <a:spcPts val="0"/>
              </a:spcBef>
              <a:spcAft>
                <a:spcPts val="0"/>
              </a:spcAft>
              <a:buNone/>
            </a:pPr>
            <a:r>
              <a:rPr lang="en">
                <a:solidFill>
                  <a:schemeClr val="dk1"/>
                </a:solidFill>
              </a:rPr>
              <a:t>of packets it's got the packet mindset it thinks about here's a blob of data I send it across the wire okay I received</a:t>
            </a:r>
            <a:endParaRPr>
              <a:solidFill>
                <a:schemeClr val="dk1"/>
              </a:solidFill>
            </a:endParaRPr>
          </a:p>
          <a:p>
            <a:pPr marL="0" lvl="0" indent="0" algn="l" rtl="0">
              <a:spcBef>
                <a:spcPts val="0"/>
              </a:spcBef>
              <a:spcAft>
                <a:spcPts val="0"/>
              </a:spcAft>
              <a:buNone/>
            </a:pPr>
            <a:r>
              <a:rPr lang="en">
                <a:solidFill>
                  <a:schemeClr val="dk1"/>
                </a:solidFill>
              </a:rPr>
              <a:t>29:51</a:t>
            </a:r>
            <a:endParaRPr>
              <a:solidFill>
                <a:schemeClr val="dk1"/>
              </a:solidFill>
            </a:endParaRPr>
          </a:p>
          <a:p>
            <a:pPr marL="0" lvl="0" indent="0" algn="l" rtl="0">
              <a:spcBef>
                <a:spcPts val="0"/>
              </a:spcBef>
              <a:spcAft>
                <a:spcPts val="0"/>
              </a:spcAft>
              <a:buNone/>
            </a:pPr>
            <a:r>
              <a:rPr lang="en">
                <a:solidFill>
                  <a:schemeClr val="dk1"/>
                </a:solidFill>
              </a:rPr>
              <a:t>a bunch of ones and zeros that's a blob of data so it's thinking really hard in terms of packets doesn't think about</a:t>
            </a:r>
            <a:endParaRPr>
              <a:solidFill>
                <a:schemeClr val="dk1"/>
              </a:solidFill>
            </a:endParaRPr>
          </a:p>
          <a:p>
            <a:pPr marL="0" lvl="0" indent="0" algn="l" rtl="0">
              <a:spcBef>
                <a:spcPts val="0"/>
              </a:spcBef>
              <a:spcAft>
                <a:spcPts val="0"/>
              </a:spcAft>
              <a:buNone/>
            </a:pPr>
            <a:r>
              <a:rPr lang="en">
                <a:solidFill>
                  <a:schemeClr val="dk1"/>
                </a:solidFill>
              </a:rPr>
              <a:t>29:57</a:t>
            </a:r>
            <a:endParaRPr>
              <a:solidFill>
                <a:schemeClr val="dk1"/>
              </a:solidFill>
            </a:endParaRPr>
          </a:p>
          <a:p>
            <a:pPr marL="0" lvl="0" indent="0" algn="l" rtl="0">
              <a:spcBef>
                <a:spcPts val="0"/>
              </a:spcBef>
              <a:spcAft>
                <a:spcPts val="0"/>
              </a:spcAft>
              <a:buNone/>
            </a:pPr>
            <a:r>
              <a:rPr lang="en">
                <a:solidFill>
                  <a:schemeClr val="dk1"/>
                </a:solidFill>
              </a:rPr>
              <a:t>Connections it doesn't think oh you seem to be talking to this YouTube server a lot it just thinks about every single</a:t>
            </a:r>
            <a:endParaRPr>
              <a:solidFill>
                <a:schemeClr val="dk1"/>
              </a:solidFill>
            </a:endParaRPr>
          </a:p>
          <a:p>
            <a:pPr marL="0" lvl="0" indent="0" algn="l" rtl="0">
              <a:spcBef>
                <a:spcPts val="0"/>
              </a:spcBef>
              <a:spcAft>
                <a:spcPts val="0"/>
              </a:spcAft>
              <a:buNone/>
            </a:pPr>
            <a:r>
              <a:rPr lang="en">
                <a:solidFill>
                  <a:schemeClr val="dk1"/>
                </a:solidFill>
              </a:rPr>
              <a:t>30:03</a:t>
            </a:r>
            <a:endParaRPr>
              <a:solidFill>
                <a:schemeClr val="dk1"/>
              </a:solidFill>
            </a:endParaRPr>
          </a:p>
          <a:p>
            <a:pPr marL="0" lvl="0" indent="0" algn="l" rtl="0">
              <a:spcBef>
                <a:spcPts val="0"/>
              </a:spcBef>
              <a:spcAft>
                <a:spcPts val="0"/>
              </a:spcAft>
              <a:buNone/>
            </a:pPr>
            <a:r>
              <a:rPr lang="en">
                <a:solidFill>
                  <a:schemeClr val="dk1"/>
                </a:solidFill>
              </a:rPr>
              <a:t>packet independently with no connection between them and here at the very top</a:t>
            </a:r>
            <a:endParaRPr>
              <a:solidFill>
                <a:schemeClr val="dk1"/>
              </a:solidFill>
            </a:endParaRPr>
          </a:p>
          <a:p>
            <a:pPr marL="0" lvl="0" indent="0" algn="l" rtl="0">
              <a:spcBef>
                <a:spcPts val="0"/>
              </a:spcBef>
              <a:spcAft>
                <a:spcPts val="0"/>
              </a:spcAft>
              <a:buNone/>
            </a:pPr>
            <a:r>
              <a:rPr lang="en">
                <a:solidFill>
                  <a:schemeClr val="dk1"/>
                </a:solidFill>
              </a:rPr>
              <a:t>30:08</a:t>
            </a:r>
            <a:endParaRPr>
              <a:solidFill>
                <a:schemeClr val="dk1"/>
              </a:solidFill>
            </a:endParaRPr>
          </a:p>
          <a:p>
            <a:pPr marL="0" lvl="0" indent="0" algn="l" rtl="0">
              <a:spcBef>
                <a:spcPts val="0"/>
              </a:spcBef>
              <a:spcAft>
                <a:spcPts val="0"/>
              </a:spcAft>
              <a:buNone/>
            </a:pPr>
            <a:r>
              <a:rPr lang="en">
                <a:solidFill>
                  <a:schemeClr val="dk1"/>
                </a:solidFill>
              </a:rPr>
              <a:t>these applications think in terms of connections so for example when I open my web browser my web browser is</a:t>
            </a:r>
            <a:endParaRPr>
              <a:solidFill>
                <a:schemeClr val="dk1"/>
              </a:solidFill>
            </a:endParaRPr>
          </a:p>
          <a:p>
            <a:pPr marL="0" lvl="0" indent="0" algn="l" rtl="0">
              <a:spcBef>
                <a:spcPts val="0"/>
              </a:spcBef>
              <a:spcAft>
                <a:spcPts val="0"/>
              </a:spcAft>
              <a:buNone/>
            </a:pPr>
            <a:r>
              <a:rPr lang="en">
                <a:solidFill>
                  <a:schemeClr val="dk1"/>
                </a:solidFill>
              </a:rPr>
              <a:t>30:14</a:t>
            </a:r>
            <a:endParaRPr>
              <a:solidFill>
                <a:schemeClr val="dk1"/>
              </a:solidFill>
            </a:endParaRPr>
          </a:p>
          <a:p>
            <a:pPr marL="0" lvl="0" indent="0" algn="l" rtl="0">
              <a:spcBef>
                <a:spcPts val="0"/>
              </a:spcBef>
              <a:spcAft>
                <a:spcPts val="0"/>
              </a:spcAft>
              <a:buNone/>
            </a:pPr>
            <a:r>
              <a:rPr lang="en">
                <a:solidFill>
                  <a:schemeClr val="dk1"/>
                </a:solidFill>
              </a:rPr>
              <a:t>thinking I've made a connection to YouTube and YouTube and I are exchanging lots of data so I can download a video</a:t>
            </a:r>
            <a:endParaRPr>
              <a:solidFill>
                <a:schemeClr val="dk1"/>
              </a:solidFill>
            </a:endParaRPr>
          </a:p>
          <a:p>
            <a:pPr marL="0" lvl="0" indent="0" algn="l" rtl="0">
              <a:spcBef>
                <a:spcPts val="0"/>
              </a:spcBef>
              <a:spcAft>
                <a:spcPts val="0"/>
              </a:spcAft>
              <a:buNone/>
            </a:pPr>
            <a:r>
              <a:rPr lang="en">
                <a:solidFill>
                  <a:schemeClr val="dk1"/>
                </a:solidFill>
              </a:rPr>
              <a:t>30:21</a:t>
            </a:r>
            <a:endParaRPr>
              <a:solidFill>
                <a:schemeClr val="dk1"/>
              </a:solidFill>
            </a:endParaRPr>
          </a:p>
          <a:p>
            <a:pPr marL="0" lvl="0" indent="0" algn="l" rtl="0">
              <a:spcBef>
                <a:spcPts val="0"/>
              </a:spcBef>
              <a:spcAft>
                <a:spcPts val="0"/>
              </a:spcAft>
              <a:buNone/>
            </a:pPr>
            <a:r>
              <a:rPr lang="en">
                <a:solidFill>
                  <a:schemeClr val="dk1"/>
                </a:solidFill>
              </a:rPr>
              <a:t>so up here at layer 7 it makes sense to think about long-term connections down</a:t>
            </a:r>
            <a:endParaRPr>
              <a:solidFill>
                <a:schemeClr val="dk1"/>
              </a:solidFill>
            </a:endParaRPr>
          </a:p>
          <a:p>
            <a:pPr marL="0" lvl="0" indent="0" algn="l" rtl="0">
              <a:spcBef>
                <a:spcPts val="0"/>
              </a:spcBef>
              <a:spcAft>
                <a:spcPts val="0"/>
              </a:spcAft>
              <a:buNone/>
            </a:pPr>
            <a:endParaRPr>
              <a:solidFill>
                <a:schemeClr val="dk1"/>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7"/>
        <p:cNvGrpSpPr/>
        <p:nvPr/>
      </p:nvGrpSpPr>
      <p:grpSpPr>
        <a:xfrm>
          <a:off x="0" y="0"/>
          <a:ext cx="0" cy="0"/>
          <a:chOff x="0" y="0"/>
          <a:chExt cx="0" cy="0"/>
        </a:xfrm>
      </p:grpSpPr>
      <p:sp>
        <p:nvSpPr>
          <p:cNvPr id="568" name="Google Shape;568;g2ef9f5a5496_0_10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9" name="Google Shape;569;g2ef9f5a5496_0_10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another principle that matters it's the end to end principle so we saw a lot of different internet principes we talked about the narrow waste</a:t>
            </a:r>
            <a:endParaRPr/>
          </a:p>
          <a:p>
            <a:pPr marL="0" lvl="0" indent="0" algn="l" rtl="0">
              <a:spcBef>
                <a:spcPts val="0"/>
              </a:spcBef>
              <a:spcAft>
                <a:spcPts val="0"/>
              </a:spcAft>
              <a:buNone/>
            </a:pPr>
            <a:r>
              <a:rPr lang="en"/>
              <a:t>33:29</a:t>
            </a:r>
            <a:endParaRPr/>
          </a:p>
          <a:p>
            <a:pPr marL="0" lvl="0" indent="0" algn="l" rtl="0">
              <a:spcBef>
                <a:spcPts val="0"/>
              </a:spcBef>
              <a:spcAft>
                <a:spcPts val="0"/>
              </a:spcAft>
              <a:buNone/>
            </a:pPr>
            <a:r>
              <a:rPr lang="en"/>
              <a:t>principle just now it gave us a chance to talk about mul Dem multiplexing now let's talk about the endtoend principle</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2ef9f5a5496_0_2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 name="Google Shape;167;g2ef9f5a5496_0_2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there are seven internet design principles that we've identified and we'll go through each one one by one and</a:t>
            </a:r>
            <a:endParaRPr dirty="0"/>
          </a:p>
          <a:p>
            <a:pPr marL="0" lvl="0" indent="0" algn="l" rtl="0">
              <a:spcBef>
                <a:spcPts val="0"/>
              </a:spcBef>
              <a:spcAft>
                <a:spcPts val="0"/>
              </a:spcAft>
              <a:buNone/>
            </a:pPr>
            <a:r>
              <a:rPr lang="en" dirty="0"/>
              <a:t>3:16</a:t>
            </a:r>
            <a:endParaRPr dirty="0"/>
          </a:p>
          <a:p>
            <a:pPr marL="0" lvl="0" indent="0" algn="l" rtl="0">
              <a:spcBef>
                <a:spcPts val="0"/>
              </a:spcBef>
              <a:spcAft>
                <a:spcPts val="0"/>
              </a:spcAft>
              <a:buNone/>
            </a:pPr>
            <a:r>
              <a:rPr lang="en" dirty="0"/>
              <a:t>we'll focus on a few of them today but before we do that I just want to point out that these are guidelines so it's</a:t>
            </a:r>
            <a:endParaRPr dirty="0"/>
          </a:p>
          <a:p>
            <a:pPr marL="0" lvl="0" indent="0" algn="l" rtl="0">
              <a:spcBef>
                <a:spcPts val="0"/>
              </a:spcBef>
              <a:spcAft>
                <a:spcPts val="0"/>
              </a:spcAft>
              <a:buNone/>
            </a:pPr>
            <a:r>
              <a:rPr lang="en" dirty="0"/>
              <a:t>3:21</a:t>
            </a:r>
            <a:endParaRPr dirty="0"/>
          </a:p>
          <a:p>
            <a:pPr marL="0" lvl="0" indent="0" algn="l" rtl="0">
              <a:spcBef>
                <a:spcPts val="0"/>
              </a:spcBef>
              <a:spcAft>
                <a:spcPts val="0"/>
              </a:spcAft>
              <a:buNone/>
            </a:pPr>
            <a:r>
              <a:rPr lang="en" dirty="0"/>
              <a:t>not like somebody came along and said these are the rules if you don't follow them you're in trouble no one really</a:t>
            </a:r>
            <a:endParaRPr dirty="0"/>
          </a:p>
          <a:p>
            <a:pPr marL="0" lvl="0" indent="0" algn="l" rtl="0">
              <a:spcBef>
                <a:spcPts val="0"/>
              </a:spcBef>
              <a:spcAft>
                <a:spcPts val="0"/>
              </a:spcAft>
              <a:buNone/>
            </a:pPr>
            <a:r>
              <a:rPr lang="en" dirty="0"/>
              <a:t>3:27</a:t>
            </a:r>
            <a:endParaRPr dirty="0"/>
          </a:p>
          <a:p>
            <a:pPr marL="0" lvl="0" indent="0" algn="l" rtl="0">
              <a:spcBef>
                <a:spcPts val="0"/>
              </a:spcBef>
              <a:spcAft>
                <a:spcPts val="0"/>
              </a:spcAft>
              <a:buNone/>
            </a:pPr>
            <a:r>
              <a:rPr lang="en" dirty="0"/>
              <a:t>said these are the rules that we have to follow but but these are kind of the principles that people have settled on</a:t>
            </a:r>
            <a:endParaRPr dirty="0"/>
          </a:p>
          <a:p>
            <a:pPr marL="0" lvl="0" indent="0" algn="l" rtl="0">
              <a:spcBef>
                <a:spcPts val="0"/>
              </a:spcBef>
              <a:spcAft>
                <a:spcPts val="0"/>
              </a:spcAft>
              <a:buNone/>
            </a:pPr>
            <a:r>
              <a:rPr lang="en" dirty="0"/>
              <a:t>3:32</a:t>
            </a:r>
            <a:endParaRPr dirty="0"/>
          </a:p>
          <a:p>
            <a:pPr marL="0" lvl="0" indent="0" algn="l" rtl="0">
              <a:spcBef>
                <a:spcPts val="0"/>
              </a:spcBef>
              <a:spcAft>
                <a:spcPts val="0"/>
              </a:spcAft>
              <a:buNone/>
            </a:pPr>
            <a:r>
              <a:rPr lang="en" dirty="0"/>
              <a:t>over time and even today there are people who are questioning some of these principles and saying well what if we</a:t>
            </a:r>
            <a:endParaRPr dirty="0"/>
          </a:p>
          <a:p>
            <a:pPr marL="0" lvl="0" indent="0" algn="l" rtl="0">
              <a:spcBef>
                <a:spcPts val="0"/>
              </a:spcBef>
              <a:spcAft>
                <a:spcPts val="0"/>
              </a:spcAft>
              <a:buNone/>
            </a:pPr>
            <a:r>
              <a:rPr lang="en" dirty="0"/>
              <a:t>3:38</a:t>
            </a:r>
            <a:endParaRPr dirty="0"/>
          </a:p>
          <a:p>
            <a:pPr marL="0" lvl="0" indent="0" algn="l" rtl="0">
              <a:spcBef>
                <a:spcPts val="0"/>
              </a:spcBef>
              <a:spcAft>
                <a:spcPts val="0"/>
              </a:spcAft>
              <a:buNone/>
            </a:pPr>
            <a:r>
              <a:rPr lang="en" dirty="0"/>
              <a:t>broke this principle and tried to do things differently how would that affect the current design of the internet could</a:t>
            </a:r>
            <a:endParaRPr dirty="0"/>
          </a:p>
          <a:p>
            <a:pPr marL="0" lvl="0" indent="0" algn="l" rtl="0">
              <a:spcBef>
                <a:spcPts val="0"/>
              </a:spcBef>
              <a:spcAft>
                <a:spcPts val="0"/>
              </a:spcAft>
              <a:buNone/>
            </a:pPr>
            <a:r>
              <a:rPr lang="en" dirty="0"/>
              <a:t>3:44</a:t>
            </a:r>
            <a:endParaRPr dirty="0"/>
          </a:p>
          <a:p>
            <a:pPr marL="0" lvl="0" indent="0" algn="l" rtl="0">
              <a:spcBef>
                <a:spcPts val="0"/>
              </a:spcBef>
              <a:spcAft>
                <a:spcPts val="0"/>
              </a:spcAft>
              <a:buNone/>
            </a:pPr>
            <a:r>
              <a:rPr lang="en" dirty="0"/>
              <a:t>we make things better what are the trade us if we break these rules so these are not unbreakable rules people will bend</a:t>
            </a:r>
            <a:endParaRPr dirty="0"/>
          </a:p>
          <a:p>
            <a:pPr marL="0" lvl="0" indent="0" algn="l" rtl="0">
              <a:spcBef>
                <a:spcPts val="0"/>
              </a:spcBef>
              <a:spcAft>
                <a:spcPts val="0"/>
              </a:spcAft>
              <a:buNone/>
            </a:pPr>
            <a:r>
              <a:rPr lang="en" dirty="0"/>
              <a:t>3:50</a:t>
            </a:r>
            <a:endParaRPr dirty="0"/>
          </a:p>
          <a:p>
            <a:pPr marL="0" lvl="0" indent="0" algn="l" rtl="0">
              <a:spcBef>
                <a:spcPts val="0"/>
              </a:spcBef>
              <a:spcAft>
                <a:spcPts val="0"/>
              </a:spcAft>
              <a:buNone/>
            </a:pPr>
            <a:r>
              <a:rPr lang="en" dirty="0"/>
              <a:t>them and try to work around them just to see what happens and sometimes it works</a:t>
            </a:r>
            <a:endParaRPr dirty="0"/>
          </a:p>
          <a:p>
            <a:pPr marL="0" lvl="0" indent="0" algn="l" rtl="0">
              <a:spcBef>
                <a:spcPts val="0"/>
              </a:spcBef>
              <a:spcAft>
                <a:spcPts val="0"/>
              </a:spcAft>
              <a:buNone/>
            </a:pPr>
            <a:r>
              <a:rPr lang="en" dirty="0"/>
              <a:t>3:56</a:t>
            </a:r>
            <a:endParaRPr dirty="0"/>
          </a:p>
          <a:p>
            <a:pPr marL="0" lvl="0" indent="0" algn="l" rtl="0">
              <a:spcBef>
                <a:spcPts val="0"/>
              </a:spcBef>
              <a:spcAft>
                <a:spcPts val="0"/>
              </a:spcAft>
              <a:buNone/>
            </a:pPr>
            <a:r>
              <a:rPr lang="en" dirty="0"/>
              <a:t>sometimes it doesn't but these are kind of guiding principles that will help us think about the internet and other</a:t>
            </a:r>
            <a:endParaRPr dirty="0"/>
          </a:p>
          <a:p>
            <a:pPr marL="0" lvl="0" indent="0" algn="l" rtl="0">
              <a:spcBef>
                <a:spcPts val="0"/>
              </a:spcBef>
              <a:spcAft>
                <a:spcPts val="0"/>
              </a:spcAft>
              <a:buNone/>
            </a:pPr>
            <a:r>
              <a:rPr lang="en" dirty="0"/>
              <a:t>4:02</a:t>
            </a:r>
            <a:endParaRPr dirty="0"/>
          </a:p>
          <a:p>
            <a:pPr marL="0" lvl="0" indent="0" algn="l" rtl="0">
              <a:spcBef>
                <a:spcPts val="0"/>
              </a:spcBef>
              <a:spcAft>
                <a:spcPts val="0"/>
              </a:spcAft>
              <a:buNone/>
            </a:pPr>
            <a:r>
              <a:rPr lang="en" dirty="0"/>
              <a:t>similar design tasks </a:t>
            </a:r>
            <a:endParaRP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4"/>
        <p:cNvGrpSpPr/>
        <p:nvPr/>
      </p:nvGrpSpPr>
      <p:grpSpPr>
        <a:xfrm>
          <a:off x="0" y="0"/>
          <a:ext cx="0" cy="0"/>
          <a:chOff x="0" y="0"/>
          <a:chExt cx="0" cy="0"/>
        </a:xfrm>
      </p:grpSpPr>
      <p:sp>
        <p:nvSpPr>
          <p:cNvPr id="575" name="Google Shape;575;g2ef9f5a5496_0_10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6" name="Google Shape;576;g2ef9f5a5496_0_10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it's going to help us answer the question why was layer three best effort last time we</a:t>
            </a:r>
            <a:endParaRPr/>
          </a:p>
          <a:p>
            <a:pPr marL="0" lvl="0" indent="0" algn="l" rtl="0">
              <a:spcBef>
                <a:spcPts val="0"/>
              </a:spcBef>
              <a:spcAft>
                <a:spcPts val="0"/>
              </a:spcAft>
              <a:buNone/>
            </a:pPr>
            <a:r>
              <a:rPr lang="en"/>
              <a:t>33:43</a:t>
            </a:r>
            <a:endParaRPr/>
          </a:p>
          <a:p>
            <a:pPr marL="0" lvl="0" indent="0" algn="l" rtl="0">
              <a:spcBef>
                <a:spcPts val="0"/>
              </a:spcBef>
              <a:spcAft>
                <a:spcPts val="0"/>
              </a:spcAft>
              <a:buNone/>
            </a:pPr>
            <a:r>
              <a:rPr lang="en"/>
              <a:t>told you that's how the internet is built routers think about layers one two three they do their best to forward</a:t>
            </a:r>
            <a:endParaRPr/>
          </a:p>
          <a:p>
            <a:pPr marL="0" lvl="0" indent="0" algn="l" rtl="0">
              <a:spcBef>
                <a:spcPts val="0"/>
              </a:spcBef>
              <a:spcAft>
                <a:spcPts val="0"/>
              </a:spcAft>
              <a:buNone/>
            </a:pPr>
            <a:r>
              <a:rPr lang="en"/>
              <a:t>33:50</a:t>
            </a:r>
            <a:endParaRPr/>
          </a:p>
          <a:p>
            <a:pPr marL="0" lvl="0" indent="0" algn="l" rtl="0">
              <a:spcBef>
                <a:spcPts val="0"/>
              </a:spcBef>
              <a:spcAft>
                <a:spcPts val="0"/>
              </a:spcAft>
              <a:buNone/>
            </a:pPr>
            <a:r>
              <a:rPr lang="en"/>
              <a:t>packets but they don't think about layer 4 which means routers have no ability to offer reliability they don't know about</a:t>
            </a:r>
            <a:endParaRPr/>
          </a:p>
          <a:p>
            <a:pPr marL="0" lvl="0" indent="0" algn="l" rtl="0">
              <a:spcBef>
                <a:spcPts val="0"/>
              </a:spcBef>
              <a:spcAft>
                <a:spcPts val="0"/>
              </a:spcAft>
              <a:buNone/>
            </a:pPr>
            <a:r>
              <a:rPr lang="en"/>
              <a:t>33:57</a:t>
            </a:r>
            <a:endParaRPr/>
          </a:p>
          <a:p>
            <a:pPr marL="0" lvl="0" indent="0" algn="l" rtl="0">
              <a:spcBef>
                <a:spcPts val="0"/>
              </a:spcBef>
              <a:spcAft>
                <a:spcPts val="0"/>
              </a:spcAft>
              <a:buNone/>
            </a:pPr>
            <a:r>
              <a:rPr lang="en"/>
              <a:t>layer for they don't think about resending packets that are lost fixing packets that are corrupt routers just</a:t>
            </a:r>
            <a:endParaRPr/>
          </a:p>
          <a:p>
            <a:pPr marL="0" lvl="0" indent="0" algn="l" rtl="0">
              <a:spcBef>
                <a:spcPts val="0"/>
              </a:spcBef>
              <a:spcAft>
                <a:spcPts val="0"/>
              </a:spcAft>
              <a:buNone/>
            </a:pPr>
            <a:r>
              <a:rPr lang="en"/>
              <a:t>34:03</a:t>
            </a:r>
            <a:endParaRPr/>
          </a:p>
          <a:p>
            <a:pPr marL="0" lvl="0" indent="0" algn="l" rtl="0">
              <a:spcBef>
                <a:spcPts val="0"/>
              </a:spcBef>
              <a:spcAft>
                <a:spcPts val="0"/>
              </a:spcAft>
              <a:buNone/>
            </a:pPr>
            <a:r>
              <a:rPr lang="en"/>
              <a:t>don't think about those things and that's a design choice that someone made so why did they choose that design</a:t>
            </a:r>
            <a:endParaRPr/>
          </a:p>
          <a:p>
            <a:pPr marL="0" lvl="0" indent="0" algn="l" rtl="0">
              <a:spcBef>
                <a:spcPts val="0"/>
              </a:spcBef>
              <a:spcAft>
                <a:spcPts val="0"/>
              </a:spcAft>
              <a:buNone/>
            </a:pPr>
            <a:r>
              <a:rPr lang="en"/>
              <a:t>34:09</a:t>
            </a:r>
            <a:endParaRPr/>
          </a:p>
          <a:p>
            <a:pPr marL="0" lvl="0" indent="0" algn="l" rtl="0">
              <a:spcBef>
                <a:spcPts val="0"/>
              </a:spcBef>
              <a:spcAft>
                <a:spcPts val="0"/>
              </a:spcAft>
              <a:buNone/>
            </a:pPr>
            <a:r>
              <a:rPr lang="en"/>
              <a:t>what's the argument for doing this and what would the alternative look like what does it look like if you actually</a:t>
            </a:r>
            <a:endParaRPr/>
          </a:p>
          <a:p>
            <a:pPr marL="0" lvl="0" indent="0" algn="l" rtl="0">
              <a:spcBef>
                <a:spcPts val="0"/>
              </a:spcBef>
              <a:spcAft>
                <a:spcPts val="0"/>
              </a:spcAft>
              <a:buNone/>
            </a:pPr>
            <a:r>
              <a:rPr lang="en"/>
              <a:t>34:14</a:t>
            </a:r>
            <a:endParaRPr/>
          </a:p>
          <a:p>
            <a:pPr marL="0" lvl="0" indent="0" algn="l" rtl="0">
              <a:spcBef>
                <a:spcPts val="0"/>
              </a:spcBef>
              <a:spcAft>
                <a:spcPts val="0"/>
              </a:spcAft>
              <a:buNone/>
            </a:pPr>
            <a:r>
              <a:rPr lang="en"/>
              <a:t>go in the network and say no actually the network guarantees that packets show up if a router gets a packet it promises</a:t>
            </a:r>
            <a:endParaRPr/>
          </a:p>
          <a:p>
            <a:pPr marL="0" lvl="0" indent="0" algn="l" rtl="0">
              <a:spcBef>
                <a:spcPts val="0"/>
              </a:spcBef>
              <a:spcAft>
                <a:spcPts val="0"/>
              </a:spcAft>
              <a:buNone/>
            </a:pPr>
            <a:r>
              <a:rPr lang="en"/>
              <a:t>34:22</a:t>
            </a:r>
            <a:endParaRPr/>
          </a:p>
          <a:p>
            <a:pPr marL="0" lvl="0" indent="0" algn="l" rtl="0">
              <a:spcBef>
                <a:spcPts val="0"/>
              </a:spcBef>
              <a:spcAft>
                <a:spcPts val="0"/>
              </a:spcAft>
              <a:buNone/>
            </a:pPr>
            <a:r>
              <a:rPr lang="en"/>
              <a:t>to send it to its destination what would that look like and why did we not choose that design so the end to end principle</a:t>
            </a:r>
            <a:endParaRPr/>
          </a:p>
          <a:p>
            <a:pPr marL="0" lvl="0" indent="0" algn="l" rtl="0">
              <a:spcBef>
                <a:spcPts val="0"/>
              </a:spcBef>
              <a:spcAft>
                <a:spcPts val="0"/>
              </a:spcAft>
              <a:buNone/>
            </a:pPr>
            <a:r>
              <a:rPr lang="en"/>
              <a:t>34:28</a:t>
            </a:r>
            <a:endParaRPr/>
          </a:p>
          <a:p>
            <a:pPr marL="0" lvl="0" indent="0" algn="l" rtl="0">
              <a:spcBef>
                <a:spcPts val="0"/>
              </a:spcBef>
              <a:spcAft>
                <a:spcPts val="0"/>
              </a:spcAft>
              <a:buNone/>
            </a:pPr>
            <a:r>
              <a:rPr lang="en"/>
              <a:t>is going to help us think about these questions and formulate an answer for why the internet was designed in this</a:t>
            </a:r>
            <a:endParaRPr/>
          </a:p>
          <a:p>
            <a:pPr marL="0" lvl="0" indent="0" algn="l" rtl="0">
              <a:spcBef>
                <a:spcPts val="0"/>
              </a:spcBef>
              <a:spcAft>
                <a:spcPts val="0"/>
              </a:spcAft>
              <a:buNone/>
            </a:pPr>
            <a:r>
              <a:rPr lang="en"/>
              <a:t>34:36</a:t>
            </a:r>
            <a:endParaRPr/>
          </a:p>
          <a:p>
            <a:pPr marL="0" lvl="0" indent="0" algn="l" rtl="0">
              <a:spcBef>
                <a:spcPts val="0"/>
              </a:spcBef>
              <a:spcAft>
                <a:spcPts val="0"/>
              </a:spcAft>
              <a:buNone/>
            </a:pPr>
            <a:r>
              <a:rPr lang="en"/>
              <a:t>way</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0"/>
        <p:cNvGrpSpPr/>
        <p:nvPr/>
      </p:nvGrpSpPr>
      <p:grpSpPr>
        <a:xfrm>
          <a:off x="0" y="0"/>
          <a:ext cx="0" cy="0"/>
          <a:chOff x="0" y="0"/>
          <a:chExt cx="0" cy="0"/>
        </a:xfrm>
      </p:grpSpPr>
      <p:sp>
        <p:nvSpPr>
          <p:cNvPr id="581" name="Google Shape;581;g2ef9f5a5496_0_10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2" name="Google Shape;582;g2ef9f5a5496_0_10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okay so to do this we need a reliability protocol unfortunately we don't have one because we haven't talked</a:t>
            </a:r>
            <a:endParaRPr dirty="0"/>
          </a:p>
          <a:p>
            <a:pPr marL="0" lvl="0" indent="0" algn="l" rtl="0">
              <a:spcBef>
                <a:spcPts val="0"/>
              </a:spcBef>
              <a:spcAft>
                <a:spcPts val="0"/>
              </a:spcAft>
              <a:buNone/>
            </a:pPr>
            <a:r>
              <a:rPr lang="en" dirty="0"/>
              <a:t>34:42</a:t>
            </a:r>
            <a:endParaRPr dirty="0"/>
          </a:p>
          <a:p>
            <a:pPr marL="0" lvl="0" indent="0" algn="l" rtl="0">
              <a:spcBef>
                <a:spcPts val="0"/>
              </a:spcBef>
              <a:spcAft>
                <a:spcPts val="0"/>
              </a:spcAft>
              <a:buNone/>
            </a:pPr>
            <a:r>
              <a:rPr lang="en" dirty="0"/>
              <a:t>about one yet so let me give you the simplest dumbest reliability protocol that I could think of so later in this</a:t>
            </a:r>
            <a:endParaRPr dirty="0"/>
          </a:p>
          <a:p>
            <a:pPr marL="0" lvl="0" indent="0" algn="l" rtl="0">
              <a:spcBef>
                <a:spcPts val="0"/>
              </a:spcBef>
              <a:spcAft>
                <a:spcPts val="0"/>
              </a:spcAft>
              <a:buNone/>
            </a:pPr>
            <a:r>
              <a:rPr lang="en" dirty="0"/>
              <a:t>34:48</a:t>
            </a:r>
            <a:endParaRPr dirty="0"/>
          </a:p>
          <a:p>
            <a:pPr marL="0" lvl="0" indent="0" algn="l" rtl="0">
              <a:spcBef>
                <a:spcPts val="0"/>
              </a:spcBef>
              <a:spcAft>
                <a:spcPts val="0"/>
              </a:spcAft>
              <a:buNone/>
            </a:pPr>
            <a:r>
              <a:rPr lang="en" dirty="0"/>
              <a:t>class we're going to spend four lectures talking about uh TCP which is an industrial grade reliability protocol</a:t>
            </a:r>
            <a:endParaRPr dirty="0"/>
          </a:p>
          <a:p>
            <a:pPr marL="0" lvl="0" indent="0" algn="l" rtl="0">
              <a:spcBef>
                <a:spcPts val="0"/>
              </a:spcBef>
              <a:spcAft>
                <a:spcPts val="0"/>
              </a:spcAft>
              <a:buNone/>
            </a:pPr>
            <a:r>
              <a:rPr lang="en" dirty="0"/>
              <a:t>34:55</a:t>
            </a:r>
            <a:endParaRPr dirty="0"/>
          </a:p>
          <a:p>
            <a:pPr marL="0" lvl="0" indent="0" algn="l" rtl="0">
              <a:spcBef>
                <a:spcPts val="0"/>
              </a:spcBef>
              <a:spcAft>
                <a:spcPts val="0"/>
              </a:spcAft>
              <a:buNone/>
            </a:pPr>
            <a:r>
              <a:rPr lang="en" dirty="0"/>
              <a:t>but since you don't know what that is yet here is a extremely simple reliability protocol on one slide so</a:t>
            </a:r>
            <a:endParaRPr dirty="0"/>
          </a:p>
          <a:p>
            <a:pPr marL="0" lvl="0" indent="0" algn="l" rtl="0">
              <a:spcBef>
                <a:spcPts val="0"/>
              </a:spcBef>
              <a:spcAft>
                <a:spcPts val="0"/>
              </a:spcAft>
              <a:buNone/>
            </a:pPr>
            <a:r>
              <a:rPr lang="en" dirty="0"/>
              <a:t>35:01</a:t>
            </a:r>
            <a:endParaRPr dirty="0"/>
          </a:p>
          <a:p>
            <a:pPr marL="0" lvl="0" indent="0" algn="l" rtl="0">
              <a:spcBef>
                <a:spcPts val="0"/>
              </a:spcBef>
              <a:spcAft>
                <a:spcPts val="0"/>
              </a:spcAft>
              <a:buNone/>
            </a:pPr>
            <a:r>
              <a:rPr lang="en" dirty="0"/>
              <a:t>here's how it goes Alice would like to send 10 packets to Bob I don't care about the order I just care that they</a:t>
            </a:r>
            <a:endParaRPr dirty="0"/>
          </a:p>
          <a:p>
            <a:pPr marL="0" lvl="0" indent="0" algn="l" rtl="0">
              <a:spcBef>
                <a:spcPts val="0"/>
              </a:spcBef>
              <a:spcAft>
                <a:spcPts val="0"/>
              </a:spcAft>
              <a:buNone/>
            </a:pPr>
            <a:r>
              <a:rPr lang="en" dirty="0"/>
              <a:t>35:06</a:t>
            </a:r>
            <a:endParaRPr dirty="0"/>
          </a:p>
          <a:p>
            <a:pPr marL="0" lvl="0" indent="0" algn="l" rtl="0">
              <a:spcBef>
                <a:spcPts val="0"/>
              </a:spcBef>
              <a:spcAft>
                <a:spcPts val="0"/>
              </a:spcAft>
              <a:buNone/>
            </a:pPr>
            <a:r>
              <a:rPr lang="en" dirty="0"/>
              <a:t>arrive so here's what Alice is going to do she's going to stamp the packets with numbers one through 10 and send them</a:t>
            </a:r>
            <a:endParaRPr dirty="0"/>
          </a:p>
          <a:p>
            <a:pPr marL="0" lvl="0" indent="0" algn="l" rtl="0">
              <a:spcBef>
                <a:spcPts val="0"/>
              </a:spcBef>
              <a:spcAft>
                <a:spcPts val="0"/>
              </a:spcAft>
              <a:buNone/>
            </a:pPr>
            <a:r>
              <a:rPr lang="en" dirty="0"/>
              <a:t>35:13</a:t>
            </a:r>
            <a:endParaRPr dirty="0"/>
          </a:p>
          <a:p>
            <a:pPr marL="0" lvl="0" indent="0" algn="l" rtl="0">
              <a:spcBef>
                <a:spcPts val="0"/>
              </a:spcBef>
              <a:spcAft>
                <a:spcPts val="0"/>
              </a:spcAft>
              <a:buNone/>
            </a:pPr>
            <a:r>
              <a:rPr lang="en" dirty="0"/>
              <a:t>that's it and Bob has two things that could happen at Bob's end he could either receive the 10 packets and</a:t>
            </a:r>
            <a:endParaRPr dirty="0"/>
          </a:p>
          <a:p>
            <a:pPr marL="0" lvl="0" indent="0" algn="l" rtl="0">
              <a:spcBef>
                <a:spcPts val="0"/>
              </a:spcBef>
              <a:spcAft>
                <a:spcPts val="0"/>
              </a:spcAft>
              <a:buNone/>
            </a:pPr>
            <a:r>
              <a:rPr lang="en" dirty="0"/>
              <a:t>35:19</a:t>
            </a:r>
            <a:endParaRPr dirty="0"/>
          </a:p>
          <a:p>
            <a:pPr marL="0" lvl="0" indent="0" algn="l" rtl="0">
              <a:spcBef>
                <a:spcPts val="0"/>
              </a:spcBef>
              <a:spcAft>
                <a:spcPts val="0"/>
              </a:spcAft>
              <a:buNone/>
            </a:pPr>
            <a:r>
              <a:rPr lang="en" dirty="0"/>
              <a:t>declare success.</a:t>
            </a:r>
            <a:r>
              <a:rPr lang="en" dirty="0">
                <a:solidFill>
                  <a:schemeClr val="dk1"/>
                </a:solidFill>
              </a:rPr>
              <a:t> I got the packets they're numbered 1 through 10 everything is good or Bob might notice actually I</a:t>
            </a:r>
            <a:endParaRPr dirty="0">
              <a:solidFill>
                <a:schemeClr val="dk1"/>
              </a:solidFill>
            </a:endParaRPr>
          </a:p>
          <a:p>
            <a:pPr marL="0" lvl="0" indent="0" algn="l" rtl="0">
              <a:spcBef>
                <a:spcPts val="0"/>
              </a:spcBef>
              <a:spcAft>
                <a:spcPts val="0"/>
              </a:spcAft>
              <a:buClr>
                <a:schemeClr val="dk1"/>
              </a:buClr>
              <a:buSzPts val="1100"/>
              <a:buFont typeface="Arial"/>
              <a:buNone/>
            </a:pPr>
            <a:r>
              <a:rPr lang="en" dirty="0">
                <a:solidFill>
                  <a:schemeClr val="dk1"/>
                </a:solidFill>
              </a:rPr>
              <a:t>35:26</a:t>
            </a:r>
            <a:endParaRPr dirty="0">
              <a:solidFill>
                <a:schemeClr val="dk1"/>
              </a:solidFill>
            </a:endParaRPr>
          </a:p>
          <a:p>
            <a:pPr marL="0" lvl="0" indent="0" algn="l" rtl="0">
              <a:spcBef>
                <a:spcPts val="0"/>
              </a:spcBef>
              <a:spcAft>
                <a:spcPts val="0"/>
              </a:spcAft>
              <a:buClr>
                <a:schemeClr val="dk1"/>
              </a:buClr>
              <a:buSzPts val="1100"/>
              <a:buFont typeface="Arial"/>
              <a:buNone/>
            </a:pPr>
            <a:r>
              <a:rPr lang="en" dirty="0">
                <a:solidFill>
                  <a:schemeClr val="dk1"/>
                </a:solidFill>
              </a:rPr>
              <a:t>got nine pack I didn't get number six and declare failure those are Bob's two</a:t>
            </a:r>
            <a:endParaRPr dirty="0">
              <a:solidFill>
                <a:schemeClr val="dk1"/>
              </a:solidFill>
            </a:endParaRPr>
          </a:p>
          <a:p>
            <a:pPr marL="0" lvl="0" indent="0" algn="l" rtl="0">
              <a:spcBef>
                <a:spcPts val="0"/>
              </a:spcBef>
              <a:spcAft>
                <a:spcPts val="0"/>
              </a:spcAft>
              <a:buClr>
                <a:schemeClr val="dk1"/>
              </a:buClr>
              <a:buSzPts val="1100"/>
              <a:buFont typeface="Arial"/>
              <a:buNone/>
            </a:pPr>
            <a:r>
              <a:rPr lang="en" dirty="0">
                <a:solidFill>
                  <a:schemeClr val="dk1"/>
                </a:solidFill>
              </a:rPr>
              <a:t>35:31</a:t>
            </a:r>
            <a:endParaRPr dirty="0">
              <a:solidFill>
                <a:schemeClr val="dk1"/>
              </a:solidFill>
            </a:endParaRPr>
          </a:p>
          <a:p>
            <a:pPr marL="0" lvl="0" indent="0" algn="l" rtl="0">
              <a:spcBef>
                <a:spcPts val="0"/>
              </a:spcBef>
              <a:spcAft>
                <a:spcPts val="0"/>
              </a:spcAft>
              <a:buClr>
                <a:schemeClr val="dk1"/>
              </a:buClr>
              <a:buSzPts val="1100"/>
              <a:buFont typeface="Arial"/>
              <a:buNone/>
            </a:pPr>
            <a:r>
              <a:rPr lang="en" dirty="0">
                <a:solidFill>
                  <a:schemeClr val="dk1"/>
                </a:solidFill>
              </a:rPr>
              <a:t>choices so at the end of the day when all is said and done either Bob received 10 packets numbered 1 through 10 and</a:t>
            </a:r>
            <a:endParaRPr dirty="0">
              <a:solidFill>
                <a:schemeClr val="dk1"/>
              </a:solidFill>
            </a:endParaRPr>
          </a:p>
          <a:p>
            <a:pPr marL="0" lvl="0" indent="0" algn="l" rtl="0">
              <a:spcBef>
                <a:spcPts val="0"/>
              </a:spcBef>
              <a:spcAft>
                <a:spcPts val="0"/>
              </a:spcAft>
              <a:buClr>
                <a:schemeClr val="dk1"/>
              </a:buClr>
              <a:buSzPts val="1100"/>
              <a:buFont typeface="Arial"/>
              <a:buNone/>
            </a:pPr>
            <a:r>
              <a:rPr lang="en" dirty="0">
                <a:solidFill>
                  <a:schemeClr val="dk1"/>
                </a:solidFill>
              </a:rPr>
              <a:t>35:38</a:t>
            </a:r>
            <a:endParaRPr dirty="0">
              <a:solidFill>
                <a:schemeClr val="dk1"/>
              </a:solidFill>
            </a:endParaRPr>
          </a:p>
          <a:p>
            <a:pPr marL="0" lvl="0" indent="0" algn="l" rtl="0">
              <a:spcBef>
                <a:spcPts val="0"/>
              </a:spcBef>
              <a:spcAft>
                <a:spcPts val="0"/>
              </a:spcAft>
              <a:buClr>
                <a:schemeClr val="dk1"/>
              </a:buClr>
              <a:buSzPts val="1100"/>
              <a:buFont typeface="Arial"/>
              <a:buNone/>
            </a:pPr>
            <a:r>
              <a:rPr lang="en" dirty="0">
                <a:solidFill>
                  <a:schemeClr val="dk1"/>
                </a:solidFill>
              </a:rPr>
              <a:t>declared success or he didn't receive all 10 packets he missed a couple and</a:t>
            </a:r>
            <a:endParaRPr dirty="0">
              <a:solidFill>
                <a:schemeClr val="dk1"/>
              </a:solidFill>
            </a:endParaRPr>
          </a:p>
          <a:p>
            <a:pPr marL="0" lvl="0" indent="0" algn="l" rtl="0">
              <a:spcBef>
                <a:spcPts val="0"/>
              </a:spcBef>
              <a:spcAft>
                <a:spcPts val="0"/>
              </a:spcAft>
              <a:buClr>
                <a:schemeClr val="dk1"/>
              </a:buClr>
              <a:buSzPts val="1100"/>
              <a:buFont typeface="Arial"/>
              <a:buNone/>
            </a:pPr>
            <a:r>
              <a:rPr lang="en" dirty="0">
                <a:solidFill>
                  <a:schemeClr val="dk1"/>
                </a:solidFill>
              </a:rPr>
              <a:t>35:44</a:t>
            </a:r>
            <a:endParaRPr dirty="0">
              <a:solidFill>
                <a:schemeClr val="dk1"/>
              </a:solidFill>
            </a:endParaRPr>
          </a:p>
          <a:p>
            <a:pPr marL="0" lvl="0" indent="0" algn="l" rtl="0">
              <a:spcBef>
                <a:spcPts val="0"/>
              </a:spcBef>
              <a:spcAft>
                <a:spcPts val="0"/>
              </a:spcAft>
              <a:buNone/>
            </a:pPr>
            <a:endParaRPr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0"/>
        <p:cNvGrpSpPr/>
        <p:nvPr/>
      </p:nvGrpSpPr>
      <p:grpSpPr>
        <a:xfrm>
          <a:off x="0" y="0"/>
          <a:ext cx="0" cy="0"/>
          <a:chOff x="0" y="0"/>
          <a:chExt cx="0" cy="0"/>
        </a:xfrm>
      </p:grpSpPr>
      <p:sp>
        <p:nvSpPr>
          <p:cNvPr id="601" name="Google Shape;601;g2ef9f5a5496_0_10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2" name="Google Shape;602;g2ef9f5a5496_0_10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so let's go through the two options what could possibly happen uh depending on where I put reliability so</a:t>
            </a:r>
            <a:endParaRPr dirty="0"/>
          </a:p>
          <a:p>
            <a:pPr marL="0" lvl="0" indent="0" algn="l" rtl="0">
              <a:spcBef>
                <a:spcPts val="0"/>
              </a:spcBef>
              <a:spcAft>
                <a:spcPts val="0"/>
              </a:spcAft>
              <a:buNone/>
            </a:pPr>
            <a:r>
              <a:rPr lang="en" dirty="0"/>
              <a:t>36:39</a:t>
            </a:r>
            <a:endParaRPr dirty="0"/>
          </a:p>
          <a:p>
            <a:pPr marL="0" lvl="0" indent="0" algn="l" rtl="0">
              <a:spcBef>
                <a:spcPts val="0"/>
              </a:spcBef>
              <a:spcAft>
                <a:spcPts val="0"/>
              </a:spcAft>
              <a:buNone/>
            </a:pPr>
            <a:r>
              <a:rPr lang="en" dirty="0"/>
              <a:t>here's the alternate approach the one we didn't choose let's say I actually go into the network and I install</a:t>
            </a:r>
            <a:endParaRPr dirty="0"/>
          </a:p>
          <a:p>
            <a:pPr marL="0" lvl="0" indent="0" algn="l" rtl="0">
              <a:spcBef>
                <a:spcPts val="0"/>
              </a:spcBef>
              <a:spcAft>
                <a:spcPts val="0"/>
              </a:spcAft>
              <a:buNone/>
            </a:pPr>
            <a:r>
              <a:rPr lang="en" dirty="0"/>
              <a:t>36:45</a:t>
            </a:r>
            <a:endParaRPr dirty="0"/>
          </a:p>
          <a:p>
            <a:pPr marL="0" lvl="0" indent="0" algn="l" rtl="0">
              <a:spcBef>
                <a:spcPts val="0"/>
              </a:spcBef>
              <a:spcAft>
                <a:spcPts val="0"/>
              </a:spcAft>
              <a:buNone/>
            </a:pPr>
            <a:r>
              <a:rPr lang="en" dirty="0"/>
              <a:t>reliability so what this means is that Alice and Bob they can relax they don't care about things about checking for</a:t>
            </a:r>
            <a:endParaRPr dirty="0"/>
          </a:p>
          <a:p>
            <a:pPr marL="0" lvl="0" indent="0" algn="l" rtl="0">
              <a:spcBef>
                <a:spcPts val="0"/>
              </a:spcBef>
              <a:spcAft>
                <a:spcPts val="0"/>
              </a:spcAft>
              <a:buNone/>
            </a:pPr>
            <a:r>
              <a:rPr lang="en" dirty="0"/>
              <a:t>36:52</a:t>
            </a:r>
            <a:endParaRPr dirty="0"/>
          </a:p>
          <a:p>
            <a:pPr marL="0" lvl="0" indent="0" algn="l" rtl="0">
              <a:spcBef>
                <a:spcPts val="0"/>
              </a:spcBef>
              <a:spcAft>
                <a:spcPts val="0"/>
              </a:spcAft>
              <a:buNone/>
            </a:pPr>
            <a:r>
              <a:rPr lang="en" dirty="0"/>
              <a:t>reliability and checking if things show up the network guarantees it so all these routers together and they say we</a:t>
            </a:r>
            <a:endParaRPr dirty="0"/>
          </a:p>
          <a:p>
            <a:pPr marL="0" lvl="0" indent="0" algn="l" rtl="0">
              <a:spcBef>
                <a:spcPts val="0"/>
              </a:spcBef>
              <a:spcAft>
                <a:spcPts val="0"/>
              </a:spcAft>
              <a:buNone/>
            </a:pPr>
            <a:r>
              <a:rPr lang="en" dirty="0"/>
              <a:t>36:59</a:t>
            </a:r>
            <a:endParaRPr dirty="0"/>
          </a:p>
          <a:p>
            <a:pPr marL="0" lvl="0" indent="0" algn="l" rtl="0">
              <a:spcBef>
                <a:spcPts val="0"/>
              </a:spcBef>
              <a:spcAft>
                <a:spcPts val="0"/>
              </a:spcAft>
              <a:buNone/>
            </a:pPr>
            <a:r>
              <a:rPr lang="en" dirty="0"/>
              <a:t>promise we're going to deliver your packets trust us you don't have to worry about it just relax when you send</a:t>
            </a:r>
            <a:endParaRPr dirty="0"/>
          </a:p>
          <a:p>
            <a:pPr marL="0" lvl="0" indent="0" algn="l" rtl="0">
              <a:spcBef>
                <a:spcPts val="0"/>
              </a:spcBef>
              <a:spcAft>
                <a:spcPts val="0"/>
              </a:spcAft>
              <a:buNone/>
            </a:pPr>
            <a:r>
              <a:rPr lang="en" dirty="0"/>
              <a:t>37:06</a:t>
            </a:r>
            <a:endParaRPr dirty="0"/>
          </a:p>
          <a:p>
            <a:pPr marL="0" lvl="0" indent="0" algn="l" rtl="0">
              <a:spcBef>
                <a:spcPts val="0"/>
              </a:spcBef>
              <a:spcAft>
                <a:spcPts val="0"/>
              </a:spcAft>
              <a:buNone/>
            </a:pPr>
            <a:r>
              <a:rPr lang="en" dirty="0"/>
              <a:t>packets we are going to guarantee that they arrive so these routers are offering a new guarantee that doesn't</a:t>
            </a:r>
            <a:endParaRPr dirty="0"/>
          </a:p>
          <a:p>
            <a:pPr marL="0" lvl="0" indent="0" algn="l" rtl="0">
              <a:spcBef>
                <a:spcPts val="0"/>
              </a:spcBef>
              <a:spcAft>
                <a:spcPts val="0"/>
              </a:spcAft>
              <a:buNone/>
            </a:pPr>
            <a:r>
              <a:rPr lang="en" dirty="0"/>
              <a:t>37:12</a:t>
            </a:r>
            <a:endParaRPr dirty="0"/>
          </a:p>
          <a:p>
            <a:pPr marL="0" lvl="0" indent="0" algn="l" rtl="0">
              <a:spcBef>
                <a:spcPts val="0"/>
              </a:spcBef>
              <a:spcAft>
                <a:spcPts val="0"/>
              </a:spcAft>
              <a:buNone/>
            </a:pPr>
            <a:r>
              <a:rPr lang="en" dirty="0"/>
              <a:t>exist in the real internet this is an alternate universe where the network does implement reliability these routers</a:t>
            </a:r>
            <a:endParaRPr dirty="0"/>
          </a:p>
          <a:p>
            <a:pPr marL="0" lvl="0" indent="0" algn="l" rtl="0">
              <a:spcBef>
                <a:spcPts val="0"/>
              </a:spcBef>
              <a:spcAft>
                <a:spcPts val="0"/>
              </a:spcAft>
              <a:buNone/>
            </a:pPr>
            <a:r>
              <a:rPr lang="en" dirty="0"/>
              <a:t>37:19</a:t>
            </a:r>
            <a:endParaRPr dirty="0"/>
          </a:p>
          <a:p>
            <a:pPr marL="0" lvl="0" indent="0" algn="l" rtl="0">
              <a:spcBef>
                <a:spcPts val="0"/>
              </a:spcBef>
              <a:spcAft>
                <a:spcPts val="0"/>
              </a:spcAft>
              <a:buNone/>
            </a:pPr>
            <a:r>
              <a:rPr lang="en" dirty="0"/>
              <a:t>guarantee that things will show up so how's that going to work here's how I think about doing it each router is</a:t>
            </a:r>
            <a:endParaRPr dirty="0"/>
          </a:p>
          <a:p>
            <a:pPr marL="0" lvl="0" indent="0" algn="l" rtl="0">
              <a:spcBef>
                <a:spcPts val="0"/>
              </a:spcBef>
              <a:spcAft>
                <a:spcPts val="0"/>
              </a:spcAft>
              <a:buNone/>
            </a:pPr>
            <a:r>
              <a:rPr lang="en" dirty="0"/>
              <a:t>37:26</a:t>
            </a:r>
            <a:endParaRPr dirty="0"/>
          </a:p>
          <a:p>
            <a:pPr marL="0" lvl="0" indent="0" algn="l" rtl="0">
              <a:spcBef>
                <a:spcPts val="0"/>
              </a:spcBef>
              <a:spcAft>
                <a:spcPts val="0"/>
              </a:spcAft>
              <a:buNone/>
            </a:pPr>
            <a:r>
              <a:rPr lang="en" dirty="0"/>
              <a:t>going to check if it receives all 10 packets if it receives the 10 packets it will forward the 10 packets over to its</a:t>
            </a:r>
            <a:endParaRPr dirty="0"/>
          </a:p>
          <a:p>
            <a:pPr marL="0" lvl="0" indent="0" algn="l" rtl="0">
              <a:spcBef>
                <a:spcPts val="0"/>
              </a:spcBef>
              <a:spcAft>
                <a:spcPts val="0"/>
              </a:spcAft>
              <a:buNone/>
            </a:pPr>
            <a:r>
              <a:rPr lang="en" dirty="0"/>
              <a:t>37:32</a:t>
            </a:r>
            <a:endParaRPr dirty="0"/>
          </a:p>
          <a:p>
            <a:pPr marL="0" lvl="0" indent="0" algn="l" rtl="0">
              <a:spcBef>
                <a:spcPts val="0"/>
              </a:spcBef>
              <a:spcAft>
                <a:spcPts val="0"/>
              </a:spcAft>
              <a:buNone/>
            </a:pPr>
            <a:r>
              <a:rPr lang="en" dirty="0"/>
              <a:t>neighbor and if this router receives 10 packets forward to its neighbor forward to its neighbor if you don't receive 10</a:t>
            </a:r>
            <a:endParaRPr dirty="0"/>
          </a:p>
          <a:p>
            <a:pPr marL="0" lvl="0" indent="0" algn="l" rtl="0">
              <a:spcBef>
                <a:spcPts val="0"/>
              </a:spcBef>
              <a:spcAft>
                <a:spcPts val="0"/>
              </a:spcAft>
              <a:buNone/>
            </a:pPr>
            <a:r>
              <a:rPr lang="en" dirty="0"/>
              <a:t>37:39</a:t>
            </a:r>
            <a:endParaRPr dirty="0"/>
          </a:p>
          <a:p>
            <a:pPr marL="0" lvl="0" indent="0" algn="l" rtl="0">
              <a:spcBef>
                <a:spcPts val="0"/>
              </a:spcBef>
              <a:spcAft>
                <a:spcPts val="0"/>
              </a:spcAft>
              <a:buNone/>
            </a:pPr>
            <a:r>
              <a:rPr lang="en" dirty="0"/>
              <a:t>packets you'll just say fail remember failure is an option as long as Bob properly declares failure it's okay so</a:t>
            </a:r>
            <a:endParaRPr dirty="0"/>
          </a:p>
          <a:p>
            <a:pPr marL="0" lvl="0" indent="0" algn="l" rtl="0">
              <a:spcBef>
                <a:spcPts val="0"/>
              </a:spcBef>
              <a:spcAft>
                <a:spcPts val="0"/>
              </a:spcAft>
              <a:buNone/>
            </a:pPr>
            <a:r>
              <a:rPr lang="en" dirty="0"/>
              <a:t>37:46</a:t>
            </a:r>
            <a:endParaRPr dirty="0"/>
          </a:p>
          <a:p>
            <a:pPr marL="0" lvl="0" indent="0" algn="l" rtl="0">
              <a:spcBef>
                <a:spcPts val="0"/>
              </a:spcBef>
              <a:spcAft>
                <a:spcPts val="0"/>
              </a:spcAft>
              <a:buNone/>
            </a:pPr>
            <a:r>
              <a:rPr lang="en" dirty="0"/>
              <a:t>if router number two doesn't get all 10 packets it'll just say oops I got nine so that's a fail I'll send it to router</a:t>
            </a:r>
            <a:endParaRPr dirty="0"/>
          </a:p>
          <a:p>
            <a:pPr marL="0" lvl="0" indent="0" algn="l" rtl="0">
              <a:spcBef>
                <a:spcPts val="0"/>
              </a:spcBef>
              <a:spcAft>
                <a:spcPts val="0"/>
              </a:spcAft>
              <a:buNone/>
            </a:pPr>
            <a:r>
              <a:rPr lang="en" dirty="0"/>
              <a:t>37:53</a:t>
            </a:r>
            <a:endParaRPr dirty="0"/>
          </a:p>
          <a:p>
            <a:pPr marL="0" lvl="0" indent="0" algn="l" rtl="0">
              <a:spcBef>
                <a:spcPts val="0"/>
              </a:spcBef>
              <a:spcAft>
                <a:spcPts val="0"/>
              </a:spcAft>
              <a:buNone/>
            </a:pPr>
            <a:r>
              <a:rPr lang="en" dirty="0"/>
              <a:t>3 router 3 will say fail router three will tell Bob fail and Bob will correctly identify that a failure</a:t>
            </a:r>
            <a:endParaRPr dirty="0"/>
          </a:p>
          <a:p>
            <a:pPr marL="0" lvl="0" indent="0" algn="l" rtl="0">
              <a:spcBef>
                <a:spcPts val="0"/>
              </a:spcBef>
              <a:spcAft>
                <a:spcPts val="0"/>
              </a:spcAft>
              <a:buNone/>
            </a:pPr>
            <a:r>
              <a:rPr lang="en" dirty="0"/>
              <a:t>38:00</a:t>
            </a:r>
            <a:endParaRPr dirty="0"/>
          </a:p>
          <a:p>
            <a:pPr marL="0" lvl="0" indent="0" algn="l" rtl="0">
              <a:spcBef>
                <a:spcPts val="0"/>
              </a:spcBef>
              <a:spcAft>
                <a:spcPts val="0"/>
              </a:spcAft>
              <a:buNone/>
            </a:pPr>
            <a:r>
              <a:rPr lang="en" dirty="0"/>
              <a:t>occurred so again not the greatest reliability protocol but Bob did the</a:t>
            </a:r>
            <a:endParaRPr dirty="0"/>
          </a:p>
          <a:p>
            <a:pPr marL="0" lvl="0" indent="0" algn="l" rtl="0">
              <a:spcBef>
                <a:spcPts val="0"/>
              </a:spcBef>
              <a:spcAft>
                <a:spcPts val="0"/>
              </a:spcAft>
              <a:buNone/>
            </a:pPr>
            <a:r>
              <a:rPr lang="en" dirty="0"/>
              <a:t>38:05</a:t>
            </a:r>
            <a:endParaRPr dirty="0"/>
          </a:p>
          <a:p>
            <a:pPr marL="0" lvl="0" indent="0" algn="l" rtl="0">
              <a:spcBef>
                <a:spcPts val="0"/>
              </a:spcBef>
              <a:spcAft>
                <a:spcPts val="0"/>
              </a:spcAft>
              <a:buNone/>
            </a:pPr>
            <a:r>
              <a:rPr lang="en" dirty="0"/>
              <a:t>right thing he declared that there was a failure because there actually was a failure so again what is this protocol</a:t>
            </a:r>
            <a:endParaRPr dirty="0"/>
          </a:p>
          <a:p>
            <a:pPr marL="0" lvl="0" indent="0" algn="l" rtl="0">
              <a:spcBef>
                <a:spcPts val="0"/>
              </a:spcBef>
              <a:spcAft>
                <a:spcPts val="0"/>
              </a:spcAft>
              <a:buNone/>
            </a:pPr>
            <a:r>
              <a:rPr lang="en" dirty="0"/>
              <a:t>38:12</a:t>
            </a:r>
            <a:endParaRPr dirty="0"/>
          </a:p>
          <a:p>
            <a:pPr marL="0" lvl="0" indent="0" algn="l" rtl="0">
              <a:spcBef>
                <a:spcPts val="0"/>
              </a:spcBef>
              <a:spcAft>
                <a:spcPts val="0"/>
              </a:spcAft>
              <a:buNone/>
            </a:pPr>
            <a:r>
              <a:rPr lang="en" dirty="0"/>
              <a:t>doing it's offloading all the problems of reliability into the network itself</a:t>
            </a:r>
            <a:endParaRPr dirty="0"/>
          </a:p>
          <a:p>
            <a:pPr marL="0" lvl="0" indent="0" algn="l" rtl="0">
              <a:spcBef>
                <a:spcPts val="0"/>
              </a:spcBef>
              <a:spcAft>
                <a:spcPts val="0"/>
              </a:spcAft>
              <a:buNone/>
            </a:pPr>
            <a:r>
              <a:rPr lang="en" dirty="0"/>
              <a:t>38:18</a:t>
            </a:r>
            <a:endParaRPr dirty="0"/>
          </a:p>
          <a:p>
            <a:pPr marL="0" lvl="0" indent="0" algn="l" rtl="0">
              <a:spcBef>
                <a:spcPts val="0"/>
              </a:spcBef>
              <a:spcAft>
                <a:spcPts val="0"/>
              </a:spcAft>
              <a:buNone/>
            </a:pPr>
            <a:endParaRPr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4"/>
        <p:cNvGrpSpPr/>
        <p:nvPr/>
      </p:nvGrpSpPr>
      <p:grpSpPr>
        <a:xfrm>
          <a:off x="0" y="0"/>
          <a:ext cx="0" cy="0"/>
          <a:chOff x="0" y="0"/>
          <a:chExt cx="0" cy="0"/>
        </a:xfrm>
      </p:grpSpPr>
      <p:sp>
        <p:nvSpPr>
          <p:cNvPr id="625" name="Google Shape;625;g2ef9f5a5496_0_11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6" name="Google Shape;626;g2ef9f5a5496_0_11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here's a fact that's kind of surprising when I saw it for the first time this solution doesn't work there's simply no</a:t>
            </a:r>
            <a:endParaRPr/>
          </a:p>
          <a:p>
            <a:pPr marL="0" lvl="0" indent="0" algn="l" rtl="0">
              <a:spcBef>
                <a:spcPts val="0"/>
              </a:spcBef>
              <a:spcAft>
                <a:spcPts val="0"/>
              </a:spcAft>
              <a:buNone/>
            </a:pPr>
            <a:r>
              <a:rPr lang="en"/>
              <a:t>39:01</a:t>
            </a:r>
            <a:endParaRPr/>
          </a:p>
          <a:p>
            <a:pPr marL="0" lvl="0" indent="0" algn="l" rtl="0">
              <a:spcBef>
                <a:spcPts val="0"/>
              </a:spcBef>
              <a:spcAft>
                <a:spcPts val="0"/>
              </a:spcAft>
              <a:buNone/>
            </a:pPr>
            <a:r>
              <a:rPr lang="en"/>
              <a:t>way to make it work so here's an example where this solution just simply will never work let's say this router is</a:t>
            </a:r>
            <a:endParaRPr/>
          </a:p>
          <a:p>
            <a:pPr marL="0" lvl="0" indent="0" algn="l" rtl="0">
              <a:spcBef>
                <a:spcPts val="0"/>
              </a:spcBef>
              <a:spcAft>
                <a:spcPts val="0"/>
              </a:spcAft>
              <a:buNone/>
            </a:pPr>
            <a:r>
              <a:rPr lang="en"/>
              <a:t>39:08</a:t>
            </a:r>
            <a:endParaRPr/>
          </a:p>
          <a:p>
            <a:pPr marL="0" lvl="0" indent="0" algn="l" rtl="0">
              <a:spcBef>
                <a:spcPts val="0"/>
              </a:spcBef>
              <a:spcAft>
                <a:spcPts val="0"/>
              </a:spcAft>
              <a:buNone/>
            </a:pPr>
            <a:r>
              <a:rPr lang="en"/>
              <a:t>broken whoever programmed it made a mistake and this router always returns</a:t>
            </a:r>
            <a:endParaRPr/>
          </a:p>
          <a:p>
            <a:pPr marL="0" lvl="0" indent="0" algn="l" rtl="0">
              <a:spcBef>
                <a:spcPts val="0"/>
              </a:spcBef>
              <a:spcAft>
                <a:spcPts val="0"/>
              </a:spcAft>
              <a:buNone/>
            </a:pPr>
            <a:r>
              <a:rPr lang="en"/>
              <a:t>39:13</a:t>
            </a:r>
            <a:endParaRPr/>
          </a:p>
          <a:p>
            <a:pPr marL="0" lvl="0" indent="0" algn="l" rtl="0">
              <a:spcBef>
                <a:spcPts val="0"/>
              </a:spcBef>
              <a:spcAft>
                <a:spcPts val="0"/>
              </a:spcAft>
              <a:buNone/>
            </a:pPr>
            <a:r>
              <a:rPr lang="en"/>
              <a:t>true it always declares Victory even if it receives nine packets or eight</a:t>
            </a:r>
            <a:endParaRPr/>
          </a:p>
          <a:p>
            <a:pPr marL="0" lvl="0" indent="0" algn="l" rtl="0">
              <a:spcBef>
                <a:spcPts val="0"/>
              </a:spcBef>
              <a:spcAft>
                <a:spcPts val="0"/>
              </a:spcAft>
              <a:buNone/>
            </a:pPr>
            <a:r>
              <a:rPr lang="en"/>
              <a:t>39:18</a:t>
            </a:r>
            <a:endParaRPr/>
          </a:p>
          <a:p>
            <a:pPr marL="0" lvl="0" indent="0" algn="l" rtl="0">
              <a:spcBef>
                <a:spcPts val="0"/>
              </a:spcBef>
              <a:spcAft>
                <a:spcPts val="0"/>
              </a:spcAft>
              <a:buNone/>
            </a:pPr>
            <a:r>
              <a:rPr lang="en"/>
              <a:t>packets or two packets this router is just broken and it always reports that</a:t>
            </a:r>
            <a:endParaRPr/>
          </a:p>
          <a:p>
            <a:pPr marL="0" lvl="0" indent="0" algn="l" rtl="0">
              <a:spcBef>
                <a:spcPts val="0"/>
              </a:spcBef>
              <a:spcAft>
                <a:spcPts val="0"/>
              </a:spcAft>
              <a:buNone/>
            </a:pPr>
            <a:r>
              <a:rPr lang="en"/>
              <a:t>39:24</a:t>
            </a:r>
            <a:endParaRPr/>
          </a:p>
          <a:p>
            <a:pPr marL="0" lvl="0" indent="0" algn="l" rtl="0">
              <a:spcBef>
                <a:spcPts val="0"/>
              </a:spcBef>
              <a:spcAft>
                <a:spcPts val="0"/>
              </a:spcAft>
              <a:buNone/>
            </a:pPr>
            <a:r>
              <a:rPr lang="en"/>
              <a:t>it received all 10 packets so if router number three is buggy well then what happens let's say router number one</a:t>
            </a:r>
            <a:endParaRPr/>
          </a:p>
          <a:p>
            <a:pPr marL="0" lvl="0" indent="0" algn="l" rtl="0">
              <a:spcBef>
                <a:spcPts val="0"/>
              </a:spcBef>
              <a:spcAft>
                <a:spcPts val="0"/>
              </a:spcAft>
              <a:buNone/>
            </a:pPr>
            <a:r>
              <a:rPr lang="en"/>
              <a:t>39:31</a:t>
            </a:r>
            <a:endParaRPr/>
          </a:p>
          <a:p>
            <a:pPr marL="0" lvl="0" indent="0" algn="l" rtl="0">
              <a:spcBef>
                <a:spcPts val="0"/>
              </a:spcBef>
              <a:spcAft>
                <a:spcPts val="0"/>
              </a:spcAft>
              <a:buNone/>
            </a:pPr>
            <a:r>
              <a:rPr lang="en"/>
              <a:t>sends packets 10 packets router number two sends 10 packets oops some of them got dropped router number three only got</a:t>
            </a:r>
            <a:endParaRPr/>
          </a:p>
          <a:p>
            <a:pPr marL="0" lvl="0" indent="0" algn="l" rtl="0">
              <a:spcBef>
                <a:spcPts val="0"/>
              </a:spcBef>
              <a:spcAft>
                <a:spcPts val="0"/>
              </a:spcAft>
              <a:buNone/>
            </a:pPr>
            <a:r>
              <a:rPr lang="en"/>
              <a:t>39:37</a:t>
            </a:r>
            <a:endParaRPr/>
          </a:p>
          <a:p>
            <a:pPr marL="0" lvl="0" indent="0" algn="l" rtl="0">
              <a:spcBef>
                <a:spcPts val="0"/>
              </a:spcBef>
              <a:spcAft>
                <a:spcPts val="0"/>
              </a:spcAft>
              <a:buNone/>
            </a:pPr>
            <a:r>
              <a:rPr lang="en"/>
              <a:t>nine but router number three is buggy so it just celebrates Victory anyway tells Bob and remember Bob just trusts that</a:t>
            </a:r>
            <a:endParaRPr/>
          </a:p>
          <a:p>
            <a:pPr marL="0" lvl="0" indent="0" algn="l" rtl="0">
              <a:spcBef>
                <a:spcPts val="0"/>
              </a:spcBef>
              <a:spcAft>
                <a:spcPts val="0"/>
              </a:spcAft>
              <a:buNone/>
            </a:pPr>
            <a:r>
              <a:rPr lang="en"/>
              <a:t>39:45</a:t>
            </a:r>
            <a:endParaRPr/>
          </a:p>
          <a:p>
            <a:pPr marL="0" lvl="0" indent="0" algn="l" rtl="0">
              <a:spcBef>
                <a:spcPts val="0"/>
              </a:spcBef>
              <a:spcAft>
                <a:spcPts val="0"/>
              </a:spcAft>
              <a:buNone/>
            </a:pPr>
            <a:r>
              <a:rPr lang="en"/>
              <a:t>the network works because the network is guaranteeing reliability so Bob also celebrates success even though he only</a:t>
            </a:r>
            <a:endParaRPr/>
          </a:p>
          <a:p>
            <a:pPr marL="0" lvl="0" indent="0" algn="l" rtl="0">
              <a:spcBef>
                <a:spcPts val="0"/>
              </a:spcBef>
              <a:spcAft>
                <a:spcPts val="0"/>
              </a:spcAft>
              <a:buNone/>
            </a:pPr>
            <a:r>
              <a:rPr lang="en"/>
              <a:t>39:52</a:t>
            </a:r>
            <a:endParaRPr/>
          </a:p>
          <a:p>
            <a:pPr marL="0" lvl="0" indent="0" algn="l" rtl="0">
              <a:spcBef>
                <a:spcPts val="0"/>
              </a:spcBef>
              <a:spcAft>
                <a:spcPts val="0"/>
              </a:spcAft>
              <a:buNone/>
            </a:pPr>
            <a:r>
              <a:rPr lang="en"/>
              <a:t>got nine packets so here's a case where the network did the wrong thing</a:t>
            </a:r>
            <a:endParaRPr/>
          </a:p>
          <a:p>
            <a:pPr marL="0" lvl="0" indent="0" algn="l" rtl="0">
              <a:spcBef>
                <a:spcPts val="0"/>
              </a:spcBef>
              <a:spcAft>
                <a:spcPts val="0"/>
              </a:spcAft>
              <a:buNone/>
            </a:pPr>
            <a:r>
              <a:rPr lang="en"/>
              <a:t>39:58</a:t>
            </a:r>
            <a:endParaRPr/>
          </a:p>
          <a:p>
            <a:pPr marL="0" lvl="0" indent="0" algn="l" rtl="0">
              <a:spcBef>
                <a:spcPts val="0"/>
              </a:spcBef>
              <a:spcAft>
                <a:spcPts val="0"/>
              </a:spcAft>
              <a:buNone/>
            </a:pPr>
            <a:r>
              <a:rPr lang="en"/>
              <a:t>so because router number three is buggy it caused Bob to do the wrong thing he declared success even though he did not</a:t>
            </a:r>
            <a:endParaRPr/>
          </a:p>
          <a:p>
            <a:pPr marL="0" lvl="0" indent="0" algn="l" rtl="0">
              <a:spcBef>
                <a:spcPts val="0"/>
              </a:spcBef>
              <a:spcAft>
                <a:spcPts val="0"/>
              </a:spcAft>
              <a:buNone/>
            </a:pPr>
            <a:r>
              <a:rPr lang="en"/>
              <a:t>40:05</a:t>
            </a:r>
            <a:endParaRPr/>
          </a:p>
          <a:p>
            <a:pPr marL="0" lvl="0" indent="0" algn="l" rtl="0">
              <a:spcBef>
                <a:spcPts val="0"/>
              </a:spcBef>
              <a:spcAft>
                <a:spcPts val="0"/>
              </a:spcAft>
              <a:buNone/>
            </a:pPr>
            <a:r>
              <a:rPr lang="en"/>
              <a:t>receive all 10 packets so kind of a surprising fact but it's true because</a:t>
            </a:r>
            <a:endParaRPr/>
          </a:p>
          <a:p>
            <a:pPr marL="0" lvl="0" indent="0" algn="l" rtl="0">
              <a:spcBef>
                <a:spcPts val="0"/>
              </a:spcBef>
              <a:spcAft>
                <a:spcPts val="0"/>
              </a:spcAft>
              <a:buNone/>
            </a:pPr>
            <a:r>
              <a:rPr lang="en"/>
              <a:t>40:11</a:t>
            </a:r>
            <a:endParaRPr/>
          </a:p>
          <a:p>
            <a:pPr marL="0" lvl="0" indent="0" algn="l" rtl="0">
              <a:spcBef>
                <a:spcPts val="0"/>
              </a:spcBef>
              <a:spcAft>
                <a:spcPts val="0"/>
              </a:spcAft>
              <a:buNone/>
            </a:pPr>
            <a:r>
              <a:rPr lang="en"/>
              <a:t>routers can be buggy like this we actually cannot guarantee that this</a:t>
            </a:r>
            <a:endParaRPr/>
          </a:p>
          <a:p>
            <a:pPr marL="0" lvl="0" indent="0" algn="l" rtl="0">
              <a:spcBef>
                <a:spcPts val="0"/>
              </a:spcBef>
              <a:spcAft>
                <a:spcPts val="0"/>
              </a:spcAft>
              <a:buNone/>
            </a:pPr>
            <a:r>
              <a:rPr lang="en"/>
              <a:t>40:16</a:t>
            </a:r>
            <a:endParaRPr/>
          </a:p>
          <a:p>
            <a:pPr marL="0" lvl="0" indent="0" algn="l" rtl="0">
              <a:spcBef>
                <a:spcPts val="0"/>
              </a:spcBef>
              <a:spcAft>
                <a:spcPts val="0"/>
              </a:spcAft>
              <a:buNone/>
            </a:pPr>
            <a:r>
              <a:rPr lang="en"/>
              <a:t>scheme is correct</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9"/>
        <p:cNvGrpSpPr/>
        <p:nvPr/>
      </p:nvGrpSpPr>
      <p:grpSpPr>
        <a:xfrm>
          <a:off x="0" y="0"/>
          <a:ext cx="0" cy="0"/>
          <a:chOff x="0" y="0"/>
          <a:chExt cx="0" cy="0"/>
        </a:xfrm>
      </p:grpSpPr>
      <p:sp>
        <p:nvSpPr>
          <p:cNvPr id="650" name="Google Shape;650;g2ef9f5a5496_0_11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1" name="Google Shape;651;g2ef9f5a5496_0_11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so the alternative is checking reliability at</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40:28</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the end hosts so now these routers don't give any guarantees all bets are off</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40:33</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this is like what the real internet does these routers say I'll send the packet if it gets there great if it doesn't get</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40:39</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there sucks to be you so it's best effort and instead of trusting what the routers say Bob is going to do the work</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40:46</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of actually counting the packets himself so now you can think of almost the code for checking reliability is no longer in</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40:53</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these routers it's now in Bob's computer so I've moved moved the job of checking</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40:58</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for reliability out of the routers into Bob's computer so now Bob's the one</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41:04</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counting and he either counts to 10 and notices I get all 10 packets or he doesn't count to 10 and says a couple</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41:11</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got missed so this is what the actual internet does we check reliability at the end hosts and Bob is the one to do</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41:18</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the checking</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0"/>
        <p:cNvGrpSpPr/>
        <p:nvPr/>
      </p:nvGrpSpPr>
      <p:grpSpPr>
        <a:xfrm>
          <a:off x="0" y="0"/>
          <a:ext cx="0" cy="0"/>
          <a:chOff x="0" y="0"/>
          <a:chExt cx="0" cy="0"/>
        </a:xfrm>
      </p:grpSpPr>
      <p:sp>
        <p:nvSpPr>
          <p:cNvPr id="671" name="Google Shape;671;g2ef9f5a5496_0_11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2" name="Google Shape;672;g2ef9f5a5496_0_11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so to recap there were two possible solutions one of them was to</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End hosts must check either way.</a:t>
            </a:r>
          </a:p>
          <a:p>
            <a:pPr marL="0" lvl="0" indent="0" algn="l" rtl="0">
              <a:spcBef>
                <a:spcPts val="0"/>
              </a:spcBef>
              <a:spcAft>
                <a:spcPts val="0"/>
              </a:spcAft>
              <a:buNone/>
            </a:pPr>
            <a:endParaRPr dirty="0"/>
          </a:p>
          <a:p>
            <a:pPr marL="0" lvl="0" indent="0" algn="l" rtl="0">
              <a:spcBef>
                <a:spcPts val="0"/>
              </a:spcBef>
              <a:spcAft>
                <a:spcPts val="0"/>
              </a:spcAft>
              <a:buNone/>
            </a:pPr>
            <a:r>
              <a:rPr lang="en" dirty="0"/>
              <a:t>41:42</a:t>
            </a:r>
            <a:endParaRPr dirty="0"/>
          </a:p>
          <a:p>
            <a:pPr marL="0" lvl="0" indent="0" algn="l" rtl="0">
              <a:spcBef>
                <a:spcPts val="0"/>
              </a:spcBef>
              <a:spcAft>
                <a:spcPts val="0"/>
              </a:spcAft>
              <a:buNone/>
            </a:pPr>
            <a:r>
              <a:rPr lang="en" dirty="0"/>
              <a:t>put the code for checking reliability in the routers which meant that it wasn't in the end hosts the routers do all the</a:t>
            </a:r>
            <a:endParaRPr dirty="0"/>
          </a:p>
          <a:p>
            <a:pPr marL="0" lvl="0" indent="0" algn="l" rtl="0">
              <a:spcBef>
                <a:spcPts val="0"/>
              </a:spcBef>
              <a:spcAft>
                <a:spcPts val="0"/>
              </a:spcAft>
              <a:buNone/>
            </a:pPr>
            <a:r>
              <a:rPr lang="en" dirty="0"/>
              <a:t>41:49</a:t>
            </a:r>
            <a:endParaRPr dirty="0"/>
          </a:p>
          <a:p>
            <a:pPr marL="0" lvl="0" indent="0" algn="l" rtl="0">
              <a:spcBef>
                <a:spcPts val="0"/>
              </a:spcBef>
              <a:spcAft>
                <a:spcPts val="0"/>
              </a:spcAft>
              <a:buNone/>
            </a:pPr>
            <a:r>
              <a:rPr lang="en" dirty="0"/>
              <a:t>work and the end host trust whatever the router says unfortunately this does not</a:t>
            </a:r>
            <a:endParaRPr dirty="0"/>
          </a:p>
          <a:p>
            <a:pPr marL="0" lvl="0" indent="0" algn="l" rtl="0">
              <a:spcBef>
                <a:spcPts val="0"/>
              </a:spcBef>
              <a:spcAft>
                <a:spcPts val="0"/>
              </a:spcAft>
              <a:buNone/>
            </a:pPr>
            <a:r>
              <a:rPr lang="en" dirty="0"/>
              <a:t>41:54</a:t>
            </a:r>
            <a:endParaRPr dirty="0"/>
          </a:p>
          <a:p>
            <a:pPr marL="0" lvl="0" indent="0" algn="l" rtl="0">
              <a:spcBef>
                <a:spcPts val="0"/>
              </a:spcBef>
              <a:spcAft>
                <a:spcPts val="0"/>
              </a:spcAft>
              <a:buNone/>
            </a:pPr>
            <a:r>
              <a:rPr lang="en" dirty="0"/>
              <a:t>work we already saw that the routers can be be buggy and the only way to really make this work is to have Bob do the</a:t>
            </a:r>
            <a:endParaRPr dirty="0"/>
          </a:p>
          <a:p>
            <a:pPr marL="0" lvl="0" indent="0" algn="l" rtl="0">
              <a:spcBef>
                <a:spcPts val="0"/>
              </a:spcBef>
              <a:spcAft>
                <a:spcPts val="0"/>
              </a:spcAft>
              <a:buNone/>
            </a:pPr>
            <a:r>
              <a:rPr lang="en" dirty="0"/>
              <a:t>42:01</a:t>
            </a:r>
            <a:endParaRPr dirty="0"/>
          </a:p>
          <a:p>
            <a:pPr marL="0" lvl="0" indent="0" algn="l" rtl="0">
              <a:spcBef>
                <a:spcPts val="0"/>
              </a:spcBef>
              <a:spcAft>
                <a:spcPts val="0"/>
              </a:spcAft>
              <a:buNone/>
            </a:pPr>
            <a:r>
              <a:rPr lang="en" dirty="0"/>
              <a:t>counting as well but wait a minute if Bob does the counting isn't that just solution two solution two was having Bob</a:t>
            </a:r>
            <a:endParaRPr dirty="0"/>
          </a:p>
          <a:p>
            <a:pPr marL="0" lvl="0" indent="0" algn="l" rtl="0">
              <a:spcBef>
                <a:spcPts val="0"/>
              </a:spcBef>
              <a:spcAft>
                <a:spcPts val="0"/>
              </a:spcAft>
              <a:buNone/>
            </a:pPr>
            <a:r>
              <a:rPr lang="en" dirty="0"/>
              <a:t>42:08</a:t>
            </a:r>
            <a:endParaRPr dirty="0"/>
          </a:p>
          <a:p>
            <a:pPr marL="0" lvl="0" indent="0" algn="l" rtl="0">
              <a:spcBef>
                <a:spcPts val="0"/>
              </a:spcBef>
              <a:spcAft>
                <a:spcPts val="0"/>
              </a:spcAft>
              <a:buNone/>
            </a:pPr>
            <a:r>
              <a:rPr lang="en" dirty="0"/>
              <a:t>count so to fix Solution One you basically have to make it solution two</a:t>
            </a:r>
            <a:endParaRPr dirty="0"/>
          </a:p>
          <a:p>
            <a:pPr marL="0" lvl="0" indent="0" algn="l" rtl="0">
              <a:spcBef>
                <a:spcPts val="0"/>
              </a:spcBef>
              <a:spcAft>
                <a:spcPts val="0"/>
              </a:spcAft>
              <a:buNone/>
            </a:pPr>
            <a:r>
              <a:rPr lang="en" dirty="0"/>
              <a:t>42:14</a:t>
            </a:r>
            <a:endParaRPr dirty="0"/>
          </a:p>
          <a:p>
            <a:pPr marL="0" lvl="0" indent="0" algn="l" rtl="0">
              <a:spcBef>
                <a:spcPts val="0"/>
              </a:spcBef>
              <a:spcAft>
                <a:spcPts val="0"/>
              </a:spcAft>
              <a:buNone/>
            </a:pPr>
            <a:r>
              <a:rPr lang="en" dirty="0"/>
              <a:t>that's kind of a deep philosophical point but if you stared at a bit you'll see what I mean so Solution One says the</a:t>
            </a:r>
            <a:endParaRPr dirty="0"/>
          </a:p>
          <a:p>
            <a:pPr marL="0" lvl="0" indent="0" algn="l" rtl="0">
              <a:spcBef>
                <a:spcPts val="0"/>
              </a:spcBef>
              <a:spcAft>
                <a:spcPts val="0"/>
              </a:spcAft>
              <a:buNone/>
            </a:pPr>
            <a:r>
              <a:rPr lang="en" dirty="0"/>
              <a:t>42:21</a:t>
            </a:r>
            <a:endParaRPr dirty="0"/>
          </a:p>
          <a:p>
            <a:pPr marL="0" lvl="0" indent="0" algn="l" rtl="0">
              <a:spcBef>
                <a:spcPts val="0"/>
              </a:spcBef>
              <a:spcAft>
                <a:spcPts val="0"/>
              </a:spcAft>
              <a:buNone/>
            </a:pPr>
            <a:r>
              <a:rPr lang="en" dirty="0"/>
              <a:t>routers check it doesn't work because routers can be buggy the only way to guarantee correctness is to have B check</a:t>
            </a:r>
            <a:endParaRPr dirty="0"/>
          </a:p>
          <a:p>
            <a:pPr marL="0" lvl="0" indent="0" algn="l" rtl="0">
              <a:spcBef>
                <a:spcPts val="0"/>
              </a:spcBef>
              <a:spcAft>
                <a:spcPts val="0"/>
              </a:spcAft>
              <a:buNone/>
            </a:pPr>
            <a:r>
              <a:rPr lang="en" dirty="0"/>
              <a:t>42:27</a:t>
            </a:r>
            <a:endParaRPr dirty="0"/>
          </a:p>
          <a:p>
            <a:pPr marL="0" lvl="0" indent="0" algn="l" rtl="0">
              <a:spcBef>
                <a:spcPts val="0"/>
              </a:spcBef>
              <a:spcAft>
                <a:spcPts val="0"/>
              </a:spcAft>
              <a:buNone/>
            </a:pPr>
            <a:r>
              <a:rPr lang="en" dirty="0"/>
              <a:t>as well but if Bob is checking you've basically just built solution two so why not just use solution two so the second</a:t>
            </a:r>
            <a:endParaRPr dirty="0"/>
          </a:p>
          <a:p>
            <a:pPr marL="0" lvl="0" indent="0" algn="l" rtl="0">
              <a:spcBef>
                <a:spcPts val="0"/>
              </a:spcBef>
              <a:spcAft>
                <a:spcPts val="0"/>
              </a:spcAft>
              <a:buNone/>
            </a:pPr>
            <a:r>
              <a:rPr lang="en" dirty="0"/>
              <a:t>42:34</a:t>
            </a:r>
            <a:endParaRPr dirty="0"/>
          </a:p>
          <a:p>
            <a:pPr marL="0" lvl="0" indent="0" algn="l" rtl="0">
              <a:spcBef>
                <a:spcPts val="0"/>
              </a:spcBef>
              <a:spcAft>
                <a:spcPts val="0"/>
              </a:spcAft>
              <a:buNone/>
            </a:pPr>
            <a:r>
              <a:rPr lang="en" dirty="0"/>
              <a:t>fact here is that solution two by itself does work if you have Bob check that he</a:t>
            </a:r>
            <a:endParaRPr dirty="0"/>
          </a:p>
          <a:p>
            <a:pPr marL="0" lvl="0" indent="0" algn="l" rtl="0">
              <a:spcBef>
                <a:spcPts val="0"/>
              </a:spcBef>
              <a:spcAft>
                <a:spcPts val="0"/>
              </a:spcAft>
              <a:buNone/>
            </a:pPr>
            <a:r>
              <a:rPr lang="en" dirty="0"/>
              <a:t>42:40</a:t>
            </a:r>
            <a:endParaRPr dirty="0"/>
          </a:p>
          <a:p>
            <a:pPr marL="0" lvl="0" indent="0" algn="l" rtl="0">
              <a:spcBef>
                <a:spcPts val="0"/>
              </a:spcBef>
              <a:spcAft>
                <a:spcPts val="0"/>
              </a:spcAft>
              <a:buNone/>
            </a:pPr>
            <a:r>
              <a:rPr lang="en" dirty="0"/>
              <a:t>received all 10 packets this solution will work so haven't really proven it</a:t>
            </a:r>
            <a:endParaRPr dirty="0"/>
          </a:p>
          <a:p>
            <a:pPr marL="0" lvl="0" indent="0" algn="l" rtl="0">
              <a:spcBef>
                <a:spcPts val="0"/>
              </a:spcBef>
              <a:spcAft>
                <a:spcPts val="0"/>
              </a:spcAft>
              <a:buNone/>
            </a:pPr>
            <a:r>
              <a:rPr lang="en" dirty="0"/>
              <a:t>42:45</a:t>
            </a:r>
            <a:endParaRPr dirty="0"/>
          </a:p>
          <a:p>
            <a:pPr marL="0" lvl="0" indent="0" algn="l" rtl="0">
              <a:spcBef>
                <a:spcPts val="0"/>
              </a:spcBef>
              <a:spcAft>
                <a:spcPts val="0"/>
              </a:spcAft>
              <a:buNone/>
            </a:pPr>
            <a:r>
              <a:rPr lang="en" dirty="0"/>
              <a:t>but you can kind of think about it if Bob's the one counting he either counts to 10 declares success or doesn't count</a:t>
            </a:r>
            <a:endParaRPr dirty="0"/>
          </a:p>
          <a:p>
            <a:pPr marL="0" lvl="0" indent="0" algn="l" rtl="0">
              <a:spcBef>
                <a:spcPts val="0"/>
              </a:spcBef>
              <a:spcAft>
                <a:spcPts val="0"/>
              </a:spcAft>
              <a:buNone/>
            </a:pPr>
            <a:r>
              <a:rPr lang="en" dirty="0"/>
              <a:t>42:51</a:t>
            </a:r>
            <a:endParaRPr dirty="0"/>
          </a:p>
          <a:p>
            <a:pPr marL="0" lvl="0" indent="0" algn="l" rtl="0">
              <a:spcBef>
                <a:spcPts val="0"/>
              </a:spcBef>
              <a:spcAft>
                <a:spcPts val="0"/>
              </a:spcAft>
              <a:buNone/>
            </a:pPr>
            <a:r>
              <a:rPr lang="en" dirty="0"/>
              <a:t>to 10 it fails so solution two should work fine so these two facts combine</a:t>
            </a:r>
            <a:endParaRPr dirty="0"/>
          </a:p>
          <a:p>
            <a:pPr marL="0" lvl="0" indent="0" algn="l" rtl="0">
              <a:spcBef>
                <a:spcPts val="0"/>
              </a:spcBef>
              <a:spcAft>
                <a:spcPts val="0"/>
              </a:spcAft>
              <a:buNone/>
            </a:pPr>
            <a:r>
              <a:rPr lang="en" dirty="0"/>
              <a:t>42:56</a:t>
            </a:r>
            <a:endParaRPr dirty="0"/>
          </a:p>
          <a:p>
            <a:pPr marL="0" lvl="0" indent="0" algn="l" rtl="0">
              <a:spcBef>
                <a:spcPts val="0"/>
              </a:spcBef>
              <a:spcAft>
                <a:spcPts val="0"/>
              </a:spcAft>
              <a:buNone/>
            </a:pPr>
            <a:r>
              <a:rPr lang="en" dirty="0"/>
              <a:t>basic basically tell us that the second solution having the end host check that's the better one and the argument</a:t>
            </a:r>
            <a:endParaRPr dirty="0"/>
          </a:p>
          <a:p>
            <a:pPr marL="0" lvl="0" indent="0" algn="l" rtl="0">
              <a:spcBef>
                <a:spcPts val="0"/>
              </a:spcBef>
              <a:spcAft>
                <a:spcPts val="0"/>
              </a:spcAft>
              <a:buNone/>
            </a:pPr>
            <a:r>
              <a:rPr lang="en" dirty="0"/>
              <a:t>43:02</a:t>
            </a:r>
            <a:endParaRPr dirty="0"/>
          </a:p>
          <a:p>
            <a:pPr marL="0" lvl="0" indent="0" algn="l" rtl="0">
              <a:spcBef>
                <a:spcPts val="0"/>
              </a:spcBef>
              <a:spcAft>
                <a:spcPts val="0"/>
              </a:spcAft>
              <a:buNone/>
            </a:pPr>
            <a:r>
              <a:rPr lang="en" dirty="0"/>
              <a:t>goes like this in both Solutions the end host has got to do the checking in solution one having routers by itself</a:t>
            </a:r>
            <a:endParaRPr dirty="0"/>
          </a:p>
          <a:p>
            <a:pPr marL="0" lvl="0" indent="0" algn="l" rtl="0">
              <a:spcBef>
                <a:spcPts val="0"/>
              </a:spcBef>
              <a:spcAft>
                <a:spcPts val="0"/>
              </a:spcAft>
              <a:buNone/>
            </a:pPr>
            <a:r>
              <a:rPr lang="en" dirty="0"/>
              <a:t>43:09</a:t>
            </a:r>
            <a:endParaRPr dirty="0"/>
          </a:p>
          <a:p>
            <a:pPr marL="0" lvl="0" indent="0" algn="l" rtl="0">
              <a:spcBef>
                <a:spcPts val="0"/>
              </a:spcBef>
              <a:spcAft>
                <a:spcPts val="0"/>
              </a:spcAft>
              <a:buNone/>
            </a:pPr>
            <a:r>
              <a:rPr lang="en" dirty="0"/>
              <a:t>check it's not going to work you got to have the end host do the checking in solution two the end host are checking</a:t>
            </a:r>
            <a:endParaRPr dirty="0"/>
          </a:p>
          <a:p>
            <a:pPr marL="0" lvl="0" indent="0" algn="l" rtl="0">
              <a:spcBef>
                <a:spcPts val="0"/>
              </a:spcBef>
              <a:spcAft>
                <a:spcPts val="0"/>
              </a:spcAft>
              <a:buNone/>
            </a:pPr>
            <a:r>
              <a:rPr lang="en" dirty="0"/>
              <a:t>43:15</a:t>
            </a:r>
            <a:endParaRPr dirty="0"/>
          </a:p>
          <a:p>
            <a:pPr marL="0" lvl="0" indent="0" algn="l" rtl="0">
              <a:spcBef>
                <a:spcPts val="0"/>
              </a:spcBef>
              <a:spcAft>
                <a:spcPts val="0"/>
              </a:spcAft>
              <a:buNone/>
            </a:pPr>
            <a:r>
              <a:rPr lang="en" dirty="0"/>
              <a:t>so the end host have to do the check either way and we also said that in solution two end host checking by</a:t>
            </a:r>
            <a:endParaRPr dirty="0"/>
          </a:p>
          <a:p>
            <a:pPr marL="0" lvl="0" indent="0" algn="l" rtl="0">
              <a:spcBef>
                <a:spcPts val="0"/>
              </a:spcBef>
              <a:spcAft>
                <a:spcPts val="0"/>
              </a:spcAft>
              <a:buNone/>
            </a:pPr>
            <a:r>
              <a:rPr lang="en" dirty="0"/>
              <a:t>43:21</a:t>
            </a:r>
            <a:endParaRPr dirty="0"/>
          </a:p>
          <a:p>
            <a:pPr marL="0" lvl="0" indent="0" algn="l" rtl="0">
              <a:spcBef>
                <a:spcPts val="0"/>
              </a:spcBef>
              <a:spcAft>
                <a:spcPts val="0"/>
              </a:spcAft>
              <a:buNone/>
            </a:pPr>
            <a:r>
              <a:rPr lang="en" dirty="0"/>
              <a:t>themselves is already enough if Bob is doing the checking already and that's enough then there is no need to make the</a:t>
            </a:r>
            <a:endParaRPr dirty="0"/>
          </a:p>
          <a:p>
            <a:pPr marL="0" lvl="0" indent="0" algn="l" rtl="0">
              <a:spcBef>
                <a:spcPts val="0"/>
              </a:spcBef>
              <a:spcAft>
                <a:spcPts val="0"/>
              </a:spcAft>
              <a:buNone/>
            </a:pPr>
            <a:r>
              <a:rPr lang="en" dirty="0"/>
              <a:t>43:27</a:t>
            </a:r>
            <a:endParaRPr dirty="0"/>
          </a:p>
          <a:p>
            <a:pPr marL="0" lvl="0" indent="0" algn="l" rtl="0">
              <a:spcBef>
                <a:spcPts val="0"/>
              </a:spcBef>
              <a:spcAft>
                <a:spcPts val="0"/>
              </a:spcAft>
              <a:buNone/>
            </a:pPr>
            <a:r>
              <a:rPr lang="en" dirty="0"/>
              <a:t>routers do extra work so this means solution two is strictly better it's kind of a deep philosophical argument</a:t>
            </a:r>
            <a:endParaRPr dirty="0"/>
          </a:p>
          <a:p>
            <a:pPr marL="0" lvl="0" indent="0" algn="l" rtl="0">
              <a:spcBef>
                <a:spcPts val="0"/>
              </a:spcBef>
              <a:spcAft>
                <a:spcPts val="0"/>
              </a:spcAft>
              <a:buNone/>
            </a:pPr>
            <a:r>
              <a:rPr lang="en" dirty="0"/>
              <a:t>43:34</a:t>
            </a:r>
            <a:endParaRPr dirty="0"/>
          </a:p>
          <a:p>
            <a:pPr marL="0" lvl="0" indent="0" algn="l" rtl="0">
              <a:spcBef>
                <a:spcPts val="0"/>
              </a:spcBef>
              <a:spcAft>
                <a:spcPts val="0"/>
              </a:spcAft>
              <a:buNone/>
            </a:pPr>
            <a:r>
              <a:rPr lang="en" dirty="0"/>
              <a:t>but that's how it goes end host has got to do the work either way and if OST are going to do the work either way and end</a:t>
            </a:r>
            <a:endParaRPr dirty="0"/>
          </a:p>
          <a:p>
            <a:pPr marL="0" lvl="0" indent="0" algn="l" rtl="0">
              <a:spcBef>
                <a:spcPts val="0"/>
              </a:spcBef>
              <a:spcAft>
                <a:spcPts val="0"/>
              </a:spcAft>
              <a:buNone/>
            </a:pPr>
            <a:r>
              <a:rPr lang="en" dirty="0"/>
              <a:t>43:40</a:t>
            </a:r>
            <a:endParaRPr dirty="0"/>
          </a:p>
          <a:p>
            <a:pPr marL="0" lvl="0" indent="0" algn="l" rtl="0">
              <a:spcBef>
                <a:spcPts val="0"/>
              </a:spcBef>
              <a:spcAft>
                <a:spcPts val="0"/>
              </a:spcAft>
              <a:buNone/>
            </a:pPr>
            <a:r>
              <a:rPr lang="en" dirty="0"/>
              <a:t>host checking is enough might as well just have en host do it don't have the routers do it it doesn't matter if you</a:t>
            </a:r>
            <a:endParaRPr dirty="0"/>
          </a:p>
          <a:p>
            <a:pPr marL="0" lvl="0" indent="0" algn="l" rtl="0">
              <a:spcBef>
                <a:spcPts val="0"/>
              </a:spcBef>
              <a:spcAft>
                <a:spcPts val="0"/>
              </a:spcAft>
              <a:buNone/>
            </a:pPr>
            <a:r>
              <a:rPr lang="en" dirty="0"/>
              <a:t>43:47</a:t>
            </a:r>
            <a:endParaRPr dirty="0"/>
          </a:p>
          <a:p>
            <a:pPr marL="0" lvl="0" indent="0" algn="l" rtl="0">
              <a:spcBef>
                <a:spcPts val="0"/>
              </a:spcBef>
              <a:spcAft>
                <a:spcPts val="0"/>
              </a:spcAft>
              <a:buNone/>
            </a:pPr>
            <a:r>
              <a:rPr lang="en" dirty="0"/>
              <a:t>have routers check it's going to be extra complexity and it doesn't help with correctness so there's just no</a:t>
            </a:r>
            <a:endParaRPr dirty="0"/>
          </a:p>
          <a:p>
            <a:pPr marL="0" lvl="0" indent="0" algn="l" rtl="0">
              <a:spcBef>
                <a:spcPts val="0"/>
              </a:spcBef>
              <a:spcAft>
                <a:spcPts val="0"/>
              </a:spcAft>
              <a:buNone/>
            </a:pPr>
            <a:r>
              <a:rPr lang="en" dirty="0"/>
              <a:t>43:53</a:t>
            </a:r>
            <a:endParaRPr dirty="0"/>
          </a:p>
          <a:p>
            <a:pPr marL="0" lvl="0" indent="0" algn="l" rtl="0">
              <a:spcBef>
                <a:spcPts val="0"/>
              </a:spcBef>
              <a:spcAft>
                <a:spcPts val="0"/>
              </a:spcAft>
              <a:buNone/>
            </a:pPr>
            <a:r>
              <a:rPr lang="en" dirty="0"/>
              <a:t>point having routers check at all all of this argument that I've just presented is called the endtoend principle it</a:t>
            </a:r>
            <a:endParaRPr dirty="0"/>
          </a:p>
          <a:p>
            <a:pPr marL="0" lvl="0" indent="0" algn="l" rtl="0">
              <a:spcBef>
                <a:spcPts val="0"/>
              </a:spcBef>
              <a:spcAft>
                <a:spcPts val="0"/>
              </a:spcAft>
              <a:buNone/>
            </a:pPr>
            <a:r>
              <a:rPr lang="en" dirty="0"/>
              <a:t>43:59</a:t>
            </a:r>
            <a:endParaRPr dirty="0"/>
          </a:p>
          <a:p>
            <a:pPr marL="0" lvl="0" indent="0" algn="l" rtl="0">
              <a:spcBef>
                <a:spcPts val="0"/>
              </a:spcBef>
              <a:spcAft>
                <a:spcPts val="0"/>
              </a:spcAft>
              <a:buNone/>
            </a:pPr>
            <a:r>
              <a:rPr lang="en" dirty="0"/>
              <a:t>basically says that there are certain features out there like reliability like we just saw but you could actually make</a:t>
            </a:r>
            <a:endParaRPr dirty="0"/>
          </a:p>
          <a:p>
            <a:pPr marL="0" lvl="0" indent="0" algn="l" rtl="0">
              <a:spcBef>
                <a:spcPts val="0"/>
              </a:spcBef>
              <a:spcAft>
                <a:spcPts val="0"/>
              </a:spcAft>
              <a:buNone/>
            </a:pPr>
            <a:r>
              <a:rPr lang="en" dirty="0"/>
              <a:t>44:05</a:t>
            </a:r>
            <a:endParaRPr dirty="0"/>
          </a:p>
          <a:p>
            <a:pPr marL="0" lvl="0" indent="0" algn="l" rtl="0">
              <a:spcBef>
                <a:spcPts val="0"/>
              </a:spcBef>
              <a:spcAft>
                <a:spcPts val="0"/>
              </a:spcAft>
              <a:buNone/>
            </a:pPr>
            <a:r>
              <a:rPr lang="en" dirty="0"/>
              <a:t>a similar argument for things like security that have to be implemented at the end host for correctness that's a</a:t>
            </a:r>
            <a:endParaRPr dirty="0"/>
          </a:p>
          <a:p>
            <a:pPr marL="0" lvl="0" indent="0" algn="l" rtl="0">
              <a:spcBef>
                <a:spcPts val="0"/>
              </a:spcBef>
              <a:spcAft>
                <a:spcPts val="0"/>
              </a:spcAft>
              <a:buNone/>
            </a:pPr>
            <a:r>
              <a:rPr lang="en" dirty="0"/>
              <a:t>44:11</a:t>
            </a:r>
            <a:endParaRPr dirty="0"/>
          </a:p>
          <a:p>
            <a:pPr marL="0" lvl="0" indent="0" algn="l" rtl="0">
              <a:spcBef>
                <a:spcPts val="0"/>
              </a:spcBef>
              <a:spcAft>
                <a:spcPts val="0"/>
              </a:spcAft>
              <a:buNone/>
            </a:pPr>
            <a:r>
              <a:rPr lang="en" dirty="0"/>
              <a:t>rule the end host has to do checking in order for it to be correct if you just do it in the network it's just not</a:t>
            </a:r>
            <a:endParaRPr dirty="0"/>
          </a:p>
          <a:p>
            <a:pPr marL="0" lvl="0" indent="0" algn="l" rtl="0">
              <a:spcBef>
                <a:spcPts val="0"/>
              </a:spcBef>
              <a:spcAft>
                <a:spcPts val="0"/>
              </a:spcAft>
              <a:buNone/>
            </a:pPr>
            <a:r>
              <a:rPr lang="en" dirty="0"/>
              <a:t>44:18</a:t>
            </a:r>
            <a:endParaRPr dirty="0"/>
          </a:p>
          <a:p>
            <a:pPr marL="0" lvl="0" indent="0" algn="l" rtl="0">
              <a:spcBef>
                <a:spcPts val="0"/>
              </a:spcBef>
              <a:spcAft>
                <a:spcPts val="0"/>
              </a:spcAft>
              <a:buNone/>
            </a:pPr>
            <a:r>
              <a:rPr lang="en" dirty="0"/>
              <a:t>enough the end host have to do it and if the end host do it it will work so there's no point in making the network</a:t>
            </a:r>
            <a:endParaRPr dirty="0"/>
          </a:p>
          <a:p>
            <a:pPr marL="0" lvl="0" indent="0" algn="l" rtl="0">
              <a:spcBef>
                <a:spcPts val="0"/>
              </a:spcBef>
              <a:spcAft>
                <a:spcPts val="0"/>
              </a:spcAft>
              <a:buNone/>
            </a:pPr>
            <a:r>
              <a:rPr lang="en" dirty="0"/>
              <a:t>44:25</a:t>
            </a:r>
            <a:endParaRPr dirty="0"/>
          </a:p>
          <a:p>
            <a:pPr marL="0" lvl="0" indent="0" algn="l" rtl="0">
              <a:spcBef>
                <a:spcPts val="0"/>
              </a:spcBef>
              <a:spcAft>
                <a:spcPts val="0"/>
              </a:spcAft>
              <a:buNone/>
            </a:pPr>
            <a:r>
              <a:rPr lang="en" dirty="0"/>
              <a:t>do extra checks that's the end to end principle</a:t>
            </a:r>
            <a:endParaRPr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2"/>
        <p:cNvGrpSpPr/>
        <p:nvPr/>
      </p:nvGrpSpPr>
      <p:grpSpPr>
        <a:xfrm>
          <a:off x="0" y="0"/>
          <a:ext cx="0" cy="0"/>
          <a:chOff x="0" y="0"/>
          <a:chExt cx="0" cy="0"/>
        </a:xfrm>
      </p:grpSpPr>
      <p:sp>
        <p:nvSpPr>
          <p:cNvPr id="683" name="Google Shape;683;g2efdb474fbe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mc:AlternateContent xmlns:mc="http://schemas.openxmlformats.org/markup-compatibility/2006" xmlns:a14="http://schemas.microsoft.com/office/drawing/2010/main">
        <mc:Choice Requires="a14">
          <p:sp>
            <p:nvSpPr>
              <p:cNvPr id="684" name="Google Shape;684;g2efdb474fbe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dirty="0"/>
                  <a:t>End-to-end success probability:</a:t>
                </a:r>
                <a:br>
                  <a:rPr lang="en-US" dirty="0"/>
                </a:br>
                <a14:m>
                  <m:oMath xmlns:m="http://schemas.openxmlformats.org/officeDocument/2006/math">
                    <m:sSup>
                      <m:sSupPr>
                        <m:ctrlPr>
                          <a:rPr lang="ar-AE" sz="1100" b="0" i="1" u="none" strike="noStrike" cap="none">
                            <a:solidFill>
                              <a:srgbClr val="000000"/>
                            </a:solidFill>
                            <a:latin typeface="Cambria Math" panose="02040503050406030204" pitchFamily="18" charset="0"/>
                            <a:ea typeface="Arial"/>
                            <a:cs typeface="Arial"/>
                            <a:sym typeface="Arial"/>
                          </a:rPr>
                        </m:ctrlPr>
                      </m:sSupPr>
                      <m:e>
                        <m:r>
                          <a:rPr lang="ar-AE" sz="1100" b="0" i="0" u="none" strike="noStrike" cap="none">
                            <a:solidFill>
                              <a:srgbClr val="000000"/>
                            </a:solidFill>
                            <a:latin typeface="Cambria Math" panose="02040503050406030204" pitchFamily="18" charset="0"/>
                            <a:ea typeface="Arial"/>
                            <a:cs typeface="Arial"/>
                            <a:sym typeface="Arial"/>
                          </a:rPr>
                          <m:t>0</m:t>
                        </m:r>
                        <m:r>
                          <a:rPr lang="ar-AE" sz="1100" b="0" i="0" u="none" strike="noStrike" cap="none">
                            <a:solidFill>
                              <a:srgbClr val="000000"/>
                            </a:solidFill>
                            <a:latin typeface="Cambria Math" panose="02040503050406030204" pitchFamily="18" charset="0"/>
                            <a:ea typeface="Arial"/>
                            <a:cs typeface="Arial"/>
                            <a:sym typeface="Arial"/>
                          </a:rPr>
                          <m:t>.</m:t>
                        </m:r>
                        <m:r>
                          <a:rPr lang="ar-AE" sz="1100" b="0" i="0" u="none" strike="noStrike" cap="none">
                            <a:solidFill>
                              <a:srgbClr val="000000"/>
                            </a:solidFill>
                            <a:latin typeface="Cambria Math" panose="02040503050406030204" pitchFamily="18" charset="0"/>
                            <a:ea typeface="Arial"/>
                            <a:cs typeface="Arial"/>
                            <a:sym typeface="Arial"/>
                          </a:rPr>
                          <m:t>9</m:t>
                        </m:r>
                      </m:e>
                      <m:sup>
                        <m:r>
                          <a:rPr lang="ar-AE" sz="1100" b="0" i="0" u="none" strike="noStrike" cap="none">
                            <a:solidFill>
                              <a:srgbClr val="000000"/>
                            </a:solidFill>
                            <a:latin typeface="Cambria Math" panose="02040503050406030204" pitchFamily="18" charset="0"/>
                            <a:ea typeface="Arial"/>
                            <a:cs typeface="Arial"/>
                            <a:sym typeface="Arial"/>
                          </a:rPr>
                          <m:t>10</m:t>
                        </m:r>
                      </m:sup>
                    </m:sSup>
                  </m:oMath>
                </a14:m>
                <a:endParaRPr lang="ar-AE" dirty="0"/>
              </a:p>
              <a:p>
                <a:r>
                  <a:rPr lang="en-US" dirty="0"/>
                  <a:t>Compute it:</a:t>
                </a:r>
              </a:p>
              <a:p>
                <a14:m>
                  <m:oMath xmlns:m="http://schemas.openxmlformats.org/officeDocument/2006/math">
                    <m:sSup>
                      <m:sSupPr>
                        <m:ctrlPr>
                          <a:rPr lang="ar-AE" sz="1100" b="0" i="1" u="none" strike="noStrike" cap="none">
                            <a:solidFill>
                              <a:srgbClr val="000000"/>
                            </a:solidFill>
                            <a:latin typeface="Cambria Math" panose="02040503050406030204" pitchFamily="18" charset="0"/>
                            <a:ea typeface="Arial"/>
                            <a:cs typeface="Arial"/>
                            <a:sym typeface="Arial"/>
                          </a:rPr>
                        </m:ctrlPr>
                      </m:sSupPr>
                      <m:e>
                        <m:r>
                          <a:rPr lang="ar-AE" sz="1100" b="0" i="0" u="none" strike="noStrike" cap="none">
                            <a:solidFill>
                              <a:srgbClr val="000000"/>
                            </a:solidFill>
                            <a:latin typeface="Cambria Math" panose="02040503050406030204" pitchFamily="18" charset="0"/>
                            <a:ea typeface="Arial"/>
                            <a:cs typeface="Arial"/>
                            <a:sym typeface="Arial"/>
                          </a:rPr>
                          <m:t>0</m:t>
                        </m:r>
                        <m:r>
                          <a:rPr lang="ar-AE" sz="1100" b="0" i="0" u="none" strike="noStrike" cap="none">
                            <a:solidFill>
                              <a:srgbClr val="000000"/>
                            </a:solidFill>
                            <a:latin typeface="Cambria Math" panose="02040503050406030204" pitchFamily="18" charset="0"/>
                            <a:ea typeface="Arial"/>
                            <a:cs typeface="Arial"/>
                            <a:sym typeface="Arial"/>
                          </a:rPr>
                          <m:t>.</m:t>
                        </m:r>
                        <m:r>
                          <a:rPr lang="ar-AE" sz="1100" b="0" i="0" u="none" strike="noStrike" cap="none">
                            <a:solidFill>
                              <a:srgbClr val="000000"/>
                            </a:solidFill>
                            <a:latin typeface="Cambria Math" panose="02040503050406030204" pitchFamily="18" charset="0"/>
                            <a:ea typeface="Arial"/>
                            <a:cs typeface="Arial"/>
                            <a:sym typeface="Arial"/>
                          </a:rPr>
                          <m:t>9</m:t>
                        </m:r>
                      </m:e>
                      <m:sup>
                        <m:r>
                          <a:rPr lang="ar-AE" sz="1100" b="0" i="0" u="none" strike="noStrike" cap="none">
                            <a:solidFill>
                              <a:srgbClr val="000000"/>
                            </a:solidFill>
                            <a:latin typeface="Cambria Math" panose="02040503050406030204" pitchFamily="18" charset="0"/>
                            <a:ea typeface="Arial"/>
                            <a:cs typeface="Arial"/>
                            <a:sym typeface="Arial"/>
                          </a:rPr>
                          <m:t>10</m:t>
                        </m:r>
                      </m:sup>
                    </m:sSup>
                    <m:r>
                      <a:rPr lang="ar-AE" sz="1100" b="0" i="0" u="none" strike="noStrike" cap="none">
                        <a:solidFill>
                          <a:srgbClr val="000000"/>
                        </a:solidFill>
                        <a:latin typeface="Cambria Math" panose="02040503050406030204" pitchFamily="18" charset="0"/>
                        <a:ea typeface="Arial"/>
                        <a:cs typeface="Arial"/>
                        <a:sym typeface="Arial"/>
                      </a:rPr>
                      <m:t>≈</m:t>
                    </m:r>
                    <m:r>
                      <a:rPr lang="ar-AE" sz="1100" b="0" i="0" u="none" strike="noStrike" cap="none">
                        <a:solidFill>
                          <a:srgbClr val="000000"/>
                        </a:solidFill>
                        <a:latin typeface="Cambria Math" panose="02040503050406030204" pitchFamily="18" charset="0"/>
                        <a:ea typeface="Arial"/>
                        <a:cs typeface="Arial"/>
                        <a:sym typeface="Arial"/>
                      </a:rPr>
                      <m:t>0</m:t>
                    </m:r>
                    <m:r>
                      <a:rPr lang="ar-AE" sz="1100" b="0" i="0" u="none" strike="noStrike" cap="none">
                        <a:solidFill>
                          <a:srgbClr val="000000"/>
                        </a:solidFill>
                        <a:latin typeface="Cambria Math" panose="02040503050406030204" pitchFamily="18" charset="0"/>
                        <a:ea typeface="Arial"/>
                        <a:cs typeface="Arial"/>
                        <a:sym typeface="Arial"/>
                      </a:rPr>
                      <m:t>.</m:t>
                    </m:r>
                    <m:r>
                      <a:rPr lang="ar-AE" sz="1100" b="0" i="0" u="none" strike="noStrike" cap="none">
                        <a:solidFill>
                          <a:srgbClr val="000000"/>
                        </a:solidFill>
                        <a:latin typeface="Cambria Math" panose="02040503050406030204" pitchFamily="18" charset="0"/>
                        <a:ea typeface="Arial"/>
                        <a:cs typeface="Arial"/>
                        <a:sym typeface="Arial"/>
                      </a:rPr>
                      <m:t>3487</m:t>
                    </m:r>
                  </m:oMath>
                </a14:m>
                <a:endParaRPr lang="ar-AE" dirty="0"/>
              </a:p>
              <a:p>
                <a:pPr marL="0" lvl="0" indent="0" algn="l" rtl="0">
                  <a:spcBef>
                    <a:spcPts val="0"/>
                  </a:spcBef>
                  <a:spcAft>
                    <a:spcPts val="0"/>
                  </a:spcAft>
                  <a:buNone/>
                </a:pPr>
                <a:endParaRPr lang="en" dirty="0"/>
              </a:p>
              <a:p>
                <a:pPr marL="0" lvl="0" indent="0" algn="l" rtl="0">
                  <a:spcBef>
                    <a:spcPts val="0"/>
                  </a:spcBef>
                  <a:spcAft>
                    <a:spcPts val="0"/>
                  </a:spcAft>
                  <a:buNone/>
                </a:pPr>
                <a:r>
                  <a:rPr lang="en" dirty="0"/>
                  <a:t>0.9^10 =0.349 success rate, 1 - 0.349 =0.651 or 65% fail rate</a:t>
                </a:r>
                <a:endParaRPr dirty="0"/>
              </a:p>
              <a:p>
                <a:pPr marL="0" lvl="0" indent="0" algn="l" rtl="0">
                  <a:spcBef>
                    <a:spcPts val="0"/>
                  </a:spcBef>
                  <a:spcAft>
                    <a:spcPts val="0"/>
                  </a:spcAft>
                  <a:buNone/>
                </a:pPr>
                <a:r>
                  <a:rPr lang="en" dirty="0"/>
                  <a:t>If we send 2 copies of every packet, the chance of ALL packets failing at a link is 0.1* 0.1*0.1 =0.001 = 0.1% failure per link (meaning both packets failing at that link), so 0.999^10 = 0.99 success rate, or 1 - 0.99 =0.01 = 1% failure rate</a:t>
                </a: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r>
                  <a:rPr lang="en" dirty="0"/>
                  <a:t>so as we said earlier the end end principle is a design principle it is not a hard and fast rule so it turns</a:t>
                </a:r>
                <a:endParaRPr dirty="0"/>
              </a:p>
              <a:p>
                <a:pPr marL="0" lvl="0" indent="0" algn="l" rtl="0">
                  <a:spcBef>
                    <a:spcPts val="0"/>
                  </a:spcBef>
                  <a:spcAft>
                    <a:spcPts val="0"/>
                  </a:spcAft>
                  <a:buNone/>
                </a:pPr>
                <a:r>
                  <a:rPr lang="en" dirty="0"/>
                  <a:t>47:07</a:t>
                </a:r>
                <a:endParaRPr dirty="0"/>
              </a:p>
              <a:p>
                <a:pPr marL="0" lvl="0" indent="0" algn="l" rtl="0">
                  <a:spcBef>
                    <a:spcPts val="0"/>
                  </a:spcBef>
                  <a:spcAft>
                    <a:spcPts val="0"/>
                  </a:spcAft>
                  <a:buNone/>
                </a:pPr>
                <a:r>
                  <a:rPr lang="en" dirty="0"/>
                  <a:t>out there are actually cases where you want to break this rule so you actually can break this Rule and say you know</a:t>
                </a:r>
                <a:endParaRPr dirty="0"/>
              </a:p>
              <a:p>
                <a:pPr marL="0" lvl="0" indent="0" algn="l" rtl="0">
                  <a:spcBef>
                    <a:spcPts val="0"/>
                  </a:spcBef>
                  <a:spcAft>
                    <a:spcPts val="0"/>
                  </a:spcAft>
                  <a:buNone/>
                </a:pPr>
                <a:r>
                  <a:rPr lang="en" dirty="0"/>
                  <a:t>47:13</a:t>
                </a:r>
                <a:endParaRPr dirty="0"/>
              </a:p>
              <a:p>
                <a:pPr marL="0" lvl="0" indent="0" algn="l" rtl="0">
                  <a:spcBef>
                    <a:spcPts val="0"/>
                  </a:spcBef>
                  <a:spcAft>
                    <a:spcPts val="0"/>
                  </a:spcAft>
                  <a:buNone/>
                </a:pPr>
                <a:r>
                  <a:rPr lang="en" dirty="0"/>
                  <a:t>what I am going to have these routers guarantee correctness do they have to guarantee correctness no does adding</a:t>
                </a:r>
                <a:endParaRPr dirty="0"/>
              </a:p>
              <a:p>
                <a:pPr marL="0" lvl="0" indent="0" algn="l" rtl="0">
                  <a:spcBef>
                    <a:spcPts val="0"/>
                  </a:spcBef>
                  <a:spcAft>
                    <a:spcPts val="0"/>
                  </a:spcAft>
                  <a:buNone/>
                </a:pPr>
                <a:r>
                  <a:rPr lang="en" dirty="0"/>
                  <a:t>47:22</a:t>
                </a:r>
                <a:endParaRPr dirty="0"/>
              </a:p>
              <a:p>
                <a:pPr marL="0" lvl="0" indent="0" algn="l" rtl="0">
                  <a:spcBef>
                    <a:spcPts val="0"/>
                  </a:spcBef>
                  <a:spcAft>
                    <a:spcPts val="0"/>
                  </a:spcAft>
                  <a:buNone/>
                </a:pPr>
                <a:r>
                  <a:rPr lang="en" dirty="0"/>
                  <a:t>reliability make things more correct no but I could still add reliability and</a:t>
                </a:r>
                <a:endParaRPr dirty="0"/>
              </a:p>
              <a:p>
                <a:pPr marL="0" lvl="0" indent="0" algn="l" rtl="0">
                  <a:spcBef>
                    <a:spcPts val="0"/>
                  </a:spcBef>
                  <a:spcAft>
                    <a:spcPts val="0"/>
                  </a:spcAft>
                  <a:buNone/>
                </a:pPr>
                <a:r>
                  <a:rPr lang="en" dirty="0"/>
                  <a:t>47:28</a:t>
                </a:r>
                <a:endParaRPr dirty="0"/>
              </a:p>
              <a:p>
                <a:pPr marL="0" lvl="0" indent="0" algn="l" rtl="0">
                  <a:spcBef>
                    <a:spcPts val="0"/>
                  </a:spcBef>
                  <a:spcAft>
                    <a:spcPts val="0"/>
                  </a:spcAft>
                  <a:buNone/>
                </a:pPr>
                <a:r>
                  <a:rPr lang="en" dirty="0"/>
                  <a:t>the main reason I think why you might want to add reliability is for performance so this is not to make</a:t>
                </a:r>
                <a:endParaRPr dirty="0"/>
              </a:p>
              <a:p>
                <a:pPr marL="0" lvl="0" indent="0" algn="l" rtl="0">
                  <a:spcBef>
                    <a:spcPts val="0"/>
                  </a:spcBef>
                  <a:spcAft>
                    <a:spcPts val="0"/>
                  </a:spcAft>
                  <a:buNone/>
                </a:pPr>
                <a:r>
                  <a:rPr lang="en" dirty="0"/>
                  <a:t>47:33</a:t>
                </a:r>
                <a:endParaRPr dirty="0"/>
              </a:p>
              <a:p>
                <a:pPr marL="0" lvl="0" indent="0" algn="l" rtl="0">
                  <a:spcBef>
                    <a:spcPts val="0"/>
                  </a:spcBef>
                  <a:spcAft>
                    <a:spcPts val="0"/>
                  </a:spcAft>
                  <a:buNone/>
                </a:pPr>
                <a:r>
                  <a:rPr lang="en" dirty="0"/>
                  <a:t>things more correct it's just to make things perform better and we still have to have the second solution where the</a:t>
                </a:r>
                <a:endParaRPr dirty="0"/>
              </a:p>
              <a:p>
                <a:pPr marL="0" lvl="0" indent="0" algn="l" rtl="0">
                  <a:spcBef>
                    <a:spcPts val="0"/>
                  </a:spcBef>
                  <a:spcAft>
                    <a:spcPts val="0"/>
                  </a:spcAft>
                  <a:buNone/>
                </a:pPr>
                <a:r>
                  <a:rPr lang="en" dirty="0"/>
                  <a:t>47:39</a:t>
                </a:r>
                <a:endParaRPr dirty="0"/>
              </a:p>
              <a:p>
                <a:pPr marL="0" lvl="0" indent="0" algn="l" rtl="0">
                  <a:spcBef>
                    <a:spcPts val="0"/>
                  </a:spcBef>
                  <a:spcAft>
                    <a:spcPts val="0"/>
                  </a:spcAft>
                  <a:buNone/>
                </a:pPr>
                <a:r>
                  <a:rPr lang="en" dirty="0"/>
                  <a:t>sender and the recipient check for all 10 packets in order to have correctness so we're not making things more correct</a:t>
                </a:r>
                <a:endParaRPr dirty="0"/>
              </a:p>
              <a:p>
                <a:pPr marL="0" lvl="0" indent="0" algn="l" rtl="0">
                  <a:spcBef>
                    <a:spcPts val="0"/>
                  </a:spcBef>
                  <a:spcAft>
                    <a:spcPts val="0"/>
                  </a:spcAft>
                  <a:buNone/>
                </a:pPr>
                <a:r>
                  <a:rPr lang="en" dirty="0"/>
                  <a:t>47:46</a:t>
                </a:r>
                <a:endParaRPr dirty="0"/>
              </a:p>
              <a:p>
                <a:pPr marL="0" lvl="0" indent="0" algn="l" rtl="0">
                  <a:spcBef>
                    <a:spcPts val="0"/>
                  </a:spcBef>
                  <a:spcAft>
                    <a:spcPts val="0"/>
                  </a:spcAft>
                  <a:buNone/>
                </a:pPr>
                <a:r>
                  <a:rPr lang="en" dirty="0"/>
                  <a:t>we're just breaking the endtoend principle as a performance optimization and whether you want to do this or not</a:t>
                </a:r>
                <a:endParaRPr dirty="0"/>
              </a:p>
              <a:p>
                <a:pPr marL="0" lvl="0" indent="0" algn="l" rtl="0">
                  <a:spcBef>
                    <a:spcPts val="0"/>
                  </a:spcBef>
                  <a:spcAft>
                    <a:spcPts val="0"/>
                  </a:spcAft>
                  <a:buNone/>
                </a:pPr>
                <a:r>
                  <a:rPr lang="en" dirty="0"/>
                  <a:t>47:52</a:t>
                </a:r>
                <a:endParaRPr dirty="0"/>
              </a:p>
              <a:p>
                <a:pPr marL="0" lvl="0" indent="0" algn="l" rtl="0">
                  <a:spcBef>
                    <a:spcPts val="0"/>
                  </a:spcBef>
                  <a:spcAft>
                    <a:spcPts val="0"/>
                  </a:spcAft>
                  <a:buNone/>
                </a:pPr>
                <a:r>
                  <a:rPr lang="en" dirty="0"/>
                  <a:t>really depends on your network like how reliable are your links do packets get dropped all the time and things like</a:t>
                </a:r>
                <a:endParaRPr dirty="0"/>
              </a:p>
              <a:p>
                <a:pPr marL="0" lvl="0" indent="0" algn="l" rtl="0">
                  <a:spcBef>
                    <a:spcPts val="0"/>
                  </a:spcBef>
                  <a:spcAft>
                    <a:spcPts val="0"/>
                  </a:spcAft>
                  <a:buNone/>
                </a:pPr>
                <a:r>
                  <a:rPr lang="en" dirty="0"/>
                  <a:t>47:59</a:t>
                </a:r>
                <a:endParaRPr dirty="0"/>
              </a:p>
              <a:p>
                <a:pPr marL="0" lvl="0" indent="0" algn="l" rtl="0">
                  <a:spcBef>
                    <a:spcPts val="0"/>
                  </a:spcBef>
                  <a:spcAft>
                    <a:spcPts val="0"/>
                  </a:spcAft>
                  <a:buNone/>
                </a:pPr>
                <a:r>
                  <a:rPr lang="en" dirty="0"/>
                  <a:t>that so here's an example where breaking the end to end principle might actually be worthwhile so let's say these links</a:t>
                </a:r>
                <a:endParaRPr dirty="0"/>
              </a:p>
              <a:p>
                <a:pPr marL="0" lvl="0" indent="0" algn="l" rtl="0">
                  <a:spcBef>
                    <a:spcPts val="0"/>
                  </a:spcBef>
                  <a:spcAft>
                    <a:spcPts val="0"/>
                  </a:spcAft>
                  <a:buNone/>
                </a:pPr>
                <a:r>
                  <a:rPr lang="en" dirty="0"/>
                  <a:t>48:05</a:t>
                </a:r>
                <a:endParaRPr dirty="0"/>
              </a:p>
              <a:p>
                <a:pPr marL="0" lvl="0" indent="0" algn="l" rtl="0">
                  <a:spcBef>
                    <a:spcPts val="0"/>
                  </a:spcBef>
                  <a:spcAft>
                    <a:spcPts val="0"/>
                  </a:spcAft>
                  <a:buNone/>
                </a:pPr>
                <a:r>
                  <a:rPr lang="en" dirty="0"/>
                  <a:t>are really bad they drop packets all the time like they drop packets 10% of the time you send 10 packets one of them</a:t>
                </a:r>
                <a:endParaRPr dirty="0"/>
              </a:p>
              <a:p>
                <a:pPr marL="0" lvl="0" indent="0" algn="l" rtl="0">
                  <a:spcBef>
                    <a:spcPts val="0"/>
                  </a:spcBef>
                  <a:spcAft>
                    <a:spcPts val="0"/>
                  </a:spcAft>
                  <a:buNone/>
                </a:pPr>
                <a:r>
                  <a:rPr lang="en" dirty="0"/>
                  <a:t>48:12</a:t>
                </a:r>
                <a:endParaRPr dirty="0"/>
              </a:p>
              <a:p>
                <a:pPr marL="0" lvl="0" indent="0" algn="l" rtl="0">
                  <a:spcBef>
                    <a:spcPts val="0"/>
                  </a:spcBef>
                  <a:spcAft>
                    <a:spcPts val="0"/>
                  </a:spcAft>
                  <a:buNone/>
                </a:pPr>
                <a:r>
                  <a:rPr lang="en" dirty="0"/>
                  <a:t>gets dropped on average so if you do that only 65% of packets I guess 35% of</a:t>
                </a:r>
                <a:endParaRPr dirty="0"/>
              </a:p>
              <a:p>
                <a:pPr marL="0" lvl="0" indent="0" algn="l" rtl="0">
                  <a:spcBef>
                    <a:spcPts val="0"/>
                  </a:spcBef>
                  <a:spcAft>
                    <a:spcPts val="0"/>
                  </a:spcAft>
                  <a:buNone/>
                </a:pPr>
                <a:r>
                  <a:rPr lang="en" dirty="0"/>
                  <a:t>48:19</a:t>
                </a:r>
                <a:endParaRPr dirty="0"/>
              </a:p>
              <a:p>
                <a:pPr marL="0" lvl="0" indent="0" algn="l" rtl="0">
                  <a:spcBef>
                    <a:spcPts val="0"/>
                  </a:spcBef>
                  <a:spcAft>
                    <a:spcPts val="0"/>
                  </a:spcAft>
                  <a:buNone/>
                </a:pPr>
                <a:r>
                  <a:rPr lang="en" dirty="0"/>
                  <a:t>packets will actually reach the destination 65% of them will get dropped along one of these links you don't have</a:t>
                </a:r>
                <a:endParaRPr dirty="0"/>
              </a:p>
              <a:p>
                <a:pPr marL="0" lvl="0" indent="0" algn="l" rtl="0">
                  <a:spcBef>
                    <a:spcPts val="0"/>
                  </a:spcBef>
                  <a:spcAft>
                    <a:spcPts val="0"/>
                  </a:spcAft>
                  <a:buNone/>
                </a:pPr>
                <a:r>
                  <a:rPr lang="en" dirty="0"/>
                  <a:t>48:26</a:t>
                </a:r>
                <a:endParaRPr dirty="0"/>
              </a:p>
              <a:p>
                <a:pPr marL="0" lvl="0" indent="0" algn="l" rtl="0">
                  <a:spcBef>
                    <a:spcPts val="0"/>
                  </a:spcBef>
                  <a:spcAft>
                    <a:spcPts val="0"/>
                  </a:spcAft>
                  <a:buNone/>
                </a:pPr>
                <a:r>
                  <a:rPr lang="en" dirty="0"/>
                  <a:t>to know the math but roughly speaking if there are 10 links and each one fails 10% of the time 65% of the time</a:t>
                </a:r>
                <a:endParaRPr dirty="0"/>
              </a:p>
              <a:p>
                <a:pPr marL="0" lvl="0" indent="0" algn="l" rtl="0">
                  <a:spcBef>
                    <a:spcPts val="0"/>
                  </a:spcBef>
                  <a:spcAft>
                    <a:spcPts val="0"/>
                  </a:spcAft>
                  <a:buNone/>
                </a:pPr>
                <a:r>
                  <a:rPr lang="en" dirty="0"/>
                  <a:t>48:33</a:t>
                </a:r>
                <a:endParaRPr dirty="0"/>
              </a:p>
              <a:p>
                <a:pPr marL="0" lvl="0" indent="0" algn="l" rtl="0">
                  <a:spcBef>
                    <a:spcPts val="0"/>
                  </a:spcBef>
                  <a:spcAft>
                    <a:spcPts val="0"/>
                  </a:spcAft>
                  <a:buNone/>
                </a:pPr>
                <a:r>
                  <a:rPr lang="en" dirty="0"/>
                  <a:t>something's not getting to its destination in other words your protocol is going to drw packets a lot by</a:t>
                </a:r>
                <a:endParaRPr dirty="0"/>
              </a:p>
              <a:p>
                <a:pPr marL="0" lvl="0" indent="0" algn="l" rtl="0">
                  <a:spcBef>
                    <a:spcPts val="0"/>
                  </a:spcBef>
                  <a:spcAft>
                    <a:spcPts val="0"/>
                  </a:spcAft>
                  <a:buNone/>
                </a:pPr>
                <a:r>
                  <a:rPr lang="en" dirty="0"/>
                  <a:t>48:40</a:t>
                </a:r>
                <a:endParaRPr dirty="0"/>
              </a:p>
              <a:p>
                <a:pPr marL="0" lvl="0" indent="0" algn="l" rtl="0">
                  <a:spcBef>
                    <a:spcPts val="0"/>
                  </a:spcBef>
                  <a:spcAft>
                    <a:spcPts val="0"/>
                  </a:spcAft>
                  <a:buNone/>
                </a:pPr>
                <a:r>
                  <a:rPr lang="en" dirty="0"/>
                  <a:t>contrast what if we added a little bit of reliability and again this a super simple reliability protocol more</a:t>
                </a:r>
                <a:endParaRPr dirty="0"/>
              </a:p>
              <a:p>
                <a:pPr marL="0" lvl="0" indent="0" algn="l" rtl="0">
                  <a:spcBef>
                    <a:spcPts val="0"/>
                  </a:spcBef>
                  <a:spcAft>
                    <a:spcPts val="0"/>
                  </a:spcAft>
                  <a:buNone/>
                </a:pPr>
                <a:r>
                  <a:rPr lang="en" dirty="0"/>
                  <a:t>48:47</a:t>
                </a:r>
                <a:endParaRPr dirty="0"/>
              </a:p>
              <a:p>
                <a:pPr marL="0" lvl="0" indent="0" algn="l" rtl="0">
                  <a:spcBef>
                    <a:spcPts val="0"/>
                  </a:spcBef>
                  <a:spcAft>
                    <a:spcPts val="0"/>
                  </a:spcAft>
                  <a:buNone/>
                </a:pPr>
                <a:r>
                  <a:rPr lang="en" dirty="0"/>
                  <a:t>complicated ones exist but let's just do a really stupid one that's every link sends two copies of the packet so just</a:t>
                </a:r>
                <a:endParaRPr dirty="0"/>
              </a:p>
              <a:p>
                <a:pPr marL="0" lvl="0" indent="0" algn="l" rtl="0">
                  <a:spcBef>
                    <a:spcPts val="0"/>
                  </a:spcBef>
                  <a:spcAft>
                    <a:spcPts val="0"/>
                  </a:spcAft>
                  <a:buNone/>
                </a:pPr>
                <a:r>
                  <a:rPr lang="en" dirty="0"/>
                  <a:t>48:53</a:t>
                </a:r>
                <a:endParaRPr dirty="0"/>
              </a:p>
              <a:p>
                <a:pPr marL="0" lvl="0" indent="0" algn="l" rtl="0">
                  <a:spcBef>
                    <a:spcPts val="0"/>
                  </a:spcBef>
                  <a:spcAft>
                    <a:spcPts val="0"/>
                  </a:spcAft>
                  <a:buNone/>
                </a:pPr>
                <a:r>
                  <a:rPr lang="en" dirty="0"/>
                  <a:t>send two copies of the packet now the failure rate has dropped . 1% and 99% of</a:t>
                </a:r>
                <a:endParaRPr dirty="0"/>
              </a:p>
              <a:p>
                <a:pPr marL="0" lvl="0" indent="0" algn="l" rtl="0">
                  <a:spcBef>
                    <a:spcPts val="0"/>
                  </a:spcBef>
                  <a:spcAft>
                    <a:spcPts val="0"/>
                  </a:spcAft>
                  <a:buNone/>
                </a:pPr>
                <a:r>
                  <a:rPr lang="en" dirty="0"/>
                  <a:t>48:58</a:t>
                </a:r>
                <a:endParaRPr dirty="0"/>
              </a:p>
              <a:p>
                <a:pPr marL="0" lvl="0" indent="0" algn="l" rtl="0">
                  <a:spcBef>
                    <a:spcPts val="0"/>
                  </a:spcBef>
                  <a:spcAft>
                    <a:spcPts val="0"/>
                  </a:spcAft>
                  <a:buNone/>
                </a:pPr>
                <a:r>
                  <a:rPr lang="en" dirty="0"/>
                  <a:t>packets reach the end so we went from like 35% of packets reaching the end host to 99% of packets reaching the end</a:t>
                </a:r>
                <a:endParaRPr dirty="0"/>
              </a:p>
              <a:p>
                <a:pPr marL="0" lvl="0" indent="0" algn="l" rtl="0">
                  <a:spcBef>
                    <a:spcPts val="0"/>
                  </a:spcBef>
                  <a:spcAft>
                    <a:spcPts val="0"/>
                  </a:spcAft>
                  <a:buNone/>
                </a:pPr>
                <a:r>
                  <a:rPr lang="en" dirty="0"/>
                  <a:t>49:06</a:t>
                </a:r>
                <a:endParaRPr dirty="0"/>
              </a:p>
              <a:p>
                <a:pPr marL="0" lvl="0" indent="0" algn="l" rtl="0">
                  <a:spcBef>
                    <a:spcPts val="0"/>
                  </a:spcBef>
                  <a:spcAft>
                    <a:spcPts val="0"/>
                  </a:spcAft>
                  <a:buNone/>
                </a:pPr>
                <a:r>
                  <a:rPr lang="en" dirty="0"/>
                  <a:t>host just by having these routers think a little bit about reliability so this</a:t>
                </a:r>
                <a:endParaRPr dirty="0"/>
              </a:p>
              <a:p>
                <a:pPr marL="0" lvl="0" indent="0" algn="l" rtl="0">
                  <a:spcBef>
                    <a:spcPts val="0"/>
                  </a:spcBef>
                  <a:spcAft>
                    <a:spcPts val="0"/>
                  </a:spcAft>
                  <a:buNone/>
                </a:pPr>
                <a:r>
                  <a:rPr lang="en" dirty="0"/>
                  <a:t>49:11</a:t>
                </a:r>
                <a:endParaRPr dirty="0"/>
              </a:p>
              <a:p>
                <a:pPr marL="0" lvl="0" indent="0" algn="l" rtl="0">
                  <a:spcBef>
                    <a:spcPts val="0"/>
                  </a:spcBef>
                  <a:spcAft>
                    <a:spcPts val="0"/>
                  </a:spcAft>
                  <a:buNone/>
                </a:pPr>
                <a:r>
                  <a:rPr lang="en" dirty="0"/>
                  <a:t>is a case where we took some of the code for implementing reliability and we moved it into the routers and we told</a:t>
                </a:r>
                <a:endParaRPr dirty="0"/>
              </a:p>
              <a:p>
                <a:pPr marL="0" lvl="0" indent="0" algn="l" rtl="0">
                  <a:spcBef>
                    <a:spcPts val="0"/>
                  </a:spcBef>
                  <a:spcAft>
                    <a:spcPts val="0"/>
                  </a:spcAft>
                  <a:buNone/>
                </a:pPr>
                <a:r>
                  <a:rPr lang="en" dirty="0"/>
                  <a:t>49:17</a:t>
                </a:r>
                <a:endParaRPr dirty="0"/>
              </a:p>
              <a:p>
                <a:pPr marL="0" lvl="0" indent="0" algn="l" rtl="0">
                  <a:spcBef>
                    <a:spcPts val="0"/>
                  </a:spcBef>
                  <a:spcAft>
                    <a:spcPts val="0"/>
                  </a:spcAft>
                  <a:buNone/>
                </a:pPr>
                <a:r>
                  <a:rPr lang="en" dirty="0"/>
                  <a:t>these routers hey these links suck please send every packet twice and the</a:t>
                </a:r>
                <a:endParaRPr dirty="0"/>
              </a:p>
              <a:p>
                <a:pPr marL="0" lvl="0" indent="0" algn="l" rtl="0">
                  <a:spcBef>
                    <a:spcPts val="0"/>
                  </a:spcBef>
                  <a:spcAft>
                    <a:spcPts val="0"/>
                  </a:spcAft>
                  <a:buNone/>
                </a:pPr>
                <a:r>
                  <a:rPr lang="en" dirty="0"/>
                  <a:t>49:23</a:t>
                </a:r>
                <a:endParaRPr dirty="0"/>
              </a:p>
              <a:p>
                <a:pPr marL="0" lvl="0" indent="0" algn="l" rtl="0">
                  <a:spcBef>
                    <a:spcPts val="0"/>
                  </a:spcBef>
                  <a:spcAft>
                    <a:spcPts val="0"/>
                  </a:spcAft>
                  <a:buNone/>
                </a:pPr>
                <a:r>
                  <a:rPr lang="en" dirty="0"/>
                  <a:t>result is actually a better connection so this is the case where we didn't make things more correct the recipient still</a:t>
                </a:r>
                <a:endParaRPr dirty="0"/>
              </a:p>
              <a:p>
                <a:pPr marL="0" lvl="0" indent="0" algn="l" rtl="0">
                  <a:spcBef>
                    <a:spcPts val="0"/>
                  </a:spcBef>
                  <a:spcAft>
                    <a:spcPts val="0"/>
                  </a:spcAft>
                  <a:buNone/>
                </a:pPr>
                <a:r>
                  <a:rPr lang="en" dirty="0"/>
                  <a:t>49:30</a:t>
                </a:r>
                <a:endParaRPr dirty="0"/>
              </a:p>
              <a:p>
                <a:pPr marL="0" lvl="0" indent="0" algn="l" rtl="0">
                  <a:spcBef>
                    <a:spcPts val="0"/>
                  </a:spcBef>
                  <a:spcAft>
                    <a:spcPts val="0"/>
                  </a:spcAft>
                  <a:buNone/>
                </a:pPr>
                <a:r>
                  <a:rPr lang="en" dirty="0"/>
                  <a:t>has to count to 10 to check if the packet showed up but we've at least made it more likely that the packet show up</a:t>
                </a:r>
                <a:endParaRPr dirty="0"/>
              </a:p>
              <a:p>
                <a:pPr marL="0" lvl="0" indent="0" algn="l" rtl="0">
                  <a:spcBef>
                    <a:spcPts val="0"/>
                  </a:spcBef>
                  <a:spcAft>
                    <a:spcPts val="0"/>
                  </a:spcAft>
                  <a:buNone/>
                </a:pPr>
                <a:r>
                  <a:rPr lang="en" dirty="0"/>
                  <a:t>49:36</a:t>
                </a:r>
                <a:endParaRPr dirty="0"/>
              </a:p>
              <a:p>
                <a:pPr marL="0" lvl="0" indent="0" algn="l" rtl="0">
                  <a:spcBef>
                    <a:spcPts val="0"/>
                  </a:spcBef>
                  <a:spcAft>
                    <a:spcPts val="0"/>
                  </a:spcAft>
                  <a:buNone/>
                </a:pPr>
                <a:r>
                  <a:rPr lang="en" dirty="0"/>
                  <a:t>so I think this is a good choice for breaking the endtoend principle in exchange for better performance it's not</a:t>
                </a:r>
                <a:endParaRPr dirty="0"/>
              </a:p>
              <a:p>
                <a:pPr marL="0" lvl="0" indent="0" algn="l" rtl="0">
                  <a:spcBef>
                    <a:spcPts val="0"/>
                  </a:spcBef>
                  <a:spcAft>
                    <a:spcPts val="0"/>
                  </a:spcAft>
                  <a:buNone/>
                </a:pPr>
                <a:r>
                  <a:rPr lang="en" dirty="0"/>
                  <a:t>49:43</a:t>
                </a:r>
                <a:endParaRPr dirty="0"/>
              </a:p>
              <a:p>
                <a:pPr marL="0" lvl="0" indent="0" algn="l" rtl="0">
                  <a:spcBef>
                    <a:spcPts val="0"/>
                  </a:spcBef>
                  <a:spcAft>
                    <a:spcPts val="0"/>
                  </a:spcAft>
                  <a:buNone/>
                </a:pPr>
                <a:r>
                  <a:rPr lang="en" dirty="0"/>
                  <a:t>for correctness the original argument for correctness still holds just for making things perform</a:t>
                </a:r>
                <a:endParaRPr dirty="0"/>
              </a:p>
              <a:p>
                <a:pPr marL="0" lvl="0" indent="0" algn="l" rtl="0">
                  <a:spcBef>
                    <a:spcPts val="0"/>
                  </a:spcBef>
                  <a:spcAft>
                    <a:spcPts val="0"/>
                  </a:spcAft>
                  <a:buNone/>
                </a:pPr>
                <a:r>
                  <a:rPr lang="en" dirty="0"/>
                  <a:t>49:48</a:t>
                </a:r>
                <a:endParaRPr dirty="0"/>
              </a:p>
              <a:p>
                <a:pPr marL="0" lvl="0" indent="0" algn="l" rtl="0">
                  <a:spcBef>
                    <a:spcPts val="0"/>
                  </a:spcBef>
                  <a:spcAft>
                    <a:spcPts val="0"/>
                  </a:spcAft>
                  <a:buNone/>
                </a:pPr>
                <a:r>
                  <a:rPr lang="en" dirty="0"/>
                  <a:t>better this is actually something you'll see at the very end when we talk about Wireless links which tend to suck like</a:t>
                </a:r>
                <a:endParaRPr dirty="0"/>
              </a:p>
              <a:p>
                <a:pPr marL="0" lvl="0" indent="0" algn="l" rtl="0">
                  <a:spcBef>
                    <a:spcPts val="0"/>
                  </a:spcBef>
                  <a:spcAft>
                    <a:spcPts val="0"/>
                  </a:spcAft>
                  <a:buNone/>
                </a:pPr>
                <a:r>
                  <a:rPr lang="en" dirty="0"/>
                  <a:t>49:54</a:t>
                </a:r>
                <a:endParaRPr dirty="0"/>
              </a:p>
            </p:txBody>
          </p:sp>
        </mc:Choice>
        <mc:Fallback xmlns="">
          <p:sp>
            <p:nvSpPr>
              <p:cNvPr id="684" name="Google Shape;684;g2efdb474fbe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dirty="0"/>
                  <a:t>End-to-end success probability:</a:t>
                </a:r>
                <a:br>
                  <a:rPr lang="en-US" dirty="0"/>
                </a:br>
                <a:r>
                  <a:rPr lang="ar-AE" sz="1100" b="0" i="0" u="none" strike="noStrike" cap="none">
                    <a:solidFill>
                      <a:srgbClr val="000000"/>
                    </a:solidFill>
                    <a:latin typeface="Arial"/>
                    <a:cs typeface="Arial"/>
                    <a:sym typeface="Arial"/>
                  </a:rPr>
                  <a:t>〖</a:t>
                </a:r>
                <a:r>
                  <a:rPr lang="ar-AE" sz="1100" b="0" i="0" u="none" strike="noStrike" cap="none">
                    <a:solidFill>
                      <a:srgbClr val="000000"/>
                    </a:solidFill>
                    <a:latin typeface="Arial"/>
                    <a:ea typeface="Arial"/>
                    <a:cs typeface="Arial"/>
                    <a:sym typeface="Arial"/>
                  </a:rPr>
                  <a:t>0.9〗^10</a:t>
                </a:r>
                <a:endParaRPr lang="ar-AE" dirty="0"/>
              </a:p>
              <a:p>
                <a:r>
                  <a:rPr lang="en-US" dirty="0"/>
                  <a:t>Compute it:</a:t>
                </a:r>
              </a:p>
              <a:p>
                <a:r>
                  <a:rPr lang="ar-AE" sz="1100" b="0" i="0" u="none" strike="noStrike" cap="none">
                    <a:solidFill>
                      <a:srgbClr val="000000"/>
                    </a:solidFill>
                    <a:latin typeface="Arial"/>
                    <a:cs typeface="Arial"/>
                    <a:sym typeface="Arial"/>
                  </a:rPr>
                  <a:t>〖</a:t>
                </a:r>
                <a:r>
                  <a:rPr lang="ar-AE" sz="1100" b="0" i="0" u="none" strike="noStrike" cap="none">
                    <a:solidFill>
                      <a:srgbClr val="000000"/>
                    </a:solidFill>
                    <a:latin typeface="Arial"/>
                    <a:ea typeface="Arial"/>
                    <a:cs typeface="Arial"/>
                    <a:sym typeface="Arial"/>
                  </a:rPr>
                  <a:t>0.9〗^10≈0.3487</a:t>
                </a:r>
                <a:endParaRPr lang="ar-AE" dirty="0"/>
              </a:p>
              <a:p>
                <a:pPr marL="0" lvl="0" indent="0" algn="l" rtl="0">
                  <a:spcBef>
                    <a:spcPts val="0"/>
                  </a:spcBef>
                  <a:spcAft>
                    <a:spcPts val="0"/>
                  </a:spcAft>
                  <a:buNone/>
                </a:pPr>
                <a:endParaRPr lang="en" dirty="0"/>
              </a:p>
              <a:p>
                <a:pPr marL="0" lvl="0" indent="0" algn="l" rtl="0">
                  <a:spcBef>
                    <a:spcPts val="0"/>
                  </a:spcBef>
                  <a:spcAft>
                    <a:spcPts val="0"/>
                  </a:spcAft>
                  <a:buNone/>
                </a:pPr>
                <a:r>
                  <a:rPr lang="en" dirty="0"/>
                  <a:t>0.9^10 =0.349 success rate, 1 - 0.349 =0.651 or 65% fail rate</a:t>
                </a:r>
                <a:endParaRPr dirty="0"/>
              </a:p>
              <a:p>
                <a:pPr marL="0" lvl="0" indent="0" algn="l" rtl="0">
                  <a:spcBef>
                    <a:spcPts val="0"/>
                  </a:spcBef>
                  <a:spcAft>
                    <a:spcPts val="0"/>
                  </a:spcAft>
                  <a:buNone/>
                </a:pPr>
                <a:r>
                  <a:rPr lang="en" dirty="0"/>
                  <a:t>If we send 2 copies of every packet, the chance of ALL packets failing at a link is 0.1* 0.1*0.1 =0.001 = 0.1% failure per link (meaning both packets failing at that link), so 0.999^10 = 0.99 success rate, or 1 - 0.99 =0.01 = 1% failure rate</a:t>
                </a: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r>
                  <a:rPr lang="en" dirty="0"/>
                  <a:t>so as we said earlier the end end principle is a design principle it is not a hard and fast rule so it turns</a:t>
                </a:r>
                <a:endParaRPr dirty="0"/>
              </a:p>
              <a:p>
                <a:pPr marL="0" lvl="0" indent="0" algn="l" rtl="0">
                  <a:spcBef>
                    <a:spcPts val="0"/>
                  </a:spcBef>
                  <a:spcAft>
                    <a:spcPts val="0"/>
                  </a:spcAft>
                  <a:buNone/>
                </a:pPr>
                <a:r>
                  <a:rPr lang="en" dirty="0"/>
                  <a:t>47:07</a:t>
                </a:r>
                <a:endParaRPr dirty="0"/>
              </a:p>
              <a:p>
                <a:pPr marL="0" lvl="0" indent="0" algn="l" rtl="0">
                  <a:spcBef>
                    <a:spcPts val="0"/>
                  </a:spcBef>
                  <a:spcAft>
                    <a:spcPts val="0"/>
                  </a:spcAft>
                  <a:buNone/>
                </a:pPr>
                <a:r>
                  <a:rPr lang="en" dirty="0"/>
                  <a:t>out there are actually cases where you want to break this rule so you actually can break this Rule and say you know</a:t>
                </a:r>
                <a:endParaRPr dirty="0"/>
              </a:p>
              <a:p>
                <a:pPr marL="0" lvl="0" indent="0" algn="l" rtl="0">
                  <a:spcBef>
                    <a:spcPts val="0"/>
                  </a:spcBef>
                  <a:spcAft>
                    <a:spcPts val="0"/>
                  </a:spcAft>
                  <a:buNone/>
                </a:pPr>
                <a:r>
                  <a:rPr lang="en" dirty="0"/>
                  <a:t>47:13</a:t>
                </a:r>
                <a:endParaRPr dirty="0"/>
              </a:p>
              <a:p>
                <a:pPr marL="0" lvl="0" indent="0" algn="l" rtl="0">
                  <a:spcBef>
                    <a:spcPts val="0"/>
                  </a:spcBef>
                  <a:spcAft>
                    <a:spcPts val="0"/>
                  </a:spcAft>
                  <a:buNone/>
                </a:pPr>
                <a:r>
                  <a:rPr lang="en" dirty="0"/>
                  <a:t>what I am going to have these routers guarantee correctness do they have to guarantee correctness no does adding</a:t>
                </a:r>
                <a:endParaRPr dirty="0"/>
              </a:p>
              <a:p>
                <a:pPr marL="0" lvl="0" indent="0" algn="l" rtl="0">
                  <a:spcBef>
                    <a:spcPts val="0"/>
                  </a:spcBef>
                  <a:spcAft>
                    <a:spcPts val="0"/>
                  </a:spcAft>
                  <a:buNone/>
                </a:pPr>
                <a:r>
                  <a:rPr lang="en" dirty="0"/>
                  <a:t>47:22</a:t>
                </a:r>
                <a:endParaRPr dirty="0"/>
              </a:p>
              <a:p>
                <a:pPr marL="0" lvl="0" indent="0" algn="l" rtl="0">
                  <a:spcBef>
                    <a:spcPts val="0"/>
                  </a:spcBef>
                  <a:spcAft>
                    <a:spcPts val="0"/>
                  </a:spcAft>
                  <a:buNone/>
                </a:pPr>
                <a:r>
                  <a:rPr lang="en" dirty="0"/>
                  <a:t>reliability make things more correct no but I could still add reliability and</a:t>
                </a:r>
                <a:endParaRPr dirty="0"/>
              </a:p>
              <a:p>
                <a:pPr marL="0" lvl="0" indent="0" algn="l" rtl="0">
                  <a:spcBef>
                    <a:spcPts val="0"/>
                  </a:spcBef>
                  <a:spcAft>
                    <a:spcPts val="0"/>
                  </a:spcAft>
                  <a:buNone/>
                </a:pPr>
                <a:r>
                  <a:rPr lang="en" dirty="0"/>
                  <a:t>47:28</a:t>
                </a:r>
                <a:endParaRPr dirty="0"/>
              </a:p>
              <a:p>
                <a:pPr marL="0" lvl="0" indent="0" algn="l" rtl="0">
                  <a:spcBef>
                    <a:spcPts val="0"/>
                  </a:spcBef>
                  <a:spcAft>
                    <a:spcPts val="0"/>
                  </a:spcAft>
                  <a:buNone/>
                </a:pPr>
                <a:r>
                  <a:rPr lang="en" dirty="0"/>
                  <a:t>the main reason I think why you might want to add reliability is for performance so this is not to make</a:t>
                </a:r>
                <a:endParaRPr dirty="0"/>
              </a:p>
              <a:p>
                <a:pPr marL="0" lvl="0" indent="0" algn="l" rtl="0">
                  <a:spcBef>
                    <a:spcPts val="0"/>
                  </a:spcBef>
                  <a:spcAft>
                    <a:spcPts val="0"/>
                  </a:spcAft>
                  <a:buNone/>
                </a:pPr>
                <a:r>
                  <a:rPr lang="en" dirty="0"/>
                  <a:t>47:33</a:t>
                </a:r>
                <a:endParaRPr dirty="0"/>
              </a:p>
              <a:p>
                <a:pPr marL="0" lvl="0" indent="0" algn="l" rtl="0">
                  <a:spcBef>
                    <a:spcPts val="0"/>
                  </a:spcBef>
                  <a:spcAft>
                    <a:spcPts val="0"/>
                  </a:spcAft>
                  <a:buNone/>
                </a:pPr>
                <a:r>
                  <a:rPr lang="en" dirty="0"/>
                  <a:t>things more correct it's just to make things perform better and we still have to have the second solution where the</a:t>
                </a:r>
                <a:endParaRPr dirty="0"/>
              </a:p>
              <a:p>
                <a:pPr marL="0" lvl="0" indent="0" algn="l" rtl="0">
                  <a:spcBef>
                    <a:spcPts val="0"/>
                  </a:spcBef>
                  <a:spcAft>
                    <a:spcPts val="0"/>
                  </a:spcAft>
                  <a:buNone/>
                </a:pPr>
                <a:r>
                  <a:rPr lang="en" dirty="0"/>
                  <a:t>47:39</a:t>
                </a:r>
                <a:endParaRPr dirty="0"/>
              </a:p>
              <a:p>
                <a:pPr marL="0" lvl="0" indent="0" algn="l" rtl="0">
                  <a:spcBef>
                    <a:spcPts val="0"/>
                  </a:spcBef>
                  <a:spcAft>
                    <a:spcPts val="0"/>
                  </a:spcAft>
                  <a:buNone/>
                </a:pPr>
                <a:r>
                  <a:rPr lang="en" dirty="0"/>
                  <a:t>sender and the recipient check for all 10 packets in order to have correctness so we're not making things more correct</a:t>
                </a:r>
                <a:endParaRPr dirty="0"/>
              </a:p>
              <a:p>
                <a:pPr marL="0" lvl="0" indent="0" algn="l" rtl="0">
                  <a:spcBef>
                    <a:spcPts val="0"/>
                  </a:spcBef>
                  <a:spcAft>
                    <a:spcPts val="0"/>
                  </a:spcAft>
                  <a:buNone/>
                </a:pPr>
                <a:r>
                  <a:rPr lang="en" dirty="0"/>
                  <a:t>47:46</a:t>
                </a:r>
                <a:endParaRPr dirty="0"/>
              </a:p>
              <a:p>
                <a:pPr marL="0" lvl="0" indent="0" algn="l" rtl="0">
                  <a:spcBef>
                    <a:spcPts val="0"/>
                  </a:spcBef>
                  <a:spcAft>
                    <a:spcPts val="0"/>
                  </a:spcAft>
                  <a:buNone/>
                </a:pPr>
                <a:r>
                  <a:rPr lang="en" dirty="0"/>
                  <a:t>we're just breaking the endtoend principle as a performance optimization and whether you want to do this or not</a:t>
                </a:r>
                <a:endParaRPr dirty="0"/>
              </a:p>
              <a:p>
                <a:pPr marL="0" lvl="0" indent="0" algn="l" rtl="0">
                  <a:spcBef>
                    <a:spcPts val="0"/>
                  </a:spcBef>
                  <a:spcAft>
                    <a:spcPts val="0"/>
                  </a:spcAft>
                  <a:buNone/>
                </a:pPr>
                <a:r>
                  <a:rPr lang="en" dirty="0"/>
                  <a:t>47:52</a:t>
                </a:r>
                <a:endParaRPr dirty="0"/>
              </a:p>
              <a:p>
                <a:pPr marL="0" lvl="0" indent="0" algn="l" rtl="0">
                  <a:spcBef>
                    <a:spcPts val="0"/>
                  </a:spcBef>
                  <a:spcAft>
                    <a:spcPts val="0"/>
                  </a:spcAft>
                  <a:buNone/>
                </a:pPr>
                <a:r>
                  <a:rPr lang="en" dirty="0"/>
                  <a:t>really depends on your network like how reliable are your links do packets get dropped all the time and things like</a:t>
                </a:r>
                <a:endParaRPr dirty="0"/>
              </a:p>
              <a:p>
                <a:pPr marL="0" lvl="0" indent="0" algn="l" rtl="0">
                  <a:spcBef>
                    <a:spcPts val="0"/>
                  </a:spcBef>
                  <a:spcAft>
                    <a:spcPts val="0"/>
                  </a:spcAft>
                  <a:buNone/>
                </a:pPr>
                <a:r>
                  <a:rPr lang="en" dirty="0"/>
                  <a:t>47:59</a:t>
                </a:r>
                <a:endParaRPr dirty="0"/>
              </a:p>
              <a:p>
                <a:pPr marL="0" lvl="0" indent="0" algn="l" rtl="0">
                  <a:spcBef>
                    <a:spcPts val="0"/>
                  </a:spcBef>
                  <a:spcAft>
                    <a:spcPts val="0"/>
                  </a:spcAft>
                  <a:buNone/>
                </a:pPr>
                <a:r>
                  <a:rPr lang="en" dirty="0"/>
                  <a:t>that so here's an example where breaking the end to end principle might actually be worthwhile so let's say these links</a:t>
                </a:r>
                <a:endParaRPr dirty="0"/>
              </a:p>
              <a:p>
                <a:pPr marL="0" lvl="0" indent="0" algn="l" rtl="0">
                  <a:spcBef>
                    <a:spcPts val="0"/>
                  </a:spcBef>
                  <a:spcAft>
                    <a:spcPts val="0"/>
                  </a:spcAft>
                  <a:buNone/>
                </a:pPr>
                <a:r>
                  <a:rPr lang="en" dirty="0"/>
                  <a:t>48:05</a:t>
                </a:r>
                <a:endParaRPr dirty="0"/>
              </a:p>
              <a:p>
                <a:pPr marL="0" lvl="0" indent="0" algn="l" rtl="0">
                  <a:spcBef>
                    <a:spcPts val="0"/>
                  </a:spcBef>
                  <a:spcAft>
                    <a:spcPts val="0"/>
                  </a:spcAft>
                  <a:buNone/>
                </a:pPr>
                <a:r>
                  <a:rPr lang="en" dirty="0"/>
                  <a:t>are really bad they drop packets all the time like they drop packets 10% of the time you send 10 packets one of them</a:t>
                </a:r>
                <a:endParaRPr dirty="0"/>
              </a:p>
              <a:p>
                <a:pPr marL="0" lvl="0" indent="0" algn="l" rtl="0">
                  <a:spcBef>
                    <a:spcPts val="0"/>
                  </a:spcBef>
                  <a:spcAft>
                    <a:spcPts val="0"/>
                  </a:spcAft>
                  <a:buNone/>
                </a:pPr>
                <a:r>
                  <a:rPr lang="en" dirty="0"/>
                  <a:t>48:12</a:t>
                </a:r>
                <a:endParaRPr dirty="0"/>
              </a:p>
              <a:p>
                <a:pPr marL="0" lvl="0" indent="0" algn="l" rtl="0">
                  <a:spcBef>
                    <a:spcPts val="0"/>
                  </a:spcBef>
                  <a:spcAft>
                    <a:spcPts val="0"/>
                  </a:spcAft>
                  <a:buNone/>
                </a:pPr>
                <a:r>
                  <a:rPr lang="en" dirty="0"/>
                  <a:t>gets dropped on average so if you do that only 65% of packets I guess 35% of</a:t>
                </a:r>
                <a:endParaRPr dirty="0"/>
              </a:p>
              <a:p>
                <a:pPr marL="0" lvl="0" indent="0" algn="l" rtl="0">
                  <a:spcBef>
                    <a:spcPts val="0"/>
                  </a:spcBef>
                  <a:spcAft>
                    <a:spcPts val="0"/>
                  </a:spcAft>
                  <a:buNone/>
                </a:pPr>
                <a:r>
                  <a:rPr lang="en" dirty="0"/>
                  <a:t>48:19</a:t>
                </a:r>
                <a:endParaRPr dirty="0"/>
              </a:p>
              <a:p>
                <a:pPr marL="0" lvl="0" indent="0" algn="l" rtl="0">
                  <a:spcBef>
                    <a:spcPts val="0"/>
                  </a:spcBef>
                  <a:spcAft>
                    <a:spcPts val="0"/>
                  </a:spcAft>
                  <a:buNone/>
                </a:pPr>
                <a:r>
                  <a:rPr lang="en" dirty="0"/>
                  <a:t>packets will actually reach the destination 65% of them will get dropped along one of these links you don't have</a:t>
                </a:r>
                <a:endParaRPr dirty="0"/>
              </a:p>
              <a:p>
                <a:pPr marL="0" lvl="0" indent="0" algn="l" rtl="0">
                  <a:spcBef>
                    <a:spcPts val="0"/>
                  </a:spcBef>
                  <a:spcAft>
                    <a:spcPts val="0"/>
                  </a:spcAft>
                  <a:buNone/>
                </a:pPr>
                <a:r>
                  <a:rPr lang="en" dirty="0"/>
                  <a:t>48:26</a:t>
                </a:r>
                <a:endParaRPr dirty="0"/>
              </a:p>
              <a:p>
                <a:pPr marL="0" lvl="0" indent="0" algn="l" rtl="0">
                  <a:spcBef>
                    <a:spcPts val="0"/>
                  </a:spcBef>
                  <a:spcAft>
                    <a:spcPts val="0"/>
                  </a:spcAft>
                  <a:buNone/>
                </a:pPr>
                <a:r>
                  <a:rPr lang="en" dirty="0"/>
                  <a:t>to know the math but roughly speaking if there are 10 links and each one fails 10% of the time 65% of the time</a:t>
                </a:r>
                <a:endParaRPr dirty="0"/>
              </a:p>
              <a:p>
                <a:pPr marL="0" lvl="0" indent="0" algn="l" rtl="0">
                  <a:spcBef>
                    <a:spcPts val="0"/>
                  </a:spcBef>
                  <a:spcAft>
                    <a:spcPts val="0"/>
                  </a:spcAft>
                  <a:buNone/>
                </a:pPr>
                <a:r>
                  <a:rPr lang="en" dirty="0"/>
                  <a:t>48:33</a:t>
                </a:r>
                <a:endParaRPr dirty="0"/>
              </a:p>
              <a:p>
                <a:pPr marL="0" lvl="0" indent="0" algn="l" rtl="0">
                  <a:spcBef>
                    <a:spcPts val="0"/>
                  </a:spcBef>
                  <a:spcAft>
                    <a:spcPts val="0"/>
                  </a:spcAft>
                  <a:buNone/>
                </a:pPr>
                <a:r>
                  <a:rPr lang="en" dirty="0"/>
                  <a:t>something's not getting to its destination in other words your protocol is going to drw packets a lot by</a:t>
                </a:r>
                <a:endParaRPr dirty="0"/>
              </a:p>
              <a:p>
                <a:pPr marL="0" lvl="0" indent="0" algn="l" rtl="0">
                  <a:spcBef>
                    <a:spcPts val="0"/>
                  </a:spcBef>
                  <a:spcAft>
                    <a:spcPts val="0"/>
                  </a:spcAft>
                  <a:buNone/>
                </a:pPr>
                <a:r>
                  <a:rPr lang="en" dirty="0"/>
                  <a:t>48:40</a:t>
                </a:r>
                <a:endParaRPr dirty="0"/>
              </a:p>
              <a:p>
                <a:pPr marL="0" lvl="0" indent="0" algn="l" rtl="0">
                  <a:spcBef>
                    <a:spcPts val="0"/>
                  </a:spcBef>
                  <a:spcAft>
                    <a:spcPts val="0"/>
                  </a:spcAft>
                  <a:buNone/>
                </a:pPr>
                <a:r>
                  <a:rPr lang="en" dirty="0"/>
                  <a:t>contrast what if we added a little bit of reliability and again this a super simple reliability protocol more</a:t>
                </a:r>
                <a:endParaRPr dirty="0"/>
              </a:p>
              <a:p>
                <a:pPr marL="0" lvl="0" indent="0" algn="l" rtl="0">
                  <a:spcBef>
                    <a:spcPts val="0"/>
                  </a:spcBef>
                  <a:spcAft>
                    <a:spcPts val="0"/>
                  </a:spcAft>
                  <a:buNone/>
                </a:pPr>
                <a:r>
                  <a:rPr lang="en" dirty="0"/>
                  <a:t>48:47</a:t>
                </a:r>
                <a:endParaRPr dirty="0"/>
              </a:p>
              <a:p>
                <a:pPr marL="0" lvl="0" indent="0" algn="l" rtl="0">
                  <a:spcBef>
                    <a:spcPts val="0"/>
                  </a:spcBef>
                  <a:spcAft>
                    <a:spcPts val="0"/>
                  </a:spcAft>
                  <a:buNone/>
                </a:pPr>
                <a:r>
                  <a:rPr lang="en" dirty="0"/>
                  <a:t>complicated ones exist but let's just do a really stupid one that's every link sends two copies of the packet so just</a:t>
                </a:r>
                <a:endParaRPr dirty="0"/>
              </a:p>
              <a:p>
                <a:pPr marL="0" lvl="0" indent="0" algn="l" rtl="0">
                  <a:spcBef>
                    <a:spcPts val="0"/>
                  </a:spcBef>
                  <a:spcAft>
                    <a:spcPts val="0"/>
                  </a:spcAft>
                  <a:buNone/>
                </a:pPr>
                <a:r>
                  <a:rPr lang="en" dirty="0"/>
                  <a:t>48:53</a:t>
                </a:r>
                <a:endParaRPr dirty="0"/>
              </a:p>
              <a:p>
                <a:pPr marL="0" lvl="0" indent="0" algn="l" rtl="0">
                  <a:spcBef>
                    <a:spcPts val="0"/>
                  </a:spcBef>
                  <a:spcAft>
                    <a:spcPts val="0"/>
                  </a:spcAft>
                  <a:buNone/>
                </a:pPr>
                <a:r>
                  <a:rPr lang="en" dirty="0"/>
                  <a:t>send two copies of the packet now the failure rate has dropped . 1% and 99% of</a:t>
                </a:r>
                <a:endParaRPr dirty="0"/>
              </a:p>
              <a:p>
                <a:pPr marL="0" lvl="0" indent="0" algn="l" rtl="0">
                  <a:spcBef>
                    <a:spcPts val="0"/>
                  </a:spcBef>
                  <a:spcAft>
                    <a:spcPts val="0"/>
                  </a:spcAft>
                  <a:buNone/>
                </a:pPr>
                <a:r>
                  <a:rPr lang="en" dirty="0"/>
                  <a:t>48:58</a:t>
                </a:r>
                <a:endParaRPr dirty="0"/>
              </a:p>
              <a:p>
                <a:pPr marL="0" lvl="0" indent="0" algn="l" rtl="0">
                  <a:spcBef>
                    <a:spcPts val="0"/>
                  </a:spcBef>
                  <a:spcAft>
                    <a:spcPts val="0"/>
                  </a:spcAft>
                  <a:buNone/>
                </a:pPr>
                <a:r>
                  <a:rPr lang="en" dirty="0"/>
                  <a:t>packets reach the end so we went from like 35% of packets reaching the end host to 99% of packets reaching the end</a:t>
                </a:r>
                <a:endParaRPr dirty="0"/>
              </a:p>
              <a:p>
                <a:pPr marL="0" lvl="0" indent="0" algn="l" rtl="0">
                  <a:spcBef>
                    <a:spcPts val="0"/>
                  </a:spcBef>
                  <a:spcAft>
                    <a:spcPts val="0"/>
                  </a:spcAft>
                  <a:buNone/>
                </a:pPr>
                <a:r>
                  <a:rPr lang="en" dirty="0"/>
                  <a:t>49:06</a:t>
                </a:r>
                <a:endParaRPr dirty="0"/>
              </a:p>
              <a:p>
                <a:pPr marL="0" lvl="0" indent="0" algn="l" rtl="0">
                  <a:spcBef>
                    <a:spcPts val="0"/>
                  </a:spcBef>
                  <a:spcAft>
                    <a:spcPts val="0"/>
                  </a:spcAft>
                  <a:buNone/>
                </a:pPr>
                <a:r>
                  <a:rPr lang="en" dirty="0"/>
                  <a:t>host just by having these routers think a little bit about reliability so this</a:t>
                </a:r>
                <a:endParaRPr dirty="0"/>
              </a:p>
              <a:p>
                <a:pPr marL="0" lvl="0" indent="0" algn="l" rtl="0">
                  <a:spcBef>
                    <a:spcPts val="0"/>
                  </a:spcBef>
                  <a:spcAft>
                    <a:spcPts val="0"/>
                  </a:spcAft>
                  <a:buNone/>
                </a:pPr>
                <a:r>
                  <a:rPr lang="en" dirty="0"/>
                  <a:t>49:11</a:t>
                </a:r>
                <a:endParaRPr dirty="0"/>
              </a:p>
              <a:p>
                <a:pPr marL="0" lvl="0" indent="0" algn="l" rtl="0">
                  <a:spcBef>
                    <a:spcPts val="0"/>
                  </a:spcBef>
                  <a:spcAft>
                    <a:spcPts val="0"/>
                  </a:spcAft>
                  <a:buNone/>
                </a:pPr>
                <a:r>
                  <a:rPr lang="en" dirty="0"/>
                  <a:t>is a case where we took some of the code for implementing reliability and we moved it into the routers and we told</a:t>
                </a:r>
                <a:endParaRPr dirty="0"/>
              </a:p>
              <a:p>
                <a:pPr marL="0" lvl="0" indent="0" algn="l" rtl="0">
                  <a:spcBef>
                    <a:spcPts val="0"/>
                  </a:spcBef>
                  <a:spcAft>
                    <a:spcPts val="0"/>
                  </a:spcAft>
                  <a:buNone/>
                </a:pPr>
                <a:r>
                  <a:rPr lang="en" dirty="0"/>
                  <a:t>49:17</a:t>
                </a:r>
                <a:endParaRPr dirty="0"/>
              </a:p>
              <a:p>
                <a:pPr marL="0" lvl="0" indent="0" algn="l" rtl="0">
                  <a:spcBef>
                    <a:spcPts val="0"/>
                  </a:spcBef>
                  <a:spcAft>
                    <a:spcPts val="0"/>
                  </a:spcAft>
                  <a:buNone/>
                </a:pPr>
                <a:r>
                  <a:rPr lang="en" dirty="0"/>
                  <a:t>these routers hey these links suck please send every packet twice and the</a:t>
                </a:r>
                <a:endParaRPr dirty="0"/>
              </a:p>
              <a:p>
                <a:pPr marL="0" lvl="0" indent="0" algn="l" rtl="0">
                  <a:spcBef>
                    <a:spcPts val="0"/>
                  </a:spcBef>
                  <a:spcAft>
                    <a:spcPts val="0"/>
                  </a:spcAft>
                  <a:buNone/>
                </a:pPr>
                <a:r>
                  <a:rPr lang="en" dirty="0"/>
                  <a:t>49:23</a:t>
                </a:r>
                <a:endParaRPr dirty="0"/>
              </a:p>
              <a:p>
                <a:pPr marL="0" lvl="0" indent="0" algn="l" rtl="0">
                  <a:spcBef>
                    <a:spcPts val="0"/>
                  </a:spcBef>
                  <a:spcAft>
                    <a:spcPts val="0"/>
                  </a:spcAft>
                  <a:buNone/>
                </a:pPr>
                <a:r>
                  <a:rPr lang="en" dirty="0"/>
                  <a:t>result is actually a better connection so this is the case where we didn't make things more correct the recipient still</a:t>
                </a:r>
                <a:endParaRPr dirty="0"/>
              </a:p>
              <a:p>
                <a:pPr marL="0" lvl="0" indent="0" algn="l" rtl="0">
                  <a:spcBef>
                    <a:spcPts val="0"/>
                  </a:spcBef>
                  <a:spcAft>
                    <a:spcPts val="0"/>
                  </a:spcAft>
                  <a:buNone/>
                </a:pPr>
                <a:r>
                  <a:rPr lang="en" dirty="0"/>
                  <a:t>49:30</a:t>
                </a:r>
                <a:endParaRPr dirty="0"/>
              </a:p>
              <a:p>
                <a:pPr marL="0" lvl="0" indent="0" algn="l" rtl="0">
                  <a:spcBef>
                    <a:spcPts val="0"/>
                  </a:spcBef>
                  <a:spcAft>
                    <a:spcPts val="0"/>
                  </a:spcAft>
                  <a:buNone/>
                </a:pPr>
                <a:r>
                  <a:rPr lang="en" dirty="0"/>
                  <a:t>has to count to 10 to check if the packet showed up but we've at least made it more likely that the packet show up</a:t>
                </a:r>
                <a:endParaRPr dirty="0"/>
              </a:p>
              <a:p>
                <a:pPr marL="0" lvl="0" indent="0" algn="l" rtl="0">
                  <a:spcBef>
                    <a:spcPts val="0"/>
                  </a:spcBef>
                  <a:spcAft>
                    <a:spcPts val="0"/>
                  </a:spcAft>
                  <a:buNone/>
                </a:pPr>
                <a:r>
                  <a:rPr lang="en" dirty="0"/>
                  <a:t>49:36</a:t>
                </a:r>
                <a:endParaRPr dirty="0"/>
              </a:p>
              <a:p>
                <a:pPr marL="0" lvl="0" indent="0" algn="l" rtl="0">
                  <a:spcBef>
                    <a:spcPts val="0"/>
                  </a:spcBef>
                  <a:spcAft>
                    <a:spcPts val="0"/>
                  </a:spcAft>
                  <a:buNone/>
                </a:pPr>
                <a:r>
                  <a:rPr lang="en" dirty="0"/>
                  <a:t>so I think this is a good choice for breaking the endtoend principle in exchange for better performance it's not</a:t>
                </a:r>
                <a:endParaRPr dirty="0"/>
              </a:p>
              <a:p>
                <a:pPr marL="0" lvl="0" indent="0" algn="l" rtl="0">
                  <a:spcBef>
                    <a:spcPts val="0"/>
                  </a:spcBef>
                  <a:spcAft>
                    <a:spcPts val="0"/>
                  </a:spcAft>
                  <a:buNone/>
                </a:pPr>
                <a:r>
                  <a:rPr lang="en" dirty="0"/>
                  <a:t>49:43</a:t>
                </a:r>
                <a:endParaRPr dirty="0"/>
              </a:p>
              <a:p>
                <a:pPr marL="0" lvl="0" indent="0" algn="l" rtl="0">
                  <a:spcBef>
                    <a:spcPts val="0"/>
                  </a:spcBef>
                  <a:spcAft>
                    <a:spcPts val="0"/>
                  </a:spcAft>
                  <a:buNone/>
                </a:pPr>
                <a:r>
                  <a:rPr lang="en" dirty="0"/>
                  <a:t>for correctness the original argument for correctness still holds just for making things perform</a:t>
                </a:r>
                <a:endParaRPr dirty="0"/>
              </a:p>
              <a:p>
                <a:pPr marL="0" lvl="0" indent="0" algn="l" rtl="0">
                  <a:spcBef>
                    <a:spcPts val="0"/>
                  </a:spcBef>
                  <a:spcAft>
                    <a:spcPts val="0"/>
                  </a:spcAft>
                  <a:buNone/>
                </a:pPr>
                <a:r>
                  <a:rPr lang="en" dirty="0"/>
                  <a:t>49:48</a:t>
                </a:r>
                <a:endParaRPr dirty="0"/>
              </a:p>
              <a:p>
                <a:pPr marL="0" lvl="0" indent="0" algn="l" rtl="0">
                  <a:spcBef>
                    <a:spcPts val="0"/>
                  </a:spcBef>
                  <a:spcAft>
                    <a:spcPts val="0"/>
                  </a:spcAft>
                  <a:buNone/>
                </a:pPr>
                <a:r>
                  <a:rPr lang="en" dirty="0"/>
                  <a:t>better this is actually something you'll see at the very end when we talk about Wireless links which tend to suck like</a:t>
                </a:r>
                <a:endParaRPr dirty="0"/>
              </a:p>
              <a:p>
                <a:pPr marL="0" lvl="0" indent="0" algn="l" rtl="0">
                  <a:spcBef>
                    <a:spcPts val="0"/>
                  </a:spcBef>
                  <a:spcAft>
                    <a:spcPts val="0"/>
                  </a:spcAft>
                  <a:buNone/>
                </a:pPr>
                <a:r>
                  <a:rPr lang="en" dirty="0"/>
                  <a:t>49:54</a:t>
                </a:r>
                <a:endParaRPr dirty="0"/>
              </a:p>
            </p:txBody>
          </p:sp>
        </mc:Fallback>
      </mc:AlternateContent>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0"/>
        <p:cNvGrpSpPr/>
        <p:nvPr/>
      </p:nvGrpSpPr>
      <p:grpSpPr>
        <a:xfrm>
          <a:off x="0" y="0"/>
          <a:ext cx="0" cy="0"/>
          <a:chOff x="0" y="0"/>
          <a:chExt cx="0" cy="0"/>
        </a:xfrm>
      </p:grpSpPr>
      <p:sp>
        <p:nvSpPr>
          <p:cNvPr id="721" name="Google Shape;721;g2efdb474fbe_0_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2" name="Google Shape;722;g2efdb474fbe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rPr>
              <a:t>any thoughts before I move on to the second half of today </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en">
                <a:solidFill>
                  <a:schemeClr val="dk1"/>
                </a:solidFill>
              </a:rPr>
              <a:t>Stretch break!!</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en">
                <a:solidFill>
                  <a:schemeClr val="dk1"/>
                </a:solidFill>
              </a:rPr>
              <a:t>so in the first half we talked</a:t>
            </a:r>
            <a:endParaRPr>
              <a:solidFill>
                <a:schemeClr val="dk1"/>
              </a:solidFill>
            </a:endParaRPr>
          </a:p>
          <a:p>
            <a:pPr marL="0" lvl="0" indent="0" algn="l" rtl="0">
              <a:spcBef>
                <a:spcPts val="0"/>
              </a:spcBef>
              <a:spcAft>
                <a:spcPts val="0"/>
              </a:spcAft>
              <a:buNone/>
            </a:pPr>
            <a:r>
              <a:rPr lang="en">
                <a:solidFill>
                  <a:schemeClr val="dk1"/>
                </a:solidFill>
              </a:rPr>
              <a:t>54:52</a:t>
            </a:r>
            <a:endParaRPr>
              <a:solidFill>
                <a:schemeClr val="dk1"/>
              </a:solidFill>
            </a:endParaRPr>
          </a:p>
          <a:p>
            <a:pPr marL="0" lvl="0" indent="0" algn="l" rtl="0">
              <a:spcBef>
                <a:spcPts val="0"/>
              </a:spcBef>
              <a:spcAft>
                <a:spcPts val="0"/>
              </a:spcAft>
              <a:buNone/>
            </a:pPr>
            <a:r>
              <a:rPr lang="en">
                <a:solidFill>
                  <a:schemeClr val="dk1"/>
                </a:solidFill>
              </a:rPr>
              <a:t>about internet AR design principles architecture choices in the second half of today we're going to keep thinking</a:t>
            </a:r>
            <a:endParaRPr>
              <a:solidFill>
                <a:schemeClr val="dk1"/>
              </a:solidFill>
            </a:endParaRPr>
          </a:p>
          <a:p>
            <a:pPr marL="0" lvl="0" indent="0" algn="l" rtl="0">
              <a:spcBef>
                <a:spcPts val="0"/>
              </a:spcBef>
              <a:spcAft>
                <a:spcPts val="0"/>
              </a:spcAft>
              <a:buNone/>
            </a:pPr>
            <a:r>
              <a:rPr lang="en">
                <a:solidFill>
                  <a:schemeClr val="dk1"/>
                </a:solidFill>
              </a:rPr>
              <a:t>54:58</a:t>
            </a:r>
            <a:endParaRPr>
              <a:solidFill>
                <a:schemeClr val="dk1"/>
              </a:solidFill>
            </a:endParaRPr>
          </a:p>
          <a:p>
            <a:pPr marL="0" lvl="0" indent="0" algn="l" rtl="0">
              <a:spcBef>
                <a:spcPts val="0"/>
              </a:spcBef>
              <a:spcAft>
                <a:spcPts val="0"/>
              </a:spcAft>
              <a:buNone/>
            </a:pPr>
            <a:r>
              <a:rPr lang="en">
                <a:solidFill>
                  <a:schemeClr val="dk1"/>
                </a:solidFill>
              </a:rPr>
              <a:t>about design but we're going to really focus in on one critical question which is resource sharing and we're going to</a:t>
            </a:r>
            <a:endParaRPr>
              <a:solidFill>
                <a:schemeClr val="dk1"/>
              </a:solidFill>
            </a:endParaRPr>
          </a:p>
          <a:p>
            <a:pPr marL="0" lvl="0" indent="0" algn="l" rtl="0">
              <a:spcBef>
                <a:spcPts val="0"/>
              </a:spcBef>
              <a:spcAft>
                <a:spcPts val="0"/>
              </a:spcAft>
              <a:buNone/>
            </a:pPr>
            <a:r>
              <a:rPr lang="en">
                <a:solidFill>
                  <a:schemeClr val="dk1"/>
                </a:solidFill>
              </a:rPr>
              <a:t>55:05</a:t>
            </a:r>
            <a:endParaRPr>
              <a:solidFill>
                <a:schemeClr val="dk1"/>
              </a:solidFill>
            </a:endParaRPr>
          </a:p>
          <a:p>
            <a:pPr marL="0" lvl="0" indent="0" algn="l" rtl="0">
              <a:spcBef>
                <a:spcPts val="0"/>
              </a:spcBef>
              <a:spcAft>
                <a:spcPts val="0"/>
              </a:spcAft>
              <a:buNone/>
            </a:pPr>
            <a:r>
              <a:rPr lang="en">
                <a:solidFill>
                  <a:schemeClr val="dk1"/>
                </a:solidFill>
              </a:rPr>
              <a:t>see lots of different solutions for resource sharing and why we decided on the one that we did so it's still about</a:t>
            </a:r>
            <a:endParaRPr>
              <a:solidFill>
                <a:schemeClr val="dk1"/>
              </a:solidFill>
            </a:endParaRPr>
          </a:p>
          <a:p>
            <a:pPr marL="0" lvl="0" indent="0" algn="l" rtl="0">
              <a:spcBef>
                <a:spcPts val="0"/>
              </a:spcBef>
              <a:spcAft>
                <a:spcPts val="0"/>
              </a:spcAft>
              <a:buNone/>
            </a:pPr>
            <a:r>
              <a:rPr lang="en">
                <a:solidFill>
                  <a:schemeClr val="dk1"/>
                </a:solidFill>
              </a:rPr>
              <a:t>55:11</a:t>
            </a:r>
            <a:endParaRPr>
              <a:solidFill>
                <a:schemeClr val="dk1"/>
              </a:solidFill>
            </a:endParaRPr>
          </a:p>
          <a:p>
            <a:pPr marL="0" lvl="0" indent="0" algn="l" rtl="0">
              <a:spcBef>
                <a:spcPts val="0"/>
              </a:spcBef>
              <a:spcAft>
                <a:spcPts val="0"/>
              </a:spcAft>
              <a:buNone/>
            </a:pPr>
            <a:r>
              <a:rPr lang="en">
                <a:solidFill>
                  <a:schemeClr val="dk1"/>
                </a:solidFill>
              </a:rPr>
              <a:t>design but it's about a very specific design question</a:t>
            </a:r>
            <a:endParaRPr>
              <a:solidFill>
                <a:schemeClr val="dk1"/>
              </a:solidFil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7"/>
        <p:cNvGrpSpPr/>
        <p:nvPr/>
      </p:nvGrpSpPr>
      <p:grpSpPr>
        <a:xfrm>
          <a:off x="0" y="0"/>
          <a:ext cx="0" cy="0"/>
          <a:chOff x="0" y="0"/>
          <a:chExt cx="0" cy="0"/>
        </a:xfrm>
      </p:grpSpPr>
      <p:sp>
        <p:nvSpPr>
          <p:cNvPr id="728" name="Google Shape;728;g2efdb474fbe_0_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9" name="Google Shape;729;g2efdb474fbe_0_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design question is the internet is shared we all have to</a:t>
            </a:r>
            <a:endParaRPr/>
          </a:p>
          <a:p>
            <a:pPr marL="0" lvl="0" indent="0" algn="l" rtl="0">
              <a:spcBef>
                <a:spcPts val="0"/>
              </a:spcBef>
              <a:spcAft>
                <a:spcPts val="0"/>
              </a:spcAft>
              <a:buNone/>
            </a:pPr>
            <a:r>
              <a:rPr lang="en"/>
              <a:t>55:18</a:t>
            </a:r>
            <a:endParaRPr/>
          </a:p>
          <a:p>
            <a:pPr marL="0" lvl="0" indent="0" algn="l" rtl="0">
              <a:spcBef>
                <a:spcPts val="0"/>
              </a:spcBef>
              <a:spcAft>
                <a:spcPts val="0"/>
              </a:spcAft>
              <a:buNone/>
            </a:pPr>
            <a:r>
              <a:rPr lang="en"/>
              <a:t>share so it's not like you have a dedicated router that's sending packets for you so for example this router here</a:t>
            </a:r>
            <a:endParaRPr/>
          </a:p>
          <a:p>
            <a:pPr marL="0" lvl="0" indent="0" algn="l" rtl="0">
              <a:spcBef>
                <a:spcPts val="0"/>
              </a:spcBef>
              <a:spcAft>
                <a:spcPts val="0"/>
              </a:spcAft>
              <a:buNone/>
            </a:pPr>
            <a:r>
              <a:rPr lang="en"/>
              <a:t>55:25</a:t>
            </a:r>
            <a:endParaRPr/>
          </a:p>
          <a:p>
            <a:pPr marL="0" lvl="0" indent="0" algn="l" rtl="0">
              <a:spcBef>
                <a:spcPts val="0"/>
              </a:spcBef>
              <a:spcAft>
                <a:spcPts val="0"/>
              </a:spcAft>
              <a:buNone/>
            </a:pPr>
            <a:r>
              <a:rPr lang="en"/>
              <a:t>it's responsible for serving data to both A and C they have to share and for</a:t>
            </a:r>
            <a:endParaRPr/>
          </a:p>
          <a:p>
            <a:pPr marL="0" lvl="0" indent="0" algn="l" rtl="0">
              <a:spcBef>
                <a:spcPts val="0"/>
              </a:spcBef>
              <a:spcAft>
                <a:spcPts val="0"/>
              </a:spcAft>
              <a:buNone/>
            </a:pPr>
            <a:r>
              <a:rPr lang="en"/>
              <a:t>55:30</a:t>
            </a:r>
            <a:endParaRPr/>
          </a:p>
          <a:p>
            <a:pPr marL="0" lvl="0" indent="0" algn="l" rtl="0">
              <a:spcBef>
                <a:spcPts val="0"/>
              </a:spcBef>
              <a:spcAft>
                <a:spcPts val="0"/>
              </a:spcAft>
              <a:buNone/>
            </a:pPr>
            <a:r>
              <a:rPr lang="en"/>
              <a:t>example this link right here between R1 and R2 it's being shared by two different flows the one from A to B and</a:t>
            </a:r>
            <a:endParaRPr/>
          </a:p>
          <a:p>
            <a:pPr marL="0" lvl="0" indent="0" algn="l" rtl="0">
              <a:spcBef>
                <a:spcPts val="0"/>
              </a:spcBef>
              <a:spcAft>
                <a:spcPts val="0"/>
              </a:spcAft>
              <a:buNone/>
            </a:pPr>
            <a:r>
              <a:rPr lang="en"/>
              <a:t>55:38</a:t>
            </a:r>
            <a:endParaRPr/>
          </a:p>
          <a:p>
            <a:pPr marL="0" lvl="0" indent="0" algn="l" rtl="0">
              <a:spcBef>
                <a:spcPts val="0"/>
              </a:spcBef>
              <a:spcAft>
                <a:spcPts val="0"/>
              </a:spcAft>
              <a:buNone/>
            </a:pPr>
            <a:r>
              <a:rPr lang="en"/>
              <a:t>the one from C to D so if C to D are talking and A to B are also talking</a:t>
            </a:r>
            <a:endParaRPr/>
          </a:p>
          <a:p>
            <a:pPr marL="0" lvl="0" indent="0" algn="l" rtl="0">
              <a:spcBef>
                <a:spcPts val="0"/>
              </a:spcBef>
              <a:spcAft>
                <a:spcPts val="0"/>
              </a:spcAft>
              <a:buNone/>
            </a:pPr>
            <a:r>
              <a:rPr lang="en"/>
              <a:t>55:43</a:t>
            </a:r>
            <a:endParaRPr/>
          </a:p>
          <a:p>
            <a:pPr marL="0" lvl="0" indent="0" algn="l" rtl="0">
              <a:spcBef>
                <a:spcPts val="0"/>
              </a:spcBef>
              <a:spcAft>
                <a:spcPts val="0"/>
              </a:spcAft>
              <a:buNone/>
            </a:pPr>
            <a:r>
              <a:rPr lang="en"/>
              <a:t>they're both sharing this link so an important question is how do we share</a:t>
            </a:r>
            <a:endParaRPr/>
          </a:p>
          <a:p>
            <a:pPr marL="0" lvl="0" indent="0" algn="l" rtl="0">
              <a:spcBef>
                <a:spcPts val="0"/>
              </a:spcBef>
              <a:spcAft>
                <a:spcPts val="0"/>
              </a:spcAft>
              <a:buNone/>
            </a:pPr>
            <a:r>
              <a:rPr lang="en"/>
              <a:t>55:48</a:t>
            </a:r>
            <a:endParaRPr/>
          </a:p>
          <a:p>
            <a:pPr marL="0" lvl="0" indent="0" algn="l" rtl="0">
              <a:spcBef>
                <a:spcPts val="0"/>
              </a:spcBef>
              <a:spcAft>
                <a:spcPts val="0"/>
              </a:spcAft>
              <a:buNone/>
            </a:pPr>
            <a:r>
              <a:rPr lang="en"/>
              <a:t>like who decides how much a to b gets and how much bandwidth C to D gets is it</a:t>
            </a:r>
            <a:endParaRPr/>
          </a:p>
          <a:p>
            <a:pPr marL="0" lvl="0" indent="0" algn="l" rtl="0">
              <a:spcBef>
                <a:spcPts val="0"/>
              </a:spcBef>
              <a:spcAft>
                <a:spcPts val="0"/>
              </a:spcAft>
              <a:buNone/>
            </a:pPr>
            <a:r>
              <a:rPr lang="en"/>
              <a:t>55:54</a:t>
            </a:r>
            <a:endParaRPr/>
          </a:p>
          <a:p>
            <a:pPr marL="0" lvl="0" indent="0" algn="l" rtl="0">
              <a:spcBef>
                <a:spcPts val="0"/>
              </a:spcBef>
              <a:spcAft>
                <a:spcPts val="0"/>
              </a:spcAft>
              <a:buNone/>
            </a:pPr>
            <a:r>
              <a:rPr lang="en"/>
              <a:t>unfair what happens if one of them tries to cheat who enforces that so an important question we have to ask is how</a:t>
            </a:r>
            <a:endParaRPr/>
          </a:p>
          <a:p>
            <a:pPr marL="0" lvl="0" indent="0" algn="l" rtl="0">
              <a:spcBef>
                <a:spcPts val="0"/>
              </a:spcBef>
              <a:spcAft>
                <a:spcPts val="0"/>
              </a:spcAft>
              <a:buNone/>
            </a:pPr>
            <a:r>
              <a:rPr lang="en"/>
              <a:t>56:00</a:t>
            </a:r>
            <a:endParaRPr/>
          </a:p>
          <a:p>
            <a:pPr marL="0" lvl="0" indent="0" algn="l" rtl="0">
              <a:spcBef>
                <a:spcPts val="0"/>
              </a:spcBef>
              <a:spcAft>
                <a:spcPts val="0"/>
              </a:spcAft>
              <a:buNone/>
            </a:pPr>
            <a:r>
              <a:rPr lang="en"/>
              <a:t>does sharing work and that's what we're going to spend the rest of today on</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1"/>
        <p:cNvGrpSpPr/>
        <p:nvPr/>
      </p:nvGrpSpPr>
      <p:grpSpPr>
        <a:xfrm>
          <a:off x="0" y="0"/>
          <a:ext cx="0" cy="0"/>
          <a:chOff x="0" y="0"/>
          <a:chExt cx="0" cy="0"/>
        </a:xfrm>
      </p:grpSpPr>
      <p:sp>
        <p:nvSpPr>
          <p:cNvPr id="752" name="Google Shape;752;g2efdb474fbe_0_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3" name="Google Shape;753;g2efdb474fbe_0_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roughly speaking there's two different ways to give resources to users and here we're really abstracting away what</a:t>
            </a:r>
            <a:endParaRPr/>
          </a:p>
          <a:p>
            <a:pPr marL="0" lvl="0" indent="0" algn="l" rtl="0">
              <a:spcBef>
                <a:spcPts val="0"/>
              </a:spcBef>
              <a:spcAft>
                <a:spcPts val="0"/>
              </a:spcAft>
              <a:buNone/>
            </a:pPr>
            <a:r>
              <a:rPr lang="en"/>
              <a:t>56:12</a:t>
            </a:r>
            <a:endParaRPr/>
          </a:p>
          <a:p>
            <a:pPr marL="0" lvl="0" indent="0" algn="l" rtl="0">
              <a:spcBef>
                <a:spcPts val="0"/>
              </a:spcBef>
              <a:spcAft>
                <a:spcPts val="0"/>
              </a:spcAft>
              <a:buNone/>
            </a:pPr>
            <a:r>
              <a:rPr lang="en"/>
              <a:t>resources means so it could be as mentioned before bandwidth on a link but</a:t>
            </a:r>
            <a:endParaRPr/>
          </a:p>
          <a:p>
            <a:pPr marL="0" lvl="0" indent="0" algn="l" rtl="0">
              <a:spcBef>
                <a:spcPts val="0"/>
              </a:spcBef>
              <a:spcAft>
                <a:spcPts val="0"/>
              </a:spcAft>
              <a:buNone/>
            </a:pPr>
            <a:r>
              <a:rPr lang="en"/>
              <a:t>56:17</a:t>
            </a:r>
            <a:endParaRPr/>
          </a:p>
          <a:p>
            <a:pPr marL="0" lvl="0" indent="0" algn="l" rtl="0">
              <a:spcBef>
                <a:spcPts val="0"/>
              </a:spcBef>
              <a:spcAft>
                <a:spcPts val="0"/>
              </a:spcAft>
              <a:buNone/>
            </a:pPr>
            <a:r>
              <a:rPr lang="en"/>
              <a:t>this kind of idea works for almost any resource you can think of like what about your computer it's got a limited</a:t>
            </a:r>
            <a:endParaRPr/>
          </a:p>
          <a:p>
            <a:pPr marL="0" lvl="0" indent="0" algn="l" rtl="0">
              <a:spcBef>
                <a:spcPts val="0"/>
              </a:spcBef>
              <a:spcAft>
                <a:spcPts val="0"/>
              </a:spcAft>
              <a:buNone/>
            </a:pPr>
            <a:r>
              <a:rPr lang="en"/>
              <a:t>56:22</a:t>
            </a:r>
            <a:endParaRPr/>
          </a:p>
          <a:p>
            <a:pPr marL="0" lvl="0" indent="0" algn="l" rtl="0">
              <a:spcBef>
                <a:spcPts val="0"/>
              </a:spcBef>
              <a:spcAft>
                <a:spcPts val="0"/>
              </a:spcAft>
              <a:buNone/>
            </a:pPr>
            <a:r>
              <a:rPr lang="en"/>
              <a:t>amount of CPU and I have five different programs competing for CPU usage how do</a:t>
            </a:r>
            <a:endParaRPr/>
          </a:p>
          <a:p>
            <a:pPr marL="0" lvl="0" indent="0" algn="l" rtl="0">
              <a:spcBef>
                <a:spcPts val="0"/>
              </a:spcBef>
              <a:spcAft>
                <a:spcPts val="0"/>
              </a:spcAft>
              <a:buNone/>
            </a:pPr>
            <a:r>
              <a:rPr lang="en"/>
              <a:t>56:28</a:t>
            </a:r>
            <a:endParaRPr/>
          </a:p>
          <a:p>
            <a:pPr marL="0" lvl="0" indent="0" algn="l" rtl="0">
              <a:spcBef>
                <a:spcPts val="0"/>
              </a:spcBef>
              <a:spcAft>
                <a:spcPts val="0"/>
              </a:spcAft>
              <a:buNone/>
            </a:pPr>
            <a:r>
              <a:rPr lang="en"/>
              <a:t>I allocate CPU to my computer or I don't know there's like I can't think of any</a:t>
            </a:r>
            <a:endParaRPr/>
          </a:p>
          <a:p>
            <a:pPr marL="0" lvl="0" indent="0" algn="l" rtl="0">
              <a:spcBef>
                <a:spcPts val="0"/>
              </a:spcBef>
              <a:spcAft>
                <a:spcPts val="0"/>
              </a:spcAft>
              <a:buNone/>
            </a:pPr>
            <a:r>
              <a:rPr lang="en"/>
              <a:t>56:33</a:t>
            </a:r>
            <a:endParaRPr/>
          </a:p>
          <a:p>
            <a:pPr marL="0" lvl="0" indent="0" algn="l" rtl="0">
              <a:spcBef>
                <a:spcPts val="0"/>
              </a:spcBef>
              <a:spcAft>
                <a:spcPts val="0"/>
              </a:spcAft>
              <a:buNone/>
            </a:pPr>
            <a:r>
              <a:rPr lang="en"/>
              <a:t>other one but there's all these different uh resource allocation problems in real life and all of them</a:t>
            </a:r>
            <a:endParaRPr/>
          </a:p>
          <a:p>
            <a:pPr marL="0" lvl="0" indent="0" algn="l" rtl="0">
              <a:spcBef>
                <a:spcPts val="0"/>
              </a:spcBef>
              <a:spcAft>
                <a:spcPts val="0"/>
              </a:spcAft>
              <a:buNone/>
            </a:pPr>
            <a:r>
              <a:rPr lang="en"/>
              <a:t>56:39</a:t>
            </a:r>
            <a:endParaRPr/>
          </a:p>
          <a:p>
            <a:pPr marL="0" lvl="0" indent="0" algn="l" rtl="0">
              <a:spcBef>
                <a:spcPts val="0"/>
              </a:spcBef>
              <a:spcAft>
                <a:spcPts val="0"/>
              </a:spcAft>
              <a:buNone/>
            </a:pPr>
            <a:r>
              <a:rPr lang="en"/>
              <a:t>kind of have the same character so there's two different ways we can allocate a limited amount of resources</a:t>
            </a:r>
            <a:endParaRPr/>
          </a:p>
          <a:p>
            <a:pPr marL="0" lvl="0" indent="0" algn="l" rtl="0">
              <a:spcBef>
                <a:spcPts val="0"/>
              </a:spcBef>
              <a:spcAft>
                <a:spcPts val="0"/>
              </a:spcAft>
              <a:buNone/>
            </a:pPr>
            <a:r>
              <a:rPr lang="en"/>
              <a:t>56:45</a:t>
            </a:r>
            <a:endParaRPr/>
          </a:p>
          <a:p>
            <a:pPr marL="0" lvl="0" indent="0" algn="l" rtl="0">
              <a:spcBef>
                <a:spcPts val="0"/>
              </a:spcBef>
              <a:spcAft>
                <a:spcPts val="0"/>
              </a:spcAft>
              <a:buNone/>
            </a:pPr>
            <a:r>
              <a:rPr lang="en"/>
              <a:t>to lots of users who want them so one way is static allocation everyone gets a</a:t>
            </a:r>
            <a:endParaRPr/>
          </a:p>
          <a:p>
            <a:pPr marL="0" lvl="0" indent="0" algn="l" rtl="0">
              <a:spcBef>
                <a:spcPts val="0"/>
              </a:spcBef>
              <a:spcAft>
                <a:spcPts val="0"/>
              </a:spcAft>
              <a:buNone/>
            </a:pPr>
            <a:r>
              <a:rPr lang="en"/>
              <a:t>56:51</a:t>
            </a:r>
            <a:endParaRPr/>
          </a:p>
          <a:p>
            <a:pPr marL="0" lvl="0" indent="0" algn="l" rtl="0">
              <a:spcBef>
                <a:spcPts val="0"/>
              </a:spcBef>
              <a:spcAft>
                <a:spcPts val="0"/>
              </a:spcAft>
              <a:buNone/>
            </a:pPr>
            <a:r>
              <a:rPr lang="en"/>
              <a:t>fixed amount for all time so for example my computer I could say all right my CPU</a:t>
            </a:r>
            <a:endParaRPr/>
          </a:p>
          <a:p>
            <a:pPr marL="0" lvl="0" indent="0" algn="l" rtl="0">
              <a:spcBef>
                <a:spcPts val="0"/>
              </a:spcBef>
              <a:spcAft>
                <a:spcPts val="0"/>
              </a:spcAft>
              <a:buNone/>
            </a:pPr>
            <a:r>
              <a:rPr lang="en"/>
              <a:t>56:56</a:t>
            </a:r>
            <a:endParaRPr/>
          </a:p>
          <a:p>
            <a:pPr marL="0" lvl="0" indent="0" algn="l" rtl="0">
              <a:spcBef>
                <a:spcPts val="0"/>
              </a:spcBef>
              <a:spcAft>
                <a:spcPts val="0"/>
              </a:spcAft>
              <a:buNone/>
            </a:pPr>
            <a:r>
              <a:rPr lang="en"/>
              <a:t>can do you know a thousand computations per second and so this application in</a:t>
            </a:r>
            <a:endParaRPr/>
          </a:p>
          <a:p>
            <a:pPr marL="0" lvl="0" indent="0" algn="l" rtl="0">
              <a:spcBef>
                <a:spcPts val="0"/>
              </a:spcBef>
              <a:spcAft>
                <a:spcPts val="0"/>
              </a:spcAft>
              <a:buNone/>
            </a:pPr>
            <a:r>
              <a:rPr lang="en"/>
              <a:t>57:02</a:t>
            </a:r>
            <a:endParaRPr/>
          </a:p>
          <a:p>
            <a:pPr marL="0" lvl="0" indent="0" algn="l" rtl="0">
              <a:spcBef>
                <a:spcPts val="0"/>
              </a:spcBef>
              <a:spcAft>
                <a:spcPts val="0"/>
              </a:spcAft>
              <a:buNone/>
            </a:pPr>
            <a:r>
              <a:rPr lang="en"/>
              <a:t>blue gets a third of it this application in red gets a third of it this application in green gets a third of it</a:t>
            </a:r>
            <a:endParaRPr/>
          </a:p>
          <a:p>
            <a:pPr marL="0" lvl="0" indent="0" algn="l" rtl="0">
              <a:spcBef>
                <a:spcPts val="0"/>
              </a:spcBef>
              <a:spcAft>
                <a:spcPts val="0"/>
              </a:spcAft>
              <a:buNone/>
            </a:pPr>
            <a:r>
              <a:rPr lang="en"/>
              <a:t>57:07</a:t>
            </a:r>
            <a:endParaRPr/>
          </a:p>
          <a:p>
            <a:pPr marL="0" lvl="0" indent="0" algn="l" rtl="0">
              <a:spcBef>
                <a:spcPts val="0"/>
              </a:spcBef>
              <a:spcAft>
                <a:spcPts val="0"/>
              </a:spcAft>
              <a:buNone/>
            </a:pPr>
            <a:r>
              <a:rPr lang="en"/>
              <a:t>and that's true for all time so it doesn't matter what time it is everyone gets exactly onethird of the available</a:t>
            </a:r>
            <a:endParaRPr/>
          </a:p>
          <a:p>
            <a:pPr marL="0" lvl="0" indent="0" algn="l" rtl="0">
              <a:spcBef>
                <a:spcPts val="0"/>
              </a:spcBef>
              <a:spcAft>
                <a:spcPts val="0"/>
              </a:spcAft>
              <a:buNone/>
            </a:pPr>
            <a:r>
              <a:rPr lang="en"/>
              <a:t>57:15</a:t>
            </a:r>
            <a:endParaRPr/>
          </a:p>
          <a:p>
            <a:pPr marL="0" lvl="0" indent="0" algn="l" rtl="0">
              <a:spcBef>
                <a:spcPts val="0"/>
              </a:spcBef>
              <a:spcAft>
                <a:spcPts val="0"/>
              </a:spcAft>
              <a:buNone/>
            </a:pPr>
            <a:r>
              <a:rPr lang="en"/>
              <a:t>capacity by contrast the other option is called statistical multiplexing which is</a:t>
            </a:r>
            <a:endParaRPr/>
          </a:p>
          <a:p>
            <a:pPr marL="0" lvl="0" indent="0" algn="l" rtl="0">
              <a:spcBef>
                <a:spcPts val="0"/>
              </a:spcBef>
              <a:spcAft>
                <a:spcPts val="0"/>
              </a:spcAft>
              <a:buNone/>
            </a:pPr>
            <a:r>
              <a:rPr lang="en"/>
              <a:t>57:20</a:t>
            </a:r>
            <a:endParaRPr/>
          </a:p>
          <a:p>
            <a:pPr marL="0" lvl="0" indent="0" algn="l" rtl="0">
              <a:spcBef>
                <a:spcPts val="0"/>
              </a:spcBef>
              <a:spcAft>
                <a:spcPts val="0"/>
              </a:spcAft>
              <a:buNone/>
            </a:pPr>
            <a:r>
              <a:rPr lang="en"/>
              <a:t>a really fancy way of saying you dynamically allocate based on demand so for example at this time the red</a:t>
            </a:r>
            <a:endParaRPr/>
          </a:p>
          <a:p>
            <a:pPr marL="0" lvl="0" indent="0" algn="l" rtl="0">
              <a:spcBef>
                <a:spcPts val="0"/>
              </a:spcBef>
              <a:spcAft>
                <a:spcPts val="0"/>
              </a:spcAft>
              <a:buNone/>
            </a:pPr>
            <a:r>
              <a:rPr lang="en"/>
              <a:t>57:28</a:t>
            </a:r>
            <a:endParaRPr/>
          </a:p>
          <a:p>
            <a:pPr marL="0" lvl="0" indent="0" algn="l" rtl="0">
              <a:spcBef>
                <a:spcPts val="0"/>
              </a:spcBef>
              <a:spcAft>
                <a:spcPts val="0"/>
              </a:spcAft>
              <a:buNone/>
            </a:pPr>
            <a:r>
              <a:rPr lang="en"/>
              <a:t>application needs a lot of uh resources so we give the red application a lot of resources and right now the blue</a:t>
            </a:r>
            <a:endParaRPr/>
          </a:p>
          <a:p>
            <a:pPr marL="0" lvl="0" indent="0" algn="l" rtl="0">
              <a:spcBef>
                <a:spcPts val="0"/>
              </a:spcBef>
              <a:spcAft>
                <a:spcPts val="0"/>
              </a:spcAft>
              <a:buNone/>
            </a:pPr>
            <a:r>
              <a:rPr lang="en"/>
              <a:t>57:34</a:t>
            </a:r>
            <a:endParaRPr/>
          </a:p>
          <a:p>
            <a:pPr marL="0" lvl="0" indent="0" algn="l" rtl="0">
              <a:spcBef>
                <a:spcPts val="0"/>
              </a:spcBef>
              <a:spcAft>
                <a:spcPts val="0"/>
              </a:spcAft>
              <a:buNone/>
            </a:pPr>
            <a:r>
              <a:rPr lang="en"/>
              <a:t>application doesn't need any so at this particular slice in time blue gets zero red gets a lot green gets some and maybe</a:t>
            </a:r>
            <a:endParaRPr/>
          </a:p>
          <a:p>
            <a:pPr marL="0" lvl="0" indent="0" algn="l" rtl="0">
              <a:spcBef>
                <a:spcPts val="0"/>
              </a:spcBef>
              <a:spcAft>
                <a:spcPts val="0"/>
              </a:spcAft>
              <a:buNone/>
            </a:pPr>
            <a:r>
              <a:rPr lang="en"/>
              <a:t>57:42</a:t>
            </a:r>
            <a:endParaRPr/>
          </a:p>
          <a:p>
            <a:pPr marL="0" lvl="0" indent="0" algn="l" rtl="0">
              <a:spcBef>
                <a:spcPts val="0"/>
              </a:spcBef>
              <a:spcAft>
                <a:spcPts val="0"/>
              </a:spcAft>
              <a:buNone/>
            </a:pPr>
            <a:r>
              <a:rPr lang="en"/>
              <a:t>later the blue application starts up and says actually I need a lot too so now the blue application gets some the red</a:t>
            </a:r>
            <a:endParaRPr/>
          </a:p>
          <a:p>
            <a:pPr marL="0" lvl="0" indent="0" algn="l" rtl="0">
              <a:spcBef>
                <a:spcPts val="0"/>
              </a:spcBef>
              <a:spcAft>
                <a:spcPts val="0"/>
              </a:spcAft>
              <a:buNone/>
            </a:pPr>
            <a:r>
              <a:rPr lang="en"/>
              <a:t>57:49</a:t>
            </a:r>
            <a:endParaRPr/>
          </a:p>
          <a:p>
            <a:pPr marL="0" lvl="0" indent="0" algn="l" rtl="0">
              <a:spcBef>
                <a:spcPts val="0"/>
              </a:spcBef>
              <a:spcAft>
                <a:spcPts val="0"/>
              </a:spcAft>
              <a:buNone/>
            </a:pPr>
            <a:r>
              <a:rPr lang="en"/>
              <a:t>application gets some and maybe at this lce of time the green application has gone to sleep and it doesn't need any so</a:t>
            </a:r>
            <a:endParaRPr/>
          </a:p>
          <a:p>
            <a:pPr marL="0" lvl="0" indent="0" algn="l" rtl="0">
              <a:spcBef>
                <a:spcPts val="0"/>
              </a:spcBef>
              <a:spcAft>
                <a:spcPts val="0"/>
              </a:spcAft>
              <a:buNone/>
            </a:pPr>
            <a:r>
              <a:rPr lang="en"/>
              <a:t>57:55</a:t>
            </a:r>
            <a:endParaRPr/>
          </a:p>
          <a:p>
            <a:pPr marL="0" lvl="0" indent="0" algn="l" rtl="0">
              <a:spcBef>
                <a:spcPts val="0"/>
              </a:spcBef>
              <a:spcAft>
                <a:spcPts val="0"/>
              </a:spcAft>
              <a:buNone/>
            </a:pPr>
            <a:r>
              <a:rPr lang="en"/>
              <a:t>what this picture is showing is that over time the amount of resources that we give out to each of these three users</a:t>
            </a:r>
            <a:endParaRPr/>
          </a:p>
          <a:p>
            <a:pPr marL="0" lvl="0" indent="0" algn="l" rtl="0">
              <a:spcBef>
                <a:spcPts val="0"/>
              </a:spcBef>
              <a:spcAft>
                <a:spcPts val="0"/>
              </a:spcAft>
              <a:buNone/>
            </a:pPr>
            <a:r>
              <a:rPr lang="en"/>
              <a:t>58:01</a:t>
            </a:r>
            <a:endParaRPr/>
          </a:p>
          <a:p>
            <a:pPr marL="0" lvl="0" indent="0" algn="l" rtl="0">
              <a:spcBef>
                <a:spcPts val="0"/>
              </a:spcBef>
              <a:spcAft>
                <a:spcPts val="0"/>
              </a:spcAft>
              <a:buNone/>
            </a:pPr>
            <a:r>
              <a:rPr lang="en"/>
              <a:t>is different depending on what they need so those are our two choices either give everyone a fixed amount or dynamically</a:t>
            </a:r>
            <a:endParaRPr/>
          </a:p>
          <a:p>
            <a:pPr marL="0" lvl="0" indent="0" algn="l" rtl="0">
              <a:spcBef>
                <a:spcPts val="0"/>
              </a:spcBef>
              <a:spcAft>
                <a:spcPts val="0"/>
              </a:spcAft>
              <a:buNone/>
            </a:pPr>
            <a:r>
              <a:rPr lang="en"/>
              <a:t>58:09</a:t>
            </a:r>
            <a:endParaRPr/>
          </a:p>
          <a:p>
            <a:pPr marL="0" lvl="0" indent="0" algn="l" rtl="0">
              <a:spcBef>
                <a:spcPts val="0"/>
              </a:spcBef>
              <a:spcAft>
                <a:spcPts val="0"/>
              </a:spcAft>
              <a:buNone/>
            </a:pPr>
            <a:r>
              <a:rPr lang="en"/>
              <a:t>change the amount that we give to them based on what they want so which of these is better that's a question that</a:t>
            </a:r>
            <a:endParaRPr/>
          </a:p>
          <a:p>
            <a:pPr marL="0" lvl="0" indent="0" algn="l" rtl="0">
              <a:spcBef>
                <a:spcPts val="0"/>
              </a:spcBef>
              <a:spcAft>
                <a:spcPts val="0"/>
              </a:spcAft>
              <a:buNone/>
            </a:pPr>
            <a:r>
              <a:rPr lang="en"/>
              <a:t>58:15</a:t>
            </a:r>
            <a:endParaRPr/>
          </a:p>
          <a:p>
            <a:pPr marL="0" lvl="0" indent="0" algn="l" rtl="0">
              <a:spcBef>
                <a:spcPts val="0"/>
              </a:spcBef>
              <a:spcAft>
                <a:spcPts val="0"/>
              </a:spcAft>
              <a:buNone/>
            </a:pPr>
            <a:r>
              <a:rPr lang="en"/>
              <a:t>we have to answer as we're designing things but as a bit of a spoiler network resources use statistical Multiplex so</a:t>
            </a:r>
            <a:endParaRPr/>
          </a:p>
          <a:p>
            <a:pPr marL="0" lvl="0" indent="0" algn="l" rtl="0">
              <a:spcBef>
                <a:spcPts val="0"/>
              </a:spcBef>
              <a:spcAft>
                <a:spcPts val="0"/>
              </a:spcAft>
              <a:buNone/>
            </a:pPr>
            <a:r>
              <a:rPr lang="en"/>
              <a:t>58:22</a:t>
            </a:r>
            <a:endParaRPr/>
          </a:p>
          <a:p>
            <a:pPr marL="0" lvl="0" indent="0" algn="l" rtl="0">
              <a:spcBef>
                <a:spcPts val="0"/>
              </a:spcBef>
              <a:spcAft>
                <a:spcPts val="0"/>
              </a:spcAft>
              <a:buNone/>
            </a:pPr>
            <a:r>
              <a:rPr lang="en"/>
              <a:t>it's not like each of us has a dedicated amount of network that we can use and it's the same all the time for example</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2ef9f5a5496_0_3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 name="Google Shape;173;g2ef9f5a5496_0_3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marR="0" lvl="0" indent="-342900" algn="l" defTabSz="914400" rtl="0" eaLnBrk="1" fontAlgn="auto" latinLnBrk="0" hangingPunct="1">
              <a:lnSpc>
                <a:spcPct val="100000"/>
              </a:lnSpc>
              <a:spcBef>
                <a:spcPts val="0"/>
              </a:spcBef>
              <a:spcAft>
                <a:spcPts val="0"/>
              </a:spcAft>
              <a:buClr>
                <a:schemeClr val="accent3"/>
              </a:buClr>
              <a:buSzPts val="1800"/>
              <a:buFont typeface="Arial"/>
              <a:buChar char="●"/>
              <a:tabLst/>
              <a:defRPr/>
            </a:pPr>
            <a:r>
              <a:rPr lang="en-US" dirty="0">
                <a:solidFill>
                  <a:schemeClr val="accent3"/>
                </a:solidFill>
              </a:rPr>
              <a:t>Alternative: Could introduce some "quality-of-service" guarantees.</a:t>
            </a:r>
          </a:p>
          <a:p>
            <a:pPr marL="457200" lvl="0" indent="-342900" algn="l" rtl="0">
              <a:spcBef>
                <a:spcPts val="0"/>
              </a:spcBef>
              <a:spcAft>
                <a:spcPts val="0"/>
              </a:spcAft>
              <a:buClr>
                <a:schemeClr val="accent3"/>
              </a:buClr>
              <a:buSzPts val="1800"/>
              <a:buChar char="●"/>
            </a:pPr>
            <a:endParaRPr lang="en-US" dirty="0">
              <a:solidFill>
                <a:schemeClr val="accent3"/>
              </a:solidFill>
            </a:endParaRPr>
          </a:p>
          <a:p>
            <a:pPr marL="457200" lvl="0" indent="-342900" algn="l" rtl="0">
              <a:spcBef>
                <a:spcPts val="0"/>
              </a:spcBef>
              <a:spcAft>
                <a:spcPts val="0"/>
              </a:spcAft>
              <a:buClr>
                <a:schemeClr val="accent3"/>
              </a:buClr>
              <a:buSzPts val="1800"/>
              <a:buChar char="●"/>
            </a:pPr>
            <a:r>
              <a:rPr lang="en-US" dirty="0">
                <a:solidFill>
                  <a:schemeClr val="accent3"/>
                </a:solidFill>
              </a:rPr>
              <a:t>Alternative: SDN </a:t>
            </a:r>
            <a:r>
              <a:rPr lang="en-US" sz="1000" dirty="0">
                <a:solidFill>
                  <a:schemeClr val="accent3"/>
                </a:solidFill>
              </a:rPr>
              <a:t>(</a:t>
            </a:r>
            <a:r>
              <a:rPr lang="en-US" sz="1000" i="1" dirty="0">
                <a:solidFill>
                  <a:schemeClr val="accent3"/>
                </a:solidFill>
              </a:rPr>
              <a:t>Software-Defined Networking</a:t>
            </a:r>
            <a:r>
              <a:rPr lang="en-US" sz="1000" dirty="0">
                <a:solidFill>
                  <a:schemeClr val="accent3"/>
                </a:solidFill>
              </a:rPr>
              <a:t>)</a:t>
            </a:r>
            <a:r>
              <a:rPr lang="en-US" dirty="0">
                <a:solidFill>
                  <a:schemeClr val="accent3"/>
                </a:solidFill>
              </a:rPr>
              <a:t> centralizes control for performance.</a:t>
            </a:r>
          </a:p>
          <a:p>
            <a:pPr marL="457200" lvl="0" indent="-342900" algn="l" rtl="0">
              <a:spcBef>
                <a:spcPts val="0"/>
              </a:spcBef>
              <a:spcAft>
                <a:spcPts val="0"/>
              </a:spcAft>
              <a:buClr>
                <a:schemeClr val="accent3"/>
              </a:buClr>
              <a:buSzPts val="1800"/>
              <a:buChar char="●"/>
            </a:pPr>
            <a:r>
              <a:rPr lang="en-US" dirty="0">
                <a:solidFill>
                  <a:schemeClr val="accent3"/>
                </a:solidFill>
              </a:rPr>
              <a:t>Alternative: DSDN </a:t>
            </a:r>
            <a:r>
              <a:rPr lang="en-US" sz="1000" dirty="0">
                <a:solidFill>
                  <a:schemeClr val="accent3"/>
                </a:solidFill>
              </a:rPr>
              <a:t>(</a:t>
            </a:r>
            <a:r>
              <a:rPr lang="en-US" sz="1000" i="1" dirty="0">
                <a:solidFill>
                  <a:schemeClr val="accent3"/>
                </a:solidFill>
              </a:rPr>
              <a:t>Distributed SDN</a:t>
            </a:r>
            <a:r>
              <a:rPr lang="en-US" sz="1000" dirty="0">
                <a:solidFill>
                  <a:schemeClr val="accent3"/>
                </a:solidFill>
              </a:rPr>
              <a:t>)</a:t>
            </a:r>
            <a:r>
              <a:rPr lang="en-US" dirty="0">
                <a:solidFill>
                  <a:schemeClr val="accent3"/>
                </a:solidFill>
              </a:rPr>
              <a:t> moves back toward decentralization again!</a:t>
            </a:r>
          </a:p>
          <a:p>
            <a:pPr marL="0" lvl="0" indent="0" algn="l" rtl="0">
              <a:spcBef>
                <a:spcPts val="0"/>
              </a:spcBef>
              <a:spcAft>
                <a:spcPts val="0"/>
              </a:spcAft>
              <a:buClr>
                <a:schemeClr val="dk1"/>
              </a:buClr>
              <a:buSzPts val="1100"/>
              <a:buFont typeface="Arial"/>
              <a:buNone/>
            </a:pPr>
            <a:r>
              <a:rPr lang="en-US" dirty="0">
                <a:solidFill>
                  <a:schemeClr val="dk1"/>
                </a:solidFill>
              </a:rPr>
              <a:t>S</a:t>
            </a:r>
            <a:endParaRPr lang="en" dirty="0">
              <a:solidFill>
                <a:schemeClr val="dk1"/>
              </a:solidFill>
            </a:endParaRPr>
          </a:p>
          <a:p>
            <a:pPr marL="0" lvl="0" indent="0" algn="l" rtl="0">
              <a:spcBef>
                <a:spcPts val="0"/>
              </a:spcBef>
              <a:spcAft>
                <a:spcPts val="0"/>
              </a:spcAft>
              <a:buClr>
                <a:schemeClr val="dk1"/>
              </a:buClr>
              <a:buSzPts val="1100"/>
              <a:buFont typeface="Arial"/>
              <a:buNone/>
            </a:pPr>
            <a:r>
              <a:rPr lang="en" dirty="0">
                <a:solidFill>
                  <a:schemeClr val="dk1"/>
                </a:solidFill>
              </a:rPr>
              <a:t>o let's go through each one so the first one is decentralized control as mentioned last</a:t>
            </a:r>
            <a:endParaRPr dirty="0">
              <a:solidFill>
                <a:schemeClr val="dk1"/>
              </a:solidFill>
            </a:endParaRPr>
          </a:p>
          <a:p>
            <a:pPr marL="0" lvl="0" indent="0" algn="l" rtl="0">
              <a:spcBef>
                <a:spcPts val="0"/>
              </a:spcBef>
              <a:spcAft>
                <a:spcPts val="0"/>
              </a:spcAft>
              <a:buClr>
                <a:schemeClr val="dk1"/>
              </a:buClr>
              <a:buSzPts val="1100"/>
              <a:buFont typeface="Arial"/>
              <a:buNone/>
            </a:pPr>
            <a:r>
              <a:rPr lang="en" dirty="0">
                <a:solidFill>
                  <a:schemeClr val="dk1"/>
                </a:solidFill>
              </a:rPr>
              <a:t>4:08</a:t>
            </a:r>
            <a:endParaRPr dirty="0">
              <a:solidFill>
                <a:schemeClr val="dk1"/>
              </a:solidFill>
            </a:endParaRPr>
          </a:p>
          <a:p>
            <a:pPr marL="0" lvl="0" indent="0" algn="l" rtl="0">
              <a:spcBef>
                <a:spcPts val="0"/>
              </a:spcBef>
              <a:spcAft>
                <a:spcPts val="0"/>
              </a:spcAft>
              <a:buClr>
                <a:schemeClr val="dk1"/>
              </a:buClr>
              <a:buSzPts val="1100"/>
              <a:buFont typeface="Arial"/>
              <a:buNone/>
            </a:pPr>
            <a:r>
              <a:rPr lang="en" dirty="0">
                <a:solidFill>
                  <a:schemeClr val="dk1"/>
                </a:solidFill>
              </a:rPr>
              <a:t>time there is no one Mastermind running the Internet it's not like there's a single computer somewhere and it's</a:t>
            </a:r>
            <a:endParaRPr dirty="0">
              <a:solidFill>
                <a:schemeClr val="dk1"/>
              </a:solidFill>
            </a:endParaRPr>
          </a:p>
          <a:p>
            <a:pPr marL="0" lvl="0" indent="0" algn="l" rtl="0">
              <a:spcBef>
                <a:spcPts val="0"/>
              </a:spcBef>
              <a:spcAft>
                <a:spcPts val="0"/>
              </a:spcAft>
              <a:buClr>
                <a:schemeClr val="dk1"/>
              </a:buClr>
              <a:buSzPts val="1100"/>
              <a:buFont typeface="Arial"/>
              <a:buNone/>
            </a:pPr>
            <a:r>
              <a:rPr lang="en" dirty="0">
                <a:solidFill>
                  <a:schemeClr val="dk1"/>
                </a:solidFill>
              </a:rPr>
              <a:t>4:14</a:t>
            </a:r>
            <a:endParaRPr dirty="0">
              <a:solidFill>
                <a:schemeClr val="dk1"/>
              </a:solidFill>
            </a:endParaRPr>
          </a:p>
          <a:p>
            <a:pPr marL="0" lvl="0" indent="0" algn="l" rtl="0">
              <a:spcBef>
                <a:spcPts val="0"/>
              </a:spcBef>
              <a:spcAft>
                <a:spcPts val="0"/>
              </a:spcAft>
              <a:buClr>
                <a:schemeClr val="dk1"/>
              </a:buClr>
              <a:buSzPts val="1100"/>
              <a:buFont typeface="Arial"/>
              <a:buNone/>
            </a:pPr>
            <a:r>
              <a:rPr lang="en" dirty="0">
                <a:solidFill>
                  <a:schemeClr val="dk1"/>
                </a:solidFill>
              </a:rPr>
              <a:t>thinking really hard and it's running all of the internet for you there's no such computer like that so the internet</a:t>
            </a:r>
            <a:endParaRPr dirty="0">
              <a:solidFill>
                <a:schemeClr val="dk1"/>
              </a:solidFill>
            </a:endParaRPr>
          </a:p>
          <a:p>
            <a:pPr marL="0" lvl="0" indent="0" algn="l" rtl="0">
              <a:spcBef>
                <a:spcPts val="0"/>
              </a:spcBef>
              <a:spcAft>
                <a:spcPts val="0"/>
              </a:spcAft>
              <a:buClr>
                <a:schemeClr val="dk1"/>
              </a:buClr>
              <a:buSzPts val="1100"/>
              <a:buFont typeface="Arial"/>
              <a:buNone/>
            </a:pPr>
            <a:r>
              <a:rPr lang="en" dirty="0">
                <a:solidFill>
                  <a:schemeClr val="dk1"/>
                </a:solidFill>
              </a:rPr>
              <a:t>4:21</a:t>
            </a:r>
            <a:endParaRPr dirty="0">
              <a:solidFill>
                <a:schemeClr val="dk1"/>
              </a:solidFill>
            </a:endParaRPr>
          </a:p>
          <a:p>
            <a:pPr marL="0" lvl="0" indent="0" algn="l" rtl="0">
              <a:spcBef>
                <a:spcPts val="0"/>
              </a:spcBef>
              <a:spcAft>
                <a:spcPts val="0"/>
              </a:spcAft>
              <a:buClr>
                <a:schemeClr val="dk1"/>
              </a:buClr>
              <a:buSzPts val="1100"/>
              <a:buFont typeface="Arial"/>
              <a:buNone/>
            </a:pPr>
            <a:r>
              <a:rPr lang="en" dirty="0">
                <a:solidFill>
                  <a:schemeClr val="dk1"/>
                </a:solidFill>
              </a:rPr>
              <a:t>is distributed every Network device every router every host is thinking all by itself and by talking to its</a:t>
            </a:r>
            <a:endParaRPr dirty="0">
              <a:solidFill>
                <a:schemeClr val="dk1"/>
              </a:solidFill>
            </a:endParaRPr>
          </a:p>
          <a:p>
            <a:pPr marL="0" lvl="0" indent="0" algn="l" rtl="0">
              <a:spcBef>
                <a:spcPts val="0"/>
              </a:spcBef>
              <a:spcAft>
                <a:spcPts val="0"/>
              </a:spcAft>
              <a:buClr>
                <a:schemeClr val="dk1"/>
              </a:buClr>
              <a:buSzPts val="1100"/>
              <a:buFont typeface="Arial"/>
              <a:buNone/>
            </a:pPr>
            <a:r>
              <a:rPr lang="en" dirty="0">
                <a:solidFill>
                  <a:schemeClr val="dk1"/>
                </a:solidFill>
              </a:rPr>
              <a:t>4:28</a:t>
            </a:r>
            <a:endParaRPr dirty="0">
              <a:solidFill>
                <a:schemeClr val="dk1"/>
              </a:solidFill>
            </a:endParaRPr>
          </a:p>
          <a:p>
            <a:pPr marL="0" lvl="0" indent="0" algn="l" rtl="0">
              <a:spcBef>
                <a:spcPts val="0"/>
              </a:spcBef>
              <a:spcAft>
                <a:spcPts val="0"/>
              </a:spcAft>
              <a:buClr>
                <a:schemeClr val="dk1"/>
              </a:buClr>
              <a:buSzPts val="1100"/>
              <a:buFont typeface="Arial"/>
              <a:buNone/>
            </a:pPr>
            <a:r>
              <a:rPr lang="en" dirty="0">
                <a:solidFill>
                  <a:schemeClr val="dk1"/>
                </a:solidFill>
              </a:rPr>
              <a:t>neighbors it's somehow forming the overall Network that's the internet so there is no Central Mastermind that's a</a:t>
            </a:r>
            <a:endParaRPr dirty="0">
              <a:solidFill>
                <a:schemeClr val="dk1"/>
              </a:solidFill>
            </a:endParaRPr>
          </a:p>
          <a:p>
            <a:pPr marL="0" lvl="0" indent="0" algn="l" rtl="0">
              <a:spcBef>
                <a:spcPts val="0"/>
              </a:spcBef>
              <a:spcAft>
                <a:spcPts val="0"/>
              </a:spcAft>
              <a:buClr>
                <a:schemeClr val="dk1"/>
              </a:buClr>
              <a:buSzPts val="1100"/>
              <a:buFont typeface="Arial"/>
              <a:buNone/>
            </a:pPr>
            <a:r>
              <a:rPr lang="en" dirty="0">
                <a:solidFill>
                  <a:schemeClr val="dk1"/>
                </a:solidFill>
              </a:rPr>
              <a:t>4:35</a:t>
            </a:r>
            <a:endParaRPr dirty="0">
              <a:solidFill>
                <a:schemeClr val="dk1"/>
              </a:solidFill>
            </a:endParaRPr>
          </a:p>
          <a:p>
            <a:pPr marL="0" lvl="0" indent="0" algn="l" rtl="0">
              <a:spcBef>
                <a:spcPts val="0"/>
              </a:spcBef>
              <a:spcAft>
                <a:spcPts val="0"/>
              </a:spcAft>
              <a:buClr>
                <a:schemeClr val="dk1"/>
              </a:buClr>
              <a:buSzPts val="1100"/>
              <a:buFont typeface="Arial"/>
              <a:buNone/>
            </a:pPr>
            <a:r>
              <a:rPr lang="en" dirty="0">
                <a:solidFill>
                  <a:schemeClr val="dk1"/>
                </a:solidFill>
              </a:rPr>
              <a:t>principle that we found out as we designed the internet but there are alternatives so for example later in the</a:t>
            </a:r>
            <a:endParaRPr dirty="0">
              <a:solidFill>
                <a:schemeClr val="dk1"/>
              </a:solidFill>
            </a:endParaRPr>
          </a:p>
          <a:p>
            <a:pPr marL="0" lvl="0" indent="0" algn="l" rtl="0">
              <a:spcBef>
                <a:spcPts val="0"/>
              </a:spcBef>
              <a:spcAft>
                <a:spcPts val="0"/>
              </a:spcAft>
              <a:buClr>
                <a:schemeClr val="dk1"/>
              </a:buClr>
              <a:buSzPts val="1100"/>
              <a:buFont typeface="Arial"/>
              <a:buNone/>
            </a:pPr>
            <a:r>
              <a:rPr lang="en" dirty="0">
                <a:solidFill>
                  <a:schemeClr val="dk1"/>
                </a:solidFill>
              </a:rPr>
              <a:t>4:40</a:t>
            </a:r>
            <a:endParaRPr dirty="0">
              <a:solidFill>
                <a:schemeClr val="dk1"/>
              </a:solidFill>
            </a:endParaRPr>
          </a:p>
          <a:p>
            <a:pPr marL="0" lvl="0" indent="0" algn="l" rtl="0">
              <a:spcBef>
                <a:spcPts val="0"/>
              </a:spcBef>
              <a:spcAft>
                <a:spcPts val="0"/>
              </a:spcAft>
              <a:buClr>
                <a:schemeClr val="dk1"/>
              </a:buClr>
              <a:buSzPts val="1100"/>
              <a:buFont typeface="Arial"/>
              <a:buNone/>
            </a:pPr>
            <a:r>
              <a:rPr lang="en" dirty="0">
                <a:solidFill>
                  <a:schemeClr val="dk1"/>
                </a:solidFill>
              </a:rPr>
              <a:t>class we'll see something called software defined networking where a bunch of people got together and said well why does it have to be like this</a:t>
            </a:r>
            <a:endParaRPr dirty="0">
              <a:solidFill>
                <a:schemeClr val="dk1"/>
              </a:solidFill>
            </a:endParaRPr>
          </a:p>
          <a:p>
            <a:pPr marL="0" lvl="0" indent="0" algn="l" rtl="0">
              <a:spcBef>
                <a:spcPts val="0"/>
              </a:spcBef>
              <a:spcAft>
                <a:spcPts val="0"/>
              </a:spcAft>
              <a:buClr>
                <a:schemeClr val="dk1"/>
              </a:buClr>
              <a:buSzPts val="1100"/>
              <a:buFont typeface="Arial"/>
              <a:buNone/>
            </a:pPr>
            <a:r>
              <a:rPr lang="en" dirty="0">
                <a:solidFill>
                  <a:schemeClr val="dk1"/>
                </a:solidFill>
              </a:rPr>
              <a:t>4:47</a:t>
            </a:r>
            <a:endParaRPr dirty="0">
              <a:solidFill>
                <a:schemeClr val="dk1"/>
              </a:solidFill>
            </a:endParaRPr>
          </a:p>
          <a:p>
            <a:pPr marL="0" lvl="0" indent="0" algn="l" rtl="0">
              <a:spcBef>
                <a:spcPts val="0"/>
              </a:spcBef>
              <a:spcAft>
                <a:spcPts val="0"/>
              </a:spcAft>
              <a:buClr>
                <a:schemeClr val="dk1"/>
              </a:buClr>
              <a:buSzPts val="1100"/>
              <a:buFont typeface="Arial"/>
              <a:buNone/>
            </a:pPr>
            <a:r>
              <a:rPr lang="en" dirty="0">
                <a:solidFill>
                  <a:schemeClr val="dk1"/>
                </a:solidFill>
              </a:rPr>
              <a:t>what if there was a central Mastermind how would that change things and so later we'll see an alternative design</a:t>
            </a:r>
            <a:endParaRPr dirty="0">
              <a:solidFill>
                <a:schemeClr val="dk1"/>
              </a:solidFill>
            </a:endParaRPr>
          </a:p>
          <a:p>
            <a:pPr marL="0" lvl="0" indent="0" algn="l" rtl="0">
              <a:spcBef>
                <a:spcPts val="0"/>
              </a:spcBef>
              <a:spcAft>
                <a:spcPts val="0"/>
              </a:spcAft>
              <a:buClr>
                <a:schemeClr val="dk1"/>
              </a:buClr>
              <a:buSzPts val="1100"/>
              <a:buFont typeface="Arial"/>
              <a:buNone/>
            </a:pPr>
            <a:r>
              <a:rPr lang="en" dirty="0">
                <a:solidFill>
                  <a:schemeClr val="dk1"/>
                </a:solidFill>
              </a:rPr>
              <a:t>4:53</a:t>
            </a:r>
            <a:endParaRPr dirty="0">
              <a:solidFill>
                <a:schemeClr val="dk1"/>
              </a:solidFill>
            </a:endParaRPr>
          </a:p>
          <a:p>
            <a:pPr marL="0" lvl="0" indent="0" algn="l" rtl="0">
              <a:spcBef>
                <a:spcPts val="0"/>
              </a:spcBef>
              <a:spcAft>
                <a:spcPts val="0"/>
              </a:spcAft>
              <a:buClr>
                <a:schemeClr val="dk1"/>
              </a:buClr>
              <a:buSzPts val="1100"/>
              <a:buFont typeface="Arial"/>
              <a:buNone/>
            </a:pPr>
            <a:r>
              <a:rPr lang="en" dirty="0">
                <a:solidFill>
                  <a:schemeClr val="dk1"/>
                </a:solidFill>
              </a:rPr>
              <a:t>where there is a central Mastermind and then some people came back and said actually the version with the Mastermind</a:t>
            </a:r>
            <a:endParaRPr dirty="0">
              <a:solidFill>
                <a:schemeClr val="dk1"/>
              </a:solidFill>
            </a:endParaRPr>
          </a:p>
          <a:p>
            <a:pPr marL="0" lvl="0" indent="0" algn="l" rtl="0">
              <a:spcBef>
                <a:spcPts val="0"/>
              </a:spcBef>
              <a:spcAft>
                <a:spcPts val="0"/>
              </a:spcAft>
              <a:buClr>
                <a:schemeClr val="dk1"/>
              </a:buClr>
              <a:buSzPts val="1100"/>
              <a:buFont typeface="Arial"/>
              <a:buNone/>
            </a:pPr>
            <a:r>
              <a:rPr lang="en" dirty="0">
                <a:solidFill>
                  <a:schemeClr val="dk1"/>
                </a:solidFill>
              </a:rPr>
              <a:t>4:58</a:t>
            </a:r>
            <a:endParaRPr dirty="0">
              <a:solidFill>
                <a:schemeClr val="dk1"/>
              </a:solidFill>
            </a:endParaRPr>
          </a:p>
          <a:p>
            <a:pPr marL="0" lvl="0" indent="0" algn="l" rtl="0">
              <a:spcBef>
                <a:spcPts val="0"/>
              </a:spcBef>
              <a:spcAft>
                <a:spcPts val="0"/>
              </a:spcAft>
              <a:buClr>
                <a:schemeClr val="dk1"/>
              </a:buClr>
              <a:buSzPts val="1100"/>
              <a:buFont typeface="Arial"/>
              <a:buNone/>
            </a:pPr>
            <a:r>
              <a:rPr lang="en" dirty="0">
                <a:solidFill>
                  <a:schemeClr val="dk1"/>
                </a:solidFill>
              </a:rPr>
              <a:t>is good but what if we moved it back toward decentralization and had less of a mastermind so this one is still being</a:t>
            </a:r>
            <a:endParaRPr dirty="0">
              <a:solidFill>
                <a:schemeClr val="dk1"/>
              </a:solidFill>
            </a:endParaRPr>
          </a:p>
          <a:p>
            <a:pPr marL="0" lvl="0" indent="0" algn="l" rtl="0">
              <a:spcBef>
                <a:spcPts val="0"/>
              </a:spcBef>
              <a:spcAft>
                <a:spcPts val="0"/>
              </a:spcAft>
              <a:buClr>
                <a:schemeClr val="dk1"/>
              </a:buClr>
              <a:buSzPts val="1100"/>
              <a:buFont typeface="Arial"/>
              <a:buNone/>
            </a:pPr>
            <a:r>
              <a:rPr lang="en" dirty="0">
                <a:solidFill>
                  <a:schemeClr val="dk1"/>
                </a:solidFill>
              </a:rPr>
              <a:t>5:05</a:t>
            </a:r>
            <a:endParaRPr dirty="0">
              <a:solidFill>
                <a:schemeClr val="dk1"/>
              </a:solidFill>
            </a:endParaRPr>
          </a:p>
          <a:p>
            <a:pPr marL="0" lvl="0" indent="0" algn="l" rtl="0">
              <a:spcBef>
                <a:spcPts val="0"/>
              </a:spcBef>
              <a:spcAft>
                <a:spcPts val="0"/>
              </a:spcAft>
              <a:buClr>
                <a:schemeClr val="dk1"/>
              </a:buClr>
              <a:buSzPts val="1100"/>
              <a:buFont typeface="Arial"/>
              <a:buNone/>
            </a:pPr>
            <a:r>
              <a:rPr lang="en" dirty="0">
                <a:solidFill>
                  <a:schemeClr val="dk1"/>
                </a:solidFill>
              </a:rPr>
              <a:t>debated but on the modern internet I think it's safe to say there is no one computer doing all the work the work is</a:t>
            </a:r>
            <a:endParaRPr dirty="0">
              <a:solidFill>
                <a:schemeClr val="dk1"/>
              </a:solidFill>
            </a:endParaRPr>
          </a:p>
          <a:p>
            <a:pPr marL="0" lvl="0" indent="0" algn="l" rtl="0">
              <a:spcBef>
                <a:spcPts val="0"/>
              </a:spcBef>
              <a:spcAft>
                <a:spcPts val="0"/>
              </a:spcAft>
              <a:buClr>
                <a:schemeClr val="dk1"/>
              </a:buClr>
              <a:buSzPts val="1100"/>
              <a:buFont typeface="Arial"/>
              <a:buNone/>
            </a:pPr>
            <a:r>
              <a:rPr lang="en" dirty="0">
                <a:solidFill>
                  <a:schemeClr val="dk1"/>
                </a:solidFill>
              </a:rPr>
              <a:t>5:12</a:t>
            </a:r>
            <a:endParaRPr dirty="0">
              <a:solidFill>
                <a:schemeClr val="dk1"/>
              </a:solidFill>
            </a:endParaRPr>
          </a:p>
          <a:p>
            <a:pPr marL="0" lvl="0" indent="0" algn="l" rtl="0">
              <a:spcBef>
                <a:spcPts val="0"/>
              </a:spcBef>
              <a:spcAft>
                <a:spcPts val="0"/>
              </a:spcAft>
              <a:buNone/>
            </a:pPr>
            <a:r>
              <a:rPr lang="en" dirty="0">
                <a:solidFill>
                  <a:schemeClr val="dk1"/>
                </a:solidFill>
              </a:rPr>
              <a:t>being distributed </a:t>
            </a:r>
            <a:endParaRPr dirty="0">
              <a:solidFill>
                <a:schemeClr val="dk1"/>
              </a:solidFill>
            </a:endParaRPr>
          </a:p>
          <a:p>
            <a:pPr marL="0" lvl="0" indent="0" algn="l" rtl="0">
              <a:spcBef>
                <a:spcPts val="0"/>
              </a:spcBef>
              <a:spcAft>
                <a:spcPts val="0"/>
              </a:spcAft>
              <a:buNone/>
            </a:pPr>
            <a:endParaRPr dirty="0">
              <a:solidFill>
                <a:schemeClr val="dk1"/>
              </a:solidFill>
            </a:endParaRPr>
          </a:p>
          <a:p>
            <a:pPr marL="0" lvl="0" indent="0" algn="l" rtl="0">
              <a:spcBef>
                <a:spcPts val="0"/>
              </a:spcBef>
              <a:spcAft>
                <a:spcPts val="0"/>
              </a:spcAft>
              <a:buNone/>
            </a:pPr>
            <a:endParaRPr dirty="0">
              <a:solidFill>
                <a:schemeClr val="dk1"/>
              </a:solidFill>
            </a:endParaRPr>
          </a:p>
          <a:p>
            <a:pPr marL="0" lvl="0" indent="0" algn="l" rtl="0">
              <a:spcBef>
                <a:spcPts val="0"/>
              </a:spcBef>
              <a:spcAft>
                <a:spcPts val="0"/>
              </a:spcAft>
              <a:buClr>
                <a:schemeClr val="dk1"/>
              </a:buClr>
              <a:buSzPts val="1100"/>
              <a:buFont typeface="Arial"/>
              <a:buNone/>
            </a:pPr>
            <a:r>
              <a:rPr lang="en" dirty="0">
                <a:solidFill>
                  <a:schemeClr val="dk1"/>
                </a:solidFill>
              </a:rPr>
              <a:t>we also saw best effort that's another internet design principle and we mentioned last time</a:t>
            </a:r>
            <a:endParaRPr dirty="0">
              <a:solidFill>
                <a:schemeClr val="dk1"/>
              </a:solidFill>
            </a:endParaRPr>
          </a:p>
          <a:p>
            <a:pPr marL="0" lvl="0" indent="0" algn="l" rtl="0">
              <a:spcBef>
                <a:spcPts val="0"/>
              </a:spcBef>
              <a:spcAft>
                <a:spcPts val="0"/>
              </a:spcAft>
              <a:buClr>
                <a:schemeClr val="dk1"/>
              </a:buClr>
              <a:buSzPts val="1100"/>
              <a:buFont typeface="Arial"/>
              <a:buNone/>
            </a:pPr>
            <a:r>
              <a:rPr lang="en" dirty="0">
                <a:solidFill>
                  <a:schemeClr val="dk1"/>
                </a:solidFill>
              </a:rPr>
              <a:t>5:17</a:t>
            </a:r>
            <a:endParaRPr dirty="0">
              <a:solidFill>
                <a:schemeClr val="dk1"/>
              </a:solidFill>
            </a:endParaRPr>
          </a:p>
          <a:p>
            <a:pPr marL="0" lvl="0" indent="0" algn="l" rtl="0">
              <a:spcBef>
                <a:spcPts val="0"/>
              </a:spcBef>
              <a:spcAft>
                <a:spcPts val="0"/>
              </a:spcAft>
              <a:buClr>
                <a:schemeClr val="dk1"/>
              </a:buClr>
              <a:buSzPts val="1100"/>
              <a:buFont typeface="Arial"/>
              <a:buNone/>
            </a:pPr>
            <a:r>
              <a:rPr lang="en" dirty="0">
                <a:solidFill>
                  <a:schemeClr val="dk1"/>
                </a:solidFill>
              </a:rPr>
              <a:t>that at layer three routers only offer best effort that was a design choice and we could have come up with an alternate</a:t>
            </a:r>
            <a:endParaRPr dirty="0">
              <a:solidFill>
                <a:schemeClr val="dk1"/>
              </a:solidFill>
            </a:endParaRPr>
          </a:p>
          <a:p>
            <a:pPr marL="0" lvl="0" indent="0" algn="l" rtl="0">
              <a:spcBef>
                <a:spcPts val="0"/>
              </a:spcBef>
              <a:spcAft>
                <a:spcPts val="0"/>
              </a:spcAft>
              <a:buClr>
                <a:schemeClr val="dk1"/>
              </a:buClr>
              <a:buSzPts val="1100"/>
              <a:buFont typeface="Arial"/>
              <a:buNone/>
            </a:pPr>
            <a:r>
              <a:rPr lang="en" dirty="0">
                <a:solidFill>
                  <a:schemeClr val="dk1"/>
                </a:solidFill>
              </a:rPr>
              <a:t>5:24</a:t>
            </a:r>
            <a:endParaRPr dirty="0">
              <a:solidFill>
                <a:schemeClr val="dk1"/>
              </a:solidFill>
            </a:endParaRPr>
          </a:p>
          <a:p>
            <a:pPr marL="0" lvl="0" indent="0" algn="l" rtl="0">
              <a:spcBef>
                <a:spcPts val="0"/>
              </a:spcBef>
              <a:spcAft>
                <a:spcPts val="0"/>
              </a:spcAft>
              <a:buClr>
                <a:schemeClr val="dk1"/>
              </a:buClr>
              <a:buSzPts val="1100"/>
              <a:buFont typeface="Arial"/>
              <a:buNone/>
            </a:pPr>
            <a:r>
              <a:rPr lang="en" dirty="0">
                <a:solidFill>
                  <a:schemeClr val="dk1"/>
                </a:solidFill>
              </a:rPr>
              <a:t>one we could have said actually layer 3 gives you reliability it guarantees that packet are sent and we'll see why you</a:t>
            </a:r>
            <a:endParaRPr dirty="0">
              <a:solidFill>
                <a:schemeClr val="dk1"/>
              </a:solidFill>
            </a:endParaRPr>
          </a:p>
          <a:p>
            <a:pPr marL="0" lvl="0" indent="0" algn="l" rtl="0">
              <a:spcBef>
                <a:spcPts val="0"/>
              </a:spcBef>
              <a:spcAft>
                <a:spcPts val="0"/>
              </a:spcAft>
              <a:buClr>
                <a:schemeClr val="dk1"/>
              </a:buClr>
              <a:buSzPts val="1100"/>
              <a:buFont typeface="Arial"/>
              <a:buNone/>
            </a:pPr>
            <a:r>
              <a:rPr lang="en" dirty="0">
                <a:solidFill>
                  <a:schemeClr val="dk1"/>
                </a:solidFill>
              </a:rPr>
              <a:t>5:32</a:t>
            </a:r>
            <a:endParaRPr dirty="0">
              <a:solidFill>
                <a:schemeClr val="dk1"/>
              </a:solidFill>
            </a:endParaRPr>
          </a:p>
          <a:p>
            <a:pPr marL="0" lvl="0" indent="0" algn="l" rtl="0">
              <a:spcBef>
                <a:spcPts val="0"/>
              </a:spcBef>
              <a:spcAft>
                <a:spcPts val="0"/>
              </a:spcAft>
              <a:buClr>
                <a:schemeClr val="dk1"/>
              </a:buClr>
              <a:buSzPts val="1100"/>
              <a:buFont typeface="Arial"/>
              <a:buNone/>
            </a:pPr>
            <a:r>
              <a:rPr lang="en" dirty="0">
                <a:solidFill>
                  <a:schemeClr val="dk1"/>
                </a:solidFill>
              </a:rPr>
              <a:t>might have chosen the best effort service model later today when we talk about the endtoend principle but that's</a:t>
            </a:r>
            <a:endParaRPr dirty="0">
              <a:solidFill>
                <a:schemeClr val="dk1"/>
              </a:solidFill>
            </a:endParaRPr>
          </a:p>
          <a:p>
            <a:pPr marL="0" lvl="0" indent="0" algn="l" rtl="0">
              <a:spcBef>
                <a:spcPts val="0"/>
              </a:spcBef>
              <a:spcAft>
                <a:spcPts val="0"/>
              </a:spcAft>
              <a:buClr>
                <a:schemeClr val="dk1"/>
              </a:buClr>
              <a:buSzPts val="1100"/>
              <a:buFont typeface="Arial"/>
              <a:buNone/>
            </a:pPr>
            <a:r>
              <a:rPr lang="en" dirty="0">
                <a:solidFill>
                  <a:schemeClr val="dk1"/>
                </a:solidFill>
              </a:rPr>
              <a:t>5:38</a:t>
            </a:r>
            <a:endParaRPr dirty="0">
              <a:solidFill>
                <a:schemeClr val="dk1"/>
              </a:solidFill>
            </a:endParaRPr>
          </a:p>
          <a:p>
            <a:pPr marL="0" lvl="0" indent="0" algn="l" rtl="0">
              <a:spcBef>
                <a:spcPts val="0"/>
              </a:spcBef>
              <a:spcAft>
                <a:spcPts val="0"/>
              </a:spcAft>
              <a:buNone/>
            </a:pPr>
            <a:r>
              <a:rPr lang="en" dirty="0">
                <a:solidFill>
                  <a:schemeClr val="dk1"/>
                </a:solidFill>
              </a:rPr>
              <a:t>another internet design principle </a:t>
            </a:r>
            <a:endParaRPr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4"/>
        <p:cNvGrpSpPr/>
        <p:nvPr/>
      </p:nvGrpSpPr>
      <p:grpSpPr>
        <a:xfrm>
          <a:off x="0" y="0"/>
          <a:ext cx="0" cy="0"/>
          <a:chOff x="0" y="0"/>
          <a:chExt cx="0" cy="0"/>
        </a:xfrm>
      </p:grpSpPr>
      <p:sp>
        <p:nvSpPr>
          <p:cNvPr id="775" name="Google Shape;775;g2efdb474fbe_0_1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6" name="Google Shape;776;g2efdb474fbe_0_1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statistical multiplexing is the right choice we're going to make another argument for why that's true so</a:t>
            </a:r>
            <a:endParaRPr/>
          </a:p>
          <a:p>
            <a:pPr marL="0" lvl="0" indent="0" algn="l" rtl="0">
              <a:spcBef>
                <a:spcPts val="0"/>
              </a:spcBef>
              <a:spcAft>
                <a:spcPts val="0"/>
              </a:spcAft>
              <a:buNone/>
            </a:pPr>
            <a:r>
              <a:rPr lang="en"/>
              <a:t>59:06</a:t>
            </a:r>
            <a:endParaRPr/>
          </a:p>
          <a:p>
            <a:pPr marL="0" lvl="0" indent="0" algn="l" rtl="0">
              <a:spcBef>
                <a:spcPts val="0"/>
              </a:spcBef>
              <a:spcAft>
                <a:spcPts val="0"/>
              </a:spcAft>
              <a:buNone/>
            </a:pPr>
            <a:r>
              <a:rPr lang="en"/>
              <a:t>as a reminder fixed means everyone gets the same amount dynamic means uh we can</a:t>
            </a:r>
            <a:endParaRPr/>
          </a:p>
          <a:p>
            <a:pPr marL="0" lvl="0" indent="0" algn="l" rtl="0">
              <a:spcBef>
                <a:spcPts val="0"/>
              </a:spcBef>
              <a:spcAft>
                <a:spcPts val="0"/>
              </a:spcAft>
              <a:buNone/>
            </a:pPr>
            <a:r>
              <a:rPr lang="en"/>
              <a:t>59:12</a:t>
            </a:r>
            <a:endParaRPr/>
          </a:p>
          <a:p>
            <a:pPr marL="0" lvl="0" indent="0" algn="l" rtl="0">
              <a:spcBef>
                <a:spcPts val="0"/>
              </a:spcBef>
              <a:spcAft>
                <a:spcPts val="0"/>
              </a:spcAft>
              <a:buNone/>
            </a:pPr>
            <a:r>
              <a:rPr lang="en"/>
              <a:t>give people different amounts at different times and the key idea is that</a:t>
            </a:r>
            <a:endParaRPr/>
          </a:p>
          <a:p>
            <a:pPr marL="0" lvl="0" indent="0" algn="l" rtl="0">
              <a:spcBef>
                <a:spcPts val="0"/>
              </a:spcBef>
              <a:spcAft>
                <a:spcPts val="0"/>
              </a:spcAft>
              <a:buNone/>
            </a:pPr>
            <a:r>
              <a:rPr lang="en"/>
              <a:t>59:17</a:t>
            </a:r>
            <a:endParaRPr/>
          </a:p>
          <a:p>
            <a:pPr marL="0" lvl="0" indent="0" algn="l" rtl="0">
              <a:spcBef>
                <a:spcPts val="0"/>
              </a:spcBef>
              <a:spcAft>
                <a:spcPts val="0"/>
              </a:spcAft>
              <a:buNone/>
            </a:pPr>
            <a:r>
              <a:rPr lang="en"/>
              <a:t>everyone's demand changes over time so for example Alice might need 10 of the</a:t>
            </a:r>
            <a:endParaRPr/>
          </a:p>
          <a:p>
            <a:pPr marL="0" lvl="0" indent="0" algn="l" rtl="0">
              <a:spcBef>
                <a:spcPts val="0"/>
              </a:spcBef>
              <a:spcAft>
                <a:spcPts val="0"/>
              </a:spcAft>
              <a:buNone/>
            </a:pPr>
            <a:r>
              <a:rPr lang="en"/>
              <a:t>59:22</a:t>
            </a:r>
            <a:endParaRPr/>
          </a:p>
          <a:p>
            <a:pPr marL="0" lvl="0" indent="0" algn="l" rtl="0">
              <a:spcBef>
                <a:spcPts val="0"/>
              </a:spcBef>
              <a:spcAft>
                <a:spcPts val="0"/>
              </a:spcAft>
              <a:buNone/>
            </a:pPr>
            <a:r>
              <a:rPr lang="en"/>
              <a:t>resource in the morning and two at all other times or Bob might be a night owl</a:t>
            </a:r>
            <a:endParaRPr/>
          </a:p>
          <a:p>
            <a:pPr marL="0" lvl="0" indent="0" algn="l" rtl="0">
              <a:spcBef>
                <a:spcPts val="0"/>
              </a:spcBef>
              <a:spcAft>
                <a:spcPts val="0"/>
              </a:spcAft>
              <a:buNone/>
            </a:pPr>
            <a:r>
              <a:rPr lang="en"/>
              <a:t>59:27</a:t>
            </a:r>
            <a:endParaRPr/>
          </a:p>
          <a:p>
            <a:pPr marL="0" lvl="0" indent="0" algn="l" rtl="0">
              <a:spcBef>
                <a:spcPts val="0"/>
              </a:spcBef>
              <a:spcAft>
                <a:spcPts val="0"/>
              </a:spcAft>
              <a:buNone/>
            </a:pPr>
            <a:r>
              <a:rPr lang="en"/>
              <a:t>he wants 10 at night and at all other times he wants two so how do we give Alice and Bob what they want can we use</a:t>
            </a:r>
            <a:endParaRPr/>
          </a:p>
          <a:p>
            <a:pPr marL="0" lvl="0" indent="0" algn="l" rtl="0">
              <a:spcBef>
                <a:spcPts val="0"/>
              </a:spcBef>
              <a:spcAft>
                <a:spcPts val="0"/>
              </a:spcAft>
              <a:buNone/>
            </a:pPr>
            <a:r>
              <a:rPr lang="en"/>
              <a:t>59:35</a:t>
            </a:r>
            <a:endParaRPr/>
          </a:p>
          <a:p>
            <a:pPr marL="0" lvl="0" indent="0" algn="l" rtl="0">
              <a:spcBef>
                <a:spcPts val="0"/>
              </a:spcBef>
              <a:spcAft>
                <a:spcPts val="0"/>
              </a:spcAft>
              <a:buNone/>
            </a:pPr>
            <a:r>
              <a:rPr lang="en"/>
              <a:t>the fixed approach can we use the dynamic approach which is better so think about the fixed approach in the</a:t>
            </a:r>
            <a:endParaRPr/>
          </a:p>
          <a:p>
            <a:pPr marL="0" lvl="0" indent="0" algn="l" rtl="0">
              <a:spcBef>
                <a:spcPts val="0"/>
              </a:spcBef>
              <a:spcAft>
                <a:spcPts val="0"/>
              </a:spcAft>
              <a:buNone/>
            </a:pPr>
            <a:r>
              <a:rPr lang="en"/>
              <a:t>59:41</a:t>
            </a:r>
            <a:endParaRPr/>
          </a:p>
          <a:p>
            <a:pPr marL="0" lvl="0" indent="0" algn="l" rtl="0">
              <a:spcBef>
                <a:spcPts val="0"/>
              </a:spcBef>
              <a:spcAft>
                <a:spcPts val="0"/>
              </a:spcAft>
              <a:buNone/>
            </a:pPr>
            <a:r>
              <a:rPr lang="en"/>
              <a:t>fixed approach remember we want to satisfy everyone's demand so in order to satisfy everyone's demand we need to</a:t>
            </a:r>
            <a:endParaRPr/>
          </a:p>
          <a:p>
            <a:pPr marL="0" lvl="0" indent="0" algn="l" rtl="0">
              <a:spcBef>
                <a:spcPts val="0"/>
              </a:spcBef>
              <a:spcAft>
                <a:spcPts val="0"/>
              </a:spcAft>
              <a:buNone/>
            </a:pPr>
            <a:r>
              <a:rPr lang="en"/>
              <a:t>59:48</a:t>
            </a:r>
            <a:endParaRPr/>
          </a:p>
          <a:p>
            <a:pPr marL="0" lvl="0" indent="0" algn="l" rtl="0">
              <a:spcBef>
                <a:spcPts val="0"/>
              </a:spcBef>
              <a:spcAft>
                <a:spcPts val="0"/>
              </a:spcAft>
              <a:buNone/>
            </a:pPr>
            <a:r>
              <a:rPr lang="en"/>
              <a:t>allocate for everyone's Peak that is Alice needs 10 at the worst time the</a:t>
            </a:r>
            <a:endParaRPr/>
          </a:p>
          <a:p>
            <a:pPr marL="0" lvl="0" indent="0" algn="l" rtl="0">
              <a:spcBef>
                <a:spcPts val="0"/>
              </a:spcBef>
              <a:spcAft>
                <a:spcPts val="0"/>
              </a:spcAft>
              <a:buNone/>
            </a:pPr>
            <a:r>
              <a:rPr lang="en"/>
              <a:t>59:53</a:t>
            </a:r>
            <a:endParaRPr/>
          </a:p>
          <a:p>
            <a:pPr marL="0" lvl="0" indent="0" algn="l" rtl="0">
              <a:spcBef>
                <a:spcPts val="0"/>
              </a:spcBef>
              <a:spcAft>
                <a:spcPts val="0"/>
              </a:spcAft>
              <a:buNone/>
            </a:pPr>
            <a:r>
              <a:rPr lang="en"/>
              <a:t>mornings so we need to give Alice 10 even though most other times she's not using 10 and likewise Bob needs 10 for</a:t>
            </a:r>
            <a:endParaRPr/>
          </a:p>
          <a:p>
            <a:pPr marL="0" lvl="0" indent="0" algn="l" rtl="0">
              <a:spcBef>
                <a:spcPts val="0"/>
              </a:spcBef>
              <a:spcAft>
                <a:spcPts val="0"/>
              </a:spcAft>
              <a:buNone/>
            </a:pPr>
            <a:r>
              <a:rPr lang="en"/>
              <a:t>1:00:01</a:t>
            </a:r>
            <a:endParaRPr/>
          </a:p>
          <a:p>
            <a:pPr marL="0" lvl="0" indent="0" algn="l" rtl="0">
              <a:spcBef>
                <a:spcPts val="0"/>
              </a:spcBef>
              <a:spcAft>
                <a:spcPts val="0"/>
              </a:spcAft>
              <a:buNone/>
            </a:pPr>
            <a:r>
              <a:rPr lang="en"/>
              <a:t>his Peak us which is at night even though most of the time he doesn't use it so we have to give Alice 10 and Bob</a:t>
            </a:r>
            <a:endParaRPr/>
          </a:p>
          <a:p>
            <a:pPr marL="0" lvl="0" indent="0" algn="l" rtl="0">
              <a:spcBef>
                <a:spcPts val="0"/>
              </a:spcBef>
              <a:spcAft>
                <a:spcPts val="0"/>
              </a:spcAft>
              <a:buNone/>
            </a:pPr>
            <a:r>
              <a:rPr lang="en"/>
              <a:t>1:00:07</a:t>
            </a:r>
            <a:endParaRPr/>
          </a:p>
          <a:p>
            <a:pPr marL="0" lvl="0" indent="0" algn="l" rtl="0">
              <a:spcBef>
                <a:spcPts val="0"/>
              </a:spcBef>
              <a:spcAft>
                <a:spcPts val="0"/>
              </a:spcAft>
              <a:buNone/>
            </a:pPr>
            <a:r>
              <a:rPr lang="en"/>
              <a:t>10 that's the only way to satisfy this demand Alice needs 10 for her Peak Bob needs 10 for his Peak and in total we</a:t>
            </a:r>
            <a:endParaRPr/>
          </a:p>
          <a:p>
            <a:pPr marL="0" lvl="0" indent="0" algn="l" rtl="0">
              <a:spcBef>
                <a:spcPts val="0"/>
              </a:spcBef>
              <a:spcAft>
                <a:spcPts val="0"/>
              </a:spcAft>
              <a:buNone/>
            </a:pPr>
            <a:r>
              <a:rPr lang="en"/>
              <a:t>1:00:15</a:t>
            </a:r>
            <a:endParaRPr/>
          </a:p>
          <a:p>
            <a:pPr marL="0" lvl="0" indent="0" algn="l" rtl="0">
              <a:spcBef>
                <a:spcPts val="0"/>
              </a:spcBef>
              <a:spcAft>
                <a:spcPts val="0"/>
              </a:spcAft>
              <a:buNone/>
            </a:pPr>
            <a:r>
              <a:rPr lang="en"/>
              <a:t>need 20 units of this thing could be bandwidth whatever we need 20 of it that's a lot and it turns out most of it</a:t>
            </a:r>
            <a:endParaRPr/>
          </a:p>
          <a:p>
            <a:pPr marL="0" lvl="0" indent="0" algn="l" rtl="0">
              <a:spcBef>
                <a:spcPts val="0"/>
              </a:spcBef>
              <a:spcAft>
                <a:spcPts val="0"/>
              </a:spcAft>
              <a:buNone/>
            </a:pPr>
            <a:r>
              <a:rPr lang="en"/>
              <a:t>1:00:22</a:t>
            </a:r>
            <a:endParaRPr/>
          </a:p>
          <a:p>
            <a:pPr marL="0" lvl="0" indent="0" algn="l" rtl="0">
              <a:spcBef>
                <a:spcPts val="0"/>
              </a:spcBef>
              <a:spcAft>
                <a:spcPts val="0"/>
              </a:spcAft>
              <a:buNone/>
            </a:pPr>
            <a:r>
              <a:rPr lang="en"/>
              <a:t>is wasted for example when Alice isn't using 10 and she's only using two the other eight just go to waste no one's</a:t>
            </a:r>
            <a:endParaRPr/>
          </a:p>
          <a:p>
            <a:pPr marL="0" lvl="0" indent="0" algn="l" rtl="0">
              <a:spcBef>
                <a:spcPts val="0"/>
              </a:spcBef>
              <a:spcAft>
                <a:spcPts val="0"/>
              </a:spcAft>
              <a:buNone/>
            </a:pPr>
            <a:r>
              <a:rPr lang="en"/>
              <a:t>1:00:29</a:t>
            </a:r>
            <a:endParaRPr/>
          </a:p>
          <a:p>
            <a:pPr marL="0" lvl="0" indent="0" algn="l" rtl="0">
              <a:spcBef>
                <a:spcPts val="0"/>
              </a:spcBef>
              <a:spcAft>
                <a:spcPts val="0"/>
              </a:spcAft>
              <a:buNone/>
            </a:pPr>
            <a:r>
              <a:rPr lang="en"/>
              <a:t>using it and likewise with Bob in the morning when Bob is not using 10 the other eight they go to waste but this is</a:t>
            </a:r>
            <a:endParaRPr/>
          </a:p>
          <a:p>
            <a:pPr marL="0" lvl="0" indent="0" algn="l" rtl="0">
              <a:spcBef>
                <a:spcPts val="0"/>
              </a:spcBef>
              <a:spcAft>
                <a:spcPts val="0"/>
              </a:spcAft>
              <a:buNone/>
            </a:pPr>
            <a:r>
              <a:rPr lang="en"/>
              <a:t>1:00:35</a:t>
            </a:r>
            <a:endParaRPr/>
          </a:p>
          <a:p>
            <a:pPr marL="0" lvl="0" indent="0" algn="l" rtl="0">
              <a:spcBef>
                <a:spcPts val="0"/>
              </a:spcBef>
              <a:spcAft>
                <a:spcPts val="0"/>
              </a:spcAft>
              <a:buNone/>
            </a:pPr>
            <a:r>
              <a:rPr lang="en"/>
              <a:t>the only way we can give Alice and Bob all of their demand if we use fixed allocation that is we give them the same</a:t>
            </a:r>
            <a:endParaRPr/>
          </a:p>
          <a:p>
            <a:pPr marL="0" lvl="0" indent="0" algn="l" rtl="0">
              <a:spcBef>
                <a:spcPts val="0"/>
              </a:spcBef>
              <a:spcAft>
                <a:spcPts val="0"/>
              </a:spcAft>
              <a:buNone/>
            </a:pPr>
            <a:r>
              <a:rPr lang="en"/>
              <a:t>1:00:43</a:t>
            </a:r>
            <a:endParaRPr/>
          </a:p>
          <a:p>
            <a:pPr marL="0" lvl="0" indent="0" algn="l" rtl="0">
              <a:spcBef>
                <a:spcPts val="0"/>
              </a:spcBef>
              <a:spcAft>
                <a:spcPts val="0"/>
              </a:spcAft>
              <a:buNone/>
            </a:pPr>
            <a:r>
              <a:rPr lang="en"/>
              <a:t>at all times by contrast what's something smarter we could do something</a:t>
            </a:r>
            <a:endParaRPr/>
          </a:p>
          <a:p>
            <a:pPr marL="0" lvl="0" indent="0" algn="l" rtl="0">
              <a:spcBef>
                <a:spcPts val="0"/>
              </a:spcBef>
              <a:spcAft>
                <a:spcPts val="0"/>
              </a:spcAft>
              <a:buNone/>
            </a:pPr>
            <a:r>
              <a:rPr lang="en"/>
              <a:t>1:00:48</a:t>
            </a:r>
            <a:endParaRPr/>
          </a:p>
          <a:p>
            <a:pPr marL="0" lvl="0" indent="0" algn="l" rtl="0">
              <a:spcBef>
                <a:spcPts val="0"/>
              </a:spcBef>
              <a:spcAft>
                <a:spcPts val="0"/>
              </a:spcAft>
              <a:buNone/>
            </a:pPr>
            <a:r>
              <a:rPr lang="en"/>
              <a:t>smarter is why don't we just give them 10 when they want it and give them two when they want two why do we have to</a:t>
            </a:r>
            <a:endParaRPr/>
          </a:p>
          <a:p>
            <a:pPr marL="0" lvl="0" indent="0" algn="l" rtl="0">
              <a:spcBef>
                <a:spcPts val="0"/>
              </a:spcBef>
              <a:spcAft>
                <a:spcPts val="0"/>
              </a:spcAft>
              <a:buNone/>
            </a:pPr>
            <a:r>
              <a:rPr lang="en"/>
              <a:t>1:00:54</a:t>
            </a:r>
            <a:endParaRPr/>
          </a:p>
          <a:p>
            <a:pPr marL="0" lvl="0" indent="0" algn="l" rtl="0">
              <a:spcBef>
                <a:spcPts val="0"/>
              </a:spcBef>
              <a:spcAft>
                <a:spcPts val="0"/>
              </a:spcAft>
              <a:buNone/>
            </a:pPr>
            <a:r>
              <a:rPr lang="en"/>
              <a:t>allocate 10 for them the whole time let's be smarter and let's just dynamically change what they need so</a:t>
            </a:r>
            <a:endParaRPr/>
          </a:p>
          <a:p>
            <a:pPr marL="0" lvl="0" indent="0" algn="l" rtl="0">
              <a:spcBef>
                <a:spcPts val="0"/>
              </a:spcBef>
              <a:spcAft>
                <a:spcPts val="0"/>
              </a:spcAft>
              <a:buNone/>
            </a:pPr>
            <a:r>
              <a:rPr lang="en"/>
              <a:t>1:00:59</a:t>
            </a:r>
            <a:endParaRPr/>
          </a:p>
          <a:p>
            <a:pPr marL="0" lvl="0" indent="0" algn="l" rtl="0">
              <a:spcBef>
                <a:spcPts val="0"/>
              </a:spcBef>
              <a:spcAft>
                <a:spcPts val="0"/>
              </a:spcAft>
              <a:buNone/>
            </a:pPr>
            <a:r>
              <a:rPr lang="en"/>
              <a:t>when the user wants 10 give them 10 when the user wants two give them two and if you do this turns out you only need 12</a:t>
            </a:r>
            <a:endParaRPr/>
          </a:p>
          <a:p>
            <a:pPr marL="0" lvl="0" indent="0" algn="l" rtl="0">
              <a:spcBef>
                <a:spcPts val="0"/>
              </a:spcBef>
              <a:spcAft>
                <a:spcPts val="0"/>
              </a:spcAft>
              <a:buNone/>
            </a:pPr>
            <a:r>
              <a:rPr lang="en"/>
              <a:t>1:01:07</a:t>
            </a:r>
            <a:endParaRPr/>
          </a:p>
          <a:p>
            <a:pPr marL="0" lvl="0" indent="0" algn="l" rtl="0">
              <a:spcBef>
                <a:spcPts val="0"/>
              </a:spcBef>
              <a:spcAft>
                <a:spcPts val="0"/>
              </a:spcAft>
              <a:buNone/>
            </a:pPr>
            <a:r>
              <a:rPr lang="en"/>
              <a:t>to satisfy demand because at the worst times Alice needs 10 but Bob only needs two in the mornings and at night Bob</a:t>
            </a:r>
            <a:endParaRPr/>
          </a:p>
          <a:p>
            <a:pPr marL="0" lvl="0" indent="0" algn="l" rtl="0">
              <a:spcBef>
                <a:spcPts val="0"/>
              </a:spcBef>
              <a:spcAft>
                <a:spcPts val="0"/>
              </a:spcAft>
              <a:buNone/>
            </a:pPr>
            <a:r>
              <a:rPr lang="en"/>
              <a:t>1:01:14</a:t>
            </a:r>
            <a:endParaRPr/>
          </a:p>
          <a:p>
            <a:pPr marL="0" lvl="0" indent="0" algn="l" rtl="0">
              <a:spcBef>
                <a:spcPts val="0"/>
              </a:spcBef>
              <a:spcAft>
                <a:spcPts val="0"/>
              </a:spcAft>
              <a:buNone/>
            </a:pPr>
            <a:r>
              <a:rPr lang="en"/>
              <a:t>needs 10 Alice needs two so therefore we only need 12 at any time to satisfy</a:t>
            </a:r>
            <a:endParaRPr/>
          </a:p>
          <a:p>
            <a:pPr marL="0" lvl="0" indent="0" algn="l" rtl="0">
              <a:spcBef>
                <a:spcPts val="0"/>
              </a:spcBef>
              <a:spcAft>
                <a:spcPts val="0"/>
              </a:spcAft>
              <a:buNone/>
            </a:pPr>
            <a:r>
              <a:rPr lang="en"/>
              <a:t>1:01:20</a:t>
            </a:r>
            <a:endParaRPr/>
          </a:p>
          <a:p>
            <a:pPr marL="0" lvl="0" indent="0" algn="l" rtl="0">
              <a:spcBef>
                <a:spcPts val="0"/>
              </a:spcBef>
              <a:spcAft>
                <a:spcPts val="0"/>
              </a:spcAft>
              <a:buNone/>
            </a:pPr>
            <a:r>
              <a:rPr lang="en"/>
              <a:t>demand so Dynamic allocation means we have to build fewer resources to satisfy</a:t>
            </a:r>
            <a:endParaRPr/>
          </a:p>
          <a:p>
            <a:pPr marL="0" lvl="0" indent="0" algn="l" rtl="0">
              <a:spcBef>
                <a:spcPts val="0"/>
              </a:spcBef>
              <a:spcAft>
                <a:spcPts val="0"/>
              </a:spcAft>
              <a:buNone/>
            </a:pPr>
            <a:r>
              <a:rPr lang="en"/>
              <a:t>1:01:25</a:t>
            </a:r>
            <a:endParaRPr/>
          </a:p>
          <a:p>
            <a:pPr marL="0" lvl="0" indent="0" algn="l" rtl="0">
              <a:spcBef>
                <a:spcPts val="0"/>
              </a:spcBef>
              <a:spcAft>
                <a:spcPts val="0"/>
              </a:spcAft>
              <a:buNone/>
            </a:pPr>
            <a:r>
              <a:rPr lang="en"/>
              <a:t>everyone in the fixed approach we'd have to build 20 of whatever this is to satisfy demand in the dynamic approach</a:t>
            </a:r>
            <a:endParaRPr/>
          </a:p>
          <a:p>
            <a:pPr marL="0" lvl="0" indent="0" algn="l" rtl="0">
              <a:spcBef>
                <a:spcPts val="0"/>
              </a:spcBef>
              <a:spcAft>
                <a:spcPts val="0"/>
              </a:spcAft>
              <a:buNone/>
            </a:pPr>
            <a:r>
              <a:rPr lang="en"/>
              <a:t>1:01:33</a:t>
            </a:r>
            <a:endParaRPr/>
          </a:p>
          <a:p>
            <a:pPr marL="0" lvl="0" indent="0" algn="l" rtl="0">
              <a:spcBef>
                <a:spcPts val="0"/>
              </a:spcBef>
              <a:spcAft>
                <a:spcPts val="0"/>
              </a:spcAft>
              <a:buNone/>
            </a:pPr>
            <a:r>
              <a:rPr lang="en"/>
              <a:t>we only need 12 and that's nicer so to summarize all of this argument we're</a:t>
            </a:r>
            <a:endParaRPr/>
          </a:p>
          <a:p>
            <a:pPr marL="0" lvl="0" indent="0" algn="l" rtl="0">
              <a:spcBef>
                <a:spcPts val="0"/>
              </a:spcBef>
              <a:spcAft>
                <a:spcPts val="0"/>
              </a:spcAft>
              <a:buNone/>
            </a:pPr>
            <a:r>
              <a:rPr lang="en"/>
              <a:t>1:01:38</a:t>
            </a:r>
            <a:endParaRPr/>
          </a:p>
          <a:p>
            <a:pPr marL="0" lvl="0" indent="0" algn="l" rtl="0">
              <a:spcBef>
                <a:spcPts val="0"/>
              </a:spcBef>
              <a:spcAft>
                <a:spcPts val="0"/>
              </a:spcAft>
              <a:buNone/>
            </a:pPr>
            <a:r>
              <a:rPr lang="en"/>
              <a:t>basically saying the peak of aggregate demand is less than the aggregate of</a:t>
            </a:r>
            <a:endParaRPr/>
          </a:p>
          <a:p>
            <a:pPr marL="0" lvl="0" indent="0" algn="l" rtl="0">
              <a:spcBef>
                <a:spcPts val="0"/>
              </a:spcBef>
              <a:spcAft>
                <a:spcPts val="0"/>
              </a:spcAft>
              <a:buNone/>
            </a:pPr>
            <a:r>
              <a:rPr lang="en"/>
              <a:t>1:01:43</a:t>
            </a:r>
            <a:endParaRPr/>
          </a:p>
          <a:p>
            <a:pPr marL="0" lvl="0" indent="0" algn="l" rtl="0">
              <a:spcBef>
                <a:spcPts val="0"/>
              </a:spcBef>
              <a:spcAft>
                <a:spcPts val="0"/>
              </a:spcAft>
              <a:buNone/>
            </a:pPr>
            <a:r>
              <a:rPr lang="en"/>
              <a:t>peak demands that's kind of a mouthful to say the thing I just argued but basically what this is saying is if you</a:t>
            </a:r>
            <a:endParaRPr/>
          </a:p>
          <a:p>
            <a:pPr marL="0" lvl="0" indent="0" algn="l" rtl="0">
              <a:spcBef>
                <a:spcPts val="0"/>
              </a:spcBef>
              <a:spcAft>
                <a:spcPts val="0"/>
              </a:spcAft>
              <a:buNone/>
            </a:pPr>
            <a:r>
              <a:rPr lang="en"/>
              <a:t>1:01:49</a:t>
            </a:r>
            <a:endParaRPr/>
          </a:p>
          <a:p>
            <a:pPr marL="0" lvl="0" indent="0" algn="l" rtl="0">
              <a:spcBef>
                <a:spcPts val="0"/>
              </a:spcBef>
              <a:spcAft>
                <a:spcPts val="0"/>
              </a:spcAft>
              <a:buNone/>
            </a:pPr>
            <a:r>
              <a:rPr lang="en"/>
              <a:t>add up all the demands together and look for the peak that's going to be less than if I take everyone individual Peaks</a:t>
            </a:r>
            <a:endParaRPr/>
          </a:p>
          <a:p>
            <a:pPr marL="0" lvl="0" indent="0" algn="l" rtl="0">
              <a:spcBef>
                <a:spcPts val="0"/>
              </a:spcBef>
              <a:spcAft>
                <a:spcPts val="0"/>
              </a:spcAft>
              <a:buNone/>
            </a:pPr>
            <a:r>
              <a:rPr lang="en"/>
              <a:t>1:01:57</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0"/>
        <p:cNvGrpSpPr/>
        <p:nvPr/>
      </p:nvGrpSpPr>
      <p:grpSpPr>
        <a:xfrm>
          <a:off x="0" y="0"/>
          <a:ext cx="0" cy="0"/>
          <a:chOff x="0" y="0"/>
          <a:chExt cx="0" cy="0"/>
        </a:xfrm>
      </p:grpSpPr>
      <p:sp>
        <p:nvSpPr>
          <p:cNvPr id="781" name="Google Shape;781;g2efdb474fbe_0_1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2" name="Google Shape;782;g2efdb474fbe_0_1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practice, peak of aggregate is usually closer to the </a:t>
            </a:r>
            <a:r>
              <a:rPr lang="en" i="1" dirty="0"/>
              <a:t>average</a:t>
            </a:r>
            <a:r>
              <a:rPr lang="en" dirty="0"/>
              <a:t> of peak demands.1:02:31</a:t>
            </a:r>
            <a:endParaRPr dirty="0"/>
          </a:p>
          <a:p>
            <a:pPr marL="0" lvl="0" indent="0" algn="l" rtl="0">
              <a:spcBef>
                <a:spcPts val="0"/>
              </a:spcBef>
              <a:spcAft>
                <a:spcPts val="0"/>
              </a:spcAft>
              <a:buNone/>
            </a:pPr>
            <a:r>
              <a:rPr lang="en" dirty="0"/>
              <a:t>statistical multiplexing in picture form so here's Alys demand she needs a lot in</a:t>
            </a:r>
            <a:endParaRPr dirty="0"/>
          </a:p>
          <a:p>
            <a:pPr marL="0" lvl="0" indent="0" algn="l" rtl="0">
              <a:spcBef>
                <a:spcPts val="0"/>
              </a:spcBef>
              <a:spcAft>
                <a:spcPts val="0"/>
              </a:spcAft>
              <a:buNone/>
            </a:pPr>
            <a:r>
              <a:rPr lang="en" dirty="0"/>
              <a:t>1:02:36</a:t>
            </a:r>
            <a:endParaRPr dirty="0"/>
          </a:p>
          <a:p>
            <a:pPr marL="0" lvl="0" indent="0" algn="l" rtl="0">
              <a:spcBef>
                <a:spcPts val="0"/>
              </a:spcBef>
              <a:spcAft>
                <a:spcPts val="0"/>
              </a:spcAft>
              <a:buNone/>
            </a:pPr>
            <a:r>
              <a:rPr lang="en" dirty="0"/>
              <a:t>the morning here's Bob's demand he needs a lot at night this axis is time and this axis is demand so there's two ways</a:t>
            </a:r>
            <a:endParaRPr dirty="0"/>
          </a:p>
          <a:p>
            <a:pPr marL="0" lvl="0" indent="0" algn="l" rtl="0">
              <a:spcBef>
                <a:spcPts val="0"/>
              </a:spcBef>
              <a:spcAft>
                <a:spcPts val="0"/>
              </a:spcAft>
              <a:buNone/>
            </a:pPr>
            <a:r>
              <a:rPr lang="en" dirty="0"/>
              <a:t>1:02:43</a:t>
            </a:r>
            <a:endParaRPr dirty="0"/>
          </a:p>
          <a:p>
            <a:pPr marL="0" lvl="0" indent="0" algn="l" rtl="0">
              <a:spcBef>
                <a:spcPts val="0"/>
              </a:spcBef>
              <a:spcAft>
                <a:spcPts val="0"/>
              </a:spcAft>
              <a:buNone/>
            </a:pPr>
            <a:r>
              <a:rPr lang="en" dirty="0"/>
              <a:t>I can approach this one way to approach it is to do fixed allocation A's Peak is</a:t>
            </a:r>
            <a:endParaRPr dirty="0"/>
          </a:p>
          <a:p>
            <a:pPr marL="0" lvl="0" indent="0" algn="l" rtl="0">
              <a:spcBef>
                <a:spcPts val="0"/>
              </a:spcBef>
              <a:spcAft>
                <a:spcPts val="0"/>
              </a:spcAft>
              <a:buNone/>
            </a:pPr>
            <a:r>
              <a:rPr lang="en" dirty="0"/>
              <a:t>1:02:48</a:t>
            </a:r>
            <a:endParaRPr dirty="0"/>
          </a:p>
          <a:p>
            <a:pPr marL="0" lvl="0" indent="0" algn="l" rtl="0">
              <a:spcBef>
                <a:spcPts val="0"/>
              </a:spcBef>
              <a:spcAft>
                <a:spcPts val="0"/>
              </a:spcAft>
              <a:buNone/>
            </a:pPr>
            <a:r>
              <a:rPr lang="en" dirty="0"/>
              <a:t>10 so that means a needs a fixed 10 all the time and B's Peak is 10 which means</a:t>
            </a:r>
            <a:endParaRPr dirty="0"/>
          </a:p>
          <a:p>
            <a:pPr marL="0" lvl="0" indent="0" algn="l" rtl="0">
              <a:spcBef>
                <a:spcPts val="0"/>
              </a:spcBef>
              <a:spcAft>
                <a:spcPts val="0"/>
              </a:spcAft>
              <a:buNone/>
            </a:pPr>
            <a:r>
              <a:rPr lang="en" dirty="0"/>
              <a:t>1:02:54</a:t>
            </a:r>
            <a:endParaRPr dirty="0"/>
          </a:p>
          <a:p>
            <a:pPr marL="0" lvl="0" indent="0" algn="l" rtl="0">
              <a:spcBef>
                <a:spcPts val="0"/>
              </a:spcBef>
              <a:spcAft>
                <a:spcPts val="0"/>
              </a:spcAft>
              <a:buNone/>
            </a:pPr>
            <a:r>
              <a:rPr lang="en" dirty="0"/>
              <a:t>he needs a fixed 10 all the time so if I was doing fixed allocation a needs 10 B</a:t>
            </a:r>
            <a:endParaRPr dirty="0"/>
          </a:p>
          <a:p>
            <a:pPr marL="0" lvl="0" indent="0" algn="l" rtl="0">
              <a:spcBef>
                <a:spcPts val="0"/>
              </a:spcBef>
              <a:spcAft>
                <a:spcPts val="0"/>
              </a:spcAft>
              <a:buNone/>
            </a:pPr>
            <a:r>
              <a:rPr lang="en" dirty="0"/>
              <a:t>1:02:59</a:t>
            </a:r>
            <a:endParaRPr dirty="0"/>
          </a:p>
          <a:p>
            <a:pPr marL="0" lvl="0" indent="0" algn="l" rtl="0">
              <a:spcBef>
                <a:spcPts val="0"/>
              </a:spcBef>
              <a:spcAft>
                <a:spcPts val="0"/>
              </a:spcAft>
              <a:buNone/>
            </a:pPr>
            <a:r>
              <a:rPr lang="en" dirty="0"/>
              <a:t>needs 10 and in total we need 20 that's what this picture is showing the aggregate of the peak means I take</a:t>
            </a:r>
            <a:endParaRPr dirty="0"/>
          </a:p>
          <a:p>
            <a:pPr marL="0" lvl="0" indent="0" algn="l" rtl="0">
              <a:spcBef>
                <a:spcPts val="0"/>
              </a:spcBef>
              <a:spcAft>
                <a:spcPts val="0"/>
              </a:spcAft>
              <a:buNone/>
            </a:pPr>
            <a:r>
              <a:rPr lang="en" dirty="0"/>
              <a:t>1:03:06</a:t>
            </a:r>
            <a:endParaRPr dirty="0"/>
          </a:p>
          <a:p>
            <a:pPr marL="0" lvl="0" indent="0" algn="l" rtl="0">
              <a:spcBef>
                <a:spcPts val="0"/>
              </a:spcBef>
              <a:spcAft>
                <a:spcPts val="0"/>
              </a:spcAft>
              <a:buNone/>
            </a:pPr>
            <a:r>
              <a:rPr lang="en" dirty="0"/>
              <a:t>everyone's Peak first and then I sum all the Peaks together and I get 20 this is</a:t>
            </a:r>
            <a:endParaRPr dirty="0"/>
          </a:p>
          <a:p>
            <a:pPr marL="0" lvl="0" indent="0" algn="l" rtl="0">
              <a:spcBef>
                <a:spcPts val="0"/>
              </a:spcBef>
              <a:spcAft>
                <a:spcPts val="0"/>
              </a:spcAft>
              <a:buNone/>
            </a:pPr>
            <a:r>
              <a:rPr lang="en" dirty="0"/>
              <a:t>1:03:11</a:t>
            </a:r>
            <a:endParaRPr dirty="0"/>
          </a:p>
          <a:p>
            <a:pPr marL="0" lvl="0" indent="0" algn="l" rtl="0">
              <a:spcBef>
                <a:spcPts val="0"/>
              </a:spcBef>
              <a:spcAft>
                <a:spcPts val="0"/>
              </a:spcAft>
              <a:buNone/>
            </a:pPr>
            <a:r>
              <a:rPr lang="en" dirty="0"/>
              <a:t>what the fixed approach looks like at the bottom and people sometimes call it aggregate of peak by contrast up here</a:t>
            </a:r>
            <a:endParaRPr dirty="0"/>
          </a:p>
          <a:p>
            <a:pPr marL="0" lvl="0" indent="0" algn="l" rtl="0">
              <a:spcBef>
                <a:spcPts val="0"/>
              </a:spcBef>
              <a:spcAft>
                <a:spcPts val="0"/>
              </a:spcAft>
              <a:buNone/>
            </a:pPr>
            <a:r>
              <a:rPr lang="en" dirty="0"/>
              <a:t>1:03:18</a:t>
            </a:r>
            <a:endParaRPr dirty="0"/>
          </a:p>
          <a:p>
            <a:pPr marL="0" lvl="0" indent="0" algn="l" rtl="0">
              <a:spcBef>
                <a:spcPts val="0"/>
              </a:spcBef>
              <a:spcAft>
                <a:spcPts val="0"/>
              </a:spcAft>
              <a:buNone/>
            </a:pPr>
            <a:r>
              <a:rPr lang="en" dirty="0"/>
              <a:t>this is the peak of aggregate approach that is this is the approach we do if we first sum up their demands and then take</a:t>
            </a:r>
            <a:endParaRPr dirty="0"/>
          </a:p>
          <a:p>
            <a:pPr marL="0" lvl="0" indent="0" algn="l" rtl="0">
              <a:spcBef>
                <a:spcPts val="0"/>
              </a:spcBef>
              <a:spcAft>
                <a:spcPts val="0"/>
              </a:spcAft>
              <a:buNone/>
            </a:pPr>
            <a:r>
              <a:rPr lang="en" dirty="0"/>
              <a:t>1:03:26</a:t>
            </a:r>
            <a:endParaRPr dirty="0"/>
          </a:p>
          <a:p>
            <a:pPr marL="0" lvl="0" indent="0" algn="l" rtl="0">
              <a:spcBef>
                <a:spcPts val="0"/>
              </a:spcBef>
              <a:spcAft>
                <a:spcPts val="0"/>
              </a:spcAft>
              <a:buNone/>
            </a:pPr>
            <a:r>
              <a:rPr lang="en" dirty="0"/>
              <a:t>the peak as the Second Step so here we've summed up their demands there's a peak in the morning when Alice needs it</a:t>
            </a:r>
            <a:endParaRPr dirty="0"/>
          </a:p>
          <a:p>
            <a:pPr marL="0" lvl="0" indent="0" algn="l" rtl="0">
              <a:spcBef>
                <a:spcPts val="0"/>
              </a:spcBef>
              <a:spcAft>
                <a:spcPts val="0"/>
              </a:spcAft>
              <a:buNone/>
            </a:pPr>
            <a:r>
              <a:rPr lang="en" dirty="0"/>
              <a:t>1:03:32</a:t>
            </a:r>
            <a:endParaRPr dirty="0"/>
          </a:p>
          <a:p>
            <a:pPr marL="0" lvl="0" indent="0" algn="l" rtl="0">
              <a:spcBef>
                <a:spcPts val="0"/>
              </a:spcBef>
              <a:spcAft>
                <a:spcPts val="0"/>
              </a:spcAft>
              <a:buNone/>
            </a:pPr>
            <a:r>
              <a:rPr lang="en" dirty="0"/>
              <a:t>there's a Peak at night when Alice needs it and the peak of this new graph is 12</a:t>
            </a:r>
            <a:endParaRPr dirty="0"/>
          </a:p>
          <a:p>
            <a:pPr marL="0" lvl="0" indent="0" algn="l" rtl="0">
              <a:spcBef>
                <a:spcPts val="0"/>
              </a:spcBef>
              <a:spcAft>
                <a:spcPts val="0"/>
              </a:spcAft>
              <a:buNone/>
            </a:pPr>
            <a:r>
              <a:rPr lang="en" dirty="0"/>
              <a:t>1:03:37</a:t>
            </a:r>
            <a:endParaRPr dirty="0"/>
          </a:p>
          <a:p>
            <a:pPr marL="0" lvl="0" indent="0" algn="l" rtl="0">
              <a:spcBef>
                <a:spcPts val="0"/>
              </a:spcBef>
              <a:spcAft>
                <a:spcPts val="0"/>
              </a:spcAft>
              <a:buNone/>
            </a:pPr>
            <a:r>
              <a:rPr lang="en" dirty="0"/>
              <a:t>because Alice needs 10 Bob needs two at that time in total they just need 12</a:t>
            </a:r>
            <a:endParaRPr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2"/>
        <p:cNvGrpSpPr/>
        <p:nvPr/>
      </p:nvGrpSpPr>
      <p:grpSpPr>
        <a:xfrm>
          <a:off x="0" y="0"/>
          <a:ext cx="0" cy="0"/>
          <a:chOff x="0" y="0"/>
          <a:chExt cx="0" cy="0"/>
        </a:xfrm>
      </p:grpSpPr>
      <p:sp>
        <p:nvSpPr>
          <p:cNvPr id="523" name="Google Shape;523;g36a8a0962f5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4" name="Google Shape;524;g36a8a0962f5_0_1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 sz="1100" b="1">
                <a:latin typeface="Arial"/>
                <a:ea typeface="Arial"/>
                <a:cs typeface="Arial"/>
                <a:sym typeface="Arial"/>
              </a:rPr>
              <a:t>Statistically multiplexed</a:t>
            </a:r>
            <a:r>
              <a:rPr lang="en" sz="1100">
                <a:latin typeface="Arial"/>
                <a:ea typeface="Arial"/>
                <a:cs typeface="Arial"/>
                <a:sym typeface="Arial"/>
              </a:rPr>
              <a:t> means that we’ll dynamically allocate resources to users based on their demand, instead of partitioning a fixed share of resources to users.</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
              <a:t>The peak of the aggregate is actually closer to the sum of the average demands, which is much less than the sum of the peak demands. Statistical multiplexing is now everywhere in computer science. For example, in cloud computing, different companies might dynamically share resources in a datacenter.</a:t>
            </a:r>
            <a:endParaRPr/>
          </a:p>
        </p:txBody>
      </p:sp>
      <p:sp>
        <p:nvSpPr>
          <p:cNvPr id="525" name="Google Shape;525;g36a8a0962f5_0_1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
              <a:t>32</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9"/>
        <p:cNvGrpSpPr/>
        <p:nvPr/>
      </p:nvGrpSpPr>
      <p:grpSpPr>
        <a:xfrm>
          <a:off x="0" y="0"/>
          <a:ext cx="0" cy="0"/>
          <a:chOff x="0" y="0"/>
          <a:chExt cx="0" cy="0"/>
        </a:xfrm>
      </p:grpSpPr>
      <p:sp>
        <p:nvSpPr>
          <p:cNvPr id="850" name="Google Shape;850;g2efdb474fbe_0_2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1" name="Google Shape;851;g2efdb474fbe_0_2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we saw two different ways to share resources and we decided</a:t>
            </a:r>
            <a:endParaRPr/>
          </a:p>
          <a:p>
            <a:pPr marL="0" lvl="0" indent="0" algn="l" rtl="0">
              <a:spcBef>
                <a:spcPts val="0"/>
              </a:spcBef>
              <a:spcAft>
                <a:spcPts val="0"/>
              </a:spcAft>
              <a:buNone/>
            </a:pPr>
            <a:r>
              <a:rPr lang="en"/>
              <a:t>1:05:36</a:t>
            </a:r>
            <a:endParaRPr/>
          </a:p>
          <a:p>
            <a:pPr marL="0" lvl="0" indent="0" algn="l" rtl="0">
              <a:spcBef>
                <a:spcPts val="0"/>
              </a:spcBef>
              <a:spcAft>
                <a:spcPts val="0"/>
              </a:spcAft>
              <a:buNone/>
            </a:pPr>
            <a:r>
              <a:rPr lang="en"/>
              <a:t>that statistical multiplexing is the way to go we're not doing the fixed resource thing we're going to dynamically</a:t>
            </a:r>
            <a:endParaRPr/>
          </a:p>
          <a:p>
            <a:pPr marL="0" lvl="0" indent="0" algn="l" rtl="0">
              <a:spcBef>
                <a:spcPts val="0"/>
              </a:spcBef>
              <a:spcAft>
                <a:spcPts val="0"/>
              </a:spcAft>
              <a:buNone/>
            </a:pPr>
            <a:r>
              <a:rPr lang="en"/>
              <a:t>1:05:42</a:t>
            </a:r>
            <a:endParaRPr/>
          </a:p>
          <a:p>
            <a:pPr marL="0" lvl="0" indent="0" algn="l" rtl="0">
              <a:spcBef>
                <a:spcPts val="0"/>
              </a:spcBef>
              <a:spcAft>
                <a:spcPts val="0"/>
              </a:spcAft>
              <a:buNone/>
            </a:pPr>
            <a:r>
              <a:rPr lang="en"/>
              <a:t>allocate so that brings up another question how do you dynamically allocate</a:t>
            </a:r>
            <a:endParaRPr/>
          </a:p>
          <a:p>
            <a:pPr marL="0" lvl="0" indent="0" algn="l" rtl="0">
              <a:spcBef>
                <a:spcPts val="0"/>
              </a:spcBef>
              <a:spcAft>
                <a:spcPts val="0"/>
              </a:spcAft>
              <a:buNone/>
            </a:pPr>
            <a:r>
              <a:rPr lang="en"/>
              <a:t>1:05:47</a:t>
            </a:r>
            <a:endParaRPr/>
          </a:p>
          <a:p>
            <a:pPr marL="0" lvl="0" indent="0" algn="l" rtl="0">
              <a:spcBef>
                <a:spcPts val="0"/>
              </a:spcBef>
              <a:spcAft>
                <a:spcPts val="0"/>
              </a:spcAft>
              <a:buNone/>
            </a:pPr>
            <a:r>
              <a:rPr lang="en"/>
              <a:t>resources who decides you know when this person wants more give them more when</a:t>
            </a:r>
            <a:endParaRPr/>
          </a:p>
          <a:p>
            <a:pPr marL="0" lvl="0" indent="0" algn="l" rtl="0">
              <a:spcBef>
                <a:spcPts val="0"/>
              </a:spcBef>
              <a:spcAft>
                <a:spcPts val="0"/>
              </a:spcAft>
              <a:buNone/>
            </a:pPr>
            <a:r>
              <a:rPr lang="en"/>
              <a:t>1:05:53</a:t>
            </a:r>
            <a:endParaRPr/>
          </a:p>
          <a:p>
            <a:pPr marL="0" lvl="0" indent="0" algn="l" rtl="0">
              <a:spcBef>
                <a:spcPts val="0"/>
              </a:spcBef>
              <a:spcAft>
                <a:spcPts val="0"/>
              </a:spcAft>
              <a:buNone/>
            </a:pPr>
            <a:r>
              <a:rPr lang="en"/>
              <a:t>it's night please give Bob more when it's the mornings give Alice more how do we decide that stuff who decides how to</a:t>
            </a:r>
            <a:endParaRPr/>
          </a:p>
          <a:p>
            <a:pPr marL="0" lvl="0" indent="0" algn="l" rtl="0">
              <a:spcBef>
                <a:spcPts val="0"/>
              </a:spcBef>
              <a:spcAft>
                <a:spcPts val="0"/>
              </a:spcAft>
              <a:buNone/>
            </a:pPr>
            <a:r>
              <a:rPr lang="en"/>
              <a:t>1:06:00</a:t>
            </a:r>
            <a:endParaRPr/>
          </a:p>
          <a:p>
            <a:pPr marL="0" lvl="0" indent="0" algn="l" rtl="0">
              <a:spcBef>
                <a:spcPts val="0"/>
              </a:spcBef>
              <a:spcAft>
                <a:spcPts val="0"/>
              </a:spcAft>
              <a:buNone/>
            </a:pPr>
            <a:r>
              <a:rPr lang="en"/>
              <a:t>dynamically allocate resources</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6"/>
        <p:cNvGrpSpPr/>
        <p:nvPr/>
      </p:nvGrpSpPr>
      <p:grpSpPr>
        <a:xfrm>
          <a:off x="0" y="0"/>
          <a:ext cx="0" cy="0"/>
          <a:chOff x="0" y="0"/>
          <a:chExt cx="0" cy="0"/>
        </a:xfrm>
      </p:grpSpPr>
      <p:sp>
        <p:nvSpPr>
          <p:cNvPr id="857" name="Google Shape;857;g2efdb474fbe_0_3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8" name="Google Shape;858;g2efdb474fbe_0_3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rPr>
              <a:t> and it turns out there are two different approaches to dynamically allocating</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en">
                <a:solidFill>
                  <a:schemeClr val="dk1"/>
                </a:solidFill>
              </a:rPr>
              <a:t>resources so here I also have an analogy because another place where you dynamically allocate resources is a</a:t>
            </a:r>
            <a:endParaRPr>
              <a:solidFill>
                <a:schemeClr val="dk1"/>
              </a:solidFill>
            </a:endParaRPr>
          </a:p>
          <a:p>
            <a:pPr marL="0" lvl="0" indent="0" algn="l" rtl="0">
              <a:spcBef>
                <a:spcPts val="0"/>
              </a:spcBef>
              <a:spcAft>
                <a:spcPts val="0"/>
              </a:spcAft>
              <a:buNone/>
            </a:pPr>
            <a:r>
              <a:rPr lang="en">
                <a:solidFill>
                  <a:schemeClr val="dk1"/>
                </a:solidFill>
              </a:rPr>
              <a:t>1:06:13</a:t>
            </a:r>
            <a:endParaRPr>
              <a:solidFill>
                <a:schemeClr val="dk1"/>
              </a:solidFill>
            </a:endParaRPr>
          </a:p>
          <a:p>
            <a:pPr marL="0" lvl="0" indent="0" algn="l" rtl="0">
              <a:spcBef>
                <a:spcPts val="0"/>
              </a:spcBef>
              <a:spcAft>
                <a:spcPts val="0"/>
              </a:spcAft>
              <a:buNone/>
            </a:pPr>
            <a:r>
              <a:rPr lang="en">
                <a:solidFill>
                  <a:schemeClr val="dk1"/>
                </a:solidFill>
              </a:rPr>
              <a:t>restaurant so it's not like a restaurant is fixed resource if the restaurant was fixed resource it means you have a table</a:t>
            </a:r>
            <a:endParaRPr>
              <a:solidFill>
                <a:schemeClr val="dk1"/>
              </a:solidFill>
            </a:endParaRPr>
          </a:p>
          <a:p>
            <a:pPr marL="0" lvl="0" indent="0" algn="l" rtl="0">
              <a:spcBef>
                <a:spcPts val="0"/>
              </a:spcBef>
              <a:spcAft>
                <a:spcPts val="0"/>
              </a:spcAft>
              <a:buNone/>
            </a:pPr>
            <a:r>
              <a:rPr lang="en">
                <a:solidFill>
                  <a:schemeClr val="dk1"/>
                </a:solidFill>
              </a:rPr>
              <a:t>1:06:20</a:t>
            </a:r>
            <a:endParaRPr>
              <a:solidFill>
                <a:schemeClr val="dk1"/>
              </a:solidFill>
            </a:endParaRPr>
          </a:p>
          <a:p>
            <a:pPr marL="0" lvl="0" indent="0" algn="l" rtl="0">
              <a:spcBef>
                <a:spcPts val="0"/>
              </a:spcBef>
              <a:spcAft>
                <a:spcPts val="0"/>
              </a:spcAft>
              <a:buNone/>
            </a:pPr>
            <a:r>
              <a:rPr lang="en">
                <a:solidFill>
                  <a:schemeClr val="dk1"/>
                </a:solidFill>
              </a:rPr>
              <a:t>there 24 hours a day and you can use it whenever you want no one else can use it I don't know about you I don't know</a:t>
            </a:r>
            <a:endParaRPr>
              <a:solidFill>
                <a:schemeClr val="dk1"/>
              </a:solidFill>
            </a:endParaRPr>
          </a:p>
          <a:p>
            <a:pPr marL="0" lvl="0" indent="0" algn="l" rtl="0">
              <a:spcBef>
                <a:spcPts val="0"/>
              </a:spcBef>
              <a:spcAft>
                <a:spcPts val="0"/>
              </a:spcAft>
              <a:buNone/>
            </a:pPr>
            <a:r>
              <a:rPr lang="en">
                <a:solidFill>
                  <a:schemeClr val="dk1"/>
                </a:solidFill>
              </a:rPr>
              <a:t>1:06:26</a:t>
            </a:r>
            <a:endParaRPr>
              <a:solidFill>
                <a:schemeClr val="dk1"/>
              </a:solidFill>
            </a:endParaRPr>
          </a:p>
          <a:p>
            <a:pPr marL="0" lvl="0" indent="0" algn="l" rtl="0">
              <a:spcBef>
                <a:spcPts val="0"/>
              </a:spcBef>
              <a:spcAft>
                <a:spcPts val="0"/>
              </a:spcAft>
              <a:buNone/>
            </a:pPr>
            <a:r>
              <a:rPr lang="en">
                <a:solidFill>
                  <a:schemeClr val="dk1"/>
                </a:solidFill>
              </a:rPr>
              <a:t>restaurants that work like that where there's just a table for you no one else can use it and there's a table for someone else and no one else can use it</a:t>
            </a:r>
            <a:endParaRPr>
              <a:solidFill>
                <a:schemeClr val="dk1"/>
              </a:solidFill>
            </a:endParaRPr>
          </a:p>
          <a:p>
            <a:pPr marL="0" lvl="0" indent="0" algn="l" rtl="0">
              <a:spcBef>
                <a:spcPts val="0"/>
              </a:spcBef>
              <a:spcAft>
                <a:spcPts val="0"/>
              </a:spcAft>
              <a:buNone/>
            </a:pPr>
            <a:r>
              <a:rPr lang="en">
                <a:solidFill>
                  <a:schemeClr val="dk1"/>
                </a:solidFill>
              </a:rPr>
              <a:t>1:06:33</a:t>
            </a:r>
            <a:endParaRPr>
              <a:solidFill>
                <a:schemeClr val="dk1"/>
              </a:solidFill>
            </a:endParaRPr>
          </a:p>
          <a:p>
            <a:pPr marL="0" lvl="0" indent="0" algn="l" rtl="0">
              <a:spcBef>
                <a:spcPts val="0"/>
              </a:spcBef>
              <a:spcAft>
                <a:spcPts val="0"/>
              </a:spcAft>
              <a:buNone/>
            </a:pPr>
            <a:r>
              <a:rPr lang="en">
                <a:solidFill>
                  <a:schemeClr val="dk1"/>
                </a:solidFill>
              </a:rPr>
              <a:t>that's a very silly way to run a restaurant because most of the time the table is not going to be used instead</a:t>
            </a:r>
            <a:endParaRPr>
              <a:solidFill>
                <a:schemeClr val="dk1"/>
              </a:solidFill>
            </a:endParaRPr>
          </a:p>
          <a:p>
            <a:pPr marL="0" lvl="0" indent="0" algn="l" rtl="0">
              <a:spcBef>
                <a:spcPts val="0"/>
              </a:spcBef>
              <a:spcAft>
                <a:spcPts val="0"/>
              </a:spcAft>
              <a:buNone/>
            </a:pPr>
            <a:r>
              <a:rPr lang="en">
                <a:solidFill>
                  <a:schemeClr val="dk1"/>
                </a:solidFill>
              </a:rPr>
              <a:t>1:06:39</a:t>
            </a:r>
            <a:endParaRPr>
              <a:solidFill>
                <a:schemeClr val="dk1"/>
              </a:solidFill>
            </a:endParaRPr>
          </a:p>
          <a:p>
            <a:pPr marL="0" lvl="0" indent="0" algn="l" rtl="0">
              <a:spcBef>
                <a:spcPts val="0"/>
              </a:spcBef>
              <a:spcAft>
                <a:spcPts val="0"/>
              </a:spcAft>
              <a:buNone/>
            </a:pPr>
            <a:r>
              <a:rPr lang="en">
                <a:solidFill>
                  <a:schemeClr val="dk1"/>
                </a:solidFill>
              </a:rPr>
              <a:t>restaurants do Dynamic allocation they give the tables to the customers based on who needs it and if you don't need it</a:t>
            </a:r>
            <a:endParaRPr>
              <a:solidFill>
                <a:schemeClr val="dk1"/>
              </a:solidFill>
            </a:endParaRPr>
          </a:p>
          <a:p>
            <a:pPr marL="0" lvl="0" indent="0" algn="l" rtl="0">
              <a:spcBef>
                <a:spcPts val="0"/>
              </a:spcBef>
              <a:spcAft>
                <a:spcPts val="0"/>
              </a:spcAft>
              <a:buNone/>
            </a:pPr>
            <a:r>
              <a:rPr lang="en">
                <a:solidFill>
                  <a:schemeClr val="dk1"/>
                </a:solidFill>
              </a:rPr>
              <a:t>1:06:46</a:t>
            </a:r>
            <a:endParaRPr>
              <a:solidFill>
                <a:schemeClr val="dk1"/>
              </a:solidFill>
            </a:endParaRPr>
          </a:p>
          <a:p>
            <a:pPr marL="0" lvl="0" indent="0" algn="l" rtl="0">
              <a:spcBef>
                <a:spcPts val="0"/>
              </a:spcBef>
              <a:spcAft>
                <a:spcPts val="0"/>
              </a:spcAft>
              <a:buNone/>
            </a:pPr>
            <a:r>
              <a:rPr lang="en">
                <a:solidFill>
                  <a:schemeClr val="dk1"/>
                </a:solidFill>
              </a:rPr>
              <a:t>you don't get a table that's a lot better and in a restaurant there's two different ways to dynamically give</a:t>
            </a:r>
            <a:endParaRPr>
              <a:solidFill>
                <a:schemeClr val="dk1"/>
              </a:solidFill>
            </a:endParaRPr>
          </a:p>
          <a:p>
            <a:pPr marL="0" lvl="0" indent="0" algn="l" rtl="0">
              <a:spcBef>
                <a:spcPts val="0"/>
              </a:spcBef>
              <a:spcAft>
                <a:spcPts val="0"/>
              </a:spcAft>
              <a:buNone/>
            </a:pPr>
            <a:r>
              <a:rPr lang="en">
                <a:solidFill>
                  <a:schemeClr val="dk1"/>
                </a:solidFill>
              </a:rPr>
              <a:t>1:06:53</a:t>
            </a:r>
            <a:endParaRPr>
              <a:solidFill>
                <a:schemeClr val="dk1"/>
              </a:solidFill>
            </a:endParaRPr>
          </a:p>
          <a:p>
            <a:pPr marL="0" lvl="0" indent="0" algn="l" rtl="0">
              <a:spcBef>
                <a:spcPts val="0"/>
              </a:spcBef>
              <a:spcAft>
                <a:spcPts val="0"/>
              </a:spcAft>
              <a:buNone/>
            </a:pPr>
            <a:r>
              <a:rPr lang="en">
                <a:solidFill>
                  <a:schemeClr val="dk1"/>
                </a:solidFill>
              </a:rPr>
              <a:t>tables to customers that I can think of so one of them is reservations you</a:t>
            </a:r>
            <a:endParaRPr>
              <a:solidFill>
                <a:schemeClr val="dk1"/>
              </a:solidFill>
            </a:endParaRPr>
          </a:p>
          <a:p>
            <a:pPr marL="0" lvl="0" indent="0" algn="l" rtl="0">
              <a:spcBef>
                <a:spcPts val="0"/>
              </a:spcBef>
              <a:spcAft>
                <a:spcPts val="0"/>
              </a:spcAft>
              <a:buNone/>
            </a:pPr>
            <a:r>
              <a:rPr lang="en">
                <a:solidFill>
                  <a:schemeClr val="dk1"/>
                </a:solidFill>
              </a:rPr>
              <a:t>1:06:58</a:t>
            </a:r>
            <a:endParaRPr>
              <a:solidFill>
                <a:schemeClr val="dk1"/>
              </a:solidFill>
            </a:endParaRPr>
          </a:p>
          <a:p>
            <a:pPr marL="0" lvl="0" indent="0" algn="l" rtl="0">
              <a:spcBef>
                <a:spcPts val="0"/>
              </a:spcBef>
              <a:spcAft>
                <a:spcPts val="0"/>
              </a:spcAft>
              <a:buNone/>
            </a:pPr>
            <a:r>
              <a:rPr lang="en">
                <a:solidFill>
                  <a:schemeClr val="dk1"/>
                </a:solidFill>
              </a:rPr>
              <a:t>customers call ahead of time and say Hey I want to have dinner tonight can I get a table at 6:00 p.m. to 8:00 P.M and the</a:t>
            </a:r>
            <a:endParaRPr>
              <a:solidFill>
                <a:schemeClr val="dk1"/>
              </a:solidFill>
            </a:endParaRPr>
          </a:p>
          <a:p>
            <a:pPr marL="0" lvl="0" indent="0" algn="l" rtl="0">
              <a:spcBef>
                <a:spcPts val="0"/>
              </a:spcBef>
              <a:spcAft>
                <a:spcPts val="0"/>
              </a:spcAft>
              <a:buNone/>
            </a:pPr>
            <a:r>
              <a:rPr lang="en">
                <a:solidFill>
                  <a:schemeClr val="dk1"/>
                </a:solidFill>
              </a:rPr>
              <a:t>1:07:04</a:t>
            </a:r>
            <a:endParaRPr>
              <a:solidFill>
                <a:schemeClr val="dk1"/>
              </a:solidFill>
            </a:endParaRPr>
          </a:p>
          <a:p>
            <a:pPr marL="0" lvl="0" indent="0" algn="l" rtl="0">
              <a:spcBef>
                <a:spcPts val="0"/>
              </a:spcBef>
              <a:spcAft>
                <a:spcPts val="0"/>
              </a:spcAft>
              <a:buNone/>
            </a:pPr>
            <a:r>
              <a:rPr lang="en">
                <a:solidFill>
                  <a:schemeClr val="dk1"/>
                </a:solidFill>
              </a:rPr>
              <a:t>restaurant says okay well this table's yours from 6: to 8 you can use it and when the reservation is up you're done</a:t>
            </a:r>
            <a:endParaRPr>
              <a:solidFill>
                <a:schemeClr val="dk1"/>
              </a:solidFill>
            </a:endParaRPr>
          </a:p>
          <a:p>
            <a:pPr marL="0" lvl="0" indent="0" algn="l" rtl="0">
              <a:spcBef>
                <a:spcPts val="0"/>
              </a:spcBef>
              <a:spcAft>
                <a:spcPts val="0"/>
              </a:spcAft>
              <a:buNone/>
            </a:pPr>
            <a:r>
              <a:rPr lang="en">
                <a:solidFill>
                  <a:schemeClr val="dk1"/>
                </a:solidFill>
              </a:rPr>
              <a:t>1:07:11</a:t>
            </a:r>
            <a:endParaRPr>
              <a:solidFill>
                <a:schemeClr val="dk1"/>
              </a:solidFill>
            </a:endParaRPr>
          </a:p>
          <a:p>
            <a:pPr marL="0" lvl="0" indent="0" algn="l" rtl="0">
              <a:spcBef>
                <a:spcPts val="0"/>
              </a:spcBef>
              <a:spcAft>
                <a:spcPts val="0"/>
              </a:spcAft>
              <a:buNone/>
            </a:pPr>
            <a:r>
              <a:rPr lang="en">
                <a:solidFill>
                  <a:schemeClr val="dk1"/>
                </a:solidFill>
              </a:rPr>
              <a:t>and the other approach is first come first serve you show up you get a table if you show up and it's full you got to</a:t>
            </a:r>
            <a:endParaRPr>
              <a:solidFill>
                <a:schemeClr val="dk1"/>
              </a:solidFill>
            </a:endParaRPr>
          </a:p>
          <a:p>
            <a:pPr marL="0" lvl="0" indent="0" algn="l" rtl="0">
              <a:spcBef>
                <a:spcPts val="0"/>
              </a:spcBef>
              <a:spcAft>
                <a:spcPts val="0"/>
              </a:spcAft>
              <a:buNone/>
            </a:pPr>
            <a:r>
              <a:rPr lang="en">
                <a:solidFill>
                  <a:schemeClr val="dk1"/>
                </a:solidFill>
              </a:rPr>
              <a:t>1:07:16</a:t>
            </a:r>
            <a:endParaRPr>
              <a:solidFill>
                <a:schemeClr val="dk1"/>
              </a:solidFill>
            </a:endParaRPr>
          </a:p>
          <a:p>
            <a:pPr marL="0" lvl="0" indent="0" algn="l" rtl="0">
              <a:spcBef>
                <a:spcPts val="0"/>
              </a:spcBef>
              <a:spcAft>
                <a:spcPts val="0"/>
              </a:spcAft>
              <a:buNone/>
            </a:pPr>
            <a:r>
              <a:rPr lang="en">
                <a:solidFill>
                  <a:schemeClr val="dk1"/>
                </a:solidFill>
              </a:rPr>
              <a:t>wait in line so those are our two choices and in the network we can do both of those things too so in the</a:t>
            </a:r>
            <a:endParaRPr>
              <a:solidFill>
                <a:schemeClr val="dk1"/>
              </a:solidFill>
            </a:endParaRPr>
          </a:p>
          <a:p>
            <a:pPr marL="0" lvl="0" indent="0" algn="l" rtl="0">
              <a:spcBef>
                <a:spcPts val="0"/>
              </a:spcBef>
              <a:spcAft>
                <a:spcPts val="0"/>
              </a:spcAft>
              <a:buNone/>
            </a:pPr>
            <a:r>
              <a:rPr lang="en">
                <a:solidFill>
                  <a:schemeClr val="dk1"/>
                </a:solidFill>
              </a:rPr>
              <a:t>1:07:22</a:t>
            </a:r>
            <a:endParaRPr>
              <a:solidFill>
                <a:schemeClr val="dk1"/>
              </a:solidFill>
            </a:endParaRPr>
          </a:p>
          <a:p>
            <a:pPr marL="0" lvl="0" indent="0" algn="l" rtl="0">
              <a:spcBef>
                <a:spcPts val="0"/>
              </a:spcBef>
              <a:spcAft>
                <a:spcPts val="0"/>
              </a:spcAft>
              <a:buNone/>
            </a:pPr>
            <a:r>
              <a:rPr lang="en">
                <a:solidFill>
                  <a:schemeClr val="dk1"/>
                </a:solidFill>
              </a:rPr>
              <a:t>network if you implement reservations they don't call it res obervations they call it circuit switching but the idea</a:t>
            </a:r>
            <a:endParaRPr>
              <a:solidFill>
                <a:schemeClr val="dk1"/>
              </a:solidFill>
            </a:endParaRPr>
          </a:p>
          <a:p>
            <a:pPr marL="0" lvl="0" indent="0" algn="l" rtl="0">
              <a:spcBef>
                <a:spcPts val="0"/>
              </a:spcBef>
              <a:spcAft>
                <a:spcPts val="0"/>
              </a:spcAft>
              <a:buNone/>
            </a:pPr>
            <a:r>
              <a:rPr lang="en">
                <a:solidFill>
                  <a:schemeClr val="dk1"/>
                </a:solidFill>
              </a:rPr>
              <a:t>1:07:28</a:t>
            </a:r>
            <a:endParaRPr>
              <a:solidFill>
                <a:schemeClr val="dk1"/>
              </a:solidFill>
            </a:endParaRPr>
          </a:p>
          <a:p>
            <a:pPr marL="0" lvl="0" indent="0" algn="l" rtl="0">
              <a:spcBef>
                <a:spcPts val="0"/>
              </a:spcBef>
              <a:spcAft>
                <a:spcPts val="0"/>
              </a:spcAft>
              <a:buNone/>
            </a:pPr>
            <a:r>
              <a:rPr lang="en">
                <a:solidFill>
                  <a:schemeClr val="dk1"/>
                </a:solidFill>
              </a:rPr>
              <a:t>is basically the same when you start a connection you explicitly say you have a connection and you say what the demand</a:t>
            </a:r>
            <a:endParaRPr>
              <a:solidFill>
                <a:schemeClr val="dk1"/>
              </a:solidFill>
            </a:endParaRPr>
          </a:p>
          <a:p>
            <a:pPr marL="0" lvl="0" indent="0" algn="l" rtl="0">
              <a:spcBef>
                <a:spcPts val="0"/>
              </a:spcBef>
              <a:spcAft>
                <a:spcPts val="0"/>
              </a:spcAft>
              <a:buNone/>
            </a:pPr>
            <a:r>
              <a:rPr lang="en">
                <a:solidFill>
                  <a:schemeClr val="dk1"/>
                </a:solidFill>
              </a:rPr>
              <a:t>1:07:34</a:t>
            </a:r>
            <a:endParaRPr>
              <a:solidFill>
                <a:schemeClr val="dk1"/>
              </a:solidFill>
            </a:endParaRPr>
          </a:p>
          <a:p>
            <a:pPr marL="0" lvl="0" indent="0" algn="l" rtl="0">
              <a:spcBef>
                <a:spcPts val="0"/>
              </a:spcBef>
              <a:spcAft>
                <a:spcPts val="0"/>
              </a:spcAft>
              <a:buNone/>
            </a:pPr>
            <a:r>
              <a:rPr lang="en">
                <a:solidFill>
                  <a:schemeClr val="dk1"/>
                </a:solidFill>
              </a:rPr>
              <a:t>is you say I want to use 10 units of resource from 6 p.m. to 800 p.m. that's</a:t>
            </a:r>
            <a:endParaRPr>
              <a:solidFill>
                <a:schemeClr val="dk1"/>
              </a:solidFill>
            </a:endParaRPr>
          </a:p>
          <a:p>
            <a:pPr marL="0" lvl="0" indent="0" algn="l" rtl="0">
              <a:spcBef>
                <a:spcPts val="0"/>
              </a:spcBef>
              <a:spcAft>
                <a:spcPts val="0"/>
              </a:spcAft>
              <a:buNone/>
            </a:pPr>
            <a:r>
              <a:rPr lang="en">
                <a:solidFill>
                  <a:schemeClr val="dk1"/>
                </a:solidFill>
              </a:rPr>
              <a:t>1:07:41</a:t>
            </a:r>
            <a:endParaRPr>
              <a:solidFill>
                <a:schemeClr val="dk1"/>
              </a:solidFill>
            </a:endParaRPr>
          </a:p>
          <a:p>
            <a:pPr marL="0" lvl="0" indent="0" algn="l" rtl="0">
              <a:spcBef>
                <a:spcPts val="0"/>
              </a:spcBef>
              <a:spcAft>
                <a:spcPts val="0"/>
              </a:spcAft>
              <a:buNone/>
            </a:pPr>
            <a:r>
              <a:rPr lang="en">
                <a:solidFill>
                  <a:schemeClr val="dk1"/>
                </a:solidFill>
              </a:rPr>
              <a:t>mine I want it and during the connection that's all yours no one else can use it and when you're done you release it for</a:t>
            </a:r>
            <a:endParaRPr>
              <a:solidFill>
                <a:schemeClr val="dk1"/>
              </a:solidFill>
            </a:endParaRPr>
          </a:p>
          <a:p>
            <a:pPr marL="0" lvl="0" indent="0" algn="l" rtl="0">
              <a:spcBef>
                <a:spcPts val="0"/>
              </a:spcBef>
              <a:spcAft>
                <a:spcPts val="0"/>
              </a:spcAft>
              <a:buNone/>
            </a:pPr>
            <a:r>
              <a:rPr lang="en">
                <a:solidFill>
                  <a:schemeClr val="dk1"/>
                </a:solidFill>
              </a:rPr>
              <a:t>1:07:47</a:t>
            </a:r>
            <a:endParaRPr>
              <a:solidFill>
                <a:schemeClr val="dk1"/>
              </a:solidFill>
            </a:endParaRPr>
          </a:p>
          <a:p>
            <a:pPr marL="0" lvl="0" indent="0" algn="l" rtl="0">
              <a:spcBef>
                <a:spcPts val="0"/>
              </a:spcBef>
              <a:spcAft>
                <a:spcPts val="0"/>
              </a:spcAft>
              <a:buNone/>
            </a:pPr>
            <a:r>
              <a:rPr lang="en">
                <a:solidFill>
                  <a:schemeClr val="dk1"/>
                </a:solidFill>
              </a:rPr>
              <a:t>other people to use and the other approach is best effort this is like first come first serve and it basically</a:t>
            </a:r>
            <a:endParaRPr>
              <a:solidFill>
                <a:schemeClr val="dk1"/>
              </a:solidFill>
            </a:endParaRPr>
          </a:p>
          <a:p>
            <a:pPr marL="0" lvl="0" indent="0" algn="l" rtl="0">
              <a:spcBef>
                <a:spcPts val="0"/>
              </a:spcBef>
              <a:spcAft>
                <a:spcPts val="0"/>
              </a:spcAft>
              <a:buNone/>
            </a:pPr>
            <a:r>
              <a:rPr lang="en">
                <a:solidFill>
                  <a:schemeClr val="dk1"/>
                </a:solidFill>
              </a:rPr>
              <a:t>1:07:52</a:t>
            </a:r>
            <a:endParaRPr>
              <a:solidFill>
                <a:schemeClr val="dk1"/>
              </a:solidFill>
            </a:endParaRPr>
          </a:p>
          <a:p>
            <a:pPr marL="0" lvl="0" indent="0" algn="l" rtl="0">
              <a:spcBef>
                <a:spcPts val="0"/>
              </a:spcBef>
              <a:spcAft>
                <a:spcPts val="0"/>
              </a:spcAft>
              <a:buNone/>
            </a:pPr>
            <a:r>
              <a:rPr lang="en">
                <a:solidFill>
                  <a:schemeClr val="dk1"/>
                </a:solidFill>
              </a:rPr>
              <a:t>says just send the packet and hope for the best and if there's too many packets some packets just have to wait in line</a:t>
            </a:r>
            <a:endParaRPr>
              <a:solidFill>
                <a:schemeClr val="dk1"/>
              </a:solidFill>
            </a:endParaRPr>
          </a:p>
          <a:p>
            <a:pPr marL="0" lvl="0" indent="0" algn="l" rtl="0">
              <a:spcBef>
                <a:spcPts val="0"/>
              </a:spcBef>
              <a:spcAft>
                <a:spcPts val="0"/>
              </a:spcAft>
              <a:buNone/>
            </a:pPr>
            <a:r>
              <a:rPr lang="en">
                <a:solidFill>
                  <a:schemeClr val="dk1"/>
                </a:solidFill>
              </a:rPr>
              <a:t>1:07:59</a:t>
            </a:r>
            <a:endParaRPr>
              <a:solidFill>
                <a:schemeClr val="dk1"/>
              </a:solidFill>
            </a:endParaRPr>
          </a:p>
          <a:p>
            <a:pPr marL="0" lvl="0" indent="0" algn="l" rtl="0">
              <a:spcBef>
                <a:spcPts val="0"/>
              </a:spcBef>
              <a:spcAft>
                <a:spcPts val="0"/>
              </a:spcAft>
              <a:buNone/>
            </a:pPr>
            <a:r>
              <a:rPr lang="en">
                <a:solidFill>
                  <a:schemeClr val="dk1"/>
                </a:solidFill>
              </a:rPr>
              <a:t>or get turned away they just don't get service so reservations is circuit</a:t>
            </a:r>
            <a:endParaRPr>
              <a:solidFill>
                <a:schemeClr val="dk1"/>
              </a:solidFill>
            </a:endParaRPr>
          </a:p>
          <a:p>
            <a:pPr marL="0" lvl="0" indent="0" algn="l" rtl="0">
              <a:spcBef>
                <a:spcPts val="0"/>
              </a:spcBef>
              <a:spcAft>
                <a:spcPts val="0"/>
              </a:spcAft>
              <a:buNone/>
            </a:pPr>
            <a:r>
              <a:rPr lang="en">
                <a:solidFill>
                  <a:schemeClr val="dk1"/>
                </a:solidFill>
              </a:rPr>
              <a:t>1:08:04</a:t>
            </a:r>
            <a:endParaRPr>
              <a:solidFill>
                <a:schemeClr val="dk1"/>
              </a:solidFill>
            </a:endParaRPr>
          </a:p>
          <a:p>
            <a:pPr marL="0" lvl="0" indent="0" algn="l" rtl="0">
              <a:spcBef>
                <a:spcPts val="0"/>
              </a:spcBef>
              <a:spcAft>
                <a:spcPts val="0"/>
              </a:spcAft>
              <a:buNone/>
            </a:pPr>
            <a:r>
              <a:rPr lang="en">
                <a:solidFill>
                  <a:schemeClr val="dk1"/>
                </a:solidFill>
              </a:rPr>
              <a:t>switching and first Comfort Service packet switching just send the packets hope for the best if too many packets</a:t>
            </a:r>
            <a:endParaRPr>
              <a:solidFill>
                <a:schemeClr val="dk1"/>
              </a:solidFill>
            </a:endParaRPr>
          </a:p>
          <a:p>
            <a:pPr marL="0" lvl="0" indent="0" algn="l" rtl="0">
              <a:spcBef>
                <a:spcPts val="0"/>
              </a:spcBef>
              <a:spcAft>
                <a:spcPts val="0"/>
              </a:spcAft>
              <a:buNone/>
            </a:pPr>
            <a:r>
              <a:rPr lang="en">
                <a:solidFill>
                  <a:schemeClr val="dk1"/>
                </a:solidFill>
              </a:rPr>
              <a:t>1:08:11</a:t>
            </a:r>
            <a:endParaRPr>
              <a:solidFill>
                <a:schemeClr val="dk1"/>
              </a:solidFill>
            </a:endParaRPr>
          </a:p>
          <a:p>
            <a:pPr marL="0" lvl="0" indent="0" algn="l" rtl="0">
              <a:spcBef>
                <a:spcPts val="0"/>
              </a:spcBef>
              <a:spcAft>
                <a:spcPts val="0"/>
              </a:spcAft>
              <a:buNone/>
            </a:pPr>
            <a:r>
              <a:rPr lang="en">
                <a:solidFill>
                  <a:schemeClr val="dk1"/>
                </a:solidFill>
              </a:rPr>
              <a:t>are here some of them have to wait in line or get kicked up so those are the two approaches but just remember that</a:t>
            </a:r>
            <a:endParaRPr>
              <a:solidFill>
                <a:schemeClr val="dk1"/>
              </a:solidFill>
            </a:endParaRPr>
          </a:p>
          <a:p>
            <a:pPr marL="0" lvl="0" indent="0" algn="l" rtl="0">
              <a:spcBef>
                <a:spcPts val="0"/>
              </a:spcBef>
              <a:spcAft>
                <a:spcPts val="0"/>
              </a:spcAft>
              <a:buNone/>
            </a:pPr>
            <a:r>
              <a:rPr lang="en">
                <a:solidFill>
                  <a:schemeClr val="dk1"/>
                </a:solidFill>
              </a:rPr>
              <a:t>1:08:18</a:t>
            </a:r>
            <a:endParaRPr>
              <a:solidFill>
                <a:schemeClr val="dk1"/>
              </a:solidFill>
            </a:endParaRPr>
          </a:p>
          <a:p>
            <a:pPr marL="0" lvl="0" indent="0" algn="l" rtl="0">
              <a:spcBef>
                <a:spcPts val="0"/>
              </a:spcBef>
              <a:spcAft>
                <a:spcPts val="0"/>
              </a:spcAft>
              <a:buNone/>
            </a:pPr>
            <a:r>
              <a:rPr lang="en">
                <a:solidFill>
                  <a:schemeClr val="dk1"/>
                </a:solidFill>
              </a:rPr>
              <a:t>both of them are still statistical multiplexing they're both Dynamic allocation they're not the fixed</a:t>
            </a:r>
            <a:endParaRPr>
              <a:solidFill>
                <a:schemeClr val="dk1"/>
              </a:solidFill>
            </a:endParaRPr>
          </a:p>
          <a:p>
            <a:pPr marL="0" lvl="0" indent="0" algn="l" rtl="0">
              <a:spcBef>
                <a:spcPts val="0"/>
              </a:spcBef>
              <a:spcAft>
                <a:spcPts val="0"/>
              </a:spcAft>
              <a:buNone/>
            </a:pPr>
            <a:r>
              <a:rPr lang="en">
                <a:solidFill>
                  <a:schemeClr val="dk1"/>
                </a:solidFill>
              </a:rPr>
              <a:t>1:08:23</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approach where everyone has their own table 24 hours a day</a:t>
            </a:r>
            <a:endParaRPr>
              <a:solidFill>
                <a:schemeClr val="dk1"/>
              </a:solidFill>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2"/>
        <p:cNvGrpSpPr/>
        <p:nvPr/>
      </p:nvGrpSpPr>
      <p:grpSpPr>
        <a:xfrm>
          <a:off x="0" y="0"/>
          <a:ext cx="0" cy="0"/>
          <a:chOff x="0" y="0"/>
          <a:chExt cx="0" cy="0"/>
        </a:xfrm>
      </p:grpSpPr>
      <p:sp>
        <p:nvSpPr>
          <p:cNvPr id="863" name="Google Shape;863;g2efdb474fbe_0_3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4" name="Google Shape;864;g2efdb474fbe_0_3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o here's the picture form of circuit switching we</a:t>
            </a:r>
            <a:endParaRPr/>
          </a:p>
          <a:p>
            <a:pPr marL="0" lvl="0" indent="0" algn="l" rtl="0">
              <a:spcBef>
                <a:spcPts val="0"/>
              </a:spcBef>
              <a:spcAft>
                <a:spcPts val="0"/>
              </a:spcAft>
              <a:buNone/>
            </a:pPr>
            <a:r>
              <a:rPr lang="en"/>
              <a:t>1:08:30</a:t>
            </a:r>
            <a:endParaRPr/>
          </a:p>
          <a:p>
            <a:pPr marL="0" lvl="0" indent="0" algn="l" rtl="0">
              <a:spcBef>
                <a:spcPts val="0"/>
              </a:spcBef>
              <a:spcAft>
                <a:spcPts val="0"/>
              </a:spcAft>
              <a:buNone/>
            </a:pPr>
            <a:r>
              <a:rPr lang="en"/>
              <a:t>reserve capacity ahead of time so let's sayb want to talk well then what they could do is it could say I need five</a:t>
            </a:r>
            <a:endParaRPr/>
          </a:p>
          <a:p>
            <a:pPr marL="0" lvl="0" indent="0" algn="l" rtl="0">
              <a:spcBef>
                <a:spcPts val="0"/>
              </a:spcBef>
              <a:spcAft>
                <a:spcPts val="0"/>
              </a:spcAft>
              <a:buNone/>
            </a:pPr>
            <a:r>
              <a:rPr lang="en"/>
              <a:t>1:08:37</a:t>
            </a:r>
            <a:endParaRPr/>
          </a:p>
          <a:p>
            <a:pPr marL="0" lvl="0" indent="0" algn="l" rtl="0">
              <a:spcBef>
                <a:spcPts val="0"/>
              </a:spcBef>
              <a:spcAft>
                <a:spcPts val="0"/>
              </a:spcAft>
              <a:buNone/>
            </a:pPr>
            <a:r>
              <a:rPr lang="en"/>
              <a:t>five what resources megabits per second whatever but uh router a or host a sorry</a:t>
            </a:r>
            <a:endParaRPr/>
          </a:p>
          <a:p>
            <a:pPr marL="0" lvl="0" indent="0" algn="l" rtl="0">
              <a:spcBef>
                <a:spcPts val="0"/>
              </a:spcBef>
              <a:spcAft>
                <a:spcPts val="0"/>
              </a:spcAft>
              <a:buNone/>
            </a:pPr>
            <a:r>
              <a:rPr lang="en"/>
              <a:t>1:08:44</a:t>
            </a:r>
            <a:endParaRPr/>
          </a:p>
          <a:p>
            <a:pPr marL="0" lvl="0" indent="0" algn="l" rtl="0">
              <a:spcBef>
                <a:spcPts val="0"/>
              </a:spcBef>
              <a:spcAft>
                <a:spcPts val="0"/>
              </a:spcAft>
              <a:buNone/>
            </a:pPr>
            <a:r>
              <a:rPr lang="en"/>
              <a:t>says I need five and this message gets sent along to B so router one sees it</a:t>
            </a:r>
            <a:endParaRPr/>
          </a:p>
          <a:p>
            <a:pPr marL="0" lvl="0" indent="0" algn="l" rtl="0">
              <a:spcBef>
                <a:spcPts val="0"/>
              </a:spcBef>
              <a:spcAft>
                <a:spcPts val="0"/>
              </a:spcAft>
              <a:buNone/>
            </a:pPr>
            <a:r>
              <a:rPr lang="en"/>
              <a:t>1:08:50</a:t>
            </a:r>
            <a:endParaRPr/>
          </a:p>
          <a:p>
            <a:pPr marL="0" lvl="0" indent="0" algn="l" rtl="0">
              <a:spcBef>
                <a:spcPts val="0"/>
              </a:spcBef>
              <a:spcAft>
                <a:spcPts val="0"/>
              </a:spcAft>
              <a:buNone/>
            </a:pPr>
            <a:r>
              <a:rPr lang="en"/>
              <a:t>and says Okay a needs five so I'm gonna set aside five for a okay good and then</a:t>
            </a:r>
            <a:endParaRPr/>
          </a:p>
          <a:p>
            <a:pPr marL="0" lvl="0" indent="0" algn="l" rtl="0">
              <a:spcBef>
                <a:spcPts val="0"/>
              </a:spcBef>
              <a:spcAft>
                <a:spcPts val="0"/>
              </a:spcAft>
              <a:buNone/>
            </a:pPr>
            <a:r>
              <a:rPr lang="en"/>
              <a:t>1:08:56</a:t>
            </a:r>
            <a:endParaRPr/>
          </a:p>
          <a:p>
            <a:pPr marL="0" lvl="0" indent="0" algn="l" rtl="0">
              <a:spcBef>
                <a:spcPts val="0"/>
              </a:spcBef>
              <a:spcAft>
                <a:spcPts val="0"/>
              </a:spcAft>
              <a:buNone/>
            </a:pPr>
            <a:r>
              <a:rPr lang="en"/>
              <a:t>router one forwards it over to R2 and router two sees oh A and B want to talk they want five so I'm also going to</a:t>
            </a:r>
            <a:endParaRPr/>
          </a:p>
          <a:p>
            <a:pPr marL="0" lvl="0" indent="0" algn="l" rtl="0">
              <a:spcBef>
                <a:spcPts val="0"/>
              </a:spcBef>
              <a:spcAft>
                <a:spcPts val="0"/>
              </a:spcAft>
              <a:buNone/>
            </a:pPr>
            <a:r>
              <a:rPr lang="en"/>
              <a:t>1:09:02</a:t>
            </a:r>
            <a:endParaRPr/>
          </a:p>
          <a:p>
            <a:pPr marL="0" lvl="0" indent="0" algn="l" rtl="0">
              <a:spcBef>
                <a:spcPts val="0"/>
              </a:spcBef>
              <a:spcAft>
                <a:spcPts val="0"/>
              </a:spcAft>
              <a:buNone/>
            </a:pPr>
            <a:r>
              <a:rPr lang="en"/>
              <a:t>reserve five okay good I reserved five send it to router three router three reserves five send it to four four</a:t>
            </a:r>
            <a:endParaRPr/>
          </a:p>
          <a:p>
            <a:pPr marL="0" lvl="0" indent="0" algn="l" rtl="0">
              <a:spcBef>
                <a:spcPts val="0"/>
              </a:spcBef>
              <a:spcAft>
                <a:spcPts val="0"/>
              </a:spcAft>
              <a:buNone/>
            </a:pPr>
            <a:r>
              <a:rPr lang="en"/>
              <a:t>1:09:08</a:t>
            </a:r>
            <a:endParaRPr/>
          </a:p>
          <a:p>
            <a:pPr marL="0" lvl="0" indent="0" algn="l" rtl="0">
              <a:spcBef>
                <a:spcPts val="0"/>
              </a:spcBef>
              <a:spcAft>
                <a:spcPts val="0"/>
              </a:spcAft>
              <a:buNone/>
            </a:pPr>
            <a:r>
              <a:rPr lang="en"/>
              <a:t>reserves five it reaches B so along the way routers here oh someone's calling</a:t>
            </a:r>
            <a:endParaRPr/>
          </a:p>
          <a:p>
            <a:pPr marL="0" lvl="0" indent="0" algn="l" rtl="0">
              <a:spcBef>
                <a:spcPts val="0"/>
              </a:spcBef>
              <a:spcAft>
                <a:spcPts val="0"/>
              </a:spcAft>
              <a:buNone/>
            </a:pPr>
            <a:r>
              <a:rPr lang="en"/>
              <a:t>1:09:14</a:t>
            </a:r>
            <a:endParaRPr/>
          </a:p>
          <a:p>
            <a:pPr marL="0" lvl="0" indent="0" algn="l" rtl="0">
              <a:spcBef>
                <a:spcPts val="0"/>
              </a:spcBef>
              <a:spcAft>
                <a:spcPts val="0"/>
              </a:spcAft>
              <a:buNone/>
            </a:pPr>
            <a:r>
              <a:rPr lang="en"/>
              <a:t>they want five and they want it at this time and they can allocate resources ahead of time so now routers 1 two 3 and</a:t>
            </a:r>
            <a:endParaRPr/>
          </a:p>
          <a:p>
            <a:pPr marL="0" lvl="0" indent="0" algn="l" rtl="0">
              <a:spcBef>
                <a:spcPts val="0"/>
              </a:spcBef>
              <a:spcAft>
                <a:spcPts val="0"/>
              </a:spcAft>
              <a:buNone/>
            </a:pPr>
            <a:r>
              <a:rPr lang="en"/>
              <a:t>1:09:20</a:t>
            </a:r>
            <a:endParaRPr/>
          </a:p>
          <a:p>
            <a:pPr marL="0" lvl="0" indent="0" algn="l" rtl="0">
              <a:spcBef>
                <a:spcPts val="0"/>
              </a:spcBef>
              <a:spcAft>
                <a:spcPts val="0"/>
              </a:spcAft>
              <a:buNone/>
            </a:pPr>
            <a:r>
              <a:rPr lang="en"/>
              <a:t>four have pre-allocated five units of bandwidth ver something for a to use</a:t>
            </a:r>
            <a:endParaRPr/>
          </a:p>
          <a:p>
            <a:pPr marL="0" lvl="0" indent="0" algn="l" rtl="0">
              <a:spcBef>
                <a:spcPts val="0"/>
              </a:spcBef>
              <a:spcAft>
                <a:spcPts val="0"/>
              </a:spcAft>
              <a:buNone/>
            </a:pPr>
            <a:r>
              <a:rPr lang="en"/>
              <a:t>1:09:27</a:t>
            </a:r>
            <a:endParaRPr/>
          </a:p>
          <a:p>
            <a:pPr marL="0" lvl="0" indent="0" algn="l" rtl="0">
              <a:spcBef>
                <a:spcPts val="0"/>
              </a:spcBef>
              <a:spcAft>
                <a:spcPts val="0"/>
              </a:spcAft>
              <a:buNone/>
            </a:pPr>
            <a:r>
              <a:rPr lang="en"/>
              <a:t>it's all theirs nobody else can use those five and now and can start sending data back and forth using those five</a:t>
            </a:r>
            <a:endParaRPr/>
          </a:p>
          <a:p>
            <a:pPr marL="0" lvl="0" indent="0" algn="l" rtl="0">
              <a:spcBef>
                <a:spcPts val="0"/>
              </a:spcBef>
              <a:spcAft>
                <a:spcPts val="0"/>
              </a:spcAft>
              <a:buNone/>
            </a:pPr>
            <a:r>
              <a:rPr lang="en"/>
              <a:t>1:09:34</a:t>
            </a:r>
            <a:endParaRPr/>
          </a:p>
          <a:p>
            <a:pPr marL="0" lvl="0" indent="0" algn="l" rtl="0">
              <a:spcBef>
                <a:spcPts val="0"/>
              </a:spcBef>
              <a:spcAft>
                <a:spcPts val="0"/>
              </a:spcAft>
              <a:buNone/>
            </a:pPr>
            <a:r>
              <a:rPr lang="en"/>
              <a:t>units of resources dedicated for them it's a reservation nobody else can use</a:t>
            </a:r>
            <a:endParaRPr/>
          </a:p>
          <a:p>
            <a:pPr marL="0" lvl="0" indent="0" algn="l" rtl="0">
              <a:spcBef>
                <a:spcPts val="0"/>
              </a:spcBef>
              <a:spcAft>
                <a:spcPts val="0"/>
              </a:spcAft>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0"/>
        <p:cNvGrpSpPr/>
        <p:nvPr/>
      </p:nvGrpSpPr>
      <p:grpSpPr>
        <a:xfrm>
          <a:off x="0" y="0"/>
          <a:ext cx="0" cy="0"/>
          <a:chOff x="0" y="0"/>
          <a:chExt cx="0" cy="0"/>
        </a:xfrm>
      </p:grpSpPr>
      <p:sp>
        <p:nvSpPr>
          <p:cNvPr id="941" name="Google Shape;941;g2efdb474fbe_0_4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2" name="Google Shape;942;g2efdb474fbe_0_4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here's the other approach packet switching and here there is no reservation so it's not like before</a:t>
            </a:r>
            <a:endParaRPr/>
          </a:p>
          <a:p>
            <a:pPr marL="0" lvl="0" indent="0" algn="l" rtl="0">
              <a:spcBef>
                <a:spcPts val="0"/>
              </a:spcBef>
              <a:spcAft>
                <a:spcPts val="0"/>
              </a:spcAft>
              <a:buNone/>
            </a:pPr>
            <a:r>
              <a:rPr lang="en"/>
              <a:t>1:10:22</a:t>
            </a:r>
            <a:endParaRPr/>
          </a:p>
          <a:p>
            <a:pPr marL="0" lvl="0" indent="0" algn="l" rtl="0">
              <a:spcBef>
                <a:spcPts val="0"/>
              </a:spcBef>
              <a:spcAft>
                <a:spcPts val="0"/>
              </a:spcAft>
              <a:buNone/>
            </a:pPr>
            <a:r>
              <a:rPr lang="en"/>
              <a:t>where the router set aside resources for you each router just receives the packet and if they forward it great if they</a:t>
            </a:r>
            <a:endParaRPr/>
          </a:p>
          <a:p>
            <a:pPr marL="0" lvl="0" indent="0" algn="l" rtl="0">
              <a:spcBef>
                <a:spcPts val="0"/>
              </a:spcBef>
              <a:spcAft>
                <a:spcPts val="0"/>
              </a:spcAft>
              <a:buNone/>
            </a:pPr>
            <a:r>
              <a:rPr lang="en"/>
              <a:t>1:10:29</a:t>
            </a:r>
            <a:endParaRPr/>
          </a:p>
          <a:p>
            <a:pPr marL="0" lvl="0" indent="0" algn="l" rtl="0">
              <a:spcBef>
                <a:spcPts val="0"/>
              </a:spcBef>
              <a:spcAft>
                <a:spcPts val="0"/>
              </a:spcAft>
              <a:buNone/>
            </a:pPr>
            <a:r>
              <a:rPr lang="en"/>
              <a:t>don't forward it oh well that's it it's what we've already seen it's best effort so we send it and we send it and that's</a:t>
            </a:r>
            <a:endParaRPr/>
          </a:p>
          <a:p>
            <a:pPr marL="0" lvl="0" indent="0" algn="l" rtl="0">
              <a:spcBef>
                <a:spcPts val="0"/>
              </a:spcBef>
              <a:spcAft>
                <a:spcPts val="0"/>
              </a:spcAft>
              <a:buNone/>
            </a:pPr>
            <a:r>
              <a:rPr lang="en"/>
              <a:t>1:10:35</a:t>
            </a:r>
            <a:endParaRPr/>
          </a:p>
          <a:p>
            <a:pPr marL="0" lvl="0" indent="0" algn="l" rtl="0">
              <a:spcBef>
                <a:spcPts val="0"/>
              </a:spcBef>
              <a:spcAft>
                <a:spcPts val="0"/>
              </a:spcAft>
              <a:buNone/>
            </a:pPr>
            <a:r>
              <a:rPr lang="en"/>
              <a:t>it there is no reservation nothing is highlighted pink there is no dedicated links for A and B to use and when we say</a:t>
            </a:r>
            <a:endParaRPr/>
          </a:p>
          <a:p>
            <a:pPr marL="0" lvl="0" indent="0" algn="l" rtl="0">
              <a:spcBef>
                <a:spcPts val="0"/>
              </a:spcBef>
              <a:spcAft>
                <a:spcPts val="0"/>
              </a:spcAft>
              <a:buNone/>
            </a:pPr>
            <a:r>
              <a:rPr lang="en"/>
              <a:t>1:10:43</a:t>
            </a:r>
            <a:endParaRPr/>
          </a:p>
          <a:p>
            <a:pPr marL="0" lvl="0" indent="0" algn="l" rtl="0">
              <a:spcBef>
                <a:spcPts val="0"/>
              </a:spcBef>
              <a:spcAft>
                <a:spcPts val="0"/>
              </a:spcAft>
              <a:buNone/>
            </a:pPr>
            <a:r>
              <a:rPr lang="en"/>
              <a:t>independent you can almost think of independent in two different ways so we could say independent because these</a:t>
            </a:r>
            <a:endParaRPr/>
          </a:p>
          <a:p>
            <a:pPr marL="0" lvl="0" indent="0" algn="l" rtl="0">
              <a:spcBef>
                <a:spcPts val="0"/>
              </a:spcBef>
              <a:spcAft>
                <a:spcPts val="0"/>
              </a:spcAft>
              <a:buNone/>
            </a:pPr>
            <a:r>
              <a:rPr lang="en"/>
              <a:t>1:10:48</a:t>
            </a:r>
            <a:endParaRPr/>
          </a:p>
          <a:p>
            <a:pPr marL="0" lvl="0" indent="0" algn="l" rtl="0">
              <a:spcBef>
                <a:spcPts val="0"/>
              </a:spcBef>
              <a:spcAft>
                <a:spcPts val="0"/>
              </a:spcAft>
              <a:buNone/>
            </a:pPr>
            <a:r>
              <a:rPr lang="en"/>
              <a:t>routers are thinking separately it's not like before where routers 1 2 3 and four</a:t>
            </a:r>
            <a:endParaRPr/>
          </a:p>
          <a:p>
            <a:pPr marL="0" lvl="0" indent="0" algn="l" rtl="0">
              <a:spcBef>
                <a:spcPts val="0"/>
              </a:spcBef>
              <a:spcAft>
                <a:spcPts val="0"/>
              </a:spcAft>
              <a:buNone/>
            </a:pPr>
            <a:r>
              <a:rPr lang="en"/>
              <a:t>1:10:54</a:t>
            </a:r>
            <a:endParaRPr/>
          </a:p>
          <a:p>
            <a:pPr marL="0" lvl="0" indent="0" algn="l" rtl="0">
              <a:spcBef>
                <a:spcPts val="0"/>
              </a:spcBef>
              <a:spcAft>
                <a:spcPts val="0"/>
              </a:spcAft>
              <a:buNone/>
            </a:pPr>
            <a:r>
              <a:rPr lang="en"/>
              <a:t>work together to give you the reservation each router is thinking separately so router one sees the packet</a:t>
            </a:r>
            <a:endParaRPr/>
          </a:p>
          <a:p>
            <a:pPr marL="0" lvl="0" indent="0" algn="l" rtl="0">
              <a:spcBef>
                <a:spcPts val="0"/>
              </a:spcBef>
              <a:spcAft>
                <a:spcPts val="0"/>
              </a:spcAft>
              <a:buNone/>
            </a:pPr>
            <a:r>
              <a:rPr lang="en"/>
              <a:t>1:11:00</a:t>
            </a:r>
            <a:endParaRPr/>
          </a:p>
          <a:p>
            <a:pPr marL="0" lvl="0" indent="0" algn="l" rtl="0">
              <a:spcBef>
                <a:spcPts val="0"/>
              </a:spcBef>
              <a:spcAft>
                <a:spcPts val="0"/>
              </a:spcAft>
              <a:buNone/>
            </a:pPr>
            <a:r>
              <a:rPr lang="en"/>
              <a:t>if they can handle it great if they can't sorry router 2 then looks at the packet if router two can handle it great</a:t>
            </a:r>
            <a:endParaRPr/>
          </a:p>
          <a:p>
            <a:pPr marL="0" lvl="0" indent="0" algn="l" rtl="0">
              <a:spcBef>
                <a:spcPts val="0"/>
              </a:spcBef>
              <a:spcAft>
                <a:spcPts val="0"/>
              </a:spcAft>
              <a:buNone/>
            </a:pPr>
            <a:r>
              <a:rPr lang="en"/>
              <a:t>1:11:06</a:t>
            </a:r>
            <a:endParaRPr/>
          </a:p>
          <a:p>
            <a:pPr marL="0" lvl="0" indent="0" algn="l" rtl="0">
              <a:spcBef>
                <a:spcPts val="0"/>
              </a:spcBef>
              <a:spcAft>
                <a:spcPts val="0"/>
              </a:spcAft>
              <a:buNone/>
            </a:pPr>
            <a:r>
              <a:rPr lang="en"/>
              <a:t>if not oh well so everyone looks at the packet separately and likewise on</a:t>
            </a:r>
            <a:endParaRPr/>
          </a:p>
          <a:p>
            <a:pPr marL="0" lvl="0" indent="0" algn="l" rtl="0">
              <a:spcBef>
                <a:spcPts val="0"/>
              </a:spcBef>
              <a:spcAft>
                <a:spcPts val="0"/>
              </a:spcAft>
              <a:buNone/>
            </a:pPr>
            <a:r>
              <a:rPr lang="en"/>
              <a:t>1:11:11</a:t>
            </a:r>
            <a:endParaRPr/>
          </a:p>
          <a:p>
            <a:pPr marL="0" lvl="0" indent="0" algn="l" rtl="0">
              <a:spcBef>
                <a:spcPts val="0"/>
              </a:spcBef>
              <a:spcAft>
                <a:spcPts val="0"/>
              </a:spcAft>
              <a:buNone/>
            </a:pPr>
            <a:r>
              <a:rPr lang="en"/>
              <a:t>another dimension each packet is separate so if a sends 20 packets to B</a:t>
            </a:r>
            <a:endParaRPr/>
          </a:p>
          <a:p>
            <a:pPr marL="0" lvl="0" indent="0" algn="l" rtl="0">
              <a:spcBef>
                <a:spcPts val="0"/>
              </a:spcBef>
              <a:spcAft>
                <a:spcPts val="0"/>
              </a:spcAft>
              <a:buNone/>
            </a:pPr>
            <a:r>
              <a:rPr lang="en"/>
              <a:t>1:11:17</a:t>
            </a:r>
            <a:endParaRPr/>
          </a:p>
          <a:p>
            <a:pPr marL="0" lvl="0" indent="0" algn="l" rtl="0">
              <a:spcBef>
                <a:spcPts val="0"/>
              </a:spcBef>
              <a:spcAft>
                <a:spcPts val="0"/>
              </a:spcAft>
              <a:buNone/>
            </a:pPr>
            <a:r>
              <a:rPr lang="en"/>
              <a:t>each packet is processed or dropped separately so everything is independent the routers don't have to think about</a:t>
            </a:r>
            <a:endParaRPr/>
          </a:p>
          <a:p>
            <a:pPr marL="0" lvl="0" indent="0" algn="l" rtl="0">
              <a:spcBef>
                <a:spcPts val="0"/>
              </a:spcBef>
              <a:spcAft>
                <a:spcPts val="0"/>
              </a:spcAft>
              <a:buNone/>
            </a:pPr>
            <a:r>
              <a:rPr lang="en"/>
              <a:t>1:11:24</a:t>
            </a:r>
            <a:endParaRPr/>
          </a:p>
          <a:p>
            <a:pPr marL="0" lvl="0" indent="0" algn="l" rtl="0">
              <a:spcBef>
                <a:spcPts val="0"/>
              </a:spcBef>
              <a:spcAft>
                <a:spcPts val="0"/>
              </a:spcAft>
              <a:buNone/>
            </a:pPr>
            <a:r>
              <a:rPr lang="en"/>
              <a:t>each other and the pack don't have to think about each other so everything is separate and that's what best effort</a:t>
            </a:r>
            <a:endParaRPr/>
          </a:p>
          <a:p>
            <a:pPr marL="0" lvl="0" indent="0" algn="l" rtl="0">
              <a:spcBef>
                <a:spcPts val="0"/>
              </a:spcBef>
              <a:spcAft>
                <a:spcPts val="0"/>
              </a:spcAft>
              <a:buNone/>
            </a:pPr>
            <a:r>
              <a:rPr lang="en"/>
              <a:t>1:11:29</a:t>
            </a:r>
            <a:endParaRPr/>
          </a:p>
          <a:p>
            <a:pPr marL="0" lvl="0" indent="0" algn="l" rtl="0">
              <a:spcBef>
                <a:spcPts val="0"/>
              </a:spcBef>
              <a:spcAft>
                <a:spcPts val="0"/>
              </a:spcAft>
              <a:buNone/>
            </a:pPr>
            <a:r>
              <a:rPr lang="en"/>
              <a:t>looks like it's what we already saw bit of a spoiler this is what the network uses but today we're going to argue why</a:t>
            </a:r>
            <a:endParaRPr/>
          </a:p>
          <a:p>
            <a:pPr marL="0" lvl="0" indent="0" algn="l" rtl="0">
              <a:spcBef>
                <a:spcPts val="0"/>
              </a:spcBef>
              <a:spcAft>
                <a:spcPts val="0"/>
              </a:spcAft>
              <a:buNone/>
            </a:pPr>
            <a:r>
              <a:rPr lang="en"/>
              <a:t>1:11:36</a:t>
            </a:r>
            <a:endParaRPr/>
          </a:p>
          <a:p>
            <a:pPr marL="0" lvl="0" indent="0" algn="l" rtl="0">
              <a:spcBef>
                <a:spcPts val="0"/>
              </a:spcBef>
              <a:spcAft>
                <a:spcPts val="0"/>
              </a:spcAft>
              <a:buNone/>
            </a:pPr>
            <a:r>
              <a:rPr lang="en"/>
              <a:t>the network uses this as opposed to the reservations approach</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4"/>
        <p:cNvGrpSpPr/>
        <p:nvPr/>
      </p:nvGrpSpPr>
      <p:grpSpPr>
        <a:xfrm>
          <a:off x="0" y="0"/>
          <a:ext cx="0" cy="0"/>
          <a:chOff x="0" y="0"/>
          <a:chExt cx="0" cy="0"/>
        </a:xfrm>
      </p:grpSpPr>
      <p:sp>
        <p:nvSpPr>
          <p:cNvPr id="985" name="Google Shape;985;g2efdb474fbe_0_4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6" name="Google Shape;986;g2efdb474fbe_0_4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okay great so one question you might have now is which of these is better we've presented two different approaches</a:t>
            </a:r>
            <a:endParaRPr/>
          </a:p>
          <a:p>
            <a:pPr marL="0" lvl="0" indent="0" algn="l" rtl="0">
              <a:spcBef>
                <a:spcPts val="0"/>
              </a:spcBef>
              <a:spcAft>
                <a:spcPts val="0"/>
              </a:spcAft>
              <a:buNone/>
            </a:pPr>
            <a:r>
              <a:rPr lang="en"/>
              <a:t>1:12:26</a:t>
            </a:r>
            <a:endParaRPr/>
          </a:p>
          <a:p>
            <a:pPr marL="0" lvl="0" indent="0" algn="l" rtl="0">
              <a:spcBef>
                <a:spcPts val="0"/>
              </a:spcBef>
              <a:spcAft>
                <a:spcPts val="0"/>
              </a:spcAft>
              <a:buNone/>
            </a:pPr>
            <a:r>
              <a:rPr lang="en"/>
              <a:t>which do we prefer and why is it that packet switching W in the debate between</a:t>
            </a:r>
            <a:endParaRPr/>
          </a:p>
          <a:p>
            <a:pPr marL="0" lvl="0" indent="0" algn="l" rtl="0">
              <a:spcBef>
                <a:spcPts val="0"/>
              </a:spcBef>
              <a:spcAft>
                <a:spcPts val="0"/>
              </a:spcAft>
              <a:buNone/>
            </a:pPr>
            <a:r>
              <a:rPr lang="en"/>
              <a:t>1:12:32</a:t>
            </a:r>
            <a:endParaRPr/>
          </a:p>
          <a:p>
            <a:pPr marL="0" lvl="0" indent="0" algn="l" rtl="0">
              <a:spcBef>
                <a:spcPts val="0"/>
              </a:spcBef>
              <a:spcAft>
                <a:spcPts val="0"/>
              </a:spcAft>
              <a:buNone/>
            </a:pPr>
            <a:r>
              <a:rPr lang="en"/>
              <a:t>these two so when we say which is better we kind of have to qualify that and say better in what sense what does it mean</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1"/>
        <p:cNvGrpSpPr/>
        <p:nvPr/>
      </p:nvGrpSpPr>
      <p:grpSpPr>
        <a:xfrm>
          <a:off x="0" y="0"/>
          <a:ext cx="0" cy="0"/>
          <a:chOff x="0" y="0"/>
          <a:chExt cx="0" cy="0"/>
        </a:xfrm>
      </p:grpSpPr>
      <p:sp>
        <p:nvSpPr>
          <p:cNvPr id="992" name="Google Shape;992;g2efdb474fbe_0_4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3" name="Google Shape;993;g2efdb474fbe_0_4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here are four ways that I can think of things four ways that I</a:t>
            </a:r>
            <a:endParaRPr/>
          </a:p>
          <a:p>
            <a:pPr marL="0" lvl="0" indent="0" algn="l" rtl="0">
              <a:spcBef>
                <a:spcPts val="0"/>
              </a:spcBef>
              <a:spcAft>
                <a:spcPts val="0"/>
              </a:spcAft>
              <a:buNone/>
            </a:pPr>
            <a:r>
              <a:rPr lang="en"/>
              <a:t>1:12:44</a:t>
            </a:r>
            <a:endParaRPr/>
          </a:p>
          <a:p>
            <a:pPr marL="0" lvl="0" indent="0" algn="l" rtl="0">
              <a:spcBef>
                <a:spcPts val="0"/>
              </a:spcBef>
              <a:spcAft>
                <a:spcPts val="0"/>
              </a:spcAft>
              <a:buNone/>
            </a:pPr>
            <a:r>
              <a:rPr lang="en"/>
              <a:t>can think of for something to be better than the other so one question we might ask is which of these is better for</a:t>
            </a:r>
            <a:endParaRPr/>
          </a:p>
          <a:p>
            <a:pPr marL="0" lvl="0" indent="0" algn="l" rtl="0">
              <a:spcBef>
                <a:spcPts val="0"/>
              </a:spcBef>
              <a:spcAft>
                <a:spcPts val="0"/>
              </a:spcAft>
              <a:buNone/>
            </a:pPr>
            <a:r>
              <a:rPr lang="en"/>
              <a:t>1:12:50</a:t>
            </a:r>
            <a:endParaRPr/>
          </a:p>
          <a:p>
            <a:pPr marL="0" lvl="0" indent="0" algn="l" rtl="0">
              <a:spcBef>
                <a:spcPts val="0"/>
              </a:spcBef>
              <a:spcAft>
                <a:spcPts val="0"/>
              </a:spcAft>
              <a:buNone/>
            </a:pPr>
            <a:r>
              <a:rPr lang="en"/>
              <a:t>applications if you're someone writing a program that has to be connected to the internet which of these two do you</a:t>
            </a:r>
            <a:endParaRPr/>
          </a:p>
          <a:p>
            <a:pPr marL="0" lvl="0" indent="0" algn="l" rtl="0">
              <a:spcBef>
                <a:spcPts val="0"/>
              </a:spcBef>
              <a:spcAft>
                <a:spcPts val="0"/>
              </a:spcAft>
              <a:buNone/>
            </a:pPr>
            <a:r>
              <a:rPr lang="en"/>
              <a:t>1:12:56</a:t>
            </a:r>
            <a:endParaRPr/>
          </a:p>
          <a:p>
            <a:pPr marL="0" lvl="0" indent="0" algn="l" rtl="0">
              <a:spcBef>
                <a:spcPts val="0"/>
              </a:spcBef>
              <a:spcAft>
                <a:spcPts val="0"/>
              </a:spcAft>
              <a:buNone/>
            </a:pPr>
            <a:r>
              <a:rPr lang="en"/>
              <a:t>prefer do you want reservations do you want first come first serve what do you prefer another question might be which</a:t>
            </a:r>
            <a:endParaRPr/>
          </a:p>
          <a:p>
            <a:pPr marL="0" lvl="0" indent="0" algn="l" rtl="0">
              <a:spcBef>
                <a:spcPts val="0"/>
              </a:spcBef>
              <a:spcAft>
                <a:spcPts val="0"/>
              </a:spcAft>
              <a:buNone/>
            </a:pPr>
            <a:r>
              <a:rPr lang="en"/>
              <a:t>1:13:03</a:t>
            </a:r>
            <a:endParaRPr/>
          </a:p>
          <a:p>
            <a:pPr marL="0" lvl="0" indent="0" algn="l" rtl="0">
              <a:spcBef>
                <a:spcPts val="0"/>
              </a:spcBef>
              <a:spcAft>
                <a:spcPts val="0"/>
              </a:spcAft>
              <a:buNone/>
            </a:pPr>
            <a:r>
              <a:rPr lang="en"/>
              <a:t>of these is more efficient at scale which of these is better at scaling up to the trillions of users on the</a:t>
            </a:r>
            <a:endParaRPr/>
          </a:p>
          <a:p>
            <a:pPr marL="0" lvl="0" indent="0" algn="l" rtl="0">
              <a:spcBef>
                <a:spcPts val="0"/>
              </a:spcBef>
              <a:spcAft>
                <a:spcPts val="0"/>
              </a:spcAft>
              <a:buNone/>
            </a:pPr>
            <a:r>
              <a:rPr lang="en"/>
              <a:t>1:13:09</a:t>
            </a:r>
            <a:endParaRPr/>
          </a:p>
          <a:p>
            <a:pPr marL="0" lvl="0" indent="0" algn="l" rtl="0">
              <a:spcBef>
                <a:spcPts val="0"/>
              </a:spcBef>
              <a:spcAft>
                <a:spcPts val="0"/>
              </a:spcAft>
              <a:buNone/>
            </a:pPr>
            <a:r>
              <a:rPr lang="en"/>
              <a:t>internet billions of users another question might be which of these is better at handling failures if things go</a:t>
            </a:r>
            <a:endParaRPr/>
          </a:p>
          <a:p>
            <a:pPr marL="0" lvl="0" indent="0" algn="l" rtl="0">
              <a:spcBef>
                <a:spcPts val="0"/>
              </a:spcBef>
              <a:spcAft>
                <a:spcPts val="0"/>
              </a:spcAft>
              <a:buNone/>
            </a:pPr>
            <a:r>
              <a:rPr lang="en"/>
              <a:t>1:13:15</a:t>
            </a:r>
            <a:endParaRPr/>
          </a:p>
          <a:p>
            <a:pPr marL="0" lvl="0" indent="0" algn="l" rtl="0">
              <a:spcBef>
                <a:spcPts val="0"/>
              </a:spcBef>
              <a:spcAft>
                <a:spcPts val="0"/>
              </a:spcAft>
              <a:buNone/>
            </a:pPr>
            <a:r>
              <a:rPr lang="en"/>
              <a:t>wrong which of these is going to support uh the failure better and more gracefully and the final question might</a:t>
            </a:r>
            <a:endParaRPr/>
          </a:p>
          <a:p>
            <a:pPr marL="0" lvl="0" indent="0" algn="l" rtl="0">
              <a:spcBef>
                <a:spcPts val="0"/>
              </a:spcBef>
              <a:spcAft>
                <a:spcPts val="0"/>
              </a:spcAft>
              <a:buNone/>
            </a:pPr>
            <a:r>
              <a:rPr lang="en"/>
              <a:t>1:13:21</a:t>
            </a:r>
            <a:endParaRPr/>
          </a:p>
          <a:p>
            <a:pPr marL="0" lvl="0" indent="0" algn="l" rtl="0">
              <a:spcBef>
                <a:spcPts val="0"/>
              </a:spcBef>
              <a:spcAft>
                <a:spcPts val="0"/>
              </a:spcAft>
              <a:buNone/>
            </a:pPr>
            <a:r>
              <a:rPr lang="en"/>
              <a:t>be which of these is easier to implement when I write code to actually Implement reservations or first come first serve</a:t>
            </a:r>
            <a:endParaRPr/>
          </a:p>
          <a:p>
            <a:pPr marL="0" lvl="0" indent="0" algn="l" rtl="0">
              <a:spcBef>
                <a:spcPts val="0"/>
              </a:spcBef>
              <a:spcAft>
                <a:spcPts val="0"/>
              </a:spcAft>
              <a:buNone/>
            </a:pPr>
            <a:r>
              <a:rPr lang="en"/>
              <a:t>1:13:29</a:t>
            </a:r>
            <a:endParaRPr/>
          </a:p>
          <a:p>
            <a:pPr marL="0" lvl="0" indent="0" algn="l" rtl="0">
              <a:spcBef>
                <a:spcPts val="0"/>
              </a:spcBef>
              <a:spcAft>
                <a:spcPts val="0"/>
              </a:spcAft>
              <a:buNone/>
            </a:pPr>
            <a:r>
              <a:rPr lang="en"/>
              <a:t>which one is easier to code up so we're going to look at these four and try to make an argument for why the internet</a:t>
            </a:r>
            <a:endParaRPr/>
          </a:p>
          <a:p>
            <a:pPr marL="0" lvl="0" indent="0" algn="l" rtl="0">
              <a:spcBef>
                <a:spcPts val="0"/>
              </a:spcBef>
              <a:spcAft>
                <a:spcPts val="0"/>
              </a:spcAft>
              <a:buNone/>
            </a:pPr>
            <a:r>
              <a:rPr lang="en"/>
              <a:t>1:13:34</a:t>
            </a:r>
            <a:endParaRPr/>
          </a:p>
          <a:p>
            <a:pPr marL="0" lvl="0" indent="0" algn="l" rtl="0">
              <a:spcBef>
                <a:spcPts val="0"/>
              </a:spcBef>
              <a:spcAft>
                <a:spcPts val="0"/>
              </a:spcAft>
              <a:buNone/>
            </a:pPr>
            <a:r>
              <a:rPr lang="en"/>
              <a:t>CHS one over the other</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7"/>
        <p:cNvGrpSpPr/>
        <p:nvPr/>
      </p:nvGrpSpPr>
      <p:grpSpPr>
        <a:xfrm>
          <a:off x="0" y="0"/>
          <a:ext cx="0" cy="0"/>
          <a:chOff x="0" y="0"/>
          <a:chExt cx="0" cy="0"/>
        </a:xfrm>
      </p:grpSpPr>
      <p:sp>
        <p:nvSpPr>
          <p:cNvPr id="998" name="Google Shape;998;g2efdb474fbe_0_4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9" name="Google Shape;999;g2efdb474fbe_0_4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first one which offers a better</a:t>
            </a:r>
            <a:endParaRPr/>
          </a:p>
          <a:p>
            <a:pPr marL="0" lvl="0" indent="0" algn="l" rtl="0">
              <a:spcBef>
                <a:spcPts val="0"/>
              </a:spcBef>
              <a:spcAft>
                <a:spcPts val="0"/>
              </a:spcAft>
              <a:buNone/>
            </a:pPr>
            <a:r>
              <a:rPr lang="en"/>
              <a:t>1:13:40</a:t>
            </a:r>
            <a:endParaRPr/>
          </a:p>
          <a:p>
            <a:pPr marL="0" lvl="0" indent="0" algn="l" rtl="0">
              <a:spcBef>
                <a:spcPts val="0"/>
              </a:spcBef>
              <a:spcAft>
                <a:spcPts val="0"/>
              </a:spcAft>
              <a:buNone/>
            </a:pPr>
            <a:r>
              <a:rPr lang="en"/>
              <a:t>abstraction to Applications if you're writing a program do you want a reservation or do you want first come</a:t>
            </a:r>
            <a:endParaRPr/>
          </a:p>
          <a:p>
            <a:pPr marL="0" lvl="0" indent="0" algn="l" rtl="0">
              <a:spcBef>
                <a:spcPts val="0"/>
              </a:spcBef>
              <a:spcAft>
                <a:spcPts val="0"/>
              </a:spcAft>
              <a:buNone/>
            </a:pPr>
            <a:r>
              <a:rPr lang="en"/>
              <a:t>1:13:46</a:t>
            </a:r>
            <a:endParaRPr/>
          </a:p>
          <a:p>
            <a:pPr marL="0" lvl="0" indent="0" algn="l" rtl="0">
              <a:spcBef>
                <a:spcPts val="0"/>
              </a:spcBef>
              <a:spcAft>
                <a:spcPts val="0"/>
              </a:spcAft>
              <a:buNone/>
            </a:pPr>
            <a:r>
              <a:rPr lang="en"/>
              <a:t>first serve so none of these are answers that have to be true but they're kind of what we came up with they are certainly</a:t>
            </a:r>
            <a:endParaRPr/>
          </a:p>
          <a:p>
            <a:pPr marL="0" lvl="0" indent="0" algn="l" rtl="0">
              <a:spcBef>
                <a:spcPts val="0"/>
              </a:spcBef>
              <a:spcAft>
                <a:spcPts val="0"/>
              </a:spcAft>
              <a:buNone/>
            </a:pPr>
            <a:r>
              <a:rPr lang="en"/>
              <a:t>1:13:53</a:t>
            </a:r>
            <a:endParaRPr/>
          </a:p>
          <a:p>
            <a:pPr marL="0" lvl="0" indent="0" algn="l" rtl="0">
              <a:spcBef>
                <a:spcPts val="0"/>
              </a:spcBef>
              <a:spcAft>
                <a:spcPts val="0"/>
              </a:spcAft>
              <a:buNone/>
            </a:pPr>
            <a:r>
              <a:rPr lang="en"/>
              <a:t>Up For Debate but I would say I was writing a program I want circuit switching I want reservations because I</a:t>
            </a:r>
            <a:endParaRPr/>
          </a:p>
          <a:p>
            <a:pPr marL="0" lvl="0" indent="0" algn="l" rtl="0">
              <a:spcBef>
                <a:spcPts val="0"/>
              </a:spcBef>
              <a:spcAft>
                <a:spcPts val="0"/>
              </a:spcAft>
              <a:buNone/>
            </a:pPr>
            <a:r>
              <a:rPr lang="en"/>
              <a:t>1:13:59</a:t>
            </a:r>
            <a:endParaRPr/>
          </a:p>
          <a:p>
            <a:pPr marL="0" lvl="0" indent="0" algn="l" rtl="0">
              <a:spcBef>
                <a:spcPts val="0"/>
              </a:spcBef>
              <a:spcAft>
                <a:spcPts val="0"/>
              </a:spcAft>
              <a:buNone/>
            </a:pPr>
            <a:r>
              <a:rPr lang="en"/>
              <a:t>can reserve something and guarantee that I have that whereas if I do first come first serf who knows if my packets are</a:t>
            </a:r>
            <a:endParaRPr/>
          </a:p>
          <a:p>
            <a:pPr marL="0" lvl="0" indent="0" algn="l" rtl="0">
              <a:spcBef>
                <a:spcPts val="0"/>
              </a:spcBef>
              <a:spcAft>
                <a:spcPts val="0"/>
              </a:spcAft>
              <a:buNone/>
            </a:pPr>
            <a:r>
              <a:rPr lang="en"/>
              <a:t>1:14:06</a:t>
            </a:r>
            <a:endParaRPr/>
          </a:p>
          <a:p>
            <a:pPr marL="0" lvl="0" indent="0" algn="l" rtl="0">
              <a:spcBef>
                <a:spcPts val="0"/>
              </a:spcBef>
              <a:spcAft>
                <a:spcPts val="0"/>
              </a:spcAft>
              <a:buNone/>
            </a:pPr>
            <a:r>
              <a:rPr lang="en"/>
              <a:t>going to get there that's not so great so by using circuit switching I guarantee myself that I get some level</a:t>
            </a:r>
            <a:endParaRPr/>
          </a:p>
          <a:p>
            <a:pPr marL="0" lvl="0" indent="0" algn="l" rtl="0">
              <a:spcBef>
                <a:spcPts val="0"/>
              </a:spcBef>
              <a:spcAft>
                <a:spcPts val="0"/>
              </a:spcAft>
              <a:buNone/>
            </a:pPr>
            <a:r>
              <a:rPr lang="en"/>
              <a:t>1:14:12</a:t>
            </a:r>
            <a:endParaRPr/>
          </a:p>
          <a:p>
            <a:pPr marL="0" lvl="0" indent="0" algn="l" rtl="0">
              <a:spcBef>
                <a:spcPts val="0"/>
              </a:spcBef>
              <a:spcAft>
                <a:spcPts val="0"/>
              </a:spcAft>
              <a:buNone/>
            </a:pPr>
            <a:r>
              <a:rPr lang="en"/>
              <a:t>of reserved resources that are just for me things are going to be more predictable if I have these resources I</a:t>
            </a:r>
            <a:endParaRPr/>
          </a:p>
          <a:p>
            <a:pPr marL="0" lvl="0" indent="0" algn="l" rtl="0">
              <a:spcBef>
                <a:spcPts val="0"/>
              </a:spcBef>
              <a:spcAft>
                <a:spcPts val="0"/>
              </a:spcAft>
              <a:buNone/>
            </a:pPr>
            <a:r>
              <a:rPr lang="en"/>
              <a:t>1:14:18</a:t>
            </a:r>
            <a:endParaRPr/>
          </a:p>
          <a:p>
            <a:pPr marL="0" lvl="0" indent="0" algn="l" rtl="0">
              <a:spcBef>
                <a:spcPts val="0"/>
              </a:spcBef>
              <a:spcAft>
                <a:spcPts val="0"/>
              </a:spcAft>
              <a:buNone/>
            </a:pPr>
            <a:r>
              <a:rPr lang="en"/>
              <a:t>know I can use them whereas in first come first serve I don't know what I'm going to get like when I open a video or</a:t>
            </a:r>
            <a:endParaRPr/>
          </a:p>
          <a:p>
            <a:pPr marL="0" lvl="0" indent="0" algn="l" rtl="0">
              <a:spcBef>
                <a:spcPts val="0"/>
              </a:spcBef>
              <a:spcAft>
                <a:spcPts val="0"/>
              </a:spcAft>
              <a:buNone/>
            </a:pPr>
            <a:r>
              <a:rPr lang="en"/>
              <a:t>1:14:24</a:t>
            </a:r>
            <a:endParaRPr/>
          </a:p>
          <a:p>
            <a:pPr marL="0" lvl="0" indent="0" algn="l" rtl="0">
              <a:spcBef>
                <a:spcPts val="0"/>
              </a:spcBef>
              <a:spcAft>
                <a:spcPts val="0"/>
              </a:spcAft>
              <a:buNone/>
            </a:pPr>
            <a:r>
              <a:rPr lang="en"/>
              <a:t>when my users run my program and watch a video I don't know if they're going to get high quality video or lowquality</a:t>
            </a:r>
            <a:endParaRPr/>
          </a:p>
          <a:p>
            <a:pPr marL="0" lvl="0" indent="0" algn="l" rtl="0">
              <a:spcBef>
                <a:spcPts val="0"/>
              </a:spcBef>
              <a:spcAft>
                <a:spcPts val="0"/>
              </a:spcAft>
              <a:buNone/>
            </a:pPr>
            <a:r>
              <a:rPr lang="en"/>
              <a:t>1:14:30</a:t>
            </a:r>
            <a:endParaRPr/>
          </a:p>
          <a:p>
            <a:pPr marL="0" lvl="0" indent="0" algn="l" rtl="0">
              <a:spcBef>
                <a:spcPts val="0"/>
              </a:spcBef>
              <a:spcAft>
                <a:spcPts val="0"/>
              </a:spcAft>
              <a:buNone/>
            </a:pPr>
            <a:r>
              <a:rPr lang="en"/>
              <a:t>video I have no idea in packet switching by contrast if I wrote the program with</a:t>
            </a:r>
            <a:endParaRPr/>
          </a:p>
          <a:p>
            <a:pPr marL="0" lvl="0" indent="0" algn="l" rtl="0">
              <a:spcBef>
                <a:spcPts val="0"/>
              </a:spcBef>
              <a:spcAft>
                <a:spcPts val="0"/>
              </a:spcAft>
              <a:buNone/>
            </a:pPr>
            <a:r>
              <a:rPr lang="en"/>
              <a:t>1:14:36</a:t>
            </a:r>
            <a:endParaRPr/>
          </a:p>
          <a:p>
            <a:pPr marL="0" lvl="0" indent="0" algn="l" rtl="0">
              <a:spcBef>
                <a:spcPts val="0"/>
              </a:spcBef>
              <a:spcAft>
                <a:spcPts val="0"/>
              </a:spcAft>
              <a:buNone/>
            </a:pPr>
            <a:r>
              <a:rPr lang="en"/>
              <a:t>circuit switching I can guarantee when you run my video program you are going to get high quality video because I'm</a:t>
            </a:r>
            <a:endParaRPr/>
          </a:p>
          <a:p>
            <a:pPr marL="0" lvl="0" indent="0" algn="l" rtl="0">
              <a:spcBef>
                <a:spcPts val="0"/>
              </a:spcBef>
              <a:spcAft>
                <a:spcPts val="0"/>
              </a:spcAft>
              <a:buNone/>
            </a:pPr>
            <a:r>
              <a:rPr lang="en"/>
              <a:t>1:14:42</a:t>
            </a:r>
            <a:endParaRPr/>
          </a:p>
          <a:p>
            <a:pPr marL="0" lvl="0" indent="0" algn="l" rtl="0">
              <a:spcBef>
                <a:spcPts val="0"/>
              </a:spcBef>
              <a:spcAft>
                <a:spcPts val="0"/>
              </a:spcAft>
              <a:buNone/>
            </a:pPr>
            <a:r>
              <a:rPr lang="en"/>
              <a:t>going to reserve resources for you so as an application developer it makes sense</a:t>
            </a:r>
            <a:endParaRPr/>
          </a:p>
          <a:p>
            <a:pPr marL="0" lvl="0" indent="0" algn="l" rtl="0">
              <a:spcBef>
                <a:spcPts val="0"/>
              </a:spcBef>
              <a:spcAft>
                <a:spcPts val="0"/>
              </a:spcAft>
              <a:buNone/>
            </a:pPr>
            <a:r>
              <a:rPr lang="en"/>
              <a:t>1:14:47</a:t>
            </a:r>
            <a:endParaRPr/>
          </a:p>
          <a:p>
            <a:pPr marL="0" lvl="0" indent="0" algn="l" rtl="0">
              <a:spcBef>
                <a:spcPts val="0"/>
              </a:spcBef>
              <a:spcAft>
                <a:spcPts val="0"/>
              </a:spcAft>
              <a:buNone/>
            </a:pPr>
            <a:r>
              <a:rPr lang="en"/>
              <a:t>that I want to give my user some guarantee give my users predictable behavior and circuit switching is a more</a:t>
            </a:r>
            <a:endParaRPr/>
          </a:p>
          <a:p>
            <a:pPr marL="0" lvl="0" indent="0" algn="l" rtl="0">
              <a:spcBef>
                <a:spcPts val="0"/>
              </a:spcBef>
              <a:spcAft>
                <a:spcPts val="0"/>
              </a:spcAft>
              <a:buNone/>
            </a:pPr>
            <a:r>
              <a:rPr lang="en"/>
              <a:t>1:14:54</a:t>
            </a:r>
            <a:endParaRPr/>
          </a:p>
          <a:p>
            <a:pPr marL="0" lvl="0" indent="0" algn="l" rtl="0">
              <a:spcBef>
                <a:spcPts val="0"/>
              </a:spcBef>
              <a:spcAft>
                <a:spcPts val="0"/>
              </a:spcAft>
              <a:buNone/>
            </a:pPr>
            <a:r>
              <a:rPr lang="en"/>
              <a:t>natural model for them that it's also more natural for internet service providers because they can charge you</a:t>
            </a:r>
            <a:endParaRPr/>
          </a:p>
          <a:p>
            <a:pPr marL="0" lvl="0" indent="0" algn="l" rtl="0">
              <a:spcBef>
                <a:spcPts val="0"/>
              </a:spcBef>
              <a:spcAft>
                <a:spcPts val="0"/>
              </a:spcAft>
              <a:buNone/>
            </a:pPr>
            <a:r>
              <a:rPr lang="en"/>
              <a:t>1:14:59</a:t>
            </a:r>
            <a:endParaRPr/>
          </a:p>
          <a:p>
            <a:pPr marL="0" lvl="0" indent="0" algn="l" rtl="0">
              <a:spcBef>
                <a:spcPts val="0"/>
              </a:spcBef>
              <a:spcAft>
                <a:spcPts val="0"/>
              </a:spcAft>
              <a:buNone/>
            </a:pPr>
            <a:r>
              <a:rPr lang="en"/>
              <a:t>based on what you reserve so if I reserved 10 megabits per second then I</a:t>
            </a:r>
            <a:endParaRPr/>
          </a:p>
          <a:p>
            <a:pPr marL="0" lvl="0" indent="0" algn="l" rtl="0">
              <a:spcBef>
                <a:spcPts val="0"/>
              </a:spcBef>
              <a:spcAft>
                <a:spcPts val="0"/>
              </a:spcAft>
              <a:buNone/>
            </a:pPr>
            <a:r>
              <a:rPr lang="en"/>
              <a:t>1:15:04</a:t>
            </a:r>
            <a:endParaRPr/>
          </a:p>
          <a:p>
            <a:pPr marL="0" lvl="0" indent="0" algn="l" rtl="0">
              <a:spcBef>
                <a:spcPts val="0"/>
              </a:spcBef>
              <a:spcAft>
                <a:spcPts val="0"/>
              </a:spcAft>
              <a:buNone/>
            </a:pPr>
            <a:r>
              <a:rPr lang="en"/>
              <a:t>got to pay 10 bucks and if I reserve 20 megabits per second I got to pay 20 bucks so it makes a lot of sense for</a:t>
            </a:r>
            <a:endParaRPr/>
          </a:p>
          <a:p>
            <a:pPr marL="0" lvl="0" indent="0" algn="l" rtl="0">
              <a:spcBef>
                <a:spcPts val="0"/>
              </a:spcBef>
              <a:spcAft>
                <a:spcPts val="0"/>
              </a:spcAft>
              <a:buNone/>
            </a:pPr>
            <a:r>
              <a:rPr lang="en"/>
              <a:t>1:15:11</a:t>
            </a:r>
            <a:endParaRPr/>
          </a:p>
          <a:p>
            <a:pPr marL="0" lvl="0" indent="0" algn="l" rtl="0">
              <a:spcBef>
                <a:spcPts val="0"/>
              </a:spcBef>
              <a:spcAft>
                <a:spcPts val="0"/>
              </a:spcAft>
              <a:buNone/>
            </a:pPr>
            <a:r>
              <a:rPr lang="en"/>
              <a:t>businesses as well they can charge you based on what you reserve so as people writing programs I think circuit</a:t>
            </a:r>
            <a:endParaRPr/>
          </a:p>
          <a:p>
            <a:pPr marL="0" lvl="0" indent="0" algn="l" rtl="0">
              <a:spcBef>
                <a:spcPts val="0"/>
              </a:spcBef>
              <a:spcAft>
                <a:spcPts val="0"/>
              </a:spcAft>
              <a:buNone/>
            </a:pPr>
            <a:r>
              <a:rPr lang="en"/>
              <a:t>1:15:17</a:t>
            </a:r>
            <a:endParaRPr/>
          </a:p>
          <a:p>
            <a:pPr marL="0" lvl="0" indent="0" algn="l" rtl="0">
              <a:spcBef>
                <a:spcPts val="0"/>
              </a:spcBef>
              <a:spcAft>
                <a:spcPts val="0"/>
              </a:spcAft>
              <a:buNone/>
            </a:pPr>
            <a:r>
              <a:rPr lang="en"/>
              <a:t>switching wins</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2ef9f5a5496_0_3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5" name="Google Shape;185;g2ef9f5a5496_0_3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dirty="0">
                <a:solidFill>
                  <a:schemeClr val="dk1"/>
                </a:solidFill>
              </a:rPr>
              <a:t>and there's two more layering we've seen this one a lot already from last time remember everyone</a:t>
            </a:r>
          </a:p>
          <a:p>
            <a:pPr marL="457200" lvl="0" indent="-342900" algn="l" rtl="0">
              <a:spcBef>
                <a:spcPts val="0"/>
              </a:spcBef>
              <a:spcAft>
                <a:spcPts val="0"/>
              </a:spcAft>
              <a:buSzPts val="1800"/>
              <a:buChar char="●"/>
            </a:pPr>
            <a:r>
              <a:rPr lang="en-US" dirty="0"/>
              <a:t>Different communities can work on different layers.</a:t>
            </a:r>
          </a:p>
          <a:p>
            <a:pPr marL="914400" lvl="1" indent="-342900" algn="l" rtl="0">
              <a:spcBef>
                <a:spcPts val="0"/>
              </a:spcBef>
              <a:spcAft>
                <a:spcPts val="0"/>
              </a:spcAft>
              <a:buSzPts val="1800"/>
              <a:buChar char="○"/>
            </a:pPr>
            <a:r>
              <a:rPr lang="en-US" dirty="0"/>
              <a:t>Chip designers at Layers 1 and 2.</a:t>
            </a:r>
          </a:p>
          <a:p>
            <a:pPr marL="914400" lvl="1" indent="-342900" algn="l" rtl="0">
              <a:spcBef>
                <a:spcPts val="0"/>
              </a:spcBef>
              <a:spcAft>
                <a:spcPts val="0"/>
              </a:spcAft>
              <a:buSzPts val="1800"/>
              <a:buChar char="○"/>
            </a:pPr>
            <a:r>
              <a:rPr lang="en-US" dirty="0"/>
              <a:t>Application developers at Layer 7.</a:t>
            </a:r>
          </a:p>
          <a:p>
            <a:pPr marL="0" lvl="0" indent="0" algn="l" rtl="0">
              <a:spcBef>
                <a:spcPts val="0"/>
              </a:spcBef>
              <a:spcAft>
                <a:spcPts val="0"/>
              </a:spcAft>
              <a:buClr>
                <a:schemeClr val="dk1"/>
              </a:buClr>
              <a:buSzPts val="1100"/>
              <a:buFont typeface="Arial"/>
              <a:buNone/>
            </a:pPr>
            <a:endParaRPr dirty="0">
              <a:solidFill>
                <a:schemeClr val="dk1"/>
              </a:solidFill>
            </a:endParaRPr>
          </a:p>
          <a:p>
            <a:pPr marL="0" lvl="0" indent="0" algn="l" rtl="0">
              <a:spcBef>
                <a:spcPts val="0"/>
              </a:spcBef>
              <a:spcAft>
                <a:spcPts val="0"/>
              </a:spcAft>
              <a:buClr>
                <a:schemeClr val="dk1"/>
              </a:buClr>
              <a:buSzPts val="1100"/>
              <a:buFont typeface="Arial"/>
              <a:buNone/>
            </a:pPr>
            <a:r>
              <a:rPr lang="en" dirty="0">
                <a:solidFill>
                  <a:schemeClr val="dk1"/>
                </a:solidFill>
              </a:rPr>
              <a:t>7:54</a:t>
            </a:r>
            <a:endParaRPr dirty="0">
              <a:solidFill>
                <a:schemeClr val="dk1"/>
              </a:solidFill>
            </a:endParaRPr>
          </a:p>
          <a:p>
            <a:pPr marL="0" lvl="0" indent="0" algn="l" rtl="0">
              <a:spcBef>
                <a:spcPts val="0"/>
              </a:spcBef>
              <a:spcAft>
                <a:spcPts val="0"/>
              </a:spcAft>
              <a:buClr>
                <a:schemeClr val="dk1"/>
              </a:buClr>
              <a:buSzPts val="1100"/>
              <a:buFont typeface="Arial"/>
              <a:buNone/>
            </a:pPr>
            <a:r>
              <a:rPr lang="en" dirty="0">
                <a:solidFill>
                  <a:schemeClr val="dk1"/>
                </a:solidFill>
              </a:rPr>
              <a:t>relies on services from the layer below them and they provide services to the layer above of them and this is great</a:t>
            </a:r>
            <a:endParaRPr dirty="0">
              <a:solidFill>
                <a:schemeClr val="dk1"/>
              </a:solidFill>
            </a:endParaRPr>
          </a:p>
          <a:p>
            <a:pPr marL="0" lvl="0" indent="0" algn="l" rtl="0">
              <a:spcBef>
                <a:spcPts val="0"/>
              </a:spcBef>
              <a:spcAft>
                <a:spcPts val="0"/>
              </a:spcAft>
              <a:buClr>
                <a:schemeClr val="dk1"/>
              </a:buClr>
              <a:buSzPts val="1100"/>
              <a:buFont typeface="Arial"/>
              <a:buNone/>
            </a:pPr>
            <a:r>
              <a:rPr lang="en" dirty="0">
                <a:solidFill>
                  <a:schemeClr val="dk1"/>
                </a:solidFill>
              </a:rPr>
              <a:t>8:00</a:t>
            </a:r>
            <a:endParaRPr dirty="0">
              <a:solidFill>
                <a:schemeClr val="dk1"/>
              </a:solidFill>
            </a:endParaRPr>
          </a:p>
          <a:p>
            <a:pPr marL="0" lvl="0" indent="0" algn="l" rtl="0">
              <a:spcBef>
                <a:spcPts val="0"/>
              </a:spcBef>
              <a:spcAft>
                <a:spcPts val="0"/>
              </a:spcAft>
              <a:buClr>
                <a:schemeClr val="dk1"/>
              </a:buClr>
              <a:buSzPts val="1100"/>
              <a:buFont typeface="Arial"/>
              <a:buNone/>
            </a:pPr>
            <a:r>
              <a:rPr lang="en" dirty="0">
                <a:solidFill>
                  <a:schemeClr val="dk1"/>
                </a:solidFill>
              </a:rPr>
              <a:t>because it means that different communities can work on different layers so for example if you work in the</a:t>
            </a:r>
            <a:endParaRPr dirty="0">
              <a:solidFill>
                <a:schemeClr val="dk1"/>
              </a:solidFill>
            </a:endParaRPr>
          </a:p>
          <a:p>
            <a:pPr marL="0" lvl="0" indent="0" algn="l" rtl="0">
              <a:spcBef>
                <a:spcPts val="0"/>
              </a:spcBef>
              <a:spcAft>
                <a:spcPts val="0"/>
              </a:spcAft>
              <a:buClr>
                <a:schemeClr val="dk1"/>
              </a:buClr>
              <a:buSzPts val="1100"/>
              <a:buFont typeface="Arial"/>
              <a:buNone/>
            </a:pPr>
            <a:r>
              <a:rPr lang="en" dirty="0">
                <a:solidFill>
                  <a:schemeClr val="dk1"/>
                </a:solidFill>
              </a:rPr>
              <a:t>8:06</a:t>
            </a:r>
            <a:endParaRPr dirty="0">
              <a:solidFill>
                <a:schemeClr val="dk1"/>
              </a:solidFill>
            </a:endParaRPr>
          </a:p>
          <a:p>
            <a:pPr marL="0" lvl="0" indent="0" algn="l" rtl="0">
              <a:spcBef>
                <a:spcPts val="0"/>
              </a:spcBef>
              <a:spcAft>
                <a:spcPts val="0"/>
              </a:spcAft>
              <a:buClr>
                <a:schemeClr val="dk1"/>
              </a:buClr>
              <a:buSzPts val="1100"/>
              <a:buFont typeface="Arial"/>
              <a:buNone/>
            </a:pPr>
            <a:r>
              <a:rPr lang="en" dirty="0">
                <a:solidFill>
                  <a:schemeClr val="dk1"/>
                </a:solidFill>
              </a:rPr>
              <a:t>hardware Community you can spend a lot of work and develop new standards at layers one and two and you don't really</a:t>
            </a:r>
            <a:endParaRPr dirty="0">
              <a:solidFill>
                <a:schemeClr val="dk1"/>
              </a:solidFill>
            </a:endParaRPr>
          </a:p>
          <a:p>
            <a:pPr marL="0" lvl="0" indent="0" algn="l" rtl="0">
              <a:spcBef>
                <a:spcPts val="0"/>
              </a:spcBef>
              <a:spcAft>
                <a:spcPts val="0"/>
              </a:spcAft>
              <a:buClr>
                <a:schemeClr val="dk1"/>
              </a:buClr>
              <a:buSzPts val="1100"/>
              <a:buFont typeface="Arial"/>
              <a:buNone/>
            </a:pPr>
            <a:r>
              <a:rPr lang="en" dirty="0">
                <a:solidFill>
                  <a:schemeClr val="dk1"/>
                </a:solidFill>
              </a:rPr>
              <a:t>8:12</a:t>
            </a:r>
            <a:endParaRPr dirty="0">
              <a:solidFill>
                <a:schemeClr val="dk1"/>
              </a:solidFill>
            </a:endParaRPr>
          </a:p>
          <a:p>
            <a:pPr marL="0" lvl="0" indent="0" algn="l" rtl="0">
              <a:spcBef>
                <a:spcPts val="0"/>
              </a:spcBef>
              <a:spcAft>
                <a:spcPts val="0"/>
              </a:spcAft>
              <a:buClr>
                <a:schemeClr val="dk1"/>
              </a:buClr>
              <a:buSzPts val="1100"/>
              <a:buFont typeface="Arial"/>
              <a:buNone/>
            </a:pPr>
            <a:r>
              <a:rPr lang="en" dirty="0">
                <a:solidFill>
                  <a:schemeClr val="dk1"/>
                </a:solidFill>
              </a:rPr>
              <a:t>disturb the application developers who are coming up with new protocols at layer 7 so everyone can innovate at the</a:t>
            </a:r>
            <a:endParaRPr dirty="0">
              <a:solidFill>
                <a:schemeClr val="dk1"/>
              </a:solidFill>
            </a:endParaRPr>
          </a:p>
          <a:p>
            <a:pPr marL="0" lvl="0" indent="0" algn="l" rtl="0">
              <a:spcBef>
                <a:spcPts val="0"/>
              </a:spcBef>
              <a:spcAft>
                <a:spcPts val="0"/>
              </a:spcAft>
              <a:buClr>
                <a:schemeClr val="dk1"/>
              </a:buClr>
              <a:buSzPts val="1100"/>
              <a:buFont typeface="Arial"/>
              <a:buNone/>
            </a:pPr>
            <a:r>
              <a:rPr lang="en" dirty="0">
                <a:solidFill>
                  <a:schemeClr val="dk1"/>
                </a:solidFill>
              </a:rPr>
              <a:t>8:19</a:t>
            </a:r>
            <a:endParaRPr dirty="0">
              <a:solidFill>
                <a:schemeClr val="dk1"/>
              </a:solidFill>
            </a:endParaRPr>
          </a:p>
          <a:p>
            <a:pPr marL="0" lvl="0" indent="0" algn="l" rtl="0">
              <a:spcBef>
                <a:spcPts val="0"/>
              </a:spcBef>
              <a:spcAft>
                <a:spcPts val="0"/>
              </a:spcAft>
              <a:buClr>
                <a:schemeClr val="dk1"/>
              </a:buClr>
              <a:buSzPts val="1100"/>
              <a:buFont typeface="Arial"/>
              <a:buNone/>
            </a:pPr>
            <a:r>
              <a:rPr lang="en" dirty="0">
                <a:solidFill>
                  <a:schemeClr val="dk1"/>
                </a:solidFill>
              </a:rPr>
              <a:t>same time at different layers that's great it's something we saw last time but later in the class we're actually</a:t>
            </a:r>
            <a:endParaRPr dirty="0">
              <a:solidFill>
                <a:schemeClr val="dk1"/>
              </a:solidFill>
            </a:endParaRPr>
          </a:p>
          <a:p>
            <a:pPr marL="0" lvl="0" indent="0" algn="l" rtl="0">
              <a:spcBef>
                <a:spcPts val="0"/>
              </a:spcBef>
              <a:spcAft>
                <a:spcPts val="0"/>
              </a:spcAft>
              <a:buClr>
                <a:schemeClr val="dk1"/>
              </a:buClr>
              <a:buSzPts val="1100"/>
              <a:buFont typeface="Arial"/>
              <a:buNone/>
            </a:pPr>
            <a:r>
              <a:rPr lang="en" dirty="0">
                <a:solidFill>
                  <a:schemeClr val="dk1"/>
                </a:solidFill>
              </a:rPr>
              <a:t>8:25</a:t>
            </a:r>
            <a:endParaRPr dirty="0">
              <a:solidFill>
                <a:schemeClr val="dk1"/>
              </a:solidFill>
            </a:endParaRPr>
          </a:p>
          <a:p>
            <a:pPr marL="0" lvl="0" indent="0" algn="l" rtl="0">
              <a:spcBef>
                <a:spcPts val="0"/>
              </a:spcBef>
              <a:spcAft>
                <a:spcPts val="0"/>
              </a:spcAft>
              <a:buClr>
                <a:schemeClr val="dk1"/>
              </a:buClr>
              <a:buSzPts val="1100"/>
              <a:buFont typeface="Arial"/>
              <a:buNone/>
            </a:pPr>
            <a:r>
              <a:rPr lang="en" dirty="0">
                <a:solidFill>
                  <a:schemeClr val="dk1"/>
                </a:solidFill>
              </a:rPr>
              <a:t>going to see protocols that break this that say you know what it's nice that the layers are separate but what if we</a:t>
            </a:r>
            <a:endParaRPr dirty="0">
              <a:solidFill>
                <a:schemeClr val="dk1"/>
              </a:solidFill>
            </a:endParaRPr>
          </a:p>
          <a:p>
            <a:pPr marL="0" lvl="0" indent="0" algn="l" rtl="0">
              <a:spcBef>
                <a:spcPts val="0"/>
              </a:spcBef>
              <a:spcAft>
                <a:spcPts val="0"/>
              </a:spcAft>
              <a:buClr>
                <a:schemeClr val="dk1"/>
              </a:buClr>
              <a:buSzPts val="1100"/>
              <a:buFont typeface="Arial"/>
              <a:buNone/>
            </a:pPr>
            <a:r>
              <a:rPr lang="en" dirty="0">
                <a:solidFill>
                  <a:schemeClr val="dk1"/>
                </a:solidFill>
              </a:rPr>
              <a:t>8:30</a:t>
            </a:r>
            <a:endParaRPr dirty="0">
              <a:solidFill>
                <a:schemeClr val="dk1"/>
              </a:solidFill>
            </a:endParaRPr>
          </a:p>
          <a:p>
            <a:pPr marL="0" lvl="0" indent="0" algn="l" rtl="0">
              <a:spcBef>
                <a:spcPts val="0"/>
              </a:spcBef>
              <a:spcAft>
                <a:spcPts val="0"/>
              </a:spcAft>
              <a:buClr>
                <a:schemeClr val="dk1"/>
              </a:buClr>
              <a:buSzPts val="1100"/>
              <a:buFont typeface="Arial"/>
              <a:buNone/>
            </a:pPr>
            <a:r>
              <a:rPr lang="en" dirty="0">
                <a:solidFill>
                  <a:schemeClr val="dk1"/>
                </a:solidFill>
              </a:rPr>
              <a:t>actually thought about layers seven and four together we made it like one Mega layer that's four and seven together and</a:t>
            </a:r>
            <a:endParaRPr dirty="0">
              <a:solidFill>
                <a:schemeClr val="dk1"/>
              </a:solidFill>
            </a:endParaRPr>
          </a:p>
          <a:p>
            <a:pPr marL="0" lvl="0" indent="0" algn="l" rtl="0">
              <a:spcBef>
                <a:spcPts val="0"/>
              </a:spcBef>
              <a:spcAft>
                <a:spcPts val="0"/>
              </a:spcAft>
              <a:buClr>
                <a:schemeClr val="dk1"/>
              </a:buClr>
              <a:buSzPts val="1100"/>
              <a:buFont typeface="Arial"/>
              <a:buNone/>
            </a:pPr>
            <a:r>
              <a:rPr lang="en" dirty="0">
                <a:solidFill>
                  <a:schemeClr val="dk1"/>
                </a:solidFill>
              </a:rPr>
              <a:t>8:37</a:t>
            </a:r>
            <a:endParaRPr dirty="0">
              <a:solidFill>
                <a:schemeClr val="dk1"/>
              </a:solidFill>
            </a:endParaRPr>
          </a:p>
          <a:p>
            <a:pPr marL="0" lvl="0" indent="0" algn="l" rtl="0">
              <a:spcBef>
                <a:spcPts val="0"/>
              </a:spcBef>
              <a:spcAft>
                <a:spcPts val="0"/>
              </a:spcAft>
              <a:buClr>
                <a:schemeClr val="dk1"/>
              </a:buClr>
              <a:buSzPts val="1100"/>
              <a:buFont typeface="Arial"/>
              <a:buNone/>
            </a:pPr>
            <a:r>
              <a:rPr lang="en" dirty="0">
                <a:solidFill>
                  <a:schemeClr val="dk1"/>
                </a:solidFill>
              </a:rPr>
              <a:t>it turns out that might be useful if you're trying to optimize for performance so near the end of the class</a:t>
            </a:r>
            <a:endParaRPr dirty="0">
              <a:solidFill>
                <a:schemeClr val="dk1"/>
              </a:solidFill>
            </a:endParaRPr>
          </a:p>
          <a:p>
            <a:pPr marL="0" lvl="0" indent="0" algn="l" rtl="0">
              <a:spcBef>
                <a:spcPts val="0"/>
              </a:spcBef>
              <a:spcAft>
                <a:spcPts val="0"/>
              </a:spcAft>
              <a:buClr>
                <a:schemeClr val="dk1"/>
              </a:buClr>
              <a:buSzPts val="1100"/>
              <a:buFont typeface="Arial"/>
              <a:buNone/>
            </a:pPr>
            <a:r>
              <a:rPr lang="en" dirty="0">
                <a:solidFill>
                  <a:schemeClr val="dk1"/>
                </a:solidFill>
              </a:rPr>
              <a:t>8:42</a:t>
            </a:r>
            <a:endParaRPr dirty="0">
              <a:solidFill>
                <a:schemeClr val="dk1"/>
              </a:solidFill>
            </a:endParaRPr>
          </a:p>
          <a:p>
            <a:pPr marL="0" lvl="0" indent="0" algn="l" rtl="0">
              <a:spcBef>
                <a:spcPts val="0"/>
              </a:spcBef>
              <a:spcAft>
                <a:spcPts val="0"/>
              </a:spcAft>
              <a:buClr>
                <a:schemeClr val="dk1"/>
              </a:buClr>
              <a:buSzPts val="1100"/>
              <a:buFont typeface="Arial"/>
              <a:buNone/>
            </a:pPr>
            <a:r>
              <a:rPr lang="en" dirty="0">
                <a:solidFill>
                  <a:schemeClr val="dk1"/>
                </a:solidFill>
              </a:rPr>
              <a:t>we'll see something called quick quic that's an alternative where they broke this Rule and finally one we see we will</a:t>
            </a:r>
            <a:endParaRPr dirty="0">
              <a:solidFill>
                <a:schemeClr val="dk1"/>
              </a:solidFill>
            </a:endParaRPr>
          </a:p>
          <a:p>
            <a:pPr marL="0" lvl="0" indent="0" algn="l" rtl="0">
              <a:spcBef>
                <a:spcPts val="0"/>
              </a:spcBef>
              <a:spcAft>
                <a:spcPts val="0"/>
              </a:spcAft>
              <a:buClr>
                <a:schemeClr val="dk1"/>
              </a:buClr>
              <a:buSzPts val="1100"/>
              <a:buFont typeface="Arial"/>
              <a:buNone/>
            </a:pPr>
            <a:r>
              <a:rPr lang="en" dirty="0">
                <a:solidFill>
                  <a:schemeClr val="dk1"/>
                </a:solidFill>
              </a:rPr>
              <a:t>8:49</a:t>
            </a:r>
            <a:endParaRPr dirty="0">
              <a:solidFill>
                <a:schemeClr val="dk1"/>
              </a:solidFill>
            </a:endParaRPr>
          </a:p>
          <a:p>
            <a:pPr marL="0" lvl="0" indent="0" algn="l" rtl="0">
              <a:spcBef>
                <a:spcPts val="0"/>
              </a:spcBef>
              <a:spcAft>
                <a:spcPts val="0"/>
              </a:spcAft>
              <a:buClr>
                <a:schemeClr val="dk1"/>
              </a:buClr>
              <a:buSzPts val="1100"/>
              <a:buFont typeface="Arial"/>
              <a:buNone/>
            </a:pPr>
            <a:r>
              <a:rPr lang="en" dirty="0">
                <a:solidFill>
                  <a:schemeClr val="dk1"/>
                </a:solidFill>
              </a:rPr>
              <a:t>see today is the narrow waste and basically it's a fancy way of saying there's one layer three protocol and</a:t>
            </a:r>
            <a:endParaRPr dirty="0">
              <a:solidFill>
                <a:schemeClr val="dk1"/>
              </a:solidFill>
            </a:endParaRPr>
          </a:p>
          <a:p>
            <a:pPr marL="0" lvl="0" indent="0" algn="l" rtl="0">
              <a:spcBef>
                <a:spcPts val="0"/>
              </a:spcBef>
              <a:spcAft>
                <a:spcPts val="0"/>
              </a:spcAft>
              <a:buClr>
                <a:schemeClr val="dk1"/>
              </a:buClr>
              <a:buSzPts val="1100"/>
              <a:buFont typeface="Arial"/>
              <a:buNone/>
            </a:pPr>
            <a:r>
              <a:rPr lang="en" dirty="0">
                <a:solidFill>
                  <a:schemeClr val="dk1"/>
                </a:solidFill>
              </a:rPr>
              <a:t>8:56</a:t>
            </a:r>
            <a:endParaRPr dirty="0">
              <a:solidFill>
                <a:schemeClr val="dk1"/>
              </a:solidFill>
            </a:endParaRPr>
          </a:p>
          <a:p>
            <a:pPr marL="0" lvl="0" indent="0" algn="l" rtl="0">
              <a:spcBef>
                <a:spcPts val="0"/>
              </a:spcBef>
              <a:spcAft>
                <a:spcPts val="0"/>
              </a:spcAft>
              <a:buClr>
                <a:schemeClr val="dk1"/>
              </a:buClr>
              <a:buSzPts val="1100"/>
              <a:buFont typeface="Arial"/>
              <a:buNone/>
            </a:pPr>
            <a:r>
              <a:rPr lang="en" dirty="0">
                <a:solidFill>
                  <a:schemeClr val="dk1"/>
                </a:solidFill>
              </a:rPr>
              <a:t>that's important for making sure that everyone speaks the same language so those are the seven principles you're</a:t>
            </a:r>
            <a:endParaRPr dirty="0">
              <a:solidFill>
                <a:schemeClr val="dk1"/>
              </a:solidFill>
            </a:endParaRPr>
          </a:p>
          <a:p>
            <a:pPr marL="0" lvl="0" indent="0" algn="l" rtl="0">
              <a:spcBef>
                <a:spcPts val="0"/>
              </a:spcBef>
              <a:spcAft>
                <a:spcPts val="0"/>
              </a:spcAft>
              <a:buClr>
                <a:schemeClr val="dk1"/>
              </a:buClr>
              <a:buSzPts val="1100"/>
              <a:buFont typeface="Arial"/>
              <a:buNone/>
            </a:pPr>
            <a:r>
              <a:rPr lang="en" dirty="0">
                <a:solidFill>
                  <a:schemeClr val="dk1"/>
                </a:solidFill>
              </a:rPr>
              <a:t>9:01</a:t>
            </a:r>
            <a:endParaRPr dirty="0">
              <a:solidFill>
                <a:schemeClr val="dk1"/>
              </a:solidFill>
            </a:endParaRPr>
          </a:p>
          <a:p>
            <a:pPr marL="0" lvl="0" indent="0" algn="l" rtl="0">
              <a:spcBef>
                <a:spcPts val="0"/>
              </a:spcBef>
              <a:spcAft>
                <a:spcPts val="0"/>
              </a:spcAft>
              <a:buClr>
                <a:schemeClr val="dk1"/>
              </a:buClr>
              <a:buSzPts val="1100"/>
              <a:buFont typeface="Arial"/>
              <a:buNone/>
            </a:pPr>
            <a:r>
              <a:rPr lang="en" dirty="0">
                <a:solidFill>
                  <a:schemeClr val="dk1"/>
                </a:solidFill>
              </a:rPr>
              <a:t>going to see them throughout the class so it's okay if they don't perfectly make sense just yet but just know that</a:t>
            </a:r>
            <a:endParaRPr dirty="0">
              <a:solidFill>
                <a:schemeClr val="dk1"/>
              </a:solidFill>
            </a:endParaRPr>
          </a:p>
          <a:p>
            <a:pPr marL="0" lvl="0" indent="0" algn="l" rtl="0">
              <a:spcBef>
                <a:spcPts val="0"/>
              </a:spcBef>
              <a:spcAft>
                <a:spcPts val="0"/>
              </a:spcAft>
              <a:buClr>
                <a:schemeClr val="dk1"/>
              </a:buClr>
              <a:buSzPts val="1100"/>
              <a:buFont typeface="Arial"/>
              <a:buNone/>
            </a:pPr>
            <a:r>
              <a:rPr lang="en" dirty="0">
                <a:solidFill>
                  <a:schemeClr val="dk1"/>
                </a:solidFill>
              </a:rPr>
              <a:t>9:07</a:t>
            </a:r>
            <a:endParaRPr dirty="0">
              <a:solidFill>
                <a:schemeClr val="dk1"/>
              </a:solidFill>
            </a:endParaRPr>
          </a:p>
          <a:p>
            <a:pPr marL="0" lvl="0" indent="0" algn="l" rtl="0">
              <a:spcBef>
                <a:spcPts val="0"/>
              </a:spcBef>
              <a:spcAft>
                <a:spcPts val="0"/>
              </a:spcAft>
              <a:buClr>
                <a:schemeClr val="dk1"/>
              </a:buClr>
              <a:buSzPts val="1100"/>
              <a:buFont typeface="Arial"/>
              <a:buNone/>
            </a:pPr>
            <a:r>
              <a:rPr lang="en" dirty="0">
                <a:solidFill>
                  <a:schemeClr val="dk1"/>
                </a:solidFill>
              </a:rPr>
              <a:t>these are some things that the people who built the internet spent a lot of time thinking</a:t>
            </a:r>
            <a:endParaRPr dirty="0">
              <a:solidFill>
                <a:schemeClr val="dk1"/>
              </a:solidFill>
            </a:endParaRPr>
          </a:p>
          <a:p>
            <a:pPr marL="0" lvl="0" indent="0" algn="l" rtl="0">
              <a:spcBef>
                <a:spcPts val="0"/>
              </a:spcBef>
              <a:spcAft>
                <a:spcPts val="0"/>
              </a:spcAft>
              <a:buClr>
                <a:schemeClr val="dk1"/>
              </a:buClr>
              <a:buSzPts val="1100"/>
              <a:buFont typeface="Arial"/>
              <a:buNone/>
            </a:pPr>
            <a:r>
              <a:rPr lang="en" dirty="0">
                <a:solidFill>
                  <a:schemeClr val="dk1"/>
                </a:solidFill>
              </a:rPr>
              <a:t>9:14</a:t>
            </a:r>
            <a:endParaRPr dirty="0">
              <a:solidFill>
                <a:schemeClr val="dk1"/>
              </a:solidFill>
            </a:endParaRPr>
          </a:p>
          <a:p>
            <a:pPr marL="0" lvl="0" indent="0" algn="l" rtl="0">
              <a:spcBef>
                <a:spcPts val="0"/>
              </a:spcBef>
              <a:spcAft>
                <a:spcPts val="0"/>
              </a:spcAft>
              <a:buClr>
                <a:schemeClr val="dk1"/>
              </a:buClr>
              <a:buSzPts val="1100"/>
              <a:buFont typeface="Arial"/>
              <a:buNone/>
            </a:pPr>
            <a:r>
              <a:rPr lang="en" dirty="0">
                <a:solidFill>
                  <a:schemeClr val="dk1"/>
                </a:solidFill>
              </a:rPr>
              <a:t>About</a:t>
            </a:r>
            <a:endParaRPr dirty="0">
              <a:solidFill>
                <a:schemeClr val="dk1"/>
              </a:solidFill>
            </a:endParaRPr>
          </a:p>
          <a:p>
            <a:pPr marL="0" lvl="0" indent="0" algn="l" rtl="0">
              <a:spcBef>
                <a:spcPts val="0"/>
              </a:spcBef>
              <a:spcAft>
                <a:spcPts val="0"/>
              </a:spcAft>
              <a:buClr>
                <a:schemeClr val="dk1"/>
              </a:buClr>
              <a:buSzPts val="1100"/>
              <a:buFont typeface="Arial"/>
              <a:buNone/>
            </a:pPr>
            <a:endParaRPr dirty="0">
              <a:solidFill>
                <a:schemeClr val="dk1"/>
              </a:solidFill>
            </a:endParaRPr>
          </a:p>
          <a:p>
            <a:pPr marL="0" lvl="0" indent="0" algn="l" rtl="0">
              <a:spcBef>
                <a:spcPts val="0"/>
              </a:spcBef>
              <a:spcAft>
                <a:spcPts val="0"/>
              </a:spcAft>
              <a:buClr>
                <a:schemeClr val="dk1"/>
              </a:buClr>
              <a:buSzPts val="1100"/>
              <a:buFont typeface="Arial"/>
              <a:buNone/>
            </a:pPr>
            <a:r>
              <a:rPr lang="en" dirty="0">
                <a:solidFill>
                  <a:schemeClr val="dk1"/>
                </a:solidFill>
              </a:rPr>
              <a:t>Questions time !</a:t>
            </a:r>
            <a:endParaRPr dirty="0">
              <a:solidFill>
                <a:schemeClr val="dk1"/>
              </a:solidFill>
            </a:endParaRPr>
          </a:p>
          <a:p>
            <a:pPr marL="0" lvl="0" indent="0" algn="l" rtl="0">
              <a:spcBef>
                <a:spcPts val="0"/>
              </a:spcBef>
              <a:spcAft>
                <a:spcPts val="0"/>
              </a:spcAft>
              <a:buClr>
                <a:schemeClr val="dk1"/>
              </a:buClr>
              <a:buSzPts val="1100"/>
              <a:buFont typeface="Arial"/>
              <a:buNone/>
            </a:pPr>
            <a:endParaRPr dirty="0">
              <a:solidFill>
                <a:schemeClr val="dk1"/>
              </a:solidFill>
            </a:endParaRPr>
          </a:p>
          <a:p>
            <a:pPr marL="0" lvl="0" indent="0" algn="l" rtl="0">
              <a:spcBef>
                <a:spcPts val="0"/>
              </a:spcBef>
              <a:spcAft>
                <a:spcPts val="0"/>
              </a:spcAft>
              <a:buClr>
                <a:schemeClr val="dk1"/>
              </a:buClr>
              <a:buSzPts val="1100"/>
              <a:buFont typeface="Arial"/>
              <a:buNone/>
            </a:pPr>
            <a:endParaRPr dirty="0">
              <a:solidFill>
                <a:schemeClr val="dk1"/>
              </a:solidFill>
            </a:endParaRPr>
          </a:p>
          <a:p>
            <a:pPr marL="0" lvl="0" indent="0" algn="l" rtl="0">
              <a:spcBef>
                <a:spcPts val="0"/>
              </a:spcBef>
              <a:spcAft>
                <a:spcPts val="0"/>
              </a:spcAft>
              <a:buNone/>
            </a:pPr>
            <a:endParaRPr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4"/>
        <p:cNvGrpSpPr/>
        <p:nvPr/>
      </p:nvGrpSpPr>
      <p:grpSpPr>
        <a:xfrm>
          <a:off x="0" y="0"/>
          <a:ext cx="0" cy="0"/>
          <a:chOff x="0" y="0"/>
          <a:chExt cx="0" cy="0"/>
        </a:xfrm>
      </p:grpSpPr>
      <p:sp>
        <p:nvSpPr>
          <p:cNvPr id="1005" name="Google Shape;1005;g2efdb474fbe_0_4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6" name="Google Shape;1006;g2efdb474fbe_0_4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okay number two which one is more efficient so here I think packet</a:t>
            </a:r>
            <a:endParaRPr/>
          </a:p>
          <a:p>
            <a:pPr marL="0" lvl="0" indent="0" algn="l" rtl="0">
              <a:spcBef>
                <a:spcPts val="0"/>
              </a:spcBef>
              <a:spcAft>
                <a:spcPts val="0"/>
              </a:spcAft>
              <a:buNone/>
            </a:pPr>
            <a:r>
              <a:rPr lang="en"/>
              <a:t>1:15:24</a:t>
            </a:r>
            <a:endParaRPr/>
          </a:p>
          <a:p>
            <a:pPr marL="0" lvl="0" indent="0" algn="l" rtl="0">
              <a:spcBef>
                <a:spcPts val="0"/>
              </a:spcBef>
              <a:spcAft>
                <a:spcPts val="0"/>
              </a:spcAft>
              <a:buNone/>
            </a:pPr>
            <a:r>
              <a:rPr lang="en"/>
              <a:t>switching actually wins here are some arguments for why one of them is circuit switching takes time because I have to</a:t>
            </a:r>
            <a:endParaRPr/>
          </a:p>
          <a:p>
            <a:pPr marL="0" lvl="0" indent="0" algn="l" rtl="0">
              <a:spcBef>
                <a:spcPts val="0"/>
              </a:spcBef>
              <a:spcAft>
                <a:spcPts val="0"/>
              </a:spcAft>
              <a:buNone/>
            </a:pPr>
            <a:r>
              <a:rPr lang="en"/>
              <a:t>1:15:30</a:t>
            </a:r>
            <a:endParaRPr/>
          </a:p>
          <a:p>
            <a:pPr marL="0" lvl="0" indent="0" algn="l" rtl="0">
              <a:spcBef>
                <a:spcPts val="0"/>
              </a:spcBef>
              <a:spcAft>
                <a:spcPts val="0"/>
              </a:spcAft>
              <a:buNone/>
            </a:pPr>
            <a:r>
              <a:rPr lang="en"/>
              <a:t>send a setup message and I have to send the tear down message imagine if you only had to send one packet well then to</a:t>
            </a:r>
            <a:endParaRPr/>
          </a:p>
          <a:p>
            <a:pPr marL="0" lvl="0" indent="0" algn="l" rtl="0">
              <a:spcBef>
                <a:spcPts val="0"/>
              </a:spcBef>
              <a:spcAft>
                <a:spcPts val="0"/>
              </a:spcAft>
              <a:buNone/>
            </a:pPr>
            <a:r>
              <a:rPr lang="en"/>
              <a:t>1:15:37</a:t>
            </a:r>
            <a:endParaRPr/>
          </a:p>
          <a:p>
            <a:pPr marL="0" lvl="0" indent="0" algn="l" rtl="0">
              <a:spcBef>
                <a:spcPts val="0"/>
              </a:spcBef>
              <a:spcAft>
                <a:spcPts val="0"/>
              </a:spcAft>
              <a:buNone/>
            </a:pPr>
            <a:r>
              <a:rPr lang="en"/>
              <a:t>send the one packet I have to do setup okay good wait for the setup to work out then I send the one packet and then I</a:t>
            </a:r>
            <a:endParaRPr/>
          </a:p>
          <a:p>
            <a:pPr marL="0" lvl="0" indent="0" algn="l" rtl="0">
              <a:spcBef>
                <a:spcPts val="0"/>
              </a:spcBef>
              <a:spcAft>
                <a:spcPts val="0"/>
              </a:spcAft>
              <a:buNone/>
            </a:pPr>
            <a:r>
              <a:rPr lang="en"/>
              <a:t>1:15:44</a:t>
            </a:r>
            <a:endParaRPr/>
          </a:p>
          <a:p>
            <a:pPr marL="0" lvl="0" indent="0" algn="l" rtl="0">
              <a:spcBef>
                <a:spcPts val="0"/>
              </a:spcBef>
              <a:spcAft>
                <a:spcPts val="0"/>
              </a:spcAft>
              <a:buNone/>
            </a:pPr>
            <a:r>
              <a:rPr lang="en"/>
              <a:t>have to do a bunch of tear down that's a lot of extra work for sending a single packet I had to send three messages</a:t>
            </a:r>
            <a:endParaRPr/>
          </a:p>
          <a:p>
            <a:pPr marL="0" lvl="0" indent="0" algn="l" rtl="0">
              <a:spcBef>
                <a:spcPts val="0"/>
              </a:spcBef>
              <a:spcAft>
                <a:spcPts val="0"/>
              </a:spcAft>
              <a:buNone/>
            </a:pPr>
            <a:r>
              <a:rPr lang="en"/>
              <a:t>1:15:50</a:t>
            </a:r>
            <a:endParaRPr/>
          </a:p>
          <a:p>
            <a:pPr marL="0" lvl="0" indent="0" algn="l" rtl="0">
              <a:spcBef>
                <a:spcPts val="0"/>
              </a:spcBef>
              <a:spcAft>
                <a:spcPts val="0"/>
              </a:spcAft>
              <a:buNone/>
            </a:pPr>
            <a:r>
              <a:rPr lang="en"/>
              <a:t>instead of one because I only had one packet to send but I had to add the setup and the tear down that's not so</a:t>
            </a:r>
            <a:endParaRPr/>
          </a:p>
          <a:p>
            <a:pPr marL="0" lvl="0" indent="0" algn="l" rtl="0">
              <a:spcBef>
                <a:spcPts val="0"/>
              </a:spcBef>
              <a:spcAft>
                <a:spcPts val="0"/>
              </a:spcAft>
              <a:buNone/>
            </a:pPr>
            <a:r>
              <a:rPr lang="en"/>
              <a:t>1:15:56</a:t>
            </a:r>
            <a:endParaRPr/>
          </a:p>
          <a:p>
            <a:pPr marL="0" lvl="0" indent="0" algn="l" rtl="0">
              <a:spcBef>
                <a:spcPts val="0"/>
              </a:spcBef>
              <a:spcAft>
                <a:spcPts val="0"/>
              </a:spcAft>
              <a:buNone/>
            </a:pPr>
            <a:r>
              <a:rPr lang="en"/>
              <a:t>great and another reason why circuit switching isn't too efficient is it wastes resources so if you reserve five</a:t>
            </a:r>
            <a:endParaRPr/>
          </a:p>
          <a:p>
            <a:pPr marL="0" lvl="0" indent="0" algn="l" rtl="0">
              <a:spcBef>
                <a:spcPts val="0"/>
              </a:spcBef>
              <a:spcAft>
                <a:spcPts val="0"/>
              </a:spcAft>
              <a:buNone/>
            </a:pPr>
            <a:r>
              <a:rPr lang="en"/>
              <a:t>1:16:04</a:t>
            </a:r>
            <a:endParaRPr/>
          </a:p>
          <a:p>
            <a:pPr marL="0" lvl="0" indent="0" algn="l" rtl="0">
              <a:spcBef>
                <a:spcPts val="0"/>
              </a:spcBef>
              <a:spcAft>
                <a:spcPts val="0"/>
              </a:spcAft>
              <a:buNone/>
            </a:pPr>
            <a:r>
              <a:rPr lang="en"/>
              <a:t>you might not need five the whole time other people could have been using the five so that's not so great so another</a:t>
            </a:r>
            <a:endParaRPr/>
          </a:p>
          <a:p>
            <a:pPr marL="0" lvl="0" indent="0" algn="l" rtl="0">
              <a:spcBef>
                <a:spcPts val="0"/>
              </a:spcBef>
              <a:spcAft>
                <a:spcPts val="0"/>
              </a:spcAft>
              <a:buNone/>
            </a:pPr>
            <a:r>
              <a:rPr lang="en"/>
              <a:t>1:16:10</a:t>
            </a:r>
            <a:endParaRPr/>
          </a:p>
          <a:p>
            <a:pPr marL="0" lvl="0" indent="0" algn="l" rtl="0">
              <a:spcBef>
                <a:spcPts val="0"/>
              </a:spcBef>
              <a:spcAft>
                <a:spcPts val="0"/>
              </a:spcAft>
              <a:buNone/>
            </a:pPr>
            <a:r>
              <a:rPr lang="en"/>
              <a:t>way that circuit switching is less efficient is you might not be using all of the reservation when you ask for five</a:t>
            </a:r>
            <a:endParaRPr/>
          </a:p>
          <a:p>
            <a:pPr marL="0" lvl="0" indent="0" algn="l" rtl="0">
              <a:spcBef>
                <a:spcPts val="0"/>
              </a:spcBef>
              <a:spcAft>
                <a:spcPts val="0"/>
              </a:spcAft>
              <a:buNone/>
            </a:pPr>
            <a:r>
              <a:rPr lang="en"/>
              <a:t>1:16:16</a:t>
            </a:r>
            <a:endParaRPr/>
          </a:p>
          <a:p>
            <a:pPr marL="0" lvl="0" indent="0" algn="l" rtl="0">
              <a:spcBef>
                <a:spcPts val="0"/>
              </a:spcBef>
              <a:spcAft>
                <a:spcPts val="0"/>
              </a:spcAft>
              <a:buNone/>
            </a:pPr>
            <a:r>
              <a:rPr lang="en"/>
              <a:t>you might not be using the whole five</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1"/>
        <p:cNvGrpSpPr/>
        <p:nvPr/>
      </p:nvGrpSpPr>
      <p:grpSpPr>
        <a:xfrm>
          <a:off x="0" y="0"/>
          <a:ext cx="0" cy="0"/>
          <a:chOff x="0" y="0"/>
          <a:chExt cx="0" cy="0"/>
        </a:xfrm>
      </p:grpSpPr>
      <p:sp>
        <p:nvSpPr>
          <p:cNvPr id="1012" name="Google Shape;1012;g2efdb474fbe_0_6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3" name="Google Shape;1013;g2efdb474fbe_0_6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here's burstiness burstiness basically says um well I have a spike in demand</a:t>
            </a:r>
            <a:endParaRPr/>
          </a:p>
          <a:p>
            <a:pPr marL="0" lvl="0" indent="0" algn="l" rtl="0">
              <a:spcBef>
                <a:spcPts val="0"/>
              </a:spcBef>
              <a:spcAft>
                <a:spcPts val="0"/>
              </a:spcAft>
              <a:buNone/>
            </a:pPr>
            <a:r>
              <a:rPr lang="en"/>
              <a:t>1:16:37</a:t>
            </a:r>
            <a:endParaRPr/>
          </a:p>
          <a:p>
            <a:pPr marL="0" lvl="0" indent="0" algn="l" rtl="0">
              <a:spcBef>
                <a:spcPts val="0"/>
              </a:spcBef>
              <a:spcAft>
                <a:spcPts val="0"/>
              </a:spcAft>
              <a:buNone/>
            </a:pPr>
            <a:r>
              <a:rPr lang="en"/>
              <a:t>and all the other times there's not a lot of demand so I have this burst of demand at one time and at all the other</a:t>
            </a:r>
            <a:endParaRPr/>
          </a:p>
          <a:p>
            <a:pPr marL="0" lvl="0" indent="0" algn="l" rtl="0">
              <a:spcBef>
                <a:spcPts val="0"/>
              </a:spcBef>
              <a:spcAft>
                <a:spcPts val="0"/>
              </a:spcAft>
              <a:buNone/>
            </a:pPr>
            <a:r>
              <a:rPr lang="en"/>
              <a:t>1:16:43</a:t>
            </a:r>
            <a:endParaRPr/>
          </a:p>
          <a:p>
            <a:pPr marL="0" lvl="0" indent="0" algn="l" rtl="0">
              <a:spcBef>
                <a:spcPts val="0"/>
              </a:spcBef>
              <a:spcAft>
                <a:spcPts val="0"/>
              </a:spcAft>
              <a:buNone/>
            </a:pPr>
            <a:r>
              <a:rPr lang="en"/>
              <a:t>times I don't have a lot of demand that's roughly speaking what bursting means so here's a b and c they're all</a:t>
            </a:r>
            <a:endParaRPr/>
          </a:p>
          <a:p>
            <a:pPr marL="0" lvl="0" indent="0" algn="l" rtl="0">
              <a:spcBef>
                <a:spcPts val="0"/>
              </a:spcBef>
              <a:spcAft>
                <a:spcPts val="0"/>
              </a:spcAft>
              <a:buNone/>
            </a:pPr>
            <a:r>
              <a:rPr lang="en"/>
              <a:t>1:16:49</a:t>
            </a:r>
            <a:endParaRPr/>
          </a:p>
          <a:p>
            <a:pPr marL="0" lvl="0" indent="0" algn="l" rtl="0">
              <a:spcBef>
                <a:spcPts val="0"/>
              </a:spcBef>
              <a:spcAft>
                <a:spcPts val="0"/>
              </a:spcAft>
              <a:buNone/>
            </a:pPr>
            <a:r>
              <a:rPr lang="en"/>
              <a:t>very bursty they have one burst of demand and then at all other times they don't really need all that much so if we</a:t>
            </a:r>
            <a:endParaRPr/>
          </a:p>
          <a:p>
            <a:pPr marL="0" lvl="0" indent="0" algn="l" rtl="0">
              <a:spcBef>
                <a:spcPts val="0"/>
              </a:spcBef>
              <a:spcAft>
                <a:spcPts val="0"/>
              </a:spcAft>
              <a:buNone/>
            </a:pPr>
            <a:r>
              <a:rPr lang="en"/>
              <a:t>1:16:55</a:t>
            </a:r>
            <a:endParaRPr/>
          </a:p>
          <a:p>
            <a:pPr marL="0" lvl="0" indent="0" algn="l" rtl="0">
              <a:spcBef>
                <a:spcPts val="0"/>
              </a:spcBef>
              <a:spcAft>
                <a:spcPts val="0"/>
              </a:spcAft>
              <a:buNone/>
            </a:pPr>
            <a:r>
              <a:rPr lang="en"/>
              <a:t>were doing reservations what would a b and c encounter a would say I want 13</a:t>
            </a:r>
            <a:endParaRPr/>
          </a:p>
          <a:p>
            <a:pPr marL="0" lvl="0" indent="0" algn="l" rtl="0">
              <a:spcBef>
                <a:spcPts val="0"/>
              </a:spcBef>
              <a:spcAft>
                <a:spcPts val="0"/>
              </a:spcAft>
              <a:buNone/>
            </a:pPr>
            <a:r>
              <a:rPr lang="en"/>
              <a:t>1:17:01</a:t>
            </a:r>
            <a:endParaRPr/>
          </a:p>
          <a:p>
            <a:pPr marL="0" lvl="0" indent="0" algn="l" rtl="0">
              <a:spcBef>
                <a:spcPts val="0"/>
              </a:spcBef>
              <a:spcAft>
                <a:spcPts val="0"/>
              </a:spcAft>
              <a:buNone/>
            </a:pPr>
            <a:r>
              <a:rPr lang="en"/>
              <a:t>and the network looks and it says I have 30 I can give you 13 no problem and then B comes along it says I want 11 because</a:t>
            </a:r>
            <a:endParaRPr/>
          </a:p>
          <a:p>
            <a:pPr marL="0" lvl="0" indent="0" algn="l" rtl="0">
              <a:spcBef>
                <a:spcPts val="0"/>
              </a:spcBef>
              <a:spcAft>
                <a:spcPts val="0"/>
              </a:spcAft>
              <a:buNone/>
            </a:pPr>
            <a:r>
              <a:rPr lang="en"/>
              <a:t>1:17:09</a:t>
            </a:r>
            <a:endParaRPr/>
          </a:p>
          <a:p>
            <a:pPr marL="0" lvl="0" indent="0" algn="l" rtl="0">
              <a:spcBef>
                <a:spcPts val="0"/>
              </a:spcBef>
              <a:spcAft>
                <a:spcPts val="0"/>
              </a:spcAft>
              <a:buNone/>
            </a:pPr>
            <a:r>
              <a:rPr lang="en"/>
              <a:t>my peak's going to be 11 so I'll ask for 11 and I give B 11 okay great and then C</a:t>
            </a:r>
            <a:endParaRPr/>
          </a:p>
          <a:p>
            <a:pPr marL="0" lvl="0" indent="0" algn="l" rtl="0">
              <a:spcBef>
                <a:spcPts val="0"/>
              </a:spcBef>
              <a:spcAft>
                <a:spcPts val="0"/>
              </a:spcAft>
              <a:buNone/>
            </a:pPr>
            <a:r>
              <a:rPr lang="en"/>
              <a:t>1:17:16</a:t>
            </a:r>
            <a:endParaRPr/>
          </a:p>
          <a:p>
            <a:pPr marL="0" lvl="0" indent="0" algn="l" rtl="0">
              <a:spcBef>
                <a:spcPts val="0"/>
              </a:spcBef>
              <a:spcAft>
                <a:spcPts val="0"/>
              </a:spcAft>
              <a:buNone/>
            </a:pPr>
            <a:r>
              <a:rPr lang="en"/>
              <a:t>comes along and says I need 12 my Peak is 12 now we have a problem because a</a:t>
            </a:r>
            <a:endParaRPr/>
          </a:p>
          <a:p>
            <a:pPr marL="0" lvl="0" indent="0" algn="l" rtl="0">
              <a:spcBef>
                <a:spcPts val="0"/>
              </a:spcBef>
              <a:spcAft>
                <a:spcPts val="0"/>
              </a:spcAft>
              <a:buNone/>
            </a:pPr>
            <a:r>
              <a:rPr lang="en"/>
              <a:t>1:17:21</a:t>
            </a:r>
            <a:endParaRPr/>
          </a:p>
          <a:p>
            <a:pPr marL="0" lvl="0" indent="0" algn="l" rtl="0">
              <a:spcBef>
                <a:spcPts val="0"/>
              </a:spcBef>
              <a:spcAft>
                <a:spcPts val="0"/>
              </a:spcAft>
              <a:buNone/>
            </a:pPr>
            <a:r>
              <a:rPr lang="en"/>
              <a:t>used 13 B reserved 11 okay what is that that's 24 for you so far that means</a:t>
            </a:r>
            <a:endParaRPr/>
          </a:p>
          <a:p>
            <a:pPr marL="0" lvl="0" indent="0" algn="l" rtl="0">
              <a:spcBef>
                <a:spcPts val="0"/>
              </a:spcBef>
              <a:spcAft>
                <a:spcPts val="0"/>
              </a:spcAft>
              <a:buNone/>
            </a:pPr>
            <a:r>
              <a:rPr lang="en"/>
              <a:t>1:17:26</a:t>
            </a:r>
            <a:endParaRPr/>
          </a:p>
          <a:p>
            <a:pPr marL="0" lvl="0" indent="0" algn="l" rtl="0">
              <a:spcBef>
                <a:spcPts val="0"/>
              </a:spcBef>
              <a:spcAft>
                <a:spcPts val="0"/>
              </a:spcAft>
              <a:buNone/>
            </a:pPr>
            <a:r>
              <a:rPr lang="en"/>
              <a:t>there's only six left but C wants 12 nope no good so C actually gets rejected</a:t>
            </a:r>
            <a:endParaRPr/>
          </a:p>
          <a:p>
            <a:pPr marL="0" lvl="0" indent="0" algn="l" rtl="0">
              <a:spcBef>
                <a:spcPts val="0"/>
              </a:spcBef>
              <a:spcAft>
                <a:spcPts val="0"/>
              </a:spcAft>
              <a:buNone/>
            </a:pPr>
            <a:r>
              <a:rPr lang="en"/>
              <a:t>1:17:32</a:t>
            </a:r>
            <a:endParaRPr/>
          </a:p>
          <a:p>
            <a:pPr marL="0" lvl="0" indent="0" algn="l" rtl="0">
              <a:spcBef>
                <a:spcPts val="0"/>
              </a:spcBef>
              <a:spcAft>
                <a:spcPts val="0"/>
              </a:spcAft>
              <a:buNone/>
            </a:pPr>
            <a:r>
              <a:rPr lang="en"/>
              <a:t>its reservation does not succeed because A and B just Reserve too much they reserved for the burst and most of this</a:t>
            </a:r>
            <a:endParaRPr/>
          </a:p>
          <a:p>
            <a:pPr marL="0" lvl="0" indent="0" algn="l" rtl="0">
              <a:spcBef>
                <a:spcPts val="0"/>
              </a:spcBef>
              <a:spcAft>
                <a:spcPts val="0"/>
              </a:spcAft>
              <a:buNone/>
            </a:pPr>
            <a:r>
              <a:rPr lang="en"/>
              <a:t>1:17:40</a:t>
            </a:r>
            <a:endParaRPr/>
          </a:p>
          <a:p>
            <a:pPr marL="0" lvl="0" indent="0" algn="l" rtl="0">
              <a:spcBef>
                <a:spcPts val="0"/>
              </a:spcBef>
              <a:spcAft>
                <a:spcPts val="0"/>
              </a:spcAft>
              <a:buNone/>
            </a:pPr>
            <a:r>
              <a:rPr lang="en"/>
              <a:t>actually went unused by contrast if we used packet switching everyone just sends whatever they want based on their</a:t>
            </a:r>
            <a:endParaRPr/>
          </a:p>
          <a:p>
            <a:pPr marL="0" lvl="0" indent="0" algn="l" rtl="0">
              <a:spcBef>
                <a:spcPts val="0"/>
              </a:spcBef>
              <a:spcAft>
                <a:spcPts val="0"/>
              </a:spcAft>
              <a:buNone/>
            </a:pPr>
            <a:r>
              <a:rPr lang="en"/>
              <a:t>1:17:47</a:t>
            </a:r>
            <a:endParaRPr/>
          </a:p>
          <a:p>
            <a:pPr marL="0" lvl="0" indent="0" algn="l" rtl="0">
              <a:spcBef>
                <a:spcPts val="0"/>
              </a:spcBef>
              <a:spcAft>
                <a:spcPts val="0"/>
              </a:spcAft>
              <a:buNone/>
            </a:pPr>
            <a:r>
              <a:rPr lang="en"/>
              <a:t>current demand There Is No Reservations so in this case all the demands get</a:t>
            </a:r>
            <a:endParaRPr/>
          </a:p>
          <a:p>
            <a:pPr marL="0" lvl="0" indent="0" algn="l" rtl="0">
              <a:spcBef>
                <a:spcPts val="0"/>
              </a:spcBef>
              <a:spcAft>
                <a:spcPts val="0"/>
              </a:spcAft>
              <a:buNone/>
            </a:pPr>
            <a:r>
              <a:rPr lang="en"/>
              <a:t>1:17:52</a:t>
            </a:r>
            <a:endParaRPr/>
          </a:p>
          <a:p>
            <a:pPr marL="0" lvl="0" indent="0" algn="l" rtl="0">
              <a:spcBef>
                <a:spcPts val="0"/>
              </a:spcBef>
              <a:spcAft>
                <a:spcPts val="0"/>
              </a:spcAft>
              <a:buNone/>
            </a:pPr>
            <a:r>
              <a:rPr lang="en"/>
              <a:t>satisfied yeah there are some bursts but we hand hand the burst just fine and everything fits in capacity 30 so that's</a:t>
            </a:r>
            <a:endParaRPr/>
          </a:p>
          <a:p>
            <a:pPr marL="0" lvl="0" indent="0" algn="l" rtl="0">
              <a:spcBef>
                <a:spcPts val="0"/>
              </a:spcBef>
              <a:spcAft>
                <a:spcPts val="0"/>
              </a:spcAft>
              <a:buNone/>
            </a:pPr>
            <a:r>
              <a:rPr lang="en"/>
              <a:t>1:18:00</a:t>
            </a:r>
            <a:endParaRPr/>
          </a:p>
          <a:p>
            <a:pPr marL="0" lvl="0" indent="0" algn="l" rtl="0">
              <a:spcBef>
                <a:spcPts val="0"/>
              </a:spcBef>
              <a:spcAft>
                <a:spcPts val="0"/>
              </a:spcAft>
              <a:buNone/>
            </a:pPr>
            <a:r>
              <a:rPr lang="en"/>
              <a:t>the argument for why burstiness can make circuit switching less efficient because</a:t>
            </a:r>
            <a:endParaRPr/>
          </a:p>
          <a:p>
            <a:pPr marL="0" lvl="0" indent="0" algn="l" rtl="0">
              <a:spcBef>
                <a:spcPts val="0"/>
              </a:spcBef>
              <a:spcAft>
                <a:spcPts val="0"/>
              </a:spcAft>
              <a:buNone/>
            </a:pPr>
            <a:r>
              <a:rPr lang="en"/>
              <a:t>1:18:06</a:t>
            </a:r>
            <a:endParaRPr/>
          </a:p>
          <a:p>
            <a:pPr marL="0" lvl="0" indent="0" algn="l" rtl="0">
              <a:spcBef>
                <a:spcPts val="0"/>
              </a:spcBef>
              <a:spcAft>
                <a:spcPts val="0"/>
              </a:spcAft>
              <a:buNone/>
            </a:pPr>
            <a:r>
              <a:rPr lang="en"/>
              <a:t>it causes all this wasted capacity that's not so good it's still Dynamic allocation because we're allocating 13</a:t>
            </a:r>
            <a:endParaRPr/>
          </a:p>
          <a:p>
            <a:pPr marL="0" lvl="0" indent="0" algn="l" rtl="0">
              <a:spcBef>
                <a:spcPts val="0"/>
              </a:spcBef>
              <a:spcAft>
                <a:spcPts val="0"/>
              </a:spcAft>
              <a:buNone/>
            </a:pPr>
            <a:r>
              <a:rPr lang="en"/>
              <a:t>1:18:13</a:t>
            </a:r>
            <a:endParaRPr/>
          </a:p>
          <a:p>
            <a:pPr marL="0" lvl="0" indent="0" algn="l" rtl="0">
              <a:spcBef>
                <a:spcPts val="0"/>
              </a:spcBef>
              <a:spcAft>
                <a:spcPts val="0"/>
              </a:spcAft>
              <a:buNone/>
            </a:pPr>
            <a:r>
              <a:rPr lang="en"/>
              <a:t>based on their demand but it's worse so burstiness causes circuit switching to</a:t>
            </a:r>
            <a:endParaRPr/>
          </a:p>
          <a:p>
            <a:pPr marL="0" lvl="0" indent="0" algn="l" rtl="0">
              <a:spcBef>
                <a:spcPts val="0"/>
              </a:spcBef>
              <a:spcAft>
                <a:spcPts val="0"/>
              </a:spcAft>
              <a:buNone/>
            </a:pPr>
            <a:r>
              <a:rPr lang="en"/>
              <a:t>1:18:20</a:t>
            </a:r>
            <a:endParaRPr/>
          </a:p>
          <a:p>
            <a:pPr marL="0" lvl="0" indent="0" algn="l" rtl="0">
              <a:spcBef>
                <a:spcPts val="0"/>
              </a:spcBef>
              <a:spcAft>
                <a:spcPts val="0"/>
              </a:spcAft>
              <a:buNone/>
            </a:pPr>
            <a:r>
              <a:rPr lang="en"/>
              <a:t>really do worse</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7"/>
        <p:cNvGrpSpPr/>
        <p:nvPr/>
      </p:nvGrpSpPr>
      <p:grpSpPr>
        <a:xfrm>
          <a:off x="0" y="0"/>
          <a:ext cx="0" cy="0"/>
          <a:chOff x="0" y="0"/>
          <a:chExt cx="0" cy="0"/>
        </a:xfrm>
      </p:grpSpPr>
      <p:sp>
        <p:nvSpPr>
          <p:cNvPr id="1068" name="Google Shape;1068;g2efdb474fbe_0_7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9" name="Google Shape;1069;g2efdb474fbe_0_7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smooth there's no burst anywhere and in this case both circuit switching and packet switching would do the job they</a:t>
            </a:r>
            <a:endParaRPr/>
          </a:p>
          <a:p>
            <a:pPr marL="0" lvl="0" indent="0" algn="l" rtl="0">
              <a:spcBef>
                <a:spcPts val="0"/>
              </a:spcBef>
              <a:spcAft>
                <a:spcPts val="0"/>
              </a:spcAft>
              <a:buNone/>
            </a:pPr>
            <a:r>
              <a:rPr lang="en"/>
              <a:t>1:18:32</a:t>
            </a:r>
            <a:endParaRPr/>
          </a:p>
          <a:p>
            <a:pPr marL="0" lvl="0" indent="0" algn="l" rtl="0">
              <a:spcBef>
                <a:spcPts val="0"/>
              </a:spcBef>
              <a:spcAft>
                <a:spcPts val="0"/>
              </a:spcAft>
              <a:buNone/>
            </a:pPr>
            <a:r>
              <a:rPr lang="en"/>
              <a:t>both successfully give everyone what they want so in the circuit switching case everyone reserves 10 they all get</a:t>
            </a:r>
            <a:endParaRPr/>
          </a:p>
          <a:p>
            <a:pPr marL="0" lvl="0" indent="0" algn="l" rtl="0">
              <a:spcBef>
                <a:spcPts val="0"/>
              </a:spcBef>
              <a:spcAft>
                <a:spcPts val="0"/>
              </a:spcAft>
              <a:buNone/>
            </a:pPr>
            <a:r>
              <a:rPr lang="en"/>
              <a:t>1:18:37</a:t>
            </a:r>
            <a:endParaRPr/>
          </a:p>
          <a:p>
            <a:pPr marL="0" lvl="0" indent="0" algn="l" rtl="0">
              <a:spcBef>
                <a:spcPts val="0"/>
              </a:spcBef>
              <a:spcAft>
                <a:spcPts val="0"/>
              </a:spcAft>
              <a:buNone/>
            </a:pPr>
            <a:r>
              <a:rPr lang="en"/>
              <a:t>10 great in packet switching everyone needs 10 they get 10 all is good so in the birthday approach circuit switching</a:t>
            </a:r>
            <a:endParaRPr/>
          </a:p>
          <a:p>
            <a:pPr marL="0" lvl="0" indent="0" algn="l" rtl="0">
              <a:spcBef>
                <a:spcPts val="0"/>
              </a:spcBef>
              <a:spcAft>
                <a:spcPts val="0"/>
              </a:spcAft>
              <a:buNone/>
            </a:pPr>
            <a:r>
              <a:rPr lang="en"/>
              <a:t>1:18:44</a:t>
            </a:r>
            <a:endParaRPr/>
          </a:p>
          <a:p>
            <a:pPr marL="0" lvl="0" indent="0" algn="l" rtl="0">
              <a:spcBef>
                <a:spcPts val="0"/>
              </a:spcBef>
              <a:spcAft>
                <a:spcPts val="0"/>
              </a:spcAft>
              <a:buNone/>
            </a:pPr>
            <a:r>
              <a:rPr lang="en"/>
              <a:t>choked but in the smooth approach or when the demands were smooth everyone got what they wanted and life was good</a:t>
            </a:r>
            <a:endParaRPr/>
          </a:p>
          <a:p>
            <a:pPr marL="0" lvl="0" indent="0" algn="l" rtl="0">
              <a:spcBef>
                <a:spcPts val="0"/>
              </a:spcBef>
              <a:spcAft>
                <a:spcPts val="0"/>
              </a:spcAft>
              <a:buNone/>
            </a:pP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5"/>
        <p:cNvGrpSpPr/>
        <p:nvPr/>
      </p:nvGrpSpPr>
      <p:grpSpPr>
        <a:xfrm>
          <a:off x="0" y="0"/>
          <a:ext cx="0" cy="0"/>
          <a:chOff x="0" y="0"/>
          <a:chExt cx="0" cy="0"/>
        </a:xfrm>
      </p:grpSpPr>
      <p:sp>
        <p:nvSpPr>
          <p:cNvPr id="1116" name="Google Shape;1116;g2efdb474fbe_0_9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7" name="Google Shape;1117;g2efdb474fbe_0_9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1:18:51</a:t>
            </a:r>
            <a:endParaRPr>
              <a:solidFill>
                <a:schemeClr val="dk1"/>
              </a:solidFill>
            </a:endParaRPr>
          </a:p>
          <a:p>
            <a:pPr marL="0" lvl="0" indent="0" algn="l" rtl="0">
              <a:spcBef>
                <a:spcPts val="0"/>
              </a:spcBef>
              <a:spcAft>
                <a:spcPts val="0"/>
              </a:spcAft>
              <a:buNone/>
            </a:pPr>
            <a:r>
              <a:rPr lang="en">
                <a:solidFill>
                  <a:schemeClr val="dk1"/>
                </a:solidFill>
              </a:rPr>
              <a:t>so to really formally Define what bursty means it's a ratio between the peak</a:t>
            </a:r>
            <a:endParaRPr>
              <a:solidFill>
                <a:schemeClr val="dk1"/>
              </a:solidFill>
            </a:endParaRPr>
          </a:p>
          <a:p>
            <a:pPr marL="0" lvl="0" indent="0" algn="l" rtl="0">
              <a:spcBef>
                <a:spcPts val="0"/>
              </a:spcBef>
              <a:spcAft>
                <a:spcPts val="0"/>
              </a:spcAft>
              <a:buNone/>
            </a:pPr>
            <a:r>
              <a:rPr lang="en">
                <a:solidFill>
                  <a:schemeClr val="dk1"/>
                </a:solidFill>
              </a:rPr>
              <a:t>demand and the average demand so in this case the firstus is one the peak demand</a:t>
            </a:r>
            <a:endParaRPr>
              <a:solidFill>
                <a:schemeClr val="dk1"/>
              </a:solidFill>
            </a:endParaRPr>
          </a:p>
          <a:p>
            <a:pPr marL="0" lvl="0" indent="0" algn="l" rtl="0">
              <a:spcBef>
                <a:spcPts val="0"/>
              </a:spcBef>
              <a:spcAft>
                <a:spcPts val="0"/>
              </a:spcAft>
              <a:buNone/>
            </a:pPr>
            <a:r>
              <a:rPr lang="en">
                <a:solidFill>
                  <a:schemeClr val="dk1"/>
                </a:solidFill>
              </a:rPr>
              <a:t>1:19:02</a:t>
            </a:r>
            <a:endParaRPr>
              <a:solidFill>
                <a:schemeClr val="dk1"/>
              </a:solidFill>
            </a:endParaRPr>
          </a:p>
          <a:p>
            <a:pPr marL="0" lvl="0" indent="0" algn="l" rtl="0">
              <a:spcBef>
                <a:spcPts val="0"/>
              </a:spcBef>
              <a:spcAft>
                <a:spcPts val="0"/>
              </a:spcAft>
              <a:buNone/>
            </a:pPr>
            <a:r>
              <a:rPr lang="en">
                <a:solidFill>
                  <a:schemeClr val="dk1"/>
                </a:solidFill>
              </a:rPr>
              <a:t>and the average demand is the same in this case the ratio is a lot higher because the peak demand is a lot higher</a:t>
            </a:r>
            <a:endParaRPr>
              <a:solidFill>
                <a:schemeClr val="dk1"/>
              </a:solidFill>
            </a:endParaRPr>
          </a:p>
          <a:p>
            <a:pPr marL="0" lvl="0" indent="0" algn="l" rtl="0">
              <a:spcBef>
                <a:spcPts val="0"/>
              </a:spcBef>
              <a:spcAft>
                <a:spcPts val="0"/>
              </a:spcAft>
              <a:buNone/>
            </a:pPr>
            <a:r>
              <a:rPr lang="en">
                <a:solidFill>
                  <a:schemeClr val="dk1"/>
                </a:solidFill>
              </a:rPr>
              <a:t>1:19:07</a:t>
            </a:r>
            <a:endParaRPr>
              <a:solidFill>
                <a:schemeClr val="dk1"/>
              </a:solidFill>
            </a:endParaRPr>
          </a:p>
          <a:p>
            <a:pPr marL="0" lvl="0" indent="0" algn="l" rtl="0">
              <a:spcBef>
                <a:spcPts val="0"/>
              </a:spcBef>
              <a:spcAft>
                <a:spcPts val="0"/>
              </a:spcAft>
              <a:buNone/>
            </a:pPr>
            <a:r>
              <a:rPr lang="en">
                <a:solidFill>
                  <a:schemeClr val="dk1"/>
                </a:solidFill>
              </a:rPr>
              <a:t>than the average demand so some applications are smooth some applications are bursty in fact um here</a:t>
            </a:r>
            <a:endParaRPr>
              <a:solidFill>
                <a:schemeClr val="dk1"/>
              </a:solidFill>
            </a:endParaRPr>
          </a:p>
          <a:p>
            <a:pPr marL="0" lvl="0" indent="0" algn="l" rtl="0">
              <a:spcBef>
                <a:spcPts val="0"/>
              </a:spcBef>
              <a:spcAft>
                <a:spcPts val="0"/>
              </a:spcAft>
              <a:buNone/>
            </a:pPr>
            <a:r>
              <a:rPr lang="en">
                <a:solidFill>
                  <a:schemeClr val="dk1"/>
                </a:solidFill>
              </a:rPr>
              <a:t>1:19:14</a:t>
            </a:r>
            <a:endParaRPr>
              <a:solidFill>
                <a:schemeClr val="dk1"/>
              </a:solidFill>
            </a:endParaRPr>
          </a:p>
          <a:p>
            <a:pPr marL="0" lvl="0" indent="0" algn="l" rtl="0">
              <a:spcBef>
                <a:spcPts val="0"/>
              </a:spcBef>
              <a:spcAft>
                <a:spcPts val="0"/>
              </a:spcAft>
              <a:buNone/>
            </a:pPr>
            <a:r>
              <a:rPr lang="en">
                <a:solidFill>
                  <a:schemeClr val="dk1"/>
                </a:solidFill>
              </a:rPr>
              <a:t>are some examples of different applications voice like talking over the phone is actually relatively smooth</a:t>
            </a:r>
            <a:endParaRPr>
              <a:solidFill>
                <a:schemeClr val="dk1"/>
              </a:solidFill>
            </a:endParaRPr>
          </a:p>
          <a:p>
            <a:pPr marL="0" lvl="0" indent="0" algn="l" rtl="0">
              <a:spcBef>
                <a:spcPts val="0"/>
              </a:spcBef>
              <a:spcAft>
                <a:spcPts val="0"/>
              </a:spcAft>
              <a:buNone/>
            </a:pPr>
            <a:r>
              <a:rPr lang="en">
                <a:solidFill>
                  <a:schemeClr val="dk1"/>
                </a:solidFill>
              </a:rPr>
              <a:t>1:19:20</a:t>
            </a:r>
            <a:endParaRPr>
              <a:solidFill>
                <a:schemeClr val="dk1"/>
              </a:solidFill>
            </a:endParaRPr>
          </a:p>
          <a:p>
            <a:pPr marL="0" lvl="0" indent="0" algn="l" rtl="0">
              <a:spcBef>
                <a:spcPts val="0"/>
              </a:spcBef>
              <a:spcAft>
                <a:spcPts val="0"/>
              </a:spcAft>
              <a:buNone/>
            </a:pPr>
            <a:r>
              <a:rPr lang="en">
                <a:solidFill>
                  <a:schemeClr val="dk1"/>
                </a:solidFill>
              </a:rPr>
              <a:t>because you're talking all the time and there's noise going through the speaker so Voice is pretty smooth it's not that</a:t>
            </a:r>
            <a:endParaRPr>
              <a:solidFill>
                <a:schemeClr val="dk1"/>
              </a:solidFill>
            </a:endParaRPr>
          </a:p>
          <a:p>
            <a:pPr marL="0" lvl="0" indent="0" algn="l" rtl="0">
              <a:spcBef>
                <a:spcPts val="0"/>
              </a:spcBef>
              <a:spcAft>
                <a:spcPts val="0"/>
              </a:spcAft>
              <a:buNone/>
            </a:pPr>
            <a:r>
              <a:rPr lang="en">
                <a:solidFill>
                  <a:schemeClr val="dk1"/>
                </a:solidFill>
              </a:rPr>
              <a:t>1:19:26</a:t>
            </a:r>
            <a:endParaRPr>
              <a:solidFill>
                <a:schemeClr val="dk1"/>
              </a:solidFill>
            </a:endParaRPr>
          </a:p>
          <a:p>
            <a:pPr marL="0" lvl="0" indent="0" algn="l" rtl="0">
              <a:spcBef>
                <a:spcPts val="0"/>
              </a:spcBef>
              <a:spcAft>
                <a:spcPts val="0"/>
              </a:spcAft>
              <a:buNone/>
            </a:pPr>
            <a:r>
              <a:rPr lang="en">
                <a:solidFill>
                  <a:schemeClr val="dk1"/>
                </a:solidFill>
              </a:rPr>
              <a:t>bursty at all and this is actually why the phone network which is a totally different type of network that people</a:t>
            </a:r>
            <a:endParaRPr>
              <a:solidFill>
                <a:schemeClr val="dk1"/>
              </a:solidFill>
            </a:endParaRPr>
          </a:p>
          <a:p>
            <a:pPr marL="0" lvl="0" indent="0" algn="l" rtl="0">
              <a:spcBef>
                <a:spcPts val="0"/>
              </a:spcBef>
              <a:spcAft>
                <a:spcPts val="0"/>
              </a:spcAft>
              <a:buNone/>
            </a:pPr>
            <a:r>
              <a:rPr lang="en">
                <a:solidFill>
                  <a:schemeClr val="dk1"/>
                </a:solidFill>
              </a:rPr>
              <a:t>1:19:32</a:t>
            </a:r>
            <a:endParaRPr>
              <a:solidFill>
                <a:schemeClr val="dk1"/>
              </a:solidFill>
            </a:endParaRPr>
          </a:p>
          <a:p>
            <a:pPr marL="0" lvl="0" indent="0" algn="l" rtl="0">
              <a:spcBef>
                <a:spcPts val="0"/>
              </a:spcBef>
              <a:spcAft>
                <a:spcPts val="0"/>
              </a:spcAft>
              <a:buNone/>
            </a:pPr>
            <a:r>
              <a:rPr lang="en">
                <a:solidFill>
                  <a:schemeClr val="dk1"/>
                </a:solidFill>
              </a:rPr>
              <a:t>designed uses reservations it's because phone connections are quite smooth so in</a:t>
            </a:r>
            <a:endParaRPr>
              <a:solidFill>
                <a:schemeClr val="dk1"/>
              </a:solidFill>
            </a:endParaRPr>
          </a:p>
          <a:p>
            <a:pPr marL="0" lvl="0" indent="0" algn="l" rtl="0">
              <a:spcBef>
                <a:spcPts val="0"/>
              </a:spcBef>
              <a:spcAft>
                <a:spcPts val="0"/>
              </a:spcAft>
              <a:buNone/>
            </a:pPr>
            <a:r>
              <a:rPr lang="en">
                <a:solidFill>
                  <a:schemeClr val="dk1"/>
                </a:solidFill>
              </a:rPr>
              <a:t>1:19:38</a:t>
            </a:r>
            <a:endParaRPr>
              <a:solidFill>
                <a:schemeClr val="dk1"/>
              </a:solidFill>
            </a:endParaRPr>
          </a:p>
          <a:p>
            <a:pPr marL="0" lvl="0" indent="0" algn="l" rtl="0">
              <a:spcBef>
                <a:spcPts val="0"/>
              </a:spcBef>
              <a:spcAft>
                <a:spcPts val="0"/>
              </a:spcAft>
              <a:buNone/>
            </a:pPr>
            <a:r>
              <a:rPr lang="en">
                <a:solidFill>
                  <a:schemeClr val="dk1"/>
                </a:solidFill>
              </a:rPr>
              <a:t>general when you're talking over the phone it looks like this you reserve a bunch of audio bandwidth space and you</a:t>
            </a:r>
            <a:endParaRPr>
              <a:solidFill>
                <a:schemeClr val="dk1"/>
              </a:solidFill>
            </a:endParaRPr>
          </a:p>
          <a:p>
            <a:pPr marL="0" lvl="0" indent="0" algn="l" rtl="0">
              <a:spcBef>
                <a:spcPts val="0"/>
              </a:spcBef>
              <a:spcAft>
                <a:spcPts val="0"/>
              </a:spcAft>
              <a:buNone/>
            </a:pPr>
            <a:r>
              <a:rPr lang="en">
                <a:solidFill>
                  <a:schemeClr val="dk1"/>
                </a:solidFill>
              </a:rPr>
              <a:t>1:19:45</a:t>
            </a:r>
            <a:endParaRPr>
              <a:solidFill>
                <a:schemeClr val="dk1"/>
              </a:solidFill>
            </a:endParaRPr>
          </a:p>
          <a:p>
            <a:pPr marL="0" lvl="0" indent="0" algn="l" rtl="0">
              <a:spcBef>
                <a:spcPts val="0"/>
              </a:spcBef>
              <a:spcAft>
                <a:spcPts val="0"/>
              </a:spcAft>
              <a:buNone/>
            </a:pPr>
            <a:r>
              <a:rPr lang="en">
                <a:solidFill>
                  <a:schemeClr val="dk1"/>
                </a:solidFill>
              </a:rPr>
              <a:t>use most of it the whole time man's pretty smooth by contrast a lot of web applications are really bursty think</a:t>
            </a:r>
            <a:endParaRPr>
              <a:solidFill>
                <a:schemeClr val="dk1"/>
              </a:solidFill>
            </a:endParaRPr>
          </a:p>
          <a:p>
            <a:pPr marL="0" lvl="0" indent="0" algn="l" rtl="0">
              <a:spcBef>
                <a:spcPts val="0"/>
              </a:spcBef>
              <a:spcAft>
                <a:spcPts val="0"/>
              </a:spcAft>
              <a:buNone/>
            </a:pPr>
            <a:r>
              <a:rPr lang="en">
                <a:solidFill>
                  <a:schemeClr val="dk1"/>
                </a:solidFill>
              </a:rPr>
              <a:t>1:19:51</a:t>
            </a:r>
            <a:endParaRPr>
              <a:solidFill>
                <a:schemeClr val="dk1"/>
              </a:solidFill>
            </a:endParaRPr>
          </a:p>
          <a:p>
            <a:pPr marL="0" lvl="0" indent="0" algn="l" rtl="0">
              <a:spcBef>
                <a:spcPts val="0"/>
              </a:spcBef>
              <a:spcAft>
                <a:spcPts val="0"/>
              </a:spcAft>
              <a:buNone/>
            </a:pPr>
            <a:r>
              <a:rPr lang="en">
                <a:solidFill>
                  <a:schemeClr val="dk1"/>
                </a:solidFill>
              </a:rPr>
              <a:t>about how you access the web what do you do you load web page and then you spend like 10 minutes reading it and then you</a:t>
            </a:r>
            <a:endParaRPr>
              <a:solidFill>
                <a:schemeClr val="dk1"/>
              </a:solidFill>
            </a:endParaRPr>
          </a:p>
          <a:p>
            <a:pPr marL="0" lvl="0" indent="0" algn="l" rtl="0">
              <a:spcBef>
                <a:spcPts val="0"/>
              </a:spcBef>
              <a:spcAft>
                <a:spcPts val="0"/>
              </a:spcAft>
              <a:buNone/>
            </a:pPr>
            <a:r>
              <a:rPr lang="en">
                <a:solidFill>
                  <a:schemeClr val="dk1"/>
                </a:solidFill>
              </a:rPr>
              <a:t>1:19:57</a:t>
            </a:r>
            <a:endParaRPr>
              <a:solidFill>
                <a:schemeClr val="dk1"/>
              </a:solidFill>
            </a:endParaRPr>
          </a:p>
          <a:p>
            <a:pPr marL="0" lvl="0" indent="0" algn="l" rtl="0">
              <a:spcBef>
                <a:spcPts val="0"/>
              </a:spcBef>
              <a:spcAft>
                <a:spcPts val="0"/>
              </a:spcAft>
              <a:buNone/>
            </a:pPr>
            <a:r>
              <a:rPr lang="en">
                <a:solidFill>
                  <a:schemeClr val="dk1"/>
                </a:solidFill>
              </a:rPr>
              <a:t>load a web page and then you spend 10 minutes reading it so it's very bursty you have this one bursty moment where</a:t>
            </a:r>
            <a:endParaRPr>
              <a:solidFill>
                <a:schemeClr val="dk1"/>
              </a:solidFill>
            </a:endParaRPr>
          </a:p>
          <a:p>
            <a:pPr marL="0" lvl="0" indent="0" algn="l" rtl="0">
              <a:spcBef>
                <a:spcPts val="0"/>
              </a:spcBef>
              <a:spcAft>
                <a:spcPts val="0"/>
              </a:spcAft>
              <a:buNone/>
            </a:pPr>
            <a:r>
              <a:rPr lang="en">
                <a:solidFill>
                  <a:schemeClr val="dk1"/>
                </a:solidFill>
              </a:rPr>
              <a:t>1:20:03</a:t>
            </a:r>
            <a:endParaRPr>
              <a:solidFill>
                <a:schemeClr val="dk1"/>
              </a:solidFill>
            </a:endParaRPr>
          </a:p>
          <a:p>
            <a:pPr marL="0" lvl="0" indent="0" algn="l" rtl="0">
              <a:spcBef>
                <a:spcPts val="0"/>
              </a:spcBef>
              <a:spcAft>
                <a:spcPts val="0"/>
              </a:spcAft>
              <a:buNone/>
            </a:pPr>
            <a:r>
              <a:rPr lang="en">
                <a:solidFill>
                  <a:schemeClr val="dk1"/>
                </a:solidFill>
              </a:rPr>
              <a:t>you download all of the web page and then you spend all this time reading it and there's not a lot of Demands so data</a:t>
            </a:r>
            <a:endParaRPr>
              <a:solidFill>
                <a:schemeClr val="dk1"/>
              </a:solidFill>
            </a:endParaRPr>
          </a:p>
          <a:p>
            <a:pPr marL="0" lvl="0" indent="0" algn="l" rtl="0">
              <a:spcBef>
                <a:spcPts val="0"/>
              </a:spcBef>
              <a:spcAft>
                <a:spcPts val="0"/>
              </a:spcAft>
              <a:buNone/>
            </a:pPr>
            <a:r>
              <a:rPr lang="en">
                <a:solidFill>
                  <a:schemeClr val="dk1"/>
                </a:solidFill>
              </a:rPr>
              <a:t>1:20:09</a:t>
            </a:r>
            <a:endParaRPr>
              <a:solidFill>
                <a:schemeClr val="dk1"/>
              </a:solidFill>
            </a:endParaRPr>
          </a:p>
          <a:p>
            <a:pPr marL="0" lvl="0" indent="0" algn="l" rtl="0">
              <a:spcBef>
                <a:spcPts val="0"/>
              </a:spcBef>
              <a:spcAft>
                <a:spcPts val="0"/>
              </a:spcAft>
              <a:buNone/>
            </a:pPr>
            <a:r>
              <a:rPr lang="en">
                <a:solidFill>
                  <a:schemeClr val="dk1"/>
                </a:solidFill>
              </a:rPr>
              <a:t>applications like web browsing they can be really bursty like ratios of 100 to one there's one burst and then the rest</a:t>
            </a:r>
            <a:endParaRPr>
              <a:solidFill>
                <a:schemeClr val="dk1"/>
              </a:solidFill>
            </a:endParaRPr>
          </a:p>
          <a:p>
            <a:pPr marL="0" lvl="0" indent="0" algn="l" rtl="0">
              <a:spcBef>
                <a:spcPts val="0"/>
              </a:spcBef>
              <a:spcAft>
                <a:spcPts val="0"/>
              </a:spcAft>
              <a:buNone/>
            </a:pPr>
            <a:r>
              <a:rPr lang="en">
                <a:solidFill>
                  <a:schemeClr val="dk1"/>
                </a:solidFill>
              </a:rPr>
              <a:t>1:20:16</a:t>
            </a:r>
            <a:endParaRPr>
              <a:solidFill>
                <a:schemeClr val="dk1"/>
              </a:solidFill>
            </a:endParaRPr>
          </a:p>
          <a:p>
            <a:pPr marL="0" lvl="0" indent="0" algn="l" rtl="0">
              <a:spcBef>
                <a:spcPts val="0"/>
              </a:spcBef>
              <a:spcAft>
                <a:spcPts val="0"/>
              </a:spcAft>
              <a:buNone/>
            </a:pPr>
            <a:r>
              <a:rPr lang="en">
                <a:solidFill>
                  <a:schemeClr val="dk1"/>
                </a:solidFill>
              </a:rPr>
              <a:t>of the time not a lot of demand so this is another argument for why packet</a:t>
            </a:r>
            <a:endParaRPr>
              <a:solidFill>
                <a:schemeClr val="dk1"/>
              </a:solidFill>
            </a:endParaRPr>
          </a:p>
          <a:p>
            <a:pPr marL="0" lvl="0" indent="0" algn="l" rtl="0">
              <a:spcBef>
                <a:spcPts val="0"/>
              </a:spcBef>
              <a:spcAft>
                <a:spcPts val="0"/>
              </a:spcAft>
              <a:buNone/>
            </a:pPr>
            <a:r>
              <a:rPr lang="en">
                <a:solidFill>
                  <a:schemeClr val="dk1"/>
                </a:solidFill>
              </a:rPr>
              <a:t>1:20:21</a:t>
            </a:r>
            <a:endParaRPr>
              <a:solidFill>
                <a:schemeClr val="dk1"/>
              </a:solidFill>
            </a:endParaRPr>
          </a:p>
          <a:p>
            <a:pPr marL="0" lvl="0" indent="0" algn="l" rtl="0">
              <a:spcBef>
                <a:spcPts val="0"/>
              </a:spcBef>
              <a:spcAft>
                <a:spcPts val="0"/>
              </a:spcAft>
              <a:buNone/>
            </a:pPr>
            <a:r>
              <a:rPr lang="en">
                <a:solidFill>
                  <a:schemeClr val="dk1"/>
                </a:solidFill>
              </a:rPr>
              <a:t>switching is better because internet applications actually do tend to be quite bursty but hypothetically if the</a:t>
            </a:r>
            <a:endParaRPr>
              <a:solidFill>
                <a:schemeClr val="dk1"/>
              </a:solidFill>
            </a:endParaRPr>
          </a:p>
          <a:p>
            <a:pPr marL="0" lvl="0" indent="0" algn="l" rtl="0">
              <a:spcBef>
                <a:spcPts val="0"/>
              </a:spcBef>
              <a:spcAft>
                <a:spcPts val="0"/>
              </a:spcAft>
              <a:buNone/>
            </a:pPr>
            <a:r>
              <a:rPr lang="en">
                <a:solidFill>
                  <a:schemeClr val="dk1"/>
                </a:solidFill>
              </a:rPr>
              <a:t>1:20:28</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internet was used to I don't know make phone calls all the time maybe packet switching would be</a:t>
            </a:r>
            <a:endParaRPr>
              <a:solidFill>
                <a:schemeClr val="dk1"/>
              </a:solidFill>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6"/>
        <p:cNvGrpSpPr/>
        <p:nvPr/>
      </p:nvGrpSpPr>
      <p:grpSpPr>
        <a:xfrm>
          <a:off x="0" y="0"/>
          <a:ext cx="0" cy="0"/>
          <a:chOff x="0" y="0"/>
          <a:chExt cx="0" cy="0"/>
        </a:xfrm>
      </p:grpSpPr>
      <p:sp>
        <p:nvSpPr>
          <p:cNvPr id="1127" name="Google Shape;1127;g2efdb474fbe_0_9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8" name="Google Shape;1128;g2efdb474fbe_0_9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one other point of comparison that</a:t>
            </a:r>
            <a:endParaRPr/>
          </a:p>
          <a:p>
            <a:pPr marL="0" lvl="0" indent="0" algn="l" rtl="0">
              <a:spcBef>
                <a:spcPts val="0"/>
              </a:spcBef>
              <a:spcAft>
                <a:spcPts val="0"/>
              </a:spcAft>
              <a:buNone/>
            </a:pPr>
            <a:r>
              <a:rPr lang="en"/>
              <a:t>5:03</a:t>
            </a:r>
            <a:endParaRPr/>
          </a:p>
          <a:p>
            <a:pPr marL="0" lvl="0" indent="0" algn="l" rtl="0">
              <a:spcBef>
                <a:spcPts val="0"/>
              </a:spcBef>
              <a:spcAft>
                <a:spcPts val="0"/>
              </a:spcAft>
              <a:buNone/>
            </a:pPr>
            <a:r>
              <a:rPr lang="en"/>
              <a:t>we can use to compare packet switching versus circuit switching is handling failure at scale which of these two</a:t>
            </a:r>
            <a:endParaRPr/>
          </a:p>
          <a:p>
            <a:pPr marL="0" lvl="0" indent="0" algn="l" rtl="0">
              <a:spcBef>
                <a:spcPts val="0"/>
              </a:spcBef>
              <a:spcAft>
                <a:spcPts val="0"/>
              </a:spcAft>
              <a:buNone/>
            </a:pPr>
            <a:r>
              <a:rPr lang="en"/>
              <a:t>5:10</a:t>
            </a:r>
            <a:endParaRPr/>
          </a:p>
          <a:p>
            <a:pPr marL="0" lvl="0" indent="0" algn="l" rtl="0">
              <a:spcBef>
                <a:spcPts val="0"/>
              </a:spcBef>
              <a:spcAft>
                <a:spcPts val="0"/>
              </a:spcAft>
              <a:buNone/>
            </a:pPr>
            <a:r>
              <a:rPr lang="en"/>
              <a:t>scenarios or approaches to statistical multiplexing is better if links and</a:t>
            </a:r>
            <a:endParaRPr/>
          </a:p>
          <a:p>
            <a:pPr marL="0" lvl="0" indent="0" algn="l" rtl="0">
              <a:spcBef>
                <a:spcPts val="0"/>
              </a:spcBef>
              <a:spcAft>
                <a:spcPts val="0"/>
              </a:spcAft>
              <a:buNone/>
            </a:pPr>
            <a:r>
              <a:rPr lang="en"/>
              <a:t>5:15</a:t>
            </a:r>
            <a:endParaRPr/>
          </a:p>
          <a:p>
            <a:pPr marL="0" lvl="0" indent="0" algn="l" rtl="0">
              <a:spcBef>
                <a:spcPts val="0"/>
              </a:spcBef>
              <a:spcAft>
                <a:spcPts val="0"/>
              </a:spcAft>
              <a:buNone/>
            </a:pPr>
            <a:r>
              <a:rPr lang="en"/>
              <a:t>routers fail because we know already that devices can fail and our Network should be resilient to failure in</a:t>
            </a:r>
            <a:endParaRPr/>
          </a:p>
          <a:p>
            <a:pPr marL="0" lvl="0" indent="0" algn="l" rtl="0">
              <a:spcBef>
                <a:spcPts val="0"/>
              </a:spcBef>
              <a:spcAft>
                <a:spcPts val="0"/>
              </a:spcAft>
              <a:buNone/>
            </a:pPr>
            <a:r>
              <a:rPr lang="en"/>
              <a:t>5:21</a:t>
            </a:r>
            <a:endParaRPr/>
          </a:p>
          <a:p>
            <a:pPr marL="0" lvl="0" indent="0" algn="l" rtl="0">
              <a:spcBef>
                <a:spcPts val="0"/>
              </a:spcBef>
              <a:spcAft>
                <a:spcPts val="0"/>
              </a:spcAft>
              <a:buNone/>
            </a:pPr>
            <a:r>
              <a:rPr lang="en"/>
              <a:t>particular routers should be able to send Packers along different routes if one particular route fails so if I try</a:t>
            </a:r>
            <a:endParaRPr/>
          </a:p>
          <a:p>
            <a:pPr marL="0" lvl="0" indent="0" algn="l" rtl="0">
              <a:spcBef>
                <a:spcPts val="0"/>
              </a:spcBef>
              <a:spcAft>
                <a:spcPts val="0"/>
              </a:spcAft>
              <a:buNone/>
            </a:pPr>
            <a:r>
              <a:rPr lang="en"/>
              <a:t>5:28</a:t>
            </a:r>
            <a:endParaRPr/>
          </a:p>
          <a:p>
            <a:pPr marL="0" lvl="0" indent="0" algn="l" rtl="0">
              <a:spcBef>
                <a:spcPts val="0"/>
              </a:spcBef>
              <a:spcAft>
                <a:spcPts val="0"/>
              </a:spcAft>
              <a:buNone/>
            </a:pPr>
            <a:r>
              <a:rPr lang="en"/>
              <a:t>try thinking about what would circuit switching do if I've already reserved a path and I've said all the packets are</a:t>
            </a:r>
            <a:endParaRPr/>
          </a:p>
          <a:p>
            <a:pPr marL="0" lvl="0" indent="0" algn="l" rtl="0">
              <a:spcBef>
                <a:spcPts val="0"/>
              </a:spcBef>
              <a:spcAft>
                <a:spcPts val="0"/>
              </a:spcAft>
              <a:buNone/>
            </a:pPr>
            <a:r>
              <a:rPr lang="en"/>
              <a:t>5:34</a:t>
            </a:r>
            <a:endParaRPr/>
          </a:p>
          <a:p>
            <a:pPr marL="0" lvl="0" indent="0" algn="l" rtl="0">
              <a:spcBef>
                <a:spcPts val="0"/>
              </a:spcBef>
              <a:spcAft>
                <a:spcPts val="0"/>
              </a:spcAft>
              <a:buNone/>
            </a:pPr>
            <a:r>
              <a:rPr lang="en"/>
              <a:t>going to go along this path and this path has reserved a certain amount of resources for me what if that path goes</a:t>
            </a:r>
            <a:endParaRPr/>
          </a:p>
          <a:p>
            <a:pPr marL="0" lvl="0" indent="0" algn="l" rtl="0">
              <a:spcBef>
                <a:spcPts val="0"/>
              </a:spcBef>
              <a:spcAft>
                <a:spcPts val="0"/>
              </a:spcAft>
              <a:buNone/>
            </a:pPr>
            <a:r>
              <a:rPr lang="en"/>
              <a:t>5:40</a:t>
            </a:r>
            <a:endParaRPr/>
          </a:p>
          <a:p>
            <a:pPr marL="0" lvl="0" indent="0" algn="l" rtl="0">
              <a:spcBef>
                <a:spcPts val="0"/>
              </a:spcBef>
              <a:spcAft>
                <a:spcPts val="0"/>
              </a:spcAft>
              <a:buNone/>
            </a:pPr>
            <a:r>
              <a:rPr lang="en"/>
              <a:t>down one of the routers goes down or one of the links goes down well first of all you have to know that the link went down</a:t>
            </a:r>
            <a:endParaRPr/>
          </a:p>
          <a:p>
            <a:pPr marL="0" lvl="0" indent="0" algn="l" rtl="0">
              <a:spcBef>
                <a:spcPts val="0"/>
              </a:spcBef>
              <a:spcAft>
                <a:spcPts val="0"/>
              </a:spcAft>
              <a:buNone/>
            </a:pPr>
            <a:r>
              <a:rPr lang="en"/>
              <a:t>5:47</a:t>
            </a:r>
            <a:endParaRPr/>
          </a:p>
          <a:p>
            <a:pPr marL="0" lvl="0" indent="0" algn="l" rtl="0">
              <a:spcBef>
                <a:spcPts val="0"/>
              </a:spcBef>
              <a:spcAft>
                <a:spcPts val="0"/>
              </a:spcAft>
              <a:buNone/>
            </a:pPr>
            <a:r>
              <a:rPr lang="en"/>
              <a:t>already it's not too obvious how that you're going to do that you also have to get rid of the reservation because it's</a:t>
            </a:r>
            <a:endParaRPr/>
          </a:p>
          <a:p>
            <a:pPr marL="0" lvl="0" indent="0" algn="l" rtl="0">
              <a:spcBef>
                <a:spcPts val="0"/>
              </a:spcBef>
              <a:spcAft>
                <a:spcPts val="0"/>
              </a:spcAft>
              <a:buNone/>
            </a:pPr>
            <a:r>
              <a:rPr lang="en"/>
              <a:t>5:52</a:t>
            </a:r>
            <a:endParaRPr/>
          </a:p>
          <a:p>
            <a:pPr marL="0" lvl="0" indent="0" algn="l" rtl="0">
              <a:spcBef>
                <a:spcPts val="0"/>
              </a:spcBef>
              <a:spcAft>
                <a:spcPts val="0"/>
              </a:spcAft>
              <a:buNone/>
            </a:pPr>
            <a:r>
              <a:rPr lang="en"/>
              <a:t>no longer valid the path no longer exists also not clear how you tear down this reservation and you also have to go</a:t>
            </a:r>
            <a:endParaRPr/>
          </a:p>
          <a:p>
            <a:pPr marL="0" lvl="0" indent="0" algn="l" rtl="0">
              <a:spcBef>
                <a:spcPts val="0"/>
              </a:spcBef>
              <a:spcAft>
                <a:spcPts val="0"/>
              </a:spcAft>
              <a:buNone/>
            </a:pPr>
            <a:r>
              <a:rPr lang="en"/>
              <a:t>5:58</a:t>
            </a:r>
            <a:endParaRPr/>
          </a:p>
          <a:p>
            <a:pPr marL="0" lvl="0" indent="0" algn="l" rtl="0">
              <a:spcBef>
                <a:spcPts val="0"/>
              </a:spcBef>
              <a:spcAft>
                <a:spcPts val="0"/>
              </a:spcAft>
              <a:buNone/>
            </a:pPr>
            <a:r>
              <a:rPr lang="en"/>
              <a:t>and find a brand new reservation based on the New Path so that's a lot of stuff you have to do just to handle a failure</a:t>
            </a:r>
            <a:endParaRPr/>
          </a:p>
          <a:p>
            <a:pPr marL="0" lvl="0" indent="0" algn="l" rtl="0">
              <a:spcBef>
                <a:spcPts val="0"/>
              </a:spcBef>
              <a:spcAft>
                <a:spcPts val="0"/>
              </a:spcAft>
              <a:buNone/>
            </a:pPr>
            <a:r>
              <a:rPr lang="en"/>
              <a:t>6:05</a:t>
            </a:r>
            <a:endParaRPr/>
          </a:p>
          <a:p>
            <a:pPr marL="0" lvl="0" indent="0" algn="l" rtl="0">
              <a:spcBef>
                <a:spcPts val="0"/>
              </a:spcBef>
              <a:spcAft>
                <a:spcPts val="0"/>
              </a:spcAft>
              <a:buNone/>
            </a:pPr>
            <a:r>
              <a:rPr lang="en"/>
              <a:t>so the end host has to notice that there's a failure cancel the current reservation and make a new reservation</a:t>
            </a:r>
            <a:endParaRPr/>
          </a:p>
          <a:p>
            <a:pPr marL="0" lvl="0" indent="0" algn="l" rtl="0">
              <a:spcBef>
                <a:spcPts val="0"/>
              </a:spcBef>
              <a:spcAft>
                <a:spcPts val="0"/>
              </a:spcAft>
              <a:buNone/>
            </a:pPr>
            <a:r>
              <a:rPr lang="en"/>
              <a:t>6:11</a:t>
            </a:r>
            <a:endParaRPr/>
          </a:p>
          <a:p>
            <a:pPr marL="0" lvl="0" indent="0" algn="l" rtl="0">
              <a:spcBef>
                <a:spcPts val="0"/>
              </a:spcBef>
              <a:spcAft>
                <a:spcPts val="0"/>
              </a:spcAft>
              <a:buNone/>
            </a:pPr>
            <a:r>
              <a:rPr lang="en"/>
              <a:t>that's a lot of work for an end host to do also one problem is as we saw earlier</a:t>
            </a:r>
            <a:endParaRPr/>
          </a:p>
          <a:p>
            <a:pPr marL="0" lvl="0" indent="0" algn="l" rtl="0">
              <a:spcBef>
                <a:spcPts val="0"/>
              </a:spcBef>
              <a:spcAft>
                <a:spcPts val="0"/>
              </a:spcAft>
              <a:buNone/>
            </a:pPr>
            <a:r>
              <a:rPr lang="en"/>
              <a:t>6:18</a:t>
            </a:r>
            <a:endParaRPr/>
          </a:p>
          <a:p>
            <a:pPr marL="0" lvl="0" indent="0" algn="l" rtl="0">
              <a:spcBef>
                <a:spcPts val="0"/>
              </a:spcBef>
              <a:spcAft>
                <a:spcPts val="0"/>
              </a:spcAft>
              <a:buNone/>
            </a:pPr>
            <a:r>
              <a:rPr lang="en"/>
              <a:t>resources can be shared a lot of people could be using the same link maybe there's only one link connecting the</a:t>
            </a:r>
            <a:endParaRPr/>
          </a:p>
          <a:p>
            <a:pPr marL="0" lvl="0" indent="0" algn="l" rtl="0">
              <a:spcBef>
                <a:spcPts val="0"/>
              </a:spcBef>
              <a:spcAft>
                <a:spcPts val="0"/>
              </a:spcAft>
              <a:buNone/>
            </a:pPr>
            <a:r>
              <a:rPr lang="en"/>
              <a:t>6:24</a:t>
            </a:r>
            <a:endParaRPr/>
          </a:p>
          <a:p>
            <a:pPr marL="0" lvl="0" indent="0" algn="l" rtl="0">
              <a:spcBef>
                <a:spcPts val="0"/>
              </a:spcBef>
              <a:spcAft>
                <a:spcPts val="0"/>
              </a:spcAft>
              <a:buNone/>
            </a:pPr>
            <a:r>
              <a:rPr lang="en"/>
              <a:t>United States to Europe everyone who's talking between these two continents is using that same same underwater cable</a:t>
            </a:r>
            <a:endParaRPr/>
          </a:p>
          <a:p>
            <a:pPr marL="0" lvl="0" indent="0" algn="l" rtl="0">
              <a:spcBef>
                <a:spcPts val="0"/>
              </a:spcBef>
              <a:spcAft>
                <a:spcPts val="0"/>
              </a:spcAft>
              <a:buNone/>
            </a:pPr>
            <a:r>
              <a:rPr lang="en"/>
              <a:t>that same link so if that link goes down there's going to be millions of users who have to reestablish reservations at</a:t>
            </a:r>
            <a:endParaRPr/>
          </a:p>
          <a:p>
            <a:pPr marL="0" lvl="0" indent="0" algn="l" rtl="0">
              <a:spcBef>
                <a:spcPts val="0"/>
              </a:spcBef>
              <a:spcAft>
                <a:spcPts val="0"/>
              </a:spcAft>
              <a:buNone/>
            </a:pPr>
            <a:r>
              <a:rPr lang="en"/>
              <a:t>6:38</a:t>
            </a:r>
            <a:endParaRPr/>
          </a:p>
          <a:p>
            <a:pPr marL="0" lvl="0" indent="0" algn="l" rtl="0">
              <a:spcBef>
                <a:spcPts val="0"/>
              </a:spcBef>
              <a:spcAft>
                <a:spcPts val="0"/>
              </a:spcAft>
              <a:buNone/>
            </a:pPr>
            <a:r>
              <a:rPr lang="en"/>
              <a:t>the same time so when that link goes down a million people detect failure and a million people have to go through the</a:t>
            </a:r>
            <a:endParaRPr/>
          </a:p>
          <a:p>
            <a:pPr marL="0" lvl="0" indent="0" algn="l" rtl="0">
              <a:spcBef>
                <a:spcPts val="0"/>
              </a:spcBef>
              <a:spcAft>
                <a:spcPts val="0"/>
              </a:spcAft>
              <a:buNone/>
            </a:pPr>
            <a:r>
              <a:rPr lang="en"/>
              <a:t>6:45</a:t>
            </a:r>
            <a:endParaRPr/>
          </a:p>
          <a:p>
            <a:pPr marL="0" lvl="0" indent="0" algn="l" rtl="0">
              <a:spcBef>
                <a:spcPts val="0"/>
              </a:spcBef>
              <a:spcAft>
                <a:spcPts val="0"/>
              </a:spcAft>
              <a:buNone/>
            </a:pPr>
            <a:r>
              <a:rPr lang="en"/>
              <a:t>extra effort of requesting another reservation that's going to be a lot of traffic for the network to handle at one</a:t>
            </a:r>
            <a:endParaRPr/>
          </a:p>
          <a:p>
            <a:pPr marL="0" lvl="0" indent="0" algn="l" rtl="0">
              <a:spcBef>
                <a:spcPts val="0"/>
              </a:spcBef>
              <a:spcAft>
                <a:spcPts val="0"/>
              </a:spcAft>
              <a:buNone/>
            </a:pPr>
            <a:r>
              <a:rPr lang="en"/>
              <a:t>6:51</a:t>
            </a:r>
            <a:endParaRPr/>
          </a:p>
          <a:p>
            <a:pPr marL="0" lvl="0" indent="0" algn="l" rtl="0">
              <a:spcBef>
                <a:spcPts val="0"/>
              </a:spcBef>
              <a:spcAft>
                <a:spcPts val="0"/>
              </a:spcAft>
              <a:buNone/>
            </a:pPr>
            <a:r>
              <a:rPr lang="en"/>
              <a:t>instant in one instant suddenly a million requests come in that's going to be pretty chaotic by contrast hacket</a:t>
            </a:r>
            <a:endParaRPr/>
          </a:p>
          <a:p>
            <a:pPr marL="0" lvl="0" indent="0" algn="l" rtl="0">
              <a:spcBef>
                <a:spcPts val="0"/>
              </a:spcBef>
              <a:spcAft>
                <a:spcPts val="0"/>
              </a:spcAft>
              <a:buNone/>
            </a:pPr>
            <a:r>
              <a:rPr lang="en"/>
              <a:t>6:58</a:t>
            </a:r>
            <a:endParaRPr/>
          </a:p>
          <a:p>
            <a:pPr marL="0" lvl="0" indent="0" algn="l" rtl="0">
              <a:spcBef>
                <a:spcPts val="0"/>
              </a:spcBef>
              <a:spcAft>
                <a:spcPts val="0"/>
              </a:spcAft>
              <a:buNone/>
            </a:pPr>
            <a:r>
              <a:rPr lang="en"/>
              <a:t>switching we almost don't even have to think about failure if the link goes down the routers will just relearn paths</a:t>
            </a:r>
            <a:endParaRPr/>
          </a:p>
          <a:p>
            <a:pPr marL="0" lvl="0" indent="0" algn="l" rtl="0">
              <a:spcBef>
                <a:spcPts val="0"/>
              </a:spcBef>
              <a:spcAft>
                <a:spcPts val="0"/>
              </a:spcAft>
              <a:buNone/>
            </a:pPr>
            <a:r>
              <a:rPr lang="en"/>
              <a:t>7:04</a:t>
            </a:r>
            <a:endParaRPr/>
          </a:p>
          <a:p>
            <a:pPr marL="0" lvl="0" indent="0" algn="l" rtl="0">
              <a:spcBef>
                <a:spcPts val="0"/>
              </a:spcBef>
              <a:spcAft>
                <a:spcPts val="0"/>
              </a:spcAft>
              <a:buNone/>
            </a:pPr>
            <a:r>
              <a:rPr lang="en"/>
              <a:t>through the network and forward packets through a different path of the network in particular the routers are going to</a:t>
            </a:r>
            <a:endParaRPr/>
          </a:p>
          <a:p>
            <a:pPr marL="0" lvl="0" indent="0" algn="l" rtl="0">
              <a:spcBef>
                <a:spcPts val="0"/>
              </a:spcBef>
              <a:spcAft>
                <a:spcPts val="0"/>
              </a:spcAft>
              <a:buNone/>
            </a:pPr>
            <a:r>
              <a:rPr lang="en"/>
              <a:t>7:11</a:t>
            </a:r>
            <a:endParaRPr/>
          </a:p>
          <a:p>
            <a:pPr marL="0" lvl="0" indent="0" algn="l" rtl="0">
              <a:spcBef>
                <a:spcPts val="0"/>
              </a:spcBef>
              <a:spcAft>
                <a:spcPts val="0"/>
              </a:spcAft>
              <a:buNone/>
            </a:pPr>
            <a:r>
              <a:rPr lang="en"/>
              <a:t>handle the failure so this means that the end hosts don't have to do anything extra they don't have to detect that</a:t>
            </a:r>
            <a:endParaRPr/>
          </a:p>
          <a:p>
            <a:pPr marL="0" lvl="0" indent="0" algn="l" rtl="0">
              <a:spcBef>
                <a:spcPts val="0"/>
              </a:spcBef>
              <a:spcAft>
                <a:spcPts val="0"/>
              </a:spcAft>
              <a:buNone/>
            </a:pPr>
            <a:r>
              <a:rPr lang="en"/>
              <a:t>7:17</a:t>
            </a:r>
            <a:endParaRPr/>
          </a:p>
          <a:p>
            <a:pPr marL="0" lvl="0" indent="0" algn="l" rtl="0">
              <a:spcBef>
                <a:spcPts val="0"/>
              </a:spcBef>
              <a:spcAft>
                <a:spcPts val="0"/>
              </a:spcAft>
              <a:buNone/>
            </a:pPr>
            <a:r>
              <a:rPr lang="en"/>
              <a:t>there was a failure the routers are going to figure it out and find a new path through the network the end host don't have to cancel a reservation</a:t>
            </a:r>
            <a:endParaRPr/>
          </a:p>
          <a:p>
            <a:pPr marL="0" lvl="0" indent="0" algn="l" rtl="0">
              <a:spcBef>
                <a:spcPts val="0"/>
              </a:spcBef>
              <a:spcAft>
                <a:spcPts val="0"/>
              </a:spcAft>
              <a:buNone/>
            </a:pPr>
            <a:r>
              <a:rPr lang="en"/>
              <a:t>7:23</a:t>
            </a:r>
            <a:endParaRPr/>
          </a:p>
          <a:p>
            <a:pPr marL="0" lvl="0" indent="0" algn="l" rtl="0">
              <a:spcBef>
                <a:spcPts val="0"/>
              </a:spcBef>
              <a:spcAft>
                <a:spcPts val="0"/>
              </a:spcAft>
              <a:buNone/>
            </a:pPr>
            <a:r>
              <a:rPr lang="en"/>
              <a:t>because there never was one to begin with and the end host don't have to make a new reservation because again there</a:t>
            </a:r>
            <a:endParaRPr/>
          </a:p>
          <a:p>
            <a:pPr marL="0" lvl="0" indent="0" algn="l" rtl="0">
              <a:spcBef>
                <a:spcPts val="0"/>
              </a:spcBef>
              <a:spcAft>
                <a:spcPts val="0"/>
              </a:spcAft>
              <a:buNone/>
            </a:pPr>
            <a:r>
              <a:rPr lang="en"/>
              <a:t>7:29</a:t>
            </a:r>
            <a:endParaRPr/>
          </a:p>
          <a:p>
            <a:pPr marL="0" lvl="0" indent="0" algn="l" rtl="0">
              <a:spcBef>
                <a:spcPts val="0"/>
              </a:spcBef>
              <a:spcAft>
                <a:spcPts val="0"/>
              </a:spcAft>
              <a:buNone/>
            </a:pPr>
            <a:r>
              <a:rPr lang="en"/>
              <a:t>wasn't one one one there wasn't One to begin with so packet switching turns out to be the better approach at handling failure because if something goes down the end host doesn't even have to worry about it the routers will find a new</a:t>
            </a:r>
            <a:endParaRPr/>
          </a:p>
          <a:p>
            <a:pPr marL="0" lvl="0" indent="0" algn="l" rtl="0">
              <a:spcBef>
                <a:spcPts val="0"/>
              </a:spcBef>
              <a:spcAft>
                <a:spcPts val="0"/>
              </a:spcAft>
              <a:buNone/>
            </a:pPr>
            <a:r>
              <a:rPr lang="en"/>
              <a:t>7:40</a:t>
            </a:r>
            <a:endParaRPr/>
          </a:p>
          <a:p>
            <a:pPr marL="0" lvl="0" indent="0" algn="l" rtl="0">
              <a:spcBef>
                <a:spcPts val="0"/>
              </a:spcBef>
              <a:spcAft>
                <a:spcPts val="0"/>
              </a:spcAft>
              <a:buNone/>
            </a:pPr>
            <a:r>
              <a:rPr lang="en"/>
              <a:t>path through the network and the end host just continues sending packets like nothing happened</a:t>
            </a:r>
            <a:endParaRPr/>
          </a:p>
          <a:p>
            <a:pPr marL="0" lvl="0" indent="0" algn="l" rtl="0">
              <a:spcBef>
                <a:spcPts val="0"/>
              </a:spcBef>
              <a:spcAft>
                <a:spcPts val="0"/>
              </a:spcAft>
              <a:buNone/>
            </a:pP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3"/>
        <p:cNvGrpSpPr/>
        <p:nvPr/>
      </p:nvGrpSpPr>
      <p:grpSpPr>
        <a:xfrm>
          <a:off x="0" y="0"/>
          <a:ext cx="0" cy="0"/>
          <a:chOff x="0" y="0"/>
          <a:chExt cx="0" cy="0"/>
        </a:xfrm>
      </p:grpSpPr>
      <p:sp>
        <p:nvSpPr>
          <p:cNvPr id="1134" name="Google Shape;1134;g2efdb474fbe_0_10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5" name="Google Shape;1135;g2efdb474fbe_0_10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so to</a:t>
            </a:r>
            <a:endParaRPr/>
          </a:p>
          <a:p>
            <a:pPr marL="0" lvl="0" indent="0" algn="l" rtl="0">
              <a:spcBef>
                <a:spcPts val="0"/>
              </a:spcBef>
              <a:spcAft>
                <a:spcPts val="0"/>
              </a:spcAft>
              <a:buNone/>
            </a:pPr>
            <a:r>
              <a:rPr lang="en"/>
              <a:t>7:47</a:t>
            </a:r>
            <a:endParaRPr/>
          </a:p>
          <a:p>
            <a:pPr marL="0" lvl="0" indent="0" algn="l" rtl="0">
              <a:spcBef>
                <a:spcPts val="0"/>
              </a:spcBef>
              <a:spcAft>
                <a:spcPts val="0"/>
              </a:spcAft>
              <a:buNone/>
            </a:pPr>
            <a:r>
              <a:rPr lang="en"/>
              <a:t>put all of this in a picture here's a picture of a network topology everyone is working just fine but let's say one</a:t>
            </a:r>
            <a:endParaRPr/>
          </a:p>
          <a:p>
            <a:pPr marL="0" lvl="0" indent="0" algn="l" rtl="0">
              <a:spcBef>
                <a:spcPts val="0"/>
              </a:spcBef>
              <a:spcAft>
                <a:spcPts val="0"/>
              </a:spcAft>
              <a:buNone/>
            </a:pPr>
            <a:r>
              <a:rPr lang="en"/>
              <a:t>7:54</a:t>
            </a:r>
            <a:endParaRPr/>
          </a:p>
          <a:p>
            <a:pPr marL="0" lvl="0" indent="0" algn="l" rtl="0">
              <a:spcBef>
                <a:spcPts val="0"/>
              </a:spcBef>
              <a:spcAft>
                <a:spcPts val="0"/>
              </a:spcAft>
              <a:buNone/>
            </a:pPr>
            <a:r>
              <a:rPr lang="en"/>
              <a:t>of the routers goes down so here's a packet being sent all is well or just a</a:t>
            </a:r>
            <a:endParaRPr/>
          </a:p>
          <a:p>
            <a:pPr marL="0" lvl="0" indent="0" algn="l" rtl="0">
              <a:spcBef>
                <a:spcPts val="0"/>
              </a:spcBef>
              <a:spcAft>
                <a:spcPts val="0"/>
              </a:spcAft>
              <a:buNone/>
            </a:pPr>
            <a:r>
              <a:rPr lang="en"/>
              <a:t>8:00</a:t>
            </a:r>
            <a:endParaRPr/>
          </a:p>
          <a:p>
            <a:pPr marL="0" lvl="0" indent="0" algn="l" rtl="0">
              <a:spcBef>
                <a:spcPts val="0"/>
              </a:spcBef>
              <a:spcAft>
                <a:spcPts val="0"/>
              </a:spcAft>
              <a:buNone/>
            </a:pPr>
            <a:r>
              <a:rPr lang="en"/>
              <a:t>from A to B</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2"/>
        <p:cNvGrpSpPr/>
        <p:nvPr/>
      </p:nvGrpSpPr>
      <p:grpSpPr>
        <a:xfrm>
          <a:off x="0" y="0"/>
          <a:ext cx="0" cy="0"/>
          <a:chOff x="0" y="0"/>
          <a:chExt cx="0" cy="0"/>
        </a:xfrm>
      </p:grpSpPr>
      <p:sp>
        <p:nvSpPr>
          <p:cNvPr id="1193" name="Google Shape;1193;g2efdb474fbe_0_10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4" name="Google Shape;1194;g2efdb474fbe_0_10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by contrast in the reservation case let's</a:t>
            </a:r>
            <a:endParaRPr dirty="0"/>
          </a:p>
          <a:p>
            <a:pPr marL="0" lvl="0" indent="0" algn="l" rtl="0">
              <a:spcBef>
                <a:spcPts val="0"/>
              </a:spcBef>
              <a:spcAft>
                <a:spcPts val="0"/>
              </a:spcAft>
              <a:buNone/>
            </a:pPr>
            <a:r>
              <a:rPr lang="en" dirty="0"/>
              <a:t>8:49</a:t>
            </a:r>
            <a:endParaRPr dirty="0"/>
          </a:p>
          <a:p>
            <a:pPr marL="0" lvl="0" indent="0" algn="l" rtl="0">
              <a:spcBef>
                <a:spcPts val="0"/>
              </a:spcBef>
              <a:spcAft>
                <a:spcPts val="0"/>
              </a:spcAft>
              <a:buNone/>
            </a:pPr>
            <a:r>
              <a:rPr lang="en" dirty="0"/>
              <a:t>say a link goes down just like before </a:t>
            </a:r>
          </a:p>
          <a:p>
            <a:pPr marL="0" lvl="0" indent="0" algn="l" rtl="0">
              <a:spcBef>
                <a:spcPts val="600"/>
              </a:spcBef>
              <a:spcAft>
                <a:spcPts val="0"/>
              </a:spcAft>
              <a:buNone/>
            </a:pPr>
            <a:r>
              <a:rPr lang="en-US" dirty="0"/>
              <a:t>Circuit switching implementation question:</a:t>
            </a:r>
          </a:p>
          <a:p>
            <a:pPr marL="0" lvl="0" indent="0" algn="l" rtl="0">
              <a:spcBef>
                <a:spcPts val="600"/>
              </a:spcBef>
              <a:spcAft>
                <a:spcPts val="0"/>
              </a:spcAft>
              <a:buNone/>
            </a:pPr>
            <a:r>
              <a:rPr lang="en-US" dirty="0"/>
              <a:t>How does R4 know if the previous routers accepted or rejected the packet?</a:t>
            </a:r>
          </a:p>
          <a:p>
            <a:pPr marL="457200" lvl="0" indent="-342900" algn="l" rtl="0">
              <a:spcBef>
                <a:spcPts val="600"/>
              </a:spcBef>
              <a:spcAft>
                <a:spcPts val="0"/>
              </a:spcAft>
              <a:buSzPts val="1800"/>
              <a:buChar char="●"/>
            </a:pPr>
            <a:r>
              <a:rPr lang="en-US" dirty="0"/>
              <a:t>Possible solution: Send a confirmation packet the other way (B to A).</a:t>
            </a:r>
            <a:br>
              <a:rPr lang="en-US" dirty="0"/>
            </a:br>
            <a:r>
              <a:rPr lang="en-US" dirty="0"/>
              <a:t>If R2 rejects, it drops the confirmation packet, so A doesn't get it.</a:t>
            </a:r>
          </a:p>
          <a:p>
            <a:pPr marL="0" lvl="0" indent="0" algn="l" rtl="0">
              <a:spcBef>
                <a:spcPts val="0"/>
              </a:spcBef>
              <a:spcAft>
                <a:spcPts val="0"/>
              </a:spcAft>
              <a:buNone/>
            </a:pPr>
            <a:endParaRPr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2"/>
        <p:cNvGrpSpPr/>
        <p:nvPr/>
      </p:nvGrpSpPr>
      <p:grpSpPr>
        <a:xfrm>
          <a:off x="0" y="0"/>
          <a:ext cx="0" cy="0"/>
          <a:chOff x="0" y="0"/>
          <a:chExt cx="0" cy="0"/>
        </a:xfrm>
      </p:grpSpPr>
      <p:sp>
        <p:nvSpPr>
          <p:cNvPr id="1273" name="Google Shape;1273;g2efdb474fbe_0_11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4" name="Google Shape;1274;g2efdb474fbe_0_11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so far we said that the better abstraction for programmers was</a:t>
            </a:r>
            <a:endParaRPr/>
          </a:p>
          <a:p>
            <a:pPr marL="0" lvl="0" indent="0" algn="l" rtl="0">
              <a:spcBef>
                <a:spcPts val="0"/>
              </a:spcBef>
              <a:spcAft>
                <a:spcPts val="0"/>
              </a:spcAft>
              <a:buNone/>
            </a:pPr>
            <a:r>
              <a:rPr lang="en"/>
              <a:t>11:00</a:t>
            </a:r>
            <a:endParaRPr/>
          </a:p>
          <a:p>
            <a:pPr marL="0" lvl="0" indent="0" algn="l" rtl="0">
              <a:spcBef>
                <a:spcPts val="0"/>
              </a:spcBef>
              <a:spcAft>
                <a:spcPts val="0"/>
              </a:spcAft>
              <a:buNone/>
            </a:pPr>
            <a:r>
              <a:rPr lang="en"/>
              <a:t>circuit switching we like having reservations when we write code but packet switching was more efficient and</a:t>
            </a:r>
            <a:endParaRPr/>
          </a:p>
          <a:p>
            <a:pPr marL="0" lvl="0" indent="0" algn="l" rtl="0">
              <a:spcBef>
                <a:spcPts val="0"/>
              </a:spcBef>
              <a:spcAft>
                <a:spcPts val="0"/>
              </a:spcAft>
              <a:buNone/>
            </a:pPr>
            <a:r>
              <a:rPr lang="en"/>
              <a:t>11:06</a:t>
            </a:r>
            <a:endParaRPr/>
          </a:p>
          <a:p>
            <a:pPr marL="0" lvl="0" indent="0" algn="l" rtl="0">
              <a:spcBef>
                <a:spcPts val="0"/>
              </a:spcBef>
              <a:spcAft>
                <a:spcPts val="0"/>
              </a:spcAft>
              <a:buNone/>
            </a:pPr>
            <a:r>
              <a:rPr lang="en"/>
              <a:t>it was better at handling failur so packet switching is winning two to one but here's the final one implementation</a:t>
            </a:r>
            <a:endParaRPr/>
          </a:p>
          <a:p>
            <a:pPr marL="0" lvl="0" indent="0" algn="l" rtl="0">
              <a:spcBef>
                <a:spcPts val="0"/>
              </a:spcBef>
              <a:spcAft>
                <a:spcPts val="0"/>
              </a:spcAft>
              <a:buNone/>
            </a:pPr>
            <a:r>
              <a:rPr lang="en"/>
              <a:t>11:12</a:t>
            </a:r>
            <a:endParaRPr/>
          </a:p>
          <a:p>
            <a:pPr marL="0" lvl="0" indent="0" algn="l" rtl="0">
              <a:spcBef>
                <a:spcPts val="0"/>
              </a:spcBef>
              <a:spcAft>
                <a:spcPts val="0"/>
              </a:spcAft>
              <a:buNone/>
            </a:pPr>
            <a:r>
              <a:rPr lang="en"/>
              <a:t>complexity which of these two is easier for the network to implement so this is the people writing the code for the</a:t>
            </a:r>
            <a:endParaRPr/>
          </a:p>
          <a:p>
            <a:pPr marL="0" lvl="0" indent="0" algn="l" rtl="0">
              <a:spcBef>
                <a:spcPts val="0"/>
              </a:spcBef>
              <a:spcAft>
                <a:spcPts val="0"/>
              </a:spcAft>
              <a:buNone/>
            </a:pPr>
            <a:r>
              <a:rPr lang="en"/>
              <a:t>11:18</a:t>
            </a:r>
            <a:endParaRPr/>
          </a:p>
          <a:p>
            <a:pPr marL="0" lvl="0" indent="0" algn="l" rtl="0">
              <a:spcBef>
                <a:spcPts val="0"/>
              </a:spcBef>
              <a:spcAft>
                <a:spcPts val="0"/>
              </a:spcAft>
              <a:buNone/>
            </a:pPr>
            <a:r>
              <a:rPr lang="en"/>
              <a:t>routers and for the end hosts which of these is easier to implement it turns out packet switching wins this one too</a:t>
            </a:r>
            <a:endParaRPr/>
          </a:p>
          <a:p>
            <a:pPr marL="0" lvl="0" indent="0" algn="l" rtl="0">
              <a:spcBef>
                <a:spcPts val="0"/>
              </a:spcBef>
              <a:spcAft>
                <a:spcPts val="0"/>
              </a:spcAft>
              <a:buNone/>
            </a:pPr>
            <a:r>
              <a:rPr lang="en"/>
              <a:t>11:25</a:t>
            </a:r>
            <a:endParaRPr/>
          </a:p>
          <a:p>
            <a:pPr marL="0" lvl="0" indent="0" algn="l" rtl="0">
              <a:spcBef>
                <a:spcPts val="0"/>
              </a:spcBef>
              <a:spcAft>
                <a:spcPts val="0"/>
              </a:spcAft>
              <a:buNone/>
            </a:pPr>
            <a:r>
              <a:rPr lang="en"/>
              <a:t>and we'll see why so first of all the key is this is less for the routers to</a:t>
            </a:r>
            <a:endParaRPr/>
          </a:p>
          <a:p>
            <a:pPr marL="0" lvl="0" indent="0" algn="l" rtl="0">
              <a:spcBef>
                <a:spcPts val="0"/>
              </a:spcBef>
              <a:spcAft>
                <a:spcPts val="0"/>
              </a:spcAft>
              <a:buNone/>
            </a:pPr>
            <a:r>
              <a:rPr lang="en"/>
              <a:t>do in circuit switching routers have to keep track of what reservations are currently active and which reservations</a:t>
            </a:r>
            <a:endParaRPr/>
          </a:p>
          <a:p>
            <a:pPr marL="0" lvl="0" indent="0" algn="l" rtl="0">
              <a:spcBef>
                <a:spcPts val="0"/>
              </a:spcBef>
              <a:spcAft>
                <a:spcPts val="0"/>
              </a:spcAft>
              <a:buNone/>
            </a:pPr>
            <a:r>
              <a:rPr lang="en"/>
              <a:t>11:37</a:t>
            </a:r>
            <a:endParaRPr/>
          </a:p>
          <a:p>
            <a:pPr marL="0" lvl="0" indent="0" algn="l" rtl="0">
              <a:spcBef>
                <a:spcPts val="0"/>
              </a:spcBef>
              <a:spcAft>
                <a:spcPts val="0"/>
              </a:spcAft>
              <a:buNone/>
            </a:pPr>
            <a:r>
              <a:rPr lang="en"/>
              <a:t>are currently not active or have finished that's extra work for the routers they have to remember well right</a:t>
            </a:r>
            <a:endParaRPr/>
          </a:p>
          <a:p>
            <a:pPr marL="0" lvl="0" indent="0" algn="l" rtl="0">
              <a:spcBef>
                <a:spcPts val="0"/>
              </a:spcBef>
              <a:spcAft>
                <a:spcPts val="0"/>
              </a:spcAft>
              <a:buNone/>
            </a:pPr>
            <a:r>
              <a:rPr lang="en"/>
              <a:t>11:44</a:t>
            </a:r>
            <a:endParaRPr/>
          </a:p>
          <a:p>
            <a:pPr marL="0" lvl="0" indent="0" algn="l" rtl="0">
              <a:spcBef>
                <a:spcPts val="0"/>
              </a:spcBef>
              <a:spcAft>
                <a:spcPts val="0"/>
              </a:spcAft>
              <a:buNone/>
            </a:pPr>
            <a:r>
              <a:rPr lang="en"/>
              <a:t>now this reservation is in progress and this reservation is valid for another 10 minutes and this one's about to expire</a:t>
            </a:r>
            <a:endParaRPr/>
          </a:p>
          <a:p>
            <a:pPr marL="0" lvl="0" indent="0" algn="l" rtl="0">
              <a:spcBef>
                <a:spcPts val="0"/>
              </a:spcBef>
              <a:spcAft>
                <a:spcPts val="0"/>
              </a:spcAft>
              <a:buNone/>
            </a:pPr>
            <a:endParaRPr/>
          </a:p>
          <a:p>
            <a:pPr marL="0" lvl="0" indent="0" algn="l" rtl="0">
              <a:spcBef>
                <a:spcPts val="0"/>
              </a:spcBef>
              <a:spcAft>
                <a:spcPts val="0"/>
              </a:spcAft>
              <a:buNone/>
            </a:pPr>
            <a:r>
              <a:rPr lang="en"/>
              <a:t>packet switching routers don't have to keep track of that stuff at all it sees the packet it forwards it and end</a:t>
            </a:r>
            <a:endParaRPr/>
          </a:p>
          <a:p>
            <a:pPr marL="0" lvl="0" indent="0" algn="l" rtl="0">
              <a:spcBef>
                <a:spcPts val="0"/>
              </a:spcBef>
              <a:spcAft>
                <a:spcPts val="0"/>
              </a:spcAft>
              <a:buNone/>
            </a:pPr>
            <a:r>
              <a:rPr lang="en"/>
              <a:t>12:03</a:t>
            </a:r>
            <a:endParaRPr/>
          </a:p>
          <a:p>
            <a:pPr marL="0" lvl="0" indent="0" algn="l" rtl="0">
              <a:spcBef>
                <a:spcPts val="0"/>
              </a:spcBef>
              <a:spcAft>
                <a:spcPts val="0"/>
              </a:spcAft>
              <a:buNone/>
            </a:pPr>
            <a:r>
              <a:rPr lang="en"/>
              <a:t>of story there's no such thing as reservations in the packet switching approach also if you think about circuit</a:t>
            </a:r>
            <a:endParaRPr/>
          </a:p>
          <a:p>
            <a:pPr marL="0" lvl="0" indent="0" algn="l" rtl="0">
              <a:spcBef>
                <a:spcPts val="0"/>
              </a:spcBef>
              <a:spcAft>
                <a:spcPts val="0"/>
              </a:spcAft>
              <a:buNone/>
            </a:pPr>
            <a:r>
              <a:rPr lang="en"/>
              <a:t>12:09</a:t>
            </a:r>
            <a:endParaRPr/>
          </a:p>
          <a:p>
            <a:pPr marL="0" lvl="0" indent="0" algn="l" rtl="0">
              <a:spcBef>
                <a:spcPts val="0"/>
              </a:spcBef>
              <a:spcAft>
                <a:spcPts val="0"/>
              </a:spcAft>
              <a:buNone/>
            </a:pPr>
            <a:r>
              <a:rPr lang="en"/>
              <a:t>switching and you really try to sit down and write code to implement circuit switching you're going to run into a lot</a:t>
            </a:r>
            <a:endParaRPr/>
          </a:p>
          <a:p>
            <a:pPr marL="0" lvl="0" indent="0" algn="l" rtl="0">
              <a:spcBef>
                <a:spcPts val="0"/>
              </a:spcBef>
              <a:spcAft>
                <a:spcPts val="0"/>
              </a:spcAft>
              <a:buNone/>
            </a:pPr>
            <a:r>
              <a:rPr lang="en"/>
              <a:t>12:16</a:t>
            </a:r>
            <a:endParaRPr/>
          </a:p>
          <a:p>
            <a:pPr marL="0" lvl="0" indent="0" algn="l" rtl="0">
              <a:spcBef>
                <a:spcPts val="0"/>
              </a:spcBef>
              <a:spcAft>
                <a:spcPts val="0"/>
              </a:spcAft>
              <a:buNone/>
            </a:pPr>
            <a:r>
              <a:rPr lang="en"/>
              <a:t>of pain so here are just some examples of questions you might come up with as you try to write code for routers to</a:t>
            </a:r>
            <a:endParaRPr/>
          </a:p>
          <a:p>
            <a:pPr marL="0" lvl="0" indent="0" algn="l" rtl="0">
              <a:spcBef>
                <a:spcPts val="0"/>
              </a:spcBef>
              <a:spcAft>
                <a:spcPts val="0"/>
              </a:spcAft>
              <a:buNone/>
            </a:pPr>
            <a:r>
              <a:rPr lang="en"/>
              <a:t>12:23</a:t>
            </a:r>
            <a:endParaRPr/>
          </a:p>
          <a:p>
            <a:pPr marL="0" lvl="0" indent="0" algn="l" rtl="0">
              <a:spcBef>
                <a:spcPts val="0"/>
              </a:spcBef>
              <a:spcAft>
                <a:spcPts val="0"/>
              </a:spcAft>
              <a:buNone/>
            </a:pPr>
            <a:r>
              <a:rPr lang="en"/>
              <a:t>support reservations via circuit switching one question you might have is how do you know if the request was</a:t>
            </a:r>
            <a:endParaRPr/>
          </a:p>
          <a:p>
            <a:pPr marL="0" lvl="0" indent="0" algn="l" rtl="0">
              <a:spcBef>
                <a:spcPts val="0"/>
              </a:spcBef>
              <a:spcAft>
                <a:spcPts val="0"/>
              </a:spcAft>
              <a:buNone/>
            </a:pPr>
            <a:r>
              <a:rPr lang="en"/>
              <a:t>12:28</a:t>
            </a:r>
            <a:endParaRPr/>
          </a:p>
          <a:p>
            <a:pPr marL="0" lvl="0" indent="0" algn="l" rtl="0">
              <a:spcBef>
                <a:spcPts val="0"/>
              </a:spcBef>
              <a:spcAft>
                <a:spcPts val="0"/>
              </a:spcAft>
              <a:buNone/>
            </a:pPr>
            <a:r>
              <a:rPr lang="en"/>
              <a:t>actually approved so when we sent that reservation request from A to B and it</a:t>
            </a:r>
            <a:endParaRPr/>
          </a:p>
          <a:p>
            <a:pPr marL="0" lvl="0" indent="0" algn="l" rtl="0">
              <a:spcBef>
                <a:spcPts val="0"/>
              </a:spcBef>
              <a:spcAft>
                <a:spcPts val="0"/>
              </a:spcAft>
              <a:buNone/>
            </a:pPr>
            <a:r>
              <a:rPr lang="en"/>
              <a:t>12:34</a:t>
            </a:r>
            <a:endParaRPr/>
          </a:p>
          <a:p>
            <a:pPr marL="0" lvl="0" indent="0" algn="l" rtl="0">
              <a:spcBef>
                <a:spcPts val="0"/>
              </a:spcBef>
              <a:spcAft>
                <a:spcPts val="0"/>
              </a:spcAft>
              <a:buNone/>
            </a:pPr>
            <a:r>
              <a:rPr lang="en"/>
              <a:t>hit all of the routers along the way how do you know that everyone said yes what if someone said no how do you know that</a:t>
            </a:r>
            <a:endParaRPr/>
          </a:p>
          <a:p>
            <a:pPr marL="0" lvl="0" indent="0" algn="l" rtl="0">
              <a:spcBef>
                <a:spcPts val="0"/>
              </a:spcBef>
              <a:spcAft>
                <a:spcPts val="0"/>
              </a:spcAft>
              <a:buNone/>
            </a:pPr>
            <a:r>
              <a:rPr lang="en"/>
              <a:t>12:40</a:t>
            </a:r>
            <a:endParaRPr/>
          </a:p>
          <a:p>
            <a:pPr marL="0" lvl="0" indent="0" algn="l" rtl="0">
              <a:spcBef>
                <a:spcPts val="0"/>
              </a:spcBef>
              <a:spcAft>
                <a:spcPts val="0"/>
              </a:spcAft>
              <a:buNone/>
            </a:pPr>
            <a:r>
              <a:rPr lang="en"/>
              <a:t>someone five routers before you said no we have to figure that out what if the</a:t>
            </a:r>
            <a:endParaRPr/>
          </a:p>
          <a:p>
            <a:pPr marL="0" lvl="0" indent="0" algn="l" rtl="0">
              <a:spcBef>
                <a:spcPts val="0"/>
              </a:spcBef>
              <a:spcAft>
                <a:spcPts val="0"/>
              </a:spcAft>
              <a:buNone/>
            </a:pPr>
            <a:r>
              <a:rPr lang="en"/>
              <a:t>12:45</a:t>
            </a:r>
            <a:endParaRPr/>
          </a:p>
          <a:p>
            <a:pPr marL="0" lvl="0" indent="0" algn="l" rtl="0">
              <a:spcBef>
                <a:spcPts val="0"/>
              </a:spcBef>
              <a:spcAft>
                <a:spcPts val="0"/>
              </a:spcAft>
              <a:buNone/>
            </a:pPr>
            <a:r>
              <a:rPr lang="en"/>
              <a:t>request packet itself gets dropped because remember we're still in a best effort environment packets might get</a:t>
            </a:r>
            <a:endParaRPr/>
          </a:p>
          <a:p>
            <a:pPr marL="0" lvl="0" indent="0" algn="l" rtl="0">
              <a:spcBef>
                <a:spcPts val="0"/>
              </a:spcBef>
              <a:spcAft>
                <a:spcPts val="0"/>
              </a:spcAft>
              <a:buNone/>
            </a:pPr>
            <a:r>
              <a:rPr lang="en"/>
              <a:t>12:51</a:t>
            </a:r>
            <a:endParaRPr/>
          </a:p>
          <a:p>
            <a:pPr marL="0" lvl="0" indent="0" algn="l" rtl="0">
              <a:spcBef>
                <a:spcPts val="0"/>
              </a:spcBef>
              <a:spcAft>
                <a:spcPts val="0"/>
              </a:spcAft>
              <a:buNone/>
            </a:pPr>
            <a:r>
              <a:rPr lang="en"/>
              <a:t>dropped so what if the request gets sent halfway and it doesn't reach the other routers what happens to the people</a:t>
            </a:r>
            <a:endParaRPr/>
          </a:p>
          <a:p>
            <a:pPr marL="0" lvl="0" indent="0" algn="l" rtl="0">
              <a:spcBef>
                <a:spcPts val="0"/>
              </a:spcBef>
              <a:spcAft>
                <a:spcPts val="0"/>
              </a:spcAft>
              <a:buNone/>
            </a:pPr>
            <a:r>
              <a:rPr lang="en"/>
              <a:t>12:57</a:t>
            </a:r>
            <a:endParaRPr/>
          </a:p>
          <a:p>
            <a:pPr marL="0" lvl="0" indent="0" algn="l" rtl="0">
              <a:spcBef>
                <a:spcPts val="0"/>
              </a:spcBef>
              <a:spcAft>
                <a:spcPts val="0"/>
              </a:spcAft>
              <a:buNone/>
            </a:pPr>
            <a:r>
              <a:rPr lang="en"/>
              <a:t>who've already seen the request I don't know open question what if the tear down packets get gets dropped we're</a:t>
            </a:r>
            <a:endParaRPr/>
          </a:p>
          <a:p>
            <a:pPr marL="0" lvl="0" indent="0" algn="l" rtl="0">
              <a:spcBef>
                <a:spcPts val="0"/>
              </a:spcBef>
              <a:spcAft>
                <a:spcPts val="0"/>
              </a:spcAft>
              <a:buNone/>
            </a:pPr>
            <a:r>
              <a:rPr lang="en"/>
              <a:t>13:03</a:t>
            </a:r>
            <a:endParaRPr/>
          </a:p>
          <a:p>
            <a:pPr marL="0" lvl="0" indent="0" algn="l" rtl="0">
              <a:spcBef>
                <a:spcPts val="0"/>
              </a:spcBef>
              <a:spcAft>
                <a:spcPts val="0"/>
              </a:spcAft>
              <a:buNone/>
            </a:pPr>
            <a:r>
              <a:rPr lang="en"/>
              <a:t>done with the reservation we send a tear down packet from A to B but only half of the routers hear about the tear down</a:t>
            </a:r>
            <a:endParaRPr/>
          </a:p>
          <a:p>
            <a:pPr marL="0" lvl="0" indent="0" algn="l" rtl="0">
              <a:spcBef>
                <a:spcPts val="0"/>
              </a:spcBef>
              <a:spcAft>
                <a:spcPts val="0"/>
              </a:spcAft>
              <a:buNone/>
            </a:pPr>
            <a:r>
              <a:rPr lang="en"/>
              <a:t>13:10</a:t>
            </a:r>
            <a:endParaRPr/>
          </a:p>
          <a:p>
            <a:pPr marL="0" lvl="0" indent="0" algn="l" rtl="0">
              <a:spcBef>
                <a:spcPts val="0"/>
              </a:spcBef>
              <a:spcAft>
                <a:spcPts val="0"/>
              </a:spcAft>
              <a:buNone/>
            </a:pPr>
            <a:r>
              <a:rPr lang="en"/>
              <a:t>what do the other half of the routers do I don't know open question what if their request is declined what do you do in</a:t>
            </a:r>
            <a:endParaRPr/>
          </a:p>
          <a:p>
            <a:pPr marL="0" lvl="0" indent="0" algn="l" rtl="0">
              <a:spcBef>
                <a:spcPts val="0"/>
              </a:spcBef>
              <a:spcAft>
                <a:spcPts val="0"/>
              </a:spcAft>
              <a:buNone/>
            </a:pPr>
            <a:r>
              <a:rPr lang="en"/>
              <a:t>13:17</a:t>
            </a:r>
            <a:endParaRPr/>
          </a:p>
          <a:p>
            <a:pPr marL="0" lvl="0" indent="0" algn="l" rtl="0">
              <a:spcBef>
                <a:spcPts val="0"/>
              </a:spcBef>
              <a:spcAft>
                <a:spcPts val="0"/>
              </a:spcAft>
              <a:buNone/>
            </a:pPr>
            <a:r>
              <a:rPr lang="en"/>
              <a:t>that case do you tell the user there's an error do you try again do you look for different paths all of those seem</a:t>
            </a:r>
            <a:endParaRPr/>
          </a:p>
          <a:p>
            <a:pPr marL="0" lvl="0" indent="0" algn="l" rtl="0">
              <a:spcBef>
                <a:spcPts val="0"/>
              </a:spcBef>
              <a:spcAft>
                <a:spcPts val="0"/>
              </a:spcAft>
              <a:buNone/>
            </a:pPr>
            <a:r>
              <a:rPr lang="en"/>
              <a:t>13:22</a:t>
            </a:r>
            <a:endParaRPr/>
          </a:p>
          <a:p>
            <a:pPr marL="0" lvl="0" indent="0" algn="l" rtl="0">
              <a:spcBef>
                <a:spcPts val="0"/>
              </a:spcBef>
              <a:spcAft>
                <a:spcPts val="0"/>
              </a:spcAft>
              <a:buNone/>
            </a:pPr>
            <a:r>
              <a:rPr lang="en"/>
              <a:t>like valid or purchase but that's a question you have to answer and notably you don't have to answer that question</a:t>
            </a:r>
            <a:endParaRPr/>
          </a:p>
          <a:p>
            <a:pPr marL="0" lvl="0" indent="0" algn="l" rtl="0">
              <a:spcBef>
                <a:spcPts val="0"/>
              </a:spcBef>
              <a:spcAft>
                <a:spcPts val="0"/>
              </a:spcAft>
              <a:buNone/>
            </a:pPr>
            <a:r>
              <a:rPr lang="en"/>
              <a:t>13:28</a:t>
            </a:r>
            <a:endParaRPr/>
          </a:p>
          <a:p>
            <a:pPr marL="0" lvl="0" indent="0" algn="l" rtl="0">
              <a:spcBef>
                <a:spcPts val="0"/>
              </a:spcBef>
              <a:spcAft>
                <a:spcPts val="0"/>
              </a:spcAft>
              <a:buNone/>
            </a:pPr>
            <a:r>
              <a:rPr lang="en"/>
              <a:t>in packet switching or what if routers try to negotiate with you and they say I can't give you five but I can give you</a:t>
            </a:r>
            <a:endParaRPr/>
          </a:p>
          <a:p>
            <a:pPr marL="0" lvl="0" indent="0" algn="l" rtl="0">
              <a:spcBef>
                <a:spcPts val="0"/>
              </a:spcBef>
              <a:spcAft>
                <a:spcPts val="0"/>
              </a:spcAft>
              <a:buNone/>
            </a:pPr>
            <a:r>
              <a:rPr lang="en"/>
              <a:t>13:35</a:t>
            </a:r>
            <a:endParaRPr/>
          </a:p>
          <a:p>
            <a:pPr marL="0" lvl="0" indent="0" algn="l" rtl="0">
              <a:spcBef>
                <a:spcPts val="0"/>
              </a:spcBef>
              <a:spcAft>
                <a:spcPts val="0"/>
              </a:spcAft>
              <a:buNone/>
            </a:pPr>
            <a:r>
              <a:rPr lang="en"/>
              <a:t>three if you want it do you take that do you not take that there's a this totally open question of routers negotiating</a:t>
            </a:r>
            <a:endParaRPr/>
          </a:p>
          <a:p>
            <a:pPr marL="0" lvl="0" indent="0" algn="l" rtl="0">
              <a:spcBef>
                <a:spcPts val="0"/>
              </a:spcBef>
              <a:spcAft>
                <a:spcPts val="0"/>
              </a:spcAft>
              <a:buNone/>
            </a:pPr>
            <a:r>
              <a:rPr lang="en"/>
              <a:t>13:42</a:t>
            </a:r>
            <a:endParaRPr/>
          </a:p>
          <a:p>
            <a:pPr marL="0" lvl="0" indent="0" algn="l" rtl="0">
              <a:spcBef>
                <a:spcPts val="0"/>
              </a:spcBef>
              <a:spcAft>
                <a:spcPts val="0"/>
              </a:spcAft>
              <a:buNone/>
            </a:pPr>
            <a:r>
              <a:rPr lang="en"/>
              <a:t>with you about how much bandwidth you can have and that's something we haven't really even touched but you can imagine</a:t>
            </a:r>
            <a:endParaRPr/>
          </a:p>
          <a:p>
            <a:pPr marL="0" lvl="0" indent="0" algn="l" rtl="0">
              <a:spcBef>
                <a:spcPts val="0"/>
              </a:spcBef>
              <a:spcAft>
                <a:spcPts val="0"/>
              </a:spcAft>
              <a:buNone/>
            </a:pPr>
            <a:r>
              <a:rPr lang="en"/>
              <a:t>13:47</a:t>
            </a:r>
            <a:endParaRPr/>
          </a:p>
          <a:p>
            <a:pPr marL="0" lvl="0" indent="0" algn="l" rtl="0">
              <a:spcBef>
                <a:spcPts val="0"/>
              </a:spcBef>
              <a:spcAft>
                <a:spcPts val="0"/>
              </a:spcAft>
              <a:buNone/>
            </a:pPr>
            <a:r>
              <a:rPr lang="en"/>
              <a:t>that opens up a whole world of complexity who knows how you answer this question so these questions do have</a:t>
            </a:r>
            <a:endParaRPr/>
          </a:p>
          <a:p>
            <a:pPr marL="0" lvl="0" indent="0" algn="l" rtl="0">
              <a:spcBef>
                <a:spcPts val="0"/>
              </a:spcBef>
              <a:spcAft>
                <a:spcPts val="0"/>
              </a:spcAft>
              <a:buNone/>
            </a:pPr>
            <a:r>
              <a:rPr lang="en"/>
              <a:t>13:52</a:t>
            </a:r>
            <a:endParaRPr/>
          </a:p>
          <a:p>
            <a:pPr marL="0" lvl="0" indent="0" algn="l" rtl="0">
              <a:spcBef>
                <a:spcPts val="0"/>
              </a:spcBef>
              <a:spcAft>
                <a:spcPts val="0"/>
              </a:spcAft>
              <a:buNone/>
            </a:pPr>
            <a:r>
              <a:rPr lang="en"/>
              <a:t>answers and if you really wanted to implement circuit switching you could sit down and answer these one by one but</a:t>
            </a:r>
            <a:endParaRPr/>
          </a:p>
          <a:p>
            <a:pPr marL="0" lvl="0" indent="0" algn="l" rtl="0">
              <a:spcBef>
                <a:spcPts val="0"/>
              </a:spcBef>
              <a:spcAft>
                <a:spcPts val="0"/>
              </a:spcAft>
              <a:buNone/>
            </a:pPr>
            <a:r>
              <a:rPr lang="en"/>
              <a:t>13:58</a:t>
            </a:r>
            <a:endParaRPr/>
          </a:p>
          <a:p>
            <a:pPr marL="0" lvl="0" indent="0" algn="l" rtl="0">
              <a:spcBef>
                <a:spcPts val="0"/>
              </a:spcBef>
              <a:spcAft>
                <a:spcPts val="0"/>
              </a:spcAft>
              <a:buNone/>
            </a:pPr>
            <a:r>
              <a:rPr lang="en"/>
              <a:t>the I want to get across here is just that circuit switching opens up a whole world of questions that just don't exist</a:t>
            </a:r>
            <a:endParaRPr/>
          </a:p>
          <a:p>
            <a:pPr marL="0" lvl="0" indent="0" algn="l" rtl="0">
              <a:spcBef>
                <a:spcPts val="0"/>
              </a:spcBef>
              <a:spcAft>
                <a:spcPts val="0"/>
              </a:spcAft>
              <a:buNone/>
            </a:pPr>
            <a:r>
              <a:rPr lang="en"/>
              <a:t>14:04</a:t>
            </a:r>
            <a:endParaRPr/>
          </a:p>
          <a:p>
            <a:pPr marL="0" lvl="0" indent="0" algn="l" rtl="0">
              <a:spcBef>
                <a:spcPts val="0"/>
              </a:spcBef>
              <a:spcAft>
                <a:spcPts val="0"/>
              </a:spcAft>
              <a:buNone/>
            </a:pPr>
            <a:r>
              <a:rPr lang="en"/>
              <a:t>in packet switching so that's an argument for packet switching being easier to write in code when you're the</a:t>
            </a:r>
            <a:endParaRPr/>
          </a:p>
          <a:p>
            <a:pPr marL="0" lvl="0" indent="0" algn="l" rtl="0">
              <a:spcBef>
                <a:spcPts val="0"/>
              </a:spcBef>
              <a:spcAft>
                <a:spcPts val="0"/>
              </a:spcAft>
              <a:buNone/>
            </a:pPr>
            <a:r>
              <a:rPr lang="en"/>
              <a:t>14:10</a:t>
            </a:r>
            <a:endParaRPr/>
          </a:p>
          <a:p>
            <a:pPr marL="0" lvl="0" indent="0" algn="l" rtl="0">
              <a:spcBef>
                <a:spcPts val="0"/>
              </a:spcBef>
              <a:spcAft>
                <a:spcPts val="0"/>
              </a:spcAft>
              <a:buNone/>
            </a:pPr>
            <a:r>
              <a:rPr lang="en"/>
              <a:t>network operator and you're programming routers and hosts </a:t>
            </a: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9"/>
        <p:cNvGrpSpPr/>
        <p:nvPr/>
      </p:nvGrpSpPr>
      <p:grpSpPr>
        <a:xfrm>
          <a:off x="0" y="0"/>
          <a:ext cx="0" cy="0"/>
          <a:chOff x="0" y="0"/>
          <a:chExt cx="0" cy="0"/>
        </a:xfrm>
      </p:grpSpPr>
      <p:sp>
        <p:nvSpPr>
          <p:cNvPr id="1320" name="Google Shape;1320;g2efdb474fbe_0_12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1" name="Google Shape;1321;g2efdb474fbe_0_12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okay another example what if the tear down packet itself gets dropped so</a:t>
            </a:r>
            <a:endParaRPr/>
          </a:p>
          <a:p>
            <a:pPr marL="0" lvl="0" indent="0" algn="l" rtl="0">
              <a:spcBef>
                <a:spcPts val="0"/>
              </a:spcBef>
              <a:spcAft>
                <a:spcPts val="0"/>
              </a:spcAft>
              <a:buNone/>
            </a:pPr>
            <a:r>
              <a:rPr lang="en"/>
              <a:t>17:16</a:t>
            </a:r>
            <a:endParaRPr/>
          </a:p>
          <a:p>
            <a:pPr marL="0" lvl="0" indent="0" algn="l" rtl="0">
              <a:spcBef>
                <a:spcPts val="0"/>
              </a:spcBef>
              <a:spcAft>
                <a:spcPts val="0"/>
              </a:spcAft>
              <a:buNone/>
            </a:pPr>
            <a:r>
              <a:rPr lang="en"/>
              <a:t>a says I'm done sends a packet to B indicating that they're done and the goal is to get all the routers along the</a:t>
            </a:r>
            <a:endParaRPr/>
          </a:p>
          <a:p>
            <a:pPr marL="0" lvl="0" indent="0" algn="l" rtl="0">
              <a:spcBef>
                <a:spcPts val="0"/>
              </a:spcBef>
              <a:spcAft>
                <a:spcPts val="0"/>
              </a:spcAft>
              <a:buNone/>
            </a:pPr>
            <a:r>
              <a:rPr lang="en"/>
              <a:t>17:21</a:t>
            </a:r>
            <a:endParaRPr/>
          </a:p>
          <a:p>
            <a:pPr marL="0" lvl="0" indent="0" algn="l" rtl="0">
              <a:spcBef>
                <a:spcPts val="0"/>
              </a:spcBef>
              <a:spcAft>
                <a:spcPts val="0"/>
              </a:spcAft>
              <a:buNone/>
            </a:pPr>
            <a:r>
              <a:rPr lang="en"/>
              <a:t>way to hear the done message so that they can tear down the reservation so R1 hears it R2 hears it R3 doesn't hear it</a:t>
            </a:r>
            <a:endParaRPr/>
          </a:p>
          <a:p>
            <a:pPr marL="0" lvl="0" indent="0" algn="l" rtl="0">
              <a:spcBef>
                <a:spcPts val="0"/>
              </a:spcBef>
              <a:spcAft>
                <a:spcPts val="0"/>
              </a:spcAft>
              <a:buNone/>
            </a:pPr>
            <a:r>
              <a:rPr lang="en"/>
              <a:t>17:29</a:t>
            </a:r>
            <a:endParaRPr/>
          </a:p>
          <a:p>
            <a:pPr marL="0" lvl="0" indent="0" algn="l" rtl="0">
              <a:spcBef>
                <a:spcPts val="0"/>
              </a:spcBef>
              <a:spcAft>
                <a:spcPts val="0"/>
              </a:spcAft>
              <a:buNone/>
            </a:pPr>
            <a:r>
              <a:rPr lang="en"/>
              <a:t>and neither does R4 so at this point R1 and R2 know that the reservation is over</a:t>
            </a:r>
            <a:endParaRPr/>
          </a:p>
          <a:p>
            <a:pPr marL="0" lvl="0" indent="0" algn="l" rtl="0">
              <a:spcBef>
                <a:spcPts val="0"/>
              </a:spcBef>
              <a:spcAft>
                <a:spcPts val="0"/>
              </a:spcAft>
              <a:buNone/>
            </a:pPr>
            <a:r>
              <a:rPr lang="en"/>
              <a:t>17:34</a:t>
            </a:r>
            <a:endParaRPr/>
          </a:p>
          <a:p>
            <a:pPr marL="0" lvl="0" indent="0" algn="l" rtl="0">
              <a:spcBef>
                <a:spcPts val="0"/>
              </a:spcBef>
              <a:spcAft>
                <a:spcPts val="0"/>
              </a:spcAft>
              <a:buNone/>
            </a:pPr>
            <a:r>
              <a:rPr lang="en"/>
              <a:t>but R3 and R4 don't so what do they do do they keep the reservation open how do they learn that the reservation is over</a:t>
            </a:r>
            <a:endParaRPr/>
          </a:p>
          <a:p>
            <a:pPr marL="0" lvl="0" indent="0" algn="l" rtl="0">
              <a:spcBef>
                <a:spcPts val="0"/>
              </a:spcBef>
              <a:spcAft>
                <a:spcPts val="0"/>
              </a:spcAft>
              <a:buNone/>
            </a:pPr>
            <a:r>
              <a:rPr lang="en"/>
              <a:t>17:42</a:t>
            </a:r>
            <a:endParaRPr/>
          </a:p>
          <a:p>
            <a:pPr marL="0" lvl="0" indent="0" algn="l" rtl="0">
              <a:spcBef>
                <a:spcPts val="0"/>
              </a:spcBef>
              <a:spcAft>
                <a:spcPts val="0"/>
              </a:spcAft>
              <a:buNone/>
            </a:pPr>
            <a:r>
              <a:rPr lang="en"/>
              <a:t>again one possible solution is to have a timeout and say when the timer goes off the reservation automatically expires</a:t>
            </a:r>
            <a:endParaRPr/>
          </a:p>
          <a:p>
            <a:pPr marL="0" lvl="0" indent="0" algn="l" rtl="0">
              <a:spcBef>
                <a:spcPts val="0"/>
              </a:spcBef>
              <a:spcAft>
                <a:spcPts val="0"/>
              </a:spcAft>
              <a:buNone/>
            </a:pPr>
            <a:r>
              <a:rPr lang="en"/>
              <a:t>17:48</a:t>
            </a:r>
            <a:endParaRPr/>
          </a:p>
          <a:p>
            <a:pPr marL="0" lvl="0" indent="0" algn="l" rtl="0">
              <a:spcBef>
                <a:spcPts val="0"/>
              </a:spcBef>
              <a:spcAft>
                <a:spcPts val="0"/>
              </a:spcAft>
              <a:buNone/>
            </a:pPr>
            <a:r>
              <a:rPr lang="en"/>
              <a:t>but maybe that means that the reservation hung around R3 and R4 for longer than it had to is that something</a:t>
            </a:r>
            <a:endParaRPr/>
          </a:p>
          <a:p>
            <a:pPr marL="0" lvl="0" indent="0" algn="l" rtl="0">
              <a:spcBef>
                <a:spcPts val="0"/>
              </a:spcBef>
              <a:spcAft>
                <a:spcPts val="0"/>
              </a:spcAft>
              <a:buNone/>
            </a:pPr>
            <a:r>
              <a:rPr lang="en"/>
              <a:t>17:55</a:t>
            </a:r>
            <a:endParaRPr/>
          </a:p>
          <a:p>
            <a:pPr marL="0" lvl="0" indent="0" algn="l" rtl="0">
              <a:spcBef>
                <a:spcPts val="0"/>
              </a:spcBef>
              <a:spcAft>
                <a:spcPts val="0"/>
              </a:spcAft>
              <a:buNone/>
            </a:pPr>
            <a:r>
              <a:rPr lang="en"/>
              <a:t>we could solve maybe maybe not maybe you have this half finished circuit for some time all of this is just to say circuit</a:t>
            </a:r>
            <a:endParaRPr/>
          </a:p>
          <a:p>
            <a:pPr marL="0" lvl="0" indent="0" algn="l" rtl="0">
              <a:spcBef>
                <a:spcPts val="0"/>
              </a:spcBef>
              <a:spcAft>
                <a:spcPts val="0"/>
              </a:spcAft>
              <a:buNone/>
            </a:pPr>
            <a:r>
              <a:rPr lang="en"/>
              <a:t>18:02</a:t>
            </a:r>
            <a:endParaRPr/>
          </a:p>
          <a:p>
            <a:pPr marL="0" lvl="0" indent="0" algn="l" rtl="0">
              <a:spcBef>
                <a:spcPts val="0"/>
              </a:spcBef>
              <a:spcAft>
                <a:spcPts val="0"/>
              </a:spcAft>
              <a:buNone/>
            </a:pPr>
            <a:r>
              <a:rPr lang="en"/>
              <a:t>switching is hard to implement and if you really wanted to implement it you would have to solve all of these</a:t>
            </a:r>
            <a:endParaRPr/>
          </a:p>
          <a:p>
            <a:pPr marL="0" lvl="0" indent="0" algn="l" rtl="0">
              <a:spcBef>
                <a:spcPts val="0"/>
              </a:spcBef>
              <a:spcAft>
                <a:spcPts val="0"/>
              </a:spcAft>
              <a:buNone/>
            </a:pPr>
            <a:r>
              <a:rPr lang="en"/>
              <a:t>18:07</a:t>
            </a:r>
            <a:endParaRPr/>
          </a:p>
          <a:p>
            <a:pPr marL="0" lvl="0" indent="0" algn="l" rtl="0">
              <a:spcBef>
                <a:spcPts val="0"/>
              </a:spcBef>
              <a:spcAft>
                <a:spcPts val="0"/>
              </a:spcAft>
              <a:buNone/>
            </a:pPr>
            <a:r>
              <a:rPr lang="en"/>
              <a:t>challenges that we are just barely scratching the surface</a:t>
            </a:r>
            <a:endParaRPr/>
          </a:p>
          <a:p>
            <a:pPr marL="0" lvl="0" indent="0" algn="l" rtl="0">
              <a:spcBef>
                <a:spcPts val="0"/>
              </a:spcBef>
              <a:spcAft>
                <a:spcPts val="0"/>
              </a:spcAft>
              <a:buNone/>
            </a:pPr>
            <a:r>
              <a:rPr lang="en"/>
              <a:t>18:14</a:t>
            </a:r>
            <a:endParaRPr/>
          </a:p>
          <a:p>
            <a:pPr marL="0" lvl="0" indent="0" algn="l" rtl="0">
              <a:spcBef>
                <a:spcPts val="0"/>
              </a:spcBef>
              <a:spcAft>
                <a:spcPts val="0"/>
              </a:spcAft>
              <a:buNone/>
            </a:pPr>
            <a:r>
              <a:rPr lang="en"/>
              <a:t>of thoughts questions</a:t>
            </a: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4"/>
        <p:cNvGrpSpPr/>
        <p:nvPr/>
      </p:nvGrpSpPr>
      <p:grpSpPr>
        <a:xfrm>
          <a:off x="0" y="0"/>
          <a:ext cx="0" cy="0"/>
          <a:chOff x="0" y="0"/>
          <a:chExt cx="0" cy="0"/>
        </a:xfrm>
      </p:grpSpPr>
      <p:sp>
        <p:nvSpPr>
          <p:cNvPr id="1355" name="Google Shape;1355;g2efdb474fbe_0_12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6" name="Google Shape;1356;g2efdb474fbe_0_12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okay so to summarize we</a:t>
            </a:r>
            <a:endParaRPr/>
          </a:p>
          <a:p>
            <a:pPr marL="0" lvl="0" indent="0" algn="l" rtl="0">
              <a:spcBef>
                <a:spcPts val="0"/>
              </a:spcBef>
              <a:spcAft>
                <a:spcPts val="0"/>
              </a:spcAft>
              <a:buNone/>
            </a:pPr>
            <a:r>
              <a:rPr lang="en"/>
              <a:t>18:21</a:t>
            </a:r>
            <a:endParaRPr/>
          </a:p>
          <a:p>
            <a:pPr marL="0" lvl="0" indent="0" algn="l" rtl="0">
              <a:spcBef>
                <a:spcPts val="0"/>
              </a:spcBef>
              <a:spcAft>
                <a:spcPts val="0"/>
              </a:spcAft>
              <a:buNone/>
            </a:pPr>
            <a:r>
              <a:rPr lang="en"/>
              <a:t>thought about four different ways to debate the question of circuit switching versus packet switching and it turns out</a:t>
            </a:r>
            <a:endParaRPr/>
          </a:p>
          <a:p>
            <a:pPr marL="0" lvl="0" indent="0" algn="l" rtl="0">
              <a:spcBef>
                <a:spcPts val="0"/>
              </a:spcBef>
              <a:spcAft>
                <a:spcPts val="0"/>
              </a:spcAft>
              <a:buNone/>
            </a:pPr>
            <a:r>
              <a:rPr lang="en"/>
              <a:t>18:27</a:t>
            </a:r>
            <a:endParaRPr/>
          </a:p>
          <a:p>
            <a:pPr marL="0" lvl="0" indent="0" algn="l" rtl="0">
              <a:spcBef>
                <a:spcPts val="0"/>
              </a:spcBef>
              <a:spcAft>
                <a:spcPts val="0"/>
              </a:spcAft>
              <a:buNone/>
            </a:pPr>
            <a:r>
              <a:rPr lang="en"/>
              <a:t>packet switching won three times circuit switching won once so circuit switching was the winner when we thought about</a:t>
            </a:r>
            <a:endParaRPr/>
          </a:p>
          <a:p>
            <a:pPr marL="0" lvl="0" indent="0" algn="l" rtl="0">
              <a:spcBef>
                <a:spcPts val="0"/>
              </a:spcBef>
              <a:spcAft>
                <a:spcPts val="0"/>
              </a:spcAft>
              <a:buNone/>
            </a:pPr>
            <a:r>
              <a:rPr lang="en"/>
              <a:t>18:33</a:t>
            </a:r>
            <a:endParaRPr/>
          </a:p>
          <a:p>
            <a:pPr marL="0" lvl="0" indent="0" algn="l" rtl="0">
              <a:spcBef>
                <a:spcPts val="0"/>
              </a:spcBef>
              <a:spcAft>
                <a:spcPts val="0"/>
              </a:spcAft>
              <a:buNone/>
            </a:pPr>
            <a:r>
              <a:rPr lang="en"/>
              <a:t>providing a useful abstraction to programmers of applications programmers</a:t>
            </a:r>
            <a:endParaRPr/>
          </a:p>
          <a:p>
            <a:pPr marL="0" lvl="0" indent="0" algn="l" rtl="0">
              <a:spcBef>
                <a:spcPts val="0"/>
              </a:spcBef>
              <a:spcAft>
                <a:spcPts val="0"/>
              </a:spcAft>
              <a:buNone/>
            </a:pPr>
            <a:r>
              <a:rPr lang="en"/>
              <a:t>18:38</a:t>
            </a:r>
            <a:endParaRPr/>
          </a:p>
          <a:p>
            <a:pPr marL="0" lvl="0" indent="0" algn="l" rtl="0">
              <a:spcBef>
                <a:spcPts val="0"/>
              </a:spcBef>
              <a:spcAft>
                <a:spcPts val="0"/>
              </a:spcAft>
              <a:buNone/>
            </a:pPr>
            <a:r>
              <a:rPr lang="en"/>
              <a:t>would really like to be able to say I have a network connection it's going to give me five units of resources and I</a:t>
            </a:r>
            <a:endParaRPr/>
          </a:p>
          <a:p>
            <a:pPr marL="0" lvl="0" indent="0" algn="l" rtl="0">
              <a:spcBef>
                <a:spcPts val="0"/>
              </a:spcBef>
              <a:spcAft>
                <a:spcPts val="0"/>
              </a:spcAft>
              <a:buNone/>
            </a:pPr>
            <a:r>
              <a:rPr lang="en"/>
              <a:t>18:45</a:t>
            </a:r>
            <a:endParaRPr/>
          </a:p>
          <a:p>
            <a:pPr marL="0" lvl="0" indent="0" algn="l" rtl="0">
              <a:spcBef>
                <a:spcPts val="0"/>
              </a:spcBef>
              <a:spcAft>
                <a:spcPts val="0"/>
              </a:spcAft>
              <a:buNone/>
            </a:pPr>
            <a:r>
              <a:rPr lang="en"/>
              <a:t>have that for the full hour that's great because as the programmer I'm guaranteed five whereas in packet switching who</a:t>
            </a:r>
            <a:endParaRPr/>
          </a:p>
          <a:p>
            <a:pPr marL="0" lvl="0" indent="0" algn="l" rtl="0">
              <a:spcBef>
                <a:spcPts val="0"/>
              </a:spcBef>
              <a:spcAft>
                <a:spcPts val="0"/>
              </a:spcAft>
              <a:buNone/>
            </a:pPr>
            <a:r>
              <a:rPr lang="en"/>
              <a:t>18:50</a:t>
            </a:r>
            <a:endParaRPr/>
          </a:p>
          <a:p>
            <a:pPr marL="0" lvl="0" indent="0" algn="l" rtl="0">
              <a:spcBef>
                <a:spcPts val="0"/>
              </a:spcBef>
              <a:spcAft>
                <a:spcPts val="0"/>
              </a:spcAft>
              <a:buNone/>
            </a:pPr>
            <a:r>
              <a:rPr lang="en"/>
              <a:t>knows what I get I try to request five or send five units worth of data whether</a:t>
            </a:r>
            <a:endParaRPr/>
          </a:p>
          <a:p>
            <a:pPr marL="0" lvl="0" indent="0" algn="l" rtl="0">
              <a:spcBef>
                <a:spcPts val="0"/>
              </a:spcBef>
              <a:spcAft>
                <a:spcPts val="0"/>
              </a:spcAft>
              <a:buNone/>
            </a:pPr>
            <a:r>
              <a:rPr lang="en"/>
              <a:t>18:55</a:t>
            </a:r>
            <a:endParaRPr/>
          </a:p>
          <a:p>
            <a:pPr marL="0" lvl="0" indent="0" algn="l" rtl="0">
              <a:spcBef>
                <a:spcPts val="0"/>
              </a:spcBef>
              <a:spcAft>
                <a:spcPts val="0"/>
              </a:spcAft>
              <a:buNone/>
            </a:pPr>
            <a:r>
              <a:rPr lang="en"/>
              <a:t>or not it shows up who knows and so that's why circuit switching won in the first case packet switching we said was</a:t>
            </a:r>
            <a:endParaRPr/>
          </a:p>
          <a:p>
            <a:pPr marL="0" lvl="0" indent="0" algn="l" rtl="0">
              <a:spcBef>
                <a:spcPts val="0"/>
              </a:spcBef>
              <a:spcAft>
                <a:spcPts val="0"/>
              </a:spcAft>
              <a:buNone/>
            </a:pPr>
            <a:r>
              <a:rPr lang="en"/>
              <a:t>19:02</a:t>
            </a:r>
            <a:endParaRPr/>
          </a:p>
          <a:p>
            <a:pPr marL="0" lvl="0" indent="0" algn="l" rtl="0">
              <a:spcBef>
                <a:spcPts val="0"/>
              </a:spcBef>
              <a:spcAft>
                <a:spcPts val="0"/>
              </a:spcAft>
              <a:buNone/>
            </a:pPr>
            <a:r>
              <a:rPr lang="en"/>
              <a:t>more efficient we said it was better at handling failures and we said it was easier to implement so in general packet</a:t>
            </a:r>
            <a:endParaRPr/>
          </a:p>
          <a:p>
            <a:pPr marL="0" lvl="0" indent="0" algn="l" rtl="0">
              <a:spcBef>
                <a:spcPts val="0"/>
              </a:spcBef>
              <a:spcAft>
                <a:spcPts val="0"/>
              </a:spcAft>
              <a:buNone/>
            </a:pPr>
            <a:r>
              <a:rPr lang="en"/>
              <a:t>19:08</a:t>
            </a:r>
            <a:endParaRPr/>
          </a:p>
          <a:p>
            <a:pPr marL="0" lvl="0" indent="0" algn="l" rtl="0">
              <a:spcBef>
                <a:spcPts val="0"/>
              </a:spcBef>
              <a:spcAft>
                <a:spcPts val="0"/>
              </a:spcAft>
              <a:buNone/>
            </a:pPr>
            <a:r>
              <a:rPr lang="en"/>
              <a:t>switching there's just less overhead everyone has to think less hard if they do packet switching because they don't</a:t>
            </a:r>
            <a:endParaRPr/>
          </a:p>
          <a:p>
            <a:pPr marL="0" lvl="0" indent="0" algn="l" rtl="0">
              <a:spcBef>
                <a:spcPts val="0"/>
              </a:spcBef>
              <a:spcAft>
                <a:spcPts val="0"/>
              </a:spcAft>
              <a:buNone/>
            </a:pPr>
            <a:r>
              <a:rPr lang="en"/>
              <a:t>19:14</a:t>
            </a:r>
            <a:endParaRPr/>
          </a:p>
          <a:p>
            <a:pPr marL="0" lvl="0" indent="0" algn="l" rtl="0">
              <a:spcBef>
                <a:spcPts val="0"/>
              </a:spcBef>
              <a:spcAft>
                <a:spcPts val="0"/>
              </a:spcAft>
              <a:buNone/>
            </a:pPr>
            <a:r>
              <a:rPr lang="en"/>
              <a:t>have to worry about reservations that's kind of the oneline answer for why packet switching was the winner in these</a:t>
            </a:r>
            <a:endParaRPr/>
          </a:p>
          <a:p>
            <a:pPr marL="0" lvl="0" indent="0" algn="l" rtl="0">
              <a:spcBef>
                <a:spcPts val="0"/>
              </a:spcBef>
              <a:spcAft>
                <a:spcPts val="0"/>
              </a:spcAft>
              <a:buNone/>
            </a:pPr>
            <a:r>
              <a:rPr lang="en"/>
              <a:t>19:19</a:t>
            </a:r>
            <a:endParaRPr/>
          </a:p>
          <a:p>
            <a:pPr marL="0" lvl="0" indent="0" algn="l" rtl="0">
              <a:spcBef>
                <a:spcPts val="0"/>
              </a:spcBef>
              <a:spcAft>
                <a:spcPts val="0"/>
              </a:spcAft>
              <a:buNone/>
            </a:pPr>
            <a:r>
              <a:rPr lang="en"/>
              <a:t>three cases there's just less to think about in packet switching so that's kind of the rough summary of circuit</a:t>
            </a:r>
            <a:endParaRPr/>
          </a:p>
          <a:p>
            <a:pPr marL="0" lvl="0" indent="0" algn="l" rtl="0">
              <a:spcBef>
                <a:spcPts val="0"/>
              </a:spcBef>
              <a:spcAft>
                <a:spcPts val="0"/>
              </a:spcAft>
              <a:buNone/>
            </a:pPr>
            <a:r>
              <a:rPr lang="en"/>
              <a:t>19:27</a:t>
            </a:r>
            <a:endParaRPr/>
          </a:p>
          <a:p>
            <a:pPr marL="0" lvl="0" indent="0" algn="l" rtl="0">
              <a:spcBef>
                <a:spcPts val="0"/>
              </a:spcBef>
              <a:spcAft>
                <a:spcPts val="0"/>
              </a:spcAft>
              <a:buNone/>
            </a:pPr>
            <a:r>
              <a:rPr lang="en"/>
              <a:t>switching versus packet switching in there are Pros to both so it's not like packet switching is the clear winner</a:t>
            </a:r>
            <a:endParaRPr/>
          </a:p>
          <a:p>
            <a:pPr marL="0" lvl="0" indent="0" algn="l" rtl="0">
              <a:spcBef>
                <a:spcPts val="0"/>
              </a:spcBef>
              <a:spcAft>
                <a:spcPts val="0"/>
              </a:spcAft>
              <a:buNone/>
            </a:pPr>
            <a:r>
              <a:rPr lang="en"/>
              <a:t>19:32</a:t>
            </a:r>
            <a:endParaRPr/>
          </a:p>
          <a:p>
            <a:pPr marL="0" lvl="0" indent="0" algn="l" rtl="0">
              <a:spcBef>
                <a:spcPts val="0"/>
              </a:spcBef>
              <a:spcAft>
                <a:spcPts val="0"/>
              </a:spcAft>
              <a:buNone/>
            </a:pPr>
            <a:r>
              <a:rPr lang="en"/>
              <a:t>here just because it one and two three and four there are some cases where circuit switching is better for example</a:t>
            </a:r>
            <a:endParaRPr/>
          </a:p>
          <a:p>
            <a:pPr marL="0" lvl="0" indent="0" algn="l" rtl="0">
              <a:spcBef>
                <a:spcPts val="0"/>
              </a:spcBef>
              <a:spcAft>
                <a:spcPts val="0"/>
              </a:spcAft>
              <a:buNone/>
            </a:pPr>
            <a:r>
              <a:rPr lang="en"/>
              <a:t>19:38</a:t>
            </a:r>
            <a:endParaRPr/>
          </a:p>
          <a:p>
            <a:pPr marL="0" lvl="0" indent="0" algn="l" rtl="0">
              <a:spcBef>
                <a:spcPts val="0"/>
              </a:spcBef>
              <a:spcAft>
                <a:spcPts val="0"/>
              </a:spcAft>
              <a:buNone/>
            </a:pPr>
            <a:r>
              <a:rPr lang="en"/>
              <a:t>as mentioned if applications have really strong performance requirements maybe you want to go with circuit switching</a:t>
            </a:r>
            <a:endParaRPr/>
          </a:p>
          <a:p>
            <a:pPr marL="0" lvl="0" indent="0" algn="l" rtl="0">
              <a:spcBef>
                <a:spcPts val="0"/>
              </a:spcBef>
              <a:spcAft>
                <a:spcPts val="0"/>
              </a:spcAft>
              <a:buNone/>
            </a:pPr>
            <a:r>
              <a:rPr lang="en"/>
              <a:t>19:45</a:t>
            </a:r>
            <a:endParaRPr/>
          </a:p>
          <a:p>
            <a:pPr marL="0" lvl="0" indent="0" algn="l" rtl="0">
              <a:spcBef>
                <a:spcPts val="0"/>
              </a:spcBef>
              <a:spcAft>
                <a:spcPts val="0"/>
              </a:spcAft>
              <a:buNone/>
            </a:pPr>
            <a:r>
              <a:rPr lang="en"/>
              <a:t>but when we're thinking about the general purpose internet these are the things that the designers of the internet thought about and they came up</a:t>
            </a:r>
            <a:endParaRPr/>
          </a:p>
          <a:p>
            <a:pPr marL="0" lvl="0" indent="0" algn="l" rtl="0">
              <a:spcBef>
                <a:spcPts val="0"/>
              </a:spcBef>
              <a:spcAft>
                <a:spcPts val="0"/>
              </a:spcAft>
              <a:buNone/>
            </a:pPr>
            <a:r>
              <a:rPr lang="en"/>
              <a:t>19:51</a:t>
            </a:r>
            <a:endParaRPr/>
          </a:p>
          <a:p>
            <a:pPr marL="0" lvl="0" indent="0" algn="l" rtl="0">
              <a:spcBef>
                <a:spcPts val="0"/>
              </a:spcBef>
              <a:spcAft>
                <a:spcPts val="0"/>
              </a:spcAft>
              <a:buNone/>
            </a:pPr>
            <a:r>
              <a:rPr lang="en"/>
              <a:t>with these tradeoffs between circuit switching and packet switching so it's not that one is better but it's that</a:t>
            </a:r>
            <a:endParaRPr/>
          </a:p>
          <a:p>
            <a:pPr marL="0" lvl="0" indent="0" algn="l" rtl="0">
              <a:spcBef>
                <a:spcPts val="0"/>
              </a:spcBef>
              <a:spcAft>
                <a:spcPts val="0"/>
              </a:spcAft>
              <a:buNone/>
            </a:pPr>
            <a:r>
              <a:rPr lang="en"/>
              <a:t>19:57</a:t>
            </a:r>
            <a:endParaRPr/>
          </a:p>
          <a:p>
            <a:pPr marL="0" lvl="0" indent="0" algn="l" rtl="0">
              <a:spcBef>
                <a:spcPts val="0"/>
              </a:spcBef>
              <a:spcAft>
                <a:spcPts val="0"/>
              </a:spcAft>
              <a:buNone/>
            </a:pPr>
            <a:r>
              <a:rPr lang="en"/>
              <a:t>these are the trade-offs that the designers of the internet faced when they try to implement one or both of</a:t>
            </a:r>
            <a:endParaRPr/>
          </a:p>
          <a:p>
            <a:pPr marL="0" lvl="0" indent="0" algn="l" rtl="0">
              <a:spcBef>
                <a:spcPts val="0"/>
              </a:spcBef>
              <a:spcAft>
                <a:spcPts val="0"/>
              </a:spcAft>
              <a:buNone/>
            </a:pPr>
            <a:r>
              <a:rPr lang="en"/>
              <a:t>20:04</a:t>
            </a:r>
            <a:endParaRPr/>
          </a:p>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2ef9f5a5496_0_3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 name="Google Shape;191;g2ef9f5a5496_0_3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okay so I'm not going to go</a:t>
            </a:r>
            <a:endParaRPr/>
          </a:p>
          <a:p>
            <a:pPr marL="0" lvl="0" indent="0" algn="l" rtl="0">
              <a:spcBef>
                <a:spcPts val="0"/>
              </a:spcBef>
              <a:spcAft>
                <a:spcPts val="0"/>
              </a:spcAft>
              <a:buNone/>
            </a:pPr>
            <a:r>
              <a:rPr lang="en"/>
              <a:t>9:21</a:t>
            </a:r>
            <a:endParaRPr/>
          </a:p>
          <a:p>
            <a:pPr marL="0" lvl="0" indent="0" algn="l" rtl="0">
              <a:spcBef>
                <a:spcPts val="0"/>
              </a:spcBef>
              <a:spcAft>
                <a:spcPts val="0"/>
              </a:spcAft>
              <a:buNone/>
            </a:pPr>
            <a:r>
              <a:rPr lang="en"/>
              <a:t>through all seven principles and great detail today again they will pop up over and over throughout the class but I will</a:t>
            </a:r>
            <a:endParaRPr/>
          </a:p>
          <a:p>
            <a:pPr marL="0" lvl="0" indent="0" algn="l" rtl="0">
              <a:spcBef>
                <a:spcPts val="0"/>
              </a:spcBef>
              <a:spcAft>
                <a:spcPts val="0"/>
              </a:spcAft>
              <a:buNone/>
            </a:pPr>
            <a:r>
              <a:rPr lang="en"/>
              <a:t>9:27</a:t>
            </a:r>
            <a:endParaRPr/>
          </a:p>
          <a:p>
            <a:pPr marL="0" lvl="0" indent="0" algn="l" rtl="0">
              <a:spcBef>
                <a:spcPts val="0"/>
              </a:spcBef>
              <a:spcAft>
                <a:spcPts val="0"/>
              </a:spcAft>
              <a:buNone/>
            </a:pPr>
            <a:r>
              <a:rPr lang="en"/>
              <a:t>call out two of them the narrow waist and the n to end principle because they will bring out some interesting</a:t>
            </a:r>
            <a:endParaRPr/>
          </a:p>
          <a:p>
            <a:pPr marL="0" lvl="0" indent="0" algn="l" rtl="0">
              <a:spcBef>
                <a:spcPts val="0"/>
              </a:spcBef>
              <a:spcAft>
                <a:spcPts val="0"/>
              </a:spcAft>
              <a:buNone/>
            </a:pPr>
            <a:r>
              <a:rPr lang="en"/>
              <a:t>9:33</a:t>
            </a:r>
            <a:endParaRPr/>
          </a:p>
          <a:p>
            <a:pPr marL="0" lvl="0" indent="0" algn="l" rtl="0">
              <a:spcBef>
                <a:spcPts val="0"/>
              </a:spcBef>
              <a:spcAft>
                <a:spcPts val="0"/>
              </a:spcAft>
              <a:buNone/>
            </a:pPr>
            <a:r>
              <a:rPr lang="en"/>
              <a:t>questions about internet design that we wanted to talk about</a:t>
            </a: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0"/>
        <p:cNvGrpSpPr/>
        <p:nvPr/>
      </p:nvGrpSpPr>
      <p:grpSpPr>
        <a:xfrm>
          <a:off x="0" y="0"/>
          <a:ext cx="0" cy="0"/>
          <a:chOff x="0" y="0"/>
          <a:chExt cx="0" cy="0"/>
        </a:xfrm>
      </p:grpSpPr>
      <p:sp>
        <p:nvSpPr>
          <p:cNvPr id="1361" name="Google Shape;1361;g2efdb474fbe_0_12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2" name="Google Shape;1362;g2efdb474fbe_0_12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these so with all of this lesson uh solved we thought about circuit versus</a:t>
            </a:r>
            <a:endParaRPr/>
          </a:p>
          <a:p>
            <a:pPr marL="0" lvl="0" indent="0" algn="l" rtl="0">
              <a:spcBef>
                <a:spcPts val="0"/>
              </a:spcBef>
              <a:spcAft>
                <a:spcPts val="0"/>
              </a:spcAft>
              <a:buNone/>
            </a:pPr>
            <a:r>
              <a:rPr lang="en"/>
              <a:t>20:09</a:t>
            </a:r>
            <a:endParaRPr/>
          </a:p>
          <a:p>
            <a:pPr marL="0" lvl="0" indent="0" algn="l" rtl="0">
              <a:spcBef>
                <a:spcPts val="0"/>
              </a:spcBef>
              <a:spcAft>
                <a:spcPts val="0"/>
              </a:spcAft>
              <a:buNone/>
            </a:pPr>
            <a:r>
              <a:rPr lang="en"/>
              <a:t>packet switching and which is better we can now think about which of these actually is used in the internet so we</a:t>
            </a:r>
            <a:endParaRPr/>
          </a:p>
          <a:p>
            <a:pPr marL="0" lvl="0" indent="0" algn="l" rtl="0">
              <a:spcBef>
                <a:spcPts val="0"/>
              </a:spcBef>
              <a:spcAft>
                <a:spcPts val="0"/>
              </a:spcAft>
              <a:buNone/>
            </a:pPr>
            <a:r>
              <a:rPr lang="en"/>
              <a:t>20:15</a:t>
            </a:r>
            <a:endParaRPr/>
          </a:p>
          <a:p>
            <a:pPr marL="0" lvl="0" indent="0" algn="l" rtl="0">
              <a:spcBef>
                <a:spcPts val="0"/>
              </a:spcBef>
              <a:spcAft>
                <a:spcPts val="0"/>
              </a:spcAft>
              <a:buNone/>
            </a:pPr>
            <a:r>
              <a:rPr lang="en"/>
              <a:t>kind of spoiled it already because we told you how the internet works and if you think back to the last set of videos</a:t>
            </a:r>
            <a:endParaRPr/>
          </a:p>
          <a:p>
            <a:pPr marL="0" lvl="0" indent="0" algn="l" rtl="0">
              <a:spcBef>
                <a:spcPts val="0"/>
              </a:spcBef>
              <a:spcAft>
                <a:spcPts val="0"/>
              </a:spcAft>
              <a:buNone/>
            </a:pPr>
            <a:r>
              <a:rPr lang="en"/>
              <a:t>20:21</a:t>
            </a:r>
            <a:endParaRPr/>
          </a:p>
          <a:p>
            <a:pPr marL="0" lvl="0" indent="0" algn="l" rtl="0">
              <a:spcBef>
                <a:spcPts val="0"/>
              </a:spcBef>
              <a:spcAft>
                <a:spcPts val="0"/>
              </a:spcAft>
              <a:buNone/>
            </a:pP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7"/>
        <p:cNvGrpSpPr/>
        <p:nvPr/>
      </p:nvGrpSpPr>
      <p:grpSpPr>
        <a:xfrm>
          <a:off x="0" y="0"/>
          <a:ext cx="0" cy="0"/>
          <a:chOff x="0" y="0"/>
          <a:chExt cx="0" cy="0"/>
        </a:xfrm>
      </p:grpSpPr>
      <p:sp>
        <p:nvSpPr>
          <p:cNvPr id="1368" name="Google Shape;1368;g2efdb474fbe_0_12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9" name="Google Shape;1369;g2efdb474fbe_0_12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we never actually said that the internet is circuit switched we never talked</a:t>
            </a:r>
            <a:endParaRPr/>
          </a:p>
          <a:p>
            <a:pPr marL="0" lvl="0" indent="0" algn="l" rtl="0">
              <a:spcBef>
                <a:spcPts val="0"/>
              </a:spcBef>
              <a:spcAft>
                <a:spcPts val="0"/>
              </a:spcAft>
              <a:buNone/>
            </a:pPr>
            <a:r>
              <a:rPr lang="en"/>
              <a:t>20:26</a:t>
            </a:r>
            <a:endParaRPr/>
          </a:p>
          <a:p>
            <a:pPr marL="0" lvl="0" indent="0" algn="l" rtl="0">
              <a:spcBef>
                <a:spcPts val="0"/>
              </a:spcBef>
              <a:spcAft>
                <a:spcPts val="0"/>
              </a:spcAft>
              <a:buNone/>
            </a:pPr>
            <a:r>
              <a:rPr lang="en"/>
              <a:t>about reservations we said that packets are best effort so as you might expect packet switching ended up winning</a:t>
            </a:r>
            <a:endParaRPr/>
          </a:p>
          <a:p>
            <a:pPr marL="0" lvl="0" indent="0" algn="l" rtl="0">
              <a:spcBef>
                <a:spcPts val="0"/>
              </a:spcBef>
              <a:spcAft>
                <a:spcPts val="0"/>
              </a:spcAft>
              <a:buNone/>
            </a:pPr>
            <a:r>
              <a:rPr lang="en"/>
              <a:t>20:32</a:t>
            </a:r>
            <a:endParaRPr/>
          </a:p>
          <a:p>
            <a:pPr marL="0" lvl="0" indent="0" algn="l" rtl="0">
              <a:spcBef>
                <a:spcPts val="0"/>
              </a:spcBef>
              <a:spcAft>
                <a:spcPts val="0"/>
              </a:spcAft>
              <a:buNone/>
            </a:pPr>
            <a:r>
              <a:rPr lang="en"/>
              <a:t>overall and in the modern internet the vast majority of the internet is Packet switched so when your computer connects</a:t>
            </a:r>
            <a:endParaRPr/>
          </a:p>
          <a:p>
            <a:pPr marL="0" lvl="0" indent="0" algn="l" rtl="0">
              <a:spcBef>
                <a:spcPts val="0"/>
              </a:spcBef>
              <a:spcAft>
                <a:spcPts val="0"/>
              </a:spcAft>
              <a:buNone/>
            </a:pPr>
            <a:r>
              <a:rPr lang="en"/>
              <a:t>20:40</a:t>
            </a:r>
            <a:endParaRPr/>
          </a:p>
          <a:p>
            <a:pPr marL="0" lvl="0" indent="0" algn="l" rtl="0">
              <a:spcBef>
                <a:spcPts val="0"/>
              </a:spcBef>
              <a:spcAft>
                <a:spcPts val="0"/>
              </a:spcAft>
              <a:buNone/>
            </a:pPr>
            <a:r>
              <a:rPr lang="en"/>
              <a:t>to the internet your computer does not make a reservation it just starts sending packets and hopes for the best</a:t>
            </a:r>
            <a:endParaRPr/>
          </a:p>
          <a:p>
            <a:pPr marL="0" lvl="0" indent="0" algn="l" rtl="0">
              <a:spcBef>
                <a:spcPts val="0"/>
              </a:spcBef>
              <a:spcAft>
                <a:spcPts val="0"/>
              </a:spcAft>
              <a:buNone/>
            </a:pPr>
            <a:r>
              <a:rPr lang="en"/>
              <a:t>20:47</a:t>
            </a:r>
            <a:endParaRPr/>
          </a:p>
          <a:p>
            <a:pPr marL="0" lvl="0" indent="0" algn="l" rtl="0">
              <a:spcBef>
                <a:spcPts val="0"/>
              </a:spcBef>
              <a:spcAft>
                <a:spcPts val="0"/>
              </a:spcAft>
              <a:buNone/>
            </a:pPr>
            <a:r>
              <a:rPr lang="en"/>
              <a:t>so for the reasons we talked about earlier like the fact that packet switching is just easier to implement</a:t>
            </a:r>
            <a:endParaRPr/>
          </a:p>
          <a:p>
            <a:pPr marL="0" lvl="0" indent="0" algn="l" rtl="0">
              <a:spcBef>
                <a:spcPts val="0"/>
              </a:spcBef>
              <a:spcAft>
                <a:spcPts val="0"/>
              </a:spcAft>
              <a:buNone/>
            </a:pPr>
            <a:r>
              <a:rPr lang="en"/>
              <a:t>20:52</a:t>
            </a:r>
            <a:endParaRPr/>
          </a:p>
          <a:p>
            <a:pPr marL="0" lvl="0" indent="0" algn="l" rtl="0">
              <a:spcBef>
                <a:spcPts val="0"/>
              </a:spcBef>
              <a:spcAft>
                <a:spcPts val="0"/>
              </a:spcAft>
              <a:buNone/>
            </a:pPr>
            <a:r>
              <a:rPr lang="en"/>
              <a:t>the modern internet eventually gravitated toward packet switching and that's the dominant form today but as we</a:t>
            </a:r>
            <a:endParaRPr/>
          </a:p>
          <a:p>
            <a:pPr marL="0" lvl="0" indent="0" algn="l" rtl="0">
              <a:spcBef>
                <a:spcPts val="0"/>
              </a:spcBef>
              <a:spcAft>
                <a:spcPts val="0"/>
              </a:spcAft>
              <a:buNone/>
            </a:pPr>
            <a:r>
              <a:rPr lang="en"/>
              <a:t>20:58</a:t>
            </a:r>
            <a:endParaRPr/>
          </a:p>
          <a:p>
            <a:pPr marL="0" lvl="0" indent="0" algn="l" rtl="0">
              <a:spcBef>
                <a:spcPts val="0"/>
              </a:spcBef>
              <a:spcAft>
                <a:spcPts val="0"/>
              </a:spcAft>
              <a:buNone/>
            </a:pPr>
            <a:r>
              <a:rPr lang="en"/>
              <a:t>mentioned earlier it's a tradeoff and it doesn't mean that circuit switching is a clear loser in fact there are actually</a:t>
            </a:r>
            <a:endParaRPr/>
          </a:p>
          <a:p>
            <a:pPr marL="0" lvl="0" indent="0" algn="l" rtl="0">
              <a:spcBef>
                <a:spcPts val="0"/>
              </a:spcBef>
              <a:spcAft>
                <a:spcPts val="0"/>
              </a:spcAft>
              <a:buNone/>
            </a:pPr>
            <a:r>
              <a:rPr lang="en"/>
              <a:t>21:04</a:t>
            </a:r>
            <a:endParaRPr/>
          </a:p>
          <a:p>
            <a:pPr marL="0" lvl="0" indent="0" algn="l" rtl="0">
              <a:spcBef>
                <a:spcPts val="0"/>
              </a:spcBef>
              <a:spcAft>
                <a:spcPts val="0"/>
              </a:spcAft>
              <a:buNone/>
            </a:pPr>
            <a:r>
              <a:rPr lang="en"/>
              <a:t>some places where circuit switching is the right way to go so for example let's say there are two really important</a:t>
            </a:r>
            <a:endParaRPr/>
          </a:p>
          <a:p>
            <a:pPr marL="0" lvl="0" indent="0" algn="l" rtl="0">
              <a:spcBef>
                <a:spcPts val="0"/>
              </a:spcBef>
              <a:spcAft>
                <a:spcPts val="0"/>
              </a:spcAft>
              <a:buNone/>
            </a:pPr>
            <a:r>
              <a:rPr lang="en"/>
              <a:t>21:12</a:t>
            </a:r>
            <a:endParaRPr/>
          </a:p>
          <a:p>
            <a:pPr marL="0" lvl="0" indent="0" algn="l" rtl="0">
              <a:spcBef>
                <a:spcPts val="0"/>
              </a:spcBef>
              <a:spcAft>
                <a:spcPts val="0"/>
              </a:spcAft>
              <a:buNone/>
            </a:pPr>
            <a:r>
              <a:rPr lang="en"/>
              <a:t>there's a really important company and they have two buildings on different sides of the country so I don't know</a:t>
            </a:r>
            <a:endParaRPr/>
          </a:p>
          <a:p>
            <a:pPr marL="0" lvl="0" indent="0" algn="l" rtl="0">
              <a:spcBef>
                <a:spcPts val="0"/>
              </a:spcBef>
              <a:spcAft>
                <a:spcPts val="0"/>
              </a:spcAft>
              <a:buNone/>
            </a:pPr>
            <a:r>
              <a:rPr lang="en"/>
              <a:t>21:18</a:t>
            </a:r>
            <a:endParaRPr/>
          </a:p>
          <a:p>
            <a:pPr marL="0" lvl="0" indent="0" algn="l" rtl="0">
              <a:spcBef>
                <a:spcPts val="0"/>
              </a:spcBef>
              <a:spcAft>
                <a:spcPts val="0"/>
              </a:spcAft>
              <a:buNone/>
            </a:pPr>
            <a:r>
              <a:rPr lang="en"/>
              <a:t>some famous bank they have a building in San Francisco and they have a building in New York and it's really important</a:t>
            </a:r>
            <a:endParaRPr/>
          </a:p>
          <a:p>
            <a:pPr marL="0" lvl="0" indent="0" algn="l" rtl="0">
              <a:spcBef>
                <a:spcPts val="0"/>
              </a:spcBef>
              <a:spcAft>
                <a:spcPts val="0"/>
              </a:spcAft>
              <a:buNone/>
            </a:pPr>
            <a:r>
              <a:rPr lang="en"/>
              <a:t>21:24</a:t>
            </a:r>
            <a:endParaRPr/>
          </a:p>
          <a:p>
            <a:pPr marL="0" lvl="0" indent="0" algn="l" rtl="0">
              <a:spcBef>
                <a:spcPts val="0"/>
              </a:spcBef>
              <a:spcAft>
                <a:spcPts val="0"/>
              </a:spcAft>
              <a:buNone/>
            </a:pPr>
            <a:r>
              <a:rPr lang="en"/>
              <a:t>that this bank is able to send data back and forth to each other very Rel reliably and nothing gets dropped and we</a:t>
            </a:r>
            <a:endParaRPr/>
          </a:p>
          <a:p>
            <a:pPr marL="0" lvl="0" indent="0" algn="l" rtl="0">
              <a:spcBef>
                <a:spcPts val="0"/>
              </a:spcBef>
              <a:spcAft>
                <a:spcPts val="0"/>
              </a:spcAft>
              <a:buNone/>
            </a:pPr>
            <a:r>
              <a:rPr lang="en"/>
              <a:t>21:31</a:t>
            </a:r>
            <a:endParaRPr/>
          </a:p>
          <a:p>
            <a:pPr marL="0" lvl="0" indent="0" algn="l" rtl="0">
              <a:spcBef>
                <a:spcPts val="0"/>
              </a:spcBef>
              <a:spcAft>
                <a:spcPts val="0"/>
              </a:spcAft>
              <a:buNone/>
            </a:pPr>
            <a:r>
              <a:rPr lang="en"/>
              <a:t>really have to make sure that they have a guaranteed amount of bandwidth well maybe those two Banks or I guess the two</a:t>
            </a:r>
            <a:endParaRPr/>
          </a:p>
          <a:p>
            <a:pPr marL="0" lvl="0" indent="0" algn="l" rtl="0">
              <a:spcBef>
                <a:spcPts val="0"/>
              </a:spcBef>
              <a:spcAft>
                <a:spcPts val="0"/>
              </a:spcAft>
              <a:buNone/>
            </a:pPr>
            <a:r>
              <a:rPr lang="en"/>
              <a:t>21:37</a:t>
            </a:r>
            <a:endParaRPr/>
          </a:p>
          <a:p>
            <a:pPr marL="0" lvl="0" indent="0" algn="l" rtl="0">
              <a:spcBef>
                <a:spcPts val="0"/>
              </a:spcBef>
              <a:spcAft>
                <a:spcPts val="0"/>
              </a:spcAft>
              <a:buNone/>
            </a:pPr>
            <a:r>
              <a:rPr lang="en"/>
              <a:t>buildings of that same bank maybe they want to have a reservation they want to reserve some bandwidth so that they're</a:t>
            </a:r>
            <a:endParaRPr/>
          </a:p>
          <a:p>
            <a:pPr marL="0" lvl="0" indent="0" algn="l" rtl="0">
              <a:spcBef>
                <a:spcPts val="0"/>
              </a:spcBef>
              <a:spcAft>
                <a:spcPts val="0"/>
              </a:spcAft>
              <a:buNone/>
            </a:pPr>
            <a:r>
              <a:rPr lang="en"/>
              <a:t>21:44</a:t>
            </a:r>
            <a:endParaRPr/>
          </a:p>
          <a:p>
            <a:pPr marL="0" lvl="0" indent="0" algn="l" rtl="0">
              <a:spcBef>
                <a:spcPts val="0"/>
              </a:spcBef>
              <a:spcAft>
                <a:spcPts val="0"/>
              </a:spcAft>
              <a:buNone/>
            </a:pPr>
            <a:r>
              <a:rPr lang="en"/>
              <a:t>able to talk to each other and always have a guaranteed standard of performance so circuit switching can</a:t>
            </a:r>
            <a:endParaRPr/>
          </a:p>
          <a:p>
            <a:pPr marL="0" lvl="0" indent="0" algn="l" rtl="0">
              <a:spcBef>
                <a:spcPts val="0"/>
              </a:spcBef>
              <a:spcAft>
                <a:spcPts val="0"/>
              </a:spcAft>
              <a:buNone/>
            </a:pPr>
            <a:r>
              <a:rPr lang="en"/>
              <a:t>21:49</a:t>
            </a:r>
            <a:endParaRPr/>
          </a:p>
          <a:p>
            <a:pPr marL="0" lvl="0" indent="0" algn="l" rtl="0">
              <a:spcBef>
                <a:spcPts val="0"/>
              </a:spcBef>
              <a:spcAft>
                <a:spcPts val="0"/>
              </a:spcAft>
              <a:buNone/>
            </a:pPr>
            <a:r>
              <a:rPr lang="en"/>
              <a:t>still be useful in limited applications and there are actually protocols out there that exist for reserving bandwidth</a:t>
            </a:r>
            <a:endParaRPr/>
          </a:p>
          <a:p>
            <a:pPr marL="0" lvl="0" indent="0" algn="l" rtl="0">
              <a:spcBef>
                <a:spcPts val="0"/>
              </a:spcBef>
              <a:spcAft>
                <a:spcPts val="0"/>
              </a:spcAft>
              <a:buNone/>
            </a:pPr>
            <a:r>
              <a:rPr lang="en"/>
              <a:t>21:57</a:t>
            </a:r>
            <a:endParaRPr/>
          </a:p>
          <a:p>
            <a:pPr marL="0" lvl="0" indent="0" algn="l" rtl="0">
              <a:spcBef>
                <a:spcPts val="0"/>
              </a:spcBef>
              <a:spcAft>
                <a:spcPts val="0"/>
              </a:spcAft>
              <a:buNone/>
            </a:pPr>
            <a:r>
              <a:rPr lang="en"/>
              <a:t>in real life though because the internet is mostly packet switched if you want to reserve things not only do you actually</a:t>
            </a:r>
            <a:endParaRPr/>
          </a:p>
          <a:p>
            <a:pPr marL="0" lvl="0" indent="0" algn="l" rtl="0">
              <a:spcBef>
                <a:spcPts val="0"/>
              </a:spcBef>
              <a:spcAft>
                <a:spcPts val="0"/>
              </a:spcAft>
              <a:buNone/>
            </a:pPr>
            <a:endParaRPr/>
          </a:p>
          <a:p>
            <a:pPr marL="0" lvl="0" indent="0" algn="l" rtl="0">
              <a:spcBef>
                <a:spcPts val="0"/>
              </a:spcBef>
              <a:spcAft>
                <a:spcPts val="0"/>
              </a:spcAft>
              <a:buNone/>
            </a:pPr>
            <a:r>
              <a:rPr lang="en"/>
              <a:t>have to reserve the bandwidth you actually have to build the band with yourself so if these two Banks really</a:t>
            </a:r>
            <a:endParaRPr/>
          </a:p>
          <a:p>
            <a:pPr marL="0" lvl="0" indent="0" algn="l" rtl="0">
              <a:spcBef>
                <a:spcPts val="0"/>
              </a:spcBef>
              <a:spcAft>
                <a:spcPts val="0"/>
              </a:spcAft>
              <a:buNone/>
            </a:pPr>
            <a:r>
              <a:rPr lang="en"/>
              <a:t>22:09</a:t>
            </a:r>
            <a:endParaRPr/>
          </a:p>
          <a:p>
            <a:pPr marL="0" lvl="0" indent="0" algn="l" rtl="0">
              <a:spcBef>
                <a:spcPts val="0"/>
              </a:spcBef>
              <a:spcAft>
                <a:spcPts val="0"/>
              </a:spcAft>
              <a:buNone/>
            </a:pPr>
            <a:r>
              <a:rPr lang="en"/>
              <a:t>wanted to communicate to each other they might actually have to pay an internet service provider and say can you please</a:t>
            </a:r>
            <a:endParaRPr/>
          </a:p>
          <a:p>
            <a:pPr marL="0" lvl="0" indent="0" algn="l" rtl="0">
              <a:spcBef>
                <a:spcPts val="0"/>
              </a:spcBef>
              <a:spcAft>
                <a:spcPts val="0"/>
              </a:spcAft>
              <a:buNone/>
            </a:pPr>
            <a:r>
              <a:rPr lang="en"/>
              <a:t>22:15</a:t>
            </a:r>
            <a:endParaRPr/>
          </a:p>
          <a:p>
            <a:pPr marL="0" lvl="0" indent="0" algn="l" rtl="0">
              <a:spcBef>
                <a:spcPts val="0"/>
              </a:spcBef>
              <a:spcAft>
                <a:spcPts val="0"/>
              </a:spcAft>
              <a:buNone/>
            </a:pPr>
            <a:r>
              <a:rPr lang="en"/>
              <a:t>build me the actual physical link that crosses the country and when you build it please build it for only us to use so</a:t>
            </a:r>
            <a:endParaRPr/>
          </a:p>
          <a:p>
            <a:pPr marL="0" lvl="0" indent="0" algn="l" rtl="0">
              <a:spcBef>
                <a:spcPts val="0"/>
              </a:spcBef>
              <a:spcAft>
                <a:spcPts val="0"/>
              </a:spcAft>
              <a:buNone/>
            </a:pPr>
            <a:r>
              <a:rPr lang="en"/>
              <a:t>22:23</a:t>
            </a:r>
            <a:endParaRPr/>
          </a:p>
          <a:p>
            <a:pPr marL="0" lvl="0" indent="0" algn="l" rtl="0">
              <a:spcBef>
                <a:spcPts val="0"/>
              </a:spcBef>
              <a:spcAft>
                <a:spcPts val="0"/>
              </a:spcAft>
              <a:buNone/>
            </a:pPr>
            <a:r>
              <a:rPr lang="en"/>
              <a:t>it's very expensive to do this and it's not really the same as what we were talking about earlier where you can</a:t>
            </a:r>
            <a:endParaRPr/>
          </a:p>
          <a:p>
            <a:pPr marL="0" lvl="0" indent="0" algn="l" rtl="0">
              <a:spcBef>
                <a:spcPts val="0"/>
              </a:spcBef>
              <a:spcAft>
                <a:spcPts val="0"/>
              </a:spcAft>
              <a:buNone/>
            </a:pPr>
            <a:r>
              <a:rPr lang="en"/>
              <a:t>22:29</a:t>
            </a:r>
            <a:endParaRPr/>
          </a:p>
          <a:p>
            <a:pPr marL="0" lvl="0" indent="0" algn="l" rtl="0">
              <a:spcBef>
                <a:spcPts val="0"/>
              </a:spcBef>
              <a:spcAft>
                <a:spcPts val="0"/>
              </a:spcAft>
              <a:buNone/>
            </a:pPr>
            <a:r>
              <a:rPr lang="en"/>
              <a:t>reserve something and then tear it down this is a case where when you reserve something you're buying the actual</a:t>
            </a:r>
            <a:endParaRPr/>
          </a:p>
          <a:p>
            <a:pPr marL="0" lvl="0" indent="0" algn="l" rtl="0">
              <a:spcBef>
                <a:spcPts val="0"/>
              </a:spcBef>
              <a:spcAft>
                <a:spcPts val="0"/>
              </a:spcAft>
              <a:buNone/>
            </a:pPr>
            <a:r>
              <a:rPr lang="en"/>
              <a:t>22:34</a:t>
            </a:r>
            <a:endParaRPr/>
          </a:p>
          <a:p>
            <a:pPr marL="0" lvl="0" indent="0" algn="l" rtl="0">
              <a:spcBef>
                <a:spcPts val="0"/>
              </a:spcBef>
              <a:spcAft>
                <a:spcPts val="0"/>
              </a:spcAft>
              <a:buNone/>
            </a:pPr>
            <a:r>
              <a:rPr lang="en"/>
              <a:t>Network and it's going to take years to build the network itself and you're going to use it for years and years and</a:t>
            </a:r>
            <a:endParaRPr/>
          </a:p>
          <a:p>
            <a:pPr marL="0" lvl="0" indent="0" algn="l" rtl="0">
              <a:spcBef>
                <a:spcPts val="0"/>
              </a:spcBef>
              <a:spcAft>
                <a:spcPts val="0"/>
              </a:spcAft>
              <a:buNone/>
            </a:pPr>
            <a:r>
              <a:rPr lang="en"/>
              <a:t>22:41</a:t>
            </a:r>
            <a:endParaRPr/>
          </a:p>
          <a:p>
            <a:pPr marL="0" lvl="0" indent="0" algn="l" rtl="0">
              <a:spcBef>
                <a:spcPts val="0"/>
              </a:spcBef>
              <a:spcAft>
                <a:spcPts val="0"/>
              </a:spcAft>
              <a:buNone/>
            </a:pPr>
            <a:r>
              <a:rPr lang="en"/>
              <a:t>years and there really isn't even a notion of tear down so we've kind of evolved Beyond just the circuit</a:t>
            </a:r>
            <a:endParaRPr/>
          </a:p>
          <a:p>
            <a:pPr marL="0" lvl="0" indent="0" algn="l" rtl="0">
              <a:spcBef>
                <a:spcPts val="0"/>
              </a:spcBef>
              <a:spcAft>
                <a:spcPts val="0"/>
              </a:spcAft>
              <a:buNone/>
            </a:pPr>
            <a:r>
              <a:rPr lang="en"/>
              <a:t>22:46</a:t>
            </a:r>
            <a:endParaRPr/>
          </a:p>
          <a:p>
            <a:pPr marL="0" lvl="0" indent="0" algn="l" rtl="0">
              <a:spcBef>
                <a:spcPts val="0"/>
              </a:spcBef>
              <a:spcAft>
                <a:spcPts val="0"/>
              </a:spcAft>
              <a:buNone/>
            </a:pPr>
            <a:r>
              <a:rPr lang="en"/>
              <a:t>switching idea that we talked about earlier but you can imagine in real life if someone really needs bandwidth they</a:t>
            </a:r>
            <a:endParaRPr/>
          </a:p>
          <a:p>
            <a:pPr marL="0" lvl="0" indent="0" algn="l" rtl="0">
              <a:spcBef>
                <a:spcPts val="0"/>
              </a:spcBef>
              <a:spcAft>
                <a:spcPts val="0"/>
              </a:spcAft>
              <a:buNone/>
            </a:pPr>
            <a:r>
              <a:rPr lang="en"/>
              <a:t>22:52</a:t>
            </a:r>
            <a:endParaRPr/>
          </a:p>
          <a:p>
            <a:pPr marL="0" lvl="0" indent="0" algn="l" rtl="0">
              <a:spcBef>
                <a:spcPts val="0"/>
              </a:spcBef>
              <a:spcAft>
                <a:spcPts val="0"/>
              </a:spcAft>
              <a:buNone/>
            </a:pPr>
            <a:r>
              <a:rPr lang="en"/>
              <a:t>can just go out and tell Comcast or AT&amp;T can you just build me a link and I'll</a:t>
            </a:r>
            <a:endParaRPr/>
          </a:p>
          <a:p>
            <a:pPr marL="0" lvl="0" indent="0" algn="l" rtl="0">
              <a:spcBef>
                <a:spcPts val="0"/>
              </a:spcBef>
              <a:spcAft>
                <a:spcPts val="0"/>
              </a:spcAft>
              <a:buNone/>
            </a:pPr>
            <a:r>
              <a:rPr lang="en"/>
              <a:t>22:57</a:t>
            </a:r>
            <a:endParaRPr/>
          </a:p>
          <a:p>
            <a:pPr marL="0" lvl="0" indent="0" algn="l" rtl="0">
              <a:spcBef>
                <a:spcPts val="0"/>
              </a:spcBef>
              <a:spcAft>
                <a:spcPts val="0"/>
              </a:spcAft>
              <a:buNone/>
            </a:pPr>
            <a:r>
              <a:rPr lang="en"/>
              <a:t>pay a lot for it so it's very expensive it's very slow it's not quite the same as dynamically setting up and tearing</a:t>
            </a:r>
            <a:endParaRPr/>
          </a:p>
          <a:p>
            <a:pPr marL="0" lvl="0" indent="0" algn="l" rtl="0">
              <a:spcBef>
                <a:spcPts val="0"/>
              </a:spcBef>
              <a:spcAft>
                <a:spcPts val="0"/>
              </a:spcAft>
              <a:buNone/>
            </a:pPr>
            <a:r>
              <a:rPr lang="en"/>
              <a:t>23:04</a:t>
            </a:r>
            <a:endParaRPr/>
          </a:p>
          <a:p>
            <a:pPr marL="0" lvl="0" indent="0" algn="l" rtl="0">
              <a:spcBef>
                <a:spcPts val="0"/>
              </a:spcBef>
              <a:spcAft>
                <a:spcPts val="0"/>
              </a:spcAft>
              <a:buNone/>
            </a:pPr>
            <a:r>
              <a:rPr lang="en"/>
              <a:t>down bandwidth but if you wanted to you can still get a full-time bandwidth link</a:t>
            </a:r>
            <a:endParaRPr/>
          </a:p>
          <a:p>
            <a:pPr marL="0" lvl="0" indent="0" algn="l" rtl="0">
              <a:spcBef>
                <a:spcPts val="0"/>
              </a:spcBef>
              <a:spcAft>
                <a:spcPts val="0"/>
              </a:spcAft>
              <a:buNone/>
            </a:pPr>
            <a:r>
              <a:rPr lang="en"/>
              <a:t>23:09</a:t>
            </a:r>
            <a:endParaRPr/>
          </a:p>
          <a:p>
            <a:pPr marL="0" lvl="0" indent="0" algn="l" rtl="0">
              <a:spcBef>
                <a:spcPts val="0"/>
              </a:spcBef>
              <a:spcAft>
                <a:spcPts val="0"/>
              </a:spcAft>
              <a:buNone/>
            </a:pPr>
            <a:r>
              <a:rPr lang="en"/>
              <a:t>that's all yours so these settings as mentioned they're more constrained it's not like the wide internet just lets you</a:t>
            </a:r>
            <a:endParaRPr/>
          </a:p>
          <a:p>
            <a:pPr marL="0" lvl="0" indent="0" algn="l" rtl="0">
              <a:spcBef>
                <a:spcPts val="0"/>
              </a:spcBef>
              <a:spcAft>
                <a:spcPts val="0"/>
              </a:spcAft>
              <a:buNone/>
            </a:pPr>
            <a:r>
              <a:rPr lang="en"/>
              <a:t>23:16</a:t>
            </a:r>
            <a:endParaRPr/>
          </a:p>
          <a:p>
            <a:pPr marL="0" lvl="0" indent="0" algn="l" rtl="0">
              <a:spcBef>
                <a:spcPts val="0"/>
              </a:spcBef>
              <a:spcAft>
                <a:spcPts val="0"/>
              </a:spcAft>
              <a:buNone/>
            </a:pPr>
            <a:r>
              <a:rPr lang="en"/>
              <a:t>reserve and tear down things whenever you want it's kind of a very limited set of applications that would want</a:t>
            </a:r>
            <a:endParaRPr/>
          </a:p>
          <a:p>
            <a:pPr marL="0" lvl="0" indent="0" algn="l" rtl="0">
              <a:spcBef>
                <a:spcPts val="0"/>
              </a:spcBef>
              <a:spcAft>
                <a:spcPts val="0"/>
              </a:spcAft>
              <a:buNone/>
            </a:pPr>
            <a:r>
              <a:rPr lang="en"/>
              <a:t>23:21</a:t>
            </a:r>
            <a:endParaRPr/>
          </a:p>
          <a:p>
            <a:pPr marL="0" lvl="0" indent="0" algn="l" rtl="0">
              <a:spcBef>
                <a:spcPts val="0"/>
              </a:spcBef>
              <a:spcAft>
                <a:spcPts val="0"/>
              </a:spcAft>
              <a:buNone/>
            </a:pPr>
            <a:r>
              <a:rPr lang="en"/>
              <a:t>reservations to begin with and are willing to pay for it but this just goes to show it's trade-offs some</a:t>
            </a:r>
            <a:endParaRPr/>
          </a:p>
          <a:p>
            <a:pPr marL="0" lvl="0" indent="0" algn="l" rtl="0">
              <a:spcBef>
                <a:spcPts val="0"/>
              </a:spcBef>
              <a:spcAft>
                <a:spcPts val="0"/>
              </a:spcAft>
              <a:buNone/>
            </a:pPr>
            <a:r>
              <a:rPr lang="en"/>
              <a:t>23:27</a:t>
            </a:r>
            <a:endParaRPr/>
          </a:p>
          <a:p>
            <a:pPr marL="0" lvl="0" indent="0" algn="l" rtl="0">
              <a:spcBef>
                <a:spcPts val="0"/>
              </a:spcBef>
              <a:spcAft>
                <a:spcPts val="0"/>
              </a:spcAft>
              <a:buNone/>
            </a:pPr>
            <a:r>
              <a:rPr lang="en"/>
              <a:t>applications do want the reservations and if they're willing to pay up for it they can actually achieve it so that's</a:t>
            </a:r>
            <a:endParaRPr/>
          </a:p>
          <a:p>
            <a:pPr marL="0" lvl="0" indent="0" algn="l" rtl="0">
              <a:spcBef>
                <a:spcPts val="0"/>
              </a:spcBef>
              <a:spcAft>
                <a:spcPts val="0"/>
              </a:spcAft>
              <a:buNone/>
            </a:pPr>
            <a:r>
              <a:rPr lang="en"/>
              <a:t>23:33</a:t>
            </a:r>
            <a:endParaRPr/>
          </a:p>
          <a:p>
            <a:pPr marL="0" lvl="0" indent="0" algn="l" rtl="0">
              <a:spcBef>
                <a:spcPts val="0"/>
              </a:spcBef>
              <a:spcAft>
                <a:spcPts val="0"/>
              </a:spcAft>
              <a:buNone/>
            </a:pPr>
            <a:r>
              <a:rPr lang="en"/>
              <a:t>what this slide says okay A little bit of brief history by the way on circuit versus packet</a:t>
            </a:r>
            <a:endParaRPr/>
          </a:p>
          <a:p>
            <a:pPr marL="0" lvl="0" indent="0" algn="l" rtl="0">
              <a:spcBef>
                <a:spcPts val="0"/>
              </a:spcBef>
              <a:spcAft>
                <a:spcPts val="0"/>
              </a:spcAft>
              <a:buNone/>
            </a:pPr>
            <a:r>
              <a:rPr lang="en"/>
              <a:t>23:39</a:t>
            </a:r>
            <a:endParaRPr/>
          </a:p>
          <a:p>
            <a:pPr marL="0" lvl="0" indent="0" algn="l" rtl="0">
              <a:spcBef>
                <a:spcPts val="0"/>
              </a:spcBef>
              <a:spcAft>
                <a:spcPts val="0"/>
              </a:spcAft>
              <a:buNone/>
            </a:pPr>
            <a:r>
              <a:rPr lang="en"/>
              <a:t>switching as we've kind of alluded to because of these trade-offs it wasn't clear right away that packet switching</a:t>
            </a:r>
            <a:endParaRPr/>
          </a:p>
          <a:p>
            <a:pPr marL="0" lvl="0" indent="0" algn="l" rtl="0">
              <a:spcBef>
                <a:spcPts val="0"/>
              </a:spcBef>
              <a:spcAft>
                <a:spcPts val="0"/>
              </a:spcAft>
              <a:buNone/>
            </a:pPr>
            <a:r>
              <a:rPr lang="en"/>
              <a:t>23:45</a:t>
            </a:r>
            <a:endParaRPr/>
          </a:p>
          <a:p>
            <a:pPr marL="0" lvl="0" indent="0" algn="l" rtl="0">
              <a:spcBef>
                <a:spcPts val="0"/>
              </a:spcBef>
              <a:spcAft>
                <a:spcPts val="0"/>
              </a:spcAft>
              <a:buNone/>
            </a:pPr>
            <a:r>
              <a:rPr lang="en"/>
              <a:t>was the way to go so in the 1970s and the 1980s when the internet was first starting up it wasn't immediately clear</a:t>
            </a:r>
            <a:endParaRPr/>
          </a:p>
          <a:p>
            <a:pPr marL="0" lvl="0" indent="0" algn="l" rtl="0">
              <a:spcBef>
                <a:spcPts val="0"/>
              </a:spcBef>
              <a:spcAft>
                <a:spcPts val="0"/>
              </a:spcAft>
              <a:buNone/>
            </a:pPr>
            <a:r>
              <a:rPr lang="en"/>
              <a:t>23:52</a:t>
            </a:r>
            <a:endParaRPr/>
          </a:p>
          <a:p>
            <a:pPr marL="0" lvl="0" indent="0" algn="l" rtl="0">
              <a:spcBef>
                <a:spcPts val="0"/>
              </a:spcBef>
              <a:spcAft>
                <a:spcPts val="0"/>
              </a:spcAft>
              <a:buNone/>
            </a:pPr>
            <a:r>
              <a:rPr lang="en"/>
              <a:t>which of these two should be used so in the beginning packet switching was what</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3"/>
        <p:cNvGrpSpPr/>
        <p:nvPr/>
      </p:nvGrpSpPr>
      <p:grpSpPr>
        <a:xfrm>
          <a:off x="0" y="0"/>
          <a:ext cx="0" cy="0"/>
          <a:chOff x="0" y="0"/>
          <a:chExt cx="0" cy="0"/>
        </a:xfrm>
      </p:grpSpPr>
      <p:sp>
        <p:nvSpPr>
          <p:cNvPr id="1374" name="Google Shape;1374;g2efdb474fbe_0_12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5" name="Google Shape;1375;g2efdb474fbe_0_12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A lesson in how technology can transform user behavior!</a:t>
            </a:r>
          </a:p>
          <a:p>
            <a:pPr marL="0" lvl="0" indent="0" algn="l" rtl="0">
              <a:spcBef>
                <a:spcPts val="0"/>
              </a:spcBef>
              <a:spcAft>
                <a:spcPts val="0"/>
              </a:spcAft>
              <a:buNone/>
            </a:pPr>
            <a:endParaRPr lang="en" dirty="0"/>
          </a:p>
          <a:p>
            <a:pPr marL="0" lvl="0" indent="0" algn="l" rtl="0">
              <a:spcBef>
                <a:spcPts val="0"/>
              </a:spcBef>
              <a:spcAft>
                <a:spcPts val="0"/>
              </a:spcAft>
              <a:buNone/>
            </a:pPr>
            <a:r>
              <a:rPr lang="en" dirty="0"/>
              <a:t>because of these trade-offs it wasn't clear right away that packet switching</a:t>
            </a:r>
            <a:endParaRPr dirty="0"/>
          </a:p>
          <a:p>
            <a:pPr marL="0" lvl="0" indent="0" algn="l" rtl="0">
              <a:spcBef>
                <a:spcPts val="0"/>
              </a:spcBef>
              <a:spcAft>
                <a:spcPts val="0"/>
              </a:spcAft>
              <a:buNone/>
            </a:pPr>
            <a:r>
              <a:rPr lang="en" dirty="0"/>
              <a:t>23:45</a:t>
            </a:r>
            <a:endParaRPr dirty="0"/>
          </a:p>
          <a:p>
            <a:pPr marL="0" lvl="0" indent="0" algn="l" rtl="0">
              <a:spcBef>
                <a:spcPts val="0"/>
              </a:spcBef>
              <a:spcAft>
                <a:spcPts val="0"/>
              </a:spcAft>
              <a:buNone/>
            </a:pPr>
            <a:r>
              <a:rPr lang="en" dirty="0"/>
              <a:t>was the way to go so in the 1970s and the 1980s when the internet was first starting up it wasn't immediately clear</a:t>
            </a:r>
            <a:endParaRPr dirty="0"/>
          </a:p>
          <a:p>
            <a:pPr marL="0" lvl="0" indent="0" algn="l" rtl="0">
              <a:spcBef>
                <a:spcPts val="0"/>
              </a:spcBef>
              <a:spcAft>
                <a:spcPts val="0"/>
              </a:spcAft>
              <a:buNone/>
            </a:pPr>
            <a:r>
              <a:rPr lang="en" dirty="0"/>
              <a:t>23:52</a:t>
            </a:r>
            <a:endParaRPr dirty="0"/>
          </a:p>
          <a:p>
            <a:pPr marL="0" lvl="0" indent="0" algn="l" rtl="0">
              <a:spcBef>
                <a:spcPts val="0"/>
              </a:spcBef>
              <a:spcAft>
                <a:spcPts val="0"/>
              </a:spcAft>
              <a:buNone/>
            </a:pPr>
            <a:r>
              <a:rPr lang="en" dirty="0"/>
              <a:t>which of these two should be used so in the beginning packet switching was what</a:t>
            </a:r>
            <a:endParaRPr dirty="0"/>
          </a:p>
          <a:p>
            <a:pPr marL="0" lvl="0" indent="0" algn="l" rtl="0">
              <a:spcBef>
                <a:spcPts val="0"/>
              </a:spcBef>
              <a:spcAft>
                <a:spcPts val="0"/>
              </a:spcAft>
              <a:buNone/>
            </a:pPr>
            <a:r>
              <a:rPr lang="en" dirty="0"/>
              <a:t>23:57</a:t>
            </a:r>
            <a:endParaRPr dirty="0"/>
          </a:p>
          <a:p>
            <a:pPr marL="0" lvl="0" indent="0" algn="l" rtl="0">
              <a:spcBef>
                <a:spcPts val="0"/>
              </a:spcBef>
              <a:spcAft>
                <a:spcPts val="0"/>
              </a:spcAft>
              <a:buNone/>
            </a:pPr>
            <a:r>
              <a:rPr lang="en" dirty="0"/>
              <a:t>people used and this was great because the very early internet was all about transferring files it was researchers</a:t>
            </a:r>
            <a:endParaRPr dirty="0"/>
          </a:p>
          <a:p>
            <a:pPr marL="0" lvl="0" indent="0" algn="l" rtl="0">
              <a:spcBef>
                <a:spcPts val="0"/>
              </a:spcBef>
              <a:spcAft>
                <a:spcPts val="0"/>
              </a:spcAft>
              <a:buNone/>
            </a:pPr>
            <a:r>
              <a:rPr lang="en" dirty="0"/>
              <a:t>24:04</a:t>
            </a:r>
            <a:endParaRPr dirty="0"/>
          </a:p>
          <a:p>
            <a:pPr marL="0" lvl="0" indent="0" algn="l" rtl="0">
              <a:spcBef>
                <a:spcPts val="0"/>
              </a:spcBef>
              <a:spcAft>
                <a:spcPts val="0"/>
              </a:spcAft>
              <a:buNone/>
            </a:pPr>
            <a:r>
              <a:rPr lang="en" dirty="0"/>
              <a:t>saying hey I want to send a research paper from Stanford to UC Berkeley or something like that so if the idea is to</a:t>
            </a:r>
            <a:endParaRPr dirty="0"/>
          </a:p>
          <a:p>
            <a:pPr marL="0" lvl="0" indent="0" algn="l" rtl="0">
              <a:spcBef>
                <a:spcPts val="0"/>
              </a:spcBef>
              <a:spcAft>
                <a:spcPts val="0"/>
              </a:spcAft>
              <a:buNone/>
            </a:pPr>
            <a:r>
              <a:rPr lang="en" dirty="0"/>
              <a:t>24:10</a:t>
            </a:r>
            <a:endParaRPr dirty="0"/>
          </a:p>
          <a:p>
            <a:pPr marL="0" lvl="0" indent="0" algn="l" rtl="0">
              <a:spcBef>
                <a:spcPts val="0"/>
              </a:spcBef>
              <a:spcAft>
                <a:spcPts val="0"/>
              </a:spcAft>
              <a:buNone/>
            </a:pPr>
            <a:r>
              <a:rPr lang="en" dirty="0"/>
              <a:t>transfer files it makes sense to use packet switching for the reasons we mentioned earlier file transfer is very</a:t>
            </a:r>
            <a:endParaRPr dirty="0"/>
          </a:p>
          <a:p>
            <a:pPr marL="0" lvl="0" indent="0" algn="l" rtl="0">
              <a:spcBef>
                <a:spcPts val="0"/>
              </a:spcBef>
              <a:spcAft>
                <a:spcPts val="0"/>
              </a:spcAft>
              <a:buNone/>
            </a:pPr>
            <a:r>
              <a:rPr lang="en" dirty="0"/>
              <a:t>24:16</a:t>
            </a:r>
            <a:endParaRPr dirty="0"/>
          </a:p>
          <a:p>
            <a:pPr marL="0" lvl="0" indent="0" algn="l" rtl="0">
              <a:spcBef>
                <a:spcPts val="0"/>
              </a:spcBef>
              <a:spcAft>
                <a:spcPts val="0"/>
              </a:spcAft>
              <a:buNone/>
            </a:pPr>
            <a:r>
              <a:rPr lang="en" dirty="0"/>
              <a:t>bursting you transfer a file and then you read it for a couple of hours and then you transfer another file and read</a:t>
            </a:r>
            <a:endParaRPr dirty="0"/>
          </a:p>
          <a:p>
            <a:pPr marL="0" lvl="0" indent="0" algn="l" rtl="0">
              <a:spcBef>
                <a:spcPts val="0"/>
              </a:spcBef>
              <a:spcAft>
                <a:spcPts val="0"/>
              </a:spcAft>
              <a:buNone/>
            </a:pPr>
            <a:r>
              <a:rPr lang="en" dirty="0"/>
              <a:t>24:22</a:t>
            </a:r>
            <a:endParaRPr dirty="0"/>
          </a:p>
          <a:p>
            <a:pPr marL="0" lvl="0" indent="0" algn="l" rtl="0">
              <a:spcBef>
                <a:spcPts val="0"/>
              </a:spcBef>
              <a:spcAft>
                <a:spcPts val="0"/>
              </a:spcAft>
              <a:buNone/>
            </a:pPr>
            <a:r>
              <a:rPr lang="en" dirty="0"/>
              <a:t>it for a couple of hours so this application is very bursty and because that was the dominant application packet</a:t>
            </a:r>
            <a:endParaRPr dirty="0"/>
          </a:p>
          <a:p>
            <a:pPr marL="0" lvl="0" indent="0" algn="l" rtl="0">
              <a:spcBef>
                <a:spcPts val="0"/>
              </a:spcBef>
              <a:spcAft>
                <a:spcPts val="0"/>
              </a:spcAft>
              <a:buNone/>
            </a:pPr>
            <a:r>
              <a:rPr lang="en" dirty="0"/>
              <a:t>24:28</a:t>
            </a:r>
            <a:endParaRPr dirty="0"/>
          </a:p>
          <a:p>
            <a:pPr marL="0" lvl="0" indent="0" algn="l" rtl="0">
              <a:spcBef>
                <a:spcPts val="0"/>
              </a:spcBef>
              <a:spcAft>
                <a:spcPts val="0"/>
              </a:spcAft>
              <a:buNone/>
            </a:pPr>
            <a:r>
              <a:rPr lang="en" dirty="0"/>
              <a:t>switching turned out to be the right approach for the very early internet then in the 80s and 90s something</a:t>
            </a:r>
            <a:endParaRPr dirty="0"/>
          </a:p>
          <a:p>
            <a:pPr marL="0" lvl="0" indent="0" algn="l" rtl="0">
              <a:spcBef>
                <a:spcPts val="0"/>
              </a:spcBef>
              <a:spcAft>
                <a:spcPts val="0"/>
              </a:spcAft>
              <a:buNone/>
            </a:pPr>
            <a:r>
              <a:rPr lang="en" dirty="0"/>
              <a:t>24:34</a:t>
            </a:r>
            <a:endParaRPr dirty="0"/>
          </a:p>
          <a:p>
            <a:pPr marL="0" lvl="0" indent="0" algn="l" rtl="0">
              <a:spcBef>
                <a:spcPts val="0"/>
              </a:spcBef>
              <a:spcAft>
                <a:spcPts val="0"/>
              </a:spcAft>
              <a:buNone/>
            </a:pPr>
            <a:r>
              <a:rPr lang="en" dirty="0"/>
              <a:t>interesting happened so the internet stopped becoming a research project that was funded by the government and</a:t>
            </a:r>
            <a:endParaRPr dirty="0"/>
          </a:p>
          <a:p>
            <a:pPr marL="0" lvl="0" indent="0" algn="l" rtl="0">
              <a:spcBef>
                <a:spcPts val="0"/>
              </a:spcBef>
              <a:spcAft>
                <a:spcPts val="0"/>
              </a:spcAft>
              <a:buNone/>
            </a:pPr>
            <a:r>
              <a:rPr lang="en" dirty="0"/>
              <a:t>24:40</a:t>
            </a:r>
            <a:endParaRPr dirty="0"/>
          </a:p>
          <a:p>
            <a:pPr marL="0" lvl="0" indent="0" algn="l" rtl="0">
              <a:spcBef>
                <a:spcPts val="0"/>
              </a:spcBef>
              <a:spcAft>
                <a:spcPts val="0"/>
              </a:spcAft>
              <a:buNone/>
            </a:pPr>
            <a:r>
              <a:rPr lang="en" dirty="0"/>
              <a:t>research groups and it started to become an actual business so in the very old days of the internet it wasn't like</a:t>
            </a:r>
            <a:endParaRPr dirty="0"/>
          </a:p>
          <a:p>
            <a:pPr marL="0" lvl="0" indent="0" algn="l" rtl="0">
              <a:spcBef>
                <a:spcPts val="0"/>
              </a:spcBef>
              <a:spcAft>
                <a:spcPts val="0"/>
              </a:spcAft>
              <a:buNone/>
            </a:pPr>
            <a:r>
              <a:rPr lang="en" dirty="0"/>
              <a:t>24:46</a:t>
            </a:r>
            <a:endParaRPr dirty="0"/>
          </a:p>
          <a:p>
            <a:pPr marL="0" lvl="0" indent="0" algn="l" rtl="0">
              <a:spcBef>
                <a:spcPts val="0"/>
              </a:spcBef>
              <a:spcAft>
                <a:spcPts val="0"/>
              </a:spcAft>
              <a:buNone/>
            </a:pPr>
            <a:r>
              <a:rPr lang="en" dirty="0"/>
              <a:t>researchers were you know trying to make money off of it and saying oh you know my goal is to make money back in the in the early 70s and '</a:t>
            </a:r>
            <a:endParaRPr dirty="0"/>
          </a:p>
          <a:p>
            <a:pPr marL="0" lvl="0" indent="0" algn="l" rtl="0">
              <a:spcBef>
                <a:spcPts val="0"/>
              </a:spcBef>
              <a:spcAft>
                <a:spcPts val="0"/>
              </a:spcAft>
              <a:buNone/>
            </a:pPr>
            <a:r>
              <a:rPr lang="en" dirty="0"/>
              <a:t>24:54</a:t>
            </a:r>
            <a:endParaRPr dirty="0"/>
          </a:p>
          <a:p>
            <a:pPr marL="0" lvl="0" indent="0" algn="l" rtl="0">
              <a:spcBef>
                <a:spcPts val="0"/>
              </a:spcBef>
              <a:spcAft>
                <a:spcPts val="0"/>
              </a:spcAft>
              <a:buNone/>
            </a:pPr>
            <a:r>
              <a:rPr lang="en" dirty="0"/>
              <a:t>80s it was more about research and just trying to see what the system could do and that was what the government and</a:t>
            </a:r>
            <a:endParaRPr dirty="0"/>
          </a:p>
          <a:p>
            <a:pPr marL="0" lvl="0" indent="0" algn="l" rtl="0">
              <a:spcBef>
                <a:spcPts val="0"/>
              </a:spcBef>
              <a:spcAft>
                <a:spcPts val="0"/>
              </a:spcAft>
              <a:buNone/>
            </a:pPr>
            <a:r>
              <a:rPr lang="en" dirty="0"/>
              <a:t>25:00</a:t>
            </a:r>
            <a:endParaRPr dirty="0"/>
          </a:p>
          <a:p>
            <a:pPr marL="0" lvl="0" indent="0" algn="l" rtl="0">
              <a:spcBef>
                <a:spcPts val="0"/>
              </a:spcBef>
              <a:spcAft>
                <a:spcPts val="0"/>
              </a:spcAft>
              <a:buNone/>
            </a:pPr>
            <a:r>
              <a:rPr lang="en" dirty="0"/>
              <a:t>different universities were funding but once we got to the 80s and 90s the internet became more of a commercial</a:t>
            </a:r>
            <a:endParaRPr dirty="0"/>
          </a:p>
          <a:p>
            <a:pPr marL="0" lvl="0" indent="0" algn="l" rtl="0">
              <a:spcBef>
                <a:spcPts val="0"/>
              </a:spcBef>
              <a:spcAft>
                <a:spcPts val="0"/>
              </a:spcAft>
              <a:buNone/>
            </a:pPr>
            <a:r>
              <a:rPr lang="en" dirty="0"/>
              <a:t>25:06</a:t>
            </a:r>
            <a:endParaRPr dirty="0"/>
          </a:p>
          <a:p>
            <a:pPr marL="0" lvl="0" indent="0" algn="l" rtl="0">
              <a:spcBef>
                <a:spcPts val="0"/>
              </a:spcBef>
              <a:spcAft>
                <a:spcPts val="0"/>
              </a:spcAft>
              <a:buNone/>
            </a:pPr>
            <a:r>
              <a:rPr lang="en" dirty="0"/>
              <a:t>Enterprise and that meant that companies actually wanted to make money and sell the internet to average users not just</a:t>
            </a:r>
            <a:endParaRPr dirty="0"/>
          </a:p>
          <a:p>
            <a:pPr marL="0" lvl="0" indent="0" algn="l" rtl="0">
              <a:spcBef>
                <a:spcPts val="0"/>
              </a:spcBef>
              <a:spcAft>
                <a:spcPts val="0"/>
              </a:spcAft>
              <a:buNone/>
            </a:pPr>
            <a:r>
              <a:rPr lang="en" dirty="0"/>
              <a:t>25:13</a:t>
            </a:r>
            <a:endParaRPr dirty="0"/>
          </a:p>
          <a:p>
            <a:pPr marL="0" lvl="0" indent="0" algn="l" rtl="0">
              <a:spcBef>
                <a:spcPts val="0"/>
              </a:spcBef>
              <a:spcAft>
                <a:spcPts val="0"/>
              </a:spcAft>
              <a:buNone/>
            </a:pPr>
            <a:r>
              <a:rPr lang="en" dirty="0"/>
              <a:t>researchers playing around with it and seeing what would work and so there was a concerted effort to try and move</a:t>
            </a:r>
            <a:endParaRPr dirty="0"/>
          </a:p>
          <a:p>
            <a:pPr marL="0" lvl="0" indent="0" algn="l" rtl="0">
              <a:spcBef>
                <a:spcPts val="0"/>
              </a:spcBef>
              <a:spcAft>
                <a:spcPts val="0"/>
              </a:spcAft>
              <a:buNone/>
            </a:pPr>
            <a:r>
              <a:rPr lang="en" dirty="0"/>
              <a:t>25:19</a:t>
            </a:r>
            <a:endParaRPr dirty="0"/>
          </a:p>
          <a:p>
            <a:pPr marL="0" lvl="0" indent="0" algn="l" rtl="0">
              <a:spcBef>
                <a:spcPts val="0"/>
              </a:spcBef>
              <a:spcAft>
                <a:spcPts val="0"/>
              </a:spcAft>
              <a:buNone/>
            </a:pPr>
            <a:r>
              <a:rPr lang="en" dirty="0"/>
              <a:t>towards circuit switching because the idea was well if we're going to hand off control of the internet to all these</a:t>
            </a:r>
            <a:endParaRPr dirty="0"/>
          </a:p>
          <a:p>
            <a:pPr marL="0" lvl="0" indent="0" algn="l" rtl="0">
              <a:spcBef>
                <a:spcPts val="0"/>
              </a:spcBef>
              <a:spcAft>
                <a:spcPts val="0"/>
              </a:spcAft>
              <a:buNone/>
            </a:pPr>
            <a:r>
              <a:rPr lang="en" dirty="0"/>
              <a:t>25:25</a:t>
            </a:r>
            <a:endParaRPr dirty="0"/>
          </a:p>
          <a:p>
            <a:pPr marL="0" lvl="0" indent="0" algn="l" rtl="0">
              <a:spcBef>
                <a:spcPts val="0"/>
              </a:spcBef>
              <a:spcAft>
                <a:spcPts val="0"/>
              </a:spcAft>
              <a:buNone/>
            </a:pPr>
            <a:r>
              <a:rPr lang="en" dirty="0"/>
              <a:t>companies and they want to sell the internet to users it makes sense to have circuit switching</a:t>
            </a:r>
            <a:endParaRPr dirty="0"/>
          </a:p>
          <a:p>
            <a:pPr marL="0" lvl="0" indent="0" algn="l" rtl="0">
              <a:spcBef>
                <a:spcPts val="0"/>
              </a:spcBef>
              <a:spcAft>
                <a:spcPts val="0"/>
              </a:spcAft>
              <a:buNone/>
            </a:pPr>
            <a:r>
              <a:rPr lang="en" dirty="0"/>
              <a:t>25:30</a:t>
            </a:r>
            <a:endParaRPr dirty="0"/>
          </a:p>
          <a:p>
            <a:pPr marL="0" lvl="0" indent="0" algn="l" rtl="0">
              <a:spcBef>
                <a:spcPts val="0"/>
              </a:spcBef>
              <a:spcAft>
                <a:spcPts val="0"/>
              </a:spcAft>
              <a:buNone/>
            </a:pPr>
            <a:r>
              <a:rPr lang="en" dirty="0"/>
              <a:t>because circuit switching has a very intuitive business model like we talked about we can say if you want to reserve</a:t>
            </a:r>
            <a:endParaRPr dirty="0"/>
          </a:p>
          <a:p>
            <a:pPr marL="0" lvl="0" indent="0" algn="l" rtl="0">
              <a:spcBef>
                <a:spcPts val="0"/>
              </a:spcBef>
              <a:spcAft>
                <a:spcPts val="0"/>
              </a:spcAft>
              <a:buNone/>
            </a:pPr>
            <a:r>
              <a:rPr lang="en" dirty="0"/>
              <a:t>25:36</a:t>
            </a:r>
            <a:endParaRPr dirty="0"/>
          </a:p>
          <a:p>
            <a:pPr marL="0" lvl="0" indent="0" algn="l" rtl="0">
              <a:spcBef>
                <a:spcPts val="0"/>
              </a:spcBef>
              <a:spcAft>
                <a:spcPts val="0"/>
              </a:spcAft>
              <a:buNone/>
            </a:pPr>
            <a:r>
              <a:rPr lang="en" dirty="0"/>
              <a:t>five that's going to cost you $5 you want to reserve 10 it's going to cost you $10 and packet switching doesn't</a:t>
            </a:r>
            <a:endParaRPr dirty="0"/>
          </a:p>
          <a:p>
            <a:pPr marL="0" lvl="0" indent="0" algn="l" rtl="0">
              <a:spcBef>
                <a:spcPts val="0"/>
              </a:spcBef>
              <a:spcAft>
                <a:spcPts val="0"/>
              </a:spcAft>
              <a:buNone/>
            </a:pPr>
            <a:r>
              <a:rPr lang="en" dirty="0"/>
              <a:t>25:42</a:t>
            </a:r>
            <a:endParaRPr dirty="0"/>
          </a:p>
          <a:p>
            <a:pPr marL="0" lvl="0" indent="0" algn="l" rtl="0">
              <a:spcBef>
                <a:spcPts val="0"/>
              </a:spcBef>
              <a:spcAft>
                <a:spcPts val="0"/>
              </a:spcAft>
              <a:buNone/>
            </a:pPr>
            <a:r>
              <a:rPr lang="en" dirty="0"/>
              <a:t>offer a similar business model that's so intuitive so there was a real effort to try and move the internet towards</a:t>
            </a:r>
            <a:endParaRPr dirty="0"/>
          </a:p>
          <a:p>
            <a:pPr marL="0" lvl="0" indent="0" algn="l" rtl="0">
              <a:spcBef>
                <a:spcPts val="0"/>
              </a:spcBef>
              <a:spcAft>
                <a:spcPts val="0"/>
              </a:spcAft>
              <a:buNone/>
            </a:pPr>
            <a:r>
              <a:rPr lang="en" dirty="0"/>
              <a:t>25:48</a:t>
            </a:r>
            <a:endParaRPr dirty="0"/>
          </a:p>
          <a:p>
            <a:pPr marL="0" lvl="0" indent="0" algn="l" rtl="0">
              <a:spcBef>
                <a:spcPts val="0"/>
              </a:spcBef>
              <a:spcAft>
                <a:spcPts val="0"/>
              </a:spcAft>
              <a:buNone/>
            </a:pPr>
            <a:r>
              <a:rPr lang="en" dirty="0"/>
              <a:t>circuit switching and another reason why circuit switching was anticipated to be the right idea here was because people</a:t>
            </a:r>
            <a:endParaRPr dirty="0"/>
          </a:p>
          <a:p>
            <a:pPr marL="0" lvl="0" indent="0" algn="l" rtl="0">
              <a:spcBef>
                <a:spcPts val="0"/>
              </a:spcBef>
              <a:spcAft>
                <a:spcPts val="0"/>
              </a:spcAft>
              <a:buNone/>
            </a:pPr>
            <a:r>
              <a:rPr lang="en" dirty="0"/>
              <a:t>25:55</a:t>
            </a:r>
            <a:endParaRPr dirty="0"/>
          </a:p>
          <a:p>
            <a:pPr marL="0" lvl="0" indent="0" algn="l" rtl="0">
              <a:spcBef>
                <a:spcPts val="0"/>
              </a:spcBef>
              <a:spcAft>
                <a:spcPts val="0"/>
              </a:spcAft>
              <a:buNone/>
            </a:pPr>
            <a:r>
              <a:rPr lang="en" dirty="0"/>
              <a:t>were trying to predict the future and they thought that the future of the internet would be voice and TV</a:t>
            </a:r>
            <a:endParaRPr dirty="0"/>
          </a:p>
          <a:p>
            <a:pPr marL="0" lvl="0" indent="0" algn="l" rtl="0">
              <a:spcBef>
                <a:spcPts val="0"/>
              </a:spcBef>
              <a:spcAft>
                <a:spcPts val="0"/>
              </a:spcAft>
              <a:buNone/>
            </a:pPr>
            <a:r>
              <a:rPr lang="en" dirty="0"/>
              <a:t>26:01</a:t>
            </a:r>
            <a:endParaRPr dirty="0"/>
          </a:p>
          <a:p>
            <a:pPr marL="0" lvl="0" indent="0" algn="l" rtl="0">
              <a:spcBef>
                <a:spcPts val="0"/>
              </a:spcBef>
              <a:spcAft>
                <a:spcPts val="0"/>
              </a:spcAft>
              <a:buNone/>
            </a:pPr>
            <a:r>
              <a:rPr lang="en" dirty="0"/>
              <a:t>applications so for example calling people over the Internet or watching TV over the Internet that's what people in</a:t>
            </a:r>
            <a:endParaRPr dirty="0"/>
          </a:p>
          <a:p>
            <a:pPr marL="0" lvl="0" indent="0" algn="l" rtl="0">
              <a:spcBef>
                <a:spcPts val="0"/>
              </a:spcBef>
              <a:spcAft>
                <a:spcPts val="0"/>
              </a:spcAft>
              <a:buNone/>
            </a:pPr>
            <a:r>
              <a:rPr lang="en" dirty="0"/>
              <a:t>26:07</a:t>
            </a:r>
            <a:endParaRPr dirty="0"/>
          </a:p>
          <a:p>
            <a:pPr marL="0" lvl="0" indent="0" algn="l" rtl="0">
              <a:spcBef>
                <a:spcPts val="0"/>
              </a:spcBef>
              <a:spcAft>
                <a:spcPts val="0"/>
              </a:spcAft>
              <a:buNone/>
            </a:pPr>
            <a:r>
              <a:rPr lang="en" dirty="0"/>
              <a:t>the 80s and 90s thought that the future would be and they imagined that these applications would be very smooth they</a:t>
            </a:r>
            <a:endParaRPr dirty="0"/>
          </a:p>
          <a:p>
            <a:pPr marL="0" lvl="0" indent="0" algn="l" rtl="0">
              <a:spcBef>
                <a:spcPts val="0"/>
              </a:spcBef>
              <a:spcAft>
                <a:spcPts val="0"/>
              </a:spcAft>
              <a:buNone/>
            </a:pPr>
            <a:r>
              <a:rPr lang="en" dirty="0"/>
              <a:t>26:13</a:t>
            </a:r>
            <a:endParaRPr dirty="0"/>
          </a:p>
          <a:p>
            <a:pPr marL="0" lvl="0" indent="0" algn="l" rtl="0">
              <a:spcBef>
                <a:spcPts val="0"/>
              </a:spcBef>
              <a:spcAft>
                <a:spcPts val="0"/>
              </a:spcAft>
              <a:buNone/>
            </a:pPr>
            <a:r>
              <a:rPr lang="en" dirty="0"/>
              <a:t>wouldn't be as bursty as file transfers for example if you're watching TV live you're constantly downloading data it's</a:t>
            </a:r>
            <a:endParaRPr dirty="0"/>
          </a:p>
          <a:p>
            <a:pPr marL="0" lvl="0" indent="0" algn="l" rtl="0">
              <a:spcBef>
                <a:spcPts val="0"/>
              </a:spcBef>
              <a:spcAft>
                <a:spcPts val="0"/>
              </a:spcAft>
              <a:buNone/>
            </a:pPr>
            <a:r>
              <a:rPr lang="en" dirty="0"/>
              <a:t>26:20</a:t>
            </a:r>
            <a:endParaRPr dirty="0"/>
          </a:p>
          <a:p>
            <a:pPr marL="0" lvl="0" indent="0" algn="l" rtl="0">
              <a:spcBef>
                <a:spcPts val="0"/>
              </a:spcBef>
              <a:spcAft>
                <a:spcPts val="0"/>
              </a:spcAft>
              <a:buNone/>
            </a:pPr>
            <a:r>
              <a:rPr lang="en" dirty="0"/>
              <a:t>a very smooth connection it's not as bursty so they they re they reason that well if I'm going to have a lot of users</a:t>
            </a:r>
            <a:endParaRPr dirty="0"/>
          </a:p>
          <a:p>
            <a:pPr marL="0" lvl="0" indent="0" algn="l" rtl="0">
              <a:spcBef>
                <a:spcPts val="0"/>
              </a:spcBef>
              <a:spcAft>
                <a:spcPts val="0"/>
              </a:spcAft>
              <a:buNone/>
            </a:pPr>
            <a:r>
              <a:rPr lang="en" dirty="0"/>
              <a:t>26:27</a:t>
            </a:r>
            <a:endParaRPr dirty="0"/>
          </a:p>
          <a:p>
            <a:pPr marL="0" lvl="0" indent="0" algn="l" rtl="0">
              <a:spcBef>
                <a:spcPts val="0"/>
              </a:spcBef>
              <a:spcAft>
                <a:spcPts val="0"/>
              </a:spcAft>
              <a:buNone/>
            </a:pPr>
            <a:r>
              <a:rPr lang="en" dirty="0"/>
              <a:t>talking over phone on the Internet or watching TV on the internet they're going to have very smooth applications</a:t>
            </a:r>
            <a:endParaRPr dirty="0"/>
          </a:p>
          <a:p>
            <a:pPr marL="0" lvl="0" indent="0" algn="l" rtl="0">
              <a:spcBef>
                <a:spcPts val="0"/>
              </a:spcBef>
              <a:spcAft>
                <a:spcPts val="0"/>
              </a:spcAft>
              <a:buNone/>
            </a:pPr>
            <a:r>
              <a:rPr lang="en" dirty="0"/>
              <a:t>26:33</a:t>
            </a:r>
            <a:endParaRPr dirty="0"/>
          </a:p>
          <a:p>
            <a:pPr marL="0" lvl="0" indent="0" algn="l" rtl="0">
              <a:spcBef>
                <a:spcPts val="0"/>
              </a:spcBef>
              <a:spcAft>
                <a:spcPts val="0"/>
              </a:spcAft>
              <a:buNone/>
            </a:pPr>
            <a:r>
              <a:rPr lang="en" dirty="0"/>
              <a:t>so it makes sense to use circuit switching because as we saw earlier circuit switching has reasonably good</a:t>
            </a:r>
            <a:endParaRPr dirty="0"/>
          </a:p>
          <a:p>
            <a:pPr marL="0" lvl="0" indent="0" algn="l" rtl="0">
              <a:spcBef>
                <a:spcPts val="0"/>
              </a:spcBef>
              <a:spcAft>
                <a:spcPts val="0"/>
              </a:spcAft>
              <a:buNone/>
            </a:pPr>
            <a:r>
              <a:rPr lang="en" dirty="0"/>
              <a:t>26:39</a:t>
            </a:r>
            <a:endParaRPr dirty="0"/>
          </a:p>
          <a:p>
            <a:pPr marL="0" lvl="0" indent="0" algn="l" rtl="0">
              <a:spcBef>
                <a:spcPts val="0"/>
              </a:spcBef>
              <a:spcAft>
                <a:spcPts val="0"/>
              </a:spcAft>
              <a:buNone/>
            </a:pPr>
            <a:r>
              <a:rPr lang="en" dirty="0"/>
              <a:t>efficiency if the connection is smooth so that was the reasoning in the 80s and</a:t>
            </a:r>
            <a:endParaRPr dirty="0"/>
          </a:p>
          <a:p>
            <a:pPr marL="0" lvl="0" indent="0" algn="l" rtl="0">
              <a:spcBef>
                <a:spcPts val="0"/>
              </a:spcBef>
              <a:spcAft>
                <a:spcPts val="0"/>
              </a:spcAft>
              <a:buNone/>
            </a:pPr>
            <a:r>
              <a:rPr lang="en" dirty="0"/>
              <a:t>26:44</a:t>
            </a:r>
            <a:endParaRPr dirty="0"/>
          </a:p>
          <a:p>
            <a:pPr marL="0" lvl="0" indent="0" algn="l" rtl="0">
              <a:spcBef>
                <a:spcPts val="0"/>
              </a:spcBef>
              <a:spcAft>
                <a:spcPts val="0"/>
              </a:spcAft>
              <a:buNone/>
            </a:pPr>
            <a:r>
              <a:rPr lang="en" dirty="0"/>
              <a:t>90s and at the time it seemed to make sense for all these reasons but ultimately they ran into the same</a:t>
            </a:r>
            <a:endParaRPr dirty="0"/>
          </a:p>
          <a:p>
            <a:pPr marL="0" lvl="0" indent="0" algn="l" rtl="0">
              <a:spcBef>
                <a:spcPts val="0"/>
              </a:spcBef>
              <a:spcAft>
                <a:spcPts val="0"/>
              </a:spcAft>
              <a:buNone/>
            </a:pPr>
            <a:r>
              <a:rPr lang="en" dirty="0"/>
              <a:t>26:50</a:t>
            </a:r>
            <a:endParaRPr dirty="0"/>
          </a:p>
          <a:p>
            <a:pPr marL="0" lvl="0" indent="0" algn="l" rtl="0">
              <a:spcBef>
                <a:spcPts val="0"/>
              </a:spcBef>
              <a:spcAft>
                <a:spcPts val="0"/>
              </a:spcAft>
              <a:buNone/>
            </a:pPr>
            <a:r>
              <a:rPr lang="en" dirty="0"/>
              <a:t>problems that we just talked about they ran into all the same implementation challenges that we talked about how do</a:t>
            </a:r>
            <a:endParaRPr dirty="0"/>
          </a:p>
          <a:p>
            <a:pPr marL="0" lvl="0" indent="0" algn="l" rtl="0">
              <a:spcBef>
                <a:spcPts val="0"/>
              </a:spcBef>
              <a:spcAft>
                <a:spcPts val="0"/>
              </a:spcAft>
              <a:buNone/>
            </a:pPr>
            <a:r>
              <a:rPr lang="en" dirty="0"/>
              <a:t>26:56</a:t>
            </a:r>
            <a:endParaRPr dirty="0"/>
          </a:p>
          <a:p>
            <a:pPr marL="0" lvl="0" indent="0" algn="l" rtl="0">
              <a:spcBef>
                <a:spcPts val="0"/>
              </a:spcBef>
              <a:spcAft>
                <a:spcPts val="0"/>
              </a:spcAft>
              <a:buNone/>
            </a:pPr>
            <a:r>
              <a:rPr lang="en" dirty="0"/>
              <a:t>you set up a connection how do you tear it down down what about all these failure cases how do you recover from</a:t>
            </a:r>
            <a:endParaRPr dirty="0"/>
          </a:p>
          <a:p>
            <a:pPr marL="0" lvl="0" indent="0" algn="l" rtl="0">
              <a:spcBef>
                <a:spcPts val="0"/>
              </a:spcBef>
              <a:spcAft>
                <a:spcPts val="0"/>
              </a:spcAft>
              <a:buNone/>
            </a:pPr>
            <a:r>
              <a:rPr lang="en" dirty="0"/>
              <a:t>27:01</a:t>
            </a:r>
            <a:endParaRPr dirty="0"/>
          </a:p>
          <a:p>
            <a:pPr marL="0" lvl="0" indent="0" algn="l" rtl="0">
              <a:spcBef>
                <a:spcPts val="0"/>
              </a:spcBef>
              <a:spcAft>
                <a:spcPts val="0"/>
              </a:spcAft>
              <a:buNone/>
            </a:pPr>
            <a:r>
              <a:rPr lang="en" dirty="0"/>
              <a:t>failure and because of all those problems ultimately the vision of circuit switching was not really</a:t>
            </a:r>
            <a:endParaRPr dirty="0"/>
          </a:p>
          <a:p>
            <a:pPr marL="0" lvl="0" indent="0" algn="l" rtl="0">
              <a:spcBef>
                <a:spcPts val="0"/>
              </a:spcBef>
              <a:spcAft>
                <a:spcPts val="0"/>
              </a:spcAft>
              <a:buNone/>
            </a:pPr>
            <a:r>
              <a:rPr lang="en" dirty="0"/>
              <a:t>27:07</a:t>
            </a:r>
            <a:endParaRPr dirty="0"/>
          </a:p>
          <a:p>
            <a:pPr marL="0" lvl="0" indent="0" algn="l" rtl="0">
              <a:spcBef>
                <a:spcPts val="0"/>
              </a:spcBef>
              <a:spcAft>
                <a:spcPts val="0"/>
              </a:spcAft>
              <a:buNone/>
            </a:pPr>
            <a:r>
              <a:rPr lang="en" dirty="0"/>
              <a:t>implemented didn't really work also something interesting happened so even</a:t>
            </a:r>
            <a:endParaRPr dirty="0"/>
          </a:p>
          <a:p>
            <a:pPr marL="0" lvl="0" indent="0" algn="l" rtl="0">
              <a:spcBef>
                <a:spcPts val="0"/>
              </a:spcBef>
              <a:spcAft>
                <a:spcPts val="0"/>
              </a:spcAft>
              <a:buNone/>
            </a:pPr>
            <a:r>
              <a:rPr lang="en" dirty="0"/>
              <a:t>27:12</a:t>
            </a:r>
            <a:endParaRPr dirty="0"/>
          </a:p>
          <a:p>
            <a:pPr marL="0" lvl="0" indent="0" algn="l" rtl="0">
              <a:spcBef>
                <a:spcPts val="0"/>
              </a:spcBef>
              <a:spcAft>
                <a:spcPts val="0"/>
              </a:spcAft>
              <a:buNone/>
            </a:pPr>
            <a:r>
              <a:rPr lang="en" dirty="0"/>
              <a:t>though people in the 80s and90s thought that live TV was going to be the future when we entered the 2000s that actually</a:t>
            </a:r>
            <a:endParaRPr dirty="0"/>
          </a:p>
          <a:p>
            <a:pPr marL="0" lvl="0" indent="0" algn="l" rtl="0">
              <a:spcBef>
                <a:spcPts val="0"/>
              </a:spcBef>
              <a:spcAft>
                <a:spcPts val="0"/>
              </a:spcAft>
              <a:buNone/>
            </a:pPr>
            <a:r>
              <a:rPr lang="en" dirty="0"/>
              <a:t>27:19</a:t>
            </a:r>
            <a:endParaRPr dirty="0"/>
          </a:p>
          <a:p>
            <a:pPr marL="0" lvl="0" indent="0" algn="l" rtl="0">
              <a:spcBef>
                <a:spcPts val="0"/>
              </a:spcBef>
              <a:spcAft>
                <a:spcPts val="0"/>
              </a:spcAft>
              <a:buNone/>
            </a:pPr>
            <a:r>
              <a:rPr lang="en" dirty="0"/>
              <a:t>turned out to be false so maybe some of you are too young for this but in the 2000s there was the do boom do you</a:t>
            </a:r>
            <a:endParaRPr dirty="0"/>
          </a:p>
          <a:p>
            <a:pPr marL="0" lvl="0" indent="0" algn="l" rtl="0">
              <a:spcBef>
                <a:spcPts val="0"/>
              </a:spcBef>
              <a:spcAft>
                <a:spcPts val="0"/>
              </a:spcAft>
              <a:buNone/>
            </a:pPr>
            <a:r>
              <a:rPr lang="en" dirty="0"/>
              <a:t>27:25</a:t>
            </a:r>
            <a:endParaRPr dirty="0"/>
          </a:p>
          <a:p>
            <a:pPr marL="0" lvl="0" indent="0" algn="l" rtl="0">
              <a:spcBef>
                <a:spcPts val="0"/>
              </a:spcBef>
              <a:spcAft>
                <a:spcPts val="0"/>
              </a:spcAft>
              <a:buNone/>
            </a:pPr>
            <a:r>
              <a:rPr lang="en" dirty="0"/>
              <a:t>remember that that was when web pages kind of became the main source of traffic on the internet people weren't</a:t>
            </a:r>
            <a:endParaRPr dirty="0"/>
          </a:p>
          <a:p>
            <a:pPr marL="0" lvl="0" indent="0" algn="l" rtl="0">
              <a:spcBef>
                <a:spcPts val="0"/>
              </a:spcBef>
              <a:spcAft>
                <a:spcPts val="0"/>
              </a:spcAft>
              <a:buNone/>
            </a:pPr>
            <a:r>
              <a:rPr lang="en" dirty="0"/>
              <a:t>27:31</a:t>
            </a:r>
            <a:endParaRPr dirty="0"/>
          </a:p>
          <a:p>
            <a:pPr marL="0" lvl="0" indent="0" algn="l" rtl="0">
              <a:spcBef>
                <a:spcPts val="0"/>
              </a:spcBef>
              <a:spcAft>
                <a:spcPts val="0"/>
              </a:spcAft>
              <a:buNone/>
            </a:pPr>
            <a:r>
              <a:rPr lang="en" dirty="0"/>
              <a:t>really using the internet to watch TV in the early 2000s they were using it to browse the web they wanted to visit</a:t>
            </a:r>
            <a:endParaRPr dirty="0"/>
          </a:p>
          <a:p>
            <a:pPr marL="0" lvl="0" indent="0" algn="l" rtl="0">
              <a:spcBef>
                <a:spcPts val="0"/>
              </a:spcBef>
              <a:spcAft>
                <a:spcPts val="0"/>
              </a:spcAft>
              <a:buNone/>
            </a:pPr>
            <a:r>
              <a:rPr lang="en" dirty="0"/>
              <a:t>27:37</a:t>
            </a:r>
            <a:endParaRPr dirty="0"/>
          </a:p>
          <a:p>
            <a:pPr marL="0" lvl="0" indent="0" algn="l" rtl="0">
              <a:spcBef>
                <a:spcPts val="0"/>
              </a:spcBef>
              <a:spcAft>
                <a:spcPts val="0"/>
              </a:spcAft>
              <a:buNone/>
            </a:pPr>
            <a:r>
              <a:rPr lang="en" dirty="0"/>
              <a:t>websites that was a brand new shiny thing that people wanted to do and they wanted to send email that was another</a:t>
            </a:r>
            <a:endParaRPr dirty="0"/>
          </a:p>
          <a:p>
            <a:pPr marL="0" lvl="0" indent="0" algn="l" rtl="0">
              <a:spcBef>
                <a:spcPts val="0"/>
              </a:spcBef>
              <a:spcAft>
                <a:spcPts val="0"/>
              </a:spcAft>
              <a:buNone/>
            </a:pPr>
            <a:r>
              <a:rPr lang="en" dirty="0"/>
              <a:t>27:43</a:t>
            </a:r>
            <a:endParaRPr dirty="0"/>
          </a:p>
          <a:p>
            <a:pPr marL="0" lvl="0" indent="0" algn="l" rtl="0">
              <a:spcBef>
                <a:spcPts val="0"/>
              </a:spcBef>
              <a:spcAft>
                <a:spcPts val="0"/>
              </a:spcAft>
              <a:buNone/>
            </a:pPr>
            <a:r>
              <a:rPr lang="en" dirty="0"/>
              <a:t>shiny new application of the internet so in the early 2000s email and web were</a:t>
            </a:r>
            <a:endParaRPr dirty="0"/>
          </a:p>
          <a:p>
            <a:pPr marL="0" lvl="0" indent="0" algn="l" rtl="0">
              <a:spcBef>
                <a:spcPts val="0"/>
              </a:spcBef>
              <a:spcAft>
                <a:spcPts val="0"/>
              </a:spcAft>
              <a:buNone/>
            </a:pPr>
            <a:r>
              <a:rPr lang="en" dirty="0"/>
              <a:t>27:48</a:t>
            </a:r>
            <a:endParaRPr dirty="0"/>
          </a:p>
          <a:p>
            <a:pPr marL="0" lvl="0" indent="0" algn="l" rtl="0">
              <a:spcBef>
                <a:spcPts val="0"/>
              </a:spcBef>
              <a:spcAft>
                <a:spcPts val="0"/>
              </a:spcAft>
              <a:buNone/>
            </a:pPr>
            <a:r>
              <a:rPr lang="en" dirty="0"/>
              <a:t>the two dominating sources of internet traffic and both of these are very bursty you download a web page and then</a:t>
            </a:r>
            <a:endParaRPr dirty="0"/>
          </a:p>
          <a:p>
            <a:pPr marL="0" lvl="0" indent="0" algn="l" rtl="0">
              <a:spcBef>
                <a:spcPts val="0"/>
              </a:spcBef>
              <a:spcAft>
                <a:spcPts val="0"/>
              </a:spcAft>
              <a:buNone/>
            </a:pPr>
            <a:r>
              <a:rPr lang="en" dirty="0"/>
              <a:t>27:54</a:t>
            </a:r>
            <a:endParaRPr dirty="0"/>
          </a:p>
          <a:p>
            <a:pPr marL="0" lvl="0" indent="0" algn="l" rtl="0">
              <a:spcBef>
                <a:spcPts val="0"/>
              </a:spcBef>
              <a:spcAft>
                <a:spcPts val="0"/>
              </a:spcAft>
              <a:buNone/>
            </a:pPr>
            <a:r>
              <a:rPr lang="en" dirty="0"/>
              <a:t>you stare at it for a lot of time and then you click on a link and go to another website download it and browse</a:t>
            </a:r>
            <a:endParaRPr dirty="0"/>
          </a:p>
          <a:p>
            <a:pPr marL="0" lvl="0" indent="0" algn="l" rtl="0">
              <a:spcBef>
                <a:spcPts val="0"/>
              </a:spcBef>
              <a:spcAft>
                <a:spcPts val="0"/>
              </a:spcAft>
              <a:buNone/>
            </a:pPr>
            <a:r>
              <a:rPr lang="en" dirty="0"/>
              <a:t>27:59</a:t>
            </a:r>
            <a:endParaRPr dirty="0"/>
          </a:p>
          <a:p>
            <a:pPr marL="0" lvl="0" indent="0" algn="l" rtl="0">
              <a:spcBef>
                <a:spcPts val="0"/>
              </a:spcBef>
              <a:spcAft>
                <a:spcPts val="0"/>
              </a:spcAft>
              <a:buNone/>
            </a:pPr>
            <a:r>
              <a:rPr lang="en" dirty="0"/>
              <a:t>it for a lot of time so both of these were very bursty applications so it turned out that the prediction of voice</a:t>
            </a:r>
            <a:endParaRPr dirty="0"/>
          </a:p>
          <a:p>
            <a:pPr marL="0" lvl="0" indent="0" algn="l" rtl="0">
              <a:spcBef>
                <a:spcPts val="0"/>
              </a:spcBef>
              <a:spcAft>
                <a:spcPts val="0"/>
              </a:spcAft>
              <a:buNone/>
            </a:pPr>
            <a:r>
              <a:rPr lang="en" dirty="0"/>
              <a:t>28:05</a:t>
            </a:r>
            <a:endParaRPr dirty="0"/>
          </a:p>
          <a:p>
            <a:pPr marL="0" lvl="0" indent="0" algn="l" rtl="0">
              <a:spcBef>
                <a:spcPts val="0"/>
              </a:spcBef>
              <a:spcAft>
                <a:spcPts val="0"/>
              </a:spcAft>
              <a:buNone/>
            </a:pPr>
            <a:r>
              <a:rPr lang="en" dirty="0"/>
              <a:t>and TV at least in the 2000s wasn't quite accurate email and web ended up being the dominant applications and</a:t>
            </a:r>
            <a:endParaRPr dirty="0"/>
          </a:p>
          <a:p>
            <a:pPr marL="0" lvl="0" indent="0" algn="l" rtl="0">
              <a:spcBef>
                <a:spcPts val="0"/>
              </a:spcBef>
              <a:spcAft>
                <a:spcPts val="0"/>
              </a:spcAft>
              <a:buNone/>
            </a:pPr>
            <a:r>
              <a:rPr lang="en" dirty="0"/>
              <a:t>28:12</a:t>
            </a:r>
            <a:endParaRPr dirty="0"/>
          </a:p>
          <a:p>
            <a:pPr marL="0" lvl="0" indent="0" algn="l" rtl="0">
              <a:spcBef>
                <a:spcPts val="0"/>
              </a:spcBef>
              <a:spcAft>
                <a:spcPts val="0"/>
              </a:spcAft>
              <a:buNone/>
            </a:pPr>
            <a:r>
              <a:rPr lang="en" dirty="0"/>
              <a:t>because those are bursty they ended up working quite well with packet switching also one very interesting thing that</a:t>
            </a:r>
            <a:endParaRPr dirty="0"/>
          </a:p>
          <a:p>
            <a:pPr marL="0" lvl="0" indent="0" algn="l" rtl="0">
              <a:spcBef>
                <a:spcPts val="0"/>
              </a:spcBef>
              <a:spcAft>
                <a:spcPts val="0"/>
              </a:spcAft>
              <a:buNone/>
            </a:pPr>
            <a:r>
              <a:rPr lang="en" dirty="0"/>
              <a:t>28:18</a:t>
            </a:r>
            <a:endParaRPr dirty="0"/>
          </a:p>
          <a:p>
            <a:pPr marL="0" lvl="0" indent="0" algn="l" rtl="0">
              <a:spcBef>
                <a:spcPts val="0"/>
              </a:spcBef>
              <a:spcAft>
                <a:spcPts val="0"/>
              </a:spcAft>
              <a:buNone/>
            </a:pPr>
            <a:r>
              <a:rPr lang="en" dirty="0"/>
              <a:t>happened even today is that even though circuit switching might be better for users as we talked about and better for</a:t>
            </a:r>
            <a:endParaRPr dirty="0"/>
          </a:p>
          <a:p>
            <a:pPr marL="0" lvl="0" indent="0" algn="l" rtl="0">
              <a:spcBef>
                <a:spcPts val="0"/>
              </a:spcBef>
              <a:spcAft>
                <a:spcPts val="0"/>
              </a:spcAft>
              <a:buNone/>
            </a:pPr>
            <a:r>
              <a:rPr lang="en" dirty="0"/>
              <a:t>28:25</a:t>
            </a:r>
            <a:endParaRPr dirty="0"/>
          </a:p>
          <a:p>
            <a:pPr marL="0" lvl="0" indent="0" algn="l" rtl="0">
              <a:spcBef>
                <a:spcPts val="0"/>
              </a:spcBef>
              <a:spcAft>
                <a:spcPts val="0"/>
              </a:spcAft>
              <a:buNone/>
            </a:pPr>
            <a:r>
              <a:rPr lang="en" dirty="0"/>
              <a:t>programmers because of the reality that packet switching is what we're stuck with people actually change the way that</a:t>
            </a:r>
            <a:endParaRPr dirty="0"/>
          </a:p>
          <a:p>
            <a:pPr marL="0" lvl="0" indent="0" algn="l" rtl="0">
              <a:spcBef>
                <a:spcPts val="0"/>
              </a:spcBef>
              <a:spcAft>
                <a:spcPts val="0"/>
              </a:spcAft>
              <a:buNone/>
            </a:pPr>
            <a:r>
              <a:rPr lang="en" dirty="0"/>
              <a:t>28:32</a:t>
            </a:r>
            <a:endParaRPr dirty="0"/>
          </a:p>
          <a:p>
            <a:pPr marL="0" lvl="0" indent="0" algn="l" rtl="0">
              <a:spcBef>
                <a:spcPts val="0"/>
              </a:spcBef>
              <a:spcAft>
                <a:spcPts val="0"/>
              </a:spcAft>
              <a:buNone/>
            </a:pPr>
            <a:r>
              <a:rPr lang="en" dirty="0"/>
              <a:t>they use the internet to adapt to packet switching realities which is kind of interesting so kind of the most resonant</a:t>
            </a:r>
            <a:endParaRPr dirty="0"/>
          </a:p>
          <a:p>
            <a:pPr marL="0" lvl="0" indent="0" algn="l" rtl="0">
              <a:spcBef>
                <a:spcPts val="0"/>
              </a:spcBef>
              <a:spcAft>
                <a:spcPts val="0"/>
              </a:spcAft>
              <a:buNone/>
            </a:pPr>
            <a:r>
              <a:rPr lang="en" dirty="0"/>
              <a:t>28:39</a:t>
            </a:r>
            <a:endParaRPr dirty="0"/>
          </a:p>
          <a:p>
            <a:pPr marL="0" lvl="0" indent="0" algn="l" rtl="0">
              <a:spcBef>
                <a:spcPts val="0"/>
              </a:spcBef>
              <a:spcAft>
                <a:spcPts val="0"/>
              </a:spcAft>
              <a:buNone/>
            </a:pPr>
            <a:r>
              <a:rPr lang="en" dirty="0"/>
              <a:t>example I could think of is when you're watching a video if the connection is poor what happens the quality goes down</a:t>
            </a:r>
            <a:endParaRPr dirty="0"/>
          </a:p>
          <a:p>
            <a:pPr marL="0" lvl="0" indent="0" algn="l" rtl="0">
              <a:spcBef>
                <a:spcPts val="0"/>
              </a:spcBef>
              <a:spcAft>
                <a:spcPts val="0"/>
              </a:spcAft>
              <a:buNone/>
            </a:pPr>
            <a:r>
              <a:rPr lang="en" dirty="0"/>
              <a:t>28:46</a:t>
            </a:r>
            <a:endParaRPr dirty="0"/>
          </a:p>
          <a:p>
            <a:pPr marL="0" lvl="0" indent="0" algn="l" rtl="0">
              <a:spcBef>
                <a:spcPts val="0"/>
              </a:spcBef>
              <a:spcAft>
                <a:spcPts val="0"/>
              </a:spcAft>
              <a:buNone/>
            </a:pPr>
            <a:r>
              <a:rPr lang="en" dirty="0"/>
              <a:t>so when you're watching a video if the connection gets really spotty the video just suddenly gets worse and you can</a:t>
            </a:r>
            <a:endParaRPr dirty="0"/>
          </a:p>
          <a:p>
            <a:pPr marL="0" lvl="0" indent="0" algn="l" rtl="0">
              <a:spcBef>
                <a:spcPts val="0"/>
              </a:spcBef>
              <a:spcAft>
                <a:spcPts val="0"/>
              </a:spcAft>
              <a:buNone/>
            </a:pPr>
            <a:r>
              <a:rPr lang="en" dirty="0"/>
              <a:t>28:51</a:t>
            </a:r>
            <a:endParaRPr dirty="0"/>
          </a:p>
          <a:p>
            <a:pPr marL="0" lvl="0" indent="0" algn="l" rtl="0">
              <a:spcBef>
                <a:spcPts val="0"/>
              </a:spcBef>
              <a:spcAft>
                <a:spcPts val="0"/>
              </a:spcAft>
              <a:buNone/>
            </a:pPr>
            <a:r>
              <a:rPr lang="en" dirty="0"/>
              <a:t>imagine in an alternate universe where we were in the circuit switched world this would be criminal you complet to</a:t>
            </a:r>
            <a:endParaRPr dirty="0"/>
          </a:p>
          <a:p>
            <a:pPr marL="0" lvl="0" indent="0" algn="l" rtl="0">
              <a:spcBef>
                <a:spcPts val="0"/>
              </a:spcBef>
              <a:spcAft>
                <a:spcPts val="0"/>
              </a:spcAft>
              <a:buNone/>
            </a:pPr>
            <a:r>
              <a:rPr lang="en" dirty="0"/>
              <a:t>28:58</a:t>
            </a:r>
            <a:endParaRPr dirty="0"/>
          </a:p>
          <a:p>
            <a:pPr marL="0" lvl="0" indent="0" algn="l" rtl="0">
              <a:spcBef>
                <a:spcPts val="0"/>
              </a:spcBef>
              <a:spcAft>
                <a:spcPts val="0"/>
              </a:spcAft>
              <a:buNone/>
            </a:pPr>
            <a:r>
              <a:rPr lang="en" dirty="0"/>
              <a:t>the phone company or the internet company you'd say hey what the heck I reserved five megabits per second and</a:t>
            </a:r>
            <a:endParaRPr dirty="0"/>
          </a:p>
          <a:p>
            <a:pPr marL="0" lvl="0" indent="0" algn="l" rtl="0">
              <a:spcBef>
                <a:spcPts val="0"/>
              </a:spcBef>
              <a:spcAft>
                <a:spcPts val="0"/>
              </a:spcAft>
              <a:buNone/>
            </a:pPr>
            <a:r>
              <a:rPr lang="en" dirty="0"/>
              <a:t>29:04</a:t>
            </a:r>
            <a:endParaRPr dirty="0"/>
          </a:p>
          <a:p>
            <a:pPr marL="0" lvl="0" indent="0" algn="l" rtl="0">
              <a:spcBef>
                <a:spcPts val="0"/>
              </a:spcBef>
              <a:spcAft>
                <a:spcPts val="0"/>
              </a:spcAft>
              <a:buNone/>
            </a:pPr>
            <a:r>
              <a:rPr lang="en" dirty="0"/>
              <a:t>suddenly my internet got worse and suddenly the video got worse what is going on you can imagine that users</a:t>
            </a:r>
            <a:endParaRPr dirty="0"/>
          </a:p>
          <a:p>
            <a:pPr marL="0" lvl="0" indent="0" algn="l" rtl="0">
              <a:spcBef>
                <a:spcPts val="0"/>
              </a:spcBef>
              <a:spcAft>
                <a:spcPts val="0"/>
              </a:spcAft>
              <a:buNone/>
            </a:pPr>
            <a:r>
              <a:rPr lang="en" dirty="0"/>
              <a:t>29:10</a:t>
            </a:r>
            <a:endParaRPr dirty="0"/>
          </a:p>
          <a:p>
            <a:pPr marL="0" lvl="0" indent="0" algn="l" rtl="0">
              <a:spcBef>
                <a:spcPts val="0"/>
              </a:spcBef>
              <a:spcAft>
                <a:spcPts val="0"/>
              </a:spcAft>
              <a:buNone/>
            </a:pPr>
            <a:r>
              <a:rPr lang="en" dirty="0"/>
              <a:t>really don't like this but what happened in our universe is because packet switching is the reality and packet</a:t>
            </a:r>
            <a:endParaRPr dirty="0"/>
          </a:p>
          <a:p>
            <a:pPr marL="0" lvl="0" indent="0" algn="l" rtl="0">
              <a:spcBef>
                <a:spcPts val="0"/>
              </a:spcBef>
              <a:spcAft>
                <a:spcPts val="0"/>
              </a:spcAft>
              <a:buNone/>
            </a:pPr>
            <a:r>
              <a:rPr lang="en" dirty="0"/>
              <a:t>29:17</a:t>
            </a:r>
            <a:endParaRPr dirty="0"/>
          </a:p>
          <a:p>
            <a:pPr marL="0" lvl="0" indent="0" algn="l" rtl="0">
              <a:spcBef>
                <a:spcPts val="0"/>
              </a:spcBef>
              <a:spcAft>
                <a:spcPts val="0"/>
              </a:spcAft>
              <a:buNone/>
            </a:pPr>
            <a:r>
              <a:rPr lang="en" dirty="0"/>
              <a:t>switching means that it's first come first serve and if there's not enough capacity things just get dropped all of</a:t>
            </a:r>
            <a:endParaRPr dirty="0"/>
          </a:p>
          <a:p>
            <a:pPr marL="0" lvl="0" indent="0" algn="l" rtl="0">
              <a:spcBef>
                <a:spcPts val="0"/>
              </a:spcBef>
              <a:spcAft>
                <a:spcPts val="0"/>
              </a:spcAft>
              <a:buNone/>
            </a:pPr>
            <a:r>
              <a:rPr lang="en" dirty="0"/>
              <a:t>29:23</a:t>
            </a:r>
            <a:endParaRPr dirty="0"/>
          </a:p>
          <a:p>
            <a:pPr marL="0" lvl="0" indent="0" algn="l" rtl="0">
              <a:spcBef>
                <a:spcPts val="0"/>
              </a:spcBef>
              <a:spcAft>
                <a:spcPts val="0"/>
              </a:spcAft>
              <a:buNone/>
            </a:pPr>
            <a:r>
              <a:rPr lang="en" dirty="0"/>
              <a:t>us as users we just got used to the fact that hey if I'm watching a video it might just worse and we'll just deal</a:t>
            </a:r>
            <a:endParaRPr dirty="0"/>
          </a:p>
          <a:p>
            <a:pPr marL="0" lvl="0" indent="0" algn="l" rtl="0">
              <a:spcBef>
                <a:spcPts val="0"/>
              </a:spcBef>
              <a:spcAft>
                <a:spcPts val="0"/>
              </a:spcAft>
              <a:buNone/>
            </a:pPr>
            <a:r>
              <a:rPr lang="en" dirty="0"/>
              <a:t>29:29</a:t>
            </a:r>
            <a:endParaRPr dirty="0"/>
          </a:p>
          <a:p>
            <a:pPr marL="0" lvl="0" indent="0" algn="l" rtl="0">
              <a:spcBef>
                <a:spcPts val="0"/>
              </a:spcBef>
              <a:spcAft>
                <a:spcPts val="0"/>
              </a:spcAft>
              <a:buNone/>
            </a:pPr>
            <a:r>
              <a:rPr lang="en" dirty="0"/>
              <a:t>with it that's totally okay so it's kind of interesting that technology actually transformed user behavior in this case</a:t>
            </a:r>
            <a:endParaRPr dirty="0"/>
          </a:p>
          <a:p>
            <a:pPr marL="0" lvl="0" indent="0" algn="l" rtl="0">
              <a:spcBef>
                <a:spcPts val="0"/>
              </a:spcBef>
              <a:spcAft>
                <a:spcPts val="0"/>
              </a:spcAft>
              <a:buNone/>
            </a:pPr>
            <a:r>
              <a:rPr lang="en" dirty="0"/>
              <a:t>29:36</a:t>
            </a:r>
            <a:endParaRPr dirty="0"/>
          </a:p>
          <a:p>
            <a:pPr marL="0" lvl="0" indent="0" algn="l" rtl="0">
              <a:spcBef>
                <a:spcPts val="0"/>
              </a:spcBef>
              <a:spcAft>
                <a:spcPts val="0"/>
              </a:spcAft>
              <a:buNone/>
            </a:pPr>
            <a:r>
              <a:rPr lang="en" dirty="0"/>
              <a:t>so this is the case where it wasn't the case that technology adapted to the users the users adapted to what was</a:t>
            </a:r>
            <a:endParaRPr dirty="0"/>
          </a:p>
          <a:p>
            <a:pPr marL="0" lvl="0" indent="0" algn="l" rtl="0">
              <a:spcBef>
                <a:spcPts val="0"/>
              </a:spcBef>
              <a:spcAft>
                <a:spcPts val="0"/>
              </a:spcAft>
              <a:buNone/>
            </a:pPr>
            <a:r>
              <a:rPr lang="en" dirty="0"/>
              <a:t>29:42</a:t>
            </a:r>
            <a:endParaRPr dirty="0"/>
          </a:p>
          <a:p>
            <a:pPr marL="0" lvl="0" indent="0" algn="l" rtl="0">
              <a:spcBef>
                <a:spcPts val="0"/>
              </a:spcBef>
              <a:spcAft>
                <a:spcPts val="0"/>
              </a:spcAft>
              <a:buNone/>
            </a:pPr>
            <a:r>
              <a:rPr lang="en" dirty="0"/>
              <a:t>actually possible and what was possible was not circuit but packet switching so I find that kind of cool so that's your</a:t>
            </a:r>
            <a:endParaRPr dirty="0"/>
          </a:p>
          <a:p>
            <a:pPr marL="0" lvl="0" indent="0" algn="l" rtl="0">
              <a:spcBef>
                <a:spcPts val="0"/>
              </a:spcBef>
              <a:spcAft>
                <a:spcPts val="0"/>
              </a:spcAft>
              <a:buNone/>
            </a:pPr>
            <a:r>
              <a:rPr lang="en" dirty="0"/>
              <a:t>29:49</a:t>
            </a:r>
            <a:endParaRPr dirty="0"/>
          </a:p>
          <a:p>
            <a:pPr marL="0" lvl="0" indent="0" algn="l" rtl="0">
              <a:spcBef>
                <a:spcPts val="0"/>
              </a:spcBef>
              <a:spcAft>
                <a:spcPts val="0"/>
              </a:spcAft>
              <a:buNone/>
            </a:pPr>
            <a:r>
              <a:rPr lang="en" dirty="0"/>
              <a:t>little history lesson on how the internet evolved and you can see that people really thought hard about the tradeoffs as they were designing the</a:t>
            </a:r>
            <a:endParaRPr dirty="0"/>
          </a:p>
          <a:p>
            <a:pPr marL="0" lvl="0" indent="0" algn="l" rtl="0">
              <a:spcBef>
                <a:spcPts val="0"/>
              </a:spcBef>
              <a:spcAft>
                <a:spcPts val="0"/>
              </a:spcAft>
              <a:buNone/>
            </a:pPr>
            <a:endParaRPr dirty="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9"/>
        <p:cNvGrpSpPr/>
        <p:nvPr/>
      </p:nvGrpSpPr>
      <p:grpSpPr>
        <a:xfrm>
          <a:off x="0" y="0"/>
          <a:ext cx="0" cy="0"/>
          <a:chOff x="0" y="0"/>
          <a:chExt cx="0" cy="0"/>
        </a:xfrm>
      </p:grpSpPr>
      <p:sp>
        <p:nvSpPr>
          <p:cNvPr id="1380" name="Google Shape;1380;g32e1deb5751_1_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1" name="Google Shape;1381;g32e1deb5751_1_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okay so to quickly summarize this set of videos we talked about the design principles that went into making the</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30:16</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internet so we didn't talk about what the internet is or how it's built we talked about why and we really thought</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30:22</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about the reasons behind building the internet and building the internet the way that we built it so weal Al about</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30:28</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the nuro waste we showed you a picture of all the protocols that exist and in particular everyone uses the same</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30:34</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protocol at layer three namely IP and this is very important because even if</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30:40</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lots of different users are communicating over different Stacks that is different sets of protocols everyone</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30:45</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using IP ensures that all these different companies and users and network devices everyone has one common</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30:53</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language that they speak so even if you're being run by a different organization or in a different country</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30:59</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we all speak the same language we all speak IP and that's what enables the internet to work even though the</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31:04</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internet is Federated operated by lots of different operators we also talked about Dem multiplexing and that idea was</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31:12</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well when the end host receives a packet and it reaches layer three it needs to decide which layer four protocol to pass</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31:18</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the packet to and we add an extra field in the layer three header to tell us which protocol comes next and likewise</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31:25</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once you reach layer four we also have to to decide which layer 7 application receives this packet and to enable that</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31:33</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we added port numbers and the port numbers Associated each application with a number on that particular computer and</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31:40</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we said that on private computers like yours the port numbers can be basically arbitrary but on a server like the</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31:47</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YouTube server that's serving videos everyone in the world has to know that YouTube is serving videos from Port 80</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31:53</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for example and so when you send and receive packets in addition to the IP addresses that tell you which computer</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32:00</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you're talking to at layer three you also need port numbers at layer 4 and those identify on the two computers that</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32:07</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are communicating to each other which application on the first computer which application on the second computer</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32:13</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that's what the port numbers tell you we talked about the endtoend principle which told us that reliability has to be</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32:19</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implemented in the end hosts we used our super simple reliability protocol to convince ourselves that if we had the</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32:26</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network deal with reli ility and the end host had to trust the network to be correct we could actually never get</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32:32</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reliability because the end hosts have to trust the routers and the routers could be buggy so it turns out by the</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32:39</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argument that we made reliability has to be implemented in end hosts you have to put it there anyway for correctness and</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32:46</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putting it in end host is already enough so there's no need to do anything else might as well put it in the end host it</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32:51</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is the strictly better solution but reliability could still be added to routers as a minor performance</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32:59</a:t>
            </a:r>
            <a:endParaRPr>
              <a:solidFill>
                <a:schemeClr val="dk1"/>
              </a:solidFill>
            </a:endParaRPr>
          </a:p>
          <a:p>
            <a:pPr marL="0" lvl="0" indent="0" algn="l" rtl="0">
              <a:spcBef>
                <a:spcPts val="0"/>
              </a:spcBef>
              <a:spcAft>
                <a:spcPts val="0"/>
              </a:spcAft>
              <a:buNone/>
            </a:pPr>
            <a:r>
              <a:rPr lang="en">
                <a:solidFill>
                  <a:schemeClr val="dk1"/>
                </a:solidFill>
              </a:rPr>
              <a:t>optimization </a:t>
            </a: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1"/>
        <p:cNvGrpSpPr/>
        <p:nvPr/>
      </p:nvGrpSpPr>
      <p:grpSpPr>
        <a:xfrm>
          <a:off x="0" y="0"/>
          <a:ext cx="0" cy="0"/>
          <a:chOff x="0" y="0"/>
          <a:chExt cx="0" cy="0"/>
        </a:xfrm>
      </p:grpSpPr>
      <p:sp>
        <p:nvSpPr>
          <p:cNvPr id="1412" name="Google Shape;1412;g32e1deb5751_1_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3" name="Google Shape;1413;g32e1deb5751_1_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and in the second half of this set of videos we talked about resource sharing and first we said that</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33:05</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statistical multiplexing Dynamic allocation is more efficient than static allocation where you just give everyone</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33:11</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some fixed amount of resources for all of time that's not so great statistical multiplexing is the way to go it's what</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33:17</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the internet does within statistical multiplexing there's two ways to share resources circuit switching reservation</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33:24</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based packet switching first come first serve and we said that circuit switching</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33:29</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was the winner for giving programmers a better abstraction but packet switching won in the other dimensions of being</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33:35</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more efficient being better at handling failures and just being easier to implement we talked about smooth versus</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33:41</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bursty flows and we said that the gains or the advantages of packet switching are even more clear when the flows are</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33:47</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bursty and they're a little less pronounced when the flows are smooth and when we talked about statistical</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33:53</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multiplexing versus static allocation we showed you this picture where we said the p of the aggregate you sum the</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33:59</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graphs first and then find the maximum that is always going to be less which means you need less bandwidth to meet</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34:05</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everyone's demands compared to the aggregate of the peak which means you first compute everyone's Peak and then</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34:11</a:t>
            </a:r>
            <a:endParaRPr>
              <a:solidFill>
                <a:schemeClr val="dk1"/>
              </a:solidFill>
            </a:endParaRPr>
          </a:p>
          <a:p>
            <a:pPr marL="0" lvl="0" indent="0" algn="l" rtl="0">
              <a:spcBef>
                <a:spcPts val="0"/>
              </a:spcBef>
              <a:spcAft>
                <a:spcPts val="0"/>
              </a:spcAft>
              <a:buNone/>
            </a:pPr>
            <a:r>
              <a:rPr lang="en">
                <a:solidFill>
                  <a:schemeClr val="dk1"/>
                </a:solidFill>
              </a:rPr>
              <a:t>sum it and this is strictly worse so that's the summary </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any final thoughts on internet design</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3"/>
        <p:cNvGrpSpPr/>
        <p:nvPr/>
      </p:nvGrpSpPr>
      <p:grpSpPr>
        <a:xfrm>
          <a:off x="0" y="0"/>
          <a:ext cx="0" cy="0"/>
          <a:chOff x="0" y="0"/>
          <a:chExt cx="0" cy="0"/>
        </a:xfrm>
      </p:grpSpPr>
      <p:sp>
        <p:nvSpPr>
          <p:cNvPr id="554" name="Google Shape;554;g36a8a0962f5_0_4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55" name="Google Shape;555;g36a8a0962f5_0_4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Distinguish local and global delivery</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9"/>
        <p:cNvGrpSpPr/>
        <p:nvPr/>
      </p:nvGrpSpPr>
      <p:grpSpPr>
        <a:xfrm>
          <a:off x="0" y="0"/>
          <a:ext cx="0" cy="0"/>
          <a:chOff x="0" y="0"/>
          <a:chExt cx="0" cy="0"/>
        </a:xfrm>
      </p:grpSpPr>
      <p:sp>
        <p:nvSpPr>
          <p:cNvPr id="580" name="Google Shape;580;g36a8a0962f5_0_6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81" name="Google Shape;581;g36a8a0962f5_0_6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2ef9f5a5496_0_3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 name="Google Shape;198;g2ef9f5a5496_0_3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Jan 2025 - Layer 7 box said UDP instead of NTP</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r>
              <a:rPr lang="en"/>
              <a:t>we'll start with this narrow waste principle so something</a:t>
            </a:r>
            <a:endParaRPr/>
          </a:p>
          <a:p>
            <a:pPr marL="0" lvl="0" indent="0" algn="l" rtl="0">
              <a:spcBef>
                <a:spcPts val="0"/>
              </a:spcBef>
              <a:spcAft>
                <a:spcPts val="0"/>
              </a:spcAft>
              <a:buNone/>
            </a:pPr>
            <a:r>
              <a:rPr lang="en"/>
              <a:t>9:40</a:t>
            </a:r>
            <a:endParaRPr/>
          </a:p>
          <a:p>
            <a:pPr marL="0" lvl="0" indent="0" algn="l" rtl="0">
              <a:spcBef>
                <a:spcPts val="0"/>
              </a:spcBef>
              <a:spcAft>
                <a:spcPts val="0"/>
              </a:spcAft>
              <a:buNone/>
            </a:pPr>
            <a:r>
              <a:rPr lang="en"/>
              <a:t>that I kind of didn't mention in a lot of detail last time but is important is that multiple protocols can exist at</a:t>
            </a:r>
            <a:endParaRPr/>
          </a:p>
          <a:p>
            <a:pPr marL="0" lvl="0" indent="0" algn="l" rtl="0">
              <a:spcBef>
                <a:spcPts val="0"/>
              </a:spcBef>
              <a:spcAft>
                <a:spcPts val="0"/>
              </a:spcAft>
              <a:buNone/>
            </a:pPr>
            <a:r>
              <a:rPr lang="en"/>
              <a:t>9:47</a:t>
            </a:r>
            <a:endParaRPr/>
          </a:p>
          <a:p>
            <a:pPr marL="0" lvl="0" indent="0" algn="l" rtl="0">
              <a:spcBef>
                <a:spcPts val="0"/>
              </a:spcBef>
              <a:spcAft>
                <a:spcPts val="0"/>
              </a:spcAft>
              <a:buNone/>
            </a:pPr>
            <a:r>
              <a:rPr lang="en"/>
              <a:t>every layer so it's not like at layer seven you only have one choice there's actually lots of different protocols</a:t>
            </a:r>
            <a:endParaRPr/>
          </a:p>
          <a:p>
            <a:pPr marL="0" lvl="0" indent="0" algn="l" rtl="0">
              <a:spcBef>
                <a:spcPts val="0"/>
              </a:spcBef>
              <a:spcAft>
                <a:spcPts val="0"/>
              </a:spcAft>
              <a:buNone/>
            </a:pPr>
            <a:r>
              <a:rPr lang="en"/>
              <a:t>9:53</a:t>
            </a:r>
            <a:endParaRPr/>
          </a:p>
          <a:p>
            <a:pPr marL="0" lvl="0" indent="0" algn="l" rtl="0">
              <a:spcBef>
                <a:spcPts val="0"/>
              </a:spcBef>
              <a:spcAft>
                <a:spcPts val="0"/>
              </a:spcAft>
              <a:buNone/>
            </a:pPr>
            <a:r>
              <a:rPr lang="en"/>
              <a:t>there's SMTP for sending emails there's HTTP there's you know ntp whatever that</a:t>
            </a:r>
            <a:endParaRPr/>
          </a:p>
          <a:p>
            <a:pPr marL="0" lvl="0" indent="0" algn="l" rtl="0">
              <a:spcBef>
                <a:spcPts val="0"/>
              </a:spcBef>
              <a:spcAft>
                <a:spcPts val="0"/>
              </a:spcAft>
              <a:buNone/>
            </a:pPr>
            <a:r>
              <a:rPr lang="en"/>
              <a:t>9:59</a:t>
            </a:r>
            <a:endParaRPr/>
          </a:p>
          <a:p>
            <a:pPr marL="0" lvl="0" indent="0" algn="l" rtl="0">
              <a:spcBef>
                <a:spcPts val="0"/>
              </a:spcBef>
              <a:spcAft>
                <a:spcPts val="0"/>
              </a:spcAft>
              <a:buNone/>
            </a:pPr>
            <a:r>
              <a:rPr lang="en"/>
              <a:t>is so you don't need to know what these are but basically there's lots of different things you can do at layer 7even lots of different pieces of</a:t>
            </a:r>
            <a:endParaRPr/>
          </a:p>
          <a:p>
            <a:pPr marL="0" lvl="0" indent="0" algn="l" rtl="0">
              <a:spcBef>
                <a:spcPts val="0"/>
              </a:spcBef>
              <a:spcAft>
                <a:spcPts val="0"/>
              </a:spcAft>
              <a:buNone/>
            </a:pPr>
            <a:r>
              <a:rPr lang="en"/>
              <a:t>10:06</a:t>
            </a:r>
            <a:endParaRPr/>
          </a:p>
          <a:p>
            <a:pPr marL="0" lvl="0" indent="0" algn="l" rtl="0">
              <a:spcBef>
                <a:spcPts val="0"/>
              </a:spcBef>
              <a:spcAft>
                <a:spcPts val="0"/>
              </a:spcAft>
              <a:buNone/>
            </a:pPr>
            <a:r>
              <a:rPr lang="en"/>
              <a:t>software that you can run and likewise you have a choice at layer four you have a choice at Layer Two you have a choice</a:t>
            </a:r>
            <a:endParaRPr/>
          </a:p>
          <a:p>
            <a:pPr marL="0" lvl="0" indent="0" algn="l" rtl="0">
              <a:spcBef>
                <a:spcPts val="0"/>
              </a:spcBef>
              <a:spcAft>
                <a:spcPts val="0"/>
              </a:spcAft>
              <a:buNone/>
            </a:pPr>
            <a:r>
              <a:rPr lang="en"/>
              <a:t>10:12</a:t>
            </a:r>
            <a:endParaRPr/>
          </a:p>
          <a:p>
            <a:pPr marL="0" lvl="0" indent="0" algn="l" rtl="0">
              <a:spcBef>
                <a:spcPts val="0"/>
              </a:spcBef>
              <a:spcAft>
                <a:spcPts val="0"/>
              </a:spcAft>
              <a:buNone/>
            </a:pPr>
            <a:r>
              <a:rPr lang="en"/>
              <a:t>at layer one so all of these different layers you have a choice of what protocol you want to use and if two</a:t>
            </a:r>
            <a:endParaRPr/>
          </a:p>
          <a:p>
            <a:pPr marL="0" lvl="0" indent="0" algn="l" rtl="0">
              <a:spcBef>
                <a:spcPts val="0"/>
              </a:spcBef>
              <a:spcAft>
                <a:spcPts val="0"/>
              </a:spcAft>
              <a:buNone/>
            </a:pPr>
            <a:r>
              <a:rPr lang="en"/>
              <a:t>10:19</a:t>
            </a:r>
            <a:endParaRPr/>
          </a:p>
          <a:p>
            <a:pPr marL="0" lvl="0" indent="0" algn="l" rtl="0">
              <a:spcBef>
                <a:spcPts val="0"/>
              </a:spcBef>
              <a:spcAft>
                <a:spcPts val="0"/>
              </a:spcAft>
              <a:buNone/>
            </a:pPr>
            <a:r>
              <a:rPr lang="en"/>
              <a:t>people want to communicate they can agree on their own stack of protocols so maybe Alice and Bob say we're going to</a:t>
            </a:r>
            <a:endParaRPr/>
          </a:p>
          <a:p>
            <a:pPr marL="0" lvl="0" indent="0" algn="l" rtl="0">
              <a:spcBef>
                <a:spcPts val="0"/>
              </a:spcBef>
              <a:spcAft>
                <a:spcPts val="0"/>
              </a:spcAft>
              <a:buNone/>
            </a:pPr>
            <a:r>
              <a:rPr lang="en"/>
              <a:t>10:26</a:t>
            </a:r>
            <a:endParaRPr/>
          </a:p>
          <a:p>
            <a:pPr marL="0" lvl="0" indent="0" algn="l" rtl="0">
              <a:spcBef>
                <a:spcPts val="0"/>
              </a:spcBef>
              <a:spcAft>
                <a:spcPts val="0"/>
              </a:spcAft>
              <a:buNone/>
            </a:pPr>
            <a:r>
              <a:rPr lang="en"/>
              <a:t>use ntp which runs over UDP which runs over IP which runs over Wi-Fi which runs</a:t>
            </a:r>
            <a:endParaRPr/>
          </a:p>
          <a:p>
            <a:pPr marL="0" lvl="0" indent="0" algn="l" rtl="0">
              <a:spcBef>
                <a:spcPts val="0"/>
              </a:spcBef>
              <a:spcAft>
                <a:spcPts val="0"/>
              </a:spcAft>
              <a:buNone/>
            </a:pPr>
            <a:r>
              <a:rPr lang="en"/>
              <a:t>10:31</a:t>
            </a:r>
            <a:endParaRPr/>
          </a:p>
          <a:p>
            <a:pPr marL="0" lvl="0" indent="0" algn="l" rtl="0">
              <a:spcBef>
                <a:spcPts val="0"/>
              </a:spcBef>
              <a:spcAft>
                <a:spcPts val="0"/>
              </a:spcAft>
              <a:buNone/>
            </a:pPr>
            <a:r>
              <a:rPr lang="en"/>
              <a:t>over radio waves they can choose that stack</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g32e1deb5751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7" name="Google Shape;247;g32e1deb5751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Jan 2025 - Layer 7 box said UDP instead of NTP</a:t>
            </a:r>
            <a:endParaRPr/>
          </a:p>
          <a:p>
            <a:pPr marL="0" lvl="0" indent="0" algn="l" rtl="0">
              <a:spcBef>
                <a:spcPts val="0"/>
              </a:spcBef>
              <a:spcAft>
                <a:spcPts val="0"/>
              </a:spcAft>
              <a:buNone/>
            </a:pPr>
            <a:endParaRPr/>
          </a:p>
          <a:p>
            <a:pPr marL="0" lvl="0" indent="0" algn="l" rtl="0">
              <a:spcBef>
                <a:spcPts val="0"/>
              </a:spcBef>
              <a:spcAft>
                <a:spcPts val="0"/>
              </a:spcAft>
              <a:buNone/>
            </a:pPr>
            <a:r>
              <a:rPr lang="en"/>
              <a:t>or maybe another pair of users</a:t>
            </a:r>
            <a:endParaRPr/>
          </a:p>
          <a:p>
            <a:pPr marL="0" lvl="0" indent="0" algn="l" rtl="0">
              <a:spcBef>
                <a:spcPts val="0"/>
              </a:spcBef>
              <a:spcAft>
                <a:spcPts val="0"/>
              </a:spcAft>
              <a:buNone/>
            </a:pPr>
            <a:r>
              <a:rPr lang="en"/>
              <a:t>10:36</a:t>
            </a:r>
            <a:endParaRPr/>
          </a:p>
          <a:p>
            <a:pPr marL="0" lvl="0" indent="0" algn="l" rtl="0">
              <a:spcBef>
                <a:spcPts val="0"/>
              </a:spcBef>
              <a:spcAft>
                <a:spcPts val="0"/>
              </a:spcAft>
              <a:buNone/>
            </a:pPr>
            <a:r>
              <a:rPr lang="en"/>
              <a:t>says actually we're going to use SMTP which runs over TCP which runs over IP</a:t>
            </a:r>
            <a:endParaRPr/>
          </a:p>
          <a:p>
            <a:pPr marL="0" lvl="0" indent="0" algn="l" rtl="0">
              <a:spcBef>
                <a:spcPts val="0"/>
              </a:spcBef>
              <a:spcAft>
                <a:spcPts val="0"/>
              </a:spcAft>
              <a:buNone/>
            </a:pPr>
            <a:r>
              <a:rPr lang="en"/>
              <a:t>10:42</a:t>
            </a:r>
            <a:endParaRPr/>
          </a:p>
          <a:p>
            <a:pPr marL="0" lvl="0" indent="0" algn="l" rtl="0">
              <a:spcBef>
                <a:spcPts val="0"/>
              </a:spcBef>
              <a:spcAft>
                <a:spcPts val="0"/>
              </a:spcAft>
              <a:buNone/>
            </a:pPr>
            <a:r>
              <a:rPr lang="en"/>
              <a:t>which runs over ethernet which runs over copper wire that's great you can choose that too so you can choose any stack</a:t>
            </a:r>
            <a:endParaRPr/>
          </a:p>
          <a:p>
            <a:pPr marL="0" lvl="0" indent="0" algn="l" rtl="0">
              <a:spcBef>
                <a:spcPts val="0"/>
              </a:spcBef>
              <a:spcAft>
                <a:spcPts val="0"/>
              </a:spcAft>
              <a:buNone/>
            </a:pPr>
            <a:r>
              <a:rPr lang="en"/>
              <a:t>10:49</a:t>
            </a:r>
            <a:endParaRPr/>
          </a:p>
          <a:p>
            <a:pPr marL="0" lvl="0" indent="0" algn="l" rtl="0">
              <a:spcBef>
                <a:spcPts val="0"/>
              </a:spcBef>
              <a:spcAft>
                <a:spcPts val="0"/>
              </a:spcAft>
              <a:buNone/>
            </a:pPr>
            <a:r>
              <a:rPr lang="en"/>
              <a:t>that you want you know there are some constraints like for example ethernet is a layer 2 protocol that's for wired</a:t>
            </a:r>
            <a:endParaRPr/>
          </a:p>
          <a:p>
            <a:pPr marL="0" lvl="0" indent="0" algn="l" rtl="0">
              <a:spcBef>
                <a:spcPts val="0"/>
              </a:spcBef>
              <a:spcAft>
                <a:spcPts val="0"/>
              </a:spcAft>
              <a:buNone/>
            </a:pPr>
            <a:r>
              <a:rPr lang="en"/>
              <a:t>10:55</a:t>
            </a:r>
            <a:endParaRPr/>
          </a:p>
          <a:p>
            <a:pPr marL="0" lvl="0" indent="0" algn="l" rtl="0">
              <a:spcBef>
                <a:spcPts val="0"/>
              </a:spcBef>
              <a:spcAft>
                <a:spcPts val="0"/>
              </a:spcAft>
              <a:buNone/>
            </a:pPr>
            <a:r>
              <a:rPr lang="en"/>
              <a:t>connection so you would use wires at layer one it'd be kind of weird if you used ethernet and somehow used radio</a:t>
            </a:r>
            <a:endParaRPr/>
          </a:p>
          <a:p>
            <a:pPr marL="0" lvl="0" indent="0" algn="l" rtl="0">
              <a:spcBef>
                <a:spcPts val="0"/>
              </a:spcBef>
              <a:spcAft>
                <a:spcPts val="0"/>
              </a:spcAft>
              <a:buNone/>
            </a:pPr>
            <a:r>
              <a:rPr lang="en"/>
              <a:t>11:02</a:t>
            </a:r>
            <a:endParaRPr/>
          </a:p>
          <a:p>
            <a:pPr marL="0" lvl="0" indent="0" algn="l" rtl="0">
              <a:spcBef>
                <a:spcPts val="0"/>
              </a:spcBef>
              <a:spcAft>
                <a:spcPts val="0"/>
              </a:spcAft>
              <a:buNone/>
            </a:pPr>
            <a:r>
              <a:rPr lang="en"/>
              <a:t>waves not an important detail but someone last time asked about Layer Two and layer one some Layer Two Protocols</a:t>
            </a:r>
            <a:endParaRPr/>
          </a:p>
          <a:p>
            <a:pPr marL="0" lvl="0" indent="0" algn="l" rtl="0">
              <a:spcBef>
                <a:spcPts val="0"/>
              </a:spcBef>
              <a:spcAft>
                <a:spcPts val="0"/>
              </a:spcAft>
              <a:buNone/>
            </a:pPr>
            <a:r>
              <a:rPr lang="en"/>
              <a:t>11:08</a:t>
            </a:r>
            <a:endParaRPr/>
          </a:p>
          <a:p>
            <a:pPr marL="0" lvl="0" indent="0" algn="l" rtl="0">
              <a:spcBef>
                <a:spcPts val="0"/>
              </a:spcBef>
              <a:spcAft>
                <a:spcPts val="0"/>
              </a:spcAft>
              <a:buNone/>
            </a:pPr>
            <a:r>
              <a:rPr lang="en"/>
              <a:t>are connected or closely related to their corresponding layer one protocol which is kind of what this is showing</a:t>
            </a:r>
            <a:endParaRPr/>
          </a:p>
          <a:p>
            <a:pPr marL="0" lvl="0" indent="0" algn="l" rtl="0">
              <a:spcBef>
                <a:spcPts val="0"/>
              </a:spcBef>
              <a:spcAft>
                <a:spcPts val="0"/>
              </a:spcAft>
              <a:buNone/>
            </a:pPr>
            <a:r>
              <a:rPr lang="en"/>
              <a:t>11:15</a:t>
            </a:r>
            <a:endParaRPr/>
          </a:p>
          <a:p>
            <a:pPr marL="0" lvl="0" indent="0" algn="l" rtl="0">
              <a:spcBef>
                <a:spcPts val="0"/>
              </a:spcBef>
              <a:spcAft>
                <a:spcPts val="0"/>
              </a:spcAft>
              <a:buNone/>
            </a:pPr>
            <a:r>
              <a:rPr lang="en"/>
              <a:t>not an important detail kind of a digression but the important thing is Two Hosts if they want to communicate</a:t>
            </a:r>
            <a:endParaRPr/>
          </a:p>
          <a:p>
            <a:pPr marL="0" lvl="0" indent="0" algn="l" rtl="0">
              <a:spcBef>
                <a:spcPts val="0"/>
              </a:spcBef>
              <a:spcAft>
                <a:spcPts val="0"/>
              </a:spcAft>
              <a:buNone/>
            </a:pPr>
            <a:r>
              <a:rPr lang="en"/>
              <a:t>11:20</a:t>
            </a:r>
            <a:endParaRPr/>
          </a:p>
          <a:p>
            <a:pPr marL="0" lvl="0" indent="0" algn="l" rtl="0">
              <a:spcBef>
                <a:spcPts val="0"/>
              </a:spcBef>
              <a:spcAft>
                <a:spcPts val="0"/>
              </a:spcAft>
              <a:buNone/>
            </a:pPr>
            <a:r>
              <a:rPr lang="en"/>
              <a:t>they can agree on a stack of protocols and they can use that stack of verticals and different pairs of users can pick</a:t>
            </a:r>
            <a:endParaRPr/>
          </a:p>
          <a:p>
            <a:pPr marL="0" lvl="0" indent="0" algn="l" rtl="0">
              <a:spcBef>
                <a:spcPts val="0"/>
              </a:spcBef>
              <a:spcAft>
                <a:spcPts val="0"/>
              </a:spcAft>
              <a:buNone/>
            </a:pPr>
            <a:r>
              <a:rPr lang="en"/>
              <a:t>11:27</a:t>
            </a:r>
            <a:endParaRPr/>
          </a:p>
          <a:p>
            <a:pPr marL="0" lvl="0" indent="0" algn="l" rtl="0">
              <a:spcBef>
                <a:spcPts val="0"/>
              </a:spcBef>
              <a:spcAft>
                <a:spcPts val="0"/>
              </a:spcAft>
              <a:buNone/>
            </a:pPr>
            <a:r>
              <a:rPr lang="en"/>
              <a:t>different Stacks</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16" name="Google Shape;16;p3"/>
          <p:cNvSpPr txBox="1">
            <a:spLocks noGrp="1"/>
          </p:cNvSpPr>
          <p:nvPr>
            <p:ph type="subTitle" idx="1"/>
          </p:nvPr>
        </p:nvSpPr>
        <p:spPr>
          <a:xfrm>
            <a:off x="311700" y="2834125"/>
            <a:ext cx="8520600" cy="1536300"/>
          </a:xfrm>
          <a:prstGeom prst="rect">
            <a:avLst/>
          </a:prstGeom>
        </p:spPr>
        <p:txBody>
          <a:bodyPr spcFirstLastPara="1" wrap="square" lIns="91425" tIns="91425" rIns="91425" bIns="91425" anchor="t" anchorCtr="0">
            <a:noAutofit/>
          </a:bodyPr>
          <a:lstStyle>
            <a:lvl1pPr lvl="0" algn="ctr" rtl="0">
              <a:lnSpc>
                <a:spcPct val="100000"/>
              </a:lnSpc>
              <a:spcBef>
                <a:spcPts val="600"/>
              </a:spcBef>
              <a:spcAft>
                <a:spcPts val="0"/>
              </a:spcAft>
              <a:buSzPts val="2400"/>
              <a:buFont typeface="Roboto Light"/>
              <a:buNone/>
              <a:defRPr sz="2400">
                <a:latin typeface="Roboto Light"/>
                <a:ea typeface="Roboto Light"/>
                <a:cs typeface="Roboto Light"/>
                <a:sym typeface="Roboto Light"/>
              </a:defRPr>
            </a:lvl1pPr>
            <a:lvl2pPr lvl="1" algn="ctr" rtl="0">
              <a:lnSpc>
                <a:spcPct val="100000"/>
              </a:lnSpc>
              <a:spcBef>
                <a:spcPts val="600"/>
              </a:spcBef>
              <a:spcAft>
                <a:spcPts val="0"/>
              </a:spcAft>
              <a:buSzPts val="2400"/>
              <a:buFont typeface="Roboto Light"/>
              <a:buNone/>
              <a:defRPr sz="2400">
                <a:latin typeface="Roboto Light"/>
                <a:ea typeface="Roboto Light"/>
                <a:cs typeface="Roboto Light"/>
                <a:sym typeface="Roboto Light"/>
              </a:defRPr>
            </a:lvl2pPr>
            <a:lvl3pPr lvl="2" algn="ctr" rtl="0">
              <a:lnSpc>
                <a:spcPct val="100000"/>
              </a:lnSpc>
              <a:spcBef>
                <a:spcPts val="600"/>
              </a:spcBef>
              <a:spcAft>
                <a:spcPts val="0"/>
              </a:spcAft>
              <a:buSzPts val="2400"/>
              <a:buFont typeface="Roboto Light"/>
              <a:buNone/>
              <a:defRPr sz="2400">
                <a:latin typeface="Roboto Light"/>
                <a:ea typeface="Roboto Light"/>
                <a:cs typeface="Roboto Light"/>
                <a:sym typeface="Roboto Light"/>
              </a:defRPr>
            </a:lvl3pPr>
            <a:lvl4pPr lvl="3" algn="ctr" rtl="0">
              <a:lnSpc>
                <a:spcPct val="100000"/>
              </a:lnSpc>
              <a:spcBef>
                <a:spcPts val="600"/>
              </a:spcBef>
              <a:spcAft>
                <a:spcPts val="0"/>
              </a:spcAft>
              <a:buSzPts val="2400"/>
              <a:buFont typeface="Roboto Light"/>
              <a:buNone/>
              <a:defRPr sz="2400">
                <a:latin typeface="Roboto Light"/>
                <a:ea typeface="Roboto Light"/>
                <a:cs typeface="Roboto Light"/>
                <a:sym typeface="Roboto Light"/>
              </a:defRPr>
            </a:lvl4pPr>
            <a:lvl5pPr lvl="4" algn="ctr" rtl="0">
              <a:lnSpc>
                <a:spcPct val="100000"/>
              </a:lnSpc>
              <a:spcBef>
                <a:spcPts val="600"/>
              </a:spcBef>
              <a:spcAft>
                <a:spcPts val="0"/>
              </a:spcAft>
              <a:buSzPts val="2400"/>
              <a:buFont typeface="Roboto Light"/>
              <a:buNone/>
              <a:defRPr sz="2400">
                <a:latin typeface="Roboto Light"/>
                <a:ea typeface="Roboto Light"/>
                <a:cs typeface="Roboto Light"/>
                <a:sym typeface="Roboto Light"/>
              </a:defRPr>
            </a:lvl5pPr>
            <a:lvl6pPr lvl="5" algn="ctr" rtl="0">
              <a:lnSpc>
                <a:spcPct val="100000"/>
              </a:lnSpc>
              <a:spcBef>
                <a:spcPts val="600"/>
              </a:spcBef>
              <a:spcAft>
                <a:spcPts val="0"/>
              </a:spcAft>
              <a:buSzPts val="2400"/>
              <a:buFont typeface="Roboto Light"/>
              <a:buNone/>
              <a:defRPr sz="2400">
                <a:latin typeface="Roboto Light"/>
                <a:ea typeface="Roboto Light"/>
                <a:cs typeface="Roboto Light"/>
                <a:sym typeface="Roboto Light"/>
              </a:defRPr>
            </a:lvl6pPr>
            <a:lvl7pPr lvl="6" algn="ctr" rtl="0">
              <a:lnSpc>
                <a:spcPct val="100000"/>
              </a:lnSpc>
              <a:spcBef>
                <a:spcPts val="600"/>
              </a:spcBef>
              <a:spcAft>
                <a:spcPts val="0"/>
              </a:spcAft>
              <a:buSzPts val="2400"/>
              <a:buFont typeface="Roboto Light"/>
              <a:buNone/>
              <a:defRPr sz="2400">
                <a:latin typeface="Roboto Light"/>
                <a:ea typeface="Roboto Light"/>
                <a:cs typeface="Roboto Light"/>
                <a:sym typeface="Roboto Light"/>
              </a:defRPr>
            </a:lvl7pPr>
            <a:lvl8pPr lvl="7" algn="ctr" rtl="0">
              <a:lnSpc>
                <a:spcPct val="100000"/>
              </a:lnSpc>
              <a:spcBef>
                <a:spcPts val="600"/>
              </a:spcBef>
              <a:spcAft>
                <a:spcPts val="0"/>
              </a:spcAft>
              <a:buSzPts val="2400"/>
              <a:buFont typeface="Roboto Light"/>
              <a:buNone/>
              <a:defRPr sz="2400">
                <a:latin typeface="Roboto Light"/>
                <a:ea typeface="Roboto Light"/>
                <a:cs typeface="Roboto Light"/>
                <a:sym typeface="Roboto Light"/>
              </a:defRPr>
            </a:lvl8pPr>
            <a:lvl9pPr lvl="8" algn="ctr" rtl="0">
              <a:lnSpc>
                <a:spcPct val="100000"/>
              </a:lnSpc>
              <a:spcBef>
                <a:spcPts val="600"/>
              </a:spcBef>
              <a:spcAft>
                <a:spcPts val="0"/>
              </a:spcAft>
              <a:buSzPts val="2400"/>
              <a:buFont typeface="Roboto Light"/>
              <a:buNone/>
              <a:defRPr sz="2400">
                <a:latin typeface="Roboto Light"/>
                <a:ea typeface="Roboto Light"/>
                <a:cs typeface="Roboto Light"/>
                <a:sym typeface="Roboto Light"/>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9"/>
        <p:cNvGrpSpPr/>
        <p:nvPr/>
      </p:nvGrpSpPr>
      <p:grpSpPr>
        <a:xfrm>
          <a:off x="0" y="0"/>
          <a:ext cx="0" cy="0"/>
          <a:chOff x="0" y="0"/>
          <a:chExt cx="0" cy="0"/>
        </a:xfrm>
      </p:grpSpPr>
      <p:sp>
        <p:nvSpPr>
          <p:cNvPr id="80" name="Google Shape;80;p12"/>
          <p:cNvSpPr txBox="1">
            <a:spLocks noGrp="1"/>
          </p:cNvSpPr>
          <p:nvPr>
            <p:ph type="title"/>
          </p:nvPr>
        </p:nvSpPr>
        <p:spPr>
          <a:xfrm>
            <a:off x="0" y="0"/>
            <a:ext cx="9144000" cy="3936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81" name="Google Shape;81;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cxnSp>
        <p:nvCxnSpPr>
          <p:cNvPr id="82" name="Google Shape;82;p12"/>
          <p:cNvCxnSpPr/>
          <p:nvPr/>
        </p:nvCxnSpPr>
        <p:spPr>
          <a:xfrm>
            <a:off x="95431" y="402210"/>
            <a:ext cx="8909700" cy="0"/>
          </a:xfrm>
          <a:prstGeom prst="straightConnector1">
            <a:avLst/>
          </a:prstGeom>
          <a:noFill/>
          <a:ln w="19050" cap="flat" cmpd="sng">
            <a:solidFill>
              <a:srgbClr val="BF9000"/>
            </a:solidFill>
            <a:prstDash val="solid"/>
            <a:round/>
            <a:headEnd type="none" w="med" len="med"/>
            <a:tailEnd type="none" w="med" len="med"/>
          </a:ln>
        </p:spPr>
      </p:cxn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83"/>
        <p:cNvGrpSpPr/>
        <p:nvPr/>
      </p:nvGrpSpPr>
      <p:grpSpPr>
        <a:xfrm>
          <a:off x="0" y="0"/>
          <a:ext cx="0" cy="0"/>
          <a:chOff x="0" y="0"/>
          <a:chExt cx="0" cy="0"/>
        </a:xfrm>
      </p:grpSpPr>
      <p:sp>
        <p:nvSpPr>
          <p:cNvPr id="84" name="Google Shape;84;p13"/>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85" name="Google Shape;85;p1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_TITLE_AND_DESCRIPTION_3">
  <p:cSld name="SECTION_TITLE_AND_DESCRIPTION_3">
    <p:spTree>
      <p:nvGrpSpPr>
        <p:cNvPr id="1" name="Shape 86"/>
        <p:cNvGrpSpPr/>
        <p:nvPr/>
      </p:nvGrpSpPr>
      <p:grpSpPr>
        <a:xfrm>
          <a:off x="0" y="0"/>
          <a:ext cx="0" cy="0"/>
          <a:chOff x="0" y="0"/>
          <a:chExt cx="0" cy="0"/>
        </a:xfrm>
      </p:grpSpPr>
      <p:sp>
        <p:nvSpPr>
          <p:cNvPr id="87" name="Google Shape;87;p14"/>
          <p:cNvSpPr/>
          <p:nvPr/>
        </p:nvSpPr>
        <p:spPr>
          <a:xfrm>
            <a:off x="4572000" y="-125"/>
            <a:ext cx="4572000" cy="5143500"/>
          </a:xfrm>
          <a:prstGeom prst="rect">
            <a:avLst/>
          </a:pr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14"/>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600"/>
              <a:buNone/>
              <a:defRPr/>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89" name="Google Shape;89;p14"/>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rtl="0">
              <a:lnSpc>
                <a:spcPct val="100000"/>
              </a:lnSpc>
              <a:spcBef>
                <a:spcPts val="600"/>
              </a:spcBef>
              <a:spcAft>
                <a:spcPts val="0"/>
              </a:spcAft>
              <a:buSzPts val="1800"/>
              <a:buNone/>
              <a:defRPr/>
            </a:lvl1pPr>
            <a:lvl2pPr lvl="1" algn="ctr" rtl="0">
              <a:lnSpc>
                <a:spcPct val="100000"/>
              </a:lnSpc>
              <a:spcBef>
                <a:spcPts val="600"/>
              </a:spcBef>
              <a:spcAft>
                <a:spcPts val="0"/>
              </a:spcAft>
              <a:buSzPts val="2100"/>
              <a:buNone/>
              <a:defRPr sz="2100"/>
            </a:lvl2pPr>
            <a:lvl3pPr lvl="2" algn="ctr" rtl="0">
              <a:lnSpc>
                <a:spcPct val="100000"/>
              </a:lnSpc>
              <a:spcBef>
                <a:spcPts val="600"/>
              </a:spcBef>
              <a:spcAft>
                <a:spcPts val="0"/>
              </a:spcAft>
              <a:buSzPts val="2100"/>
              <a:buNone/>
              <a:defRPr sz="2100"/>
            </a:lvl3pPr>
            <a:lvl4pPr lvl="3" algn="ctr" rtl="0">
              <a:lnSpc>
                <a:spcPct val="100000"/>
              </a:lnSpc>
              <a:spcBef>
                <a:spcPts val="600"/>
              </a:spcBef>
              <a:spcAft>
                <a:spcPts val="0"/>
              </a:spcAft>
              <a:buSzPts val="2100"/>
              <a:buNone/>
              <a:defRPr sz="2100"/>
            </a:lvl4pPr>
            <a:lvl5pPr lvl="4" algn="ctr" rtl="0">
              <a:lnSpc>
                <a:spcPct val="100000"/>
              </a:lnSpc>
              <a:spcBef>
                <a:spcPts val="600"/>
              </a:spcBef>
              <a:spcAft>
                <a:spcPts val="0"/>
              </a:spcAft>
              <a:buSzPts val="2100"/>
              <a:buNone/>
              <a:defRPr sz="2100"/>
            </a:lvl5pPr>
            <a:lvl6pPr lvl="5" algn="ctr" rtl="0">
              <a:lnSpc>
                <a:spcPct val="100000"/>
              </a:lnSpc>
              <a:spcBef>
                <a:spcPts val="600"/>
              </a:spcBef>
              <a:spcAft>
                <a:spcPts val="0"/>
              </a:spcAft>
              <a:buSzPts val="2100"/>
              <a:buNone/>
              <a:defRPr sz="2100"/>
            </a:lvl6pPr>
            <a:lvl7pPr lvl="6" algn="ctr" rtl="0">
              <a:lnSpc>
                <a:spcPct val="100000"/>
              </a:lnSpc>
              <a:spcBef>
                <a:spcPts val="600"/>
              </a:spcBef>
              <a:spcAft>
                <a:spcPts val="0"/>
              </a:spcAft>
              <a:buSzPts val="2100"/>
              <a:buNone/>
              <a:defRPr sz="2100"/>
            </a:lvl7pPr>
            <a:lvl8pPr lvl="7" algn="ctr" rtl="0">
              <a:lnSpc>
                <a:spcPct val="100000"/>
              </a:lnSpc>
              <a:spcBef>
                <a:spcPts val="600"/>
              </a:spcBef>
              <a:spcAft>
                <a:spcPts val="0"/>
              </a:spcAft>
              <a:buSzPts val="2100"/>
              <a:buNone/>
              <a:defRPr sz="2100"/>
            </a:lvl8pPr>
            <a:lvl9pPr lvl="8" algn="ctr" rtl="0">
              <a:lnSpc>
                <a:spcPct val="100000"/>
              </a:lnSpc>
              <a:spcBef>
                <a:spcPts val="600"/>
              </a:spcBef>
              <a:spcAft>
                <a:spcPts val="0"/>
              </a:spcAft>
              <a:buSzPts val="2100"/>
              <a:buNone/>
              <a:defRPr sz="2100"/>
            </a:lvl9pPr>
          </a:lstStyle>
          <a:p>
            <a:endParaRPr/>
          </a:p>
        </p:txBody>
      </p:sp>
      <p:sp>
        <p:nvSpPr>
          <p:cNvPr id="90" name="Google Shape;90;p1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91" name="Google Shape;91;p14"/>
          <p:cNvSpPr txBox="1">
            <a:spLocks noGrp="1"/>
          </p:cNvSpPr>
          <p:nvPr>
            <p:ph type="body" idx="2"/>
          </p:nvPr>
        </p:nvSpPr>
        <p:spPr>
          <a:xfrm>
            <a:off x="4812381" y="402206"/>
            <a:ext cx="3999900" cy="3416400"/>
          </a:xfrm>
          <a:prstGeom prst="rect">
            <a:avLst/>
          </a:prstGeom>
        </p:spPr>
        <p:txBody>
          <a:bodyPr spcFirstLastPara="1" wrap="square" lIns="91425" tIns="91425" rIns="91425" bIns="91425" anchor="t" anchorCtr="0">
            <a:noAutofit/>
          </a:bodyPr>
          <a:lstStyle>
            <a:lvl1pPr marL="457200" lvl="0" indent="-342900" rtl="0">
              <a:spcBef>
                <a:spcPts val="600"/>
              </a:spcBef>
              <a:spcAft>
                <a:spcPts val="0"/>
              </a:spcAft>
              <a:buSzPts val="1800"/>
              <a:buFont typeface="Roboto Light"/>
              <a:buChar char="•"/>
              <a:defRPr>
                <a:latin typeface="Roboto Light"/>
                <a:ea typeface="Roboto Light"/>
                <a:cs typeface="Roboto Light"/>
                <a:sym typeface="Roboto Light"/>
              </a:defRPr>
            </a:lvl1pPr>
            <a:lvl2pPr marL="914400" lvl="1" indent="-342900" rtl="0">
              <a:spcBef>
                <a:spcPts val="600"/>
              </a:spcBef>
              <a:spcAft>
                <a:spcPts val="0"/>
              </a:spcAft>
              <a:buSzPts val="1800"/>
              <a:buFont typeface="Roboto Light"/>
              <a:buChar char="•"/>
              <a:defRPr>
                <a:latin typeface="Roboto Light"/>
                <a:ea typeface="Roboto Light"/>
                <a:cs typeface="Roboto Light"/>
                <a:sym typeface="Roboto Light"/>
              </a:defRPr>
            </a:lvl2pPr>
            <a:lvl3pPr marL="1371600" lvl="2" indent="-342900" rtl="0">
              <a:spcBef>
                <a:spcPts val="600"/>
              </a:spcBef>
              <a:spcAft>
                <a:spcPts val="0"/>
              </a:spcAft>
              <a:buSzPts val="1800"/>
              <a:buFont typeface="Roboto Light"/>
              <a:buChar char="•"/>
              <a:defRPr>
                <a:latin typeface="Roboto Light"/>
                <a:ea typeface="Roboto Light"/>
                <a:cs typeface="Roboto Light"/>
                <a:sym typeface="Roboto Light"/>
              </a:defRPr>
            </a:lvl3pPr>
            <a:lvl4pPr marL="1828800" lvl="3" indent="-342900" rtl="0">
              <a:spcBef>
                <a:spcPts val="600"/>
              </a:spcBef>
              <a:spcAft>
                <a:spcPts val="0"/>
              </a:spcAft>
              <a:buSzPts val="1800"/>
              <a:buFont typeface="Roboto Light"/>
              <a:buChar char="•"/>
              <a:defRPr>
                <a:latin typeface="Roboto Light"/>
                <a:ea typeface="Roboto Light"/>
                <a:cs typeface="Roboto Light"/>
                <a:sym typeface="Roboto Light"/>
              </a:defRPr>
            </a:lvl4pPr>
            <a:lvl5pPr marL="2286000" lvl="4" indent="-342900" rtl="0">
              <a:spcBef>
                <a:spcPts val="600"/>
              </a:spcBef>
              <a:spcAft>
                <a:spcPts val="0"/>
              </a:spcAft>
              <a:buSzPts val="1800"/>
              <a:buFont typeface="Roboto Light"/>
              <a:buChar char="•"/>
              <a:defRPr>
                <a:latin typeface="Roboto Light"/>
                <a:ea typeface="Roboto Light"/>
                <a:cs typeface="Roboto Light"/>
                <a:sym typeface="Roboto Light"/>
              </a:defRPr>
            </a:lvl5pPr>
            <a:lvl6pPr marL="2743200" lvl="5" indent="-342900" rtl="0">
              <a:spcBef>
                <a:spcPts val="600"/>
              </a:spcBef>
              <a:spcAft>
                <a:spcPts val="0"/>
              </a:spcAft>
              <a:buSzPts val="1800"/>
              <a:buFont typeface="Roboto Light"/>
              <a:buChar char="•"/>
              <a:defRPr>
                <a:latin typeface="Roboto Light"/>
                <a:ea typeface="Roboto Light"/>
                <a:cs typeface="Roboto Light"/>
                <a:sym typeface="Roboto Light"/>
              </a:defRPr>
            </a:lvl6pPr>
            <a:lvl7pPr marL="3200400" lvl="6" indent="-342900" rtl="0">
              <a:spcBef>
                <a:spcPts val="600"/>
              </a:spcBef>
              <a:spcAft>
                <a:spcPts val="0"/>
              </a:spcAft>
              <a:buSzPts val="1800"/>
              <a:buFont typeface="Roboto Light"/>
              <a:buChar char="•"/>
              <a:defRPr>
                <a:latin typeface="Roboto Light"/>
                <a:ea typeface="Roboto Light"/>
                <a:cs typeface="Roboto Light"/>
                <a:sym typeface="Roboto Light"/>
              </a:defRPr>
            </a:lvl7pPr>
            <a:lvl8pPr marL="3657600" lvl="7" indent="-342900" rtl="0">
              <a:spcBef>
                <a:spcPts val="600"/>
              </a:spcBef>
              <a:spcAft>
                <a:spcPts val="0"/>
              </a:spcAft>
              <a:buSzPts val="1800"/>
              <a:buFont typeface="Roboto Light"/>
              <a:buChar char="•"/>
              <a:defRPr>
                <a:latin typeface="Roboto Light"/>
                <a:ea typeface="Roboto Light"/>
                <a:cs typeface="Roboto Light"/>
                <a:sym typeface="Roboto Light"/>
              </a:defRPr>
            </a:lvl8pPr>
            <a:lvl9pPr marL="4114800" lvl="8" indent="-342900" rtl="0">
              <a:spcBef>
                <a:spcPts val="600"/>
              </a:spcBef>
              <a:spcAft>
                <a:spcPts val="0"/>
              </a:spcAft>
              <a:buSzPts val="1800"/>
              <a:buFont typeface="Roboto Light"/>
              <a:buChar char="•"/>
              <a:defRPr>
                <a:latin typeface="Roboto Light"/>
                <a:ea typeface="Roboto Light"/>
                <a:cs typeface="Roboto Light"/>
                <a:sym typeface="Roboto Light"/>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92"/>
        <p:cNvGrpSpPr/>
        <p:nvPr/>
      </p:nvGrpSpPr>
      <p:grpSpPr>
        <a:xfrm>
          <a:off x="0" y="0"/>
          <a:ext cx="0" cy="0"/>
          <a:chOff x="0" y="0"/>
          <a:chExt cx="0" cy="0"/>
        </a:xfrm>
      </p:grpSpPr>
      <p:sp>
        <p:nvSpPr>
          <p:cNvPr id="93" name="Google Shape;93;p1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94" name="Google Shape;94;p15"/>
          <p:cNvSpPr txBox="1">
            <a:spLocks noGrp="1"/>
          </p:cNvSpPr>
          <p:nvPr>
            <p:ph type="title"/>
          </p:nvPr>
        </p:nvSpPr>
        <p:spPr>
          <a:xfrm>
            <a:off x="95425" y="4288400"/>
            <a:ext cx="8658900" cy="7683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1800"/>
              <a:buFont typeface="Roboto"/>
              <a:buNone/>
              <a:defRPr sz="1800">
                <a:solidFill>
                  <a:schemeClr val="dk1"/>
                </a:solidFill>
                <a:latin typeface="Roboto"/>
                <a:ea typeface="Roboto"/>
                <a:cs typeface="Roboto"/>
                <a:sym typeface="Roboto"/>
              </a:defRPr>
            </a:lvl1pPr>
            <a:lvl2pPr lvl="1" rtl="0">
              <a:spcBef>
                <a:spcPts val="0"/>
              </a:spcBef>
              <a:spcAft>
                <a:spcPts val="0"/>
              </a:spcAft>
              <a:buSzPts val="2400"/>
              <a:buFont typeface="Roboto"/>
              <a:buNone/>
              <a:defRPr sz="2400">
                <a:latin typeface="Roboto"/>
                <a:ea typeface="Roboto"/>
                <a:cs typeface="Roboto"/>
                <a:sym typeface="Roboto"/>
              </a:defRPr>
            </a:lvl2pPr>
            <a:lvl3pPr lvl="2" rtl="0">
              <a:spcBef>
                <a:spcPts val="0"/>
              </a:spcBef>
              <a:spcAft>
                <a:spcPts val="0"/>
              </a:spcAft>
              <a:buSzPts val="2400"/>
              <a:buFont typeface="Roboto"/>
              <a:buNone/>
              <a:defRPr sz="2400">
                <a:latin typeface="Roboto"/>
                <a:ea typeface="Roboto"/>
                <a:cs typeface="Roboto"/>
                <a:sym typeface="Roboto"/>
              </a:defRPr>
            </a:lvl3pPr>
            <a:lvl4pPr lvl="3" rtl="0">
              <a:spcBef>
                <a:spcPts val="0"/>
              </a:spcBef>
              <a:spcAft>
                <a:spcPts val="0"/>
              </a:spcAft>
              <a:buSzPts val="2400"/>
              <a:buFont typeface="Roboto"/>
              <a:buNone/>
              <a:defRPr sz="2400">
                <a:latin typeface="Roboto"/>
                <a:ea typeface="Roboto"/>
                <a:cs typeface="Roboto"/>
                <a:sym typeface="Roboto"/>
              </a:defRPr>
            </a:lvl4pPr>
            <a:lvl5pPr lvl="4" rtl="0">
              <a:spcBef>
                <a:spcPts val="0"/>
              </a:spcBef>
              <a:spcAft>
                <a:spcPts val="0"/>
              </a:spcAft>
              <a:buSzPts val="2400"/>
              <a:buFont typeface="Roboto"/>
              <a:buNone/>
              <a:defRPr sz="2400">
                <a:latin typeface="Roboto"/>
                <a:ea typeface="Roboto"/>
                <a:cs typeface="Roboto"/>
                <a:sym typeface="Roboto"/>
              </a:defRPr>
            </a:lvl5pPr>
            <a:lvl6pPr lvl="5" rtl="0">
              <a:spcBef>
                <a:spcPts val="0"/>
              </a:spcBef>
              <a:spcAft>
                <a:spcPts val="0"/>
              </a:spcAft>
              <a:buSzPts val="2400"/>
              <a:buFont typeface="Roboto"/>
              <a:buNone/>
              <a:defRPr sz="2400">
                <a:latin typeface="Roboto"/>
                <a:ea typeface="Roboto"/>
                <a:cs typeface="Roboto"/>
                <a:sym typeface="Roboto"/>
              </a:defRPr>
            </a:lvl6pPr>
            <a:lvl7pPr lvl="6" rtl="0">
              <a:spcBef>
                <a:spcPts val="0"/>
              </a:spcBef>
              <a:spcAft>
                <a:spcPts val="0"/>
              </a:spcAft>
              <a:buSzPts val="2400"/>
              <a:buFont typeface="Roboto"/>
              <a:buNone/>
              <a:defRPr sz="2400">
                <a:latin typeface="Roboto"/>
                <a:ea typeface="Roboto"/>
                <a:cs typeface="Roboto"/>
                <a:sym typeface="Roboto"/>
              </a:defRPr>
            </a:lvl7pPr>
            <a:lvl8pPr lvl="7" rtl="0">
              <a:spcBef>
                <a:spcPts val="0"/>
              </a:spcBef>
              <a:spcAft>
                <a:spcPts val="0"/>
              </a:spcAft>
              <a:buSzPts val="2400"/>
              <a:buFont typeface="Roboto"/>
              <a:buNone/>
              <a:defRPr sz="2400">
                <a:latin typeface="Roboto"/>
                <a:ea typeface="Roboto"/>
                <a:cs typeface="Roboto"/>
                <a:sym typeface="Roboto"/>
              </a:defRPr>
            </a:lvl8pPr>
            <a:lvl9pPr lvl="8" rtl="0">
              <a:spcBef>
                <a:spcPts val="0"/>
              </a:spcBef>
              <a:spcAft>
                <a:spcPts val="0"/>
              </a:spcAft>
              <a:buSzPts val="2400"/>
              <a:buFont typeface="Roboto"/>
              <a:buNone/>
              <a:defRPr sz="2400">
                <a:latin typeface="Roboto"/>
                <a:ea typeface="Roboto"/>
                <a:cs typeface="Roboto"/>
                <a:sym typeface="Roboto"/>
              </a:defRPr>
            </a:lvl9pPr>
          </a:lstStyle>
          <a:p>
            <a:endParaRPr/>
          </a:p>
        </p:txBody>
      </p:sp>
      <p:cxnSp>
        <p:nvCxnSpPr>
          <p:cNvPr id="95" name="Google Shape;95;p15"/>
          <p:cNvCxnSpPr/>
          <p:nvPr/>
        </p:nvCxnSpPr>
        <p:spPr>
          <a:xfrm>
            <a:off x="168250" y="4288400"/>
            <a:ext cx="8757000" cy="0"/>
          </a:xfrm>
          <a:prstGeom prst="straightConnector1">
            <a:avLst/>
          </a:prstGeom>
          <a:noFill/>
          <a:ln w="19050" cap="flat" cmpd="sng">
            <a:solidFill>
              <a:srgbClr val="BF9000"/>
            </a:solidFill>
            <a:prstDash val="solid"/>
            <a:round/>
            <a:headEnd type="none" w="med" len="med"/>
            <a:tailEnd type="none" w="med" len="med"/>
          </a:ln>
        </p:spPr>
      </p:cxn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6"/>
        <p:cNvGrpSpPr/>
        <p:nvPr/>
      </p:nvGrpSpPr>
      <p:grpSpPr>
        <a:xfrm>
          <a:off x="0" y="0"/>
          <a:ext cx="0" cy="0"/>
          <a:chOff x="0" y="0"/>
          <a:chExt cx="0" cy="0"/>
        </a:xfrm>
      </p:grpSpPr>
      <p:sp>
        <p:nvSpPr>
          <p:cNvPr id="97" name="Google Shape;97;p1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lank dark">
  <p:cSld name="BLANK_1">
    <p:bg>
      <p:bgPr>
        <a:solidFill>
          <a:schemeClr val="dk1"/>
        </a:solidFill>
        <a:effectLst/>
      </p:bgPr>
    </p:bg>
    <p:spTree>
      <p:nvGrpSpPr>
        <p:cNvPr id="1" name="Shape 98"/>
        <p:cNvGrpSpPr/>
        <p:nvPr/>
      </p:nvGrpSpPr>
      <p:grpSpPr>
        <a:xfrm>
          <a:off x="0" y="0"/>
          <a:ext cx="0" cy="0"/>
          <a:chOff x="0" y="0"/>
          <a:chExt cx="0" cy="0"/>
        </a:xfrm>
      </p:grpSpPr>
      <p:sp>
        <p:nvSpPr>
          <p:cNvPr id="99" name="Google Shape;99;p1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Interlude">
  <p:cSld name="SECTION_TITLE_AND_DESCRIPTION_1_3">
    <p:spTree>
      <p:nvGrpSpPr>
        <p:cNvPr id="1" name="Shape 100"/>
        <p:cNvGrpSpPr/>
        <p:nvPr/>
      </p:nvGrpSpPr>
      <p:grpSpPr>
        <a:xfrm>
          <a:off x="0" y="0"/>
          <a:ext cx="0" cy="0"/>
          <a:chOff x="0" y="0"/>
          <a:chExt cx="0" cy="0"/>
        </a:xfrm>
      </p:grpSpPr>
      <p:sp>
        <p:nvSpPr>
          <p:cNvPr id="101" name="Google Shape;101;p18"/>
          <p:cNvSpPr/>
          <p:nvPr/>
        </p:nvSpPr>
        <p:spPr>
          <a:xfrm>
            <a:off x="0" y="-12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1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103" name="Google Shape;103;p18"/>
          <p:cNvSpPr txBox="1">
            <a:spLocks noGrp="1"/>
          </p:cNvSpPr>
          <p:nvPr>
            <p:ph type="body" idx="1"/>
          </p:nvPr>
        </p:nvSpPr>
        <p:spPr>
          <a:xfrm>
            <a:off x="4812375" y="402198"/>
            <a:ext cx="3999900" cy="4260900"/>
          </a:xfrm>
          <a:prstGeom prst="rect">
            <a:avLst/>
          </a:prstGeom>
        </p:spPr>
        <p:txBody>
          <a:bodyPr spcFirstLastPara="1" wrap="square" lIns="91425" tIns="91425" rIns="91425" bIns="91425" anchor="ctr" anchorCtr="0">
            <a:noAutofit/>
          </a:bodyPr>
          <a:lstStyle>
            <a:lvl1pPr marL="457200" lvl="0" indent="-342900" rtl="0">
              <a:spcBef>
                <a:spcPts val="600"/>
              </a:spcBef>
              <a:spcAft>
                <a:spcPts val="0"/>
              </a:spcAft>
              <a:buSzPts val="1800"/>
              <a:buFont typeface="Roboto Light"/>
              <a:buChar char="•"/>
              <a:defRPr>
                <a:latin typeface="Roboto Light"/>
                <a:ea typeface="Roboto Light"/>
                <a:cs typeface="Roboto Light"/>
                <a:sym typeface="Roboto Light"/>
              </a:defRPr>
            </a:lvl1pPr>
            <a:lvl2pPr marL="914400" lvl="1" indent="-342900" rtl="0">
              <a:spcBef>
                <a:spcPts val="600"/>
              </a:spcBef>
              <a:spcAft>
                <a:spcPts val="0"/>
              </a:spcAft>
              <a:buSzPts val="1800"/>
              <a:buFont typeface="Roboto Light"/>
              <a:buChar char="•"/>
              <a:defRPr>
                <a:latin typeface="Roboto Light"/>
                <a:ea typeface="Roboto Light"/>
                <a:cs typeface="Roboto Light"/>
                <a:sym typeface="Roboto Light"/>
              </a:defRPr>
            </a:lvl2pPr>
            <a:lvl3pPr marL="1371600" lvl="2" indent="-342900" rtl="0">
              <a:spcBef>
                <a:spcPts val="600"/>
              </a:spcBef>
              <a:spcAft>
                <a:spcPts val="0"/>
              </a:spcAft>
              <a:buSzPts val="1800"/>
              <a:buFont typeface="Roboto Light"/>
              <a:buChar char="•"/>
              <a:defRPr>
                <a:latin typeface="Roboto Light"/>
                <a:ea typeface="Roboto Light"/>
                <a:cs typeface="Roboto Light"/>
                <a:sym typeface="Roboto Light"/>
              </a:defRPr>
            </a:lvl3pPr>
            <a:lvl4pPr marL="1828800" lvl="3" indent="-342900" rtl="0">
              <a:spcBef>
                <a:spcPts val="600"/>
              </a:spcBef>
              <a:spcAft>
                <a:spcPts val="0"/>
              </a:spcAft>
              <a:buSzPts val="1800"/>
              <a:buFont typeface="Roboto Light"/>
              <a:buChar char="•"/>
              <a:defRPr>
                <a:latin typeface="Roboto Light"/>
                <a:ea typeface="Roboto Light"/>
                <a:cs typeface="Roboto Light"/>
                <a:sym typeface="Roboto Light"/>
              </a:defRPr>
            </a:lvl4pPr>
            <a:lvl5pPr marL="2286000" lvl="4" indent="-342900" rtl="0">
              <a:spcBef>
                <a:spcPts val="600"/>
              </a:spcBef>
              <a:spcAft>
                <a:spcPts val="0"/>
              </a:spcAft>
              <a:buSzPts val="1800"/>
              <a:buFont typeface="Roboto Light"/>
              <a:buChar char="•"/>
              <a:defRPr>
                <a:latin typeface="Roboto Light"/>
                <a:ea typeface="Roboto Light"/>
                <a:cs typeface="Roboto Light"/>
                <a:sym typeface="Roboto Light"/>
              </a:defRPr>
            </a:lvl5pPr>
            <a:lvl6pPr marL="2743200" lvl="5" indent="-342900" rtl="0">
              <a:spcBef>
                <a:spcPts val="600"/>
              </a:spcBef>
              <a:spcAft>
                <a:spcPts val="0"/>
              </a:spcAft>
              <a:buSzPts val="1800"/>
              <a:buFont typeface="Roboto Light"/>
              <a:buChar char="•"/>
              <a:defRPr>
                <a:latin typeface="Roboto Light"/>
                <a:ea typeface="Roboto Light"/>
                <a:cs typeface="Roboto Light"/>
                <a:sym typeface="Roboto Light"/>
              </a:defRPr>
            </a:lvl6pPr>
            <a:lvl7pPr marL="3200400" lvl="6" indent="-342900" rtl="0">
              <a:spcBef>
                <a:spcPts val="600"/>
              </a:spcBef>
              <a:spcAft>
                <a:spcPts val="0"/>
              </a:spcAft>
              <a:buSzPts val="1800"/>
              <a:buFont typeface="Roboto Light"/>
              <a:buChar char="•"/>
              <a:defRPr>
                <a:latin typeface="Roboto Light"/>
                <a:ea typeface="Roboto Light"/>
                <a:cs typeface="Roboto Light"/>
                <a:sym typeface="Roboto Light"/>
              </a:defRPr>
            </a:lvl7pPr>
            <a:lvl8pPr marL="3657600" lvl="7" indent="-342900" rtl="0">
              <a:spcBef>
                <a:spcPts val="600"/>
              </a:spcBef>
              <a:spcAft>
                <a:spcPts val="0"/>
              </a:spcAft>
              <a:buSzPts val="1800"/>
              <a:buFont typeface="Roboto Light"/>
              <a:buChar char="•"/>
              <a:defRPr>
                <a:latin typeface="Roboto Light"/>
                <a:ea typeface="Roboto Light"/>
                <a:cs typeface="Roboto Light"/>
                <a:sym typeface="Roboto Light"/>
              </a:defRPr>
            </a:lvl8pPr>
            <a:lvl9pPr marL="4114800" lvl="8" indent="-342900" rtl="0">
              <a:spcBef>
                <a:spcPts val="600"/>
              </a:spcBef>
              <a:spcAft>
                <a:spcPts val="0"/>
              </a:spcAft>
              <a:buSzPts val="1800"/>
              <a:buFont typeface="Roboto Light"/>
              <a:buChar char="•"/>
              <a:defRPr>
                <a:latin typeface="Roboto Light"/>
                <a:ea typeface="Roboto Light"/>
                <a:cs typeface="Roboto Light"/>
                <a:sym typeface="Roboto Light"/>
              </a:defRPr>
            </a:lvl9pPr>
          </a:lstStyle>
          <a:p>
            <a:endParaRPr/>
          </a:p>
        </p:txBody>
      </p:sp>
      <p:pic>
        <p:nvPicPr>
          <p:cNvPr id="104" name="Google Shape;104;p18"/>
          <p:cNvPicPr preferRelativeResize="0"/>
          <p:nvPr/>
        </p:nvPicPr>
        <p:blipFill>
          <a:blip r:embed="rId2">
            <a:alphaModFix/>
          </a:blip>
          <a:stretch>
            <a:fillRect/>
          </a:stretch>
        </p:blipFill>
        <p:spPr>
          <a:xfrm>
            <a:off x="0" y="4983478"/>
            <a:ext cx="457200" cy="160022"/>
          </a:xfrm>
          <a:prstGeom prst="rect">
            <a:avLst/>
          </a:prstGeom>
          <a:noFill/>
          <a:ln>
            <a:noFill/>
          </a:ln>
        </p:spPr>
      </p:pic>
      <p:sp>
        <p:nvSpPr>
          <p:cNvPr id="105" name="Google Shape;105;p18"/>
          <p:cNvSpPr txBox="1">
            <a:spLocks noGrp="1"/>
          </p:cNvSpPr>
          <p:nvPr>
            <p:ph type="title"/>
          </p:nvPr>
        </p:nvSpPr>
        <p:spPr>
          <a:xfrm>
            <a:off x="177925" y="2003300"/>
            <a:ext cx="4038000" cy="20379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lt1"/>
              </a:buClr>
              <a:buSzPts val="3600"/>
              <a:buNone/>
              <a:defRPr sz="3600">
                <a:solidFill>
                  <a:schemeClr val="lt1"/>
                </a:solidFill>
              </a:defRPr>
            </a:lvl1pPr>
            <a:lvl2pPr lvl="1" rtl="0">
              <a:spcBef>
                <a:spcPts val="0"/>
              </a:spcBef>
              <a:spcAft>
                <a:spcPts val="0"/>
              </a:spcAft>
              <a:buClr>
                <a:schemeClr val="lt1"/>
              </a:buClr>
              <a:buSzPts val="3600"/>
              <a:buNone/>
              <a:defRPr sz="3600">
                <a:solidFill>
                  <a:schemeClr val="lt1"/>
                </a:solidFill>
              </a:defRPr>
            </a:lvl2pPr>
            <a:lvl3pPr lvl="2" rtl="0">
              <a:spcBef>
                <a:spcPts val="0"/>
              </a:spcBef>
              <a:spcAft>
                <a:spcPts val="0"/>
              </a:spcAft>
              <a:buClr>
                <a:schemeClr val="lt1"/>
              </a:buClr>
              <a:buSzPts val="3600"/>
              <a:buNone/>
              <a:defRPr sz="3600">
                <a:solidFill>
                  <a:schemeClr val="lt1"/>
                </a:solidFill>
              </a:defRPr>
            </a:lvl3pPr>
            <a:lvl4pPr lvl="3" rtl="0">
              <a:spcBef>
                <a:spcPts val="0"/>
              </a:spcBef>
              <a:spcAft>
                <a:spcPts val="0"/>
              </a:spcAft>
              <a:buClr>
                <a:schemeClr val="lt1"/>
              </a:buClr>
              <a:buSzPts val="3600"/>
              <a:buNone/>
              <a:defRPr sz="3600">
                <a:solidFill>
                  <a:schemeClr val="lt1"/>
                </a:solidFill>
              </a:defRPr>
            </a:lvl4pPr>
            <a:lvl5pPr lvl="4" rtl="0">
              <a:spcBef>
                <a:spcPts val="0"/>
              </a:spcBef>
              <a:spcAft>
                <a:spcPts val="0"/>
              </a:spcAft>
              <a:buClr>
                <a:schemeClr val="lt1"/>
              </a:buClr>
              <a:buSzPts val="3600"/>
              <a:buNone/>
              <a:defRPr sz="3600">
                <a:solidFill>
                  <a:schemeClr val="lt1"/>
                </a:solidFill>
              </a:defRPr>
            </a:lvl5pPr>
            <a:lvl6pPr lvl="5" rtl="0">
              <a:spcBef>
                <a:spcPts val="0"/>
              </a:spcBef>
              <a:spcAft>
                <a:spcPts val="0"/>
              </a:spcAft>
              <a:buClr>
                <a:schemeClr val="lt1"/>
              </a:buClr>
              <a:buSzPts val="3600"/>
              <a:buNone/>
              <a:defRPr sz="3600">
                <a:solidFill>
                  <a:schemeClr val="lt1"/>
                </a:solidFill>
              </a:defRPr>
            </a:lvl6pPr>
            <a:lvl7pPr lvl="6" rtl="0">
              <a:spcBef>
                <a:spcPts val="0"/>
              </a:spcBef>
              <a:spcAft>
                <a:spcPts val="0"/>
              </a:spcAft>
              <a:buClr>
                <a:schemeClr val="lt1"/>
              </a:buClr>
              <a:buSzPts val="3600"/>
              <a:buNone/>
              <a:defRPr sz="3600">
                <a:solidFill>
                  <a:schemeClr val="lt1"/>
                </a:solidFill>
              </a:defRPr>
            </a:lvl7pPr>
            <a:lvl8pPr lvl="7" rtl="0">
              <a:spcBef>
                <a:spcPts val="0"/>
              </a:spcBef>
              <a:spcAft>
                <a:spcPts val="0"/>
              </a:spcAft>
              <a:buClr>
                <a:schemeClr val="lt1"/>
              </a:buClr>
              <a:buSzPts val="3600"/>
              <a:buNone/>
              <a:defRPr sz="3600">
                <a:solidFill>
                  <a:schemeClr val="lt1"/>
                </a:solidFill>
              </a:defRPr>
            </a:lvl8pPr>
            <a:lvl9pPr lvl="8" rtl="0">
              <a:spcBef>
                <a:spcPts val="0"/>
              </a:spcBef>
              <a:spcAft>
                <a:spcPts val="0"/>
              </a:spcAft>
              <a:buClr>
                <a:schemeClr val="lt1"/>
              </a:buClr>
              <a:buSzPts val="3600"/>
              <a:buNone/>
              <a:defRPr sz="3600">
                <a:solidFill>
                  <a:schemeClr val="lt1"/>
                </a:solidFill>
              </a:defRPr>
            </a:lvl9pPr>
          </a:lstStyle>
          <a:p>
            <a:endParaRPr/>
          </a:p>
        </p:txBody>
      </p:sp>
      <p:cxnSp>
        <p:nvCxnSpPr>
          <p:cNvPr id="106" name="Google Shape;106;p18"/>
          <p:cNvCxnSpPr/>
          <p:nvPr/>
        </p:nvCxnSpPr>
        <p:spPr>
          <a:xfrm>
            <a:off x="266975" y="4049175"/>
            <a:ext cx="4038000" cy="0"/>
          </a:xfrm>
          <a:prstGeom prst="straightConnector1">
            <a:avLst/>
          </a:prstGeom>
          <a:noFill/>
          <a:ln w="19050" cap="flat" cmpd="sng">
            <a:solidFill>
              <a:srgbClr val="BF9000"/>
            </a:solidFill>
            <a:prstDash val="solid"/>
            <a:round/>
            <a:headEnd type="none" w="med" len="med"/>
            <a:tailEnd type="none" w="med" len="med"/>
          </a:ln>
        </p:spPr>
      </p:cxnSp>
      <p:sp>
        <p:nvSpPr>
          <p:cNvPr id="107" name="Google Shape;107;p18"/>
          <p:cNvSpPr txBox="1">
            <a:spLocks noGrp="1"/>
          </p:cNvSpPr>
          <p:nvPr>
            <p:ph type="subTitle" idx="2"/>
          </p:nvPr>
        </p:nvSpPr>
        <p:spPr>
          <a:xfrm>
            <a:off x="177925" y="4068000"/>
            <a:ext cx="4158000" cy="393600"/>
          </a:xfrm>
          <a:prstGeom prst="rect">
            <a:avLst/>
          </a:prstGeom>
        </p:spPr>
        <p:txBody>
          <a:bodyPr spcFirstLastPara="1" wrap="square" lIns="91425" tIns="91425" rIns="91425" bIns="91425" anchor="ctr" anchorCtr="0">
            <a:noAutofit/>
          </a:bodyPr>
          <a:lstStyle>
            <a:lvl1pPr lvl="0" rtl="0">
              <a:lnSpc>
                <a:spcPct val="100000"/>
              </a:lnSpc>
              <a:spcBef>
                <a:spcPts val="600"/>
              </a:spcBef>
              <a:spcAft>
                <a:spcPts val="0"/>
              </a:spcAft>
              <a:buClr>
                <a:schemeClr val="lt1"/>
              </a:buClr>
              <a:buSzPts val="1800"/>
              <a:buNone/>
              <a:defRPr>
                <a:solidFill>
                  <a:schemeClr val="lt1"/>
                </a:solidFill>
              </a:defRPr>
            </a:lvl1pPr>
            <a:lvl2pPr lvl="1" rtl="0">
              <a:lnSpc>
                <a:spcPct val="100000"/>
              </a:lnSpc>
              <a:spcBef>
                <a:spcPts val="600"/>
              </a:spcBef>
              <a:spcAft>
                <a:spcPts val="0"/>
              </a:spcAft>
              <a:buClr>
                <a:schemeClr val="lt1"/>
              </a:buClr>
              <a:buSzPts val="2100"/>
              <a:buNone/>
              <a:defRPr sz="2100">
                <a:solidFill>
                  <a:schemeClr val="lt1"/>
                </a:solidFill>
              </a:defRPr>
            </a:lvl2pPr>
            <a:lvl3pPr lvl="2" rtl="0">
              <a:lnSpc>
                <a:spcPct val="100000"/>
              </a:lnSpc>
              <a:spcBef>
                <a:spcPts val="600"/>
              </a:spcBef>
              <a:spcAft>
                <a:spcPts val="0"/>
              </a:spcAft>
              <a:buClr>
                <a:schemeClr val="lt1"/>
              </a:buClr>
              <a:buSzPts val="2100"/>
              <a:buNone/>
              <a:defRPr sz="2100">
                <a:solidFill>
                  <a:schemeClr val="lt1"/>
                </a:solidFill>
              </a:defRPr>
            </a:lvl3pPr>
            <a:lvl4pPr lvl="3" rtl="0">
              <a:lnSpc>
                <a:spcPct val="100000"/>
              </a:lnSpc>
              <a:spcBef>
                <a:spcPts val="600"/>
              </a:spcBef>
              <a:spcAft>
                <a:spcPts val="0"/>
              </a:spcAft>
              <a:buClr>
                <a:schemeClr val="lt1"/>
              </a:buClr>
              <a:buSzPts val="2100"/>
              <a:buNone/>
              <a:defRPr sz="2100">
                <a:solidFill>
                  <a:schemeClr val="lt1"/>
                </a:solidFill>
              </a:defRPr>
            </a:lvl4pPr>
            <a:lvl5pPr lvl="4" rtl="0">
              <a:lnSpc>
                <a:spcPct val="100000"/>
              </a:lnSpc>
              <a:spcBef>
                <a:spcPts val="600"/>
              </a:spcBef>
              <a:spcAft>
                <a:spcPts val="0"/>
              </a:spcAft>
              <a:buClr>
                <a:schemeClr val="lt1"/>
              </a:buClr>
              <a:buSzPts val="2100"/>
              <a:buNone/>
              <a:defRPr sz="2100">
                <a:solidFill>
                  <a:schemeClr val="lt1"/>
                </a:solidFill>
              </a:defRPr>
            </a:lvl5pPr>
            <a:lvl6pPr lvl="5" rtl="0">
              <a:lnSpc>
                <a:spcPct val="100000"/>
              </a:lnSpc>
              <a:spcBef>
                <a:spcPts val="600"/>
              </a:spcBef>
              <a:spcAft>
                <a:spcPts val="0"/>
              </a:spcAft>
              <a:buClr>
                <a:schemeClr val="lt1"/>
              </a:buClr>
              <a:buSzPts val="2100"/>
              <a:buNone/>
              <a:defRPr sz="2100">
                <a:solidFill>
                  <a:schemeClr val="lt1"/>
                </a:solidFill>
              </a:defRPr>
            </a:lvl6pPr>
            <a:lvl7pPr lvl="6" rtl="0">
              <a:lnSpc>
                <a:spcPct val="100000"/>
              </a:lnSpc>
              <a:spcBef>
                <a:spcPts val="600"/>
              </a:spcBef>
              <a:spcAft>
                <a:spcPts val="0"/>
              </a:spcAft>
              <a:buClr>
                <a:schemeClr val="lt1"/>
              </a:buClr>
              <a:buSzPts val="2100"/>
              <a:buNone/>
              <a:defRPr sz="2100">
                <a:solidFill>
                  <a:schemeClr val="lt1"/>
                </a:solidFill>
              </a:defRPr>
            </a:lvl7pPr>
            <a:lvl8pPr lvl="7" rtl="0">
              <a:lnSpc>
                <a:spcPct val="100000"/>
              </a:lnSpc>
              <a:spcBef>
                <a:spcPts val="600"/>
              </a:spcBef>
              <a:spcAft>
                <a:spcPts val="0"/>
              </a:spcAft>
              <a:buClr>
                <a:schemeClr val="lt1"/>
              </a:buClr>
              <a:buSzPts val="2100"/>
              <a:buNone/>
              <a:defRPr sz="2100">
                <a:solidFill>
                  <a:schemeClr val="lt1"/>
                </a:solidFill>
              </a:defRPr>
            </a:lvl8pPr>
            <a:lvl9pPr lvl="8" rtl="0">
              <a:lnSpc>
                <a:spcPct val="100000"/>
              </a:lnSpc>
              <a:spcBef>
                <a:spcPts val="600"/>
              </a:spcBef>
              <a:spcAft>
                <a:spcPts val="0"/>
              </a:spcAft>
              <a:buClr>
                <a:schemeClr val="lt1"/>
              </a:buClr>
              <a:buSzPts val="2100"/>
              <a:buNone/>
              <a:defRPr sz="2100">
                <a:solidFill>
                  <a:schemeClr val="lt1"/>
                </a:solidFill>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ection title and description 1">
  <p:cSld name="SECTION_TITLE_AND_DESCRIPTION_1_1">
    <p:spTree>
      <p:nvGrpSpPr>
        <p:cNvPr id="1" name="Shape 108"/>
        <p:cNvGrpSpPr/>
        <p:nvPr/>
      </p:nvGrpSpPr>
      <p:grpSpPr>
        <a:xfrm>
          <a:off x="0" y="0"/>
          <a:ext cx="0" cy="0"/>
          <a:chOff x="0" y="0"/>
          <a:chExt cx="0" cy="0"/>
        </a:xfrm>
      </p:grpSpPr>
      <p:sp>
        <p:nvSpPr>
          <p:cNvPr id="109" name="Google Shape;109;p19"/>
          <p:cNvSpPr/>
          <p:nvPr/>
        </p:nvSpPr>
        <p:spPr>
          <a:xfrm>
            <a:off x="4572000" y="-125"/>
            <a:ext cx="4572000" cy="5143500"/>
          </a:xfrm>
          <a:prstGeom prst="rect">
            <a:avLst/>
          </a:pr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1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600"/>
              <a:buNone/>
              <a:defRPr/>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111" name="Google Shape;111;p1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rtl="0">
              <a:lnSpc>
                <a:spcPct val="100000"/>
              </a:lnSpc>
              <a:spcBef>
                <a:spcPts val="600"/>
              </a:spcBef>
              <a:spcAft>
                <a:spcPts val="0"/>
              </a:spcAft>
              <a:buSzPts val="1800"/>
              <a:buNone/>
              <a:defRPr/>
            </a:lvl1pPr>
            <a:lvl2pPr lvl="1" algn="ctr" rtl="0">
              <a:lnSpc>
                <a:spcPct val="100000"/>
              </a:lnSpc>
              <a:spcBef>
                <a:spcPts val="600"/>
              </a:spcBef>
              <a:spcAft>
                <a:spcPts val="0"/>
              </a:spcAft>
              <a:buSzPts val="2100"/>
              <a:buNone/>
              <a:defRPr sz="2100"/>
            </a:lvl2pPr>
            <a:lvl3pPr lvl="2" algn="ctr" rtl="0">
              <a:lnSpc>
                <a:spcPct val="100000"/>
              </a:lnSpc>
              <a:spcBef>
                <a:spcPts val="600"/>
              </a:spcBef>
              <a:spcAft>
                <a:spcPts val="0"/>
              </a:spcAft>
              <a:buSzPts val="2100"/>
              <a:buNone/>
              <a:defRPr sz="2100"/>
            </a:lvl3pPr>
            <a:lvl4pPr lvl="3" algn="ctr" rtl="0">
              <a:lnSpc>
                <a:spcPct val="100000"/>
              </a:lnSpc>
              <a:spcBef>
                <a:spcPts val="600"/>
              </a:spcBef>
              <a:spcAft>
                <a:spcPts val="0"/>
              </a:spcAft>
              <a:buSzPts val="2100"/>
              <a:buNone/>
              <a:defRPr sz="2100"/>
            </a:lvl4pPr>
            <a:lvl5pPr lvl="4" algn="ctr" rtl="0">
              <a:lnSpc>
                <a:spcPct val="100000"/>
              </a:lnSpc>
              <a:spcBef>
                <a:spcPts val="600"/>
              </a:spcBef>
              <a:spcAft>
                <a:spcPts val="0"/>
              </a:spcAft>
              <a:buSzPts val="2100"/>
              <a:buNone/>
              <a:defRPr sz="2100"/>
            </a:lvl5pPr>
            <a:lvl6pPr lvl="5" algn="ctr" rtl="0">
              <a:lnSpc>
                <a:spcPct val="100000"/>
              </a:lnSpc>
              <a:spcBef>
                <a:spcPts val="600"/>
              </a:spcBef>
              <a:spcAft>
                <a:spcPts val="0"/>
              </a:spcAft>
              <a:buSzPts val="2100"/>
              <a:buNone/>
              <a:defRPr sz="2100"/>
            </a:lvl6pPr>
            <a:lvl7pPr lvl="6" algn="ctr" rtl="0">
              <a:lnSpc>
                <a:spcPct val="100000"/>
              </a:lnSpc>
              <a:spcBef>
                <a:spcPts val="600"/>
              </a:spcBef>
              <a:spcAft>
                <a:spcPts val="0"/>
              </a:spcAft>
              <a:buSzPts val="2100"/>
              <a:buNone/>
              <a:defRPr sz="2100"/>
            </a:lvl7pPr>
            <a:lvl8pPr lvl="7" algn="ctr" rtl="0">
              <a:lnSpc>
                <a:spcPct val="100000"/>
              </a:lnSpc>
              <a:spcBef>
                <a:spcPts val="600"/>
              </a:spcBef>
              <a:spcAft>
                <a:spcPts val="0"/>
              </a:spcAft>
              <a:buSzPts val="2100"/>
              <a:buNone/>
              <a:defRPr sz="2100"/>
            </a:lvl8pPr>
            <a:lvl9pPr lvl="8" algn="ctr" rtl="0">
              <a:lnSpc>
                <a:spcPct val="100000"/>
              </a:lnSpc>
              <a:spcBef>
                <a:spcPts val="600"/>
              </a:spcBef>
              <a:spcAft>
                <a:spcPts val="0"/>
              </a:spcAft>
              <a:buSzPts val="2100"/>
              <a:buNone/>
              <a:defRPr sz="2100"/>
            </a:lvl9pPr>
          </a:lstStyle>
          <a:p>
            <a:endParaRPr/>
          </a:p>
        </p:txBody>
      </p:sp>
      <p:sp>
        <p:nvSpPr>
          <p:cNvPr id="112" name="Google Shape;112;p1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rtl="0">
              <a:spcBef>
                <a:spcPts val="600"/>
              </a:spcBef>
              <a:spcAft>
                <a:spcPts val="0"/>
              </a:spcAft>
              <a:buSzPts val="1800"/>
              <a:buChar char="•"/>
              <a:defRPr/>
            </a:lvl1pPr>
            <a:lvl2pPr marL="914400" lvl="1" indent="-342900" rtl="0">
              <a:spcBef>
                <a:spcPts val="600"/>
              </a:spcBef>
              <a:spcAft>
                <a:spcPts val="0"/>
              </a:spcAft>
              <a:buSzPts val="1800"/>
              <a:buChar char="•"/>
              <a:defRPr/>
            </a:lvl2pPr>
            <a:lvl3pPr marL="1371600" lvl="2" indent="-342900" rtl="0">
              <a:spcBef>
                <a:spcPts val="600"/>
              </a:spcBef>
              <a:spcAft>
                <a:spcPts val="0"/>
              </a:spcAft>
              <a:buSzPts val="1800"/>
              <a:buChar char="•"/>
              <a:defRPr/>
            </a:lvl3pPr>
            <a:lvl4pPr marL="1828800" lvl="3" indent="-342900" rtl="0">
              <a:spcBef>
                <a:spcPts val="600"/>
              </a:spcBef>
              <a:spcAft>
                <a:spcPts val="0"/>
              </a:spcAft>
              <a:buSzPts val="1800"/>
              <a:buChar char="•"/>
              <a:defRPr/>
            </a:lvl4pPr>
            <a:lvl5pPr marL="2286000" lvl="4" indent="-342900" rtl="0">
              <a:spcBef>
                <a:spcPts val="600"/>
              </a:spcBef>
              <a:spcAft>
                <a:spcPts val="0"/>
              </a:spcAft>
              <a:buSzPts val="1800"/>
              <a:buChar char="•"/>
              <a:defRPr/>
            </a:lvl5pPr>
            <a:lvl6pPr marL="2743200" lvl="5" indent="-342900" rtl="0">
              <a:spcBef>
                <a:spcPts val="600"/>
              </a:spcBef>
              <a:spcAft>
                <a:spcPts val="0"/>
              </a:spcAft>
              <a:buSzPts val="1800"/>
              <a:buChar char="•"/>
              <a:defRPr/>
            </a:lvl6pPr>
            <a:lvl7pPr marL="3200400" lvl="6" indent="-342900" rtl="0">
              <a:spcBef>
                <a:spcPts val="600"/>
              </a:spcBef>
              <a:spcAft>
                <a:spcPts val="0"/>
              </a:spcAft>
              <a:buSzPts val="1800"/>
              <a:buChar char="•"/>
              <a:defRPr/>
            </a:lvl7pPr>
            <a:lvl8pPr marL="3657600" lvl="7" indent="-342900" rtl="0">
              <a:spcBef>
                <a:spcPts val="600"/>
              </a:spcBef>
              <a:spcAft>
                <a:spcPts val="0"/>
              </a:spcAft>
              <a:buSzPts val="1800"/>
              <a:buChar char="•"/>
              <a:defRPr/>
            </a:lvl8pPr>
            <a:lvl9pPr marL="4114800" lvl="8" indent="-342900" rtl="0">
              <a:spcBef>
                <a:spcPts val="600"/>
              </a:spcBef>
              <a:spcAft>
                <a:spcPts val="0"/>
              </a:spcAft>
              <a:buSzPts val="1800"/>
              <a:buChar char="•"/>
              <a:defRPr/>
            </a:lvl9pPr>
          </a:lstStyle>
          <a:p>
            <a:endParaRPr/>
          </a:p>
        </p:txBody>
      </p:sp>
      <p:sp>
        <p:nvSpPr>
          <p:cNvPr id="113" name="Google Shape;113;p1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ode on left">
  <p:cSld name="SECTION_TITLE_AND_DESCRIPTION_1_1_1">
    <p:spTree>
      <p:nvGrpSpPr>
        <p:cNvPr id="1" name="Shape 114"/>
        <p:cNvGrpSpPr/>
        <p:nvPr/>
      </p:nvGrpSpPr>
      <p:grpSpPr>
        <a:xfrm>
          <a:off x="0" y="0"/>
          <a:ext cx="0" cy="0"/>
          <a:chOff x="0" y="0"/>
          <a:chExt cx="0" cy="0"/>
        </a:xfrm>
      </p:grpSpPr>
      <p:sp>
        <p:nvSpPr>
          <p:cNvPr id="115" name="Google Shape;115;p20"/>
          <p:cNvSpPr/>
          <p:nvPr/>
        </p:nvSpPr>
        <p:spPr>
          <a:xfrm>
            <a:off x="0" y="6"/>
            <a:ext cx="4572000" cy="5143500"/>
          </a:xfrm>
          <a:prstGeom prst="rect">
            <a:avLst/>
          </a:prstGeom>
          <a:solidFill>
            <a:srgbClr val="FDF6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2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117" name="Google Shape;117;p20"/>
          <p:cNvSpPr txBox="1">
            <a:spLocks noGrp="1"/>
          </p:cNvSpPr>
          <p:nvPr>
            <p:ph type="body" idx="1"/>
          </p:nvPr>
        </p:nvSpPr>
        <p:spPr>
          <a:xfrm>
            <a:off x="4882900" y="1152150"/>
            <a:ext cx="3950100" cy="3420000"/>
          </a:xfrm>
          <a:prstGeom prst="rect">
            <a:avLst/>
          </a:prstGeom>
        </p:spPr>
        <p:txBody>
          <a:bodyPr spcFirstLastPara="1" wrap="square" lIns="91425" tIns="91425" rIns="91425" bIns="91425" anchor="t" anchorCtr="0">
            <a:noAutofit/>
          </a:bodyPr>
          <a:lstStyle>
            <a:lvl1pPr marL="457200" lvl="0" indent="-342900" rtl="0">
              <a:spcBef>
                <a:spcPts val="600"/>
              </a:spcBef>
              <a:spcAft>
                <a:spcPts val="0"/>
              </a:spcAft>
              <a:buSzPts val="1800"/>
              <a:buChar char="•"/>
              <a:defRPr/>
            </a:lvl1pPr>
            <a:lvl2pPr marL="914400" lvl="1" indent="-342900" rtl="0">
              <a:spcBef>
                <a:spcPts val="600"/>
              </a:spcBef>
              <a:spcAft>
                <a:spcPts val="0"/>
              </a:spcAft>
              <a:buSzPts val="1800"/>
              <a:buChar char="•"/>
              <a:defRPr/>
            </a:lvl2pPr>
            <a:lvl3pPr marL="1371600" lvl="2" indent="-342900" rtl="0">
              <a:spcBef>
                <a:spcPts val="600"/>
              </a:spcBef>
              <a:spcAft>
                <a:spcPts val="0"/>
              </a:spcAft>
              <a:buSzPts val="1800"/>
              <a:buChar char="•"/>
              <a:defRPr/>
            </a:lvl3pPr>
            <a:lvl4pPr marL="1828800" lvl="3" indent="-342900" rtl="0">
              <a:spcBef>
                <a:spcPts val="600"/>
              </a:spcBef>
              <a:spcAft>
                <a:spcPts val="0"/>
              </a:spcAft>
              <a:buSzPts val="1800"/>
              <a:buChar char="•"/>
              <a:defRPr/>
            </a:lvl4pPr>
            <a:lvl5pPr marL="2286000" lvl="4" indent="-342900" rtl="0">
              <a:spcBef>
                <a:spcPts val="600"/>
              </a:spcBef>
              <a:spcAft>
                <a:spcPts val="0"/>
              </a:spcAft>
              <a:buSzPts val="1800"/>
              <a:buChar char="•"/>
              <a:defRPr/>
            </a:lvl5pPr>
            <a:lvl6pPr marL="2743200" lvl="5" indent="-342900" rtl="0">
              <a:spcBef>
                <a:spcPts val="600"/>
              </a:spcBef>
              <a:spcAft>
                <a:spcPts val="0"/>
              </a:spcAft>
              <a:buSzPts val="1800"/>
              <a:buChar char="•"/>
              <a:defRPr/>
            </a:lvl6pPr>
            <a:lvl7pPr marL="3200400" lvl="6" indent="-342900" rtl="0">
              <a:spcBef>
                <a:spcPts val="600"/>
              </a:spcBef>
              <a:spcAft>
                <a:spcPts val="0"/>
              </a:spcAft>
              <a:buSzPts val="1800"/>
              <a:buChar char="•"/>
              <a:defRPr/>
            </a:lvl7pPr>
            <a:lvl8pPr marL="3657600" lvl="7" indent="-342900" rtl="0">
              <a:spcBef>
                <a:spcPts val="600"/>
              </a:spcBef>
              <a:spcAft>
                <a:spcPts val="0"/>
              </a:spcAft>
              <a:buSzPts val="1800"/>
              <a:buChar char="•"/>
              <a:defRPr/>
            </a:lvl8pPr>
            <a:lvl9pPr marL="4114800" lvl="8" indent="-342900" rtl="0">
              <a:spcBef>
                <a:spcPts val="600"/>
              </a:spcBef>
              <a:spcAft>
                <a:spcPts val="0"/>
              </a:spcAft>
              <a:buSzPts val="1800"/>
              <a:buChar char="•"/>
              <a:defRPr/>
            </a:lvl9pPr>
          </a:lstStyle>
          <a:p>
            <a:endParaRPr/>
          </a:p>
        </p:txBody>
      </p:sp>
      <p:sp>
        <p:nvSpPr>
          <p:cNvPr id="118" name="Google Shape;118;p20"/>
          <p:cNvSpPr txBox="1">
            <a:spLocks noGrp="1"/>
          </p:cNvSpPr>
          <p:nvPr>
            <p:ph type="body" idx="2"/>
          </p:nvPr>
        </p:nvSpPr>
        <p:spPr>
          <a:xfrm>
            <a:off x="310900" y="448050"/>
            <a:ext cx="3950100" cy="4124100"/>
          </a:xfrm>
          <a:prstGeom prst="rect">
            <a:avLst/>
          </a:prstGeom>
        </p:spPr>
        <p:txBody>
          <a:bodyPr spcFirstLastPara="1" wrap="square" lIns="91425" tIns="91425" rIns="91425" bIns="91425" anchor="t" anchorCtr="0">
            <a:noAutofit/>
          </a:bodyPr>
          <a:lstStyle>
            <a:lvl1pPr marL="457200" lvl="0" indent="-342900" rtl="0">
              <a:spcBef>
                <a:spcPts val="600"/>
              </a:spcBef>
              <a:spcAft>
                <a:spcPts val="0"/>
              </a:spcAft>
              <a:buSzPts val="1800"/>
              <a:buChar char="•"/>
              <a:defRPr/>
            </a:lvl1pPr>
            <a:lvl2pPr marL="914400" lvl="1" indent="-342900" rtl="0">
              <a:spcBef>
                <a:spcPts val="600"/>
              </a:spcBef>
              <a:spcAft>
                <a:spcPts val="0"/>
              </a:spcAft>
              <a:buSzPts val="1800"/>
              <a:buChar char="•"/>
              <a:defRPr/>
            </a:lvl2pPr>
            <a:lvl3pPr marL="1371600" lvl="2" indent="-342900" rtl="0">
              <a:spcBef>
                <a:spcPts val="600"/>
              </a:spcBef>
              <a:spcAft>
                <a:spcPts val="0"/>
              </a:spcAft>
              <a:buSzPts val="1800"/>
              <a:buChar char="•"/>
              <a:defRPr/>
            </a:lvl3pPr>
            <a:lvl4pPr marL="1828800" lvl="3" indent="-342900" rtl="0">
              <a:spcBef>
                <a:spcPts val="600"/>
              </a:spcBef>
              <a:spcAft>
                <a:spcPts val="0"/>
              </a:spcAft>
              <a:buSzPts val="1800"/>
              <a:buChar char="•"/>
              <a:defRPr/>
            </a:lvl4pPr>
            <a:lvl5pPr marL="2286000" lvl="4" indent="-342900" rtl="0">
              <a:spcBef>
                <a:spcPts val="600"/>
              </a:spcBef>
              <a:spcAft>
                <a:spcPts val="0"/>
              </a:spcAft>
              <a:buSzPts val="1800"/>
              <a:buChar char="•"/>
              <a:defRPr/>
            </a:lvl5pPr>
            <a:lvl6pPr marL="2743200" lvl="5" indent="-342900" rtl="0">
              <a:spcBef>
                <a:spcPts val="600"/>
              </a:spcBef>
              <a:spcAft>
                <a:spcPts val="0"/>
              </a:spcAft>
              <a:buSzPts val="1800"/>
              <a:buChar char="•"/>
              <a:defRPr/>
            </a:lvl6pPr>
            <a:lvl7pPr marL="3200400" lvl="6" indent="-342900" rtl="0">
              <a:spcBef>
                <a:spcPts val="600"/>
              </a:spcBef>
              <a:spcAft>
                <a:spcPts val="0"/>
              </a:spcAft>
              <a:buSzPts val="1800"/>
              <a:buChar char="•"/>
              <a:defRPr/>
            </a:lvl7pPr>
            <a:lvl8pPr marL="3657600" lvl="7" indent="-342900" rtl="0">
              <a:spcBef>
                <a:spcPts val="600"/>
              </a:spcBef>
              <a:spcAft>
                <a:spcPts val="0"/>
              </a:spcAft>
              <a:buSzPts val="1800"/>
              <a:buChar char="•"/>
              <a:defRPr/>
            </a:lvl8pPr>
            <a:lvl9pPr marL="4114800" lvl="8" indent="-342900" rtl="0">
              <a:spcBef>
                <a:spcPts val="600"/>
              </a:spcBef>
              <a:spcAft>
                <a:spcPts val="0"/>
              </a:spcAft>
              <a:buSzPts val="1800"/>
              <a:buChar char="•"/>
              <a:defRPr/>
            </a:lvl9pPr>
          </a:lstStyle>
          <a:p>
            <a:endParaRPr/>
          </a:p>
        </p:txBody>
      </p:sp>
      <p:sp>
        <p:nvSpPr>
          <p:cNvPr id="119" name="Google Shape;119;p20"/>
          <p:cNvSpPr txBox="1">
            <a:spLocks noGrp="1"/>
          </p:cNvSpPr>
          <p:nvPr>
            <p:ph type="title"/>
          </p:nvPr>
        </p:nvSpPr>
        <p:spPr>
          <a:xfrm>
            <a:off x="4882900" y="445025"/>
            <a:ext cx="39501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pic>
        <p:nvPicPr>
          <p:cNvPr id="120" name="Google Shape;120;p20"/>
          <p:cNvPicPr preferRelativeResize="0"/>
          <p:nvPr/>
        </p:nvPicPr>
        <p:blipFill>
          <a:blip r:embed="rId2">
            <a:alphaModFix/>
          </a:blip>
          <a:stretch>
            <a:fillRect/>
          </a:stretch>
        </p:blipFill>
        <p:spPr>
          <a:xfrm>
            <a:off x="0" y="4983478"/>
            <a:ext cx="457200" cy="160022"/>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de left, Heading">
  <p:cSld name="SECTION_TITLE_AND_DESCRIPTION_1_1_1_1">
    <p:spTree>
      <p:nvGrpSpPr>
        <p:cNvPr id="1" name="Shape 121"/>
        <p:cNvGrpSpPr/>
        <p:nvPr/>
      </p:nvGrpSpPr>
      <p:grpSpPr>
        <a:xfrm>
          <a:off x="0" y="0"/>
          <a:ext cx="0" cy="0"/>
          <a:chOff x="0" y="0"/>
          <a:chExt cx="0" cy="0"/>
        </a:xfrm>
      </p:grpSpPr>
      <p:sp>
        <p:nvSpPr>
          <p:cNvPr id="122" name="Google Shape;122;p21"/>
          <p:cNvSpPr/>
          <p:nvPr/>
        </p:nvSpPr>
        <p:spPr>
          <a:xfrm>
            <a:off x="0" y="6"/>
            <a:ext cx="4572000" cy="5143500"/>
          </a:xfrm>
          <a:prstGeom prst="rect">
            <a:avLst/>
          </a:prstGeom>
          <a:solidFill>
            <a:srgbClr val="FDF6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2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124" name="Google Shape;124;p21"/>
          <p:cNvSpPr txBox="1">
            <a:spLocks noGrp="1"/>
          </p:cNvSpPr>
          <p:nvPr>
            <p:ph type="body" idx="1"/>
          </p:nvPr>
        </p:nvSpPr>
        <p:spPr>
          <a:xfrm>
            <a:off x="4882900" y="1152150"/>
            <a:ext cx="3950100" cy="3420000"/>
          </a:xfrm>
          <a:prstGeom prst="rect">
            <a:avLst/>
          </a:prstGeom>
        </p:spPr>
        <p:txBody>
          <a:bodyPr spcFirstLastPara="1" wrap="square" lIns="91425" tIns="91425" rIns="91425" bIns="91425" anchor="t" anchorCtr="0">
            <a:noAutofit/>
          </a:bodyPr>
          <a:lstStyle>
            <a:lvl1pPr marL="457200" lvl="0" indent="-342900" rtl="0">
              <a:spcBef>
                <a:spcPts val="600"/>
              </a:spcBef>
              <a:spcAft>
                <a:spcPts val="0"/>
              </a:spcAft>
              <a:buSzPts val="1800"/>
              <a:buChar char="•"/>
              <a:defRPr/>
            </a:lvl1pPr>
            <a:lvl2pPr marL="914400" lvl="1" indent="-342900" rtl="0">
              <a:spcBef>
                <a:spcPts val="600"/>
              </a:spcBef>
              <a:spcAft>
                <a:spcPts val="0"/>
              </a:spcAft>
              <a:buSzPts val="1800"/>
              <a:buChar char="•"/>
              <a:defRPr/>
            </a:lvl2pPr>
            <a:lvl3pPr marL="1371600" lvl="2" indent="-342900" rtl="0">
              <a:spcBef>
                <a:spcPts val="600"/>
              </a:spcBef>
              <a:spcAft>
                <a:spcPts val="0"/>
              </a:spcAft>
              <a:buSzPts val="1800"/>
              <a:buChar char="•"/>
              <a:defRPr/>
            </a:lvl3pPr>
            <a:lvl4pPr marL="1828800" lvl="3" indent="-342900" rtl="0">
              <a:spcBef>
                <a:spcPts val="600"/>
              </a:spcBef>
              <a:spcAft>
                <a:spcPts val="0"/>
              </a:spcAft>
              <a:buSzPts val="1800"/>
              <a:buChar char="•"/>
              <a:defRPr/>
            </a:lvl4pPr>
            <a:lvl5pPr marL="2286000" lvl="4" indent="-342900" rtl="0">
              <a:spcBef>
                <a:spcPts val="600"/>
              </a:spcBef>
              <a:spcAft>
                <a:spcPts val="0"/>
              </a:spcAft>
              <a:buSzPts val="1800"/>
              <a:buChar char="•"/>
              <a:defRPr/>
            </a:lvl5pPr>
            <a:lvl6pPr marL="2743200" lvl="5" indent="-342900" rtl="0">
              <a:spcBef>
                <a:spcPts val="600"/>
              </a:spcBef>
              <a:spcAft>
                <a:spcPts val="0"/>
              </a:spcAft>
              <a:buSzPts val="1800"/>
              <a:buChar char="•"/>
              <a:defRPr/>
            </a:lvl6pPr>
            <a:lvl7pPr marL="3200400" lvl="6" indent="-342900" rtl="0">
              <a:spcBef>
                <a:spcPts val="600"/>
              </a:spcBef>
              <a:spcAft>
                <a:spcPts val="0"/>
              </a:spcAft>
              <a:buSzPts val="1800"/>
              <a:buChar char="•"/>
              <a:defRPr/>
            </a:lvl7pPr>
            <a:lvl8pPr marL="3657600" lvl="7" indent="-342900" rtl="0">
              <a:spcBef>
                <a:spcPts val="600"/>
              </a:spcBef>
              <a:spcAft>
                <a:spcPts val="0"/>
              </a:spcAft>
              <a:buSzPts val="1800"/>
              <a:buChar char="•"/>
              <a:defRPr/>
            </a:lvl8pPr>
            <a:lvl9pPr marL="4114800" lvl="8" indent="-342900" rtl="0">
              <a:spcBef>
                <a:spcPts val="600"/>
              </a:spcBef>
              <a:spcAft>
                <a:spcPts val="0"/>
              </a:spcAft>
              <a:buSzPts val="1800"/>
              <a:buChar char="•"/>
              <a:defRPr/>
            </a:lvl9pPr>
          </a:lstStyle>
          <a:p>
            <a:endParaRPr/>
          </a:p>
        </p:txBody>
      </p:sp>
      <p:sp>
        <p:nvSpPr>
          <p:cNvPr id="125" name="Google Shape;125;p21"/>
          <p:cNvSpPr txBox="1">
            <a:spLocks noGrp="1"/>
          </p:cNvSpPr>
          <p:nvPr>
            <p:ph type="body" idx="2"/>
          </p:nvPr>
        </p:nvSpPr>
        <p:spPr>
          <a:xfrm>
            <a:off x="310900" y="448050"/>
            <a:ext cx="3950100" cy="4124100"/>
          </a:xfrm>
          <a:prstGeom prst="rect">
            <a:avLst/>
          </a:prstGeom>
        </p:spPr>
        <p:txBody>
          <a:bodyPr spcFirstLastPara="1" wrap="square" lIns="91425" tIns="91425" rIns="91425" bIns="91425" anchor="t" anchorCtr="0">
            <a:noAutofit/>
          </a:bodyPr>
          <a:lstStyle>
            <a:lvl1pPr marL="457200" lvl="0" indent="-342900" rtl="0">
              <a:spcBef>
                <a:spcPts val="600"/>
              </a:spcBef>
              <a:spcAft>
                <a:spcPts val="0"/>
              </a:spcAft>
              <a:buSzPts val="1800"/>
              <a:buChar char="•"/>
              <a:defRPr/>
            </a:lvl1pPr>
            <a:lvl2pPr marL="914400" lvl="1" indent="-342900" rtl="0">
              <a:spcBef>
                <a:spcPts val="600"/>
              </a:spcBef>
              <a:spcAft>
                <a:spcPts val="0"/>
              </a:spcAft>
              <a:buSzPts val="1800"/>
              <a:buChar char="•"/>
              <a:defRPr/>
            </a:lvl2pPr>
            <a:lvl3pPr marL="1371600" lvl="2" indent="-342900" rtl="0">
              <a:spcBef>
                <a:spcPts val="600"/>
              </a:spcBef>
              <a:spcAft>
                <a:spcPts val="0"/>
              </a:spcAft>
              <a:buSzPts val="1800"/>
              <a:buChar char="•"/>
              <a:defRPr/>
            </a:lvl3pPr>
            <a:lvl4pPr marL="1828800" lvl="3" indent="-342900" rtl="0">
              <a:spcBef>
                <a:spcPts val="600"/>
              </a:spcBef>
              <a:spcAft>
                <a:spcPts val="0"/>
              </a:spcAft>
              <a:buSzPts val="1800"/>
              <a:buChar char="•"/>
              <a:defRPr/>
            </a:lvl4pPr>
            <a:lvl5pPr marL="2286000" lvl="4" indent="-342900" rtl="0">
              <a:spcBef>
                <a:spcPts val="600"/>
              </a:spcBef>
              <a:spcAft>
                <a:spcPts val="0"/>
              </a:spcAft>
              <a:buSzPts val="1800"/>
              <a:buChar char="•"/>
              <a:defRPr/>
            </a:lvl5pPr>
            <a:lvl6pPr marL="2743200" lvl="5" indent="-342900" rtl="0">
              <a:spcBef>
                <a:spcPts val="600"/>
              </a:spcBef>
              <a:spcAft>
                <a:spcPts val="0"/>
              </a:spcAft>
              <a:buSzPts val="1800"/>
              <a:buChar char="•"/>
              <a:defRPr/>
            </a:lvl6pPr>
            <a:lvl7pPr marL="3200400" lvl="6" indent="-342900" rtl="0">
              <a:spcBef>
                <a:spcPts val="600"/>
              </a:spcBef>
              <a:spcAft>
                <a:spcPts val="0"/>
              </a:spcAft>
              <a:buSzPts val="1800"/>
              <a:buChar char="•"/>
              <a:defRPr/>
            </a:lvl7pPr>
            <a:lvl8pPr marL="3657600" lvl="7" indent="-342900" rtl="0">
              <a:spcBef>
                <a:spcPts val="600"/>
              </a:spcBef>
              <a:spcAft>
                <a:spcPts val="0"/>
              </a:spcAft>
              <a:buSzPts val="1800"/>
              <a:buChar char="•"/>
              <a:defRPr/>
            </a:lvl8pPr>
            <a:lvl9pPr marL="4114800" lvl="8" indent="-342900" rtl="0">
              <a:spcBef>
                <a:spcPts val="600"/>
              </a:spcBef>
              <a:spcAft>
                <a:spcPts val="0"/>
              </a:spcAft>
              <a:buSzPts val="1800"/>
              <a:buChar char="•"/>
              <a:defRPr/>
            </a:lvl9pPr>
          </a:lstStyle>
          <a:p>
            <a:endParaRPr/>
          </a:p>
        </p:txBody>
      </p:sp>
      <p:sp>
        <p:nvSpPr>
          <p:cNvPr id="126" name="Google Shape;126;p21"/>
          <p:cNvSpPr txBox="1">
            <a:spLocks noGrp="1"/>
          </p:cNvSpPr>
          <p:nvPr>
            <p:ph type="subTitle" idx="3"/>
          </p:nvPr>
        </p:nvSpPr>
        <p:spPr>
          <a:xfrm>
            <a:off x="225450" y="3943400"/>
            <a:ext cx="4045200" cy="465000"/>
          </a:xfrm>
          <a:prstGeom prst="rect">
            <a:avLst/>
          </a:prstGeom>
        </p:spPr>
        <p:txBody>
          <a:bodyPr spcFirstLastPara="1" wrap="square" lIns="91425" tIns="91425" rIns="91425" bIns="91425" anchor="t" anchorCtr="0">
            <a:noAutofit/>
          </a:bodyPr>
          <a:lstStyle>
            <a:lvl1pPr lvl="0" rtl="0">
              <a:lnSpc>
                <a:spcPct val="100000"/>
              </a:lnSpc>
              <a:spcBef>
                <a:spcPts val="600"/>
              </a:spcBef>
              <a:spcAft>
                <a:spcPts val="0"/>
              </a:spcAft>
              <a:buSzPts val="1800"/>
              <a:buNone/>
              <a:defRPr/>
            </a:lvl1pPr>
            <a:lvl2pPr lvl="1" algn="ctr" rtl="0">
              <a:lnSpc>
                <a:spcPct val="100000"/>
              </a:lnSpc>
              <a:spcBef>
                <a:spcPts val="600"/>
              </a:spcBef>
              <a:spcAft>
                <a:spcPts val="0"/>
              </a:spcAft>
              <a:buSzPts val="2100"/>
              <a:buNone/>
              <a:defRPr sz="2100"/>
            </a:lvl2pPr>
            <a:lvl3pPr lvl="2" algn="ctr" rtl="0">
              <a:lnSpc>
                <a:spcPct val="100000"/>
              </a:lnSpc>
              <a:spcBef>
                <a:spcPts val="600"/>
              </a:spcBef>
              <a:spcAft>
                <a:spcPts val="0"/>
              </a:spcAft>
              <a:buSzPts val="2100"/>
              <a:buNone/>
              <a:defRPr sz="2100"/>
            </a:lvl3pPr>
            <a:lvl4pPr lvl="3" algn="ctr" rtl="0">
              <a:lnSpc>
                <a:spcPct val="100000"/>
              </a:lnSpc>
              <a:spcBef>
                <a:spcPts val="600"/>
              </a:spcBef>
              <a:spcAft>
                <a:spcPts val="0"/>
              </a:spcAft>
              <a:buSzPts val="2100"/>
              <a:buNone/>
              <a:defRPr sz="2100"/>
            </a:lvl4pPr>
            <a:lvl5pPr lvl="4" algn="ctr" rtl="0">
              <a:lnSpc>
                <a:spcPct val="100000"/>
              </a:lnSpc>
              <a:spcBef>
                <a:spcPts val="600"/>
              </a:spcBef>
              <a:spcAft>
                <a:spcPts val="0"/>
              </a:spcAft>
              <a:buSzPts val="2100"/>
              <a:buNone/>
              <a:defRPr sz="2100"/>
            </a:lvl5pPr>
            <a:lvl6pPr lvl="5" algn="ctr" rtl="0">
              <a:lnSpc>
                <a:spcPct val="100000"/>
              </a:lnSpc>
              <a:spcBef>
                <a:spcPts val="600"/>
              </a:spcBef>
              <a:spcAft>
                <a:spcPts val="0"/>
              </a:spcAft>
              <a:buSzPts val="2100"/>
              <a:buNone/>
              <a:defRPr sz="2100"/>
            </a:lvl6pPr>
            <a:lvl7pPr lvl="6" algn="ctr" rtl="0">
              <a:lnSpc>
                <a:spcPct val="100000"/>
              </a:lnSpc>
              <a:spcBef>
                <a:spcPts val="600"/>
              </a:spcBef>
              <a:spcAft>
                <a:spcPts val="0"/>
              </a:spcAft>
              <a:buSzPts val="2100"/>
              <a:buNone/>
              <a:defRPr sz="2100"/>
            </a:lvl7pPr>
            <a:lvl8pPr lvl="7" algn="ctr" rtl="0">
              <a:lnSpc>
                <a:spcPct val="100000"/>
              </a:lnSpc>
              <a:spcBef>
                <a:spcPts val="600"/>
              </a:spcBef>
              <a:spcAft>
                <a:spcPts val="0"/>
              </a:spcAft>
              <a:buSzPts val="2100"/>
              <a:buNone/>
              <a:defRPr sz="2100"/>
            </a:lvl8pPr>
            <a:lvl9pPr lvl="8" algn="ctr" rtl="0">
              <a:lnSpc>
                <a:spcPct val="100000"/>
              </a:lnSpc>
              <a:spcBef>
                <a:spcPts val="600"/>
              </a:spcBef>
              <a:spcAft>
                <a:spcPts val="0"/>
              </a:spcAft>
              <a:buSzPts val="2100"/>
              <a:buNone/>
              <a:defRPr sz="2100"/>
            </a:lvl9pPr>
          </a:lstStyle>
          <a:p>
            <a:endParaRPr/>
          </a:p>
        </p:txBody>
      </p:sp>
      <p:sp>
        <p:nvSpPr>
          <p:cNvPr id="127" name="Google Shape;127;p21"/>
          <p:cNvSpPr txBox="1">
            <a:spLocks noGrp="1"/>
          </p:cNvSpPr>
          <p:nvPr>
            <p:ph type="title"/>
          </p:nvPr>
        </p:nvSpPr>
        <p:spPr>
          <a:xfrm>
            <a:off x="208450" y="3418425"/>
            <a:ext cx="3950100" cy="572700"/>
          </a:xfrm>
          <a:prstGeom prst="rect">
            <a:avLst/>
          </a:prstGeom>
        </p:spPr>
        <p:txBody>
          <a:bodyPr spcFirstLastPara="1" wrap="square" lIns="91425" tIns="91425" rIns="91425" bIns="91425" anchor="b" anchorCtr="0">
            <a:noAutofit/>
          </a:bodyPr>
          <a:lstStyle>
            <a:lvl1pPr lvl="0" rtl="0">
              <a:spcBef>
                <a:spcPts val="0"/>
              </a:spcBef>
              <a:spcAft>
                <a:spcPts val="0"/>
              </a:spcAft>
              <a:buSzPts val="2500"/>
              <a:buNone/>
              <a:defRPr sz="2500"/>
            </a:lvl1pPr>
            <a:lvl2pPr lvl="1" rtl="0">
              <a:spcBef>
                <a:spcPts val="0"/>
              </a:spcBef>
              <a:spcAft>
                <a:spcPts val="0"/>
              </a:spcAft>
              <a:buSzPts val="2500"/>
              <a:buNone/>
              <a:defRPr sz="2500"/>
            </a:lvl2pPr>
            <a:lvl3pPr lvl="2" rtl="0">
              <a:spcBef>
                <a:spcPts val="0"/>
              </a:spcBef>
              <a:spcAft>
                <a:spcPts val="0"/>
              </a:spcAft>
              <a:buSzPts val="2500"/>
              <a:buNone/>
              <a:defRPr sz="2500"/>
            </a:lvl3pPr>
            <a:lvl4pPr lvl="3" rtl="0">
              <a:spcBef>
                <a:spcPts val="0"/>
              </a:spcBef>
              <a:spcAft>
                <a:spcPts val="0"/>
              </a:spcAft>
              <a:buSzPts val="2500"/>
              <a:buNone/>
              <a:defRPr sz="2500"/>
            </a:lvl4pPr>
            <a:lvl5pPr lvl="4" rtl="0">
              <a:spcBef>
                <a:spcPts val="0"/>
              </a:spcBef>
              <a:spcAft>
                <a:spcPts val="0"/>
              </a:spcAft>
              <a:buSzPts val="2500"/>
              <a:buNone/>
              <a:defRPr sz="2500"/>
            </a:lvl5pPr>
            <a:lvl6pPr lvl="5" rtl="0">
              <a:spcBef>
                <a:spcPts val="0"/>
              </a:spcBef>
              <a:spcAft>
                <a:spcPts val="0"/>
              </a:spcAft>
              <a:buSzPts val="2500"/>
              <a:buNone/>
              <a:defRPr sz="2500"/>
            </a:lvl6pPr>
            <a:lvl7pPr lvl="6" rtl="0">
              <a:spcBef>
                <a:spcPts val="0"/>
              </a:spcBef>
              <a:spcAft>
                <a:spcPts val="0"/>
              </a:spcAft>
              <a:buSzPts val="2500"/>
              <a:buNone/>
              <a:defRPr sz="2500"/>
            </a:lvl7pPr>
            <a:lvl8pPr lvl="7" rtl="0">
              <a:spcBef>
                <a:spcPts val="0"/>
              </a:spcBef>
              <a:spcAft>
                <a:spcPts val="0"/>
              </a:spcAft>
              <a:buSzPts val="2500"/>
              <a:buNone/>
              <a:defRPr sz="2500"/>
            </a:lvl8pPr>
            <a:lvl9pPr lvl="8" rtl="0">
              <a:spcBef>
                <a:spcPts val="0"/>
              </a:spcBef>
              <a:spcAft>
                <a:spcPts val="0"/>
              </a:spcAft>
              <a:buSzPts val="2500"/>
              <a:buNone/>
              <a:defRPr sz="2500"/>
            </a:lvl9pPr>
          </a:lstStyle>
          <a:p>
            <a:endParaRPr/>
          </a:p>
        </p:txBody>
      </p:sp>
      <p:pic>
        <p:nvPicPr>
          <p:cNvPr id="128" name="Google Shape;128;p21"/>
          <p:cNvPicPr preferRelativeResize="0"/>
          <p:nvPr/>
        </p:nvPicPr>
        <p:blipFill>
          <a:blip r:embed="rId2">
            <a:alphaModFix/>
          </a:blip>
          <a:stretch>
            <a:fillRect/>
          </a:stretch>
        </p:blipFill>
        <p:spPr>
          <a:xfrm>
            <a:off x="0" y="4983478"/>
            <a:ext cx="457200" cy="160022"/>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7"/>
        <p:cNvGrpSpPr/>
        <p:nvPr/>
      </p:nvGrpSpPr>
      <p:grpSpPr>
        <a:xfrm>
          <a:off x="0" y="0"/>
          <a:ext cx="0" cy="0"/>
          <a:chOff x="0" y="0"/>
          <a:chExt cx="0" cy="0"/>
        </a:xfrm>
      </p:grpSpPr>
      <p:sp>
        <p:nvSpPr>
          <p:cNvPr id="18" name="Google Shape;18;p4"/>
          <p:cNvSpPr txBox="1">
            <a:spLocks noGrp="1"/>
          </p:cNvSpPr>
          <p:nvPr>
            <p:ph type="title"/>
          </p:nvPr>
        </p:nvSpPr>
        <p:spPr>
          <a:xfrm>
            <a:off x="0" y="0"/>
            <a:ext cx="9144000" cy="3936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None/>
              <a:defRPr b="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9" name="Google Shape;19;p4"/>
          <p:cNvSpPr txBox="1">
            <a:spLocks noGrp="1"/>
          </p:cNvSpPr>
          <p:nvPr>
            <p:ph type="body" idx="1"/>
          </p:nvPr>
        </p:nvSpPr>
        <p:spPr>
          <a:xfrm>
            <a:off x="107050" y="402200"/>
            <a:ext cx="8909700" cy="4530600"/>
          </a:xfrm>
          <a:prstGeom prst="rect">
            <a:avLst/>
          </a:prstGeom>
        </p:spPr>
        <p:txBody>
          <a:bodyPr spcFirstLastPara="1" wrap="square" lIns="91425" tIns="91425" rIns="91425" bIns="91425" anchor="t" anchorCtr="0">
            <a:noAutofit/>
          </a:bodyPr>
          <a:lstStyle>
            <a:lvl1pPr marL="457200" lvl="0" indent="-342900" rtl="0">
              <a:spcBef>
                <a:spcPts val="600"/>
              </a:spcBef>
              <a:spcAft>
                <a:spcPts val="0"/>
              </a:spcAft>
              <a:buSzPts val="1800"/>
              <a:buChar char="●"/>
              <a:defRPr/>
            </a:lvl1pPr>
            <a:lvl2pPr marL="914400" lvl="1" indent="-342900" rtl="0">
              <a:spcBef>
                <a:spcPts val="600"/>
              </a:spcBef>
              <a:spcAft>
                <a:spcPts val="0"/>
              </a:spcAft>
              <a:buSzPts val="1800"/>
              <a:buChar char="○"/>
              <a:defRPr/>
            </a:lvl2pPr>
            <a:lvl3pPr marL="1371600" lvl="2" indent="-342900" rtl="0">
              <a:spcBef>
                <a:spcPts val="600"/>
              </a:spcBef>
              <a:spcAft>
                <a:spcPts val="0"/>
              </a:spcAft>
              <a:buSzPts val="1800"/>
              <a:buChar char="■"/>
              <a:defRPr/>
            </a:lvl3pPr>
            <a:lvl4pPr marL="1828800" lvl="3" indent="-342900" rtl="0">
              <a:spcBef>
                <a:spcPts val="600"/>
              </a:spcBef>
              <a:spcAft>
                <a:spcPts val="0"/>
              </a:spcAft>
              <a:buSzPts val="1800"/>
              <a:buChar char="●"/>
              <a:defRPr/>
            </a:lvl4pPr>
            <a:lvl5pPr marL="2286000" lvl="4" indent="-342900" rtl="0">
              <a:spcBef>
                <a:spcPts val="600"/>
              </a:spcBef>
              <a:spcAft>
                <a:spcPts val="0"/>
              </a:spcAft>
              <a:buSzPts val="1800"/>
              <a:buChar char="○"/>
              <a:defRPr/>
            </a:lvl5pPr>
            <a:lvl6pPr marL="2743200" lvl="5" indent="-342900" rtl="0">
              <a:spcBef>
                <a:spcPts val="600"/>
              </a:spcBef>
              <a:spcAft>
                <a:spcPts val="0"/>
              </a:spcAft>
              <a:buSzPts val="1800"/>
              <a:buChar char="■"/>
              <a:defRPr/>
            </a:lvl6pPr>
            <a:lvl7pPr marL="3200400" lvl="6" indent="-342900" rtl="0">
              <a:spcBef>
                <a:spcPts val="600"/>
              </a:spcBef>
              <a:spcAft>
                <a:spcPts val="0"/>
              </a:spcAft>
              <a:buSzPts val="1800"/>
              <a:buChar char="●"/>
              <a:defRPr/>
            </a:lvl7pPr>
            <a:lvl8pPr marL="3657600" lvl="7" indent="-342900" rtl="0">
              <a:spcBef>
                <a:spcPts val="600"/>
              </a:spcBef>
              <a:spcAft>
                <a:spcPts val="0"/>
              </a:spcAft>
              <a:buSzPts val="1800"/>
              <a:buChar char="○"/>
              <a:defRPr/>
            </a:lvl8pPr>
            <a:lvl9pPr marL="4114800" lvl="8" indent="-342900" rtl="0">
              <a:spcBef>
                <a:spcPts val="600"/>
              </a:spcBef>
              <a:spcAft>
                <a:spcPts val="0"/>
              </a:spcAft>
              <a:buSzPts val="1800"/>
              <a:buChar char="■"/>
              <a:defRPr/>
            </a:lvl9pPr>
          </a:lstStyle>
          <a:p>
            <a:endParaRPr/>
          </a:p>
        </p:txBody>
      </p:sp>
      <p:sp>
        <p:nvSpPr>
          <p:cNvPr id="20" name="Google Shape;20;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cxnSp>
        <p:nvCxnSpPr>
          <p:cNvPr id="21" name="Google Shape;21;p4"/>
          <p:cNvCxnSpPr/>
          <p:nvPr/>
        </p:nvCxnSpPr>
        <p:spPr>
          <a:xfrm>
            <a:off x="95431" y="402210"/>
            <a:ext cx="8909700" cy="0"/>
          </a:xfrm>
          <a:prstGeom prst="straightConnector1">
            <a:avLst/>
          </a:prstGeom>
          <a:noFill/>
          <a:ln w="19050" cap="flat" cmpd="sng">
            <a:solidFill>
              <a:srgbClr val="BF9000"/>
            </a:solidFill>
            <a:prstDash val="solid"/>
            <a:round/>
            <a:headEnd type="none" w="med" len="med"/>
            <a:tailEnd type="none" w="med" len="med"/>
          </a:ln>
        </p:spPr>
      </p:cxn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Section header 1">
  <p:cSld name="SECTION_HEADER_1">
    <p:spTree>
      <p:nvGrpSpPr>
        <p:cNvPr id="1" name="Shape 129"/>
        <p:cNvGrpSpPr/>
        <p:nvPr/>
      </p:nvGrpSpPr>
      <p:grpSpPr>
        <a:xfrm>
          <a:off x="0" y="0"/>
          <a:ext cx="0" cy="0"/>
          <a:chOff x="0" y="0"/>
          <a:chExt cx="0" cy="0"/>
        </a:xfrm>
      </p:grpSpPr>
      <p:sp>
        <p:nvSpPr>
          <p:cNvPr id="130" name="Google Shape;130;p22"/>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31" name="Google Shape;131;p2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ode on right">
  <p:cSld name="SECTION_TITLE_AND_DESCRIPTION_1_2">
    <p:spTree>
      <p:nvGrpSpPr>
        <p:cNvPr id="1" name="Shape 132"/>
        <p:cNvGrpSpPr/>
        <p:nvPr/>
      </p:nvGrpSpPr>
      <p:grpSpPr>
        <a:xfrm>
          <a:off x="0" y="0"/>
          <a:ext cx="0" cy="0"/>
          <a:chOff x="0" y="0"/>
          <a:chExt cx="0" cy="0"/>
        </a:xfrm>
      </p:grpSpPr>
      <p:sp>
        <p:nvSpPr>
          <p:cNvPr id="133" name="Google Shape;133;p23"/>
          <p:cNvSpPr/>
          <p:nvPr/>
        </p:nvSpPr>
        <p:spPr>
          <a:xfrm>
            <a:off x="4572000" y="-125"/>
            <a:ext cx="4572000" cy="5143500"/>
          </a:xfrm>
          <a:prstGeom prst="rect">
            <a:avLst/>
          </a:prstGeom>
          <a:solidFill>
            <a:srgbClr val="FDF6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2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135" name="Google Shape;135;p23"/>
          <p:cNvSpPr txBox="1">
            <a:spLocks noGrp="1"/>
          </p:cNvSpPr>
          <p:nvPr>
            <p:ph type="body" idx="1"/>
          </p:nvPr>
        </p:nvSpPr>
        <p:spPr>
          <a:xfrm>
            <a:off x="311700" y="1152150"/>
            <a:ext cx="3950100" cy="3420000"/>
          </a:xfrm>
          <a:prstGeom prst="rect">
            <a:avLst/>
          </a:prstGeom>
        </p:spPr>
        <p:txBody>
          <a:bodyPr spcFirstLastPara="1" wrap="square" lIns="91425" tIns="91425" rIns="91425" bIns="91425" anchor="t" anchorCtr="0">
            <a:noAutofit/>
          </a:bodyPr>
          <a:lstStyle>
            <a:lvl1pPr marL="457200" lvl="0" indent="-342900" rtl="0">
              <a:spcBef>
                <a:spcPts val="600"/>
              </a:spcBef>
              <a:spcAft>
                <a:spcPts val="0"/>
              </a:spcAft>
              <a:buSzPts val="1800"/>
              <a:buChar char="•"/>
              <a:defRPr/>
            </a:lvl1pPr>
            <a:lvl2pPr marL="914400" lvl="1" indent="-342900" rtl="0">
              <a:spcBef>
                <a:spcPts val="600"/>
              </a:spcBef>
              <a:spcAft>
                <a:spcPts val="0"/>
              </a:spcAft>
              <a:buSzPts val="1800"/>
              <a:buChar char="•"/>
              <a:defRPr/>
            </a:lvl2pPr>
            <a:lvl3pPr marL="1371600" lvl="2" indent="-342900" rtl="0">
              <a:spcBef>
                <a:spcPts val="600"/>
              </a:spcBef>
              <a:spcAft>
                <a:spcPts val="0"/>
              </a:spcAft>
              <a:buSzPts val="1800"/>
              <a:buChar char="•"/>
              <a:defRPr/>
            </a:lvl3pPr>
            <a:lvl4pPr marL="1828800" lvl="3" indent="-342900" rtl="0">
              <a:spcBef>
                <a:spcPts val="600"/>
              </a:spcBef>
              <a:spcAft>
                <a:spcPts val="0"/>
              </a:spcAft>
              <a:buSzPts val="1800"/>
              <a:buChar char="•"/>
              <a:defRPr/>
            </a:lvl4pPr>
            <a:lvl5pPr marL="2286000" lvl="4" indent="-342900" rtl="0">
              <a:spcBef>
                <a:spcPts val="600"/>
              </a:spcBef>
              <a:spcAft>
                <a:spcPts val="0"/>
              </a:spcAft>
              <a:buSzPts val="1800"/>
              <a:buChar char="•"/>
              <a:defRPr/>
            </a:lvl5pPr>
            <a:lvl6pPr marL="2743200" lvl="5" indent="-342900" rtl="0">
              <a:spcBef>
                <a:spcPts val="600"/>
              </a:spcBef>
              <a:spcAft>
                <a:spcPts val="0"/>
              </a:spcAft>
              <a:buSzPts val="1800"/>
              <a:buChar char="•"/>
              <a:defRPr/>
            </a:lvl6pPr>
            <a:lvl7pPr marL="3200400" lvl="6" indent="-342900" rtl="0">
              <a:spcBef>
                <a:spcPts val="600"/>
              </a:spcBef>
              <a:spcAft>
                <a:spcPts val="0"/>
              </a:spcAft>
              <a:buSzPts val="1800"/>
              <a:buChar char="•"/>
              <a:defRPr/>
            </a:lvl7pPr>
            <a:lvl8pPr marL="3657600" lvl="7" indent="-342900" rtl="0">
              <a:spcBef>
                <a:spcPts val="600"/>
              </a:spcBef>
              <a:spcAft>
                <a:spcPts val="0"/>
              </a:spcAft>
              <a:buSzPts val="1800"/>
              <a:buChar char="•"/>
              <a:defRPr/>
            </a:lvl8pPr>
            <a:lvl9pPr marL="4114800" lvl="8" indent="-342900" rtl="0">
              <a:spcBef>
                <a:spcPts val="600"/>
              </a:spcBef>
              <a:spcAft>
                <a:spcPts val="0"/>
              </a:spcAft>
              <a:buSzPts val="1800"/>
              <a:buChar char="•"/>
              <a:defRPr/>
            </a:lvl9pPr>
          </a:lstStyle>
          <a:p>
            <a:endParaRPr/>
          </a:p>
        </p:txBody>
      </p:sp>
      <p:sp>
        <p:nvSpPr>
          <p:cNvPr id="136" name="Google Shape;136;p23"/>
          <p:cNvSpPr txBox="1">
            <a:spLocks noGrp="1"/>
          </p:cNvSpPr>
          <p:nvPr>
            <p:ph type="body" idx="2"/>
          </p:nvPr>
        </p:nvSpPr>
        <p:spPr>
          <a:xfrm>
            <a:off x="4882900" y="448050"/>
            <a:ext cx="3950100" cy="4124100"/>
          </a:xfrm>
          <a:prstGeom prst="rect">
            <a:avLst/>
          </a:prstGeom>
        </p:spPr>
        <p:txBody>
          <a:bodyPr spcFirstLastPara="1" wrap="square" lIns="91425" tIns="91425" rIns="91425" bIns="91425" anchor="t" anchorCtr="0">
            <a:noAutofit/>
          </a:bodyPr>
          <a:lstStyle>
            <a:lvl1pPr marL="457200" lvl="0" indent="-342900" rtl="0">
              <a:spcBef>
                <a:spcPts val="600"/>
              </a:spcBef>
              <a:spcAft>
                <a:spcPts val="0"/>
              </a:spcAft>
              <a:buSzPts val="1800"/>
              <a:buChar char="•"/>
              <a:defRPr/>
            </a:lvl1pPr>
            <a:lvl2pPr marL="914400" lvl="1" indent="-342900" rtl="0">
              <a:spcBef>
                <a:spcPts val="600"/>
              </a:spcBef>
              <a:spcAft>
                <a:spcPts val="0"/>
              </a:spcAft>
              <a:buSzPts val="1800"/>
              <a:buChar char="•"/>
              <a:defRPr/>
            </a:lvl2pPr>
            <a:lvl3pPr marL="1371600" lvl="2" indent="-342900" rtl="0">
              <a:spcBef>
                <a:spcPts val="600"/>
              </a:spcBef>
              <a:spcAft>
                <a:spcPts val="0"/>
              </a:spcAft>
              <a:buSzPts val="1800"/>
              <a:buChar char="•"/>
              <a:defRPr/>
            </a:lvl3pPr>
            <a:lvl4pPr marL="1828800" lvl="3" indent="-342900" rtl="0">
              <a:spcBef>
                <a:spcPts val="600"/>
              </a:spcBef>
              <a:spcAft>
                <a:spcPts val="0"/>
              </a:spcAft>
              <a:buSzPts val="1800"/>
              <a:buChar char="•"/>
              <a:defRPr/>
            </a:lvl4pPr>
            <a:lvl5pPr marL="2286000" lvl="4" indent="-342900" rtl="0">
              <a:spcBef>
                <a:spcPts val="600"/>
              </a:spcBef>
              <a:spcAft>
                <a:spcPts val="0"/>
              </a:spcAft>
              <a:buSzPts val="1800"/>
              <a:buChar char="•"/>
              <a:defRPr/>
            </a:lvl5pPr>
            <a:lvl6pPr marL="2743200" lvl="5" indent="-342900" rtl="0">
              <a:spcBef>
                <a:spcPts val="600"/>
              </a:spcBef>
              <a:spcAft>
                <a:spcPts val="0"/>
              </a:spcAft>
              <a:buSzPts val="1800"/>
              <a:buChar char="•"/>
              <a:defRPr/>
            </a:lvl6pPr>
            <a:lvl7pPr marL="3200400" lvl="6" indent="-342900" rtl="0">
              <a:spcBef>
                <a:spcPts val="600"/>
              </a:spcBef>
              <a:spcAft>
                <a:spcPts val="0"/>
              </a:spcAft>
              <a:buSzPts val="1800"/>
              <a:buChar char="•"/>
              <a:defRPr/>
            </a:lvl7pPr>
            <a:lvl8pPr marL="3657600" lvl="7" indent="-342900" rtl="0">
              <a:spcBef>
                <a:spcPts val="600"/>
              </a:spcBef>
              <a:spcAft>
                <a:spcPts val="0"/>
              </a:spcAft>
              <a:buSzPts val="1800"/>
              <a:buChar char="•"/>
              <a:defRPr/>
            </a:lvl8pPr>
            <a:lvl9pPr marL="4114800" lvl="8" indent="-342900" rtl="0">
              <a:spcBef>
                <a:spcPts val="600"/>
              </a:spcBef>
              <a:spcAft>
                <a:spcPts val="0"/>
              </a:spcAft>
              <a:buSzPts val="1800"/>
              <a:buChar char="•"/>
              <a:defRPr/>
            </a:lvl9pPr>
          </a:lstStyle>
          <a:p>
            <a:endParaRPr/>
          </a:p>
        </p:txBody>
      </p:sp>
      <p:sp>
        <p:nvSpPr>
          <p:cNvPr id="137" name="Google Shape;137;p23"/>
          <p:cNvSpPr txBox="1">
            <a:spLocks noGrp="1"/>
          </p:cNvSpPr>
          <p:nvPr>
            <p:ph type="title"/>
          </p:nvPr>
        </p:nvSpPr>
        <p:spPr>
          <a:xfrm>
            <a:off x="311700" y="445025"/>
            <a:ext cx="39501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Roadmap">
  <p:cSld name="SECTION_TITLE_AND_DESCRIPTION_1">
    <p:spTree>
      <p:nvGrpSpPr>
        <p:cNvPr id="1" name="Shape 22"/>
        <p:cNvGrpSpPr/>
        <p:nvPr/>
      </p:nvGrpSpPr>
      <p:grpSpPr>
        <a:xfrm>
          <a:off x="0" y="0"/>
          <a:ext cx="0" cy="0"/>
          <a:chOff x="0" y="0"/>
          <a:chExt cx="0" cy="0"/>
        </a:xfrm>
      </p:grpSpPr>
      <p:sp>
        <p:nvSpPr>
          <p:cNvPr id="23" name="Google Shape;23;p5"/>
          <p:cNvSpPr/>
          <p:nvPr/>
        </p:nvSpPr>
        <p:spPr>
          <a:xfrm>
            <a:off x="0" y="-125"/>
            <a:ext cx="4572000" cy="5143500"/>
          </a:xfrm>
          <a:prstGeom prst="rect">
            <a:avLst/>
          </a:pr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25" name="Google Shape;25;p5"/>
          <p:cNvSpPr txBox="1">
            <a:spLocks noGrp="1"/>
          </p:cNvSpPr>
          <p:nvPr>
            <p:ph type="body" idx="1"/>
          </p:nvPr>
        </p:nvSpPr>
        <p:spPr>
          <a:xfrm>
            <a:off x="4812375" y="402198"/>
            <a:ext cx="3999900" cy="4260900"/>
          </a:xfrm>
          <a:prstGeom prst="rect">
            <a:avLst/>
          </a:prstGeom>
        </p:spPr>
        <p:txBody>
          <a:bodyPr spcFirstLastPara="1" wrap="square" lIns="91425" tIns="91425" rIns="91425" bIns="91425" anchor="ctr" anchorCtr="0">
            <a:noAutofit/>
          </a:bodyPr>
          <a:lstStyle>
            <a:lvl1pPr marL="457200" lvl="0" indent="-342900" rtl="0">
              <a:spcBef>
                <a:spcPts val="600"/>
              </a:spcBef>
              <a:spcAft>
                <a:spcPts val="0"/>
              </a:spcAft>
              <a:buClr>
                <a:srgbClr val="CCCCCC"/>
              </a:buClr>
              <a:buSzPts val="1800"/>
              <a:buFont typeface="Roboto Light"/>
              <a:buChar char="•"/>
              <a:defRPr>
                <a:solidFill>
                  <a:srgbClr val="CCCCCC"/>
                </a:solidFill>
                <a:latin typeface="Roboto Light"/>
                <a:ea typeface="Roboto Light"/>
                <a:cs typeface="Roboto Light"/>
                <a:sym typeface="Roboto Light"/>
              </a:defRPr>
            </a:lvl1pPr>
            <a:lvl2pPr marL="914400" lvl="1" indent="-342900" rtl="0">
              <a:spcBef>
                <a:spcPts val="600"/>
              </a:spcBef>
              <a:spcAft>
                <a:spcPts val="0"/>
              </a:spcAft>
              <a:buClr>
                <a:srgbClr val="CCCCCC"/>
              </a:buClr>
              <a:buSzPts val="1800"/>
              <a:buFont typeface="Roboto Light"/>
              <a:buChar char="•"/>
              <a:defRPr>
                <a:solidFill>
                  <a:srgbClr val="CCCCCC"/>
                </a:solidFill>
                <a:latin typeface="Roboto Light"/>
                <a:ea typeface="Roboto Light"/>
                <a:cs typeface="Roboto Light"/>
                <a:sym typeface="Roboto Light"/>
              </a:defRPr>
            </a:lvl2pPr>
            <a:lvl3pPr marL="1371600" lvl="2" indent="-342900" rtl="0">
              <a:spcBef>
                <a:spcPts val="600"/>
              </a:spcBef>
              <a:spcAft>
                <a:spcPts val="0"/>
              </a:spcAft>
              <a:buClr>
                <a:srgbClr val="CCCCCC"/>
              </a:buClr>
              <a:buSzPts val="1800"/>
              <a:buFont typeface="Roboto Light"/>
              <a:buChar char="•"/>
              <a:defRPr>
                <a:solidFill>
                  <a:srgbClr val="CCCCCC"/>
                </a:solidFill>
                <a:latin typeface="Roboto Light"/>
                <a:ea typeface="Roboto Light"/>
                <a:cs typeface="Roboto Light"/>
                <a:sym typeface="Roboto Light"/>
              </a:defRPr>
            </a:lvl3pPr>
            <a:lvl4pPr marL="1828800" lvl="3" indent="-342900" rtl="0">
              <a:spcBef>
                <a:spcPts val="600"/>
              </a:spcBef>
              <a:spcAft>
                <a:spcPts val="0"/>
              </a:spcAft>
              <a:buClr>
                <a:srgbClr val="CCCCCC"/>
              </a:buClr>
              <a:buSzPts val="1800"/>
              <a:buFont typeface="Roboto Light"/>
              <a:buChar char="•"/>
              <a:defRPr>
                <a:solidFill>
                  <a:srgbClr val="CCCCCC"/>
                </a:solidFill>
                <a:latin typeface="Roboto Light"/>
                <a:ea typeface="Roboto Light"/>
                <a:cs typeface="Roboto Light"/>
                <a:sym typeface="Roboto Light"/>
              </a:defRPr>
            </a:lvl4pPr>
            <a:lvl5pPr marL="2286000" lvl="4" indent="-342900" rtl="0">
              <a:spcBef>
                <a:spcPts val="600"/>
              </a:spcBef>
              <a:spcAft>
                <a:spcPts val="0"/>
              </a:spcAft>
              <a:buClr>
                <a:srgbClr val="CCCCCC"/>
              </a:buClr>
              <a:buSzPts val="1800"/>
              <a:buFont typeface="Roboto Light"/>
              <a:buChar char="•"/>
              <a:defRPr>
                <a:solidFill>
                  <a:srgbClr val="CCCCCC"/>
                </a:solidFill>
                <a:latin typeface="Roboto Light"/>
                <a:ea typeface="Roboto Light"/>
                <a:cs typeface="Roboto Light"/>
                <a:sym typeface="Roboto Light"/>
              </a:defRPr>
            </a:lvl5pPr>
            <a:lvl6pPr marL="2743200" lvl="5" indent="-342900" rtl="0">
              <a:spcBef>
                <a:spcPts val="600"/>
              </a:spcBef>
              <a:spcAft>
                <a:spcPts val="0"/>
              </a:spcAft>
              <a:buClr>
                <a:srgbClr val="CCCCCC"/>
              </a:buClr>
              <a:buSzPts val="1800"/>
              <a:buFont typeface="Roboto Light"/>
              <a:buChar char="•"/>
              <a:defRPr>
                <a:solidFill>
                  <a:srgbClr val="CCCCCC"/>
                </a:solidFill>
                <a:latin typeface="Roboto Light"/>
                <a:ea typeface="Roboto Light"/>
                <a:cs typeface="Roboto Light"/>
                <a:sym typeface="Roboto Light"/>
              </a:defRPr>
            </a:lvl6pPr>
            <a:lvl7pPr marL="3200400" lvl="6" indent="-342900" rtl="0">
              <a:spcBef>
                <a:spcPts val="600"/>
              </a:spcBef>
              <a:spcAft>
                <a:spcPts val="0"/>
              </a:spcAft>
              <a:buClr>
                <a:srgbClr val="CCCCCC"/>
              </a:buClr>
              <a:buSzPts val="1800"/>
              <a:buFont typeface="Roboto Light"/>
              <a:buChar char="•"/>
              <a:defRPr>
                <a:solidFill>
                  <a:srgbClr val="CCCCCC"/>
                </a:solidFill>
                <a:latin typeface="Roboto Light"/>
                <a:ea typeface="Roboto Light"/>
                <a:cs typeface="Roboto Light"/>
                <a:sym typeface="Roboto Light"/>
              </a:defRPr>
            </a:lvl7pPr>
            <a:lvl8pPr marL="3657600" lvl="7" indent="-342900" rtl="0">
              <a:spcBef>
                <a:spcPts val="600"/>
              </a:spcBef>
              <a:spcAft>
                <a:spcPts val="0"/>
              </a:spcAft>
              <a:buClr>
                <a:srgbClr val="CCCCCC"/>
              </a:buClr>
              <a:buSzPts val="1800"/>
              <a:buFont typeface="Roboto Light"/>
              <a:buChar char="•"/>
              <a:defRPr>
                <a:solidFill>
                  <a:srgbClr val="CCCCCC"/>
                </a:solidFill>
                <a:latin typeface="Roboto Light"/>
                <a:ea typeface="Roboto Light"/>
                <a:cs typeface="Roboto Light"/>
                <a:sym typeface="Roboto Light"/>
              </a:defRPr>
            </a:lvl8pPr>
            <a:lvl9pPr marL="4114800" lvl="8" indent="-342900" rtl="0">
              <a:spcBef>
                <a:spcPts val="600"/>
              </a:spcBef>
              <a:spcAft>
                <a:spcPts val="0"/>
              </a:spcAft>
              <a:buClr>
                <a:srgbClr val="CCCCCC"/>
              </a:buClr>
              <a:buSzPts val="1800"/>
              <a:buFont typeface="Roboto Light"/>
              <a:buChar char="•"/>
              <a:defRPr>
                <a:solidFill>
                  <a:srgbClr val="CCCCCC"/>
                </a:solidFill>
                <a:latin typeface="Roboto Light"/>
                <a:ea typeface="Roboto Light"/>
                <a:cs typeface="Roboto Light"/>
                <a:sym typeface="Roboto Light"/>
              </a:defRPr>
            </a:lvl9pPr>
          </a:lstStyle>
          <a:p>
            <a:endParaRPr/>
          </a:p>
        </p:txBody>
      </p:sp>
      <p:sp>
        <p:nvSpPr>
          <p:cNvPr id="26" name="Google Shape;26;p5"/>
          <p:cNvSpPr txBox="1">
            <a:spLocks noGrp="1"/>
          </p:cNvSpPr>
          <p:nvPr>
            <p:ph type="title"/>
          </p:nvPr>
        </p:nvSpPr>
        <p:spPr>
          <a:xfrm>
            <a:off x="177925" y="2003300"/>
            <a:ext cx="4038000" cy="2037900"/>
          </a:xfrm>
          <a:prstGeom prst="rect">
            <a:avLst/>
          </a:prstGeom>
        </p:spPr>
        <p:txBody>
          <a:bodyPr spcFirstLastPara="1" wrap="square" lIns="91425" tIns="91425" rIns="91425" bIns="91425" anchor="b" anchorCtr="0">
            <a:noAutofit/>
          </a:bodyPr>
          <a:lstStyle>
            <a:lvl1pPr lvl="0" rtl="0">
              <a:spcBef>
                <a:spcPts val="0"/>
              </a:spcBef>
              <a:spcAft>
                <a:spcPts val="0"/>
              </a:spcAft>
              <a:buSzPts val="3600"/>
              <a:buNone/>
              <a:defRPr sz="3600"/>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a:endParaRPr/>
          </a:p>
        </p:txBody>
      </p:sp>
      <p:cxnSp>
        <p:nvCxnSpPr>
          <p:cNvPr id="27" name="Google Shape;27;p5"/>
          <p:cNvCxnSpPr/>
          <p:nvPr/>
        </p:nvCxnSpPr>
        <p:spPr>
          <a:xfrm>
            <a:off x="266975" y="4049175"/>
            <a:ext cx="4038000" cy="0"/>
          </a:xfrm>
          <a:prstGeom prst="straightConnector1">
            <a:avLst/>
          </a:prstGeom>
          <a:noFill/>
          <a:ln w="19050" cap="flat" cmpd="sng">
            <a:solidFill>
              <a:srgbClr val="BF9000"/>
            </a:solidFill>
            <a:prstDash val="solid"/>
            <a:round/>
            <a:headEnd type="none" w="med" len="med"/>
            <a:tailEnd type="none" w="med" len="med"/>
          </a:ln>
        </p:spPr>
      </p:cxnSp>
      <p:sp>
        <p:nvSpPr>
          <p:cNvPr id="28" name="Google Shape;28;p5"/>
          <p:cNvSpPr txBox="1">
            <a:spLocks noGrp="1"/>
          </p:cNvSpPr>
          <p:nvPr>
            <p:ph type="subTitle" idx="2"/>
          </p:nvPr>
        </p:nvSpPr>
        <p:spPr>
          <a:xfrm>
            <a:off x="177925" y="4068000"/>
            <a:ext cx="4158000" cy="393600"/>
          </a:xfrm>
          <a:prstGeom prst="rect">
            <a:avLst/>
          </a:prstGeom>
        </p:spPr>
        <p:txBody>
          <a:bodyPr spcFirstLastPara="1" wrap="square" lIns="91425" tIns="91425" rIns="91425" bIns="91425" anchor="ctr" anchorCtr="0">
            <a:noAutofit/>
          </a:bodyPr>
          <a:lstStyle>
            <a:lvl1pPr lvl="0" rtl="0">
              <a:lnSpc>
                <a:spcPct val="100000"/>
              </a:lnSpc>
              <a:spcBef>
                <a:spcPts val="600"/>
              </a:spcBef>
              <a:spcAft>
                <a:spcPts val="0"/>
              </a:spcAft>
              <a:buSzPts val="1800"/>
              <a:buNone/>
              <a:defRPr/>
            </a:lvl1pPr>
            <a:lvl2pPr lvl="1" rtl="0">
              <a:lnSpc>
                <a:spcPct val="100000"/>
              </a:lnSpc>
              <a:spcBef>
                <a:spcPts val="600"/>
              </a:spcBef>
              <a:spcAft>
                <a:spcPts val="0"/>
              </a:spcAft>
              <a:buSzPts val="2100"/>
              <a:buNone/>
              <a:defRPr sz="2100"/>
            </a:lvl2pPr>
            <a:lvl3pPr lvl="2" rtl="0">
              <a:lnSpc>
                <a:spcPct val="100000"/>
              </a:lnSpc>
              <a:spcBef>
                <a:spcPts val="600"/>
              </a:spcBef>
              <a:spcAft>
                <a:spcPts val="0"/>
              </a:spcAft>
              <a:buSzPts val="2100"/>
              <a:buNone/>
              <a:defRPr sz="2100"/>
            </a:lvl3pPr>
            <a:lvl4pPr lvl="3" rtl="0">
              <a:lnSpc>
                <a:spcPct val="100000"/>
              </a:lnSpc>
              <a:spcBef>
                <a:spcPts val="600"/>
              </a:spcBef>
              <a:spcAft>
                <a:spcPts val="0"/>
              </a:spcAft>
              <a:buSzPts val="2100"/>
              <a:buNone/>
              <a:defRPr sz="2100"/>
            </a:lvl4pPr>
            <a:lvl5pPr lvl="4" rtl="0">
              <a:lnSpc>
                <a:spcPct val="100000"/>
              </a:lnSpc>
              <a:spcBef>
                <a:spcPts val="600"/>
              </a:spcBef>
              <a:spcAft>
                <a:spcPts val="0"/>
              </a:spcAft>
              <a:buSzPts val="2100"/>
              <a:buNone/>
              <a:defRPr sz="2100"/>
            </a:lvl5pPr>
            <a:lvl6pPr lvl="5" rtl="0">
              <a:lnSpc>
                <a:spcPct val="100000"/>
              </a:lnSpc>
              <a:spcBef>
                <a:spcPts val="600"/>
              </a:spcBef>
              <a:spcAft>
                <a:spcPts val="0"/>
              </a:spcAft>
              <a:buSzPts val="2100"/>
              <a:buNone/>
              <a:defRPr sz="2100"/>
            </a:lvl6pPr>
            <a:lvl7pPr lvl="6" rtl="0">
              <a:lnSpc>
                <a:spcPct val="100000"/>
              </a:lnSpc>
              <a:spcBef>
                <a:spcPts val="600"/>
              </a:spcBef>
              <a:spcAft>
                <a:spcPts val="0"/>
              </a:spcAft>
              <a:buSzPts val="2100"/>
              <a:buNone/>
              <a:defRPr sz="2100"/>
            </a:lvl7pPr>
            <a:lvl8pPr lvl="7" rtl="0">
              <a:lnSpc>
                <a:spcPct val="100000"/>
              </a:lnSpc>
              <a:spcBef>
                <a:spcPts val="600"/>
              </a:spcBef>
              <a:spcAft>
                <a:spcPts val="0"/>
              </a:spcAft>
              <a:buSzPts val="2100"/>
              <a:buNone/>
              <a:defRPr sz="2100"/>
            </a:lvl8pPr>
            <a:lvl9pPr lvl="8" rtl="0">
              <a:lnSpc>
                <a:spcPct val="100000"/>
              </a:lnSpc>
              <a:spcBef>
                <a:spcPts val="600"/>
              </a:spcBef>
              <a:spcAft>
                <a:spcPts val="0"/>
              </a:spcAft>
              <a:buSzPts val="2100"/>
              <a:buNone/>
              <a:defRPr sz="21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Demo slide right">
  <p:cSld name="SECTION_TITLE_AND_DESCRIPTION_2">
    <p:spTree>
      <p:nvGrpSpPr>
        <p:cNvPr id="1" name="Shape 29"/>
        <p:cNvGrpSpPr/>
        <p:nvPr/>
      </p:nvGrpSpPr>
      <p:grpSpPr>
        <a:xfrm>
          <a:off x="0" y="0"/>
          <a:ext cx="0" cy="0"/>
          <a:chOff x="0" y="0"/>
          <a:chExt cx="0" cy="0"/>
        </a:xfrm>
      </p:grpSpPr>
      <p:sp>
        <p:nvSpPr>
          <p:cNvPr id="30" name="Google Shape;30;p6"/>
          <p:cNvSpPr/>
          <p:nvPr/>
        </p:nvSpPr>
        <p:spPr>
          <a:xfrm>
            <a:off x="4572000" y="-125"/>
            <a:ext cx="4572000" cy="5143500"/>
          </a:xfrm>
          <a:prstGeom prst="rect">
            <a:avLst/>
          </a:pr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6"/>
          <p:cNvSpPr txBox="1">
            <a:spLocks noGrp="1"/>
          </p:cNvSpPr>
          <p:nvPr>
            <p:ph type="subTitle" idx="1"/>
          </p:nvPr>
        </p:nvSpPr>
        <p:spPr>
          <a:xfrm>
            <a:off x="4835400" y="4198275"/>
            <a:ext cx="4045200" cy="465000"/>
          </a:xfrm>
          <a:prstGeom prst="rect">
            <a:avLst/>
          </a:prstGeom>
        </p:spPr>
        <p:txBody>
          <a:bodyPr spcFirstLastPara="1" wrap="square" lIns="91425" tIns="91425" rIns="91425" bIns="91425" anchor="t" anchorCtr="0">
            <a:noAutofit/>
          </a:bodyPr>
          <a:lstStyle>
            <a:lvl1pPr lvl="0" algn="r" rtl="0">
              <a:lnSpc>
                <a:spcPct val="100000"/>
              </a:lnSpc>
              <a:spcBef>
                <a:spcPts val="600"/>
              </a:spcBef>
              <a:spcAft>
                <a:spcPts val="0"/>
              </a:spcAft>
              <a:buSzPts val="1800"/>
              <a:buNone/>
              <a:defRPr/>
            </a:lvl1pPr>
            <a:lvl2pPr lvl="1" algn="ctr" rtl="0">
              <a:lnSpc>
                <a:spcPct val="100000"/>
              </a:lnSpc>
              <a:spcBef>
                <a:spcPts val="600"/>
              </a:spcBef>
              <a:spcAft>
                <a:spcPts val="0"/>
              </a:spcAft>
              <a:buSzPts val="2100"/>
              <a:buNone/>
              <a:defRPr sz="2100"/>
            </a:lvl2pPr>
            <a:lvl3pPr lvl="2" algn="ctr" rtl="0">
              <a:lnSpc>
                <a:spcPct val="100000"/>
              </a:lnSpc>
              <a:spcBef>
                <a:spcPts val="600"/>
              </a:spcBef>
              <a:spcAft>
                <a:spcPts val="0"/>
              </a:spcAft>
              <a:buSzPts val="2100"/>
              <a:buNone/>
              <a:defRPr sz="2100"/>
            </a:lvl3pPr>
            <a:lvl4pPr lvl="3" algn="ctr" rtl="0">
              <a:lnSpc>
                <a:spcPct val="100000"/>
              </a:lnSpc>
              <a:spcBef>
                <a:spcPts val="600"/>
              </a:spcBef>
              <a:spcAft>
                <a:spcPts val="0"/>
              </a:spcAft>
              <a:buSzPts val="2100"/>
              <a:buNone/>
              <a:defRPr sz="2100"/>
            </a:lvl4pPr>
            <a:lvl5pPr lvl="4" algn="ctr" rtl="0">
              <a:lnSpc>
                <a:spcPct val="100000"/>
              </a:lnSpc>
              <a:spcBef>
                <a:spcPts val="600"/>
              </a:spcBef>
              <a:spcAft>
                <a:spcPts val="0"/>
              </a:spcAft>
              <a:buSzPts val="2100"/>
              <a:buNone/>
              <a:defRPr sz="2100"/>
            </a:lvl5pPr>
            <a:lvl6pPr lvl="5" algn="ctr" rtl="0">
              <a:lnSpc>
                <a:spcPct val="100000"/>
              </a:lnSpc>
              <a:spcBef>
                <a:spcPts val="600"/>
              </a:spcBef>
              <a:spcAft>
                <a:spcPts val="0"/>
              </a:spcAft>
              <a:buSzPts val="2100"/>
              <a:buNone/>
              <a:defRPr sz="2100"/>
            </a:lvl6pPr>
            <a:lvl7pPr lvl="6" algn="ctr" rtl="0">
              <a:lnSpc>
                <a:spcPct val="100000"/>
              </a:lnSpc>
              <a:spcBef>
                <a:spcPts val="600"/>
              </a:spcBef>
              <a:spcAft>
                <a:spcPts val="0"/>
              </a:spcAft>
              <a:buSzPts val="2100"/>
              <a:buNone/>
              <a:defRPr sz="2100"/>
            </a:lvl7pPr>
            <a:lvl8pPr lvl="7" algn="ctr" rtl="0">
              <a:lnSpc>
                <a:spcPct val="100000"/>
              </a:lnSpc>
              <a:spcBef>
                <a:spcPts val="600"/>
              </a:spcBef>
              <a:spcAft>
                <a:spcPts val="0"/>
              </a:spcAft>
              <a:buSzPts val="2100"/>
              <a:buNone/>
              <a:defRPr sz="2100"/>
            </a:lvl8pPr>
            <a:lvl9pPr lvl="8" algn="ctr" rtl="0">
              <a:lnSpc>
                <a:spcPct val="100000"/>
              </a:lnSpc>
              <a:spcBef>
                <a:spcPts val="600"/>
              </a:spcBef>
              <a:spcAft>
                <a:spcPts val="0"/>
              </a:spcAft>
              <a:buSzPts val="2100"/>
              <a:buNone/>
              <a:defRPr sz="2100"/>
            </a:lvl9pPr>
          </a:lstStyle>
          <a:p>
            <a:endParaRPr/>
          </a:p>
        </p:txBody>
      </p:sp>
      <p:sp>
        <p:nvSpPr>
          <p:cNvPr id="32" name="Google Shape;32;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33" name="Google Shape;33;p6"/>
          <p:cNvSpPr txBox="1"/>
          <p:nvPr/>
        </p:nvSpPr>
        <p:spPr>
          <a:xfrm>
            <a:off x="6365900" y="3724875"/>
            <a:ext cx="2591100" cy="5694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 sz="2500" b="1">
                <a:solidFill>
                  <a:schemeClr val="accent3"/>
                </a:solidFill>
                <a:latin typeface="Roboto"/>
                <a:ea typeface="Roboto"/>
                <a:cs typeface="Roboto"/>
                <a:sym typeface="Roboto"/>
              </a:rPr>
              <a:t>Demo Slides</a:t>
            </a:r>
            <a:endParaRPr sz="2500" b="1">
              <a:solidFill>
                <a:schemeClr val="accent3"/>
              </a:solidFill>
              <a:latin typeface="Roboto"/>
              <a:ea typeface="Roboto"/>
              <a:cs typeface="Roboto"/>
              <a:sym typeface="Roboto"/>
            </a:endParaRPr>
          </a:p>
        </p:txBody>
      </p:sp>
      <p:sp>
        <p:nvSpPr>
          <p:cNvPr id="34" name="Google Shape;34;p6"/>
          <p:cNvSpPr txBox="1">
            <a:spLocks noGrp="1"/>
          </p:cNvSpPr>
          <p:nvPr>
            <p:ph type="body" idx="2"/>
          </p:nvPr>
        </p:nvSpPr>
        <p:spPr>
          <a:xfrm>
            <a:off x="95425" y="402200"/>
            <a:ext cx="4302300" cy="4261200"/>
          </a:xfrm>
          <a:prstGeom prst="rect">
            <a:avLst/>
          </a:prstGeom>
        </p:spPr>
        <p:txBody>
          <a:bodyPr spcFirstLastPara="1" wrap="square" lIns="91425" tIns="91425" rIns="91425" bIns="91425" anchor="t" anchorCtr="0">
            <a:noAutofit/>
          </a:bodyPr>
          <a:lstStyle>
            <a:lvl1pPr marL="457200" lvl="0" indent="-342900" rtl="0">
              <a:spcBef>
                <a:spcPts val="600"/>
              </a:spcBef>
              <a:spcAft>
                <a:spcPts val="0"/>
              </a:spcAft>
              <a:buSzPts val="1800"/>
              <a:buFont typeface="Roboto Light"/>
              <a:buChar char="•"/>
              <a:defRPr>
                <a:latin typeface="Roboto Light"/>
                <a:ea typeface="Roboto Light"/>
                <a:cs typeface="Roboto Light"/>
                <a:sym typeface="Roboto Light"/>
              </a:defRPr>
            </a:lvl1pPr>
            <a:lvl2pPr marL="914400" lvl="1" indent="-342900" rtl="0">
              <a:spcBef>
                <a:spcPts val="600"/>
              </a:spcBef>
              <a:spcAft>
                <a:spcPts val="0"/>
              </a:spcAft>
              <a:buSzPts val="1800"/>
              <a:buFont typeface="Roboto Light"/>
              <a:buChar char="•"/>
              <a:defRPr>
                <a:latin typeface="Roboto Light"/>
                <a:ea typeface="Roboto Light"/>
                <a:cs typeface="Roboto Light"/>
                <a:sym typeface="Roboto Light"/>
              </a:defRPr>
            </a:lvl2pPr>
            <a:lvl3pPr marL="1371600" lvl="2" indent="-342900" rtl="0">
              <a:spcBef>
                <a:spcPts val="600"/>
              </a:spcBef>
              <a:spcAft>
                <a:spcPts val="0"/>
              </a:spcAft>
              <a:buSzPts val="1800"/>
              <a:buFont typeface="Roboto Light"/>
              <a:buChar char="•"/>
              <a:defRPr>
                <a:latin typeface="Roboto Light"/>
                <a:ea typeface="Roboto Light"/>
                <a:cs typeface="Roboto Light"/>
                <a:sym typeface="Roboto Light"/>
              </a:defRPr>
            </a:lvl3pPr>
            <a:lvl4pPr marL="1828800" lvl="3" indent="-342900" rtl="0">
              <a:spcBef>
                <a:spcPts val="600"/>
              </a:spcBef>
              <a:spcAft>
                <a:spcPts val="0"/>
              </a:spcAft>
              <a:buSzPts val="1800"/>
              <a:buFont typeface="Roboto Light"/>
              <a:buChar char="•"/>
              <a:defRPr>
                <a:latin typeface="Roboto Light"/>
                <a:ea typeface="Roboto Light"/>
                <a:cs typeface="Roboto Light"/>
                <a:sym typeface="Roboto Light"/>
              </a:defRPr>
            </a:lvl4pPr>
            <a:lvl5pPr marL="2286000" lvl="4" indent="-342900" rtl="0">
              <a:spcBef>
                <a:spcPts val="600"/>
              </a:spcBef>
              <a:spcAft>
                <a:spcPts val="0"/>
              </a:spcAft>
              <a:buSzPts val="1800"/>
              <a:buFont typeface="Roboto Light"/>
              <a:buChar char="•"/>
              <a:defRPr>
                <a:latin typeface="Roboto Light"/>
                <a:ea typeface="Roboto Light"/>
                <a:cs typeface="Roboto Light"/>
                <a:sym typeface="Roboto Light"/>
              </a:defRPr>
            </a:lvl5pPr>
            <a:lvl6pPr marL="2743200" lvl="5" indent="-342900" rtl="0">
              <a:spcBef>
                <a:spcPts val="600"/>
              </a:spcBef>
              <a:spcAft>
                <a:spcPts val="0"/>
              </a:spcAft>
              <a:buSzPts val="1800"/>
              <a:buFont typeface="Roboto Light"/>
              <a:buChar char="•"/>
              <a:defRPr>
                <a:latin typeface="Roboto Light"/>
                <a:ea typeface="Roboto Light"/>
                <a:cs typeface="Roboto Light"/>
                <a:sym typeface="Roboto Light"/>
              </a:defRPr>
            </a:lvl6pPr>
            <a:lvl7pPr marL="3200400" lvl="6" indent="-342900" rtl="0">
              <a:spcBef>
                <a:spcPts val="600"/>
              </a:spcBef>
              <a:spcAft>
                <a:spcPts val="0"/>
              </a:spcAft>
              <a:buSzPts val="1800"/>
              <a:buFont typeface="Roboto Light"/>
              <a:buChar char="•"/>
              <a:defRPr>
                <a:latin typeface="Roboto Light"/>
                <a:ea typeface="Roboto Light"/>
                <a:cs typeface="Roboto Light"/>
                <a:sym typeface="Roboto Light"/>
              </a:defRPr>
            </a:lvl7pPr>
            <a:lvl8pPr marL="3657600" lvl="7" indent="-342900" rtl="0">
              <a:spcBef>
                <a:spcPts val="600"/>
              </a:spcBef>
              <a:spcAft>
                <a:spcPts val="0"/>
              </a:spcAft>
              <a:buSzPts val="1800"/>
              <a:buFont typeface="Roboto Light"/>
              <a:buChar char="•"/>
              <a:defRPr>
                <a:latin typeface="Roboto Light"/>
                <a:ea typeface="Roboto Light"/>
                <a:cs typeface="Roboto Light"/>
                <a:sym typeface="Roboto Light"/>
              </a:defRPr>
            </a:lvl8pPr>
            <a:lvl9pPr marL="4114800" lvl="8" indent="-342900" rtl="0">
              <a:spcBef>
                <a:spcPts val="600"/>
              </a:spcBef>
              <a:spcAft>
                <a:spcPts val="0"/>
              </a:spcAft>
              <a:buSzPts val="1800"/>
              <a:buFont typeface="Roboto Light"/>
              <a:buChar char="•"/>
              <a:defRPr>
                <a:latin typeface="Roboto Light"/>
                <a:ea typeface="Roboto Light"/>
                <a:cs typeface="Roboto Light"/>
                <a:sym typeface="Roboto Light"/>
              </a:defRPr>
            </a:lvl9pPr>
          </a:lstStyle>
          <a:p>
            <a:endParaRPr/>
          </a:p>
        </p:txBody>
      </p:sp>
      <p:sp>
        <p:nvSpPr>
          <p:cNvPr id="35" name="Google Shape;35;p6"/>
          <p:cNvSpPr txBox="1">
            <a:spLocks noGrp="1"/>
          </p:cNvSpPr>
          <p:nvPr>
            <p:ph type="title"/>
          </p:nvPr>
        </p:nvSpPr>
        <p:spPr>
          <a:xfrm>
            <a:off x="0" y="0"/>
            <a:ext cx="9144000" cy="3936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cxnSp>
        <p:nvCxnSpPr>
          <p:cNvPr id="36" name="Google Shape;36;p6"/>
          <p:cNvCxnSpPr/>
          <p:nvPr/>
        </p:nvCxnSpPr>
        <p:spPr>
          <a:xfrm>
            <a:off x="95431" y="402210"/>
            <a:ext cx="4352100" cy="0"/>
          </a:xfrm>
          <a:prstGeom prst="straightConnector1">
            <a:avLst/>
          </a:prstGeom>
          <a:noFill/>
          <a:ln w="19050" cap="flat" cmpd="sng">
            <a:solidFill>
              <a:srgbClr val="BF9000"/>
            </a:solidFill>
            <a:prstDash val="solid"/>
            <a:round/>
            <a:headEnd type="none" w="med" len="med"/>
            <a:tailEnd type="none" w="med" len="med"/>
          </a:ln>
        </p:spPr>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Demo slide left">
  <p:cSld name="SECTION_TITLE_AND_DESCRIPTION_2_1">
    <p:spTree>
      <p:nvGrpSpPr>
        <p:cNvPr id="1" name="Shape 37"/>
        <p:cNvGrpSpPr/>
        <p:nvPr/>
      </p:nvGrpSpPr>
      <p:grpSpPr>
        <a:xfrm>
          <a:off x="0" y="0"/>
          <a:ext cx="0" cy="0"/>
          <a:chOff x="0" y="0"/>
          <a:chExt cx="0" cy="0"/>
        </a:xfrm>
      </p:grpSpPr>
      <p:sp>
        <p:nvSpPr>
          <p:cNvPr id="38" name="Google Shape;38;p7"/>
          <p:cNvSpPr/>
          <p:nvPr/>
        </p:nvSpPr>
        <p:spPr>
          <a:xfrm>
            <a:off x="0" y="-125"/>
            <a:ext cx="4572000" cy="5143500"/>
          </a:xfrm>
          <a:prstGeom prst="rect">
            <a:avLst/>
          </a:prstGeom>
          <a:solidFill>
            <a:srgbClr val="FDF6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7"/>
          <p:cNvSpPr txBox="1">
            <a:spLocks noGrp="1"/>
          </p:cNvSpPr>
          <p:nvPr>
            <p:ph type="subTitle" idx="1"/>
          </p:nvPr>
        </p:nvSpPr>
        <p:spPr>
          <a:xfrm>
            <a:off x="225450" y="3943400"/>
            <a:ext cx="4045200" cy="465000"/>
          </a:xfrm>
          <a:prstGeom prst="rect">
            <a:avLst/>
          </a:prstGeom>
        </p:spPr>
        <p:txBody>
          <a:bodyPr spcFirstLastPara="1" wrap="square" lIns="91425" tIns="91425" rIns="91425" bIns="91425" anchor="t" anchorCtr="0">
            <a:noAutofit/>
          </a:bodyPr>
          <a:lstStyle>
            <a:lvl1pPr lvl="0" rtl="0">
              <a:lnSpc>
                <a:spcPct val="100000"/>
              </a:lnSpc>
              <a:spcBef>
                <a:spcPts val="600"/>
              </a:spcBef>
              <a:spcAft>
                <a:spcPts val="0"/>
              </a:spcAft>
              <a:buSzPts val="1800"/>
              <a:buNone/>
              <a:defRPr/>
            </a:lvl1pPr>
            <a:lvl2pPr lvl="1" algn="ctr" rtl="0">
              <a:lnSpc>
                <a:spcPct val="100000"/>
              </a:lnSpc>
              <a:spcBef>
                <a:spcPts val="600"/>
              </a:spcBef>
              <a:spcAft>
                <a:spcPts val="0"/>
              </a:spcAft>
              <a:buSzPts val="2100"/>
              <a:buNone/>
              <a:defRPr sz="2100"/>
            </a:lvl2pPr>
            <a:lvl3pPr lvl="2" algn="ctr" rtl="0">
              <a:lnSpc>
                <a:spcPct val="100000"/>
              </a:lnSpc>
              <a:spcBef>
                <a:spcPts val="600"/>
              </a:spcBef>
              <a:spcAft>
                <a:spcPts val="0"/>
              </a:spcAft>
              <a:buSzPts val="2100"/>
              <a:buNone/>
              <a:defRPr sz="2100"/>
            </a:lvl3pPr>
            <a:lvl4pPr lvl="3" algn="ctr" rtl="0">
              <a:lnSpc>
                <a:spcPct val="100000"/>
              </a:lnSpc>
              <a:spcBef>
                <a:spcPts val="600"/>
              </a:spcBef>
              <a:spcAft>
                <a:spcPts val="0"/>
              </a:spcAft>
              <a:buSzPts val="2100"/>
              <a:buNone/>
              <a:defRPr sz="2100"/>
            </a:lvl4pPr>
            <a:lvl5pPr lvl="4" algn="ctr" rtl="0">
              <a:lnSpc>
                <a:spcPct val="100000"/>
              </a:lnSpc>
              <a:spcBef>
                <a:spcPts val="600"/>
              </a:spcBef>
              <a:spcAft>
                <a:spcPts val="0"/>
              </a:spcAft>
              <a:buSzPts val="2100"/>
              <a:buNone/>
              <a:defRPr sz="2100"/>
            </a:lvl5pPr>
            <a:lvl6pPr lvl="5" algn="ctr" rtl="0">
              <a:lnSpc>
                <a:spcPct val="100000"/>
              </a:lnSpc>
              <a:spcBef>
                <a:spcPts val="600"/>
              </a:spcBef>
              <a:spcAft>
                <a:spcPts val="0"/>
              </a:spcAft>
              <a:buSzPts val="2100"/>
              <a:buNone/>
              <a:defRPr sz="2100"/>
            </a:lvl6pPr>
            <a:lvl7pPr lvl="6" algn="ctr" rtl="0">
              <a:lnSpc>
                <a:spcPct val="100000"/>
              </a:lnSpc>
              <a:spcBef>
                <a:spcPts val="600"/>
              </a:spcBef>
              <a:spcAft>
                <a:spcPts val="0"/>
              </a:spcAft>
              <a:buSzPts val="2100"/>
              <a:buNone/>
              <a:defRPr sz="2100"/>
            </a:lvl7pPr>
            <a:lvl8pPr lvl="7" algn="ctr" rtl="0">
              <a:lnSpc>
                <a:spcPct val="100000"/>
              </a:lnSpc>
              <a:spcBef>
                <a:spcPts val="600"/>
              </a:spcBef>
              <a:spcAft>
                <a:spcPts val="0"/>
              </a:spcAft>
              <a:buSzPts val="2100"/>
              <a:buNone/>
              <a:defRPr sz="2100"/>
            </a:lvl8pPr>
            <a:lvl9pPr lvl="8" algn="ctr" rtl="0">
              <a:lnSpc>
                <a:spcPct val="100000"/>
              </a:lnSpc>
              <a:spcBef>
                <a:spcPts val="600"/>
              </a:spcBef>
              <a:spcAft>
                <a:spcPts val="0"/>
              </a:spcAft>
              <a:buSzPts val="2100"/>
              <a:buNone/>
              <a:defRPr sz="2100"/>
            </a:lvl9pPr>
          </a:lstStyle>
          <a:p>
            <a:endParaRPr/>
          </a:p>
        </p:txBody>
      </p:sp>
      <p:sp>
        <p:nvSpPr>
          <p:cNvPr id="40" name="Google Shape;40;p7"/>
          <p:cNvSpPr txBox="1"/>
          <p:nvPr/>
        </p:nvSpPr>
        <p:spPr>
          <a:xfrm>
            <a:off x="208440" y="3420075"/>
            <a:ext cx="4121700" cy="569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500" b="1">
                <a:solidFill>
                  <a:schemeClr val="accent3"/>
                </a:solidFill>
                <a:latin typeface="Roboto"/>
                <a:ea typeface="Roboto"/>
                <a:cs typeface="Roboto"/>
                <a:sym typeface="Roboto"/>
              </a:rPr>
              <a:t>Demo Slides</a:t>
            </a:r>
            <a:endParaRPr sz="2500" b="1">
              <a:solidFill>
                <a:schemeClr val="accent3"/>
              </a:solidFill>
              <a:latin typeface="Roboto"/>
              <a:ea typeface="Roboto"/>
              <a:cs typeface="Roboto"/>
              <a:sym typeface="Roboto"/>
            </a:endParaRPr>
          </a:p>
        </p:txBody>
      </p:sp>
      <p:sp>
        <p:nvSpPr>
          <p:cNvPr id="41" name="Google Shape;41;p7"/>
          <p:cNvSpPr txBox="1">
            <a:spLocks noGrp="1"/>
          </p:cNvSpPr>
          <p:nvPr>
            <p:ph type="body" idx="2"/>
          </p:nvPr>
        </p:nvSpPr>
        <p:spPr>
          <a:xfrm>
            <a:off x="4667425" y="402200"/>
            <a:ext cx="4302300" cy="4261200"/>
          </a:xfrm>
          <a:prstGeom prst="rect">
            <a:avLst/>
          </a:prstGeom>
        </p:spPr>
        <p:txBody>
          <a:bodyPr spcFirstLastPara="1" wrap="square" lIns="91425" tIns="91425" rIns="91425" bIns="91425" anchor="t" anchorCtr="0">
            <a:noAutofit/>
          </a:bodyPr>
          <a:lstStyle>
            <a:lvl1pPr marL="457200" lvl="0" indent="-342900" rtl="0">
              <a:spcBef>
                <a:spcPts val="600"/>
              </a:spcBef>
              <a:spcAft>
                <a:spcPts val="0"/>
              </a:spcAft>
              <a:buSzPts val="1800"/>
              <a:buFont typeface="Roboto Light"/>
              <a:buChar char="•"/>
              <a:defRPr>
                <a:latin typeface="Roboto Light"/>
                <a:ea typeface="Roboto Light"/>
                <a:cs typeface="Roboto Light"/>
                <a:sym typeface="Roboto Light"/>
              </a:defRPr>
            </a:lvl1pPr>
            <a:lvl2pPr marL="914400" lvl="1" indent="-342900" rtl="0">
              <a:spcBef>
                <a:spcPts val="600"/>
              </a:spcBef>
              <a:spcAft>
                <a:spcPts val="0"/>
              </a:spcAft>
              <a:buSzPts val="1800"/>
              <a:buFont typeface="Roboto Light"/>
              <a:buChar char="•"/>
              <a:defRPr>
                <a:latin typeface="Roboto Light"/>
                <a:ea typeface="Roboto Light"/>
                <a:cs typeface="Roboto Light"/>
                <a:sym typeface="Roboto Light"/>
              </a:defRPr>
            </a:lvl2pPr>
            <a:lvl3pPr marL="1371600" lvl="2" indent="-342900" rtl="0">
              <a:spcBef>
                <a:spcPts val="600"/>
              </a:spcBef>
              <a:spcAft>
                <a:spcPts val="0"/>
              </a:spcAft>
              <a:buSzPts val="1800"/>
              <a:buFont typeface="Roboto Light"/>
              <a:buChar char="•"/>
              <a:defRPr>
                <a:latin typeface="Roboto Light"/>
                <a:ea typeface="Roboto Light"/>
                <a:cs typeface="Roboto Light"/>
                <a:sym typeface="Roboto Light"/>
              </a:defRPr>
            </a:lvl3pPr>
            <a:lvl4pPr marL="1828800" lvl="3" indent="-342900" rtl="0">
              <a:spcBef>
                <a:spcPts val="600"/>
              </a:spcBef>
              <a:spcAft>
                <a:spcPts val="0"/>
              </a:spcAft>
              <a:buSzPts val="1800"/>
              <a:buFont typeface="Roboto Light"/>
              <a:buChar char="•"/>
              <a:defRPr>
                <a:latin typeface="Roboto Light"/>
                <a:ea typeface="Roboto Light"/>
                <a:cs typeface="Roboto Light"/>
                <a:sym typeface="Roboto Light"/>
              </a:defRPr>
            </a:lvl4pPr>
            <a:lvl5pPr marL="2286000" lvl="4" indent="-342900" rtl="0">
              <a:spcBef>
                <a:spcPts val="600"/>
              </a:spcBef>
              <a:spcAft>
                <a:spcPts val="0"/>
              </a:spcAft>
              <a:buSzPts val="1800"/>
              <a:buFont typeface="Roboto Light"/>
              <a:buChar char="•"/>
              <a:defRPr>
                <a:latin typeface="Roboto Light"/>
                <a:ea typeface="Roboto Light"/>
                <a:cs typeface="Roboto Light"/>
                <a:sym typeface="Roboto Light"/>
              </a:defRPr>
            </a:lvl5pPr>
            <a:lvl6pPr marL="2743200" lvl="5" indent="-342900" rtl="0">
              <a:spcBef>
                <a:spcPts val="600"/>
              </a:spcBef>
              <a:spcAft>
                <a:spcPts val="0"/>
              </a:spcAft>
              <a:buSzPts val="1800"/>
              <a:buFont typeface="Roboto Light"/>
              <a:buChar char="•"/>
              <a:defRPr>
                <a:latin typeface="Roboto Light"/>
                <a:ea typeface="Roboto Light"/>
                <a:cs typeface="Roboto Light"/>
                <a:sym typeface="Roboto Light"/>
              </a:defRPr>
            </a:lvl6pPr>
            <a:lvl7pPr marL="3200400" lvl="6" indent="-342900" rtl="0">
              <a:spcBef>
                <a:spcPts val="600"/>
              </a:spcBef>
              <a:spcAft>
                <a:spcPts val="0"/>
              </a:spcAft>
              <a:buSzPts val="1800"/>
              <a:buFont typeface="Roboto Light"/>
              <a:buChar char="•"/>
              <a:defRPr>
                <a:latin typeface="Roboto Light"/>
                <a:ea typeface="Roboto Light"/>
                <a:cs typeface="Roboto Light"/>
                <a:sym typeface="Roboto Light"/>
              </a:defRPr>
            </a:lvl7pPr>
            <a:lvl8pPr marL="3657600" lvl="7" indent="-342900" rtl="0">
              <a:spcBef>
                <a:spcPts val="600"/>
              </a:spcBef>
              <a:spcAft>
                <a:spcPts val="0"/>
              </a:spcAft>
              <a:buSzPts val="1800"/>
              <a:buFont typeface="Roboto Light"/>
              <a:buChar char="•"/>
              <a:defRPr>
                <a:latin typeface="Roboto Light"/>
                <a:ea typeface="Roboto Light"/>
                <a:cs typeface="Roboto Light"/>
                <a:sym typeface="Roboto Light"/>
              </a:defRPr>
            </a:lvl8pPr>
            <a:lvl9pPr marL="4114800" lvl="8" indent="-342900" rtl="0">
              <a:spcBef>
                <a:spcPts val="600"/>
              </a:spcBef>
              <a:spcAft>
                <a:spcPts val="0"/>
              </a:spcAft>
              <a:buSzPts val="1800"/>
              <a:buFont typeface="Roboto Light"/>
              <a:buChar char="•"/>
              <a:defRPr>
                <a:latin typeface="Roboto Light"/>
                <a:ea typeface="Roboto Light"/>
                <a:cs typeface="Roboto Light"/>
                <a:sym typeface="Roboto Light"/>
              </a:defRPr>
            </a:lvl9pPr>
          </a:lstStyle>
          <a:p>
            <a:endParaRPr/>
          </a:p>
        </p:txBody>
      </p:sp>
      <p:sp>
        <p:nvSpPr>
          <p:cNvPr id="42" name="Google Shape;42;p7"/>
          <p:cNvSpPr txBox="1">
            <a:spLocks noGrp="1"/>
          </p:cNvSpPr>
          <p:nvPr>
            <p:ph type="title"/>
          </p:nvPr>
        </p:nvSpPr>
        <p:spPr>
          <a:xfrm>
            <a:off x="4572000" y="0"/>
            <a:ext cx="4572000" cy="3936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cxnSp>
        <p:nvCxnSpPr>
          <p:cNvPr id="43" name="Google Shape;43;p7"/>
          <p:cNvCxnSpPr/>
          <p:nvPr/>
        </p:nvCxnSpPr>
        <p:spPr>
          <a:xfrm>
            <a:off x="4667431" y="402210"/>
            <a:ext cx="4352100" cy="0"/>
          </a:xfrm>
          <a:prstGeom prst="straightConnector1">
            <a:avLst/>
          </a:prstGeom>
          <a:noFill/>
          <a:ln w="19050" cap="flat" cmpd="sng">
            <a:solidFill>
              <a:srgbClr val="BF9000"/>
            </a:solidFill>
            <a:prstDash val="solid"/>
            <a:round/>
            <a:headEnd type="none" w="med" len="med"/>
            <a:tailEnd type="none" w="med" len="med"/>
          </a:ln>
        </p:spPr>
      </p:cxnSp>
      <p:pic>
        <p:nvPicPr>
          <p:cNvPr id="44" name="Google Shape;44;p7"/>
          <p:cNvPicPr preferRelativeResize="0"/>
          <p:nvPr/>
        </p:nvPicPr>
        <p:blipFill>
          <a:blip r:embed="rId2">
            <a:alphaModFix/>
          </a:blip>
          <a:stretch>
            <a:fillRect/>
          </a:stretch>
        </p:blipFill>
        <p:spPr>
          <a:xfrm>
            <a:off x="0" y="4983478"/>
            <a:ext cx="457200" cy="160022"/>
          </a:xfrm>
          <a:prstGeom prst="rect">
            <a:avLst/>
          </a:prstGeom>
          <a:noFill/>
          <a:ln>
            <a:noFill/>
          </a:ln>
        </p:spPr>
      </p:pic>
      <p:sp>
        <p:nvSpPr>
          <p:cNvPr id="45" name="Google Shape;45;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Wide Puzzle">
  <p:cSld name="SECTION_TITLE_AND_DESCRIPTION_2_1_1">
    <p:spTree>
      <p:nvGrpSpPr>
        <p:cNvPr id="1" name="Shape 46"/>
        <p:cNvGrpSpPr/>
        <p:nvPr/>
      </p:nvGrpSpPr>
      <p:grpSpPr>
        <a:xfrm>
          <a:off x="0" y="0"/>
          <a:ext cx="0" cy="0"/>
          <a:chOff x="0" y="0"/>
          <a:chExt cx="0" cy="0"/>
        </a:xfrm>
      </p:grpSpPr>
      <p:sp>
        <p:nvSpPr>
          <p:cNvPr id="47" name="Google Shape;47;p8"/>
          <p:cNvSpPr/>
          <p:nvPr/>
        </p:nvSpPr>
        <p:spPr>
          <a:xfrm>
            <a:off x="0" y="-125"/>
            <a:ext cx="2776500" cy="5143500"/>
          </a:xfrm>
          <a:prstGeom prst="rect">
            <a:avLst/>
          </a:prstGeom>
          <a:solidFill>
            <a:srgbClr val="FDF6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8"/>
          <p:cNvSpPr txBox="1">
            <a:spLocks noGrp="1"/>
          </p:cNvSpPr>
          <p:nvPr>
            <p:ph type="subTitle" idx="1"/>
          </p:nvPr>
        </p:nvSpPr>
        <p:spPr>
          <a:xfrm>
            <a:off x="225450" y="3943400"/>
            <a:ext cx="2450400" cy="719700"/>
          </a:xfrm>
          <a:prstGeom prst="rect">
            <a:avLst/>
          </a:prstGeom>
        </p:spPr>
        <p:txBody>
          <a:bodyPr spcFirstLastPara="1" wrap="square" lIns="91425" tIns="91425" rIns="91425" bIns="91425" anchor="t" anchorCtr="0">
            <a:noAutofit/>
          </a:bodyPr>
          <a:lstStyle>
            <a:lvl1pPr lvl="0" rtl="0">
              <a:lnSpc>
                <a:spcPct val="100000"/>
              </a:lnSpc>
              <a:spcBef>
                <a:spcPts val="600"/>
              </a:spcBef>
              <a:spcAft>
                <a:spcPts val="0"/>
              </a:spcAft>
              <a:buSzPts val="1800"/>
              <a:buNone/>
              <a:defRPr/>
            </a:lvl1pPr>
            <a:lvl2pPr lvl="1" algn="ctr" rtl="0">
              <a:lnSpc>
                <a:spcPct val="100000"/>
              </a:lnSpc>
              <a:spcBef>
                <a:spcPts val="600"/>
              </a:spcBef>
              <a:spcAft>
                <a:spcPts val="0"/>
              </a:spcAft>
              <a:buSzPts val="2100"/>
              <a:buNone/>
              <a:defRPr sz="2100"/>
            </a:lvl2pPr>
            <a:lvl3pPr lvl="2" algn="ctr" rtl="0">
              <a:lnSpc>
                <a:spcPct val="100000"/>
              </a:lnSpc>
              <a:spcBef>
                <a:spcPts val="600"/>
              </a:spcBef>
              <a:spcAft>
                <a:spcPts val="0"/>
              </a:spcAft>
              <a:buSzPts val="2100"/>
              <a:buNone/>
              <a:defRPr sz="2100"/>
            </a:lvl3pPr>
            <a:lvl4pPr lvl="3" algn="ctr" rtl="0">
              <a:lnSpc>
                <a:spcPct val="100000"/>
              </a:lnSpc>
              <a:spcBef>
                <a:spcPts val="600"/>
              </a:spcBef>
              <a:spcAft>
                <a:spcPts val="0"/>
              </a:spcAft>
              <a:buSzPts val="2100"/>
              <a:buNone/>
              <a:defRPr sz="2100"/>
            </a:lvl4pPr>
            <a:lvl5pPr lvl="4" algn="ctr" rtl="0">
              <a:lnSpc>
                <a:spcPct val="100000"/>
              </a:lnSpc>
              <a:spcBef>
                <a:spcPts val="600"/>
              </a:spcBef>
              <a:spcAft>
                <a:spcPts val="0"/>
              </a:spcAft>
              <a:buSzPts val="2100"/>
              <a:buNone/>
              <a:defRPr sz="2100"/>
            </a:lvl5pPr>
            <a:lvl6pPr lvl="5" algn="ctr" rtl="0">
              <a:lnSpc>
                <a:spcPct val="100000"/>
              </a:lnSpc>
              <a:spcBef>
                <a:spcPts val="600"/>
              </a:spcBef>
              <a:spcAft>
                <a:spcPts val="0"/>
              </a:spcAft>
              <a:buSzPts val="2100"/>
              <a:buNone/>
              <a:defRPr sz="2100"/>
            </a:lvl6pPr>
            <a:lvl7pPr lvl="6" algn="ctr" rtl="0">
              <a:lnSpc>
                <a:spcPct val="100000"/>
              </a:lnSpc>
              <a:spcBef>
                <a:spcPts val="600"/>
              </a:spcBef>
              <a:spcAft>
                <a:spcPts val="0"/>
              </a:spcAft>
              <a:buSzPts val="2100"/>
              <a:buNone/>
              <a:defRPr sz="2100"/>
            </a:lvl7pPr>
            <a:lvl8pPr lvl="7" algn="ctr" rtl="0">
              <a:lnSpc>
                <a:spcPct val="100000"/>
              </a:lnSpc>
              <a:spcBef>
                <a:spcPts val="600"/>
              </a:spcBef>
              <a:spcAft>
                <a:spcPts val="0"/>
              </a:spcAft>
              <a:buSzPts val="2100"/>
              <a:buNone/>
              <a:defRPr sz="2100"/>
            </a:lvl8pPr>
            <a:lvl9pPr lvl="8" algn="ctr" rtl="0">
              <a:lnSpc>
                <a:spcPct val="100000"/>
              </a:lnSpc>
              <a:spcBef>
                <a:spcPts val="600"/>
              </a:spcBef>
              <a:spcAft>
                <a:spcPts val="0"/>
              </a:spcAft>
              <a:buSzPts val="2100"/>
              <a:buNone/>
              <a:defRPr sz="2100"/>
            </a:lvl9pPr>
          </a:lstStyle>
          <a:p>
            <a:endParaRPr/>
          </a:p>
        </p:txBody>
      </p:sp>
      <p:sp>
        <p:nvSpPr>
          <p:cNvPr id="49" name="Google Shape;49;p8"/>
          <p:cNvSpPr txBox="1">
            <a:spLocks noGrp="1"/>
          </p:cNvSpPr>
          <p:nvPr>
            <p:ph type="body" idx="2"/>
          </p:nvPr>
        </p:nvSpPr>
        <p:spPr>
          <a:xfrm>
            <a:off x="2937350" y="402200"/>
            <a:ext cx="6032400" cy="4261200"/>
          </a:xfrm>
          <a:prstGeom prst="rect">
            <a:avLst/>
          </a:prstGeom>
        </p:spPr>
        <p:txBody>
          <a:bodyPr spcFirstLastPara="1" wrap="square" lIns="91425" tIns="91425" rIns="91425" bIns="91425" anchor="t" anchorCtr="0">
            <a:noAutofit/>
          </a:bodyPr>
          <a:lstStyle>
            <a:lvl1pPr marL="457200" lvl="0" indent="-342900" rtl="0">
              <a:spcBef>
                <a:spcPts val="600"/>
              </a:spcBef>
              <a:spcAft>
                <a:spcPts val="0"/>
              </a:spcAft>
              <a:buSzPts val="1800"/>
              <a:buFont typeface="Roboto Light"/>
              <a:buChar char="•"/>
              <a:defRPr>
                <a:latin typeface="Roboto Light"/>
                <a:ea typeface="Roboto Light"/>
                <a:cs typeface="Roboto Light"/>
                <a:sym typeface="Roboto Light"/>
              </a:defRPr>
            </a:lvl1pPr>
            <a:lvl2pPr marL="914400" lvl="1" indent="-342900" rtl="0">
              <a:spcBef>
                <a:spcPts val="600"/>
              </a:spcBef>
              <a:spcAft>
                <a:spcPts val="0"/>
              </a:spcAft>
              <a:buSzPts val="1800"/>
              <a:buFont typeface="Roboto Light"/>
              <a:buChar char="•"/>
              <a:defRPr>
                <a:latin typeface="Roboto Light"/>
                <a:ea typeface="Roboto Light"/>
                <a:cs typeface="Roboto Light"/>
                <a:sym typeface="Roboto Light"/>
              </a:defRPr>
            </a:lvl2pPr>
            <a:lvl3pPr marL="1371600" lvl="2" indent="-342900" rtl="0">
              <a:spcBef>
                <a:spcPts val="600"/>
              </a:spcBef>
              <a:spcAft>
                <a:spcPts val="0"/>
              </a:spcAft>
              <a:buSzPts val="1800"/>
              <a:buFont typeface="Roboto Light"/>
              <a:buChar char="•"/>
              <a:defRPr>
                <a:latin typeface="Roboto Light"/>
                <a:ea typeface="Roboto Light"/>
                <a:cs typeface="Roboto Light"/>
                <a:sym typeface="Roboto Light"/>
              </a:defRPr>
            </a:lvl3pPr>
            <a:lvl4pPr marL="1828800" lvl="3" indent="-342900" rtl="0">
              <a:spcBef>
                <a:spcPts val="600"/>
              </a:spcBef>
              <a:spcAft>
                <a:spcPts val="0"/>
              </a:spcAft>
              <a:buSzPts val="1800"/>
              <a:buFont typeface="Roboto Light"/>
              <a:buChar char="•"/>
              <a:defRPr>
                <a:latin typeface="Roboto Light"/>
                <a:ea typeface="Roboto Light"/>
                <a:cs typeface="Roboto Light"/>
                <a:sym typeface="Roboto Light"/>
              </a:defRPr>
            </a:lvl4pPr>
            <a:lvl5pPr marL="2286000" lvl="4" indent="-342900" rtl="0">
              <a:spcBef>
                <a:spcPts val="600"/>
              </a:spcBef>
              <a:spcAft>
                <a:spcPts val="0"/>
              </a:spcAft>
              <a:buSzPts val="1800"/>
              <a:buFont typeface="Roboto Light"/>
              <a:buChar char="•"/>
              <a:defRPr>
                <a:latin typeface="Roboto Light"/>
                <a:ea typeface="Roboto Light"/>
                <a:cs typeface="Roboto Light"/>
                <a:sym typeface="Roboto Light"/>
              </a:defRPr>
            </a:lvl5pPr>
            <a:lvl6pPr marL="2743200" lvl="5" indent="-342900" rtl="0">
              <a:spcBef>
                <a:spcPts val="600"/>
              </a:spcBef>
              <a:spcAft>
                <a:spcPts val="0"/>
              </a:spcAft>
              <a:buSzPts val="1800"/>
              <a:buFont typeface="Roboto Light"/>
              <a:buChar char="•"/>
              <a:defRPr>
                <a:latin typeface="Roboto Light"/>
                <a:ea typeface="Roboto Light"/>
                <a:cs typeface="Roboto Light"/>
                <a:sym typeface="Roboto Light"/>
              </a:defRPr>
            </a:lvl6pPr>
            <a:lvl7pPr marL="3200400" lvl="6" indent="-342900" rtl="0">
              <a:spcBef>
                <a:spcPts val="600"/>
              </a:spcBef>
              <a:spcAft>
                <a:spcPts val="0"/>
              </a:spcAft>
              <a:buSzPts val="1800"/>
              <a:buFont typeface="Roboto Light"/>
              <a:buChar char="•"/>
              <a:defRPr>
                <a:latin typeface="Roboto Light"/>
                <a:ea typeface="Roboto Light"/>
                <a:cs typeface="Roboto Light"/>
                <a:sym typeface="Roboto Light"/>
              </a:defRPr>
            </a:lvl7pPr>
            <a:lvl8pPr marL="3657600" lvl="7" indent="-342900" rtl="0">
              <a:spcBef>
                <a:spcPts val="600"/>
              </a:spcBef>
              <a:spcAft>
                <a:spcPts val="0"/>
              </a:spcAft>
              <a:buSzPts val="1800"/>
              <a:buFont typeface="Roboto Light"/>
              <a:buChar char="•"/>
              <a:defRPr>
                <a:latin typeface="Roboto Light"/>
                <a:ea typeface="Roboto Light"/>
                <a:cs typeface="Roboto Light"/>
                <a:sym typeface="Roboto Light"/>
              </a:defRPr>
            </a:lvl8pPr>
            <a:lvl9pPr marL="4114800" lvl="8" indent="-342900" rtl="0">
              <a:spcBef>
                <a:spcPts val="600"/>
              </a:spcBef>
              <a:spcAft>
                <a:spcPts val="0"/>
              </a:spcAft>
              <a:buSzPts val="1800"/>
              <a:buFont typeface="Roboto Light"/>
              <a:buChar char="•"/>
              <a:defRPr>
                <a:latin typeface="Roboto Light"/>
                <a:ea typeface="Roboto Light"/>
                <a:cs typeface="Roboto Light"/>
                <a:sym typeface="Roboto Light"/>
              </a:defRPr>
            </a:lvl9pPr>
          </a:lstStyle>
          <a:p>
            <a:endParaRPr/>
          </a:p>
        </p:txBody>
      </p:sp>
      <p:sp>
        <p:nvSpPr>
          <p:cNvPr id="50" name="Google Shape;50;p8"/>
          <p:cNvSpPr txBox="1">
            <a:spLocks noGrp="1"/>
          </p:cNvSpPr>
          <p:nvPr>
            <p:ph type="title"/>
          </p:nvPr>
        </p:nvSpPr>
        <p:spPr>
          <a:xfrm>
            <a:off x="2776500" y="0"/>
            <a:ext cx="6367500" cy="3936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cxnSp>
        <p:nvCxnSpPr>
          <p:cNvPr id="51" name="Google Shape;51;p8"/>
          <p:cNvCxnSpPr/>
          <p:nvPr/>
        </p:nvCxnSpPr>
        <p:spPr>
          <a:xfrm>
            <a:off x="2937350" y="402200"/>
            <a:ext cx="6082200" cy="0"/>
          </a:xfrm>
          <a:prstGeom prst="straightConnector1">
            <a:avLst/>
          </a:prstGeom>
          <a:noFill/>
          <a:ln w="19050" cap="flat" cmpd="sng">
            <a:solidFill>
              <a:srgbClr val="BF9000"/>
            </a:solidFill>
            <a:prstDash val="solid"/>
            <a:round/>
            <a:headEnd type="none" w="med" len="med"/>
            <a:tailEnd type="none" w="med" len="med"/>
          </a:ln>
        </p:spPr>
      </p:cxnSp>
      <p:pic>
        <p:nvPicPr>
          <p:cNvPr id="52" name="Google Shape;52;p8"/>
          <p:cNvPicPr preferRelativeResize="0"/>
          <p:nvPr/>
        </p:nvPicPr>
        <p:blipFill>
          <a:blip r:embed="rId2">
            <a:alphaModFix/>
          </a:blip>
          <a:stretch>
            <a:fillRect/>
          </a:stretch>
        </p:blipFill>
        <p:spPr>
          <a:xfrm>
            <a:off x="0" y="4983478"/>
            <a:ext cx="457200" cy="160022"/>
          </a:xfrm>
          <a:prstGeom prst="rect">
            <a:avLst/>
          </a:prstGeom>
          <a:noFill/>
          <a:ln>
            <a:noFill/>
          </a:ln>
        </p:spPr>
      </p:pic>
      <p:sp>
        <p:nvSpPr>
          <p:cNvPr id="53" name="Google Shape;53;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54" name="Google Shape;54;p8"/>
          <p:cNvSpPr txBox="1"/>
          <p:nvPr/>
        </p:nvSpPr>
        <p:spPr>
          <a:xfrm>
            <a:off x="208440" y="3420075"/>
            <a:ext cx="4121700" cy="569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500" b="1">
                <a:solidFill>
                  <a:schemeClr val="accent3"/>
                </a:solidFill>
                <a:latin typeface="Roboto"/>
                <a:ea typeface="Roboto"/>
                <a:cs typeface="Roboto"/>
                <a:sym typeface="Roboto"/>
              </a:rPr>
              <a:t>Demo</a:t>
            </a:r>
            <a:endParaRPr sz="2500" b="1">
              <a:solidFill>
                <a:schemeClr val="accent3"/>
              </a:solidFill>
              <a:latin typeface="Roboto"/>
              <a:ea typeface="Roboto"/>
              <a:cs typeface="Roboto"/>
              <a:sym typeface="Roboto"/>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Wide Puzzle 1">
  <p:cSld name="SECTION_TITLE_AND_DESCRIPTION_2_1_1_2">
    <p:spTree>
      <p:nvGrpSpPr>
        <p:cNvPr id="1" name="Shape 55"/>
        <p:cNvGrpSpPr/>
        <p:nvPr/>
      </p:nvGrpSpPr>
      <p:grpSpPr>
        <a:xfrm>
          <a:off x="0" y="0"/>
          <a:ext cx="0" cy="0"/>
          <a:chOff x="0" y="0"/>
          <a:chExt cx="0" cy="0"/>
        </a:xfrm>
      </p:grpSpPr>
      <p:sp>
        <p:nvSpPr>
          <p:cNvPr id="56" name="Google Shape;56;p9"/>
          <p:cNvSpPr/>
          <p:nvPr/>
        </p:nvSpPr>
        <p:spPr>
          <a:xfrm>
            <a:off x="0" y="-125"/>
            <a:ext cx="2776500" cy="5143500"/>
          </a:xfrm>
          <a:prstGeom prst="rect">
            <a:avLst/>
          </a:prstGeom>
          <a:solidFill>
            <a:srgbClr val="FDF6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9"/>
          <p:cNvSpPr txBox="1">
            <a:spLocks noGrp="1"/>
          </p:cNvSpPr>
          <p:nvPr>
            <p:ph type="subTitle" idx="1"/>
          </p:nvPr>
        </p:nvSpPr>
        <p:spPr>
          <a:xfrm>
            <a:off x="225450" y="3943400"/>
            <a:ext cx="2450400" cy="719700"/>
          </a:xfrm>
          <a:prstGeom prst="rect">
            <a:avLst/>
          </a:prstGeom>
        </p:spPr>
        <p:txBody>
          <a:bodyPr spcFirstLastPara="1" wrap="square" lIns="91425" tIns="91425" rIns="91425" bIns="91425" anchor="t" anchorCtr="0">
            <a:noAutofit/>
          </a:bodyPr>
          <a:lstStyle>
            <a:lvl1pPr lvl="0" rtl="0">
              <a:lnSpc>
                <a:spcPct val="100000"/>
              </a:lnSpc>
              <a:spcBef>
                <a:spcPts val="600"/>
              </a:spcBef>
              <a:spcAft>
                <a:spcPts val="0"/>
              </a:spcAft>
              <a:buSzPts val="1800"/>
              <a:buNone/>
              <a:defRPr/>
            </a:lvl1pPr>
            <a:lvl2pPr lvl="1" algn="ctr" rtl="0">
              <a:lnSpc>
                <a:spcPct val="100000"/>
              </a:lnSpc>
              <a:spcBef>
                <a:spcPts val="600"/>
              </a:spcBef>
              <a:spcAft>
                <a:spcPts val="0"/>
              </a:spcAft>
              <a:buSzPts val="2100"/>
              <a:buNone/>
              <a:defRPr sz="2100"/>
            </a:lvl2pPr>
            <a:lvl3pPr lvl="2" algn="ctr" rtl="0">
              <a:lnSpc>
                <a:spcPct val="100000"/>
              </a:lnSpc>
              <a:spcBef>
                <a:spcPts val="600"/>
              </a:spcBef>
              <a:spcAft>
                <a:spcPts val="0"/>
              </a:spcAft>
              <a:buSzPts val="2100"/>
              <a:buNone/>
              <a:defRPr sz="2100"/>
            </a:lvl3pPr>
            <a:lvl4pPr lvl="3" algn="ctr" rtl="0">
              <a:lnSpc>
                <a:spcPct val="100000"/>
              </a:lnSpc>
              <a:spcBef>
                <a:spcPts val="600"/>
              </a:spcBef>
              <a:spcAft>
                <a:spcPts val="0"/>
              </a:spcAft>
              <a:buSzPts val="2100"/>
              <a:buNone/>
              <a:defRPr sz="2100"/>
            </a:lvl4pPr>
            <a:lvl5pPr lvl="4" algn="ctr" rtl="0">
              <a:lnSpc>
                <a:spcPct val="100000"/>
              </a:lnSpc>
              <a:spcBef>
                <a:spcPts val="600"/>
              </a:spcBef>
              <a:spcAft>
                <a:spcPts val="0"/>
              </a:spcAft>
              <a:buSzPts val="2100"/>
              <a:buNone/>
              <a:defRPr sz="2100"/>
            </a:lvl5pPr>
            <a:lvl6pPr lvl="5" algn="ctr" rtl="0">
              <a:lnSpc>
                <a:spcPct val="100000"/>
              </a:lnSpc>
              <a:spcBef>
                <a:spcPts val="600"/>
              </a:spcBef>
              <a:spcAft>
                <a:spcPts val="0"/>
              </a:spcAft>
              <a:buSzPts val="2100"/>
              <a:buNone/>
              <a:defRPr sz="2100"/>
            </a:lvl6pPr>
            <a:lvl7pPr lvl="6" algn="ctr" rtl="0">
              <a:lnSpc>
                <a:spcPct val="100000"/>
              </a:lnSpc>
              <a:spcBef>
                <a:spcPts val="600"/>
              </a:spcBef>
              <a:spcAft>
                <a:spcPts val="0"/>
              </a:spcAft>
              <a:buSzPts val="2100"/>
              <a:buNone/>
              <a:defRPr sz="2100"/>
            </a:lvl7pPr>
            <a:lvl8pPr lvl="7" algn="ctr" rtl="0">
              <a:lnSpc>
                <a:spcPct val="100000"/>
              </a:lnSpc>
              <a:spcBef>
                <a:spcPts val="600"/>
              </a:spcBef>
              <a:spcAft>
                <a:spcPts val="0"/>
              </a:spcAft>
              <a:buSzPts val="2100"/>
              <a:buNone/>
              <a:defRPr sz="2100"/>
            </a:lvl8pPr>
            <a:lvl9pPr lvl="8" algn="ctr" rtl="0">
              <a:lnSpc>
                <a:spcPct val="100000"/>
              </a:lnSpc>
              <a:spcBef>
                <a:spcPts val="600"/>
              </a:spcBef>
              <a:spcAft>
                <a:spcPts val="0"/>
              </a:spcAft>
              <a:buSzPts val="2100"/>
              <a:buNone/>
              <a:defRPr sz="2100"/>
            </a:lvl9pPr>
          </a:lstStyle>
          <a:p>
            <a:endParaRPr/>
          </a:p>
        </p:txBody>
      </p:sp>
      <p:sp>
        <p:nvSpPr>
          <p:cNvPr id="58" name="Google Shape;58;p9"/>
          <p:cNvSpPr txBox="1"/>
          <p:nvPr/>
        </p:nvSpPr>
        <p:spPr>
          <a:xfrm>
            <a:off x="208445" y="3420075"/>
            <a:ext cx="1873800" cy="569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500" b="1">
                <a:solidFill>
                  <a:schemeClr val="accent3"/>
                </a:solidFill>
                <a:latin typeface="Roboto"/>
                <a:ea typeface="Roboto"/>
                <a:cs typeface="Roboto"/>
                <a:sym typeface="Roboto"/>
              </a:rPr>
              <a:t>Compare</a:t>
            </a:r>
            <a:endParaRPr sz="2500" b="1">
              <a:solidFill>
                <a:schemeClr val="accent3"/>
              </a:solidFill>
              <a:latin typeface="Roboto"/>
              <a:ea typeface="Roboto"/>
              <a:cs typeface="Roboto"/>
              <a:sym typeface="Roboto"/>
            </a:endParaRPr>
          </a:p>
        </p:txBody>
      </p:sp>
      <p:sp>
        <p:nvSpPr>
          <p:cNvPr id="59" name="Google Shape;59;p9"/>
          <p:cNvSpPr txBox="1">
            <a:spLocks noGrp="1"/>
          </p:cNvSpPr>
          <p:nvPr>
            <p:ph type="body" idx="2"/>
          </p:nvPr>
        </p:nvSpPr>
        <p:spPr>
          <a:xfrm>
            <a:off x="2937350" y="402200"/>
            <a:ext cx="6032400" cy="4261200"/>
          </a:xfrm>
          <a:prstGeom prst="rect">
            <a:avLst/>
          </a:prstGeom>
        </p:spPr>
        <p:txBody>
          <a:bodyPr spcFirstLastPara="1" wrap="square" lIns="91425" tIns="91425" rIns="91425" bIns="91425" anchor="t" anchorCtr="0">
            <a:noAutofit/>
          </a:bodyPr>
          <a:lstStyle>
            <a:lvl1pPr marL="457200" lvl="0" indent="-342900" rtl="0">
              <a:spcBef>
                <a:spcPts val="600"/>
              </a:spcBef>
              <a:spcAft>
                <a:spcPts val="0"/>
              </a:spcAft>
              <a:buSzPts val="1800"/>
              <a:buFont typeface="Roboto Light"/>
              <a:buChar char="•"/>
              <a:defRPr>
                <a:latin typeface="Roboto Light"/>
                <a:ea typeface="Roboto Light"/>
                <a:cs typeface="Roboto Light"/>
                <a:sym typeface="Roboto Light"/>
              </a:defRPr>
            </a:lvl1pPr>
            <a:lvl2pPr marL="914400" lvl="1" indent="-342900" rtl="0">
              <a:spcBef>
                <a:spcPts val="600"/>
              </a:spcBef>
              <a:spcAft>
                <a:spcPts val="0"/>
              </a:spcAft>
              <a:buSzPts val="1800"/>
              <a:buFont typeface="Roboto Light"/>
              <a:buChar char="•"/>
              <a:defRPr>
                <a:latin typeface="Roboto Light"/>
                <a:ea typeface="Roboto Light"/>
                <a:cs typeface="Roboto Light"/>
                <a:sym typeface="Roboto Light"/>
              </a:defRPr>
            </a:lvl2pPr>
            <a:lvl3pPr marL="1371600" lvl="2" indent="-342900" rtl="0">
              <a:spcBef>
                <a:spcPts val="600"/>
              </a:spcBef>
              <a:spcAft>
                <a:spcPts val="0"/>
              </a:spcAft>
              <a:buSzPts val="1800"/>
              <a:buFont typeface="Roboto Light"/>
              <a:buChar char="•"/>
              <a:defRPr>
                <a:latin typeface="Roboto Light"/>
                <a:ea typeface="Roboto Light"/>
                <a:cs typeface="Roboto Light"/>
                <a:sym typeface="Roboto Light"/>
              </a:defRPr>
            </a:lvl3pPr>
            <a:lvl4pPr marL="1828800" lvl="3" indent="-342900" rtl="0">
              <a:spcBef>
                <a:spcPts val="600"/>
              </a:spcBef>
              <a:spcAft>
                <a:spcPts val="0"/>
              </a:spcAft>
              <a:buSzPts val="1800"/>
              <a:buFont typeface="Roboto Light"/>
              <a:buChar char="•"/>
              <a:defRPr>
                <a:latin typeface="Roboto Light"/>
                <a:ea typeface="Roboto Light"/>
                <a:cs typeface="Roboto Light"/>
                <a:sym typeface="Roboto Light"/>
              </a:defRPr>
            </a:lvl4pPr>
            <a:lvl5pPr marL="2286000" lvl="4" indent="-342900" rtl="0">
              <a:spcBef>
                <a:spcPts val="600"/>
              </a:spcBef>
              <a:spcAft>
                <a:spcPts val="0"/>
              </a:spcAft>
              <a:buSzPts val="1800"/>
              <a:buFont typeface="Roboto Light"/>
              <a:buChar char="•"/>
              <a:defRPr>
                <a:latin typeface="Roboto Light"/>
                <a:ea typeface="Roboto Light"/>
                <a:cs typeface="Roboto Light"/>
                <a:sym typeface="Roboto Light"/>
              </a:defRPr>
            </a:lvl5pPr>
            <a:lvl6pPr marL="2743200" lvl="5" indent="-342900" rtl="0">
              <a:spcBef>
                <a:spcPts val="600"/>
              </a:spcBef>
              <a:spcAft>
                <a:spcPts val="0"/>
              </a:spcAft>
              <a:buSzPts val="1800"/>
              <a:buFont typeface="Roboto Light"/>
              <a:buChar char="•"/>
              <a:defRPr>
                <a:latin typeface="Roboto Light"/>
                <a:ea typeface="Roboto Light"/>
                <a:cs typeface="Roboto Light"/>
                <a:sym typeface="Roboto Light"/>
              </a:defRPr>
            </a:lvl6pPr>
            <a:lvl7pPr marL="3200400" lvl="6" indent="-342900" rtl="0">
              <a:spcBef>
                <a:spcPts val="600"/>
              </a:spcBef>
              <a:spcAft>
                <a:spcPts val="0"/>
              </a:spcAft>
              <a:buSzPts val="1800"/>
              <a:buFont typeface="Roboto Light"/>
              <a:buChar char="•"/>
              <a:defRPr>
                <a:latin typeface="Roboto Light"/>
                <a:ea typeface="Roboto Light"/>
                <a:cs typeface="Roboto Light"/>
                <a:sym typeface="Roboto Light"/>
              </a:defRPr>
            </a:lvl7pPr>
            <a:lvl8pPr marL="3657600" lvl="7" indent="-342900" rtl="0">
              <a:spcBef>
                <a:spcPts val="600"/>
              </a:spcBef>
              <a:spcAft>
                <a:spcPts val="0"/>
              </a:spcAft>
              <a:buSzPts val="1800"/>
              <a:buFont typeface="Roboto Light"/>
              <a:buChar char="•"/>
              <a:defRPr>
                <a:latin typeface="Roboto Light"/>
                <a:ea typeface="Roboto Light"/>
                <a:cs typeface="Roboto Light"/>
                <a:sym typeface="Roboto Light"/>
              </a:defRPr>
            </a:lvl8pPr>
            <a:lvl9pPr marL="4114800" lvl="8" indent="-342900" rtl="0">
              <a:spcBef>
                <a:spcPts val="600"/>
              </a:spcBef>
              <a:spcAft>
                <a:spcPts val="0"/>
              </a:spcAft>
              <a:buSzPts val="1800"/>
              <a:buFont typeface="Roboto Light"/>
              <a:buChar char="•"/>
              <a:defRPr>
                <a:latin typeface="Roboto Light"/>
                <a:ea typeface="Roboto Light"/>
                <a:cs typeface="Roboto Light"/>
                <a:sym typeface="Roboto Light"/>
              </a:defRPr>
            </a:lvl9pPr>
          </a:lstStyle>
          <a:p>
            <a:endParaRPr/>
          </a:p>
        </p:txBody>
      </p:sp>
      <p:sp>
        <p:nvSpPr>
          <p:cNvPr id="60" name="Google Shape;60;p9"/>
          <p:cNvSpPr txBox="1">
            <a:spLocks noGrp="1"/>
          </p:cNvSpPr>
          <p:nvPr>
            <p:ph type="title"/>
          </p:nvPr>
        </p:nvSpPr>
        <p:spPr>
          <a:xfrm>
            <a:off x="2776500" y="0"/>
            <a:ext cx="6367500" cy="3936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cxnSp>
        <p:nvCxnSpPr>
          <p:cNvPr id="61" name="Google Shape;61;p9"/>
          <p:cNvCxnSpPr/>
          <p:nvPr/>
        </p:nvCxnSpPr>
        <p:spPr>
          <a:xfrm>
            <a:off x="2937350" y="402200"/>
            <a:ext cx="6082200" cy="0"/>
          </a:xfrm>
          <a:prstGeom prst="straightConnector1">
            <a:avLst/>
          </a:prstGeom>
          <a:noFill/>
          <a:ln w="19050" cap="flat" cmpd="sng">
            <a:solidFill>
              <a:srgbClr val="BF9000"/>
            </a:solidFill>
            <a:prstDash val="solid"/>
            <a:round/>
            <a:headEnd type="none" w="med" len="med"/>
            <a:tailEnd type="none" w="med" len="med"/>
          </a:ln>
        </p:spPr>
      </p:cxnSp>
      <p:pic>
        <p:nvPicPr>
          <p:cNvPr id="62" name="Google Shape;62;p9"/>
          <p:cNvPicPr preferRelativeResize="0"/>
          <p:nvPr/>
        </p:nvPicPr>
        <p:blipFill>
          <a:blip r:embed="rId2">
            <a:alphaModFix/>
          </a:blip>
          <a:stretch>
            <a:fillRect/>
          </a:stretch>
        </p:blipFill>
        <p:spPr>
          <a:xfrm>
            <a:off x="0" y="4983478"/>
            <a:ext cx="457200" cy="160022"/>
          </a:xfrm>
          <a:prstGeom prst="rect">
            <a:avLst/>
          </a:prstGeom>
          <a:noFill/>
          <a:ln>
            <a:noFill/>
          </a:ln>
        </p:spPr>
      </p:pic>
      <p:sp>
        <p:nvSpPr>
          <p:cNvPr id="63" name="Google Shape;63;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Wide Puzzle Solution">
  <p:cSld name="SECTION_TITLE_AND_DESCRIPTION_2_1_1_1">
    <p:spTree>
      <p:nvGrpSpPr>
        <p:cNvPr id="1" name="Shape 64"/>
        <p:cNvGrpSpPr/>
        <p:nvPr/>
      </p:nvGrpSpPr>
      <p:grpSpPr>
        <a:xfrm>
          <a:off x="0" y="0"/>
          <a:ext cx="0" cy="0"/>
          <a:chOff x="0" y="0"/>
          <a:chExt cx="0" cy="0"/>
        </a:xfrm>
      </p:grpSpPr>
      <p:sp>
        <p:nvSpPr>
          <p:cNvPr id="65" name="Google Shape;65;p10"/>
          <p:cNvSpPr/>
          <p:nvPr/>
        </p:nvSpPr>
        <p:spPr>
          <a:xfrm>
            <a:off x="0" y="-125"/>
            <a:ext cx="2776500" cy="5143500"/>
          </a:xfrm>
          <a:prstGeom prst="rect">
            <a:avLst/>
          </a:pr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10"/>
          <p:cNvSpPr txBox="1">
            <a:spLocks noGrp="1"/>
          </p:cNvSpPr>
          <p:nvPr>
            <p:ph type="subTitle" idx="1"/>
          </p:nvPr>
        </p:nvSpPr>
        <p:spPr>
          <a:xfrm>
            <a:off x="225450" y="3943400"/>
            <a:ext cx="2450400" cy="719700"/>
          </a:xfrm>
          <a:prstGeom prst="rect">
            <a:avLst/>
          </a:prstGeom>
        </p:spPr>
        <p:txBody>
          <a:bodyPr spcFirstLastPara="1" wrap="square" lIns="91425" tIns="91425" rIns="91425" bIns="91425" anchor="t" anchorCtr="0">
            <a:noAutofit/>
          </a:bodyPr>
          <a:lstStyle>
            <a:lvl1pPr lvl="0" rtl="0">
              <a:lnSpc>
                <a:spcPct val="100000"/>
              </a:lnSpc>
              <a:spcBef>
                <a:spcPts val="600"/>
              </a:spcBef>
              <a:spcAft>
                <a:spcPts val="0"/>
              </a:spcAft>
              <a:buSzPts val="1800"/>
              <a:buNone/>
              <a:defRPr/>
            </a:lvl1pPr>
            <a:lvl2pPr lvl="1" algn="ctr" rtl="0">
              <a:lnSpc>
                <a:spcPct val="100000"/>
              </a:lnSpc>
              <a:spcBef>
                <a:spcPts val="600"/>
              </a:spcBef>
              <a:spcAft>
                <a:spcPts val="0"/>
              </a:spcAft>
              <a:buSzPts val="2100"/>
              <a:buNone/>
              <a:defRPr sz="2100"/>
            </a:lvl2pPr>
            <a:lvl3pPr lvl="2" algn="ctr" rtl="0">
              <a:lnSpc>
                <a:spcPct val="100000"/>
              </a:lnSpc>
              <a:spcBef>
                <a:spcPts val="600"/>
              </a:spcBef>
              <a:spcAft>
                <a:spcPts val="0"/>
              </a:spcAft>
              <a:buSzPts val="2100"/>
              <a:buNone/>
              <a:defRPr sz="2100"/>
            </a:lvl3pPr>
            <a:lvl4pPr lvl="3" algn="ctr" rtl="0">
              <a:lnSpc>
                <a:spcPct val="100000"/>
              </a:lnSpc>
              <a:spcBef>
                <a:spcPts val="600"/>
              </a:spcBef>
              <a:spcAft>
                <a:spcPts val="0"/>
              </a:spcAft>
              <a:buSzPts val="2100"/>
              <a:buNone/>
              <a:defRPr sz="2100"/>
            </a:lvl4pPr>
            <a:lvl5pPr lvl="4" algn="ctr" rtl="0">
              <a:lnSpc>
                <a:spcPct val="100000"/>
              </a:lnSpc>
              <a:spcBef>
                <a:spcPts val="600"/>
              </a:spcBef>
              <a:spcAft>
                <a:spcPts val="0"/>
              </a:spcAft>
              <a:buSzPts val="2100"/>
              <a:buNone/>
              <a:defRPr sz="2100"/>
            </a:lvl5pPr>
            <a:lvl6pPr lvl="5" algn="ctr" rtl="0">
              <a:lnSpc>
                <a:spcPct val="100000"/>
              </a:lnSpc>
              <a:spcBef>
                <a:spcPts val="600"/>
              </a:spcBef>
              <a:spcAft>
                <a:spcPts val="0"/>
              </a:spcAft>
              <a:buSzPts val="2100"/>
              <a:buNone/>
              <a:defRPr sz="2100"/>
            </a:lvl6pPr>
            <a:lvl7pPr lvl="6" algn="ctr" rtl="0">
              <a:lnSpc>
                <a:spcPct val="100000"/>
              </a:lnSpc>
              <a:spcBef>
                <a:spcPts val="600"/>
              </a:spcBef>
              <a:spcAft>
                <a:spcPts val="0"/>
              </a:spcAft>
              <a:buSzPts val="2100"/>
              <a:buNone/>
              <a:defRPr sz="2100"/>
            </a:lvl7pPr>
            <a:lvl8pPr lvl="7" algn="ctr" rtl="0">
              <a:lnSpc>
                <a:spcPct val="100000"/>
              </a:lnSpc>
              <a:spcBef>
                <a:spcPts val="600"/>
              </a:spcBef>
              <a:spcAft>
                <a:spcPts val="0"/>
              </a:spcAft>
              <a:buSzPts val="2100"/>
              <a:buNone/>
              <a:defRPr sz="2100"/>
            </a:lvl8pPr>
            <a:lvl9pPr lvl="8" algn="ctr" rtl="0">
              <a:lnSpc>
                <a:spcPct val="100000"/>
              </a:lnSpc>
              <a:spcBef>
                <a:spcPts val="600"/>
              </a:spcBef>
              <a:spcAft>
                <a:spcPts val="0"/>
              </a:spcAft>
              <a:buSzPts val="2100"/>
              <a:buNone/>
              <a:defRPr sz="2100"/>
            </a:lvl9pPr>
          </a:lstStyle>
          <a:p>
            <a:endParaRPr/>
          </a:p>
        </p:txBody>
      </p:sp>
      <p:sp>
        <p:nvSpPr>
          <p:cNvPr id="67" name="Google Shape;67;p10"/>
          <p:cNvSpPr txBox="1"/>
          <p:nvPr/>
        </p:nvSpPr>
        <p:spPr>
          <a:xfrm>
            <a:off x="208445" y="3420075"/>
            <a:ext cx="1873800" cy="569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500" b="1">
                <a:solidFill>
                  <a:schemeClr val="accent3"/>
                </a:solidFill>
                <a:latin typeface="Roboto"/>
                <a:ea typeface="Roboto"/>
                <a:cs typeface="Roboto"/>
                <a:sym typeface="Roboto"/>
              </a:rPr>
              <a:t>Solution</a:t>
            </a:r>
            <a:endParaRPr sz="2500" b="1">
              <a:solidFill>
                <a:schemeClr val="accent3"/>
              </a:solidFill>
              <a:latin typeface="Roboto"/>
              <a:ea typeface="Roboto"/>
              <a:cs typeface="Roboto"/>
              <a:sym typeface="Roboto"/>
            </a:endParaRPr>
          </a:p>
        </p:txBody>
      </p:sp>
      <p:sp>
        <p:nvSpPr>
          <p:cNvPr id="68" name="Google Shape;68;p10"/>
          <p:cNvSpPr txBox="1">
            <a:spLocks noGrp="1"/>
          </p:cNvSpPr>
          <p:nvPr>
            <p:ph type="body" idx="2"/>
          </p:nvPr>
        </p:nvSpPr>
        <p:spPr>
          <a:xfrm>
            <a:off x="2937350" y="402200"/>
            <a:ext cx="6032400" cy="4261200"/>
          </a:xfrm>
          <a:prstGeom prst="rect">
            <a:avLst/>
          </a:prstGeom>
        </p:spPr>
        <p:txBody>
          <a:bodyPr spcFirstLastPara="1" wrap="square" lIns="91425" tIns="91425" rIns="91425" bIns="91425" anchor="t" anchorCtr="0">
            <a:noAutofit/>
          </a:bodyPr>
          <a:lstStyle>
            <a:lvl1pPr marL="457200" lvl="0" indent="-342900" rtl="0">
              <a:spcBef>
                <a:spcPts val="600"/>
              </a:spcBef>
              <a:spcAft>
                <a:spcPts val="0"/>
              </a:spcAft>
              <a:buSzPts val="1800"/>
              <a:buFont typeface="Roboto Light"/>
              <a:buChar char="•"/>
              <a:defRPr>
                <a:latin typeface="Roboto Light"/>
                <a:ea typeface="Roboto Light"/>
                <a:cs typeface="Roboto Light"/>
                <a:sym typeface="Roboto Light"/>
              </a:defRPr>
            </a:lvl1pPr>
            <a:lvl2pPr marL="914400" lvl="1" indent="-342900" rtl="0">
              <a:spcBef>
                <a:spcPts val="600"/>
              </a:spcBef>
              <a:spcAft>
                <a:spcPts val="0"/>
              </a:spcAft>
              <a:buSzPts val="1800"/>
              <a:buFont typeface="Roboto Light"/>
              <a:buChar char="•"/>
              <a:defRPr>
                <a:latin typeface="Roboto Light"/>
                <a:ea typeface="Roboto Light"/>
                <a:cs typeface="Roboto Light"/>
                <a:sym typeface="Roboto Light"/>
              </a:defRPr>
            </a:lvl2pPr>
            <a:lvl3pPr marL="1371600" lvl="2" indent="-342900" rtl="0">
              <a:spcBef>
                <a:spcPts val="600"/>
              </a:spcBef>
              <a:spcAft>
                <a:spcPts val="0"/>
              </a:spcAft>
              <a:buSzPts val="1800"/>
              <a:buFont typeface="Roboto Light"/>
              <a:buChar char="•"/>
              <a:defRPr>
                <a:latin typeface="Roboto Light"/>
                <a:ea typeface="Roboto Light"/>
                <a:cs typeface="Roboto Light"/>
                <a:sym typeface="Roboto Light"/>
              </a:defRPr>
            </a:lvl3pPr>
            <a:lvl4pPr marL="1828800" lvl="3" indent="-342900" rtl="0">
              <a:spcBef>
                <a:spcPts val="600"/>
              </a:spcBef>
              <a:spcAft>
                <a:spcPts val="0"/>
              </a:spcAft>
              <a:buSzPts val="1800"/>
              <a:buFont typeface="Roboto Light"/>
              <a:buChar char="•"/>
              <a:defRPr>
                <a:latin typeface="Roboto Light"/>
                <a:ea typeface="Roboto Light"/>
                <a:cs typeface="Roboto Light"/>
                <a:sym typeface="Roboto Light"/>
              </a:defRPr>
            </a:lvl4pPr>
            <a:lvl5pPr marL="2286000" lvl="4" indent="-342900" rtl="0">
              <a:spcBef>
                <a:spcPts val="600"/>
              </a:spcBef>
              <a:spcAft>
                <a:spcPts val="0"/>
              </a:spcAft>
              <a:buSzPts val="1800"/>
              <a:buFont typeface="Roboto Light"/>
              <a:buChar char="•"/>
              <a:defRPr>
                <a:latin typeface="Roboto Light"/>
                <a:ea typeface="Roboto Light"/>
                <a:cs typeface="Roboto Light"/>
                <a:sym typeface="Roboto Light"/>
              </a:defRPr>
            </a:lvl5pPr>
            <a:lvl6pPr marL="2743200" lvl="5" indent="-342900" rtl="0">
              <a:spcBef>
                <a:spcPts val="600"/>
              </a:spcBef>
              <a:spcAft>
                <a:spcPts val="0"/>
              </a:spcAft>
              <a:buSzPts val="1800"/>
              <a:buFont typeface="Roboto Light"/>
              <a:buChar char="•"/>
              <a:defRPr>
                <a:latin typeface="Roboto Light"/>
                <a:ea typeface="Roboto Light"/>
                <a:cs typeface="Roboto Light"/>
                <a:sym typeface="Roboto Light"/>
              </a:defRPr>
            </a:lvl6pPr>
            <a:lvl7pPr marL="3200400" lvl="6" indent="-342900" rtl="0">
              <a:spcBef>
                <a:spcPts val="600"/>
              </a:spcBef>
              <a:spcAft>
                <a:spcPts val="0"/>
              </a:spcAft>
              <a:buSzPts val="1800"/>
              <a:buFont typeface="Roboto Light"/>
              <a:buChar char="•"/>
              <a:defRPr>
                <a:latin typeface="Roboto Light"/>
                <a:ea typeface="Roboto Light"/>
                <a:cs typeface="Roboto Light"/>
                <a:sym typeface="Roboto Light"/>
              </a:defRPr>
            </a:lvl7pPr>
            <a:lvl8pPr marL="3657600" lvl="7" indent="-342900" rtl="0">
              <a:spcBef>
                <a:spcPts val="600"/>
              </a:spcBef>
              <a:spcAft>
                <a:spcPts val="0"/>
              </a:spcAft>
              <a:buSzPts val="1800"/>
              <a:buFont typeface="Roboto Light"/>
              <a:buChar char="•"/>
              <a:defRPr>
                <a:latin typeface="Roboto Light"/>
                <a:ea typeface="Roboto Light"/>
                <a:cs typeface="Roboto Light"/>
                <a:sym typeface="Roboto Light"/>
              </a:defRPr>
            </a:lvl8pPr>
            <a:lvl9pPr marL="4114800" lvl="8" indent="-342900" rtl="0">
              <a:spcBef>
                <a:spcPts val="600"/>
              </a:spcBef>
              <a:spcAft>
                <a:spcPts val="0"/>
              </a:spcAft>
              <a:buSzPts val="1800"/>
              <a:buFont typeface="Roboto Light"/>
              <a:buChar char="•"/>
              <a:defRPr>
                <a:latin typeface="Roboto Light"/>
                <a:ea typeface="Roboto Light"/>
                <a:cs typeface="Roboto Light"/>
                <a:sym typeface="Roboto Light"/>
              </a:defRPr>
            </a:lvl9pPr>
          </a:lstStyle>
          <a:p>
            <a:endParaRPr/>
          </a:p>
        </p:txBody>
      </p:sp>
      <p:sp>
        <p:nvSpPr>
          <p:cNvPr id="69" name="Google Shape;69;p10"/>
          <p:cNvSpPr txBox="1">
            <a:spLocks noGrp="1"/>
          </p:cNvSpPr>
          <p:nvPr>
            <p:ph type="title"/>
          </p:nvPr>
        </p:nvSpPr>
        <p:spPr>
          <a:xfrm>
            <a:off x="2776500" y="0"/>
            <a:ext cx="6367500" cy="3936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cxnSp>
        <p:nvCxnSpPr>
          <p:cNvPr id="70" name="Google Shape;70;p10"/>
          <p:cNvCxnSpPr/>
          <p:nvPr/>
        </p:nvCxnSpPr>
        <p:spPr>
          <a:xfrm>
            <a:off x="2937350" y="402200"/>
            <a:ext cx="6082200" cy="0"/>
          </a:xfrm>
          <a:prstGeom prst="straightConnector1">
            <a:avLst/>
          </a:prstGeom>
          <a:noFill/>
          <a:ln w="19050" cap="flat" cmpd="sng">
            <a:solidFill>
              <a:srgbClr val="BF9000"/>
            </a:solidFill>
            <a:prstDash val="solid"/>
            <a:round/>
            <a:headEnd type="none" w="med" len="med"/>
            <a:tailEnd type="none" w="med" len="med"/>
          </a:ln>
        </p:spPr>
      </p:cxnSp>
      <p:pic>
        <p:nvPicPr>
          <p:cNvPr id="71" name="Google Shape;71;p10"/>
          <p:cNvPicPr preferRelativeResize="0"/>
          <p:nvPr/>
        </p:nvPicPr>
        <p:blipFill>
          <a:blip r:embed="rId2">
            <a:alphaModFix/>
          </a:blip>
          <a:stretch>
            <a:fillRect/>
          </a:stretch>
        </p:blipFill>
        <p:spPr>
          <a:xfrm>
            <a:off x="0" y="4983478"/>
            <a:ext cx="457200" cy="160022"/>
          </a:xfrm>
          <a:prstGeom prst="rect">
            <a:avLst/>
          </a:prstGeom>
          <a:noFill/>
          <a:ln>
            <a:noFill/>
          </a:ln>
        </p:spPr>
      </p:pic>
      <p:sp>
        <p:nvSpPr>
          <p:cNvPr id="72" name="Google Shape;72;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73"/>
        <p:cNvGrpSpPr/>
        <p:nvPr/>
      </p:nvGrpSpPr>
      <p:grpSpPr>
        <a:xfrm>
          <a:off x="0" y="0"/>
          <a:ext cx="0" cy="0"/>
          <a:chOff x="0" y="0"/>
          <a:chExt cx="0" cy="0"/>
        </a:xfrm>
      </p:grpSpPr>
      <p:sp>
        <p:nvSpPr>
          <p:cNvPr id="74" name="Google Shape;74;p11"/>
          <p:cNvSpPr txBox="1">
            <a:spLocks noGrp="1"/>
          </p:cNvSpPr>
          <p:nvPr>
            <p:ph type="title"/>
          </p:nvPr>
        </p:nvSpPr>
        <p:spPr>
          <a:xfrm>
            <a:off x="0" y="0"/>
            <a:ext cx="9144000" cy="3936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75" name="Google Shape;75;p11"/>
          <p:cNvSpPr txBox="1">
            <a:spLocks noGrp="1"/>
          </p:cNvSpPr>
          <p:nvPr>
            <p:ph type="body" idx="1"/>
          </p:nvPr>
        </p:nvSpPr>
        <p:spPr>
          <a:xfrm>
            <a:off x="4812381" y="402206"/>
            <a:ext cx="3999900" cy="3416400"/>
          </a:xfrm>
          <a:prstGeom prst="rect">
            <a:avLst/>
          </a:prstGeom>
        </p:spPr>
        <p:txBody>
          <a:bodyPr spcFirstLastPara="1" wrap="square" lIns="91425" tIns="91425" rIns="91425" bIns="91425" anchor="t" anchorCtr="0">
            <a:noAutofit/>
          </a:bodyPr>
          <a:lstStyle>
            <a:lvl1pPr marL="457200" lvl="0" indent="-342900" rtl="0">
              <a:spcBef>
                <a:spcPts val="600"/>
              </a:spcBef>
              <a:spcAft>
                <a:spcPts val="0"/>
              </a:spcAft>
              <a:buSzPts val="1800"/>
              <a:buFont typeface="Roboto Light"/>
              <a:buChar char="•"/>
              <a:defRPr>
                <a:latin typeface="Roboto Light"/>
                <a:ea typeface="Roboto Light"/>
                <a:cs typeface="Roboto Light"/>
                <a:sym typeface="Roboto Light"/>
              </a:defRPr>
            </a:lvl1pPr>
            <a:lvl2pPr marL="914400" lvl="1" indent="-342900" rtl="0">
              <a:spcBef>
                <a:spcPts val="600"/>
              </a:spcBef>
              <a:spcAft>
                <a:spcPts val="0"/>
              </a:spcAft>
              <a:buSzPts val="1800"/>
              <a:buFont typeface="Roboto Light"/>
              <a:buChar char="•"/>
              <a:defRPr>
                <a:latin typeface="Roboto Light"/>
                <a:ea typeface="Roboto Light"/>
                <a:cs typeface="Roboto Light"/>
                <a:sym typeface="Roboto Light"/>
              </a:defRPr>
            </a:lvl2pPr>
            <a:lvl3pPr marL="1371600" lvl="2" indent="-342900" rtl="0">
              <a:spcBef>
                <a:spcPts val="600"/>
              </a:spcBef>
              <a:spcAft>
                <a:spcPts val="0"/>
              </a:spcAft>
              <a:buSzPts val="1800"/>
              <a:buFont typeface="Roboto Light"/>
              <a:buChar char="•"/>
              <a:defRPr>
                <a:latin typeface="Roboto Light"/>
                <a:ea typeface="Roboto Light"/>
                <a:cs typeface="Roboto Light"/>
                <a:sym typeface="Roboto Light"/>
              </a:defRPr>
            </a:lvl3pPr>
            <a:lvl4pPr marL="1828800" lvl="3" indent="-342900" rtl="0">
              <a:spcBef>
                <a:spcPts val="600"/>
              </a:spcBef>
              <a:spcAft>
                <a:spcPts val="0"/>
              </a:spcAft>
              <a:buSzPts val="1800"/>
              <a:buFont typeface="Roboto Light"/>
              <a:buChar char="•"/>
              <a:defRPr>
                <a:latin typeface="Roboto Light"/>
                <a:ea typeface="Roboto Light"/>
                <a:cs typeface="Roboto Light"/>
                <a:sym typeface="Roboto Light"/>
              </a:defRPr>
            </a:lvl4pPr>
            <a:lvl5pPr marL="2286000" lvl="4" indent="-342900" rtl="0">
              <a:spcBef>
                <a:spcPts val="600"/>
              </a:spcBef>
              <a:spcAft>
                <a:spcPts val="0"/>
              </a:spcAft>
              <a:buSzPts val="1800"/>
              <a:buFont typeface="Roboto Light"/>
              <a:buChar char="•"/>
              <a:defRPr>
                <a:latin typeface="Roboto Light"/>
                <a:ea typeface="Roboto Light"/>
                <a:cs typeface="Roboto Light"/>
                <a:sym typeface="Roboto Light"/>
              </a:defRPr>
            </a:lvl5pPr>
            <a:lvl6pPr marL="2743200" lvl="5" indent="-342900" rtl="0">
              <a:spcBef>
                <a:spcPts val="600"/>
              </a:spcBef>
              <a:spcAft>
                <a:spcPts val="0"/>
              </a:spcAft>
              <a:buSzPts val="1800"/>
              <a:buFont typeface="Roboto Light"/>
              <a:buChar char="•"/>
              <a:defRPr>
                <a:latin typeface="Roboto Light"/>
                <a:ea typeface="Roboto Light"/>
                <a:cs typeface="Roboto Light"/>
                <a:sym typeface="Roboto Light"/>
              </a:defRPr>
            </a:lvl6pPr>
            <a:lvl7pPr marL="3200400" lvl="6" indent="-342900" rtl="0">
              <a:spcBef>
                <a:spcPts val="600"/>
              </a:spcBef>
              <a:spcAft>
                <a:spcPts val="0"/>
              </a:spcAft>
              <a:buSzPts val="1800"/>
              <a:buFont typeface="Roboto Light"/>
              <a:buChar char="•"/>
              <a:defRPr>
                <a:latin typeface="Roboto Light"/>
                <a:ea typeface="Roboto Light"/>
                <a:cs typeface="Roboto Light"/>
                <a:sym typeface="Roboto Light"/>
              </a:defRPr>
            </a:lvl7pPr>
            <a:lvl8pPr marL="3657600" lvl="7" indent="-342900" rtl="0">
              <a:spcBef>
                <a:spcPts val="600"/>
              </a:spcBef>
              <a:spcAft>
                <a:spcPts val="0"/>
              </a:spcAft>
              <a:buSzPts val="1800"/>
              <a:buFont typeface="Roboto Light"/>
              <a:buChar char="•"/>
              <a:defRPr>
                <a:latin typeface="Roboto Light"/>
                <a:ea typeface="Roboto Light"/>
                <a:cs typeface="Roboto Light"/>
                <a:sym typeface="Roboto Light"/>
              </a:defRPr>
            </a:lvl8pPr>
            <a:lvl9pPr marL="4114800" lvl="8" indent="-342900" rtl="0">
              <a:spcBef>
                <a:spcPts val="600"/>
              </a:spcBef>
              <a:spcAft>
                <a:spcPts val="0"/>
              </a:spcAft>
              <a:buSzPts val="1800"/>
              <a:buFont typeface="Roboto Light"/>
              <a:buChar char="•"/>
              <a:defRPr>
                <a:latin typeface="Roboto Light"/>
                <a:ea typeface="Roboto Light"/>
                <a:cs typeface="Roboto Light"/>
                <a:sym typeface="Roboto Light"/>
              </a:defRPr>
            </a:lvl9pPr>
          </a:lstStyle>
          <a:p>
            <a:endParaRPr/>
          </a:p>
        </p:txBody>
      </p:sp>
      <p:sp>
        <p:nvSpPr>
          <p:cNvPr id="76" name="Google Shape;76;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cxnSp>
        <p:nvCxnSpPr>
          <p:cNvPr id="77" name="Google Shape;77;p11"/>
          <p:cNvCxnSpPr/>
          <p:nvPr/>
        </p:nvCxnSpPr>
        <p:spPr>
          <a:xfrm>
            <a:off x="95431" y="402210"/>
            <a:ext cx="8909700" cy="0"/>
          </a:xfrm>
          <a:prstGeom prst="straightConnector1">
            <a:avLst/>
          </a:prstGeom>
          <a:noFill/>
          <a:ln w="19050" cap="flat" cmpd="sng">
            <a:solidFill>
              <a:srgbClr val="BF9000"/>
            </a:solidFill>
            <a:prstDash val="solid"/>
            <a:round/>
            <a:headEnd type="none" w="med" len="med"/>
            <a:tailEnd type="none" w="med" len="med"/>
          </a:ln>
        </p:spPr>
      </p:cxnSp>
      <p:sp>
        <p:nvSpPr>
          <p:cNvPr id="78" name="Google Shape;78;p11"/>
          <p:cNvSpPr txBox="1">
            <a:spLocks noGrp="1"/>
          </p:cNvSpPr>
          <p:nvPr>
            <p:ph type="body" idx="2"/>
          </p:nvPr>
        </p:nvSpPr>
        <p:spPr>
          <a:xfrm>
            <a:off x="95431" y="402206"/>
            <a:ext cx="3999900" cy="3416400"/>
          </a:xfrm>
          <a:prstGeom prst="rect">
            <a:avLst/>
          </a:prstGeom>
        </p:spPr>
        <p:txBody>
          <a:bodyPr spcFirstLastPara="1" wrap="square" lIns="91425" tIns="91425" rIns="91425" bIns="91425" anchor="t" anchorCtr="0">
            <a:noAutofit/>
          </a:bodyPr>
          <a:lstStyle>
            <a:lvl1pPr marL="457200" lvl="0" indent="-342900" rtl="0">
              <a:spcBef>
                <a:spcPts val="600"/>
              </a:spcBef>
              <a:spcAft>
                <a:spcPts val="0"/>
              </a:spcAft>
              <a:buSzPts val="1800"/>
              <a:buFont typeface="Roboto Light"/>
              <a:buChar char="•"/>
              <a:defRPr>
                <a:latin typeface="Roboto Light"/>
                <a:ea typeface="Roboto Light"/>
                <a:cs typeface="Roboto Light"/>
                <a:sym typeface="Roboto Light"/>
              </a:defRPr>
            </a:lvl1pPr>
            <a:lvl2pPr marL="914400" lvl="1" indent="-342900" rtl="0">
              <a:spcBef>
                <a:spcPts val="600"/>
              </a:spcBef>
              <a:spcAft>
                <a:spcPts val="0"/>
              </a:spcAft>
              <a:buSzPts val="1800"/>
              <a:buFont typeface="Roboto Light"/>
              <a:buChar char="•"/>
              <a:defRPr>
                <a:latin typeface="Roboto Light"/>
                <a:ea typeface="Roboto Light"/>
                <a:cs typeface="Roboto Light"/>
                <a:sym typeface="Roboto Light"/>
              </a:defRPr>
            </a:lvl2pPr>
            <a:lvl3pPr marL="1371600" lvl="2" indent="-342900" rtl="0">
              <a:spcBef>
                <a:spcPts val="600"/>
              </a:spcBef>
              <a:spcAft>
                <a:spcPts val="0"/>
              </a:spcAft>
              <a:buSzPts val="1800"/>
              <a:buFont typeface="Roboto Light"/>
              <a:buChar char="•"/>
              <a:defRPr>
                <a:latin typeface="Roboto Light"/>
                <a:ea typeface="Roboto Light"/>
                <a:cs typeface="Roboto Light"/>
                <a:sym typeface="Roboto Light"/>
              </a:defRPr>
            </a:lvl3pPr>
            <a:lvl4pPr marL="1828800" lvl="3" indent="-342900" rtl="0">
              <a:spcBef>
                <a:spcPts val="600"/>
              </a:spcBef>
              <a:spcAft>
                <a:spcPts val="0"/>
              </a:spcAft>
              <a:buSzPts val="1800"/>
              <a:buFont typeface="Roboto Light"/>
              <a:buChar char="•"/>
              <a:defRPr>
                <a:latin typeface="Roboto Light"/>
                <a:ea typeface="Roboto Light"/>
                <a:cs typeface="Roboto Light"/>
                <a:sym typeface="Roboto Light"/>
              </a:defRPr>
            </a:lvl4pPr>
            <a:lvl5pPr marL="2286000" lvl="4" indent="-342900" rtl="0">
              <a:spcBef>
                <a:spcPts val="600"/>
              </a:spcBef>
              <a:spcAft>
                <a:spcPts val="0"/>
              </a:spcAft>
              <a:buSzPts val="1800"/>
              <a:buFont typeface="Roboto Light"/>
              <a:buChar char="•"/>
              <a:defRPr>
                <a:latin typeface="Roboto Light"/>
                <a:ea typeface="Roboto Light"/>
                <a:cs typeface="Roboto Light"/>
                <a:sym typeface="Roboto Light"/>
              </a:defRPr>
            </a:lvl5pPr>
            <a:lvl6pPr marL="2743200" lvl="5" indent="-342900" rtl="0">
              <a:spcBef>
                <a:spcPts val="600"/>
              </a:spcBef>
              <a:spcAft>
                <a:spcPts val="0"/>
              </a:spcAft>
              <a:buSzPts val="1800"/>
              <a:buFont typeface="Roboto Light"/>
              <a:buChar char="•"/>
              <a:defRPr>
                <a:latin typeface="Roboto Light"/>
                <a:ea typeface="Roboto Light"/>
                <a:cs typeface="Roboto Light"/>
                <a:sym typeface="Roboto Light"/>
              </a:defRPr>
            </a:lvl6pPr>
            <a:lvl7pPr marL="3200400" lvl="6" indent="-342900" rtl="0">
              <a:spcBef>
                <a:spcPts val="600"/>
              </a:spcBef>
              <a:spcAft>
                <a:spcPts val="0"/>
              </a:spcAft>
              <a:buSzPts val="1800"/>
              <a:buFont typeface="Roboto Light"/>
              <a:buChar char="•"/>
              <a:defRPr>
                <a:latin typeface="Roboto Light"/>
                <a:ea typeface="Roboto Light"/>
                <a:cs typeface="Roboto Light"/>
                <a:sym typeface="Roboto Light"/>
              </a:defRPr>
            </a:lvl7pPr>
            <a:lvl8pPr marL="3657600" lvl="7" indent="-342900" rtl="0">
              <a:spcBef>
                <a:spcPts val="600"/>
              </a:spcBef>
              <a:spcAft>
                <a:spcPts val="0"/>
              </a:spcAft>
              <a:buSzPts val="1800"/>
              <a:buFont typeface="Roboto Light"/>
              <a:buChar char="•"/>
              <a:defRPr>
                <a:latin typeface="Roboto Light"/>
                <a:ea typeface="Roboto Light"/>
                <a:cs typeface="Roboto Light"/>
                <a:sym typeface="Roboto Light"/>
              </a:defRPr>
            </a:lvl8pPr>
            <a:lvl9pPr marL="4114800" lvl="8" indent="-342900" rtl="0">
              <a:spcBef>
                <a:spcPts val="600"/>
              </a:spcBef>
              <a:spcAft>
                <a:spcPts val="0"/>
              </a:spcAft>
              <a:buSzPts val="1800"/>
              <a:buFont typeface="Roboto Light"/>
              <a:buChar char="•"/>
              <a:defRPr>
                <a:latin typeface="Roboto Light"/>
                <a:ea typeface="Roboto Light"/>
                <a:cs typeface="Roboto Light"/>
                <a:sym typeface="Roboto Light"/>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0" y="0"/>
            <a:ext cx="9144000" cy="3936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rgbClr val="0B5394"/>
              </a:buClr>
              <a:buSzPts val="1600"/>
              <a:buFont typeface="Roboto Medium"/>
              <a:buNone/>
              <a:defRPr sz="1600">
                <a:solidFill>
                  <a:srgbClr val="0B5394"/>
                </a:solidFill>
                <a:latin typeface="Roboto Medium"/>
                <a:ea typeface="Roboto Medium"/>
                <a:cs typeface="Roboto Medium"/>
                <a:sym typeface="Roboto Medium"/>
              </a:defRPr>
            </a:lvl1pPr>
            <a:lvl2pPr lvl="1" rtl="0">
              <a:spcBef>
                <a:spcPts val="0"/>
              </a:spcBef>
              <a:spcAft>
                <a:spcPts val="0"/>
              </a:spcAft>
              <a:buClr>
                <a:srgbClr val="0B5394"/>
              </a:buClr>
              <a:buSzPts val="2800"/>
              <a:buFont typeface="Roboto Medium"/>
              <a:buNone/>
              <a:defRPr sz="2800">
                <a:solidFill>
                  <a:srgbClr val="0B5394"/>
                </a:solidFill>
                <a:latin typeface="Roboto Medium"/>
                <a:ea typeface="Roboto Medium"/>
                <a:cs typeface="Roboto Medium"/>
                <a:sym typeface="Roboto Medium"/>
              </a:defRPr>
            </a:lvl2pPr>
            <a:lvl3pPr lvl="2" rtl="0">
              <a:spcBef>
                <a:spcPts val="0"/>
              </a:spcBef>
              <a:spcAft>
                <a:spcPts val="0"/>
              </a:spcAft>
              <a:buClr>
                <a:srgbClr val="0B5394"/>
              </a:buClr>
              <a:buSzPts val="2800"/>
              <a:buFont typeface="Roboto Medium"/>
              <a:buNone/>
              <a:defRPr sz="2800">
                <a:solidFill>
                  <a:srgbClr val="0B5394"/>
                </a:solidFill>
                <a:latin typeface="Roboto Medium"/>
                <a:ea typeface="Roboto Medium"/>
                <a:cs typeface="Roboto Medium"/>
                <a:sym typeface="Roboto Medium"/>
              </a:defRPr>
            </a:lvl3pPr>
            <a:lvl4pPr lvl="3" rtl="0">
              <a:spcBef>
                <a:spcPts val="0"/>
              </a:spcBef>
              <a:spcAft>
                <a:spcPts val="0"/>
              </a:spcAft>
              <a:buClr>
                <a:srgbClr val="0B5394"/>
              </a:buClr>
              <a:buSzPts val="2800"/>
              <a:buFont typeface="Roboto Medium"/>
              <a:buNone/>
              <a:defRPr sz="2800">
                <a:solidFill>
                  <a:srgbClr val="0B5394"/>
                </a:solidFill>
                <a:latin typeface="Roboto Medium"/>
                <a:ea typeface="Roboto Medium"/>
                <a:cs typeface="Roboto Medium"/>
                <a:sym typeface="Roboto Medium"/>
              </a:defRPr>
            </a:lvl4pPr>
            <a:lvl5pPr lvl="4" rtl="0">
              <a:spcBef>
                <a:spcPts val="0"/>
              </a:spcBef>
              <a:spcAft>
                <a:spcPts val="0"/>
              </a:spcAft>
              <a:buClr>
                <a:srgbClr val="0B5394"/>
              </a:buClr>
              <a:buSzPts val="2800"/>
              <a:buFont typeface="Roboto Medium"/>
              <a:buNone/>
              <a:defRPr sz="2800">
                <a:solidFill>
                  <a:srgbClr val="0B5394"/>
                </a:solidFill>
                <a:latin typeface="Roboto Medium"/>
                <a:ea typeface="Roboto Medium"/>
                <a:cs typeface="Roboto Medium"/>
                <a:sym typeface="Roboto Medium"/>
              </a:defRPr>
            </a:lvl5pPr>
            <a:lvl6pPr lvl="5" rtl="0">
              <a:spcBef>
                <a:spcPts val="0"/>
              </a:spcBef>
              <a:spcAft>
                <a:spcPts val="0"/>
              </a:spcAft>
              <a:buClr>
                <a:srgbClr val="0B5394"/>
              </a:buClr>
              <a:buSzPts val="2800"/>
              <a:buFont typeface="Roboto Medium"/>
              <a:buNone/>
              <a:defRPr sz="2800">
                <a:solidFill>
                  <a:srgbClr val="0B5394"/>
                </a:solidFill>
                <a:latin typeface="Roboto Medium"/>
                <a:ea typeface="Roboto Medium"/>
                <a:cs typeface="Roboto Medium"/>
                <a:sym typeface="Roboto Medium"/>
              </a:defRPr>
            </a:lvl6pPr>
            <a:lvl7pPr lvl="6" rtl="0">
              <a:spcBef>
                <a:spcPts val="0"/>
              </a:spcBef>
              <a:spcAft>
                <a:spcPts val="0"/>
              </a:spcAft>
              <a:buClr>
                <a:srgbClr val="0B5394"/>
              </a:buClr>
              <a:buSzPts val="2800"/>
              <a:buFont typeface="Roboto Medium"/>
              <a:buNone/>
              <a:defRPr sz="2800">
                <a:solidFill>
                  <a:srgbClr val="0B5394"/>
                </a:solidFill>
                <a:latin typeface="Roboto Medium"/>
                <a:ea typeface="Roboto Medium"/>
                <a:cs typeface="Roboto Medium"/>
                <a:sym typeface="Roboto Medium"/>
              </a:defRPr>
            </a:lvl7pPr>
            <a:lvl8pPr lvl="7" rtl="0">
              <a:spcBef>
                <a:spcPts val="0"/>
              </a:spcBef>
              <a:spcAft>
                <a:spcPts val="0"/>
              </a:spcAft>
              <a:buClr>
                <a:srgbClr val="0B5394"/>
              </a:buClr>
              <a:buSzPts val="2800"/>
              <a:buFont typeface="Roboto Medium"/>
              <a:buNone/>
              <a:defRPr sz="2800">
                <a:solidFill>
                  <a:srgbClr val="0B5394"/>
                </a:solidFill>
                <a:latin typeface="Roboto Medium"/>
                <a:ea typeface="Roboto Medium"/>
                <a:cs typeface="Roboto Medium"/>
                <a:sym typeface="Roboto Medium"/>
              </a:defRPr>
            </a:lvl8pPr>
            <a:lvl9pPr lvl="8" rtl="0">
              <a:spcBef>
                <a:spcPts val="0"/>
              </a:spcBef>
              <a:spcAft>
                <a:spcPts val="0"/>
              </a:spcAft>
              <a:buClr>
                <a:srgbClr val="0B5394"/>
              </a:buClr>
              <a:buSzPts val="2800"/>
              <a:buFont typeface="Roboto Medium"/>
              <a:buNone/>
              <a:defRPr sz="2800">
                <a:solidFill>
                  <a:srgbClr val="0B5394"/>
                </a:solidFill>
                <a:latin typeface="Roboto Medium"/>
                <a:ea typeface="Roboto Medium"/>
                <a:cs typeface="Roboto Medium"/>
                <a:sym typeface="Roboto Medium"/>
              </a:defRPr>
            </a:lvl9pPr>
          </a:lstStyle>
          <a:p>
            <a:endParaRPr/>
          </a:p>
        </p:txBody>
      </p:sp>
      <p:sp>
        <p:nvSpPr>
          <p:cNvPr id="7" name="Google Shape;7;p1"/>
          <p:cNvSpPr txBox="1">
            <a:spLocks noGrp="1"/>
          </p:cNvSpPr>
          <p:nvPr>
            <p:ph type="body" idx="1"/>
          </p:nvPr>
        </p:nvSpPr>
        <p:spPr>
          <a:xfrm>
            <a:off x="311700" y="572700"/>
            <a:ext cx="8520600" cy="34164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600"/>
              </a:spcBef>
              <a:spcAft>
                <a:spcPts val="0"/>
              </a:spcAft>
              <a:buClr>
                <a:schemeClr val="dk1"/>
              </a:buClr>
              <a:buSzPts val="1800"/>
              <a:buFont typeface="Roboto"/>
              <a:buChar char="•"/>
              <a:defRPr sz="1800">
                <a:solidFill>
                  <a:schemeClr val="dk1"/>
                </a:solidFill>
                <a:latin typeface="Roboto"/>
                <a:ea typeface="Roboto"/>
                <a:cs typeface="Roboto"/>
                <a:sym typeface="Roboto"/>
              </a:defRPr>
            </a:lvl1pPr>
            <a:lvl2pPr marL="914400" lvl="1" indent="-342900" rtl="0">
              <a:lnSpc>
                <a:spcPct val="115000"/>
              </a:lnSpc>
              <a:spcBef>
                <a:spcPts val="600"/>
              </a:spcBef>
              <a:spcAft>
                <a:spcPts val="0"/>
              </a:spcAft>
              <a:buClr>
                <a:schemeClr val="dk1"/>
              </a:buClr>
              <a:buSzPts val="1800"/>
              <a:buFont typeface="Roboto"/>
              <a:buChar char="•"/>
              <a:defRPr sz="1800">
                <a:solidFill>
                  <a:schemeClr val="dk1"/>
                </a:solidFill>
                <a:latin typeface="Roboto"/>
                <a:ea typeface="Roboto"/>
                <a:cs typeface="Roboto"/>
                <a:sym typeface="Roboto"/>
              </a:defRPr>
            </a:lvl2pPr>
            <a:lvl3pPr marL="1371600" lvl="2" indent="-342900" rtl="0">
              <a:lnSpc>
                <a:spcPct val="115000"/>
              </a:lnSpc>
              <a:spcBef>
                <a:spcPts val="600"/>
              </a:spcBef>
              <a:spcAft>
                <a:spcPts val="0"/>
              </a:spcAft>
              <a:buClr>
                <a:schemeClr val="dk1"/>
              </a:buClr>
              <a:buSzPts val="1800"/>
              <a:buFont typeface="Roboto"/>
              <a:buChar char="•"/>
              <a:defRPr sz="1800">
                <a:solidFill>
                  <a:schemeClr val="dk1"/>
                </a:solidFill>
                <a:latin typeface="Roboto"/>
                <a:ea typeface="Roboto"/>
                <a:cs typeface="Roboto"/>
                <a:sym typeface="Roboto"/>
              </a:defRPr>
            </a:lvl3pPr>
            <a:lvl4pPr marL="1828800" lvl="3" indent="-342900" rtl="0">
              <a:lnSpc>
                <a:spcPct val="115000"/>
              </a:lnSpc>
              <a:spcBef>
                <a:spcPts val="600"/>
              </a:spcBef>
              <a:spcAft>
                <a:spcPts val="0"/>
              </a:spcAft>
              <a:buClr>
                <a:schemeClr val="dk1"/>
              </a:buClr>
              <a:buSzPts val="1800"/>
              <a:buFont typeface="Roboto"/>
              <a:buChar char="•"/>
              <a:defRPr sz="1800">
                <a:solidFill>
                  <a:schemeClr val="dk1"/>
                </a:solidFill>
                <a:latin typeface="Roboto"/>
                <a:ea typeface="Roboto"/>
                <a:cs typeface="Roboto"/>
                <a:sym typeface="Roboto"/>
              </a:defRPr>
            </a:lvl4pPr>
            <a:lvl5pPr marL="2286000" lvl="4" indent="-342900" rtl="0">
              <a:lnSpc>
                <a:spcPct val="115000"/>
              </a:lnSpc>
              <a:spcBef>
                <a:spcPts val="600"/>
              </a:spcBef>
              <a:spcAft>
                <a:spcPts val="0"/>
              </a:spcAft>
              <a:buClr>
                <a:schemeClr val="dk1"/>
              </a:buClr>
              <a:buSzPts val="1800"/>
              <a:buFont typeface="Roboto"/>
              <a:buChar char="•"/>
              <a:defRPr sz="1800">
                <a:solidFill>
                  <a:schemeClr val="dk1"/>
                </a:solidFill>
                <a:latin typeface="Roboto"/>
                <a:ea typeface="Roboto"/>
                <a:cs typeface="Roboto"/>
                <a:sym typeface="Roboto"/>
              </a:defRPr>
            </a:lvl5pPr>
            <a:lvl6pPr marL="2743200" lvl="5" indent="-342900" rtl="0">
              <a:lnSpc>
                <a:spcPct val="115000"/>
              </a:lnSpc>
              <a:spcBef>
                <a:spcPts val="600"/>
              </a:spcBef>
              <a:spcAft>
                <a:spcPts val="0"/>
              </a:spcAft>
              <a:buClr>
                <a:schemeClr val="dk1"/>
              </a:buClr>
              <a:buSzPts val="1800"/>
              <a:buFont typeface="Roboto"/>
              <a:buChar char="•"/>
              <a:defRPr sz="1800">
                <a:solidFill>
                  <a:schemeClr val="dk1"/>
                </a:solidFill>
                <a:latin typeface="Roboto"/>
                <a:ea typeface="Roboto"/>
                <a:cs typeface="Roboto"/>
                <a:sym typeface="Roboto"/>
              </a:defRPr>
            </a:lvl6pPr>
            <a:lvl7pPr marL="3200400" lvl="6" indent="-342900" rtl="0">
              <a:lnSpc>
                <a:spcPct val="115000"/>
              </a:lnSpc>
              <a:spcBef>
                <a:spcPts val="600"/>
              </a:spcBef>
              <a:spcAft>
                <a:spcPts val="0"/>
              </a:spcAft>
              <a:buClr>
                <a:schemeClr val="dk1"/>
              </a:buClr>
              <a:buSzPts val="1800"/>
              <a:buFont typeface="Roboto"/>
              <a:buChar char="•"/>
              <a:defRPr sz="1800">
                <a:solidFill>
                  <a:schemeClr val="dk1"/>
                </a:solidFill>
                <a:latin typeface="Roboto"/>
                <a:ea typeface="Roboto"/>
                <a:cs typeface="Roboto"/>
                <a:sym typeface="Roboto"/>
              </a:defRPr>
            </a:lvl7pPr>
            <a:lvl8pPr marL="3657600" lvl="7" indent="-342900" rtl="0">
              <a:lnSpc>
                <a:spcPct val="115000"/>
              </a:lnSpc>
              <a:spcBef>
                <a:spcPts val="600"/>
              </a:spcBef>
              <a:spcAft>
                <a:spcPts val="0"/>
              </a:spcAft>
              <a:buClr>
                <a:schemeClr val="dk1"/>
              </a:buClr>
              <a:buSzPts val="1800"/>
              <a:buFont typeface="Roboto"/>
              <a:buChar char="•"/>
              <a:defRPr sz="1800">
                <a:solidFill>
                  <a:schemeClr val="dk1"/>
                </a:solidFill>
                <a:latin typeface="Roboto"/>
                <a:ea typeface="Roboto"/>
                <a:cs typeface="Roboto"/>
                <a:sym typeface="Roboto"/>
              </a:defRPr>
            </a:lvl8pPr>
            <a:lvl9pPr marL="4114800" lvl="8" indent="-342900" rtl="0">
              <a:lnSpc>
                <a:spcPct val="115000"/>
              </a:lnSpc>
              <a:spcBef>
                <a:spcPts val="600"/>
              </a:spcBef>
              <a:spcAft>
                <a:spcPts val="0"/>
              </a:spcAft>
              <a:buClr>
                <a:schemeClr val="dk1"/>
              </a:buClr>
              <a:buSzPts val="1800"/>
              <a:buFont typeface="Roboto"/>
              <a:buChar char="•"/>
              <a:defRPr sz="1800">
                <a:solidFill>
                  <a:schemeClr val="dk1"/>
                </a:solidFill>
                <a:latin typeface="Roboto"/>
                <a:ea typeface="Roboto"/>
                <a:cs typeface="Roboto"/>
                <a:sym typeface="Roboto"/>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rtl="0">
              <a:buNone/>
              <a:defRPr sz="1000">
                <a:solidFill>
                  <a:schemeClr val="dk1"/>
                </a:solidFill>
                <a:latin typeface="Roboto"/>
                <a:ea typeface="Roboto"/>
                <a:cs typeface="Roboto"/>
                <a:sym typeface="Roboto"/>
              </a:defRPr>
            </a:lvl1pPr>
            <a:lvl2pPr lvl="1" algn="r" rtl="0">
              <a:buNone/>
              <a:defRPr sz="1000">
                <a:solidFill>
                  <a:schemeClr val="dk1"/>
                </a:solidFill>
                <a:latin typeface="Roboto"/>
                <a:ea typeface="Roboto"/>
                <a:cs typeface="Roboto"/>
                <a:sym typeface="Roboto"/>
              </a:defRPr>
            </a:lvl2pPr>
            <a:lvl3pPr lvl="2" algn="r" rtl="0">
              <a:buNone/>
              <a:defRPr sz="1000">
                <a:solidFill>
                  <a:schemeClr val="dk1"/>
                </a:solidFill>
                <a:latin typeface="Roboto"/>
                <a:ea typeface="Roboto"/>
                <a:cs typeface="Roboto"/>
                <a:sym typeface="Roboto"/>
              </a:defRPr>
            </a:lvl3pPr>
            <a:lvl4pPr lvl="3" algn="r" rtl="0">
              <a:buNone/>
              <a:defRPr sz="1000">
                <a:solidFill>
                  <a:schemeClr val="dk1"/>
                </a:solidFill>
                <a:latin typeface="Roboto"/>
                <a:ea typeface="Roboto"/>
                <a:cs typeface="Roboto"/>
                <a:sym typeface="Roboto"/>
              </a:defRPr>
            </a:lvl4pPr>
            <a:lvl5pPr lvl="4" algn="r" rtl="0">
              <a:buNone/>
              <a:defRPr sz="1000">
                <a:solidFill>
                  <a:schemeClr val="dk1"/>
                </a:solidFill>
                <a:latin typeface="Roboto"/>
                <a:ea typeface="Roboto"/>
                <a:cs typeface="Roboto"/>
                <a:sym typeface="Roboto"/>
              </a:defRPr>
            </a:lvl5pPr>
            <a:lvl6pPr lvl="5" algn="r" rtl="0">
              <a:buNone/>
              <a:defRPr sz="1000">
                <a:solidFill>
                  <a:schemeClr val="dk1"/>
                </a:solidFill>
                <a:latin typeface="Roboto"/>
                <a:ea typeface="Roboto"/>
                <a:cs typeface="Roboto"/>
                <a:sym typeface="Roboto"/>
              </a:defRPr>
            </a:lvl6pPr>
            <a:lvl7pPr lvl="6" algn="r" rtl="0">
              <a:buNone/>
              <a:defRPr sz="1000">
                <a:solidFill>
                  <a:schemeClr val="dk1"/>
                </a:solidFill>
                <a:latin typeface="Roboto"/>
                <a:ea typeface="Roboto"/>
                <a:cs typeface="Roboto"/>
                <a:sym typeface="Roboto"/>
              </a:defRPr>
            </a:lvl7pPr>
            <a:lvl8pPr lvl="7" algn="r" rtl="0">
              <a:buNone/>
              <a:defRPr sz="1000">
                <a:solidFill>
                  <a:schemeClr val="dk1"/>
                </a:solidFill>
                <a:latin typeface="Roboto"/>
                <a:ea typeface="Roboto"/>
                <a:cs typeface="Roboto"/>
                <a:sym typeface="Roboto"/>
              </a:defRPr>
            </a:lvl8pPr>
            <a:lvl9pPr lvl="8" algn="r" rtl="0">
              <a:buNone/>
              <a:defRPr sz="1000">
                <a:solidFill>
                  <a:schemeClr val="dk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oreilly.com/library/view/industrial-cybersecurity/9781788395151/36461144-5a2a-4464-a29f-2ca39dddd56f.xhtml"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25"/>
          <p:cNvSpPr txBox="1">
            <a:spLocks noGrp="1"/>
          </p:cNvSpPr>
          <p:nvPr>
            <p:ph type="body" idx="1"/>
          </p:nvPr>
        </p:nvSpPr>
        <p:spPr>
          <a:xfrm>
            <a:off x="4812375" y="402200"/>
            <a:ext cx="4038000" cy="4260900"/>
          </a:xfrm>
          <a:prstGeom prst="rect">
            <a:avLst/>
          </a:prstGeom>
        </p:spPr>
        <p:txBody>
          <a:bodyPr spcFirstLastPara="1" wrap="square" lIns="91425" tIns="91425" rIns="91425" bIns="91425" anchor="ctr" anchorCtr="0">
            <a:noAutofit/>
          </a:bodyPr>
          <a:lstStyle/>
          <a:p>
            <a:pPr marL="0" lvl="0" indent="0" algn="l" rtl="0">
              <a:spcBef>
                <a:spcPts val="600"/>
              </a:spcBef>
              <a:spcAft>
                <a:spcPts val="0"/>
              </a:spcAft>
              <a:buNone/>
            </a:pPr>
            <a:r>
              <a:rPr lang="en" b="1" dirty="0">
                <a:solidFill>
                  <a:schemeClr val="accent3"/>
                </a:solidFill>
                <a:latin typeface="Roboto"/>
                <a:ea typeface="Roboto"/>
                <a:cs typeface="Roboto"/>
                <a:sym typeface="Roboto"/>
              </a:rPr>
              <a:t>Internet Design Principles</a:t>
            </a:r>
            <a:endParaRPr b="1" dirty="0">
              <a:solidFill>
                <a:schemeClr val="accent3"/>
              </a:solidFill>
              <a:latin typeface="Roboto"/>
              <a:ea typeface="Roboto"/>
              <a:cs typeface="Roboto"/>
              <a:sym typeface="Roboto"/>
            </a:endParaRPr>
          </a:p>
          <a:p>
            <a:pPr marL="457200" lvl="0" indent="-342900" algn="l" rtl="0">
              <a:spcBef>
                <a:spcPts val="600"/>
              </a:spcBef>
              <a:spcAft>
                <a:spcPts val="0"/>
              </a:spcAft>
              <a:buClr>
                <a:schemeClr val="accent3"/>
              </a:buClr>
              <a:buSzPts val="1800"/>
              <a:buFont typeface="Roboto"/>
              <a:buChar char="•"/>
            </a:pPr>
            <a:r>
              <a:rPr lang="en" b="1" dirty="0">
                <a:solidFill>
                  <a:schemeClr val="accent3"/>
                </a:solidFill>
                <a:latin typeface="Roboto"/>
                <a:ea typeface="Roboto"/>
                <a:cs typeface="Roboto"/>
                <a:sym typeface="Roboto"/>
              </a:rPr>
              <a:t>Architecting the Internet</a:t>
            </a:r>
            <a:endParaRPr b="1" dirty="0">
              <a:solidFill>
                <a:schemeClr val="accent3"/>
              </a:solidFill>
              <a:latin typeface="Roboto"/>
              <a:ea typeface="Roboto"/>
              <a:cs typeface="Roboto"/>
              <a:sym typeface="Roboto"/>
            </a:endParaRPr>
          </a:p>
          <a:p>
            <a:pPr marL="457200" lvl="0" indent="-342900" algn="l" rtl="0">
              <a:spcBef>
                <a:spcPts val="0"/>
              </a:spcBef>
              <a:spcAft>
                <a:spcPts val="0"/>
              </a:spcAft>
              <a:buClr>
                <a:srgbClr val="B7B7B7"/>
              </a:buClr>
              <a:buSzPts val="1800"/>
              <a:buChar char="•"/>
            </a:pPr>
            <a:r>
              <a:rPr lang="en" dirty="0">
                <a:solidFill>
                  <a:srgbClr val="B7B7B7"/>
                </a:solidFill>
              </a:rPr>
              <a:t>Narrow Waist, Demultiplexing</a:t>
            </a:r>
            <a:endParaRPr dirty="0">
              <a:solidFill>
                <a:srgbClr val="B7B7B7"/>
              </a:solidFill>
            </a:endParaRPr>
          </a:p>
          <a:p>
            <a:pPr marL="457200" lvl="0" indent="-342900" algn="l" rtl="0">
              <a:spcBef>
                <a:spcPts val="0"/>
              </a:spcBef>
              <a:spcAft>
                <a:spcPts val="0"/>
              </a:spcAft>
              <a:buClr>
                <a:srgbClr val="B7B7B7"/>
              </a:buClr>
              <a:buSzPts val="1800"/>
              <a:buChar char="•"/>
            </a:pPr>
            <a:r>
              <a:rPr lang="en" dirty="0">
                <a:solidFill>
                  <a:srgbClr val="B7B7B7"/>
                </a:solidFill>
              </a:rPr>
              <a:t>End-to-End Principle</a:t>
            </a:r>
            <a:endParaRPr dirty="0">
              <a:solidFill>
                <a:srgbClr val="B7B7B7"/>
              </a:solidFill>
            </a:endParaRPr>
          </a:p>
          <a:p>
            <a:pPr marL="0" lvl="0" indent="0" algn="l" rtl="0">
              <a:spcBef>
                <a:spcPts val="600"/>
              </a:spcBef>
              <a:spcAft>
                <a:spcPts val="0"/>
              </a:spcAft>
              <a:buNone/>
            </a:pPr>
            <a:r>
              <a:rPr lang="en" dirty="0">
                <a:solidFill>
                  <a:srgbClr val="B7B7B7"/>
                </a:solidFill>
              </a:rPr>
              <a:t>Designing Resource Sharing</a:t>
            </a:r>
            <a:endParaRPr dirty="0">
              <a:solidFill>
                <a:srgbClr val="B7B7B7"/>
              </a:solidFill>
            </a:endParaRPr>
          </a:p>
          <a:p>
            <a:pPr marL="457200" lvl="0" indent="-342900" algn="l" rtl="0">
              <a:spcBef>
                <a:spcPts val="600"/>
              </a:spcBef>
              <a:spcAft>
                <a:spcPts val="0"/>
              </a:spcAft>
              <a:buClr>
                <a:srgbClr val="B7B7B7"/>
              </a:buClr>
              <a:buSzPts val="1800"/>
              <a:buChar char="•"/>
            </a:pPr>
            <a:r>
              <a:rPr lang="en" dirty="0">
                <a:solidFill>
                  <a:srgbClr val="B7B7B7"/>
                </a:solidFill>
              </a:rPr>
              <a:t>Statistical Multiplexing</a:t>
            </a:r>
            <a:endParaRPr dirty="0">
              <a:solidFill>
                <a:srgbClr val="B7B7B7"/>
              </a:solidFill>
            </a:endParaRPr>
          </a:p>
          <a:p>
            <a:pPr marL="457200" lvl="0" indent="-342900" algn="l" rtl="0">
              <a:spcBef>
                <a:spcPts val="0"/>
              </a:spcBef>
              <a:spcAft>
                <a:spcPts val="0"/>
              </a:spcAft>
              <a:buClr>
                <a:srgbClr val="B7B7B7"/>
              </a:buClr>
              <a:buSzPts val="1800"/>
              <a:buChar char="•"/>
            </a:pPr>
            <a:r>
              <a:rPr lang="en" dirty="0">
                <a:solidFill>
                  <a:srgbClr val="B7B7B7"/>
                </a:solidFill>
              </a:rPr>
              <a:t>Circuit vs. Packet Switching</a:t>
            </a:r>
            <a:endParaRPr dirty="0">
              <a:solidFill>
                <a:srgbClr val="B7B7B7"/>
              </a:solidFill>
            </a:endParaRPr>
          </a:p>
          <a:p>
            <a:pPr marL="457200" lvl="0" indent="-342900" algn="l" rtl="0">
              <a:spcBef>
                <a:spcPts val="0"/>
              </a:spcBef>
              <a:spcAft>
                <a:spcPts val="0"/>
              </a:spcAft>
              <a:buClr>
                <a:srgbClr val="B7B7B7"/>
              </a:buClr>
              <a:buSzPts val="1800"/>
              <a:buChar char="•"/>
            </a:pPr>
            <a:r>
              <a:rPr lang="en" dirty="0">
                <a:solidFill>
                  <a:srgbClr val="B7B7B7"/>
                </a:solidFill>
              </a:rPr>
              <a:t>Which is Better?</a:t>
            </a:r>
            <a:endParaRPr dirty="0">
              <a:solidFill>
                <a:srgbClr val="B7B7B7"/>
              </a:solidFill>
            </a:endParaRPr>
          </a:p>
          <a:p>
            <a:pPr marL="457200" lvl="0" indent="-342900" algn="l" rtl="0">
              <a:spcBef>
                <a:spcPts val="0"/>
              </a:spcBef>
              <a:spcAft>
                <a:spcPts val="0"/>
              </a:spcAft>
              <a:buClr>
                <a:srgbClr val="B7B7B7"/>
              </a:buClr>
              <a:buSzPts val="1800"/>
              <a:buChar char="•"/>
            </a:pPr>
            <a:r>
              <a:rPr lang="en" dirty="0">
                <a:solidFill>
                  <a:srgbClr val="B7B7B7"/>
                </a:solidFill>
              </a:rPr>
              <a:t>A Brief History</a:t>
            </a:r>
            <a:endParaRPr dirty="0">
              <a:solidFill>
                <a:srgbClr val="B7B7B7"/>
              </a:solidFill>
            </a:endParaRPr>
          </a:p>
        </p:txBody>
      </p:sp>
      <p:sp>
        <p:nvSpPr>
          <p:cNvPr id="151" name="Google Shape;151;p25"/>
          <p:cNvSpPr txBox="1">
            <a:spLocks noGrp="1"/>
          </p:cNvSpPr>
          <p:nvPr>
            <p:ph type="title"/>
          </p:nvPr>
        </p:nvSpPr>
        <p:spPr>
          <a:xfrm>
            <a:off x="177925" y="2003300"/>
            <a:ext cx="4038000" cy="20379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Architecting the Internet</a:t>
            </a:r>
            <a:endParaRPr/>
          </a:p>
        </p:txBody>
      </p:sp>
      <p:sp>
        <p:nvSpPr>
          <p:cNvPr id="152" name="Google Shape;152;p25"/>
          <p:cNvSpPr txBox="1">
            <a:spLocks noGrp="1"/>
          </p:cNvSpPr>
          <p:nvPr>
            <p:ph type="subTitle" idx="2"/>
          </p:nvPr>
        </p:nvSpPr>
        <p:spPr>
          <a:xfrm>
            <a:off x="177925" y="4068000"/>
            <a:ext cx="4158000" cy="393600"/>
          </a:xfrm>
          <a:prstGeom prst="rect">
            <a:avLst/>
          </a:prstGeom>
        </p:spPr>
        <p:txBody>
          <a:bodyPr spcFirstLastPara="1" wrap="square" lIns="91425" tIns="91425" rIns="91425" bIns="91425" anchor="ctr" anchorCtr="0">
            <a:noAutofit/>
          </a:bodyPr>
          <a:lstStyle/>
          <a:p>
            <a:pPr marL="0" lvl="0" indent="0" algn="l" rtl="0">
              <a:spcBef>
                <a:spcPts val="600"/>
              </a:spcBef>
              <a:spcAft>
                <a:spcPts val="0"/>
              </a:spcAft>
              <a:buNone/>
            </a:pPr>
            <a:r>
              <a:rPr lang="en" dirty="0"/>
              <a:t>Lecture 2, Spring 2026</a:t>
            </a:r>
            <a:endParaRPr dirty="0"/>
          </a:p>
        </p:txBody>
      </p:sp>
      <p:sp>
        <p:nvSpPr>
          <p:cNvPr id="2" name="Slide Number Placeholder 1">
            <a:extLst>
              <a:ext uri="{FF2B5EF4-FFF2-40B4-BE49-F238E27FC236}">
                <a16:creationId xmlns:a16="http://schemas.microsoft.com/office/drawing/2014/main" id="{9C8B3F31-0835-49C3-5714-A8C77E0783E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a:t>
            </a:fld>
            <a:endParaRPr lang="en"/>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Google Shape;298;p35"/>
          <p:cNvSpPr txBox="1">
            <a:spLocks noGrp="1"/>
          </p:cNvSpPr>
          <p:nvPr>
            <p:ph type="title"/>
          </p:nvPr>
        </p:nvSpPr>
        <p:spPr>
          <a:xfrm>
            <a:off x="0" y="0"/>
            <a:ext cx="9144000" cy="393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Protocols at Different Internet Layers</a:t>
            </a:r>
            <a:endParaRPr/>
          </a:p>
        </p:txBody>
      </p:sp>
      <p:sp>
        <p:nvSpPr>
          <p:cNvPr id="299" name="Google Shape;299;p35"/>
          <p:cNvSpPr/>
          <p:nvPr/>
        </p:nvSpPr>
        <p:spPr>
          <a:xfrm>
            <a:off x="1562575" y="4578275"/>
            <a:ext cx="1106100" cy="371100"/>
          </a:xfrm>
          <a:prstGeom prst="rect">
            <a:avLst/>
          </a:prstGeom>
          <a:solidFill>
            <a:srgbClr val="F4CCCC"/>
          </a:solidFill>
          <a:ln w="9525" cap="flat" cmpd="sng">
            <a:solidFill>
              <a:srgbClr val="666666"/>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Roboto"/>
                <a:ea typeface="Roboto"/>
                <a:cs typeface="Roboto"/>
                <a:sym typeface="Roboto"/>
              </a:rPr>
              <a:t>Physical</a:t>
            </a:r>
            <a:endParaRPr>
              <a:latin typeface="Roboto"/>
              <a:ea typeface="Roboto"/>
              <a:cs typeface="Roboto"/>
              <a:sym typeface="Roboto"/>
            </a:endParaRPr>
          </a:p>
        </p:txBody>
      </p:sp>
      <p:sp>
        <p:nvSpPr>
          <p:cNvPr id="300" name="Google Shape;300;p35"/>
          <p:cNvSpPr/>
          <p:nvPr/>
        </p:nvSpPr>
        <p:spPr>
          <a:xfrm>
            <a:off x="1562575" y="3898463"/>
            <a:ext cx="1106100" cy="371100"/>
          </a:xfrm>
          <a:prstGeom prst="rect">
            <a:avLst/>
          </a:prstGeom>
          <a:solidFill>
            <a:srgbClr val="FCE5CD"/>
          </a:solidFill>
          <a:ln w="9525" cap="flat" cmpd="sng">
            <a:solidFill>
              <a:srgbClr val="666666"/>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Roboto"/>
                <a:ea typeface="Roboto"/>
                <a:cs typeface="Roboto"/>
                <a:sym typeface="Roboto"/>
              </a:rPr>
              <a:t>Link</a:t>
            </a:r>
            <a:endParaRPr>
              <a:latin typeface="Roboto"/>
              <a:ea typeface="Roboto"/>
              <a:cs typeface="Roboto"/>
              <a:sym typeface="Roboto"/>
            </a:endParaRPr>
          </a:p>
        </p:txBody>
      </p:sp>
      <p:sp>
        <p:nvSpPr>
          <p:cNvPr id="301" name="Google Shape;301;p35"/>
          <p:cNvSpPr/>
          <p:nvPr/>
        </p:nvSpPr>
        <p:spPr>
          <a:xfrm>
            <a:off x="1562575" y="3218650"/>
            <a:ext cx="1106100" cy="371100"/>
          </a:xfrm>
          <a:prstGeom prst="rect">
            <a:avLst/>
          </a:prstGeom>
          <a:solidFill>
            <a:srgbClr val="D9EAD3"/>
          </a:solidFill>
          <a:ln w="9525" cap="flat" cmpd="sng">
            <a:solidFill>
              <a:srgbClr val="666666"/>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Roboto"/>
                <a:ea typeface="Roboto"/>
                <a:cs typeface="Roboto"/>
                <a:sym typeface="Roboto"/>
              </a:rPr>
              <a:t>Internet</a:t>
            </a:r>
            <a:endParaRPr>
              <a:latin typeface="Roboto"/>
              <a:ea typeface="Roboto"/>
              <a:cs typeface="Roboto"/>
              <a:sym typeface="Roboto"/>
            </a:endParaRPr>
          </a:p>
        </p:txBody>
      </p:sp>
      <p:cxnSp>
        <p:nvCxnSpPr>
          <p:cNvPr id="302" name="Google Shape;302;p35"/>
          <p:cNvCxnSpPr>
            <a:stCxn id="300" idx="2"/>
            <a:endCxn id="299" idx="0"/>
          </p:cNvCxnSpPr>
          <p:nvPr/>
        </p:nvCxnSpPr>
        <p:spPr>
          <a:xfrm>
            <a:off x="2115625" y="4269563"/>
            <a:ext cx="0" cy="308700"/>
          </a:xfrm>
          <a:prstGeom prst="straightConnector1">
            <a:avLst/>
          </a:prstGeom>
          <a:noFill/>
          <a:ln w="9525" cap="flat" cmpd="sng">
            <a:solidFill>
              <a:srgbClr val="666666"/>
            </a:solidFill>
            <a:prstDash val="solid"/>
            <a:round/>
            <a:headEnd type="none" w="med" len="med"/>
            <a:tailEnd type="none" w="med" len="med"/>
          </a:ln>
        </p:spPr>
      </p:cxnSp>
      <p:cxnSp>
        <p:nvCxnSpPr>
          <p:cNvPr id="303" name="Google Shape;303;p35"/>
          <p:cNvCxnSpPr>
            <a:stCxn id="301" idx="2"/>
            <a:endCxn id="300" idx="0"/>
          </p:cNvCxnSpPr>
          <p:nvPr/>
        </p:nvCxnSpPr>
        <p:spPr>
          <a:xfrm>
            <a:off x="2115625" y="3589750"/>
            <a:ext cx="0" cy="308700"/>
          </a:xfrm>
          <a:prstGeom prst="straightConnector1">
            <a:avLst/>
          </a:prstGeom>
          <a:noFill/>
          <a:ln w="9525" cap="flat" cmpd="sng">
            <a:solidFill>
              <a:srgbClr val="666666"/>
            </a:solidFill>
            <a:prstDash val="solid"/>
            <a:round/>
            <a:headEnd type="none" w="med" len="med"/>
            <a:tailEnd type="none" w="med" len="med"/>
          </a:ln>
        </p:spPr>
      </p:cxnSp>
      <p:sp>
        <p:nvSpPr>
          <p:cNvPr id="304" name="Google Shape;304;p35"/>
          <p:cNvSpPr txBox="1"/>
          <p:nvPr/>
        </p:nvSpPr>
        <p:spPr>
          <a:xfrm>
            <a:off x="744475" y="4628375"/>
            <a:ext cx="741900" cy="270900"/>
          </a:xfrm>
          <a:prstGeom prst="rect">
            <a:avLst/>
          </a:prstGeom>
          <a:noFill/>
          <a:ln>
            <a:noFill/>
          </a:ln>
        </p:spPr>
        <p:txBody>
          <a:bodyPr spcFirstLastPara="1" wrap="square" lIns="27425" tIns="27425" rIns="27425" bIns="27425" anchor="t" anchorCtr="0">
            <a:spAutoFit/>
          </a:bodyPr>
          <a:lstStyle/>
          <a:p>
            <a:pPr marL="0" lvl="0" indent="0" algn="l" rtl="0">
              <a:spcBef>
                <a:spcPts val="0"/>
              </a:spcBef>
              <a:spcAft>
                <a:spcPts val="0"/>
              </a:spcAft>
              <a:buNone/>
            </a:pPr>
            <a:r>
              <a:rPr lang="en">
                <a:solidFill>
                  <a:srgbClr val="000000"/>
                </a:solidFill>
                <a:latin typeface="Roboto"/>
                <a:ea typeface="Roboto"/>
                <a:cs typeface="Roboto"/>
                <a:sym typeface="Roboto"/>
              </a:rPr>
              <a:t>Layer 1:</a:t>
            </a:r>
            <a:endParaRPr>
              <a:solidFill>
                <a:srgbClr val="000000"/>
              </a:solidFill>
              <a:latin typeface="Roboto"/>
              <a:ea typeface="Roboto"/>
              <a:cs typeface="Roboto"/>
              <a:sym typeface="Roboto"/>
            </a:endParaRPr>
          </a:p>
        </p:txBody>
      </p:sp>
      <p:sp>
        <p:nvSpPr>
          <p:cNvPr id="305" name="Google Shape;305;p35"/>
          <p:cNvSpPr txBox="1"/>
          <p:nvPr/>
        </p:nvSpPr>
        <p:spPr>
          <a:xfrm>
            <a:off x="744475" y="3948575"/>
            <a:ext cx="741900" cy="270900"/>
          </a:xfrm>
          <a:prstGeom prst="rect">
            <a:avLst/>
          </a:prstGeom>
          <a:noFill/>
          <a:ln>
            <a:noFill/>
          </a:ln>
        </p:spPr>
        <p:txBody>
          <a:bodyPr spcFirstLastPara="1" wrap="square" lIns="27425" tIns="27425" rIns="27425" bIns="27425" anchor="t" anchorCtr="0">
            <a:spAutoFit/>
          </a:bodyPr>
          <a:lstStyle/>
          <a:p>
            <a:pPr marL="0" lvl="0" indent="0" algn="l" rtl="0">
              <a:spcBef>
                <a:spcPts val="0"/>
              </a:spcBef>
              <a:spcAft>
                <a:spcPts val="0"/>
              </a:spcAft>
              <a:buNone/>
            </a:pPr>
            <a:r>
              <a:rPr lang="en">
                <a:solidFill>
                  <a:srgbClr val="000000"/>
                </a:solidFill>
                <a:latin typeface="Roboto"/>
                <a:ea typeface="Roboto"/>
                <a:cs typeface="Roboto"/>
                <a:sym typeface="Roboto"/>
              </a:rPr>
              <a:t>Layer 2:</a:t>
            </a:r>
            <a:endParaRPr>
              <a:solidFill>
                <a:srgbClr val="000000"/>
              </a:solidFill>
              <a:latin typeface="Roboto"/>
              <a:ea typeface="Roboto"/>
              <a:cs typeface="Roboto"/>
              <a:sym typeface="Roboto"/>
            </a:endParaRPr>
          </a:p>
        </p:txBody>
      </p:sp>
      <p:sp>
        <p:nvSpPr>
          <p:cNvPr id="306" name="Google Shape;306;p35"/>
          <p:cNvSpPr txBox="1"/>
          <p:nvPr/>
        </p:nvSpPr>
        <p:spPr>
          <a:xfrm>
            <a:off x="744475" y="3268775"/>
            <a:ext cx="741900" cy="270900"/>
          </a:xfrm>
          <a:prstGeom prst="rect">
            <a:avLst/>
          </a:prstGeom>
          <a:noFill/>
          <a:ln>
            <a:noFill/>
          </a:ln>
        </p:spPr>
        <p:txBody>
          <a:bodyPr spcFirstLastPara="1" wrap="square" lIns="27425" tIns="27425" rIns="27425" bIns="27425" anchor="t" anchorCtr="0">
            <a:spAutoFit/>
          </a:bodyPr>
          <a:lstStyle/>
          <a:p>
            <a:pPr marL="0" lvl="0" indent="0" algn="l" rtl="0">
              <a:spcBef>
                <a:spcPts val="0"/>
              </a:spcBef>
              <a:spcAft>
                <a:spcPts val="0"/>
              </a:spcAft>
              <a:buNone/>
            </a:pPr>
            <a:r>
              <a:rPr lang="en">
                <a:solidFill>
                  <a:srgbClr val="000000"/>
                </a:solidFill>
                <a:latin typeface="Roboto"/>
                <a:ea typeface="Roboto"/>
                <a:cs typeface="Roboto"/>
                <a:sym typeface="Roboto"/>
              </a:rPr>
              <a:t>Layer 3:</a:t>
            </a:r>
            <a:endParaRPr>
              <a:solidFill>
                <a:srgbClr val="000000"/>
              </a:solidFill>
              <a:latin typeface="Roboto"/>
              <a:ea typeface="Roboto"/>
              <a:cs typeface="Roboto"/>
              <a:sym typeface="Roboto"/>
            </a:endParaRPr>
          </a:p>
        </p:txBody>
      </p:sp>
      <p:sp>
        <p:nvSpPr>
          <p:cNvPr id="307" name="Google Shape;307;p35"/>
          <p:cNvSpPr/>
          <p:nvPr/>
        </p:nvSpPr>
        <p:spPr>
          <a:xfrm>
            <a:off x="1562575" y="2532850"/>
            <a:ext cx="1106100" cy="371100"/>
          </a:xfrm>
          <a:prstGeom prst="rect">
            <a:avLst/>
          </a:prstGeom>
          <a:solidFill>
            <a:srgbClr val="C9DAF8"/>
          </a:solidFill>
          <a:ln w="9525" cap="flat" cmpd="sng">
            <a:solidFill>
              <a:srgbClr val="666666"/>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Roboto"/>
                <a:ea typeface="Roboto"/>
                <a:cs typeface="Roboto"/>
                <a:sym typeface="Roboto"/>
              </a:rPr>
              <a:t>Transport</a:t>
            </a:r>
            <a:endParaRPr>
              <a:latin typeface="Roboto"/>
              <a:ea typeface="Roboto"/>
              <a:cs typeface="Roboto"/>
              <a:sym typeface="Roboto"/>
            </a:endParaRPr>
          </a:p>
        </p:txBody>
      </p:sp>
      <p:cxnSp>
        <p:nvCxnSpPr>
          <p:cNvPr id="308" name="Google Shape;308;p35"/>
          <p:cNvCxnSpPr>
            <a:stCxn id="307" idx="2"/>
            <a:endCxn id="301" idx="0"/>
          </p:cNvCxnSpPr>
          <p:nvPr/>
        </p:nvCxnSpPr>
        <p:spPr>
          <a:xfrm>
            <a:off x="2115625" y="2903950"/>
            <a:ext cx="0" cy="314700"/>
          </a:xfrm>
          <a:prstGeom prst="straightConnector1">
            <a:avLst/>
          </a:prstGeom>
          <a:noFill/>
          <a:ln w="9525" cap="flat" cmpd="sng">
            <a:solidFill>
              <a:srgbClr val="666666"/>
            </a:solidFill>
            <a:prstDash val="solid"/>
            <a:round/>
            <a:headEnd type="none" w="med" len="med"/>
            <a:tailEnd type="none" w="med" len="med"/>
          </a:ln>
        </p:spPr>
      </p:cxnSp>
      <p:sp>
        <p:nvSpPr>
          <p:cNvPr id="309" name="Google Shape;309;p35"/>
          <p:cNvSpPr txBox="1"/>
          <p:nvPr/>
        </p:nvSpPr>
        <p:spPr>
          <a:xfrm>
            <a:off x="744475" y="2582975"/>
            <a:ext cx="741900" cy="270900"/>
          </a:xfrm>
          <a:prstGeom prst="rect">
            <a:avLst/>
          </a:prstGeom>
          <a:noFill/>
          <a:ln>
            <a:noFill/>
          </a:ln>
        </p:spPr>
        <p:txBody>
          <a:bodyPr spcFirstLastPara="1" wrap="square" lIns="27425" tIns="27425" rIns="27425" bIns="27425" anchor="t" anchorCtr="0">
            <a:spAutoFit/>
          </a:bodyPr>
          <a:lstStyle/>
          <a:p>
            <a:pPr marL="0" lvl="0" indent="0" algn="l" rtl="0">
              <a:spcBef>
                <a:spcPts val="0"/>
              </a:spcBef>
              <a:spcAft>
                <a:spcPts val="0"/>
              </a:spcAft>
              <a:buNone/>
            </a:pPr>
            <a:r>
              <a:rPr lang="en">
                <a:solidFill>
                  <a:srgbClr val="000000"/>
                </a:solidFill>
                <a:latin typeface="Roboto"/>
                <a:ea typeface="Roboto"/>
                <a:cs typeface="Roboto"/>
                <a:sym typeface="Roboto"/>
              </a:rPr>
              <a:t>Layer 4:</a:t>
            </a:r>
            <a:endParaRPr>
              <a:solidFill>
                <a:srgbClr val="000000"/>
              </a:solidFill>
              <a:latin typeface="Roboto"/>
              <a:ea typeface="Roboto"/>
              <a:cs typeface="Roboto"/>
              <a:sym typeface="Roboto"/>
            </a:endParaRPr>
          </a:p>
        </p:txBody>
      </p:sp>
      <p:sp>
        <p:nvSpPr>
          <p:cNvPr id="310" name="Google Shape;310;p35"/>
          <p:cNvSpPr/>
          <p:nvPr/>
        </p:nvSpPr>
        <p:spPr>
          <a:xfrm>
            <a:off x="1562575" y="1847050"/>
            <a:ext cx="1106100" cy="371100"/>
          </a:xfrm>
          <a:prstGeom prst="rect">
            <a:avLst/>
          </a:prstGeom>
          <a:solidFill>
            <a:srgbClr val="D9D2E9"/>
          </a:solidFill>
          <a:ln w="9525" cap="flat" cmpd="sng">
            <a:solidFill>
              <a:srgbClr val="666666"/>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Roboto"/>
                <a:ea typeface="Roboto"/>
                <a:cs typeface="Roboto"/>
                <a:sym typeface="Roboto"/>
              </a:rPr>
              <a:t>Application</a:t>
            </a:r>
            <a:endParaRPr>
              <a:latin typeface="Roboto"/>
              <a:ea typeface="Roboto"/>
              <a:cs typeface="Roboto"/>
              <a:sym typeface="Roboto"/>
            </a:endParaRPr>
          </a:p>
        </p:txBody>
      </p:sp>
      <p:cxnSp>
        <p:nvCxnSpPr>
          <p:cNvPr id="311" name="Google Shape;311;p35"/>
          <p:cNvCxnSpPr>
            <a:stCxn id="310" idx="2"/>
            <a:endCxn id="307" idx="0"/>
          </p:cNvCxnSpPr>
          <p:nvPr/>
        </p:nvCxnSpPr>
        <p:spPr>
          <a:xfrm>
            <a:off x="2115625" y="2218150"/>
            <a:ext cx="0" cy="314700"/>
          </a:xfrm>
          <a:prstGeom prst="straightConnector1">
            <a:avLst/>
          </a:prstGeom>
          <a:noFill/>
          <a:ln w="9525" cap="flat" cmpd="sng">
            <a:solidFill>
              <a:srgbClr val="666666"/>
            </a:solidFill>
            <a:prstDash val="solid"/>
            <a:round/>
            <a:headEnd type="none" w="med" len="med"/>
            <a:tailEnd type="none" w="med" len="med"/>
          </a:ln>
        </p:spPr>
      </p:cxnSp>
      <p:sp>
        <p:nvSpPr>
          <p:cNvPr id="312" name="Google Shape;312;p35"/>
          <p:cNvSpPr txBox="1"/>
          <p:nvPr/>
        </p:nvSpPr>
        <p:spPr>
          <a:xfrm>
            <a:off x="744475" y="1897175"/>
            <a:ext cx="741900" cy="270900"/>
          </a:xfrm>
          <a:prstGeom prst="rect">
            <a:avLst/>
          </a:prstGeom>
          <a:noFill/>
          <a:ln>
            <a:noFill/>
          </a:ln>
        </p:spPr>
        <p:txBody>
          <a:bodyPr spcFirstLastPara="1" wrap="square" lIns="27425" tIns="27425" rIns="27425" bIns="27425" anchor="t" anchorCtr="0">
            <a:spAutoFit/>
          </a:bodyPr>
          <a:lstStyle/>
          <a:p>
            <a:pPr marL="0" lvl="0" indent="0" algn="l" rtl="0">
              <a:spcBef>
                <a:spcPts val="0"/>
              </a:spcBef>
              <a:spcAft>
                <a:spcPts val="0"/>
              </a:spcAft>
              <a:buNone/>
            </a:pPr>
            <a:r>
              <a:rPr lang="en">
                <a:solidFill>
                  <a:srgbClr val="000000"/>
                </a:solidFill>
                <a:latin typeface="Roboto"/>
                <a:ea typeface="Roboto"/>
                <a:cs typeface="Roboto"/>
                <a:sym typeface="Roboto"/>
              </a:rPr>
              <a:t>Layer 7:</a:t>
            </a:r>
            <a:endParaRPr>
              <a:solidFill>
                <a:srgbClr val="000000"/>
              </a:solidFill>
              <a:latin typeface="Roboto"/>
              <a:ea typeface="Roboto"/>
              <a:cs typeface="Roboto"/>
              <a:sym typeface="Roboto"/>
            </a:endParaRPr>
          </a:p>
        </p:txBody>
      </p:sp>
      <p:sp>
        <p:nvSpPr>
          <p:cNvPr id="313" name="Google Shape;313;p35"/>
          <p:cNvSpPr txBox="1">
            <a:spLocks noGrp="1"/>
          </p:cNvSpPr>
          <p:nvPr>
            <p:ph type="body" idx="1"/>
          </p:nvPr>
        </p:nvSpPr>
        <p:spPr>
          <a:xfrm>
            <a:off x="107050" y="402200"/>
            <a:ext cx="8909700" cy="12522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a:t>The narrow waist: IP (Internet Protocol) is the only protocol at Layer 3.</a:t>
            </a:r>
            <a:endParaRPr/>
          </a:p>
          <a:p>
            <a:pPr marL="457200" lvl="0" indent="-342900" algn="l" rtl="0">
              <a:spcBef>
                <a:spcPts val="600"/>
              </a:spcBef>
              <a:spcAft>
                <a:spcPts val="0"/>
              </a:spcAft>
              <a:buSzPts val="1800"/>
              <a:buChar char="●"/>
            </a:pPr>
            <a:r>
              <a:rPr lang="en"/>
              <a:t>All hosts and routers understand IP.</a:t>
            </a:r>
            <a:endParaRPr/>
          </a:p>
          <a:p>
            <a:pPr marL="457200" lvl="0" indent="-342900" algn="l" rtl="0">
              <a:spcBef>
                <a:spcPts val="0"/>
              </a:spcBef>
              <a:spcAft>
                <a:spcPts val="0"/>
              </a:spcAft>
              <a:buSzPts val="1800"/>
              <a:buChar char="●"/>
            </a:pPr>
            <a:r>
              <a:rPr lang="en"/>
              <a:t>This unifies the Internet and enables federation.</a:t>
            </a:r>
            <a:endParaRPr/>
          </a:p>
        </p:txBody>
      </p:sp>
      <p:sp>
        <p:nvSpPr>
          <p:cNvPr id="314" name="Google Shape;314;p35"/>
          <p:cNvSpPr/>
          <p:nvPr/>
        </p:nvSpPr>
        <p:spPr>
          <a:xfrm>
            <a:off x="3273025" y="4578275"/>
            <a:ext cx="792300" cy="371100"/>
          </a:xfrm>
          <a:prstGeom prst="rect">
            <a:avLst/>
          </a:prstGeom>
          <a:solidFill>
            <a:srgbClr val="F4CCCC"/>
          </a:solidFill>
          <a:ln w="9525" cap="flat" cmpd="sng">
            <a:solidFill>
              <a:srgbClr val="666666"/>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Roboto"/>
                <a:ea typeface="Roboto"/>
                <a:cs typeface="Roboto"/>
                <a:sym typeface="Roboto"/>
              </a:rPr>
              <a:t>Optical</a:t>
            </a:r>
            <a:endParaRPr>
              <a:latin typeface="Roboto"/>
              <a:ea typeface="Roboto"/>
              <a:cs typeface="Roboto"/>
              <a:sym typeface="Roboto"/>
            </a:endParaRPr>
          </a:p>
        </p:txBody>
      </p:sp>
      <p:sp>
        <p:nvSpPr>
          <p:cNvPr id="315" name="Google Shape;315;p35"/>
          <p:cNvSpPr/>
          <p:nvPr/>
        </p:nvSpPr>
        <p:spPr>
          <a:xfrm>
            <a:off x="4217725" y="4578275"/>
            <a:ext cx="1234200" cy="371100"/>
          </a:xfrm>
          <a:prstGeom prst="rect">
            <a:avLst/>
          </a:prstGeom>
          <a:solidFill>
            <a:srgbClr val="F4CCCC"/>
          </a:solidFill>
          <a:ln w="9525" cap="flat" cmpd="sng">
            <a:solidFill>
              <a:srgbClr val="666666"/>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Roboto"/>
                <a:ea typeface="Roboto"/>
                <a:cs typeface="Roboto"/>
                <a:sym typeface="Roboto"/>
              </a:rPr>
              <a:t>Copper Wire</a:t>
            </a:r>
            <a:endParaRPr>
              <a:latin typeface="Roboto"/>
              <a:ea typeface="Roboto"/>
              <a:cs typeface="Roboto"/>
              <a:sym typeface="Roboto"/>
            </a:endParaRPr>
          </a:p>
        </p:txBody>
      </p:sp>
      <p:sp>
        <p:nvSpPr>
          <p:cNvPr id="316" name="Google Shape;316;p35"/>
          <p:cNvSpPr/>
          <p:nvPr/>
        </p:nvSpPr>
        <p:spPr>
          <a:xfrm>
            <a:off x="5604325" y="4578275"/>
            <a:ext cx="1234200" cy="371100"/>
          </a:xfrm>
          <a:prstGeom prst="rect">
            <a:avLst/>
          </a:prstGeom>
          <a:solidFill>
            <a:srgbClr val="F4CCCC"/>
          </a:solidFill>
          <a:ln w="9525" cap="flat" cmpd="sng">
            <a:solidFill>
              <a:srgbClr val="666666"/>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Roboto"/>
                <a:ea typeface="Roboto"/>
                <a:cs typeface="Roboto"/>
                <a:sym typeface="Roboto"/>
              </a:rPr>
              <a:t>Radio Waves</a:t>
            </a:r>
            <a:endParaRPr>
              <a:latin typeface="Roboto"/>
              <a:ea typeface="Roboto"/>
              <a:cs typeface="Roboto"/>
              <a:sym typeface="Roboto"/>
            </a:endParaRPr>
          </a:p>
        </p:txBody>
      </p:sp>
      <p:sp>
        <p:nvSpPr>
          <p:cNvPr id="317" name="Google Shape;317;p35"/>
          <p:cNvSpPr/>
          <p:nvPr/>
        </p:nvSpPr>
        <p:spPr>
          <a:xfrm>
            <a:off x="6990925" y="4578275"/>
            <a:ext cx="1388400" cy="371100"/>
          </a:xfrm>
          <a:prstGeom prst="rect">
            <a:avLst/>
          </a:prstGeom>
          <a:solidFill>
            <a:srgbClr val="F4CCCC"/>
          </a:solidFill>
          <a:ln w="9525" cap="flat" cmpd="sng">
            <a:solidFill>
              <a:srgbClr val="666666"/>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Roboto"/>
                <a:ea typeface="Roboto"/>
                <a:cs typeface="Roboto"/>
                <a:sym typeface="Roboto"/>
              </a:rPr>
              <a:t>Telephone Line</a:t>
            </a:r>
            <a:endParaRPr>
              <a:latin typeface="Roboto"/>
              <a:ea typeface="Roboto"/>
              <a:cs typeface="Roboto"/>
              <a:sym typeface="Roboto"/>
            </a:endParaRPr>
          </a:p>
        </p:txBody>
      </p:sp>
      <p:sp>
        <p:nvSpPr>
          <p:cNvPr id="318" name="Google Shape;318;p35"/>
          <p:cNvSpPr/>
          <p:nvPr/>
        </p:nvSpPr>
        <p:spPr>
          <a:xfrm>
            <a:off x="5888125" y="3898475"/>
            <a:ext cx="666600" cy="371100"/>
          </a:xfrm>
          <a:prstGeom prst="rect">
            <a:avLst/>
          </a:prstGeom>
          <a:solidFill>
            <a:srgbClr val="FCE5CD"/>
          </a:solidFill>
          <a:ln w="9525" cap="flat" cmpd="sng">
            <a:solidFill>
              <a:srgbClr val="666666"/>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Roboto"/>
                <a:ea typeface="Roboto"/>
                <a:cs typeface="Roboto"/>
                <a:sym typeface="Roboto"/>
              </a:rPr>
              <a:t>Wi-Fi</a:t>
            </a:r>
            <a:endParaRPr>
              <a:latin typeface="Roboto"/>
              <a:ea typeface="Roboto"/>
              <a:cs typeface="Roboto"/>
              <a:sym typeface="Roboto"/>
            </a:endParaRPr>
          </a:p>
        </p:txBody>
      </p:sp>
      <p:cxnSp>
        <p:nvCxnSpPr>
          <p:cNvPr id="319" name="Google Shape;319;p35"/>
          <p:cNvCxnSpPr>
            <a:stCxn id="318" idx="2"/>
            <a:endCxn id="316" idx="0"/>
          </p:cNvCxnSpPr>
          <p:nvPr/>
        </p:nvCxnSpPr>
        <p:spPr>
          <a:xfrm>
            <a:off x="6221425" y="4269575"/>
            <a:ext cx="0" cy="308700"/>
          </a:xfrm>
          <a:prstGeom prst="straightConnector1">
            <a:avLst/>
          </a:prstGeom>
          <a:noFill/>
          <a:ln w="9525" cap="flat" cmpd="sng">
            <a:solidFill>
              <a:schemeClr val="dk2"/>
            </a:solidFill>
            <a:prstDash val="solid"/>
            <a:round/>
            <a:headEnd type="none" w="med" len="med"/>
            <a:tailEnd type="none" w="med" len="med"/>
          </a:ln>
        </p:spPr>
      </p:cxnSp>
      <p:sp>
        <p:nvSpPr>
          <p:cNvPr id="320" name="Google Shape;320;p35"/>
          <p:cNvSpPr/>
          <p:nvPr/>
        </p:nvSpPr>
        <p:spPr>
          <a:xfrm>
            <a:off x="7049275" y="3898475"/>
            <a:ext cx="1271700" cy="371100"/>
          </a:xfrm>
          <a:prstGeom prst="rect">
            <a:avLst/>
          </a:prstGeom>
          <a:solidFill>
            <a:srgbClr val="FCE5CD"/>
          </a:solidFill>
          <a:ln w="9525" cap="flat" cmpd="sng">
            <a:solidFill>
              <a:srgbClr val="666666"/>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Roboto"/>
                <a:ea typeface="Roboto"/>
                <a:cs typeface="Roboto"/>
                <a:sym typeface="Roboto"/>
              </a:rPr>
              <a:t>Point-to-Point</a:t>
            </a:r>
            <a:endParaRPr>
              <a:latin typeface="Roboto"/>
              <a:ea typeface="Roboto"/>
              <a:cs typeface="Roboto"/>
              <a:sym typeface="Roboto"/>
            </a:endParaRPr>
          </a:p>
        </p:txBody>
      </p:sp>
      <p:cxnSp>
        <p:nvCxnSpPr>
          <p:cNvPr id="321" name="Google Shape;321;p35"/>
          <p:cNvCxnSpPr>
            <a:stCxn id="320" idx="2"/>
            <a:endCxn id="317" idx="0"/>
          </p:cNvCxnSpPr>
          <p:nvPr/>
        </p:nvCxnSpPr>
        <p:spPr>
          <a:xfrm>
            <a:off x="7685125" y="4269575"/>
            <a:ext cx="0" cy="308700"/>
          </a:xfrm>
          <a:prstGeom prst="straightConnector1">
            <a:avLst/>
          </a:prstGeom>
          <a:noFill/>
          <a:ln w="9525" cap="flat" cmpd="sng">
            <a:solidFill>
              <a:schemeClr val="dk2"/>
            </a:solidFill>
            <a:prstDash val="solid"/>
            <a:round/>
            <a:headEnd type="none" w="med" len="med"/>
            <a:tailEnd type="none" w="med" len="med"/>
          </a:ln>
        </p:spPr>
      </p:cxnSp>
      <p:sp>
        <p:nvSpPr>
          <p:cNvPr id="322" name="Google Shape;322;p35"/>
          <p:cNvSpPr/>
          <p:nvPr/>
        </p:nvSpPr>
        <p:spPr>
          <a:xfrm>
            <a:off x="4393975" y="3898475"/>
            <a:ext cx="881700" cy="371100"/>
          </a:xfrm>
          <a:prstGeom prst="rect">
            <a:avLst/>
          </a:prstGeom>
          <a:solidFill>
            <a:srgbClr val="FCE5CD"/>
          </a:solidFill>
          <a:ln w="9525" cap="flat" cmpd="sng">
            <a:solidFill>
              <a:srgbClr val="666666"/>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Roboto"/>
                <a:ea typeface="Roboto"/>
                <a:cs typeface="Roboto"/>
                <a:sym typeface="Roboto"/>
              </a:rPr>
              <a:t>Ethernet</a:t>
            </a:r>
            <a:endParaRPr>
              <a:latin typeface="Roboto"/>
              <a:ea typeface="Roboto"/>
              <a:cs typeface="Roboto"/>
              <a:sym typeface="Roboto"/>
            </a:endParaRPr>
          </a:p>
        </p:txBody>
      </p:sp>
      <p:cxnSp>
        <p:nvCxnSpPr>
          <p:cNvPr id="323" name="Google Shape;323;p35"/>
          <p:cNvCxnSpPr>
            <a:stCxn id="322" idx="2"/>
            <a:endCxn id="315" idx="0"/>
          </p:cNvCxnSpPr>
          <p:nvPr/>
        </p:nvCxnSpPr>
        <p:spPr>
          <a:xfrm>
            <a:off x="4834825" y="4269575"/>
            <a:ext cx="0" cy="308700"/>
          </a:xfrm>
          <a:prstGeom prst="straightConnector1">
            <a:avLst/>
          </a:prstGeom>
          <a:noFill/>
          <a:ln w="9525" cap="flat" cmpd="sng">
            <a:solidFill>
              <a:schemeClr val="dk2"/>
            </a:solidFill>
            <a:prstDash val="solid"/>
            <a:round/>
            <a:headEnd type="none" w="med" len="med"/>
            <a:tailEnd type="none" w="med" len="med"/>
          </a:ln>
        </p:spPr>
      </p:cxnSp>
      <p:sp>
        <p:nvSpPr>
          <p:cNvPr id="324" name="Google Shape;324;p35"/>
          <p:cNvSpPr/>
          <p:nvPr/>
        </p:nvSpPr>
        <p:spPr>
          <a:xfrm>
            <a:off x="3385825" y="3898475"/>
            <a:ext cx="566700" cy="371100"/>
          </a:xfrm>
          <a:prstGeom prst="rect">
            <a:avLst/>
          </a:prstGeom>
          <a:solidFill>
            <a:srgbClr val="FCE5CD"/>
          </a:solidFill>
          <a:ln w="9525" cap="flat" cmpd="sng">
            <a:solidFill>
              <a:srgbClr val="666666"/>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Roboto"/>
                <a:ea typeface="Roboto"/>
                <a:cs typeface="Roboto"/>
                <a:sym typeface="Roboto"/>
              </a:rPr>
              <a:t>FDDI</a:t>
            </a:r>
            <a:endParaRPr>
              <a:latin typeface="Roboto"/>
              <a:ea typeface="Roboto"/>
              <a:cs typeface="Roboto"/>
              <a:sym typeface="Roboto"/>
            </a:endParaRPr>
          </a:p>
        </p:txBody>
      </p:sp>
      <p:cxnSp>
        <p:nvCxnSpPr>
          <p:cNvPr id="325" name="Google Shape;325;p35"/>
          <p:cNvCxnSpPr>
            <a:stCxn id="324" idx="2"/>
            <a:endCxn id="314" idx="0"/>
          </p:cNvCxnSpPr>
          <p:nvPr/>
        </p:nvCxnSpPr>
        <p:spPr>
          <a:xfrm>
            <a:off x="3669175" y="4269575"/>
            <a:ext cx="0" cy="308700"/>
          </a:xfrm>
          <a:prstGeom prst="straightConnector1">
            <a:avLst/>
          </a:prstGeom>
          <a:noFill/>
          <a:ln w="9525" cap="flat" cmpd="sng">
            <a:solidFill>
              <a:schemeClr val="dk2"/>
            </a:solidFill>
            <a:prstDash val="solid"/>
            <a:round/>
            <a:headEnd type="none" w="med" len="med"/>
            <a:tailEnd type="none" w="med" len="med"/>
          </a:ln>
        </p:spPr>
      </p:cxnSp>
      <p:sp>
        <p:nvSpPr>
          <p:cNvPr id="326" name="Google Shape;326;p35"/>
          <p:cNvSpPr/>
          <p:nvPr/>
        </p:nvSpPr>
        <p:spPr>
          <a:xfrm>
            <a:off x="5244675" y="3215663"/>
            <a:ext cx="666600" cy="371100"/>
          </a:xfrm>
          <a:prstGeom prst="rect">
            <a:avLst/>
          </a:prstGeom>
          <a:solidFill>
            <a:srgbClr val="D9EAD3"/>
          </a:solidFill>
          <a:ln w="9525" cap="flat" cmpd="sng">
            <a:solidFill>
              <a:srgbClr val="666666"/>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Roboto"/>
                <a:ea typeface="Roboto"/>
                <a:cs typeface="Roboto"/>
                <a:sym typeface="Roboto"/>
              </a:rPr>
              <a:t>IP</a:t>
            </a:r>
            <a:endParaRPr>
              <a:latin typeface="Roboto"/>
              <a:ea typeface="Roboto"/>
              <a:cs typeface="Roboto"/>
              <a:sym typeface="Roboto"/>
            </a:endParaRPr>
          </a:p>
        </p:txBody>
      </p:sp>
      <p:cxnSp>
        <p:nvCxnSpPr>
          <p:cNvPr id="327" name="Google Shape;327;p35"/>
          <p:cNvCxnSpPr>
            <a:stCxn id="324" idx="0"/>
            <a:endCxn id="326" idx="2"/>
          </p:cNvCxnSpPr>
          <p:nvPr/>
        </p:nvCxnSpPr>
        <p:spPr>
          <a:xfrm rot="10800000" flipH="1">
            <a:off x="3669175" y="3586775"/>
            <a:ext cx="1908900" cy="311700"/>
          </a:xfrm>
          <a:prstGeom prst="straightConnector1">
            <a:avLst/>
          </a:prstGeom>
          <a:noFill/>
          <a:ln w="9525" cap="flat" cmpd="sng">
            <a:solidFill>
              <a:schemeClr val="dk2"/>
            </a:solidFill>
            <a:prstDash val="solid"/>
            <a:round/>
            <a:headEnd type="none" w="med" len="med"/>
            <a:tailEnd type="none" w="med" len="med"/>
          </a:ln>
        </p:spPr>
      </p:cxnSp>
      <p:cxnSp>
        <p:nvCxnSpPr>
          <p:cNvPr id="328" name="Google Shape;328;p35"/>
          <p:cNvCxnSpPr>
            <a:stCxn id="322" idx="0"/>
            <a:endCxn id="326" idx="2"/>
          </p:cNvCxnSpPr>
          <p:nvPr/>
        </p:nvCxnSpPr>
        <p:spPr>
          <a:xfrm rot="10800000" flipH="1">
            <a:off x="4834825" y="3586775"/>
            <a:ext cx="743100" cy="311700"/>
          </a:xfrm>
          <a:prstGeom prst="straightConnector1">
            <a:avLst/>
          </a:prstGeom>
          <a:noFill/>
          <a:ln w="9525" cap="flat" cmpd="sng">
            <a:solidFill>
              <a:schemeClr val="dk2"/>
            </a:solidFill>
            <a:prstDash val="solid"/>
            <a:round/>
            <a:headEnd type="none" w="med" len="med"/>
            <a:tailEnd type="none" w="med" len="med"/>
          </a:ln>
        </p:spPr>
      </p:cxnSp>
      <p:cxnSp>
        <p:nvCxnSpPr>
          <p:cNvPr id="329" name="Google Shape;329;p35"/>
          <p:cNvCxnSpPr>
            <a:stCxn id="318" idx="0"/>
            <a:endCxn id="326" idx="2"/>
          </p:cNvCxnSpPr>
          <p:nvPr/>
        </p:nvCxnSpPr>
        <p:spPr>
          <a:xfrm rot="10800000">
            <a:off x="5577925" y="3586775"/>
            <a:ext cx="643500" cy="311700"/>
          </a:xfrm>
          <a:prstGeom prst="straightConnector1">
            <a:avLst/>
          </a:prstGeom>
          <a:noFill/>
          <a:ln w="9525" cap="flat" cmpd="sng">
            <a:solidFill>
              <a:schemeClr val="dk2"/>
            </a:solidFill>
            <a:prstDash val="solid"/>
            <a:round/>
            <a:headEnd type="none" w="med" len="med"/>
            <a:tailEnd type="none" w="med" len="med"/>
          </a:ln>
        </p:spPr>
      </p:cxnSp>
      <p:cxnSp>
        <p:nvCxnSpPr>
          <p:cNvPr id="330" name="Google Shape;330;p35"/>
          <p:cNvCxnSpPr>
            <a:stCxn id="320" idx="0"/>
            <a:endCxn id="326" idx="2"/>
          </p:cNvCxnSpPr>
          <p:nvPr/>
        </p:nvCxnSpPr>
        <p:spPr>
          <a:xfrm rot="10800000">
            <a:off x="5577925" y="3586775"/>
            <a:ext cx="2107200" cy="311700"/>
          </a:xfrm>
          <a:prstGeom prst="straightConnector1">
            <a:avLst/>
          </a:prstGeom>
          <a:noFill/>
          <a:ln w="9525" cap="flat" cmpd="sng">
            <a:solidFill>
              <a:schemeClr val="dk2"/>
            </a:solidFill>
            <a:prstDash val="solid"/>
            <a:round/>
            <a:headEnd type="none" w="med" len="med"/>
            <a:tailEnd type="none" w="med" len="med"/>
          </a:ln>
        </p:spPr>
      </p:cxnSp>
      <p:sp>
        <p:nvSpPr>
          <p:cNvPr id="331" name="Google Shape;331;p35"/>
          <p:cNvSpPr/>
          <p:nvPr/>
        </p:nvSpPr>
        <p:spPr>
          <a:xfrm>
            <a:off x="4101675" y="2532863"/>
            <a:ext cx="666600" cy="371100"/>
          </a:xfrm>
          <a:prstGeom prst="rect">
            <a:avLst/>
          </a:prstGeom>
          <a:solidFill>
            <a:schemeClr val="lt2"/>
          </a:solidFill>
          <a:ln w="9525" cap="flat" cmpd="sng">
            <a:solidFill>
              <a:srgbClr val="666666"/>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Roboto"/>
                <a:ea typeface="Roboto"/>
                <a:cs typeface="Roboto"/>
                <a:sym typeface="Roboto"/>
              </a:rPr>
              <a:t>TCP</a:t>
            </a:r>
            <a:endParaRPr>
              <a:latin typeface="Roboto"/>
              <a:ea typeface="Roboto"/>
              <a:cs typeface="Roboto"/>
              <a:sym typeface="Roboto"/>
            </a:endParaRPr>
          </a:p>
        </p:txBody>
      </p:sp>
      <p:sp>
        <p:nvSpPr>
          <p:cNvPr id="332" name="Google Shape;332;p35"/>
          <p:cNvSpPr/>
          <p:nvPr/>
        </p:nvSpPr>
        <p:spPr>
          <a:xfrm>
            <a:off x="6387675" y="2532863"/>
            <a:ext cx="666600" cy="371100"/>
          </a:xfrm>
          <a:prstGeom prst="rect">
            <a:avLst/>
          </a:prstGeom>
          <a:solidFill>
            <a:schemeClr val="lt2"/>
          </a:solidFill>
          <a:ln w="9525" cap="flat" cmpd="sng">
            <a:solidFill>
              <a:srgbClr val="666666"/>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Roboto"/>
                <a:ea typeface="Roboto"/>
                <a:cs typeface="Roboto"/>
                <a:sym typeface="Roboto"/>
              </a:rPr>
              <a:t>UDP</a:t>
            </a:r>
            <a:endParaRPr>
              <a:latin typeface="Roboto"/>
              <a:ea typeface="Roboto"/>
              <a:cs typeface="Roboto"/>
              <a:sym typeface="Roboto"/>
            </a:endParaRPr>
          </a:p>
        </p:txBody>
      </p:sp>
      <p:cxnSp>
        <p:nvCxnSpPr>
          <p:cNvPr id="333" name="Google Shape;333;p35"/>
          <p:cNvCxnSpPr>
            <a:stCxn id="334" idx="2"/>
            <a:endCxn id="331" idx="0"/>
          </p:cNvCxnSpPr>
          <p:nvPr/>
        </p:nvCxnSpPr>
        <p:spPr>
          <a:xfrm>
            <a:off x="3977775" y="2218163"/>
            <a:ext cx="457200" cy="314700"/>
          </a:xfrm>
          <a:prstGeom prst="straightConnector1">
            <a:avLst/>
          </a:prstGeom>
          <a:noFill/>
          <a:ln w="9525" cap="flat" cmpd="sng">
            <a:solidFill>
              <a:schemeClr val="dk2"/>
            </a:solidFill>
            <a:prstDash val="solid"/>
            <a:round/>
            <a:headEnd type="none" w="med" len="med"/>
            <a:tailEnd type="none" w="med" len="med"/>
          </a:ln>
        </p:spPr>
      </p:cxnSp>
      <p:cxnSp>
        <p:nvCxnSpPr>
          <p:cNvPr id="335" name="Google Shape;335;p35"/>
          <p:cNvCxnSpPr>
            <a:stCxn id="331" idx="0"/>
            <a:endCxn id="336" idx="2"/>
          </p:cNvCxnSpPr>
          <p:nvPr/>
        </p:nvCxnSpPr>
        <p:spPr>
          <a:xfrm rot="10800000" flipH="1">
            <a:off x="4434975" y="2218163"/>
            <a:ext cx="457200" cy="314700"/>
          </a:xfrm>
          <a:prstGeom prst="straightConnector1">
            <a:avLst/>
          </a:prstGeom>
          <a:noFill/>
          <a:ln w="9525" cap="flat" cmpd="sng">
            <a:solidFill>
              <a:schemeClr val="dk2"/>
            </a:solidFill>
            <a:prstDash val="solid"/>
            <a:round/>
            <a:headEnd type="none" w="med" len="med"/>
            <a:tailEnd type="none" w="med" len="med"/>
          </a:ln>
        </p:spPr>
      </p:cxnSp>
      <p:cxnSp>
        <p:nvCxnSpPr>
          <p:cNvPr id="337" name="Google Shape;337;p35"/>
          <p:cNvCxnSpPr>
            <a:stCxn id="332" idx="0"/>
            <a:endCxn id="338" idx="2"/>
          </p:cNvCxnSpPr>
          <p:nvPr/>
        </p:nvCxnSpPr>
        <p:spPr>
          <a:xfrm rot="10800000">
            <a:off x="6263775" y="2218163"/>
            <a:ext cx="457200" cy="314700"/>
          </a:xfrm>
          <a:prstGeom prst="straightConnector1">
            <a:avLst/>
          </a:prstGeom>
          <a:noFill/>
          <a:ln w="9525" cap="flat" cmpd="sng">
            <a:solidFill>
              <a:schemeClr val="dk2"/>
            </a:solidFill>
            <a:prstDash val="solid"/>
            <a:round/>
            <a:headEnd type="none" w="med" len="med"/>
            <a:tailEnd type="none" w="med" len="med"/>
          </a:ln>
        </p:spPr>
      </p:cxnSp>
      <p:cxnSp>
        <p:nvCxnSpPr>
          <p:cNvPr id="339" name="Google Shape;339;p35"/>
          <p:cNvCxnSpPr>
            <a:stCxn id="332" idx="0"/>
            <a:endCxn id="340" idx="2"/>
          </p:cNvCxnSpPr>
          <p:nvPr/>
        </p:nvCxnSpPr>
        <p:spPr>
          <a:xfrm rot="10800000" flipH="1">
            <a:off x="6720975" y="2218163"/>
            <a:ext cx="457200" cy="314700"/>
          </a:xfrm>
          <a:prstGeom prst="straightConnector1">
            <a:avLst/>
          </a:prstGeom>
          <a:noFill/>
          <a:ln w="9525" cap="flat" cmpd="sng">
            <a:solidFill>
              <a:schemeClr val="dk2"/>
            </a:solidFill>
            <a:prstDash val="solid"/>
            <a:round/>
            <a:headEnd type="none" w="med" len="med"/>
            <a:tailEnd type="none" w="med" len="med"/>
          </a:ln>
        </p:spPr>
      </p:cxnSp>
      <p:cxnSp>
        <p:nvCxnSpPr>
          <p:cNvPr id="341" name="Google Shape;341;p35"/>
          <p:cNvCxnSpPr>
            <a:stCxn id="326" idx="0"/>
            <a:endCxn id="331" idx="2"/>
          </p:cNvCxnSpPr>
          <p:nvPr/>
        </p:nvCxnSpPr>
        <p:spPr>
          <a:xfrm rot="10800000">
            <a:off x="4434975" y="2903963"/>
            <a:ext cx="1143000" cy="311700"/>
          </a:xfrm>
          <a:prstGeom prst="straightConnector1">
            <a:avLst/>
          </a:prstGeom>
          <a:noFill/>
          <a:ln w="9525" cap="flat" cmpd="sng">
            <a:solidFill>
              <a:schemeClr val="dk2"/>
            </a:solidFill>
            <a:prstDash val="solid"/>
            <a:round/>
            <a:headEnd type="none" w="med" len="med"/>
            <a:tailEnd type="none" w="med" len="med"/>
          </a:ln>
        </p:spPr>
      </p:cxnSp>
      <p:cxnSp>
        <p:nvCxnSpPr>
          <p:cNvPr id="342" name="Google Shape;342;p35"/>
          <p:cNvCxnSpPr>
            <a:stCxn id="326" idx="0"/>
            <a:endCxn id="332" idx="2"/>
          </p:cNvCxnSpPr>
          <p:nvPr/>
        </p:nvCxnSpPr>
        <p:spPr>
          <a:xfrm rot="10800000" flipH="1">
            <a:off x="5577975" y="2903963"/>
            <a:ext cx="1143000" cy="311700"/>
          </a:xfrm>
          <a:prstGeom prst="straightConnector1">
            <a:avLst/>
          </a:prstGeom>
          <a:noFill/>
          <a:ln w="9525" cap="flat" cmpd="sng">
            <a:solidFill>
              <a:schemeClr val="dk2"/>
            </a:solidFill>
            <a:prstDash val="solid"/>
            <a:round/>
            <a:headEnd type="none" w="med" len="med"/>
            <a:tailEnd type="none" w="med" len="med"/>
          </a:ln>
        </p:spPr>
      </p:cxnSp>
      <p:sp>
        <p:nvSpPr>
          <p:cNvPr id="334" name="Google Shape;334;p35"/>
          <p:cNvSpPr/>
          <p:nvPr/>
        </p:nvSpPr>
        <p:spPr>
          <a:xfrm>
            <a:off x="3644475" y="1847063"/>
            <a:ext cx="666600" cy="371100"/>
          </a:xfrm>
          <a:prstGeom prst="rect">
            <a:avLst/>
          </a:prstGeom>
          <a:solidFill>
            <a:srgbClr val="D9D2E9"/>
          </a:solidFill>
          <a:ln w="9525" cap="flat" cmpd="sng">
            <a:solidFill>
              <a:srgbClr val="666666"/>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Roboto"/>
                <a:ea typeface="Roboto"/>
                <a:cs typeface="Roboto"/>
                <a:sym typeface="Roboto"/>
              </a:rPr>
              <a:t>SMTP</a:t>
            </a:r>
            <a:endParaRPr>
              <a:latin typeface="Roboto"/>
              <a:ea typeface="Roboto"/>
              <a:cs typeface="Roboto"/>
              <a:sym typeface="Roboto"/>
            </a:endParaRPr>
          </a:p>
        </p:txBody>
      </p:sp>
      <p:sp>
        <p:nvSpPr>
          <p:cNvPr id="338" name="Google Shape;338;p35"/>
          <p:cNvSpPr/>
          <p:nvPr/>
        </p:nvSpPr>
        <p:spPr>
          <a:xfrm>
            <a:off x="5930475" y="1847063"/>
            <a:ext cx="666600" cy="371100"/>
          </a:xfrm>
          <a:prstGeom prst="rect">
            <a:avLst/>
          </a:prstGeom>
          <a:solidFill>
            <a:srgbClr val="D9D2E9"/>
          </a:solidFill>
          <a:ln w="9525" cap="flat" cmpd="sng">
            <a:solidFill>
              <a:srgbClr val="666666"/>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Roboto"/>
                <a:ea typeface="Roboto"/>
                <a:cs typeface="Roboto"/>
                <a:sym typeface="Roboto"/>
              </a:rPr>
              <a:t>DNS</a:t>
            </a:r>
            <a:endParaRPr>
              <a:latin typeface="Roboto"/>
              <a:ea typeface="Roboto"/>
              <a:cs typeface="Roboto"/>
              <a:sym typeface="Roboto"/>
            </a:endParaRPr>
          </a:p>
        </p:txBody>
      </p:sp>
      <p:sp>
        <p:nvSpPr>
          <p:cNvPr id="336" name="Google Shape;336;p35"/>
          <p:cNvSpPr/>
          <p:nvPr/>
        </p:nvSpPr>
        <p:spPr>
          <a:xfrm>
            <a:off x="4558875" y="1847063"/>
            <a:ext cx="666600" cy="371100"/>
          </a:xfrm>
          <a:prstGeom prst="rect">
            <a:avLst/>
          </a:prstGeom>
          <a:solidFill>
            <a:srgbClr val="D9D2E9"/>
          </a:solidFill>
          <a:ln w="9525" cap="flat" cmpd="sng">
            <a:solidFill>
              <a:srgbClr val="666666"/>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Roboto"/>
                <a:ea typeface="Roboto"/>
                <a:cs typeface="Roboto"/>
                <a:sym typeface="Roboto"/>
              </a:rPr>
              <a:t>HTTP</a:t>
            </a:r>
            <a:endParaRPr>
              <a:latin typeface="Roboto"/>
              <a:ea typeface="Roboto"/>
              <a:cs typeface="Roboto"/>
              <a:sym typeface="Roboto"/>
            </a:endParaRPr>
          </a:p>
        </p:txBody>
      </p:sp>
      <p:sp>
        <p:nvSpPr>
          <p:cNvPr id="340" name="Google Shape;340;p35"/>
          <p:cNvSpPr/>
          <p:nvPr/>
        </p:nvSpPr>
        <p:spPr>
          <a:xfrm>
            <a:off x="6844875" y="1847063"/>
            <a:ext cx="666600" cy="371100"/>
          </a:xfrm>
          <a:prstGeom prst="rect">
            <a:avLst/>
          </a:prstGeom>
          <a:solidFill>
            <a:srgbClr val="D9D2E9"/>
          </a:solidFill>
          <a:ln w="9525" cap="flat" cmpd="sng">
            <a:solidFill>
              <a:srgbClr val="666666"/>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Roboto"/>
                <a:ea typeface="Roboto"/>
                <a:cs typeface="Roboto"/>
                <a:sym typeface="Roboto"/>
              </a:rPr>
              <a:t>NTP</a:t>
            </a:r>
            <a:endParaRPr>
              <a:latin typeface="Roboto"/>
              <a:ea typeface="Roboto"/>
              <a:cs typeface="Roboto"/>
              <a:sym typeface="Roboto"/>
            </a:endParaRPr>
          </a:p>
        </p:txBody>
      </p:sp>
      <p:sp>
        <p:nvSpPr>
          <p:cNvPr id="2" name="Slide Number Placeholder 1">
            <a:extLst>
              <a:ext uri="{FF2B5EF4-FFF2-40B4-BE49-F238E27FC236}">
                <a16:creationId xmlns:a16="http://schemas.microsoft.com/office/drawing/2014/main" id="{6B4F3B2F-41C8-4568-DE23-C7F589BD077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10</a:t>
            </a:fld>
            <a:endParaRPr lang="en"/>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sp>
        <p:nvSpPr>
          <p:cNvPr id="347" name="Google Shape;347;p36"/>
          <p:cNvSpPr txBox="1">
            <a:spLocks noGrp="1"/>
          </p:cNvSpPr>
          <p:nvPr>
            <p:ph type="title"/>
          </p:nvPr>
        </p:nvSpPr>
        <p:spPr>
          <a:xfrm>
            <a:off x="0" y="0"/>
            <a:ext cx="9144000" cy="393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Demultiplexing</a:t>
            </a:r>
            <a:endParaRPr/>
          </a:p>
        </p:txBody>
      </p:sp>
      <p:sp>
        <p:nvSpPr>
          <p:cNvPr id="348" name="Google Shape;348;p36"/>
          <p:cNvSpPr/>
          <p:nvPr/>
        </p:nvSpPr>
        <p:spPr>
          <a:xfrm>
            <a:off x="1562575" y="4578275"/>
            <a:ext cx="1106100" cy="371100"/>
          </a:xfrm>
          <a:prstGeom prst="rect">
            <a:avLst/>
          </a:prstGeom>
          <a:solidFill>
            <a:srgbClr val="F4CCCC"/>
          </a:solidFill>
          <a:ln w="9525" cap="flat" cmpd="sng">
            <a:solidFill>
              <a:srgbClr val="666666"/>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Roboto"/>
                <a:ea typeface="Roboto"/>
                <a:cs typeface="Roboto"/>
                <a:sym typeface="Roboto"/>
              </a:rPr>
              <a:t>Physical</a:t>
            </a:r>
            <a:endParaRPr>
              <a:latin typeface="Roboto"/>
              <a:ea typeface="Roboto"/>
              <a:cs typeface="Roboto"/>
              <a:sym typeface="Roboto"/>
            </a:endParaRPr>
          </a:p>
        </p:txBody>
      </p:sp>
      <p:sp>
        <p:nvSpPr>
          <p:cNvPr id="349" name="Google Shape;349;p36"/>
          <p:cNvSpPr/>
          <p:nvPr/>
        </p:nvSpPr>
        <p:spPr>
          <a:xfrm>
            <a:off x="1562575" y="3898463"/>
            <a:ext cx="1106100" cy="371100"/>
          </a:xfrm>
          <a:prstGeom prst="rect">
            <a:avLst/>
          </a:prstGeom>
          <a:solidFill>
            <a:srgbClr val="FCE5CD"/>
          </a:solidFill>
          <a:ln w="9525" cap="flat" cmpd="sng">
            <a:solidFill>
              <a:srgbClr val="666666"/>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Roboto"/>
                <a:ea typeface="Roboto"/>
                <a:cs typeface="Roboto"/>
                <a:sym typeface="Roboto"/>
              </a:rPr>
              <a:t>Link</a:t>
            </a:r>
            <a:endParaRPr>
              <a:latin typeface="Roboto"/>
              <a:ea typeface="Roboto"/>
              <a:cs typeface="Roboto"/>
              <a:sym typeface="Roboto"/>
            </a:endParaRPr>
          </a:p>
        </p:txBody>
      </p:sp>
      <p:sp>
        <p:nvSpPr>
          <p:cNvPr id="350" name="Google Shape;350;p36"/>
          <p:cNvSpPr/>
          <p:nvPr/>
        </p:nvSpPr>
        <p:spPr>
          <a:xfrm>
            <a:off x="1562575" y="3218650"/>
            <a:ext cx="1106100" cy="371100"/>
          </a:xfrm>
          <a:prstGeom prst="rect">
            <a:avLst/>
          </a:prstGeom>
          <a:solidFill>
            <a:srgbClr val="D9EAD3"/>
          </a:solidFill>
          <a:ln w="9525" cap="flat" cmpd="sng">
            <a:solidFill>
              <a:srgbClr val="666666"/>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Roboto"/>
                <a:ea typeface="Roboto"/>
                <a:cs typeface="Roboto"/>
                <a:sym typeface="Roboto"/>
              </a:rPr>
              <a:t>Internet</a:t>
            </a:r>
            <a:endParaRPr>
              <a:latin typeface="Roboto"/>
              <a:ea typeface="Roboto"/>
              <a:cs typeface="Roboto"/>
              <a:sym typeface="Roboto"/>
            </a:endParaRPr>
          </a:p>
        </p:txBody>
      </p:sp>
      <p:cxnSp>
        <p:nvCxnSpPr>
          <p:cNvPr id="351" name="Google Shape;351;p36"/>
          <p:cNvCxnSpPr>
            <a:stCxn id="349" idx="2"/>
            <a:endCxn id="348" idx="0"/>
          </p:cNvCxnSpPr>
          <p:nvPr/>
        </p:nvCxnSpPr>
        <p:spPr>
          <a:xfrm>
            <a:off x="2115625" y="4269563"/>
            <a:ext cx="0" cy="308700"/>
          </a:xfrm>
          <a:prstGeom prst="straightConnector1">
            <a:avLst/>
          </a:prstGeom>
          <a:noFill/>
          <a:ln w="9525" cap="flat" cmpd="sng">
            <a:solidFill>
              <a:srgbClr val="666666"/>
            </a:solidFill>
            <a:prstDash val="solid"/>
            <a:round/>
            <a:headEnd type="none" w="med" len="med"/>
            <a:tailEnd type="none" w="med" len="med"/>
          </a:ln>
        </p:spPr>
      </p:cxnSp>
      <p:cxnSp>
        <p:nvCxnSpPr>
          <p:cNvPr id="352" name="Google Shape;352;p36"/>
          <p:cNvCxnSpPr>
            <a:stCxn id="350" idx="2"/>
            <a:endCxn id="349" idx="0"/>
          </p:cNvCxnSpPr>
          <p:nvPr/>
        </p:nvCxnSpPr>
        <p:spPr>
          <a:xfrm>
            <a:off x="2115625" y="3589750"/>
            <a:ext cx="0" cy="308700"/>
          </a:xfrm>
          <a:prstGeom prst="straightConnector1">
            <a:avLst/>
          </a:prstGeom>
          <a:noFill/>
          <a:ln w="9525" cap="flat" cmpd="sng">
            <a:solidFill>
              <a:srgbClr val="666666"/>
            </a:solidFill>
            <a:prstDash val="solid"/>
            <a:round/>
            <a:headEnd type="none" w="med" len="med"/>
            <a:tailEnd type="none" w="med" len="med"/>
          </a:ln>
        </p:spPr>
      </p:cxnSp>
      <p:sp>
        <p:nvSpPr>
          <p:cNvPr id="353" name="Google Shape;353;p36"/>
          <p:cNvSpPr txBox="1"/>
          <p:nvPr/>
        </p:nvSpPr>
        <p:spPr>
          <a:xfrm>
            <a:off x="744475" y="4628375"/>
            <a:ext cx="741900" cy="270900"/>
          </a:xfrm>
          <a:prstGeom prst="rect">
            <a:avLst/>
          </a:prstGeom>
          <a:noFill/>
          <a:ln>
            <a:noFill/>
          </a:ln>
        </p:spPr>
        <p:txBody>
          <a:bodyPr spcFirstLastPara="1" wrap="square" lIns="27425" tIns="27425" rIns="27425" bIns="27425" anchor="t" anchorCtr="0">
            <a:spAutoFit/>
          </a:bodyPr>
          <a:lstStyle/>
          <a:p>
            <a:pPr marL="0" lvl="0" indent="0" algn="l" rtl="0">
              <a:spcBef>
                <a:spcPts val="0"/>
              </a:spcBef>
              <a:spcAft>
                <a:spcPts val="0"/>
              </a:spcAft>
              <a:buNone/>
            </a:pPr>
            <a:r>
              <a:rPr lang="en">
                <a:solidFill>
                  <a:srgbClr val="000000"/>
                </a:solidFill>
                <a:latin typeface="Roboto"/>
                <a:ea typeface="Roboto"/>
                <a:cs typeface="Roboto"/>
                <a:sym typeface="Roboto"/>
              </a:rPr>
              <a:t>Layer 1:</a:t>
            </a:r>
            <a:endParaRPr>
              <a:solidFill>
                <a:srgbClr val="000000"/>
              </a:solidFill>
              <a:latin typeface="Roboto"/>
              <a:ea typeface="Roboto"/>
              <a:cs typeface="Roboto"/>
              <a:sym typeface="Roboto"/>
            </a:endParaRPr>
          </a:p>
        </p:txBody>
      </p:sp>
      <p:sp>
        <p:nvSpPr>
          <p:cNvPr id="354" name="Google Shape;354;p36"/>
          <p:cNvSpPr txBox="1"/>
          <p:nvPr/>
        </p:nvSpPr>
        <p:spPr>
          <a:xfrm>
            <a:off x="744475" y="3948575"/>
            <a:ext cx="741900" cy="270900"/>
          </a:xfrm>
          <a:prstGeom prst="rect">
            <a:avLst/>
          </a:prstGeom>
          <a:noFill/>
          <a:ln>
            <a:noFill/>
          </a:ln>
        </p:spPr>
        <p:txBody>
          <a:bodyPr spcFirstLastPara="1" wrap="square" lIns="27425" tIns="27425" rIns="27425" bIns="27425" anchor="t" anchorCtr="0">
            <a:spAutoFit/>
          </a:bodyPr>
          <a:lstStyle/>
          <a:p>
            <a:pPr marL="0" lvl="0" indent="0" algn="l" rtl="0">
              <a:spcBef>
                <a:spcPts val="0"/>
              </a:spcBef>
              <a:spcAft>
                <a:spcPts val="0"/>
              </a:spcAft>
              <a:buNone/>
            </a:pPr>
            <a:r>
              <a:rPr lang="en">
                <a:solidFill>
                  <a:srgbClr val="000000"/>
                </a:solidFill>
                <a:latin typeface="Roboto"/>
                <a:ea typeface="Roboto"/>
                <a:cs typeface="Roboto"/>
                <a:sym typeface="Roboto"/>
              </a:rPr>
              <a:t>Layer 2:</a:t>
            </a:r>
            <a:endParaRPr>
              <a:solidFill>
                <a:srgbClr val="000000"/>
              </a:solidFill>
              <a:latin typeface="Roboto"/>
              <a:ea typeface="Roboto"/>
              <a:cs typeface="Roboto"/>
              <a:sym typeface="Roboto"/>
            </a:endParaRPr>
          </a:p>
        </p:txBody>
      </p:sp>
      <p:sp>
        <p:nvSpPr>
          <p:cNvPr id="355" name="Google Shape;355;p36"/>
          <p:cNvSpPr txBox="1"/>
          <p:nvPr/>
        </p:nvSpPr>
        <p:spPr>
          <a:xfrm>
            <a:off x="744475" y="3268775"/>
            <a:ext cx="741900" cy="270900"/>
          </a:xfrm>
          <a:prstGeom prst="rect">
            <a:avLst/>
          </a:prstGeom>
          <a:noFill/>
          <a:ln>
            <a:noFill/>
          </a:ln>
        </p:spPr>
        <p:txBody>
          <a:bodyPr spcFirstLastPara="1" wrap="square" lIns="27425" tIns="27425" rIns="27425" bIns="27425" anchor="t" anchorCtr="0">
            <a:spAutoFit/>
          </a:bodyPr>
          <a:lstStyle/>
          <a:p>
            <a:pPr marL="0" lvl="0" indent="0" algn="l" rtl="0">
              <a:spcBef>
                <a:spcPts val="0"/>
              </a:spcBef>
              <a:spcAft>
                <a:spcPts val="0"/>
              </a:spcAft>
              <a:buNone/>
            </a:pPr>
            <a:r>
              <a:rPr lang="en">
                <a:solidFill>
                  <a:srgbClr val="000000"/>
                </a:solidFill>
                <a:latin typeface="Roboto"/>
                <a:ea typeface="Roboto"/>
                <a:cs typeface="Roboto"/>
                <a:sym typeface="Roboto"/>
              </a:rPr>
              <a:t>Layer 3:</a:t>
            </a:r>
            <a:endParaRPr>
              <a:solidFill>
                <a:srgbClr val="000000"/>
              </a:solidFill>
              <a:latin typeface="Roboto"/>
              <a:ea typeface="Roboto"/>
              <a:cs typeface="Roboto"/>
              <a:sym typeface="Roboto"/>
            </a:endParaRPr>
          </a:p>
        </p:txBody>
      </p:sp>
      <p:sp>
        <p:nvSpPr>
          <p:cNvPr id="356" name="Google Shape;356;p36"/>
          <p:cNvSpPr/>
          <p:nvPr/>
        </p:nvSpPr>
        <p:spPr>
          <a:xfrm>
            <a:off x="1562575" y="2532850"/>
            <a:ext cx="1106100" cy="371100"/>
          </a:xfrm>
          <a:prstGeom prst="rect">
            <a:avLst/>
          </a:prstGeom>
          <a:solidFill>
            <a:srgbClr val="C9DAF8"/>
          </a:solidFill>
          <a:ln w="9525" cap="flat" cmpd="sng">
            <a:solidFill>
              <a:srgbClr val="666666"/>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Roboto"/>
                <a:ea typeface="Roboto"/>
                <a:cs typeface="Roboto"/>
                <a:sym typeface="Roboto"/>
              </a:rPr>
              <a:t>Transport</a:t>
            </a:r>
            <a:endParaRPr>
              <a:latin typeface="Roboto"/>
              <a:ea typeface="Roboto"/>
              <a:cs typeface="Roboto"/>
              <a:sym typeface="Roboto"/>
            </a:endParaRPr>
          </a:p>
        </p:txBody>
      </p:sp>
      <p:cxnSp>
        <p:nvCxnSpPr>
          <p:cNvPr id="357" name="Google Shape;357;p36"/>
          <p:cNvCxnSpPr>
            <a:stCxn id="356" idx="2"/>
            <a:endCxn id="350" idx="0"/>
          </p:cNvCxnSpPr>
          <p:nvPr/>
        </p:nvCxnSpPr>
        <p:spPr>
          <a:xfrm>
            <a:off x="2115625" y="2903950"/>
            <a:ext cx="0" cy="314700"/>
          </a:xfrm>
          <a:prstGeom prst="straightConnector1">
            <a:avLst/>
          </a:prstGeom>
          <a:noFill/>
          <a:ln w="9525" cap="flat" cmpd="sng">
            <a:solidFill>
              <a:srgbClr val="666666"/>
            </a:solidFill>
            <a:prstDash val="solid"/>
            <a:round/>
            <a:headEnd type="none" w="med" len="med"/>
            <a:tailEnd type="none" w="med" len="med"/>
          </a:ln>
        </p:spPr>
      </p:cxnSp>
      <p:sp>
        <p:nvSpPr>
          <p:cNvPr id="358" name="Google Shape;358;p36"/>
          <p:cNvSpPr txBox="1"/>
          <p:nvPr/>
        </p:nvSpPr>
        <p:spPr>
          <a:xfrm>
            <a:off x="744475" y="2582975"/>
            <a:ext cx="741900" cy="270900"/>
          </a:xfrm>
          <a:prstGeom prst="rect">
            <a:avLst/>
          </a:prstGeom>
          <a:noFill/>
          <a:ln>
            <a:noFill/>
          </a:ln>
        </p:spPr>
        <p:txBody>
          <a:bodyPr spcFirstLastPara="1" wrap="square" lIns="27425" tIns="27425" rIns="27425" bIns="27425" anchor="t" anchorCtr="0">
            <a:spAutoFit/>
          </a:bodyPr>
          <a:lstStyle/>
          <a:p>
            <a:pPr marL="0" lvl="0" indent="0" algn="l" rtl="0">
              <a:spcBef>
                <a:spcPts val="0"/>
              </a:spcBef>
              <a:spcAft>
                <a:spcPts val="0"/>
              </a:spcAft>
              <a:buNone/>
            </a:pPr>
            <a:r>
              <a:rPr lang="en">
                <a:solidFill>
                  <a:srgbClr val="000000"/>
                </a:solidFill>
                <a:latin typeface="Roboto"/>
                <a:ea typeface="Roboto"/>
                <a:cs typeface="Roboto"/>
                <a:sym typeface="Roboto"/>
              </a:rPr>
              <a:t>Layer 4:</a:t>
            </a:r>
            <a:endParaRPr>
              <a:solidFill>
                <a:srgbClr val="000000"/>
              </a:solidFill>
              <a:latin typeface="Roboto"/>
              <a:ea typeface="Roboto"/>
              <a:cs typeface="Roboto"/>
              <a:sym typeface="Roboto"/>
            </a:endParaRPr>
          </a:p>
        </p:txBody>
      </p:sp>
      <p:sp>
        <p:nvSpPr>
          <p:cNvPr id="359" name="Google Shape;359;p36"/>
          <p:cNvSpPr/>
          <p:nvPr/>
        </p:nvSpPr>
        <p:spPr>
          <a:xfrm>
            <a:off x="1562575" y="1847050"/>
            <a:ext cx="1106100" cy="371100"/>
          </a:xfrm>
          <a:prstGeom prst="rect">
            <a:avLst/>
          </a:prstGeom>
          <a:solidFill>
            <a:srgbClr val="D9D2E9"/>
          </a:solidFill>
          <a:ln w="9525" cap="flat" cmpd="sng">
            <a:solidFill>
              <a:srgbClr val="666666"/>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Roboto"/>
                <a:ea typeface="Roboto"/>
                <a:cs typeface="Roboto"/>
                <a:sym typeface="Roboto"/>
              </a:rPr>
              <a:t>Application</a:t>
            </a:r>
            <a:endParaRPr>
              <a:latin typeface="Roboto"/>
              <a:ea typeface="Roboto"/>
              <a:cs typeface="Roboto"/>
              <a:sym typeface="Roboto"/>
            </a:endParaRPr>
          </a:p>
        </p:txBody>
      </p:sp>
      <p:cxnSp>
        <p:nvCxnSpPr>
          <p:cNvPr id="360" name="Google Shape;360;p36"/>
          <p:cNvCxnSpPr>
            <a:stCxn id="359" idx="2"/>
            <a:endCxn id="356" idx="0"/>
          </p:cNvCxnSpPr>
          <p:nvPr/>
        </p:nvCxnSpPr>
        <p:spPr>
          <a:xfrm>
            <a:off x="2115625" y="2218150"/>
            <a:ext cx="0" cy="314700"/>
          </a:xfrm>
          <a:prstGeom prst="straightConnector1">
            <a:avLst/>
          </a:prstGeom>
          <a:noFill/>
          <a:ln w="9525" cap="flat" cmpd="sng">
            <a:solidFill>
              <a:srgbClr val="666666"/>
            </a:solidFill>
            <a:prstDash val="solid"/>
            <a:round/>
            <a:headEnd type="none" w="med" len="med"/>
            <a:tailEnd type="none" w="med" len="med"/>
          </a:ln>
        </p:spPr>
      </p:cxnSp>
      <p:sp>
        <p:nvSpPr>
          <p:cNvPr id="361" name="Google Shape;361;p36"/>
          <p:cNvSpPr txBox="1"/>
          <p:nvPr/>
        </p:nvSpPr>
        <p:spPr>
          <a:xfrm>
            <a:off x="744475" y="1897175"/>
            <a:ext cx="741900" cy="270900"/>
          </a:xfrm>
          <a:prstGeom prst="rect">
            <a:avLst/>
          </a:prstGeom>
          <a:noFill/>
          <a:ln>
            <a:noFill/>
          </a:ln>
        </p:spPr>
        <p:txBody>
          <a:bodyPr spcFirstLastPara="1" wrap="square" lIns="27425" tIns="27425" rIns="27425" bIns="27425" anchor="t" anchorCtr="0">
            <a:spAutoFit/>
          </a:bodyPr>
          <a:lstStyle/>
          <a:p>
            <a:pPr marL="0" lvl="0" indent="0" algn="l" rtl="0">
              <a:spcBef>
                <a:spcPts val="0"/>
              </a:spcBef>
              <a:spcAft>
                <a:spcPts val="0"/>
              </a:spcAft>
              <a:buNone/>
            </a:pPr>
            <a:r>
              <a:rPr lang="en">
                <a:solidFill>
                  <a:srgbClr val="000000"/>
                </a:solidFill>
                <a:latin typeface="Roboto"/>
                <a:ea typeface="Roboto"/>
                <a:cs typeface="Roboto"/>
                <a:sym typeface="Roboto"/>
              </a:rPr>
              <a:t>Layer 7:</a:t>
            </a:r>
            <a:endParaRPr>
              <a:solidFill>
                <a:srgbClr val="000000"/>
              </a:solidFill>
              <a:latin typeface="Roboto"/>
              <a:ea typeface="Roboto"/>
              <a:cs typeface="Roboto"/>
              <a:sym typeface="Roboto"/>
            </a:endParaRPr>
          </a:p>
        </p:txBody>
      </p:sp>
      <p:sp>
        <p:nvSpPr>
          <p:cNvPr id="362" name="Google Shape;362;p36"/>
          <p:cNvSpPr txBox="1">
            <a:spLocks noGrp="1"/>
          </p:cNvSpPr>
          <p:nvPr>
            <p:ph type="body" idx="1"/>
          </p:nvPr>
        </p:nvSpPr>
        <p:spPr>
          <a:xfrm>
            <a:off x="107050" y="402200"/>
            <a:ext cx="8909700" cy="12522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a:t>When you receive a packet, you pass it up the stack, to higher-layer protocols.</a:t>
            </a:r>
            <a:endParaRPr/>
          </a:p>
          <a:p>
            <a:pPr marL="457200" lvl="0" indent="-342900" algn="l" rtl="0">
              <a:spcBef>
                <a:spcPts val="600"/>
              </a:spcBef>
              <a:spcAft>
                <a:spcPts val="0"/>
              </a:spcAft>
              <a:buSzPts val="1800"/>
              <a:buChar char="●"/>
            </a:pPr>
            <a:r>
              <a:rPr lang="en"/>
              <a:t>How did IP know to pass up to TCP, not UDP?</a:t>
            </a:r>
            <a:endParaRPr/>
          </a:p>
          <a:p>
            <a:pPr marL="457200" lvl="0" indent="-342900" algn="l" rtl="0">
              <a:spcBef>
                <a:spcPts val="0"/>
              </a:spcBef>
              <a:spcAft>
                <a:spcPts val="0"/>
              </a:spcAft>
              <a:buSzPts val="1800"/>
              <a:buChar char="●"/>
            </a:pPr>
            <a:r>
              <a:rPr lang="en"/>
              <a:t>How did TCP know to pass up to HTTP, not SMTP?</a:t>
            </a:r>
            <a:endParaRPr/>
          </a:p>
        </p:txBody>
      </p:sp>
      <p:sp>
        <p:nvSpPr>
          <p:cNvPr id="363" name="Google Shape;363;p36"/>
          <p:cNvSpPr/>
          <p:nvPr/>
        </p:nvSpPr>
        <p:spPr>
          <a:xfrm>
            <a:off x="3273025" y="4578275"/>
            <a:ext cx="792300" cy="371100"/>
          </a:xfrm>
          <a:prstGeom prst="rect">
            <a:avLst/>
          </a:prstGeom>
          <a:solidFill>
            <a:srgbClr val="F4CCCC"/>
          </a:solidFill>
          <a:ln w="9525" cap="flat" cmpd="sng">
            <a:solidFill>
              <a:srgbClr val="666666"/>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Roboto"/>
                <a:ea typeface="Roboto"/>
                <a:cs typeface="Roboto"/>
                <a:sym typeface="Roboto"/>
              </a:rPr>
              <a:t>Optical</a:t>
            </a:r>
            <a:endParaRPr>
              <a:latin typeface="Roboto"/>
              <a:ea typeface="Roboto"/>
              <a:cs typeface="Roboto"/>
              <a:sym typeface="Roboto"/>
            </a:endParaRPr>
          </a:p>
        </p:txBody>
      </p:sp>
      <p:sp>
        <p:nvSpPr>
          <p:cNvPr id="364" name="Google Shape;364;p36"/>
          <p:cNvSpPr/>
          <p:nvPr/>
        </p:nvSpPr>
        <p:spPr>
          <a:xfrm>
            <a:off x="4217725" y="4578275"/>
            <a:ext cx="1234200" cy="371100"/>
          </a:xfrm>
          <a:prstGeom prst="rect">
            <a:avLst/>
          </a:prstGeom>
          <a:solidFill>
            <a:srgbClr val="F4CCCC"/>
          </a:solidFill>
          <a:ln w="9525" cap="flat" cmpd="sng">
            <a:solidFill>
              <a:srgbClr val="666666"/>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Roboto"/>
                <a:ea typeface="Roboto"/>
                <a:cs typeface="Roboto"/>
                <a:sym typeface="Roboto"/>
              </a:rPr>
              <a:t>Copper Wire</a:t>
            </a:r>
            <a:endParaRPr>
              <a:latin typeface="Roboto"/>
              <a:ea typeface="Roboto"/>
              <a:cs typeface="Roboto"/>
              <a:sym typeface="Roboto"/>
            </a:endParaRPr>
          </a:p>
        </p:txBody>
      </p:sp>
      <p:sp>
        <p:nvSpPr>
          <p:cNvPr id="365" name="Google Shape;365;p36"/>
          <p:cNvSpPr/>
          <p:nvPr/>
        </p:nvSpPr>
        <p:spPr>
          <a:xfrm>
            <a:off x="5604325" y="4578275"/>
            <a:ext cx="1234200" cy="371100"/>
          </a:xfrm>
          <a:prstGeom prst="rect">
            <a:avLst/>
          </a:prstGeom>
          <a:solidFill>
            <a:srgbClr val="F4CCCC"/>
          </a:solidFill>
          <a:ln w="9525" cap="flat" cmpd="sng">
            <a:solidFill>
              <a:srgbClr val="666666"/>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Roboto"/>
                <a:ea typeface="Roboto"/>
                <a:cs typeface="Roboto"/>
                <a:sym typeface="Roboto"/>
              </a:rPr>
              <a:t>Radio Waves</a:t>
            </a:r>
            <a:endParaRPr>
              <a:latin typeface="Roboto"/>
              <a:ea typeface="Roboto"/>
              <a:cs typeface="Roboto"/>
              <a:sym typeface="Roboto"/>
            </a:endParaRPr>
          </a:p>
        </p:txBody>
      </p:sp>
      <p:sp>
        <p:nvSpPr>
          <p:cNvPr id="366" name="Google Shape;366;p36"/>
          <p:cNvSpPr/>
          <p:nvPr/>
        </p:nvSpPr>
        <p:spPr>
          <a:xfrm>
            <a:off x="6990925" y="4578275"/>
            <a:ext cx="1388400" cy="371100"/>
          </a:xfrm>
          <a:prstGeom prst="rect">
            <a:avLst/>
          </a:prstGeom>
          <a:solidFill>
            <a:srgbClr val="F4CCCC"/>
          </a:solidFill>
          <a:ln w="9525" cap="flat" cmpd="sng">
            <a:solidFill>
              <a:srgbClr val="666666"/>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Roboto"/>
                <a:ea typeface="Roboto"/>
                <a:cs typeface="Roboto"/>
                <a:sym typeface="Roboto"/>
              </a:rPr>
              <a:t>Telephone Line</a:t>
            </a:r>
            <a:endParaRPr>
              <a:latin typeface="Roboto"/>
              <a:ea typeface="Roboto"/>
              <a:cs typeface="Roboto"/>
              <a:sym typeface="Roboto"/>
            </a:endParaRPr>
          </a:p>
        </p:txBody>
      </p:sp>
      <p:sp>
        <p:nvSpPr>
          <p:cNvPr id="367" name="Google Shape;367;p36"/>
          <p:cNvSpPr/>
          <p:nvPr/>
        </p:nvSpPr>
        <p:spPr>
          <a:xfrm>
            <a:off x="5888125" y="3898475"/>
            <a:ext cx="666600" cy="371100"/>
          </a:xfrm>
          <a:prstGeom prst="rect">
            <a:avLst/>
          </a:prstGeom>
          <a:solidFill>
            <a:srgbClr val="FCE5CD"/>
          </a:solidFill>
          <a:ln w="9525" cap="flat" cmpd="sng">
            <a:solidFill>
              <a:srgbClr val="666666"/>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Roboto"/>
                <a:ea typeface="Roboto"/>
                <a:cs typeface="Roboto"/>
                <a:sym typeface="Roboto"/>
              </a:rPr>
              <a:t>Wi-Fi</a:t>
            </a:r>
            <a:endParaRPr>
              <a:latin typeface="Roboto"/>
              <a:ea typeface="Roboto"/>
              <a:cs typeface="Roboto"/>
              <a:sym typeface="Roboto"/>
            </a:endParaRPr>
          </a:p>
        </p:txBody>
      </p:sp>
      <p:cxnSp>
        <p:nvCxnSpPr>
          <p:cNvPr id="368" name="Google Shape;368;p36"/>
          <p:cNvCxnSpPr>
            <a:stCxn id="367" idx="2"/>
            <a:endCxn id="365" idx="0"/>
          </p:cNvCxnSpPr>
          <p:nvPr/>
        </p:nvCxnSpPr>
        <p:spPr>
          <a:xfrm>
            <a:off x="6221425" y="4269575"/>
            <a:ext cx="0" cy="308700"/>
          </a:xfrm>
          <a:prstGeom prst="straightConnector1">
            <a:avLst/>
          </a:prstGeom>
          <a:noFill/>
          <a:ln w="9525" cap="flat" cmpd="sng">
            <a:solidFill>
              <a:schemeClr val="dk2"/>
            </a:solidFill>
            <a:prstDash val="solid"/>
            <a:round/>
            <a:headEnd type="none" w="med" len="med"/>
            <a:tailEnd type="none" w="med" len="med"/>
          </a:ln>
        </p:spPr>
      </p:cxnSp>
      <p:sp>
        <p:nvSpPr>
          <p:cNvPr id="369" name="Google Shape;369;p36"/>
          <p:cNvSpPr/>
          <p:nvPr/>
        </p:nvSpPr>
        <p:spPr>
          <a:xfrm>
            <a:off x="7049275" y="3898475"/>
            <a:ext cx="1271700" cy="371100"/>
          </a:xfrm>
          <a:prstGeom prst="rect">
            <a:avLst/>
          </a:prstGeom>
          <a:solidFill>
            <a:srgbClr val="FCE5CD"/>
          </a:solidFill>
          <a:ln w="9525" cap="flat" cmpd="sng">
            <a:solidFill>
              <a:srgbClr val="666666"/>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Roboto"/>
                <a:ea typeface="Roboto"/>
                <a:cs typeface="Roboto"/>
                <a:sym typeface="Roboto"/>
              </a:rPr>
              <a:t>Point-to-Point</a:t>
            </a:r>
            <a:endParaRPr>
              <a:latin typeface="Roboto"/>
              <a:ea typeface="Roboto"/>
              <a:cs typeface="Roboto"/>
              <a:sym typeface="Roboto"/>
            </a:endParaRPr>
          </a:p>
        </p:txBody>
      </p:sp>
      <p:cxnSp>
        <p:nvCxnSpPr>
          <p:cNvPr id="370" name="Google Shape;370;p36"/>
          <p:cNvCxnSpPr>
            <a:stCxn id="369" idx="2"/>
            <a:endCxn id="366" idx="0"/>
          </p:cNvCxnSpPr>
          <p:nvPr/>
        </p:nvCxnSpPr>
        <p:spPr>
          <a:xfrm>
            <a:off x="7685125" y="4269575"/>
            <a:ext cx="0" cy="308700"/>
          </a:xfrm>
          <a:prstGeom prst="straightConnector1">
            <a:avLst/>
          </a:prstGeom>
          <a:noFill/>
          <a:ln w="9525" cap="flat" cmpd="sng">
            <a:solidFill>
              <a:schemeClr val="dk2"/>
            </a:solidFill>
            <a:prstDash val="solid"/>
            <a:round/>
            <a:headEnd type="none" w="med" len="med"/>
            <a:tailEnd type="none" w="med" len="med"/>
          </a:ln>
        </p:spPr>
      </p:cxnSp>
      <p:sp>
        <p:nvSpPr>
          <p:cNvPr id="371" name="Google Shape;371;p36"/>
          <p:cNvSpPr/>
          <p:nvPr/>
        </p:nvSpPr>
        <p:spPr>
          <a:xfrm>
            <a:off x="4393975" y="3898475"/>
            <a:ext cx="881700" cy="371100"/>
          </a:xfrm>
          <a:prstGeom prst="rect">
            <a:avLst/>
          </a:prstGeom>
          <a:solidFill>
            <a:srgbClr val="FCE5CD"/>
          </a:solidFill>
          <a:ln w="9525" cap="flat" cmpd="sng">
            <a:solidFill>
              <a:srgbClr val="666666"/>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Roboto"/>
                <a:ea typeface="Roboto"/>
                <a:cs typeface="Roboto"/>
                <a:sym typeface="Roboto"/>
              </a:rPr>
              <a:t>Ethernet</a:t>
            </a:r>
            <a:endParaRPr>
              <a:latin typeface="Roboto"/>
              <a:ea typeface="Roboto"/>
              <a:cs typeface="Roboto"/>
              <a:sym typeface="Roboto"/>
            </a:endParaRPr>
          </a:p>
        </p:txBody>
      </p:sp>
      <p:cxnSp>
        <p:nvCxnSpPr>
          <p:cNvPr id="372" name="Google Shape;372;p36"/>
          <p:cNvCxnSpPr>
            <a:stCxn id="371" idx="2"/>
            <a:endCxn id="364" idx="0"/>
          </p:cNvCxnSpPr>
          <p:nvPr/>
        </p:nvCxnSpPr>
        <p:spPr>
          <a:xfrm>
            <a:off x="4834825" y="4269575"/>
            <a:ext cx="0" cy="308700"/>
          </a:xfrm>
          <a:prstGeom prst="straightConnector1">
            <a:avLst/>
          </a:prstGeom>
          <a:noFill/>
          <a:ln w="9525" cap="flat" cmpd="sng">
            <a:solidFill>
              <a:schemeClr val="dk2"/>
            </a:solidFill>
            <a:prstDash val="solid"/>
            <a:round/>
            <a:headEnd type="none" w="med" len="med"/>
            <a:tailEnd type="none" w="med" len="med"/>
          </a:ln>
        </p:spPr>
      </p:cxnSp>
      <p:sp>
        <p:nvSpPr>
          <p:cNvPr id="373" name="Google Shape;373;p36"/>
          <p:cNvSpPr/>
          <p:nvPr/>
        </p:nvSpPr>
        <p:spPr>
          <a:xfrm>
            <a:off x="3385825" y="3898475"/>
            <a:ext cx="566700" cy="371100"/>
          </a:xfrm>
          <a:prstGeom prst="rect">
            <a:avLst/>
          </a:prstGeom>
          <a:solidFill>
            <a:srgbClr val="FCE5CD"/>
          </a:solidFill>
          <a:ln w="9525" cap="flat" cmpd="sng">
            <a:solidFill>
              <a:srgbClr val="666666"/>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Roboto"/>
                <a:ea typeface="Roboto"/>
                <a:cs typeface="Roboto"/>
                <a:sym typeface="Roboto"/>
              </a:rPr>
              <a:t>FDDI</a:t>
            </a:r>
            <a:endParaRPr>
              <a:latin typeface="Roboto"/>
              <a:ea typeface="Roboto"/>
              <a:cs typeface="Roboto"/>
              <a:sym typeface="Roboto"/>
            </a:endParaRPr>
          </a:p>
        </p:txBody>
      </p:sp>
      <p:cxnSp>
        <p:nvCxnSpPr>
          <p:cNvPr id="374" name="Google Shape;374;p36"/>
          <p:cNvCxnSpPr>
            <a:stCxn id="373" idx="2"/>
            <a:endCxn id="363" idx="0"/>
          </p:cNvCxnSpPr>
          <p:nvPr/>
        </p:nvCxnSpPr>
        <p:spPr>
          <a:xfrm>
            <a:off x="3669175" y="4269575"/>
            <a:ext cx="0" cy="308700"/>
          </a:xfrm>
          <a:prstGeom prst="straightConnector1">
            <a:avLst/>
          </a:prstGeom>
          <a:noFill/>
          <a:ln w="9525" cap="flat" cmpd="sng">
            <a:solidFill>
              <a:schemeClr val="dk2"/>
            </a:solidFill>
            <a:prstDash val="solid"/>
            <a:round/>
            <a:headEnd type="none" w="med" len="med"/>
            <a:tailEnd type="none" w="med" len="med"/>
          </a:ln>
        </p:spPr>
      </p:cxnSp>
      <p:sp>
        <p:nvSpPr>
          <p:cNvPr id="375" name="Google Shape;375;p36"/>
          <p:cNvSpPr/>
          <p:nvPr/>
        </p:nvSpPr>
        <p:spPr>
          <a:xfrm>
            <a:off x="5244675" y="3215663"/>
            <a:ext cx="666600" cy="371100"/>
          </a:xfrm>
          <a:prstGeom prst="rect">
            <a:avLst/>
          </a:prstGeom>
          <a:solidFill>
            <a:srgbClr val="D9EAD3"/>
          </a:solidFill>
          <a:ln w="9525" cap="flat" cmpd="sng">
            <a:solidFill>
              <a:srgbClr val="666666"/>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Roboto"/>
                <a:ea typeface="Roboto"/>
                <a:cs typeface="Roboto"/>
                <a:sym typeface="Roboto"/>
              </a:rPr>
              <a:t>IP</a:t>
            </a:r>
            <a:endParaRPr>
              <a:latin typeface="Roboto"/>
              <a:ea typeface="Roboto"/>
              <a:cs typeface="Roboto"/>
              <a:sym typeface="Roboto"/>
            </a:endParaRPr>
          </a:p>
        </p:txBody>
      </p:sp>
      <p:cxnSp>
        <p:nvCxnSpPr>
          <p:cNvPr id="376" name="Google Shape;376;p36"/>
          <p:cNvCxnSpPr>
            <a:stCxn id="373" idx="0"/>
            <a:endCxn id="375" idx="2"/>
          </p:cNvCxnSpPr>
          <p:nvPr/>
        </p:nvCxnSpPr>
        <p:spPr>
          <a:xfrm rot="10800000" flipH="1">
            <a:off x="3669175" y="3586775"/>
            <a:ext cx="1908900" cy="311700"/>
          </a:xfrm>
          <a:prstGeom prst="straightConnector1">
            <a:avLst/>
          </a:prstGeom>
          <a:noFill/>
          <a:ln w="9525" cap="flat" cmpd="sng">
            <a:solidFill>
              <a:schemeClr val="dk2"/>
            </a:solidFill>
            <a:prstDash val="solid"/>
            <a:round/>
            <a:headEnd type="none" w="med" len="med"/>
            <a:tailEnd type="none" w="med" len="med"/>
          </a:ln>
        </p:spPr>
      </p:cxnSp>
      <p:cxnSp>
        <p:nvCxnSpPr>
          <p:cNvPr id="377" name="Google Shape;377;p36"/>
          <p:cNvCxnSpPr>
            <a:stCxn id="371" idx="0"/>
            <a:endCxn id="375" idx="2"/>
          </p:cNvCxnSpPr>
          <p:nvPr/>
        </p:nvCxnSpPr>
        <p:spPr>
          <a:xfrm rot="10800000" flipH="1">
            <a:off x="4834825" y="3586775"/>
            <a:ext cx="743100" cy="311700"/>
          </a:xfrm>
          <a:prstGeom prst="straightConnector1">
            <a:avLst/>
          </a:prstGeom>
          <a:noFill/>
          <a:ln w="9525" cap="flat" cmpd="sng">
            <a:solidFill>
              <a:schemeClr val="dk2"/>
            </a:solidFill>
            <a:prstDash val="solid"/>
            <a:round/>
            <a:headEnd type="none" w="med" len="med"/>
            <a:tailEnd type="none" w="med" len="med"/>
          </a:ln>
        </p:spPr>
      </p:cxnSp>
      <p:cxnSp>
        <p:nvCxnSpPr>
          <p:cNvPr id="378" name="Google Shape;378;p36"/>
          <p:cNvCxnSpPr>
            <a:stCxn id="367" idx="0"/>
            <a:endCxn id="375" idx="2"/>
          </p:cNvCxnSpPr>
          <p:nvPr/>
        </p:nvCxnSpPr>
        <p:spPr>
          <a:xfrm rot="10800000">
            <a:off x="5577925" y="3586775"/>
            <a:ext cx="643500" cy="311700"/>
          </a:xfrm>
          <a:prstGeom prst="straightConnector1">
            <a:avLst/>
          </a:prstGeom>
          <a:noFill/>
          <a:ln w="9525" cap="flat" cmpd="sng">
            <a:solidFill>
              <a:schemeClr val="dk2"/>
            </a:solidFill>
            <a:prstDash val="solid"/>
            <a:round/>
            <a:headEnd type="none" w="med" len="med"/>
            <a:tailEnd type="none" w="med" len="med"/>
          </a:ln>
        </p:spPr>
      </p:cxnSp>
      <p:cxnSp>
        <p:nvCxnSpPr>
          <p:cNvPr id="379" name="Google Shape;379;p36"/>
          <p:cNvCxnSpPr>
            <a:stCxn id="369" idx="0"/>
            <a:endCxn id="375" idx="2"/>
          </p:cNvCxnSpPr>
          <p:nvPr/>
        </p:nvCxnSpPr>
        <p:spPr>
          <a:xfrm rot="10800000">
            <a:off x="5577925" y="3586775"/>
            <a:ext cx="2107200" cy="311700"/>
          </a:xfrm>
          <a:prstGeom prst="straightConnector1">
            <a:avLst/>
          </a:prstGeom>
          <a:noFill/>
          <a:ln w="9525" cap="flat" cmpd="sng">
            <a:solidFill>
              <a:schemeClr val="dk2"/>
            </a:solidFill>
            <a:prstDash val="solid"/>
            <a:round/>
            <a:headEnd type="none" w="med" len="med"/>
            <a:tailEnd type="none" w="med" len="med"/>
          </a:ln>
        </p:spPr>
      </p:cxnSp>
      <p:sp>
        <p:nvSpPr>
          <p:cNvPr id="380" name="Google Shape;380;p36"/>
          <p:cNvSpPr/>
          <p:nvPr/>
        </p:nvSpPr>
        <p:spPr>
          <a:xfrm>
            <a:off x="4101675" y="2532863"/>
            <a:ext cx="666600" cy="371100"/>
          </a:xfrm>
          <a:prstGeom prst="rect">
            <a:avLst/>
          </a:prstGeom>
          <a:solidFill>
            <a:schemeClr val="lt2"/>
          </a:solidFill>
          <a:ln w="9525" cap="flat" cmpd="sng">
            <a:solidFill>
              <a:srgbClr val="666666"/>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Roboto"/>
                <a:ea typeface="Roboto"/>
                <a:cs typeface="Roboto"/>
                <a:sym typeface="Roboto"/>
              </a:rPr>
              <a:t>TCP</a:t>
            </a:r>
            <a:endParaRPr>
              <a:latin typeface="Roboto"/>
              <a:ea typeface="Roboto"/>
              <a:cs typeface="Roboto"/>
              <a:sym typeface="Roboto"/>
            </a:endParaRPr>
          </a:p>
        </p:txBody>
      </p:sp>
      <p:sp>
        <p:nvSpPr>
          <p:cNvPr id="381" name="Google Shape;381;p36"/>
          <p:cNvSpPr/>
          <p:nvPr/>
        </p:nvSpPr>
        <p:spPr>
          <a:xfrm>
            <a:off x="6387675" y="2532863"/>
            <a:ext cx="666600" cy="371100"/>
          </a:xfrm>
          <a:prstGeom prst="rect">
            <a:avLst/>
          </a:prstGeom>
          <a:solidFill>
            <a:schemeClr val="lt2"/>
          </a:solidFill>
          <a:ln w="9525" cap="flat" cmpd="sng">
            <a:solidFill>
              <a:srgbClr val="666666"/>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Roboto"/>
                <a:ea typeface="Roboto"/>
                <a:cs typeface="Roboto"/>
                <a:sym typeface="Roboto"/>
              </a:rPr>
              <a:t>UDP</a:t>
            </a:r>
            <a:endParaRPr>
              <a:latin typeface="Roboto"/>
              <a:ea typeface="Roboto"/>
              <a:cs typeface="Roboto"/>
              <a:sym typeface="Roboto"/>
            </a:endParaRPr>
          </a:p>
        </p:txBody>
      </p:sp>
      <p:cxnSp>
        <p:nvCxnSpPr>
          <p:cNvPr id="382" name="Google Shape;382;p36"/>
          <p:cNvCxnSpPr>
            <a:stCxn id="383" idx="2"/>
            <a:endCxn id="380" idx="0"/>
          </p:cNvCxnSpPr>
          <p:nvPr/>
        </p:nvCxnSpPr>
        <p:spPr>
          <a:xfrm>
            <a:off x="3977775" y="2218163"/>
            <a:ext cx="457200" cy="314700"/>
          </a:xfrm>
          <a:prstGeom prst="straightConnector1">
            <a:avLst/>
          </a:prstGeom>
          <a:noFill/>
          <a:ln w="9525" cap="flat" cmpd="sng">
            <a:solidFill>
              <a:schemeClr val="dk2"/>
            </a:solidFill>
            <a:prstDash val="solid"/>
            <a:round/>
            <a:headEnd type="none" w="med" len="med"/>
            <a:tailEnd type="none" w="med" len="med"/>
          </a:ln>
        </p:spPr>
      </p:cxnSp>
      <p:cxnSp>
        <p:nvCxnSpPr>
          <p:cNvPr id="384" name="Google Shape;384;p36"/>
          <p:cNvCxnSpPr>
            <a:stCxn id="380" idx="0"/>
            <a:endCxn id="385" idx="2"/>
          </p:cNvCxnSpPr>
          <p:nvPr/>
        </p:nvCxnSpPr>
        <p:spPr>
          <a:xfrm rot="10800000" flipH="1">
            <a:off x="4434975" y="2218163"/>
            <a:ext cx="457200" cy="314700"/>
          </a:xfrm>
          <a:prstGeom prst="straightConnector1">
            <a:avLst/>
          </a:prstGeom>
          <a:noFill/>
          <a:ln w="9525" cap="flat" cmpd="sng">
            <a:solidFill>
              <a:schemeClr val="dk2"/>
            </a:solidFill>
            <a:prstDash val="solid"/>
            <a:round/>
            <a:headEnd type="none" w="med" len="med"/>
            <a:tailEnd type="none" w="med" len="med"/>
          </a:ln>
        </p:spPr>
      </p:cxnSp>
      <p:cxnSp>
        <p:nvCxnSpPr>
          <p:cNvPr id="386" name="Google Shape;386;p36"/>
          <p:cNvCxnSpPr>
            <a:stCxn id="381" idx="0"/>
            <a:endCxn id="387" idx="2"/>
          </p:cNvCxnSpPr>
          <p:nvPr/>
        </p:nvCxnSpPr>
        <p:spPr>
          <a:xfrm rot="10800000">
            <a:off x="6263775" y="2218163"/>
            <a:ext cx="457200" cy="314700"/>
          </a:xfrm>
          <a:prstGeom prst="straightConnector1">
            <a:avLst/>
          </a:prstGeom>
          <a:noFill/>
          <a:ln w="9525" cap="flat" cmpd="sng">
            <a:solidFill>
              <a:schemeClr val="dk2"/>
            </a:solidFill>
            <a:prstDash val="solid"/>
            <a:round/>
            <a:headEnd type="none" w="med" len="med"/>
            <a:tailEnd type="none" w="med" len="med"/>
          </a:ln>
        </p:spPr>
      </p:cxnSp>
      <p:cxnSp>
        <p:nvCxnSpPr>
          <p:cNvPr id="388" name="Google Shape;388;p36"/>
          <p:cNvCxnSpPr>
            <a:stCxn id="381" idx="0"/>
            <a:endCxn id="389" idx="2"/>
          </p:cNvCxnSpPr>
          <p:nvPr/>
        </p:nvCxnSpPr>
        <p:spPr>
          <a:xfrm rot="10800000" flipH="1">
            <a:off x="6720975" y="2218163"/>
            <a:ext cx="457200" cy="314700"/>
          </a:xfrm>
          <a:prstGeom prst="straightConnector1">
            <a:avLst/>
          </a:prstGeom>
          <a:noFill/>
          <a:ln w="9525" cap="flat" cmpd="sng">
            <a:solidFill>
              <a:schemeClr val="dk2"/>
            </a:solidFill>
            <a:prstDash val="solid"/>
            <a:round/>
            <a:headEnd type="none" w="med" len="med"/>
            <a:tailEnd type="none" w="med" len="med"/>
          </a:ln>
        </p:spPr>
      </p:cxnSp>
      <p:cxnSp>
        <p:nvCxnSpPr>
          <p:cNvPr id="390" name="Google Shape;390;p36"/>
          <p:cNvCxnSpPr>
            <a:stCxn id="375" idx="0"/>
            <a:endCxn id="380" idx="2"/>
          </p:cNvCxnSpPr>
          <p:nvPr/>
        </p:nvCxnSpPr>
        <p:spPr>
          <a:xfrm rot="10800000">
            <a:off x="4434975" y="2903963"/>
            <a:ext cx="1143000" cy="311700"/>
          </a:xfrm>
          <a:prstGeom prst="straightConnector1">
            <a:avLst/>
          </a:prstGeom>
          <a:noFill/>
          <a:ln w="9525" cap="flat" cmpd="sng">
            <a:solidFill>
              <a:schemeClr val="dk2"/>
            </a:solidFill>
            <a:prstDash val="solid"/>
            <a:round/>
            <a:headEnd type="none" w="med" len="med"/>
            <a:tailEnd type="none" w="med" len="med"/>
          </a:ln>
        </p:spPr>
      </p:cxnSp>
      <p:cxnSp>
        <p:nvCxnSpPr>
          <p:cNvPr id="391" name="Google Shape;391;p36"/>
          <p:cNvCxnSpPr>
            <a:stCxn id="375" idx="0"/>
            <a:endCxn id="381" idx="2"/>
          </p:cNvCxnSpPr>
          <p:nvPr/>
        </p:nvCxnSpPr>
        <p:spPr>
          <a:xfrm rot="10800000" flipH="1">
            <a:off x="5577975" y="2903963"/>
            <a:ext cx="1143000" cy="311700"/>
          </a:xfrm>
          <a:prstGeom prst="straightConnector1">
            <a:avLst/>
          </a:prstGeom>
          <a:noFill/>
          <a:ln w="9525" cap="flat" cmpd="sng">
            <a:solidFill>
              <a:schemeClr val="dk2"/>
            </a:solidFill>
            <a:prstDash val="solid"/>
            <a:round/>
            <a:headEnd type="none" w="med" len="med"/>
            <a:tailEnd type="none" w="med" len="med"/>
          </a:ln>
        </p:spPr>
      </p:cxnSp>
      <p:sp>
        <p:nvSpPr>
          <p:cNvPr id="383" name="Google Shape;383;p36"/>
          <p:cNvSpPr/>
          <p:nvPr/>
        </p:nvSpPr>
        <p:spPr>
          <a:xfrm>
            <a:off x="3644475" y="1847063"/>
            <a:ext cx="666600" cy="371100"/>
          </a:xfrm>
          <a:prstGeom prst="rect">
            <a:avLst/>
          </a:prstGeom>
          <a:solidFill>
            <a:srgbClr val="D9D2E9"/>
          </a:solidFill>
          <a:ln w="9525" cap="flat" cmpd="sng">
            <a:solidFill>
              <a:srgbClr val="666666"/>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Roboto"/>
                <a:ea typeface="Roboto"/>
                <a:cs typeface="Roboto"/>
                <a:sym typeface="Roboto"/>
              </a:rPr>
              <a:t>SMTP</a:t>
            </a:r>
            <a:endParaRPr>
              <a:latin typeface="Roboto"/>
              <a:ea typeface="Roboto"/>
              <a:cs typeface="Roboto"/>
              <a:sym typeface="Roboto"/>
            </a:endParaRPr>
          </a:p>
        </p:txBody>
      </p:sp>
      <p:sp>
        <p:nvSpPr>
          <p:cNvPr id="387" name="Google Shape;387;p36"/>
          <p:cNvSpPr/>
          <p:nvPr/>
        </p:nvSpPr>
        <p:spPr>
          <a:xfrm>
            <a:off x="5930475" y="1847063"/>
            <a:ext cx="666600" cy="371100"/>
          </a:xfrm>
          <a:prstGeom prst="rect">
            <a:avLst/>
          </a:prstGeom>
          <a:solidFill>
            <a:srgbClr val="D9D2E9"/>
          </a:solidFill>
          <a:ln w="9525" cap="flat" cmpd="sng">
            <a:solidFill>
              <a:srgbClr val="666666"/>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Roboto"/>
                <a:ea typeface="Roboto"/>
                <a:cs typeface="Roboto"/>
                <a:sym typeface="Roboto"/>
              </a:rPr>
              <a:t>DNS</a:t>
            </a:r>
            <a:endParaRPr>
              <a:latin typeface="Roboto"/>
              <a:ea typeface="Roboto"/>
              <a:cs typeface="Roboto"/>
              <a:sym typeface="Roboto"/>
            </a:endParaRPr>
          </a:p>
        </p:txBody>
      </p:sp>
      <p:sp>
        <p:nvSpPr>
          <p:cNvPr id="385" name="Google Shape;385;p36"/>
          <p:cNvSpPr/>
          <p:nvPr/>
        </p:nvSpPr>
        <p:spPr>
          <a:xfrm>
            <a:off x="4558875" y="1847063"/>
            <a:ext cx="666600" cy="371100"/>
          </a:xfrm>
          <a:prstGeom prst="rect">
            <a:avLst/>
          </a:prstGeom>
          <a:solidFill>
            <a:srgbClr val="D9D2E9"/>
          </a:solidFill>
          <a:ln w="9525" cap="flat" cmpd="sng">
            <a:solidFill>
              <a:srgbClr val="666666"/>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Roboto"/>
                <a:ea typeface="Roboto"/>
                <a:cs typeface="Roboto"/>
                <a:sym typeface="Roboto"/>
              </a:rPr>
              <a:t>HTTP</a:t>
            </a:r>
            <a:endParaRPr>
              <a:latin typeface="Roboto"/>
              <a:ea typeface="Roboto"/>
              <a:cs typeface="Roboto"/>
              <a:sym typeface="Roboto"/>
            </a:endParaRPr>
          </a:p>
        </p:txBody>
      </p:sp>
      <p:sp>
        <p:nvSpPr>
          <p:cNvPr id="389" name="Google Shape;389;p36"/>
          <p:cNvSpPr/>
          <p:nvPr/>
        </p:nvSpPr>
        <p:spPr>
          <a:xfrm>
            <a:off x="6844875" y="1847063"/>
            <a:ext cx="666600" cy="371100"/>
          </a:xfrm>
          <a:prstGeom prst="rect">
            <a:avLst/>
          </a:prstGeom>
          <a:solidFill>
            <a:srgbClr val="D9D2E9"/>
          </a:solidFill>
          <a:ln w="9525" cap="flat" cmpd="sng">
            <a:solidFill>
              <a:srgbClr val="666666"/>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Roboto"/>
                <a:ea typeface="Roboto"/>
                <a:cs typeface="Roboto"/>
                <a:sym typeface="Roboto"/>
              </a:rPr>
              <a:t>NTP</a:t>
            </a:r>
            <a:endParaRPr>
              <a:latin typeface="Roboto"/>
              <a:ea typeface="Roboto"/>
              <a:cs typeface="Roboto"/>
              <a:sym typeface="Roboto"/>
            </a:endParaRPr>
          </a:p>
        </p:txBody>
      </p:sp>
      <p:sp>
        <p:nvSpPr>
          <p:cNvPr id="392" name="Google Shape;392;p36"/>
          <p:cNvSpPr/>
          <p:nvPr/>
        </p:nvSpPr>
        <p:spPr>
          <a:xfrm>
            <a:off x="4643184" y="2124150"/>
            <a:ext cx="1202650" cy="2559400"/>
          </a:xfrm>
          <a:custGeom>
            <a:avLst/>
            <a:gdLst/>
            <a:ahLst/>
            <a:cxnLst/>
            <a:rect l="l" t="t" r="r" b="b"/>
            <a:pathLst>
              <a:path w="48106" h="102376" extrusionOk="0">
                <a:moveTo>
                  <a:pt x="19657" y="0"/>
                </a:moveTo>
                <a:cubicBezTo>
                  <a:pt x="16496" y="4275"/>
                  <a:pt x="-3990" y="17597"/>
                  <a:pt x="693" y="25648"/>
                </a:cubicBezTo>
                <a:cubicBezTo>
                  <a:pt x="5377" y="33699"/>
                  <a:pt x="44281" y="40448"/>
                  <a:pt x="47758" y="48304"/>
                </a:cubicBezTo>
                <a:cubicBezTo>
                  <a:pt x="51235" y="56160"/>
                  <a:pt x="27673" y="63772"/>
                  <a:pt x="21553" y="72784"/>
                </a:cubicBezTo>
                <a:cubicBezTo>
                  <a:pt x="15433" y="81796"/>
                  <a:pt x="12790" y="97444"/>
                  <a:pt x="11037" y="102376"/>
                </a:cubicBezTo>
              </a:path>
            </a:pathLst>
          </a:custGeom>
          <a:noFill/>
          <a:ln w="28575" cap="flat" cmpd="sng">
            <a:solidFill>
              <a:srgbClr val="FF00FF"/>
            </a:solidFill>
            <a:prstDash val="solid"/>
            <a:round/>
            <a:headEnd type="triangle" w="med" len="med"/>
            <a:tailEnd type="none" w="med" len="med"/>
          </a:ln>
        </p:spPr>
        <p:txBody>
          <a:bodyPr/>
          <a:lstStyle/>
          <a:p>
            <a:endParaRPr lang="en-US"/>
          </a:p>
        </p:txBody>
      </p:sp>
      <p:cxnSp>
        <p:nvCxnSpPr>
          <p:cNvPr id="393" name="Google Shape;393;p36"/>
          <p:cNvCxnSpPr/>
          <p:nvPr/>
        </p:nvCxnSpPr>
        <p:spPr>
          <a:xfrm rot="10800000">
            <a:off x="5178675" y="2928125"/>
            <a:ext cx="401700" cy="161700"/>
          </a:xfrm>
          <a:prstGeom prst="straightConnector1">
            <a:avLst/>
          </a:prstGeom>
          <a:noFill/>
          <a:ln w="19050" cap="flat" cmpd="sng">
            <a:solidFill>
              <a:schemeClr val="accent2"/>
            </a:solidFill>
            <a:prstDash val="solid"/>
            <a:round/>
            <a:headEnd type="none" w="med" len="med"/>
            <a:tailEnd type="triangle" w="med" len="med"/>
          </a:ln>
        </p:spPr>
      </p:cxnSp>
      <p:cxnSp>
        <p:nvCxnSpPr>
          <p:cNvPr id="394" name="Google Shape;394;p36"/>
          <p:cNvCxnSpPr/>
          <p:nvPr/>
        </p:nvCxnSpPr>
        <p:spPr>
          <a:xfrm rot="10800000" flipH="1">
            <a:off x="5573028" y="2928125"/>
            <a:ext cx="401700" cy="161700"/>
          </a:xfrm>
          <a:prstGeom prst="straightConnector1">
            <a:avLst/>
          </a:prstGeom>
          <a:noFill/>
          <a:ln w="19050" cap="flat" cmpd="sng">
            <a:solidFill>
              <a:schemeClr val="accent2"/>
            </a:solidFill>
            <a:prstDash val="solid"/>
            <a:round/>
            <a:headEnd type="none" w="med" len="med"/>
            <a:tailEnd type="triangle" w="med" len="med"/>
          </a:ln>
        </p:spPr>
      </p:cxnSp>
      <p:sp>
        <p:nvSpPr>
          <p:cNvPr id="395" name="Google Shape;395;p36"/>
          <p:cNvSpPr txBox="1"/>
          <p:nvPr/>
        </p:nvSpPr>
        <p:spPr>
          <a:xfrm>
            <a:off x="5063025" y="2640988"/>
            <a:ext cx="1029900" cy="270900"/>
          </a:xfrm>
          <a:prstGeom prst="rect">
            <a:avLst/>
          </a:prstGeom>
          <a:noFill/>
          <a:ln>
            <a:noFill/>
          </a:ln>
        </p:spPr>
        <p:txBody>
          <a:bodyPr spcFirstLastPara="1" wrap="square" lIns="27425" tIns="27425" rIns="27425" bIns="27425" anchor="t" anchorCtr="0">
            <a:spAutoFit/>
          </a:bodyPr>
          <a:lstStyle/>
          <a:p>
            <a:pPr marL="0" lvl="0" indent="0" algn="ctr" rtl="0">
              <a:spcBef>
                <a:spcPts val="0"/>
              </a:spcBef>
              <a:spcAft>
                <a:spcPts val="0"/>
              </a:spcAft>
              <a:buNone/>
            </a:pPr>
            <a:r>
              <a:rPr lang="en">
                <a:solidFill>
                  <a:schemeClr val="accent2"/>
                </a:solidFill>
                <a:latin typeface="Roboto"/>
                <a:ea typeface="Roboto"/>
                <a:cs typeface="Roboto"/>
                <a:sym typeface="Roboto"/>
              </a:rPr>
              <a:t>Which way?</a:t>
            </a:r>
            <a:endParaRPr>
              <a:solidFill>
                <a:schemeClr val="accent2"/>
              </a:solidFill>
              <a:latin typeface="Roboto"/>
              <a:ea typeface="Roboto"/>
              <a:cs typeface="Roboto"/>
              <a:sym typeface="Roboto"/>
            </a:endParaRPr>
          </a:p>
        </p:txBody>
      </p:sp>
      <p:cxnSp>
        <p:nvCxnSpPr>
          <p:cNvPr id="396" name="Google Shape;396;p36"/>
          <p:cNvCxnSpPr/>
          <p:nvPr/>
        </p:nvCxnSpPr>
        <p:spPr>
          <a:xfrm rot="10800000">
            <a:off x="4176057" y="2273660"/>
            <a:ext cx="264000" cy="161700"/>
          </a:xfrm>
          <a:prstGeom prst="straightConnector1">
            <a:avLst/>
          </a:prstGeom>
          <a:noFill/>
          <a:ln w="19050" cap="flat" cmpd="sng">
            <a:solidFill>
              <a:schemeClr val="accent2"/>
            </a:solidFill>
            <a:prstDash val="solid"/>
            <a:round/>
            <a:headEnd type="none" w="med" len="med"/>
            <a:tailEnd type="triangle" w="med" len="med"/>
          </a:ln>
        </p:spPr>
      </p:cxnSp>
      <p:cxnSp>
        <p:nvCxnSpPr>
          <p:cNvPr id="397" name="Google Shape;397;p36"/>
          <p:cNvCxnSpPr/>
          <p:nvPr/>
        </p:nvCxnSpPr>
        <p:spPr>
          <a:xfrm rot="10800000" flipH="1">
            <a:off x="4429892" y="2273660"/>
            <a:ext cx="264000" cy="161700"/>
          </a:xfrm>
          <a:prstGeom prst="straightConnector1">
            <a:avLst/>
          </a:prstGeom>
          <a:noFill/>
          <a:ln w="19050" cap="flat" cmpd="sng">
            <a:solidFill>
              <a:schemeClr val="accent2"/>
            </a:solidFill>
            <a:prstDash val="solid"/>
            <a:round/>
            <a:headEnd type="none" w="med" len="med"/>
            <a:tailEnd type="triangle" w="med" len="med"/>
          </a:ln>
        </p:spPr>
      </p:cxnSp>
      <p:sp>
        <p:nvSpPr>
          <p:cNvPr id="398" name="Google Shape;398;p36"/>
          <p:cNvSpPr txBox="1"/>
          <p:nvPr/>
        </p:nvSpPr>
        <p:spPr>
          <a:xfrm>
            <a:off x="3158025" y="2284613"/>
            <a:ext cx="1029900" cy="270900"/>
          </a:xfrm>
          <a:prstGeom prst="rect">
            <a:avLst/>
          </a:prstGeom>
          <a:noFill/>
          <a:ln>
            <a:noFill/>
          </a:ln>
        </p:spPr>
        <p:txBody>
          <a:bodyPr spcFirstLastPara="1" wrap="square" lIns="27425" tIns="27425" rIns="27425" bIns="27425" anchor="t" anchorCtr="0">
            <a:spAutoFit/>
          </a:bodyPr>
          <a:lstStyle/>
          <a:p>
            <a:pPr marL="0" lvl="0" indent="0" algn="ctr" rtl="0">
              <a:spcBef>
                <a:spcPts val="0"/>
              </a:spcBef>
              <a:spcAft>
                <a:spcPts val="0"/>
              </a:spcAft>
              <a:buNone/>
            </a:pPr>
            <a:r>
              <a:rPr lang="en">
                <a:solidFill>
                  <a:schemeClr val="accent2"/>
                </a:solidFill>
                <a:latin typeface="Roboto"/>
                <a:ea typeface="Roboto"/>
                <a:cs typeface="Roboto"/>
                <a:sym typeface="Roboto"/>
              </a:rPr>
              <a:t>Which way?</a:t>
            </a:r>
            <a:endParaRPr>
              <a:solidFill>
                <a:schemeClr val="accent2"/>
              </a:solidFill>
              <a:latin typeface="Roboto"/>
              <a:ea typeface="Roboto"/>
              <a:cs typeface="Roboto"/>
              <a:sym typeface="Roboto"/>
            </a:endParaRPr>
          </a:p>
        </p:txBody>
      </p:sp>
      <p:sp>
        <p:nvSpPr>
          <p:cNvPr id="2" name="Slide Number Placeholder 1">
            <a:extLst>
              <a:ext uri="{FF2B5EF4-FFF2-40B4-BE49-F238E27FC236}">
                <a16:creationId xmlns:a16="http://schemas.microsoft.com/office/drawing/2014/main" id="{CCD1AC04-8D81-5681-1979-AE4DEED5F0A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11</a:t>
            </a:fld>
            <a:endParaRPr lang="en"/>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02"/>
        <p:cNvGrpSpPr/>
        <p:nvPr/>
      </p:nvGrpSpPr>
      <p:grpSpPr>
        <a:xfrm>
          <a:off x="0" y="0"/>
          <a:ext cx="0" cy="0"/>
          <a:chOff x="0" y="0"/>
          <a:chExt cx="0" cy="0"/>
        </a:xfrm>
      </p:grpSpPr>
      <p:sp>
        <p:nvSpPr>
          <p:cNvPr id="403" name="Google Shape;403;p37"/>
          <p:cNvSpPr txBox="1">
            <a:spLocks noGrp="1"/>
          </p:cNvSpPr>
          <p:nvPr>
            <p:ph type="title"/>
          </p:nvPr>
        </p:nvSpPr>
        <p:spPr>
          <a:xfrm>
            <a:off x="0" y="0"/>
            <a:ext cx="9144000" cy="393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accent3"/>
                </a:solidFill>
              </a:rPr>
              <a:t>Demultiplexing at Layer 3</a:t>
            </a:r>
            <a:endParaRPr/>
          </a:p>
        </p:txBody>
      </p:sp>
      <p:sp>
        <p:nvSpPr>
          <p:cNvPr id="404" name="Google Shape;404;p37"/>
          <p:cNvSpPr txBox="1">
            <a:spLocks noGrp="1"/>
          </p:cNvSpPr>
          <p:nvPr>
            <p:ph type="body" idx="1"/>
          </p:nvPr>
        </p:nvSpPr>
        <p:spPr>
          <a:xfrm>
            <a:off x="107050" y="402200"/>
            <a:ext cx="8909700" cy="13896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b="1"/>
              <a:t>Demultiplexing</a:t>
            </a:r>
            <a:r>
              <a:rPr lang="en"/>
              <a:t>:</a:t>
            </a:r>
            <a:endParaRPr/>
          </a:p>
          <a:p>
            <a:pPr marL="457200" lvl="0" indent="-342900" algn="l" rtl="0">
              <a:spcBef>
                <a:spcPts val="600"/>
              </a:spcBef>
              <a:spcAft>
                <a:spcPts val="0"/>
              </a:spcAft>
              <a:buSzPts val="1800"/>
              <a:buChar char="●"/>
            </a:pPr>
            <a:r>
              <a:rPr lang="en"/>
              <a:t>Add a new header field that tells us what the next (higher) layer protocol is.</a:t>
            </a:r>
            <a:endParaRPr/>
          </a:p>
          <a:p>
            <a:pPr marL="457200" lvl="0" indent="-342900" algn="l" rtl="0">
              <a:spcBef>
                <a:spcPts val="0"/>
              </a:spcBef>
              <a:spcAft>
                <a:spcPts val="0"/>
              </a:spcAft>
              <a:buSzPts val="1800"/>
              <a:buChar char="●"/>
            </a:pPr>
            <a:r>
              <a:rPr lang="en"/>
              <a:t>Allows the IP code to pass the rest of the packet to the appropriate L4 code.</a:t>
            </a:r>
            <a:endParaRPr/>
          </a:p>
        </p:txBody>
      </p:sp>
      <p:sp>
        <p:nvSpPr>
          <p:cNvPr id="405" name="Google Shape;405;p37"/>
          <p:cNvSpPr/>
          <p:nvPr/>
        </p:nvSpPr>
        <p:spPr>
          <a:xfrm>
            <a:off x="4228600" y="4561688"/>
            <a:ext cx="666600" cy="371100"/>
          </a:xfrm>
          <a:prstGeom prst="rect">
            <a:avLst/>
          </a:prstGeom>
          <a:solidFill>
            <a:srgbClr val="D9EAD3"/>
          </a:solidFill>
          <a:ln w="9525" cap="flat" cmpd="sng">
            <a:solidFill>
              <a:srgbClr val="666666"/>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Roboto"/>
                <a:ea typeface="Roboto"/>
                <a:cs typeface="Roboto"/>
                <a:sym typeface="Roboto"/>
              </a:rPr>
              <a:t>IP</a:t>
            </a:r>
            <a:endParaRPr>
              <a:latin typeface="Roboto"/>
              <a:ea typeface="Roboto"/>
              <a:cs typeface="Roboto"/>
              <a:sym typeface="Roboto"/>
            </a:endParaRPr>
          </a:p>
        </p:txBody>
      </p:sp>
      <p:sp>
        <p:nvSpPr>
          <p:cNvPr id="406" name="Google Shape;406;p37"/>
          <p:cNvSpPr/>
          <p:nvPr/>
        </p:nvSpPr>
        <p:spPr>
          <a:xfrm>
            <a:off x="3085600" y="3878888"/>
            <a:ext cx="666600" cy="371100"/>
          </a:xfrm>
          <a:prstGeom prst="rect">
            <a:avLst/>
          </a:prstGeom>
          <a:solidFill>
            <a:schemeClr val="lt2"/>
          </a:solidFill>
          <a:ln w="9525" cap="flat" cmpd="sng">
            <a:solidFill>
              <a:srgbClr val="666666"/>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Roboto"/>
                <a:ea typeface="Roboto"/>
                <a:cs typeface="Roboto"/>
                <a:sym typeface="Roboto"/>
              </a:rPr>
              <a:t>TCP</a:t>
            </a:r>
            <a:endParaRPr>
              <a:latin typeface="Roboto"/>
              <a:ea typeface="Roboto"/>
              <a:cs typeface="Roboto"/>
              <a:sym typeface="Roboto"/>
            </a:endParaRPr>
          </a:p>
        </p:txBody>
      </p:sp>
      <p:sp>
        <p:nvSpPr>
          <p:cNvPr id="407" name="Google Shape;407;p37"/>
          <p:cNvSpPr/>
          <p:nvPr/>
        </p:nvSpPr>
        <p:spPr>
          <a:xfrm>
            <a:off x="5371600" y="3878888"/>
            <a:ext cx="666600" cy="371100"/>
          </a:xfrm>
          <a:prstGeom prst="rect">
            <a:avLst/>
          </a:prstGeom>
          <a:solidFill>
            <a:schemeClr val="lt2"/>
          </a:solidFill>
          <a:ln w="9525" cap="flat" cmpd="sng">
            <a:solidFill>
              <a:srgbClr val="666666"/>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Roboto"/>
                <a:ea typeface="Roboto"/>
                <a:cs typeface="Roboto"/>
                <a:sym typeface="Roboto"/>
              </a:rPr>
              <a:t>UDP</a:t>
            </a:r>
            <a:endParaRPr>
              <a:latin typeface="Roboto"/>
              <a:ea typeface="Roboto"/>
              <a:cs typeface="Roboto"/>
              <a:sym typeface="Roboto"/>
            </a:endParaRPr>
          </a:p>
        </p:txBody>
      </p:sp>
      <p:cxnSp>
        <p:nvCxnSpPr>
          <p:cNvPr id="408" name="Google Shape;408;p37"/>
          <p:cNvCxnSpPr>
            <a:stCxn id="405" idx="0"/>
            <a:endCxn id="406" idx="2"/>
          </p:cNvCxnSpPr>
          <p:nvPr/>
        </p:nvCxnSpPr>
        <p:spPr>
          <a:xfrm rot="10800000">
            <a:off x="3418900" y="4249988"/>
            <a:ext cx="1143000" cy="311700"/>
          </a:xfrm>
          <a:prstGeom prst="straightConnector1">
            <a:avLst/>
          </a:prstGeom>
          <a:noFill/>
          <a:ln w="9525" cap="flat" cmpd="sng">
            <a:solidFill>
              <a:schemeClr val="dk2"/>
            </a:solidFill>
            <a:prstDash val="solid"/>
            <a:round/>
            <a:headEnd type="none" w="med" len="med"/>
            <a:tailEnd type="none" w="med" len="med"/>
          </a:ln>
        </p:spPr>
      </p:cxnSp>
      <p:cxnSp>
        <p:nvCxnSpPr>
          <p:cNvPr id="409" name="Google Shape;409;p37"/>
          <p:cNvCxnSpPr>
            <a:stCxn id="405" idx="0"/>
            <a:endCxn id="407" idx="2"/>
          </p:cNvCxnSpPr>
          <p:nvPr/>
        </p:nvCxnSpPr>
        <p:spPr>
          <a:xfrm rot="10800000" flipH="1">
            <a:off x="4561900" y="4249988"/>
            <a:ext cx="1143000" cy="311700"/>
          </a:xfrm>
          <a:prstGeom prst="straightConnector1">
            <a:avLst/>
          </a:prstGeom>
          <a:noFill/>
          <a:ln w="9525" cap="flat" cmpd="sng">
            <a:solidFill>
              <a:schemeClr val="dk2"/>
            </a:solidFill>
            <a:prstDash val="solid"/>
            <a:round/>
            <a:headEnd type="none" w="med" len="med"/>
            <a:tailEnd type="none" w="med" len="med"/>
          </a:ln>
        </p:spPr>
      </p:cxnSp>
      <p:cxnSp>
        <p:nvCxnSpPr>
          <p:cNvPr id="410" name="Google Shape;410;p37"/>
          <p:cNvCxnSpPr/>
          <p:nvPr/>
        </p:nvCxnSpPr>
        <p:spPr>
          <a:xfrm rot="10800000">
            <a:off x="4162600" y="4274150"/>
            <a:ext cx="401700" cy="161700"/>
          </a:xfrm>
          <a:prstGeom prst="straightConnector1">
            <a:avLst/>
          </a:prstGeom>
          <a:noFill/>
          <a:ln w="19050" cap="flat" cmpd="sng">
            <a:solidFill>
              <a:schemeClr val="accent2"/>
            </a:solidFill>
            <a:prstDash val="solid"/>
            <a:round/>
            <a:headEnd type="none" w="med" len="med"/>
            <a:tailEnd type="triangle" w="med" len="med"/>
          </a:ln>
        </p:spPr>
      </p:cxnSp>
      <p:cxnSp>
        <p:nvCxnSpPr>
          <p:cNvPr id="411" name="Google Shape;411;p37"/>
          <p:cNvCxnSpPr/>
          <p:nvPr/>
        </p:nvCxnSpPr>
        <p:spPr>
          <a:xfrm rot="10800000" flipH="1">
            <a:off x="4556953" y="4274150"/>
            <a:ext cx="401700" cy="161700"/>
          </a:xfrm>
          <a:prstGeom prst="straightConnector1">
            <a:avLst/>
          </a:prstGeom>
          <a:noFill/>
          <a:ln w="19050" cap="flat" cmpd="sng">
            <a:solidFill>
              <a:schemeClr val="accent2"/>
            </a:solidFill>
            <a:prstDash val="solid"/>
            <a:round/>
            <a:headEnd type="none" w="med" len="med"/>
            <a:tailEnd type="triangle" w="med" len="med"/>
          </a:ln>
        </p:spPr>
      </p:cxnSp>
      <p:sp>
        <p:nvSpPr>
          <p:cNvPr id="412" name="Google Shape;412;p37"/>
          <p:cNvSpPr txBox="1"/>
          <p:nvPr/>
        </p:nvSpPr>
        <p:spPr>
          <a:xfrm>
            <a:off x="4046950" y="3987013"/>
            <a:ext cx="1029900" cy="270900"/>
          </a:xfrm>
          <a:prstGeom prst="rect">
            <a:avLst/>
          </a:prstGeom>
          <a:noFill/>
          <a:ln>
            <a:noFill/>
          </a:ln>
        </p:spPr>
        <p:txBody>
          <a:bodyPr spcFirstLastPara="1" wrap="square" lIns="27425" tIns="27425" rIns="27425" bIns="27425" anchor="t" anchorCtr="0">
            <a:spAutoFit/>
          </a:bodyPr>
          <a:lstStyle/>
          <a:p>
            <a:pPr marL="0" lvl="0" indent="0" algn="ctr" rtl="0">
              <a:spcBef>
                <a:spcPts val="0"/>
              </a:spcBef>
              <a:spcAft>
                <a:spcPts val="0"/>
              </a:spcAft>
              <a:buNone/>
            </a:pPr>
            <a:r>
              <a:rPr lang="en">
                <a:solidFill>
                  <a:schemeClr val="accent2"/>
                </a:solidFill>
                <a:latin typeface="Roboto"/>
                <a:ea typeface="Roboto"/>
                <a:cs typeface="Roboto"/>
                <a:sym typeface="Roboto"/>
              </a:rPr>
              <a:t>Which way?</a:t>
            </a:r>
            <a:endParaRPr>
              <a:solidFill>
                <a:schemeClr val="accent2"/>
              </a:solidFill>
              <a:latin typeface="Roboto"/>
              <a:ea typeface="Roboto"/>
              <a:cs typeface="Roboto"/>
              <a:sym typeface="Roboto"/>
            </a:endParaRPr>
          </a:p>
        </p:txBody>
      </p:sp>
      <p:sp>
        <p:nvSpPr>
          <p:cNvPr id="413" name="Google Shape;413;p37"/>
          <p:cNvSpPr/>
          <p:nvPr/>
        </p:nvSpPr>
        <p:spPr>
          <a:xfrm>
            <a:off x="2407150" y="2006475"/>
            <a:ext cx="2023500" cy="1706100"/>
          </a:xfrm>
          <a:prstGeom prst="roundRect">
            <a:avLst>
              <a:gd name="adj" fmla="val 8208"/>
            </a:avLst>
          </a:prstGeom>
          <a:solidFill>
            <a:srgbClr val="D9EAD3"/>
          </a:solidFill>
          <a:ln w="9525" cap="flat" cmpd="sng">
            <a:solidFill>
              <a:srgbClr val="666666"/>
            </a:solidFill>
            <a:prstDash val="solid"/>
            <a:round/>
            <a:headEnd type="none" w="sm" len="sm"/>
            <a:tailEnd type="none" w="sm" len="sm"/>
          </a:ln>
        </p:spPr>
        <p:txBody>
          <a:bodyPr spcFirstLastPara="1" wrap="square" lIns="27425" tIns="27425" rIns="27425" bIns="27425" anchor="t" anchorCtr="0">
            <a:noAutofit/>
          </a:bodyPr>
          <a:lstStyle/>
          <a:p>
            <a:pPr marL="0" lvl="0" indent="0" algn="ctr" rtl="0">
              <a:spcBef>
                <a:spcPts val="0"/>
              </a:spcBef>
              <a:spcAft>
                <a:spcPts val="0"/>
              </a:spcAft>
              <a:buNone/>
            </a:pPr>
            <a:r>
              <a:rPr lang="en">
                <a:latin typeface="Roboto"/>
                <a:ea typeface="Roboto"/>
                <a:cs typeface="Roboto"/>
                <a:sym typeface="Roboto"/>
              </a:rPr>
              <a:t>From: Alice's computer</a:t>
            </a:r>
            <a:endParaRPr>
              <a:latin typeface="Roboto"/>
              <a:ea typeface="Roboto"/>
              <a:cs typeface="Roboto"/>
              <a:sym typeface="Roboto"/>
            </a:endParaRPr>
          </a:p>
          <a:p>
            <a:pPr marL="0" lvl="0" indent="0" algn="ctr" rtl="0">
              <a:spcBef>
                <a:spcPts val="0"/>
              </a:spcBef>
              <a:spcAft>
                <a:spcPts val="0"/>
              </a:spcAft>
              <a:buNone/>
            </a:pPr>
            <a:r>
              <a:rPr lang="en">
                <a:latin typeface="Roboto"/>
                <a:ea typeface="Roboto"/>
                <a:cs typeface="Roboto"/>
                <a:sym typeface="Roboto"/>
              </a:rPr>
              <a:t>To: Bob's computer</a:t>
            </a:r>
            <a:endParaRPr>
              <a:latin typeface="Roboto"/>
              <a:ea typeface="Roboto"/>
              <a:cs typeface="Roboto"/>
              <a:sym typeface="Roboto"/>
            </a:endParaRPr>
          </a:p>
          <a:p>
            <a:pPr marL="0" lvl="0" indent="0" algn="ctr" rtl="0">
              <a:spcBef>
                <a:spcPts val="0"/>
              </a:spcBef>
              <a:spcAft>
                <a:spcPts val="0"/>
              </a:spcAft>
              <a:buNone/>
            </a:pPr>
            <a:r>
              <a:rPr lang="en" b="1">
                <a:latin typeface="Roboto"/>
                <a:ea typeface="Roboto"/>
                <a:cs typeface="Roboto"/>
                <a:sym typeface="Roboto"/>
              </a:rPr>
              <a:t>Next layer is TCP.</a:t>
            </a:r>
            <a:endParaRPr>
              <a:latin typeface="Roboto"/>
              <a:ea typeface="Roboto"/>
              <a:cs typeface="Roboto"/>
              <a:sym typeface="Roboto"/>
            </a:endParaRPr>
          </a:p>
        </p:txBody>
      </p:sp>
      <p:sp>
        <p:nvSpPr>
          <p:cNvPr id="414" name="Google Shape;414;p37"/>
          <p:cNvSpPr/>
          <p:nvPr/>
        </p:nvSpPr>
        <p:spPr>
          <a:xfrm>
            <a:off x="2511980" y="2807625"/>
            <a:ext cx="1813800" cy="828300"/>
          </a:xfrm>
          <a:prstGeom prst="roundRect">
            <a:avLst>
              <a:gd name="adj" fmla="val 10409"/>
            </a:avLst>
          </a:prstGeom>
          <a:solidFill>
            <a:srgbClr val="C9DAF8"/>
          </a:solidFill>
          <a:ln w="9525" cap="flat" cmpd="sng">
            <a:solidFill>
              <a:srgbClr val="666666"/>
            </a:solidFill>
            <a:prstDash val="solid"/>
            <a:round/>
            <a:headEnd type="none" w="sm" len="sm"/>
            <a:tailEnd type="none" w="sm" len="sm"/>
          </a:ln>
        </p:spPr>
        <p:txBody>
          <a:bodyPr spcFirstLastPara="1" wrap="square" lIns="27425" tIns="27425" rIns="27425" bIns="27425" anchor="t" anchorCtr="0">
            <a:noAutofit/>
          </a:bodyPr>
          <a:lstStyle/>
          <a:p>
            <a:pPr marL="0" lvl="0" indent="0" algn="ctr" rtl="0">
              <a:spcBef>
                <a:spcPts val="0"/>
              </a:spcBef>
              <a:spcAft>
                <a:spcPts val="0"/>
              </a:spcAft>
              <a:buNone/>
            </a:pPr>
            <a:r>
              <a:rPr lang="en">
                <a:solidFill>
                  <a:srgbClr val="B7B7B7"/>
                </a:solidFill>
                <a:latin typeface="Roboto"/>
                <a:ea typeface="Roboto"/>
                <a:cs typeface="Roboto"/>
                <a:sym typeface="Roboto"/>
              </a:rPr>
              <a:t>Layer 4 headers</a:t>
            </a:r>
            <a:endParaRPr>
              <a:solidFill>
                <a:srgbClr val="B7B7B7"/>
              </a:solidFill>
              <a:latin typeface="Roboto"/>
              <a:ea typeface="Roboto"/>
              <a:cs typeface="Roboto"/>
              <a:sym typeface="Roboto"/>
            </a:endParaRPr>
          </a:p>
        </p:txBody>
      </p:sp>
      <p:sp>
        <p:nvSpPr>
          <p:cNvPr id="415" name="Google Shape;415;p37"/>
          <p:cNvSpPr/>
          <p:nvPr/>
        </p:nvSpPr>
        <p:spPr>
          <a:xfrm>
            <a:off x="2611513" y="3201475"/>
            <a:ext cx="1614600" cy="354600"/>
          </a:xfrm>
          <a:prstGeom prst="roundRect">
            <a:avLst>
              <a:gd name="adj" fmla="val 16667"/>
            </a:avLst>
          </a:prstGeom>
          <a:solidFill>
            <a:srgbClr val="D9D2E9"/>
          </a:solidFill>
          <a:ln w="9525" cap="flat" cmpd="sng">
            <a:solidFill>
              <a:srgbClr val="666666"/>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
                <a:solidFill>
                  <a:srgbClr val="B7B7B7"/>
                </a:solidFill>
                <a:latin typeface="Roboto"/>
                <a:ea typeface="Roboto"/>
                <a:cs typeface="Roboto"/>
                <a:sym typeface="Roboto"/>
              </a:rPr>
              <a:t>"Potato."</a:t>
            </a:r>
            <a:endParaRPr>
              <a:solidFill>
                <a:srgbClr val="B7B7B7"/>
              </a:solidFill>
              <a:latin typeface="Roboto"/>
              <a:ea typeface="Roboto"/>
              <a:cs typeface="Roboto"/>
              <a:sym typeface="Roboto"/>
            </a:endParaRPr>
          </a:p>
        </p:txBody>
      </p:sp>
      <p:sp>
        <p:nvSpPr>
          <p:cNvPr id="416" name="Google Shape;416;p37"/>
          <p:cNvSpPr/>
          <p:nvPr/>
        </p:nvSpPr>
        <p:spPr>
          <a:xfrm>
            <a:off x="4693150" y="2006475"/>
            <a:ext cx="2023500" cy="1706100"/>
          </a:xfrm>
          <a:prstGeom prst="roundRect">
            <a:avLst>
              <a:gd name="adj" fmla="val 8208"/>
            </a:avLst>
          </a:prstGeom>
          <a:solidFill>
            <a:srgbClr val="D9EAD3"/>
          </a:solidFill>
          <a:ln w="9525" cap="flat" cmpd="sng">
            <a:solidFill>
              <a:srgbClr val="666666"/>
            </a:solidFill>
            <a:prstDash val="solid"/>
            <a:round/>
            <a:headEnd type="none" w="sm" len="sm"/>
            <a:tailEnd type="none" w="sm" len="sm"/>
          </a:ln>
        </p:spPr>
        <p:txBody>
          <a:bodyPr spcFirstLastPara="1" wrap="square" lIns="27425" tIns="27425" rIns="27425" bIns="27425" anchor="t" anchorCtr="0">
            <a:noAutofit/>
          </a:bodyPr>
          <a:lstStyle/>
          <a:p>
            <a:pPr marL="0" lvl="0" indent="0" algn="ctr" rtl="0">
              <a:spcBef>
                <a:spcPts val="0"/>
              </a:spcBef>
              <a:spcAft>
                <a:spcPts val="0"/>
              </a:spcAft>
              <a:buNone/>
            </a:pPr>
            <a:r>
              <a:rPr lang="en">
                <a:latin typeface="Roboto"/>
                <a:ea typeface="Roboto"/>
                <a:cs typeface="Roboto"/>
                <a:sym typeface="Roboto"/>
              </a:rPr>
              <a:t>From: Alice's computer</a:t>
            </a:r>
            <a:endParaRPr>
              <a:latin typeface="Roboto"/>
              <a:ea typeface="Roboto"/>
              <a:cs typeface="Roboto"/>
              <a:sym typeface="Roboto"/>
            </a:endParaRPr>
          </a:p>
          <a:p>
            <a:pPr marL="0" lvl="0" indent="0" algn="ctr" rtl="0">
              <a:spcBef>
                <a:spcPts val="0"/>
              </a:spcBef>
              <a:spcAft>
                <a:spcPts val="0"/>
              </a:spcAft>
              <a:buNone/>
            </a:pPr>
            <a:r>
              <a:rPr lang="en">
                <a:latin typeface="Roboto"/>
                <a:ea typeface="Roboto"/>
                <a:cs typeface="Roboto"/>
                <a:sym typeface="Roboto"/>
              </a:rPr>
              <a:t>To: Bob's computer</a:t>
            </a:r>
            <a:endParaRPr>
              <a:latin typeface="Roboto"/>
              <a:ea typeface="Roboto"/>
              <a:cs typeface="Roboto"/>
              <a:sym typeface="Roboto"/>
            </a:endParaRPr>
          </a:p>
          <a:p>
            <a:pPr marL="0" lvl="0" indent="0" algn="ctr" rtl="0">
              <a:spcBef>
                <a:spcPts val="0"/>
              </a:spcBef>
              <a:spcAft>
                <a:spcPts val="0"/>
              </a:spcAft>
              <a:buNone/>
            </a:pPr>
            <a:r>
              <a:rPr lang="en" b="1">
                <a:latin typeface="Roboto"/>
                <a:ea typeface="Roboto"/>
                <a:cs typeface="Roboto"/>
                <a:sym typeface="Roboto"/>
              </a:rPr>
              <a:t>Next layer is UDP.</a:t>
            </a:r>
            <a:endParaRPr>
              <a:latin typeface="Roboto"/>
              <a:ea typeface="Roboto"/>
              <a:cs typeface="Roboto"/>
              <a:sym typeface="Roboto"/>
            </a:endParaRPr>
          </a:p>
        </p:txBody>
      </p:sp>
      <p:sp>
        <p:nvSpPr>
          <p:cNvPr id="417" name="Google Shape;417;p37"/>
          <p:cNvSpPr/>
          <p:nvPr/>
        </p:nvSpPr>
        <p:spPr>
          <a:xfrm>
            <a:off x="4797980" y="2807625"/>
            <a:ext cx="1813800" cy="828300"/>
          </a:xfrm>
          <a:prstGeom prst="roundRect">
            <a:avLst>
              <a:gd name="adj" fmla="val 10409"/>
            </a:avLst>
          </a:prstGeom>
          <a:solidFill>
            <a:srgbClr val="C9DAF8"/>
          </a:solidFill>
          <a:ln w="9525" cap="flat" cmpd="sng">
            <a:solidFill>
              <a:srgbClr val="666666"/>
            </a:solidFill>
            <a:prstDash val="solid"/>
            <a:round/>
            <a:headEnd type="none" w="sm" len="sm"/>
            <a:tailEnd type="none" w="sm" len="sm"/>
          </a:ln>
        </p:spPr>
        <p:txBody>
          <a:bodyPr spcFirstLastPara="1" wrap="square" lIns="27425" tIns="27425" rIns="27425" bIns="27425" anchor="t" anchorCtr="0">
            <a:noAutofit/>
          </a:bodyPr>
          <a:lstStyle/>
          <a:p>
            <a:pPr marL="0" lvl="0" indent="0" algn="ctr" rtl="0">
              <a:spcBef>
                <a:spcPts val="0"/>
              </a:spcBef>
              <a:spcAft>
                <a:spcPts val="0"/>
              </a:spcAft>
              <a:buNone/>
            </a:pPr>
            <a:r>
              <a:rPr lang="en">
                <a:solidFill>
                  <a:srgbClr val="B7B7B7"/>
                </a:solidFill>
                <a:latin typeface="Roboto"/>
                <a:ea typeface="Roboto"/>
                <a:cs typeface="Roboto"/>
                <a:sym typeface="Roboto"/>
              </a:rPr>
              <a:t>Layer 4 headers</a:t>
            </a:r>
            <a:endParaRPr>
              <a:solidFill>
                <a:srgbClr val="B7B7B7"/>
              </a:solidFill>
              <a:latin typeface="Roboto"/>
              <a:ea typeface="Roboto"/>
              <a:cs typeface="Roboto"/>
              <a:sym typeface="Roboto"/>
            </a:endParaRPr>
          </a:p>
        </p:txBody>
      </p:sp>
      <p:sp>
        <p:nvSpPr>
          <p:cNvPr id="418" name="Google Shape;418;p37"/>
          <p:cNvSpPr/>
          <p:nvPr/>
        </p:nvSpPr>
        <p:spPr>
          <a:xfrm>
            <a:off x="4897513" y="3201475"/>
            <a:ext cx="1614600" cy="354600"/>
          </a:xfrm>
          <a:prstGeom prst="roundRect">
            <a:avLst>
              <a:gd name="adj" fmla="val 16667"/>
            </a:avLst>
          </a:prstGeom>
          <a:solidFill>
            <a:srgbClr val="D9D2E9"/>
          </a:solidFill>
          <a:ln w="9525" cap="flat" cmpd="sng">
            <a:solidFill>
              <a:srgbClr val="666666"/>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
                <a:solidFill>
                  <a:srgbClr val="B7B7B7"/>
                </a:solidFill>
                <a:latin typeface="Roboto"/>
                <a:ea typeface="Roboto"/>
                <a:cs typeface="Roboto"/>
                <a:sym typeface="Roboto"/>
              </a:rPr>
              <a:t>"Potato."</a:t>
            </a:r>
            <a:endParaRPr>
              <a:solidFill>
                <a:srgbClr val="B7B7B7"/>
              </a:solidFill>
              <a:latin typeface="Roboto"/>
              <a:ea typeface="Roboto"/>
              <a:cs typeface="Roboto"/>
              <a:sym typeface="Roboto"/>
            </a:endParaRPr>
          </a:p>
        </p:txBody>
      </p:sp>
      <p:sp>
        <p:nvSpPr>
          <p:cNvPr id="2" name="Slide Number Placeholder 1">
            <a:extLst>
              <a:ext uri="{FF2B5EF4-FFF2-40B4-BE49-F238E27FC236}">
                <a16:creationId xmlns:a16="http://schemas.microsoft.com/office/drawing/2014/main" id="{ACC28FBD-F13D-6B0C-6BCF-518B3CA636A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12</a:t>
            </a:fld>
            <a:endParaRPr lang="en"/>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22"/>
        <p:cNvGrpSpPr/>
        <p:nvPr/>
      </p:nvGrpSpPr>
      <p:grpSpPr>
        <a:xfrm>
          <a:off x="0" y="0"/>
          <a:ext cx="0" cy="0"/>
          <a:chOff x="0" y="0"/>
          <a:chExt cx="0" cy="0"/>
        </a:xfrm>
      </p:grpSpPr>
      <p:cxnSp>
        <p:nvCxnSpPr>
          <p:cNvPr id="423" name="Google Shape;423;p38"/>
          <p:cNvCxnSpPr>
            <a:stCxn id="424" idx="0"/>
            <a:endCxn id="425" idx="2"/>
          </p:cNvCxnSpPr>
          <p:nvPr/>
        </p:nvCxnSpPr>
        <p:spPr>
          <a:xfrm rot="10800000">
            <a:off x="2234800" y="4006938"/>
            <a:ext cx="2286000" cy="390900"/>
          </a:xfrm>
          <a:prstGeom prst="straightConnector1">
            <a:avLst/>
          </a:prstGeom>
          <a:noFill/>
          <a:ln w="9525" cap="flat" cmpd="sng">
            <a:solidFill>
              <a:schemeClr val="dk2"/>
            </a:solidFill>
            <a:prstDash val="solid"/>
            <a:round/>
            <a:headEnd type="none" w="med" len="med"/>
            <a:tailEnd type="none" w="med" len="med"/>
          </a:ln>
        </p:spPr>
      </p:cxnSp>
      <p:cxnSp>
        <p:nvCxnSpPr>
          <p:cNvPr id="426" name="Google Shape;426;p38"/>
          <p:cNvCxnSpPr>
            <a:stCxn id="424" idx="0"/>
            <a:endCxn id="427" idx="2"/>
          </p:cNvCxnSpPr>
          <p:nvPr/>
        </p:nvCxnSpPr>
        <p:spPr>
          <a:xfrm rot="10800000" flipH="1">
            <a:off x="4520800" y="4006938"/>
            <a:ext cx="2327100" cy="390900"/>
          </a:xfrm>
          <a:prstGeom prst="straightConnector1">
            <a:avLst/>
          </a:prstGeom>
          <a:noFill/>
          <a:ln w="9525" cap="flat" cmpd="sng">
            <a:solidFill>
              <a:schemeClr val="dk2"/>
            </a:solidFill>
            <a:prstDash val="solid"/>
            <a:round/>
            <a:headEnd type="none" w="med" len="med"/>
            <a:tailEnd type="none" w="med" len="med"/>
          </a:ln>
        </p:spPr>
      </p:cxnSp>
      <p:sp>
        <p:nvSpPr>
          <p:cNvPr id="425" name="Google Shape;425;p38"/>
          <p:cNvSpPr/>
          <p:nvPr/>
        </p:nvSpPr>
        <p:spPr>
          <a:xfrm>
            <a:off x="1860350" y="3635850"/>
            <a:ext cx="748800" cy="371100"/>
          </a:xfrm>
          <a:prstGeom prst="rect">
            <a:avLst/>
          </a:prstGeom>
          <a:solidFill>
            <a:srgbClr val="D9D2E9"/>
          </a:solidFill>
          <a:ln w="9525" cap="flat" cmpd="sng">
            <a:solidFill>
              <a:srgbClr val="666666"/>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Roboto"/>
                <a:ea typeface="Roboto"/>
                <a:cs typeface="Roboto"/>
                <a:sym typeface="Roboto"/>
              </a:rPr>
              <a:t>Firefox</a:t>
            </a:r>
            <a:endParaRPr>
              <a:latin typeface="Roboto"/>
              <a:ea typeface="Roboto"/>
              <a:cs typeface="Roboto"/>
              <a:sym typeface="Roboto"/>
            </a:endParaRPr>
          </a:p>
        </p:txBody>
      </p:sp>
      <p:sp>
        <p:nvSpPr>
          <p:cNvPr id="428" name="Google Shape;428;p38"/>
          <p:cNvSpPr txBox="1">
            <a:spLocks noGrp="1"/>
          </p:cNvSpPr>
          <p:nvPr>
            <p:ph type="title"/>
          </p:nvPr>
        </p:nvSpPr>
        <p:spPr>
          <a:xfrm>
            <a:off x="0" y="0"/>
            <a:ext cx="9144000" cy="393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accent3"/>
                </a:solidFill>
              </a:rPr>
              <a:t>Demultiplexing at Layer 4</a:t>
            </a:r>
            <a:endParaRPr/>
          </a:p>
        </p:txBody>
      </p:sp>
      <p:sp>
        <p:nvSpPr>
          <p:cNvPr id="429" name="Google Shape;429;p38"/>
          <p:cNvSpPr txBox="1">
            <a:spLocks noGrp="1"/>
          </p:cNvSpPr>
          <p:nvPr>
            <p:ph type="body" idx="1"/>
          </p:nvPr>
        </p:nvSpPr>
        <p:spPr>
          <a:xfrm>
            <a:off x="107050" y="402200"/>
            <a:ext cx="8909700" cy="17313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dirty="0"/>
              <a:t>Demultiplexing also works at Layer 4.</a:t>
            </a:r>
            <a:endParaRPr dirty="0"/>
          </a:p>
          <a:p>
            <a:pPr marL="457200" lvl="0" indent="-342900" algn="l" rtl="0">
              <a:spcBef>
                <a:spcPts val="600"/>
              </a:spcBef>
              <a:spcAft>
                <a:spcPts val="0"/>
              </a:spcAft>
              <a:buSzPts val="1800"/>
              <a:buChar char="●"/>
            </a:pPr>
            <a:r>
              <a:rPr lang="en" dirty="0"/>
              <a:t>Each running application on your computer is associated with a </a:t>
            </a:r>
            <a:r>
              <a:rPr lang="en" b="1" dirty="0"/>
              <a:t>port number</a:t>
            </a:r>
            <a:r>
              <a:rPr lang="en" dirty="0"/>
              <a:t>.</a:t>
            </a:r>
            <a:endParaRPr dirty="0"/>
          </a:p>
          <a:p>
            <a:pPr marL="457200" lvl="0" indent="-342900" algn="l" rtl="0">
              <a:spcBef>
                <a:spcPts val="0"/>
              </a:spcBef>
              <a:spcAft>
                <a:spcPts val="0"/>
              </a:spcAft>
              <a:buSzPts val="1800"/>
              <a:buChar char="●"/>
            </a:pPr>
            <a:r>
              <a:rPr lang="en" dirty="0"/>
              <a:t>When L4 receives a packet, it uses the port number to pass the packet to the corresponding application.</a:t>
            </a:r>
            <a:endParaRPr dirty="0"/>
          </a:p>
          <a:p>
            <a:pPr marL="0" lvl="0" indent="0" algn="l" rtl="0">
              <a:spcBef>
                <a:spcPts val="600"/>
              </a:spcBef>
              <a:spcAft>
                <a:spcPts val="0"/>
              </a:spcAft>
              <a:buNone/>
            </a:pPr>
            <a:endParaRPr dirty="0"/>
          </a:p>
        </p:txBody>
      </p:sp>
      <p:sp>
        <p:nvSpPr>
          <p:cNvPr id="424" name="Google Shape;424;p38"/>
          <p:cNvSpPr/>
          <p:nvPr/>
        </p:nvSpPr>
        <p:spPr>
          <a:xfrm>
            <a:off x="4187500" y="4397838"/>
            <a:ext cx="666600" cy="371100"/>
          </a:xfrm>
          <a:prstGeom prst="rect">
            <a:avLst/>
          </a:prstGeom>
          <a:solidFill>
            <a:schemeClr val="lt2"/>
          </a:solidFill>
          <a:ln w="9525" cap="flat" cmpd="sng">
            <a:solidFill>
              <a:srgbClr val="666666"/>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Roboto"/>
                <a:ea typeface="Roboto"/>
                <a:cs typeface="Roboto"/>
                <a:sym typeface="Roboto"/>
              </a:rPr>
              <a:t>TCP</a:t>
            </a:r>
            <a:endParaRPr>
              <a:latin typeface="Roboto"/>
              <a:ea typeface="Roboto"/>
              <a:cs typeface="Roboto"/>
              <a:sym typeface="Roboto"/>
            </a:endParaRPr>
          </a:p>
        </p:txBody>
      </p:sp>
      <p:sp>
        <p:nvSpPr>
          <p:cNvPr id="430" name="Google Shape;430;p38"/>
          <p:cNvSpPr/>
          <p:nvPr/>
        </p:nvSpPr>
        <p:spPr>
          <a:xfrm>
            <a:off x="4187500" y="3635838"/>
            <a:ext cx="666600" cy="371100"/>
          </a:xfrm>
          <a:prstGeom prst="rect">
            <a:avLst/>
          </a:prstGeom>
          <a:solidFill>
            <a:srgbClr val="D9D2E9"/>
          </a:solidFill>
          <a:ln w="9525" cap="flat" cmpd="sng">
            <a:solidFill>
              <a:srgbClr val="666666"/>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Roboto"/>
                <a:ea typeface="Roboto"/>
                <a:cs typeface="Roboto"/>
                <a:sym typeface="Roboto"/>
              </a:rPr>
              <a:t>Email</a:t>
            </a:r>
            <a:endParaRPr>
              <a:latin typeface="Roboto"/>
              <a:ea typeface="Roboto"/>
              <a:cs typeface="Roboto"/>
              <a:sym typeface="Roboto"/>
            </a:endParaRPr>
          </a:p>
        </p:txBody>
      </p:sp>
      <p:cxnSp>
        <p:nvCxnSpPr>
          <p:cNvPr id="431" name="Google Shape;431;p38"/>
          <p:cNvCxnSpPr>
            <a:stCxn id="424" idx="0"/>
            <a:endCxn id="430" idx="2"/>
          </p:cNvCxnSpPr>
          <p:nvPr/>
        </p:nvCxnSpPr>
        <p:spPr>
          <a:xfrm rot="10800000">
            <a:off x="4520800" y="4006938"/>
            <a:ext cx="0" cy="390900"/>
          </a:xfrm>
          <a:prstGeom prst="straightConnector1">
            <a:avLst/>
          </a:prstGeom>
          <a:noFill/>
          <a:ln w="9525" cap="flat" cmpd="sng">
            <a:solidFill>
              <a:schemeClr val="dk2"/>
            </a:solidFill>
            <a:prstDash val="solid"/>
            <a:round/>
            <a:headEnd type="none" w="med" len="med"/>
            <a:tailEnd type="none" w="med" len="med"/>
          </a:ln>
        </p:spPr>
      </p:cxnSp>
      <p:cxnSp>
        <p:nvCxnSpPr>
          <p:cNvPr id="432" name="Google Shape;432;p38"/>
          <p:cNvCxnSpPr/>
          <p:nvPr/>
        </p:nvCxnSpPr>
        <p:spPr>
          <a:xfrm rot="10800000" flipH="1">
            <a:off x="4846200" y="4268524"/>
            <a:ext cx="420600" cy="70200"/>
          </a:xfrm>
          <a:prstGeom prst="straightConnector1">
            <a:avLst/>
          </a:prstGeom>
          <a:noFill/>
          <a:ln w="19050" cap="flat" cmpd="sng">
            <a:solidFill>
              <a:schemeClr val="accent2"/>
            </a:solidFill>
            <a:prstDash val="solid"/>
            <a:round/>
            <a:headEnd type="none" w="med" len="med"/>
            <a:tailEnd type="triangle" w="med" len="med"/>
          </a:ln>
        </p:spPr>
      </p:cxnSp>
      <p:sp>
        <p:nvSpPr>
          <p:cNvPr id="433" name="Google Shape;433;p38"/>
          <p:cNvSpPr txBox="1"/>
          <p:nvPr/>
        </p:nvSpPr>
        <p:spPr>
          <a:xfrm>
            <a:off x="4005850" y="4768938"/>
            <a:ext cx="1029900" cy="270900"/>
          </a:xfrm>
          <a:prstGeom prst="rect">
            <a:avLst/>
          </a:prstGeom>
          <a:noFill/>
          <a:ln>
            <a:noFill/>
          </a:ln>
        </p:spPr>
        <p:txBody>
          <a:bodyPr spcFirstLastPara="1" wrap="square" lIns="27425" tIns="27425" rIns="27425" bIns="27425" anchor="t" anchorCtr="0">
            <a:spAutoFit/>
          </a:bodyPr>
          <a:lstStyle/>
          <a:p>
            <a:pPr marL="0" lvl="0" indent="0" algn="ctr" rtl="0">
              <a:spcBef>
                <a:spcPts val="0"/>
              </a:spcBef>
              <a:spcAft>
                <a:spcPts val="0"/>
              </a:spcAft>
              <a:buNone/>
            </a:pPr>
            <a:r>
              <a:rPr lang="en">
                <a:solidFill>
                  <a:schemeClr val="accent2"/>
                </a:solidFill>
                <a:latin typeface="Roboto"/>
                <a:ea typeface="Roboto"/>
                <a:cs typeface="Roboto"/>
                <a:sym typeface="Roboto"/>
              </a:rPr>
              <a:t>Which way?</a:t>
            </a:r>
            <a:endParaRPr>
              <a:solidFill>
                <a:schemeClr val="accent2"/>
              </a:solidFill>
              <a:latin typeface="Roboto"/>
              <a:ea typeface="Roboto"/>
              <a:cs typeface="Roboto"/>
              <a:sym typeface="Roboto"/>
            </a:endParaRPr>
          </a:p>
        </p:txBody>
      </p:sp>
      <p:sp>
        <p:nvSpPr>
          <p:cNvPr id="434" name="Google Shape;434;p38"/>
          <p:cNvSpPr/>
          <p:nvPr/>
        </p:nvSpPr>
        <p:spPr>
          <a:xfrm>
            <a:off x="3613900" y="2430813"/>
            <a:ext cx="1813800" cy="987900"/>
          </a:xfrm>
          <a:prstGeom prst="roundRect">
            <a:avLst>
              <a:gd name="adj" fmla="val 10409"/>
            </a:avLst>
          </a:prstGeom>
          <a:solidFill>
            <a:srgbClr val="C9DAF8"/>
          </a:solidFill>
          <a:ln w="9525" cap="flat" cmpd="sng">
            <a:solidFill>
              <a:srgbClr val="666666"/>
            </a:solidFill>
            <a:prstDash val="solid"/>
            <a:round/>
            <a:headEnd type="none" w="sm" len="sm"/>
            <a:tailEnd type="none" w="sm" len="sm"/>
          </a:ln>
        </p:spPr>
        <p:txBody>
          <a:bodyPr spcFirstLastPara="1" wrap="square" lIns="27425" tIns="27425" rIns="27425" bIns="27425" anchor="t" anchorCtr="0">
            <a:noAutofit/>
          </a:bodyPr>
          <a:lstStyle/>
          <a:p>
            <a:pPr marL="0" lvl="0" indent="0" algn="ctr" rtl="0">
              <a:spcBef>
                <a:spcPts val="0"/>
              </a:spcBef>
              <a:spcAft>
                <a:spcPts val="0"/>
              </a:spcAft>
              <a:buNone/>
            </a:pPr>
            <a:r>
              <a:rPr lang="en">
                <a:latin typeface="Roboto"/>
                <a:ea typeface="Roboto"/>
                <a:cs typeface="Roboto"/>
                <a:sym typeface="Roboto"/>
              </a:rPr>
              <a:t>From: Port 587</a:t>
            </a:r>
            <a:endParaRPr>
              <a:latin typeface="Roboto"/>
              <a:ea typeface="Roboto"/>
              <a:cs typeface="Roboto"/>
              <a:sym typeface="Roboto"/>
            </a:endParaRPr>
          </a:p>
          <a:p>
            <a:pPr marL="0" lvl="0" indent="0" algn="ctr" rtl="0">
              <a:spcBef>
                <a:spcPts val="0"/>
              </a:spcBef>
              <a:spcAft>
                <a:spcPts val="0"/>
              </a:spcAft>
              <a:buNone/>
            </a:pPr>
            <a:r>
              <a:rPr lang="en">
                <a:latin typeface="Roboto"/>
                <a:ea typeface="Roboto"/>
                <a:cs typeface="Roboto"/>
                <a:sym typeface="Roboto"/>
              </a:rPr>
              <a:t>To: Port 50000</a:t>
            </a:r>
            <a:endParaRPr>
              <a:latin typeface="Roboto"/>
              <a:ea typeface="Roboto"/>
              <a:cs typeface="Roboto"/>
              <a:sym typeface="Roboto"/>
            </a:endParaRPr>
          </a:p>
        </p:txBody>
      </p:sp>
      <p:sp>
        <p:nvSpPr>
          <p:cNvPr id="435" name="Google Shape;435;p38"/>
          <p:cNvSpPr/>
          <p:nvPr/>
        </p:nvSpPr>
        <p:spPr>
          <a:xfrm>
            <a:off x="3713450" y="2945323"/>
            <a:ext cx="1614600" cy="393600"/>
          </a:xfrm>
          <a:prstGeom prst="roundRect">
            <a:avLst>
              <a:gd name="adj" fmla="val 16667"/>
            </a:avLst>
          </a:prstGeom>
          <a:solidFill>
            <a:srgbClr val="D9D2E9"/>
          </a:solidFill>
          <a:ln w="9525" cap="flat" cmpd="sng">
            <a:solidFill>
              <a:srgbClr val="666666"/>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 sz="1100">
                <a:solidFill>
                  <a:srgbClr val="B7B7B7"/>
                </a:solidFill>
                <a:latin typeface="Roboto"/>
                <a:ea typeface="Roboto"/>
                <a:cs typeface="Roboto"/>
                <a:sym typeface="Roboto"/>
              </a:rPr>
              <a:t>Stop watching YouTube and answer your email.</a:t>
            </a:r>
            <a:endParaRPr>
              <a:solidFill>
                <a:srgbClr val="B7B7B7"/>
              </a:solidFill>
              <a:latin typeface="Roboto"/>
              <a:ea typeface="Roboto"/>
              <a:cs typeface="Roboto"/>
              <a:sym typeface="Roboto"/>
            </a:endParaRPr>
          </a:p>
        </p:txBody>
      </p:sp>
      <p:cxnSp>
        <p:nvCxnSpPr>
          <p:cNvPr id="436" name="Google Shape;436;p38"/>
          <p:cNvCxnSpPr/>
          <p:nvPr/>
        </p:nvCxnSpPr>
        <p:spPr>
          <a:xfrm rot="10800000">
            <a:off x="3759324" y="4268524"/>
            <a:ext cx="420600" cy="70200"/>
          </a:xfrm>
          <a:prstGeom prst="straightConnector1">
            <a:avLst/>
          </a:prstGeom>
          <a:noFill/>
          <a:ln w="19050" cap="flat" cmpd="sng">
            <a:solidFill>
              <a:schemeClr val="accent2"/>
            </a:solidFill>
            <a:prstDash val="solid"/>
            <a:round/>
            <a:headEnd type="none" w="med" len="med"/>
            <a:tailEnd type="triangle" w="med" len="med"/>
          </a:ln>
        </p:spPr>
      </p:cxnSp>
      <p:cxnSp>
        <p:nvCxnSpPr>
          <p:cNvPr id="437" name="Google Shape;437;p38"/>
          <p:cNvCxnSpPr/>
          <p:nvPr/>
        </p:nvCxnSpPr>
        <p:spPr>
          <a:xfrm rot="10800000">
            <a:off x="4520809" y="4057725"/>
            <a:ext cx="0" cy="297300"/>
          </a:xfrm>
          <a:prstGeom prst="straightConnector1">
            <a:avLst/>
          </a:prstGeom>
          <a:noFill/>
          <a:ln w="19050" cap="flat" cmpd="sng">
            <a:solidFill>
              <a:schemeClr val="accent2"/>
            </a:solidFill>
            <a:prstDash val="solid"/>
            <a:round/>
            <a:headEnd type="none" w="med" len="med"/>
            <a:tailEnd type="triangle" w="med" len="med"/>
          </a:ln>
        </p:spPr>
      </p:cxnSp>
      <p:sp>
        <p:nvSpPr>
          <p:cNvPr id="438" name="Google Shape;438;p38"/>
          <p:cNvSpPr/>
          <p:nvPr/>
        </p:nvSpPr>
        <p:spPr>
          <a:xfrm>
            <a:off x="5941000" y="2430813"/>
            <a:ext cx="1813800" cy="987900"/>
          </a:xfrm>
          <a:prstGeom prst="roundRect">
            <a:avLst>
              <a:gd name="adj" fmla="val 10409"/>
            </a:avLst>
          </a:prstGeom>
          <a:solidFill>
            <a:srgbClr val="C9DAF8"/>
          </a:solidFill>
          <a:ln w="9525" cap="flat" cmpd="sng">
            <a:solidFill>
              <a:srgbClr val="666666"/>
            </a:solidFill>
            <a:prstDash val="solid"/>
            <a:round/>
            <a:headEnd type="none" w="sm" len="sm"/>
            <a:tailEnd type="none" w="sm" len="sm"/>
          </a:ln>
        </p:spPr>
        <p:txBody>
          <a:bodyPr spcFirstLastPara="1" wrap="square" lIns="27425" tIns="27425" rIns="27425" bIns="27425" anchor="t" anchorCtr="0">
            <a:noAutofit/>
          </a:bodyPr>
          <a:lstStyle/>
          <a:p>
            <a:pPr marL="0" lvl="0" indent="0" algn="ctr" rtl="0">
              <a:spcBef>
                <a:spcPts val="0"/>
              </a:spcBef>
              <a:spcAft>
                <a:spcPts val="0"/>
              </a:spcAft>
              <a:buNone/>
            </a:pPr>
            <a:r>
              <a:rPr lang="en">
                <a:latin typeface="Roboto"/>
                <a:ea typeface="Roboto"/>
                <a:cs typeface="Roboto"/>
                <a:sym typeface="Roboto"/>
              </a:rPr>
              <a:t>From: Port 194</a:t>
            </a:r>
            <a:endParaRPr>
              <a:latin typeface="Roboto"/>
              <a:ea typeface="Roboto"/>
              <a:cs typeface="Roboto"/>
              <a:sym typeface="Roboto"/>
            </a:endParaRPr>
          </a:p>
          <a:p>
            <a:pPr marL="0" lvl="0" indent="0" algn="ctr" rtl="0">
              <a:spcBef>
                <a:spcPts val="0"/>
              </a:spcBef>
              <a:spcAft>
                <a:spcPts val="0"/>
              </a:spcAft>
              <a:buNone/>
            </a:pPr>
            <a:r>
              <a:rPr lang="en">
                <a:latin typeface="Roboto"/>
                <a:ea typeface="Roboto"/>
                <a:cs typeface="Roboto"/>
                <a:sym typeface="Roboto"/>
              </a:rPr>
              <a:t>To: Port 60000</a:t>
            </a:r>
            <a:endParaRPr>
              <a:latin typeface="Roboto"/>
              <a:ea typeface="Roboto"/>
              <a:cs typeface="Roboto"/>
              <a:sym typeface="Roboto"/>
            </a:endParaRPr>
          </a:p>
        </p:txBody>
      </p:sp>
      <p:sp>
        <p:nvSpPr>
          <p:cNvPr id="439" name="Google Shape;439;p38"/>
          <p:cNvSpPr/>
          <p:nvPr/>
        </p:nvSpPr>
        <p:spPr>
          <a:xfrm>
            <a:off x="6040550" y="2945323"/>
            <a:ext cx="1614600" cy="393600"/>
          </a:xfrm>
          <a:prstGeom prst="roundRect">
            <a:avLst>
              <a:gd name="adj" fmla="val 16667"/>
            </a:avLst>
          </a:prstGeom>
          <a:solidFill>
            <a:srgbClr val="D9D2E9"/>
          </a:solidFill>
          <a:ln w="9525" cap="flat" cmpd="sng">
            <a:solidFill>
              <a:srgbClr val="666666"/>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
                <a:solidFill>
                  <a:srgbClr val="B7B7B7"/>
                </a:solidFill>
                <a:latin typeface="Roboto"/>
                <a:ea typeface="Roboto"/>
                <a:cs typeface="Roboto"/>
                <a:sym typeface="Roboto"/>
              </a:rPr>
              <a:t>you're fired!!!</a:t>
            </a:r>
            <a:endParaRPr sz="1100">
              <a:solidFill>
                <a:srgbClr val="B7B7B7"/>
              </a:solidFill>
              <a:latin typeface="Roboto"/>
              <a:ea typeface="Roboto"/>
              <a:cs typeface="Roboto"/>
              <a:sym typeface="Roboto"/>
            </a:endParaRPr>
          </a:p>
        </p:txBody>
      </p:sp>
      <p:sp>
        <p:nvSpPr>
          <p:cNvPr id="440" name="Google Shape;440;p38"/>
          <p:cNvSpPr/>
          <p:nvPr/>
        </p:nvSpPr>
        <p:spPr>
          <a:xfrm>
            <a:off x="1327900" y="2430813"/>
            <a:ext cx="1813800" cy="987900"/>
          </a:xfrm>
          <a:prstGeom prst="roundRect">
            <a:avLst>
              <a:gd name="adj" fmla="val 10409"/>
            </a:avLst>
          </a:prstGeom>
          <a:solidFill>
            <a:srgbClr val="C9DAF8"/>
          </a:solidFill>
          <a:ln w="9525" cap="flat" cmpd="sng">
            <a:solidFill>
              <a:srgbClr val="666666"/>
            </a:solidFill>
            <a:prstDash val="solid"/>
            <a:round/>
            <a:headEnd type="none" w="sm" len="sm"/>
            <a:tailEnd type="none" w="sm" len="sm"/>
          </a:ln>
        </p:spPr>
        <p:txBody>
          <a:bodyPr spcFirstLastPara="1" wrap="square" lIns="27425" tIns="27425" rIns="27425" bIns="27425" anchor="t" anchorCtr="0">
            <a:noAutofit/>
          </a:bodyPr>
          <a:lstStyle/>
          <a:p>
            <a:pPr marL="0" lvl="0" indent="0" algn="ctr" rtl="0">
              <a:spcBef>
                <a:spcPts val="0"/>
              </a:spcBef>
              <a:spcAft>
                <a:spcPts val="0"/>
              </a:spcAft>
              <a:buNone/>
            </a:pPr>
            <a:r>
              <a:rPr lang="en">
                <a:latin typeface="Roboto"/>
                <a:ea typeface="Roboto"/>
                <a:cs typeface="Roboto"/>
                <a:sym typeface="Roboto"/>
              </a:rPr>
              <a:t>From: Port 80</a:t>
            </a:r>
            <a:endParaRPr>
              <a:latin typeface="Roboto"/>
              <a:ea typeface="Roboto"/>
              <a:cs typeface="Roboto"/>
              <a:sym typeface="Roboto"/>
            </a:endParaRPr>
          </a:p>
          <a:p>
            <a:pPr marL="0" lvl="0" indent="0" algn="ctr" rtl="0">
              <a:spcBef>
                <a:spcPts val="0"/>
              </a:spcBef>
              <a:spcAft>
                <a:spcPts val="0"/>
              </a:spcAft>
              <a:buNone/>
            </a:pPr>
            <a:r>
              <a:rPr lang="en">
                <a:latin typeface="Roboto"/>
                <a:ea typeface="Roboto"/>
                <a:cs typeface="Roboto"/>
                <a:sym typeface="Roboto"/>
              </a:rPr>
              <a:t>To: Port 40000</a:t>
            </a:r>
            <a:endParaRPr>
              <a:latin typeface="Roboto"/>
              <a:ea typeface="Roboto"/>
              <a:cs typeface="Roboto"/>
              <a:sym typeface="Roboto"/>
            </a:endParaRPr>
          </a:p>
        </p:txBody>
      </p:sp>
      <p:sp>
        <p:nvSpPr>
          <p:cNvPr id="441" name="Google Shape;441;p38"/>
          <p:cNvSpPr/>
          <p:nvPr/>
        </p:nvSpPr>
        <p:spPr>
          <a:xfrm>
            <a:off x="1427450" y="2945323"/>
            <a:ext cx="1614600" cy="393600"/>
          </a:xfrm>
          <a:prstGeom prst="roundRect">
            <a:avLst>
              <a:gd name="adj" fmla="val 16667"/>
            </a:avLst>
          </a:prstGeom>
          <a:solidFill>
            <a:srgbClr val="D9D2E9"/>
          </a:solidFill>
          <a:ln w="9525" cap="flat" cmpd="sng">
            <a:solidFill>
              <a:srgbClr val="666666"/>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 sz="1100">
                <a:solidFill>
                  <a:srgbClr val="B7B7B7"/>
                </a:solidFill>
                <a:latin typeface="Roboto"/>
                <a:ea typeface="Roboto"/>
                <a:cs typeface="Roboto"/>
                <a:sym typeface="Roboto"/>
              </a:rPr>
              <a:t>Here's that YouTube video you asked for.</a:t>
            </a:r>
            <a:endParaRPr sz="1100">
              <a:solidFill>
                <a:srgbClr val="B7B7B7"/>
              </a:solidFill>
              <a:latin typeface="Roboto"/>
              <a:ea typeface="Roboto"/>
              <a:cs typeface="Roboto"/>
              <a:sym typeface="Roboto"/>
            </a:endParaRPr>
          </a:p>
        </p:txBody>
      </p:sp>
      <p:sp>
        <p:nvSpPr>
          <p:cNvPr id="427" name="Google Shape;427;p38"/>
          <p:cNvSpPr/>
          <p:nvPr/>
        </p:nvSpPr>
        <p:spPr>
          <a:xfrm>
            <a:off x="6514600" y="3635838"/>
            <a:ext cx="666600" cy="371100"/>
          </a:xfrm>
          <a:prstGeom prst="rect">
            <a:avLst/>
          </a:prstGeom>
          <a:solidFill>
            <a:srgbClr val="D9D2E9"/>
          </a:solidFill>
          <a:ln w="9525" cap="flat" cmpd="sng">
            <a:solidFill>
              <a:srgbClr val="666666"/>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Roboto"/>
                <a:ea typeface="Roboto"/>
                <a:cs typeface="Roboto"/>
                <a:sym typeface="Roboto"/>
              </a:rPr>
              <a:t>Slack</a:t>
            </a:r>
            <a:endParaRPr>
              <a:latin typeface="Roboto"/>
              <a:ea typeface="Roboto"/>
              <a:cs typeface="Roboto"/>
              <a:sym typeface="Roboto"/>
            </a:endParaRPr>
          </a:p>
        </p:txBody>
      </p:sp>
      <p:cxnSp>
        <p:nvCxnSpPr>
          <p:cNvPr id="442" name="Google Shape;442;p38"/>
          <p:cNvCxnSpPr/>
          <p:nvPr/>
        </p:nvCxnSpPr>
        <p:spPr>
          <a:xfrm flipH="1">
            <a:off x="4797575" y="594600"/>
            <a:ext cx="347100" cy="360600"/>
          </a:xfrm>
          <a:prstGeom prst="straightConnector1">
            <a:avLst/>
          </a:prstGeom>
          <a:noFill/>
          <a:ln w="19050" cap="flat" cmpd="sng">
            <a:solidFill>
              <a:schemeClr val="accent2"/>
            </a:solidFill>
            <a:prstDash val="solid"/>
            <a:round/>
            <a:headEnd type="none" w="med" len="med"/>
            <a:tailEnd type="triangle" w="med" len="med"/>
          </a:ln>
        </p:spPr>
      </p:cxnSp>
      <p:sp>
        <p:nvSpPr>
          <p:cNvPr id="443" name="Google Shape;443;p38"/>
          <p:cNvSpPr txBox="1"/>
          <p:nvPr/>
        </p:nvSpPr>
        <p:spPr>
          <a:xfrm>
            <a:off x="5137100" y="466725"/>
            <a:ext cx="2559900" cy="486300"/>
          </a:xfrm>
          <a:prstGeom prst="rect">
            <a:avLst/>
          </a:prstGeom>
          <a:noFill/>
          <a:ln>
            <a:noFill/>
          </a:ln>
        </p:spPr>
        <p:txBody>
          <a:bodyPr spcFirstLastPara="1" wrap="square" lIns="27425" tIns="27425" rIns="27425" bIns="27425" anchor="t" anchorCtr="0">
            <a:spAutoFit/>
          </a:bodyPr>
          <a:lstStyle/>
          <a:p>
            <a:pPr marL="0" lvl="0" indent="0" algn="l" rtl="0">
              <a:spcBef>
                <a:spcPts val="0"/>
              </a:spcBef>
              <a:spcAft>
                <a:spcPts val="0"/>
              </a:spcAft>
              <a:buNone/>
            </a:pPr>
            <a:r>
              <a:rPr lang="en" dirty="0">
                <a:solidFill>
                  <a:schemeClr val="accent2"/>
                </a:solidFill>
                <a:latin typeface="Roboto"/>
                <a:ea typeface="Roboto"/>
                <a:cs typeface="Roboto"/>
                <a:sym typeface="Roboto"/>
              </a:rPr>
              <a:t>More specifically, each open connection on the computer.</a:t>
            </a:r>
            <a:endParaRPr dirty="0">
              <a:solidFill>
                <a:schemeClr val="accent2"/>
              </a:solidFill>
              <a:latin typeface="Roboto"/>
              <a:ea typeface="Roboto"/>
              <a:cs typeface="Roboto"/>
              <a:sym typeface="Roboto"/>
            </a:endParaRPr>
          </a:p>
        </p:txBody>
      </p:sp>
      <p:sp>
        <p:nvSpPr>
          <p:cNvPr id="444" name="Google Shape;444;p38"/>
          <p:cNvSpPr txBox="1"/>
          <p:nvPr/>
        </p:nvSpPr>
        <p:spPr>
          <a:xfrm>
            <a:off x="2685350" y="3685950"/>
            <a:ext cx="701400" cy="270900"/>
          </a:xfrm>
          <a:prstGeom prst="rect">
            <a:avLst/>
          </a:prstGeom>
          <a:noFill/>
          <a:ln>
            <a:noFill/>
          </a:ln>
        </p:spPr>
        <p:txBody>
          <a:bodyPr spcFirstLastPara="1" wrap="square" lIns="27425" tIns="27425" rIns="27425" bIns="27425" anchor="t" anchorCtr="0">
            <a:spAutoFit/>
          </a:bodyPr>
          <a:lstStyle/>
          <a:p>
            <a:pPr marL="0" lvl="0" indent="0" algn="l" rtl="0">
              <a:spcBef>
                <a:spcPts val="0"/>
              </a:spcBef>
              <a:spcAft>
                <a:spcPts val="0"/>
              </a:spcAft>
              <a:buNone/>
            </a:pPr>
            <a:r>
              <a:rPr lang="en">
                <a:solidFill>
                  <a:schemeClr val="dk1"/>
                </a:solidFill>
                <a:latin typeface="Roboto"/>
                <a:ea typeface="Roboto"/>
                <a:cs typeface="Roboto"/>
                <a:sym typeface="Roboto"/>
              </a:rPr>
              <a:t>(40000)</a:t>
            </a:r>
            <a:endParaRPr>
              <a:solidFill>
                <a:schemeClr val="dk1"/>
              </a:solidFill>
              <a:latin typeface="Roboto"/>
              <a:ea typeface="Roboto"/>
              <a:cs typeface="Roboto"/>
              <a:sym typeface="Roboto"/>
            </a:endParaRPr>
          </a:p>
        </p:txBody>
      </p:sp>
      <p:sp>
        <p:nvSpPr>
          <p:cNvPr id="445" name="Google Shape;445;p38"/>
          <p:cNvSpPr txBox="1"/>
          <p:nvPr/>
        </p:nvSpPr>
        <p:spPr>
          <a:xfrm>
            <a:off x="4930300" y="3685950"/>
            <a:ext cx="701400" cy="270900"/>
          </a:xfrm>
          <a:prstGeom prst="rect">
            <a:avLst/>
          </a:prstGeom>
          <a:noFill/>
          <a:ln>
            <a:noFill/>
          </a:ln>
        </p:spPr>
        <p:txBody>
          <a:bodyPr spcFirstLastPara="1" wrap="square" lIns="27425" tIns="27425" rIns="27425" bIns="27425" anchor="t" anchorCtr="0">
            <a:spAutoFit/>
          </a:bodyPr>
          <a:lstStyle/>
          <a:p>
            <a:pPr marL="0" lvl="0" indent="0" algn="l" rtl="0">
              <a:spcBef>
                <a:spcPts val="0"/>
              </a:spcBef>
              <a:spcAft>
                <a:spcPts val="0"/>
              </a:spcAft>
              <a:buNone/>
            </a:pPr>
            <a:r>
              <a:rPr lang="en">
                <a:solidFill>
                  <a:schemeClr val="dk1"/>
                </a:solidFill>
                <a:latin typeface="Roboto"/>
                <a:ea typeface="Roboto"/>
                <a:cs typeface="Roboto"/>
                <a:sym typeface="Roboto"/>
              </a:rPr>
              <a:t>(50000)</a:t>
            </a:r>
            <a:endParaRPr>
              <a:solidFill>
                <a:schemeClr val="dk1"/>
              </a:solidFill>
              <a:latin typeface="Roboto"/>
              <a:ea typeface="Roboto"/>
              <a:cs typeface="Roboto"/>
              <a:sym typeface="Roboto"/>
            </a:endParaRPr>
          </a:p>
        </p:txBody>
      </p:sp>
      <p:sp>
        <p:nvSpPr>
          <p:cNvPr id="446" name="Google Shape;446;p38"/>
          <p:cNvSpPr txBox="1"/>
          <p:nvPr/>
        </p:nvSpPr>
        <p:spPr>
          <a:xfrm>
            <a:off x="7257400" y="3685950"/>
            <a:ext cx="701400" cy="270900"/>
          </a:xfrm>
          <a:prstGeom prst="rect">
            <a:avLst/>
          </a:prstGeom>
          <a:noFill/>
          <a:ln>
            <a:noFill/>
          </a:ln>
        </p:spPr>
        <p:txBody>
          <a:bodyPr spcFirstLastPara="1" wrap="square" lIns="27425" tIns="27425" rIns="27425" bIns="27425" anchor="t" anchorCtr="0">
            <a:spAutoFit/>
          </a:bodyPr>
          <a:lstStyle/>
          <a:p>
            <a:pPr marL="0" lvl="0" indent="0" algn="l" rtl="0">
              <a:spcBef>
                <a:spcPts val="0"/>
              </a:spcBef>
              <a:spcAft>
                <a:spcPts val="0"/>
              </a:spcAft>
              <a:buNone/>
            </a:pPr>
            <a:r>
              <a:rPr lang="en">
                <a:solidFill>
                  <a:schemeClr val="dk1"/>
                </a:solidFill>
                <a:latin typeface="Roboto"/>
                <a:ea typeface="Roboto"/>
                <a:cs typeface="Roboto"/>
                <a:sym typeface="Roboto"/>
              </a:rPr>
              <a:t>(60000)</a:t>
            </a:r>
            <a:endParaRPr>
              <a:solidFill>
                <a:schemeClr val="dk1"/>
              </a:solidFill>
              <a:latin typeface="Roboto"/>
              <a:ea typeface="Roboto"/>
              <a:cs typeface="Roboto"/>
              <a:sym typeface="Roboto"/>
            </a:endParaRPr>
          </a:p>
        </p:txBody>
      </p:sp>
      <p:sp>
        <p:nvSpPr>
          <p:cNvPr id="2" name="Slide Number Placeholder 1">
            <a:extLst>
              <a:ext uri="{FF2B5EF4-FFF2-40B4-BE49-F238E27FC236}">
                <a16:creationId xmlns:a16="http://schemas.microsoft.com/office/drawing/2014/main" id="{D065BBD3-386A-22A2-E3AC-82170B9CFD7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13</a:t>
            </a:fld>
            <a:endParaRPr lang="en"/>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50"/>
        <p:cNvGrpSpPr/>
        <p:nvPr/>
      </p:nvGrpSpPr>
      <p:grpSpPr>
        <a:xfrm>
          <a:off x="0" y="0"/>
          <a:ext cx="0" cy="0"/>
          <a:chOff x="0" y="0"/>
          <a:chExt cx="0" cy="0"/>
        </a:xfrm>
      </p:grpSpPr>
      <p:sp>
        <p:nvSpPr>
          <p:cNvPr id="451" name="Google Shape;451;p39"/>
          <p:cNvSpPr txBox="1">
            <a:spLocks noGrp="1"/>
          </p:cNvSpPr>
          <p:nvPr>
            <p:ph type="title"/>
          </p:nvPr>
        </p:nvSpPr>
        <p:spPr>
          <a:xfrm>
            <a:off x="0" y="0"/>
            <a:ext cx="9144000" cy="393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Ports at Layer 4</a:t>
            </a:r>
            <a:endParaRPr/>
          </a:p>
        </p:txBody>
      </p:sp>
      <p:sp>
        <p:nvSpPr>
          <p:cNvPr id="452" name="Google Shape;452;p39"/>
          <p:cNvSpPr txBox="1">
            <a:spLocks noGrp="1"/>
          </p:cNvSpPr>
          <p:nvPr>
            <p:ph type="body" idx="1"/>
          </p:nvPr>
        </p:nvSpPr>
        <p:spPr>
          <a:xfrm>
            <a:off x="107050" y="402200"/>
            <a:ext cx="8909700" cy="27315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a:t>Port numbers help us distinguish between applications on the same computer.</a:t>
            </a:r>
            <a:endParaRPr/>
          </a:p>
          <a:p>
            <a:pPr marL="457200" lvl="0" indent="-342900" algn="l" rtl="0">
              <a:spcBef>
                <a:spcPts val="600"/>
              </a:spcBef>
              <a:spcAft>
                <a:spcPts val="0"/>
              </a:spcAft>
              <a:buSzPts val="1800"/>
              <a:buChar char="●"/>
            </a:pPr>
            <a:r>
              <a:rPr lang="en"/>
              <a:t>IP address (Layer 3) for all the applications is the same.</a:t>
            </a:r>
            <a:endParaRPr/>
          </a:p>
          <a:p>
            <a:pPr marL="457200" lvl="0" indent="-342900" algn="l" rtl="0">
              <a:spcBef>
                <a:spcPts val="0"/>
              </a:spcBef>
              <a:spcAft>
                <a:spcPts val="0"/>
              </a:spcAft>
              <a:buSzPts val="1800"/>
              <a:buChar char="●"/>
            </a:pPr>
            <a:r>
              <a:rPr lang="en"/>
              <a:t>But each connection is associated with a different port number.</a:t>
            </a:r>
            <a:endParaRPr/>
          </a:p>
          <a:p>
            <a:pPr marL="0" lvl="0" indent="0" algn="l" rtl="0">
              <a:spcBef>
                <a:spcPts val="600"/>
              </a:spcBef>
              <a:spcAft>
                <a:spcPts val="0"/>
              </a:spcAft>
              <a:buNone/>
            </a:pPr>
            <a:r>
              <a:rPr lang="en"/>
              <a:t>Analogy: Room numbers.</a:t>
            </a:r>
            <a:endParaRPr/>
          </a:p>
          <a:p>
            <a:pPr marL="457200" lvl="0" indent="-342900" algn="l" rtl="0">
              <a:spcBef>
                <a:spcPts val="600"/>
              </a:spcBef>
              <a:spcAft>
                <a:spcPts val="0"/>
              </a:spcAft>
              <a:buSzPts val="1800"/>
              <a:buChar char="●"/>
            </a:pPr>
            <a:r>
              <a:rPr lang="en"/>
              <a:t>You and your housemate both have the same street address.</a:t>
            </a:r>
            <a:endParaRPr/>
          </a:p>
          <a:p>
            <a:pPr marL="457200" lvl="0" indent="-342900" algn="l" rtl="0">
              <a:spcBef>
                <a:spcPts val="0"/>
              </a:spcBef>
              <a:spcAft>
                <a:spcPts val="0"/>
              </a:spcAft>
              <a:buSzPts val="1800"/>
              <a:buChar char="●"/>
            </a:pPr>
            <a:r>
              <a:rPr lang="en"/>
              <a:t>If someone sends a letter to your house, who is it for?</a:t>
            </a:r>
            <a:endParaRPr/>
          </a:p>
          <a:p>
            <a:pPr marL="457200" lvl="0" indent="-342900" algn="l" rtl="0">
              <a:spcBef>
                <a:spcPts val="0"/>
              </a:spcBef>
              <a:spcAft>
                <a:spcPts val="0"/>
              </a:spcAft>
              <a:buSzPts val="1800"/>
              <a:buChar char="●"/>
            </a:pPr>
            <a:r>
              <a:rPr lang="en"/>
              <a:t>Distinguish by assigning room numbers to each housemate.</a:t>
            </a:r>
            <a:endParaRPr i="1"/>
          </a:p>
        </p:txBody>
      </p:sp>
      <p:sp>
        <p:nvSpPr>
          <p:cNvPr id="453" name="Google Shape;453;p39"/>
          <p:cNvSpPr/>
          <p:nvPr/>
        </p:nvSpPr>
        <p:spPr>
          <a:xfrm>
            <a:off x="2290350" y="3142300"/>
            <a:ext cx="2023500" cy="1710900"/>
          </a:xfrm>
          <a:prstGeom prst="roundRect">
            <a:avLst>
              <a:gd name="adj" fmla="val 8208"/>
            </a:avLst>
          </a:prstGeom>
          <a:solidFill>
            <a:srgbClr val="D9EAD3"/>
          </a:solidFill>
          <a:ln w="9525" cap="flat" cmpd="sng">
            <a:solidFill>
              <a:srgbClr val="666666"/>
            </a:solidFill>
            <a:prstDash val="solid"/>
            <a:round/>
            <a:headEnd type="none" w="sm" len="sm"/>
            <a:tailEnd type="none" w="sm" len="sm"/>
          </a:ln>
        </p:spPr>
        <p:txBody>
          <a:bodyPr spcFirstLastPara="1" wrap="square" lIns="27425" tIns="27425" rIns="27425" bIns="27425" anchor="t" anchorCtr="0">
            <a:noAutofit/>
          </a:bodyPr>
          <a:lstStyle/>
          <a:p>
            <a:pPr marL="0" lvl="0" indent="0" algn="ctr" rtl="0">
              <a:spcBef>
                <a:spcPts val="0"/>
              </a:spcBef>
              <a:spcAft>
                <a:spcPts val="0"/>
              </a:spcAft>
              <a:buNone/>
            </a:pPr>
            <a:r>
              <a:rPr lang="en" dirty="0">
                <a:latin typeface="Roboto"/>
                <a:ea typeface="Roboto"/>
                <a:cs typeface="Roboto"/>
                <a:sym typeface="Roboto"/>
              </a:rPr>
              <a:t>From: YouTube server</a:t>
            </a:r>
            <a:endParaRPr dirty="0">
              <a:latin typeface="Roboto"/>
              <a:ea typeface="Roboto"/>
              <a:cs typeface="Roboto"/>
              <a:sym typeface="Roboto"/>
            </a:endParaRPr>
          </a:p>
          <a:p>
            <a:pPr marL="0" lvl="0" indent="0" algn="ctr" rtl="0">
              <a:spcBef>
                <a:spcPts val="0"/>
              </a:spcBef>
              <a:spcAft>
                <a:spcPts val="0"/>
              </a:spcAft>
              <a:buNone/>
            </a:pPr>
            <a:r>
              <a:rPr lang="en" dirty="0">
                <a:latin typeface="Roboto"/>
                <a:ea typeface="Roboto"/>
                <a:cs typeface="Roboto"/>
                <a:sym typeface="Roboto"/>
              </a:rPr>
              <a:t>To: Bob's computer</a:t>
            </a:r>
            <a:endParaRPr dirty="0">
              <a:latin typeface="Roboto"/>
              <a:ea typeface="Roboto"/>
              <a:cs typeface="Roboto"/>
              <a:sym typeface="Roboto"/>
            </a:endParaRPr>
          </a:p>
          <a:p>
            <a:pPr marL="0" lvl="0" indent="0" algn="ctr" rtl="0">
              <a:spcBef>
                <a:spcPts val="0"/>
              </a:spcBef>
              <a:spcAft>
                <a:spcPts val="0"/>
              </a:spcAft>
              <a:buNone/>
            </a:pPr>
            <a:r>
              <a:rPr lang="en" b="1" dirty="0">
                <a:latin typeface="Roboto"/>
                <a:ea typeface="Roboto"/>
                <a:cs typeface="Roboto"/>
                <a:sym typeface="Roboto"/>
              </a:rPr>
              <a:t>Next layer is </a:t>
            </a:r>
            <a:r>
              <a:rPr lang="en" b="1" dirty="0">
                <a:solidFill>
                  <a:srgbClr val="FF0000"/>
                </a:solidFill>
                <a:latin typeface="Roboto"/>
                <a:ea typeface="Roboto"/>
                <a:cs typeface="Roboto"/>
                <a:sym typeface="Roboto"/>
              </a:rPr>
              <a:t>TCP</a:t>
            </a:r>
            <a:r>
              <a:rPr lang="en" b="1" dirty="0">
                <a:latin typeface="Roboto"/>
                <a:ea typeface="Roboto"/>
                <a:cs typeface="Roboto"/>
                <a:sym typeface="Roboto"/>
              </a:rPr>
              <a:t>.</a:t>
            </a:r>
            <a:endParaRPr b="1" dirty="0">
              <a:latin typeface="Roboto"/>
              <a:ea typeface="Roboto"/>
              <a:cs typeface="Roboto"/>
              <a:sym typeface="Roboto"/>
            </a:endParaRPr>
          </a:p>
        </p:txBody>
      </p:sp>
      <p:sp>
        <p:nvSpPr>
          <p:cNvPr id="454" name="Google Shape;454;p39"/>
          <p:cNvSpPr/>
          <p:nvPr/>
        </p:nvSpPr>
        <p:spPr>
          <a:xfrm>
            <a:off x="2395175" y="3921350"/>
            <a:ext cx="1813800" cy="862500"/>
          </a:xfrm>
          <a:prstGeom prst="roundRect">
            <a:avLst>
              <a:gd name="adj" fmla="val 10409"/>
            </a:avLst>
          </a:prstGeom>
          <a:solidFill>
            <a:srgbClr val="C9DAF8"/>
          </a:solidFill>
          <a:ln w="9525" cap="flat" cmpd="sng">
            <a:solidFill>
              <a:srgbClr val="666666"/>
            </a:solidFill>
            <a:prstDash val="solid"/>
            <a:round/>
            <a:headEnd type="none" w="sm" len="sm"/>
            <a:tailEnd type="none" w="sm" len="sm"/>
          </a:ln>
        </p:spPr>
        <p:txBody>
          <a:bodyPr spcFirstLastPara="1" wrap="square" lIns="27425" tIns="27425" rIns="27425" bIns="27425" anchor="t" anchorCtr="0">
            <a:noAutofit/>
          </a:bodyPr>
          <a:lstStyle/>
          <a:p>
            <a:pPr marL="0" lvl="0" indent="0" algn="ctr" rtl="0">
              <a:spcBef>
                <a:spcPts val="0"/>
              </a:spcBef>
              <a:spcAft>
                <a:spcPts val="0"/>
              </a:spcAft>
              <a:buClr>
                <a:schemeClr val="dk1"/>
              </a:buClr>
              <a:buSzPts val="1100"/>
              <a:buFont typeface="Arial"/>
              <a:buNone/>
            </a:pPr>
            <a:r>
              <a:rPr lang="en" dirty="0">
                <a:solidFill>
                  <a:schemeClr val="dk1"/>
                </a:solidFill>
                <a:latin typeface="Roboto"/>
                <a:ea typeface="Roboto"/>
                <a:cs typeface="Roboto"/>
                <a:sym typeface="Roboto"/>
              </a:rPr>
              <a:t>From: Port 80</a:t>
            </a:r>
            <a:endParaRPr dirty="0">
              <a:solidFill>
                <a:schemeClr val="dk1"/>
              </a:solidFill>
              <a:latin typeface="Roboto"/>
              <a:ea typeface="Roboto"/>
              <a:cs typeface="Roboto"/>
              <a:sym typeface="Roboto"/>
            </a:endParaRPr>
          </a:p>
          <a:p>
            <a:pPr marL="0" lvl="0" indent="0" algn="ctr" rtl="0">
              <a:spcBef>
                <a:spcPts val="0"/>
              </a:spcBef>
              <a:spcAft>
                <a:spcPts val="0"/>
              </a:spcAft>
              <a:buNone/>
            </a:pPr>
            <a:r>
              <a:rPr lang="en" b="1" dirty="0">
                <a:solidFill>
                  <a:schemeClr val="dk1"/>
                </a:solidFill>
                <a:latin typeface="Roboto"/>
                <a:ea typeface="Roboto"/>
                <a:cs typeface="Roboto"/>
                <a:sym typeface="Roboto"/>
              </a:rPr>
              <a:t>To: Port </a:t>
            </a:r>
            <a:r>
              <a:rPr lang="en" b="1" dirty="0">
                <a:solidFill>
                  <a:srgbClr val="FF0000"/>
                </a:solidFill>
                <a:latin typeface="Roboto"/>
                <a:ea typeface="Roboto"/>
                <a:cs typeface="Roboto"/>
                <a:sym typeface="Roboto"/>
              </a:rPr>
              <a:t>40000</a:t>
            </a:r>
            <a:endParaRPr b="1" dirty="0">
              <a:solidFill>
                <a:srgbClr val="FF0000"/>
              </a:solidFill>
              <a:latin typeface="Roboto"/>
              <a:ea typeface="Roboto"/>
              <a:cs typeface="Roboto"/>
              <a:sym typeface="Roboto"/>
            </a:endParaRPr>
          </a:p>
        </p:txBody>
      </p:sp>
      <p:sp>
        <p:nvSpPr>
          <p:cNvPr id="455" name="Google Shape;455;p39"/>
          <p:cNvSpPr/>
          <p:nvPr/>
        </p:nvSpPr>
        <p:spPr>
          <a:xfrm>
            <a:off x="2494725" y="4458900"/>
            <a:ext cx="1614600" cy="254700"/>
          </a:xfrm>
          <a:prstGeom prst="roundRect">
            <a:avLst>
              <a:gd name="adj" fmla="val 16667"/>
            </a:avLst>
          </a:prstGeom>
          <a:solidFill>
            <a:srgbClr val="D9D2E9"/>
          </a:solidFill>
          <a:ln w="9525" cap="flat" cmpd="sng">
            <a:solidFill>
              <a:srgbClr val="666666"/>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 sz="1100">
                <a:solidFill>
                  <a:srgbClr val="B7B7B7"/>
                </a:solidFill>
                <a:latin typeface="Roboto"/>
                <a:ea typeface="Roboto"/>
                <a:cs typeface="Roboto"/>
                <a:sym typeface="Roboto"/>
              </a:rPr>
              <a:t>[cat video]</a:t>
            </a:r>
            <a:endParaRPr sz="1100">
              <a:solidFill>
                <a:srgbClr val="B7B7B7"/>
              </a:solidFill>
              <a:latin typeface="Roboto"/>
              <a:ea typeface="Roboto"/>
              <a:cs typeface="Roboto"/>
              <a:sym typeface="Roboto"/>
            </a:endParaRPr>
          </a:p>
        </p:txBody>
      </p:sp>
      <p:cxnSp>
        <p:nvCxnSpPr>
          <p:cNvPr id="456" name="Google Shape;456;p39"/>
          <p:cNvCxnSpPr>
            <a:stCxn id="457" idx="1"/>
          </p:cNvCxnSpPr>
          <p:nvPr/>
        </p:nvCxnSpPr>
        <p:spPr>
          <a:xfrm rot="10800000">
            <a:off x="4410800" y="3727775"/>
            <a:ext cx="914700" cy="0"/>
          </a:xfrm>
          <a:prstGeom prst="straightConnector1">
            <a:avLst/>
          </a:prstGeom>
          <a:noFill/>
          <a:ln w="19050" cap="flat" cmpd="sng">
            <a:solidFill>
              <a:srgbClr val="38761D"/>
            </a:solidFill>
            <a:prstDash val="solid"/>
            <a:round/>
            <a:headEnd type="none" w="med" len="med"/>
            <a:tailEnd type="triangle" w="med" len="med"/>
          </a:ln>
        </p:spPr>
      </p:cxnSp>
      <p:sp>
        <p:nvSpPr>
          <p:cNvPr id="457" name="Google Shape;457;p39"/>
          <p:cNvSpPr txBox="1"/>
          <p:nvPr/>
        </p:nvSpPr>
        <p:spPr>
          <a:xfrm>
            <a:off x="5325500" y="3592325"/>
            <a:ext cx="2715900" cy="270900"/>
          </a:xfrm>
          <a:prstGeom prst="rect">
            <a:avLst/>
          </a:prstGeom>
          <a:noFill/>
          <a:ln>
            <a:noFill/>
          </a:ln>
        </p:spPr>
        <p:txBody>
          <a:bodyPr spcFirstLastPara="1" wrap="square" lIns="27425" tIns="27425" rIns="27425" bIns="27425" anchor="t" anchorCtr="0">
            <a:spAutoFit/>
          </a:bodyPr>
          <a:lstStyle/>
          <a:p>
            <a:pPr marL="0" lvl="0" indent="0" algn="l" rtl="0">
              <a:spcBef>
                <a:spcPts val="0"/>
              </a:spcBef>
              <a:spcAft>
                <a:spcPts val="0"/>
              </a:spcAft>
              <a:buNone/>
            </a:pPr>
            <a:r>
              <a:rPr lang="en">
                <a:solidFill>
                  <a:srgbClr val="38761D"/>
                </a:solidFill>
                <a:latin typeface="Roboto"/>
                <a:ea typeface="Roboto"/>
                <a:cs typeface="Roboto"/>
                <a:sym typeface="Roboto"/>
              </a:rPr>
              <a:t>Demultiplex: Which L4 protocol?</a:t>
            </a:r>
            <a:endParaRPr>
              <a:solidFill>
                <a:srgbClr val="38761D"/>
              </a:solidFill>
              <a:latin typeface="Roboto"/>
              <a:ea typeface="Roboto"/>
              <a:cs typeface="Roboto"/>
              <a:sym typeface="Roboto"/>
            </a:endParaRPr>
          </a:p>
        </p:txBody>
      </p:sp>
      <p:cxnSp>
        <p:nvCxnSpPr>
          <p:cNvPr id="458" name="Google Shape;458;p39"/>
          <p:cNvCxnSpPr>
            <a:stCxn id="459" idx="1"/>
          </p:cNvCxnSpPr>
          <p:nvPr/>
        </p:nvCxnSpPr>
        <p:spPr>
          <a:xfrm rot="10800000">
            <a:off x="4410800" y="4275325"/>
            <a:ext cx="914700" cy="0"/>
          </a:xfrm>
          <a:prstGeom prst="straightConnector1">
            <a:avLst/>
          </a:prstGeom>
          <a:noFill/>
          <a:ln w="19050" cap="flat" cmpd="sng">
            <a:solidFill>
              <a:srgbClr val="38761D"/>
            </a:solidFill>
            <a:prstDash val="solid"/>
            <a:round/>
            <a:headEnd type="none" w="med" len="med"/>
            <a:tailEnd type="triangle" w="med" len="med"/>
          </a:ln>
        </p:spPr>
      </p:cxnSp>
      <p:sp>
        <p:nvSpPr>
          <p:cNvPr id="459" name="Google Shape;459;p39"/>
          <p:cNvSpPr txBox="1"/>
          <p:nvPr/>
        </p:nvSpPr>
        <p:spPr>
          <a:xfrm>
            <a:off x="5325500" y="4139875"/>
            <a:ext cx="2869500" cy="270900"/>
          </a:xfrm>
          <a:prstGeom prst="rect">
            <a:avLst/>
          </a:prstGeom>
          <a:noFill/>
          <a:ln>
            <a:noFill/>
          </a:ln>
        </p:spPr>
        <p:txBody>
          <a:bodyPr spcFirstLastPara="1" wrap="square" lIns="27425" tIns="27425" rIns="27425" bIns="27425" anchor="t" anchorCtr="0">
            <a:spAutoFit/>
          </a:bodyPr>
          <a:lstStyle/>
          <a:p>
            <a:pPr marL="0" lvl="0" indent="0" algn="l" rtl="0">
              <a:spcBef>
                <a:spcPts val="0"/>
              </a:spcBef>
              <a:spcAft>
                <a:spcPts val="0"/>
              </a:spcAft>
              <a:buNone/>
            </a:pPr>
            <a:r>
              <a:rPr lang="en">
                <a:solidFill>
                  <a:srgbClr val="38761D"/>
                </a:solidFill>
                <a:latin typeface="Roboto"/>
                <a:ea typeface="Roboto"/>
                <a:cs typeface="Roboto"/>
                <a:sym typeface="Roboto"/>
              </a:rPr>
              <a:t>Demultiplex: Which L7 application?</a:t>
            </a:r>
            <a:endParaRPr>
              <a:solidFill>
                <a:srgbClr val="38761D"/>
              </a:solidFill>
              <a:latin typeface="Roboto"/>
              <a:ea typeface="Roboto"/>
              <a:cs typeface="Roboto"/>
              <a:sym typeface="Roboto"/>
            </a:endParaRPr>
          </a:p>
        </p:txBody>
      </p:sp>
      <p:sp>
        <p:nvSpPr>
          <p:cNvPr id="2" name="Slide Number Placeholder 1">
            <a:extLst>
              <a:ext uri="{FF2B5EF4-FFF2-40B4-BE49-F238E27FC236}">
                <a16:creationId xmlns:a16="http://schemas.microsoft.com/office/drawing/2014/main" id="{03DA337C-8BC9-2935-4E3B-DB912D4A828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14</a:t>
            </a:fld>
            <a:endParaRPr lang="en"/>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63"/>
        <p:cNvGrpSpPr/>
        <p:nvPr/>
      </p:nvGrpSpPr>
      <p:grpSpPr>
        <a:xfrm>
          <a:off x="0" y="0"/>
          <a:ext cx="0" cy="0"/>
          <a:chOff x="0" y="0"/>
          <a:chExt cx="0" cy="0"/>
        </a:xfrm>
      </p:grpSpPr>
      <p:sp>
        <p:nvSpPr>
          <p:cNvPr id="464" name="Google Shape;464;p40"/>
          <p:cNvSpPr txBox="1">
            <a:spLocks noGrp="1"/>
          </p:cNvSpPr>
          <p:nvPr>
            <p:ph type="title"/>
          </p:nvPr>
        </p:nvSpPr>
        <p:spPr>
          <a:xfrm>
            <a:off x="0" y="0"/>
            <a:ext cx="9144000" cy="393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Ports at Layer 4</a:t>
            </a:r>
            <a:endParaRPr/>
          </a:p>
        </p:txBody>
      </p:sp>
      <p:sp>
        <p:nvSpPr>
          <p:cNvPr id="465" name="Google Shape;465;p40"/>
          <p:cNvSpPr txBox="1">
            <a:spLocks noGrp="1"/>
          </p:cNvSpPr>
          <p:nvPr>
            <p:ph type="body" idx="1"/>
          </p:nvPr>
        </p:nvSpPr>
        <p:spPr>
          <a:xfrm>
            <a:off x="107050" y="402200"/>
            <a:ext cx="8909700" cy="24786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dirty="0"/>
              <a:t>Both end hosts in a connection have a port number.</a:t>
            </a:r>
            <a:endParaRPr dirty="0"/>
          </a:p>
          <a:p>
            <a:pPr marL="457200" lvl="0" indent="-342900" algn="l" rtl="0">
              <a:spcBef>
                <a:spcPts val="600"/>
              </a:spcBef>
              <a:spcAft>
                <a:spcPts val="0"/>
              </a:spcAft>
              <a:buSzPts val="1800"/>
              <a:buChar char="●"/>
            </a:pPr>
            <a:r>
              <a:rPr lang="en" dirty="0"/>
              <a:t>A private client (e.g. your computer) can use a randomly-generated port number.</a:t>
            </a:r>
            <a:endParaRPr dirty="0"/>
          </a:p>
          <a:p>
            <a:pPr marL="457200" lvl="0" indent="-342900" algn="l" rtl="0">
              <a:spcBef>
                <a:spcPts val="0"/>
              </a:spcBef>
              <a:spcAft>
                <a:spcPts val="0"/>
              </a:spcAft>
              <a:buSzPts val="1800"/>
              <a:buChar char="●"/>
            </a:pPr>
            <a:r>
              <a:rPr lang="en" dirty="0"/>
              <a:t>A public server (e.g. YouTube) must use a fixed, well-known port number.</a:t>
            </a:r>
            <a:endParaRPr dirty="0"/>
          </a:p>
          <a:p>
            <a:pPr marL="0" lvl="0" indent="0" algn="l" rtl="0">
              <a:spcBef>
                <a:spcPts val="600"/>
              </a:spcBef>
              <a:spcAft>
                <a:spcPts val="0"/>
              </a:spcAft>
              <a:buNone/>
            </a:pPr>
            <a:r>
              <a:rPr lang="en" dirty="0"/>
              <a:t>Analogy: Room numbers.</a:t>
            </a:r>
            <a:endParaRPr dirty="0"/>
          </a:p>
          <a:p>
            <a:pPr marL="457200" lvl="0" indent="-342900" algn="l" rtl="0">
              <a:spcBef>
                <a:spcPts val="600"/>
              </a:spcBef>
              <a:spcAft>
                <a:spcPts val="0"/>
              </a:spcAft>
              <a:buSzPts val="1800"/>
              <a:buChar char="●"/>
            </a:pPr>
            <a:r>
              <a:rPr lang="en" dirty="0"/>
              <a:t>Pick any number for your bedroom. No one cares.</a:t>
            </a:r>
            <a:endParaRPr dirty="0"/>
          </a:p>
          <a:p>
            <a:pPr marL="457200" lvl="0" indent="-342900" algn="l" rtl="0">
              <a:spcBef>
                <a:spcPts val="0"/>
              </a:spcBef>
              <a:spcAft>
                <a:spcPts val="0"/>
              </a:spcAft>
              <a:buSzPts val="1800"/>
              <a:buChar char="●"/>
            </a:pPr>
            <a:r>
              <a:rPr lang="en" dirty="0"/>
              <a:t>Public room numbers must be fixed and well-known.</a:t>
            </a:r>
            <a:endParaRPr i="1" dirty="0"/>
          </a:p>
        </p:txBody>
      </p:sp>
      <p:sp>
        <p:nvSpPr>
          <p:cNvPr id="466" name="Google Shape;466;p40"/>
          <p:cNvSpPr/>
          <p:nvPr/>
        </p:nvSpPr>
        <p:spPr>
          <a:xfrm>
            <a:off x="2029900" y="3001450"/>
            <a:ext cx="2023500" cy="1710900"/>
          </a:xfrm>
          <a:prstGeom prst="roundRect">
            <a:avLst>
              <a:gd name="adj" fmla="val 8208"/>
            </a:avLst>
          </a:prstGeom>
          <a:solidFill>
            <a:srgbClr val="D9EAD3"/>
          </a:solidFill>
          <a:ln w="9525" cap="flat" cmpd="sng">
            <a:solidFill>
              <a:srgbClr val="666666"/>
            </a:solidFill>
            <a:prstDash val="solid"/>
            <a:round/>
            <a:headEnd type="none" w="sm" len="sm"/>
            <a:tailEnd type="none" w="sm" len="sm"/>
          </a:ln>
        </p:spPr>
        <p:txBody>
          <a:bodyPr spcFirstLastPara="1" wrap="square" lIns="27425" tIns="27425" rIns="27425" bIns="27425" anchor="t" anchorCtr="0">
            <a:noAutofit/>
          </a:bodyPr>
          <a:lstStyle/>
          <a:p>
            <a:pPr marL="0" lvl="0" indent="0" algn="ctr" rtl="0">
              <a:spcBef>
                <a:spcPts val="0"/>
              </a:spcBef>
              <a:spcAft>
                <a:spcPts val="0"/>
              </a:spcAft>
              <a:buNone/>
            </a:pPr>
            <a:r>
              <a:rPr lang="en">
                <a:latin typeface="Roboto"/>
                <a:ea typeface="Roboto"/>
                <a:cs typeface="Roboto"/>
                <a:sym typeface="Roboto"/>
              </a:rPr>
              <a:t>From: Bob's computer</a:t>
            </a:r>
            <a:endParaRPr>
              <a:latin typeface="Roboto"/>
              <a:ea typeface="Roboto"/>
              <a:cs typeface="Roboto"/>
              <a:sym typeface="Roboto"/>
            </a:endParaRPr>
          </a:p>
          <a:p>
            <a:pPr marL="0" lvl="0" indent="0" algn="ctr" rtl="0">
              <a:spcBef>
                <a:spcPts val="0"/>
              </a:spcBef>
              <a:spcAft>
                <a:spcPts val="0"/>
              </a:spcAft>
              <a:buNone/>
            </a:pPr>
            <a:r>
              <a:rPr lang="en">
                <a:latin typeface="Roboto"/>
                <a:ea typeface="Roboto"/>
                <a:cs typeface="Roboto"/>
                <a:sym typeface="Roboto"/>
              </a:rPr>
              <a:t>To: YouTube server</a:t>
            </a:r>
            <a:endParaRPr>
              <a:latin typeface="Roboto"/>
              <a:ea typeface="Roboto"/>
              <a:cs typeface="Roboto"/>
              <a:sym typeface="Roboto"/>
            </a:endParaRPr>
          </a:p>
          <a:p>
            <a:pPr marL="0" lvl="0" indent="0" algn="ctr" rtl="0">
              <a:spcBef>
                <a:spcPts val="0"/>
              </a:spcBef>
              <a:spcAft>
                <a:spcPts val="0"/>
              </a:spcAft>
              <a:buNone/>
            </a:pPr>
            <a:r>
              <a:rPr lang="en">
                <a:latin typeface="Roboto"/>
                <a:ea typeface="Roboto"/>
                <a:cs typeface="Roboto"/>
                <a:sym typeface="Roboto"/>
              </a:rPr>
              <a:t>Next layer is TCP.</a:t>
            </a:r>
            <a:endParaRPr>
              <a:latin typeface="Roboto"/>
              <a:ea typeface="Roboto"/>
              <a:cs typeface="Roboto"/>
              <a:sym typeface="Roboto"/>
            </a:endParaRPr>
          </a:p>
        </p:txBody>
      </p:sp>
      <p:sp>
        <p:nvSpPr>
          <p:cNvPr id="467" name="Google Shape;467;p40"/>
          <p:cNvSpPr/>
          <p:nvPr/>
        </p:nvSpPr>
        <p:spPr>
          <a:xfrm>
            <a:off x="2134725" y="3780500"/>
            <a:ext cx="1813800" cy="862500"/>
          </a:xfrm>
          <a:prstGeom prst="roundRect">
            <a:avLst>
              <a:gd name="adj" fmla="val 10409"/>
            </a:avLst>
          </a:prstGeom>
          <a:solidFill>
            <a:srgbClr val="C9DAF8"/>
          </a:solidFill>
          <a:ln w="9525" cap="flat" cmpd="sng">
            <a:solidFill>
              <a:srgbClr val="666666"/>
            </a:solidFill>
            <a:prstDash val="solid"/>
            <a:round/>
            <a:headEnd type="none" w="sm" len="sm"/>
            <a:tailEnd type="none" w="sm" len="sm"/>
          </a:ln>
        </p:spPr>
        <p:txBody>
          <a:bodyPr spcFirstLastPara="1" wrap="square" lIns="27425" tIns="27425" rIns="27425" bIns="27425" anchor="t" anchorCtr="0">
            <a:noAutofit/>
          </a:bodyPr>
          <a:lstStyle/>
          <a:p>
            <a:pPr marL="0" lvl="0" indent="0" algn="ctr" rtl="0">
              <a:spcBef>
                <a:spcPts val="0"/>
              </a:spcBef>
              <a:spcAft>
                <a:spcPts val="0"/>
              </a:spcAft>
              <a:buNone/>
            </a:pPr>
            <a:r>
              <a:rPr lang="en">
                <a:solidFill>
                  <a:schemeClr val="dk1"/>
                </a:solidFill>
                <a:latin typeface="Roboto"/>
                <a:ea typeface="Roboto"/>
                <a:cs typeface="Roboto"/>
                <a:sym typeface="Roboto"/>
              </a:rPr>
              <a:t>From: Port 40000</a:t>
            </a:r>
            <a:endParaRPr>
              <a:solidFill>
                <a:schemeClr val="dk1"/>
              </a:solidFill>
              <a:latin typeface="Roboto"/>
              <a:ea typeface="Roboto"/>
              <a:cs typeface="Roboto"/>
              <a:sym typeface="Roboto"/>
            </a:endParaRPr>
          </a:p>
          <a:p>
            <a:pPr marL="0" lvl="0" indent="0" algn="ctr" rtl="0">
              <a:spcBef>
                <a:spcPts val="0"/>
              </a:spcBef>
              <a:spcAft>
                <a:spcPts val="0"/>
              </a:spcAft>
              <a:buNone/>
            </a:pPr>
            <a:r>
              <a:rPr lang="en">
                <a:solidFill>
                  <a:schemeClr val="dk1"/>
                </a:solidFill>
                <a:latin typeface="Roboto"/>
                <a:ea typeface="Roboto"/>
                <a:cs typeface="Roboto"/>
                <a:sym typeface="Roboto"/>
              </a:rPr>
              <a:t>To: Port 80</a:t>
            </a:r>
            <a:endParaRPr>
              <a:latin typeface="Roboto"/>
              <a:ea typeface="Roboto"/>
              <a:cs typeface="Roboto"/>
              <a:sym typeface="Roboto"/>
            </a:endParaRPr>
          </a:p>
        </p:txBody>
      </p:sp>
      <p:sp>
        <p:nvSpPr>
          <p:cNvPr id="468" name="Google Shape;468;p40"/>
          <p:cNvSpPr/>
          <p:nvPr/>
        </p:nvSpPr>
        <p:spPr>
          <a:xfrm>
            <a:off x="2234275" y="4318050"/>
            <a:ext cx="1614600" cy="254700"/>
          </a:xfrm>
          <a:prstGeom prst="roundRect">
            <a:avLst>
              <a:gd name="adj" fmla="val 16667"/>
            </a:avLst>
          </a:prstGeom>
          <a:solidFill>
            <a:srgbClr val="D9D2E9"/>
          </a:solidFill>
          <a:ln w="9525" cap="flat" cmpd="sng">
            <a:solidFill>
              <a:srgbClr val="666666"/>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 sz="1100">
                <a:latin typeface="Roboto"/>
                <a:ea typeface="Roboto"/>
                <a:cs typeface="Roboto"/>
                <a:sym typeface="Roboto"/>
              </a:rPr>
              <a:t>give me cat video</a:t>
            </a:r>
            <a:endParaRPr sz="1100">
              <a:latin typeface="Roboto"/>
              <a:ea typeface="Roboto"/>
              <a:cs typeface="Roboto"/>
              <a:sym typeface="Roboto"/>
            </a:endParaRPr>
          </a:p>
        </p:txBody>
      </p:sp>
      <p:sp>
        <p:nvSpPr>
          <p:cNvPr id="469" name="Google Shape;469;p40"/>
          <p:cNvSpPr/>
          <p:nvPr/>
        </p:nvSpPr>
        <p:spPr>
          <a:xfrm>
            <a:off x="4633400" y="3001450"/>
            <a:ext cx="2023500" cy="1710900"/>
          </a:xfrm>
          <a:prstGeom prst="roundRect">
            <a:avLst>
              <a:gd name="adj" fmla="val 8208"/>
            </a:avLst>
          </a:prstGeom>
          <a:solidFill>
            <a:srgbClr val="D9EAD3"/>
          </a:solidFill>
          <a:ln w="9525" cap="flat" cmpd="sng">
            <a:solidFill>
              <a:srgbClr val="666666"/>
            </a:solidFill>
            <a:prstDash val="solid"/>
            <a:round/>
            <a:headEnd type="none" w="sm" len="sm"/>
            <a:tailEnd type="none" w="sm" len="sm"/>
          </a:ln>
        </p:spPr>
        <p:txBody>
          <a:bodyPr spcFirstLastPara="1" wrap="square" lIns="27425" tIns="27425" rIns="27425" bIns="27425" anchor="t" anchorCtr="0">
            <a:noAutofit/>
          </a:bodyPr>
          <a:lstStyle/>
          <a:p>
            <a:pPr marL="0" lvl="0" indent="0" algn="ctr" rtl="0">
              <a:spcBef>
                <a:spcPts val="0"/>
              </a:spcBef>
              <a:spcAft>
                <a:spcPts val="0"/>
              </a:spcAft>
              <a:buNone/>
            </a:pPr>
            <a:r>
              <a:rPr lang="en">
                <a:latin typeface="Roboto"/>
                <a:ea typeface="Roboto"/>
                <a:cs typeface="Roboto"/>
                <a:sym typeface="Roboto"/>
              </a:rPr>
              <a:t>From: YouTube server</a:t>
            </a:r>
            <a:endParaRPr>
              <a:latin typeface="Roboto"/>
              <a:ea typeface="Roboto"/>
              <a:cs typeface="Roboto"/>
              <a:sym typeface="Roboto"/>
            </a:endParaRPr>
          </a:p>
          <a:p>
            <a:pPr marL="0" lvl="0" indent="0" algn="ctr" rtl="0">
              <a:spcBef>
                <a:spcPts val="0"/>
              </a:spcBef>
              <a:spcAft>
                <a:spcPts val="0"/>
              </a:spcAft>
              <a:buNone/>
            </a:pPr>
            <a:r>
              <a:rPr lang="en">
                <a:latin typeface="Roboto"/>
                <a:ea typeface="Roboto"/>
                <a:cs typeface="Roboto"/>
                <a:sym typeface="Roboto"/>
              </a:rPr>
              <a:t>To: Bob's computer</a:t>
            </a:r>
            <a:endParaRPr>
              <a:latin typeface="Roboto"/>
              <a:ea typeface="Roboto"/>
              <a:cs typeface="Roboto"/>
              <a:sym typeface="Roboto"/>
            </a:endParaRPr>
          </a:p>
          <a:p>
            <a:pPr marL="0" lvl="0" indent="0" algn="ctr" rtl="0">
              <a:spcBef>
                <a:spcPts val="0"/>
              </a:spcBef>
              <a:spcAft>
                <a:spcPts val="0"/>
              </a:spcAft>
              <a:buNone/>
            </a:pPr>
            <a:r>
              <a:rPr lang="en">
                <a:latin typeface="Roboto"/>
                <a:ea typeface="Roboto"/>
                <a:cs typeface="Roboto"/>
                <a:sym typeface="Roboto"/>
              </a:rPr>
              <a:t>Next layer is TCP.</a:t>
            </a:r>
            <a:endParaRPr>
              <a:latin typeface="Roboto"/>
              <a:ea typeface="Roboto"/>
              <a:cs typeface="Roboto"/>
              <a:sym typeface="Roboto"/>
            </a:endParaRPr>
          </a:p>
        </p:txBody>
      </p:sp>
      <p:sp>
        <p:nvSpPr>
          <p:cNvPr id="470" name="Google Shape;470;p40"/>
          <p:cNvSpPr/>
          <p:nvPr/>
        </p:nvSpPr>
        <p:spPr>
          <a:xfrm>
            <a:off x="4738225" y="3780500"/>
            <a:ext cx="1813800" cy="862500"/>
          </a:xfrm>
          <a:prstGeom prst="roundRect">
            <a:avLst>
              <a:gd name="adj" fmla="val 10409"/>
            </a:avLst>
          </a:prstGeom>
          <a:solidFill>
            <a:srgbClr val="C9DAF8"/>
          </a:solidFill>
          <a:ln w="9525" cap="flat" cmpd="sng">
            <a:solidFill>
              <a:srgbClr val="666666"/>
            </a:solidFill>
            <a:prstDash val="solid"/>
            <a:round/>
            <a:headEnd type="none" w="sm" len="sm"/>
            <a:tailEnd type="none" w="sm" len="sm"/>
          </a:ln>
        </p:spPr>
        <p:txBody>
          <a:bodyPr spcFirstLastPara="1" wrap="square" lIns="27425" tIns="27425" rIns="27425" bIns="27425" anchor="t" anchorCtr="0">
            <a:noAutofit/>
          </a:bodyPr>
          <a:lstStyle/>
          <a:p>
            <a:pPr marL="0" lvl="0" indent="0" algn="ctr" rtl="0">
              <a:spcBef>
                <a:spcPts val="0"/>
              </a:spcBef>
              <a:spcAft>
                <a:spcPts val="0"/>
              </a:spcAft>
              <a:buNone/>
            </a:pPr>
            <a:r>
              <a:rPr lang="en">
                <a:solidFill>
                  <a:schemeClr val="dk1"/>
                </a:solidFill>
                <a:latin typeface="Roboto"/>
                <a:ea typeface="Roboto"/>
                <a:cs typeface="Roboto"/>
                <a:sym typeface="Roboto"/>
              </a:rPr>
              <a:t>From: Port 80</a:t>
            </a:r>
            <a:endParaRPr>
              <a:solidFill>
                <a:schemeClr val="dk1"/>
              </a:solidFill>
              <a:latin typeface="Roboto"/>
              <a:ea typeface="Roboto"/>
              <a:cs typeface="Roboto"/>
              <a:sym typeface="Roboto"/>
            </a:endParaRPr>
          </a:p>
          <a:p>
            <a:pPr marL="0" lvl="0" indent="0" algn="ctr" rtl="0">
              <a:spcBef>
                <a:spcPts val="0"/>
              </a:spcBef>
              <a:spcAft>
                <a:spcPts val="0"/>
              </a:spcAft>
              <a:buNone/>
            </a:pPr>
            <a:r>
              <a:rPr lang="en">
                <a:solidFill>
                  <a:schemeClr val="dk1"/>
                </a:solidFill>
                <a:latin typeface="Roboto"/>
                <a:ea typeface="Roboto"/>
                <a:cs typeface="Roboto"/>
                <a:sym typeface="Roboto"/>
              </a:rPr>
              <a:t>To: Port 40000</a:t>
            </a:r>
            <a:endParaRPr>
              <a:latin typeface="Roboto"/>
              <a:ea typeface="Roboto"/>
              <a:cs typeface="Roboto"/>
              <a:sym typeface="Roboto"/>
            </a:endParaRPr>
          </a:p>
        </p:txBody>
      </p:sp>
      <p:sp>
        <p:nvSpPr>
          <p:cNvPr id="471" name="Google Shape;471;p40"/>
          <p:cNvSpPr/>
          <p:nvPr/>
        </p:nvSpPr>
        <p:spPr>
          <a:xfrm>
            <a:off x="4837775" y="4318050"/>
            <a:ext cx="1614600" cy="254700"/>
          </a:xfrm>
          <a:prstGeom prst="roundRect">
            <a:avLst>
              <a:gd name="adj" fmla="val 16667"/>
            </a:avLst>
          </a:prstGeom>
          <a:solidFill>
            <a:srgbClr val="D9D2E9"/>
          </a:solidFill>
          <a:ln w="9525" cap="flat" cmpd="sng">
            <a:solidFill>
              <a:srgbClr val="666666"/>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 sz="1100">
                <a:latin typeface="Roboto"/>
                <a:ea typeface="Roboto"/>
                <a:cs typeface="Roboto"/>
                <a:sym typeface="Roboto"/>
              </a:rPr>
              <a:t>[cat video]</a:t>
            </a:r>
            <a:endParaRPr sz="1100">
              <a:latin typeface="Roboto"/>
              <a:ea typeface="Roboto"/>
              <a:cs typeface="Roboto"/>
              <a:sym typeface="Roboto"/>
            </a:endParaRPr>
          </a:p>
        </p:txBody>
      </p:sp>
      <p:sp>
        <p:nvSpPr>
          <p:cNvPr id="472" name="Google Shape;472;p40"/>
          <p:cNvSpPr txBox="1"/>
          <p:nvPr/>
        </p:nvSpPr>
        <p:spPr>
          <a:xfrm>
            <a:off x="251400" y="3290506"/>
            <a:ext cx="1701300" cy="1132800"/>
          </a:xfrm>
          <a:prstGeom prst="rect">
            <a:avLst/>
          </a:prstGeom>
          <a:noFill/>
          <a:ln>
            <a:noFill/>
          </a:ln>
        </p:spPr>
        <p:txBody>
          <a:bodyPr spcFirstLastPara="1" wrap="square" lIns="27425" tIns="27425" rIns="27425" bIns="27425" anchor="t" anchorCtr="0">
            <a:spAutoFit/>
          </a:bodyPr>
          <a:lstStyle/>
          <a:p>
            <a:pPr marL="0" lvl="0" indent="0" algn="l" rtl="0">
              <a:spcBef>
                <a:spcPts val="0"/>
              </a:spcBef>
              <a:spcAft>
                <a:spcPts val="0"/>
              </a:spcAft>
              <a:buNone/>
            </a:pPr>
            <a:r>
              <a:rPr lang="en">
                <a:solidFill>
                  <a:schemeClr val="accent2"/>
                </a:solidFill>
                <a:latin typeface="Roboto"/>
                <a:ea typeface="Roboto"/>
                <a:cs typeface="Roboto"/>
                <a:sym typeface="Roboto"/>
              </a:rPr>
              <a:t>Outgoing packet: Bob picks a random port number, but sends to YouTube's fixed port, 80.</a:t>
            </a:r>
            <a:endParaRPr>
              <a:solidFill>
                <a:schemeClr val="accent2"/>
              </a:solidFill>
              <a:latin typeface="Roboto"/>
              <a:ea typeface="Roboto"/>
              <a:cs typeface="Roboto"/>
              <a:sym typeface="Roboto"/>
            </a:endParaRPr>
          </a:p>
        </p:txBody>
      </p:sp>
      <p:sp>
        <p:nvSpPr>
          <p:cNvPr id="473" name="Google Shape;473;p40"/>
          <p:cNvSpPr txBox="1"/>
          <p:nvPr/>
        </p:nvSpPr>
        <p:spPr>
          <a:xfrm>
            <a:off x="6885500" y="3182650"/>
            <a:ext cx="2023500" cy="1348500"/>
          </a:xfrm>
          <a:prstGeom prst="rect">
            <a:avLst/>
          </a:prstGeom>
          <a:noFill/>
          <a:ln>
            <a:noFill/>
          </a:ln>
        </p:spPr>
        <p:txBody>
          <a:bodyPr spcFirstLastPara="1" wrap="square" lIns="27425" tIns="27425" rIns="27425" bIns="27425" anchor="t" anchorCtr="0">
            <a:spAutoFit/>
          </a:bodyPr>
          <a:lstStyle/>
          <a:p>
            <a:pPr marL="0" lvl="0" indent="0" algn="l" rtl="0">
              <a:spcBef>
                <a:spcPts val="0"/>
              </a:spcBef>
              <a:spcAft>
                <a:spcPts val="0"/>
              </a:spcAft>
              <a:buNone/>
            </a:pPr>
            <a:r>
              <a:rPr lang="en" dirty="0">
                <a:solidFill>
                  <a:schemeClr val="accent2"/>
                </a:solidFill>
                <a:latin typeface="Roboto"/>
                <a:ea typeface="Roboto"/>
                <a:cs typeface="Roboto"/>
                <a:sym typeface="Roboto"/>
              </a:rPr>
              <a:t>Incoming reply: YouTube replies to Bob's chosen port. Bob's computer passes the packet to the correct application (e.g., Firefox).</a:t>
            </a:r>
            <a:endParaRPr dirty="0">
              <a:solidFill>
                <a:schemeClr val="accent2"/>
              </a:solidFill>
              <a:latin typeface="Roboto"/>
              <a:ea typeface="Roboto"/>
              <a:cs typeface="Roboto"/>
              <a:sym typeface="Roboto"/>
            </a:endParaRPr>
          </a:p>
        </p:txBody>
      </p:sp>
      <p:sp>
        <p:nvSpPr>
          <p:cNvPr id="2" name="Slide Number Placeholder 1">
            <a:extLst>
              <a:ext uri="{FF2B5EF4-FFF2-40B4-BE49-F238E27FC236}">
                <a16:creationId xmlns:a16="http://schemas.microsoft.com/office/drawing/2014/main" id="{852CD893-391C-EDFF-2FB9-A0FEFF93E82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15</a:t>
            </a:fld>
            <a:endParaRPr lang="en"/>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77"/>
        <p:cNvGrpSpPr/>
        <p:nvPr/>
      </p:nvGrpSpPr>
      <p:grpSpPr>
        <a:xfrm>
          <a:off x="0" y="0"/>
          <a:ext cx="0" cy="0"/>
          <a:chOff x="0" y="0"/>
          <a:chExt cx="0" cy="0"/>
        </a:xfrm>
      </p:grpSpPr>
      <p:sp>
        <p:nvSpPr>
          <p:cNvPr id="478" name="Google Shape;478;p41"/>
          <p:cNvSpPr txBox="1">
            <a:spLocks noGrp="1"/>
          </p:cNvSpPr>
          <p:nvPr>
            <p:ph type="title"/>
          </p:nvPr>
        </p:nvSpPr>
        <p:spPr>
          <a:xfrm>
            <a:off x="0" y="0"/>
            <a:ext cx="9144000" cy="393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Caution – Terminology Conflict</a:t>
            </a:r>
            <a:endParaRPr/>
          </a:p>
        </p:txBody>
      </p:sp>
      <p:sp>
        <p:nvSpPr>
          <p:cNvPr id="479" name="Google Shape;479;p41"/>
          <p:cNvSpPr txBox="1">
            <a:spLocks noGrp="1"/>
          </p:cNvSpPr>
          <p:nvPr>
            <p:ph type="body" idx="1"/>
          </p:nvPr>
        </p:nvSpPr>
        <p:spPr>
          <a:xfrm>
            <a:off x="107050" y="402200"/>
            <a:ext cx="8909700" cy="15936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a:t>In networking, there are two different things, both called "ports."</a:t>
            </a:r>
            <a:endParaRPr/>
          </a:p>
          <a:p>
            <a:pPr marL="457200" lvl="0" indent="-342900" algn="l" rtl="0">
              <a:spcBef>
                <a:spcPts val="600"/>
              </a:spcBef>
              <a:spcAft>
                <a:spcPts val="0"/>
              </a:spcAft>
              <a:buSzPts val="1800"/>
              <a:buChar char="●"/>
            </a:pPr>
            <a:r>
              <a:rPr lang="en"/>
              <a:t>If it's unclear, we will specify "logical port" or "physical port."</a:t>
            </a:r>
            <a:endParaRPr/>
          </a:p>
        </p:txBody>
      </p:sp>
      <p:pic>
        <p:nvPicPr>
          <p:cNvPr id="480" name="Google Shape;480;p41"/>
          <p:cNvPicPr preferRelativeResize="0"/>
          <p:nvPr/>
        </p:nvPicPr>
        <p:blipFill rotWithShape="1">
          <a:blip r:embed="rId3">
            <a:alphaModFix/>
          </a:blip>
          <a:srcRect t="21098" b="10153"/>
          <a:stretch/>
        </p:blipFill>
        <p:spPr>
          <a:xfrm>
            <a:off x="5167600" y="2475000"/>
            <a:ext cx="2620149" cy="1201850"/>
          </a:xfrm>
          <a:prstGeom prst="rect">
            <a:avLst/>
          </a:prstGeom>
          <a:noFill/>
          <a:ln>
            <a:noFill/>
          </a:ln>
        </p:spPr>
      </p:pic>
      <p:sp>
        <p:nvSpPr>
          <p:cNvPr id="481" name="Google Shape;481;p41"/>
          <p:cNvSpPr/>
          <p:nvPr/>
        </p:nvSpPr>
        <p:spPr>
          <a:xfrm>
            <a:off x="1369750" y="2644675"/>
            <a:ext cx="1813800" cy="862500"/>
          </a:xfrm>
          <a:prstGeom prst="roundRect">
            <a:avLst>
              <a:gd name="adj" fmla="val 10409"/>
            </a:avLst>
          </a:prstGeom>
          <a:solidFill>
            <a:srgbClr val="C9DAF8"/>
          </a:solidFill>
          <a:ln w="9525" cap="flat" cmpd="sng">
            <a:solidFill>
              <a:srgbClr val="666666"/>
            </a:solidFill>
            <a:prstDash val="solid"/>
            <a:round/>
            <a:headEnd type="none" w="sm" len="sm"/>
            <a:tailEnd type="none" w="sm" len="sm"/>
          </a:ln>
        </p:spPr>
        <p:txBody>
          <a:bodyPr spcFirstLastPara="1" wrap="square" lIns="27425" tIns="27425" rIns="27425" bIns="27425" anchor="t" anchorCtr="0">
            <a:noAutofit/>
          </a:bodyPr>
          <a:lstStyle/>
          <a:p>
            <a:pPr marL="0" lvl="0" indent="0" algn="ctr" rtl="0">
              <a:spcBef>
                <a:spcPts val="0"/>
              </a:spcBef>
              <a:spcAft>
                <a:spcPts val="0"/>
              </a:spcAft>
              <a:buNone/>
            </a:pPr>
            <a:r>
              <a:rPr lang="en">
                <a:solidFill>
                  <a:schemeClr val="dk1"/>
                </a:solidFill>
                <a:latin typeface="Roboto"/>
                <a:ea typeface="Roboto"/>
                <a:cs typeface="Roboto"/>
                <a:sym typeface="Roboto"/>
              </a:rPr>
              <a:t>From: Port 80</a:t>
            </a:r>
            <a:endParaRPr>
              <a:solidFill>
                <a:schemeClr val="dk1"/>
              </a:solidFill>
              <a:latin typeface="Roboto"/>
              <a:ea typeface="Roboto"/>
              <a:cs typeface="Roboto"/>
              <a:sym typeface="Roboto"/>
            </a:endParaRPr>
          </a:p>
          <a:p>
            <a:pPr marL="0" lvl="0" indent="0" algn="ctr" rtl="0">
              <a:spcBef>
                <a:spcPts val="0"/>
              </a:spcBef>
              <a:spcAft>
                <a:spcPts val="0"/>
              </a:spcAft>
              <a:buNone/>
            </a:pPr>
            <a:r>
              <a:rPr lang="en">
                <a:solidFill>
                  <a:schemeClr val="dk1"/>
                </a:solidFill>
                <a:latin typeface="Roboto"/>
                <a:ea typeface="Roboto"/>
                <a:cs typeface="Roboto"/>
                <a:sym typeface="Roboto"/>
              </a:rPr>
              <a:t>To: Port 40000</a:t>
            </a:r>
            <a:endParaRPr>
              <a:latin typeface="Roboto"/>
              <a:ea typeface="Roboto"/>
              <a:cs typeface="Roboto"/>
              <a:sym typeface="Roboto"/>
            </a:endParaRPr>
          </a:p>
        </p:txBody>
      </p:sp>
      <p:sp>
        <p:nvSpPr>
          <p:cNvPr id="482" name="Google Shape;482;p41"/>
          <p:cNvSpPr/>
          <p:nvPr/>
        </p:nvSpPr>
        <p:spPr>
          <a:xfrm>
            <a:off x="1469300" y="3182225"/>
            <a:ext cx="1614600" cy="254700"/>
          </a:xfrm>
          <a:prstGeom prst="roundRect">
            <a:avLst>
              <a:gd name="adj" fmla="val 16667"/>
            </a:avLst>
          </a:prstGeom>
          <a:solidFill>
            <a:srgbClr val="D9D2E9"/>
          </a:solidFill>
          <a:ln w="9525" cap="flat" cmpd="sng">
            <a:solidFill>
              <a:srgbClr val="666666"/>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 sz="1100">
                <a:solidFill>
                  <a:srgbClr val="B7B7B7"/>
                </a:solidFill>
                <a:latin typeface="Roboto"/>
                <a:ea typeface="Roboto"/>
                <a:cs typeface="Roboto"/>
                <a:sym typeface="Roboto"/>
              </a:rPr>
              <a:t>[cat video]</a:t>
            </a:r>
            <a:endParaRPr sz="1100">
              <a:solidFill>
                <a:srgbClr val="B7B7B7"/>
              </a:solidFill>
              <a:latin typeface="Roboto"/>
              <a:ea typeface="Roboto"/>
              <a:cs typeface="Roboto"/>
              <a:sym typeface="Roboto"/>
            </a:endParaRPr>
          </a:p>
        </p:txBody>
      </p:sp>
      <p:sp>
        <p:nvSpPr>
          <p:cNvPr id="483" name="Google Shape;483;p41"/>
          <p:cNvSpPr txBox="1"/>
          <p:nvPr/>
        </p:nvSpPr>
        <p:spPr>
          <a:xfrm>
            <a:off x="460900" y="3830425"/>
            <a:ext cx="3631500" cy="7389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800" b="1">
                <a:solidFill>
                  <a:schemeClr val="dk1"/>
                </a:solidFill>
                <a:latin typeface="Roboto"/>
                <a:ea typeface="Roboto"/>
                <a:cs typeface="Roboto"/>
                <a:sym typeface="Roboto"/>
              </a:rPr>
              <a:t>Logical port</a:t>
            </a:r>
            <a:r>
              <a:rPr lang="en" sz="1800">
                <a:solidFill>
                  <a:schemeClr val="dk1"/>
                </a:solidFill>
                <a:latin typeface="Roboto"/>
                <a:ea typeface="Roboto"/>
                <a:cs typeface="Roboto"/>
                <a:sym typeface="Roboto"/>
              </a:rPr>
              <a:t>: A number identifying an application. Exists in software.</a:t>
            </a:r>
            <a:endParaRPr sz="1800">
              <a:solidFill>
                <a:schemeClr val="dk1"/>
              </a:solidFill>
              <a:latin typeface="Roboto"/>
              <a:ea typeface="Roboto"/>
              <a:cs typeface="Roboto"/>
              <a:sym typeface="Roboto"/>
            </a:endParaRPr>
          </a:p>
        </p:txBody>
      </p:sp>
      <p:sp>
        <p:nvSpPr>
          <p:cNvPr id="484" name="Google Shape;484;p41"/>
          <p:cNvSpPr txBox="1"/>
          <p:nvPr/>
        </p:nvSpPr>
        <p:spPr>
          <a:xfrm>
            <a:off x="4661925" y="3830425"/>
            <a:ext cx="3631500" cy="7389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800" b="1">
                <a:solidFill>
                  <a:schemeClr val="dk1"/>
                </a:solidFill>
                <a:latin typeface="Roboto"/>
                <a:ea typeface="Roboto"/>
                <a:cs typeface="Roboto"/>
                <a:sym typeface="Roboto"/>
              </a:rPr>
              <a:t>Physical port</a:t>
            </a:r>
            <a:r>
              <a:rPr lang="en" sz="1800">
                <a:solidFill>
                  <a:schemeClr val="dk1"/>
                </a:solidFill>
                <a:latin typeface="Roboto"/>
                <a:ea typeface="Roboto"/>
                <a:cs typeface="Roboto"/>
                <a:sym typeface="Roboto"/>
              </a:rPr>
              <a:t>: The hole you plug a cable into. Exists in hardware.</a:t>
            </a:r>
            <a:endParaRPr sz="1800">
              <a:solidFill>
                <a:schemeClr val="dk1"/>
              </a:solidFill>
              <a:latin typeface="Roboto"/>
              <a:ea typeface="Roboto"/>
              <a:cs typeface="Roboto"/>
              <a:sym typeface="Roboto"/>
            </a:endParaRPr>
          </a:p>
        </p:txBody>
      </p:sp>
      <p:sp>
        <p:nvSpPr>
          <p:cNvPr id="2" name="Slide Number Placeholder 1">
            <a:extLst>
              <a:ext uri="{FF2B5EF4-FFF2-40B4-BE49-F238E27FC236}">
                <a16:creationId xmlns:a16="http://schemas.microsoft.com/office/drawing/2014/main" id="{28C1EFFD-120D-0FB9-466D-F3C0FBED34B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16</a:t>
            </a:fld>
            <a:endParaRPr lang="en"/>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88"/>
        <p:cNvGrpSpPr/>
        <p:nvPr/>
      </p:nvGrpSpPr>
      <p:grpSpPr>
        <a:xfrm>
          <a:off x="0" y="0"/>
          <a:ext cx="0" cy="0"/>
          <a:chOff x="0" y="0"/>
          <a:chExt cx="0" cy="0"/>
        </a:xfrm>
      </p:grpSpPr>
      <p:sp>
        <p:nvSpPr>
          <p:cNvPr id="489" name="Google Shape;489;p42"/>
          <p:cNvSpPr/>
          <p:nvPr/>
        </p:nvSpPr>
        <p:spPr>
          <a:xfrm>
            <a:off x="1551000" y="1997150"/>
            <a:ext cx="6833700" cy="2428800"/>
          </a:xfrm>
          <a:prstGeom prst="roundRect">
            <a:avLst>
              <a:gd name="adj" fmla="val 6849"/>
            </a:avLst>
          </a:prstGeom>
          <a:solidFill>
            <a:srgbClr val="EFEFEF"/>
          </a:solidFill>
          <a:ln w="9525" cap="flat" cmpd="sng">
            <a:solidFill>
              <a:schemeClr val="dk2"/>
            </a:solidFill>
            <a:prstDash val="solid"/>
            <a:round/>
            <a:headEnd type="none" w="sm" len="sm"/>
            <a:tailEnd type="none" w="sm" len="sm"/>
          </a:ln>
        </p:spPr>
        <p:txBody>
          <a:bodyPr spcFirstLastPara="1" wrap="square" lIns="91425" tIns="91425" rIns="91425" bIns="91425" anchor="b" anchorCtr="0">
            <a:noAutofit/>
          </a:bodyPr>
          <a:lstStyle/>
          <a:p>
            <a:pPr marL="0" lvl="0" indent="0" algn="l" rtl="0">
              <a:spcBef>
                <a:spcPts val="0"/>
              </a:spcBef>
              <a:spcAft>
                <a:spcPts val="0"/>
              </a:spcAft>
              <a:buNone/>
            </a:pPr>
            <a:r>
              <a:rPr lang="en">
                <a:latin typeface="Roboto"/>
                <a:ea typeface="Roboto"/>
                <a:cs typeface="Roboto"/>
                <a:sym typeface="Roboto"/>
              </a:rPr>
              <a:t>Software</a:t>
            </a:r>
            <a:endParaRPr>
              <a:latin typeface="Roboto"/>
              <a:ea typeface="Roboto"/>
              <a:cs typeface="Roboto"/>
              <a:sym typeface="Roboto"/>
            </a:endParaRPr>
          </a:p>
        </p:txBody>
      </p:sp>
      <p:sp>
        <p:nvSpPr>
          <p:cNvPr id="490" name="Google Shape;490;p42"/>
          <p:cNvSpPr/>
          <p:nvPr/>
        </p:nvSpPr>
        <p:spPr>
          <a:xfrm>
            <a:off x="2827650" y="2929400"/>
            <a:ext cx="3779700" cy="1326000"/>
          </a:xfrm>
          <a:prstGeom prst="roundRect">
            <a:avLst>
              <a:gd name="adj" fmla="val 10598"/>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b" anchorCtr="0">
            <a:noAutofit/>
          </a:bodyPr>
          <a:lstStyle/>
          <a:p>
            <a:pPr marL="0" lvl="0" indent="0" algn="l" rtl="0">
              <a:spcBef>
                <a:spcPts val="0"/>
              </a:spcBef>
              <a:spcAft>
                <a:spcPts val="0"/>
              </a:spcAft>
              <a:buNone/>
            </a:pPr>
            <a:r>
              <a:rPr lang="en">
                <a:latin typeface="Roboto"/>
                <a:ea typeface="Roboto"/>
                <a:cs typeface="Roboto"/>
                <a:sym typeface="Roboto"/>
              </a:rPr>
              <a:t>Operating</a:t>
            </a:r>
            <a:endParaRPr>
              <a:latin typeface="Roboto"/>
              <a:ea typeface="Roboto"/>
              <a:cs typeface="Roboto"/>
              <a:sym typeface="Roboto"/>
            </a:endParaRPr>
          </a:p>
          <a:p>
            <a:pPr marL="0" lvl="0" indent="0" algn="l" rtl="0">
              <a:spcBef>
                <a:spcPts val="0"/>
              </a:spcBef>
              <a:spcAft>
                <a:spcPts val="0"/>
              </a:spcAft>
              <a:buNone/>
            </a:pPr>
            <a:r>
              <a:rPr lang="en">
                <a:latin typeface="Roboto"/>
                <a:ea typeface="Roboto"/>
                <a:cs typeface="Roboto"/>
                <a:sym typeface="Roboto"/>
              </a:rPr>
              <a:t>System</a:t>
            </a:r>
            <a:endParaRPr>
              <a:latin typeface="Roboto"/>
              <a:ea typeface="Roboto"/>
              <a:cs typeface="Roboto"/>
              <a:sym typeface="Roboto"/>
            </a:endParaRPr>
          </a:p>
        </p:txBody>
      </p:sp>
      <p:sp>
        <p:nvSpPr>
          <p:cNvPr id="491" name="Google Shape;491;p42"/>
          <p:cNvSpPr txBox="1">
            <a:spLocks noGrp="1"/>
          </p:cNvSpPr>
          <p:nvPr>
            <p:ph type="title"/>
          </p:nvPr>
        </p:nvSpPr>
        <p:spPr>
          <a:xfrm>
            <a:off x="0" y="0"/>
            <a:ext cx="9144000" cy="393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Implementing Layers in the End Host</a:t>
            </a:r>
            <a:endParaRPr/>
          </a:p>
        </p:txBody>
      </p:sp>
      <p:sp>
        <p:nvSpPr>
          <p:cNvPr id="492" name="Google Shape;492;p42"/>
          <p:cNvSpPr txBox="1">
            <a:spLocks noGrp="1"/>
          </p:cNvSpPr>
          <p:nvPr>
            <p:ph type="body" idx="1"/>
          </p:nvPr>
        </p:nvSpPr>
        <p:spPr>
          <a:xfrm>
            <a:off x="107050" y="402200"/>
            <a:ext cx="8909700" cy="13260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a:t>Layers 1 and 2 are implemented in hardware, on the network interface card (NIC).</a:t>
            </a:r>
            <a:endParaRPr/>
          </a:p>
          <a:p>
            <a:pPr marL="0" lvl="0" indent="0" algn="l" rtl="0">
              <a:spcBef>
                <a:spcPts val="600"/>
              </a:spcBef>
              <a:spcAft>
                <a:spcPts val="0"/>
              </a:spcAft>
              <a:buNone/>
            </a:pPr>
            <a:r>
              <a:rPr lang="en"/>
              <a:t>Layers 3 and 4 are implemented in software, in the operating system.</a:t>
            </a:r>
            <a:endParaRPr/>
          </a:p>
          <a:p>
            <a:pPr marL="0" lvl="0" indent="0" algn="l" rtl="0">
              <a:spcBef>
                <a:spcPts val="600"/>
              </a:spcBef>
              <a:spcAft>
                <a:spcPts val="0"/>
              </a:spcAft>
              <a:buNone/>
            </a:pPr>
            <a:r>
              <a:rPr lang="en"/>
              <a:t>Layer 7 is the applications running in software.</a:t>
            </a:r>
            <a:endParaRPr/>
          </a:p>
        </p:txBody>
      </p:sp>
      <p:sp>
        <p:nvSpPr>
          <p:cNvPr id="493" name="Google Shape;493;p42"/>
          <p:cNvSpPr/>
          <p:nvPr/>
        </p:nvSpPr>
        <p:spPr>
          <a:xfrm>
            <a:off x="3217650" y="4585400"/>
            <a:ext cx="2999700" cy="393600"/>
          </a:xfrm>
          <a:prstGeom prst="roundRect">
            <a:avLst>
              <a:gd name="adj" fmla="val 16667"/>
            </a:avLst>
          </a:prstGeom>
          <a:solidFill>
            <a:srgbClr val="FCE5CD"/>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Roboto"/>
                <a:ea typeface="Roboto"/>
                <a:cs typeface="Roboto"/>
                <a:sym typeface="Roboto"/>
              </a:rPr>
              <a:t>Network Interface Card (Hardware)</a:t>
            </a:r>
            <a:endParaRPr>
              <a:latin typeface="Roboto"/>
              <a:ea typeface="Roboto"/>
              <a:cs typeface="Roboto"/>
              <a:sym typeface="Roboto"/>
            </a:endParaRPr>
          </a:p>
        </p:txBody>
      </p:sp>
      <p:sp>
        <p:nvSpPr>
          <p:cNvPr id="494" name="Google Shape;494;p42"/>
          <p:cNvSpPr/>
          <p:nvPr/>
        </p:nvSpPr>
        <p:spPr>
          <a:xfrm>
            <a:off x="4331850" y="3777800"/>
            <a:ext cx="771300" cy="393600"/>
          </a:xfrm>
          <a:prstGeom prst="roundRect">
            <a:avLst>
              <a:gd name="adj" fmla="val 16667"/>
            </a:avLst>
          </a:prstGeom>
          <a:solidFill>
            <a:srgbClr val="D9EAD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Roboto"/>
                <a:ea typeface="Roboto"/>
                <a:cs typeface="Roboto"/>
                <a:sym typeface="Roboto"/>
              </a:rPr>
              <a:t>IP</a:t>
            </a:r>
            <a:endParaRPr>
              <a:latin typeface="Roboto"/>
              <a:ea typeface="Roboto"/>
              <a:cs typeface="Roboto"/>
              <a:sym typeface="Roboto"/>
            </a:endParaRPr>
          </a:p>
        </p:txBody>
      </p:sp>
      <p:sp>
        <p:nvSpPr>
          <p:cNvPr id="495" name="Google Shape;495;p42"/>
          <p:cNvSpPr/>
          <p:nvPr/>
        </p:nvSpPr>
        <p:spPr>
          <a:xfrm>
            <a:off x="3745650" y="3104600"/>
            <a:ext cx="771300" cy="3936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Roboto"/>
                <a:ea typeface="Roboto"/>
                <a:cs typeface="Roboto"/>
                <a:sym typeface="Roboto"/>
              </a:rPr>
              <a:t>TCP</a:t>
            </a:r>
            <a:endParaRPr>
              <a:latin typeface="Roboto"/>
              <a:ea typeface="Roboto"/>
              <a:cs typeface="Roboto"/>
              <a:sym typeface="Roboto"/>
            </a:endParaRPr>
          </a:p>
        </p:txBody>
      </p:sp>
      <p:sp>
        <p:nvSpPr>
          <p:cNvPr id="496" name="Google Shape;496;p42"/>
          <p:cNvSpPr/>
          <p:nvPr/>
        </p:nvSpPr>
        <p:spPr>
          <a:xfrm>
            <a:off x="4918050" y="3104600"/>
            <a:ext cx="771300" cy="3936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Roboto"/>
                <a:ea typeface="Roboto"/>
                <a:cs typeface="Roboto"/>
                <a:sym typeface="Roboto"/>
              </a:rPr>
              <a:t>UDP</a:t>
            </a:r>
            <a:endParaRPr>
              <a:latin typeface="Roboto"/>
              <a:ea typeface="Roboto"/>
              <a:cs typeface="Roboto"/>
              <a:sym typeface="Roboto"/>
            </a:endParaRPr>
          </a:p>
        </p:txBody>
      </p:sp>
      <p:sp>
        <p:nvSpPr>
          <p:cNvPr id="497" name="Google Shape;497;p42"/>
          <p:cNvSpPr/>
          <p:nvPr/>
        </p:nvSpPr>
        <p:spPr>
          <a:xfrm>
            <a:off x="4331850" y="2124200"/>
            <a:ext cx="771300" cy="393600"/>
          </a:xfrm>
          <a:prstGeom prst="roundRect">
            <a:avLst>
              <a:gd name="adj" fmla="val 16667"/>
            </a:avLst>
          </a:prstGeom>
          <a:solidFill>
            <a:srgbClr val="D9D2E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Roboto"/>
                <a:ea typeface="Roboto"/>
                <a:cs typeface="Roboto"/>
                <a:sym typeface="Roboto"/>
              </a:rPr>
              <a:t>Firefox</a:t>
            </a:r>
            <a:endParaRPr>
              <a:latin typeface="Roboto"/>
              <a:ea typeface="Roboto"/>
              <a:cs typeface="Roboto"/>
              <a:sym typeface="Roboto"/>
            </a:endParaRPr>
          </a:p>
        </p:txBody>
      </p:sp>
      <p:sp>
        <p:nvSpPr>
          <p:cNvPr id="498" name="Google Shape;498;p42"/>
          <p:cNvSpPr/>
          <p:nvPr/>
        </p:nvSpPr>
        <p:spPr>
          <a:xfrm>
            <a:off x="5275650" y="2124200"/>
            <a:ext cx="771300" cy="393600"/>
          </a:xfrm>
          <a:prstGeom prst="roundRect">
            <a:avLst>
              <a:gd name="adj" fmla="val 16667"/>
            </a:avLst>
          </a:prstGeom>
          <a:solidFill>
            <a:srgbClr val="D9D2E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Roboto"/>
                <a:ea typeface="Roboto"/>
                <a:cs typeface="Roboto"/>
                <a:sym typeface="Roboto"/>
              </a:rPr>
              <a:t>Zoom</a:t>
            </a:r>
            <a:endParaRPr>
              <a:latin typeface="Roboto"/>
              <a:ea typeface="Roboto"/>
              <a:cs typeface="Roboto"/>
              <a:sym typeface="Roboto"/>
            </a:endParaRPr>
          </a:p>
        </p:txBody>
      </p:sp>
      <p:sp>
        <p:nvSpPr>
          <p:cNvPr id="499" name="Google Shape;499;p42"/>
          <p:cNvSpPr/>
          <p:nvPr/>
        </p:nvSpPr>
        <p:spPr>
          <a:xfrm>
            <a:off x="3388050" y="2124200"/>
            <a:ext cx="771300" cy="393600"/>
          </a:xfrm>
          <a:prstGeom prst="roundRect">
            <a:avLst>
              <a:gd name="adj" fmla="val 16667"/>
            </a:avLst>
          </a:prstGeom>
          <a:solidFill>
            <a:srgbClr val="D9D2E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Roboto"/>
                <a:ea typeface="Roboto"/>
                <a:cs typeface="Roboto"/>
                <a:sym typeface="Roboto"/>
              </a:rPr>
              <a:t>Email</a:t>
            </a:r>
            <a:endParaRPr>
              <a:latin typeface="Roboto"/>
              <a:ea typeface="Roboto"/>
              <a:cs typeface="Roboto"/>
              <a:sym typeface="Roboto"/>
            </a:endParaRPr>
          </a:p>
        </p:txBody>
      </p:sp>
      <p:sp>
        <p:nvSpPr>
          <p:cNvPr id="500" name="Google Shape;500;p42"/>
          <p:cNvSpPr/>
          <p:nvPr/>
        </p:nvSpPr>
        <p:spPr>
          <a:xfrm>
            <a:off x="2444250" y="2124200"/>
            <a:ext cx="771300" cy="393600"/>
          </a:xfrm>
          <a:prstGeom prst="roundRect">
            <a:avLst>
              <a:gd name="adj" fmla="val 16667"/>
            </a:avLst>
          </a:prstGeom>
          <a:solidFill>
            <a:srgbClr val="D9D2E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Roboto"/>
                <a:ea typeface="Roboto"/>
                <a:cs typeface="Roboto"/>
                <a:sym typeface="Roboto"/>
              </a:rPr>
              <a:t>Slack</a:t>
            </a:r>
            <a:endParaRPr>
              <a:latin typeface="Roboto"/>
              <a:ea typeface="Roboto"/>
              <a:cs typeface="Roboto"/>
              <a:sym typeface="Roboto"/>
            </a:endParaRPr>
          </a:p>
        </p:txBody>
      </p:sp>
      <p:sp>
        <p:nvSpPr>
          <p:cNvPr id="501" name="Google Shape;501;p42"/>
          <p:cNvSpPr/>
          <p:nvPr/>
        </p:nvSpPr>
        <p:spPr>
          <a:xfrm>
            <a:off x="6219450" y="2124200"/>
            <a:ext cx="771300" cy="393600"/>
          </a:xfrm>
          <a:prstGeom prst="roundRect">
            <a:avLst>
              <a:gd name="adj" fmla="val 16667"/>
            </a:avLst>
          </a:prstGeom>
          <a:solidFill>
            <a:srgbClr val="D9D2E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Roboto"/>
                <a:ea typeface="Roboto"/>
                <a:cs typeface="Roboto"/>
                <a:sym typeface="Roboto"/>
              </a:rPr>
              <a:t>Game</a:t>
            </a:r>
            <a:endParaRPr>
              <a:latin typeface="Roboto"/>
              <a:ea typeface="Roboto"/>
              <a:cs typeface="Roboto"/>
              <a:sym typeface="Roboto"/>
            </a:endParaRPr>
          </a:p>
        </p:txBody>
      </p:sp>
      <p:sp>
        <p:nvSpPr>
          <p:cNvPr id="502" name="Google Shape;502;p42"/>
          <p:cNvSpPr txBox="1"/>
          <p:nvPr/>
        </p:nvSpPr>
        <p:spPr>
          <a:xfrm>
            <a:off x="297450" y="4582100"/>
            <a:ext cx="1080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chemeClr val="dk1"/>
                </a:solidFill>
                <a:latin typeface="Roboto"/>
                <a:ea typeface="Roboto"/>
                <a:cs typeface="Roboto"/>
                <a:sym typeface="Roboto"/>
              </a:rPr>
              <a:t>Layers 1–2</a:t>
            </a:r>
            <a:endParaRPr>
              <a:solidFill>
                <a:schemeClr val="dk1"/>
              </a:solidFill>
              <a:latin typeface="Roboto"/>
              <a:ea typeface="Roboto"/>
              <a:cs typeface="Roboto"/>
              <a:sym typeface="Roboto"/>
            </a:endParaRPr>
          </a:p>
        </p:txBody>
      </p:sp>
      <p:sp>
        <p:nvSpPr>
          <p:cNvPr id="503" name="Google Shape;503;p42"/>
          <p:cNvSpPr txBox="1"/>
          <p:nvPr/>
        </p:nvSpPr>
        <p:spPr>
          <a:xfrm>
            <a:off x="297450" y="3774500"/>
            <a:ext cx="1080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chemeClr val="dk1"/>
                </a:solidFill>
                <a:latin typeface="Roboto"/>
                <a:ea typeface="Roboto"/>
                <a:cs typeface="Roboto"/>
                <a:sym typeface="Roboto"/>
              </a:rPr>
              <a:t>Layer 3</a:t>
            </a:r>
            <a:endParaRPr>
              <a:solidFill>
                <a:schemeClr val="dk1"/>
              </a:solidFill>
              <a:latin typeface="Roboto"/>
              <a:ea typeface="Roboto"/>
              <a:cs typeface="Roboto"/>
              <a:sym typeface="Roboto"/>
            </a:endParaRPr>
          </a:p>
        </p:txBody>
      </p:sp>
      <p:sp>
        <p:nvSpPr>
          <p:cNvPr id="504" name="Google Shape;504;p42"/>
          <p:cNvSpPr txBox="1"/>
          <p:nvPr/>
        </p:nvSpPr>
        <p:spPr>
          <a:xfrm>
            <a:off x="297450" y="3099650"/>
            <a:ext cx="1080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chemeClr val="dk1"/>
                </a:solidFill>
                <a:latin typeface="Roboto"/>
                <a:ea typeface="Roboto"/>
                <a:cs typeface="Roboto"/>
                <a:sym typeface="Roboto"/>
              </a:rPr>
              <a:t>Layer 4</a:t>
            </a:r>
            <a:endParaRPr>
              <a:solidFill>
                <a:schemeClr val="dk1"/>
              </a:solidFill>
              <a:latin typeface="Roboto"/>
              <a:ea typeface="Roboto"/>
              <a:cs typeface="Roboto"/>
              <a:sym typeface="Roboto"/>
            </a:endParaRPr>
          </a:p>
        </p:txBody>
      </p:sp>
      <p:sp>
        <p:nvSpPr>
          <p:cNvPr id="505" name="Google Shape;505;p42"/>
          <p:cNvSpPr txBox="1"/>
          <p:nvPr/>
        </p:nvSpPr>
        <p:spPr>
          <a:xfrm>
            <a:off x="297450" y="2135350"/>
            <a:ext cx="1080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chemeClr val="dk1"/>
                </a:solidFill>
                <a:latin typeface="Roboto"/>
                <a:ea typeface="Roboto"/>
                <a:cs typeface="Roboto"/>
                <a:sym typeface="Roboto"/>
              </a:rPr>
              <a:t>Layer 7</a:t>
            </a:r>
            <a:endParaRPr>
              <a:solidFill>
                <a:schemeClr val="dk1"/>
              </a:solidFill>
              <a:latin typeface="Roboto"/>
              <a:ea typeface="Roboto"/>
              <a:cs typeface="Roboto"/>
              <a:sym typeface="Roboto"/>
            </a:endParaRPr>
          </a:p>
        </p:txBody>
      </p:sp>
      <p:cxnSp>
        <p:nvCxnSpPr>
          <p:cNvPr id="506" name="Google Shape;506;p42"/>
          <p:cNvCxnSpPr>
            <a:stCxn id="493" idx="0"/>
            <a:endCxn id="494" idx="2"/>
          </p:cNvCxnSpPr>
          <p:nvPr/>
        </p:nvCxnSpPr>
        <p:spPr>
          <a:xfrm rot="10800000">
            <a:off x="4717500" y="4171400"/>
            <a:ext cx="0" cy="414000"/>
          </a:xfrm>
          <a:prstGeom prst="straightConnector1">
            <a:avLst/>
          </a:prstGeom>
          <a:noFill/>
          <a:ln w="9525" cap="flat" cmpd="sng">
            <a:solidFill>
              <a:schemeClr val="dk2"/>
            </a:solidFill>
            <a:prstDash val="solid"/>
            <a:round/>
            <a:headEnd type="none" w="med" len="med"/>
            <a:tailEnd type="none" w="med" len="med"/>
          </a:ln>
        </p:spPr>
      </p:cxnSp>
      <p:cxnSp>
        <p:nvCxnSpPr>
          <p:cNvPr id="507" name="Google Shape;507;p42"/>
          <p:cNvCxnSpPr>
            <a:stCxn id="494" idx="0"/>
            <a:endCxn id="495" idx="2"/>
          </p:cNvCxnSpPr>
          <p:nvPr/>
        </p:nvCxnSpPr>
        <p:spPr>
          <a:xfrm rot="10800000">
            <a:off x="4131300" y="3498200"/>
            <a:ext cx="586200" cy="279600"/>
          </a:xfrm>
          <a:prstGeom prst="straightConnector1">
            <a:avLst/>
          </a:prstGeom>
          <a:noFill/>
          <a:ln w="9525" cap="flat" cmpd="sng">
            <a:solidFill>
              <a:schemeClr val="dk2"/>
            </a:solidFill>
            <a:prstDash val="solid"/>
            <a:round/>
            <a:headEnd type="none" w="med" len="med"/>
            <a:tailEnd type="none" w="med" len="med"/>
          </a:ln>
        </p:spPr>
      </p:cxnSp>
      <p:cxnSp>
        <p:nvCxnSpPr>
          <p:cNvPr id="508" name="Google Shape;508;p42"/>
          <p:cNvCxnSpPr>
            <a:stCxn id="494" idx="0"/>
            <a:endCxn id="496" idx="2"/>
          </p:cNvCxnSpPr>
          <p:nvPr/>
        </p:nvCxnSpPr>
        <p:spPr>
          <a:xfrm rot="10800000" flipH="1">
            <a:off x="4717500" y="3498200"/>
            <a:ext cx="586200" cy="279600"/>
          </a:xfrm>
          <a:prstGeom prst="straightConnector1">
            <a:avLst/>
          </a:prstGeom>
          <a:noFill/>
          <a:ln w="9525" cap="flat" cmpd="sng">
            <a:solidFill>
              <a:schemeClr val="dk2"/>
            </a:solidFill>
            <a:prstDash val="solid"/>
            <a:round/>
            <a:headEnd type="none" w="med" len="med"/>
            <a:tailEnd type="none" w="med" len="med"/>
          </a:ln>
        </p:spPr>
      </p:cxnSp>
      <p:cxnSp>
        <p:nvCxnSpPr>
          <p:cNvPr id="509" name="Google Shape;509;p42"/>
          <p:cNvCxnSpPr>
            <a:stCxn id="495" idx="0"/>
            <a:endCxn id="500" idx="2"/>
          </p:cNvCxnSpPr>
          <p:nvPr/>
        </p:nvCxnSpPr>
        <p:spPr>
          <a:xfrm rot="10800000">
            <a:off x="2829900" y="2517800"/>
            <a:ext cx="1301400" cy="586800"/>
          </a:xfrm>
          <a:prstGeom prst="straightConnector1">
            <a:avLst/>
          </a:prstGeom>
          <a:noFill/>
          <a:ln w="9525" cap="flat" cmpd="sng">
            <a:solidFill>
              <a:schemeClr val="dk2"/>
            </a:solidFill>
            <a:prstDash val="solid"/>
            <a:round/>
            <a:headEnd type="none" w="med" len="med"/>
            <a:tailEnd type="none" w="med" len="med"/>
          </a:ln>
        </p:spPr>
      </p:cxnSp>
      <p:cxnSp>
        <p:nvCxnSpPr>
          <p:cNvPr id="510" name="Google Shape;510;p42"/>
          <p:cNvCxnSpPr>
            <a:stCxn id="495" idx="0"/>
            <a:endCxn id="499" idx="2"/>
          </p:cNvCxnSpPr>
          <p:nvPr/>
        </p:nvCxnSpPr>
        <p:spPr>
          <a:xfrm rot="10800000">
            <a:off x="3773700" y="2517800"/>
            <a:ext cx="357600" cy="586800"/>
          </a:xfrm>
          <a:prstGeom prst="straightConnector1">
            <a:avLst/>
          </a:prstGeom>
          <a:noFill/>
          <a:ln w="9525" cap="flat" cmpd="sng">
            <a:solidFill>
              <a:schemeClr val="dk2"/>
            </a:solidFill>
            <a:prstDash val="solid"/>
            <a:round/>
            <a:headEnd type="none" w="med" len="med"/>
            <a:tailEnd type="none" w="med" len="med"/>
          </a:ln>
        </p:spPr>
      </p:cxnSp>
      <p:cxnSp>
        <p:nvCxnSpPr>
          <p:cNvPr id="511" name="Google Shape;511;p42"/>
          <p:cNvCxnSpPr>
            <a:stCxn id="495" idx="0"/>
            <a:endCxn id="497" idx="2"/>
          </p:cNvCxnSpPr>
          <p:nvPr/>
        </p:nvCxnSpPr>
        <p:spPr>
          <a:xfrm rot="10800000" flipH="1">
            <a:off x="4131300" y="2517800"/>
            <a:ext cx="586200" cy="586800"/>
          </a:xfrm>
          <a:prstGeom prst="straightConnector1">
            <a:avLst/>
          </a:prstGeom>
          <a:noFill/>
          <a:ln w="9525" cap="flat" cmpd="sng">
            <a:solidFill>
              <a:schemeClr val="dk2"/>
            </a:solidFill>
            <a:prstDash val="solid"/>
            <a:round/>
            <a:headEnd type="none" w="med" len="med"/>
            <a:tailEnd type="none" w="med" len="med"/>
          </a:ln>
        </p:spPr>
      </p:cxnSp>
      <p:cxnSp>
        <p:nvCxnSpPr>
          <p:cNvPr id="512" name="Google Shape;512;p42"/>
          <p:cNvCxnSpPr>
            <a:stCxn id="496" idx="0"/>
            <a:endCxn id="501" idx="2"/>
          </p:cNvCxnSpPr>
          <p:nvPr/>
        </p:nvCxnSpPr>
        <p:spPr>
          <a:xfrm rot="10800000" flipH="1">
            <a:off x="5303700" y="2517800"/>
            <a:ext cx="1301400" cy="586800"/>
          </a:xfrm>
          <a:prstGeom prst="straightConnector1">
            <a:avLst/>
          </a:prstGeom>
          <a:noFill/>
          <a:ln w="9525" cap="flat" cmpd="sng">
            <a:solidFill>
              <a:schemeClr val="dk2"/>
            </a:solidFill>
            <a:prstDash val="solid"/>
            <a:round/>
            <a:headEnd type="none" w="med" len="med"/>
            <a:tailEnd type="none" w="med" len="med"/>
          </a:ln>
        </p:spPr>
      </p:cxnSp>
      <p:cxnSp>
        <p:nvCxnSpPr>
          <p:cNvPr id="513" name="Google Shape;513;p42"/>
          <p:cNvCxnSpPr>
            <a:stCxn id="496" idx="0"/>
            <a:endCxn id="498" idx="2"/>
          </p:cNvCxnSpPr>
          <p:nvPr/>
        </p:nvCxnSpPr>
        <p:spPr>
          <a:xfrm rot="10800000" flipH="1">
            <a:off x="5303700" y="2517800"/>
            <a:ext cx="357600" cy="586800"/>
          </a:xfrm>
          <a:prstGeom prst="straightConnector1">
            <a:avLst/>
          </a:prstGeom>
          <a:noFill/>
          <a:ln w="9525" cap="flat" cmpd="sng">
            <a:solidFill>
              <a:schemeClr val="dk2"/>
            </a:solidFill>
            <a:prstDash val="solid"/>
            <a:round/>
            <a:headEnd type="none" w="med" len="med"/>
            <a:tailEnd type="none" w="med" len="med"/>
          </a:ln>
        </p:spPr>
      </p:cxnSp>
      <p:sp>
        <p:nvSpPr>
          <p:cNvPr id="514" name="Google Shape;514;p42"/>
          <p:cNvSpPr txBox="1"/>
          <p:nvPr/>
        </p:nvSpPr>
        <p:spPr>
          <a:xfrm>
            <a:off x="6390575" y="4646750"/>
            <a:ext cx="1812900" cy="270900"/>
          </a:xfrm>
          <a:prstGeom prst="rect">
            <a:avLst/>
          </a:prstGeom>
          <a:noFill/>
          <a:ln>
            <a:noFill/>
          </a:ln>
        </p:spPr>
        <p:txBody>
          <a:bodyPr spcFirstLastPara="1" wrap="square" lIns="27425" tIns="27425" rIns="27425" bIns="27425" anchor="t" anchorCtr="0">
            <a:spAutoFit/>
          </a:bodyPr>
          <a:lstStyle/>
          <a:p>
            <a:pPr marL="0" lvl="0" indent="0" algn="l" rtl="0">
              <a:spcBef>
                <a:spcPts val="0"/>
              </a:spcBef>
              <a:spcAft>
                <a:spcPts val="0"/>
              </a:spcAft>
              <a:buNone/>
            </a:pPr>
            <a:r>
              <a:rPr lang="en">
                <a:solidFill>
                  <a:schemeClr val="accent2"/>
                </a:solidFill>
                <a:latin typeface="Roboto"/>
                <a:ea typeface="Roboto"/>
                <a:cs typeface="Roboto"/>
                <a:sym typeface="Roboto"/>
              </a:rPr>
              <a:t>Thinks about packets.</a:t>
            </a:r>
            <a:endParaRPr>
              <a:solidFill>
                <a:schemeClr val="accent2"/>
              </a:solidFill>
              <a:latin typeface="Roboto"/>
              <a:ea typeface="Roboto"/>
              <a:cs typeface="Roboto"/>
              <a:sym typeface="Roboto"/>
            </a:endParaRPr>
          </a:p>
        </p:txBody>
      </p:sp>
      <p:sp>
        <p:nvSpPr>
          <p:cNvPr id="515" name="Google Shape;515;p42"/>
          <p:cNvSpPr txBox="1"/>
          <p:nvPr/>
        </p:nvSpPr>
        <p:spPr>
          <a:xfrm>
            <a:off x="6738900" y="3287000"/>
            <a:ext cx="1527300" cy="702000"/>
          </a:xfrm>
          <a:prstGeom prst="rect">
            <a:avLst/>
          </a:prstGeom>
          <a:noFill/>
          <a:ln>
            <a:noFill/>
          </a:ln>
        </p:spPr>
        <p:txBody>
          <a:bodyPr spcFirstLastPara="1" wrap="square" lIns="27425" tIns="27425" rIns="27425" bIns="27425" anchor="t" anchorCtr="0">
            <a:spAutoFit/>
          </a:bodyPr>
          <a:lstStyle/>
          <a:p>
            <a:pPr marL="0" lvl="0" indent="0" algn="l" rtl="0">
              <a:spcBef>
                <a:spcPts val="0"/>
              </a:spcBef>
              <a:spcAft>
                <a:spcPts val="0"/>
              </a:spcAft>
              <a:buNone/>
            </a:pPr>
            <a:r>
              <a:rPr lang="en">
                <a:solidFill>
                  <a:schemeClr val="accent2"/>
                </a:solidFill>
                <a:latin typeface="Roboto"/>
                <a:ea typeface="Roboto"/>
                <a:cs typeface="Roboto"/>
                <a:sym typeface="Roboto"/>
              </a:rPr>
              <a:t>Bridges the packet and connection abstractions.</a:t>
            </a:r>
            <a:endParaRPr>
              <a:solidFill>
                <a:schemeClr val="accent2"/>
              </a:solidFill>
              <a:latin typeface="Roboto"/>
              <a:ea typeface="Roboto"/>
              <a:cs typeface="Roboto"/>
              <a:sym typeface="Roboto"/>
            </a:endParaRPr>
          </a:p>
        </p:txBody>
      </p:sp>
      <p:sp>
        <p:nvSpPr>
          <p:cNvPr id="516" name="Google Shape;516;p42"/>
          <p:cNvSpPr txBox="1"/>
          <p:nvPr/>
        </p:nvSpPr>
        <p:spPr>
          <a:xfrm>
            <a:off x="7163250" y="2077850"/>
            <a:ext cx="1156800" cy="486300"/>
          </a:xfrm>
          <a:prstGeom prst="rect">
            <a:avLst/>
          </a:prstGeom>
          <a:noFill/>
          <a:ln>
            <a:noFill/>
          </a:ln>
        </p:spPr>
        <p:txBody>
          <a:bodyPr spcFirstLastPara="1" wrap="square" lIns="27425" tIns="27425" rIns="27425" bIns="27425" anchor="t" anchorCtr="0">
            <a:spAutoFit/>
          </a:bodyPr>
          <a:lstStyle/>
          <a:p>
            <a:pPr marL="0" lvl="0" indent="0" algn="l" rtl="0">
              <a:spcBef>
                <a:spcPts val="0"/>
              </a:spcBef>
              <a:spcAft>
                <a:spcPts val="0"/>
              </a:spcAft>
              <a:buNone/>
            </a:pPr>
            <a:r>
              <a:rPr lang="en">
                <a:solidFill>
                  <a:schemeClr val="accent2"/>
                </a:solidFill>
                <a:latin typeface="Roboto"/>
                <a:ea typeface="Roboto"/>
                <a:cs typeface="Roboto"/>
                <a:sym typeface="Roboto"/>
              </a:rPr>
              <a:t>Thinks about connections.</a:t>
            </a:r>
            <a:endParaRPr>
              <a:solidFill>
                <a:schemeClr val="accent2"/>
              </a:solidFill>
              <a:latin typeface="Roboto"/>
              <a:ea typeface="Roboto"/>
              <a:cs typeface="Roboto"/>
              <a:sym typeface="Roboto"/>
            </a:endParaRPr>
          </a:p>
        </p:txBody>
      </p:sp>
      <p:sp>
        <p:nvSpPr>
          <p:cNvPr id="2" name="Slide Number Placeholder 1">
            <a:extLst>
              <a:ext uri="{FF2B5EF4-FFF2-40B4-BE49-F238E27FC236}">
                <a16:creationId xmlns:a16="http://schemas.microsoft.com/office/drawing/2014/main" id="{1D3F075D-ABB7-8320-C66D-5F55790B997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17</a:t>
            </a:fld>
            <a:endParaRPr lang="en"/>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20"/>
        <p:cNvGrpSpPr/>
        <p:nvPr/>
      </p:nvGrpSpPr>
      <p:grpSpPr>
        <a:xfrm>
          <a:off x="0" y="0"/>
          <a:ext cx="0" cy="0"/>
          <a:chOff x="0" y="0"/>
          <a:chExt cx="0" cy="0"/>
        </a:xfrm>
      </p:grpSpPr>
      <p:sp>
        <p:nvSpPr>
          <p:cNvPr id="521" name="Google Shape;521;p43"/>
          <p:cNvSpPr/>
          <p:nvPr/>
        </p:nvSpPr>
        <p:spPr>
          <a:xfrm>
            <a:off x="1551000" y="1997150"/>
            <a:ext cx="6833700" cy="2428800"/>
          </a:xfrm>
          <a:prstGeom prst="roundRect">
            <a:avLst>
              <a:gd name="adj" fmla="val 6849"/>
            </a:avLst>
          </a:prstGeom>
          <a:solidFill>
            <a:srgbClr val="EFEFEF"/>
          </a:solidFill>
          <a:ln w="9525" cap="flat" cmpd="sng">
            <a:solidFill>
              <a:schemeClr val="dk2"/>
            </a:solidFill>
            <a:prstDash val="solid"/>
            <a:round/>
            <a:headEnd type="none" w="sm" len="sm"/>
            <a:tailEnd type="none" w="sm" len="sm"/>
          </a:ln>
        </p:spPr>
        <p:txBody>
          <a:bodyPr spcFirstLastPara="1" wrap="square" lIns="91425" tIns="91425" rIns="91425" bIns="91425" anchor="b" anchorCtr="0">
            <a:noAutofit/>
          </a:bodyPr>
          <a:lstStyle/>
          <a:p>
            <a:pPr marL="0" lvl="0" indent="0" algn="l" rtl="0">
              <a:spcBef>
                <a:spcPts val="0"/>
              </a:spcBef>
              <a:spcAft>
                <a:spcPts val="0"/>
              </a:spcAft>
              <a:buNone/>
            </a:pPr>
            <a:r>
              <a:rPr lang="en">
                <a:latin typeface="Roboto"/>
                <a:ea typeface="Roboto"/>
                <a:cs typeface="Roboto"/>
                <a:sym typeface="Roboto"/>
              </a:rPr>
              <a:t>Software</a:t>
            </a:r>
            <a:endParaRPr>
              <a:latin typeface="Roboto"/>
              <a:ea typeface="Roboto"/>
              <a:cs typeface="Roboto"/>
              <a:sym typeface="Roboto"/>
            </a:endParaRPr>
          </a:p>
        </p:txBody>
      </p:sp>
      <p:sp>
        <p:nvSpPr>
          <p:cNvPr id="522" name="Google Shape;522;p43"/>
          <p:cNvSpPr/>
          <p:nvPr/>
        </p:nvSpPr>
        <p:spPr>
          <a:xfrm>
            <a:off x="2827650" y="2929400"/>
            <a:ext cx="3779700" cy="1326000"/>
          </a:xfrm>
          <a:prstGeom prst="roundRect">
            <a:avLst>
              <a:gd name="adj" fmla="val 10598"/>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b" anchorCtr="0">
            <a:noAutofit/>
          </a:bodyPr>
          <a:lstStyle/>
          <a:p>
            <a:pPr marL="0" lvl="0" indent="0" algn="l" rtl="0">
              <a:spcBef>
                <a:spcPts val="0"/>
              </a:spcBef>
              <a:spcAft>
                <a:spcPts val="0"/>
              </a:spcAft>
              <a:buNone/>
            </a:pPr>
            <a:r>
              <a:rPr lang="en">
                <a:latin typeface="Roboto"/>
                <a:ea typeface="Roboto"/>
                <a:cs typeface="Roboto"/>
                <a:sym typeface="Roboto"/>
              </a:rPr>
              <a:t>Operating</a:t>
            </a:r>
            <a:endParaRPr>
              <a:latin typeface="Roboto"/>
              <a:ea typeface="Roboto"/>
              <a:cs typeface="Roboto"/>
              <a:sym typeface="Roboto"/>
            </a:endParaRPr>
          </a:p>
          <a:p>
            <a:pPr marL="0" lvl="0" indent="0" algn="l" rtl="0">
              <a:spcBef>
                <a:spcPts val="0"/>
              </a:spcBef>
              <a:spcAft>
                <a:spcPts val="0"/>
              </a:spcAft>
              <a:buNone/>
            </a:pPr>
            <a:r>
              <a:rPr lang="en">
                <a:latin typeface="Roboto"/>
                <a:ea typeface="Roboto"/>
                <a:cs typeface="Roboto"/>
                <a:sym typeface="Roboto"/>
              </a:rPr>
              <a:t>System</a:t>
            </a:r>
            <a:endParaRPr>
              <a:latin typeface="Roboto"/>
              <a:ea typeface="Roboto"/>
              <a:cs typeface="Roboto"/>
              <a:sym typeface="Roboto"/>
            </a:endParaRPr>
          </a:p>
        </p:txBody>
      </p:sp>
      <p:sp>
        <p:nvSpPr>
          <p:cNvPr id="523" name="Google Shape;523;p43"/>
          <p:cNvSpPr txBox="1">
            <a:spLocks noGrp="1"/>
          </p:cNvSpPr>
          <p:nvPr>
            <p:ph type="title"/>
          </p:nvPr>
        </p:nvSpPr>
        <p:spPr>
          <a:xfrm>
            <a:off x="0" y="0"/>
            <a:ext cx="9144000" cy="393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Implementing Layers in the End Host</a:t>
            </a:r>
            <a:endParaRPr/>
          </a:p>
        </p:txBody>
      </p:sp>
      <p:sp>
        <p:nvSpPr>
          <p:cNvPr id="524" name="Google Shape;524;p43"/>
          <p:cNvSpPr txBox="1">
            <a:spLocks noGrp="1"/>
          </p:cNvSpPr>
          <p:nvPr>
            <p:ph type="body" idx="1"/>
          </p:nvPr>
        </p:nvSpPr>
        <p:spPr>
          <a:xfrm>
            <a:off x="107050" y="402200"/>
            <a:ext cx="8909700" cy="13260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dirty="0"/>
              <a:t>Demultiplexing helps the operating system pass packets to the correct application.</a:t>
            </a:r>
          </a:p>
          <a:p>
            <a:pPr marL="0" indent="0">
              <a:buNone/>
            </a:pPr>
            <a:r>
              <a:rPr lang="en-US" dirty="0"/>
              <a:t>Logical ports identify the attachment point between the application and the OS.</a:t>
            </a:r>
          </a:p>
          <a:p>
            <a:pPr marL="0" lvl="0" indent="0" algn="l" rtl="0">
              <a:spcBef>
                <a:spcPts val="600"/>
              </a:spcBef>
              <a:spcAft>
                <a:spcPts val="0"/>
              </a:spcAft>
              <a:buNone/>
            </a:pPr>
            <a:endParaRPr dirty="0"/>
          </a:p>
        </p:txBody>
      </p:sp>
      <p:sp>
        <p:nvSpPr>
          <p:cNvPr id="525" name="Google Shape;525;p43"/>
          <p:cNvSpPr/>
          <p:nvPr/>
        </p:nvSpPr>
        <p:spPr>
          <a:xfrm>
            <a:off x="3217650" y="4585400"/>
            <a:ext cx="2999700" cy="393600"/>
          </a:xfrm>
          <a:prstGeom prst="roundRect">
            <a:avLst>
              <a:gd name="adj" fmla="val 16667"/>
            </a:avLst>
          </a:prstGeom>
          <a:solidFill>
            <a:srgbClr val="FCE5CD"/>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Roboto"/>
                <a:ea typeface="Roboto"/>
                <a:cs typeface="Roboto"/>
                <a:sym typeface="Roboto"/>
              </a:rPr>
              <a:t>Network Interface Card (Hardware)</a:t>
            </a:r>
            <a:endParaRPr>
              <a:latin typeface="Roboto"/>
              <a:ea typeface="Roboto"/>
              <a:cs typeface="Roboto"/>
              <a:sym typeface="Roboto"/>
            </a:endParaRPr>
          </a:p>
        </p:txBody>
      </p:sp>
      <p:sp>
        <p:nvSpPr>
          <p:cNvPr id="526" name="Google Shape;526;p43"/>
          <p:cNvSpPr/>
          <p:nvPr/>
        </p:nvSpPr>
        <p:spPr>
          <a:xfrm>
            <a:off x="4331850" y="3777800"/>
            <a:ext cx="771300" cy="393600"/>
          </a:xfrm>
          <a:prstGeom prst="roundRect">
            <a:avLst>
              <a:gd name="adj" fmla="val 16667"/>
            </a:avLst>
          </a:prstGeom>
          <a:solidFill>
            <a:srgbClr val="D9EAD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Roboto"/>
                <a:ea typeface="Roboto"/>
                <a:cs typeface="Roboto"/>
                <a:sym typeface="Roboto"/>
              </a:rPr>
              <a:t>IP</a:t>
            </a:r>
            <a:endParaRPr>
              <a:latin typeface="Roboto"/>
              <a:ea typeface="Roboto"/>
              <a:cs typeface="Roboto"/>
              <a:sym typeface="Roboto"/>
            </a:endParaRPr>
          </a:p>
        </p:txBody>
      </p:sp>
      <p:sp>
        <p:nvSpPr>
          <p:cNvPr id="527" name="Google Shape;527;p43"/>
          <p:cNvSpPr/>
          <p:nvPr/>
        </p:nvSpPr>
        <p:spPr>
          <a:xfrm>
            <a:off x="3745650" y="3104600"/>
            <a:ext cx="771300" cy="3936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Roboto"/>
                <a:ea typeface="Roboto"/>
                <a:cs typeface="Roboto"/>
                <a:sym typeface="Roboto"/>
              </a:rPr>
              <a:t>TCP</a:t>
            </a:r>
            <a:endParaRPr>
              <a:latin typeface="Roboto"/>
              <a:ea typeface="Roboto"/>
              <a:cs typeface="Roboto"/>
              <a:sym typeface="Roboto"/>
            </a:endParaRPr>
          </a:p>
        </p:txBody>
      </p:sp>
      <p:sp>
        <p:nvSpPr>
          <p:cNvPr id="528" name="Google Shape;528;p43"/>
          <p:cNvSpPr/>
          <p:nvPr/>
        </p:nvSpPr>
        <p:spPr>
          <a:xfrm>
            <a:off x="4918050" y="3104600"/>
            <a:ext cx="771300" cy="3936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Roboto"/>
                <a:ea typeface="Roboto"/>
                <a:cs typeface="Roboto"/>
                <a:sym typeface="Roboto"/>
              </a:rPr>
              <a:t>UDP</a:t>
            </a:r>
            <a:endParaRPr>
              <a:latin typeface="Roboto"/>
              <a:ea typeface="Roboto"/>
              <a:cs typeface="Roboto"/>
              <a:sym typeface="Roboto"/>
            </a:endParaRPr>
          </a:p>
        </p:txBody>
      </p:sp>
      <p:sp>
        <p:nvSpPr>
          <p:cNvPr id="529" name="Google Shape;529;p43"/>
          <p:cNvSpPr/>
          <p:nvPr/>
        </p:nvSpPr>
        <p:spPr>
          <a:xfrm>
            <a:off x="4331850" y="2124200"/>
            <a:ext cx="771300" cy="393600"/>
          </a:xfrm>
          <a:prstGeom prst="roundRect">
            <a:avLst>
              <a:gd name="adj" fmla="val 16667"/>
            </a:avLst>
          </a:prstGeom>
          <a:solidFill>
            <a:srgbClr val="D9D2E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Roboto"/>
                <a:ea typeface="Roboto"/>
                <a:cs typeface="Roboto"/>
                <a:sym typeface="Roboto"/>
              </a:rPr>
              <a:t>Firefox</a:t>
            </a:r>
            <a:endParaRPr>
              <a:latin typeface="Roboto"/>
              <a:ea typeface="Roboto"/>
              <a:cs typeface="Roboto"/>
              <a:sym typeface="Roboto"/>
            </a:endParaRPr>
          </a:p>
        </p:txBody>
      </p:sp>
      <p:sp>
        <p:nvSpPr>
          <p:cNvPr id="530" name="Google Shape;530;p43"/>
          <p:cNvSpPr/>
          <p:nvPr/>
        </p:nvSpPr>
        <p:spPr>
          <a:xfrm>
            <a:off x="5275650" y="2124200"/>
            <a:ext cx="771300" cy="393600"/>
          </a:xfrm>
          <a:prstGeom prst="roundRect">
            <a:avLst>
              <a:gd name="adj" fmla="val 16667"/>
            </a:avLst>
          </a:prstGeom>
          <a:solidFill>
            <a:srgbClr val="D9D2E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Roboto"/>
                <a:ea typeface="Roboto"/>
                <a:cs typeface="Roboto"/>
                <a:sym typeface="Roboto"/>
              </a:rPr>
              <a:t>Zoom</a:t>
            </a:r>
            <a:endParaRPr>
              <a:latin typeface="Roboto"/>
              <a:ea typeface="Roboto"/>
              <a:cs typeface="Roboto"/>
              <a:sym typeface="Roboto"/>
            </a:endParaRPr>
          </a:p>
        </p:txBody>
      </p:sp>
      <p:sp>
        <p:nvSpPr>
          <p:cNvPr id="531" name="Google Shape;531;p43"/>
          <p:cNvSpPr/>
          <p:nvPr/>
        </p:nvSpPr>
        <p:spPr>
          <a:xfrm>
            <a:off x="3388050" y="2124200"/>
            <a:ext cx="771300" cy="393600"/>
          </a:xfrm>
          <a:prstGeom prst="roundRect">
            <a:avLst>
              <a:gd name="adj" fmla="val 16667"/>
            </a:avLst>
          </a:prstGeom>
          <a:solidFill>
            <a:srgbClr val="D9D2E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Roboto"/>
                <a:ea typeface="Roboto"/>
                <a:cs typeface="Roboto"/>
                <a:sym typeface="Roboto"/>
              </a:rPr>
              <a:t>Email</a:t>
            </a:r>
            <a:endParaRPr>
              <a:latin typeface="Roboto"/>
              <a:ea typeface="Roboto"/>
              <a:cs typeface="Roboto"/>
              <a:sym typeface="Roboto"/>
            </a:endParaRPr>
          </a:p>
        </p:txBody>
      </p:sp>
      <p:sp>
        <p:nvSpPr>
          <p:cNvPr id="532" name="Google Shape;532;p43"/>
          <p:cNvSpPr/>
          <p:nvPr/>
        </p:nvSpPr>
        <p:spPr>
          <a:xfrm>
            <a:off x="2444250" y="2124200"/>
            <a:ext cx="771300" cy="393600"/>
          </a:xfrm>
          <a:prstGeom prst="roundRect">
            <a:avLst>
              <a:gd name="adj" fmla="val 16667"/>
            </a:avLst>
          </a:prstGeom>
          <a:solidFill>
            <a:srgbClr val="D9D2E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Roboto"/>
                <a:ea typeface="Roboto"/>
                <a:cs typeface="Roboto"/>
                <a:sym typeface="Roboto"/>
              </a:rPr>
              <a:t>Slack</a:t>
            </a:r>
            <a:endParaRPr>
              <a:latin typeface="Roboto"/>
              <a:ea typeface="Roboto"/>
              <a:cs typeface="Roboto"/>
              <a:sym typeface="Roboto"/>
            </a:endParaRPr>
          </a:p>
        </p:txBody>
      </p:sp>
      <p:sp>
        <p:nvSpPr>
          <p:cNvPr id="533" name="Google Shape;533;p43"/>
          <p:cNvSpPr/>
          <p:nvPr/>
        </p:nvSpPr>
        <p:spPr>
          <a:xfrm>
            <a:off x="6219450" y="2124200"/>
            <a:ext cx="771300" cy="393600"/>
          </a:xfrm>
          <a:prstGeom prst="roundRect">
            <a:avLst>
              <a:gd name="adj" fmla="val 16667"/>
            </a:avLst>
          </a:prstGeom>
          <a:solidFill>
            <a:srgbClr val="D9D2E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Roboto"/>
                <a:ea typeface="Roboto"/>
                <a:cs typeface="Roboto"/>
                <a:sym typeface="Roboto"/>
              </a:rPr>
              <a:t>Game</a:t>
            </a:r>
            <a:endParaRPr>
              <a:latin typeface="Roboto"/>
              <a:ea typeface="Roboto"/>
              <a:cs typeface="Roboto"/>
              <a:sym typeface="Roboto"/>
            </a:endParaRPr>
          </a:p>
        </p:txBody>
      </p:sp>
      <p:sp>
        <p:nvSpPr>
          <p:cNvPr id="534" name="Google Shape;534;p43"/>
          <p:cNvSpPr txBox="1"/>
          <p:nvPr/>
        </p:nvSpPr>
        <p:spPr>
          <a:xfrm>
            <a:off x="297450" y="4582100"/>
            <a:ext cx="1080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chemeClr val="dk1"/>
                </a:solidFill>
                <a:latin typeface="Roboto"/>
                <a:ea typeface="Roboto"/>
                <a:cs typeface="Roboto"/>
                <a:sym typeface="Roboto"/>
              </a:rPr>
              <a:t>Layers 1–2</a:t>
            </a:r>
            <a:endParaRPr>
              <a:solidFill>
                <a:schemeClr val="dk1"/>
              </a:solidFill>
              <a:latin typeface="Roboto"/>
              <a:ea typeface="Roboto"/>
              <a:cs typeface="Roboto"/>
              <a:sym typeface="Roboto"/>
            </a:endParaRPr>
          </a:p>
        </p:txBody>
      </p:sp>
      <p:sp>
        <p:nvSpPr>
          <p:cNvPr id="535" name="Google Shape;535;p43"/>
          <p:cNvSpPr txBox="1"/>
          <p:nvPr/>
        </p:nvSpPr>
        <p:spPr>
          <a:xfrm>
            <a:off x="297450" y="3774500"/>
            <a:ext cx="1080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chemeClr val="dk1"/>
                </a:solidFill>
                <a:latin typeface="Roboto"/>
                <a:ea typeface="Roboto"/>
                <a:cs typeface="Roboto"/>
                <a:sym typeface="Roboto"/>
              </a:rPr>
              <a:t>Layer 3</a:t>
            </a:r>
            <a:endParaRPr>
              <a:solidFill>
                <a:schemeClr val="dk1"/>
              </a:solidFill>
              <a:latin typeface="Roboto"/>
              <a:ea typeface="Roboto"/>
              <a:cs typeface="Roboto"/>
              <a:sym typeface="Roboto"/>
            </a:endParaRPr>
          </a:p>
        </p:txBody>
      </p:sp>
      <p:sp>
        <p:nvSpPr>
          <p:cNvPr id="536" name="Google Shape;536;p43"/>
          <p:cNvSpPr txBox="1"/>
          <p:nvPr/>
        </p:nvSpPr>
        <p:spPr>
          <a:xfrm>
            <a:off x="297450" y="3099650"/>
            <a:ext cx="1080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chemeClr val="dk1"/>
                </a:solidFill>
                <a:latin typeface="Roboto"/>
                <a:ea typeface="Roboto"/>
                <a:cs typeface="Roboto"/>
                <a:sym typeface="Roboto"/>
              </a:rPr>
              <a:t>Layer 4</a:t>
            </a:r>
            <a:endParaRPr>
              <a:solidFill>
                <a:schemeClr val="dk1"/>
              </a:solidFill>
              <a:latin typeface="Roboto"/>
              <a:ea typeface="Roboto"/>
              <a:cs typeface="Roboto"/>
              <a:sym typeface="Roboto"/>
            </a:endParaRPr>
          </a:p>
        </p:txBody>
      </p:sp>
      <p:sp>
        <p:nvSpPr>
          <p:cNvPr id="537" name="Google Shape;537;p43"/>
          <p:cNvSpPr txBox="1"/>
          <p:nvPr/>
        </p:nvSpPr>
        <p:spPr>
          <a:xfrm>
            <a:off x="297450" y="2135350"/>
            <a:ext cx="1080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chemeClr val="dk1"/>
                </a:solidFill>
                <a:latin typeface="Roboto"/>
                <a:ea typeface="Roboto"/>
                <a:cs typeface="Roboto"/>
                <a:sym typeface="Roboto"/>
              </a:rPr>
              <a:t>Layer 7</a:t>
            </a:r>
            <a:endParaRPr>
              <a:solidFill>
                <a:schemeClr val="dk1"/>
              </a:solidFill>
              <a:latin typeface="Roboto"/>
              <a:ea typeface="Roboto"/>
              <a:cs typeface="Roboto"/>
              <a:sym typeface="Roboto"/>
            </a:endParaRPr>
          </a:p>
        </p:txBody>
      </p:sp>
      <p:sp>
        <p:nvSpPr>
          <p:cNvPr id="538" name="Google Shape;538;p43"/>
          <p:cNvSpPr/>
          <p:nvPr/>
        </p:nvSpPr>
        <p:spPr>
          <a:xfrm>
            <a:off x="2751375" y="2517800"/>
            <a:ext cx="1713170" cy="2183525"/>
          </a:xfrm>
          <a:custGeom>
            <a:avLst/>
            <a:gdLst/>
            <a:ahLst/>
            <a:cxnLst/>
            <a:rect l="l" t="t" r="r" b="b"/>
            <a:pathLst>
              <a:path w="75172" h="87341" extrusionOk="0">
                <a:moveTo>
                  <a:pt x="75166" y="87341"/>
                </a:moveTo>
                <a:cubicBezTo>
                  <a:pt x="74739" y="81685"/>
                  <a:pt x="76394" y="62315"/>
                  <a:pt x="72605" y="53404"/>
                </a:cubicBezTo>
                <a:cubicBezTo>
                  <a:pt x="68816" y="44493"/>
                  <a:pt x="63037" y="40279"/>
                  <a:pt x="52434" y="33873"/>
                </a:cubicBezTo>
                <a:cubicBezTo>
                  <a:pt x="41831" y="27467"/>
                  <a:pt x="17725" y="20614"/>
                  <a:pt x="8986" y="14968"/>
                </a:cubicBezTo>
                <a:cubicBezTo>
                  <a:pt x="247" y="9323"/>
                  <a:pt x="1498" y="2495"/>
                  <a:pt x="0" y="0"/>
                </a:cubicBezTo>
              </a:path>
            </a:pathLst>
          </a:custGeom>
          <a:noFill/>
          <a:ln w="19050" cap="flat" cmpd="sng">
            <a:solidFill>
              <a:schemeClr val="accent2"/>
            </a:solidFill>
            <a:prstDash val="solid"/>
            <a:round/>
            <a:headEnd type="none" w="med" len="med"/>
            <a:tailEnd type="triangle" w="med" len="med"/>
          </a:ln>
        </p:spPr>
        <p:txBody>
          <a:bodyPr/>
          <a:lstStyle/>
          <a:p>
            <a:endParaRPr lang="en-US"/>
          </a:p>
        </p:txBody>
      </p:sp>
      <p:sp>
        <p:nvSpPr>
          <p:cNvPr id="539" name="Google Shape;539;p43"/>
          <p:cNvSpPr/>
          <p:nvPr/>
        </p:nvSpPr>
        <p:spPr>
          <a:xfrm>
            <a:off x="3680000" y="2521725"/>
            <a:ext cx="979473" cy="2174150"/>
          </a:xfrm>
          <a:custGeom>
            <a:avLst/>
            <a:gdLst/>
            <a:ahLst/>
            <a:cxnLst/>
            <a:rect l="l" t="t" r="r" b="b"/>
            <a:pathLst>
              <a:path w="47289" h="86966" extrusionOk="0">
                <a:moveTo>
                  <a:pt x="47289" y="86966"/>
                </a:moveTo>
                <a:cubicBezTo>
                  <a:pt x="46862" y="81496"/>
                  <a:pt x="48142" y="65575"/>
                  <a:pt x="44727" y="54148"/>
                </a:cubicBezTo>
                <a:cubicBezTo>
                  <a:pt x="41312" y="42721"/>
                  <a:pt x="33684" y="25838"/>
                  <a:pt x="26798" y="18404"/>
                </a:cubicBezTo>
                <a:cubicBezTo>
                  <a:pt x="19912" y="10970"/>
                  <a:pt x="7876" y="12612"/>
                  <a:pt x="3410" y="9545"/>
                </a:cubicBezTo>
                <a:cubicBezTo>
                  <a:pt x="-1056" y="6478"/>
                  <a:pt x="568" y="1591"/>
                  <a:pt x="0" y="0"/>
                </a:cubicBezTo>
              </a:path>
            </a:pathLst>
          </a:custGeom>
          <a:noFill/>
          <a:ln w="19050" cap="flat" cmpd="sng">
            <a:solidFill>
              <a:schemeClr val="accent2"/>
            </a:solidFill>
            <a:prstDash val="solid"/>
            <a:round/>
            <a:headEnd type="none" w="med" len="med"/>
            <a:tailEnd type="triangle" w="med" len="med"/>
          </a:ln>
        </p:spPr>
        <p:txBody>
          <a:bodyPr/>
          <a:lstStyle/>
          <a:p>
            <a:endParaRPr lang="en-US"/>
          </a:p>
        </p:txBody>
      </p:sp>
      <p:sp>
        <p:nvSpPr>
          <p:cNvPr id="540" name="Google Shape;540;p43"/>
          <p:cNvSpPr/>
          <p:nvPr/>
        </p:nvSpPr>
        <p:spPr>
          <a:xfrm>
            <a:off x="4891182" y="2526450"/>
            <a:ext cx="856900" cy="2153400"/>
          </a:xfrm>
          <a:custGeom>
            <a:avLst/>
            <a:gdLst/>
            <a:ahLst/>
            <a:cxnLst/>
            <a:rect l="l" t="t" r="r" b="b"/>
            <a:pathLst>
              <a:path w="34276" h="86136" extrusionOk="0">
                <a:moveTo>
                  <a:pt x="178" y="86136"/>
                </a:moveTo>
                <a:cubicBezTo>
                  <a:pt x="315" y="80976"/>
                  <a:pt x="-701" y="66163"/>
                  <a:pt x="1000" y="55173"/>
                </a:cubicBezTo>
                <a:cubicBezTo>
                  <a:pt x="2701" y="44183"/>
                  <a:pt x="5476" y="27354"/>
                  <a:pt x="10385" y="20195"/>
                </a:cubicBezTo>
                <a:cubicBezTo>
                  <a:pt x="15294" y="13036"/>
                  <a:pt x="26473" y="15587"/>
                  <a:pt x="30455" y="12221"/>
                </a:cubicBezTo>
                <a:cubicBezTo>
                  <a:pt x="34437" y="8855"/>
                  <a:pt x="33639" y="2037"/>
                  <a:pt x="34276" y="0"/>
                </a:cubicBezTo>
              </a:path>
            </a:pathLst>
          </a:custGeom>
          <a:noFill/>
          <a:ln w="19050" cap="flat" cmpd="sng">
            <a:solidFill>
              <a:schemeClr val="accent2"/>
            </a:solidFill>
            <a:prstDash val="solid"/>
            <a:round/>
            <a:headEnd type="none" w="med" len="med"/>
            <a:tailEnd type="triangle" w="med" len="med"/>
          </a:ln>
        </p:spPr>
        <p:txBody>
          <a:bodyPr/>
          <a:lstStyle/>
          <a:p>
            <a:endParaRPr lang="en-US"/>
          </a:p>
        </p:txBody>
      </p:sp>
      <p:cxnSp>
        <p:nvCxnSpPr>
          <p:cNvPr id="2" name="Google Shape;562;p44">
            <a:extLst>
              <a:ext uri="{FF2B5EF4-FFF2-40B4-BE49-F238E27FC236}">
                <a16:creationId xmlns:a16="http://schemas.microsoft.com/office/drawing/2014/main" id="{992FABBD-C2E0-5FEA-D659-24E4AA54FE4D}"/>
              </a:ext>
            </a:extLst>
          </p:cNvPr>
          <p:cNvCxnSpPr/>
          <p:nvPr/>
        </p:nvCxnSpPr>
        <p:spPr>
          <a:xfrm>
            <a:off x="5661300" y="2515550"/>
            <a:ext cx="0" cy="411600"/>
          </a:xfrm>
          <a:prstGeom prst="straightConnector1">
            <a:avLst/>
          </a:prstGeom>
          <a:noFill/>
          <a:ln w="19050" cap="flat" cmpd="sng">
            <a:solidFill>
              <a:schemeClr val="dk2"/>
            </a:solidFill>
            <a:prstDash val="solid"/>
            <a:round/>
            <a:headEnd type="triangle" w="med" len="med"/>
            <a:tailEnd type="triangle" w="med" len="med"/>
          </a:ln>
        </p:spPr>
      </p:cxnSp>
      <p:cxnSp>
        <p:nvCxnSpPr>
          <p:cNvPr id="3" name="Google Shape;563;p44">
            <a:extLst>
              <a:ext uri="{FF2B5EF4-FFF2-40B4-BE49-F238E27FC236}">
                <a16:creationId xmlns:a16="http://schemas.microsoft.com/office/drawing/2014/main" id="{606154B3-8880-C467-65EE-51DFA219442A}"/>
              </a:ext>
            </a:extLst>
          </p:cNvPr>
          <p:cNvCxnSpPr/>
          <p:nvPr/>
        </p:nvCxnSpPr>
        <p:spPr>
          <a:xfrm flipH="1">
            <a:off x="6366000" y="2517800"/>
            <a:ext cx="239100" cy="414300"/>
          </a:xfrm>
          <a:prstGeom prst="straightConnector1">
            <a:avLst/>
          </a:prstGeom>
          <a:noFill/>
          <a:ln w="19050" cap="flat" cmpd="sng">
            <a:solidFill>
              <a:schemeClr val="dk2"/>
            </a:solidFill>
            <a:prstDash val="solid"/>
            <a:round/>
            <a:headEnd type="triangle" w="med" len="med"/>
            <a:tailEnd type="triangle" w="med" len="med"/>
          </a:ln>
        </p:spPr>
      </p:cxnSp>
      <p:cxnSp>
        <p:nvCxnSpPr>
          <p:cNvPr id="4" name="Google Shape;564;p44">
            <a:extLst>
              <a:ext uri="{FF2B5EF4-FFF2-40B4-BE49-F238E27FC236}">
                <a16:creationId xmlns:a16="http://schemas.microsoft.com/office/drawing/2014/main" id="{39E41D3F-F07E-57AF-CEBE-64B3ABEAE2B8}"/>
              </a:ext>
            </a:extLst>
          </p:cNvPr>
          <p:cNvCxnSpPr/>
          <p:nvPr/>
        </p:nvCxnSpPr>
        <p:spPr>
          <a:xfrm>
            <a:off x="4717500" y="2515550"/>
            <a:ext cx="0" cy="411600"/>
          </a:xfrm>
          <a:prstGeom prst="straightConnector1">
            <a:avLst/>
          </a:prstGeom>
          <a:noFill/>
          <a:ln w="19050" cap="flat" cmpd="sng">
            <a:solidFill>
              <a:schemeClr val="dk2"/>
            </a:solidFill>
            <a:prstDash val="solid"/>
            <a:round/>
            <a:headEnd type="triangle" w="med" len="med"/>
            <a:tailEnd type="triangle" w="med" len="med"/>
          </a:ln>
        </p:spPr>
      </p:cxnSp>
      <p:cxnSp>
        <p:nvCxnSpPr>
          <p:cNvPr id="5" name="Google Shape;565;p44">
            <a:extLst>
              <a:ext uri="{FF2B5EF4-FFF2-40B4-BE49-F238E27FC236}">
                <a16:creationId xmlns:a16="http://schemas.microsoft.com/office/drawing/2014/main" id="{AED5E606-E398-4D7D-6507-7E76340BE98D}"/>
              </a:ext>
            </a:extLst>
          </p:cNvPr>
          <p:cNvCxnSpPr/>
          <p:nvPr/>
        </p:nvCxnSpPr>
        <p:spPr>
          <a:xfrm>
            <a:off x="3773700" y="2515550"/>
            <a:ext cx="0" cy="411600"/>
          </a:xfrm>
          <a:prstGeom prst="straightConnector1">
            <a:avLst/>
          </a:prstGeom>
          <a:noFill/>
          <a:ln w="19050" cap="flat" cmpd="sng">
            <a:solidFill>
              <a:schemeClr val="dk2"/>
            </a:solidFill>
            <a:prstDash val="solid"/>
            <a:round/>
            <a:headEnd type="triangle" w="med" len="med"/>
            <a:tailEnd type="triangle" w="med" len="med"/>
          </a:ln>
        </p:spPr>
      </p:cxnSp>
      <p:cxnSp>
        <p:nvCxnSpPr>
          <p:cNvPr id="6" name="Google Shape;566;p44">
            <a:extLst>
              <a:ext uri="{FF2B5EF4-FFF2-40B4-BE49-F238E27FC236}">
                <a16:creationId xmlns:a16="http://schemas.microsoft.com/office/drawing/2014/main" id="{0ABCA7CB-6324-2E1C-6893-B12B5C71A8F1}"/>
              </a:ext>
            </a:extLst>
          </p:cNvPr>
          <p:cNvCxnSpPr/>
          <p:nvPr/>
        </p:nvCxnSpPr>
        <p:spPr>
          <a:xfrm>
            <a:off x="2829900" y="2517800"/>
            <a:ext cx="239400" cy="414600"/>
          </a:xfrm>
          <a:prstGeom prst="straightConnector1">
            <a:avLst/>
          </a:prstGeom>
          <a:noFill/>
          <a:ln w="19050" cap="flat" cmpd="sng">
            <a:solidFill>
              <a:schemeClr val="dk2"/>
            </a:solidFill>
            <a:prstDash val="solid"/>
            <a:round/>
            <a:headEnd type="triangle" w="med" len="med"/>
            <a:tailEnd type="triangle" w="med" len="med"/>
          </a:ln>
        </p:spPr>
      </p:cxnSp>
      <p:sp>
        <p:nvSpPr>
          <p:cNvPr id="7" name="Slide Number Placeholder 6">
            <a:extLst>
              <a:ext uri="{FF2B5EF4-FFF2-40B4-BE49-F238E27FC236}">
                <a16:creationId xmlns:a16="http://schemas.microsoft.com/office/drawing/2014/main" id="{980446F1-1C4D-8194-CAC0-D3645308308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18</a:t>
            </a:fld>
            <a:endParaRPr lang="en"/>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70"/>
        <p:cNvGrpSpPr/>
        <p:nvPr/>
      </p:nvGrpSpPr>
      <p:grpSpPr>
        <a:xfrm>
          <a:off x="0" y="0"/>
          <a:ext cx="0" cy="0"/>
          <a:chOff x="0" y="0"/>
          <a:chExt cx="0" cy="0"/>
        </a:xfrm>
      </p:grpSpPr>
      <p:sp>
        <p:nvSpPr>
          <p:cNvPr id="571" name="Google Shape;571;p45"/>
          <p:cNvSpPr txBox="1">
            <a:spLocks noGrp="1"/>
          </p:cNvSpPr>
          <p:nvPr>
            <p:ph type="body" idx="1"/>
          </p:nvPr>
        </p:nvSpPr>
        <p:spPr>
          <a:xfrm>
            <a:off x="4812375" y="402200"/>
            <a:ext cx="4038000" cy="4260900"/>
          </a:xfrm>
          <a:prstGeom prst="rect">
            <a:avLst/>
          </a:prstGeom>
        </p:spPr>
        <p:txBody>
          <a:bodyPr spcFirstLastPara="1" wrap="square" lIns="91425" tIns="91425" rIns="91425" bIns="91425" anchor="ctr" anchorCtr="0">
            <a:noAutofit/>
          </a:bodyPr>
          <a:lstStyle/>
          <a:p>
            <a:pPr marL="0" lvl="0" indent="0" algn="l" rtl="0">
              <a:spcBef>
                <a:spcPts val="600"/>
              </a:spcBef>
              <a:spcAft>
                <a:spcPts val="0"/>
              </a:spcAft>
              <a:buNone/>
            </a:pPr>
            <a:r>
              <a:rPr lang="en" b="1">
                <a:solidFill>
                  <a:schemeClr val="accent3"/>
                </a:solidFill>
                <a:latin typeface="Roboto"/>
                <a:ea typeface="Roboto"/>
                <a:cs typeface="Roboto"/>
                <a:sym typeface="Roboto"/>
              </a:rPr>
              <a:t>Internet Design Principles</a:t>
            </a:r>
            <a:endParaRPr b="1">
              <a:solidFill>
                <a:schemeClr val="accent3"/>
              </a:solidFill>
              <a:latin typeface="Roboto"/>
              <a:ea typeface="Roboto"/>
              <a:cs typeface="Roboto"/>
              <a:sym typeface="Roboto"/>
            </a:endParaRPr>
          </a:p>
          <a:p>
            <a:pPr marL="457200" lvl="0" indent="-342900" algn="l" rtl="0">
              <a:spcBef>
                <a:spcPts val="600"/>
              </a:spcBef>
              <a:spcAft>
                <a:spcPts val="0"/>
              </a:spcAft>
              <a:buClr>
                <a:srgbClr val="B7B7B7"/>
              </a:buClr>
              <a:buSzPts val="1800"/>
              <a:buChar char="•"/>
            </a:pPr>
            <a:r>
              <a:rPr lang="en">
                <a:solidFill>
                  <a:srgbClr val="B7B7B7"/>
                </a:solidFill>
              </a:rPr>
              <a:t>Architecting the Internet</a:t>
            </a:r>
            <a:endParaRPr>
              <a:solidFill>
                <a:srgbClr val="B7B7B7"/>
              </a:solidFill>
            </a:endParaRPr>
          </a:p>
          <a:p>
            <a:pPr marL="457200" lvl="0" indent="-342900" algn="l" rtl="0">
              <a:spcBef>
                <a:spcPts val="0"/>
              </a:spcBef>
              <a:spcAft>
                <a:spcPts val="0"/>
              </a:spcAft>
              <a:buClr>
                <a:srgbClr val="B7B7B7"/>
              </a:buClr>
              <a:buSzPts val="1800"/>
              <a:buChar char="•"/>
            </a:pPr>
            <a:r>
              <a:rPr lang="en">
                <a:solidFill>
                  <a:srgbClr val="B7B7B7"/>
                </a:solidFill>
              </a:rPr>
              <a:t>Narrow Waist, Demultiplexing</a:t>
            </a:r>
            <a:endParaRPr>
              <a:solidFill>
                <a:srgbClr val="B7B7B7"/>
              </a:solidFill>
            </a:endParaRPr>
          </a:p>
          <a:p>
            <a:pPr marL="457200" lvl="0" indent="-342900" algn="l" rtl="0">
              <a:spcBef>
                <a:spcPts val="0"/>
              </a:spcBef>
              <a:spcAft>
                <a:spcPts val="0"/>
              </a:spcAft>
              <a:buClr>
                <a:schemeClr val="accent3"/>
              </a:buClr>
              <a:buSzPts val="1800"/>
              <a:buFont typeface="Roboto"/>
              <a:buChar char="•"/>
            </a:pPr>
            <a:r>
              <a:rPr lang="en" b="1">
                <a:solidFill>
                  <a:schemeClr val="accent3"/>
                </a:solidFill>
                <a:latin typeface="Roboto"/>
                <a:ea typeface="Roboto"/>
                <a:cs typeface="Roboto"/>
                <a:sym typeface="Roboto"/>
              </a:rPr>
              <a:t>End-to-End Principle</a:t>
            </a:r>
            <a:endParaRPr b="1">
              <a:solidFill>
                <a:schemeClr val="accent3"/>
              </a:solidFill>
              <a:latin typeface="Roboto"/>
              <a:ea typeface="Roboto"/>
              <a:cs typeface="Roboto"/>
              <a:sym typeface="Roboto"/>
            </a:endParaRPr>
          </a:p>
          <a:p>
            <a:pPr marL="0" lvl="0" indent="0" algn="l" rtl="0">
              <a:spcBef>
                <a:spcPts val="600"/>
              </a:spcBef>
              <a:spcAft>
                <a:spcPts val="0"/>
              </a:spcAft>
              <a:buNone/>
            </a:pPr>
            <a:r>
              <a:rPr lang="en">
                <a:solidFill>
                  <a:srgbClr val="B7B7B7"/>
                </a:solidFill>
              </a:rPr>
              <a:t>Designing Resource Sharing</a:t>
            </a:r>
            <a:endParaRPr>
              <a:solidFill>
                <a:srgbClr val="B7B7B7"/>
              </a:solidFill>
            </a:endParaRPr>
          </a:p>
          <a:p>
            <a:pPr marL="457200" lvl="0" indent="-342900" algn="l" rtl="0">
              <a:spcBef>
                <a:spcPts val="600"/>
              </a:spcBef>
              <a:spcAft>
                <a:spcPts val="0"/>
              </a:spcAft>
              <a:buClr>
                <a:srgbClr val="B7B7B7"/>
              </a:buClr>
              <a:buSzPts val="1800"/>
              <a:buChar char="•"/>
            </a:pPr>
            <a:r>
              <a:rPr lang="en">
                <a:solidFill>
                  <a:srgbClr val="B7B7B7"/>
                </a:solidFill>
              </a:rPr>
              <a:t>Statistical Multiplexing</a:t>
            </a:r>
            <a:endParaRPr>
              <a:solidFill>
                <a:srgbClr val="B7B7B7"/>
              </a:solidFill>
            </a:endParaRPr>
          </a:p>
          <a:p>
            <a:pPr marL="457200" lvl="0" indent="-342900" algn="l" rtl="0">
              <a:spcBef>
                <a:spcPts val="0"/>
              </a:spcBef>
              <a:spcAft>
                <a:spcPts val="0"/>
              </a:spcAft>
              <a:buClr>
                <a:srgbClr val="B7B7B7"/>
              </a:buClr>
              <a:buSzPts val="1800"/>
              <a:buChar char="•"/>
            </a:pPr>
            <a:r>
              <a:rPr lang="en">
                <a:solidFill>
                  <a:srgbClr val="B7B7B7"/>
                </a:solidFill>
              </a:rPr>
              <a:t>Circuit vs. Packet Switching</a:t>
            </a:r>
            <a:endParaRPr>
              <a:solidFill>
                <a:srgbClr val="B7B7B7"/>
              </a:solidFill>
            </a:endParaRPr>
          </a:p>
          <a:p>
            <a:pPr marL="457200" lvl="0" indent="-342900" algn="l" rtl="0">
              <a:spcBef>
                <a:spcPts val="0"/>
              </a:spcBef>
              <a:spcAft>
                <a:spcPts val="0"/>
              </a:spcAft>
              <a:buClr>
                <a:srgbClr val="B7B7B7"/>
              </a:buClr>
              <a:buSzPts val="1800"/>
              <a:buChar char="•"/>
            </a:pPr>
            <a:r>
              <a:rPr lang="en">
                <a:solidFill>
                  <a:srgbClr val="B7B7B7"/>
                </a:solidFill>
              </a:rPr>
              <a:t>Which is Better?</a:t>
            </a:r>
            <a:endParaRPr>
              <a:solidFill>
                <a:srgbClr val="B7B7B7"/>
              </a:solidFill>
            </a:endParaRPr>
          </a:p>
          <a:p>
            <a:pPr marL="457200" lvl="0" indent="-342900" algn="l" rtl="0">
              <a:spcBef>
                <a:spcPts val="0"/>
              </a:spcBef>
              <a:spcAft>
                <a:spcPts val="0"/>
              </a:spcAft>
              <a:buClr>
                <a:srgbClr val="B7B7B7"/>
              </a:buClr>
              <a:buSzPts val="1800"/>
              <a:buChar char="•"/>
            </a:pPr>
            <a:r>
              <a:rPr lang="en">
                <a:solidFill>
                  <a:srgbClr val="B7B7B7"/>
                </a:solidFill>
              </a:rPr>
              <a:t>A Brief History</a:t>
            </a:r>
            <a:endParaRPr>
              <a:solidFill>
                <a:srgbClr val="B7B7B7"/>
              </a:solidFill>
            </a:endParaRPr>
          </a:p>
        </p:txBody>
      </p:sp>
      <p:sp>
        <p:nvSpPr>
          <p:cNvPr id="572" name="Google Shape;572;p45"/>
          <p:cNvSpPr txBox="1">
            <a:spLocks noGrp="1"/>
          </p:cNvSpPr>
          <p:nvPr>
            <p:ph type="title"/>
          </p:nvPr>
        </p:nvSpPr>
        <p:spPr>
          <a:xfrm>
            <a:off x="177925" y="2003300"/>
            <a:ext cx="4038000" cy="20379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End-to-End Principle</a:t>
            </a:r>
            <a:endParaRPr/>
          </a:p>
        </p:txBody>
      </p:sp>
      <p:sp>
        <p:nvSpPr>
          <p:cNvPr id="573" name="Google Shape;573;p45"/>
          <p:cNvSpPr txBox="1">
            <a:spLocks noGrp="1"/>
          </p:cNvSpPr>
          <p:nvPr>
            <p:ph type="subTitle" idx="2"/>
          </p:nvPr>
        </p:nvSpPr>
        <p:spPr>
          <a:xfrm>
            <a:off x="177925" y="4068000"/>
            <a:ext cx="4158000" cy="393600"/>
          </a:xfrm>
          <a:prstGeom prst="rect">
            <a:avLst/>
          </a:prstGeom>
        </p:spPr>
        <p:txBody>
          <a:bodyPr spcFirstLastPara="1" wrap="square" lIns="91425" tIns="91425" rIns="91425" bIns="91425" anchor="ctr" anchorCtr="0">
            <a:noAutofit/>
          </a:bodyPr>
          <a:lstStyle/>
          <a:p>
            <a:pPr marL="0" lvl="0" indent="0" algn="l" rtl="0">
              <a:spcBef>
                <a:spcPts val="600"/>
              </a:spcBef>
              <a:spcAft>
                <a:spcPts val="0"/>
              </a:spcAft>
              <a:buNone/>
            </a:pPr>
            <a:r>
              <a:rPr lang="en-US" dirty="0"/>
              <a:t>Lecture 2, Spring 2026</a:t>
            </a:r>
            <a:endParaRPr dirty="0"/>
          </a:p>
        </p:txBody>
      </p:sp>
      <p:sp>
        <p:nvSpPr>
          <p:cNvPr id="2" name="Slide Number Placeholder 1">
            <a:extLst>
              <a:ext uri="{FF2B5EF4-FFF2-40B4-BE49-F238E27FC236}">
                <a16:creationId xmlns:a16="http://schemas.microsoft.com/office/drawing/2014/main" id="{C4F98CAA-A931-E787-F968-562BEBC362E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19</a:t>
            </a:fld>
            <a:endParaRPr lang="en"/>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28"/>
          <p:cNvSpPr txBox="1">
            <a:spLocks noGrp="1"/>
          </p:cNvSpPr>
          <p:nvPr>
            <p:ph type="title"/>
          </p:nvPr>
        </p:nvSpPr>
        <p:spPr>
          <a:xfrm>
            <a:off x="0" y="0"/>
            <a:ext cx="9144000" cy="393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Internet Design Principles</a:t>
            </a:r>
            <a:endParaRPr/>
          </a:p>
        </p:txBody>
      </p:sp>
      <p:sp>
        <p:nvSpPr>
          <p:cNvPr id="170" name="Google Shape;170;p28"/>
          <p:cNvSpPr txBox="1">
            <a:spLocks noGrp="1"/>
          </p:cNvSpPr>
          <p:nvPr>
            <p:ph type="body" idx="1"/>
          </p:nvPr>
        </p:nvSpPr>
        <p:spPr>
          <a:xfrm>
            <a:off x="107050" y="402200"/>
            <a:ext cx="8909700" cy="45306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Clr>
                <a:schemeClr val="dk1"/>
              </a:buClr>
              <a:buSzPts val="1100"/>
              <a:buFont typeface="Arial"/>
              <a:buNone/>
            </a:pPr>
            <a:r>
              <a:rPr lang="en"/>
              <a:t>The Internet Design Principles:</a:t>
            </a:r>
            <a:endParaRPr/>
          </a:p>
          <a:p>
            <a:pPr marL="457200" lvl="0" indent="-342900" algn="l" rtl="0">
              <a:spcBef>
                <a:spcPts val="600"/>
              </a:spcBef>
              <a:spcAft>
                <a:spcPts val="0"/>
              </a:spcAft>
              <a:buSzPts val="1800"/>
              <a:buAutoNum type="arabicPeriod"/>
            </a:pPr>
            <a:r>
              <a:rPr lang="en"/>
              <a:t>Decentralized control.</a:t>
            </a:r>
            <a:endParaRPr/>
          </a:p>
          <a:p>
            <a:pPr marL="457200" lvl="0" indent="-342900" algn="l" rtl="0">
              <a:spcBef>
                <a:spcPts val="0"/>
              </a:spcBef>
              <a:spcAft>
                <a:spcPts val="0"/>
              </a:spcAft>
              <a:buSzPts val="1800"/>
              <a:buAutoNum type="arabicPeriod"/>
            </a:pPr>
            <a:r>
              <a:rPr lang="en"/>
              <a:t>Best-effort service model.</a:t>
            </a:r>
            <a:endParaRPr/>
          </a:p>
          <a:p>
            <a:pPr marL="457200" lvl="0" indent="-342900" algn="l" rtl="0">
              <a:spcBef>
                <a:spcPts val="0"/>
              </a:spcBef>
              <a:spcAft>
                <a:spcPts val="0"/>
              </a:spcAft>
              <a:buSzPts val="1800"/>
              <a:buAutoNum type="arabicPeriod"/>
            </a:pPr>
            <a:r>
              <a:rPr lang="en"/>
              <a:t>Route around trouble.</a:t>
            </a:r>
            <a:endParaRPr/>
          </a:p>
          <a:p>
            <a:pPr marL="457200" lvl="0" indent="-342900" algn="l" rtl="0">
              <a:spcBef>
                <a:spcPts val="0"/>
              </a:spcBef>
              <a:spcAft>
                <a:spcPts val="0"/>
              </a:spcAft>
              <a:buSzPts val="1800"/>
              <a:buAutoNum type="arabicPeriod"/>
            </a:pPr>
            <a:r>
              <a:rPr lang="en"/>
              <a:t>Dumb infrastructure (with smart endpoints).</a:t>
            </a:r>
            <a:endParaRPr/>
          </a:p>
          <a:p>
            <a:pPr marL="457200" lvl="0" indent="-342900" algn="l" rtl="0">
              <a:spcBef>
                <a:spcPts val="0"/>
              </a:spcBef>
              <a:spcAft>
                <a:spcPts val="0"/>
              </a:spcAft>
              <a:buSzPts val="1800"/>
              <a:buAutoNum type="arabicPeriod"/>
            </a:pPr>
            <a:r>
              <a:rPr lang="en"/>
              <a:t>End-to-end principle.</a:t>
            </a:r>
            <a:endParaRPr/>
          </a:p>
          <a:p>
            <a:pPr marL="457200" lvl="0" indent="-342900" algn="l" rtl="0">
              <a:spcBef>
                <a:spcPts val="0"/>
              </a:spcBef>
              <a:spcAft>
                <a:spcPts val="0"/>
              </a:spcAft>
              <a:buSzPts val="1800"/>
              <a:buAutoNum type="arabicPeriod"/>
            </a:pPr>
            <a:r>
              <a:rPr lang="en"/>
              <a:t>Layering.</a:t>
            </a:r>
            <a:endParaRPr/>
          </a:p>
          <a:p>
            <a:pPr marL="457200" lvl="0" indent="-342900" algn="l" rtl="0">
              <a:spcBef>
                <a:spcPts val="0"/>
              </a:spcBef>
              <a:spcAft>
                <a:spcPts val="0"/>
              </a:spcAft>
              <a:buSzPts val="1800"/>
              <a:buAutoNum type="arabicPeriod"/>
            </a:pPr>
            <a:r>
              <a:rPr lang="en"/>
              <a:t>Federation via narrow-waist interface.</a:t>
            </a:r>
            <a:endParaRPr/>
          </a:p>
          <a:p>
            <a:pPr marL="0" lvl="0" indent="0" algn="l" rtl="0">
              <a:spcBef>
                <a:spcPts val="600"/>
              </a:spcBef>
              <a:spcAft>
                <a:spcPts val="0"/>
              </a:spcAft>
              <a:buNone/>
            </a:pPr>
            <a:endParaRPr/>
          </a:p>
          <a:p>
            <a:pPr marL="0" lvl="0" indent="0" algn="l" rtl="0">
              <a:spcBef>
                <a:spcPts val="600"/>
              </a:spcBef>
              <a:spcAft>
                <a:spcPts val="0"/>
              </a:spcAft>
              <a:buNone/>
            </a:pPr>
            <a:r>
              <a:rPr lang="en"/>
              <a:t>These are guidelines, not unbreakable rules.</a:t>
            </a:r>
            <a:endParaRPr/>
          </a:p>
          <a:p>
            <a:pPr marL="457200" lvl="0" indent="-342900" algn="l" rtl="0">
              <a:spcBef>
                <a:spcPts val="600"/>
              </a:spcBef>
              <a:spcAft>
                <a:spcPts val="0"/>
              </a:spcAft>
              <a:buSzPts val="1800"/>
              <a:buChar char="●"/>
            </a:pPr>
            <a:r>
              <a:rPr lang="en"/>
              <a:t>This is just one of many possible designs.</a:t>
            </a:r>
            <a:endParaRPr/>
          </a:p>
          <a:p>
            <a:pPr marL="457200" lvl="0" indent="-342900" algn="l" rtl="0">
              <a:spcBef>
                <a:spcPts val="0"/>
              </a:spcBef>
              <a:spcAft>
                <a:spcPts val="0"/>
              </a:spcAft>
              <a:buSzPts val="1800"/>
              <a:buChar char="●"/>
            </a:pPr>
            <a:r>
              <a:rPr lang="en"/>
              <a:t>We're still debating the big questions!</a:t>
            </a:r>
            <a:endParaRPr/>
          </a:p>
        </p:txBody>
      </p:sp>
      <p:sp>
        <p:nvSpPr>
          <p:cNvPr id="2" name="Slide Number Placeholder 1">
            <a:extLst>
              <a:ext uri="{FF2B5EF4-FFF2-40B4-BE49-F238E27FC236}">
                <a16:creationId xmlns:a16="http://schemas.microsoft.com/office/drawing/2014/main" id="{5D0DE7D0-44C7-3050-C5C0-E19D2629D71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a:t>
            </a:fld>
            <a:endParaRPr lang="en"/>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77"/>
        <p:cNvGrpSpPr/>
        <p:nvPr/>
      </p:nvGrpSpPr>
      <p:grpSpPr>
        <a:xfrm>
          <a:off x="0" y="0"/>
          <a:ext cx="0" cy="0"/>
          <a:chOff x="0" y="0"/>
          <a:chExt cx="0" cy="0"/>
        </a:xfrm>
      </p:grpSpPr>
      <p:sp>
        <p:nvSpPr>
          <p:cNvPr id="578" name="Google Shape;578;p46"/>
          <p:cNvSpPr txBox="1">
            <a:spLocks noGrp="1"/>
          </p:cNvSpPr>
          <p:nvPr>
            <p:ph type="title"/>
          </p:nvPr>
        </p:nvSpPr>
        <p:spPr>
          <a:xfrm>
            <a:off x="0" y="0"/>
            <a:ext cx="9144000" cy="393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End-to-End Question</a:t>
            </a:r>
            <a:endParaRPr/>
          </a:p>
        </p:txBody>
      </p:sp>
      <p:sp>
        <p:nvSpPr>
          <p:cNvPr id="579" name="Google Shape;579;p46"/>
          <p:cNvSpPr txBox="1">
            <a:spLocks noGrp="1"/>
          </p:cNvSpPr>
          <p:nvPr>
            <p:ph type="body" idx="1"/>
          </p:nvPr>
        </p:nvSpPr>
        <p:spPr>
          <a:xfrm>
            <a:off x="107050" y="402200"/>
            <a:ext cx="8909700" cy="45306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a:t>Recall: Layer 3 (Internet) is best-effort.</a:t>
            </a:r>
            <a:endParaRPr/>
          </a:p>
          <a:p>
            <a:pPr marL="457200" lvl="0" indent="-342900" algn="l" rtl="0">
              <a:spcBef>
                <a:spcPts val="600"/>
              </a:spcBef>
              <a:spcAft>
                <a:spcPts val="0"/>
              </a:spcAft>
              <a:buSzPts val="1800"/>
              <a:buChar char="●"/>
            </a:pPr>
            <a:r>
              <a:rPr lang="en"/>
              <a:t>Routers implement Layers 1–3 only.</a:t>
            </a:r>
            <a:endParaRPr/>
          </a:p>
          <a:p>
            <a:pPr marL="457200" lvl="0" indent="-342900" algn="l" rtl="0">
              <a:spcBef>
                <a:spcPts val="0"/>
              </a:spcBef>
              <a:spcAft>
                <a:spcPts val="0"/>
              </a:spcAft>
              <a:buSzPts val="1800"/>
              <a:buChar char="●"/>
            </a:pPr>
            <a:r>
              <a:rPr lang="en"/>
              <a:t>Only end hosts implement Layer 4 (reliability).</a:t>
            </a:r>
            <a:endParaRPr/>
          </a:p>
          <a:p>
            <a:pPr marL="0" lvl="0" indent="0" algn="l" rtl="0">
              <a:spcBef>
                <a:spcPts val="600"/>
              </a:spcBef>
              <a:spcAft>
                <a:spcPts val="0"/>
              </a:spcAft>
              <a:buNone/>
            </a:pPr>
            <a:endParaRPr/>
          </a:p>
          <a:p>
            <a:pPr marL="0" lvl="0" indent="0" algn="l" rtl="0">
              <a:spcBef>
                <a:spcPts val="600"/>
              </a:spcBef>
              <a:spcAft>
                <a:spcPts val="0"/>
              </a:spcAft>
              <a:buNone/>
            </a:pPr>
            <a:r>
              <a:rPr lang="en"/>
              <a:t>Why did we choose this design?</a:t>
            </a:r>
            <a:endParaRPr/>
          </a:p>
          <a:p>
            <a:pPr marL="0" lvl="0" indent="0" algn="l" rtl="0">
              <a:spcBef>
                <a:spcPts val="600"/>
              </a:spcBef>
              <a:spcAft>
                <a:spcPts val="0"/>
              </a:spcAft>
              <a:buNone/>
            </a:pPr>
            <a:r>
              <a:rPr lang="en"/>
              <a:t>Should we implement reliability in the network?</a:t>
            </a:r>
            <a:endParaRPr/>
          </a:p>
          <a:p>
            <a:pPr marL="0" lvl="0" indent="0" algn="l" rtl="0">
              <a:spcBef>
                <a:spcPts val="600"/>
              </a:spcBef>
              <a:spcAft>
                <a:spcPts val="0"/>
              </a:spcAft>
              <a:buNone/>
            </a:pPr>
            <a:endParaRPr/>
          </a:p>
          <a:p>
            <a:pPr marL="0" lvl="0" indent="0" algn="l" rtl="0">
              <a:spcBef>
                <a:spcPts val="600"/>
              </a:spcBef>
              <a:spcAft>
                <a:spcPts val="0"/>
              </a:spcAft>
              <a:buNone/>
            </a:pPr>
            <a:r>
              <a:rPr lang="en"/>
              <a:t>The end-to-end principle will help us answer these questions.</a:t>
            </a:r>
            <a:endParaRPr/>
          </a:p>
          <a:p>
            <a:pPr marL="457200" lvl="0" indent="-342900" algn="l" rtl="0">
              <a:spcBef>
                <a:spcPts val="600"/>
              </a:spcBef>
              <a:spcAft>
                <a:spcPts val="0"/>
              </a:spcAft>
              <a:buSzPts val="1800"/>
              <a:buChar char="●"/>
            </a:pPr>
            <a:r>
              <a:rPr lang="en"/>
              <a:t>Guides the debate about what functionality the network does or doesn't implement.</a:t>
            </a:r>
            <a:endParaRPr/>
          </a:p>
        </p:txBody>
      </p:sp>
      <p:sp>
        <p:nvSpPr>
          <p:cNvPr id="2" name="Slide Number Placeholder 1">
            <a:extLst>
              <a:ext uri="{FF2B5EF4-FFF2-40B4-BE49-F238E27FC236}">
                <a16:creationId xmlns:a16="http://schemas.microsoft.com/office/drawing/2014/main" id="{498CED4C-6C94-613F-41CF-DB8732DA065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20</a:t>
            </a:fld>
            <a:endParaRPr lang="en"/>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83"/>
        <p:cNvGrpSpPr/>
        <p:nvPr/>
      </p:nvGrpSpPr>
      <p:grpSpPr>
        <a:xfrm>
          <a:off x="0" y="0"/>
          <a:ext cx="0" cy="0"/>
          <a:chOff x="0" y="0"/>
          <a:chExt cx="0" cy="0"/>
        </a:xfrm>
      </p:grpSpPr>
      <p:sp>
        <p:nvSpPr>
          <p:cNvPr id="584" name="Google Shape;584;p47"/>
          <p:cNvSpPr txBox="1">
            <a:spLocks noGrp="1"/>
          </p:cNvSpPr>
          <p:nvPr>
            <p:ph type="title"/>
          </p:nvPr>
        </p:nvSpPr>
        <p:spPr>
          <a:xfrm>
            <a:off x="0" y="0"/>
            <a:ext cx="9144000" cy="393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Running Example – Simple Reliability Protocol</a:t>
            </a:r>
            <a:endParaRPr/>
          </a:p>
        </p:txBody>
      </p:sp>
      <p:sp>
        <p:nvSpPr>
          <p:cNvPr id="585" name="Google Shape;585;p47"/>
          <p:cNvSpPr txBox="1">
            <a:spLocks noGrp="1"/>
          </p:cNvSpPr>
          <p:nvPr>
            <p:ph type="body" idx="1"/>
          </p:nvPr>
        </p:nvSpPr>
        <p:spPr>
          <a:xfrm>
            <a:off x="107050" y="402200"/>
            <a:ext cx="8909700" cy="25977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dirty="0"/>
              <a:t>We haven't discussed Layer 4 protocols yet, so let's use a super-simple protocol.</a:t>
            </a:r>
            <a:endParaRPr dirty="0"/>
          </a:p>
          <a:p>
            <a:pPr marL="457200" lvl="0" indent="-342900" algn="l" rtl="0">
              <a:spcBef>
                <a:spcPts val="600"/>
              </a:spcBef>
              <a:spcAft>
                <a:spcPts val="0"/>
              </a:spcAft>
              <a:buSzPts val="1800"/>
              <a:buChar char="●"/>
            </a:pPr>
            <a:r>
              <a:rPr lang="en" dirty="0"/>
              <a:t>Alice wants to send 10 packets to Bob (in any order).</a:t>
            </a:r>
            <a:endParaRPr dirty="0"/>
          </a:p>
          <a:p>
            <a:pPr marL="457200" lvl="0" indent="-342900" algn="l" rtl="0">
              <a:spcBef>
                <a:spcPts val="0"/>
              </a:spcBef>
              <a:spcAft>
                <a:spcPts val="0"/>
              </a:spcAft>
              <a:buSzPts val="1800"/>
              <a:buChar char="●"/>
            </a:pPr>
            <a:r>
              <a:rPr lang="en" dirty="0"/>
              <a:t>Alice numbers the packets 1 through 10 and sends them.</a:t>
            </a:r>
            <a:endParaRPr dirty="0"/>
          </a:p>
          <a:p>
            <a:pPr marL="457200" lvl="0" indent="-342900" algn="l" rtl="0">
              <a:spcBef>
                <a:spcPts val="0"/>
              </a:spcBef>
              <a:spcAft>
                <a:spcPts val="0"/>
              </a:spcAft>
              <a:buSzPts val="1800"/>
              <a:buChar char="●"/>
            </a:pPr>
            <a:r>
              <a:rPr lang="en" dirty="0"/>
              <a:t>Bob can either:</a:t>
            </a:r>
            <a:endParaRPr dirty="0"/>
          </a:p>
          <a:p>
            <a:pPr marL="914400" lvl="1" indent="-342900" algn="l" rtl="0">
              <a:spcBef>
                <a:spcPts val="0"/>
              </a:spcBef>
              <a:spcAft>
                <a:spcPts val="0"/>
              </a:spcAft>
              <a:buSzPts val="1800"/>
              <a:buChar char="○"/>
            </a:pPr>
            <a:r>
              <a:rPr lang="en" dirty="0"/>
              <a:t>Receive all 10 packets and declare success, or</a:t>
            </a:r>
            <a:endParaRPr dirty="0"/>
          </a:p>
          <a:p>
            <a:pPr marL="914400" lvl="1" indent="-342900" algn="l" rtl="0">
              <a:spcBef>
                <a:spcPts val="0"/>
              </a:spcBef>
              <a:spcAft>
                <a:spcPts val="0"/>
              </a:spcAft>
              <a:buSzPts val="1800"/>
              <a:buChar char="○"/>
            </a:pPr>
            <a:r>
              <a:rPr lang="en" dirty="0"/>
              <a:t>Detect that some packets were lost, and declare failure.</a:t>
            </a:r>
            <a:endParaRPr dirty="0"/>
          </a:p>
          <a:p>
            <a:pPr marL="914400" lvl="1" indent="-342900" algn="l" rtl="0">
              <a:spcBef>
                <a:spcPts val="0"/>
              </a:spcBef>
              <a:spcAft>
                <a:spcPts val="0"/>
              </a:spcAft>
              <a:buSzPts val="1800"/>
              <a:buChar char="○"/>
            </a:pPr>
            <a:r>
              <a:rPr lang="en" dirty="0"/>
              <a:t>Bob cannot declare success when packets are lost.</a:t>
            </a:r>
            <a:endParaRPr dirty="0"/>
          </a:p>
        </p:txBody>
      </p:sp>
      <p:sp>
        <p:nvSpPr>
          <p:cNvPr id="586" name="Google Shape;586;p47"/>
          <p:cNvSpPr/>
          <p:nvPr/>
        </p:nvSpPr>
        <p:spPr>
          <a:xfrm>
            <a:off x="2876200" y="4209025"/>
            <a:ext cx="285000" cy="285000"/>
          </a:xfrm>
          <a:prstGeom prst="rect">
            <a:avLst/>
          </a:prstGeom>
          <a:solidFill>
            <a:srgbClr val="FFFFFF"/>
          </a:solidFill>
          <a:ln w="19050" cap="flat" cmpd="sng">
            <a:solidFill>
              <a:srgbClr val="000000"/>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
                <a:latin typeface="Roboto"/>
                <a:ea typeface="Roboto"/>
                <a:cs typeface="Roboto"/>
                <a:sym typeface="Roboto"/>
              </a:rPr>
              <a:t>R1</a:t>
            </a:r>
            <a:endParaRPr>
              <a:latin typeface="Roboto"/>
              <a:ea typeface="Roboto"/>
              <a:cs typeface="Roboto"/>
              <a:sym typeface="Roboto"/>
            </a:endParaRPr>
          </a:p>
        </p:txBody>
      </p:sp>
      <p:sp>
        <p:nvSpPr>
          <p:cNvPr id="587" name="Google Shape;587;p47"/>
          <p:cNvSpPr/>
          <p:nvPr/>
        </p:nvSpPr>
        <p:spPr>
          <a:xfrm>
            <a:off x="1352188" y="4209025"/>
            <a:ext cx="285000" cy="285000"/>
          </a:xfrm>
          <a:prstGeom prst="ellipse">
            <a:avLst/>
          </a:prstGeom>
          <a:solidFill>
            <a:srgbClr val="FFFFFF"/>
          </a:solidFill>
          <a:ln w="19050" cap="flat" cmpd="sng">
            <a:solidFill>
              <a:srgbClr val="000000"/>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
                <a:latin typeface="Roboto"/>
                <a:ea typeface="Roboto"/>
                <a:cs typeface="Roboto"/>
                <a:sym typeface="Roboto"/>
              </a:rPr>
              <a:t>A</a:t>
            </a:r>
            <a:endParaRPr>
              <a:latin typeface="Roboto"/>
              <a:ea typeface="Roboto"/>
              <a:cs typeface="Roboto"/>
              <a:sym typeface="Roboto"/>
            </a:endParaRPr>
          </a:p>
        </p:txBody>
      </p:sp>
      <p:cxnSp>
        <p:nvCxnSpPr>
          <p:cNvPr id="588" name="Google Shape;588;p47"/>
          <p:cNvCxnSpPr>
            <a:stCxn id="587" idx="6"/>
            <a:endCxn id="586" idx="1"/>
          </p:cNvCxnSpPr>
          <p:nvPr/>
        </p:nvCxnSpPr>
        <p:spPr>
          <a:xfrm>
            <a:off x="1637188" y="4351525"/>
            <a:ext cx="1239000" cy="0"/>
          </a:xfrm>
          <a:prstGeom prst="straightConnector1">
            <a:avLst/>
          </a:prstGeom>
          <a:noFill/>
          <a:ln w="19050" cap="flat" cmpd="sng">
            <a:solidFill>
              <a:srgbClr val="000000"/>
            </a:solidFill>
            <a:prstDash val="solid"/>
            <a:round/>
            <a:headEnd type="none" w="med" len="med"/>
            <a:tailEnd type="none" w="med" len="med"/>
          </a:ln>
        </p:spPr>
      </p:cxnSp>
      <p:sp>
        <p:nvSpPr>
          <p:cNvPr id="589" name="Google Shape;589;p47"/>
          <p:cNvSpPr/>
          <p:nvPr/>
        </p:nvSpPr>
        <p:spPr>
          <a:xfrm>
            <a:off x="4324000" y="4209025"/>
            <a:ext cx="285000" cy="285000"/>
          </a:xfrm>
          <a:prstGeom prst="rect">
            <a:avLst/>
          </a:prstGeom>
          <a:solidFill>
            <a:srgbClr val="FFFFFF"/>
          </a:solidFill>
          <a:ln w="19050" cap="flat" cmpd="sng">
            <a:solidFill>
              <a:srgbClr val="000000"/>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
                <a:latin typeface="Roboto"/>
                <a:ea typeface="Roboto"/>
                <a:cs typeface="Roboto"/>
                <a:sym typeface="Roboto"/>
              </a:rPr>
              <a:t>R2</a:t>
            </a:r>
            <a:endParaRPr>
              <a:latin typeface="Roboto"/>
              <a:ea typeface="Roboto"/>
              <a:cs typeface="Roboto"/>
              <a:sym typeface="Roboto"/>
            </a:endParaRPr>
          </a:p>
        </p:txBody>
      </p:sp>
      <p:cxnSp>
        <p:nvCxnSpPr>
          <p:cNvPr id="590" name="Google Shape;590;p47"/>
          <p:cNvCxnSpPr>
            <a:stCxn id="586" idx="3"/>
            <a:endCxn id="589" idx="1"/>
          </p:cNvCxnSpPr>
          <p:nvPr/>
        </p:nvCxnSpPr>
        <p:spPr>
          <a:xfrm>
            <a:off x="3161200" y="4351525"/>
            <a:ext cx="1162800" cy="0"/>
          </a:xfrm>
          <a:prstGeom prst="straightConnector1">
            <a:avLst/>
          </a:prstGeom>
          <a:noFill/>
          <a:ln w="19050" cap="flat" cmpd="sng">
            <a:solidFill>
              <a:srgbClr val="000000"/>
            </a:solidFill>
            <a:prstDash val="solid"/>
            <a:round/>
            <a:headEnd type="none" w="med" len="med"/>
            <a:tailEnd type="none" w="med" len="med"/>
          </a:ln>
        </p:spPr>
      </p:cxnSp>
      <p:sp>
        <p:nvSpPr>
          <p:cNvPr id="591" name="Google Shape;591;p47"/>
          <p:cNvSpPr/>
          <p:nvPr/>
        </p:nvSpPr>
        <p:spPr>
          <a:xfrm>
            <a:off x="5924200" y="4209025"/>
            <a:ext cx="285000" cy="285000"/>
          </a:xfrm>
          <a:prstGeom prst="rect">
            <a:avLst/>
          </a:prstGeom>
          <a:solidFill>
            <a:srgbClr val="FFFFFF"/>
          </a:solidFill>
          <a:ln w="19050" cap="flat" cmpd="sng">
            <a:solidFill>
              <a:srgbClr val="000000"/>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
                <a:latin typeface="Roboto"/>
                <a:ea typeface="Roboto"/>
                <a:cs typeface="Roboto"/>
                <a:sym typeface="Roboto"/>
              </a:rPr>
              <a:t>R3</a:t>
            </a:r>
            <a:endParaRPr>
              <a:latin typeface="Roboto"/>
              <a:ea typeface="Roboto"/>
              <a:cs typeface="Roboto"/>
              <a:sym typeface="Roboto"/>
            </a:endParaRPr>
          </a:p>
        </p:txBody>
      </p:sp>
      <p:cxnSp>
        <p:nvCxnSpPr>
          <p:cNvPr id="592" name="Google Shape;592;p47"/>
          <p:cNvCxnSpPr>
            <a:stCxn id="589" idx="3"/>
            <a:endCxn id="591" idx="1"/>
          </p:cNvCxnSpPr>
          <p:nvPr/>
        </p:nvCxnSpPr>
        <p:spPr>
          <a:xfrm>
            <a:off x="4609000" y="4351525"/>
            <a:ext cx="1315200" cy="0"/>
          </a:xfrm>
          <a:prstGeom prst="straightConnector1">
            <a:avLst/>
          </a:prstGeom>
          <a:noFill/>
          <a:ln w="19050" cap="flat" cmpd="sng">
            <a:solidFill>
              <a:srgbClr val="000000"/>
            </a:solidFill>
            <a:prstDash val="solid"/>
            <a:round/>
            <a:headEnd type="none" w="med" len="med"/>
            <a:tailEnd type="none" w="med" len="med"/>
          </a:ln>
        </p:spPr>
      </p:cxnSp>
      <p:cxnSp>
        <p:nvCxnSpPr>
          <p:cNvPr id="593" name="Google Shape;593;p47"/>
          <p:cNvCxnSpPr>
            <a:stCxn id="591" idx="3"/>
            <a:endCxn id="594" idx="2"/>
          </p:cNvCxnSpPr>
          <p:nvPr/>
        </p:nvCxnSpPr>
        <p:spPr>
          <a:xfrm>
            <a:off x="6209200" y="4351525"/>
            <a:ext cx="1162800" cy="0"/>
          </a:xfrm>
          <a:prstGeom prst="straightConnector1">
            <a:avLst/>
          </a:prstGeom>
          <a:noFill/>
          <a:ln w="19050" cap="flat" cmpd="sng">
            <a:solidFill>
              <a:srgbClr val="000000"/>
            </a:solidFill>
            <a:prstDash val="solid"/>
            <a:round/>
            <a:headEnd type="none" w="med" len="med"/>
            <a:tailEnd type="none" w="med" len="med"/>
          </a:ln>
        </p:spPr>
      </p:cxnSp>
      <p:sp>
        <p:nvSpPr>
          <p:cNvPr id="594" name="Google Shape;594;p47"/>
          <p:cNvSpPr/>
          <p:nvPr/>
        </p:nvSpPr>
        <p:spPr>
          <a:xfrm>
            <a:off x="7371988" y="4209025"/>
            <a:ext cx="285000" cy="285000"/>
          </a:xfrm>
          <a:prstGeom prst="ellipse">
            <a:avLst/>
          </a:prstGeom>
          <a:solidFill>
            <a:srgbClr val="FFFFFF"/>
          </a:solidFill>
          <a:ln w="19050" cap="flat" cmpd="sng">
            <a:solidFill>
              <a:srgbClr val="000000"/>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
                <a:latin typeface="Roboto"/>
                <a:ea typeface="Roboto"/>
                <a:cs typeface="Roboto"/>
                <a:sym typeface="Roboto"/>
              </a:rPr>
              <a:t>B</a:t>
            </a:r>
            <a:endParaRPr>
              <a:latin typeface="Roboto"/>
              <a:ea typeface="Roboto"/>
              <a:cs typeface="Roboto"/>
              <a:sym typeface="Roboto"/>
            </a:endParaRPr>
          </a:p>
        </p:txBody>
      </p:sp>
      <p:sp>
        <p:nvSpPr>
          <p:cNvPr id="595" name="Google Shape;595;p47"/>
          <p:cNvSpPr txBox="1"/>
          <p:nvPr/>
        </p:nvSpPr>
        <p:spPr>
          <a:xfrm>
            <a:off x="1175800" y="4543275"/>
            <a:ext cx="637800" cy="270900"/>
          </a:xfrm>
          <a:prstGeom prst="rect">
            <a:avLst/>
          </a:prstGeom>
          <a:noFill/>
          <a:ln>
            <a:noFill/>
          </a:ln>
        </p:spPr>
        <p:txBody>
          <a:bodyPr spcFirstLastPara="1" wrap="square" lIns="27425" tIns="27425" rIns="27425" bIns="27425" anchor="t" anchorCtr="0">
            <a:spAutoFit/>
          </a:bodyPr>
          <a:lstStyle/>
          <a:p>
            <a:pPr marL="0" lvl="0" indent="0" algn="ctr" rtl="0">
              <a:lnSpc>
                <a:spcPct val="115000"/>
              </a:lnSpc>
              <a:spcBef>
                <a:spcPts val="600"/>
              </a:spcBef>
              <a:spcAft>
                <a:spcPts val="0"/>
              </a:spcAft>
              <a:buNone/>
            </a:pPr>
            <a:r>
              <a:rPr lang="en">
                <a:latin typeface="Roboto"/>
                <a:ea typeface="Roboto"/>
                <a:cs typeface="Roboto"/>
                <a:sym typeface="Roboto"/>
              </a:rPr>
              <a:t>Sender</a:t>
            </a:r>
            <a:endParaRPr/>
          </a:p>
        </p:txBody>
      </p:sp>
      <p:sp>
        <p:nvSpPr>
          <p:cNvPr id="596" name="Google Shape;596;p47"/>
          <p:cNvSpPr txBox="1"/>
          <p:nvPr/>
        </p:nvSpPr>
        <p:spPr>
          <a:xfrm>
            <a:off x="7081000" y="4543275"/>
            <a:ext cx="867000" cy="270900"/>
          </a:xfrm>
          <a:prstGeom prst="rect">
            <a:avLst/>
          </a:prstGeom>
          <a:noFill/>
          <a:ln>
            <a:noFill/>
          </a:ln>
        </p:spPr>
        <p:txBody>
          <a:bodyPr spcFirstLastPara="1" wrap="square" lIns="27425" tIns="27425" rIns="27425" bIns="27425" anchor="t" anchorCtr="0">
            <a:spAutoFit/>
          </a:bodyPr>
          <a:lstStyle/>
          <a:p>
            <a:pPr marL="0" lvl="0" indent="0" algn="ctr" rtl="0">
              <a:lnSpc>
                <a:spcPct val="115000"/>
              </a:lnSpc>
              <a:spcBef>
                <a:spcPts val="600"/>
              </a:spcBef>
              <a:spcAft>
                <a:spcPts val="0"/>
              </a:spcAft>
              <a:buNone/>
            </a:pPr>
            <a:r>
              <a:rPr lang="en">
                <a:latin typeface="Roboto"/>
                <a:ea typeface="Roboto"/>
                <a:cs typeface="Roboto"/>
                <a:sym typeface="Roboto"/>
              </a:rPr>
              <a:t>Recipient</a:t>
            </a:r>
            <a:endParaRPr/>
          </a:p>
        </p:txBody>
      </p:sp>
      <p:sp>
        <p:nvSpPr>
          <p:cNvPr id="597" name="Google Shape;597;p47"/>
          <p:cNvSpPr txBox="1"/>
          <p:nvPr/>
        </p:nvSpPr>
        <p:spPr>
          <a:xfrm>
            <a:off x="2699800" y="4543275"/>
            <a:ext cx="637800" cy="270900"/>
          </a:xfrm>
          <a:prstGeom prst="rect">
            <a:avLst/>
          </a:prstGeom>
          <a:noFill/>
          <a:ln>
            <a:noFill/>
          </a:ln>
        </p:spPr>
        <p:txBody>
          <a:bodyPr spcFirstLastPara="1" wrap="square" lIns="27425" tIns="27425" rIns="27425" bIns="27425" anchor="t" anchorCtr="0">
            <a:spAutoFit/>
          </a:bodyPr>
          <a:lstStyle/>
          <a:p>
            <a:pPr marL="0" lvl="0" indent="0" algn="ctr" rtl="0">
              <a:lnSpc>
                <a:spcPct val="115000"/>
              </a:lnSpc>
              <a:spcBef>
                <a:spcPts val="600"/>
              </a:spcBef>
              <a:spcAft>
                <a:spcPts val="0"/>
              </a:spcAft>
              <a:buNone/>
            </a:pPr>
            <a:r>
              <a:rPr lang="en">
                <a:latin typeface="Roboto"/>
                <a:ea typeface="Roboto"/>
                <a:cs typeface="Roboto"/>
                <a:sym typeface="Roboto"/>
              </a:rPr>
              <a:t>Router</a:t>
            </a:r>
            <a:endParaRPr/>
          </a:p>
        </p:txBody>
      </p:sp>
      <p:sp>
        <p:nvSpPr>
          <p:cNvPr id="598" name="Google Shape;598;p47"/>
          <p:cNvSpPr txBox="1"/>
          <p:nvPr/>
        </p:nvSpPr>
        <p:spPr>
          <a:xfrm>
            <a:off x="4147600" y="4543275"/>
            <a:ext cx="637800" cy="270900"/>
          </a:xfrm>
          <a:prstGeom prst="rect">
            <a:avLst/>
          </a:prstGeom>
          <a:noFill/>
          <a:ln>
            <a:noFill/>
          </a:ln>
        </p:spPr>
        <p:txBody>
          <a:bodyPr spcFirstLastPara="1" wrap="square" lIns="27425" tIns="27425" rIns="27425" bIns="27425" anchor="t" anchorCtr="0">
            <a:spAutoFit/>
          </a:bodyPr>
          <a:lstStyle/>
          <a:p>
            <a:pPr marL="0" lvl="0" indent="0" algn="ctr" rtl="0">
              <a:lnSpc>
                <a:spcPct val="115000"/>
              </a:lnSpc>
              <a:spcBef>
                <a:spcPts val="600"/>
              </a:spcBef>
              <a:spcAft>
                <a:spcPts val="0"/>
              </a:spcAft>
              <a:buNone/>
            </a:pPr>
            <a:r>
              <a:rPr lang="en">
                <a:latin typeface="Roboto"/>
                <a:ea typeface="Roboto"/>
                <a:cs typeface="Roboto"/>
                <a:sym typeface="Roboto"/>
              </a:rPr>
              <a:t>Router</a:t>
            </a:r>
            <a:endParaRPr/>
          </a:p>
        </p:txBody>
      </p:sp>
      <p:sp>
        <p:nvSpPr>
          <p:cNvPr id="599" name="Google Shape;599;p47"/>
          <p:cNvSpPr txBox="1"/>
          <p:nvPr/>
        </p:nvSpPr>
        <p:spPr>
          <a:xfrm>
            <a:off x="5747800" y="4543275"/>
            <a:ext cx="637800" cy="270900"/>
          </a:xfrm>
          <a:prstGeom prst="rect">
            <a:avLst/>
          </a:prstGeom>
          <a:noFill/>
          <a:ln>
            <a:noFill/>
          </a:ln>
        </p:spPr>
        <p:txBody>
          <a:bodyPr spcFirstLastPara="1" wrap="square" lIns="27425" tIns="27425" rIns="27425" bIns="27425" anchor="t" anchorCtr="0">
            <a:spAutoFit/>
          </a:bodyPr>
          <a:lstStyle/>
          <a:p>
            <a:pPr marL="0" lvl="0" indent="0" algn="ctr" rtl="0">
              <a:lnSpc>
                <a:spcPct val="115000"/>
              </a:lnSpc>
              <a:spcBef>
                <a:spcPts val="600"/>
              </a:spcBef>
              <a:spcAft>
                <a:spcPts val="0"/>
              </a:spcAft>
              <a:buNone/>
            </a:pPr>
            <a:r>
              <a:rPr lang="en">
                <a:latin typeface="Roboto"/>
                <a:ea typeface="Roboto"/>
                <a:cs typeface="Roboto"/>
                <a:sym typeface="Roboto"/>
              </a:rPr>
              <a:t>Router</a:t>
            </a:r>
            <a:endParaRPr/>
          </a:p>
        </p:txBody>
      </p:sp>
      <p:sp>
        <p:nvSpPr>
          <p:cNvPr id="2" name="Slide Number Placeholder 1">
            <a:extLst>
              <a:ext uri="{FF2B5EF4-FFF2-40B4-BE49-F238E27FC236}">
                <a16:creationId xmlns:a16="http://schemas.microsoft.com/office/drawing/2014/main" id="{1D0CF2A0-7B59-F0C4-68F8-5B8C5A7D6CD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21</a:t>
            </a:fld>
            <a:endParaRPr lang="en"/>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603"/>
        <p:cNvGrpSpPr/>
        <p:nvPr/>
      </p:nvGrpSpPr>
      <p:grpSpPr>
        <a:xfrm>
          <a:off x="0" y="0"/>
          <a:ext cx="0" cy="0"/>
          <a:chOff x="0" y="0"/>
          <a:chExt cx="0" cy="0"/>
        </a:xfrm>
      </p:grpSpPr>
      <p:sp>
        <p:nvSpPr>
          <p:cNvPr id="604" name="Google Shape;604;p48"/>
          <p:cNvSpPr txBox="1">
            <a:spLocks noGrp="1"/>
          </p:cNvSpPr>
          <p:nvPr>
            <p:ph type="title"/>
          </p:nvPr>
        </p:nvSpPr>
        <p:spPr>
          <a:xfrm>
            <a:off x="0" y="0"/>
            <a:ext cx="9144000" cy="393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Solution 1 – Reliability in the Network</a:t>
            </a:r>
            <a:endParaRPr/>
          </a:p>
        </p:txBody>
      </p:sp>
      <p:sp>
        <p:nvSpPr>
          <p:cNvPr id="605" name="Google Shape;605;p48"/>
          <p:cNvSpPr txBox="1">
            <a:spLocks noGrp="1"/>
          </p:cNvSpPr>
          <p:nvPr>
            <p:ph type="body" idx="1"/>
          </p:nvPr>
        </p:nvSpPr>
        <p:spPr>
          <a:xfrm>
            <a:off x="107050" y="402200"/>
            <a:ext cx="8909700" cy="23484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dirty="0"/>
              <a:t>Solution 1 – Reliability in the network:</a:t>
            </a:r>
            <a:endParaRPr dirty="0"/>
          </a:p>
          <a:p>
            <a:pPr marL="457200" lvl="0" indent="-342900" algn="l" rtl="0">
              <a:spcBef>
                <a:spcPts val="600"/>
              </a:spcBef>
              <a:spcAft>
                <a:spcPts val="0"/>
              </a:spcAft>
              <a:buSzPts val="1800"/>
              <a:buChar char="●"/>
            </a:pPr>
            <a:r>
              <a:rPr lang="en" dirty="0"/>
              <a:t>Each router checks if it got all 10 packets.</a:t>
            </a:r>
            <a:endParaRPr dirty="0"/>
          </a:p>
          <a:p>
            <a:pPr marL="457200" lvl="0" indent="-342900" algn="l" rtl="0">
              <a:spcBef>
                <a:spcPts val="0"/>
              </a:spcBef>
              <a:spcAft>
                <a:spcPts val="0"/>
              </a:spcAft>
              <a:buSzPts val="1800"/>
              <a:buChar char="●"/>
            </a:pPr>
            <a:r>
              <a:rPr lang="en" dirty="0"/>
              <a:t>If success, send the 10 packets to the next hop.</a:t>
            </a:r>
            <a:endParaRPr dirty="0"/>
          </a:p>
          <a:p>
            <a:pPr marL="457200" lvl="0" indent="-342900" algn="l" rtl="0">
              <a:spcBef>
                <a:spcPts val="0"/>
              </a:spcBef>
              <a:spcAft>
                <a:spcPts val="0"/>
              </a:spcAft>
              <a:buSzPts val="1800"/>
              <a:buChar char="●"/>
            </a:pPr>
            <a:r>
              <a:rPr lang="en" dirty="0"/>
              <a:t>If failure, report the failure to the next hop.</a:t>
            </a:r>
            <a:endParaRPr dirty="0"/>
          </a:p>
          <a:p>
            <a:pPr marL="0" lvl="0" indent="0" algn="l" rtl="0">
              <a:spcBef>
                <a:spcPts val="600"/>
              </a:spcBef>
              <a:spcAft>
                <a:spcPts val="0"/>
              </a:spcAft>
              <a:buNone/>
            </a:pPr>
            <a:r>
              <a:rPr lang="en" dirty="0"/>
              <a:t>Bob trusts whatever the last packet says. He doesn't count the packets himself.</a:t>
            </a:r>
            <a:endParaRPr dirty="0"/>
          </a:p>
        </p:txBody>
      </p:sp>
      <p:sp>
        <p:nvSpPr>
          <p:cNvPr id="606" name="Google Shape;606;p48"/>
          <p:cNvSpPr/>
          <p:nvPr/>
        </p:nvSpPr>
        <p:spPr>
          <a:xfrm>
            <a:off x="2876200" y="4209025"/>
            <a:ext cx="285000" cy="285000"/>
          </a:xfrm>
          <a:prstGeom prst="rect">
            <a:avLst/>
          </a:prstGeom>
          <a:solidFill>
            <a:srgbClr val="FFFFFF"/>
          </a:solidFill>
          <a:ln w="19050" cap="flat" cmpd="sng">
            <a:solidFill>
              <a:srgbClr val="000000"/>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
                <a:latin typeface="Roboto"/>
                <a:ea typeface="Roboto"/>
                <a:cs typeface="Roboto"/>
                <a:sym typeface="Roboto"/>
              </a:rPr>
              <a:t>R1</a:t>
            </a:r>
            <a:endParaRPr>
              <a:latin typeface="Roboto"/>
              <a:ea typeface="Roboto"/>
              <a:cs typeface="Roboto"/>
              <a:sym typeface="Roboto"/>
            </a:endParaRPr>
          </a:p>
        </p:txBody>
      </p:sp>
      <p:sp>
        <p:nvSpPr>
          <p:cNvPr id="607" name="Google Shape;607;p48"/>
          <p:cNvSpPr/>
          <p:nvPr/>
        </p:nvSpPr>
        <p:spPr>
          <a:xfrm>
            <a:off x="1352188" y="4209025"/>
            <a:ext cx="285000" cy="285000"/>
          </a:xfrm>
          <a:prstGeom prst="ellipse">
            <a:avLst/>
          </a:prstGeom>
          <a:solidFill>
            <a:srgbClr val="FFFFFF"/>
          </a:solidFill>
          <a:ln w="19050" cap="flat" cmpd="sng">
            <a:solidFill>
              <a:srgbClr val="000000"/>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
                <a:latin typeface="Roboto"/>
                <a:ea typeface="Roboto"/>
                <a:cs typeface="Roboto"/>
                <a:sym typeface="Roboto"/>
              </a:rPr>
              <a:t>A</a:t>
            </a:r>
            <a:endParaRPr>
              <a:latin typeface="Roboto"/>
              <a:ea typeface="Roboto"/>
              <a:cs typeface="Roboto"/>
              <a:sym typeface="Roboto"/>
            </a:endParaRPr>
          </a:p>
        </p:txBody>
      </p:sp>
      <p:cxnSp>
        <p:nvCxnSpPr>
          <p:cNvPr id="608" name="Google Shape;608;p48"/>
          <p:cNvCxnSpPr>
            <a:stCxn id="607" idx="6"/>
            <a:endCxn id="606" idx="1"/>
          </p:cNvCxnSpPr>
          <p:nvPr/>
        </p:nvCxnSpPr>
        <p:spPr>
          <a:xfrm>
            <a:off x="1637188" y="4351525"/>
            <a:ext cx="1239000" cy="0"/>
          </a:xfrm>
          <a:prstGeom prst="straightConnector1">
            <a:avLst/>
          </a:prstGeom>
          <a:noFill/>
          <a:ln w="19050" cap="flat" cmpd="sng">
            <a:solidFill>
              <a:srgbClr val="000000"/>
            </a:solidFill>
            <a:prstDash val="solid"/>
            <a:round/>
            <a:headEnd type="none" w="med" len="med"/>
            <a:tailEnd type="none" w="med" len="med"/>
          </a:ln>
        </p:spPr>
      </p:cxnSp>
      <p:sp>
        <p:nvSpPr>
          <p:cNvPr id="609" name="Google Shape;609;p48"/>
          <p:cNvSpPr/>
          <p:nvPr/>
        </p:nvSpPr>
        <p:spPr>
          <a:xfrm>
            <a:off x="4324000" y="4209025"/>
            <a:ext cx="285000" cy="285000"/>
          </a:xfrm>
          <a:prstGeom prst="rect">
            <a:avLst/>
          </a:prstGeom>
          <a:solidFill>
            <a:srgbClr val="FFFFFF"/>
          </a:solidFill>
          <a:ln w="19050" cap="flat" cmpd="sng">
            <a:solidFill>
              <a:srgbClr val="000000"/>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
                <a:latin typeface="Roboto"/>
                <a:ea typeface="Roboto"/>
                <a:cs typeface="Roboto"/>
                <a:sym typeface="Roboto"/>
              </a:rPr>
              <a:t>R2</a:t>
            </a:r>
            <a:endParaRPr>
              <a:latin typeface="Roboto"/>
              <a:ea typeface="Roboto"/>
              <a:cs typeface="Roboto"/>
              <a:sym typeface="Roboto"/>
            </a:endParaRPr>
          </a:p>
        </p:txBody>
      </p:sp>
      <p:cxnSp>
        <p:nvCxnSpPr>
          <p:cNvPr id="610" name="Google Shape;610;p48"/>
          <p:cNvCxnSpPr>
            <a:stCxn id="606" idx="3"/>
            <a:endCxn id="609" idx="1"/>
          </p:cNvCxnSpPr>
          <p:nvPr/>
        </p:nvCxnSpPr>
        <p:spPr>
          <a:xfrm>
            <a:off x="3161200" y="4351525"/>
            <a:ext cx="1162800" cy="0"/>
          </a:xfrm>
          <a:prstGeom prst="straightConnector1">
            <a:avLst/>
          </a:prstGeom>
          <a:noFill/>
          <a:ln w="19050" cap="flat" cmpd="sng">
            <a:solidFill>
              <a:srgbClr val="000000"/>
            </a:solidFill>
            <a:prstDash val="solid"/>
            <a:round/>
            <a:headEnd type="none" w="med" len="med"/>
            <a:tailEnd type="none" w="med" len="med"/>
          </a:ln>
        </p:spPr>
      </p:cxnSp>
      <p:sp>
        <p:nvSpPr>
          <p:cNvPr id="611" name="Google Shape;611;p48"/>
          <p:cNvSpPr/>
          <p:nvPr/>
        </p:nvSpPr>
        <p:spPr>
          <a:xfrm>
            <a:off x="5924200" y="4209025"/>
            <a:ext cx="285000" cy="285000"/>
          </a:xfrm>
          <a:prstGeom prst="rect">
            <a:avLst/>
          </a:prstGeom>
          <a:solidFill>
            <a:srgbClr val="FFFFFF"/>
          </a:solidFill>
          <a:ln w="19050" cap="flat" cmpd="sng">
            <a:solidFill>
              <a:srgbClr val="000000"/>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
                <a:latin typeface="Roboto"/>
                <a:ea typeface="Roboto"/>
                <a:cs typeface="Roboto"/>
                <a:sym typeface="Roboto"/>
              </a:rPr>
              <a:t>R3</a:t>
            </a:r>
            <a:endParaRPr>
              <a:latin typeface="Roboto"/>
              <a:ea typeface="Roboto"/>
              <a:cs typeface="Roboto"/>
              <a:sym typeface="Roboto"/>
            </a:endParaRPr>
          </a:p>
        </p:txBody>
      </p:sp>
      <p:cxnSp>
        <p:nvCxnSpPr>
          <p:cNvPr id="612" name="Google Shape;612;p48"/>
          <p:cNvCxnSpPr>
            <a:stCxn id="609" idx="3"/>
            <a:endCxn id="611" idx="1"/>
          </p:cNvCxnSpPr>
          <p:nvPr/>
        </p:nvCxnSpPr>
        <p:spPr>
          <a:xfrm>
            <a:off x="4609000" y="4351525"/>
            <a:ext cx="1315200" cy="0"/>
          </a:xfrm>
          <a:prstGeom prst="straightConnector1">
            <a:avLst/>
          </a:prstGeom>
          <a:noFill/>
          <a:ln w="19050" cap="flat" cmpd="sng">
            <a:solidFill>
              <a:srgbClr val="000000"/>
            </a:solidFill>
            <a:prstDash val="solid"/>
            <a:round/>
            <a:headEnd type="none" w="med" len="med"/>
            <a:tailEnd type="none" w="med" len="med"/>
          </a:ln>
        </p:spPr>
      </p:cxnSp>
      <p:cxnSp>
        <p:nvCxnSpPr>
          <p:cNvPr id="613" name="Google Shape;613;p48"/>
          <p:cNvCxnSpPr>
            <a:stCxn id="611" idx="3"/>
            <a:endCxn id="614" idx="2"/>
          </p:cNvCxnSpPr>
          <p:nvPr/>
        </p:nvCxnSpPr>
        <p:spPr>
          <a:xfrm>
            <a:off x="6209200" y="4351525"/>
            <a:ext cx="1162800" cy="0"/>
          </a:xfrm>
          <a:prstGeom prst="straightConnector1">
            <a:avLst/>
          </a:prstGeom>
          <a:noFill/>
          <a:ln w="19050" cap="flat" cmpd="sng">
            <a:solidFill>
              <a:srgbClr val="000000"/>
            </a:solidFill>
            <a:prstDash val="solid"/>
            <a:round/>
            <a:headEnd type="none" w="med" len="med"/>
            <a:tailEnd type="none" w="med" len="med"/>
          </a:ln>
        </p:spPr>
      </p:cxnSp>
      <p:sp>
        <p:nvSpPr>
          <p:cNvPr id="614" name="Google Shape;614;p48"/>
          <p:cNvSpPr/>
          <p:nvPr/>
        </p:nvSpPr>
        <p:spPr>
          <a:xfrm>
            <a:off x="7371988" y="4209025"/>
            <a:ext cx="285000" cy="285000"/>
          </a:xfrm>
          <a:prstGeom prst="ellipse">
            <a:avLst/>
          </a:prstGeom>
          <a:solidFill>
            <a:srgbClr val="FFFFFF"/>
          </a:solidFill>
          <a:ln w="19050" cap="flat" cmpd="sng">
            <a:solidFill>
              <a:srgbClr val="000000"/>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
                <a:latin typeface="Roboto"/>
                <a:ea typeface="Roboto"/>
                <a:cs typeface="Roboto"/>
                <a:sym typeface="Roboto"/>
              </a:rPr>
              <a:t>B</a:t>
            </a:r>
            <a:endParaRPr>
              <a:latin typeface="Roboto"/>
              <a:ea typeface="Roboto"/>
              <a:cs typeface="Roboto"/>
              <a:sym typeface="Roboto"/>
            </a:endParaRPr>
          </a:p>
        </p:txBody>
      </p:sp>
      <p:sp>
        <p:nvSpPr>
          <p:cNvPr id="615" name="Google Shape;615;p48"/>
          <p:cNvSpPr txBox="1"/>
          <p:nvPr/>
        </p:nvSpPr>
        <p:spPr>
          <a:xfrm>
            <a:off x="1175800" y="4543275"/>
            <a:ext cx="637800" cy="270900"/>
          </a:xfrm>
          <a:prstGeom prst="rect">
            <a:avLst/>
          </a:prstGeom>
          <a:noFill/>
          <a:ln>
            <a:noFill/>
          </a:ln>
        </p:spPr>
        <p:txBody>
          <a:bodyPr spcFirstLastPara="1" wrap="square" lIns="27425" tIns="27425" rIns="27425" bIns="27425" anchor="t" anchorCtr="0">
            <a:spAutoFit/>
          </a:bodyPr>
          <a:lstStyle/>
          <a:p>
            <a:pPr marL="0" lvl="0" indent="0" algn="ctr" rtl="0">
              <a:lnSpc>
                <a:spcPct val="115000"/>
              </a:lnSpc>
              <a:spcBef>
                <a:spcPts val="600"/>
              </a:spcBef>
              <a:spcAft>
                <a:spcPts val="0"/>
              </a:spcAft>
              <a:buNone/>
            </a:pPr>
            <a:r>
              <a:rPr lang="en">
                <a:latin typeface="Roboto"/>
                <a:ea typeface="Roboto"/>
                <a:cs typeface="Roboto"/>
                <a:sym typeface="Roboto"/>
              </a:rPr>
              <a:t>Sender</a:t>
            </a:r>
            <a:endParaRPr/>
          </a:p>
        </p:txBody>
      </p:sp>
      <p:sp>
        <p:nvSpPr>
          <p:cNvPr id="616" name="Google Shape;616;p48"/>
          <p:cNvSpPr txBox="1"/>
          <p:nvPr/>
        </p:nvSpPr>
        <p:spPr>
          <a:xfrm>
            <a:off x="7081000" y="4543275"/>
            <a:ext cx="867000" cy="270900"/>
          </a:xfrm>
          <a:prstGeom prst="rect">
            <a:avLst/>
          </a:prstGeom>
          <a:noFill/>
          <a:ln>
            <a:noFill/>
          </a:ln>
        </p:spPr>
        <p:txBody>
          <a:bodyPr spcFirstLastPara="1" wrap="square" lIns="27425" tIns="27425" rIns="27425" bIns="27425" anchor="t" anchorCtr="0">
            <a:spAutoFit/>
          </a:bodyPr>
          <a:lstStyle/>
          <a:p>
            <a:pPr marL="0" lvl="0" indent="0" algn="ctr" rtl="0">
              <a:lnSpc>
                <a:spcPct val="115000"/>
              </a:lnSpc>
              <a:spcBef>
                <a:spcPts val="600"/>
              </a:spcBef>
              <a:spcAft>
                <a:spcPts val="0"/>
              </a:spcAft>
              <a:buNone/>
            </a:pPr>
            <a:r>
              <a:rPr lang="en">
                <a:latin typeface="Roboto"/>
                <a:ea typeface="Roboto"/>
                <a:cs typeface="Roboto"/>
                <a:sym typeface="Roboto"/>
              </a:rPr>
              <a:t>Recipient</a:t>
            </a:r>
            <a:endParaRPr/>
          </a:p>
        </p:txBody>
      </p:sp>
      <p:sp>
        <p:nvSpPr>
          <p:cNvPr id="617" name="Google Shape;617;p48"/>
          <p:cNvSpPr txBox="1"/>
          <p:nvPr/>
        </p:nvSpPr>
        <p:spPr>
          <a:xfrm>
            <a:off x="2699800" y="4543275"/>
            <a:ext cx="637800" cy="270900"/>
          </a:xfrm>
          <a:prstGeom prst="rect">
            <a:avLst/>
          </a:prstGeom>
          <a:noFill/>
          <a:ln>
            <a:noFill/>
          </a:ln>
        </p:spPr>
        <p:txBody>
          <a:bodyPr spcFirstLastPara="1" wrap="square" lIns="27425" tIns="27425" rIns="27425" bIns="27425" anchor="t" anchorCtr="0">
            <a:spAutoFit/>
          </a:bodyPr>
          <a:lstStyle/>
          <a:p>
            <a:pPr marL="0" lvl="0" indent="0" algn="ctr" rtl="0">
              <a:lnSpc>
                <a:spcPct val="115000"/>
              </a:lnSpc>
              <a:spcBef>
                <a:spcPts val="600"/>
              </a:spcBef>
              <a:spcAft>
                <a:spcPts val="0"/>
              </a:spcAft>
              <a:buNone/>
            </a:pPr>
            <a:r>
              <a:rPr lang="en">
                <a:latin typeface="Roboto"/>
                <a:ea typeface="Roboto"/>
                <a:cs typeface="Roboto"/>
                <a:sym typeface="Roboto"/>
              </a:rPr>
              <a:t>Router</a:t>
            </a:r>
            <a:endParaRPr/>
          </a:p>
        </p:txBody>
      </p:sp>
      <p:sp>
        <p:nvSpPr>
          <p:cNvPr id="618" name="Google Shape;618;p48"/>
          <p:cNvSpPr txBox="1"/>
          <p:nvPr/>
        </p:nvSpPr>
        <p:spPr>
          <a:xfrm>
            <a:off x="4147600" y="4543275"/>
            <a:ext cx="637800" cy="270900"/>
          </a:xfrm>
          <a:prstGeom prst="rect">
            <a:avLst/>
          </a:prstGeom>
          <a:noFill/>
          <a:ln>
            <a:noFill/>
          </a:ln>
        </p:spPr>
        <p:txBody>
          <a:bodyPr spcFirstLastPara="1" wrap="square" lIns="27425" tIns="27425" rIns="27425" bIns="27425" anchor="t" anchorCtr="0">
            <a:spAutoFit/>
          </a:bodyPr>
          <a:lstStyle/>
          <a:p>
            <a:pPr marL="0" lvl="0" indent="0" algn="ctr" rtl="0">
              <a:lnSpc>
                <a:spcPct val="115000"/>
              </a:lnSpc>
              <a:spcBef>
                <a:spcPts val="600"/>
              </a:spcBef>
              <a:spcAft>
                <a:spcPts val="0"/>
              </a:spcAft>
              <a:buNone/>
            </a:pPr>
            <a:r>
              <a:rPr lang="en">
                <a:latin typeface="Roboto"/>
                <a:ea typeface="Roboto"/>
                <a:cs typeface="Roboto"/>
                <a:sym typeface="Roboto"/>
              </a:rPr>
              <a:t>Router</a:t>
            </a:r>
            <a:endParaRPr/>
          </a:p>
        </p:txBody>
      </p:sp>
      <p:sp>
        <p:nvSpPr>
          <p:cNvPr id="619" name="Google Shape;619;p48"/>
          <p:cNvSpPr txBox="1"/>
          <p:nvPr/>
        </p:nvSpPr>
        <p:spPr>
          <a:xfrm>
            <a:off x="5747800" y="4543275"/>
            <a:ext cx="637800" cy="270900"/>
          </a:xfrm>
          <a:prstGeom prst="rect">
            <a:avLst/>
          </a:prstGeom>
          <a:noFill/>
          <a:ln>
            <a:noFill/>
          </a:ln>
        </p:spPr>
        <p:txBody>
          <a:bodyPr spcFirstLastPara="1" wrap="square" lIns="27425" tIns="27425" rIns="27425" bIns="27425" anchor="t" anchorCtr="0">
            <a:spAutoFit/>
          </a:bodyPr>
          <a:lstStyle/>
          <a:p>
            <a:pPr marL="0" lvl="0" indent="0" algn="ctr" rtl="0">
              <a:lnSpc>
                <a:spcPct val="115000"/>
              </a:lnSpc>
              <a:spcBef>
                <a:spcPts val="600"/>
              </a:spcBef>
              <a:spcAft>
                <a:spcPts val="0"/>
              </a:spcAft>
              <a:buNone/>
            </a:pPr>
            <a:r>
              <a:rPr lang="en">
                <a:latin typeface="Roboto"/>
                <a:ea typeface="Roboto"/>
                <a:cs typeface="Roboto"/>
                <a:sym typeface="Roboto"/>
              </a:rPr>
              <a:t>Router</a:t>
            </a:r>
            <a:endParaRPr/>
          </a:p>
        </p:txBody>
      </p:sp>
      <p:sp>
        <p:nvSpPr>
          <p:cNvPr id="620" name="Google Shape;620;p48"/>
          <p:cNvSpPr/>
          <p:nvPr/>
        </p:nvSpPr>
        <p:spPr>
          <a:xfrm>
            <a:off x="3161200" y="3538800"/>
            <a:ext cx="977100" cy="513000"/>
          </a:xfrm>
          <a:prstGeom prst="wedgeRoundRectCallout">
            <a:avLst>
              <a:gd name="adj1" fmla="val -66934"/>
              <a:gd name="adj2" fmla="val 62187"/>
              <a:gd name="adj3" fmla="val 0"/>
            </a:avLst>
          </a:prstGeom>
          <a:noFill/>
          <a:ln w="9525" cap="flat" cmpd="sng">
            <a:solidFill>
              <a:schemeClr val="accent2"/>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
                <a:solidFill>
                  <a:schemeClr val="accent2"/>
                </a:solidFill>
                <a:latin typeface="Roboto"/>
                <a:ea typeface="Roboto"/>
                <a:cs typeface="Roboto"/>
                <a:sym typeface="Roboto"/>
              </a:rPr>
              <a:t>Got all 10 packets!</a:t>
            </a:r>
            <a:endParaRPr>
              <a:solidFill>
                <a:schemeClr val="accent2"/>
              </a:solidFill>
              <a:latin typeface="Roboto"/>
              <a:ea typeface="Roboto"/>
              <a:cs typeface="Roboto"/>
              <a:sym typeface="Roboto"/>
            </a:endParaRPr>
          </a:p>
        </p:txBody>
      </p:sp>
      <p:sp>
        <p:nvSpPr>
          <p:cNvPr id="621" name="Google Shape;621;p48"/>
          <p:cNvSpPr/>
          <p:nvPr/>
        </p:nvSpPr>
        <p:spPr>
          <a:xfrm>
            <a:off x="4685200" y="3538800"/>
            <a:ext cx="1054500" cy="513000"/>
          </a:xfrm>
          <a:prstGeom prst="wedgeRoundRectCallout">
            <a:avLst>
              <a:gd name="adj1" fmla="val -66934"/>
              <a:gd name="adj2" fmla="val 62187"/>
              <a:gd name="adj3" fmla="val 0"/>
            </a:avLst>
          </a:prstGeom>
          <a:noFill/>
          <a:ln w="9525" cap="flat" cmpd="sng">
            <a:solidFill>
              <a:schemeClr val="accent2"/>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 dirty="0">
                <a:solidFill>
                  <a:schemeClr val="accent2"/>
                </a:solidFill>
                <a:latin typeface="Roboto"/>
                <a:ea typeface="Roboto"/>
                <a:cs typeface="Roboto"/>
                <a:sym typeface="Roboto"/>
              </a:rPr>
              <a:t>Missed a packet. Fail.</a:t>
            </a:r>
            <a:endParaRPr dirty="0">
              <a:solidFill>
                <a:schemeClr val="accent2"/>
              </a:solidFill>
              <a:latin typeface="Roboto"/>
              <a:ea typeface="Roboto"/>
              <a:cs typeface="Roboto"/>
              <a:sym typeface="Roboto"/>
            </a:endParaRPr>
          </a:p>
        </p:txBody>
      </p:sp>
      <p:sp>
        <p:nvSpPr>
          <p:cNvPr id="622" name="Google Shape;622;p48"/>
          <p:cNvSpPr/>
          <p:nvPr/>
        </p:nvSpPr>
        <p:spPr>
          <a:xfrm>
            <a:off x="6361600" y="3658200"/>
            <a:ext cx="513900" cy="393600"/>
          </a:xfrm>
          <a:prstGeom prst="wedgeRoundRectCallout">
            <a:avLst>
              <a:gd name="adj1" fmla="val -93637"/>
              <a:gd name="adj2" fmla="val 65136"/>
              <a:gd name="adj3" fmla="val 0"/>
            </a:avLst>
          </a:prstGeom>
          <a:noFill/>
          <a:ln w="9525" cap="flat" cmpd="sng">
            <a:solidFill>
              <a:schemeClr val="accent2"/>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 dirty="0">
                <a:solidFill>
                  <a:schemeClr val="accent2"/>
                </a:solidFill>
                <a:latin typeface="Roboto"/>
                <a:ea typeface="Roboto"/>
                <a:cs typeface="Roboto"/>
                <a:sym typeface="Roboto"/>
              </a:rPr>
              <a:t>Fail.</a:t>
            </a:r>
            <a:endParaRPr dirty="0">
              <a:solidFill>
                <a:schemeClr val="accent2"/>
              </a:solidFill>
              <a:latin typeface="Roboto"/>
              <a:ea typeface="Roboto"/>
              <a:cs typeface="Roboto"/>
              <a:sym typeface="Roboto"/>
            </a:endParaRPr>
          </a:p>
        </p:txBody>
      </p:sp>
      <p:sp>
        <p:nvSpPr>
          <p:cNvPr id="623" name="Google Shape;623;p48"/>
          <p:cNvSpPr/>
          <p:nvPr/>
        </p:nvSpPr>
        <p:spPr>
          <a:xfrm>
            <a:off x="7809400" y="3658200"/>
            <a:ext cx="513900" cy="393600"/>
          </a:xfrm>
          <a:prstGeom prst="wedgeRoundRectCallout">
            <a:avLst>
              <a:gd name="adj1" fmla="val -93637"/>
              <a:gd name="adj2" fmla="val 65136"/>
              <a:gd name="adj3" fmla="val 0"/>
            </a:avLst>
          </a:prstGeom>
          <a:noFill/>
          <a:ln w="9525" cap="flat" cmpd="sng">
            <a:solidFill>
              <a:schemeClr val="accent2"/>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 dirty="0">
                <a:solidFill>
                  <a:schemeClr val="accent2"/>
                </a:solidFill>
                <a:latin typeface="Roboto"/>
                <a:ea typeface="Roboto"/>
                <a:cs typeface="Roboto"/>
                <a:sym typeface="Roboto"/>
              </a:rPr>
              <a:t>Fail.</a:t>
            </a:r>
            <a:endParaRPr dirty="0">
              <a:solidFill>
                <a:schemeClr val="accent2"/>
              </a:solidFill>
              <a:latin typeface="Roboto"/>
              <a:ea typeface="Roboto"/>
              <a:cs typeface="Roboto"/>
              <a:sym typeface="Roboto"/>
            </a:endParaRPr>
          </a:p>
        </p:txBody>
      </p:sp>
      <p:sp>
        <p:nvSpPr>
          <p:cNvPr id="2" name="Slide Number Placeholder 1">
            <a:extLst>
              <a:ext uri="{FF2B5EF4-FFF2-40B4-BE49-F238E27FC236}">
                <a16:creationId xmlns:a16="http://schemas.microsoft.com/office/drawing/2014/main" id="{4C6B23B6-1302-AEEC-E561-41978A2AED3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22</a:t>
            </a:fld>
            <a:endParaRPr lang="en"/>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627"/>
        <p:cNvGrpSpPr/>
        <p:nvPr/>
      </p:nvGrpSpPr>
      <p:grpSpPr>
        <a:xfrm>
          <a:off x="0" y="0"/>
          <a:ext cx="0" cy="0"/>
          <a:chOff x="0" y="0"/>
          <a:chExt cx="0" cy="0"/>
        </a:xfrm>
      </p:grpSpPr>
      <p:sp>
        <p:nvSpPr>
          <p:cNvPr id="628" name="Google Shape;628;p49"/>
          <p:cNvSpPr txBox="1">
            <a:spLocks noGrp="1"/>
          </p:cNvSpPr>
          <p:nvPr>
            <p:ph type="title"/>
          </p:nvPr>
        </p:nvSpPr>
        <p:spPr>
          <a:xfrm>
            <a:off x="0" y="0"/>
            <a:ext cx="9144000" cy="393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Solution 1 – Reliability in the Network</a:t>
            </a:r>
            <a:endParaRPr/>
          </a:p>
        </p:txBody>
      </p:sp>
      <p:sp>
        <p:nvSpPr>
          <p:cNvPr id="629" name="Google Shape;629;p49"/>
          <p:cNvSpPr txBox="1">
            <a:spLocks noGrp="1"/>
          </p:cNvSpPr>
          <p:nvPr>
            <p:ph type="body" idx="1"/>
          </p:nvPr>
        </p:nvSpPr>
        <p:spPr>
          <a:xfrm>
            <a:off x="107050" y="402200"/>
            <a:ext cx="8909700" cy="23484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a:t>Surprising fact: Solution 1 cannot guarantee correctness.</a:t>
            </a:r>
            <a:endParaRPr/>
          </a:p>
          <a:p>
            <a:pPr marL="457200" lvl="0" indent="-342900" algn="l" rtl="0">
              <a:spcBef>
                <a:spcPts val="600"/>
              </a:spcBef>
              <a:spcAft>
                <a:spcPts val="0"/>
              </a:spcAft>
              <a:buSzPts val="1800"/>
              <a:buChar char="●"/>
            </a:pPr>
            <a:r>
              <a:rPr lang="en"/>
              <a:t>Suppose R3 is buggy and always reports success.</a:t>
            </a:r>
            <a:endParaRPr/>
          </a:p>
          <a:p>
            <a:pPr marL="457200" lvl="0" indent="-342900" algn="l" rtl="0">
              <a:spcBef>
                <a:spcPts val="0"/>
              </a:spcBef>
              <a:spcAft>
                <a:spcPts val="0"/>
              </a:spcAft>
              <a:buSzPts val="1800"/>
              <a:buChar char="●"/>
            </a:pPr>
            <a:r>
              <a:rPr lang="en"/>
              <a:t>Bob doesn't check, so he trusts R3's report...even if it's wrong.</a:t>
            </a:r>
            <a:endParaRPr/>
          </a:p>
        </p:txBody>
      </p:sp>
      <p:sp>
        <p:nvSpPr>
          <p:cNvPr id="630" name="Google Shape;630;p49"/>
          <p:cNvSpPr/>
          <p:nvPr/>
        </p:nvSpPr>
        <p:spPr>
          <a:xfrm>
            <a:off x="2876200" y="4209025"/>
            <a:ext cx="285000" cy="285000"/>
          </a:xfrm>
          <a:prstGeom prst="rect">
            <a:avLst/>
          </a:prstGeom>
          <a:solidFill>
            <a:srgbClr val="FFFFFF"/>
          </a:solidFill>
          <a:ln w="19050" cap="flat" cmpd="sng">
            <a:solidFill>
              <a:srgbClr val="000000"/>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
                <a:latin typeface="Roboto"/>
                <a:ea typeface="Roboto"/>
                <a:cs typeface="Roboto"/>
                <a:sym typeface="Roboto"/>
              </a:rPr>
              <a:t>R1</a:t>
            </a:r>
            <a:endParaRPr>
              <a:latin typeface="Roboto"/>
              <a:ea typeface="Roboto"/>
              <a:cs typeface="Roboto"/>
              <a:sym typeface="Roboto"/>
            </a:endParaRPr>
          </a:p>
        </p:txBody>
      </p:sp>
      <p:sp>
        <p:nvSpPr>
          <p:cNvPr id="631" name="Google Shape;631;p49"/>
          <p:cNvSpPr/>
          <p:nvPr/>
        </p:nvSpPr>
        <p:spPr>
          <a:xfrm>
            <a:off x="1352188" y="4209025"/>
            <a:ext cx="285000" cy="285000"/>
          </a:xfrm>
          <a:prstGeom prst="ellipse">
            <a:avLst/>
          </a:prstGeom>
          <a:solidFill>
            <a:srgbClr val="FFFFFF"/>
          </a:solidFill>
          <a:ln w="19050" cap="flat" cmpd="sng">
            <a:solidFill>
              <a:srgbClr val="000000"/>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
                <a:latin typeface="Roboto"/>
                <a:ea typeface="Roboto"/>
                <a:cs typeface="Roboto"/>
                <a:sym typeface="Roboto"/>
              </a:rPr>
              <a:t>A</a:t>
            </a:r>
            <a:endParaRPr>
              <a:latin typeface="Roboto"/>
              <a:ea typeface="Roboto"/>
              <a:cs typeface="Roboto"/>
              <a:sym typeface="Roboto"/>
            </a:endParaRPr>
          </a:p>
        </p:txBody>
      </p:sp>
      <p:cxnSp>
        <p:nvCxnSpPr>
          <p:cNvPr id="632" name="Google Shape;632;p49"/>
          <p:cNvCxnSpPr>
            <a:stCxn id="631" idx="6"/>
            <a:endCxn id="630" idx="1"/>
          </p:cNvCxnSpPr>
          <p:nvPr/>
        </p:nvCxnSpPr>
        <p:spPr>
          <a:xfrm>
            <a:off x="1637188" y="4351525"/>
            <a:ext cx="1239000" cy="0"/>
          </a:xfrm>
          <a:prstGeom prst="straightConnector1">
            <a:avLst/>
          </a:prstGeom>
          <a:noFill/>
          <a:ln w="19050" cap="flat" cmpd="sng">
            <a:solidFill>
              <a:srgbClr val="000000"/>
            </a:solidFill>
            <a:prstDash val="solid"/>
            <a:round/>
            <a:headEnd type="none" w="med" len="med"/>
            <a:tailEnd type="none" w="med" len="med"/>
          </a:ln>
        </p:spPr>
      </p:cxnSp>
      <p:sp>
        <p:nvSpPr>
          <p:cNvPr id="633" name="Google Shape;633;p49"/>
          <p:cNvSpPr/>
          <p:nvPr/>
        </p:nvSpPr>
        <p:spPr>
          <a:xfrm>
            <a:off x="4324000" y="4209025"/>
            <a:ext cx="285000" cy="285000"/>
          </a:xfrm>
          <a:prstGeom prst="rect">
            <a:avLst/>
          </a:prstGeom>
          <a:solidFill>
            <a:srgbClr val="FFFFFF"/>
          </a:solidFill>
          <a:ln w="19050" cap="flat" cmpd="sng">
            <a:solidFill>
              <a:srgbClr val="000000"/>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
                <a:latin typeface="Roboto"/>
                <a:ea typeface="Roboto"/>
                <a:cs typeface="Roboto"/>
                <a:sym typeface="Roboto"/>
              </a:rPr>
              <a:t>R2</a:t>
            </a:r>
            <a:endParaRPr>
              <a:latin typeface="Roboto"/>
              <a:ea typeface="Roboto"/>
              <a:cs typeface="Roboto"/>
              <a:sym typeface="Roboto"/>
            </a:endParaRPr>
          </a:p>
        </p:txBody>
      </p:sp>
      <p:cxnSp>
        <p:nvCxnSpPr>
          <p:cNvPr id="634" name="Google Shape;634;p49"/>
          <p:cNvCxnSpPr>
            <a:stCxn id="630" idx="3"/>
            <a:endCxn id="633" idx="1"/>
          </p:cNvCxnSpPr>
          <p:nvPr/>
        </p:nvCxnSpPr>
        <p:spPr>
          <a:xfrm>
            <a:off x="3161200" y="4351525"/>
            <a:ext cx="1162800" cy="0"/>
          </a:xfrm>
          <a:prstGeom prst="straightConnector1">
            <a:avLst/>
          </a:prstGeom>
          <a:noFill/>
          <a:ln w="19050" cap="flat" cmpd="sng">
            <a:solidFill>
              <a:srgbClr val="000000"/>
            </a:solidFill>
            <a:prstDash val="solid"/>
            <a:round/>
            <a:headEnd type="none" w="med" len="med"/>
            <a:tailEnd type="none" w="med" len="med"/>
          </a:ln>
        </p:spPr>
      </p:cxnSp>
      <p:sp>
        <p:nvSpPr>
          <p:cNvPr id="635" name="Google Shape;635;p49"/>
          <p:cNvSpPr/>
          <p:nvPr/>
        </p:nvSpPr>
        <p:spPr>
          <a:xfrm>
            <a:off x="5924200" y="4209025"/>
            <a:ext cx="285000" cy="285000"/>
          </a:xfrm>
          <a:prstGeom prst="rect">
            <a:avLst/>
          </a:prstGeom>
          <a:solidFill>
            <a:srgbClr val="FFFFFF"/>
          </a:solidFill>
          <a:ln w="19050" cap="flat" cmpd="sng">
            <a:solidFill>
              <a:srgbClr val="000000"/>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
                <a:latin typeface="Roboto"/>
                <a:ea typeface="Roboto"/>
                <a:cs typeface="Roboto"/>
                <a:sym typeface="Roboto"/>
              </a:rPr>
              <a:t>R3</a:t>
            </a:r>
            <a:endParaRPr>
              <a:latin typeface="Roboto"/>
              <a:ea typeface="Roboto"/>
              <a:cs typeface="Roboto"/>
              <a:sym typeface="Roboto"/>
            </a:endParaRPr>
          </a:p>
        </p:txBody>
      </p:sp>
      <p:cxnSp>
        <p:nvCxnSpPr>
          <p:cNvPr id="636" name="Google Shape;636;p49"/>
          <p:cNvCxnSpPr>
            <a:stCxn id="633" idx="3"/>
            <a:endCxn id="635" idx="1"/>
          </p:cNvCxnSpPr>
          <p:nvPr/>
        </p:nvCxnSpPr>
        <p:spPr>
          <a:xfrm>
            <a:off x="4609000" y="4351525"/>
            <a:ext cx="1315200" cy="0"/>
          </a:xfrm>
          <a:prstGeom prst="straightConnector1">
            <a:avLst/>
          </a:prstGeom>
          <a:noFill/>
          <a:ln w="19050" cap="flat" cmpd="sng">
            <a:solidFill>
              <a:srgbClr val="000000"/>
            </a:solidFill>
            <a:prstDash val="solid"/>
            <a:round/>
            <a:headEnd type="none" w="med" len="med"/>
            <a:tailEnd type="none" w="med" len="med"/>
          </a:ln>
        </p:spPr>
      </p:cxnSp>
      <p:cxnSp>
        <p:nvCxnSpPr>
          <p:cNvPr id="637" name="Google Shape;637;p49"/>
          <p:cNvCxnSpPr>
            <a:stCxn id="635" idx="3"/>
            <a:endCxn id="638" idx="2"/>
          </p:cNvCxnSpPr>
          <p:nvPr/>
        </p:nvCxnSpPr>
        <p:spPr>
          <a:xfrm>
            <a:off x="6209200" y="4351525"/>
            <a:ext cx="1162800" cy="0"/>
          </a:xfrm>
          <a:prstGeom prst="straightConnector1">
            <a:avLst/>
          </a:prstGeom>
          <a:noFill/>
          <a:ln w="19050" cap="flat" cmpd="sng">
            <a:solidFill>
              <a:srgbClr val="000000"/>
            </a:solidFill>
            <a:prstDash val="solid"/>
            <a:round/>
            <a:headEnd type="none" w="med" len="med"/>
            <a:tailEnd type="none" w="med" len="med"/>
          </a:ln>
        </p:spPr>
      </p:cxnSp>
      <p:sp>
        <p:nvSpPr>
          <p:cNvPr id="638" name="Google Shape;638;p49"/>
          <p:cNvSpPr/>
          <p:nvPr/>
        </p:nvSpPr>
        <p:spPr>
          <a:xfrm>
            <a:off x="7371988" y="4209025"/>
            <a:ext cx="285000" cy="285000"/>
          </a:xfrm>
          <a:prstGeom prst="ellipse">
            <a:avLst/>
          </a:prstGeom>
          <a:solidFill>
            <a:srgbClr val="FFFFFF"/>
          </a:solidFill>
          <a:ln w="19050" cap="flat" cmpd="sng">
            <a:solidFill>
              <a:srgbClr val="000000"/>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
                <a:latin typeface="Roboto"/>
                <a:ea typeface="Roboto"/>
                <a:cs typeface="Roboto"/>
                <a:sym typeface="Roboto"/>
              </a:rPr>
              <a:t>B</a:t>
            </a:r>
            <a:endParaRPr>
              <a:latin typeface="Roboto"/>
              <a:ea typeface="Roboto"/>
              <a:cs typeface="Roboto"/>
              <a:sym typeface="Roboto"/>
            </a:endParaRPr>
          </a:p>
        </p:txBody>
      </p:sp>
      <p:sp>
        <p:nvSpPr>
          <p:cNvPr id="639" name="Google Shape;639;p49"/>
          <p:cNvSpPr txBox="1"/>
          <p:nvPr/>
        </p:nvSpPr>
        <p:spPr>
          <a:xfrm>
            <a:off x="1175800" y="4543275"/>
            <a:ext cx="637800" cy="270900"/>
          </a:xfrm>
          <a:prstGeom prst="rect">
            <a:avLst/>
          </a:prstGeom>
          <a:noFill/>
          <a:ln>
            <a:noFill/>
          </a:ln>
        </p:spPr>
        <p:txBody>
          <a:bodyPr spcFirstLastPara="1" wrap="square" lIns="27425" tIns="27425" rIns="27425" bIns="27425" anchor="t" anchorCtr="0">
            <a:spAutoFit/>
          </a:bodyPr>
          <a:lstStyle/>
          <a:p>
            <a:pPr marL="0" lvl="0" indent="0" algn="ctr" rtl="0">
              <a:lnSpc>
                <a:spcPct val="115000"/>
              </a:lnSpc>
              <a:spcBef>
                <a:spcPts val="600"/>
              </a:spcBef>
              <a:spcAft>
                <a:spcPts val="0"/>
              </a:spcAft>
              <a:buNone/>
            </a:pPr>
            <a:r>
              <a:rPr lang="en">
                <a:latin typeface="Roboto"/>
                <a:ea typeface="Roboto"/>
                <a:cs typeface="Roboto"/>
                <a:sym typeface="Roboto"/>
              </a:rPr>
              <a:t>Sender</a:t>
            </a:r>
            <a:endParaRPr/>
          </a:p>
        </p:txBody>
      </p:sp>
      <p:sp>
        <p:nvSpPr>
          <p:cNvPr id="640" name="Google Shape;640;p49"/>
          <p:cNvSpPr txBox="1"/>
          <p:nvPr/>
        </p:nvSpPr>
        <p:spPr>
          <a:xfrm>
            <a:off x="7081000" y="4543275"/>
            <a:ext cx="867000" cy="270900"/>
          </a:xfrm>
          <a:prstGeom prst="rect">
            <a:avLst/>
          </a:prstGeom>
          <a:noFill/>
          <a:ln>
            <a:noFill/>
          </a:ln>
        </p:spPr>
        <p:txBody>
          <a:bodyPr spcFirstLastPara="1" wrap="square" lIns="27425" tIns="27425" rIns="27425" bIns="27425" anchor="t" anchorCtr="0">
            <a:spAutoFit/>
          </a:bodyPr>
          <a:lstStyle/>
          <a:p>
            <a:pPr marL="0" lvl="0" indent="0" algn="ctr" rtl="0">
              <a:lnSpc>
                <a:spcPct val="115000"/>
              </a:lnSpc>
              <a:spcBef>
                <a:spcPts val="600"/>
              </a:spcBef>
              <a:spcAft>
                <a:spcPts val="0"/>
              </a:spcAft>
              <a:buNone/>
            </a:pPr>
            <a:r>
              <a:rPr lang="en">
                <a:latin typeface="Roboto"/>
                <a:ea typeface="Roboto"/>
                <a:cs typeface="Roboto"/>
                <a:sym typeface="Roboto"/>
              </a:rPr>
              <a:t>Recipient</a:t>
            </a:r>
            <a:endParaRPr/>
          </a:p>
        </p:txBody>
      </p:sp>
      <p:sp>
        <p:nvSpPr>
          <p:cNvPr id="641" name="Google Shape;641;p49"/>
          <p:cNvSpPr txBox="1"/>
          <p:nvPr/>
        </p:nvSpPr>
        <p:spPr>
          <a:xfrm>
            <a:off x="2699800" y="4543275"/>
            <a:ext cx="637800" cy="270900"/>
          </a:xfrm>
          <a:prstGeom prst="rect">
            <a:avLst/>
          </a:prstGeom>
          <a:noFill/>
          <a:ln>
            <a:noFill/>
          </a:ln>
        </p:spPr>
        <p:txBody>
          <a:bodyPr spcFirstLastPara="1" wrap="square" lIns="27425" tIns="27425" rIns="27425" bIns="27425" anchor="t" anchorCtr="0">
            <a:spAutoFit/>
          </a:bodyPr>
          <a:lstStyle/>
          <a:p>
            <a:pPr marL="0" lvl="0" indent="0" algn="ctr" rtl="0">
              <a:lnSpc>
                <a:spcPct val="115000"/>
              </a:lnSpc>
              <a:spcBef>
                <a:spcPts val="600"/>
              </a:spcBef>
              <a:spcAft>
                <a:spcPts val="0"/>
              </a:spcAft>
              <a:buNone/>
            </a:pPr>
            <a:r>
              <a:rPr lang="en">
                <a:latin typeface="Roboto"/>
                <a:ea typeface="Roboto"/>
                <a:cs typeface="Roboto"/>
                <a:sym typeface="Roboto"/>
              </a:rPr>
              <a:t>Router</a:t>
            </a:r>
            <a:endParaRPr/>
          </a:p>
        </p:txBody>
      </p:sp>
      <p:sp>
        <p:nvSpPr>
          <p:cNvPr id="642" name="Google Shape;642;p49"/>
          <p:cNvSpPr txBox="1"/>
          <p:nvPr/>
        </p:nvSpPr>
        <p:spPr>
          <a:xfrm>
            <a:off x="4147600" y="4543275"/>
            <a:ext cx="637800" cy="270900"/>
          </a:xfrm>
          <a:prstGeom prst="rect">
            <a:avLst/>
          </a:prstGeom>
          <a:noFill/>
          <a:ln>
            <a:noFill/>
          </a:ln>
        </p:spPr>
        <p:txBody>
          <a:bodyPr spcFirstLastPara="1" wrap="square" lIns="27425" tIns="27425" rIns="27425" bIns="27425" anchor="t" anchorCtr="0">
            <a:spAutoFit/>
          </a:bodyPr>
          <a:lstStyle/>
          <a:p>
            <a:pPr marL="0" lvl="0" indent="0" algn="ctr" rtl="0">
              <a:lnSpc>
                <a:spcPct val="115000"/>
              </a:lnSpc>
              <a:spcBef>
                <a:spcPts val="600"/>
              </a:spcBef>
              <a:spcAft>
                <a:spcPts val="0"/>
              </a:spcAft>
              <a:buNone/>
            </a:pPr>
            <a:r>
              <a:rPr lang="en">
                <a:latin typeface="Roboto"/>
                <a:ea typeface="Roboto"/>
                <a:cs typeface="Roboto"/>
                <a:sym typeface="Roboto"/>
              </a:rPr>
              <a:t>Router</a:t>
            </a:r>
            <a:endParaRPr/>
          </a:p>
        </p:txBody>
      </p:sp>
      <p:sp>
        <p:nvSpPr>
          <p:cNvPr id="643" name="Google Shape;643;p49"/>
          <p:cNvSpPr txBox="1"/>
          <p:nvPr/>
        </p:nvSpPr>
        <p:spPr>
          <a:xfrm>
            <a:off x="5747800" y="4543275"/>
            <a:ext cx="637800" cy="270900"/>
          </a:xfrm>
          <a:prstGeom prst="rect">
            <a:avLst/>
          </a:prstGeom>
          <a:noFill/>
          <a:ln>
            <a:noFill/>
          </a:ln>
        </p:spPr>
        <p:txBody>
          <a:bodyPr spcFirstLastPara="1" wrap="square" lIns="27425" tIns="27425" rIns="27425" bIns="27425" anchor="t" anchorCtr="0">
            <a:spAutoFit/>
          </a:bodyPr>
          <a:lstStyle/>
          <a:p>
            <a:pPr marL="0" lvl="0" indent="0" algn="ctr" rtl="0">
              <a:lnSpc>
                <a:spcPct val="115000"/>
              </a:lnSpc>
              <a:spcBef>
                <a:spcPts val="600"/>
              </a:spcBef>
              <a:spcAft>
                <a:spcPts val="0"/>
              </a:spcAft>
              <a:buNone/>
            </a:pPr>
            <a:r>
              <a:rPr lang="en">
                <a:latin typeface="Roboto"/>
                <a:ea typeface="Roboto"/>
                <a:cs typeface="Roboto"/>
                <a:sym typeface="Roboto"/>
              </a:rPr>
              <a:t>Router</a:t>
            </a:r>
            <a:endParaRPr/>
          </a:p>
        </p:txBody>
      </p:sp>
      <p:sp>
        <p:nvSpPr>
          <p:cNvPr id="644" name="Google Shape;644;p49"/>
          <p:cNvSpPr/>
          <p:nvPr/>
        </p:nvSpPr>
        <p:spPr>
          <a:xfrm>
            <a:off x="3161200" y="3538800"/>
            <a:ext cx="977100" cy="513000"/>
          </a:xfrm>
          <a:prstGeom prst="wedgeRoundRectCallout">
            <a:avLst>
              <a:gd name="adj1" fmla="val -66934"/>
              <a:gd name="adj2" fmla="val 62187"/>
              <a:gd name="adj3" fmla="val 0"/>
            </a:avLst>
          </a:prstGeom>
          <a:noFill/>
          <a:ln w="9525" cap="flat" cmpd="sng">
            <a:solidFill>
              <a:schemeClr val="accent2"/>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
                <a:solidFill>
                  <a:schemeClr val="accent2"/>
                </a:solidFill>
                <a:latin typeface="Roboto"/>
                <a:ea typeface="Roboto"/>
                <a:cs typeface="Roboto"/>
                <a:sym typeface="Roboto"/>
              </a:rPr>
              <a:t>Got all 10 packets!</a:t>
            </a:r>
            <a:endParaRPr>
              <a:solidFill>
                <a:schemeClr val="accent2"/>
              </a:solidFill>
              <a:latin typeface="Roboto"/>
              <a:ea typeface="Roboto"/>
              <a:cs typeface="Roboto"/>
              <a:sym typeface="Roboto"/>
            </a:endParaRPr>
          </a:p>
        </p:txBody>
      </p:sp>
      <p:sp>
        <p:nvSpPr>
          <p:cNvPr id="645" name="Google Shape;645;p49"/>
          <p:cNvSpPr/>
          <p:nvPr/>
        </p:nvSpPr>
        <p:spPr>
          <a:xfrm>
            <a:off x="4609000" y="3538800"/>
            <a:ext cx="977100" cy="513000"/>
          </a:xfrm>
          <a:prstGeom prst="wedgeRoundRectCallout">
            <a:avLst>
              <a:gd name="adj1" fmla="val -66934"/>
              <a:gd name="adj2" fmla="val 62187"/>
              <a:gd name="adj3" fmla="val 0"/>
            </a:avLst>
          </a:prstGeom>
          <a:noFill/>
          <a:ln w="9525" cap="flat" cmpd="sng">
            <a:solidFill>
              <a:schemeClr val="accent2"/>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
                <a:solidFill>
                  <a:schemeClr val="accent2"/>
                </a:solidFill>
                <a:latin typeface="Roboto"/>
                <a:ea typeface="Roboto"/>
                <a:cs typeface="Roboto"/>
                <a:sym typeface="Roboto"/>
              </a:rPr>
              <a:t>Got all 10 packets!</a:t>
            </a:r>
            <a:endParaRPr>
              <a:solidFill>
                <a:schemeClr val="accent2"/>
              </a:solidFill>
              <a:latin typeface="Roboto"/>
              <a:ea typeface="Roboto"/>
              <a:cs typeface="Roboto"/>
              <a:sym typeface="Roboto"/>
            </a:endParaRPr>
          </a:p>
        </p:txBody>
      </p:sp>
      <p:sp>
        <p:nvSpPr>
          <p:cNvPr id="646" name="Google Shape;646;p49"/>
          <p:cNvSpPr/>
          <p:nvPr/>
        </p:nvSpPr>
        <p:spPr>
          <a:xfrm>
            <a:off x="6209200" y="3538800"/>
            <a:ext cx="977100" cy="513000"/>
          </a:xfrm>
          <a:prstGeom prst="wedgeRoundRectCallout">
            <a:avLst>
              <a:gd name="adj1" fmla="val -66934"/>
              <a:gd name="adj2" fmla="val 62187"/>
              <a:gd name="adj3" fmla="val 0"/>
            </a:avLst>
          </a:prstGeom>
          <a:noFill/>
          <a:ln w="9525" cap="flat" cmpd="sng">
            <a:solidFill>
              <a:schemeClr val="accent2"/>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
                <a:solidFill>
                  <a:schemeClr val="accent2"/>
                </a:solidFill>
                <a:latin typeface="Roboto"/>
                <a:ea typeface="Roboto"/>
                <a:cs typeface="Roboto"/>
                <a:sym typeface="Roboto"/>
              </a:rPr>
              <a:t>Got all 10 packets!</a:t>
            </a:r>
            <a:endParaRPr>
              <a:solidFill>
                <a:schemeClr val="accent2"/>
              </a:solidFill>
              <a:latin typeface="Roboto"/>
              <a:ea typeface="Roboto"/>
              <a:cs typeface="Roboto"/>
              <a:sym typeface="Roboto"/>
            </a:endParaRPr>
          </a:p>
        </p:txBody>
      </p:sp>
      <p:sp>
        <p:nvSpPr>
          <p:cNvPr id="647" name="Google Shape;647;p49"/>
          <p:cNvSpPr txBox="1"/>
          <p:nvPr/>
        </p:nvSpPr>
        <p:spPr>
          <a:xfrm>
            <a:off x="5985000" y="2953450"/>
            <a:ext cx="1881900" cy="486300"/>
          </a:xfrm>
          <a:prstGeom prst="rect">
            <a:avLst/>
          </a:prstGeom>
          <a:noFill/>
          <a:ln>
            <a:noFill/>
          </a:ln>
        </p:spPr>
        <p:txBody>
          <a:bodyPr spcFirstLastPara="1" wrap="square" lIns="27425" tIns="27425" rIns="27425" bIns="27425" anchor="t" anchorCtr="0">
            <a:spAutoFit/>
          </a:bodyPr>
          <a:lstStyle/>
          <a:p>
            <a:pPr marL="0" lvl="0" indent="0" algn="l" rtl="0">
              <a:spcBef>
                <a:spcPts val="0"/>
              </a:spcBef>
              <a:spcAft>
                <a:spcPts val="0"/>
              </a:spcAft>
              <a:buNone/>
            </a:pPr>
            <a:r>
              <a:rPr lang="en">
                <a:solidFill>
                  <a:schemeClr val="accent2"/>
                </a:solidFill>
                <a:latin typeface="Roboto"/>
                <a:ea typeface="Roboto"/>
                <a:cs typeface="Roboto"/>
                <a:sym typeface="Roboto"/>
              </a:rPr>
              <a:t>R3 is buggy! It actually only got 9 packets.</a:t>
            </a:r>
            <a:endParaRPr>
              <a:solidFill>
                <a:schemeClr val="accent2"/>
              </a:solidFill>
              <a:latin typeface="Roboto"/>
              <a:ea typeface="Roboto"/>
              <a:cs typeface="Roboto"/>
              <a:sym typeface="Roboto"/>
            </a:endParaRPr>
          </a:p>
        </p:txBody>
      </p:sp>
      <p:sp>
        <p:nvSpPr>
          <p:cNvPr id="648" name="Google Shape;648;p49"/>
          <p:cNvSpPr/>
          <p:nvPr/>
        </p:nvSpPr>
        <p:spPr>
          <a:xfrm>
            <a:off x="7719900" y="3831850"/>
            <a:ext cx="912000" cy="270900"/>
          </a:xfrm>
          <a:prstGeom prst="wedgeRoundRectCallout">
            <a:avLst>
              <a:gd name="adj1" fmla="val -66934"/>
              <a:gd name="adj2" fmla="val 62187"/>
              <a:gd name="adj3" fmla="val 0"/>
            </a:avLst>
          </a:prstGeom>
          <a:noFill/>
          <a:ln w="9525" cap="flat" cmpd="sng">
            <a:solidFill>
              <a:schemeClr val="accent2"/>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
                <a:solidFill>
                  <a:schemeClr val="accent2"/>
                </a:solidFill>
                <a:latin typeface="Roboto"/>
                <a:ea typeface="Roboto"/>
                <a:cs typeface="Roboto"/>
                <a:sym typeface="Roboto"/>
              </a:rPr>
              <a:t>Success!</a:t>
            </a:r>
            <a:endParaRPr>
              <a:solidFill>
                <a:schemeClr val="accent2"/>
              </a:solidFill>
              <a:latin typeface="Roboto"/>
              <a:ea typeface="Roboto"/>
              <a:cs typeface="Roboto"/>
              <a:sym typeface="Roboto"/>
            </a:endParaRPr>
          </a:p>
        </p:txBody>
      </p:sp>
      <p:sp>
        <p:nvSpPr>
          <p:cNvPr id="2" name="Slide Number Placeholder 1">
            <a:extLst>
              <a:ext uri="{FF2B5EF4-FFF2-40B4-BE49-F238E27FC236}">
                <a16:creationId xmlns:a16="http://schemas.microsoft.com/office/drawing/2014/main" id="{D1290CD2-FDCC-8F81-E74E-052B68CA00D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23</a:t>
            </a:fld>
            <a:endParaRPr lang="en"/>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652"/>
        <p:cNvGrpSpPr/>
        <p:nvPr/>
      </p:nvGrpSpPr>
      <p:grpSpPr>
        <a:xfrm>
          <a:off x="0" y="0"/>
          <a:ext cx="0" cy="0"/>
          <a:chOff x="0" y="0"/>
          <a:chExt cx="0" cy="0"/>
        </a:xfrm>
      </p:grpSpPr>
      <p:sp>
        <p:nvSpPr>
          <p:cNvPr id="653" name="Google Shape;653;p50"/>
          <p:cNvSpPr txBox="1">
            <a:spLocks noGrp="1"/>
          </p:cNvSpPr>
          <p:nvPr>
            <p:ph type="title"/>
          </p:nvPr>
        </p:nvSpPr>
        <p:spPr>
          <a:xfrm>
            <a:off x="0" y="0"/>
            <a:ext cx="9144000" cy="393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Solution 2 – Reliability at End Hosts</a:t>
            </a:r>
            <a:endParaRPr/>
          </a:p>
        </p:txBody>
      </p:sp>
      <p:sp>
        <p:nvSpPr>
          <p:cNvPr id="654" name="Google Shape;654;p50"/>
          <p:cNvSpPr txBox="1">
            <a:spLocks noGrp="1"/>
          </p:cNvSpPr>
          <p:nvPr>
            <p:ph type="body" idx="1"/>
          </p:nvPr>
        </p:nvSpPr>
        <p:spPr>
          <a:xfrm>
            <a:off x="107050" y="402200"/>
            <a:ext cx="8909700" cy="23484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a:t>Solution 2 – Reliability at end hosts:</a:t>
            </a:r>
            <a:endParaRPr/>
          </a:p>
          <a:p>
            <a:pPr marL="457200" lvl="0" indent="-342900" algn="l" rtl="0">
              <a:spcBef>
                <a:spcPts val="600"/>
              </a:spcBef>
              <a:spcAft>
                <a:spcPts val="0"/>
              </a:spcAft>
              <a:buSzPts val="1800"/>
              <a:buChar char="●"/>
            </a:pPr>
            <a:r>
              <a:rPr lang="en"/>
              <a:t>Routers are best-effort. They might drop packets (and not report it).</a:t>
            </a:r>
            <a:endParaRPr/>
          </a:p>
          <a:p>
            <a:pPr marL="457200" lvl="0" indent="-342900" algn="l" rtl="0">
              <a:spcBef>
                <a:spcPts val="0"/>
              </a:spcBef>
              <a:spcAft>
                <a:spcPts val="0"/>
              </a:spcAft>
              <a:buSzPts val="1800"/>
              <a:buChar char="●"/>
            </a:pPr>
            <a:r>
              <a:rPr lang="en"/>
              <a:t>Bob checks if he got all 10 packets.</a:t>
            </a:r>
            <a:endParaRPr/>
          </a:p>
        </p:txBody>
      </p:sp>
      <p:sp>
        <p:nvSpPr>
          <p:cNvPr id="655" name="Google Shape;655;p50"/>
          <p:cNvSpPr/>
          <p:nvPr/>
        </p:nvSpPr>
        <p:spPr>
          <a:xfrm>
            <a:off x="2876200" y="4209025"/>
            <a:ext cx="285000" cy="285000"/>
          </a:xfrm>
          <a:prstGeom prst="rect">
            <a:avLst/>
          </a:prstGeom>
          <a:solidFill>
            <a:srgbClr val="FFFFFF"/>
          </a:solidFill>
          <a:ln w="19050" cap="flat" cmpd="sng">
            <a:solidFill>
              <a:srgbClr val="000000"/>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
                <a:latin typeface="Roboto"/>
                <a:ea typeface="Roboto"/>
                <a:cs typeface="Roboto"/>
                <a:sym typeface="Roboto"/>
              </a:rPr>
              <a:t>R1</a:t>
            </a:r>
            <a:endParaRPr>
              <a:latin typeface="Roboto"/>
              <a:ea typeface="Roboto"/>
              <a:cs typeface="Roboto"/>
              <a:sym typeface="Roboto"/>
            </a:endParaRPr>
          </a:p>
        </p:txBody>
      </p:sp>
      <p:sp>
        <p:nvSpPr>
          <p:cNvPr id="656" name="Google Shape;656;p50"/>
          <p:cNvSpPr/>
          <p:nvPr/>
        </p:nvSpPr>
        <p:spPr>
          <a:xfrm>
            <a:off x="1352188" y="4209025"/>
            <a:ext cx="285000" cy="285000"/>
          </a:xfrm>
          <a:prstGeom prst="ellipse">
            <a:avLst/>
          </a:prstGeom>
          <a:solidFill>
            <a:srgbClr val="FFFFFF"/>
          </a:solidFill>
          <a:ln w="19050" cap="flat" cmpd="sng">
            <a:solidFill>
              <a:srgbClr val="000000"/>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
                <a:latin typeface="Roboto"/>
                <a:ea typeface="Roboto"/>
                <a:cs typeface="Roboto"/>
                <a:sym typeface="Roboto"/>
              </a:rPr>
              <a:t>A</a:t>
            </a:r>
            <a:endParaRPr>
              <a:latin typeface="Roboto"/>
              <a:ea typeface="Roboto"/>
              <a:cs typeface="Roboto"/>
              <a:sym typeface="Roboto"/>
            </a:endParaRPr>
          </a:p>
        </p:txBody>
      </p:sp>
      <p:cxnSp>
        <p:nvCxnSpPr>
          <p:cNvPr id="657" name="Google Shape;657;p50"/>
          <p:cNvCxnSpPr>
            <a:stCxn id="656" idx="6"/>
            <a:endCxn id="655" idx="1"/>
          </p:cNvCxnSpPr>
          <p:nvPr/>
        </p:nvCxnSpPr>
        <p:spPr>
          <a:xfrm>
            <a:off x="1637188" y="4351525"/>
            <a:ext cx="1239000" cy="0"/>
          </a:xfrm>
          <a:prstGeom prst="straightConnector1">
            <a:avLst/>
          </a:prstGeom>
          <a:noFill/>
          <a:ln w="19050" cap="flat" cmpd="sng">
            <a:solidFill>
              <a:srgbClr val="000000"/>
            </a:solidFill>
            <a:prstDash val="solid"/>
            <a:round/>
            <a:headEnd type="none" w="med" len="med"/>
            <a:tailEnd type="none" w="med" len="med"/>
          </a:ln>
        </p:spPr>
      </p:cxnSp>
      <p:sp>
        <p:nvSpPr>
          <p:cNvPr id="658" name="Google Shape;658;p50"/>
          <p:cNvSpPr/>
          <p:nvPr/>
        </p:nvSpPr>
        <p:spPr>
          <a:xfrm>
            <a:off x="4324000" y="4209025"/>
            <a:ext cx="285000" cy="285000"/>
          </a:xfrm>
          <a:prstGeom prst="rect">
            <a:avLst/>
          </a:prstGeom>
          <a:solidFill>
            <a:srgbClr val="FFFFFF"/>
          </a:solidFill>
          <a:ln w="19050" cap="flat" cmpd="sng">
            <a:solidFill>
              <a:srgbClr val="000000"/>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
                <a:latin typeface="Roboto"/>
                <a:ea typeface="Roboto"/>
                <a:cs typeface="Roboto"/>
                <a:sym typeface="Roboto"/>
              </a:rPr>
              <a:t>R2</a:t>
            </a:r>
            <a:endParaRPr>
              <a:latin typeface="Roboto"/>
              <a:ea typeface="Roboto"/>
              <a:cs typeface="Roboto"/>
              <a:sym typeface="Roboto"/>
            </a:endParaRPr>
          </a:p>
        </p:txBody>
      </p:sp>
      <p:cxnSp>
        <p:nvCxnSpPr>
          <p:cNvPr id="659" name="Google Shape;659;p50"/>
          <p:cNvCxnSpPr>
            <a:stCxn id="655" idx="3"/>
            <a:endCxn id="658" idx="1"/>
          </p:cNvCxnSpPr>
          <p:nvPr/>
        </p:nvCxnSpPr>
        <p:spPr>
          <a:xfrm>
            <a:off x="3161200" y="4351525"/>
            <a:ext cx="1162800" cy="0"/>
          </a:xfrm>
          <a:prstGeom prst="straightConnector1">
            <a:avLst/>
          </a:prstGeom>
          <a:noFill/>
          <a:ln w="19050" cap="flat" cmpd="sng">
            <a:solidFill>
              <a:srgbClr val="000000"/>
            </a:solidFill>
            <a:prstDash val="solid"/>
            <a:round/>
            <a:headEnd type="none" w="med" len="med"/>
            <a:tailEnd type="none" w="med" len="med"/>
          </a:ln>
        </p:spPr>
      </p:cxnSp>
      <p:sp>
        <p:nvSpPr>
          <p:cNvPr id="660" name="Google Shape;660;p50"/>
          <p:cNvSpPr/>
          <p:nvPr/>
        </p:nvSpPr>
        <p:spPr>
          <a:xfrm>
            <a:off x="5924200" y="4209025"/>
            <a:ext cx="285000" cy="285000"/>
          </a:xfrm>
          <a:prstGeom prst="rect">
            <a:avLst/>
          </a:prstGeom>
          <a:solidFill>
            <a:srgbClr val="FFFFFF"/>
          </a:solidFill>
          <a:ln w="19050" cap="flat" cmpd="sng">
            <a:solidFill>
              <a:srgbClr val="000000"/>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
                <a:latin typeface="Roboto"/>
                <a:ea typeface="Roboto"/>
                <a:cs typeface="Roboto"/>
                <a:sym typeface="Roboto"/>
              </a:rPr>
              <a:t>R3</a:t>
            </a:r>
            <a:endParaRPr>
              <a:latin typeface="Roboto"/>
              <a:ea typeface="Roboto"/>
              <a:cs typeface="Roboto"/>
              <a:sym typeface="Roboto"/>
            </a:endParaRPr>
          </a:p>
        </p:txBody>
      </p:sp>
      <p:cxnSp>
        <p:nvCxnSpPr>
          <p:cNvPr id="661" name="Google Shape;661;p50"/>
          <p:cNvCxnSpPr>
            <a:stCxn id="658" idx="3"/>
            <a:endCxn id="660" idx="1"/>
          </p:cNvCxnSpPr>
          <p:nvPr/>
        </p:nvCxnSpPr>
        <p:spPr>
          <a:xfrm>
            <a:off x="4609000" y="4351525"/>
            <a:ext cx="1315200" cy="0"/>
          </a:xfrm>
          <a:prstGeom prst="straightConnector1">
            <a:avLst/>
          </a:prstGeom>
          <a:noFill/>
          <a:ln w="19050" cap="flat" cmpd="sng">
            <a:solidFill>
              <a:srgbClr val="000000"/>
            </a:solidFill>
            <a:prstDash val="solid"/>
            <a:round/>
            <a:headEnd type="none" w="med" len="med"/>
            <a:tailEnd type="none" w="med" len="med"/>
          </a:ln>
        </p:spPr>
      </p:cxnSp>
      <p:cxnSp>
        <p:nvCxnSpPr>
          <p:cNvPr id="662" name="Google Shape;662;p50"/>
          <p:cNvCxnSpPr>
            <a:stCxn id="660" idx="3"/>
            <a:endCxn id="663" idx="2"/>
          </p:cNvCxnSpPr>
          <p:nvPr/>
        </p:nvCxnSpPr>
        <p:spPr>
          <a:xfrm>
            <a:off x="6209200" y="4351525"/>
            <a:ext cx="1162800" cy="0"/>
          </a:xfrm>
          <a:prstGeom prst="straightConnector1">
            <a:avLst/>
          </a:prstGeom>
          <a:noFill/>
          <a:ln w="19050" cap="flat" cmpd="sng">
            <a:solidFill>
              <a:srgbClr val="000000"/>
            </a:solidFill>
            <a:prstDash val="solid"/>
            <a:round/>
            <a:headEnd type="none" w="med" len="med"/>
            <a:tailEnd type="none" w="med" len="med"/>
          </a:ln>
        </p:spPr>
      </p:cxnSp>
      <p:sp>
        <p:nvSpPr>
          <p:cNvPr id="663" name="Google Shape;663;p50"/>
          <p:cNvSpPr/>
          <p:nvPr/>
        </p:nvSpPr>
        <p:spPr>
          <a:xfrm>
            <a:off x="7371988" y="4209025"/>
            <a:ext cx="285000" cy="285000"/>
          </a:xfrm>
          <a:prstGeom prst="ellipse">
            <a:avLst/>
          </a:prstGeom>
          <a:solidFill>
            <a:srgbClr val="FFFFFF"/>
          </a:solidFill>
          <a:ln w="19050" cap="flat" cmpd="sng">
            <a:solidFill>
              <a:srgbClr val="000000"/>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
                <a:latin typeface="Roboto"/>
                <a:ea typeface="Roboto"/>
                <a:cs typeface="Roboto"/>
                <a:sym typeface="Roboto"/>
              </a:rPr>
              <a:t>B</a:t>
            </a:r>
            <a:endParaRPr>
              <a:latin typeface="Roboto"/>
              <a:ea typeface="Roboto"/>
              <a:cs typeface="Roboto"/>
              <a:sym typeface="Roboto"/>
            </a:endParaRPr>
          </a:p>
        </p:txBody>
      </p:sp>
      <p:sp>
        <p:nvSpPr>
          <p:cNvPr id="664" name="Google Shape;664;p50"/>
          <p:cNvSpPr txBox="1"/>
          <p:nvPr/>
        </p:nvSpPr>
        <p:spPr>
          <a:xfrm>
            <a:off x="1175800" y="4543275"/>
            <a:ext cx="637800" cy="270900"/>
          </a:xfrm>
          <a:prstGeom prst="rect">
            <a:avLst/>
          </a:prstGeom>
          <a:noFill/>
          <a:ln>
            <a:noFill/>
          </a:ln>
        </p:spPr>
        <p:txBody>
          <a:bodyPr spcFirstLastPara="1" wrap="square" lIns="27425" tIns="27425" rIns="27425" bIns="27425" anchor="t" anchorCtr="0">
            <a:spAutoFit/>
          </a:bodyPr>
          <a:lstStyle/>
          <a:p>
            <a:pPr marL="0" lvl="0" indent="0" algn="ctr" rtl="0">
              <a:lnSpc>
                <a:spcPct val="115000"/>
              </a:lnSpc>
              <a:spcBef>
                <a:spcPts val="600"/>
              </a:spcBef>
              <a:spcAft>
                <a:spcPts val="0"/>
              </a:spcAft>
              <a:buNone/>
            </a:pPr>
            <a:r>
              <a:rPr lang="en">
                <a:latin typeface="Roboto"/>
                <a:ea typeface="Roboto"/>
                <a:cs typeface="Roboto"/>
                <a:sym typeface="Roboto"/>
              </a:rPr>
              <a:t>Sender</a:t>
            </a:r>
            <a:endParaRPr/>
          </a:p>
        </p:txBody>
      </p:sp>
      <p:sp>
        <p:nvSpPr>
          <p:cNvPr id="665" name="Google Shape;665;p50"/>
          <p:cNvSpPr txBox="1"/>
          <p:nvPr/>
        </p:nvSpPr>
        <p:spPr>
          <a:xfrm>
            <a:off x="7081000" y="4543275"/>
            <a:ext cx="867000" cy="270900"/>
          </a:xfrm>
          <a:prstGeom prst="rect">
            <a:avLst/>
          </a:prstGeom>
          <a:noFill/>
          <a:ln>
            <a:noFill/>
          </a:ln>
        </p:spPr>
        <p:txBody>
          <a:bodyPr spcFirstLastPara="1" wrap="square" lIns="27425" tIns="27425" rIns="27425" bIns="27425" anchor="t" anchorCtr="0">
            <a:spAutoFit/>
          </a:bodyPr>
          <a:lstStyle/>
          <a:p>
            <a:pPr marL="0" lvl="0" indent="0" algn="ctr" rtl="0">
              <a:lnSpc>
                <a:spcPct val="115000"/>
              </a:lnSpc>
              <a:spcBef>
                <a:spcPts val="600"/>
              </a:spcBef>
              <a:spcAft>
                <a:spcPts val="0"/>
              </a:spcAft>
              <a:buNone/>
            </a:pPr>
            <a:r>
              <a:rPr lang="en">
                <a:latin typeface="Roboto"/>
                <a:ea typeface="Roboto"/>
                <a:cs typeface="Roboto"/>
                <a:sym typeface="Roboto"/>
              </a:rPr>
              <a:t>Recipient</a:t>
            </a:r>
            <a:endParaRPr/>
          </a:p>
        </p:txBody>
      </p:sp>
      <p:sp>
        <p:nvSpPr>
          <p:cNvPr id="666" name="Google Shape;666;p50"/>
          <p:cNvSpPr txBox="1"/>
          <p:nvPr/>
        </p:nvSpPr>
        <p:spPr>
          <a:xfrm>
            <a:off x="2699800" y="4543275"/>
            <a:ext cx="637800" cy="270900"/>
          </a:xfrm>
          <a:prstGeom prst="rect">
            <a:avLst/>
          </a:prstGeom>
          <a:noFill/>
          <a:ln>
            <a:noFill/>
          </a:ln>
        </p:spPr>
        <p:txBody>
          <a:bodyPr spcFirstLastPara="1" wrap="square" lIns="27425" tIns="27425" rIns="27425" bIns="27425" anchor="t" anchorCtr="0">
            <a:spAutoFit/>
          </a:bodyPr>
          <a:lstStyle/>
          <a:p>
            <a:pPr marL="0" lvl="0" indent="0" algn="ctr" rtl="0">
              <a:lnSpc>
                <a:spcPct val="115000"/>
              </a:lnSpc>
              <a:spcBef>
                <a:spcPts val="600"/>
              </a:spcBef>
              <a:spcAft>
                <a:spcPts val="0"/>
              </a:spcAft>
              <a:buNone/>
            </a:pPr>
            <a:r>
              <a:rPr lang="en">
                <a:latin typeface="Roboto"/>
                <a:ea typeface="Roboto"/>
                <a:cs typeface="Roboto"/>
                <a:sym typeface="Roboto"/>
              </a:rPr>
              <a:t>Router</a:t>
            </a:r>
            <a:endParaRPr/>
          </a:p>
        </p:txBody>
      </p:sp>
      <p:sp>
        <p:nvSpPr>
          <p:cNvPr id="667" name="Google Shape;667;p50"/>
          <p:cNvSpPr txBox="1"/>
          <p:nvPr/>
        </p:nvSpPr>
        <p:spPr>
          <a:xfrm>
            <a:off x="4147600" y="4543275"/>
            <a:ext cx="637800" cy="270900"/>
          </a:xfrm>
          <a:prstGeom prst="rect">
            <a:avLst/>
          </a:prstGeom>
          <a:noFill/>
          <a:ln>
            <a:noFill/>
          </a:ln>
        </p:spPr>
        <p:txBody>
          <a:bodyPr spcFirstLastPara="1" wrap="square" lIns="27425" tIns="27425" rIns="27425" bIns="27425" anchor="t" anchorCtr="0">
            <a:spAutoFit/>
          </a:bodyPr>
          <a:lstStyle/>
          <a:p>
            <a:pPr marL="0" lvl="0" indent="0" algn="ctr" rtl="0">
              <a:lnSpc>
                <a:spcPct val="115000"/>
              </a:lnSpc>
              <a:spcBef>
                <a:spcPts val="600"/>
              </a:spcBef>
              <a:spcAft>
                <a:spcPts val="0"/>
              </a:spcAft>
              <a:buNone/>
            </a:pPr>
            <a:r>
              <a:rPr lang="en">
                <a:latin typeface="Roboto"/>
                <a:ea typeface="Roboto"/>
                <a:cs typeface="Roboto"/>
                <a:sym typeface="Roboto"/>
              </a:rPr>
              <a:t>Router</a:t>
            </a:r>
            <a:endParaRPr/>
          </a:p>
        </p:txBody>
      </p:sp>
      <p:sp>
        <p:nvSpPr>
          <p:cNvPr id="668" name="Google Shape;668;p50"/>
          <p:cNvSpPr txBox="1"/>
          <p:nvPr/>
        </p:nvSpPr>
        <p:spPr>
          <a:xfrm>
            <a:off x="5747800" y="4543275"/>
            <a:ext cx="637800" cy="270900"/>
          </a:xfrm>
          <a:prstGeom prst="rect">
            <a:avLst/>
          </a:prstGeom>
          <a:noFill/>
          <a:ln>
            <a:noFill/>
          </a:ln>
        </p:spPr>
        <p:txBody>
          <a:bodyPr spcFirstLastPara="1" wrap="square" lIns="27425" tIns="27425" rIns="27425" bIns="27425" anchor="t" anchorCtr="0">
            <a:spAutoFit/>
          </a:bodyPr>
          <a:lstStyle/>
          <a:p>
            <a:pPr marL="0" lvl="0" indent="0" algn="ctr" rtl="0">
              <a:lnSpc>
                <a:spcPct val="115000"/>
              </a:lnSpc>
              <a:spcBef>
                <a:spcPts val="600"/>
              </a:spcBef>
              <a:spcAft>
                <a:spcPts val="0"/>
              </a:spcAft>
              <a:buNone/>
            </a:pPr>
            <a:r>
              <a:rPr lang="en">
                <a:latin typeface="Roboto"/>
                <a:ea typeface="Roboto"/>
                <a:cs typeface="Roboto"/>
                <a:sym typeface="Roboto"/>
              </a:rPr>
              <a:t>Router</a:t>
            </a:r>
            <a:endParaRPr/>
          </a:p>
        </p:txBody>
      </p:sp>
      <p:sp>
        <p:nvSpPr>
          <p:cNvPr id="669" name="Google Shape;669;p50"/>
          <p:cNvSpPr/>
          <p:nvPr/>
        </p:nvSpPr>
        <p:spPr>
          <a:xfrm>
            <a:off x="7733200" y="3538800"/>
            <a:ext cx="977100" cy="513000"/>
          </a:xfrm>
          <a:prstGeom prst="wedgeRoundRectCallout">
            <a:avLst>
              <a:gd name="adj1" fmla="val -66934"/>
              <a:gd name="adj2" fmla="val 62187"/>
              <a:gd name="adj3" fmla="val 0"/>
            </a:avLst>
          </a:prstGeom>
          <a:noFill/>
          <a:ln w="9525" cap="flat" cmpd="sng">
            <a:solidFill>
              <a:schemeClr val="accent2"/>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
                <a:solidFill>
                  <a:schemeClr val="accent2"/>
                </a:solidFill>
                <a:latin typeface="Roboto"/>
                <a:ea typeface="Roboto"/>
                <a:cs typeface="Roboto"/>
                <a:sym typeface="Roboto"/>
              </a:rPr>
              <a:t>Got all 10 packets!</a:t>
            </a:r>
            <a:endParaRPr>
              <a:solidFill>
                <a:schemeClr val="accent2"/>
              </a:solidFill>
              <a:latin typeface="Roboto"/>
              <a:ea typeface="Roboto"/>
              <a:cs typeface="Roboto"/>
              <a:sym typeface="Roboto"/>
            </a:endParaRPr>
          </a:p>
        </p:txBody>
      </p:sp>
      <p:sp>
        <p:nvSpPr>
          <p:cNvPr id="2" name="Slide Number Placeholder 1">
            <a:extLst>
              <a:ext uri="{FF2B5EF4-FFF2-40B4-BE49-F238E27FC236}">
                <a16:creationId xmlns:a16="http://schemas.microsoft.com/office/drawing/2014/main" id="{5B4A27BD-AB76-BEC7-FB43-44AF2529EA6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24</a:t>
            </a:fld>
            <a:endParaRPr lang="en"/>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673"/>
        <p:cNvGrpSpPr/>
        <p:nvPr/>
      </p:nvGrpSpPr>
      <p:grpSpPr>
        <a:xfrm>
          <a:off x="0" y="0"/>
          <a:ext cx="0" cy="0"/>
          <a:chOff x="0" y="0"/>
          <a:chExt cx="0" cy="0"/>
        </a:xfrm>
      </p:grpSpPr>
      <p:sp>
        <p:nvSpPr>
          <p:cNvPr id="674" name="Google Shape;674;p51"/>
          <p:cNvSpPr txBox="1">
            <a:spLocks noGrp="1"/>
          </p:cNvSpPr>
          <p:nvPr>
            <p:ph type="title"/>
          </p:nvPr>
        </p:nvSpPr>
        <p:spPr>
          <a:xfrm>
            <a:off x="0" y="0"/>
            <a:ext cx="9144000" cy="393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Which Solution is Better?</a:t>
            </a:r>
            <a:endParaRPr/>
          </a:p>
        </p:txBody>
      </p:sp>
      <p:sp>
        <p:nvSpPr>
          <p:cNvPr id="675" name="Google Shape;675;p51"/>
          <p:cNvSpPr txBox="1">
            <a:spLocks noGrp="1"/>
          </p:cNvSpPr>
          <p:nvPr>
            <p:ph type="body" idx="1"/>
          </p:nvPr>
        </p:nvSpPr>
        <p:spPr>
          <a:xfrm>
            <a:off x="107050" y="402200"/>
            <a:ext cx="8909700" cy="4530600"/>
          </a:xfrm>
          <a:prstGeom prst="rect">
            <a:avLst/>
          </a:prstGeom>
        </p:spPr>
        <p:txBody>
          <a:bodyPr spcFirstLastPara="1" wrap="square" lIns="91425" tIns="91425" rIns="91425" bIns="91425" anchor="t" anchorCtr="0">
            <a:noAutofit/>
          </a:bodyPr>
          <a:lstStyle/>
          <a:p>
            <a:pPr marL="0" lvl="0" indent="0">
              <a:buNone/>
            </a:pPr>
            <a:r>
              <a:rPr lang="en-US" dirty="0"/>
              <a:t>Problem with Solution 1 </a:t>
            </a:r>
            <a:r>
              <a:rPr lang="en" dirty="0"/>
              <a:t>(only routers check) </a:t>
            </a:r>
            <a:r>
              <a:rPr lang="en-US" dirty="0"/>
              <a:t>: The end host (Bob) had to trust the network for correctness.</a:t>
            </a:r>
          </a:p>
          <a:p>
            <a:pPr lvl="0"/>
            <a:r>
              <a:rPr lang="en-US" dirty="0"/>
              <a:t>If the reliability code in the network is buggy, there's nothing Bob can do.</a:t>
            </a:r>
          </a:p>
          <a:p>
            <a:pPr marL="0" indent="0">
              <a:buNone/>
            </a:pPr>
            <a:r>
              <a:rPr lang="en" dirty="0"/>
              <a:t>Solution 2 (only end hosts check) can be correct by itself, where</a:t>
            </a:r>
            <a:r>
              <a:rPr lang="en-US" dirty="0"/>
              <a:t> Bob only had to rely on himself for correctness.</a:t>
            </a:r>
          </a:p>
          <a:p>
            <a:pPr lvl="0"/>
            <a:r>
              <a:rPr lang="en-US" dirty="0"/>
              <a:t>If the reliability code is buggy, Bob has the power to fix it.</a:t>
            </a:r>
          </a:p>
          <a:p>
            <a:pPr marL="0" lvl="0" indent="0" algn="l" rtl="0">
              <a:spcBef>
                <a:spcPts val="600"/>
              </a:spcBef>
              <a:spcAft>
                <a:spcPts val="0"/>
              </a:spcAft>
              <a:buNone/>
            </a:pPr>
            <a:r>
              <a:rPr lang="en" dirty="0"/>
              <a:t>Solution 2 is strictly better!</a:t>
            </a:r>
            <a:endParaRPr dirty="0"/>
          </a:p>
          <a:p>
            <a:pPr marL="457200" lvl="0" indent="-342900" algn="l" rtl="0">
              <a:spcBef>
                <a:spcPts val="0"/>
              </a:spcBef>
              <a:spcAft>
                <a:spcPts val="0"/>
              </a:spcAft>
              <a:buSzPts val="1800"/>
              <a:buChar char="●"/>
            </a:pPr>
            <a:r>
              <a:rPr lang="en" dirty="0"/>
              <a:t>End hosts checking alone is already sufficient.</a:t>
            </a:r>
            <a:endParaRPr dirty="0"/>
          </a:p>
          <a:p>
            <a:pPr marL="457200" lvl="0" indent="-342900" algn="l" rtl="0">
              <a:spcBef>
                <a:spcPts val="0"/>
              </a:spcBef>
              <a:spcAft>
                <a:spcPts val="0"/>
              </a:spcAft>
              <a:buSzPts val="1800"/>
              <a:buChar char="●"/>
            </a:pPr>
            <a:r>
              <a:rPr lang="en" dirty="0"/>
              <a:t>Router checks in solution 1 are unnecessary: Extra complexity for the network.</a:t>
            </a:r>
            <a:endParaRPr dirty="0"/>
          </a:p>
          <a:p>
            <a:pPr marL="0" lvl="0" indent="0" algn="l" rtl="0">
              <a:spcBef>
                <a:spcPts val="600"/>
              </a:spcBef>
              <a:spcAft>
                <a:spcPts val="0"/>
              </a:spcAft>
              <a:buNone/>
            </a:pPr>
            <a:r>
              <a:rPr lang="en" b="1" dirty="0"/>
              <a:t>End-to-end principle</a:t>
            </a:r>
            <a:r>
              <a:rPr lang="en" dirty="0"/>
              <a:t>: Certain application features (e.g. reliability) must be implemented at the end host for correctness.</a:t>
            </a:r>
            <a:endParaRPr dirty="0"/>
          </a:p>
        </p:txBody>
      </p:sp>
      <p:sp>
        <p:nvSpPr>
          <p:cNvPr id="2" name="Slide Number Placeholder 1">
            <a:extLst>
              <a:ext uri="{FF2B5EF4-FFF2-40B4-BE49-F238E27FC236}">
                <a16:creationId xmlns:a16="http://schemas.microsoft.com/office/drawing/2014/main" id="{8F7E4E01-3BC6-5348-17DF-BDDDED78514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25</a:t>
            </a:fld>
            <a:endParaRPr lang="en"/>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685"/>
        <p:cNvGrpSpPr/>
        <p:nvPr/>
      </p:nvGrpSpPr>
      <p:grpSpPr>
        <a:xfrm>
          <a:off x="0" y="0"/>
          <a:ext cx="0" cy="0"/>
          <a:chOff x="0" y="0"/>
          <a:chExt cx="0" cy="0"/>
        </a:xfrm>
      </p:grpSpPr>
      <p:sp>
        <p:nvSpPr>
          <p:cNvPr id="686" name="Google Shape;686;p53"/>
          <p:cNvSpPr txBox="1">
            <a:spLocks noGrp="1"/>
          </p:cNvSpPr>
          <p:nvPr>
            <p:ph type="title"/>
          </p:nvPr>
        </p:nvSpPr>
        <p:spPr>
          <a:xfrm>
            <a:off x="0" y="0"/>
            <a:ext cx="9144000" cy="393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Breaking the End-to-End Principle for Performance</a:t>
            </a:r>
            <a:endParaRPr/>
          </a:p>
        </p:txBody>
      </p:sp>
      <p:sp>
        <p:nvSpPr>
          <p:cNvPr id="687" name="Google Shape;687;p53"/>
          <p:cNvSpPr txBox="1">
            <a:spLocks noGrp="1"/>
          </p:cNvSpPr>
          <p:nvPr>
            <p:ph type="body" idx="1"/>
          </p:nvPr>
        </p:nvSpPr>
        <p:spPr>
          <a:xfrm>
            <a:off x="117150" y="281644"/>
            <a:ext cx="8909700" cy="26709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dirty="0"/>
              <a:t>The end-to-end principle can be relaxed.</a:t>
            </a:r>
            <a:endParaRPr dirty="0"/>
          </a:p>
          <a:p>
            <a:pPr marL="457200" lvl="0" indent="-342900" algn="l" rtl="0">
              <a:spcBef>
                <a:spcPts val="600"/>
              </a:spcBef>
              <a:spcAft>
                <a:spcPts val="0"/>
              </a:spcAft>
              <a:buSzPts val="1800"/>
              <a:buChar char="●"/>
            </a:pPr>
            <a:r>
              <a:rPr lang="en" dirty="0"/>
              <a:t>Could implement reliability in the network as a performance optimization.</a:t>
            </a:r>
            <a:endParaRPr dirty="0"/>
          </a:p>
          <a:p>
            <a:pPr marL="457200" lvl="0" indent="-342900" algn="l" rtl="0">
              <a:spcBef>
                <a:spcPts val="0"/>
              </a:spcBef>
              <a:spcAft>
                <a:spcPts val="0"/>
              </a:spcAft>
              <a:buSzPts val="1800"/>
              <a:buChar char="●"/>
            </a:pPr>
            <a:r>
              <a:rPr lang="en" dirty="0"/>
              <a:t>Must be done </a:t>
            </a:r>
            <a:r>
              <a:rPr lang="en" i="1" dirty="0"/>
              <a:t>in addition</a:t>
            </a:r>
            <a:r>
              <a:rPr lang="en" dirty="0"/>
              <a:t> to end-to-end checks, for correctness.</a:t>
            </a:r>
            <a:endParaRPr dirty="0"/>
          </a:p>
          <a:p>
            <a:pPr marL="0" lvl="0" indent="0" algn="l" rtl="0">
              <a:spcBef>
                <a:spcPts val="600"/>
              </a:spcBef>
              <a:spcAft>
                <a:spcPts val="0"/>
              </a:spcAft>
              <a:buNone/>
            </a:pPr>
            <a:r>
              <a:rPr lang="en" dirty="0"/>
              <a:t>Example: Links can send duplicate packets to improve/optimize network performance. Crrectness is guaranteed by the end-to-end principle regardless of the network performance (by retransmission of lost packets) </a:t>
            </a:r>
            <a:endParaRPr dirty="0"/>
          </a:p>
        </p:txBody>
      </p:sp>
      <p:sp>
        <p:nvSpPr>
          <p:cNvPr id="688" name="Google Shape;688;p53"/>
          <p:cNvSpPr/>
          <p:nvPr/>
        </p:nvSpPr>
        <p:spPr>
          <a:xfrm>
            <a:off x="1371400" y="2698088"/>
            <a:ext cx="285000" cy="285000"/>
          </a:xfrm>
          <a:prstGeom prst="rect">
            <a:avLst/>
          </a:prstGeom>
          <a:solidFill>
            <a:srgbClr val="FFFFFF"/>
          </a:solidFill>
          <a:ln w="19050" cap="flat" cmpd="sng">
            <a:solidFill>
              <a:srgbClr val="000000"/>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689" name="Google Shape;689;p53"/>
          <p:cNvSpPr/>
          <p:nvPr/>
        </p:nvSpPr>
        <p:spPr>
          <a:xfrm>
            <a:off x="609388" y="2698088"/>
            <a:ext cx="285000" cy="285000"/>
          </a:xfrm>
          <a:prstGeom prst="ellipse">
            <a:avLst/>
          </a:prstGeom>
          <a:solidFill>
            <a:srgbClr val="FFFFFF"/>
          </a:solidFill>
          <a:ln w="19050" cap="flat" cmpd="sng">
            <a:solidFill>
              <a:srgbClr val="000000"/>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cxnSp>
        <p:nvCxnSpPr>
          <p:cNvPr id="690" name="Google Shape;690;p53"/>
          <p:cNvCxnSpPr>
            <a:stCxn id="689" idx="6"/>
            <a:endCxn id="688" idx="1"/>
          </p:cNvCxnSpPr>
          <p:nvPr/>
        </p:nvCxnSpPr>
        <p:spPr>
          <a:xfrm>
            <a:off x="894388" y="2840588"/>
            <a:ext cx="477000" cy="0"/>
          </a:xfrm>
          <a:prstGeom prst="straightConnector1">
            <a:avLst/>
          </a:prstGeom>
          <a:noFill/>
          <a:ln w="19050" cap="flat" cmpd="sng">
            <a:solidFill>
              <a:srgbClr val="000000"/>
            </a:solidFill>
            <a:prstDash val="solid"/>
            <a:round/>
            <a:headEnd type="none" w="med" len="med"/>
            <a:tailEnd type="none" w="med" len="med"/>
          </a:ln>
        </p:spPr>
      </p:cxnSp>
      <mc:AlternateContent xmlns:mc="http://schemas.openxmlformats.org/markup-compatibility/2006" xmlns:a14="http://schemas.microsoft.com/office/drawing/2010/main">
        <mc:Choice Requires="a14">
          <p:sp>
            <p:nvSpPr>
              <p:cNvPr id="691" name="Google Shape;691;p53"/>
              <p:cNvSpPr txBox="1"/>
              <p:nvPr/>
            </p:nvSpPr>
            <p:spPr>
              <a:xfrm>
                <a:off x="433000" y="3253988"/>
                <a:ext cx="8081388" cy="1692741"/>
              </a:xfrm>
              <a:prstGeom prst="rect">
                <a:avLst/>
              </a:prstGeom>
              <a:noFill/>
              <a:ln>
                <a:noFill/>
              </a:ln>
            </p:spPr>
            <p:txBody>
              <a:bodyPr spcFirstLastPara="1" wrap="square" lIns="91425" tIns="91425" rIns="91425" bIns="91425" anchor="t" anchorCtr="0">
                <a:spAutoFit/>
              </a:bodyPr>
              <a:lstStyle/>
              <a:p>
                <a:r>
                  <a:rPr lang="en-US" dirty="0">
                    <a:solidFill>
                      <a:srgbClr val="CC4125"/>
                    </a:solidFill>
                    <a:latin typeface="Roboto"/>
                    <a:ea typeface="Roboto"/>
                    <a:cs typeface="Roboto"/>
                    <a:sym typeface="Roboto"/>
                  </a:rPr>
                  <a:t>10 links, 10% failure rate per link = ~</a:t>
                </a:r>
                <a:r>
                  <a:rPr lang="en-US" b="1" dirty="0">
                    <a:solidFill>
                      <a:srgbClr val="CC4125"/>
                    </a:solidFill>
                    <a:latin typeface="Roboto"/>
                    <a:ea typeface="Roboto"/>
                    <a:cs typeface="Roboto"/>
                    <a:sym typeface="Roboto"/>
                  </a:rPr>
                  <a:t>65%</a:t>
                </a:r>
                <a:r>
                  <a:rPr lang="en-US" dirty="0">
                    <a:solidFill>
                      <a:srgbClr val="CC4125"/>
                    </a:solidFill>
                    <a:latin typeface="Roboto"/>
                    <a:ea typeface="Roboto"/>
                    <a:cs typeface="Roboto"/>
                    <a:sym typeface="Roboto"/>
                  </a:rPr>
                  <a:t> end-to-end failure probablity. </a:t>
                </a:r>
                <a:r>
                  <a:rPr lang="en-US" dirty="0">
                    <a:solidFill>
                      <a:schemeClr val="tx1"/>
                    </a:solidFill>
                    <a:latin typeface="Roboto"/>
                    <a:ea typeface="Roboto"/>
                    <a:cs typeface="Roboto"/>
                    <a:sym typeface="Roboto"/>
                  </a:rPr>
                  <a:t>(Success rate per link = 1−0.1 = 0.9, so </a:t>
                </a:r>
                <a:r>
                  <a:rPr lang="en-US" dirty="0">
                    <a:solidFill>
                      <a:schemeClr val="tx1"/>
                    </a:solidFill>
                    <a:latin typeface="Roboto"/>
                    <a:ea typeface="Roboto"/>
                    <a:cs typeface="Roboto"/>
                  </a:rPr>
                  <a:t>end-to-end success probability </a:t>
                </a:r>
                <a:r>
                  <a:rPr lang="en-US" dirty="0">
                    <a:solidFill>
                      <a:schemeClr val="tx1"/>
                    </a:solidFill>
                    <a:latin typeface="Roboto"/>
                    <a:ea typeface="Roboto"/>
                    <a:cs typeface="Roboto"/>
                    <a:sym typeface="Roboto"/>
                  </a:rPr>
                  <a:t> (when all 10 links must succeed)</a:t>
                </a:r>
                <a:r>
                  <a:rPr lang="en-US" dirty="0">
                    <a:solidFill>
                      <a:schemeClr val="tx1"/>
                    </a:solidFill>
                    <a:latin typeface="Roboto"/>
                    <a:ea typeface="Roboto"/>
                    <a:cs typeface="Roboto"/>
                  </a:rPr>
                  <a:t>: 0.9</a:t>
                </a:r>
                <a:r>
                  <a:rPr lang="en-US" baseline="30000" dirty="0">
                    <a:solidFill>
                      <a:schemeClr val="tx1"/>
                    </a:solidFill>
                    <a:latin typeface="Roboto"/>
                    <a:ea typeface="Roboto"/>
                    <a:cs typeface="Roboto"/>
                  </a:rPr>
                  <a:t>10</a:t>
                </a:r>
                <a:r>
                  <a:rPr lang="en-US" dirty="0">
                    <a:solidFill>
                      <a:schemeClr val="tx1"/>
                    </a:solidFill>
                    <a:latin typeface="Roboto"/>
                    <a:ea typeface="Roboto"/>
                    <a:cs typeface="Roboto"/>
                  </a:rPr>
                  <a:t> </a:t>
                </a:r>
                <a14:m>
                  <m:oMath xmlns:m="http://schemas.openxmlformats.org/officeDocument/2006/math">
                    <m:r>
                      <a:rPr lang="ar-AE">
                        <a:solidFill>
                          <a:schemeClr val="tx1"/>
                        </a:solidFill>
                        <a:latin typeface="Cambria Math" panose="02040503050406030204" pitchFamily="18" charset="0"/>
                        <a:ea typeface="Roboto"/>
                        <a:cs typeface="Roboto"/>
                      </a:rPr>
                      <m:t>≈</m:t>
                    </m:r>
                  </m:oMath>
                </a14:m>
                <a:r>
                  <a:rPr lang="en-US" dirty="0">
                    <a:solidFill>
                      <a:schemeClr val="tx1"/>
                    </a:solidFill>
                    <a:latin typeface="Roboto"/>
                    <a:ea typeface="Roboto"/>
                    <a:cs typeface="Roboto"/>
                  </a:rPr>
                  <a:t> 0.35</a:t>
                </a:r>
                <a:r>
                  <a:rPr lang="en-US" dirty="0">
                    <a:solidFill>
                      <a:schemeClr val="tx1"/>
                    </a:solidFill>
                    <a:latin typeface="Roboto"/>
                    <a:ea typeface="Roboto"/>
                    <a:cs typeface="Roboto"/>
                    <a:sym typeface="Roboto"/>
                  </a:rPr>
                  <a:t> , hence End-to-end failure rate is 1-0.35 = 0.65.)</a:t>
                </a:r>
                <a:endParaRPr lang="en-US" dirty="0">
                  <a:solidFill>
                    <a:srgbClr val="CC4125"/>
                  </a:solidFill>
                  <a:latin typeface="Roboto"/>
                  <a:ea typeface="Roboto"/>
                  <a:cs typeface="Roboto"/>
                </a:endParaRPr>
              </a:p>
              <a:p>
                <a:r>
                  <a:rPr lang="en-US" dirty="0">
                    <a:solidFill>
                      <a:srgbClr val="CC4125"/>
                    </a:solidFill>
                    <a:latin typeface="Roboto"/>
                    <a:ea typeface="Roboto"/>
                    <a:cs typeface="Roboto"/>
                    <a:sym typeface="Roboto"/>
                  </a:rPr>
                  <a:t>If each link sends 2 extra copies of every packet (3 total): 0.1% failure rate per link, ~</a:t>
                </a:r>
                <a:r>
                  <a:rPr lang="en-US" b="1" dirty="0">
                    <a:solidFill>
                      <a:srgbClr val="CC4125"/>
                    </a:solidFill>
                    <a:latin typeface="Roboto"/>
                    <a:ea typeface="Roboto"/>
                    <a:cs typeface="Roboto"/>
                    <a:sym typeface="Roboto"/>
                  </a:rPr>
                  <a:t>1%</a:t>
                </a:r>
                <a:r>
                  <a:rPr lang="en-US" dirty="0">
                    <a:solidFill>
                      <a:srgbClr val="CC4125"/>
                    </a:solidFill>
                    <a:latin typeface="Roboto"/>
                    <a:ea typeface="Roboto"/>
                    <a:cs typeface="Roboto"/>
                    <a:sym typeface="Roboto"/>
                  </a:rPr>
                  <a:t> end-to-end failure rate. </a:t>
                </a:r>
                <a:r>
                  <a:rPr lang="en-US" dirty="0">
                    <a:solidFill>
                      <a:schemeClr val="tx1"/>
                    </a:solidFill>
                    <a:latin typeface="Roboto"/>
                    <a:ea typeface="Roboto"/>
                    <a:cs typeface="Roboto"/>
                    <a:sym typeface="Roboto"/>
                  </a:rPr>
                  <a:t>(A link only fails if all 3 copies fail. Single-copy failure probability: 𝑞 = 0.1. Failure rate per link when all 3 copies fail is: 𝑞</a:t>
                </a:r>
                <a:r>
                  <a:rPr lang="en-US" baseline="30000" dirty="0">
                    <a:solidFill>
                      <a:schemeClr val="tx1"/>
                    </a:solidFill>
                    <a:latin typeface="Roboto"/>
                    <a:ea typeface="Roboto"/>
                    <a:cs typeface="Roboto"/>
                    <a:sym typeface="Roboto"/>
                  </a:rPr>
                  <a:t>3 </a:t>
                </a:r>
                <a:r>
                  <a:rPr lang="en-US" dirty="0">
                    <a:solidFill>
                      <a:schemeClr val="tx1"/>
                    </a:solidFill>
                    <a:latin typeface="Roboto"/>
                    <a:ea typeface="Roboto"/>
                    <a:cs typeface="Roboto"/>
                    <a:sym typeface="Roboto"/>
                  </a:rPr>
                  <a:t>= 0.001. Success rate per link = 1− 0.001 = 0.999, so end-to-end success rate is: 0.999</a:t>
                </a:r>
                <a:r>
                  <a:rPr lang="en-US" baseline="30000" dirty="0">
                    <a:solidFill>
                      <a:schemeClr val="tx1"/>
                    </a:solidFill>
                    <a:latin typeface="Roboto"/>
                    <a:ea typeface="Roboto"/>
                    <a:cs typeface="Roboto"/>
                    <a:sym typeface="Roboto"/>
                  </a:rPr>
                  <a:t>10</a:t>
                </a:r>
                <a:r>
                  <a:rPr lang="en-US" dirty="0">
                    <a:solidFill>
                      <a:schemeClr val="tx1"/>
                    </a:solidFill>
                    <a:latin typeface="Roboto"/>
                    <a:ea typeface="Roboto"/>
                    <a:cs typeface="Roboto"/>
                    <a:sym typeface="Roboto"/>
                  </a:rPr>
                  <a:t>= 0.990, hence end-to-end failure rate is 1 - 0.99 = 0.01.)</a:t>
                </a:r>
              </a:p>
            </p:txBody>
          </p:sp>
        </mc:Choice>
        <mc:Fallback xmlns="">
          <p:sp>
            <p:nvSpPr>
              <p:cNvPr id="691" name="Google Shape;691;p53"/>
              <p:cNvSpPr txBox="1">
                <a:spLocks noRot="1" noChangeAspect="1" noMove="1" noResize="1" noEditPoints="1" noAdjustHandles="1" noChangeArrowheads="1" noChangeShapeType="1" noTextEdit="1"/>
              </p:cNvSpPr>
              <p:nvPr/>
            </p:nvSpPr>
            <p:spPr>
              <a:xfrm>
                <a:off x="433000" y="3253988"/>
                <a:ext cx="8081388" cy="1692741"/>
              </a:xfrm>
              <a:prstGeom prst="rect">
                <a:avLst/>
              </a:prstGeom>
              <a:blipFill>
                <a:blip r:embed="rId3"/>
                <a:stretch>
                  <a:fillRect l="-226" r="-603" b="-361"/>
                </a:stretch>
              </a:blipFill>
              <a:ln>
                <a:noFill/>
              </a:ln>
            </p:spPr>
            <p:txBody>
              <a:bodyPr/>
              <a:lstStyle/>
              <a:p>
                <a:r>
                  <a:rPr lang="en-US">
                    <a:noFill/>
                  </a:rPr>
                  <a:t> </a:t>
                </a:r>
              </a:p>
            </p:txBody>
          </p:sp>
        </mc:Fallback>
      </mc:AlternateContent>
      <p:sp>
        <p:nvSpPr>
          <p:cNvPr id="692" name="Google Shape;692;p53"/>
          <p:cNvSpPr/>
          <p:nvPr/>
        </p:nvSpPr>
        <p:spPr>
          <a:xfrm>
            <a:off x="2133400" y="2698088"/>
            <a:ext cx="285000" cy="285000"/>
          </a:xfrm>
          <a:prstGeom prst="rect">
            <a:avLst/>
          </a:prstGeom>
          <a:solidFill>
            <a:srgbClr val="FFFFFF"/>
          </a:solidFill>
          <a:ln w="19050" cap="flat" cmpd="sng">
            <a:solidFill>
              <a:srgbClr val="000000"/>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cxnSp>
        <p:nvCxnSpPr>
          <p:cNvPr id="693" name="Google Shape;693;p53"/>
          <p:cNvCxnSpPr>
            <a:stCxn id="688" idx="3"/>
            <a:endCxn id="692" idx="1"/>
          </p:cNvCxnSpPr>
          <p:nvPr/>
        </p:nvCxnSpPr>
        <p:spPr>
          <a:xfrm>
            <a:off x="1656400" y="2840588"/>
            <a:ext cx="477000" cy="0"/>
          </a:xfrm>
          <a:prstGeom prst="straightConnector1">
            <a:avLst/>
          </a:prstGeom>
          <a:noFill/>
          <a:ln w="19050" cap="flat" cmpd="sng">
            <a:solidFill>
              <a:srgbClr val="000000"/>
            </a:solidFill>
            <a:prstDash val="solid"/>
            <a:round/>
            <a:headEnd type="none" w="med" len="med"/>
            <a:tailEnd type="none" w="med" len="med"/>
          </a:ln>
        </p:spPr>
      </p:cxnSp>
      <p:sp>
        <p:nvSpPr>
          <p:cNvPr id="694" name="Google Shape;694;p53"/>
          <p:cNvSpPr/>
          <p:nvPr/>
        </p:nvSpPr>
        <p:spPr>
          <a:xfrm>
            <a:off x="2895400" y="2698088"/>
            <a:ext cx="285000" cy="285000"/>
          </a:xfrm>
          <a:prstGeom prst="rect">
            <a:avLst/>
          </a:prstGeom>
          <a:solidFill>
            <a:srgbClr val="FFFFFF"/>
          </a:solidFill>
          <a:ln w="19050" cap="flat" cmpd="sng">
            <a:solidFill>
              <a:srgbClr val="000000"/>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cxnSp>
        <p:nvCxnSpPr>
          <p:cNvPr id="695" name="Google Shape;695;p53"/>
          <p:cNvCxnSpPr>
            <a:stCxn id="692" idx="3"/>
            <a:endCxn id="694" idx="1"/>
          </p:cNvCxnSpPr>
          <p:nvPr/>
        </p:nvCxnSpPr>
        <p:spPr>
          <a:xfrm>
            <a:off x="2418400" y="2840588"/>
            <a:ext cx="477000" cy="0"/>
          </a:xfrm>
          <a:prstGeom prst="straightConnector1">
            <a:avLst/>
          </a:prstGeom>
          <a:noFill/>
          <a:ln w="19050" cap="flat" cmpd="sng">
            <a:solidFill>
              <a:srgbClr val="000000"/>
            </a:solidFill>
            <a:prstDash val="solid"/>
            <a:round/>
            <a:headEnd type="none" w="med" len="med"/>
            <a:tailEnd type="none" w="med" len="med"/>
          </a:ln>
        </p:spPr>
      </p:cxnSp>
      <p:sp>
        <p:nvSpPr>
          <p:cNvPr id="696" name="Google Shape;696;p53"/>
          <p:cNvSpPr/>
          <p:nvPr/>
        </p:nvSpPr>
        <p:spPr>
          <a:xfrm>
            <a:off x="3657400" y="2698088"/>
            <a:ext cx="285000" cy="285000"/>
          </a:xfrm>
          <a:prstGeom prst="rect">
            <a:avLst/>
          </a:prstGeom>
          <a:solidFill>
            <a:srgbClr val="FFFFFF"/>
          </a:solidFill>
          <a:ln w="19050" cap="flat" cmpd="sng">
            <a:solidFill>
              <a:srgbClr val="000000"/>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cxnSp>
        <p:nvCxnSpPr>
          <p:cNvPr id="697" name="Google Shape;697;p53"/>
          <p:cNvCxnSpPr>
            <a:stCxn id="694" idx="3"/>
            <a:endCxn id="696" idx="1"/>
          </p:cNvCxnSpPr>
          <p:nvPr/>
        </p:nvCxnSpPr>
        <p:spPr>
          <a:xfrm>
            <a:off x="3180400" y="2840588"/>
            <a:ext cx="477000" cy="0"/>
          </a:xfrm>
          <a:prstGeom prst="straightConnector1">
            <a:avLst/>
          </a:prstGeom>
          <a:noFill/>
          <a:ln w="19050" cap="flat" cmpd="sng">
            <a:solidFill>
              <a:srgbClr val="000000"/>
            </a:solidFill>
            <a:prstDash val="solid"/>
            <a:round/>
            <a:headEnd type="none" w="med" len="med"/>
            <a:tailEnd type="none" w="med" len="med"/>
          </a:ln>
        </p:spPr>
      </p:cxnSp>
      <p:sp>
        <p:nvSpPr>
          <p:cNvPr id="698" name="Google Shape;698;p53"/>
          <p:cNvSpPr/>
          <p:nvPr/>
        </p:nvSpPr>
        <p:spPr>
          <a:xfrm>
            <a:off x="4419400" y="2698088"/>
            <a:ext cx="285000" cy="285000"/>
          </a:xfrm>
          <a:prstGeom prst="rect">
            <a:avLst/>
          </a:prstGeom>
          <a:solidFill>
            <a:srgbClr val="FFFFFF"/>
          </a:solidFill>
          <a:ln w="19050" cap="flat" cmpd="sng">
            <a:solidFill>
              <a:srgbClr val="000000"/>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cxnSp>
        <p:nvCxnSpPr>
          <p:cNvPr id="699" name="Google Shape;699;p53"/>
          <p:cNvCxnSpPr>
            <a:stCxn id="696" idx="3"/>
            <a:endCxn id="698" idx="1"/>
          </p:cNvCxnSpPr>
          <p:nvPr/>
        </p:nvCxnSpPr>
        <p:spPr>
          <a:xfrm>
            <a:off x="3942400" y="2840588"/>
            <a:ext cx="477000" cy="0"/>
          </a:xfrm>
          <a:prstGeom prst="straightConnector1">
            <a:avLst/>
          </a:prstGeom>
          <a:noFill/>
          <a:ln w="19050" cap="flat" cmpd="sng">
            <a:solidFill>
              <a:srgbClr val="000000"/>
            </a:solidFill>
            <a:prstDash val="solid"/>
            <a:round/>
            <a:headEnd type="none" w="med" len="med"/>
            <a:tailEnd type="none" w="med" len="med"/>
          </a:ln>
        </p:spPr>
      </p:cxnSp>
      <p:sp>
        <p:nvSpPr>
          <p:cNvPr id="700" name="Google Shape;700;p53"/>
          <p:cNvSpPr/>
          <p:nvPr/>
        </p:nvSpPr>
        <p:spPr>
          <a:xfrm>
            <a:off x="5181400" y="2698088"/>
            <a:ext cx="285000" cy="285000"/>
          </a:xfrm>
          <a:prstGeom prst="rect">
            <a:avLst/>
          </a:prstGeom>
          <a:solidFill>
            <a:srgbClr val="FFFFFF"/>
          </a:solidFill>
          <a:ln w="19050" cap="flat" cmpd="sng">
            <a:solidFill>
              <a:srgbClr val="000000"/>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cxnSp>
        <p:nvCxnSpPr>
          <p:cNvPr id="701" name="Google Shape;701;p53"/>
          <p:cNvCxnSpPr>
            <a:stCxn id="698" idx="3"/>
            <a:endCxn id="700" idx="1"/>
          </p:cNvCxnSpPr>
          <p:nvPr/>
        </p:nvCxnSpPr>
        <p:spPr>
          <a:xfrm>
            <a:off x="4704400" y="2840588"/>
            <a:ext cx="477000" cy="0"/>
          </a:xfrm>
          <a:prstGeom prst="straightConnector1">
            <a:avLst/>
          </a:prstGeom>
          <a:noFill/>
          <a:ln w="19050" cap="flat" cmpd="sng">
            <a:solidFill>
              <a:srgbClr val="000000"/>
            </a:solidFill>
            <a:prstDash val="solid"/>
            <a:round/>
            <a:headEnd type="none" w="med" len="med"/>
            <a:tailEnd type="none" w="med" len="med"/>
          </a:ln>
        </p:spPr>
      </p:cxnSp>
      <p:sp>
        <p:nvSpPr>
          <p:cNvPr id="702" name="Google Shape;702;p53"/>
          <p:cNvSpPr/>
          <p:nvPr/>
        </p:nvSpPr>
        <p:spPr>
          <a:xfrm>
            <a:off x="5943400" y="2698088"/>
            <a:ext cx="285000" cy="285000"/>
          </a:xfrm>
          <a:prstGeom prst="rect">
            <a:avLst/>
          </a:prstGeom>
          <a:solidFill>
            <a:srgbClr val="FFFFFF"/>
          </a:solidFill>
          <a:ln w="19050" cap="flat" cmpd="sng">
            <a:solidFill>
              <a:srgbClr val="000000"/>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cxnSp>
        <p:nvCxnSpPr>
          <p:cNvPr id="703" name="Google Shape;703;p53"/>
          <p:cNvCxnSpPr>
            <a:stCxn id="700" idx="3"/>
            <a:endCxn id="702" idx="1"/>
          </p:cNvCxnSpPr>
          <p:nvPr/>
        </p:nvCxnSpPr>
        <p:spPr>
          <a:xfrm>
            <a:off x="5466400" y="2840588"/>
            <a:ext cx="477000" cy="0"/>
          </a:xfrm>
          <a:prstGeom prst="straightConnector1">
            <a:avLst/>
          </a:prstGeom>
          <a:noFill/>
          <a:ln w="19050" cap="flat" cmpd="sng">
            <a:solidFill>
              <a:srgbClr val="000000"/>
            </a:solidFill>
            <a:prstDash val="solid"/>
            <a:round/>
            <a:headEnd type="none" w="med" len="med"/>
            <a:tailEnd type="none" w="med" len="med"/>
          </a:ln>
        </p:spPr>
      </p:cxnSp>
      <p:sp>
        <p:nvSpPr>
          <p:cNvPr id="704" name="Google Shape;704;p53"/>
          <p:cNvSpPr/>
          <p:nvPr/>
        </p:nvSpPr>
        <p:spPr>
          <a:xfrm>
            <a:off x="6705400" y="2698088"/>
            <a:ext cx="285000" cy="285000"/>
          </a:xfrm>
          <a:prstGeom prst="rect">
            <a:avLst/>
          </a:prstGeom>
          <a:solidFill>
            <a:srgbClr val="FFFFFF"/>
          </a:solidFill>
          <a:ln w="19050" cap="flat" cmpd="sng">
            <a:solidFill>
              <a:srgbClr val="000000"/>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cxnSp>
        <p:nvCxnSpPr>
          <p:cNvPr id="705" name="Google Shape;705;p53"/>
          <p:cNvCxnSpPr>
            <a:stCxn id="702" idx="3"/>
            <a:endCxn id="704" idx="1"/>
          </p:cNvCxnSpPr>
          <p:nvPr/>
        </p:nvCxnSpPr>
        <p:spPr>
          <a:xfrm>
            <a:off x="6228400" y="2840588"/>
            <a:ext cx="477000" cy="0"/>
          </a:xfrm>
          <a:prstGeom prst="straightConnector1">
            <a:avLst/>
          </a:prstGeom>
          <a:noFill/>
          <a:ln w="19050" cap="flat" cmpd="sng">
            <a:solidFill>
              <a:srgbClr val="000000"/>
            </a:solidFill>
            <a:prstDash val="solid"/>
            <a:round/>
            <a:headEnd type="none" w="med" len="med"/>
            <a:tailEnd type="none" w="med" len="med"/>
          </a:ln>
        </p:spPr>
      </p:cxnSp>
      <p:sp>
        <p:nvSpPr>
          <p:cNvPr id="706" name="Google Shape;706;p53"/>
          <p:cNvSpPr/>
          <p:nvPr/>
        </p:nvSpPr>
        <p:spPr>
          <a:xfrm>
            <a:off x="7467400" y="2698088"/>
            <a:ext cx="285000" cy="285000"/>
          </a:xfrm>
          <a:prstGeom prst="rect">
            <a:avLst/>
          </a:prstGeom>
          <a:solidFill>
            <a:srgbClr val="FFFFFF"/>
          </a:solidFill>
          <a:ln w="19050" cap="flat" cmpd="sng">
            <a:solidFill>
              <a:srgbClr val="000000"/>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cxnSp>
        <p:nvCxnSpPr>
          <p:cNvPr id="707" name="Google Shape;707;p53"/>
          <p:cNvCxnSpPr>
            <a:stCxn id="704" idx="3"/>
            <a:endCxn id="706" idx="1"/>
          </p:cNvCxnSpPr>
          <p:nvPr/>
        </p:nvCxnSpPr>
        <p:spPr>
          <a:xfrm>
            <a:off x="6990400" y="2840588"/>
            <a:ext cx="477000" cy="0"/>
          </a:xfrm>
          <a:prstGeom prst="straightConnector1">
            <a:avLst/>
          </a:prstGeom>
          <a:noFill/>
          <a:ln w="19050" cap="flat" cmpd="sng">
            <a:solidFill>
              <a:srgbClr val="000000"/>
            </a:solidFill>
            <a:prstDash val="solid"/>
            <a:round/>
            <a:headEnd type="none" w="med" len="med"/>
            <a:tailEnd type="none" w="med" len="med"/>
          </a:ln>
        </p:spPr>
      </p:cxnSp>
      <p:cxnSp>
        <p:nvCxnSpPr>
          <p:cNvPr id="708" name="Google Shape;708;p53"/>
          <p:cNvCxnSpPr>
            <a:stCxn id="706" idx="3"/>
            <a:endCxn id="709" idx="2"/>
          </p:cNvCxnSpPr>
          <p:nvPr/>
        </p:nvCxnSpPr>
        <p:spPr>
          <a:xfrm>
            <a:off x="7752400" y="2840588"/>
            <a:ext cx="477000" cy="0"/>
          </a:xfrm>
          <a:prstGeom prst="straightConnector1">
            <a:avLst/>
          </a:prstGeom>
          <a:noFill/>
          <a:ln w="19050" cap="flat" cmpd="sng">
            <a:solidFill>
              <a:srgbClr val="000000"/>
            </a:solidFill>
            <a:prstDash val="solid"/>
            <a:round/>
            <a:headEnd type="none" w="med" len="med"/>
            <a:tailEnd type="none" w="med" len="med"/>
          </a:ln>
        </p:spPr>
      </p:cxnSp>
      <p:sp>
        <p:nvSpPr>
          <p:cNvPr id="709" name="Google Shape;709;p53"/>
          <p:cNvSpPr/>
          <p:nvPr/>
        </p:nvSpPr>
        <p:spPr>
          <a:xfrm>
            <a:off x="8229388" y="2698088"/>
            <a:ext cx="285000" cy="285000"/>
          </a:xfrm>
          <a:prstGeom prst="ellipse">
            <a:avLst/>
          </a:prstGeom>
          <a:solidFill>
            <a:srgbClr val="FFFFFF"/>
          </a:solidFill>
          <a:ln w="19050" cap="flat" cmpd="sng">
            <a:solidFill>
              <a:srgbClr val="000000"/>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710" name="Google Shape;710;p53"/>
          <p:cNvSpPr txBox="1"/>
          <p:nvPr/>
        </p:nvSpPr>
        <p:spPr>
          <a:xfrm>
            <a:off x="433000" y="2877584"/>
            <a:ext cx="637800" cy="270900"/>
          </a:xfrm>
          <a:prstGeom prst="rect">
            <a:avLst/>
          </a:prstGeom>
          <a:noFill/>
          <a:ln>
            <a:noFill/>
          </a:ln>
        </p:spPr>
        <p:txBody>
          <a:bodyPr spcFirstLastPara="1" wrap="square" lIns="27425" tIns="27425" rIns="27425" bIns="27425" anchor="t" anchorCtr="0">
            <a:spAutoFit/>
          </a:bodyPr>
          <a:lstStyle/>
          <a:p>
            <a:pPr marL="0" lvl="0" indent="0" algn="ctr" rtl="0">
              <a:lnSpc>
                <a:spcPct val="115000"/>
              </a:lnSpc>
              <a:spcBef>
                <a:spcPts val="600"/>
              </a:spcBef>
              <a:spcAft>
                <a:spcPts val="0"/>
              </a:spcAft>
              <a:buNone/>
            </a:pPr>
            <a:r>
              <a:rPr lang="en" dirty="0">
                <a:latin typeface="Roboto"/>
                <a:ea typeface="Roboto"/>
                <a:cs typeface="Roboto"/>
                <a:sym typeface="Roboto"/>
              </a:rPr>
              <a:t>Sender</a:t>
            </a:r>
            <a:endParaRPr dirty="0"/>
          </a:p>
        </p:txBody>
      </p:sp>
      <p:sp>
        <p:nvSpPr>
          <p:cNvPr id="711" name="Google Shape;711;p53"/>
          <p:cNvSpPr txBox="1"/>
          <p:nvPr/>
        </p:nvSpPr>
        <p:spPr>
          <a:xfrm>
            <a:off x="7938400" y="2877584"/>
            <a:ext cx="867000" cy="270900"/>
          </a:xfrm>
          <a:prstGeom prst="rect">
            <a:avLst/>
          </a:prstGeom>
          <a:noFill/>
          <a:ln>
            <a:noFill/>
          </a:ln>
        </p:spPr>
        <p:txBody>
          <a:bodyPr spcFirstLastPara="1" wrap="square" lIns="27425" tIns="27425" rIns="27425" bIns="27425" anchor="t" anchorCtr="0">
            <a:spAutoFit/>
          </a:bodyPr>
          <a:lstStyle/>
          <a:p>
            <a:pPr marL="0" lvl="0" indent="0" algn="ctr" rtl="0">
              <a:lnSpc>
                <a:spcPct val="115000"/>
              </a:lnSpc>
              <a:spcBef>
                <a:spcPts val="600"/>
              </a:spcBef>
              <a:spcAft>
                <a:spcPts val="0"/>
              </a:spcAft>
              <a:buNone/>
            </a:pPr>
            <a:r>
              <a:rPr lang="en">
                <a:latin typeface="Roboto"/>
                <a:ea typeface="Roboto"/>
                <a:cs typeface="Roboto"/>
                <a:sym typeface="Roboto"/>
              </a:rPr>
              <a:t>Recipient</a:t>
            </a:r>
            <a:endParaRPr/>
          </a:p>
        </p:txBody>
      </p:sp>
      <p:sp>
        <p:nvSpPr>
          <p:cNvPr id="2" name="Slide Number Placeholder 1">
            <a:extLst>
              <a:ext uri="{FF2B5EF4-FFF2-40B4-BE49-F238E27FC236}">
                <a16:creationId xmlns:a16="http://schemas.microsoft.com/office/drawing/2014/main" id="{23CDA6C0-3A48-4CB9-0936-2A7A7F733D2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26</a:t>
            </a:fld>
            <a:endParaRPr lang="en"/>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723"/>
        <p:cNvGrpSpPr/>
        <p:nvPr/>
      </p:nvGrpSpPr>
      <p:grpSpPr>
        <a:xfrm>
          <a:off x="0" y="0"/>
          <a:ext cx="0" cy="0"/>
          <a:chOff x="0" y="0"/>
          <a:chExt cx="0" cy="0"/>
        </a:xfrm>
      </p:grpSpPr>
      <p:sp>
        <p:nvSpPr>
          <p:cNvPr id="724" name="Google Shape;724;p55"/>
          <p:cNvSpPr txBox="1">
            <a:spLocks noGrp="1"/>
          </p:cNvSpPr>
          <p:nvPr>
            <p:ph type="body" idx="1"/>
          </p:nvPr>
        </p:nvSpPr>
        <p:spPr>
          <a:xfrm>
            <a:off x="4812375" y="402200"/>
            <a:ext cx="4038000" cy="4260900"/>
          </a:xfrm>
          <a:prstGeom prst="rect">
            <a:avLst/>
          </a:prstGeom>
        </p:spPr>
        <p:txBody>
          <a:bodyPr spcFirstLastPara="1" wrap="square" lIns="91425" tIns="91425" rIns="91425" bIns="91425" anchor="ctr" anchorCtr="0">
            <a:noAutofit/>
          </a:bodyPr>
          <a:lstStyle/>
          <a:p>
            <a:pPr marL="0" lvl="0" indent="0" algn="l" rtl="0">
              <a:spcBef>
                <a:spcPts val="600"/>
              </a:spcBef>
              <a:spcAft>
                <a:spcPts val="0"/>
              </a:spcAft>
              <a:buNone/>
            </a:pPr>
            <a:r>
              <a:rPr lang="en">
                <a:solidFill>
                  <a:srgbClr val="B7B7B7"/>
                </a:solidFill>
              </a:rPr>
              <a:t>Internet Design Principles</a:t>
            </a:r>
            <a:endParaRPr>
              <a:solidFill>
                <a:srgbClr val="B7B7B7"/>
              </a:solidFill>
            </a:endParaRPr>
          </a:p>
          <a:p>
            <a:pPr marL="457200" lvl="0" indent="-342900" algn="l" rtl="0">
              <a:spcBef>
                <a:spcPts val="600"/>
              </a:spcBef>
              <a:spcAft>
                <a:spcPts val="0"/>
              </a:spcAft>
              <a:buClr>
                <a:srgbClr val="B7B7B7"/>
              </a:buClr>
              <a:buSzPts val="1800"/>
              <a:buChar char="•"/>
            </a:pPr>
            <a:r>
              <a:rPr lang="en">
                <a:solidFill>
                  <a:srgbClr val="B7B7B7"/>
                </a:solidFill>
              </a:rPr>
              <a:t>Architecting the Internet</a:t>
            </a:r>
            <a:endParaRPr>
              <a:solidFill>
                <a:srgbClr val="B7B7B7"/>
              </a:solidFill>
            </a:endParaRPr>
          </a:p>
          <a:p>
            <a:pPr marL="457200" lvl="0" indent="-342900" algn="l" rtl="0">
              <a:spcBef>
                <a:spcPts val="0"/>
              </a:spcBef>
              <a:spcAft>
                <a:spcPts val="0"/>
              </a:spcAft>
              <a:buClr>
                <a:srgbClr val="B7B7B7"/>
              </a:buClr>
              <a:buSzPts val="1800"/>
              <a:buChar char="•"/>
            </a:pPr>
            <a:r>
              <a:rPr lang="en">
                <a:solidFill>
                  <a:srgbClr val="B7B7B7"/>
                </a:solidFill>
              </a:rPr>
              <a:t>Narrow Waist, Demultiplexing</a:t>
            </a:r>
            <a:endParaRPr>
              <a:solidFill>
                <a:srgbClr val="B7B7B7"/>
              </a:solidFill>
            </a:endParaRPr>
          </a:p>
          <a:p>
            <a:pPr marL="457200" lvl="0" indent="-342900" algn="l" rtl="0">
              <a:spcBef>
                <a:spcPts val="0"/>
              </a:spcBef>
              <a:spcAft>
                <a:spcPts val="0"/>
              </a:spcAft>
              <a:buClr>
                <a:srgbClr val="B7B7B7"/>
              </a:buClr>
              <a:buSzPts val="1800"/>
              <a:buChar char="•"/>
            </a:pPr>
            <a:r>
              <a:rPr lang="en">
                <a:solidFill>
                  <a:srgbClr val="B7B7B7"/>
                </a:solidFill>
              </a:rPr>
              <a:t>End-to-End Principle</a:t>
            </a:r>
            <a:endParaRPr>
              <a:solidFill>
                <a:srgbClr val="B7B7B7"/>
              </a:solidFill>
            </a:endParaRPr>
          </a:p>
          <a:p>
            <a:pPr marL="0" lvl="0" indent="0" algn="l" rtl="0">
              <a:spcBef>
                <a:spcPts val="600"/>
              </a:spcBef>
              <a:spcAft>
                <a:spcPts val="0"/>
              </a:spcAft>
              <a:buNone/>
            </a:pPr>
            <a:r>
              <a:rPr lang="en" b="1">
                <a:solidFill>
                  <a:schemeClr val="accent3"/>
                </a:solidFill>
                <a:latin typeface="Roboto"/>
                <a:ea typeface="Roboto"/>
                <a:cs typeface="Roboto"/>
                <a:sym typeface="Roboto"/>
              </a:rPr>
              <a:t>Designing Resource Sharing</a:t>
            </a:r>
            <a:endParaRPr b="1">
              <a:solidFill>
                <a:schemeClr val="accent3"/>
              </a:solidFill>
              <a:latin typeface="Roboto"/>
              <a:ea typeface="Roboto"/>
              <a:cs typeface="Roboto"/>
              <a:sym typeface="Roboto"/>
            </a:endParaRPr>
          </a:p>
          <a:p>
            <a:pPr marL="457200" lvl="0" indent="-342900" algn="l" rtl="0">
              <a:spcBef>
                <a:spcPts val="600"/>
              </a:spcBef>
              <a:spcAft>
                <a:spcPts val="0"/>
              </a:spcAft>
              <a:buClr>
                <a:schemeClr val="accent3"/>
              </a:buClr>
              <a:buSzPts val="1800"/>
              <a:buFont typeface="Roboto"/>
              <a:buChar char="•"/>
            </a:pPr>
            <a:r>
              <a:rPr lang="en" b="1">
                <a:solidFill>
                  <a:schemeClr val="accent3"/>
                </a:solidFill>
                <a:latin typeface="Roboto"/>
                <a:ea typeface="Roboto"/>
                <a:cs typeface="Roboto"/>
                <a:sym typeface="Roboto"/>
              </a:rPr>
              <a:t>Statistical Multiplexing</a:t>
            </a:r>
            <a:endParaRPr b="1">
              <a:solidFill>
                <a:schemeClr val="accent3"/>
              </a:solidFill>
              <a:latin typeface="Roboto"/>
              <a:ea typeface="Roboto"/>
              <a:cs typeface="Roboto"/>
              <a:sym typeface="Roboto"/>
            </a:endParaRPr>
          </a:p>
          <a:p>
            <a:pPr marL="457200" lvl="0" indent="-342900" algn="l" rtl="0">
              <a:spcBef>
                <a:spcPts val="0"/>
              </a:spcBef>
              <a:spcAft>
                <a:spcPts val="0"/>
              </a:spcAft>
              <a:buClr>
                <a:srgbClr val="B7B7B7"/>
              </a:buClr>
              <a:buSzPts val="1800"/>
              <a:buChar char="•"/>
            </a:pPr>
            <a:r>
              <a:rPr lang="en">
                <a:solidFill>
                  <a:srgbClr val="B7B7B7"/>
                </a:solidFill>
              </a:rPr>
              <a:t>Circuit vs. Packet Switching</a:t>
            </a:r>
            <a:endParaRPr>
              <a:solidFill>
                <a:srgbClr val="B7B7B7"/>
              </a:solidFill>
            </a:endParaRPr>
          </a:p>
          <a:p>
            <a:pPr marL="457200" lvl="0" indent="-342900" algn="l" rtl="0">
              <a:spcBef>
                <a:spcPts val="0"/>
              </a:spcBef>
              <a:spcAft>
                <a:spcPts val="0"/>
              </a:spcAft>
              <a:buClr>
                <a:srgbClr val="B7B7B7"/>
              </a:buClr>
              <a:buSzPts val="1800"/>
              <a:buChar char="•"/>
            </a:pPr>
            <a:r>
              <a:rPr lang="en">
                <a:solidFill>
                  <a:srgbClr val="B7B7B7"/>
                </a:solidFill>
              </a:rPr>
              <a:t>Which is Better?</a:t>
            </a:r>
            <a:endParaRPr>
              <a:solidFill>
                <a:srgbClr val="B7B7B7"/>
              </a:solidFill>
            </a:endParaRPr>
          </a:p>
          <a:p>
            <a:pPr marL="457200" lvl="0" indent="-342900" algn="l" rtl="0">
              <a:spcBef>
                <a:spcPts val="0"/>
              </a:spcBef>
              <a:spcAft>
                <a:spcPts val="0"/>
              </a:spcAft>
              <a:buClr>
                <a:srgbClr val="B7B7B7"/>
              </a:buClr>
              <a:buSzPts val="1800"/>
              <a:buChar char="•"/>
            </a:pPr>
            <a:r>
              <a:rPr lang="en">
                <a:solidFill>
                  <a:srgbClr val="B7B7B7"/>
                </a:solidFill>
              </a:rPr>
              <a:t>A Brief History</a:t>
            </a:r>
            <a:endParaRPr>
              <a:solidFill>
                <a:srgbClr val="B7B7B7"/>
              </a:solidFill>
            </a:endParaRPr>
          </a:p>
        </p:txBody>
      </p:sp>
      <p:sp>
        <p:nvSpPr>
          <p:cNvPr id="725" name="Google Shape;725;p55"/>
          <p:cNvSpPr txBox="1">
            <a:spLocks noGrp="1"/>
          </p:cNvSpPr>
          <p:nvPr>
            <p:ph type="title"/>
          </p:nvPr>
        </p:nvSpPr>
        <p:spPr>
          <a:xfrm>
            <a:off x="177925" y="1589050"/>
            <a:ext cx="4038000" cy="24522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Designing Resource Sharing: Statistical Multiplexing</a:t>
            </a:r>
            <a:endParaRPr/>
          </a:p>
        </p:txBody>
      </p:sp>
      <p:sp>
        <p:nvSpPr>
          <p:cNvPr id="726" name="Google Shape;726;p55"/>
          <p:cNvSpPr txBox="1">
            <a:spLocks noGrp="1"/>
          </p:cNvSpPr>
          <p:nvPr>
            <p:ph type="subTitle" idx="2"/>
          </p:nvPr>
        </p:nvSpPr>
        <p:spPr>
          <a:xfrm>
            <a:off x="177925" y="4068000"/>
            <a:ext cx="4158000" cy="393600"/>
          </a:xfrm>
          <a:prstGeom prst="rect">
            <a:avLst/>
          </a:prstGeom>
        </p:spPr>
        <p:txBody>
          <a:bodyPr spcFirstLastPara="1" wrap="square" lIns="91425" tIns="91425" rIns="91425" bIns="91425" anchor="ctr" anchorCtr="0">
            <a:noAutofit/>
          </a:bodyPr>
          <a:lstStyle/>
          <a:p>
            <a:pPr marL="0" lvl="0" indent="0" algn="l" rtl="0">
              <a:spcBef>
                <a:spcPts val="600"/>
              </a:spcBef>
              <a:spcAft>
                <a:spcPts val="0"/>
              </a:spcAft>
              <a:buNone/>
            </a:pPr>
            <a:r>
              <a:rPr lang="en-US" dirty="0"/>
              <a:t>Lecture 2, Spring 2026</a:t>
            </a:r>
            <a:endParaRPr dirty="0"/>
          </a:p>
        </p:txBody>
      </p:sp>
      <p:sp>
        <p:nvSpPr>
          <p:cNvPr id="2" name="Slide Number Placeholder 1">
            <a:extLst>
              <a:ext uri="{FF2B5EF4-FFF2-40B4-BE49-F238E27FC236}">
                <a16:creationId xmlns:a16="http://schemas.microsoft.com/office/drawing/2014/main" id="{C317FC3F-B880-C0E3-69A4-CABA2DEF47F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27</a:t>
            </a:fld>
            <a:endParaRPr lang="en"/>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730"/>
        <p:cNvGrpSpPr/>
        <p:nvPr/>
      </p:nvGrpSpPr>
      <p:grpSpPr>
        <a:xfrm>
          <a:off x="0" y="0"/>
          <a:ext cx="0" cy="0"/>
          <a:chOff x="0" y="0"/>
          <a:chExt cx="0" cy="0"/>
        </a:xfrm>
      </p:grpSpPr>
      <p:sp>
        <p:nvSpPr>
          <p:cNvPr id="731" name="Google Shape;731;p56"/>
          <p:cNvSpPr/>
          <p:nvPr/>
        </p:nvSpPr>
        <p:spPr>
          <a:xfrm rot="10800000" flipH="1">
            <a:off x="2402475" y="3824246"/>
            <a:ext cx="4335000" cy="405600"/>
          </a:xfrm>
          <a:custGeom>
            <a:avLst/>
            <a:gdLst/>
            <a:ahLst/>
            <a:cxnLst/>
            <a:rect l="l" t="t" r="r" b="b"/>
            <a:pathLst>
              <a:path w="173400" h="16224" extrusionOk="0">
                <a:moveTo>
                  <a:pt x="0" y="0"/>
                </a:moveTo>
                <a:cubicBezTo>
                  <a:pt x="9285" y="2428"/>
                  <a:pt x="35527" y="12187"/>
                  <a:pt x="55712" y="14565"/>
                </a:cubicBezTo>
                <a:cubicBezTo>
                  <a:pt x="75897" y="16943"/>
                  <a:pt x="101494" y="16696"/>
                  <a:pt x="121109" y="14268"/>
                </a:cubicBezTo>
                <a:cubicBezTo>
                  <a:pt x="140724" y="11841"/>
                  <a:pt x="164685" y="2378"/>
                  <a:pt x="173400" y="0"/>
                </a:cubicBezTo>
              </a:path>
            </a:pathLst>
          </a:custGeom>
          <a:noFill/>
          <a:ln w="28575" cap="flat" cmpd="sng">
            <a:solidFill>
              <a:srgbClr val="F1C232"/>
            </a:solidFill>
            <a:prstDash val="solid"/>
            <a:round/>
            <a:headEnd type="none" w="med" len="med"/>
            <a:tailEnd type="none" w="med" len="med"/>
          </a:ln>
        </p:spPr>
        <p:txBody>
          <a:bodyPr/>
          <a:lstStyle/>
          <a:p>
            <a:endParaRPr lang="en-US"/>
          </a:p>
        </p:txBody>
      </p:sp>
      <p:sp>
        <p:nvSpPr>
          <p:cNvPr id="732" name="Google Shape;732;p56"/>
          <p:cNvSpPr txBox="1">
            <a:spLocks noGrp="1"/>
          </p:cNvSpPr>
          <p:nvPr>
            <p:ph type="title"/>
          </p:nvPr>
        </p:nvSpPr>
        <p:spPr>
          <a:xfrm>
            <a:off x="0" y="0"/>
            <a:ext cx="9144000" cy="393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Sharing Network Resources</a:t>
            </a:r>
            <a:endParaRPr/>
          </a:p>
        </p:txBody>
      </p:sp>
      <p:sp>
        <p:nvSpPr>
          <p:cNvPr id="733" name="Google Shape;733;p56"/>
          <p:cNvSpPr txBox="1">
            <a:spLocks noGrp="1"/>
          </p:cNvSpPr>
          <p:nvPr>
            <p:ph type="body" idx="1"/>
          </p:nvPr>
        </p:nvSpPr>
        <p:spPr>
          <a:xfrm>
            <a:off x="107050" y="402200"/>
            <a:ext cx="8909700" cy="17544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a:t>The network must support many simultaneous flows.</a:t>
            </a:r>
            <a:endParaRPr/>
          </a:p>
          <a:p>
            <a:pPr marL="457200" lvl="0" indent="-342900" algn="l" rtl="0">
              <a:spcBef>
                <a:spcPts val="600"/>
              </a:spcBef>
              <a:spcAft>
                <a:spcPts val="0"/>
              </a:spcAft>
              <a:buSzPts val="1800"/>
              <a:buChar char="●"/>
            </a:pPr>
            <a:r>
              <a:rPr lang="en"/>
              <a:t>Recall: A flow is a stream of packets sent between two end hosts.</a:t>
            </a:r>
            <a:endParaRPr/>
          </a:p>
          <a:p>
            <a:pPr marL="457200" lvl="0" indent="-342900" algn="l" rtl="0">
              <a:spcBef>
                <a:spcPts val="0"/>
              </a:spcBef>
              <a:spcAft>
                <a:spcPts val="0"/>
              </a:spcAft>
              <a:buSzPts val="1800"/>
              <a:buChar char="●"/>
            </a:pPr>
            <a:r>
              <a:rPr lang="en"/>
              <a:t>This means network resources are shared between end hosts.</a:t>
            </a:r>
            <a:endParaRPr/>
          </a:p>
        </p:txBody>
      </p:sp>
      <p:cxnSp>
        <p:nvCxnSpPr>
          <p:cNvPr id="734" name="Google Shape;734;p56"/>
          <p:cNvCxnSpPr>
            <a:stCxn id="735" idx="6"/>
            <a:endCxn id="736" idx="1"/>
          </p:cNvCxnSpPr>
          <p:nvPr/>
        </p:nvCxnSpPr>
        <p:spPr>
          <a:xfrm>
            <a:off x="2504688" y="3383850"/>
            <a:ext cx="1239000" cy="381000"/>
          </a:xfrm>
          <a:prstGeom prst="straightConnector1">
            <a:avLst/>
          </a:prstGeom>
          <a:noFill/>
          <a:ln w="19050" cap="flat" cmpd="sng">
            <a:solidFill>
              <a:srgbClr val="000000"/>
            </a:solidFill>
            <a:prstDash val="solid"/>
            <a:round/>
            <a:headEnd type="none" w="med" len="med"/>
            <a:tailEnd type="none" w="med" len="med"/>
          </a:ln>
        </p:spPr>
      </p:cxnSp>
      <p:cxnSp>
        <p:nvCxnSpPr>
          <p:cNvPr id="737" name="Google Shape;737;p56"/>
          <p:cNvCxnSpPr>
            <a:stCxn id="736" idx="3"/>
            <a:endCxn id="738" idx="1"/>
          </p:cNvCxnSpPr>
          <p:nvPr/>
        </p:nvCxnSpPr>
        <p:spPr>
          <a:xfrm>
            <a:off x="4028700" y="3764850"/>
            <a:ext cx="1162800" cy="0"/>
          </a:xfrm>
          <a:prstGeom prst="straightConnector1">
            <a:avLst/>
          </a:prstGeom>
          <a:noFill/>
          <a:ln w="19050" cap="flat" cmpd="sng">
            <a:solidFill>
              <a:srgbClr val="000000"/>
            </a:solidFill>
            <a:prstDash val="solid"/>
            <a:round/>
            <a:headEnd type="none" w="med" len="med"/>
            <a:tailEnd type="none" w="med" len="med"/>
          </a:ln>
        </p:spPr>
      </p:cxnSp>
      <p:cxnSp>
        <p:nvCxnSpPr>
          <p:cNvPr id="739" name="Google Shape;739;p56"/>
          <p:cNvCxnSpPr>
            <a:stCxn id="738" idx="3"/>
            <a:endCxn id="740" idx="2"/>
          </p:cNvCxnSpPr>
          <p:nvPr/>
        </p:nvCxnSpPr>
        <p:spPr>
          <a:xfrm rot="10800000" flipH="1">
            <a:off x="5476500" y="3383850"/>
            <a:ext cx="1162800" cy="381000"/>
          </a:xfrm>
          <a:prstGeom prst="straightConnector1">
            <a:avLst/>
          </a:prstGeom>
          <a:noFill/>
          <a:ln w="19050" cap="flat" cmpd="sng">
            <a:solidFill>
              <a:srgbClr val="000000"/>
            </a:solidFill>
            <a:prstDash val="solid"/>
            <a:round/>
            <a:headEnd type="none" w="med" len="med"/>
            <a:tailEnd type="none" w="med" len="med"/>
          </a:ln>
        </p:spPr>
      </p:cxnSp>
      <p:cxnSp>
        <p:nvCxnSpPr>
          <p:cNvPr id="741" name="Google Shape;741;p56"/>
          <p:cNvCxnSpPr>
            <a:stCxn id="742" idx="6"/>
            <a:endCxn id="736" idx="1"/>
          </p:cNvCxnSpPr>
          <p:nvPr/>
        </p:nvCxnSpPr>
        <p:spPr>
          <a:xfrm rot="10800000" flipH="1">
            <a:off x="2504688" y="3764850"/>
            <a:ext cx="1239000" cy="381000"/>
          </a:xfrm>
          <a:prstGeom prst="straightConnector1">
            <a:avLst/>
          </a:prstGeom>
          <a:noFill/>
          <a:ln w="19050" cap="flat" cmpd="sng">
            <a:solidFill>
              <a:srgbClr val="000000"/>
            </a:solidFill>
            <a:prstDash val="solid"/>
            <a:round/>
            <a:headEnd type="none" w="med" len="med"/>
            <a:tailEnd type="none" w="med" len="med"/>
          </a:ln>
        </p:spPr>
      </p:cxnSp>
      <p:cxnSp>
        <p:nvCxnSpPr>
          <p:cNvPr id="743" name="Google Shape;743;p56"/>
          <p:cNvCxnSpPr>
            <a:stCxn id="738" idx="3"/>
            <a:endCxn id="744" idx="2"/>
          </p:cNvCxnSpPr>
          <p:nvPr/>
        </p:nvCxnSpPr>
        <p:spPr>
          <a:xfrm>
            <a:off x="5476500" y="3764850"/>
            <a:ext cx="1162800" cy="381000"/>
          </a:xfrm>
          <a:prstGeom prst="straightConnector1">
            <a:avLst/>
          </a:prstGeom>
          <a:noFill/>
          <a:ln w="19050" cap="flat" cmpd="sng">
            <a:solidFill>
              <a:srgbClr val="000000"/>
            </a:solidFill>
            <a:prstDash val="solid"/>
            <a:round/>
            <a:headEnd type="none" w="med" len="med"/>
            <a:tailEnd type="none" w="med" len="med"/>
          </a:ln>
        </p:spPr>
      </p:cxnSp>
      <p:sp>
        <p:nvSpPr>
          <p:cNvPr id="745" name="Google Shape;745;p56"/>
          <p:cNvSpPr/>
          <p:nvPr/>
        </p:nvSpPr>
        <p:spPr>
          <a:xfrm>
            <a:off x="2402475" y="3304075"/>
            <a:ext cx="4335000" cy="405600"/>
          </a:xfrm>
          <a:custGeom>
            <a:avLst/>
            <a:gdLst/>
            <a:ahLst/>
            <a:cxnLst/>
            <a:rect l="l" t="t" r="r" b="b"/>
            <a:pathLst>
              <a:path w="173400" h="16224" extrusionOk="0">
                <a:moveTo>
                  <a:pt x="0" y="0"/>
                </a:moveTo>
                <a:cubicBezTo>
                  <a:pt x="9285" y="2428"/>
                  <a:pt x="35527" y="12187"/>
                  <a:pt x="55712" y="14565"/>
                </a:cubicBezTo>
                <a:cubicBezTo>
                  <a:pt x="75897" y="16943"/>
                  <a:pt x="101494" y="16696"/>
                  <a:pt x="121109" y="14268"/>
                </a:cubicBezTo>
                <a:cubicBezTo>
                  <a:pt x="140724" y="11841"/>
                  <a:pt x="164685" y="2378"/>
                  <a:pt x="173400" y="0"/>
                </a:cubicBezTo>
              </a:path>
            </a:pathLst>
          </a:custGeom>
          <a:noFill/>
          <a:ln w="28575" cap="flat" cmpd="sng">
            <a:solidFill>
              <a:srgbClr val="FF00FF"/>
            </a:solidFill>
            <a:prstDash val="solid"/>
            <a:round/>
            <a:headEnd type="none" w="med" len="med"/>
            <a:tailEnd type="none" w="med" len="med"/>
          </a:ln>
        </p:spPr>
        <p:txBody>
          <a:bodyPr/>
          <a:lstStyle/>
          <a:p>
            <a:endParaRPr lang="en-US"/>
          </a:p>
        </p:txBody>
      </p:sp>
      <p:sp>
        <p:nvSpPr>
          <p:cNvPr id="736" name="Google Shape;736;p56"/>
          <p:cNvSpPr/>
          <p:nvPr/>
        </p:nvSpPr>
        <p:spPr>
          <a:xfrm>
            <a:off x="3743700" y="3622350"/>
            <a:ext cx="285000" cy="285000"/>
          </a:xfrm>
          <a:prstGeom prst="rect">
            <a:avLst/>
          </a:prstGeom>
          <a:solidFill>
            <a:srgbClr val="FFFFFF">
              <a:alpha val="70000"/>
            </a:srgbClr>
          </a:solidFill>
          <a:ln w="19050" cap="flat" cmpd="sng">
            <a:solidFill>
              <a:srgbClr val="000000"/>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
                <a:latin typeface="Roboto"/>
                <a:ea typeface="Roboto"/>
                <a:cs typeface="Roboto"/>
                <a:sym typeface="Roboto"/>
              </a:rPr>
              <a:t>R1</a:t>
            </a:r>
            <a:endParaRPr>
              <a:latin typeface="Roboto"/>
              <a:ea typeface="Roboto"/>
              <a:cs typeface="Roboto"/>
              <a:sym typeface="Roboto"/>
            </a:endParaRPr>
          </a:p>
        </p:txBody>
      </p:sp>
      <p:sp>
        <p:nvSpPr>
          <p:cNvPr id="735" name="Google Shape;735;p56"/>
          <p:cNvSpPr/>
          <p:nvPr/>
        </p:nvSpPr>
        <p:spPr>
          <a:xfrm>
            <a:off x="2219688" y="3241350"/>
            <a:ext cx="285000" cy="285000"/>
          </a:xfrm>
          <a:prstGeom prst="ellipse">
            <a:avLst/>
          </a:prstGeom>
          <a:solidFill>
            <a:srgbClr val="FFFFFF">
              <a:alpha val="70000"/>
            </a:srgbClr>
          </a:solidFill>
          <a:ln w="19050" cap="flat" cmpd="sng">
            <a:solidFill>
              <a:srgbClr val="000000"/>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
                <a:latin typeface="Roboto"/>
                <a:ea typeface="Roboto"/>
                <a:cs typeface="Roboto"/>
                <a:sym typeface="Roboto"/>
              </a:rPr>
              <a:t>A</a:t>
            </a:r>
            <a:endParaRPr>
              <a:latin typeface="Roboto"/>
              <a:ea typeface="Roboto"/>
              <a:cs typeface="Roboto"/>
              <a:sym typeface="Roboto"/>
            </a:endParaRPr>
          </a:p>
        </p:txBody>
      </p:sp>
      <p:sp>
        <p:nvSpPr>
          <p:cNvPr id="738" name="Google Shape;738;p56"/>
          <p:cNvSpPr/>
          <p:nvPr/>
        </p:nvSpPr>
        <p:spPr>
          <a:xfrm>
            <a:off x="5191500" y="3622350"/>
            <a:ext cx="285000" cy="285000"/>
          </a:xfrm>
          <a:prstGeom prst="rect">
            <a:avLst/>
          </a:prstGeom>
          <a:solidFill>
            <a:srgbClr val="FFFFFF">
              <a:alpha val="70000"/>
            </a:srgbClr>
          </a:solidFill>
          <a:ln w="19050" cap="flat" cmpd="sng">
            <a:solidFill>
              <a:srgbClr val="000000"/>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
                <a:latin typeface="Roboto"/>
                <a:ea typeface="Roboto"/>
                <a:cs typeface="Roboto"/>
                <a:sym typeface="Roboto"/>
              </a:rPr>
              <a:t>R2</a:t>
            </a:r>
            <a:endParaRPr>
              <a:latin typeface="Roboto"/>
              <a:ea typeface="Roboto"/>
              <a:cs typeface="Roboto"/>
              <a:sym typeface="Roboto"/>
            </a:endParaRPr>
          </a:p>
        </p:txBody>
      </p:sp>
      <p:sp>
        <p:nvSpPr>
          <p:cNvPr id="740" name="Google Shape;740;p56"/>
          <p:cNvSpPr/>
          <p:nvPr/>
        </p:nvSpPr>
        <p:spPr>
          <a:xfrm>
            <a:off x="6639288" y="3241350"/>
            <a:ext cx="285000" cy="285000"/>
          </a:xfrm>
          <a:prstGeom prst="ellipse">
            <a:avLst/>
          </a:prstGeom>
          <a:solidFill>
            <a:srgbClr val="FFFFFF">
              <a:alpha val="70000"/>
            </a:srgbClr>
          </a:solidFill>
          <a:ln w="19050" cap="flat" cmpd="sng">
            <a:solidFill>
              <a:srgbClr val="000000"/>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
                <a:latin typeface="Roboto"/>
                <a:ea typeface="Roboto"/>
                <a:cs typeface="Roboto"/>
                <a:sym typeface="Roboto"/>
              </a:rPr>
              <a:t>B</a:t>
            </a:r>
            <a:endParaRPr>
              <a:latin typeface="Roboto"/>
              <a:ea typeface="Roboto"/>
              <a:cs typeface="Roboto"/>
              <a:sym typeface="Roboto"/>
            </a:endParaRPr>
          </a:p>
        </p:txBody>
      </p:sp>
      <p:sp>
        <p:nvSpPr>
          <p:cNvPr id="742" name="Google Shape;742;p56"/>
          <p:cNvSpPr/>
          <p:nvPr/>
        </p:nvSpPr>
        <p:spPr>
          <a:xfrm>
            <a:off x="2219688" y="4003350"/>
            <a:ext cx="285000" cy="285000"/>
          </a:xfrm>
          <a:prstGeom prst="ellipse">
            <a:avLst/>
          </a:prstGeom>
          <a:solidFill>
            <a:srgbClr val="FFFFFF">
              <a:alpha val="70000"/>
            </a:srgbClr>
          </a:solidFill>
          <a:ln w="19050" cap="flat" cmpd="sng">
            <a:solidFill>
              <a:srgbClr val="000000"/>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
                <a:latin typeface="Roboto"/>
                <a:ea typeface="Roboto"/>
                <a:cs typeface="Roboto"/>
                <a:sym typeface="Roboto"/>
              </a:rPr>
              <a:t>C</a:t>
            </a:r>
            <a:endParaRPr>
              <a:latin typeface="Roboto"/>
              <a:ea typeface="Roboto"/>
              <a:cs typeface="Roboto"/>
              <a:sym typeface="Roboto"/>
            </a:endParaRPr>
          </a:p>
        </p:txBody>
      </p:sp>
      <p:sp>
        <p:nvSpPr>
          <p:cNvPr id="744" name="Google Shape;744;p56"/>
          <p:cNvSpPr/>
          <p:nvPr/>
        </p:nvSpPr>
        <p:spPr>
          <a:xfrm>
            <a:off x="6639288" y="4003350"/>
            <a:ext cx="285000" cy="285000"/>
          </a:xfrm>
          <a:prstGeom prst="ellipse">
            <a:avLst/>
          </a:prstGeom>
          <a:solidFill>
            <a:srgbClr val="FFFFFF">
              <a:alpha val="70000"/>
            </a:srgbClr>
          </a:solidFill>
          <a:ln w="19050" cap="flat" cmpd="sng">
            <a:solidFill>
              <a:srgbClr val="000000"/>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
                <a:latin typeface="Roboto"/>
                <a:ea typeface="Roboto"/>
                <a:cs typeface="Roboto"/>
                <a:sym typeface="Roboto"/>
              </a:rPr>
              <a:t>D</a:t>
            </a:r>
            <a:endParaRPr>
              <a:latin typeface="Roboto"/>
              <a:ea typeface="Roboto"/>
              <a:cs typeface="Roboto"/>
              <a:sym typeface="Roboto"/>
            </a:endParaRPr>
          </a:p>
        </p:txBody>
      </p:sp>
      <p:sp>
        <p:nvSpPr>
          <p:cNvPr id="746" name="Google Shape;746;p56"/>
          <p:cNvSpPr txBox="1"/>
          <p:nvPr/>
        </p:nvSpPr>
        <p:spPr>
          <a:xfrm>
            <a:off x="3083100" y="2850450"/>
            <a:ext cx="2977800" cy="486300"/>
          </a:xfrm>
          <a:prstGeom prst="rect">
            <a:avLst/>
          </a:prstGeom>
          <a:noFill/>
          <a:ln>
            <a:noFill/>
          </a:ln>
        </p:spPr>
        <p:txBody>
          <a:bodyPr spcFirstLastPara="1" wrap="square" lIns="27425" tIns="27425" rIns="27425" bIns="27425" anchor="t" anchorCtr="0">
            <a:spAutoFit/>
          </a:bodyPr>
          <a:lstStyle/>
          <a:p>
            <a:pPr marL="0" lvl="0" indent="0" algn="ctr" rtl="0">
              <a:spcBef>
                <a:spcPts val="0"/>
              </a:spcBef>
              <a:spcAft>
                <a:spcPts val="0"/>
              </a:spcAft>
              <a:buNone/>
            </a:pPr>
            <a:r>
              <a:rPr lang="en">
                <a:solidFill>
                  <a:schemeClr val="accent2"/>
                </a:solidFill>
                <a:latin typeface="Roboto"/>
                <a:ea typeface="Roboto"/>
                <a:cs typeface="Roboto"/>
                <a:sym typeface="Roboto"/>
              </a:rPr>
              <a:t>A and B want to exchange data.</a:t>
            </a:r>
            <a:endParaRPr>
              <a:solidFill>
                <a:schemeClr val="accent2"/>
              </a:solidFill>
              <a:latin typeface="Roboto"/>
              <a:ea typeface="Roboto"/>
              <a:cs typeface="Roboto"/>
              <a:sym typeface="Roboto"/>
            </a:endParaRPr>
          </a:p>
          <a:p>
            <a:pPr marL="0" lvl="0" indent="0" algn="ctr" rtl="0">
              <a:spcBef>
                <a:spcPts val="0"/>
              </a:spcBef>
              <a:spcAft>
                <a:spcPts val="0"/>
              </a:spcAft>
              <a:buNone/>
            </a:pPr>
            <a:r>
              <a:rPr lang="en">
                <a:solidFill>
                  <a:schemeClr val="accent2"/>
                </a:solidFill>
                <a:latin typeface="Roboto"/>
                <a:ea typeface="Roboto"/>
                <a:cs typeface="Roboto"/>
                <a:sym typeface="Roboto"/>
              </a:rPr>
              <a:t>C and D also want to exchange data.</a:t>
            </a:r>
            <a:endParaRPr>
              <a:solidFill>
                <a:schemeClr val="accent2"/>
              </a:solidFill>
              <a:latin typeface="Roboto"/>
              <a:ea typeface="Roboto"/>
              <a:cs typeface="Roboto"/>
              <a:sym typeface="Roboto"/>
            </a:endParaRPr>
          </a:p>
        </p:txBody>
      </p:sp>
      <p:sp>
        <p:nvSpPr>
          <p:cNvPr id="747" name="Google Shape;747;p56"/>
          <p:cNvSpPr txBox="1"/>
          <p:nvPr/>
        </p:nvSpPr>
        <p:spPr>
          <a:xfrm>
            <a:off x="2987250" y="4345350"/>
            <a:ext cx="3245700" cy="270900"/>
          </a:xfrm>
          <a:prstGeom prst="rect">
            <a:avLst/>
          </a:prstGeom>
          <a:noFill/>
          <a:ln>
            <a:noFill/>
          </a:ln>
        </p:spPr>
        <p:txBody>
          <a:bodyPr spcFirstLastPara="1" wrap="square" lIns="27425" tIns="27425" rIns="27425" bIns="27425" anchor="t" anchorCtr="0">
            <a:spAutoFit/>
          </a:bodyPr>
          <a:lstStyle/>
          <a:p>
            <a:pPr marL="0" lvl="0" indent="0" algn="ctr" rtl="0">
              <a:spcBef>
                <a:spcPts val="0"/>
              </a:spcBef>
              <a:spcAft>
                <a:spcPts val="0"/>
              </a:spcAft>
              <a:buNone/>
            </a:pPr>
            <a:r>
              <a:rPr lang="en">
                <a:solidFill>
                  <a:schemeClr val="accent2"/>
                </a:solidFill>
                <a:latin typeface="Roboto"/>
                <a:ea typeface="Roboto"/>
                <a:cs typeface="Roboto"/>
                <a:sym typeface="Roboto"/>
              </a:rPr>
              <a:t>They all have to share routers and links.</a:t>
            </a:r>
            <a:endParaRPr>
              <a:solidFill>
                <a:schemeClr val="accent2"/>
              </a:solidFill>
              <a:latin typeface="Roboto"/>
              <a:ea typeface="Roboto"/>
              <a:cs typeface="Roboto"/>
              <a:sym typeface="Roboto"/>
            </a:endParaRPr>
          </a:p>
        </p:txBody>
      </p:sp>
      <p:cxnSp>
        <p:nvCxnSpPr>
          <p:cNvPr id="748" name="Google Shape;748;p56"/>
          <p:cNvCxnSpPr/>
          <p:nvPr/>
        </p:nvCxnSpPr>
        <p:spPr>
          <a:xfrm rot="10800000">
            <a:off x="3901750" y="3960925"/>
            <a:ext cx="216300" cy="374400"/>
          </a:xfrm>
          <a:prstGeom prst="straightConnector1">
            <a:avLst/>
          </a:prstGeom>
          <a:noFill/>
          <a:ln w="19050" cap="flat" cmpd="sng">
            <a:solidFill>
              <a:schemeClr val="accent2"/>
            </a:solidFill>
            <a:prstDash val="solid"/>
            <a:round/>
            <a:headEnd type="none" w="med" len="med"/>
            <a:tailEnd type="triangle" w="med" len="med"/>
          </a:ln>
        </p:spPr>
      </p:cxnSp>
      <p:cxnSp>
        <p:nvCxnSpPr>
          <p:cNvPr id="749" name="Google Shape;749;p56"/>
          <p:cNvCxnSpPr/>
          <p:nvPr/>
        </p:nvCxnSpPr>
        <p:spPr>
          <a:xfrm rot="10800000">
            <a:off x="4610100" y="3868200"/>
            <a:ext cx="0" cy="466500"/>
          </a:xfrm>
          <a:prstGeom prst="straightConnector1">
            <a:avLst/>
          </a:prstGeom>
          <a:noFill/>
          <a:ln w="19050" cap="flat" cmpd="sng">
            <a:solidFill>
              <a:schemeClr val="accent2"/>
            </a:solidFill>
            <a:prstDash val="solid"/>
            <a:round/>
            <a:headEnd type="none" w="med" len="med"/>
            <a:tailEnd type="triangle" w="med" len="med"/>
          </a:ln>
        </p:spPr>
      </p:cxnSp>
      <p:cxnSp>
        <p:nvCxnSpPr>
          <p:cNvPr id="750" name="Google Shape;750;p56"/>
          <p:cNvCxnSpPr/>
          <p:nvPr/>
        </p:nvCxnSpPr>
        <p:spPr>
          <a:xfrm rot="10800000" flipH="1">
            <a:off x="5143500" y="3972000"/>
            <a:ext cx="209400" cy="362700"/>
          </a:xfrm>
          <a:prstGeom prst="straightConnector1">
            <a:avLst/>
          </a:prstGeom>
          <a:noFill/>
          <a:ln w="19050" cap="flat" cmpd="sng">
            <a:solidFill>
              <a:schemeClr val="accent2"/>
            </a:solidFill>
            <a:prstDash val="solid"/>
            <a:round/>
            <a:headEnd type="none" w="med" len="med"/>
            <a:tailEnd type="triangle" w="med" len="med"/>
          </a:ln>
        </p:spPr>
      </p:cxnSp>
      <p:sp>
        <p:nvSpPr>
          <p:cNvPr id="2" name="Slide Number Placeholder 1">
            <a:extLst>
              <a:ext uri="{FF2B5EF4-FFF2-40B4-BE49-F238E27FC236}">
                <a16:creationId xmlns:a16="http://schemas.microsoft.com/office/drawing/2014/main" id="{1F3BB205-FB8F-AAE1-66D5-198C7795637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28</a:t>
            </a:fld>
            <a:endParaRPr lang="en"/>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754"/>
        <p:cNvGrpSpPr/>
        <p:nvPr/>
      </p:nvGrpSpPr>
      <p:grpSpPr>
        <a:xfrm>
          <a:off x="0" y="0"/>
          <a:ext cx="0" cy="0"/>
          <a:chOff x="0" y="0"/>
          <a:chExt cx="0" cy="0"/>
        </a:xfrm>
      </p:grpSpPr>
      <p:sp>
        <p:nvSpPr>
          <p:cNvPr id="755" name="Google Shape;755;p57"/>
          <p:cNvSpPr/>
          <p:nvPr/>
        </p:nvSpPr>
        <p:spPr>
          <a:xfrm>
            <a:off x="816063" y="4115243"/>
            <a:ext cx="3441300" cy="467400"/>
          </a:xfrm>
          <a:prstGeom prst="rect">
            <a:avLst/>
          </a:prstGeom>
          <a:solidFill>
            <a:srgbClr val="D9EAD3"/>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756" name="Google Shape;756;p57"/>
          <p:cNvSpPr/>
          <p:nvPr/>
        </p:nvSpPr>
        <p:spPr>
          <a:xfrm>
            <a:off x="5224075" y="3906753"/>
            <a:ext cx="3441300" cy="675900"/>
          </a:xfrm>
          <a:prstGeom prst="rect">
            <a:avLst/>
          </a:prstGeom>
          <a:solidFill>
            <a:srgbClr val="D9EAD3"/>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757" name="Google Shape;757;p57"/>
          <p:cNvSpPr/>
          <p:nvPr/>
        </p:nvSpPr>
        <p:spPr>
          <a:xfrm>
            <a:off x="5224075" y="3178675"/>
            <a:ext cx="3441300" cy="802500"/>
          </a:xfrm>
          <a:prstGeom prst="rect">
            <a:avLst/>
          </a:prstGeom>
          <a:solidFill>
            <a:schemeClr val="lt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758" name="Google Shape;758;p57"/>
          <p:cNvSpPr txBox="1">
            <a:spLocks noGrp="1"/>
          </p:cNvSpPr>
          <p:nvPr>
            <p:ph type="title"/>
          </p:nvPr>
        </p:nvSpPr>
        <p:spPr>
          <a:xfrm>
            <a:off x="0" y="0"/>
            <a:ext cx="9144000" cy="393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accent3"/>
                </a:solidFill>
              </a:rPr>
              <a:t>Sharing Network Resources</a:t>
            </a:r>
            <a:endParaRPr/>
          </a:p>
        </p:txBody>
      </p:sp>
      <p:sp>
        <p:nvSpPr>
          <p:cNvPr id="759" name="Google Shape;759;p57"/>
          <p:cNvSpPr txBox="1">
            <a:spLocks noGrp="1"/>
          </p:cNvSpPr>
          <p:nvPr>
            <p:ph type="body" idx="1"/>
          </p:nvPr>
        </p:nvSpPr>
        <p:spPr>
          <a:xfrm>
            <a:off x="107050" y="402200"/>
            <a:ext cx="8909700" cy="21696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a:t>Two ways to allocate resources to users:</a:t>
            </a:r>
            <a:endParaRPr/>
          </a:p>
          <a:p>
            <a:pPr marL="457200" lvl="0" indent="-342900" algn="l" rtl="0">
              <a:spcBef>
                <a:spcPts val="600"/>
              </a:spcBef>
              <a:spcAft>
                <a:spcPts val="0"/>
              </a:spcAft>
              <a:buSzPts val="1800"/>
              <a:buChar char="●"/>
            </a:pPr>
            <a:r>
              <a:rPr lang="en"/>
              <a:t>Static allocation: Give a fixed amount to each user.</a:t>
            </a:r>
            <a:endParaRPr/>
          </a:p>
          <a:p>
            <a:pPr marL="457200" lvl="0" indent="-342900" algn="l" rtl="0">
              <a:spcBef>
                <a:spcPts val="0"/>
              </a:spcBef>
              <a:spcAft>
                <a:spcPts val="0"/>
              </a:spcAft>
              <a:buSzPts val="1800"/>
              <a:buChar char="●"/>
            </a:pPr>
            <a:r>
              <a:rPr lang="en"/>
              <a:t>Statistical multiplexing: Dynamically allocate to users based on their demand.</a:t>
            </a:r>
            <a:endParaRPr/>
          </a:p>
          <a:p>
            <a:pPr marL="914400" lvl="1" indent="-342900" algn="l" rtl="0">
              <a:spcBef>
                <a:spcPts val="0"/>
              </a:spcBef>
              <a:spcAft>
                <a:spcPts val="0"/>
              </a:spcAft>
              <a:buSzPts val="1800"/>
              <a:buChar char="○"/>
            </a:pPr>
            <a:r>
              <a:rPr lang="en"/>
              <a:t>Example: Your computer allocates CPU to apps based on demand.</a:t>
            </a:r>
            <a:endParaRPr/>
          </a:p>
          <a:p>
            <a:pPr marL="0" lvl="0" indent="0" algn="l" rtl="0">
              <a:spcBef>
                <a:spcPts val="600"/>
              </a:spcBef>
              <a:spcAft>
                <a:spcPts val="0"/>
              </a:spcAft>
              <a:buNone/>
            </a:pPr>
            <a:r>
              <a:rPr lang="en"/>
              <a:t>Network resources are </a:t>
            </a:r>
            <a:r>
              <a:rPr lang="en" b="1"/>
              <a:t>statistically multiplexed</a:t>
            </a:r>
            <a:r>
              <a:rPr lang="en"/>
              <a:t>.</a:t>
            </a:r>
            <a:endParaRPr/>
          </a:p>
        </p:txBody>
      </p:sp>
      <p:sp>
        <p:nvSpPr>
          <p:cNvPr id="760" name="Google Shape;760;p57"/>
          <p:cNvSpPr/>
          <p:nvPr/>
        </p:nvSpPr>
        <p:spPr>
          <a:xfrm>
            <a:off x="5861894" y="3600621"/>
            <a:ext cx="576000" cy="505500"/>
          </a:xfrm>
          <a:prstGeom prst="rect">
            <a:avLst/>
          </a:prstGeom>
          <a:solidFill>
            <a:srgbClr val="D9EAD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761" name="Google Shape;761;p57"/>
          <p:cNvSpPr/>
          <p:nvPr/>
        </p:nvSpPr>
        <p:spPr>
          <a:xfrm>
            <a:off x="5224266" y="3182286"/>
            <a:ext cx="3446981" cy="1400489"/>
          </a:xfrm>
          <a:custGeom>
            <a:avLst/>
            <a:gdLst/>
            <a:ahLst/>
            <a:cxnLst/>
            <a:rect l="l" t="t" r="r" b="b"/>
            <a:pathLst>
              <a:path w="179999" h="51971" extrusionOk="0">
                <a:moveTo>
                  <a:pt x="0" y="24431"/>
                </a:moveTo>
                <a:lnTo>
                  <a:pt x="42315" y="0"/>
                </a:lnTo>
                <a:lnTo>
                  <a:pt x="88586" y="0"/>
                </a:lnTo>
                <a:lnTo>
                  <a:pt x="95767" y="12438"/>
                </a:lnTo>
                <a:lnTo>
                  <a:pt x="108496" y="9027"/>
                </a:lnTo>
                <a:lnTo>
                  <a:pt x="127784" y="28315"/>
                </a:lnTo>
                <a:lnTo>
                  <a:pt x="152400" y="28315"/>
                </a:lnTo>
                <a:lnTo>
                  <a:pt x="162469" y="10874"/>
                </a:lnTo>
                <a:lnTo>
                  <a:pt x="179999" y="10874"/>
                </a:lnTo>
                <a:lnTo>
                  <a:pt x="179999" y="42472"/>
                </a:lnTo>
                <a:lnTo>
                  <a:pt x="153881" y="42472"/>
                </a:lnTo>
                <a:lnTo>
                  <a:pt x="137428" y="51971"/>
                </a:lnTo>
                <a:lnTo>
                  <a:pt x="108915" y="51971"/>
                </a:lnTo>
                <a:lnTo>
                  <a:pt x="92991" y="36047"/>
                </a:lnTo>
                <a:lnTo>
                  <a:pt x="79305" y="39714"/>
                </a:lnTo>
                <a:lnTo>
                  <a:pt x="65565" y="39714"/>
                </a:lnTo>
                <a:lnTo>
                  <a:pt x="53804" y="19343"/>
                </a:lnTo>
                <a:lnTo>
                  <a:pt x="40389" y="19343"/>
                </a:lnTo>
                <a:lnTo>
                  <a:pt x="29489" y="38223"/>
                </a:lnTo>
                <a:lnTo>
                  <a:pt x="0" y="38223"/>
                </a:lnTo>
                <a:close/>
              </a:path>
            </a:pathLst>
          </a:custGeom>
          <a:solidFill>
            <a:srgbClr val="F4CCCC"/>
          </a:solidFill>
          <a:ln w="19050" cap="flat" cmpd="sng">
            <a:solidFill>
              <a:schemeClr val="dk2"/>
            </a:solidFill>
            <a:prstDash val="solid"/>
            <a:round/>
            <a:headEnd type="none" w="med" len="med"/>
            <a:tailEnd type="none" w="med" len="med"/>
          </a:ln>
        </p:spPr>
        <p:txBody>
          <a:bodyPr/>
          <a:lstStyle/>
          <a:p>
            <a:endParaRPr lang="en-US"/>
          </a:p>
        </p:txBody>
      </p:sp>
      <p:sp>
        <p:nvSpPr>
          <p:cNvPr id="762" name="Google Shape;762;p57"/>
          <p:cNvSpPr/>
          <p:nvPr/>
        </p:nvSpPr>
        <p:spPr>
          <a:xfrm>
            <a:off x="816063" y="3180345"/>
            <a:ext cx="3441300" cy="467400"/>
          </a:xfrm>
          <a:prstGeom prst="rect">
            <a:avLst/>
          </a:prstGeom>
          <a:solidFill>
            <a:schemeClr val="lt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763" name="Google Shape;763;p57"/>
          <p:cNvSpPr/>
          <p:nvPr/>
        </p:nvSpPr>
        <p:spPr>
          <a:xfrm>
            <a:off x="816063" y="3647794"/>
            <a:ext cx="3441300" cy="467400"/>
          </a:xfrm>
          <a:prstGeom prst="rect">
            <a:avLst/>
          </a:prstGeom>
          <a:solidFill>
            <a:srgbClr val="F4CCCC"/>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cxnSp>
        <p:nvCxnSpPr>
          <p:cNvPr id="764" name="Google Shape;764;p57"/>
          <p:cNvCxnSpPr/>
          <p:nvPr/>
        </p:nvCxnSpPr>
        <p:spPr>
          <a:xfrm>
            <a:off x="816075" y="4717375"/>
            <a:ext cx="944400" cy="0"/>
          </a:xfrm>
          <a:prstGeom prst="straightConnector1">
            <a:avLst/>
          </a:prstGeom>
          <a:noFill/>
          <a:ln w="9525" cap="flat" cmpd="sng">
            <a:solidFill>
              <a:schemeClr val="dk2"/>
            </a:solidFill>
            <a:prstDash val="solid"/>
            <a:round/>
            <a:headEnd type="none" w="med" len="med"/>
            <a:tailEnd type="triangle" w="med" len="med"/>
          </a:ln>
        </p:spPr>
      </p:cxnSp>
      <p:sp>
        <p:nvSpPr>
          <p:cNvPr id="765" name="Google Shape;765;p57"/>
          <p:cNvSpPr txBox="1"/>
          <p:nvPr/>
        </p:nvSpPr>
        <p:spPr>
          <a:xfrm>
            <a:off x="861525" y="4715814"/>
            <a:ext cx="483600" cy="270900"/>
          </a:xfrm>
          <a:prstGeom prst="rect">
            <a:avLst/>
          </a:prstGeom>
          <a:noFill/>
          <a:ln>
            <a:noFill/>
          </a:ln>
        </p:spPr>
        <p:txBody>
          <a:bodyPr spcFirstLastPara="1" wrap="square" lIns="27425" tIns="27425" rIns="27425" bIns="27425" anchor="t" anchorCtr="0">
            <a:spAutoFit/>
          </a:bodyPr>
          <a:lstStyle/>
          <a:p>
            <a:pPr marL="0" lvl="0" indent="0" algn="l" rtl="0">
              <a:spcBef>
                <a:spcPts val="0"/>
              </a:spcBef>
              <a:spcAft>
                <a:spcPts val="0"/>
              </a:spcAft>
              <a:buNone/>
            </a:pPr>
            <a:r>
              <a:rPr lang="en">
                <a:solidFill>
                  <a:schemeClr val="dk1"/>
                </a:solidFill>
                <a:latin typeface="Roboto"/>
                <a:ea typeface="Roboto"/>
                <a:cs typeface="Roboto"/>
                <a:sym typeface="Roboto"/>
              </a:rPr>
              <a:t>Time</a:t>
            </a:r>
            <a:endParaRPr>
              <a:solidFill>
                <a:schemeClr val="dk1"/>
              </a:solidFill>
              <a:latin typeface="Roboto"/>
              <a:ea typeface="Roboto"/>
              <a:cs typeface="Roboto"/>
              <a:sym typeface="Roboto"/>
            </a:endParaRPr>
          </a:p>
        </p:txBody>
      </p:sp>
      <p:cxnSp>
        <p:nvCxnSpPr>
          <p:cNvPr id="766" name="Google Shape;766;p57"/>
          <p:cNvCxnSpPr/>
          <p:nvPr/>
        </p:nvCxnSpPr>
        <p:spPr>
          <a:xfrm>
            <a:off x="5224075" y="4717375"/>
            <a:ext cx="944400" cy="0"/>
          </a:xfrm>
          <a:prstGeom prst="straightConnector1">
            <a:avLst/>
          </a:prstGeom>
          <a:noFill/>
          <a:ln w="9525" cap="flat" cmpd="sng">
            <a:solidFill>
              <a:schemeClr val="dk2"/>
            </a:solidFill>
            <a:prstDash val="solid"/>
            <a:round/>
            <a:headEnd type="none" w="med" len="med"/>
            <a:tailEnd type="triangle" w="med" len="med"/>
          </a:ln>
        </p:spPr>
      </p:cxnSp>
      <p:sp>
        <p:nvSpPr>
          <p:cNvPr id="767" name="Google Shape;767;p57"/>
          <p:cNvSpPr txBox="1"/>
          <p:nvPr/>
        </p:nvSpPr>
        <p:spPr>
          <a:xfrm>
            <a:off x="5269525" y="4715814"/>
            <a:ext cx="483600" cy="270900"/>
          </a:xfrm>
          <a:prstGeom prst="rect">
            <a:avLst/>
          </a:prstGeom>
          <a:noFill/>
          <a:ln>
            <a:noFill/>
          </a:ln>
        </p:spPr>
        <p:txBody>
          <a:bodyPr spcFirstLastPara="1" wrap="square" lIns="27425" tIns="27425" rIns="27425" bIns="27425" anchor="t" anchorCtr="0">
            <a:spAutoFit/>
          </a:bodyPr>
          <a:lstStyle/>
          <a:p>
            <a:pPr marL="0" lvl="0" indent="0" algn="l" rtl="0">
              <a:spcBef>
                <a:spcPts val="0"/>
              </a:spcBef>
              <a:spcAft>
                <a:spcPts val="0"/>
              </a:spcAft>
              <a:buNone/>
            </a:pPr>
            <a:r>
              <a:rPr lang="en">
                <a:solidFill>
                  <a:schemeClr val="dk1"/>
                </a:solidFill>
                <a:latin typeface="Roboto"/>
                <a:ea typeface="Roboto"/>
                <a:cs typeface="Roboto"/>
                <a:sym typeface="Roboto"/>
              </a:rPr>
              <a:t>Time</a:t>
            </a:r>
            <a:endParaRPr>
              <a:solidFill>
                <a:schemeClr val="dk1"/>
              </a:solidFill>
              <a:latin typeface="Roboto"/>
              <a:ea typeface="Roboto"/>
              <a:cs typeface="Roboto"/>
              <a:sym typeface="Roboto"/>
            </a:endParaRPr>
          </a:p>
        </p:txBody>
      </p:sp>
      <p:cxnSp>
        <p:nvCxnSpPr>
          <p:cNvPr id="768" name="Google Shape;768;p57"/>
          <p:cNvCxnSpPr/>
          <p:nvPr/>
        </p:nvCxnSpPr>
        <p:spPr>
          <a:xfrm rot="10800000">
            <a:off x="580438" y="3181250"/>
            <a:ext cx="0" cy="1402500"/>
          </a:xfrm>
          <a:prstGeom prst="straightConnector1">
            <a:avLst/>
          </a:prstGeom>
          <a:noFill/>
          <a:ln w="9525" cap="flat" cmpd="sng">
            <a:solidFill>
              <a:schemeClr val="dk2"/>
            </a:solidFill>
            <a:prstDash val="solid"/>
            <a:round/>
            <a:headEnd type="triangle" w="med" len="med"/>
            <a:tailEnd type="triangle" w="med" len="med"/>
          </a:ln>
        </p:spPr>
      </p:cxnSp>
      <p:sp>
        <p:nvSpPr>
          <p:cNvPr id="769" name="Google Shape;769;p57"/>
          <p:cNvSpPr txBox="1"/>
          <p:nvPr/>
        </p:nvSpPr>
        <p:spPr>
          <a:xfrm rot="-5400000">
            <a:off x="153850" y="3773798"/>
            <a:ext cx="853200" cy="215400"/>
          </a:xfrm>
          <a:prstGeom prst="rect">
            <a:avLst/>
          </a:prstGeom>
          <a:solidFill>
            <a:srgbClr val="FFFFFF"/>
          </a:solidFill>
          <a:ln>
            <a:noFill/>
          </a:ln>
        </p:spPr>
        <p:txBody>
          <a:bodyPr spcFirstLastPara="1" wrap="square" lIns="0" tIns="0" rIns="0" bIns="0" anchor="ctr" anchorCtr="0">
            <a:noAutofit/>
          </a:bodyPr>
          <a:lstStyle/>
          <a:p>
            <a:pPr marL="0" lvl="0" indent="0" algn="l" rtl="0">
              <a:spcBef>
                <a:spcPts val="0"/>
              </a:spcBef>
              <a:spcAft>
                <a:spcPts val="0"/>
              </a:spcAft>
              <a:buNone/>
            </a:pPr>
            <a:r>
              <a:rPr lang="en">
                <a:solidFill>
                  <a:schemeClr val="dk1"/>
                </a:solidFill>
                <a:latin typeface="Roboto"/>
                <a:ea typeface="Roboto"/>
                <a:cs typeface="Roboto"/>
                <a:sym typeface="Roboto"/>
              </a:rPr>
              <a:t>Resources</a:t>
            </a:r>
            <a:endParaRPr>
              <a:solidFill>
                <a:schemeClr val="dk1"/>
              </a:solidFill>
              <a:latin typeface="Roboto"/>
              <a:ea typeface="Roboto"/>
              <a:cs typeface="Roboto"/>
              <a:sym typeface="Roboto"/>
            </a:endParaRPr>
          </a:p>
        </p:txBody>
      </p:sp>
      <p:cxnSp>
        <p:nvCxnSpPr>
          <p:cNvPr id="770" name="Google Shape;770;p57"/>
          <p:cNvCxnSpPr/>
          <p:nvPr/>
        </p:nvCxnSpPr>
        <p:spPr>
          <a:xfrm rot="10800000">
            <a:off x="5000038" y="3181250"/>
            <a:ext cx="0" cy="1402500"/>
          </a:xfrm>
          <a:prstGeom prst="straightConnector1">
            <a:avLst/>
          </a:prstGeom>
          <a:noFill/>
          <a:ln w="9525" cap="flat" cmpd="sng">
            <a:solidFill>
              <a:schemeClr val="dk2"/>
            </a:solidFill>
            <a:prstDash val="solid"/>
            <a:round/>
            <a:headEnd type="triangle" w="med" len="med"/>
            <a:tailEnd type="triangle" w="med" len="med"/>
          </a:ln>
        </p:spPr>
      </p:cxnSp>
      <p:sp>
        <p:nvSpPr>
          <p:cNvPr id="771" name="Google Shape;771;p57"/>
          <p:cNvSpPr txBox="1"/>
          <p:nvPr/>
        </p:nvSpPr>
        <p:spPr>
          <a:xfrm rot="-5400000">
            <a:off x="4573450" y="3773798"/>
            <a:ext cx="853200" cy="215400"/>
          </a:xfrm>
          <a:prstGeom prst="rect">
            <a:avLst/>
          </a:prstGeom>
          <a:solidFill>
            <a:srgbClr val="FFFFFF"/>
          </a:solidFill>
          <a:ln>
            <a:noFill/>
          </a:ln>
        </p:spPr>
        <p:txBody>
          <a:bodyPr spcFirstLastPara="1" wrap="square" lIns="0" tIns="0" rIns="0" bIns="0" anchor="ctr" anchorCtr="0">
            <a:noAutofit/>
          </a:bodyPr>
          <a:lstStyle/>
          <a:p>
            <a:pPr marL="0" lvl="0" indent="0" algn="l" rtl="0">
              <a:spcBef>
                <a:spcPts val="0"/>
              </a:spcBef>
              <a:spcAft>
                <a:spcPts val="0"/>
              </a:spcAft>
              <a:buNone/>
            </a:pPr>
            <a:r>
              <a:rPr lang="en">
                <a:solidFill>
                  <a:schemeClr val="dk1"/>
                </a:solidFill>
                <a:latin typeface="Roboto"/>
                <a:ea typeface="Roboto"/>
                <a:cs typeface="Roboto"/>
                <a:sym typeface="Roboto"/>
              </a:rPr>
              <a:t>Resources</a:t>
            </a:r>
            <a:endParaRPr>
              <a:solidFill>
                <a:schemeClr val="dk1"/>
              </a:solidFill>
              <a:latin typeface="Roboto"/>
              <a:ea typeface="Roboto"/>
              <a:cs typeface="Roboto"/>
              <a:sym typeface="Roboto"/>
            </a:endParaRPr>
          </a:p>
        </p:txBody>
      </p:sp>
      <p:sp>
        <p:nvSpPr>
          <p:cNvPr id="772" name="Google Shape;772;p57"/>
          <p:cNvSpPr txBox="1"/>
          <p:nvPr/>
        </p:nvSpPr>
        <p:spPr>
          <a:xfrm>
            <a:off x="1615275" y="2771700"/>
            <a:ext cx="1842900" cy="332400"/>
          </a:xfrm>
          <a:prstGeom prst="rect">
            <a:avLst/>
          </a:prstGeom>
          <a:noFill/>
          <a:ln>
            <a:noFill/>
          </a:ln>
        </p:spPr>
        <p:txBody>
          <a:bodyPr spcFirstLastPara="1" wrap="square" lIns="27425" tIns="27425" rIns="27425" bIns="27425" anchor="t" anchorCtr="0">
            <a:spAutoFit/>
          </a:bodyPr>
          <a:lstStyle/>
          <a:p>
            <a:pPr marL="0" lvl="0" indent="0" algn="ctr" rtl="0">
              <a:spcBef>
                <a:spcPts val="0"/>
              </a:spcBef>
              <a:spcAft>
                <a:spcPts val="0"/>
              </a:spcAft>
              <a:buNone/>
            </a:pPr>
            <a:r>
              <a:rPr lang="en" sz="1800">
                <a:solidFill>
                  <a:schemeClr val="dk1"/>
                </a:solidFill>
                <a:latin typeface="Roboto"/>
                <a:ea typeface="Roboto"/>
                <a:cs typeface="Roboto"/>
                <a:sym typeface="Roboto"/>
              </a:rPr>
              <a:t>Static Allocation</a:t>
            </a:r>
            <a:endParaRPr sz="1800">
              <a:solidFill>
                <a:schemeClr val="dk1"/>
              </a:solidFill>
              <a:latin typeface="Roboto"/>
              <a:ea typeface="Roboto"/>
              <a:cs typeface="Roboto"/>
              <a:sym typeface="Roboto"/>
            </a:endParaRPr>
          </a:p>
        </p:txBody>
      </p:sp>
      <p:sp>
        <p:nvSpPr>
          <p:cNvPr id="773" name="Google Shape;773;p57"/>
          <p:cNvSpPr txBox="1"/>
          <p:nvPr/>
        </p:nvSpPr>
        <p:spPr>
          <a:xfrm>
            <a:off x="5653375" y="2773675"/>
            <a:ext cx="2582700" cy="332400"/>
          </a:xfrm>
          <a:prstGeom prst="rect">
            <a:avLst/>
          </a:prstGeom>
          <a:noFill/>
          <a:ln>
            <a:noFill/>
          </a:ln>
        </p:spPr>
        <p:txBody>
          <a:bodyPr spcFirstLastPara="1" wrap="square" lIns="27425" tIns="27425" rIns="27425" bIns="27425" anchor="t" anchorCtr="0">
            <a:spAutoFit/>
          </a:bodyPr>
          <a:lstStyle/>
          <a:p>
            <a:pPr marL="0" lvl="0" indent="0" algn="ctr" rtl="0">
              <a:spcBef>
                <a:spcPts val="0"/>
              </a:spcBef>
              <a:spcAft>
                <a:spcPts val="0"/>
              </a:spcAft>
              <a:buNone/>
            </a:pPr>
            <a:r>
              <a:rPr lang="en" sz="1800">
                <a:solidFill>
                  <a:schemeClr val="dk1"/>
                </a:solidFill>
                <a:latin typeface="Roboto"/>
                <a:ea typeface="Roboto"/>
                <a:cs typeface="Roboto"/>
                <a:sym typeface="Roboto"/>
              </a:rPr>
              <a:t>Statistical Multiplexing</a:t>
            </a:r>
            <a:endParaRPr sz="1800">
              <a:solidFill>
                <a:schemeClr val="dk1"/>
              </a:solidFill>
              <a:latin typeface="Roboto"/>
              <a:ea typeface="Roboto"/>
              <a:cs typeface="Roboto"/>
              <a:sym typeface="Roboto"/>
            </a:endParaRPr>
          </a:p>
        </p:txBody>
      </p:sp>
      <p:sp>
        <p:nvSpPr>
          <p:cNvPr id="2" name="Slide Number Placeholder 1">
            <a:extLst>
              <a:ext uri="{FF2B5EF4-FFF2-40B4-BE49-F238E27FC236}">
                <a16:creationId xmlns:a16="http://schemas.microsoft.com/office/drawing/2014/main" id="{68AF56F8-51DD-2F21-E9FD-B67767285DC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29</a:t>
            </a:fld>
            <a:endParaRPr lang="en"/>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29"/>
          <p:cNvSpPr txBox="1">
            <a:spLocks noGrp="1"/>
          </p:cNvSpPr>
          <p:nvPr>
            <p:ph type="body" idx="1"/>
          </p:nvPr>
        </p:nvSpPr>
        <p:spPr>
          <a:xfrm>
            <a:off x="107050" y="402200"/>
            <a:ext cx="8909700" cy="45306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dirty="0"/>
              <a:t>1. </a:t>
            </a:r>
            <a:r>
              <a:rPr lang="en" b="1" dirty="0"/>
              <a:t>Decentralized control</a:t>
            </a:r>
            <a:r>
              <a:rPr lang="en" dirty="0"/>
              <a:t>.</a:t>
            </a:r>
            <a:endParaRPr dirty="0"/>
          </a:p>
          <a:p>
            <a:pPr marL="457200" lvl="0" indent="-342900" algn="l" rtl="0">
              <a:spcBef>
                <a:spcPts val="600"/>
              </a:spcBef>
              <a:spcAft>
                <a:spcPts val="0"/>
              </a:spcAft>
              <a:buSzPts val="1800"/>
              <a:buChar char="●"/>
            </a:pPr>
            <a:r>
              <a:rPr lang="en" dirty="0"/>
              <a:t>Each network device (e.g. router) runs on its own. No central mastermind.</a:t>
            </a:r>
            <a:endParaRPr dirty="0"/>
          </a:p>
          <a:p>
            <a:pPr marL="0" lvl="0" indent="0" algn="l" rtl="0">
              <a:spcBef>
                <a:spcPts val="600"/>
              </a:spcBef>
              <a:spcAft>
                <a:spcPts val="0"/>
              </a:spcAft>
              <a:buNone/>
            </a:pPr>
            <a:r>
              <a:rPr lang="en" dirty="0"/>
              <a:t>2. </a:t>
            </a:r>
            <a:r>
              <a:rPr lang="en" b="1" dirty="0"/>
              <a:t>Best-effort service model</a:t>
            </a:r>
            <a:r>
              <a:rPr lang="en" dirty="0"/>
              <a:t>.</a:t>
            </a:r>
            <a:endParaRPr dirty="0"/>
          </a:p>
          <a:p>
            <a:pPr marL="457200" lvl="0" indent="-342900" algn="l" rtl="0">
              <a:spcBef>
                <a:spcPts val="600"/>
              </a:spcBef>
              <a:spcAft>
                <a:spcPts val="0"/>
              </a:spcAft>
              <a:buSzPts val="1800"/>
              <a:buChar char="●"/>
            </a:pPr>
            <a:r>
              <a:rPr lang="en" dirty="0"/>
              <a:t>At Layer 3, routers only offer best-effort delivery.</a:t>
            </a:r>
          </a:p>
          <a:p>
            <a:pPr marL="0" lvl="0" indent="0">
              <a:buNone/>
            </a:pPr>
            <a:r>
              <a:rPr lang="en-US" dirty="0"/>
              <a:t>3. </a:t>
            </a:r>
            <a:r>
              <a:rPr lang="en-US" b="1" dirty="0"/>
              <a:t>Route around trouble.</a:t>
            </a:r>
            <a:endParaRPr lang="en-US" dirty="0"/>
          </a:p>
          <a:p>
            <a:pPr lvl="0"/>
            <a:r>
              <a:rPr lang="en-US" dirty="0"/>
              <a:t>Network must be resilient to failures.</a:t>
            </a:r>
          </a:p>
          <a:p>
            <a:pPr lvl="0">
              <a:spcBef>
                <a:spcPts val="0"/>
              </a:spcBef>
            </a:pPr>
            <a:r>
              <a:rPr lang="en-US" dirty="0"/>
              <a:t>If a router or link goes down, find a different path through the network.</a:t>
            </a:r>
          </a:p>
          <a:p>
            <a:pPr marL="0" lvl="0" indent="0">
              <a:buNone/>
            </a:pPr>
            <a:r>
              <a:rPr lang="en-US" dirty="0"/>
              <a:t>4. </a:t>
            </a:r>
            <a:r>
              <a:rPr lang="en-US" b="1" dirty="0"/>
              <a:t>Dumb infrastructure (with smart endpoints)</a:t>
            </a:r>
            <a:r>
              <a:rPr lang="en-US" dirty="0"/>
              <a:t>.</a:t>
            </a:r>
          </a:p>
          <a:p>
            <a:pPr lvl="0"/>
            <a:r>
              <a:rPr lang="en-US" dirty="0"/>
              <a:t>Routers forward packets. They don't care about what's inside.</a:t>
            </a:r>
          </a:p>
          <a:p>
            <a:pPr marL="0" lvl="0" indent="0">
              <a:buSzPts val="1100"/>
              <a:buNone/>
            </a:pPr>
            <a:r>
              <a:rPr lang="en-US" dirty="0"/>
              <a:t>5. </a:t>
            </a:r>
            <a:r>
              <a:rPr lang="en-US" b="1" dirty="0"/>
              <a:t>End-to-end principle</a:t>
            </a:r>
            <a:r>
              <a:rPr lang="en-US" dirty="0"/>
              <a:t>.</a:t>
            </a:r>
          </a:p>
          <a:p>
            <a:pPr lvl="0"/>
            <a:r>
              <a:rPr lang="en-US" dirty="0"/>
              <a:t>Implement features at the end hosts, not at the routers.</a:t>
            </a:r>
            <a:endParaRPr dirty="0"/>
          </a:p>
        </p:txBody>
      </p:sp>
      <p:sp>
        <p:nvSpPr>
          <p:cNvPr id="176" name="Google Shape;176;p29"/>
          <p:cNvSpPr txBox="1">
            <a:spLocks noGrp="1"/>
          </p:cNvSpPr>
          <p:nvPr>
            <p:ph type="title"/>
          </p:nvPr>
        </p:nvSpPr>
        <p:spPr>
          <a:xfrm>
            <a:off x="0" y="0"/>
            <a:ext cx="9144000" cy="393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accent3"/>
                </a:solidFill>
              </a:rPr>
              <a:t>The Internet Design Principles</a:t>
            </a:r>
            <a:endParaRPr>
              <a:solidFill>
                <a:schemeClr val="accent3"/>
              </a:solidFill>
            </a:endParaRPr>
          </a:p>
          <a:p>
            <a:pPr marL="0" lvl="0" indent="0" algn="l" rtl="0">
              <a:spcBef>
                <a:spcPts val="0"/>
              </a:spcBef>
              <a:spcAft>
                <a:spcPts val="0"/>
              </a:spcAft>
              <a:buNone/>
            </a:pPr>
            <a:endParaRPr/>
          </a:p>
        </p:txBody>
      </p:sp>
      <p:sp>
        <p:nvSpPr>
          <p:cNvPr id="2" name="Slide Number Placeholder 1">
            <a:extLst>
              <a:ext uri="{FF2B5EF4-FFF2-40B4-BE49-F238E27FC236}">
                <a16:creationId xmlns:a16="http://schemas.microsoft.com/office/drawing/2014/main" id="{0B262533-9FDC-FB46-D653-73A6875C40E8}"/>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a:t>
            </a:fld>
            <a:endParaRPr lang="en"/>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777"/>
        <p:cNvGrpSpPr/>
        <p:nvPr/>
      </p:nvGrpSpPr>
      <p:grpSpPr>
        <a:xfrm>
          <a:off x="0" y="0"/>
          <a:ext cx="0" cy="0"/>
          <a:chOff x="0" y="0"/>
          <a:chExt cx="0" cy="0"/>
        </a:xfrm>
      </p:grpSpPr>
      <p:sp>
        <p:nvSpPr>
          <p:cNvPr id="778" name="Google Shape;778;p58"/>
          <p:cNvSpPr txBox="1">
            <a:spLocks noGrp="1"/>
          </p:cNvSpPr>
          <p:nvPr>
            <p:ph type="title"/>
          </p:nvPr>
        </p:nvSpPr>
        <p:spPr>
          <a:xfrm>
            <a:off x="0" y="0"/>
            <a:ext cx="9144000" cy="393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accent3"/>
                </a:solidFill>
              </a:rPr>
              <a:t>Statistical Multiplexing is More Efficient</a:t>
            </a:r>
            <a:endParaRPr/>
          </a:p>
        </p:txBody>
      </p:sp>
      <p:sp>
        <p:nvSpPr>
          <p:cNvPr id="779" name="Google Shape;779;p58"/>
          <p:cNvSpPr txBox="1">
            <a:spLocks noGrp="1"/>
          </p:cNvSpPr>
          <p:nvPr>
            <p:ph type="body" idx="1"/>
          </p:nvPr>
        </p:nvSpPr>
        <p:spPr>
          <a:xfrm>
            <a:off x="107050" y="402200"/>
            <a:ext cx="8909700" cy="45306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dirty="0"/>
              <a:t>Statistical multiplexing (dynamic) is more efficient than static allocation (fixed).</a:t>
            </a:r>
            <a:endParaRPr dirty="0"/>
          </a:p>
          <a:p>
            <a:pPr marL="457200" lvl="0" indent="-342900" algn="l" rtl="0">
              <a:spcBef>
                <a:spcPts val="600"/>
              </a:spcBef>
              <a:spcAft>
                <a:spcPts val="0"/>
              </a:spcAft>
              <a:buSzPts val="1800"/>
              <a:buChar char="●"/>
            </a:pPr>
            <a:r>
              <a:rPr lang="en" dirty="0"/>
              <a:t>Fixed: You have to give everyone enough for their peak demand.</a:t>
            </a:r>
            <a:endParaRPr dirty="0"/>
          </a:p>
          <a:p>
            <a:pPr marL="457200" lvl="0" indent="-342900" algn="l" rtl="0">
              <a:spcBef>
                <a:spcPts val="0"/>
              </a:spcBef>
              <a:spcAft>
                <a:spcPts val="0"/>
              </a:spcAft>
              <a:buSzPts val="1800"/>
              <a:buChar char="●"/>
            </a:pPr>
            <a:r>
              <a:rPr lang="en" dirty="0"/>
              <a:t>Dynamic: Give a user more when their demand peaks.</a:t>
            </a:r>
            <a:endParaRPr dirty="0"/>
          </a:p>
          <a:p>
            <a:pPr marL="0" lvl="0" indent="0" algn="l" rtl="0">
              <a:spcBef>
                <a:spcPts val="600"/>
              </a:spcBef>
              <a:spcAft>
                <a:spcPts val="0"/>
              </a:spcAft>
              <a:buNone/>
            </a:pPr>
            <a:r>
              <a:rPr lang="en" dirty="0"/>
              <a:t>Example:</a:t>
            </a:r>
            <a:endParaRPr dirty="0"/>
          </a:p>
          <a:p>
            <a:pPr marL="457200" lvl="0" indent="-342900" algn="l" rtl="0">
              <a:spcBef>
                <a:spcPts val="600"/>
              </a:spcBef>
              <a:spcAft>
                <a:spcPts val="0"/>
              </a:spcAft>
              <a:buSzPts val="1800"/>
              <a:buChar char="●"/>
            </a:pPr>
            <a:r>
              <a:rPr lang="en" dirty="0"/>
              <a:t>Alice needs 10 in the morning, and 2 all other times.</a:t>
            </a:r>
            <a:endParaRPr dirty="0"/>
          </a:p>
          <a:p>
            <a:pPr marL="457200" lvl="0" indent="-342900" algn="l" rtl="0">
              <a:spcBef>
                <a:spcPts val="0"/>
              </a:spcBef>
              <a:spcAft>
                <a:spcPts val="0"/>
              </a:spcAft>
              <a:buSzPts val="1800"/>
              <a:buChar char="●"/>
            </a:pPr>
            <a:r>
              <a:rPr lang="en" dirty="0"/>
              <a:t>Bob needs 10 at night, and 2 all other times.</a:t>
            </a:r>
            <a:endParaRPr dirty="0"/>
          </a:p>
          <a:p>
            <a:pPr marL="457200" lvl="0" indent="-342900" algn="l" rtl="0">
              <a:spcBef>
                <a:spcPts val="0"/>
              </a:spcBef>
              <a:spcAft>
                <a:spcPts val="0"/>
              </a:spcAft>
              <a:buSzPts val="1800"/>
              <a:buChar char="●"/>
            </a:pPr>
            <a:r>
              <a:rPr lang="en" dirty="0"/>
              <a:t>Fixed: Alice and Bob each get 10 at all times.</a:t>
            </a:r>
            <a:endParaRPr dirty="0"/>
          </a:p>
          <a:p>
            <a:pPr marL="914400" lvl="1" indent="-342900" algn="l" rtl="0">
              <a:spcBef>
                <a:spcPts val="0"/>
              </a:spcBef>
              <a:spcAft>
                <a:spcPts val="0"/>
              </a:spcAft>
              <a:buSzPts val="1800"/>
              <a:buChar char="○"/>
            </a:pPr>
            <a:r>
              <a:rPr lang="en" dirty="0"/>
              <a:t>We need 20 to satisfy demand.</a:t>
            </a:r>
            <a:endParaRPr dirty="0"/>
          </a:p>
          <a:p>
            <a:pPr marL="914400" lvl="1" indent="-342900" algn="l" rtl="0">
              <a:spcBef>
                <a:spcPts val="0"/>
              </a:spcBef>
              <a:spcAft>
                <a:spcPts val="0"/>
              </a:spcAft>
              <a:buSzPts val="1800"/>
              <a:buChar char="○"/>
            </a:pPr>
            <a:r>
              <a:rPr lang="en" dirty="0"/>
              <a:t>Alice's 10 is wasted most of the time. Same for Bob.</a:t>
            </a:r>
            <a:endParaRPr dirty="0"/>
          </a:p>
          <a:p>
            <a:pPr marL="457200" lvl="0" indent="-342900" algn="l" rtl="0">
              <a:spcBef>
                <a:spcPts val="0"/>
              </a:spcBef>
              <a:spcAft>
                <a:spcPts val="0"/>
              </a:spcAft>
              <a:buSzPts val="1800"/>
              <a:buChar char="●"/>
            </a:pPr>
            <a:r>
              <a:rPr lang="en" dirty="0"/>
              <a:t>Dynamic: Give each user 10 at their peak time, and 2 at other times.</a:t>
            </a:r>
            <a:endParaRPr dirty="0"/>
          </a:p>
          <a:p>
            <a:pPr marL="914400" lvl="1" indent="-342900" algn="l" rtl="0">
              <a:spcBef>
                <a:spcPts val="0"/>
              </a:spcBef>
              <a:spcAft>
                <a:spcPts val="0"/>
              </a:spcAft>
              <a:buSzPts val="1800"/>
              <a:buChar char="○"/>
            </a:pPr>
            <a:r>
              <a:rPr lang="en" dirty="0"/>
              <a:t>We only need 12 to satisfy demand!</a:t>
            </a:r>
            <a:endParaRPr dirty="0"/>
          </a:p>
        </p:txBody>
      </p:sp>
      <p:sp>
        <p:nvSpPr>
          <p:cNvPr id="2" name="Slide Number Placeholder 1">
            <a:extLst>
              <a:ext uri="{FF2B5EF4-FFF2-40B4-BE49-F238E27FC236}">
                <a16:creationId xmlns:a16="http://schemas.microsoft.com/office/drawing/2014/main" id="{28B93B14-78A7-BE83-4713-930CD7F3473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30</a:t>
            </a:fld>
            <a:endParaRPr lang="en"/>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783"/>
        <p:cNvGrpSpPr/>
        <p:nvPr/>
      </p:nvGrpSpPr>
      <p:grpSpPr>
        <a:xfrm>
          <a:off x="0" y="0"/>
          <a:ext cx="0" cy="0"/>
          <a:chOff x="0" y="0"/>
          <a:chExt cx="0" cy="0"/>
        </a:xfrm>
      </p:grpSpPr>
      <p:sp>
        <p:nvSpPr>
          <p:cNvPr id="785" name="Google Shape;785;p59"/>
          <p:cNvSpPr txBox="1">
            <a:spLocks noGrp="1"/>
          </p:cNvSpPr>
          <p:nvPr>
            <p:ph type="title"/>
          </p:nvPr>
        </p:nvSpPr>
        <p:spPr>
          <a:xfrm>
            <a:off x="0" y="0"/>
            <a:ext cx="9144000" cy="393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Statistical Multiplexing is More Efficient</a:t>
            </a:r>
            <a:endParaRPr/>
          </a:p>
        </p:txBody>
      </p:sp>
      <p:sp>
        <p:nvSpPr>
          <p:cNvPr id="786" name="Google Shape;786;p59"/>
          <p:cNvSpPr txBox="1">
            <a:spLocks noGrp="1"/>
          </p:cNvSpPr>
          <p:nvPr>
            <p:ph type="body" idx="1"/>
          </p:nvPr>
        </p:nvSpPr>
        <p:spPr>
          <a:xfrm>
            <a:off x="107050" y="402200"/>
            <a:ext cx="8909700" cy="548100"/>
          </a:xfrm>
          <a:prstGeom prst="rect">
            <a:avLst/>
          </a:prstGeom>
        </p:spPr>
        <p:txBody>
          <a:bodyPr spcFirstLastPara="1" wrap="square" lIns="91425" tIns="91425" rIns="91425" bIns="91425" anchor="t" anchorCtr="0">
            <a:noAutofit/>
          </a:bodyPr>
          <a:lstStyle/>
          <a:p>
            <a:pPr marL="0" indent="0">
              <a:buSzPts val="1100"/>
              <a:buNone/>
            </a:pPr>
            <a:r>
              <a:rPr lang="en" dirty="0"/>
              <a:t>In summary: peak of aggregate demand &lt; aggregate of peak demands. </a:t>
            </a:r>
            <a:r>
              <a:rPr lang="el-GR" dirty="0"/>
              <a:t>max(</a:t>
            </a:r>
            <a:r>
              <a:rPr lang="el-GR" dirty="0">
                <a:latin typeface="Times New Roman"/>
                <a:ea typeface="Times New Roman"/>
                <a:cs typeface="Times New Roman"/>
                <a:sym typeface="Times New Roman"/>
              </a:rPr>
              <a:t>Σ</a:t>
            </a:r>
            <a:r>
              <a:rPr lang="el-GR" dirty="0"/>
              <a:t> fi) &lt; </a:t>
            </a:r>
            <a:r>
              <a:rPr lang="el-GR" dirty="0">
                <a:latin typeface="Times New Roman"/>
                <a:ea typeface="Times New Roman"/>
                <a:cs typeface="Times New Roman"/>
                <a:sym typeface="Times New Roman"/>
              </a:rPr>
              <a:t>Σ</a:t>
            </a:r>
            <a:r>
              <a:rPr lang="el-GR" dirty="0"/>
              <a:t> max(fi)</a:t>
            </a:r>
          </a:p>
          <a:p>
            <a:pPr marL="0" lvl="0" indent="0" algn="l" rtl="0">
              <a:spcBef>
                <a:spcPts val="600"/>
              </a:spcBef>
              <a:spcAft>
                <a:spcPts val="0"/>
              </a:spcAft>
              <a:buClr>
                <a:schemeClr val="dk1"/>
              </a:buClr>
              <a:buSzPts val="1100"/>
              <a:buFont typeface="Arial"/>
              <a:buNone/>
            </a:pPr>
            <a:endParaRPr dirty="0"/>
          </a:p>
        </p:txBody>
      </p:sp>
      <p:cxnSp>
        <p:nvCxnSpPr>
          <p:cNvPr id="787" name="Google Shape;787;p59"/>
          <p:cNvCxnSpPr/>
          <p:nvPr/>
        </p:nvCxnSpPr>
        <p:spPr>
          <a:xfrm>
            <a:off x="460275" y="2258368"/>
            <a:ext cx="2245200" cy="0"/>
          </a:xfrm>
          <a:prstGeom prst="straightConnector1">
            <a:avLst/>
          </a:prstGeom>
          <a:noFill/>
          <a:ln w="9525" cap="flat" cmpd="sng">
            <a:solidFill>
              <a:schemeClr val="dk2"/>
            </a:solidFill>
            <a:prstDash val="solid"/>
            <a:round/>
            <a:headEnd type="none" w="med" len="med"/>
            <a:tailEnd type="triangle" w="med" len="med"/>
          </a:ln>
        </p:spPr>
      </p:cxnSp>
      <p:cxnSp>
        <p:nvCxnSpPr>
          <p:cNvPr id="788" name="Google Shape;788;p59"/>
          <p:cNvCxnSpPr/>
          <p:nvPr/>
        </p:nvCxnSpPr>
        <p:spPr>
          <a:xfrm rot="10800000">
            <a:off x="465325" y="1136643"/>
            <a:ext cx="0" cy="1125600"/>
          </a:xfrm>
          <a:prstGeom prst="straightConnector1">
            <a:avLst/>
          </a:prstGeom>
          <a:noFill/>
          <a:ln w="9525" cap="flat" cmpd="sng">
            <a:solidFill>
              <a:schemeClr val="dk2"/>
            </a:solidFill>
            <a:prstDash val="solid"/>
            <a:round/>
            <a:headEnd type="none" w="med" len="med"/>
            <a:tailEnd type="triangle" w="med" len="med"/>
          </a:ln>
        </p:spPr>
      </p:cxnSp>
      <p:sp>
        <p:nvSpPr>
          <p:cNvPr id="789" name="Google Shape;789;p59"/>
          <p:cNvSpPr txBox="1"/>
          <p:nvPr/>
        </p:nvSpPr>
        <p:spPr>
          <a:xfrm>
            <a:off x="466450" y="2258372"/>
            <a:ext cx="483600" cy="240000"/>
          </a:xfrm>
          <a:prstGeom prst="rect">
            <a:avLst/>
          </a:prstGeom>
          <a:noFill/>
          <a:ln>
            <a:noFill/>
          </a:ln>
        </p:spPr>
        <p:txBody>
          <a:bodyPr spcFirstLastPara="1" wrap="square" lIns="27425" tIns="27425" rIns="27425" bIns="27425" anchor="t" anchorCtr="0">
            <a:spAutoFit/>
          </a:bodyPr>
          <a:lstStyle/>
          <a:p>
            <a:pPr marL="0" lvl="0" indent="0" algn="ctr" rtl="0">
              <a:spcBef>
                <a:spcPts val="0"/>
              </a:spcBef>
              <a:spcAft>
                <a:spcPts val="0"/>
              </a:spcAft>
              <a:buNone/>
            </a:pPr>
            <a:r>
              <a:rPr lang="en" sz="1200">
                <a:solidFill>
                  <a:schemeClr val="dk1"/>
                </a:solidFill>
                <a:latin typeface="Roboto"/>
                <a:ea typeface="Roboto"/>
                <a:cs typeface="Roboto"/>
                <a:sym typeface="Roboto"/>
              </a:rPr>
              <a:t>Time</a:t>
            </a:r>
            <a:endParaRPr sz="1200">
              <a:solidFill>
                <a:schemeClr val="dk1"/>
              </a:solidFill>
              <a:latin typeface="Roboto"/>
              <a:ea typeface="Roboto"/>
              <a:cs typeface="Roboto"/>
              <a:sym typeface="Roboto"/>
            </a:endParaRPr>
          </a:p>
        </p:txBody>
      </p:sp>
      <p:sp>
        <p:nvSpPr>
          <p:cNvPr id="790" name="Google Shape;790;p59"/>
          <p:cNvSpPr txBox="1"/>
          <p:nvPr/>
        </p:nvSpPr>
        <p:spPr>
          <a:xfrm rot="-5400000">
            <a:off x="-68450" y="1612193"/>
            <a:ext cx="742500" cy="240000"/>
          </a:xfrm>
          <a:prstGeom prst="rect">
            <a:avLst/>
          </a:prstGeom>
          <a:noFill/>
          <a:ln>
            <a:noFill/>
          </a:ln>
        </p:spPr>
        <p:txBody>
          <a:bodyPr spcFirstLastPara="1" wrap="square" lIns="27425" tIns="27425" rIns="27425" bIns="27425" anchor="t" anchorCtr="0">
            <a:spAutoFit/>
          </a:bodyPr>
          <a:lstStyle/>
          <a:p>
            <a:pPr marL="0" lvl="0" indent="0" algn="ctr" rtl="0">
              <a:spcBef>
                <a:spcPts val="0"/>
              </a:spcBef>
              <a:spcAft>
                <a:spcPts val="0"/>
              </a:spcAft>
              <a:buNone/>
            </a:pPr>
            <a:r>
              <a:rPr lang="en" sz="1200">
                <a:solidFill>
                  <a:schemeClr val="dk1"/>
                </a:solidFill>
                <a:latin typeface="Roboto"/>
                <a:ea typeface="Roboto"/>
                <a:cs typeface="Roboto"/>
                <a:sym typeface="Roboto"/>
              </a:rPr>
              <a:t>Demand</a:t>
            </a:r>
            <a:endParaRPr sz="1200">
              <a:solidFill>
                <a:schemeClr val="dk1"/>
              </a:solidFill>
              <a:latin typeface="Roboto"/>
              <a:ea typeface="Roboto"/>
              <a:cs typeface="Roboto"/>
              <a:sym typeface="Roboto"/>
            </a:endParaRPr>
          </a:p>
        </p:txBody>
      </p:sp>
      <p:sp>
        <p:nvSpPr>
          <p:cNvPr id="791" name="Google Shape;791;p59"/>
          <p:cNvSpPr txBox="1"/>
          <p:nvPr/>
        </p:nvSpPr>
        <p:spPr>
          <a:xfrm>
            <a:off x="839022" y="2641518"/>
            <a:ext cx="1487700" cy="270900"/>
          </a:xfrm>
          <a:prstGeom prst="rect">
            <a:avLst/>
          </a:prstGeom>
          <a:noFill/>
          <a:ln>
            <a:noFill/>
          </a:ln>
        </p:spPr>
        <p:txBody>
          <a:bodyPr spcFirstLastPara="1" wrap="square" lIns="27425" tIns="27425" rIns="27425" bIns="27425" anchor="t" anchorCtr="0">
            <a:spAutoFit/>
          </a:bodyPr>
          <a:lstStyle/>
          <a:p>
            <a:pPr marL="0" lvl="0" indent="0" algn="ctr" rtl="0">
              <a:spcBef>
                <a:spcPts val="0"/>
              </a:spcBef>
              <a:spcAft>
                <a:spcPts val="0"/>
              </a:spcAft>
              <a:buNone/>
            </a:pPr>
            <a:r>
              <a:rPr lang="en">
                <a:solidFill>
                  <a:schemeClr val="dk1"/>
                </a:solidFill>
                <a:latin typeface="Roboto"/>
                <a:ea typeface="Roboto"/>
                <a:cs typeface="Roboto"/>
                <a:sym typeface="Roboto"/>
              </a:rPr>
              <a:t>Alice's demand</a:t>
            </a:r>
            <a:endParaRPr>
              <a:solidFill>
                <a:schemeClr val="dk1"/>
              </a:solidFill>
              <a:latin typeface="Roboto"/>
              <a:ea typeface="Roboto"/>
              <a:cs typeface="Roboto"/>
              <a:sym typeface="Roboto"/>
            </a:endParaRPr>
          </a:p>
        </p:txBody>
      </p:sp>
      <p:cxnSp>
        <p:nvCxnSpPr>
          <p:cNvPr id="792" name="Google Shape;792;p59"/>
          <p:cNvCxnSpPr/>
          <p:nvPr/>
        </p:nvCxnSpPr>
        <p:spPr>
          <a:xfrm>
            <a:off x="3387675" y="2258368"/>
            <a:ext cx="2245200" cy="0"/>
          </a:xfrm>
          <a:prstGeom prst="straightConnector1">
            <a:avLst/>
          </a:prstGeom>
          <a:noFill/>
          <a:ln w="9525" cap="flat" cmpd="sng">
            <a:solidFill>
              <a:schemeClr val="dk2"/>
            </a:solidFill>
            <a:prstDash val="solid"/>
            <a:round/>
            <a:headEnd type="none" w="med" len="med"/>
            <a:tailEnd type="triangle" w="med" len="med"/>
          </a:ln>
        </p:spPr>
      </p:cxnSp>
      <p:cxnSp>
        <p:nvCxnSpPr>
          <p:cNvPr id="793" name="Google Shape;793;p59"/>
          <p:cNvCxnSpPr/>
          <p:nvPr/>
        </p:nvCxnSpPr>
        <p:spPr>
          <a:xfrm rot="10800000">
            <a:off x="3392725" y="1136098"/>
            <a:ext cx="0" cy="1125600"/>
          </a:xfrm>
          <a:prstGeom prst="straightConnector1">
            <a:avLst/>
          </a:prstGeom>
          <a:noFill/>
          <a:ln w="9525" cap="flat" cmpd="sng">
            <a:solidFill>
              <a:schemeClr val="dk2"/>
            </a:solidFill>
            <a:prstDash val="solid"/>
            <a:round/>
            <a:headEnd type="none" w="med" len="med"/>
            <a:tailEnd type="triangle" w="med" len="med"/>
          </a:ln>
        </p:spPr>
      </p:cxnSp>
      <p:sp>
        <p:nvSpPr>
          <p:cNvPr id="794" name="Google Shape;794;p59"/>
          <p:cNvSpPr txBox="1"/>
          <p:nvPr/>
        </p:nvSpPr>
        <p:spPr>
          <a:xfrm>
            <a:off x="3876525" y="2641518"/>
            <a:ext cx="1267500" cy="270900"/>
          </a:xfrm>
          <a:prstGeom prst="rect">
            <a:avLst/>
          </a:prstGeom>
          <a:noFill/>
          <a:ln>
            <a:noFill/>
          </a:ln>
        </p:spPr>
        <p:txBody>
          <a:bodyPr spcFirstLastPara="1" wrap="square" lIns="27425" tIns="27425" rIns="27425" bIns="27425" anchor="t" anchorCtr="0">
            <a:spAutoFit/>
          </a:bodyPr>
          <a:lstStyle/>
          <a:p>
            <a:pPr marL="0" lvl="0" indent="0" algn="ctr" rtl="0">
              <a:spcBef>
                <a:spcPts val="0"/>
              </a:spcBef>
              <a:spcAft>
                <a:spcPts val="0"/>
              </a:spcAft>
              <a:buNone/>
            </a:pPr>
            <a:r>
              <a:rPr lang="en">
                <a:solidFill>
                  <a:schemeClr val="dk1"/>
                </a:solidFill>
                <a:latin typeface="Roboto"/>
                <a:ea typeface="Roboto"/>
                <a:cs typeface="Roboto"/>
                <a:sym typeface="Roboto"/>
              </a:rPr>
              <a:t>Bob's demand</a:t>
            </a:r>
            <a:endParaRPr>
              <a:solidFill>
                <a:schemeClr val="dk1"/>
              </a:solidFill>
              <a:latin typeface="Roboto"/>
              <a:ea typeface="Roboto"/>
              <a:cs typeface="Roboto"/>
              <a:sym typeface="Roboto"/>
            </a:endParaRPr>
          </a:p>
        </p:txBody>
      </p:sp>
      <p:sp>
        <p:nvSpPr>
          <p:cNvPr id="797" name="Google Shape;797;p59"/>
          <p:cNvSpPr txBox="1"/>
          <p:nvPr/>
        </p:nvSpPr>
        <p:spPr>
          <a:xfrm>
            <a:off x="6561826" y="2641518"/>
            <a:ext cx="1657800" cy="270900"/>
          </a:xfrm>
          <a:prstGeom prst="rect">
            <a:avLst/>
          </a:prstGeom>
          <a:noFill/>
          <a:ln>
            <a:noFill/>
          </a:ln>
        </p:spPr>
        <p:txBody>
          <a:bodyPr spcFirstLastPara="1" wrap="square" lIns="27425" tIns="27425" rIns="27425" bIns="27425" anchor="t" anchorCtr="0">
            <a:spAutoFit/>
          </a:bodyPr>
          <a:lstStyle/>
          <a:p>
            <a:pPr marL="0" lvl="0" indent="0" algn="ctr" rtl="0">
              <a:spcBef>
                <a:spcPts val="0"/>
              </a:spcBef>
              <a:spcAft>
                <a:spcPts val="0"/>
              </a:spcAft>
              <a:buNone/>
            </a:pPr>
            <a:r>
              <a:rPr lang="en">
                <a:solidFill>
                  <a:schemeClr val="dk1"/>
                </a:solidFill>
                <a:latin typeface="Roboto"/>
                <a:ea typeface="Roboto"/>
                <a:cs typeface="Roboto"/>
                <a:sym typeface="Roboto"/>
              </a:rPr>
              <a:t>Combined demand</a:t>
            </a:r>
            <a:endParaRPr>
              <a:solidFill>
                <a:schemeClr val="dk1"/>
              </a:solidFill>
              <a:latin typeface="Roboto"/>
              <a:ea typeface="Roboto"/>
              <a:cs typeface="Roboto"/>
              <a:sym typeface="Roboto"/>
            </a:endParaRPr>
          </a:p>
        </p:txBody>
      </p:sp>
      <p:sp>
        <p:nvSpPr>
          <p:cNvPr id="798" name="Google Shape;798;p59"/>
          <p:cNvSpPr/>
          <p:nvPr/>
        </p:nvSpPr>
        <p:spPr>
          <a:xfrm>
            <a:off x="466450" y="1466668"/>
            <a:ext cx="1730938" cy="639400"/>
          </a:xfrm>
          <a:custGeom>
            <a:avLst/>
            <a:gdLst/>
            <a:ahLst/>
            <a:cxnLst/>
            <a:rect l="l" t="t" r="r" b="b"/>
            <a:pathLst>
              <a:path w="81408" h="25576" extrusionOk="0">
                <a:moveTo>
                  <a:pt x="0" y="25576"/>
                </a:moveTo>
                <a:lnTo>
                  <a:pt x="14502" y="25576"/>
                </a:lnTo>
                <a:lnTo>
                  <a:pt x="14502" y="0"/>
                </a:lnTo>
                <a:lnTo>
                  <a:pt x="28344" y="0"/>
                </a:lnTo>
                <a:lnTo>
                  <a:pt x="28344" y="25576"/>
                </a:lnTo>
                <a:lnTo>
                  <a:pt x="81408" y="25576"/>
                </a:lnTo>
              </a:path>
            </a:pathLst>
          </a:custGeom>
          <a:noFill/>
          <a:ln w="19050" cap="flat" cmpd="sng">
            <a:solidFill>
              <a:schemeClr val="accent2"/>
            </a:solidFill>
            <a:prstDash val="solid"/>
            <a:round/>
            <a:headEnd type="none" w="med" len="med"/>
            <a:tailEnd type="none" w="med" len="med"/>
          </a:ln>
        </p:spPr>
        <p:txBody>
          <a:bodyPr/>
          <a:lstStyle/>
          <a:p>
            <a:endParaRPr lang="en-US"/>
          </a:p>
        </p:txBody>
      </p:sp>
      <p:sp>
        <p:nvSpPr>
          <p:cNvPr id="799" name="Google Shape;799;p59"/>
          <p:cNvSpPr/>
          <p:nvPr/>
        </p:nvSpPr>
        <p:spPr>
          <a:xfrm flipH="1">
            <a:off x="3392717" y="1466668"/>
            <a:ext cx="1730938" cy="639400"/>
          </a:xfrm>
          <a:custGeom>
            <a:avLst/>
            <a:gdLst/>
            <a:ahLst/>
            <a:cxnLst/>
            <a:rect l="l" t="t" r="r" b="b"/>
            <a:pathLst>
              <a:path w="81408" h="25576" extrusionOk="0">
                <a:moveTo>
                  <a:pt x="0" y="25576"/>
                </a:moveTo>
                <a:lnTo>
                  <a:pt x="14502" y="25576"/>
                </a:lnTo>
                <a:lnTo>
                  <a:pt x="14502" y="0"/>
                </a:lnTo>
                <a:lnTo>
                  <a:pt x="28344" y="0"/>
                </a:lnTo>
                <a:lnTo>
                  <a:pt x="28344" y="25576"/>
                </a:lnTo>
                <a:lnTo>
                  <a:pt x="81408" y="25576"/>
                </a:lnTo>
              </a:path>
            </a:pathLst>
          </a:custGeom>
          <a:noFill/>
          <a:ln w="19050" cap="flat" cmpd="sng">
            <a:solidFill>
              <a:srgbClr val="0000FF"/>
            </a:solidFill>
            <a:prstDash val="solid"/>
            <a:round/>
            <a:headEnd type="none" w="med" len="med"/>
            <a:tailEnd type="none" w="med" len="med"/>
          </a:ln>
        </p:spPr>
        <p:txBody>
          <a:bodyPr/>
          <a:lstStyle/>
          <a:p>
            <a:endParaRPr lang="en-US"/>
          </a:p>
        </p:txBody>
      </p:sp>
      <p:cxnSp>
        <p:nvCxnSpPr>
          <p:cNvPr id="802" name="Google Shape;802;p59"/>
          <p:cNvCxnSpPr/>
          <p:nvPr/>
        </p:nvCxnSpPr>
        <p:spPr>
          <a:xfrm>
            <a:off x="460275" y="4620568"/>
            <a:ext cx="2245200" cy="0"/>
          </a:xfrm>
          <a:prstGeom prst="straightConnector1">
            <a:avLst/>
          </a:prstGeom>
          <a:noFill/>
          <a:ln w="9525" cap="flat" cmpd="sng">
            <a:solidFill>
              <a:schemeClr val="dk2"/>
            </a:solidFill>
            <a:prstDash val="solid"/>
            <a:round/>
            <a:headEnd type="none" w="med" len="med"/>
            <a:tailEnd type="triangle" w="med" len="med"/>
          </a:ln>
        </p:spPr>
      </p:cxnSp>
      <p:cxnSp>
        <p:nvCxnSpPr>
          <p:cNvPr id="803" name="Google Shape;803;p59"/>
          <p:cNvCxnSpPr/>
          <p:nvPr/>
        </p:nvCxnSpPr>
        <p:spPr>
          <a:xfrm rot="10800000">
            <a:off x="465325" y="3057843"/>
            <a:ext cx="0" cy="1566600"/>
          </a:xfrm>
          <a:prstGeom prst="straightConnector1">
            <a:avLst/>
          </a:prstGeom>
          <a:noFill/>
          <a:ln w="9525" cap="flat" cmpd="sng">
            <a:solidFill>
              <a:schemeClr val="dk2"/>
            </a:solidFill>
            <a:prstDash val="solid"/>
            <a:round/>
            <a:headEnd type="none" w="med" len="med"/>
            <a:tailEnd type="triangle" w="med" len="med"/>
          </a:ln>
        </p:spPr>
      </p:cxnSp>
      <p:sp>
        <p:nvSpPr>
          <p:cNvPr id="804" name="Google Shape;804;p59"/>
          <p:cNvSpPr txBox="1"/>
          <p:nvPr/>
        </p:nvSpPr>
        <p:spPr>
          <a:xfrm>
            <a:off x="466450" y="4620572"/>
            <a:ext cx="483600" cy="240000"/>
          </a:xfrm>
          <a:prstGeom prst="rect">
            <a:avLst/>
          </a:prstGeom>
          <a:noFill/>
          <a:ln>
            <a:noFill/>
          </a:ln>
        </p:spPr>
        <p:txBody>
          <a:bodyPr spcFirstLastPara="1" wrap="square" lIns="27425" tIns="27425" rIns="27425" bIns="27425" anchor="t" anchorCtr="0">
            <a:spAutoFit/>
          </a:bodyPr>
          <a:lstStyle/>
          <a:p>
            <a:pPr marL="0" lvl="0" indent="0" algn="ctr" rtl="0">
              <a:spcBef>
                <a:spcPts val="0"/>
              </a:spcBef>
              <a:spcAft>
                <a:spcPts val="0"/>
              </a:spcAft>
              <a:buNone/>
            </a:pPr>
            <a:r>
              <a:rPr lang="en" sz="1200">
                <a:solidFill>
                  <a:schemeClr val="dk1"/>
                </a:solidFill>
                <a:latin typeface="Roboto"/>
                <a:ea typeface="Roboto"/>
                <a:cs typeface="Roboto"/>
                <a:sym typeface="Roboto"/>
              </a:rPr>
              <a:t>Time</a:t>
            </a:r>
            <a:endParaRPr sz="1200">
              <a:solidFill>
                <a:schemeClr val="dk1"/>
              </a:solidFill>
              <a:latin typeface="Roboto"/>
              <a:ea typeface="Roboto"/>
              <a:cs typeface="Roboto"/>
              <a:sym typeface="Roboto"/>
            </a:endParaRPr>
          </a:p>
        </p:txBody>
      </p:sp>
      <p:sp>
        <p:nvSpPr>
          <p:cNvPr id="805" name="Google Shape;805;p59"/>
          <p:cNvSpPr txBox="1"/>
          <p:nvPr/>
        </p:nvSpPr>
        <p:spPr>
          <a:xfrm rot="-5400000">
            <a:off x="-68450" y="3974393"/>
            <a:ext cx="742500" cy="240000"/>
          </a:xfrm>
          <a:prstGeom prst="rect">
            <a:avLst/>
          </a:prstGeom>
          <a:noFill/>
          <a:ln>
            <a:noFill/>
          </a:ln>
        </p:spPr>
        <p:txBody>
          <a:bodyPr spcFirstLastPara="1" wrap="square" lIns="27425" tIns="27425" rIns="27425" bIns="27425" anchor="t" anchorCtr="0">
            <a:spAutoFit/>
          </a:bodyPr>
          <a:lstStyle/>
          <a:p>
            <a:pPr marL="0" lvl="0" indent="0" algn="ctr" rtl="0">
              <a:spcBef>
                <a:spcPts val="0"/>
              </a:spcBef>
              <a:spcAft>
                <a:spcPts val="0"/>
              </a:spcAft>
              <a:buNone/>
            </a:pPr>
            <a:r>
              <a:rPr lang="en" sz="1200">
                <a:solidFill>
                  <a:schemeClr val="dk1"/>
                </a:solidFill>
                <a:latin typeface="Roboto"/>
                <a:ea typeface="Roboto"/>
                <a:cs typeface="Roboto"/>
                <a:sym typeface="Roboto"/>
              </a:rPr>
              <a:t>Demand</a:t>
            </a:r>
            <a:endParaRPr sz="1200">
              <a:solidFill>
                <a:schemeClr val="dk1"/>
              </a:solidFill>
              <a:latin typeface="Roboto"/>
              <a:ea typeface="Roboto"/>
              <a:cs typeface="Roboto"/>
              <a:sym typeface="Roboto"/>
            </a:endParaRPr>
          </a:p>
        </p:txBody>
      </p:sp>
      <p:cxnSp>
        <p:nvCxnSpPr>
          <p:cNvPr id="806" name="Google Shape;806;p59"/>
          <p:cNvCxnSpPr/>
          <p:nvPr/>
        </p:nvCxnSpPr>
        <p:spPr>
          <a:xfrm>
            <a:off x="3387675" y="4620568"/>
            <a:ext cx="2245200" cy="0"/>
          </a:xfrm>
          <a:prstGeom prst="straightConnector1">
            <a:avLst/>
          </a:prstGeom>
          <a:noFill/>
          <a:ln w="9525" cap="flat" cmpd="sng">
            <a:solidFill>
              <a:schemeClr val="dk2"/>
            </a:solidFill>
            <a:prstDash val="solid"/>
            <a:round/>
            <a:headEnd type="none" w="med" len="med"/>
            <a:tailEnd type="triangle" w="med" len="med"/>
          </a:ln>
        </p:spPr>
      </p:cxnSp>
      <p:cxnSp>
        <p:nvCxnSpPr>
          <p:cNvPr id="807" name="Google Shape;807;p59"/>
          <p:cNvCxnSpPr/>
          <p:nvPr/>
        </p:nvCxnSpPr>
        <p:spPr>
          <a:xfrm rot="10800000">
            <a:off x="3392725" y="3057084"/>
            <a:ext cx="0" cy="1566600"/>
          </a:xfrm>
          <a:prstGeom prst="straightConnector1">
            <a:avLst/>
          </a:prstGeom>
          <a:noFill/>
          <a:ln w="9525" cap="flat" cmpd="sng">
            <a:solidFill>
              <a:schemeClr val="dk2"/>
            </a:solidFill>
            <a:prstDash val="solid"/>
            <a:round/>
            <a:headEnd type="none" w="med" len="med"/>
            <a:tailEnd type="triangle" w="med" len="med"/>
          </a:ln>
        </p:spPr>
      </p:cxnSp>
      <p:sp>
        <p:nvSpPr>
          <p:cNvPr id="808" name="Google Shape;808;p59"/>
          <p:cNvSpPr/>
          <p:nvPr/>
        </p:nvSpPr>
        <p:spPr>
          <a:xfrm>
            <a:off x="466450" y="3828868"/>
            <a:ext cx="1730938" cy="639400"/>
          </a:xfrm>
          <a:custGeom>
            <a:avLst/>
            <a:gdLst/>
            <a:ahLst/>
            <a:cxnLst/>
            <a:rect l="l" t="t" r="r" b="b"/>
            <a:pathLst>
              <a:path w="81408" h="25576" extrusionOk="0">
                <a:moveTo>
                  <a:pt x="0" y="25576"/>
                </a:moveTo>
                <a:lnTo>
                  <a:pt x="14502" y="25576"/>
                </a:lnTo>
                <a:lnTo>
                  <a:pt x="14502" y="0"/>
                </a:lnTo>
                <a:lnTo>
                  <a:pt x="28344" y="0"/>
                </a:lnTo>
                <a:lnTo>
                  <a:pt x="28344" y="25576"/>
                </a:lnTo>
                <a:lnTo>
                  <a:pt x="81408" y="25576"/>
                </a:lnTo>
              </a:path>
            </a:pathLst>
          </a:custGeom>
          <a:noFill/>
          <a:ln w="19050" cap="flat" cmpd="sng">
            <a:solidFill>
              <a:schemeClr val="accent2"/>
            </a:solidFill>
            <a:prstDash val="solid"/>
            <a:round/>
            <a:headEnd type="none" w="med" len="med"/>
            <a:tailEnd type="none" w="med" len="med"/>
          </a:ln>
        </p:spPr>
        <p:txBody>
          <a:bodyPr/>
          <a:lstStyle/>
          <a:p>
            <a:endParaRPr lang="en-US"/>
          </a:p>
        </p:txBody>
      </p:sp>
      <p:sp>
        <p:nvSpPr>
          <p:cNvPr id="809" name="Google Shape;809;p59"/>
          <p:cNvSpPr/>
          <p:nvPr/>
        </p:nvSpPr>
        <p:spPr>
          <a:xfrm flipH="1">
            <a:off x="3392717" y="3828868"/>
            <a:ext cx="1730938" cy="639400"/>
          </a:xfrm>
          <a:custGeom>
            <a:avLst/>
            <a:gdLst/>
            <a:ahLst/>
            <a:cxnLst/>
            <a:rect l="l" t="t" r="r" b="b"/>
            <a:pathLst>
              <a:path w="81408" h="25576" extrusionOk="0">
                <a:moveTo>
                  <a:pt x="0" y="25576"/>
                </a:moveTo>
                <a:lnTo>
                  <a:pt x="14502" y="25576"/>
                </a:lnTo>
                <a:lnTo>
                  <a:pt x="14502" y="0"/>
                </a:lnTo>
                <a:lnTo>
                  <a:pt x="28344" y="0"/>
                </a:lnTo>
                <a:lnTo>
                  <a:pt x="28344" y="25576"/>
                </a:lnTo>
                <a:lnTo>
                  <a:pt x="81408" y="25576"/>
                </a:lnTo>
              </a:path>
            </a:pathLst>
          </a:custGeom>
          <a:noFill/>
          <a:ln w="19050" cap="flat" cmpd="sng">
            <a:solidFill>
              <a:srgbClr val="0000FF"/>
            </a:solidFill>
            <a:prstDash val="solid"/>
            <a:round/>
            <a:headEnd type="none" w="med" len="med"/>
            <a:tailEnd type="none" w="med" len="med"/>
          </a:ln>
        </p:spPr>
        <p:txBody>
          <a:bodyPr/>
          <a:lstStyle/>
          <a:p>
            <a:endParaRPr lang="en-US"/>
          </a:p>
        </p:txBody>
      </p:sp>
      <p:cxnSp>
        <p:nvCxnSpPr>
          <p:cNvPr id="811" name="Google Shape;811;p59"/>
          <p:cNvCxnSpPr/>
          <p:nvPr/>
        </p:nvCxnSpPr>
        <p:spPr>
          <a:xfrm rot="10800000">
            <a:off x="2351925" y="3828743"/>
            <a:ext cx="0" cy="786300"/>
          </a:xfrm>
          <a:prstGeom prst="straightConnector1">
            <a:avLst/>
          </a:prstGeom>
          <a:noFill/>
          <a:ln w="19050" cap="flat" cmpd="sng">
            <a:solidFill>
              <a:schemeClr val="accent2"/>
            </a:solidFill>
            <a:prstDash val="solid"/>
            <a:round/>
            <a:headEnd type="triangle" w="med" len="med"/>
            <a:tailEnd type="triangle" w="med" len="med"/>
          </a:ln>
        </p:spPr>
      </p:cxnSp>
      <p:sp>
        <p:nvSpPr>
          <p:cNvPr id="812" name="Google Shape;812;p59"/>
          <p:cNvSpPr txBox="1"/>
          <p:nvPr/>
        </p:nvSpPr>
        <p:spPr>
          <a:xfrm>
            <a:off x="1980525" y="3557968"/>
            <a:ext cx="742800" cy="270900"/>
          </a:xfrm>
          <a:prstGeom prst="rect">
            <a:avLst/>
          </a:prstGeom>
          <a:noFill/>
          <a:ln>
            <a:noFill/>
          </a:ln>
        </p:spPr>
        <p:txBody>
          <a:bodyPr spcFirstLastPara="1" wrap="square" lIns="27425" tIns="27425" rIns="27425" bIns="27425" anchor="t" anchorCtr="0">
            <a:spAutoFit/>
          </a:bodyPr>
          <a:lstStyle/>
          <a:p>
            <a:pPr marL="0" lvl="0" indent="0" algn="ctr" rtl="0">
              <a:spcBef>
                <a:spcPts val="0"/>
              </a:spcBef>
              <a:spcAft>
                <a:spcPts val="0"/>
              </a:spcAft>
              <a:buNone/>
            </a:pPr>
            <a:r>
              <a:rPr lang="en">
                <a:solidFill>
                  <a:schemeClr val="accent2"/>
                </a:solidFill>
                <a:latin typeface="Roboto"/>
                <a:ea typeface="Roboto"/>
                <a:cs typeface="Roboto"/>
                <a:sym typeface="Roboto"/>
              </a:rPr>
              <a:t>A's peak</a:t>
            </a:r>
            <a:endParaRPr>
              <a:solidFill>
                <a:schemeClr val="accent2"/>
              </a:solidFill>
              <a:latin typeface="Roboto"/>
              <a:ea typeface="Roboto"/>
              <a:cs typeface="Roboto"/>
              <a:sym typeface="Roboto"/>
            </a:endParaRPr>
          </a:p>
        </p:txBody>
      </p:sp>
      <p:cxnSp>
        <p:nvCxnSpPr>
          <p:cNvPr id="813" name="Google Shape;813;p59"/>
          <p:cNvCxnSpPr/>
          <p:nvPr/>
        </p:nvCxnSpPr>
        <p:spPr>
          <a:xfrm rot="10800000">
            <a:off x="5323725" y="3828743"/>
            <a:ext cx="0" cy="786300"/>
          </a:xfrm>
          <a:prstGeom prst="straightConnector1">
            <a:avLst/>
          </a:prstGeom>
          <a:noFill/>
          <a:ln w="19050" cap="flat" cmpd="sng">
            <a:solidFill>
              <a:srgbClr val="0000FF"/>
            </a:solidFill>
            <a:prstDash val="solid"/>
            <a:round/>
            <a:headEnd type="triangle" w="med" len="med"/>
            <a:tailEnd type="triangle" w="med" len="med"/>
          </a:ln>
        </p:spPr>
      </p:cxnSp>
      <p:sp>
        <p:nvSpPr>
          <p:cNvPr id="814" name="Google Shape;814;p59"/>
          <p:cNvSpPr txBox="1"/>
          <p:nvPr/>
        </p:nvSpPr>
        <p:spPr>
          <a:xfrm>
            <a:off x="4952325" y="3557968"/>
            <a:ext cx="742800" cy="270900"/>
          </a:xfrm>
          <a:prstGeom prst="rect">
            <a:avLst/>
          </a:prstGeom>
          <a:noFill/>
          <a:ln>
            <a:noFill/>
          </a:ln>
        </p:spPr>
        <p:txBody>
          <a:bodyPr spcFirstLastPara="1" wrap="square" lIns="27425" tIns="27425" rIns="27425" bIns="27425" anchor="t" anchorCtr="0">
            <a:spAutoFit/>
          </a:bodyPr>
          <a:lstStyle/>
          <a:p>
            <a:pPr marL="0" lvl="0" indent="0" algn="ctr" rtl="0">
              <a:spcBef>
                <a:spcPts val="0"/>
              </a:spcBef>
              <a:spcAft>
                <a:spcPts val="0"/>
              </a:spcAft>
              <a:buNone/>
            </a:pPr>
            <a:r>
              <a:rPr lang="en">
                <a:solidFill>
                  <a:srgbClr val="0000FF"/>
                </a:solidFill>
                <a:latin typeface="Roboto"/>
                <a:ea typeface="Roboto"/>
                <a:cs typeface="Roboto"/>
                <a:sym typeface="Roboto"/>
              </a:rPr>
              <a:t>B's peak</a:t>
            </a:r>
            <a:endParaRPr>
              <a:solidFill>
                <a:srgbClr val="0000FF"/>
              </a:solidFill>
              <a:latin typeface="Roboto"/>
              <a:ea typeface="Roboto"/>
              <a:cs typeface="Roboto"/>
              <a:sym typeface="Roboto"/>
            </a:endParaRPr>
          </a:p>
        </p:txBody>
      </p:sp>
      <p:sp>
        <p:nvSpPr>
          <p:cNvPr id="819" name="Google Shape;819;p59"/>
          <p:cNvSpPr txBox="1"/>
          <p:nvPr/>
        </p:nvSpPr>
        <p:spPr>
          <a:xfrm>
            <a:off x="2981623" y="2592318"/>
            <a:ext cx="240000" cy="3693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en" sz="2400">
                <a:solidFill>
                  <a:schemeClr val="dk1"/>
                </a:solidFill>
                <a:latin typeface="Roboto"/>
                <a:ea typeface="Roboto"/>
                <a:cs typeface="Roboto"/>
                <a:sym typeface="Roboto"/>
              </a:rPr>
              <a:t>+</a:t>
            </a:r>
            <a:endParaRPr sz="2400">
              <a:solidFill>
                <a:schemeClr val="dk1"/>
              </a:solidFill>
              <a:latin typeface="Roboto"/>
              <a:ea typeface="Roboto"/>
              <a:cs typeface="Roboto"/>
              <a:sym typeface="Roboto"/>
            </a:endParaRPr>
          </a:p>
        </p:txBody>
      </p:sp>
      <p:sp>
        <p:nvSpPr>
          <p:cNvPr id="820" name="Google Shape;820;p59"/>
          <p:cNvSpPr txBox="1"/>
          <p:nvPr/>
        </p:nvSpPr>
        <p:spPr>
          <a:xfrm>
            <a:off x="5798923" y="2592318"/>
            <a:ext cx="240000" cy="3693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en" sz="2400">
                <a:solidFill>
                  <a:schemeClr val="dk1"/>
                </a:solidFill>
                <a:latin typeface="Roboto"/>
                <a:ea typeface="Roboto"/>
                <a:cs typeface="Roboto"/>
                <a:sym typeface="Roboto"/>
              </a:rPr>
              <a:t>=</a:t>
            </a:r>
            <a:endParaRPr sz="2400">
              <a:solidFill>
                <a:schemeClr val="dk1"/>
              </a:solidFill>
              <a:latin typeface="Roboto"/>
              <a:ea typeface="Roboto"/>
              <a:cs typeface="Roboto"/>
              <a:sym typeface="Roboto"/>
            </a:endParaRPr>
          </a:p>
        </p:txBody>
      </p:sp>
      <p:sp>
        <p:nvSpPr>
          <p:cNvPr id="827" name="Google Shape;827;p60"/>
          <p:cNvSpPr/>
          <p:nvPr/>
        </p:nvSpPr>
        <p:spPr>
          <a:xfrm>
            <a:off x="7309353" y="1229716"/>
            <a:ext cx="295800" cy="742500"/>
          </a:xfrm>
          <a:prstGeom prst="rect">
            <a:avLst/>
          </a:prstGeom>
          <a:solidFill>
            <a:srgbClr val="F4CCCC"/>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828" name="Google Shape;828;p60"/>
          <p:cNvSpPr/>
          <p:nvPr/>
        </p:nvSpPr>
        <p:spPr>
          <a:xfrm>
            <a:off x="6488903" y="1229716"/>
            <a:ext cx="295800" cy="742500"/>
          </a:xfrm>
          <a:prstGeom prst="rect">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829" name="Google Shape;829;p60"/>
          <p:cNvSpPr/>
          <p:nvPr/>
        </p:nvSpPr>
        <p:spPr>
          <a:xfrm>
            <a:off x="6179053" y="2118616"/>
            <a:ext cx="1735800" cy="152100"/>
          </a:xfrm>
          <a:prstGeom prst="rect">
            <a:avLst/>
          </a:prstGeom>
          <a:solidFill>
            <a:srgbClr val="F4CCCC"/>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830" name="Google Shape;830;p60"/>
          <p:cNvSpPr/>
          <p:nvPr/>
        </p:nvSpPr>
        <p:spPr>
          <a:xfrm>
            <a:off x="6179053" y="1966516"/>
            <a:ext cx="1735800" cy="152100"/>
          </a:xfrm>
          <a:prstGeom prst="rect">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833" name="Google Shape;833;p60"/>
          <p:cNvSpPr/>
          <p:nvPr/>
        </p:nvSpPr>
        <p:spPr>
          <a:xfrm>
            <a:off x="6179041" y="1224016"/>
            <a:ext cx="1735764" cy="742511"/>
          </a:xfrm>
          <a:custGeom>
            <a:avLst/>
            <a:gdLst/>
            <a:ahLst/>
            <a:cxnLst/>
            <a:rect l="l" t="t" r="r" b="b"/>
            <a:pathLst>
              <a:path w="81635" h="25595" extrusionOk="0">
                <a:moveTo>
                  <a:pt x="0" y="25595"/>
                </a:moveTo>
                <a:lnTo>
                  <a:pt x="14726" y="25595"/>
                </a:lnTo>
                <a:lnTo>
                  <a:pt x="14726" y="59"/>
                </a:lnTo>
                <a:lnTo>
                  <a:pt x="28634" y="59"/>
                </a:lnTo>
                <a:lnTo>
                  <a:pt x="28634" y="25595"/>
                </a:lnTo>
                <a:lnTo>
                  <a:pt x="53001" y="25595"/>
                </a:lnTo>
                <a:lnTo>
                  <a:pt x="53001" y="0"/>
                </a:lnTo>
                <a:lnTo>
                  <a:pt x="66967" y="0"/>
                </a:lnTo>
                <a:lnTo>
                  <a:pt x="66967" y="25595"/>
                </a:lnTo>
                <a:lnTo>
                  <a:pt x="81635" y="25595"/>
                </a:lnTo>
              </a:path>
            </a:pathLst>
          </a:custGeom>
          <a:noFill/>
          <a:ln w="19050" cap="flat" cmpd="sng">
            <a:solidFill>
              <a:srgbClr val="9900FF"/>
            </a:solidFill>
            <a:prstDash val="solid"/>
            <a:round/>
            <a:headEnd type="none" w="med" len="med"/>
            <a:tailEnd type="none" w="med" len="med"/>
          </a:ln>
        </p:spPr>
        <p:txBody>
          <a:bodyPr/>
          <a:lstStyle/>
          <a:p>
            <a:endParaRPr lang="en-US"/>
          </a:p>
        </p:txBody>
      </p:sp>
      <p:cxnSp>
        <p:nvCxnSpPr>
          <p:cNvPr id="834" name="Google Shape;834;p60"/>
          <p:cNvCxnSpPr/>
          <p:nvPr/>
        </p:nvCxnSpPr>
        <p:spPr>
          <a:xfrm>
            <a:off x="6174003" y="2265316"/>
            <a:ext cx="2715000" cy="0"/>
          </a:xfrm>
          <a:prstGeom prst="straightConnector1">
            <a:avLst/>
          </a:prstGeom>
          <a:noFill/>
          <a:ln w="9525" cap="flat" cmpd="sng">
            <a:solidFill>
              <a:schemeClr val="dk2"/>
            </a:solidFill>
            <a:prstDash val="solid"/>
            <a:round/>
            <a:headEnd type="none" w="med" len="med"/>
            <a:tailEnd type="triangle" w="med" len="med"/>
          </a:ln>
        </p:spPr>
      </p:cxnSp>
      <p:cxnSp>
        <p:nvCxnSpPr>
          <p:cNvPr id="835" name="Google Shape;835;p60"/>
          <p:cNvCxnSpPr>
            <a:cxnSpLocks/>
          </p:cNvCxnSpPr>
          <p:nvPr/>
        </p:nvCxnSpPr>
        <p:spPr>
          <a:xfrm flipH="1" flipV="1">
            <a:off x="6160956" y="985468"/>
            <a:ext cx="18097" cy="1284773"/>
          </a:xfrm>
          <a:prstGeom prst="straightConnector1">
            <a:avLst/>
          </a:prstGeom>
          <a:noFill/>
          <a:ln w="9525" cap="flat" cmpd="sng">
            <a:solidFill>
              <a:schemeClr val="dk2"/>
            </a:solidFill>
            <a:prstDash val="solid"/>
            <a:round/>
            <a:headEnd type="none" w="med" len="med"/>
            <a:tailEnd type="triangle" w="med" len="med"/>
          </a:ln>
        </p:spPr>
      </p:cxnSp>
      <p:cxnSp>
        <p:nvCxnSpPr>
          <p:cNvPr id="836" name="Google Shape;836;p60"/>
          <p:cNvCxnSpPr/>
          <p:nvPr/>
        </p:nvCxnSpPr>
        <p:spPr>
          <a:xfrm rot="10800000">
            <a:off x="8051053" y="1224016"/>
            <a:ext cx="0" cy="1041300"/>
          </a:xfrm>
          <a:prstGeom prst="straightConnector1">
            <a:avLst/>
          </a:prstGeom>
          <a:noFill/>
          <a:ln w="19050" cap="flat" cmpd="sng">
            <a:solidFill>
              <a:srgbClr val="9900FF"/>
            </a:solidFill>
            <a:prstDash val="solid"/>
            <a:round/>
            <a:headEnd type="triangle" w="med" len="med"/>
            <a:tailEnd type="triangle" w="med" len="med"/>
          </a:ln>
        </p:spPr>
      </p:cxnSp>
      <p:sp>
        <p:nvSpPr>
          <p:cNvPr id="837" name="Google Shape;837;p60"/>
          <p:cNvSpPr txBox="1"/>
          <p:nvPr/>
        </p:nvSpPr>
        <p:spPr>
          <a:xfrm>
            <a:off x="8051053" y="1501516"/>
            <a:ext cx="875400" cy="486300"/>
          </a:xfrm>
          <a:prstGeom prst="rect">
            <a:avLst/>
          </a:prstGeom>
          <a:noFill/>
          <a:ln>
            <a:noFill/>
          </a:ln>
        </p:spPr>
        <p:txBody>
          <a:bodyPr spcFirstLastPara="1" wrap="square" lIns="27425" tIns="27425" rIns="27425" bIns="27425" anchor="t" anchorCtr="0">
            <a:spAutoFit/>
          </a:bodyPr>
          <a:lstStyle/>
          <a:p>
            <a:pPr marL="0" lvl="0" indent="0" algn="l" rtl="0">
              <a:spcBef>
                <a:spcPts val="0"/>
              </a:spcBef>
              <a:spcAft>
                <a:spcPts val="0"/>
              </a:spcAft>
              <a:buNone/>
            </a:pPr>
            <a:r>
              <a:rPr lang="en">
                <a:solidFill>
                  <a:srgbClr val="9900FF"/>
                </a:solidFill>
                <a:latin typeface="Roboto"/>
                <a:ea typeface="Roboto"/>
                <a:cs typeface="Roboto"/>
                <a:sym typeface="Roboto"/>
              </a:rPr>
              <a:t>Peak of aggregate</a:t>
            </a:r>
            <a:endParaRPr>
              <a:solidFill>
                <a:srgbClr val="9900FF"/>
              </a:solidFill>
              <a:latin typeface="Roboto"/>
              <a:ea typeface="Roboto"/>
              <a:cs typeface="Roboto"/>
              <a:sym typeface="Roboto"/>
            </a:endParaRPr>
          </a:p>
        </p:txBody>
      </p:sp>
      <p:sp>
        <p:nvSpPr>
          <p:cNvPr id="846" name="Google Shape;846;p60"/>
          <p:cNvSpPr txBox="1"/>
          <p:nvPr/>
        </p:nvSpPr>
        <p:spPr>
          <a:xfrm>
            <a:off x="6239728" y="2270845"/>
            <a:ext cx="483600" cy="240000"/>
          </a:xfrm>
          <a:prstGeom prst="rect">
            <a:avLst/>
          </a:prstGeom>
          <a:noFill/>
          <a:ln>
            <a:noFill/>
          </a:ln>
        </p:spPr>
        <p:txBody>
          <a:bodyPr spcFirstLastPara="1" wrap="square" lIns="27425" tIns="27425" rIns="27425" bIns="27425" anchor="t" anchorCtr="0">
            <a:spAutoFit/>
          </a:bodyPr>
          <a:lstStyle/>
          <a:p>
            <a:pPr marL="0" lvl="0" indent="0" algn="ctr" rtl="0">
              <a:spcBef>
                <a:spcPts val="0"/>
              </a:spcBef>
              <a:spcAft>
                <a:spcPts val="0"/>
              </a:spcAft>
              <a:buNone/>
            </a:pPr>
            <a:r>
              <a:rPr lang="en" sz="1200">
                <a:solidFill>
                  <a:schemeClr val="dk1"/>
                </a:solidFill>
                <a:latin typeface="Roboto"/>
                <a:ea typeface="Roboto"/>
                <a:cs typeface="Roboto"/>
                <a:sym typeface="Roboto"/>
              </a:rPr>
              <a:t>Time</a:t>
            </a:r>
            <a:endParaRPr sz="1200">
              <a:solidFill>
                <a:schemeClr val="dk1"/>
              </a:solidFill>
              <a:latin typeface="Roboto"/>
              <a:ea typeface="Roboto"/>
              <a:cs typeface="Roboto"/>
              <a:sym typeface="Roboto"/>
            </a:endParaRPr>
          </a:p>
        </p:txBody>
      </p:sp>
      <p:sp>
        <p:nvSpPr>
          <p:cNvPr id="847" name="Google Shape;847;p60"/>
          <p:cNvSpPr txBox="1"/>
          <p:nvPr/>
        </p:nvSpPr>
        <p:spPr>
          <a:xfrm rot="-5400000">
            <a:off x="5681653" y="1347166"/>
            <a:ext cx="742500" cy="240000"/>
          </a:xfrm>
          <a:prstGeom prst="rect">
            <a:avLst/>
          </a:prstGeom>
          <a:noFill/>
          <a:ln>
            <a:noFill/>
          </a:ln>
        </p:spPr>
        <p:txBody>
          <a:bodyPr spcFirstLastPara="1" wrap="square" lIns="27425" tIns="27425" rIns="27425" bIns="27425" anchor="t" anchorCtr="0">
            <a:spAutoFit/>
          </a:bodyPr>
          <a:lstStyle/>
          <a:p>
            <a:pPr marL="0" lvl="0" indent="0" algn="ctr" rtl="0">
              <a:spcBef>
                <a:spcPts val="0"/>
              </a:spcBef>
              <a:spcAft>
                <a:spcPts val="0"/>
              </a:spcAft>
              <a:buNone/>
            </a:pPr>
            <a:r>
              <a:rPr lang="en" sz="1200">
                <a:solidFill>
                  <a:schemeClr val="dk1"/>
                </a:solidFill>
                <a:latin typeface="Roboto"/>
                <a:ea typeface="Roboto"/>
                <a:cs typeface="Roboto"/>
                <a:sym typeface="Roboto"/>
              </a:rPr>
              <a:t>Demand</a:t>
            </a:r>
            <a:endParaRPr sz="1200">
              <a:solidFill>
                <a:schemeClr val="dk1"/>
              </a:solidFill>
              <a:latin typeface="Roboto"/>
              <a:ea typeface="Roboto"/>
              <a:cs typeface="Roboto"/>
              <a:sym typeface="Roboto"/>
            </a:endParaRPr>
          </a:p>
        </p:txBody>
      </p:sp>
      <p:sp>
        <p:nvSpPr>
          <p:cNvPr id="825" name="Google Shape;825;p60"/>
          <p:cNvSpPr/>
          <p:nvPr/>
        </p:nvSpPr>
        <p:spPr>
          <a:xfrm>
            <a:off x="6194219" y="3099764"/>
            <a:ext cx="1731000" cy="791700"/>
          </a:xfrm>
          <a:prstGeom prst="rect">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826" name="Google Shape;826;p60"/>
          <p:cNvSpPr/>
          <p:nvPr/>
        </p:nvSpPr>
        <p:spPr>
          <a:xfrm>
            <a:off x="6194231" y="3891464"/>
            <a:ext cx="1731000" cy="791700"/>
          </a:xfrm>
          <a:prstGeom prst="rect">
            <a:avLst/>
          </a:prstGeom>
          <a:solidFill>
            <a:srgbClr val="F4CCCC"/>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838" name="Google Shape;838;p60"/>
          <p:cNvSpPr txBox="1"/>
          <p:nvPr/>
        </p:nvSpPr>
        <p:spPr>
          <a:xfrm>
            <a:off x="8105338" y="3642027"/>
            <a:ext cx="875400" cy="486300"/>
          </a:xfrm>
          <a:prstGeom prst="rect">
            <a:avLst/>
          </a:prstGeom>
          <a:noFill/>
          <a:ln>
            <a:noFill/>
          </a:ln>
        </p:spPr>
        <p:txBody>
          <a:bodyPr spcFirstLastPara="1" wrap="square" lIns="27425" tIns="27425" rIns="27425" bIns="27425" anchor="t" anchorCtr="0">
            <a:spAutoFit/>
          </a:bodyPr>
          <a:lstStyle/>
          <a:p>
            <a:pPr marL="0" lvl="0" indent="0" algn="l" rtl="0">
              <a:spcBef>
                <a:spcPts val="0"/>
              </a:spcBef>
              <a:spcAft>
                <a:spcPts val="0"/>
              </a:spcAft>
              <a:buNone/>
            </a:pPr>
            <a:r>
              <a:rPr lang="en">
                <a:solidFill>
                  <a:srgbClr val="9900FF"/>
                </a:solidFill>
                <a:latin typeface="Roboto"/>
                <a:ea typeface="Roboto"/>
                <a:cs typeface="Roboto"/>
                <a:sym typeface="Roboto"/>
              </a:rPr>
              <a:t>Aggregate of peak</a:t>
            </a:r>
            <a:endParaRPr>
              <a:solidFill>
                <a:srgbClr val="9900FF"/>
              </a:solidFill>
              <a:latin typeface="Roboto"/>
              <a:ea typeface="Roboto"/>
              <a:cs typeface="Roboto"/>
              <a:sym typeface="Roboto"/>
            </a:endParaRPr>
          </a:p>
        </p:txBody>
      </p:sp>
      <p:cxnSp>
        <p:nvCxnSpPr>
          <p:cNvPr id="839" name="Google Shape;839;p60"/>
          <p:cNvCxnSpPr/>
          <p:nvPr/>
        </p:nvCxnSpPr>
        <p:spPr>
          <a:xfrm rot="10800000">
            <a:off x="8033163" y="3902552"/>
            <a:ext cx="0" cy="786300"/>
          </a:xfrm>
          <a:prstGeom prst="straightConnector1">
            <a:avLst/>
          </a:prstGeom>
          <a:noFill/>
          <a:ln w="19050" cap="flat" cmpd="sng">
            <a:solidFill>
              <a:schemeClr val="accent2"/>
            </a:solidFill>
            <a:prstDash val="solid"/>
            <a:round/>
            <a:headEnd type="triangle" w="med" len="med"/>
            <a:tailEnd type="triangle" w="med" len="med"/>
          </a:ln>
        </p:spPr>
      </p:cxnSp>
      <p:cxnSp>
        <p:nvCxnSpPr>
          <p:cNvPr id="840" name="Google Shape;840;p60"/>
          <p:cNvCxnSpPr/>
          <p:nvPr/>
        </p:nvCxnSpPr>
        <p:spPr>
          <a:xfrm rot="10800000">
            <a:off x="8033163" y="3120977"/>
            <a:ext cx="0" cy="786300"/>
          </a:xfrm>
          <a:prstGeom prst="straightConnector1">
            <a:avLst/>
          </a:prstGeom>
          <a:noFill/>
          <a:ln w="19050" cap="flat" cmpd="sng">
            <a:solidFill>
              <a:srgbClr val="0000FF"/>
            </a:solidFill>
            <a:prstDash val="solid"/>
            <a:round/>
            <a:headEnd type="triangle" w="med" len="med"/>
            <a:tailEnd type="triangle" w="med" len="med"/>
          </a:ln>
        </p:spPr>
      </p:cxnSp>
      <p:cxnSp>
        <p:nvCxnSpPr>
          <p:cNvPr id="841" name="Google Shape;841;p60"/>
          <p:cNvCxnSpPr/>
          <p:nvPr/>
        </p:nvCxnSpPr>
        <p:spPr>
          <a:xfrm>
            <a:off x="6184131" y="4686052"/>
            <a:ext cx="2715000" cy="0"/>
          </a:xfrm>
          <a:prstGeom prst="straightConnector1">
            <a:avLst/>
          </a:prstGeom>
          <a:noFill/>
          <a:ln w="9525" cap="flat" cmpd="sng">
            <a:solidFill>
              <a:schemeClr val="dk2"/>
            </a:solidFill>
            <a:prstDash val="solid"/>
            <a:round/>
            <a:headEnd type="none" w="med" len="med"/>
            <a:tailEnd type="triangle" w="med" len="med"/>
          </a:ln>
        </p:spPr>
      </p:cxnSp>
      <p:sp>
        <p:nvSpPr>
          <p:cNvPr id="842" name="Google Shape;842;p60"/>
          <p:cNvSpPr txBox="1"/>
          <p:nvPr/>
        </p:nvSpPr>
        <p:spPr>
          <a:xfrm>
            <a:off x="6227781" y="4688868"/>
            <a:ext cx="483600" cy="240000"/>
          </a:xfrm>
          <a:prstGeom prst="rect">
            <a:avLst/>
          </a:prstGeom>
          <a:noFill/>
          <a:ln>
            <a:noFill/>
          </a:ln>
        </p:spPr>
        <p:txBody>
          <a:bodyPr spcFirstLastPara="1" wrap="square" lIns="27425" tIns="27425" rIns="27425" bIns="27425" anchor="t" anchorCtr="0">
            <a:spAutoFit/>
          </a:bodyPr>
          <a:lstStyle/>
          <a:p>
            <a:pPr marL="0" lvl="0" indent="0" algn="ctr" rtl="0">
              <a:spcBef>
                <a:spcPts val="0"/>
              </a:spcBef>
              <a:spcAft>
                <a:spcPts val="0"/>
              </a:spcAft>
              <a:buNone/>
            </a:pPr>
            <a:r>
              <a:rPr lang="en" sz="1200">
                <a:solidFill>
                  <a:schemeClr val="dk1"/>
                </a:solidFill>
                <a:latin typeface="Roboto"/>
                <a:ea typeface="Roboto"/>
                <a:cs typeface="Roboto"/>
                <a:sym typeface="Roboto"/>
              </a:rPr>
              <a:t>Time</a:t>
            </a:r>
            <a:endParaRPr sz="1200">
              <a:solidFill>
                <a:schemeClr val="dk1"/>
              </a:solidFill>
              <a:latin typeface="Roboto"/>
              <a:ea typeface="Roboto"/>
              <a:cs typeface="Roboto"/>
              <a:sym typeface="Roboto"/>
            </a:endParaRPr>
          </a:p>
        </p:txBody>
      </p:sp>
      <p:sp>
        <p:nvSpPr>
          <p:cNvPr id="843" name="Google Shape;843;p60"/>
          <p:cNvSpPr txBox="1"/>
          <p:nvPr/>
        </p:nvSpPr>
        <p:spPr>
          <a:xfrm rot="-5400000">
            <a:off x="5669706" y="3765189"/>
            <a:ext cx="742500" cy="240000"/>
          </a:xfrm>
          <a:prstGeom prst="rect">
            <a:avLst/>
          </a:prstGeom>
          <a:noFill/>
          <a:ln>
            <a:noFill/>
          </a:ln>
        </p:spPr>
        <p:txBody>
          <a:bodyPr spcFirstLastPara="1" wrap="square" lIns="27425" tIns="27425" rIns="27425" bIns="27425" anchor="t" anchorCtr="0">
            <a:spAutoFit/>
          </a:bodyPr>
          <a:lstStyle/>
          <a:p>
            <a:pPr marL="0" lvl="0" indent="0" algn="ctr" rtl="0">
              <a:spcBef>
                <a:spcPts val="0"/>
              </a:spcBef>
              <a:spcAft>
                <a:spcPts val="0"/>
              </a:spcAft>
              <a:buNone/>
            </a:pPr>
            <a:r>
              <a:rPr lang="en" sz="1200">
                <a:solidFill>
                  <a:schemeClr val="dk1"/>
                </a:solidFill>
                <a:latin typeface="Roboto"/>
                <a:ea typeface="Roboto"/>
                <a:cs typeface="Roboto"/>
                <a:sym typeface="Roboto"/>
              </a:rPr>
              <a:t>Demand</a:t>
            </a:r>
            <a:endParaRPr sz="1200">
              <a:solidFill>
                <a:schemeClr val="dk1"/>
              </a:solidFill>
              <a:latin typeface="Roboto"/>
              <a:ea typeface="Roboto"/>
              <a:cs typeface="Roboto"/>
              <a:sym typeface="Roboto"/>
            </a:endParaRPr>
          </a:p>
        </p:txBody>
      </p:sp>
      <p:sp>
        <p:nvSpPr>
          <p:cNvPr id="844" name="Google Shape;844;p60"/>
          <p:cNvSpPr/>
          <p:nvPr/>
        </p:nvSpPr>
        <p:spPr>
          <a:xfrm>
            <a:off x="6189169" y="3891464"/>
            <a:ext cx="1730938" cy="639400"/>
          </a:xfrm>
          <a:custGeom>
            <a:avLst/>
            <a:gdLst/>
            <a:ahLst/>
            <a:cxnLst/>
            <a:rect l="l" t="t" r="r" b="b"/>
            <a:pathLst>
              <a:path w="81408" h="25576" extrusionOk="0">
                <a:moveTo>
                  <a:pt x="0" y="25576"/>
                </a:moveTo>
                <a:lnTo>
                  <a:pt x="14502" y="25576"/>
                </a:lnTo>
                <a:lnTo>
                  <a:pt x="14502" y="0"/>
                </a:lnTo>
                <a:lnTo>
                  <a:pt x="28344" y="0"/>
                </a:lnTo>
                <a:lnTo>
                  <a:pt x="28344" y="25576"/>
                </a:lnTo>
                <a:lnTo>
                  <a:pt x="81408" y="25576"/>
                </a:lnTo>
              </a:path>
            </a:pathLst>
          </a:custGeom>
          <a:noFill/>
          <a:ln w="19050" cap="flat" cmpd="sng">
            <a:solidFill>
              <a:schemeClr val="accent2"/>
            </a:solidFill>
            <a:prstDash val="solid"/>
            <a:round/>
            <a:headEnd type="none" w="med" len="med"/>
            <a:tailEnd type="none" w="med" len="med"/>
          </a:ln>
        </p:spPr>
        <p:txBody>
          <a:bodyPr/>
          <a:lstStyle/>
          <a:p>
            <a:endParaRPr lang="en-US"/>
          </a:p>
        </p:txBody>
      </p:sp>
      <p:sp>
        <p:nvSpPr>
          <p:cNvPr id="845" name="Google Shape;845;p60"/>
          <p:cNvSpPr/>
          <p:nvPr/>
        </p:nvSpPr>
        <p:spPr>
          <a:xfrm flipH="1">
            <a:off x="6189185" y="3099664"/>
            <a:ext cx="1730938" cy="639400"/>
          </a:xfrm>
          <a:custGeom>
            <a:avLst/>
            <a:gdLst/>
            <a:ahLst/>
            <a:cxnLst/>
            <a:rect l="l" t="t" r="r" b="b"/>
            <a:pathLst>
              <a:path w="81408" h="25576" extrusionOk="0">
                <a:moveTo>
                  <a:pt x="0" y="25576"/>
                </a:moveTo>
                <a:lnTo>
                  <a:pt x="14502" y="25576"/>
                </a:lnTo>
                <a:lnTo>
                  <a:pt x="14502" y="0"/>
                </a:lnTo>
                <a:lnTo>
                  <a:pt x="28344" y="0"/>
                </a:lnTo>
                <a:lnTo>
                  <a:pt x="28344" y="25576"/>
                </a:lnTo>
                <a:lnTo>
                  <a:pt x="81408" y="25576"/>
                </a:lnTo>
              </a:path>
            </a:pathLst>
          </a:custGeom>
          <a:noFill/>
          <a:ln w="19050" cap="flat" cmpd="sng">
            <a:solidFill>
              <a:srgbClr val="0000FF"/>
            </a:solidFill>
            <a:prstDash val="solid"/>
            <a:round/>
            <a:headEnd type="none" w="med" len="med"/>
            <a:tailEnd type="none" w="med" len="med"/>
          </a:ln>
        </p:spPr>
        <p:txBody>
          <a:bodyPr/>
          <a:lstStyle/>
          <a:p>
            <a:endParaRPr lang="en-US"/>
          </a:p>
        </p:txBody>
      </p:sp>
      <p:cxnSp>
        <p:nvCxnSpPr>
          <p:cNvPr id="848" name="Google Shape;848;p60"/>
          <p:cNvCxnSpPr/>
          <p:nvPr/>
        </p:nvCxnSpPr>
        <p:spPr>
          <a:xfrm rot="10800000">
            <a:off x="6189181" y="2902798"/>
            <a:ext cx="0" cy="1784700"/>
          </a:xfrm>
          <a:prstGeom prst="straightConnector1">
            <a:avLst/>
          </a:prstGeom>
          <a:noFill/>
          <a:ln w="9525" cap="flat" cmpd="sng">
            <a:solidFill>
              <a:schemeClr val="dk2"/>
            </a:solidFill>
            <a:prstDash val="solid"/>
            <a:round/>
            <a:headEnd type="none" w="med" len="med"/>
            <a:tailEnd type="triangle" w="med" len="med"/>
          </a:ln>
        </p:spPr>
      </p:cxnSp>
      <p:sp>
        <p:nvSpPr>
          <p:cNvPr id="3" name="Slide Number Placeholder 2">
            <a:extLst>
              <a:ext uri="{FF2B5EF4-FFF2-40B4-BE49-F238E27FC236}">
                <a16:creationId xmlns:a16="http://schemas.microsoft.com/office/drawing/2014/main" id="{026EE74F-4B8E-A75A-9620-8FACA1ECA7E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31</a:t>
            </a:fld>
            <a:endParaRPr lang="en"/>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526"/>
        <p:cNvGrpSpPr/>
        <p:nvPr/>
      </p:nvGrpSpPr>
      <p:grpSpPr>
        <a:xfrm>
          <a:off x="0" y="0"/>
          <a:ext cx="0" cy="0"/>
          <a:chOff x="0" y="0"/>
          <a:chExt cx="0" cy="0"/>
        </a:xfrm>
      </p:grpSpPr>
      <p:sp>
        <p:nvSpPr>
          <p:cNvPr id="527" name="Google Shape;527;g36a8a0962f5_0_12"/>
          <p:cNvSpPr/>
          <p:nvPr/>
        </p:nvSpPr>
        <p:spPr>
          <a:xfrm rot="736">
            <a:off x="5977919" y="1759543"/>
            <a:ext cx="1400400" cy="666900"/>
          </a:xfrm>
          <a:prstGeom prst="trapezoid">
            <a:avLst>
              <a:gd name="adj" fmla="val 53860"/>
            </a:avLst>
          </a:prstGeom>
          <a:solidFill>
            <a:srgbClr val="B6D7A8"/>
          </a:solidFill>
          <a:ln w="9525" cap="flat" cmpd="sng">
            <a:solidFill>
              <a:srgbClr val="B6D7A8"/>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15</a:t>
            </a:r>
            <a:endParaRPr sz="1400" b="0" i="0" u="none" strike="noStrike" cap="none">
              <a:solidFill>
                <a:srgbClr val="000000"/>
              </a:solidFill>
              <a:latin typeface="Arial"/>
              <a:ea typeface="Arial"/>
              <a:cs typeface="Arial"/>
              <a:sym typeface="Arial"/>
            </a:endParaRPr>
          </a:p>
        </p:txBody>
      </p:sp>
      <p:sp>
        <p:nvSpPr>
          <p:cNvPr id="528" name="Google Shape;528;g36a8a0962f5_0_12"/>
          <p:cNvSpPr/>
          <p:nvPr/>
        </p:nvSpPr>
        <p:spPr>
          <a:xfrm>
            <a:off x="5310625" y="1023844"/>
            <a:ext cx="1169400" cy="537000"/>
          </a:xfrm>
          <a:prstGeom prst="trapezoid">
            <a:avLst>
              <a:gd name="adj" fmla="val 55357"/>
            </a:avLst>
          </a:prstGeom>
          <a:solidFill>
            <a:srgbClr val="A4C2F4"/>
          </a:solidFill>
          <a:ln w="9525" cap="flat" cmpd="sng">
            <a:solidFill>
              <a:srgbClr val="A4C2F4"/>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12</a:t>
            </a:r>
            <a:endParaRPr sz="1400" b="0" i="0" u="none" strike="noStrike" cap="none">
              <a:solidFill>
                <a:srgbClr val="000000"/>
              </a:solidFill>
              <a:latin typeface="Arial"/>
              <a:ea typeface="Arial"/>
              <a:cs typeface="Arial"/>
              <a:sym typeface="Arial"/>
            </a:endParaRPr>
          </a:p>
        </p:txBody>
      </p:sp>
      <p:sp>
        <p:nvSpPr>
          <p:cNvPr id="529" name="Google Shape;529;g36a8a0962f5_0_12"/>
          <p:cNvSpPr/>
          <p:nvPr/>
        </p:nvSpPr>
        <p:spPr>
          <a:xfrm>
            <a:off x="6918775" y="2940019"/>
            <a:ext cx="1169400" cy="407100"/>
          </a:xfrm>
          <a:prstGeom prst="trapezoid">
            <a:avLst>
              <a:gd name="adj" fmla="val 55357"/>
            </a:avLst>
          </a:prstGeom>
          <a:solidFill>
            <a:srgbClr val="D9D2E9"/>
          </a:solidFill>
          <a:ln w="9525" cap="flat" cmpd="sng">
            <a:solidFill>
              <a:srgbClr val="D9D2E9"/>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9</a:t>
            </a:r>
            <a:endParaRPr sz="1400" b="0" i="0" u="none" strike="noStrike" cap="none">
              <a:solidFill>
                <a:srgbClr val="000000"/>
              </a:solidFill>
              <a:latin typeface="Arial"/>
              <a:ea typeface="Arial"/>
              <a:cs typeface="Arial"/>
              <a:sym typeface="Arial"/>
            </a:endParaRPr>
          </a:p>
        </p:txBody>
      </p:sp>
      <p:cxnSp>
        <p:nvCxnSpPr>
          <p:cNvPr id="530" name="Google Shape;530;g36a8a0962f5_0_12"/>
          <p:cNvCxnSpPr/>
          <p:nvPr/>
        </p:nvCxnSpPr>
        <p:spPr>
          <a:xfrm rot="10800000" flipH="1">
            <a:off x="5301000" y="2425144"/>
            <a:ext cx="3513900" cy="7500"/>
          </a:xfrm>
          <a:prstGeom prst="straightConnector1">
            <a:avLst/>
          </a:prstGeom>
          <a:noFill/>
          <a:ln w="38100" cap="flat" cmpd="sng">
            <a:solidFill>
              <a:schemeClr val="dk2"/>
            </a:solidFill>
            <a:prstDash val="solid"/>
            <a:round/>
            <a:headEnd type="none" w="sm" len="sm"/>
            <a:tailEnd type="stealth" w="med" len="med"/>
          </a:ln>
        </p:spPr>
      </p:cxnSp>
      <p:cxnSp>
        <p:nvCxnSpPr>
          <p:cNvPr id="531" name="Google Shape;531;g36a8a0962f5_0_12"/>
          <p:cNvCxnSpPr/>
          <p:nvPr/>
        </p:nvCxnSpPr>
        <p:spPr>
          <a:xfrm rot="10800000" flipH="1">
            <a:off x="5301000" y="1567894"/>
            <a:ext cx="3513900" cy="7500"/>
          </a:xfrm>
          <a:prstGeom prst="straightConnector1">
            <a:avLst/>
          </a:prstGeom>
          <a:noFill/>
          <a:ln w="38100" cap="flat" cmpd="sng">
            <a:solidFill>
              <a:schemeClr val="dk2"/>
            </a:solidFill>
            <a:prstDash val="solid"/>
            <a:round/>
            <a:headEnd type="none" w="sm" len="sm"/>
            <a:tailEnd type="stealth" w="med" len="med"/>
          </a:ln>
        </p:spPr>
      </p:cxnSp>
      <p:cxnSp>
        <p:nvCxnSpPr>
          <p:cNvPr id="532" name="Google Shape;532;g36a8a0962f5_0_12"/>
          <p:cNvCxnSpPr/>
          <p:nvPr/>
        </p:nvCxnSpPr>
        <p:spPr>
          <a:xfrm rot="10800000" flipH="1">
            <a:off x="5301000" y="3339544"/>
            <a:ext cx="3513900" cy="7500"/>
          </a:xfrm>
          <a:prstGeom prst="straightConnector1">
            <a:avLst/>
          </a:prstGeom>
          <a:noFill/>
          <a:ln w="38100" cap="flat" cmpd="sng">
            <a:solidFill>
              <a:schemeClr val="dk2"/>
            </a:solidFill>
            <a:prstDash val="solid"/>
            <a:round/>
            <a:headEnd type="none" w="sm" len="sm"/>
            <a:tailEnd type="stealth" w="med" len="med"/>
          </a:ln>
        </p:spPr>
      </p:cxnSp>
      <p:sp>
        <p:nvSpPr>
          <p:cNvPr id="533" name="Google Shape;533;g36a8a0962f5_0_12"/>
          <p:cNvSpPr/>
          <p:nvPr/>
        </p:nvSpPr>
        <p:spPr>
          <a:xfrm>
            <a:off x="1010263" y="2021959"/>
            <a:ext cx="1169400" cy="537000"/>
          </a:xfrm>
          <a:prstGeom prst="trapezoid">
            <a:avLst>
              <a:gd name="adj" fmla="val 55357"/>
            </a:avLst>
          </a:prstGeom>
          <a:solidFill>
            <a:srgbClr val="A4C2F4"/>
          </a:solidFill>
          <a:ln w="9525" cap="flat" cmpd="sng">
            <a:solidFill>
              <a:srgbClr val="A4C2F4"/>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12</a:t>
            </a:r>
            <a:endParaRPr sz="1400" b="0" i="0" u="none" strike="noStrike" cap="none">
              <a:solidFill>
                <a:srgbClr val="000000"/>
              </a:solidFill>
              <a:latin typeface="Arial"/>
              <a:ea typeface="Arial"/>
              <a:cs typeface="Arial"/>
              <a:sym typeface="Arial"/>
            </a:endParaRPr>
          </a:p>
        </p:txBody>
      </p:sp>
      <p:sp>
        <p:nvSpPr>
          <p:cNvPr id="534" name="Google Shape;534;g36a8a0962f5_0_12"/>
          <p:cNvSpPr/>
          <p:nvPr/>
        </p:nvSpPr>
        <p:spPr>
          <a:xfrm rot="736">
            <a:off x="894707" y="2558965"/>
            <a:ext cx="1400400" cy="666900"/>
          </a:xfrm>
          <a:prstGeom prst="trapezoid">
            <a:avLst>
              <a:gd name="adj" fmla="val 53860"/>
            </a:avLst>
          </a:prstGeom>
          <a:solidFill>
            <a:srgbClr val="B6D7A8"/>
          </a:solidFill>
          <a:ln w="9525" cap="flat" cmpd="sng">
            <a:solidFill>
              <a:srgbClr val="B6D7A8"/>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15</a:t>
            </a:r>
            <a:endParaRPr sz="1400" b="0" i="0" u="none" strike="noStrike" cap="none">
              <a:solidFill>
                <a:srgbClr val="000000"/>
              </a:solidFill>
              <a:latin typeface="Arial"/>
              <a:ea typeface="Arial"/>
              <a:cs typeface="Arial"/>
              <a:sym typeface="Arial"/>
            </a:endParaRPr>
          </a:p>
        </p:txBody>
      </p:sp>
      <p:sp>
        <p:nvSpPr>
          <p:cNvPr id="535" name="Google Shape;535;g36a8a0962f5_0_12"/>
          <p:cNvSpPr/>
          <p:nvPr/>
        </p:nvSpPr>
        <p:spPr>
          <a:xfrm>
            <a:off x="1010263" y="3225934"/>
            <a:ext cx="1169400" cy="407100"/>
          </a:xfrm>
          <a:prstGeom prst="trapezoid">
            <a:avLst>
              <a:gd name="adj" fmla="val 55357"/>
            </a:avLst>
          </a:prstGeom>
          <a:solidFill>
            <a:srgbClr val="D9D2E9"/>
          </a:solidFill>
          <a:ln w="9525" cap="flat" cmpd="sng">
            <a:solidFill>
              <a:srgbClr val="D9D2E9"/>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9</a:t>
            </a:r>
            <a:endParaRPr sz="1400" b="0" i="0" u="none" strike="noStrike" cap="none">
              <a:solidFill>
                <a:srgbClr val="000000"/>
              </a:solidFill>
              <a:latin typeface="Arial"/>
              <a:ea typeface="Arial"/>
              <a:cs typeface="Arial"/>
              <a:sym typeface="Arial"/>
            </a:endParaRPr>
          </a:p>
        </p:txBody>
      </p:sp>
      <p:sp>
        <p:nvSpPr>
          <p:cNvPr id="536" name="Google Shape;536;g36a8a0962f5_0_12"/>
          <p:cNvSpPr txBox="1"/>
          <p:nvPr/>
        </p:nvSpPr>
        <p:spPr>
          <a:xfrm>
            <a:off x="2442813" y="2259672"/>
            <a:ext cx="1712400" cy="1151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9600"/>
              <a:buFont typeface="Arial"/>
              <a:buNone/>
            </a:pPr>
            <a:r>
              <a:rPr lang="en" sz="9600" b="0" i="0" u="none" strike="noStrike" cap="none">
                <a:solidFill>
                  <a:srgbClr val="000000"/>
                </a:solidFill>
                <a:latin typeface="Arial"/>
                <a:ea typeface="Arial"/>
                <a:cs typeface="Arial"/>
                <a:sym typeface="Arial"/>
              </a:rPr>
              <a:t>&gt;=</a:t>
            </a:r>
            <a:endParaRPr sz="9600" b="0" i="0" u="none" strike="noStrike" cap="none">
              <a:solidFill>
                <a:srgbClr val="000000"/>
              </a:solidFill>
              <a:latin typeface="Arial"/>
              <a:ea typeface="Arial"/>
              <a:cs typeface="Arial"/>
              <a:sym typeface="Arial"/>
            </a:endParaRPr>
          </a:p>
        </p:txBody>
      </p:sp>
      <p:cxnSp>
        <p:nvCxnSpPr>
          <p:cNvPr id="537" name="Google Shape;537;g36a8a0962f5_0_12"/>
          <p:cNvCxnSpPr/>
          <p:nvPr/>
        </p:nvCxnSpPr>
        <p:spPr>
          <a:xfrm>
            <a:off x="652413" y="2016841"/>
            <a:ext cx="0" cy="1591800"/>
          </a:xfrm>
          <a:prstGeom prst="straightConnector1">
            <a:avLst/>
          </a:prstGeom>
          <a:noFill/>
          <a:ln w="28575" cap="flat" cmpd="sng">
            <a:solidFill>
              <a:schemeClr val="dk2"/>
            </a:solidFill>
            <a:prstDash val="solid"/>
            <a:round/>
            <a:headEnd type="none" w="sm" len="sm"/>
            <a:tailEnd type="none" w="sm" len="sm"/>
          </a:ln>
        </p:spPr>
      </p:cxnSp>
      <p:cxnSp>
        <p:nvCxnSpPr>
          <p:cNvPr id="538" name="Google Shape;538;g36a8a0962f5_0_12"/>
          <p:cNvCxnSpPr>
            <a:endCxn id="533" idx="0"/>
          </p:cNvCxnSpPr>
          <p:nvPr/>
        </p:nvCxnSpPr>
        <p:spPr>
          <a:xfrm rot="10800000" flipH="1">
            <a:off x="681163" y="2021959"/>
            <a:ext cx="913800" cy="5700"/>
          </a:xfrm>
          <a:prstGeom prst="straightConnector1">
            <a:avLst/>
          </a:prstGeom>
          <a:noFill/>
          <a:ln w="28575" cap="flat" cmpd="sng">
            <a:solidFill>
              <a:schemeClr val="dk2"/>
            </a:solidFill>
            <a:prstDash val="lgDash"/>
            <a:round/>
            <a:headEnd type="none" w="sm" len="sm"/>
            <a:tailEnd type="none" w="sm" len="sm"/>
          </a:ln>
        </p:spPr>
      </p:cxnSp>
      <p:cxnSp>
        <p:nvCxnSpPr>
          <p:cNvPr id="539" name="Google Shape;539;g36a8a0962f5_0_12"/>
          <p:cNvCxnSpPr/>
          <p:nvPr/>
        </p:nvCxnSpPr>
        <p:spPr>
          <a:xfrm rot="10800000">
            <a:off x="652413" y="3617322"/>
            <a:ext cx="981900" cy="10800"/>
          </a:xfrm>
          <a:prstGeom prst="straightConnector1">
            <a:avLst/>
          </a:prstGeom>
          <a:noFill/>
          <a:ln w="28575" cap="flat" cmpd="sng">
            <a:solidFill>
              <a:schemeClr val="dk2"/>
            </a:solidFill>
            <a:prstDash val="lgDash"/>
            <a:round/>
            <a:headEnd type="none" w="sm" len="sm"/>
            <a:tailEnd type="none" w="sm" len="sm"/>
          </a:ln>
        </p:spPr>
      </p:cxnSp>
      <p:sp>
        <p:nvSpPr>
          <p:cNvPr id="540" name="Google Shape;540;g36a8a0962f5_0_12"/>
          <p:cNvSpPr txBox="1"/>
          <p:nvPr/>
        </p:nvSpPr>
        <p:spPr>
          <a:xfrm>
            <a:off x="245863" y="2705734"/>
            <a:ext cx="384900" cy="373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36</a:t>
            </a:r>
            <a:endParaRPr sz="1400" b="0" i="0" u="none" strike="noStrike" cap="none">
              <a:solidFill>
                <a:srgbClr val="000000"/>
              </a:solidFill>
              <a:latin typeface="Arial"/>
              <a:ea typeface="Arial"/>
              <a:cs typeface="Arial"/>
              <a:sym typeface="Arial"/>
            </a:endParaRPr>
          </a:p>
        </p:txBody>
      </p:sp>
      <p:cxnSp>
        <p:nvCxnSpPr>
          <p:cNvPr id="541" name="Google Shape;541;g36a8a0962f5_0_12"/>
          <p:cNvCxnSpPr/>
          <p:nvPr/>
        </p:nvCxnSpPr>
        <p:spPr>
          <a:xfrm flipH="1">
            <a:off x="4770550" y="3770100"/>
            <a:ext cx="15600" cy="629100"/>
          </a:xfrm>
          <a:prstGeom prst="straightConnector1">
            <a:avLst/>
          </a:prstGeom>
          <a:noFill/>
          <a:ln w="28575" cap="flat" cmpd="sng">
            <a:solidFill>
              <a:schemeClr val="dk2"/>
            </a:solidFill>
            <a:prstDash val="solid"/>
            <a:round/>
            <a:headEnd type="none" w="sm" len="sm"/>
            <a:tailEnd type="none" w="sm" len="sm"/>
          </a:ln>
        </p:spPr>
      </p:cxnSp>
      <p:cxnSp>
        <p:nvCxnSpPr>
          <p:cNvPr id="542" name="Google Shape;542;g36a8a0962f5_0_12"/>
          <p:cNvCxnSpPr/>
          <p:nvPr/>
        </p:nvCxnSpPr>
        <p:spPr>
          <a:xfrm>
            <a:off x="4786150" y="3748444"/>
            <a:ext cx="1591200" cy="5100"/>
          </a:xfrm>
          <a:prstGeom prst="straightConnector1">
            <a:avLst/>
          </a:prstGeom>
          <a:noFill/>
          <a:ln w="28575" cap="flat" cmpd="sng">
            <a:solidFill>
              <a:schemeClr val="dk2"/>
            </a:solidFill>
            <a:prstDash val="lgDash"/>
            <a:round/>
            <a:headEnd type="none" w="sm" len="sm"/>
            <a:tailEnd type="none" w="sm" len="sm"/>
          </a:ln>
        </p:spPr>
      </p:cxnSp>
      <p:cxnSp>
        <p:nvCxnSpPr>
          <p:cNvPr id="543" name="Google Shape;543;g36a8a0962f5_0_12"/>
          <p:cNvCxnSpPr/>
          <p:nvPr/>
        </p:nvCxnSpPr>
        <p:spPr>
          <a:xfrm rot="10800000">
            <a:off x="4770638" y="4407966"/>
            <a:ext cx="981900" cy="10800"/>
          </a:xfrm>
          <a:prstGeom prst="straightConnector1">
            <a:avLst/>
          </a:prstGeom>
          <a:noFill/>
          <a:ln w="28575" cap="flat" cmpd="sng">
            <a:solidFill>
              <a:schemeClr val="dk2"/>
            </a:solidFill>
            <a:prstDash val="lgDash"/>
            <a:round/>
            <a:headEnd type="none" w="sm" len="sm"/>
            <a:tailEnd type="none" w="sm" len="sm"/>
          </a:ln>
        </p:spPr>
      </p:cxnSp>
      <p:cxnSp>
        <p:nvCxnSpPr>
          <p:cNvPr id="544" name="Google Shape;544;g36a8a0962f5_0_12"/>
          <p:cNvCxnSpPr/>
          <p:nvPr/>
        </p:nvCxnSpPr>
        <p:spPr>
          <a:xfrm rot="10800000" flipH="1">
            <a:off x="5181150" y="4415681"/>
            <a:ext cx="3513900" cy="7500"/>
          </a:xfrm>
          <a:prstGeom prst="straightConnector1">
            <a:avLst/>
          </a:prstGeom>
          <a:noFill/>
          <a:ln w="38100" cap="flat" cmpd="sng">
            <a:solidFill>
              <a:schemeClr val="dk2"/>
            </a:solidFill>
            <a:prstDash val="solid"/>
            <a:round/>
            <a:headEnd type="none" w="sm" len="sm"/>
            <a:tailEnd type="stealth" w="med" len="med"/>
          </a:ln>
        </p:spPr>
      </p:cxnSp>
      <p:sp>
        <p:nvSpPr>
          <p:cNvPr id="545" name="Google Shape;545;g36a8a0962f5_0_12"/>
          <p:cNvSpPr/>
          <p:nvPr/>
        </p:nvSpPr>
        <p:spPr>
          <a:xfrm>
            <a:off x="5030013" y="3881494"/>
            <a:ext cx="1169400" cy="537000"/>
          </a:xfrm>
          <a:prstGeom prst="trapezoid">
            <a:avLst>
              <a:gd name="adj" fmla="val 55357"/>
            </a:avLst>
          </a:prstGeom>
          <a:solidFill>
            <a:srgbClr val="A4C2F4"/>
          </a:solidFill>
          <a:ln w="9525" cap="flat" cmpd="sng">
            <a:solidFill>
              <a:srgbClr val="A4C2F4"/>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12</a:t>
            </a:r>
            <a:endParaRPr sz="1400" b="0" i="0" u="none" strike="noStrike" cap="none">
              <a:solidFill>
                <a:srgbClr val="000000"/>
              </a:solidFill>
              <a:latin typeface="Arial"/>
              <a:ea typeface="Arial"/>
              <a:cs typeface="Arial"/>
              <a:sym typeface="Arial"/>
            </a:endParaRPr>
          </a:p>
        </p:txBody>
      </p:sp>
      <p:cxnSp>
        <p:nvCxnSpPr>
          <p:cNvPr id="546" name="Google Shape;546;g36a8a0962f5_0_12"/>
          <p:cNvCxnSpPr/>
          <p:nvPr/>
        </p:nvCxnSpPr>
        <p:spPr>
          <a:xfrm rot="10800000" flipH="1">
            <a:off x="5181150" y="4415681"/>
            <a:ext cx="3513900" cy="7500"/>
          </a:xfrm>
          <a:prstGeom prst="straightConnector1">
            <a:avLst/>
          </a:prstGeom>
          <a:noFill/>
          <a:ln w="38100" cap="flat" cmpd="sng">
            <a:solidFill>
              <a:schemeClr val="dk2"/>
            </a:solidFill>
            <a:prstDash val="solid"/>
            <a:round/>
            <a:headEnd type="none" w="sm" len="sm"/>
            <a:tailEnd type="stealth" w="med" len="med"/>
          </a:ln>
        </p:spPr>
      </p:cxnSp>
      <p:sp>
        <p:nvSpPr>
          <p:cNvPr id="547" name="Google Shape;547;g36a8a0962f5_0_12"/>
          <p:cNvSpPr/>
          <p:nvPr/>
        </p:nvSpPr>
        <p:spPr>
          <a:xfrm>
            <a:off x="7036150" y="4016906"/>
            <a:ext cx="1169400" cy="407100"/>
          </a:xfrm>
          <a:prstGeom prst="trapezoid">
            <a:avLst>
              <a:gd name="adj" fmla="val 52312"/>
            </a:avLst>
          </a:prstGeom>
          <a:solidFill>
            <a:srgbClr val="D9D2E9"/>
          </a:solidFill>
          <a:ln w="9525" cap="flat" cmpd="sng">
            <a:solidFill>
              <a:srgbClr val="D9D2E9"/>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9</a:t>
            </a:r>
            <a:endParaRPr sz="1400" b="0" i="0" u="none" strike="noStrike" cap="none">
              <a:solidFill>
                <a:srgbClr val="000000"/>
              </a:solidFill>
              <a:latin typeface="Arial"/>
              <a:ea typeface="Arial"/>
              <a:cs typeface="Arial"/>
              <a:sym typeface="Arial"/>
            </a:endParaRPr>
          </a:p>
        </p:txBody>
      </p:sp>
      <p:cxnSp>
        <p:nvCxnSpPr>
          <p:cNvPr id="548" name="Google Shape;548;g36a8a0962f5_0_12"/>
          <p:cNvCxnSpPr/>
          <p:nvPr/>
        </p:nvCxnSpPr>
        <p:spPr>
          <a:xfrm rot="10800000" flipH="1">
            <a:off x="5333550" y="4415681"/>
            <a:ext cx="3513900" cy="7500"/>
          </a:xfrm>
          <a:prstGeom prst="straightConnector1">
            <a:avLst/>
          </a:prstGeom>
          <a:noFill/>
          <a:ln w="38100" cap="flat" cmpd="sng">
            <a:solidFill>
              <a:schemeClr val="dk2"/>
            </a:solidFill>
            <a:prstDash val="solid"/>
            <a:round/>
            <a:headEnd type="none" w="sm" len="sm"/>
            <a:tailEnd type="stealth" w="med" len="med"/>
          </a:ln>
        </p:spPr>
      </p:cxnSp>
      <p:sp>
        <p:nvSpPr>
          <p:cNvPr id="549" name="Google Shape;549;g36a8a0962f5_0_12"/>
          <p:cNvSpPr txBox="1"/>
          <p:nvPr/>
        </p:nvSpPr>
        <p:spPr>
          <a:xfrm>
            <a:off x="4352413" y="3944419"/>
            <a:ext cx="399600" cy="272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15</a:t>
            </a:r>
            <a:endParaRPr sz="1400" b="0" i="0" u="none" strike="noStrike" cap="none">
              <a:solidFill>
                <a:srgbClr val="000000"/>
              </a:solidFill>
              <a:latin typeface="Arial"/>
              <a:ea typeface="Arial"/>
              <a:cs typeface="Arial"/>
              <a:sym typeface="Arial"/>
            </a:endParaRPr>
          </a:p>
        </p:txBody>
      </p:sp>
      <p:sp>
        <p:nvSpPr>
          <p:cNvPr id="550" name="Google Shape;550;g36a8a0962f5_0_12"/>
          <p:cNvSpPr/>
          <p:nvPr/>
        </p:nvSpPr>
        <p:spPr>
          <a:xfrm rot="736">
            <a:off x="5894569" y="3751243"/>
            <a:ext cx="1400400" cy="666900"/>
          </a:xfrm>
          <a:prstGeom prst="trapezoid">
            <a:avLst>
              <a:gd name="adj" fmla="val 53860"/>
            </a:avLst>
          </a:prstGeom>
          <a:solidFill>
            <a:srgbClr val="B6D7A8"/>
          </a:solidFill>
          <a:ln w="9525" cap="flat" cmpd="sng">
            <a:solidFill>
              <a:srgbClr val="B6D7A8"/>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15</a:t>
            </a:r>
            <a:endParaRPr sz="1400" b="0" i="0" u="none" strike="noStrike" cap="none">
              <a:solidFill>
                <a:srgbClr val="000000"/>
              </a:solidFill>
              <a:latin typeface="Arial"/>
              <a:ea typeface="Arial"/>
              <a:cs typeface="Arial"/>
              <a:sym typeface="Arial"/>
            </a:endParaRPr>
          </a:p>
        </p:txBody>
      </p:sp>
      <p:sp>
        <p:nvSpPr>
          <p:cNvPr id="551" name="Google Shape;551;g36a8a0962f5_0_12"/>
          <p:cNvSpPr txBox="1">
            <a:spLocks noGrp="1"/>
          </p:cNvSpPr>
          <p:nvPr>
            <p:ph type="title"/>
          </p:nvPr>
        </p:nvSpPr>
        <p:spPr>
          <a:xfrm>
            <a:off x="0" y="0"/>
            <a:ext cx="9144000" cy="393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600"/>
              <a:buNone/>
            </a:pPr>
            <a:r>
              <a:rPr lang="en"/>
              <a:t>Statistical Multiplexing</a:t>
            </a:r>
            <a:endParaRPr/>
          </a:p>
        </p:txBody>
      </p:sp>
      <p:sp>
        <p:nvSpPr>
          <p:cNvPr id="552" name="Google Shape;552;g36a8a0962f5_0_12"/>
          <p:cNvSpPr txBox="1">
            <a:spLocks noGrp="1"/>
          </p:cNvSpPr>
          <p:nvPr>
            <p:ph type="body" idx="4294967295"/>
          </p:nvPr>
        </p:nvSpPr>
        <p:spPr>
          <a:xfrm>
            <a:off x="107050" y="402200"/>
            <a:ext cx="4923000" cy="1783800"/>
          </a:xfrm>
          <a:prstGeom prst="rect">
            <a:avLst/>
          </a:prstGeom>
          <a:noFill/>
          <a:ln>
            <a:noFill/>
          </a:ln>
        </p:spPr>
        <p:txBody>
          <a:bodyPr spcFirstLastPara="1" wrap="square" lIns="91425" tIns="91425" rIns="91425" bIns="91425" anchor="t" anchorCtr="0">
            <a:noAutofit/>
          </a:bodyPr>
          <a:lstStyle/>
          <a:p>
            <a:pPr marL="342900" lvl="0" indent="-317500" algn="l" rtl="0">
              <a:lnSpc>
                <a:spcPct val="100000"/>
              </a:lnSpc>
              <a:spcBef>
                <a:spcPts val="0"/>
              </a:spcBef>
              <a:spcAft>
                <a:spcPts val="0"/>
              </a:spcAft>
              <a:buClr>
                <a:srgbClr val="000000"/>
              </a:buClr>
              <a:buSzPts val="2000"/>
              <a:buChar char="●"/>
            </a:pPr>
            <a:r>
              <a:rPr lang="en" sz="2000" dirty="0">
                <a:solidFill>
                  <a:srgbClr val="000000"/>
                </a:solidFill>
              </a:rPr>
              <a:t>Sum of the peaks is always (much) greater than the peak of the sums (peak of the aggregate). </a:t>
            </a:r>
            <a:endParaRPr sz="2000" dirty="0">
              <a:solidFill>
                <a:srgbClr val="000000"/>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852"/>
        <p:cNvGrpSpPr/>
        <p:nvPr/>
      </p:nvGrpSpPr>
      <p:grpSpPr>
        <a:xfrm>
          <a:off x="0" y="0"/>
          <a:ext cx="0" cy="0"/>
          <a:chOff x="0" y="0"/>
          <a:chExt cx="0" cy="0"/>
        </a:xfrm>
      </p:grpSpPr>
      <p:sp>
        <p:nvSpPr>
          <p:cNvPr id="853" name="Google Shape;853;p61"/>
          <p:cNvSpPr txBox="1">
            <a:spLocks noGrp="1"/>
          </p:cNvSpPr>
          <p:nvPr>
            <p:ph type="body" idx="1"/>
          </p:nvPr>
        </p:nvSpPr>
        <p:spPr>
          <a:xfrm>
            <a:off x="4812375" y="402200"/>
            <a:ext cx="4038000" cy="4260900"/>
          </a:xfrm>
          <a:prstGeom prst="rect">
            <a:avLst/>
          </a:prstGeom>
        </p:spPr>
        <p:txBody>
          <a:bodyPr spcFirstLastPara="1" wrap="square" lIns="91425" tIns="91425" rIns="91425" bIns="91425" anchor="ctr" anchorCtr="0">
            <a:noAutofit/>
          </a:bodyPr>
          <a:lstStyle/>
          <a:p>
            <a:pPr marL="0" lvl="0" indent="0" algn="l" rtl="0">
              <a:spcBef>
                <a:spcPts val="600"/>
              </a:spcBef>
              <a:spcAft>
                <a:spcPts val="0"/>
              </a:spcAft>
              <a:buNone/>
            </a:pPr>
            <a:r>
              <a:rPr lang="en">
                <a:solidFill>
                  <a:srgbClr val="B7B7B7"/>
                </a:solidFill>
              </a:rPr>
              <a:t>Internet Design Principles</a:t>
            </a:r>
            <a:endParaRPr>
              <a:solidFill>
                <a:srgbClr val="B7B7B7"/>
              </a:solidFill>
            </a:endParaRPr>
          </a:p>
          <a:p>
            <a:pPr marL="457200" lvl="0" indent="-342900" algn="l" rtl="0">
              <a:spcBef>
                <a:spcPts val="600"/>
              </a:spcBef>
              <a:spcAft>
                <a:spcPts val="0"/>
              </a:spcAft>
              <a:buClr>
                <a:srgbClr val="B7B7B7"/>
              </a:buClr>
              <a:buSzPts val="1800"/>
              <a:buChar char="•"/>
            </a:pPr>
            <a:r>
              <a:rPr lang="en">
                <a:solidFill>
                  <a:srgbClr val="B7B7B7"/>
                </a:solidFill>
              </a:rPr>
              <a:t>Architecting the Internet</a:t>
            </a:r>
            <a:endParaRPr>
              <a:solidFill>
                <a:srgbClr val="B7B7B7"/>
              </a:solidFill>
            </a:endParaRPr>
          </a:p>
          <a:p>
            <a:pPr marL="457200" lvl="0" indent="-342900" algn="l" rtl="0">
              <a:spcBef>
                <a:spcPts val="0"/>
              </a:spcBef>
              <a:spcAft>
                <a:spcPts val="0"/>
              </a:spcAft>
              <a:buClr>
                <a:srgbClr val="B7B7B7"/>
              </a:buClr>
              <a:buSzPts val="1800"/>
              <a:buChar char="•"/>
            </a:pPr>
            <a:r>
              <a:rPr lang="en">
                <a:solidFill>
                  <a:srgbClr val="B7B7B7"/>
                </a:solidFill>
              </a:rPr>
              <a:t>Narrow Waist, Demultiplexing</a:t>
            </a:r>
            <a:endParaRPr>
              <a:solidFill>
                <a:srgbClr val="B7B7B7"/>
              </a:solidFill>
            </a:endParaRPr>
          </a:p>
          <a:p>
            <a:pPr marL="457200" lvl="0" indent="-342900" algn="l" rtl="0">
              <a:spcBef>
                <a:spcPts val="0"/>
              </a:spcBef>
              <a:spcAft>
                <a:spcPts val="0"/>
              </a:spcAft>
              <a:buClr>
                <a:srgbClr val="B7B7B7"/>
              </a:buClr>
              <a:buSzPts val="1800"/>
              <a:buChar char="•"/>
            </a:pPr>
            <a:r>
              <a:rPr lang="en">
                <a:solidFill>
                  <a:srgbClr val="B7B7B7"/>
                </a:solidFill>
              </a:rPr>
              <a:t>End-to-End Principle</a:t>
            </a:r>
            <a:endParaRPr>
              <a:solidFill>
                <a:srgbClr val="B7B7B7"/>
              </a:solidFill>
            </a:endParaRPr>
          </a:p>
          <a:p>
            <a:pPr marL="0" lvl="0" indent="0" algn="l" rtl="0">
              <a:spcBef>
                <a:spcPts val="600"/>
              </a:spcBef>
              <a:spcAft>
                <a:spcPts val="0"/>
              </a:spcAft>
              <a:buNone/>
            </a:pPr>
            <a:r>
              <a:rPr lang="en" b="1">
                <a:solidFill>
                  <a:schemeClr val="accent3"/>
                </a:solidFill>
                <a:latin typeface="Roboto"/>
                <a:ea typeface="Roboto"/>
                <a:cs typeface="Roboto"/>
                <a:sym typeface="Roboto"/>
              </a:rPr>
              <a:t>Designing Resource Sharing</a:t>
            </a:r>
            <a:endParaRPr b="1">
              <a:solidFill>
                <a:schemeClr val="accent3"/>
              </a:solidFill>
              <a:latin typeface="Roboto"/>
              <a:ea typeface="Roboto"/>
              <a:cs typeface="Roboto"/>
              <a:sym typeface="Roboto"/>
            </a:endParaRPr>
          </a:p>
          <a:p>
            <a:pPr marL="457200" lvl="0" indent="-342900" algn="l" rtl="0">
              <a:spcBef>
                <a:spcPts val="600"/>
              </a:spcBef>
              <a:spcAft>
                <a:spcPts val="0"/>
              </a:spcAft>
              <a:buClr>
                <a:srgbClr val="B7B7B7"/>
              </a:buClr>
              <a:buSzPts val="1800"/>
              <a:buChar char="•"/>
            </a:pPr>
            <a:r>
              <a:rPr lang="en">
                <a:solidFill>
                  <a:srgbClr val="B7B7B7"/>
                </a:solidFill>
              </a:rPr>
              <a:t>Statistical Multiplexing</a:t>
            </a:r>
            <a:endParaRPr>
              <a:solidFill>
                <a:srgbClr val="B7B7B7"/>
              </a:solidFill>
            </a:endParaRPr>
          </a:p>
          <a:p>
            <a:pPr marL="457200" lvl="0" indent="-342900" algn="l" rtl="0">
              <a:spcBef>
                <a:spcPts val="0"/>
              </a:spcBef>
              <a:spcAft>
                <a:spcPts val="0"/>
              </a:spcAft>
              <a:buClr>
                <a:schemeClr val="accent3"/>
              </a:buClr>
              <a:buSzPts val="1800"/>
              <a:buFont typeface="Roboto"/>
              <a:buChar char="•"/>
            </a:pPr>
            <a:r>
              <a:rPr lang="en" b="1">
                <a:solidFill>
                  <a:schemeClr val="accent3"/>
                </a:solidFill>
                <a:latin typeface="Roboto"/>
                <a:ea typeface="Roboto"/>
                <a:cs typeface="Roboto"/>
                <a:sym typeface="Roboto"/>
              </a:rPr>
              <a:t>Circuit vs. Packet Switching</a:t>
            </a:r>
            <a:endParaRPr b="1">
              <a:solidFill>
                <a:schemeClr val="accent3"/>
              </a:solidFill>
              <a:latin typeface="Roboto"/>
              <a:ea typeface="Roboto"/>
              <a:cs typeface="Roboto"/>
              <a:sym typeface="Roboto"/>
            </a:endParaRPr>
          </a:p>
          <a:p>
            <a:pPr marL="457200" lvl="0" indent="-342900" algn="l" rtl="0">
              <a:spcBef>
                <a:spcPts val="0"/>
              </a:spcBef>
              <a:spcAft>
                <a:spcPts val="0"/>
              </a:spcAft>
              <a:buClr>
                <a:srgbClr val="B7B7B7"/>
              </a:buClr>
              <a:buSzPts val="1800"/>
              <a:buChar char="•"/>
            </a:pPr>
            <a:r>
              <a:rPr lang="en">
                <a:solidFill>
                  <a:srgbClr val="B7B7B7"/>
                </a:solidFill>
              </a:rPr>
              <a:t>Which is Better?</a:t>
            </a:r>
            <a:endParaRPr>
              <a:solidFill>
                <a:srgbClr val="B7B7B7"/>
              </a:solidFill>
            </a:endParaRPr>
          </a:p>
          <a:p>
            <a:pPr marL="457200" lvl="0" indent="-342900" algn="l" rtl="0">
              <a:spcBef>
                <a:spcPts val="0"/>
              </a:spcBef>
              <a:spcAft>
                <a:spcPts val="0"/>
              </a:spcAft>
              <a:buClr>
                <a:srgbClr val="B7B7B7"/>
              </a:buClr>
              <a:buSzPts val="1800"/>
              <a:buChar char="•"/>
            </a:pPr>
            <a:r>
              <a:rPr lang="en">
                <a:solidFill>
                  <a:srgbClr val="B7B7B7"/>
                </a:solidFill>
              </a:rPr>
              <a:t>A Brief History</a:t>
            </a:r>
            <a:endParaRPr>
              <a:solidFill>
                <a:srgbClr val="B7B7B7"/>
              </a:solidFill>
            </a:endParaRPr>
          </a:p>
        </p:txBody>
      </p:sp>
      <p:sp>
        <p:nvSpPr>
          <p:cNvPr id="854" name="Google Shape;854;p61"/>
          <p:cNvSpPr txBox="1">
            <a:spLocks noGrp="1"/>
          </p:cNvSpPr>
          <p:nvPr>
            <p:ph type="title"/>
          </p:nvPr>
        </p:nvSpPr>
        <p:spPr>
          <a:xfrm>
            <a:off x="177925" y="1589050"/>
            <a:ext cx="4038000" cy="24522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Circuit Switching vs.</a:t>
            </a:r>
            <a:br>
              <a:rPr lang="en"/>
            </a:br>
            <a:r>
              <a:rPr lang="en"/>
              <a:t>Packet Switching</a:t>
            </a:r>
            <a:endParaRPr/>
          </a:p>
        </p:txBody>
      </p:sp>
      <p:sp>
        <p:nvSpPr>
          <p:cNvPr id="855" name="Google Shape;855;p61"/>
          <p:cNvSpPr txBox="1">
            <a:spLocks noGrp="1"/>
          </p:cNvSpPr>
          <p:nvPr>
            <p:ph type="subTitle" idx="2"/>
          </p:nvPr>
        </p:nvSpPr>
        <p:spPr>
          <a:xfrm>
            <a:off x="177925" y="4068000"/>
            <a:ext cx="4158000" cy="393600"/>
          </a:xfrm>
          <a:prstGeom prst="rect">
            <a:avLst/>
          </a:prstGeom>
        </p:spPr>
        <p:txBody>
          <a:bodyPr spcFirstLastPara="1" wrap="square" lIns="91425" tIns="91425" rIns="91425" bIns="91425" anchor="ctr" anchorCtr="0">
            <a:noAutofit/>
          </a:bodyPr>
          <a:lstStyle/>
          <a:p>
            <a:pPr marL="0" lvl="0" indent="0" algn="l" rtl="0">
              <a:spcBef>
                <a:spcPts val="600"/>
              </a:spcBef>
              <a:spcAft>
                <a:spcPts val="0"/>
              </a:spcAft>
              <a:buNone/>
            </a:pPr>
            <a:r>
              <a:rPr lang="en-US" dirty="0"/>
              <a:t>Lecture 2, Spring 2026</a:t>
            </a:r>
            <a:endParaRPr dirty="0"/>
          </a:p>
        </p:txBody>
      </p:sp>
      <p:sp>
        <p:nvSpPr>
          <p:cNvPr id="2" name="Slide Number Placeholder 1">
            <a:extLst>
              <a:ext uri="{FF2B5EF4-FFF2-40B4-BE49-F238E27FC236}">
                <a16:creationId xmlns:a16="http://schemas.microsoft.com/office/drawing/2014/main" id="{72FC12F7-E802-EAD0-CEAC-A5CD3704843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33</a:t>
            </a:fld>
            <a:endParaRPr lang="en"/>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859"/>
        <p:cNvGrpSpPr/>
        <p:nvPr/>
      </p:nvGrpSpPr>
      <p:grpSpPr>
        <a:xfrm>
          <a:off x="0" y="0"/>
          <a:ext cx="0" cy="0"/>
          <a:chOff x="0" y="0"/>
          <a:chExt cx="0" cy="0"/>
        </a:xfrm>
      </p:grpSpPr>
      <p:sp>
        <p:nvSpPr>
          <p:cNvPr id="860" name="Google Shape;860;p62"/>
          <p:cNvSpPr txBox="1">
            <a:spLocks noGrp="1"/>
          </p:cNvSpPr>
          <p:nvPr>
            <p:ph type="title"/>
          </p:nvPr>
        </p:nvSpPr>
        <p:spPr>
          <a:xfrm>
            <a:off x="0" y="0"/>
            <a:ext cx="9144000" cy="393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Circuit Switching vs. Packet Switching</a:t>
            </a:r>
            <a:endParaRPr/>
          </a:p>
        </p:txBody>
      </p:sp>
      <p:sp>
        <p:nvSpPr>
          <p:cNvPr id="861" name="Google Shape;861;p62"/>
          <p:cNvSpPr txBox="1">
            <a:spLocks noGrp="1"/>
          </p:cNvSpPr>
          <p:nvPr>
            <p:ph type="body" idx="1"/>
          </p:nvPr>
        </p:nvSpPr>
        <p:spPr>
          <a:xfrm>
            <a:off x="107050" y="402200"/>
            <a:ext cx="8909700" cy="45306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a:t>There are 2 canonical designs for implementing statistical multiplexing:</a:t>
            </a:r>
            <a:endParaRPr/>
          </a:p>
          <a:p>
            <a:pPr marL="457200" lvl="0" indent="-342900" algn="l" rtl="0">
              <a:spcBef>
                <a:spcPts val="600"/>
              </a:spcBef>
              <a:spcAft>
                <a:spcPts val="0"/>
              </a:spcAft>
              <a:buSzPts val="1800"/>
              <a:buChar char="●"/>
            </a:pPr>
            <a:r>
              <a:rPr lang="en" b="1"/>
              <a:t>Reservations</a:t>
            </a:r>
            <a:r>
              <a:rPr lang="en"/>
              <a:t> via circuit switching:</a:t>
            </a:r>
            <a:endParaRPr/>
          </a:p>
          <a:p>
            <a:pPr marL="914400" lvl="1" indent="-342900" algn="l" rtl="0">
              <a:spcBef>
                <a:spcPts val="0"/>
              </a:spcBef>
              <a:spcAft>
                <a:spcPts val="0"/>
              </a:spcAft>
              <a:buSzPts val="1800"/>
              <a:buChar char="○"/>
            </a:pPr>
            <a:r>
              <a:rPr lang="en"/>
              <a:t>At start of connection, end-hosts explicitly request and reserve resources.</a:t>
            </a:r>
            <a:endParaRPr/>
          </a:p>
          <a:p>
            <a:pPr marL="914400" lvl="1" indent="-342900" algn="l" rtl="0">
              <a:spcBef>
                <a:spcPts val="0"/>
              </a:spcBef>
              <a:spcAft>
                <a:spcPts val="0"/>
              </a:spcAft>
              <a:buSzPts val="1800"/>
              <a:buChar char="○"/>
            </a:pPr>
            <a:r>
              <a:rPr lang="en"/>
              <a:t>During connection, use the reserved resources to send packets.</a:t>
            </a:r>
            <a:endParaRPr/>
          </a:p>
          <a:p>
            <a:pPr marL="914400" lvl="1" indent="-342900" algn="l" rtl="0">
              <a:spcBef>
                <a:spcPts val="0"/>
              </a:spcBef>
              <a:spcAft>
                <a:spcPts val="0"/>
              </a:spcAft>
              <a:buSzPts val="1800"/>
              <a:buChar char="○"/>
            </a:pPr>
            <a:r>
              <a:rPr lang="en"/>
              <a:t>At end of connection, release resources.</a:t>
            </a:r>
            <a:endParaRPr/>
          </a:p>
          <a:p>
            <a:pPr marL="457200" lvl="0" indent="-342900" algn="l" rtl="0">
              <a:spcBef>
                <a:spcPts val="0"/>
              </a:spcBef>
              <a:spcAft>
                <a:spcPts val="0"/>
              </a:spcAft>
              <a:buSzPts val="1800"/>
              <a:buChar char="●"/>
            </a:pPr>
            <a:r>
              <a:rPr lang="en" b="1"/>
              <a:t>Best-effort</a:t>
            </a:r>
            <a:r>
              <a:rPr lang="en"/>
              <a:t> via packet switching:</a:t>
            </a:r>
            <a:endParaRPr/>
          </a:p>
          <a:p>
            <a:pPr marL="914400" lvl="1" indent="-342900" algn="l" rtl="0">
              <a:spcBef>
                <a:spcPts val="0"/>
              </a:spcBef>
              <a:spcAft>
                <a:spcPts val="0"/>
              </a:spcAft>
              <a:buSzPts val="1800"/>
              <a:buChar char="○"/>
            </a:pPr>
            <a:r>
              <a:rPr lang="en"/>
              <a:t>Just use the resources (send packets) and hope for the best.</a:t>
            </a:r>
            <a:endParaRPr/>
          </a:p>
          <a:p>
            <a:pPr marL="0" lvl="0" indent="0" algn="l" rtl="0">
              <a:spcBef>
                <a:spcPts val="600"/>
              </a:spcBef>
              <a:spcAft>
                <a:spcPts val="0"/>
              </a:spcAft>
              <a:buNone/>
            </a:pPr>
            <a:endParaRPr/>
          </a:p>
          <a:p>
            <a:pPr marL="0" lvl="0" indent="0" algn="l" rtl="0">
              <a:spcBef>
                <a:spcPts val="600"/>
              </a:spcBef>
              <a:spcAft>
                <a:spcPts val="0"/>
              </a:spcAft>
              <a:buNone/>
            </a:pPr>
            <a:r>
              <a:rPr lang="en"/>
              <a:t>Analogy: In a restaurant, reservations vs. first-come, first-serve.</a:t>
            </a:r>
            <a:endParaRPr/>
          </a:p>
        </p:txBody>
      </p:sp>
      <p:sp>
        <p:nvSpPr>
          <p:cNvPr id="2" name="Slide Number Placeholder 1">
            <a:extLst>
              <a:ext uri="{FF2B5EF4-FFF2-40B4-BE49-F238E27FC236}">
                <a16:creationId xmlns:a16="http://schemas.microsoft.com/office/drawing/2014/main" id="{FE9852F5-DFA0-570E-172D-6B7473BF294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34</a:t>
            </a:fld>
            <a:endParaRPr lang="en"/>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865"/>
        <p:cNvGrpSpPr/>
        <p:nvPr/>
      </p:nvGrpSpPr>
      <p:grpSpPr>
        <a:xfrm>
          <a:off x="0" y="0"/>
          <a:ext cx="0" cy="0"/>
          <a:chOff x="0" y="0"/>
          <a:chExt cx="0" cy="0"/>
        </a:xfrm>
      </p:grpSpPr>
      <p:cxnSp>
        <p:nvCxnSpPr>
          <p:cNvPr id="866" name="Google Shape;866;p63"/>
          <p:cNvCxnSpPr>
            <a:stCxn id="867" idx="6"/>
            <a:endCxn id="868" idx="1"/>
          </p:cNvCxnSpPr>
          <p:nvPr/>
        </p:nvCxnSpPr>
        <p:spPr>
          <a:xfrm>
            <a:off x="3272126" y="1993079"/>
            <a:ext cx="858000" cy="0"/>
          </a:xfrm>
          <a:prstGeom prst="straightConnector1">
            <a:avLst/>
          </a:prstGeom>
          <a:noFill/>
          <a:ln w="9525" cap="flat" cmpd="sng">
            <a:solidFill>
              <a:schemeClr val="dk2"/>
            </a:solidFill>
            <a:prstDash val="solid"/>
            <a:round/>
            <a:headEnd type="none" w="med" len="med"/>
            <a:tailEnd type="none" w="med" len="med"/>
          </a:ln>
        </p:spPr>
      </p:cxnSp>
      <p:cxnSp>
        <p:nvCxnSpPr>
          <p:cNvPr id="869" name="Google Shape;869;p63"/>
          <p:cNvCxnSpPr>
            <a:stCxn id="868" idx="3"/>
            <a:endCxn id="870" idx="1"/>
          </p:cNvCxnSpPr>
          <p:nvPr/>
        </p:nvCxnSpPr>
        <p:spPr>
          <a:xfrm>
            <a:off x="4415138" y="1993079"/>
            <a:ext cx="858000" cy="0"/>
          </a:xfrm>
          <a:prstGeom prst="straightConnector1">
            <a:avLst/>
          </a:prstGeom>
          <a:noFill/>
          <a:ln w="9525" cap="flat" cmpd="sng">
            <a:solidFill>
              <a:schemeClr val="dk2"/>
            </a:solidFill>
            <a:prstDash val="solid"/>
            <a:round/>
            <a:headEnd type="none" w="med" len="med"/>
            <a:tailEnd type="none" w="med" len="med"/>
          </a:ln>
        </p:spPr>
      </p:cxnSp>
      <p:cxnSp>
        <p:nvCxnSpPr>
          <p:cNvPr id="871" name="Google Shape;871;p63"/>
          <p:cNvCxnSpPr>
            <a:stCxn id="872" idx="3"/>
            <a:endCxn id="873" idx="1"/>
          </p:cNvCxnSpPr>
          <p:nvPr/>
        </p:nvCxnSpPr>
        <p:spPr>
          <a:xfrm>
            <a:off x="5024738" y="2755079"/>
            <a:ext cx="858000" cy="0"/>
          </a:xfrm>
          <a:prstGeom prst="straightConnector1">
            <a:avLst/>
          </a:prstGeom>
          <a:noFill/>
          <a:ln w="9525" cap="flat" cmpd="sng">
            <a:solidFill>
              <a:schemeClr val="dk2"/>
            </a:solidFill>
            <a:prstDash val="solid"/>
            <a:round/>
            <a:headEnd type="none" w="med" len="med"/>
            <a:tailEnd type="none" w="med" len="med"/>
          </a:ln>
        </p:spPr>
      </p:cxnSp>
      <p:cxnSp>
        <p:nvCxnSpPr>
          <p:cNvPr id="874" name="Google Shape;874;p63"/>
          <p:cNvCxnSpPr>
            <a:stCxn id="868" idx="2"/>
            <a:endCxn id="872" idx="0"/>
          </p:cNvCxnSpPr>
          <p:nvPr/>
        </p:nvCxnSpPr>
        <p:spPr>
          <a:xfrm>
            <a:off x="4272638" y="2135579"/>
            <a:ext cx="609600" cy="477000"/>
          </a:xfrm>
          <a:prstGeom prst="straightConnector1">
            <a:avLst/>
          </a:prstGeom>
          <a:noFill/>
          <a:ln w="9525" cap="flat" cmpd="sng">
            <a:solidFill>
              <a:schemeClr val="dk2"/>
            </a:solidFill>
            <a:prstDash val="solid"/>
            <a:round/>
            <a:headEnd type="none" w="med" len="med"/>
            <a:tailEnd type="none" w="med" len="med"/>
          </a:ln>
        </p:spPr>
      </p:cxnSp>
      <p:cxnSp>
        <p:nvCxnSpPr>
          <p:cNvPr id="875" name="Google Shape;875;p63"/>
          <p:cNvCxnSpPr>
            <a:stCxn id="870" idx="2"/>
            <a:endCxn id="873" idx="0"/>
          </p:cNvCxnSpPr>
          <p:nvPr/>
        </p:nvCxnSpPr>
        <p:spPr>
          <a:xfrm>
            <a:off x="5415638" y="2135579"/>
            <a:ext cx="609600" cy="477000"/>
          </a:xfrm>
          <a:prstGeom prst="straightConnector1">
            <a:avLst/>
          </a:prstGeom>
          <a:noFill/>
          <a:ln w="9525" cap="flat" cmpd="sng">
            <a:solidFill>
              <a:schemeClr val="dk2"/>
            </a:solidFill>
            <a:prstDash val="solid"/>
            <a:round/>
            <a:headEnd type="none" w="med" len="med"/>
            <a:tailEnd type="none" w="med" len="med"/>
          </a:ln>
        </p:spPr>
      </p:cxnSp>
      <p:cxnSp>
        <p:nvCxnSpPr>
          <p:cNvPr id="876" name="Google Shape;876;p63"/>
          <p:cNvCxnSpPr>
            <a:stCxn id="877" idx="2"/>
            <a:endCxn id="873" idx="3"/>
          </p:cNvCxnSpPr>
          <p:nvPr/>
        </p:nvCxnSpPr>
        <p:spPr>
          <a:xfrm flipH="1">
            <a:off x="6167738" y="2135579"/>
            <a:ext cx="1610100" cy="619500"/>
          </a:xfrm>
          <a:prstGeom prst="straightConnector1">
            <a:avLst/>
          </a:prstGeom>
          <a:noFill/>
          <a:ln w="9525" cap="flat" cmpd="sng">
            <a:solidFill>
              <a:schemeClr val="dk2"/>
            </a:solidFill>
            <a:prstDash val="solid"/>
            <a:round/>
            <a:headEnd type="none" w="med" len="med"/>
            <a:tailEnd type="none" w="med" len="med"/>
          </a:ln>
        </p:spPr>
      </p:cxnSp>
      <p:cxnSp>
        <p:nvCxnSpPr>
          <p:cNvPr id="878" name="Google Shape;878;p63"/>
          <p:cNvCxnSpPr>
            <a:stCxn id="879" idx="2"/>
            <a:endCxn id="870" idx="3"/>
          </p:cNvCxnSpPr>
          <p:nvPr/>
        </p:nvCxnSpPr>
        <p:spPr>
          <a:xfrm flipH="1">
            <a:off x="5558138" y="1373579"/>
            <a:ext cx="1381500" cy="619500"/>
          </a:xfrm>
          <a:prstGeom prst="straightConnector1">
            <a:avLst/>
          </a:prstGeom>
          <a:noFill/>
          <a:ln w="9525" cap="flat" cmpd="sng">
            <a:solidFill>
              <a:schemeClr val="dk2"/>
            </a:solidFill>
            <a:prstDash val="solid"/>
            <a:round/>
            <a:headEnd type="none" w="med" len="med"/>
            <a:tailEnd type="none" w="med" len="med"/>
          </a:ln>
        </p:spPr>
      </p:cxnSp>
      <p:cxnSp>
        <p:nvCxnSpPr>
          <p:cNvPr id="880" name="Google Shape;880;p63"/>
          <p:cNvCxnSpPr>
            <a:stCxn id="879" idx="2"/>
            <a:endCxn id="877" idx="0"/>
          </p:cNvCxnSpPr>
          <p:nvPr/>
        </p:nvCxnSpPr>
        <p:spPr>
          <a:xfrm>
            <a:off x="6939638" y="1373579"/>
            <a:ext cx="838200" cy="477000"/>
          </a:xfrm>
          <a:prstGeom prst="straightConnector1">
            <a:avLst/>
          </a:prstGeom>
          <a:noFill/>
          <a:ln w="9525" cap="flat" cmpd="sng">
            <a:solidFill>
              <a:schemeClr val="dk2"/>
            </a:solidFill>
            <a:prstDash val="solid"/>
            <a:round/>
            <a:headEnd type="none" w="med" len="med"/>
            <a:tailEnd type="none" w="med" len="med"/>
          </a:ln>
        </p:spPr>
      </p:cxnSp>
      <p:cxnSp>
        <p:nvCxnSpPr>
          <p:cNvPr id="881" name="Google Shape;881;p63"/>
          <p:cNvCxnSpPr>
            <a:stCxn id="877" idx="3"/>
            <a:endCxn id="882" idx="2"/>
          </p:cNvCxnSpPr>
          <p:nvPr/>
        </p:nvCxnSpPr>
        <p:spPr>
          <a:xfrm>
            <a:off x="7920338" y="1993079"/>
            <a:ext cx="858000" cy="0"/>
          </a:xfrm>
          <a:prstGeom prst="straightConnector1">
            <a:avLst/>
          </a:prstGeom>
          <a:noFill/>
          <a:ln w="9525" cap="flat" cmpd="sng">
            <a:solidFill>
              <a:schemeClr val="dk2"/>
            </a:solidFill>
            <a:prstDash val="solid"/>
            <a:round/>
            <a:headEnd type="none" w="med" len="med"/>
            <a:tailEnd type="none" w="med" len="med"/>
          </a:ln>
        </p:spPr>
      </p:cxnSp>
      <p:sp>
        <p:nvSpPr>
          <p:cNvPr id="883" name="Google Shape;883;p63"/>
          <p:cNvSpPr txBox="1">
            <a:spLocks noGrp="1"/>
          </p:cNvSpPr>
          <p:nvPr>
            <p:ph type="title"/>
          </p:nvPr>
        </p:nvSpPr>
        <p:spPr>
          <a:xfrm>
            <a:off x="0" y="0"/>
            <a:ext cx="9144000" cy="393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Circuit Switching</a:t>
            </a:r>
            <a:endParaRPr/>
          </a:p>
        </p:txBody>
      </p:sp>
      <p:sp>
        <p:nvSpPr>
          <p:cNvPr id="884" name="Google Shape;884;p63"/>
          <p:cNvSpPr txBox="1">
            <a:spLocks noGrp="1"/>
          </p:cNvSpPr>
          <p:nvPr>
            <p:ph type="body" idx="1"/>
          </p:nvPr>
        </p:nvSpPr>
        <p:spPr>
          <a:xfrm>
            <a:off x="80674" y="402199"/>
            <a:ext cx="2686263" cy="4654617"/>
          </a:xfrm>
          <a:prstGeom prst="rect">
            <a:avLst/>
          </a:prstGeom>
        </p:spPr>
        <p:txBody>
          <a:bodyPr spcFirstLastPara="1" wrap="square" lIns="91425" tIns="91425" rIns="91425" bIns="91425" anchor="t" anchorCtr="0">
            <a:normAutofit fontScale="85000" lnSpcReduction="20000"/>
          </a:bodyPr>
          <a:lstStyle/>
          <a:p>
            <a:pPr marL="0" lvl="0" indent="0" algn="l" rtl="0">
              <a:spcBef>
                <a:spcPts val="600"/>
              </a:spcBef>
              <a:spcAft>
                <a:spcPts val="0"/>
              </a:spcAft>
              <a:buNone/>
            </a:pPr>
            <a:r>
              <a:rPr lang="en" dirty="0"/>
              <a:t>Reservations via circuit switching: Reserve capacity for the connection.</a:t>
            </a:r>
            <a:endParaRPr dirty="0"/>
          </a:p>
          <a:p>
            <a:pPr marL="457200" lvl="0" indent="-342900" algn="l" rtl="0">
              <a:spcBef>
                <a:spcPts val="600"/>
              </a:spcBef>
              <a:spcAft>
                <a:spcPts val="0"/>
              </a:spcAft>
              <a:buSzPts val="1800"/>
              <a:buChar char="●"/>
            </a:pPr>
            <a:r>
              <a:rPr lang="en" dirty="0"/>
              <a:t>A sends a reservation to B. Along the way, routers hear the reservation and allocate resources. Routers establish a circuit, and A can start sending data.</a:t>
            </a:r>
          </a:p>
          <a:p>
            <a:pPr lvl="0"/>
            <a:r>
              <a:rPr lang="en-US" dirty="0"/>
              <a:t>When connection is done, A sends a teardown message to B. Along the way, routers see the message and free up resources.</a:t>
            </a:r>
          </a:p>
          <a:p>
            <a:pPr marL="457200" lvl="0" indent="-342900" algn="l" rtl="0">
              <a:spcBef>
                <a:spcPts val="600"/>
              </a:spcBef>
              <a:spcAft>
                <a:spcPts val="0"/>
              </a:spcAft>
              <a:buSzPts val="1800"/>
              <a:buChar char="●"/>
            </a:pPr>
            <a:endParaRPr dirty="0"/>
          </a:p>
        </p:txBody>
      </p:sp>
      <p:sp>
        <p:nvSpPr>
          <p:cNvPr id="872" name="Google Shape;872;p63"/>
          <p:cNvSpPr/>
          <p:nvPr/>
        </p:nvSpPr>
        <p:spPr>
          <a:xfrm>
            <a:off x="4739738" y="2612579"/>
            <a:ext cx="285000" cy="285000"/>
          </a:xfrm>
          <a:prstGeom prst="rect">
            <a:avLst/>
          </a:prstGeom>
          <a:solidFill>
            <a:srgbClr val="FFFFFF">
              <a:alpha val="70000"/>
            </a:srgbClr>
          </a:solidFill>
          <a:ln w="19050" cap="flat" cmpd="sng">
            <a:solidFill>
              <a:srgbClr val="000000"/>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
                <a:latin typeface="Roboto"/>
                <a:ea typeface="Roboto"/>
                <a:cs typeface="Roboto"/>
                <a:sym typeface="Roboto"/>
              </a:rPr>
              <a:t>R5</a:t>
            </a:r>
            <a:endParaRPr>
              <a:latin typeface="Roboto"/>
              <a:ea typeface="Roboto"/>
              <a:cs typeface="Roboto"/>
              <a:sym typeface="Roboto"/>
            </a:endParaRPr>
          </a:p>
        </p:txBody>
      </p:sp>
      <p:sp>
        <p:nvSpPr>
          <p:cNvPr id="873" name="Google Shape;873;p63"/>
          <p:cNvSpPr/>
          <p:nvPr/>
        </p:nvSpPr>
        <p:spPr>
          <a:xfrm>
            <a:off x="5882738" y="2612579"/>
            <a:ext cx="285000" cy="285000"/>
          </a:xfrm>
          <a:prstGeom prst="rect">
            <a:avLst/>
          </a:prstGeom>
          <a:solidFill>
            <a:srgbClr val="FFFFFF">
              <a:alpha val="70000"/>
            </a:srgbClr>
          </a:solidFill>
          <a:ln w="19050" cap="flat" cmpd="sng">
            <a:solidFill>
              <a:srgbClr val="000000"/>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
                <a:latin typeface="Roboto"/>
                <a:ea typeface="Roboto"/>
                <a:cs typeface="Roboto"/>
                <a:sym typeface="Roboto"/>
              </a:rPr>
              <a:t>R6</a:t>
            </a:r>
            <a:endParaRPr>
              <a:latin typeface="Roboto"/>
              <a:ea typeface="Roboto"/>
              <a:cs typeface="Roboto"/>
              <a:sym typeface="Roboto"/>
            </a:endParaRPr>
          </a:p>
        </p:txBody>
      </p:sp>
      <p:sp>
        <p:nvSpPr>
          <p:cNvPr id="882" name="Google Shape;882;p63"/>
          <p:cNvSpPr/>
          <p:nvPr/>
        </p:nvSpPr>
        <p:spPr>
          <a:xfrm>
            <a:off x="8778326" y="1850579"/>
            <a:ext cx="285000" cy="285000"/>
          </a:xfrm>
          <a:prstGeom prst="ellipse">
            <a:avLst/>
          </a:prstGeom>
          <a:solidFill>
            <a:srgbClr val="FFFFFF">
              <a:alpha val="70000"/>
            </a:srgbClr>
          </a:solidFill>
          <a:ln w="19050" cap="flat" cmpd="sng">
            <a:solidFill>
              <a:srgbClr val="000000"/>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
                <a:latin typeface="Roboto"/>
                <a:ea typeface="Roboto"/>
                <a:cs typeface="Roboto"/>
                <a:sym typeface="Roboto"/>
              </a:rPr>
              <a:t>B</a:t>
            </a:r>
            <a:endParaRPr>
              <a:latin typeface="Roboto"/>
              <a:ea typeface="Roboto"/>
              <a:cs typeface="Roboto"/>
              <a:sym typeface="Roboto"/>
            </a:endParaRPr>
          </a:p>
        </p:txBody>
      </p:sp>
      <p:sp>
        <p:nvSpPr>
          <p:cNvPr id="885" name="Google Shape;885;p63"/>
          <p:cNvSpPr/>
          <p:nvPr/>
        </p:nvSpPr>
        <p:spPr>
          <a:xfrm>
            <a:off x="2766938" y="1232629"/>
            <a:ext cx="725400" cy="522300"/>
          </a:xfrm>
          <a:prstGeom prst="roundRect">
            <a:avLst>
              <a:gd name="adj" fmla="val 16667"/>
            </a:avLst>
          </a:prstGeom>
          <a:solidFill>
            <a:srgbClr val="F4CCCC"/>
          </a:solidFill>
          <a:ln w="9525" cap="flat" cmpd="sng">
            <a:solidFill>
              <a:schemeClr val="dk2"/>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
                <a:latin typeface="Roboto"/>
                <a:ea typeface="Roboto"/>
                <a:cs typeface="Roboto"/>
                <a:sym typeface="Roboto"/>
              </a:rPr>
              <a:t>I need</a:t>
            </a:r>
            <a:br>
              <a:rPr lang="en">
                <a:latin typeface="Roboto"/>
                <a:ea typeface="Roboto"/>
                <a:cs typeface="Roboto"/>
                <a:sym typeface="Roboto"/>
              </a:rPr>
            </a:br>
            <a:r>
              <a:rPr lang="en">
                <a:latin typeface="Roboto"/>
                <a:ea typeface="Roboto"/>
                <a:cs typeface="Roboto"/>
                <a:sym typeface="Roboto"/>
              </a:rPr>
              <a:t>5 Mbps</a:t>
            </a:r>
            <a:endParaRPr>
              <a:latin typeface="Roboto"/>
              <a:ea typeface="Roboto"/>
              <a:cs typeface="Roboto"/>
              <a:sym typeface="Roboto"/>
            </a:endParaRPr>
          </a:p>
        </p:txBody>
      </p:sp>
      <p:sp>
        <p:nvSpPr>
          <p:cNvPr id="886" name="Google Shape;886;p63"/>
          <p:cNvSpPr/>
          <p:nvPr/>
        </p:nvSpPr>
        <p:spPr>
          <a:xfrm>
            <a:off x="3909938" y="1232629"/>
            <a:ext cx="725400" cy="522300"/>
          </a:xfrm>
          <a:prstGeom prst="roundRect">
            <a:avLst>
              <a:gd name="adj" fmla="val 16667"/>
            </a:avLst>
          </a:prstGeom>
          <a:solidFill>
            <a:srgbClr val="F4CCCC"/>
          </a:solidFill>
          <a:ln w="9525" cap="flat" cmpd="sng">
            <a:solidFill>
              <a:schemeClr val="dk2"/>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
                <a:latin typeface="Roboto"/>
                <a:ea typeface="Roboto"/>
                <a:cs typeface="Roboto"/>
                <a:sym typeface="Roboto"/>
              </a:rPr>
              <a:t>I need</a:t>
            </a:r>
            <a:br>
              <a:rPr lang="en">
                <a:latin typeface="Roboto"/>
                <a:ea typeface="Roboto"/>
                <a:cs typeface="Roboto"/>
                <a:sym typeface="Roboto"/>
              </a:rPr>
            </a:br>
            <a:r>
              <a:rPr lang="en">
                <a:latin typeface="Roboto"/>
                <a:ea typeface="Roboto"/>
                <a:cs typeface="Roboto"/>
                <a:sym typeface="Roboto"/>
              </a:rPr>
              <a:t>5 Mbps</a:t>
            </a:r>
            <a:endParaRPr>
              <a:latin typeface="Roboto"/>
              <a:ea typeface="Roboto"/>
              <a:cs typeface="Roboto"/>
              <a:sym typeface="Roboto"/>
            </a:endParaRPr>
          </a:p>
        </p:txBody>
      </p:sp>
      <p:sp>
        <p:nvSpPr>
          <p:cNvPr id="887" name="Google Shape;887;p63"/>
          <p:cNvSpPr/>
          <p:nvPr/>
        </p:nvSpPr>
        <p:spPr>
          <a:xfrm>
            <a:off x="5091038" y="1232629"/>
            <a:ext cx="725400" cy="522300"/>
          </a:xfrm>
          <a:prstGeom prst="roundRect">
            <a:avLst>
              <a:gd name="adj" fmla="val 16667"/>
            </a:avLst>
          </a:prstGeom>
          <a:solidFill>
            <a:srgbClr val="F4CCCC"/>
          </a:solidFill>
          <a:ln w="9525" cap="flat" cmpd="sng">
            <a:solidFill>
              <a:schemeClr val="dk2"/>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
                <a:latin typeface="Roboto"/>
                <a:ea typeface="Roboto"/>
                <a:cs typeface="Roboto"/>
                <a:sym typeface="Roboto"/>
              </a:rPr>
              <a:t>I need</a:t>
            </a:r>
            <a:br>
              <a:rPr lang="en">
                <a:latin typeface="Roboto"/>
                <a:ea typeface="Roboto"/>
                <a:cs typeface="Roboto"/>
                <a:sym typeface="Roboto"/>
              </a:rPr>
            </a:br>
            <a:r>
              <a:rPr lang="en">
                <a:latin typeface="Roboto"/>
                <a:ea typeface="Roboto"/>
                <a:cs typeface="Roboto"/>
                <a:sym typeface="Roboto"/>
              </a:rPr>
              <a:t>5 Mbps</a:t>
            </a:r>
            <a:endParaRPr>
              <a:latin typeface="Roboto"/>
              <a:ea typeface="Roboto"/>
              <a:cs typeface="Roboto"/>
              <a:sym typeface="Roboto"/>
            </a:endParaRPr>
          </a:p>
        </p:txBody>
      </p:sp>
      <p:sp>
        <p:nvSpPr>
          <p:cNvPr id="888" name="Google Shape;888;p63"/>
          <p:cNvSpPr/>
          <p:nvPr/>
        </p:nvSpPr>
        <p:spPr>
          <a:xfrm>
            <a:off x="6576938" y="465648"/>
            <a:ext cx="725400" cy="522300"/>
          </a:xfrm>
          <a:prstGeom prst="roundRect">
            <a:avLst>
              <a:gd name="adj" fmla="val 16667"/>
            </a:avLst>
          </a:prstGeom>
          <a:solidFill>
            <a:srgbClr val="F4CCCC"/>
          </a:solidFill>
          <a:ln w="9525" cap="flat" cmpd="sng">
            <a:solidFill>
              <a:schemeClr val="dk2"/>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
                <a:latin typeface="Roboto"/>
                <a:ea typeface="Roboto"/>
                <a:cs typeface="Roboto"/>
                <a:sym typeface="Roboto"/>
              </a:rPr>
              <a:t>I need</a:t>
            </a:r>
            <a:br>
              <a:rPr lang="en">
                <a:latin typeface="Roboto"/>
                <a:ea typeface="Roboto"/>
                <a:cs typeface="Roboto"/>
                <a:sym typeface="Roboto"/>
              </a:rPr>
            </a:br>
            <a:r>
              <a:rPr lang="en">
                <a:latin typeface="Roboto"/>
                <a:ea typeface="Roboto"/>
                <a:cs typeface="Roboto"/>
                <a:sym typeface="Roboto"/>
              </a:rPr>
              <a:t>5 Mbps</a:t>
            </a:r>
            <a:endParaRPr>
              <a:latin typeface="Roboto"/>
              <a:ea typeface="Roboto"/>
              <a:cs typeface="Roboto"/>
              <a:sym typeface="Roboto"/>
            </a:endParaRPr>
          </a:p>
        </p:txBody>
      </p:sp>
      <p:grpSp>
        <p:nvGrpSpPr>
          <p:cNvPr id="889" name="Google Shape;889;p63"/>
          <p:cNvGrpSpPr/>
          <p:nvPr/>
        </p:nvGrpSpPr>
        <p:grpSpPr>
          <a:xfrm>
            <a:off x="3601450" y="2151092"/>
            <a:ext cx="366600" cy="260100"/>
            <a:chOff x="4850625" y="3619650"/>
            <a:chExt cx="366600" cy="260100"/>
          </a:xfrm>
        </p:grpSpPr>
        <p:sp>
          <p:nvSpPr>
            <p:cNvPr id="890" name="Google Shape;890;p63"/>
            <p:cNvSpPr/>
            <p:nvPr/>
          </p:nvSpPr>
          <p:spPr>
            <a:xfrm>
              <a:off x="4850625" y="3619650"/>
              <a:ext cx="366600" cy="260100"/>
            </a:xfrm>
            <a:prstGeom prst="wedgeRoundRectCallout">
              <a:avLst>
                <a:gd name="adj1" fmla="val 82692"/>
                <a:gd name="adj2" fmla="val -70223"/>
                <a:gd name="adj3" fmla="val 0"/>
              </a:avLst>
            </a:prstGeom>
            <a:noFill/>
            <a:ln w="9525" cap="flat" cmpd="sng">
              <a:solidFill>
                <a:schemeClr val="accent2"/>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pic>
          <p:nvPicPr>
            <p:cNvPr id="891" name="Google Shape;891;p63"/>
            <p:cNvPicPr preferRelativeResize="0"/>
            <p:nvPr/>
          </p:nvPicPr>
          <p:blipFill>
            <a:blip r:embed="rId3">
              <a:alphaModFix/>
            </a:blip>
            <a:stretch>
              <a:fillRect/>
            </a:stretch>
          </p:blipFill>
          <p:spPr>
            <a:xfrm>
              <a:off x="4936325" y="3652100"/>
              <a:ext cx="195200" cy="195200"/>
            </a:xfrm>
            <a:prstGeom prst="rect">
              <a:avLst/>
            </a:prstGeom>
            <a:noFill/>
            <a:ln>
              <a:noFill/>
            </a:ln>
          </p:spPr>
        </p:pic>
      </p:grpSp>
      <p:grpSp>
        <p:nvGrpSpPr>
          <p:cNvPr id="892" name="Google Shape;892;p63"/>
          <p:cNvGrpSpPr/>
          <p:nvPr/>
        </p:nvGrpSpPr>
        <p:grpSpPr>
          <a:xfrm>
            <a:off x="4744450" y="2151092"/>
            <a:ext cx="366600" cy="260100"/>
            <a:chOff x="4850625" y="3619650"/>
            <a:chExt cx="366600" cy="260100"/>
          </a:xfrm>
        </p:grpSpPr>
        <p:sp>
          <p:nvSpPr>
            <p:cNvPr id="893" name="Google Shape;893;p63"/>
            <p:cNvSpPr/>
            <p:nvPr/>
          </p:nvSpPr>
          <p:spPr>
            <a:xfrm>
              <a:off x="4850625" y="3619650"/>
              <a:ext cx="366600" cy="260100"/>
            </a:xfrm>
            <a:prstGeom prst="wedgeRoundRectCallout">
              <a:avLst>
                <a:gd name="adj1" fmla="val 82692"/>
                <a:gd name="adj2" fmla="val -70223"/>
                <a:gd name="adj3" fmla="val 0"/>
              </a:avLst>
            </a:prstGeom>
            <a:noFill/>
            <a:ln w="9525" cap="flat" cmpd="sng">
              <a:solidFill>
                <a:schemeClr val="accent2"/>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pic>
          <p:nvPicPr>
            <p:cNvPr id="894" name="Google Shape;894;p63"/>
            <p:cNvPicPr preferRelativeResize="0"/>
            <p:nvPr/>
          </p:nvPicPr>
          <p:blipFill>
            <a:blip r:embed="rId3">
              <a:alphaModFix/>
            </a:blip>
            <a:stretch>
              <a:fillRect/>
            </a:stretch>
          </p:blipFill>
          <p:spPr>
            <a:xfrm>
              <a:off x="4936325" y="3652100"/>
              <a:ext cx="195200" cy="195200"/>
            </a:xfrm>
            <a:prstGeom prst="rect">
              <a:avLst/>
            </a:prstGeom>
            <a:noFill/>
            <a:ln>
              <a:noFill/>
            </a:ln>
          </p:spPr>
        </p:pic>
      </p:grpSp>
      <p:grpSp>
        <p:nvGrpSpPr>
          <p:cNvPr id="895" name="Google Shape;895;p63"/>
          <p:cNvGrpSpPr/>
          <p:nvPr/>
        </p:nvGrpSpPr>
        <p:grpSpPr>
          <a:xfrm>
            <a:off x="7106650" y="2151092"/>
            <a:ext cx="366600" cy="260100"/>
            <a:chOff x="4850625" y="3619650"/>
            <a:chExt cx="366600" cy="260100"/>
          </a:xfrm>
        </p:grpSpPr>
        <p:sp>
          <p:nvSpPr>
            <p:cNvPr id="896" name="Google Shape;896;p63"/>
            <p:cNvSpPr/>
            <p:nvPr/>
          </p:nvSpPr>
          <p:spPr>
            <a:xfrm>
              <a:off x="4850625" y="3619650"/>
              <a:ext cx="366600" cy="260100"/>
            </a:xfrm>
            <a:prstGeom prst="wedgeRoundRectCallout">
              <a:avLst>
                <a:gd name="adj1" fmla="val 82692"/>
                <a:gd name="adj2" fmla="val -70223"/>
                <a:gd name="adj3" fmla="val 0"/>
              </a:avLst>
            </a:prstGeom>
            <a:solidFill>
              <a:srgbClr val="FFFFFF"/>
            </a:solidFill>
            <a:ln w="9525" cap="flat" cmpd="sng">
              <a:solidFill>
                <a:schemeClr val="accent2"/>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pic>
          <p:nvPicPr>
            <p:cNvPr id="897" name="Google Shape;897;p63"/>
            <p:cNvPicPr preferRelativeResize="0"/>
            <p:nvPr/>
          </p:nvPicPr>
          <p:blipFill>
            <a:blip r:embed="rId3">
              <a:alphaModFix/>
            </a:blip>
            <a:stretch>
              <a:fillRect/>
            </a:stretch>
          </p:blipFill>
          <p:spPr>
            <a:xfrm>
              <a:off x="4936325" y="3652100"/>
              <a:ext cx="195200" cy="195200"/>
            </a:xfrm>
            <a:prstGeom prst="rect">
              <a:avLst/>
            </a:prstGeom>
            <a:noFill/>
            <a:ln>
              <a:noFill/>
            </a:ln>
          </p:spPr>
        </p:pic>
      </p:grpSp>
      <p:cxnSp>
        <p:nvCxnSpPr>
          <p:cNvPr id="898" name="Google Shape;898;p63"/>
          <p:cNvCxnSpPr>
            <a:stCxn id="867" idx="6"/>
            <a:endCxn id="868" idx="1"/>
          </p:cNvCxnSpPr>
          <p:nvPr/>
        </p:nvCxnSpPr>
        <p:spPr>
          <a:xfrm>
            <a:off x="3272126" y="1993079"/>
            <a:ext cx="858000" cy="0"/>
          </a:xfrm>
          <a:prstGeom prst="straightConnector1">
            <a:avLst/>
          </a:prstGeom>
          <a:noFill/>
          <a:ln w="28575" cap="flat" cmpd="sng">
            <a:solidFill>
              <a:srgbClr val="FF00FF"/>
            </a:solidFill>
            <a:prstDash val="solid"/>
            <a:round/>
            <a:headEnd type="none" w="med" len="med"/>
            <a:tailEnd type="none" w="med" len="med"/>
          </a:ln>
        </p:spPr>
      </p:cxnSp>
      <p:sp>
        <p:nvSpPr>
          <p:cNvPr id="867" name="Google Shape;867;p63"/>
          <p:cNvSpPr/>
          <p:nvPr/>
        </p:nvSpPr>
        <p:spPr>
          <a:xfrm>
            <a:off x="2987126" y="1850579"/>
            <a:ext cx="285000" cy="285000"/>
          </a:xfrm>
          <a:prstGeom prst="ellipse">
            <a:avLst/>
          </a:prstGeom>
          <a:solidFill>
            <a:srgbClr val="FFFFFF">
              <a:alpha val="70000"/>
            </a:srgbClr>
          </a:solidFill>
          <a:ln w="19050" cap="flat" cmpd="sng">
            <a:solidFill>
              <a:srgbClr val="000000"/>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
                <a:latin typeface="Roboto"/>
                <a:ea typeface="Roboto"/>
                <a:cs typeface="Roboto"/>
                <a:sym typeface="Roboto"/>
              </a:rPr>
              <a:t>A</a:t>
            </a:r>
            <a:endParaRPr>
              <a:latin typeface="Roboto"/>
              <a:ea typeface="Roboto"/>
              <a:cs typeface="Roboto"/>
              <a:sym typeface="Roboto"/>
            </a:endParaRPr>
          </a:p>
        </p:txBody>
      </p:sp>
      <p:cxnSp>
        <p:nvCxnSpPr>
          <p:cNvPr id="899" name="Google Shape;899;p63"/>
          <p:cNvCxnSpPr>
            <a:stCxn id="868" idx="3"/>
            <a:endCxn id="870" idx="1"/>
          </p:cNvCxnSpPr>
          <p:nvPr/>
        </p:nvCxnSpPr>
        <p:spPr>
          <a:xfrm>
            <a:off x="4415138" y="1993079"/>
            <a:ext cx="858000" cy="0"/>
          </a:xfrm>
          <a:prstGeom prst="straightConnector1">
            <a:avLst/>
          </a:prstGeom>
          <a:noFill/>
          <a:ln w="28575" cap="flat" cmpd="sng">
            <a:solidFill>
              <a:srgbClr val="FF00FF"/>
            </a:solidFill>
            <a:prstDash val="solid"/>
            <a:round/>
            <a:headEnd type="none" w="med" len="med"/>
            <a:tailEnd type="none" w="med" len="med"/>
          </a:ln>
        </p:spPr>
      </p:cxnSp>
      <p:cxnSp>
        <p:nvCxnSpPr>
          <p:cNvPr id="900" name="Google Shape;900;p63"/>
          <p:cNvCxnSpPr>
            <a:stCxn id="870" idx="3"/>
            <a:endCxn id="879" idx="2"/>
          </p:cNvCxnSpPr>
          <p:nvPr/>
        </p:nvCxnSpPr>
        <p:spPr>
          <a:xfrm rot="10800000" flipH="1">
            <a:off x="5558138" y="1373579"/>
            <a:ext cx="1381500" cy="619500"/>
          </a:xfrm>
          <a:prstGeom prst="straightConnector1">
            <a:avLst/>
          </a:prstGeom>
          <a:noFill/>
          <a:ln w="28575" cap="flat" cmpd="sng">
            <a:solidFill>
              <a:srgbClr val="FF00FF"/>
            </a:solidFill>
            <a:prstDash val="solid"/>
            <a:round/>
            <a:headEnd type="none" w="med" len="med"/>
            <a:tailEnd type="none" w="med" len="med"/>
          </a:ln>
        </p:spPr>
      </p:cxnSp>
      <p:sp>
        <p:nvSpPr>
          <p:cNvPr id="868" name="Google Shape;868;p63"/>
          <p:cNvSpPr/>
          <p:nvPr/>
        </p:nvSpPr>
        <p:spPr>
          <a:xfrm>
            <a:off x="4130138" y="1850579"/>
            <a:ext cx="285000" cy="285000"/>
          </a:xfrm>
          <a:prstGeom prst="rect">
            <a:avLst/>
          </a:prstGeom>
          <a:solidFill>
            <a:srgbClr val="FFFFFF">
              <a:alpha val="70000"/>
            </a:srgbClr>
          </a:solidFill>
          <a:ln w="19050" cap="flat" cmpd="sng">
            <a:solidFill>
              <a:srgbClr val="000000"/>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
                <a:latin typeface="Roboto"/>
                <a:ea typeface="Roboto"/>
                <a:cs typeface="Roboto"/>
                <a:sym typeface="Roboto"/>
              </a:rPr>
              <a:t>R1</a:t>
            </a:r>
            <a:endParaRPr>
              <a:latin typeface="Roboto"/>
              <a:ea typeface="Roboto"/>
              <a:cs typeface="Roboto"/>
              <a:sym typeface="Roboto"/>
            </a:endParaRPr>
          </a:p>
        </p:txBody>
      </p:sp>
      <p:grpSp>
        <p:nvGrpSpPr>
          <p:cNvPr id="901" name="Google Shape;901;p63"/>
          <p:cNvGrpSpPr/>
          <p:nvPr/>
        </p:nvGrpSpPr>
        <p:grpSpPr>
          <a:xfrm>
            <a:off x="6268450" y="1389092"/>
            <a:ext cx="366600" cy="260100"/>
            <a:chOff x="4850625" y="3619650"/>
            <a:chExt cx="366600" cy="260100"/>
          </a:xfrm>
        </p:grpSpPr>
        <p:sp>
          <p:nvSpPr>
            <p:cNvPr id="902" name="Google Shape;902;p63"/>
            <p:cNvSpPr/>
            <p:nvPr/>
          </p:nvSpPr>
          <p:spPr>
            <a:xfrm>
              <a:off x="4850625" y="3619650"/>
              <a:ext cx="366600" cy="260100"/>
            </a:xfrm>
            <a:prstGeom prst="wedgeRoundRectCallout">
              <a:avLst>
                <a:gd name="adj1" fmla="val 82692"/>
                <a:gd name="adj2" fmla="val -70223"/>
                <a:gd name="adj3" fmla="val 0"/>
              </a:avLst>
            </a:prstGeom>
            <a:solidFill>
              <a:srgbClr val="FFFFFF"/>
            </a:solidFill>
            <a:ln w="9525" cap="flat" cmpd="sng">
              <a:solidFill>
                <a:schemeClr val="accent2"/>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pic>
          <p:nvPicPr>
            <p:cNvPr id="903" name="Google Shape;903;p63"/>
            <p:cNvPicPr preferRelativeResize="0"/>
            <p:nvPr/>
          </p:nvPicPr>
          <p:blipFill>
            <a:blip r:embed="rId3">
              <a:alphaModFix/>
            </a:blip>
            <a:stretch>
              <a:fillRect/>
            </a:stretch>
          </p:blipFill>
          <p:spPr>
            <a:xfrm>
              <a:off x="4936325" y="3652100"/>
              <a:ext cx="195200" cy="195200"/>
            </a:xfrm>
            <a:prstGeom prst="rect">
              <a:avLst/>
            </a:prstGeom>
            <a:noFill/>
            <a:ln>
              <a:noFill/>
            </a:ln>
          </p:spPr>
        </p:pic>
      </p:grpSp>
      <p:cxnSp>
        <p:nvCxnSpPr>
          <p:cNvPr id="904" name="Google Shape;904;p63"/>
          <p:cNvCxnSpPr>
            <a:stCxn id="879" idx="2"/>
            <a:endCxn id="877" idx="0"/>
          </p:cNvCxnSpPr>
          <p:nvPr/>
        </p:nvCxnSpPr>
        <p:spPr>
          <a:xfrm>
            <a:off x="6939638" y="1373579"/>
            <a:ext cx="838200" cy="477000"/>
          </a:xfrm>
          <a:prstGeom prst="straightConnector1">
            <a:avLst/>
          </a:prstGeom>
          <a:noFill/>
          <a:ln w="28575" cap="flat" cmpd="sng">
            <a:solidFill>
              <a:srgbClr val="FF00FF"/>
            </a:solidFill>
            <a:prstDash val="solid"/>
            <a:round/>
            <a:headEnd type="none" w="med" len="med"/>
            <a:tailEnd type="none" w="med" len="med"/>
          </a:ln>
        </p:spPr>
      </p:cxnSp>
      <p:cxnSp>
        <p:nvCxnSpPr>
          <p:cNvPr id="905" name="Google Shape;905;p63"/>
          <p:cNvCxnSpPr>
            <a:stCxn id="877" idx="3"/>
            <a:endCxn id="882" idx="2"/>
          </p:cNvCxnSpPr>
          <p:nvPr/>
        </p:nvCxnSpPr>
        <p:spPr>
          <a:xfrm>
            <a:off x="7920338" y="1993079"/>
            <a:ext cx="858000" cy="0"/>
          </a:xfrm>
          <a:prstGeom prst="straightConnector1">
            <a:avLst/>
          </a:prstGeom>
          <a:noFill/>
          <a:ln w="28575" cap="flat" cmpd="sng">
            <a:solidFill>
              <a:srgbClr val="FF00FF"/>
            </a:solidFill>
            <a:prstDash val="solid"/>
            <a:round/>
            <a:headEnd type="none" w="med" len="med"/>
            <a:tailEnd type="none" w="med" len="med"/>
          </a:ln>
        </p:spPr>
      </p:cxnSp>
      <p:sp>
        <p:nvSpPr>
          <p:cNvPr id="879" name="Google Shape;879;p63"/>
          <p:cNvSpPr/>
          <p:nvPr/>
        </p:nvSpPr>
        <p:spPr>
          <a:xfrm>
            <a:off x="6797138" y="1088579"/>
            <a:ext cx="285000" cy="285000"/>
          </a:xfrm>
          <a:prstGeom prst="rect">
            <a:avLst/>
          </a:prstGeom>
          <a:solidFill>
            <a:srgbClr val="FFFFFF">
              <a:alpha val="70000"/>
            </a:srgbClr>
          </a:solidFill>
          <a:ln w="19050" cap="flat" cmpd="sng">
            <a:solidFill>
              <a:srgbClr val="000000"/>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
                <a:latin typeface="Roboto"/>
                <a:ea typeface="Roboto"/>
                <a:cs typeface="Roboto"/>
                <a:sym typeface="Roboto"/>
              </a:rPr>
              <a:t>R3</a:t>
            </a:r>
            <a:endParaRPr>
              <a:latin typeface="Roboto"/>
              <a:ea typeface="Roboto"/>
              <a:cs typeface="Roboto"/>
              <a:sym typeface="Roboto"/>
            </a:endParaRPr>
          </a:p>
        </p:txBody>
      </p:sp>
      <p:sp>
        <p:nvSpPr>
          <p:cNvPr id="906" name="Google Shape;906;p63"/>
          <p:cNvSpPr/>
          <p:nvPr/>
        </p:nvSpPr>
        <p:spPr>
          <a:xfrm>
            <a:off x="7415138" y="1187608"/>
            <a:ext cx="725400" cy="522300"/>
          </a:xfrm>
          <a:prstGeom prst="roundRect">
            <a:avLst>
              <a:gd name="adj" fmla="val 16667"/>
            </a:avLst>
          </a:prstGeom>
          <a:solidFill>
            <a:srgbClr val="F4CCCC"/>
          </a:solidFill>
          <a:ln w="9525" cap="flat" cmpd="sng">
            <a:solidFill>
              <a:schemeClr val="dk2"/>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
                <a:latin typeface="Roboto"/>
                <a:ea typeface="Roboto"/>
                <a:cs typeface="Roboto"/>
                <a:sym typeface="Roboto"/>
              </a:rPr>
              <a:t>I need</a:t>
            </a:r>
            <a:br>
              <a:rPr lang="en">
                <a:latin typeface="Roboto"/>
                <a:ea typeface="Roboto"/>
                <a:cs typeface="Roboto"/>
                <a:sym typeface="Roboto"/>
              </a:rPr>
            </a:br>
            <a:r>
              <a:rPr lang="en">
                <a:latin typeface="Roboto"/>
                <a:ea typeface="Roboto"/>
                <a:cs typeface="Roboto"/>
                <a:sym typeface="Roboto"/>
              </a:rPr>
              <a:t>5 Mbps</a:t>
            </a:r>
            <a:endParaRPr>
              <a:latin typeface="Roboto"/>
              <a:ea typeface="Roboto"/>
              <a:cs typeface="Roboto"/>
              <a:sym typeface="Roboto"/>
            </a:endParaRPr>
          </a:p>
        </p:txBody>
      </p:sp>
      <p:sp>
        <p:nvSpPr>
          <p:cNvPr id="870" name="Google Shape;870;p63"/>
          <p:cNvSpPr/>
          <p:nvPr/>
        </p:nvSpPr>
        <p:spPr>
          <a:xfrm>
            <a:off x="5273138" y="1850579"/>
            <a:ext cx="285000" cy="285000"/>
          </a:xfrm>
          <a:prstGeom prst="rect">
            <a:avLst/>
          </a:prstGeom>
          <a:solidFill>
            <a:srgbClr val="FFFFFF">
              <a:alpha val="70000"/>
            </a:srgbClr>
          </a:solidFill>
          <a:ln w="19050" cap="flat" cmpd="sng">
            <a:solidFill>
              <a:srgbClr val="000000"/>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
                <a:latin typeface="Roboto"/>
                <a:ea typeface="Roboto"/>
                <a:cs typeface="Roboto"/>
                <a:sym typeface="Roboto"/>
              </a:rPr>
              <a:t>R2</a:t>
            </a:r>
            <a:endParaRPr>
              <a:latin typeface="Roboto"/>
              <a:ea typeface="Roboto"/>
              <a:cs typeface="Roboto"/>
              <a:sym typeface="Roboto"/>
            </a:endParaRPr>
          </a:p>
        </p:txBody>
      </p:sp>
      <p:sp>
        <p:nvSpPr>
          <p:cNvPr id="877" name="Google Shape;877;p63"/>
          <p:cNvSpPr/>
          <p:nvPr/>
        </p:nvSpPr>
        <p:spPr>
          <a:xfrm>
            <a:off x="7635338" y="1850579"/>
            <a:ext cx="285000" cy="285000"/>
          </a:xfrm>
          <a:prstGeom prst="rect">
            <a:avLst/>
          </a:prstGeom>
          <a:solidFill>
            <a:srgbClr val="FFFFFF">
              <a:alpha val="70000"/>
            </a:srgbClr>
          </a:solidFill>
          <a:ln w="19050" cap="flat" cmpd="sng">
            <a:solidFill>
              <a:srgbClr val="000000"/>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
                <a:latin typeface="Roboto"/>
                <a:ea typeface="Roboto"/>
                <a:cs typeface="Roboto"/>
                <a:sym typeface="Roboto"/>
              </a:rPr>
              <a:t>R4</a:t>
            </a:r>
            <a:endParaRPr>
              <a:latin typeface="Roboto"/>
              <a:ea typeface="Roboto"/>
              <a:cs typeface="Roboto"/>
              <a:sym typeface="Roboto"/>
            </a:endParaRPr>
          </a:p>
        </p:txBody>
      </p:sp>
      <p:sp>
        <p:nvSpPr>
          <p:cNvPr id="2" name="Slide Number Placeholder 1">
            <a:extLst>
              <a:ext uri="{FF2B5EF4-FFF2-40B4-BE49-F238E27FC236}">
                <a16:creationId xmlns:a16="http://schemas.microsoft.com/office/drawing/2014/main" id="{F3EE47C0-F391-548D-394E-CC33C45F8F6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35</a:t>
            </a:fld>
            <a:endParaRPr lang="en"/>
          </a:p>
        </p:txBody>
      </p:sp>
      <p:cxnSp>
        <p:nvCxnSpPr>
          <p:cNvPr id="911" name="Google Shape;911;p64"/>
          <p:cNvCxnSpPr>
            <a:stCxn id="912" idx="6"/>
            <a:endCxn id="913" idx="1"/>
          </p:cNvCxnSpPr>
          <p:nvPr/>
        </p:nvCxnSpPr>
        <p:spPr>
          <a:xfrm>
            <a:off x="3272126" y="4121966"/>
            <a:ext cx="858000" cy="0"/>
          </a:xfrm>
          <a:prstGeom prst="straightConnector1">
            <a:avLst/>
          </a:prstGeom>
          <a:noFill/>
          <a:ln w="9525" cap="flat" cmpd="sng">
            <a:solidFill>
              <a:schemeClr val="dk2"/>
            </a:solidFill>
            <a:prstDash val="solid"/>
            <a:round/>
            <a:headEnd type="none" w="med" len="med"/>
            <a:tailEnd type="none" w="med" len="med"/>
          </a:ln>
        </p:spPr>
      </p:cxnSp>
      <p:cxnSp>
        <p:nvCxnSpPr>
          <p:cNvPr id="914" name="Google Shape;914;p64"/>
          <p:cNvCxnSpPr>
            <a:stCxn id="913" idx="3"/>
            <a:endCxn id="915" idx="1"/>
          </p:cNvCxnSpPr>
          <p:nvPr/>
        </p:nvCxnSpPr>
        <p:spPr>
          <a:xfrm>
            <a:off x="4415138" y="4121966"/>
            <a:ext cx="858000" cy="0"/>
          </a:xfrm>
          <a:prstGeom prst="straightConnector1">
            <a:avLst/>
          </a:prstGeom>
          <a:noFill/>
          <a:ln w="9525" cap="flat" cmpd="sng">
            <a:solidFill>
              <a:schemeClr val="dk2"/>
            </a:solidFill>
            <a:prstDash val="solid"/>
            <a:round/>
            <a:headEnd type="none" w="med" len="med"/>
            <a:tailEnd type="none" w="med" len="med"/>
          </a:ln>
        </p:spPr>
      </p:cxnSp>
      <p:cxnSp>
        <p:nvCxnSpPr>
          <p:cNvPr id="916" name="Google Shape;916;p64"/>
          <p:cNvCxnSpPr>
            <a:stCxn id="917" idx="3"/>
            <a:endCxn id="918" idx="1"/>
          </p:cNvCxnSpPr>
          <p:nvPr/>
        </p:nvCxnSpPr>
        <p:spPr>
          <a:xfrm>
            <a:off x="5024738" y="4883966"/>
            <a:ext cx="858000" cy="0"/>
          </a:xfrm>
          <a:prstGeom prst="straightConnector1">
            <a:avLst/>
          </a:prstGeom>
          <a:noFill/>
          <a:ln w="9525" cap="flat" cmpd="sng">
            <a:solidFill>
              <a:schemeClr val="dk2"/>
            </a:solidFill>
            <a:prstDash val="solid"/>
            <a:round/>
            <a:headEnd type="none" w="med" len="med"/>
            <a:tailEnd type="none" w="med" len="med"/>
          </a:ln>
        </p:spPr>
      </p:cxnSp>
      <p:cxnSp>
        <p:nvCxnSpPr>
          <p:cNvPr id="919" name="Google Shape;919;p64"/>
          <p:cNvCxnSpPr>
            <a:stCxn id="913" idx="2"/>
            <a:endCxn id="917" idx="0"/>
          </p:cNvCxnSpPr>
          <p:nvPr/>
        </p:nvCxnSpPr>
        <p:spPr>
          <a:xfrm>
            <a:off x="4272638" y="4264466"/>
            <a:ext cx="609600" cy="477000"/>
          </a:xfrm>
          <a:prstGeom prst="straightConnector1">
            <a:avLst/>
          </a:prstGeom>
          <a:noFill/>
          <a:ln w="9525" cap="flat" cmpd="sng">
            <a:solidFill>
              <a:schemeClr val="dk2"/>
            </a:solidFill>
            <a:prstDash val="solid"/>
            <a:round/>
            <a:headEnd type="none" w="med" len="med"/>
            <a:tailEnd type="none" w="med" len="med"/>
          </a:ln>
        </p:spPr>
      </p:cxnSp>
      <p:cxnSp>
        <p:nvCxnSpPr>
          <p:cNvPr id="920" name="Google Shape;920;p64"/>
          <p:cNvCxnSpPr>
            <a:stCxn id="915" idx="2"/>
            <a:endCxn id="918" idx="0"/>
          </p:cNvCxnSpPr>
          <p:nvPr/>
        </p:nvCxnSpPr>
        <p:spPr>
          <a:xfrm>
            <a:off x="5415638" y="4264466"/>
            <a:ext cx="609600" cy="477000"/>
          </a:xfrm>
          <a:prstGeom prst="straightConnector1">
            <a:avLst/>
          </a:prstGeom>
          <a:noFill/>
          <a:ln w="9525" cap="flat" cmpd="sng">
            <a:solidFill>
              <a:schemeClr val="dk2"/>
            </a:solidFill>
            <a:prstDash val="solid"/>
            <a:round/>
            <a:headEnd type="none" w="med" len="med"/>
            <a:tailEnd type="none" w="med" len="med"/>
          </a:ln>
        </p:spPr>
      </p:cxnSp>
      <p:cxnSp>
        <p:nvCxnSpPr>
          <p:cNvPr id="921" name="Google Shape;921;p64"/>
          <p:cNvCxnSpPr>
            <a:stCxn id="922" idx="2"/>
            <a:endCxn id="918" idx="3"/>
          </p:cNvCxnSpPr>
          <p:nvPr/>
        </p:nvCxnSpPr>
        <p:spPr>
          <a:xfrm flipH="1">
            <a:off x="6167738" y="4264466"/>
            <a:ext cx="1610100" cy="619500"/>
          </a:xfrm>
          <a:prstGeom prst="straightConnector1">
            <a:avLst/>
          </a:prstGeom>
          <a:noFill/>
          <a:ln w="9525" cap="flat" cmpd="sng">
            <a:solidFill>
              <a:schemeClr val="dk2"/>
            </a:solidFill>
            <a:prstDash val="solid"/>
            <a:round/>
            <a:headEnd type="none" w="med" len="med"/>
            <a:tailEnd type="none" w="med" len="med"/>
          </a:ln>
        </p:spPr>
      </p:cxnSp>
      <p:cxnSp>
        <p:nvCxnSpPr>
          <p:cNvPr id="923" name="Google Shape;923;p64"/>
          <p:cNvCxnSpPr>
            <a:stCxn id="924" idx="2"/>
            <a:endCxn id="915" idx="3"/>
          </p:cNvCxnSpPr>
          <p:nvPr/>
        </p:nvCxnSpPr>
        <p:spPr>
          <a:xfrm flipH="1">
            <a:off x="5558138" y="3502466"/>
            <a:ext cx="1381500" cy="619500"/>
          </a:xfrm>
          <a:prstGeom prst="straightConnector1">
            <a:avLst/>
          </a:prstGeom>
          <a:noFill/>
          <a:ln w="9525" cap="flat" cmpd="sng">
            <a:solidFill>
              <a:schemeClr val="dk2"/>
            </a:solidFill>
            <a:prstDash val="solid"/>
            <a:round/>
            <a:headEnd type="none" w="med" len="med"/>
            <a:tailEnd type="none" w="med" len="med"/>
          </a:ln>
        </p:spPr>
      </p:cxnSp>
      <p:cxnSp>
        <p:nvCxnSpPr>
          <p:cNvPr id="925" name="Google Shape;925;p64"/>
          <p:cNvCxnSpPr>
            <a:stCxn id="924" idx="2"/>
            <a:endCxn id="922" idx="0"/>
          </p:cNvCxnSpPr>
          <p:nvPr/>
        </p:nvCxnSpPr>
        <p:spPr>
          <a:xfrm>
            <a:off x="6939638" y="3502466"/>
            <a:ext cx="838200" cy="477000"/>
          </a:xfrm>
          <a:prstGeom prst="straightConnector1">
            <a:avLst/>
          </a:prstGeom>
          <a:noFill/>
          <a:ln w="9525" cap="flat" cmpd="sng">
            <a:solidFill>
              <a:schemeClr val="dk2"/>
            </a:solidFill>
            <a:prstDash val="solid"/>
            <a:round/>
            <a:headEnd type="none" w="med" len="med"/>
            <a:tailEnd type="none" w="med" len="med"/>
          </a:ln>
        </p:spPr>
      </p:cxnSp>
      <p:cxnSp>
        <p:nvCxnSpPr>
          <p:cNvPr id="926" name="Google Shape;926;p64"/>
          <p:cNvCxnSpPr>
            <a:stCxn id="922" idx="3"/>
            <a:endCxn id="927" idx="2"/>
          </p:cNvCxnSpPr>
          <p:nvPr/>
        </p:nvCxnSpPr>
        <p:spPr>
          <a:xfrm>
            <a:off x="7920338" y="4121966"/>
            <a:ext cx="858000" cy="0"/>
          </a:xfrm>
          <a:prstGeom prst="straightConnector1">
            <a:avLst/>
          </a:prstGeom>
          <a:noFill/>
          <a:ln w="9525" cap="flat" cmpd="sng">
            <a:solidFill>
              <a:schemeClr val="dk2"/>
            </a:solidFill>
            <a:prstDash val="solid"/>
            <a:round/>
            <a:headEnd type="none" w="med" len="med"/>
            <a:tailEnd type="none" w="med" len="med"/>
          </a:ln>
        </p:spPr>
      </p:cxnSp>
      <p:sp>
        <p:nvSpPr>
          <p:cNvPr id="917" name="Google Shape;917;p64"/>
          <p:cNvSpPr/>
          <p:nvPr/>
        </p:nvSpPr>
        <p:spPr>
          <a:xfrm>
            <a:off x="4739738" y="4741466"/>
            <a:ext cx="285000" cy="285000"/>
          </a:xfrm>
          <a:prstGeom prst="rect">
            <a:avLst/>
          </a:prstGeom>
          <a:solidFill>
            <a:srgbClr val="FFFFFF">
              <a:alpha val="70000"/>
            </a:srgbClr>
          </a:solidFill>
          <a:ln w="19050" cap="flat" cmpd="sng">
            <a:solidFill>
              <a:srgbClr val="000000"/>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
                <a:latin typeface="Roboto"/>
                <a:ea typeface="Roboto"/>
                <a:cs typeface="Roboto"/>
                <a:sym typeface="Roboto"/>
              </a:rPr>
              <a:t>R5</a:t>
            </a:r>
            <a:endParaRPr>
              <a:latin typeface="Roboto"/>
              <a:ea typeface="Roboto"/>
              <a:cs typeface="Roboto"/>
              <a:sym typeface="Roboto"/>
            </a:endParaRPr>
          </a:p>
        </p:txBody>
      </p:sp>
      <p:sp>
        <p:nvSpPr>
          <p:cNvPr id="918" name="Google Shape;918;p64"/>
          <p:cNvSpPr/>
          <p:nvPr/>
        </p:nvSpPr>
        <p:spPr>
          <a:xfrm>
            <a:off x="5882738" y="4741466"/>
            <a:ext cx="285000" cy="285000"/>
          </a:xfrm>
          <a:prstGeom prst="rect">
            <a:avLst/>
          </a:prstGeom>
          <a:solidFill>
            <a:srgbClr val="FFFFFF">
              <a:alpha val="70000"/>
            </a:srgbClr>
          </a:solidFill>
          <a:ln w="19050" cap="flat" cmpd="sng">
            <a:solidFill>
              <a:srgbClr val="000000"/>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
                <a:latin typeface="Roboto"/>
                <a:ea typeface="Roboto"/>
                <a:cs typeface="Roboto"/>
                <a:sym typeface="Roboto"/>
              </a:rPr>
              <a:t>R6</a:t>
            </a:r>
            <a:endParaRPr>
              <a:latin typeface="Roboto"/>
              <a:ea typeface="Roboto"/>
              <a:cs typeface="Roboto"/>
              <a:sym typeface="Roboto"/>
            </a:endParaRPr>
          </a:p>
        </p:txBody>
      </p:sp>
      <p:sp>
        <p:nvSpPr>
          <p:cNvPr id="930" name="Google Shape;930;p64"/>
          <p:cNvSpPr/>
          <p:nvPr/>
        </p:nvSpPr>
        <p:spPr>
          <a:xfrm>
            <a:off x="2815688" y="3575966"/>
            <a:ext cx="627900" cy="251100"/>
          </a:xfrm>
          <a:prstGeom prst="roundRect">
            <a:avLst>
              <a:gd name="adj" fmla="val 16667"/>
            </a:avLst>
          </a:prstGeom>
          <a:solidFill>
            <a:srgbClr val="F4CCCC"/>
          </a:solidFill>
          <a:ln w="9525" cap="flat" cmpd="sng">
            <a:solidFill>
              <a:schemeClr val="dk2"/>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
                <a:latin typeface="Roboto"/>
                <a:ea typeface="Roboto"/>
                <a:cs typeface="Roboto"/>
                <a:sym typeface="Roboto"/>
              </a:rPr>
              <a:t>Done!</a:t>
            </a:r>
            <a:endParaRPr>
              <a:latin typeface="Roboto"/>
              <a:ea typeface="Roboto"/>
              <a:cs typeface="Roboto"/>
              <a:sym typeface="Roboto"/>
            </a:endParaRPr>
          </a:p>
        </p:txBody>
      </p:sp>
      <p:sp>
        <p:nvSpPr>
          <p:cNvPr id="931" name="Google Shape;931;p64"/>
          <p:cNvSpPr/>
          <p:nvPr/>
        </p:nvSpPr>
        <p:spPr>
          <a:xfrm>
            <a:off x="3958697" y="3575966"/>
            <a:ext cx="627900" cy="251100"/>
          </a:xfrm>
          <a:prstGeom prst="roundRect">
            <a:avLst>
              <a:gd name="adj" fmla="val 16667"/>
            </a:avLst>
          </a:prstGeom>
          <a:solidFill>
            <a:srgbClr val="F4CCCC"/>
          </a:solidFill>
          <a:ln w="9525" cap="flat" cmpd="sng">
            <a:solidFill>
              <a:schemeClr val="dk2"/>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
                <a:latin typeface="Roboto"/>
                <a:ea typeface="Roboto"/>
                <a:cs typeface="Roboto"/>
                <a:sym typeface="Roboto"/>
              </a:rPr>
              <a:t>Done!</a:t>
            </a:r>
            <a:endParaRPr>
              <a:latin typeface="Roboto"/>
              <a:ea typeface="Roboto"/>
              <a:cs typeface="Roboto"/>
              <a:sym typeface="Roboto"/>
            </a:endParaRPr>
          </a:p>
        </p:txBody>
      </p:sp>
      <p:sp>
        <p:nvSpPr>
          <p:cNvPr id="932" name="Google Shape;932;p64"/>
          <p:cNvSpPr/>
          <p:nvPr/>
        </p:nvSpPr>
        <p:spPr>
          <a:xfrm>
            <a:off x="5101694" y="3575966"/>
            <a:ext cx="627900" cy="251100"/>
          </a:xfrm>
          <a:prstGeom prst="roundRect">
            <a:avLst>
              <a:gd name="adj" fmla="val 16667"/>
            </a:avLst>
          </a:prstGeom>
          <a:solidFill>
            <a:srgbClr val="F4CCCC"/>
          </a:solidFill>
          <a:ln w="9525" cap="flat" cmpd="sng">
            <a:solidFill>
              <a:schemeClr val="dk2"/>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
                <a:latin typeface="Roboto"/>
                <a:ea typeface="Roboto"/>
                <a:cs typeface="Roboto"/>
                <a:sym typeface="Roboto"/>
              </a:rPr>
              <a:t>Done!</a:t>
            </a:r>
            <a:endParaRPr>
              <a:latin typeface="Roboto"/>
              <a:ea typeface="Roboto"/>
              <a:cs typeface="Roboto"/>
              <a:sym typeface="Roboto"/>
            </a:endParaRPr>
          </a:p>
        </p:txBody>
      </p:sp>
      <p:sp>
        <p:nvSpPr>
          <p:cNvPr id="933" name="Google Shape;933;p64"/>
          <p:cNvSpPr/>
          <p:nvPr/>
        </p:nvSpPr>
        <p:spPr>
          <a:xfrm>
            <a:off x="6625676" y="2813966"/>
            <a:ext cx="627900" cy="251100"/>
          </a:xfrm>
          <a:prstGeom prst="roundRect">
            <a:avLst>
              <a:gd name="adj" fmla="val 16667"/>
            </a:avLst>
          </a:prstGeom>
          <a:solidFill>
            <a:srgbClr val="F4CCCC"/>
          </a:solidFill>
          <a:ln w="9525" cap="flat" cmpd="sng">
            <a:solidFill>
              <a:schemeClr val="dk2"/>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
                <a:latin typeface="Roboto"/>
                <a:ea typeface="Roboto"/>
                <a:cs typeface="Roboto"/>
                <a:sym typeface="Roboto"/>
              </a:rPr>
              <a:t>Done!</a:t>
            </a:r>
            <a:endParaRPr>
              <a:latin typeface="Roboto"/>
              <a:ea typeface="Roboto"/>
              <a:cs typeface="Roboto"/>
              <a:sym typeface="Roboto"/>
            </a:endParaRPr>
          </a:p>
        </p:txBody>
      </p:sp>
      <p:cxnSp>
        <p:nvCxnSpPr>
          <p:cNvPr id="934" name="Google Shape;934;p64"/>
          <p:cNvCxnSpPr>
            <a:stCxn id="912" idx="6"/>
            <a:endCxn id="913" idx="1"/>
          </p:cNvCxnSpPr>
          <p:nvPr/>
        </p:nvCxnSpPr>
        <p:spPr>
          <a:xfrm>
            <a:off x="3272126" y="4121966"/>
            <a:ext cx="858000" cy="0"/>
          </a:xfrm>
          <a:prstGeom prst="straightConnector1">
            <a:avLst/>
          </a:prstGeom>
          <a:noFill/>
          <a:ln w="28575" cap="flat" cmpd="sng">
            <a:solidFill>
              <a:srgbClr val="FF00FF"/>
            </a:solidFill>
            <a:prstDash val="solid"/>
            <a:round/>
            <a:headEnd type="none" w="med" len="med"/>
            <a:tailEnd type="none" w="med" len="med"/>
          </a:ln>
        </p:spPr>
      </p:cxnSp>
      <p:cxnSp>
        <p:nvCxnSpPr>
          <p:cNvPr id="935" name="Google Shape;935;p64"/>
          <p:cNvCxnSpPr>
            <a:stCxn id="913" idx="3"/>
            <a:endCxn id="915" idx="1"/>
          </p:cNvCxnSpPr>
          <p:nvPr/>
        </p:nvCxnSpPr>
        <p:spPr>
          <a:xfrm>
            <a:off x="4415138" y="4121966"/>
            <a:ext cx="858000" cy="0"/>
          </a:xfrm>
          <a:prstGeom prst="straightConnector1">
            <a:avLst/>
          </a:prstGeom>
          <a:noFill/>
          <a:ln w="28575" cap="flat" cmpd="sng">
            <a:solidFill>
              <a:srgbClr val="FF00FF"/>
            </a:solidFill>
            <a:prstDash val="solid"/>
            <a:round/>
            <a:headEnd type="none" w="med" len="med"/>
            <a:tailEnd type="none" w="med" len="med"/>
          </a:ln>
        </p:spPr>
      </p:cxnSp>
      <p:cxnSp>
        <p:nvCxnSpPr>
          <p:cNvPr id="936" name="Google Shape;936;p64"/>
          <p:cNvCxnSpPr>
            <a:stCxn id="915" idx="3"/>
            <a:endCxn id="924" idx="2"/>
          </p:cNvCxnSpPr>
          <p:nvPr/>
        </p:nvCxnSpPr>
        <p:spPr>
          <a:xfrm rot="10800000" flipH="1">
            <a:off x="5558138" y="3502466"/>
            <a:ext cx="1381500" cy="619500"/>
          </a:xfrm>
          <a:prstGeom prst="straightConnector1">
            <a:avLst/>
          </a:prstGeom>
          <a:noFill/>
          <a:ln w="28575" cap="flat" cmpd="sng">
            <a:solidFill>
              <a:srgbClr val="FF00FF"/>
            </a:solidFill>
            <a:prstDash val="solid"/>
            <a:round/>
            <a:headEnd type="none" w="med" len="med"/>
            <a:tailEnd type="none" w="med" len="med"/>
          </a:ln>
        </p:spPr>
      </p:cxnSp>
      <p:cxnSp>
        <p:nvCxnSpPr>
          <p:cNvPr id="937" name="Google Shape;937;p64"/>
          <p:cNvCxnSpPr>
            <a:stCxn id="924" idx="2"/>
            <a:endCxn id="922" idx="0"/>
          </p:cNvCxnSpPr>
          <p:nvPr/>
        </p:nvCxnSpPr>
        <p:spPr>
          <a:xfrm>
            <a:off x="6939638" y="3502466"/>
            <a:ext cx="838200" cy="477000"/>
          </a:xfrm>
          <a:prstGeom prst="straightConnector1">
            <a:avLst/>
          </a:prstGeom>
          <a:noFill/>
          <a:ln w="28575" cap="flat" cmpd="sng">
            <a:solidFill>
              <a:srgbClr val="FF00FF"/>
            </a:solidFill>
            <a:prstDash val="solid"/>
            <a:round/>
            <a:headEnd type="none" w="med" len="med"/>
            <a:tailEnd type="none" w="med" len="med"/>
          </a:ln>
        </p:spPr>
      </p:cxnSp>
      <p:cxnSp>
        <p:nvCxnSpPr>
          <p:cNvPr id="938" name="Google Shape;938;p64"/>
          <p:cNvCxnSpPr>
            <a:stCxn id="922" idx="3"/>
            <a:endCxn id="927" idx="2"/>
          </p:cNvCxnSpPr>
          <p:nvPr/>
        </p:nvCxnSpPr>
        <p:spPr>
          <a:xfrm>
            <a:off x="7920338" y="4121966"/>
            <a:ext cx="858000" cy="0"/>
          </a:xfrm>
          <a:prstGeom prst="straightConnector1">
            <a:avLst/>
          </a:prstGeom>
          <a:noFill/>
          <a:ln w="28575" cap="flat" cmpd="sng">
            <a:solidFill>
              <a:srgbClr val="FF00FF"/>
            </a:solidFill>
            <a:prstDash val="solid"/>
            <a:round/>
            <a:headEnd type="none" w="med" len="med"/>
            <a:tailEnd type="none" w="med" len="med"/>
          </a:ln>
        </p:spPr>
      </p:cxnSp>
      <p:sp>
        <p:nvSpPr>
          <p:cNvPr id="913" name="Google Shape;913;p64"/>
          <p:cNvSpPr/>
          <p:nvPr/>
        </p:nvSpPr>
        <p:spPr>
          <a:xfrm>
            <a:off x="4130138" y="3979466"/>
            <a:ext cx="285000" cy="285000"/>
          </a:xfrm>
          <a:prstGeom prst="rect">
            <a:avLst/>
          </a:prstGeom>
          <a:solidFill>
            <a:srgbClr val="FFFFFF">
              <a:alpha val="70000"/>
            </a:srgbClr>
          </a:solidFill>
          <a:ln w="19050" cap="flat" cmpd="sng">
            <a:solidFill>
              <a:srgbClr val="000000"/>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
                <a:latin typeface="Roboto"/>
                <a:ea typeface="Roboto"/>
                <a:cs typeface="Roboto"/>
                <a:sym typeface="Roboto"/>
              </a:rPr>
              <a:t>R1</a:t>
            </a:r>
            <a:endParaRPr>
              <a:latin typeface="Roboto"/>
              <a:ea typeface="Roboto"/>
              <a:cs typeface="Roboto"/>
              <a:sym typeface="Roboto"/>
            </a:endParaRPr>
          </a:p>
        </p:txBody>
      </p:sp>
      <p:sp>
        <p:nvSpPr>
          <p:cNvPr id="912" name="Google Shape;912;p64"/>
          <p:cNvSpPr/>
          <p:nvPr/>
        </p:nvSpPr>
        <p:spPr>
          <a:xfrm>
            <a:off x="2987126" y="3979466"/>
            <a:ext cx="285000" cy="285000"/>
          </a:xfrm>
          <a:prstGeom prst="ellipse">
            <a:avLst/>
          </a:prstGeom>
          <a:solidFill>
            <a:srgbClr val="FFFFFF">
              <a:alpha val="70000"/>
            </a:srgbClr>
          </a:solidFill>
          <a:ln w="19050" cap="flat" cmpd="sng">
            <a:solidFill>
              <a:srgbClr val="000000"/>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
                <a:latin typeface="Roboto"/>
                <a:ea typeface="Roboto"/>
                <a:cs typeface="Roboto"/>
                <a:sym typeface="Roboto"/>
              </a:rPr>
              <a:t>A</a:t>
            </a:r>
            <a:endParaRPr>
              <a:latin typeface="Roboto"/>
              <a:ea typeface="Roboto"/>
              <a:cs typeface="Roboto"/>
              <a:sym typeface="Roboto"/>
            </a:endParaRPr>
          </a:p>
        </p:txBody>
      </p:sp>
      <p:sp>
        <p:nvSpPr>
          <p:cNvPr id="915" name="Google Shape;915;p64"/>
          <p:cNvSpPr/>
          <p:nvPr/>
        </p:nvSpPr>
        <p:spPr>
          <a:xfrm>
            <a:off x="5273138" y="3979466"/>
            <a:ext cx="285000" cy="285000"/>
          </a:xfrm>
          <a:prstGeom prst="rect">
            <a:avLst/>
          </a:prstGeom>
          <a:solidFill>
            <a:srgbClr val="FFFFFF">
              <a:alpha val="70000"/>
            </a:srgbClr>
          </a:solidFill>
          <a:ln w="19050" cap="flat" cmpd="sng">
            <a:solidFill>
              <a:srgbClr val="000000"/>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
                <a:latin typeface="Roboto"/>
                <a:ea typeface="Roboto"/>
                <a:cs typeface="Roboto"/>
                <a:sym typeface="Roboto"/>
              </a:rPr>
              <a:t>R2</a:t>
            </a:r>
            <a:endParaRPr>
              <a:latin typeface="Roboto"/>
              <a:ea typeface="Roboto"/>
              <a:cs typeface="Roboto"/>
              <a:sym typeface="Roboto"/>
            </a:endParaRPr>
          </a:p>
        </p:txBody>
      </p:sp>
      <p:sp>
        <p:nvSpPr>
          <p:cNvPr id="922" name="Google Shape;922;p64"/>
          <p:cNvSpPr/>
          <p:nvPr/>
        </p:nvSpPr>
        <p:spPr>
          <a:xfrm>
            <a:off x="7635338" y="3979466"/>
            <a:ext cx="285000" cy="285000"/>
          </a:xfrm>
          <a:prstGeom prst="rect">
            <a:avLst/>
          </a:prstGeom>
          <a:solidFill>
            <a:srgbClr val="FFFFFF">
              <a:alpha val="70000"/>
            </a:srgbClr>
          </a:solidFill>
          <a:ln w="19050" cap="flat" cmpd="sng">
            <a:solidFill>
              <a:srgbClr val="000000"/>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
                <a:latin typeface="Roboto"/>
                <a:ea typeface="Roboto"/>
                <a:cs typeface="Roboto"/>
                <a:sym typeface="Roboto"/>
              </a:rPr>
              <a:t>R4</a:t>
            </a:r>
            <a:endParaRPr>
              <a:latin typeface="Roboto"/>
              <a:ea typeface="Roboto"/>
              <a:cs typeface="Roboto"/>
              <a:sym typeface="Roboto"/>
            </a:endParaRPr>
          </a:p>
        </p:txBody>
      </p:sp>
      <p:sp>
        <p:nvSpPr>
          <p:cNvPr id="924" name="Google Shape;924;p64"/>
          <p:cNvSpPr/>
          <p:nvPr/>
        </p:nvSpPr>
        <p:spPr>
          <a:xfrm>
            <a:off x="6797138" y="3217466"/>
            <a:ext cx="285000" cy="285000"/>
          </a:xfrm>
          <a:prstGeom prst="rect">
            <a:avLst/>
          </a:prstGeom>
          <a:solidFill>
            <a:srgbClr val="FFFFFF">
              <a:alpha val="70000"/>
            </a:srgbClr>
          </a:solidFill>
          <a:ln w="19050" cap="flat" cmpd="sng">
            <a:solidFill>
              <a:srgbClr val="000000"/>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
                <a:latin typeface="Roboto"/>
                <a:ea typeface="Roboto"/>
                <a:cs typeface="Roboto"/>
                <a:sym typeface="Roboto"/>
              </a:rPr>
              <a:t>R3</a:t>
            </a:r>
            <a:endParaRPr>
              <a:latin typeface="Roboto"/>
              <a:ea typeface="Roboto"/>
              <a:cs typeface="Roboto"/>
              <a:sym typeface="Roboto"/>
            </a:endParaRPr>
          </a:p>
        </p:txBody>
      </p:sp>
      <p:sp>
        <p:nvSpPr>
          <p:cNvPr id="927" name="Google Shape;927;p64"/>
          <p:cNvSpPr/>
          <p:nvPr/>
        </p:nvSpPr>
        <p:spPr>
          <a:xfrm>
            <a:off x="8778326" y="3979466"/>
            <a:ext cx="285000" cy="285000"/>
          </a:xfrm>
          <a:prstGeom prst="ellipse">
            <a:avLst/>
          </a:prstGeom>
          <a:solidFill>
            <a:srgbClr val="FFFFFF">
              <a:alpha val="70000"/>
            </a:srgbClr>
          </a:solidFill>
          <a:ln w="19050" cap="flat" cmpd="sng">
            <a:solidFill>
              <a:srgbClr val="000000"/>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
                <a:latin typeface="Roboto"/>
                <a:ea typeface="Roboto"/>
                <a:cs typeface="Roboto"/>
                <a:sym typeface="Roboto"/>
              </a:rPr>
              <a:t>B</a:t>
            </a:r>
            <a:endParaRPr>
              <a:latin typeface="Roboto"/>
              <a:ea typeface="Roboto"/>
              <a:cs typeface="Roboto"/>
              <a:sym typeface="Roboto"/>
            </a:endParaRPr>
          </a:p>
        </p:txBody>
      </p:sp>
      <p:sp>
        <p:nvSpPr>
          <p:cNvPr id="939" name="Google Shape;939;p64"/>
          <p:cNvSpPr/>
          <p:nvPr/>
        </p:nvSpPr>
        <p:spPr>
          <a:xfrm>
            <a:off x="7463900" y="3575959"/>
            <a:ext cx="627900" cy="251100"/>
          </a:xfrm>
          <a:prstGeom prst="roundRect">
            <a:avLst>
              <a:gd name="adj" fmla="val 16667"/>
            </a:avLst>
          </a:prstGeom>
          <a:solidFill>
            <a:srgbClr val="F4CCCC"/>
          </a:solidFill>
          <a:ln w="9525" cap="flat" cmpd="sng">
            <a:solidFill>
              <a:schemeClr val="dk2"/>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
                <a:latin typeface="Roboto"/>
                <a:ea typeface="Roboto"/>
                <a:cs typeface="Roboto"/>
                <a:sym typeface="Roboto"/>
              </a:rPr>
              <a:t>Done!</a:t>
            </a:r>
            <a:endParaRPr>
              <a:latin typeface="Roboto"/>
              <a:ea typeface="Roboto"/>
              <a:cs typeface="Roboto"/>
              <a:sym typeface="Roboto"/>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8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885"/>
                                        </p:tgtEl>
                                        <p:attrNameLst>
                                          <p:attrName>style.visibility</p:attrName>
                                        </p:attrNameLst>
                                      </p:cBhvr>
                                      <p:to>
                                        <p:strVal val="hidden"/>
                                      </p:to>
                                    </p:set>
                                  </p:childTnLst>
                                </p:cTn>
                              </p:par>
                              <p:par>
                                <p:cTn id="11" presetID="1" presetClass="entr" presetSubtype="0" fill="hold" nodeType="withEffect">
                                  <p:stCondLst>
                                    <p:cond delay="0"/>
                                  </p:stCondLst>
                                  <p:childTnLst>
                                    <p:set>
                                      <p:cBhvr>
                                        <p:cTn id="12" dur="1" fill="hold">
                                          <p:stCondLst>
                                            <p:cond delay="0"/>
                                          </p:stCondLst>
                                        </p:cTn>
                                        <p:tgtEl>
                                          <p:spTgt spid="88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8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nodeType="clickEffect">
                                  <p:stCondLst>
                                    <p:cond delay="0"/>
                                  </p:stCondLst>
                                  <p:childTnLst>
                                    <p:set>
                                      <p:cBhvr>
                                        <p:cTn id="20" dur="1" fill="hold">
                                          <p:stCondLst>
                                            <p:cond delay="0"/>
                                          </p:stCondLst>
                                        </p:cTn>
                                        <p:tgtEl>
                                          <p:spTgt spid="886"/>
                                        </p:tgtEl>
                                        <p:attrNameLst>
                                          <p:attrName>style.visibility</p:attrName>
                                        </p:attrNameLst>
                                      </p:cBhvr>
                                      <p:to>
                                        <p:strVal val="hidden"/>
                                      </p:to>
                                    </p:set>
                                  </p:childTnLst>
                                </p:cTn>
                              </p:par>
                              <p:par>
                                <p:cTn id="21" presetID="1" presetClass="entr" presetSubtype="0" fill="hold" nodeType="withEffect">
                                  <p:stCondLst>
                                    <p:cond delay="0"/>
                                  </p:stCondLst>
                                  <p:childTnLst>
                                    <p:set>
                                      <p:cBhvr>
                                        <p:cTn id="22" dur="1" fill="hold">
                                          <p:stCondLst>
                                            <p:cond delay="0"/>
                                          </p:stCondLst>
                                        </p:cTn>
                                        <p:tgtEl>
                                          <p:spTgt spid="88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9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nodeType="clickEffect">
                                  <p:stCondLst>
                                    <p:cond delay="0"/>
                                  </p:stCondLst>
                                  <p:childTnLst>
                                    <p:set>
                                      <p:cBhvr>
                                        <p:cTn id="30" dur="1" fill="hold">
                                          <p:stCondLst>
                                            <p:cond delay="0"/>
                                          </p:stCondLst>
                                        </p:cTn>
                                        <p:tgtEl>
                                          <p:spTgt spid="887"/>
                                        </p:tgtEl>
                                        <p:attrNameLst>
                                          <p:attrName>style.visibility</p:attrName>
                                        </p:attrNameLst>
                                      </p:cBhvr>
                                      <p:to>
                                        <p:strVal val="hidden"/>
                                      </p:to>
                                    </p:set>
                                  </p:childTnLst>
                                </p:cTn>
                              </p:par>
                              <p:par>
                                <p:cTn id="31" presetID="1" presetClass="entr" presetSubtype="0" fill="hold" nodeType="withEffect">
                                  <p:stCondLst>
                                    <p:cond delay="0"/>
                                  </p:stCondLst>
                                  <p:childTnLst>
                                    <p:set>
                                      <p:cBhvr>
                                        <p:cTn id="32" dur="1" fill="hold">
                                          <p:stCondLst>
                                            <p:cond delay="0"/>
                                          </p:stCondLst>
                                        </p:cTn>
                                        <p:tgtEl>
                                          <p:spTgt spid="88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901"/>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xit" presetSubtype="0" fill="hold" nodeType="clickEffect">
                                  <p:stCondLst>
                                    <p:cond delay="0"/>
                                  </p:stCondLst>
                                  <p:childTnLst>
                                    <p:set>
                                      <p:cBhvr>
                                        <p:cTn id="40" dur="1" fill="hold">
                                          <p:stCondLst>
                                            <p:cond delay="0"/>
                                          </p:stCondLst>
                                        </p:cTn>
                                        <p:tgtEl>
                                          <p:spTgt spid="888"/>
                                        </p:tgtEl>
                                        <p:attrNameLst>
                                          <p:attrName>style.visibility</p:attrName>
                                        </p:attrNameLst>
                                      </p:cBhvr>
                                      <p:to>
                                        <p:strVal val="hidden"/>
                                      </p:to>
                                    </p:set>
                                  </p:childTnLst>
                                </p:cTn>
                              </p:par>
                              <p:par>
                                <p:cTn id="41" presetID="1" presetClass="entr" presetSubtype="0" fill="hold" nodeType="withEffect">
                                  <p:stCondLst>
                                    <p:cond delay="0"/>
                                  </p:stCondLst>
                                  <p:childTnLst>
                                    <p:set>
                                      <p:cBhvr>
                                        <p:cTn id="42" dur="1" fill="hold">
                                          <p:stCondLst>
                                            <p:cond delay="0"/>
                                          </p:stCondLst>
                                        </p:cTn>
                                        <p:tgtEl>
                                          <p:spTgt spid="90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895"/>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xit" presetSubtype="0" fill="hold" nodeType="clickEffect">
                                  <p:stCondLst>
                                    <p:cond delay="0"/>
                                  </p:stCondLst>
                                  <p:childTnLst>
                                    <p:set>
                                      <p:cBhvr>
                                        <p:cTn id="50" dur="1" fill="hold">
                                          <p:stCondLst>
                                            <p:cond delay="0"/>
                                          </p:stCondLst>
                                        </p:cTn>
                                        <p:tgtEl>
                                          <p:spTgt spid="906"/>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1" presetClass="exit" presetSubtype="0" fill="hold" nodeType="clickEffect">
                                  <p:stCondLst>
                                    <p:cond delay="0"/>
                                  </p:stCondLst>
                                  <p:childTnLst>
                                    <p:set>
                                      <p:cBhvr>
                                        <p:cTn id="54" dur="1" fill="hold">
                                          <p:stCondLst>
                                            <p:cond delay="0"/>
                                          </p:stCondLst>
                                        </p:cTn>
                                        <p:tgtEl>
                                          <p:spTgt spid="889"/>
                                        </p:tgtEl>
                                        <p:attrNameLst>
                                          <p:attrName>style.visibility</p:attrName>
                                        </p:attrNameLst>
                                      </p:cBhvr>
                                      <p:to>
                                        <p:strVal val="hidden"/>
                                      </p:to>
                                    </p:set>
                                  </p:childTnLst>
                                </p:cTn>
                              </p:par>
                              <p:par>
                                <p:cTn id="55" presetID="1" presetClass="exit" presetSubtype="0" fill="hold" nodeType="withEffect">
                                  <p:stCondLst>
                                    <p:cond delay="0"/>
                                  </p:stCondLst>
                                  <p:childTnLst>
                                    <p:set>
                                      <p:cBhvr>
                                        <p:cTn id="56" dur="1" fill="hold">
                                          <p:stCondLst>
                                            <p:cond delay="0"/>
                                          </p:stCondLst>
                                        </p:cTn>
                                        <p:tgtEl>
                                          <p:spTgt spid="892"/>
                                        </p:tgtEl>
                                        <p:attrNameLst>
                                          <p:attrName>style.visibility</p:attrName>
                                        </p:attrNameLst>
                                      </p:cBhvr>
                                      <p:to>
                                        <p:strVal val="hidden"/>
                                      </p:to>
                                    </p:set>
                                  </p:childTnLst>
                                </p:cTn>
                              </p:par>
                              <p:par>
                                <p:cTn id="57" presetID="1" presetClass="exit" presetSubtype="0" fill="hold" nodeType="withEffect">
                                  <p:stCondLst>
                                    <p:cond delay="0"/>
                                  </p:stCondLst>
                                  <p:childTnLst>
                                    <p:set>
                                      <p:cBhvr>
                                        <p:cTn id="58" dur="1" fill="hold">
                                          <p:stCondLst>
                                            <p:cond delay="0"/>
                                          </p:stCondLst>
                                        </p:cTn>
                                        <p:tgtEl>
                                          <p:spTgt spid="901"/>
                                        </p:tgtEl>
                                        <p:attrNameLst>
                                          <p:attrName>style.visibility</p:attrName>
                                        </p:attrNameLst>
                                      </p:cBhvr>
                                      <p:to>
                                        <p:strVal val="hidden"/>
                                      </p:to>
                                    </p:set>
                                  </p:childTnLst>
                                </p:cTn>
                              </p:par>
                              <p:par>
                                <p:cTn id="59" presetID="1" presetClass="exit" presetSubtype="0" fill="hold" nodeType="withEffect">
                                  <p:stCondLst>
                                    <p:cond delay="0"/>
                                  </p:stCondLst>
                                  <p:childTnLst>
                                    <p:set>
                                      <p:cBhvr>
                                        <p:cTn id="60" dur="1" fill="hold">
                                          <p:stCondLst>
                                            <p:cond delay="0"/>
                                          </p:stCondLst>
                                        </p:cTn>
                                        <p:tgtEl>
                                          <p:spTgt spid="895"/>
                                        </p:tgtEl>
                                        <p:attrNameLst>
                                          <p:attrName>style.visibility</p:attrName>
                                        </p:attrNameLst>
                                      </p:cBhvr>
                                      <p:to>
                                        <p:strVal val="hidden"/>
                                      </p:to>
                                    </p:set>
                                  </p:childTnLst>
                                </p:cTn>
                              </p:par>
                              <p:par>
                                <p:cTn id="61" presetID="1" presetClass="entr" presetSubtype="0" fill="hold" nodeType="withEffect">
                                  <p:stCondLst>
                                    <p:cond delay="0"/>
                                  </p:stCondLst>
                                  <p:childTnLst>
                                    <p:set>
                                      <p:cBhvr>
                                        <p:cTn id="62" dur="1" fill="hold">
                                          <p:stCondLst>
                                            <p:cond delay="0"/>
                                          </p:stCondLst>
                                        </p:cTn>
                                        <p:tgtEl>
                                          <p:spTgt spid="898"/>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899"/>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900"/>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904"/>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905"/>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930"/>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xit" presetSubtype="0" fill="hold" nodeType="clickEffect">
                                  <p:stCondLst>
                                    <p:cond delay="0"/>
                                  </p:stCondLst>
                                  <p:childTnLst>
                                    <p:set>
                                      <p:cBhvr>
                                        <p:cTn id="78" dur="1" fill="hold">
                                          <p:stCondLst>
                                            <p:cond delay="0"/>
                                          </p:stCondLst>
                                        </p:cTn>
                                        <p:tgtEl>
                                          <p:spTgt spid="930"/>
                                        </p:tgtEl>
                                        <p:attrNameLst>
                                          <p:attrName>style.visibility</p:attrName>
                                        </p:attrNameLst>
                                      </p:cBhvr>
                                      <p:to>
                                        <p:strVal val="hidden"/>
                                      </p:to>
                                    </p:set>
                                  </p:childTnLst>
                                </p:cTn>
                              </p:par>
                              <p:par>
                                <p:cTn id="79" presetID="1" presetClass="entr" presetSubtype="0" fill="hold" nodeType="withEffect">
                                  <p:stCondLst>
                                    <p:cond delay="0"/>
                                  </p:stCondLst>
                                  <p:childTnLst>
                                    <p:set>
                                      <p:cBhvr>
                                        <p:cTn id="80" dur="1" fill="hold">
                                          <p:stCondLst>
                                            <p:cond delay="0"/>
                                          </p:stCondLst>
                                        </p:cTn>
                                        <p:tgtEl>
                                          <p:spTgt spid="931"/>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xit" presetSubtype="0" fill="hold" nodeType="clickEffect">
                                  <p:stCondLst>
                                    <p:cond delay="0"/>
                                  </p:stCondLst>
                                  <p:childTnLst>
                                    <p:set>
                                      <p:cBhvr>
                                        <p:cTn id="84" dur="1" fill="hold">
                                          <p:stCondLst>
                                            <p:cond delay="0"/>
                                          </p:stCondLst>
                                        </p:cTn>
                                        <p:tgtEl>
                                          <p:spTgt spid="931"/>
                                        </p:tgtEl>
                                        <p:attrNameLst>
                                          <p:attrName>style.visibility</p:attrName>
                                        </p:attrNameLst>
                                      </p:cBhvr>
                                      <p:to>
                                        <p:strVal val="hidden"/>
                                      </p:to>
                                    </p:set>
                                  </p:childTnLst>
                                </p:cTn>
                              </p:par>
                              <p:par>
                                <p:cTn id="85" presetID="1" presetClass="entr" presetSubtype="0" fill="hold" nodeType="withEffect">
                                  <p:stCondLst>
                                    <p:cond delay="0"/>
                                  </p:stCondLst>
                                  <p:childTnLst>
                                    <p:set>
                                      <p:cBhvr>
                                        <p:cTn id="86" dur="1" fill="hold">
                                          <p:stCondLst>
                                            <p:cond delay="0"/>
                                          </p:stCondLst>
                                        </p:cTn>
                                        <p:tgtEl>
                                          <p:spTgt spid="932"/>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xit" presetSubtype="0" fill="hold" nodeType="clickEffect">
                                  <p:stCondLst>
                                    <p:cond delay="0"/>
                                  </p:stCondLst>
                                  <p:childTnLst>
                                    <p:set>
                                      <p:cBhvr>
                                        <p:cTn id="90" dur="1" fill="hold">
                                          <p:stCondLst>
                                            <p:cond delay="0"/>
                                          </p:stCondLst>
                                        </p:cTn>
                                        <p:tgtEl>
                                          <p:spTgt spid="932"/>
                                        </p:tgtEl>
                                        <p:attrNameLst>
                                          <p:attrName>style.visibility</p:attrName>
                                        </p:attrNameLst>
                                      </p:cBhvr>
                                      <p:to>
                                        <p:strVal val="hidden"/>
                                      </p:to>
                                    </p:set>
                                  </p:childTnLst>
                                </p:cTn>
                              </p:par>
                              <p:par>
                                <p:cTn id="91" presetID="1" presetClass="entr" presetSubtype="0" fill="hold" nodeType="withEffect">
                                  <p:stCondLst>
                                    <p:cond delay="0"/>
                                  </p:stCondLst>
                                  <p:childTnLst>
                                    <p:set>
                                      <p:cBhvr>
                                        <p:cTn id="92" dur="1" fill="hold">
                                          <p:stCondLst>
                                            <p:cond delay="0"/>
                                          </p:stCondLst>
                                        </p:cTn>
                                        <p:tgtEl>
                                          <p:spTgt spid="933"/>
                                        </p:tgtEl>
                                        <p:attrNameLst>
                                          <p:attrName>style.visibility</p:attrName>
                                        </p:attrNameLst>
                                      </p:cBhvr>
                                      <p:to>
                                        <p:strVal val="visible"/>
                                      </p:to>
                                    </p:set>
                                  </p:childTnLst>
                                </p:cTn>
                              </p:par>
                            </p:childTnLst>
                          </p:cTn>
                        </p:par>
                      </p:childTnLst>
                    </p:cTn>
                  </p:par>
                  <p:par>
                    <p:cTn id="93" fill="hold">
                      <p:stCondLst>
                        <p:cond delay="indefinite"/>
                      </p:stCondLst>
                      <p:childTnLst>
                        <p:par>
                          <p:cTn id="94" fill="hold">
                            <p:stCondLst>
                              <p:cond delay="0"/>
                            </p:stCondLst>
                            <p:childTnLst>
                              <p:par>
                                <p:cTn id="95" presetID="1" presetClass="exit" presetSubtype="0" fill="hold" nodeType="clickEffect">
                                  <p:stCondLst>
                                    <p:cond delay="0"/>
                                  </p:stCondLst>
                                  <p:childTnLst>
                                    <p:set>
                                      <p:cBhvr>
                                        <p:cTn id="96" dur="1" fill="hold">
                                          <p:stCondLst>
                                            <p:cond delay="0"/>
                                          </p:stCondLst>
                                        </p:cTn>
                                        <p:tgtEl>
                                          <p:spTgt spid="933"/>
                                        </p:tgtEl>
                                        <p:attrNameLst>
                                          <p:attrName>style.visibility</p:attrName>
                                        </p:attrNameLst>
                                      </p:cBhvr>
                                      <p:to>
                                        <p:strVal val="hidden"/>
                                      </p:to>
                                    </p:set>
                                  </p:childTnLst>
                                </p:cTn>
                              </p:par>
                              <p:par>
                                <p:cTn id="97" presetID="1" presetClass="entr" presetSubtype="0" fill="hold" nodeType="withEffect">
                                  <p:stCondLst>
                                    <p:cond delay="0"/>
                                  </p:stCondLst>
                                  <p:childTnLst>
                                    <p:set>
                                      <p:cBhvr>
                                        <p:cTn id="98" dur="1" fill="hold">
                                          <p:stCondLst>
                                            <p:cond delay="0"/>
                                          </p:stCondLst>
                                        </p:cTn>
                                        <p:tgtEl>
                                          <p:spTgt spid="939"/>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xit" presetSubtype="0" fill="hold" nodeType="clickEffect">
                                  <p:stCondLst>
                                    <p:cond delay="0"/>
                                  </p:stCondLst>
                                  <p:childTnLst>
                                    <p:set>
                                      <p:cBhvr>
                                        <p:cTn id="102" dur="1" fill="hold">
                                          <p:stCondLst>
                                            <p:cond delay="0"/>
                                          </p:stCondLst>
                                        </p:cTn>
                                        <p:tgtEl>
                                          <p:spTgt spid="939"/>
                                        </p:tgtEl>
                                        <p:attrNameLst>
                                          <p:attrName>style.visibility</p:attrName>
                                        </p:attrNameLst>
                                      </p:cBhvr>
                                      <p:to>
                                        <p:strVal val="hidden"/>
                                      </p:to>
                                    </p:set>
                                  </p:childTnLst>
                                </p:cTn>
                              </p:par>
                              <p:par>
                                <p:cTn id="103" presetID="1" presetClass="exit" presetSubtype="0" fill="hold" nodeType="withEffect">
                                  <p:stCondLst>
                                    <p:cond delay="0"/>
                                  </p:stCondLst>
                                  <p:childTnLst>
                                    <p:set>
                                      <p:cBhvr>
                                        <p:cTn id="104" dur="1" fill="hold">
                                          <p:stCondLst>
                                            <p:cond delay="0"/>
                                          </p:stCondLst>
                                        </p:cTn>
                                        <p:tgtEl>
                                          <p:spTgt spid="934"/>
                                        </p:tgtEl>
                                        <p:attrNameLst>
                                          <p:attrName>style.visibility</p:attrName>
                                        </p:attrNameLst>
                                      </p:cBhvr>
                                      <p:to>
                                        <p:strVal val="hidden"/>
                                      </p:to>
                                    </p:set>
                                  </p:childTnLst>
                                </p:cTn>
                              </p:par>
                              <p:par>
                                <p:cTn id="105" presetID="1" presetClass="exit" presetSubtype="0" fill="hold" nodeType="withEffect">
                                  <p:stCondLst>
                                    <p:cond delay="0"/>
                                  </p:stCondLst>
                                  <p:childTnLst>
                                    <p:set>
                                      <p:cBhvr>
                                        <p:cTn id="106" dur="1" fill="hold">
                                          <p:stCondLst>
                                            <p:cond delay="0"/>
                                          </p:stCondLst>
                                        </p:cTn>
                                        <p:tgtEl>
                                          <p:spTgt spid="935"/>
                                        </p:tgtEl>
                                        <p:attrNameLst>
                                          <p:attrName>style.visibility</p:attrName>
                                        </p:attrNameLst>
                                      </p:cBhvr>
                                      <p:to>
                                        <p:strVal val="hidden"/>
                                      </p:to>
                                    </p:set>
                                  </p:childTnLst>
                                </p:cTn>
                              </p:par>
                              <p:par>
                                <p:cTn id="107" presetID="1" presetClass="exit" presetSubtype="0" fill="hold" nodeType="withEffect">
                                  <p:stCondLst>
                                    <p:cond delay="0"/>
                                  </p:stCondLst>
                                  <p:childTnLst>
                                    <p:set>
                                      <p:cBhvr>
                                        <p:cTn id="108" dur="1" fill="hold">
                                          <p:stCondLst>
                                            <p:cond delay="0"/>
                                          </p:stCondLst>
                                        </p:cTn>
                                        <p:tgtEl>
                                          <p:spTgt spid="936"/>
                                        </p:tgtEl>
                                        <p:attrNameLst>
                                          <p:attrName>style.visibility</p:attrName>
                                        </p:attrNameLst>
                                      </p:cBhvr>
                                      <p:to>
                                        <p:strVal val="hidden"/>
                                      </p:to>
                                    </p:set>
                                  </p:childTnLst>
                                </p:cTn>
                              </p:par>
                              <p:par>
                                <p:cTn id="109" presetID="1" presetClass="exit" presetSubtype="0" fill="hold" nodeType="withEffect">
                                  <p:stCondLst>
                                    <p:cond delay="0"/>
                                  </p:stCondLst>
                                  <p:childTnLst>
                                    <p:set>
                                      <p:cBhvr>
                                        <p:cTn id="110" dur="1" fill="hold">
                                          <p:stCondLst>
                                            <p:cond delay="0"/>
                                          </p:stCondLst>
                                        </p:cTn>
                                        <p:tgtEl>
                                          <p:spTgt spid="937"/>
                                        </p:tgtEl>
                                        <p:attrNameLst>
                                          <p:attrName>style.visibility</p:attrName>
                                        </p:attrNameLst>
                                      </p:cBhvr>
                                      <p:to>
                                        <p:strVal val="hidden"/>
                                      </p:to>
                                    </p:set>
                                  </p:childTnLst>
                                </p:cTn>
                              </p:par>
                              <p:par>
                                <p:cTn id="111" presetID="1" presetClass="exit" presetSubtype="0" fill="hold" nodeType="withEffect">
                                  <p:stCondLst>
                                    <p:cond delay="0"/>
                                  </p:stCondLst>
                                  <p:childTnLst>
                                    <p:set>
                                      <p:cBhvr>
                                        <p:cTn id="112" dur="1" fill="hold">
                                          <p:stCondLst>
                                            <p:cond delay="0"/>
                                          </p:stCondLst>
                                        </p:cTn>
                                        <p:tgtEl>
                                          <p:spTgt spid="93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943"/>
        <p:cNvGrpSpPr/>
        <p:nvPr/>
      </p:nvGrpSpPr>
      <p:grpSpPr>
        <a:xfrm>
          <a:off x="0" y="0"/>
          <a:ext cx="0" cy="0"/>
          <a:chOff x="0" y="0"/>
          <a:chExt cx="0" cy="0"/>
        </a:xfrm>
      </p:grpSpPr>
      <p:cxnSp>
        <p:nvCxnSpPr>
          <p:cNvPr id="944" name="Google Shape;944;p65"/>
          <p:cNvCxnSpPr>
            <a:stCxn id="945" idx="6"/>
            <a:endCxn id="946" idx="1"/>
          </p:cNvCxnSpPr>
          <p:nvPr/>
        </p:nvCxnSpPr>
        <p:spPr>
          <a:xfrm>
            <a:off x="2047488" y="3982500"/>
            <a:ext cx="858000" cy="0"/>
          </a:xfrm>
          <a:prstGeom prst="straightConnector1">
            <a:avLst/>
          </a:prstGeom>
          <a:noFill/>
          <a:ln w="9525" cap="flat" cmpd="sng">
            <a:solidFill>
              <a:schemeClr val="dk2"/>
            </a:solidFill>
            <a:prstDash val="solid"/>
            <a:round/>
            <a:headEnd type="none" w="med" len="med"/>
            <a:tailEnd type="none" w="med" len="med"/>
          </a:ln>
        </p:spPr>
      </p:cxnSp>
      <p:cxnSp>
        <p:nvCxnSpPr>
          <p:cNvPr id="947" name="Google Shape;947;p65"/>
          <p:cNvCxnSpPr>
            <a:stCxn id="946" idx="3"/>
            <a:endCxn id="948" idx="1"/>
          </p:cNvCxnSpPr>
          <p:nvPr/>
        </p:nvCxnSpPr>
        <p:spPr>
          <a:xfrm>
            <a:off x="3190500" y="3982500"/>
            <a:ext cx="858000" cy="0"/>
          </a:xfrm>
          <a:prstGeom prst="straightConnector1">
            <a:avLst/>
          </a:prstGeom>
          <a:noFill/>
          <a:ln w="9525" cap="flat" cmpd="sng">
            <a:solidFill>
              <a:schemeClr val="dk2"/>
            </a:solidFill>
            <a:prstDash val="solid"/>
            <a:round/>
            <a:headEnd type="none" w="med" len="med"/>
            <a:tailEnd type="none" w="med" len="med"/>
          </a:ln>
        </p:spPr>
      </p:cxnSp>
      <p:cxnSp>
        <p:nvCxnSpPr>
          <p:cNvPr id="949" name="Google Shape;949;p65"/>
          <p:cNvCxnSpPr>
            <a:stCxn id="950" idx="3"/>
            <a:endCxn id="951" idx="1"/>
          </p:cNvCxnSpPr>
          <p:nvPr/>
        </p:nvCxnSpPr>
        <p:spPr>
          <a:xfrm>
            <a:off x="3800100" y="4744500"/>
            <a:ext cx="858000" cy="0"/>
          </a:xfrm>
          <a:prstGeom prst="straightConnector1">
            <a:avLst/>
          </a:prstGeom>
          <a:noFill/>
          <a:ln w="9525" cap="flat" cmpd="sng">
            <a:solidFill>
              <a:schemeClr val="dk2"/>
            </a:solidFill>
            <a:prstDash val="solid"/>
            <a:round/>
            <a:headEnd type="none" w="med" len="med"/>
            <a:tailEnd type="none" w="med" len="med"/>
          </a:ln>
        </p:spPr>
      </p:cxnSp>
      <p:cxnSp>
        <p:nvCxnSpPr>
          <p:cNvPr id="952" name="Google Shape;952;p65"/>
          <p:cNvCxnSpPr>
            <a:stCxn id="946" idx="2"/>
            <a:endCxn id="950" idx="0"/>
          </p:cNvCxnSpPr>
          <p:nvPr/>
        </p:nvCxnSpPr>
        <p:spPr>
          <a:xfrm>
            <a:off x="3048000" y="4125000"/>
            <a:ext cx="609600" cy="477000"/>
          </a:xfrm>
          <a:prstGeom prst="straightConnector1">
            <a:avLst/>
          </a:prstGeom>
          <a:noFill/>
          <a:ln w="9525" cap="flat" cmpd="sng">
            <a:solidFill>
              <a:schemeClr val="dk2"/>
            </a:solidFill>
            <a:prstDash val="solid"/>
            <a:round/>
            <a:headEnd type="none" w="med" len="med"/>
            <a:tailEnd type="none" w="med" len="med"/>
          </a:ln>
        </p:spPr>
      </p:cxnSp>
      <p:cxnSp>
        <p:nvCxnSpPr>
          <p:cNvPr id="953" name="Google Shape;953;p65"/>
          <p:cNvCxnSpPr>
            <a:stCxn id="948" idx="2"/>
            <a:endCxn id="951" idx="0"/>
          </p:cNvCxnSpPr>
          <p:nvPr/>
        </p:nvCxnSpPr>
        <p:spPr>
          <a:xfrm>
            <a:off x="4191000" y="4125000"/>
            <a:ext cx="609600" cy="477000"/>
          </a:xfrm>
          <a:prstGeom prst="straightConnector1">
            <a:avLst/>
          </a:prstGeom>
          <a:noFill/>
          <a:ln w="9525" cap="flat" cmpd="sng">
            <a:solidFill>
              <a:schemeClr val="dk2"/>
            </a:solidFill>
            <a:prstDash val="solid"/>
            <a:round/>
            <a:headEnd type="none" w="med" len="med"/>
            <a:tailEnd type="none" w="med" len="med"/>
          </a:ln>
        </p:spPr>
      </p:cxnSp>
      <p:cxnSp>
        <p:nvCxnSpPr>
          <p:cNvPr id="954" name="Google Shape;954;p65"/>
          <p:cNvCxnSpPr>
            <a:stCxn id="955" idx="2"/>
            <a:endCxn id="951" idx="3"/>
          </p:cNvCxnSpPr>
          <p:nvPr/>
        </p:nvCxnSpPr>
        <p:spPr>
          <a:xfrm flipH="1">
            <a:off x="4943100" y="4125000"/>
            <a:ext cx="1610100" cy="619500"/>
          </a:xfrm>
          <a:prstGeom prst="straightConnector1">
            <a:avLst/>
          </a:prstGeom>
          <a:noFill/>
          <a:ln w="9525" cap="flat" cmpd="sng">
            <a:solidFill>
              <a:schemeClr val="dk2"/>
            </a:solidFill>
            <a:prstDash val="solid"/>
            <a:round/>
            <a:headEnd type="none" w="med" len="med"/>
            <a:tailEnd type="none" w="med" len="med"/>
          </a:ln>
        </p:spPr>
      </p:cxnSp>
      <p:cxnSp>
        <p:nvCxnSpPr>
          <p:cNvPr id="956" name="Google Shape;956;p65"/>
          <p:cNvCxnSpPr>
            <a:stCxn id="957" idx="2"/>
            <a:endCxn id="948" idx="3"/>
          </p:cNvCxnSpPr>
          <p:nvPr/>
        </p:nvCxnSpPr>
        <p:spPr>
          <a:xfrm flipH="1">
            <a:off x="4333500" y="3363000"/>
            <a:ext cx="1381500" cy="619500"/>
          </a:xfrm>
          <a:prstGeom prst="straightConnector1">
            <a:avLst/>
          </a:prstGeom>
          <a:noFill/>
          <a:ln w="9525" cap="flat" cmpd="sng">
            <a:solidFill>
              <a:schemeClr val="dk2"/>
            </a:solidFill>
            <a:prstDash val="solid"/>
            <a:round/>
            <a:headEnd type="none" w="med" len="med"/>
            <a:tailEnd type="none" w="med" len="med"/>
          </a:ln>
        </p:spPr>
      </p:cxnSp>
      <p:cxnSp>
        <p:nvCxnSpPr>
          <p:cNvPr id="958" name="Google Shape;958;p65"/>
          <p:cNvCxnSpPr>
            <a:stCxn id="957" idx="2"/>
            <a:endCxn id="955" idx="0"/>
          </p:cNvCxnSpPr>
          <p:nvPr/>
        </p:nvCxnSpPr>
        <p:spPr>
          <a:xfrm>
            <a:off x="5715000" y="3363000"/>
            <a:ext cx="838200" cy="477000"/>
          </a:xfrm>
          <a:prstGeom prst="straightConnector1">
            <a:avLst/>
          </a:prstGeom>
          <a:noFill/>
          <a:ln w="9525" cap="flat" cmpd="sng">
            <a:solidFill>
              <a:schemeClr val="dk2"/>
            </a:solidFill>
            <a:prstDash val="solid"/>
            <a:round/>
            <a:headEnd type="none" w="med" len="med"/>
            <a:tailEnd type="none" w="med" len="med"/>
          </a:ln>
        </p:spPr>
      </p:cxnSp>
      <p:cxnSp>
        <p:nvCxnSpPr>
          <p:cNvPr id="959" name="Google Shape;959;p65"/>
          <p:cNvCxnSpPr>
            <a:stCxn id="955" idx="3"/>
            <a:endCxn id="960" idx="2"/>
          </p:cNvCxnSpPr>
          <p:nvPr/>
        </p:nvCxnSpPr>
        <p:spPr>
          <a:xfrm>
            <a:off x="6695700" y="3982500"/>
            <a:ext cx="858000" cy="0"/>
          </a:xfrm>
          <a:prstGeom prst="straightConnector1">
            <a:avLst/>
          </a:prstGeom>
          <a:noFill/>
          <a:ln w="9525" cap="flat" cmpd="sng">
            <a:solidFill>
              <a:schemeClr val="dk2"/>
            </a:solidFill>
            <a:prstDash val="solid"/>
            <a:round/>
            <a:headEnd type="none" w="med" len="med"/>
            <a:tailEnd type="none" w="med" len="med"/>
          </a:ln>
        </p:spPr>
      </p:cxnSp>
      <p:sp>
        <p:nvSpPr>
          <p:cNvPr id="961" name="Google Shape;961;p65"/>
          <p:cNvSpPr txBox="1">
            <a:spLocks noGrp="1"/>
          </p:cNvSpPr>
          <p:nvPr>
            <p:ph type="title"/>
          </p:nvPr>
        </p:nvSpPr>
        <p:spPr>
          <a:xfrm>
            <a:off x="0" y="0"/>
            <a:ext cx="9144000" cy="393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Packet Switching</a:t>
            </a:r>
            <a:endParaRPr/>
          </a:p>
        </p:txBody>
      </p:sp>
      <p:sp>
        <p:nvSpPr>
          <p:cNvPr id="962" name="Google Shape;962;p65"/>
          <p:cNvSpPr txBox="1">
            <a:spLocks noGrp="1"/>
          </p:cNvSpPr>
          <p:nvPr>
            <p:ph type="body" idx="1"/>
          </p:nvPr>
        </p:nvSpPr>
        <p:spPr>
          <a:xfrm>
            <a:off x="107050" y="402200"/>
            <a:ext cx="8909700" cy="15372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a:t>Best-effort via packet switching: Allocate resources to each packet independently.</a:t>
            </a:r>
            <a:endParaRPr/>
          </a:p>
          <a:p>
            <a:pPr marL="457200" lvl="0" indent="-342900" algn="l" rtl="0">
              <a:spcBef>
                <a:spcPts val="600"/>
              </a:spcBef>
              <a:spcAft>
                <a:spcPts val="0"/>
              </a:spcAft>
              <a:buSzPts val="1800"/>
              <a:buChar char="●"/>
            </a:pPr>
            <a:r>
              <a:rPr lang="en"/>
              <a:t>Each router considers the packet independently.</a:t>
            </a:r>
            <a:endParaRPr/>
          </a:p>
          <a:p>
            <a:pPr marL="457200" lvl="0" indent="-342900" algn="l" rtl="0">
              <a:spcBef>
                <a:spcPts val="0"/>
              </a:spcBef>
              <a:spcAft>
                <a:spcPts val="0"/>
              </a:spcAft>
              <a:buSzPts val="1800"/>
              <a:buChar char="●"/>
            </a:pPr>
            <a:r>
              <a:rPr lang="en"/>
              <a:t>Each packet in the flow is considered independently.</a:t>
            </a:r>
            <a:endParaRPr/>
          </a:p>
        </p:txBody>
      </p:sp>
      <p:sp>
        <p:nvSpPr>
          <p:cNvPr id="946" name="Google Shape;946;p65"/>
          <p:cNvSpPr/>
          <p:nvPr/>
        </p:nvSpPr>
        <p:spPr>
          <a:xfrm>
            <a:off x="2905500" y="3840000"/>
            <a:ext cx="285000" cy="285000"/>
          </a:xfrm>
          <a:prstGeom prst="rect">
            <a:avLst/>
          </a:prstGeom>
          <a:solidFill>
            <a:srgbClr val="FFFFFF">
              <a:alpha val="70000"/>
            </a:srgbClr>
          </a:solidFill>
          <a:ln w="19050" cap="flat" cmpd="sng">
            <a:solidFill>
              <a:srgbClr val="000000"/>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
                <a:latin typeface="Roboto"/>
                <a:ea typeface="Roboto"/>
                <a:cs typeface="Roboto"/>
                <a:sym typeface="Roboto"/>
              </a:rPr>
              <a:t>R1</a:t>
            </a:r>
            <a:endParaRPr>
              <a:latin typeface="Roboto"/>
              <a:ea typeface="Roboto"/>
              <a:cs typeface="Roboto"/>
              <a:sym typeface="Roboto"/>
            </a:endParaRPr>
          </a:p>
        </p:txBody>
      </p:sp>
      <p:sp>
        <p:nvSpPr>
          <p:cNvPr id="945" name="Google Shape;945;p65"/>
          <p:cNvSpPr/>
          <p:nvPr/>
        </p:nvSpPr>
        <p:spPr>
          <a:xfrm>
            <a:off x="1762488" y="3840000"/>
            <a:ext cx="285000" cy="285000"/>
          </a:xfrm>
          <a:prstGeom prst="ellipse">
            <a:avLst/>
          </a:prstGeom>
          <a:solidFill>
            <a:srgbClr val="FFFFFF">
              <a:alpha val="70000"/>
            </a:srgbClr>
          </a:solidFill>
          <a:ln w="19050" cap="flat" cmpd="sng">
            <a:solidFill>
              <a:srgbClr val="000000"/>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
                <a:latin typeface="Roboto"/>
                <a:ea typeface="Roboto"/>
                <a:cs typeface="Roboto"/>
                <a:sym typeface="Roboto"/>
              </a:rPr>
              <a:t>A</a:t>
            </a:r>
            <a:endParaRPr>
              <a:latin typeface="Roboto"/>
              <a:ea typeface="Roboto"/>
              <a:cs typeface="Roboto"/>
              <a:sym typeface="Roboto"/>
            </a:endParaRPr>
          </a:p>
        </p:txBody>
      </p:sp>
      <p:sp>
        <p:nvSpPr>
          <p:cNvPr id="948" name="Google Shape;948;p65"/>
          <p:cNvSpPr/>
          <p:nvPr/>
        </p:nvSpPr>
        <p:spPr>
          <a:xfrm>
            <a:off x="4048500" y="3840000"/>
            <a:ext cx="285000" cy="285000"/>
          </a:xfrm>
          <a:prstGeom prst="rect">
            <a:avLst/>
          </a:prstGeom>
          <a:solidFill>
            <a:srgbClr val="FFFFFF">
              <a:alpha val="70000"/>
            </a:srgbClr>
          </a:solidFill>
          <a:ln w="19050" cap="flat" cmpd="sng">
            <a:solidFill>
              <a:srgbClr val="000000"/>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
                <a:latin typeface="Roboto"/>
                <a:ea typeface="Roboto"/>
                <a:cs typeface="Roboto"/>
                <a:sym typeface="Roboto"/>
              </a:rPr>
              <a:t>R2</a:t>
            </a:r>
            <a:endParaRPr>
              <a:latin typeface="Roboto"/>
              <a:ea typeface="Roboto"/>
              <a:cs typeface="Roboto"/>
              <a:sym typeface="Roboto"/>
            </a:endParaRPr>
          </a:p>
        </p:txBody>
      </p:sp>
      <p:sp>
        <p:nvSpPr>
          <p:cNvPr id="950" name="Google Shape;950;p65"/>
          <p:cNvSpPr/>
          <p:nvPr/>
        </p:nvSpPr>
        <p:spPr>
          <a:xfrm>
            <a:off x="3515100" y="4602000"/>
            <a:ext cx="285000" cy="285000"/>
          </a:xfrm>
          <a:prstGeom prst="rect">
            <a:avLst/>
          </a:prstGeom>
          <a:solidFill>
            <a:srgbClr val="FFFFFF">
              <a:alpha val="70000"/>
            </a:srgbClr>
          </a:solidFill>
          <a:ln w="19050" cap="flat" cmpd="sng">
            <a:solidFill>
              <a:srgbClr val="000000"/>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
                <a:latin typeface="Roboto"/>
                <a:ea typeface="Roboto"/>
                <a:cs typeface="Roboto"/>
                <a:sym typeface="Roboto"/>
              </a:rPr>
              <a:t>R5</a:t>
            </a:r>
            <a:endParaRPr>
              <a:latin typeface="Roboto"/>
              <a:ea typeface="Roboto"/>
              <a:cs typeface="Roboto"/>
              <a:sym typeface="Roboto"/>
            </a:endParaRPr>
          </a:p>
        </p:txBody>
      </p:sp>
      <p:sp>
        <p:nvSpPr>
          <p:cNvPr id="951" name="Google Shape;951;p65"/>
          <p:cNvSpPr/>
          <p:nvPr/>
        </p:nvSpPr>
        <p:spPr>
          <a:xfrm>
            <a:off x="4658100" y="4602000"/>
            <a:ext cx="285000" cy="285000"/>
          </a:xfrm>
          <a:prstGeom prst="rect">
            <a:avLst/>
          </a:prstGeom>
          <a:solidFill>
            <a:srgbClr val="FFFFFF">
              <a:alpha val="70000"/>
            </a:srgbClr>
          </a:solidFill>
          <a:ln w="19050" cap="flat" cmpd="sng">
            <a:solidFill>
              <a:srgbClr val="000000"/>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
                <a:latin typeface="Roboto"/>
                <a:ea typeface="Roboto"/>
                <a:cs typeface="Roboto"/>
                <a:sym typeface="Roboto"/>
              </a:rPr>
              <a:t>R6</a:t>
            </a:r>
            <a:endParaRPr>
              <a:latin typeface="Roboto"/>
              <a:ea typeface="Roboto"/>
              <a:cs typeface="Roboto"/>
              <a:sym typeface="Roboto"/>
            </a:endParaRPr>
          </a:p>
        </p:txBody>
      </p:sp>
      <p:sp>
        <p:nvSpPr>
          <p:cNvPr id="955" name="Google Shape;955;p65"/>
          <p:cNvSpPr/>
          <p:nvPr/>
        </p:nvSpPr>
        <p:spPr>
          <a:xfrm>
            <a:off x="6410700" y="3840000"/>
            <a:ext cx="285000" cy="285000"/>
          </a:xfrm>
          <a:prstGeom prst="rect">
            <a:avLst/>
          </a:prstGeom>
          <a:solidFill>
            <a:srgbClr val="FFFFFF">
              <a:alpha val="70000"/>
            </a:srgbClr>
          </a:solidFill>
          <a:ln w="19050" cap="flat" cmpd="sng">
            <a:solidFill>
              <a:srgbClr val="000000"/>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
                <a:latin typeface="Roboto"/>
                <a:ea typeface="Roboto"/>
                <a:cs typeface="Roboto"/>
                <a:sym typeface="Roboto"/>
              </a:rPr>
              <a:t>R4</a:t>
            </a:r>
            <a:endParaRPr>
              <a:latin typeface="Roboto"/>
              <a:ea typeface="Roboto"/>
              <a:cs typeface="Roboto"/>
              <a:sym typeface="Roboto"/>
            </a:endParaRPr>
          </a:p>
        </p:txBody>
      </p:sp>
      <p:sp>
        <p:nvSpPr>
          <p:cNvPr id="957" name="Google Shape;957;p65"/>
          <p:cNvSpPr/>
          <p:nvPr/>
        </p:nvSpPr>
        <p:spPr>
          <a:xfrm>
            <a:off x="5572500" y="3078000"/>
            <a:ext cx="285000" cy="285000"/>
          </a:xfrm>
          <a:prstGeom prst="rect">
            <a:avLst/>
          </a:prstGeom>
          <a:solidFill>
            <a:srgbClr val="FFFFFF">
              <a:alpha val="70000"/>
            </a:srgbClr>
          </a:solidFill>
          <a:ln w="19050" cap="flat" cmpd="sng">
            <a:solidFill>
              <a:srgbClr val="000000"/>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
                <a:latin typeface="Roboto"/>
                <a:ea typeface="Roboto"/>
                <a:cs typeface="Roboto"/>
                <a:sym typeface="Roboto"/>
              </a:rPr>
              <a:t>R3</a:t>
            </a:r>
            <a:endParaRPr>
              <a:latin typeface="Roboto"/>
              <a:ea typeface="Roboto"/>
              <a:cs typeface="Roboto"/>
              <a:sym typeface="Roboto"/>
            </a:endParaRPr>
          </a:p>
        </p:txBody>
      </p:sp>
      <p:sp>
        <p:nvSpPr>
          <p:cNvPr id="960" name="Google Shape;960;p65"/>
          <p:cNvSpPr/>
          <p:nvPr/>
        </p:nvSpPr>
        <p:spPr>
          <a:xfrm>
            <a:off x="7553688" y="3840000"/>
            <a:ext cx="285000" cy="285000"/>
          </a:xfrm>
          <a:prstGeom prst="ellipse">
            <a:avLst/>
          </a:prstGeom>
          <a:solidFill>
            <a:srgbClr val="FFFFFF">
              <a:alpha val="70000"/>
            </a:srgbClr>
          </a:solidFill>
          <a:ln w="19050" cap="flat" cmpd="sng">
            <a:solidFill>
              <a:srgbClr val="000000"/>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
                <a:latin typeface="Roboto"/>
                <a:ea typeface="Roboto"/>
                <a:cs typeface="Roboto"/>
                <a:sym typeface="Roboto"/>
              </a:rPr>
              <a:t>B</a:t>
            </a:r>
            <a:endParaRPr>
              <a:latin typeface="Roboto"/>
              <a:ea typeface="Roboto"/>
              <a:cs typeface="Roboto"/>
              <a:sym typeface="Roboto"/>
            </a:endParaRPr>
          </a:p>
        </p:txBody>
      </p:sp>
      <p:sp>
        <p:nvSpPr>
          <p:cNvPr id="963" name="Google Shape;963;p65"/>
          <p:cNvSpPr/>
          <p:nvPr/>
        </p:nvSpPr>
        <p:spPr>
          <a:xfrm>
            <a:off x="1591050" y="3436500"/>
            <a:ext cx="627900" cy="251100"/>
          </a:xfrm>
          <a:prstGeom prst="roundRect">
            <a:avLst>
              <a:gd name="adj" fmla="val 16667"/>
            </a:avLst>
          </a:prstGeom>
          <a:solidFill>
            <a:srgbClr val="F4CCCC"/>
          </a:solidFill>
          <a:ln w="9525" cap="flat" cmpd="sng">
            <a:solidFill>
              <a:schemeClr val="dk2"/>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
                <a:latin typeface="Roboto"/>
                <a:ea typeface="Roboto"/>
                <a:cs typeface="Roboto"/>
                <a:sym typeface="Roboto"/>
              </a:rPr>
              <a:t>Potato</a:t>
            </a:r>
            <a:endParaRPr>
              <a:latin typeface="Roboto"/>
              <a:ea typeface="Roboto"/>
              <a:cs typeface="Roboto"/>
              <a:sym typeface="Roboto"/>
            </a:endParaRPr>
          </a:p>
        </p:txBody>
      </p:sp>
      <p:sp>
        <p:nvSpPr>
          <p:cNvPr id="964" name="Google Shape;964;p65"/>
          <p:cNvSpPr/>
          <p:nvPr/>
        </p:nvSpPr>
        <p:spPr>
          <a:xfrm>
            <a:off x="2734059" y="3436500"/>
            <a:ext cx="627900" cy="251100"/>
          </a:xfrm>
          <a:prstGeom prst="roundRect">
            <a:avLst>
              <a:gd name="adj" fmla="val 16667"/>
            </a:avLst>
          </a:prstGeom>
          <a:solidFill>
            <a:srgbClr val="F4CCCC"/>
          </a:solidFill>
          <a:ln w="9525" cap="flat" cmpd="sng">
            <a:solidFill>
              <a:schemeClr val="dk2"/>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
                <a:latin typeface="Roboto"/>
                <a:ea typeface="Roboto"/>
                <a:cs typeface="Roboto"/>
                <a:sym typeface="Roboto"/>
              </a:rPr>
              <a:t>Potato</a:t>
            </a:r>
            <a:endParaRPr>
              <a:latin typeface="Roboto"/>
              <a:ea typeface="Roboto"/>
              <a:cs typeface="Roboto"/>
              <a:sym typeface="Roboto"/>
            </a:endParaRPr>
          </a:p>
        </p:txBody>
      </p:sp>
      <p:sp>
        <p:nvSpPr>
          <p:cNvPr id="965" name="Google Shape;965;p65"/>
          <p:cNvSpPr/>
          <p:nvPr/>
        </p:nvSpPr>
        <p:spPr>
          <a:xfrm>
            <a:off x="3877056" y="3436500"/>
            <a:ext cx="627900" cy="251100"/>
          </a:xfrm>
          <a:prstGeom prst="roundRect">
            <a:avLst>
              <a:gd name="adj" fmla="val 16667"/>
            </a:avLst>
          </a:prstGeom>
          <a:solidFill>
            <a:srgbClr val="F4CCCC"/>
          </a:solidFill>
          <a:ln w="9525" cap="flat" cmpd="sng">
            <a:solidFill>
              <a:schemeClr val="dk2"/>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
                <a:latin typeface="Roboto"/>
                <a:ea typeface="Roboto"/>
                <a:cs typeface="Roboto"/>
                <a:sym typeface="Roboto"/>
              </a:rPr>
              <a:t>Potato</a:t>
            </a:r>
            <a:endParaRPr>
              <a:latin typeface="Roboto"/>
              <a:ea typeface="Roboto"/>
              <a:cs typeface="Roboto"/>
              <a:sym typeface="Roboto"/>
            </a:endParaRPr>
          </a:p>
        </p:txBody>
      </p:sp>
      <p:sp>
        <p:nvSpPr>
          <p:cNvPr id="966" name="Google Shape;966;p65"/>
          <p:cNvSpPr/>
          <p:nvPr/>
        </p:nvSpPr>
        <p:spPr>
          <a:xfrm>
            <a:off x="5401038" y="2674500"/>
            <a:ext cx="627900" cy="251100"/>
          </a:xfrm>
          <a:prstGeom prst="roundRect">
            <a:avLst>
              <a:gd name="adj" fmla="val 16667"/>
            </a:avLst>
          </a:prstGeom>
          <a:solidFill>
            <a:srgbClr val="F4CCCC"/>
          </a:solidFill>
          <a:ln w="9525" cap="flat" cmpd="sng">
            <a:solidFill>
              <a:schemeClr val="dk2"/>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
                <a:latin typeface="Roboto"/>
                <a:ea typeface="Roboto"/>
                <a:cs typeface="Roboto"/>
                <a:sym typeface="Roboto"/>
              </a:rPr>
              <a:t>Potato</a:t>
            </a:r>
            <a:endParaRPr>
              <a:latin typeface="Roboto"/>
              <a:ea typeface="Roboto"/>
              <a:cs typeface="Roboto"/>
              <a:sym typeface="Roboto"/>
            </a:endParaRPr>
          </a:p>
        </p:txBody>
      </p:sp>
      <p:sp>
        <p:nvSpPr>
          <p:cNvPr id="967" name="Google Shape;967;p65"/>
          <p:cNvSpPr/>
          <p:nvPr/>
        </p:nvSpPr>
        <p:spPr>
          <a:xfrm>
            <a:off x="6239262" y="3436493"/>
            <a:ext cx="627900" cy="251100"/>
          </a:xfrm>
          <a:prstGeom prst="roundRect">
            <a:avLst>
              <a:gd name="adj" fmla="val 16667"/>
            </a:avLst>
          </a:prstGeom>
          <a:solidFill>
            <a:srgbClr val="F4CCCC"/>
          </a:solidFill>
          <a:ln w="9525" cap="flat" cmpd="sng">
            <a:solidFill>
              <a:schemeClr val="dk2"/>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
                <a:latin typeface="Roboto"/>
                <a:ea typeface="Roboto"/>
                <a:cs typeface="Roboto"/>
                <a:sym typeface="Roboto"/>
              </a:rPr>
              <a:t>Potato</a:t>
            </a:r>
            <a:endParaRPr>
              <a:latin typeface="Roboto"/>
              <a:ea typeface="Roboto"/>
              <a:cs typeface="Roboto"/>
              <a:sym typeface="Roboto"/>
            </a:endParaRPr>
          </a:p>
        </p:txBody>
      </p:sp>
      <p:sp>
        <p:nvSpPr>
          <p:cNvPr id="968" name="Google Shape;968;p65"/>
          <p:cNvSpPr/>
          <p:nvPr/>
        </p:nvSpPr>
        <p:spPr>
          <a:xfrm>
            <a:off x="7391412" y="3436493"/>
            <a:ext cx="627900" cy="251100"/>
          </a:xfrm>
          <a:prstGeom prst="roundRect">
            <a:avLst>
              <a:gd name="adj" fmla="val 16667"/>
            </a:avLst>
          </a:prstGeom>
          <a:solidFill>
            <a:srgbClr val="F4CCCC"/>
          </a:solidFill>
          <a:ln w="9525" cap="flat" cmpd="sng">
            <a:solidFill>
              <a:schemeClr val="dk2"/>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
                <a:latin typeface="Roboto"/>
                <a:ea typeface="Roboto"/>
                <a:cs typeface="Roboto"/>
                <a:sym typeface="Roboto"/>
              </a:rPr>
              <a:t>Potato</a:t>
            </a:r>
            <a:endParaRPr>
              <a:latin typeface="Roboto"/>
              <a:ea typeface="Roboto"/>
              <a:cs typeface="Roboto"/>
              <a:sym typeface="Roboto"/>
            </a:endParaRPr>
          </a:p>
        </p:txBody>
      </p:sp>
      <p:sp>
        <p:nvSpPr>
          <p:cNvPr id="2" name="Slide Number Placeholder 1">
            <a:extLst>
              <a:ext uri="{FF2B5EF4-FFF2-40B4-BE49-F238E27FC236}">
                <a16:creationId xmlns:a16="http://schemas.microsoft.com/office/drawing/2014/main" id="{77A285D6-66D7-391F-2A8D-63CD112F452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36</a:t>
            </a:fld>
            <a:endParaRPr lang="en"/>
          </a:p>
        </p:txBody>
      </p:sp>
      <p:sp>
        <p:nvSpPr>
          <p:cNvPr id="3" name="TextBox 2">
            <a:extLst>
              <a:ext uri="{FF2B5EF4-FFF2-40B4-BE49-F238E27FC236}">
                <a16:creationId xmlns:a16="http://schemas.microsoft.com/office/drawing/2014/main" id="{A2823994-7059-1B36-E0E3-F0C99D2B0AF0}"/>
              </a:ext>
            </a:extLst>
          </p:cNvPr>
          <p:cNvSpPr txBox="1"/>
          <p:nvPr/>
        </p:nvSpPr>
        <p:spPr>
          <a:xfrm>
            <a:off x="4048500" y="2905003"/>
            <a:ext cx="1210588" cy="369332"/>
          </a:xfrm>
          <a:prstGeom prst="rect">
            <a:avLst/>
          </a:prstGeom>
          <a:noFill/>
        </p:spPr>
        <p:txBody>
          <a:bodyPr wrap="none" rtlCol="0">
            <a:spAutoFit/>
          </a:bodyPr>
          <a:lstStyle/>
          <a:p>
            <a:r>
              <a:rPr lang="en-US" sz="1800" dirty="0">
                <a:solidFill>
                  <a:srgbClr val="C00000"/>
                </a:solidFill>
              </a:rPr>
              <a:t>No circuit!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6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963"/>
                                        </p:tgtEl>
                                        <p:attrNameLst>
                                          <p:attrName>style.visibility</p:attrName>
                                        </p:attrNameLst>
                                      </p:cBhvr>
                                      <p:to>
                                        <p:strVal val="hidden"/>
                                      </p:to>
                                    </p:set>
                                  </p:childTnLst>
                                </p:cTn>
                              </p:par>
                              <p:par>
                                <p:cTn id="11" presetID="1" presetClass="entr" presetSubtype="0" fill="hold" nodeType="withEffect">
                                  <p:stCondLst>
                                    <p:cond delay="0"/>
                                  </p:stCondLst>
                                  <p:childTnLst>
                                    <p:set>
                                      <p:cBhvr>
                                        <p:cTn id="12" dur="1" fill="hold">
                                          <p:stCondLst>
                                            <p:cond delay="0"/>
                                          </p:stCondLst>
                                        </p:cTn>
                                        <p:tgtEl>
                                          <p:spTgt spid="96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nodeType="clickEffect">
                                  <p:stCondLst>
                                    <p:cond delay="0"/>
                                  </p:stCondLst>
                                  <p:childTnLst>
                                    <p:set>
                                      <p:cBhvr>
                                        <p:cTn id="16" dur="1" fill="hold">
                                          <p:stCondLst>
                                            <p:cond delay="0"/>
                                          </p:stCondLst>
                                        </p:cTn>
                                        <p:tgtEl>
                                          <p:spTgt spid="964"/>
                                        </p:tgtEl>
                                        <p:attrNameLst>
                                          <p:attrName>style.visibility</p:attrName>
                                        </p:attrNameLst>
                                      </p:cBhvr>
                                      <p:to>
                                        <p:strVal val="hidden"/>
                                      </p:to>
                                    </p:set>
                                  </p:childTnLst>
                                </p:cTn>
                              </p:par>
                              <p:par>
                                <p:cTn id="17" presetID="1" presetClass="entr" presetSubtype="0" fill="hold" nodeType="withEffect">
                                  <p:stCondLst>
                                    <p:cond delay="0"/>
                                  </p:stCondLst>
                                  <p:childTnLst>
                                    <p:set>
                                      <p:cBhvr>
                                        <p:cTn id="18" dur="1" fill="hold">
                                          <p:stCondLst>
                                            <p:cond delay="0"/>
                                          </p:stCondLst>
                                        </p:cTn>
                                        <p:tgtEl>
                                          <p:spTgt spid="96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nodeType="clickEffect">
                                  <p:stCondLst>
                                    <p:cond delay="0"/>
                                  </p:stCondLst>
                                  <p:childTnLst>
                                    <p:set>
                                      <p:cBhvr>
                                        <p:cTn id="22" dur="1" fill="hold">
                                          <p:stCondLst>
                                            <p:cond delay="0"/>
                                          </p:stCondLst>
                                        </p:cTn>
                                        <p:tgtEl>
                                          <p:spTgt spid="965"/>
                                        </p:tgtEl>
                                        <p:attrNameLst>
                                          <p:attrName>style.visibility</p:attrName>
                                        </p:attrNameLst>
                                      </p:cBhvr>
                                      <p:to>
                                        <p:strVal val="hidden"/>
                                      </p:to>
                                    </p:set>
                                  </p:childTnLst>
                                </p:cTn>
                              </p:par>
                              <p:par>
                                <p:cTn id="23" presetID="1" presetClass="entr" presetSubtype="0" fill="hold" nodeType="withEffect">
                                  <p:stCondLst>
                                    <p:cond delay="0"/>
                                  </p:stCondLst>
                                  <p:childTnLst>
                                    <p:set>
                                      <p:cBhvr>
                                        <p:cTn id="24" dur="1" fill="hold">
                                          <p:stCondLst>
                                            <p:cond delay="0"/>
                                          </p:stCondLst>
                                        </p:cTn>
                                        <p:tgtEl>
                                          <p:spTgt spid="96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nodeType="clickEffect">
                                  <p:stCondLst>
                                    <p:cond delay="0"/>
                                  </p:stCondLst>
                                  <p:childTnLst>
                                    <p:set>
                                      <p:cBhvr>
                                        <p:cTn id="28" dur="1" fill="hold">
                                          <p:stCondLst>
                                            <p:cond delay="0"/>
                                          </p:stCondLst>
                                        </p:cTn>
                                        <p:tgtEl>
                                          <p:spTgt spid="966"/>
                                        </p:tgtEl>
                                        <p:attrNameLst>
                                          <p:attrName>style.visibility</p:attrName>
                                        </p:attrNameLst>
                                      </p:cBhvr>
                                      <p:to>
                                        <p:strVal val="hidden"/>
                                      </p:to>
                                    </p:set>
                                  </p:childTnLst>
                                </p:cTn>
                              </p:par>
                              <p:par>
                                <p:cTn id="29" presetID="1" presetClass="entr" presetSubtype="0" fill="hold" nodeType="withEffect">
                                  <p:stCondLst>
                                    <p:cond delay="0"/>
                                  </p:stCondLst>
                                  <p:childTnLst>
                                    <p:set>
                                      <p:cBhvr>
                                        <p:cTn id="30" dur="1" fill="hold">
                                          <p:stCondLst>
                                            <p:cond delay="0"/>
                                          </p:stCondLst>
                                        </p:cTn>
                                        <p:tgtEl>
                                          <p:spTgt spid="96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nodeType="clickEffect">
                                  <p:stCondLst>
                                    <p:cond delay="0"/>
                                  </p:stCondLst>
                                  <p:childTnLst>
                                    <p:set>
                                      <p:cBhvr>
                                        <p:cTn id="34" dur="1" fill="hold">
                                          <p:stCondLst>
                                            <p:cond delay="0"/>
                                          </p:stCondLst>
                                        </p:cTn>
                                        <p:tgtEl>
                                          <p:spTgt spid="967"/>
                                        </p:tgtEl>
                                        <p:attrNameLst>
                                          <p:attrName>style.visibility</p:attrName>
                                        </p:attrNameLst>
                                      </p:cBhvr>
                                      <p:to>
                                        <p:strVal val="hidden"/>
                                      </p:to>
                                    </p:set>
                                  </p:childTnLst>
                                </p:cTn>
                              </p:par>
                              <p:par>
                                <p:cTn id="35" presetID="1" presetClass="entr" presetSubtype="0" fill="hold" nodeType="withEffect">
                                  <p:stCondLst>
                                    <p:cond delay="0"/>
                                  </p:stCondLst>
                                  <p:childTnLst>
                                    <p:set>
                                      <p:cBhvr>
                                        <p:cTn id="36" dur="1" fill="hold">
                                          <p:stCondLst>
                                            <p:cond delay="0"/>
                                          </p:stCondLst>
                                        </p:cTn>
                                        <p:tgtEl>
                                          <p:spTgt spid="9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987"/>
        <p:cNvGrpSpPr/>
        <p:nvPr/>
      </p:nvGrpSpPr>
      <p:grpSpPr>
        <a:xfrm>
          <a:off x="0" y="0"/>
          <a:ext cx="0" cy="0"/>
          <a:chOff x="0" y="0"/>
          <a:chExt cx="0" cy="0"/>
        </a:xfrm>
      </p:grpSpPr>
      <p:sp>
        <p:nvSpPr>
          <p:cNvPr id="988" name="Google Shape;988;p67"/>
          <p:cNvSpPr txBox="1">
            <a:spLocks noGrp="1"/>
          </p:cNvSpPr>
          <p:nvPr>
            <p:ph type="body" idx="1"/>
          </p:nvPr>
        </p:nvSpPr>
        <p:spPr>
          <a:xfrm>
            <a:off x="4812375" y="402200"/>
            <a:ext cx="4038000" cy="4260900"/>
          </a:xfrm>
          <a:prstGeom prst="rect">
            <a:avLst/>
          </a:prstGeom>
        </p:spPr>
        <p:txBody>
          <a:bodyPr spcFirstLastPara="1" wrap="square" lIns="91425" tIns="91425" rIns="91425" bIns="91425" anchor="ctr" anchorCtr="0">
            <a:noAutofit/>
          </a:bodyPr>
          <a:lstStyle/>
          <a:p>
            <a:pPr marL="0" lvl="0" indent="0" algn="l" rtl="0">
              <a:spcBef>
                <a:spcPts val="600"/>
              </a:spcBef>
              <a:spcAft>
                <a:spcPts val="0"/>
              </a:spcAft>
              <a:buNone/>
            </a:pPr>
            <a:r>
              <a:rPr lang="en">
                <a:solidFill>
                  <a:srgbClr val="B7B7B7"/>
                </a:solidFill>
              </a:rPr>
              <a:t>Internet Design Principles</a:t>
            </a:r>
            <a:endParaRPr>
              <a:solidFill>
                <a:srgbClr val="B7B7B7"/>
              </a:solidFill>
            </a:endParaRPr>
          </a:p>
          <a:p>
            <a:pPr marL="457200" lvl="0" indent="-342900" algn="l" rtl="0">
              <a:spcBef>
                <a:spcPts val="600"/>
              </a:spcBef>
              <a:spcAft>
                <a:spcPts val="0"/>
              </a:spcAft>
              <a:buClr>
                <a:srgbClr val="B7B7B7"/>
              </a:buClr>
              <a:buSzPts val="1800"/>
              <a:buChar char="•"/>
            </a:pPr>
            <a:r>
              <a:rPr lang="en">
                <a:solidFill>
                  <a:srgbClr val="B7B7B7"/>
                </a:solidFill>
              </a:rPr>
              <a:t>Architecting the Internet</a:t>
            </a:r>
            <a:endParaRPr>
              <a:solidFill>
                <a:srgbClr val="B7B7B7"/>
              </a:solidFill>
            </a:endParaRPr>
          </a:p>
          <a:p>
            <a:pPr marL="457200" lvl="0" indent="-342900" algn="l" rtl="0">
              <a:spcBef>
                <a:spcPts val="0"/>
              </a:spcBef>
              <a:spcAft>
                <a:spcPts val="0"/>
              </a:spcAft>
              <a:buClr>
                <a:srgbClr val="B7B7B7"/>
              </a:buClr>
              <a:buSzPts val="1800"/>
              <a:buChar char="•"/>
            </a:pPr>
            <a:r>
              <a:rPr lang="en">
                <a:solidFill>
                  <a:srgbClr val="B7B7B7"/>
                </a:solidFill>
              </a:rPr>
              <a:t>Narrow Waist, Demultiplexing</a:t>
            </a:r>
            <a:endParaRPr>
              <a:solidFill>
                <a:srgbClr val="B7B7B7"/>
              </a:solidFill>
            </a:endParaRPr>
          </a:p>
          <a:p>
            <a:pPr marL="457200" lvl="0" indent="-342900" algn="l" rtl="0">
              <a:spcBef>
                <a:spcPts val="0"/>
              </a:spcBef>
              <a:spcAft>
                <a:spcPts val="0"/>
              </a:spcAft>
              <a:buClr>
                <a:srgbClr val="B7B7B7"/>
              </a:buClr>
              <a:buSzPts val="1800"/>
              <a:buChar char="•"/>
            </a:pPr>
            <a:r>
              <a:rPr lang="en">
                <a:solidFill>
                  <a:srgbClr val="B7B7B7"/>
                </a:solidFill>
              </a:rPr>
              <a:t>End-to-End Principle</a:t>
            </a:r>
            <a:endParaRPr>
              <a:solidFill>
                <a:srgbClr val="B7B7B7"/>
              </a:solidFill>
            </a:endParaRPr>
          </a:p>
          <a:p>
            <a:pPr marL="0" lvl="0" indent="0" algn="l" rtl="0">
              <a:spcBef>
                <a:spcPts val="600"/>
              </a:spcBef>
              <a:spcAft>
                <a:spcPts val="0"/>
              </a:spcAft>
              <a:buNone/>
            </a:pPr>
            <a:r>
              <a:rPr lang="en" b="1">
                <a:solidFill>
                  <a:schemeClr val="accent3"/>
                </a:solidFill>
                <a:latin typeface="Roboto"/>
                <a:ea typeface="Roboto"/>
                <a:cs typeface="Roboto"/>
                <a:sym typeface="Roboto"/>
              </a:rPr>
              <a:t>Designing Resource Sharing</a:t>
            </a:r>
            <a:endParaRPr b="1">
              <a:solidFill>
                <a:schemeClr val="accent3"/>
              </a:solidFill>
              <a:latin typeface="Roboto"/>
              <a:ea typeface="Roboto"/>
              <a:cs typeface="Roboto"/>
              <a:sym typeface="Roboto"/>
            </a:endParaRPr>
          </a:p>
          <a:p>
            <a:pPr marL="457200" lvl="0" indent="-342900" algn="l" rtl="0">
              <a:spcBef>
                <a:spcPts val="600"/>
              </a:spcBef>
              <a:spcAft>
                <a:spcPts val="0"/>
              </a:spcAft>
              <a:buClr>
                <a:srgbClr val="B7B7B7"/>
              </a:buClr>
              <a:buSzPts val="1800"/>
              <a:buChar char="•"/>
            </a:pPr>
            <a:r>
              <a:rPr lang="en">
                <a:solidFill>
                  <a:srgbClr val="B7B7B7"/>
                </a:solidFill>
              </a:rPr>
              <a:t>Statistical Multiplexing</a:t>
            </a:r>
            <a:endParaRPr>
              <a:solidFill>
                <a:srgbClr val="B7B7B7"/>
              </a:solidFill>
            </a:endParaRPr>
          </a:p>
          <a:p>
            <a:pPr marL="457200" lvl="0" indent="-342900" algn="l" rtl="0">
              <a:spcBef>
                <a:spcPts val="0"/>
              </a:spcBef>
              <a:spcAft>
                <a:spcPts val="0"/>
              </a:spcAft>
              <a:buClr>
                <a:srgbClr val="B7B7B7"/>
              </a:buClr>
              <a:buSzPts val="1800"/>
              <a:buChar char="•"/>
            </a:pPr>
            <a:r>
              <a:rPr lang="en">
                <a:solidFill>
                  <a:srgbClr val="B7B7B7"/>
                </a:solidFill>
              </a:rPr>
              <a:t>Circuit vs. Packet Switching</a:t>
            </a:r>
            <a:endParaRPr>
              <a:solidFill>
                <a:srgbClr val="B7B7B7"/>
              </a:solidFill>
            </a:endParaRPr>
          </a:p>
          <a:p>
            <a:pPr marL="457200" lvl="0" indent="-342900" algn="l" rtl="0">
              <a:spcBef>
                <a:spcPts val="0"/>
              </a:spcBef>
              <a:spcAft>
                <a:spcPts val="0"/>
              </a:spcAft>
              <a:buClr>
                <a:schemeClr val="accent3"/>
              </a:buClr>
              <a:buSzPts val="1800"/>
              <a:buFont typeface="Roboto"/>
              <a:buChar char="•"/>
            </a:pPr>
            <a:r>
              <a:rPr lang="en" b="1">
                <a:solidFill>
                  <a:schemeClr val="accent3"/>
                </a:solidFill>
                <a:latin typeface="Roboto"/>
                <a:ea typeface="Roboto"/>
                <a:cs typeface="Roboto"/>
                <a:sym typeface="Roboto"/>
              </a:rPr>
              <a:t>Which is Better?</a:t>
            </a:r>
            <a:endParaRPr>
              <a:solidFill>
                <a:srgbClr val="B7B7B7"/>
              </a:solidFill>
            </a:endParaRPr>
          </a:p>
          <a:p>
            <a:pPr marL="457200" lvl="0" indent="-342900" algn="l" rtl="0">
              <a:spcBef>
                <a:spcPts val="0"/>
              </a:spcBef>
              <a:spcAft>
                <a:spcPts val="0"/>
              </a:spcAft>
              <a:buClr>
                <a:srgbClr val="B7B7B7"/>
              </a:buClr>
              <a:buSzPts val="1800"/>
              <a:buChar char="•"/>
            </a:pPr>
            <a:r>
              <a:rPr lang="en">
                <a:solidFill>
                  <a:srgbClr val="B7B7B7"/>
                </a:solidFill>
              </a:rPr>
              <a:t>A Brief History</a:t>
            </a:r>
            <a:endParaRPr>
              <a:solidFill>
                <a:srgbClr val="B7B7B7"/>
              </a:solidFill>
            </a:endParaRPr>
          </a:p>
        </p:txBody>
      </p:sp>
      <p:sp>
        <p:nvSpPr>
          <p:cNvPr id="989" name="Google Shape;989;p67"/>
          <p:cNvSpPr txBox="1">
            <a:spLocks noGrp="1"/>
          </p:cNvSpPr>
          <p:nvPr>
            <p:ph type="title"/>
          </p:nvPr>
        </p:nvSpPr>
        <p:spPr>
          <a:xfrm>
            <a:off x="177925" y="1589050"/>
            <a:ext cx="4038000" cy="24522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Circuit vs. Packet Switching:</a:t>
            </a:r>
            <a:br>
              <a:rPr lang="en"/>
            </a:br>
            <a:r>
              <a:rPr lang="en"/>
              <a:t>Which is Better?</a:t>
            </a:r>
            <a:endParaRPr/>
          </a:p>
        </p:txBody>
      </p:sp>
      <p:sp>
        <p:nvSpPr>
          <p:cNvPr id="990" name="Google Shape;990;p67"/>
          <p:cNvSpPr txBox="1">
            <a:spLocks noGrp="1"/>
          </p:cNvSpPr>
          <p:nvPr>
            <p:ph type="subTitle" idx="2"/>
          </p:nvPr>
        </p:nvSpPr>
        <p:spPr>
          <a:xfrm>
            <a:off x="177925" y="4068000"/>
            <a:ext cx="4158000" cy="393600"/>
          </a:xfrm>
          <a:prstGeom prst="rect">
            <a:avLst/>
          </a:prstGeom>
        </p:spPr>
        <p:txBody>
          <a:bodyPr spcFirstLastPara="1" wrap="square" lIns="91425" tIns="91425" rIns="91425" bIns="91425" anchor="ctr" anchorCtr="0">
            <a:noAutofit/>
          </a:bodyPr>
          <a:lstStyle/>
          <a:p>
            <a:pPr marL="0" lvl="0" indent="0" algn="l" rtl="0">
              <a:spcBef>
                <a:spcPts val="600"/>
              </a:spcBef>
              <a:spcAft>
                <a:spcPts val="0"/>
              </a:spcAft>
              <a:buNone/>
            </a:pPr>
            <a:r>
              <a:rPr lang="en-US" dirty="0"/>
              <a:t>Lecture 2, Spring 2026</a:t>
            </a:r>
            <a:endParaRPr dirty="0"/>
          </a:p>
        </p:txBody>
      </p:sp>
      <p:sp>
        <p:nvSpPr>
          <p:cNvPr id="2" name="Slide Number Placeholder 1">
            <a:extLst>
              <a:ext uri="{FF2B5EF4-FFF2-40B4-BE49-F238E27FC236}">
                <a16:creationId xmlns:a16="http://schemas.microsoft.com/office/drawing/2014/main" id="{C15EA676-A0DC-012D-CD99-35629636201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37</a:t>
            </a:fld>
            <a:endParaRPr lang="en"/>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994"/>
        <p:cNvGrpSpPr/>
        <p:nvPr/>
      </p:nvGrpSpPr>
      <p:grpSpPr>
        <a:xfrm>
          <a:off x="0" y="0"/>
          <a:ext cx="0" cy="0"/>
          <a:chOff x="0" y="0"/>
          <a:chExt cx="0" cy="0"/>
        </a:xfrm>
      </p:grpSpPr>
      <p:sp>
        <p:nvSpPr>
          <p:cNvPr id="995" name="Google Shape;995;p68"/>
          <p:cNvSpPr txBox="1">
            <a:spLocks noGrp="1"/>
          </p:cNvSpPr>
          <p:nvPr>
            <p:ph type="title"/>
          </p:nvPr>
        </p:nvSpPr>
        <p:spPr>
          <a:xfrm>
            <a:off x="0" y="0"/>
            <a:ext cx="9144000" cy="393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Circuit Switching vs. Packet Switching: Which is Better?</a:t>
            </a:r>
            <a:endParaRPr/>
          </a:p>
        </p:txBody>
      </p:sp>
      <p:sp>
        <p:nvSpPr>
          <p:cNvPr id="996" name="Google Shape;996;p68"/>
          <p:cNvSpPr txBox="1">
            <a:spLocks noGrp="1"/>
          </p:cNvSpPr>
          <p:nvPr>
            <p:ph type="body" idx="1"/>
          </p:nvPr>
        </p:nvSpPr>
        <p:spPr>
          <a:xfrm>
            <a:off x="107050" y="402200"/>
            <a:ext cx="8909700" cy="45306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a:t>Which is better? We can compare along several dimensions.</a:t>
            </a:r>
            <a:endParaRPr/>
          </a:p>
          <a:p>
            <a:pPr marL="457200" lvl="0" indent="-342900" algn="l" rtl="0">
              <a:spcBef>
                <a:spcPts val="600"/>
              </a:spcBef>
              <a:spcAft>
                <a:spcPts val="0"/>
              </a:spcAft>
              <a:buSzPts val="1800"/>
              <a:buAutoNum type="arabicPeriod"/>
            </a:pPr>
            <a:r>
              <a:rPr lang="en"/>
              <a:t>Which one offers a better abstraction to applications?</a:t>
            </a:r>
            <a:endParaRPr/>
          </a:p>
          <a:p>
            <a:pPr marL="457200" lvl="0" indent="-342900" algn="l" rtl="0">
              <a:spcBef>
                <a:spcPts val="0"/>
              </a:spcBef>
              <a:spcAft>
                <a:spcPts val="0"/>
              </a:spcAft>
              <a:buSzPts val="1800"/>
              <a:buAutoNum type="arabicPeriod"/>
            </a:pPr>
            <a:r>
              <a:rPr lang="en"/>
              <a:t>Which one is more efficient at scale?</a:t>
            </a:r>
            <a:endParaRPr>
              <a:solidFill>
                <a:srgbClr val="000000"/>
              </a:solidFill>
            </a:endParaRPr>
          </a:p>
          <a:p>
            <a:pPr marL="457200" lvl="0" indent="-342900" algn="l" rtl="0">
              <a:spcBef>
                <a:spcPts val="0"/>
              </a:spcBef>
              <a:spcAft>
                <a:spcPts val="0"/>
              </a:spcAft>
              <a:buSzPts val="1800"/>
              <a:buAutoNum type="arabicPeriod"/>
            </a:pPr>
            <a:r>
              <a:rPr lang="en"/>
              <a:t>Which one is better at handling failures at scale?</a:t>
            </a:r>
            <a:endParaRPr/>
          </a:p>
          <a:p>
            <a:pPr marL="457200" lvl="0" indent="-342900" algn="l" rtl="0">
              <a:spcBef>
                <a:spcPts val="0"/>
              </a:spcBef>
              <a:spcAft>
                <a:spcPts val="0"/>
              </a:spcAft>
              <a:buSzPts val="1800"/>
              <a:buAutoNum type="arabicPeriod"/>
            </a:pPr>
            <a:r>
              <a:rPr lang="en"/>
              <a:t>Which one is easier (less complex) to implement at scale?</a:t>
            </a:r>
            <a:endParaRPr/>
          </a:p>
        </p:txBody>
      </p:sp>
      <p:sp>
        <p:nvSpPr>
          <p:cNvPr id="2" name="Slide Number Placeholder 1">
            <a:extLst>
              <a:ext uri="{FF2B5EF4-FFF2-40B4-BE49-F238E27FC236}">
                <a16:creationId xmlns:a16="http://schemas.microsoft.com/office/drawing/2014/main" id="{9986BDD2-66C3-C29C-765A-C77D23DA6CF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38</a:t>
            </a:fld>
            <a:endParaRPr lang="en"/>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000"/>
        <p:cNvGrpSpPr/>
        <p:nvPr/>
      </p:nvGrpSpPr>
      <p:grpSpPr>
        <a:xfrm>
          <a:off x="0" y="0"/>
          <a:ext cx="0" cy="0"/>
          <a:chOff x="0" y="0"/>
          <a:chExt cx="0" cy="0"/>
        </a:xfrm>
      </p:grpSpPr>
      <p:sp>
        <p:nvSpPr>
          <p:cNvPr id="1001" name="Google Shape;1001;p69"/>
          <p:cNvSpPr txBox="1">
            <a:spLocks noGrp="1"/>
          </p:cNvSpPr>
          <p:nvPr>
            <p:ph type="title"/>
          </p:nvPr>
        </p:nvSpPr>
        <p:spPr>
          <a:xfrm>
            <a:off x="0" y="0"/>
            <a:ext cx="9144000" cy="393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Which is Better? (1/4) – Application Abstraction</a:t>
            </a:r>
            <a:endParaRPr/>
          </a:p>
        </p:txBody>
      </p:sp>
      <p:sp>
        <p:nvSpPr>
          <p:cNvPr id="1002" name="Google Shape;1002;p69"/>
          <p:cNvSpPr txBox="1">
            <a:spLocks noGrp="1"/>
          </p:cNvSpPr>
          <p:nvPr>
            <p:ph type="body" idx="1"/>
          </p:nvPr>
        </p:nvSpPr>
        <p:spPr>
          <a:xfrm>
            <a:off x="107050" y="402200"/>
            <a:ext cx="8909700" cy="33870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a:t>As a programmer, </a:t>
            </a:r>
            <a:r>
              <a:rPr lang="en" b="1"/>
              <a:t>circuit switching</a:t>
            </a:r>
            <a:r>
              <a:rPr lang="en"/>
              <a:t> is more convenient.</a:t>
            </a:r>
            <a:endParaRPr/>
          </a:p>
          <a:p>
            <a:pPr marL="457200" lvl="0" indent="-342900" algn="l" rtl="0">
              <a:spcBef>
                <a:spcPts val="600"/>
              </a:spcBef>
              <a:spcAft>
                <a:spcPts val="0"/>
              </a:spcAft>
              <a:buSzPts val="1800"/>
              <a:buChar char="●"/>
            </a:pPr>
            <a:r>
              <a:rPr lang="en"/>
              <a:t>You get a guarantee of reserved resources.</a:t>
            </a:r>
            <a:endParaRPr/>
          </a:p>
          <a:p>
            <a:pPr marL="457200" lvl="0" indent="-342900" algn="l" rtl="0">
              <a:spcBef>
                <a:spcPts val="0"/>
              </a:spcBef>
              <a:spcAft>
                <a:spcPts val="0"/>
              </a:spcAft>
              <a:buSzPts val="1800"/>
              <a:buChar char="●"/>
            </a:pPr>
            <a:r>
              <a:rPr lang="en"/>
              <a:t>More predictable and understandable behavior.</a:t>
            </a:r>
            <a:endParaRPr/>
          </a:p>
          <a:p>
            <a:pPr marL="457200" lvl="0" indent="-342900" algn="l" rtl="0">
              <a:spcBef>
                <a:spcPts val="0"/>
              </a:spcBef>
              <a:spcAft>
                <a:spcPts val="0"/>
              </a:spcAft>
              <a:buSzPts val="1800"/>
              <a:buChar char="●"/>
            </a:pPr>
            <a:r>
              <a:rPr lang="en"/>
              <a:t>Leads to an intuitive business model for companies.</a:t>
            </a:r>
            <a:endParaRPr/>
          </a:p>
          <a:p>
            <a:pPr marL="914400" lvl="1" indent="-342900" algn="l" rtl="0">
              <a:spcBef>
                <a:spcPts val="0"/>
              </a:spcBef>
              <a:spcAft>
                <a:spcPts val="0"/>
              </a:spcAft>
              <a:buSzPts val="1800"/>
              <a:buChar char="○"/>
            </a:pPr>
            <a:r>
              <a:rPr lang="en"/>
              <a:t>Charge a user depending on what they reserve.</a:t>
            </a:r>
            <a:endParaRPr/>
          </a:p>
        </p:txBody>
      </p:sp>
      <p:sp>
        <p:nvSpPr>
          <p:cNvPr id="1003" name="Google Shape;1003;p69"/>
          <p:cNvSpPr txBox="1"/>
          <p:nvPr/>
        </p:nvSpPr>
        <p:spPr>
          <a:xfrm>
            <a:off x="2405100" y="3789200"/>
            <a:ext cx="4333800" cy="1143600"/>
          </a:xfrm>
          <a:prstGeom prst="rect">
            <a:avLst/>
          </a:prstGeom>
          <a:noFill/>
          <a:ln>
            <a:noFill/>
          </a:ln>
        </p:spPr>
        <p:txBody>
          <a:bodyPr spcFirstLastPara="1" wrap="square" lIns="91425" tIns="91425" rIns="91425" bIns="91425" anchor="t" anchorCtr="0">
            <a:spAutoFit/>
          </a:bodyPr>
          <a:lstStyle/>
          <a:p>
            <a:pPr marL="457200" lvl="0" indent="-317500" algn="l" rtl="0">
              <a:lnSpc>
                <a:spcPct val="115000"/>
              </a:lnSpc>
              <a:spcBef>
                <a:spcPts val="600"/>
              </a:spcBef>
              <a:spcAft>
                <a:spcPts val="0"/>
              </a:spcAft>
              <a:buClr>
                <a:schemeClr val="accent3"/>
              </a:buClr>
              <a:buSzPts val="1400"/>
              <a:buFont typeface="Roboto"/>
              <a:buAutoNum type="arabicPeriod"/>
            </a:pPr>
            <a:r>
              <a:rPr lang="en" b="1">
                <a:solidFill>
                  <a:schemeClr val="accent3"/>
                </a:solidFill>
                <a:latin typeface="Roboto"/>
                <a:ea typeface="Roboto"/>
                <a:cs typeface="Roboto"/>
                <a:sym typeface="Roboto"/>
              </a:rPr>
              <a:t>Better abstraction to applications?</a:t>
            </a:r>
            <a:endParaRPr b="1">
              <a:solidFill>
                <a:schemeClr val="accent3"/>
              </a:solidFill>
              <a:latin typeface="Roboto"/>
              <a:ea typeface="Roboto"/>
              <a:cs typeface="Roboto"/>
              <a:sym typeface="Roboto"/>
            </a:endParaRPr>
          </a:p>
          <a:p>
            <a:pPr marL="457200" lvl="0" indent="-317500" algn="l" rtl="0">
              <a:lnSpc>
                <a:spcPct val="115000"/>
              </a:lnSpc>
              <a:spcBef>
                <a:spcPts val="0"/>
              </a:spcBef>
              <a:spcAft>
                <a:spcPts val="0"/>
              </a:spcAft>
              <a:buClr>
                <a:srgbClr val="B7B7B7"/>
              </a:buClr>
              <a:buSzPts val="1400"/>
              <a:buFont typeface="Roboto"/>
              <a:buAutoNum type="arabicPeriod"/>
            </a:pPr>
            <a:r>
              <a:rPr lang="en">
                <a:solidFill>
                  <a:srgbClr val="B7B7B7"/>
                </a:solidFill>
                <a:latin typeface="Roboto"/>
                <a:ea typeface="Roboto"/>
                <a:cs typeface="Roboto"/>
                <a:sym typeface="Roboto"/>
              </a:rPr>
              <a:t>More efficient at scale?</a:t>
            </a:r>
            <a:endParaRPr>
              <a:solidFill>
                <a:srgbClr val="B7B7B7"/>
              </a:solidFill>
              <a:latin typeface="Roboto"/>
              <a:ea typeface="Roboto"/>
              <a:cs typeface="Roboto"/>
              <a:sym typeface="Roboto"/>
            </a:endParaRPr>
          </a:p>
          <a:p>
            <a:pPr marL="457200" lvl="0" indent="-317500" algn="l" rtl="0">
              <a:lnSpc>
                <a:spcPct val="115000"/>
              </a:lnSpc>
              <a:spcBef>
                <a:spcPts val="0"/>
              </a:spcBef>
              <a:spcAft>
                <a:spcPts val="0"/>
              </a:spcAft>
              <a:buClr>
                <a:srgbClr val="B7B7B7"/>
              </a:buClr>
              <a:buSzPts val="1400"/>
              <a:buFont typeface="Roboto"/>
              <a:buAutoNum type="arabicPeriod"/>
            </a:pPr>
            <a:r>
              <a:rPr lang="en">
                <a:solidFill>
                  <a:srgbClr val="B7B7B7"/>
                </a:solidFill>
                <a:latin typeface="Roboto"/>
                <a:ea typeface="Roboto"/>
                <a:cs typeface="Roboto"/>
                <a:sym typeface="Roboto"/>
              </a:rPr>
              <a:t>Better at handling failures at scale?</a:t>
            </a:r>
            <a:endParaRPr>
              <a:solidFill>
                <a:srgbClr val="B7B7B7"/>
              </a:solidFill>
              <a:latin typeface="Roboto"/>
              <a:ea typeface="Roboto"/>
              <a:cs typeface="Roboto"/>
              <a:sym typeface="Roboto"/>
            </a:endParaRPr>
          </a:p>
          <a:p>
            <a:pPr marL="457200" lvl="0" indent="-317500" algn="l" rtl="0">
              <a:lnSpc>
                <a:spcPct val="115000"/>
              </a:lnSpc>
              <a:spcBef>
                <a:spcPts val="0"/>
              </a:spcBef>
              <a:spcAft>
                <a:spcPts val="0"/>
              </a:spcAft>
              <a:buClr>
                <a:srgbClr val="B7B7B7"/>
              </a:buClr>
              <a:buSzPts val="1400"/>
              <a:buFont typeface="Roboto"/>
              <a:buAutoNum type="arabicPeriod"/>
            </a:pPr>
            <a:r>
              <a:rPr lang="en">
                <a:solidFill>
                  <a:srgbClr val="B7B7B7"/>
                </a:solidFill>
                <a:latin typeface="Roboto"/>
                <a:ea typeface="Roboto"/>
                <a:cs typeface="Roboto"/>
                <a:sym typeface="Roboto"/>
              </a:rPr>
              <a:t>Easier (less complex) to implement at scale?</a:t>
            </a:r>
            <a:endParaRPr>
              <a:solidFill>
                <a:srgbClr val="B7B7B7"/>
              </a:solidFill>
            </a:endParaRPr>
          </a:p>
        </p:txBody>
      </p:sp>
      <p:sp>
        <p:nvSpPr>
          <p:cNvPr id="2" name="Slide Number Placeholder 1">
            <a:extLst>
              <a:ext uri="{FF2B5EF4-FFF2-40B4-BE49-F238E27FC236}">
                <a16:creationId xmlns:a16="http://schemas.microsoft.com/office/drawing/2014/main" id="{EBCCBF65-084D-28AB-FD08-A9090308974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39</a:t>
            </a:fld>
            <a:endParaRPr lang="en"/>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31"/>
          <p:cNvSpPr txBox="1">
            <a:spLocks noGrp="1"/>
          </p:cNvSpPr>
          <p:nvPr>
            <p:ph type="body" idx="1"/>
          </p:nvPr>
        </p:nvSpPr>
        <p:spPr>
          <a:xfrm>
            <a:off x="107050" y="402200"/>
            <a:ext cx="8909700" cy="45306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dirty="0"/>
              <a:t>6. </a:t>
            </a:r>
            <a:r>
              <a:rPr lang="en" b="1" dirty="0"/>
              <a:t>Layering</a:t>
            </a:r>
            <a:r>
              <a:rPr lang="en" dirty="0"/>
              <a:t>.</a:t>
            </a:r>
            <a:endParaRPr dirty="0"/>
          </a:p>
          <a:p>
            <a:pPr marL="457200" lvl="0" indent="-342900" algn="l" rtl="0">
              <a:spcBef>
                <a:spcPts val="600"/>
              </a:spcBef>
              <a:spcAft>
                <a:spcPts val="0"/>
              </a:spcAft>
              <a:buSzPts val="1800"/>
              <a:buChar char="●"/>
            </a:pPr>
            <a:r>
              <a:rPr lang="en" dirty="0"/>
              <a:t>Each layer relies on the layer below, and supports the layer above.</a:t>
            </a:r>
            <a:endParaRPr dirty="0"/>
          </a:p>
          <a:p>
            <a:pPr marL="457200" lvl="0" indent="-342900" algn="l" rtl="0">
              <a:spcBef>
                <a:spcPts val="0"/>
              </a:spcBef>
              <a:spcAft>
                <a:spcPts val="0"/>
              </a:spcAft>
              <a:buSzPts val="1800"/>
              <a:buChar char="●"/>
            </a:pPr>
            <a:r>
              <a:rPr lang="en" dirty="0"/>
              <a:t>Allows us to innovate at one layer, without disturbing other layers.</a:t>
            </a:r>
            <a:endParaRPr dirty="0"/>
          </a:p>
          <a:p>
            <a:pPr marL="457200" lvl="0" indent="-342900" algn="l" rtl="0">
              <a:spcBef>
                <a:spcPts val="0"/>
              </a:spcBef>
              <a:spcAft>
                <a:spcPts val="0"/>
              </a:spcAft>
              <a:buClr>
                <a:schemeClr val="accent3"/>
              </a:buClr>
              <a:buSzPts val="1800"/>
              <a:buChar char="●"/>
            </a:pPr>
            <a:r>
              <a:rPr lang="en" dirty="0">
                <a:solidFill>
                  <a:schemeClr val="accent3"/>
                </a:solidFill>
              </a:rPr>
              <a:t>Alternative: </a:t>
            </a:r>
            <a:r>
              <a:rPr lang="en-US" altLang="zh-CN" dirty="0">
                <a:solidFill>
                  <a:schemeClr val="accent3"/>
                </a:solidFill>
              </a:rPr>
              <a:t>cross-layer </a:t>
            </a:r>
            <a:r>
              <a:rPr lang="en" dirty="0">
                <a:solidFill>
                  <a:schemeClr val="accent3"/>
                </a:solidFill>
              </a:rPr>
              <a:t>protocols spanning multiple layers let us optimize several layers together.</a:t>
            </a:r>
            <a:endParaRPr dirty="0">
              <a:solidFill>
                <a:schemeClr val="accent3"/>
              </a:solidFill>
            </a:endParaRPr>
          </a:p>
          <a:p>
            <a:pPr marL="0" lvl="0" indent="0" algn="l" rtl="0">
              <a:spcBef>
                <a:spcPts val="600"/>
              </a:spcBef>
              <a:spcAft>
                <a:spcPts val="0"/>
              </a:spcAft>
              <a:buNone/>
            </a:pPr>
            <a:r>
              <a:rPr lang="en" dirty="0">
                <a:solidFill>
                  <a:srgbClr val="000000"/>
                </a:solidFill>
              </a:rPr>
              <a:t>7. </a:t>
            </a:r>
            <a:r>
              <a:rPr lang="en" b="1" dirty="0"/>
              <a:t>Federation via narrow-waist interface</a:t>
            </a:r>
            <a:r>
              <a:rPr lang="en" dirty="0"/>
              <a:t>.</a:t>
            </a:r>
            <a:endParaRPr dirty="0"/>
          </a:p>
          <a:p>
            <a:pPr marL="457200" lvl="0" indent="-342900" algn="l" rtl="0">
              <a:spcBef>
                <a:spcPts val="600"/>
              </a:spcBef>
              <a:spcAft>
                <a:spcPts val="0"/>
              </a:spcAft>
              <a:buSzPts val="1800"/>
              <a:buChar char="●"/>
            </a:pPr>
            <a:r>
              <a:rPr lang="en" dirty="0"/>
              <a:t>Federation works because all operators speak the same Layer 3 protocol.</a:t>
            </a:r>
            <a:endParaRPr dirty="0"/>
          </a:p>
        </p:txBody>
      </p:sp>
      <p:sp>
        <p:nvSpPr>
          <p:cNvPr id="188" name="Google Shape;188;p31"/>
          <p:cNvSpPr txBox="1">
            <a:spLocks noGrp="1"/>
          </p:cNvSpPr>
          <p:nvPr>
            <p:ph type="title"/>
          </p:nvPr>
        </p:nvSpPr>
        <p:spPr>
          <a:xfrm>
            <a:off x="0" y="0"/>
            <a:ext cx="9144000" cy="393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accent3"/>
                </a:solidFill>
              </a:rPr>
              <a:t>The Internet Design Principles</a:t>
            </a:r>
            <a:endParaRPr>
              <a:solidFill>
                <a:schemeClr val="accent3"/>
              </a:solidFill>
            </a:endParaRPr>
          </a:p>
          <a:p>
            <a:pPr marL="0" lvl="0" indent="0" algn="l" rtl="0">
              <a:spcBef>
                <a:spcPts val="0"/>
              </a:spcBef>
              <a:spcAft>
                <a:spcPts val="0"/>
              </a:spcAft>
              <a:buNone/>
            </a:pPr>
            <a:endParaRPr/>
          </a:p>
        </p:txBody>
      </p:sp>
      <p:sp>
        <p:nvSpPr>
          <p:cNvPr id="2" name="Slide Number Placeholder 1">
            <a:extLst>
              <a:ext uri="{FF2B5EF4-FFF2-40B4-BE49-F238E27FC236}">
                <a16:creationId xmlns:a16="http://schemas.microsoft.com/office/drawing/2014/main" id="{B472941A-F6CE-49AE-0C84-31EA2612765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4</a:t>
            </a:fld>
            <a:endParaRPr lang="en"/>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1007"/>
        <p:cNvGrpSpPr/>
        <p:nvPr/>
      </p:nvGrpSpPr>
      <p:grpSpPr>
        <a:xfrm>
          <a:off x="0" y="0"/>
          <a:ext cx="0" cy="0"/>
          <a:chOff x="0" y="0"/>
          <a:chExt cx="0" cy="0"/>
        </a:xfrm>
      </p:grpSpPr>
      <p:sp>
        <p:nvSpPr>
          <p:cNvPr id="1008" name="Google Shape;1008;p70"/>
          <p:cNvSpPr txBox="1">
            <a:spLocks noGrp="1"/>
          </p:cNvSpPr>
          <p:nvPr>
            <p:ph type="title"/>
          </p:nvPr>
        </p:nvSpPr>
        <p:spPr>
          <a:xfrm>
            <a:off x="0" y="0"/>
            <a:ext cx="9144000" cy="393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Which is Better? (2/4) – Efficiency</a:t>
            </a:r>
            <a:endParaRPr/>
          </a:p>
        </p:txBody>
      </p:sp>
      <p:sp>
        <p:nvSpPr>
          <p:cNvPr id="1009" name="Google Shape;1009;p70"/>
          <p:cNvSpPr txBox="1">
            <a:spLocks noGrp="1"/>
          </p:cNvSpPr>
          <p:nvPr>
            <p:ph type="body" idx="1"/>
          </p:nvPr>
        </p:nvSpPr>
        <p:spPr>
          <a:xfrm>
            <a:off x="107050" y="402200"/>
            <a:ext cx="8909700" cy="33870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b="1"/>
              <a:t>Packet switching</a:t>
            </a:r>
            <a:r>
              <a:rPr lang="en"/>
              <a:t> is typically more efficient.</a:t>
            </a:r>
            <a:endParaRPr/>
          </a:p>
          <a:p>
            <a:pPr marL="457200" lvl="0" indent="-342900" algn="l" rtl="0">
              <a:spcBef>
                <a:spcPts val="600"/>
              </a:spcBef>
              <a:spcAft>
                <a:spcPts val="0"/>
              </a:spcAft>
              <a:buSzPts val="1800"/>
              <a:buChar char="●"/>
            </a:pPr>
            <a:r>
              <a:rPr lang="en"/>
              <a:t>Circuit switching takes time for setup/teardown.</a:t>
            </a:r>
            <a:endParaRPr/>
          </a:p>
          <a:p>
            <a:pPr marL="914400" lvl="1" indent="-342900" algn="l" rtl="0">
              <a:spcBef>
                <a:spcPts val="0"/>
              </a:spcBef>
              <a:spcAft>
                <a:spcPts val="0"/>
              </a:spcAft>
              <a:buSzPts val="1800"/>
              <a:buChar char="○"/>
            </a:pPr>
            <a:r>
              <a:rPr lang="en"/>
              <a:t>Very inefficient if you don't have much data to send, e.g. short flows.</a:t>
            </a:r>
            <a:endParaRPr/>
          </a:p>
          <a:p>
            <a:pPr marL="457200" lvl="0" indent="-342900" algn="l" rtl="0">
              <a:spcBef>
                <a:spcPts val="0"/>
              </a:spcBef>
              <a:spcAft>
                <a:spcPts val="0"/>
              </a:spcAft>
              <a:buSzPts val="1800"/>
              <a:buChar char="●"/>
            </a:pPr>
            <a:r>
              <a:rPr lang="en"/>
              <a:t>Circuit switching can lead to wasted resources.</a:t>
            </a:r>
            <a:endParaRPr/>
          </a:p>
          <a:p>
            <a:pPr marL="914400" lvl="1" indent="-342900" algn="l" rtl="0">
              <a:spcBef>
                <a:spcPts val="0"/>
              </a:spcBef>
              <a:spcAft>
                <a:spcPts val="0"/>
              </a:spcAft>
              <a:buSzPts val="1800"/>
              <a:buChar char="○"/>
            </a:pPr>
            <a:r>
              <a:rPr lang="en"/>
              <a:t>If I reserve 5 Mbps for an hour, I might not need 5 Mbps the whole hour.</a:t>
            </a:r>
            <a:endParaRPr/>
          </a:p>
          <a:p>
            <a:pPr marL="914400" lvl="1" indent="-342900" algn="l" rtl="0">
              <a:spcBef>
                <a:spcPts val="0"/>
              </a:spcBef>
              <a:spcAft>
                <a:spcPts val="0"/>
              </a:spcAft>
              <a:buSzPts val="1800"/>
              <a:buChar char="○"/>
            </a:pPr>
            <a:r>
              <a:rPr lang="en"/>
              <a:t>Other people could be using the resources I'm not using.</a:t>
            </a:r>
            <a:endParaRPr/>
          </a:p>
          <a:p>
            <a:pPr marL="914400" lvl="1" indent="-342900" algn="l" rtl="0">
              <a:spcBef>
                <a:spcPts val="0"/>
              </a:spcBef>
              <a:spcAft>
                <a:spcPts val="0"/>
              </a:spcAft>
              <a:buSzPts val="1800"/>
              <a:buChar char="○"/>
            </a:pPr>
            <a:r>
              <a:rPr lang="en"/>
              <a:t>How much better depends on the "burstiness" of the traffic sources.</a:t>
            </a:r>
            <a:endParaRPr/>
          </a:p>
        </p:txBody>
      </p:sp>
      <p:sp>
        <p:nvSpPr>
          <p:cNvPr id="1010" name="Google Shape;1010;p70"/>
          <p:cNvSpPr txBox="1"/>
          <p:nvPr/>
        </p:nvSpPr>
        <p:spPr>
          <a:xfrm>
            <a:off x="2405100" y="3789200"/>
            <a:ext cx="4333800" cy="1143600"/>
          </a:xfrm>
          <a:prstGeom prst="rect">
            <a:avLst/>
          </a:prstGeom>
          <a:noFill/>
          <a:ln>
            <a:noFill/>
          </a:ln>
        </p:spPr>
        <p:txBody>
          <a:bodyPr spcFirstLastPara="1" wrap="square" lIns="91425" tIns="91425" rIns="91425" bIns="91425" anchor="t" anchorCtr="0">
            <a:spAutoFit/>
          </a:bodyPr>
          <a:lstStyle/>
          <a:p>
            <a:pPr marL="457200" lvl="0" indent="-317500" algn="l" rtl="0">
              <a:lnSpc>
                <a:spcPct val="115000"/>
              </a:lnSpc>
              <a:spcBef>
                <a:spcPts val="600"/>
              </a:spcBef>
              <a:spcAft>
                <a:spcPts val="0"/>
              </a:spcAft>
              <a:buClr>
                <a:srgbClr val="B7B7B7"/>
              </a:buClr>
              <a:buSzPts val="1400"/>
              <a:buFont typeface="Roboto"/>
              <a:buAutoNum type="arabicPeriod"/>
            </a:pPr>
            <a:r>
              <a:rPr lang="en">
                <a:solidFill>
                  <a:srgbClr val="B7B7B7"/>
                </a:solidFill>
                <a:latin typeface="Roboto"/>
                <a:ea typeface="Roboto"/>
                <a:cs typeface="Roboto"/>
                <a:sym typeface="Roboto"/>
              </a:rPr>
              <a:t>Better abstraction to applications?</a:t>
            </a:r>
            <a:endParaRPr>
              <a:solidFill>
                <a:srgbClr val="B7B7B7"/>
              </a:solidFill>
              <a:latin typeface="Roboto"/>
              <a:ea typeface="Roboto"/>
              <a:cs typeface="Roboto"/>
              <a:sym typeface="Roboto"/>
            </a:endParaRPr>
          </a:p>
          <a:p>
            <a:pPr marL="457200" lvl="0" indent="-317500" algn="l" rtl="0">
              <a:lnSpc>
                <a:spcPct val="115000"/>
              </a:lnSpc>
              <a:spcBef>
                <a:spcPts val="0"/>
              </a:spcBef>
              <a:spcAft>
                <a:spcPts val="0"/>
              </a:spcAft>
              <a:buClr>
                <a:schemeClr val="accent3"/>
              </a:buClr>
              <a:buSzPts val="1400"/>
              <a:buFont typeface="Roboto"/>
              <a:buAutoNum type="arabicPeriod"/>
            </a:pPr>
            <a:r>
              <a:rPr lang="en" b="1">
                <a:solidFill>
                  <a:schemeClr val="accent3"/>
                </a:solidFill>
                <a:latin typeface="Roboto"/>
                <a:ea typeface="Roboto"/>
                <a:cs typeface="Roboto"/>
                <a:sym typeface="Roboto"/>
              </a:rPr>
              <a:t>More efficient at scale?</a:t>
            </a:r>
            <a:endParaRPr b="1">
              <a:solidFill>
                <a:schemeClr val="accent3"/>
              </a:solidFill>
              <a:latin typeface="Roboto"/>
              <a:ea typeface="Roboto"/>
              <a:cs typeface="Roboto"/>
              <a:sym typeface="Roboto"/>
            </a:endParaRPr>
          </a:p>
          <a:p>
            <a:pPr marL="457200" lvl="0" indent="-317500" algn="l" rtl="0">
              <a:lnSpc>
                <a:spcPct val="115000"/>
              </a:lnSpc>
              <a:spcBef>
                <a:spcPts val="0"/>
              </a:spcBef>
              <a:spcAft>
                <a:spcPts val="0"/>
              </a:spcAft>
              <a:buClr>
                <a:srgbClr val="B7B7B7"/>
              </a:buClr>
              <a:buSzPts val="1400"/>
              <a:buFont typeface="Roboto"/>
              <a:buAutoNum type="arabicPeriod"/>
            </a:pPr>
            <a:r>
              <a:rPr lang="en">
                <a:solidFill>
                  <a:srgbClr val="B7B7B7"/>
                </a:solidFill>
                <a:latin typeface="Roboto"/>
                <a:ea typeface="Roboto"/>
                <a:cs typeface="Roboto"/>
                <a:sym typeface="Roboto"/>
              </a:rPr>
              <a:t>Better at handling failures at scale?</a:t>
            </a:r>
            <a:endParaRPr>
              <a:solidFill>
                <a:srgbClr val="B7B7B7"/>
              </a:solidFill>
              <a:latin typeface="Roboto"/>
              <a:ea typeface="Roboto"/>
              <a:cs typeface="Roboto"/>
              <a:sym typeface="Roboto"/>
            </a:endParaRPr>
          </a:p>
          <a:p>
            <a:pPr marL="457200" lvl="0" indent="-317500" algn="l" rtl="0">
              <a:lnSpc>
                <a:spcPct val="115000"/>
              </a:lnSpc>
              <a:spcBef>
                <a:spcPts val="0"/>
              </a:spcBef>
              <a:spcAft>
                <a:spcPts val="0"/>
              </a:spcAft>
              <a:buClr>
                <a:srgbClr val="B7B7B7"/>
              </a:buClr>
              <a:buSzPts val="1400"/>
              <a:buFont typeface="Roboto"/>
              <a:buAutoNum type="arabicPeriod"/>
            </a:pPr>
            <a:r>
              <a:rPr lang="en">
                <a:solidFill>
                  <a:srgbClr val="B7B7B7"/>
                </a:solidFill>
                <a:latin typeface="Roboto"/>
                <a:ea typeface="Roboto"/>
                <a:cs typeface="Roboto"/>
                <a:sym typeface="Roboto"/>
              </a:rPr>
              <a:t>Easier (less complex) to implement at scale?</a:t>
            </a:r>
            <a:endParaRPr>
              <a:solidFill>
                <a:srgbClr val="B7B7B7"/>
              </a:solidFill>
            </a:endParaRPr>
          </a:p>
        </p:txBody>
      </p:sp>
      <p:sp>
        <p:nvSpPr>
          <p:cNvPr id="2" name="Slide Number Placeholder 1">
            <a:extLst>
              <a:ext uri="{FF2B5EF4-FFF2-40B4-BE49-F238E27FC236}">
                <a16:creationId xmlns:a16="http://schemas.microsoft.com/office/drawing/2014/main" id="{23F10C3B-261B-6508-19B7-409838A2C54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40</a:t>
            </a:fld>
            <a:endParaRPr lang="en"/>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1014"/>
        <p:cNvGrpSpPr/>
        <p:nvPr/>
      </p:nvGrpSpPr>
      <p:grpSpPr>
        <a:xfrm>
          <a:off x="0" y="0"/>
          <a:ext cx="0" cy="0"/>
          <a:chOff x="0" y="0"/>
          <a:chExt cx="0" cy="0"/>
        </a:xfrm>
      </p:grpSpPr>
      <p:sp>
        <p:nvSpPr>
          <p:cNvPr id="1015" name="Google Shape;1015;p71"/>
          <p:cNvSpPr/>
          <p:nvPr/>
        </p:nvSpPr>
        <p:spPr>
          <a:xfrm>
            <a:off x="1525188" y="3049713"/>
            <a:ext cx="1418100" cy="434400"/>
          </a:xfrm>
          <a:prstGeom prst="rect">
            <a:avLst/>
          </a:prstGeom>
          <a:solidFill>
            <a:srgbClr val="F4CCCC"/>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1016" name="Google Shape;1016;p71"/>
          <p:cNvSpPr txBox="1">
            <a:spLocks noGrp="1"/>
          </p:cNvSpPr>
          <p:nvPr>
            <p:ph type="title"/>
          </p:nvPr>
        </p:nvSpPr>
        <p:spPr>
          <a:xfrm>
            <a:off x="0" y="0"/>
            <a:ext cx="9144000" cy="393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accent3"/>
                </a:solidFill>
              </a:rPr>
              <a:t>Which is Better? (2/4) – Efficiency – Packet Burstiness</a:t>
            </a:r>
            <a:endParaRPr/>
          </a:p>
        </p:txBody>
      </p:sp>
      <p:sp>
        <p:nvSpPr>
          <p:cNvPr id="1017" name="Google Shape;1017;p71"/>
          <p:cNvSpPr txBox="1">
            <a:spLocks noGrp="1"/>
          </p:cNvSpPr>
          <p:nvPr>
            <p:ph type="body" idx="1"/>
          </p:nvPr>
        </p:nvSpPr>
        <p:spPr>
          <a:xfrm>
            <a:off x="107050" y="402200"/>
            <a:ext cx="8909700" cy="5871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a:t>Circuit switching with </a:t>
            </a:r>
            <a:r>
              <a:rPr lang="en" i="1"/>
              <a:t>bursty</a:t>
            </a:r>
            <a:r>
              <a:rPr lang="en"/>
              <a:t> traffic leads to inefficient resource allocation.</a:t>
            </a:r>
            <a:endParaRPr/>
          </a:p>
        </p:txBody>
      </p:sp>
      <p:cxnSp>
        <p:nvCxnSpPr>
          <p:cNvPr id="1018" name="Google Shape;1018;p71"/>
          <p:cNvCxnSpPr/>
          <p:nvPr/>
        </p:nvCxnSpPr>
        <p:spPr>
          <a:xfrm>
            <a:off x="1525274" y="3049713"/>
            <a:ext cx="1418100" cy="0"/>
          </a:xfrm>
          <a:prstGeom prst="straightConnector1">
            <a:avLst/>
          </a:prstGeom>
          <a:noFill/>
          <a:ln w="19050" cap="flat" cmpd="sng">
            <a:solidFill>
              <a:srgbClr val="000000"/>
            </a:solidFill>
            <a:prstDash val="solid"/>
            <a:round/>
            <a:headEnd type="none" w="med" len="med"/>
            <a:tailEnd type="none" w="med" len="med"/>
          </a:ln>
        </p:spPr>
      </p:cxnSp>
      <p:sp>
        <p:nvSpPr>
          <p:cNvPr id="1019" name="Google Shape;1019;p71"/>
          <p:cNvSpPr txBox="1"/>
          <p:nvPr/>
        </p:nvSpPr>
        <p:spPr>
          <a:xfrm>
            <a:off x="1525338" y="2758689"/>
            <a:ext cx="1175100" cy="270900"/>
          </a:xfrm>
          <a:prstGeom prst="rect">
            <a:avLst/>
          </a:prstGeom>
          <a:noFill/>
          <a:ln>
            <a:noFill/>
          </a:ln>
        </p:spPr>
        <p:txBody>
          <a:bodyPr spcFirstLastPara="1" wrap="square" lIns="27425" tIns="27425" rIns="27425" bIns="27425" anchor="t" anchorCtr="0">
            <a:spAutoFit/>
          </a:bodyPr>
          <a:lstStyle/>
          <a:p>
            <a:pPr marL="0" lvl="0" indent="0" algn="l" rtl="0">
              <a:spcBef>
                <a:spcPts val="0"/>
              </a:spcBef>
              <a:spcAft>
                <a:spcPts val="0"/>
              </a:spcAft>
              <a:buNone/>
            </a:pPr>
            <a:r>
              <a:rPr lang="en">
                <a:latin typeface="Roboto"/>
                <a:ea typeface="Roboto"/>
                <a:cs typeface="Roboto"/>
                <a:sym typeface="Roboto"/>
              </a:rPr>
              <a:t>Capacity = 30</a:t>
            </a:r>
            <a:endParaRPr>
              <a:latin typeface="Roboto"/>
              <a:ea typeface="Roboto"/>
              <a:cs typeface="Roboto"/>
              <a:sym typeface="Roboto"/>
            </a:endParaRPr>
          </a:p>
        </p:txBody>
      </p:sp>
      <p:sp>
        <p:nvSpPr>
          <p:cNvPr id="1020" name="Google Shape;1020;p71"/>
          <p:cNvSpPr/>
          <p:nvPr/>
        </p:nvSpPr>
        <p:spPr>
          <a:xfrm>
            <a:off x="1526513" y="3069013"/>
            <a:ext cx="1418209" cy="321927"/>
          </a:xfrm>
          <a:custGeom>
            <a:avLst/>
            <a:gdLst/>
            <a:ahLst/>
            <a:cxnLst/>
            <a:rect l="l" t="t" r="r" b="b"/>
            <a:pathLst>
              <a:path w="57088" h="25749" extrusionOk="0">
                <a:moveTo>
                  <a:pt x="0" y="25749"/>
                </a:moveTo>
                <a:lnTo>
                  <a:pt x="5798" y="25749"/>
                </a:lnTo>
                <a:lnTo>
                  <a:pt x="5798" y="0"/>
                </a:lnTo>
                <a:lnTo>
                  <a:pt x="14388" y="0"/>
                </a:lnTo>
                <a:lnTo>
                  <a:pt x="14388" y="25702"/>
                </a:lnTo>
                <a:lnTo>
                  <a:pt x="57088" y="25702"/>
                </a:lnTo>
              </a:path>
            </a:pathLst>
          </a:custGeom>
          <a:noFill/>
          <a:ln w="19050" cap="flat" cmpd="sng">
            <a:solidFill>
              <a:schemeClr val="accent2"/>
            </a:solidFill>
            <a:prstDash val="solid"/>
            <a:round/>
            <a:headEnd type="none" w="med" len="med"/>
            <a:tailEnd type="none" w="med" len="med"/>
          </a:ln>
        </p:spPr>
        <p:txBody>
          <a:bodyPr/>
          <a:lstStyle/>
          <a:p>
            <a:endParaRPr lang="en-US"/>
          </a:p>
        </p:txBody>
      </p:sp>
      <p:sp>
        <p:nvSpPr>
          <p:cNvPr id="1021" name="Google Shape;1021;p71"/>
          <p:cNvSpPr txBox="1"/>
          <p:nvPr/>
        </p:nvSpPr>
        <p:spPr>
          <a:xfrm>
            <a:off x="2971213" y="3096363"/>
            <a:ext cx="1231500" cy="270900"/>
          </a:xfrm>
          <a:prstGeom prst="rect">
            <a:avLst/>
          </a:prstGeom>
          <a:noFill/>
          <a:ln>
            <a:noFill/>
          </a:ln>
        </p:spPr>
        <p:txBody>
          <a:bodyPr spcFirstLastPara="1" wrap="square" lIns="27425" tIns="27425" rIns="27425" bIns="27425" anchor="t" anchorCtr="0">
            <a:spAutoFit/>
          </a:bodyPr>
          <a:lstStyle/>
          <a:p>
            <a:pPr marL="0" lvl="0" indent="0" algn="l" rtl="0">
              <a:spcBef>
                <a:spcPts val="0"/>
              </a:spcBef>
              <a:spcAft>
                <a:spcPts val="0"/>
              </a:spcAft>
              <a:buNone/>
            </a:pPr>
            <a:r>
              <a:rPr lang="en">
                <a:solidFill>
                  <a:schemeClr val="accent2"/>
                </a:solidFill>
                <a:latin typeface="Roboto"/>
                <a:ea typeface="Roboto"/>
                <a:cs typeface="Roboto"/>
                <a:sym typeface="Roboto"/>
              </a:rPr>
              <a:t>A reserves 13.</a:t>
            </a:r>
            <a:endParaRPr>
              <a:solidFill>
                <a:schemeClr val="accent2"/>
              </a:solidFill>
              <a:latin typeface="Roboto"/>
              <a:ea typeface="Roboto"/>
              <a:cs typeface="Roboto"/>
              <a:sym typeface="Roboto"/>
            </a:endParaRPr>
          </a:p>
        </p:txBody>
      </p:sp>
      <p:sp>
        <p:nvSpPr>
          <p:cNvPr id="1022" name="Google Shape;1022;p71"/>
          <p:cNvSpPr txBox="1"/>
          <p:nvPr/>
        </p:nvSpPr>
        <p:spPr>
          <a:xfrm>
            <a:off x="2971213" y="3532211"/>
            <a:ext cx="1231500" cy="270900"/>
          </a:xfrm>
          <a:prstGeom prst="rect">
            <a:avLst/>
          </a:prstGeom>
          <a:noFill/>
          <a:ln>
            <a:noFill/>
          </a:ln>
        </p:spPr>
        <p:txBody>
          <a:bodyPr spcFirstLastPara="1" wrap="square" lIns="27425" tIns="27425" rIns="27425" bIns="27425" anchor="t" anchorCtr="0">
            <a:spAutoFit/>
          </a:bodyPr>
          <a:lstStyle/>
          <a:p>
            <a:pPr marL="0" lvl="0" indent="0" algn="l" rtl="0">
              <a:spcBef>
                <a:spcPts val="0"/>
              </a:spcBef>
              <a:spcAft>
                <a:spcPts val="0"/>
              </a:spcAft>
              <a:buNone/>
            </a:pPr>
            <a:r>
              <a:rPr lang="en">
                <a:solidFill>
                  <a:schemeClr val="accent3"/>
                </a:solidFill>
                <a:latin typeface="Roboto"/>
                <a:ea typeface="Roboto"/>
                <a:cs typeface="Roboto"/>
                <a:sym typeface="Roboto"/>
              </a:rPr>
              <a:t>B reserves 11.</a:t>
            </a:r>
            <a:endParaRPr>
              <a:solidFill>
                <a:schemeClr val="accent3"/>
              </a:solidFill>
              <a:latin typeface="Roboto"/>
              <a:ea typeface="Roboto"/>
              <a:cs typeface="Roboto"/>
              <a:sym typeface="Roboto"/>
            </a:endParaRPr>
          </a:p>
        </p:txBody>
      </p:sp>
      <p:sp>
        <p:nvSpPr>
          <p:cNvPr id="1023" name="Google Shape;1023;p71"/>
          <p:cNvSpPr txBox="1"/>
          <p:nvPr/>
        </p:nvSpPr>
        <p:spPr>
          <a:xfrm>
            <a:off x="2971213" y="3883927"/>
            <a:ext cx="1452900" cy="270900"/>
          </a:xfrm>
          <a:prstGeom prst="rect">
            <a:avLst/>
          </a:prstGeom>
          <a:noFill/>
          <a:ln>
            <a:noFill/>
          </a:ln>
        </p:spPr>
        <p:txBody>
          <a:bodyPr spcFirstLastPara="1" wrap="square" lIns="27425" tIns="27425" rIns="27425" bIns="27425" anchor="t" anchorCtr="0">
            <a:spAutoFit/>
          </a:bodyPr>
          <a:lstStyle/>
          <a:p>
            <a:pPr marL="0" lvl="0" indent="0" algn="l" rtl="0">
              <a:spcBef>
                <a:spcPts val="0"/>
              </a:spcBef>
              <a:spcAft>
                <a:spcPts val="0"/>
              </a:spcAft>
              <a:buNone/>
            </a:pPr>
            <a:r>
              <a:rPr lang="en">
                <a:solidFill>
                  <a:srgbClr val="6AA84F"/>
                </a:solidFill>
                <a:latin typeface="Roboto"/>
                <a:ea typeface="Roboto"/>
                <a:cs typeface="Roboto"/>
                <a:sym typeface="Roboto"/>
              </a:rPr>
              <a:t>Not enough for C!</a:t>
            </a:r>
            <a:endParaRPr>
              <a:solidFill>
                <a:srgbClr val="6AA84F"/>
              </a:solidFill>
              <a:latin typeface="Roboto"/>
              <a:ea typeface="Roboto"/>
              <a:cs typeface="Roboto"/>
              <a:sym typeface="Roboto"/>
            </a:endParaRPr>
          </a:p>
        </p:txBody>
      </p:sp>
      <p:sp>
        <p:nvSpPr>
          <p:cNvPr id="1024" name="Google Shape;1024;p71"/>
          <p:cNvSpPr txBox="1"/>
          <p:nvPr/>
        </p:nvSpPr>
        <p:spPr>
          <a:xfrm>
            <a:off x="1525200" y="4352925"/>
            <a:ext cx="2898900" cy="486300"/>
          </a:xfrm>
          <a:prstGeom prst="rect">
            <a:avLst/>
          </a:prstGeom>
          <a:noFill/>
          <a:ln>
            <a:noFill/>
          </a:ln>
        </p:spPr>
        <p:txBody>
          <a:bodyPr spcFirstLastPara="1" wrap="square" lIns="27425" tIns="27425" rIns="27425" bIns="27425" anchor="t" anchorCtr="0">
            <a:spAutoFit/>
          </a:bodyPr>
          <a:lstStyle/>
          <a:p>
            <a:pPr marL="0" lvl="0" indent="0" algn="ctr" rtl="0">
              <a:spcBef>
                <a:spcPts val="0"/>
              </a:spcBef>
              <a:spcAft>
                <a:spcPts val="0"/>
              </a:spcAft>
              <a:buNone/>
            </a:pPr>
            <a:r>
              <a:rPr lang="en">
                <a:latin typeface="Roboto"/>
                <a:ea typeface="Roboto"/>
                <a:cs typeface="Roboto"/>
                <a:sym typeface="Roboto"/>
              </a:rPr>
              <a:t>Circuit switching:</a:t>
            </a:r>
            <a:br>
              <a:rPr lang="en">
                <a:latin typeface="Roboto"/>
                <a:ea typeface="Roboto"/>
                <a:cs typeface="Roboto"/>
                <a:sym typeface="Roboto"/>
              </a:rPr>
            </a:br>
            <a:r>
              <a:rPr lang="en">
                <a:latin typeface="Roboto"/>
                <a:ea typeface="Roboto"/>
                <a:cs typeface="Roboto"/>
                <a:sym typeface="Roboto"/>
              </a:rPr>
              <a:t>Must reject one of the flows!</a:t>
            </a:r>
            <a:endParaRPr>
              <a:latin typeface="Roboto"/>
              <a:ea typeface="Roboto"/>
              <a:cs typeface="Roboto"/>
              <a:sym typeface="Roboto"/>
            </a:endParaRPr>
          </a:p>
        </p:txBody>
      </p:sp>
      <p:sp>
        <p:nvSpPr>
          <p:cNvPr id="1025" name="Google Shape;1025;p71"/>
          <p:cNvSpPr/>
          <p:nvPr/>
        </p:nvSpPr>
        <p:spPr>
          <a:xfrm>
            <a:off x="1525188" y="3484113"/>
            <a:ext cx="1418100" cy="434400"/>
          </a:xfrm>
          <a:prstGeom prst="rect">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1026" name="Google Shape;1026;p71"/>
          <p:cNvSpPr/>
          <p:nvPr/>
        </p:nvSpPr>
        <p:spPr>
          <a:xfrm>
            <a:off x="1526512" y="3492988"/>
            <a:ext cx="1418250" cy="321873"/>
          </a:xfrm>
          <a:custGeom>
            <a:avLst/>
            <a:gdLst/>
            <a:ahLst/>
            <a:cxnLst/>
            <a:rect l="l" t="t" r="r" b="b"/>
            <a:pathLst>
              <a:path w="57038" h="25719" extrusionOk="0">
                <a:moveTo>
                  <a:pt x="0" y="25719"/>
                </a:moveTo>
                <a:lnTo>
                  <a:pt x="24435" y="25719"/>
                </a:lnTo>
                <a:lnTo>
                  <a:pt x="24435" y="0"/>
                </a:lnTo>
                <a:lnTo>
                  <a:pt x="33032" y="0"/>
                </a:lnTo>
                <a:lnTo>
                  <a:pt x="33032" y="25700"/>
                </a:lnTo>
                <a:lnTo>
                  <a:pt x="57038" y="25700"/>
                </a:lnTo>
              </a:path>
            </a:pathLst>
          </a:custGeom>
          <a:noFill/>
          <a:ln w="19050" cap="flat" cmpd="sng">
            <a:solidFill>
              <a:schemeClr val="accent3"/>
            </a:solidFill>
            <a:prstDash val="solid"/>
            <a:round/>
            <a:headEnd type="none" w="med" len="med"/>
            <a:tailEnd type="none" w="med" len="med"/>
          </a:ln>
        </p:spPr>
        <p:txBody>
          <a:bodyPr/>
          <a:lstStyle/>
          <a:p>
            <a:endParaRPr lang="en-US"/>
          </a:p>
        </p:txBody>
      </p:sp>
      <p:sp>
        <p:nvSpPr>
          <p:cNvPr id="1027" name="Google Shape;1027;p71"/>
          <p:cNvSpPr txBox="1"/>
          <p:nvPr/>
        </p:nvSpPr>
        <p:spPr>
          <a:xfrm>
            <a:off x="5791200" y="4352925"/>
            <a:ext cx="1827600" cy="486300"/>
          </a:xfrm>
          <a:prstGeom prst="rect">
            <a:avLst/>
          </a:prstGeom>
          <a:noFill/>
          <a:ln>
            <a:noFill/>
          </a:ln>
        </p:spPr>
        <p:txBody>
          <a:bodyPr spcFirstLastPara="1" wrap="square" lIns="27425" tIns="27425" rIns="27425" bIns="27425" anchor="t" anchorCtr="0">
            <a:spAutoFit/>
          </a:bodyPr>
          <a:lstStyle/>
          <a:p>
            <a:pPr marL="0" lvl="0" indent="0" algn="ctr" rtl="0">
              <a:spcBef>
                <a:spcPts val="0"/>
              </a:spcBef>
              <a:spcAft>
                <a:spcPts val="0"/>
              </a:spcAft>
              <a:buNone/>
            </a:pPr>
            <a:r>
              <a:rPr lang="en">
                <a:latin typeface="Roboto"/>
                <a:ea typeface="Roboto"/>
                <a:cs typeface="Roboto"/>
                <a:sym typeface="Roboto"/>
              </a:rPr>
              <a:t>Packet switching:</a:t>
            </a:r>
            <a:br>
              <a:rPr lang="en">
                <a:latin typeface="Roboto"/>
                <a:ea typeface="Roboto"/>
                <a:cs typeface="Roboto"/>
                <a:sym typeface="Roboto"/>
              </a:rPr>
            </a:br>
            <a:r>
              <a:rPr lang="en">
                <a:latin typeface="Roboto"/>
                <a:ea typeface="Roboto"/>
                <a:cs typeface="Roboto"/>
                <a:sym typeface="Roboto"/>
              </a:rPr>
              <a:t>All demands satisfied!</a:t>
            </a:r>
            <a:endParaRPr>
              <a:latin typeface="Roboto"/>
              <a:ea typeface="Roboto"/>
              <a:cs typeface="Roboto"/>
              <a:sym typeface="Roboto"/>
            </a:endParaRPr>
          </a:p>
        </p:txBody>
      </p:sp>
      <p:sp>
        <p:nvSpPr>
          <p:cNvPr id="1028" name="Google Shape;1028;p71"/>
          <p:cNvSpPr/>
          <p:nvPr/>
        </p:nvSpPr>
        <p:spPr>
          <a:xfrm>
            <a:off x="4187200" y="1578113"/>
            <a:ext cx="218700" cy="321900"/>
          </a:xfrm>
          <a:prstGeom prst="rect">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1029" name="Google Shape;1029;p71"/>
          <p:cNvSpPr/>
          <p:nvPr/>
        </p:nvSpPr>
        <p:spPr>
          <a:xfrm>
            <a:off x="3577725" y="1895513"/>
            <a:ext cx="1425900" cy="101700"/>
          </a:xfrm>
          <a:prstGeom prst="rect">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cxnSp>
        <p:nvCxnSpPr>
          <p:cNvPr id="1030" name="Google Shape;1030;p71"/>
          <p:cNvCxnSpPr/>
          <p:nvPr/>
        </p:nvCxnSpPr>
        <p:spPr>
          <a:xfrm>
            <a:off x="3571550" y="1997138"/>
            <a:ext cx="1917600" cy="0"/>
          </a:xfrm>
          <a:prstGeom prst="straightConnector1">
            <a:avLst/>
          </a:prstGeom>
          <a:noFill/>
          <a:ln w="9525" cap="flat" cmpd="sng">
            <a:solidFill>
              <a:schemeClr val="dk2"/>
            </a:solidFill>
            <a:prstDash val="solid"/>
            <a:round/>
            <a:headEnd type="none" w="med" len="med"/>
            <a:tailEnd type="triangle" w="med" len="med"/>
          </a:ln>
        </p:spPr>
      </p:cxnSp>
      <p:cxnSp>
        <p:nvCxnSpPr>
          <p:cNvPr id="1031" name="Google Shape;1031;p71"/>
          <p:cNvCxnSpPr/>
          <p:nvPr/>
        </p:nvCxnSpPr>
        <p:spPr>
          <a:xfrm rot="10800000">
            <a:off x="3576600" y="1294809"/>
            <a:ext cx="0" cy="706200"/>
          </a:xfrm>
          <a:prstGeom prst="straightConnector1">
            <a:avLst/>
          </a:prstGeom>
          <a:noFill/>
          <a:ln w="9525" cap="flat" cmpd="sng">
            <a:solidFill>
              <a:schemeClr val="dk2"/>
            </a:solidFill>
            <a:prstDash val="solid"/>
            <a:round/>
            <a:headEnd type="none" w="med" len="med"/>
            <a:tailEnd type="triangle" w="med" len="med"/>
          </a:ln>
        </p:spPr>
      </p:cxnSp>
      <p:sp>
        <p:nvSpPr>
          <p:cNvPr id="1032" name="Google Shape;1032;p71"/>
          <p:cNvSpPr/>
          <p:nvPr/>
        </p:nvSpPr>
        <p:spPr>
          <a:xfrm>
            <a:off x="3577500" y="1577462"/>
            <a:ext cx="1425950" cy="321873"/>
          </a:xfrm>
          <a:custGeom>
            <a:avLst/>
            <a:gdLst/>
            <a:ahLst/>
            <a:cxnLst/>
            <a:rect l="l" t="t" r="r" b="b"/>
            <a:pathLst>
              <a:path w="57038" h="25719" extrusionOk="0">
                <a:moveTo>
                  <a:pt x="0" y="25719"/>
                </a:moveTo>
                <a:lnTo>
                  <a:pt x="24435" y="25719"/>
                </a:lnTo>
                <a:lnTo>
                  <a:pt x="24435" y="0"/>
                </a:lnTo>
                <a:lnTo>
                  <a:pt x="33032" y="0"/>
                </a:lnTo>
                <a:lnTo>
                  <a:pt x="33032" y="25700"/>
                </a:lnTo>
                <a:lnTo>
                  <a:pt x="57038" y="25700"/>
                </a:lnTo>
              </a:path>
            </a:pathLst>
          </a:custGeom>
          <a:noFill/>
          <a:ln w="19050" cap="flat" cmpd="sng">
            <a:solidFill>
              <a:schemeClr val="accent3"/>
            </a:solidFill>
            <a:prstDash val="solid"/>
            <a:round/>
            <a:headEnd type="none" w="med" len="med"/>
            <a:tailEnd type="none" w="med" len="med"/>
          </a:ln>
        </p:spPr>
        <p:txBody>
          <a:bodyPr/>
          <a:lstStyle/>
          <a:p>
            <a:endParaRPr lang="en-US"/>
          </a:p>
        </p:txBody>
      </p:sp>
      <p:sp>
        <p:nvSpPr>
          <p:cNvPr id="1033" name="Google Shape;1033;p71"/>
          <p:cNvSpPr txBox="1"/>
          <p:nvPr/>
        </p:nvSpPr>
        <p:spPr>
          <a:xfrm>
            <a:off x="3571575" y="1082750"/>
            <a:ext cx="1427100" cy="270900"/>
          </a:xfrm>
          <a:prstGeom prst="rect">
            <a:avLst/>
          </a:prstGeom>
          <a:noFill/>
          <a:ln>
            <a:noFill/>
          </a:ln>
        </p:spPr>
        <p:txBody>
          <a:bodyPr spcFirstLastPara="1" wrap="square" lIns="27425" tIns="27425" rIns="27425" bIns="27425" anchor="t" anchorCtr="0">
            <a:spAutoFit/>
          </a:bodyPr>
          <a:lstStyle/>
          <a:p>
            <a:pPr marL="0" lvl="0" indent="0" algn="ctr" rtl="0">
              <a:spcBef>
                <a:spcPts val="0"/>
              </a:spcBef>
              <a:spcAft>
                <a:spcPts val="0"/>
              </a:spcAft>
              <a:buNone/>
            </a:pPr>
            <a:r>
              <a:rPr lang="en">
                <a:solidFill>
                  <a:schemeClr val="accent3"/>
                </a:solidFill>
                <a:latin typeface="Roboto"/>
                <a:ea typeface="Roboto"/>
                <a:cs typeface="Roboto"/>
                <a:sym typeface="Roboto"/>
              </a:rPr>
              <a:t>B's Demand</a:t>
            </a:r>
            <a:endParaRPr>
              <a:solidFill>
                <a:schemeClr val="accent3"/>
              </a:solidFill>
              <a:latin typeface="Roboto"/>
              <a:ea typeface="Roboto"/>
              <a:cs typeface="Roboto"/>
              <a:sym typeface="Roboto"/>
            </a:endParaRPr>
          </a:p>
        </p:txBody>
      </p:sp>
      <p:sp>
        <p:nvSpPr>
          <p:cNvPr id="1034" name="Google Shape;1034;p71"/>
          <p:cNvSpPr txBox="1"/>
          <p:nvPr/>
        </p:nvSpPr>
        <p:spPr>
          <a:xfrm>
            <a:off x="5120925" y="1651838"/>
            <a:ext cx="291900" cy="270900"/>
          </a:xfrm>
          <a:prstGeom prst="rect">
            <a:avLst/>
          </a:prstGeom>
          <a:noFill/>
          <a:ln>
            <a:noFill/>
          </a:ln>
        </p:spPr>
        <p:txBody>
          <a:bodyPr spcFirstLastPara="1" wrap="square" lIns="27425" tIns="27425" rIns="27425" bIns="27425" anchor="t" anchorCtr="0">
            <a:spAutoFit/>
          </a:bodyPr>
          <a:lstStyle/>
          <a:p>
            <a:pPr marL="0" lvl="0" indent="0" algn="l" rtl="0">
              <a:spcBef>
                <a:spcPts val="0"/>
              </a:spcBef>
              <a:spcAft>
                <a:spcPts val="0"/>
              </a:spcAft>
              <a:buNone/>
            </a:pPr>
            <a:r>
              <a:rPr lang="en">
                <a:solidFill>
                  <a:schemeClr val="accent3"/>
                </a:solidFill>
                <a:latin typeface="Roboto"/>
                <a:ea typeface="Roboto"/>
                <a:cs typeface="Roboto"/>
                <a:sym typeface="Roboto"/>
              </a:rPr>
              <a:t>11</a:t>
            </a:r>
            <a:endParaRPr>
              <a:solidFill>
                <a:schemeClr val="accent3"/>
              </a:solidFill>
              <a:latin typeface="Roboto"/>
              <a:ea typeface="Roboto"/>
              <a:cs typeface="Roboto"/>
              <a:sym typeface="Roboto"/>
            </a:endParaRPr>
          </a:p>
        </p:txBody>
      </p:sp>
      <p:cxnSp>
        <p:nvCxnSpPr>
          <p:cNvPr id="1035" name="Google Shape;1035;p71"/>
          <p:cNvCxnSpPr/>
          <p:nvPr/>
        </p:nvCxnSpPr>
        <p:spPr>
          <a:xfrm rot="10800000">
            <a:off x="5120925" y="1577438"/>
            <a:ext cx="0" cy="419700"/>
          </a:xfrm>
          <a:prstGeom prst="straightConnector1">
            <a:avLst/>
          </a:prstGeom>
          <a:noFill/>
          <a:ln w="9525" cap="flat" cmpd="sng">
            <a:solidFill>
              <a:schemeClr val="accent3"/>
            </a:solidFill>
            <a:prstDash val="solid"/>
            <a:round/>
            <a:headEnd type="triangle" w="med" len="med"/>
            <a:tailEnd type="triangle" w="med" len="med"/>
          </a:ln>
        </p:spPr>
      </p:cxnSp>
      <p:sp>
        <p:nvSpPr>
          <p:cNvPr id="1036" name="Google Shape;1036;p71"/>
          <p:cNvSpPr/>
          <p:nvPr/>
        </p:nvSpPr>
        <p:spPr>
          <a:xfrm>
            <a:off x="7427575" y="1516875"/>
            <a:ext cx="218700" cy="378600"/>
          </a:xfrm>
          <a:prstGeom prst="rect">
            <a:avLst/>
          </a:prstGeom>
          <a:solidFill>
            <a:srgbClr val="D9EAD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1037" name="Google Shape;1037;p71"/>
          <p:cNvSpPr/>
          <p:nvPr/>
        </p:nvSpPr>
        <p:spPr>
          <a:xfrm>
            <a:off x="6362125" y="1895500"/>
            <a:ext cx="1425900" cy="101700"/>
          </a:xfrm>
          <a:prstGeom prst="rect">
            <a:avLst/>
          </a:prstGeom>
          <a:solidFill>
            <a:srgbClr val="D9EAD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cxnSp>
        <p:nvCxnSpPr>
          <p:cNvPr id="1038" name="Google Shape;1038;p71"/>
          <p:cNvCxnSpPr/>
          <p:nvPr/>
        </p:nvCxnSpPr>
        <p:spPr>
          <a:xfrm>
            <a:off x="6355950" y="1997125"/>
            <a:ext cx="1917600" cy="0"/>
          </a:xfrm>
          <a:prstGeom prst="straightConnector1">
            <a:avLst/>
          </a:prstGeom>
          <a:noFill/>
          <a:ln w="9525" cap="flat" cmpd="sng">
            <a:solidFill>
              <a:schemeClr val="dk2"/>
            </a:solidFill>
            <a:prstDash val="solid"/>
            <a:round/>
            <a:headEnd type="none" w="med" len="med"/>
            <a:tailEnd type="triangle" w="med" len="med"/>
          </a:ln>
        </p:spPr>
      </p:cxnSp>
      <p:cxnSp>
        <p:nvCxnSpPr>
          <p:cNvPr id="1039" name="Google Shape;1039;p71"/>
          <p:cNvCxnSpPr/>
          <p:nvPr/>
        </p:nvCxnSpPr>
        <p:spPr>
          <a:xfrm rot="10800000">
            <a:off x="6361000" y="1290900"/>
            <a:ext cx="0" cy="710100"/>
          </a:xfrm>
          <a:prstGeom prst="straightConnector1">
            <a:avLst/>
          </a:prstGeom>
          <a:noFill/>
          <a:ln w="9525" cap="flat" cmpd="sng">
            <a:solidFill>
              <a:schemeClr val="dk2"/>
            </a:solidFill>
            <a:prstDash val="solid"/>
            <a:round/>
            <a:headEnd type="none" w="med" len="med"/>
            <a:tailEnd type="triangle" w="med" len="med"/>
          </a:ln>
        </p:spPr>
      </p:cxnSp>
      <p:sp>
        <p:nvSpPr>
          <p:cNvPr id="1040" name="Google Shape;1040;p71"/>
          <p:cNvSpPr/>
          <p:nvPr/>
        </p:nvSpPr>
        <p:spPr>
          <a:xfrm flipH="1">
            <a:off x="6361750" y="1516795"/>
            <a:ext cx="1427200" cy="378703"/>
          </a:xfrm>
          <a:custGeom>
            <a:avLst/>
            <a:gdLst/>
            <a:ahLst/>
            <a:cxnLst/>
            <a:rect l="l" t="t" r="r" b="b"/>
            <a:pathLst>
              <a:path w="57088" h="25749" extrusionOk="0">
                <a:moveTo>
                  <a:pt x="0" y="25749"/>
                </a:moveTo>
                <a:lnTo>
                  <a:pt x="5798" y="25749"/>
                </a:lnTo>
                <a:lnTo>
                  <a:pt x="5798" y="0"/>
                </a:lnTo>
                <a:lnTo>
                  <a:pt x="14388" y="0"/>
                </a:lnTo>
                <a:lnTo>
                  <a:pt x="14388" y="25702"/>
                </a:lnTo>
                <a:lnTo>
                  <a:pt x="57088" y="25702"/>
                </a:lnTo>
              </a:path>
            </a:pathLst>
          </a:custGeom>
          <a:noFill/>
          <a:ln w="19050" cap="flat" cmpd="sng">
            <a:solidFill>
              <a:srgbClr val="6AA84F"/>
            </a:solidFill>
            <a:prstDash val="solid"/>
            <a:round/>
            <a:headEnd type="none" w="med" len="med"/>
            <a:tailEnd type="none" w="med" len="med"/>
          </a:ln>
        </p:spPr>
        <p:txBody>
          <a:bodyPr/>
          <a:lstStyle/>
          <a:p>
            <a:endParaRPr lang="en-US"/>
          </a:p>
        </p:txBody>
      </p:sp>
      <p:sp>
        <p:nvSpPr>
          <p:cNvPr id="1041" name="Google Shape;1041;p71"/>
          <p:cNvSpPr txBox="1"/>
          <p:nvPr/>
        </p:nvSpPr>
        <p:spPr>
          <a:xfrm>
            <a:off x="6362125" y="1082738"/>
            <a:ext cx="1427100" cy="270900"/>
          </a:xfrm>
          <a:prstGeom prst="rect">
            <a:avLst/>
          </a:prstGeom>
          <a:noFill/>
          <a:ln>
            <a:noFill/>
          </a:ln>
        </p:spPr>
        <p:txBody>
          <a:bodyPr spcFirstLastPara="1" wrap="square" lIns="27425" tIns="27425" rIns="27425" bIns="27425" anchor="t" anchorCtr="0">
            <a:spAutoFit/>
          </a:bodyPr>
          <a:lstStyle/>
          <a:p>
            <a:pPr marL="0" lvl="0" indent="0" algn="ctr" rtl="0">
              <a:spcBef>
                <a:spcPts val="0"/>
              </a:spcBef>
              <a:spcAft>
                <a:spcPts val="0"/>
              </a:spcAft>
              <a:buNone/>
            </a:pPr>
            <a:r>
              <a:rPr lang="en">
                <a:solidFill>
                  <a:srgbClr val="6AA84F"/>
                </a:solidFill>
                <a:latin typeface="Roboto"/>
                <a:ea typeface="Roboto"/>
                <a:cs typeface="Roboto"/>
                <a:sym typeface="Roboto"/>
              </a:rPr>
              <a:t>C's Demand</a:t>
            </a:r>
            <a:endParaRPr>
              <a:solidFill>
                <a:srgbClr val="6AA84F"/>
              </a:solidFill>
              <a:latin typeface="Roboto"/>
              <a:ea typeface="Roboto"/>
              <a:cs typeface="Roboto"/>
              <a:sym typeface="Roboto"/>
            </a:endParaRPr>
          </a:p>
        </p:txBody>
      </p:sp>
      <p:sp>
        <p:nvSpPr>
          <p:cNvPr id="1042" name="Google Shape;1042;p71"/>
          <p:cNvSpPr txBox="1"/>
          <p:nvPr/>
        </p:nvSpPr>
        <p:spPr>
          <a:xfrm>
            <a:off x="7905325" y="1621525"/>
            <a:ext cx="291900" cy="270900"/>
          </a:xfrm>
          <a:prstGeom prst="rect">
            <a:avLst/>
          </a:prstGeom>
          <a:noFill/>
          <a:ln>
            <a:noFill/>
          </a:ln>
        </p:spPr>
        <p:txBody>
          <a:bodyPr spcFirstLastPara="1" wrap="square" lIns="27425" tIns="27425" rIns="27425" bIns="27425" anchor="t" anchorCtr="0">
            <a:spAutoFit/>
          </a:bodyPr>
          <a:lstStyle/>
          <a:p>
            <a:pPr marL="0" lvl="0" indent="0" algn="l" rtl="0">
              <a:spcBef>
                <a:spcPts val="0"/>
              </a:spcBef>
              <a:spcAft>
                <a:spcPts val="0"/>
              </a:spcAft>
              <a:buNone/>
            </a:pPr>
            <a:r>
              <a:rPr lang="en">
                <a:solidFill>
                  <a:srgbClr val="6AA84F"/>
                </a:solidFill>
                <a:latin typeface="Roboto"/>
                <a:ea typeface="Roboto"/>
                <a:cs typeface="Roboto"/>
                <a:sym typeface="Roboto"/>
              </a:rPr>
              <a:t>12</a:t>
            </a:r>
            <a:endParaRPr>
              <a:solidFill>
                <a:srgbClr val="6AA84F"/>
              </a:solidFill>
              <a:latin typeface="Roboto"/>
              <a:ea typeface="Roboto"/>
              <a:cs typeface="Roboto"/>
              <a:sym typeface="Roboto"/>
            </a:endParaRPr>
          </a:p>
        </p:txBody>
      </p:sp>
      <p:cxnSp>
        <p:nvCxnSpPr>
          <p:cNvPr id="1043" name="Google Shape;1043;p71"/>
          <p:cNvCxnSpPr/>
          <p:nvPr/>
        </p:nvCxnSpPr>
        <p:spPr>
          <a:xfrm rot="10800000">
            <a:off x="7905325" y="1516825"/>
            <a:ext cx="0" cy="480300"/>
          </a:xfrm>
          <a:prstGeom prst="straightConnector1">
            <a:avLst/>
          </a:prstGeom>
          <a:noFill/>
          <a:ln w="9525" cap="flat" cmpd="sng">
            <a:solidFill>
              <a:srgbClr val="6AA84F"/>
            </a:solidFill>
            <a:prstDash val="solid"/>
            <a:round/>
            <a:headEnd type="triangle" w="med" len="med"/>
            <a:tailEnd type="triangle" w="med" len="med"/>
          </a:ln>
        </p:spPr>
      </p:cxnSp>
      <p:sp>
        <p:nvSpPr>
          <p:cNvPr id="1044" name="Google Shape;1044;p71"/>
          <p:cNvSpPr/>
          <p:nvPr/>
        </p:nvSpPr>
        <p:spPr>
          <a:xfrm>
            <a:off x="1011375" y="1505976"/>
            <a:ext cx="218700" cy="393600"/>
          </a:xfrm>
          <a:prstGeom prst="rect">
            <a:avLst/>
          </a:prstGeom>
          <a:solidFill>
            <a:srgbClr val="F4CCCC"/>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1045" name="Google Shape;1045;p71"/>
          <p:cNvSpPr/>
          <p:nvPr/>
        </p:nvSpPr>
        <p:spPr>
          <a:xfrm>
            <a:off x="869900" y="1899651"/>
            <a:ext cx="1425900" cy="101700"/>
          </a:xfrm>
          <a:prstGeom prst="rect">
            <a:avLst/>
          </a:prstGeom>
          <a:solidFill>
            <a:srgbClr val="F4CCCC"/>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cxnSp>
        <p:nvCxnSpPr>
          <p:cNvPr id="1046" name="Google Shape;1046;p71"/>
          <p:cNvCxnSpPr/>
          <p:nvPr/>
        </p:nvCxnSpPr>
        <p:spPr>
          <a:xfrm>
            <a:off x="863725" y="2001276"/>
            <a:ext cx="1917600" cy="0"/>
          </a:xfrm>
          <a:prstGeom prst="straightConnector1">
            <a:avLst/>
          </a:prstGeom>
          <a:noFill/>
          <a:ln w="9525" cap="flat" cmpd="sng">
            <a:solidFill>
              <a:schemeClr val="dk2"/>
            </a:solidFill>
            <a:prstDash val="solid"/>
            <a:round/>
            <a:headEnd type="none" w="med" len="med"/>
            <a:tailEnd type="triangle" w="med" len="med"/>
          </a:ln>
        </p:spPr>
      </p:cxnSp>
      <p:cxnSp>
        <p:nvCxnSpPr>
          <p:cNvPr id="1047" name="Google Shape;1047;p71"/>
          <p:cNvCxnSpPr/>
          <p:nvPr/>
        </p:nvCxnSpPr>
        <p:spPr>
          <a:xfrm rot="10800000">
            <a:off x="868775" y="1298949"/>
            <a:ext cx="0" cy="706200"/>
          </a:xfrm>
          <a:prstGeom prst="straightConnector1">
            <a:avLst/>
          </a:prstGeom>
          <a:noFill/>
          <a:ln w="9525" cap="flat" cmpd="sng">
            <a:solidFill>
              <a:schemeClr val="dk2"/>
            </a:solidFill>
            <a:prstDash val="solid"/>
            <a:round/>
            <a:headEnd type="none" w="med" len="med"/>
            <a:tailEnd type="triangle" w="med" len="med"/>
          </a:ln>
        </p:spPr>
      </p:cxnSp>
      <p:sp>
        <p:nvSpPr>
          <p:cNvPr id="1048" name="Google Shape;1048;p71"/>
          <p:cNvSpPr txBox="1"/>
          <p:nvPr/>
        </p:nvSpPr>
        <p:spPr>
          <a:xfrm>
            <a:off x="863725" y="1082738"/>
            <a:ext cx="1427100" cy="270900"/>
          </a:xfrm>
          <a:prstGeom prst="rect">
            <a:avLst/>
          </a:prstGeom>
          <a:noFill/>
          <a:ln>
            <a:noFill/>
          </a:ln>
        </p:spPr>
        <p:txBody>
          <a:bodyPr spcFirstLastPara="1" wrap="square" lIns="27425" tIns="27425" rIns="27425" bIns="27425" anchor="t" anchorCtr="0">
            <a:spAutoFit/>
          </a:bodyPr>
          <a:lstStyle/>
          <a:p>
            <a:pPr marL="0" lvl="0" indent="0" algn="ctr" rtl="0">
              <a:spcBef>
                <a:spcPts val="0"/>
              </a:spcBef>
              <a:spcAft>
                <a:spcPts val="0"/>
              </a:spcAft>
              <a:buNone/>
            </a:pPr>
            <a:r>
              <a:rPr lang="en">
                <a:solidFill>
                  <a:schemeClr val="accent2"/>
                </a:solidFill>
                <a:latin typeface="Roboto"/>
                <a:ea typeface="Roboto"/>
                <a:cs typeface="Roboto"/>
                <a:sym typeface="Roboto"/>
              </a:rPr>
              <a:t>A's Demand</a:t>
            </a:r>
            <a:endParaRPr>
              <a:solidFill>
                <a:schemeClr val="accent2"/>
              </a:solidFill>
              <a:latin typeface="Roboto"/>
              <a:ea typeface="Roboto"/>
              <a:cs typeface="Roboto"/>
              <a:sym typeface="Roboto"/>
            </a:endParaRPr>
          </a:p>
        </p:txBody>
      </p:sp>
      <p:sp>
        <p:nvSpPr>
          <p:cNvPr id="1049" name="Google Shape;1049;p71"/>
          <p:cNvSpPr/>
          <p:nvPr/>
        </p:nvSpPr>
        <p:spPr>
          <a:xfrm>
            <a:off x="869525" y="1509426"/>
            <a:ext cx="1427200" cy="393573"/>
          </a:xfrm>
          <a:custGeom>
            <a:avLst/>
            <a:gdLst/>
            <a:ahLst/>
            <a:cxnLst/>
            <a:rect l="l" t="t" r="r" b="b"/>
            <a:pathLst>
              <a:path w="57088" h="25749" extrusionOk="0">
                <a:moveTo>
                  <a:pt x="0" y="25749"/>
                </a:moveTo>
                <a:lnTo>
                  <a:pt x="5798" y="25749"/>
                </a:lnTo>
                <a:lnTo>
                  <a:pt x="5798" y="0"/>
                </a:lnTo>
                <a:lnTo>
                  <a:pt x="14388" y="0"/>
                </a:lnTo>
                <a:lnTo>
                  <a:pt x="14388" y="25702"/>
                </a:lnTo>
                <a:lnTo>
                  <a:pt x="57088" y="25702"/>
                </a:lnTo>
              </a:path>
            </a:pathLst>
          </a:custGeom>
          <a:noFill/>
          <a:ln w="19050" cap="flat" cmpd="sng">
            <a:solidFill>
              <a:schemeClr val="accent2"/>
            </a:solidFill>
            <a:prstDash val="solid"/>
            <a:round/>
            <a:headEnd type="none" w="med" len="med"/>
            <a:tailEnd type="none" w="med" len="med"/>
          </a:ln>
        </p:spPr>
        <p:txBody>
          <a:bodyPr/>
          <a:lstStyle/>
          <a:p>
            <a:endParaRPr lang="en-US"/>
          </a:p>
        </p:txBody>
      </p:sp>
      <p:sp>
        <p:nvSpPr>
          <p:cNvPr id="1050" name="Google Shape;1050;p71"/>
          <p:cNvSpPr txBox="1"/>
          <p:nvPr/>
        </p:nvSpPr>
        <p:spPr>
          <a:xfrm>
            <a:off x="2413100" y="1619826"/>
            <a:ext cx="291900" cy="270900"/>
          </a:xfrm>
          <a:prstGeom prst="rect">
            <a:avLst/>
          </a:prstGeom>
          <a:noFill/>
          <a:ln>
            <a:noFill/>
          </a:ln>
        </p:spPr>
        <p:txBody>
          <a:bodyPr spcFirstLastPara="1" wrap="square" lIns="27425" tIns="27425" rIns="27425" bIns="27425" anchor="t" anchorCtr="0">
            <a:spAutoFit/>
          </a:bodyPr>
          <a:lstStyle/>
          <a:p>
            <a:pPr marL="0" lvl="0" indent="0" algn="l" rtl="0">
              <a:spcBef>
                <a:spcPts val="0"/>
              </a:spcBef>
              <a:spcAft>
                <a:spcPts val="0"/>
              </a:spcAft>
              <a:buNone/>
            </a:pPr>
            <a:r>
              <a:rPr lang="en">
                <a:solidFill>
                  <a:schemeClr val="accent2"/>
                </a:solidFill>
                <a:latin typeface="Roboto"/>
                <a:ea typeface="Roboto"/>
                <a:cs typeface="Roboto"/>
                <a:sym typeface="Roboto"/>
              </a:rPr>
              <a:t>13</a:t>
            </a:r>
            <a:endParaRPr>
              <a:solidFill>
                <a:schemeClr val="accent2"/>
              </a:solidFill>
              <a:latin typeface="Roboto"/>
              <a:ea typeface="Roboto"/>
              <a:cs typeface="Roboto"/>
              <a:sym typeface="Roboto"/>
            </a:endParaRPr>
          </a:p>
        </p:txBody>
      </p:sp>
      <p:cxnSp>
        <p:nvCxnSpPr>
          <p:cNvPr id="1051" name="Google Shape;1051;p71"/>
          <p:cNvCxnSpPr/>
          <p:nvPr/>
        </p:nvCxnSpPr>
        <p:spPr>
          <a:xfrm rot="10800000">
            <a:off x="2413100" y="1509276"/>
            <a:ext cx="0" cy="492000"/>
          </a:xfrm>
          <a:prstGeom prst="straightConnector1">
            <a:avLst/>
          </a:prstGeom>
          <a:noFill/>
          <a:ln w="9525" cap="flat" cmpd="sng">
            <a:solidFill>
              <a:schemeClr val="accent2"/>
            </a:solidFill>
            <a:prstDash val="solid"/>
            <a:round/>
            <a:headEnd type="triangle" w="med" len="med"/>
            <a:tailEnd type="triangle" w="med" len="med"/>
          </a:ln>
        </p:spPr>
      </p:cxnSp>
      <p:sp>
        <p:nvSpPr>
          <p:cNvPr id="1052" name="Google Shape;1052;p71"/>
          <p:cNvSpPr txBox="1"/>
          <p:nvPr/>
        </p:nvSpPr>
        <p:spPr>
          <a:xfrm>
            <a:off x="946100" y="2037163"/>
            <a:ext cx="377700" cy="184800"/>
          </a:xfrm>
          <a:prstGeom prst="rect">
            <a:avLst/>
          </a:prstGeom>
          <a:noFill/>
          <a:ln>
            <a:noFill/>
          </a:ln>
        </p:spPr>
        <p:txBody>
          <a:bodyPr spcFirstLastPara="1" wrap="square" lIns="0" tIns="0" rIns="0" bIns="0" anchor="t" anchorCtr="0">
            <a:spAutoFit/>
          </a:bodyPr>
          <a:lstStyle/>
          <a:p>
            <a:pPr marL="0" lvl="0" indent="0" algn="l" rtl="0">
              <a:spcBef>
                <a:spcPts val="0"/>
              </a:spcBef>
              <a:spcAft>
                <a:spcPts val="0"/>
              </a:spcAft>
              <a:buNone/>
            </a:pPr>
            <a:r>
              <a:rPr lang="en" sz="1200">
                <a:solidFill>
                  <a:schemeClr val="dk1"/>
                </a:solidFill>
                <a:latin typeface="Roboto"/>
                <a:ea typeface="Roboto"/>
                <a:cs typeface="Roboto"/>
                <a:sym typeface="Roboto"/>
              </a:rPr>
              <a:t>Time</a:t>
            </a:r>
            <a:endParaRPr sz="1200">
              <a:solidFill>
                <a:schemeClr val="dk1"/>
              </a:solidFill>
              <a:latin typeface="Roboto"/>
              <a:ea typeface="Roboto"/>
              <a:cs typeface="Roboto"/>
              <a:sym typeface="Roboto"/>
            </a:endParaRPr>
          </a:p>
        </p:txBody>
      </p:sp>
      <p:sp>
        <p:nvSpPr>
          <p:cNvPr id="1053" name="Google Shape;1053;p71"/>
          <p:cNvSpPr txBox="1"/>
          <p:nvPr/>
        </p:nvSpPr>
        <p:spPr>
          <a:xfrm rot="-5400000">
            <a:off x="408225" y="1613813"/>
            <a:ext cx="593700" cy="184800"/>
          </a:xfrm>
          <a:prstGeom prst="rect">
            <a:avLst/>
          </a:prstGeom>
          <a:noFill/>
          <a:ln>
            <a:noFill/>
          </a:ln>
        </p:spPr>
        <p:txBody>
          <a:bodyPr spcFirstLastPara="1" wrap="square" lIns="0" tIns="0" rIns="0" bIns="0" anchor="t" anchorCtr="0">
            <a:spAutoFit/>
          </a:bodyPr>
          <a:lstStyle/>
          <a:p>
            <a:pPr marL="0" lvl="0" indent="0" algn="l" rtl="0">
              <a:spcBef>
                <a:spcPts val="0"/>
              </a:spcBef>
              <a:spcAft>
                <a:spcPts val="0"/>
              </a:spcAft>
              <a:buNone/>
            </a:pPr>
            <a:r>
              <a:rPr lang="en" sz="1200">
                <a:solidFill>
                  <a:schemeClr val="dk1"/>
                </a:solidFill>
                <a:latin typeface="Roboto"/>
                <a:ea typeface="Roboto"/>
                <a:cs typeface="Roboto"/>
                <a:sym typeface="Roboto"/>
              </a:rPr>
              <a:t>Demand</a:t>
            </a:r>
            <a:endParaRPr sz="1200">
              <a:solidFill>
                <a:schemeClr val="dk1"/>
              </a:solidFill>
              <a:latin typeface="Roboto"/>
              <a:ea typeface="Roboto"/>
              <a:cs typeface="Roboto"/>
              <a:sym typeface="Roboto"/>
            </a:endParaRPr>
          </a:p>
        </p:txBody>
      </p:sp>
      <p:cxnSp>
        <p:nvCxnSpPr>
          <p:cNvPr id="1054" name="Google Shape;1054;p71"/>
          <p:cNvCxnSpPr/>
          <p:nvPr/>
        </p:nvCxnSpPr>
        <p:spPr>
          <a:xfrm>
            <a:off x="1525274" y="4126113"/>
            <a:ext cx="1418100" cy="0"/>
          </a:xfrm>
          <a:prstGeom prst="straightConnector1">
            <a:avLst/>
          </a:prstGeom>
          <a:noFill/>
          <a:ln w="19050" cap="flat" cmpd="sng">
            <a:solidFill>
              <a:srgbClr val="000000"/>
            </a:solidFill>
            <a:prstDash val="solid"/>
            <a:round/>
            <a:headEnd type="none" w="med" len="med"/>
            <a:tailEnd type="none" w="med" len="med"/>
          </a:ln>
        </p:spPr>
      </p:cxnSp>
      <p:cxnSp>
        <p:nvCxnSpPr>
          <p:cNvPr id="1055" name="Google Shape;1055;p71"/>
          <p:cNvCxnSpPr/>
          <p:nvPr/>
        </p:nvCxnSpPr>
        <p:spPr>
          <a:xfrm rot="10800000">
            <a:off x="1525350" y="3049724"/>
            <a:ext cx="0" cy="1076400"/>
          </a:xfrm>
          <a:prstGeom prst="straightConnector1">
            <a:avLst/>
          </a:prstGeom>
          <a:noFill/>
          <a:ln w="9525" cap="flat" cmpd="sng">
            <a:solidFill>
              <a:srgbClr val="000000"/>
            </a:solidFill>
            <a:prstDash val="solid"/>
            <a:round/>
            <a:headEnd type="triangle" w="med" len="med"/>
            <a:tailEnd type="triangle" w="med" len="med"/>
          </a:ln>
        </p:spPr>
      </p:cxnSp>
      <p:sp>
        <p:nvSpPr>
          <p:cNvPr id="1056" name="Google Shape;1056;p71"/>
          <p:cNvSpPr/>
          <p:nvPr/>
        </p:nvSpPr>
        <p:spPr>
          <a:xfrm>
            <a:off x="5989788" y="3821213"/>
            <a:ext cx="1418100" cy="101700"/>
          </a:xfrm>
          <a:prstGeom prst="rect">
            <a:avLst/>
          </a:prstGeom>
          <a:solidFill>
            <a:srgbClr val="D9EAD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1057" name="Google Shape;1057;p71"/>
          <p:cNvSpPr/>
          <p:nvPr/>
        </p:nvSpPr>
        <p:spPr>
          <a:xfrm>
            <a:off x="5989713" y="3922763"/>
            <a:ext cx="1418100" cy="101700"/>
          </a:xfrm>
          <a:prstGeom prst="rect">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1058" name="Google Shape;1058;p71"/>
          <p:cNvSpPr/>
          <p:nvPr/>
        </p:nvSpPr>
        <p:spPr>
          <a:xfrm>
            <a:off x="5989788" y="4024425"/>
            <a:ext cx="1418100" cy="101700"/>
          </a:xfrm>
          <a:prstGeom prst="rect">
            <a:avLst/>
          </a:prstGeom>
          <a:solidFill>
            <a:srgbClr val="F4CCCC"/>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1059" name="Google Shape;1059;p71"/>
          <p:cNvSpPr/>
          <p:nvPr/>
        </p:nvSpPr>
        <p:spPr>
          <a:xfrm>
            <a:off x="7051238" y="3527425"/>
            <a:ext cx="215100" cy="293700"/>
          </a:xfrm>
          <a:prstGeom prst="rect">
            <a:avLst/>
          </a:prstGeom>
          <a:solidFill>
            <a:srgbClr val="D9EAD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1060" name="Google Shape;1060;p71"/>
          <p:cNvSpPr/>
          <p:nvPr/>
        </p:nvSpPr>
        <p:spPr>
          <a:xfrm>
            <a:off x="6597013" y="3541250"/>
            <a:ext cx="215100" cy="279900"/>
          </a:xfrm>
          <a:prstGeom prst="rect">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1061" name="Google Shape;1061;p71"/>
          <p:cNvSpPr/>
          <p:nvPr/>
        </p:nvSpPr>
        <p:spPr>
          <a:xfrm>
            <a:off x="6133113" y="3499275"/>
            <a:ext cx="218700" cy="321900"/>
          </a:xfrm>
          <a:prstGeom prst="rect">
            <a:avLst/>
          </a:prstGeom>
          <a:solidFill>
            <a:srgbClr val="F4CCCC"/>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cxnSp>
        <p:nvCxnSpPr>
          <p:cNvPr id="1062" name="Google Shape;1062;p71"/>
          <p:cNvCxnSpPr/>
          <p:nvPr/>
        </p:nvCxnSpPr>
        <p:spPr>
          <a:xfrm>
            <a:off x="5990162" y="3049725"/>
            <a:ext cx="1418100" cy="0"/>
          </a:xfrm>
          <a:prstGeom prst="straightConnector1">
            <a:avLst/>
          </a:prstGeom>
          <a:noFill/>
          <a:ln w="19050" cap="flat" cmpd="sng">
            <a:solidFill>
              <a:srgbClr val="000000"/>
            </a:solidFill>
            <a:prstDash val="solid"/>
            <a:round/>
            <a:headEnd type="none" w="med" len="med"/>
            <a:tailEnd type="none" w="med" len="med"/>
          </a:ln>
        </p:spPr>
      </p:cxnSp>
      <p:cxnSp>
        <p:nvCxnSpPr>
          <p:cNvPr id="1063" name="Google Shape;1063;p71"/>
          <p:cNvCxnSpPr/>
          <p:nvPr/>
        </p:nvCxnSpPr>
        <p:spPr>
          <a:xfrm>
            <a:off x="5990162" y="4126125"/>
            <a:ext cx="1418100" cy="0"/>
          </a:xfrm>
          <a:prstGeom prst="straightConnector1">
            <a:avLst/>
          </a:prstGeom>
          <a:noFill/>
          <a:ln w="19050" cap="flat" cmpd="sng">
            <a:solidFill>
              <a:srgbClr val="000000"/>
            </a:solidFill>
            <a:prstDash val="solid"/>
            <a:round/>
            <a:headEnd type="none" w="med" len="med"/>
            <a:tailEnd type="none" w="med" len="med"/>
          </a:ln>
        </p:spPr>
      </p:cxnSp>
      <p:sp>
        <p:nvSpPr>
          <p:cNvPr id="1064" name="Google Shape;1064;p71"/>
          <p:cNvSpPr txBox="1"/>
          <p:nvPr/>
        </p:nvSpPr>
        <p:spPr>
          <a:xfrm>
            <a:off x="5990225" y="2758702"/>
            <a:ext cx="1175100" cy="270900"/>
          </a:xfrm>
          <a:prstGeom prst="rect">
            <a:avLst/>
          </a:prstGeom>
          <a:noFill/>
          <a:ln>
            <a:noFill/>
          </a:ln>
        </p:spPr>
        <p:txBody>
          <a:bodyPr spcFirstLastPara="1" wrap="square" lIns="27425" tIns="27425" rIns="27425" bIns="27425" anchor="t" anchorCtr="0">
            <a:spAutoFit/>
          </a:bodyPr>
          <a:lstStyle/>
          <a:p>
            <a:pPr marL="0" lvl="0" indent="0" algn="l" rtl="0">
              <a:spcBef>
                <a:spcPts val="0"/>
              </a:spcBef>
              <a:spcAft>
                <a:spcPts val="0"/>
              </a:spcAft>
              <a:buNone/>
            </a:pPr>
            <a:r>
              <a:rPr lang="en">
                <a:latin typeface="Roboto"/>
                <a:ea typeface="Roboto"/>
                <a:cs typeface="Roboto"/>
                <a:sym typeface="Roboto"/>
              </a:rPr>
              <a:t>Capacity = 30</a:t>
            </a:r>
            <a:endParaRPr>
              <a:latin typeface="Roboto"/>
              <a:ea typeface="Roboto"/>
              <a:cs typeface="Roboto"/>
              <a:sym typeface="Roboto"/>
            </a:endParaRPr>
          </a:p>
        </p:txBody>
      </p:sp>
      <p:cxnSp>
        <p:nvCxnSpPr>
          <p:cNvPr id="1065" name="Google Shape;1065;p71"/>
          <p:cNvCxnSpPr/>
          <p:nvPr/>
        </p:nvCxnSpPr>
        <p:spPr>
          <a:xfrm rot="10800000">
            <a:off x="5990225" y="3049650"/>
            <a:ext cx="0" cy="1076400"/>
          </a:xfrm>
          <a:prstGeom prst="straightConnector1">
            <a:avLst/>
          </a:prstGeom>
          <a:noFill/>
          <a:ln w="9525" cap="flat" cmpd="sng">
            <a:solidFill>
              <a:srgbClr val="000000"/>
            </a:solidFill>
            <a:prstDash val="solid"/>
            <a:round/>
            <a:headEnd type="triangle" w="med" len="med"/>
            <a:tailEnd type="triangle" w="med" len="med"/>
          </a:ln>
        </p:spPr>
      </p:cxnSp>
      <p:sp>
        <p:nvSpPr>
          <p:cNvPr id="1066" name="Google Shape;1066;p71"/>
          <p:cNvSpPr/>
          <p:nvPr/>
        </p:nvSpPr>
        <p:spPr>
          <a:xfrm>
            <a:off x="5991446" y="3499275"/>
            <a:ext cx="1417250" cy="321950"/>
          </a:xfrm>
          <a:custGeom>
            <a:avLst/>
            <a:gdLst/>
            <a:ahLst/>
            <a:cxnLst/>
            <a:rect l="l" t="t" r="r" b="b"/>
            <a:pathLst>
              <a:path w="84967" h="12878" extrusionOk="0">
                <a:moveTo>
                  <a:pt x="0" y="12878"/>
                </a:moveTo>
                <a:lnTo>
                  <a:pt x="8620" y="12878"/>
                </a:lnTo>
                <a:lnTo>
                  <a:pt x="8620" y="0"/>
                </a:lnTo>
                <a:lnTo>
                  <a:pt x="21459" y="0"/>
                </a:lnTo>
                <a:lnTo>
                  <a:pt x="21459" y="12876"/>
                </a:lnTo>
                <a:lnTo>
                  <a:pt x="36439" y="12876"/>
                </a:lnTo>
                <a:lnTo>
                  <a:pt x="36439" y="1801"/>
                </a:lnTo>
                <a:lnTo>
                  <a:pt x="49244" y="1801"/>
                </a:lnTo>
                <a:lnTo>
                  <a:pt x="49244" y="12841"/>
                </a:lnTo>
                <a:lnTo>
                  <a:pt x="63584" y="12841"/>
                </a:lnTo>
                <a:lnTo>
                  <a:pt x="63584" y="1059"/>
                </a:lnTo>
                <a:lnTo>
                  <a:pt x="76394" y="1059"/>
                </a:lnTo>
                <a:lnTo>
                  <a:pt x="76394" y="12841"/>
                </a:lnTo>
                <a:lnTo>
                  <a:pt x="84967" y="12841"/>
                </a:lnTo>
              </a:path>
            </a:pathLst>
          </a:custGeom>
          <a:noFill/>
          <a:ln w="19050" cap="flat" cmpd="sng">
            <a:solidFill>
              <a:srgbClr val="9900FF"/>
            </a:solidFill>
            <a:prstDash val="solid"/>
            <a:round/>
            <a:headEnd type="none" w="med" len="med"/>
            <a:tailEnd type="none" w="med" len="med"/>
          </a:ln>
        </p:spPr>
        <p:txBody>
          <a:bodyPr/>
          <a:lstStyle/>
          <a:p>
            <a:endParaRPr lang="en-US"/>
          </a:p>
        </p:txBody>
      </p:sp>
      <p:sp>
        <p:nvSpPr>
          <p:cNvPr id="2" name="Slide Number Placeholder 1">
            <a:extLst>
              <a:ext uri="{FF2B5EF4-FFF2-40B4-BE49-F238E27FC236}">
                <a16:creationId xmlns:a16="http://schemas.microsoft.com/office/drawing/2014/main" id="{9D9FA93B-CF5F-B63F-E1C8-A77CFF1C773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41</a:t>
            </a:fld>
            <a:endParaRPr lang="en"/>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1070"/>
        <p:cNvGrpSpPr/>
        <p:nvPr/>
      </p:nvGrpSpPr>
      <p:grpSpPr>
        <a:xfrm>
          <a:off x="0" y="0"/>
          <a:ext cx="0" cy="0"/>
          <a:chOff x="0" y="0"/>
          <a:chExt cx="0" cy="0"/>
        </a:xfrm>
      </p:grpSpPr>
      <p:sp>
        <p:nvSpPr>
          <p:cNvPr id="1071" name="Google Shape;1071;p72"/>
          <p:cNvSpPr/>
          <p:nvPr/>
        </p:nvSpPr>
        <p:spPr>
          <a:xfrm>
            <a:off x="5991298" y="3767325"/>
            <a:ext cx="1416900" cy="358800"/>
          </a:xfrm>
          <a:prstGeom prst="rect">
            <a:avLst/>
          </a:prstGeom>
          <a:solidFill>
            <a:srgbClr val="D9EAD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1072" name="Google Shape;1072;p72"/>
          <p:cNvSpPr/>
          <p:nvPr/>
        </p:nvSpPr>
        <p:spPr>
          <a:xfrm>
            <a:off x="5991298" y="3408525"/>
            <a:ext cx="1416900" cy="358800"/>
          </a:xfrm>
          <a:prstGeom prst="rect">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1073" name="Google Shape;1073;p72"/>
          <p:cNvSpPr/>
          <p:nvPr/>
        </p:nvSpPr>
        <p:spPr>
          <a:xfrm>
            <a:off x="5990923" y="3049725"/>
            <a:ext cx="1416900" cy="358800"/>
          </a:xfrm>
          <a:prstGeom prst="rect">
            <a:avLst/>
          </a:prstGeom>
          <a:solidFill>
            <a:srgbClr val="F4CCCC"/>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1074" name="Google Shape;1074;p72"/>
          <p:cNvSpPr/>
          <p:nvPr/>
        </p:nvSpPr>
        <p:spPr>
          <a:xfrm>
            <a:off x="1525725" y="3767325"/>
            <a:ext cx="1417200" cy="358800"/>
          </a:xfrm>
          <a:prstGeom prst="rect">
            <a:avLst/>
          </a:prstGeom>
          <a:solidFill>
            <a:srgbClr val="D9EAD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1075" name="Google Shape;1075;p72"/>
          <p:cNvSpPr/>
          <p:nvPr/>
        </p:nvSpPr>
        <p:spPr>
          <a:xfrm>
            <a:off x="1525725" y="3408525"/>
            <a:ext cx="1417200" cy="358800"/>
          </a:xfrm>
          <a:prstGeom prst="rect">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1076" name="Google Shape;1076;p72"/>
          <p:cNvSpPr/>
          <p:nvPr/>
        </p:nvSpPr>
        <p:spPr>
          <a:xfrm>
            <a:off x="1525350" y="3049725"/>
            <a:ext cx="1417200" cy="358800"/>
          </a:xfrm>
          <a:prstGeom prst="rect">
            <a:avLst/>
          </a:prstGeom>
          <a:solidFill>
            <a:srgbClr val="F4CCCC"/>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1077" name="Google Shape;1077;p72"/>
          <p:cNvSpPr/>
          <p:nvPr/>
        </p:nvSpPr>
        <p:spPr>
          <a:xfrm>
            <a:off x="871025" y="1638600"/>
            <a:ext cx="1426200" cy="358800"/>
          </a:xfrm>
          <a:prstGeom prst="rect">
            <a:avLst/>
          </a:prstGeom>
          <a:solidFill>
            <a:srgbClr val="F4CCCC"/>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cxnSp>
        <p:nvCxnSpPr>
          <p:cNvPr id="1078" name="Google Shape;1078;p72"/>
          <p:cNvCxnSpPr/>
          <p:nvPr/>
        </p:nvCxnSpPr>
        <p:spPr>
          <a:xfrm>
            <a:off x="869900" y="1638600"/>
            <a:ext cx="1426200" cy="0"/>
          </a:xfrm>
          <a:prstGeom prst="straightConnector1">
            <a:avLst/>
          </a:prstGeom>
          <a:noFill/>
          <a:ln w="19050" cap="flat" cmpd="sng">
            <a:solidFill>
              <a:schemeClr val="accent2"/>
            </a:solidFill>
            <a:prstDash val="solid"/>
            <a:round/>
            <a:headEnd type="none" w="med" len="med"/>
            <a:tailEnd type="none" w="med" len="med"/>
          </a:ln>
        </p:spPr>
      </p:cxnSp>
      <p:sp>
        <p:nvSpPr>
          <p:cNvPr id="1079" name="Google Shape;1079;p72"/>
          <p:cNvSpPr/>
          <p:nvPr/>
        </p:nvSpPr>
        <p:spPr>
          <a:xfrm>
            <a:off x="6363272" y="1638600"/>
            <a:ext cx="1426200" cy="358800"/>
          </a:xfrm>
          <a:prstGeom prst="rect">
            <a:avLst/>
          </a:prstGeom>
          <a:solidFill>
            <a:srgbClr val="D9EAD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cxnSp>
        <p:nvCxnSpPr>
          <p:cNvPr id="1080" name="Google Shape;1080;p72"/>
          <p:cNvCxnSpPr/>
          <p:nvPr/>
        </p:nvCxnSpPr>
        <p:spPr>
          <a:xfrm>
            <a:off x="6362147" y="1638600"/>
            <a:ext cx="1426200" cy="0"/>
          </a:xfrm>
          <a:prstGeom prst="straightConnector1">
            <a:avLst/>
          </a:prstGeom>
          <a:noFill/>
          <a:ln w="19050" cap="flat" cmpd="sng">
            <a:solidFill>
              <a:srgbClr val="6AA84F"/>
            </a:solidFill>
            <a:prstDash val="solid"/>
            <a:round/>
            <a:headEnd type="none" w="med" len="med"/>
            <a:tailEnd type="none" w="med" len="med"/>
          </a:ln>
        </p:spPr>
      </p:cxnSp>
      <p:sp>
        <p:nvSpPr>
          <p:cNvPr id="1081" name="Google Shape;1081;p72"/>
          <p:cNvSpPr txBox="1">
            <a:spLocks noGrp="1"/>
          </p:cNvSpPr>
          <p:nvPr>
            <p:ph type="title"/>
          </p:nvPr>
        </p:nvSpPr>
        <p:spPr>
          <a:xfrm>
            <a:off x="0" y="0"/>
            <a:ext cx="9144000" cy="393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accent3"/>
                </a:solidFill>
              </a:rPr>
              <a:t>Which is Better? (2/4) – Efficiency – Packet Burstiness</a:t>
            </a:r>
            <a:endParaRPr/>
          </a:p>
        </p:txBody>
      </p:sp>
      <p:sp>
        <p:nvSpPr>
          <p:cNvPr id="1082" name="Google Shape;1082;p72"/>
          <p:cNvSpPr txBox="1">
            <a:spLocks noGrp="1"/>
          </p:cNvSpPr>
          <p:nvPr>
            <p:ph type="body" idx="1"/>
          </p:nvPr>
        </p:nvSpPr>
        <p:spPr>
          <a:xfrm>
            <a:off x="107050" y="402200"/>
            <a:ext cx="8909700" cy="5871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a:t>If demand over time is constant, circuit and packet switching both work well.</a:t>
            </a:r>
            <a:endParaRPr/>
          </a:p>
        </p:txBody>
      </p:sp>
      <p:cxnSp>
        <p:nvCxnSpPr>
          <p:cNvPr id="1083" name="Google Shape;1083;p72"/>
          <p:cNvCxnSpPr/>
          <p:nvPr/>
        </p:nvCxnSpPr>
        <p:spPr>
          <a:xfrm>
            <a:off x="1525274" y="3049713"/>
            <a:ext cx="1418100" cy="0"/>
          </a:xfrm>
          <a:prstGeom prst="straightConnector1">
            <a:avLst/>
          </a:prstGeom>
          <a:noFill/>
          <a:ln w="19050" cap="flat" cmpd="sng">
            <a:solidFill>
              <a:srgbClr val="000000"/>
            </a:solidFill>
            <a:prstDash val="solid"/>
            <a:round/>
            <a:headEnd type="none" w="med" len="med"/>
            <a:tailEnd type="none" w="med" len="med"/>
          </a:ln>
        </p:spPr>
      </p:cxnSp>
      <p:cxnSp>
        <p:nvCxnSpPr>
          <p:cNvPr id="1084" name="Google Shape;1084;p72"/>
          <p:cNvCxnSpPr/>
          <p:nvPr/>
        </p:nvCxnSpPr>
        <p:spPr>
          <a:xfrm>
            <a:off x="1525274" y="4126113"/>
            <a:ext cx="1418100" cy="0"/>
          </a:xfrm>
          <a:prstGeom prst="straightConnector1">
            <a:avLst/>
          </a:prstGeom>
          <a:noFill/>
          <a:ln w="19050" cap="flat" cmpd="sng">
            <a:solidFill>
              <a:srgbClr val="000000"/>
            </a:solidFill>
            <a:prstDash val="solid"/>
            <a:round/>
            <a:headEnd type="none" w="med" len="med"/>
            <a:tailEnd type="none" w="med" len="med"/>
          </a:ln>
        </p:spPr>
      </p:cxnSp>
      <p:sp>
        <p:nvSpPr>
          <p:cNvPr id="1085" name="Google Shape;1085;p72"/>
          <p:cNvSpPr txBox="1"/>
          <p:nvPr/>
        </p:nvSpPr>
        <p:spPr>
          <a:xfrm>
            <a:off x="1525338" y="2758689"/>
            <a:ext cx="1175100" cy="270900"/>
          </a:xfrm>
          <a:prstGeom prst="rect">
            <a:avLst/>
          </a:prstGeom>
          <a:noFill/>
          <a:ln>
            <a:noFill/>
          </a:ln>
        </p:spPr>
        <p:txBody>
          <a:bodyPr spcFirstLastPara="1" wrap="square" lIns="27425" tIns="27425" rIns="27425" bIns="27425" anchor="t" anchorCtr="0">
            <a:spAutoFit/>
          </a:bodyPr>
          <a:lstStyle/>
          <a:p>
            <a:pPr marL="0" lvl="0" indent="0" algn="l" rtl="0">
              <a:spcBef>
                <a:spcPts val="0"/>
              </a:spcBef>
              <a:spcAft>
                <a:spcPts val="0"/>
              </a:spcAft>
              <a:buNone/>
            </a:pPr>
            <a:r>
              <a:rPr lang="en">
                <a:latin typeface="Roboto"/>
                <a:ea typeface="Roboto"/>
                <a:cs typeface="Roboto"/>
                <a:sym typeface="Roboto"/>
              </a:rPr>
              <a:t>Capacity = 30</a:t>
            </a:r>
            <a:endParaRPr>
              <a:latin typeface="Roboto"/>
              <a:ea typeface="Roboto"/>
              <a:cs typeface="Roboto"/>
              <a:sym typeface="Roboto"/>
            </a:endParaRPr>
          </a:p>
        </p:txBody>
      </p:sp>
      <p:sp>
        <p:nvSpPr>
          <p:cNvPr id="1086" name="Google Shape;1086;p72"/>
          <p:cNvSpPr txBox="1"/>
          <p:nvPr/>
        </p:nvSpPr>
        <p:spPr>
          <a:xfrm>
            <a:off x="2971213" y="3093663"/>
            <a:ext cx="1231500" cy="270900"/>
          </a:xfrm>
          <a:prstGeom prst="rect">
            <a:avLst/>
          </a:prstGeom>
          <a:noFill/>
          <a:ln>
            <a:noFill/>
          </a:ln>
        </p:spPr>
        <p:txBody>
          <a:bodyPr spcFirstLastPara="1" wrap="square" lIns="27425" tIns="27425" rIns="27425" bIns="27425" anchor="t" anchorCtr="0">
            <a:spAutoFit/>
          </a:bodyPr>
          <a:lstStyle/>
          <a:p>
            <a:pPr marL="0" lvl="0" indent="0" algn="l" rtl="0">
              <a:spcBef>
                <a:spcPts val="0"/>
              </a:spcBef>
              <a:spcAft>
                <a:spcPts val="0"/>
              </a:spcAft>
              <a:buNone/>
            </a:pPr>
            <a:r>
              <a:rPr lang="en">
                <a:solidFill>
                  <a:schemeClr val="accent2"/>
                </a:solidFill>
                <a:latin typeface="Roboto"/>
                <a:ea typeface="Roboto"/>
                <a:cs typeface="Roboto"/>
                <a:sym typeface="Roboto"/>
              </a:rPr>
              <a:t>A reserves 10.</a:t>
            </a:r>
            <a:endParaRPr>
              <a:solidFill>
                <a:schemeClr val="accent2"/>
              </a:solidFill>
              <a:latin typeface="Roboto"/>
              <a:ea typeface="Roboto"/>
              <a:cs typeface="Roboto"/>
              <a:sym typeface="Roboto"/>
            </a:endParaRPr>
          </a:p>
        </p:txBody>
      </p:sp>
      <p:sp>
        <p:nvSpPr>
          <p:cNvPr id="1087" name="Google Shape;1087;p72"/>
          <p:cNvSpPr txBox="1"/>
          <p:nvPr/>
        </p:nvSpPr>
        <p:spPr>
          <a:xfrm>
            <a:off x="2971213" y="3452486"/>
            <a:ext cx="1231500" cy="270900"/>
          </a:xfrm>
          <a:prstGeom prst="rect">
            <a:avLst/>
          </a:prstGeom>
          <a:noFill/>
          <a:ln>
            <a:noFill/>
          </a:ln>
        </p:spPr>
        <p:txBody>
          <a:bodyPr spcFirstLastPara="1" wrap="square" lIns="27425" tIns="27425" rIns="27425" bIns="27425" anchor="t" anchorCtr="0">
            <a:spAutoFit/>
          </a:bodyPr>
          <a:lstStyle/>
          <a:p>
            <a:pPr marL="0" lvl="0" indent="0" algn="l" rtl="0">
              <a:spcBef>
                <a:spcPts val="0"/>
              </a:spcBef>
              <a:spcAft>
                <a:spcPts val="0"/>
              </a:spcAft>
              <a:buNone/>
            </a:pPr>
            <a:r>
              <a:rPr lang="en">
                <a:solidFill>
                  <a:schemeClr val="accent3"/>
                </a:solidFill>
                <a:latin typeface="Roboto"/>
                <a:ea typeface="Roboto"/>
                <a:cs typeface="Roboto"/>
                <a:sym typeface="Roboto"/>
              </a:rPr>
              <a:t>B reserves 10.</a:t>
            </a:r>
            <a:endParaRPr>
              <a:solidFill>
                <a:schemeClr val="accent3"/>
              </a:solidFill>
              <a:latin typeface="Roboto"/>
              <a:ea typeface="Roboto"/>
              <a:cs typeface="Roboto"/>
              <a:sym typeface="Roboto"/>
            </a:endParaRPr>
          </a:p>
        </p:txBody>
      </p:sp>
      <p:sp>
        <p:nvSpPr>
          <p:cNvPr id="1088" name="Google Shape;1088;p72"/>
          <p:cNvSpPr txBox="1"/>
          <p:nvPr/>
        </p:nvSpPr>
        <p:spPr>
          <a:xfrm>
            <a:off x="2971213" y="3831152"/>
            <a:ext cx="1452900" cy="270900"/>
          </a:xfrm>
          <a:prstGeom prst="rect">
            <a:avLst/>
          </a:prstGeom>
          <a:noFill/>
          <a:ln>
            <a:noFill/>
          </a:ln>
        </p:spPr>
        <p:txBody>
          <a:bodyPr spcFirstLastPara="1" wrap="square" lIns="27425" tIns="27425" rIns="27425" bIns="27425" anchor="t" anchorCtr="0">
            <a:spAutoFit/>
          </a:bodyPr>
          <a:lstStyle/>
          <a:p>
            <a:pPr marL="0" lvl="0" indent="0" algn="l" rtl="0">
              <a:spcBef>
                <a:spcPts val="0"/>
              </a:spcBef>
              <a:spcAft>
                <a:spcPts val="0"/>
              </a:spcAft>
              <a:buNone/>
            </a:pPr>
            <a:r>
              <a:rPr lang="en">
                <a:solidFill>
                  <a:srgbClr val="6AA84F"/>
                </a:solidFill>
                <a:latin typeface="Roboto"/>
                <a:ea typeface="Roboto"/>
                <a:cs typeface="Roboto"/>
                <a:sym typeface="Roboto"/>
              </a:rPr>
              <a:t>C reserves 10.</a:t>
            </a:r>
            <a:endParaRPr>
              <a:solidFill>
                <a:srgbClr val="6AA84F"/>
              </a:solidFill>
              <a:latin typeface="Roboto"/>
              <a:ea typeface="Roboto"/>
              <a:cs typeface="Roboto"/>
              <a:sym typeface="Roboto"/>
            </a:endParaRPr>
          </a:p>
        </p:txBody>
      </p:sp>
      <p:sp>
        <p:nvSpPr>
          <p:cNvPr id="1089" name="Google Shape;1089;p72"/>
          <p:cNvSpPr txBox="1"/>
          <p:nvPr/>
        </p:nvSpPr>
        <p:spPr>
          <a:xfrm>
            <a:off x="1525200" y="4352925"/>
            <a:ext cx="2898900" cy="486300"/>
          </a:xfrm>
          <a:prstGeom prst="rect">
            <a:avLst/>
          </a:prstGeom>
          <a:noFill/>
          <a:ln>
            <a:noFill/>
          </a:ln>
        </p:spPr>
        <p:txBody>
          <a:bodyPr spcFirstLastPara="1" wrap="square" lIns="27425" tIns="27425" rIns="27425" bIns="27425" anchor="t" anchorCtr="0">
            <a:spAutoFit/>
          </a:bodyPr>
          <a:lstStyle/>
          <a:p>
            <a:pPr marL="0" lvl="0" indent="0" algn="ctr" rtl="0">
              <a:spcBef>
                <a:spcPts val="0"/>
              </a:spcBef>
              <a:spcAft>
                <a:spcPts val="0"/>
              </a:spcAft>
              <a:buNone/>
            </a:pPr>
            <a:r>
              <a:rPr lang="en">
                <a:latin typeface="Roboto"/>
                <a:ea typeface="Roboto"/>
                <a:cs typeface="Roboto"/>
                <a:sym typeface="Roboto"/>
              </a:rPr>
              <a:t>Circuit switching:</a:t>
            </a:r>
            <a:br>
              <a:rPr lang="en">
                <a:latin typeface="Roboto"/>
                <a:ea typeface="Roboto"/>
                <a:cs typeface="Roboto"/>
                <a:sym typeface="Roboto"/>
              </a:rPr>
            </a:br>
            <a:r>
              <a:rPr lang="en">
                <a:latin typeface="Roboto"/>
                <a:ea typeface="Roboto"/>
                <a:cs typeface="Roboto"/>
                <a:sym typeface="Roboto"/>
              </a:rPr>
              <a:t>All demands satisfied!</a:t>
            </a:r>
            <a:endParaRPr>
              <a:latin typeface="Roboto"/>
              <a:ea typeface="Roboto"/>
              <a:cs typeface="Roboto"/>
              <a:sym typeface="Roboto"/>
            </a:endParaRPr>
          </a:p>
        </p:txBody>
      </p:sp>
      <p:cxnSp>
        <p:nvCxnSpPr>
          <p:cNvPr id="1090" name="Google Shape;1090;p72"/>
          <p:cNvCxnSpPr/>
          <p:nvPr/>
        </p:nvCxnSpPr>
        <p:spPr>
          <a:xfrm rot="10800000">
            <a:off x="1525350" y="3049724"/>
            <a:ext cx="0" cy="1076400"/>
          </a:xfrm>
          <a:prstGeom prst="straightConnector1">
            <a:avLst/>
          </a:prstGeom>
          <a:noFill/>
          <a:ln w="9525" cap="flat" cmpd="sng">
            <a:solidFill>
              <a:srgbClr val="000000"/>
            </a:solidFill>
            <a:prstDash val="solid"/>
            <a:round/>
            <a:headEnd type="triangle" w="med" len="med"/>
            <a:tailEnd type="triangle" w="med" len="med"/>
          </a:ln>
        </p:spPr>
      </p:cxnSp>
      <p:cxnSp>
        <p:nvCxnSpPr>
          <p:cNvPr id="1091" name="Google Shape;1091;p72"/>
          <p:cNvCxnSpPr/>
          <p:nvPr/>
        </p:nvCxnSpPr>
        <p:spPr>
          <a:xfrm>
            <a:off x="5990162" y="3049725"/>
            <a:ext cx="1418100" cy="0"/>
          </a:xfrm>
          <a:prstGeom prst="straightConnector1">
            <a:avLst/>
          </a:prstGeom>
          <a:noFill/>
          <a:ln w="19050" cap="flat" cmpd="sng">
            <a:solidFill>
              <a:srgbClr val="000000"/>
            </a:solidFill>
            <a:prstDash val="solid"/>
            <a:round/>
            <a:headEnd type="none" w="med" len="med"/>
            <a:tailEnd type="none" w="med" len="med"/>
          </a:ln>
        </p:spPr>
      </p:cxnSp>
      <p:cxnSp>
        <p:nvCxnSpPr>
          <p:cNvPr id="1092" name="Google Shape;1092;p72"/>
          <p:cNvCxnSpPr/>
          <p:nvPr/>
        </p:nvCxnSpPr>
        <p:spPr>
          <a:xfrm>
            <a:off x="5990162" y="4126125"/>
            <a:ext cx="1418100" cy="0"/>
          </a:xfrm>
          <a:prstGeom prst="straightConnector1">
            <a:avLst/>
          </a:prstGeom>
          <a:noFill/>
          <a:ln w="19050" cap="flat" cmpd="sng">
            <a:solidFill>
              <a:srgbClr val="000000"/>
            </a:solidFill>
            <a:prstDash val="solid"/>
            <a:round/>
            <a:headEnd type="none" w="med" len="med"/>
            <a:tailEnd type="none" w="med" len="med"/>
          </a:ln>
        </p:spPr>
      </p:cxnSp>
      <p:sp>
        <p:nvSpPr>
          <p:cNvPr id="1093" name="Google Shape;1093;p72"/>
          <p:cNvSpPr txBox="1"/>
          <p:nvPr/>
        </p:nvSpPr>
        <p:spPr>
          <a:xfrm>
            <a:off x="5990225" y="2758702"/>
            <a:ext cx="1175100" cy="270900"/>
          </a:xfrm>
          <a:prstGeom prst="rect">
            <a:avLst/>
          </a:prstGeom>
          <a:noFill/>
          <a:ln>
            <a:noFill/>
          </a:ln>
        </p:spPr>
        <p:txBody>
          <a:bodyPr spcFirstLastPara="1" wrap="square" lIns="27425" tIns="27425" rIns="27425" bIns="27425" anchor="t" anchorCtr="0">
            <a:spAutoFit/>
          </a:bodyPr>
          <a:lstStyle/>
          <a:p>
            <a:pPr marL="0" lvl="0" indent="0" algn="l" rtl="0">
              <a:spcBef>
                <a:spcPts val="0"/>
              </a:spcBef>
              <a:spcAft>
                <a:spcPts val="0"/>
              </a:spcAft>
              <a:buNone/>
            </a:pPr>
            <a:r>
              <a:rPr lang="en">
                <a:latin typeface="Roboto"/>
                <a:ea typeface="Roboto"/>
                <a:cs typeface="Roboto"/>
                <a:sym typeface="Roboto"/>
              </a:rPr>
              <a:t>Capacity = 30</a:t>
            </a:r>
            <a:endParaRPr>
              <a:latin typeface="Roboto"/>
              <a:ea typeface="Roboto"/>
              <a:cs typeface="Roboto"/>
              <a:sym typeface="Roboto"/>
            </a:endParaRPr>
          </a:p>
        </p:txBody>
      </p:sp>
      <p:sp>
        <p:nvSpPr>
          <p:cNvPr id="1094" name="Google Shape;1094;p72"/>
          <p:cNvSpPr txBox="1"/>
          <p:nvPr/>
        </p:nvSpPr>
        <p:spPr>
          <a:xfrm>
            <a:off x="5791200" y="4352925"/>
            <a:ext cx="1827600" cy="486300"/>
          </a:xfrm>
          <a:prstGeom prst="rect">
            <a:avLst/>
          </a:prstGeom>
          <a:noFill/>
          <a:ln>
            <a:noFill/>
          </a:ln>
        </p:spPr>
        <p:txBody>
          <a:bodyPr spcFirstLastPara="1" wrap="square" lIns="27425" tIns="27425" rIns="27425" bIns="27425" anchor="t" anchorCtr="0">
            <a:spAutoFit/>
          </a:bodyPr>
          <a:lstStyle/>
          <a:p>
            <a:pPr marL="0" lvl="0" indent="0" algn="ctr" rtl="0">
              <a:spcBef>
                <a:spcPts val="0"/>
              </a:spcBef>
              <a:spcAft>
                <a:spcPts val="0"/>
              </a:spcAft>
              <a:buNone/>
            </a:pPr>
            <a:r>
              <a:rPr lang="en">
                <a:latin typeface="Roboto"/>
                <a:ea typeface="Roboto"/>
                <a:cs typeface="Roboto"/>
                <a:sym typeface="Roboto"/>
              </a:rPr>
              <a:t>Packet switching:</a:t>
            </a:r>
            <a:br>
              <a:rPr lang="en">
                <a:latin typeface="Roboto"/>
                <a:ea typeface="Roboto"/>
                <a:cs typeface="Roboto"/>
                <a:sym typeface="Roboto"/>
              </a:rPr>
            </a:br>
            <a:r>
              <a:rPr lang="en">
                <a:latin typeface="Roboto"/>
                <a:ea typeface="Roboto"/>
                <a:cs typeface="Roboto"/>
                <a:sym typeface="Roboto"/>
              </a:rPr>
              <a:t>All demands satisfied!</a:t>
            </a:r>
            <a:endParaRPr>
              <a:latin typeface="Roboto"/>
              <a:ea typeface="Roboto"/>
              <a:cs typeface="Roboto"/>
              <a:sym typeface="Roboto"/>
            </a:endParaRPr>
          </a:p>
        </p:txBody>
      </p:sp>
      <p:cxnSp>
        <p:nvCxnSpPr>
          <p:cNvPr id="1095" name="Google Shape;1095;p72"/>
          <p:cNvCxnSpPr/>
          <p:nvPr/>
        </p:nvCxnSpPr>
        <p:spPr>
          <a:xfrm rot="10800000">
            <a:off x="5990225" y="3049650"/>
            <a:ext cx="0" cy="1076400"/>
          </a:xfrm>
          <a:prstGeom prst="straightConnector1">
            <a:avLst/>
          </a:prstGeom>
          <a:noFill/>
          <a:ln w="9525" cap="flat" cmpd="sng">
            <a:solidFill>
              <a:srgbClr val="000000"/>
            </a:solidFill>
            <a:prstDash val="solid"/>
            <a:round/>
            <a:headEnd type="triangle" w="med" len="med"/>
            <a:tailEnd type="triangle" w="med" len="med"/>
          </a:ln>
        </p:spPr>
      </p:cxnSp>
      <p:sp>
        <p:nvSpPr>
          <p:cNvPr id="1096" name="Google Shape;1096;p72"/>
          <p:cNvSpPr/>
          <p:nvPr/>
        </p:nvSpPr>
        <p:spPr>
          <a:xfrm>
            <a:off x="3577725" y="1638600"/>
            <a:ext cx="1425900" cy="358800"/>
          </a:xfrm>
          <a:prstGeom prst="rect">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cxnSp>
        <p:nvCxnSpPr>
          <p:cNvPr id="1097" name="Google Shape;1097;p72"/>
          <p:cNvCxnSpPr/>
          <p:nvPr/>
        </p:nvCxnSpPr>
        <p:spPr>
          <a:xfrm>
            <a:off x="3571550" y="1997138"/>
            <a:ext cx="1917600" cy="0"/>
          </a:xfrm>
          <a:prstGeom prst="straightConnector1">
            <a:avLst/>
          </a:prstGeom>
          <a:noFill/>
          <a:ln w="9525" cap="flat" cmpd="sng">
            <a:solidFill>
              <a:schemeClr val="dk2"/>
            </a:solidFill>
            <a:prstDash val="solid"/>
            <a:round/>
            <a:headEnd type="none" w="med" len="med"/>
            <a:tailEnd type="triangle" w="med" len="med"/>
          </a:ln>
        </p:spPr>
      </p:cxnSp>
      <p:cxnSp>
        <p:nvCxnSpPr>
          <p:cNvPr id="1098" name="Google Shape;1098;p72"/>
          <p:cNvCxnSpPr/>
          <p:nvPr/>
        </p:nvCxnSpPr>
        <p:spPr>
          <a:xfrm rot="10800000">
            <a:off x="3576600" y="1294809"/>
            <a:ext cx="0" cy="706200"/>
          </a:xfrm>
          <a:prstGeom prst="straightConnector1">
            <a:avLst/>
          </a:prstGeom>
          <a:noFill/>
          <a:ln w="9525" cap="flat" cmpd="sng">
            <a:solidFill>
              <a:schemeClr val="dk2"/>
            </a:solidFill>
            <a:prstDash val="solid"/>
            <a:round/>
            <a:headEnd type="none" w="med" len="med"/>
            <a:tailEnd type="triangle" w="med" len="med"/>
          </a:ln>
        </p:spPr>
      </p:cxnSp>
      <p:sp>
        <p:nvSpPr>
          <p:cNvPr id="1099" name="Google Shape;1099;p72"/>
          <p:cNvSpPr txBox="1"/>
          <p:nvPr/>
        </p:nvSpPr>
        <p:spPr>
          <a:xfrm>
            <a:off x="3571575" y="1082750"/>
            <a:ext cx="1427100" cy="270900"/>
          </a:xfrm>
          <a:prstGeom prst="rect">
            <a:avLst/>
          </a:prstGeom>
          <a:noFill/>
          <a:ln>
            <a:noFill/>
          </a:ln>
        </p:spPr>
        <p:txBody>
          <a:bodyPr spcFirstLastPara="1" wrap="square" lIns="27425" tIns="27425" rIns="27425" bIns="27425" anchor="t" anchorCtr="0">
            <a:spAutoFit/>
          </a:bodyPr>
          <a:lstStyle/>
          <a:p>
            <a:pPr marL="0" lvl="0" indent="0" algn="ctr" rtl="0">
              <a:spcBef>
                <a:spcPts val="0"/>
              </a:spcBef>
              <a:spcAft>
                <a:spcPts val="0"/>
              </a:spcAft>
              <a:buNone/>
            </a:pPr>
            <a:r>
              <a:rPr lang="en">
                <a:solidFill>
                  <a:schemeClr val="accent3"/>
                </a:solidFill>
                <a:latin typeface="Roboto"/>
                <a:ea typeface="Roboto"/>
                <a:cs typeface="Roboto"/>
                <a:sym typeface="Roboto"/>
              </a:rPr>
              <a:t>B's Demand</a:t>
            </a:r>
            <a:endParaRPr>
              <a:solidFill>
                <a:schemeClr val="accent3"/>
              </a:solidFill>
              <a:latin typeface="Roboto"/>
              <a:ea typeface="Roboto"/>
              <a:cs typeface="Roboto"/>
              <a:sym typeface="Roboto"/>
            </a:endParaRPr>
          </a:p>
        </p:txBody>
      </p:sp>
      <p:sp>
        <p:nvSpPr>
          <p:cNvPr id="1100" name="Google Shape;1100;p72"/>
          <p:cNvSpPr txBox="1"/>
          <p:nvPr/>
        </p:nvSpPr>
        <p:spPr>
          <a:xfrm>
            <a:off x="5120925" y="1682288"/>
            <a:ext cx="291900" cy="270900"/>
          </a:xfrm>
          <a:prstGeom prst="rect">
            <a:avLst/>
          </a:prstGeom>
          <a:noFill/>
          <a:ln>
            <a:noFill/>
          </a:ln>
        </p:spPr>
        <p:txBody>
          <a:bodyPr spcFirstLastPara="1" wrap="square" lIns="27425" tIns="27425" rIns="27425" bIns="27425" anchor="t" anchorCtr="0">
            <a:spAutoFit/>
          </a:bodyPr>
          <a:lstStyle/>
          <a:p>
            <a:pPr marL="0" lvl="0" indent="0" algn="l" rtl="0">
              <a:spcBef>
                <a:spcPts val="0"/>
              </a:spcBef>
              <a:spcAft>
                <a:spcPts val="0"/>
              </a:spcAft>
              <a:buNone/>
            </a:pPr>
            <a:r>
              <a:rPr lang="en">
                <a:solidFill>
                  <a:schemeClr val="accent3"/>
                </a:solidFill>
                <a:latin typeface="Roboto"/>
                <a:ea typeface="Roboto"/>
                <a:cs typeface="Roboto"/>
                <a:sym typeface="Roboto"/>
              </a:rPr>
              <a:t>10</a:t>
            </a:r>
            <a:endParaRPr>
              <a:solidFill>
                <a:schemeClr val="accent3"/>
              </a:solidFill>
              <a:latin typeface="Roboto"/>
              <a:ea typeface="Roboto"/>
              <a:cs typeface="Roboto"/>
              <a:sym typeface="Roboto"/>
            </a:endParaRPr>
          </a:p>
        </p:txBody>
      </p:sp>
      <p:cxnSp>
        <p:nvCxnSpPr>
          <p:cNvPr id="1101" name="Google Shape;1101;p72"/>
          <p:cNvCxnSpPr/>
          <p:nvPr/>
        </p:nvCxnSpPr>
        <p:spPr>
          <a:xfrm rot="10800000">
            <a:off x="5120925" y="1638350"/>
            <a:ext cx="0" cy="358800"/>
          </a:xfrm>
          <a:prstGeom prst="straightConnector1">
            <a:avLst/>
          </a:prstGeom>
          <a:noFill/>
          <a:ln w="9525" cap="flat" cmpd="sng">
            <a:solidFill>
              <a:schemeClr val="accent3"/>
            </a:solidFill>
            <a:prstDash val="solid"/>
            <a:round/>
            <a:headEnd type="triangle" w="med" len="med"/>
            <a:tailEnd type="triangle" w="med" len="med"/>
          </a:ln>
        </p:spPr>
      </p:cxnSp>
      <p:cxnSp>
        <p:nvCxnSpPr>
          <p:cNvPr id="1102" name="Google Shape;1102;p72"/>
          <p:cNvCxnSpPr/>
          <p:nvPr/>
        </p:nvCxnSpPr>
        <p:spPr>
          <a:xfrm>
            <a:off x="6355950" y="1997125"/>
            <a:ext cx="1917600" cy="0"/>
          </a:xfrm>
          <a:prstGeom prst="straightConnector1">
            <a:avLst/>
          </a:prstGeom>
          <a:noFill/>
          <a:ln w="9525" cap="flat" cmpd="sng">
            <a:solidFill>
              <a:schemeClr val="dk2"/>
            </a:solidFill>
            <a:prstDash val="solid"/>
            <a:round/>
            <a:headEnd type="none" w="med" len="med"/>
            <a:tailEnd type="triangle" w="med" len="med"/>
          </a:ln>
        </p:spPr>
      </p:cxnSp>
      <p:cxnSp>
        <p:nvCxnSpPr>
          <p:cNvPr id="1103" name="Google Shape;1103;p72"/>
          <p:cNvCxnSpPr/>
          <p:nvPr/>
        </p:nvCxnSpPr>
        <p:spPr>
          <a:xfrm rot="10800000">
            <a:off x="6361000" y="1290900"/>
            <a:ext cx="0" cy="710100"/>
          </a:xfrm>
          <a:prstGeom prst="straightConnector1">
            <a:avLst/>
          </a:prstGeom>
          <a:noFill/>
          <a:ln w="9525" cap="flat" cmpd="sng">
            <a:solidFill>
              <a:schemeClr val="dk2"/>
            </a:solidFill>
            <a:prstDash val="solid"/>
            <a:round/>
            <a:headEnd type="none" w="med" len="med"/>
            <a:tailEnd type="triangle" w="med" len="med"/>
          </a:ln>
        </p:spPr>
      </p:cxnSp>
      <p:sp>
        <p:nvSpPr>
          <p:cNvPr id="1104" name="Google Shape;1104;p72"/>
          <p:cNvSpPr txBox="1"/>
          <p:nvPr/>
        </p:nvSpPr>
        <p:spPr>
          <a:xfrm>
            <a:off x="6362125" y="1082738"/>
            <a:ext cx="1427100" cy="270900"/>
          </a:xfrm>
          <a:prstGeom prst="rect">
            <a:avLst/>
          </a:prstGeom>
          <a:noFill/>
          <a:ln>
            <a:noFill/>
          </a:ln>
        </p:spPr>
        <p:txBody>
          <a:bodyPr spcFirstLastPara="1" wrap="square" lIns="27425" tIns="27425" rIns="27425" bIns="27425" anchor="t" anchorCtr="0">
            <a:spAutoFit/>
          </a:bodyPr>
          <a:lstStyle/>
          <a:p>
            <a:pPr marL="0" lvl="0" indent="0" algn="ctr" rtl="0">
              <a:spcBef>
                <a:spcPts val="0"/>
              </a:spcBef>
              <a:spcAft>
                <a:spcPts val="0"/>
              </a:spcAft>
              <a:buNone/>
            </a:pPr>
            <a:r>
              <a:rPr lang="en">
                <a:solidFill>
                  <a:srgbClr val="6AA84F"/>
                </a:solidFill>
                <a:latin typeface="Roboto"/>
                <a:ea typeface="Roboto"/>
                <a:cs typeface="Roboto"/>
                <a:sym typeface="Roboto"/>
              </a:rPr>
              <a:t>C's Demand</a:t>
            </a:r>
            <a:endParaRPr>
              <a:solidFill>
                <a:srgbClr val="6AA84F"/>
              </a:solidFill>
              <a:latin typeface="Roboto"/>
              <a:ea typeface="Roboto"/>
              <a:cs typeface="Roboto"/>
              <a:sym typeface="Roboto"/>
            </a:endParaRPr>
          </a:p>
        </p:txBody>
      </p:sp>
      <p:sp>
        <p:nvSpPr>
          <p:cNvPr id="1105" name="Google Shape;1105;p72"/>
          <p:cNvSpPr txBox="1"/>
          <p:nvPr/>
        </p:nvSpPr>
        <p:spPr>
          <a:xfrm>
            <a:off x="7905325" y="1682275"/>
            <a:ext cx="291900" cy="270900"/>
          </a:xfrm>
          <a:prstGeom prst="rect">
            <a:avLst/>
          </a:prstGeom>
          <a:noFill/>
          <a:ln>
            <a:noFill/>
          </a:ln>
        </p:spPr>
        <p:txBody>
          <a:bodyPr spcFirstLastPara="1" wrap="square" lIns="27425" tIns="27425" rIns="27425" bIns="27425" anchor="t" anchorCtr="0">
            <a:spAutoFit/>
          </a:bodyPr>
          <a:lstStyle/>
          <a:p>
            <a:pPr marL="0" lvl="0" indent="0" algn="l" rtl="0">
              <a:spcBef>
                <a:spcPts val="0"/>
              </a:spcBef>
              <a:spcAft>
                <a:spcPts val="0"/>
              </a:spcAft>
              <a:buNone/>
            </a:pPr>
            <a:r>
              <a:rPr lang="en">
                <a:solidFill>
                  <a:srgbClr val="6AA84F"/>
                </a:solidFill>
                <a:latin typeface="Roboto"/>
                <a:ea typeface="Roboto"/>
                <a:cs typeface="Roboto"/>
                <a:sym typeface="Roboto"/>
              </a:rPr>
              <a:t>10</a:t>
            </a:r>
            <a:endParaRPr>
              <a:solidFill>
                <a:srgbClr val="6AA84F"/>
              </a:solidFill>
              <a:latin typeface="Roboto"/>
              <a:ea typeface="Roboto"/>
              <a:cs typeface="Roboto"/>
              <a:sym typeface="Roboto"/>
            </a:endParaRPr>
          </a:p>
        </p:txBody>
      </p:sp>
      <p:cxnSp>
        <p:nvCxnSpPr>
          <p:cNvPr id="1106" name="Google Shape;1106;p72"/>
          <p:cNvCxnSpPr/>
          <p:nvPr/>
        </p:nvCxnSpPr>
        <p:spPr>
          <a:xfrm rot="10800000">
            <a:off x="7905325" y="1638325"/>
            <a:ext cx="0" cy="358800"/>
          </a:xfrm>
          <a:prstGeom prst="straightConnector1">
            <a:avLst/>
          </a:prstGeom>
          <a:noFill/>
          <a:ln w="9525" cap="flat" cmpd="sng">
            <a:solidFill>
              <a:srgbClr val="6AA84F"/>
            </a:solidFill>
            <a:prstDash val="solid"/>
            <a:round/>
            <a:headEnd type="triangle" w="med" len="med"/>
            <a:tailEnd type="triangle" w="med" len="med"/>
          </a:ln>
        </p:spPr>
      </p:cxnSp>
      <p:cxnSp>
        <p:nvCxnSpPr>
          <p:cNvPr id="1107" name="Google Shape;1107;p72"/>
          <p:cNvCxnSpPr/>
          <p:nvPr/>
        </p:nvCxnSpPr>
        <p:spPr>
          <a:xfrm>
            <a:off x="863725" y="2001276"/>
            <a:ext cx="1917600" cy="0"/>
          </a:xfrm>
          <a:prstGeom prst="straightConnector1">
            <a:avLst/>
          </a:prstGeom>
          <a:noFill/>
          <a:ln w="9525" cap="flat" cmpd="sng">
            <a:solidFill>
              <a:schemeClr val="dk2"/>
            </a:solidFill>
            <a:prstDash val="solid"/>
            <a:round/>
            <a:headEnd type="none" w="med" len="med"/>
            <a:tailEnd type="triangle" w="med" len="med"/>
          </a:ln>
        </p:spPr>
      </p:cxnSp>
      <p:cxnSp>
        <p:nvCxnSpPr>
          <p:cNvPr id="1108" name="Google Shape;1108;p72"/>
          <p:cNvCxnSpPr/>
          <p:nvPr/>
        </p:nvCxnSpPr>
        <p:spPr>
          <a:xfrm rot="10800000">
            <a:off x="868775" y="1298949"/>
            <a:ext cx="0" cy="706200"/>
          </a:xfrm>
          <a:prstGeom prst="straightConnector1">
            <a:avLst/>
          </a:prstGeom>
          <a:noFill/>
          <a:ln w="9525" cap="flat" cmpd="sng">
            <a:solidFill>
              <a:schemeClr val="dk2"/>
            </a:solidFill>
            <a:prstDash val="solid"/>
            <a:round/>
            <a:headEnd type="none" w="med" len="med"/>
            <a:tailEnd type="triangle" w="med" len="med"/>
          </a:ln>
        </p:spPr>
      </p:cxnSp>
      <p:sp>
        <p:nvSpPr>
          <p:cNvPr id="1109" name="Google Shape;1109;p72"/>
          <p:cNvSpPr txBox="1"/>
          <p:nvPr/>
        </p:nvSpPr>
        <p:spPr>
          <a:xfrm>
            <a:off x="863725" y="1082738"/>
            <a:ext cx="1427100" cy="270900"/>
          </a:xfrm>
          <a:prstGeom prst="rect">
            <a:avLst/>
          </a:prstGeom>
          <a:noFill/>
          <a:ln>
            <a:noFill/>
          </a:ln>
        </p:spPr>
        <p:txBody>
          <a:bodyPr spcFirstLastPara="1" wrap="square" lIns="27425" tIns="27425" rIns="27425" bIns="27425" anchor="t" anchorCtr="0">
            <a:spAutoFit/>
          </a:bodyPr>
          <a:lstStyle/>
          <a:p>
            <a:pPr marL="0" lvl="0" indent="0" algn="ctr" rtl="0">
              <a:spcBef>
                <a:spcPts val="0"/>
              </a:spcBef>
              <a:spcAft>
                <a:spcPts val="0"/>
              </a:spcAft>
              <a:buNone/>
            </a:pPr>
            <a:r>
              <a:rPr lang="en">
                <a:solidFill>
                  <a:schemeClr val="accent2"/>
                </a:solidFill>
                <a:latin typeface="Roboto"/>
                <a:ea typeface="Roboto"/>
                <a:cs typeface="Roboto"/>
                <a:sym typeface="Roboto"/>
              </a:rPr>
              <a:t>A's Demand</a:t>
            </a:r>
            <a:endParaRPr>
              <a:solidFill>
                <a:schemeClr val="accent2"/>
              </a:solidFill>
              <a:latin typeface="Roboto"/>
              <a:ea typeface="Roboto"/>
              <a:cs typeface="Roboto"/>
              <a:sym typeface="Roboto"/>
            </a:endParaRPr>
          </a:p>
        </p:txBody>
      </p:sp>
      <p:sp>
        <p:nvSpPr>
          <p:cNvPr id="1110" name="Google Shape;1110;p72"/>
          <p:cNvSpPr txBox="1"/>
          <p:nvPr/>
        </p:nvSpPr>
        <p:spPr>
          <a:xfrm>
            <a:off x="2413100" y="1684326"/>
            <a:ext cx="291900" cy="270900"/>
          </a:xfrm>
          <a:prstGeom prst="rect">
            <a:avLst/>
          </a:prstGeom>
          <a:noFill/>
          <a:ln>
            <a:noFill/>
          </a:ln>
        </p:spPr>
        <p:txBody>
          <a:bodyPr spcFirstLastPara="1" wrap="square" lIns="27425" tIns="27425" rIns="27425" bIns="27425" anchor="t" anchorCtr="0">
            <a:spAutoFit/>
          </a:bodyPr>
          <a:lstStyle/>
          <a:p>
            <a:pPr marL="0" lvl="0" indent="0" algn="l" rtl="0">
              <a:spcBef>
                <a:spcPts val="0"/>
              </a:spcBef>
              <a:spcAft>
                <a:spcPts val="0"/>
              </a:spcAft>
              <a:buNone/>
            </a:pPr>
            <a:r>
              <a:rPr lang="en">
                <a:solidFill>
                  <a:schemeClr val="accent2"/>
                </a:solidFill>
                <a:latin typeface="Roboto"/>
                <a:ea typeface="Roboto"/>
                <a:cs typeface="Roboto"/>
                <a:sym typeface="Roboto"/>
              </a:rPr>
              <a:t>10</a:t>
            </a:r>
            <a:endParaRPr>
              <a:solidFill>
                <a:schemeClr val="accent2"/>
              </a:solidFill>
              <a:latin typeface="Roboto"/>
              <a:ea typeface="Roboto"/>
              <a:cs typeface="Roboto"/>
              <a:sym typeface="Roboto"/>
            </a:endParaRPr>
          </a:p>
        </p:txBody>
      </p:sp>
      <p:cxnSp>
        <p:nvCxnSpPr>
          <p:cNvPr id="1111" name="Google Shape;1111;p72"/>
          <p:cNvCxnSpPr/>
          <p:nvPr/>
        </p:nvCxnSpPr>
        <p:spPr>
          <a:xfrm rot="10800000">
            <a:off x="2413100" y="1638275"/>
            <a:ext cx="0" cy="363000"/>
          </a:xfrm>
          <a:prstGeom prst="straightConnector1">
            <a:avLst/>
          </a:prstGeom>
          <a:noFill/>
          <a:ln w="9525" cap="flat" cmpd="sng">
            <a:solidFill>
              <a:schemeClr val="accent2"/>
            </a:solidFill>
            <a:prstDash val="solid"/>
            <a:round/>
            <a:headEnd type="triangle" w="med" len="med"/>
            <a:tailEnd type="triangle" w="med" len="med"/>
          </a:ln>
        </p:spPr>
      </p:cxnSp>
      <p:sp>
        <p:nvSpPr>
          <p:cNvPr id="1112" name="Google Shape;1112;p72"/>
          <p:cNvSpPr txBox="1"/>
          <p:nvPr/>
        </p:nvSpPr>
        <p:spPr>
          <a:xfrm>
            <a:off x="946100" y="2037163"/>
            <a:ext cx="377700" cy="184800"/>
          </a:xfrm>
          <a:prstGeom prst="rect">
            <a:avLst/>
          </a:prstGeom>
          <a:noFill/>
          <a:ln>
            <a:noFill/>
          </a:ln>
        </p:spPr>
        <p:txBody>
          <a:bodyPr spcFirstLastPara="1" wrap="square" lIns="0" tIns="0" rIns="0" bIns="0" anchor="t" anchorCtr="0">
            <a:spAutoFit/>
          </a:bodyPr>
          <a:lstStyle/>
          <a:p>
            <a:pPr marL="0" lvl="0" indent="0" algn="l" rtl="0">
              <a:spcBef>
                <a:spcPts val="0"/>
              </a:spcBef>
              <a:spcAft>
                <a:spcPts val="0"/>
              </a:spcAft>
              <a:buNone/>
            </a:pPr>
            <a:r>
              <a:rPr lang="en" sz="1200">
                <a:solidFill>
                  <a:schemeClr val="dk1"/>
                </a:solidFill>
                <a:latin typeface="Roboto"/>
                <a:ea typeface="Roboto"/>
                <a:cs typeface="Roboto"/>
                <a:sym typeface="Roboto"/>
              </a:rPr>
              <a:t>Time</a:t>
            </a:r>
            <a:endParaRPr sz="1200">
              <a:solidFill>
                <a:schemeClr val="dk1"/>
              </a:solidFill>
              <a:latin typeface="Roboto"/>
              <a:ea typeface="Roboto"/>
              <a:cs typeface="Roboto"/>
              <a:sym typeface="Roboto"/>
            </a:endParaRPr>
          </a:p>
        </p:txBody>
      </p:sp>
      <p:sp>
        <p:nvSpPr>
          <p:cNvPr id="1113" name="Google Shape;1113;p72"/>
          <p:cNvSpPr txBox="1"/>
          <p:nvPr/>
        </p:nvSpPr>
        <p:spPr>
          <a:xfrm rot="-5400000">
            <a:off x="408225" y="1613813"/>
            <a:ext cx="593700" cy="184800"/>
          </a:xfrm>
          <a:prstGeom prst="rect">
            <a:avLst/>
          </a:prstGeom>
          <a:noFill/>
          <a:ln>
            <a:noFill/>
          </a:ln>
        </p:spPr>
        <p:txBody>
          <a:bodyPr spcFirstLastPara="1" wrap="square" lIns="0" tIns="0" rIns="0" bIns="0" anchor="t" anchorCtr="0">
            <a:spAutoFit/>
          </a:bodyPr>
          <a:lstStyle/>
          <a:p>
            <a:pPr marL="0" lvl="0" indent="0" algn="l" rtl="0">
              <a:spcBef>
                <a:spcPts val="0"/>
              </a:spcBef>
              <a:spcAft>
                <a:spcPts val="0"/>
              </a:spcAft>
              <a:buNone/>
            </a:pPr>
            <a:r>
              <a:rPr lang="en" sz="1200">
                <a:solidFill>
                  <a:schemeClr val="dk1"/>
                </a:solidFill>
                <a:latin typeface="Roboto"/>
                <a:ea typeface="Roboto"/>
                <a:cs typeface="Roboto"/>
                <a:sym typeface="Roboto"/>
              </a:rPr>
              <a:t>Demand</a:t>
            </a:r>
            <a:endParaRPr sz="1200">
              <a:solidFill>
                <a:schemeClr val="dk1"/>
              </a:solidFill>
              <a:latin typeface="Roboto"/>
              <a:ea typeface="Roboto"/>
              <a:cs typeface="Roboto"/>
              <a:sym typeface="Roboto"/>
            </a:endParaRPr>
          </a:p>
        </p:txBody>
      </p:sp>
      <p:cxnSp>
        <p:nvCxnSpPr>
          <p:cNvPr id="1114" name="Google Shape;1114;p72"/>
          <p:cNvCxnSpPr/>
          <p:nvPr/>
        </p:nvCxnSpPr>
        <p:spPr>
          <a:xfrm>
            <a:off x="3576600" y="1638600"/>
            <a:ext cx="1425900" cy="0"/>
          </a:xfrm>
          <a:prstGeom prst="straightConnector1">
            <a:avLst/>
          </a:prstGeom>
          <a:noFill/>
          <a:ln w="19050" cap="flat" cmpd="sng">
            <a:solidFill>
              <a:schemeClr val="accent3"/>
            </a:solidFill>
            <a:prstDash val="solid"/>
            <a:round/>
            <a:headEnd type="none" w="med" len="med"/>
            <a:tailEnd type="none" w="med" len="med"/>
          </a:ln>
        </p:spPr>
      </p:cxnSp>
      <p:sp>
        <p:nvSpPr>
          <p:cNvPr id="2" name="Slide Number Placeholder 1">
            <a:extLst>
              <a:ext uri="{FF2B5EF4-FFF2-40B4-BE49-F238E27FC236}">
                <a16:creationId xmlns:a16="http://schemas.microsoft.com/office/drawing/2014/main" id="{028CF8AB-EC3F-D2A5-D5D5-2DE2CE7A3B7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42</a:t>
            </a:fld>
            <a:endParaRPr lang="en"/>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1118"/>
        <p:cNvGrpSpPr/>
        <p:nvPr/>
      </p:nvGrpSpPr>
      <p:grpSpPr>
        <a:xfrm>
          <a:off x="0" y="0"/>
          <a:ext cx="0" cy="0"/>
          <a:chOff x="0" y="0"/>
          <a:chExt cx="0" cy="0"/>
        </a:xfrm>
      </p:grpSpPr>
      <p:sp>
        <p:nvSpPr>
          <p:cNvPr id="1119" name="Google Shape;1119;p73"/>
          <p:cNvSpPr txBox="1">
            <a:spLocks noGrp="1"/>
          </p:cNvSpPr>
          <p:nvPr>
            <p:ph type="title"/>
          </p:nvPr>
        </p:nvSpPr>
        <p:spPr>
          <a:xfrm>
            <a:off x="0" y="0"/>
            <a:ext cx="9144000" cy="393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accent3"/>
                </a:solidFill>
              </a:rPr>
              <a:t>Which is Better? (2/4) – Efficiency – Packet Burstiness</a:t>
            </a:r>
            <a:endParaRPr/>
          </a:p>
        </p:txBody>
      </p:sp>
      <p:sp>
        <p:nvSpPr>
          <p:cNvPr id="1120" name="Google Shape;1120;p73"/>
          <p:cNvSpPr txBox="1">
            <a:spLocks noGrp="1"/>
          </p:cNvSpPr>
          <p:nvPr>
            <p:ph type="body" idx="1"/>
          </p:nvPr>
        </p:nvSpPr>
        <p:spPr>
          <a:xfrm>
            <a:off x="107050" y="402200"/>
            <a:ext cx="8909700" cy="45306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a:t>Flows can be smooth or bursty.</a:t>
            </a:r>
            <a:endParaRPr/>
          </a:p>
          <a:p>
            <a:pPr marL="457200" lvl="0" indent="-342900" algn="l" rtl="0">
              <a:spcBef>
                <a:spcPts val="600"/>
              </a:spcBef>
              <a:spcAft>
                <a:spcPts val="0"/>
              </a:spcAft>
              <a:buSzPts val="1800"/>
              <a:buChar char="●"/>
            </a:pPr>
            <a:r>
              <a:rPr lang="en"/>
              <a:t>Characterized by the ratio between the flow's peak demand and average demand.</a:t>
            </a:r>
            <a:endParaRPr/>
          </a:p>
          <a:p>
            <a:pPr marL="457200" lvl="0" indent="-342900" algn="l" rtl="0">
              <a:spcBef>
                <a:spcPts val="0"/>
              </a:spcBef>
              <a:spcAft>
                <a:spcPts val="0"/>
              </a:spcAft>
              <a:buSzPts val="1800"/>
              <a:buChar char="●"/>
            </a:pPr>
            <a:r>
              <a:rPr lang="en" b="1"/>
              <a:t>Smooth</a:t>
            </a:r>
            <a:r>
              <a:rPr lang="en"/>
              <a:t> applications have a small peak-to-average ratio.</a:t>
            </a:r>
            <a:endParaRPr/>
          </a:p>
          <a:p>
            <a:pPr marL="914400" lvl="1" indent="-342900" algn="l" rtl="0">
              <a:spcBef>
                <a:spcPts val="0"/>
              </a:spcBef>
              <a:spcAft>
                <a:spcPts val="0"/>
              </a:spcAft>
              <a:buSzPts val="1800"/>
              <a:buChar char="○"/>
            </a:pPr>
            <a:r>
              <a:rPr lang="en"/>
              <a:t>Voice has a ratio of ~3:1.</a:t>
            </a:r>
            <a:endParaRPr/>
          </a:p>
          <a:p>
            <a:pPr marL="914400" lvl="1" indent="-342900" algn="l" rtl="0">
              <a:spcBef>
                <a:spcPts val="0"/>
              </a:spcBef>
              <a:spcAft>
                <a:spcPts val="0"/>
              </a:spcAft>
              <a:buSzPts val="1800"/>
              <a:buChar char="○"/>
            </a:pPr>
            <a:r>
              <a:rPr lang="en"/>
              <a:t>This is why the phone network uses reservations!</a:t>
            </a:r>
            <a:endParaRPr/>
          </a:p>
          <a:p>
            <a:pPr marL="457200" lvl="0" indent="-342900" algn="l" rtl="0">
              <a:spcBef>
                <a:spcPts val="0"/>
              </a:spcBef>
              <a:spcAft>
                <a:spcPts val="0"/>
              </a:spcAft>
              <a:buSzPts val="1800"/>
              <a:buChar char="●"/>
            </a:pPr>
            <a:r>
              <a:rPr lang="en" b="1"/>
              <a:t>Bursty</a:t>
            </a:r>
            <a:r>
              <a:rPr lang="en"/>
              <a:t> applications have a large peak-to-average ratio.</a:t>
            </a:r>
            <a:endParaRPr/>
          </a:p>
          <a:p>
            <a:pPr marL="914400" lvl="1" indent="-342900" algn="l" rtl="0">
              <a:spcBef>
                <a:spcPts val="0"/>
              </a:spcBef>
              <a:spcAft>
                <a:spcPts val="0"/>
              </a:spcAft>
              <a:buSzPts val="1800"/>
              <a:buChar char="○"/>
            </a:pPr>
            <a:r>
              <a:rPr lang="en"/>
              <a:t>Data applications tend to be rather bursty.</a:t>
            </a:r>
            <a:endParaRPr/>
          </a:p>
          <a:p>
            <a:pPr marL="914400" lvl="1" indent="-342900" algn="l" rtl="0">
              <a:spcBef>
                <a:spcPts val="0"/>
              </a:spcBef>
              <a:spcAft>
                <a:spcPts val="0"/>
              </a:spcAft>
              <a:buSzPts val="1800"/>
              <a:buChar char="○"/>
            </a:pPr>
            <a:r>
              <a:rPr lang="en"/>
              <a:t>Web browsing can have a ratio of 100:1 or more.</a:t>
            </a:r>
            <a:endParaRPr/>
          </a:p>
        </p:txBody>
      </p:sp>
      <p:sp>
        <p:nvSpPr>
          <p:cNvPr id="1121" name="Google Shape;1121;p73"/>
          <p:cNvSpPr/>
          <p:nvPr/>
        </p:nvSpPr>
        <p:spPr>
          <a:xfrm>
            <a:off x="6850600" y="1553925"/>
            <a:ext cx="1426200" cy="358800"/>
          </a:xfrm>
          <a:prstGeom prst="rect">
            <a:avLst/>
          </a:prstGeom>
          <a:solidFill>
            <a:srgbClr val="F4CCCC"/>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cxnSp>
        <p:nvCxnSpPr>
          <p:cNvPr id="1122" name="Google Shape;1122;p73"/>
          <p:cNvCxnSpPr/>
          <p:nvPr/>
        </p:nvCxnSpPr>
        <p:spPr>
          <a:xfrm>
            <a:off x="6849475" y="1553925"/>
            <a:ext cx="1426200" cy="0"/>
          </a:xfrm>
          <a:prstGeom prst="straightConnector1">
            <a:avLst/>
          </a:prstGeom>
          <a:noFill/>
          <a:ln w="19050" cap="flat" cmpd="sng">
            <a:solidFill>
              <a:schemeClr val="accent2"/>
            </a:solidFill>
            <a:prstDash val="solid"/>
            <a:round/>
            <a:headEnd type="none" w="med" len="med"/>
            <a:tailEnd type="none" w="med" len="med"/>
          </a:ln>
        </p:spPr>
      </p:cxnSp>
      <p:sp>
        <p:nvSpPr>
          <p:cNvPr id="1123" name="Google Shape;1123;p73"/>
          <p:cNvSpPr/>
          <p:nvPr/>
        </p:nvSpPr>
        <p:spPr>
          <a:xfrm>
            <a:off x="6990825" y="2419814"/>
            <a:ext cx="218700" cy="393600"/>
          </a:xfrm>
          <a:prstGeom prst="rect">
            <a:avLst/>
          </a:prstGeom>
          <a:solidFill>
            <a:srgbClr val="F4CCCC"/>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1124" name="Google Shape;1124;p73"/>
          <p:cNvSpPr/>
          <p:nvPr/>
        </p:nvSpPr>
        <p:spPr>
          <a:xfrm>
            <a:off x="6849350" y="2813489"/>
            <a:ext cx="1425900" cy="101700"/>
          </a:xfrm>
          <a:prstGeom prst="rect">
            <a:avLst/>
          </a:prstGeom>
          <a:solidFill>
            <a:srgbClr val="F4CCCC"/>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1125" name="Google Shape;1125;p73"/>
          <p:cNvSpPr/>
          <p:nvPr/>
        </p:nvSpPr>
        <p:spPr>
          <a:xfrm>
            <a:off x="6848975" y="2423263"/>
            <a:ext cx="1427200" cy="393573"/>
          </a:xfrm>
          <a:custGeom>
            <a:avLst/>
            <a:gdLst/>
            <a:ahLst/>
            <a:cxnLst/>
            <a:rect l="l" t="t" r="r" b="b"/>
            <a:pathLst>
              <a:path w="57088" h="25749" extrusionOk="0">
                <a:moveTo>
                  <a:pt x="0" y="25749"/>
                </a:moveTo>
                <a:lnTo>
                  <a:pt x="5798" y="25749"/>
                </a:lnTo>
                <a:lnTo>
                  <a:pt x="5798" y="0"/>
                </a:lnTo>
                <a:lnTo>
                  <a:pt x="14388" y="0"/>
                </a:lnTo>
                <a:lnTo>
                  <a:pt x="14388" y="25702"/>
                </a:lnTo>
                <a:lnTo>
                  <a:pt x="57088" y="25702"/>
                </a:lnTo>
              </a:path>
            </a:pathLst>
          </a:custGeom>
          <a:noFill/>
          <a:ln w="19050" cap="flat" cmpd="sng">
            <a:solidFill>
              <a:schemeClr val="accent2"/>
            </a:solidFill>
            <a:prstDash val="solid"/>
            <a:round/>
            <a:headEnd type="none" w="med" len="med"/>
            <a:tailEnd type="none" w="med" len="med"/>
          </a:ln>
        </p:spPr>
        <p:txBody>
          <a:bodyPr/>
          <a:lstStyle/>
          <a:p>
            <a:endParaRPr lang="en-US"/>
          </a:p>
        </p:txBody>
      </p:sp>
      <p:sp>
        <p:nvSpPr>
          <p:cNvPr id="2" name="Slide Number Placeholder 1">
            <a:extLst>
              <a:ext uri="{FF2B5EF4-FFF2-40B4-BE49-F238E27FC236}">
                <a16:creationId xmlns:a16="http://schemas.microsoft.com/office/drawing/2014/main" id="{65FC037D-CCC3-9625-285E-AE8B648E7E7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43</a:t>
            </a:fld>
            <a:endParaRPr lang="en"/>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1129"/>
        <p:cNvGrpSpPr/>
        <p:nvPr/>
      </p:nvGrpSpPr>
      <p:grpSpPr>
        <a:xfrm>
          <a:off x="0" y="0"/>
          <a:ext cx="0" cy="0"/>
          <a:chOff x="0" y="0"/>
          <a:chExt cx="0" cy="0"/>
        </a:xfrm>
      </p:grpSpPr>
      <p:sp>
        <p:nvSpPr>
          <p:cNvPr id="1130" name="Google Shape;1130;p74"/>
          <p:cNvSpPr txBox="1">
            <a:spLocks noGrp="1"/>
          </p:cNvSpPr>
          <p:nvPr>
            <p:ph type="title"/>
          </p:nvPr>
        </p:nvSpPr>
        <p:spPr>
          <a:xfrm>
            <a:off x="0" y="0"/>
            <a:ext cx="9144000" cy="393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Which is Better? (3/4) – Handling Failure</a:t>
            </a:r>
            <a:endParaRPr/>
          </a:p>
        </p:txBody>
      </p:sp>
      <p:sp>
        <p:nvSpPr>
          <p:cNvPr id="1131" name="Google Shape;1131;p74"/>
          <p:cNvSpPr txBox="1">
            <a:spLocks noGrp="1"/>
          </p:cNvSpPr>
          <p:nvPr>
            <p:ph type="body" idx="1"/>
          </p:nvPr>
        </p:nvSpPr>
        <p:spPr>
          <a:xfrm>
            <a:off x="107050" y="402200"/>
            <a:ext cx="8909700" cy="33870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a:t>What happens if a link or router fails?</a:t>
            </a:r>
            <a:endParaRPr/>
          </a:p>
          <a:p>
            <a:pPr marL="457200" lvl="0" indent="-342900" algn="l" rtl="0">
              <a:spcBef>
                <a:spcPts val="600"/>
              </a:spcBef>
              <a:spcAft>
                <a:spcPts val="0"/>
              </a:spcAft>
              <a:buSzPts val="1800"/>
              <a:buChar char="●"/>
            </a:pPr>
            <a:r>
              <a:rPr lang="en"/>
              <a:t>Network must detect failure and send packets along a different route.</a:t>
            </a:r>
            <a:endParaRPr/>
          </a:p>
          <a:p>
            <a:pPr marL="0" lvl="0" indent="0" algn="l" rtl="0">
              <a:spcBef>
                <a:spcPts val="600"/>
              </a:spcBef>
              <a:spcAft>
                <a:spcPts val="0"/>
              </a:spcAft>
              <a:buNone/>
            </a:pPr>
            <a:r>
              <a:rPr lang="en" b="1"/>
              <a:t>Packet switching</a:t>
            </a:r>
            <a:r>
              <a:rPr lang="en"/>
              <a:t> is better at handling failure.</a:t>
            </a:r>
            <a:endParaRPr/>
          </a:p>
          <a:p>
            <a:pPr marL="457200" lvl="0" indent="-342900" algn="l" rtl="0">
              <a:spcBef>
                <a:spcPts val="600"/>
              </a:spcBef>
              <a:spcAft>
                <a:spcPts val="0"/>
              </a:spcAft>
              <a:buSzPts val="1800"/>
              <a:buChar char="●"/>
            </a:pPr>
            <a:r>
              <a:rPr lang="en"/>
              <a:t>End hosts don't need to do anything extra.</a:t>
            </a:r>
            <a:endParaRPr/>
          </a:p>
          <a:p>
            <a:pPr marL="0" lvl="0" indent="0" algn="l" rtl="0">
              <a:spcBef>
                <a:spcPts val="600"/>
              </a:spcBef>
              <a:spcAft>
                <a:spcPts val="0"/>
              </a:spcAft>
              <a:buNone/>
            </a:pPr>
            <a:r>
              <a:rPr lang="en"/>
              <a:t>Circuit switching requires extra work from end hosts.</a:t>
            </a:r>
            <a:endParaRPr/>
          </a:p>
          <a:p>
            <a:pPr marL="457200" lvl="0" indent="-342900" algn="l" rtl="0">
              <a:spcBef>
                <a:spcPts val="600"/>
              </a:spcBef>
              <a:spcAft>
                <a:spcPts val="0"/>
              </a:spcAft>
              <a:buSzPts val="1800"/>
              <a:buChar char="●"/>
            </a:pPr>
            <a:r>
              <a:rPr lang="en"/>
              <a:t>End host must also detect failure, tear down old reservations, and</a:t>
            </a:r>
            <a:br>
              <a:rPr lang="en"/>
            </a:br>
            <a:r>
              <a:rPr lang="en"/>
              <a:t>send new reservation request.</a:t>
            </a:r>
            <a:endParaRPr/>
          </a:p>
          <a:p>
            <a:pPr marL="457200" lvl="0" indent="-342900" algn="l" rtl="0">
              <a:spcBef>
                <a:spcPts val="0"/>
              </a:spcBef>
              <a:spcAft>
                <a:spcPts val="0"/>
              </a:spcAft>
              <a:buSzPts val="1800"/>
              <a:buChar char="●"/>
            </a:pPr>
            <a:r>
              <a:rPr lang="en"/>
              <a:t>All flows using that link must redo reservations.</a:t>
            </a:r>
            <a:endParaRPr/>
          </a:p>
          <a:p>
            <a:pPr marL="914400" lvl="1" indent="-342900" algn="l" rtl="0">
              <a:spcBef>
                <a:spcPts val="0"/>
              </a:spcBef>
              <a:spcAft>
                <a:spcPts val="0"/>
              </a:spcAft>
              <a:buSzPts val="1800"/>
              <a:buChar char="○"/>
            </a:pPr>
            <a:r>
              <a:rPr lang="en"/>
              <a:t>Potentially millions of flows simultaneously re-establishing reservations!</a:t>
            </a:r>
            <a:endParaRPr/>
          </a:p>
        </p:txBody>
      </p:sp>
      <p:sp>
        <p:nvSpPr>
          <p:cNvPr id="1132" name="Google Shape;1132;p74"/>
          <p:cNvSpPr txBox="1"/>
          <p:nvPr/>
        </p:nvSpPr>
        <p:spPr>
          <a:xfrm>
            <a:off x="2405100" y="3789200"/>
            <a:ext cx="4333800" cy="1143600"/>
          </a:xfrm>
          <a:prstGeom prst="rect">
            <a:avLst/>
          </a:prstGeom>
          <a:noFill/>
          <a:ln>
            <a:noFill/>
          </a:ln>
        </p:spPr>
        <p:txBody>
          <a:bodyPr spcFirstLastPara="1" wrap="square" lIns="91425" tIns="91425" rIns="91425" bIns="91425" anchor="t" anchorCtr="0">
            <a:spAutoFit/>
          </a:bodyPr>
          <a:lstStyle/>
          <a:p>
            <a:pPr marL="457200" lvl="0" indent="-317500" algn="l" rtl="0">
              <a:lnSpc>
                <a:spcPct val="115000"/>
              </a:lnSpc>
              <a:spcBef>
                <a:spcPts val="600"/>
              </a:spcBef>
              <a:spcAft>
                <a:spcPts val="0"/>
              </a:spcAft>
              <a:buClr>
                <a:srgbClr val="B7B7B7"/>
              </a:buClr>
              <a:buSzPts val="1400"/>
              <a:buFont typeface="Roboto"/>
              <a:buAutoNum type="arabicPeriod"/>
            </a:pPr>
            <a:r>
              <a:rPr lang="en">
                <a:solidFill>
                  <a:srgbClr val="B7B7B7"/>
                </a:solidFill>
                <a:latin typeface="Roboto"/>
                <a:ea typeface="Roboto"/>
                <a:cs typeface="Roboto"/>
                <a:sym typeface="Roboto"/>
              </a:rPr>
              <a:t>Better abstraction to applications?</a:t>
            </a:r>
            <a:endParaRPr>
              <a:solidFill>
                <a:srgbClr val="B7B7B7"/>
              </a:solidFill>
              <a:latin typeface="Roboto"/>
              <a:ea typeface="Roboto"/>
              <a:cs typeface="Roboto"/>
              <a:sym typeface="Roboto"/>
            </a:endParaRPr>
          </a:p>
          <a:p>
            <a:pPr marL="457200" lvl="0" indent="-317500" algn="l" rtl="0">
              <a:lnSpc>
                <a:spcPct val="115000"/>
              </a:lnSpc>
              <a:spcBef>
                <a:spcPts val="0"/>
              </a:spcBef>
              <a:spcAft>
                <a:spcPts val="0"/>
              </a:spcAft>
              <a:buClr>
                <a:srgbClr val="B7B7B7"/>
              </a:buClr>
              <a:buSzPts val="1400"/>
              <a:buFont typeface="Roboto"/>
              <a:buAutoNum type="arabicPeriod"/>
            </a:pPr>
            <a:r>
              <a:rPr lang="en">
                <a:solidFill>
                  <a:srgbClr val="B7B7B7"/>
                </a:solidFill>
                <a:latin typeface="Roboto"/>
                <a:ea typeface="Roboto"/>
                <a:cs typeface="Roboto"/>
                <a:sym typeface="Roboto"/>
              </a:rPr>
              <a:t>More efficient at scale?</a:t>
            </a:r>
            <a:endParaRPr>
              <a:solidFill>
                <a:srgbClr val="B7B7B7"/>
              </a:solidFill>
              <a:latin typeface="Roboto"/>
              <a:ea typeface="Roboto"/>
              <a:cs typeface="Roboto"/>
              <a:sym typeface="Roboto"/>
            </a:endParaRPr>
          </a:p>
          <a:p>
            <a:pPr marL="457200" lvl="0" indent="-317500" algn="l" rtl="0">
              <a:lnSpc>
                <a:spcPct val="115000"/>
              </a:lnSpc>
              <a:spcBef>
                <a:spcPts val="0"/>
              </a:spcBef>
              <a:spcAft>
                <a:spcPts val="0"/>
              </a:spcAft>
              <a:buClr>
                <a:schemeClr val="accent3"/>
              </a:buClr>
              <a:buSzPts val="1400"/>
              <a:buFont typeface="Roboto"/>
              <a:buAutoNum type="arabicPeriod"/>
            </a:pPr>
            <a:r>
              <a:rPr lang="en" b="1">
                <a:solidFill>
                  <a:schemeClr val="accent3"/>
                </a:solidFill>
                <a:latin typeface="Roboto"/>
                <a:ea typeface="Roboto"/>
                <a:cs typeface="Roboto"/>
                <a:sym typeface="Roboto"/>
              </a:rPr>
              <a:t>Better at handling failures at scale?</a:t>
            </a:r>
            <a:endParaRPr b="1">
              <a:solidFill>
                <a:schemeClr val="accent3"/>
              </a:solidFill>
              <a:latin typeface="Roboto"/>
              <a:ea typeface="Roboto"/>
              <a:cs typeface="Roboto"/>
              <a:sym typeface="Roboto"/>
            </a:endParaRPr>
          </a:p>
          <a:p>
            <a:pPr marL="457200" lvl="0" indent="-317500" algn="l" rtl="0">
              <a:lnSpc>
                <a:spcPct val="115000"/>
              </a:lnSpc>
              <a:spcBef>
                <a:spcPts val="0"/>
              </a:spcBef>
              <a:spcAft>
                <a:spcPts val="0"/>
              </a:spcAft>
              <a:buClr>
                <a:srgbClr val="B7B7B7"/>
              </a:buClr>
              <a:buSzPts val="1400"/>
              <a:buFont typeface="Roboto"/>
              <a:buAutoNum type="arabicPeriod"/>
            </a:pPr>
            <a:r>
              <a:rPr lang="en">
                <a:solidFill>
                  <a:srgbClr val="B7B7B7"/>
                </a:solidFill>
                <a:latin typeface="Roboto"/>
                <a:ea typeface="Roboto"/>
                <a:cs typeface="Roboto"/>
                <a:sym typeface="Roboto"/>
              </a:rPr>
              <a:t>Easier (less complex) to implement at scale?</a:t>
            </a:r>
            <a:endParaRPr>
              <a:solidFill>
                <a:srgbClr val="B7B7B7"/>
              </a:solidFill>
            </a:endParaRPr>
          </a:p>
        </p:txBody>
      </p:sp>
      <p:sp>
        <p:nvSpPr>
          <p:cNvPr id="2" name="Slide Number Placeholder 1">
            <a:extLst>
              <a:ext uri="{FF2B5EF4-FFF2-40B4-BE49-F238E27FC236}">
                <a16:creationId xmlns:a16="http://schemas.microsoft.com/office/drawing/2014/main" id="{ACD7D3FC-A2D0-3FEE-38FF-D07D6CF0630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44</a:t>
            </a:fld>
            <a:endParaRPr lang="en"/>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1136"/>
        <p:cNvGrpSpPr/>
        <p:nvPr/>
      </p:nvGrpSpPr>
      <p:grpSpPr>
        <a:xfrm>
          <a:off x="0" y="0"/>
          <a:ext cx="0" cy="0"/>
          <a:chOff x="0" y="0"/>
          <a:chExt cx="0" cy="0"/>
        </a:xfrm>
      </p:grpSpPr>
      <p:cxnSp>
        <p:nvCxnSpPr>
          <p:cNvPr id="1137" name="Google Shape;1137;p75"/>
          <p:cNvCxnSpPr>
            <a:stCxn id="1138" idx="6"/>
            <a:endCxn id="1139" idx="1"/>
          </p:cNvCxnSpPr>
          <p:nvPr/>
        </p:nvCxnSpPr>
        <p:spPr>
          <a:xfrm>
            <a:off x="3065126" y="1772700"/>
            <a:ext cx="858000" cy="0"/>
          </a:xfrm>
          <a:prstGeom prst="straightConnector1">
            <a:avLst/>
          </a:prstGeom>
          <a:noFill/>
          <a:ln w="19050" cap="flat" cmpd="sng">
            <a:solidFill>
              <a:srgbClr val="000000"/>
            </a:solidFill>
            <a:prstDash val="solid"/>
            <a:round/>
            <a:headEnd type="none" w="med" len="med"/>
            <a:tailEnd type="none" w="med" len="med"/>
          </a:ln>
        </p:spPr>
      </p:cxnSp>
      <p:cxnSp>
        <p:nvCxnSpPr>
          <p:cNvPr id="1140" name="Google Shape;1140;p75"/>
          <p:cNvCxnSpPr>
            <a:stCxn id="1139" idx="3"/>
            <a:endCxn id="1141" idx="1"/>
          </p:cNvCxnSpPr>
          <p:nvPr/>
        </p:nvCxnSpPr>
        <p:spPr>
          <a:xfrm>
            <a:off x="4208138" y="1772700"/>
            <a:ext cx="858000" cy="0"/>
          </a:xfrm>
          <a:prstGeom prst="straightConnector1">
            <a:avLst/>
          </a:prstGeom>
          <a:noFill/>
          <a:ln w="19050" cap="flat" cmpd="sng">
            <a:solidFill>
              <a:srgbClr val="000000"/>
            </a:solidFill>
            <a:prstDash val="solid"/>
            <a:round/>
            <a:headEnd type="none" w="med" len="med"/>
            <a:tailEnd type="none" w="med" len="med"/>
          </a:ln>
        </p:spPr>
      </p:cxnSp>
      <p:cxnSp>
        <p:nvCxnSpPr>
          <p:cNvPr id="1142" name="Google Shape;1142;p75"/>
          <p:cNvCxnSpPr>
            <a:stCxn id="1143" idx="3"/>
            <a:endCxn id="1144" idx="1"/>
          </p:cNvCxnSpPr>
          <p:nvPr/>
        </p:nvCxnSpPr>
        <p:spPr>
          <a:xfrm>
            <a:off x="4817738" y="2534700"/>
            <a:ext cx="858000" cy="0"/>
          </a:xfrm>
          <a:prstGeom prst="straightConnector1">
            <a:avLst/>
          </a:prstGeom>
          <a:noFill/>
          <a:ln w="19050" cap="flat" cmpd="sng">
            <a:solidFill>
              <a:srgbClr val="000000"/>
            </a:solidFill>
            <a:prstDash val="solid"/>
            <a:round/>
            <a:headEnd type="none" w="med" len="med"/>
            <a:tailEnd type="none" w="med" len="med"/>
          </a:ln>
        </p:spPr>
      </p:cxnSp>
      <p:cxnSp>
        <p:nvCxnSpPr>
          <p:cNvPr id="1145" name="Google Shape;1145;p75"/>
          <p:cNvCxnSpPr>
            <a:stCxn id="1139" idx="2"/>
            <a:endCxn id="1143" idx="0"/>
          </p:cNvCxnSpPr>
          <p:nvPr/>
        </p:nvCxnSpPr>
        <p:spPr>
          <a:xfrm>
            <a:off x="4065638" y="1915200"/>
            <a:ext cx="609600" cy="477000"/>
          </a:xfrm>
          <a:prstGeom prst="straightConnector1">
            <a:avLst/>
          </a:prstGeom>
          <a:noFill/>
          <a:ln w="19050" cap="flat" cmpd="sng">
            <a:solidFill>
              <a:srgbClr val="000000"/>
            </a:solidFill>
            <a:prstDash val="solid"/>
            <a:round/>
            <a:headEnd type="none" w="med" len="med"/>
            <a:tailEnd type="none" w="med" len="med"/>
          </a:ln>
        </p:spPr>
      </p:cxnSp>
      <p:cxnSp>
        <p:nvCxnSpPr>
          <p:cNvPr id="1146" name="Google Shape;1146;p75"/>
          <p:cNvCxnSpPr>
            <a:stCxn id="1141" idx="2"/>
            <a:endCxn id="1144" idx="0"/>
          </p:cNvCxnSpPr>
          <p:nvPr/>
        </p:nvCxnSpPr>
        <p:spPr>
          <a:xfrm>
            <a:off x="5208638" y="1915200"/>
            <a:ext cx="609600" cy="477000"/>
          </a:xfrm>
          <a:prstGeom prst="straightConnector1">
            <a:avLst/>
          </a:prstGeom>
          <a:noFill/>
          <a:ln w="19050" cap="flat" cmpd="sng">
            <a:solidFill>
              <a:srgbClr val="000000"/>
            </a:solidFill>
            <a:prstDash val="solid"/>
            <a:round/>
            <a:headEnd type="none" w="med" len="med"/>
            <a:tailEnd type="none" w="med" len="med"/>
          </a:ln>
        </p:spPr>
      </p:cxnSp>
      <p:cxnSp>
        <p:nvCxnSpPr>
          <p:cNvPr id="1147" name="Google Shape;1147;p75"/>
          <p:cNvCxnSpPr>
            <a:stCxn id="1148" idx="2"/>
            <a:endCxn id="1144" idx="3"/>
          </p:cNvCxnSpPr>
          <p:nvPr/>
        </p:nvCxnSpPr>
        <p:spPr>
          <a:xfrm flipH="1">
            <a:off x="5960738" y="1915200"/>
            <a:ext cx="1610100" cy="619500"/>
          </a:xfrm>
          <a:prstGeom prst="straightConnector1">
            <a:avLst/>
          </a:prstGeom>
          <a:noFill/>
          <a:ln w="19050" cap="flat" cmpd="sng">
            <a:solidFill>
              <a:srgbClr val="000000"/>
            </a:solidFill>
            <a:prstDash val="solid"/>
            <a:round/>
            <a:headEnd type="none" w="med" len="med"/>
            <a:tailEnd type="none" w="med" len="med"/>
          </a:ln>
        </p:spPr>
      </p:cxnSp>
      <p:cxnSp>
        <p:nvCxnSpPr>
          <p:cNvPr id="1149" name="Google Shape;1149;p75"/>
          <p:cNvCxnSpPr>
            <a:stCxn id="1150" idx="2"/>
            <a:endCxn id="1141" idx="3"/>
          </p:cNvCxnSpPr>
          <p:nvPr/>
        </p:nvCxnSpPr>
        <p:spPr>
          <a:xfrm flipH="1">
            <a:off x="5351138" y="1153200"/>
            <a:ext cx="1381500" cy="619500"/>
          </a:xfrm>
          <a:prstGeom prst="straightConnector1">
            <a:avLst/>
          </a:prstGeom>
          <a:noFill/>
          <a:ln w="19050" cap="flat" cmpd="sng">
            <a:solidFill>
              <a:srgbClr val="000000"/>
            </a:solidFill>
            <a:prstDash val="solid"/>
            <a:round/>
            <a:headEnd type="none" w="med" len="med"/>
            <a:tailEnd type="none" w="med" len="med"/>
          </a:ln>
        </p:spPr>
      </p:cxnSp>
      <p:cxnSp>
        <p:nvCxnSpPr>
          <p:cNvPr id="1151" name="Google Shape;1151;p75"/>
          <p:cNvCxnSpPr>
            <a:stCxn id="1150" idx="2"/>
            <a:endCxn id="1148" idx="0"/>
          </p:cNvCxnSpPr>
          <p:nvPr/>
        </p:nvCxnSpPr>
        <p:spPr>
          <a:xfrm>
            <a:off x="6732638" y="1153200"/>
            <a:ext cx="838200" cy="477000"/>
          </a:xfrm>
          <a:prstGeom prst="straightConnector1">
            <a:avLst/>
          </a:prstGeom>
          <a:noFill/>
          <a:ln w="19050" cap="flat" cmpd="sng">
            <a:solidFill>
              <a:srgbClr val="000000"/>
            </a:solidFill>
            <a:prstDash val="solid"/>
            <a:round/>
            <a:headEnd type="none" w="med" len="med"/>
            <a:tailEnd type="none" w="med" len="med"/>
          </a:ln>
        </p:spPr>
      </p:cxnSp>
      <p:cxnSp>
        <p:nvCxnSpPr>
          <p:cNvPr id="1152" name="Google Shape;1152;p75"/>
          <p:cNvCxnSpPr>
            <a:stCxn id="1148" idx="3"/>
            <a:endCxn id="1153" idx="2"/>
          </p:cNvCxnSpPr>
          <p:nvPr/>
        </p:nvCxnSpPr>
        <p:spPr>
          <a:xfrm>
            <a:off x="7713338" y="1772700"/>
            <a:ext cx="858000" cy="0"/>
          </a:xfrm>
          <a:prstGeom prst="straightConnector1">
            <a:avLst/>
          </a:prstGeom>
          <a:noFill/>
          <a:ln w="19050" cap="flat" cmpd="sng">
            <a:solidFill>
              <a:srgbClr val="000000"/>
            </a:solidFill>
            <a:prstDash val="solid"/>
            <a:round/>
            <a:headEnd type="none" w="med" len="med"/>
            <a:tailEnd type="none" w="med" len="med"/>
          </a:ln>
        </p:spPr>
      </p:cxnSp>
      <p:sp>
        <p:nvSpPr>
          <p:cNvPr id="1154" name="Google Shape;1154;p75"/>
          <p:cNvSpPr txBox="1">
            <a:spLocks noGrp="1"/>
          </p:cNvSpPr>
          <p:nvPr>
            <p:ph type="title"/>
          </p:nvPr>
        </p:nvSpPr>
        <p:spPr>
          <a:xfrm>
            <a:off x="0" y="0"/>
            <a:ext cx="9144000" cy="393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accent3"/>
                </a:solidFill>
              </a:rPr>
              <a:t>Which is Better? (3/4) – Handling Failure with Packet Switching</a:t>
            </a:r>
            <a:endParaRPr/>
          </a:p>
        </p:txBody>
      </p:sp>
      <p:sp>
        <p:nvSpPr>
          <p:cNvPr id="1155" name="Google Shape;1155;p75"/>
          <p:cNvSpPr txBox="1">
            <a:spLocks noGrp="1"/>
          </p:cNvSpPr>
          <p:nvPr>
            <p:ph type="body" idx="1"/>
          </p:nvPr>
        </p:nvSpPr>
        <p:spPr>
          <a:xfrm>
            <a:off x="107050" y="402199"/>
            <a:ext cx="2424676" cy="4654617"/>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dirty="0"/>
              <a:t>If a failure occurs in packet switching:</a:t>
            </a:r>
            <a:endParaRPr dirty="0"/>
          </a:p>
          <a:p>
            <a:pPr marL="457200" lvl="0" indent="-342900" algn="l" rtl="0">
              <a:spcBef>
                <a:spcPts val="600"/>
              </a:spcBef>
              <a:spcAft>
                <a:spcPts val="0"/>
              </a:spcAft>
              <a:buSzPts val="1800"/>
              <a:buChar char="●"/>
            </a:pPr>
            <a:r>
              <a:rPr lang="en" dirty="0"/>
              <a:t>Routers send packets along a different route.</a:t>
            </a:r>
            <a:endParaRPr dirty="0"/>
          </a:p>
          <a:p>
            <a:pPr marL="457200" lvl="0" indent="-342900" algn="l" rtl="0">
              <a:spcBef>
                <a:spcPts val="0"/>
              </a:spcBef>
              <a:spcAft>
                <a:spcPts val="0"/>
              </a:spcAft>
              <a:buSzPts val="1800"/>
              <a:buChar char="●"/>
            </a:pPr>
            <a:r>
              <a:rPr lang="en" dirty="0"/>
              <a:t>End hosts don't need to do anything extra.</a:t>
            </a:r>
            <a:endParaRPr dirty="0"/>
          </a:p>
        </p:txBody>
      </p:sp>
      <p:sp>
        <p:nvSpPr>
          <p:cNvPr id="1139" name="Google Shape;1139;p75"/>
          <p:cNvSpPr/>
          <p:nvPr/>
        </p:nvSpPr>
        <p:spPr>
          <a:xfrm>
            <a:off x="3923138" y="1630200"/>
            <a:ext cx="285000" cy="285000"/>
          </a:xfrm>
          <a:prstGeom prst="rect">
            <a:avLst/>
          </a:prstGeom>
          <a:solidFill>
            <a:srgbClr val="FFFFFF">
              <a:alpha val="70000"/>
            </a:srgbClr>
          </a:solidFill>
          <a:ln w="19050" cap="flat" cmpd="sng">
            <a:solidFill>
              <a:srgbClr val="000000"/>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
                <a:latin typeface="Roboto"/>
                <a:ea typeface="Roboto"/>
                <a:cs typeface="Roboto"/>
                <a:sym typeface="Roboto"/>
              </a:rPr>
              <a:t>R1</a:t>
            </a:r>
            <a:endParaRPr>
              <a:latin typeface="Roboto"/>
              <a:ea typeface="Roboto"/>
              <a:cs typeface="Roboto"/>
              <a:sym typeface="Roboto"/>
            </a:endParaRPr>
          </a:p>
        </p:txBody>
      </p:sp>
      <p:sp>
        <p:nvSpPr>
          <p:cNvPr id="1138" name="Google Shape;1138;p75"/>
          <p:cNvSpPr/>
          <p:nvPr/>
        </p:nvSpPr>
        <p:spPr>
          <a:xfrm>
            <a:off x="2780126" y="1630200"/>
            <a:ext cx="285000" cy="285000"/>
          </a:xfrm>
          <a:prstGeom prst="ellipse">
            <a:avLst/>
          </a:prstGeom>
          <a:solidFill>
            <a:srgbClr val="FFFFFF">
              <a:alpha val="70000"/>
            </a:srgbClr>
          </a:solidFill>
          <a:ln w="19050" cap="flat" cmpd="sng">
            <a:solidFill>
              <a:srgbClr val="000000"/>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
                <a:latin typeface="Roboto"/>
                <a:ea typeface="Roboto"/>
                <a:cs typeface="Roboto"/>
                <a:sym typeface="Roboto"/>
              </a:rPr>
              <a:t>A</a:t>
            </a:r>
            <a:endParaRPr>
              <a:latin typeface="Roboto"/>
              <a:ea typeface="Roboto"/>
              <a:cs typeface="Roboto"/>
              <a:sym typeface="Roboto"/>
            </a:endParaRPr>
          </a:p>
        </p:txBody>
      </p:sp>
      <p:sp>
        <p:nvSpPr>
          <p:cNvPr id="1141" name="Google Shape;1141;p75"/>
          <p:cNvSpPr/>
          <p:nvPr/>
        </p:nvSpPr>
        <p:spPr>
          <a:xfrm>
            <a:off x="5066138" y="1630200"/>
            <a:ext cx="285000" cy="285000"/>
          </a:xfrm>
          <a:prstGeom prst="rect">
            <a:avLst/>
          </a:prstGeom>
          <a:solidFill>
            <a:srgbClr val="FFFFFF">
              <a:alpha val="70000"/>
            </a:srgbClr>
          </a:solidFill>
          <a:ln w="19050" cap="flat" cmpd="sng">
            <a:solidFill>
              <a:srgbClr val="000000"/>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
                <a:latin typeface="Roboto"/>
                <a:ea typeface="Roboto"/>
                <a:cs typeface="Roboto"/>
                <a:sym typeface="Roboto"/>
              </a:rPr>
              <a:t>R2</a:t>
            </a:r>
            <a:endParaRPr>
              <a:latin typeface="Roboto"/>
              <a:ea typeface="Roboto"/>
              <a:cs typeface="Roboto"/>
              <a:sym typeface="Roboto"/>
            </a:endParaRPr>
          </a:p>
        </p:txBody>
      </p:sp>
      <p:sp>
        <p:nvSpPr>
          <p:cNvPr id="1143" name="Google Shape;1143;p75"/>
          <p:cNvSpPr/>
          <p:nvPr/>
        </p:nvSpPr>
        <p:spPr>
          <a:xfrm>
            <a:off x="4532738" y="2392200"/>
            <a:ext cx="285000" cy="285000"/>
          </a:xfrm>
          <a:prstGeom prst="rect">
            <a:avLst/>
          </a:prstGeom>
          <a:solidFill>
            <a:srgbClr val="FFFFFF">
              <a:alpha val="70000"/>
            </a:srgbClr>
          </a:solidFill>
          <a:ln w="19050" cap="flat" cmpd="sng">
            <a:solidFill>
              <a:srgbClr val="000000"/>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
                <a:latin typeface="Roboto"/>
                <a:ea typeface="Roboto"/>
                <a:cs typeface="Roboto"/>
                <a:sym typeface="Roboto"/>
              </a:rPr>
              <a:t>R5</a:t>
            </a:r>
            <a:endParaRPr>
              <a:latin typeface="Roboto"/>
              <a:ea typeface="Roboto"/>
              <a:cs typeface="Roboto"/>
              <a:sym typeface="Roboto"/>
            </a:endParaRPr>
          </a:p>
        </p:txBody>
      </p:sp>
      <p:sp>
        <p:nvSpPr>
          <p:cNvPr id="1144" name="Google Shape;1144;p75"/>
          <p:cNvSpPr/>
          <p:nvPr/>
        </p:nvSpPr>
        <p:spPr>
          <a:xfrm>
            <a:off x="5675738" y="2392200"/>
            <a:ext cx="285000" cy="285000"/>
          </a:xfrm>
          <a:prstGeom prst="rect">
            <a:avLst/>
          </a:prstGeom>
          <a:solidFill>
            <a:srgbClr val="FFFFFF">
              <a:alpha val="70000"/>
            </a:srgbClr>
          </a:solidFill>
          <a:ln w="19050" cap="flat" cmpd="sng">
            <a:solidFill>
              <a:srgbClr val="000000"/>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
                <a:latin typeface="Roboto"/>
                <a:ea typeface="Roboto"/>
                <a:cs typeface="Roboto"/>
                <a:sym typeface="Roboto"/>
              </a:rPr>
              <a:t>R6</a:t>
            </a:r>
            <a:endParaRPr>
              <a:latin typeface="Roboto"/>
              <a:ea typeface="Roboto"/>
              <a:cs typeface="Roboto"/>
              <a:sym typeface="Roboto"/>
            </a:endParaRPr>
          </a:p>
        </p:txBody>
      </p:sp>
      <p:sp>
        <p:nvSpPr>
          <p:cNvPr id="1148" name="Google Shape;1148;p75"/>
          <p:cNvSpPr/>
          <p:nvPr/>
        </p:nvSpPr>
        <p:spPr>
          <a:xfrm>
            <a:off x="7428338" y="1630200"/>
            <a:ext cx="285000" cy="285000"/>
          </a:xfrm>
          <a:prstGeom prst="rect">
            <a:avLst/>
          </a:prstGeom>
          <a:solidFill>
            <a:srgbClr val="FFFFFF">
              <a:alpha val="70000"/>
            </a:srgbClr>
          </a:solidFill>
          <a:ln w="19050" cap="flat" cmpd="sng">
            <a:solidFill>
              <a:srgbClr val="000000"/>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
                <a:latin typeface="Roboto"/>
                <a:ea typeface="Roboto"/>
                <a:cs typeface="Roboto"/>
                <a:sym typeface="Roboto"/>
              </a:rPr>
              <a:t>R4</a:t>
            </a:r>
            <a:endParaRPr>
              <a:latin typeface="Roboto"/>
              <a:ea typeface="Roboto"/>
              <a:cs typeface="Roboto"/>
              <a:sym typeface="Roboto"/>
            </a:endParaRPr>
          </a:p>
        </p:txBody>
      </p:sp>
      <p:sp>
        <p:nvSpPr>
          <p:cNvPr id="1150" name="Google Shape;1150;p75"/>
          <p:cNvSpPr/>
          <p:nvPr/>
        </p:nvSpPr>
        <p:spPr>
          <a:xfrm>
            <a:off x="6590138" y="868200"/>
            <a:ext cx="285000" cy="285000"/>
          </a:xfrm>
          <a:prstGeom prst="rect">
            <a:avLst/>
          </a:prstGeom>
          <a:solidFill>
            <a:srgbClr val="FFFFFF">
              <a:alpha val="70000"/>
            </a:srgbClr>
          </a:solidFill>
          <a:ln w="19050" cap="flat" cmpd="sng">
            <a:solidFill>
              <a:srgbClr val="000000"/>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
                <a:latin typeface="Roboto"/>
                <a:ea typeface="Roboto"/>
                <a:cs typeface="Roboto"/>
                <a:sym typeface="Roboto"/>
              </a:rPr>
              <a:t>R3</a:t>
            </a:r>
            <a:endParaRPr>
              <a:latin typeface="Roboto"/>
              <a:ea typeface="Roboto"/>
              <a:cs typeface="Roboto"/>
              <a:sym typeface="Roboto"/>
            </a:endParaRPr>
          </a:p>
        </p:txBody>
      </p:sp>
      <p:sp>
        <p:nvSpPr>
          <p:cNvPr id="1153" name="Google Shape;1153;p75"/>
          <p:cNvSpPr/>
          <p:nvPr/>
        </p:nvSpPr>
        <p:spPr>
          <a:xfrm>
            <a:off x="8571326" y="1630200"/>
            <a:ext cx="285000" cy="285000"/>
          </a:xfrm>
          <a:prstGeom prst="ellipse">
            <a:avLst/>
          </a:prstGeom>
          <a:solidFill>
            <a:srgbClr val="FFFFFF">
              <a:alpha val="70000"/>
            </a:srgbClr>
          </a:solidFill>
          <a:ln w="19050" cap="flat" cmpd="sng">
            <a:solidFill>
              <a:srgbClr val="000000"/>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
                <a:latin typeface="Roboto"/>
                <a:ea typeface="Roboto"/>
                <a:cs typeface="Roboto"/>
                <a:sym typeface="Roboto"/>
              </a:rPr>
              <a:t>B</a:t>
            </a:r>
            <a:endParaRPr>
              <a:latin typeface="Roboto"/>
              <a:ea typeface="Roboto"/>
              <a:cs typeface="Roboto"/>
              <a:sym typeface="Roboto"/>
            </a:endParaRPr>
          </a:p>
        </p:txBody>
      </p:sp>
      <p:sp>
        <p:nvSpPr>
          <p:cNvPr id="1156" name="Google Shape;1156;p75"/>
          <p:cNvSpPr/>
          <p:nvPr/>
        </p:nvSpPr>
        <p:spPr>
          <a:xfrm>
            <a:off x="2608688" y="1226700"/>
            <a:ext cx="627900" cy="251100"/>
          </a:xfrm>
          <a:prstGeom prst="roundRect">
            <a:avLst>
              <a:gd name="adj" fmla="val 16667"/>
            </a:avLst>
          </a:prstGeom>
          <a:solidFill>
            <a:srgbClr val="F4CCCC"/>
          </a:solidFill>
          <a:ln w="9525" cap="flat" cmpd="sng">
            <a:solidFill>
              <a:schemeClr val="dk2"/>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
                <a:latin typeface="Roboto"/>
                <a:ea typeface="Roboto"/>
                <a:cs typeface="Roboto"/>
                <a:sym typeface="Roboto"/>
              </a:rPr>
              <a:t>Potato</a:t>
            </a:r>
            <a:endParaRPr>
              <a:latin typeface="Roboto"/>
              <a:ea typeface="Roboto"/>
              <a:cs typeface="Roboto"/>
              <a:sym typeface="Roboto"/>
            </a:endParaRPr>
          </a:p>
        </p:txBody>
      </p:sp>
      <p:sp>
        <p:nvSpPr>
          <p:cNvPr id="1157" name="Google Shape;1157;p75"/>
          <p:cNvSpPr/>
          <p:nvPr/>
        </p:nvSpPr>
        <p:spPr>
          <a:xfrm>
            <a:off x="3751697" y="1226700"/>
            <a:ext cx="627900" cy="251100"/>
          </a:xfrm>
          <a:prstGeom prst="roundRect">
            <a:avLst>
              <a:gd name="adj" fmla="val 16667"/>
            </a:avLst>
          </a:prstGeom>
          <a:solidFill>
            <a:srgbClr val="F4CCCC"/>
          </a:solidFill>
          <a:ln w="9525" cap="flat" cmpd="sng">
            <a:solidFill>
              <a:schemeClr val="dk2"/>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
                <a:latin typeface="Roboto"/>
                <a:ea typeface="Roboto"/>
                <a:cs typeface="Roboto"/>
                <a:sym typeface="Roboto"/>
              </a:rPr>
              <a:t>Potato</a:t>
            </a:r>
            <a:endParaRPr>
              <a:latin typeface="Roboto"/>
              <a:ea typeface="Roboto"/>
              <a:cs typeface="Roboto"/>
              <a:sym typeface="Roboto"/>
            </a:endParaRPr>
          </a:p>
        </p:txBody>
      </p:sp>
      <p:sp>
        <p:nvSpPr>
          <p:cNvPr id="1158" name="Google Shape;1158;p75"/>
          <p:cNvSpPr/>
          <p:nvPr/>
        </p:nvSpPr>
        <p:spPr>
          <a:xfrm>
            <a:off x="4894694" y="1226700"/>
            <a:ext cx="627900" cy="251100"/>
          </a:xfrm>
          <a:prstGeom prst="roundRect">
            <a:avLst>
              <a:gd name="adj" fmla="val 16667"/>
            </a:avLst>
          </a:prstGeom>
          <a:solidFill>
            <a:srgbClr val="F4CCCC"/>
          </a:solidFill>
          <a:ln w="9525" cap="flat" cmpd="sng">
            <a:solidFill>
              <a:schemeClr val="dk2"/>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
                <a:latin typeface="Roboto"/>
                <a:ea typeface="Roboto"/>
                <a:cs typeface="Roboto"/>
                <a:sym typeface="Roboto"/>
              </a:rPr>
              <a:t>Potato</a:t>
            </a:r>
            <a:endParaRPr>
              <a:latin typeface="Roboto"/>
              <a:ea typeface="Roboto"/>
              <a:cs typeface="Roboto"/>
              <a:sym typeface="Roboto"/>
            </a:endParaRPr>
          </a:p>
        </p:txBody>
      </p:sp>
      <p:sp>
        <p:nvSpPr>
          <p:cNvPr id="1159" name="Google Shape;1159;p75"/>
          <p:cNvSpPr/>
          <p:nvPr/>
        </p:nvSpPr>
        <p:spPr>
          <a:xfrm>
            <a:off x="6418676" y="464700"/>
            <a:ext cx="627900" cy="251100"/>
          </a:xfrm>
          <a:prstGeom prst="roundRect">
            <a:avLst>
              <a:gd name="adj" fmla="val 16667"/>
            </a:avLst>
          </a:prstGeom>
          <a:solidFill>
            <a:srgbClr val="F4CCCC"/>
          </a:solidFill>
          <a:ln w="9525" cap="flat" cmpd="sng">
            <a:solidFill>
              <a:schemeClr val="dk2"/>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
                <a:latin typeface="Roboto"/>
                <a:ea typeface="Roboto"/>
                <a:cs typeface="Roboto"/>
                <a:sym typeface="Roboto"/>
              </a:rPr>
              <a:t>Potato</a:t>
            </a:r>
            <a:endParaRPr>
              <a:latin typeface="Roboto"/>
              <a:ea typeface="Roboto"/>
              <a:cs typeface="Roboto"/>
              <a:sym typeface="Roboto"/>
            </a:endParaRPr>
          </a:p>
        </p:txBody>
      </p:sp>
      <p:sp>
        <p:nvSpPr>
          <p:cNvPr id="1160" name="Google Shape;1160;p75"/>
          <p:cNvSpPr/>
          <p:nvPr/>
        </p:nvSpPr>
        <p:spPr>
          <a:xfrm>
            <a:off x="7256900" y="1226693"/>
            <a:ext cx="627900" cy="251100"/>
          </a:xfrm>
          <a:prstGeom prst="roundRect">
            <a:avLst>
              <a:gd name="adj" fmla="val 16667"/>
            </a:avLst>
          </a:prstGeom>
          <a:solidFill>
            <a:srgbClr val="F4CCCC"/>
          </a:solidFill>
          <a:ln w="9525" cap="flat" cmpd="sng">
            <a:solidFill>
              <a:schemeClr val="dk2"/>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
                <a:latin typeface="Roboto"/>
                <a:ea typeface="Roboto"/>
                <a:cs typeface="Roboto"/>
                <a:sym typeface="Roboto"/>
              </a:rPr>
              <a:t>Potato</a:t>
            </a:r>
            <a:endParaRPr>
              <a:latin typeface="Roboto"/>
              <a:ea typeface="Roboto"/>
              <a:cs typeface="Roboto"/>
              <a:sym typeface="Roboto"/>
            </a:endParaRPr>
          </a:p>
        </p:txBody>
      </p:sp>
      <p:sp>
        <p:nvSpPr>
          <p:cNvPr id="1161" name="Google Shape;1161;p75"/>
          <p:cNvSpPr/>
          <p:nvPr/>
        </p:nvSpPr>
        <p:spPr>
          <a:xfrm>
            <a:off x="8409050" y="1226693"/>
            <a:ext cx="627900" cy="251100"/>
          </a:xfrm>
          <a:prstGeom prst="roundRect">
            <a:avLst>
              <a:gd name="adj" fmla="val 16667"/>
            </a:avLst>
          </a:prstGeom>
          <a:solidFill>
            <a:srgbClr val="F4CCCC"/>
          </a:solidFill>
          <a:ln w="9525" cap="flat" cmpd="sng">
            <a:solidFill>
              <a:schemeClr val="dk2"/>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
                <a:latin typeface="Roboto"/>
                <a:ea typeface="Roboto"/>
                <a:cs typeface="Roboto"/>
                <a:sym typeface="Roboto"/>
              </a:rPr>
              <a:t>Potato</a:t>
            </a:r>
            <a:endParaRPr>
              <a:latin typeface="Roboto"/>
              <a:ea typeface="Roboto"/>
              <a:cs typeface="Roboto"/>
              <a:sym typeface="Roboto"/>
            </a:endParaRPr>
          </a:p>
        </p:txBody>
      </p:sp>
      <p:sp>
        <p:nvSpPr>
          <p:cNvPr id="2" name="Slide Number Placeholder 1">
            <a:extLst>
              <a:ext uri="{FF2B5EF4-FFF2-40B4-BE49-F238E27FC236}">
                <a16:creationId xmlns:a16="http://schemas.microsoft.com/office/drawing/2014/main" id="{A23820BB-B937-8A33-78F7-86FA9512F22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45</a:t>
            </a:fld>
            <a:endParaRPr lang="en"/>
          </a:p>
        </p:txBody>
      </p:sp>
      <p:cxnSp>
        <p:nvCxnSpPr>
          <p:cNvPr id="1166" name="Google Shape;1166;p76"/>
          <p:cNvCxnSpPr>
            <a:stCxn id="1167" idx="6"/>
            <a:endCxn id="1168" idx="1"/>
          </p:cNvCxnSpPr>
          <p:nvPr/>
        </p:nvCxnSpPr>
        <p:spPr>
          <a:xfrm>
            <a:off x="3031976" y="3748817"/>
            <a:ext cx="858000" cy="0"/>
          </a:xfrm>
          <a:prstGeom prst="straightConnector1">
            <a:avLst/>
          </a:prstGeom>
          <a:noFill/>
          <a:ln w="19050" cap="flat" cmpd="sng">
            <a:solidFill>
              <a:srgbClr val="000000"/>
            </a:solidFill>
            <a:prstDash val="solid"/>
            <a:round/>
            <a:headEnd type="none" w="med" len="med"/>
            <a:tailEnd type="none" w="med" len="med"/>
          </a:ln>
        </p:spPr>
      </p:cxnSp>
      <p:cxnSp>
        <p:nvCxnSpPr>
          <p:cNvPr id="1169" name="Google Shape;1169;p76"/>
          <p:cNvCxnSpPr>
            <a:stCxn id="1168" idx="3"/>
            <a:endCxn id="1170" idx="1"/>
          </p:cNvCxnSpPr>
          <p:nvPr/>
        </p:nvCxnSpPr>
        <p:spPr>
          <a:xfrm>
            <a:off x="4174988" y="3748817"/>
            <a:ext cx="858000" cy="0"/>
          </a:xfrm>
          <a:prstGeom prst="straightConnector1">
            <a:avLst/>
          </a:prstGeom>
          <a:noFill/>
          <a:ln w="19050" cap="flat" cmpd="sng">
            <a:solidFill>
              <a:srgbClr val="000000"/>
            </a:solidFill>
            <a:prstDash val="solid"/>
            <a:round/>
            <a:headEnd type="none" w="med" len="med"/>
            <a:tailEnd type="none" w="med" len="med"/>
          </a:ln>
        </p:spPr>
      </p:cxnSp>
      <p:cxnSp>
        <p:nvCxnSpPr>
          <p:cNvPr id="1171" name="Google Shape;1171;p76"/>
          <p:cNvCxnSpPr>
            <a:stCxn id="1172" idx="3"/>
            <a:endCxn id="1173" idx="1"/>
          </p:cNvCxnSpPr>
          <p:nvPr/>
        </p:nvCxnSpPr>
        <p:spPr>
          <a:xfrm>
            <a:off x="4784588" y="4510817"/>
            <a:ext cx="858000" cy="0"/>
          </a:xfrm>
          <a:prstGeom prst="straightConnector1">
            <a:avLst/>
          </a:prstGeom>
          <a:noFill/>
          <a:ln w="19050" cap="flat" cmpd="sng">
            <a:solidFill>
              <a:srgbClr val="000000"/>
            </a:solidFill>
            <a:prstDash val="solid"/>
            <a:round/>
            <a:headEnd type="none" w="med" len="med"/>
            <a:tailEnd type="none" w="med" len="med"/>
          </a:ln>
        </p:spPr>
      </p:cxnSp>
      <p:cxnSp>
        <p:nvCxnSpPr>
          <p:cNvPr id="1174" name="Google Shape;1174;p76"/>
          <p:cNvCxnSpPr>
            <a:stCxn id="1168" idx="2"/>
            <a:endCxn id="1172" idx="0"/>
          </p:cNvCxnSpPr>
          <p:nvPr/>
        </p:nvCxnSpPr>
        <p:spPr>
          <a:xfrm>
            <a:off x="4032488" y="3891317"/>
            <a:ext cx="609600" cy="477000"/>
          </a:xfrm>
          <a:prstGeom prst="straightConnector1">
            <a:avLst/>
          </a:prstGeom>
          <a:noFill/>
          <a:ln w="19050" cap="flat" cmpd="sng">
            <a:solidFill>
              <a:srgbClr val="000000"/>
            </a:solidFill>
            <a:prstDash val="solid"/>
            <a:round/>
            <a:headEnd type="none" w="med" len="med"/>
            <a:tailEnd type="none" w="med" len="med"/>
          </a:ln>
        </p:spPr>
      </p:cxnSp>
      <p:cxnSp>
        <p:nvCxnSpPr>
          <p:cNvPr id="1175" name="Google Shape;1175;p76"/>
          <p:cNvCxnSpPr>
            <a:stCxn id="1170" idx="2"/>
            <a:endCxn id="1173" idx="0"/>
          </p:cNvCxnSpPr>
          <p:nvPr/>
        </p:nvCxnSpPr>
        <p:spPr>
          <a:xfrm>
            <a:off x="5175488" y="3891317"/>
            <a:ext cx="609600" cy="477000"/>
          </a:xfrm>
          <a:prstGeom prst="straightConnector1">
            <a:avLst/>
          </a:prstGeom>
          <a:noFill/>
          <a:ln w="19050" cap="flat" cmpd="sng">
            <a:solidFill>
              <a:srgbClr val="000000"/>
            </a:solidFill>
            <a:prstDash val="solid"/>
            <a:round/>
            <a:headEnd type="none" w="med" len="med"/>
            <a:tailEnd type="none" w="med" len="med"/>
          </a:ln>
        </p:spPr>
      </p:cxnSp>
      <p:cxnSp>
        <p:nvCxnSpPr>
          <p:cNvPr id="1176" name="Google Shape;1176;p76"/>
          <p:cNvCxnSpPr>
            <a:stCxn id="1177" idx="2"/>
            <a:endCxn id="1173" idx="3"/>
          </p:cNvCxnSpPr>
          <p:nvPr/>
        </p:nvCxnSpPr>
        <p:spPr>
          <a:xfrm flipH="1">
            <a:off x="5927588" y="3891317"/>
            <a:ext cx="1610100" cy="619500"/>
          </a:xfrm>
          <a:prstGeom prst="straightConnector1">
            <a:avLst/>
          </a:prstGeom>
          <a:noFill/>
          <a:ln w="19050" cap="flat" cmpd="sng">
            <a:solidFill>
              <a:srgbClr val="000000"/>
            </a:solidFill>
            <a:prstDash val="solid"/>
            <a:round/>
            <a:headEnd type="none" w="med" len="med"/>
            <a:tailEnd type="none" w="med" len="med"/>
          </a:ln>
        </p:spPr>
      </p:cxnSp>
      <p:cxnSp>
        <p:nvCxnSpPr>
          <p:cNvPr id="1178" name="Google Shape;1178;p76"/>
          <p:cNvCxnSpPr>
            <a:stCxn id="1179" idx="2"/>
            <a:endCxn id="1170" idx="3"/>
          </p:cNvCxnSpPr>
          <p:nvPr/>
        </p:nvCxnSpPr>
        <p:spPr>
          <a:xfrm flipH="1">
            <a:off x="5317988" y="3129317"/>
            <a:ext cx="1381500" cy="619500"/>
          </a:xfrm>
          <a:prstGeom prst="straightConnector1">
            <a:avLst/>
          </a:prstGeom>
          <a:noFill/>
          <a:ln w="9525" cap="flat" cmpd="sng">
            <a:solidFill>
              <a:srgbClr val="D9D9D9"/>
            </a:solidFill>
            <a:prstDash val="solid"/>
            <a:round/>
            <a:headEnd type="none" w="med" len="med"/>
            <a:tailEnd type="none" w="med" len="med"/>
          </a:ln>
        </p:spPr>
      </p:cxnSp>
      <p:cxnSp>
        <p:nvCxnSpPr>
          <p:cNvPr id="1180" name="Google Shape;1180;p76"/>
          <p:cNvCxnSpPr>
            <a:stCxn id="1179" idx="2"/>
            <a:endCxn id="1177" idx="0"/>
          </p:cNvCxnSpPr>
          <p:nvPr/>
        </p:nvCxnSpPr>
        <p:spPr>
          <a:xfrm>
            <a:off x="6699488" y="3129317"/>
            <a:ext cx="838200" cy="477000"/>
          </a:xfrm>
          <a:prstGeom prst="straightConnector1">
            <a:avLst/>
          </a:prstGeom>
          <a:noFill/>
          <a:ln w="9525" cap="flat" cmpd="sng">
            <a:solidFill>
              <a:srgbClr val="D9D9D9"/>
            </a:solidFill>
            <a:prstDash val="solid"/>
            <a:round/>
            <a:headEnd type="none" w="med" len="med"/>
            <a:tailEnd type="none" w="med" len="med"/>
          </a:ln>
        </p:spPr>
      </p:cxnSp>
      <p:cxnSp>
        <p:nvCxnSpPr>
          <p:cNvPr id="1181" name="Google Shape;1181;p76"/>
          <p:cNvCxnSpPr>
            <a:stCxn id="1177" idx="3"/>
            <a:endCxn id="1182" idx="2"/>
          </p:cNvCxnSpPr>
          <p:nvPr/>
        </p:nvCxnSpPr>
        <p:spPr>
          <a:xfrm>
            <a:off x="7680188" y="3748817"/>
            <a:ext cx="858000" cy="0"/>
          </a:xfrm>
          <a:prstGeom prst="straightConnector1">
            <a:avLst/>
          </a:prstGeom>
          <a:noFill/>
          <a:ln w="19050" cap="flat" cmpd="sng">
            <a:solidFill>
              <a:srgbClr val="000000"/>
            </a:solidFill>
            <a:prstDash val="solid"/>
            <a:round/>
            <a:headEnd type="none" w="med" len="med"/>
            <a:tailEnd type="none" w="med" len="med"/>
          </a:ln>
        </p:spPr>
      </p:cxnSp>
      <p:sp>
        <p:nvSpPr>
          <p:cNvPr id="1168" name="Google Shape;1168;p76"/>
          <p:cNvSpPr/>
          <p:nvPr/>
        </p:nvSpPr>
        <p:spPr>
          <a:xfrm>
            <a:off x="3889988" y="3606317"/>
            <a:ext cx="285000" cy="285000"/>
          </a:xfrm>
          <a:prstGeom prst="rect">
            <a:avLst/>
          </a:prstGeom>
          <a:solidFill>
            <a:srgbClr val="FFFFFF">
              <a:alpha val="70000"/>
            </a:srgbClr>
          </a:solidFill>
          <a:ln w="19050" cap="flat" cmpd="sng">
            <a:solidFill>
              <a:srgbClr val="000000"/>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
                <a:latin typeface="Roboto"/>
                <a:ea typeface="Roboto"/>
                <a:cs typeface="Roboto"/>
                <a:sym typeface="Roboto"/>
              </a:rPr>
              <a:t>R1</a:t>
            </a:r>
            <a:endParaRPr>
              <a:latin typeface="Roboto"/>
              <a:ea typeface="Roboto"/>
              <a:cs typeface="Roboto"/>
              <a:sym typeface="Roboto"/>
            </a:endParaRPr>
          </a:p>
        </p:txBody>
      </p:sp>
      <p:sp>
        <p:nvSpPr>
          <p:cNvPr id="1167" name="Google Shape;1167;p76"/>
          <p:cNvSpPr/>
          <p:nvPr/>
        </p:nvSpPr>
        <p:spPr>
          <a:xfrm>
            <a:off x="2746976" y="3606317"/>
            <a:ext cx="285000" cy="285000"/>
          </a:xfrm>
          <a:prstGeom prst="ellipse">
            <a:avLst/>
          </a:prstGeom>
          <a:solidFill>
            <a:srgbClr val="FFFFFF">
              <a:alpha val="70000"/>
            </a:srgbClr>
          </a:solidFill>
          <a:ln w="19050" cap="flat" cmpd="sng">
            <a:solidFill>
              <a:srgbClr val="000000"/>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
                <a:latin typeface="Roboto"/>
                <a:ea typeface="Roboto"/>
                <a:cs typeface="Roboto"/>
                <a:sym typeface="Roboto"/>
              </a:rPr>
              <a:t>A</a:t>
            </a:r>
            <a:endParaRPr>
              <a:latin typeface="Roboto"/>
              <a:ea typeface="Roboto"/>
              <a:cs typeface="Roboto"/>
              <a:sym typeface="Roboto"/>
            </a:endParaRPr>
          </a:p>
        </p:txBody>
      </p:sp>
      <p:sp>
        <p:nvSpPr>
          <p:cNvPr id="1170" name="Google Shape;1170;p76"/>
          <p:cNvSpPr/>
          <p:nvPr/>
        </p:nvSpPr>
        <p:spPr>
          <a:xfrm>
            <a:off x="5032988" y="3606317"/>
            <a:ext cx="285000" cy="285000"/>
          </a:xfrm>
          <a:prstGeom prst="rect">
            <a:avLst/>
          </a:prstGeom>
          <a:solidFill>
            <a:srgbClr val="FFFFFF">
              <a:alpha val="70000"/>
            </a:srgbClr>
          </a:solidFill>
          <a:ln w="19050" cap="flat" cmpd="sng">
            <a:solidFill>
              <a:srgbClr val="000000"/>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
                <a:latin typeface="Roboto"/>
                <a:ea typeface="Roboto"/>
                <a:cs typeface="Roboto"/>
                <a:sym typeface="Roboto"/>
              </a:rPr>
              <a:t>R2</a:t>
            </a:r>
            <a:endParaRPr>
              <a:latin typeface="Roboto"/>
              <a:ea typeface="Roboto"/>
              <a:cs typeface="Roboto"/>
              <a:sym typeface="Roboto"/>
            </a:endParaRPr>
          </a:p>
        </p:txBody>
      </p:sp>
      <p:sp>
        <p:nvSpPr>
          <p:cNvPr id="1172" name="Google Shape;1172;p76"/>
          <p:cNvSpPr/>
          <p:nvPr/>
        </p:nvSpPr>
        <p:spPr>
          <a:xfrm>
            <a:off x="4499588" y="4368317"/>
            <a:ext cx="285000" cy="285000"/>
          </a:xfrm>
          <a:prstGeom prst="rect">
            <a:avLst/>
          </a:prstGeom>
          <a:solidFill>
            <a:srgbClr val="FFFFFF">
              <a:alpha val="70000"/>
            </a:srgbClr>
          </a:solidFill>
          <a:ln w="19050" cap="flat" cmpd="sng">
            <a:solidFill>
              <a:srgbClr val="000000"/>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
                <a:latin typeface="Roboto"/>
                <a:ea typeface="Roboto"/>
                <a:cs typeface="Roboto"/>
                <a:sym typeface="Roboto"/>
              </a:rPr>
              <a:t>R5</a:t>
            </a:r>
            <a:endParaRPr>
              <a:latin typeface="Roboto"/>
              <a:ea typeface="Roboto"/>
              <a:cs typeface="Roboto"/>
              <a:sym typeface="Roboto"/>
            </a:endParaRPr>
          </a:p>
        </p:txBody>
      </p:sp>
      <p:sp>
        <p:nvSpPr>
          <p:cNvPr id="1173" name="Google Shape;1173;p76"/>
          <p:cNvSpPr/>
          <p:nvPr/>
        </p:nvSpPr>
        <p:spPr>
          <a:xfrm>
            <a:off x="5642588" y="4368317"/>
            <a:ext cx="285000" cy="285000"/>
          </a:xfrm>
          <a:prstGeom prst="rect">
            <a:avLst/>
          </a:prstGeom>
          <a:solidFill>
            <a:srgbClr val="FFFFFF">
              <a:alpha val="70000"/>
            </a:srgbClr>
          </a:solidFill>
          <a:ln w="19050" cap="flat" cmpd="sng">
            <a:solidFill>
              <a:srgbClr val="000000"/>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
                <a:latin typeface="Roboto"/>
                <a:ea typeface="Roboto"/>
                <a:cs typeface="Roboto"/>
                <a:sym typeface="Roboto"/>
              </a:rPr>
              <a:t>R6</a:t>
            </a:r>
            <a:endParaRPr>
              <a:latin typeface="Roboto"/>
              <a:ea typeface="Roboto"/>
              <a:cs typeface="Roboto"/>
              <a:sym typeface="Roboto"/>
            </a:endParaRPr>
          </a:p>
        </p:txBody>
      </p:sp>
      <p:sp>
        <p:nvSpPr>
          <p:cNvPr id="1177" name="Google Shape;1177;p76"/>
          <p:cNvSpPr/>
          <p:nvPr/>
        </p:nvSpPr>
        <p:spPr>
          <a:xfrm>
            <a:off x="7395188" y="3606317"/>
            <a:ext cx="285000" cy="285000"/>
          </a:xfrm>
          <a:prstGeom prst="rect">
            <a:avLst/>
          </a:prstGeom>
          <a:solidFill>
            <a:srgbClr val="FFFFFF">
              <a:alpha val="70000"/>
            </a:srgbClr>
          </a:solidFill>
          <a:ln w="19050" cap="flat" cmpd="sng">
            <a:solidFill>
              <a:srgbClr val="000000"/>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
                <a:latin typeface="Roboto"/>
                <a:ea typeface="Roboto"/>
                <a:cs typeface="Roboto"/>
                <a:sym typeface="Roboto"/>
              </a:rPr>
              <a:t>R4</a:t>
            </a:r>
            <a:endParaRPr>
              <a:latin typeface="Roboto"/>
              <a:ea typeface="Roboto"/>
              <a:cs typeface="Roboto"/>
              <a:sym typeface="Roboto"/>
            </a:endParaRPr>
          </a:p>
        </p:txBody>
      </p:sp>
      <p:sp>
        <p:nvSpPr>
          <p:cNvPr id="1179" name="Google Shape;1179;p76"/>
          <p:cNvSpPr/>
          <p:nvPr/>
        </p:nvSpPr>
        <p:spPr>
          <a:xfrm>
            <a:off x="6556988" y="2844317"/>
            <a:ext cx="285000" cy="285000"/>
          </a:xfrm>
          <a:prstGeom prst="rect">
            <a:avLst/>
          </a:prstGeom>
          <a:solidFill>
            <a:srgbClr val="FFFFFF">
              <a:alpha val="70000"/>
            </a:srgbClr>
          </a:solidFill>
          <a:ln w="19050" cap="flat" cmpd="sng">
            <a:solidFill>
              <a:srgbClr val="D9D9D9"/>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
                <a:solidFill>
                  <a:srgbClr val="D9D9D9"/>
                </a:solidFill>
                <a:latin typeface="Roboto"/>
                <a:ea typeface="Roboto"/>
                <a:cs typeface="Roboto"/>
                <a:sym typeface="Roboto"/>
              </a:rPr>
              <a:t>R3</a:t>
            </a:r>
            <a:endParaRPr>
              <a:solidFill>
                <a:srgbClr val="D9D9D9"/>
              </a:solidFill>
              <a:latin typeface="Roboto"/>
              <a:ea typeface="Roboto"/>
              <a:cs typeface="Roboto"/>
              <a:sym typeface="Roboto"/>
            </a:endParaRPr>
          </a:p>
        </p:txBody>
      </p:sp>
      <p:sp>
        <p:nvSpPr>
          <p:cNvPr id="1182" name="Google Shape;1182;p76"/>
          <p:cNvSpPr/>
          <p:nvPr/>
        </p:nvSpPr>
        <p:spPr>
          <a:xfrm>
            <a:off x="8538176" y="3606317"/>
            <a:ext cx="285000" cy="285000"/>
          </a:xfrm>
          <a:prstGeom prst="ellipse">
            <a:avLst/>
          </a:prstGeom>
          <a:solidFill>
            <a:srgbClr val="FFFFFF">
              <a:alpha val="70000"/>
            </a:srgbClr>
          </a:solidFill>
          <a:ln w="19050" cap="flat" cmpd="sng">
            <a:solidFill>
              <a:srgbClr val="000000"/>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
                <a:latin typeface="Roboto"/>
                <a:ea typeface="Roboto"/>
                <a:cs typeface="Roboto"/>
                <a:sym typeface="Roboto"/>
              </a:rPr>
              <a:t>B</a:t>
            </a:r>
            <a:endParaRPr>
              <a:latin typeface="Roboto"/>
              <a:ea typeface="Roboto"/>
              <a:cs typeface="Roboto"/>
              <a:sym typeface="Roboto"/>
            </a:endParaRPr>
          </a:p>
        </p:txBody>
      </p:sp>
      <p:sp>
        <p:nvSpPr>
          <p:cNvPr id="1185" name="Google Shape;1185;p76"/>
          <p:cNvSpPr/>
          <p:nvPr/>
        </p:nvSpPr>
        <p:spPr>
          <a:xfrm>
            <a:off x="2575538" y="3202817"/>
            <a:ext cx="627900" cy="251100"/>
          </a:xfrm>
          <a:prstGeom prst="roundRect">
            <a:avLst>
              <a:gd name="adj" fmla="val 16667"/>
            </a:avLst>
          </a:prstGeom>
          <a:solidFill>
            <a:srgbClr val="F4CCCC"/>
          </a:solidFill>
          <a:ln w="9525" cap="flat" cmpd="sng">
            <a:solidFill>
              <a:schemeClr val="dk2"/>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
                <a:latin typeface="Roboto"/>
                <a:ea typeface="Roboto"/>
                <a:cs typeface="Roboto"/>
                <a:sym typeface="Roboto"/>
              </a:rPr>
              <a:t>Banana</a:t>
            </a:r>
            <a:endParaRPr>
              <a:latin typeface="Roboto"/>
              <a:ea typeface="Roboto"/>
              <a:cs typeface="Roboto"/>
              <a:sym typeface="Roboto"/>
            </a:endParaRPr>
          </a:p>
        </p:txBody>
      </p:sp>
      <p:sp>
        <p:nvSpPr>
          <p:cNvPr id="1186" name="Google Shape;1186;p76"/>
          <p:cNvSpPr/>
          <p:nvPr/>
        </p:nvSpPr>
        <p:spPr>
          <a:xfrm>
            <a:off x="3718547" y="3202817"/>
            <a:ext cx="627900" cy="251100"/>
          </a:xfrm>
          <a:prstGeom prst="roundRect">
            <a:avLst>
              <a:gd name="adj" fmla="val 16667"/>
            </a:avLst>
          </a:prstGeom>
          <a:solidFill>
            <a:srgbClr val="F4CCCC"/>
          </a:solidFill>
          <a:ln w="9525" cap="flat" cmpd="sng">
            <a:solidFill>
              <a:schemeClr val="dk2"/>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
                <a:latin typeface="Roboto"/>
                <a:ea typeface="Roboto"/>
                <a:cs typeface="Roboto"/>
                <a:sym typeface="Roboto"/>
              </a:rPr>
              <a:t>Banana</a:t>
            </a:r>
            <a:endParaRPr>
              <a:latin typeface="Roboto"/>
              <a:ea typeface="Roboto"/>
              <a:cs typeface="Roboto"/>
              <a:sym typeface="Roboto"/>
            </a:endParaRPr>
          </a:p>
        </p:txBody>
      </p:sp>
      <p:sp>
        <p:nvSpPr>
          <p:cNvPr id="1187" name="Google Shape;1187;p76"/>
          <p:cNvSpPr/>
          <p:nvPr/>
        </p:nvSpPr>
        <p:spPr>
          <a:xfrm>
            <a:off x="4328144" y="4805717"/>
            <a:ext cx="627900" cy="251100"/>
          </a:xfrm>
          <a:prstGeom prst="roundRect">
            <a:avLst>
              <a:gd name="adj" fmla="val 16667"/>
            </a:avLst>
          </a:prstGeom>
          <a:solidFill>
            <a:srgbClr val="F4CCCC"/>
          </a:solidFill>
          <a:ln w="9525" cap="flat" cmpd="sng">
            <a:solidFill>
              <a:schemeClr val="dk2"/>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
                <a:latin typeface="Roboto"/>
                <a:ea typeface="Roboto"/>
                <a:cs typeface="Roboto"/>
                <a:sym typeface="Roboto"/>
              </a:rPr>
              <a:t>Banana</a:t>
            </a:r>
            <a:endParaRPr>
              <a:latin typeface="Roboto"/>
              <a:ea typeface="Roboto"/>
              <a:cs typeface="Roboto"/>
              <a:sym typeface="Roboto"/>
            </a:endParaRPr>
          </a:p>
        </p:txBody>
      </p:sp>
      <p:sp>
        <p:nvSpPr>
          <p:cNvPr id="1188" name="Google Shape;1188;p76"/>
          <p:cNvSpPr/>
          <p:nvPr/>
        </p:nvSpPr>
        <p:spPr>
          <a:xfrm>
            <a:off x="5471126" y="4805717"/>
            <a:ext cx="627900" cy="251100"/>
          </a:xfrm>
          <a:prstGeom prst="roundRect">
            <a:avLst>
              <a:gd name="adj" fmla="val 16667"/>
            </a:avLst>
          </a:prstGeom>
          <a:solidFill>
            <a:srgbClr val="F4CCCC"/>
          </a:solidFill>
          <a:ln w="9525" cap="flat" cmpd="sng">
            <a:solidFill>
              <a:schemeClr val="dk2"/>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
                <a:latin typeface="Roboto"/>
                <a:ea typeface="Roboto"/>
                <a:cs typeface="Roboto"/>
                <a:sym typeface="Roboto"/>
              </a:rPr>
              <a:t>Banana</a:t>
            </a:r>
            <a:endParaRPr>
              <a:latin typeface="Roboto"/>
              <a:ea typeface="Roboto"/>
              <a:cs typeface="Roboto"/>
              <a:sym typeface="Roboto"/>
            </a:endParaRPr>
          </a:p>
        </p:txBody>
      </p:sp>
      <p:sp>
        <p:nvSpPr>
          <p:cNvPr id="1189" name="Google Shape;1189;p76"/>
          <p:cNvSpPr/>
          <p:nvPr/>
        </p:nvSpPr>
        <p:spPr>
          <a:xfrm>
            <a:off x="7223750" y="4043710"/>
            <a:ext cx="627900" cy="251100"/>
          </a:xfrm>
          <a:prstGeom prst="roundRect">
            <a:avLst>
              <a:gd name="adj" fmla="val 16667"/>
            </a:avLst>
          </a:prstGeom>
          <a:solidFill>
            <a:srgbClr val="F4CCCC"/>
          </a:solidFill>
          <a:ln w="9525" cap="flat" cmpd="sng">
            <a:solidFill>
              <a:schemeClr val="dk2"/>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
                <a:latin typeface="Roboto"/>
                <a:ea typeface="Roboto"/>
                <a:cs typeface="Roboto"/>
                <a:sym typeface="Roboto"/>
              </a:rPr>
              <a:t>Banana</a:t>
            </a:r>
            <a:endParaRPr>
              <a:latin typeface="Roboto"/>
              <a:ea typeface="Roboto"/>
              <a:cs typeface="Roboto"/>
              <a:sym typeface="Roboto"/>
            </a:endParaRPr>
          </a:p>
        </p:txBody>
      </p:sp>
      <p:sp>
        <p:nvSpPr>
          <p:cNvPr id="1190" name="Google Shape;1190;p76"/>
          <p:cNvSpPr/>
          <p:nvPr/>
        </p:nvSpPr>
        <p:spPr>
          <a:xfrm>
            <a:off x="8375900" y="3202810"/>
            <a:ext cx="627900" cy="251100"/>
          </a:xfrm>
          <a:prstGeom prst="roundRect">
            <a:avLst>
              <a:gd name="adj" fmla="val 16667"/>
            </a:avLst>
          </a:prstGeom>
          <a:solidFill>
            <a:srgbClr val="F4CCCC"/>
          </a:solidFill>
          <a:ln w="9525" cap="flat" cmpd="sng">
            <a:solidFill>
              <a:schemeClr val="dk2"/>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
                <a:latin typeface="Roboto"/>
                <a:ea typeface="Roboto"/>
                <a:cs typeface="Roboto"/>
                <a:sym typeface="Roboto"/>
              </a:rPr>
              <a:t>Banana</a:t>
            </a:r>
            <a:endParaRPr>
              <a:latin typeface="Roboto"/>
              <a:ea typeface="Roboto"/>
              <a:cs typeface="Roboto"/>
              <a:sym typeface="Roboto"/>
            </a:endParaRPr>
          </a:p>
        </p:txBody>
      </p:sp>
      <p:sp>
        <p:nvSpPr>
          <p:cNvPr id="1191" name="Google Shape;1191;p76"/>
          <p:cNvSpPr txBox="1"/>
          <p:nvPr/>
        </p:nvSpPr>
        <p:spPr>
          <a:xfrm>
            <a:off x="6905588" y="2691431"/>
            <a:ext cx="979200" cy="486300"/>
          </a:xfrm>
          <a:prstGeom prst="rect">
            <a:avLst/>
          </a:prstGeom>
          <a:noFill/>
          <a:ln>
            <a:noFill/>
          </a:ln>
        </p:spPr>
        <p:txBody>
          <a:bodyPr spcFirstLastPara="1" wrap="square" lIns="27425" tIns="27425" rIns="27425" bIns="27425" anchor="t" anchorCtr="0">
            <a:spAutoFit/>
          </a:bodyPr>
          <a:lstStyle/>
          <a:p>
            <a:pPr marL="0" lvl="0" indent="0" algn="ctr" rtl="0">
              <a:spcBef>
                <a:spcPts val="0"/>
              </a:spcBef>
              <a:spcAft>
                <a:spcPts val="0"/>
              </a:spcAft>
              <a:buNone/>
            </a:pPr>
            <a:r>
              <a:rPr lang="en" dirty="0">
                <a:solidFill>
                  <a:schemeClr val="dk1"/>
                </a:solidFill>
                <a:latin typeface="Roboto"/>
                <a:ea typeface="Roboto"/>
                <a:cs typeface="Roboto"/>
                <a:sym typeface="Roboto"/>
              </a:rPr>
              <a:t>Router R3 goes down!</a:t>
            </a:r>
            <a:endParaRPr dirty="0">
              <a:solidFill>
                <a:schemeClr val="dk1"/>
              </a:solidFill>
              <a:latin typeface="Roboto"/>
              <a:ea typeface="Roboto"/>
              <a:cs typeface="Roboto"/>
              <a:sym typeface="Roboto"/>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5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1156"/>
                                        </p:tgtEl>
                                        <p:attrNameLst>
                                          <p:attrName>style.visibility</p:attrName>
                                        </p:attrNameLst>
                                      </p:cBhvr>
                                      <p:to>
                                        <p:strVal val="hidden"/>
                                      </p:to>
                                    </p:set>
                                  </p:childTnLst>
                                </p:cTn>
                              </p:par>
                              <p:par>
                                <p:cTn id="11" presetID="1" presetClass="entr" presetSubtype="0" fill="hold" nodeType="withEffect">
                                  <p:stCondLst>
                                    <p:cond delay="0"/>
                                  </p:stCondLst>
                                  <p:childTnLst>
                                    <p:set>
                                      <p:cBhvr>
                                        <p:cTn id="12" dur="1" fill="hold">
                                          <p:stCondLst>
                                            <p:cond delay="0"/>
                                          </p:stCondLst>
                                        </p:cTn>
                                        <p:tgtEl>
                                          <p:spTgt spid="115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nodeType="clickEffect">
                                  <p:stCondLst>
                                    <p:cond delay="0"/>
                                  </p:stCondLst>
                                  <p:childTnLst>
                                    <p:set>
                                      <p:cBhvr>
                                        <p:cTn id="16" dur="1" fill="hold">
                                          <p:stCondLst>
                                            <p:cond delay="0"/>
                                          </p:stCondLst>
                                        </p:cTn>
                                        <p:tgtEl>
                                          <p:spTgt spid="1157"/>
                                        </p:tgtEl>
                                        <p:attrNameLst>
                                          <p:attrName>style.visibility</p:attrName>
                                        </p:attrNameLst>
                                      </p:cBhvr>
                                      <p:to>
                                        <p:strVal val="hidden"/>
                                      </p:to>
                                    </p:set>
                                  </p:childTnLst>
                                </p:cTn>
                              </p:par>
                              <p:par>
                                <p:cTn id="17" presetID="1" presetClass="entr" presetSubtype="0" fill="hold" nodeType="withEffect">
                                  <p:stCondLst>
                                    <p:cond delay="0"/>
                                  </p:stCondLst>
                                  <p:childTnLst>
                                    <p:set>
                                      <p:cBhvr>
                                        <p:cTn id="18" dur="1" fill="hold">
                                          <p:stCondLst>
                                            <p:cond delay="0"/>
                                          </p:stCondLst>
                                        </p:cTn>
                                        <p:tgtEl>
                                          <p:spTgt spid="115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nodeType="clickEffect">
                                  <p:stCondLst>
                                    <p:cond delay="0"/>
                                  </p:stCondLst>
                                  <p:childTnLst>
                                    <p:set>
                                      <p:cBhvr>
                                        <p:cTn id="22" dur="1" fill="hold">
                                          <p:stCondLst>
                                            <p:cond delay="0"/>
                                          </p:stCondLst>
                                        </p:cTn>
                                        <p:tgtEl>
                                          <p:spTgt spid="1158"/>
                                        </p:tgtEl>
                                        <p:attrNameLst>
                                          <p:attrName>style.visibility</p:attrName>
                                        </p:attrNameLst>
                                      </p:cBhvr>
                                      <p:to>
                                        <p:strVal val="hidden"/>
                                      </p:to>
                                    </p:set>
                                  </p:childTnLst>
                                </p:cTn>
                              </p:par>
                              <p:par>
                                <p:cTn id="23" presetID="1" presetClass="entr" presetSubtype="0" fill="hold" nodeType="withEffect">
                                  <p:stCondLst>
                                    <p:cond delay="0"/>
                                  </p:stCondLst>
                                  <p:childTnLst>
                                    <p:set>
                                      <p:cBhvr>
                                        <p:cTn id="24" dur="1" fill="hold">
                                          <p:stCondLst>
                                            <p:cond delay="0"/>
                                          </p:stCondLst>
                                        </p:cTn>
                                        <p:tgtEl>
                                          <p:spTgt spid="115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nodeType="clickEffect">
                                  <p:stCondLst>
                                    <p:cond delay="0"/>
                                  </p:stCondLst>
                                  <p:childTnLst>
                                    <p:set>
                                      <p:cBhvr>
                                        <p:cTn id="28" dur="1" fill="hold">
                                          <p:stCondLst>
                                            <p:cond delay="0"/>
                                          </p:stCondLst>
                                        </p:cTn>
                                        <p:tgtEl>
                                          <p:spTgt spid="1159"/>
                                        </p:tgtEl>
                                        <p:attrNameLst>
                                          <p:attrName>style.visibility</p:attrName>
                                        </p:attrNameLst>
                                      </p:cBhvr>
                                      <p:to>
                                        <p:strVal val="hidden"/>
                                      </p:to>
                                    </p:set>
                                  </p:childTnLst>
                                </p:cTn>
                              </p:par>
                              <p:par>
                                <p:cTn id="29" presetID="1" presetClass="entr" presetSubtype="0" fill="hold" nodeType="withEffect">
                                  <p:stCondLst>
                                    <p:cond delay="0"/>
                                  </p:stCondLst>
                                  <p:childTnLst>
                                    <p:set>
                                      <p:cBhvr>
                                        <p:cTn id="30" dur="1" fill="hold">
                                          <p:stCondLst>
                                            <p:cond delay="0"/>
                                          </p:stCondLst>
                                        </p:cTn>
                                        <p:tgtEl>
                                          <p:spTgt spid="116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nodeType="clickEffect">
                                  <p:stCondLst>
                                    <p:cond delay="0"/>
                                  </p:stCondLst>
                                  <p:childTnLst>
                                    <p:set>
                                      <p:cBhvr>
                                        <p:cTn id="34" dur="1" fill="hold">
                                          <p:stCondLst>
                                            <p:cond delay="0"/>
                                          </p:stCondLst>
                                        </p:cTn>
                                        <p:tgtEl>
                                          <p:spTgt spid="1160"/>
                                        </p:tgtEl>
                                        <p:attrNameLst>
                                          <p:attrName>style.visibility</p:attrName>
                                        </p:attrNameLst>
                                      </p:cBhvr>
                                      <p:to>
                                        <p:strVal val="hidden"/>
                                      </p:to>
                                    </p:set>
                                  </p:childTnLst>
                                </p:cTn>
                              </p:par>
                              <p:par>
                                <p:cTn id="35" presetID="1" presetClass="entr" presetSubtype="0" fill="hold" nodeType="withEffect">
                                  <p:stCondLst>
                                    <p:cond delay="0"/>
                                  </p:stCondLst>
                                  <p:childTnLst>
                                    <p:set>
                                      <p:cBhvr>
                                        <p:cTn id="36" dur="1" fill="hold">
                                          <p:stCondLst>
                                            <p:cond delay="0"/>
                                          </p:stCondLst>
                                        </p:cTn>
                                        <p:tgtEl>
                                          <p:spTgt spid="1161"/>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185"/>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xit" presetSubtype="0" fill="hold" nodeType="clickEffect">
                                  <p:stCondLst>
                                    <p:cond delay="0"/>
                                  </p:stCondLst>
                                  <p:childTnLst>
                                    <p:set>
                                      <p:cBhvr>
                                        <p:cTn id="44" dur="1" fill="hold">
                                          <p:stCondLst>
                                            <p:cond delay="0"/>
                                          </p:stCondLst>
                                        </p:cTn>
                                        <p:tgtEl>
                                          <p:spTgt spid="1185"/>
                                        </p:tgtEl>
                                        <p:attrNameLst>
                                          <p:attrName>style.visibility</p:attrName>
                                        </p:attrNameLst>
                                      </p:cBhvr>
                                      <p:to>
                                        <p:strVal val="hidden"/>
                                      </p:to>
                                    </p:set>
                                  </p:childTnLst>
                                </p:cTn>
                              </p:par>
                              <p:par>
                                <p:cTn id="45" presetID="1" presetClass="entr" presetSubtype="0" fill="hold" nodeType="withEffect">
                                  <p:stCondLst>
                                    <p:cond delay="0"/>
                                  </p:stCondLst>
                                  <p:childTnLst>
                                    <p:set>
                                      <p:cBhvr>
                                        <p:cTn id="46" dur="1" fill="hold">
                                          <p:stCondLst>
                                            <p:cond delay="0"/>
                                          </p:stCondLst>
                                        </p:cTn>
                                        <p:tgtEl>
                                          <p:spTgt spid="1186"/>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xit" presetSubtype="0" fill="hold" nodeType="clickEffect">
                                  <p:stCondLst>
                                    <p:cond delay="0"/>
                                  </p:stCondLst>
                                  <p:childTnLst>
                                    <p:set>
                                      <p:cBhvr>
                                        <p:cTn id="50" dur="1" fill="hold">
                                          <p:stCondLst>
                                            <p:cond delay="0"/>
                                          </p:stCondLst>
                                        </p:cTn>
                                        <p:tgtEl>
                                          <p:spTgt spid="1186"/>
                                        </p:tgtEl>
                                        <p:attrNameLst>
                                          <p:attrName>style.visibility</p:attrName>
                                        </p:attrNameLst>
                                      </p:cBhvr>
                                      <p:to>
                                        <p:strVal val="hidden"/>
                                      </p:to>
                                    </p:set>
                                  </p:childTnLst>
                                </p:cTn>
                              </p:par>
                              <p:par>
                                <p:cTn id="51" presetID="1" presetClass="entr" presetSubtype="0" fill="hold" nodeType="withEffect">
                                  <p:stCondLst>
                                    <p:cond delay="0"/>
                                  </p:stCondLst>
                                  <p:childTnLst>
                                    <p:set>
                                      <p:cBhvr>
                                        <p:cTn id="52" dur="1" fill="hold">
                                          <p:stCondLst>
                                            <p:cond delay="0"/>
                                          </p:stCondLst>
                                        </p:cTn>
                                        <p:tgtEl>
                                          <p:spTgt spid="1187"/>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xit" presetSubtype="0" fill="hold" nodeType="clickEffect">
                                  <p:stCondLst>
                                    <p:cond delay="0"/>
                                  </p:stCondLst>
                                  <p:childTnLst>
                                    <p:set>
                                      <p:cBhvr>
                                        <p:cTn id="56" dur="1" fill="hold">
                                          <p:stCondLst>
                                            <p:cond delay="0"/>
                                          </p:stCondLst>
                                        </p:cTn>
                                        <p:tgtEl>
                                          <p:spTgt spid="1187"/>
                                        </p:tgtEl>
                                        <p:attrNameLst>
                                          <p:attrName>style.visibility</p:attrName>
                                        </p:attrNameLst>
                                      </p:cBhvr>
                                      <p:to>
                                        <p:strVal val="hidden"/>
                                      </p:to>
                                    </p:set>
                                  </p:childTnLst>
                                </p:cTn>
                              </p:par>
                              <p:par>
                                <p:cTn id="57" presetID="1" presetClass="entr" presetSubtype="0" fill="hold" nodeType="withEffect">
                                  <p:stCondLst>
                                    <p:cond delay="0"/>
                                  </p:stCondLst>
                                  <p:childTnLst>
                                    <p:set>
                                      <p:cBhvr>
                                        <p:cTn id="58" dur="1" fill="hold">
                                          <p:stCondLst>
                                            <p:cond delay="0"/>
                                          </p:stCondLst>
                                        </p:cTn>
                                        <p:tgtEl>
                                          <p:spTgt spid="1188"/>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xit" presetSubtype="0" fill="hold" nodeType="clickEffect">
                                  <p:stCondLst>
                                    <p:cond delay="0"/>
                                  </p:stCondLst>
                                  <p:childTnLst>
                                    <p:set>
                                      <p:cBhvr>
                                        <p:cTn id="62" dur="1" fill="hold">
                                          <p:stCondLst>
                                            <p:cond delay="0"/>
                                          </p:stCondLst>
                                        </p:cTn>
                                        <p:tgtEl>
                                          <p:spTgt spid="1188"/>
                                        </p:tgtEl>
                                        <p:attrNameLst>
                                          <p:attrName>style.visibility</p:attrName>
                                        </p:attrNameLst>
                                      </p:cBhvr>
                                      <p:to>
                                        <p:strVal val="hidden"/>
                                      </p:to>
                                    </p:set>
                                  </p:childTnLst>
                                </p:cTn>
                              </p:par>
                              <p:par>
                                <p:cTn id="63" presetID="1" presetClass="entr" presetSubtype="0" fill="hold" nodeType="withEffect">
                                  <p:stCondLst>
                                    <p:cond delay="0"/>
                                  </p:stCondLst>
                                  <p:childTnLst>
                                    <p:set>
                                      <p:cBhvr>
                                        <p:cTn id="64" dur="1" fill="hold">
                                          <p:stCondLst>
                                            <p:cond delay="0"/>
                                          </p:stCondLst>
                                        </p:cTn>
                                        <p:tgtEl>
                                          <p:spTgt spid="1189"/>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xit" presetSubtype="0" fill="hold" nodeType="clickEffect">
                                  <p:stCondLst>
                                    <p:cond delay="0"/>
                                  </p:stCondLst>
                                  <p:childTnLst>
                                    <p:set>
                                      <p:cBhvr>
                                        <p:cTn id="68" dur="1" fill="hold">
                                          <p:stCondLst>
                                            <p:cond delay="0"/>
                                          </p:stCondLst>
                                        </p:cTn>
                                        <p:tgtEl>
                                          <p:spTgt spid="1189"/>
                                        </p:tgtEl>
                                        <p:attrNameLst>
                                          <p:attrName>style.visibility</p:attrName>
                                        </p:attrNameLst>
                                      </p:cBhvr>
                                      <p:to>
                                        <p:strVal val="hidden"/>
                                      </p:to>
                                    </p:set>
                                  </p:childTnLst>
                                </p:cTn>
                              </p:par>
                              <p:par>
                                <p:cTn id="69" presetID="1" presetClass="entr" presetSubtype="0" fill="hold" nodeType="withEffect">
                                  <p:stCondLst>
                                    <p:cond delay="0"/>
                                  </p:stCondLst>
                                  <p:childTnLst>
                                    <p:set>
                                      <p:cBhvr>
                                        <p:cTn id="70" dur="1" fill="hold">
                                          <p:stCondLst>
                                            <p:cond delay="0"/>
                                          </p:stCondLst>
                                        </p:cTn>
                                        <p:tgtEl>
                                          <p:spTgt spid="119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1195"/>
        <p:cNvGrpSpPr/>
        <p:nvPr/>
      </p:nvGrpSpPr>
      <p:grpSpPr>
        <a:xfrm>
          <a:off x="0" y="0"/>
          <a:ext cx="0" cy="0"/>
          <a:chOff x="0" y="0"/>
          <a:chExt cx="0" cy="0"/>
        </a:xfrm>
      </p:grpSpPr>
      <p:cxnSp>
        <p:nvCxnSpPr>
          <p:cNvPr id="1196" name="Google Shape;1196;p77"/>
          <p:cNvCxnSpPr>
            <a:stCxn id="1197" idx="6"/>
            <a:endCxn id="1198" idx="1"/>
          </p:cNvCxnSpPr>
          <p:nvPr/>
        </p:nvCxnSpPr>
        <p:spPr>
          <a:xfrm>
            <a:off x="3225550" y="1983717"/>
            <a:ext cx="858000" cy="0"/>
          </a:xfrm>
          <a:prstGeom prst="straightConnector1">
            <a:avLst/>
          </a:prstGeom>
          <a:noFill/>
          <a:ln w="19050" cap="flat" cmpd="sng">
            <a:solidFill>
              <a:srgbClr val="000000"/>
            </a:solidFill>
            <a:prstDash val="solid"/>
            <a:round/>
            <a:headEnd type="none" w="med" len="med"/>
            <a:tailEnd type="none" w="med" len="med"/>
          </a:ln>
        </p:spPr>
      </p:cxnSp>
      <p:cxnSp>
        <p:nvCxnSpPr>
          <p:cNvPr id="1199" name="Google Shape;1199;p77"/>
          <p:cNvCxnSpPr>
            <a:stCxn id="1198" idx="3"/>
            <a:endCxn id="1200" idx="1"/>
          </p:cNvCxnSpPr>
          <p:nvPr/>
        </p:nvCxnSpPr>
        <p:spPr>
          <a:xfrm>
            <a:off x="4368562" y="1983717"/>
            <a:ext cx="858000" cy="0"/>
          </a:xfrm>
          <a:prstGeom prst="straightConnector1">
            <a:avLst/>
          </a:prstGeom>
          <a:noFill/>
          <a:ln w="19050" cap="flat" cmpd="sng">
            <a:solidFill>
              <a:srgbClr val="000000"/>
            </a:solidFill>
            <a:prstDash val="solid"/>
            <a:round/>
            <a:headEnd type="none" w="med" len="med"/>
            <a:tailEnd type="none" w="med" len="med"/>
          </a:ln>
        </p:spPr>
      </p:cxnSp>
      <p:cxnSp>
        <p:nvCxnSpPr>
          <p:cNvPr id="1201" name="Google Shape;1201;p77"/>
          <p:cNvCxnSpPr>
            <a:stCxn id="1202" idx="3"/>
            <a:endCxn id="1203" idx="1"/>
          </p:cNvCxnSpPr>
          <p:nvPr/>
        </p:nvCxnSpPr>
        <p:spPr>
          <a:xfrm>
            <a:off x="4978162" y="2745717"/>
            <a:ext cx="858000" cy="0"/>
          </a:xfrm>
          <a:prstGeom prst="straightConnector1">
            <a:avLst/>
          </a:prstGeom>
          <a:noFill/>
          <a:ln w="19050" cap="flat" cmpd="sng">
            <a:solidFill>
              <a:srgbClr val="000000"/>
            </a:solidFill>
            <a:prstDash val="solid"/>
            <a:round/>
            <a:headEnd type="none" w="med" len="med"/>
            <a:tailEnd type="none" w="med" len="med"/>
          </a:ln>
        </p:spPr>
      </p:cxnSp>
      <p:cxnSp>
        <p:nvCxnSpPr>
          <p:cNvPr id="1204" name="Google Shape;1204;p77"/>
          <p:cNvCxnSpPr>
            <a:stCxn id="1198" idx="2"/>
            <a:endCxn id="1202" idx="0"/>
          </p:cNvCxnSpPr>
          <p:nvPr/>
        </p:nvCxnSpPr>
        <p:spPr>
          <a:xfrm>
            <a:off x="4226062" y="2126217"/>
            <a:ext cx="609600" cy="477000"/>
          </a:xfrm>
          <a:prstGeom prst="straightConnector1">
            <a:avLst/>
          </a:prstGeom>
          <a:noFill/>
          <a:ln w="19050" cap="flat" cmpd="sng">
            <a:solidFill>
              <a:srgbClr val="000000"/>
            </a:solidFill>
            <a:prstDash val="solid"/>
            <a:round/>
            <a:headEnd type="none" w="med" len="med"/>
            <a:tailEnd type="none" w="med" len="med"/>
          </a:ln>
        </p:spPr>
      </p:cxnSp>
      <p:cxnSp>
        <p:nvCxnSpPr>
          <p:cNvPr id="1205" name="Google Shape;1205;p77"/>
          <p:cNvCxnSpPr>
            <a:stCxn id="1200" idx="2"/>
            <a:endCxn id="1203" idx="0"/>
          </p:cNvCxnSpPr>
          <p:nvPr/>
        </p:nvCxnSpPr>
        <p:spPr>
          <a:xfrm>
            <a:off x="5369062" y="2126217"/>
            <a:ext cx="609600" cy="477000"/>
          </a:xfrm>
          <a:prstGeom prst="straightConnector1">
            <a:avLst/>
          </a:prstGeom>
          <a:noFill/>
          <a:ln w="19050" cap="flat" cmpd="sng">
            <a:solidFill>
              <a:srgbClr val="000000"/>
            </a:solidFill>
            <a:prstDash val="solid"/>
            <a:round/>
            <a:headEnd type="none" w="med" len="med"/>
            <a:tailEnd type="none" w="med" len="med"/>
          </a:ln>
        </p:spPr>
      </p:cxnSp>
      <p:cxnSp>
        <p:nvCxnSpPr>
          <p:cNvPr id="1206" name="Google Shape;1206;p77"/>
          <p:cNvCxnSpPr>
            <a:stCxn id="1207" idx="2"/>
            <a:endCxn id="1203" idx="3"/>
          </p:cNvCxnSpPr>
          <p:nvPr/>
        </p:nvCxnSpPr>
        <p:spPr>
          <a:xfrm flipH="1">
            <a:off x="6121162" y="2126217"/>
            <a:ext cx="1610100" cy="619500"/>
          </a:xfrm>
          <a:prstGeom prst="straightConnector1">
            <a:avLst/>
          </a:prstGeom>
          <a:noFill/>
          <a:ln w="19050" cap="flat" cmpd="sng">
            <a:solidFill>
              <a:srgbClr val="000000"/>
            </a:solidFill>
            <a:prstDash val="solid"/>
            <a:round/>
            <a:headEnd type="none" w="med" len="med"/>
            <a:tailEnd type="none" w="med" len="med"/>
          </a:ln>
        </p:spPr>
      </p:cxnSp>
      <p:cxnSp>
        <p:nvCxnSpPr>
          <p:cNvPr id="1208" name="Google Shape;1208;p77"/>
          <p:cNvCxnSpPr>
            <a:stCxn id="1209" idx="2"/>
            <a:endCxn id="1200" idx="3"/>
          </p:cNvCxnSpPr>
          <p:nvPr/>
        </p:nvCxnSpPr>
        <p:spPr>
          <a:xfrm flipH="1">
            <a:off x="5511562" y="1364217"/>
            <a:ext cx="1381500" cy="619500"/>
          </a:xfrm>
          <a:prstGeom prst="straightConnector1">
            <a:avLst/>
          </a:prstGeom>
          <a:noFill/>
          <a:ln w="9525" cap="flat" cmpd="sng">
            <a:solidFill>
              <a:srgbClr val="D9D9D9"/>
            </a:solidFill>
            <a:prstDash val="solid"/>
            <a:round/>
            <a:headEnd type="none" w="med" len="med"/>
            <a:tailEnd type="none" w="med" len="med"/>
          </a:ln>
        </p:spPr>
      </p:cxnSp>
      <p:cxnSp>
        <p:nvCxnSpPr>
          <p:cNvPr id="1210" name="Google Shape;1210;p77"/>
          <p:cNvCxnSpPr>
            <a:stCxn id="1209" idx="2"/>
            <a:endCxn id="1207" idx="0"/>
          </p:cNvCxnSpPr>
          <p:nvPr/>
        </p:nvCxnSpPr>
        <p:spPr>
          <a:xfrm>
            <a:off x="6893062" y="1364217"/>
            <a:ext cx="838200" cy="477000"/>
          </a:xfrm>
          <a:prstGeom prst="straightConnector1">
            <a:avLst/>
          </a:prstGeom>
          <a:noFill/>
          <a:ln w="9525" cap="flat" cmpd="sng">
            <a:solidFill>
              <a:srgbClr val="D9D9D9"/>
            </a:solidFill>
            <a:prstDash val="solid"/>
            <a:round/>
            <a:headEnd type="none" w="med" len="med"/>
            <a:tailEnd type="none" w="med" len="med"/>
          </a:ln>
        </p:spPr>
      </p:cxnSp>
      <p:cxnSp>
        <p:nvCxnSpPr>
          <p:cNvPr id="1211" name="Google Shape;1211;p77"/>
          <p:cNvCxnSpPr>
            <a:stCxn id="1207" idx="3"/>
            <a:endCxn id="1212" idx="2"/>
          </p:cNvCxnSpPr>
          <p:nvPr/>
        </p:nvCxnSpPr>
        <p:spPr>
          <a:xfrm>
            <a:off x="7873762" y="1983717"/>
            <a:ext cx="858000" cy="0"/>
          </a:xfrm>
          <a:prstGeom prst="straightConnector1">
            <a:avLst/>
          </a:prstGeom>
          <a:noFill/>
          <a:ln w="19050" cap="flat" cmpd="sng">
            <a:solidFill>
              <a:srgbClr val="000000"/>
            </a:solidFill>
            <a:prstDash val="solid"/>
            <a:round/>
            <a:headEnd type="none" w="med" len="med"/>
            <a:tailEnd type="none" w="med" len="med"/>
          </a:ln>
        </p:spPr>
      </p:cxnSp>
      <p:sp>
        <p:nvSpPr>
          <p:cNvPr id="1213" name="Google Shape;1213;p77"/>
          <p:cNvSpPr txBox="1">
            <a:spLocks noGrp="1"/>
          </p:cNvSpPr>
          <p:nvPr>
            <p:ph type="title"/>
          </p:nvPr>
        </p:nvSpPr>
        <p:spPr>
          <a:xfrm>
            <a:off x="0" y="0"/>
            <a:ext cx="9144000" cy="393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accent3"/>
                </a:solidFill>
              </a:rPr>
              <a:t>Which is Better? (3/4) – Handling Failure with Circuit Switching</a:t>
            </a:r>
            <a:endParaRPr/>
          </a:p>
        </p:txBody>
      </p:sp>
      <p:sp>
        <p:nvSpPr>
          <p:cNvPr id="1214" name="Google Shape;1214;p77"/>
          <p:cNvSpPr txBox="1">
            <a:spLocks noGrp="1"/>
          </p:cNvSpPr>
          <p:nvPr>
            <p:ph type="body" idx="1"/>
          </p:nvPr>
        </p:nvSpPr>
        <p:spPr>
          <a:xfrm>
            <a:off x="107050" y="402199"/>
            <a:ext cx="2548408" cy="4654617"/>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dirty="0"/>
              <a:t>If a failure occurs in circuit switching:</a:t>
            </a:r>
            <a:endParaRPr dirty="0"/>
          </a:p>
          <a:p>
            <a:pPr marL="457200" lvl="0" indent="-342900" algn="l" rtl="0">
              <a:spcBef>
                <a:spcPts val="600"/>
              </a:spcBef>
              <a:spcAft>
                <a:spcPts val="0"/>
              </a:spcAft>
              <a:buSzPts val="1800"/>
              <a:buChar char="●"/>
            </a:pPr>
            <a:r>
              <a:rPr lang="en" dirty="0"/>
              <a:t>End host must tear down the circuit, and </a:t>
            </a:r>
            <a:r>
              <a:rPr lang="en-US" dirty="0"/>
              <a:t>request a new reservation.</a:t>
            </a:r>
          </a:p>
          <a:p>
            <a:pPr>
              <a:spcBef>
                <a:spcPts val="0"/>
              </a:spcBef>
            </a:pPr>
            <a:r>
              <a:rPr lang="en-US" dirty="0"/>
              <a:t>What if the new request gets declined?</a:t>
            </a:r>
          </a:p>
          <a:p>
            <a:pPr marL="457200" lvl="0" indent="-342900" algn="l" rtl="0">
              <a:spcBef>
                <a:spcPts val="600"/>
              </a:spcBef>
              <a:spcAft>
                <a:spcPts val="0"/>
              </a:spcAft>
              <a:buSzPts val="1800"/>
              <a:buChar char="●"/>
            </a:pPr>
            <a:endParaRPr dirty="0"/>
          </a:p>
        </p:txBody>
      </p:sp>
      <p:sp>
        <p:nvSpPr>
          <p:cNvPr id="1202" name="Google Shape;1202;p77"/>
          <p:cNvSpPr/>
          <p:nvPr/>
        </p:nvSpPr>
        <p:spPr>
          <a:xfrm>
            <a:off x="4693162" y="2603217"/>
            <a:ext cx="285000" cy="285000"/>
          </a:xfrm>
          <a:prstGeom prst="rect">
            <a:avLst/>
          </a:prstGeom>
          <a:solidFill>
            <a:srgbClr val="FFFFFF">
              <a:alpha val="70000"/>
            </a:srgbClr>
          </a:solidFill>
          <a:ln w="19050" cap="flat" cmpd="sng">
            <a:solidFill>
              <a:srgbClr val="000000"/>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
                <a:latin typeface="Roboto"/>
                <a:ea typeface="Roboto"/>
                <a:cs typeface="Roboto"/>
                <a:sym typeface="Roboto"/>
              </a:rPr>
              <a:t>R5</a:t>
            </a:r>
            <a:endParaRPr>
              <a:latin typeface="Roboto"/>
              <a:ea typeface="Roboto"/>
              <a:cs typeface="Roboto"/>
              <a:sym typeface="Roboto"/>
            </a:endParaRPr>
          </a:p>
        </p:txBody>
      </p:sp>
      <p:sp>
        <p:nvSpPr>
          <p:cNvPr id="1203" name="Google Shape;1203;p77"/>
          <p:cNvSpPr/>
          <p:nvPr/>
        </p:nvSpPr>
        <p:spPr>
          <a:xfrm>
            <a:off x="5836162" y="2603217"/>
            <a:ext cx="285000" cy="285000"/>
          </a:xfrm>
          <a:prstGeom prst="rect">
            <a:avLst/>
          </a:prstGeom>
          <a:solidFill>
            <a:srgbClr val="FFFFFF">
              <a:alpha val="70000"/>
            </a:srgbClr>
          </a:solidFill>
          <a:ln w="19050" cap="flat" cmpd="sng">
            <a:solidFill>
              <a:srgbClr val="000000"/>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
                <a:latin typeface="Roboto"/>
                <a:ea typeface="Roboto"/>
                <a:cs typeface="Roboto"/>
                <a:sym typeface="Roboto"/>
              </a:rPr>
              <a:t>R6</a:t>
            </a:r>
            <a:endParaRPr>
              <a:latin typeface="Roboto"/>
              <a:ea typeface="Roboto"/>
              <a:cs typeface="Roboto"/>
              <a:sym typeface="Roboto"/>
            </a:endParaRPr>
          </a:p>
        </p:txBody>
      </p:sp>
      <p:sp>
        <p:nvSpPr>
          <p:cNvPr id="1209" name="Google Shape;1209;p77"/>
          <p:cNvSpPr/>
          <p:nvPr/>
        </p:nvSpPr>
        <p:spPr>
          <a:xfrm>
            <a:off x="6750562" y="1079217"/>
            <a:ext cx="285000" cy="285000"/>
          </a:xfrm>
          <a:prstGeom prst="rect">
            <a:avLst/>
          </a:prstGeom>
          <a:solidFill>
            <a:srgbClr val="FFFFFF">
              <a:alpha val="70000"/>
            </a:srgbClr>
          </a:solidFill>
          <a:ln w="19050" cap="flat" cmpd="sng">
            <a:solidFill>
              <a:srgbClr val="D9D9D9"/>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
                <a:solidFill>
                  <a:srgbClr val="D9D9D9"/>
                </a:solidFill>
                <a:latin typeface="Roboto"/>
                <a:ea typeface="Roboto"/>
                <a:cs typeface="Roboto"/>
                <a:sym typeface="Roboto"/>
              </a:rPr>
              <a:t>R3</a:t>
            </a:r>
            <a:endParaRPr>
              <a:solidFill>
                <a:srgbClr val="D9D9D9"/>
              </a:solidFill>
              <a:latin typeface="Roboto"/>
              <a:ea typeface="Roboto"/>
              <a:cs typeface="Roboto"/>
              <a:sym typeface="Roboto"/>
            </a:endParaRPr>
          </a:p>
        </p:txBody>
      </p:sp>
      <p:sp>
        <p:nvSpPr>
          <p:cNvPr id="1215" name="Google Shape;1215;p77"/>
          <p:cNvSpPr txBox="1"/>
          <p:nvPr/>
        </p:nvSpPr>
        <p:spPr>
          <a:xfrm>
            <a:off x="6403462" y="447367"/>
            <a:ext cx="979200" cy="486300"/>
          </a:xfrm>
          <a:prstGeom prst="rect">
            <a:avLst/>
          </a:prstGeom>
          <a:noFill/>
          <a:ln>
            <a:noFill/>
          </a:ln>
        </p:spPr>
        <p:txBody>
          <a:bodyPr spcFirstLastPara="1" wrap="square" lIns="27425" tIns="27425" rIns="27425" bIns="27425" anchor="t" anchorCtr="0">
            <a:spAutoFit/>
          </a:bodyPr>
          <a:lstStyle/>
          <a:p>
            <a:pPr marL="0" lvl="0" indent="0" algn="ctr" rtl="0">
              <a:spcBef>
                <a:spcPts val="0"/>
              </a:spcBef>
              <a:spcAft>
                <a:spcPts val="0"/>
              </a:spcAft>
              <a:buNone/>
            </a:pPr>
            <a:r>
              <a:rPr lang="en">
                <a:solidFill>
                  <a:schemeClr val="dk1"/>
                </a:solidFill>
                <a:latin typeface="Roboto"/>
                <a:ea typeface="Roboto"/>
                <a:cs typeface="Roboto"/>
                <a:sym typeface="Roboto"/>
              </a:rPr>
              <a:t>Router goes down!</a:t>
            </a:r>
            <a:endParaRPr>
              <a:solidFill>
                <a:schemeClr val="dk1"/>
              </a:solidFill>
              <a:latin typeface="Roboto"/>
              <a:ea typeface="Roboto"/>
              <a:cs typeface="Roboto"/>
              <a:sym typeface="Roboto"/>
            </a:endParaRPr>
          </a:p>
        </p:txBody>
      </p:sp>
      <p:cxnSp>
        <p:nvCxnSpPr>
          <p:cNvPr id="1216" name="Google Shape;1216;p77"/>
          <p:cNvCxnSpPr>
            <a:stCxn id="1217" idx="2"/>
            <a:endCxn id="1200" idx="3"/>
          </p:cNvCxnSpPr>
          <p:nvPr/>
        </p:nvCxnSpPr>
        <p:spPr>
          <a:xfrm flipH="1">
            <a:off x="5511562" y="1364217"/>
            <a:ext cx="1381500" cy="619500"/>
          </a:xfrm>
          <a:prstGeom prst="straightConnector1">
            <a:avLst/>
          </a:prstGeom>
          <a:noFill/>
          <a:ln w="28575" cap="flat" cmpd="sng">
            <a:solidFill>
              <a:srgbClr val="FF00FF"/>
            </a:solidFill>
            <a:prstDash val="solid"/>
            <a:round/>
            <a:headEnd type="none" w="med" len="med"/>
            <a:tailEnd type="none" w="med" len="med"/>
          </a:ln>
        </p:spPr>
      </p:cxnSp>
      <p:cxnSp>
        <p:nvCxnSpPr>
          <p:cNvPr id="1218" name="Google Shape;1218;p77"/>
          <p:cNvCxnSpPr>
            <a:stCxn id="1217" idx="2"/>
            <a:endCxn id="1207" idx="0"/>
          </p:cNvCxnSpPr>
          <p:nvPr/>
        </p:nvCxnSpPr>
        <p:spPr>
          <a:xfrm>
            <a:off x="6893062" y="1364217"/>
            <a:ext cx="838200" cy="477000"/>
          </a:xfrm>
          <a:prstGeom prst="straightConnector1">
            <a:avLst/>
          </a:prstGeom>
          <a:noFill/>
          <a:ln w="28575" cap="flat" cmpd="sng">
            <a:solidFill>
              <a:srgbClr val="FF00FF"/>
            </a:solidFill>
            <a:prstDash val="solid"/>
            <a:round/>
            <a:headEnd type="none" w="med" len="med"/>
            <a:tailEnd type="none" w="med" len="med"/>
          </a:ln>
        </p:spPr>
      </p:cxnSp>
      <p:cxnSp>
        <p:nvCxnSpPr>
          <p:cNvPr id="1219" name="Google Shape;1219;p77"/>
          <p:cNvCxnSpPr>
            <a:stCxn id="1197" idx="6"/>
            <a:endCxn id="1198" idx="1"/>
          </p:cNvCxnSpPr>
          <p:nvPr/>
        </p:nvCxnSpPr>
        <p:spPr>
          <a:xfrm>
            <a:off x="3225550" y="1983717"/>
            <a:ext cx="858000" cy="0"/>
          </a:xfrm>
          <a:prstGeom prst="straightConnector1">
            <a:avLst/>
          </a:prstGeom>
          <a:noFill/>
          <a:ln w="28575" cap="flat" cmpd="sng">
            <a:solidFill>
              <a:srgbClr val="FF00FF"/>
            </a:solidFill>
            <a:prstDash val="solid"/>
            <a:round/>
            <a:headEnd type="none" w="med" len="med"/>
            <a:tailEnd type="none" w="med" len="med"/>
          </a:ln>
        </p:spPr>
      </p:cxnSp>
      <p:cxnSp>
        <p:nvCxnSpPr>
          <p:cNvPr id="1220" name="Google Shape;1220;p77"/>
          <p:cNvCxnSpPr>
            <a:stCxn id="1198" idx="3"/>
            <a:endCxn id="1200" idx="1"/>
          </p:cNvCxnSpPr>
          <p:nvPr/>
        </p:nvCxnSpPr>
        <p:spPr>
          <a:xfrm>
            <a:off x="4368562" y="1983717"/>
            <a:ext cx="858000" cy="0"/>
          </a:xfrm>
          <a:prstGeom prst="straightConnector1">
            <a:avLst/>
          </a:prstGeom>
          <a:noFill/>
          <a:ln w="28575" cap="flat" cmpd="sng">
            <a:solidFill>
              <a:srgbClr val="FF00FF"/>
            </a:solidFill>
            <a:prstDash val="solid"/>
            <a:round/>
            <a:headEnd type="none" w="med" len="med"/>
            <a:tailEnd type="none" w="med" len="med"/>
          </a:ln>
        </p:spPr>
      </p:cxnSp>
      <p:cxnSp>
        <p:nvCxnSpPr>
          <p:cNvPr id="1221" name="Google Shape;1221;p77"/>
          <p:cNvCxnSpPr>
            <a:stCxn id="1207" idx="3"/>
            <a:endCxn id="1212" idx="2"/>
          </p:cNvCxnSpPr>
          <p:nvPr/>
        </p:nvCxnSpPr>
        <p:spPr>
          <a:xfrm>
            <a:off x="7873762" y="1983717"/>
            <a:ext cx="858000" cy="0"/>
          </a:xfrm>
          <a:prstGeom prst="straightConnector1">
            <a:avLst/>
          </a:prstGeom>
          <a:noFill/>
          <a:ln w="28575" cap="flat" cmpd="sng">
            <a:solidFill>
              <a:srgbClr val="FF00FF"/>
            </a:solidFill>
            <a:prstDash val="solid"/>
            <a:round/>
            <a:headEnd type="none" w="med" len="med"/>
            <a:tailEnd type="none" w="med" len="med"/>
          </a:ln>
        </p:spPr>
      </p:cxnSp>
      <p:sp>
        <p:nvSpPr>
          <p:cNvPr id="1222" name="Google Shape;1222;p77"/>
          <p:cNvSpPr/>
          <p:nvPr/>
        </p:nvSpPr>
        <p:spPr>
          <a:xfrm>
            <a:off x="4328862" y="1566117"/>
            <a:ext cx="755400" cy="215700"/>
          </a:xfrm>
          <a:prstGeom prst="wedgeRoundRectCallout">
            <a:avLst>
              <a:gd name="adj1" fmla="val -66273"/>
              <a:gd name="adj2" fmla="val 57673"/>
              <a:gd name="adj3" fmla="val 0"/>
            </a:avLst>
          </a:prstGeom>
          <a:solidFill>
            <a:srgbClr val="FFFFFF"/>
          </a:solidFill>
          <a:ln w="9525" cap="flat" cmpd="sng">
            <a:solidFill>
              <a:schemeClr val="accent2"/>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 sz="1200">
                <a:solidFill>
                  <a:schemeClr val="accent2"/>
                </a:solidFill>
                <a:latin typeface="Roboto"/>
                <a:ea typeface="Roboto"/>
                <a:cs typeface="Roboto"/>
                <a:sym typeface="Roboto"/>
              </a:rPr>
              <a:t>Reserved</a:t>
            </a:r>
            <a:endParaRPr sz="1200">
              <a:solidFill>
                <a:schemeClr val="accent2"/>
              </a:solidFill>
              <a:latin typeface="Roboto"/>
              <a:ea typeface="Roboto"/>
              <a:cs typeface="Roboto"/>
              <a:sym typeface="Roboto"/>
            </a:endParaRPr>
          </a:p>
        </p:txBody>
      </p:sp>
      <p:sp>
        <p:nvSpPr>
          <p:cNvPr id="1223" name="Google Shape;1223;p77"/>
          <p:cNvSpPr/>
          <p:nvPr/>
        </p:nvSpPr>
        <p:spPr>
          <a:xfrm>
            <a:off x="5471862" y="1566117"/>
            <a:ext cx="755400" cy="215700"/>
          </a:xfrm>
          <a:prstGeom prst="wedgeRoundRectCallout">
            <a:avLst>
              <a:gd name="adj1" fmla="val -66273"/>
              <a:gd name="adj2" fmla="val 57673"/>
              <a:gd name="adj3" fmla="val 0"/>
            </a:avLst>
          </a:prstGeom>
          <a:solidFill>
            <a:srgbClr val="FFFFFF"/>
          </a:solidFill>
          <a:ln w="9525" cap="flat" cmpd="sng">
            <a:solidFill>
              <a:schemeClr val="accent2"/>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 sz="1200">
                <a:solidFill>
                  <a:schemeClr val="accent2"/>
                </a:solidFill>
                <a:latin typeface="Roboto"/>
                <a:ea typeface="Roboto"/>
                <a:cs typeface="Roboto"/>
                <a:sym typeface="Roboto"/>
              </a:rPr>
              <a:t>Reserved</a:t>
            </a:r>
            <a:endParaRPr sz="1200">
              <a:solidFill>
                <a:schemeClr val="accent2"/>
              </a:solidFill>
              <a:latin typeface="Roboto"/>
              <a:ea typeface="Roboto"/>
              <a:cs typeface="Roboto"/>
              <a:sym typeface="Roboto"/>
            </a:endParaRPr>
          </a:p>
        </p:txBody>
      </p:sp>
      <p:sp>
        <p:nvSpPr>
          <p:cNvPr id="1224" name="Google Shape;1224;p77"/>
          <p:cNvSpPr/>
          <p:nvPr/>
        </p:nvSpPr>
        <p:spPr>
          <a:xfrm>
            <a:off x="7224462" y="956517"/>
            <a:ext cx="755400" cy="215700"/>
          </a:xfrm>
          <a:prstGeom prst="wedgeRoundRectCallout">
            <a:avLst>
              <a:gd name="adj1" fmla="val -66273"/>
              <a:gd name="adj2" fmla="val 57673"/>
              <a:gd name="adj3" fmla="val 0"/>
            </a:avLst>
          </a:prstGeom>
          <a:solidFill>
            <a:srgbClr val="FFFFFF"/>
          </a:solidFill>
          <a:ln w="9525" cap="flat" cmpd="sng">
            <a:solidFill>
              <a:schemeClr val="accent2"/>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 sz="1200">
                <a:solidFill>
                  <a:schemeClr val="accent2"/>
                </a:solidFill>
                <a:latin typeface="Roboto"/>
                <a:ea typeface="Roboto"/>
                <a:cs typeface="Roboto"/>
                <a:sym typeface="Roboto"/>
              </a:rPr>
              <a:t>Reserved</a:t>
            </a:r>
            <a:endParaRPr sz="1200">
              <a:solidFill>
                <a:schemeClr val="accent2"/>
              </a:solidFill>
              <a:latin typeface="Roboto"/>
              <a:ea typeface="Roboto"/>
              <a:cs typeface="Roboto"/>
              <a:sym typeface="Roboto"/>
            </a:endParaRPr>
          </a:p>
        </p:txBody>
      </p:sp>
      <p:sp>
        <p:nvSpPr>
          <p:cNvPr id="1225" name="Google Shape;1225;p77"/>
          <p:cNvSpPr/>
          <p:nvPr/>
        </p:nvSpPr>
        <p:spPr>
          <a:xfrm>
            <a:off x="8062662" y="1642317"/>
            <a:ext cx="755400" cy="215700"/>
          </a:xfrm>
          <a:prstGeom prst="wedgeRoundRectCallout">
            <a:avLst>
              <a:gd name="adj1" fmla="val -66273"/>
              <a:gd name="adj2" fmla="val 57673"/>
              <a:gd name="adj3" fmla="val 0"/>
            </a:avLst>
          </a:prstGeom>
          <a:solidFill>
            <a:srgbClr val="FFFFFF"/>
          </a:solidFill>
          <a:ln w="9525" cap="flat" cmpd="sng">
            <a:solidFill>
              <a:schemeClr val="accent2"/>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 sz="1200">
                <a:solidFill>
                  <a:schemeClr val="accent2"/>
                </a:solidFill>
                <a:latin typeface="Roboto"/>
                <a:ea typeface="Roboto"/>
                <a:cs typeface="Roboto"/>
                <a:sym typeface="Roboto"/>
              </a:rPr>
              <a:t>Reserved</a:t>
            </a:r>
            <a:endParaRPr sz="1200">
              <a:solidFill>
                <a:schemeClr val="accent2"/>
              </a:solidFill>
              <a:latin typeface="Roboto"/>
              <a:ea typeface="Roboto"/>
              <a:cs typeface="Roboto"/>
              <a:sym typeface="Roboto"/>
            </a:endParaRPr>
          </a:p>
        </p:txBody>
      </p:sp>
      <p:sp>
        <p:nvSpPr>
          <p:cNvPr id="1198" name="Google Shape;1198;p77"/>
          <p:cNvSpPr/>
          <p:nvPr/>
        </p:nvSpPr>
        <p:spPr>
          <a:xfrm>
            <a:off x="4083562" y="1841217"/>
            <a:ext cx="285000" cy="285000"/>
          </a:xfrm>
          <a:prstGeom prst="rect">
            <a:avLst/>
          </a:prstGeom>
          <a:solidFill>
            <a:srgbClr val="FFFFFF">
              <a:alpha val="70000"/>
            </a:srgbClr>
          </a:solidFill>
          <a:ln w="19050" cap="flat" cmpd="sng">
            <a:solidFill>
              <a:srgbClr val="000000"/>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
                <a:latin typeface="Roboto"/>
                <a:ea typeface="Roboto"/>
                <a:cs typeface="Roboto"/>
                <a:sym typeface="Roboto"/>
              </a:rPr>
              <a:t>R1</a:t>
            </a:r>
            <a:endParaRPr>
              <a:latin typeface="Roboto"/>
              <a:ea typeface="Roboto"/>
              <a:cs typeface="Roboto"/>
              <a:sym typeface="Roboto"/>
            </a:endParaRPr>
          </a:p>
        </p:txBody>
      </p:sp>
      <p:sp>
        <p:nvSpPr>
          <p:cNvPr id="1197" name="Google Shape;1197;p77"/>
          <p:cNvSpPr/>
          <p:nvPr/>
        </p:nvSpPr>
        <p:spPr>
          <a:xfrm>
            <a:off x="2940550" y="1841217"/>
            <a:ext cx="285000" cy="285000"/>
          </a:xfrm>
          <a:prstGeom prst="ellipse">
            <a:avLst/>
          </a:prstGeom>
          <a:solidFill>
            <a:srgbClr val="FFFFFF">
              <a:alpha val="70000"/>
            </a:srgbClr>
          </a:solidFill>
          <a:ln w="19050" cap="flat" cmpd="sng">
            <a:solidFill>
              <a:srgbClr val="000000"/>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
                <a:latin typeface="Roboto"/>
                <a:ea typeface="Roboto"/>
                <a:cs typeface="Roboto"/>
                <a:sym typeface="Roboto"/>
              </a:rPr>
              <a:t>A</a:t>
            </a:r>
            <a:endParaRPr>
              <a:latin typeface="Roboto"/>
              <a:ea typeface="Roboto"/>
              <a:cs typeface="Roboto"/>
              <a:sym typeface="Roboto"/>
            </a:endParaRPr>
          </a:p>
        </p:txBody>
      </p:sp>
      <p:sp>
        <p:nvSpPr>
          <p:cNvPr id="1200" name="Google Shape;1200;p77"/>
          <p:cNvSpPr/>
          <p:nvPr/>
        </p:nvSpPr>
        <p:spPr>
          <a:xfrm>
            <a:off x="5226562" y="1841217"/>
            <a:ext cx="285000" cy="285000"/>
          </a:xfrm>
          <a:prstGeom prst="rect">
            <a:avLst/>
          </a:prstGeom>
          <a:solidFill>
            <a:srgbClr val="FFFFFF">
              <a:alpha val="70000"/>
            </a:srgbClr>
          </a:solidFill>
          <a:ln w="19050" cap="flat" cmpd="sng">
            <a:solidFill>
              <a:srgbClr val="000000"/>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
                <a:latin typeface="Roboto"/>
                <a:ea typeface="Roboto"/>
                <a:cs typeface="Roboto"/>
                <a:sym typeface="Roboto"/>
              </a:rPr>
              <a:t>R2</a:t>
            </a:r>
            <a:endParaRPr>
              <a:latin typeface="Roboto"/>
              <a:ea typeface="Roboto"/>
              <a:cs typeface="Roboto"/>
              <a:sym typeface="Roboto"/>
            </a:endParaRPr>
          </a:p>
        </p:txBody>
      </p:sp>
      <p:sp>
        <p:nvSpPr>
          <p:cNvPr id="1207" name="Google Shape;1207;p77"/>
          <p:cNvSpPr/>
          <p:nvPr/>
        </p:nvSpPr>
        <p:spPr>
          <a:xfrm>
            <a:off x="7588762" y="1841217"/>
            <a:ext cx="285000" cy="285000"/>
          </a:xfrm>
          <a:prstGeom prst="rect">
            <a:avLst/>
          </a:prstGeom>
          <a:solidFill>
            <a:srgbClr val="FFFFFF">
              <a:alpha val="70000"/>
            </a:srgbClr>
          </a:solidFill>
          <a:ln w="19050" cap="flat" cmpd="sng">
            <a:solidFill>
              <a:srgbClr val="000000"/>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
                <a:latin typeface="Roboto"/>
                <a:ea typeface="Roboto"/>
                <a:cs typeface="Roboto"/>
                <a:sym typeface="Roboto"/>
              </a:rPr>
              <a:t>R4</a:t>
            </a:r>
            <a:endParaRPr>
              <a:latin typeface="Roboto"/>
              <a:ea typeface="Roboto"/>
              <a:cs typeface="Roboto"/>
              <a:sym typeface="Roboto"/>
            </a:endParaRPr>
          </a:p>
        </p:txBody>
      </p:sp>
      <p:sp>
        <p:nvSpPr>
          <p:cNvPr id="1212" name="Google Shape;1212;p77"/>
          <p:cNvSpPr/>
          <p:nvPr/>
        </p:nvSpPr>
        <p:spPr>
          <a:xfrm>
            <a:off x="8731750" y="1841217"/>
            <a:ext cx="285000" cy="285000"/>
          </a:xfrm>
          <a:prstGeom prst="ellipse">
            <a:avLst/>
          </a:prstGeom>
          <a:solidFill>
            <a:srgbClr val="FFFFFF">
              <a:alpha val="70000"/>
            </a:srgbClr>
          </a:solidFill>
          <a:ln w="19050" cap="flat" cmpd="sng">
            <a:solidFill>
              <a:srgbClr val="000000"/>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
                <a:latin typeface="Roboto"/>
                <a:ea typeface="Roboto"/>
                <a:cs typeface="Roboto"/>
                <a:sym typeface="Roboto"/>
              </a:rPr>
              <a:t>B</a:t>
            </a:r>
            <a:endParaRPr>
              <a:latin typeface="Roboto"/>
              <a:ea typeface="Roboto"/>
              <a:cs typeface="Roboto"/>
              <a:sym typeface="Roboto"/>
            </a:endParaRPr>
          </a:p>
        </p:txBody>
      </p:sp>
      <p:sp>
        <p:nvSpPr>
          <p:cNvPr id="1217" name="Google Shape;1217;p77"/>
          <p:cNvSpPr/>
          <p:nvPr/>
        </p:nvSpPr>
        <p:spPr>
          <a:xfrm>
            <a:off x="6750562" y="1079217"/>
            <a:ext cx="285000" cy="285000"/>
          </a:xfrm>
          <a:prstGeom prst="rect">
            <a:avLst/>
          </a:prstGeom>
          <a:noFill/>
          <a:ln w="19050" cap="flat" cmpd="sng">
            <a:solidFill>
              <a:srgbClr val="000000"/>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
                <a:latin typeface="Roboto"/>
                <a:ea typeface="Roboto"/>
                <a:cs typeface="Roboto"/>
                <a:sym typeface="Roboto"/>
              </a:rPr>
              <a:t>R3</a:t>
            </a:r>
            <a:endParaRPr>
              <a:latin typeface="Roboto"/>
              <a:ea typeface="Roboto"/>
              <a:cs typeface="Roboto"/>
              <a:sym typeface="Roboto"/>
            </a:endParaRPr>
          </a:p>
        </p:txBody>
      </p:sp>
      <p:sp>
        <p:nvSpPr>
          <p:cNvPr id="2" name="Slide Number Placeholder 1">
            <a:extLst>
              <a:ext uri="{FF2B5EF4-FFF2-40B4-BE49-F238E27FC236}">
                <a16:creationId xmlns:a16="http://schemas.microsoft.com/office/drawing/2014/main" id="{297E4BCC-9CD2-2CCD-A95A-F84E1D87778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46</a:t>
            </a:fld>
            <a:endParaRPr lang="en"/>
          </a:p>
        </p:txBody>
      </p:sp>
      <p:cxnSp>
        <p:nvCxnSpPr>
          <p:cNvPr id="1230" name="Google Shape;1230;p78"/>
          <p:cNvCxnSpPr>
            <a:stCxn id="1231" idx="6"/>
            <a:endCxn id="1232" idx="1"/>
          </p:cNvCxnSpPr>
          <p:nvPr/>
        </p:nvCxnSpPr>
        <p:spPr>
          <a:xfrm>
            <a:off x="3250500" y="3718967"/>
            <a:ext cx="858000" cy="0"/>
          </a:xfrm>
          <a:prstGeom prst="straightConnector1">
            <a:avLst/>
          </a:prstGeom>
          <a:noFill/>
          <a:ln w="19050" cap="flat" cmpd="sng">
            <a:solidFill>
              <a:srgbClr val="000000"/>
            </a:solidFill>
            <a:prstDash val="solid"/>
            <a:round/>
            <a:headEnd type="none" w="med" len="med"/>
            <a:tailEnd type="none" w="med" len="med"/>
          </a:ln>
        </p:spPr>
      </p:cxnSp>
      <p:cxnSp>
        <p:nvCxnSpPr>
          <p:cNvPr id="1233" name="Google Shape;1233;p78"/>
          <p:cNvCxnSpPr>
            <a:stCxn id="1232" idx="3"/>
            <a:endCxn id="1234" idx="1"/>
          </p:cNvCxnSpPr>
          <p:nvPr/>
        </p:nvCxnSpPr>
        <p:spPr>
          <a:xfrm>
            <a:off x="4393512" y="3718967"/>
            <a:ext cx="858000" cy="0"/>
          </a:xfrm>
          <a:prstGeom prst="straightConnector1">
            <a:avLst/>
          </a:prstGeom>
          <a:noFill/>
          <a:ln w="19050" cap="flat" cmpd="sng">
            <a:solidFill>
              <a:srgbClr val="000000"/>
            </a:solidFill>
            <a:prstDash val="solid"/>
            <a:round/>
            <a:headEnd type="none" w="med" len="med"/>
            <a:tailEnd type="none" w="med" len="med"/>
          </a:ln>
        </p:spPr>
      </p:cxnSp>
      <p:cxnSp>
        <p:nvCxnSpPr>
          <p:cNvPr id="1235" name="Google Shape;1235;p78"/>
          <p:cNvCxnSpPr>
            <a:stCxn id="1236" idx="3"/>
            <a:endCxn id="1237" idx="1"/>
          </p:cNvCxnSpPr>
          <p:nvPr/>
        </p:nvCxnSpPr>
        <p:spPr>
          <a:xfrm>
            <a:off x="5003112" y="4480967"/>
            <a:ext cx="858000" cy="0"/>
          </a:xfrm>
          <a:prstGeom prst="straightConnector1">
            <a:avLst/>
          </a:prstGeom>
          <a:noFill/>
          <a:ln w="19050" cap="flat" cmpd="sng">
            <a:solidFill>
              <a:srgbClr val="000000"/>
            </a:solidFill>
            <a:prstDash val="solid"/>
            <a:round/>
            <a:headEnd type="none" w="med" len="med"/>
            <a:tailEnd type="none" w="med" len="med"/>
          </a:ln>
        </p:spPr>
      </p:cxnSp>
      <p:cxnSp>
        <p:nvCxnSpPr>
          <p:cNvPr id="1238" name="Google Shape;1238;p78"/>
          <p:cNvCxnSpPr>
            <a:stCxn id="1232" idx="2"/>
            <a:endCxn id="1236" idx="0"/>
          </p:cNvCxnSpPr>
          <p:nvPr/>
        </p:nvCxnSpPr>
        <p:spPr>
          <a:xfrm>
            <a:off x="4251012" y="3861467"/>
            <a:ext cx="609600" cy="477000"/>
          </a:xfrm>
          <a:prstGeom prst="straightConnector1">
            <a:avLst/>
          </a:prstGeom>
          <a:noFill/>
          <a:ln w="19050" cap="flat" cmpd="sng">
            <a:solidFill>
              <a:srgbClr val="000000"/>
            </a:solidFill>
            <a:prstDash val="solid"/>
            <a:round/>
            <a:headEnd type="none" w="med" len="med"/>
            <a:tailEnd type="none" w="med" len="med"/>
          </a:ln>
        </p:spPr>
      </p:cxnSp>
      <p:cxnSp>
        <p:nvCxnSpPr>
          <p:cNvPr id="1239" name="Google Shape;1239;p78"/>
          <p:cNvCxnSpPr>
            <a:stCxn id="1234" idx="2"/>
            <a:endCxn id="1237" idx="0"/>
          </p:cNvCxnSpPr>
          <p:nvPr/>
        </p:nvCxnSpPr>
        <p:spPr>
          <a:xfrm>
            <a:off x="5394012" y="3861467"/>
            <a:ext cx="609600" cy="477000"/>
          </a:xfrm>
          <a:prstGeom prst="straightConnector1">
            <a:avLst/>
          </a:prstGeom>
          <a:noFill/>
          <a:ln w="19050" cap="flat" cmpd="sng">
            <a:solidFill>
              <a:srgbClr val="000000"/>
            </a:solidFill>
            <a:prstDash val="solid"/>
            <a:round/>
            <a:headEnd type="none" w="med" len="med"/>
            <a:tailEnd type="none" w="med" len="med"/>
          </a:ln>
        </p:spPr>
      </p:cxnSp>
      <p:cxnSp>
        <p:nvCxnSpPr>
          <p:cNvPr id="1240" name="Google Shape;1240;p78"/>
          <p:cNvCxnSpPr>
            <a:stCxn id="1241" idx="2"/>
            <a:endCxn id="1237" idx="3"/>
          </p:cNvCxnSpPr>
          <p:nvPr/>
        </p:nvCxnSpPr>
        <p:spPr>
          <a:xfrm flipH="1">
            <a:off x="6146112" y="3861467"/>
            <a:ext cx="1610100" cy="619500"/>
          </a:xfrm>
          <a:prstGeom prst="straightConnector1">
            <a:avLst/>
          </a:prstGeom>
          <a:noFill/>
          <a:ln w="19050" cap="flat" cmpd="sng">
            <a:solidFill>
              <a:srgbClr val="000000"/>
            </a:solidFill>
            <a:prstDash val="solid"/>
            <a:round/>
            <a:headEnd type="none" w="med" len="med"/>
            <a:tailEnd type="none" w="med" len="med"/>
          </a:ln>
        </p:spPr>
      </p:cxnSp>
      <p:cxnSp>
        <p:nvCxnSpPr>
          <p:cNvPr id="1242" name="Google Shape;1242;p78"/>
          <p:cNvCxnSpPr>
            <a:stCxn id="1243" idx="2"/>
            <a:endCxn id="1234" idx="3"/>
          </p:cNvCxnSpPr>
          <p:nvPr/>
        </p:nvCxnSpPr>
        <p:spPr>
          <a:xfrm flipH="1">
            <a:off x="5536512" y="3099467"/>
            <a:ext cx="1381500" cy="619500"/>
          </a:xfrm>
          <a:prstGeom prst="straightConnector1">
            <a:avLst/>
          </a:prstGeom>
          <a:noFill/>
          <a:ln w="9525" cap="flat" cmpd="sng">
            <a:solidFill>
              <a:srgbClr val="D9D9D9"/>
            </a:solidFill>
            <a:prstDash val="solid"/>
            <a:round/>
            <a:headEnd type="none" w="med" len="med"/>
            <a:tailEnd type="none" w="med" len="med"/>
          </a:ln>
        </p:spPr>
      </p:cxnSp>
      <p:cxnSp>
        <p:nvCxnSpPr>
          <p:cNvPr id="1244" name="Google Shape;1244;p78"/>
          <p:cNvCxnSpPr>
            <a:stCxn id="1243" idx="2"/>
            <a:endCxn id="1241" idx="0"/>
          </p:cNvCxnSpPr>
          <p:nvPr/>
        </p:nvCxnSpPr>
        <p:spPr>
          <a:xfrm>
            <a:off x="6918012" y="3099467"/>
            <a:ext cx="838200" cy="477000"/>
          </a:xfrm>
          <a:prstGeom prst="straightConnector1">
            <a:avLst/>
          </a:prstGeom>
          <a:noFill/>
          <a:ln w="9525" cap="flat" cmpd="sng">
            <a:solidFill>
              <a:srgbClr val="D9D9D9"/>
            </a:solidFill>
            <a:prstDash val="solid"/>
            <a:round/>
            <a:headEnd type="none" w="med" len="med"/>
            <a:tailEnd type="none" w="med" len="med"/>
          </a:ln>
        </p:spPr>
      </p:cxnSp>
      <p:cxnSp>
        <p:nvCxnSpPr>
          <p:cNvPr id="1245" name="Google Shape;1245;p78"/>
          <p:cNvCxnSpPr>
            <a:stCxn id="1241" idx="3"/>
            <a:endCxn id="1246" idx="2"/>
          </p:cNvCxnSpPr>
          <p:nvPr/>
        </p:nvCxnSpPr>
        <p:spPr>
          <a:xfrm>
            <a:off x="7898712" y="3718967"/>
            <a:ext cx="858000" cy="0"/>
          </a:xfrm>
          <a:prstGeom prst="straightConnector1">
            <a:avLst/>
          </a:prstGeom>
          <a:noFill/>
          <a:ln w="19050" cap="flat" cmpd="sng">
            <a:solidFill>
              <a:srgbClr val="000000"/>
            </a:solidFill>
            <a:prstDash val="solid"/>
            <a:round/>
            <a:headEnd type="none" w="med" len="med"/>
            <a:tailEnd type="none" w="med" len="med"/>
          </a:ln>
        </p:spPr>
      </p:cxnSp>
      <p:sp>
        <p:nvSpPr>
          <p:cNvPr id="1234" name="Google Shape;1234;p78"/>
          <p:cNvSpPr/>
          <p:nvPr/>
        </p:nvSpPr>
        <p:spPr>
          <a:xfrm>
            <a:off x="5251512" y="3576467"/>
            <a:ext cx="285000" cy="285000"/>
          </a:xfrm>
          <a:prstGeom prst="rect">
            <a:avLst/>
          </a:prstGeom>
          <a:solidFill>
            <a:srgbClr val="FFFFFF">
              <a:alpha val="70000"/>
            </a:srgbClr>
          </a:solidFill>
          <a:ln w="19050" cap="flat" cmpd="sng">
            <a:solidFill>
              <a:srgbClr val="000000"/>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
                <a:latin typeface="Roboto"/>
                <a:ea typeface="Roboto"/>
                <a:cs typeface="Roboto"/>
                <a:sym typeface="Roboto"/>
              </a:rPr>
              <a:t>R2</a:t>
            </a:r>
            <a:endParaRPr>
              <a:latin typeface="Roboto"/>
              <a:ea typeface="Roboto"/>
              <a:cs typeface="Roboto"/>
              <a:sym typeface="Roboto"/>
            </a:endParaRPr>
          </a:p>
        </p:txBody>
      </p:sp>
      <p:sp>
        <p:nvSpPr>
          <p:cNvPr id="1243" name="Google Shape;1243;p78"/>
          <p:cNvSpPr/>
          <p:nvPr/>
        </p:nvSpPr>
        <p:spPr>
          <a:xfrm>
            <a:off x="6775512" y="2814467"/>
            <a:ext cx="285000" cy="285000"/>
          </a:xfrm>
          <a:prstGeom prst="rect">
            <a:avLst/>
          </a:prstGeom>
          <a:solidFill>
            <a:srgbClr val="FFFFFF">
              <a:alpha val="70000"/>
            </a:srgbClr>
          </a:solidFill>
          <a:ln w="19050" cap="flat" cmpd="sng">
            <a:solidFill>
              <a:srgbClr val="D9D9D9"/>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
                <a:solidFill>
                  <a:srgbClr val="D9D9D9"/>
                </a:solidFill>
                <a:latin typeface="Roboto"/>
                <a:ea typeface="Roboto"/>
                <a:cs typeface="Roboto"/>
                <a:sym typeface="Roboto"/>
              </a:rPr>
              <a:t>R3</a:t>
            </a:r>
            <a:endParaRPr>
              <a:solidFill>
                <a:srgbClr val="D9D9D9"/>
              </a:solidFill>
              <a:latin typeface="Roboto"/>
              <a:ea typeface="Roboto"/>
              <a:cs typeface="Roboto"/>
              <a:sym typeface="Roboto"/>
            </a:endParaRPr>
          </a:p>
        </p:txBody>
      </p:sp>
      <p:sp>
        <p:nvSpPr>
          <p:cNvPr id="1249" name="Google Shape;1249;p78"/>
          <p:cNvSpPr txBox="1"/>
          <p:nvPr/>
        </p:nvSpPr>
        <p:spPr>
          <a:xfrm>
            <a:off x="7112562" y="2603217"/>
            <a:ext cx="979200" cy="486300"/>
          </a:xfrm>
          <a:prstGeom prst="rect">
            <a:avLst/>
          </a:prstGeom>
          <a:noFill/>
          <a:ln>
            <a:noFill/>
          </a:ln>
        </p:spPr>
        <p:txBody>
          <a:bodyPr spcFirstLastPara="1" wrap="square" lIns="27425" tIns="27425" rIns="27425" bIns="27425" anchor="t" anchorCtr="0">
            <a:spAutoFit/>
          </a:bodyPr>
          <a:lstStyle/>
          <a:p>
            <a:pPr marL="0" lvl="0" indent="0" algn="ctr" rtl="0">
              <a:spcBef>
                <a:spcPts val="0"/>
              </a:spcBef>
              <a:spcAft>
                <a:spcPts val="0"/>
              </a:spcAft>
              <a:buNone/>
            </a:pPr>
            <a:r>
              <a:rPr lang="en" dirty="0">
                <a:solidFill>
                  <a:schemeClr val="dk1"/>
                </a:solidFill>
                <a:latin typeface="Roboto"/>
                <a:ea typeface="Roboto"/>
                <a:cs typeface="Roboto"/>
                <a:sym typeface="Roboto"/>
              </a:rPr>
              <a:t>Router R3 goes down!</a:t>
            </a:r>
            <a:endParaRPr dirty="0">
              <a:solidFill>
                <a:schemeClr val="dk1"/>
              </a:solidFill>
              <a:latin typeface="Roboto"/>
              <a:ea typeface="Roboto"/>
              <a:cs typeface="Roboto"/>
              <a:sym typeface="Roboto"/>
            </a:endParaRPr>
          </a:p>
        </p:txBody>
      </p:sp>
      <p:cxnSp>
        <p:nvCxnSpPr>
          <p:cNvPr id="1250" name="Google Shape;1250;p78"/>
          <p:cNvCxnSpPr>
            <a:stCxn id="1231" idx="6"/>
            <a:endCxn id="1232" idx="1"/>
          </p:cNvCxnSpPr>
          <p:nvPr/>
        </p:nvCxnSpPr>
        <p:spPr>
          <a:xfrm>
            <a:off x="3250500" y="3718967"/>
            <a:ext cx="858000" cy="0"/>
          </a:xfrm>
          <a:prstGeom prst="straightConnector1">
            <a:avLst/>
          </a:prstGeom>
          <a:noFill/>
          <a:ln w="28575" cap="flat" cmpd="sng">
            <a:solidFill>
              <a:srgbClr val="FF00FF"/>
            </a:solidFill>
            <a:prstDash val="solid"/>
            <a:round/>
            <a:headEnd type="none" w="med" len="med"/>
            <a:tailEnd type="none" w="med" len="med"/>
          </a:ln>
        </p:spPr>
      </p:cxnSp>
      <p:cxnSp>
        <p:nvCxnSpPr>
          <p:cNvPr id="1251" name="Google Shape;1251;p78"/>
          <p:cNvCxnSpPr>
            <a:stCxn id="1232" idx="2"/>
            <a:endCxn id="1236" idx="0"/>
          </p:cNvCxnSpPr>
          <p:nvPr/>
        </p:nvCxnSpPr>
        <p:spPr>
          <a:xfrm>
            <a:off x="4251012" y="3861467"/>
            <a:ext cx="609600" cy="477000"/>
          </a:xfrm>
          <a:prstGeom prst="straightConnector1">
            <a:avLst/>
          </a:prstGeom>
          <a:noFill/>
          <a:ln w="28575" cap="flat" cmpd="sng">
            <a:solidFill>
              <a:srgbClr val="FF00FF"/>
            </a:solidFill>
            <a:prstDash val="solid"/>
            <a:round/>
            <a:headEnd type="none" w="med" len="med"/>
            <a:tailEnd type="none" w="med" len="med"/>
          </a:ln>
        </p:spPr>
      </p:cxnSp>
      <p:cxnSp>
        <p:nvCxnSpPr>
          <p:cNvPr id="1252" name="Google Shape;1252;p78"/>
          <p:cNvCxnSpPr>
            <a:stCxn id="1241" idx="3"/>
            <a:endCxn id="1246" idx="2"/>
          </p:cNvCxnSpPr>
          <p:nvPr/>
        </p:nvCxnSpPr>
        <p:spPr>
          <a:xfrm>
            <a:off x="7898712" y="3718967"/>
            <a:ext cx="858000" cy="0"/>
          </a:xfrm>
          <a:prstGeom prst="straightConnector1">
            <a:avLst/>
          </a:prstGeom>
          <a:noFill/>
          <a:ln w="28575" cap="flat" cmpd="sng">
            <a:solidFill>
              <a:srgbClr val="FF00FF"/>
            </a:solidFill>
            <a:prstDash val="solid"/>
            <a:round/>
            <a:headEnd type="none" w="med" len="med"/>
            <a:tailEnd type="none" w="med" len="med"/>
          </a:ln>
        </p:spPr>
      </p:cxnSp>
      <p:cxnSp>
        <p:nvCxnSpPr>
          <p:cNvPr id="1253" name="Google Shape;1253;p78"/>
          <p:cNvCxnSpPr>
            <a:stCxn id="1236" idx="3"/>
            <a:endCxn id="1237" idx="1"/>
          </p:cNvCxnSpPr>
          <p:nvPr/>
        </p:nvCxnSpPr>
        <p:spPr>
          <a:xfrm>
            <a:off x="5003112" y="4480967"/>
            <a:ext cx="858000" cy="0"/>
          </a:xfrm>
          <a:prstGeom prst="straightConnector1">
            <a:avLst/>
          </a:prstGeom>
          <a:noFill/>
          <a:ln w="28575" cap="flat" cmpd="sng">
            <a:solidFill>
              <a:srgbClr val="FF00FF"/>
            </a:solidFill>
            <a:prstDash val="solid"/>
            <a:round/>
            <a:headEnd type="none" w="med" len="med"/>
            <a:tailEnd type="none" w="med" len="med"/>
          </a:ln>
        </p:spPr>
      </p:cxnSp>
      <p:cxnSp>
        <p:nvCxnSpPr>
          <p:cNvPr id="1254" name="Google Shape;1254;p78"/>
          <p:cNvCxnSpPr>
            <a:stCxn id="1237" idx="3"/>
            <a:endCxn id="1241" idx="2"/>
          </p:cNvCxnSpPr>
          <p:nvPr/>
        </p:nvCxnSpPr>
        <p:spPr>
          <a:xfrm rot="10800000" flipH="1">
            <a:off x="6146112" y="3861467"/>
            <a:ext cx="1610100" cy="619500"/>
          </a:xfrm>
          <a:prstGeom prst="straightConnector1">
            <a:avLst/>
          </a:prstGeom>
          <a:noFill/>
          <a:ln w="28575" cap="flat" cmpd="sng">
            <a:solidFill>
              <a:srgbClr val="FF00FF"/>
            </a:solidFill>
            <a:prstDash val="solid"/>
            <a:round/>
            <a:headEnd type="none" w="med" len="med"/>
            <a:tailEnd type="none" w="med" len="med"/>
          </a:ln>
        </p:spPr>
      </p:cxnSp>
      <p:sp>
        <p:nvSpPr>
          <p:cNvPr id="1232" name="Google Shape;1232;p78"/>
          <p:cNvSpPr/>
          <p:nvPr/>
        </p:nvSpPr>
        <p:spPr>
          <a:xfrm>
            <a:off x="4108512" y="3576467"/>
            <a:ext cx="285000" cy="285000"/>
          </a:xfrm>
          <a:prstGeom prst="rect">
            <a:avLst/>
          </a:prstGeom>
          <a:solidFill>
            <a:srgbClr val="FFFFFF">
              <a:alpha val="70000"/>
            </a:srgbClr>
          </a:solidFill>
          <a:ln w="19050" cap="flat" cmpd="sng">
            <a:solidFill>
              <a:srgbClr val="000000"/>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
                <a:latin typeface="Roboto"/>
                <a:ea typeface="Roboto"/>
                <a:cs typeface="Roboto"/>
                <a:sym typeface="Roboto"/>
              </a:rPr>
              <a:t>R1</a:t>
            </a:r>
            <a:endParaRPr>
              <a:latin typeface="Roboto"/>
              <a:ea typeface="Roboto"/>
              <a:cs typeface="Roboto"/>
              <a:sym typeface="Roboto"/>
            </a:endParaRPr>
          </a:p>
        </p:txBody>
      </p:sp>
      <p:sp>
        <p:nvSpPr>
          <p:cNvPr id="1231" name="Google Shape;1231;p78"/>
          <p:cNvSpPr/>
          <p:nvPr/>
        </p:nvSpPr>
        <p:spPr>
          <a:xfrm>
            <a:off x="2965500" y="3576467"/>
            <a:ext cx="285000" cy="285000"/>
          </a:xfrm>
          <a:prstGeom prst="ellipse">
            <a:avLst/>
          </a:prstGeom>
          <a:solidFill>
            <a:srgbClr val="FFFFFF">
              <a:alpha val="70000"/>
            </a:srgbClr>
          </a:solidFill>
          <a:ln w="19050" cap="flat" cmpd="sng">
            <a:solidFill>
              <a:srgbClr val="000000"/>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
                <a:latin typeface="Roboto"/>
                <a:ea typeface="Roboto"/>
                <a:cs typeface="Roboto"/>
                <a:sym typeface="Roboto"/>
              </a:rPr>
              <a:t>A</a:t>
            </a:r>
            <a:endParaRPr>
              <a:latin typeface="Roboto"/>
              <a:ea typeface="Roboto"/>
              <a:cs typeface="Roboto"/>
              <a:sym typeface="Roboto"/>
            </a:endParaRPr>
          </a:p>
        </p:txBody>
      </p:sp>
      <p:sp>
        <p:nvSpPr>
          <p:cNvPr id="1236" name="Google Shape;1236;p78"/>
          <p:cNvSpPr/>
          <p:nvPr/>
        </p:nvSpPr>
        <p:spPr>
          <a:xfrm>
            <a:off x="4718112" y="4338467"/>
            <a:ext cx="285000" cy="285000"/>
          </a:xfrm>
          <a:prstGeom prst="rect">
            <a:avLst/>
          </a:prstGeom>
          <a:solidFill>
            <a:srgbClr val="FFFFFF">
              <a:alpha val="70000"/>
            </a:srgbClr>
          </a:solidFill>
          <a:ln w="19050" cap="flat" cmpd="sng">
            <a:solidFill>
              <a:srgbClr val="000000"/>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
                <a:latin typeface="Roboto"/>
                <a:ea typeface="Roboto"/>
                <a:cs typeface="Roboto"/>
                <a:sym typeface="Roboto"/>
              </a:rPr>
              <a:t>R5</a:t>
            </a:r>
            <a:endParaRPr>
              <a:latin typeface="Roboto"/>
              <a:ea typeface="Roboto"/>
              <a:cs typeface="Roboto"/>
              <a:sym typeface="Roboto"/>
            </a:endParaRPr>
          </a:p>
        </p:txBody>
      </p:sp>
      <p:sp>
        <p:nvSpPr>
          <p:cNvPr id="1237" name="Google Shape;1237;p78"/>
          <p:cNvSpPr/>
          <p:nvPr/>
        </p:nvSpPr>
        <p:spPr>
          <a:xfrm>
            <a:off x="5861112" y="4338467"/>
            <a:ext cx="285000" cy="285000"/>
          </a:xfrm>
          <a:prstGeom prst="rect">
            <a:avLst/>
          </a:prstGeom>
          <a:solidFill>
            <a:srgbClr val="FFFFFF">
              <a:alpha val="70000"/>
            </a:srgbClr>
          </a:solidFill>
          <a:ln w="19050" cap="flat" cmpd="sng">
            <a:solidFill>
              <a:srgbClr val="000000"/>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
                <a:latin typeface="Roboto"/>
                <a:ea typeface="Roboto"/>
                <a:cs typeface="Roboto"/>
                <a:sym typeface="Roboto"/>
              </a:rPr>
              <a:t>R6</a:t>
            </a:r>
            <a:endParaRPr>
              <a:latin typeface="Roboto"/>
              <a:ea typeface="Roboto"/>
              <a:cs typeface="Roboto"/>
              <a:sym typeface="Roboto"/>
            </a:endParaRPr>
          </a:p>
        </p:txBody>
      </p:sp>
      <p:sp>
        <p:nvSpPr>
          <p:cNvPr id="1241" name="Google Shape;1241;p78"/>
          <p:cNvSpPr/>
          <p:nvPr/>
        </p:nvSpPr>
        <p:spPr>
          <a:xfrm>
            <a:off x="7613712" y="3576467"/>
            <a:ext cx="285000" cy="285000"/>
          </a:xfrm>
          <a:prstGeom prst="rect">
            <a:avLst/>
          </a:prstGeom>
          <a:solidFill>
            <a:srgbClr val="FFFFFF">
              <a:alpha val="70000"/>
            </a:srgbClr>
          </a:solidFill>
          <a:ln w="19050" cap="flat" cmpd="sng">
            <a:solidFill>
              <a:srgbClr val="000000"/>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
                <a:latin typeface="Roboto"/>
                <a:ea typeface="Roboto"/>
                <a:cs typeface="Roboto"/>
                <a:sym typeface="Roboto"/>
              </a:rPr>
              <a:t>R4</a:t>
            </a:r>
            <a:endParaRPr>
              <a:latin typeface="Roboto"/>
              <a:ea typeface="Roboto"/>
              <a:cs typeface="Roboto"/>
              <a:sym typeface="Roboto"/>
            </a:endParaRPr>
          </a:p>
        </p:txBody>
      </p:sp>
      <p:sp>
        <p:nvSpPr>
          <p:cNvPr id="1246" name="Google Shape;1246;p78"/>
          <p:cNvSpPr/>
          <p:nvPr/>
        </p:nvSpPr>
        <p:spPr>
          <a:xfrm>
            <a:off x="8756700" y="3576467"/>
            <a:ext cx="285000" cy="285000"/>
          </a:xfrm>
          <a:prstGeom prst="ellipse">
            <a:avLst/>
          </a:prstGeom>
          <a:solidFill>
            <a:srgbClr val="FFFFFF">
              <a:alpha val="70000"/>
            </a:srgbClr>
          </a:solidFill>
          <a:ln w="19050" cap="flat" cmpd="sng">
            <a:solidFill>
              <a:srgbClr val="000000"/>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
                <a:latin typeface="Roboto"/>
                <a:ea typeface="Roboto"/>
                <a:cs typeface="Roboto"/>
                <a:sym typeface="Roboto"/>
              </a:rPr>
              <a:t>B</a:t>
            </a:r>
            <a:endParaRPr>
              <a:latin typeface="Roboto"/>
              <a:ea typeface="Roboto"/>
              <a:cs typeface="Roboto"/>
              <a:sym typeface="Roboto"/>
            </a:endParaRPr>
          </a:p>
        </p:txBody>
      </p:sp>
      <p:sp>
        <p:nvSpPr>
          <p:cNvPr id="1255" name="Google Shape;1255;p78"/>
          <p:cNvSpPr/>
          <p:nvPr/>
        </p:nvSpPr>
        <p:spPr>
          <a:xfrm>
            <a:off x="2711712" y="3937667"/>
            <a:ext cx="792600" cy="260100"/>
          </a:xfrm>
          <a:prstGeom prst="roundRect">
            <a:avLst>
              <a:gd name="adj" fmla="val 16667"/>
            </a:avLst>
          </a:prstGeom>
          <a:solidFill>
            <a:srgbClr val="F4CCCC"/>
          </a:solidFill>
          <a:ln w="9525" cap="flat" cmpd="sng">
            <a:solidFill>
              <a:schemeClr val="dk2"/>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
                <a:latin typeface="Roboto"/>
                <a:ea typeface="Roboto"/>
                <a:cs typeface="Roboto"/>
                <a:sym typeface="Roboto"/>
              </a:rPr>
              <a:t>I need 5</a:t>
            </a:r>
            <a:endParaRPr>
              <a:latin typeface="Roboto"/>
              <a:ea typeface="Roboto"/>
              <a:cs typeface="Roboto"/>
              <a:sym typeface="Roboto"/>
            </a:endParaRPr>
          </a:p>
        </p:txBody>
      </p:sp>
      <p:sp>
        <p:nvSpPr>
          <p:cNvPr id="1256" name="Google Shape;1256;p78"/>
          <p:cNvSpPr/>
          <p:nvPr/>
        </p:nvSpPr>
        <p:spPr>
          <a:xfrm>
            <a:off x="3854712" y="3937667"/>
            <a:ext cx="792600" cy="260100"/>
          </a:xfrm>
          <a:prstGeom prst="roundRect">
            <a:avLst>
              <a:gd name="adj" fmla="val 16667"/>
            </a:avLst>
          </a:prstGeom>
          <a:solidFill>
            <a:srgbClr val="F4CCCC"/>
          </a:solidFill>
          <a:ln w="9525" cap="flat" cmpd="sng">
            <a:solidFill>
              <a:schemeClr val="dk2"/>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
                <a:latin typeface="Roboto"/>
                <a:ea typeface="Roboto"/>
                <a:cs typeface="Roboto"/>
                <a:sym typeface="Roboto"/>
              </a:rPr>
              <a:t>I need 5</a:t>
            </a:r>
            <a:endParaRPr>
              <a:latin typeface="Roboto"/>
              <a:ea typeface="Roboto"/>
              <a:cs typeface="Roboto"/>
              <a:sym typeface="Roboto"/>
            </a:endParaRPr>
          </a:p>
        </p:txBody>
      </p:sp>
      <p:sp>
        <p:nvSpPr>
          <p:cNvPr id="1257" name="Google Shape;1257;p78"/>
          <p:cNvSpPr/>
          <p:nvPr/>
        </p:nvSpPr>
        <p:spPr>
          <a:xfrm>
            <a:off x="4464312" y="4699667"/>
            <a:ext cx="792600" cy="260100"/>
          </a:xfrm>
          <a:prstGeom prst="roundRect">
            <a:avLst>
              <a:gd name="adj" fmla="val 16667"/>
            </a:avLst>
          </a:prstGeom>
          <a:solidFill>
            <a:srgbClr val="F4CCCC"/>
          </a:solidFill>
          <a:ln w="9525" cap="flat" cmpd="sng">
            <a:solidFill>
              <a:schemeClr val="dk2"/>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
                <a:latin typeface="Roboto"/>
                <a:ea typeface="Roboto"/>
                <a:cs typeface="Roboto"/>
                <a:sym typeface="Roboto"/>
              </a:rPr>
              <a:t>I need 5</a:t>
            </a:r>
            <a:endParaRPr>
              <a:latin typeface="Roboto"/>
              <a:ea typeface="Roboto"/>
              <a:cs typeface="Roboto"/>
              <a:sym typeface="Roboto"/>
            </a:endParaRPr>
          </a:p>
        </p:txBody>
      </p:sp>
      <p:sp>
        <p:nvSpPr>
          <p:cNvPr id="1258" name="Google Shape;1258;p78"/>
          <p:cNvSpPr/>
          <p:nvPr/>
        </p:nvSpPr>
        <p:spPr>
          <a:xfrm>
            <a:off x="5607312" y="4699667"/>
            <a:ext cx="792600" cy="260100"/>
          </a:xfrm>
          <a:prstGeom prst="roundRect">
            <a:avLst>
              <a:gd name="adj" fmla="val 16667"/>
            </a:avLst>
          </a:prstGeom>
          <a:solidFill>
            <a:srgbClr val="F4CCCC"/>
          </a:solidFill>
          <a:ln w="9525" cap="flat" cmpd="sng">
            <a:solidFill>
              <a:schemeClr val="dk2"/>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
                <a:latin typeface="Roboto"/>
                <a:ea typeface="Roboto"/>
                <a:cs typeface="Roboto"/>
                <a:sym typeface="Roboto"/>
              </a:rPr>
              <a:t>I need 5</a:t>
            </a:r>
            <a:endParaRPr>
              <a:latin typeface="Roboto"/>
              <a:ea typeface="Roboto"/>
              <a:cs typeface="Roboto"/>
              <a:sym typeface="Roboto"/>
            </a:endParaRPr>
          </a:p>
        </p:txBody>
      </p:sp>
      <p:sp>
        <p:nvSpPr>
          <p:cNvPr id="1259" name="Google Shape;1259;p78"/>
          <p:cNvSpPr/>
          <p:nvPr/>
        </p:nvSpPr>
        <p:spPr>
          <a:xfrm>
            <a:off x="7359912" y="3937667"/>
            <a:ext cx="792600" cy="260100"/>
          </a:xfrm>
          <a:prstGeom prst="roundRect">
            <a:avLst>
              <a:gd name="adj" fmla="val 16667"/>
            </a:avLst>
          </a:prstGeom>
          <a:solidFill>
            <a:srgbClr val="F4CCCC"/>
          </a:solidFill>
          <a:ln w="9525" cap="flat" cmpd="sng">
            <a:solidFill>
              <a:schemeClr val="dk2"/>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
                <a:latin typeface="Roboto"/>
                <a:ea typeface="Roboto"/>
                <a:cs typeface="Roboto"/>
                <a:sym typeface="Roboto"/>
              </a:rPr>
              <a:t>I need 5</a:t>
            </a:r>
            <a:endParaRPr>
              <a:latin typeface="Roboto"/>
              <a:ea typeface="Roboto"/>
              <a:cs typeface="Roboto"/>
              <a:sym typeface="Roboto"/>
            </a:endParaRPr>
          </a:p>
        </p:txBody>
      </p:sp>
      <p:grpSp>
        <p:nvGrpSpPr>
          <p:cNvPr id="1260" name="Google Shape;1260;p78"/>
          <p:cNvGrpSpPr/>
          <p:nvPr/>
        </p:nvGrpSpPr>
        <p:grpSpPr>
          <a:xfrm>
            <a:off x="4393524" y="3191829"/>
            <a:ext cx="366600" cy="260100"/>
            <a:chOff x="4850625" y="3619650"/>
            <a:chExt cx="366600" cy="260100"/>
          </a:xfrm>
        </p:grpSpPr>
        <p:sp>
          <p:nvSpPr>
            <p:cNvPr id="1261" name="Google Shape;1261;p78"/>
            <p:cNvSpPr/>
            <p:nvPr/>
          </p:nvSpPr>
          <p:spPr>
            <a:xfrm>
              <a:off x="4850625" y="3619650"/>
              <a:ext cx="366600" cy="260100"/>
            </a:xfrm>
            <a:prstGeom prst="wedgeRoundRectCallout">
              <a:avLst>
                <a:gd name="adj1" fmla="val -92795"/>
                <a:gd name="adj2" fmla="val 75697"/>
                <a:gd name="adj3" fmla="val 0"/>
              </a:avLst>
            </a:prstGeom>
            <a:noFill/>
            <a:ln w="9525" cap="flat" cmpd="sng">
              <a:solidFill>
                <a:schemeClr val="accent2"/>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pic>
          <p:nvPicPr>
            <p:cNvPr id="1262" name="Google Shape;1262;p78"/>
            <p:cNvPicPr preferRelativeResize="0"/>
            <p:nvPr/>
          </p:nvPicPr>
          <p:blipFill>
            <a:blip r:embed="rId3">
              <a:alphaModFix/>
            </a:blip>
            <a:stretch>
              <a:fillRect/>
            </a:stretch>
          </p:blipFill>
          <p:spPr>
            <a:xfrm>
              <a:off x="4936325" y="3652100"/>
              <a:ext cx="195200" cy="195200"/>
            </a:xfrm>
            <a:prstGeom prst="rect">
              <a:avLst/>
            </a:prstGeom>
            <a:noFill/>
            <a:ln>
              <a:noFill/>
            </a:ln>
          </p:spPr>
        </p:pic>
      </p:grpSp>
      <p:grpSp>
        <p:nvGrpSpPr>
          <p:cNvPr id="1263" name="Google Shape;1263;p78"/>
          <p:cNvGrpSpPr/>
          <p:nvPr/>
        </p:nvGrpSpPr>
        <p:grpSpPr>
          <a:xfrm>
            <a:off x="5035462" y="3957872"/>
            <a:ext cx="366600" cy="260100"/>
            <a:chOff x="4850625" y="3619650"/>
            <a:chExt cx="366600" cy="260100"/>
          </a:xfrm>
        </p:grpSpPr>
        <p:sp>
          <p:nvSpPr>
            <p:cNvPr id="1264" name="Google Shape;1264;p78"/>
            <p:cNvSpPr/>
            <p:nvPr/>
          </p:nvSpPr>
          <p:spPr>
            <a:xfrm>
              <a:off x="4850625" y="3619650"/>
              <a:ext cx="366600" cy="260100"/>
            </a:xfrm>
            <a:prstGeom prst="wedgeRoundRectCallout">
              <a:avLst>
                <a:gd name="adj1" fmla="val -92795"/>
                <a:gd name="adj2" fmla="val 75697"/>
                <a:gd name="adj3" fmla="val 0"/>
              </a:avLst>
            </a:prstGeom>
            <a:noFill/>
            <a:ln w="9525" cap="flat" cmpd="sng">
              <a:solidFill>
                <a:schemeClr val="accent2"/>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pic>
          <p:nvPicPr>
            <p:cNvPr id="1265" name="Google Shape;1265;p78"/>
            <p:cNvPicPr preferRelativeResize="0"/>
            <p:nvPr/>
          </p:nvPicPr>
          <p:blipFill>
            <a:blip r:embed="rId3">
              <a:alphaModFix/>
            </a:blip>
            <a:stretch>
              <a:fillRect/>
            </a:stretch>
          </p:blipFill>
          <p:spPr>
            <a:xfrm>
              <a:off x="4936325" y="3652100"/>
              <a:ext cx="195200" cy="195200"/>
            </a:xfrm>
            <a:prstGeom prst="rect">
              <a:avLst/>
            </a:prstGeom>
            <a:noFill/>
            <a:ln>
              <a:noFill/>
            </a:ln>
          </p:spPr>
        </p:pic>
      </p:grpSp>
      <p:grpSp>
        <p:nvGrpSpPr>
          <p:cNvPr id="1266" name="Google Shape;1266;p78"/>
          <p:cNvGrpSpPr/>
          <p:nvPr/>
        </p:nvGrpSpPr>
        <p:grpSpPr>
          <a:xfrm>
            <a:off x="6190358" y="3957872"/>
            <a:ext cx="366600" cy="260100"/>
            <a:chOff x="4850625" y="3619650"/>
            <a:chExt cx="366600" cy="260100"/>
          </a:xfrm>
        </p:grpSpPr>
        <p:sp>
          <p:nvSpPr>
            <p:cNvPr id="1267" name="Google Shape;1267;p78"/>
            <p:cNvSpPr/>
            <p:nvPr/>
          </p:nvSpPr>
          <p:spPr>
            <a:xfrm>
              <a:off x="4850625" y="3619650"/>
              <a:ext cx="366600" cy="260100"/>
            </a:xfrm>
            <a:prstGeom prst="wedgeRoundRectCallout">
              <a:avLst>
                <a:gd name="adj1" fmla="val -92795"/>
                <a:gd name="adj2" fmla="val 75697"/>
                <a:gd name="adj3" fmla="val 0"/>
              </a:avLst>
            </a:prstGeom>
            <a:noFill/>
            <a:ln w="9525" cap="flat" cmpd="sng">
              <a:solidFill>
                <a:schemeClr val="accent2"/>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pic>
          <p:nvPicPr>
            <p:cNvPr id="1268" name="Google Shape;1268;p78"/>
            <p:cNvPicPr preferRelativeResize="0"/>
            <p:nvPr/>
          </p:nvPicPr>
          <p:blipFill>
            <a:blip r:embed="rId3">
              <a:alphaModFix/>
            </a:blip>
            <a:stretch>
              <a:fillRect/>
            </a:stretch>
          </p:blipFill>
          <p:spPr>
            <a:xfrm>
              <a:off x="4936325" y="3652100"/>
              <a:ext cx="195200" cy="195200"/>
            </a:xfrm>
            <a:prstGeom prst="rect">
              <a:avLst/>
            </a:prstGeom>
            <a:noFill/>
            <a:ln>
              <a:noFill/>
            </a:ln>
          </p:spPr>
        </p:pic>
      </p:grpSp>
      <p:grpSp>
        <p:nvGrpSpPr>
          <p:cNvPr id="1269" name="Google Shape;1269;p78"/>
          <p:cNvGrpSpPr/>
          <p:nvPr/>
        </p:nvGrpSpPr>
        <p:grpSpPr>
          <a:xfrm>
            <a:off x="7942958" y="3195872"/>
            <a:ext cx="366600" cy="260100"/>
            <a:chOff x="4850625" y="3619650"/>
            <a:chExt cx="366600" cy="260100"/>
          </a:xfrm>
        </p:grpSpPr>
        <p:sp>
          <p:nvSpPr>
            <p:cNvPr id="1270" name="Google Shape;1270;p78"/>
            <p:cNvSpPr/>
            <p:nvPr/>
          </p:nvSpPr>
          <p:spPr>
            <a:xfrm>
              <a:off x="4850625" y="3619650"/>
              <a:ext cx="366600" cy="260100"/>
            </a:xfrm>
            <a:prstGeom prst="wedgeRoundRectCallout">
              <a:avLst>
                <a:gd name="adj1" fmla="val -92795"/>
                <a:gd name="adj2" fmla="val 75697"/>
                <a:gd name="adj3" fmla="val 0"/>
              </a:avLst>
            </a:prstGeom>
            <a:noFill/>
            <a:ln w="9525" cap="flat" cmpd="sng">
              <a:solidFill>
                <a:schemeClr val="accent2"/>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pic>
          <p:nvPicPr>
            <p:cNvPr id="1271" name="Google Shape;1271;p78"/>
            <p:cNvPicPr preferRelativeResize="0"/>
            <p:nvPr/>
          </p:nvPicPr>
          <p:blipFill>
            <a:blip r:embed="rId3">
              <a:alphaModFix/>
            </a:blip>
            <a:stretch>
              <a:fillRect/>
            </a:stretch>
          </p:blipFill>
          <p:spPr>
            <a:xfrm>
              <a:off x="4936325" y="3652100"/>
              <a:ext cx="195200" cy="195200"/>
            </a:xfrm>
            <a:prstGeom prst="rect">
              <a:avLst/>
            </a:prstGeom>
            <a:noFill/>
            <a:ln>
              <a:noFill/>
            </a:ln>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15"/>
                                        </p:tgtEl>
                                        <p:attrNameLst>
                                          <p:attrName>style.visibility</p:attrName>
                                        </p:attrNameLst>
                                      </p:cBhvr>
                                      <p:to>
                                        <p:strVal val="visible"/>
                                      </p:to>
                                    </p:set>
                                  </p:childTnLst>
                                </p:cTn>
                              </p:par>
                              <p:par>
                                <p:cTn id="7" presetID="1" presetClass="exit" presetSubtype="0" fill="hold" nodeType="withEffect">
                                  <p:stCondLst>
                                    <p:cond delay="0"/>
                                  </p:stCondLst>
                                  <p:childTnLst>
                                    <p:set>
                                      <p:cBhvr>
                                        <p:cTn id="8" dur="1" fill="hold">
                                          <p:stCondLst>
                                            <p:cond delay="0"/>
                                          </p:stCondLst>
                                        </p:cTn>
                                        <p:tgtEl>
                                          <p:spTgt spid="1216"/>
                                        </p:tgtEl>
                                        <p:attrNameLst>
                                          <p:attrName>style.visibility</p:attrName>
                                        </p:attrNameLst>
                                      </p:cBhvr>
                                      <p:to>
                                        <p:strVal val="hidden"/>
                                      </p:to>
                                    </p:set>
                                  </p:childTnLst>
                                </p:cTn>
                              </p:par>
                              <p:par>
                                <p:cTn id="9" presetID="1" presetClass="exit" presetSubtype="0" fill="hold" nodeType="withEffect">
                                  <p:stCondLst>
                                    <p:cond delay="0"/>
                                  </p:stCondLst>
                                  <p:childTnLst>
                                    <p:set>
                                      <p:cBhvr>
                                        <p:cTn id="10" dur="1" fill="hold">
                                          <p:stCondLst>
                                            <p:cond delay="0"/>
                                          </p:stCondLst>
                                        </p:cTn>
                                        <p:tgtEl>
                                          <p:spTgt spid="1217"/>
                                        </p:tgtEl>
                                        <p:attrNameLst>
                                          <p:attrName>style.visibility</p:attrName>
                                        </p:attrNameLst>
                                      </p:cBhvr>
                                      <p:to>
                                        <p:strVal val="hidden"/>
                                      </p:to>
                                    </p:set>
                                  </p:childTnLst>
                                </p:cTn>
                              </p:par>
                              <p:par>
                                <p:cTn id="11" presetID="1" presetClass="exit" presetSubtype="0" fill="hold" nodeType="withEffect">
                                  <p:stCondLst>
                                    <p:cond delay="0"/>
                                  </p:stCondLst>
                                  <p:childTnLst>
                                    <p:set>
                                      <p:cBhvr>
                                        <p:cTn id="12" dur="1" fill="hold">
                                          <p:stCondLst>
                                            <p:cond delay="0"/>
                                          </p:stCondLst>
                                        </p:cTn>
                                        <p:tgtEl>
                                          <p:spTgt spid="1218"/>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25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nodeType="clickEffect">
                                  <p:stCondLst>
                                    <p:cond delay="0"/>
                                  </p:stCondLst>
                                  <p:childTnLst>
                                    <p:set>
                                      <p:cBhvr>
                                        <p:cTn id="20" dur="1" fill="hold">
                                          <p:stCondLst>
                                            <p:cond delay="0"/>
                                          </p:stCondLst>
                                        </p:cTn>
                                        <p:tgtEl>
                                          <p:spTgt spid="1255"/>
                                        </p:tgtEl>
                                        <p:attrNameLst>
                                          <p:attrName>style.visibility</p:attrName>
                                        </p:attrNameLst>
                                      </p:cBhvr>
                                      <p:to>
                                        <p:strVal val="hidden"/>
                                      </p:to>
                                    </p:set>
                                  </p:childTnLst>
                                </p:cTn>
                              </p:par>
                              <p:par>
                                <p:cTn id="21" presetID="1" presetClass="entr" presetSubtype="0" fill="hold" nodeType="withEffect">
                                  <p:stCondLst>
                                    <p:cond delay="0"/>
                                  </p:stCondLst>
                                  <p:childTnLst>
                                    <p:set>
                                      <p:cBhvr>
                                        <p:cTn id="22" dur="1" fill="hold">
                                          <p:stCondLst>
                                            <p:cond delay="0"/>
                                          </p:stCondLst>
                                        </p:cTn>
                                        <p:tgtEl>
                                          <p:spTgt spid="125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60"/>
                                        </p:tgtEl>
                                        <p:attrNameLst>
                                          <p:attrName>style.visibility</p:attrName>
                                        </p:attrNameLst>
                                      </p:cBhvr>
                                      <p:to>
                                        <p:strVal val="visible"/>
                                      </p:to>
                                    </p:set>
                                  </p:childTnLst>
                                </p:cTn>
                              </p:par>
                              <p:par>
                                <p:cTn id="27" presetID="1" presetClass="exit" presetSubtype="0" fill="hold" nodeType="withEffect">
                                  <p:stCondLst>
                                    <p:cond delay="0"/>
                                  </p:stCondLst>
                                  <p:childTnLst>
                                    <p:set>
                                      <p:cBhvr>
                                        <p:cTn id="28" dur="1" fill="hold">
                                          <p:stCondLst>
                                            <p:cond delay="0"/>
                                          </p:stCondLst>
                                        </p:cTn>
                                        <p:tgtEl>
                                          <p:spTgt spid="1256"/>
                                        </p:tgtEl>
                                        <p:attrNameLst>
                                          <p:attrName>style.visibility</p:attrName>
                                        </p:attrNameLst>
                                      </p:cBhvr>
                                      <p:to>
                                        <p:strVal val="hidden"/>
                                      </p:to>
                                    </p:set>
                                  </p:childTnLst>
                                </p:cTn>
                              </p:par>
                              <p:par>
                                <p:cTn id="29" presetID="1" presetClass="entr" presetSubtype="0" fill="hold" nodeType="withEffect">
                                  <p:stCondLst>
                                    <p:cond delay="0"/>
                                  </p:stCondLst>
                                  <p:childTnLst>
                                    <p:set>
                                      <p:cBhvr>
                                        <p:cTn id="30" dur="1" fill="hold">
                                          <p:stCondLst>
                                            <p:cond delay="0"/>
                                          </p:stCondLst>
                                        </p:cTn>
                                        <p:tgtEl>
                                          <p:spTgt spid="125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263"/>
                                        </p:tgtEl>
                                        <p:attrNameLst>
                                          <p:attrName>style.visibility</p:attrName>
                                        </p:attrNameLst>
                                      </p:cBhvr>
                                      <p:to>
                                        <p:strVal val="visible"/>
                                      </p:to>
                                    </p:set>
                                  </p:childTnLst>
                                </p:cTn>
                              </p:par>
                              <p:par>
                                <p:cTn id="35" presetID="1" presetClass="exit" presetSubtype="0" fill="hold" nodeType="withEffect">
                                  <p:stCondLst>
                                    <p:cond delay="0"/>
                                  </p:stCondLst>
                                  <p:childTnLst>
                                    <p:set>
                                      <p:cBhvr>
                                        <p:cTn id="36" dur="1" fill="hold">
                                          <p:stCondLst>
                                            <p:cond delay="0"/>
                                          </p:stCondLst>
                                        </p:cTn>
                                        <p:tgtEl>
                                          <p:spTgt spid="1257"/>
                                        </p:tgtEl>
                                        <p:attrNameLst>
                                          <p:attrName>style.visibility</p:attrName>
                                        </p:attrNameLst>
                                      </p:cBhvr>
                                      <p:to>
                                        <p:strVal val="hidden"/>
                                      </p:to>
                                    </p:set>
                                  </p:childTnLst>
                                </p:cTn>
                              </p:par>
                              <p:par>
                                <p:cTn id="37" presetID="1" presetClass="entr" presetSubtype="0" fill="hold" nodeType="withEffect">
                                  <p:stCondLst>
                                    <p:cond delay="0"/>
                                  </p:stCondLst>
                                  <p:childTnLst>
                                    <p:set>
                                      <p:cBhvr>
                                        <p:cTn id="38" dur="1" fill="hold">
                                          <p:stCondLst>
                                            <p:cond delay="0"/>
                                          </p:stCondLst>
                                        </p:cTn>
                                        <p:tgtEl>
                                          <p:spTgt spid="125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266"/>
                                        </p:tgtEl>
                                        <p:attrNameLst>
                                          <p:attrName>style.visibility</p:attrName>
                                        </p:attrNameLst>
                                      </p:cBhvr>
                                      <p:to>
                                        <p:strVal val="visible"/>
                                      </p:to>
                                    </p:set>
                                  </p:childTnLst>
                                </p:cTn>
                              </p:par>
                              <p:par>
                                <p:cTn id="43" presetID="1" presetClass="exit" presetSubtype="0" fill="hold" nodeType="withEffect">
                                  <p:stCondLst>
                                    <p:cond delay="0"/>
                                  </p:stCondLst>
                                  <p:childTnLst>
                                    <p:set>
                                      <p:cBhvr>
                                        <p:cTn id="44" dur="1" fill="hold">
                                          <p:stCondLst>
                                            <p:cond delay="0"/>
                                          </p:stCondLst>
                                        </p:cTn>
                                        <p:tgtEl>
                                          <p:spTgt spid="1258"/>
                                        </p:tgtEl>
                                        <p:attrNameLst>
                                          <p:attrName>style.visibility</p:attrName>
                                        </p:attrNameLst>
                                      </p:cBhvr>
                                      <p:to>
                                        <p:strVal val="hidden"/>
                                      </p:to>
                                    </p:set>
                                  </p:childTnLst>
                                </p:cTn>
                              </p:par>
                              <p:par>
                                <p:cTn id="45" presetID="1" presetClass="entr" presetSubtype="0" fill="hold" nodeType="withEffect">
                                  <p:stCondLst>
                                    <p:cond delay="0"/>
                                  </p:stCondLst>
                                  <p:childTnLst>
                                    <p:set>
                                      <p:cBhvr>
                                        <p:cTn id="46" dur="1" fill="hold">
                                          <p:stCondLst>
                                            <p:cond delay="0"/>
                                          </p:stCondLst>
                                        </p:cTn>
                                        <p:tgtEl>
                                          <p:spTgt spid="1259"/>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269"/>
                                        </p:tgtEl>
                                        <p:attrNameLst>
                                          <p:attrName>style.visibility</p:attrName>
                                        </p:attrNameLst>
                                      </p:cBhvr>
                                      <p:to>
                                        <p:strVal val="visible"/>
                                      </p:to>
                                    </p:set>
                                  </p:childTnLst>
                                </p:cTn>
                              </p:par>
                              <p:par>
                                <p:cTn id="51" presetID="1" presetClass="exit" presetSubtype="0" fill="hold" nodeType="withEffect">
                                  <p:stCondLst>
                                    <p:cond delay="0"/>
                                  </p:stCondLst>
                                  <p:childTnLst>
                                    <p:set>
                                      <p:cBhvr>
                                        <p:cTn id="52" dur="1" fill="hold">
                                          <p:stCondLst>
                                            <p:cond delay="0"/>
                                          </p:stCondLst>
                                        </p:cTn>
                                        <p:tgtEl>
                                          <p:spTgt spid="1259"/>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1" presetClass="exit" presetSubtype="0" fill="hold" nodeType="clickEffect">
                                  <p:stCondLst>
                                    <p:cond delay="0"/>
                                  </p:stCondLst>
                                  <p:childTnLst>
                                    <p:set>
                                      <p:cBhvr>
                                        <p:cTn id="56" dur="1" fill="hold">
                                          <p:stCondLst>
                                            <p:cond delay="0"/>
                                          </p:stCondLst>
                                        </p:cTn>
                                        <p:tgtEl>
                                          <p:spTgt spid="1260"/>
                                        </p:tgtEl>
                                        <p:attrNameLst>
                                          <p:attrName>style.visibility</p:attrName>
                                        </p:attrNameLst>
                                      </p:cBhvr>
                                      <p:to>
                                        <p:strVal val="hidden"/>
                                      </p:to>
                                    </p:set>
                                  </p:childTnLst>
                                </p:cTn>
                              </p:par>
                              <p:par>
                                <p:cTn id="57" presetID="1" presetClass="exit" presetSubtype="0" fill="hold" nodeType="withEffect">
                                  <p:stCondLst>
                                    <p:cond delay="0"/>
                                  </p:stCondLst>
                                  <p:childTnLst>
                                    <p:set>
                                      <p:cBhvr>
                                        <p:cTn id="58" dur="1" fill="hold">
                                          <p:stCondLst>
                                            <p:cond delay="0"/>
                                          </p:stCondLst>
                                        </p:cTn>
                                        <p:tgtEl>
                                          <p:spTgt spid="1263"/>
                                        </p:tgtEl>
                                        <p:attrNameLst>
                                          <p:attrName>style.visibility</p:attrName>
                                        </p:attrNameLst>
                                      </p:cBhvr>
                                      <p:to>
                                        <p:strVal val="hidden"/>
                                      </p:to>
                                    </p:set>
                                  </p:childTnLst>
                                </p:cTn>
                              </p:par>
                              <p:par>
                                <p:cTn id="59" presetID="1" presetClass="exit" presetSubtype="0" fill="hold" nodeType="withEffect">
                                  <p:stCondLst>
                                    <p:cond delay="0"/>
                                  </p:stCondLst>
                                  <p:childTnLst>
                                    <p:set>
                                      <p:cBhvr>
                                        <p:cTn id="60" dur="1" fill="hold">
                                          <p:stCondLst>
                                            <p:cond delay="0"/>
                                          </p:stCondLst>
                                        </p:cTn>
                                        <p:tgtEl>
                                          <p:spTgt spid="1266"/>
                                        </p:tgtEl>
                                        <p:attrNameLst>
                                          <p:attrName>style.visibility</p:attrName>
                                        </p:attrNameLst>
                                      </p:cBhvr>
                                      <p:to>
                                        <p:strVal val="hidden"/>
                                      </p:to>
                                    </p:set>
                                  </p:childTnLst>
                                </p:cTn>
                              </p:par>
                              <p:par>
                                <p:cTn id="61" presetID="1" presetClass="exit" presetSubtype="0" fill="hold" nodeType="withEffect">
                                  <p:stCondLst>
                                    <p:cond delay="0"/>
                                  </p:stCondLst>
                                  <p:childTnLst>
                                    <p:set>
                                      <p:cBhvr>
                                        <p:cTn id="62" dur="1" fill="hold">
                                          <p:stCondLst>
                                            <p:cond delay="0"/>
                                          </p:stCondLst>
                                        </p:cTn>
                                        <p:tgtEl>
                                          <p:spTgt spid="1269"/>
                                        </p:tgtEl>
                                        <p:attrNameLst>
                                          <p:attrName>style.visibility</p:attrName>
                                        </p:attrNameLst>
                                      </p:cBhvr>
                                      <p:to>
                                        <p:strVal val="hidden"/>
                                      </p:to>
                                    </p:set>
                                  </p:childTnLst>
                                </p:cTn>
                              </p:par>
                              <p:par>
                                <p:cTn id="63" presetID="1" presetClass="entr" presetSubtype="0" fill="hold" nodeType="withEffect">
                                  <p:stCondLst>
                                    <p:cond delay="0"/>
                                  </p:stCondLst>
                                  <p:childTnLst>
                                    <p:set>
                                      <p:cBhvr>
                                        <p:cTn id="64" dur="1" fill="hold">
                                          <p:stCondLst>
                                            <p:cond delay="0"/>
                                          </p:stCondLst>
                                        </p:cTn>
                                        <p:tgtEl>
                                          <p:spTgt spid="1250"/>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1251"/>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1253"/>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1254"/>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12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1275"/>
        <p:cNvGrpSpPr/>
        <p:nvPr/>
      </p:nvGrpSpPr>
      <p:grpSpPr>
        <a:xfrm>
          <a:off x="0" y="0"/>
          <a:ext cx="0" cy="0"/>
          <a:chOff x="0" y="0"/>
          <a:chExt cx="0" cy="0"/>
        </a:xfrm>
      </p:grpSpPr>
      <p:sp>
        <p:nvSpPr>
          <p:cNvPr id="1276" name="Google Shape;1276;p79"/>
          <p:cNvSpPr txBox="1">
            <a:spLocks noGrp="1"/>
          </p:cNvSpPr>
          <p:nvPr>
            <p:ph type="title"/>
          </p:nvPr>
        </p:nvSpPr>
        <p:spPr>
          <a:xfrm>
            <a:off x="0" y="0"/>
            <a:ext cx="9144000" cy="393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Which is Better? (4/4) – Implementation Complexity</a:t>
            </a:r>
            <a:endParaRPr/>
          </a:p>
        </p:txBody>
      </p:sp>
      <p:sp>
        <p:nvSpPr>
          <p:cNvPr id="1277" name="Google Shape;1277;p79"/>
          <p:cNvSpPr txBox="1"/>
          <p:nvPr/>
        </p:nvSpPr>
        <p:spPr>
          <a:xfrm>
            <a:off x="2405100" y="3789200"/>
            <a:ext cx="4333800" cy="1143600"/>
          </a:xfrm>
          <a:prstGeom prst="rect">
            <a:avLst/>
          </a:prstGeom>
          <a:noFill/>
          <a:ln>
            <a:noFill/>
          </a:ln>
        </p:spPr>
        <p:txBody>
          <a:bodyPr spcFirstLastPara="1" wrap="square" lIns="91425" tIns="91425" rIns="91425" bIns="91425" anchor="t" anchorCtr="0">
            <a:spAutoFit/>
          </a:bodyPr>
          <a:lstStyle/>
          <a:p>
            <a:pPr marL="457200" lvl="0" indent="-317500" algn="l" rtl="0">
              <a:lnSpc>
                <a:spcPct val="115000"/>
              </a:lnSpc>
              <a:spcBef>
                <a:spcPts val="600"/>
              </a:spcBef>
              <a:spcAft>
                <a:spcPts val="0"/>
              </a:spcAft>
              <a:buClr>
                <a:srgbClr val="B7B7B7"/>
              </a:buClr>
              <a:buSzPts val="1400"/>
              <a:buFont typeface="Roboto"/>
              <a:buAutoNum type="arabicPeriod"/>
            </a:pPr>
            <a:r>
              <a:rPr lang="en">
                <a:solidFill>
                  <a:srgbClr val="B7B7B7"/>
                </a:solidFill>
                <a:latin typeface="Roboto"/>
                <a:ea typeface="Roboto"/>
                <a:cs typeface="Roboto"/>
                <a:sym typeface="Roboto"/>
              </a:rPr>
              <a:t>Better abstraction to applications?</a:t>
            </a:r>
            <a:endParaRPr>
              <a:solidFill>
                <a:srgbClr val="B7B7B7"/>
              </a:solidFill>
              <a:latin typeface="Roboto"/>
              <a:ea typeface="Roboto"/>
              <a:cs typeface="Roboto"/>
              <a:sym typeface="Roboto"/>
            </a:endParaRPr>
          </a:p>
          <a:p>
            <a:pPr marL="457200" lvl="0" indent="-317500" algn="l" rtl="0">
              <a:lnSpc>
                <a:spcPct val="115000"/>
              </a:lnSpc>
              <a:spcBef>
                <a:spcPts val="0"/>
              </a:spcBef>
              <a:spcAft>
                <a:spcPts val="0"/>
              </a:spcAft>
              <a:buClr>
                <a:srgbClr val="B7B7B7"/>
              </a:buClr>
              <a:buSzPts val="1400"/>
              <a:buFont typeface="Roboto"/>
              <a:buAutoNum type="arabicPeriod"/>
            </a:pPr>
            <a:r>
              <a:rPr lang="en">
                <a:solidFill>
                  <a:srgbClr val="B7B7B7"/>
                </a:solidFill>
                <a:latin typeface="Roboto"/>
                <a:ea typeface="Roboto"/>
                <a:cs typeface="Roboto"/>
                <a:sym typeface="Roboto"/>
              </a:rPr>
              <a:t>More efficient at scale?</a:t>
            </a:r>
            <a:endParaRPr>
              <a:solidFill>
                <a:srgbClr val="B7B7B7"/>
              </a:solidFill>
              <a:latin typeface="Roboto"/>
              <a:ea typeface="Roboto"/>
              <a:cs typeface="Roboto"/>
              <a:sym typeface="Roboto"/>
            </a:endParaRPr>
          </a:p>
          <a:p>
            <a:pPr marL="457200" lvl="0" indent="-317500" algn="l" rtl="0">
              <a:lnSpc>
                <a:spcPct val="115000"/>
              </a:lnSpc>
              <a:spcBef>
                <a:spcPts val="0"/>
              </a:spcBef>
              <a:spcAft>
                <a:spcPts val="0"/>
              </a:spcAft>
              <a:buClr>
                <a:srgbClr val="B7B7B7"/>
              </a:buClr>
              <a:buSzPts val="1400"/>
              <a:buFont typeface="Roboto"/>
              <a:buAutoNum type="arabicPeriod"/>
            </a:pPr>
            <a:r>
              <a:rPr lang="en">
                <a:solidFill>
                  <a:srgbClr val="B7B7B7"/>
                </a:solidFill>
                <a:latin typeface="Roboto"/>
                <a:ea typeface="Roboto"/>
                <a:cs typeface="Roboto"/>
                <a:sym typeface="Roboto"/>
              </a:rPr>
              <a:t>Better at handling failures at scale?</a:t>
            </a:r>
            <a:endParaRPr>
              <a:solidFill>
                <a:srgbClr val="B7B7B7"/>
              </a:solidFill>
              <a:latin typeface="Roboto"/>
              <a:ea typeface="Roboto"/>
              <a:cs typeface="Roboto"/>
              <a:sym typeface="Roboto"/>
            </a:endParaRPr>
          </a:p>
          <a:p>
            <a:pPr marL="457200" lvl="0" indent="-317500" algn="l" rtl="0">
              <a:lnSpc>
                <a:spcPct val="115000"/>
              </a:lnSpc>
              <a:spcBef>
                <a:spcPts val="0"/>
              </a:spcBef>
              <a:spcAft>
                <a:spcPts val="0"/>
              </a:spcAft>
              <a:buClr>
                <a:schemeClr val="accent3"/>
              </a:buClr>
              <a:buSzPts val="1400"/>
              <a:buFont typeface="Roboto"/>
              <a:buAutoNum type="arabicPeriod"/>
            </a:pPr>
            <a:r>
              <a:rPr lang="en" b="1">
                <a:solidFill>
                  <a:schemeClr val="accent3"/>
                </a:solidFill>
                <a:latin typeface="Roboto"/>
                <a:ea typeface="Roboto"/>
                <a:cs typeface="Roboto"/>
                <a:sym typeface="Roboto"/>
              </a:rPr>
              <a:t>Easier (less complex) to implement at scale?</a:t>
            </a:r>
            <a:endParaRPr b="1">
              <a:solidFill>
                <a:schemeClr val="accent3"/>
              </a:solidFill>
            </a:endParaRPr>
          </a:p>
        </p:txBody>
      </p:sp>
      <p:sp>
        <p:nvSpPr>
          <p:cNvPr id="1278" name="Google Shape;1278;p79"/>
          <p:cNvSpPr txBox="1">
            <a:spLocks noGrp="1"/>
          </p:cNvSpPr>
          <p:nvPr>
            <p:ph type="body" idx="1"/>
          </p:nvPr>
        </p:nvSpPr>
        <p:spPr>
          <a:xfrm>
            <a:off x="107050" y="402200"/>
            <a:ext cx="8909700" cy="29160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b="1"/>
              <a:t>Packet switching</a:t>
            </a:r>
            <a:r>
              <a:rPr lang="en"/>
              <a:t> is easier to implement.</a:t>
            </a:r>
            <a:endParaRPr/>
          </a:p>
          <a:p>
            <a:pPr marL="457200" lvl="0" indent="-342900" algn="l" rtl="0">
              <a:spcBef>
                <a:spcPts val="600"/>
              </a:spcBef>
              <a:spcAft>
                <a:spcPts val="0"/>
              </a:spcAft>
              <a:buSzPts val="1800"/>
              <a:buChar char="●"/>
            </a:pPr>
            <a:r>
              <a:rPr lang="en"/>
              <a:t>Routers don't have to keep track of reservations.</a:t>
            </a:r>
            <a:endParaRPr/>
          </a:p>
          <a:p>
            <a:pPr marL="0" lvl="0" indent="0" algn="l" rtl="0">
              <a:spcBef>
                <a:spcPts val="600"/>
              </a:spcBef>
              <a:spcAft>
                <a:spcPts val="0"/>
              </a:spcAft>
              <a:buNone/>
            </a:pPr>
            <a:r>
              <a:rPr lang="en"/>
              <a:t>Circuit switching implementation questions:</a:t>
            </a:r>
            <a:endParaRPr/>
          </a:p>
          <a:p>
            <a:pPr marL="457200" lvl="0" indent="-342900" algn="l" rtl="0">
              <a:spcBef>
                <a:spcPts val="600"/>
              </a:spcBef>
              <a:spcAft>
                <a:spcPts val="0"/>
              </a:spcAft>
              <a:buSzPts val="1800"/>
              <a:buChar char="●"/>
            </a:pPr>
            <a:r>
              <a:rPr lang="en"/>
              <a:t>How do all the routers know that the request was approved?</a:t>
            </a:r>
            <a:endParaRPr/>
          </a:p>
          <a:p>
            <a:pPr marL="457200" lvl="0" indent="-342900" algn="l" rtl="0">
              <a:spcBef>
                <a:spcPts val="0"/>
              </a:spcBef>
              <a:spcAft>
                <a:spcPts val="0"/>
              </a:spcAft>
              <a:buSzPts val="1800"/>
              <a:buChar char="●"/>
            </a:pPr>
            <a:r>
              <a:rPr lang="en"/>
              <a:t>What if the request packet gets dropped?</a:t>
            </a:r>
            <a:endParaRPr/>
          </a:p>
          <a:p>
            <a:pPr marL="457200" lvl="0" indent="-342900" algn="l" rtl="0">
              <a:spcBef>
                <a:spcPts val="0"/>
              </a:spcBef>
              <a:spcAft>
                <a:spcPts val="0"/>
              </a:spcAft>
              <a:buSzPts val="1800"/>
              <a:buChar char="●"/>
            </a:pPr>
            <a:r>
              <a:rPr lang="en"/>
              <a:t>What if the teardown packet gets dropped?</a:t>
            </a:r>
            <a:endParaRPr/>
          </a:p>
          <a:p>
            <a:pPr marL="457200" lvl="0" indent="-342900" algn="l" rtl="0">
              <a:spcBef>
                <a:spcPts val="0"/>
              </a:spcBef>
              <a:spcAft>
                <a:spcPts val="0"/>
              </a:spcAft>
              <a:buSzPts val="1800"/>
              <a:buChar char="●"/>
            </a:pPr>
            <a:r>
              <a:rPr lang="en"/>
              <a:t>What should the end host do if the request is declined?</a:t>
            </a:r>
            <a:endParaRPr/>
          </a:p>
          <a:p>
            <a:pPr marL="457200" lvl="0" indent="-342900" algn="l" rtl="0">
              <a:spcBef>
                <a:spcPts val="0"/>
              </a:spcBef>
              <a:spcAft>
                <a:spcPts val="0"/>
              </a:spcAft>
              <a:buSzPts val="1800"/>
              <a:buChar char="●"/>
            </a:pPr>
            <a:r>
              <a:rPr lang="en"/>
              <a:t>What if routers say: "I can't give you 5, but I can give you 3"?</a:t>
            </a:r>
            <a:endParaRPr/>
          </a:p>
        </p:txBody>
      </p:sp>
      <p:sp>
        <p:nvSpPr>
          <p:cNvPr id="2" name="Slide Number Placeholder 1">
            <a:extLst>
              <a:ext uri="{FF2B5EF4-FFF2-40B4-BE49-F238E27FC236}">
                <a16:creationId xmlns:a16="http://schemas.microsoft.com/office/drawing/2014/main" id="{67833963-1F02-5EBB-A689-0EBD9D27FDE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47</a:t>
            </a:fld>
            <a:endParaRPr lang="en"/>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1322"/>
        <p:cNvGrpSpPr/>
        <p:nvPr/>
      </p:nvGrpSpPr>
      <p:grpSpPr>
        <a:xfrm>
          <a:off x="0" y="0"/>
          <a:ext cx="0" cy="0"/>
          <a:chOff x="0" y="0"/>
          <a:chExt cx="0" cy="0"/>
        </a:xfrm>
      </p:grpSpPr>
      <p:cxnSp>
        <p:nvCxnSpPr>
          <p:cNvPr id="1323" name="Google Shape;1323;p81"/>
          <p:cNvCxnSpPr>
            <a:stCxn id="1324" idx="6"/>
            <a:endCxn id="1325" idx="1"/>
          </p:cNvCxnSpPr>
          <p:nvPr/>
        </p:nvCxnSpPr>
        <p:spPr>
          <a:xfrm>
            <a:off x="2047488" y="3982500"/>
            <a:ext cx="858000" cy="0"/>
          </a:xfrm>
          <a:prstGeom prst="straightConnector1">
            <a:avLst/>
          </a:prstGeom>
          <a:noFill/>
          <a:ln w="9525" cap="flat" cmpd="sng">
            <a:solidFill>
              <a:schemeClr val="dk2"/>
            </a:solidFill>
            <a:prstDash val="solid"/>
            <a:round/>
            <a:headEnd type="none" w="med" len="med"/>
            <a:tailEnd type="none" w="med" len="med"/>
          </a:ln>
        </p:spPr>
      </p:cxnSp>
      <p:cxnSp>
        <p:nvCxnSpPr>
          <p:cNvPr id="1326" name="Google Shape;1326;p81"/>
          <p:cNvCxnSpPr>
            <a:stCxn id="1325" idx="3"/>
            <a:endCxn id="1327" idx="1"/>
          </p:cNvCxnSpPr>
          <p:nvPr/>
        </p:nvCxnSpPr>
        <p:spPr>
          <a:xfrm>
            <a:off x="3190500" y="3982500"/>
            <a:ext cx="858000" cy="0"/>
          </a:xfrm>
          <a:prstGeom prst="straightConnector1">
            <a:avLst/>
          </a:prstGeom>
          <a:noFill/>
          <a:ln w="9525" cap="flat" cmpd="sng">
            <a:solidFill>
              <a:schemeClr val="dk2"/>
            </a:solidFill>
            <a:prstDash val="solid"/>
            <a:round/>
            <a:headEnd type="none" w="med" len="med"/>
            <a:tailEnd type="none" w="med" len="med"/>
          </a:ln>
        </p:spPr>
      </p:cxnSp>
      <p:cxnSp>
        <p:nvCxnSpPr>
          <p:cNvPr id="1328" name="Google Shape;1328;p81"/>
          <p:cNvCxnSpPr>
            <a:stCxn id="1329" idx="3"/>
            <a:endCxn id="1330" idx="1"/>
          </p:cNvCxnSpPr>
          <p:nvPr/>
        </p:nvCxnSpPr>
        <p:spPr>
          <a:xfrm>
            <a:off x="3800100" y="4744500"/>
            <a:ext cx="858000" cy="0"/>
          </a:xfrm>
          <a:prstGeom prst="straightConnector1">
            <a:avLst/>
          </a:prstGeom>
          <a:noFill/>
          <a:ln w="9525" cap="flat" cmpd="sng">
            <a:solidFill>
              <a:schemeClr val="dk2"/>
            </a:solidFill>
            <a:prstDash val="solid"/>
            <a:round/>
            <a:headEnd type="none" w="med" len="med"/>
            <a:tailEnd type="none" w="med" len="med"/>
          </a:ln>
        </p:spPr>
      </p:cxnSp>
      <p:cxnSp>
        <p:nvCxnSpPr>
          <p:cNvPr id="1331" name="Google Shape;1331;p81"/>
          <p:cNvCxnSpPr>
            <a:stCxn id="1325" idx="2"/>
            <a:endCxn id="1329" idx="0"/>
          </p:cNvCxnSpPr>
          <p:nvPr/>
        </p:nvCxnSpPr>
        <p:spPr>
          <a:xfrm>
            <a:off x="3048000" y="4125000"/>
            <a:ext cx="609600" cy="477000"/>
          </a:xfrm>
          <a:prstGeom prst="straightConnector1">
            <a:avLst/>
          </a:prstGeom>
          <a:noFill/>
          <a:ln w="9525" cap="flat" cmpd="sng">
            <a:solidFill>
              <a:schemeClr val="dk2"/>
            </a:solidFill>
            <a:prstDash val="solid"/>
            <a:round/>
            <a:headEnd type="none" w="med" len="med"/>
            <a:tailEnd type="none" w="med" len="med"/>
          </a:ln>
        </p:spPr>
      </p:cxnSp>
      <p:cxnSp>
        <p:nvCxnSpPr>
          <p:cNvPr id="1332" name="Google Shape;1332;p81"/>
          <p:cNvCxnSpPr>
            <a:stCxn id="1327" idx="2"/>
            <a:endCxn id="1330" idx="0"/>
          </p:cNvCxnSpPr>
          <p:nvPr/>
        </p:nvCxnSpPr>
        <p:spPr>
          <a:xfrm>
            <a:off x="4191000" y="4125000"/>
            <a:ext cx="609600" cy="477000"/>
          </a:xfrm>
          <a:prstGeom prst="straightConnector1">
            <a:avLst/>
          </a:prstGeom>
          <a:noFill/>
          <a:ln w="9525" cap="flat" cmpd="sng">
            <a:solidFill>
              <a:schemeClr val="dk2"/>
            </a:solidFill>
            <a:prstDash val="solid"/>
            <a:round/>
            <a:headEnd type="none" w="med" len="med"/>
            <a:tailEnd type="none" w="med" len="med"/>
          </a:ln>
        </p:spPr>
      </p:cxnSp>
      <p:cxnSp>
        <p:nvCxnSpPr>
          <p:cNvPr id="1333" name="Google Shape;1333;p81"/>
          <p:cNvCxnSpPr>
            <a:stCxn id="1334" idx="2"/>
            <a:endCxn id="1330" idx="3"/>
          </p:cNvCxnSpPr>
          <p:nvPr/>
        </p:nvCxnSpPr>
        <p:spPr>
          <a:xfrm flipH="1">
            <a:off x="4943100" y="4125000"/>
            <a:ext cx="1610100" cy="619500"/>
          </a:xfrm>
          <a:prstGeom prst="straightConnector1">
            <a:avLst/>
          </a:prstGeom>
          <a:noFill/>
          <a:ln w="9525" cap="flat" cmpd="sng">
            <a:solidFill>
              <a:schemeClr val="dk2"/>
            </a:solidFill>
            <a:prstDash val="solid"/>
            <a:round/>
            <a:headEnd type="none" w="med" len="med"/>
            <a:tailEnd type="none" w="med" len="med"/>
          </a:ln>
        </p:spPr>
      </p:cxnSp>
      <p:cxnSp>
        <p:nvCxnSpPr>
          <p:cNvPr id="1335" name="Google Shape;1335;p81"/>
          <p:cNvCxnSpPr>
            <a:stCxn id="1336" idx="2"/>
            <a:endCxn id="1327" idx="3"/>
          </p:cNvCxnSpPr>
          <p:nvPr/>
        </p:nvCxnSpPr>
        <p:spPr>
          <a:xfrm flipH="1">
            <a:off x="4333500" y="3363000"/>
            <a:ext cx="1381500" cy="619500"/>
          </a:xfrm>
          <a:prstGeom prst="straightConnector1">
            <a:avLst/>
          </a:prstGeom>
          <a:noFill/>
          <a:ln w="9525" cap="flat" cmpd="sng">
            <a:solidFill>
              <a:schemeClr val="dk2"/>
            </a:solidFill>
            <a:prstDash val="solid"/>
            <a:round/>
            <a:headEnd type="none" w="med" len="med"/>
            <a:tailEnd type="none" w="med" len="med"/>
          </a:ln>
        </p:spPr>
      </p:cxnSp>
      <p:cxnSp>
        <p:nvCxnSpPr>
          <p:cNvPr id="1337" name="Google Shape;1337;p81"/>
          <p:cNvCxnSpPr>
            <a:stCxn id="1336" idx="2"/>
            <a:endCxn id="1334" idx="0"/>
          </p:cNvCxnSpPr>
          <p:nvPr/>
        </p:nvCxnSpPr>
        <p:spPr>
          <a:xfrm>
            <a:off x="5715000" y="3363000"/>
            <a:ext cx="838200" cy="477000"/>
          </a:xfrm>
          <a:prstGeom prst="straightConnector1">
            <a:avLst/>
          </a:prstGeom>
          <a:noFill/>
          <a:ln w="9525" cap="flat" cmpd="sng">
            <a:solidFill>
              <a:schemeClr val="dk2"/>
            </a:solidFill>
            <a:prstDash val="solid"/>
            <a:round/>
            <a:headEnd type="none" w="med" len="med"/>
            <a:tailEnd type="none" w="med" len="med"/>
          </a:ln>
        </p:spPr>
      </p:cxnSp>
      <p:cxnSp>
        <p:nvCxnSpPr>
          <p:cNvPr id="1338" name="Google Shape;1338;p81"/>
          <p:cNvCxnSpPr>
            <a:stCxn id="1334" idx="3"/>
            <a:endCxn id="1339" idx="2"/>
          </p:cNvCxnSpPr>
          <p:nvPr/>
        </p:nvCxnSpPr>
        <p:spPr>
          <a:xfrm>
            <a:off x="6695700" y="3982500"/>
            <a:ext cx="858000" cy="0"/>
          </a:xfrm>
          <a:prstGeom prst="straightConnector1">
            <a:avLst/>
          </a:prstGeom>
          <a:noFill/>
          <a:ln w="9525" cap="flat" cmpd="sng">
            <a:solidFill>
              <a:schemeClr val="dk2"/>
            </a:solidFill>
            <a:prstDash val="solid"/>
            <a:round/>
            <a:headEnd type="none" w="med" len="med"/>
            <a:tailEnd type="none" w="med" len="med"/>
          </a:ln>
        </p:spPr>
      </p:cxnSp>
      <p:sp>
        <p:nvSpPr>
          <p:cNvPr id="1340" name="Google Shape;1340;p81"/>
          <p:cNvSpPr txBox="1">
            <a:spLocks noGrp="1"/>
          </p:cNvSpPr>
          <p:nvPr>
            <p:ph type="title"/>
          </p:nvPr>
        </p:nvSpPr>
        <p:spPr>
          <a:xfrm>
            <a:off x="0" y="0"/>
            <a:ext cx="9144000" cy="393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accent3"/>
                </a:solidFill>
              </a:rPr>
              <a:t>Which is Better? (4/4) – Implementation Complexity in Circuit Switching</a:t>
            </a:r>
            <a:endParaRPr/>
          </a:p>
        </p:txBody>
      </p:sp>
      <p:sp>
        <p:nvSpPr>
          <p:cNvPr id="1341" name="Google Shape;1341;p81"/>
          <p:cNvSpPr txBox="1">
            <a:spLocks noGrp="1"/>
          </p:cNvSpPr>
          <p:nvPr>
            <p:ph type="body" idx="1"/>
          </p:nvPr>
        </p:nvSpPr>
        <p:spPr>
          <a:xfrm>
            <a:off x="107050" y="402200"/>
            <a:ext cx="8909700" cy="15372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a:t>Circuit switching implementation question:</a:t>
            </a:r>
            <a:endParaRPr/>
          </a:p>
          <a:p>
            <a:pPr marL="0" lvl="0" indent="0" algn="l" rtl="0">
              <a:spcBef>
                <a:spcPts val="600"/>
              </a:spcBef>
              <a:spcAft>
                <a:spcPts val="0"/>
              </a:spcAft>
              <a:buNone/>
            </a:pPr>
            <a:r>
              <a:rPr lang="en"/>
              <a:t>What if the teardown packet gets dropped? Doesn't reach R3 and R4.</a:t>
            </a:r>
            <a:endParaRPr/>
          </a:p>
          <a:p>
            <a:pPr marL="457200" lvl="0" indent="-342900" algn="l" rtl="0">
              <a:spcBef>
                <a:spcPts val="600"/>
              </a:spcBef>
              <a:spcAft>
                <a:spcPts val="0"/>
              </a:spcAft>
              <a:buSzPts val="1800"/>
              <a:buChar char="●"/>
            </a:pPr>
            <a:r>
              <a:rPr lang="en"/>
              <a:t>Possible solution: Reservation expires after some time of inactivity.</a:t>
            </a:r>
            <a:endParaRPr/>
          </a:p>
        </p:txBody>
      </p:sp>
      <p:sp>
        <p:nvSpPr>
          <p:cNvPr id="1329" name="Google Shape;1329;p81"/>
          <p:cNvSpPr/>
          <p:nvPr/>
        </p:nvSpPr>
        <p:spPr>
          <a:xfrm>
            <a:off x="3515100" y="4602000"/>
            <a:ext cx="285000" cy="285000"/>
          </a:xfrm>
          <a:prstGeom prst="rect">
            <a:avLst/>
          </a:prstGeom>
          <a:solidFill>
            <a:srgbClr val="FFFFFF">
              <a:alpha val="70000"/>
            </a:srgbClr>
          </a:solidFill>
          <a:ln w="19050" cap="flat" cmpd="sng">
            <a:solidFill>
              <a:srgbClr val="000000"/>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
                <a:latin typeface="Roboto"/>
                <a:ea typeface="Roboto"/>
                <a:cs typeface="Roboto"/>
                <a:sym typeface="Roboto"/>
              </a:rPr>
              <a:t>R5</a:t>
            </a:r>
            <a:endParaRPr>
              <a:latin typeface="Roboto"/>
              <a:ea typeface="Roboto"/>
              <a:cs typeface="Roboto"/>
              <a:sym typeface="Roboto"/>
            </a:endParaRPr>
          </a:p>
        </p:txBody>
      </p:sp>
      <p:sp>
        <p:nvSpPr>
          <p:cNvPr id="1330" name="Google Shape;1330;p81"/>
          <p:cNvSpPr/>
          <p:nvPr/>
        </p:nvSpPr>
        <p:spPr>
          <a:xfrm>
            <a:off x="4658100" y="4602000"/>
            <a:ext cx="285000" cy="285000"/>
          </a:xfrm>
          <a:prstGeom prst="rect">
            <a:avLst/>
          </a:prstGeom>
          <a:solidFill>
            <a:srgbClr val="FFFFFF">
              <a:alpha val="70000"/>
            </a:srgbClr>
          </a:solidFill>
          <a:ln w="19050" cap="flat" cmpd="sng">
            <a:solidFill>
              <a:srgbClr val="000000"/>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
                <a:latin typeface="Roboto"/>
                <a:ea typeface="Roboto"/>
                <a:cs typeface="Roboto"/>
                <a:sym typeface="Roboto"/>
              </a:rPr>
              <a:t>R6</a:t>
            </a:r>
            <a:endParaRPr>
              <a:latin typeface="Roboto"/>
              <a:ea typeface="Roboto"/>
              <a:cs typeface="Roboto"/>
              <a:sym typeface="Roboto"/>
            </a:endParaRPr>
          </a:p>
        </p:txBody>
      </p:sp>
      <p:sp>
        <p:nvSpPr>
          <p:cNvPr id="1342" name="Google Shape;1342;p81"/>
          <p:cNvSpPr/>
          <p:nvPr/>
        </p:nvSpPr>
        <p:spPr>
          <a:xfrm>
            <a:off x="1591050" y="3436500"/>
            <a:ext cx="627900" cy="251100"/>
          </a:xfrm>
          <a:prstGeom prst="roundRect">
            <a:avLst>
              <a:gd name="adj" fmla="val 16667"/>
            </a:avLst>
          </a:prstGeom>
          <a:solidFill>
            <a:srgbClr val="F4CCCC"/>
          </a:solidFill>
          <a:ln w="9525" cap="flat" cmpd="sng">
            <a:solidFill>
              <a:schemeClr val="dk2"/>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
                <a:latin typeface="Roboto"/>
                <a:ea typeface="Roboto"/>
                <a:cs typeface="Roboto"/>
                <a:sym typeface="Roboto"/>
              </a:rPr>
              <a:t>Done!</a:t>
            </a:r>
            <a:endParaRPr>
              <a:latin typeface="Roboto"/>
              <a:ea typeface="Roboto"/>
              <a:cs typeface="Roboto"/>
              <a:sym typeface="Roboto"/>
            </a:endParaRPr>
          </a:p>
        </p:txBody>
      </p:sp>
      <p:sp>
        <p:nvSpPr>
          <p:cNvPr id="1343" name="Google Shape;1343;p81"/>
          <p:cNvSpPr/>
          <p:nvPr/>
        </p:nvSpPr>
        <p:spPr>
          <a:xfrm>
            <a:off x="2734059" y="3436500"/>
            <a:ext cx="627900" cy="251100"/>
          </a:xfrm>
          <a:prstGeom prst="roundRect">
            <a:avLst>
              <a:gd name="adj" fmla="val 16667"/>
            </a:avLst>
          </a:prstGeom>
          <a:solidFill>
            <a:srgbClr val="F4CCCC"/>
          </a:solidFill>
          <a:ln w="9525" cap="flat" cmpd="sng">
            <a:solidFill>
              <a:schemeClr val="dk2"/>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
                <a:latin typeface="Roboto"/>
                <a:ea typeface="Roboto"/>
                <a:cs typeface="Roboto"/>
                <a:sym typeface="Roboto"/>
              </a:rPr>
              <a:t>Done!</a:t>
            </a:r>
            <a:endParaRPr>
              <a:latin typeface="Roboto"/>
              <a:ea typeface="Roboto"/>
              <a:cs typeface="Roboto"/>
              <a:sym typeface="Roboto"/>
            </a:endParaRPr>
          </a:p>
        </p:txBody>
      </p:sp>
      <p:sp>
        <p:nvSpPr>
          <p:cNvPr id="1344" name="Google Shape;1344;p81"/>
          <p:cNvSpPr/>
          <p:nvPr/>
        </p:nvSpPr>
        <p:spPr>
          <a:xfrm>
            <a:off x="3877056" y="3436500"/>
            <a:ext cx="627900" cy="251100"/>
          </a:xfrm>
          <a:prstGeom prst="roundRect">
            <a:avLst>
              <a:gd name="adj" fmla="val 16667"/>
            </a:avLst>
          </a:prstGeom>
          <a:solidFill>
            <a:srgbClr val="F4CCCC"/>
          </a:solidFill>
          <a:ln w="9525" cap="flat" cmpd="sng">
            <a:solidFill>
              <a:schemeClr val="dk2"/>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
                <a:latin typeface="Roboto"/>
                <a:ea typeface="Roboto"/>
                <a:cs typeface="Roboto"/>
                <a:sym typeface="Roboto"/>
              </a:rPr>
              <a:t>Done!</a:t>
            </a:r>
            <a:endParaRPr>
              <a:latin typeface="Roboto"/>
              <a:ea typeface="Roboto"/>
              <a:cs typeface="Roboto"/>
              <a:sym typeface="Roboto"/>
            </a:endParaRPr>
          </a:p>
        </p:txBody>
      </p:sp>
      <p:sp>
        <p:nvSpPr>
          <p:cNvPr id="1345" name="Google Shape;1345;p81"/>
          <p:cNvSpPr/>
          <p:nvPr/>
        </p:nvSpPr>
        <p:spPr>
          <a:xfrm>
            <a:off x="5401038" y="2674500"/>
            <a:ext cx="627900" cy="251100"/>
          </a:xfrm>
          <a:prstGeom prst="roundRect">
            <a:avLst>
              <a:gd name="adj" fmla="val 16667"/>
            </a:avLst>
          </a:prstGeom>
          <a:solidFill>
            <a:srgbClr val="EFEFEF"/>
          </a:solidFill>
          <a:ln w="9525" cap="flat" cmpd="sng">
            <a:solidFill>
              <a:srgbClr val="D9D9D9"/>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
                <a:solidFill>
                  <a:srgbClr val="D9D9D9"/>
                </a:solidFill>
                <a:latin typeface="Roboto"/>
                <a:ea typeface="Roboto"/>
                <a:cs typeface="Roboto"/>
                <a:sym typeface="Roboto"/>
              </a:rPr>
              <a:t>Done!</a:t>
            </a:r>
            <a:endParaRPr>
              <a:solidFill>
                <a:srgbClr val="D9D9D9"/>
              </a:solidFill>
              <a:latin typeface="Roboto"/>
              <a:ea typeface="Roboto"/>
              <a:cs typeface="Roboto"/>
              <a:sym typeface="Roboto"/>
            </a:endParaRPr>
          </a:p>
        </p:txBody>
      </p:sp>
      <p:cxnSp>
        <p:nvCxnSpPr>
          <p:cNvPr id="1346" name="Google Shape;1346;p81"/>
          <p:cNvCxnSpPr>
            <a:stCxn id="1324" idx="6"/>
            <a:endCxn id="1325" idx="1"/>
          </p:cNvCxnSpPr>
          <p:nvPr/>
        </p:nvCxnSpPr>
        <p:spPr>
          <a:xfrm>
            <a:off x="2047488" y="3982500"/>
            <a:ext cx="858000" cy="0"/>
          </a:xfrm>
          <a:prstGeom prst="straightConnector1">
            <a:avLst/>
          </a:prstGeom>
          <a:noFill/>
          <a:ln w="28575" cap="flat" cmpd="sng">
            <a:solidFill>
              <a:srgbClr val="FF00FF"/>
            </a:solidFill>
            <a:prstDash val="solid"/>
            <a:round/>
            <a:headEnd type="none" w="med" len="med"/>
            <a:tailEnd type="none" w="med" len="med"/>
          </a:ln>
        </p:spPr>
      </p:cxnSp>
      <p:cxnSp>
        <p:nvCxnSpPr>
          <p:cNvPr id="1347" name="Google Shape;1347;p81"/>
          <p:cNvCxnSpPr>
            <a:stCxn id="1325" idx="3"/>
            <a:endCxn id="1327" idx="1"/>
          </p:cNvCxnSpPr>
          <p:nvPr/>
        </p:nvCxnSpPr>
        <p:spPr>
          <a:xfrm>
            <a:off x="3190500" y="3982500"/>
            <a:ext cx="858000" cy="0"/>
          </a:xfrm>
          <a:prstGeom prst="straightConnector1">
            <a:avLst/>
          </a:prstGeom>
          <a:noFill/>
          <a:ln w="28575" cap="flat" cmpd="sng">
            <a:solidFill>
              <a:srgbClr val="FF00FF"/>
            </a:solidFill>
            <a:prstDash val="solid"/>
            <a:round/>
            <a:headEnd type="none" w="med" len="med"/>
            <a:tailEnd type="none" w="med" len="med"/>
          </a:ln>
        </p:spPr>
      </p:cxnSp>
      <p:cxnSp>
        <p:nvCxnSpPr>
          <p:cNvPr id="1348" name="Google Shape;1348;p81"/>
          <p:cNvCxnSpPr>
            <a:stCxn id="1327" idx="3"/>
            <a:endCxn id="1336" idx="2"/>
          </p:cNvCxnSpPr>
          <p:nvPr/>
        </p:nvCxnSpPr>
        <p:spPr>
          <a:xfrm rot="10800000" flipH="1">
            <a:off x="4333500" y="3363000"/>
            <a:ext cx="1381500" cy="619500"/>
          </a:xfrm>
          <a:prstGeom prst="straightConnector1">
            <a:avLst/>
          </a:prstGeom>
          <a:noFill/>
          <a:ln w="28575" cap="flat" cmpd="sng">
            <a:solidFill>
              <a:srgbClr val="FF00FF"/>
            </a:solidFill>
            <a:prstDash val="solid"/>
            <a:round/>
            <a:headEnd type="none" w="med" len="med"/>
            <a:tailEnd type="none" w="med" len="med"/>
          </a:ln>
        </p:spPr>
      </p:cxnSp>
      <p:cxnSp>
        <p:nvCxnSpPr>
          <p:cNvPr id="1349" name="Google Shape;1349;p81"/>
          <p:cNvCxnSpPr>
            <a:stCxn id="1336" idx="2"/>
            <a:endCxn id="1334" idx="0"/>
          </p:cNvCxnSpPr>
          <p:nvPr/>
        </p:nvCxnSpPr>
        <p:spPr>
          <a:xfrm>
            <a:off x="5715000" y="3363000"/>
            <a:ext cx="838200" cy="477000"/>
          </a:xfrm>
          <a:prstGeom prst="straightConnector1">
            <a:avLst/>
          </a:prstGeom>
          <a:noFill/>
          <a:ln w="28575" cap="flat" cmpd="sng">
            <a:solidFill>
              <a:srgbClr val="FF00FF"/>
            </a:solidFill>
            <a:prstDash val="solid"/>
            <a:round/>
            <a:headEnd type="none" w="med" len="med"/>
            <a:tailEnd type="none" w="med" len="med"/>
          </a:ln>
        </p:spPr>
      </p:cxnSp>
      <p:cxnSp>
        <p:nvCxnSpPr>
          <p:cNvPr id="1350" name="Google Shape;1350;p81"/>
          <p:cNvCxnSpPr>
            <a:stCxn id="1334" idx="3"/>
            <a:endCxn id="1339" idx="2"/>
          </p:cNvCxnSpPr>
          <p:nvPr/>
        </p:nvCxnSpPr>
        <p:spPr>
          <a:xfrm>
            <a:off x="6695700" y="3982500"/>
            <a:ext cx="858000" cy="0"/>
          </a:xfrm>
          <a:prstGeom prst="straightConnector1">
            <a:avLst/>
          </a:prstGeom>
          <a:noFill/>
          <a:ln w="28575" cap="flat" cmpd="sng">
            <a:solidFill>
              <a:srgbClr val="FF00FF"/>
            </a:solidFill>
            <a:prstDash val="solid"/>
            <a:round/>
            <a:headEnd type="none" w="med" len="med"/>
            <a:tailEnd type="none" w="med" len="med"/>
          </a:ln>
        </p:spPr>
      </p:cxnSp>
      <p:sp>
        <p:nvSpPr>
          <p:cNvPr id="1325" name="Google Shape;1325;p81"/>
          <p:cNvSpPr/>
          <p:nvPr/>
        </p:nvSpPr>
        <p:spPr>
          <a:xfrm>
            <a:off x="2905500" y="3840000"/>
            <a:ext cx="285000" cy="285000"/>
          </a:xfrm>
          <a:prstGeom prst="rect">
            <a:avLst/>
          </a:prstGeom>
          <a:solidFill>
            <a:srgbClr val="FFFFFF">
              <a:alpha val="70000"/>
            </a:srgbClr>
          </a:solidFill>
          <a:ln w="19050" cap="flat" cmpd="sng">
            <a:solidFill>
              <a:srgbClr val="000000"/>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
                <a:latin typeface="Roboto"/>
                <a:ea typeface="Roboto"/>
                <a:cs typeface="Roboto"/>
                <a:sym typeface="Roboto"/>
              </a:rPr>
              <a:t>R1</a:t>
            </a:r>
            <a:endParaRPr>
              <a:latin typeface="Roboto"/>
              <a:ea typeface="Roboto"/>
              <a:cs typeface="Roboto"/>
              <a:sym typeface="Roboto"/>
            </a:endParaRPr>
          </a:p>
        </p:txBody>
      </p:sp>
      <p:sp>
        <p:nvSpPr>
          <p:cNvPr id="1324" name="Google Shape;1324;p81"/>
          <p:cNvSpPr/>
          <p:nvPr/>
        </p:nvSpPr>
        <p:spPr>
          <a:xfrm>
            <a:off x="1762488" y="3840000"/>
            <a:ext cx="285000" cy="285000"/>
          </a:xfrm>
          <a:prstGeom prst="ellipse">
            <a:avLst/>
          </a:prstGeom>
          <a:solidFill>
            <a:srgbClr val="FFFFFF">
              <a:alpha val="70000"/>
            </a:srgbClr>
          </a:solidFill>
          <a:ln w="19050" cap="flat" cmpd="sng">
            <a:solidFill>
              <a:srgbClr val="000000"/>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
                <a:latin typeface="Roboto"/>
                <a:ea typeface="Roboto"/>
                <a:cs typeface="Roboto"/>
                <a:sym typeface="Roboto"/>
              </a:rPr>
              <a:t>A</a:t>
            </a:r>
            <a:endParaRPr>
              <a:latin typeface="Roboto"/>
              <a:ea typeface="Roboto"/>
              <a:cs typeface="Roboto"/>
              <a:sym typeface="Roboto"/>
            </a:endParaRPr>
          </a:p>
        </p:txBody>
      </p:sp>
      <p:sp>
        <p:nvSpPr>
          <p:cNvPr id="1327" name="Google Shape;1327;p81"/>
          <p:cNvSpPr/>
          <p:nvPr/>
        </p:nvSpPr>
        <p:spPr>
          <a:xfrm>
            <a:off x="4048500" y="3840000"/>
            <a:ext cx="285000" cy="285000"/>
          </a:xfrm>
          <a:prstGeom prst="rect">
            <a:avLst/>
          </a:prstGeom>
          <a:solidFill>
            <a:srgbClr val="FFFFFF">
              <a:alpha val="70000"/>
            </a:srgbClr>
          </a:solidFill>
          <a:ln w="19050" cap="flat" cmpd="sng">
            <a:solidFill>
              <a:srgbClr val="000000"/>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
                <a:latin typeface="Roboto"/>
                <a:ea typeface="Roboto"/>
                <a:cs typeface="Roboto"/>
                <a:sym typeface="Roboto"/>
              </a:rPr>
              <a:t>R2</a:t>
            </a:r>
            <a:endParaRPr>
              <a:latin typeface="Roboto"/>
              <a:ea typeface="Roboto"/>
              <a:cs typeface="Roboto"/>
              <a:sym typeface="Roboto"/>
            </a:endParaRPr>
          </a:p>
        </p:txBody>
      </p:sp>
      <p:sp>
        <p:nvSpPr>
          <p:cNvPr id="1334" name="Google Shape;1334;p81"/>
          <p:cNvSpPr/>
          <p:nvPr/>
        </p:nvSpPr>
        <p:spPr>
          <a:xfrm>
            <a:off x="6410700" y="3840000"/>
            <a:ext cx="285000" cy="285000"/>
          </a:xfrm>
          <a:prstGeom prst="rect">
            <a:avLst/>
          </a:prstGeom>
          <a:solidFill>
            <a:srgbClr val="FFFFFF">
              <a:alpha val="70000"/>
            </a:srgbClr>
          </a:solidFill>
          <a:ln w="19050" cap="flat" cmpd="sng">
            <a:solidFill>
              <a:srgbClr val="000000"/>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
                <a:latin typeface="Roboto"/>
                <a:ea typeface="Roboto"/>
                <a:cs typeface="Roboto"/>
                <a:sym typeface="Roboto"/>
              </a:rPr>
              <a:t>R4</a:t>
            </a:r>
            <a:endParaRPr>
              <a:latin typeface="Roboto"/>
              <a:ea typeface="Roboto"/>
              <a:cs typeface="Roboto"/>
              <a:sym typeface="Roboto"/>
            </a:endParaRPr>
          </a:p>
        </p:txBody>
      </p:sp>
      <p:sp>
        <p:nvSpPr>
          <p:cNvPr id="1336" name="Google Shape;1336;p81"/>
          <p:cNvSpPr/>
          <p:nvPr/>
        </p:nvSpPr>
        <p:spPr>
          <a:xfrm>
            <a:off x="5572500" y="3078000"/>
            <a:ext cx="285000" cy="285000"/>
          </a:xfrm>
          <a:prstGeom prst="rect">
            <a:avLst/>
          </a:prstGeom>
          <a:solidFill>
            <a:srgbClr val="FFFFFF">
              <a:alpha val="70000"/>
            </a:srgbClr>
          </a:solidFill>
          <a:ln w="19050" cap="flat" cmpd="sng">
            <a:solidFill>
              <a:srgbClr val="000000"/>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
                <a:latin typeface="Roboto"/>
                <a:ea typeface="Roboto"/>
                <a:cs typeface="Roboto"/>
                <a:sym typeface="Roboto"/>
              </a:rPr>
              <a:t>R3</a:t>
            </a:r>
            <a:endParaRPr>
              <a:latin typeface="Roboto"/>
              <a:ea typeface="Roboto"/>
              <a:cs typeface="Roboto"/>
              <a:sym typeface="Roboto"/>
            </a:endParaRPr>
          </a:p>
        </p:txBody>
      </p:sp>
      <p:sp>
        <p:nvSpPr>
          <p:cNvPr id="1339" name="Google Shape;1339;p81"/>
          <p:cNvSpPr/>
          <p:nvPr/>
        </p:nvSpPr>
        <p:spPr>
          <a:xfrm>
            <a:off x="7553688" y="3840000"/>
            <a:ext cx="285000" cy="285000"/>
          </a:xfrm>
          <a:prstGeom prst="ellipse">
            <a:avLst/>
          </a:prstGeom>
          <a:solidFill>
            <a:srgbClr val="FFFFFF">
              <a:alpha val="70000"/>
            </a:srgbClr>
          </a:solidFill>
          <a:ln w="19050" cap="flat" cmpd="sng">
            <a:solidFill>
              <a:srgbClr val="000000"/>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
                <a:latin typeface="Roboto"/>
                <a:ea typeface="Roboto"/>
                <a:cs typeface="Roboto"/>
                <a:sym typeface="Roboto"/>
              </a:rPr>
              <a:t>B</a:t>
            </a:r>
            <a:endParaRPr>
              <a:latin typeface="Roboto"/>
              <a:ea typeface="Roboto"/>
              <a:cs typeface="Roboto"/>
              <a:sym typeface="Roboto"/>
            </a:endParaRPr>
          </a:p>
        </p:txBody>
      </p:sp>
      <p:sp>
        <p:nvSpPr>
          <p:cNvPr id="1351" name="Google Shape;1351;p81"/>
          <p:cNvSpPr txBox="1"/>
          <p:nvPr/>
        </p:nvSpPr>
        <p:spPr>
          <a:xfrm>
            <a:off x="5327850" y="2359800"/>
            <a:ext cx="774300" cy="270900"/>
          </a:xfrm>
          <a:prstGeom prst="rect">
            <a:avLst/>
          </a:prstGeom>
          <a:noFill/>
          <a:ln>
            <a:noFill/>
          </a:ln>
        </p:spPr>
        <p:txBody>
          <a:bodyPr spcFirstLastPara="1" wrap="square" lIns="27425" tIns="27425" rIns="27425" bIns="27425" anchor="t" anchorCtr="0">
            <a:spAutoFit/>
          </a:bodyPr>
          <a:lstStyle/>
          <a:p>
            <a:pPr marL="0" lvl="0" indent="0" algn="ctr" rtl="0">
              <a:spcBef>
                <a:spcPts val="0"/>
              </a:spcBef>
              <a:spcAft>
                <a:spcPts val="0"/>
              </a:spcAft>
              <a:buNone/>
            </a:pPr>
            <a:r>
              <a:rPr lang="en">
                <a:solidFill>
                  <a:schemeClr val="dk1"/>
                </a:solidFill>
                <a:latin typeface="Roboto"/>
                <a:ea typeface="Roboto"/>
                <a:cs typeface="Roboto"/>
                <a:sym typeface="Roboto"/>
              </a:rPr>
              <a:t>Dropped!</a:t>
            </a:r>
            <a:endParaRPr>
              <a:solidFill>
                <a:schemeClr val="dk1"/>
              </a:solidFill>
              <a:latin typeface="Roboto"/>
              <a:ea typeface="Roboto"/>
              <a:cs typeface="Roboto"/>
              <a:sym typeface="Roboto"/>
            </a:endParaRPr>
          </a:p>
        </p:txBody>
      </p:sp>
      <p:cxnSp>
        <p:nvCxnSpPr>
          <p:cNvPr id="1352" name="Google Shape;1352;p81"/>
          <p:cNvCxnSpPr>
            <a:stCxn id="1353" idx="2"/>
          </p:cNvCxnSpPr>
          <p:nvPr/>
        </p:nvCxnSpPr>
        <p:spPr>
          <a:xfrm flipH="1">
            <a:off x="7051350" y="3020000"/>
            <a:ext cx="429900" cy="442800"/>
          </a:xfrm>
          <a:prstGeom prst="straightConnector1">
            <a:avLst/>
          </a:prstGeom>
          <a:noFill/>
          <a:ln w="19050" cap="flat" cmpd="sng">
            <a:solidFill>
              <a:schemeClr val="accent2"/>
            </a:solidFill>
            <a:prstDash val="solid"/>
            <a:round/>
            <a:headEnd type="none" w="med" len="med"/>
            <a:tailEnd type="triangle" w="med" len="med"/>
          </a:ln>
        </p:spPr>
      </p:cxnSp>
      <p:sp>
        <p:nvSpPr>
          <p:cNvPr id="1353" name="Google Shape;1353;p81"/>
          <p:cNvSpPr txBox="1"/>
          <p:nvPr/>
        </p:nvSpPr>
        <p:spPr>
          <a:xfrm>
            <a:off x="6505950" y="2533700"/>
            <a:ext cx="1950600" cy="486300"/>
          </a:xfrm>
          <a:prstGeom prst="rect">
            <a:avLst/>
          </a:prstGeom>
          <a:noFill/>
          <a:ln>
            <a:noFill/>
          </a:ln>
        </p:spPr>
        <p:txBody>
          <a:bodyPr spcFirstLastPara="1" wrap="square" lIns="27425" tIns="27425" rIns="27425" bIns="27425" anchor="t" anchorCtr="0">
            <a:spAutoFit/>
          </a:bodyPr>
          <a:lstStyle/>
          <a:p>
            <a:pPr marL="0" lvl="0" indent="0" algn="ctr" rtl="0">
              <a:spcBef>
                <a:spcPts val="0"/>
              </a:spcBef>
              <a:spcAft>
                <a:spcPts val="0"/>
              </a:spcAft>
              <a:buNone/>
            </a:pPr>
            <a:r>
              <a:rPr lang="en">
                <a:solidFill>
                  <a:schemeClr val="accent2"/>
                </a:solidFill>
                <a:latin typeface="Roboto"/>
                <a:ea typeface="Roboto"/>
                <a:cs typeface="Roboto"/>
                <a:sym typeface="Roboto"/>
              </a:rPr>
              <a:t>R3 and R4 haven't torn down the circuit!</a:t>
            </a:r>
            <a:endParaRPr>
              <a:solidFill>
                <a:schemeClr val="accent2"/>
              </a:solidFill>
              <a:latin typeface="Roboto"/>
              <a:ea typeface="Roboto"/>
              <a:cs typeface="Roboto"/>
              <a:sym typeface="Roboto"/>
            </a:endParaRPr>
          </a:p>
        </p:txBody>
      </p:sp>
      <p:sp>
        <p:nvSpPr>
          <p:cNvPr id="2" name="Slide Number Placeholder 1">
            <a:extLst>
              <a:ext uri="{FF2B5EF4-FFF2-40B4-BE49-F238E27FC236}">
                <a16:creationId xmlns:a16="http://schemas.microsoft.com/office/drawing/2014/main" id="{ADC1EBF0-F1E5-E989-0FF2-9624132B6AF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48</a:t>
            </a:fld>
            <a:endParaRPr lang="e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4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1342"/>
                                        </p:tgtEl>
                                        <p:attrNameLst>
                                          <p:attrName>style.visibility</p:attrName>
                                        </p:attrNameLst>
                                      </p:cBhvr>
                                      <p:to>
                                        <p:strVal val="hidden"/>
                                      </p:to>
                                    </p:set>
                                  </p:childTnLst>
                                </p:cTn>
                              </p:par>
                              <p:par>
                                <p:cTn id="11" presetID="1" presetClass="entr" presetSubtype="0" fill="hold" nodeType="withEffect">
                                  <p:stCondLst>
                                    <p:cond delay="0"/>
                                  </p:stCondLst>
                                  <p:childTnLst>
                                    <p:set>
                                      <p:cBhvr>
                                        <p:cTn id="12" dur="1" fill="hold">
                                          <p:stCondLst>
                                            <p:cond delay="0"/>
                                          </p:stCondLst>
                                        </p:cTn>
                                        <p:tgtEl>
                                          <p:spTgt spid="134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nodeType="clickEffect">
                                  <p:stCondLst>
                                    <p:cond delay="0"/>
                                  </p:stCondLst>
                                  <p:childTnLst>
                                    <p:set>
                                      <p:cBhvr>
                                        <p:cTn id="16" dur="1" fill="hold">
                                          <p:stCondLst>
                                            <p:cond delay="0"/>
                                          </p:stCondLst>
                                        </p:cTn>
                                        <p:tgtEl>
                                          <p:spTgt spid="1343"/>
                                        </p:tgtEl>
                                        <p:attrNameLst>
                                          <p:attrName>style.visibility</p:attrName>
                                        </p:attrNameLst>
                                      </p:cBhvr>
                                      <p:to>
                                        <p:strVal val="hidden"/>
                                      </p:to>
                                    </p:set>
                                  </p:childTnLst>
                                </p:cTn>
                              </p:par>
                              <p:par>
                                <p:cTn id="17" presetID="1" presetClass="entr" presetSubtype="0" fill="hold" nodeType="withEffect">
                                  <p:stCondLst>
                                    <p:cond delay="0"/>
                                  </p:stCondLst>
                                  <p:childTnLst>
                                    <p:set>
                                      <p:cBhvr>
                                        <p:cTn id="18" dur="1" fill="hold">
                                          <p:stCondLst>
                                            <p:cond delay="0"/>
                                          </p:stCondLst>
                                        </p:cTn>
                                        <p:tgtEl>
                                          <p:spTgt spid="134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nodeType="clickEffect">
                                  <p:stCondLst>
                                    <p:cond delay="0"/>
                                  </p:stCondLst>
                                  <p:childTnLst>
                                    <p:set>
                                      <p:cBhvr>
                                        <p:cTn id="22" dur="1" fill="hold">
                                          <p:stCondLst>
                                            <p:cond delay="0"/>
                                          </p:stCondLst>
                                        </p:cTn>
                                        <p:tgtEl>
                                          <p:spTgt spid="1344"/>
                                        </p:tgtEl>
                                        <p:attrNameLst>
                                          <p:attrName>style.visibility</p:attrName>
                                        </p:attrNameLst>
                                      </p:cBhvr>
                                      <p:to>
                                        <p:strVal val="hidden"/>
                                      </p:to>
                                    </p:set>
                                  </p:childTnLst>
                                </p:cTn>
                              </p:par>
                              <p:par>
                                <p:cTn id="23" presetID="1" presetClass="entr" presetSubtype="0" fill="hold" nodeType="withEffect">
                                  <p:stCondLst>
                                    <p:cond delay="0"/>
                                  </p:stCondLst>
                                  <p:childTnLst>
                                    <p:set>
                                      <p:cBhvr>
                                        <p:cTn id="24" dur="1" fill="hold">
                                          <p:stCondLst>
                                            <p:cond delay="0"/>
                                          </p:stCondLst>
                                        </p:cTn>
                                        <p:tgtEl>
                                          <p:spTgt spid="1345"/>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35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nodeType="clickEffect">
                                  <p:stCondLst>
                                    <p:cond delay="0"/>
                                  </p:stCondLst>
                                  <p:childTnLst>
                                    <p:set>
                                      <p:cBhvr>
                                        <p:cTn id="30" dur="1" fill="hold">
                                          <p:stCondLst>
                                            <p:cond delay="0"/>
                                          </p:stCondLst>
                                        </p:cTn>
                                        <p:tgtEl>
                                          <p:spTgt spid="1351"/>
                                        </p:tgtEl>
                                        <p:attrNameLst>
                                          <p:attrName>style.visibility</p:attrName>
                                        </p:attrNameLst>
                                      </p:cBhvr>
                                      <p:to>
                                        <p:strVal val="hidden"/>
                                      </p:to>
                                    </p:set>
                                  </p:childTnLst>
                                </p:cTn>
                              </p:par>
                              <p:par>
                                <p:cTn id="31" presetID="1" presetClass="exit" presetSubtype="0" fill="hold" nodeType="withEffect">
                                  <p:stCondLst>
                                    <p:cond delay="0"/>
                                  </p:stCondLst>
                                  <p:childTnLst>
                                    <p:set>
                                      <p:cBhvr>
                                        <p:cTn id="32" dur="1" fill="hold">
                                          <p:stCondLst>
                                            <p:cond delay="0"/>
                                          </p:stCondLst>
                                        </p:cTn>
                                        <p:tgtEl>
                                          <p:spTgt spid="1345"/>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 presetClass="exit" presetSubtype="0" fill="hold" nodeType="clickEffect">
                                  <p:stCondLst>
                                    <p:cond delay="0"/>
                                  </p:stCondLst>
                                  <p:childTnLst>
                                    <p:set>
                                      <p:cBhvr>
                                        <p:cTn id="36" dur="1" fill="hold">
                                          <p:stCondLst>
                                            <p:cond delay="0"/>
                                          </p:stCondLst>
                                        </p:cTn>
                                        <p:tgtEl>
                                          <p:spTgt spid="1346"/>
                                        </p:tgtEl>
                                        <p:attrNameLst>
                                          <p:attrName>style.visibility</p:attrName>
                                        </p:attrNameLst>
                                      </p:cBhvr>
                                      <p:to>
                                        <p:strVal val="hidden"/>
                                      </p:to>
                                    </p:set>
                                  </p:childTnLst>
                                </p:cTn>
                              </p:par>
                              <p:par>
                                <p:cTn id="37" presetID="1" presetClass="exit" presetSubtype="0" fill="hold" nodeType="withEffect">
                                  <p:stCondLst>
                                    <p:cond delay="0"/>
                                  </p:stCondLst>
                                  <p:childTnLst>
                                    <p:set>
                                      <p:cBhvr>
                                        <p:cTn id="38" dur="1" fill="hold">
                                          <p:stCondLst>
                                            <p:cond delay="0"/>
                                          </p:stCondLst>
                                        </p:cTn>
                                        <p:tgtEl>
                                          <p:spTgt spid="1347"/>
                                        </p:tgtEl>
                                        <p:attrNameLst>
                                          <p:attrName>style.visibility</p:attrName>
                                        </p:attrNameLst>
                                      </p:cBhvr>
                                      <p:to>
                                        <p:strVal val="hidden"/>
                                      </p:to>
                                    </p:set>
                                  </p:childTnLst>
                                </p:cTn>
                              </p:par>
                              <p:par>
                                <p:cTn id="39" presetID="1" presetClass="exit" presetSubtype="0" fill="hold" nodeType="withEffect">
                                  <p:stCondLst>
                                    <p:cond delay="0"/>
                                  </p:stCondLst>
                                  <p:childTnLst>
                                    <p:set>
                                      <p:cBhvr>
                                        <p:cTn id="40" dur="1" fill="hold">
                                          <p:stCondLst>
                                            <p:cond delay="0"/>
                                          </p:stCondLst>
                                        </p:cTn>
                                        <p:tgtEl>
                                          <p:spTgt spid="1348"/>
                                        </p:tgtEl>
                                        <p:attrNameLst>
                                          <p:attrName>style.visibility</p:attrName>
                                        </p:attrNameLst>
                                      </p:cBhvr>
                                      <p:to>
                                        <p:strVal val="hidden"/>
                                      </p:to>
                                    </p:set>
                                  </p:childTnLst>
                                </p:cTn>
                              </p:par>
                              <p:par>
                                <p:cTn id="41" presetID="1" presetClass="entr" presetSubtype="0" fill="hold" nodeType="withEffect">
                                  <p:stCondLst>
                                    <p:cond delay="0"/>
                                  </p:stCondLst>
                                  <p:childTnLst>
                                    <p:set>
                                      <p:cBhvr>
                                        <p:cTn id="42" dur="1" fill="hold">
                                          <p:stCondLst>
                                            <p:cond delay="0"/>
                                          </p:stCondLst>
                                        </p:cTn>
                                        <p:tgtEl>
                                          <p:spTgt spid="1353"/>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3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1357"/>
        <p:cNvGrpSpPr/>
        <p:nvPr/>
      </p:nvGrpSpPr>
      <p:grpSpPr>
        <a:xfrm>
          <a:off x="0" y="0"/>
          <a:ext cx="0" cy="0"/>
          <a:chOff x="0" y="0"/>
          <a:chExt cx="0" cy="0"/>
        </a:xfrm>
      </p:grpSpPr>
      <p:sp>
        <p:nvSpPr>
          <p:cNvPr id="1358" name="Google Shape;1358;p82"/>
          <p:cNvSpPr txBox="1">
            <a:spLocks noGrp="1"/>
          </p:cNvSpPr>
          <p:nvPr>
            <p:ph type="title"/>
          </p:nvPr>
        </p:nvSpPr>
        <p:spPr>
          <a:xfrm>
            <a:off x="0" y="0"/>
            <a:ext cx="9144000" cy="393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Circuit Switching vs. Packet Switching: Which is Better?</a:t>
            </a:r>
            <a:endParaRPr/>
          </a:p>
        </p:txBody>
      </p:sp>
      <p:sp>
        <p:nvSpPr>
          <p:cNvPr id="1359" name="Google Shape;1359;p82"/>
          <p:cNvSpPr txBox="1">
            <a:spLocks noGrp="1"/>
          </p:cNvSpPr>
          <p:nvPr>
            <p:ph type="body" idx="1"/>
          </p:nvPr>
        </p:nvSpPr>
        <p:spPr>
          <a:xfrm>
            <a:off x="107050" y="402200"/>
            <a:ext cx="8909700" cy="4530600"/>
          </a:xfrm>
          <a:prstGeom prst="rect">
            <a:avLst/>
          </a:prstGeom>
        </p:spPr>
        <p:txBody>
          <a:bodyPr spcFirstLastPara="1" wrap="square" lIns="91425" tIns="91425" rIns="91425" bIns="91425" anchor="t" anchorCtr="0">
            <a:noAutofit/>
          </a:bodyPr>
          <a:lstStyle/>
          <a:p>
            <a:pPr marL="457200" lvl="0" indent="-342900" algn="l" rtl="0">
              <a:spcBef>
                <a:spcPts val="600"/>
              </a:spcBef>
              <a:spcAft>
                <a:spcPts val="0"/>
              </a:spcAft>
              <a:buSzPts val="1800"/>
              <a:buAutoNum type="arabicPeriod"/>
            </a:pPr>
            <a:r>
              <a:rPr lang="en"/>
              <a:t>Which one offers a better abstraction to applications? </a:t>
            </a:r>
            <a:r>
              <a:rPr lang="en" sz="1400">
                <a:solidFill>
                  <a:schemeClr val="accent3"/>
                </a:solidFill>
              </a:rPr>
              <a:t>(</a:t>
            </a:r>
            <a:r>
              <a:rPr lang="en" sz="1400" i="1">
                <a:solidFill>
                  <a:schemeClr val="accent3"/>
                </a:solidFill>
              </a:rPr>
              <a:t>Circuit switching.</a:t>
            </a:r>
            <a:r>
              <a:rPr lang="en" sz="1400">
                <a:solidFill>
                  <a:schemeClr val="accent3"/>
                </a:solidFill>
              </a:rPr>
              <a:t>)</a:t>
            </a:r>
            <a:endParaRPr sz="1400">
              <a:solidFill>
                <a:schemeClr val="accent3"/>
              </a:solidFill>
            </a:endParaRPr>
          </a:p>
          <a:p>
            <a:pPr marL="457200" lvl="0" indent="-342900" algn="l" rtl="0">
              <a:spcBef>
                <a:spcPts val="0"/>
              </a:spcBef>
              <a:spcAft>
                <a:spcPts val="0"/>
              </a:spcAft>
              <a:buSzPts val="1800"/>
              <a:buAutoNum type="arabicPeriod"/>
            </a:pPr>
            <a:r>
              <a:rPr lang="en"/>
              <a:t>Which one is more efficient at scale? </a:t>
            </a:r>
            <a:r>
              <a:rPr lang="en" sz="1400">
                <a:solidFill>
                  <a:schemeClr val="accent3"/>
                </a:solidFill>
              </a:rPr>
              <a:t>(</a:t>
            </a:r>
            <a:r>
              <a:rPr lang="en" sz="1400" i="1">
                <a:solidFill>
                  <a:schemeClr val="accent3"/>
                </a:solidFill>
              </a:rPr>
              <a:t>Packet switching.</a:t>
            </a:r>
            <a:r>
              <a:rPr lang="en" sz="1400">
                <a:solidFill>
                  <a:schemeClr val="accent3"/>
                </a:solidFill>
              </a:rPr>
              <a:t>)</a:t>
            </a:r>
            <a:endParaRPr>
              <a:solidFill>
                <a:srgbClr val="000000"/>
              </a:solidFill>
            </a:endParaRPr>
          </a:p>
          <a:p>
            <a:pPr marL="457200" lvl="0" indent="-342900" algn="l" rtl="0">
              <a:spcBef>
                <a:spcPts val="0"/>
              </a:spcBef>
              <a:spcAft>
                <a:spcPts val="0"/>
              </a:spcAft>
              <a:buSzPts val="1800"/>
              <a:buAutoNum type="arabicPeriod"/>
            </a:pPr>
            <a:r>
              <a:rPr lang="en"/>
              <a:t>Which one is better at handling failures at scale? </a:t>
            </a:r>
            <a:r>
              <a:rPr lang="en" sz="1400">
                <a:solidFill>
                  <a:schemeClr val="accent3"/>
                </a:solidFill>
              </a:rPr>
              <a:t>(</a:t>
            </a:r>
            <a:r>
              <a:rPr lang="en" sz="1400" i="1">
                <a:solidFill>
                  <a:schemeClr val="accent3"/>
                </a:solidFill>
              </a:rPr>
              <a:t>Packet switching.</a:t>
            </a:r>
            <a:r>
              <a:rPr lang="en" sz="1400">
                <a:solidFill>
                  <a:schemeClr val="accent3"/>
                </a:solidFill>
              </a:rPr>
              <a:t>)</a:t>
            </a:r>
            <a:endParaRPr/>
          </a:p>
          <a:p>
            <a:pPr marL="457200" lvl="0" indent="-342900" algn="l" rtl="0">
              <a:spcBef>
                <a:spcPts val="0"/>
              </a:spcBef>
              <a:spcAft>
                <a:spcPts val="0"/>
              </a:spcAft>
              <a:buSzPts val="1800"/>
              <a:buAutoNum type="arabicPeriod"/>
            </a:pPr>
            <a:r>
              <a:rPr lang="en"/>
              <a:t>Which one is easier (less complex) to implement at scale? </a:t>
            </a:r>
            <a:r>
              <a:rPr lang="en" sz="1400">
                <a:solidFill>
                  <a:schemeClr val="accent3"/>
                </a:solidFill>
              </a:rPr>
              <a:t>(</a:t>
            </a:r>
            <a:r>
              <a:rPr lang="en" sz="1400" i="1">
                <a:solidFill>
                  <a:schemeClr val="accent3"/>
                </a:solidFill>
              </a:rPr>
              <a:t>Packet switching.</a:t>
            </a:r>
            <a:r>
              <a:rPr lang="en" sz="1400">
                <a:solidFill>
                  <a:schemeClr val="accent3"/>
                </a:solidFill>
              </a:rPr>
              <a:t>)</a:t>
            </a:r>
            <a:endParaRPr>
              <a:solidFill>
                <a:srgbClr val="000000"/>
              </a:solidFill>
            </a:endParaRPr>
          </a:p>
          <a:p>
            <a:pPr marL="0" lvl="0" indent="0" algn="l" rtl="0">
              <a:spcBef>
                <a:spcPts val="600"/>
              </a:spcBef>
              <a:spcAft>
                <a:spcPts val="0"/>
              </a:spcAft>
              <a:buNone/>
            </a:pPr>
            <a:r>
              <a:rPr lang="en">
                <a:solidFill>
                  <a:srgbClr val="000000"/>
                </a:solidFill>
              </a:rPr>
              <a:t>Circuit switching pros:</a:t>
            </a:r>
            <a:endParaRPr>
              <a:solidFill>
                <a:srgbClr val="000000"/>
              </a:solidFill>
            </a:endParaRPr>
          </a:p>
          <a:p>
            <a:pPr marL="457200" lvl="0" indent="-342900" algn="l" rtl="0">
              <a:spcBef>
                <a:spcPts val="600"/>
              </a:spcBef>
              <a:spcAft>
                <a:spcPts val="0"/>
              </a:spcAft>
              <a:buClr>
                <a:srgbClr val="000000"/>
              </a:buClr>
              <a:buSzPts val="1800"/>
              <a:buChar char="●"/>
            </a:pPr>
            <a:r>
              <a:rPr lang="en">
                <a:solidFill>
                  <a:srgbClr val="000000"/>
                </a:solidFill>
              </a:rPr>
              <a:t>Reservations give applications better performance.</a:t>
            </a:r>
            <a:endParaRPr>
              <a:solidFill>
                <a:srgbClr val="000000"/>
              </a:solidFill>
            </a:endParaRPr>
          </a:p>
          <a:p>
            <a:pPr marL="457200" lvl="0" indent="-342900" algn="l" rtl="0">
              <a:spcBef>
                <a:spcPts val="0"/>
              </a:spcBef>
              <a:spcAft>
                <a:spcPts val="0"/>
              </a:spcAft>
              <a:buClr>
                <a:srgbClr val="000000"/>
              </a:buClr>
              <a:buSzPts val="1800"/>
              <a:buChar char="●"/>
            </a:pPr>
            <a:r>
              <a:rPr lang="en">
                <a:solidFill>
                  <a:srgbClr val="000000"/>
                </a:solidFill>
              </a:rPr>
              <a:t>Reservations are more predictable and understandable.</a:t>
            </a:r>
            <a:endParaRPr>
              <a:solidFill>
                <a:srgbClr val="000000"/>
              </a:solidFill>
            </a:endParaRPr>
          </a:p>
          <a:p>
            <a:pPr marL="0" lvl="0" indent="0" algn="l" rtl="0">
              <a:spcBef>
                <a:spcPts val="600"/>
              </a:spcBef>
              <a:spcAft>
                <a:spcPts val="0"/>
              </a:spcAft>
              <a:buNone/>
            </a:pPr>
            <a:r>
              <a:rPr lang="en">
                <a:solidFill>
                  <a:srgbClr val="000000"/>
                </a:solidFill>
              </a:rPr>
              <a:t>Packet switching pros:</a:t>
            </a:r>
            <a:endParaRPr>
              <a:solidFill>
                <a:srgbClr val="000000"/>
              </a:solidFill>
            </a:endParaRPr>
          </a:p>
          <a:p>
            <a:pPr marL="457200" lvl="0" indent="-342900" algn="l" rtl="0">
              <a:spcBef>
                <a:spcPts val="600"/>
              </a:spcBef>
              <a:spcAft>
                <a:spcPts val="0"/>
              </a:spcAft>
              <a:buClr>
                <a:srgbClr val="000000"/>
              </a:buClr>
              <a:buSzPts val="1800"/>
              <a:buChar char="●"/>
            </a:pPr>
            <a:r>
              <a:rPr lang="en">
                <a:solidFill>
                  <a:srgbClr val="000000"/>
                </a:solidFill>
              </a:rPr>
              <a:t>More efficient.</a:t>
            </a:r>
            <a:endParaRPr>
              <a:solidFill>
                <a:srgbClr val="000000"/>
              </a:solidFill>
            </a:endParaRPr>
          </a:p>
          <a:p>
            <a:pPr marL="457200" lvl="0" indent="-342900" algn="l" rtl="0">
              <a:spcBef>
                <a:spcPts val="0"/>
              </a:spcBef>
              <a:spcAft>
                <a:spcPts val="0"/>
              </a:spcAft>
              <a:buClr>
                <a:srgbClr val="000000"/>
              </a:buClr>
              <a:buSzPts val="1800"/>
              <a:buChar char="●"/>
            </a:pPr>
            <a:r>
              <a:rPr lang="en">
                <a:solidFill>
                  <a:srgbClr val="000000"/>
                </a:solidFill>
              </a:rPr>
              <a:t>Faster startup to first packet delivered.</a:t>
            </a:r>
            <a:endParaRPr>
              <a:solidFill>
                <a:srgbClr val="000000"/>
              </a:solidFill>
            </a:endParaRPr>
          </a:p>
          <a:p>
            <a:pPr marL="457200" lvl="0" indent="-342900" algn="l" rtl="0">
              <a:spcBef>
                <a:spcPts val="0"/>
              </a:spcBef>
              <a:spcAft>
                <a:spcPts val="0"/>
              </a:spcAft>
              <a:buClr>
                <a:srgbClr val="000000"/>
              </a:buClr>
              <a:buSzPts val="1800"/>
              <a:buChar char="●"/>
            </a:pPr>
            <a:r>
              <a:rPr lang="en">
                <a:solidFill>
                  <a:srgbClr val="000000"/>
                </a:solidFill>
              </a:rPr>
              <a:t>Easier recovery from failure.</a:t>
            </a:r>
            <a:endParaRPr>
              <a:solidFill>
                <a:srgbClr val="000000"/>
              </a:solidFill>
            </a:endParaRPr>
          </a:p>
          <a:p>
            <a:pPr marL="457200" lvl="0" indent="-342900" algn="l" rtl="0">
              <a:spcBef>
                <a:spcPts val="0"/>
              </a:spcBef>
              <a:spcAft>
                <a:spcPts val="0"/>
              </a:spcAft>
              <a:buClr>
                <a:srgbClr val="000000"/>
              </a:buClr>
              <a:buSzPts val="1800"/>
              <a:buChar char="●"/>
            </a:pPr>
            <a:r>
              <a:rPr lang="en">
                <a:solidFill>
                  <a:srgbClr val="000000"/>
                </a:solidFill>
              </a:rPr>
              <a:t>Simpler implementation.</a:t>
            </a:r>
            <a:endParaRPr>
              <a:solidFill>
                <a:srgbClr val="000000"/>
              </a:solidFill>
            </a:endParaRPr>
          </a:p>
        </p:txBody>
      </p:sp>
      <p:sp>
        <p:nvSpPr>
          <p:cNvPr id="2" name="Slide Number Placeholder 1">
            <a:extLst>
              <a:ext uri="{FF2B5EF4-FFF2-40B4-BE49-F238E27FC236}">
                <a16:creationId xmlns:a16="http://schemas.microsoft.com/office/drawing/2014/main" id="{E51A8904-AAF6-F8A0-9C57-B9F5D106C0B8}"/>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49</a:t>
            </a:fld>
            <a:endParaRPr lang="en"/>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32"/>
          <p:cNvSpPr txBox="1">
            <a:spLocks noGrp="1"/>
          </p:cNvSpPr>
          <p:nvPr>
            <p:ph type="body" idx="1"/>
          </p:nvPr>
        </p:nvSpPr>
        <p:spPr>
          <a:xfrm>
            <a:off x="4812375" y="402200"/>
            <a:ext cx="4038000" cy="4260900"/>
          </a:xfrm>
          <a:prstGeom prst="rect">
            <a:avLst/>
          </a:prstGeom>
        </p:spPr>
        <p:txBody>
          <a:bodyPr spcFirstLastPara="1" wrap="square" lIns="91425" tIns="91425" rIns="91425" bIns="91425" anchor="ctr" anchorCtr="0">
            <a:noAutofit/>
          </a:bodyPr>
          <a:lstStyle/>
          <a:p>
            <a:pPr marL="0" lvl="0" indent="0" algn="l" rtl="0">
              <a:spcBef>
                <a:spcPts val="600"/>
              </a:spcBef>
              <a:spcAft>
                <a:spcPts val="0"/>
              </a:spcAft>
              <a:buNone/>
            </a:pPr>
            <a:r>
              <a:rPr lang="en" b="1">
                <a:solidFill>
                  <a:schemeClr val="accent3"/>
                </a:solidFill>
                <a:latin typeface="Roboto"/>
                <a:ea typeface="Roboto"/>
                <a:cs typeface="Roboto"/>
                <a:sym typeface="Roboto"/>
              </a:rPr>
              <a:t>Internet Design Principles</a:t>
            </a:r>
            <a:endParaRPr b="1">
              <a:solidFill>
                <a:schemeClr val="accent3"/>
              </a:solidFill>
              <a:latin typeface="Roboto"/>
              <a:ea typeface="Roboto"/>
              <a:cs typeface="Roboto"/>
              <a:sym typeface="Roboto"/>
            </a:endParaRPr>
          </a:p>
          <a:p>
            <a:pPr marL="457200" lvl="0" indent="-342900" algn="l" rtl="0">
              <a:spcBef>
                <a:spcPts val="600"/>
              </a:spcBef>
              <a:spcAft>
                <a:spcPts val="0"/>
              </a:spcAft>
              <a:buClr>
                <a:srgbClr val="B7B7B7"/>
              </a:buClr>
              <a:buSzPts val="1800"/>
              <a:buChar char="•"/>
            </a:pPr>
            <a:r>
              <a:rPr lang="en">
                <a:solidFill>
                  <a:srgbClr val="B7B7B7"/>
                </a:solidFill>
              </a:rPr>
              <a:t>Architecting the Internet</a:t>
            </a:r>
            <a:endParaRPr>
              <a:solidFill>
                <a:srgbClr val="B7B7B7"/>
              </a:solidFill>
            </a:endParaRPr>
          </a:p>
          <a:p>
            <a:pPr marL="457200" lvl="0" indent="-342900" algn="l" rtl="0">
              <a:spcBef>
                <a:spcPts val="0"/>
              </a:spcBef>
              <a:spcAft>
                <a:spcPts val="0"/>
              </a:spcAft>
              <a:buClr>
                <a:schemeClr val="accent3"/>
              </a:buClr>
              <a:buSzPts val="1800"/>
              <a:buFont typeface="Roboto"/>
              <a:buChar char="•"/>
            </a:pPr>
            <a:r>
              <a:rPr lang="en" b="1">
                <a:solidFill>
                  <a:schemeClr val="accent3"/>
                </a:solidFill>
                <a:latin typeface="Roboto"/>
                <a:ea typeface="Roboto"/>
                <a:cs typeface="Roboto"/>
                <a:sym typeface="Roboto"/>
              </a:rPr>
              <a:t>Narrow Waist, Demultiplexing</a:t>
            </a:r>
            <a:endParaRPr b="1">
              <a:solidFill>
                <a:schemeClr val="accent3"/>
              </a:solidFill>
              <a:latin typeface="Roboto"/>
              <a:ea typeface="Roboto"/>
              <a:cs typeface="Roboto"/>
              <a:sym typeface="Roboto"/>
            </a:endParaRPr>
          </a:p>
          <a:p>
            <a:pPr marL="457200" lvl="0" indent="-342900" algn="l" rtl="0">
              <a:spcBef>
                <a:spcPts val="0"/>
              </a:spcBef>
              <a:spcAft>
                <a:spcPts val="0"/>
              </a:spcAft>
              <a:buClr>
                <a:srgbClr val="B7B7B7"/>
              </a:buClr>
              <a:buSzPts val="1800"/>
              <a:buChar char="•"/>
            </a:pPr>
            <a:r>
              <a:rPr lang="en">
                <a:solidFill>
                  <a:srgbClr val="B7B7B7"/>
                </a:solidFill>
              </a:rPr>
              <a:t>End-to-End Principle</a:t>
            </a:r>
            <a:endParaRPr>
              <a:solidFill>
                <a:srgbClr val="B7B7B7"/>
              </a:solidFill>
            </a:endParaRPr>
          </a:p>
          <a:p>
            <a:pPr marL="0" lvl="0" indent="0" algn="l" rtl="0">
              <a:spcBef>
                <a:spcPts val="600"/>
              </a:spcBef>
              <a:spcAft>
                <a:spcPts val="0"/>
              </a:spcAft>
              <a:buNone/>
            </a:pPr>
            <a:r>
              <a:rPr lang="en">
                <a:solidFill>
                  <a:srgbClr val="B7B7B7"/>
                </a:solidFill>
              </a:rPr>
              <a:t>Designing Resource Sharing</a:t>
            </a:r>
            <a:endParaRPr>
              <a:solidFill>
                <a:srgbClr val="B7B7B7"/>
              </a:solidFill>
            </a:endParaRPr>
          </a:p>
          <a:p>
            <a:pPr marL="457200" lvl="0" indent="-342900" algn="l" rtl="0">
              <a:spcBef>
                <a:spcPts val="600"/>
              </a:spcBef>
              <a:spcAft>
                <a:spcPts val="0"/>
              </a:spcAft>
              <a:buClr>
                <a:srgbClr val="B7B7B7"/>
              </a:buClr>
              <a:buSzPts val="1800"/>
              <a:buChar char="•"/>
            </a:pPr>
            <a:r>
              <a:rPr lang="en">
                <a:solidFill>
                  <a:srgbClr val="B7B7B7"/>
                </a:solidFill>
              </a:rPr>
              <a:t>Statistical Multiplexing</a:t>
            </a:r>
            <a:endParaRPr>
              <a:solidFill>
                <a:srgbClr val="B7B7B7"/>
              </a:solidFill>
            </a:endParaRPr>
          </a:p>
          <a:p>
            <a:pPr marL="457200" lvl="0" indent="-342900" algn="l" rtl="0">
              <a:spcBef>
                <a:spcPts val="0"/>
              </a:spcBef>
              <a:spcAft>
                <a:spcPts val="0"/>
              </a:spcAft>
              <a:buClr>
                <a:srgbClr val="B7B7B7"/>
              </a:buClr>
              <a:buSzPts val="1800"/>
              <a:buChar char="•"/>
            </a:pPr>
            <a:r>
              <a:rPr lang="en">
                <a:solidFill>
                  <a:srgbClr val="B7B7B7"/>
                </a:solidFill>
              </a:rPr>
              <a:t>Circuit vs. Packet Switching</a:t>
            </a:r>
            <a:endParaRPr>
              <a:solidFill>
                <a:srgbClr val="B7B7B7"/>
              </a:solidFill>
            </a:endParaRPr>
          </a:p>
          <a:p>
            <a:pPr marL="457200" lvl="0" indent="-342900" algn="l" rtl="0">
              <a:spcBef>
                <a:spcPts val="0"/>
              </a:spcBef>
              <a:spcAft>
                <a:spcPts val="0"/>
              </a:spcAft>
              <a:buClr>
                <a:srgbClr val="B7B7B7"/>
              </a:buClr>
              <a:buSzPts val="1800"/>
              <a:buChar char="•"/>
            </a:pPr>
            <a:r>
              <a:rPr lang="en">
                <a:solidFill>
                  <a:srgbClr val="B7B7B7"/>
                </a:solidFill>
              </a:rPr>
              <a:t>Which is Better?</a:t>
            </a:r>
            <a:endParaRPr>
              <a:solidFill>
                <a:srgbClr val="B7B7B7"/>
              </a:solidFill>
            </a:endParaRPr>
          </a:p>
          <a:p>
            <a:pPr marL="457200" lvl="0" indent="-342900" algn="l" rtl="0">
              <a:spcBef>
                <a:spcPts val="0"/>
              </a:spcBef>
              <a:spcAft>
                <a:spcPts val="0"/>
              </a:spcAft>
              <a:buClr>
                <a:srgbClr val="B7B7B7"/>
              </a:buClr>
              <a:buSzPts val="1800"/>
              <a:buChar char="•"/>
            </a:pPr>
            <a:r>
              <a:rPr lang="en">
                <a:solidFill>
                  <a:srgbClr val="B7B7B7"/>
                </a:solidFill>
              </a:rPr>
              <a:t>A Brief History</a:t>
            </a:r>
            <a:endParaRPr>
              <a:solidFill>
                <a:srgbClr val="B7B7B7"/>
              </a:solidFill>
            </a:endParaRPr>
          </a:p>
        </p:txBody>
      </p:sp>
      <p:sp>
        <p:nvSpPr>
          <p:cNvPr id="194" name="Google Shape;194;p32"/>
          <p:cNvSpPr txBox="1">
            <a:spLocks noGrp="1"/>
          </p:cNvSpPr>
          <p:nvPr>
            <p:ph type="title"/>
          </p:nvPr>
        </p:nvSpPr>
        <p:spPr>
          <a:xfrm>
            <a:off x="177925" y="2003300"/>
            <a:ext cx="4038000" cy="20379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Narrow Waist, Demultiplexing</a:t>
            </a:r>
            <a:endParaRPr/>
          </a:p>
        </p:txBody>
      </p:sp>
      <p:sp>
        <p:nvSpPr>
          <p:cNvPr id="195" name="Google Shape;195;p32"/>
          <p:cNvSpPr txBox="1">
            <a:spLocks noGrp="1"/>
          </p:cNvSpPr>
          <p:nvPr>
            <p:ph type="subTitle" idx="2"/>
          </p:nvPr>
        </p:nvSpPr>
        <p:spPr>
          <a:xfrm>
            <a:off x="177925" y="4068000"/>
            <a:ext cx="4158000" cy="393600"/>
          </a:xfrm>
          <a:prstGeom prst="rect">
            <a:avLst/>
          </a:prstGeom>
        </p:spPr>
        <p:txBody>
          <a:bodyPr spcFirstLastPara="1" wrap="square" lIns="91425" tIns="91425" rIns="91425" bIns="91425" anchor="ctr" anchorCtr="0">
            <a:noAutofit/>
          </a:bodyPr>
          <a:lstStyle/>
          <a:p>
            <a:pPr marL="0" lvl="0" indent="0" algn="l" rtl="0">
              <a:spcBef>
                <a:spcPts val="600"/>
              </a:spcBef>
              <a:spcAft>
                <a:spcPts val="0"/>
              </a:spcAft>
              <a:buNone/>
            </a:pPr>
            <a:r>
              <a:rPr lang="en-US" dirty="0"/>
              <a:t>Lecture 2, Spring 2026</a:t>
            </a:r>
            <a:endParaRPr dirty="0"/>
          </a:p>
        </p:txBody>
      </p:sp>
      <p:sp>
        <p:nvSpPr>
          <p:cNvPr id="2" name="Slide Number Placeholder 1">
            <a:extLst>
              <a:ext uri="{FF2B5EF4-FFF2-40B4-BE49-F238E27FC236}">
                <a16:creationId xmlns:a16="http://schemas.microsoft.com/office/drawing/2014/main" id="{86700241-0EF3-D8B5-DF32-8EAF56815D0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5</a:t>
            </a:fld>
            <a:endParaRPr lang="en"/>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1363"/>
        <p:cNvGrpSpPr/>
        <p:nvPr/>
      </p:nvGrpSpPr>
      <p:grpSpPr>
        <a:xfrm>
          <a:off x="0" y="0"/>
          <a:ext cx="0" cy="0"/>
          <a:chOff x="0" y="0"/>
          <a:chExt cx="0" cy="0"/>
        </a:xfrm>
      </p:grpSpPr>
      <p:sp>
        <p:nvSpPr>
          <p:cNvPr id="1364" name="Google Shape;1364;p83"/>
          <p:cNvSpPr txBox="1">
            <a:spLocks noGrp="1"/>
          </p:cNvSpPr>
          <p:nvPr>
            <p:ph type="body" idx="1"/>
          </p:nvPr>
        </p:nvSpPr>
        <p:spPr>
          <a:xfrm>
            <a:off x="4812375" y="402200"/>
            <a:ext cx="4038000" cy="4260900"/>
          </a:xfrm>
          <a:prstGeom prst="rect">
            <a:avLst/>
          </a:prstGeom>
        </p:spPr>
        <p:txBody>
          <a:bodyPr spcFirstLastPara="1" wrap="square" lIns="91425" tIns="91425" rIns="91425" bIns="91425" anchor="ctr" anchorCtr="0">
            <a:noAutofit/>
          </a:bodyPr>
          <a:lstStyle/>
          <a:p>
            <a:pPr marL="0" lvl="0" indent="0" algn="l" rtl="0">
              <a:spcBef>
                <a:spcPts val="600"/>
              </a:spcBef>
              <a:spcAft>
                <a:spcPts val="0"/>
              </a:spcAft>
              <a:buNone/>
            </a:pPr>
            <a:r>
              <a:rPr lang="en">
                <a:solidFill>
                  <a:srgbClr val="B7B7B7"/>
                </a:solidFill>
              </a:rPr>
              <a:t>Internet Design Principles</a:t>
            </a:r>
            <a:endParaRPr>
              <a:solidFill>
                <a:srgbClr val="B7B7B7"/>
              </a:solidFill>
            </a:endParaRPr>
          </a:p>
          <a:p>
            <a:pPr marL="457200" lvl="0" indent="-342900" algn="l" rtl="0">
              <a:spcBef>
                <a:spcPts val="600"/>
              </a:spcBef>
              <a:spcAft>
                <a:spcPts val="0"/>
              </a:spcAft>
              <a:buClr>
                <a:srgbClr val="B7B7B7"/>
              </a:buClr>
              <a:buSzPts val="1800"/>
              <a:buChar char="•"/>
            </a:pPr>
            <a:r>
              <a:rPr lang="en">
                <a:solidFill>
                  <a:srgbClr val="B7B7B7"/>
                </a:solidFill>
              </a:rPr>
              <a:t>Architecting the Internet</a:t>
            </a:r>
            <a:endParaRPr>
              <a:solidFill>
                <a:srgbClr val="B7B7B7"/>
              </a:solidFill>
            </a:endParaRPr>
          </a:p>
          <a:p>
            <a:pPr marL="457200" lvl="0" indent="-342900" algn="l" rtl="0">
              <a:spcBef>
                <a:spcPts val="0"/>
              </a:spcBef>
              <a:spcAft>
                <a:spcPts val="0"/>
              </a:spcAft>
              <a:buClr>
                <a:srgbClr val="B7B7B7"/>
              </a:buClr>
              <a:buSzPts val="1800"/>
              <a:buChar char="•"/>
            </a:pPr>
            <a:r>
              <a:rPr lang="en">
                <a:solidFill>
                  <a:srgbClr val="B7B7B7"/>
                </a:solidFill>
              </a:rPr>
              <a:t>Narrow Waist, Demultiplexing</a:t>
            </a:r>
            <a:endParaRPr>
              <a:solidFill>
                <a:srgbClr val="B7B7B7"/>
              </a:solidFill>
            </a:endParaRPr>
          </a:p>
          <a:p>
            <a:pPr marL="457200" lvl="0" indent="-342900" algn="l" rtl="0">
              <a:spcBef>
                <a:spcPts val="0"/>
              </a:spcBef>
              <a:spcAft>
                <a:spcPts val="0"/>
              </a:spcAft>
              <a:buClr>
                <a:srgbClr val="B7B7B7"/>
              </a:buClr>
              <a:buSzPts val="1800"/>
              <a:buChar char="•"/>
            </a:pPr>
            <a:r>
              <a:rPr lang="en">
                <a:solidFill>
                  <a:srgbClr val="B7B7B7"/>
                </a:solidFill>
              </a:rPr>
              <a:t>End-to-End Principle</a:t>
            </a:r>
            <a:endParaRPr>
              <a:solidFill>
                <a:srgbClr val="B7B7B7"/>
              </a:solidFill>
            </a:endParaRPr>
          </a:p>
          <a:p>
            <a:pPr marL="0" lvl="0" indent="0" algn="l" rtl="0">
              <a:spcBef>
                <a:spcPts val="600"/>
              </a:spcBef>
              <a:spcAft>
                <a:spcPts val="0"/>
              </a:spcAft>
              <a:buNone/>
            </a:pPr>
            <a:r>
              <a:rPr lang="en" b="1">
                <a:solidFill>
                  <a:schemeClr val="accent3"/>
                </a:solidFill>
                <a:latin typeface="Roboto"/>
                <a:ea typeface="Roboto"/>
                <a:cs typeface="Roboto"/>
                <a:sym typeface="Roboto"/>
              </a:rPr>
              <a:t>Designing Resource Sharing</a:t>
            </a:r>
            <a:endParaRPr b="1">
              <a:solidFill>
                <a:schemeClr val="accent3"/>
              </a:solidFill>
              <a:latin typeface="Roboto"/>
              <a:ea typeface="Roboto"/>
              <a:cs typeface="Roboto"/>
              <a:sym typeface="Roboto"/>
            </a:endParaRPr>
          </a:p>
          <a:p>
            <a:pPr marL="457200" lvl="0" indent="-342900" algn="l" rtl="0">
              <a:spcBef>
                <a:spcPts val="600"/>
              </a:spcBef>
              <a:spcAft>
                <a:spcPts val="0"/>
              </a:spcAft>
              <a:buClr>
                <a:srgbClr val="B7B7B7"/>
              </a:buClr>
              <a:buSzPts val="1800"/>
              <a:buChar char="•"/>
            </a:pPr>
            <a:r>
              <a:rPr lang="en">
                <a:solidFill>
                  <a:srgbClr val="B7B7B7"/>
                </a:solidFill>
              </a:rPr>
              <a:t>Statistical Multiplexing</a:t>
            </a:r>
            <a:endParaRPr>
              <a:solidFill>
                <a:srgbClr val="B7B7B7"/>
              </a:solidFill>
            </a:endParaRPr>
          </a:p>
          <a:p>
            <a:pPr marL="457200" lvl="0" indent="-342900" algn="l" rtl="0">
              <a:spcBef>
                <a:spcPts val="0"/>
              </a:spcBef>
              <a:spcAft>
                <a:spcPts val="0"/>
              </a:spcAft>
              <a:buClr>
                <a:srgbClr val="B7B7B7"/>
              </a:buClr>
              <a:buSzPts val="1800"/>
              <a:buChar char="•"/>
            </a:pPr>
            <a:r>
              <a:rPr lang="en">
                <a:solidFill>
                  <a:srgbClr val="B7B7B7"/>
                </a:solidFill>
              </a:rPr>
              <a:t>Circuit vs. Packet Switching</a:t>
            </a:r>
            <a:endParaRPr>
              <a:solidFill>
                <a:srgbClr val="B7B7B7"/>
              </a:solidFill>
            </a:endParaRPr>
          </a:p>
          <a:p>
            <a:pPr marL="457200" lvl="0" indent="-342900" algn="l" rtl="0">
              <a:spcBef>
                <a:spcPts val="0"/>
              </a:spcBef>
              <a:spcAft>
                <a:spcPts val="0"/>
              </a:spcAft>
              <a:buClr>
                <a:srgbClr val="B7B7B7"/>
              </a:buClr>
              <a:buSzPts val="1800"/>
              <a:buChar char="•"/>
            </a:pPr>
            <a:r>
              <a:rPr lang="en">
                <a:solidFill>
                  <a:srgbClr val="B7B7B7"/>
                </a:solidFill>
              </a:rPr>
              <a:t>Which is Better?</a:t>
            </a:r>
            <a:endParaRPr>
              <a:solidFill>
                <a:srgbClr val="B7B7B7"/>
              </a:solidFill>
            </a:endParaRPr>
          </a:p>
          <a:p>
            <a:pPr marL="457200" lvl="0" indent="-342900" algn="l" rtl="0">
              <a:spcBef>
                <a:spcPts val="0"/>
              </a:spcBef>
              <a:spcAft>
                <a:spcPts val="0"/>
              </a:spcAft>
              <a:buClr>
                <a:schemeClr val="accent3"/>
              </a:buClr>
              <a:buSzPts val="1800"/>
              <a:buFont typeface="Roboto"/>
              <a:buChar char="•"/>
            </a:pPr>
            <a:r>
              <a:rPr lang="en" b="1">
                <a:solidFill>
                  <a:schemeClr val="accent3"/>
                </a:solidFill>
                <a:latin typeface="Roboto"/>
                <a:ea typeface="Roboto"/>
                <a:cs typeface="Roboto"/>
                <a:sym typeface="Roboto"/>
              </a:rPr>
              <a:t>A Brief History</a:t>
            </a:r>
            <a:endParaRPr b="1">
              <a:solidFill>
                <a:schemeClr val="accent3"/>
              </a:solidFill>
              <a:latin typeface="Roboto"/>
              <a:ea typeface="Roboto"/>
              <a:cs typeface="Roboto"/>
              <a:sym typeface="Roboto"/>
            </a:endParaRPr>
          </a:p>
        </p:txBody>
      </p:sp>
      <p:sp>
        <p:nvSpPr>
          <p:cNvPr id="1365" name="Google Shape;1365;p83"/>
          <p:cNvSpPr txBox="1">
            <a:spLocks noGrp="1"/>
          </p:cNvSpPr>
          <p:nvPr>
            <p:ph type="title"/>
          </p:nvPr>
        </p:nvSpPr>
        <p:spPr>
          <a:xfrm>
            <a:off x="177925" y="1589050"/>
            <a:ext cx="4038000" cy="24522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Circuit vs. Packet Switching:</a:t>
            </a:r>
            <a:br>
              <a:rPr lang="en"/>
            </a:br>
            <a:r>
              <a:rPr lang="en"/>
              <a:t>A Brief History</a:t>
            </a:r>
            <a:endParaRPr/>
          </a:p>
        </p:txBody>
      </p:sp>
      <p:sp>
        <p:nvSpPr>
          <p:cNvPr id="1366" name="Google Shape;1366;p83"/>
          <p:cNvSpPr txBox="1">
            <a:spLocks noGrp="1"/>
          </p:cNvSpPr>
          <p:nvPr>
            <p:ph type="subTitle" idx="2"/>
          </p:nvPr>
        </p:nvSpPr>
        <p:spPr>
          <a:xfrm>
            <a:off x="177925" y="4068000"/>
            <a:ext cx="4158000" cy="393600"/>
          </a:xfrm>
          <a:prstGeom prst="rect">
            <a:avLst/>
          </a:prstGeom>
        </p:spPr>
        <p:txBody>
          <a:bodyPr spcFirstLastPara="1" wrap="square" lIns="91425" tIns="91425" rIns="91425" bIns="91425" anchor="ctr" anchorCtr="0">
            <a:noAutofit/>
          </a:bodyPr>
          <a:lstStyle/>
          <a:p>
            <a:pPr marL="0" lvl="0" indent="0" algn="l" rtl="0">
              <a:spcBef>
                <a:spcPts val="600"/>
              </a:spcBef>
              <a:spcAft>
                <a:spcPts val="0"/>
              </a:spcAft>
              <a:buNone/>
            </a:pPr>
            <a:r>
              <a:rPr lang="en-US" dirty="0"/>
              <a:t>Lecture 2, Spring 2026</a:t>
            </a:r>
            <a:endParaRPr dirty="0"/>
          </a:p>
        </p:txBody>
      </p:sp>
      <p:sp>
        <p:nvSpPr>
          <p:cNvPr id="2" name="Slide Number Placeholder 1">
            <a:extLst>
              <a:ext uri="{FF2B5EF4-FFF2-40B4-BE49-F238E27FC236}">
                <a16:creationId xmlns:a16="http://schemas.microsoft.com/office/drawing/2014/main" id="{F6D1AFB8-983A-18D4-42C5-735C123559D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50</a:t>
            </a:fld>
            <a:endParaRPr lang="en"/>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1370"/>
        <p:cNvGrpSpPr/>
        <p:nvPr/>
      </p:nvGrpSpPr>
      <p:grpSpPr>
        <a:xfrm>
          <a:off x="0" y="0"/>
          <a:ext cx="0" cy="0"/>
          <a:chOff x="0" y="0"/>
          <a:chExt cx="0" cy="0"/>
        </a:xfrm>
      </p:grpSpPr>
      <p:sp>
        <p:nvSpPr>
          <p:cNvPr id="1371" name="Google Shape;1371;p84"/>
          <p:cNvSpPr txBox="1">
            <a:spLocks noGrp="1"/>
          </p:cNvSpPr>
          <p:nvPr>
            <p:ph type="title"/>
          </p:nvPr>
        </p:nvSpPr>
        <p:spPr>
          <a:xfrm>
            <a:off x="0" y="0"/>
            <a:ext cx="9144000" cy="393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Circuit vs. Packet Switching in Practice</a:t>
            </a:r>
            <a:endParaRPr/>
          </a:p>
        </p:txBody>
      </p:sp>
      <p:sp>
        <p:nvSpPr>
          <p:cNvPr id="1372" name="Google Shape;1372;p84"/>
          <p:cNvSpPr txBox="1">
            <a:spLocks noGrp="1"/>
          </p:cNvSpPr>
          <p:nvPr>
            <p:ph type="body" idx="1"/>
          </p:nvPr>
        </p:nvSpPr>
        <p:spPr>
          <a:xfrm>
            <a:off x="107050" y="402200"/>
            <a:ext cx="8909700" cy="45306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a:t>Packet switching is the default in the modern Internet.</a:t>
            </a:r>
            <a:endParaRPr/>
          </a:p>
          <a:p>
            <a:pPr marL="0" lvl="0" indent="0" algn="l" rtl="0">
              <a:spcBef>
                <a:spcPts val="600"/>
              </a:spcBef>
              <a:spcAft>
                <a:spcPts val="0"/>
              </a:spcAft>
              <a:buNone/>
            </a:pPr>
            <a:r>
              <a:rPr lang="en"/>
              <a:t>Circuit switching used in limited settings.</a:t>
            </a:r>
            <a:endParaRPr/>
          </a:p>
          <a:p>
            <a:pPr marL="457200" lvl="0" indent="-342900" algn="l" rtl="0">
              <a:spcBef>
                <a:spcPts val="600"/>
              </a:spcBef>
              <a:spcAft>
                <a:spcPts val="0"/>
              </a:spcAft>
              <a:buSzPts val="1800"/>
              <a:buChar char="●"/>
            </a:pPr>
            <a:r>
              <a:rPr lang="en"/>
              <a:t>RSVP (Resource Reservation Protocol) inside a local network.</a:t>
            </a:r>
            <a:endParaRPr/>
          </a:p>
          <a:p>
            <a:pPr marL="457200" lvl="0" indent="-342900" algn="l" rtl="0">
              <a:spcBef>
                <a:spcPts val="0"/>
              </a:spcBef>
              <a:spcAft>
                <a:spcPts val="0"/>
              </a:spcAft>
              <a:buSzPts val="1800"/>
              <a:buChar char="●"/>
            </a:pPr>
            <a:r>
              <a:rPr lang="en"/>
              <a:t>Users can buy a dedicated link, e.g. MPLS circuits, leased lines.</a:t>
            </a:r>
            <a:endParaRPr/>
          </a:p>
          <a:p>
            <a:pPr marL="914400" lvl="1" indent="-342900" algn="l" rtl="0">
              <a:spcBef>
                <a:spcPts val="0"/>
              </a:spcBef>
              <a:spcAft>
                <a:spcPts val="0"/>
              </a:spcAft>
              <a:buSzPts val="1800"/>
              <a:buChar char="○"/>
            </a:pPr>
            <a:r>
              <a:rPr lang="en"/>
              <a:t>Companies might buy dedicated links between their offices.</a:t>
            </a:r>
            <a:endParaRPr/>
          </a:p>
          <a:p>
            <a:pPr marL="914400" lvl="1" indent="-342900" algn="l" rtl="0">
              <a:spcBef>
                <a:spcPts val="0"/>
              </a:spcBef>
              <a:spcAft>
                <a:spcPts val="0"/>
              </a:spcAft>
              <a:buSzPts val="1800"/>
              <a:buChar char="○"/>
            </a:pPr>
            <a:r>
              <a:rPr lang="en"/>
              <a:t>Very expensive. 10–20 times more than a normal connection.</a:t>
            </a:r>
            <a:endParaRPr/>
          </a:p>
          <a:p>
            <a:pPr marL="914400" lvl="1" indent="-342900" algn="l" rtl="0">
              <a:spcBef>
                <a:spcPts val="0"/>
              </a:spcBef>
              <a:spcAft>
                <a:spcPts val="0"/>
              </a:spcAft>
              <a:buSzPts val="1800"/>
              <a:buChar char="○"/>
            </a:pPr>
            <a:r>
              <a:rPr lang="en"/>
              <a:t>Reservation requires manual set-up, and lasts for years.</a:t>
            </a:r>
            <a:endParaRPr/>
          </a:p>
          <a:p>
            <a:pPr marL="914400" lvl="1" indent="-342900" algn="l" rtl="0">
              <a:spcBef>
                <a:spcPts val="0"/>
              </a:spcBef>
              <a:spcAft>
                <a:spcPts val="0"/>
              </a:spcAft>
              <a:buSzPts val="1800"/>
              <a:buChar char="○"/>
            </a:pPr>
            <a:r>
              <a:rPr lang="en"/>
              <a:t>Reservation is per-company, not per-flow.</a:t>
            </a:r>
            <a:endParaRPr/>
          </a:p>
          <a:p>
            <a:pPr marL="457200" lvl="0" indent="-342900" algn="l" rtl="0">
              <a:spcBef>
                <a:spcPts val="0"/>
              </a:spcBef>
              <a:spcAft>
                <a:spcPts val="0"/>
              </a:spcAft>
              <a:buSzPts val="1800"/>
              <a:buChar char="●"/>
            </a:pPr>
            <a:r>
              <a:rPr lang="en"/>
              <a:t>These settings are more constrained than reservations on the whole Internet.</a:t>
            </a:r>
            <a:endParaRPr/>
          </a:p>
        </p:txBody>
      </p:sp>
      <p:sp>
        <p:nvSpPr>
          <p:cNvPr id="2" name="Slide Number Placeholder 1">
            <a:extLst>
              <a:ext uri="{FF2B5EF4-FFF2-40B4-BE49-F238E27FC236}">
                <a16:creationId xmlns:a16="http://schemas.microsoft.com/office/drawing/2014/main" id="{7AD1B92D-8B45-B60C-54F9-87BDB3EA248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51</a:t>
            </a:fld>
            <a:endParaRPr lang="en"/>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1376"/>
        <p:cNvGrpSpPr/>
        <p:nvPr/>
      </p:nvGrpSpPr>
      <p:grpSpPr>
        <a:xfrm>
          <a:off x="0" y="0"/>
          <a:ext cx="0" cy="0"/>
          <a:chOff x="0" y="0"/>
          <a:chExt cx="0" cy="0"/>
        </a:xfrm>
      </p:grpSpPr>
      <p:sp>
        <p:nvSpPr>
          <p:cNvPr id="1377" name="Google Shape;1377;p85"/>
          <p:cNvSpPr txBox="1">
            <a:spLocks noGrp="1"/>
          </p:cNvSpPr>
          <p:nvPr>
            <p:ph type="title"/>
          </p:nvPr>
        </p:nvSpPr>
        <p:spPr>
          <a:xfrm>
            <a:off x="0" y="0"/>
            <a:ext cx="9144000" cy="393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accent3"/>
                </a:solidFill>
              </a:rPr>
              <a:t>Circuit vs. Packet Switching – A Brief History</a:t>
            </a:r>
            <a:endParaRPr/>
          </a:p>
        </p:txBody>
      </p:sp>
      <p:sp>
        <p:nvSpPr>
          <p:cNvPr id="1378" name="Google Shape;1378;p85"/>
          <p:cNvSpPr txBox="1">
            <a:spLocks noGrp="1"/>
          </p:cNvSpPr>
          <p:nvPr>
            <p:ph type="body" idx="1"/>
          </p:nvPr>
        </p:nvSpPr>
        <p:spPr>
          <a:xfrm>
            <a:off x="107050" y="402200"/>
            <a:ext cx="8909700" cy="45306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dirty="0"/>
              <a:t>Early Internet (1970s, 1980s) used packet switching.</a:t>
            </a:r>
            <a:endParaRPr dirty="0"/>
          </a:p>
          <a:p>
            <a:pPr marL="457200" lvl="0" indent="-342900" algn="l" rtl="0">
              <a:spcBef>
                <a:spcPts val="600"/>
              </a:spcBef>
              <a:spcAft>
                <a:spcPts val="0"/>
              </a:spcAft>
              <a:buSzPts val="1800"/>
              <a:buChar char="●"/>
            </a:pPr>
            <a:r>
              <a:rPr lang="en" dirty="0"/>
              <a:t>Well-suited for bursty file transfer applications.</a:t>
            </a:r>
            <a:endParaRPr dirty="0"/>
          </a:p>
          <a:p>
            <a:pPr marL="0" lvl="0" indent="0" algn="l" rtl="0">
              <a:spcBef>
                <a:spcPts val="600"/>
              </a:spcBef>
              <a:spcAft>
                <a:spcPts val="0"/>
              </a:spcAft>
              <a:buNone/>
            </a:pPr>
            <a:r>
              <a:rPr lang="en" dirty="0"/>
              <a:t>Next iteration (late 1980s, 1990s) tried to move toward circuit switching.</a:t>
            </a:r>
            <a:endParaRPr dirty="0"/>
          </a:p>
          <a:p>
            <a:pPr marL="457200" lvl="0" indent="-342900" algn="l" rtl="0">
              <a:spcBef>
                <a:spcPts val="600"/>
              </a:spcBef>
              <a:spcAft>
                <a:spcPts val="0"/>
              </a:spcAft>
              <a:buSzPts val="1800"/>
              <a:buChar char="●"/>
            </a:pPr>
            <a:r>
              <a:rPr lang="en" dirty="0"/>
              <a:t>Internet control shifted from the US government to companies.</a:t>
            </a:r>
            <a:endParaRPr dirty="0"/>
          </a:p>
          <a:p>
            <a:pPr marL="914400" lvl="1" indent="-342900" algn="l" rtl="0">
              <a:spcBef>
                <a:spcPts val="0"/>
              </a:spcBef>
              <a:spcAft>
                <a:spcPts val="0"/>
              </a:spcAft>
              <a:buSzPts val="1800"/>
              <a:buChar char="○"/>
            </a:pPr>
            <a:r>
              <a:rPr lang="en" dirty="0"/>
              <a:t>Circuit switching offers a more intuitive business model.</a:t>
            </a:r>
            <a:endParaRPr dirty="0"/>
          </a:p>
          <a:p>
            <a:pPr marL="457200" lvl="0" indent="-342900" algn="l" rtl="0">
              <a:spcBef>
                <a:spcPts val="0"/>
              </a:spcBef>
              <a:spcAft>
                <a:spcPts val="0"/>
              </a:spcAft>
              <a:buSzPts val="1800"/>
              <a:buChar char="●"/>
            </a:pPr>
            <a:r>
              <a:rPr lang="en" dirty="0"/>
              <a:t>Envisioned smooth voice/TV applications to dominate traffic.</a:t>
            </a:r>
            <a:endParaRPr dirty="0"/>
          </a:p>
          <a:p>
            <a:pPr marL="0" lvl="0" indent="0" algn="l" rtl="0">
              <a:spcBef>
                <a:spcPts val="600"/>
              </a:spcBef>
              <a:spcAft>
                <a:spcPts val="0"/>
              </a:spcAft>
              <a:buNone/>
            </a:pPr>
            <a:r>
              <a:rPr lang="en" dirty="0"/>
              <a:t>Spent 10+ years trying to realize the vision of circuit switching, but ultimately failed.</a:t>
            </a:r>
            <a:endParaRPr dirty="0"/>
          </a:p>
          <a:p>
            <a:pPr marL="457200" lvl="0" indent="-342900" algn="l" rtl="0">
              <a:spcBef>
                <a:spcPts val="600"/>
              </a:spcBef>
              <a:spcAft>
                <a:spcPts val="0"/>
              </a:spcAft>
              <a:buSzPts val="1800"/>
              <a:buChar char="●"/>
            </a:pPr>
            <a:r>
              <a:rPr lang="en" dirty="0"/>
              <a:t>Because of all the reasons we discussed.</a:t>
            </a:r>
            <a:endParaRPr dirty="0"/>
          </a:p>
          <a:p>
            <a:pPr marL="457200" lvl="0" indent="-342900" algn="l" rtl="0">
              <a:spcBef>
                <a:spcPts val="0"/>
              </a:spcBef>
              <a:spcAft>
                <a:spcPts val="0"/>
              </a:spcAft>
              <a:buSzPts val="1800"/>
              <a:buChar char="●"/>
            </a:pPr>
            <a:r>
              <a:rPr lang="en" dirty="0"/>
              <a:t>Bursty email and web browsing applications ended up dominating traffic.</a:t>
            </a:r>
            <a:endParaRPr dirty="0"/>
          </a:p>
          <a:p>
            <a:pPr marL="457200" lvl="0" indent="-342900" algn="l" rtl="0">
              <a:spcBef>
                <a:spcPts val="0"/>
              </a:spcBef>
              <a:spcAft>
                <a:spcPts val="0"/>
              </a:spcAft>
              <a:buSzPts val="1800"/>
              <a:buChar char="●"/>
            </a:pPr>
            <a:r>
              <a:rPr lang="en" dirty="0"/>
              <a:t>Users ended up adapting to packet switching realities.</a:t>
            </a:r>
          </a:p>
          <a:p>
            <a:pPr marL="914400" lvl="1" indent="-342900" algn="l" rtl="0">
              <a:spcBef>
                <a:spcPts val="0"/>
              </a:spcBef>
              <a:spcAft>
                <a:spcPts val="0"/>
              </a:spcAft>
              <a:buSzPts val="1800"/>
              <a:buChar char="○"/>
            </a:pPr>
            <a:r>
              <a:rPr lang="en-US" dirty="0"/>
              <a:t>Example: Video quality decreases if connection is poor. That’s just life.</a:t>
            </a:r>
          </a:p>
        </p:txBody>
      </p:sp>
      <p:sp>
        <p:nvSpPr>
          <p:cNvPr id="2" name="Slide Number Placeholder 1">
            <a:extLst>
              <a:ext uri="{FF2B5EF4-FFF2-40B4-BE49-F238E27FC236}">
                <a16:creationId xmlns:a16="http://schemas.microsoft.com/office/drawing/2014/main" id="{C8128CE2-EF6C-8177-FAAC-19EB025C3E1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52</a:t>
            </a:fld>
            <a:endParaRPr lang="en"/>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1382"/>
        <p:cNvGrpSpPr/>
        <p:nvPr/>
      </p:nvGrpSpPr>
      <p:grpSpPr>
        <a:xfrm>
          <a:off x="0" y="0"/>
          <a:ext cx="0" cy="0"/>
          <a:chOff x="0" y="0"/>
          <a:chExt cx="0" cy="0"/>
        </a:xfrm>
      </p:grpSpPr>
      <p:sp>
        <p:nvSpPr>
          <p:cNvPr id="1383" name="Google Shape;1383;p86"/>
          <p:cNvSpPr txBox="1">
            <a:spLocks noGrp="1"/>
          </p:cNvSpPr>
          <p:nvPr>
            <p:ph type="body" idx="1"/>
          </p:nvPr>
        </p:nvSpPr>
        <p:spPr>
          <a:xfrm>
            <a:off x="107050" y="3755000"/>
            <a:ext cx="8909700" cy="1215300"/>
          </a:xfrm>
          <a:prstGeom prst="rect">
            <a:avLst/>
          </a:prstGeom>
        </p:spPr>
        <p:txBody>
          <a:bodyPr spcFirstLastPara="1" wrap="square" lIns="91425" tIns="91425" rIns="91425" bIns="91425" anchor="t" anchorCtr="0">
            <a:noAutofit/>
          </a:bodyPr>
          <a:lstStyle/>
          <a:p>
            <a:pPr marL="457200" lvl="0" indent="-342900" algn="l" rtl="0">
              <a:spcBef>
                <a:spcPts val="600"/>
              </a:spcBef>
              <a:spcAft>
                <a:spcPts val="0"/>
              </a:spcAft>
              <a:buSzPts val="1800"/>
              <a:buChar char="●"/>
            </a:pPr>
            <a:r>
              <a:rPr lang="en"/>
              <a:t>End-to-end principle: Reliability must be implemented in end hosts (not routers) for correctness.</a:t>
            </a:r>
            <a:endParaRPr/>
          </a:p>
          <a:p>
            <a:pPr marL="457200" lvl="0" indent="-342900" algn="l" rtl="0">
              <a:spcBef>
                <a:spcPts val="0"/>
              </a:spcBef>
              <a:spcAft>
                <a:spcPts val="0"/>
              </a:spcAft>
              <a:buSzPts val="1800"/>
              <a:buChar char="●"/>
            </a:pPr>
            <a:r>
              <a:rPr lang="en"/>
              <a:t>Reliability could be added to routers as a performance optimization, though.</a:t>
            </a:r>
            <a:endParaRPr/>
          </a:p>
        </p:txBody>
      </p:sp>
      <p:sp>
        <p:nvSpPr>
          <p:cNvPr id="1384" name="Google Shape;1384;p86"/>
          <p:cNvSpPr txBox="1">
            <a:spLocks noGrp="1"/>
          </p:cNvSpPr>
          <p:nvPr>
            <p:ph type="title"/>
          </p:nvPr>
        </p:nvSpPr>
        <p:spPr>
          <a:xfrm>
            <a:off x="0" y="0"/>
            <a:ext cx="9144000" cy="393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Summary: Internet Design Principles</a:t>
            </a:r>
            <a:endParaRPr/>
          </a:p>
        </p:txBody>
      </p:sp>
      <p:sp>
        <p:nvSpPr>
          <p:cNvPr id="1385" name="Google Shape;1385;p86"/>
          <p:cNvSpPr txBox="1">
            <a:spLocks noGrp="1"/>
          </p:cNvSpPr>
          <p:nvPr>
            <p:ph type="body" idx="1"/>
          </p:nvPr>
        </p:nvSpPr>
        <p:spPr>
          <a:xfrm>
            <a:off x="107050" y="402200"/>
            <a:ext cx="8909700" cy="1215300"/>
          </a:xfrm>
          <a:prstGeom prst="rect">
            <a:avLst/>
          </a:prstGeom>
        </p:spPr>
        <p:txBody>
          <a:bodyPr spcFirstLastPara="1" wrap="square" lIns="91425" tIns="91425" rIns="91425" bIns="91425" anchor="t" anchorCtr="0">
            <a:noAutofit/>
          </a:bodyPr>
          <a:lstStyle/>
          <a:p>
            <a:pPr marL="457200" lvl="0" indent="-342900" algn="l" rtl="0">
              <a:spcBef>
                <a:spcPts val="600"/>
              </a:spcBef>
              <a:spcAft>
                <a:spcPts val="0"/>
              </a:spcAft>
              <a:buSzPts val="1800"/>
              <a:buChar char="●"/>
            </a:pPr>
            <a:r>
              <a:rPr lang="en"/>
              <a:t>Narrow-waist for federation: Everyone uses IP at Layer 3.</a:t>
            </a:r>
            <a:endParaRPr/>
          </a:p>
          <a:p>
            <a:pPr marL="457200" lvl="0" indent="-342900" algn="l" rtl="0">
              <a:spcBef>
                <a:spcPts val="0"/>
              </a:spcBef>
              <a:spcAft>
                <a:spcPts val="0"/>
              </a:spcAft>
              <a:buSzPts val="1800"/>
              <a:buChar char="●"/>
            </a:pPr>
            <a:r>
              <a:rPr lang="en"/>
              <a:t>Demultiplexing is used to pass a packet up to the correct higher-layer protocol.</a:t>
            </a:r>
            <a:endParaRPr/>
          </a:p>
          <a:p>
            <a:pPr marL="457200" lvl="0" indent="-342900" algn="l" rtl="0">
              <a:spcBef>
                <a:spcPts val="0"/>
              </a:spcBef>
              <a:spcAft>
                <a:spcPts val="0"/>
              </a:spcAft>
              <a:buSzPts val="1800"/>
              <a:buChar char="●"/>
            </a:pPr>
            <a:r>
              <a:rPr lang="en"/>
              <a:t>Ports are used to uniquely identify applications on an end host.</a:t>
            </a:r>
            <a:endParaRPr/>
          </a:p>
        </p:txBody>
      </p:sp>
      <p:sp>
        <p:nvSpPr>
          <p:cNvPr id="1386" name="Google Shape;1386;p86"/>
          <p:cNvSpPr/>
          <p:nvPr/>
        </p:nvSpPr>
        <p:spPr>
          <a:xfrm>
            <a:off x="978125" y="1671825"/>
            <a:ext cx="3785100" cy="1581900"/>
          </a:xfrm>
          <a:prstGeom prst="roundRect">
            <a:avLst>
              <a:gd name="adj" fmla="val 6849"/>
            </a:avLst>
          </a:prstGeom>
          <a:solidFill>
            <a:srgbClr val="EFEFEF"/>
          </a:solidFill>
          <a:ln w="9525" cap="flat" cmpd="sng">
            <a:solidFill>
              <a:schemeClr val="dk2"/>
            </a:solidFill>
            <a:prstDash val="solid"/>
            <a:round/>
            <a:headEnd type="none" w="sm" len="sm"/>
            <a:tailEnd type="none" w="sm" len="sm"/>
          </a:ln>
        </p:spPr>
        <p:txBody>
          <a:bodyPr spcFirstLastPara="1" wrap="square" lIns="0" tIns="0" rIns="0" bIns="0" anchor="b" anchorCtr="0">
            <a:noAutofit/>
          </a:bodyPr>
          <a:lstStyle/>
          <a:p>
            <a:pPr marL="0" lvl="0" indent="0" algn="l" rtl="0">
              <a:spcBef>
                <a:spcPts val="0"/>
              </a:spcBef>
              <a:spcAft>
                <a:spcPts val="0"/>
              </a:spcAft>
              <a:buNone/>
            </a:pPr>
            <a:r>
              <a:rPr lang="en" sz="1000">
                <a:latin typeface="Roboto"/>
                <a:ea typeface="Roboto"/>
                <a:cs typeface="Roboto"/>
                <a:sym typeface="Roboto"/>
              </a:rPr>
              <a:t>Software</a:t>
            </a:r>
            <a:endParaRPr sz="1000">
              <a:latin typeface="Roboto"/>
              <a:ea typeface="Roboto"/>
              <a:cs typeface="Roboto"/>
              <a:sym typeface="Roboto"/>
            </a:endParaRPr>
          </a:p>
        </p:txBody>
      </p:sp>
      <p:sp>
        <p:nvSpPr>
          <p:cNvPr id="1387" name="Google Shape;1387;p86"/>
          <p:cNvSpPr/>
          <p:nvPr/>
        </p:nvSpPr>
        <p:spPr>
          <a:xfrm>
            <a:off x="1809625" y="2279014"/>
            <a:ext cx="2461800" cy="863700"/>
          </a:xfrm>
          <a:prstGeom prst="roundRect">
            <a:avLst>
              <a:gd name="adj" fmla="val 10598"/>
            </a:avLst>
          </a:prstGeom>
          <a:solidFill>
            <a:srgbClr val="FFFFFF"/>
          </a:solidFill>
          <a:ln w="9525" cap="flat" cmpd="sng">
            <a:solidFill>
              <a:schemeClr val="dk2"/>
            </a:solidFill>
            <a:prstDash val="solid"/>
            <a:round/>
            <a:headEnd type="none" w="sm" len="sm"/>
            <a:tailEnd type="none" w="sm" len="sm"/>
          </a:ln>
        </p:spPr>
        <p:txBody>
          <a:bodyPr spcFirstLastPara="1" wrap="square" lIns="0" tIns="0" rIns="0" bIns="0" anchor="b" anchorCtr="0">
            <a:noAutofit/>
          </a:bodyPr>
          <a:lstStyle/>
          <a:p>
            <a:pPr marL="0" lvl="0" indent="0" algn="l" rtl="0">
              <a:spcBef>
                <a:spcPts val="0"/>
              </a:spcBef>
              <a:spcAft>
                <a:spcPts val="0"/>
              </a:spcAft>
              <a:buNone/>
            </a:pPr>
            <a:r>
              <a:rPr lang="en" sz="1000">
                <a:latin typeface="Roboto"/>
                <a:ea typeface="Roboto"/>
                <a:cs typeface="Roboto"/>
                <a:sym typeface="Roboto"/>
              </a:rPr>
              <a:t>Operating</a:t>
            </a:r>
            <a:endParaRPr sz="1000">
              <a:latin typeface="Roboto"/>
              <a:ea typeface="Roboto"/>
              <a:cs typeface="Roboto"/>
              <a:sym typeface="Roboto"/>
            </a:endParaRPr>
          </a:p>
          <a:p>
            <a:pPr marL="0" lvl="0" indent="0" algn="l" rtl="0">
              <a:spcBef>
                <a:spcPts val="0"/>
              </a:spcBef>
              <a:spcAft>
                <a:spcPts val="0"/>
              </a:spcAft>
              <a:buNone/>
            </a:pPr>
            <a:r>
              <a:rPr lang="en" sz="1000">
                <a:latin typeface="Roboto"/>
                <a:ea typeface="Roboto"/>
                <a:cs typeface="Roboto"/>
                <a:sym typeface="Roboto"/>
              </a:rPr>
              <a:t>System</a:t>
            </a:r>
            <a:endParaRPr sz="1000">
              <a:latin typeface="Roboto"/>
              <a:ea typeface="Roboto"/>
              <a:cs typeface="Roboto"/>
              <a:sym typeface="Roboto"/>
            </a:endParaRPr>
          </a:p>
        </p:txBody>
      </p:sp>
      <p:sp>
        <p:nvSpPr>
          <p:cNvPr id="1388" name="Google Shape;1388;p86"/>
          <p:cNvSpPr/>
          <p:nvPr/>
        </p:nvSpPr>
        <p:spPr>
          <a:xfrm>
            <a:off x="1996524" y="3355450"/>
            <a:ext cx="2088000" cy="256500"/>
          </a:xfrm>
          <a:prstGeom prst="roundRect">
            <a:avLst>
              <a:gd name="adj" fmla="val 16667"/>
            </a:avLst>
          </a:prstGeom>
          <a:solidFill>
            <a:srgbClr val="FCE5CD"/>
          </a:solidFill>
          <a:ln w="9525" cap="flat" cmpd="sng">
            <a:solidFill>
              <a:schemeClr val="dk2"/>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 sz="1000">
                <a:latin typeface="Roboto"/>
                <a:ea typeface="Roboto"/>
                <a:cs typeface="Roboto"/>
                <a:sym typeface="Roboto"/>
              </a:rPr>
              <a:t>Network Interface Card (Hardware)</a:t>
            </a:r>
            <a:endParaRPr sz="1000">
              <a:latin typeface="Roboto"/>
              <a:ea typeface="Roboto"/>
              <a:cs typeface="Roboto"/>
              <a:sym typeface="Roboto"/>
            </a:endParaRPr>
          </a:p>
        </p:txBody>
      </p:sp>
      <p:sp>
        <p:nvSpPr>
          <p:cNvPr id="1389" name="Google Shape;1389;p86"/>
          <p:cNvSpPr/>
          <p:nvPr/>
        </p:nvSpPr>
        <p:spPr>
          <a:xfrm>
            <a:off x="2789329" y="2831590"/>
            <a:ext cx="502500" cy="256500"/>
          </a:xfrm>
          <a:prstGeom prst="roundRect">
            <a:avLst>
              <a:gd name="adj" fmla="val 16667"/>
            </a:avLst>
          </a:prstGeom>
          <a:solidFill>
            <a:srgbClr val="D9EAD3"/>
          </a:solidFill>
          <a:ln w="9525" cap="flat" cmpd="sng">
            <a:solidFill>
              <a:schemeClr val="dk2"/>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 sz="1000">
                <a:latin typeface="Roboto"/>
                <a:ea typeface="Roboto"/>
                <a:cs typeface="Roboto"/>
                <a:sym typeface="Roboto"/>
              </a:rPr>
              <a:t>IP</a:t>
            </a:r>
            <a:endParaRPr sz="1000">
              <a:latin typeface="Roboto"/>
              <a:ea typeface="Roboto"/>
              <a:cs typeface="Roboto"/>
              <a:sym typeface="Roboto"/>
            </a:endParaRPr>
          </a:p>
        </p:txBody>
      </p:sp>
      <p:sp>
        <p:nvSpPr>
          <p:cNvPr id="1390" name="Google Shape;1390;p86"/>
          <p:cNvSpPr/>
          <p:nvPr/>
        </p:nvSpPr>
        <p:spPr>
          <a:xfrm>
            <a:off x="2407530" y="2393125"/>
            <a:ext cx="502500" cy="2565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 sz="1000">
                <a:latin typeface="Roboto"/>
                <a:ea typeface="Roboto"/>
                <a:cs typeface="Roboto"/>
                <a:sym typeface="Roboto"/>
              </a:rPr>
              <a:t>TCP</a:t>
            </a:r>
            <a:endParaRPr sz="1000">
              <a:latin typeface="Roboto"/>
              <a:ea typeface="Roboto"/>
              <a:cs typeface="Roboto"/>
              <a:sym typeface="Roboto"/>
            </a:endParaRPr>
          </a:p>
        </p:txBody>
      </p:sp>
      <p:sp>
        <p:nvSpPr>
          <p:cNvPr id="1391" name="Google Shape;1391;p86"/>
          <p:cNvSpPr/>
          <p:nvPr/>
        </p:nvSpPr>
        <p:spPr>
          <a:xfrm>
            <a:off x="3171128" y="2393125"/>
            <a:ext cx="502500" cy="2565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 sz="1000">
                <a:latin typeface="Roboto"/>
                <a:ea typeface="Roboto"/>
                <a:cs typeface="Roboto"/>
                <a:sym typeface="Roboto"/>
              </a:rPr>
              <a:t>UDP</a:t>
            </a:r>
            <a:endParaRPr sz="1000">
              <a:latin typeface="Roboto"/>
              <a:ea typeface="Roboto"/>
              <a:cs typeface="Roboto"/>
              <a:sym typeface="Roboto"/>
            </a:endParaRPr>
          </a:p>
        </p:txBody>
      </p:sp>
      <p:sp>
        <p:nvSpPr>
          <p:cNvPr id="1392" name="Google Shape;1392;p86"/>
          <p:cNvSpPr/>
          <p:nvPr/>
        </p:nvSpPr>
        <p:spPr>
          <a:xfrm>
            <a:off x="2789329" y="1754575"/>
            <a:ext cx="502500" cy="256500"/>
          </a:xfrm>
          <a:prstGeom prst="roundRect">
            <a:avLst>
              <a:gd name="adj" fmla="val 16667"/>
            </a:avLst>
          </a:prstGeom>
          <a:solidFill>
            <a:srgbClr val="D9D2E9"/>
          </a:solidFill>
          <a:ln w="9525" cap="flat" cmpd="sng">
            <a:solidFill>
              <a:schemeClr val="dk2"/>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 sz="1000">
                <a:latin typeface="Roboto"/>
                <a:ea typeface="Roboto"/>
                <a:cs typeface="Roboto"/>
                <a:sym typeface="Roboto"/>
              </a:rPr>
              <a:t>Firefox</a:t>
            </a:r>
            <a:endParaRPr sz="1000">
              <a:latin typeface="Roboto"/>
              <a:ea typeface="Roboto"/>
              <a:cs typeface="Roboto"/>
              <a:sym typeface="Roboto"/>
            </a:endParaRPr>
          </a:p>
        </p:txBody>
      </p:sp>
      <p:sp>
        <p:nvSpPr>
          <p:cNvPr id="1393" name="Google Shape;1393;p86"/>
          <p:cNvSpPr/>
          <p:nvPr/>
        </p:nvSpPr>
        <p:spPr>
          <a:xfrm>
            <a:off x="3404038" y="1754575"/>
            <a:ext cx="502500" cy="256500"/>
          </a:xfrm>
          <a:prstGeom prst="roundRect">
            <a:avLst>
              <a:gd name="adj" fmla="val 16667"/>
            </a:avLst>
          </a:prstGeom>
          <a:solidFill>
            <a:srgbClr val="D9D2E9"/>
          </a:solidFill>
          <a:ln w="9525" cap="flat" cmpd="sng">
            <a:solidFill>
              <a:schemeClr val="dk2"/>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 sz="1000">
                <a:latin typeface="Roboto"/>
                <a:ea typeface="Roboto"/>
                <a:cs typeface="Roboto"/>
                <a:sym typeface="Roboto"/>
              </a:rPr>
              <a:t>Zoom</a:t>
            </a:r>
            <a:endParaRPr sz="1000">
              <a:latin typeface="Roboto"/>
              <a:ea typeface="Roboto"/>
              <a:cs typeface="Roboto"/>
              <a:sym typeface="Roboto"/>
            </a:endParaRPr>
          </a:p>
        </p:txBody>
      </p:sp>
      <p:sp>
        <p:nvSpPr>
          <p:cNvPr id="1394" name="Google Shape;1394;p86"/>
          <p:cNvSpPr/>
          <p:nvPr/>
        </p:nvSpPr>
        <p:spPr>
          <a:xfrm>
            <a:off x="2174621" y="1754575"/>
            <a:ext cx="502500" cy="256500"/>
          </a:xfrm>
          <a:prstGeom prst="roundRect">
            <a:avLst>
              <a:gd name="adj" fmla="val 16667"/>
            </a:avLst>
          </a:prstGeom>
          <a:solidFill>
            <a:srgbClr val="D9D2E9"/>
          </a:solidFill>
          <a:ln w="9525" cap="flat" cmpd="sng">
            <a:solidFill>
              <a:schemeClr val="dk2"/>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 sz="1000">
                <a:latin typeface="Roboto"/>
                <a:ea typeface="Roboto"/>
                <a:cs typeface="Roboto"/>
                <a:sym typeface="Roboto"/>
              </a:rPr>
              <a:t>Email</a:t>
            </a:r>
            <a:endParaRPr sz="1000">
              <a:latin typeface="Roboto"/>
              <a:ea typeface="Roboto"/>
              <a:cs typeface="Roboto"/>
              <a:sym typeface="Roboto"/>
            </a:endParaRPr>
          </a:p>
        </p:txBody>
      </p:sp>
      <p:sp>
        <p:nvSpPr>
          <p:cNvPr id="1395" name="Google Shape;1395;p86"/>
          <p:cNvSpPr/>
          <p:nvPr/>
        </p:nvSpPr>
        <p:spPr>
          <a:xfrm>
            <a:off x="1559912" y="1754575"/>
            <a:ext cx="502500" cy="256500"/>
          </a:xfrm>
          <a:prstGeom prst="roundRect">
            <a:avLst>
              <a:gd name="adj" fmla="val 16667"/>
            </a:avLst>
          </a:prstGeom>
          <a:solidFill>
            <a:srgbClr val="D9D2E9"/>
          </a:solidFill>
          <a:ln w="9525" cap="flat" cmpd="sng">
            <a:solidFill>
              <a:schemeClr val="dk2"/>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 sz="1000">
                <a:latin typeface="Roboto"/>
                <a:ea typeface="Roboto"/>
                <a:cs typeface="Roboto"/>
                <a:sym typeface="Roboto"/>
              </a:rPr>
              <a:t>Slack</a:t>
            </a:r>
            <a:endParaRPr sz="1000">
              <a:latin typeface="Roboto"/>
              <a:ea typeface="Roboto"/>
              <a:cs typeface="Roboto"/>
              <a:sym typeface="Roboto"/>
            </a:endParaRPr>
          </a:p>
        </p:txBody>
      </p:sp>
      <p:sp>
        <p:nvSpPr>
          <p:cNvPr id="1396" name="Google Shape;1396;p86"/>
          <p:cNvSpPr/>
          <p:nvPr/>
        </p:nvSpPr>
        <p:spPr>
          <a:xfrm>
            <a:off x="4018746" y="1754575"/>
            <a:ext cx="502500" cy="256500"/>
          </a:xfrm>
          <a:prstGeom prst="roundRect">
            <a:avLst>
              <a:gd name="adj" fmla="val 16667"/>
            </a:avLst>
          </a:prstGeom>
          <a:solidFill>
            <a:srgbClr val="D9D2E9"/>
          </a:solidFill>
          <a:ln w="9525" cap="flat" cmpd="sng">
            <a:solidFill>
              <a:schemeClr val="dk2"/>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 sz="1000">
                <a:latin typeface="Roboto"/>
                <a:ea typeface="Roboto"/>
                <a:cs typeface="Roboto"/>
                <a:sym typeface="Roboto"/>
              </a:rPr>
              <a:t>Game</a:t>
            </a:r>
            <a:endParaRPr sz="1000">
              <a:latin typeface="Roboto"/>
              <a:ea typeface="Roboto"/>
              <a:cs typeface="Roboto"/>
              <a:sym typeface="Roboto"/>
            </a:endParaRPr>
          </a:p>
        </p:txBody>
      </p:sp>
      <p:sp>
        <p:nvSpPr>
          <p:cNvPr id="1397" name="Google Shape;1397;p86"/>
          <p:cNvSpPr txBox="1"/>
          <p:nvPr/>
        </p:nvSpPr>
        <p:spPr>
          <a:xfrm>
            <a:off x="314075" y="3355443"/>
            <a:ext cx="703500" cy="153900"/>
          </a:xfrm>
          <a:prstGeom prst="rect">
            <a:avLst/>
          </a:prstGeom>
          <a:noFill/>
          <a:ln>
            <a:noFill/>
          </a:ln>
        </p:spPr>
        <p:txBody>
          <a:bodyPr spcFirstLastPara="1" wrap="square" lIns="0" tIns="0" rIns="0" bIns="0" anchor="t" anchorCtr="0">
            <a:spAutoFit/>
          </a:bodyPr>
          <a:lstStyle/>
          <a:p>
            <a:pPr marL="0" lvl="0" indent="0" algn="l" rtl="0">
              <a:spcBef>
                <a:spcPts val="0"/>
              </a:spcBef>
              <a:spcAft>
                <a:spcPts val="0"/>
              </a:spcAft>
              <a:buNone/>
            </a:pPr>
            <a:r>
              <a:rPr lang="en" sz="1000">
                <a:solidFill>
                  <a:schemeClr val="dk1"/>
                </a:solidFill>
                <a:latin typeface="Roboto"/>
                <a:ea typeface="Roboto"/>
                <a:cs typeface="Roboto"/>
                <a:sym typeface="Roboto"/>
              </a:rPr>
              <a:t>Layers 1–2</a:t>
            </a:r>
            <a:endParaRPr sz="1000">
              <a:solidFill>
                <a:schemeClr val="dk1"/>
              </a:solidFill>
              <a:latin typeface="Roboto"/>
              <a:ea typeface="Roboto"/>
              <a:cs typeface="Roboto"/>
              <a:sym typeface="Roboto"/>
            </a:endParaRPr>
          </a:p>
        </p:txBody>
      </p:sp>
      <p:sp>
        <p:nvSpPr>
          <p:cNvPr id="1398" name="Google Shape;1398;p86"/>
          <p:cNvSpPr txBox="1"/>
          <p:nvPr/>
        </p:nvSpPr>
        <p:spPr>
          <a:xfrm>
            <a:off x="314075" y="2829441"/>
            <a:ext cx="703500" cy="153900"/>
          </a:xfrm>
          <a:prstGeom prst="rect">
            <a:avLst/>
          </a:prstGeom>
          <a:noFill/>
          <a:ln>
            <a:noFill/>
          </a:ln>
        </p:spPr>
        <p:txBody>
          <a:bodyPr spcFirstLastPara="1" wrap="square" lIns="0" tIns="0" rIns="0" bIns="0" anchor="t" anchorCtr="0">
            <a:spAutoFit/>
          </a:bodyPr>
          <a:lstStyle/>
          <a:p>
            <a:pPr marL="0" lvl="0" indent="0" algn="l" rtl="0">
              <a:spcBef>
                <a:spcPts val="0"/>
              </a:spcBef>
              <a:spcAft>
                <a:spcPts val="0"/>
              </a:spcAft>
              <a:buNone/>
            </a:pPr>
            <a:r>
              <a:rPr lang="en" sz="1000">
                <a:solidFill>
                  <a:schemeClr val="dk1"/>
                </a:solidFill>
                <a:latin typeface="Roboto"/>
                <a:ea typeface="Roboto"/>
                <a:cs typeface="Roboto"/>
                <a:sym typeface="Roboto"/>
              </a:rPr>
              <a:t>Layer 3</a:t>
            </a:r>
            <a:endParaRPr sz="1000">
              <a:solidFill>
                <a:schemeClr val="dk1"/>
              </a:solidFill>
              <a:latin typeface="Roboto"/>
              <a:ea typeface="Roboto"/>
              <a:cs typeface="Roboto"/>
              <a:sym typeface="Roboto"/>
            </a:endParaRPr>
          </a:p>
        </p:txBody>
      </p:sp>
      <p:sp>
        <p:nvSpPr>
          <p:cNvPr id="1399" name="Google Shape;1399;p86"/>
          <p:cNvSpPr txBox="1"/>
          <p:nvPr/>
        </p:nvSpPr>
        <p:spPr>
          <a:xfrm>
            <a:off x="314075" y="2389901"/>
            <a:ext cx="703500" cy="153900"/>
          </a:xfrm>
          <a:prstGeom prst="rect">
            <a:avLst/>
          </a:prstGeom>
          <a:noFill/>
          <a:ln>
            <a:noFill/>
          </a:ln>
        </p:spPr>
        <p:txBody>
          <a:bodyPr spcFirstLastPara="1" wrap="square" lIns="0" tIns="0" rIns="0" bIns="0" anchor="t" anchorCtr="0">
            <a:spAutoFit/>
          </a:bodyPr>
          <a:lstStyle/>
          <a:p>
            <a:pPr marL="0" lvl="0" indent="0" algn="l" rtl="0">
              <a:spcBef>
                <a:spcPts val="0"/>
              </a:spcBef>
              <a:spcAft>
                <a:spcPts val="0"/>
              </a:spcAft>
              <a:buNone/>
            </a:pPr>
            <a:r>
              <a:rPr lang="en" sz="1000">
                <a:solidFill>
                  <a:schemeClr val="dk1"/>
                </a:solidFill>
                <a:latin typeface="Roboto"/>
                <a:ea typeface="Roboto"/>
                <a:cs typeface="Roboto"/>
                <a:sym typeface="Roboto"/>
              </a:rPr>
              <a:t>Layer 4</a:t>
            </a:r>
            <a:endParaRPr sz="1000">
              <a:solidFill>
                <a:schemeClr val="dk1"/>
              </a:solidFill>
              <a:latin typeface="Roboto"/>
              <a:ea typeface="Roboto"/>
              <a:cs typeface="Roboto"/>
              <a:sym typeface="Roboto"/>
            </a:endParaRPr>
          </a:p>
        </p:txBody>
      </p:sp>
      <p:sp>
        <p:nvSpPr>
          <p:cNvPr id="1400" name="Google Shape;1400;p86"/>
          <p:cNvSpPr txBox="1"/>
          <p:nvPr/>
        </p:nvSpPr>
        <p:spPr>
          <a:xfrm>
            <a:off x="314075" y="1761837"/>
            <a:ext cx="703500" cy="153900"/>
          </a:xfrm>
          <a:prstGeom prst="rect">
            <a:avLst/>
          </a:prstGeom>
          <a:noFill/>
          <a:ln>
            <a:noFill/>
          </a:ln>
        </p:spPr>
        <p:txBody>
          <a:bodyPr spcFirstLastPara="1" wrap="square" lIns="0" tIns="0" rIns="0" bIns="0" anchor="t" anchorCtr="0">
            <a:spAutoFit/>
          </a:bodyPr>
          <a:lstStyle/>
          <a:p>
            <a:pPr marL="0" lvl="0" indent="0" algn="l" rtl="0">
              <a:spcBef>
                <a:spcPts val="0"/>
              </a:spcBef>
              <a:spcAft>
                <a:spcPts val="0"/>
              </a:spcAft>
              <a:buNone/>
            </a:pPr>
            <a:r>
              <a:rPr lang="en" sz="1000">
                <a:solidFill>
                  <a:schemeClr val="dk1"/>
                </a:solidFill>
                <a:latin typeface="Roboto"/>
                <a:ea typeface="Roboto"/>
                <a:cs typeface="Roboto"/>
                <a:sym typeface="Roboto"/>
              </a:rPr>
              <a:t>Layer 7</a:t>
            </a:r>
            <a:endParaRPr sz="1000">
              <a:solidFill>
                <a:schemeClr val="dk1"/>
              </a:solidFill>
              <a:latin typeface="Roboto"/>
              <a:ea typeface="Roboto"/>
              <a:cs typeface="Roboto"/>
              <a:sym typeface="Roboto"/>
            </a:endParaRPr>
          </a:p>
        </p:txBody>
      </p:sp>
      <p:sp>
        <p:nvSpPr>
          <p:cNvPr id="1401" name="Google Shape;1401;p86"/>
          <p:cNvSpPr/>
          <p:nvPr/>
        </p:nvSpPr>
        <p:spPr>
          <a:xfrm>
            <a:off x="1759946" y="2010933"/>
            <a:ext cx="1115740" cy="1422130"/>
          </a:xfrm>
          <a:custGeom>
            <a:avLst/>
            <a:gdLst/>
            <a:ahLst/>
            <a:cxnLst/>
            <a:rect l="l" t="t" r="r" b="b"/>
            <a:pathLst>
              <a:path w="75172" h="87341" extrusionOk="0">
                <a:moveTo>
                  <a:pt x="75166" y="87341"/>
                </a:moveTo>
                <a:cubicBezTo>
                  <a:pt x="74739" y="81685"/>
                  <a:pt x="76394" y="62315"/>
                  <a:pt x="72605" y="53404"/>
                </a:cubicBezTo>
                <a:cubicBezTo>
                  <a:pt x="68816" y="44493"/>
                  <a:pt x="63037" y="40279"/>
                  <a:pt x="52434" y="33873"/>
                </a:cubicBezTo>
                <a:cubicBezTo>
                  <a:pt x="41831" y="27467"/>
                  <a:pt x="17725" y="20614"/>
                  <a:pt x="8986" y="14968"/>
                </a:cubicBezTo>
                <a:cubicBezTo>
                  <a:pt x="247" y="9323"/>
                  <a:pt x="1498" y="2495"/>
                  <a:pt x="0" y="0"/>
                </a:cubicBezTo>
              </a:path>
            </a:pathLst>
          </a:custGeom>
          <a:noFill/>
          <a:ln w="19050" cap="flat" cmpd="sng">
            <a:solidFill>
              <a:schemeClr val="accent2"/>
            </a:solidFill>
            <a:prstDash val="solid"/>
            <a:round/>
            <a:headEnd type="none" w="med" len="med"/>
            <a:tailEnd type="triangle" w="med" len="med"/>
          </a:ln>
        </p:spPr>
        <p:txBody>
          <a:bodyPr/>
          <a:lstStyle/>
          <a:p>
            <a:endParaRPr lang="en-US"/>
          </a:p>
        </p:txBody>
      </p:sp>
      <p:sp>
        <p:nvSpPr>
          <p:cNvPr id="1402" name="Google Shape;1402;p86"/>
          <p:cNvSpPr/>
          <p:nvPr/>
        </p:nvSpPr>
        <p:spPr>
          <a:xfrm>
            <a:off x="2364771" y="2013489"/>
            <a:ext cx="637929" cy="1416024"/>
          </a:xfrm>
          <a:custGeom>
            <a:avLst/>
            <a:gdLst/>
            <a:ahLst/>
            <a:cxnLst/>
            <a:rect l="l" t="t" r="r" b="b"/>
            <a:pathLst>
              <a:path w="47289" h="86966" extrusionOk="0">
                <a:moveTo>
                  <a:pt x="47289" y="86966"/>
                </a:moveTo>
                <a:cubicBezTo>
                  <a:pt x="46862" y="81496"/>
                  <a:pt x="48142" y="65575"/>
                  <a:pt x="44727" y="54148"/>
                </a:cubicBezTo>
                <a:cubicBezTo>
                  <a:pt x="41312" y="42721"/>
                  <a:pt x="33684" y="25838"/>
                  <a:pt x="26798" y="18404"/>
                </a:cubicBezTo>
                <a:cubicBezTo>
                  <a:pt x="19912" y="10970"/>
                  <a:pt x="7876" y="12612"/>
                  <a:pt x="3410" y="9545"/>
                </a:cubicBezTo>
                <a:cubicBezTo>
                  <a:pt x="-1056" y="6478"/>
                  <a:pt x="568" y="1591"/>
                  <a:pt x="0" y="0"/>
                </a:cubicBezTo>
              </a:path>
            </a:pathLst>
          </a:custGeom>
          <a:noFill/>
          <a:ln w="19050" cap="flat" cmpd="sng">
            <a:solidFill>
              <a:schemeClr val="accent2"/>
            </a:solidFill>
            <a:prstDash val="solid"/>
            <a:round/>
            <a:headEnd type="none" w="med" len="med"/>
            <a:tailEnd type="triangle" w="med" len="med"/>
          </a:ln>
        </p:spPr>
        <p:txBody>
          <a:bodyPr/>
          <a:lstStyle/>
          <a:p>
            <a:endParaRPr lang="en-US"/>
          </a:p>
        </p:txBody>
      </p:sp>
      <p:sp>
        <p:nvSpPr>
          <p:cNvPr id="1403" name="Google Shape;1403;p86"/>
          <p:cNvSpPr/>
          <p:nvPr/>
        </p:nvSpPr>
        <p:spPr>
          <a:xfrm>
            <a:off x="3153629" y="2016566"/>
            <a:ext cx="558099" cy="1402509"/>
          </a:xfrm>
          <a:custGeom>
            <a:avLst/>
            <a:gdLst/>
            <a:ahLst/>
            <a:cxnLst/>
            <a:rect l="l" t="t" r="r" b="b"/>
            <a:pathLst>
              <a:path w="34276" h="86136" extrusionOk="0">
                <a:moveTo>
                  <a:pt x="178" y="86136"/>
                </a:moveTo>
                <a:cubicBezTo>
                  <a:pt x="315" y="80976"/>
                  <a:pt x="-701" y="66163"/>
                  <a:pt x="1000" y="55173"/>
                </a:cubicBezTo>
                <a:cubicBezTo>
                  <a:pt x="2701" y="44183"/>
                  <a:pt x="5476" y="27354"/>
                  <a:pt x="10385" y="20195"/>
                </a:cubicBezTo>
                <a:cubicBezTo>
                  <a:pt x="15294" y="13036"/>
                  <a:pt x="26473" y="15587"/>
                  <a:pt x="30455" y="12221"/>
                </a:cubicBezTo>
                <a:cubicBezTo>
                  <a:pt x="34437" y="8855"/>
                  <a:pt x="33639" y="2037"/>
                  <a:pt x="34276" y="0"/>
                </a:cubicBezTo>
              </a:path>
            </a:pathLst>
          </a:custGeom>
          <a:noFill/>
          <a:ln w="19050" cap="flat" cmpd="sng">
            <a:solidFill>
              <a:schemeClr val="accent2"/>
            </a:solidFill>
            <a:prstDash val="solid"/>
            <a:round/>
            <a:headEnd type="none" w="med" len="med"/>
            <a:tailEnd type="triangle" w="med" len="med"/>
          </a:ln>
        </p:spPr>
        <p:txBody>
          <a:bodyPr/>
          <a:lstStyle/>
          <a:p>
            <a:endParaRPr lang="en-US"/>
          </a:p>
        </p:txBody>
      </p:sp>
      <p:sp>
        <p:nvSpPr>
          <p:cNvPr id="1404" name="Google Shape;1404;p86"/>
          <p:cNvSpPr/>
          <p:nvPr/>
        </p:nvSpPr>
        <p:spPr>
          <a:xfrm>
            <a:off x="5037550" y="1665925"/>
            <a:ext cx="1704600" cy="1710900"/>
          </a:xfrm>
          <a:prstGeom prst="roundRect">
            <a:avLst>
              <a:gd name="adj" fmla="val 8208"/>
            </a:avLst>
          </a:prstGeom>
          <a:solidFill>
            <a:srgbClr val="D9EAD3"/>
          </a:solidFill>
          <a:ln w="9525" cap="flat" cmpd="sng">
            <a:solidFill>
              <a:srgbClr val="666666"/>
            </a:solidFill>
            <a:prstDash val="solid"/>
            <a:round/>
            <a:headEnd type="none" w="sm" len="sm"/>
            <a:tailEnd type="none" w="sm" len="sm"/>
          </a:ln>
        </p:spPr>
        <p:txBody>
          <a:bodyPr spcFirstLastPara="1" wrap="square" lIns="27425" tIns="27425" rIns="27425" bIns="27425" anchor="t" anchorCtr="0">
            <a:noAutofit/>
          </a:bodyPr>
          <a:lstStyle/>
          <a:p>
            <a:pPr marL="0" lvl="0" indent="0" algn="ctr" rtl="0">
              <a:spcBef>
                <a:spcPts val="0"/>
              </a:spcBef>
              <a:spcAft>
                <a:spcPts val="0"/>
              </a:spcAft>
              <a:buNone/>
            </a:pPr>
            <a:r>
              <a:rPr lang="en" sz="1200">
                <a:latin typeface="Roboto"/>
                <a:ea typeface="Roboto"/>
                <a:cs typeface="Roboto"/>
                <a:sym typeface="Roboto"/>
              </a:rPr>
              <a:t>From: YouTube server</a:t>
            </a:r>
            <a:endParaRPr sz="1200">
              <a:latin typeface="Roboto"/>
              <a:ea typeface="Roboto"/>
              <a:cs typeface="Roboto"/>
              <a:sym typeface="Roboto"/>
            </a:endParaRPr>
          </a:p>
          <a:p>
            <a:pPr marL="0" lvl="0" indent="0" algn="ctr" rtl="0">
              <a:spcBef>
                <a:spcPts val="0"/>
              </a:spcBef>
              <a:spcAft>
                <a:spcPts val="0"/>
              </a:spcAft>
              <a:buNone/>
            </a:pPr>
            <a:r>
              <a:rPr lang="en" sz="1200">
                <a:latin typeface="Roboto"/>
                <a:ea typeface="Roboto"/>
                <a:cs typeface="Roboto"/>
                <a:sym typeface="Roboto"/>
              </a:rPr>
              <a:t>To: Bob's computer</a:t>
            </a:r>
            <a:endParaRPr sz="1200">
              <a:latin typeface="Roboto"/>
              <a:ea typeface="Roboto"/>
              <a:cs typeface="Roboto"/>
              <a:sym typeface="Roboto"/>
            </a:endParaRPr>
          </a:p>
          <a:p>
            <a:pPr marL="0" lvl="0" indent="0" algn="ctr" rtl="0">
              <a:spcBef>
                <a:spcPts val="0"/>
              </a:spcBef>
              <a:spcAft>
                <a:spcPts val="0"/>
              </a:spcAft>
              <a:buNone/>
            </a:pPr>
            <a:r>
              <a:rPr lang="en" sz="1200" b="1">
                <a:latin typeface="Roboto"/>
                <a:ea typeface="Roboto"/>
                <a:cs typeface="Roboto"/>
                <a:sym typeface="Roboto"/>
              </a:rPr>
              <a:t>Next layer is TCP.</a:t>
            </a:r>
            <a:endParaRPr sz="1200" b="1">
              <a:latin typeface="Roboto"/>
              <a:ea typeface="Roboto"/>
              <a:cs typeface="Roboto"/>
              <a:sym typeface="Roboto"/>
            </a:endParaRPr>
          </a:p>
        </p:txBody>
      </p:sp>
      <p:sp>
        <p:nvSpPr>
          <p:cNvPr id="1405" name="Google Shape;1405;p86"/>
          <p:cNvSpPr/>
          <p:nvPr/>
        </p:nvSpPr>
        <p:spPr>
          <a:xfrm>
            <a:off x="5125859" y="2444975"/>
            <a:ext cx="1527900" cy="862500"/>
          </a:xfrm>
          <a:prstGeom prst="roundRect">
            <a:avLst>
              <a:gd name="adj" fmla="val 10409"/>
            </a:avLst>
          </a:prstGeom>
          <a:solidFill>
            <a:srgbClr val="C9DAF8"/>
          </a:solidFill>
          <a:ln w="9525" cap="flat" cmpd="sng">
            <a:solidFill>
              <a:srgbClr val="666666"/>
            </a:solidFill>
            <a:prstDash val="solid"/>
            <a:round/>
            <a:headEnd type="none" w="sm" len="sm"/>
            <a:tailEnd type="none" w="sm" len="sm"/>
          </a:ln>
        </p:spPr>
        <p:txBody>
          <a:bodyPr spcFirstLastPara="1" wrap="square" lIns="27425" tIns="27425" rIns="27425" bIns="27425" anchor="t" anchorCtr="0">
            <a:noAutofit/>
          </a:bodyPr>
          <a:lstStyle/>
          <a:p>
            <a:pPr marL="0" lvl="0" indent="0" algn="ctr" rtl="0">
              <a:spcBef>
                <a:spcPts val="0"/>
              </a:spcBef>
              <a:spcAft>
                <a:spcPts val="0"/>
              </a:spcAft>
              <a:buClr>
                <a:schemeClr val="dk1"/>
              </a:buClr>
              <a:buSzPts val="1100"/>
              <a:buFont typeface="Arial"/>
              <a:buNone/>
            </a:pPr>
            <a:r>
              <a:rPr lang="en" sz="1200">
                <a:solidFill>
                  <a:schemeClr val="dk1"/>
                </a:solidFill>
                <a:latin typeface="Roboto"/>
                <a:ea typeface="Roboto"/>
                <a:cs typeface="Roboto"/>
                <a:sym typeface="Roboto"/>
              </a:rPr>
              <a:t>From: Port 80</a:t>
            </a:r>
            <a:endParaRPr sz="1200">
              <a:solidFill>
                <a:schemeClr val="dk1"/>
              </a:solidFill>
              <a:latin typeface="Roboto"/>
              <a:ea typeface="Roboto"/>
              <a:cs typeface="Roboto"/>
              <a:sym typeface="Roboto"/>
            </a:endParaRPr>
          </a:p>
          <a:p>
            <a:pPr marL="0" lvl="0" indent="0" algn="ctr" rtl="0">
              <a:spcBef>
                <a:spcPts val="0"/>
              </a:spcBef>
              <a:spcAft>
                <a:spcPts val="0"/>
              </a:spcAft>
              <a:buNone/>
            </a:pPr>
            <a:r>
              <a:rPr lang="en" sz="1200" b="1">
                <a:solidFill>
                  <a:schemeClr val="dk1"/>
                </a:solidFill>
                <a:latin typeface="Roboto"/>
                <a:ea typeface="Roboto"/>
                <a:cs typeface="Roboto"/>
                <a:sym typeface="Roboto"/>
              </a:rPr>
              <a:t>To: Port 40000</a:t>
            </a:r>
            <a:endParaRPr sz="1200" b="1">
              <a:latin typeface="Roboto"/>
              <a:ea typeface="Roboto"/>
              <a:cs typeface="Roboto"/>
              <a:sym typeface="Roboto"/>
            </a:endParaRPr>
          </a:p>
        </p:txBody>
      </p:sp>
      <p:sp>
        <p:nvSpPr>
          <p:cNvPr id="1406" name="Google Shape;1406;p86"/>
          <p:cNvSpPr/>
          <p:nvPr/>
        </p:nvSpPr>
        <p:spPr>
          <a:xfrm>
            <a:off x="5209724" y="2982525"/>
            <a:ext cx="1360200" cy="254700"/>
          </a:xfrm>
          <a:prstGeom prst="roundRect">
            <a:avLst>
              <a:gd name="adj" fmla="val 16667"/>
            </a:avLst>
          </a:prstGeom>
          <a:solidFill>
            <a:srgbClr val="D9D2E9"/>
          </a:solidFill>
          <a:ln w="9525" cap="flat" cmpd="sng">
            <a:solidFill>
              <a:srgbClr val="666666"/>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 sz="900">
                <a:solidFill>
                  <a:srgbClr val="B7B7B7"/>
                </a:solidFill>
                <a:latin typeface="Roboto"/>
                <a:ea typeface="Roboto"/>
                <a:cs typeface="Roboto"/>
                <a:sym typeface="Roboto"/>
              </a:rPr>
              <a:t>[cat video]</a:t>
            </a:r>
            <a:endParaRPr sz="900">
              <a:solidFill>
                <a:srgbClr val="B7B7B7"/>
              </a:solidFill>
              <a:latin typeface="Roboto"/>
              <a:ea typeface="Roboto"/>
              <a:cs typeface="Roboto"/>
              <a:sym typeface="Roboto"/>
            </a:endParaRPr>
          </a:p>
        </p:txBody>
      </p:sp>
      <p:cxnSp>
        <p:nvCxnSpPr>
          <p:cNvPr id="1407" name="Google Shape;1407;p86"/>
          <p:cNvCxnSpPr/>
          <p:nvPr/>
        </p:nvCxnSpPr>
        <p:spPr>
          <a:xfrm rot="10800000">
            <a:off x="6815675" y="2193075"/>
            <a:ext cx="502500" cy="0"/>
          </a:xfrm>
          <a:prstGeom prst="straightConnector1">
            <a:avLst/>
          </a:prstGeom>
          <a:noFill/>
          <a:ln w="19050" cap="flat" cmpd="sng">
            <a:solidFill>
              <a:srgbClr val="38761D"/>
            </a:solidFill>
            <a:prstDash val="solid"/>
            <a:round/>
            <a:headEnd type="none" w="med" len="med"/>
            <a:tailEnd type="triangle" w="med" len="med"/>
          </a:ln>
        </p:spPr>
      </p:cxnSp>
      <p:sp>
        <p:nvSpPr>
          <p:cNvPr id="1408" name="Google Shape;1408;p86"/>
          <p:cNvSpPr txBox="1"/>
          <p:nvPr/>
        </p:nvSpPr>
        <p:spPr>
          <a:xfrm>
            <a:off x="7349250" y="2057625"/>
            <a:ext cx="1613700" cy="486300"/>
          </a:xfrm>
          <a:prstGeom prst="rect">
            <a:avLst/>
          </a:prstGeom>
          <a:noFill/>
          <a:ln>
            <a:noFill/>
          </a:ln>
        </p:spPr>
        <p:txBody>
          <a:bodyPr spcFirstLastPara="1" wrap="square" lIns="27425" tIns="27425" rIns="27425" bIns="27425" anchor="t" anchorCtr="0">
            <a:spAutoFit/>
          </a:bodyPr>
          <a:lstStyle/>
          <a:p>
            <a:pPr marL="0" lvl="0" indent="0" algn="l" rtl="0">
              <a:spcBef>
                <a:spcPts val="0"/>
              </a:spcBef>
              <a:spcAft>
                <a:spcPts val="0"/>
              </a:spcAft>
              <a:buNone/>
            </a:pPr>
            <a:r>
              <a:rPr lang="en">
                <a:solidFill>
                  <a:srgbClr val="38761D"/>
                </a:solidFill>
                <a:latin typeface="Roboto"/>
                <a:ea typeface="Roboto"/>
                <a:cs typeface="Roboto"/>
                <a:sym typeface="Roboto"/>
              </a:rPr>
              <a:t>Demultiplex: Which L4 protocol?</a:t>
            </a:r>
            <a:endParaRPr>
              <a:solidFill>
                <a:srgbClr val="38761D"/>
              </a:solidFill>
              <a:latin typeface="Roboto"/>
              <a:ea typeface="Roboto"/>
              <a:cs typeface="Roboto"/>
              <a:sym typeface="Roboto"/>
            </a:endParaRPr>
          </a:p>
        </p:txBody>
      </p:sp>
      <p:cxnSp>
        <p:nvCxnSpPr>
          <p:cNvPr id="1409" name="Google Shape;1409;p86"/>
          <p:cNvCxnSpPr/>
          <p:nvPr/>
        </p:nvCxnSpPr>
        <p:spPr>
          <a:xfrm rot="10800000">
            <a:off x="6815675" y="2740625"/>
            <a:ext cx="502500" cy="0"/>
          </a:xfrm>
          <a:prstGeom prst="straightConnector1">
            <a:avLst/>
          </a:prstGeom>
          <a:noFill/>
          <a:ln w="19050" cap="flat" cmpd="sng">
            <a:solidFill>
              <a:srgbClr val="38761D"/>
            </a:solidFill>
            <a:prstDash val="solid"/>
            <a:round/>
            <a:headEnd type="none" w="med" len="med"/>
            <a:tailEnd type="triangle" w="med" len="med"/>
          </a:ln>
        </p:spPr>
      </p:cxnSp>
      <p:sp>
        <p:nvSpPr>
          <p:cNvPr id="1410" name="Google Shape;1410;p86"/>
          <p:cNvSpPr txBox="1"/>
          <p:nvPr/>
        </p:nvSpPr>
        <p:spPr>
          <a:xfrm>
            <a:off x="7349250" y="2605175"/>
            <a:ext cx="1704600" cy="486300"/>
          </a:xfrm>
          <a:prstGeom prst="rect">
            <a:avLst/>
          </a:prstGeom>
          <a:noFill/>
          <a:ln>
            <a:noFill/>
          </a:ln>
        </p:spPr>
        <p:txBody>
          <a:bodyPr spcFirstLastPara="1" wrap="square" lIns="27425" tIns="27425" rIns="27425" bIns="27425" anchor="t" anchorCtr="0">
            <a:spAutoFit/>
          </a:bodyPr>
          <a:lstStyle/>
          <a:p>
            <a:pPr marL="0" lvl="0" indent="0" algn="l" rtl="0">
              <a:spcBef>
                <a:spcPts val="0"/>
              </a:spcBef>
              <a:spcAft>
                <a:spcPts val="0"/>
              </a:spcAft>
              <a:buNone/>
            </a:pPr>
            <a:r>
              <a:rPr lang="en">
                <a:solidFill>
                  <a:srgbClr val="38761D"/>
                </a:solidFill>
                <a:latin typeface="Roboto"/>
                <a:ea typeface="Roboto"/>
                <a:cs typeface="Roboto"/>
                <a:sym typeface="Roboto"/>
              </a:rPr>
              <a:t>Demultiplex: Which L7 application?</a:t>
            </a:r>
            <a:endParaRPr>
              <a:solidFill>
                <a:srgbClr val="38761D"/>
              </a:solidFill>
              <a:latin typeface="Roboto"/>
              <a:ea typeface="Roboto"/>
              <a:cs typeface="Roboto"/>
              <a:sym typeface="Roboto"/>
            </a:endParaRPr>
          </a:p>
        </p:txBody>
      </p:sp>
      <p:sp>
        <p:nvSpPr>
          <p:cNvPr id="2" name="Slide Number Placeholder 1">
            <a:extLst>
              <a:ext uri="{FF2B5EF4-FFF2-40B4-BE49-F238E27FC236}">
                <a16:creationId xmlns:a16="http://schemas.microsoft.com/office/drawing/2014/main" id="{F06B7C0B-4299-6649-7CD8-68A2F7985F9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53</a:t>
            </a:fld>
            <a:endParaRPr lang="en"/>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1414"/>
        <p:cNvGrpSpPr/>
        <p:nvPr/>
      </p:nvGrpSpPr>
      <p:grpSpPr>
        <a:xfrm>
          <a:off x="0" y="0"/>
          <a:ext cx="0" cy="0"/>
          <a:chOff x="0" y="0"/>
          <a:chExt cx="0" cy="0"/>
        </a:xfrm>
      </p:grpSpPr>
      <p:sp>
        <p:nvSpPr>
          <p:cNvPr id="1415" name="Google Shape;1415;p87"/>
          <p:cNvSpPr txBox="1">
            <a:spLocks noGrp="1"/>
          </p:cNvSpPr>
          <p:nvPr>
            <p:ph type="body" idx="1"/>
          </p:nvPr>
        </p:nvSpPr>
        <p:spPr>
          <a:xfrm>
            <a:off x="107050" y="402200"/>
            <a:ext cx="8979300" cy="1470600"/>
          </a:xfrm>
          <a:prstGeom prst="rect">
            <a:avLst/>
          </a:prstGeom>
        </p:spPr>
        <p:txBody>
          <a:bodyPr spcFirstLastPara="1" wrap="square" lIns="91425" tIns="91425" rIns="91425" bIns="91425" anchor="t" anchorCtr="0">
            <a:noAutofit/>
          </a:bodyPr>
          <a:lstStyle/>
          <a:p>
            <a:pPr marL="457200" lvl="0" indent="-342900" algn="l" rtl="0">
              <a:spcBef>
                <a:spcPts val="600"/>
              </a:spcBef>
              <a:spcAft>
                <a:spcPts val="0"/>
              </a:spcAft>
              <a:buSzPts val="1800"/>
              <a:buChar char="●"/>
            </a:pPr>
            <a:r>
              <a:rPr lang="en" dirty="0"/>
              <a:t>Statistical multiplexing is more efficient than static allocation.</a:t>
            </a:r>
            <a:endParaRPr dirty="0"/>
          </a:p>
          <a:p>
            <a:pPr marL="457200" lvl="0" indent="-342900" algn="l" rtl="0">
              <a:spcBef>
                <a:spcPts val="0"/>
              </a:spcBef>
              <a:spcAft>
                <a:spcPts val="0"/>
              </a:spcAft>
              <a:buSzPts val="1800"/>
              <a:buChar char="●"/>
            </a:pPr>
            <a:r>
              <a:rPr lang="en" dirty="0"/>
              <a:t>Circuit switching offers better abstraction. Packet switching is more efficient, better at handling failures, and easier to implement.</a:t>
            </a:r>
            <a:endParaRPr dirty="0"/>
          </a:p>
          <a:p>
            <a:pPr marL="457200" lvl="0" indent="-342900" algn="l" rtl="0">
              <a:spcBef>
                <a:spcPts val="0"/>
              </a:spcBef>
              <a:spcAft>
                <a:spcPts val="0"/>
              </a:spcAft>
              <a:buSzPts val="1800"/>
              <a:buChar char="●"/>
            </a:pPr>
            <a:r>
              <a:rPr lang="en" dirty="0"/>
              <a:t>Flows can be </a:t>
            </a:r>
            <a:r>
              <a:rPr lang="en" dirty="0">
                <a:solidFill>
                  <a:srgbClr val="38761D"/>
                </a:solidFill>
              </a:rPr>
              <a:t>smooth</a:t>
            </a:r>
            <a:r>
              <a:rPr lang="en" dirty="0"/>
              <a:t> or </a:t>
            </a:r>
            <a:r>
              <a:rPr lang="en" dirty="0">
                <a:solidFill>
                  <a:srgbClr val="38761D"/>
                </a:solidFill>
              </a:rPr>
              <a:t>bursty</a:t>
            </a:r>
            <a:r>
              <a:rPr lang="en" dirty="0"/>
              <a:t>. Packet switching is more efficient on bursty flows.</a:t>
            </a:r>
            <a:endParaRPr dirty="0"/>
          </a:p>
        </p:txBody>
      </p:sp>
      <p:sp>
        <p:nvSpPr>
          <p:cNvPr id="1416" name="Google Shape;1416;p87"/>
          <p:cNvSpPr txBox="1">
            <a:spLocks noGrp="1"/>
          </p:cNvSpPr>
          <p:nvPr>
            <p:ph type="title"/>
          </p:nvPr>
        </p:nvSpPr>
        <p:spPr>
          <a:xfrm>
            <a:off x="0" y="0"/>
            <a:ext cx="9144000" cy="393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Summary: Designing Resource Sharing</a:t>
            </a:r>
            <a:endParaRPr/>
          </a:p>
        </p:txBody>
      </p:sp>
      <p:sp>
        <p:nvSpPr>
          <p:cNvPr id="1417" name="Google Shape;1417;p87"/>
          <p:cNvSpPr/>
          <p:nvPr/>
        </p:nvSpPr>
        <p:spPr>
          <a:xfrm>
            <a:off x="5340640" y="2803475"/>
            <a:ext cx="1731000" cy="791700"/>
          </a:xfrm>
          <a:prstGeom prst="rect">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1418" name="Google Shape;1418;p87"/>
          <p:cNvSpPr/>
          <p:nvPr/>
        </p:nvSpPr>
        <p:spPr>
          <a:xfrm>
            <a:off x="5340652" y="3595175"/>
            <a:ext cx="1731000" cy="791700"/>
          </a:xfrm>
          <a:prstGeom prst="rect">
            <a:avLst/>
          </a:prstGeom>
          <a:solidFill>
            <a:srgbClr val="F4CCCC"/>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1419" name="Google Shape;1419;p87"/>
          <p:cNvSpPr/>
          <p:nvPr/>
        </p:nvSpPr>
        <p:spPr>
          <a:xfrm>
            <a:off x="3309177" y="3350675"/>
            <a:ext cx="295800" cy="742500"/>
          </a:xfrm>
          <a:prstGeom prst="rect">
            <a:avLst/>
          </a:prstGeom>
          <a:solidFill>
            <a:srgbClr val="F4CCCC"/>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1420" name="Google Shape;1420;p87"/>
          <p:cNvSpPr/>
          <p:nvPr/>
        </p:nvSpPr>
        <p:spPr>
          <a:xfrm>
            <a:off x="2488727" y="3350675"/>
            <a:ext cx="295800" cy="742500"/>
          </a:xfrm>
          <a:prstGeom prst="rect">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1421" name="Google Shape;1421;p87"/>
          <p:cNvSpPr/>
          <p:nvPr/>
        </p:nvSpPr>
        <p:spPr>
          <a:xfrm>
            <a:off x="2178877" y="4239575"/>
            <a:ext cx="1735800" cy="152100"/>
          </a:xfrm>
          <a:prstGeom prst="rect">
            <a:avLst/>
          </a:prstGeom>
          <a:solidFill>
            <a:srgbClr val="F4CCCC"/>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1422" name="Google Shape;1422;p87"/>
          <p:cNvSpPr/>
          <p:nvPr/>
        </p:nvSpPr>
        <p:spPr>
          <a:xfrm>
            <a:off x="2178877" y="4087475"/>
            <a:ext cx="1735800" cy="152100"/>
          </a:xfrm>
          <a:prstGeom prst="rect">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1423" name="Google Shape;1423;p87"/>
          <p:cNvSpPr/>
          <p:nvPr/>
        </p:nvSpPr>
        <p:spPr>
          <a:xfrm>
            <a:off x="2178865" y="3344975"/>
            <a:ext cx="1735764" cy="742511"/>
          </a:xfrm>
          <a:custGeom>
            <a:avLst/>
            <a:gdLst/>
            <a:ahLst/>
            <a:cxnLst/>
            <a:rect l="l" t="t" r="r" b="b"/>
            <a:pathLst>
              <a:path w="81635" h="25595" extrusionOk="0">
                <a:moveTo>
                  <a:pt x="0" y="25595"/>
                </a:moveTo>
                <a:lnTo>
                  <a:pt x="14726" y="25595"/>
                </a:lnTo>
                <a:lnTo>
                  <a:pt x="14726" y="59"/>
                </a:lnTo>
                <a:lnTo>
                  <a:pt x="28634" y="59"/>
                </a:lnTo>
                <a:lnTo>
                  <a:pt x="28634" y="25595"/>
                </a:lnTo>
                <a:lnTo>
                  <a:pt x="53001" y="25595"/>
                </a:lnTo>
                <a:lnTo>
                  <a:pt x="53001" y="0"/>
                </a:lnTo>
                <a:lnTo>
                  <a:pt x="66967" y="0"/>
                </a:lnTo>
                <a:lnTo>
                  <a:pt x="66967" y="25595"/>
                </a:lnTo>
                <a:lnTo>
                  <a:pt x="81635" y="25595"/>
                </a:lnTo>
              </a:path>
            </a:pathLst>
          </a:custGeom>
          <a:noFill/>
          <a:ln w="19050" cap="flat" cmpd="sng">
            <a:solidFill>
              <a:srgbClr val="9900FF"/>
            </a:solidFill>
            <a:prstDash val="solid"/>
            <a:round/>
            <a:headEnd type="none" w="med" len="med"/>
            <a:tailEnd type="none" w="med" len="med"/>
          </a:ln>
        </p:spPr>
        <p:txBody>
          <a:bodyPr/>
          <a:lstStyle/>
          <a:p>
            <a:endParaRPr lang="en-US"/>
          </a:p>
        </p:txBody>
      </p:sp>
      <p:cxnSp>
        <p:nvCxnSpPr>
          <p:cNvPr id="1424" name="Google Shape;1424;p87"/>
          <p:cNvCxnSpPr/>
          <p:nvPr/>
        </p:nvCxnSpPr>
        <p:spPr>
          <a:xfrm>
            <a:off x="2173827" y="4386275"/>
            <a:ext cx="2715000" cy="0"/>
          </a:xfrm>
          <a:prstGeom prst="straightConnector1">
            <a:avLst/>
          </a:prstGeom>
          <a:noFill/>
          <a:ln w="9525" cap="flat" cmpd="sng">
            <a:solidFill>
              <a:schemeClr val="dk2"/>
            </a:solidFill>
            <a:prstDash val="solid"/>
            <a:round/>
            <a:headEnd type="none" w="med" len="med"/>
            <a:tailEnd type="triangle" w="med" len="med"/>
          </a:ln>
        </p:spPr>
      </p:cxnSp>
      <p:cxnSp>
        <p:nvCxnSpPr>
          <p:cNvPr id="1425" name="Google Shape;1425;p87"/>
          <p:cNvCxnSpPr/>
          <p:nvPr/>
        </p:nvCxnSpPr>
        <p:spPr>
          <a:xfrm rot="10800000">
            <a:off x="2178877" y="2606500"/>
            <a:ext cx="0" cy="1784700"/>
          </a:xfrm>
          <a:prstGeom prst="straightConnector1">
            <a:avLst/>
          </a:prstGeom>
          <a:noFill/>
          <a:ln w="9525" cap="flat" cmpd="sng">
            <a:solidFill>
              <a:schemeClr val="dk2"/>
            </a:solidFill>
            <a:prstDash val="solid"/>
            <a:round/>
            <a:headEnd type="none" w="med" len="med"/>
            <a:tailEnd type="triangle" w="med" len="med"/>
          </a:ln>
        </p:spPr>
      </p:cxnSp>
      <p:cxnSp>
        <p:nvCxnSpPr>
          <p:cNvPr id="1426" name="Google Shape;1426;p87"/>
          <p:cNvCxnSpPr/>
          <p:nvPr/>
        </p:nvCxnSpPr>
        <p:spPr>
          <a:xfrm rot="10800000">
            <a:off x="4050877" y="3344975"/>
            <a:ext cx="0" cy="1041300"/>
          </a:xfrm>
          <a:prstGeom prst="straightConnector1">
            <a:avLst/>
          </a:prstGeom>
          <a:noFill/>
          <a:ln w="19050" cap="flat" cmpd="sng">
            <a:solidFill>
              <a:srgbClr val="9900FF"/>
            </a:solidFill>
            <a:prstDash val="solid"/>
            <a:round/>
            <a:headEnd type="triangle" w="med" len="med"/>
            <a:tailEnd type="triangle" w="med" len="med"/>
          </a:ln>
        </p:spPr>
      </p:cxnSp>
      <p:sp>
        <p:nvSpPr>
          <p:cNvPr id="1427" name="Google Shape;1427;p87"/>
          <p:cNvSpPr txBox="1"/>
          <p:nvPr/>
        </p:nvSpPr>
        <p:spPr>
          <a:xfrm>
            <a:off x="4050877" y="3622475"/>
            <a:ext cx="875400" cy="486300"/>
          </a:xfrm>
          <a:prstGeom prst="rect">
            <a:avLst/>
          </a:prstGeom>
          <a:noFill/>
          <a:ln>
            <a:noFill/>
          </a:ln>
        </p:spPr>
        <p:txBody>
          <a:bodyPr spcFirstLastPara="1" wrap="square" lIns="27425" tIns="27425" rIns="27425" bIns="27425" anchor="t" anchorCtr="0">
            <a:spAutoFit/>
          </a:bodyPr>
          <a:lstStyle/>
          <a:p>
            <a:pPr marL="0" lvl="0" indent="0" algn="l" rtl="0">
              <a:spcBef>
                <a:spcPts val="0"/>
              </a:spcBef>
              <a:spcAft>
                <a:spcPts val="0"/>
              </a:spcAft>
              <a:buNone/>
            </a:pPr>
            <a:r>
              <a:rPr lang="en">
                <a:solidFill>
                  <a:srgbClr val="9900FF"/>
                </a:solidFill>
                <a:latin typeface="Roboto"/>
                <a:ea typeface="Roboto"/>
                <a:cs typeface="Roboto"/>
                <a:sym typeface="Roboto"/>
              </a:rPr>
              <a:t>Peak of aggregate</a:t>
            </a:r>
            <a:endParaRPr>
              <a:solidFill>
                <a:srgbClr val="9900FF"/>
              </a:solidFill>
              <a:latin typeface="Roboto"/>
              <a:ea typeface="Roboto"/>
              <a:cs typeface="Roboto"/>
              <a:sym typeface="Roboto"/>
            </a:endParaRPr>
          </a:p>
        </p:txBody>
      </p:sp>
      <p:sp>
        <p:nvSpPr>
          <p:cNvPr id="1428" name="Google Shape;1428;p87"/>
          <p:cNvSpPr txBox="1"/>
          <p:nvPr/>
        </p:nvSpPr>
        <p:spPr>
          <a:xfrm>
            <a:off x="7251759" y="3345738"/>
            <a:ext cx="875400" cy="486300"/>
          </a:xfrm>
          <a:prstGeom prst="rect">
            <a:avLst/>
          </a:prstGeom>
          <a:noFill/>
          <a:ln>
            <a:noFill/>
          </a:ln>
        </p:spPr>
        <p:txBody>
          <a:bodyPr spcFirstLastPara="1" wrap="square" lIns="27425" tIns="27425" rIns="27425" bIns="27425" anchor="t" anchorCtr="0">
            <a:spAutoFit/>
          </a:bodyPr>
          <a:lstStyle/>
          <a:p>
            <a:pPr marL="0" lvl="0" indent="0" algn="l" rtl="0">
              <a:spcBef>
                <a:spcPts val="0"/>
              </a:spcBef>
              <a:spcAft>
                <a:spcPts val="0"/>
              </a:spcAft>
              <a:buNone/>
            </a:pPr>
            <a:r>
              <a:rPr lang="en">
                <a:solidFill>
                  <a:srgbClr val="9900FF"/>
                </a:solidFill>
                <a:latin typeface="Roboto"/>
                <a:ea typeface="Roboto"/>
                <a:cs typeface="Roboto"/>
                <a:sym typeface="Roboto"/>
              </a:rPr>
              <a:t>Aggregate of peak</a:t>
            </a:r>
            <a:endParaRPr>
              <a:solidFill>
                <a:srgbClr val="9900FF"/>
              </a:solidFill>
              <a:latin typeface="Roboto"/>
              <a:ea typeface="Roboto"/>
              <a:cs typeface="Roboto"/>
              <a:sym typeface="Roboto"/>
            </a:endParaRPr>
          </a:p>
        </p:txBody>
      </p:sp>
      <p:cxnSp>
        <p:nvCxnSpPr>
          <p:cNvPr id="1429" name="Google Shape;1429;p87"/>
          <p:cNvCxnSpPr/>
          <p:nvPr/>
        </p:nvCxnSpPr>
        <p:spPr>
          <a:xfrm rot="10800000">
            <a:off x="7179584" y="3606263"/>
            <a:ext cx="0" cy="786300"/>
          </a:xfrm>
          <a:prstGeom prst="straightConnector1">
            <a:avLst/>
          </a:prstGeom>
          <a:noFill/>
          <a:ln w="19050" cap="flat" cmpd="sng">
            <a:solidFill>
              <a:schemeClr val="accent2"/>
            </a:solidFill>
            <a:prstDash val="solid"/>
            <a:round/>
            <a:headEnd type="triangle" w="med" len="med"/>
            <a:tailEnd type="triangle" w="med" len="med"/>
          </a:ln>
        </p:spPr>
      </p:cxnSp>
      <p:cxnSp>
        <p:nvCxnSpPr>
          <p:cNvPr id="1430" name="Google Shape;1430;p87"/>
          <p:cNvCxnSpPr/>
          <p:nvPr/>
        </p:nvCxnSpPr>
        <p:spPr>
          <a:xfrm rot="10800000">
            <a:off x="7179584" y="2824688"/>
            <a:ext cx="0" cy="786300"/>
          </a:xfrm>
          <a:prstGeom prst="straightConnector1">
            <a:avLst/>
          </a:prstGeom>
          <a:noFill/>
          <a:ln w="19050" cap="flat" cmpd="sng">
            <a:solidFill>
              <a:srgbClr val="0000FF"/>
            </a:solidFill>
            <a:prstDash val="solid"/>
            <a:round/>
            <a:headEnd type="triangle" w="med" len="med"/>
            <a:tailEnd type="triangle" w="med" len="med"/>
          </a:ln>
        </p:spPr>
      </p:cxnSp>
      <p:cxnSp>
        <p:nvCxnSpPr>
          <p:cNvPr id="1431" name="Google Shape;1431;p87"/>
          <p:cNvCxnSpPr/>
          <p:nvPr/>
        </p:nvCxnSpPr>
        <p:spPr>
          <a:xfrm>
            <a:off x="5330552" y="4389763"/>
            <a:ext cx="2715000" cy="0"/>
          </a:xfrm>
          <a:prstGeom prst="straightConnector1">
            <a:avLst/>
          </a:prstGeom>
          <a:noFill/>
          <a:ln w="9525" cap="flat" cmpd="sng">
            <a:solidFill>
              <a:schemeClr val="dk2"/>
            </a:solidFill>
            <a:prstDash val="solid"/>
            <a:round/>
            <a:headEnd type="none" w="med" len="med"/>
            <a:tailEnd type="triangle" w="med" len="med"/>
          </a:ln>
        </p:spPr>
      </p:cxnSp>
      <p:sp>
        <p:nvSpPr>
          <p:cNvPr id="1432" name="Google Shape;1432;p87"/>
          <p:cNvSpPr txBox="1"/>
          <p:nvPr/>
        </p:nvSpPr>
        <p:spPr>
          <a:xfrm>
            <a:off x="5374202" y="4392579"/>
            <a:ext cx="483600" cy="240000"/>
          </a:xfrm>
          <a:prstGeom prst="rect">
            <a:avLst/>
          </a:prstGeom>
          <a:noFill/>
          <a:ln>
            <a:noFill/>
          </a:ln>
        </p:spPr>
        <p:txBody>
          <a:bodyPr spcFirstLastPara="1" wrap="square" lIns="27425" tIns="27425" rIns="27425" bIns="27425" anchor="t" anchorCtr="0">
            <a:spAutoFit/>
          </a:bodyPr>
          <a:lstStyle/>
          <a:p>
            <a:pPr marL="0" lvl="0" indent="0" algn="ctr" rtl="0">
              <a:spcBef>
                <a:spcPts val="0"/>
              </a:spcBef>
              <a:spcAft>
                <a:spcPts val="0"/>
              </a:spcAft>
              <a:buNone/>
            </a:pPr>
            <a:r>
              <a:rPr lang="en" sz="1200">
                <a:solidFill>
                  <a:schemeClr val="dk1"/>
                </a:solidFill>
                <a:latin typeface="Roboto"/>
                <a:ea typeface="Roboto"/>
                <a:cs typeface="Roboto"/>
                <a:sym typeface="Roboto"/>
              </a:rPr>
              <a:t>Time</a:t>
            </a:r>
            <a:endParaRPr sz="1200">
              <a:solidFill>
                <a:schemeClr val="dk1"/>
              </a:solidFill>
              <a:latin typeface="Roboto"/>
              <a:ea typeface="Roboto"/>
              <a:cs typeface="Roboto"/>
              <a:sym typeface="Roboto"/>
            </a:endParaRPr>
          </a:p>
        </p:txBody>
      </p:sp>
      <p:sp>
        <p:nvSpPr>
          <p:cNvPr id="1433" name="Google Shape;1433;p87"/>
          <p:cNvSpPr txBox="1"/>
          <p:nvPr/>
        </p:nvSpPr>
        <p:spPr>
          <a:xfrm rot="-5400000">
            <a:off x="4816127" y="3468900"/>
            <a:ext cx="742500" cy="240000"/>
          </a:xfrm>
          <a:prstGeom prst="rect">
            <a:avLst/>
          </a:prstGeom>
          <a:noFill/>
          <a:ln>
            <a:noFill/>
          </a:ln>
        </p:spPr>
        <p:txBody>
          <a:bodyPr spcFirstLastPara="1" wrap="square" lIns="27425" tIns="27425" rIns="27425" bIns="27425" anchor="t" anchorCtr="0">
            <a:spAutoFit/>
          </a:bodyPr>
          <a:lstStyle/>
          <a:p>
            <a:pPr marL="0" lvl="0" indent="0" algn="ctr" rtl="0">
              <a:spcBef>
                <a:spcPts val="0"/>
              </a:spcBef>
              <a:spcAft>
                <a:spcPts val="0"/>
              </a:spcAft>
              <a:buNone/>
            </a:pPr>
            <a:r>
              <a:rPr lang="en" sz="1200">
                <a:solidFill>
                  <a:schemeClr val="dk1"/>
                </a:solidFill>
                <a:latin typeface="Roboto"/>
                <a:ea typeface="Roboto"/>
                <a:cs typeface="Roboto"/>
                <a:sym typeface="Roboto"/>
              </a:rPr>
              <a:t>Demand</a:t>
            </a:r>
            <a:endParaRPr sz="1200">
              <a:solidFill>
                <a:schemeClr val="dk1"/>
              </a:solidFill>
              <a:latin typeface="Roboto"/>
              <a:ea typeface="Roboto"/>
              <a:cs typeface="Roboto"/>
              <a:sym typeface="Roboto"/>
            </a:endParaRPr>
          </a:p>
        </p:txBody>
      </p:sp>
      <p:sp>
        <p:nvSpPr>
          <p:cNvPr id="1434" name="Google Shape;1434;p87"/>
          <p:cNvSpPr/>
          <p:nvPr/>
        </p:nvSpPr>
        <p:spPr>
          <a:xfrm>
            <a:off x="5335590" y="3595175"/>
            <a:ext cx="1730938" cy="639400"/>
          </a:xfrm>
          <a:custGeom>
            <a:avLst/>
            <a:gdLst/>
            <a:ahLst/>
            <a:cxnLst/>
            <a:rect l="l" t="t" r="r" b="b"/>
            <a:pathLst>
              <a:path w="81408" h="25576" extrusionOk="0">
                <a:moveTo>
                  <a:pt x="0" y="25576"/>
                </a:moveTo>
                <a:lnTo>
                  <a:pt x="14502" y="25576"/>
                </a:lnTo>
                <a:lnTo>
                  <a:pt x="14502" y="0"/>
                </a:lnTo>
                <a:lnTo>
                  <a:pt x="28344" y="0"/>
                </a:lnTo>
                <a:lnTo>
                  <a:pt x="28344" y="25576"/>
                </a:lnTo>
                <a:lnTo>
                  <a:pt x="81408" y="25576"/>
                </a:lnTo>
              </a:path>
            </a:pathLst>
          </a:custGeom>
          <a:noFill/>
          <a:ln w="19050" cap="flat" cmpd="sng">
            <a:solidFill>
              <a:schemeClr val="accent2"/>
            </a:solidFill>
            <a:prstDash val="solid"/>
            <a:round/>
            <a:headEnd type="none" w="med" len="med"/>
            <a:tailEnd type="none" w="med" len="med"/>
          </a:ln>
        </p:spPr>
        <p:txBody>
          <a:bodyPr/>
          <a:lstStyle/>
          <a:p>
            <a:endParaRPr lang="en-US"/>
          </a:p>
        </p:txBody>
      </p:sp>
      <p:sp>
        <p:nvSpPr>
          <p:cNvPr id="1435" name="Google Shape;1435;p87"/>
          <p:cNvSpPr/>
          <p:nvPr/>
        </p:nvSpPr>
        <p:spPr>
          <a:xfrm flipH="1">
            <a:off x="5335606" y="2803375"/>
            <a:ext cx="1730938" cy="639400"/>
          </a:xfrm>
          <a:custGeom>
            <a:avLst/>
            <a:gdLst/>
            <a:ahLst/>
            <a:cxnLst/>
            <a:rect l="l" t="t" r="r" b="b"/>
            <a:pathLst>
              <a:path w="81408" h="25576" extrusionOk="0">
                <a:moveTo>
                  <a:pt x="0" y="25576"/>
                </a:moveTo>
                <a:lnTo>
                  <a:pt x="14502" y="25576"/>
                </a:lnTo>
                <a:lnTo>
                  <a:pt x="14502" y="0"/>
                </a:lnTo>
                <a:lnTo>
                  <a:pt x="28344" y="0"/>
                </a:lnTo>
                <a:lnTo>
                  <a:pt x="28344" y="25576"/>
                </a:lnTo>
                <a:lnTo>
                  <a:pt x="81408" y="25576"/>
                </a:lnTo>
              </a:path>
            </a:pathLst>
          </a:custGeom>
          <a:noFill/>
          <a:ln w="19050" cap="flat" cmpd="sng">
            <a:solidFill>
              <a:srgbClr val="0000FF"/>
            </a:solidFill>
            <a:prstDash val="solid"/>
            <a:round/>
            <a:headEnd type="none" w="med" len="med"/>
            <a:tailEnd type="none" w="med" len="med"/>
          </a:ln>
        </p:spPr>
        <p:txBody>
          <a:bodyPr/>
          <a:lstStyle/>
          <a:p>
            <a:endParaRPr lang="en-US"/>
          </a:p>
        </p:txBody>
      </p:sp>
      <p:sp>
        <p:nvSpPr>
          <p:cNvPr id="1436" name="Google Shape;1436;p87"/>
          <p:cNvSpPr txBox="1"/>
          <p:nvPr/>
        </p:nvSpPr>
        <p:spPr>
          <a:xfrm>
            <a:off x="2239552" y="4391804"/>
            <a:ext cx="483600" cy="240000"/>
          </a:xfrm>
          <a:prstGeom prst="rect">
            <a:avLst/>
          </a:prstGeom>
          <a:noFill/>
          <a:ln>
            <a:noFill/>
          </a:ln>
        </p:spPr>
        <p:txBody>
          <a:bodyPr spcFirstLastPara="1" wrap="square" lIns="27425" tIns="27425" rIns="27425" bIns="27425" anchor="t" anchorCtr="0">
            <a:spAutoFit/>
          </a:bodyPr>
          <a:lstStyle/>
          <a:p>
            <a:pPr marL="0" lvl="0" indent="0" algn="ctr" rtl="0">
              <a:spcBef>
                <a:spcPts val="0"/>
              </a:spcBef>
              <a:spcAft>
                <a:spcPts val="0"/>
              </a:spcAft>
              <a:buNone/>
            </a:pPr>
            <a:r>
              <a:rPr lang="en" sz="1200">
                <a:solidFill>
                  <a:schemeClr val="dk1"/>
                </a:solidFill>
                <a:latin typeface="Roboto"/>
                <a:ea typeface="Roboto"/>
                <a:cs typeface="Roboto"/>
                <a:sym typeface="Roboto"/>
              </a:rPr>
              <a:t>Time</a:t>
            </a:r>
            <a:endParaRPr sz="1200">
              <a:solidFill>
                <a:schemeClr val="dk1"/>
              </a:solidFill>
              <a:latin typeface="Roboto"/>
              <a:ea typeface="Roboto"/>
              <a:cs typeface="Roboto"/>
              <a:sym typeface="Roboto"/>
            </a:endParaRPr>
          </a:p>
        </p:txBody>
      </p:sp>
      <p:sp>
        <p:nvSpPr>
          <p:cNvPr id="1437" name="Google Shape;1437;p87"/>
          <p:cNvSpPr txBox="1"/>
          <p:nvPr/>
        </p:nvSpPr>
        <p:spPr>
          <a:xfrm rot="-5400000">
            <a:off x="1681477" y="3468125"/>
            <a:ext cx="742500" cy="240000"/>
          </a:xfrm>
          <a:prstGeom prst="rect">
            <a:avLst/>
          </a:prstGeom>
          <a:noFill/>
          <a:ln>
            <a:noFill/>
          </a:ln>
        </p:spPr>
        <p:txBody>
          <a:bodyPr spcFirstLastPara="1" wrap="square" lIns="27425" tIns="27425" rIns="27425" bIns="27425" anchor="t" anchorCtr="0">
            <a:spAutoFit/>
          </a:bodyPr>
          <a:lstStyle/>
          <a:p>
            <a:pPr marL="0" lvl="0" indent="0" algn="ctr" rtl="0">
              <a:spcBef>
                <a:spcPts val="0"/>
              </a:spcBef>
              <a:spcAft>
                <a:spcPts val="0"/>
              </a:spcAft>
              <a:buNone/>
            </a:pPr>
            <a:r>
              <a:rPr lang="en" sz="1200">
                <a:solidFill>
                  <a:schemeClr val="dk1"/>
                </a:solidFill>
                <a:latin typeface="Roboto"/>
                <a:ea typeface="Roboto"/>
                <a:cs typeface="Roboto"/>
                <a:sym typeface="Roboto"/>
              </a:rPr>
              <a:t>Demand</a:t>
            </a:r>
            <a:endParaRPr sz="1200">
              <a:solidFill>
                <a:schemeClr val="dk1"/>
              </a:solidFill>
              <a:latin typeface="Roboto"/>
              <a:ea typeface="Roboto"/>
              <a:cs typeface="Roboto"/>
              <a:sym typeface="Roboto"/>
            </a:endParaRPr>
          </a:p>
        </p:txBody>
      </p:sp>
      <p:cxnSp>
        <p:nvCxnSpPr>
          <p:cNvPr id="1438" name="Google Shape;1438;p87"/>
          <p:cNvCxnSpPr/>
          <p:nvPr/>
        </p:nvCxnSpPr>
        <p:spPr>
          <a:xfrm rot="10800000">
            <a:off x="5335602" y="2606509"/>
            <a:ext cx="0" cy="1784700"/>
          </a:xfrm>
          <a:prstGeom prst="straightConnector1">
            <a:avLst/>
          </a:prstGeom>
          <a:noFill/>
          <a:ln w="9525" cap="flat" cmpd="sng">
            <a:solidFill>
              <a:schemeClr val="dk2"/>
            </a:solidFill>
            <a:prstDash val="solid"/>
            <a:round/>
            <a:headEnd type="none" w="med" len="med"/>
            <a:tailEnd type="triangle" w="med" len="med"/>
          </a:ln>
        </p:spPr>
      </p:cxnSp>
      <p:sp>
        <p:nvSpPr>
          <p:cNvPr id="1439" name="Google Shape;1439;p87"/>
          <p:cNvSpPr txBox="1"/>
          <p:nvPr/>
        </p:nvSpPr>
        <p:spPr>
          <a:xfrm>
            <a:off x="2449527" y="4631925"/>
            <a:ext cx="2015100" cy="270900"/>
          </a:xfrm>
          <a:prstGeom prst="rect">
            <a:avLst/>
          </a:prstGeom>
          <a:noFill/>
          <a:ln>
            <a:noFill/>
          </a:ln>
        </p:spPr>
        <p:txBody>
          <a:bodyPr spcFirstLastPara="1" wrap="square" lIns="27425" tIns="27425" rIns="27425" bIns="27425" anchor="t" anchorCtr="0">
            <a:spAutoFit/>
          </a:bodyPr>
          <a:lstStyle/>
          <a:p>
            <a:pPr marL="0" lvl="0" indent="0" algn="ctr" rtl="0">
              <a:spcBef>
                <a:spcPts val="0"/>
              </a:spcBef>
              <a:spcAft>
                <a:spcPts val="0"/>
              </a:spcAft>
              <a:buNone/>
            </a:pPr>
            <a:r>
              <a:rPr lang="en">
                <a:solidFill>
                  <a:schemeClr val="dk1"/>
                </a:solidFill>
                <a:latin typeface="Roboto"/>
                <a:ea typeface="Roboto"/>
                <a:cs typeface="Roboto"/>
                <a:sym typeface="Roboto"/>
              </a:rPr>
              <a:t>Statistical Multiplexing</a:t>
            </a:r>
            <a:endParaRPr>
              <a:solidFill>
                <a:schemeClr val="dk1"/>
              </a:solidFill>
              <a:latin typeface="Roboto"/>
              <a:ea typeface="Roboto"/>
              <a:cs typeface="Roboto"/>
              <a:sym typeface="Roboto"/>
            </a:endParaRPr>
          </a:p>
        </p:txBody>
      </p:sp>
      <p:sp>
        <p:nvSpPr>
          <p:cNvPr id="1440" name="Google Shape;1440;p87"/>
          <p:cNvSpPr txBox="1"/>
          <p:nvPr/>
        </p:nvSpPr>
        <p:spPr>
          <a:xfrm>
            <a:off x="5758402" y="4632700"/>
            <a:ext cx="2015100" cy="270900"/>
          </a:xfrm>
          <a:prstGeom prst="rect">
            <a:avLst/>
          </a:prstGeom>
          <a:noFill/>
          <a:ln>
            <a:noFill/>
          </a:ln>
        </p:spPr>
        <p:txBody>
          <a:bodyPr spcFirstLastPara="1" wrap="square" lIns="27425" tIns="27425" rIns="27425" bIns="27425" anchor="t" anchorCtr="0">
            <a:spAutoFit/>
          </a:bodyPr>
          <a:lstStyle/>
          <a:p>
            <a:pPr marL="0" lvl="0" indent="0" algn="ctr" rtl="0">
              <a:spcBef>
                <a:spcPts val="0"/>
              </a:spcBef>
              <a:spcAft>
                <a:spcPts val="0"/>
              </a:spcAft>
              <a:buNone/>
            </a:pPr>
            <a:r>
              <a:rPr lang="en">
                <a:solidFill>
                  <a:schemeClr val="dk1"/>
                </a:solidFill>
                <a:latin typeface="Roboto"/>
                <a:ea typeface="Roboto"/>
                <a:cs typeface="Roboto"/>
                <a:sym typeface="Roboto"/>
              </a:rPr>
              <a:t>Static Allocation</a:t>
            </a:r>
            <a:endParaRPr>
              <a:solidFill>
                <a:schemeClr val="dk1"/>
              </a:solidFill>
              <a:latin typeface="Roboto"/>
              <a:ea typeface="Roboto"/>
              <a:cs typeface="Roboto"/>
              <a:sym typeface="Roboto"/>
            </a:endParaRPr>
          </a:p>
        </p:txBody>
      </p:sp>
      <p:sp>
        <p:nvSpPr>
          <p:cNvPr id="1450" name="Google Shape;1450;p87"/>
          <p:cNvSpPr/>
          <p:nvPr/>
        </p:nvSpPr>
        <p:spPr>
          <a:xfrm>
            <a:off x="899470" y="2079711"/>
            <a:ext cx="1426200" cy="358800"/>
          </a:xfrm>
          <a:prstGeom prst="rect">
            <a:avLst/>
          </a:prstGeom>
          <a:solidFill>
            <a:srgbClr val="D9EAD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cxnSp>
        <p:nvCxnSpPr>
          <p:cNvPr id="1451" name="Google Shape;1451;p87"/>
          <p:cNvCxnSpPr/>
          <p:nvPr/>
        </p:nvCxnSpPr>
        <p:spPr>
          <a:xfrm>
            <a:off x="898345" y="2079711"/>
            <a:ext cx="1426200" cy="0"/>
          </a:xfrm>
          <a:prstGeom prst="straightConnector1">
            <a:avLst/>
          </a:prstGeom>
          <a:noFill/>
          <a:ln w="19050" cap="flat" cmpd="sng">
            <a:solidFill>
              <a:srgbClr val="38761D"/>
            </a:solidFill>
            <a:prstDash val="solid"/>
            <a:round/>
            <a:headEnd type="none" w="med" len="med"/>
            <a:tailEnd type="none" w="med" len="med"/>
          </a:ln>
        </p:spPr>
      </p:cxnSp>
      <p:sp>
        <p:nvSpPr>
          <p:cNvPr id="1452" name="Google Shape;1452;p87"/>
          <p:cNvSpPr/>
          <p:nvPr/>
        </p:nvSpPr>
        <p:spPr>
          <a:xfrm>
            <a:off x="3680796" y="1943125"/>
            <a:ext cx="218700" cy="393600"/>
          </a:xfrm>
          <a:prstGeom prst="rect">
            <a:avLst/>
          </a:prstGeom>
          <a:solidFill>
            <a:srgbClr val="D9EAD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1453" name="Google Shape;1453;p87"/>
          <p:cNvSpPr/>
          <p:nvPr/>
        </p:nvSpPr>
        <p:spPr>
          <a:xfrm>
            <a:off x="3539321" y="2336800"/>
            <a:ext cx="1425900" cy="101700"/>
          </a:xfrm>
          <a:prstGeom prst="rect">
            <a:avLst/>
          </a:prstGeom>
          <a:solidFill>
            <a:srgbClr val="D9EAD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1454" name="Google Shape;1454;p87"/>
          <p:cNvSpPr/>
          <p:nvPr/>
        </p:nvSpPr>
        <p:spPr>
          <a:xfrm>
            <a:off x="3538946" y="1946574"/>
            <a:ext cx="1427200" cy="393573"/>
          </a:xfrm>
          <a:custGeom>
            <a:avLst/>
            <a:gdLst/>
            <a:ahLst/>
            <a:cxnLst/>
            <a:rect l="l" t="t" r="r" b="b"/>
            <a:pathLst>
              <a:path w="57088" h="25749" extrusionOk="0">
                <a:moveTo>
                  <a:pt x="0" y="25749"/>
                </a:moveTo>
                <a:lnTo>
                  <a:pt x="5798" y="25749"/>
                </a:lnTo>
                <a:lnTo>
                  <a:pt x="5798" y="0"/>
                </a:lnTo>
                <a:lnTo>
                  <a:pt x="14388" y="0"/>
                </a:lnTo>
                <a:lnTo>
                  <a:pt x="14388" y="25702"/>
                </a:lnTo>
                <a:lnTo>
                  <a:pt x="57088" y="25702"/>
                </a:lnTo>
              </a:path>
            </a:pathLst>
          </a:custGeom>
          <a:noFill/>
          <a:ln w="19050" cap="flat" cmpd="sng">
            <a:solidFill>
              <a:srgbClr val="38761D"/>
            </a:solidFill>
            <a:prstDash val="solid"/>
            <a:round/>
            <a:headEnd type="none" w="med" len="med"/>
            <a:tailEnd type="none" w="med" len="med"/>
          </a:ln>
        </p:spPr>
        <p:txBody>
          <a:bodyPr/>
          <a:lstStyle/>
          <a:p>
            <a:endParaRPr lang="en-US"/>
          </a:p>
        </p:txBody>
      </p:sp>
      <p:sp>
        <p:nvSpPr>
          <p:cNvPr id="1455" name="Google Shape;1455;p87"/>
          <p:cNvSpPr/>
          <p:nvPr/>
        </p:nvSpPr>
        <p:spPr>
          <a:xfrm>
            <a:off x="2357825" y="1826925"/>
            <a:ext cx="265450" cy="343525"/>
          </a:xfrm>
          <a:custGeom>
            <a:avLst/>
            <a:gdLst/>
            <a:ahLst/>
            <a:cxnLst/>
            <a:rect l="l" t="t" r="r" b="b"/>
            <a:pathLst>
              <a:path w="10618" h="13741" extrusionOk="0">
                <a:moveTo>
                  <a:pt x="10618" y="0"/>
                </a:moveTo>
                <a:lnTo>
                  <a:pt x="10618" y="13741"/>
                </a:lnTo>
                <a:lnTo>
                  <a:pt x="0" y="13741"/>
                </a:lnTo>
              </a:path>
            </a:pathLst>
          </a:custGeom>
          <a:noFill/>
          <a:ln w="19050" cap="flat" cmpd="sng">
            <a:solidFill>
              <a:schemeClr val="dk2"/>
            </a:solidFill>
            <a:prstDash val="solid"/>
            <a:round/>
            <a:headEnd type="none" w="med" len="med"/>
            <a:tailEnd type="triangle" w="med" len="med"/>
          </a:ln>
        </p:spPr>
        <p:txBody>
          <a:bodyPr/>
          <a:lstStyle/>
          <a:p>
            <a:endParaRPr lang="en-US"/>
          </a:p>
        </p:txBody>
      </p:sp>
      <p:sp>
        <p:nvSpPr>
          <p:cNvPr id="1456" name="Google Shape;1456;p87"/>
          <p:cNvSpPr/>
          <p:nvPr/>
        </p:nvSpPr>
        <p:spPr>
          <a:xfrm flipH="1">
            <a:off x="3232883" y="1826925"/>
            <a:ext cx="358517" cy="343525"/>
          </a:xfrm>
          <a:custGeom>
            <a:avLst/>
            <a:gdLst/>
            <a:ahLst/>
            <a:cxnLst/>
            <a:rect l="l" t="t" r="r" b="b"/>
            <a:pathLst>
              <a:path w="10618" h="13741" extrusionOk="0">
                <a:moveTo>
                  <a:pt x="10618" y="0"/>
                </a:moveTo>
                <a:lnTo>
                  <a:pt x="10618" y="13741"/>
                </a:lnTo>
                <a:lnTo>
                  <a:pt x="0" y="13741"/>
                </a:lnTo>
              </a:path>
            </a:pathLst>
          </a:custGeom>
          <a:noFill/>
          <a:ln w="19050" cap="flat" cmpd="sng">
            <a:solidFill>
              <a:schemeClr val="dk2"/>
            </a:solidFill>
            <a:prstDash val="solid"/>
            <a:round/>
            <a:headEnd type="none" w="med" len="med"/>
            <a:tailEnd type="triangle" w="med" len="med"/>
          </a:ln>
        </p:spPr>
        <p:txBody>
          <a:bodyPr/>
          <a:lstStyle/>
          <a:p>
            <a:endParaRPr lang="en-US"/>
          </a:p>
        </p:txBody>
      </p:sp>
      <p:sp>
        <p:nvSpPr>
          <p:cNvPr id="2" name="Slide Number Placeholder 1">
            <a:extLst>
              <a:ext uri="{FF2B5EF4-FFF2-40B4-BE49-F238E27FC236}">
                <a16:creationId xmlns:a16="http://schemas.microsoft.com/office/drawing/2014/main" id="{E4C507C9-3D9E-D047-48F7-EC19F026BEE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54</a:t>
            </a:fld>
            <a:endParaRPr lang="en"/>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56"/>
        <p:cNvGrpSpPr/>
        <p:nvPr/>
      </p:nvGrpSpPr>
      <p:grpSpPr>
        <a:xfrm>
          <a:off x="0" y="0"/>
          <a:ext cx="0" cy="0"/>
          <a:chOff x="0" y="0"/>
          <a:chExt cx="0" cy="0"/>
        </a:xfrm>
      </p:grpSpPr>
      <p:grpSp>
        <p:nvGrpSpPr>
          <p:cNvPr id="557" name="Google Shape;557;g36a8a0962f5_0_42"/>
          <p:cNvGrpSpPr/>
          <p:nvPr/>
        </p:nvGrpSpPr>
        <p:grpSpPr>
          <a:xfrm>
            <a:off x="1951198" y="1106026"/>
            <a:ext cx="5364723" cy="496200"/>
            <a:chOff x="1951198" y="1106025"/>
            <a:chExt cx="5364723" cy="496200"/>
          </a:xfrm>
        </p:grpSpPr>
        <p:sp>
          <p:nvSpPr>
            <p:cNvPr id="558" name="Google Shape;558;g36a8a0962f5_0_42"/>
            <p:cNvSpPr/>
            <p:nvPr/>
          </p:nvSpPr>
          <p:spPr>
            <a:xfrm>
              <a:off x="1951198" y="1106025"/>
              <a:ext cx="1565100" cy="496200"/>
            </a:xfrm>
            <a:prstGeom prst="rect">
              <a:avLst/>
            </a:prstGeom>
            <a:solidFill>
              <a:srgbClr val="D9D2E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1" i="0" u="none" strike="noStrike" cap="none" dirty="0">
                  <a:solidFill>
                    <a:srgbClr val="000000"/>
                  </a:solidFill>
                  <a:latin typeface="Roboto"/>
                  <a:ea typeface="Roboto"/>
                  <a:cs typeface="Roboto"/>
                  <a:sym typeface="Roboto"/>
                </a:rPr>
                <a:t>L7: Application</a:t>
              </a:r>
              <a:endParaRPr sz="1400" b="1" i="0" u="none" strike="noStrike" cap="none" dirty="0">
                <a:solidFill>
                  <a:srgbClr val="000000"/>
                </a:solidFill>
                <a:latin typeface="Roboto"/>
                <a:ea typeface="Roboto"/>
                <a:cs typeface="Roboto"/>
                <a:sym typeface="Roboto"/>
              </a:endParaRPr>
            </a:p>
          </p:txBody>
        </p:sp>
        <p:sp>
          <p:nvSpPr>
            <p:cNvPr id="559" name="Google Shape;559;g36a8a0962f5_0_42"/>
            <p:cNvSpPr/>
            <p:nvPr/>
          </p:nvSpPr>
          <p:spPr>
            <a:xfrm>
              <a:off x="3516121" y="1106025"/>
              <a:ext cx="3799800" cy="4962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i="0" u="none" strike="noStrike" cap="none">
                  <a:solidFill>
                    <a:srgbClr val="000000"/>
                  </a:solidFill>
                  <a:latin typeface="Roboto"/>
                  <a:ea typeface="Roboto"/>
                  <a:cs typeface="Roboto"/>
                  <a:sym typeface="Roboto"/>
                </a:rPr>
                <a:t>do the thing</a:t>
              </a:r>
              <a:endParaRPr sz="1400" i="0" u="none" strike="noStrike" cap="none">
                <a:solidFill>
                  <a:srgbClr val="000000"/>
                </a:solidFill>
                <a:latin typeface="Roboto"/>
                <a:ea typeface="Roboto"/>
                <a:cs typeface="Roboto"/>
                <a:sym typeface="Roboto"/>
              </a:endParaRPr>
            </a:p>
          </p:txBody>
        </p:sp>
      </p:grpSp>
      <p:grpSp>
        <p:nvGrpSpPr>
          <p:cNvPr id="560" name="Google Shape;560;g36a8a0962f5_0_42"/>
          <p:cNvGrpSpPr/>
          <p:nvPr/>
        </p:nvGrpSpPr>
        <p:grpSpPr>
          <a:xfrm>
            <a:off x="1951198" y="1602226"/>
            <a:ext cx="5364723" cy="496200"/>
            <a:chOff x="1951198" y="1602225"/>
            <a:chExt cx="5364723" cy="496200"/>
          </a:xfrm>
        </p:grpSpPr>
        <p:sp>
          <p:nvSpPr>
            <p:cNvPr id="561" name="Google Shape;561;g36a8a0962f5_0_42"/>
            <p:cNvSpPr/>
            <p:nvPr/>
          </p:nvSpPr>
          <p:spPr>
            <a:xfrm>
              <a:off x="1951198" y="1602225"/>
              <a:ext cx="1565100" cy="496200"/>
            </a:xfrm>
            <a:prstGeom prst="rect">
              <a:avLst/>
            </a:prstGeom>
            <a:solidFill>
              <a:srgbClr val="CFE2F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i="0" u="none" strike="noStrike" cap="none">
                  <a:solidFill>
                    <a:srgbClr val="666666"/>
                  </a:solidFill>
                  <a:latin typeface="Roboto"/>
                  <a:ea typeface="Roboto"/>
                  <a:cs typeface="Roboto"/>
                  <a:sym typeface="Roboto"/>
                </a:rPr>
                <a:t>L6: Presentation</a:t>
              </a:r>
              <a:endParaRPr sz="1400" i="0" u="none" strike="noStrike" cap="none">
                <a:solidFill>
                  <a:srgbClr val="666666"/>
                </a:solidFill>
                <a:latin typeface="Roboto"/>
                <a:ea typeface="Roboto"/>
                <a:cs typeface="Roboto"/>
                <a:sym typeface="Roboto"/>
              </a:endParaRPr>
            </a:p>
          </p:txBody>
        </p:sp>
        <p:sp>
          <p:nvSpPr>
            <p:cNvPr id="562" name="Google Shape;562;g36a8a0962f5_0_42"/>
            <p:cNvSpPr/>
            <p:nvPr/>
          </p:nvSpPr>
          <p:spPr>
            <a:xfrm>
              <a:off x="3516121" y="1602225"/>
              <a:ext cx="3799800" cy="4962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i="0" u="none" strike="noStrike" cap="none">
                  <a:solidFill>
                    <a:srgbClr val="666666"/>
                  </a:solidFill>
                  <a:latin typeface="Roboto"/>
                  <a:ea typeface="Roboto"/>
                  <a:cs typeface="Roboto"/>
                  <a:sym typeface="Roboto"/>
                </a:rPr>
                <a:t>(ignored here)</a:t>
              </a:r>
              <a:endParaRPr sz="1400" i="0" u="none" strike="noStrike" cap="none">
                <a:solidFill>
                  <a:srgbClr val="666666"/>
                </a:solidFill>
                <a:latin typeface="Roboto"/>
                <a:ea typeface="Roboto"/>
                <a:cs typeface="Roboto"/>
                <a:sym typeface="Roboto"/>
              </a:endParaRPr>
            </a:p>
          </p:txBody>
        </p:sp>
      </p:grpSp>
      <p:grpSp>
        <p:nvGrpSpPr>
          <p:cNvPr id="563" name="Google Shape;563;g36a8a0962f5_0_42"/>
          <p:cNvGrpSpPr/>
          <p:nvPr/>
        </p:nvGrpSpPr>
        <p:grpSpPr>
          <a:xfrm>
            <a:off x="1951198" y="2098426"/>
            <a:ext cx="5364723" cy="496200"/>
            <a:chOff x="1951198" y="2098425"/>
            <a:chExt cx="5364723" cy="496200"/>
          </a:xfrm>
        </p:grpSpPr>
        <p:sp>
          <p:nvSpPr>
            <p:cNvPr id="564" name="Google Shape;564;g36a8a0962f5_0_42"/>
            <p:cNvSpPr/>
            <p:nvPr/>
          </p:nvSpPr>
          <p:spPr>
            <a:xfrm>
              <a:off x="1951198" y="2098425"/>
              <a:ext cx="1565100" cy="496200"/>
            </a:xfrm>
            <a:prstGeom prst="rect">
              <a:avLst/>
            </a:prstGeom>
            <a:solidFill>
              <a:srgbClr val="D0E0E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i="0" u="none" strike="noStrike" cap="none">
                  <a:solidFill>
                    <a:srgbClr val="666666"/>
                  </a:solidFill>
                  <a:latin typeface="Roboto"/>
                  <a:ea typeface="Roboto"/>
                  <a:cs typeface="Roboto"/>
                  <a:sym typeface="Roboto"/>
                </a:rPr>
                <a:t>L5: Session</a:t>
              </a:r>
              <a:endParaRPr sz="1400" i="0" u="none" strike="noStrike" cap="none">
                <a:solidFill>
                  <a:srgbClr val="666666"/>
                </a:solidFill>
                <a:latin typeface="Roboto"/>
                <a:ea typeface="Roboto"/>
                <a:cs typeface="Roboto"/>
                <a:sym typeface="Roboto"/>
              </a:endParaRPr>
            </a:p>
          </p:txBody>
        </p:sp>
        <p:sp>
          <p:nvSpPr>
            <p:cNvPr id="565" name="Google Shape;565;g36a8a0962f5_0_42"/>
            <p:cNvSpPr/>
            <p:nvPr/>
          </p:nvSpPr>
          <p:spPr>
            <a:xfrm>
              <a:off x="3516121" y="2098425"/>
              <a:ext cx="3799800" cy="4962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i="0" u="none" strike="noStrike" cap="none">
                  <a:solidFill>
                    <a:srgbClr val="666666"/>
                  </a:solidFill>
                  <a:latin typeface="Roboto"/>
                  <a:ea typeface="Roboto"/>
                  <a:cs typeface="Roboto"/>
                  <a:sym typeface="Roboto"/>
                </a:rPr>
                <a:t>(ignored here)</a:t>
              </a:r>
              <a:endParaRPr sz="1400" i="0" u="none" strike="noStrike" cap="none">
                <a:solidFill>
                  <a:srgbClr val="666666"/>
                </a:solidFill>
                <a:latin typeface="Roboto"/>
                <a:ea typeface="Roboto"/>
                <a:cs typeface="Roboto"/>
                <a:sym typeface="Roboto"/>
              </a:endParaRPr>
            </a:p>
          </p:txBody>
        </p:sp>
      </p:grpSp>
      <p:grpSp>
        <p:nvGrpSpPr>
          <p:cNvPr id="566" name="Google Shape;566;g36a8a0962f5_0_42"/>
          <p:cNvGrpSpPr/>
          <p:nvPr/>
        </p:nvGrpSpPr>
        <p:grpSpPr>
          <a:xfrm>
            <a:off x="1951198" y="2594627"/>
            <a:ext cx="5364723" cy="496200"/>
            <a:chOff x="1951198" y="2594625"/>
            <a:chExt cx="5364723" cy="496200"/>
          </a:xfrm>
        </p:grpSpPr>
        <p:sp>
          <p:nvSpPr>
            <p:cNvPr id="567" name="Google Shape;567;g36a8a0962f5_0_42"/>
            <p:cNvSpPr/>
            <p:nvPr/>
          </p:nvSpPr>
          <p:spPr>
            <a:xfrm>
              <a:off x="1951198" y="2594625"/>
              <a:ext cx="1565100" cy="496200"/>
            </a:xfrm>
            <a:prstGeom prst="rect">
              <a:avLst/>
            </a:prstGeom>
            <a:solidFill>
              <a:srgbClr val="D9EAD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1" i="0" u="none" strike="noStrike" cap="none">
                  <a:solidFill>
                    <a:srgbClr val="000000"/>
                  </a:solidFill>
                  <a:latin typeface="Roboto"/>
                  <a:ea typeface="Roboto"/>
                  <a:cs typeface="Roboto"/>
                  <a:sym typeface="Roboto"/>
                </a:rPr>
                <a:t>L4: Transport</a:t>
              </a:r>
              <a:endParaRPr sz="1400" b="1" i="0" u="none" strike="noStrike" cap="none">
                <a:solidFill>
                  <a:srgbClr val="000000"/>
                </a:solidFill>
                <a:latin typeface="Roboto"/>
                <a:ea typeface="Roboto"/>
                <a:cs typeface="Roboto"/>
                <a:sym typeface="Roboto"/>
              </a:endParaRPr>
            </a:p>
          </p:txBody>
        </p:sp>
        <p:sp>
          <p:nvSpPr>
            <p:cNvPr id="568" name="Google Shape;568;g36a8a0962f5_0_42"/>
            <p:cNvSpPr/>
            <p:nvPr/>
          </p:nvSpPr>
          <p:spPr>
            <a:xfrm>
              <a:off x="3516121" y="2594625"/>
              <a:ext cx="3799800" cy="4962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1" i="0" u="none" strike="noStrike" cap="none">
                  <a:solidFill>
                    <a:srgbClr val="000000"/>
                  </a:solidFill>
                  <a:latin typeface="Roboto"/>
                  <a:ea typeface="Roboto"/>
                  <a:cs typeface="Roboto"/>
                  <a:sym typeface="Roboto"/>
                </a:rPr>
                <a:t>beyond </a:t>
              </a:r>
              <a:r>
                <a:rPr lang="en" sz="1400" i="0" u="none" strike="noStrike" cap="none">
                  <a:solidFill>
                    <a:srgbClr val="000000"/>
                  </a:solidFill>
                  <a:latin typeface="Roboto"/>
                  <a:ea typeface="Roboto"/>
                  <a:cs typeface="Roboto"/>
                  <a:sym typeface="Roboto"/>
                </a:rPr>
                <a:t>delivery: (un)reliability, packet assembly, congestion control, ...</a:t>
              </a:r>
              <a:endParaRPr sz="1400" i="0" u="none" strike="noStrike" cap="none">
                <a:solidFill>
                  <a:srgbClr val="000000"/>
                </a:solidFill>
                <a:latin typeface="Roboto"/>
                <a:ea typeface="Roboto"/>
                <a:cs typeface="Roboto"/>
                <a:sym typeface="Roboto"/>
              </a:endParaRPr>
            </a:p>
          </p:txBody>
        </p:sp>
      </p:grpSp>
      <p:grpSp>
        <p:nvGrpSpPr>
          <p:cNvPr id="569" name="Google Shape;569;g36a8a0962f5_0_42"/>
          <p:cNvGrpSpPr/>
          <p:nvPr/>
        </p:nvGrpSpPr>
        <p:grpSpPr>
          <a:xfrm>
            <a:off x="1951198" y="3090827"/>
            <a:ext cx="5364723" cy="496200"/>
            <a:chOff x="1951198" y="3090825"/>
            <a:chExt cx="5364723" cy="496200"/>
          </a:xfrm>
        </p:grpSpPr>
        <p:sp>
          <p:nvSpPr>
            <p:cNvPr id="570" name="Google Shape;570;g36a8a0962f5_0_42"/>
            <p:cNvSpPr/>
            <p:nvPr/>
          </p:nvSpPr>
          <p:spPr>
            <a:xfrm>
              <a:off x="1951198" y="3090825"/>
              <a:ext cx="1565100" cy="496200"/>
            </a:xfrm>
            <a:prstGeom prst="rect">
              <a:avLst/>
            </a:prstGeom>
            <a:solidFill>
              <a:srgbClr val="FFF2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1" i="0" u="none" strike="noStrike" cap="none">
                  <a:solidFill>
                    <a:srgbClr val="000000"/>
                  </a:solidFill>
                  <a:latin typeface="Roboto"/>
                  <a:ea typeface="Roboto"/>
                  <a:cs typeface="Roboto"/>
                  <a:sym typeface="Roboto"/>
                </a:rPr>
                <a:t>L3: Network</a:t>
              </a:r>
              <a:endParaRPr sz="1400" b="1" i="0" u="none" strike="noStrike" cap="none">
                <a:solidFill>
                  <a:srgbClr val="000000"/>
                </a:solidFill>
                <a:latin typeface="Roboto"/>
                <a:ea typeface="Roboto"/>
                <a:cs typeface="Roboto"/>
                <a:sym typeface="Roboto"/>
              </a:endParaRPr>
            </a:p>
          </p:txBody>
        </p:sp>
        <p:sp>
          <p:nvSpPr>
            <p:cNvPr id="571" name="Google Shape;571;g36a8a0962f5_0_42"/>
            <p:cNvSpPr/>
            <p:nvPr/>
          </p:nvSpPr>
          <p:spPr>
            <a:xfrm>
              <a:off x="3516121" y="3090825"/>
              <a:ext cx="3799800" cy="4962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1" i="0" u="none" strike="noStrike" cap="none">
                  <a:solidFill>
                    <a:srgbClr val="000000"/>
                  </a:solidFill>
                  <a:latin typeface="Roboto"/>
                  <a:ea typeface="Roboto"/>
                  <a:cs typeface="Roboto"/>
                  <a:sym typeface="Roboto"/>
                </a:rPr>
                <a:t>global </a:t>
              </a:r>
              <a:r>
                <a:rPr lang="en" sz="1400" i="0" u="none" strike="noStrike" cap="none">
                  <a:solidFill>
                    <a:srgbClr val="000000"/>
                  </a:solidFill>
                  <a:latin typeface="Roboto"/>
                  <a:ea typeface="Roboto"/>
                  <a:cs typeface="Roboto"/>
                  <a:sym typeface="Roboto"/>
                </a:rPr>
                <a:t>delivery, best-effort</a:t>
              </a:r>
              <a:endParaRPr sz="1400" i="0" u="none" strike="noStrike" cap="none">
                <a:solidFill>
                  <a:srgbClr val="000000"/>
                </a:solidFill>
                <a:latin typeface="Roboto"/>
                <a:ea typeface="Roboto"/>
                <a:cs typeface="Roboto"/>
                <a:sym typeface="Roboto"/>
              </a:endParaRPr>
            </a:p>
          </p:txBody>
        </p:sp>
      </p:grpSp>
      <p:grpSp>
        <p:nvGrpSpPr>
          <p:cNvPr id="572" name="Google Shape;572;g36a8a0962f5_0_42"/>
          <p:cNvGrpSpPr/>
          <p:nvPr/>
        </p:nvGrpSpPr>
        <p:grpSpPr>
          <a:xfrm>
            <a:off x="1951198" y="3587027"/>
            <a:ext cx="5364723" cy="496200"/>
            <a:chOff x="1951198" y="3587025"/>
            <a:chExt cx="5364723" cy="496200"/>
          </a:xfrm>
        </p:grpSpPr>
        <p:sp>
          <p:nvSpPr>
            <p:cNvPr id="573" name="Google Shape;573;g36a8a0962f5_0_42"/>
            <p:cNvSpPr/>
            <p:nvPr/>
          </p:nvSpPr>
          <p:spPr>
            <a:xfrm>
              <a:off x="1951198" y="3587025"/>
              <a:ext cx="1565100" cy="496200"/>
            </a:xfrm>
            <a:prstGeom prst="rect">
              <a:avLst/>
            </a:prstGeom>
            <a:solidFill>
              <a:srgbClr val="FCE5CD"/>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1" i="0" u="none" strike="noStrike" cap="none">
                  <a:solidFill>
                    <a:srgbClr val="000000"/>
                  </a:solidFill>
                  <a:latin typeface="Roboto"/>
                  <a:ea typeface="Roboto"/>
                  <a:cs typeface="Roboto"/>
                  <a:sym typeface="Roboto"/>
                </a:rPr>
                <a:t>L2: Data link</a:t>
              </a:r>
              <a:endParaRPr sz="1400" b="1" i="0" u="none" strike="noStrike" cap="none">
                <a:solidFill>
                  <a:srgbClr val="000000"/>
                </a:solidFill>
                <a:latin typeface="Roboto"/>
                <a:ea typeface="Roboto"/>
                <a:cs typeface="Roboto"/>
                <a:sym typeface="Roboto"/>
              </a:endParaRPr>
            </a:p>
          </p:txBody>
        </p:sp>
        <p:sp>
          <p:nvSpPr>
            <p:cNvPr id="574" name="Google Shape;574;g36a8a0962f5_0_42"/>
            <p:cNvSpPr/>
            <p:nvPr/>
          </p:nvSpPr>
          <p:spPr>
            <a:xfrm>
              <a:off x="3516121" y="3587025"/>
              <a:ext cx="3799800" cy="4962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1" i="0" u="none" strike="noStrike" cap="none">
                  <a:solidFill>
                    <a:srgbClr val="000000"/>
                  </a:solidFill>
                  <a:latin typeface="Roboto"/>
                  <a:ea typeface="Roboto"/>
                  <a:cs typeface="Roboto"/>
                  <a:sym typeface="Roboto"/>
                </a:rPr>
                <a:t>local</a:t>
              </a:r>
              <a:r>
                <a:rPr lang="en" sz="1400" i="0" u="none" strike="noStrike" cap="none">
                  <a:solidFill>
                    <a:srgbClr val="000000"/>
                  </a:solidFill>
                  <a:latin typeface="Roboto"/>
                  <a:ea typeface="Roboto"/>
                  <a:cs typeface="Roboto"/>
                  <a:sym typeface="Roboto"/>
                </a:rPr>
                <a:t> delivery, best-effort</a:t>
              </a:r>
              <a:endParaRPr sz="1400" i="0" u="none" strike="noStrike" cap="none">
                <a:solidFill>
                  <a:srgbClr val="000000"/>
                </a:solidFill>
                <a:latin typeface="Roboto"/>
                <a:ea typeface="Roboto"/>
                <a:cs typeface="Roboto"/>
                <a:sym typeface="Roboto"/>
              </a:endParaRPr>
            </a:p>
          </p:txBody>
        </p:sp>
      </p:grpSp>
      <p:grpSp>
        <p:nvGrpSpPr>
          <p:cNvPr id="575" name="Google Shape;575;g36a8a0962f5_0_42"/>
          <p:cNvGrpSpPr/>
          <p:nvPr/>
        </p:nvGrpSpPr>
        <p:grpSpPr>
          <a:xfrm>
            <a:off x="1951198" y="4083228"/>
            <a:ext cx="5364723" cy="496200"/>
            <a:chOff x="1951198" y="4083225"/>
            <a:chExt cx="5364723" cy="496200"/>
          </a:xfrm>
        </p:grpSpPr>
        <p:sp>
          <p:nvSpPr>
            <p:cNvPr id="576" name="Google Shape;576;g36a8a0962f5_0_42"/>
            <p:cNvSpPr/>
            <p:nvPr/>
          </p:nvSpPr>
          <p:spPr>
            <a:xfrm>
              <a:off x="1951198" y="4083225"/>
              <a:ext cx="1565100" cy="496200"/>
            </a:xfrm>
            <a:prstGeom prst="rect">
              <a:avLst/>
            </a:prstGeom>
            <a:solidFill>
              <a:srgbClr val="F4CC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1" i="0" u="none" strike="noStrike" cap="none">
                  <a:solidFill>
                    <a:srgbClr val="000000"/>
                  </a:solidFill>
                  <a:latin typeface="Roboto"/>
                  <a:ea typeface="Roboto"/>
                  <a:cs typeface="Roboto"/>
                  <a:sym typeface="Roboto"/>
                </a:rPr>
                <a:t>L1: Physical</a:t>
              </a:r>
              <a:endParaRPr sz="1400" b="1" i="0" u="none" strike="noStrike" cap="none">
                <a:solidFill>
                  <a:srgbClr val="000000"/>
                </a:solidFill>
                <a:latin typeface="Roboto"/>
                <a:ea typeface="Roboto"/>
                <a:cs typeface="Roboto"/>
                <a:sym typeface="Roboto"/>
              </a:endParaRPr>
            </a:p>
          </p:txBody>
        </p:sp>
        <p:sp>
          <p:nvSpPr>
            <p:cNvPr id="577" name="Google Shape;577;g36a8a0962f5_0_42"/>
            <p:cNvSpPr/>
            <p:nvPr/>
          </p:nvSpPr>
          <p:spPr>
            <a:xfrm>
              <a:off x="3516121" y="4083225"/>
              <a:ext cx="3799800" cy="4962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i="0" u="none" strike="noStrike" cap="none">
                  <a:solidFill>
                    <a:srgbClr val="000000"/>
                  </a:solidFill>
                  <a:latin typeface="Roboto"/>
                  <a:ea typeface="Roboto"/>
                  <a:cs typeface="Roboto"/>
                  <a:sym typeface="Roboto"/>
                </a:rPr>
                <a:t>physical transfer of bits</a:t>
              </a:r>
              <a:endParaRPr sz="1400" i="0" u="none" strike="noStrike" cap="none">
                <a:solidFill>
                  <a:srgbClr val="000000"/>
                </a:solidFill>
                <a:latin typeface="Roboto"/>
                <a:ea typeface="Roboto"/>
                <a:cs typeface="Roboto"/>
                <a:sym typeface="Roboto"/>
              </a:endParaRPr>
            </a:p>
          </p:txBody>
        </p:sp>
      </p:grpSp>
      <p:sp>
        <p:nvSpPr>
          <p:cNvPr id="578" name="Google Shape;578;g36a8a0962f5_0_42"/>
          <p:cNvSpPr txBox="1">
            <a:spLocks noGrp="1"/>
          </p:cNvSpPr>
          <p:nvPr>
            <p:ph type="title"/>
          </p:nvPr>
        </p:nvSpPr>
        <p:spPr>
          <a:xfrm>
            <a:off x="0" y="0"/>
            <a:ext cx="9144000" cy="393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600"/>
              <a:buNone/>
            </a:pPr>
            <a:r>
              <a:rPr lang="en"/>
              <a:t>Layering in the Open Systems Interconnected (OSI) Model</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82"/>
        <p:cNvGrpSpPr/>
        <p:nvPr/>
      </p:nvGrpSpPr>
      <p:grpSpPr>
        <a:xfrm>
          <a:off x="0" y="0"/>
          <a:ext cx="0" cy="0"/>
          <a:chOff x="0" y="0"/>
          <a:chExt cx="0" cy="0"/>
        </a:xfrm>
      </p:grpSpPr>
      <p:sp>
        <p:nvSpPr>
          <p:cNvPr id="583" name="Google Shape;583;g36a8a0962f5_0_68"/>
          <p:cNvSpPr txBox="1">
            <a:spLocks noGrp="1"/>
          </p:cNvSpPr>
          <p:nvPr>
            <p:ph type="title"/>
          </p:nvPr>
        </p:nvSpPr>
        <p:spPr>
          <a:xfrm>
            <a:off x="0" y="0"/>
            <a:ext cx="9144000" cy="2952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a:t>Layering in practice</a:t>
            </a:r>
            <a:endParaRPr/>
          </a:p>
        </p:txBody>
      </p:sp>
      <p:sp>
        <p:nvSpPr>
          <p:cNvPr id="584" name="Google Shape;584;g36a8a0962f5_0_68"/>
          <p:cNvSpPr/>
          <p:nvPr/>
        </p:nvSpPr>
        <p:spPr>
          <a:xfrm>
            <a:off x="2224350" y="1152425"/>
            <a:ext cx="1565100" cy="1488600"/>
          </a:xfrm>
          <a:prstGeom prst="rect">
            <a:avLst/>
          </a:prstGeom>
          <a:solidFill>
            <a:srgbClr val="D9D2E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400" i="0" u="none" strike="noStrike" cap="none">
                <a:solidFill>
                  <a:srgbClr val="000000"/>
                </a:solidFill>
                <a:latin typeface="Roboto"/>
                <a:ea typeface="Roboto"/>
                <a:cs typeface="Roboto"/>
                <a:sym typeface="Roboto"/>
              </a:rPr>
              <a:t>HTTP(S)</a:t>
            </a:r>
            <a:endParaRPr sz="1400" i="0" u="none" strike="noStrike" cap="none">
              <a:solidFill>
                <a:srgbClr val="000000"/>
              </a:solidFill>
              <a:latin typeface="Roboto"/>
              <a:ea typeface="Roboto"/>
              <a:cs typeface="Roboto"/>
              <a:sym typeface="Roboto"/>
            </a:endParaRPr>
          </a:p>
        </p:txBody>
      </p:sp>
      <p:sp>
        <p:nvSpPr>
          <p:cNvPr id="585" name="Google Shape;585;g36a8a0962f5_0_68"/>
          <p:cNvSpPr/>
          <p:nvPr/>
        </p:nvSpPr>
        <p:spPr>
          <a:xfrm>
            <a:off x="2224348" y="2641025"/>
            <a:ext cx="1565100" cy="496200"/>
          </a:xfrm>
          <a:prstGeom prst="rect">
            <a:avLst/>
          </a:prstGeom>
          <a:solidFill>
            <a:srgbClr val="D9EAD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400" i="0" u="none" strike="noStrike" cap="none">
                <a:solidFill>
                  <a:srgbClr val="000000"/>
                </a:solidFill>
                <a:latin typeface="Roboto"/>
                <a:ea typeface="Roboto"/>
                <a:cs typeface="Roboto"/>
                <a:sym typeface="Roboto"/>
              </a:rPr>
              <a:t>TCP</a:t>
            </a:r>
            <a:endParaRPr sz="1400" i="0" u="none" strike="noStrike" cap="none">
              <a:solidFill>
                <a:srgbClr val="000000"/>
              </a:solidFill>
              <a:latin typeface="Roboto"/>
              <a:ea typeface="Roboto"/>
              <a:cs typeface="Roboto"/>
              <a:sym typeface="Roboto"/>
            </a:endParaRPr>
          </a:p>
        </p:txBody>
      </p:sp>
      <p:sp>
        <p:nvSpPr>
          <p:cNvPr id="586" name="Google Shape;586;g36a8a0962f5_0_68"/>
          <p:cNvSpPr/>
          <p:nvPr/>
        </p:nvSpPr>
        <p:spPr>
          <a:xfrm>
            <a:off x="2224348" y="3137225"/>
            <a:ext cx="1565100" cy="496200"/>
          </a:xfrm>
          <a:prstGeom prst="rect">
            <a:avLst/>
          </a:prstGeom>
          <a:solidFill>
            <a:srgbClr val="FFF2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400" i="0" u="none" strike="noStrike" cap="none">
                <a:solidFill>
                  <a:srgbClr val="000000"/>
                </a:solidFill>
                <a:latin typeface="Roboto"/>
                <a:ea typeface="Roboto"/>
                <a:cs typeface="Roboto"/>
                <a:sym typeface="Roboto"/>
              </a:rPr>
              <a:t>IP</a:t>
            </a:r>
            <a:endParaRPr sz="1400" i="0" u="none" strike="noStrike" cap="none">
              <a:solidFill>
                <a:srgbClr val="000000"/>
              </a:solidFill>
              <a:latin typeface="Roboto"/>
              <a:ea typeface="Roboto"/>
              <a:cs typeface="Roboto"/>
              <a:sym typeface="Roboto"/>
            </a:endParaRPr>
          </a:p>
        </p:txBody>
      </p:sp>
      <p:sp>
        <p:nvSpPr>
          <p:cNvPr id="587" name="Google Shape;587;g36a8a0962f5_0_68"/>
          <p:cNvSpPr/>
          <p:nvPr/>
        </p:nvSpPr>
        <p:spPr>
          <a:xfrm>
            <a:off x="2224350" y="3633425"/>
            <a:ext cx="1565100" cy="999600"/>
          </a:xfrm>
          <a:prstGeom prst="rect">
            <a:avLst/>
          </a:prstGeom>
          <a:solidFill>
            <a:srgbClr val="F4CC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400" i="0" u="none" strike="noStrike" cap="none">
                <a:solidFill>
                  <a:srgbClr val="000000"/>
                </a:solidFill>
                <a:latin typeface="Roboto"/>
                <a:ea typeface="Roboto"/>
                <a:cs typeface="Roboto"/>
                <a:sym typeface="Roboto"/>
              </a:rPr>
              <a:t>Ethernet</a:t>
            </a:r>
            <a:endParaRPr sz="1400" i="0" u="none" strike="noStrike" cap="none">
              <a:solidFill>
                <a:srgbClr val="000000"/>
              </a:solidFill>
              <a:latin typeface="Roboto"/>
              <a:ea typeface="Roboto"/>
              <a:cs typeface="Roboto"/>
              <a:sym typeface="Roboto"/>
            </a:endParaRPr>
          </a:p>
        </p:txBody>
      </p:sp>
      <p:sp>
        <p:nvSpPr>
          <p:cNvPr id="588" name="Google Shape;588;g36a8a0962f5_0_68"/>
          <p:cNvSpPr/>
          <p:nvPr/>
        </p:nvSpPr>
        <p:spPr>
          <a:xfrm>
            <a:off x="3789448" y="3633425"/>
            <a:ext cx="1565100" cy="999600"/>
          </a:xfrm>
          <a:prstGeom prst="rect">
            <a:avLst/>
          </a:prstGeom>
          <a:solidFill>
            <a:srgbClr val="F4CC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400" i="0" u="none" strike="noStrike" cap="none">
                <a:solidFill>
                  <a:srgbClr val="000000"/>
                </a:solidFill>
                <a:latin typeface="Roboto"/>
                <a:ea typeface="Roboto"/>
                <a:cs typeface="Roboto"/>
                <a:sym typeface="Roboto"/>
              </a:rPr>
              <a:t>802.11 Wi-Fi</a:t>
            </a:r>
            <a:endParaRPr sz="1400" i="0" u="none" strike="noStrike" cap="none">
              <a:solidFill>
                <a:srgbClr val="000000"/>
              </a:solidFill>
              <a:latin typeface="Roboto"/>
              <a:ea typeface="Roboto"/>
              <a:cs typeface="Roboto"/>
              <a:sym typeface="Roboto"/>
            </a:endParaRPr>
          </a:p>
        </p:txBody>
      </p:sp>
      <p:sp>
        <p:nvSpPr>
          <p:cNvPr id="589" name="Google Shape;589;g36a8a0962f5_0_68"/>
          <p:cNvSpPr/>
          <p:nvPr/>
        </p:nvSpPr>
        <p:spPr>
          <a:xfrm>
            <a:off x="5354551" y="3633425"/>
            <a:ext cx="1565100" cy="999600"/>
          </a:xfrm>
          <a:prstGeom prst="rect">
            <a:avLst/>
          </a:prstGeom>
          <a:solidFill>
            <a:srgbClr val="F4CC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400" i="0" u="none" strike="noStrike" cap="none">
                <a:solidFill>
                  <a:srgbClr val="000000"/>
                </a:solidFill>
                <a:latin typeface="Roboto"/>
                <a:ea typeface="Roboto"/>
                <a:cs typeface="Roboto"/>
                <a:sym typeface="Roboto"/>
              </a:rPr>
              <a:t>CAN bus</a:t>
            </a:r>
            <a:endParaRPr sz="1400" i="0" u="none" strike="noStrike" cap="none">
              <a:solidFill>
                <a:srgbClr val="000000"/>
              </a:solidFill>
              <a:latin typeface="Roboto"/>
              <a:ea typeface="Roboto"/>
              <a:cs typeface="Roboto"/>
              <a:sym typeface="Roboto"/>
            </a:endParaRPr>
          </a:p>
        </p:txBody>
      </p:sp>
      <p:sp>
        <p:nvSpPr>
          <p:cNvPr id="590" name="Google Shape;590;g36a8a0962f5_0_68"/>
          <p:cNvSpPr/>
          <p:nvPr/>
        </p:nvSpPr>
        <p:spPr>
          <a:xfrm>
            <a:off x="3789448" y="2641025"/>
            <a:ext cx="1565100" cy="496200"/>
          </a:xfrm>
          <a:prstGeom prst="rect">
            <a:avLst/>
          </a:prstGeom>
          <a:solidFill>
            <a:srgbClr val="D9EAD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400" i="0" u="none" strike="noStrike" cap="none">
                <a:solidFill>
                  <a:srgbClr val="000000"/>
                </a:solidFill>
                <a:latin typeface="Roboto"/>
                <a:ea typeface="Roboto"/>
                <a:cs typeface="Roboto"/>
                <a:sym typeface="Roboto"/>
              </a:rPr>
              <a:t>UDP</a:t>
            </a:r>
            <a:endParaRPr sz="1400" i="0" u="none" strike="noStrike" cap="none">
              <a:solidFill>
                <a:srgbClr val="000000"/>
              </a:solidFill>
              <a:latin typeface="Roboto"/>
              <a:ea typeface="Roboto"/>
              <a:cs typeface="Roboto"/>
              <a:sym typeface="Roboto"/>
            </a:endParaRPr>
          </a:p>
        </p:txBody>
      </p:sp>
      <p:sp>
        <p:nvSpPr>
          <p:cNvPr id="591" name="Google Shape;591;g36a8a0962f5_0_68"/>
          <p:cNvSpPr/>
          <p:nvPr/>
        </p:nvSpPr>
        <p:spPr>
          <a:xfrm>
            <a:off x="6919649" y="3633425"/>
            <a:ext cx="1565100" cy="999600"/>
          </a:xfrm>
          <a:prstGeom prst="rect">
            <a:avLst/>
          </a:prstGeom>
          <a:solidFill>
            <a:srgbClr val="F4CC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400" i="0" u="none" strike="noStrike" cap="none">
                <a:solidFill>
                  <a:srgbClr val="000000"/>
                </a:solidFill>
                <a:latin typeface="Roboto"/>
                <a:ea typeface="Roboto"/>
                <a:cs typeface="Roboto"/>
                <a:sym typeface="Roboto"/>
              </a:rPr>
              <a:t>USB</a:t>
            </a:r>
            <a:endParaRPr sz="1400" i="0" u="none" strike="noStrike" cap="none">
              <a:solidFill>
                <a:srgbClr val="000000"/>
              </a:solidFill>
              <a:latin typeface="Roboto"/>
              <a:ea typeface="Roboto"/>
              <a:cs typeface="Roboto"/>
              <a:sym typeface="Roboto"/>
            </a:endParaRPr>
          </a:p>
        </p:txBody>
      </p:sp>
      <p:sp>
        <p:nvSpPr>
          <p:cNvPr id="592" name="Google Shape;592;g36a8a0962f5_0_68"/>
          <p:cNvSpPr/>
          <p:nvPr/>
        </p:nvSpPr>
        <p:spPr>
          <a:xfrm>
            <a:off x="3789450" y="1152425"/>
            <a:ext cx="1565100" cy="1488600"/>
          </a:xfrm>
          <a:prstGeom prst="rect">
            <a:avLst/>
          </a:prstGeom>
          <a:solidFill>
            <a:srgbClr val="D9D2E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400" i="0" u="none" strike="noStrike" cap="none">
                <a:solidFill>
                  <a:srgbClr val="000000"/>
                </a:solidFill>
                <a:latin typeface="Roboto"/>
                <a:ea typeface="Roboto"/>
                <a:cs typeface="Roboto"/>
                <a:sym typeface="Roboto"/>
              </a:rPr>
              <a:t>SSH</a:t>
            </a:r>
            <a:endParaRPr sz="1400" i="0" u="none" strike="noStrike" cap="none">
              <a:solidFill>
                <a:srgbClr val="000000"/>
              </a:solidFill>
              <a:latin typeface="Roboto"/>
              <a:ea typeface="Roboto"/>
              <a:cs typeface="Roboto"/>
              <a:sym typeface="Roboto"/>
            </a:endParaRPr>
          </a:p>
        </p:txBody>
      </p:sp>
      <p:sp>
        <p:nvSpPr>
          <p:cNvPr id="593" name="Google Shape;593;g36a8a0962f5_0_68"/>
          <p:cNvSpPr/>
          <p:nvPr/>
        </p:nvSpPr>
        <p:spPr>
          <a:xfrm>
            <a:off x="5354550" y="1152425"/>
            <a:ext cx="1565100" cy="1488600"/>
          </a:xfrm>
          <a:prstGeom prst="rect">
            <a:avLst/>
          </a:prstGeom>
          <a:solidFill>
            <a:srgbClr val="D9D2E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400" i="0" u="none" strike="noStrike" cap="none">
                <a:solidFill>
                  <a:srgbClr val="000000"/>
                </a:solidFill>
                <a:latin typeface="Roboto"/>
                <a:ea typeface="Roboto"/>
                <a:cs typeface="Roboto"/>
                <a:sym typeface="Roboto"/>
              </a:rPr>
              <a:t>Email (IMAP/POP)</a:t>
            </a:r>
            <a:endParaRPr sz="1400" i="0" u="none" strike="noStrike" cap="none">
              <a:solidFill>
                <a:srgbClr val="000000"/>
              </a:solidFill>
              <a:latin typeface="Roboto"/>
              <a:ea typeface="Roboto"/>
              <a:cs typeface="Roboto"/>
              <a:sym typeface="Roboto"/>
            </a:endParaRPr>
          </a:p>
        </p:txBody>
      </p:sp>
      <p:sp>
        <p:nvSpPr>
          <p:cNvPr id="594" name="Google Shape;594;g36a8a0962f5_0_68"/>
          <p:cNvSpPr/>
          <p:nvPr/>
        </p:nvSpPr>
        <p:spPr>
          <a:xfrm>
            <a:off x="6919650" y="1152425"/>
            <a:ext cx="1565100" cy="1488600"/>
          </a:xfrm>
          <a:prstGeom prst="rect">
            <a:avLst/>
          </a:prstGeom>
          <a:solidFill>
            <a:srgbClr val="D9D2E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400" i="0" u="none" strike="noStrike" cap="none">
                <a:solidFill>
                  <a:srgbClr val="000000"/>
                </a:solidFill>
                <a:latin typeface="Roboto"/>
                <a:ea typeface="Roboto"/>
                <a:cs typeface="Roboto"/>
                <a:sym typeface="Roboto"/>
              </a:rPr>
              <a:t>...</a:t>
            </a:r>
            <a:endParaRPr sz="1400" i="0" u="none" strike="noStrike" cap="none">
              <a:solidFill>
                <a:srgbClr val="000000"/>
              </a:solidFill>
              <a:latin typeface="Roboto"/>
              <a:ea typeface="Roboto"/>
              <a:cs typeface="Roboto"/>
              <a:sym typeface="Roboto"/>
            </a:endParaRPr>
          </a:p>
        </p:txBody>
      </p:sp>
      <p:grpSp>
        <p:nvGrpSpPr>
          <p:cNvPr id="595" name="Google Shape;595;g36a8a0962f5_0_68"/>
          <p:cNvGrpSpPr/>
          <p:nvPr/>
        </p:nvGrpSpPr>
        <p:grpSpPr>
          <a:xfrm>
            <a:off x="659248" y="1156025"/>
            <a:ext cx="1565100" cy="3473400"/>
            <a:chOff x="1187123" y="1152425"/>
            <a:chExt cx="1565100" cy="3473400"/>
          </a:xfrm>
        </p:grpSpPr>
        <p:sp>
          <p:nvSpPr>
            <p:cNvPr id="596" name="Google Shape;596;g36a8a0962f5_0_68"/>
            <p:cNvSpPr/>
            <p:nvPr/>
          </p:nvSpPr>
          <p:spPr>
            <a:xfrm>
              <a:off x="1187123" y="1152425"/>
              <a:ext cx="1565100" cy="496200"/>
            </a:xfrm>
            <a:prstGeom prst="rect">
              <a:avLst/>
            </a:prstGeom>
            <a:solidFill>
              <a:srgbClr val="D9D2E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1" i="0" u="none" strike="noStrike" cap="none">
                  <a:solidFill>
                    <a:srgbClr val="000000"/>
                  </a:solidFill>
                  <a:latin typeface="Roboto"/>
                  <a:ea typeface="Roboto"/>
                  <a:cs typeface="Roboto"/>
                  <a:sym typeface="Roboto"/>
                </a:rPr>
                <a:t>L7: Application</a:t>
              </a:r>
              <a:endParaRPr sz="1400" b="1" i="0" u="none" strike="noStrike" cap="none">
                <a:solidFill>
                  <a:srgbClr val="000000"/>
                </a:solidFill>
                <a:latin typeface="Roboto"/>
                <a:ea typeface="Roboto"/>
                <a:cs typeface="Roboto"/>
                <a:sym typeface="Roboto"/>
              </a:endParaRPr>
            </a:p>
          </p:txBody>
        </p:sp>
        <p:sp>
          <p:nvSpPr>
            <p:cNvPr id="597" name="Google Shape;597;g36a8a0962f5_0_68"/>
            <p:cNvSpPr/>
            <p:nvPr/>
          </p:nvSpPr>
          <p:spPr>
            <a:xfrm>
              <a:off x="1187123" y="1648625"/>
              <a:ext cx="1565100" cy="496200"/>
            </a:xfrm>
            <a:prstGeom prst="rect">
              <a:avLst/>
            </a:prstGeom>
            <a:solidFill>
              <a:srgbClr val="CFE2F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i="0" u="none" strike="noStrike" cap="none">
                  <a:solidFill>
                    <a:srgbClr val="666666"/>
                  </a:solidFill>
                  <a:latin typeface="Roboto"/>
                  <a:ea typeface="Roboto"/>
                  <a:cs typeface="Roboto"/>
                  <a:sym typeface="Roboto"/>
                </a:rPr>
                <a:t>L6: Presentation</a:t>
              </a:r>
              <a:endParaRPr sz="1400" i="0" u="none" strike="noStrike" cap="none">
                <a:solidFill>
                  <a:srgbClr val="666666"/>
                </a:solidFill>
                <a:latin typeface="Roboto"/>
                <a:ea typeface="Roboto"/>
                <a:cs typeface="Roboto"/>
                <a:sym typeface="Roboto"/>
              </a:endParaRPr>
            </a:p>
          </p:txBody>
        </p:sp>
        <p:sp>
          <p:nvSpPr>
            <p:cNvPr id="598" name="Google Shape;598;g36a8a0962f5_0_68"/>
            <p:cNvSpPr/>
            <p:nvPr/>
          </p:nvSpPr>
          <p:spPr>
            <a:xfrm>
              <a:off x="1187123" y="2144825"/>
              <a:ext cx="1565100" cy="496200"/>
            </a:xfrm>
            <a:prstGeom prst="rect">
              <a:avLst/>
            </a:prstGeom>
            <a:solidFill>
              <a:srgbClr val="D0E0E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i="0" u="none" strike="noStrike" cap="none">
                  <a:solidFill>
                    <a:srgbClr val="666666"/>
                  </a:solidFill>
                  <a:latin typeface="Roboto"/>
                  <a:ea typeface="Roboto"/>
                  <a:cs typeface="Roboto"/>
                  <a:sym typeface="Roboto"/>
                </a:rPr>
                <a:t>L5: Session</a:t>
              </a:r>
              <a:endParaRPr sz="1400" i="0" u="none" strike="noStrike" cap="none">
                <a:solidFill>
                  <a:srgbClr val="666666"/>
                </a:solidFill>
                <a:latin typeface="Roboto"/>
                <a:ea typeface="Roboto"/>
                <a:cs typeface="Roboto"/>
                <a:sym typeface="Roboto"/>
              </a:endParaRPr>
            </a:p>
          </p:txBody>
        </p:sp>
        <p:sp>
          <p:nvSpPr>
            <p:cNvPr id="599" name="Google Shape;599;g36a8a0962f5_0_68"/>
            <p:cNvSpPr/>
            <p:nvPr/>
          </p:nvSpPr>
          <p:spPr>
            <a:xfrm>
              <a:off x="1187123" y="2641025"/>
              <a:ext cx="1565100" cy="496200"/>
            </a:xfrm>
            <a:prstGeom prst="rect">
              <a:avLst/>
            </a:prstGeom>
            <a:solidFill>
              <a:srgbClr val="D9EAD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1" i="0" u="none" strike="noStrike" cap="none">
                  <a:solidFill>
                    <a:srgbClr val="000000"/>
                  </a:solidFill>
                  <a:latin typeface="Roboto"/>
                  <a:ea typeface="Roboto"/>
                  <a:cs typeface="Roboto"/>
                  <a:sym typeface="Roboto"/>
                </a:rPr>
                <a:t>L4: Transport</a:t>
              </a:r>
              <a:endParaRPr sz="1400" b="1" i="0" u="none" strike="noStrike" cap="none">
                <a:solidFill>
                  <a:srgbClr val="000000"/>
                </a:solidFill>
                <a:latin typeface="Roboto"/>
                <a:ea typeface="Roboto"/>
                <a:cs typeface="Roboto"/>
                <a:sym typeface="Roboto"/>
              </a:endParaRPr>
            </a:p>
          </p:txBody>
        </p:sp>
        <p:sp>
          <p:nvSpPr>
            <p:cNvPr id="600" name="Google Shape;600;g36a8a0962f5_0_68"/>
            <p:cNvSpPr/>
            <p:nvPr/>
          </p:nvSpPr>
          <p:spPr>
            <a:xfrm>
              <a:off x="1187123" y="3137225"/>
              <a:ext cx="1565100" cy="496200"/>
            </a:xfrm>
            <a:prstGeom prst="rect">
              <a:avLst/>
            </a:prstGeom>
            <a:solidFill>
              <a:srgbClr val="FFF2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1" i="0" u="none" strike="noStrike" cap="none">
                  <a:solidFill>
                    <a:srgbClr val="000000"/>
                  </a:solidFill>
                  <a:latin typeface="Roboto"/>
                  <a:ea typeface="Roboto"/>
                  <a:cs typeface="Roboto"/>
                  <a:sym typeface="Roboto"/>
                </a:rPr>
                <a:t>L3: Network</a:t>
              </a:r>
              <a:endParaRPr sz="1400" b="1" i="0" u="none" strike="noStrike" cap="none">
                <a:solidFill>
                  <a:srgbClr val="000000"/>
                </a:solidFill>
                <a:latin typeface="Roboto"/>
                <a:ea typeface="Roboto"/>
                <a:cs typeface="Roboto"/>
                <a:sym typeface="Roboto"/>
              </a:endParaRPr>
            </a:p>
          </p:txBody>
        </p:sp>
        <p:sp>
          <p:nvSpPr>
            <p:cNvPr id="601" name="Google Shape;601;g36a8a0962f5_0_68"/>
            <p:cNvSpPr/>
            <p:nvPr/>
          </p:nvSpPr>
          <p:spPr>
            <a:xfrm>
              <a:off x="1187123" y="3633425"/>
              <a:ext cx="1565100" cy="496200"/>
            </a:xfrm>
            <a:prstGeom prst="rect">
              <a:avLst/>
            </a:prstGeom>
            <a:solidFill>
              <a:srgbClr val="FCE5CD"/>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1" i="0" u="none" strike="noStrike" cap="none">
                  <a:solidFill>
                    <a:srgbClr val="000000"/>
                  </a:solidFill>
                  <a:latin typeface="Roboto"/>
                  <a:ea typeface="Roboto"/>
                  <a:cs typeface="Roboto"/>
                  <a:sym typeface="Roboto"/>
                </a:rPr>
                <a:t>L2: Data link</a:t>
              </a:r>
              <a:endParaRPr sz="1400" b="1" i="0" u="none" strike="noStrike" cap="none">
                <a:solidFill>
                  <a:srgbClr val="000000"/>
                </a:solidFill>
                <a:latin typeface="Roboto"/>
                <a:ea typeface="Roboto"/>
                <a:cs typeface="Roboto"/>
                <a:sym typeface="Roboto"/>
              </a:endParaRPr>
            </a:p>
          </p:txBody>
        </p:sp>
        <p:sp>
          <p:nvSpPr>
            <p:cNvPr id="602" name="Google Shape;602;g36a8a0962f5_0_68"/>
            <p:cNvSpPr/>
            <p:nvPr/>
          </p:nvSpPr>
          <p:spPr>
            <a:xfrm>
              <a:off x="1187123" y="4129625"/>
              <a:ext cx="1565100" cy="496200"/>
            </a:xfrm>
            <a:prstGeom prst="rect">
              <a:avLst/>
            </a:prstGeom>
            <a:solidFill>
              <a:srgbClr val="F4CC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1" i="0" u="none" strike="noStrike" cap="none">
                  <a:solidFill>
                    <a:srgbClr val="000000"/>
                  </a:solidFill>
                  <a:latin typeface="Roboto"/>
                  <a:ea typeface="Roboto"/>
                  <a:cs typeface="Roboto"/>
                  <a:sym typeface="Roboto"/>
                </a:rPr>
                <a:t>L1: Physical</a:t>
              </a:r>
              <a:endParaRPr sz="1400" b="1" i="0" u="none" strike="noStrike" cap="none">
                <a:solidFill>
                  <a:srgbClr val="000000"/>
                </a:solidFill>
                <a:latin typeface="Roboto"/>
                <a:ea typeface="Roboto"/>
                <a:cs typeface="Roboto"/>
                <a:sym typeface="Roboto"/>
              </a:endParaRPr>
            </a:p>
          </p:txBody>
        </p:sp>
      </p:grpSp>
      <p:sp>
        <p:nvSpPr>
          <p:cNvPr id="603" name="Google Shape;603;g36a8a0962f5_0_68"/>
          <p:cNvSpPr/>
          <p:nvPr/>
        </p:nvSpPr>
        <p:spPr>
          <a:xfrm>
            <a:off x="866300" y="2892725"/>
            <a:ext cx="2745900" cy="496200"/>
          </a:xfrm>
          <a:prstGeom prst="diamond">
            <a:avLst/>
          </a:prstGeom>
          <a:solidFill>
            <a:srgbClr val="4DB6A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400" i="0" u="none" strike="noStrike" cap="none">
                <a:solidFill>
                  <a:srgbClr val="000000"/>
                </a:solidFill>
                <a:latin typeface="Roboto"/>
                <a:ea typeface="Roboto"/>
                <a:cs typeface="Roboto"/>
                <a:sym typeface="Roboto"/>
              </a:rPr>
              <a:t>L3.5: </a:t>
            </a:r>
            <a:r>
              <a:rPr lang="en" sz="1400" i="0" u="sng" strike="noStrike" cap="none">
                <a:solidFill>
                  <a:schemeClr val="hlink"/>
                </a:solidFill>
                <a:latin typeface="Roboto"/>
                <a:ea typeface="Roboto"/>
                <a:cs typeface="Roboto"/>
                <a:sym typeface="Roboto"/>
                <a:hlinkClick r:id="rId3"/>
              </a:rPr>
              <a:t>research</a:t>
            </a:r>
            <a:r>
              <a:rPr lang="en" sz="1400" i="0" u="none" strike="noStrike" cap="none">
                <a:solidFill>
                  <a:srgbClr val="000000"/>
                </a:solidFill>
                <a:latin typeface="Roboto"/>
                <a:ea typeface="Roboto"/>
                <a:cs typeface="Roboto"/>
                <a:sym typeface="Roboto"/>
              </a:rPr>
              <a:t>!</a:t>
            </a:r>
            <a:endParaRPr sz="1400" i="0" u="none" strike="noStrike" cap="none">
              <a:solidFill>
                <a:srgbClr val="000000"/>
              </a:solidFill>
              <a:latin typeface="Roboto"/>
              <a:ea typeface="Roboto"/>
              <a:cs typeface="Roboto"/>
              <a:sym typeface="Roboto"/>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cxnSp>
        <p:nvCxnSpPr>
          <p:cNvPr id="200" name="Google Shape;200;p33"/>
          <p:cNvCxnSpPr>
            <a:stCxn id="201" idx="2"/>
            <a:endCxn id="202" idx="0"/>
          </p:cNvCxnSpPr>
          <p:nvPr/>
        </p:nvCxnSpPr>
        <p:spPr>
          <a:xfrm>
            <a:off x="6221425" y="4269575"/>
            <a:ext cx="0" cy="308700"/>
          </a:xfrm>
          <a:prstGeom prst="straightConnector1">
            <a:avLst/>
          </a:prstGeom>
          <a:noFill/>
          <a:ln w="28575" cap="flat" cmpd="sng">
            <a:solidFill>
              <a:schemeClr val="accent2"/>
            </a:solidFill>
            <a:prstDash val="solid"/>
            <a:round/>
            <a:headEnd type="none" w="med" len="med"/>
            <a:tailEnd type="none" w="med" len="med"/>
          </a:ln>
        </p:spPr>
      </p:cxnSp>
      <p:cxnSp>
        <p:nvCxnSpPr>
          <p:cNvPr id="203" name="Google Shape;203;p33"/>
          <p:cNvCxnSpPr>
            <a:stCxn id="201" idx="0"/>
            <a:endCxn id="204" idx="2"/>
          </p:cNvCxnSpPr>
          <p:nvPr/>
        </p:nvCxnSpPr>
        <p:spPr>
          <a:xfrm rot="10800000">
            <a:off x="5577925" y="3586775"/>
            <a:ext cx="643500" cy="311700"/>
          </a:xfrm>
          <a:prstGeom prst="straightConnector1">
            <a:avLst/>
          </a:prstGeom>
          <a:noFill/>
          <a:ln w="28575" cap="flat" cmpd="sng">
            <a:solidFill>
              <a:schemeClr val="accent2"/>
            </a:solidFill>
            <a:prstDash val="solid"/>
            <a:round/>
            <a:headEnd type="none" w="med" len="med"/>
            <a:tailEnd type="none" w="med" len="med"/>
          </a:ln>
        </p:spPr>
      </p:cxnSp>
      <p:cxnSp>
        <p:nvCxnSpPr>
          <p:cNvPr id="205" name="Google Shape;205;p33"/>
          <p:cNvCxnSpPr>
            <a:stCxn id="206" idx="0"/>
            <a:endCxn id="207" idx="2"/>
          </p:cNvCxnSpPr>
          <p:nvPr/>
        </p:nvCxnSpPr>
        <p:spPr>
          <a:xfrm rot="10800000" flipH="1">
            <a:off x="6720975" y="2218163"/>
            <a:ext cx="457200" cy="314700"/>
          </a:xfrm>
          <a:prstGeom prst="straightConnector1">
            <a:avLst/>
          </a:prstGeom>
          <a:noFill/>
          <a:ln w="28575" cap="flat" cmpd="sng">
            <a:solidFill>
              <a:schemeClr val="accent2"/>
            </a:solidFill>
            <a:prstDash val="solid"/>
            <a:round/>
            <a:headEnd type="none" w="med" len="med"/>
            <a:tailEnd type="none" w="med" len="med"/>
          </a:ln>
        </p:spPr>
      </p:cxnSp>
      <p:cxnSp>
        <p:nvCxnSpPr>
          <p:cNvPr id="208" name="Google Shape;208;p33"/>
          <p:cNvCxnSpPr>
            <a:stCxn id="204" idx="0"/>
            <a:endCxn id="206" idx="2"/>
          </p:cNvCxnSpPr>
          <p:nvPr/>
        </p:nvCxnSpPr>
        <p:spPr>
          <a:xfrm rot="10800000" flipH="1">
            <a:off x="5577975" y="2903963"/>
            <a:ext cx="1143000" cy="311700"/>
          </a:xfrm>
          <a:prstGeom prst="straightConnector1">
            <a:avLst/>
          </a:prstGeom>
          <a:noFill/>
          <a:ln w="28575" cap="flat" cmpd="sng">
            <a:solidFill>
              <a:schemeClr val="accent2"/>
            </a:solidFill>
            <a:prstDash val="solid"/>
            <a:round/>
            <a:headEnd type="none" w="med" len="med"/>
            <a:tailEnd type="none" w="med" len="med"/>
          </a:ln>
        </p:spPr>
      </p:cxnSp>
      <p:sp>
        <p:nvSpPr>
          <p:cNvPr id="209" name="Google Shape;209;p33"/>
          <p:cNvSpPr txBox="1">
            <a:spLocks noGrp="1"/>
          </p:cNvSpPr>
          <p:nvPr>
            <p:ph type="title"/>
          </p:nvPr>
        </p:nvSpPr>
        <p:spPr>
          <a:xfrm>
            <a:off x="0" y="0"/>
            <a:ext cx="9144000" cy="393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Protocols at Different Internet Layers</a:t>
            </a:r>
            <a:endParaRPr/>
          </a:p>
        </p:txBody>
      </p:sp>
      <p:sp>
        <p:nvSpPr>
          <p:cNvPr id="210" name="Google Shape;210;p33"/>
          <p:cNvSpPr/>
          <p:nvPr/>
        </p:nvSpPr>
        <p:spPr>
          <a:xfrm>
            <a:off x="1562575" y="4578275"/>
            <a:ext cx="1106100" cy="371100"/>
          </a:xfrm>
          <a:prstGeom prst="rect">
            <a:avLst/>
          </a:prstGeom>
          <a:solidFill>
            <a:srgbClr val="F4CCCC"/>
          </a:solidFill>
          <a:ln w="9525" cap="flat" cmpd="sng">
            <a:solidFill>
              <a:srgbClr val="666666"/>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Roboto"/>
                <a:ea typeface="Roboto"/>
                <a:cs typeface="Roboto"/>
                <a:sym typeface="Roboto"/>
              </a:rPr>
              <a:t>Physical</a:t>
            </a:r>
            <a:endParaRPr>
              <a:latin typeface="Roboto"/>
              <a:ea typeface="Roboto"/>
              <a:cs typeface="Roboto"/>
              <a:sym typeface="Roboto"/>
            </a:endParaRPr>
          </a:p>
        </p:txBody>
      </p:sp>
      <p:sp>
        <p:nvSpPr>
          <p:cNvPr id="211" name="Google Shape;211;p33"/>
          <p:cNvSpPr/>
          <p:nvPr/>
        </p:nvSpPr>
        <p:spPr>
          <a:xfrm>
            <a:off x="1562575" y="3898463"/>
            <a:ext cx="1106100" cy="371100"/>
          </a:xfrm>
          <a:prstGeom prst="rect">
            <a:avLst/>
          </a:prstGeom>
          <a:solidFill>
            <a:srgbClr val="FCE5CD"/>
          </a:solidFill>
          <a:ln w="9525" cap="flat" cmpd="sng">
            <a:solidFill>
              <a:srgbClr val="666666"/>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Roboto"/>
                <a:ea typeface="Roboto"/>
                <a:cs typeface="Roboto"/>
                <a:sym typeface="Roboto"/>
              </a:rPr>
              <a:t>Link</a:t>
            </a:r>
            <a:endParaRPr>
              <a:latin typeface="Roboto"/>
              <a:ea typeface="Roboto"/>
              <a:cs typeface="Roboto"/>
              <a:sym typeface="Roboto"/>
            </a:endParaRPr>
          </a:p>
        </p:txBody>
      </p:sp>
      <p:sp>
        <p:nvSpPr>
          <p:cNvPr id="212" name="Google Shape;212;p33"/>
          <p:cNvSpPr/>
          <p:nvPr/>
        </p:nvSpPr>
        <p:spPr>
          <a:xfrm>
            <a:off x="1562575" y="3218650"/>
            <a:ext cx="1106100" cy="371100"/>
          </a:xfrm>
          <a:prstGeom prst="rect">
            <a:avLst/>
          </a:prstGeom>
          <a:solidFill>
            <a:srgbClr val="D9EAD3"/>
          </a:solidFill>
          <a:ln w="9525" cap="flat" cmpd="sng">
            <a:solidFill>
              <a:srgbClr val="666666"/>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Roboto"/>
                <a:ea typeface="Roboto"/>
                <a:cs typeface="Roboto"/>
                <a:sym typeface="Roboto"/>
              </a:rPr>
              <a:t>Internet</a:t>
            </a:r>
            <a:endParaRPr>
              <a:latin typeface="Roboto"/>
              <a:ea typeface="Roboto"/>
              <a:cs typeface="Roboto"/>
              <a:sym typeface="Roboto"/>
            </a:endParaRPr>
          </a:p>
        </p:txBody>
      </p:sp>
      <p:cxnSp>
        <p:nvCxnSpPr>
          <p:cNvPr id="213" name="Google Shape;213;p33"/>
          <p:cNvCxnSpPr>
            <a:stCxn id="211" idx="2"/>
            <a:endCxn id="210" idx="0"/>
          </p:cNvCxnSpPr>
          <p:nvPr/>
        </p:nvCxnSpPr>
        <p:spPr>
          <a:xfrm>
            <a:off x="2115625" y="4269563"/>
            <a:ext cx="0" cy="308700"/>
          </a:xfrm>
          <a:prstGeom prst="straightConnector1">
            <a:avLst/>
          </a:prstGeom>
          <a:noFill/>
          <a:ln w="9525" cap="flat" cmpd="sng">
            <a:solidFill>
              <a:srgbClr val="666666"/>
            </a:solidFill>
            <a:prstDash val="solid"/>
            <a:round/>
            <a:headEnd type="none" w="med" len="med"/>
            <a:tailEnd type="none" w="med" len="med"/>
          </a:ln>
        </p:spPr>
      </p:cxnSp>
      <p:cxnSp>
        <p:nvCxnSpPr>
          <p:cNvPr id="214" name="Google Shape;214;p33"/>
          <p:cNvCxnSpPr>
            <a:stCxn id="212" idx="2"/>
            <a:endCxn id="211" idx="0"/>
          </p:cNvCxnSpPr>
          <p:nvPr/>
        </p:nvCxnSpPr>
        <p:spPr>
          <a:xfrm>
            <a:off x="2115625" y="3589750"/>
            <a:ext cx="0" cy="308700"/>
          </a:xfrm>
          <a:prstGeom prst="straightConnector1">
            <a:avLst/>
          </a:prstGeom>
          <a:noFill/>
          <a:ln w="9525" cap="flat" cmpd="sng">
            <a:solidFill>
              <a:srgbClr val="666666"/>
            </a:solidFill>
            <a:prstDash val="solid"/>
            <a:round/>
            <a:headEnd type="none" w="med" len="med"/>
            <a:tailEnd type="none" w="med" len="med"/>
          </a:ln>
        </p:spPr>
      </p:cxnSp>
      <p:sp>
        <p:nvSpPr>
          <p:cNvPr id="215" name="Google Shape;215;p33"/>
          <p:cNvSpPr txBox="1"/>
          <p:nvPr/>
        </p:nvSpPr>
        <p:spPr>
          <a:xfrm>
            <a:off x="744475" y="4628375"/>
            <a:ext cx="741900" cy="270900"/>
          </a:xfrm>
          <a:prstGeom prst="rect">
            <a:avLst/>
          </a:prstGeom>
          <a:noFill/>
          <a:ln>
            <a:noFill/>
          </a:ln>
        </p:spPr>
        <p:txBody>
          <a:bodyPr spcFirstLastPara="1" wrap="square" lIns="27425" tIns="27425" rIns="27425" bIns="27425" anchor="t" anchorCtr="0">
            <a:spAutoFit/>
          </a:bodyPr>
          <a:lstStyle/>
          <a:p>
            <a:pPr marL="0" lvl="0" indent="0" algn="l" rtl="0">
              <a:spcBef>
                <a:spcPts val="0"/>
              </a:spcBef>
              <a:spcAft>
                <a:spcPts val="0"/>
              </a:spcAft>
              <a:buNone/>
            </a:pPr>
            <a:r>
              <a:rPr lang="en">
                <a:solidFill>
                  <a:srgbClr val="000000"/>
                </a:solidFill>
                <a:latin typeface="Roboto"/>
                <a:ea typeface="Roboto"/>
                <a:cs typeface="Roboto"/>
                <a:sym typeface="Roboto"/>
              </a:rPr>
              <a:t>Layer 1:</a:t>
            </a:r>
            <a:endParaRPr>
              <a:solidFill>
                <a:srgbClr val="000000"/>
              </a:solidFill>
              <a:latin typeface="Roboto"/>
              <a:ea typeface="Roboto"/>
              <a:cs typeface="Roboto"/>
              <a:sym typeface="Roboto"/>
            </a:endParaRPr>
          </a:p>
        </p:txBody>
      </p:sp>
      <p:sp>
        <p:nvSpPr>
          <p:cNvPr id="216" name="Google Shape;216;p33"/>
          <p:cNvSpPr txBox="1"/>
          <p:nvPr/>
        </p:nvSpPr>
        <p:spPr>
          <a:xfrm>
            <a:off x="744475" y="3948575"/>
            <a:ext cx="741900" cy="270900"/>
          </a:xfrm>
          <a:prstGeom prst="rect">
            <a:avLst/>
          </a:prstGeom>
          <a:noFill/>
          <a:ln>
            <a:noFill/>
          </a:ln>
        </p:spPr>
        <p:txBody>
          <a:bodyPr spcFirstLastPara="1" wrap="square" lIns="27425" tIns="27425" rIns="27425" bIns="27425" anchor="t" anchorCtr="0">
            <a:spAutoFit/>
          </a:bodyPr>
          <a:lstStyle/>
          <a:p>
            <a:pPr marL="0" lvl="0" indent="0" algn="l" rtl="0">
              <a:spcBef>
                <a:spcPts val="0"/>
              </a:spcBef>
              <a:spcAft>
                <a:spcPts val="0"/>
              </a:spcAft>
              <a:buNone/>
            </a:pPr>
            <a:r>
              <a:rPr lang="en">
                <a:solidFill>
                  <a:srgbClr val="000000"/>
                </a:solidFill>
                <a:latin typeface="Roboto"/>
                <a:ea typeface="Roboto"/>
                <a:cs typeface="Roboto"/>
                <a:sym typeface="Roboto"/>
              </a:rPr>
              <a:t>Layer 2:</a:t>
            </a:r>
            <a:endParaRPr>
              <a:solidFill>
                <a:srgbClr val="000000"/>
              </a:solidFill>
              <a:latin typeface="Roboto"/>
              <a:ea typeface="Roboto"/>
              <a:cs typeface="Roboto"/>
              <a:sym typeface="Roboto"/>
            </a:endParaRPr>
          </a:p>
        </p:txBody>
      </p:sp>
      <p:sp>
        <p:nvSpPr>
          <p:cNvPr id="217" name="Google Shape;217;p33"/>
          <p:cNvSpPr txBox="1"/>
          <p:nvPr/>
        </p:nvSpPr>
        <p:spPr>
          <a:xfrm>
            <a:off x="744475" y="3268775"/>
            <a:ext cx="741900" cy="270900"/>
          </a:xfrm>
          <a:prstGeom prst="rect">
            <a:avLst/>
          </a:prstGeom>
          <a:noFill/>
          <a:ln>
            <a:noFill/>
          </a:ln>
        </p:spPr>
        <p:txBody>
          <a:bodyPr spcFirstLastPara="1" wrap="square" lIns="27425" tIns="27425" rIns="27425" bIns="27425" anchor="t" anchorCtr="0">
            <a:spAutoFit/>
          </a:bodyPr>
          <a:lstStyle/>
          <a:p>
            <a:pPr marL="0" lvl="0" indent="0" algn="l" rtl="0">
              <a:spcBef>
                <a:spcPts val="0"/>
              </a:spcBef>
              <a:spcAft>
                <a:spcPts val="0"/>
              </a:spcAft>
              <a:buNone/>
            </a:pPr>
            <a:r>
              <a:rPr lang="en">
                <a:solidFill>
                  <a:srgbClr val="000000"/>
                </a:solidFill>
                <a:latin typeface="Roboto"/>
                <a:ea typeface="Roboto"/>
                <a:cs typeface="Roboto"/>
                <a:sym typeface="Roboto"/>
              </a:rPr>
              <a:t>Layer 3:</a:t>
            </a:r>
            <a:endParaRPr>
              <a:solidFill>
                <a:srgbClr val="000000"/>
              </a:solidFill>
              <a:latin typeface="Roboto"/>
              <a:ea typeface="Roboto"/>
              <a:cs typeface="Roboto"/>
              <a:sym typeface="Roboto"/>
            </a:endParaRPr>
          </a:p>
        </p:txBody>
      </p:sp>
      <p:sp>
        <p:nvSpPr>
          <p:cNvPr id="218" name="Google Shape;218;p33"/>
          <p:cNvSpPr/>
          <p:nvPr/>
        </p:nvSpPr>
        <p:spPr>
          <a:xfrm>
            <a:off x="1562575" y="2532850"/>
            <a:ext cx="1106100" cy="371100"/>
          </a:xfrm>
          <a:prstGeom prst="rect">
            <a:avLst/>
          </a:prstGeom>
          <a:solidFill>
            <a:srgbClr val="C9DAF8"/>
          </a:solidFill>
          <a:ln w="9525" cap="flat" cmpd="sng">
            <a:solidFill>
              <a:srgbClr val="666666"/>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Roboto"/>
                <a:ea typeface="Roboto"/>
                <a:cs typeface="Roboto"/>
                <a:sym typeface="Roboto"/>
              </a:rPr>
              <a:t>Transport</a:t>
            </a:r>
            <a:endParaRPr>
              <a:latin typeface="Roboto"/>
              <a:ea typeface="Roboto"/>
              <a:cs typeface="Roboto"/>
              <a:sym typeface="Roboto"/>
            </a:endParaRPr>
          </a:p>
        </p:txBody>
      </p:sp>
      <p:cxnSp>
        <p:nvCxnSpPr>
          <p:cNvPr id="219" name="Google Shape;219;p33"/>
          <p:cNvCxnSpPr>
            <a:stCxn id="218" idx="2"/>
            <a:endCxn id="212" idx="0"/>
          </p:cNvCxnSpPr>
          <p:nvPr/>
        </p:nvCxnSpPr>
        <p:spPr>
          <a:xfrm>
            <a:off x="2115625" y="2903950"/>
            <a:ext cx="0" cy="314700"/>
          </a:xfrm>
          <a:prstGeom prst="straightConnector1">
            <a:avLst/>
          </a:prstGeom>
          <a:noFill/>
          <a:ln w="9525" cap="flat" cmpd="sng">
            <a:solidFill>
              <a:srgbClr val="666666"/>
            </a:solidFill>
            <a:prstDash val="solid"/>
            <a:round/>
            <a:headEnd type="none" w="med" len="med"/>
            <a:tailEnd type="none" w="med" len="med"/>
          </a:ln>
        </p:spPr>
      </p:cxnSp>
      <p:sp>
        <p:nvSpPr>
          <p:cNvPr id="220" name="Google Shape;220;p33"/>
          <p:cNvSpPr txBox="1"/>
          <p:nvPr/>
        </p:nvSpPr>
        <p:spPr>
          <a:xfrm>
            <a:off x="744475" y="2582975"/>
            <a:ext cx="741900" cy="270900"/>
          </a:xfrm>
          <a:prstGeom prst="rect">
            <a:avLst/>
          </a:prstGeom>
          <a:noFill/>
          <a:ln>
            <a:noFill/>
          </a:ln>
        </p:spPr>
        <p:txBody>
          <a:bodyPr spcFirstLastPara="1" wrap="square" lIns="27425" tIns="27425" rIns="27425" bIns="27425" anchor="t" anchorCtr="0">
            <a:spAutoFit/>
          </a:bodyPr>
          <a:lstStyle/>
          <a:p>
            <a:pPr marL="0" lvl="0" indent="0" algn="l" rtl="0">
              <a:spcBef>
                <a:spcPts val="0"/>
              </a:spcBef>
              <a:spcAft>
                <a:spcPts val="0"/>
              </a:spcAft>
              <a:buNone/>
            </a:pPr>
            <a:r>
              <a:rPr lang="en">
                <a:solidFill>
                  <a:srgbClr val="000000"/>
                </a:solidFill>
                <a:latin typeface="Roboto"/>
                <a:ea typeface="Roboto"/>
                <a:cs typeface="Roboto"/>
                <a:sym typeface="Roboto"/>
              </a:rPr>
              <a:t>Layer 4:</a:t>
            </a:r>
            <a:endParaRPr>
              <a:solidFill>
                <a:srgbClr val="000000"/>
              </a:solidFill>
              <a:latin typeface="Roboto"/>
              <a:ea typeface="Roboto"/>
              <a:cs typeface="Roboto"/>
              <a:sym typeface="Roboto"/>
            </a:endParaRPr>
          </a:p>
        </p:txBody>
      </p:sp>
      <p:sp>
        <p:nvSpPr>
          <p:cNvPr id="221" name="Google Shape;221;p33"/>
          <p:cNvSpPr/>
          <p:nvPr/>
        </p:nvSpPr>
        <p:spPr>
          <a:xfrm>
            <a:off x="1562575" y="1847050"/>
            <a:ext cx="1106100" cy="371100"/>
          </a:xfrm>
          <a:prstGeom prst="rect">
            <a:avLst/>
          </a:prstGeom>
          <a:solidFill>
            <a:srgbClr val="D9D2E9"/>
          </a:solidFill>
          <a:ln w="9525" cap="flat" cmpd="sng">
            <a:solidFill>
              <a:srgbClr val="666666"/>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Roboto"/>
                <a:ea typeface="Roboto"/>
                <a:cs typeface="Roboto"/>
                <a:sym typeface="Roboto"/>
              </a:rPr>
              <a:t>Application</a:t>
            </a:r>
            <a:endParaRPr>
              <a:latin typeface="Roboto"/>
              <a:ea typeface="Roboto"/>
              <a:cs typeface="Roboto"/>
              <a:sym typeface="Roboto"/>
            </a:endParaRPr>
          </a:p>
        </p:txBody>
      </p:sp>
      <p:cxnSp>
        <p:nvCxnSpPr>
          <p:cNvPr id="222" name="Google Shape;222;p33"/>
          <p:cNvCxnSpPr>
            <a:stCxn id="221" idx="2"/>
            <a:endCxn id="218" idx="0"/>
          </p:cNvCxnSpPr>
          <p:nvPr/>
        </p:nvCxnSpPr>
        <p:spPr>
          <a:xfrm>
            <a:off x="2115625" y="2218150"/>
            <a:ext cx="0" cy="314700"/>
          </a:xfrm>
          <a:prstGeom prst="straightConnector1">
            <a:avLst/>
          </a:prstGeom>
          <a:noFill/>
          <a:ln w="9525" cap="flat" cmpd="sng">
            <a:solidFill>
              <a:srgbClr val="666666"/>
            </a:solidFill>
            <a:prstDash val="solid"/>
            <a:round/>
            <a:headEnd type="none" w="med" len="med"/>
            <a:tailEnd type="none" w="med" len="med"/>
          </a:ln>
        </p:spPr>
      </p:cxnSp>
      <p:sp>
        <p:nvSpPr>
          <p:cNvPr id="223" name="Google Shape;223;p33"/>
          <p:cNvSpPr txBox="1"/>
          <p:nvPr/>
        </p:nvSpPr>
        <p:spPr>
          <a:xfrm>
            <a:off x="744475" y="1897175"/>
            <a:ext cx="741900" cy="270900"/>
          </a:xfrm>
          <a:prstGeom prst="rect">
            <a:avLst/>
          </a:prstGeom>
          <a:noFill/>
          <a:ln>
            <a:noFill/>
          </a:ln>
        </p:spPr>
        <p:txBody>
          <a:bodyPr spcFirstLastPara="1" wrap="square" lIns="27425" tIns="27425" rIns="27425" bIns="27425" anchor="t" anchorCtr="0">
            <a:spAutoFit/>
          </a:bodyPr>
          <a:lstStyle/>
          <a:p>
            <a:pPr marL="0" lvl="0" indent="0" algn="l" rtl="0">
              <a:spcBef>
                <a:spcPts val="0"/>
              </a:spcBef>
              <a:spcAft>
                <a:spcPts val="0"/>
              </a:spcAft>
              <a:buNone/>
            </a:pPr>
            <a:r>
              <a:rPr lang="en">
                <a:solidFill>
                  <a:srgbClr val="000000"/>
                </a:solidFill>
                <a:latin typeface="Roboto"/>
                <a:ea typeface="Roboto"/>
                <a:cs typeface="Roboto"/>
                <a:sym typeface="Roboto"/>
              </a:rPr>
              <a:t>Layer 7:</a:t>
            </a:r>
            <a:endParaRPr>
              <a:solidFill>
                <a:srgbClr val="000000"/>
              </a:solidFill>
              <a:latin typeface="Roboto"/>
              <a:ea typeface="Roboto"/>
              <a:cs typeface="Roboto"/>
              <a:sym typeface="Roboto"/>
            </a:endParaRPr>
          </a:p>
        </p:txBody>
      </p:sp>
      <p:sp>
        <p:nvSpPr>
          <p:cNvPr id="224" name="Google Shape;224;p33"/>
          <p:cNvSpPr txBox="1">
            <a:spLocks noGrp="1"/>
          </p:cNvSpPr>
          <p:nvPr>
            <p:ph type="body" idx="1"/>
          </p:nvPr>
        </p:nvSpPr>
        <p:spPr>
          <a:xfrm>
            <a:off x="107050" y="402200"/>
            <a:ext cx="8909700" cy="12522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a:t>Multiple protocols exist at each layer.</a:t>
            </a:r>
            <a:endParaRPr/>
          </a:p>
          <a:p>
            <a:pPr marL="457200" lvl="0" indent="-342900" algn="l" rtl="0">
              <a:spcBef>
                <a:spcPts val="600"/>
              </a:spcBef>
              <a:spcAft>
                <a:spcPts val="0"/>
              </a:spcAft>
              <a:buSzPts val="1800"/>
              <a:buChar char="●"/>
            </a:pPr>
            <a:r>
              <a:rPr lang="en"/>
              <a:t>End hosts can agree on the L4 and L7 protocols they want to use.</a:t>
            </a:r>
            <a:endParaRPr/>
          </a:p>
          <a:p>
            <a:pPr marL="457200" lvl="0" indent="-342900" algn="l" rtl="0">
              <a:spcBef>
                <a:spcPts val="0"/>
              </a:spcBef>
              <a:spcAft>
                <a:spcPts val="0"/>
              </a:spcAft>
              <a:buSzPts val="1800"/>
              <a:buChar char="●"/>
            </a:pPr>
            <a:r>
              <a:rPr lang="en"/>
              <a:t>Routers on each link can agree on the L1 and L2 protocols they want to use.</a:t>
            </a:r>
            <a:endParaRPr/>
          </a:p>
        </p:txBody>
      </p:sp>
      <p:sp>
        <p:nvSpPr>
          <p:cNvPr id="225" name="Google Shape;225;p33"/>
          <p:cNvSpPr/>
          <p:nvPr/>
        </p:nvSpPr>
        <p:spPr>
          <a:xfrm>
            <a:off x="3273025" y="4578275"/>
            <a:ext cx="792300" cy="371100"/>
          </a:xfrm>
          <a:prstGeom prst="rect">
            <a:avLst/>
          </a:prstGeom>
          <a:solidFill>
            <a:srgbClr val="EFEFEF"/>
          </a:solidFill>
          <a:ln w="9525" cap="flat" cmpd="sng">
            <a:solidFill>
              <a:srgbClr val="666666"/>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rgbClr val="B7B7B7"/>
                </a:solidFill>
                <a:latin typeface="Roboto"/>
                <a:ea typeface="Roboto"/>
                <a:cs typeface="Roboto"/>
                <a:sym typeface="Roboto"/>
              </a:rPr>
              <a:t>Optical</a:t>
            </a:r>
            <a:endParaRPr>
              <a:solidFill>
                <a:srgbClr val="B7B7B7"/>
              </a:solidFill>
              <a:latin typeface="Roboto"/>
              <a:ea typeface="Roboto"/>
              <a:cs typeface="Roboto"/>
              <a:sym typeface="Roboto"/>
            </a:endParaRPr>
          </a:p>
        </p:txBody>
      </p:sp>
      <p:sp>
        <p:nvSpPr>
          <p:cNvPr id="226" name="Google Shape;226;p33"/>
          <p:cNvSpPr/>
          <p:nvPr/>
        </p:nvSpPr>
        <p:spPr>
          <a:xfrm>
            <a:off x="4217725" y="4578275"/>
            <a:ext cx="1234200" cy="371100"/>
          </a:xfrm>
          <a:prstGeom prst="rect">
            <a:avLst/>
          </a:prstGeom>
          <a:solidFill>
            <a:srgbClr val="EFEFEF"/>
          </a:solidFill>
          <a:ln w="9525" cap="flat" cmpd="sng">
            <a:solidFill>
              <a:srgbClr val="666666"/>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rgbClr val="B7B7B7"/>
                </a:solidFill>
                <a:latin typeface="Roboto"/>
                <a:ea typeface="Roboto"/>
                <a:cs typeface="Roboto"/>
                <a:sym typeface="Roboto"/>
              </a:rPr>
              <a:t>Copper Wire</a:t>
            </a:r>
            <a:endParaRPr>
              <a:solidFill>
                <a:srgbClr val="B7B7B7"/>
              </a:solidFill>
              <a:latin typeface="Roboto"/>
              <a:ea typeface="Roboto"/>
              <a:cs typeface="Roboto"/>
              <a:sym typeface="Roboto"/>
            </a:endParaRPr>
          </a:p>
        </p:txBody>
      </p:sp>
      <p:sp>
        <p:nvSpPr>
          <p:cNvPr id="202" name="Google Shape;202;p33"/>
          <p:cNvSpPr/>
          <p:nvPr/>
        </p:nvSpPr>
        <p:spPr>
          <a:xfrm>
            <a:off x="5604325" y="4578275"/>
            <a:ext cx="1234200" cy="371100"/>
          </a:xfrm>
          <a:prstGeom prst="rect">
            <a:avLst/>
          </a:prstGeom>
          <a:solidFill>
            <a:srgbClr val="F4CCCC"/>
          </a:solidFill>
          <a:ln w="9525" cap="flat" cmpd="sng">
            <a:solidFill>
              <a:srgbClr val="666666"/>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Roboto"/>
                <a:ea typeface="Roboto"/>
                <a:cs typeface="Roboto"/>
                <a:sym typeface="Roboto"/>
              </a:rPr>
              <a:t>Radio Waves</a:t>
            </a:r>
            <a:endParaRPr>
              <a:latin typeface="Roboto"/>
              <a:ea typeface="Roboto"/>
              <a:cs typeface="Roboto"/>
              <a:sym typeface="Roboto"/>
            </a:endParaRPr>
          </a:p>
        </p:txBody>
      </p:sp>
      <p:sp>
        <p:nvSpPr>
          <p:cNvPr id="227" name="Google Shape;227;p33"/>
          <p:cNvSpPr/>
          <p:nvPr/>
        </p:nvSpPr>
        <p:spPr>
          <a:xfrm>
            <a:off x="6990925" y="4578275"/>
            <a:ext cx="1388400" cy="371100"/>
          </a:xfrm>
          <a:prstGeom prst="rect">
            <a:avLst/>
          </a:prstGeom>
          <a:solidFill>
            <a:srgbClr val="EFEFEF"/>
          </a:solidFill>
          <a:ln w="9525" cap="flat" cmpd="sng">
            <a:solidFill>
              <a:srgbClr val="666666"/>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rgbClr val="B7B7B7"/>
                </a:solidFill>
                <a:latin typeface="Roboto"/>
                <a:ea typeface="Roboto"/>
                <a:cs typeface="Roboto"/>
                <a:sym typeface="Roboto"/>
              </a:rPr>
              <a:t>Telephone Line</a:t>
            </a:r>
            <a:endParaRPr>
              <a:solidFill>
                <a:srgbClr val="B7B7B7"/>
              </a:solidFill>
              <a:latin typeface="Roboto"/>
              <a:ea typeface="Roboto"/>
              <a:cs typeface="Roboto"/>
              <a:sym typeface="Roboto"/>
            </a:endParaRPr>
          </a:p>
        </p:txBody>
      </p:sp>
      <p:sp>
        <p:nvSpPr>
          <p:cNvPr id="201" name="Google Shape;201;p33"/>
          <p:cNvSpPr/>
          <p:nvPr/>
        </p:nvSpPr>
        <p:spPr>
          <a:xfrm>
            <a:off x="5888125" y="3898475"/>
            <a:ext cx="666600" cy="371100"/>
          </a:xfrm>
          <a:prstGeom prst="rect">
            <a:avLst/>
          </a:prstGeom>
          <a:solidFill>
            <a:srgbClr val="FCE5CD"/>
          </a:solidFill>
          <a:ln w="9525" cap="flat" cmpd="sng">
            <a:solidFill>
              <a:srgbClr val="666666"/>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Roboto"/>
                <a:ea typeface="Roboto"/>
                <a:cs typeface="Roboto"/>
                <a:sym typeface="Roboto"/>
              </a:rPr>
              <a:t>Wi-Fi</a:t>
            </a:r>
            <a:endParaRPr>
              <a:latin typeface="Roboto"/>
              <a:ea typeface="Roboto"/>
              <a:cs typeface="Roboto"/>
              <a:sym typeface="Roboto"/>
            </a:endParaRPr>
          </a:p>
        </p:txBody>
      </p:sp>
      <p:sp>
        <p:nvSpPr>
          <p:cNvPr id="228" name="Google Shape;228;p33"/>
          <p:cNvSpPr/>
          <p:nvPr/>
        </p:nvSpPr>
        <p:spPr>
          <a:xfrm>
            <a:off x="7049275" y="3898475"/>
            <a:ext cx="1271700" cy="371100"/>
          </a:xfrm>
          <a:prstGeom prst="rect">
            <a:avLst/>
          </a:prstGeom>
          <a:solidFill>
            <a:srgbClr val="EFEFEF"/>
          </a:solidFill>
          <a:ln w="9525" cap="flat" cmpd="sng">
            <a:solidFill>
              <a:srgbClr val="666666"/>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rgbClr val="B7B7B7"/>
                </a:solidFill>
                <a:latin typeface="Roboto"/>
                <a:ea typeface="Roboto"/>
                <a:cs typeface="Roboto"/>
                <a:sym typeface="Roboto"/>
              </a:rPr>
              <a:t>Point-to-Point</a:t>
            </a:r>
            <a:endParaRPr>
              <a:solidFill>
                <a:srgbClr val="B7B7B7"/>
              </a:solidFill>
              <a:latin typeface="Roboto"/>
              <a:ea typeface="Roboto"/>
              <a:cs typeface="Roboto"/>
              <a:sym typeface="Roboto"/>
            </a:endParaRPr>
          </a:p>
        </p:txBody>
      </p:sp>
      <p:cxnSp>
        <p:nvCxnSpPr>
          <p:cNvPr id="229" name="Google Shape;229;p33"/>
          <p:cNvCxnSpPr>
            <a:stCxn id="228" idx="2"/>
            <a:endCxn id="227" idx="0"/>
          </p:cNvCxnSpPr>
          <p:nvPr/>
        </p:nvCxnSpPr>
        <p:spPr>
          <a:xfrm>
            <a:off x="7685125" y="4269575"/>
            <a:ext cx="0" cy="308700"/>
          </a:xfrm>
          <a:prstGeom prst="straightConnector1">
            <a:avLst/>
          </a:prstGeom>
          <a:noFill/>
          <a:ln w="9525" cap="flat" cmpd="sng">
            <a:solidFill>
              <a:schemeClr val="dk2"/>
            </a:solidFill>
            <a:prstDash val="solid"/>
            <a:round/>
            <a:headEnd type="none" w="med" len="med"/>
            <a:tailEnd type="none" w="med" len="med"/>
          </a:ln>
        </p:spPr>
      </p:cxnSp>
      <p:sp>
        <p:nvSpPr>
          <p:cNvPr id="230" name="Google Shape;230;p33"/>
          <p:cNvSpPr/>
          <p:nvPr/>
        </p:nvSpPr>
        <p:spPr>
          <a:xfrm>
            <a:off x="4393975" y="3898475"/>
            <a:ext cx="881700" cy="371100"/>
          </a:xfrm>
          <a:prstGeom prst="rect">
            <a:avLst/>
          </a:prstGeom>
          <a:solidFill>
            <a:srgbClr val="EFEFEF"/>
          </a:solidFill>
          <a:ln w="9525" cap="flat" cmpd="sng">
            <a:solidFill>
              <a:srgbClr val="666666"/>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rgbClr val="B7B7B7"/>
                </a:solidFill>
                <a:latin typeface="Roboto"/>
                <a:ea typeface="Roboto"/>
                <a:cs typeface="Roboto"/>
                <a:sym typeface="Roboto"/>
              </a:rPr>
              <a:t>Ethernet</a:t>
            </a:r>
            <a:endParaRPr>
              <a:solidFill>
                <a:srgbClr val="B7B7B7"/>
              </a:solidFill>
              <a:latin typeface="Roboto"/>
              <a:ea typeface="Roboto"/>
              <a:cs typeface="Roboto"/>
              <a:sym typeface="Roboto"/>
            </a:endParaRPr>
          </a:p>
        </p:txBody>
      </p:sp>
      <p:cxnSp>
        <p:nvCxnSpPr>
          <p:cNvPr id="231" name="Google Shape;231;p33"/>
          <p:cNvCxnSpPr>
            <a:stCxn id="230" idx="2"/>
            <a:endCxn id="226" idx="0"/>
          </p:cNvCxnSpPr>
          <p:nvPr/>
        </p:nvCxnSpPr>
        <p:spPr>
          <a:xfrm>
            <a:off x="4834825" y="4269575"/>
            <a:ext cx="0" cy="308700"/>
          </a:xfrm>
          <a:prstGeom prst="straightConnector1">
            <a:avLst/>
          </a:prstGeom>
          <a:noFill/>
          <a:ln w="9525" cap="flat" cmpd="sng">
            <a:solidFill>
              <a:schemeClr val="dk2"/>
            </a:solidFill>
            <a:prstDash val="solid"/>
            <a:round/>
            <a:headEnd type="none" w="med" len="med"/>
            <a:tailEnd type="none" w="med" len="med"/>
          </a:ln>
        </p:spPr>
      </p:cxnSp>
      <p:sp>
        <p:nvSpPr>
          <p:cNvPr id="232" name="Google Shape;232;p33"/>
          <p:cNvSpPr/>
          <p:nvPr/>
        </p:nvSpPr>
        <p:spPr>
          <a:xfrm>
            <a:off x="3385825" y="3898475"/>
            <a:ext cx="566700" cy="371100"/>
          </a:xfrm>
          <a:prstGeom prst="rect">
            <a:avLst/>
          </a:prstGeom>
          <a:solidFill>
            <a:srgbClr val="EFEFEF"/>
          </a:solidFill>
          <a:ln w="9525" cap="flat" cmpd="sng">
            <a:solidFill>
              <a:srgbClr val="666666"/>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rgbClr val="B7B7B7"/>
                </a:solidFill>
                <a:latin typeface="Roboto"/>
                <a:ea typeface="Roboto"/>
                <a:cs typeface="Roboto"/>
                <a:sym typeface="Roboto"/>
              </a:rPr>
              <a:t>FDDI</a:t>
            </a:r>
            <a:endParaRPr>
              <a:solidFill>
                <a:srgbClr val="B7B7B7"/>
              </a:solidFill>
              <a:latin typeface="Roboto"/>
              <a:ea typeface="Roboto"/>
              <a:cs typeface="Roboto"/>
              <a:sym typeface="Roboto"/>
            </a:endParaRPr>
          </a:p>
        </p:txBody>
      </p:sp>
      <p:cxnSp>
        <p:nvCxnSpPr>
          <p:cNvPr id="233" name="Google Shape;233;p33"/>
          <p:cNvCxnSpPr>
            <a:stCxn id="232" idx="2"/>
            <a:endCxn id="225" idx="0"/>
          </p:cNvCxnSpPr>
          <p:nvPr/>
        </p:nvCxnSpPr>
        <p:spPr>
          <a:xfrm>
            <a:off x="3669175" y="4269575"/>
            <a:ext cx="0" cy="308700"/>
          </a:xfrm>
          <a:prstGeom prst="straightConnector1">
            <a:avLst/>
          </a:prstGeom>
          <a:noFill/>
          <a:ln w="9525" cap="flat" cmpd="sng">
            <a:solidFill>
              <a:schemeClr val="dk2"/>
            </a:solidFill>
            <a:prstDash val="solid"/>
            <a:round/>
            <a:headEnd type="none" w="med" len="med"/>
            <a:tailEnd type="none" w="med" len="med"/>
          </a:ln>
        </p:spPr>
      </p:cxnSp>
      <p:sp>
        <p:nvSpPr>
          <p:cNvPr id="204" name="Google Shape;204;p33"/>
          <p:cNvSpPr/>
          <p:nvPr/>
        </p:nvSpPr>
        <p:spPr>
          <a:xfrm>
            <a:off x="5244675" y="3215663"/>
            <a:ext cx="666600" cy="371100"/>
          </a:xfrm>
          <a:prstGeom prst="rect">
            <a:avLst/>
          </a:prstGeom>
          <a:solidFill>
            <a:srgbClr val="D9EAD3"/>
          </a:solidFill>
          <a:ln w="9525" cap="flat" cmpd="sng">
            <a:solidFill>
              <a:srgbClr val="666666"/>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Roboto"/>
                <a:ea typeface="Roboto"/>
                <a:cs typeface="Roboto"/>
                <a:sym typeface="Roboto"/>
              </a:rPr>
              <a:t>IP</a:t>
            </a:r>
            <a:endParaRPr>
              <a:latin typeface="Roboto"/>
              <a:ea typeface="Roboto"/>
              <a:cs typeface="Roboto"/>
              <a:sym typeface="Roboto"/>
            </a:endParaRPr>
          </a:p>
        </p:txBody>
      </p:sp>
      <p:cxnSp>
        <p:nvCxnSpPr>
          <p:cNvPr id="234" name="Google Shape;234;p33"/>
          <p:cNvCxnSpPr>
            <a:stCxn id="232" idx="0"/>
            <a:endCxn id="204" idx="2"/>
          </p:cNvCxnSpPr>
          <p:nvPr/>
        </p:nvCxnSpPr>
        <p:spPr>
          <a:xfrm rot="10800000" flipH="1">
            <a:off x="3669175" y="3586775"/>
            <a:ext cx="1908900" cy="311700"/>
          </a:xfrm>
          <a:prstGeom prst="straightConnector1">
            <a:avLst/>
          </a:prstGeom>
          <a:noFill/>
          <a:ln w="9525" cap="flat" cmpd="sng">
            <a:solidFill>
              <a:schemeClr val="dk2"/>
            </a:solidFill>
            <a:prstDash val="solid"/>
            <a:round/>
            <a:headEnd type="none" w="med" len="med"/>
            <a:tailEnd type="none" w="med" len="med"/>
          </a:ln>
        </p:spPr>
      </p:cxnSp>
      <p:cxnSp>
        <p:nvCxnSpPr>
          <p:cNvPr id="235" name="Google Shape;235;p33"/>
          <p:cNvCxnSpPr>
            <a:stCxn id="230" idx="0"/>
            <a:endCxn id="204" idx="2"/>
          </p:cNvCxnSpPr>
          <p:nvPr/>
        </p:nvCxnSpPr>
        <p:spPr>
          <a:xfrm rot="10800000" flipH="1">
            <a:off x="4834825" y="3586775"/>
            <a:ext cx="743100" cy="311700"/>
          </a:xfrm>
          <a:prstGeom prst="straightConnector1">
            <a:avLst/>
          </a:prstGeom>
          <a:noFill/>
          <a:ln w="9525" cap="flat" cmpd="sng">
            <a:solidFill>
              <a:schemeClr val="dk2"/>
            </a:solidFill>
            <a:prstDash val="solid"/>
            <a:round/>
            <a:headEnd type="none" w="med" len="med"/>
            <a:tailEnd type="none" w="med" len="med"/>
          </a:ln>
        </p:spPr>
      </p:cxnSp>
      <p:cxnSp>
        <p:nvCxnSpPr>
          <p:cNvPr id="236" name="Google Shape;236;p33"/>
          <p:cNvCxnSpPr>
            <a:stCxn id="228" idx="0"/>
            <a:endCxn id="204" idx="2"/>
          </p:cNvCxnSpPr>
          <p:nvPr/>
        </p:nvCxnSpPr>
        <p:spPr>
          <a:xfrm rot="10800000">
            <a:off x="5577925" y="3586775"/>
            <a:ext cx="2107200" cy="311700"/>
          </a:xfrm>
          <a:prstGeom prst="straightConnector1">
            <a:avLst/>
          </a:prstGeom>
          <a:noFill/>
          <a:ln w="9525" cap="flat" cmpd="sng">
            <a:solidFill>
              <a:schemeClr val="dk2"/>
            </a:solidFill>
            <a:prstDash val="solid"/>
            <a:round/>
            <a:headEnd type="none" w="med" len="med"/>
            <a:tailEnd type="none" w="med" len="med"/>
          </a:ln>
        </p:spPr>
      </p:cxnSp>
      <p:sp>
        <p:nvSpPr>
          <p:cNvPr id="237" name="Google Shape;237;p33"/>
          <p:cNvSpPr/>
          <p:nvPr/>
        </p:nvSpPr>
        <p:spPr>
          <a:xfrm>
            <a:off x="4101675" y="2532863"/>
            <a:ext cx="666600" cy="371100"/>
          </a:xfrm>
          <a:prstGeom prst="rect">
            <a:avLst/>
          </a:prstGeom>
          <a:solidFill>
            <a:srgbClr val="EFEFEF"/>
          </a:solidFill>
          <a:ln w="9525" cap="flat" cmpd="sng">
            <a:solidFill>
              <a:srgbClr val="666666"/>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rgbClr val="B7B7B7"/>
                </a:solidFill>
                <a:latin typeface="Roboto"/>
                <a:ea typeface="Roboto"/>
                <a:cs typeface="Roboto"/>
                <a:sym typeface="Roboto"/>
              </a:rPr>
              <a:t>TCP</a:t>
            </a:r>
            <a:endParaRPr>
              <a:solidFill>
                <a:srgbClr val="B7B7B7"/>
              </a:solidFill>
              <a:latin typeface="Roboto"/>
              <a:ea typeface="Roboto"/>
              <a:cs typeface="Roboto"/>
              <a:sym typeface="Roboto"/>
            </a:endParaRPr>
          </a:p>
        </p:txBody>
      </p:sp>
      <p:sp>
        <p:nvSpPr>
          <p:cNvPr id="206" name="Google Shape;206;p33"/>
          <p:cNvSpPr/>
          <p:nvPr/>
        </p:nvSpPr>
        <p:spPr>
          <a:xfrm>
            <a:off x="6387675" y="2532863"/>
            <a:ext cx="666600" cy="371100"/>
          </a:xfrm>
          <a:prstGeom prst="rect">
            <a:avLst/>
          </a:prstGeom>
          <a:solidFill>
            <a:schemeClr val="lt2"/>
          </a:solidFill>
          <a:ln w="9525" cap="flat" cmpd="sng">
            <a:solidFill>
              <a:srgbClr val="666666"/>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Roboto"/>
                <a:ea typeface="Roboto"/>
                <a:cs typeface="Roboto"/>
                <a:sym typeface="Roboto"/>
              </a:rPr>
              <a:t>UDP</a:t>
            </a:r>
            <a:endParaRPr>
              <a:latin typeface="Roboto"/>
              <a:ea typeface="Roboto"/>
              <a:cs typeface="Roboto"/>
              <a:sym typeface="Roboto"/>
            </a:endParaRPr>
          </a:p>
        </p:txBody>
      </p:sp>
      <p:cxnSp>
        <p:nvCxnSpPr>
          <p:cNvPr id="238" name="Google Shape;238;p33"/>
          <p:cNvCxnSpPr>
            <a:stCxn id="239" idx="2"/>
            <a:endCxn id="237" idx="0"/>
          </p:cNvCxnSpPr>
          <p:nvPr/>
        </p:nvCxnSpPr>
        <p:spPr>
          <a:xfrm>
            <a:off x="3977775" y="2218163"/>
            <a:ext cx="457200" cy="314700"/>
          </a:xfrm>
          <a:prstGeom prst="straightConnector1">
            <a:avLst/>
          </a:prstGeom>
          <a:noFill/>
          <a:ln w="9525" cap="flat" cmpd="sng">
            <a:solidFill>
              <a:schemeClr val="dk2"/>
            </a:solidFill>
            <a:prstDash val="solid"/>
            <a:round/>
            <a:headEnd type="none" w="med" len="med"/>
            <a:tailEnd type="none" w="med" len="med"/>
          </a:ln>
        </p:spPr>
      </p:cxnSp>
      <p:cxnSp>
        <p:nvCxnSpPr>
          <p:cNvPr id="240" name="Google Shape;240;p33"/>
          <p:cNvCxnSpPr>
            <a:stCxn id="237" idx="0"/>
            <a:endCxn id="241" idx="2"/>
          </p:cNvCxnSpPr>
          <p:nvPr/>
        </p:nvCxnSpPr>
        <p:spPr>
          <a:xfrm rot="10800000" flipH="1">
            <a:off x="4434975" y="2218163"/>
            <a:ext cx="457200" cy="314700"/>
          </a:xfrm>
          <a:prstGeom prst="straightConnector1">
            <a:avLst/>
          </a:prstGeom>
          <a:noFill/>
          <a:ln w="9525" cap="flat" cmpd="sng">
            <a:solidFill>
              <a:schemeClr val="dk2"/>
            </a:solidFill>
            <a:prstDash val="solid"/>
            <a:round/>
            <a:headEnd type="none" w="med" len="med"/>
            <a:tailEnd type="none" w="med" len="med"/>
          </a:ln>
        </p:spPr>
      </p:cxnSp>
      <p:cxnSp>
        <p:nvCxnSpPr>
          <p:cNvPr id="242" name="Google Shape;242;p33"/>
          <p:cNvCxnSpPr>
            <a:stCxn id="206" idx="0"/>
            <a:endCxn id="243" idx="2"/>
          </p:cNvCxnSpPr>
          <p:nvPr/>
        </p:nvCxnSpPr>
        <p:spPr>
          <a:xfrm rot="10800000">
            <a:off x="6263775" y="2218163"/>
            <a:ext cx="457200" cy="314700"/>
          </a:xfrm>
          <a:prstGeom prst="straightConnector1">
            <a:avLst/>
          </a:prstGeom>
          <a:noFill/>
          <a:ln w="9525" cap="flat" cmpd="sng">
            <a:solidFill>
              <a:schemeClr val="dk2"/>
            </a:solidFill>
            <a:prstDash val="solid"/>
            <a:round/>
            <a:headEnd type="none" w="med" len="med"/>
            <a:tailEnd type="none" w="med" len="med"/>
          </a:ln>
        </p:spPr>
      </p:cxnSp>
      <p:cxnSp>
        <p:nvCxnSpPr>
          <p:cNvPr id="244" name="Google Shape;244;p33"/>
          <p:cNvCxnSpPr>
            <a:stCxn id="204" idx="0"/>
            <a:endCxn id="237" idx="2"/>
          </p:cNvCxnSpPr>
          <p:nvPr/>
        </p:nvCxnSpPr>
        <p:spPr>
          <a:xfrm rot="10800000">
            <a:off x="4434975" y="2903963"/>
            <a:ext cx="1143000" cy="311700"/>
          </a:xfrm>
          <a:prstGeom prst="straightConnector1">
            <a:avLst/>
          </a:prstGeom>
          <a:noFill/>
          <a:ln w="9525" cap="flat" cmpd="sng">
            <a:solidFill>
              <a:schemeClr val="dk2"/>
            </a:solidFill>
            <a:prstDash val="solid"/>
            <a:round/>
            <a:headEnd type="none" w="med" len="med"/>
            <a:tailEnd type="none" w="med" len="med"/>
          </a:ln>
        </p:spPr>
      </p:cxnSp>
      <p:sp>
        <p:nvSpPr>
          <p:cNvPr id="239" name="Google Shape;239;p33"/>
          <p:cNvSpPr/>
          <p:nvPr/>
        </p:nvSpPr>
        <p:spPr>
          <a:xfrm>
            <a:off x="3644475" y="1847063"/>
            <a:ext cx="666600" cy="371100"/>
          </a:xfrm>
          <a:prstGeom prst="rect">
            <a:avLst/>
          </a:prstGeom>
          <a:solidFill>
            <a:srgbClr val="EFEFEF"/>
          </a:solidFill>
          <a:ln w="9525" cap="flat" cmpd="sng">
            <a:solidFill>
              <a:srgbClr val="666666"/>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rgbClr val="B7B7B7"/>
                </a:solidFill>
                <a:latin typeface="Roboto"/>
                <a:ea typeface="Roboto"/>
                <a:cs typeface="Roboto"/>
                <a:sym typeface="Roboto"/>
              </a:rPr>
              <a:t>SMTP</a:t>
            </a:r>
            <a:endParaRPr>
              <a:solidFill>
                <a:srgbClr val="B7B7B7"/>
              </a:solidFill>
              <a:latin typeface="Roboto"/>
              <a:ea typeface="Roboto"/>
              <a:cs typeface="Roboto"/>
              <a:sym typeface="Roboto"/>
            </a:endParaRPr>
          </a:p>
        </p:txBody>
      </p:sp>
      <p:sp>
        <p:nvSpPr>
          <p:cNvPr id="243" name="Google Shape;243;p33"/>
          <p:cNvSpPr/>
          <p:nvPr/>
        </p:nvSpPr>
        <p:spPr>
          <a:xfrm>
            <a:off x="5930475" y="1847063"/>
            <a:ext cx="666600" cy="371100"/>
          </a:xfrm>
          <a:prstGeom prst="rect">
            <a:avLst/>
          </a:prstGeom>
          <a:solidFill>
            <a:srgbClr val="EFEFEF"/>
          </a:solidFill>
          <a:ln w="9525" cap="flat" cmpd="sng">
            <a:solidFill>
              <a:srgbClr val="666666"/>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rgbClr val="B7B7B7"/>
                </a:solidFill>
                <a:latin typeface="Roboto"/>
                <a:ea typeface="Roboto"/>
                <a:cs typeface="Roboto"/>
                <a:sym typeface="Roboto"/>
              </a:rPr>
              <a:t>DNS</a:t>
            </a:r>
            <a:endParaRPr>
              <a:solidFill>
                <a:srgbClr val="B7B7B7"/>
              </a:solidFill>
              <a:latin typeface="Roboto"/>
              <a:ea typeface="Roboto"/>
              <a:cs typeface="Roboto"/>
              <a:sym typeface="Roboto"/>
            </a:endParaRPr>
          </a:p>
        </p:txBody>
      </p:sp>
      <p:sp>
        <p:nvSpPr>
          <p:cNvPr id="241" name="Google Shape;241;p33"/>
          <p:cNvSpPr/>
          <p:nvPr/>
        </p:nvSpPr>
        <p:spPr>
          <a:xfrm>
            <a:off x="4558875" y="1847063"/>
            <a:ext cx="666600" cy="371100"/>
          </a:xfrm>
          <a:prstGeom prst="rect">
            <a:avLst/>
          </a:prstGeom>
          <a:solidFill>
            <a:srgbClr val="EFEFEF"/>
          </a:solidFill>
          <a:ln w="9525" cap="flat" cmpd="sng">
            <a:solidFill>
              <a:srgbClr val="666666"/>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rgbClr val="B7B7B7"/>
                </a:solidFill>
                <a:latin typeface="Roboto"/>
                <a:ea typeface="Roboto"/>
                <a:cs typeface="Roboto"/>
                <a:sym typeface="Roboto"/>
              </a:rPr>
              <a:t>HTTP</a:t>
            </a:r>
            <a:endParaRPr>
              <a:solidFill>
                <a:srgbClr val="B7B7B7"/>
              </a:solidFill>
              <a:latin typeface="Roboto"/>
              <a:ea typeface="Roboto"/>
              <a:cs typeface="Roboto"/>
              <a:sym typeface="Roboto"/>
            </a:endParaRPr>
          </a:p>
        </p:txBody>
      </p:sp>
      <p:sp>
        <p:nvSpPr>
          <p:cNvPr id="207" name="Google Shape;207;p33"/>
          <p:cNvSpPr/>
          <p:nvPr/>
        </p:nvSpPr>
        <p:spPr>
          <a:xfrm>
            <a:off x="6844875" y="1847063"/>
            <a:ext cx="666600" cy="371100"/>
          </a:xfrm>
          <a:prstGeom prst="rect">
            <a:avLst/>
          </a:prstGeom>
          <a:solidFill>
            <a:srgbClr val="D9D2E9"/>
          </a:solidFill>
          <a:ln w="9525" cap="flat" cmpd="sng">
            <a:solidFill>
              <a:srgbClr val="666666"/>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Roboto"/>
                <a:ea typeface="Roboto"/>
                <a:cs typeface="Roboto"/>
                <a:sym typeface="Roboto"/>
              </a:rPr>
              <a:t>NTP</a:t>
            </a:r>
            <a:endParaRPr>
              <a:latin typeface="Roboto"/>
              <a:ea typeface="Roboto"/>
              <a:cs typeface="Roboto"/>
              <a:sym typeface="Roboto"/>
            </a:endParaRPr>
          </a:p>
        </p:txBody>
      </p:sp>
      <p:sp>
        <p:nvSpPr>
          <p:cNvPr id="2" name="Slide Number Placeholder 1">
            <a:extLst>
              <a:ext uri="{FF2B5EF4-FFF2-40B4-BE49-F238E27FC236}">
                <a16:creationId xmlns:a16="http://schemas.microsoft.com/office/drawing/2014/main" id="{AA923DBB-B34E-E1D5-6185-A41B40C1E39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8</a:t>
            </a:fld>
            <a:endParaRPr lang="en"/>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34"/>
          <p:cNvSpPr txBox="1">
            <a:spLocks noGrp="1"/>
          </p:cNvSpPr>
          <p:nvPr>
            <p:ph type="title"/>
          </p:nvPr>
        </p:nvSpPr>
        <p:spPr>
          <a:xfrm>
            <a:off x="0" y="0"/>
            <a:ext cx="9144000" cy="393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Protocols at Different Internet Layers</a:t>
            </a:r>
            <a:endParaRPr/>
          </a:p>
        </p:txBody>
      </p:sp>
      <p:sp>
        <p:nvSpPr>
          <p:cNvPr id="250" name="Google Shape;250;p34"/>
          <p:cNvSpPr/>
          <p:nvPr/>
        </p:nvSpPr>
        <p:spPr>
          <a:xfrm>
            <a:off x="1562575" y="4578275"/>
            <a:ext cx="1106100" cy="371100"/>
          </a:xfrm>
          <a:prstGeom prst="rect">
            <a:avLst/>
          </a:prstGeom>
          <a:solidFill>
            <a:srgbClr val="F4CCCC"/>
          </a:solidFill>
          <a:ln w="9525" cap="flat" cmpd="sng">
            <a:solidFill>
              <a:srgbClr val="666666"/>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Roboto"/>
                <a:ea typeface="Roboto"/>
                <a:cs typeface="Roboto"/>
                <a:sym typeface="Roboto"/>
              </a:rPr>
              <a:t>Physical</a:t>
            </a:r>
            <a:endParaRPr>
              <a:latin typeface="Roboto"/>
              <a:ea typeface="Roboto"/>
              <a:cs typeface="Roboto"/>
              <a:sym typeface="Roboto"/>
            </a:endParaRPr>
          </a:p>
        </p:txBody>
      </p:sp>
      <p:sp>
        <p:nvSpPr>
          <p:cNvPr id="251" name="Google Shape;251;p34"/>
          <p:cNvSpPr/>
          <p:nvPr/>
        </p:nvSpPr>
        <p:spPr>
          <a:xfrm>
            <a:off x="1562575" y="3898463"/>
            <a:ext cx="1106100" cy="371100"/>
          </a:xfrm>
          <a:prstGeom prst="rect">
            <a:avLst/>
          </a:prstGeom>
          <a:solidFill>
            <a:srgbClr val="FCE5CD"/>
          </a:solidFill>
          <a:ln w="9525" cap="flat" cmpd="sng">
            <a:solidFill>
              <a:srgbClr val="666666"/>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Roboto"/>
                <a:ea typeface="Roboto"/>
                <a:cs typeface="Roboto"/>
                <a:sym typeface="Roboto"/>
              </a:rPr>
              <a:t>Link</a:t>
            </a:r>
            <a:endParaRPr>
              <a:latin typeface="Roboto"/>
              <a:ea typeface="Roboto"/>
              <a:cs typeface="Roboto"/>
              <a:sym typeface="Roboto"/>
            </a:endParaRPr>
          </a:p>
        </p:txBody>
      </p:sp>
      <p:sp>
        <p:nvSpPr>
          <p:cNvPr id="252" name="Google Shape;252;p34"/>
          <p:cNvSpPr/>
          <p:nvPr/>
        </p:nvSpPr>
        <p:spPr>
          <a:xfrm>
            <a:off x="1562575" y="3218650"/>
            <a:ext cx="1106100" cy="371100"/>
          </a:xfrm>
          <a:prstGeom prst="rect">
            <a:avLst/>
          </a:prstGeom>
          <a:solidFill>
            <a:srgbClr val="D9EAD3"/>
          </a:solidFill>
          <a:ln w="9525" cap="flat" cmpd="sng">
            <a:solidFill>
              <a:srgbClr val="666666"/>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Roboto"/>
                <a:ea typeface="Roboto"/>
                <a:cs typeface="Roboto"/>
                <a:sym typeface="Roboto"/>
              </a:rPr>
              <a:t>Internet</a:t>
            </a:r>
            <a:endParaRPr>
              <a:latin typeface="Roboto"/>
              <a:ea typeface="Roboto"/>
              <a:cs typeface="Roboto"/>
              <a:sym typeface="Roboto"/>
            </a:endParaRPr>
          </a:p>
        </p:txBody>
      </p:sp>
      <p:cxnSp>
        <p:nvCxnSpPr>
          <p:cNvPr id="253" name="Google Shape;253;p34"/>
          <p:cNvCxnSpPr>
            <a:stCxn id="251" idx="2"/>
            <a:endCxn id="250" idx="0"/>
          </p:cNvCxnSpPr>
          <p:nvPr/>
        </p:nvCxnSpPr>
        <p:spPr>
          <a:xfrm>
            <a:off x="2115625" y="4269563"/>
            <a:ext cx="0" cy="308700"/>
          </a:xfrm>
          <a:prstGeom prst="straightConnector1">
            <a:avLst/>
          </a:prstGeom>
          <a:noFill/>
          <a:ln w="9525" cap="flat" cmpd="sng">
            <a:solidFill>
              <a:srgbClr val="666666"/>
            </a:solidFill>
            <a:prstDash val="solid"/>
            <a:round/>
            <a:headEnd type="none" w="med" len="med"/>
            <a:tailEnd type="none" w="med" len="med"/>
          </a:ln>
        </p:spPr>
      </p:cxnSp>
      <p:cxnSp>
        <p:nvCxnSpPr>
          <p:cNvPr id="254" name="Google Shape;254;p34"/>
          <p:cNvCxnSpPr>
            <a:stCxn id="252" idx="2"/>
            <a:endCxn id="251" idx="0"/>
          </p:cNvCxnSpPr>
          <p:nvPr/>
        </p:nvCxnSpPr>
        <p:spPr>
          <a:xfrm>
            <a:off x="2115625" y="3589750"/>
            <a:ext cx="0" cy="308700"/>
          </a:xfrm>
          <a:prstGeom prst="straightConnector1">
            <a:avLst/>
          </a:prstGeom>
          <a:noFill/>
          <a:ln w="9525" cap="flat" cmpd="sng">
            <a:solidFill>
              <a:srgbClr val="666666"/>
            </a:solidFill>
            <a:prstDash val="solid"/>
            <a:round/>
            <a:headEnd type="none" w="med" len="med"/>
            <a:tailEnd type="none" w="med" len="med"/>
          </a:ln>
        </p:spPr>
      </p:cxnSp>
      <p:sp>
        <p:nvSpPr>
          <p:cNvPr id="255" name="Google Shape;255;p34"/>
          <p:cNvSpPr txBox="1"/>
          <p:nvPr/>
        </p:nvSpPr>
        <p:spPr>
          <a:xfrm>
            <a:off x="744475" y="4628375"/>
            <a:ext cx="741900" cy="270900"/>
          </a:xfrm>
          <a:prstGeom prst="rect">
            <a:avLst/>
          </a:prstGeom>
          <a:noFill/>
          <a:ln>
            <a:noFill/>
          </a:ln>
        </p:spPr>
        <p:txBody>
          <a:bodyPr spcFirstLastPara="1" wrap="square" lIns="27425" tIns="27425" rIns="27425" bIns="27425" anchor="t" anchorCtr="0">
            <a:spAutoFit/>
          </a:bodyPr>
          <a:lstStyle/>
          <a:p>
            <a:pPr marL="0" lvl="0" indent="0" algn="l" rtl="0">
              <a:spcBef>
                <a:spcPts val="0"/>
              </a:spcBef>
              <a:spcAft>
                <a:spcPts val="0"/>
              </a:spcAft>
              <a:buNone/>
            </a:pPr>
            <a:r>
              <a:rPr lang="en">
                <a:solidFill>
                  <a:srgbClr val="000000"/>
                </a:solidFill>
                <a:latin typeface="Roboto"/>
                <a:ea typeface="Roboto"/>
                <a:cs typeface="Roboto"/>
                <a:sym typeface="Roboto"/>
              </a:rPr>
              <a:t>Layer 1:</a:t>
            </a:r>
            <a:endParaRPr>
              <a:solidFill>
                <a:srgbClr val="000000"/>
              </a:solidFill>
              <a:latin typeface="Roboto"/>
              <a:ea typeface="Roboto"/>
              <a:cs typeface="Roboto"/>
              <a:sym typeface="Roboto"/>
            </a:endParaRPr>
          </a:p>
        </p:txBody>
      </p:sp>
      <p:sp>
        <p:nvSpPr>
          <p:cNvPr id="256" name="Google Shape;256;p34"/>
          <p:cNvSpPr txBox="1"/>
          <p:nvPr/>
        </p:nvSpPr>
        <p:spPr>
          <a:xfrm>
            <a:off x="744475" y="3948575"/>
            <a:ext cx="741900" cy="270900"/>
          </a:xfrm>
          <a:prstGeom prst="rect">
            <a:avLst/>
          </a:prstGeom>
          <a:noFill/>
          <a:ln>
            <a:noFill/>
          </a:ln>
        </p:spPr>
        <p:txBody>
          <a:bodyPr spcFirstLastPara="1" wrap="square" lIns="27425" tIns="27425" rIns="27425" bIns="27425" anchor="t" anchorCtr="0">
            <a:spAutoFit/>
          </a:bodyPr>
          <a:lstStyle/>
          <a:p>
            <a:pPr marL="0" lvl="0" indent="0" algn="l" rtl="0">
              <a:spcBef>
                <a:spcPts val="0"/>
              </a:spcBef>
              <a:spcAft>
                <a:spcPts val="0"/>
              </a:spcAft>
              <a:buNone/>
            </a:pPr>
            <a:r>
              <a:rPr lang="en">
                <a:solidFill>
                  <a:srgbClr val="000000"/>
                </a:solidFill>
                <a:latin typeface="Roboto"/>
                <a:ea typeface="Roboto"/>
                <a:cs typeface="Roboto"/>
                <a:sym typeface="Roboto"/>
              </a:rPr>
              <a:t>Layer 2:</a:t>
            </a:r>
            <a:endParaRPr>
              <a:solidFill>
                <a:srgbClr val="000000"/>
              </a:solidFill>
              <a:latin typeface="Roboto"/>
              <a:ea typeface="Roboto"/>
              <a:cs typeface="Roboto"/>
              <a:sym typeface="Roboto"/>
            </a:endParaRPr>
          </a:p>
        </p:txBody>
      </p:sp>
      <p:sp>
        <p:nvSpPr>
          <p:cNvPr id="257" name="Google Shape;257;p34"/>
          <p:cNvSpPr txBox="1"/>
          <p:nvPr/>
        </p:nvSpPr>
        <p:spPr>
          <a:xfrm>
            <a:off x="744475" y="3268775"/>
            <a:ext cx="741900" cy="270900"/>
          </a:xfrm>
          <a:prstGeom prst="rect">
            <a:avLst/>
          </a:prstGeom>
          <a:noFill/>
          <a:ln>
            <a:noFill/>
          </a:ln>
        </p:spPr>
        <p:txBody>
          <a:bodyPr spcFirstLastPara="1" wrap="square" lIns="27425" tIns="27425" rIns="27425" bIns="27425" anchor="t" anchorCtr="0">
            <a:spAutoFit/>
          </a:bodyPr>
          <a:lstStyle/>
          <a:p>
            <a:pPr marL="0" lvl="0" indent="0" algn="l" rtl="0">
              <a:spcBef>
                <a:spcPts val="0"/>
              </a:spcBef>
              <a:spcAft>
                <a:spcPts val="0"/>
              </a:spcAft>
              <a:buNone/>
            </a:pPr>
            <a:r>
              <a:rPr lang="en">
                <a:solidFill>
                  <a:srgbClr val="000000"/>
                </a:solidFill>
                <a:latin typeface="Roboto"/>
                <a:ea typeface="Roboto"/>
                <a:cs typeface="Roboto"/>
                <a:sym typeface="Roboto"/>
              </a:rPr>
              <a:t>Layer 3:</a:t>
            </a:r>
            <a:endParaRPr>
              <a:solidFill>
                <a:srgbClr val="000000"/>
              </a:solidFill>
              <a:latin typeface="Roboto"/>
              <a:ea typeface="Roboto"/>
              <a:cs typeface="Roboto"/>
              <a:sym typeface="Roboto"/>
            </a:endParaRPr>
          </a:p>
        </p:txBody>
      </p:sp>
      <p:sp>
        <p:nvSpPr>
          <p:cNvPr id="258" name="Google Shape;258;p34"/>
          <p:cNvSpPr/>
          <p:nvPr/>
        </p:nvSpPr>
        <p:spPr>
          <a:xfrm>
            <a:off x="1562575" y="2532850"/>
            <a:ext cx="1106100" cy="371100"/>
          </a:xfrm>
          <a:prstGeom prst="rect">
            <a:avLst/>
          </a:prstGeom>
          <a:solidFill>
            <a:srgbClr val="C9DAF8"/>
          </a:solidFill>
          <a:ln w="9525" cap="flat" cmpd="sng">
            <a:solidFill>
              <a:srgbClr val="666666"/>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Roboto"/>
                <a:ea typeface="Roboto"/>
                <a:cs typeface="Roboto"/>
                <a:sym typeface="Roboto"/>
              </a:rPr>
              <a:t>Transport</a:t>
            </a:r>
            <a:endParaRPr>
              <a:latin typeface="Roboto"/>
              <a:ea typeface="Roboto"/>
              <a:cs typeface="Roboto"/>
              <a:sym typeface="Roboto"/>
            </a:endParaRPr>
          </a:p>
        </p:txBody>
      </p:sp>
      <p:cxnSp>
        <p:nvCxnSpPr>
          <p:cNvPr id="259" name="Google Shape;259;p34"/>
          <p:cNvCxnSpPr>
            <a:stCxn id="258" idx="2"/>
            <a:endCxn id="252" idx="0"/>
          </p:cNvCxnSpPr>
          <p:nvPr/>
        </p:nvCxnSpPr>
        <p:spPr>
          <a:xfrm>
            <a:off x="2115625" y="2903950"/>
            <a:ext cx="0" cy="314700"/>
          </a:xfrm>
          <a:prstGeom prst="straightConnector1">
            <a:avLst/>
          </a:prstGeom>
          <a:noFill/>
          <a:ln w="9525" cap="flat" cmpd="sng">
            <a:solidFill>
              <a:srgbClr val="666666"/>
            </a:solidFill>
            <a:prstDash val="solid"/>
            <a:round/>
            <a:headEnd type="none" w="med" len="med"/>
            <a:tailEnd type="none" w="med" len="med"/>
          </a:ln>
        </p:spPr>
      </p:cxnSp>
      <p:sp>
        <p:nvSpPr>
          <p:cNvPr id="260" name="Google Shape;260;p34"/>
          <p:cNvSpPr txBox="1"/>
          <p:nvPr/>
        </p:nvSpPr>
        <p:spPr>
          <a:xfrm>
            <a:off x="744475" y="2582975"/>
            <a:ext cx="741900" cy="270900"/>
          </a:xfrm>
          <a:prstGeom prst="rect">
            <a:avLst/>
          </a:prstGeom>
          <a:noFill/>
          <a:ln>
            <a:noFill/>
          </a:ln>
        </p:spPr>
        <p:txBody>
          <a:bodyPr spcFirstLastPara="1" wrap="square" lIns="27425" tIns="27425" rIns="27425" bIns="27425" anchor="t" anchorCtr="0">
            <a:spAutoFit/>
          </a:bodyPr>
          <a:lstStyle/>
          <a:p>
            <a:pPr marL="0" lvl="0" indent="0" algn="l" rtl="0">
              <a:spcBef>
                <a:spcPts val="0"/>
              </a:spcBef>
              <a:spcAft>
                <a:spcPts val="0"/>
              </a:spcAft>
              <a:buNone/>
            </a:pPr>
            <a:r>
              <a:rPr lang="en">
                <a:solidFill>
                  <a:srgbClr val="000000"/>
                </a:solidFill>
                <a:latin typeface="Roboto"/>
                <a:ea typeface="Roboto"/>
                <a:cs typeface="Roboto"/>
                <a:sym typeface="Roboto"/>
              </a:rPr>
              <a:t>Layer 4:</a:t>
            </a:r>
            <a:endParaRPr>
              <a:solidFill>
                <a:srgbClr val="000000"/>
              </a:solidFill>
              <a:latin typeface="Roboto"/>
              <a:ea typeface="Roboto"/>
              <a:cs typeface="Roboto"/>
              <a:sym typeface="Roboto"/>
            </a:endParaRPr>
          </a:p>
        </p:txBody>
      </p:sp>
      <p:sp>
        <p:nvSpPr>
          <p:cNvPr id="261" name="Google Shape;261;p34"/>
          <p:cNvSpPr/>
          <p:nvPr/>
        </p:nvSpPr>
        <p:spPr>
          <a:xfrm>
            <a:off x="1562575" y="1847050"/>
            <a:ext cx="1106100" cy="371100"/>
          </a:xfrm>
          <a:prstGeom prst="rect">
            <a:avLst/>
          </a:prstGeom>
          <a:solidFill>
            <a:srgbClr val="D9D2E9"/>
          </a:solidFill>
          <a:ln w="9525" cap="flat" cmpd="sng">
            <a:solidFill>
              <a:srgbClr val="666666"/>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Roboto"/>
                <a:ea typeface="Roboto"/>
                <a:cs typeface="Roboto"/>
                <a:sym typeface="Roboto"/>
              </a:rPr>
              <a:t>Application</a:t>
            </a:r>
            <a:endParaRPr>
              <a:latin typeface="Roboto"/>
              <a:ea typeface="Roboto"/>
              <a:cs typeface="Roboto"/>
              <a:sym typeface="Roboto"/>
            </a:endParaRPr>
          </a:p>
        </p:txBody>
      </p:sp>
      <p:cxnSp>
        <p:nvCxnSpPr>
          <p:cNvPr id="262" name="Google Shape;262;p34"/>
          <p:cNvCxnSpPr>
            <a:stCxn id="261" idx="2"/>
            <a:endCxn id="258" idx="0"/>
          </p:cNvCxnSpPr>
          <p:nvPr/>
        </p:nvCxnSpPr>
        <p:spPr>
          <a:xfrm>
            <a:off x="2115625" y="2218150"/>
            <a:ext cx="0" cy="314700"/>
          </a:xfrm>
          <a:prstGeom prst="straightConnector1">
            <a:avLst/>
          </a:prstGeom>
          <a:noFill/>
          <a:ln w="9525" cap="flat" cmpd="sng">
            <a:solidFill>
              <a:srgbClr val="666666"/>
            </a:solidFill>
            <a:prstDash val="solid"/>
            <a:round/>
            <a:headEnd type="none" w="med" len="med"/>
            <a:tailEnd type="none" w="med" len="med"/>
          </a:ln>
        </p:spPr>
      </p:cxnSp>
      <p:sp>
        <p:nvSpPr>
          <p:cNvPr id="263" name="Google Shape;263;p34"/>
          <p:cNvSpPr txBox="1"/>
          <p:nvPr/>
        </p:nvSpPr>
        <p:spPr>
          <a:xfrm>
            <a:off x="744475" y="1897175"/>
            <a:ext cx="741900" cy="270900"/>
          </a:xfrm>
          <a:prstGeom prst="rect">
            <a:avLst/>
          </a:prstGeom>
          <a:noFill/>
          <a:ln>
            <a:noFill/>
          </a:ln>
        </p:spPr>
        <p:txBody>
          <a:bodyPr spcFirstLastPara="1" wrap="square" lIns="27425" tIns="27425" rIns="27425" bIns="27425" anchor="t" anchorCtr="0">
            <a:spAutoFit/>
          </a:bodyPr>
          <a:lstStyle/>
          <a:p>
            <a:pPr marL="0" lvl="0" indent="0" algn="l" rtl="0">
              <a:spcBef>
                <a:spcPts val="0"/>
              </a:spcBef>
              <a:spcAft>
                <a:spcPts val="0"/>
              </a:spcAft>
              <a:buNone/>
            </a:pPr>
            <a:r>
              <a:rPr lang="en">
                <a:solidFill>
                  <a:srgbClr val="000000"/>
                </a:solidFill>
                <a:latin typeface="Roboto"/>
                <a:ea typeface="Roboto"/>
                <a:cs typeface="Roboto"/>
                <a:sym typeface="Roboto"/>
              </a:rPr>
              <a:t>Layer 7:</a:t>
            </a:r>
            <a:endParaRPr>
              <a:solidFill>
                <a:srgbClr val="000000"/>
              </a:solidFill>
              <a:latin typeface="Roboto"/>
              <a:ea typeface="Roboto"/>
              <a:cs typeface="Roboto"/>
              <a:sym typeface="Roboto"/>
            </a:endParaRPr>
          </a:p>
        </p:txBody>
      </p:sp>
      <p:sp>
        <p:nvSpPr>
          <p:cNvPr id="264" name="Google Shape;264;p34"/>
          <p:cNvSpPr txBox="1">
            <a:spLocks noGrp="1"/>
          </p:cNvSpPr>
          <p:nvPr>
            <p:ph type="body" idx="1"/>
          </p:nvPr>
        </p:nvSpPr>
        <p:spPr>
          <a:xfrm>
            <a:off x="107050" y="402200"/>
            <a:ext cx="8909700" cy="12522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a:t>Multiple protocols exist at each layer.</a:t>
            </a:r>
            <a:endParaRPr/>
          </a:p>
          <a:p>
            <a:pPr marL="457200" lvl="0" indent="-342900" algn="l" rtl="0">
              <a:spcBef>
                <a:spcPts val="600"/>
              </a:spcBef>
              <a:spcAft>
                <a:spcPts val="0"/>
              </a:spcAft>
              <a:buSzPts val="1800"/>
              <a:buChar char="●"/>
            </a:pPr>
            <a:r>
              <a:rPr lang="en"/>
              <a:t>End hosts can agree on the L4 and L7 protocols they want to use.</a:t>
            </a:r>
            <a:endParaRPr/>
          </a:p>
          <a:p>
            <a:pPr marL="457200" lvl="0" indent="-342900" algn="l" rtl="0">
              <a:spcBef>
                <a:spcPts val="0"/>
              </a:spcBef>
              <a:spcAft>
                <a:spcPts val="0"/>
              </a:spcAft>
              <a:buSzPts val="1800"/>
              <a:buChar char="●"/>
            </a:pPr>
            <a:r>
              <a:rPr lang="en"/>
              <a:t>Routers on each link can agree on the L1 and L2 protocols they want to use.</a:t>
            </a:r>
            <a:endParaRPr/>
          </a:p>
        </p:txBody>
      </p:sp>
      <p:sp>
        <p:nvSpPr>
          <p:cNvPr id="265" name="Google Shape;265;p34"/>
          <p:cNvSpPr/>
          <p:nvPr/>
        </p:nvSpPr>
        <p:spPr>
          <a:xfrm>
            <a:off x="3273025" y="4578275"/>
            <a:ext cx="792300" cy="371100"/>
          </a:xfrm>
          <a:prstGeom prst="rect">
            <a:avLst/>
          </a:prstGeom>
          <a:solidFill>
            <a:srgbClr val="EFEFEF"/>
          </a:solidFill>
          <a:ln w="9525" cap="flat" cmpd="sng">
            <a:solidFill>
              <a:srgbClr val="666666"/>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rgbClr val="B7B7B7"/>
                </a:solidFill>
                <a:latin typeface="Roboto"/>
                <a:ea typeface="Roboto"/>
                <a:cs typeface="Roboto"/>
                <a:sym typeface="Roboto"/>
              </a:rPr>
              <a:t>Optical</a:t>
            </a:r>
            <a:endParaRPr>
              <a:solidFill>
                <a:srgbClr val="B7B7B7"/>
              </a:solidFill>
              <a:latin typeface="Roboto"/>
              <a:ea typeface="Roboto"/>
              <a:cs typeface="Roboto"/>
              <a:sym typeface="Roboto"/>
            </a:endParaRPr>
          </a:p>
        </p:txBody>
      </p:sp>
      <p:sp>
        <p:nvSpPr>
          <p:cNvPr id="266" name="Google Shape;266;p34"/>
          <p:cNvSpPr/>
          <p:nvPr/>
        </p:nvSpPr>
        <p:spPr>
          <a:xfrm>
            <a:off x="5604325" y="4578275"/>
            <a:ext cx="1234200" cy="371100"/>
          </a:xfrm>
          <a:prstGeom prst="rect">
            <a:avLst/>
          </a:prstGeom>
          <a:solidFill>
            <a:srgbClr val="EFEFEF"/>
          </a:solidFill>
          <a:ln w="9525" cap="flat" cmpd="sng">
            <a:solidFill>
              <a:srgbClr val="666666"/>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rgbClr val="B7B7B7"/>
                </a:solidFill>
                <a:latin typeface="Roboto"/>
                <a:ea typeface="Roboto"/>
                <a:cs typeface="Roboto"/>
                <a:sym typeface="Roboto"/>
              </a:rPr>
              <a:t>Radio Waves</a:t>
            </a:r>
            <a:endParaRPr>
              <a:solidFill>
                <a:srgbClr val="B7B7B7"/>
              </a:solidFill>
              <a:latin typeface="Roboto"/>
              <a:ea typeface="Roboto"/>
              <a:cs typeface="Roboto"/>
              <a:sym typeface="Roboto"/>
            </a:endParaRPr>
          </a:p>
        </p:txBody>
      </p:sp>
      <p:sp>
        <p:nvSpPr>
          <p:cNvPr id="267" name="Google Shape;267;p34"/>
          <p:cNvSpPr/>
          <p:nvPr/>
        </p:nvSpPr>
        <p:spPr>
          <a:xfrm>
            <a:off x="6990925" y="4578275"/>
            <a:ext cx="1388400" cy="371100"/>
          </a:xfrm>
          <a:prstGeom prst="rect">
            <a:avLst/>
          </a:prstGeom>
          <a:solidFill>
            <a:srgbClr val="EFEFEF"/>
          </a:solidFill>
          <a:ln w="9525" cap="flat" cmpd="sng">
            <a:solidFill>
              <a:srgbClr val="666666"/>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rgbClr val="B7B7B7"/>
                </a:solidFill>
                <a:latin typeface="Roboto"/>
                <a:ea typeface="Roboto"/>
                <a:cs typeface="Roboto"/>
                <a:sym typeface="Roboto"/>
              </a:rPr>
              <a:t>Telephone Line</a:t>
            </a:r>
            <a:endParaRPr>
              <a:solidFill>
                <a:srgbClr val="B7B7B7"/>
              </a:solidFill>
              <a:latin typeface="Roboto"/>
              <a:ea typeface="Roboto"/>
              <a:cs typeface="Roboto"/>
              <a:sym typeface="Roboto"/>
            </a:endParaRPr>
          </a:p>
        </p:txBody>
      </p:sp>
      <p:sp>
        <p:nvSpPr>
          <p:cNvPr id="268" name="Google Shape;268;p34"/>
          <p:cNvSpPr/>
          <p:nvPr/>
        </p:nvSpPr>
        <p:spPr>
          <a:xfrm>
            <a:off x="5888125" y="3898475"/>
            <a:ext cx="666600" cy="371100"/>
          </a:xfrm>
          <a:prstGeom prst="rect">
            <a:avLst/>
          </a:prstGeom>
          <a:solidFill>
            <a:srgbClr val="EFEFEF"/>
          </a:solidFill>
          <a:ln w="9525" cap="flat" cmpd="sng">
            <a:solidFill>
              <a:srgbClr val="666666"/>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rgbClr val="B7B7B7"/>
                </a:solidFill>
                <a:latin typeface="Roboto"/>
                <a:ea typeface="Roboto"/>
                <a:cs typeface="Roboto"/>
                <a:sym typeface="Roboto"/>
              </a:rPr>
              <a:t>Wi-Fi</a:t>
            </a:r>
            <a:endParaRPr>
              <a:solidFill>
                <a:srgbClr val="B7B7B7"/>
              </a:solidFill>
              <a:latin typeface="Roboto"/>
              <a:ea typeface="Roboto"/>
              <a:cs typeface="Roboto"/>
              <a:sym typeface="Roboto"/>
            </a:endParaRPr>
          </a:p>
        </p:txBody>
      </p:sp>
      <p:cxnSp>
        <p:nvCxnSpPr>
          <p:cNvPr id="269" name="Google Shape;269;p34"/>
          <p:cNvCxnSpPr>
            <a:stCxn id="268" idx="2"/>
            <a:endCxn id="266" idx="0"/>
          </p:cNvCxnSpPr>
          <p:nvPr/>
        </p:nvCxnSpPr>
        <p:spPr>
          <a:xfrm>
            <a:off x="6221425" y="4269575"/>
            <a:ext cx="0" cy="308700"/>
          </a:xfrm>
          <a:prstGeom prst="straightConnector1">
            <a:avLst/>
          </a:prstGeom>
          <a:noFill/>
          <a:ln w="9525" cap="flat" cmpd="sng">
            <a:solidFill>
              <a:schemeClr val="dk2"/>
            </a:solidFill>
            <a:prstDash val="solid"/>
            <a:round/>
            <a:headEnd type="none" w="med" len="med"/>
            <a:tailEnd type="none" w="med" len="med"/>
          </a:ln>
        </p:spPr>
      </p:cxnSp>
      <p:sp>
        <p:nvSpPr>
          <p:cNvPr id="270" name="Google Shape;270;p34"/>
          <p:cNvSpPr/>
          <p:nvPr/>
        </p:nvSpPr>
        <p:spPr>
          <a:xfrm>
            <a:off x="7049275" y="3898475"/>
            <a:ext cx="1271700" cy="371100"/>
          </a:xfrm>
          <a:prstGeom prst="rect">
            <a:avLst/>
          </a:prstGeom>
          <a:solidFill>
            <a:srgbClr val="EFEFEF"/>
          </a:solidFill>
          <a:ln w="9525" cap="flat" cmpd="sng">
            <a:solidFill>
              <a:srgbClr val="666666"/>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rgbClr val="B7B7B7"/>
                </a:solidFill>
                <a:latin typeface="Roboto"/>
                <a:ea typeface="Roboto"/>
                <a:cs typeface="Roboto"/>
                <a:sym typeface="Roboto"/>
              </a:rPr>
              <a:t>Point-to-Point</a:t>
            </a:r>
            <a:endParaRPr>
              <a:solidFill>
                <a:srgbClr val="B7B7B7"/>
              </a:solidFill>
              <a:latin typeface="Roboto"/>
              <a:ea typeface="Roboto"/>
              <a:cs typeface="Roboto"/>
              <a:sym typeface="Roboto"/>
            </a:endParaRPr>
          </a:p>
        </p:txBody>
      </p:sp>
      <p:cxnSp>
        <p:nvCxnSpPr>
          <p:cNvPr id="271" name="Google Shape;271;p34"/>
          <p:cNvCxnSpPr>
            <a:stCxn id="270" idx="2"/>
            <a:endCxn id="267" idx="0"/>
          </p:cNvCxnSpPr>
          <p:nvPr/>
        </p:nvCxnSpPr>
        <p:spPr>
          <a:xfrm>
            <a:off x="7685125" y="4269575"/>
            <a:ext cx="0" cy="308700"/>
          </a:xfrm>
          <a:prstGeom prst="straightConnector1">
            <a:avLst/>
          </a:prstGeom>
          <a:noFill/>
          <a:ln w="9525" cap="flat" cmpd="sng">
            <a:solidFill>
              <a:schemeClr val="dk2"/>
            </a:solidFill>
            <a:prstDash val="solid"/>
            <a:round/>
            <a:headEnd type="none" w="med" len="med"/>
            <a:tailEnd type="none" w="med" len="med"/>
          </a:ln>
        </p:spPr>
      </p:cxnSp>
      <p:cxnSp>
        <p:nvCxnSpPr>
          <p:cNvPr id="272" name="Google Shape;272;p34"/>
          <p:cNvCxnSpPr>
            <a:stCxn id="273" idx="2"/>
            <a:endCxn id="274" idx="0"/>
          </p:cNvCxnSpPr>
          <p:nvPr/>
        </p:nvCxnSpPr>
        <p:spPr>
          <a:xfrm>
            <a:off x="4834825" y="4269575"/>
            <a:ext cx="0" cy="308700"/>
          </a:xfrm>
          <a:prstGeom prst="straightConnector1">
            <a:avLst/>
          </a:prstGeom>
          <a:noFill/>
          <a:ln w="28575" cap="flat" cmpd="sng">
            <a:solidFill>
              <a:schemeClr val="accent2"/>
            </a:solidFill>
            <a:prstDash val="solid"/>
            <a:round/>
            <a:headEnd type="none" w="med" len="med"/>
            <a:tailEnd type="none" w="med" len="med"/>
          </a:ln>
        </p:spPr>
      </p:cxnSp>
      <p:sp>
        <p:nvSpPr>
          <p:cNvPr id="275" name="Google Shape;275;p34"/>
          <p:cNvSpPr/>
          <p:nvPr/>
        </p:nvSpPr>
        <p:spPr>
          <a:xfrm>
            <a:off x="3385825" y="3898475"/>
            <a:ext cx="566700" cy="371100"/>
          </a:xfrm>
          <a:prstGeom prst="rect">
            <a:avLst/>
          </a:prstGeom>
          <a:solidFill>
            <a:srgbClr val="EFEFEF"/>
          </a:solidFill>
          <a:ln w="9525" cap="flat" cmpd="sng">
            <a:solidFill>
              <a:srgbClr val="666666"/>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rgbClr val="B7B7B7"/>
                </a:solidFill>
                <a:latin typeface="Roboto"/>
                <a:ea typeface="Roboto"/>
                <a:cs typeface="Roboto"/>
                <a:sym typeface="Roboto"/>
              </a:rPr>
              <a:t>FDDI</a:t>
            </a:r>
            <a:endParaRPr>
              <a:solidFill>
                <a:srgbClr val="B7B7B7"/>
              </a:solidFill>
              <a:latin typeface="Roboto"/>
              <a:ea typeface="Roboto"/>
              <a:cs typeface="Roboto"/>
              <a:sym typeface="Roboto"/>
            </a:endParaRPr>
          </a:p>
        </p:txBody>
      </p:sp>
      <p:cxnSp>
        <p:nvCxnSpPr>
          <p:cNvPr id="276" name="Google Shape;276;p34"/>
          <p:cNvCxnSpPr>
            <a:stCxn id="275" idx="2"/>
            <a:endCxn id="265" idx="0"/>
          </p:cNvCxnSpPr>
          <p:nvPr/>
        </p:nvCxnSpPr>
        <p:spPr>
          <a:xfrm>
            <a:off x="3669175" y="4269575"/>
            <a:ext cx="0" cy="308700"/>
          </a:xfrm>
          <a:prstGeom prst="straightConnector1">
            <a:avLst/>
          </a:prstGeom>
          <a:noFill/>
          <a:ln w="9525" cap="flat" cmpd="sng">
            <a:solidFill>
              <a:schemeClr val="dk2"/>
            </a:solidFill>
            <a:prstDash val="solid"/>
            <a:round/>
            <a:headEnd type="none" w="med" len="med"/>
            <a:tailEnd type="none" w="med" len="med"/>
          </a:ln>
        </p:spPr>
      </p:cxnSp>
      <p:cxnSp>
        <p:nvCxnSpPr>
          <p:cNvPr id="277" name="Google Shape;277;p34"/>
          <p:cNvCxnSpPr>
            <a:stCxn id="275" idx="0"/>
            <a:endCxn id="278" idx="2"/>
          </p:cNvCxnSpPr>
          <p:nvPr/>
        </p:nvCxnSpPr>
        <p:spPr>
          <a:xfrm rot="10800000" flipH="1">
            <a:off x="3669175" y="3586775"/>
            <a:ext cx="1908900" cy="311700"/>
          </a:xfrm>
          <a:prstGeom prst="straightConnector1">
            <a:avLst/>
          </a:prstGeom>
          <a:noFill/>
          <a:ln w="9525" cap="flat" cmpd="sng">
            <a:solidFill>
              <a:schemeClr val="dk2"/>
            </a:solidFill>
            <a:prstDash val="solid"/>
            <a:round/>
            <a:headEnd type="none" w="med" len="med"/>
            <a:tailEnd type="none" w="med" len="med"/>
          </a:ln>
        </p:spPr>
      </p:cxnSp>
      <p:cxnSp>
        <p:nvCxnSpPr>
          <p:cNvPr id="279" name="Google Shape;279;p34"/>
          <p:cNvCxnSpPr>
            <a:stCxn id="273" idx="0"/>
            <a:endCxn id="278" idx="2"/>
          </p:cNvCxnSpPr>
          <p:nvPr/>
        </p:nvCxnSpPr>
        <p:spPr>
          <a:xfrm rot="10800000" flipH="1">
            <a:off x="4834825" y="3586775"/>
            <a:ext cx="743100" cy="311700"/>
          </a:xfrm>
          <a:prstGeom prst="straightConnector1">
            <a:avLst/>
          </a:prstGeom>
          <a:noFill/>
          <a:ln w="28575" cap="flat" cmpd="sng">
            <a:solidFill>
              <a:schemeClr val="accent2"/>
            </a:solidFill>
            <a:prstDash val="solid"/>
            <a:round/>
            <a:headEnd type="none" w="med" len="med"/>
            <a:tailEnd type="none" w="med" len="med"/>
          </a:ln>
        </p:spPr>
      </p:cxnSp>
      <p:cxnSp>
        <p:nvCxnSpPr>
          <p:cNvPr id="280" name="Google Shape;280;p34"/>
          <p:cNvCxnSpPr>
            <a:stCxn id="268" idx="0"/>
            <a:endCxn id="278" idx="2"/>
          </p:cNvCxnSpPr>
          <p:nvPr/>
        </p:nvCxnSpPr>
        <p:spPr>
          <a:xfrm rot="10800000">
            <a:off x="5577925" y="3586775"/>
            <a:ext cx="643500" cy="311700"/>
          </a:xfrm>
          <a:prstGeom prst="straightConnector1">
            <a:avLst/>
          </a:prstGeom>
          <a:noFill/>
          <a:ln w="9525" cap="flat" cmpd="sng">
            <a:solidFill>
              <a:schemeClr val="dk2"/>
            </a:solidFill>
            <a:prstDash val="solid"/>
            <a:round/>
            <a:headEnd type="none" w="med" len="med"/>
            <a:tailEnd type="none" w="med" len="med"/>
          </a:ln>
        </p:spPr>
      </p:cxnSp>
      <p:cxnSp>
        <p:nvCxnSpPr>
          <p:cNvPr id="281" name="Google Shape;281;p34"/>
          <p:cNvCxnSpPr>
            <a:stCxn id="270" idx="0"/>
            <a:endCxn id="278" idx="2"/>
          </p:cNvCxnSpPr>
          <p:nvPr/>
        </p:nvCxnSpPr>
        <p:spPr>
          <a:xfrm rot="10800000">
            <a:off x="5577925" y="3586775"/>
            <a:ext cx="2107200" cy="311700"/>
          </a:xfrm>
          <a:prstGeom prst="straightConnector1">
            <a:avLst/>
          </a:prstGeom>
          <a:noFill/>
          <a:ln w="9525" cap="flat" cmpd="sng">
            <a:solidFill>
              <a:schemeClr val="dk2"/>
            </a:solidFill>
            <a:prstDash val="solid"/>
            <a:round/>
            <a:headEnd type="none" w="med" len="med"/>
            <a:tailEnd type="none" w="med" len="med"/>
          </a:ln>
        </p:spPr>
      </p:cxnSp>
      <p:sp>
        <p:nvSpPr>
          <p:cNvPr id="282" name="Google Shape;282;p34"/>
          <p:cNvSpPr/>
          <p:nvPr/>
        </p:nvSpPr>
        <p:spPr>
          <a:xfrm>
            <a:off x="6387675" y="2532863"/>
            <a:ext cx="666600" cy="371100"/>
          </a:xfrm>
          <a:prstGeom prst="rect">
            <a:avLst/>
          </a:prstGeom>
          <a:solidFill>
            <a:srgbClr val="EFEFEF"/>
          </a:solidFill>
          <a:ln w="9525" cap="flat" cmpd="sng">
            <a:solidFill>
              <a:srgbClr val="666666"/>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rgbClr val="B7B7B7"/>
                </a:solidFill>
                <a:latin typeface="Roboto"/>
                <a:ea typeface="Roboto"/>
                <a:cs typeface="Roboto"/>
                <a:sym typeface="Roboto"/>
              </a:rPr>
              <a:t>UDP</a:t>
            </a:r>
            <a:endParaRPr>
              <a:solidFill>
                <a:srgbClr val="B7B7B7"/>
              </a:solidFill>
              <a:latin typeface="Roboto"/>
              <a:ea typeface="Roboto"/>
              <a:cs typeface="Roboto"/>
              <a:sym typeface="Roboto"/>
            </a:endParaRPr>
          </a:p>
        </p:txBody>
      </p:sp>
      <p:cxnSp>
        <p:nvCxnSpPr>
          <p:cNvPr id="283" name="Google Shape;283;p34"/>
          <p:cNvCxnSpPr>
            <a:stCxn id="284" idx="2"/>
            <a:endCxn id="285" idx="0"/>
          </p:cNvCxnSpPr>
          <p:nvPr/>
        </p:nvCxnSpPr>
        <p:spPr>
          <a:xfrm>
            <a:off x="3977775" y="2218163"/>
            <a:ext cx="457200" cy="314700"/>
          </a:xfrm>
          <a:prstGeom prst="straightConnector1">
            <a:avLst/>
          </a:prstGeom>
          <a:noFill/>
          <a:ln w="28575" cap="flat" cmpd="sng">
            <a:solidFill>
              <a:schemeClr val="accent2"/>
            </a:solidFill>
            <a:prstDash val="solid"/>
            <a:round/>
            <a:headEnd type="none" w="med" len="med"/>
            <a:tailEnd type="none" w="med" len="med"/>
          </a:ln>
        </p:spPr>
      </p:cxnSp>
      <p:cxnSp>
        <p:nvCxnSpPr>
          <p:cNvPr id="286" name="Google Shape;286;p34"/>
          <p:cNvCxnSpPr>
            <a:stCxn id="285" idx="0"/>
            <a:endCxn id="287" idx="2"/>
          </p:cNvCxnSpPr>
          <p:nvPr/>
        </p:nvCxnSpPr>
        <p:spPr>
          <a:xfrm rot="10800000" flipH="1">
            <a:off x="4434975" y="2218163"/>
            <a:ext cx="457200" cy="314700"/>
          </a:xfrm>
          <a:prstGeom prst="straightConnector1">
            <a:avLst/>
          </a:prstGeom>
          <a:noFill/>
          <a:ln w="9525" cap="flat" cmpd="sng">
            <a:solidFill>
              <a:schemeClr val="dk2"/>
            </a:solidFill>
            <a:prstDash val="solid"/>
            <a:round/>
            <a:headEnd type="none" w="med" len="med"/>
            <a:tailEnd type="none" w="med" len="med"/>
          </a:ln>
        </p:spPr>
      </p:cxnSp>
      <p:cxnSp>
        <p:nvCxnSpPr>
          <p:cNvPr id="288" name="Google Shape;288;p34"/>
          <p:cNvCxnSpPr>
            <a:stCxn id="282" idx="0"/>
            <a:endCxn id="289" idx="2"/>
          </p:cNvCxnSpPr>
          <p:nvPr/>
        </p:nvCxnSpPr>
        <p:spPr>
          <a:xfrm rot="10800000">
            <a:off x="6263775" y="2218163"/>
            <a:ext cx="457200" cy="314700"/>
          </a:xfrm>
          <a:prstGeom prst="straightConnector1">
            <a:avLst/>
          </a:prstGeom>
          <a:noFill/>
          <a:ln w="9525" cap="flat" cmpd="sng">
            <a:solidFill>
              <a:schemeClr val="dk2"/>
            </a:solidFill>
            <a:prstDash val="solid"/>
            <a:round/>
            <a:headEnd type="none" w="med" len="med"/>
            <a:tailEnd type="none" w="med" len="med"/>
          </a:ln>
        </p:spPr>
      </p:cxnSp>
      <p:cxnSp>
        <p:nvCxnSpPr>
          <p:cNvPr id="290" name="Google Shape;290;p34"/>
          <p:cNvCxnSpPr>
            <a:stCxn id="282" idx="0"/>
            <a:endCxn id="291" idx="2"/>
          </p:cNvCxnSpPr>
          <p:nvPr/>
        </p:nvCxnSpPr>
        <p:spPr>
          <a:xfrm rot="10800000" flipH="1">
            <a:off x="6720975" y="2218163"/>
            <a:ext cx="457200" cy="314700"/>
          </a:xfrm>
          <a:prstGeom prst="straightConnector1">
            <a:avLst/>
          </a:prstGeom>
          <a:noFill/>
          <a:ln w="9525" cap="flat" cmpd="sng">
            <a:solidFill>
              <a:schemeClr val="dk2"/>
            </a:solidFill>
            <a:prstDash val="solid"/>
            <a:round/>
            <a:headEnd type="none" w="med" len="med"/>
            <a:tailEnd type="none" w="med" len="med"/>
          </a:ln>
        </p:spPr>
      </p:cxnSp>
      <p:cxnSp>
        <p:nvCxnSpPr>
          <p:cNvPr id="292" name="Google Shape;292;p34"/>
          <p:cNvCxnSpPr>
            <a:stCxn id="278" idx="0"/>
            <a:endCxn id="285" idx="2"/>
          </p:cNvCxnSpPr>
          <p:nvPr/>
        </p:nvCxnSpPr>
        <p:spPr>
          <a:xfrm rot="10800000">
            <a:off x="4434975" y="2903963"/>
            <a:ext cx="1143000" cy="311700"/>
          </a:xfrm>
          <a:prstGeom prst="straightConnector1">
            <a:avLst/>
          </a:prstGeom>
          <a:noFill/>
          <a:ln w="28575" cap="flat" cmpd="sng">
            <a:solidFill>
              <a:schemeClr val="accent2"/>
            </a:solidFill>
            <a:prstDash val="solid"/>
            <a:round/>
            <a:headEnd type="none" w="med" len="med"/>
            <a:tailEnd type="none" w="med" len="med"/>
          </a:ln>
        </p:spPr>
      </p:cxnSp>
      <p:cxnSp>
        <p:nvCxnSpPr>
          <p:cNvPr id="293" name="Google Shape;293;p34"/>
          <p:cNvCxnSpPr>
            <a:stCxn id="278" idx="0"/>
            <a:endCxn id="282" idx="2"/>
          </p:cNvCxnSpPr>
          <p:nvPr/>
        </p:nvCxnSpPr>
        <p:spPr>
          <a:xfrm rot="10800000" flipH="1">
            <a:off x="5577975" y="2903963"/>
            <a:ext cx="1143000" cy="311700"/>
          </a:xfrm>
          <a:prstGeom prst="straightConnector1">
            <a:avLst/>
          </a:prstGeom>
          <a:noFill/>
          <a:ln w="9525" cap="flat" cmpd="sng">
            <a:solidFill>
              <a:schemeClr val="dk2"/>
            </a:solidFill>
            <a:prstDash val="solid"/>
            <a:round/>
            <a:headEnd type="none" w="med" len="med"/>
            <a:tailEnd type="none" w="med" len="med"/>
          </a:ln>
        </p:spPr>
      </p:cxnSp>
      <p:sp>
        <p:nvSpPr>
          <p:cNvPr id="289" name="Google Shape;289;p34"/>
          <p:cNvSpPr/>
          <p:nvPr/>
        </p:nvSpPr>
        <p:spPr>
          <a:xfrm>
            <a:off x="5930475" y="1847063"/>
            <a:ext cx="666600" cy="371100"/>
          </a:xfrm>
          <a:prstGeom prst="rect">
            <a:avLst/>
          </a:prstGeom>
          <a:solidFill>
            <a:srgbClr val="EFEFEF"/>
          </a:solidFill>
          <a:ln w="9525" cap="flat" cmpd="sng">
            <a:solidFill>
              <a:srgbClr val="666666"/>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rgbClr val="B7B7B7"/>
                </a:solidFill>
                <a:latin typeface="Roboto"/>
                <a:ea typeface="Roboto"/>
                <a:cs typeface="Roboto"/>
                <a:sym typeface="Roboto"/>
              </a:rPr>
              <a:t>DNS</a:t>
            </a:r>
            <a:endParaRPr>
              <a:solidFill>
                <a:srgbClr val="B7B7B7"/>
              </a:solidFill>
              <a:latin typeface="Roboto"/>
              <a:ea typeface="Roboto"/>
              <a:cs typeface="Roboto"/>
              <a:sym typeface="Roboto"/>
            </a:endParaRPr>
          </a:p>
        </p:txBody>
      </p:sp>
      <p:sp>
        <p:nvSpPr>
          <p:cNvPr id="287" name="Google Shape;287;p34"/>
          <p:cNvSpPr/>
          <p:nvPr/>
        </p:nvSpPr>
        <p:spPr>
          <a:xfrm>
            <a:off x="4558875" y="1847063"/>
            <a:ext cx="666600" cy="371100"/>
          </a:xfrm>
          <a:prstGeom prst="rect">
            <a:avLst/>
          </a:prstGeom>
          <a:solidFill>
            <a:srgbClr val="EFEFEF"/>
          </a:solidFill>
          <a:ln w="9525" cap="flat" cmpd="sng">
            <a:solidFill>
              <a:srgbClr val="666666"/>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rgbClr val="B7B7B7"/>
                </a:solidFill>
                <a:latin typeface="Roboto"/>
                <a:ea typeface="Roboto"/>
                <a:cs typeface="Roboto"/>
                <a:sym typeface="Roboto"/>
              </a:rPr>
              <a:t>HTTP</a:t>
            </a:r>
            <a:endParaRPr>
              <a:solidFill>
                <a:srgbClr val="B7B7B7"/>
              </a:solidFill>
              <a:latin typeface="Roboto"/>
              <a:ea typeface="Roboto"/>
              <a:cs typeface="Roboto"/>
              <a:sym typeface="Roboto"/>
            </a:endParaRPr>
          </a:p>
        </p:txBody>
      </p:sp>
      <p:sp>
        <p:nvSpPr>
          <p:cNvPr id="291" name="Google Shape;291;p34"/>
          <p:cNvSpPr/>
          <p:nvPr/>
        </p:nvSpPr>
        <p:spPr>
          <a:xfrm>
            <a:off x="6844875" y="1847063"/>
            <a:ext cx="666600" cy="371100"/>
          </a:xfrm>
          <a:prstGeom prst="rect">
            <a:avLst/>
          </a:prstGeom>
          <a:solidFill>
            <a:srgbClr val="EFEFEF"/>
          </a:solidFill>
          <a:ln w="9525" cap="flat" cmpd="sng">
            <a:solidFill>
              <a:srgbClr val="666666"/>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rgbClr val="B7B7B7"/>
                </a:solidFill>
                <a:latin typeface="Roboto"/>
                <a:ea typeface="Roboto"/>
                <a:cs typeface="Roboto"/>
                <a:sym typeface="Roboto"/>
              </a:rPr>
              <a:t>NTP</a:t>
            </a:r>
            <a:endParaRPr>
              <a:solidFill>
                <a:srgbClr val="B7B7B7"/>
              </a:solidFill>
              <a:latin typeface="Roboto"/>
              <a:ea typeface="Roboto"/>
              <a:cs typeface="Roboto"/>
              <a:sym typeface="Roboto"/>
            </a:endParaRPr>
          </a:p>
        </p:txBody>
      </p:sp>
      <p:sp>
        <p:nvSpPr>
          <p:cNvPr id="274" name="Google Shape;274;p34"/>
          <p:cNvSpPr/>
          <p:nvPr/>
        </p:nvSpPr>
        <p:spPr>
          <a:xfrm>
            <a:off x="4217725" y="4578275"/>
            <a:ext cx="1234200" cy="371100"/>
          </a:xfrm>
          <a:prstGeom prst="rect">
            <a:avLst/>
          </a:prstGeom>
          <a:solidFill>
            <a:srgbClr val="F4CCCC"/>
          </a:solidFill>
          <a:ln w="9525" cap="flat" cmpd="sng">
            <a:solidFill>
              <a:srgbClr val="666666"/>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Roboto"/>
                <a:ea typeface="Roboto"/>
                <a:cs typeface="Roboto"/>
                <a:sym typeface="Roboto"/>
              </a:rPr>
              <a:t>Copper Wire</a:t>
            </a:r>
            <a:endParaRPr>
              <a:latin typeface="Roboto"/>
              <a:ea typeface="Roboto"/>
              <a:cs typeface="Roboto"/>
              <a:sym typeface="Roboto"/>
            </a:endParaRPr>
          </a:p>
        </p:txBody>
      </p:sp>
      <p:sp>
        <p:nvSpPr>
          <p:cNvPr id="273" name="Google Shape;273;p34"/>
          <p:cNvSpPr/>
          <p:nvPr/>
        </p:nvSpPr>
        <p:spPr>
          <a:xfrm>
            <a:off x="4393975" y="3898475"/>
            <a:ext cx="881700" cy="371100"/>
          </a:xfrm>
          <a:prstGeom prst="rect">
            <a:avLst/>
          </a:prstGeom>
          <a:solidFill>
            <a:srgbClr val="FCE5CD"/>
          </a:solidFill>
          <a:ln w="9525" cap="flat" cmpd="sng">
            <a:solidFill>
              <a:srgbClr val="666666"/>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Roboto"/>
                <a:ea typeface="Roboto"/>
                <a:cs typeface="Roboto"/>
                <a:sym typeface="Roboto"/>
              </a:rPr>
              <a:t>Ethernet</a:t>
            </a:r>
            <a:endParaRPr>
              <a:latin typeface="Roboto"/>
              <a:ea typeface="Roboto"/>
              <a:cs typeface="Roboto"/>
              <a:sym typeface="Roboto"/>
            </a:endParaRPr>
          </a:p>
        </p:txBody>
      </p:sp>
      <p:sp>
        <p:nvSpPr>
          <p:cNvPr id="278" name="Google Shape;278;p34"/>
          <p:cNvSpPr/>
          <p:nvPr/>
        </p:nvSpPr>
        <p:spPr>
          <a:xfrm>
            <a:off x="5244675" y="3215663"/>
            <a:ext cx="666600" cy="371100"/>
          </a:xfrm>
          <a:prstGeom prst="rect">
            <a:avLst/>
          </a:prstGeom>
          <a:solidFill>
            <a:srgbClr val="D9EAD3"/>
          </a:solidFill>
          <a:ln w="9525" cap="flat" cmpd="sng">
            <a:solidFill>
              <a:srgbClr val="666666"/>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Roboto"/>
                <a:ea typeface="Roboto"/>
                <a:cs typeface="Roboto"/>
                <a:sym typeface="Roboto"/>
              </a:rPr>
              <a:t>IP</a:t>
            </a:r>
            <a:endParaRPr>
              <a:latin typeface="Roboto"/>
              <a:ea typeface="Roboto"/>
              <a:cs typeface="Roboto"/>
              <a:sym typeface="Roboto"/>
            </a:endParaRPr>
          </a:p>
        </p:txBody>
      </p:sp>
      <p:sp>
        <p:nvSpPr>
          <p:cNvPr id="285" name="Google Shape;285;p34"/>
          <p:cNvSpPr/>
          <p:nvPr/>
        </p:nvSpPr>
        <p:spPr>
          <a:xfrm>
            <a:off x="4101675" y="2532863"/>
            <a:ext cx="666600" cy="371100"/>
          </a:xfrm>
          <a:prstGeom prst="rect">
            <a:avLst/>
          </a:prstGeom>
          <a:solidFill>
            <a:schemeClr val="lt2"/>
          </a:solidFill>
          <a:ln w="9525" cap="flat" cmpd="sng">
            <a:solidFill>
              <a:srgbClr val="666666"/>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Roboto"/>
                <a:ea typeface="Roboto"/>
                <a:cs typeface="Roboto"/>
                <a:sym typeface="Roboto"/>
              </a:rPr>
              <a:t>TCP</a:t>
            </a:r>
            <a:endParaRPr>
              <a:latin typeface="Roboto"/>
              <a:ea typeface="Roboto"/>
              <a:cs typeface="Roboto"/>
              <a:sym typeface="Roboto"/>
            </a:endParaRPr>
          </a:p>
        </p:txBody>
      </p:sp>
      <p:sp>
        <p:nvSpPr>
          <p:cNvPr id="284" name="Google Shape;284;p34"/>
          <p:cNvSpPr/>
          <p:nvPr/>
        </p:nvSpPr>
        <p:spPr>
          <a:xfrm>
            <a:off x="3644475" y="1847063"/>
            <a:ext cx="666600" cy="371100"/>
          </a:xfrm>
          <a:prstGeom prst="rect">
            <a:avLst/>
          </a:prstGeom>
          <a:solidFill>
            <a:srgbClr val="D9D2E9"/>
          </a:solidFill>
          <a:ln w="9525" cap="flat" cmpd="sng">
            <a:solidFill>
              <a:srgbClr val="666666"/>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Roboto"/>
                <a:ea typeface="Roboto"/>
                <a:cs typeface="Roboto"/>
                <a:sym typeface="Roboto"/>
              </a:rPr>
              <a:t>SMTP</a:t>
            </a:r>
            <a:endParaRPr>
              <a:latin typeface="Roboto"/>
              <a:ea typeface="Roboto"/>
              <a:cs typeface="Roboto"/>
              <a:sym typeface="Roboto"/>
            </a:endParaRPr>
          </a:p>
        </p:txBody>
      </p:sp>
      <p:sp>
        <p:nvSpPr>
          <p:cNvPr id="2" name="Slide Number Placeholder 1">
            <a:extLst>
              <a:ext uri="{FF2B5EF4-FFF2-40B4-BE49-F238E27FC236}">
                <a16:creationId xmlns:a16="http://schemas.microsoft.com/office/drawing/2014/main" id="{275F6344-BCDF-6A38-F237-ADB742FA41E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9</a:t>
            </a:fld>
            <a:endParaRPr lang="en"/>
          </a:p>
        </p:txBody>
      </p:sp>
    </p:spTree>
  </p:cSld>
  <p:clrMapOvr>
    <a:masterClrMapping/>
  </p:clrMapOvr>
</p:sld>
</file>

<file path=ppt/theme/theme1.xml><?xml version="1.0" encoding="utf-8"?>
<a:theme xmlns:a="http://schemas.openxmlformats.org/drawingml/2006/main" name="Simple Lecture">
  <a:themeElements>
    <a:clrScheme name="Simple Light">
      <a:dk1>
        <a:srgbClr val="000000"/>
      </a:dk1>
      <a:lt1>
        <a:srgbClr val="FFFFFF"/>
      </a:lt1>
      <a:dk2>
        <a:srgbClr val="666666"/>
      </a:dk2>
      <a:lt2>
        <a:srgbClr val="C9DAF8"/>
      </a:lt2>
      <a:accent1>
        <a:srgbClr val="FCE5CD"/>
      </a:accent1>
      <a:accent2>
        <a:srgbClr val="CC4125"/>
      </a:accent2>
      <a:accent3>
        <a:srgbClr val="0B5394"/>
      </a:accent3>
      <a:accent4>
        <a:srgbClr val="BF9000"/>
      </a:accent4>
      <a:accent5>
        <a:srgbClr val="6AA84F"/>
      </a:accent5>
      <a:accent6>
        <a:srgbClr val="D9D9D9"/>
      </a:accent6>
      <a:hlink>
        <a:srgbClr val="4A86E8"/>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59</TotalTime>
  <Words>21156</Words>
  <Application>Microsoft Office PowerPoint</Application>
  <PresentationFormat>On-screen Show (16:9)</PresentationFormat>
  <Paragraphs>2547</Paragraphs>
  <Slides>54</Slides>
  <Notes>54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54</vt:i4>
      </vt:variant>
    </vt:vector>
  </HeadingPairs>
  <TitlesOfParts>
    <vt:vector size="61" baseType="lpstr">
      <vt:lpstr>Roboto</vt:lpstr>
      <vt:lpstr>Roboto Light</vt:lpstr>
      <vt:lpstr>Times New Roman</vt:lpstr>
      <vt:lpstr>Cambria Math</vt:lpstr>
      <vt:lpstr>Roboto Medium</vt:lpstr>
      <vt:lpstr>Arial</vt:lpstr>
      <vt:lpstr>Simple Lecture</vt:lpstr>
      <vt:lpstr>Architecting the Internet</vt:lpstr>
      <vt:lpstr>The Internet Design Principles</vt:lpstr>
      <vt:lpstr>The Internet Design Principles </vt:lpstr>
      <vt:lpstr>The Internet Design Principles </vt:lpstr>
      <vt:lpstr>Narrow Waist, Demultiplexing</vt:lpstr>
      <vt:lpstr>Layering in the Open Systems Interconnected (OSI) Model</vt:lpstr>
      <vt:lpstr>Layering in practice</vt:lpstr>
      <vt:lpstr>Protocols at Different Internet Layers</vt:lpstr>
      <vt:lpstr>Protocols at Different Internet Layers</vt:lpstr>
      <vt:lpstr>Protocols at Different Internet Layers</vt:lpstr>
      <vt:lpstr>Demultiplexing</vt:lpstr>
      <vt:lpstr>Demultiplexing at Layer 3</vt:lpstr>
      <vt:lpstr>Demultiplexing at Layer 4</vt:lpstr>
      <vt:lpstr>Ports at Layer 4</vt:lpstr>
      <vt:lpstr>Ports at Layer 4</vt:lpstr>
      <vt:lpstr>Caution – Terminology Conflict</vt:lpstr>
      <vt:lpstr>Implementing Layers in the End Host</vt:lpstr>
      <vt:lpstr>Implementing Layers in the End Host</vt:lpstr>
      <vt:lpstr>End-to-End Principle</vt:lpstr>
      <vt:lpstr>The End-to-End Question</vt:lpstr>
      <vt:lpstr>Running Example – Simple Reliability Protocol</vt:lpstr>
      <vt:lpstr>Solution 1 – Reliability in the Network</vt:lpstr>
      <vt:lpstr>Solution 1 – Reliability in the Network</vt:lpstr>
      <vt:lpstr>Solution 2 – Reliability at End Hosts</vt:lpstr>
      <vt:lpstr>Which Solution is Better?</vt:lpstr>
      <vt:lpstr>Breaking the End-to-End Principle for Performance</vt:lpstr>
      <vt:lpstr>Designing Resource Sharing: Statistical Multiplexing</vt:lpstr>
      <vt:lpstr>Sharing Network Resources</vt:lpstr>
      <vt:lpstr>Sharing Network Resources</vt:lpstr>
      <vt:lpstr>Statistical Multiplexing is More Efficient</vt:lpstr>
      <vt:lpstr>Statistical Multiplexing is More Efficient</vt:lpstr>
      <vt:lpstr>Statistical Multiplexing</vt:lpstr>
      <vt:lpstr>Circuit Switching vs. Packet Switching</vt:lpstr>
      <vt:lpstr>Circuit Switching vs. Packet Switching</vt:lpstr>
      <vt:lpstr>Circuit Switching</vt:lpstr>
      <vt:lpstr>Packet Switching</vt:lpstr>
      <vt:lpstr>Circuit vs. Packet Switching: Which is Better?</vt:lpstr>
      <vt:lpstr>Circuit Switching vs. Packet Switching: Which is Better?</vt:lpstr>
      <vt:lpstr>Which is Better? (1/4) – Application Abstraction</vt:lpstr>
      <vt:lpstr>Which is Better? (2/4) – Efficiency</vt:lpstr>
      <vt:lpstr>Which is Better? (2/4) – Efficiency – Packet Burstiness</vt:lpstr>
      <vt:lpstr>Which is Better? (2/4) – Efficiency – Packet Burstiness</vt:lpstr>
      <vt:lpstr>Which is Better? (2/4) – Efficiency – Packet Burstiness</vt:lpstr>
      <vt:lpstr>Which is Better? (3/4) – Handling Failure</vt:lpstr>
      <vt:lpstr>Which is Better? (3/4) – Handling Failure with Packet Switching</vt:lpstr>
      <vt:lpstr>Which is Better? (3/4) – Handling Failure with Circuit Switching</vt:lpstr>
      <vt:lpstr>Which is Better? (4/4) – Implementation Complexity</vt:lpstr>
      <vt:lpstr>Which is Better? (4/4) – Implementation Complexity in Circuit Switching</vt:lpstr>
      <vt:lpstr>Circuit Switching vs. Packet Switching: Which is Better?</vt:lpstr>
      <vt:lpstr>Circuit vs. Packet Switching: A Brief History</vt:lpstr>
      <vt:lpstr>Circuit vs. Packet Switching in Practice</vt:lpstr>
      <vt:lpstr>Circuit vs. Packet Switching – A Brief History</vt:lpstr>
      <vt:lpstr>Summary: Internet Design Principles</vt:lpstr>
      <vt:lpstr>Summary: Designing Resource Sharing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Zonghua Gu</dc:creator>
  <cp:lastModifiedBy>Zonghua Gu</cp:lastModifiedBy>
  <cp:revision>1</cp:revision>
  <dcterms:modified xsi:type="dcterms:W3CDTF">2026-01-31T16:34:11Z</dcterms:modified>
</cp:coreProperties>
</file>