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7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7" r:id="rId33"/>
    <p:sldId id="298" r:id="rId34"/>
    <p:sldId id="299" r:id="rId35"/>
    <p:sldId id="300" r:id="rId36"/>
    <p:sldId id="301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5" r:id="rId71"/>
    <p:sldId id="346" r:id="rId72"/>
    <p:sldId id="347" r:id="rId7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Roboto" panose="02000000000000000000" pitchFamily="2" charset="0"/>
      <p:regular r:id="rId79"/>
      <p:bold r:id="rId80"/>
      <p:italic r:id="rId81"/>
      <p:boldItalic r:id="rId82"/>
    </p:embeddedFont>
    <p:embeddedFont>
      <p:font typeface="Roboto Light" panose="02000000000000000000" pitchFamily="2" charset="0"/>
      <p:regular r:id="rId83"/>
      <p:bold r:id="rId84"/>
      <p:italic r:id="rId85"/>
      <p:boldItalic r:id="rId86"/>
    </p:embeddedFont>
    <p:embeddedFont>
      <p:font typeface="Roboto Medium" panose="02000000000000000000" pitchFamily="2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C09171-EA2E-49D2-AE3A-FD3DA924B4D4}">
  <a:tblStyle styleId="{BBC09171-EA2E-49D2-AE3A-FD3DA924B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a26c72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a26c72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a26c7208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a26c7208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a26c7208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4a26c7208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a26c7208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a26c7208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a26c7208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4a26c72086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4a26c7208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4a26c7208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4a26c7208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4a26c7208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4a26c7208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4a26c72086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a26c7208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4a26c72086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4a26c7208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4a26c7208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4a26c7208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4a26c7208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a26c720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a26c720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a26c7208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4a26c7208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4a26c7208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4a26c72086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4a26c72086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4a26c72086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a26c72086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a26c72086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a26c7208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4a26c7208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4a26c7208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4a26c7208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4a26c72086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4a26c72086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4a26c72086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4a26c72086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4a26c72086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4a26c72086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4a26c72086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4a26c72086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a26c7208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a26c7208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4a26c72086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4a26c72086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4a26c72086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4a26c72086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4a26c72086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4a26c72086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Solution: Keep track of port numbers in the table.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4a26c72086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4a26c72086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4a26c72086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4a26c72086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4a26c72086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34a26c72086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34a26c72086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34a26c72086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34a26c72086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34a26c72086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34a26c72086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34a26c72086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34a26c72086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34a26c72086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a26c7208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a26c7208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34a26c72086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34a26c72086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34a26c72086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34a26c72086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34a26c72086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34a26c72086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34a26c72086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34a26c72086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4a26c72086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34a26c72086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games open up ports that listen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34a26c72086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34a26c72086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34a26c72086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34a26c72086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34a26c72086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34a26c72086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34a26c72086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34a26c72086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4a26c72086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34a26c72086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a26c7208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a26c7208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34a26c72086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34a26c72086_0_1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34a26c72086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34a26c72086_0_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34a26c72086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34a26c72086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34a26c72086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34a26c72086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34a26c72086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34a26c72086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34a26c72086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34a26c72086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34a26c72086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34a26c72086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34a26c72086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34a26c72086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34a26c72086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34a26c72086_0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4a26c72086_0_1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4a26c72086_0_1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a26c7208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a26c7208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34a26c72086_0_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34a26c72086_0_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34a26c72086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34a26c72086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34a26c72086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34a26c72086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34a26c72086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34a26c72086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34a26c72086_0_1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34a26c72086_0_1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34a26c72086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34a26c72086_0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34a26c72086_0_1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34a26c72086_0_1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34a26c72086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34a26c72086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4a26c72086_0_1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4a26c72086_0_1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34a26c72086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34a26c72086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26c7208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26c7208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34a26c72086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34a26c72086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Layering gives us a powerful way to solve specific problems, without exposing everyone to the complexity of solving them.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We didn't discuss the electrical engineering and physics at Layer 1.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But we relied on Layer 1 working when discussing higher layers.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Layering lets us evolve networking for new applications.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34a26c72086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34a26c72086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a26c7208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a26c7208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a26c7208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a26c7208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JGGYKAV4p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latin typeface="Roboto Medium"/>
                <a:ea typeface="Roboto Medium"/>
                <a:cs typeface="Roboto Medium"/>
                <a:sym typeface="Roboto Medium"/>
              </a:rPr>
              <a:t>Lecture 17, Spring 2026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oboto Light"/>
                <a:ea typeface="Roboto Light"/>
                <a:cs typeface="Roboto Light"/>
                <a:sym typeface="Roboto Light"/>
              </a:rPr>
              <a:t>Slides credit: </a:t>
            </a:r>
            <a:r>
              <a:rPr lang="en-US" sz="1600" dirty="0">
                <a:latin typeface="Roboto Light"/>
                <a:ea typeface="Roboto Light"/>
                <a:cs typeface="Roboto Light"/>
                <a:sym typeface="Roboto Light"/>
              </a:rPr>
              <a:t>CS168@UC Berkeley</a:t>
            </a:r>
            <a:endParaRPr sz="1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ARP, DHCP, NAT, TLS, and End-to-End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17 (End-to-End 2)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Address Resolution Protocol (ARP)</a:t>
            </a:r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ARP runs directly on Layer 2 (not IP).</a:t>
            </a: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2228738" y="166067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FF:FF:FF:FF:FF:FF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2228738" y="126707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Alice's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463149" y="1660672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463149" y="1267075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4815725" y="1292875"/>
            <a:ext cx="342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ARP </a:t>
            </a: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(aka </a:t>
            </a: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solicitations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are broadcast.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2228738" y="287987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Alice's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2228738" y="248627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Bob's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463149" y="2879872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463149" y="2486275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4815725" y="2512075"/>
            <a:ext cx="398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ARP </a:t>
            </a: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responses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(aka </a:t>
            </a: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advertisements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are unicast.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4"/>
          <p:cNvSpPr txBox="1">
            <a:spLocks noGrp="1"/>
          </p:cNvSpPr>
          <p:nvPr>
            <p:ph type="body" idx="1"/>
          </p:nvPr>
        </p:nvSpPr>
        <p:spPr>
          <a:xfrm>
            <a:off x="107050" y="3755000"/>
            <a:ext cx="89097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You can also broadcast an unsolicited response:</a:t>
            </a:r>
            <a:br>
              <a:rPr lang="en"/>
            </a:br>
            <a:r>
              <a:rPr lang="en"/>
              <a:t>"My IP is 1.2.3.4, and my MAC is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ca:fe:f0:0d:be:ef</a:t>
            </a:r>
            <a:r>
              <a:rPr lang="en"/>
              <a:t>...even though no one asked."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ARP in Routers</a:t>
            </a: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1185825" y="1172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4" name="Google Shape;294;p35"/>
          <p:cNvCxnSpPr>
            <a:stCxn id="295" idx="7"/>
            <a:endCxn id="293" idx="2"/>
          </p:cNvCxnSpPr>
          <p:nvPr/>
        </p:nvCxnSpPr>
        <p:spPr>
          <a:xfrm rot="10800000" flipH="1">
            <a:off x="895675" y="1457062"/>
            <a:ext cx="4326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5"/>
          <p:cNvSpPr/>
          <p:nvPr/>
        </p:nvSpPr>
        <p:spPr>
          <a:xfrm>
            <a:off x="652413" y="17054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5"/>
          <p:cNvSpPr/>
          <p:nvPr/>
        </p:nvSpPr>
        <p:spPr>
          <a:xfrm>
            <a:off x="1719213" y="17054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7" name="Google Shape;297;p35"/>
          <p:cNvCxnSpPr>
            <a:stCxn id="296" idx="1"/>
            <a:endCxn id="293" idx="2"/>
          </p:cNvCxnSpPr>
          <p:nvPr/>
        </p:nvCxnSpPr>
        <p:spPr>
          <a:xfrm rot="10800000">
            <a:off x="1328350" y="1457062"/>
            <a:ext cx="4326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98" name="Google Shape;298;p35"/>
          <p:cNvGraphicFramePr/>
          <p:nvPr/>
        </p:nvGraphicFramePr>
        <p:xfrm>
          <a:off x="2779925" y="992600"/>
          <a:ext cx="2637850" cy="12190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 (Conceptual)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9" name="Google Shape;299;p35"/>
          <p:cNvSpPr/>
          <p:nvPr/>
        </p:nvSpPr>
        <p:spPr>
          <a:xfrm>
            <a:off x="1185825" y="3458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0" name="Google Shape;300;p35"/>
          <p:cNvCxnSpPr>
            <a:stCxn id="301" idx="7"/>
            <a:endCxn id="299" idx="2"/>
          </p:cNvCxnSpPr>
          <p:nvPr/>
        </p:nvCxnSpPr>
        <p:spPr>
          <a:xfrm rot="10800000" flipH="1">
            <a:off x="895675" y="3743062"/>
            <a:ext cx="4326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35"/>
          <p:cNvSpPr/>
          <p:nvPr/>
        </p:nvSpPr>
        <p:spPr>
          <a:xfrm>
            <a:off x="652413" y="39914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1719213" y="39914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3" name="Google Shape;303;p35"/>
          <p:cNvCxnSpPr>
            <a:stCxn id="302" idx="1"/>
            <a:endCxn id="299" idx="2"/>
          </p:cNvCxnSpPr>
          <p:nvPr/>
        </p:nvCxnSpPr>
        <p:spPr>
          <a:xfrm rot="10800000">
            <a:off x="1328350" y="3743062"/>
            <a:ext cx="4326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04" name="Google Shape;304;p35"/>
          <p:cNvGraphicFramePr/>
          <p:nvPr/>
        </p:nvGraphicFramePr>
        <p:xfrm>
          <a:off x="2779925" y="3278600"/>
          <a:ext cx="2637850" cy="12190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 (Actual)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192.0.2.1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192.0.2.2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5" name="Google Shape;305;p35"/>
          <p:cNvSpPr txBox="1"/>
          <p:nvPr/>
        </p:nvSpPr>
        <p:spPr>
          <a:xfrm>
            <a:off x="6134050" y="1232650"/>
            <a:ext cx="24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routing, we showed direct routes like this.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6134050" y="3496400"/>
            <a:ext cx="26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reality, the table contains IP addresses...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834225" y="3196325"/>
            <a:ext cx="988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192.0.2.254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399975" y="4317300"/>
            <a:ext cx="78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1466775" y="4317300"/>
            <a:ext cx="78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0" name="Google Shape;310;p35"/>
          <p:cNvCxnSpPr/>
          <p:nvPr/>
        </p:nvCxnSpPr>
        <p:spPr>
          <a:xfrm>
            <a:off x="179025" y="2704825"/>
            <a:ext cx="883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Using ARP in Routers</a:t>
            </a: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1185825" y="1172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7" name="Google Shape;317;p36"/>
          <p:cNvCxnSpPr>
            <a:stCxn id="318" idx="7"/>
            <a:endCxn id="316" idx="2"/>
          </p:cNvCxnSpPr>
          <p:nvPr/>
        </p:nvCxnSpPr>
        <p:spPr>
          <a:xfrm rot="10800000" flipH="1">
            <a:off x="895675" y="1457062"/>
            <a:ext cx="4326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36"/>
          <p:cNvSpPr/>
          <p:nvPr/>
        </p:nvSpPr>
        <p:spPr>
          <a:xfrm>
            <a:off x="652413" y="17054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1719213" y="17054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0" name="Google Shape;320;p36"/>
          <p:cNvCxnSpPr>
            <a:stCxn id="319" idx="1"/>
            <a:endCxn id="316" idx="2"/>
          </p:cNvCxnSpPr>
          <p:nvPr/>
        </p:nvCxnSpPr>
        <p:spPr>
          <a:xfrm rot="10800000">
            <a:off x="1328350" y="1457062"/>
            <a:ext cx="4326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21" name="Google Shape;321;p36"/>
          <p:cNvGraphicFramePr/>
          <p:nvPr/>
        </p:nvGraphicFramePr>
        <p:xfrm>
          <a:off x="2779925" y="992600"/>
          <a:ext cx="2637850" cy="91428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 (Actual)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192.0.2.0/24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2" name="Google Shape;322;p36"/>
          <p:cNvSpPr txBox="1"/>
          <p:nvPr/>
        </p:nvSpPr>
        <p:spPr>
          <a:xfrm>
            <a:off x="6134050" y="1232650"/>
            <a:ext cx="24066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 addresses can be aggregated.</a:t>
            </a:r>
          </a:p>
          <a:p>
            <a:r>
              <a:rPr lang="en-US" altLang="zh-C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ARP to send to correct MAC address of the host.</a:t>
            </a:r>
          </a:p>
        </p:txBody>
      </p:sp>
      <p:sp>
        <p:nvSpPr>
          <p:cNvPr id="324" name="Google Shape;324;p36"/>
          <p:cNvSpPr txBox="1"/>
          <p:nvPr/>
        </p:nvSpPr>
        <p:spPr>
          <a:xfrm>
            <a:off x="834225" y="910325"/>
            <a:ext cx="988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192.0.2.254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6"/>
          <p:cNvSpPr txBox="1"/>
          <p:nvPr/>
        </p:nvSpPr>
        <p:spPr>
          <a:xfrm>
            <a:off x="399975" y="2031300"/>
            <a:ext cx="78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1466775" y="2031300"/>
            <a:ext cx="78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7" name="Google Shape;327;p36"/>
          <p:cNvCxnSpPr/>
          <p:nvPr/>
        </p:nvCxnSpPr>
        <p:spPr>
          <a:xfrm rot="10800000">
            <a:off x="3473975" y="1953825"/>
            <a:ext cx="298200" cy="298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36"/>
          <p:cNvSpPr txBox="1"/>
          <p:nvPr/>
        </p:nvSpPr>
        <p:spPr>
          <a:xfrm>
            <a:off x="3197900" y="2252025"/>
            <a:ext cx="2601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Our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subnet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The range of all IP addresses in our local network.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7" name="Google Shape;337;p36"/>
          <p:cNvCxnSpPr/>
          <p:nvPr/>
        </p:nvCxnSpPr>
        <p:spPr>
          <a:xfrm>
            <a:off x="179025" y="2933425"/>
            <a:ext cx="883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347;p37">
            <a:extLst>
              <a:ext uri="{FF2B5EF4-FFF2-40B4-BE49-F238E27FC236}">
                <a16:creationId xmlns:a16="http://schemas.microsoft.com/office/drawing/2014/main" id="{94D449A0-F179-1B97-7595-DD21C27FFB51}"/>
              </a:ext>
            </a:extLst>
          </p:cNvPr>
          <p:cNvSpPr txBox="1">
            <a:spLocks/>
          </p:cNvSpPr>
          <p:nvPr/>
        </p:nvSpPr>
        <p:spPr>
          <a:xfrm>
            <a:off x="234300" y="2984150"/>
            <a:ext cx="8653391" cy="1954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/>
              <a:t>"Direct" means: Send to the right Layer 2 address for the local destination.</a:t>
            </a:r>
          </a:p>
          <a:p>
            <a:pPr marL="457200" indent="-342900">
              <a:spcBef>
                <a:spcPts val="600"/>
              </a:spcBef>
              <a:buSzPts val="1800"/>
              <a:buFont typeface="Arial"/>
              <a:buChar char="●"/>
            </a:pPr>
            <a:r>
              <a:rPr lang="en-US" sz="1600" dirty="0"/>
              <a:t>Perform an ARP lookup (or look in our cached ARP table) to find the destination's MAC address.</a:t>
            </a:r>
          </a:p>
          <a:p>
            <a:pPr marL="457200" indent="-342900">
              <a:buSzPts val="1800"/>
              <a:buFont typeface="Arial"/>
              <a:buChar char="●"/>
            </a:pPr>
            <a:r>
              <a:rPr lang="en-US" sz="1600" dirty="0"/>
              <a:t>Send unicast Ethernet frames to that MAC address.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Using ARP in Hosts</a:t>
            </a:r>
            <a:endParaRPr/>
          </a:p>
        </p:txBody>
      </p:sp>
      <p:graphicFrame>
        <p:nvGraphicFramePr>
          <p:cNvPr id="360" name="Google Shape;360;p38"/>
          <p:cNvGraphicFramePr/>
          <p:nvPr>
            <p:extLst>
              <p:ext uri="{D42A27DB-BD31-4B8C-83A1-F6EECF244321}">
                <p14:modId xmlns:p14="http://schemas.microsoft.com/office/powerpoint/2010/main" val="3399085010"/>
              </p:ext>
            </p:extLst>
          </p:nvPr>
        </p:nvGraphicFramePr>
        <p:xfrm>
          <a:off x="3084725" y="3278600"/>
          <a:ext cx="2637850" cy="12190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Table (Actual)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192.0.2.0/24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147.4.36.72</a:t>
                      </a: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192.0.2.254</a:t>
                      </a: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1" name="Google Shape;361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hosts forward packets?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destination IP is local: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ARP to find MAC of destination. Send to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destination IP is non-local: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ARP to find MAC of router. Send to router.</a:t>
            </a:r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1490625" y="343043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>
            <a:off x="786525" y="4013750"/>
            <a:ext cx="16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38"/>
          <p:cNvSpPr/>
          <p:nvPr/>
        </p:nvSpPr>
        <p:spPr>
          <a:xfrm>
            <a:off x="957213" y="430493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2024013" y="430493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6" name="Google Shape;366;p38"/>
          <p:cNvCxnSpPr>
            <a:endCxn id="362" idx="2"/>
          </p:cNvCxnSpPr>
          <p:nvPr/>
        </p:nvCxnSpPr>
        <p:spPr>
          <a:xfrm rot="10800000">
            <a:off x="1633125" y="3715438"/>
            <a:ext cx="0" cy="303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8"/>
          <p:cNvCxnSpPr>
            <a:stCxn id="364" idx="0"/>
          </p:cNvCxnSpPr>
          <p:nvPr/>
        </p:nvCxnSpPr>
        <p:spPr>
          <a:xfrm rot="10800000">
            <a:off x="1099713" y="4019338"/>
            <a:ext cx="0" cy="28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8"/>
          <p:cNvCxnSpPr>
            <a:stCxn id="365" idx="0"/>
          </p:cNvCxnSpPr>
          <p:nvPr/>
        </p:nvCxnSpPr>
        <p:spPr>
          <a:xfrm rot="10800000">
            <a:off x="2166513" y="4019338"/>
            <a:ext cx="0" cy="28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38"/>
          <p:cNvSpPr txBox="1"/>
          <p:nvPr/>
        </p:nvSpPr>
        <p:spPr>
          <a:xfrm>
            <a:off x="1139025" y="3196325"/>
            <a:ext cx="988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192.0.2.254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704775" y="4622100"/>
            <a:ext cx="78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1771575" y="4622100"/>
            <a:ext cx="78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192.0.2.2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2" name="Google Shape;372;p38"/>
          <p:cNvCxnSpPr>
            <a:stCxn id="373" idx="1"/>
          </p:cNvCxnSpPr>
          <p:nvPr/>
        </p:nvCxnSpPr>
        <p:spPr>
          <a:xfrm rot="10800000">
            <a:off x="5715823" y="4051026"/>
            <a:ext cx="556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3" name="Google Shape;373;p38"/>
          <p:cNvSpPr txBox="1"/>
          <p:nvPr/>
        </p:nvSpPr>
        <p:spPr>
          <a:xfrm>
            <a:off x="6272623" y="3915576"/>
            <a:ext cx="2390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Local destinations are direct.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4" name="Google Shape;374;p38"/>
          <p:cNvCxnSpPr/>
          <p:nvPr/>
        </p:nvCxnSpPr>
        <p:spPr>
          <a:xfrm rot="10800000">
            <a:off x="5715823" y="4352265"/>
            <a:ext cx="556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" name="Google Shape;375;p38"/>
          <p:cNvSpPr txBox="1"/>
          <p:nvPr/>
        </p:nvSpPr>
        <p:spPr>
          <a:xfrm>
            <a:off x="6272623" y="4202845"/>
            <a:ext cx="2390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Non-local destinations get forwarded to router.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Using ARP in Hosts</a:t>
            </a: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3675963" y="4318325"/>
            <a:ext cx="1895100" cy="618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3675963" y="3924725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Server's 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Notice: Each hop changes the Layer 2 destination, but not the Layer 3 destination.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and routers use ARP to find the MAC address of the next hop.</a:t>
            </a:r>
            <a:endParaRPr/>
          </a:p>
        </p:txBody>
      </p:sp>
      <p:sp>
        <p:nvSpPr>
          <p:cNvPr id="384" name="Google Shape;384;p39"/>
          <p:cNvSpPr/>
          <p:nvPr/>
        </p:nvSpPr>
        <p:spPr>
          <a:xfrm>
            <a:off x="3675963" y="3531125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3675963" y="313752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???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3675963" y="274392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39"/>
          <p:cNvSpPr txBox="1"/>
          <p:nvPr/>
        </p:nvSpPr>
        <p:spPr>
          <a:xfrm>
            <a:off x="1910374" y="3916903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1910374" y="3523306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1910374" y="3137522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1910374" y="2743925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1" name="Google Shape;391;p39"/>
          <p:cNvCxnSpPr>
            <a:endCxn id="385" idx="3"/>
          </p:cNvCxnSpPr>
          <p:nvPr/>
        </p:nvCxnSpPr>
        <p:spPr>
          <a:xfrm rot="10800000">
            <a:off x="5571063" y="3334325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2" name="Google Shape;392;p39"/>
          <p:cNvSpPr txBox="1"/>
          <p:nvPr/>
        </p:nvSpPr>
        <p:spPr>
          <a:xfrm>
            <a:off x="6375975" y="3134225"/>
            <a:ext cx="246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MAC of destination (if local), or router (if non-local). Learned from ARP.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/>
          <p:nvPr/>
        </p:nvSpPr>
        <p:spPr>
          <a:xfrm>
            <a:off x="5349350" y="2385625"/>
            <a:ext cx="2643300" cy="1721700"/>
          </a:xfrm>
          <a:prstGeom prst="roundRect">
            <a:avLst>
              <a:gd name="adj" fmla="val 7230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5665050" y="24943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929750" y="2385625"/>
            <a:ext cx="2643300" cy="1721700"/>
          </a:xfrm>
          <a:prstGeom prst="roundRect">
            <a:avLst>
              <a:gd name="adj" fmla="val 7230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Neighbor Discovery in IPv6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ARP translates IPv4 to MAC. </a:t>
            </a:r>
            <a:r>
              <a:rPr lang="en" b="1"/>
              <a:t>Neighbor discovery</a:t>
            </a:r>
            <a:r>
              <a:rPr lang="en"/>
              <a:t> translates IPv6 to MAC.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broadcasting requests, </a:t>
            </a:r>
            <a:r>
              <a:rPr lang="en" i="1"/>
              <a:t>multicast</a:t>
            </a:r>
            <a:r>
              <a:rPr lang="en"/>
              <a:t> request to the group that Bob is 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 joins a group based on their IPv6 address.</a:t>
            </a: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2972515" y="310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2972515" y="24943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5665050" y="310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5950050" y="2529175"/>
            <a:ext cx="195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92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12:3456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2972515" y="37135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5665050" y="37135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0"/>
          <p:cNvSpPr txBox="1"/>
          <p:nvPr/>
        </p:nvSpPr>
        <p:spPr>
          <a:xfrm>
            <a:off x="5950050" y="3138775"/>
            <a:ext cx="195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75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12:3456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0"/>
          <p:cNvSpPr txBox="1"/>
          <p:nvPr/>
        </p:nvSpPr>
        <p:spPr>
          <a:xfrm>
            <a:off x="5950050" y="3748375"/>
            <a:ext cx="195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83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12:3456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0"/>
          <p:cNvSpPr txBox="1"/>
          <p:nvPr/>
        </p:nvSpPr>
        <p:spPr>
          <a:xfrm>
            <a:off x="997050" y="2529175"/>
            <a:ext cx="195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78:90AB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40"/>
          <p:cNvSpPr txBox="1"/>
          <p:nvPr/>
        </p:nvSpPr>
        <p:spPr>
          <a:xfrm>
            <a:off x="997050" y="3138775"/>
            <a:ext cx="195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04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78:90AB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997050" y="3748375"/>
            <a:ext cx="195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2A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78:90AB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353750" y="1770025"/>
            <a:ext cx="379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Everyone with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ending in 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78:90AB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listens on multicast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MAC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address 33:33:FF: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78:90:AB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4773350" y="1770025"/>
            <a:ext cx="379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Everyone with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ending in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12:3456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listens on multicast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MAC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address 33:33:FF: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12:34:56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3808925" y="4323175"/>
            <a:ext cx="468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A wants the MAC matching IP 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2001:0DB8::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92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12:3456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 multicasts to only the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12:3456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group.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6" name="Google Shape;416;p40"/>
          <p:cNvCxnSpPr>
            <a:stCxn id="417" idx="6"/>
            <a:endCxn id="398" idx="2"/>
          </p:cNvCxnSpPr>
          <p:nvPr/>
        </p:nvCxnSpPr>
        <p:spPr>
          <a:xfrm rot="10800000" flipH="1">
            <a:off x="4578450" y="2636875"/>
            <a:ext cx="1086600" cy="60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8" name="Google Shape;418;p40"/>
          <p:cNvCxnSpPr>
            <a:stCxn id="417" idx="6"/>
            <a:endCxn id="404" idx="2"/>
          </p:cNvCxnSpPr>
          <p:nvPr/>
        </p:nvCxnSpPr>
        <p:spPr>
          <a:xfrm>
            <a:off x="4578450" y="3246475"/>
            <a:ext cx="1086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" name="Google Shape;419;p40"/>
          <p:cNvCxnSpPr>
            <a:stCxn id="417" idx="6"/>
            <a:endCxn id="407" idx="2"/>
          </p:cNvCxnSpPr>
          <p:nvPr/>
        </p:nvCxnSpPr>
        <p:spPr>
          <a:xfrm>
            <a:off x="4578450" y="3246475"/>
            <a:ext cx="1086600" cy="60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7" name="Google Shape;417;p40"/>
          <p:cNvSpPr/>
          <p:nvPr/>
        </p:nvSpPr>
        <p:spPr>
          <a:xfrm>
            <a:off x="4293450" y="310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ARP: Connecting Layers 2 and 3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DHCP: Joining a New Network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NAT: Network Address Translation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Basic 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-US" dirty="0">
                <a:solidFill>
                  <a:srgbClr val="B7B7B7"/>
                </a:solidFill>
              </a:rPr>
              <a:t>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Implementing NAT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TLS: Secure Bytestreams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End-to-End Walkthrough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425" name="Google Shape;425;p4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DHCP: Joining a New Network</a:t>
            </a:r>
            <a:endParaRPr/>
          </a:p>
        </p:txBody>
      </p:sp>
      <p:sp>
        <p:nvSpPr>
          <p:cNvPr id="426" name="Google Shape;426;p4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17, Spring 2026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Joining a New Network</a:t>
            </a:r>
            <a:endParaRPr/>
          </a:p>
        </p:txBody>
      </p:sp>
      <p:sp>
        <p:nvSpPr>
          <p:cNvPr id="432" name="Google Shape;432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connect to a new Ethernet network, we need to learn:</a:t>
            </a:r>
            <a:endParaRPr b="1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Subnet mask</a:t>
            </a:r>
            <a:r>
              <a:rPr lang="en"/>
              <a:t>: What range of addresses are local?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Default gateway</a:t>
            </a:r>
            <a:r>
              <a:rPr lang="en"/>
              <a:t>: Where is the router? So I can send non-local packets to them.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DNS server</a:t>
            </a:r>
            <a:r>
              <a:rPr lang="en"/>
              <a:t>: Where is the recursive resolver?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also need to get an </a:t>
            </a:r>
            <a:r>
              <a:rPr lang="en" b="1"/>
              <a:t>IP address</a:t>
            </a:r>
            <a:r>
              <a:rPr lang="en"/>
              <a:t> that we can use for this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We already have a MAC address (burnt into hardware).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could configure this information manually.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reconfigure every time we join a different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an automatic protocol to learn this information.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Manual configuration is okay for routers, which rarely move.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DHCP (Dynamic Host Configuration Protocol) – Steps</a:t>
            </a:r>
            <a:endParaRPr/>
          </a:p>
        </p:txBody>
      </p:sp>
      <p:sp>
        <p:nvSpPr>
          <p:cNvPr id="438" name="Google Shape;438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Client Discover</a:t>
            </a:r>
            <a:r>
              <a:rPr lang="en"/>
              <a:t>: The client broadcasts a request for a configuration.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DHCP Offer</a:t>
            </a:r>
            <a:r>
              <a:rPr lang="en"/>
              <a:t>: One or more DHCP servers respond with a configuration offer.</a:t>
            </a:r>
            <a:br>
              <a:rPr lang="en"/>
            </a:br>
            <a:r>
              <a:rPr lang="en"/>
              <a:t>Offer includes subnet mask, router's IP address, DNS resolver, and IP for client.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Client Request</a:t>
            </a:r>
            <a:r>
              <a:rPr lang="en"/>
              <a:t>: The client broadcasts which configuration it has chosen.</a:t>
            </a:r>
            <a:br>
              <a:rPr lang="en"/>
            </a:br>
            <a:r>
              <a:rPr lang="en"/>
              <a:t>If multiple DHCP servers made offers, the ones that were not chosen discard their offer.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DHCP Acknowledgement</a:t>
            </a:r>
            <a:r>
              <a:rPr lang="en"/>
              <a:t>: The chosen server confirms that its configuration has been given to the client.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DHCP (Dynamic Host Configuration Protocol) – Step 1/4</a:t>
            </a:r>
            <a:endParaRPr/>
          </a:p>
        </p:txBody>
      </p:sp>
      <p:sp>
        <p:nvSpPr>
          <p:cNvPr id="444" name="Google Shape;444;p44"/>
          <p:cNvSpPr/>
          <p:nvPr/>
        </p:nvSpPr>
        <p:spPr>
          <a:xfrm>
            <a:off x="5284050" y="3543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4"/>
          <p:cNvSpPr/>
          <p:nvPr/>
        </p:nvSpPr>
        <p:spPr>
          <a:xfrm>
            <a:off x="5284050" y="29334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wants to join the network.</a:t>
            </a:r>
            <a:endParaRPr/>
          </a:p>
        </p:txBody>
      </p:sp>
      <p:sp>
        <p:nvSpPr>
          <p:cNvPr id="447" name="Google Shape;447;p44"/>
          <p:cNvSpPr/>
          <p:nvPr/>
        </p:nvSpPr>
        <p:spPr>
          <a:xfrm>
            <a:off x="5284050" y="14093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8" name="Google Shape;448;p44"/>
          <p:cNvGraphicFramePr/>
          <p:nvPr/>
        </p:nvGraphicFramePr>
        <p:xfrm>
          <a:off x="303125" y="2161563"/>
          <a:ext cx="2855475" cy="152380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3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 mask: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Router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 Resolver: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9" name="Google Shape;449;p44"/>
          <p:cNvSpPr/>
          <p:nvPr/>
        </p:nvSpPr>
        <p:spPr>
          <a:xfrm>
            <a:off x="5284050" y="20190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0" name="Google Shape;450;p44"/>
          <p:cNvCxnSpPr>
            <a:stCxn id="451" idx="6"/>
            <a:endCxn id="447" idx="2"/>
          </p:cNvCxnSpPr>
          <p:nvPr/>
        </p:nvCxnSpPr>
        <p:spPr>
          <a:xfrm rot="10800000" flipH="1">
            <a:off x="3892650" y="1551900"/>
            <a:ext cx="1391400" cy="106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" name="Google Shape;452;p44"/>
          <p:cNvCxnSpPr>
            <a:stCxn id="451" idx="6"/>
            <a:endCxn id="449" idx="1"/>
          </p:cNvCxnSpPr>
          <p:nvPr/>
        </p:nvCxnSpPr>
        <p:spPr>
          <a:xfrm rot="10800000" flipH="1">
            <a:off x="3892650" y="2161500"/>
            <a:ext cx="1391400" cy="45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44"/>
          <p:cNvCxnSpPr>
            <a:stCxn id="451" idx="6"/>
            <a:endCxn id="445" idx="1"/>
          </p:cNvCxnSpPr>
          <p:nvPr/>
        </p:nvCxnSpPr>
        <p:spPr>
          <a:xfrm>
            <a:off x="3892650" y="2618700"/>
            <a:ext cx="1391400" cy="45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4" name="Google Shape;454;p44"/>
          <p:cNvCxnSpPr>
            <a:stCxn id="451" idx="6"/>
            <a:endCxn id="444" idx="2"/>
          </p:cNvCxnSpPr>
          <p:nvPr/>
        </p:nvCxnSpPr>
        <p:spPr>
          <a:xfrm>
            <a:off x="3892650" y="2618700"/>
            <a:ext cx="1391400" cy="106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1" name="Google Shape;451;p44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3607650" y="4152600"/>
            <a:ext cx="393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Client discover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Alice broadcasts a request: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"Can anyone give me a configuration?"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ARP: Connecting Layers 2 and 3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17, Spring 2026</a:t>
            </a:r>
            <a:endParaRPr dirty="0"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ARP: Connecting Layers 2 and 3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DHCP: Joining a New Network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NAT: Network Address Translation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Basic 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-US" dirty="0">
                <a:solidFill>
                  <a:srgbClr val="B7B7B7"/>
                </a:solidFill>
              </a:rPr>
              <a:t>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Implementing NAT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TLS: Secure Bytestreams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End-to-End Walkthrough</a:t>
            </a:r>
            <a:endParaRPr dirty="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DHCP (Dynamic Host Configuration Protocol) – Step 2/4</a:t>
            </a:r>
            <a:endParaRPr/>
          </a:p>
        </p:txBody>
      </p:sp>
      <p:sp>
        <p:nvSpPr>
          <p:cNvPr id="461" name="Google Shape;461;p45"/>
          <p:cNvSpPr/>
          <p:nvPr/>
        </p:nvSpPr>
        <p:spPr>
          <a:xfrm>
            <a:off x="5284050" y="3543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45"/>
          <p:cNvSpPr/>
          <p:nvPr/>
        </p:nvSpPr>
        <p:spPr>
          <a:xfrm>
            <a:off x="5284050" y="29334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wants to join the network.</a:t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>
            <a:off x="5284050" y="14093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65" name="Google Shape;465;p45"/>
          <p:cNvGraphicFramePr/>
          <p:nvPr/>
        </p:nvGraphicFramePr>
        <p:xfrm>
          <a:off x="303125" y="2161563"/>
          <a:ext cx="2855475" cy="152380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3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 mask: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Router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 Resolver: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6" name="Google Shape;466;p45"/>
          <p:cNvSpPr/>
          <p:nvPr/>
        </p:nvSpPr>
        <p:spPr>
          <a:xfrm>
            <a:off x="5284050" y="20190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7" name="Google Shape;467;p45"/>
          <p:cNvCxnSpPr>
            <a:endCxn id="466" idx="1"/>
          </p:cNvCxnSpPr>
          <p:nvPr/>
        </p:nvCxnSpPr>
        <p:spPr>
          <a:xfrm rot="10800000" flipH="1">
            <a:off x="3910350" y="2161500"/>
            <a:ext cx="1373700" cy="423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68" name="Google Shape;468;p45"/>
          <p:cNvCxnSpPr>
            <a:endCxn id="462" idx="1"/>
          </p:cNvCxnSpPr>
          <p:nvPr/>
        </p:nvCxnSpPr>
        <p:spPr>
          <a:xfrm>
            <a:off x="3909150" y="2639400"/>
            <a:ext cx="1374900" cy="436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69" name="Google Shape;469;p45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45"/>
          <p:cNvSpPr txBox="1"/>
          <p:nvPr/>
        </p:nvSpPr>
        <p:spPr>
          <a:xfrm>
            <a:off x="3607650" y="4152600"/>
            <a:ext cx="328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DHCP Offer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One or more DHCP servers reply with an offer for Alice.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DHCP (Dynamic Host Configuration Protocol) – Step 3/4</a:t>
            </a:r>
            <a:endParaRPr/>
          </a:p>
        </p:txBody>
      </p:sp>
      <p:sp>
        <p:nvSpPr>
          <p:cNvPr id="476" name="Google Shape;476;p46"/>
          <p:cNvSpPr/>
          <p:nvPr/>
        </p:nvSpPr>
        <p:spPr>
          <a:xfrm>
            <a:off x="5284050" y="3543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46"/>
          <p:cNvSpPr/>
          <p:nvPr/>
        </p:nvSpPr>
        <p:spPr>
          <a:xfrm>
            <a:off x="5284050" y="29334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wants to join the network.</a:t>
            </a:r>
            <a:endParaRPr/>
          </a:p>
        </p:txBody>
      </p:sp>
      <p:sp>
        <p:nvSpPr>
          <p:cNvPr id="479" name="Google Shape;479;p46"/>
          <p:cNvSpPr/>
          <p:nvPr/>
        </p:nvSpPr>
        <p:spPr>
          <a:xfrm>
            <a:off x="5284050" y="14093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80" name="Google Shape;480;p46"/>
          <p:cNvGraphicFramePr/>
          <p:nvPr/>
        </p:nvGraphicFramePr>
        <p:xfrm>
          <a:off x="303125" y="2161563"/>
          <a:ext cx="2855475" cy="152380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3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 mask: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Router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 Resolver: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???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" name="Google Shape;481;p46"/>
          <p:cNvSpPr/>
          <p:nvPr/>
        </p:nvSpPr>
        <p:spPr>
          <a:xfrm>
            <a:off x="5284050" y="20190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2" name="Google Shape;482;p46"/>
          <p:cNvCxnSpPr>
            <a:stCxn id="483" idx="6"/>
            <a:endCxn id="479" idx="2"/>
          </p:cNvCxnSpPr>
          <p:nvPr/>
        </p:nvCxnSpPr>
        <p:spPr>
          <a:xfrm rot="10800000" flipH="1">
            <a:off x="3892650" y="1551900"/>
            <a:ext cx="1391400" cy="106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4" name="Google Shape;484;p46"/>
          <p:cNvCxnSpPr>
            <a:stCxn id="483" idx="6"/>
            <a:endCxn id="481" idx="1"/>
          </p:cNvCxnSpPr>
          <p:nvPr/>
        </p:nvCxnSpPr>
        <p:spPr>
          <a:xfrm rot="10800000" flipH="1">
            <a:off x="3892650" y="2161500"/>
            <a:ext cx="1391400" cy="45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5" name="Google Shape;485;p46"/>
          <p:cNvCxnSpPr>
            <a:stCxn id="483" idx="6"/>
            <a:endCxn id="477" idx="1"/>
          </p:cNvCxnSpPr>
          <p:nvPr/>
        </p:nvCxnSpPr>
        <p:spPr>
          <a:xfrm>
            <a:off x="3892650" y="2618700"/>
            <a:ext cx="1391400" cy="45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46"/>
          <p:cNvCxnSpPr>
            <a:stCxn id="483" idx="6"/>
            <a:endCxn id="476" idx="2"/>
          </p:cNvCxnSpPr>
          <p:nvPr/>
        </p:nvCxnSpPr>
        <p:spPr>
          <a:xfrm>
            <a:off x="3892650" y="2618700"/>
            <a:ext cx="1391400" cy="106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3" name="Google Shape;483;p46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46"/>
          <p:cNvSpPr txBox="1"/>
          <p:nvPr/>
        </p:nvSpPr>
        <p:spPr>
          <a:xfrm>
            <a:off x="3607650" y="4152600"/>
            <a:ext cx="496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Client Request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Alice broadcasts which offer she chose: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"I'll use the offer from DHCP Server 1."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DHCP (Dynamic Host Configuration Protocol) – Step 4/4</a:t>
            </a:r>
            <a:endParaRPr/>
          </a:p>
        </p:txBody>
      </p:sp>
      <p:sp>
        <p:nvSpPr>
          <p:cNvPr id="493" name="Google Shape;493;p47"/>
          <p:cNvSpPr/>
          <p:nvPr/>
        </p:nvSpPr>
        <p:spPr>
          <a:xfrm>
            <a:off x="5284050" y="35430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7"/>
          <p:cNvSpPr/>
          <p:nvPr/>
        </p:nvSpPr>
        <p:spPr>
          <a:xfrm>
            <a:off x="5284050" y="29334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wants to join the network.</a:t>
            </a:r>
            <a:endParaRPr/>
          </a:p>
        </p:txBody>
      </p:sp>
      <p:sp>
        <p:nvSpPr>
          <p:cNvPr id="496" name="Google Shape;496;p47"/>
          <p:cNvSpPr/>
          <p:nvPr/>
        </p:nvSpPr>
        <p:spPr>
          <a:xfrm>
            <a:off x="5284050" y="14093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97" name="Google Shape;497;p47"/>
          <p:cNvGraphicFramePr/>
          <p:nvPr/>
        </p:nvGraphicFramePr>
        <p:xfrm>
          <a:off x="303125" y="2161563"/>
          <a:ext cx="2855475" cy="152380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3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 mask: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/24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Router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192.168.86.254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 Resolver: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8.8.8.8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192.168.86.38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8" name="Google Shape;498;p47"/>
          <p:cNvSpPr/>
          <p:nvPr/>
        </p:nvSpPr>
        <p:spPr>
          <a:xfrm>
            <a:off x="5284050" y="2019000"/>
            <a:ext cx="14103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DHCP Server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9" name="Google Shape;499;p47"/>
          <p:cNvCxnSpPr>
            <a:stCxn id="500" idx="6"/>
            <a:endCxn id="498" idx="1"/>
          </p:cNvCxnSpPr>
          <p:nvPr/>
        </p:nvCxnSpPr>
        <p:spPr>
          <a:xfrm rot="10800000" flipH="1">
            <a:off x="3892650" y="2161500"/>
            <a:ext cx="1391400" cy="45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0" name="Google Shape;500;p47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7"/>
          <p:cNvSpPr txBox="1"/>
          <p:nvPr/>
        </p:nvSpPr>
        <p:spPr>
          <a:xfrm>
            <a:off x="3607650" y="4152600"/>
            <a:ext cx="496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DHCP Acknowledgment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The chosen DHCP server confirms that the configuration has been set for Alice.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DHCP Servers</a:t>
            </a:r>
            <a:endParaRPr/>
          </a:p>
        </p:txBody>
      </p:sp>
      <p:sp>
        <p:nvSpPr>
          <p:cNvPr id="507" name="Google Shape;507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DHCP servers offer configurations to new hosts.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Listen on UDP port 67 for requests.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DHCP servers are configured with required information: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Subnet mask, gateway router IP address, DNS resolver IP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i="1"/>
              <a:t>pool</a:t>
            </a:r>
            <a:r>
              <a:rPr lang="en"/>
              <a:t> of usable IP addresses.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DHCP is extensible to provide other information.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Where are the DHCP servers?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small network: Your home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larger network: Could be a separate machine.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in same local network as the clients.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 larger networks, router could relay requests to a remote DHCP server.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Leasing IP Addresses</a:t>
            </a:r>
            <a:endParaRPr/>
          </a:p>
        </p:txBody>
      </p:sp>
      <p:sp>
        <p:nvSpPr>
          <p:cNvPr id="513" name="Google Shape;513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DHCP servers temporarily </a:t>
            </a:r>
            <a:r>
              <a:rPr lang="en" i="1"/>
              <a:t>lease</a:t>
            </a:r>
            <a:r>
              <a:rPr lang="en"/>
              <a:t> IP addresses to hosts.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can only use that IP address for a limited time (hours or days).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must renew the lease to keep using the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Servers don't offer the same address to other clients if leased.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Avoids two hosts getting the same address.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DHCP Implementation</a:t>
            </a:r>
            <a:endParaRPr/>
          </a:p>
        </p:txBody>
      </p:sp>
      <p:sp>
        <p:nvSpPr>
          <p:cNvPr id="519" name="Google Shape;519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DHCP is a Layer 7 protocol, running on top of UDP/IP.</a:t>
            </a:r>
            <a:endParaRPr/>
          </a:p>
        </p:txBody>
      </p:sp>
      <p:sp>
        <p:nvSpPr>
          <p:cNvPr id="520" name="Google Shape;520;p50"/>
          <p:cNvSpPr/>
          <p:nvPr/>
        </p:nvSpPr>
        <p:spPr>
          <a:xfrm>
            <a:off x="2504138" y="3890850"/>
            <a:ext cx="1895100" cy="618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Payload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(Client Discover)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50"/>
          <p:cNvSpPr/>
          <p:nvPr/>
        </p:nvSpPr>
        <p:spPr>
          <a:xfrm>
            <a:off x="2504138" y="3497250"/>
            <a:ext cx="18951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50"/>
          <p:cNvSpPr/>
          <p:nvPr/>
        </p:nvSpPr>
        <p:spPr>
          <a:xfrm>
            <a:off x="2504138" y="3103650"/>
            <a:ext cx="18951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50239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50"/>
          <p:cNvSpPr/>
          <p:nvPr/>
        </p:nvSpPr>
        <p:spPr>
          <a:xfrm>
            <a:off x="2504138" y="2710050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255.255.255.255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50"/>
          <p:cNvSpPr/>
          <p:nvPr/>
        </p:nvSpPr>
        <p:spPr>
          <a:xfrm>
            <a:off x="2504138" y="2316450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0.0.0.0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50"/>
          <p:cNvSpPr txBox="1"/>
          <p:nvPr/>
        </p:nvSpPr>
        <p:spPr>
          <a:xfrm>
            <a:off x="738549" y="3489428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Port: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50"/>
          <p:cNvSpPr txBox="1"/>
          <p:nvPr/>
        </p:nvSpPr>
        <p:spPr>
          <a:xfrm>
            <a:off x="738549" y="3095831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Port: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50"/>
          <p:cNvSpPr txBox="1"/>
          <p:nvPr/>
        </p:nvSpPr>
        <p:spPr>
          <a:xfrm>
            <a:off x="738549" y="2710047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50"/>
          <p:cNvSpPr txBox="1"/>
          <p:nvPr/>
        </p:nvSpPr>
        <p:spPr>
          <a:xfrm>
            <a:off x="738549" y="2316450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9" name="Google Shape;529;p50"/>
          <p:cNvCxnSpPr>
            <a:endCxn id="523" idx="3"/>
          </p:cNvCxnSpPr>
          <p:nvPr/>
        </p:nvCxnSpPr>
        <p:spPr>
          <a:xfrm rot="10800000">
            <a:off x="4399238" y="2906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0" name="Google Shape;530;p50"/>
          <p:cNvSpPr txBox="1"/>
          <p:nvPr/>
        </p:nvSpPr>
        <p:spPr>
          <a:xfrm>
            <a:off x="5204150" y="2706750"/>
            <a:ext cx="233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IPv4 broadcast address.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1" name="Google Shape;531;p50"/>
          <p:cNvCxnSpPr/>
          <p:nvPr/>
        </p:nvCxnSpPr>
        <p:spPr>
          <a:xfrm rot="10800000">
            <a:off x="4399238" y="3287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p50"/>
          <p:cNvSpPr txBox="1"/>
          <p:nvPr/>
        </p:nvSpPr>
        <p:spPr>
          <a:xfrm>
            <a:off x="5204150" y="308775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Client picks random source port.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50"/>
          <p:cNvSpPr/>
          <p:nvPr/>
        </p:nvSpPr>
        <p:spPr>
          <a:xfrm>
            <a:off x="2504138" y="1923113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FF:FF:FF:FF:FF:FF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4" name="Google Shape;534;p50"/>
          <p:cNvSpPr/>
          <p:nvPr/>
        </p:nvSpPr>
        <p:spPr>
          <a:xfrm>
            <a:off x="2504138" y="1529513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50"/>
          <p:cNvSpPr txBox="1"/>
          <p:nvPr/>
        </p:nvSpPr>
        <p:spPr>
          <a:xfrm>
            <a:off x="738549" y="1923109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50"/>
          <p:cNvSpPr txBox="1"/>
          <p:nvPr/>
        </p:nvSpPr>
        <p:spPr>
          <a:xfrm>
            <a:off x="738549" y="1529513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7" name="Google Shape;537;p50"/>
          <p:cNvCxnSpPr>
            <a:endCxn id="533" idx="3"/>
          </p:cNvCxnSpPr>
          <p:nvPr/>
        </p:nvCxnSpPr>
        <p:spPr>
          <a:xfrm rot="10800000">
            <a:off x="4399238" y="2119913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8" name="Google Shape;538;p50"/>
          <p:cNvSpPr txBox="1"/>
          <p:nvPr/>
        </p:nvSpPr>
        <p:spPr>
          <a:xfrm>
            <a:off x="5204150" y="1919825"/>
            <a:ext cx="245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Ethernet broadcast address.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9" name="Google Shape;539;p50"/>
          <p:cNvCxnSpPr/>
          <p:nvPr/>
        </p:nvCxnSpPr>
        <p:spPr>
          <a:xfrm rot="10800000">
            <a:off x="4399238" y="2525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0" name="Google Shape;540;p50"/>
          <p:cNvSpPr txBox="1"/>
          <p:nvPr/>
        </p:nvSpPr>
        <p:spPr>
          <a:xfrm>
            <a:off x="5204150" y="2325750"/>
            <a:ext cx="32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Client doesn't have an IP address yet.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1" name="Google Shape;541;p50"/>
          <p:cNvCxnSpPr/>
          <p:nvPr/>
        </p:nvCxnSpPr>
        <p:spPr>
          <a:xfrm rot="10800000">
            <a:off x="4399238" y="3693775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2" name="Google Shape;542;p50"/>
          <p:cNvSpPr txBox="1"/>
          <p:nvPr/>
        </p:nvSpPr>
        <p:spPr>
          <a:xfrm>
            <a:off x="5204150" y="3493675"/>
            <a:ext cx="30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DHCP servers listening on port 67.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3" name="Google Shape;543;p50"/>
          <p:cNvCxnSpPr/>
          <p:nvPr/>
        </p:nvCxnSpPr>
        <p:spPr>
          <a:xfrm rot="10800000">
            <a:off x="4399238" y="1725683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4" name="Google Shape;544;p50"/>
          <p:cNvSpPr txBox="1"/>
          <p:nvPr/>
        </p:nvSpPr>
        <p:spPr>
          <a:xfrm>
            <a:off x="5204150" y="1296996"/>
            <a:ext cx="27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DHCP server can send unicast responses to this MAC address.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Autoconfiguration in IPv6</a:t>
            </a:r>
            <a:endParaRPr/>
          </a:p>
        </p:txBody>
      </p:sp>
      <p:sp>
        <p:nvSpPr>
          <p:cNvPr id="550" name="Google Shape;550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1: Use Neighbor Discovery (IPv6 ARP) to learn the other information.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 address, DNS resolver address, and subnet (aka local network prefix).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Neighbor Discovery can be extended: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Router Solicitation</a:t>
            </a:r>
            <a:r>
              <a:rPr lang="en"/>
              <a:t>: Broadcast request for the information.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Router Advertisement</a:t>
            </a:r>
            <a:r>
              <a:rPr lang="en"/>
              <a:t>: Routers reply with the information.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Autoconfiguration in IPv6</a:t>
            </a:r>
            <a:endParaRPr/>
          </a:p>
        </p:txBody>
      </p:sp>
      <p:sp>
        <p:nvSpPr>
          <p:cNvPr id="556" name="Google Shape;556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Step 2: Use SLAAC (Stateless Address Autoconfiguration) to give yourself a unique IPv6 address.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need for servers to manage and lease addresses!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Trick: MAC addresses are unique, so we can just copy those bits to form a unique IPv6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mechanisms in place for duplicate address detection, just in case.</a:t>
            </a:r>
            <a:endParaRPr/>
          </a:p>
        </p:txBody>
      </p:sp>
      <p:sp>
        <p:nvSpPr>
          <p:cNvPr id="557" name="Google Shape;557;p52"/>
          <p:cNvSpPr/>
          <p:nvPr/>
        </p:nvSpPr>
        <p:spPr>
          <a:xfrm>
            <a:off x="1948350" y="4444200"/>
            <a:ext cx="34713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ID (64 bits)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52"/>
          <p:cNvSpPr/>
          <p:nvPr/>
        </p:nvSpPr>
        <p:spPr>
          <a:xfrm>
            <a:off x="5419650" y="4444200"/>
            <a:ext cx="34713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Host ID (64 bits)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52"/>
          <p:cNvSpPr txBox="1"/>
          <p:nvPr/>
        </p:nvSpPr>
        <p:spPr>
          <a:xfrm>
            <a:off x="384663" y="4440900"/>
            <a:ext cx="15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IPv6 Address: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52"/>
          <p:cNvSpPr/>
          <p:nvPr/>
        </p:nvSpPr>
        <p:spPr>
          <a:xfrm>
            <a:off x="5993250" y="2910450"/>
            <a:ext cx="2324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MAC address (48 bits)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1" name="Google Shape;561;p52"/>
          <p:cNvCxnSpPr>
            <a:stCxn id="562" idx="2"/>
            <a:endCxn id="557" idx="0"/>
          </p:cNvCxnSpPr>
          <p:nvPr/>
        </p:nvCxnSpPr>
        <p:spPr>
          <a:xfrm>
            <a:off x="3684000" y="3767250"/>
            <a:ext cx="0" cy="6771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2" name="Google Shape;562;p52"/>
          <p:cNvSpPr txBox="1"/>
          <p:nvPr/>
        </p:nvSpPr>
        <p:spPr>
          <a:xfrm>
            <a:off x="2517900" y="3151650"/>
            <a:ext cx="233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Got this from the router in Neighbor Discovery.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3" name="Google Shape;563;p52"/>
          <p:cNvCxnSpPr/>
          <p:nvPr/>
        </p:nvCxnSpPr>
        <p:spPr>
          <a:xfrm>
            <a:off x="6393300" y="3304050"/>
            <a:ext cx="0" cy="1140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4" name="Google Shape;564;p52"/>
          <p:cNvSpPr txBox="1"/>
          <p:nvPr/>
        </p:nvSpPr>
        <p:spPr>
          <a:xfrm>
            <a:off x="6503525" y="3458475"/>
            <a:ext cx="211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Run some algorithm (e.g. add padding bits) to derive host ID bits.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ARP: Connecting Layers 2 and 3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DHCP: Joining a New Network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NAT: Network Address Translation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Basic NAT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-US" dirty="0">
                <a:solidFill>
                  <a:srgbClr val="B7B7B7"/>
                </a:solidFill>
              </a:rPr>
              <a:t>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Implementing NAT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TLS: Secure Bytestreams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End-to-End Walkthrough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570" name="Google Shape;570;p5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NAT: Network Address Translation</a:t>
            </a:r>
            <a:endParaRPr/>
          </a:p>
        </p:txBody>
      </p:sp>
      <p:sp>
        <p:nvSpPr>
          <p:cNvPr id="571" name="Google Shape;571;p5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17, Spring 2026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IPv4 Address Exhaustion</a:t>
            </a:r>
            <a:endParaRPr/>
          </a:p>
        </p:txBody>
      </p:sp>
      <p:sp>
        <p:nvSpPr>
          <p:cNvPr id="577" name="Google Shape;577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2</a:t>
            </a:r>
            <a:r>
              <a:rPr lang="en" baseline="30000"/>
              <a:t>32</a:t>
            </a:r>
            <a:r>
              <a:rPr lang="en"/>
              <a:t> IPv4 address is not enough for every host on the Internet.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IPv6 adoption is slow (and ongoing).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Private IP addresses help us conserve addresses.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Private ranges allocated for networks that don't require Internet access.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192.168.0.0/16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10.0.0.0/8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172.16.0.0/12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Weird fact: Your home network uses private IP addresses to conserve addresses.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But...you do need Internet access!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Layers 2 and 3</a:t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3675963" y="4318325"/>
            <a:ext cx="1895100" cy="618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3675963" y="3924725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Server's 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3675963" y="3531125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675963" y="313752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???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3675963" y="274392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910374" y="3916903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1910374" y="3523306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1910374" y="3137522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910374" y="2743925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" name="Google Shape;184;p27"/>
          <p:cNvCxnSpPr>
            <a:endCxn id="178" idx="3"/>
          </p:cNvCxnSpPr>
          <p:nvPr/>
        </p:nvCxnSpPr>
        <p:spPr>
          <a:xfrm rot="10800000">
            <a:off x="5571063" y="3334325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7"/>
          <p:cNvSpPr txBox="1"/>
          <p:nvPr/>
        </p:nvSpPr>
        <p:spPr>
          <a:xfrm>
            <a:off x="6375975" y="3134225"/>
            <a:ext cx="155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goes here?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242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altLang="zh-CN" dirty="0"/>
              <a:t>Recall: Packet gets passed down the stack, picking up more headers.</a:t>
            </a:r>
          </a:p>
          <a:p>
            <a:pPr lvl="0"/>
            <a:r>
              <a:rPr lang="en-US" altLang="zh-CN" dirty="0"/>
              <a:t>Layer 3 fills in the IP addresses.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Then, Layer 2 needs to fill in the MAC addresses.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the destination IP is in our local network: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Find the destination's MAC address, and send to destination on Layer 2.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the destination IP is </a:t>
            </a:r>
            <a:r>
              <a:rPr lang="en" i="1" dirty="0"/>
              <a:t>not</a:t>
            </a:r>
            <a:r>
              <a:rPr lang="en" dirty="0"/>
              <a:t> in our local network: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Find the router's MAC address, and send to the router on Layer 2.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Router can forward our packet toward the destination.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 (Network Address Translation)</a:t>
            </a:r>
            <a:endParaRPr/>
          </a:p>
        </p:txBody>
      </p:sp>
      <p:sp>
        <p:nvSpPr>
          <p:cNvPr id="583" name="Google Shape;583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NAT (Network Address Translation)</a:t>
            </a:r>
            <a:r>
              <a:rPr lang="en"/>
              <a:t>: Use a single public IP address to represent many hosts in the local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Outgoing packets: Router changes </a:t>
            </a:r>
            <a:r>
              <a:rPr lang="en" i="1"/>
              <a:t>private </a:t>
            </a:r>
            <a:r>
              <a:rPr lang="en"/>
              <a:t>addresses to the </a:t>
            </a:r>
            <a:r>
              <a:rPr lang="en" i="1"/>
              <a:t>public </a:t>
            </a:r>
            <a:r>
              <a:rPr lang="en"/>
              <a:t>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Incoming packets: Router changes the </a:t>
            </a:r>
            <a:r>
              <a:rPr lang="en" i="1"/>
              <a:t>public </a:t>
            </a:r>
            <a:r>
              <a:rPr lang="en"/>
              <a:t>address back to </a:t>
            </a:r>
            <a:r>
              <a:rPr lang="en" i="1"/>
              <a:t>private </a:t>
            </a:r>
            <a:r>
              <a:rPr lang="en"/>
              <a:t>addresses.</a:t>
            </a:r>
            <a:endParaRPr/>
          </a:p>
        </p:txBody>
      </p:sp>
      <p:sp>
        <p:nvSpPr>
          <p:cNvPr id="584" name="Google Shape;584;p55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55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55"/>
          <p:cNvSpPr/>
          <p:nvPr/>
        </p:nvSpPr>
        <p:spPr>
          <a:xfrm>
            <a:off x="12025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55"/>
          <p:cNvSpPr/>
          <p:nvPr/>
        </p:nvSpPr>
        <p:spPr>
          <a:xfrm>
            <a:off x="12025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55"/>
          <p:cNvSpPr/>
          <p:nvPr/>
        </p:nvSpPr>
        <p:spPr>
          <a:xfrm>
            <a:off x="12025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55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0" name="Google Shape;590;p55"/>
          <p:cNvCxnSpPr>
            <a:stCxn id="586" idx="6"/>
            <a:endCxn id="589" idx="1"/>
          </p:cNvCxnSpPr>
          <p:nvPr/>
        </p:nvCxnSpPr>
        <p:spPr>
          <a:xfrm>
            <a:off x="1487538" y="3679975"/>
            <a:ext cx="14430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p55"/>
          <p:cNvCxnSpPr>
            <a:stCxn id="587" idx="6"/>
            <a:endCxn id="589" idx="1"/>
          </p:cNvCxnSpPr>
          <p:nvPr/>
        </p:nvCxnSpPr>
        <p:spPr>
          <a:xfrm>
            <a:off x="1487538" y="4072591"/>
            <a:ext cx="1443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55"/>
          <p:cNvCxnSpPr>
            <a:stCxn id="588" idx="6"/>
            <a:endCxn id="589" idx="1"/>
          </p:cNvCxnSpPr>
          <p:nvPr/>
        </p:nvCxnSpPr>
        <p:spPr>
          <a:xfrm rot="10800000" flipH="1">
            <a:off x="1487538" y="4072591"/>
            <a:ext cx="1443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3" name="Google Shape;593;p55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55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55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6" name="Google Shape;596;p55"/>
          <p:cNvCxnSpPr>
            <a:stCxn id="589" idx="3"/>
            <a:endCxn id="594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55"/>
          <p:cNvCxnSpPr>
            <a:stCxn id="598" idx="3"/>
            <a:endCxn id="595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55"/>
          <p:cNvCxnSpPr>
            <a:stCxn id="595" idx="3"/>
            <a:endCxn id="593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0" name="Google Shape;600;p55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1" name="Google Shape;601;p55"/>
          <p:cNvCxnSpPr>
            <a:stCxn id="595" idx="3"/>
            <a:endCxn id="600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2" name="Google Shape;602;p55"/>
          <p:cNvSpPr txBox="1"/>
          <p:nvPr/>
        </p:nvSpPr>
        <p:spPr>
          <a:xfrm>
            <a:off x="161550" y="2919450"/>
            <a:ext cx="2367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A, B, C are private addresses.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55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3" name="Google Shape;603;p55"/>
          <p:cNvCxnSpPr>
            <a:stCxn id="594" idx="3"/>
            <a:endCxn id="598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4" name="Google Shape;604;p55"/>
          <p:cNvSpPr txBox="1"/>
          <p:nvPr/>
        </p:nvSpPr>
        <p:spPr>
          <a:xfrm>
            <a:off x="3698900" y="2919438"/>
            <a:ext cx="3020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R1, S, T are unique public addresses.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6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56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NAT</a:t>
            </a:r>
            <a:endParaRPr/>
          </a:p>
        </p:txBody>
      </p:sp>
      <p:sp>
        <p:nvSpPr>
          <p:cNvPr id="612" name="Google Shape;612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Without NAT, if A sends a packet, replying to A is impossible.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Because A's IP address is private.</a:t>
            </a:r>
            <a:endParaRPr/>
          </a:p>
        </p:txBody>
      </p:sp>
      <p:sp>
        <p:nvSpPr>
          <p:cNvPr id="613" name="Google Shape;613;p56"/>
          <p:cNvSpPr/>
          <p:nvPr/>
        </p:nvSpPr>
        <p:spPr>
          <a:xfrm>
            <a:off x="12025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56"/>
          <p:cNvSpPr/>
          <p:nvPr/>
        </p:nvSpPr>
        <p:spPr>
          <a:xfrm>
            <a:off x="12025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56"/>
          <p:cNvSpPr/>
          <p:nvPr/>
        </p:nvSpPr>
        <p:spPr>
          <a:xfrm>
            <a:off x="12025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56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7" name="Google Shape;617;p56"/>
          <p:cNvCxnSpPr>
            <a:stCxn id="613" idx="6"/>
            <a:endCxn id="616" idx="1"/>
          </p:cNvCxnSpPr>
          <p:nvPr/>
        </p:nvCxnSpPr>
        <p:spPr>
          <a:xfrm>
            <a:off x="1487538" y="3679975"/>
            <a:ext cx="14430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56"/>
          <p:cNvCxnSpPr>
            <a:stCxn id="614" idx="6"/>
            <a:endCxn id="616" idx="1"/>
          </p:cNvCxnSpPr>
          <p:nvPr/>
        </p:nvCxnSpPr>
        <p:spPr>
          <a:xfrm>
            <a:off x="1487538" y="4072591"/>
            <a:ext cx="1443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56"/>
          <p:cNvCxnSpPr>
            <a:stCxn id="615" idx="6"/>
            <a:endCxn id="616" idx="1"/>
          </p:cNvCxnSpPr>
          <p:nvPr/>
        </p:nvCxnSpPr>
        <p:spPr>
          <a:xfrm rot="10800000" flipH="1">
            <a:off x="1487538" y="4072591"/>
            <a:ext cx="1443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0" name="Google Shape;620;p56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56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56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56"/>
          <p:cNvCxnSpPr>
            <a:stCxn id="616" idx="3"/>
            <a:endCxn id="621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56"/>
          <p:cNvCxnSpPr>
            <a:stCxn id="625" idx="3"/>
            <a:endCxn id="622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56"/>
          <p:cNvCxnSpPr>
            <a:stCxn id="622" idx="3"/>
            <a:endCxn id="620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7" name="Google Shape;627;p56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8" name="Google Shape;628;p56"/>
          <p:cNvCxnSpPr>
            <a:stCxn id="622" idx="3"/>
            <a:endCxn id="627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5" name="Google Shape;625;p56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9" name="Google Shape;629;p56"/>
          <p:cNvCxnSpPr>
            <a:stCxn id="621" idx="3"/>
            <a:endCxn id="625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56"/>
          <p:cNvSpPr/>
          <p:nvPr/>
        </p:nvSpPr>
        <p:spPr>
          <a:xfrm>
            <a:off x="896850" y="3042010"/>
            <a:ext cx="896400" cy="560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56"/>
          <p:cNvSpPr/>
          <p:nvPr/>
        </p:nvSpPr>
        <p:spPr>
          <a:xfrm>
            <a:off x="6739550" y="3193535"/>
            <a:ext cx="896400" cy="560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56"/>
          <p:cNvSpPr/>
          <p:nvPr/>
        </p:nvSpPr>
        <p:spPr>
          <a:xfrm>
            <a:off x="7655000" y="3882100"/>
            <a:ext cx="1236300" cy="560400"/>
          </a:xfrm>
          <a:prstGeom prst="wedgeRoundRectCallout">
            <a:avLst>
              <a:gd name="adj1" fmla="val -72302"/>
              <a:gd name="adj2" fmla="val -48184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Who the heck is A??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56"/>
          <p:cNvSpPr/>
          <p:nvPr/>
        </p:nvSpPr>
        <p:spPr>
          <a:xfrm>
            <a:off x="2624750" y="4143860"/>
            <a:ext cx="896400" cy="560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5" name="Google Shape;855;p65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6" name="Google Shape;856;p65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65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65"/>
          <p:cNvSpPr/>
          <p:nvPr/>
        </p:nvSpPr>
        <p:spPr>
          <a:xfrm>
            <a:off x="16597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65"/>
          <p:cNvSpPr/>
          <p:nvPr/>
        </p:nvSpPr>
        <p:spPr>
          <a:xfrm>
            <a:off x="16597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65"/>
          <p:cNvSpPr/>
          <p:nvPr/>
        </p:nvSpPr>
        <p:spPr>
          <a:xfrm>
            <a:off x="16597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65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2" name="Google Shape;862;p65"/>
          <p:cNvCxnSpPr>
            <a:stCxn id="858" idx="6"/>
            <a:endCxn id="861" idx="1"/>
          </p:cNvCxnSpPr>
          <p:nvPr/>
        </p:nvCxnSpPr>
        <p:spPr>
          <a:xfrm>
            <a:off x="1944738" y="3679975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3" name="Google Shape;863;p65"/>
          <p:cNvCxnSpPr>
            <a:stCxn id="859" idx="6"/>
            <a:endCxn id="861" idx="1"/>
          </p:cNvCxnSpPr>
          <p:nvPr/>
        </p:nvCxnSpPr>
        <p:spPr>
          <a:xfrm>
            <a:off x="1944738" y="4072591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4" name="Google Shape;864;p65"/>
          <p:cNvCxnSpPr>
            <a:stCxn id="860" idx="6"/>
            <a:endCxn id="861" idx="1"/>
          </p:cNvCxnSpPr>
          <p:nvPr/>
        </p:nvCxnSpPr>
        <p:spPr>
          <a:xfrm rot="10800000" flipH="1">
            <a:off x="1944738" y="4072591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5" name="Google Shape;865;p65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65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65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8" name="Google Shape;868;p65"/>
          <p:cNvCxnSpPr>
            <a:stCxn id="861" idx="3"/>
            <a:endCxn id="866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9" name="Google Shape;869;p65"/>
          <p:cNvCxnSpPr>
            <a:stCxn id="870" idx="3"/>
            <a:endCxn id="867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1" name="Google Shape;871;p65"/>
          <p:cNvCxnSpPr>
            <a:stCxn id="867" idx="3"/>
            <a:endCxn id="865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2" name="Google Shape;872;p65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3" name="Google Shape;873;p65"/>
          <p:cNvCxnSpPr>
            <a:stCxn id="867" idx="3"/>
            <a:endCxn id="872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0" name="Google Shape;870;p65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4" name="Google Shape;874;p65"/>
          <p:cNvCxnSpPr>
            <a:stCxn id="866" idx="3"/>
            <a:endCxn id="870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5" name="Google Shape;875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NAT</a:t>
            </a:r>
            <a:endParaRPr dirty="0"/>
          </a:p>
        </p:txBody>
      </p:sp>
      <p:sp>
        <p:nvSpPr>
          <p:cNvPr id="876" name="Google Shape;876;p65"/>
          <p:cNvSpPr txBox="1">
            <a:spLocks noGrp="1"/>
          </p:cNvSpPr>
          <p:nvPr>
            <p:ph type="body" idx="1"/>
          </p:nvPr>
        </p:nvSpPr>
        <p:spPr>
          <a:xfrm>
            <a:off x="117150" y="277460"/>
            <a:ext cx="8909700" cy="1673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altLang="zh-CN" dirty="0"/>
              <a:t>Outgoing packet: Router replaces </a:t>
            </a:r>
            <a:r>
              <a:rPr lang="en-US" altLang="zh-CN" i="1" dirty="0"/>
              <a:t>private</a:t>
            </a:r>
            <a:r>
              <a:rPr lang="en-US" altLang="zh-CN" dirty="0"/>
              <a:t> IP with </a:t>
            </a:r>
            <a:r>
              <a:rPr lang="en-US" altLang="zh-CN" i="1" dirty="0"/>
              <a:t>public</a:t>
            </a:r>
            <a:r>
              <a:rPr lang="en-US" altLang="zh-CN" dirty="0"/>
              <a:t> IP.</a:t>
            </a:r>
          </a:p>
          <a:p>
            <a:pPr marL="0" lvl="0" indent="0">
              <a:buNone/>
            </a:pPr>
            <a:r>
              <a:rPr lang="en-US" altLang="zh-CN" dirty="0"/>
              <a:t>Incoming packet: Router replaces </a:t>
            </a:r>
            <a:r>
              <a:rPr lang="en-US" altLang="zh-CN" i="1" dirty="0"/>
              <a:t>public</a:t>
            </a:r>
            <a:r>
              <a:rPr lang="en-US" altLang="zh-CN" dirty="0"/>
              <a:t> IP with </a:t>
            </a:r>
            <a:r>
              <a:rPr lang="en-US" altLang="zh-CN" i="1" dirty="0"/>
              <a:t>private</a:t>
            </a:r>
            <a:r>
              <a:rPr lang="en-US" altLang="zh-CN" dirty="0"/>
              <a:t> IP</a:t>
            </a:r>
          </a:p>
          <a:p>
            <a:pPr marL="0" lvl="0" indent="0">
              <a:buNone/>
            </a:pPr>
            <a:r>
              <a:rPr lang="en-US" altLang="zh-CN" dirty="0"/>
              <a:t>A sends an outgoing packet. R1 </a:t>
            </a:r>
            <a:r>
              <a:rPr lang="en-US" altLang="zh-CN" i="1" dirty="0"/>
              <a:t>rewrites</a:t>
            </a:r>
            <a:r>
              <a:rPr lang="en-US" altLang="zh-CN" dirty="0"/>
              <a:t> the header so it's coming from a public IP instead of a private IP. R1 keeps NAT table, so it remembers where to send any replies.</a:t>
            </a:r>
          </a:p>
          <a:p>
            <a:pPr marL="0" lvl="0" indent="0">
              <a:buNone/>
            </a:pPr>
            <a:r>
              <a:rPr lang="en-US" altLang="zh-CN" dirty="0"/>
              <a:t>S sends an incoming reply, addressed to R1 (public). Router uses NAT table to replace R1 (public) with A (private) with its port number.</a:t>
            </a:r>
          </a:p>
          <a:p>
            <a:pPr marL="0" lvl="0" indent="0">
              <a:buNone/>
            </a:pPr>
            <a:endParaRPr lang="en-US" altLang="zh-CN" dirty="0"/>
          </a:p>
        </p:txBody>
      </p:sp>
      <p:cxnSp>
        <p:nvCxnSpPr>
          <p:cNvPr id="877" name="Google Shape;877;p65"/>
          <p:cNvCxnSpPr>
            <a:stCxn id="878" idx="1"/>
            <a:endCxn id="879" idx="3"/>
          </p:cNvCxnSpPr>
          <p:nvPr/>
        </p:nvCxnSpPr>
        <p:spPr>
          <a:xfrm rot="10800000">
            <a:off x="3924100" y="4394350"/>
            <a:ext cx="429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8" name="Google Shape;878;p65"/>
          <p:cNvSpPr txBox="1"/>
          <p:nvPr/>
        </p:nvSpPr>
        <p:spPr>
          <a:xfrm>
            <a:off x="4353400" y="4258900"/>
            <a:ext cx="149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Header rewritten!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0" name="Google Shape;880;p65"/>
          <p:cNvCxnSpPr>
            <a:stCxn id="881" idx="1"/>
          </p:cNvCxnSpPr>
          <p:nvPr/>
        </p:nvCxnSpPr>
        <p:spPr>
          <a:xfrm rot="10800000">
            <a:off x="4112975" y="2547482"/>
            <a:ext cx="681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1" name="Google Shape;881;p65"/>
          <p:cNvSpPr txBox="1"/>
          <p:nvPr/>
        </p:nvSpPr>
        <p:spPr>
          <a:xfrm>
            <a:off x="4794275" y="2304332"/>
            <a:ext cx="2878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If I get replies from S, Port 80,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 me, Port 50000, send them to 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65"/>
          <p:cNvSpPr/>
          <p:nvPr/>
        </p:nvSpPr>
        <p:spPr>
          <a:xfrm>
            <a:off x="2221850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9" name="Google Shape;879;p65"/>
          <p:cNvSpPr/>
          <p:nvPr/>
        </p:nvSpPr>
        <p:spPr>
          <a:xfrm>
            <a:off x="2221850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</a:t>
            </a:r>
            <a:r>
              <a:rPr lang="en" sz="1200" b="1" strike="sngStrike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 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83" name="Google Shape;883;p65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84" name="Google Shape;884;p65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5" name="Google Shape;885;p65"/>
          <p:cNvSpPr/>
          <p:nvPr/>
        </p:nvSpPr>
        <p:spPr>
          <a:xfrm>
            <a:off x="207300" y="3455950"/>
            <a:ext cx="15066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65"/>
          <p:cNvSpPr/>
          <p:nvPr/>
        </p:nvSpPr>
        <p:spPr>
          <a:xfrm>
            <a:off x="7280925" y="3608350"/>
            <a:ext cx="15840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R1,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6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66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66"/>
          <p:cNvSpPr/>
          <p:nvPr/>
        </p:nvSpPr>
        <p:spPr>
          <a:xfrm>
            <a:off x="16597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66"/>
          <p:cNvSpPr/>
          <p:nvPr/>
        </p:nvSpPr>
        <p:spPr>
          <a:xfrm>
            <a:off x="16597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66"/>
          <p:cNvSpPr/>
          <p:nvPr/>
        </p:nvSpPr>
        <p:spPr>
          <a:xfrm>
            <a:off x="16597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66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7" name="Google Shape;897;p66"/>
          <p:cNvCxnSpPr>
            <a:stCxn id="893" idx="6"/>
            <a:endCxn id="896" idx="1"/>
          </p:cNvCxnSpPr>
          <p:nvPr/>
        </p:nvCxnSpPr>
        <p:spPr>
          <a:xfrm>
            <a:off x="1944738" y="3679975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Google Shape;898;p66"/>
          <p:cNvCxnSpPr>
            <a:stCxn id="894" idx="6"/>
            <a:endCxn id="896" idx="1"/>
          </p:cNvCxnSpPr>
          <p:nvPr/>
        </p:nvCxnSpPr>
        <p:spPr>
          <a:xfrm>
            <a:off x="1944738" y="4072591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9" name="Google Shape;899;p66"/>
          <p:cNvCxnSpPr>
            <a:stCxn id="895" idx="6"/>
            <a:endCxn id="896" idx="1"/>
          </p:cNvCxnSpPr>
          <p:nvPr/>
        </p:nvCxnSpPr>
        <p:spPr>
          <a:xfrm rot="10800000" flipH="1">
            <a:off x="1944738" y="4072591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0" name="Google Shape;900;p66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66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66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3" name="Google Shape;903;p66"/>
          <p:cNvCxnSpPr>
            <a:stCxn id="896" idx="3"/>
            <a:endCxn id="901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4" name="Google Shape;904;p66"/>
          <p:cNvCxnSpPr>
            <a:stCxn id="905" idx="3"/>
            <a:endCxn id="902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6" name="Google Shape;906;p66"/>
          <p:cNvCxnSpPr>
            <a:stCxn id="902" idx="3"/>
            <a:endCxn id="900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7" name="Google Shape;907;p66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8" name="Google Shape;908;p66"/>
          <p:cNvCxnSpPr>
            <a:stCxn id="902" idx="3"/>
            <a:endCxn id="907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5" name="Google Shape;905;p66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9" name="Google Shape;909;p66"/>
          <p:cNvCxnSpPr>
            <a:stCxn id="901" idx="3"/>
            <a:endCxn id="905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0" name="Google Shape;910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NAT</a:t>
            </a:r>
            <a:endParaRPr dirty="0"/>
          </a:p>
        </p:txBody>
      </p:sp>
      <p:sp>
        <p:nvSpPr>
          <p:cNvPr id="911" name="Google Shape;911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Use IPs </a:t>
            </a:r>
            <a:r>
              <a:rPr lang="en" i="1" dirty="0"/>
              <a:t>and inside source port</a:t>
            </a:r>
            <a:r>
              <a:rPr lang="en" dirty="0"/>
              <a:t> to rewrite incoming packets.</a:t>
            </a:r>
            <a:endParaRPr dirty="0"/>
          </a:p>
        </p:txBody>
      </p:sp>
      <p:graphicFrame>
        <p:nvGraphicFramePr>
          <p:cNvPr id="912" name="Google Shape;912;p66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3" name="Google Shape;913;p66"/>
          <p:cNvSpPr/>
          <p:nvPr/>
        </p:nvSpPr>
        <p:spPr>
          <a:xfrm>
            <a:off x="2221863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R1,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4" name="Google Shape;914;p66"/>
          <p:cNvCxnSpPr>
            <a:stCxn id="915" idx="1"/>
          </p:cNvCxnSpPr>
          <p:nvPr/>
        </p:nvCxnSpPr>
        <p:spPr>
          <a:xfrm rot="10800000">
            <a:off x="3924100" y="4394350"/>
            <a:ext cx="429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5" name="Google Shape;915;p66"/>
          <p:cNvSpPr txBox="1"/>
          <p:nvPr/>
        </p:nvSpPr>
        <p:spPr>
          <a:xfrm>
            <a:off x="4353400" y="4258900"/>
            <a:ext cx="149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Header rewritten!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66"/>
          <p:cNvSpPr/>
          <p:nvPr/>
        </p:nvSpPr>
        <p:spPr>
          <a:xfrm>
            <a:off x="2221863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</a:t>
            </a:r>
            <a:r>
              <a:rPr lang="en" sz="1200" b="1" strike="sng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66"/>
          <p:cNvSpPr/>
          <p:nvPr/>
        </p:nvSpPr>
        <p:spPr>
          <a:xfrm>
            <a:off x="7280925" y="3608350"/>
            <a:ext cx="15840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R1,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66"/>
          <p:cNvSpPr/>
          <p:nvPr/>
        </p:nvSpPr>
        <p:spPr>
          <a:xfrm>
            <a:off x="207300" y="3455950"/>
            <a:ext cx="15066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A, Port 50000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" name="Google Shape;923;p67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4" name="Google Shape;924;p67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" name="Google Shape;925;p67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67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67"/>
          <p:cNvSpPr/>
          <p:nvPr/>
        </p:nvSpPr>
        <p:spPr>
          <a:xfrm>
            <a:off x="16597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67"/>
          <p:cNvSpPr/>
          <p:nvPr/>
        </p:nvSpPr>
        <p:spPr>
          <a:xfrm>
            <a:off x="16597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67"/>
          <p:cNvSpPr/>
          <p:nvPr/>
        </p:nvSpPr>
        <p:spPr>
          <a:xfrm>
            <a:off x="16597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67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1" name="Google Shape;931;p67"/>
          <p:cNvCxnSpPr>
            <a:stCxn id="927" idx="6"/>
            <a:endCxn id="930" idx="1"/>
          </p:cNvCxnSpPr>
          <p:nvPr/>
        </p:nvCxnSpPr>
        <p:spPr>
          <a:xfrm>
            <a:off x="1944738" y="3679975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2" name="Google Shape;932;p67"/>
          <p:cNvCxnSpPr>
            <a:stCxn id="928" idx="6"/>
            <a:endCxn id="930" idx="1"/>
          </p:cNvCxnSpPr>
          <p:nvPr/>
        </p:nvCxnSpPr>
        <p:spPr>
          <a:xfrm>
            <a:off x="1944738" y="4072591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3" name="Google Shape;933;p67"/>
          <p:cNvCxnSpPr>
            <a:stCxn id="929" idx="6"/>
            <a:endCxn id="930" idx="1"/>
          </p:cNvCxnSpPr>
          <p:nvPr/>
        </p:nvCxnSpPr>
        <p:spPr>
          <a:xfrm rot="10800000" flipH="1">
            <a:off x="1944738" y="4072591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4" name="Google Shape;934;p67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67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67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7" name="Google Shape;937;p67"/>
          <p:cNvCxnSpPr>
            <a:stCxn id="930" idx="3"/>
            <a:endCxn id="935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67"/>
          <p:cNvCxnSpPr>
            <a:stCxn id="939" idx="3"/>
            <a:endCxn id="936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0" name="Google Shape;940;p67"/>
          <p:cNvCxnSpPr>
            <a:stCxn id="936" idx="3"/>
            <a:endCxn id="934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1" name="Google Shape;941;p67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2" name="Google Shape;942;p67"/>
          <p:cNvCxnSpPr>
            <a:stCxn id="936" idx="3"/>
            <a:endCxn id="941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9" name="Google Shape;939;p67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3" name="Google Shape;943;p67"/>
          <p:cNvCxnSpPr>
            <a:stCxn id="935" idx="3"/>
            <a:endCxn id="939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4" name="Google Shape;944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NAT</a:t>
            </a:r>
            <a:endParaRPr dirty="0"/>
          </a:p>
        </p:txBody>
      </p:sp>
      <p:sp>
        <p:nvSpPr>
          <p:cNvPr id="945" name="Google Shape;945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Use IPs </a:t>
            </a:r>
            <a:r>
              <a:rPr lang="en" i="1" dirty="0"/>
              <a:t>and inside source port</a:t>
            </a:r>
            <a:r>
              <a:rPr lang="en" dirty="0"/>
              <a:t> to rewrite incoming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inside port number will help us distinguish incoming packets.</a:t>
            </a:r>
            <a:endParaRPr dirty="0"/>
          </a:p>
        </p:txBody>
      </p:sp>
      <p:cxnSp>
        <p:nvCxnSpPr>
          <p:cNvPr id="946" name="Google Shape;946;p67"/>
          <p:cNvCxnSpPr>
            <a:stCxn id="947" idx="1"/>
            <a:endCxn id="948" idx="3"/>
          </p:cNvCxnSpPr>
          <p:nvPr/>
        </p:nvCxnSpPr>
        <p:spPr>
          <a:xfrm rot="10800000">
            <a:off x="3924100" y="4394350"/>
            <a:ext cx="429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7" name="Google Shape;947;p67"/>
          <p:cNvSpPr txBox="1"/>
          <p:nvPr/>
        </p:nvSpPr>
        <p:spPr>
          <a:xfrm>
            <a:off x="4353400" y="4258900"/>
            <a:ext cx="149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Header rewritten!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9" name="Google Shape;949;p67"/>
          <p:cNvCxnSpPr>
            <a:stCxn id="950" idx="1"/>
          </p:cNvCxnSpPr>
          <p:nvPr/>
        </p:nvCxnSpPr>
        <p:spPr>
          <a:xfrm rot="10800000">
            <a:off x="4112975" y="2812717"/>
            <a:ext cx="681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0" name="Google Shape;950;p67"/>
          <p:cNvSpPr txBox="1"/>
          <p:nvPr/>
        </p:nvSpPr>
        <p:spPr>
          <a:xfrm>
            <a:off x="4794275" y="2569567"/>
            <a:ext cx="2878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If I get replies from S, Port 80,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 me, Port 60000, send them to B.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67"/>
          <p:cNvSpPr/>
          <p:nvPr/>
        </p:nvSpPr>
        <p:spPr>
          <a:xfrm>
            <a:off x="2221850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Port 60000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67"/>
          <p:cNvSpPr/>
          <p:nvPr/>
        </p:nvSpPr>
        <p:spPr>
          <a:xfrm>
            <a:off x="2221850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</a:t>
            </a:r>
            <a:r>
              <a:rPr lang="en" sz="1200" b="1" strike="sngStrike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 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Port 60000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52" name="Google Shape;952;p67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53" name="Google Shape;953;p67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B, Port 60000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4" name="Google Shape;954;p67"/>
          <p:cNvSpPr/>
          <p:nvPr/>
        </p:nvSpPr>
        <p:spPr>
          <a:xfrm>
            <a:off x="207300" y="3836950"/>
            <a:ext cx="15066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Port 60000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67"/>
          <p:cNvSpPr/>
          <p:nvPr/>
        </p:nvSpPr>
        <p:spPr>
          <a:xfrm>
            <a:off x="7280925" y="3608350"/>
            <a:ext cx="1584000" cy="47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R1, Port 60000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To: S, Port 80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8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68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68"/>
          <p:cNvSpPr/>
          <p:nvPr/>
        </p:nvSpPr>
        <p:spPr>
          <a:xfrm>
            <a:off x="16597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68"/>
          <p:cNvSpPr/>
          <p:nvPr/>
        </p:nvSpPr>
        <p:spPr>
          <a:xfrm>
            <a:off x="16597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68"/>
          <p:cNvSpPr/>
          <p:nvPr/>
        </p:nvSpPr>
        <p:spPr>
          <a:xfrm>
            <a:off x="16597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68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6" name="Google Shape;966;p68"/>
          <p:cNvCxnSpPr>
            <a:stCxn id="962" idx="6"/>
            <a:endCxn id="965" idx="1"/>
          </p:cNvCxnSpPr>
          <p:nvPr/>
        </p:nvCxnSpPr>
        <p:spPr>
          <a:xfrm>
            <a:off x="1944738" y="3679975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Google Shape;967;p68"/>
          <p:cNvCxnSpPr>
            <a:stCxn id="963" idx="6"/>
            <a:endCxn id="965" idx="1"/>
          </p:cNvCxnSpPr>
          <p:nvPr/>
        </p:nvCxnSpPr>
        <p:spPr>
          <a:xfrm>
            <a:off x="1944738" y="4072591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8" name="Google Shape;968;p68"/>
          <p:cNvCxnSpPr>
            <a:stCxn id="964" idx="6"/>
            <a:endCxn id="965" idx="1"/>
          </p:cNvCxnSpPr>
          <p:nvPr/>
        </p:nvCxnSpPr>
        <p:spPr>
          <a:xfrm rot="10800000" flipH="1">
            <a:off x="1944738" y="4072591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Google Shape;969;p68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68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68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2" name="Google Shape;972;p68"/>
          <p:cNvCxnSpPr>
            <a:stCxn id="965" idx="3"/>
            <a:endCxn id="970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Google Shape;973;p68"/>
          <p:cNvCxnSpPr>
            <a:stCxn id="974" idx="3"/>
            <a:endCxn id="971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Google Shape;975;p68"/>
          <p:cNvCxnSpPr>
            <a:stCxn id="971" idx="3"/>
            <a:endCxn id="969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6" name="Google Shape;976;p68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7" name="Google Shape;977;p68"/>
          <p:cNvCxnSpPr>
            <a:stCxn id="971" idx="3"/>
            <a:endCxn id="976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4" name="Google Shape;974;p68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8" name="Google Shape;978;p68"/>
          <p:cNvCxnSpPr>
            <a:stCxn id="970" idx="3"/>
            <a:endCxn id="974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9" name="Google Shape;979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NAT</a:t>
            </a:r>
            <a:endParaRPr dirty="0"/>
          </a:p>
        </p:txBody>
      </p:sp>
      <p:sp>
        <p:nvSpPr>
          <p:cNvPr id="980" name="Google Shape;980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Use IPs </a:t>
            </a:r>
            <a:r>
              <a:rPr lang="en" i="1" dirty="0"/>
              <a:t>and inside source port</a:t>
            </a:r>
            <a:r>
              <a:rPr lang="en" dirty="0"/>
              <a:t> to rewrite incoming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inside port number will help us distinguish incoming packets.</a:t>
            </a:r>
            <a:endParaRPr dirty="0"/>
          </a:p>
        </p:txBody>
      </p:sp>
      <p:graphicFrame>
        <p:nvGraphicFramePr>
          <p:cNvPr id="981" name="Google Shape;981;p68"/>
          <p:cNvGraphicFramePr/>
          <p:nvPr/>
        </p:nvGraphicFramePr>
        <p:xfrm>
          <a:off x="2033513" y="1874900"/>
          <a:ext cx="20788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2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B, Port 60000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2" name="Google Shape;982;p68"/>
          <p:cNvSpPr/>
          <p:nvPr/>
        </p:nvSpPr>
        <p:spPr>
          <a:xfrm>
            <a:off x="2221863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R1, Port 60000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3" name="Google Shape;983;p68"/>
          <p:cNvCxnSpPr>
            <a:stCxn id="984" idx="1"/>
          </p:cNvCxnSpPr>
          <p:nvPr/>
        </p:nvCxnSpPr>
        <p:spPr>
          <a:xfrm rot="10800000">
            <a:off x="3924100" y="4394350"/>
            <a:ext cx="429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4" name="Google Shape;984;p68"/>
          <p:cNvSpPr txBox="1"/>
          <p:nvPr/>
        </p:nvSpPr>
        <p:spPr>
          <a:xfrm>
            <a:off x="4353400" y="4258900"/>
            <a:ext cx="149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Header rewritten!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5" name="Google Shape;985;p68"/>
          <p:cNvSpPr/>
          <p:nvPr/>
        </p:nvSpPr>
        <p:spPr>
          <a:xfrm>
            <a:off x="2221863" y="4158700"/>
            <a:ext cx="17022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</a:t>
            </a:r>
            <a:r>
              <a:rPr lang="en" sz="1200" b="1" strike="sng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Port 60000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6" name="Google Shape;986;p68"/>
          <p:cNvSpPr/>
          <p:nvPr/>
        </p:nvSpPr>
        <p:spPr>
          <a:xfrm>
            <a:off x="7280925" y="3608350"/>
            <a:ext cx="15840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R1, Port 60000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7" name="Google Shape;987;p68"/>
          <p:cNvSpPr/>
          <p:nvPr/>
        </p:nvSpPr>
        <p:spPr>
          <a:xfrm>
            <a:off x="207300" y="3836950"/>
            <a:ext cx="1506600" cy="471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S, Port 80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B, Port 60000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</a:t>
            </a:r>
            <a:endParaRPr dirty="0"/>
          </a:p>
        </p:txBody>
      </p:sp>
      <p:sp>
        <p:nvSpPr>
          <p:cNvPr id="993" name="Google Shape;993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Ports help distinguish connections to the same outside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IPs </a:t>
            </a:r>
            <a:r>
              <a:rPr lang="en" i="1"/>
              <a:t>and inside source port</a:t>
            </a:r>
            <a:r>
              <a:rPr lang="en"/>
              <a:t> to rewrite incoming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More generally, each entry of the table represents a </a:t>
            </a:r>
            <a:r>
              <a:rPr lang="en" i="1"/>
              <a:t>connection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Recall: A Layer 4 connection is uniquely identified by a 5-tuple:</a:t>
            </a:r>
            <a:br>
              <a:rPr lang="en"/>
            </a:br>
            <a:r>
              <a:rPr lang="en"/>
              <a:t>(inside IP, inside port, protocol, outside IP, outside port).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table to associate incoming packets with a connection.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94" name="Google Shape;994;p69"/>
          <p:cNvGraphicFramePr/>
          <p:nvPr/>
        </p:nvGraphicFramePr>
        <p:xfrm>
          <a:off x="1293400" y="3395425"/>
          <a:ext cx="25031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4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 (Conceptual)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A, Port 50000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B, Port 60000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S, Port 80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5" name="Google Shape;995;p69"/>
          <p:cNvGraphicFramePr/>
          <p:nvPr/>
        </p:nvGraphicFramePr>
        <p:xfrm>
          <a:off x="4762225" y="3395425"/>
          <a:ext cx="2503175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4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 (Actual)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5-tuples: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(A, 50000, TCP, S, 80)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(B, 60000, TCP, S, 80)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78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ARP: Connecting Layers 2 and 3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DHCP: Joining a New Network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NAT: Network Address Translation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Basic 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-US" dirty="0">
                <a:solidFill>
                  <a:srgbClr val="B7B7B7"/>
                </a:solidFill>
              </a:rPr>
              <a:t>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NAT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TLS: Secure Bytestreams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End-to-End Walkthrough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181" name="Google Shape;1181;p7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NAT</a:t>
            </a:r>
            <a:endParaRPr/>
          </a:p>
        </p:txBody>
      </p:sp>
      <p:sp>
        <p:nvSpPr>
          <p:cNvPr id="1182" name="Google Shape;1182;p7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17, Spring 2026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79"/>
          <p:cNvSpPr/>
          <p:nvPr/>
        </p:nvSpPr>
        <p:spPr>
          <a:xfrm>
            <a:off x="1087425" y="346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79"/>
          <p:cNvSpPr/>
          <p:nvPr/>
        </p:nvSpPr>
        <p:spPr>
          <a:xfrm>
            <a:off x="1087425" y="38565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79"/>
          <p:cNvSpPr/>
          <p:nvPr/>
        </p:nvSpPr>
        <p:spPr>
          <a:xfrm>
            <a:off x="1087425" y="42375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79"/>
          <p:cNvSpPr/>
          <p:nvPr/>
        </p:nvSpPr>
        <p:spPr>
          <a:xfrm>
            <a:off x="2358138" y="38565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1" name="Google Shape;1191;p79"/>
          <p:cNvCxnSpPr>
            <a:stCxn id="1187" idx="6"/>
            <a:endCxn id="1190" idx="1"/>
          </p:cNvCxnSpPr>
          <p:nvPr/>
        </p:nvCxnSpPr>
        <p:spPr>
          <a:xfrm>
            <a:off x="1372425" y="3606475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2" name="Google Shape;1192;p79"/>
          <p:cNvCxnSpPr>
            <a:stCxn id="1188" idx="6"/>
            <a:endCxn id="1190" idx="1"/>
          </p:cNvCxnSpPr>
          <p:nvPr/>
        </p:nvCxnSpPr>
        <p:spPr>
          <a:xfrm>
            <a:off x="1372425" y="3999091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3" name="Google Shape;1193;p79"/>
          <p:cNvCxnSpPr>
            <a:stCxn id="1189" idx="6"/>
            <a:endCxn id="1190" idx="1"/>
          </p:cNvCxnSpPr>
          <p:nvPr/>
        </p:nvCxnSpPr>
        <p:spPr>
          <a:xfrm rot="10800000" flipH="1">
            <a:off x="1372425" y="3999091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4" name="Google Shape;1194;p79"/>
          <p:cNvCxnSpPr>
            <a:stCxn id="1190" idx="3"/>
            <a:endCxn id="1195" idx="1"/>
          </p:cNvCxnSpPr>
          <p:nvPr/>
        </p:nvCxnSpPr>
        <p:spPr>
          <a:xfrm>
            <a:off x="2643138" y="3999091"/>
            <a:ext cx="1234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6" name="Google Shape;1196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Implementing NAT</a:t>
            </a:r>
            <a:endParaRPr/>
          </a:p>
        </p:txBody>
      </p:sp>
      <p:sp>
        <p:nvSpPr>
          <p:cNvPr id="1197" name="Google Shape;1197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1. Home router sends a DHCP request. Asks ISP for an IP address.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2. ISP sends a DHCP response. Allocates an IP address to the home router.</a:t>
            </a:r>
            <a:endParaRPr/>
          </a:p>
        </p:txBody>
      </p:sp>
      <p:sp>
        <p:nvSpPr>
          <p:cNvPr id="1195" name="Google Shape;1195;p79"/>
          <p:cNvSpPr/>
          <p:nvPr/>
        </p:nvSpPr>
        <p:spPr>
          <a:xfrm>
            <a:off x="3877338" y="38565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79"/>
          <p:cNvSpPr/>
          <p:nvPr/>
        </p:nvSpPr>
        <p:spPr>
          <a:xfrm>
            <a:off x="2808250" y="2877125"/>
            <a:ext cx="2913000" cy="834900"/>
          </a:xfrm>
          <a:prstGeom prst="wedgeRoundRectCallout">
            <a:avLst>
              <a:gd name="adj1" fmla="val -61728"/>
              <a:gd name="adj2" fmla="val 6143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1. DHCP Request: Hi, I'm a new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router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connecting to this ISP. Please give me an address.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p79"/>
          <p:cNvSpPr/>
          <p:nvPr/>
        </p:nvSpPr>
        <p:spPr>
          <a:xfrm>
            <a:off x="4355176" y="4280850"/>
            <a:ext cx="2359500" cy="629100"/>
          </a:xfrm>
          <a:prstGeom prst="wedgeRoundRectCallout">
            <a:avLst>
              <a:gd name="adj1" fmla="val -64383"/>
              <a:gd name="adj2" fmla="val -6112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2. DHCP response: Your IP address is 42.40.1.32.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0" name="Google Shape;1200;p79"/>
          <p:cNvCxnSpPr>
            <a:stCxn id="1201" idx="1"/>
          </p:cNvCxnSpPr>
          <p:nvPr/>
        </p:nvCxnSpPr>
        <p:spPr>
          <a:xfrm rot="10800000">
            <a:off x="6764325" y="4686250"/>
            <a:ext cx="601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1" name="Google Shape;1201;p79"/>
          <p:cNvSpPr txBox="1"/>
          <p:nvPr/>
        </p:nvSpPr>
        <p:spPr>
          <a:xfrm>
            <a:off x="7365825" y="4550800"/>
            <a:ext cx="842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Public IP!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80"/>
          <p:cNvSpPr/>
          <p:nvPr/>
        </p:nvSpPr>
        <p:spPr>
          <a:xfrm>
            <a:off x="1087425" y="346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80"/>
          <p:cNvSpPr/>
          <p:nvPr/>
        </p:nvSpPr>
        <p:spPr>
          <a:xfrm>
            <a:off x="1087425" y="38565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p80"/>
          <p:cNvSpPr/>
          <p:nvPr/>
        </p:nvSpPr>
        <p:spPr>
          <a:xfrm>
            <a:off x="1087425" y="42375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p80"/>
          <p:cNvSpPr/>
          <p:nvPr/>
        </p:nvSpPr>
        <p:spPr>
          <a:xfrm>
            <a:off x="2358138" y="38565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0" name="Google Shape;1210;p80"/>
          <p:cNvCxnSpPr>
            <a:stCxn id="1206" idx="6"/>
            <a:endCxn id="1209" idx="1"/>
          </p:cNvCxnSpPr>
          <p:nvPr/>
        </p:nvCxnSpPr>
        <p:spPr>
          <a:xfrm>
            <a:off x="1372425" y="3606475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1" name="Google Shape;1211;p80"/>
          <p:cNvCxnSpPr>
            <a:stCxn id="1207" idx="6"/>
            <a:endCxn id="1209" idx="1"/>
          </p:cNvCxnSpPr>
          <p:nvPr/>
        </p:nvCxnSpPr>
        <p:spPr>
          <a:xfrm>
            <a:off x="1372425" y="3999091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2" name="Google Shape;1212;p80"/>
          <p:cNvCxnSpPr>
            <a:stCxn id="1208" idx="6"/>
            <a:endCxn id="1209" idx="1"/>
          </p:cNvCxnSpPr>
          <p:nvPr/>
        </p:nvCxnSpPr>
        <p:spPr>
          <a:xfrm rot="10800000" flipH="1">
            <a:off x="1372425" y="3999091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3" name="Google Shape;1213;p80"/>
          <p:cNvCxnSpPr>
            <a:stCxn id="1209" idx="3"/>
            <a:endCxn id="1214" idx="1"/>
          </p:cNvCxnSpPr>
          <p:nvPr/>
        </p:nvCxnSpPr>
        <p:spPr>
          <a:xfrm>
            <a:off x="2643138" y="3999091"/>
            <a:ext cx="1234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5" name="Google Shape;1215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Implementing NAT</a:t>
            </a:r>
            <a:endParaRPr/>
          </a:p>
        </p:txBody>
      </p:sp>
      <p:sp>
        <p:nvSpPr>
          <p:cNvPr id="1216" name="Google Shape;1216;p8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3. Host sends a DHCP request. Asks home router for an IP.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 Home router sends a DHCP response. Gives a private IP to the home router.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Home router uses NAT to convert private IP to public IP.</a:t>
            </a:r>
            <a:endParaRPr/>
          </a:p>
        </p:txBody>
      </p:sp>
      <p:sp>
        <p:nvSpPr>
          <p:cNvPr id="1214" name="Google Shape;1214;p80"/>
          <p:cNvSpPr/>
          <p:nvPr/>
        </p:nvSpPr>
        <p:spPr>
          <a:xfrm>
            <a:off x="3877338" y="38565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80"/>
          <p:cNvSpPr/>
          <p:nvPr/>
        </p:nvSpPr>
        <p:spPr>
          <a:xfrm>
            <a:off x="1545900" y="2467700"/>
            <a:ext cx="2809200" cy="834900"/>
          </a:xfrm>
          <a:prstGeom prst="wedgeRoundRectCallout">
            <a:avLst>
              <a:gd name="adj1" fmla="val -61728"/>
              <a:gd name="adj2" fmla="val 6143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3. DHCP Request: Hi, I'm a new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host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connecting to this network. Please give me an address.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80"/>
          <p:cNvSpPr/>
          <p:nvPr/>
        </p:nvSpPr>
        <p:spPr>
          <a:xfrm>
            <a:off x="2815875" y="4289375"/>
            <a:ext cx="2366400" cy="629100"/>
          </a:xfrm>
          <a:prstGeom prst="wedgeRoundRectCallout">
            <a:avLst>
              <a:gd name="adj1" fmla="val -64383"/>
              <a:gd name="adj2" fmla="val -6112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 DHCP response: Your IP address is 192.168.2.42.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9" name="Google Shape;1219;p80"/>
          <p:cNvCxnSpPr>
            <a:stCxn id="1220" idx="1"/>
          </p:cNvCxnSpPr>
          <p:nvPr/>
        </p:nvCxnSpPr>
        <p:spPr>
          <a:xfrm rot="10800000">
            <a:off x="5240325" y="4711100"/>
            <a:ext cx="601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0" name="Google Shape;1220;p80"/>
          <p:cNvSpPr txBox="1"/>
          <p:nvPr/>
        </p:nvSpPr>
        <p:spPr>
          <a:xfrm>
            <a:off x="5841825" y="4575650"/>
            <a:ext cx="925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Private IP!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Layers 2 and 3</a:t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3675963" y="4318325"/>
            <a:ext cx="1895100" cy="618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3675963" y="3924725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Server's 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send packets to the destination (local) or the router (non-local)?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could broadcast: Put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FF:FF:FF:FF:FF:FF</a:t>
            </a:r>
            <a:r>
              <a:rPr lang="en"/>
              <a:t> as destination MAC.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But now, everybody else has to process this packet.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Need extra bandwidth to send the packet to everyone on local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really want to </a:t>
            </a:r>
            <a:r>
              <a:rPr lang="en" i="1"/>
              <a:t>unicast</a:t>
            </a:r>
            <a:r>
              <a:rPr lang="en"/>
              <a:t> the packet to the right MAC address.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We need some way to translate IP addresses to MAC addresses.</a:t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3675963" y="3531125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3675963" y="313752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???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3675963" y="2743925"/>
            <a:ext cx="18951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My MAC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1910374" y="3916903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910374" y="3523306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IP: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1910374" y="3137522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1910374" y="2743925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2" name="Google Shape;202;p28"/>
          <p:cNvCxnSpPr>
            <a:endCxn id="196" idx="3"/>
          </p:cNvCxnSpPr>
          <p:nvPr/>
        </p:nvCxnSpPr>
        <p:spPr>
          <a:xfrm rot="10800000">
            <a:off x="5571063" y="3334325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3" name="Google Shape;203;p28"/>
          <p:cNvSpPr txBox="1"/>
          <p:nvPr/>
        </p:nvSpPr>
        <p:spPr>
          <a:xfrm>
            <a:off x="6375975" y="3134225"/>
            <a:ext cx="155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goes here?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NAT</a:t>
            </a:r>
            <a:endParaRPr/>
          </a:p>
        </p:txBody>
      </p:sp>
      <p:sp>
        <p:nvSpPr>
          <p:cNvPr id="1226" name="Google Shape;1226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just saw Port Address Translation (PAT).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most complex, widely-used mode of NAT.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Other modes of NAT exist.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Simpler modes for one-to-one address translation.</a:t>
            </a:r>
            <a:endParaRPr/>
          </a:p>
        </p:txBody>
      </p:sp>
      <p:sp>
        <p:nvSpPr>
          <p:cNvPr id="1227" name="Google Shape;1227;p81"/>
          <p:cNvSpPr/>
          <p:nvPr/>
        </p:nvSpPr>
        <p:spPr>
          <a:xfrm>
            <a:off x="872325" y="39139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81"/>
          <p:cNvSpPr/>
          <p:nvPr/>
        </p:nvSpPr>
        <p:spPr>
          <a:xfrm>
            <a:off x="872325" y="43065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9" name="Google Shape;1229;p81"/>
          <p:cNvSpPr/>
          <p:nvPr/>
        </p:nvSpPr>
        <p:spPr>
          <a:xfrm>
            <a:off x="872325" y="46875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p81"/>
          <p:cNvSpPr/>
          <p:nvPr/>
        </p:nvSpPr>
        <p:spPr>
          <a:xfrm>
            <a:off x="2143038" y="43065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1" name="Google Shape;1231;p81"/>
          <p:cNvCxnSpPr>
            <a:stCxn id="1227" idx="6"/>
            <a:endCxn id="1230" idx="1"/>
          </p:cNvCxnSpPr>
          <p:nvPr/>
        </p:nvCxnSpPr>
        <p:spPr>
          <a:xfrm>
            <a:off x="1157325" y="4056450"/>
            <a:ext cx="9858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2" name="Google Shape;1232;p81"/>
          <p:cNvCxnSpPr>
            <a:stCxn id="1228" idx="6"/>
            <a:endCxn id="1230" idx="1"/>
          </p:cNvCxnSpPr>
          <p:nvPr/>
        </p:nvCxnSpPr>
        <p:spPr>
          <a:xfrm>
            <a:off x="1157325" y="4449066"/>
            <a:ext cx="98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3" name="Google Shape;1233;p81"/>
          <p:cNvCxnSpPr>
            <a:stCxn id="1229" idx="6"/>
            <a:endCxn id="1230" idx="1"/>
          </p:cNvCxnSpPr>
          <p:nvPr/>
        </p:nvCxnSpPr>
        <p:spPr>
          <a:xfrm rot="10800000" flipH="1">
            <a:off x="1157325" y="4449066"/>
            <a:ext cx="9858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4" name="Google Shape;1234;p81"/>
          <p:cNvCxnSpPr>
            <a:stCxn id="1230" idx="3"/>
          </p:cNvCxnSpPr>
          <p:nvPr/>
        </p:nvCxnSpPr>
        <p:spPr>
          <a:xfrm>
            <a:off x="2428038" y="4449066"/>
            <a:ext cx="689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35" name="Google Shape;1235;p81"/>
          <p:cNvGraphicFramePr/>
          <p:nvPr/>
        </p:nvGraphicFramePr>
        <p:xfrm>
          <a:off x="687338" y="2417425"/>
          <a:ext cx="3196425" cy="13410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0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Private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Public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10.0.0.1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42.0.2.1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10.0.0.2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42.0.2.2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10.0.0.3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42.0.2.3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36" name="Google Shape;1236;p81"/>
          <p:cNvCxnSpPr/>
          <p:nvPr/>
        </p:nvCxnSpPr>
        <p:spPr>
          <a:xfrm>
            <a:off x="3174200" y="4449066"/>
            <a:ext cx="391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7" name="Google Shape;1237;p81"/>
          <p:cNvSpPr txBox="1"/>
          <p:nvPr/>
        </p:nvSpPr>
        <p:spPr>
          <a:xfrm>
            <a:off x="4572000" y="2500525"/>
            <a:ext cx="35007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simpler NAT mode, every host has its own private and public IP.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R1 just needs to change the private IP to that host's corresponding public IP.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NAT</a:t>
            </a:r>
            <a:endParaRPr/>
          </a:p>
        </p:txBody>
      </p:sp>
      <p:sp>
        <p:nvSpPr>
          <p:cNvPr id="1243" name="Google Shape;1243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 requires routers to do extra 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Rewrite headers.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(and maybe rewrite) the Layer 4 header.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a </a:t>
            </a:r>
            <a:r>
              <a:rPr lang="en" i="1"/>
              <a:t>connection state</a:t>
            </a:r>
            <a:r>
              <a:rPr lang="en"/>
              <a:t> table.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 increases complexity of packet forwarding.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CPU cycles per packet.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memory per connection.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NAT Used?</a:t>
            </a:r>
            <a:endParaRPr/>
          </a:p>
        </p:txBody>
      </p:sp>
      <p:sp>
        <p:nvSpPr>
          <p:cNvPr id="1249" name="Google Shape;1249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NAT increases complexity, so it's performed as close to the edge of the network as possible.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Small-scale NAT is used in almost every IPv4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IPv4 addresses ran out, ISPs didn't have enough addresses for each customer.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ISPs had to run Carrier Grade NAT (CGNAT).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complex – many more connections to maintain state for.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 is generally not used for IPv6. There are enough addresses!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4"/>
          <p:cNvSpPr/>
          <p:nvPr/>
        </p:nvSpPr>
        <p:spPr>
          <a:xfrm>
            <a:off x="0" y="3377525"/>
            <a:ext cx="3084000" cy="17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addresses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(inside network)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p84"/>
          <p:cNvSpPr/>
          <p:nvPr/>
        </p:nvSpPr>
        <p:spPr>
          <a:xfrm>
            <a:off x="3084075" y="3377525"/>
            <a:ext cx="6060000" cy="17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addresses (the Internet)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6" name="Google Shape;1256;p84"/>
          <p:cNvSpPr/>
          <p:nvPr/>
        </p:nvSpPr>
        <p:spPr>
          <a:xfrm>
            <a:off x="1202538" y="3537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p84"/>
          <p:cNvSpPr/>
          <p:nvPr/>
        </p:nvSpPr>
        <p:spPr>
          <a:xfrm>
            <a:off x="1202538" y="3930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p84"/>
          <p:cNvSpPr/>
          <p:nvPr/>
        </p:nvSpPr>
        <p:spPr>
          <a:xfrm>
            <a:off x="1202538" y="43110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9" name="Google Shape;1259;p84"/>
          <p:cNvSpPr/>
          <p:nvPr/>
        </p:nvSpPr>
        <p:spPr>
          <a:xfrm>
            <a:off x="2930450" y="393009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0" name="Google Shape;1260;p84"/>
          <p:cNvCxnSpPr>
            <a:stCxn id="1256" idx="6"/>
            <a:endCxn id="1259" idx="1"/>
          </p:cNvCxnSpPr>
          <p:nvPr/>
        </p:nvCxnSpPr>
        <p:spPr>
          <a:xfrm>
            <a:off x="1487538" y="3679975"/>
            <a:ext cx="14430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1" name="Google Shape;1261;p84"/>
          <p:cNvCxnSpPr>
            <a:stCxn id="1257" idx="6"/>
            <a:endCxn id="1259" idx="1"/>
          </p:cNvCxnSpPr>
          <p:nvPr/>
        </p:nvCxnSpPr>
        <p:spPr>
          <a:xfrm>
            <a:off x="1487538" y="4072591"/>
            <a:ext cx="1443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2" name="Google Shape;1262;p84"/>
          <p:cNvCxnSpPr>
            <a:stCxn id="1258" idx="6"/>
            <a:endCxn id="1259" idx="1"/>
          </p:cNvCxnSpPr>
          <p:nvPr/>
        </p:nvCxnSpPr>
        <p:spPr>
          <a:xfrm rot="10800000" flipH="1">
            <a:off x="1487538" y="4072591"/>
            <a:ext cx="1443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3" name="Google Shape;1263;p84"/>
          <p:cNvSpPr/>
          <p:nvPr/>
        </p:nvSpPr>
        <p:spPr>
          <a:xfrm>
            <a:off x="7045238" y="37014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4" name="Google Shape;1264;p84"/>
          <p:cNvSpPr/>
          <p:nvPr/>
        </p:nvSpPr>
        <p:spPr>
          <a:xfrm>
            <a:off x="42971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5" name="Google Shape;1265;p84"/>
          <p:cNvSpPr/>
          <p:nvPr/>
        </p:nvSpPr>
        <p:spPr>
          <a:xfrm>
            <a:off x="65069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6" name="Google Shape;1266;p84"/>
          <p:cNvCxnSpPr>
            <a:stCxn id="1259" idx="3"/>
            <a:endCxn id="1264" idx="1"/>
          </p:cNvCxnSpPr>
          <p:nvPr/>
        </p:nvCxnSpPr>
        <p:spPr>
          <a:xfrm>
            <a:off x="3215450" y="4072591"/>
            <a:ext cx="108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7" name="Google Shape;1267;p84"/>
          <p:cNvCxnSpPr>
            <a:stCxn id="1268" idx="3"/>
            <a:endCxn id="1265" idx="1"/>
          </p:cNvCxnSpPr>
          <p:nvPr/>
        </p:nvCxnSpPr>
        <p:spPr>
          <a:xfrm>
            <a:off x="5587700" y="4072591"/>
            <a:ext cx="91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9" name="Google Shape;1269;p84"/>
          <p:cNvCxnSpPr>
            <a:stCxn id="1265" idx="3"/>
            <a:endCxn id="1263" idx="2"/>
          </p:cNvCxnSpPr>
          <p:nvPr/>
        </p:nvCxnSpPr>
        <p:spPr>
          <a:xfrm rot="10800000" flipH="1">
            <a:off x="6649400" y="38439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0" name="Google Shape;1270;p84"/>
          <p:cNvSpPr/>
          <p:nvPr/>
        </p:nvSpPr>
        <p:spPr>
          <a:xfrm>
            <a:off x="7045238" y="415869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1" name="Google Shape;1271;p84"/>
          <p:cNvCxnSpPr>
            <a:stCxn id="1265" idx="3"/>
            <a:endCxn id="1270" idx="2"/>
          </p:cNvCxnSpPr>
          <p:nvPr/>
        </p:nvCxnSpPr>
        <p:spPr>
          <a:xfrm>
            <a:off x="6649400" y="4072591"/>
            <a:ext cx="395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8" name="Google Shape;1268;p84"/>
          <p:cNvSpPr/>
          <p:nvPr/>
        </p:nvSpPr>
        <p:spPr>
          <a:xfrm>
            <a:off x="5445200" y="4001341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2" name="Google Shape;1272;p84"/>
          <p:cNvCxnSpPr>
            <a:stCxn id="1264" idx="3"/>
            <a:endCxn id="1268" idx="1"/>
          </p:cNvCxnSpPr>
          <p:nvPr/>
        </p:nvCxnSpPr>
        <p:spPr>
          <a:xfrm>
            <a:off x="4439600" y="4072591"/>
            <a:ext cx="10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3" name="Google Shape;1273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Inbound Connections</a:t>
            </a:r>
            <a:endParaRPr/>
          </a:p>
        </p:txBody>
      </p:sp>
      <p:sp>
        <p:nvSpPr>
          <p:cNvPr id="1274" name="Google Shape;1274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far, we've assumed connections are initiated by the client (inside).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someone from outside initiates a connection?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NAT doesn't support inbound connections!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initiate a connection to someone with a private address.</a:t>
            </a:r>
            <a:endParaRPr/>
          </a:p>
        </p:txBody>
      </p:sp>
      <p:graphicFrame>
        <p:nvGraphicFramePr>
          <p:cNvPr id="1275" name="Google Shape;1275;p84"/>
          <p:cNvGraphicFramePr/>
          <p:nvPr/>
        </p:nvGraphicFramePr>
        <p:xfrm>
          <a:off x="2207025" y="2158850"/>
          <a:ext cx="1731850" cy="10728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86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NAT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Outside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7425" marR="27425" marT="27425" marB="27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76" name="Google Shape;1276;p84"/>
          <p:cNvSpPr/>
          <p:nvPr/>
        </p:nvSpPr>
        <p:spPr>
          <a:xfrm>
            <a:off x="7290950" y="3563800"/>
            <a:ext cx="1075800" cy="560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7" name="Google Shape;1277;p84"/>
          <p:cNvCxnSpPr>
            <a:stCxn id="1278" idx="1"/>
            <a:endCxn id="1279" idx="3"/>
          </p:cNvCxnSpPr>
          <p:nvPr/>
        </p:nvCxnSpPr>
        <p:spPr>
          <a:xfrm rot="10800000">
            <a:off x="3607700" y="4451175"/>
            <a:ext cx="58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8" name="Google Shape;1278;p84"/>
          <p:cNvSpPr txBox="1"/>
          <p:nvPr/>
        </p:nvSpPr>
        <p:spPr>
          <a:xfrm>
            <a:off x="4196900" y="4315725"/>
            <a:ext cx="149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Who is this for?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84"/>
          <p:cNvSpPr/>
          <p:nvPr/>
        </p:nvSpPr>
        <p:spPr>
          <a:xfrm>
            <a:off x="2531899" y="4170975"/>
            <a:ext cx="1075800" cy="560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To: 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Inbound Connections</a:t>
            </a:r>
            <a:endParaRPr/>
          </a:p>
        </p:txBody>
      </p:sp>
      <p:sp>
        <p:nvSpPr>
          <p:cNvPr id="1286" name="Google Shape;1286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Basic NAT doesn't support inbound connections.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Breaks the end-to-end principle!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usually okay.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your computer, you usually initiate all the connections.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support inbound connections, the router needs a </a:t>
            </a:r>
            <a:r>
              <a:rPr lang="en" i="1"/>
              <a:t>port mapping table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"If someone initiates a connection on Port 50000, it's for A."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can manually specify the port it's listening 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protocols exist for auto-configuring open ports.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UPnP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Universal Plug-n-Play</a:t>
            </a:r>
            <a:r>
              <a:rPr lang="en" sz="1400">
                <a:solidFill>
                  <a:schemeClr val="accent3"/>
                </a:solidFill>
              </a:rPr>
              <a:t>)</a:t>
            </a:r>
            <a:r>
              <a:rPr lang="en"/>
              <a:t>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NAT-PMP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NAT Port Mapping Protocol</a:t>
            </a:r>
            <a:r>
              <a:rPr lang="en" sz="1400">
                <a:solidFill>
                  <a:schemeClr val="accent3"/>
                </a:solidFill>
              </a:rPr>
              <a:t>)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NAT: Security Implications</a:t>
            </a:r>
            <a:endParaRPr/>
          </a:p>
        </p:txBody>
      </p:sp>
      <p:sp>
        <p:nvSpPr>
          <p:cNvPr id="1292" name="Google Shape;1292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 disallows inbound connections by default.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be thought of as a security feature, similar to firewalls.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of a side effect than an intentional security policy.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 can help preserve client privacy.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Without NAT: Server sees host's address.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From: A, To: 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IP address is derived from MAC address, server can learn the exact computer being used.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NAT: Server sees router IP address.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From: R1, To: 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Again, more of a side effect.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Temporary/privacy addresses exist for IPv6.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87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ARP: Connecting Layers 2 and 3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DHCP: Joining a New Network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NAT: Network Address Translation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Basic 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-US" dirty="0">
                <a:solidFill>
                  <a:srgbClr val="B7B7B7"/>
                </a:solidFill>
              </a:rPr>
              <a:t>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Implementing NAT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TLS: Secure Bytestreams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End-to-End Walkthrough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298" name="Google Shape;1298;p87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TLS: Secure Bytestreams</a:t>
            </a:r>
            <a:endParaRPr/>
          </a:p>
        </p:txBody>
      </p:sp>
      <p:sp>
        <p:nvSpPr>
          <p:cNvPr id="1299" name="Google Shape;1299;p87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17, Spring 2026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is Vulnerable</a:t>
            </a:r>
            <a:endParaRPr/>
          </a:p>
        </p:txBody>
      </p:sp>
      <p:sp>
        <p:nvSpPr>
          <p:cNvPr id="1305" name="Google Shape;1305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 attacker could read or modify TCP packets.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Malicious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sniffing packets on a wire.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 attacker could impersonate a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do a DNS lookup for www.bank.com.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changes the DNS response, mapping www.bank.com to 6.6.6.6.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connect to the website, you're talking to the attacker!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Secure Bytestreams</a:t>
            </a:r>
            <a:endParaRPr/>
          </a:p>
        </p:txBody>
      </p:sp>
      <p:sp>
        <p:nvSpPr>
          <p:cNvPr id="1311" name="Google Shape;1311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822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TLS adds security on top of TCP.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Relies on Layer 4 bytestream.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a </a:t>
            </a:r>
            <a:r>
              <a:rPr lang="en" i="1"/>
              <a:t>secure</a:t>
            </a:r>
            <a:r>
              <a:rPr lang="en"/>
              <a:t> bytestream to Layer 7.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abstraction, but data in the bytestream is now encrypted.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HTTPS runs on top of TLS.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Uses port 443.</a:t>
            </a:r>
            <a:r>
              <a:rPr lang="en" sz="1400">
                <a:solidFill>
                  <a:schemeClr val="accent3"/>
                </a:solidFill>
              </a:rPr>
              <a:t>)</a:t>
            </a:r>
            <a:br>
              <a:rPr lang="en"/>
            </a:br>
            <a:r>
              <a:rPr lang="en"/>
              <a:t>HTTP runs on top of TCP.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Uses port 80.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(Note: It's Layer 4.5 because 5 and 6 are obsolete, and unrelated to security.)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312" name="Google Shape;1312;p89"/>
          <p:cNvSpPr/>
          <p:nvPr/>
        </p:nvSpPr>
        <p:spPr>
          <a:xfrm>
            <a:off x="5462600" y="3424850"/>
            <a:ext cx="1548900" cy="50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Physical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3" name="Google Shape;1313;p89"/>
          <p:cNvSpPr/>
          <p:nvPr/>
        </p:nvSpPr>
        <p:spPr>
          <a:xfrm>
            <a:off x="5462600" y="2919950"/>
            <a:ext cx="1548900" cy="50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 Link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89"/>
          <p:cNvSpPr/>
          <p:nvPr/>
        </p:nvSpPr>
        <p:spPr>
          <a:xfrm>
            <a:off x="5462600" y="2415050"/>
            <a:ext cx="1548900" cy="50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89"/>
          <p:cNvSpPr/>
          <p:nvPr/>
        </p:nvSpPr>
        <p:spPr>
          <a:xfrm>
            <a:off x="5462600" y="1910150"/>
            <a:ext cx="1548900" cy="50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Transport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89"/>
          <p:cNvSpPr/>
          <p:nvPr/>
        </p:nvSpPr>
        <p:spPr>
          <a:xfrm>
            <a:off x="5462600" y="1405250"/>
            <a:ext cx="1548900" cy="50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Secure Transport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89"/>
          <p:cNvSpPr txBox="1"/>
          <p:nvPr/>
        </p:nvSpPr>
        <p:spPr>
          <a:xfrm>
            <a:off x="4962050" y="1457600"/>
            <a:ext cx="46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4.5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8" name="Google Shape;1318;p89"/>
          <p:cNvSpPr txBox="1"/>
          <p:nvPr/>
        </p:nvSpPr>
        <p:spPr>
          <a:xfrm>
            <a:off x="5130670" y="19625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89"/>
          <p:cNvSpPr txBox="1"/>
          <p:nvPr/>
        </p:nvSpPr>
        <p:spPr>
          <a:xfrm>
            <a:off x="5130670" y="24674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0" name="Google Shape;1320;p89"/>
          <p:cNvSpPr txBox="1"/>
          <p:nvPr/>
        </p:nvSpPr>
        <p:spPr>
          <a:xfrm>
            <a:off x="5130670" y="29723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1" name="Google Shape;1321;p89"/>
          <p:cNvSpPr txBox="1"/>
          <p:nvPr/>
        </p:nvSpPr>
        <p:spPr>
          <a:xfrm>
            <a:off x="5130670" y="34772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89"/>
          <p:cNvSpPr txBox="1"/>
          <p:nvPr/>
        </p:nvSpPr>
        <p:spPr>
          <a:xfrm>
            <a:off x="7011425" y="14576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(TLS)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3" name="Google Shape;1323;p89"/>
          <p:cNvSpPr txBox="1"/>
          <p:nvPr/>
        </p:nvSpPr>
        <p:spPr>
          <a:xfrm>
            <a:off x="7011425" y="19625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(TCP, UDP)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4" name="Google Shape;1324;p89"/>
          <p:cNvSpPr txBox="1"/>
          <p:nvPr/>
        </p:nvSpPr>
        <p:spPr>
          <a:xfrm>
            <a:off x="7011425" y="24674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(IP)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5" name="Google Shape;1325;p89"/>
          <p:cNvSpPr txBox="1"/>
          <p:nvPr/>
        </p:nvSpPr>
        <p:spPr>
          <a:xfrm>
            <a:off x="7011425" y="29723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(Ethernet)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p89"/>
          <p:cNvSpPr txBox="1"/>
          <p:nvPr/>
        </p:nvSpPr>
        <p:spPr>
          <a:xfrm>
            <a:off x="7011425" y="34772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(Optical fiber, copper)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7" name="Google Shape;1327;p89"/>
          <p:cNvSpPr/>
          <p:nvPr/>
        </p:nvSpPr>
        <p:spPr>
          <a:xfrm>
            <a:off x="5462600" y="899425"/>
            <a:ext cx="1548900" cy="5049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8" name="Google Shape;1328;p89"/>
          <p:cNvSpPr txBox="1"/>
          <p:nvPr/>
        </p:nvSpPr>
        <p:spPr>
          <a:xfrm>
            <a:off x="5130670" y="951775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9" name="Google Shape;1329;p89"/>
          <p:cNvSpPr txBox="1"/>
          <p:nvPr/>
        </p:nvSpPr>
        <p:spPr>
          <a:xfrm>
            <a:off x="7011425" y="951775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(DNS, HTTP)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</a:t>
            </a:r>
            <a:endParaRPr/>
          </a:p>
        </p:txBody>
      </p:sp>
      <p:sp>
        <p:nvSpPr>
          <p:cNvPr id="1335" name="Google Shape;1335;p9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TLS uses cryptography to protect messages sent over the bytestream.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Messages are encrypted.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Messages are tamper-proof.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Look up "message authentication codes" if curious.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TLS starts with a handshake.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Exchanges secret keys.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Verifies identity of the server (stops impersonators).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Handshake runs over TCP bytestream. No need to think about packets!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ARP (Address Resolution Protocol) – Steps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ARP</a:t>
            </a:r>
            <a:r>
              <a:rPr lang="en"/>
              <a:t> translates Layer 3 IP addresses to Layer 2 MAC addresses.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Alice knows Bob's IP address is 1.2.3.4.</a:t>
            </a:r>
            <a:br>
              <a:rPr lang="en"/>
            </a:br>
            <a:r>
              <a:rPr lang="en"/>
              <a:t>She wants to know Bob's MAC address.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Steps of the protocol: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Alice checks her cache to see if she already knows Bob's MAC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Bob's MAC address is not in the cache, Alice broadcasts:</a:t>
            </a:r>
            <a:br>
              <a:rPr lang="en"/>
            </a:br>
            <a:r>
              <a:rPr lang="en"/>
              <a:t>"What is the MAC address of 1.2.3.4?"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Bob responds by unicasting to Alice:</a:t>
            </a:r>
            <a:br>
              <a:rPr lang="en"/>
            </a:br>
            <a:r>
              <a:rPr lang="en"/>
              <a:t>"My IP is 1.2.3.4 and my MAC address is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ca:fe:f0:0d:be:ef</a:t>
            </a:r>
            <a:r>
              <a:rPr lang="en"/>
              <a:t>."</a:t>
            </a:r>
            <a:br>
              <a:rPr lang="en"/>
            </a:br>
            <a:r>
              <a:rPr lang="en"/>
              <a:t>Everyone else does nothing.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Alice caches the result.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 (1/5)</a:t>
            </a:r>
            <a:endParaRPr/>
          </a:p>
        </p:txBody>
      </p:sp>
      <p:sp>
        <p:nvSpPr>
          <p:cNvPr id="1341" name="Google Shape;1341;p9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8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1: Client and server exchange hellos.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Exchange random numbers, to ensure that every handshake results in different keys.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Don't want to use the same key every time (e.g. if attacker hacks us and learns the key).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Agree on which cryptographic schemes to use.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sends a list of schemes it can use.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picks one.</a:t>
            </a:r>
            <a:endParaRPr/>
          </a:p>
        </p:txBody>
      </p:sp>
      <p:cxnSp>
        <p:nvCxnSpPr>
          <p:cNvPr id="1342" name="Google Shape;1342;p91"/>
          <p:cNvCxnSpPr/>
          <p:nvPr/>
        </p:nvCxnSpPr>
        <p:spPr>
          <a:xfrm>
            <a:off x="62211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3" name="Google Shape;1343;p91"/>
          <p:cNvSpPr txBox="1"/>
          <p:nvPr/>
        </p:nvSpPr>
        <p:spPr>
          <a:xfrm>
            <a:off x="5889625" y="4661900"/>
            <a:ext cx="66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4" name="Google Shape;1344;p91"/>
          <p:cNvCxnSpPr/>
          <p:nvPr/>
        </p:nvCxnSpPr>
        <p:spPr>
          <a:xfrm>
            <a:off x="86329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5" name="Google Shape;1345;p91"/>
          <p:cNvSpPr txBox="1"/>
          <p:nvPr/>
        </p:nvSpPr>
        <p:spPr>
          <a:xfrm>
            <a:off x="8271275" y="4661900"/>
            <a:ext cx="72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6" name="Google Shape;1346;p91"/>
          <p:cNvCxnSpPr/>
          <p:nvPr/>
        </p:nvCxnSpPr>
        <p:spPr>
          <a:xfrm>
            <a:off x="6223100" y="764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7" name="Google Shape;1347;p91"/>
          <p:cNvSpPr txBox="1"/>
          <p:nvPr/>
        </p:nvSpPr>
        <p:spPr>
          <a:xfrm rot="509547">
            <a:off x="6277266" y="692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ClientHello</a:t>
            </a:r>
            <a:endParaRPr i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8" name="Google Shape;1348;p91"/>
          <p:cNvCxnSpPr/>
          <p:nvPr/>
        </p:nvCxnSpPr>
        <p:spPr>
          <a:xfrm flipH="1">
            <a:off x="6223100" y="1298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9" name="Google Shape;1349;p91"/>
          <p:cNvSpPr txBox="1"/>
          <p:nvPr/>
        </p:nvSpPr>
        <p:spPr>
          <a:xfrm rot="-509547" flipH="1">
            <a:off x="6277266" y="1225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ServerHello</a:t>
            </a:r>
            <a:endParaRPr i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9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8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2: Server sends certificate of authenticity.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client to verify it's talking to the real server, and not an impersonator.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additional steps needed to verify.</a:t>
            </a:r>
            <a:br>
              <a:rPr lang="en"/>
            </a:br>
            <a:r>
              <a:rPr lang="en"/>
              <a:t>Not described here.</a:t>
            </a:r>
            <a:endParaRPr/>
          </a:p>
        </p:txBody>
      </p:sp>
      <p:sp>
        <p:nvSpPr>
          <p:cNvPr id="1355" name="Google Shape;1355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 (2/5)</a:t>
            </a:r>
            <a:endParaRPr/>
          </a:p>
        </p:txBody>
      </p:sp>
      <p:cxnSp>
        <p:nvCxnSpPr>
          <p:cNvPr id="1356" name="Google Shape;1356;p92"/>
          <p:cNvCxnSpPr/>
          <p:nvPr/>
        </p:nvCxnSpPr>
        <p:spPr>
          <a:xfrm>
            <a:off x="62211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92"/>
          <p:cNvSpPr txBox="1"/>
          <p:nvPr/>
        </p:nvSpPr>
        <p:spPr>
          <a:xfrm>
            <a:off x="5889625" y="4661900"/>
            <a:ext cx="66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8" name="Google Shape;1358;p92"/>
          <p:cNvCxnSpPr/>
          <p:nvPr/>
        </p:nvCxnSpPr>
        <p:spPr>
          <a:xfrm>
            <a:off x="86329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9" name="Google Shape;1359;p92"/>
          <p:cNvSpPr txBox="1"/>
          <p:nvPr/>
        </p:nvSpPr>
        <p:spPr>
          <a:xfrm>
            <a:off x="8271275" y="4661900"/>
            <a:ext cx="72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0" name="Google Shape;1360;p92"/>
          <p:cNvCxnSpPr/>
          <p:nvPr/>
        </p:nvCxnSpPr>
        <p:spPr>
          <a:xfrm flipH="1">
            <a:off x="6223100" y="1679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1" name="Google Shape;1361;p92"/>
          <p:cNvSpPr txBox="1"/>
          <p:nvPr/>
        </p:nvSpPr>
        <p:spPr>
          <a:xfrm rot="-509547" flipH="1">
            <a:off x="6277266" y="1606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2. Server Certificate</a:t>
            </a:r>
            <a:endParaRPr i="1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2" name="Google Shape;1362;p92"/>
          <p:cNvCxnSpPr/>
          <p:nvPr/>
        </p:nvCxnSpPr>
        <p:spPr>
          <a:xfrm>
            <a:off x="6223100" y="764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3" name="Google Shape;1363;p92"/>
          <p:cNvSpPr txBox="1"/>
          <p:nvPr/>
        </p:nvSpPr>
        <p:spPr>
          <a:xfrm rot="509547">
            <a:off x="6277266" y="692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ClientHello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4" name="Google Shape;1364;p92"/>
          <p:cNvCxnSpPr/>
          <p:nvPr/>
        </p:nvCxnSpPr>
        <p:spPr>
          <a:xfrm flipH="1">
            <a:off x="6223100" y="1298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5" name="Google Shape;1365;p92"/>
          <p:cNvSpPr txBox="1"/>
          <p:nvPr/>
        </p:nvSpPr>
        <p:spPr>
          <a:xfrm rot="-509547" flipH="1">
            <a:off x="6277266" y="1225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ServerHello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9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8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3: Secret exchange.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and server use cryptography to derive a secret key that only the two of them know.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Use RSA public-key encryption.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encrypts secret with server's public key.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can use private key to learn the secret.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cannot learn the secret (doesn't know server's private key).</a:t>
            </a:r>
            <a:endParaRPr/>
          </a:p>
        </p:txBody>
      </p:sp>
      <p:sp>
        <p:nvSpPr>
          <p:cNvPr id="1371" name="Google Shape;1371;p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 (3/5)</a:t>
            </a:r>
            <a:endParaRPr/>
          </a:p>
        </p:txBody>
      </p:sp>
      <p:cxnSp>
        <p:nvCxnSpPr>
          <p:cNvPr id="1372" name="Google Shape;1372;p93"/>
          <p:cNvCxnSpPr/>
          <p:nvPr/>
        </p:nvCxnSpPr>
        <p:spPr>
          <a:xfrm>
            <a:off x="62211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3" name="Google Shape;1373;p93"/>
          <p:cNvSpPr txBox="1"/>
          <p:nvPr/>
        </p:nvSpPr>
        <p:spPr>
          <a:xfrm>
            <a:off x="5889625" y="4661900"/>
            <a:ext cx="66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4" name="Google Shape;1374;p93"/>
          <p:cNvCxnSpPr/>
          <p:nvPr/>
        </p:nvCxnSpPr>
        <p:spPr>
          <a:xfrm>
            <a:off x="86329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5" name="Google Shape;1375;p93"/>
          <p:cNvSpPr txBox="1"/>
          <p:nvPr/>
        </p:nvSpPr>
        <p:spPr>
          <a:xfrm>
            <a:off x="8271275" y="4661900"/>
            <a:ext cx="72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6" name="Google Shape;1376;p93"/>
          <p:cNvCxnSpPr/>
          <p:nvPr/>
        </p:nvCxnSpPr>
        <p:spPr>
          <a:xfrm>
            <a:off x="6223100" y="2288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7" name="Google Shape;1377;p93"/>
          <p:cNvSpPr txBox="1"/>
          <p:nvPr/>
        </p:nvSpPr>
        <p:spPr>
          <a:xfrm rot="509547">
            <a:off x="6277266" y="2216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3. Secret Exchange</a:t>
            </a:r>
            <a:endParaRPr i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8" name="Google Shape;1378;p93"/>
          <p:cNvCxnSpPr/>
          <p:nvPr/>
        </p:nvCxnSpPr>
        <p:spPr>
          <a:xfrm>
            <a:off x="6223100" y="764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9" name="Google Shape;1379;p93"/>
          <p:cNvSpPr txBox="1"/>
          <p:nvPr/>
        </p:nvSpPr>
        <p:spPr>
          <a:xfrm rot="509547">
            <a:off x="6277266" y="692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ClientHello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0" name="Google Shape;1380;p93"/>
          <p:cNvCxnSpPr/>
          <p:nvPr/>
        </p:nvCxnSpPr>
        <p:spPr>
          <a:xfrm flipH="1">
            <a:off x="6223100" y="1298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1" name="Google Shape;1381;p93"/>
          <p:cNvSpPr txBox="1"/>
          <p:nvPr/>
        </p:nvSpPr>
        <p:spPr>
          <a:xfrm rot="-509547" flipH="1">
            <a:off x="6277266" y="1225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ServerHello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2" name="Google Shape;1382;p93"/>
          <p:cNvCxnSpPr/>
          <p:nvPr/>
        </p:nvCxnSpPr>
        <p:spPr>
          <a:xfrm flipH="1">
            <a:off x="6223100" y="1679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3" name="Google Shape;1383;p93"/>
          <p:cNvSpPr txBox="1"/>
          <p:nvPr/>
        </p:nvSpPr>
        <p:spPr>
          <a:xfrm rot="-509547" flipH="1">
            <a:off x="6277266" y="1606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2. Server Certificate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9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8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4: Secret key derivation.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and client each derive key based on random numbers and the shared secret.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Derivation is done locally and independently by the client and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messages sent over network in this step!</a:t>
            </a:r>
            <a:endParaRPr/>
          </a:p>
        </p:txBody>
      </p:sp>
      <p:sp>
        <p:nvSpPr>
          <p:cNvPr id="1389" name="Google Shape;1389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 (4/5)</a:t>
            </a:r>
            <a:endParaRPr/>
          </a:p>
        </p:txBody>
      </p:sp>
      <p:cxnSp>
        <p:nvCxnSpPr>
          <p:cNvPr id="1390" name="Google Shape;1390;p94"/>
          <p:cNvCxnSpPr/>
          <p:nvPr/>
        </p:nvCxnSpPr>
        <p:spPr>
          <a:xfrm>
            <a:off x="62211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1" name="Google Shape;1391;p94"/>
          <p:cNvSpPr txBox="1"/>
          <p:nvPr/>
        </p:nvSpPr>
        <p:spPr>
          <a:xfrm>
            <a:off x="5889625" y="4661900"/>
            <a:ext cx="66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2" name="Google Shape;1392;p94"/>
          <p:cNvCxnSpPr/>
          <p:nvPr/>
        </p:nvCxnSpPr>
        <p:spPr>
          <a:xfrm>
            <a:off x="86329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3" name="Google Shape;1393;p94"/>
          <p:cNvSpPr txBox="1"/>
          <p:nvPr/>
        </p:nvSpPr>
        <p:spPr>
          <a:xfrm>
            <a:off x="8271275" y="4661900"/>
            <a:ext cx="72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94"/>
          <p:cNvSpPr txBox="1"/>
          <p:nvPr/>
        </p:nvSpPr>
        <p:spPr>
          <a:xfrm>
            <a:off x="6268550" y="2864490"/>
            <a:ext cx="1028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4. Derive Secret Keys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5" name="Google Shape;1395;p94"/>
          <p:cNvSpPr txBox="1"/>
          <p:nvPr/>
        </p:nvSpPr>
        <p:spPr>
          <a:xfrm>
            <a:off x="7560875" y="2864490"/>
            <a:ext cx="1028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4. Derive Secret Keys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6" name="Google Shape;1396;p94"/>
          <p:cNvCxnSpPr/>
          <p:nvPr/>
        </p:nvCxnSpPr>
        <p:spPr>
          <a:xfrm>
            <a:off x="6223100" y="764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7" name="Google Shape;1397;p94"/>
          <p:cNvSpPr txBox="1"/>
          <p:nvPr/>
        </p:nvSpPr>
        <p:spPr>
          <a:xfrm rot="509547">
            <a:off x="6277266" y="692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ClientHello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8" name="Google Shape;1398;p94"/>
          <p:cNvCxnSpPr/>
          <p:nvPr/>
        </p:nvCxnSpPr>
        <p:spPr>
          <a:xfrm flipH="1">
            <a:off x="6223100" y="1298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9" name="Google Shape;1399;p94"/>
          <p:cNvSpPr txBox="1"/>
          <p:nvPr/>
        </p:nvSpPr>
        <p:spPr>
          <a:xfrm rot="-509547" flipH="1">
            <a:off x="6277266" y="1225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ServerHello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0" name="Google Shape;1400;p94"/>
          <p:cNvCxnSpPr/>
          <p:nvPr/>
        </p:nvCxnSpPr>
        <p:spPr>
          <a:xfrm flipH="1">
            <a:off x="6223100" y="1679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1" name="Google Shape;1401;p94"/>
          <p:cNvSpPr txBox="1"/>
          <p:nvPr/>
        </p:nvSpPr>
        <p:spPr>
          <a:xfrm rot="-509547" flipH="1">
            <a:off x="6277266" y="1606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2. Server Certificate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2" name="Google Shape;1402;p94"/>
          <p:cNvCxnSpPr/>
          <p:nvPr/>
        </p:nvCxnSpPr>
        <p:spPr>
          <a:xfrm>
            <a:off x="6223100" y="2288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3" name="Google Shape;1403;p94"/>
          <p:cNvSpPr txBox="1"/>
          <p:nvPr/>
        </p:nvSpPr>
        <p:spPr>
          <a:xfrm rot="509547">
            <a:off x="6277266" y="2216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3. Secret Exchange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9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8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5: Exchange acknowledgments.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cryptography to make sure client and server derived the same secret keys.</a:t>
            </a:r>
            <a:endParaRPr/>
          </a:p>
        </p:txBody>
      </p:sp>
      <p:sp>
        <p:nvSpPr>
          <p:cNvPr id="1409" name="Google Shape;1409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 (5/5)</a:t>
            </a:r>
            <a:endParaRPr/>
          </a:p>
        </p:txBody>
      </p:sp>
      <p:cxnSp>
        <p:nvCxnSpPr>
          <p:cNvPr id="1410" name="Google Shape;1410;p95"/>
          <p:cNvCxnSpPr/>
          <p:nvPr/>
        </p:nvCxnSpPr>
        <p:spPr>
          <a:xfrm>
            <a:off x="62211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95"/>
          <p:cNvSpPr txBox="1"/>
          <p:nvPr/>
        </p:nvSpPr>
        <p:spPr>
          <a:xfrm>
            <a:off x="5889625" y="4661900"/>
            <a:ext cx="66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2" name="Google Shape;1412;p95"/>
          <p:cNvCxnSpPr/>
          <p:nvPr/>
        </p:nvCxnSpPr>
        <p:spPr>
          <a:xfrm>
            <a:off x="86329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3" name="Google Shape;1413;p95"/>
          <p:cNvSpPr txBox="1"/>
          <p:nvPr/>
        </p:nvSpPr>
        <p:spPr>
          <a:xfrm>
            <a:off x="8271275" y="4661900"/>
            <a:ext cx="72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4" name="Google Shape;1414;p95"/>
          <p:cNvCxnSpPr/>
          <p:nvPr/>
        </p:nvCxnSpPr>
        <p:spPr>
          <a:xfrm>
            <a:off x="6223100" y="764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5" name="Google Shape;1415;p95"/>
          <p:cNvSpPr txBox="1"/>
          <p:nvPr/>
        </p:nvSpPr>
        <p:spPr>
          <a:xfrm rot="509547">
            <a:off x="6277266" y="692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ClientHello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95"/>
          <p:cNvSpPr txBox="1"/>
          <p:nvPr/>
        </p:nvSpPr>
        <p:spPr>
          <a:xfrm>
            <a:off x="6268550" y="2864490"/>
            <a:ext cx="1028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4. Derive Secret Keys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7" name="Google Shape;1417;p95"/>
          <p:cNvSpPr txBox="1"/>
          <p:nvPr/>
        </p:nvSpPr>
        <p:spPr>
          <a:xfrm>
            <a:off x="7560875" y="2864490"/>
            <a:ext cx="1028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4. Derive Secret Keys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8" name="Google Shape;1418;p95"/>
          <p:cNvCxnSpPr/>
          <p:nvPr/>
        </p:nvCxnSpPr>
        <p:spPr>
          <a:xfrm flipH="1">
            <a:off x="6223100" y="1298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9" name="Google Shape;1419;p95"/>
          <p:cNvSpPr txBox="1"/>
          <p:nvPr/>
        </p:nvSpPr>
        <p:spPr>
          <a:xfrm rot="-509547" flipH="1">
            <a:off x="6277266" y="1225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1. ServerHello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0" name="Google Shape;1420;p95"/>
          <p:cNvCxnSpPr/>
          <p:nvPr/>
        </p:nvCxnSpPr>
        <p:spPr>
          <a:xfrm flipH="1">
            <a:off x="6223100" y="1679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1" name="Google Shape;1421;p95"/>
          <p:cNvSpPr txBox="1"/>
          <p:nvPr/>
        </p:nvSpPr>
        <p:spPr>
          <a:xfrm rot="-509547" flipH="1">
            <a:off x="6277266" y="1606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2. Server Certificate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2" name="Google Shape;1422;p95"/>
          <p:cNvCxnSpPr/>
          <p:nvPr/>
        </p:nvCxnSpPr>
        <p:spPr>
          <a:xfrm>
            <a:off x="6223100" y="2288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3" name="Google Shape;1423;p95"/>
          <p:cNvSpPr txBox="1"/>
          <p:nvPr/>
        </p:nvSpPr>
        <p:spPr>
          <a:xfrm rot="509547">
            <a:off x="6277266" y="2216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3. Secret Exchange</a:t>
            </a:r>
            <a:endParaRPr i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4" name="Google Shape;1424;p95"/>
          <p:cNvCxnSpPr/>
          <p:nvPr/>
        </p:nvCxnSpPr>
        <p:spPr>
          <a:xfrm>
            <a:off x="6223100" y="36603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5" name="Google Shape;1425;p95"/>
          <p:cNvSpPr txBox="1"/>
          <p:nvPr/>
        </p:nvSpPr>
        <p:spPr>
          <a:xfrm rot="509547">
            <a:off x="6277266" y="35880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5. Ack</a:t>
            </a:r>
            <a:endParaRPr i="1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6" name="Google Shape;1426;p95"/>
          <p:cNvCxnSpPr/>
          <p:nvPr/>
        </p:nvCxnSpPr>
        <p:spPr>
          <a:xfrm flipH="1">
            <a:off x="6223100" y="41175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7" name="Google Shape;1427;p95"/>
          <p:cNvSpPr txBox="1"/>
          <p:nvPr/>
        </p:nvSpPr>
        <p:spPr>
          <a:xfrm rot="-509547" flipH="1">
            <a:off x="6277266" y="40452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5. Ack</a:t>
            </a:r>
            <a:endParaRPr i="1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9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8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After the handshake, all future messages are protected by the secret keys.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Encrypted and tamper-proof.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can send data over the secured bytestream.</a:t>
            </a:r>
            <a:endParaRPr/>
          </a:p>
        </p:txBody>
      </p:sp>
      <p:sp>
        <p:nvSpPr>
          <p:cNvPr id="1433" name="Google Shape;1433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Handshake</a:t>
            </a:r>
            <a:endParaRPr/>
          </a:p>
        </p:txBody>
      </p:sp>
      <p:cxnSp>
        <p:nvCxnSpPr>
          <p:cNvPr id="1434" name="Google Shape;1434;p96"/>
          <p:cNvCxnSpPr/>
          <p:nvPr/>
        </p:nvCxnSpPr>
        <p:spPr>
          <a:xfrm>
            <a:off x="62211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5" name="Google Shape;1435;p96"/>
          <p:cNvSpPr txBox="1"/>
          <p:nvPr/>
        </p:nvSpPr>
        <p:spPr>
          <a:xfrm>
            <a:off x="5889625" y="4661900"/>
            <a:ext cx="66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6" name="Google Shape;1436;p96"/>
          <p:cNvCxnSpPr/>
          <p:nvPr/>
        </p:nvCxnSpPr>
        <p:spPr>
          <a:xfrm>
            <a:off x="8632925" y="548350"/>
            <a:ext cx="0" cy="41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7" name="Google Shape;1437;p96"/>
          <p:cNvSpPr txBox="1"/>
          <p:nvPr/>
        </p:nvSpPr>
        <p:spPr>
          <a:xfrm>
            <a:off x="8271275" y="4661900"/>
            <a:ext cx="72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8" name="Google Shape;1438;p96"/>
          <p:cNvCxnSpPr/>
          <p:nvPr/>
        </p:nvCxnSpPr>
        <p:spPr>
          <a:xfrm>
            <a:off x="6223100" y="764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9" name="Google Shape;1439;p96"/>
          <p:cNvSpPr txBox="1"/>
          <p:nvPr/>
        </p:nvSpPr>
        <p:spPr>
          <a:xfrm rot="509547">
            <a:off x="6277266" y="692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ClientHello</a:t>
            </a:r>
            <a:endParaRPr i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0" name="Google Shape;1440;p96"/>
          <p:cNvSpPr txBox="1"/>
          <p:nvPr/>
        </p:nvSpPr>
        <p:spPr>
          <a:xfrm>
            <a:off x="6268550" y="2864490"/>
            <a:ext cx="1028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4. Derive Secret Keys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1" name="Google Shape;1441;p96"/>
          <p:cNvSpPr txBox="1"/>
          <p:nvPr/>
        </p:nvSpPr>
        <p:spPr>
          <a:xfrm>
            <a:off x="7560875" y="2864490"/>
            <a:ext cx="1028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4. Derive Secret Keys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2" name="Google Shape;1442;p96"/>
          <p:cNvCxnSpPr/>
          <p:nvPr/>
        </p:nvCxnSpPr>
        <p:spPr>
          <a:xfrm flipH="1">
            <a:off x="6223100" y="1298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3" name="Google Shape;1443;p96"/>
          <p:cNvSpPr txBox="1"/>
          <p:nvPr/>
        </p:nvSpPr>
        <p:spPr>
          <a:xfrm rot="-509547" flipH="1">
            <a:off x="6277266" y="1225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ServerHello</a:t>
            </a:r>
            <a:endParaRPr i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4" name="Google Shape;1444;p96"/>
          <p:cNvCxnSpPr/>
          <p:nvPr/>
        </p:nvCxnSpPr>
        <p:spPr>
          <a:xfrm flipH="1">
            <a:off x="6223100" y="16791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5" name="Google Shape;1445;p96"/>
          <p:cNvSpPr txBox="1"/>
          <p:nvPr/>
        </p:nvSpPr>
        <p:spPr>
          <a:xfrm rot="-509547" flipH="1">
            <a:off x="6277266" y="16068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2. Server Certificate</a:t>
            </a:r>
            <a:endParaRPr i="1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6" name="Google Shape;1446;p96"/>
          <p:cNvCxnSpPr/>
          <p:nvPr/>
        </p:nvCxnSpPr>
        <p:spPr>
          <a:xfrm>
            <a:off x="6223100" y="22887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7" name="Google Shape;1447;p96"/>
          <p:cNvSpPr txBox="1"/>
          <p:nvPr/>
        </p:nvSpPr>
        <p:spPr>
          <a:xfrm rot="509547">
            <a:off x="6277266" y="22164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3. Secret Exchange</a:t>
            </a:r>
            <a:endParaRPr i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8" name="Google Shape;1448;p96"/>
          <p:cNvCxnSpPr/>
          <p:nvPr/>
        </p:nvCxnSpPr>
        <p:spPr>
          <a:xfrm>
            <a:off x="6223100" y="36603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9" name="Google Shape;1449;p96"/>
          <p:cNvSpPr txBox="1"/>
          <p:nvPr/>
        </p:nvSpPr>
        <p:spPr>
          <a:xfrm rot="509547">
            <a:off x="6277266" y="35880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5. Ack</a:t>
            </a:r>
            <a:endParaRPr i="1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0" name="Google Shape;1450;p96"/>
          <p:cNvCxnSpPr/>
          <p:nvPr/>
        </p:nvCxnSpPr>
        <p:spPr>
          <a:xfrm flipH="1">
            <a:off x="6223100" y="4117549"/>
            <a:ext cx="2398800" cy="359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1" name="Google Shape;1451;p96"/>
          <p:cNvSpPr txBox="1"/>
          <p:nvPr/>
        </p:nvSpPr>
        <p:spPr>
          <a:xfrm rot="-509547" flipH="1">
            <a:off x="6277266" y="4045249"/>
            <a:ext cx="2240668" cy="2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5. Ack</a:t>
            </a:r>
            <a:endParaRPr i="1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97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 Walkthrough</a:t>
            </a:r>
            <a:endParaRPr/>
          </a:p>
        </p:txBody>
      </p:sp>
      <p:sp>
        <p:nvSpPr>
          <p:cNvPr id="1457" name="Google Shape;1457;p97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17, Spring 2026</a:t>
            </a:r>
            <a:endParaRPr dirty="0"/>
          </a:p>
        </p:txBody>
      </p:sp>
      <p:sp>
        <p:nvSpPr>
          <p:cNvPr id="1458" name="Google Shape;1458;p97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7B7B7"/>
                </a:solidFill>
              </a:rPr>
              <a:t>ARP: Connecting Layers 2 and 3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DHCP: Joining a New Network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NAT: Network Address Translation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Basic 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-US" dirty="0">
                <a:solidFill>
                  <a:srgbClr val="B7B7B7"/>
                </a:solidFill>
              </a:rPr>
              <a:t>NAT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Implementing NAT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TLS: Secure Bytestreams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End-to-End Walkthrough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 Walkthrough</a:t>
            </a:r>
            <a:endParaRPr/>
          </a:p>
        </p:txBody>
      </p:sp>
      <p:sp>
        <p:nvSpPr>
          <p:cNvPr id="1464" name="Google Shape;1464;p9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Goal: See exactly what happens when we: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Turn on our computer, and plug it into an Ethernet network.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Type </a:t>
            </a:r>
            <a:r>
              <a:rPr lang="en-US" dirty="0"/>
              <a:t>www.myuni.edu</a:t>
            </a:r>
            <a:r>
              <a:rPr lang="en" dirty="0"/>
              <a:t> into our web browser.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We'll assume we don't need to turn on the Internet from scratch.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Routers' forwarding tables already populated.</a:t>
            </a:r>
            <a:endParaRPr dirty="0"/>
          </a:p>
        </p:txBody>
      </p:sp>
      <p:sp>
        <p:nvSpPr>
          <p:cNvPr id="1465" name="Google Shape;1465;p98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6" name="Google Shape;1466;p98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7" name="Google Shape;1467;p98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8" name="Google Shape;1468;p98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9" name="Google Shape;1469;p98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0" name="Google Shape;1470;p98"/>
          <p:cNvCxnSpPr>
            <a:stCxn id="1468" idx="6"/>
            <a:endCxn id="1469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1" name="Google Shape;1471;p98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2" name="Google Shape;1472;p98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3" name="Google Shape;1473;p98"/>
          <p:cNvCxnSpPr>
            <a:stCxn id="1469" idx="3"/>
            <a:endCxn id="1472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4" name="Google Shape;1474;p98"/>
          <p:cNvCxnSpPr>
            <a:stCxn id="1475" idx="3"/>
            <a:endCxn id="1476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7" name="Google Shape;1477;p98"/>
          <p:cNvCxnSpPr>
            <a:stCxn id="1476" idx="3"/>
            <a:endCxn id="1471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8" name="Google Shape;1478;p98"/>
          <p:cNvCxnSpPr>
            <a:stCxn id="1472" idx="3"/>
            <a:endCxn id="1479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9" name="Google Shape;1479;p98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0" name="Google Shape;1480;p98"/>
          <p:cNvCxnSpPr>
            <a:stCxn id="1479" idx="3"/>
            <a:endCxn id="1481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1" name="Google Shape;1481;p98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5" name="Google Shape;1475;p98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6" name="Google Shape;1476;p98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2" name="Google Shape;1482;p98"/>
          <p:cNvCxnSpPr>
            <a:stCxn id="1481" idx="3"/>
            <a:endCxn id="1475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3" name="Google Shape;1483;p98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4" name="Google Shape;1484;p98"/>
          <p:cNvCxnSpPr>
            <a:stCxn id="1483" idx="2"/>
            <a:endCxn id="1479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5" name="Google Shape;1485;p98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6" name="Google Shape;1486;p98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7" name="Google Shape;1487;p98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99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3" name="Google Shape;1493;p99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4" name="Google Shape;1494;p99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5" name="Google Shape;1495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1/4: DHCP</a:t>
            </a:r>
            <a:endParaRPr/>
          </a:p>
        </p:txBody>
      </p:sp>
      <p:sp>
        <p:nvSpPr>
          <p:cNvPr id="1496" name="Google Shape;1496;p9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connect to the Ethernet network and make a DHCP request.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router responds with: IP address, subnet mask, default gateway, DNS server.</a:t>
            </a:r>
            <a:endParaRPr/>
          </a:p>
        </p:txBody>
      </p:sp>
      <p:cxnSp>
        <p:nvCxnSpPr>
          <p:cNvPr id="1497" name="Google Shape;1497;p99"/>
          <p:cNvCxnSpPr>
            <a:stCxn id="1498" idx="6"/>
            <a:endCxn id="1499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0" name="Google Shape;1500;p99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1" name="Google Shape;1501;p99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2" name="Google Shape;1502;p99"/>
          <p:cNvCxnSpPr>
            <a:stCxn id="1499" idx="3"/>
            <a:endCxn id="1501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3" name="Google Shape;1503;p99"/>
          <p:cNvCxnSpPr>
            <a:stCxn id="1504" idx="3"/>
            <a:endCxn id="1505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6" name="Google Shape;1506;p99"/>
          <p:cNvCxnSpPr>
            <a:stCxn id="1505" idx="3"/>
            <a:endCxn id="1500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7" name="Google Shape;1507;p99"/>
          <p:cNvCxnSpPr>
            <a:stCxn id="1501" idx="3"/>
            <a:endCxn id="1508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8" name="Google Shape;1508;p99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9" name="Google Shape;1509;p99"/>
          <p:cNvCxnSpPr>
            <a:stCxn id="1508" idx="3"/>
            <a:endCxn id="1510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0" name="Google Shape;1510;p99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4" name="Google Shape;1504;p99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99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1" name="Google Shape;1511;p99"/>
          <p:cNvCxnSpPr>
            <a:stCxn id="1510" idx="3"/>
            <a:endCxn id="1504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2" name="Google Shape;1512;p99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3" name="Google Shape;1513;p99"/>
          <p:cNvCxnSpPr>
            <a:stCxn id="1512" idx="2"/>
            <a:endCxn id="1508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4" name="Google Shape;1514;p99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5" name="Google Shape;1515;p99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6" name="Google Shape;1516;p99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7" name="Google Shape;1517;p99"/>
          <p:cNvCxnSpPr/>
          <p:nvPr/>
        </p:nvCxnSpPr>
        <p:spPr>
          <a:xfrm>
            <a:off x="2985075" y="2550775"/>
            <a:ext cx="2194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18" name="Google Shape;1518;p99"/>
          <p:cNvCxnSpPr/>
          <p:nvPr/>
        </p:nvCxnSpPr>
        <p:spPr>
          <a:xfrm>
            <a:off x="2985075" y="3084175"/>
            <a:ext cx="2194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9" name="Google Shape;1519;p99"/>
          <p:cNvCxnSpPr/>
          <p:nvPr/>
        </p:nvCxnSpPr>
        <p:spPr>
          <a:xfrm>
            <a:off x="2985075" y="3617575"/>
            <a:ext cx="2194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20" name="Google Shape;1520;p99"/>
          <p:cNvCxnSpPr/>
          <p:nvPr/>
        </p:nvCxnSpPr>
        <p:spPr>
          <a:xfrm>
            <a:off x="2985075" y="2017375"/>
            <a:ext cx="2194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1" name="Google Shape;1521;p99"/>
          <p:cNvSpPr txBox="1"/>
          <p:nvPr/>
        </p:nvSpPr>
        <p:spPr>
          <a:xfrm>
            <a:off x="2985075" y="1748277"/>
            <a:ext cx="1990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Discover (broadcast)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2" name="Google Shape;1522;p99"/>
          <p:cNvSpPr txBox="1"/>
          <p:nvPr/>
        </p:nvSpPr>
        <p:spPr>
          <a:xfrm>
            <a:off x="3185956" y="2281677"/>
            <a:ext cx="1990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Offer (unicast)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3" name="Google Shape;1523;p99"/>
          <p:cNvSpPr txBox="1"/>
          <p:nvPr/>
        </p:nvSpPr>
        <p:spPr>
          <a:xfrm>
            <a:off x="2985075" y="2815077"/>
            <a:ext cx="1990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Request (broadcast)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4" name="Google Shape;1524;p99"/>
          <p:cNvSpPr txBox="1"/>
          <p:nvPr/>
        </p:nvSpPr>
        <p:spPr>
          <a:xfrm>
            <a:off x="3185956" y="3348477"/>
            <a:ext cx="1990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Ack (unicast)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25" name="Google Shape;1525;p99"/>
          <p:cNvGraphicFramePr/>
          <p:nvPr/>
        </p:nvGraphicFramePr>
        <p:xfrm>
          <a:off x="325150" y="3662325"/>
          <a:ext cx="2276550" cy="13410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1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/24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Gateway: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8.8.8.8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98" name="Google Shape;1498;p99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9" name="Google Shape;1499;p99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2/4: ARP</a:t>
            </a:r>
            <a:endParaRPr/>
          </a:p>
        </p:txBody>
      </p:sp>
      <p:sp>
        <p:nvSpPr>
          <p:cNvPr id="1531" name="Google Shape;1531;p10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We're about to send some non-local packets, e.g. DNS request to 8.8.8.8.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need to find the router on our local network. We can use ARP!</a:t>
            </a:r>
            <a:endParaRPr/>
          </a:p>
        </p:txBody>
      </p:sp>
      <p:graphicFrame>
        <p:nvGraphicFramePr>
          <p:cNvPr id="1532" name="Google Shape;1532;p100"/>
          <p:cNvGraphicFramePr/>
          <p:nvPr/>
        </p:nvGraphicFramePr>
        <p:xfrm>
          <a:off x="325150" y="3662325"/>
          <a:ext cx="2276550" cy="13410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1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/24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Gateway: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8.8.8.8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33" name="Google Shape;1533;p100"/>
          <p:cNvCxnSpPr/>
          <p:nvPr/>
        </p:nvCxnSpPr>
        <p:spPr>
          <a:xfrm>
            <a:off x="2869500" y="3489348"/>
            <a:ext cx="2385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34" name="Google Shape;1534;p100"/>
          <p:cNvCxnSpPr/>
          <p:nvPr/>
        </p:nvCxnSpPr>
        <p:spPr>
          <a:xfrm>
            <a:off x="2869500" y="2651148"/>
            <a:ext cx="2385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5" name="Google Shape;1535;p100"/>
          <p:cNvSpPr txBox="1"/>
          <p:nvPr/>
        </p:nvSpPr>
        <p:spPr>
          <a:xfrm>
            <a:off x="2869500" y="2166150"/>
            <a:ext cx="2163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Broadcast: Who has IP 192.168.1.1?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6" name="Google Shape;1536;p100"/>
          <p:cNvSpPr txBox="1"/>
          <p:nvPr/>
        </p:nvSpPr>
        <p:spPr>
          <a:xfrm>
            <a:off x="3087839" y="2991650"/>
            <a:ext cx="2163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Unicast: I'm 192.168.1.1 with MAC </a:t>
            </a: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01:ab:cd:ef:42:01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37" name="Google Shape;1537;p100"/>
          <p:cNvGraphicFramePr/>
          <p:nvPr/>
        </p:nvGraphicFramePr>
        <p:xfrm>
          <a:off x="325150" y="2671725"/>
          <a:ext cx="2276550" cy="80463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0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ARP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01:ab:cd:ef:42:01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" name="Google Shape;1538;p100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100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100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1" name="Google Shape;1541;p100"/>
          <p:cNvCxnSpPr>
            <a:stCxn id="1542" idx="6"/>
            <a:endCxn id="1543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4" name="Google Shape;1544;p100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5" name="Google Shape;1545;p100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6" name="Google Shape;1546;p100"/>
          <p:cNvCxnSpPr>
            <a:stCxn id="1543" idx="3"/>
            <a:endCxn id="1545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7" name="Google Shape;1547;p100"/>
          <p:cNvCxnSpPr>
            <a:stCxn id="1548" idx="3"/>
            <a:endCxn id="1549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0" name="Google Shape;1550;p100"/>
          <p:cNvCxnSpPr>
            <a:stCxn id="1549" idx="3"/>
            <a:endCxn id="1544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1" name="Google Shape;1551;p100"/>
          <p:cNvCxnSpPr>
            <a:stCxn id="1545" idx="3"/>
            <a:endCxn id="1552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2" name="Google Shape;1552;p100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3" name="Google Shape;1553;p100"/>
          <p:cNvCxnSpPr>
            <a:stCxn id="1552" idx="3"/>
            <a:endCxn id="1554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4" name="Google Shape;1554;p100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8" name="Google Shape;1548;p100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9" name="Google Shape;1549;p100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5" name="Google Shape;1555;p100"/>
          <p:cNvCxnSpPr>
            <a:stCxn id="1554" idx="3"/>
            <a:endCxn id="1548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6" name="Google Shape;1556;p100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7" name="Google Shape;1557;p100"/>
          <p:cNvCxnSpPr>
            <a:stCxn id="1556" idx="2"/>
            <a:endCxn id="1552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8" name="Google Shape;1558;p100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9" name="Google Shape;1559;p100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0" name="Google Shape;1560;p100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100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3" name="Google Shape;1543;p100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ARP (Address Resolution Protocol) – Step 1/4</a:t>
            </a:r>
            <a:endParaRPr/>
          </a:p>
        </p:txBody>
      </p:sp>
      <p:grpSp>
        <p:nvGrpSpPr>
          <p:cNvPr id="215" name="Google Shape;215;p30"/>
          <p:cNvGrpSpPr/>
          <p:nvPr/>
        </p:nvGrpSpPr>
        <p:grpSpPr>
          <a:xfrm>
            <a:off x="260500" y="3076200"/>
            <a:ext cx="3108300" cy="1820750"/>
            <a:chOff x="260500" y="3533400"/>
            <a:chExt cx="3108300" cy="1820750"/>
          </a:xfrm>
        </p:grpSpPr>
        <p:cxnSp>
          <p:nvCxnSpPr>
            <p:cNvPr id="216" name="Google Shape;216;p30"/>
            <p:cNvCxnSpPr/>
            <p:nvPr/>
          </p:nvCxnSpPr>
          <p:spPr>
            <a:xfrm rot="10800000">
              <a:off x="972325" y="3533400"/>
              <a:ext cx="0" cy="459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7" name="Google Shape;217;p30"/>
            <p:cNvSpPr txBox="1"/>
            <p:nvPr/>
          </p:nvSpPr>
          <p:spPr>
            <a:xfrm>
              <a:off x="260500" y="3963650"/>
              <a:ext cx="3108300" cy="13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1. Alice checks her cache to see if she already knows the MAC address corresponding to </a:t>
              </a:r>
              <a:r>
                <a:rPr lang="en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1.2.3.4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Since her cache is empty, she must make a request to find out.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8" name="Google Shape;218;p30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750650" y="2189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750650" y="27628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750650" y="3336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knows Bob's IP address is 1.2.3.4. She wants to learn Bob's MAC address.</a:t>
            </a: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4750650" y="16163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24" name="Google Shape;224;p30"/>
          <p:cNvGraphicFramePr/>
          <p:nvPr/>
        </p:nvGraphicFramePr>
        <p:xfrm>
          <a:off x="303125" y="2161563"/>
          <a:ext cx="3097300" cy="91428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7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cache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3/4: DNS Lookup</a:t>
            </a:r>
            <a:endParaRPr/>
          </a:p>
        </p:txBody>
      </p:sp>
      <p:sp>
        <p:nvSpPr>
          <p:cNvPr id="1566" name="Google Shape;1566;p10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can now build a DNS request packet, to find the IP address of </a:t>
            </a:r>
            <a:r>
              <a:rPr lang="en-US" dirty="0"/>
              <a:t>www.myuni.edu</a:t>
            </a:r>
            <a:r>
              <a:rPr lang="en" dirty="0"/>
              <a:t>.</a:t>
            </a:r>
            <a:endParaRPr dirty="0"/>
          </a:p>
        </p:txBody>
      </p:sp>
      <p:sp>
        <p:nvSpPr>
          <p:cNvPr id="1567" name="Google Shape;1567;p101"/>
          <p:cNvSpPr/>
          <p:nvPr/>
        </p:nvSpPr>
        <p:spPr>
          <a:xfrm>
            <a:off x="2504138" y="3890850"/>
            <a:ext cx="1895100" cy="618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8" name="Google Shape;1568;p101"/>
          <p:cNvSpPr/>
          <p:nvPr/>
        </p:nvSpPr>
        <p:spPr>
          <a:xfrm>
            <a:off x="2504138" y="3497250"/>
            <a:ext cx="18951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9" name="Google Shape;1569;p101"/>
          <p:cNvSpPr/>
          <p:nvPr/>
        </p:nvSpPr>
        <p:spPr>
          <a:xfrm>
            <a:off x="2504138" y="3103650"/>
            <a:ext cx="18951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50239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101"/>
          <p:cNvSpPr/>
          <p:nvPr/>
        </p:nvSpPr>
        <p:spPr>
          <a:xfrm>
            <a:off x="2504138" y="2710050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8.8.8.8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101"/>
          <p:cNvSpPr/>
          <p:nvPr/>
        </p:nvSpPr>
        <p:spPr>
          <a:xfrm>
            <a:off x="2504138" y="2316450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192.168.1.2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2" name="Google Shape;1572;p101"/>
          <p:cNvSpPr txBox="1"/>
          <p:nvPr/>
        </p:nvSpPr>
        <p:spPr>
          <a:xfrm>
            <a:off x="738549" y="3489428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Destination Port: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3" name="Google Shape;1573;p101"/>
          <p:cNvSpPr txBox="1"/>
          <p:nvPr/>
        </p:nvSpPr>
        <p:spPr>
          <a:xfrm>
            <a:off x="738549" y="3095831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Port: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4" name="Google Shape;1574;p101"/>
          <p:cNvSpPr txBox="1"/>
          <p:nvPr/>
        </p:nvSpPr>
        <p:spPr>
          <a:xfrm>
            <a:off x="738549" y="2710047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Destination IP: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5" name="Google Shape;1575;p101"/>
          <p:cNvSpPr txBox="1"/>
          <p:nvPr/>
        </p:nvSpPr>
        <p:spPr>
          <a:xfrm>
            <a:off x="738549" y="2316450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IP: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6" name="Google Shape;1576;p101"/>
          <p:cNvCxnSpPr>
            <a:endCxn id="1570" idx="3"/>
          </p:cNvCxnSpPr>
          <p:nvPr/>
        </p:nvCxnSpPr>
        <p:spPr>
          <a:xfrm rot="10800000">
            <a:off x="4399238" y="2906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7" name="Google Shape;1577;p101"/>
          <p:cNvSpPr txBox="1"/>
          <p:nvPr/>
        </p:nvSpPr>
        <p:spPr>
          <a:xfrm>
            <a:off x="5204150" y="2706750"/>
            <a:ext cx="309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DNS server IP (learned from DHCP).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8" name="Google Shape;1578;p101"/>
          <p:cNvCxnSpPr/>
          <p:nvPr/>
        </p:nvCxnSpPr>
        <p:spPr>
          <a:xfrm rot="10800000">
            <a:off x="4399238" y="3287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9" name="Google Shape;1579;p101"/>
          <p:cNvSpPr txBox="1"/>
          <p:nvPr/>
        </p:nvSpPr>
        <p:spPr>
          <a:xfrm>
            <a:off x="5204150" y="308775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Random ephemeral source port.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0" name="Google Shape;1580;p101"/>
          <p:cNvSpPr/>
          <p:nvPr/>
        </p:nvSpPr>
        <p:spPr>
          <a:xfrm>
            <a:off x="2504138" y="1923113"/>
            <a:ext cx="18951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01:ab:cd:ef:42:01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1" name="Google Shape;1581;p101"/>
          <p:cNvSpPr/>
          <p:nvPr/>
        </p:nvSpPr>
        <p:spPr>
          <a:xfrm>
            <a:off x="2504138" y="1529513"/>
            <a:ext cx="18951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23:45:67:89:ab:cd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2" name="Google Shape;1582;p101"/>
          <p:cNvSpPr txBox="1"/>
          <p:nvPr/>
        </p:nvSpPr>
        <p:spPr>
          <a:xfrm>
            <a:off x="738549" y="1923109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3" name="Google Shape;1583;p101"/>
          <p:cNvSpPr txBox="1"/>
          <p:nvPr/>
        </p:nvSpPr>
        <p:spPr>
          <a:xfrm>
            <a:off x="738549" y="1529513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4" name="Google Shape;1584;p101"/>
          <p:cNvCxnSpPr>
            <a:endCxn id="1580" idx="3"/>
          </p:cNvCxnSpPr>
          <p:nvPr/>
        </p:nvCxnSpPr>
        <p:spPr>
          <a:xfrm rot="10800000">
            <a:off x="4399238" y="2119913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5" name="Google Shape;1585;p101"/>
          <p:cNvSpPr txBox="1"/>
          <p:nvPr/>
        </p:nvSpPr>
        <p:spPr>
          <a:xfrm>
            <a:off x="5204150" y="1919825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Router MAC (learned from ARP).</a:t>
            </a:r>
            <a:endParaRPr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6" name="Google Shape;1586;p101"/>
          <p:cNvCxnSpPr/>
          <p:nvPr/>
        </p:nvCxnSpPr>
        <p:spPr>
          <a:xfrm rot="10800000">
            <a:off x="4399238" y="2525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7" name="Google Shape;1587;p101"/>
          <p:cNvSpPr txBox="1"/>
          <p:nvPr/>
        </p:nvSpPr>
        <p:spPr>
          <a:xfrm>
            <a:off x="5204150" y="2325750"/>
            <a:ext cx="32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Our IP (learned from DHCP).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8" name="Google Shape;1588;p101"/>
          <p:cNvCxnSpPr/>
          <p:nvPr/>
        </p:nvCxnSpPr>
        <p:spPr>
          <a:xfrm rot="10800000">
            <a:off x="4399238" y="3693775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9" name="Google Shape;1589;p101"/>
          <p:cNvSpPr txBox="1"/>
          <p:nvPr/>
        </p:nvSpPr>
        <p:spPr>
          <a:xfrm>
            <a:off x="5204150" y="3493675"/>
            <a:ext cx="30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Well-known DNS port.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0" name="Google Shape;1590;p101"/>
          <p:cNvCxnSpPr/>
          <p:nvPr/>
        </p:nvCxnSpPr>
        <p:spPr>
          <a:xfrm rot="10800000">
            <a:off x="4399238" y="1725683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1" name="Google Shape;1591;p101"/>
          <p:cNvSpPr txBox="1"/>
          <p:nvPr/>
        </p:nvSpPr>
        <p:spPr>
          <a:xfrm>
            <a:off x="5204150" y="1525575"/>
            <a:ext cx="292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Our MAC (burned into hardware).</a:t>
            </a:r>
            <a:endParaRPr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2" name="Google Shape;1592;p101"/>
          <p:cNvCxnSpPr/>
          <p:nvPr/>
        </p:nvCxnSpPr>
        <p:spPr>
          <a:xfrm rot="10800000">
            <a:off x="4399238" y="4206764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3" name="Google Shape;1593;p101"/>
          <p:cNvSpPr txBox="1"/>
          <p:nvPr/>
        </p:nvSpPr>
        <p:spPr>
          <a:xfrm>
            <a:off x="5204150" y="4006675"/>
            <a:ext cx="329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 record in Question section.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Name=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www.myuni.edu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, Value=blank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Step 3/4: DNS Lookup</a:t>
            </a:r>
            <a:endParaRPr/>
          </a:p>
        </p:txBody>
      </p:sp>
      <p:sp>
        <p:nvSpPr>
          <p:cNvPr id="1599" name="Google Shape;1599;p10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Note: NAT might rewrite headers, but we never see this.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Note: Recursive resolver might have to ask other name servers.</a:t>
            </a:r>
            <a:endParaRPr dirty="0"/>
          </a:p>
        </p:txBody>
      </p:sp>
      <p:cxnSp>
        <p:nvCxnSpPr>
          <p:cNvPr id="1600" name="Google Shape;1600;p102"/>
          <p:cNvCxnSpPr/>
          <p:nvPr/>
        </p:nvCxnSpPr>
        <p:spPr>
          <a:xfrm>
            <a:off x="3480300" y="3617573"/>
            <a:ext cx="2772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01" name="Google Shape;1601;p102"/>
          <p:cNvCxnSpPr/>
          <p:nvPr/>
        </p:nvCxnSpPr>
        <p:spPr>
          <a:xfrm>
            <a:off x="3480300" y="3084173"/>
            <a:ext cx="2772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2" name="Google Shape;1602;p102"/>
          <p:cNvSpPr txBox="1"/>
          <p:nvPr/>
        </p:nvSpPr>
        <p:spPr>
          <a:xfrm>
            <a:off x="3480300" y="2815075"/>
            <a:ext cx="251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DNS Request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3" name="Google Shape;1603;p102"/>
          <p:cNvSpPr txBox="1"/>
          <p:nvPr/>
        </p:nvSpPr>
        <p:spPr>
          <a:xfrm>
            <a:off x="3734065" y="3348475"/>
            <a:ext cx="251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DNS Response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04" name="Google Shape;1604;p102"/>
          <p:cNvGraphicFramePr/>
          <p:nvPr/>
        </p:nvGraphicFramePr>
        <p:xfrm>
          <a:off x="325150" y="3662325"/>
          <a:ext cx="2276550" cy="13410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1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/24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Gateway: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8.8.8.8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05" name="Google Shape;1605;p102"/>
          <p:cNvGraphicFramePr/>
          <p:nvPr/>
        </p:nvGraphicFramePr>
        <p:xfrm>
          <a:off x="325150" y="2671725"/>
          <a:ext cx="2276550" cy="80463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0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ARP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01:ab:cd:ef:42:01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06" name="Google Shape;1606;p102"/>
          <p:cNvGraphicFramePr/>
          <p:nvPr>
            <p:extLst>
              <p:ext uri="{D42A27DB-BD31-4B8C-83A1-F6EECF244321}">
                <p14:modId xmlns:p14="http://schemas.microsoft.com/office/powerpoint/2010/main" val="1699747248"/>
              </p:ext>
            </p:extLst>
          </p:nvPr>
        </p:nvGraphicFramePr>
        <p:xfrm>
          <a:off x="325150" y="1681125"/>
          <a:ext cx="2460375" cy="7741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30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DNS Cache</a:t>
                      </a: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Domain: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www.myuni.edu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141.193.213.21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07" name="Google Shape;1607;p102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102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9" name="Google Shape;1609;p102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0" name="Google Shape;1610;p102"/>
          <p:cNvCxnSpPr>
            <a:stCxn id="1611" idx="6"/>
            <a:endCxn id="1612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3" name="Google Shape;1613;p102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4" name="Google Shape;1614;p102"/>
          <p:cNvCxnSpPr>
            <a:stCxn id="1612" idx="3"/>
            <a:endCxn id="1615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6" name="Google Shape;1616;p102"/>
          <p:cNvCxnSpPr>
            <a:stCxn id="1617" idx="3"/>
            <a:endCxn id="1618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9" name="Google Shape;1619;p102"/>
          <p:cNvCxnSpPr>
            <a:stCxn id="1618" idx="3"/>
            <a:endCxn id="1613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0" name="Google Shape;1620;p102"/>
          <p:cNvCxnSpPr>
            <a:stCxn id="1615" idx="3"/>
            <a:endCxn id="1621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2" name="Google Shape;1622;p102"/>
          <p:cNvCxnSpPr>
            <a:stCxn id="1621" idx="3"/>
            <a:endCxn id="1623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3" name="Google Shape;1623;p102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102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8" name="Google Shape;1618;p102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4" name="Google Shape;1624;p102"/>
          <p:cNvCxnSpPr>
            <a:stCxn id="1623" idx="3"/>
            <a:endCxn id="1617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5" name="Google Shape;1625;p102"/>
          <p:cNvCxnSpPr>
            <a:stCxn id="1626" idx="2"/>
            <a:endCxn id="1621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7" name="Google Shape;1627;p102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8" name="Google Shape;1628;p102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9" name="Google Shape;1629;p102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102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5" name="Google Shape;1615;p102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1" name="Google Shape;1621;p102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6" name="Google Shape;1626;p102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2" name="Google Shape;1612;p102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4/4: Connect to Website</a:t>
            </a:r>
            <a:endParaRPr/>
          </a:p>
        </p:txBody>
      </p:sp>
      <p:sp>
        <p:nvSpPr>
          <p:cNvPr id="1635" name="Google Shape;1635;p10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Now that we know </a:t>
            </a:r>
            <a:r>
              <a:rPr lang="en-US" dirty="0"/>
              <a:t>www.myuni.edu</a:t>
            </a:r>
            <a:r>
              <a:rPr lang="en" dirty="0"/>
              <a:t>'s IP address, we can send packets there.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Use 3-way handshake to start a TCP connection.</a:t>
            </a:r>
            <a:endParaRPr dirty="0"/>
          </a:p>
        </p:txBody>
      </p:sp>
      <p:cxnSp>
        <p:nvCxnSpPr>
          <p:cNvPr id="1636" name="Google Shape;1636;p103"/>
          <p:cNvCxnSpPr/>
          <p:nvPr/>
        </p:nvCxnSpPr>
        <p:spPr>
          <a:xfrm>
            <a:off x="3480300" y="31603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37" name="Google Shape;1637;p103"/>
          <p:cNvCxnSpPr/>
          <p:nvPr/>
        </p:nvCxnSpPr>
        <p:spPr>
          <a:xfrm>
            <a:off x="3480300" y="27031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8" name="Google Shape;1638;p103"/>
          <p:cNvSpPr txBox="1"/>
          <p:nvPr/>
        </p:nvSpPr>
        <p:spPr>
          <a:xfrm>
            <a:off x="3480300" y="24340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SYN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9" name="Google Shape;1639;p103"/>
          <p:cNvSpPr txBox="1"/>
          <p:nvPr/>
        </p:nvSpPr>
        <p:spPr>
          <a:xfrm>
            <a:off x="3682025" y="28912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SYN-ACK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40" name="Google Shape;1640;p103"/>
          <p:cNvGraphicFramePr/>
          <p:nvPr/>
        </p:nvGraphicFramePr>
        <p:xfrm>
          <a:off x="325150" y="3662325"/>
          <a:ext cx="2276550" cy="13410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1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Configuration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My 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Subnet: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/24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Gateway: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DNS: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8.8.8.8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41" name="Google Shape;1641;p103"/>
          <p:cNvGraphicFramePr/>
          <p:nvPr/>
        </p:nvGraphicFramePr>
        <p:xfrm>
          <a:off x="325150" y="2671725"/>
          <a:ext cx="2276550" cy="80463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0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ARP Table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192.168.1.1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01:ab:cd:ef:42:01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42" name="Google Shape;1642;p103"/>
          <p:cNvGraphicFramePr/>
          <p:nvPr>
            <p:extLst>
              <p:ext uri="{D42A27DB-BD31-4B8C-83A1-F6EECF244321}">
                <p14:modId xmlns:p14="http://schemas.microsoft.com/office/powerpoint/2010/main" val="366862762"/>
              </p:ext>
            </p:extLst>
          </p:nvPr>
        </p:nvGraphicFramePr>
        <p:xfrm>
          <a:off x="325150" y="1681125"/>
          <a:ext cx="2460375" cy="77415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130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A's DNS Cache</a:t>
                      </a: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Domain: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IP: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www.myuni.edu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141.193.213.21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43" name="Google Shape;1643;p103"/>
          <p:cNvCxnSpPr/>
          <p:nvPr/>
        </p:nvCxnSpPr>
        <p:spPr>
          <a:xfrm>
            <a:off x="3480300" y="36175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4" name="Google Shape;1644;p103"/>
          <p:cNvSpPr txBox="1"/>
          <p:nvPr/>
        </p:nvSpPr>
        <p:spPr>
          <a:xfrm>
            <a:off x="3480300" y="33484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ACK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5" name="Google Shape;1645;p103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6" name="Google Shape;1646;p103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7" name="Google Shape;1647;p103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8" name="Google Shape;1648;p103"/>
          <p:cNvCxnSpPr>
            <a:stCxn id="1649" idx="6"/>
            <a:endCxn id="1650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1" name="Google Shape;1651;p103"/>
          <p:cNvCxnSpPr>
            <a:stCxn id="1650" idx="3"/>
            <a:endCxn id="1652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3" name="Google Shape;1653;p103"/>
          <p:cNvCxnSpPr>
            <a:stCxn id="1654" idx="3"/>
            <a:endCxn id="1655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6" name="Google Shape;1656;p103"/>
          <p:cNvCxnSpPr>
            <a:stCxn id="1655" idx="3"/>
            <a:endCxn id="1657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8" name="Google Shape;1658;p103"/>
          <p:cNvCxnSpPr>
            <a:stCxn id="1652" idx="3"/>
            <a:endCxn id="1659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0" name="Google Shape;1660;p103"/>
          <p:cNvCxnSpPr>
            <a:stCxn id="1659" idx="3"/>
            <a:endCxn id="1661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2" name="Google Shape;1662;p103"/>
          <p:cNvCxnSpPr>
            <a:stCxn id="1661" idx="3"/>
            <a:endCxn id="1654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3" name="Google Shape;1663;p103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4" name="Google Shape;1664;p103"/>
          <p:cNvCxnSpPr>
            <a:stCxn id="1663" idx="2"/>
            <a:endCxn id="1659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5" name="Google Shape;1665;p103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6" name="Google Shape;1666;p103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7" name="Google Shape;1667;p103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9" name="Google Shape;1649;p103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0" name="Google Shape;1650;p103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7" name="Google Shape;1657;p103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2" name="Google Shape;1652;p103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9" name="Google Shape;1659;p103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1" name="Google Shape;1661;p103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4" name="Google Shape;1654;p103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5" name="Google Shape;1655;p103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4/4: Connect to Website</a:t>
            </a:r>
            <a:endParaRPr/>
          </a:p>
        </p:txBody>
      </p:sp>
      <p:sp>
        <p:nvSpPr>
          <p:cNvPr id="1673" name="Google Shape;1673;p10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can now build an HTTP request packet.</a:t>
            </a:r>
            <a:endParaRPr/>
          </a:p>
        </p:txBody>
      </p:sp>
      <p:sp>
        <p:nvSpPr>
          <p:cNvPr id="1674" name="Google Shape;1674;p104"/>
          <p:cNvSpPr/>
          <p:nvPr/>
        </p:nvSpPr>
        <p:spPr>
          <a:xfrm>
            <a:off x="2504138" y="3890850"/>
            <a:ext cx="1895100" cy="618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5" name="Google Shape;1675;p104"/>
          <p:cNvSpPr/>
          <p:nvPr/>
        </p:nvSpPr>
        <p:spPr>
          <a:xfrm>
            <a:off x="2504138" y="3497250"/>
            <a:ext cx="18951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80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6" name="Google Shape;1676;p104"/>
          <p:cNvSpPr/>
          <p:nvPr/>
        </p:nvSpPr>
        <p:spPr>
          <a:xfrm>
            <a:off x="2504138" y="3103650"/>
            <a:ext cx="18951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61098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7" name="Google Shape;1677;p104"/>
          <p:cNvSpPr/>
          <p:nvPr/>
        </p:nvSpPr>
        <p:spPr>
          <a:xfrm>
            <a:off x="2504138" y="2710050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141.193.213.21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8" name="Google Shape;1678;p104"/>
          <p:cNvSpPr/>
          <p:nvPr/>
        </p:nvSpPr>
        <p:spPr>
          <a:xfrm>
            <a:off x="2504138" y="2316450"/>
            <a:ext cx="18951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192.168.1.2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9" name="Google Shape;1679;p104"/>
          <p:cNvSpPr txBox="1"/>
          <p:nvPr/>
        </p:nvSpPr>
        <p:spPr>
          <a:xfrm>
            <a:off x="738549" y="3489428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Destination Port: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0" name="Google Shape;1680;p104"/>
          <p:cNvSpPr txBox="1"/>
          <p:nvPr/>
        </p:nvSpPr>
        <p:spPr>
          <a:xfrm>
            <a:off x="738549" y="3095831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Port: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1" name="Google Shape;1681;p104"/>
          <p:cNvSpPr txBox="1"/>
          <p:nvPr/>
        </p:nvSpPr>
        <p:spPr>
          <a:xfrm>
            <a:off x="738549" y="2710047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Destination IP: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2" name="Google Shape;1682;p104"/>
          <p:cNvSpPr txBox="1"/>
          <p:nvPr/>
        </p:nvSpPr>
        <p:spPr>
          <a:xfrm>
            <a:off x="738549" y="2316450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IP: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3" name="Google Shape;1683;p104"/>
          <p:cNvCxnSpPr>
            <a:endCxn id="1677" idx="3"/>
          </p:cNvCxnSpPr>
          <p:nvPr/>
        </p:nvCxnSpPr>
        <p:spPr>
          <a:xfrm rot="10800000">
            <a:off x="4399238" y="2906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4" name="Google Shape;1684;p104"/>
          <p:cNvSpPr txBox="1"/>
          <p:nvPr/>
        </p:nvSpPr>
        <p:spPr>
          <a:xfrm>
            <a:off x="5204150" y="2706750"/>
            <a:ext cx="34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www.myuni.edu</a:t>
            </a:r>
            <a:r>
              <a:rPr lang="en" dirty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IP (learned from DNS).</a:t>
            </a:r>
            <a:endParaRPr dirty="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5" name="Google Shape;1685;p104"/>
          <p:cNvCxnSpPr/>
          <p:nvPr/>
        </p:nvCxnSpPr>
        <p:spPr>
          <a:xfrm rot="10800000">
            <a:off x="4399238" y="3287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6" name="Google Shape;1686;p104"/>
          <p:cNvSpPr txBox="1"/>
          <p:nvPr/>
        </p:nvSpPr>
        <p:spPr>
          <a:xfrm>
            <a:off x="5204150" y="3087750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Random ephemeral source port.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7" name="Google Shape;1687;p104"/>
          <p:cNvSpPr/>
          <p:nvPr/>
        </p:nvSpPr>
        <p:spPr>
          <a:xfrm>
            <a:off x="2504138" y="1923113"/>
            <a:ext cx="18951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01:ab:cd:ef:42:01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8" name="Google Shape;1688;p104"/>
          <p:cNvSpPr/>
          <p:nvPr/>
        </p:nvSpPr>
        <p:spPr>
          <a:xfrm>
            <a:off x="2504138" y="1529513"/>
            <a:ext cx="18951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23:45:67:89:ab:cd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9" name="Google Shape;1689;p104"/>
          <p:cNvSpPr txBox="1"/>
          <p:nvPr/>
        </p:nvSpPr>
        <p:spPr>
          <a:xfrm>
            <a:off x="738549" y="1923109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Destination MAC: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0" name="Google Shape;1690;p104"/>
          <p:cNvSpPr txBox="1"/>
          <p:nvPr/>
        </p:nvSpPr>
        <p:spPr>
          <a:xfrm>
            <a:off x="738549" y="1529513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MAC: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1" name="Google Shape;1691;p104"/>
          <p:cNvCxnSpPr>
            <a:endCxn id="1687" idx="3"/>
          </p:cNvCxnSpPr>
          <p:nvPr/>
        </p:nvCxnSpPr>
        <p:spPr>
          <a:xfrm rot="10800000">
            <a:off x="4399238" y="2119913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2" name="Google Shape;1692;p104"/>
          <p:cNvSpPr txBox="1"/>
          <p:nvPr/>
        </p:nvSpPr>
        <p:spPr>
          <a:xfrm>
            <a:off x="5204150" y="1919825"/>
            <a:ext cx="27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Router MAC (learned from ARP).</a:t>
            </a:r>
            <a:endParaRPr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3" name="Google Shape;1693;p104"/>
          <p:cNvCxnSpPr/>
          <p:nvPr/>
        </p:nvCxnSpPr>
        <p:spPr>
          <a:xfrm rot="10800000">
            <a:off x="4399238" y="2525850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4" name="Google Shape;1694;p104"/>
          <p:cNvSpPr txBox="1"/>
          <p:nvPr/>
        </p:nvSpPr>
        <p:spPr>
          <a:xfrm>
            <a:off x="5204150" y="2325750"/>
            <a:ext cx="32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Our IP (learned from DHCP).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5" name="Google Shape;1695;p104"/>
          <p:cNvCxnSpPr/>
          <p:nvPr/>
        </p:nvCxnSpPr>
        <p:spPr>
          <a:xfrm rot="10800000">
            <a:off x="4399238" y="3693775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6" name="Google Shape;1696;p104"/>
          <p:cNvSpPr txBox="1"/>
          <p:nvPr/>
        </p:nvSpPr>
        <p:spPr>
          <a:xfrm>
            <a:off x="5204150" y="3493675"/>
            <a:ext cx="30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Well-known HTTP port.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7" name="Google Shape;1697;p104"/>
          <p:cNvCxnSpPr/>
          <p:nvPr/>
        </p:nvCxnSpPr>
        <p:spPr>
          <a:xfrm rot="10800000">
            <a:off x="4399238" y="1725683"/>
            <a:ext cx="804900" cy="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8" name="Google Shape;1698;p104"/>
          <p:cNvSpPr txBox="1"/>
          <p:nvPr/>
        </p:nvSpPr>
        <p:spPr>
          <a:xfrm>
            <a:off x="5204150" y="1525575"/>
            <a:ext cx="292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Our MAC (burned into hardware).</a:t>
            </a:r>
            <a:endParaRPr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9" name="Google Shape;1699;p104"/>
          <p:cNvCxnSpPr/>
          <p:nvPr/>
        </p:nvCxnSpPr>
        <p:spPr>
          <a:xfrm rot="10800000">
            <a:off x="4399238" y="4206764"/>
            <a:ext cx="804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0" name="Google Shape;1700;p104"/>
          <p:cNvSpPr txBox="1"/>
          <p:nvPr/>
        </p:nvSpPr>
        <p:spPr>
          <a:xfrm>
            <a:off x="5204150" y="4006675"/>
            <a:ext cx="32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GET / HTTP/1.1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4/4: Connect to Website</a:t>
            </a:r>
            <a:endParaRPr/>
          </a:p>
        </p:txBody>
      </p:sp>
      <p:sp>
        <p:nvSpPr>
          <p:cNvPr id="1706" name="Google Shape;1706;p10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Server sends an HTTP response with an HTML page.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Page might trigger further HTTP requests, pipelined in the same TCP connection.</a:t>
            </a:r>
            <a:endParaRPr/>
          </a:p>
        </p:txBody>
      </p:sp>
      <p:cxnSp>
        <p:nvCxnSpPr>
          <p:cNvPr id="1707" name="Google Shape;1707;p105"/>
          <p:cNvCxnSpPr/>
          <p:nvPr/>
        </p:nvCxnSpPr>
        <p:spPr>
          <a:xfrm>
            <a:off x="3480300" y="27031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08" name="Google Shape;1708;p105"/>
          <p:cNvCxnSpPr/>
          <p:nvPr/>
        </p:nvCxnSpPr>
        <p:spPr>
          <a:xfrm>
            <a:off x="3480300" y="22459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9" name="Google Shape;1709;p105"/>
          <p:cNvSpPr txBox="1"/>
          <p:nvPr/>
        </p:nvSpPr>
        <p:spPr>
          <a:xfrm>
            <a:off x="3480300" y="19768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request: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GET / HTTP/1.1</a:t>
            </a:r>
            <a:endParaRPr>
              <a:solidFill>
                <a:schemeClr val="accen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10" name="Google Shape;1710;p105"/>
          <p:cNvSpPr txBox="1"/>
          <p:nvPr/>
        </p:nvSpPr>
        <p:spPr>
          <a:xfrm>
            <a:off x="3682025" y="24340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response: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HTTP/1.1 200 OK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1" name="Google Shape;1711;p105"/>
          <p:cNvCxnSpPr/>
          <p:nvPr/>
        </p:nvCxnSpPr>
        <p:spPr>
          <a:xfrm>
            <a:off x="3480300" y="31603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2" name="Google Shape;1712;p105"/>
          <p:cNvSpPr txBox="1"/>
          <p:nvPr/>
        </p:nvSpPr>
        <p:spPr>
          <a:xfrm>
            <a:off x="3480300" y="28912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request: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GET /img.png HTTP/1.1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3" name="Google Shape;1713;p105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4" name="Google Shape;1714;p105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5" name="Google Shape;1715;p105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6" name="Google Shape;1716;p105"/>
          <p:cNvCxnSpPr>
            <a:stCxn id="1717" idx="6"/>
            <a:endCxn id="1718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9" name="Google Shape;1719;p105"/>
          <p:cNvCxnSpPr>
            <a:stCxn id="1718" idx="3"/>
            <a:endCxn id="1720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1" name="Google Shape;1721;p105"/>
          <p:cNvCxnSpPr>
            <a:stCxn id="1722" idx="3"/>
            <a:endCxn id="1723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4" name="Google Shape;1724;p105"/>
          <p:cNvCxnSpPr>
            <a:stCxn id="1723" idx="3"/>
            <a:endCxn id="1725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6" name="Google Shape;1726;p105"/>
          <p:cNvCxnSpPr>
            <a:stCxn id="1720" idx="3"/>
            <a:endCxn id="1727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8" name="Google Shape;1728;p105"/>
          <p:cNvCxnSpPr>
            <a:stCxn id="1727" idx="3"/>
            <a:endCxn id="1729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0" name="Google Shape;1730;p105"/>
          <p:cNvCxnSpPr>
            <a:stCxn id="1729" idx="3"/>
            <a:endCxn id="1722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1" name="Google Shape;1731;p105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2" name="Google Shape;1732;p105"/>
          <p:cNvCxnSpPr>
            <a:stCxn id="1731" idx="2"/>
            <a:endCxn id="1727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3" name="Google Shape;1733;p105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105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5" name="Google Shape;1735;p105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105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8" name="Google Shape;1718;p105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5" name="Google Shape;1725;p105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0" name="Google Shape;1720;p105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7" name="Google Shape;1727;p105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105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2" name="Google Shape;1722;p105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3" name="Google Shape;1723;p105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6" name="Google Shape;1736;p105"/>
          <p:cNvCxnSpPr/>
          <p:nvPr/>
        </p:nvCxnSpPr>
        <p:spPr>
          <a:xfrm>
            <a:off x="3480300" y="36175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37" name="Google Shape;1737;p105"/>
          <p:cNvSpPr txBox="1"/>
          <p:nvPr/>
        </p:nvSpPr>
        <p:spPr>
          <a:xfrm>
            <a:off x="3682025" y="33484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response: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HTTP/1.1 200 OK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8" name="Google Shape;1738;p105"/>
          <p:cNvSpPr txBox="1"/>
          <p:nvPr/>
        </p:nvSpPr>
        <p:spPr>
          <a:xfrm>
            <a:off x="283950" y="2302525"/>
            <a:ext cx="28065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TCP provides a bytestream abstraction, so each HTTP request/response could be multiple packets.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4/4: Connect to Website</a:t>
            </a:r>
            <a:endParaRPr/>
          </a:p>
        </p:txBody>
      </p:sp>
      <p:sp>
        <p:nvSpPr>
          <p:cNvPr id="1744" name="Google Shape;1744;p10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 messages end in newlines. Lets us separate messages in the bytestream.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Headers (e.g. Content-Length) tell us how much memory to allocate for the payload.</a:t>
            </a:r>
            <a:endParaRPr/>
          </a:p>
        </p:txBody>
      </p:sp>
      <p:cxnSp>
        <p:nvCxnSpPr>
          <p:cNvPr id="1745" name="Google Shape;1745;p106"/>
          <p:cNvCxnSpPr/>
          <p:nvPr/>
        </p:nvCxnSpPr>
        <p:spPr>
          <a:xfrm>
            <a:off x="3480300" y="27031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46" name="Google Shape;1746;p106"/>
          <p:cNvCxnSpPr/>
          <p:nvPr/>
        </p:nvCxnSpPr>
        <p:spPr>
          <a:xfrm>
            <a:off x="3480300" y="22459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7" name="Google Shape;1747;p106"/>
          <p:cNvSpPr txBox="1"/>
          <p:nvPr/>
        </p:nvSpPr>
        <p:spPr>
          <a:xfrm>
            <a:off x="3480300" y="19768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request: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GET / HTTP/1.1</a:t>
            </a:r>
            <a:endParaRPr>
              <a:solidFill>
                <a:schemeClr val="accen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48" name="Google Shape;1748;p106"/>
          <p:cNvSpPr txBox="1"/>
          <p:nvPr/>
        </p:nvSpPr>
        <p:spPr>
          <a:xfrm>
            <a:off x="3682025" y="24340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response: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HTTP/1.1 200 OK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9" name="Google Shape;1749;p106"/>
          <p:cNvCxnSpPr/>
          <p:nvPr/>
        </p:nvCxnSpPr>
        <p:spPr>
          <a:xfrm>
            <a:off x="3480300" y="31603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0" name="Google Shape;1750;p106"/>
          <p:cNvSpPr txBox="1"/>
          <p:nvPr/>
        </p:nvSpPr>
        <p:spPr>
          <a:xfrm>
            <a:off x="3480300" y="28912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request: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GET /img.png HTTP/1.1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1" name="Google Shape;1751;p106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2" name="Google Shape;1752;p106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3" name="Google Shape;1753;p106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4" name="Google Shape;1754;p106"/>
          <p:cNvCxnSpPr>
            <a:stCxn id="1755" idx="6"/>
            <a:endCxn id="1756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7" name="Google Shape;1757;p106"/>
          <p:cNvCxnSpPr>
            <a:stCxn id="1756" idx="3"/>
            <a:endCxn id="1758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9" name="Google Shape;1759;p106"/>
          <p:cNvCxnSpPr>
            <a:stCxn id="1760" idx="3"/>
            <a:endCxn id="1761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2" name="Google Shape;1762;p106"/>
          <p:cNvCxnSpPr>
            <a:stCxn id="1761" idx="3"/>
            <a:endCxn id="1763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4" name="Google Shape;1764;p106"/>
          <p:cNvCxnSpPr>
            <a:stCxn id="1758" idx="3"/>
            <a:endCxn id="1765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6" name="Google Shape;1766;p106"/>
          <p:cNvCxnSpPr>
            <a:stCxn id="1765" idx="3"/>
            <a:endCxn id="1767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8" name="Google Shape;1768;p106"/>
          <p:cNvCxnSpPr>
            <a:stCxn id="1767" idx="3"/>
            <a:endCxn id="1760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9" name="Google Shape;1769;p106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0" name="Google Shape;1770;p106"/>
          <p:cNvCxnSpPr>
            <a:stCxn id="1769" idx="2"/>
            <a:endCxn id="1765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1" name="Google Shape;1771;p106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2" name="Google Shape;1772;p106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3" name="Google Shape;1773;p106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5" name="Google Shape;1755;p106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6" name="Google Shape;1756;p106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3" name="Google Shape;1763;p106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8" name="Google Shape;1758;p106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5" name="Google Shape;1765;p106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7" name="Google Shape;1767;p106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0" name="Google Shape;1760;p106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1" name="Google Shape;1761;p106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4" name="Google Shape;1774;p106"/>
          <p:cNvCxnSpPr/>
          <p:nvPr/>
        </p:nvCxnSpPr>
        <p:spPr>
          <a:xfrm>
            <a:off x="3480300" y="36175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75" name="Google Shape;1775;p106"/>
          <p:cNvSpPr txBox="1"/>
          <p:nvPr/>
        </p:nvSpPr>
        <p:spPr>
          <a:xfrm>
            <a:off x="3682025" y="33484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HTTP response: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HTTP/1.1 200 OK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4/4: Connect to Website</a:t>
            </a:r>
            <a:endParaRPr/>
          </a:p>
        </p:txBody>
      </p:sp>
      <p:sp>
        <p:nvSpPr>
          <p:cNvPr id="1781" name="Google Shape;1781;p10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connection stays open for pipelining requests.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Eventually, client or server decides to close the connection.</a:t>
            </a:r>
            <a:endParaRPr/>
          </a:p>
        </p:txBody>
      </p:sp>
      <p:cxnSp>
        <p:nvCxnSpPr>
          <p:cNvPr id="1782" name="Google Shape;1782;p107"/>
          <p:cNvCxnSpPr/>
          <p:nvPr/>
        </p:nvCxnSpPr>
        <p:spPr>
          <a:xfrm>
            <a:off x="3480300" y="27031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83" name="Google Shape;1783;p107"/>
          <p:cNvCxnSpPr/>
          <p:nvPr/>
        </p:nvCxnSpPr>
        <p:spPr>
          <a:xfrm>
            <a:off x="3480300" y="22459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4" name="Google Shape;1784;p107"/>
          <p:cNvSpPr txBox="1"/>
          <p:nvPr/>
        </p:nvSpPr>
        <p:spPr>
          <a:xfrm>
            <a:off x="3480300" y="19768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FIN</a:t>
            </a:r>
            <a:endParaRPr>
              <a:solidFill>
                <a:schemeClr val="accen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85" name="Google Shape;1785;p107"/>
          <p:cNvSpPr txBox="1"/>
          <p:nvPr/>
        </p:nvSpPr>
        <p:spPr>
          <a:xfrm>
            <a:off x="3682025" y="24340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ACK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6" name="Google Shape;1786;p107"/>
          <p:cNvCxnSpPr/>
          <p:nvPr/>
        </p:nvCxnSpPr>
        <p:spPr>
          <a:xfrm>
            <a:off x="3480300" y="31603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87" name="Google Shape;1787;p107"/>
          <p:cNvSpPr txBox="1"/>
          <p:nvPr/>
        </p:nvSpPr>
        <p:spPr>
          <a:xfrm>
            <a:off x="3689400" y="28912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FIN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8" name="Google Shape;1788;p107"/>
          <p:cNvSpPr/>
          <p:nvPr/>
        </p:nvSpPr>
        <p:spPr>
          <a:xfrm>
            <a:off x="3217650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107"/>
          <p:cNvSpPr/>
          <p:nvPr/>
        </p:nvSpPr>
        <p:spPr>
          <a:xfrm>
            <a:off x="7166775" y="3870125"/>
            <a:ext cx="16893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0" name="Google Shape;1790;p107"/>
          <p:cNvSpPr/>
          <p:nvPr/>
        </p:nvSpPr>
        <p:spPr>
          <a:xfrm>
            <a:off x="5064900" y="3870125"/>
            <a:ext cx="1949400" cy="1162500"/>
          </a:xfrm>
          <a:prstGeom prst="roundRect">
            <a:avLst>
              <a:gd name="adj" fmla="val 9073"/>
            </a:avLst>
          </a:prstGeom>
          <a:noFill/>
          <a:ln w="9525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1" name="Google Shape;1791;p107"/>
          <p:cNvCxnSpPr>
            <a:stCxn id="1792" idx="6"/>
            <a:endCxn id="1793" idx="1"/>
          </p:cNvCxnSpPr>
          <p:nvPr/>
        </p:nvCxnSpPr>
        <p:spPr>
          <a:xfrm>
            <a:off x="3600725" y="4540666"/>
            <a:ext cx="123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4" name="Google Shape;1794;p107"/>
          <p:cNvCxnSpPr>
            <a:stCxn id="1793" idx="3"/>
            <a:endCxn id="1795" idx="1"/>
          </p:cNvCxnSpPr>
          <p:nvPr/>
        </p:nvCxnSpPr>
        <p:spPr>
          <a:xfrm>
            <a:off x="51247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6" name="Google Shape;1796;p107"/>
          <p:cNvCxnSpPr>
            <a:stCxn id="1797" idx="3"/>
            <a:endCxn id="1798" idx="1"/>
          </p:cNvCxnSpPr>
          <p:nvPr/>
        </p:nvCxnSpPr>
        <p:spPr>
          <a:xfrm>
            <a:off x="7414108" y="4540666"/>
            <a:ext cx="459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9" name="Google Shape;1799;p107"/>
          <p:cNvCxnSpPr>
            <a:stCxn id="1798" idx="3"/>
            <a:endCxn id="1800" idx="2"/>
          </p:cNvCxnSpPr>
          <p:nvPr/>
        </p:nvCxnSpPr>
        <p:spPr>
          <a:xfrm>
            <a:off x="8015583" y="4540666"/>
            <a:ext cx="471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1" name="Google Shape;1801;p107"/>
          <p:cNvCxnSpPr>
            <a:stCxn id="1795" idx="3"/>
            <a:endCxn id="1802" idx="1"/>
          </p:cNvCxnSpPr>
          <p:nvPr/>
        </p:nvCxnSpPr>
        <p:spPr>
          <a:xfrm>
            <a:off x="57244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3" name="Google Shape;1803;p107"/>
          <p:cNvCxnSpPr>
            <a:stCxn id="1802" idx="3"/>
            <a:endCxn id="1804" idx="1"/>
          </p:cNvCxnSpPr>
          <p:nvPr/>
        </p:nvCxnSpPr>
        <p:spPr>
          <a:xfrm>
            <a:off x="6324138" y="4540666"/>
            <a:ext cx="45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5" name="Google Shape;1805;p107"/>
          <p:cNvCxnSpPr>
            <a:stCxn id="1804" idx="3"/>
            <a:endCxn id="1797" idx="1"/>
          </p:cNvCxnSpPr>
          <p:nvPr/>
        </p:nvCxnSpPr>
        <p:spPr>
          <a:xfrm>
            <a:off x="6923838" y="4540666"/>
            <a:ext cx="347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6" name="Google Shape;1806;p107"/>
          <p:cNvSpPr/>
          <p:nvPr/>
        </p:nvSpPr>
        <p:spPr>
          <a:xfrm>
            <a:off x="6016938" y="3984525"/>
            <a:ext cx="471900" cy="21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7" name="Google Shape;1807;p107"/>
          <p:cNvCxnSpPr>
            <a:stCxn id="1806" idx="2"/>
            <a:endCxn id="1802" idx="0"/>
          </p:cNvCxnSpPr>
          <p:nvPr/>
        </p:nvCxnSpPr>
        <p:spPr>
          <a:xfrm>
            <a:off x="6252888" y="4196325"/>
            <a:ext cx="0" cy="27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8" name="Google Shape;1808;p107"/>
          <p:cNvSpPr txBox="1"/>
          <p:nvPr/>
        </p:nvSpPr>
        <p:spPr>
          <a:xfrm>
            <a:off x="5065074" y="4745606"/>
            <a:ext cx="1949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ISP Network</a:t>
            </a:r>
            <a:endParaRPr sz="120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9" name="Google Shape;1809;p107"/>
          <p:cNvSpPr txBox="1"/>
          <p:nvPr/>
        </p:nvSpPr>
        <p:spPr>
          <a:xfrm>
            <a:off x="7166800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myuni</a:t>
            </a:r>
            <a:r>
              <a:rPr lang="en-US"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endParaRPr sz="12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0" name="Google Shape;1810;p107"/>
          <p:cNvSpPr txBox="1"/>
          <p:nvPr/>
        </p:nvSpPr>
        <p:spPr>
          <a:xfrm>
            <a:off x="3210675" y="4745606"/>
            <a:ext cx="168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Home Network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107"/>
          <p:cNvSpPr/>
          <p:nvPr/>
        </p:nvSpPr>
        <p:spPr>
          <a:xfrm>
            <a:off x="33157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107"/>
          <p:cNvSpPr/>
          <p:nvPr/>
        </p:nvSpPr>
        <p:spPr>
          <a:xfrm>
            <a:off x="4839738" y="439816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0" name="Google Shape;1800;p107"/>
          <p:cNvSpPr/>
          <p:nvPr/>
        </p:nvSpPr>
        <p:spPr>
          <a:xfrm>
            <a:off x="8487625" y="439816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107"/>
          <p:cNvSpPr/>
          <p:nvPr/>
        </p:nvSpPr>
        <p:spPr>
          <a:xfrm>
            <a:off x="55819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2" name="Google Shape;1802;p107"/>
          <p:cNvSpPr/>
          <p:nvPr/>
        </p:nvSpPr>
        <p:spPr>
          <a:xfrm>
            <a:off x="61816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4" name="Google Shape;1804;p107"/>
          <p:cNvSpPr/>
          <p:nvPr/>
        </p:nvSpPr>
        <p:spPr>
          <a:xfrm>
            <a:off x="678133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7" name="Google Shape;1797;p107"/>
          <p:cNvSpPr/>
          <p:nvPr/>
        </p:nvSpPr>
        <p:spPr>
          <a:xfrm>
            <a:off x="7271608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8" name="Google Shape;1798;p107"/>
          <p:cNvSpPr/>
          <p:nvPr/>
        </p:nvSpPr>
        <p:spPr>
          <a:xfrm>
            <a:off x="7873083" y="4469416"/>
            <a:ext cx="142500" cy="14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1" name="Google Shape;1811;p107"/>
          <p:cNvCxnSpPr/>
          <p:nvPr/>
        </p:nvCxnSpPr>
        <p:spPr>
          <a:xfrm>
            <a:off x="3480300" y="3617573"/>
            <a:ext cx="5187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2" name="Google Shape;1812;p107"/>
          <p:cNvSpPr txBox="1"/>
          <p:nvPr/>
        </p:nvSpPr>
        <p:spPr>
          <a:xfrm>
            <a:off x="3480425" y="3348475"/>
            <a:ext cx="4978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 ACK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108"/>
          <p:cNvSpPr/>
          <p:nvPr/>
        </p:nvSpPr>
        <p:spPr>
          <a:xfrm>
            <a:off x="2370450" y="2929400"/>
            <a:ext cx="3779700" cy="1418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System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8" name="Google Shape;1818;p1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End-to-End Walkthrough – Operating System View</a:t>
            </a:r>
            <a:endParaRPr/>
          </a:p>
        </p:txBody>
      </p:sp>
      <p:sp>
        <p:nvSpPr>
          <p:cNvPr id="1819" name="Google Shape;1819;p10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Layer 1–2 are implemented on the Network Interface Card (NIC), in hardware.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Layers 3–4 are implemented in the operating system (OS), in software.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Layer 7 are the applications running on top of the OS, in software.</a:t>
            </a:r>
            <a:endParaRPr/>
          </a:p>
        </p:txBody>
      </p:sp>
      <p:sp>
        <p:nvSpPr>
          <p:cNvPr id="1820" name="Google Shape;1820;p108"/>
          <p:cNvSpPr/>
          <p:nvPr/>
        </p:nvSpPr>
        <p:spPr>
          <a:xfrm>
            <a:off x="3096300" y="4585400"/>
            <a:ext cx="23280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Interface Card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1" name="Google Shape;1821;p108"/>
          <p:cNvSpPr/>
          <p:nvPr/>
        </p:nvSpPr>
        <p:spPr>
          <a:xfrm>
            <a:off x="3874650" y="37778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2" name="Google Shape;1822;p108"/>
          <p:cNvSpPr/>
          <p:nvPr/>
        </p:nvSpPr>
        <p:spPr>
          <a:xfrm>
            <a:off x="32884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3" name="Google Shape;1823;p108"/>
          <p:cNvSpPr/>
          <p:nvPr/>
        </p:nvSpPr>
        <p:spPr>
          <a:xfrm>
            <a:off x="44608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UDP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4" name="Google Shape;1824;p108"/>
          <p:cNvSpPr/>
          <p:nvPr/>
        </p:nvSpPr>
        <p:spPr>
          <a:xfrm>
            <a:off x="38746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Firefox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5" name="Google Shape;1825;p108"/>
          <p:cNvSpPr/>
          <p:nvPr/>
        </p:nvSpPr>
        <p:spPr>
          <a:xfrm>
            <a:off x="50470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Zoom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6" name="Google Shape;1826;p108"/>
          <p:cNvSpPr/>
          <p:nvPr/>
        </p:nvSpPr>
        <p:spPr>
          <a:xfrm>
            <a:off x="27022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7" name="Google Shape;1827;p108"/>
          <p:cNvSpPr/>
          <p:nvPr/>
        </p:nvSpPr>
        <p:spPr>
          <a:xfrm>
            <a:off x="15298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8" name="Google Shape;1828;p108"/>
          <p:cNvSpPr/>
          <p:nvPr/>
        </p:nvSpPr>
        <p:spPr>
          <a:xfrm>
            <a:off x="62194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9" name="Google Shape;1829;p108"/>
          <p:cNvSpPr txBox="1"/>
          <p:nvPr/>
        </p:nvSpPr>
        <p:spPr>
          <a:xfrm>
            <a:off x="297450" y="45821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Layers 1–2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0" name="Google Shape;1830;p108"/>
          <p:cNvSpPr txBox="1"/>
          <p:nvPr/>
        </p:nvSpPr>
        <p:spPr>
          <a:xfrm>
            <a:off x="297450" y="37745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1" name="Google Shape;1831;p108"/>
          <p:cNvSpPr txBox="1"/>
          <p:nvPr/>
        </p:nvSpPr>
        <p:spPr>
          <a:xfrm>
            <a:off x="297450" y="30996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2" name="Google Shape;1832;p108"/>
          <p:cNvSpPr txBox="1"/>
          <p:nvPr/>
        </p:nvSpPr>
        <p:spPr>
          <a:xfrm>
            <a:off x="297450" y="21353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3" name="Google Shape;1833;p108"/>
          <p:cNvCxnSpPr>
            <a:stCxn id="1821" idx="0"/>
            <a:endCxn id="1822" idx="2"/>
          </p:cNvCxnSpPr>
          <p:nvPr/>
        </p:nvCxnSpPr>
        <p:spPr>
          <a:xfrm rot="10800000">
            <a:off x="3674100" y="3498200"/>
            <a:ext cx="586200" cy="27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4" name="Google Shape;1834;p108"/>
          <p:cNvCxnSpPr>
            <a:stCxn id="1821" idx="0"/>
            <a:endCxn id="1823" idx="2"/>
          </p:cNvCxnSpPr>
          <p:nvPr/>
        </p:nvCxnSpPr>
        <p:spPr>
          <a:xfrm rot="10800000" flipH="1">
            <a:off x="4260300" y="3498200"/>
            <a:ext cx="586200" cy="27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5" name="Google Shape;1835;p108"/>
          <p:cNvCxnSpPr>
            <a:stCxn id="1820" idx="0"/>
            <a:endCxn id="1821" idx="2"/>
          </p:cNvCxnSpPr>
          <p:nvPr/>
        </p:nvCxnSpPr>
        <p:spPr>
          <a:xfrm rot="10800000">
            <a:off x="4260300" y="4171400"/>
            <a:ext cx="0" cy="4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6" name="Google Shape;1836;p108"/>
          <p:cNvCxnSpPr>
            <a:stCxn id="1822" idx="0"/>
            <a:endCxn id="1827" idx="2"/>
          </p:cNvCxnSpPr>
          <p:nvPr/>
        </p:nvCxnSpPr>
        <p:spPr>
          <a:xfrm rot="10800000">
            <a:off x="1915500" y="2517800"/>
            <a:ext cx="1758600" cy="5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7" name="Google Shape;1837;p108"/>
          <p:cNvCxnSpPr>
            <a:stCxn id="1822" idx="0"/>
            <a:endCxn id="1826" idx="2"/>
          </p:cNvCxnSpPr>
          <p:nvPr/>
        </p:nvCxnSpPr>
        <p:spPr>
          <a:xfrm rot="10800000">
            <a:off x="3087900" y="2517800"/>
            <a:ext cx="586200" cy="5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8" name="Google Shape;1838;p108"/>
          <p:cNvCxnSpPr>
            <a:stCxn id="1822" idx="0"/>
            <a:endCxn id="1824" idx="2"/>
          </p:cNvCxnSpPr>
          <p:nvPr/>
        </p:nvCxnSpPr>
        <p:spPr>
          <a:xfrm rot="10800000" flipH="1">
            <a:off x="3674100" y="2517800"/>
            <a:ext cx="586200" cy="5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9" name="Google Shape;1839;p108"/>
          <p:cNvCxnSpPr>
            <a:stCxn id="1823" idx="0"/>
            <a:endCxn id="1825" idx="2"/>
          </p:cNvCxnSpPr>
          <p:nvPr/>
        </p:nvCxnSpPr>
        <p:spPr>
          <a:xfrm rot="10800000" flipH="1">
            <a:off x="4846500" y="2517800"/>
            <a:ext cx="586200" cy="5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0" name="Google Shape;1840;p108"/>
          <p:cNvCxnSpPr>
            <a:stCxn id="1823" idx="0"/>
            <a:endCxn id="1828" idx="2"/>
          </p:cNvCxnSpPr>
          <p:nvPr/>
        </p:nvCxnSpPr>
        <p:spPr>
          <a:xfrm rot="10800000" flipH="1">
            <a:off x="4846500" y="2517800"/>
            <a:ext cx="1758600" cy="5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 Walkthrough – Operating System View</a:t>
            </a:r>
            <a:endParaRPr/>
          </a:p>
        </p:txBody>
      </p:sp>
      <p:sp>
        <p:nvSpPr>
          <p:cNvPr id="1846" name="Google Shape;1846;p10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1: DHCP.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Done in the operating system (OS). Application (browser) doesn't need to know.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2: ARP.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done in the OS.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3: DNS lookup.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Browser calls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getaddrinfo</a:t>
            </a:r>
            <a:r>
              <a:rPr lang="en"/>
              <a:t> to make the OS perform the lookup.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4: Connect to website.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Browser opens a TCP connection.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Browser sends HTTP requests and receives HTTP responses over the bytestream.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OS implements TCP, e.g. splitting/reordering packets.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1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Socket API</a:t>
            </a:r>
            <a:endParaRPr/>
          </a:p>
        </p:txBody>
      </p:sp>
      <p:sp>
        <p:nvSpPr>
          <p:cNvPr id="1852" name="Google Shape;1852;p11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b="1" dirty="0"/>
              <a:t>socket</a:t>
            </a:r>
            <a:r>
              <a:rPr lang="en" dirty="0"/>
              <a:t> abstraction lets programmers interact with the network.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Create</a:t>
            </a:r>
            <a:r>
              <a:rPr lang="en" dirty="0"/>
              <a:t>: Constructor for a new socket object.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Connect</a:t>
            </a:r>
            <a:r>
              <a:rPr lang="en" dirty="0"/>
              <a:t>: Initiate a TCP connection.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Listen</a:t>
            </a:r>
            <a:r>
              <a:rPr lang="en" dirty="0"/>
              <a:t>: Allows others to connect to us on a specific port.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Write</a:t>
            </a:r>
            <a:r>
              <a:rPr lang="en" dirty="0"/>
              <a:t>: Send bytes into the bytestream.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Read</a:t>
            </a:r>
            <a:r>
              <a:rPr lang="en" dirty="0"/>
              <a:t>: Read </a:t>
            </a:r>
            <a:r>
              <a:rPr lang="en" i="1" dirty="0"/>
              <a:t>N</a:t>
            </a:r>
            <a:r>
              <a:rPr lang="en" dirty="0"/>
              <a:t> bytes from the bytestream.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OS associates each socket with a port number.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OS uses port number to send incoming packets to the correct socket.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buNone/>
            </a:pPr>
            <a:r>
              <a:rPr lang="en-US" altLang="zh-CN" dirty="0"/>
              <a:t>You can use programs like </a:t>
            </a:r>
            <a:r>
              <a:rPr lang="en-US" altLang="zh-CN" dirty="0" err="1"/>
              <a:t>tshark</a:t>
            </a:r>
            <a:r>
              <a:rPr lang="en-US" altLang="zh-CN" dirty="0"/>
              <a:t> and </a:t>
            </a:r>
            <a:r>
              <a:rPr lang="en-US" altLang="zh-CN" dirty="0" err="1"/>
              <a:t>wireshark</a:t>
            </a:r>
            <a:r>
              <a:rPr lang="en-US" altLang="zh-CN" dirty="0"/>
              <a:t> to look at packets.</a:t>
            </a:r>
          </a:p>
          <a:p>
            <a:pPr marL="0" lvl="0" indent="0">
              <a:buNone/>
            </a:pPr>
            <a:r>
              <a:rPr lang="en-US" altLang="zh-CN" dirty="0"/>
              <a:t>Often real-world complexities like TLS, or HTTP/3.0 over QUIC.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ARP (Address Resolution Protocol) – Step 2/4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5660575" y="2203050"/>
            <a:ext cx="305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2. Alice asks everyone else on the local network: "What is the MAC address of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1.2.3.4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Alice knows Bob's IP address is 1.2.3.4. She wants to learn Bob's MAC address.</a:t>
            </a:r>
            <a:endParaRPr/>
          </a:p>
        </p:txBody>
      </p:sp>
      <p:sp>
        <p:nvSpPr>
          <p:cNvPr id="232" name="Google Shape;232;p31"/>
          <p:cNvSpPr/>
          <p:nvPr/>
        </p:nvSpPr>
        <p:spPr>
          <a:xfrm>
            <a:off x="4750650" y="2189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4750650" y="27628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4750650" y="3336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4750650" y="16163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6" name="Google Shape;236;p31"/>
          <p:cNvCxnSpPr>
            <a:stCxn id="237" idx="6"/>
            <a:endCxn id="235" idx="2"/>
          </p:cNvCxnSpPr>
          <p:nvPr/>
        </p:nvCxnSpPr>
        <p:spPr>
          <a:xfrm rot="10800000" flipH="1">
            <a:off x="3892650" y="1758900"/>
            <a:ext cx="858000" cy="859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" name="Google Shape;238;p31"/>
          <p:cNvCxnSpPr>
            <a:stCxn id="237" idx="6"/>
            <a:endCxn id="232" idx="2"/>
          </p:cNvCxnSpPr>
          <p:nvPr/>
        </p:nvCxnSpPr>
        <p:spPr>
          <a:xfrm rot="10800000" flipH="1">
            <a:off x="3892650" y="2332200"/>
            <a:ext cx="858000" cy="286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9" name="Google Shape;239;p31"/>
          <p:cNvCxnSpPr>
            <a:stCxn id="237" idx="6"/>
            <a:endCxn id="233" idx="2"/>
          </p:cNvCxnSpPr>
          <p:nvPr/>
        </p:nvCxnSpPr>
        <p:spPr>
          <a:xfrm>
            <a:off x="3892650" y="2618700"/>
            <a:ext cx="858000" cy="286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" name="Google Shape;240;p31"/>
          <p:cNvCxnSpPr>
            <a:stCxn id="237" idx="6"/>
            <a:endCxn id="234" idx="1"/>
          </p:cNvCxnSpPr>
          <p:nvPr/>
        </p:nvCxnSpPr>
        <p:spPr>
          <a:xfrm>
            <a:off x="3892650" y="2618700"/>
            <a:ext cx="858000" cy="859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31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41" name="Google Shape;241;p31"/>
          <p:cNvGraphicFramePr/>
          <p:nvPr/>
        </p:nvGraphicFramePr>
        <p:xfrm>
          <a:off x="303125" y="2161563"/>
          <a:ext cx="3097300" cy="91428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7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cache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1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Revisiting Layering</a:t>
            </a:r>
            <a:endParaRPr/>
          </a:p>
        </p:txBody>
      </p:sp>
      <p:sp>
        <p:nvSpPr>
          <p:cNvPr id="1871" name="Google Shape;1871;p11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can build more layers on top of Layer 7.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applications build the same things on top of HTTP.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Multiplexing multiple data retrievals on the same HTTP connection.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Bi-directionally streaming data between a client and a server.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frameworks exist, so you don't always have to start from basic HTTP.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Remote Procedure Call (RPC) libraries.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RPC: Call a function that runs on a remote computer.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 Apache Thrift, gRPC.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us to build applications without repeating ourselves.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1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Revisiting Layering</a:t>
            </a:r>
            <a:endParaRPr/>
          </a:p>
        </p:txBody>
      </p:sp>
      <p:sp>
        <p:nvSpPr>
          <p:cNvPr id="1877" name="Google Shape;1877;p11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Layering allows us to abstract away lower-level details.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to say hello to a remote server is two function calls!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not need to think about: Addressing, headers, DNS, TCP, HTTP, gRPC,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func main() {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flag.Parse()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// Set up a connection to the server.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conn, err := </a:t>
            </a:r>
            <a:r>
              <a:rPr lang="en" sz="13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grpc.Dial(*addr, grpc.WithTransportCredentials(insecure.NewCredentials()))</a:t>
            </a:r>
            <a:endParaRPr sz="1300"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if err != nil { log.Fatalf("did not connect: %v", err) }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defer conn.Close()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c := pb.NewGreeterClient(conn)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// Contact the server and print out its response.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ctx, cancel := context.WithTimeout(context.Background(), time.Second)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defer cancel()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r, err := </a:t>
            </a:r>
            <a:r>
              <a:rPr lang="en" sz="13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c.SayHello(ctx, &amp;pb.HelloRequest{Name: *name})</a:t>
            </a:r>
            <a:endParaRPr sz="1300"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if err != nil { log.Fatalf("could not greet: %v", err)	}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	log.Printf("Greeting: %s", r.GetMessage())</a:t>
            </a:r>
            <a:endParaRPr sz="130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cxnSp>
        <p:nvCxnSpPr>
          <p:cNvPr id="1878" name="Google Shape;1878;p114"/>
          <p:cNvCxnSpPr>
            <a:stCxn id="1879" idx="0"/>
          </p:cNvCxnSpPr>
          <p:nvPr/>
        </p:nvCxnSpPr>
        <p:spPr>
          <a:xfrm rot="10800000">
            <a:off x="7120750" y="2726850"/>
            <a:ext cx="649800" cy="122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9" name="Google Shape;1879;p114"/>
          <p:cNvSpPr txBox="1"/>
          <p:nvPr/>
        </p:nvSpPr>
        <p:spPr>
          <a:xfrm>
            <a:off x="6651250" y="3950550"/>
            <a:ext cx="223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Programmer can ignore everything at lower layers, and focus on their own application logic.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0" name="Google Shape;1880;p114"/>
          <p:cNvCxnSpPr>
            <a:stCxn id="1879" idx="1"/>
          </p:cNvCxnSpPr>
          <p:nvPr/>
        </p:nvCxnSpPr>
        <p:spPr>
          <a:xfrm rot="10800000">
            <a:off x="5830750" y="4124700"/>
            <a:ext cx="820500" cy="349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DB69-1FB6-9934-59D7-D8D7A091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References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19B47-AFEE-EE29-B472-A109C7CE1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 Data moves through the Internet - Networking Fundamentals</a:t>
            </a:r>
          </a:p>
          <a:p>
            <a:pPr lvl="1"/>
            <a:r>
              <a:rPr lang="en-US" altLang="zh-CN" dirty="0">
                <a:hlinkClick r:id="rId2"/>
              </a:rPr>
              <a:t>https://www.youtube.com/watch?v=YJGGYKAV4pA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346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ARP (Address Resolution Protocol) – Step 3/4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5660575" y="1987650"/>
            <a:ext cx="3053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3. Bob responds: "My IP is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1.2.3.4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and my MAC address is </a:t>
            </a:r>
            <a:r>
              <a:rPr lang="en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ca:fe:f0:0d:be:ef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Everybody else ignores the request.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knows Bob's IP address is 1.2.3.4. She wants to learn Bob's MAC address.</a:t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4750650" y="2189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4750650" y="27628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4750650" y="3336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4750650" y="16163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3" name="Google Shape;253;p32"/>
          <p:cNvCxnSpPr>
            <a:stCxn id="254" idx="7"/>
            <a:endCxn id="252" idx="2"/>
          </p:cNvCxnSpPr>
          <p:nvPr/>
        </p:nvCxnSpPr>
        <p:spPr>
          <a:xfrm rot="10800000" flipH="1">
            <a:off x="3850913" y="1758937"/>
            <a:ext cx="899700" cy="75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54" name="Google Shape;254;p32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55" name="Google Shape;255;p32"/>
          <p:cNvGraphicFramePr/>
          <p:nvPr/>
        </p:nvGraphicFramePr>
        <p:xfrm>
          <a:off x="303125" y="2161563"/>
          <a:ext cx="3097300" cy="91428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7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cache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ARP (Address Resolution Protocol) – Step 4/4</a:t>
            </a:r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Alice knows Bob's IP address is 1.2.3.4. She wants to learn Bob's MAC address.</a:t>
            </a:r>
            <a:endParaRPr/>
          </a:p>
        </p:txBody>
      </p:sp>
      <p:graphicFrame>
        <p:nvGraphicFramePr>
          <p:cNvPr id="262" name="Google Shape;262;p33"/>
          <p:cNvGraphicFramePr/>
          <p:nvPr/>
        </p:nvGraphicFramePr>
        <p:xfrm>
          <a:off x="303125" y="2161563"/>
          <a:ext cx="3097300" cy="1127640"/>
        </p:xfrm>
        <a:graphic>
          <a:graphicData uri="http://schemas.openxmlformats.org/drawingml/2006/table">
            <a:tbl>
              <a:tblPr>
                <a:noFill/>
                <a:tableStyleId>{BBC09171-EA2E-49D2-AE3A-FD3DA924B4D4}</a:tableStyleId>
              </a:tblPr>
              <a:tblGrid>
                <a:gridCol w="7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Alice's cache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1.2.3.4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ca:fe:f0:0d:be:ef</a:t>
                      </a:r>
                      <a:endParaRPr>
                        <a:solidFill>
                          <a:schemeClr val="accent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hr</a:t>
                      </a:r>
                      <a:endParaRPr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3" name="Google Shape;263;p33"/>
          <p:cNvSpPr/>
          <p:nvPr/>
        </p:nvSpPr>
        <p:spPr>
          <a:xfrm>
            <a:off x="4750650" y="2189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4750650" y="27628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4750650" y="3336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4750650" y="16163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3607650" y="2476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8" name="Google Shape;268;p33"/>
          <p:cNvGrpSpPr/>
          <p:nvPr/>
        </p:nvGrpSpPr>
        <p:grpSpPr>
          <a:xfrm>
            <a:off x="260500" y="3079900"/>
            <a:ext cx="2528700" cy="1637900"/>
            <a:chOff x="260500" y="3384700"/>
            <a:chExt cx="2528700" cy="1637900"/>
          </a:xfrm>
        </p:grpSpPr>
        <p:cxnSp>
          <p:nvCxnSpPr>
            <p:cNvPr id="269" name="Google Shape;269;p33"/>
            <p:cNvCxnSpPr/>
            <p:nvPr/>
          </p:nvCxnSpPr>
          <p:spPr>
            <a:xfrm rot="10800000">
              <a:off x="972325" y="3384700"/>
              <a:ext cx="0" cy="552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0" name="Google Shape;270;p33"/>
            <p:cNvSpPr txBox="1"/>
            <p:nvPr/>
          </p:nvSpPr>
          <p:spPr>
            <a:xfrm>
              <a:off x="260500" y="3847800"/>
              <a:ext cx="2528700" cy="11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4. Alice adds Bob's MAC address to her cache.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This mapping can be cached for some time (TTL).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6138</Words>
  <Application>Microsoft Office PowerPoint</Application>
  <PresentationFormat>On-screen Show (16:9)</PresentationFormat>
  <Paragraphs>1141</Paragraphs>
  <Slides>72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Roboto Light</vt:lpstr>
      <vt:lpstr>Consolas</vt:lpstr>
      <vt:lpstr>Roboto</vt:lpstr>
      <vt:lpstr>Roboto Medium</vt:lpstr>
      <vt:lpstr>Arial</vt:lpstr>
      <vt:lpstr>Simple Lecture</vt:lpstr>
      <vt:lpstr>PowerPoint Presentation</vt:lpstr>
      <vt:lpstr>ARP: Connecting Layers 2 and 3</vt:lpstr>
      <vt:lpstr>Connecting Layers 2 and 3</vt:lpstr>
      <vt:lpstr>Connecting Layers 2 and 3</vt:lpstr>
      <vt:lpstr>ARP (Address Resolution Protocol) – Steps</vt:lpstr>
      <vt:lpstr>ARP (Address Resolution Protocol) – Step 1/4</vt:lpstr>
      <vt:lpstr>ARP (Address Resolution Protocol) – Step 2/4</vt:lpstr>
      <vt:lpstr>ARP (Address Resolution Protocol) – Step 3/4</vt:lpstr>
      <vt:lpstr>ARP (Address Resolution Protocol) – Step 4/4</vt:lpstr>
      <vt:lpstr>Address Resolution Protocol (ARP)</vt:lpstr>
      <vt:lpstr>Using ARP in Routers</vt:lpstr>
      <vt:lpstr>Using ARP in Routers</vt:lpstr>
      <vt:lpstr>Using ARP in Hosts</vt:lpstr>
      <vt:lpstr>Using ARP in Hosts</vt:lpstr>
      <vt:lpstr>Neighbor Discovery in IPv6</vt:lpstr>
      <vt:lpstr>DHCP: Joining a New Network</vt:lpstr>
      <vt:lpstr>Joining a New Network</vt:lpstr>
      <vt:lpstr>DHCP (Dynamic Host Configuration Protocol) – Steps</vt:lpstr>
      <vt:lpstr>DHCP (Dynamic Host Configuration Protocol) – Step 1/4</vt:lpstr>
      <vt:lpstr>DHCP (Dynamic Host Configuration Protocol) – Step 2/4</vt:lpstr>
      <vt:lpstr>DHCP (Dynamic Host Configuration Protocol) – Step 3/4</vt:lpstr>
      <vt:lpstr>DHCP (Dynamic Host Configuration Protocol) – Step 4/4</vt:lpstr>
      <vt:lpstr>DHCP Servers</vt:lpstr>
      <vt:lpstr>Leasing IP Addresses</vt:lpstr>
      <vt:lpstr>DHCP Implementation</vt:lpstr>
      <vt:lpstr>Autoconfiguration in IPv6</vt:lpstr>
      <vt:lpstr>Autoconfiguration in IPv6</vt:lpstr>
      <vt:lpstr>NAT: Network Address Translation</vt:lpstr>
      <vt:lpstr>Problem: IPv4 Address Exhaustion</vt:lpstr>
      <vt:lpstr>NAT (Network Address Translation)</vt:lpstr>
      <vt:lpstr>Without NAT</vt:lpstr>
      <vt:lpstr>NAT</vt:lpstr>
      <vt:lpstr>NAT</vt:lpstr>
      <vt:lpstr>NAT</vt:lpstr>
      <vt:lpstr>NAT</vt:lpstr>
      <vt:lpstr>NAT</vt:lpstr>
      <vt:lpstr>Implementing NAT</vt:lpstr>
      <vt:lpstr>Implementing NAT</vt:lpstr>
      <vt:lpstr>Implementing NAT</vt:lpstr>
      <vt:lpstr>Types of NAT</vt:lpstr>
      <vt:lpstr>Implementing NAT</vt:lpstr>
      <vt:lpstr>Where is NAT Used?</vt:lpstr>
      <vt:lpstr>Inbound Connections</vt:lpstr>
      <vt:lpstr>Inbound Connections</vt:lpstr>
      <vt:lpstr>NAT: Security Implications</vt:lpstr>
      <vt:lpstr>TLS: Secure Bytestreams</vt:lpstr>
      <vt:lpstr>TCP is Vulnerable</vt:lpstr>
      <vt:lpstr>Secure Bytestreams</vt:lpstr>
      <vt:lpstr>TLS Handshake</vt:lpstr>
      <vt:lpstr>TLS Handshake (1/5)</vt:lpstr>
      <vt:lpstr>TLS Handshake (2/5)</vt:lpstr>
      <vt:lpstr>TLS Handshake (3/5)</vt:lpstr>
      <vt:lpstr>TLS Handshake (4/5)</vt:lpstr>
      <vt:lpstr>TLS Handshake (5/5)</vt:lpstr>
      <vt:lpstr>TLS Handshake</vt:lpstr>
      <vt:lpstr>End-to-End Walkthrough</vt:lpstr>
      <vt:lpstr>End-to-End Walkthrough</vt:lpstr>
      <vt:lpstr>Step 1/4: DHCP</vt:lpstr>
      <vt:lpstr>Step 2/4: ARP</vt:lpstr>
      <vt:lpstr>Step 3/4: DNS Lookup</vt:lpstr>
      <vt:lpstr>Step 3/4: DNS Lookup</vt:lpstr>
      <vt:lpstr>Step 4/4: Connect to Website</vt:lpstr>
      <vt:lpstr>Step 4/4: Connect to Website</vt:lpstr>
      <vt:lpstr>Step 4/4: Connect to Website</vt:lpstr>
      <vt:lpstr>Step 4/4: Connect to Website</vt:lpstr>
      <vt:lpstr>Step 4/4: Connect to Website</vt:lpstr>
      <vt:lpstr>End-to-End Walkthrough – Operating System View</vt:lpstr>
      <vt:lpstr>End-to-End Walkthrough – Operating System View</vt:lpstr>
      <vt:lpstr>Socket API</vt:lpstr>
      <vt:lpstr>Revisiting Layering</vt:lpstr>
      <vt:lpstr>Revisiting Layering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2026-02-26T19:24:25Z</dcterms:modified>
</cp:coreProperties>
</file>