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44"/>
  </p:notesMasterIdLst>
  <p:sldIdLst>
    <p:sldId id="256" r:id="rId3"/>
    <p:sldId id="451" r:id="rId4"/>
    <p:sldId id="443" r:id="rId5"/>
    <p:sldId id="441" r:id="rId6"/>
    <p:sldId id="445" r:id="rId7"/>
    <p:sldId id="1066" r:id="rId8"/>
    <p:sldId id="447" r:id="rId9"/>
    <p:sldId id="367" r:id="rId10"/>
    <p:sldId id="407" r:id="rId11"/>
    <p:sldId id="404" r:id="rId12"/>
    <p:sldId id="414" r:id="rId13"/>
    <p:sldId id="1068" r:id="rId14"/>
    <p:sldId id="401" r:id="rId15"/>
    <p:sldId id="1172" r:id="rId16"/>
    <p:sldId id="1173" r:id="rId17"/>
    <p:sldId id="408" r:id="rId18"/>
    <p:sldId id="420" r:id="rId19"/>
    <p:sldId id="968" r:id="rId20"/>
    <p:sldId id="969" r:id="rId21"/>
    <p:sldId id="406" r:id="rId22"/>
    <p:sldId id="444" r:id="rId23"/>
    <p:sldId id="972" r:id="rId24"/>
    <p:sldId id="446" r:id="rId25"/>
    <p:sldId id="973" r:id="rId26"/>
    <p:sldId id="1170" r:id="rId27"/>
    <p:sldId id="392" r:id="rId28"/>
    <p:sldId id="974" r:id="rId29"/>
    <p:sldId id="978" r:id="rId30"/>
    <p:sldId id="371" r:id="rId31"/>
    <p:sldId id="372" r:id="rId32"/>
    <p:sldId id="983" r:id="rId33"/>
    <p:sldId id="398" r:id="rId34"/>
    <p:sldId id="1179" r:id="rId35"/>
    <p:sldId id="452" r:id="rId36"/>
    <p:sldId id="1222" r:id="rId37"/>
    <p:sldId id="381" r:id="rId38"/>
    <p:sldId id="1188" r:id="rId39"/>
    <p:sldId id="984" r:id="rId40"/>
    <p:sldId id="449" r:id="rId41"/>
    <p:sldId id="450" r:id="rId42"/>
    <p:sldId id="38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48" userDrawn="1">
          <p15:clr>
            <a:srgbClr val="A4A3A4"/>
          </p15:clr>
        </p15:guide>
        <p15:guide id="3" orient="horz" pos="1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199"/>
    <a:srgbClr val="0012A0"/>
    <a:srgbClr val="9AE0FF"/>
    <a:srgbClr val="66ACD3"/>
    <a:srgbClr val="6EBFF0"/>
    <a:srgbClr val="8FAADC"/>
    <a:srgbClr val="B9C2C9"/>
    <a:srgbClr val="E7E7E7"/>
    <a:srgbClr val="F8F8F8"/>
    <a:srgbClr val="C4C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3AB928-3A1C-4B78-AE48-2BBCD7925074}" v="2" dt="2026-04-30T19:50:35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89935" autoAdjust="0"/>
  </p:normalViewPr>
  <p:slideViewPr>
    <p:cSldViewPr snapToGrid="0" snapToObjects="1">
      <p:cViewPr varScale="1">
        <p:scale>
          <a:sx n="74" d="100"/>
          <a:sy n="74" d="100"/>
        </p:scale>
        <p:origin x="792" y="67"/>
      </p:cViewPr>
      <p:guideLst>
        <p:guide pos="648"/>
        <p:guide orient="horz" pos="1224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nghua Gu" userId="9a7e1853e1951ef5" providerId="LiveId" clId="{CF1FAA12-072C-4ED5-BA76-0FFFAEFDB88A}"/>
    <pc:docChg chg="custSel modSld">
      <pc:chgData name="Zonghua Gu" userId="9a7e1853e1951ef5" providerId="LiveId" clId="{CF1FAA12-072C-4ED5-BA76-0FFFAEFDB88A}" dt="2026-04-30T19:53:31.734" v="110" actId="20577"/>
      <pc:docMkLst>
        <pc:docMk/>
      </pc:docMkLst>
      <pc:sldChg chg="delSp modSp mod">
        <pc:chgData name="Zonghua Gu" userId="9a7e1853e1951ef5" providerId="LiveId" clId="{CF1FAA12-072C-4ED5-BA76-0FFFAEFDB88A}" dt="2026-04-30T19:53:31.734" v="110" actId="20577"/>
        <pc:sldMkLst>
          <pc:docMk/>
          <pc:sldMk cId="0" sldId="372"/>
        </pc:sldMkLst>
        <pc:spChg chg="mod">
          <ac:chgData name="Zonghua Gu" userId="9a7e1853e1951ef5" providerId="LiveId" clId="{CF1FAA12-072C-4ED5-BA76-0FFFAEFDB88A}" dt="2026-04-30T19:53:31.734" v="110" actId="20577"/>
          <ac:spMkLst>
            <pc:docMk/>
            <pc:sldMk cId="0" sldId="372"/>
            <ac:spMk id="5" creationId="{D3D96742-7817-4EAC-B385-71DFCCCCAF0E}"/>
          </ac:spMkLst>
        </pc:spChg>
        <pc:spChg chg="del">
          <ac:chgData name="Zonghua Gu" userId="9a7e1853e1951ef5" providerId="LiveId" clId="{CF1FAA12-072C-4ED5-BA76-0FFFAEFDB88A}" dt="2026-04-30T19:52:10.909" v="16" actId="478"/>
          <ac:spMkLst>
            <pc:docMk/>
            <pc:sldMk cId="0" sldId="372"/>
            <ac:spMk id="6" creationId="{C3D722F6-A300-0477-39CC-3553CB979CF7}"/>
          </ac:spMkLst>
        </pc:spChg>
        <pc:spChg chg="del">
          <ac:chgData name="Zonghua Gu" userId="9a7e1853e1951ef5" providerId="LiveId" clId="{CF1FAA12-072C-4ED5-BA76-0FFFAEFDB88A}" dt="2026-04-30T19:52:06.623" v="15" actId="478"/>
          <ac:spMkLst>
            <pc:docMk/>
            <pc:sldMk cId="0" sldId="372"/>
            <ac:spMk id="7" creationId="{FE304F7A-9849-65B5-B158-93018AA10D7E}"/>
          </ac:spMkLst>
        </pc:spChg>
        <pc:spChg chg="del">
          <ac:chgData name="Zonghua Gu" userId="9a7e1853e1951ef5" providerId="LiveId" clId="{CF1FAA12-072C-4ED5-BA76-0FFFAEFDB88A}" dt="2026-04-30T19:52:06.623" v="15" actId="478"/>
          <ac:spMkLst>
            <pc:docMk/>
            <pc:sldMk cId="0" sldId="372"/>
            <ac:spMk id="8" creationId="{58DD8CD7-A846-8915-125E-A7021DB37239}"/>
          </ac:spMkLst>
        </pc:spChg>
        <pc:picChg chg="del">
          <ac:chgData name="Zonghua Gu" userId="9a7e1853e1951ef5" providerId="LiveId" clId="{CF1FAA12-072C-4ED5-BA76-0FFFAEFDB88A}" dt="2026-04-30T19:52:10.909" v="16" actId="478"/>
          <ac:picMkLst>
            <pc:docMk/>
            <pc:sldMk cId="0" sldId="372"/>
            <ac:picMk id="9" creationId="{70A09498-DFAE-A10D-4807-F9FC90B0963F}"/>
          </ac:picMkLst>
        </pc:picChg>
        <pc:picChg chg="del">
          <ac:chgData name="Zonghua Gu" userId="9a7e1853e1951ef5" providerId="LiveId" clId="{CF1FAA12-072C-4ED5-BA76-0FFFAEFDB88A}" dt="2026-04-30T19:52:10.909" v="16" actId="478"/>
          <ac:picMkLst>
            <pc:docMk/>
            <pc:sldMk cId="0" sldId="372"/>
            <ac:picMk id="10" creationId="{EC2A46FA-C16A-E4E6-E9E7-28A46D0DC9C4}"/>
          </ac:picMkLst>
        </pc:picChg>
      </pc:sldChg>
      <pc:sldChg chg="modSp mod">
        <pc:chgData name="Zonghua Gu" userId="9a7e1853e1951ef5" providerId="LiveId" clId="{CF1FAA12-072C-4ED5-BA76-0FFFAEFDB88A}" dt="2026-04-30T19:38:15.837" v="5" actId="13822"/>
        <pc:sldMkLst>
          <pc:docMk/>
          <pc:sldMk cId="2931325706" sldId="406"/>
        </pc:sldMkLst>
        <pc:cxnChg chg="mod">
          <ac:chgData name="Zonghua Gu" userId="9a7e1853e1951ef5" providerId="LiveId" clId="{CF1FAA12-072C-4ED5-BA76-0FFFAEFDB88A}" dt="2026-04-30T19:38:15.837" v="5" actId="13822"/>
          <ac:cxnSpMkLst>
            <pc:docMk/>
            <pc:sldMk cId="2931325706" sldId="406"/>
            <ac:cxnSpMk id="8" creationId="{A6E9F404-FA3E-4C14-55DF-7A895B4938AF}"/>
          </ac:cxnSpMkLst>
        </pc:cxnChg>
        <pc:cxnChg chg="mod">
          <ac:chgData name="Zonghua Gu" userId="9a7e1853e1951ef5" providerId="LiveId" clId="{CF1FAA12-072C-4ED5-BA76-0FFFAEFDB88A}" dt="2026-04-30T19:38:15.837" v="5" actId="13822"/>
          <ac:cxnSpMkLst>
            <pc:docMk/>
            <pc:sldMk cId="2931325706" sldId="406"/>
            <ac:cxnSpMk id="9" creationId="{925DB043-F6AF-4CEF-CC56-55ECEB83CD79}"/>
          </ac:cxnSpMkLst>
        </pc:cxnChg>
      </pc:sldChg>
      <pc:sldChg chg="modSp mod">
        <pc:chgData name="Zonghua Gu" userId="9a7e1853e1951ef5" providerId="LiveId" clId="{CF1FAA12-072C-4ED5-BA76-0FFFAEFDB88A}" dt="2026-04-30T19:34:24.306" v="2" actId="20577"/>
        <pc:sldMkLst>
          <pc:docMk/>
          <pc:sldMk cId="1402479228" sldId="420"/>
        </pc:sldMkLst>
        <pc:spChg chg="mod">
          <ac:chgData name="Zonghua Gu" userId="9a7e1853e1951ef5" providerId="LiveId" clId="{CF1FAA12-072C-4ED5-BA76-0FFFAEFDB88A}" dt="2026-04-30T19:34:24.306" v="2" actId="20577"/>
          <ac:spMkLst>
            <pc:docMk/>
            <pc:sldMk cId="1402479228" sldId="420"/>
            <ac:spMk id="6" creationId="{674A1DE5-A9AE-405F-ACAD-77D36C146AA2}"/>
          </ac:spMkLst>
        </pc:spChg>
      </pc:sldChg>
      <pc:sldChg chg="modSp mod">
        <pc:chgData name="Zonghua Gu" userId="9a7e1853e1951ef5" providerId="LiveId" clId="{CF1FAA12-072C-4ED5-BA76-0FFFAEFDB88A}" dt="2026-04-30T19:51:12.154" v="14" actId="20577"/>
        <pc:sldMkLst>
          <pc:docMk/>
          <pc:sldMk cId="2593956333" sldId="983"/>
        </pc:sldMkLst>
        <pc:spChg chg="mod">
          <ac:chgData name="Zonghua Gu" userId="9a7e1853e1951ef5" providerId="LiveId" clId="{CF1FAA12-072C-4ED5-BA76-0FFFAEFDB88A}" dt="2026-04-30T19:51:12.154" v="14" actId="20577"/>
          <ac:spMkLst>
            <pc:docMk/>
            <pc:sldMk cId="2593956333" sldId="983"/>
            <ac:spMk id="5" creationId="{FE3D3D51-0AE5-7EF0-0670-A4F700604E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4/30/2026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a691bae84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a691bae84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Slides template credit: Josh Hug, Lisa Yan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today is the second half of the TCP implementation lecture and we're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0:45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going to take what we saw last time the ideas that we Ed to design reliability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0:50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and we're going to formalize them into an actual protocol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 if we have time we might also do some congestion control to get ahead on that 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 As illustrated in Figure 1.3, the use of layering, or defense in depth, and attack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surface reduction complement each other in mitigating security risk.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1946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and private key</a:t>
            </a:r>
          </a:p>
          <a:p>
            <a:pPr lvl="1"/>
            <a:r>
              <a:rPr lang="en-US" dirty="0"/>
              <a:t>Pair of keys, one for encryption, one for decryption</a:t>
            </a:r>
          </a:p>
          <a:p>
            <a:r>
              <a:rPr lang="en-US" dirty="0"/>
              <a:t>Decryption key</a:t>
            </a:r>
          </a:p>
          <a:p>
            <a:pPr lvl="1"/>
            <a:r>
              <a:rPr lang="en-US" dirty="0"/>
              <a:t>Produces the original plaintext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1859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AC41B-982D-2740-975B-CBC1E41F9A36}" type="slidenum">
              <a:rPr lang="en-AU">
                <a:latin typeface="Arial" pitchFamily="-110" charset="0"/>
              </a:rPr>
              <a:pPr/>
              <a:t>13</a:t>
            </a:fld>
            <a:endParaRPr lang="en-AU">
              <a:latin typeface="Arial" pitchFamily="-110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45465" indent="-532765">
              <a:lnSpc>
                <a:spcPct val="100000"/>
              </a:lnSpc>
              <a:spcBef>
                <a:spcPts val="675"/>
              </a:spcBef>
              <a:buClr>
                <a:srgbClr val="063DE8"/>
              </a:buClr>
              <a:buAutoNum type="arabicPeriod"/>
              <a:tabLst>
                <a:tab pos="545465" algn="l"/>
              </a:tabLst>
            </a:pPr>
            <a:r>
              <a:rPr lang="en-GB" sz="1200" dirty="0">
                <a:latin typeface="Times New Roman"/>
                <a:cs typeface="Times New Roman"/>
              </a:rPr>
              <a:t>Concept:</a:t>
            </a:r>
            <a:r>
              <a:rPr lang="en-GB" sz="1200" spc="-4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Secret</a:t>
            </a:r>
            <a:r>
              <a:rPr lang="en-GB" sz="1200" spc="-3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Key</a:t>
            </a:r>
            <a:r>
              <a:rPr lang="en-GB" sz="1200" spc="-30" dirty="0">
                <a:latin typeface="Times New Roman"/>
                <a:cs typeface="Times New Roman"/>
              </a:rPr>
              <a:t> </a:t>
            </a:r>
            <a:r>
              <a:rPr lang="en-GB" sz="1200" spc="-10" dirty="0">
                <a:latin typeface="Times New Roman"/>
                <a:cs typeface="Times New Roman"/>
              </a:rPr>
              <a:t>Encryption</a:t>
            </a:r>
            <a:endParaRPr lang="en-GB" sz="1200" dirty="0">
              <a:latin typeface="Times New Roman"/>
              <a:cs typeface="Times New Roman"/>
            </a:endParaRPr>
          </a:p>
          <a:p>
            <a:pPr marL="545465" indent="-532765">
              <a:lnSpc>
                <a:spcPct val="100000"/>
              </a:lnSpc>
              <a:spcBef>
                <a:spcPts val="575"/>
              </a:spcBef>
              <a:buClr>
                <a:srgbClr val="063DE8"/>
              </a:buClr>
              <a:buAutoNum type="arabicPeriod"/>
              <a:tabLst>
                <a:tab pos="545465" algn="l"/>
              </a:tabLst>
            </a:pPr>
            <a:r>
              <a:rPr lang="en-GB" sz="1200" dirty="0">
                <a:latin typeface="Times New Roman"/>
                <a:cs typeface="Times New Roman"/>
              </a:rPr>
              <a:t>Method:</a:t>
            </a:r>
            <a:r>
              <a:rPr lang="en-GB" sz="1200" spc="-3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Block</a:t>
            </a:r>
            <a:r>
              <a:rPr lang="en-GB" sz="1200" spc="-30" dirty="0">
                <a:latin typeface="Times New Roman"/>
                <a:cs typeface="Times New Roman"/>
              </a:rPr>
              <a:t> </a:t>
            </a:r>
            <a:r>
              <a:rPr lang="en-GB" sz="1200" spc="-10" dirty="0">
                <a:latin typeface="Times New Roman"/>
                <a:cs typeface="Times New Roman"/>
              </a:rPr>
              <a:t>Encryption</a:t>
            </a:r>
            <a:endParaRPr lang="en-GB" sz="1200" dirty="0">
              <a:latin typeface="Times New Roman"/>
              <a:cs typeface="Times New Roman"/>
            </a:endParaRPr>
          </a:p>
          <a:p>
            <a:pPr marL="545465" indent="-532765">
              <a:lnSpc>
                <a:spcPct val="100000"/>
              </a:lnSpc>
              <a:spcBef>
                <a:spcPts val="575"/>
              </a:spcBef>
              <a:buClr>
                <a:srgbClr val="063DE8"/>
              </a:buClr>
              <a:buAutoNum type="arabicPeriod"/>
              <a:tabLst>
                <a:tab pos="545465" algn="l"/>
              </a:tabLst>
            </a:pPr>
            <a:r>
              <a:rPr lang="en-GB" sz="1200" dirty="0">
                <a:latin typeface="Times New Roman"/>
                <a:cs typeface="Times New Roman"/>
              </a:rPr>
              <a:t>Improvement:</a:t>
            </a:r>
            <a:r>
              <a:rPr lang="en-GB" sz="1200" spc="-4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Cipher</a:t>
            </a:r>
            <a:r>
              <a:rPr lang="en-GB" sz="1200" spc="-3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Block</a:t>
            </a:r>
            <a:r>
              <a:rPr lang="en-GB" sz="1200" spc="-3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Chaining</a:t>
            </a:r>
            <a:r>
              <a:rPr lang="en-GB" sz="1200" spc="-35" dirty="0">
                <a:latin typeface="Times New Roman"/>
                <a:cs typeface="Times New Roman"/>
              </a:rPr>
              <a:t> </a:t>
            </a:r>
            <a:r>
              <a:rPr lang="en-GB" sz="1200" spc="-10" dirty="0">
                <a:latin typeface="Times New Roman"/>
                <a:cs typeface="Times New Roman"/>
              </a:rPr>
              <a:t>(CBC)</a:t>
            </a:r>
            <a:endParaRPr lang="en-GB" sz="1200" dirty="0">
              <a:latin typeface="Times New Roman"/>
              <a:cs typeface="Times New Roman"/>
            </a:endParaRPr>
          </a:p>
          <a:p>
            <a:pPr marL="545465" indent="-532765">
              <a:lnSpc>
                <a:spcPct val="100000"/>
              </a:lnSpc>
              <a:spcBef>
                <a:spcPts val="575"/>
              </a:spcBef>
              <a:buClr>
                <a:srgbClr val="063DE8"/>
              </a:buClr>
              <a:buAutoNum type="arabicPeriod"/>
              <a:tabLst>
                <a:tab pos="545465" algn="l"/>
              </a:tabLst>
            </a:pPr>
            <a:r>
              <a:rPr lang="en-GB" sz="1200" dirty="0">
                <a:latin typeface="Times New Roman"/>
                <a:cs typeface="Times New Roman"/>
              </a:rPr>
              <a:t>Standards:</a:t>
            </a:r>
            <a:r>
              <a:rPr lang="en-GB" sz="1200" spc="-7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DES,</a:t>
            </a:r>
            <a:r>
              <a:rPr lang="en-GB" sz="1200" spc="-5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3DES,</a:t>
            </a:r>
            <a:r>
              <a:rPr lang="en-GB" sz="1200" spc="-60" dirty="0">
                <a:latin typeface="Times New Roman"/>
                <a:cs typeface="Times New Roman"/>
              </a:rPr>
              <a:t> </a:t>
            </a:r>
            <a:r>
              <a:rPr lang="en-GB" sz="1200" spc="-25" dirty="0">
                <a:latin typeface="Times New Roman"/>
                <a:cs typeface="Times New Roman"/>
              </a:rPr>
              <a:t>AES</a:t>
            </a:r>
            <a:endParaRPr lang="en-GB" sz="1200" dirty="0">
              <a:latin typeface="Times New Roman"/>
              <a:cs typeface="Times New Roman"/>
            </a:endParaRPr>
          </a:p>
          <a:p>
            <a:endParaRPr lang="en-SE" dirty="0"/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a strong encryption algorithm</a:t>
            </a:r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universal technique for providing confidentiality for transmitted or stored</a:t>
            </a: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data is symmetric encryption.</a:t>
            </a: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section introduces the basic concept of symmetric encryption. This is followed by an overview of the two most important symmetric encryption algorithms: the Data Encryption Standard (DES) and the Advanced Encryption Standard (AES), which are block encryption algorithms. Finally, this section introduces the concept of symmetric stream encryption algorithms.</a:t>
            </a:r>
          </a:p>
          <a:p>
            <a:pPr eaLnBrk="1" hangingPunct="1"/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Symmetric encryption, also referred to as conventional encryption or single-key</a:t>
            </a: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encryption, was the only type of encryption in use prior to the introduction of public-key</a:t>
            </a: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 in the late 1970s. Countless individuals and groups, from Julius Caesar to the</a:t>
            </a: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German U-boat force to present-day diplomatic, military, and commercial users, have</a:t>
            </a: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used symmetric encryption for secret communication. It remains the more widely used</a:t>
            </a: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the two types of encryption.</a:t>
            </a:r>
          </a:p>
          <a:p>
            <a:pPr eaLnBrk="1" hangingPunct="1"/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There are two requirements for secure use of symmetric encryption:</a:t>
            </a:r>
          </a:p>
          <a:p>
            <a:pPr eaLnBrk="1" hangingPunct="1"/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1. We need a strong encryption algorithm. At a minimum, we would like the</a:t>
            </a: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algorithm to be such that an opponent who knows the algorithm and has</a:t>
            </a: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access to one or more </a:t>
            </a:r>
            <a:r>
              <a:rPr lang="en-US" b="0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ciphertexts</a:t>
            </a:r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would be unable to decipher the </a:t>
            </a:r>
            <a:r>
              <a:rPr lang="en-US" b="0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figure out the key. This requirement is usually stated in a stronger form:</a:t>
            </a: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opponent should be unable to decrypt </a:t>
            </a:r>
            <a:r>
              <a:rPr lang="en-US" b="0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or discover the key even</a:t>
            </a: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if he or she is in possession of a number of </a:t>
            </a:r>
            <a:r>
              <a:rPr lang="en-US" b="0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ciphertexts</a:t>
            </a:r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together with the plaintext</a:t>
            </a: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that produced each </a:t>
            </a:r>
            <a:r>
              <a:rPr lang="en-US" b="0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pPr eaLnBrk="1" hangingPunct="1"/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2. Sender and receiver must have obtained copies of the secret key in a secure</a:t>
            </a: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fashion and must keep the key secure. If someone can discover the key and</a:t>
            </a:r>
          </a:p>
          <a:p>
            <a:pPr eaLnBrk="1" hangingPunct="1"/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knows the algorithm, all communication using this key is readable.</a:t>
            </a:r>
          </a:p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163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87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key need not be just n-bit pattern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87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A </a:t>
            </a:r>
            <a:r>
              <a:rPr lang="en-US" i="1" dirty="0"/>
              <a:t>block cipher processes the input one block of elements at a time, producing an</a:t>
            </a:r>
          </a:p>
          <a:p>
            <a:pPr>
              <a:defRPr/>
            </a:pPr>
            <a:r>
              <a:rPr lang="en-US" dirty="0"/>
              <a:t>output block for each input block. A </a:t>
            </a:r>
            <a:r>
              <a:rPr lang="en-US" i="1" dirty="0"/>
              <a:t>stream cipher processes the input elements</a:t>
            </a:r>
          </a:p>
          <a:p>
            <a:pPr>
              <a:defRPr/>
            </a:pPr>
            <a:r>
              <a:rPr lang="en-US" dirty="0"/>
              <a:t>continuously, producing output one element at a time, as it goes along. Although</a:t>
            </a:r>
          </a:p>
          <a:p>
            <a:pPr>
              <a:defRPr/>
            </a:pPr>
            <a:r>
              <a:rPr lang="en-US" dirty="0"/>
              <a:t>block ciphers are far more common, there are certain applications in which a stream</a:t>
            </a:r>
          </a:p>
          <a:p>
            <a:pPr>
              <a:defRPr/>
            </a:pPr>
            <a:r>
              <a:rPr lang="en-US" dirty="0"/>
              <a:t>cipher is more appropriate. Examples are given subsequently in this book.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typical stream cipher encrypts plaintext one byte at a time, although a stream</a:t>
            </a:r>
          </a:p>
          <a:p>
            <a:pPr>
              <a:defRPr/>
            </a:pPr>
            <a:r>
              <a:rPr lang="en-US" dirty="0"/>
              <a:t>cipher may be designed to operate on one bit at a time or on units larger than a byte</a:t>
            </a:r>
          </a:p>
          <a:p>
            <a:pPr>
              <a:defRPr/>
            </a:pPr>
            <a:r>
              <a:rPr lang="en-US" dirty="0"/>
              <a:t>at a time.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With a properly designed pseudorandom number generator, a stream cipher</a:t>
            </a:r>
          </a:p>
          <a:p>
            <a:pPr>
              <a:defRPr/>
            </a:pPr>
            <a:r>
              <a:rPr lang="en-US" dirty="0"/>
              <a:t>can be as secure as block cipher of comparable key length. The primary advantage</a:t>
            </a:r>
          </a:p>
          <a:p>
            <a:pPr>
              <a:defRPr/>
            </a:pPr>
            <a:r>
              <a:rPr lang="en-US" dirty="0"/>
              <a:t>of a stream cipher is that stream ciphers are almost always faster and use far less</a:t>
            </a:r>
          </a:p>
          <a:p>
            <a:pPr>
              <a:defRPr/>
            </a:pPr>
            <a:r>
              <a:rPr lang="en-US" dirty="0"/>
              <a:t>code than do block ciphers. The advantage of a block cipher is that you can reuse</a:t>
            </a:r>
          </a:p>
          <a:p>
            <a:pPr>
              <a:defRPr/>
            </a:pPr>
            <a:r>
              <a:rPr lang="en-US" dirty="0"/>
              <a:t>keys. For applications that require encryption/decryption of a stream of data, such as</a:t>
            </a:r>
          </a:p>
          <a:p>
            <a:pPr>
              <a:defRPr/>
            </a:pPr>
            <a:r>
              <a:rPr lang="en-US" dirty="0"/>
              <a:t>over a data communications channel or a browser/Web link, a stream cipher might</a:t>
            </a:r>
          </a:p>
          <a:p>
            <a:pPr>
              <a:defRPr/>
            </a:pPr>
            <a:r>
              <a:rPr lang="en-US" dirty="0"/>
              <a:t>be the better alternative. For applications that deal with blocks of data, such as file</a:t>
            </a:r>
          </a:p>
          <a:p>
            <a:pPr>
              <a:defRPr/>
            </a:pPr>
            <a:r>
              <a:rPr lang="en-US" dirty="0"/>
              <a:t>transfer, e-mail, and database, block ciphers may be more appropriate. However,</a:t>
            </a:r>
          </a:p>
          <a:p>
            <a:pPr>
              <a:defRPr/>
            </a:pPr>
            <a:r>
              <a:rPr lang="en-US" dirty="0"/>
              <a:t>either type of cipher can be used in virtually any application.</a:t>
            </a:r>
          </a:p>
          <a:p>
            <a:pPr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Pseudorandom stream is unpredictable without knowledge of the input key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9FE99-24B7-7F45-B59C-4161A610A12D}" type="slidenum">
              <a:rPr lang="en-AU" smtClean="0">
                <a:latin typeface="Arial" pitchFamily="-110" charset="0"/>
              </a:rPr>
              <a:pPr/>
              <a:t>16</a:t>
            </a:fld>
            <a:endParaRPr lang="en-AU"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21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Typically, symmetric encryption is applied to a</a:t>
            </a:r>
          </a:p>
          <a:p>
            <a:pPr>
              <a:defRPr/>
            </a:pPr>
            <a:r>
              <a:rPr lang="en-US" dirty="0"/>
              <a:t>unit of data larger than a single 64-bit or 128-bit block. E-mail messages, network</a:t>
            </a:r>
          </a:p>
          <a:p>
            <a:pPr>
              <a:defRPr/>
            </a:pPr>
            <a:r>
              <a:rPr lang="en-US" dirty="0"/>
              <a:t>packets, database records, and other plaintext sources must be broken up into a</a:t>
            </a:r>
          </a:p>
          <a:p>
            <a:pPr>
              <a:defRPr/>
            </a:pPr>
            <a:r>
              <a:rPr lang="en-US" dirty="0"/>
              <a:t>series of fixed-length block for encryption by a symmetric block cipher. The simplest</a:t>
            </a:r>
          </a:p>
          <a:p>
            <a:pPr>
              <a:defRPr/>
            </a:pPr>
            <a:r>
              <a:rPr lang="en-US" dirty="0"/>
              <a:t>approach to multiple-block encryption is known as electronic codebook (ECB)</a:t>
            </a:r>
          </a:p>
          <a:p>
            <a:pPr>
              <a:defRPr/>
            </a:pPr>
            <a:r>
              <a:rPr lang="en-US" dirty="0"/>
              <a:t>mode, in which plaintext is handled </a:t>
            </a:r>
            <a:r>
              <a:rPr lang="en-US" i="1" dirty="0" err="1"/>
              <a:t>b</a:t>
            </a:r>
            <a:r>
              <a:rPr lang="en-US" i="1" dirty="0"/>
              <a:t> bits at a time and each block of plaintext is</a:t>
            </a:r>
          </a:p>
          <a:p>
            <a:pPr>
              <a:defRPr/>
            </a:pPr>
            <a:r>
              <a:rPr lang="en-US" dirty="0"/>
              <a:t>encrypted using the same key. Typically </a:t>
            </a:r>
            <a:r>
              <a:rPr lang="en-US" i="1" dirty="0"/>
              <a:t>b =64 or b =128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For lengthy messages, the ECB mode may not be secure. A cryptanalyst may</a:t>
            </a:r>
          </a:p>
          <a:p>
            <a:pPr>
              <a:defRPr/>
            </a:pPr>
            <a:r>
              <a:rPr lang="en-US" dirty="0"/>
              <a:t>be able to exploit regularities in the plaintext to ease the task of decryption. For</a:t>
            </a:r>
          </a:p>
          <a:p>
            <a:pPr>
              <a:defRPr/>
            </a:pPr>
            <a:r>
              <a:rPr lang="en-US" dirty="0"/>
              <a:t>example, if it is known that the message always starts out with certain predefined</a:t>
            </a:r>
          </a:p>
          <a:p>
            <a:pPr>
              <a:defRPr/>
            </a:pPr>
            <a:r>
              <a:rPr lang="en-US" dirty="0"/>
              <a:t>fields, then the cryptanalyst may have a number of known plaintext-</a:t>
            </a:r>
            <a:r>
              <a:rPr lang="en-US" dirty="0" err="1"/>
              <a:t>ciphertext</a:t>
            </a:r>
            <a:r>
              <a:rPr lang="en-US" dirty="0"/>
              <a:t> pairs</a:t>
            </a:r>
          </a:p>
          <a:p>
            <a:pPr>
              <a:defRPr/>
            </a:pPr>
            <a:r>
              <a:rPr lang="en-US" dirty="0"/>
              <a:t>to work with.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To increase the security of symmetric block encryption for large sequences</a:t>
            </a:r>
          </a:p>
          <a:p>
            <a:pPr>
              <a:defRPr/>
            </a:pPr>
            <a:r>
              <a:rPr lang="en-US" dirty="0"/>
              <a:t>of data, a number of alternative techniques have been developed, called </a:t>
            </a:r>
            <a:r>
              <a:rPr lang="en-US" b="1" dirty="0"/>
              <a:t>modes of</a:t>
            </a:r>
          </a:p>
          <a:p>
            <a:pPr>
              <a:defRPr/>
            </a:pPr>
            <a:r>
              <a:rPr lang="en-US" b="1" dirty="0"/>
              <a:t>operation. </a:t>
            </a:r>
            <a:r>
              <a:rPr lang="en-US" dirty="0"/>
              <a:t>These modes overcome the weaknesses of ECB; each mode has its own</a:t>
            </a:r>
          </a:p>
          <a:p>
            <a:r>
              <a:rPr lang="en-US" dirty="0"/>
              <a:t>particular advantages. This topic is explored in Chapter 20. </a:t>
            </a:r>
            <a:r>
              <a:rPr lang="en-US" altLang="zh-CN" i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Figure 2.2a shows the</a:t>
            </a:r>
          </a:p>
          <a:p>
            <a:r>
              <a:rPr lang="en-US" altLang="zh-CN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ECB mode. A plaintext of length </a:t>
            </a:r>
            <a:r>
              <a:rPr lang="en-US" altLang="zh-CN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nb</a:t>
            </a:r>
            <a:r>
              <a:rPr lang="en-US" altLang="zh-CN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is divided into n b-bit blocks (P</a:t>
            </a:r>
            <a:r>
              <a:rPr lang="en-US" altLang="zh-CN" i="1" baseline="-250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</a:t>
            </a:r>
            <a:r>
              <a:rPr lang="en-US" altLang="zh-CN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P</a:t>
            </a:r>
            <a:r>
              <a:rPr lang="en-US" altLang="zh-CN" i="1" baseline="-250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</a:t>
            </a:r>
            <a:r>
              <a:rPr lang="en-US" altLang="zh-CN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,….,</a:t>
            </a:r>
            <a:r>
              <a:rPr lang="en-US" altLang="zh-CN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</a:t>
            </a:r>
            <a:r>
              <a:rPr lang="en-US" altLang="zh-CN" i="1" baseline="-25000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</a:t>
            </a:r>
            <a:r>
              <a:rPr lang="en-US" altLang="zh-CN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).</a:t>
            </a:r>
          </a:p>
          <a:p>
            <a:r>
              <a:rPr lang="en-US" altLang="zh-CN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Each block is encrypted using the same algorithm and the same encryption key, to</a:t>
            </a:r>
          </a:p>
          <a:p>
            <a:r>
              <a:rPr lang="en-US" altLang="zh-CN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produce a sequence of </a:t>
            </a:r>
            <a:r>
              <a:rPr lang="en-US" altLang="zh-CN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 b-bit blocks of </a:t>
            </a:r>
            <a:r>
              <a:rPr lang="en-US" altLang="zh-CN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altLang="zh-CN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(C</a:t>
            </a:r>
            <a:r>
              <a:rPr lang="en-US" altLang="zh-CN" i="1" baseline="-250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</a:t>
            </a:r>
            <a:r>
              <a:rPr lang="en-US" altLang="zh-CN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C</a:t>
            </a:r>
            <a:r>
              <a:rPr lang="en-US" altLang="zh-CN" i="1" baseline="-250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</a:t>
            </a:r>
            <a:r>
              <a:rPr lang="en-US" altLang="zh-CN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,….,C</a:t>
            </a:r>
            <a:r>
              <a:rPr lang="en-US" altLang="zh-CN" i="1" baseline="-250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</a:t>
            </a:r>
            <a:r>
              <a:rPr lang="en-US" altLang="zh-CN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).</a:t>
            </a:r>
          </a:p>
          <a:p>
            <a:endParaRPr lang="en-US" altLang="zh-CN" i="1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altLang="zh-CN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Figure 2.2b is a representative diagram of stream cipher structure. In this</a:t>
            </a:r>
          </a:p>
          <a:p>
            <a:r>
              <a:rPr lang="en-US" altLang="zh-CN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structure a key is input to a pseudorandom bit generator that produces a stream</a:t>
            </a:r>
          </a:p>
          <a:p>
            <a:r>
              <a:rPr lang="en-US" altLang="zh-CN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8-bit numbers that are apparently random. A pseudorandom stream is one that</a:t>
            </a:r>
          </a:p>
          <a:p>
            <a:r>
              <a:rPr lang="en-US" altLang="zh-CN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unpredictable without knowledge of the input key and which has an apparently</a:t>
            </a:r>
          </a:p>
          <a:p>
            <a:r>
              <a:rPr lang="en-US" altLang="zh-CN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random character (see Section 2.5). The output of the generator, called a </a:t>
            </a:r>
            <a:r>
              <a:rPr lang="en-US" altLang="zh-CN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keystream,</a:t>
            </a:r>
          </a:p>
          <a:p>
            <a:r>
              <a:rPr lang="en-US" altLang="zh-CN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combined one byte at a time with the plaintext stream using the bitwise exclusive-</a:t>
            </a:r>
          </a:p>
          <a:p>
            <a:r>
              <a:rPr lang="en-US" altLang="zh-CN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(XOR) operation.</a:t>
            </a:r>
          </a:p>
          <a:p>
            <a:endParaRPr lang="en-US" altLang="zh-CN" i="1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/>
              <a:t>is combined one byte at a time with the plaintext stream using the bitwise exclusive-</a:t>
            </a:r>
          </a:p>
          <a:p>
            <a:r>
              <a:rPr lang="en-US" dirty="0"/>
              <a:t>OR (XOR) operation.</a:t>
            </a:r>
          </a:p>
          <a:p>
            <a:endParaRPr lang="en-US" dirty="0"/>
          </a:p>
          <a:p>
            <a:r>
              <a:rPr lang="en-US" dirty="0"/>
              <a:t>A pseudo-random keystream </a:t>
            </a:r>
            <a:r>
              <a:rPr lang="en-US" dirty="0" err="1"/>
              <a:t>XOR’ed</a:t>
            </a:r>
            <a:r>
              <a:rPr lang="en-US" dirty="0"/>
              <a:t> with plaintext bit-by-bit:</a:t>
            </a:r>
            <a:endParaRPr lang="en-US" altLang="zh-CN" i="1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altLang="zh-CN" i="1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altLang="zh-CN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altLang="zh-CN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386E0-290C-8A40-901F-50999F697ABC}" type="slidenum">
              <a:rPr lang="en-AU" smtClean="0">
                <a:latin typeface="Arial" pitchFamily="-110" charset="0"/>
              </a:rPr>
              <a:pPr/>
              <a:t>17</a:t>
            </a:fld>
            <a:endParaRPr lang="en-AU"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986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Typically, symmetric encryption is applied to a</a:t>
            </a:r>
          </a:p>
          <a:p>
            <a:pPr>
              <a:defRPr/>
            </a:pPr>
            <a:r>
              <a:rPr lang="en-US" dirty="0"/>
              <a:t>unit of data larger than a single 64-bit or 128-bit block. E-mail messages, network</a:t>
            </a:r>
          </a:p>
          <a:p>
            <a:pPr>
              <a:defRPr/>
            </a:pPr>
            <a:r>
              <a:rPr lang="en-US" dirty="0"/>
              <a:t>packets, database records, and other plaintext sources must be broken up into a</a:t>
            </a:r>
          </a:p>
          <a:p>
            <a:pPr>
              <a:defRPr/>
            </a:pPr>
            <a:r>
              <a:rPr lang="en-US" dirty="0"/>
              <a:t>series of fixed-length block for encryption by a symmetric block cipher. The simplest</a:t>
            </a:r>
          </a:p>
          <a:p>
            <a:pPr>
              <a:defRPr/>
            </a:pPr>
            <a:r>
              <a:rPr lang="en-US" dirty="0"/>
              <a:t>approach to multiple-block encryption is known as electronic codebook (ECB)</a:t>
            </a:r>
          </a:p>
          <a:p>
            <a:pPr>
              <a:defRPr/>
            </a:pPr>
            <a:r>
              <a:rPr lang="en-US" dirty="0"/>
              <a:t>mode, in which plaintext is handled </a:t>
            </a:r>
            <a:r>
              <a:rPr lang="en-US" i="1" dirty="0" err="1"/>
              <a:t>b</a:t>
            </a:r>
            <a:r>
              <a:rPr lang="en-US" i="1" dirty="0"/>
              <a:t> bits at a time and each block of plaintext is</a:t>
            </a:r>
          </a:p>
          <a:p>
            <a:pPr>
              <a:defRPr/>
            </a:pPr>
            <a:r>
              <a:rPr lang="en-US" dirty="0"/>
              <a:t>encrypted using the same key. Typically </a:t>
            </a:r>
            <a:r>
              <a:rPr lang="en-US" i="1" dirty="0"/>
              <a:t>b =64 or b =128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For lengthy messages, the ECB mode may not be secure. A cryptanalyst may</a:t>
            </a:r>
          </a:p>
          <a:p>
            <a:pPr>
              <a:defRPr/>
            </a:pPr>
            <a:r>
              <a:rPr lang="en-US" dirty="0"/>
              <a:t>be able to exploit regularities in the plaintext to ease the task of decryption. For</a:t>
            </a:r>
          </a:p>
          <a:p>
            <a:pPr>
              <a:defRPr/>
            </a:pPr>
            <a:r>
              <a:rPr lang="en-US" dirty="0"/>
              <a:t>example, if it is known that the message always starts out with certain predefined</a:t>
            </a:r>
          </a:p>
          <a:p>
            <a:pPr>
              <a:defRPr/>
            </a:pPr>
            <a:r>
              <a:rPr lang="en-US" dirty="0"/>
              <a:t>fields, then the cryptanalyst may have a number of known plaintext-</a:t>
            </a:r>
            <a:r>
              <a:rPr lang="en-US" dirty="0" err="1"/>
              <a:t>ciphertext</a:t>
            </a:r>
            <a:r>
              <a:rPr lang="en-US" dirty="0"/>
              <a:t> pairs</a:t>
            </a:r>
          </a:p>
          <a:p>
            <a:pPr>
              <a:defRPr/>
            </a:pPr>
            <a:r>
              <a:rPr lang="en-US" dirty="0"/>
              <a:t>to work with.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To increase the security of symmetric block encryption for large sequences</a:t>
            </a:r>
          </a:p>
          <a:p>
            <a:pPr>
              <a:defRPr/>
            </a:pPr>
            <a:r>
              <a:rPr lang="en-US" dirty="0"/>
              <a:t>of data, a number of alternative techniques have been developed, called </a:t>
            </a:r>
            <a:r>
              <a:rPr lang="en-US" b="1" dirty="0"/>
              <a:t>modes of</a:t>
            </a:r>
          </a:p>
          <a:p>
            <a:pPr>
              <a:defRPr/>
            </a:pPr>
            <a:r>
              <a:rPr lang="en-US" b="1" dirty="0"/>
              <a:t>operation. </a:t>
            </a:r>
            <a:r>
              <a:rPr lang="en-US" dirty="0"/>
              <a:t>These modes overcome the weaknesses of ECB; each mode has its own</a:t>
            </a:r>
          </a:p>
          <a:p>
            <a:r>
              <a:rPr lang="en-US" dirty="0"/>
              <a:t>particular advantages. This topic is explored in Chapter 20. </a:t>
            </a:r>
            <a:r>
              <a:rPr lang="en-US" altLang="zh-CN" i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Figure 2.2a shows the</a:t>
            </a:r>
          </a:p>
          <a:p>
            <a:r>
              <a:rPr lang="en-US" altLang="zh-CN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ECB mode. A plaintext of length </a:t>
            </a:r>
            <a:r>
              <a:rPr lang="en-US" altLang="zh-CN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nb</a:t>
            </a:r>
            <a:r>
              <a:rPr lang="en-US" altLang="zh-CN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is divided into n b-bit blocks (P</a:t>
            </a:r>
            <a:r>
              <a:rPr lang="en-US" altLang="zh-CN" i="1" baseline="-250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</a:t>
            </a:r>
            <a:r>
              <a:rPr lang="en-US" altLang="zh-CN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P</a:t>
            </a:r>
            <a:r>
              <a:rPr lang="en-US" altLang="zh-CN" i="1" baseline="-250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</a:t>
            </a:r>
            <a:r>
              <a:rPr lang="en-US" altLang="zh-CN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,….,</a:t>
            </a:r>
            <a:r>
              <a:rPr lang="en-US" altLang="zh-CN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</a:t>
            </a:r>
            <a:r>
              <a:rPr lang="en-US" altLang="zh-CN" i="1" baseline="-25000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</a:t>
            </a:r>
            <a:r>
              <a:rPr lang="en-US" altLang="zh-CN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).</a:t>
            </a:r>
          </a:p>
          <a:p>
            <a:r>
              <a:rPr lang="en-US" altLang="zh-CN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Each block is encrypted using the same algorithm and the same encryption key, to</a:t>
            </a:r>
          </a:p>
          <a:p>
            <a:r>
              <a:rPr lang="en-US" altLang="zh-CN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produce a sequence of </a:t>
            </a:r>
            <a:r>
              <a:rPr lang="en-US" altLang="zh-CN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 b-bit blocks of </a:t>
            </a:r>
            <a:r>
              <a:rPr lang="en-US" altLang="zh-CN" i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altLang="zh-CN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(C</a:t>
            </a:r>
            <a:r>
              <a:rPr lang="en-US" altLang="zh-CN" i="1" baseline="-250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</a:t>
            </a:r>
            <a:r>
              <a:rPr lang="en-US" altLang="zh-CN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C</a:t>
            </a:r>
            <a:r>
              <a:rPr lang="en-US" altLang="zh-CN" i="1" baseline="-250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</a:t>
            </a:r>
            <a:r>
              <a:rPr lang="en-US" altLang="zh-CN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,….,C</a:t>
            </a:r>
            <a:r>
              <a:rPr lang="en-US" altLang="zh-CN" i="1" baseline="-250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</a:t>
            </a:r>
            <a:r>
              <a:rPr lang="en-US" altLang="zh-CN" i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).</a:t>
            </a:r>
          </a:p>
          <a:p>
            <a:endParaRPr lang="en-US" altLang="zh-CN" i="1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Attacker may reorder blocks of ciphertext, then each block will still decrypt successfully, but message content is altered.</a:t>
            </a:r>
          </a:p>
          <a:p>
            <a:endParaRPr lang="en-US" altLang="zh-CN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altLang="zh-CN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386E0-290C-8A40-901F-50999F697ABC}" type="slidenum">
              <a:rPr lang="en-AU" smtClean="0">
                <a:latin typeface="Arial" pitchFamily="-110" charset="0"/>
              </a:rPr>
              <a:pPr/>
              <a:t>20</a:t>
            </a:fld>
            <a:endParaRPr lang="en-AU"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88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perform cryptoanalysis</a:t>
            </a:r>
            <a:r>
              <a:rPr lang="en-US" dirty="0"/>
              <a:t>. Therefore, repeating patterns of </a:t>
            </a:r>
            <a:r>
              <a:rPr lang="en-US" i="1" dirty="0"/>
              <a:t>b</a:t>
            </a:r>
            <a:r>
              <a:rPr lang="en-US" dirty="0"/>
              <a:t>-bits are not exposed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imes New Roman"/>
                <a:cs typeface="Times New Roman"/>
              </a:rPr>
              <a:t>Add</a:t>
            </a:r>
            <a:r>
              <a:rPr lang="en-GB" sz="1200" spc="-2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a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random</a:t>
            </a:r>
            <a:r>
              <a:rPr lang="en-GB" sz="1200" spc="-3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number</a:t>
            </a:r>
            <a:r>
              <a:rPr lang="en-GB" sz="1200" spc="-3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before</a:t>
            </a:r>
            <a:r>
              <a:rPr lang="en-GB" sz="1200" spc="-30" dirty="0">
                <a:latin typeface="Times New Roman"/>
                <a:cs typeface="Times New Roman"/>
              </a:rPr>
              <a:t> </a:t>
            </a:r>
            <a:r>
              <a:rPr lang="en-GB" sz="1200" spc="-10" dirty="0">
                <a:latin typeface="Times New Roman"/>
                <a:cs typeface="Times New Roman"/>
              </a:rPr>
              <a:t>encoding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effectLst/>
                <a:latin typeface="__fkGroteskNeue_598ab8"/>
              </a:rPr>
              <a:t> In CBC mode, each plaintext block is XORed with the previous ciphertext block before being encrypted. The first block is XORed with an Initialization Vector (IV),</a:t>
            </a:r>
            <a:endParaRPr lang="en-GB" sz="12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400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endParaRPr lang="en-GB" sz="12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400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endParaRPr lang="en-GB" sz="12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400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1200" dirty="0">
                <a:latin typeface="Times New Roman"/>
                <a:cs typeface="Times New Roman"/>
              </a:rPr>
              <a:t>Need</a:t>
            </a:r>
            <a:r>
              <a:rPr lang="en-GB" sz="1200" spc="-4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Initial</a:t>
            </a:r>
            <a:r>
              <a:rPr lang="en-GB" sz="1200" spc="-5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Value</a:t>
            </a:r>
            <a:r>
              <a:rPr lang="en-GB" sz="1200" spc="-40" dirty="0">
                <a:latin typeface="Times New Roman"/>
                <a:cs typeface="Times New Roman"/>
              </a:rPr>
              <a:t> </a:t>
            </a:r>
            <a:r>
              <a:rPr lang="en-GB" sz="1200" spc="-20" dirty="0">
                <a:latin typeface="Times New Roman"/>
                <a:cs typeface="Times New Roman"/>
              </a:rPr>
              <a:t>(IV)</a:t>
            </a:r>
            <a:endParaRPr lang="en-GB" sz="1200" dirty="0">
              <a:latin typeface="Times New Roman"/>
              <a:cs typeface="Times New Roman"/>
            </a:endParaRPr>
          </a:p>
          <a:p>
            <a:pPr marL="354965" indent="-342265">
              <a:lnSpc>
                <a:spcPts val="2735"/>
              </a:lnSpc>
              <a:spcBef>
                <a:spcPts val="300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1200" dirty="0">
                <a:latin typeface="Times New Roman"/>
                <a:cs typeface="Times New Roman"/>
              </a:rPr>
              <a:t>no</a:t>
            </a:r>
            <a:r>
              <a:rPr lang="en-GB" sz="1200" spc="-1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IV</a:t>
            </a:r>
            <a:r>
              <a:rPr lang="en-GB" sz="1200" spc="-1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Symbol"/>
                <a:cs typeface="Symbol"/>
              </a:rPr>
              <a:t></a:t>
            </a:r>
            <a:r>
              <a:rPr lang="en-GB" sz="1200" spc="-2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Same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output</a:t>
            </a:r>
            <a:r>
              <a:rPr lang="en-GB" sz="1200" spc="-2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for</a:t>
            </a:r>
            <a:r>
              <a:rPr lang="en-GB" sz="1200" spc="-1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the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same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spc="-10" dirty="0">
                <a:latin typeface="Times New Roman"/>
                <a:cs typeface="Times New Roman"/>
              </a:rPr>
              <a:t>message</a:t>
            </a:r>
            <a:endParaRPr lang="en-GB" sz="1200" dirty="0">
              <a:latin typeface="Times New Roman"/>
              <a:cs typeface="Times New Roman"/>
            </a:endParaRPr>
          </a:p>
          <a:p>
            <a:pPr marL="431165">
              <a:lnSpc>
                <a:spcPts val="2735"/>
              </a:lnSpc>
            </a:pPr>
            <a:r>
              <a:rPr lang="en-GB" sz="1200" dirty="0">
                <a:latin typeface="Symbol"/>
                <a:cs typeface="Symbol"/>
              </a:rPr>
              <a:t></a:t>
            </a:r>
            <a:r>
              <a:rPr lang="en-GB" sz="1200" spc="-1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one</a:t>
            </a:r>
            <a:r>
              <a:rPr lang="en-GB" sz="1200" spc="-1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can</a:t>
            </a:r>
            <a:r>
              <a:rPr lang="en-GB" sz="1200" spc="-2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guess</a:t>
            </a:r>
            <a:r>
              <a:rPr lang="en-GB" sz="1200" spc="-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changed</a:t>
            </a:r>
            <a:r>
              <a:rPr lang="en-GB" sz="1200" spc="-20" dirty="0">
                <a:latin typeface="Times New Roman"/>
                <a:cs typeface="Times New Roman"/>
              </a:rPr>
              <a:t> </a:t>
            </a:r>
            <a:r>
              <a:rPr lang="en-GB" sz="1200" spc="-10" dirty="0">
                <a:latin typeface="Times New Roman"/>
                <a:cs typeface="Times New Roman"/>
              </a:rPr>
              <a:t>blocks.</a:t>
            </a:r>
            <a:endParaRPr lang="en-GB" sz="1200" dirty="0">
              <a:latin typeface="Times New Roman"/>
              <a:cs typeface="Times New Roman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1457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imes New Roman"/>
                <a:cs typeface="Times New Roman"/>
              </a:rPr>
              <a:t>Each</a:t>
            </a:r>
            <a:r>
              <a:rPr lang="en-GB" sz="1200" spc="-2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octet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with</a:t>
            </a:r>
            <a:r>
              <a:rPr lang="en-GB" sz="1200" spc="-1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one</a:t>
            </a:r>
            <a:r>
              <a:rPr lang="en-GB" sz="1200" spc="-1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odd parity</a:t>
            </a:r>
            <a:r>
              <a:rPr lang="en-GB" sz="1200" spc="-1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bit</a:t>
            </a:r>
            <a:r>
              <a:rPr lang="en-GB" sz="1200" spc="-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Symbol"/>
                <a:cs typeface="Symbol"/>
              </a:rPr>
              <a:t></a:t>
            </a:r>
            <a:r>
              <a:rPr lang="en-GB" sz="1200" spc="-20" dirty="0">
                <a:latin typeface="Times New Roman"/>
                <a:cs typeface="Times New Roman"/>
              </a:rPr>
              <a:t> </a:t>
            </a:r>
            <a:r>
              <a:rPr lang="en-GB" sz="1200" spc="-10" dirty="0">
                <a:latin typeface="Times New Roman"/>
                <a:cs typeface="Times New Roman"/>
              </a:rPr>
              <a:t>56-</a:t>
            </a:r>
            <a:r>
              <a:rPr lang="en-GB" sz="1200" dirty="0">
                <a:latin typeface="Times New Roman"/>
                <a:cs typeface="Times New Roman"/>
              </a:rPr>
              <a:t>bit</a:t>
            </a:r>
            <a:r>
              <a:rPr lang="en-GB" sz="1200" spc="-15" dirty="0">
                <a:latin typeface="Times New Roman"/>
                <a:cs typeface="Times New Roman"/>
              </a:rPr>
              <a:t> </a:t>
            </a:r>
            <a:r>
              <a:rPr lang="en-GB" sz="1200" spc="-25" dirty="0">
                <a:latin typeface="Times New Roman"/>
                <a:cs typeface="Times New Roman"/>
              </a:rPr>
              <a:t>key</a:t>
            </a:r>
            <a:endParaRPr lang="en-GB" sz="1200" dirty="0">
              <a:latin typeface="Times New Roman"/>
              <a:cs typeface="Times New Roman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3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Confidentiality with symmetric encryption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Symmetric encryption 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Symmetric block encryption algorithms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Stream ciphers </a:t>
            </a:r>
          </a:p>
          <a:p>
            <a:r>
              <a:rPr lang="en-US" dirty="0"/>
              <a:t>Message authentication and hash functions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Authentication using  symmetric encryption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Message authentication without message encryption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Secure hash functions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Other applications of hash functions</a:t>
            </a:r>
          </a:p>
          <a:p>
            <a:r>
              <a:rPr lang="en-US" dirty="0"/>
              <a:t>Random and pseudorandom numbers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The use of random numbers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Random versus pseudorandom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1641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life of DES was extended by the use of triple DES (3DES),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which involves repeating the basic DES algorithm three times, using either two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three unique keys, for a key size of 112 or 168 bits. Triple DES (3DES) was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first standardized for use in financial applications in ANSI standard X9.17 in 1985.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3DES was incorporated as part of the Data Encryption Standard in 1999, with the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publication of FIPS PUB 46-3.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3DES has two attractions that assure its widespread use over the next few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years. First, with its 168-bit key length, it overcomes the vulnerability to brute-force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 of DES. Second, the underlying encryption algorithm in 3DES is the same as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DES. This algorithm has been subjected to more scrutiny than any other encryption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algorithm over a longer period of time, and no effective cryptanalytic attack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based on the algorithm rather than brute force has been found. Accordingly, there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a high level of confidence that 3DES is very resistant to cryptanalysis. If security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were the only consideration, then 3DES would be an appropriate choice for a standardized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 algorithm for decades to come.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principal drawback of 3DES is that the algorithm is relatively sluggish in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software. The original DES was designed for mid-1970s hardware implementation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does not produce efficient software code. 3DES, which requires three times as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many calculations as DES, is correspondingly slower. A secondary drawback is that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both DES and 3DES use a 64-bit block size. For reasons of both efficiency and security,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larger block size is desirable.</a:t>
            </a:r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4799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lang="en-GB" sz="12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Times New Roman"/>
                <a:cs typeface="Times New Roman"/>
              </a:rPr>
              <a:t>entire</a:t>
            </a:r>
            <a:r>
              <a:rPr lang="en-GB" sz="12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Times New Roman"/>
                <a:cs typeface="Times New Roman"/>
              </a:rPr>
              <a:t>key</a:t>
            </a:r>
            <a:r>
              <a:rPr lang="en-GB" sz="12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lang="en-GB"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 used-</a:t>
            </a:r>
            <a:r>
              <a:rPr lang="en-GB" sz="1200" dirty="0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lang="en-GB"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Times New Roman"/>
                <a:cs typeface="Times New Roman"/>
              </a:rPr>
              <a:t>parity</a:t>
            </a:r>
            <a:r>
              <a:rPr lang="en-GB" sz="12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Times New Roman"/>
                <a:cs typeface="Times New Roman"/>
              </a:rPr>
              <a:t>bit</a:t>
            </a:r>
            <a:r>
              <a:rPr lang="en-GB" sz="12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lang="en-GB" sz="12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lang="en-GB"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 byte. </a:t>
            </a:r>
            <a:r>
              <a:rPr lang="en-GB" sz="12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lang="en-GB" sz="12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Times New Roman"/>
                <a:cs typeface="Times New Roman"/>
              </a:rPr>
              <a:t>memory</a:t>
            </a:r>
            <a:r>
              <a:rPr lang="en-GB" sz="12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Times New Roman"/>
                <a:cs typeface="Times New Roman"/>
              </a:rPr>
              <a:t>may</a:t>
            </a:r>
            <a:r>
              <a:rPr lang="en-GB" sz="12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Times New Roman"/>
                <a:cs typeface="Times New Roman"/>
              </a:rPr>
              <a:t>use</a:t>
            </a:r>
            <a:r>
              <a:rPr lang="en-GB" sz="12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lang="en-GB" sz="12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Times New Roman"/>
                <a:cs typeface="Times New Roman"/>
              </a:rPr>
              <a:t>bits</a:t>
            </a:r>
            <a:r>
              <a:rPr lang="en-GB" sz="12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lang="en-GB" sz="12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Times New Roman"/>
                <a:cs typeface="Times New Roman"/>
              </a:rPr>
              <a:t>store</a:t>
            </a:r>
            <a:r>
              <a:rPr lang="en-GB" sz="12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GB" sz="12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byte.</a:t>
            </a:r>
            <a:endParaRPr lang="en-GB" sz="1200" dirty="0">
              <a:latin typeface="Times New Roman"/>
              <a:cs typeface="Times New Roman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31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Cryptanalytic Attacks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Exploits the characteristics of the algorithm to attempt to recover plaintext or secret key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Rely on: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of the algorithm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sample plaintext-ciphertext pairs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knowledge of the general characteristics of the plaintext, e.g., letter “e” and word “the” are common in English texts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Brute-Force Attacks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all possible keys on some ciphertext until an intelligible plaintext is obtained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85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8C4FB-7298-D14C-96D7-BA07164FC86F}" type="slidenum">
              <a:rPr lang="en-AU">
                <a:latin typeface="Arial" pitchFamily="-110" charset="0"/>
              </a:rPr>
              <a:pPr/>
              <a:t>26</a:t>
            </a:fld>
            <a:endParaRPr lang="en-AU">
              <a:latin typeface="Arial" pitchFamily="-110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562600" cy="4495800"/>
          </a:xfrm>
          <a:noFill/>
          <a:ln/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 Table 2.2 shows how much time is required for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 brute-force attack for various key sizes. As can be seen, a single PC can break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DES in about a year; if multiple PCs work in parallel, the time is drastically shortened.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And today’s supercomputers should be able to find a key in about an hour.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Key sizes of 128 bits or greater are effectively unbreakable using simply a brute-force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approach. Even if we managed to speed up the attacking system by a factor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of 1 trillion (10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12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 ), it would still take over 100,000 years to break a code using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128-bit key.</a:t>
            </a:r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76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1200" dirty="0">
                <a:latin typeface="Times New Roman"/>
                <a:cs typeface="Times New Roman"/>
              </a:rPr>
              <a:t>Invented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in</a:t>
            </a:r>
            <a:r>
              <a:rPr lang="en-GB" sz="1200" spc="-2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1975</a:t>
            </a:r>
            <a:r>
              <a:rPr lang="en-GB" sz="1200" spc="-1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by</a:t>
            </a:r>
            <a:r>
              <a:rPr lang="en-GB" sz="1200" spc="-1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Diffie</a:t>
            </a:r>
            <a:r>
              <a:rPr lang="en-GB" sz="1200" spc="-1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and</a:t>
            </a:r>
            <a:r>
              <a:rPr lang="en-GB" sz="1200" spc="-20" dirty="0">
                <a:latin typeface="Times New Roman"/>
                <a:cs typeface="Times New Roman"/>
              </a:rPr>
              <a:t> </a:t>
            </a:r>
            <a:r>
              <a:rPr lang="en-GB" sz="1200" spc="-10" dirty="0">
                <a:latin typeface="Times New Roman"/>
                <a:cs typeface="Times New Roman"/>
              </a:rPr>
              <a:t>Hellman</a:t>
            </a: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1200" dirty="0">
                <a:latin typeface="Times New Roman"/>
                <a:cs typeface="Times New Roman"/>
              </a:rPr>
              <a:t>Based on modular arithmetic functions</a:t>
            </a: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1200" dirty="0">
                <a:latin typeface="Times New Roman"/>
                <a:cs typeface="Times New Roman"/>
              </a:rPr>
              <a:t>Asymmetric: uses two separate keys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1200" dirty="0" err="1">
                <a:latin typeface="Times New Roman"/>
                <a:cs typeface="Times New Roman"/>
              </a:rPr>
              <a:t>Encrypted_Message</a:t>
            </a:r>
            <a:r>
              <a:rPr lang="en-GB" sz="1200" spc="-7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=</a:t>
            </a:r>
            <a:r>
              <a:rPr lang="en-GB" sz="1200" spc="-6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Encrypt(Key1,</a:t>
            </a:r>
            <a:r>
              <a:rPr lang="en-GB" sz="1200" spc="-65" dirty="0">
                <a:latin typeface="Times New Roman"/>
                <a:cs typeface="Times New Roman"/>
              </a:rPr>
              <a:t> </a:t>
            </a:r>
            <a:r>
              <a:rPr lang="en-GB" sz="1200" spc="-10" dirty="0">
                <a:latin typeface="Times New Roman"/>
                <a:cs typeface="Times New Roman"/>
              </a:rPr>
              <a:t>Message)</a:t>
            </a:r>
            <a:endParaRPr lang="en-GB" sz="12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1200" dirty="0">
                <a:latin typeface="Times New Roman"/>
                <a:cs typeface="Times New Roman"/>
              </a:rPr>
              <a:t>Message</a:t>
            </a:r>
            <a:r>
              <a:rPr lang="en-GB" sz="1200" spc="-5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=</a:t>
            </a:r>
            <a:r>
              <a:rPr lang="en-GB" sz="1200" spc="-4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Decrypt(Key2,</a:t>
            </a:r>
            <a:r>
              <a:rPr lang="en-GB" sz="1200" spc="-55" dirty="0">
                <a:latin typeface="Times New Roman"/>
                <a:cs typeface="Times New Roman"/>
              </a:rPr>
              <a:t> </a:t>
            </a:r>
            <a:r>
              <a:rPr lang="en-GB" sz="1200" spc="-10" dirty="0" err="1">
                <a:latin typeface="Times New Roman"/>
                <a:cs typeface="Times New Roman"/>
              </a:rPr>
              <a:t>Encrypted_Message</a:t>
            </a:r>
            <a:r>
              <a:rPr lang="en-GB" sz="1200" spc="-10" dirty="0">
                <a:latin typeface="Times New Roman"/>
                <a:cs typeface="Times New Roman"/>
              </a:rPr>
              <a:t>)</a:t>
            </a:r>
            <a:endParaRPr lang="en-GB" sz="1200" dirty="0">
              <a:latin typeface="Times New Roman"/>
              <a:cs typeface="Times New Roman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45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9AD9B-7FA5-144E-8738-8D5A7C56888F}" type="slidenum">
              <a:rPr lang="en-AU">
                <a:latin typeface="Arial" pitchFamily="-110" charset="0"/>
              </a:rPr>
              <a:pPr/>
              <a:t>29</a:t>
            </a:fld>
            <a:endParaRPr lang="en-AU">
              <a:latin typeface="Arial" pitchFamily="-110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public-key encryption scheme has six ingredients (Figure 2.6a):</a:t>
            </a:r>
          </a:p>
          <a:p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Plaintext: This is the readable message or data that is fed into the algorithm as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input.</a:t>
            </a:r>
          </a:p>
          <a:p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Encryption algorithm: The encryption algorithm performs various transformations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 the plaintext.</a:t>
            </a:r>
          </a:p>
          <a:p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Public and private key: This is a pair of keys that have been selected so that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if one is used for encryption, the other is used for decryption. The exact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transformations performed by the encryption algorithm depend on the public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private key that is provided as input.</a:t>
            </a:r>
          </a:p>
          <a:p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This is the scrambled message produced as output. It depends on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plaintext and the key. For a given message, two different keys will produce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two different </a:t>
            </a:r>
            <a:r>
              <a:rPr lang="en-US" b="0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ciphertexts</a:t>
            </a:r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Decryption algorithm: This algorithm accepts the </a:t>
            </a:r>
            <a:r>
              <a:rPr lang="en-US" b="0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and the matching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and produces the original plaintext.</a:t>
            </a:r>
          </a:p>
          <a:p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the names suggest, the public key of the pair is made public for others to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use, while the private key is known only to its owner. A general-purpose public-key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cryptographic algorithm relies on one key for encryption and a different but related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for decryption.</a:t>
            </a:r>
          </a:p>
          <a:p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essential steps are the following:</a:t>
            </a:r>
          </a:p>
          <a:p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1. Each user generates a pair of keys to be used for the encryption and decryption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messages.</a:t>
            </a:r>
          </a:p>
          <a:p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2. Each user places one of the two keys in a public register or other accessible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file. This is the public key. The companion key is kept private. As Figure 2.6a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suggests, each user maintains a collection of public keys obtained from others.</a:t>
            </a:r>
          </a:p>
          <a:p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3. If Bob wishes to send a private message to Alice, Bob encrypts the message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using Alice’s public key.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4. When Alice receives the message, she decrypts it using her private key. No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other recipient can decrypt the message because only Alice knows Alice’s private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key.</a:t>
            </a:r>
          </a:p>
          <a:p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With this approach, all participants have access to public keys, and private keys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are generated locally by each participant and therefore need never be distributed.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long as a user protects his or her private key, incoming communication is secure.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 any time, a user can change the private key and publish the companion public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to replace the old public key.</a:t>
            </a:r>
          </a:p>
          <a:p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Note that the scheme of Figure 2.6a is directed toward providing confidentiality: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Only the intended recipient should be able to decrypt the </a:t>
            </a:r>
            <a:r>
              <a:rPr lang="en-US" b="0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because only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intended recipient is in possession of the required private key. Whether in fact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confidentiality is provided depends on a number of factors, including the security of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algorithm, whether the private key is kept secure, and the security of any protocol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which the encryption function is a part.</a:t>
            </a:r>
            <a:endParaRPr lang="en-US" b="0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8037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CEAF3-508C-8A40-93FA-79212B77D7A3}" type="slidenum">
              <a:rPr lang="en-AU">
                <a:latin typeface="Arial" pitchFamily="-110" charset="0"/>
              </a:rPr>
              <a:pPr/>
              <a:t>30</a:t>
            </a:fld>
            <a:endParaRPr lang="en-AU">
              <a:latin typeface="Arial" pitchFamily="-110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Figure 2.6b illustrates another mode of operation of public-key cryptography.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this scheme, a user encrypts data using his or her own private key.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Anyone who knows the corresponding public key will then be able to decrypt the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message.</a:t>
            </a:r>
          </a:p>
          <a:p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scheme of Figure 2.6b is directed toward providing authentication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and/or data integrity. If a user is able to successfully recover the plaintext from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Bob’s </a:t>
            </a:r>
            <a:r>
              <a:rPr lang="en-US" b="0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using Bob’s public key, this indicates that only Bob could have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encrypted the plaintext, thus providing authentication. Further, no one but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Bob would be able to modify the plaintext because only Bob could encrypt the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plaintext with Bob’s private key. Once again, the actual provision of authentication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data integrity depends on a variety of factors. This issue is addressed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primarily in Chapter 21, but other references are made to it where appropriate in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text.</a:t>
            </a:r>
            <a:endParaRPr lang="en-US" b="0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95469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NOT for asymmetric encryption like RSA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 Before proceeding, we need to clarify one aspect of public-key cryptosystems that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otherwise likely to lead to confusion. Public-key systems are characterized by the use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of a cryptographic type of algorithm with two keys, one held private and one available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publicly. Depending on the application, the sender uses either the sender’s private key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or the receiver’s public key, or both, to perform some type of cryptographic function.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In broad terms, we can classify the use of public-key cryptosystems into three categories: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digital signature, symmetric key distribution, and encryption of secret keys.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These applications are discussed in Section 2.4. Some algorithms are suitable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for all three applications, whereas others can be used only for one or two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these applications. Table 2.3 indicates the applications supported by the algorithms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discussed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in this section.</a:t>
            </a:r>
            <a:r>
              <a:rPr lang="en-US" altLang="zh-CN" sz="1200" dirty="0"/>
              <a:t> (DSS: Digital Signature Standard)</a:t>
            </a:r>
            <a:endParaRPr lang="zh-CN" altLang="en-US" sz="1200" dirty="0"/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FD868-4274-7F4A-A590-3300D6060EE1}" type="slidenum">
              <a:rPr lang="en-AU" smtClean="0">
                <a:latin typeface="Arial" pitchFamily="-110" charset="0"/>
              </a:rPr>
              <a:pPr/>
              <a:t>32</a:t>
            </a:fld>
            <a:endParaRPr lang="en-AU"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754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9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Public Key Generation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all public;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knows secret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knows secret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Public Key Generation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>
                    <a:latin typeface="Cambria Math" panose="02040503050406030204" pitchFamily="18" charset="0"/>
                  </a:rPr>
                  <a:t>𝐴</a:t>
                </a:r>
                <a:r>
                  <a:rPr lang="en-US" b="0" i="0">
                    <a:latin typeface="Cambria Math" panose="02040503050406030204" pitchFamily="18" charset="0"/>
                  </a:rPr>
                  <a:t>,𝐵,𝑝,𝑔</a:t>
                </a:r>
                <a:r>
                  <a:rPr lang="en-US" dirty="0"/>
                  <a:t> are all public; only </a:t>
                </a:r>
                <a:r>
                  <a:rPr lang="en-US" b="0" i="0">
                    <a:latin typeface="Cambria Math" panose="02040503050406030204" pitchFamily="18" charset="0"/>
                  </a:rPr>
                  <a:t>𝐴</a:t>
                </a:r>
                <a:r>
                  <a:rPr lang="en-US" dirty="0"/>
                  <a:t> knows secret </a:t>
                </a:r>
                <a:r>
                  <a:rPr lang="en-US" b="0" i="0">
                    <a:latin typeface="Cambria Math" panose="02040503050406030204" pitchFamily="18" charset="0"/>
                  </a:rPr>
                  <a:t>𝑎</a:t>
                </a:r>
                <a:r>
                  <a:rPr lang="en-US" dirty="0"/>
                  <a:t>; only </a:t>
                </a:r>
                <a:r>
                  <a:rPr lang="en-US" b="0" i="0">
                    <a:latin typeface="Cambria Math" panose="02040503050406030204" pitchFamily="18" charset="0"/>
                  </a:rPr>
                  <a:t>𝐵</a:t>
                </a:r>
                <a:r>
                  <a:rPr lang="en-US" dirty="0"/>
                  <a:t> knows secret </a:t>
                </a:r>
                <a:r>
                  <a:rPr lang="en-US" b="0" i="0">
                    <a:latin typeface="Cambria Math" panose="02040503050406030204" pitchFamily="18" charset="0"/>
                  </a:rPr>
                  <a:t>𝑏</a:t>
                </a:r>
                <a:r>
                  <a:rPr lang="en-US" dirty="0"/>
                  <a:t>.</a:t>
                </a:r>
                <a:endParaRPr lang="en-SE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594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4965" indent="-342265">
              <a:lnSpc>
                <a:spcPct val="100000"/>
              </a:lnSpc>
              <a:spcBef>
                <a:spcPts val="385"/>
              </a:spcBef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pc="-10" dirty="0">
                <a:latin typeface="Times New Roman"/>
                <a:cs typeface="Times New Roman"/>
              </a:rPr>
              <a:t>CIA:</a:t>
            </a:r>
          </a:p>
          <a:p>
            <a:pPr marL="697865" lvl="1" indent="-342265">
              <a:lnSpc>
                <a:spcPct val="100000"/>
              </a:lnSpc>
              <a:spcBef>
                <a:spcPts val="385"/>
              </a:spcBef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b="1" dirty="0">
                <a:solidFill>
                  <a:srgbClr val="063DE8"/>
                </a:solidFill>
                <a:latin typeface="Times New Roman"/>
                <a:cs typeface="Times New Roman"/>
              </a:rPr>
              <a:t>Integrity</a:t>
            </a:r>
            <a:r>
              <a:rPr lang="en-GB" dirty="0">
                <a:latin typeface="Times New Roman"/>
                <a:cs typeface="Times New Roman"/>
              </a:rPr>
              <a:t>:</a:t>
            </a:r>
            <a:r>
              <a:rPr lang="en-GB" spc="-4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Received</a:t>
            </a:r>
            <a:r>
              <a:rPr lang="en-GB" spc="-45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=</a:t>
            </a:r>
            <a:r>
              <a:rPr lang="en-GB" spc="-30" dirty="0">
                <a:latin typeface="Times New Roman"/>
                <a:cs typeface="Times New Roman"/>
              </a:rPr>
              <a:t> </a:t>
            </a:r>
            <a:r>
              <a:rPr lang="en-GB" spc="-20" dirty="0">
                <a:latin typeface="Times New Roman"/>
                <a:cs typeface="Times New Roman"/>
              </a:rPr>
              <a:t>sent</a:t>
            </a:r>
            <a:endParaRPr lang="en-GB" dirty="0">
              <a:latin typeface="Times New Roman"/>
              <a:cs typeface="Times New Roman"/>
            </a:endParaRPr>
          </a:p>
          <a:p>
            <a:pPr marL="698500" marR="1689100" lvl="1" indent="-342900">
              <a:lnSpc>
                <a:spcPts val="2600"/>
              </a:lnSpc>
              <a:spcBef>
                <a:spcPts val="610"/>
              </a:spcBef>
              <a:buSzPct val="75000"/>
              <a:buFont typeface="Wingdings"/>
              <a:buChar char=""/>
              <a:tabLst>
                <a:tab pos="355600" algn="l"/>
              </a:tabLst>
            </a:pPr>
            <a:r>
              <a:rPr lang="en-GB" b="1" dirty="0">
                <a:solidFill>
                  <a:srgbClr val="063DE8"/>
                </a:solidFill>
                <a:latin typeface="Times New Roman"/>
                <a:cs typeface="Times New Roman"/>
              </a:rPr>
              <a:t>Availability</a:t>
            </a:r>
            <a:r>
              <a:rPr lang="en-GB" dirty="0">
                <a:latin typeface="Times New Roman"/>
                <a:cs typeface="Times New Roman"/>
              </a:rPr>
              <a:t>:</a:t>
            </a:r>
            <a:r>
              <a:rPr lang="en-GB" spc="-4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Legal</a:t>
            </a:r>
            <a:r>
              <a:rPr lang="en-GB" spc="-35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users</a:t>
            </a:r>
            <a:r>
              <a:rPr lang="en-GB" spc="-2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should</a:t>
            </a:r>
            <a:r>
              <a:rPr lang="en-GB" spc="-3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be</a:t>
            </a:r>
            <a:r>
              <a:rPr lang="en-GB" spc="-25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able</a:t>
            </a:r>
            <a:r>
              <a:rPr lang="en-GB" spc="-3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to</a:t>
            </a:r>
            <a:r>
              <a:rPr lang="en-GB" spc="-3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use</a:t>
            </a:r>
            <a:r>
              <a:rPr lang="en-GB" spc="-20" dirty="0">
                <a:latin typeface="Times New Roman"/>
                <a:cs typeface="Times New Roman"/>
              </a:rPr>
              <a:t> </a:t>
            </a:r>
            <a:r>
              <a:rPr lang="en-GB" spc="-25" dirty="0">
                <a:latin typeface="Times New Roman"/>
                <a:cs typeface="Times New Roman"/>
              </a:rPr>
              <a:t>it. </a:t>
            </a:r>
            <a:endParaRPr lang="en-GB" dirty="0">
              <a:latin typeface="Times New Roman"/>
              <a:cs typeface="Times New Roman"/>
            </a:endParaRPr>
          </a:p>
          <a:p>
            <a:pPr marL="698500" marR="4026535" lvl="1" indent="-342900">
              <a:lnSpc>
                <a:spcPts val="2590"/>
              </a:lnSpc>
              <a:spcBef>
                <a:spcPts val="565"/>
              </a:spcBef>
              <a:buSzPct val="75000"/>
              <a:buFont typeface="Wingdings"/>
              <a:buChar char=""/>
              <a:tabLst>
                <a:tab pos="355600" algn="l"/>
              </a:tabLst>
            </a:pPr>
            <a:r>
              <a:rPr lang="en-GB" b="1" dirty="0">
                <a:solidFill>
                  <a:srgbClr val="063DE8"/>
                </a:solidFill>
                <a:latin typeface="Times New Roman"/>
                <a:cs typeface="Times New Roman"/>
              </a:rPr>
              <a:t>Confidentiality</a:t>
            </a:r>
            <a:r>
              <a:rPr lang="en-GB" b="1" spc="-90" dirty="0">
                <a:solidFill>
                  <a:srgbClr val="063DE8"/>
                </a:solidFill>
                <a:latin typeface="Times New Roman"/>
                <a:cs typeface="Times New Roman"/>
              </a:rPr>
              <a:t> </a:t>
            </a:r>
            <a:r>
              <a:rPr lang="en-GB" b="1" dirty="0">
                <a:solidFill>
                  <a:srgbClr val="063DE8"/>
                </a:solidFill>
                <a:latin typeface="Times New Roman"/>
                <a:cs typeface="Times New Roman"/>
              </a:rPr>
              <a:t>and</a:t>
            </a:r>
            <a:r>
              <a:rPr lang="en-GB" b="1" spc="-90" dirty="0">
                <a:solidFill>
                  <a:srgbClr val="063DE8"/>
                </a:solidFill>
                <a:latin typeface="Times New Roman"/>
                <a:cs typeface="Times New Roman"/>
              </a:rPr>
              <a:t> </a:t>
            </a:r>
            <a:r>
              <a:rPr lang="en-GB" b="1" spc="-10" dirty="0">
                <a:solidFill>
                  <a:srgbClr val="063DE8"/>
                </a:solidFill>
                <a:latin typeface="Times New Roman"/>
                <a:cs typeface="Times New Roman"/>
              </a:rPr>
              <a:t>Privacy</a:t>
            </a:r>
            <a:r>
              <a:rPr lang="en-GB" spc="-10" dirty="0">
                <a:latin typeface="Times New Roman"/>
                <a:cs typeface="Times New Roman"/>
              </a:rPr>
              <a:t>: </a:t>
            </a:r>
            <a:r>
              <a:rPr lang="en-GB" dirty="0">
                <a:latin typeface="Times New Roman"/>
                <a:cs typeface="Times New Roman"/>
              </a:rPr>
              <a:t>No</a:t>
            </a:r>
            <a:r>
              <a:rPr lang="en-GB" spc="-2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snooping</a:t>
            </a:r>
            <a:r>
              <a:rPr lang="en-GB" spc="-3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or wir</a:t>
            </a:r>
            <a:r>
              <a:rPr lang="en-GB" spc="-10" dirty="0">
                <a:latin typeface="Times New Roman"/>
                <a:cs typeface="Times New Roman"/>
              </a:rPr>
              <a:t>etapping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Integrity → data not modified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Authentication → verify identity of sender</a:t>
            </a:r>
            <a:endParaRPr lang="en-SE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marR="4026535" lvl="1" indent="-342900">
              <a:lnSpc>
                <a:spcPts val="2590"/>
              </a:lnSpc>
              <a:spcBef>
                <a:spcPts val="565"/>
              </a:spcBef>
              <a:buSzPct val="75000"/>
              <a:buFont typeface="Wingdings"/>
              <a:buChar char=""/>
              <a:tabLst>
                <a:tab pos="355600" algn="l"/>
              </a:tabLst>
            </a:pPr>
            <a:endParaRPr lang="en-GB" spc="-10" dirty="0">
              <a:latin typeface="Times New Roman"/>
              <a:cs typeface="Times New Roman"/>
            </a:endParaRPr>
          </a:p>
          <a:p>
            <a:pPr marL="698500" marR="4026535" lvl="1" indent="-342900" algn="l" defTabSz="914400" rtl="0" eaLnBrk="1" fontAlgn="auto" latinLnBrk="0" hangingPunct="1">
              <a:lnSpc>
                <a:spcPts val="2590"/>
              </a:lnSpc>
              <a:spcBef>
                <a:spcPts val="565"/>
              </a:spcBef>
              <a:spcAft>
                <a:spcPts val="0"/>
              </a:spcAft>
              <a:buClrTx/>
              <a:buSzPct val="75000"/>
              <a:buFont typeface="Wingdings"/>
              <a:buChar char=""/>
              <a:tabLst>
                <a:tab pos="355600" algn="l"/>
              </a:tabLst>
              <a:defRPr/>
            </a:pP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authentication: sender, receiver want to confirm identity of each other </a:t>
            </a:r>
          </a:p>
          <a:p>
            <a:pPr marL="698500" marR="4026535" lvl="1" indent="-342900">
              <a:lnSpc>
                <a:spcPts val="2590"/>
              </a:lnSpc>
              <a:spcBef>
                <a:spcPts val="565"/>
              </a:spcBef>
              <a:buSzPct val="75000"/>
              <a:buFont typeface="Wingdings"/>
              <a:buChar char=""/>
              <a:tabLst>
                <a:tab pos="355600" algn="l"/>
              </a:tabLst>
            </a:pPr>
            <a:endParaRPr lang="en-GB" spc="-10" dirty="0">
              <a:latin typeface="Times New Roman"/>
              <a:cs typeface="Times New Roman"/>
            </a:endParaRPr>
          </a:p>
          <a:p>
            <a:r>
              <a:rPr lang="en-US" dirty="0"/>
              <a:t>Confidentiality:  </a:t>
            </a:r>
          </a:p>
          <a:p>
            <a:pPr lvl="1"/>
            <a:r>
              <a:rPr lang="en-US" dirty="0"/>
              <a:t>Data confidentiality:  Assures that private or confidential information is not made available or disclosed to unauthorized individuals, i.e., no snooping or wiretapping</a:t>
            </a:r>
          </a:p>
          <a:p>
            <a:pPr lvl="1"/>
            <a:r>
              <a:rPr lang="en-US" dirty="0"/>
              <a:t>Privacy:  Assures that individuals control what information related to them may be collected and stored and by whom and to whom that information may be disclosed.</a:t>
            </a:r>
          </a:p>
          <a:p>
            <a:r>
              <a:rPr lang="en-US" dirty="0"/>
              <a:t>Integrity:  </a:t>
            </a:r>
          </a:p>
          <a:p>
            <a:pPr lvl="1"/>
            <a:r>
              <a:rPr lang="en-US" dirty="0"/>
              <a:t>Data integrity:  Assures that information and programs are changed only in a specified and authorized manner, e.g., message received = message sent</a:t>
            </a:r>
          </a:p>
          <a:p>
            <a:pPr lvl="1"/>
            <a:r>
              <a:rPr lang="en-US" dirty="0"/>
              <a:t>System integrity:  Assures that a system performs its intended function in an unimpaired manner, free from deliberate or inadvertent unauthorized manipulation of the system.</a:t>
            </a:r>
          </a:p>
          <a:p>
            <a:r>
              <a:rPr lang="en-US" dirty="0"/>
              <a:t>Availability:  Assures that systems work promptly and service is not denied to authorized users.</a:t>
            </a:r>
          </a:p>
          <a:p>
            <a:endParaRPr lang="en-US" dirty="0"/>
          </a:p>
          <a:p>
            <a:endParaRPr lang="en-SE" dirty="0"/>
          </a:p>
          <a:p>
            <a:endParaRPr lang="en-US" dirty="0"/>
          </a:p>
          <a:p>
            <a:r>
              <a:rPr lang="en-US" dirty="0"/>
              <a:t>Confidentiality</a:t>
            </a:r>
          </a:p>
          <a:p>
            <a:pPr lvl="1"/>
            <a:r>
              <a:rPr lang="en-US" dirty="0"/>
              <a:t>Preserving authorized restrictions on information access and disclosure, including means for protecting personal privacy and proprietary information</a:t>
            </a:r>
          </a:p>
          <a:p>
            <a:r>
              <a:rPr lang="en-US" dirty="0"/>
              <a:t>Integrity</a:t>
            </a:r>
          </a:p>
          <a:p>
            <a:pPr lvl="1"/>
            <a:r>
              <a:rPr lang="en-US" dirty="0"/>
              <a:t>Guarding against improper information modification or destruction, including ensuring information nonrepudiation and authenticity</a:t>
            </a:r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Ensuring timely and reliable access to and use of information</a:t>
            </a:r>
          </a:p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0616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58EBB-312B-05E4-B555-0308FECBA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A6EC82-AA9B-43BF-12F2-F3FE19581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DE9EF03D-11E9-4272-C7F9-5BCC55D3DCC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Public Key Generation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all public;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knows secret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knows secret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Public Key Generation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>
                    <a:latin typeface="Cambria Math" panose="02040503050406030204" pitchFamily="18" charset="0"/>
                  </a:rPr>
                  <a:t>𝐴</a:t>
                </a:r>
                <a:r>
                  <a:rPr lang="en-US" b="0" i="0">
                    <a:latin typeface="Cambria Math" panose="02040503050406030204" pitchFamily="18" charset="0"/>
                  </a:rPr>
                  <a:t>,𝐵,𝑝,𝑔</a:t>
                </a:r>
                <a:r>
                  <a:rPr lang="en-US" dirty="0"/>
                  <a:t> are all public; only </a:t>
                </a:r>
                <a:r>
                  <a:rPr lang="en-US" b="0" i="0">
                    <a:latin typeface="Cambria Math" panose="02040503050406030204" pitchFamily="18" charset="0"/>
                  </a:rPr>
                  <a:t>𝐴</a:t>
                </a:r>
                <a:r>
                  <a:rPr lang="en-US" dirty="0"/>
                  <a:t> knows secret </a:t>
                </a:r>
                <a:r>
                  <a:rPr lang="en-US" b="0" i="0">
                    <a:latin typeface="Cambria Math" panose="02040503050406030204" pitchFamily="18" charset="0"/>
                  </a:rPr>
                  <a:t>𝑎</a:t>
                </a:r>
                <a:r>
                  <a:rPr lang="en-US" dirty="0"/>
                  <a:t>; only </a:t>
                </a:r>
                <a:r>
                  <a:rPr lang="en-US" b="0" i="0">
                    <a:latin typeface="Cambria Math" panose="02040503050406030204" pitchFamily="18" charset="0"/>
                  </a:rPr>
                  <a:t>𝐵</a:t>
                </a:r>
                <a:r>
                  <a:rPr lang="en-US" dirty="0"/>
                  <a:t> knows secret </a:t>
                </a:r>
                <a:r>
                  <a:rPr lang="en-US" b="0" i="0">
                    <a:latin typeface="Cambria Math" panose="02040503050406030204" pitchFamily="18" charset="0"/>
                  </a:rPr>
                  <a:t>𝑏</a:t>
                </a:r>
                <a:r>
                  <a:rPr lang="en-US" dirty="0"/>
                  <a:t>.</a:t>
                </a:r>
                <a:endParaRPr lang="en-SE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80392-371D-F172-9DCA-17894E415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0432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3AA161-F819-BC42-BFB4-302370EA9F39}" type="slidenum">
              <a:rPr lang="en-AU">
                <a:latin typeface="Arial" pitchFamily="-110" charset="0"/>
              </a:rPr>
              <a:pPr/>
              <a:t>36</a:t>
            </a:fld>
            <a:endParaRPr lang="en-AU">
              <a:latin typeface="Arial" pitchFamily="-110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cryptosystem illustrated in Figure 2.6 depends on a cryptographic algorithm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based on two related keys. </a:t>
            </a:r>
            <a:r>
              <a:rPr lang="en-US" b="0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Diffie</a:t>
            </a:r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and Hellman postulated this system without demonstrating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that such algorithms exist. However, they did lay out the conditions that</a:t>
            </a:r>
          </a:p>
          <a:p>
            <a:r>
              <a:rPr lang="en-US" b="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such algorithms must fulfill [DIFF76]:</a:t>
            </a:r>
          </a:p>
          <a:p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/>
              <a:t>RSA (</a:t>
            </a:r>
            <a:r>
              <a:rPr lang="en-US" dirty="0" err="1"/>
              <a:t>Rivest</a:t>
            </a:r>
            <a:r>
              <a:rPr lang="en-US" dirty="0"/>
              <a:t>, Shamir, </a:t>
            </a:r>
            <a:r>
              <a:rPr lang="en-US" dirty="0" err="1"/>
              <a:t>Adleman</a:t>
            </a:r>
            <a:r>
              <a:rPr lang="en-US" dirty="0"/>
              <a:t>)</a:t>
            </a:r>
          </a:p>
          <a:p>
            <a:r>
              <a:rPr lang="en-US" dirty="0"/>
              <a:t>Developed in 1977</a:t>
            </a:r>
          </a:p>
          <a:p>
            <a:r>
              <a:rPr lang="en-US" dirty="0"/>
              <a:t>Most widely accepted and implemented approach to public-key encryption</a:t>
            </a:r>
          </a:p>
          <a:p>
            <a:r>
              <a:rPr lang="en-US" dirty="0"/>
              <a:t>Block cipher in which the plaintext and ciphertext are integers between 0 and n-1 for some n.</a:t>
            </a:r>
          </a:p>
          <a:p>
            <a:r>
              <a:rPr lang="en-US" dirty="0"/>
              <a:t>Diffie-Hellman key exchange algorithm</a:t>
            </a:r>
          </a:p>
          <a:p>
            <a:r>
              <a:rPr lang="en-US" dirty="0"/>
              <a:t>Enables two users to securely reach agreement about a shared secret that can be used as a secret key for subsequent symmetric encryption of messages</a:t>
            </a:r>
          </a:p>
          <a:p>
            <a:r>
              <a:rPr lang="en-US" dirty="0"/>
              <a:t>Limited to the exchange of the keys</a:t>
            </a:r>
          </a:p>
          <a:p>
            <a:r>
              <a:rPr lang="en-US" dirty="0"/>
              <a:t>Digital Signature Standard (DSS)</a:t>
            </a:r>
          </a:p>
          <a:p>
            <a:r>
              <a:rPr lang="en-US" dirty="0"/>
              <a:t>Provides only a digital signature function with SHA-1</a:t>
            </a:r>
          </a:p>
          <a:p>
            <a:r>
              <a:rPr lang="en-US" dirty="0"/>
              <a:t>Cannot be used for encryption or key exchange</a:t>
            </a:r>
          </a:p>
          <a:p>
            <a:r>
              <a:rPr lang="en-US" dirty="0"/>
              <a:t>Elliptic curve cryptography (ECC)</a:t>
            </a:r>
          </a:p>
          <a:p>
            <a:r>
              <a:rPr lang="en-US" dirty="0"/>
              <a:t>Security like RSA, but with much smaller keys</a:t>
            </a:r>
          </a:p>
          <a:p>
            <a:endParaRPr lang="en-SE" dirty="0"/>
          </a:p>
          <a:p>
            <a:endParaRPr lang="en-US" b="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0923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0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5465" indent="-532765">
              <a:lnSpc>
                <a:spcPct val="100000"/>
              </a:lnSpc>
              <a:spcBef>
                <a:spcPts val="290"/>
              </a:spcBef>
              <a:buClr>
                <a:srgbClr val="063DE8"/>
              </a:buClr>
              <a:buAutoNum type="arabicPeriod"/>
              <a:tabLst>
                <a:tab pos="545465" algn="l"/>
              </a:tabLst>
            </a:pPr>
            <a:endParaRPr lang="en-GB" sz="1200" dirty="0">
              <a:latin typeface="Times New Roman"/>
              <a:cs typeface="Times New Roman"/>
            </a:endParaRPr>
          </a:p>
          <a:p>
            <a:pPr marL="546100" marR="1170305" indent="-533400">
              <a:lnSpc>
                <a:spcPts val="2590"/>
              </a:lnSpc>
              <a:spcBef>
                <a:spcPts val="615"/>
              </a:spcBef>
              <a:buClr>
                <a:srgbClr val="063DE8"/>
              </a:buClr>
              <a:buAutoNum type="arabicPeriod"/>
              <a:tabLst>
                <a:tab pos="546100" algn="l"/>
              </a:tabLst>
            </a:pPr>
            <a:r>
              <a:rPr lang="en-GB" sz="1200" dirty="0">
                <a:latin typeface="Times New Roman"/>
                <a:cs typeface="Times New Roman"/>
              </a:rPr>
              <a:t>RSA</a:t>
            </a:r>
            <a:r>
              <a:rPr lang="en-GB" sz="1200" spc="-1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public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key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method</a:t>
            </a:r>
            <a:r>
              <a:rPr lang="en-GB" sz="1200" spc="-3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is</a:t>
            </a:r>
            <a:r>
              <a:rPr lang="en-GB" sz="1200" spc="-1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based</a:t>
            </a:r>
            <a:r>
              <a:rPr lang="en-GB" sz="1200" spc="-3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on</a:t>
            </a:r>
            <a:r>
              <a:rPr lang="en-GB" sz="1200" spc="-1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the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difficulty</a:t>
            </a:r>
            <a:r>
              <a:rPr lang="en-GB" sz="1200" spc="-35" dirty="0">
                <a:latin typeface="Times New Roman"/>
                <a:cs typeface="Times New Roman"/>
              </a:rPr>
              <a:t> </a:t>
            </a:r>
            <a:r>
              <a:rPr lang="en-GB" sz="1200" spc="-25" dirty="0">
                <a:latin typeface="Times New Roman"/>
                <a:cs typeface="Times New Roman"/>
              </a:rPr>
              <a:t>of </a:t>
            </a:r>
            <a:r>
              <a:rPr lang="en-GB" sz="1200" spc="-10" dirty="0">
                <a:latin typeface="Times New Roman"/>
                <a:cs typeface="Times New Roman"/>
              </a:rPr>
              <a:t>factorization.</a:t>
            </a:r>
            <a:endParaRPr lang="en-GB"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en-GB" sz="1200" dirty="0">
                <a:latin typeface="Times New Roman"/>
                <a:cs typeface="Times New Roman"/>
              </a:rPr>
              <a:t>Consider</a:t>
            </a:r>
            <a:r>
              <a:rPr lang="en-GB" sz="1200" spc="-4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RSA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with</a:t>
            </a:r>
            <a:r>
              <a:rPr lang="en-GB" sz="1200" spc="-4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p=7,</a:t>
            </a:r>
            <a:r>
              <a:rPr lang="en-GB" sz="1200" spc="-40" dirty="0">
                <a:latin typeface="Times New Roman"/>
                <a:cs typeface="Times New Roman"/>
              </a:rPr>
              <a:t> </a:t>
            </a:r>
            <a:r>
              <a:rPr lang="en-GB" sz="1200" spc="-20" dirty="0">
                <a:latin typeface="Times New Roman"/>
                <a:cs typeface="Times New Roman"/>
              </a:rPr>
              <a:t>q=17</a:t>
            </a:r>
            <a:endParaRPr lang="en-GB" sz="1200" dirty="0">
              <a:latin typeface="Times New Roman"/>
              <a:cs typeface="Times New Roman"/>
            </a:endParaRPr>
          </a:p>
          <a:p>
            <a:pPr marL="385445" indent="-372745">
              <a:lnSpc>
                <a:spcPct val="100000"/>
              </a:lnSpc>
              <a:spcBef>
                <a:spcPts val="290"/>
              </a:spcBef>
              <a:buAutoNum type="alphaUcPeriod"/>
              <a:tabLst>
                <a:tab pos="385445" algn="l"/>
              </a:tabLst>
            </a:pPr>
            <a:r>
              <a:rPr lang="en-GB" sz="1200" dirty="0">
                <a:latin typeface="Times New Roman"/>
                <a:cs typeface="Times New Roman"/>
              </a:rPr>
              <a:t>what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are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n</a:t>
            </a:r>
            <a:r>
              <a:rPr lang="en-GB" sz="1200" spc="-1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and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spc="-50" dirty="0">
                <a:latin typeface="Times New Roman"/>
                <a:cs typeface="Times New Roman"/>
              </a:rPr>
              <a:t>z</a:t>
            </a:r>
            <a:endParaRPr lang="en-GB" sz="1200" dirty="0">
              <a:latin typeface="Times New Roman"/>
              <a:cs typeface="Times New Roman"/>
            </a:endParaRPr>
          </a:p>
          <a:p>
            <a:pPr marL="368300" indent="-355600">
              <a:lnSpc>
                <a:spcPct val="100000"/>
              </a:lnSpc>
              <a:spcBef>
                <a:spcPts val="290"/>
              </a:spcBef>
              <a:buAutoNum type="alphaUcPeriod"/>
              <a:tabLst>
                <a:tab pos="368300" algn="l"/>
              </a:tabLst>
            </a:pPr>
            <a:r>
              <a:rPr lang="en-GB" sz="1200" dirty="0">
                <a:latin typeface="Times New Roman"/>
                <a:cs typeface="Times New Roman"/>
              </a:rPr>
              <a:t>let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e</a:t>
            </a:r>
            <a:r>
              <a:rPr lang="en-GB" sz="1200" spc="-1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be</a:t>
            </a:r>
            <a:r>
              <a:rPr lang="en-GB" sz="1200" spc="-1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5.</a:t>
            </a:r>
            <a:r>
              <a:rPr lang="en-GB" sz="1200" spc="-1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Why</a:t>
            </a:r>
            <a:r>
              <a:rPr lang="en-GB" sz="1200" spc="-2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is</a:t>
            </a:r>
            <a:r>
              <a:rPr lang="en-GB" sz="1200" spc="-1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this</a:t>
            </a:r>
            <a:r>
              <a:rPr lang="en-GB" sz="1200" spc="-1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an</a:t>
            </a:r>
            <a:r>
              <a:rPr lang="en-GB" sz="1200" spc="-1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acceptable</a:t>
            </a:r>
            <a:r>
              <a:rPr lang="en-GB" sz="1200" spc="-3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choice</a:t>
            </a:r>
            <a:r>
              <a:rPr lang="en-GB" sz="1200" spc="-3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for</a:t>
            </a:r>
            <a:r>
              <a:rPr lang="en-GB" sz="1200" spc="-15" dirty="0">
                <a:latin typeface="Times New Roman"/>
                <a:cs typeface="Times New Roman"/>
              </a:rPr>
              <a:t> </a:t>
            </a:r>
            <a:r>
              <a:rPr lang="en-GB" sz="1200" spc="-25" dirty="0">
                <a:latin typeface="Times New Roman"/>
                <a:cs typeface="Times New Roman"/>
              </a:rPr>
              <a:t>e?</a:t>
            </a:r>
            <a:endParaRPr lang="en-GB" sz="1200" dirty="0">
              <a:latin typeface="Times New Roman"/>
              <a:cs typeface="Times New Roman"/>
            </a:endParaRPr>
          </a:p>
          <a:p>
            <a:pPr marL="368300" indent="-355600">
              <a:lnSpc>
                <a:spcPct val="100000"/>
              </a:lnSpc>
              <a:spcBef>
                <a:spcPts val="285"/>
              </a:spcBef>
              <a:buAutoNum type="alphaUcPeriod"/>
              <a:tabLst>
                <a:tab pos="368300" algn="l"/>
              </a:tabLst>
            </a:pPr>
            <a:r>
              <a:rPr lang="en-GB" sz="1200" dirty="0">
                <a:latin typeface="Times New Roman"/>
                <a:cs typeface="Times New Roman"/>
              </a:rPr>
              <a:t>Find</a:t>
            </a:r>
            <a:r>
              <a:rPr lang="en-GB" sz="1200" spc="-1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d</a:t>
            </a:r>
            <a:r>
              <a:rPr lang="en-GB" sz="1200" spc="-1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such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that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de=1(mod</a:t>
            </a:r>
            <a:r>
              <a:rPr lang="en-GB" sz="1200" spc="-30" dirty="0">
                <a:latin typeface="Times New Roman"/>
                <a:cs typeface="Times New Roman"/>
              </a:rPr>
              <a:t> </a:t>
            </a:r>
            <a:r>
              <a:rPr lang="en-GB" sz="1200" spc="-25" dirty="0">
                <a:latin typeface="Times New Roman"/>
                <a:cs typeface="Times New Roman"/>
              </a:rPr>
              <a:t>z)</a:t>
            </a:r>
            <a:endParaRPr lang="en-GB" sz="12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90"/>
              </a:lnSpc>
              <a:spcBef>
                <a:spcPts val="615"/>
              </a:spcBef>
              <a:buAutoNum type="alphaUcPeriod"/>
              <a:tabLst>
                <a:tab pos="355600" algn="l"/>
                <a:tab pos="385445" algn="l"/>
                <a:tab pos="6381750" algn="l"/>
              </a:tabLst>
            </a:pPr>
            <a:r>
              <a:rPr lang="en-GB" sz="1200" dirty="0">
                <a:latin typeface="Times New Roman"/>
                <a:cs typeface="Times New Roman"/>
              </a:rPr>
              <a:t>	Encrypt</a:t>
            </a:r>
            <a:r>
              <a:rPr lang="en-GB" sz="1200" spc="-3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the</a:t>
            </a:r>
            <a:r>
              <a:rPr lang="en-GB" sz="1200" spc="-2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message</a:t>
            </a:r>
            <a:r>
              <a:rPr lang="en-GB" sz="1200" spc="-3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m=25</a:t>
            </a:r>
            <a:r>
              <a:rPr lang="en-GB" sz="1200" spc="-3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using</a:t>
            </a:r>
            <a:r>
              <a:rPr lang="en-GB" sz="1200" spc="-1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the</a:t>
            </a:r>
            <a:r>
              <a:rPr lang="en-GB" sz="1200" spc="-2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public</a:t>
            </a:r>
            <a:r>
              <a:rPr lang="en-GB" sz="1200" spc="-25" dirty="0">
                <a:latin typeface="Times New Roman"/>
                <a:cs typeface="Times New Roman"/>
              </a:rPr>
              <a:t> key</a:t>
            </a:r>
            <a:r>
              <a:rPr lang="en-GB" sz="1200" dirty="0">
                <a:latin typeface="Times New Roman"/>
                <a:cs typeface="Times New Roman"/>
              </a:rPr>
              <a:t>	(n,</a:t>
            </a:r>
            <a:r>
              <a:rPr lang="en-GB" sz="1200" spc="-1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e).</a:t>
            </a:r>
            <a:r>
              <a:rPr lang="en-GB" sz="1200" spc="-2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Let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c</a:t>
            </a:r>
            <a:r>
              <a:rPr lang="en-GB" sz="1200" spc="-10" dirty="0">
                <a:latin typeface="Times New Roman"/>
                <a:cs typeface="Times New Roman"/>
              </a:rPr>
              <a:t> </a:t>
            </a:r>
            <a:r>
              <a:rPr lang="en-GB" sz="1200" spc="-25" dirty="0">
                <a:latin typeface="Times New Roman"/>
                <a:cs typeface="Times New Roman"/>
              </a:rPr>
              <a:t>be </a:t>
            </a:r>
            <a:r>
              <a:rPr lang="en-GB" sz="1200" dirty="0">
                <a:latin typeface="Times New Roman"/>
                <a:cs typeface="Times New Roman"/>
              </a:rPr>
              <a:t>the</a:t>
            </a:r>
            <a:r>
              <a:rPr lang="en-GB" sz="1200" spc="-3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corresponding</a:t>
            </a:r>
            <a:r>
              <a:rPr lang="en-GB" sz="1200" spc="-45" dirty="0">
                <a:latin typeface="Times New Roman"/>
                <a:cs typeface="Times New Roman"/>
              </a:rPr>
              <a:t> </a:t>
            </a:r>
            <a:r>
              <a:rPr lang="en-GB" sz="1200" spc="-10" dirty="0">
                <a:latin typeface="Times New Roman"/>
                <a:cs typeface="Times New Roman"/>
              </a:rPr>
              <a:t>ciphertext.</a:t>
            </a:r>
            <a:endParaRPr lang="en-GB" sz="1200" dirty="0">
              <a:latin typeface="Times New Roman"/>
              <a:cs typeface="Times New Roman"/>
            </a:endParaRPr>
          </a:p>
          <a:p>
            <a:pPr marL="350520" marR="661670" indent="-337820">
              <a:lnSpc>
                <a:spcPts val="2590"/>
              </a:lnSpc>
              <a:spcBef>
                <a:spcPts val="580"/>
              </a:spcBef>
              <a:buAutoNum type="alphaUcPeriod"/>
              <a:tabLst>
                <a:tab pos="355600" algn="l"/>
              </a:tabLst>
            </a:pPr>
            <a:r>
              <a:rPr lang="en-GB" sz="1200" dirty="0">
                <a:latin typeface="Times New Roman"/>
                <a:cs typeface="Times New Roman"/>
              </a:rPr>
              <a:t>What</a:t>
            </a:r>
            <a:r>
              <a:rPr lang="en-GB" sz="1200" spc="-3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is</a:t>
            </a:r>
            <a:r>
              <a:rPr lang="en-GB" sz="1200" spc="-1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the</a:t>
            </a:r>
            <a:r>
              <a:rPr lang="en-GB" sz="1200" spc="-2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private</a:t>
            </a:r>
            <a:r>
              <a:rPr lang="en-GB" sz="1200" spc="-3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key.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Verify</a:t>
            </a:r>
            <a:r>
              <a:rPr lang="en-GB" sz="1200" spc="-1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that</a:t>
            </a:r>
            <a:r>
              <a:rPr lang="en-GB" sz="1200" spc="-3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we</a:t>
            </a:r>
            <a:r>
              <a:rPr lang="en-GB" sz="1200" spc="-2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can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get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the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spc="-10" dirty="0">
                <a:latin typeface="Times New Roman"/>
                <a:cs typeface="Times New Roman"/>
              </a:rPr>
              <a:t>original 	</a:t>
            </a:r>
            <a:r>
              <a:rPr lang="en-GB" sz="1200" dirty="0">
                <a:latin typeface="Times New Roman"/>
                <a:cs typeface="Times New Roman"/>
              </a:rPr>
              <a:t>message</a:t>
            </a:r>
            <a:r>
              <a:rPr lang="en-GB" sz="1200" spc="-4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using</a:t>
            </a:r>
            <a:r>
              <a:rPr lang="en-GB" sz="1200" spc="-2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the</a:t>
            </a:r>
            <a:r>
              <a:rPr lang="en-GB" sz="1200" spc="-3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private</a:t>
            </a:r>
            <a:r>
              <a:rPr lang="en-GB" sz="1200" spc="-3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key.</a:t>
            </a:r>
            <a:r>
              <a:rPr lang="en-GB" sz="1200" spc="-3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Show</a:t>
            </a:r>
            <a:r>
              <a:rPr lang="en-GB" sz="1200" spc="-1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all</a:t>
            </a:r>
            <a:r>
              <a:rPr lang="en-GB" sz="1200" spc="-35" dirty="0">
                <a:latin typeface="Times New Roman"/>
                <a:cs typeface="Times New Roman"/>
              </a:rPr>
              <a:t> </a:t>
            </a:r>
            <a:r>
              <a:rPr lang="en-GB" sz="1200" spc="-10" dirty="0">
                <a:latin typeface="Times New Roman"/>
                <a:cs typeface="Times New Roman"/>
              </a:rPr>
              <a:t>work.</a:t>
            </a:r>
            <a:endParaRPr lang="en-GB" sz="1200" dirty="0">
              <a:latin typeface="Times New Roman"/>
              <a:cs typeface="Times New Roman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688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number of network security algorithms based on cryptography make use of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random numbers. For example,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Generation of keys for the RSA public-key encryption algorithm (described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Chapter 21) and other public-key algorithms.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Generation of a stream key for symmetric stream cipher.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Generation of a symmetric key for use as a temporary session key or in creating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digital envelope.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In a number of key distribution scenarios, such as Kerberos (described in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Chapter 23), random numbers are used for handshaking to prevent replay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attacks.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Session key generation, whether done by a key distribution center or by one of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principals.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These applications give rise to two distinct and not necessarily compatible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requirements for a sequence of random numbers: randomness and unpredictability.</a:t>
            </a:r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39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74856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0" dirty="0"/>
              <a:t>Traditionally, the concern in the generation of a sequence of</a:t>
            </a:r>
          </a:p>
          <a:p>
            <a:pPr>
              <a:defRPr/>
            </a:pPr>
            <a:r>
              <a:rPr lang="en-US" b="0" dirty="0"/>
              <a:t>allegedly random numbers has been that the sequence of numbers be random in</a:t>
            </a:r>
          </a:p>
          <a:p>
            <a:pPr>
              <a:defRPr/>
            </a:pPr>
            <a:r>
              <a:rPr lang="en-US" b="0" dirty="0"/>
              <a:t>some well-defined statistical sense. The following two criteria are used to validate</a:t>
            </a:r>
          </a:p>
          <a:p>
            <a:pPr>
              <a:defRPr/>
            </a:pPr>
            <a:r>
              <a:rPr lang="en-US" b="0" dirty="0"/>
              <a:t>that a sequence of numbers is random:</a:t>
            </a:r>
          </a:p>
          <a:p>
            <a:pPr>
              <a:defRPr/>
            </a:pPr>
            <a:endParaRPr lang="en-US" b="0" dirty="0"/>
          </a:p>
          <a:p>
            <a:pPr>
              <a:defRPr/>
            </a:pPr>
            <a:r>
              <a:rPr lang="en-US" b="0" dirty="0"/>
              <a:t>• Uniform distribution: The distribution of numbers in the sequence should be</a:t>
            </a:r>
          </a:p>
          <a:p>
            <a:pPr>
              <a:defRPr/>
            </a:pPr>
            <a:r>
              <a:rPr lang="en-US" b="0" dirty="0"/>
              <a:t>uniform; that is, the frequency of occurrence of each of the numbers should be</a:t>
            </a:r>
          </a:p>
          <a:p>
            <a:pPr>
              <a:defRPr/>
            </a:pPr>
            <a:r>
              <a:rPr lang="en-US" b="0" dirty="0"/>
              <a:t>approximately the same.</a:t>
            </a:r>
          </a:p>
          <a:p>
            <a:pPr>
              <a:defRPr/>
            </a:pPr>
            <a:endParaRPr lang="en-US" b="0" dirty="0"/>
          </a:p>
          <a:p>
            <a:pPr>
              <a:defRPr/>
            </a:pPr>
            <a:r>
              <a:rPr lang="en-US" b="0" dirty="0"/>
              <a:t>• Independence: No one value in the sequence can be inferred from the others.</a:t>
            </a:r>
          </a:p>
          <a:p>
            <a:pPr>
              <a:defRPr/>
            </a:pPr>
            <a:endParaRPr lang="en-US" b="0" dirty="0"/>
          </a:p>
          <a:p>
            <a:pPr>
              <a:defRPr/>
            </a:pPr>
            <a:r>
              <a:rPr lang="en-US" b="0" dirty="0"/>
              <a:t>Although there are well-defined tests for determining that a sequence of numbers</a:t>
            </a:r>
          </a:p>
          <a:p>
            <a:pPr>
              <a:defRPr/>
            </a:pPr>
            <a:r>
              <a:rPr lang="en-US" b="0" dirty="0"/>
              <a:t>matches a particular distribution, such as the uniform distribution, there is no such</a:t>
            </a:r>
          </a:p>
          <a:p>
            <a:pPr>
              <a:defRPr/>
            </a:pPr>
            <a:r>
              <a:rPr lang="en-US" b="0" dirty="0"/>
              <a:t>test to “prove” independence. Rather, a number of tests can be applied to demonstrate</a:t>
            </a:r>
          </a:p>
          <a:p>
            <a:pPr>
              <a:defRPr/>
            </a:pPr>
            <a:r>
              <a:rPr lang="en-US" b="0" dirty="0"/>
              <a:t>if a sequence does not exhibit independence. The general strategy is to apply a number</a:t>
            </a:r>
          </a:p>
          <a:p>
            <a:pPr>
              <a:defRPr/>
            </a:pPr>
            <a:r>
              <a:rPr lang="en-US" b="0" dirty="0"/>
              <a:t>of such tests until the confidence that independence exists is sufficiently strong.</a:t>
            </a:r>
          </a:p>
          <a:p>
            <a:pPr>
              <a:defRPr/>
            </a:pPr>
            <a:endParaRPr lang="en-US" b="0" dirty="0"/>
          </a:p>
          <a:p>
            <a:pPr>
              <a:defRPr/>
            </a:pPr>
            <a:r>
              <a:rPr lang="en-US" b="0" dirty="0"/>
              <a:t>In the context of our discussion, the use of a sequence of numbers that appear</a:t>
            </a:r>
          </a:p>
          <a:p>
            <a:pPr>
              <a:defRPr/>
            </a:pPr>
            <a:r>
              <a:rPr lang="en-US" b="0" dirty="0"/>
              <a:t>statistically random often occurs in the design of algorithms related to cryptography.</a:t>
            </a:r>
          </a:p>
          <a:p>
            <a:pPr>
              <a:defRPr/>
            </a:pPr>
            <a:r>
              <a:rPr lang="en-US" b="0" dirty="0"/>
              <a:t>In essence, if a</a:t>
            </a:r>
            <a:r>
              <a:rPr lang="en-US" b="0" baseline="0" dirty="0"/>
              <a:t> </a:t>
            </a:r>
            <a:r>
              <a:rPr lang="en-US" b="0" dirty="0"/>
              <a:t>problem is too hard or time-consuming to solve exactly, a simpler, shorter approach</a:t>
            </a:r>
          </a:p>
          <a:p>
            <a:pPr>
              <a:defRPr/>
            </a:pPr>
            <a:r>
              <a:rPr lang="en-US" b="0" dirty="0"/>
              <a:t>based on randomization is used to provide an answer with any desired level of</a:t>
            </a:r>
          </a:p>
          <a:p>
            <a:pPr>
              <a:defRPr/>
            </a:pPr>
            <a:r>
              <a:rPr lang="en-US" b="0" dirty="0"/>
              <a:t>confidence.</a:t>
            </a:r>
          </a:p>
          <a:p>
            <a:pPr>
              <a:defRPr/>
            </a:pPr>
            <a:endParaRPr lang="en-US" b="0" i="1" dirty="0"/>
          </a:p>
          <a:p>
            <a:pPr>
              <a:defRPr/>
            </a:pPr>
            <a:r>
              <a:rPr lang="en-US" b="0" i="1" dirty="0"/>
              <a:t>UNPREDICTABILITY </a:t>
            </a:r>
          </a:p>
          <a:p>
            <a:pPr>
              <a:defRPr/>
            </a:pPr>
            <a:r>
              <a:rPr lang="en-US" b="0" i="1" dirty="0"/>
              <a:t>In applications such as reciprocal authentication and session key</a:t>
            </a:r>
          </a:p>
          <a:p>
            <a:pPr>
              <a:defRPr/>
            </a:pPr>
            <a:r>
              <a:rPr lang="en-US" b="0" dirty="0"/>
              <a:t>generation, the requirement is not so much that the sequence of numbers be statistically</a:t>
            </a:r>
          </a:p>
          <a:p>
            <a:pPr>
              <a:defRPr/>
            </a:pPr>
            <a:r>
              <a:rPr lang="en-US" b="0" dirty="0"/>
              <a:t>random but that the successive members of the sequence are unpredictable. With</a:t>
            </a:r>
          </a:p>
          <a:p>
            <a:pPr>
              <a:defRPr/>
            </a:pPr>
            <a:r>
              <a:rPr lang="en-US" b="0" dirty="0"/>
              <a:t>“true” random sequences, each number is statistically independent of other numbers</a:t>
            </a:r>
          </a:p>
          <a:p>
            <a:pPr>
              <a:defRPr/>
            </a:pPr>
            <a:r>
              <a:rPr lang="en-US" b="0" dirty="0"/>
              <a:t>in the sequence and therefore unpredictable. However, as is discussed shortly, true</a:t>
            </a:r>
          </a:p>
          <a:p>
            <a:pPr>
              <a:defRPr/>
            </a:pPr>
            <a:r>
              <a:rPr lang="en-US" b="0" dirty="0"/>
              <a:t>random numbers are not always used; rather, sequences of numbers that appear to</a:t>
            </a:r>
          </a:p>
          <a:p>
            <a:pPr>
              <a:defRPr/>
            </a:pPr>
            <a:r>
              <a:rPr lang="en-US" b="0" dirty="0"/>
              <a:t>be random are generated by some algorithm. In this latter case, care must be taken</a:t>
            </a:r>
          </a:p>
          <a:p>
            <a:pPr>
              <a:defRPr/>
            </a:pPr>
            <a:r>
              <a:rPr lang="en-US" b="0" dirty="0"/>
              <a:t>that an opponent not be able to predict future elements of the sequence on the basis</a:t>
            </a:r>
          </a:p>
          <a:p>
            <a:pPr>
              <a:defRPr/>
            </a:pPr>
            <a:r>
              <a:rPr lang="en-US" b="0" dirty="0"/>
              <a:t>of earlier elements.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40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55547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D7395-57CF-8946-BDF3-990D47D19D7C}" type="slidenum">
              <a:rPr lang="en-AU">
                <a:latin typeface="Arial" pitchFamily="-110" charset="0"/>
              </a:rPr>
              <a:pPr/>
              <a:t>41</a:t>
            </a:fld>
            <a:endParaRPr lang="en-AU">
              <a:latin typeface="Arial" pitchFamily="-110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Cryptographic applications typically make use of algorithmic techniques for random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number generation. These algorithms are deterministic and therefore produce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sequences of numbers that are not statistically random. However, if the algorithm is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good, the resulting sequences will pass many reasonable tests of randomness. Such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numbers are referred to as 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pseudorandom numbers.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You may be somewhat uneasy about the concept of using numbers generated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by a deterministic algorithm as if they were random numbers. Despite what might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be called philosophical objections to such a practice, it generally works. As one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expert on probability theory puts it [HAMM91],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For practical purposes we are forced to accept the awkward concept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“relatively random” meaning that with regard to the proposed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use we can see no reason why they will not perform as if they were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random (as the theory usually requires). This is highly subjective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is not very palatable to purists, but it is what statisticians regularly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appeal to when they take “a random sample”—they hope that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any results they use will have approximately the same properties as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complete counting of the whole sample space that occurs in their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theory.</a:t>
            </a:r>
          </a:p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true random number generator (TRNG) uses a nondeterministic source to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produce randomness. Most operate by measuring unpredictable natural processes,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such as pulse detectors of ionizing radiation events, gas discharge tubes, and leaky</a:t>
            </a:r>
          </a:p>
          <a:p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capac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itors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 Intel has developed a commercially available chip that samples thermal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noise by amplifying the voltage measured across 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undriven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resistors [JUN99].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group at Bell Labs has developed a technique that uses the variations in the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response time of raw read requests for one disk sector of a hard disk [JAKO98].</a:t>
            </a:r>
          </a:p>
          <a:p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LavaRnd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is an open source project for creating truly random numbers using inexpensive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cameras, open source code, and inexpensive hardware. The system uses a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saturated charge- coupled device (CCD) in a light-tight can as a chaotic source to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produce the seed. Software processes the result into truly random numbers in a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variety of formats.</a:t>
            </a:r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378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355600" marR="4026535" indent="-342900">
              <a:lnSpc>
                <a:spcPts val="2590"/>
              </a:lnSpc>
              <a:spcBef>
                <a:spcPts val="565"/>
              </a:spcBef>
              <a:buSzPct val="75000"/>
              <a:buFont typeface="Wingdings"/>
              <a:buChar char=""/>
              <a:tabLst>
                <a:tab pos="355600" algn="l"/>
              </a:tabLst>
            </a:pPr>
            <a:r>
              <a:rPr lang="en-US" altLang="zh-CN" spc="-10" dirty="0">
                <a:latin typeface="Times New Roman"/>
                <a:cs typeface="Times New Roman"/>
              </a:rPr>
              <a:t>Mechanisms to achieve CIA</a:t>
            </a:r>
            <a:endParaRPr lang="en-GB" sz="2800" dirty="0">
              <a:latin typeface="Times New Roman"/>
              <a:cs typeface="Times New Roman"/>
            </a:endParaRPr>
          </a:p>
          <a:p>
            <a:pPr marL="697865" lvl="1" indent="-342265">
              <a:lnSpc>
                <a:spcPts val="2735"/>
              </a:lnSpc>
              <a:spcBef>
                <a:spcPts val="254"/>
              </a:spcBef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b="1" spc="-10" dirty="0">
                <a:solidFill>
                  <a:srgbClr val="063DE8"/>
                </a:solidFill>
                <a:latin typeface="Times New Roman"/>
                <a:cs typeface="Times New Roman"/>
              </a:rPr>
              <a:t>Authentication</a:t>
            </a:r>
            <a:r>
              <a:rPr lang="en-GB" spc="-10" dirty="0">
                <a:latin typeface="Times New Roman"/>
                <a:cs typeface="Times New Roman"/>
              </a:rPr>
              <a:t>: </a:t>
            </a:r>
            <a:r>
              <a:rPr lang="en-GB" dirty="0">
                <a:latin typeface="Times New Roman"/>
                <a:cs typeface="Times New Roman"/>
              </a:rPr>
              <a:t>You</a:t>
            </a:r>
            <a:r>
              <a:rPr lang="en-GB" spc="-15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are</a:t>
            </a:r>
            <a:r>
              <a:rPr lang="en-GB" spc="-25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who</a:t>
            </a:r>
            <a:r>
              <a:rPr lang="en-GB" spc="-15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you</a:t>
            </a:r>
            <a:r>
              <a:rPr lang="en-GB" spc="-15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say</a:t>
            </a:r>
            <a:r>
              <a:rPr lang="en-GB" spc="-2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you</a:t>
            </a:r>
            <a:r>
              <a:rPr lang="en-GB" spc="-15" dirty="0">
                <a:latin typeface="Times New Roman"/>
                <a:cs typeface="Times New Roman"/>
              </a:rPr>
              <a:t> </a:t>
            </a:r>
            <a:r>
              <a:rPr lang="en-GB" spc="-20" dirty="0">
                <a:latin typeface="Times New Roman"/>
                <a:cs typeface="Times New Roman"/>
              </a:rPr>
              <a:t>are.</a:t>
            </a:r>
            <a:endParaRPr lang="en-GB" dirty="0">
              <a:latin typeface="Times New Roman"/>
              <a:cs typeface="Times New Roman"/>
            </a:endParaRPr>
          </a:p>
          <a:p>
            <a:pPr marL="698500" marR="3176905" lvl="1" indent="-342900">
              <a:lnSpc>
                <a:spcPts val="2590"/>
              </a:lnSpc>
              <a:spcBef>
                <a:spcPts val="580"/>
              </a:spcBef>
              <a:buSzPct val="75000"/>
              <a:buFont typeface="Wingdings"/>
              <a:buChar char=""/>
              <a:tabLst>
                <a:tab pos="355600" algn="l"/>
              </a:tabLst>
            </a:pPr>
            <a:r>
              <a:rPr lang="en-GB" b="1" dirty="0">
                <a:solidFill>
                  <a:srgbClr val="063DE8"/>
                </a:solidFill>
                <a:latin typeface="Times New Roman"/>
                <a:cs typeface="Times New Roman"/>
              </a:rPr>
              <a:t>Authorization</a:t>
            </a:r>
            <a:r>
              <a:rPr lang="en-GB" b="1" spc="-60" dirty="0">
                <a:solidFill>
                  <a:srgbClr val="063DE8"/>
                </a:solidFill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=</a:t>
            </a:r>
            <a:r>
              <a:rPr lang="en-GB" spc="-65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Access</a:t>
            </a:r>
            <a:r>
              <a:rPr lang="en-GB" spc="-65" dirty="0">
                <a:latin typeface="Times New Roman"/>
                <a:cs typeface="Times New Roman"/>
              </a:rPr>
              <a:t> </a:t>
            </a:r>
            <a:r>
              <a:rPr lang="en-GB" spc="-10" dirty="0">
                <a:latin typeface="Times New Roman"/>
                <a:cs typeface="Times New Roman"/>
              </a:rPr>
              <a:t>Control </a:t>
            </a:r>
            <a:r>
              <a:rPr lang="en-GB" dirty="0">
                <a:latin typeface="Times New Roman"/>
                <a:cs typeface="Times New Roman"/>
              </a:rPr>
              <a:t>Only</a:t>
            </a:r>
            <a:r>
              <a:rPr lang="en-GB" spc="-2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authorized</a:t>
            </a:r>
            <a:r>
              <a:rPr lang="en-GB" spc="-4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users</a:t>
            </a:r>
            <a:r>
              <a:rPr lang="en-GB" spc="-2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get</a:t>
            </a:r>
            <a:r>
              <a:rPr lang="en-GB" spc="-25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to</a:t>
            </a:r>
            <a:r>
              <a:rPr lang="en-GB" spc="-3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the</a:t>
            </a:r>
            <a:r>
              <a:rPr lang="en-GB" spc="-25" dirty="0">
                <a:latin typeface="Times New Roman"/>
                <a:cs typeface="Times New Roman"/>
              </a:rPr>
              <a:t> </a:t>
            </a:r>
            <a:r>
              <a:rPr lang="en-GB" spc="-10" dirty="0">
                <a:latin typeface="Times New Roman"/>
                <a:cs typeface="Times New Roman"/>
              </a:rPr>
              <a:t>data.</a:t>
            </a:r>
            <a:endParaRPr lang="en-GB" dirty="0">
              <a:latin typeface="Times New Roman"/>
              <a:cs typeface="Times New Roman"/>
            </a:endParaRPr>
          </a:p>
          <a:p>
            <a:pPr marL="698500" marR="5080" lvl="1" indent="-343535">
              <a:lnSpc>
                <a:spcPts val="2590"/>
              </a:lnSpc>
              <a:spcBef>
                <a:spcPts val="580"/>
              </a:spcBef>
              <a:buSzPct val="75000"/>
              <a:buFont typeface="Wingdings"/>
              <a:buChar char=""/>
              <a:tabLst>
                <a:tab pos="355600" algn="l"/>
              </a:tabLst>
            </a:pPr>
            <a:r>
              <a:rPr lang="en-GB" b="1" spc="-20" dirty="0">
                <a:solidFill>
                  <a:srgbClr val="063DE8"/>
                </a:solidFill>
                <a:latin typeface="Times New Roman"/>
                <a:cs typeface="Times New Roman"/>
              </a:rPr>
              <a:t>Non-</a:t>
            </a:r>
            <a:r>
              <a:rPr lang="en-GB" b="1" dirty="0">
                <a:solidFill>
                  <a:srgbClr val="063DE8"/>
                </a:solidFill>
                <a:latin typeface="Times New Roman"/>
                <a:cs typeface="Times New Roman"/>
              </a:rPr>
              <a:t>repudiation</a:t>
            </a:r>
            <a:r>
              <a:rPr lang="en-GB" dirty="0">
                <a:latin typeface="Times New Roman"/>
                <a:cs typeface="Times New Roman"/>
              </a:rPr>
              <a:t>:</a:t>
            </a:r>
            <a:r>
              <a:rPr lang="en-GB" spc="-2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Neither</a:t>
            </a:r>
            <a:r>
              <a:rPr lang="en-GB" spc="-45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the</a:t>
            </a:r>
            <a:r>
              <a:rPr lang="en-GB" spc="-35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sender</a:t>
            </a:r>
            <a:r>
              <a:rPr lang="en-GB" spc="-45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nor</a:t>
            </a:r>
            <a:r>
              <a:rPr lang="en-GB" spc="-3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the</a:t>
            </a:r>
            <a:r>
              <a:rPr lang="en-GB" spc="-4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receiver</a:t>
            </a:r>
            <a:r>
              <a:rPr lang="en-GB" spc="-4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can</a:t>
            </a:r>
            <a:r>
              <a:rPr lang="en-GB" spc="-45" dirty="0">
                <a:latin typeface="Times New Roman"/>
                <a:cs typeface="Times New Roman"/>
              </a:rPr>
              <a:t> </a:t>
            </a:r>
            <a:r>
              <a:rPr lang="en-GB" spc="-20" dirty="0">
                <a:latin typeface="Times New Roman"/>
                <a:cs typeface="Times New Roman"/>
              </a:rPr>
              <a:t>deny </a:t>
            </a:r>
            <a:r>
              <a:rPr lang="en-GB" dirty="0">
                <a:latin typeface="Times New Roman"/>
                <a:cs typeface="Times New Roman"/>
              </a:rPr>
              <a:t>the</a:t>
            </a:r>
            <a:r>
              <a:rPr lang="en-GB" spc="-2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existence</a:t>
            </a:r>
            <a:r>
              <a:rPr lang="en-GB" spc="-35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of</a:t>
            </a:r>
            <a:r>
              <a:rPr lang="en-GB" spc="-2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a</a:t>
            </a:r>
            <a:r>
              <a:rPr lang="en-GB" spc="-15" dirty="0">
                <a:latin typeface="Times New Roman"/>
                <a:cs typeface="Times New Roman"/>
              </a:rPr>
              <a:t> </a:t>
            </a:r>
            <a:r>
              <a:rPr lang="en-GB" spc="-10" dirty="0">
                <a:latin typeface="Times New Roman"/>
                <a:cs typeface="Times New Roman"/>
              </a:rPr>
              <a:t>message.</a:t>
            </a:r>
            <a:endParaRPr lang="en-GB" dirty="0">
              <a:latin typeface="Times New Roman"/>
              <a:cs typeface="Times New Roman"/>
            </a:endParaRPr>
          </a:p>
          <a:p>
            <a:endParaRPr lang="en-SE" dirty="0"/>
          </a:p>
          <a:p>
            <a:endParaRPr lang="en-US" sz="1200" b="0" i="1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endParaRPr lang="en-US" sz="1200" b="0" i="1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i="1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HARDWARE A major threat to computer system hardware is the threat to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availability. Hardware is the most vulnerable to attack and the least susceptible to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automated controls. Threats include accidental and deliberate damage to equipment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as well as theft. The proliferation of personal computers and workstations and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widespread use of LANs increase the potential for losses in this area. Theft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CD-ROMs and DVDs can lead to loss of confidentiality. Physical and administrative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security measures are needed to deal with these threats.</a:t>
            </a:r>
          </a:p>
          <a:p>
            <a:endParaRPr lang="en-US" sz="1200" b="0" i="1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i="1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SOFTWARE Software includes the operating system, utilities, and application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programs. A key threat to software is an attack on availability. Software, especially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application software, is often easy to delete. Software can also be altered 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damaged to render it useless. Careful software configuration management, which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includes making backups of the most recent version of software, can maintain high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availability. A more difficult problem to deal with is software modification that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results in a program that still functions but that behaves differently than before,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which is a threat to integrity/authenticity. Computer viruses and related attacks fall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into this category. A final problem is protection against software piracy. Although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certain countermeasures are available, by and large the problem of unauthorized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copying of software has not been solved.</a:t>
            </a:r>
          </a:p>
          <a:p>
            <a:endParaRPr lang="en-US" sz="1200" b="0" i="1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i="1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DATA Hardware and software security are typically concerns of computing center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professionals or individual concerns of personal computer users. A much more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widespread problem is data security, which involves files and other forms of data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controlled by individuals, groups, and business organizations.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Security concerns with respect to data are broad, encompassing availability,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secrecy, and integrity. In the case of availability, the concern is with the destruction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of data files, which can occur either accidentally or maliciously.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 obvious concern with secrecy is the unauthorized reading of data files 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databases, and this area has been the subject of perhaps more research and effort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than any other area of computer security. A less obvious threat to secrecy involves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 analysis of data and manifests itself in the use of so-called statistical databases,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which provide summary or aggregate information. Presumably, the existence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aggregate information does not threaten the privacy of the individuals involved.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However, as the use of statistical databases grows, there is an increasing potential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for disclosure of personal information. In essence, characteristics of constituent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individuals may be identified through careful analysis. For example, if one table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records the aggregate of the incomes of respondents A, B, C, and D and another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records the aggregate of the incomes of A, B, C, D, and E, the difference between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 two aggregates would be the income of E. This problem is exacerbated by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increasing desire to combine data sets. In many cases, matching several sets of data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for consistency at different levels of aggregation requires access to individual units.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Thus, the individual units, which are the subject of privacy concerns, are available at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various stages in the processing of data sets.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Finally, data integrity is a major concern in most installations. Modifications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to data files can have consequences ranging from minor to disastrous.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477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– attempt to learn or make use of information from the system 	    that does not affect system resources</a:t>
            </a:r>
          </a:p>
          <a:p>
            <a:pPr lvl="1"/>
            <a:r>
              <a:rPr lang="en-US" dirty="0"/>
              <a:t>Active – attempt to alter system resources or affect their operation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In the context of security, our concern is with the vulnerabilities of system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resources. [NRC02] lists the following general categories of vulnerabilities of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computer system or network asset: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It can be corrupted , so that it does the wrong thing or gives wrong answers.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For example, stored data values may differ from what they should be because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they have been improperly modified.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It can become leaky . For example, someone who should not have access to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some or all of the information available through the network obtains such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access.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It can become unavailable or very slow. That is, using the system or network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becomes impossible or impractical.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These three general types of vulnerability correspond to the concepts of integrity,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confidentiality, and availability, enumerated earlier in this section.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Corresponding to the various types of vulnerabilities to a system resource are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threats that are capable of exploiting those vulnerabilities. A threat represents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potential security harm to an asset. An attack is a threat that is carried out (threat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action) and, if successful, leads to an undesirable violation of security, or threat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consequence. The agent carrying out the attack is referred to as an attacker, 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threat agent . We can distinguish two types of attacks: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Active attack: An attempt to alter system resources or affect their operation.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Passive attack: An attempt to learn or make use of information from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system that does not affect system resources.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We can also classify attacks based on the origin of the attack: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Inside attack: Initiated by an entity inside the security perimeter (an “insider”).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 insider is authorized to access system resources but uses them in a way not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approved by those who granted the authorization.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Outside attack: Initiated from outside the perimeter, by an unauthorized 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illegitimate user of the system (an “outsider”). On the Internet, potential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outside attackers range from amateur pranksters to organized criminals, international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terrorists, and hostile governments.</a:t>
            </a:r>
            <a:endParaRPr lang="en-US" b="0" dirty="0">
              <a:latin typeface="Times New Roman" pitchFamily="-107" charset="0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8896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Attacking Confidentiality</a:t>
            </a:r>
          </a:p>
          <a:p>
            <a:pPr lvl="1"/>
            <a:r>
              <a:rPr lang="en-GB" dirty="0"/>
              <a:t>Eavesdrop: intercept messages</a:t>
            </a:r>
          </a:p>
          <a:p>
            <a:r>
              <a:rPr lang="en-GB" dirty="0"/>
              <a:t>Attacking Integrity</a:t>
            </a:r>
          </a:p>
          <a:p>
            <a:pPr lvl="1"/>
            <a:r>
              <a:rPr lang="en-GB" dirty="0"/>
              <a:t>Actively insert messages into connection</a:t>
            </a:r>
          </a:p>
          <a:p>
            <a:pPr lvl="1"/>
            <a:r>
              <a:rPr lang="en-GB" dirty="0"/>
              <a:t>Impersonation: can fake (spoof) source address in packet (or any field in packet)</a:t>
            </a:r>
          </a:p>
          <a:p>
            <a:pPr lvl="1"/>
            <a:r>
              <a:rPr lang="en-GB" dirty="0"/>
              <a:t>Hijacking: “take over” ongoing connection by removing sender or receiver, inserting himself in place</a:t>
            </a:r>
          </a:p>
          <a:p>
            <a:r>
              <a:rPr lang="en-GB" dirty="0"/>
              <a:t>Attacking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</a:t>
            </a:r>
            <a:endParaRPr lang="en-GB" dirty="0"/>
          </a:p>
          <a:p>
            <a:pPr lvl="1"/>
            <a:r>
              <a:rPr lang="en-GB" dirty="0"/>
              <a:t>Denial of service: prevent service from being used by others (e.g.,  by overloading resources)</a:t>
            </a:r>
          </a:p>
          <a:p>
            <a:endParaRPr lang="en-GB" dirty="0"/>
          </a:p>
          <a:p>
            <a:endParaRPr lang="en-SE" dirty="0"/>
          </a:p>
          <a:p>
            <a:endParaRPr lang="en-US" sz="1200" b="0" i="1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endParaRPr lang="en-US" sz="1200" b="0" i="1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i="1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Network security attacks can be classified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as </a:t>
            </a:r>
            <a:r>
              <a:rPr lang="en-US" sz="1200" b="0" i="1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passive attacks and active attacks . A passive attack attempts to learn or make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use of information from the system but does not affect system resources. An active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attack attempts to alter system resources or affect their operation.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Passive attacks 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are in the nature of eavesdropping on, or monitoring of,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transmissions. The goal of the attacker is to obtain information that is being transmitted.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Two types of passive attacks are release of message contents and traffic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analysis.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 </a:t>
            </a:r>
            <a:r>
              <a:rPr lang="en-US" sz="1200" b="1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release of message contents 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is easily understood. A telephone conversation,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an electronic mail message, and a transferred file may contain sensitive 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confidential information. We would like to prevent an opponent from learning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contents of these transmissions.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 second type of passive attack, </a:t>
            </a:r>
            <a:r>
              <a:rPr lang="en-US" sz="1200" b="1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traffic analysis 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, is subtler. Suppose that we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had a way of masking the contents of messages or other information traffic so that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opponents, even if they captured the message, could not extract the information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from the message. The common technique for masking contents is encryption. If we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had encryption protection in place, an opponent might still be able to observe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pattern of these messages. The opponent could determine the location and identity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of communicating hosts and could observe the frequency and length of messages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being exchanged. This information might be useful in guessing the nature of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communication that was taking place.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Passive attacks are very difficult to detect because they do not involve any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alteration of the data. Typically, the message traffic is sent and received in an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apparently normal fashion and neither the sender nor receiver is aware that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third party has read the messages or observed the traffic pattern. However, it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feasible to prevent the success of these attacks, usually by means of encryption.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Thus, the emphasis in dealing with passive attacks is on prevention rather than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detection.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339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Active attacks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 involve some modification of the data stream or the creation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of a false stream and can be subdivided into four categories: replay, masquerade,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modification of messages, and denial of service.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Replay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 involves the passive capture of a data unit and its subsequent retransmission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to produce an unauthorized effect.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 </a:t>
            </a:r>
            <a:r>
              <a:rPr lang="en-US" sz="1200" b="1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masquerade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 takes place when one entity pretends to be a different entity.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masquerade attack usually includes one of the other forms of active attack. For example,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authentication sequences can be captured and replayed after a valid authentication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sequence has taken place, thus enabling an authorized entity with few privileges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to obtain extra privileges by impersonating an entity that has those privileges.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Modification of messages simply means that some portion of a legitimate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message is altered, or that messages are delayed or reordered, to produce an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unauthorized effect. For example, a message stating, “Allow John Smith to read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confidential file accounts” is modified to say, “Allow Fred Brown to read confidential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file accounts.”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 denial of service prevents or inhibits the normal use or management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communications facilities. This attack may have a specific target; for example, an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entity may suppress all messages directed to a particular destination (e.g., the security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audit service). Another form of service denial is the disruption of an entire network,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either by disabling the network or by overloading it with messages so as to degrade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performance.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Active attacks present the opposite characteristics of passive attacks. Whereas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passive attacks are difficult to detect, measures are available to prevent their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success. On the other hand, it is quite difficult to prevent active attacks absolutely,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because to do so would require physical protection of all communications facilities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and paths at all times. Instead, the goal is to detect them and to recover from any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disruption or delays caused by them. Because the detection has a deterrent effect, it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may also contribute to prevention.</a:t>
            </a:r>
            <a:endParaRPr lang="en-US" b="0" dirty="0">
              <a:latin typeface="Times New Roman" pitchFamily="-107" charset="0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8028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A6553-8707-CA4A-B543-5C3E9B417634}" type="slidenum">
              <a:rPr lang="en-AU"/>
              <a:pPr/>
              <a:t>8</a:t>
            </a:fld>
            <a:endParaRPr lang="en-AU" dirty="0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Finally, a countermeasure is any means taken to deal with a security attack.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Ideally, a countermeasure can be devised to prevent a particular type of attack from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succeeding. When prevention is not possible, or fails in some instance, the goal is to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detect the attack and then recover from the effects of the attack. A countermeasure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may itself introduce new vulnerabilities. In any case, residual vulnerabilities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may remain after the imposition of countermeasures. Such vulnerabilities may be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exploited by threat agents representing a residual level of risk to the assets. Owners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will seek to minimize that risk given other constraints.</a:t>
            </a:r>
            <a:endParaRPr lang="en-US" b="0" dirty="0">
              <a:latin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85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Attack surface = all entry points attackers can exploit: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- Network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- Software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-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HumanAttack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 surfaces can be categorized in the following way: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Network attack surface:  This category refers to vulnerabilities over an enterprise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network, wide-area network, or the Internet. Included in this category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are network protocol vulnerabilities, such as those used for a denial-of-service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attack, disruption of communications links, and various forms of intruder attacks.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Software attack surface:  This refers to vulnerabilities in application, utility,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or operating system code. A particular focus in this category is Web server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software.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Human attack surface:  This category refers to vulnerabilities created by personnel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or outsiders, such as social engineering, human error, and trusted insiders.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An attack surface analysis is a useful technique for assessing the scale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severity of threats to a system. A systematic analysis of points of vulnerability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makes developers and security analysts aware of where security mechanisms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required. Once an attack surface is defined, designers may be able to find ways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make the surface smaller, thus making the task of the adversary more difficult.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attack surface also provides guidance on setting priorities for testing, strengthening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security measures, or modifying the service or application.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846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Demo slide lef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67"/>
            <a:ext cx="6096000" cy="68580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300600" y="5257867"/>
            <a:ext cx="5393600" cy="6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277920" y="4560101"/>
            <a:ext cx="5495600" cy="75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3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3333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6223233" y="536267"/>
            <a:ext cx="5736400" cy="5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096000" y="0"/>
            <a:ext cx="6096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6223241" y="536280"/>
            <a:ext cx="58028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637"/>
            <a:ext cx="609600" cy="21336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501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">
  <p:cSld name="Wide Puzz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-167"/>
            <a:ext cx="3702000" cy="68580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300600" y="5257867"/>
            <a:ext cx="32672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3916467" y="536267"/>
            <a:ext cx="8043200" cy="5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702000" y="0"/>
            <a:ext cx="8490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3916467" y="536267"/>
            <a:ext cx="81096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637"/>
            <a:ext cx="609600" cy="21336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4" name="Google Shape;54;p8"/>
          <p:cNvSpPr txBox="1"/>
          <p:nvPr/>
        </p:nvSpPr>
        <p:spPr>
          <a:xfrm>
            <a:off x="277920" y="4560101"/>
            <a:ext cx="5495600" cy="75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3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3333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42835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1">
  <p:cSld name="Wide Puzzle 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67"/>
            <a:ext cx="3702000" cy="68580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300600" y="5257867"/>
            <a:ext cx="32672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277927" y="4560101"/>
            <a:ext cx="2498400" cy="75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3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Compare</a:t>
            </a:r>
            <a:endParaRPr sz="3333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3916467" y="536267"/>
            <a:ext cx="8043200" cy="5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3702000" y="0"/>
            <a:ext cx="8490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3916467" y="536267"/>
            <a:ext cx="81096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637"/>
            <a:ext cx="609600" cy="21336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7305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Solution">
  <p:cSld name="Wide Puzzle Solu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-167"/>
            <a:ext cx="370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300600" y="5257867"/>
            <a:ext cx="32672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277927" y="4560101"/>
            <a:ext cx="2498400" cy="75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3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3333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3916467" y="536267"/>
            <a:ext cx="8043200" cy="5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3702000" y="0"/>
            <a:ext cx="8490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3916467" y="536267"/>
            <a:ext cx="81096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637"/>
            <a:ext cx="609600" cy="21336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4825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3608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6416508" y="536275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77" name="Google Shape;77;p11"/>
          <p:cNvCxnSpPr/>
          <p:nvPr/>
        </p:nvCxnSpPr>
        <p:spPr>
          <a:xfrm>
            <a:off x="127241" y="536280"/>
            <a:ext cx="118796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127241" y="536275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00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3608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82" name="Google Shape;82;p12"/>
          <p:cNvCxnSpPr/>
          <p:nvPr/>
        </p:nvCxnSpPr>
        <p:spPr>
          <a:xfrm>
            <a:off x="127241" y="536280"/>
            <a:ext cx="118796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8804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5737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6416508" y="536275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384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127233" y="5717867"/>
            <a:ext cx="11545200" cy="10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224333" y="5717867"/>
            <a:ext cx="11676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268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726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1245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lude">
  <p:cSld name="Interlu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-167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6416500" y="536264"/>
            <a:ext cx="5333200" cy="5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637"/>
            <a:ext cx="609600" cy="21336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237233" y="2671067"/>
            <a:ext cx="5384000" cy="27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355967" y="5398900"/>
            <a:ext cx="5384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237233" y="5424000"/>
            <a:ext cx="5544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110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9452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Code on lef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8"/>
            <a:ext cx="6096000" cy="68580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6510533" y="1536200"/>
            <a:ext cx="5266800" cy="45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414533" y="597400"/>
            <a:ext cx="5266800" cy="5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6510533" y="593367"/>
            <a:ext cx="526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637"/>
            <a:ext cx="609600" cy="213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198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Code left, Heading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8"/>
            <a:ext cx="6096000" cy="68580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6510533" y="1536200"/>
            <a:ext cx="5266800" cy="45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414533" y="597400"/>
            <a:ext cx="5266800" cy="5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300600" y="5257867"/>
            <a:ext cx="5393600" cy="6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77933" y="4557900"/>
            <a:ext cx="526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637"/>
            <a:ext cx="609600" cy="213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307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6606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Code on righ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15600" y="1536200"/>
            <a:ext cx="5266800" cy="45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6510533" y="597400"/>
            <a:ext cx="5266800" cy="5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26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331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20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478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20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28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3608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42733" y="536267"/>
            <a:ext cx="11879600" cy="60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1" name="Google Shape;21;p4"/>
          <p:cNvCxnSpPr/>
          <p:nvPr/>
        </p:nvCxnSpPr>
        <p:spPr>
          <a:xfrm>
            <a:off x="127241" y="536280"/>
            <a:ext cx="118796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7149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Roadmap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-167"/>
            <a:ext cx="6096000" cy="6858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416500" y="536264"/>
            <a:ext cx="5333200" cy="5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37233" y="2671067"/>
            <a:ext cx="5384000" cy="27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355967" y="5398900"/>
            <a:ext cx="5384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237233" y="5424000"/>
            <a:ext cx="5544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07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Demo slide righ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6447200" y="5597700"/>
            <a:ext cx="5393600" cy="6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3" name="Google Shape;33;p6"/>
          <p:cNvSpPr txBox="1"/>
          <p:nvPr/>
        </p:nvSpPr>
        <p:spPr>
          <a:xfrm>
            <a:off x="8487867" y="4966501"/>
            <a:ext cx="3454800" cy="75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3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3333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127233" y="536267"/>
            <a:ext cx="5736400" cy="5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spcBef>
                <a:spcPts val="8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3608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127241" y="536280"/>
            <a:ext cx="58028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971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360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Medium"/>
              <a:buNone/>
              <a:defRPr sz="1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763600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3768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5oMrKd8afY" TargetMode="External"/><Relationship Id="rId4" Type="http://schemas.openxmlformats.org/officeDocument/2006/relationships/hyperlink" Target="https://www.youtube.com/watch?v=YEBfamv-_do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000000"/>
                </a:solidFill>
              </a:rPr>
              <a:pPr defTabSz="1219170">
                <a:buClr>
                  <a:srgbClr val="000000"/>
                </a:buClr>
              </a:pPr>
              <a:t>1</a:t>
            </a:fld>
            <a:endParaRPr kern="0">
              <a:solidFill>
                <a:srgbClr val="000000"/>
              </a:solidFill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415600" y="5139133"/>
            <a:ext cx="11360800" cy="8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spcBef>
                <a:spcPts val="800"/>
              </a:spcBef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CSC175</a:t>
            </a:r>
            <a:endParaRPr sz="2133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415600" y="2211967"/>
            <a:ext cx="11612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800" kern="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Network Security &amp; Cryptography</a:t>
            </a:r>
            <a:endParaRPr sz="4800" kern="0" dirty="0">
              <a:solidFill>
                <a:srgbClr val="0B539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461033" y="3653733"/>
            <a:ext cx="3683600" cy="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BF9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Lecture 15</a:t>
            </a:r>
            <a:endParaRPr sz="1600" kern="0" dirty="0">
              <a:solidFill>
                <a:srgbClr val="BF9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AA1C9F-C262-4FDF-AE90-788ADE28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64"/>
            <a:ext cx="10515600" cy="894622"/>
          </a:xfrm>
        </p:spPr>
        <p:txBody>
          <a:bodyPr/>
          <a:lstStyle/>
          <a:p>
            <a:r>
              <a:rPr lang="en-US" dirty="0"/>
              <a:t>Security Risk</a:t>
            </a:r>
            <a:endParaRPr lang="en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77CBC-7388-45A1-89A2-F6CABC616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8195"/>
            <a:ext cx="10123714" cy="180753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 in depth is a concept used in information security in which multiple layers of security controls (defense) are placed throughout the system.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 can be determined by defense in depth layering (shallow or deep) and attack Surface (small or large).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54344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107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6312FF-96DE-4C60-8AAE-DD7539AA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698" y="2705019"/>
            <a:ext cx="3600604" cy="40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Terminology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1CE61-D672-46D2-A2E8-B31F1D471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Plaintext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called cleartext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Ciphertext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Scrambled message produced as output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Encryption algorithm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Transforms plaintext to ciphertext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Decryption algorithm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Transforms ciphertext to plaintext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54344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107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11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434012-3F68-9E56-E85E-652D0521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Friends and enemies: Alice, Bob, Trudy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1C857-0CB8-6D7A-1243-76E355EE49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Security: 8- 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A935C8-8390-CBA7-A58C-F058F975F180}"/>
              </a:ext>
            </a:extLst>
          </p:cNvPr>
          <p:cNvGrpSpPr/>
          <p:nvPr/>
        </p:nvGrpSpPr>
        <p:grpSpPr>
          <a:xfrm>
            <a:off x="4313903" y="4671067"/>
            <a:ext cx="1909916" cy="306675"/>
            <a:chOff x="1616358" y="2551230"/>
            <a:chExt cx="2141698" cy="21851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28413E-96C0-B35E-D38C-94C56B4A89AE}"/>
                </a:ext>
              </a:extLst>
            </p:cNvPr>
            <p:cNvSpPr/>
            <p:nvPr/>
          </p:nvSpPr>
          <p:spPr>
            <a:xfrm>
              <a:off x="1673508" y="2551230"/>
              <a:ext cx="2027398" cy="218510"/>
            </a:xfrm>
            <a:prstGeom prst="rect">
              <a:avLst/>
            </a:prstGeom>
            <a:gradFill>
              <a:gsLst>
                <a:gs pos="0">
                  <a:srgbClr val="011199"/>
                </a:gs>
                <a:gs pos="100000">
                  <a:srgbClr val="011199"/>
                </a:gs>
                <a:gs pos="52000">
                  <a:srgbClr val="7ACCF4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4E3C7CD-C5D8-1B58-18C4-9A1101117243}"/>
                </a:ext>
              </a:extLst>
            </p:cNvPr>
            <p:cNvSpPr/>
            <p:nvPr/>
          </p:nvSpPr>
          <p:spPr>
            <a:xfrm>
              <a:off x="1616358" y="2551231"/>
              <a:ext cx="114299" cy="216734"/>
            </a:xfrm>
            <a:prstGeom prst="ellipse">
              <a:avLst/>
            </a:prstGeom>
            <a:solidFill>
              <a:srgbClr val="7ACCF4"/>
            </a:solidFill>
            <a:ln w="6350">
              <a:solidFill>
                <a:srgbClr val="0111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E9DF23F-BE91-9141-25E5-4DEC647878A5}"/>
                </a:ext>
              </a:extLst>
            </p:cNvPr>
            <p:cNvSpPr/>
            <p:nvPr/>
          </p:nvSpPr>
          <p:spPr>
            <a:xfrm>
              <a:off x="3643756" y="2551230"/>
              <a:ext cx="114300" cy="218510"/>
            </a:xfrm>
            <a:prstGeom prst="ellipse">
              <a:avLst/>
            </a:prstGeom>
            <a:gradFill flip="none" rotWithShape="1">
              <a:gsLst>
                <a:gs pos="0">
                  <a:srgbClr val="011199"/>
                </a:gs>
                <a:gs pos="100000">
                  <a:srgbClr val="011199"/>
                </a:gs>
                <a:gs pos="50000">
                  <a:srgbClr val="7ACCF4"/>
                </a:gs>
              </a:gsLst>
              <a:lin ang="16200000" scaled="0"/>
              <a:tileRect/>
            </a:gradFill>
            <a:ln w="6350">
              <a:solidFill>
                <a:srgbClr val="0111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D86C4C-15BF-3C54-4CDE-975C271CFC48}"/>
                </a:ext>
              </a:extLst>
            </p:cNvPr>
            <p:cNvSpPr/>
            <p:nvPr/>
          </p:nvSpPr>
          <p:spPr>
            <a:xfrm>
              <a:off x="3491356" y="2551230"/>
              <a:ext cx="209550" cy="218510"/>
            </a:xfrm>
            <a:prstGeom prst="rect">
              <a:avLst/>
            </a:prstGeom>
            <a:gradFill>
              <a:gsLst>
                <a:gs pos="0">
                  <a:srgbClr val="011199"/>
                </a:gs>
                <a:gs pos="100000">
                  <a:srgbClr val="011199"/>
                </a:gs>
                <a:gs pos="52000">
                  <a:srgbClr val="7ACCF4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2BB11F43-7DFB-1BC1-EE55-9721F8D1B02A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497765"/>
            <a:ext cx="8142288" cy="1617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dirty="0"/>
              <a:t>Well-known in network security world</a:t>
            </a:r>
          </a:p>
          <a:p>
            <a:pPr indent="-287338"/>
            <a:r>
              <a:rPr lang="en-US" dirty="0"/>
              <a:t>Bob, Alice want to communicate “</a:t>
            </a:r>
            <a:r>
              <a:rPr lang="en-US" altLang="ja-JP" dirty="0"/>
              <a:t>securely”</a:t>
            </a:r>
          </a:p>
          <a:p>
            <a:pPr indent="-287338"/>
            <a:r>
              <a:rPr lang="en-US" dirty="0"/>
              <a:t>Trudy (intruder) may intercept, delete, add messages</a:t>
            </a:r>
          </a:p>
        </p:txBody>
      </p:sp>
      <p:pic>
        <p:nvPicPr>
          <p:cNvPr id="11" name="Picture 10" descr="Alice">
            <a:extLst>
              <a:ext uri="{FF2B5EF4-FFF2-40B4-BE49-F238E27FC236}">
                <a16:creationId xmlns:a16="http://schemas.microsoft.com/office/drawing/2014/main" id="{79B0D8F0-F840-F69D-BC28-50C4B033B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59" y="3577045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Bob">
            <a:extLst>
              <a:ext uri="{FF2B5EF4-FFF2-40B4-BE49-F238E27FC236}">
                <a16:creationId xmlns:a16="http://schemas.microsoft.com/office/drawing/2014/main" id="{1C002C45-BE2F-55E6-B477-3842C2656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34" y="3624670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Eve">
            <a:extLst>
              <a:ext uri="{FF2B5EF4-FFF2-40B4-BE49-F238E27FC236}">
                <a16:creationId xmlns:a16="http://schemas.microsoft.com/office/drawing/2014/main" id="{73E8E2B4-F539-0933-8D15-24569F546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1097" y="5543957"/>
            <a:ext cx="1082675" cy="1295400"/>
          </a:xfrm>
          <a:prstGeom prst="rect">
            <a:avLst/>
          </a:prstGeom>
          <a:noFill/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6563272C-F0AA-1176-4886-C08EBCBFA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959" y="4412070"/>
            <a:ext cx="1293813" cy="8032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55C35CE7-E04F-0D6E-643D-4D4306D05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511" y="4402474"/>
            <a:ext cx="10438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secure</a:t>
            </a:r>
          </a:p>
          <a:p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sender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66F04C-825E-D79C-08D8-16C943CD0E92}"/>
              </a:ext>
            </a:extLst>
          </p:cNvPr>
          <p:cNvGrpSpPr/>
          <p:nvPr/>
        </p:nvGrpSpPr>
        <p:grpSpPr>
          <a:xfrm>
            <a:off x="6455950" y="4428428"/>
            <a:ext cx="1293812" cy="839374"/>
            <a:chOff x="7224576" y="4365211"/>
            <a:chExt cx="1293812" cy="839374"/>
          </a:xfrm>
        </p:grpSpPr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D1A2CBAC-236A-FC98-F186-FD36CD0A7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576" y="4401310"/>
              <a:ext cx="1293812" cy="8032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2000" dirty="0">
                <a:cs typeface="Arial" charset="0"/>
              </a:endParaRPr>
            </a:p>
          </p:txBody>
        </p:sp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id="{E7B29C48-3C18-EA8E-9DE0-D6301DAF5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1886" y="4365211"/>
              <a:ext cx="119391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secure</a:t>
              </a:r>
            </a:p>
            <a:p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receiver</a:t>
              </a:r>
            </a:p>
          </p:txBody>
        </p:sp>
      </p:grpSp>
      <p:sp>
        <p:nvSpPr>
          <p:cNvPr id="19" name="Text Box 18">
            <a:extLst>
              <a:ext uri="{FF2B5EF4-FFF2-40B4-BE49-F238E27FC236}">
                <a16:creationId xmlns:a16="http://schemas.microsoft.com/office/drawing/2014/main" id="{BF445E2F-6E1A-0735-82B7-880067ABB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5372" y="3667532"/>
            <a:ext cx="1172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channel</a:t>
            </a: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6E21A597-61EE-C585-C938-D1ADA1DB1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1334" y="4089807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7E41E85F-8644-4AD0-DCB1-22A4A43744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7634" y="4823232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1304D143-9CFC-A9D4-0219-A70286E8E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134" y="3624670"/>
            <a:ext cx="1889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  <a:cs typeface="Arial" charset="0"/>
              </a:rPr>
              <a:t>data, control messages</a:t>
            </a:r>
          </a:p>
        </p:txBody>
      </p:sp>
      <p:sp>
        <p:nvSpPr>
          <p:cNvPr id="23" name="Line 24">
            <a:extLst>
              <a:ext uri="{FF2B5EF4-FFF2-40B4-BE49-F238E27FC236}">
                <a16:creationId xmlns:a16="http://schemas.microsoft.com/office/drawing/2014/main" id="{79972B4E-9191-03DF-A75D-9DFEB8603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272" y="4242207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EEA2DE90-11C1-F397-6230-5D6F74DBA9EE}"/>
              </a:ext>
            </a:extLst>
          </p:cNvPr>
          <p:cNvSpPr>
            <a:spLocks/>
          </p:cNvSpPr>
          <p:nvPr/>
        </p:nvSpPr>
        <p:spPr bwMode="auto">
          <a:xfrm>
            <a:off x="4517059" y="4921912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id="{9851006B-5983-46CF-9E17-2930C7238ED3}"/>
              </a:ext>
            </a:extLst>
          </p:cNvPr>
          <p:cNvSpPr>
            <a:spLocks/>
          </p:cNvSpPr>
          <p:nvPr/>
        </p:nvSpPr>
        <p:spPr bwMode="auto">
          <a:xfrm flipH="1">
            <a:off x="5191747" y="4935072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6" name="Line 27">
            <a:extLst>
              <a:ext uri="{FF2B5EF4-FFF2-40B4-BE49-F238E27FC236}">
                <a16:creationId xmlns:a16="http://schemas.microsoft.com/office/drawing/2014/main" id="{C3505E66-1E44-C649-0058-B99C9E616A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4147" y="4800444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1A2E7F06-9DAF-2EE8-63FA-1E243C75D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31" y="4596937"/>
            <a:ext cx="737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data</a:t>
            </a:r>
          </a:p>
        </p:txBody>
      </p:sp>
      <p:sp>
        <p:nvSpPr>
          <p:cNvPr id="28" name="Line 29">
            <a:extLst>
              <a:ext uri="{FF2B5EF4-FFF2-40B4-BE49-F238E27FC236}">
                <a16:creationId xmlns:a16="http://schemas.microsoft.com/office/drawing/2014/main" id="{E5DC1259-F577-9468-1316-CF5D268F3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2447" y="4829275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9" name="Text Box 30">
            <a:extLst>
              <a:ext uri="{FF2B5EF4-FFF2-40B4-BE49-F238E27FC236}">
                <a16:creationId xmlns:a16="http://schemas.microsoft.com/office/drawing/2014/main" id="{99370245-2E7B-C6AB-0D8C-3C41C45EB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725" y="4618393"/>
            <a:ext cx="737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data</a:t>
            </a:r>
          </a:p>
        </p:txBody>
      </p:sp>
      <p:sp>
        <p:nvSpPr>
          <p:cNvPr id="30" name="Text Box 31">
            <a:extLst>
              <a:ext uri="{FF2B5EF4-FFF2-40B4-BE49-F238E27FC236}">
                <a16:creationId xmlns:a16="http://schemas.microsoft.com/office/drawing/2014/main" id="{83BBAFD6-CA9B-BD91-2221-A1504A046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19" y="3720127"/>
            <a:ext cx="787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12A0"/>
                </a:solidFill>
                <a:latin typeface="+mn-lt"/>
                <a:cs typeface="Arial" charset="0"/>
              </a:rPr>
              <a:t>Alice</a:t>
            </a:r>
          </a:p>
        </p:txBody>
      </p:sp>
      <p:sp>
        <p:nvSpPr>
          <p:cNvPr id="31" name="Text Box 32">
            <a:extLst>
              <a:ext uri="{FF2B5EF4-FFF2-40B4-BE49-F238E27FC236}">
                <a16:creationId xmlns:a16="http://schemas.microsoft.com/office/drawing/2014/main" id="{3544C340-F026-510F-8DE9-9694C26AA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175" y="3704735"/>
            <a:ext cx="758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12A0"/>
                </a:solidFill>
                <a:latin typeface="+mn-lt"/>
                <a:cs typeface="Arial" charset="0"/>
              </a:rPr>
              <a:t>Bob</a:t>
            </a:r>
          </a:p>
        </p:txBody>
      </p:sp>
      <p:sp>
        <p:nvSpPr>
          <p:cNvPr id="32" name="Text Box 33">
            <a:extLst>
              <a:ext uri="{FF2B5EF4-FFF2-40B4-BE49-F238E27FC236}">
                <a16:creationId xmlns:a16="http://schemas.microsoft.com/office/drawing/2014/main" id="{248F2956-B3BD-4420-787F-D28E36F4E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759" y="5934482"/>
            <a:ext cx="8869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0099"/>
                </a:solidFill>
                <a:latin typeface="+mn-lt"/>
                <a:cs typeface="Arial" charset="0"/>
              </a:rPr>
              <a:t>Trudy</a:t>
            </a:r>
          </a:p>
        </p:txBody>
      </p:sp>
    </p:spTree>
    <p:extLst>
      <p:ext uri="{BB962C8B-B14F-4D97-AF65-F5344CB8AC3E}">
        <p14:creationId xmlns:p14="http://schemas.microsoft.com/office/powerpoint/2010/main" val="154627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Symmetric Encryption</a:t>
            </a:r>
            <a:endParaRPr lang="en-AU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54344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107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13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876" y="3186249"/>
            <a:ext cx="8820465" cy="310528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079E01-E8ED-43DF-9451-89CEFA51F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976" y="1196754"/>
            <a:ext cx="10515600" cy="2345100"/>
          </a:xfrm>
        </p:spPr>
        <p:txBody>
          <a:bodyPr>
            <a:normAutofit/>
          </a:bodyPr>
          <a:lstStyle/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2800" dirty="0" err="1">
                <a:latin typeface="Times New Roman"/>
                <a:cs typeface="Times New Roman"/>
              </a:rPr>
              <a:t>Encrypted_Message</a:t>
            </a:r>
            <a:r>
              <a:rPr lang="en-GB" sz="2800" spc="-7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=</a:t>
            </a:r>
            <a:r>
              <a:rPr lang="en-GB" sz="2800" spc="-60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Encrypt(Key,</a:t>
            </a:r>
            <a:r>
              <a:rPr lang="en-GB" sz="2800" spc="-65" dirty="0">
                <a:latin typeface="Times New Roman"/>
                <a:cs typeface="Times New Roman"/>
              </a:rPr>
              <a:t> </a:t>
            </a:r>
            <a:r>
              <a:rPr lang="en-GB" sz="2800" spc="-10" dirty="0">
                <a:latin typeface="Times New Roman"/>
                <a:cs typeface="Times New Roman"/>
              </a:rPr>
              <a:t>Message)</a:t>
            </a:r>
            <a:endParaRPr lang="en-GB" sz="28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2800" dirty="0">
                <a:latin typeface="Times New Roman"/>
                <a:cs typeface="Times New Roman"/>
              </a:rPr>
              <a:t>Message</a:t>
            </a:r>
            <a:r>
              <a:rPr lang="en-GB" sz="2800" spc="-5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=</a:t>
            </a:r>
            <a:r>
              <a:rPr lang="en-GB" sz="2800" spc="-4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Decrypt(Key,</a:t>
            </a:r>
            <a:r>
              <a:rPr lang="en-GB" sz="2800" spc="-55" dirty="0">
                <a:latin typeface="Times New Roman"/>
                <a:cs typeface="Times New Roman"/>
              </a:rPr>
              <a:t> </a:t>
            </a:r>
            <a:r>
              <a:rPr lang="en-GB" sz="2800" spc="-10" dirty="0" err="1">
                <a:latin typeface="Times New Roman"/>
                <a:cs typeface="Times New Roman"/>
              </a:rPr>
              <a:t>Encrypted_Message</a:t>
            </a:r>
            <a:r>
              <a:rPr lang="en-GB" sz="2800" spc="-10" dirty="0">
                <a:latin typeface="Times New Roman"/>
                <a:cs typeface="Times New Roman"/>
              </a:rPr>
              <a:t>)</a:t>
            </a:r>
            <a:endParaRPr lang="en-GB" sz="2800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called secret-key cryptography, for protecting confidentiality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Sender and receiver must share the same secret key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Simple encryption scheme</a:t>
            </a:r>
            <a:endParaRPr lang="en-US" sz="4400" dirty="0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38AC6FFB-FD32-C146-AB47-7F7B20F2D6AA}"/>
              </a:ext>
            </a:extLst>
          </p:cNvPr>
          <p:cNvSpPr txBox="1">
            <a:spLocks noChangeArrowheads="1"/>
          </p:cNvSpPr>
          <p:nvPr/>
        </p:nvSpPr>
        <p:spPr>
          <a:xfrm>
            <a:off x="809556" y="1199806"/>
            <a:ext cx="10680078" cy="1214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cipher: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substituting one thing for another</a:t>
            </a:r>
          </a:p>
          <a:p>
            <a:pPr lvl="1">
              <a:buFont typeface="Wingdings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monoalphabetic cipher: substitute one letter for another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B3412139-8CBB-DD4E-91B7-450CC2CAA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04" y="2463180"/>
            <a:ext cx="7203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 abcdefghijklmnopqrstuvwxyz</a:t>
            </a: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F6BD0E9A-C7F8-5F4E-AE93-E336351F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725" y="3242642"/>
            <a:ext cx="738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 mnbvcxzasdfghjklpoiuytrewq</a:t>
            </a:r>
          </a:p>
        </p:txBody>
      </p:sp>
      <p:sp>
        <p:nvSpPr>
          <p:cNvPr id="45" name="Line 6">
            <a:extLst>
              <a:ext uri="{FF2B5EF4-FFF2-40B4-BE49-F238E27FC236}">
                <a16:creationId xmlns:a16="http://schemas.microsoft.com/office/drawing/2014/main" id="{4A7E4B0C-B805-8D45-B761-B5546DF09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3298" y="2872755"/>
            <a:ext cx="0" cy="493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Line 7">
            <a:extLst>
              <a:ext uri="{FF2B5EF4-FFF2-40B4-BE49-F238E27FC236}">
                <a16:creationId xmlns:a16="http://schemas.microsoft.com/office/drawing/2014/main" id="{15944278-71E1-604D-A12B-C3FC18367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6886" y="2836242"/>
            <a:ext cx="0" cy="4937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39C5A038-5B82-9445-AEB5-8EB6B0C1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788" y="4014167"/>
            <a:ext cx="6279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bob. i love you. alice</a:t>
            </a: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80D4BCB1-BB8B-1140-8F2A-FE5981733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146" y="4439617"/>
            <a:ext cx="6464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nkn. s gktc wky. mgsbc</a:t>
            </a: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9653B653-82E5-3F44-AD23-2BB86DB4F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623" y="3949080"/>
            <a:ext cx="782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e.g.:</a:t>
            </a:r>
          </a:p>
        </p:txBody>
      </p:sp>
      <p:sp>
        <p:nvSpPr>
          <p:cNvPr id="50" name="Text Box 12">
            <a:extLst>
              <a:ext uri="{FF2B5EF4-FFF2-40B4-BE49-F238E27FC236}">
                <a16:creationId xmlns:a16="http://schemas.microsoft.com/office/drawing/2014/main" id="{3163F96C-C81B-A24C-BA43-B755712B6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573" y="5279405"/>
            <a:ext cx="9545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1554163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Encryption key: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mapping from set of 26 letters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to set of 26 letters</a:t>
            </a:r>
          </a:p>
        </p:txBody>
      </p:sp>
      <p:pic>
        <p:nvPicPr>
          <p:cNvPr id="51" name="Picture 25" descr="BS00768_[1]">
            <a:extLst>
              <a:ext uri="{FF2B5EF4-FFF2-40B4-BE49-F238E27FC236}">
                <a16:creationId xmlns:a16="http://schemas.microsoft.com/office/drawing/2014/main" id="{59C2FE99-CEC9-D44D-82A0-374E79D85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623461" y="5422280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A more sophisticated encryption approach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107A275-985F-8F45-B664-34A810FD7A1C}"/>
              </a:ext>
            </a:extLst>
          </p:cNvPr>
          <p:cNvSpPr txBox="1">
            <a:spLocks noChangeArrowheads="1"/>
          </p:cNvSpPr>
          <p:nvPr/>
        </p:nvSpPr>
        <p:spPr>
          <a:xfrm>
            <a:off x="890173" y="1203947"/>
            <a:ext cx="10612713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n substitution ciphers, M</a:t>
            </a:r>
            <a:r>
              <a:rPr lang="en-US" sz="3200" baseline="-25000" dirty="0"/>
              <a:t>1</a:t>
            </a:r>
            <a:r>
              <a:rPr lang="en-US" sz="3200" dirty="0"/>
              <a:t>,M</a:t>
            </a:r>
            <a:r>
              <a:rPr lang="en-US" sz="3200" baseline="-25000" dirty="0"/>
              <a:t>2</a:t>
            </a:r>
            <a:r>
              <a:rPr lang="en-US" sz="3200" dirty="0"/>
              <a:t>,…,M</a:t>
            </a:r>
            <a:r>
              <a:rPr lang="en-US" sz="3200" baseline="-25000" dirty="0"/>
              <a:t>n</a:t>
            </a:r>
          </a:p>
          <a:p>
            <a:r>
              <a:rPr lang="en-US" sz="3200" dirty="0"/>
              <a:t>cycling pattern: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e.g., n=4: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;  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;</a:t>
            </a:r>
            <a:r>
              <a:rPr lang="en-US" dirty="0"/>
              <a:t> ..</a:t>
            </a:r>
          </a:p>
          <a:p>
            <a:r>
              <a:rPr lang="en-US" sz="3200" dirty="0"/>
              <a:t>for each new plaintext symbol, use subsequent substitution pattern in cyclic pattern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dog: d from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 o from 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 g from 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</a:p>
          <a:p>
            <a:pPr lvl="1">
              <a:buFont typeface="Wingdings" charset="0"/>
              <a:buNone/>
            </a:pPr>
            <a:endParaRPr lang="en-US" baseline="-25000" dirty="0">
              <a:solidFill>
                <a:srgbClr val="008000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</a:rPr>
              <a:t>Encryption key: </a:t>
            </a:r>
            <a:r>
              <a:rPr lang="en-US" sz="3200" dirty="0"/>
              <a:t>n substitution ciphers, and cyclic pattern</a:t>
            </a:r>
          </a:p>
        </p:txBody>
      </p:sp>
      <p:pic>
        <p:nvPicPr>
          <p:cNvPr id="15" name="Picture 25" descr="BS00768_[1]">
            <a:extLst>
              <a:ext uri="{FF2B5EF4-FFF2-40B4-BE49-F238E27FC236}">
                <a16:creationId xmlns:a16="http://schemas.microsoft.com/office/drawing/2014/main" id="{0AEAE18D-B61A-BC45-AE08-B0E69B12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07624" y="4524997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Block &amp; Stream Ciphers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6958-A3A9-4CF2-80BA-CC6AAE5DA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Stream Cipher</a:t>
            </a:r>
          </a:p>
          <a:p>
            <a:pPr lvl="1"/>
            <a:r>
              <a:rPr lang="en-US" sz="2800" dirty="0"/>
              <a:t>Processes the input elements continuously, producing output one element at a time</a:t>
            </a:r>
          </a:p>
          <a:p>
            <a:pPr lvl="1"/>
            <a:r>
              <a:rPr lang="en-US" sz="2800" dirty="0"/>
              <a:t>One element may be 1 bit, 1 Byte, or more than 1 Byte </a:t>
            </a:r>
          </a:p>
          <a:p>
            <a:pPr lvl="1"/>
            <a:r>
              <a:rPr lang="en-US" sz="2800" dirty="0"/>
              <a:t>Faster than block ciphers</a:t>
            </a:r>
          </a:p>
          <a:p>
            <a:r>
              <a:rPr lang="en-US" sz="3200" dirty="0"/>
              <a:t>Block Cipher</a:t>
            </a:r>
          </a:p>
          <a:p>
            <a:pPr lvl="1"/>
            <a:r>
              <a:rPr lang="en-US" sz="2800" dirty="0"/>
              <a:t>Processes input data one block at a time</a:t>
            </a:r>
          </a:p>
          <a:p>
            <a:pPr lvl="1"/>
            <a:r>
              <a:rPr lang="en-US" sz="2800" dirty="0"/>
              <a:t>Produces an output block for each input block</a:t>
            </a:r>
          </a:p>
          <a:p>
            <a:pPr lvl="1"/>
            <a:r>
              <a:rPr lang="en-US" sz="2800" dirty="0"/>
              <a:t>We focus on block cipher in this lecture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54344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107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16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79426-9033-40CC-A0D2-57AC37EAFD83}"/>
              </a:ext>
            </a:extLst>
          </p:cNvPr>
          <p:cNvSpPr/>
          <p:nvPr/>
        </p:nvSpPr>
        <p:spPr>
          <a:xfrm>
            <a:off x="2514600" y="1981200"/>
            <a:ext cx="7162800" cy="44196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805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522"/>
            <a:ext cx="10515600" cy="89462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/>
              <a:t>An Example Stream Cypher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54344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107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17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148346B-7664-4927-9B36-7062B6BB5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359" y="3587400"/>
            <a:ext cx="6809282" cy="3270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74A1DE5-A9AE-405F-ACAD-77D36C146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57841"/>
                <a:ext cx="10618694" cy="29256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stream cypher that operates one bit at a time: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Sender and receiver share a secrete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can be input to a pseudorandom byte generator that produces a pseudorandom stream of bytes, called a keystream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𝐾𝑆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figure). 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plaintext is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XOR’ed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𝐾𝑆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bit-by-bit to produce the cyphertext: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𝑋𝑂𝑅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cyphertext is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XOR’ed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the same keystream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𝐾𝑆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recover the plaintext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𝑋𝑂𝑅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relies on sender and receiver sharing a secrete 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using the same key stream generator algorithm</a:t>
                </a:r>
                <a:endParaRPr lang="en-S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74A1DE5-A9AE-405F-ACAD-77D36C146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57841"/>
                <a:ext cx="10618694" cy="2925670"/>
              </a:xfrm>
              <a:blipFill>
                <a:blip r:embed="rId4"/>
                <a:stretch>
                  <a:fillRect t="-5625" r="-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4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FE9C2B-3E2A-FF3E-567C-B0FA2C65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Block</a:t>
            </a:r>
            <a:r>
              <a:rPr lang="en-GB" spc="-75" dirty="0"/>
              <a:t> </a:t>
            </a:r>
            <a:r>
              <a:rPr lang="en-GB" spc="-10" dirty="0"/>
              <a:t>Encryption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B8E59-AC72-208D-364A-448B0A702E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Security: 8- 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object 6">
            <a:extLst>
              <a:ext uri="{FF2B5EF4-FFF2-40B4-BE49-F238E27FC236}">
                <a16:creationId xmlns:a16="http://schemas.microsoft.com/office/drawing/2014/main" id="{E6246B92-5D04-545B-8D62-DDAC1E7EDF0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2764" y="1939168"/>
            <a:ext cx="6400799" cy="4221601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3BCC36BB-4159-6F3C-4196-9831F42FABF7}"/>
              </a:ext>
            </a:extLst>
          </p:cNvPr>
          <p:cNvSpPr txBox="1"/>
          <p:nvPr/>
        </p:nvSpPr>
        <p:spPr>
          <a:xfrm>
            <a:off x="808502" y="2765552"/>
            <a:ext cx="161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63DE8"/>
                </a:solidFill>
                <a:latin typeface="Times New Roman"/>
                <a:cs typeface="Times New Roman"/>
              </a:rPr>
              <a:t>Substitution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80A3BE5A-2C35-A9A2-967B-8C19083D221E}"/>
              </a:ext>
            </a:extLst>
          </p:cNvPr>
          <p:cNvSpPr txBox="1"/>
          <p:nvPr/>
        </p:nvSpPr>
        <p:spPr>
          <a:xfrm>
            <a:off x="808502" y="4960111"/>
            <a:ext cx="2430145" cy="109220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400" b="1" spc="-10" dirty="0">
                <a:solidFill>
                  <a:srgbClr val="063DE8"/>
                </a:solidFill>
                <a:latin typeface="Times New Roman"/>
                <a:cs typeface="Times New Roman"/>
              </a:rPr>
              <a:t>Permutation</a:t>
            </a:r>
            <a:endParaRPr sz="2400">
              <a:latin typeface="Times New Roman"/>
              <a:cs typeface="Times New Roman"/>
            </a:endParaRPr>
          </a:p>
          <a:p>
            <a:pPr marL="1536700">
              <a:lnSpc>
                <a:spcPct val="100000"/>
              </a:lnSpc>
              <a:spcBef>
                <a:spcPts val="1320"/>
              </a:spcBef>
            </a:pPr>
            <a:r>
              <a:rPr sz="2400" b="1" spc="-10" dirty="0">
                <a:solidFill>
                  <a:srgbClr val="063DE8"/>
                </a:solidFill>
                <a:latin typeface="Times New Roman"/>
                <a:cs typeface="Times New Roman"/>
              </a:rPr>
              <a:t>Round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1B426F63-5F65-857D-0E1F-3DF0A81C05DE}"/>
              </a:ext>
            </a:extLst>
          </p:cNvPr>
          <p:cNvSpPr txBox="1"/>
          <p:nvPr/>
        </p:nvSpPr>
        <p:spPr>
          <a:xfrm>
            <a:off x="7133104" y="4005198"/>
            <a:ext cx="9645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Using</a:t>
            </a:r>
            <a:r>
              <a:rPr sz="1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Times New Roman"/>
                <a:cs typeface="Times New Roman"/>
              </a:rPr>
              <a:t>table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DA081F25-F2FE-4940-6332-4AFE2E1F9741}"/>
              </a:ext>
            </a:extLst>
          </p:cNvPr>
          <p:cNvSpPr txBox="1"/>
          <p:nvPr/>
        </p:nvSpPr>
        <p:spPr>
          <a:xfrm>
            <a:off x="306387" y="1147572"/>
            <a:ext cx="6144260" cy="109474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430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Block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Encryption</a:t>
            </a:r>
            <a:r>
              <a:rPr lang="en-GB" sz="2400" spc="-10" dirty="0">
                <a:latin typeface="Times New Roman"/>
                <a:cs typeface="Times New Roman"/>
              </a:rPr>
              <a:t> for each block</a:t>
            </a:r>
            <a:endParaRPr sz="2400" dirty="0">
              <a:latin typeface="Times New Roman"/>
              <a:cs typeface="Times New Roman"/>
            </a:endParaRPr>
          </a:p>
          <a:p>
            <a:pPr marL="5385435">
              <a:lnSpc>
                <a:spcPct val="100000"/>
              </a:lnSpc>
              <a:spcBef>
                <a:spcPts val="1330"/>
              </a:spcBef>
            </a:pPr>
            <a:r>
              <a:rPr sz="2400" b="1" spc="-10" dirty="0">
                <a:solidFill>
                  <a:srgbClr val="063DE8"/>
                </a:solidFill>
                <a:latin typeface="Times New Roman"/>
                <a:cs typeface="Times New Roman"/>
              </a:rPr>
              <a:t>Block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965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76EE17-A966-E230-F23C-4E410963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Block</a:t>
            </a:r>
            <a:r>
              <a:rPr lang="en-GB" spc="-60" dirty="0"/>
              <a:t> </a:t>
            </a:r>
            <a:r>
              <a:rPr lang="en-GB" dirty="0"/>
              <a:t>Encryption</a:t>
            </a:r>
            <a:r>
              <a:rPr lang="en-GB" spc="-60" dirty="0"/>
              <a:t> </a:t>
            </a:r>
            <a:r>
              <a:rPr lang="en-GB" spc="-10" dirty="0"/>
              <a:t>(</a:t>
            </a:r>
            <a:r>
              <a:rPr lang="en-GB" spc="-10" dirty="0" err="1"/>
              <a:t>Cont</a:t>
            </a:r>
            <a:r>
              <a:rPr lang="en-GB" spc="-10" dirty="0"/>
              <a:t>)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D9AEA-8A6A-68A0-7279-E8A692E19F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Security: 8- 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147A0B66-44AD-15E1-150C-948256A5E3D0}"/>
              </a:ext>
            </a:extLst>
          </p:cNvPr>
          <p:cNvSpPr txBox="1"/>
          <p:nvPr/>
        </p:nvSpPr>
        <p:spPr>
          <a:xfrm>
            <a:off x="852438" y="1529241"/>
            <a:ext cx="10916428" cy="34644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sz="2400" spc="-10" dirty="0">
                <a:latin typeface="Times New Roman"/>
                <a:cs typeface="Times New Roman"/>
              </a:rPr>
              <a:t>64-</a:t>
            </a:r>
            <a:r>
              <a:rPr sz="2400" dirty="0">
                <a:latin typeface="Times New Roman"/>
                <a:cs typeface="Times New Roman"/>
              </a:rPr>
              <a:t>bit </a:t>
            </a:r>
            <a:r>
              <a:rPr sz="2400" spc="-20" dirty="0">
                <a:latin typeface="Times New Roman"/>
                <a:cs typeface="Times New Roman"/>
              </a:rPr>
              <a:t>block</a:t>
            </a:r>
            <a:endParaRPr lang="en-GB" sz="2400" spc="-20" dirty="0">
              <a:latin typeface="Times New Roman"/>
              <a:cs typeface="Times New Roman"/>
            </a:endParaRPr>
          </a:p>
          <a:p>
            <a:pPr marL="812165" lvl="1" indent="-342265">
              <a:spcBef>
                <a:spcPts val="2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2400" dirty="0">
                <a:latin typeface="Times New Roman"/>
                <a:cs typeface="Times New Roman"/>
              </a:rPr>
              <a:t>Short</a:t>
            </a:r>
            <a:r>
              <a:rPr lang="en-GB" sz="2400" spc="-20" dirty="0">
                <a:latin typeface="Times New Roman"/>
                <a:cs typeface="Times New Roman"/>
              </a:rPr>
              <a:t> </a:t>
            </a:r>
            <a:r>
              <a:rPr lang="en-GB" sz="2400" dirty="0">
                <a:latin typeface="Times New Roman"/>
                <a:cs typeface="Times New Roman"/>
              </a:rPr>
              <a:t>block</a:t>
            </a:r>
            <a:r>
              <a:rPr lang="en-GB" sz="2400" spc="-35" dirty="0">
                <a:latin typeface="Times New Roman"/>
                <a:cs typeface="Times New Roman"/>
              </a:rPr>
              <a:t> </a:t>
            </a:r>
            <a:r>
              <a:rPr lang="en-GB" sz="2400" dirty="0">
                <a:latin typeface="Times New Roman"/>
                <a:cs typeface="Times New Roman"/>
              </a:rPr>
              <a:t>length</a:t>
            </a:r>
            <a:r>
              <a:rPr lang="en-GB" sz="2400" spc="-30" dirty="0">
                <a:latin typeface="Times New Roman"/>
                <a:cs typeface="Times New Roman"/>
              </a:rPr>
              <a:t> </a:t>
            </a:r>
            <a:r>
              <a:rPr lang="en-GB" sz="2400" dirty="0">
                <a:latin typeface="Symbol"/>
                <a:cs typeface="Symbol"/>
              </a:rPr>
              <a:t></a:t>
            </a:r>
            <a:r>
              <a:rPr lang="en-GB" sz="2400" spc="-25" dirty="0">
                <a:latin typeface="Times New Roman"/>
                <a:cs typeface="Times New Roman"/>
              </a:rPr>
              <a:t> </a:t>
            </a:r>
            <a:r>
              <a:rPr lang="en-GB" sz="2400" dirty="0">
                <a:latin typeface="Times New Roman"/>
                <a:cs typeface="Times New Roman"/>
              </a:rPr>
              <a:t>tabular</a:t>
            </a:r>
            <a:r>
              <a:rPr lang="en-GB" sz="2400" spc="-35" dirty="0">
                <a:latin typeface="Times New Roman"/>
                <a:cs typeface="Times New Roman"/>
              </a:rPr>
              <a:t> </a:t>
            </a:r>
            <a:r>
              <a:rPr lang="en-GB" sz="2400" spc="-10" dirty="0">
                <a:latin typeface="Times New Roman"/>
                <a:cs typeface="Times New Roman"/>
              </a:rPr>
              <a:t>attack</a:t>
            </a:r>
            <a:endParaRPr lang="en-GB" sz="24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2400" spc="-10" dirty="0">
                <a:latin typeface="Times New Roman"/>
                <a:cs typeface="Times New Roman"/>
              </a:rPr>
              <a:t>T</a:t>
            </a:r>
            <a:r>
              <a:rPr sz="2400" spc="-10" dirty="0" err="1">
                <a:latin typeface="Times New Roman"/>
                <a:cs typeface="Times New Roman"/>
              </a:rPr>
              <a:t>ransformations</a:t>
            </a:r>
            <a:r>
              <a:rPr sz="2400" spc="-10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755650" marR="368300" lvl="1" indent="-286385">
              <a:lnSpc>
                <a:spcPts val="2590"/>
              </a:lnSpc>
              <a:spcBef>
                <a:spcPts val="615"/>
              </a:spcBef>
              <a:buSzPct val="64583"/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Substitution: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replace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k-</a:t>
            </a:r>
            <a:r>
              <a:rPr sz="2400" dirty="0">
                <a:latin typeface="Times New Roman"/>
                <a:cs typeface="Times New Roman"/>
              </a:rPr>
              <a:t>bit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input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blocks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k-</a:t>
            </a:r>
            <a:r>
              <a:rPr sz="2400" dirty="0">
                <a:latin typeface="Times New Roman"/>
                <a:cs typeface="Times New Roman"/>
              </a:rPr>
              <a:t>bit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output blocks</a:t>
            </a:r>
            <a:endParaRPr sz="2400" dirty="0">
              <a:latin typeface="Times New Roman"/>
              <a:cs typeface="Times New Roman"/>
            </a:endParaRPr>
          </a:p>
          <a:p>
            <a:pPr marL="755650" marR="2686050" lvl="1" indent="-285750">
              <a:lnSpc>
                <a:spcPts val="2600"/>
              </a:lnSpc>
              <a:spcBef>
                <a:spcPts val="570"/>
              </a:spcBef>
              <a:buSzPct val="64583"/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Permutation: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move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input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bits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around. </a:t>
            </a:r>
            <a:r>
              <a:rPr sz="2400" dirty="0">
                <a:latin typeface="Times New Roman"/>
                <a:cs typeface="Times New Roman"/>
              </a:rPr>
              <a:t>1 </a:t>
            </a:r>
            <a:r>
              <a:rPr sz="2400" dirty="0">
                <a:latin typeface="Symbol"/>
                <a:cs typeface="Symbol"/>
              </a:rPr>
              <a:t>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13, 2 </a:t>
            </a:r>
            <a:r>
              <a:rPr sz="2400" dirty="0">
                <a:latin typeface="Symbol"/>
                <a:cs typeface="Symbol"/>
              </a:rPr>
              <a:t>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61, </a:t>
            </a:r>
            <a:r>
              <a:rPr sz="2400" spc="-20" dirty="0">
                <a:latin typeface="Times New Roman"/>
                <a:cs typeface="Times New Roman"/>
              </a:rPr>
              <a:t>etc.</a:t>
            </a:r>
            <a:endParaRPr sz="24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90"/>
              </a:lnSpc>
              <a:spcBef>
                <a:spcPts val="570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Round: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Substitution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round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followed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permutation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round</a:t>
            </a:r>
            <a:r>
              <a:rPr lang="en-GB" sz="2400" dirty="0">
                <a:latin typeface="Times New Roman"/>
                <a:cs typeface="Times New Roman"/>
              </a:rPr>
              <a:t> to achieve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Diffusion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Confusion.</a:t>
            </a:r>
            <a:endParaRPr sz="2400" dirty="0">
              <a:latin typeface="Times New Roman"/>
              <a:cs typeface="Times New Roman"/>
            </a:endParaRPr>
          </a:p>
          <a:p>
            <a:pPr marL="354965" marR="391795">
              <a:lnSpc>
                <a:spcPts val="2580"/>
              </a:lnSpc>
              <a:spcBef>
                <a:spcPts val="25"/>
              </a:spcBef>
            </a:pPr>
            <a:r>
              <a:rPr sz="2400" dirty="0">
                <a:latin typeface="Times New Roman"/>
                <a:cs typeface="Times New Roman"/>
              </a:rPr>
              <a:t>Diffusion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spc="-10" dirty="0">
                <a:latin typeface="Times New Roman"/>
                <a:cs typeface="Times New Roman"/>
              </a:rPr>
              <a:t> 1-</a:t>
            </a:r>
            <a:r>
              <a:rPr sz="2400" dirty="0">
                <a:latin typeface="Times New Roman"/>
                <a:cs typeface="Times New Roman"/>
              </a:rPr>
              <a:t>bit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change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input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changes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many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bits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output.</a:t>
            </a:r>
            <a:endParaRPr sz="2400" dirty="0">
              <a:latin typeface="Times New Roman"/>
              <a:cs typeface="Times New Roman"/>
            </a:endParaRPr>
          </a:p>
          <a:p>
            <a:pPr marL="354965" marR="924560">
              <a:lnSpc>
                <a:spcPts val="2580"/>
              </a:lnSpc>
              <a:spcBef>
                <a:spcPts val="25"/>
              </a:spcBef>
            </a:pPr>
            <a:r>
              <a:rPr sz="2400" dirty="0">
                <a:latin typeface="Times New Roman"/>
                <a:cs typeface="Times New Roman"/>
              </a:rPr>
              <a:t>Confusion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Relationship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between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input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output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is </a:t>
            </a:r>
            <a:r>
              <a:rPr sz="2400" spc="-10" dirty="0">
                <a:latin typeface="Times New Roman"/>
                <a:cs typeface="Times New Roman"/>
              </a:rPr>
              <a:t>complex.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209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4315-0F5D-4A8E-9985-5C1610A0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B6E87-AA49-42E9-BE7A-DD986BB6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 encryption</a:t>
            </a: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Public-key cryptography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authentication and hash functions</a:t>
            </a: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signatures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and pseudorandom numbers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6B82A-1EB8-49B2-96D0-A9FF04F3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54344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107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5419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dirty="0"/>
              <a:t>Block Cipher: </a:t>
            </a:r>
            <a:r>
              <a:rPr lang="en-US" altLang="zh-CN" sz="3600" dirty="0"/>
              <a:t>Electronic </a:t>
            </a:r>
            <a:r>
              <a:rPr lang="en-US" altLang="zh-CN" sz="3600" dirty="0" err="1"/>
              <a:t>CodeBook</a:t>
            </a:r>
            <a:r>
              <a:rPr lang="en-US" altLang="zh-CN" sz="3600" dirty="0"/>
              <a:t> (ECB)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6443"/>
                <a:ext cx="10515600" cy="472892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plaintext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(e.g., 64 or 128 bits) is encoded independently using the same key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Attacker may exploit regularities in the plaintext to perform cryptoanalysis, since same plaintext block generates same cyphertext block. </a:t>
                </a:r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6443"/>
                <a:ext cx="10515600" cy="4728922"/>
              </a:xfrm>
              <a:blipFill>
                <a:blip r:embed="rId3"/>
                <a:stretch>
                  <a:fillRect t="-232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 bwMode="auto">
          <a:xfrm>
            <a:off x="4775517" y="6473367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107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20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2C135F-0EC0-45F5-A761-3C7BB19FA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00" y="3169319"/>
            <a:ext cx="6487235" cy="3618602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58C05046-237B-29E4-D4F0-2AE66F459D8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06784" y="2875152"/>
            <a:ext cx="4437324" cy="250234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E9F404-FA3E-4C14-55DF-7A895B4938AF}"/>
              </a:ext>
            </a:extLst>
          </p:cNvPr>
          <p:cNvCxnSpPr>
            <a:cxnSpLocks/>
          </p:cNvCxnSpPr>
          <p:nvPr/>
        </p:nvCxnSpPr>
        <p:spPr>
          <a:xfrm flipV="1">
            <a:off x="7097669" y="2930792"/>
            <a:ext cx="618230" cy="8357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5DB043-F6AF-4CEF-CC56-55ECEB83CD79}"/>
              </a:ext>
            </a:extLst>
          </p:cNvPr>
          <p:cNvCxnSpPr>
            <a:cxnSpLocks/>
          </p:cNvCxnSpPr>
          <p:nvPr/>
        </p:nvCxnSpPr>
        <p:spPr>
          <a:xfrm>
            <a:off x="7097669" y="3934985"/>
            <a:ext cx="900495" cy="1329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32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3138B-E64E-4AB2-AC99-1DF31AAD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024" y="188640"/>
            <a:ext cx="8986777" cy="868362"/>
          </a:xfrm>
        </p:spPr>
        <p:txBody>
          <a:bodyPr/>
          <a:lstStyle/>
          <a:p>
            <a:r>
              <a:rPr lang="en-US" altLang="en-US" sz="3600" dirty="0"/>
              <a:t>Block Cipher: </a:t>
            </a:r>
            <a:r>
              <a:rPr lang="en-US" altLang="zh-CN" sz="3600" dirty="0"/>
              <a:t>Cipher Block Chaining (CBC)</a:t>
            </a:r>
            <a:endParaRPr lang="en-S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0902E7-4494-45F5-AA2E-06CCD537C1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1057002"/>
                <a:ext cx="5314278" cy="561235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Goal:</a:t>
                </a:r>
                <a:r>
                  <a:rPr lang="en-GB" sz="2800" spc="-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n-GB" sz="2800" spc="-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</a:t>
                </a:r>
                <a:r>
                  <a:rPr lang="en-GB" sz="2800" spc="-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block</a:t>
                </a:r>
                <a:r>
                  <a:rPr lang="en-GB" sz="2800" spc="-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en-GB" sz="28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encoded</a:t>
                </a:r>
                <a:r>
                  <a:rPr lang="en-GB" sz="2800" spc="-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differently each time.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to the encryption algorithm is the XOR of the plaintext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preceding ciphertext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block is XORed with an Initialization Vector (IV),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have no fixed relationship, removing the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regularities in the plaintext for ECB, hence more secure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Exclusive OR (XOR) operator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XOR 0 = 0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XOR 1 = 1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XOR 0 = 1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XOR 1 = 0 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0101 XOR 0011 = 0110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Properties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𝑋𝑂𝑅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(any string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XOR’ed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itself is all 0’s).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𝑋𝑂𝑅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XOR’ed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any string is the same string).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0902E7-4494-45F5-AA2E-06CCD537C1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057002"/>
                <a:ext cx="5314278" cy="5612358"/>
              </a:xfrm>
              <a:blipFill>
                <a:blip r:embed="rId3"/>
                <a:stretch>
                  <a:fillRect t="-2280" r="-45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387B4BF-0498-4443-A4DC-C807A70AE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944" y="1136560"/>
            <a:ext cx="6760782" cy="52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C757C1-990B-E0D4-997C-6C792B8F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</a:t>
            </a:r>
            <a:r>
              <a:rPr lang="en-GB" spc="-55" dirty="0"/>
              <a:t> </a:t>
            </a:r>
            <a:r>
              <a:rPr lang="en-GB" dirty="0"/>
              <a:t>Encryption</a:t>
            </a:r>
            <a:r>
              <a:rPr lang="en-GB" spc="-55" dirty="0"/>
              <a:t> </a:t>
            </a:r>
            <a:r>
              <a:rPr lang="en-GB" dirty="0"/>
              <a:t>Standard</a:t>
            </a:r>
            <a:r>
              <a:rPr lang="en-GB" spc="-60" dirty="0"/>
              <a:t> </a:t>
            </a:r>
            <a:r>
              <a:rPr lang="en-GB" spc="-10" dirty="0"/>
              <a:t>(DES)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CED7C5-26D0-667C-D536-19B92941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1346443"/>
            <a:ext cx="11082130" cy="471642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by National Institute of Standards and Technology (NIST) in 1977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commercial and unclassified government applications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Eight-octet (64-bit) key.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hardware implementation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most financial transactions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Moore’s Law → computing power doubles → brute force becomes feasible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56-bit was secure in 1977 but is not secure today</a:t>
            </a:r>
          </a:p>
          <a:p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1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0EEE-8095-4AC0-B2D9-59AEFC3EE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DES (3DES)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E6827-3155-4B74-890F-14B208ECC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88" y="1196751"/>
            <a:ext cx="6461676" cy="559116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Repeats DES three times using either 2 or 3 unique keys, with total key length of 112 or 168 bits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Ciphertext=</a:t>
            </a:r>
            <a:r>
              <a:rPr lang="en-GB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DES(K1,</a:t>
            </a:r>
            <a:r>
              <a:rPr lang="en-GB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DES(K2,</a:t>
            </a:r>
            <a:r>
              <a:rPr lang="en-GB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DES(K1,</a:t>
            </a:r>
            <a:r>
              <a:rPr lang="en-GB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</a:t>
            </a:r>
            <a:r>
              <a:rPr lang="en-GB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Text))) or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Ciphertext=</a:t>
            </a:r>
            <a:r>
              <a:rPr lang="en-GB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DES(K3,</a:t>
            </a:r>
            <a:r>
              <a:rPr lang="en-GB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DES(K2,</a:t>
            </a:r>
            <a:r>
              <a:rPr lang="en-GB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DES(K1,</a:t>
            </a:r>
            <a:r>
              <a:rPr lang="en-GB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</a:t>
            </a:r>
            <a:r>
              <a:rPr lang="en-GB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Text)))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length of 112/168 bits removes the vulnerability to brute-force attacks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is slow: three times as many calculations as DES.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size larger than 64 bits is desirable for efficiency and security.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5594A704-1739-4836-B73B-590AD62DA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163" y="2041463"/>
            <a:ext cx="5145597" cy="33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9D4CAC-749B-7F79-4BE7-DA0323CEC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1572216"/>
            <a:ext cx="10515600" cy="4318630"/>
          </a:xfrm>
        </p:spPr>
        <p:txBody>
          <a:bodyPr>
            <a:norm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5600" algn="l"/>
              </a:tabLst>
            </a:pPr>
            <a:r>
              <a:rPr lang="en-GB" sz="2800" dirty="0">
                <a:latin typeface="Times New Roman"/>
                <a:cs typeface="Times New Roman"/>
              </a:rPr>
              <a:t>Designed</a:t>
            </a:r>
            <a:r>
              <a:rPr lang="en-GB" sz="2800" spc="-3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in</a:t>
            </a:r>
            <a:r>
              <a:rPr lang="en-GB" sz="2800" spc="-15" dirty="0">
                <a:latin typeface="Times New Roman"/>
                <a:cs typeface="Times New Roman"/>
              </a:rPr>
              <a:t> </a:t>
            </a:r>
            <a:r>
              <a:rPr lang="en-GB" sz="2800" spc="-10" dirty="0">
                <a:latin typeface="Times New Roman"/>
                <a:cs typeface="Times New Roman"/>
              </a:rPr>
              <a:t>1997-</a:t>
            </a:r>
            <a:r>
              <a:rPr lang="en-GB" sz="2800" dirty="0">
                <a:latin typeface="Times New Roman"/>
                <a:cs typeface="Times New Roman"/>
              </a:rPr>
              <a:t>2001</a:t>
            </a:r>
            <a:r>
              <a:rPr lang="en-GB" sz="2800" spc="-1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by</a:t>
            </a:r>
            <a:r>
              <a:rPr lang="en-GB" sz="2800" spc="-20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National</a:t>
            </a:r>
            <a:r>
              <a:rPr lang="en-GB" sz="2800" spc="-3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Institute</a:t>
            </a:r>
            <a:r>
              <a:rPr lang="en-GB" sz="2800" spc="-3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of</a:t>
            </a:r>
            <a:r>
              <a:rPr lang="en-GB" sz="2800" spc="-20" dirty="0">
                <a:latin typeface="Times New Roman"/>
                <a:cs typeface="Times New Roman"/>
              </a:rPr>
              <a:t> </a:t>
            </a:r>
            <a:r>
              <a:rPr lang="en-GB" sz="2800" spc="-10" dirty="0">
                <a:latin typeface="Times New Roman"/>
                <a:cs typeface="Times New Roman"/>
              </a:rPr>
              <a:t>Standards </a:t>
            </a:r>
            <a:r>
              <a:rPr lang="en-GB" sz="2800" dirty="0">
                <a:latin typeface="Times New Roman"/>
                <a:cs typeface="Times New Roman"/>
              </a:rPr>
              <a:t>and</a:t>
            </a:r>
            <a:r>
              <a:rPr lang="en-GB" sz="2800" spc="-1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Technology</a:t>
            </a:r>
            <a:r>
              <a:rPr lang="en-GB" sz="2800" spc="-25" dirty="0">
                <a:latin typeface="Times New Roman"/>
                <a:cs typeface="Times New Roman"/>
              </a:rPr>
              <a:t> </a:t>
            </a:r>
            <a:r>
              <a:rPr lang="en-GB" sz="2800" spc="-10" dirty="0">
                <a:latin typeface="Times New Roman"/>
                <a:cs typeface="Times New Roman"/>
              </a:rPr>
              <a:t>(NIST) as </a:t>
            </a:r>
            <a:r>
              <a:rPr lang="en-GB" sz="2800" dirty="0">
                <a:latin typeface="Times New Roman"/>
                <a:cs typeface="Times New Roman"/>
              </a:rPr>
              <a:t>Federal</a:t>
            </a:r>
            <a:r>
              <a:rPr lang="en-GB" sz="2800" spc="-70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information</a:t>
            </a:r>
            <a:r>
              <a:rPr lang="en-GB" sz="2800" spc="-6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processing</a:t>
            </a:r>
            <a:r>
              <a:rPr lang="en-GB" sz="2800" spc="-6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standard</a:t>
            </a:r>
            <a:r>
              <a:rPr lang="en-GB" sz="2800" spc="-6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(FIPS</a:t>
            </a:r>
            <a:r>
              <a:rPr lang="en-GB" sz="2800" spc="-35" dirty="0">
                <a:latin typeface="Times New Roman"/>
                <a:cs typeface="Times New Roman"/>
              </a:rPr>
              <a:t> </a:t>
            </a:r>
            <a:r>
              <a:rPr lang="en-GB" sz="2800" spc="-20" dirty="0">
                <a:latin typeface="Times New Roman"/>
                <a:cs typeface="Times New Roman"/>
              </a:rPr>
              <a:t>197)</a:t>
            </a:r>
            <a:endParaRPr lang="en-GB" sz="28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2800" dirty="0">
                <a:latin typeface="Times New Roman"/>
                <a:cs typeface="Times New Roman"/>
              </a:rPr>
              <a:t>A</a:t>
            </a:r>
            <a:r>
              <a:rPr lang="en-GB" sz="2800" spc="-10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symmetric</a:t>
            </a:r>
            <a:r>
              <a:rPr lang="en-GB" sz="2800" spc="-3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block</a:t>
            </a:r>
            <a:r>
              <a:rPr lang="en-GB" sz="2800" spc="-2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cipher</a:t>
            </a:r>
            <a:r>
              <a:rPr lang="en-GB" sz="2800" spc="-30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with</a:t>
            </a:r>
            <a:r>
              <a:rPr lang="en-GB" sz="2800" spc="-1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a</a:t>
            </a:r>
            <a:r>
              <a:rPr lang="en-GB" sz="2800" spc="-1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block</a:t>
            </a:r>
            <a:r>
              <a:rPr lang="en-GB" sz="2800" spc="-30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length</a:t>
            </a:r>
            <a:r>
              <a:rPr lang="en-GB" sz="2800" spc="-2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of</a:t>
            </a:r>
            <a:r>
              <a:rPr lang="en-GB" sz="2800" spc="-1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128</a:t>
            </a:r>
            <a:r>
              <a:rPr lang="en-GB" sz="2800" spc="-10" dirty="0">
                <a:latin typeface="Times New Roman"/>
                <a:cs typeface="Times New Roman"/>
              </a:rPr>
              <a:t> </a:t>
            </a:r>
            <a:r>
              <a:rPr lang="en-GB" sz="2800" spc="-20" dirty="0">
                <a:latin typeface="Times New Roman"/>
                <a:cs typeface="Times New Roman"/>
              </a:rPr>
              <a:t>bits</a:t>
            </a:r>
            <a:endParaRPr lang="en-GB" sz="28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2800" dirty="0">
                <a:latin typeface="Times New Roman"/>
                <a:cs typeface="Times New Roman"/>
              </a:rPr>
              <a:t>Key</a:t>
            </a:r>
            <a:r>
              <a:rPr lang="en-GB" sz="2800" spc="-10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lengths</a:t>
            </a:r>
            <a:r>
              <a:rPr lang="en-GB" sz="2800" spc="-20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128,</a:t>
            </a:r>
            <a:r>
              <a:rPr lang="en-GB" sz="2800" spc="-10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192,</a:t>
            </a:r>
            <a:r>
              <a:rPr lang="en-GB" sz="2800" spc="-10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and</a:t>
            </a:r>
            <a:r>
              <a:rPr lang="en-GB" sz="2800" spc="-20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256</a:t>
            </a:r>
            <a:r>
              <a:rPr lang="en-GB" sz="2800" spc="-10" dirty="0">
                <a:latin typeface="Times New Roman"/>
                <a:cs typeface="Times New Roman"/>
              </a:rPr>
              <a:t> bits.</a:t>
            </a:r>
            <a:endParaRPr lang="en-GB" sz="2800" dirty="0">
              <a:latin typeface="Times New Roman"/>
              <a:cs typeface="Times New Roman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F3BCBC-8430-E55F-1DAF-FDA6E2FE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Advanced</a:t>
            </a:r>
            <a:r>
              <a:rPr lang="en-GB" spc="-45" dirty="0"/>
              <a:t> </a:t>
            </a:r>
            <a:r>
              <a:rPr lang="en-GB" dirty="0"/>
              <a:t>Encryption</a:t>
            </a:r>
            <a:r>
              <a:rPr lang="en-GB" spc="-45" dirty="0"/>
              <a:t> </a:t>
            </a:r>
            <a:r>
              <a:rPr lang="en-GB" dirty="0"/>
              <a:t>Standard</a:t>
            </a:r>
            <a:r>
              <a:rPr lang="en-GB" spc="-50" dirty="0"/>
              <a:t> </a:t>
            </a:r>
            <a:r>
              <a:rPr lang="en-GB" spc="-10" dirty="0"/>
              <a:t>(AES)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8521A-E5F3-9AE9-842E-7373C879B8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Security: 8- 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7B45B-1D05-63BD-0069-90535F1EC9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9918" b="-15935"/>
          <a:stretch/>
        </p:blipFill>
        <p:spPr>
          <a:xfrm>
            <a:off x="2085720" y="3958126"/>
            <a:ext cx="8020560" cy="2814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979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Attacks against Symmetric Encryption </a:t>
            </a:r>
            <a:endParaRPr lang="en-US" sz="4400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B9FFFFE1-D802-1748-BFAC-D0920ABBEBAF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586949"/>
            <a:ext cx="500600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Cipher-text only attack: </a:t>
            </a:r>
            <a:r>
              <a:rPr lang="en-US" sz="3200" dirty="0"/>
              <a:t>Trudy has ciphertext she can analyze</a:t>
            </a:r>
          </a:p>
          <a:p>
            <a:r>
              <a:rPr lang="en-US" sz="3200" dirty="0">
                <a:solidFill>
                  <a:srgbClr val="C00000"/>
                </a:solidFill>
              </a:rPr>
              <a:t>Two approaches:</a:t>
            </a:r>
          </a:p>
          <a:p>
            <a:pPr lvl="1"/>
            <a:r>
              <a:rPr lang="en-US" sz="3200" dirty="0"/>
              <a:t>brute force: search through all </a:t>
            </a:r>
            <a:r>
              <a:rPr lang="en-US" sz="2800" dirty="0"/>
              <a:t>keys </a:t>
            </a:r>
          </a:p>
          <a:p>
            <a:pPr lvl="1"/>
            <a:r>
              <a:rPr lang="en-US" sz="3200" dirty="0"/>
              <a:t>statistical</a:t>
            </a:r>
            <a:r>
              <a:rPr lang="en-US" sz="2800" dirty="0"/>
              <a:t> </a:t>
            </a:r>
            <a:r>
              <a:rPr lang="en-US" sz="3200" dirty="0"/>
              <a:t>analysis</a:t>
            </a: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42A404FF-A272-674C-BE1D-A2017B786F34}"/>
              </a:ext>
            </a:extLst>
          </p:cNvPr>
          <p:cNvSpPr txBox="1">
            <a:spLocks noChangeArrowheads="1"/>
          </p:cNvSpPr>
          <p:nvPr/>
        </p:nvSpPr>
        <p:spPr>
          <a:xfrm>
            <a:off x="6374295" y="1586950"/>
            <a:ext cx="518160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Known-plaintext attack: </a:t>
            </a:r>
            <a:r>
              <a:rPr lang="en-US" sz="3200" dirty="0"/>
              <a:t>Trudy has plaintext corresponding to ciphertext</a:t>
            </a:r>
          </a:p>
          <a:p>
            <a:pPr lvl="1"/>
            <a:r>
              <a:rPr lang="en-US" sz="2800" i="1" dirty="0"/>
              <a:t>e.g., </a:t>
            </a:r>
            <a:r>
              <a:rPr lang="en-US" sz="2800" dirty="0"/>
              <a:t>in monoalphabetic cipher, Trudy determines pairings for a,l,i,c,e,b,o,</a:t>
            </a:r>
          </a:p>
          <a:p>
            <a:r>
              <a:rPr lang="en-US" sz="3200" dirty="0">
                <a:solidFill>
                  <a:srgbClr val="C00000"/>
                </a:solidFill>
              </a:rPr>
              <a:t>Chosen-plaintext attack: </a:t>
            </a:r>
            <a:r>
              <a:rPr lang="en-US" sz="3200" dirty="0"/>
              <a:t>Trudy can get ciphertext for chosen plaintext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EA96C7A9-2CD0-BA4E-803F-B253CD6DEB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4000" dirty="0"/>
              <a:t>Time Required for Brute-Force Attack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0D220-F9BD-42EE-877E-2EA6BFB94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051" y="1724027"/>
            <a:ext cx="10359516" cy="48877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ED6592-FC26-A5F2-E2DC-844C1029DED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Security: 8- 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E6727A-E7EB-BF6B-42C9-F78B371A2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5465" indent="-532765">
              <a:lnSpc>
                <a:spcPct val="100000"/>
              </a:lnSpc>
              <a:spcBef>
                <a:spcPts val="675"/>
              </a:spcBef>
              <a:buClr>
                <a:srgbClr val="063DE8"/>
              </a:buClr>
              <a:buAutoNum type="arabicPeriod"/>
              <a:tabLst>
                <a:tab pos="545465" algn="l"/>
              </a:tabLst>
            </a:pPr>
            <a:r>
              <a:rPr lang="en-GB" dirty="0"/>
              <a:t>Secret</a:t>
            </a:r>
            <a:r>
              <a:rPr lang="en-GB" spc="-35" dirty="0"/>
              <a:t> </a:t>
            </a:r>
            <a:r>
              <a:rPr lang="en-GB" dirty="0"/>
              <a:t>key</a:t>
            </a:r>
            <a:r>
              <a:rPr lang="en-GB" spc="-30" dirty="0"/>
              <a:t> </a:t>
            </a:r>
            <a:r>
              <a:rPr lang="en-GB" dirty="0"/>
              <a:t>encryption</a:t>
            </a:r>
            <a:r>
              <a:rPr lang="en-GB" spc="-40" dirty="0"/>
              <a:t> </a:t>
            </a:r>
            <a:r>
              <a:rPr lang="en-GB" dirty="0"/>
              <a:t>requires</a:t>
            </a:r>
            <a:r>
              <a:rPr lang="en-GB" spc="-25" dirty="0"/>
              <a:t> </a:t>
            </a:r>
            <a:r>
              <a:rPr lang="en-GB" dirty="0"/>
              <a:t>a</a:t>
            </a:r>
            <a:r>
              <a:rPr lang="en-GB" spc="-25" dirty="0"/>
              <a:t> </a:t>
            </a:r>
            <a:r>
              <a:rPr lang="en-GB" dirty="0"/>
              <a:t>shared</a:t>
            </a:r>
            <a:r>
              <a:rPr lang="en-GB" spc="-30" dirty="0"/>
              <a:t> </a:t>
            </a:r>
            <a:r>
              <a:rPr lang="en-GB" dirty="0"/>
              <a:t>secret</a:t>
            </a:r>
            <a:r>
              <a:rPr lang="en-GB" spc="-40" dirty="0"/>
              <a:t> </a:t>
            </a:r>
            <a:r>
              <a:rPr lang="en-GB" spc="-25" dirty="0"/>
              <a:t>key</a:t>
            </a:r>
          </a:p>
          <a:p>
            <a:pPr marL="546100" marR="228600" indent="-533400">
              <a:lnSpc>
                <a:spcPct val="100000"/>
              </a:lnSpc>
              <a:spcBef>
                <a:spcPts val="575"/>
              </a:spcBef>
              <a:buClr>
                <a:srgbClr val="063DE8"/>
              </a:buClr>
              <a:buAutoNum type="arabicPeriod"/>
              <a:tabLst>
                <a:tab pos="546100" algn="l"/>
              </a:tabLst>
            </a:pPr>
            <a:r>
              <a:rPr lang="en-GB" dirty="0"/>
              <a:t>Block</a:t>
            </a:r>
            <a:r>
              <a:rPr lang="en-GB" spc="-45" dirty="0"/>
              <a:t> </a:t>
            </a:r>
            <a:r>
              <a:rPr lang="en-GB" dirty="0"/>
              <a:t>encryption,</a:t>
            </a:r>
            <a:r>
              <a:rPr lang="en-GB" spc="-40" dirty="0"/>
              <a:t> </a:t>
            </a:r>
            <a:r>
              <a:rPr lang="en-GB" dirty="0"/>
              <a:t>e.g.,</a:t>
            </a:r>
            <a:r>
              <a:rPr lang="en-GB" spc="-35" dirty="0"/>
              <a:t> </a:t>
            </a:r>
            <a:r>
              <a:rPr lang="en-GB" dirty="0"/>
              <a:t>DES,</a:t>
            </a:r>
            <a:r>
              <a:rPr lang="en-GB" spc="-25" dirty="0"/>
              <a:t> </a:t>
            </a:r>
            <a:r>
              <a:rPr lang="en-GB" dirty="0"/>
              <a:t>3DES,</a:t>
            </a:r>
            <a:r>
              <a:rPr lang="en-GB" spc="-15" dirty="0"/>
              <a:t> </a:t>
            </a:r>
            <a:r>
              <a:rPr lang="en-GB" dirty="0"/>
              <a:t>AES,</a:t>
            </a:r>
            <a:r>
              <a:rPr lang="en-GB" spc="-25" dirty="0"/>
              <a:t> </a:t>
            </a:r>
            <a:r>
              <a:rPr lang="en-GB" dirty="0"/>
              <a:t>break cleartext</a:t>
            </a:r>
            <a:r>
              <a:rPr lang="en-GB" spc="-35" dirty="0"/>
              <a:t> </a:t>
            </a:r>
            <a:r>
              <a:rPr lang="en-GB" dirty="0"/>
              <a:t>into</a:t>
            </a:r>
            <a:r>
              <a:rPr lang="en-GB" spc="-35" dirty="0"/>
              <a:t> </a:t>
            </a:r>
            <a:r>
              <a:rPr lang="en-GB" spc="-10" dirty="0"/>
              <a:t>fixed-</a:t>
            </a:r>
            <a:r>
              <a:rPr lang="en-GB" dirty="0"/>
              <a:t>size</a:t>
            </a:r>
            <a:r>
              <a:rPr lang="en-GB" spc="-25" dirty="0"/>
              <a:t> </a:t>
            </a:r>
            <a:r>
              <a:rPr lang="en-GB" dirty="0"/>
              <a:t>blocks</a:t>
            </a:r>
            <a:r>
              <a:rPr lang="en-GB" spc="-20" dirty="0"/>
              <a:t> </a:t>
            </a:r>
            <a:r>
              <a:rPr lang="en-GB" dirty="0"/>
              <a:t>and</a:t>
            </a:r>
            <a:r>
              <a:rPr lang="en-GB" spc="-25" dirty="0"/>
              <a:t> </a:t>
            </a:r>
            <a:r>
              <a:rPr lang="en-GB" spc="-10" dirty="0"/>
              <a:t>encrypt</a:t>
            </a:r>
          </a:p>
          <a:p>
            <a:pPr marL="546100" marR="5080" indent="-533400">
              <a:lnSpc>
                <a:spcPct val="100000"/>
              </a:lnSpc>
              <a:spcBef>
                <a:spcPts val="575"/>
              </a:spcBef>
              <a:buClr>
                <a:srgbClr val="063DE8"/>
              </a:buClr>
              <a:buAutoNum type="arabicPeriod"/>
              <a:tabLst>
                <a:tab pos="546100" algn="l"/>
              </a:tabLst>
            </a:pPr>
            <a:r>
              <a:rPr lang="en-GB" dirty="0"/>
              <a:t>CBC</a:t>
            </a:r>
            <a:r>
              <a:rPr lang="en-GB" spc="-25" dirty="0"/>
              <a:t> </a:t>
            </a:r>
            <a:r>
              <a:rPr lang="en-GB" dirty="0"/>
              <a:t>ensures</a:t>
            </a:r>
            <a:r>
              <a:rPr lang="en-GB" spc="-15" dirty="0"/>
              <a:t> </a:t>
            </a:r>
            <a:r>
              <a:rPr lang="en-GB" dirty="0"/>
              <a:t>that</a:t>
            </a:r>
            <a:r>
              <a:rPr lang="en-GB" spc="-30" dirty="0"/>
              <a:t> </a:t>
            </a:r>
            <a:r>
              <a:rPr lang="en-GB" dirty="0"/>
              <a:t>the</a:t>
            </a:r>
            <a:r>
              <a:rPr lang="en-GB" spc="-20" dirty="0"/>
              <a:t> </a:t>
            </a:r>
            <a:r>
              <a:rPr lang="en-GB" dirty="0"/>
              <a:t>same</a:t>
            </a:r>
            <a:r>
              <a:rPr lang="en-GB" spc="-20" dirty="0"/>
              <a:t> </a:t>
            </a:r>
            <a:r>
              <a:rPr lang="en-GB" dirty="0"/>
              <a:t>plain</a:t>
            </a:r>
            <a:r>
              <a:rPr lang="en-GB" spc="-25" dirty="0"/>
              <a:t> </a:t>
            </a:r>
            <a:r>
              <a:rPr lang="en-GB" spc="-20" dirty="0"/>
              <a:t>text </a:t>
            </a:r>
            <a:r>
              <a:rPr lang="en-GB" dirty="0"/>
              <a:t>results</a:t>
            </a:r>
            <a:r>
              <a:rPr lang="en-GB" spc="-40" dirty="0"/>
              <a:t> </a:t>
            </a:r>
            <a:r>
              <a:rPr lang="en-GB" dirty="0"/>
              <a:t>in</a:t>
            </a:r>
            <a:r>
              <a:rPr lang="en-GB" spc="-40" dirty="0"/>
              <a:t> </a:t>
            </a:r>
            <a:r>
              <a:rPr lang="en-GB" dirty="0"/>
              <a:t>different</a:t>
            </a:r>
            <a:r>
              <a:rPr lang="en-GB" spc="-45" dirty="0"/>
              <a:t> </a:t>
            </a:r>
            <a:r>
              <a:rPr lang="en-GB" spc="-10" dirty="0"/>
              <a:t>ciphertexts.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70E354-1A8A-6390-21C6-174E4B62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Symmetric</a:t>
            </a:r>
            <a:r>
              <a:rPr lang="en-GB" spc="-60" dirty="0"/>
              <a:t> </a:t>
            </a:r>
            <a:r>
              <a:rPr lang="en-GB" dirty="0"/>
              <a:t>Key</a:t>
            </a:r>
            <a:r>
              <a:rPr lang="en-GB" spc="-65" dirty="0"/>
              <a:t> </a:t>
            </a:r>
            <a:r>
              <a:rPr lang="en-GB" dirty="0"/>
              <a:t>Encryption:</a:t>
            </a:r>
            <a:r>
              <a:rPr lang="en-GB" spc="-75" dirty="0"/>
              <a:t> </a:t>
            </a:r>
            <a:r>
              <a:rPr lang="en-GB" spc="-10" dirty="0"/>
              <a:t>Summary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98128-853F-703A-68D7-ECAAF240E4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Security: 8- 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6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7477F4-7788-963B-22AC-D42A7EED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472"/>
            <a:ext cx="10515600" cy="894622"/>
          </a:xfrm>
        </p:spPr>
        <p:txBody>
          <a:bodyPr/>
          <a:lstStyle/>
          <a:p>
            <a:r>
              <a:rPr lang="en-GB" dirty="0"/>
              <a:t>Public</a:t>
            </a:r>
            <a:r>
              <a:rPr lang="en-GB" spc="-35" dirty="0"/>
              <a:t> </a:t>
            </a:r>
            <a:r>
              <a:rPr lang="en-GB" dirty="0"/>
              <a:t>Key</a:t>
            </a:r>
            <a:r>
              <a:rPr lang="en-GB" spc="-15" dirty="0"/>
              <a:t> </a:t>
            </a:r>
            <a:r>
              <a:rPr lang="en-US" sz="4400" dirty="0"/>
              <a:t>Cryptography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0D86A-DAB9-21DB-191E-E224ACA52C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Security: 8- 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1C11A3A-9BDA-D46F-D5B7-EDF63109CD25}"/>
              </a:ext>
            </a:extLst>
          </p:cNvPr>
          <p:cNvSpPr txBox="1"/>
          <p:nvPr/>
        </p:nvSpPr>
        <p:spPr>
          <a:xfrm>
            <a:off x="873987" y="824393"/>
            <a:ext cx="10597399" cy="311303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spcBef>
                <a:spcPts val="6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2000" spc="-10" dirty="0">
                <a:latin typeface="Times New Roman"/>
                <a:cs typeface="Times New Roman"/>
              </a:rPr>
              <a:t>Each user has two separate keys</a:t>
            </a:r>
          </a:p>
          <a:p>
            <a:pPr marL="812165" lvl="1" indent="-342265">
              <a:spcBef>
                <a:spcPts val="6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2000" spc="-10" dirty="0" err="1">
                <a:latin typeface="Times New Roman"/>
                <a:cs typeface="Times New Roman"/>
              </a:rPr>
              <a:t>PU</a:t>
            </a:r>
            <a:r>
              <a:rPr lang="en-GB" sz="2000" spc="-10" baseline="-25000" dirty="0" err="1">
                <a:latin typeface="Times New Roman"/>
                <a:cs typeface="Times New Roman"/>
              </a:rPr>
              <a:t>a</a:t>
            </a:r>
            <a:r>
              <a:rPr lang="en-GB" sz="2000" spc="-10" dirty="0">
                <a:latin typeface="Times New Roman"/>
                <a:cs typeface="Times New Roman"/>
              </a:rPr>
              <a:t>: Alice’s Public Key; </a:t>
            </a:r>
            <a:r>
              <a:rPr lang="en-GB" sz="2000" spc="-10" dirty="0" err="1">
                <a:latin typeface="Times New Roman"/>
                <a:cs typeface="Times New Roman"/>
              </a:rPr>
              <a:t>PR</a:t>
            </a:r>
            <a:r>
              <a:rPr lang="en-GB" sz="2000" spc="-10" baseline="-25000" dirty="0" err="1">
                <a:latin typeface="Times New Roman"/>
                <a:cs typeface="Times New Roman"/>
              </a:rPr>
              <a:t>a</a:t>
            </a:r>
            <a:r>
              <a:rPr lang="en-GB" sz="2000" spc="-10" dirty="0">
                <a:latin typeface="Times New Roman"/>
                <a:cs typeface="Times New Roman"/>
              </a:rPr>
              <a:t>: Alice’s Private Key</a:t>
            </a:r>
            <a:endParaRPr lang="en-SE" sz="2000" spc="-10" dirty="0">
              <a:latin typeface="Times New Roman"/>
              <a:cs typeface="Times New Roman"/>
            </a:endParaRPr>
          </a:p>
          <a:p>
            <a:pPr marL="812165" lvl="1" indent="-342265">
              <a:spcBef>
                <a:spcPts val="6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2000" spc="-10" dirty="0" err="1">
                <a:latin typeface="Times New Roman"/>
                <a:cs typeface="Times New Roman"/>
              </a:rPr>
              <a:t>PU</a:t>
            </a:r>
            <a:r>
              <a:rPr lang="en-GB" sz="2000" spc="-10" baseline="-25000" dirty="0" err="1">
                <a:latin typeface="Times New Roman"/>
                <a:cs typeface="Times New Roman"/>
              </a:rPr>
              <a:t>b</a:t>
            </a:r>
            <a:r>
              <a:rPr lang="en-GB" sz="2000" spc="-10" dirty="0">
                <a:latin typeface="Times New Roman"/>
                <a:cs typeface="Times New Roman"/>
              </a:rPr>
              <a:t>: Bob’s Public Key; </a:t>
            </a:r>
            <a:r>
              <a:rPr lang="en-GB" sz="2000" spc="-10" dirty="0" err="1">
                <a:latin typeface="Times New Roman"/>
                <a:cs typeface="Times New Roman"/>
              </a:rPr>
              <a:t>PR</a:t>
            </a:r>
            <a:r>
              <a:rPr lang="en-GB" sz="2000" spc="-10" baseline="-25000" dirty="0" err="1">
                <a:latin typeface="Times New Roman"/>
                <a:cs typeface="Times New Roman"/>
              </a:rPr>
              <a:t>b</a:t>
            </a:r>
            <a:r>
              <a:rPr lang="en-GB" sz="2000" spc="-10" dirty="0">
                <a:latin typeface="Times New Roman"/>
                <a:cs typeface="Times New Roman"/>
              </a:rPr>
              <a:t>: Bob’s Private Key</a:t>
            </a:r>
            <a:endParaRPr lang="en-SE" sz="2000" spc="-1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2000" spc="-10" dirty="0">
                <a:latin typeface="Times New Roman"/>
                <a:cs typeface="Times New Roman"/>
              </a:rPr>
              <a:t>Encrypted with private key. decrypted with public key</a:t>
            </a:r>
          </a:p>
          <a:p>
            <a:pPr marL="812165" lvl="1" indent="-342265">
              <a:spcBef>
                <a:spcPts val="5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2000" spc="-10" dirty="0">
                <a:latin typeface="Times New Roman"/>
                <a:cs typeface="Times New Roman"/>
              </a:rPr>
              <a:t>Message=Decrypt(</a:t>
            </a:r>
            <a:r>
              <a:rPr lang="en-GB" sz="2000" spc="-10" dirty="0" err="1">
                <a:latin typeface="Times New Roman"/>
                <a:cs typeface="Times New Roman"/>
              </a:rPr>
              <a:t>PU</a:t>
            </a:r>
            <a:r>
              <a:rPr lang="en-GB" sz="2000" spc="-10" baseline="-25000" dirty="0" err="1">
                <a:latin typeface="Times New Roman"/>
                <a:cs typeface="Times New Roman"/>
              </a:rPr>
              <a:t>a</a:t>
            </a:r>
            <a:r>
              <a:rPr lang="en-GB" sz="2000" spc="-10" dirty="0">
                <a:latin typeface="Times New Roman"/>
                <a:cs typeface="Times New Roman"/>
              </a:rPr>
              <a:t>,</a:t>
            </a:r>
            <a:r>
              <a:rPr lang="en-GB" sz="2000" spc="-35" dirty="0">
                <a:latin typeface="Times New Roman"/>
                <a:cs typeface="Times New Roman"/>
              </a:rPr>
              <a:t> </a:t>
            </a:r>
            <a:r>
              <a:rPr lang="en-GB" sz="2000" dirty="0">
                <a:latin typeface="Times New Roman"/>
                <a:cs typeface="Times New Roman"/>
              </a:rPr>
              <a:t>Encrypt(</a:t>
            </a:r>
            <a:r>
              <a:rPr lang="en-GB" sz="2000" spc="-10" dirty="0" err="1">
                <a:latin typeface="Times New Roman"/>
                <a:cs typeface="Times New Roman"/>
              </a:rPr>
              <a:t>PR</a:t>
            </a:r>
            <a:r>
              <a:rPr lang="en-GB" sz="2000" spc="-10" baseline="-25000" dirty="0" err="1">
                <a:latin typeface="Times New Roman"/>
                <a:cs typeface="Times New Roman"/>
              </a:rPr>
              <a:t>a</a:t>
            </a:r>
            <a:r>
              <a:rPr lang="en-GB" sz="2000" dirty="0">
                <a:latin typeface="Times New Roman"/>
                <a:cs typeface="Times New Roman"/>
              </a:rPr>
              <a:t>,</a:t>
            </a:r>
            <a:r>
              <a:rPr lang="en-GB" sz="2000" spc="-35" dirty="0">
                <a:latin typeface="Times New Roman"/>
                <a:cs typeface="Times New Roman"/>
              </a:rPr>
              <a:t> </a:t>
            </a:r>
            <a:r>
              <a:rPr lang="en-GB" sz="2000" spc="-10" dirty="0">
                <a:latin typeface="Times New Roman"/>
                <a:cs typeface="Times New Roman"/>
              </a:rPr>
              <a:t>Message))</a:t>
            </a:r>
            <a:endParaRPr lang="en-GB" sz="20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2000" spc="-10" dirty="0">
                <a:latin typeface="Times New Roman"/>
                <a:cs typeface="Times New Roman"/>
              </a:rPr>
              <a:t>Encrypted with public key, decrypted with private key</a:t>
            </a:r>
          </a:p>
          <a:p>
            <a:pPr marL="812165" lvl="1" indent="-342265">
              <a:spcBef>
                <a:spcPts val="5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2000" spc="-10" dirty="0">
                <a:latin typeface="Times New Roman"/>
                <a:cs typeface="Times New Roman"/>
              </a:rPr>
              <a:t>Message=Decrypt(</a:t>
            </a:r>
            <a:r>
              <a:rPr lang="en-GB" sz="2000" spc="-10" dirty="0" err="1">
                <a:latin typeface="Times New Roman"/>
                <a:cs typeface="Times New Roman"/>
              </a:rPr>
              <a:t>PR</a:t>
            </a:r>
            <a:r>
              <a:rPr lang="en-GB" sz="2000" spc="-10" baseline="-25000" dirty="0" err="1">
                <a:latin typeface="Times New Roman"/>
                <a:cs typeface="Times New Roman"/>
              </a:rPr>
              <a:t>a</a:t>
            </a:r>
            <a:r>
              <a:rPr lang="en-GB" sz="2000" spc="-10" dirty="0">
                <a:latin typeface="Times New Roman"/>
                <a:cs typeface="Times New Roman"/>
              </a:rPr>
              <a:t>,</a:t>
            </a:r>
            <a:r>
              <a:rPr lang="en-GB" sz="2000" spc="-30" dirty="0">
                <a:latin typeface="Times New Roman"/>
                <a:cs typeface="Times New Roman"/>
              </a:rPr>
              <a:t> </a:t>
            </a:r>
            <a:r>
              <a:rPr lang="en-GB" sz="2000" dirty="0">
                <a:latin typeface="Times New Roman"/>
                <a:cs typeface="Times New Roman"/>
              </a:rPr>
              <a:t>Encrypt(</a:t>
            </a:r>
            <a:r>
              <a:rPr lang="en-GB" sz="2000" spc="-10" dirty="0" err="1">
                <a:latin typeface="Times New Roman"/>
                <a:cs typeface="Times New Roman"/>
              </a:rPr>
              <a:t>PU</a:t>
            </a:r>
            <a:r>
              <a:rPr lang="en-GB" sz="2000" spc="-10" baseline="-25000" dirty="0" err="1">
                <a:latin typeface="Times New Roman"/>
                <a:cs typeface="Times New Roman"/>
              </a:rPr>
              <a:t>a</a:t>
            </a:r>
            <a:r>
              <a:rPr lang="en-GB" sz="2000" dirty="0">
                <a:latin typeface="Times New Roman"/>
                <a:cs typeface="Times New Roman"/>
              </a:rPr>
              <a:t>,</a:t>
            </a:r>
            <a:r>
              <a:rPr lang="en-GB" sz="2000" spc="-30" dirty="0">
                <a:latin typeface="Times New Roman"/>
                <a:cs typeface="Times New Roman"/>
              </a:rPr>
              <a:t> </a:t>
            </a:r>
            <a:r>
              <a:rPr lang="en-GB" sz="2000" spc="-10" dirty="0">
                <a:latin typeface="Times New Roman"/>
                <a:cs typeface="Times New Roman"/>
              </a:rPr>
              <a:t>Message))</a:t>
            </a:r>
          </a:p>
          <a:p>
            <a:pPr marL="354965" indent="-342265">
              <a:spcBef>
                <a:spcPts val="5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2000" dirty="0">
                <a:latin typeface="Times New Roman"/>
                <a:cs typeface="Times New Roman"/>
              </a:rPr>
              <a:t>Requirement: given public key, it is computationally infeasible to compute private key</a:t>
            </a:r>
          </a:p>
        </p:txBody>
      </p:sp>
      <p:grpSp>
        <p:nvGrpSpPr>
          <p:cNvPr id="9" name="object 10">
            <a:extLst>
              <a:ext uri="{FF2B5EF4-FFF2-40B4-BE49-F238E27FC236}">
                <a16:creationId xmlns:a16="http://schemas.microsoft.com/office/drawing/2014/main" id="{9FB76C10-3ED2-9675-C2DA-1F059812198F}"/>
              </a:ext>
            </a:extLst>
          </p:cNvPr>
          <p:cNvGrpSpPr/>
          <p:nvPr/>
        </p:nvGrpSpPr>
        <p:grpSpPr>
          <a:xfrm>
            <a:off x="5766933" y="4069920"/>
            <a:ext cx="863600" cy="1244600"/>
            <a:chOff x="3950080" y="3416680"/>
            <a:chExt cx="863600" cy="1244600"/>
          </a:xfrm>
        </p:grpSpPr>
        <p:pic>
          <p:nvPicPr>
            <p:cNvPr id="10" name="object 11">
              <a:extLst>
                <a:ext uri="{FF2B5EF4-FFF2-40B4-BE49-F238E27FC236}">
                  <a16:creationId xmlns:a16="http://schemas.microsoft.com/office/drawing/2014/main" id="{9E269A0F-5868-CD64-D1C6-18A89B00CD4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780" y="3429380"/>
              <a:ext cx="838200" cy="1219200"/>
            </a:xfrm>
            <a:prstGeom prst="rect">
              <a:avLst/>
            </a:prstGeom>
          </p:spPr>
        </p:pic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B1DFD155-C7CC-585F-9EB1-373A12FD6BC8}"/>
                </a:ext>
              </a:extLst>
            </p:cNvPr>
            <p:cNvSpPr/>
            <p:nvPr/>
          </p:nvSpPr>
          <p:spPr>
            <a:xfrm>
              <a:off x="3962780" y="3429380"/>
              <a:ext cx="838200" cy="1219200"/>
            </a:xfrm>
            <a:custGeom>
              <a:avLst/>
              <a:gdLst/>
              <a:ahLst/>
              <a:cxnLst/>
              <a:rect l="l" t="t" r="r" b="b"/>
              <a:pathLst>
                <a:path w="838200" h="1219200">
                  <a:moveTo>
                    <a:pt x="0" y="0"/>
                  </a:moveTo>
                  <a:lnTo>
                    <a:pt x="838200" y="0"/>
                  </a:lnTo>
                  <a:lnTo>
                    <a:pt x="838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B5372F25-4667-DFEB-2188-8FA146685D74}"/>
                </a:ext>
              </a:extLst>
            </p:cNvPr>
            <p:cNvSpPr/>
            <p:nvPr/>
          </p:nvSpPr>
          <p:spPr>
            <a:xfrm>
              <a:off x="4041654" y="3505866"/>
              <a:ext cx="706755" cy="1031875"/>
            </a:xfrm>
            <a:custGeom>
              <a:avLst/>
              <a:gdLst/>
              <a:ahLst/>
              <a:cxnLst/>
              <a:rect l="l" t="t" r="r" b="b"/>
              <a:pathLst>
                <a:path w="706754" h="1031875">
                  <a:moveTo>
                    <a:pt x="706361" y="456819"/>
                  </a:moveTo>
                  <a:lnTo>
                    <a:pt x="0" y="456819"/>
                  </a:lnTo>
                  <a:lnTo>
                    <a:pt x="0" y="783628"/>
                  </a:lnTo>
                  <a:lnTo>
                    <a:pt x="7620" y="840435"/>
                  </a:lnTo>
                  <a:lnTo>
                    <a:pt x="32092" y="888784"/>
                  </a:lnTo>
                  <a:lnTo>
                    <a:pt x="58102" y="923594"/>
                  </a:lnTo>
                  <a:lnTo>
                    <a:pt x="71856" y="938504"/>
                  </a:lnTo>
                  <a:lnTo>
                    <a:pt x="87884" y="957694"/>
                  </a:lnTo>
                  <a:lnTo>
                    <a:pt x="128422" y="988212"/>
                  </a:lnTo>
                  <a:lnTo>
                    <a:pt x="197231" y="1015225"/>
                  </a:lnTo>
                  <a:lnTo>
                    <a:pt x="272148" y="1030846"/>
                  </a:lnTo>
                  <a:lnTo>
                    <a:pt x="445655" y="1031557"/>
                  </a:lnTo>
                  <a:lnTo>
                    <a:pt x="483133" y="1025182"/>
                  </a:lnTo>
                  <a:lnTo>
                    <a:pt x="507593" y="1019467"/>
                  </a:lnTo>
                  <a:lnTo>
                    <a:pt x="539686" y="1008126"/>
                  </a:lnTo>
                  <a:lnTo>
                    <a:pt x="564159" y="993889"/>
                  </a:lnTo>
                  <a:lnTo>
                    <a:pt x="590169" y="979690"/>
                  </a:lnTo>
                  <a:lnTo>
                    <a:pt x="633717" y="942733"/>
                  </a:lnTo>
                  <a:lnTo>
                    <a:pt x="665086" y="897305"/>
                  </a:lnTo>
                  <a:lnTo>
                    <a:pt x="675754" y="874534"/>
                  </a:lnTo>
                  <a:lnTo>
                    <a:pt x="688009" y="851827"/>
                  </a:lnTo>
                  <a:lnTo>
                    <a:pt x="700227" y="817727"/>
                  </a:lnTo>
                  <a:lnTo>
                    <a:pt x="706361" y="775093"/>
                  </a:lnTo>
                  <a:lnTo>
                    <a:pt x="706361" y="456819"/>
                  </a:lnTo>
                  <a:close/>
                </a:path>
                <a:path w="706754" h="1031875">
                  <a:moveTo>
                    <a:pt x="346303" y="0"/>
                  </a:moveTo>
                  <a:lnTo>
                    <a:pt x="273646" y="9245"/>
                  </a:lnTo>
                  <a:lnTo>
                    <a:pt x="213283" y="29857"/>
                  </a:lnTo>
                  <a:lnTo>
                    <a:pt x="165862" y="58293"/>
                  </a:lnTo>
                  <a:lnTo>
                    <a:pt x="126873" y="94487"/>
                  </a:lnTo>
                  <a:lnTo>
                    <a:pt x="113118" y="115823"/>
                  </a:lnTo>
                  <a:lnTo>
                    <a:pt x="94792" y="143548"/>
                  </a:lnTo>
                  <a:lnTo>
                    <a:pt x="76428" y="181165"/>
                  </a:lnTo>
                  <a:lnTo>
                    <a:pt x="64211" y="223786"/>
                  </a:lnTo>
                  <a:lnTo>
                    <a:pt x="64211" y="456819"/>
                  </a:lnTo>
                  <a:lnTo>
                    <a:pt x="630669" y="456819"/>
                  </a:lnTo>
                  <a:lnTo>
                    <a:pt x="630666" y="456107"/>
                  </a:lnTo>
                  <a:lnTo>
                    <a:pt x="197231" y="456107"/>
                  </a:lnTo>
                  <a:lnTo>
                    <a:pt x="197231" y="247942"/>
                  </a:lnTo>
                  <a:lnTo>
                    <a:pt x="200279" y="233032"/>
                  </a:lnTo>
                  <a:lnTo>
                    <a:pt x="204089" y="220268"/>
                  </a:lnTo>
                  <a:lnTo>
                    <a:pt x="210985" y="207454"/>
                  </a:lnTo>
                  <a:lnTo>
                    <a:pt x="216344" y="193979"/>
                  </a:lnTo>
                  <a:lnTo>
                    <a:pt x="223202" y="184022"/>
                  </a:lnTo>
                  <a:lnTo>
                    <a:pt x="236969" y="166979"/>
                  </a:lnTo>
                  <a:lnTo>
                    <a:pt x="254533" y="155587"/>
                  </a:lnTo>
                  <a:lnTo>
                    <a:pt x="272897" y="142824"/>
                  </a:lnTo>
                  <a:lnTo>
                    <a:pt x="293560" y="134302"/>
                  </a:lnTo>
                  <a:lnTo>
                    <a:pt x="314185" y="127927"/>
                  </a:lnTo>
                  <a:lnTo>
                    <a:pt x="341706" y="124345"/>
                  </a:lnTo>
                  <a:lnTo>
                    <a:pt x="578385" y="124345"/>
                  </a:lnTo>
                  <a:lnTo>
                    <a:pt x="571055" y="111544"/>
                  </a:lnTo>
                  <a:lnTo>
                    <a:pt x="544283" y="81724"/>
                  </a:lnTo>
                  <a:lnTo>
                    <a:pt x="525919" y="64668"/>
                  </a:lnTo>
                  <a:lnTo>
                    <a:pt x="519811" y="59677"/>
                  </a:lnTo>
                  <a:lnTo>
                    <a:pt x="514464" y="54013"/>
                  </a:lnTo>
                  <a:lnTo>
                    <a:pt x="509104" y="49771"/>
                  </a:lnTo>
                  <a:lnTo>
                    <a:pt x="503758" y="45478"/>
                  </a:lnTo>
                  <a:lnTo>
                    <a:pt x="502246" y="44767"/>
                  </a:lnTo>
                  <a:lnTo>
                    <a:pt x="449503" y="19189"/>
                  </a:lnTo>
                  <a:lnTo>
                    <a:pt x="403618" y="5003"/>
                  </a:lnTo>
                  <a:lnTo>
                    <a:pt x="378396" y="2146"/>
                  </a:lnTo>
                  <a:lnTo>
                    <a:pt x="346303" y="0"/>
                  </a:lnTo>
                  <a:close/>
                </a:path>
                <a:path w="706754" h="1031875">
                  <a:moveTo>
                    <a:pt x="578385" y="124345"/>
                  </a:moveTo>
                  <a:lnTo>
                    <a:pt x="341706" y="124345"/>
                  </a:lnTo>
                  <a:lnTo>
                    <a:pt x="362331" y="125780"/>
                  </a:lnTo>
                  <a:lnTo>
                    <a:pt x="390639" y="132156"/>
                  </a:lnTo>
                  <a:lnTo>
                    <a:pt x="408216" y="137109"/>
                  </a:lnTo>
                  <a:lnTo>
                    <a:pt x="424268" y="143548"/>
                  </a:lnTo>
                  <a:lnTo>
                    <a:pt x="433438" y="151358"/>
                  </a:lnTo>
                  <a:lnTo>
                    <a:pt x="447192" y="159880"/>
                  </a:lnTo>
                  <a:lnTo>
                    <a:pt x="452551" y="166255"/>
                  </a:lnTo>
                  <a:lnTo>
                    <a:pt x="458660" y="172643"/>
                  </a:lnTo>
                  <a:lnTo>
                    <a:pt x="466318" y="179743"/>
                  </a:lnTo>
                  <a:lnTo>
                    <a:pt x="470916" y="187591"/>
                  </a:lnTo>
                  <a:lnTo>
                    <a:pt x="477024" y="194690"/>
                  </a:lnTo>
                  <a:lnTo>
                    <a:pt x="483882" y="204647"/>
                  </a:lnTo>
                  <a:lnTo>
                    <a:pt x="486943" y="215265"/>
                  </a:lnTo>
                  <a:lnTo>
                    <a:pt x="490778" y="226644"/>
                  </a:lnTo>
                  <a:lnTo>
                    <a:pt x="495350" y="238747"/>
                  </a:lnTo>
                  <a:lnTo>
                    <a:pt x="497649" y="247942"/>
                  </a:lnTo>
                  <a:lnTo>
                    <a:pt x="497649" y="456107"/>
                  </a:lnTo>
                  <a:lnTo>
                    <a:pt x="630666" y="456107"/>
                  </a:lnTo>
                  <a:lnTo>
                    <a:pt x="629907" y="246557"/>
                  </a:lnTo>
                  <a:lnTo>
                    <a:pt x="614603" y="196126"/>
                  </a:lnTo>
                  <a:lnTo>
                    <a:pt x="593979" y="151358"/>
                  </a:lnTo>
                  <a:lnTo>
                    <a:pt x="583272" y="132880"/>
                  </a:lnTo>
                  <a:lnTo>
                    <a:pt x="578385" y="124345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13" name="object 14">
              <a:extLst>
                <a:ext uri="{FF2B5EF4-FFF2-40B4-BE49-F238E27FC236}">
                  <a16:creationId xmlns:a16="http://schemas.microsoft.com/office/drawing/2014/main" id="{81C65EA1-E0B8-C7A8-12ED-E39CE409E0D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834" y="4251817"/>
              <a:ext cx="85623" cy="173355"/>
            </a:xfrm>
            <a:prstGeom prst="rect">
              <a:avLst/>
            </a:prstGeom>
          </p:spPr>
        </p:pic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1EA21667-799C-B6BC-0F45-595E40BB7699}"/>
                </a:ext>
              </a:extLst>
            </p:cNvPr>
            <p:cNvSpPr/>
            <p:nvPr/>
          </p:nvSpPr>
          <p:spPr>
            <a:xfrm>
              <a:off x="4041654" y="3505866"/>
              <a:ext cx="706755" cy="1031875"/>
            </a:xfrm>
            <a:custGeom>
              <a:avLst/>
              <a:gdLst/>
              <a:ahLst/>
              <a:cxnLst/>
              <a:rect l="l" t="t" r="r" b="b"/>
              <a:pathLst>
                <a:path w="706754" h="1031875">
                  <a:moveTo>
                    <a:pt x="0" y="456819"/>
                  </a:moveTo>
                  <a:lnTo>
                    <a:pt x="64211" y="456819"/>
                  </a:lnTo>
                  <a:lnTo>
                    <a:pt x="64211" y="223786"/>
                  </a:lnTo>
                  <a:lnTo>
                    <a:pt x="76428" y="181165"/>
                  </a:lnTo>
                  <a:lnTo>
                    <a:pt x="94792" y="143548"/>
                  </a:lnTo>
                  <a:lnTo>
                    <a:pt x="113118" y="115823"/>
                  </a:lnTo>
                  <a:lnTo>
                    <a:pt x="126873" y="94487"/>
                  </a:lnTo>
                  <a:lnTo>
                    <a:pt x="165862" y="58293"/>
                  </a:lnTo>
                  <a:lnTo>
                    <a:pt x="213283" y="29857"/>
                  </a:lnTo>
                  <a:lnTo>
                    <a:pt x="273646" y="9245"/>
                  </a:lnTo>
                  <a:lnTo>
                    <a:pt x="346303" y="0"/>
                  </a:lnTo>
                  <a:lnTo>
                    <a:pt x="378396" y="2146"/>
                  </a:lnTo>
                  <a:lnTo>
                    <a:pt x="425030" y="11379"/>
                  </a:lnTo>
                  <a:lnTo>
                    <a:pt x="473176" y="28435"/>
                  </a:lnTo>
                  <a:lnTo>
                    <a:pt x="489242" y="36956"/>
                  </a:lnTo>
                  <a:lnTo>
                    <a:pt x="495350" y="40525"/>
                  </a:lnTo>
                  <a:lnTo>
                    <a:pt x="502246" y="44767"/>
                  </a:lnTo>
                  <a:lnTo>
                    <a:pt x="503758" y="45478"/>
                  </a:lnTo>
                  <a:lnTo>
                    <a:pt x="509104" y="49771"/>
                  </a:lnTo>
                  <a:lnTo>
                    <a:pt x="514464" y="54013"/>
                  </a:lnTo>
                  <a:lnTo>
                    <a:pt x="519811" y="59677"/>
                  </a:lnTo>
                  <a:lnTo>
                    <a:pt x="525919" y="64668"/>
                  </a:lnTo>
                  <a:lnTo>
                    <a:pt x="544283" y="81724"/>
                  </a:lnTo>
                  <a:lnTo>
                    <a:pt x="555752" y="94487"/>
                  </a:lnTo>
                  <a:lnTo>
                    <a:pt x="571055" y="111544"/>
                  </a:lnTo>
                  <a:lnTo>
                    <a:pt x="583272" y="132880"/>
                  </a:lnTo>
                  <a:lnTo>
                    <a:pt x="593979" y="151358"/>
                  </a:lnTo>
                  <a:lnTo>
                    <a:pt x="614603" y="196126"/>
                  </a:lnTo>
                  <a:lnTo>
                    <a:pt x="629907" y="246557"/>
                  </a:lnTo>
                  <a:lnTo>
                    <a:pt x="630669" y="456819"/>
                  </a:lnTo>
                  <a:lnTo>
                    <a:pt x="706361" y="456819"/>
                  </a:lnTo>
                  <a:lnTo>
                    <a:pt x="706361" y="775093"/>
                  </a:lnTo>
                  <a:lnTo>
                    <a:pt x="700227" y="817727"/>
                  </a:lnTo>
                  <a:lnTo>
                    <a:pt x="688009" y="851827"/>
                  </a:lnTo>
                  <a:lnTo>
                    <a:pt x="675754" y="874534"/>
                  </a:lnTo>
                  <a:lnTo>
                    <a:pt x="665086" y="897305"/>
                  </a:lnTo>
                  <a:lnTo>
                    <a:pt x="633717" y="942733"/>
                  </a:lnTo>
                  <a:lnTo>
                    <a:pt x="590169" y="979690"/>
                  </a:lnTo>
                  <a:lnTo>
                    <a:pt x="564159" y="993889"/>
                  </a:lnTo>
                  <a:lnTo>
                    <a:pt x="539686" y="1008126"/>
                  </a:lnTo>
                  <a:lnTo>
                    <a:pt x="507593" y="1019467"/>
                  </a:lnTo>
                  <a:lnTo>
                    <a:pt x="483133" y="1025182"/>
                  </a:lnTo>
                  <a:lnTo>
                    <a:pt x="445655" y="1031557"/>
                  </a:lnTo>
                  <a:lnTo>
                    <a:pt x="272148" y="1030846"/>
                  </a:lnTo>
                  <a:lnTo>
                    <a:pt x="232371" y="1025182"/>
                  </a:lnTo>
                  <a:lnTo>
                    <a:pt x="162801" y="1003846"/>
                  </a:lnTo>
                  <a:lnTo>
                    <a:pt x="103949" y="970457"/>
                  </a:lnTo>
                  <a:lnTo>
                    <a:pt x="71856" y="938504"/>
                  </a:lnTo>
                  <a:lnTo>
                    <a:pt x="58102" y="923594"/>
                  </a:lnTo>
                  <a:lnTo>
                    <a:pt x="32092" y="888784"/>
                  </a:lnTo>
                  <a:lnTo>
                    <a:pt x="7620" y="840435"/>
                  </a:lnTo>
                  <a:lnTo>
                    <a:pt x="0" y="783628"/>
                  </a:lnTo>
                  <a:lnTo>
                    <a:pt x="0" y="456819"/>
                  </a:lnTo>
                  <a:close/>
                </a:path>
                <a:path w="706754" h="1031875">
                  <a:moveTo>
                    <a:pt x="197231" y="456107"/>
                  </a:moveTo>
                  <a:lnTo>
                    <a:pt x="197231" y="247942"/>
                  </a:lnTo>
                  <a:lnTo>
                    <a:pt x="200279" y="233032"/>
                  </a:lnTo>
                  <a:lnTo>
                    <a:pt x="204089" y="220268"/>
                  </a:lnTo>
                  <a:lnTo>
                    <a:pt x="210985" y="207454"/>
                  </a:lnTo>
                  <a:lnTo>
                    <a:pt x="216344" y="193979"/>
                  </a:lnTo>
                  <a:lnTo>
                    <a:pt x="223202" y="184022"/>
                  </a:lnTo>
                  <a:lnTo>
                    <a:pt x="236969" y="166979"/>
                  </a:lnTo>
                  <a:lnTo>
                    <a:pt x="254533" y="155587"/>
                  </a:lnTo>
                  <a:lnTo>
                    <a:pt x="272897" y="142824"/>
                  </a:lnTo>
                  <a:lnTo>
                    <a:pt x="293560" y="134302"/>
                  </a:lnTo>
                  <a:lnTo>
                    <a:pt x="314185" y="127927"/>
                  </a:lnTo>
                  <a:lnTo>
                    <a:pt x="341706" y="124345"/>
                  </a:lnTo>
                  <a:lnTo>
                    <a:pt x="362331" y="125780"/>
                  </a:lnTo>
                  <a:lnTo>
                    <a:pt x="390639" y="132156"/>
                  </a:lnTo>
                  <a:lnTo>
                    <a:pt x="408216" y="137109"/>
                  </a:lnTo>
                  <a:lnTo>
                    <a:pt x="424268" y="143548"/>
                  </a:lnTo>
                  <a:lnTo>
                    <a:pt x="433438" y="151358"/>
                  </a:lnTo>
                  <a:lnTo>
                    <a:pt x="447192" y="159880"/>
                  </a:lnTo>
                  <a:lnTo>
                    <a:pt x="452551" y="166255"/>
                  </a:lnTo>
                  <a:lnTo>
                    <a:pt x="458660" y="172643"/>
                  </a:lnTo>
                  <a:lnTo>
                    <a:pt x="466318" y="179743"/>
                  </a:lnTo>
                  <a:lnTo>
                    <a:pt x="470916" y="187591"/>
                  </a:lnTo>
                  <a:lnTo>
                    <a:pt x="477024" y="194690"/>
                  </a:lnTo>
                  <a:lnTo>
                    <a:pt x="483882" y="204647"/>
                  </a:lnTo>
                  <a:lnTo>
                    <a:pt x="486943" y="215265"/>
                  </a:lnTo>
                  <a:lnTo>
                    <a:pt x="490778" y="226644"/>
                  </a:lnTo>
                  <a:lnTo>
                    <a:pt x="495350" y="238747"/>
                  </a:lnTo>
                  <a:lnTo>
                    <a:pt x="497649" y="247942"/>
                  </a:lnTo>
                  <a:lnTo>
                    <a:pt x="497649" y="456107"/>
                  </a:lnTo>
                  <a:lnTo>
                    <a:pt x="197231" y="456107"/>
                  </a:lnTo>
                  <a:close/>
                </a:path>
                <a:path w="706754" h="1031875">
                  <a:moveTo>
                    <a:pt x="0" y="456819"/>
                  </a:moveTo>
                  <a:lnTo>
                    <a:pt x="706361" y="456819"/>
                  </a:lnTo>
                  <a:lnTo>
                    <a:pt x="0" y="45681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15" name="object 16">
              <a:extLst>
                <a:ext uri="{FF2B5EF4-FFF2-40B4-BE49-F238E27FC236}">
                  <a16:creationId xmlns:a16="http://schemas.microsoft.com/office/drawing/2014/main" id="{A4CA97F0-0B55-487A-5ECC-42F5A1D3C90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36784" y="4232767"/>
              <a:ext cx="123723" cy="211455"/>
            </a:xfrm>
            <a:prstGeom prst="rect">
              <a:avLst/>
            </a:prstGeom>
          </p:spPr>
        </p:pic>
      </p:grpSp>
      <p:sp>
        <p:nvSpPr>
          <p:cNvPr id="16" name="object 17">
            <a:extLst>
              <a:ext uri="{FF2B5EF4-FFF2-40B4-BE49-F238E27FC236}">
                <a16:creationId xmlns:a16="http://schemas.microsoft.com/office/drawing/2014/main" id="{71DF92E0-9545-6657-CA4C-5BAC8974BA63}"/>
              </a:ext>
            </a:extLst>
          </p:cNvPr>
          <p:cNvSpPr txBox="1"/>
          <p:nvPr/>
        </p:nvSpPr>
        <p:spPr>
          <a:xfrm>
            <a:off x="3609038" y="4759666"/>
            <a:ext cx="138811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8920">
              <a:lnSpc>
                <a:spcPct val="100000"/>
              </a:lnSpc>
              <a:spcBef>
                <a:spcPts val="100"/>
              </a:spcBef>
            </a:pPr>
            <a:r>
              <a:rPr lang="en-GB" sz="2000" spc="-10" dirty="0">
                <a:latin typeface="Times New Roman"/>
                <a:cs typeface="Times New Roman"/>
              </a:rPr>
              <a:t>Alice’s </a:t>
            </a:r>
            <a:r>
              <a:rPr lang="en-GB" sz="2000" dirty="0">
                <a:latin typeface="Times New Roman"/>
                <a:cs typeface="Times New Roman"/>
              </a:rPr>
              <a:t>P</a:t>
            </a:r>
            <a:r>
              <a:rPr sz="2000" dirty="0" err="1">
                <a:latin typeface="Times New Roman"/>
                <a:cs typeface="Times New Roman"/>
              </a:rPr>
              <a:t>ublic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Key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695EBC3-D250-7FBE-3871-95634559AB87}"/>
              </a:ext>
            </a:extLst>
          </p:cNvPr>
          <p:cNvSpPr txBox="1"/>
          <p:nvPr/>
        </p:nvSpPr>
        <p:spPr>
          <a:xfrm>
            <a:off x="2388733" y="4082620"/>
            <a:ext cx="838200" cy="6809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9"/>
              </a:spcBef>
            </a:pPr>
            <a:endParaRPr sz="200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Msg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1A9D5D7E-2446-B1B7-63B2-AD7746FF781C}"/>
              </a:ext>
            </a:extLst>
          </p:cNvPr>
          <p:cNvSpPr txBox="1"/>
          <p:nvPr/>
        </p:nvSpPr>
        <p:spPr>
          <a:xfrm>
            <a:off x="9246734" y="4082620"/>
            <a:ext cx="838200" cy="6809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9"/>
              </a:spcBef>
            </a:pPr>
            <a:endParaRPr sz="200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Msg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20">
            <a:extLst>
              <a:ext uri="{FF2B5EF4-FFF2-40B4-BE49-F238E27FC236}">
                <a16:creationId xmlns:a16="http://schemas.microsoft.com/office/drawing/2014/main" id="{8A7CE746-68E6-13FD-2FE3-9D1F9438F0B3}"/>
              </a:ext>
            </a:extLst>
          </p:cNvPr>
          <p:cNvGrpSpPr/>
          <p:nvPr/>
        </p:nvGrpSpPr>
        <p:grpSpPr>
          <a:xfrm>
            <a:off x="3379333" y="4730318"/>
            <a:ext cx="1905000" cy="76200"/>
            <a:chOff x="1562480" y="4077078"/>
            <a:chExt cx="1905000" cy="76200"/>
          </a:xfrm>
        </p:grpSpPr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3101BBA9-8462-8278-8DBF-0631EEE59D9C}"/>
                </a:ext>
              </a:extLst>
            </p:cNvPr>
            <p:cNvSpPr/>
            <p:nvPr/>
          </p:nvSpPr>
          <p:spPr>
            <a:xfrm>
              <a:off x="1562480" y="4115180"/>
              <a:ext cx="1841500" cy="0"/>
            </a:xfrm>
            <a:custGeom>
              <a:avLst/>
              <a:gdLst/>
              <a:ahLst/>
              <a:cxnLst/>
              <a:rect l="l" t="t" r="r" b="b"/>
              <a:pathLst>
                <a:path w="1841500">
                  <a:moveTo>
                    <a:pt x="0" y="0"/>
                  </a:moveTo>
                  <a:lnTo>
                    <a:pt x="184150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5399F39D-5E78-8EBD-27F4-4360D6A62F29}"/>
                </a:ext>
              </a:extLst>
            </p:cNvPr>
            <p:cNvSpPr/>
            <p:nvPr/>
          </p:nvSpPr>
          <p:spPr>
            <a:xfrm>
              <a:off x="3391283" y="407707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grpSp>
        <p:nvGrpSpPr>
          <p:cNvPr id="22" name="object 23">
            <a:extLst>
              <a:ext uri="{FF2B5EF4-FFF2-40B4-BE49-F238E27FC236}">
                <a16:creationId xmlns:a16="http://schemas.microsoft.com/office/drawing/2014/main" id="{0E587F4A-B3A6-F5E5-6CF9-E6C89539B26F}"/>
              </a:ext>
            </a:extLst>
          </p:cNvPr>
          <p:cNvGrpSpPr/>
          <p:nvPr/>
        </p:nvGrpSpPr>
        <p:grpSpPr>
          <a:xfrm>
            <a:off x="6884533" y="4730318"/>
            <a:ext cx="1905000" cy="76200"/>
            <a:chOff x="5067680" y="4077078"/>
            <a:chExt cx="1905000" cy="76200"/>
          </a:xfrm>
        </p:grpSpPr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9E4CC0D7-407E-EA53-AB81-278650353A4F}"/>
                </a:ext>
              </a:extLst>
            </p:cNvPr>
            <p:cNvSpPr/>
            <p:nvPr/>
          </p:nvSpPr>
          <p:spPr>
            <a:xfrm>
              <a:off x="5067680" y="4115180"/>
              <a:ext cx="1841500" cy="0"/>
            </a:xfrm>
            <a:custGeom>
              <a:avLst/>
              <a:gdLst/>
              <a:ahLst/>
              <a:cxnLst/>
              <a:rect l="l" t="t" r="r" b="b"/>
              <a:pathLst>
                <a:path w="1841500">
                  <a:moveTo>
                    <a:pt x="0" y="0"/>
                  </a:moveTo>
                  <a:lnTo>
                    <a:pt x="184150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A6EE8C44-0F01-3B6D-2278-80ADF7E17060}"/>
                </a:ext>
              </a:extLst>
            </p:cNvPr>
            <p:cNvSpPr/>
            <p:nvPr/>
          </p:nvSpPr>
          <p:spPr>
            <a:xfrm>
              <a:off x="6896483" y="407707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25" name="object 26">
            <a:extLst>
              <a:ext uri="{FF2B5EF4-FFF2-40B4-BE49-F238E27FC236}">
                <a16:creationId xmlns:a16="http://schemas.microsoft.com/office/drawing/2014/main" id="{2B553936-E6F7-4830-13C5-43881F928308}"/>
              </a:ext>
            </a:extLst>
          </p:cNvPr>
          <p:cNvSpPr txBox="1"/>
          <p:nvPr/>
        </p:nvSpPr>
        <p:spPr>
          <a:xfrm>
            <a:off x="7037823" y="4759666"/>
            <a:ext cx="14719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083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Alice’s </a:t>
            </a:r>
            <a:r>
              <a:rPr sz="2000" dirty="0">
                <a:latin typeface="Times New Roman"/>
                <a:cs typeface="Times New Roman"/>
              </a:rPr>
              <a:t>Private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Key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26" name="object 27">
            <a:extLst>
              <a:ext uri="{FF2B5EF4-FFF2-40B4-BE49-F238E27FC236}">
                <a16:creationId xmlns:a16="http://schemas.microsoft.com/office/drawing/2014/main" id="{9C50E7F4-B768-514D-5E62-481AF6D7F7E7}"/>
              </a:ext>
            </a:extLst>
          </p:cNvPr>
          <p:cNvGrpSpPr/>
          <p:nvPr/>
        </p:nvGrpSpPr>
        <p:grpSpPr>
          <a:xfrm>
            <a:off x="5766933" y="5428706"/>
            <a:ext cx="863600" cy="1244600"/>
            <a:chOff x="3950080" y="4817998"/>
            <a:chExt cx="863600" cy="1244600"/>
          </a:xfrm>
        </p:grpSpPr>
        <p:pic>
          <p:nvPicPr>
            <p:cNvPr id="27" name="object 28">
              <a:extLst>
                <a:ext uri="{FF2B5EF4-FFF2-40B4-BE49-F238E27FC236}">
                  <a16:creationId xmlns:a16="http://schemas.microsoft.com/office/drawing/2014/main" id="{A35AC597-35CD-7207-4198-F5FB0413279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2780" y="4830698"/>
              <a:ext cx="838200" cy="1219200"/>
            </a:xfrm>
            <a:prstGeom prst="rect">
              <a:avLst/>
            </a:prstGeom>
          </p:spPr>
        </p:pic>
        <p:sp>
          <p:nvSpPr>
            <p:cNvPr id="28" name="object 29">
              <a:extLst>
                <a:ext uri="{FF2B5EF4-FFF2-40B4-BE49-F238E27FC236}">
                  <a16:creationId xmlns:a16="http://schemas.microsoft.com/office/drawing/2014/main" id="{DD98E576-202C-9C57-F72A-1109E7A035E1}"/>
                </a:ext>
              </a:extLst>
            </p:cNvPr>
            <p:cNvSpPr/>
            <p:nvPr/>
          </p:nvSpPr>
          <p:spPr>
            <a:xfrm>
              <a:off x="3962780" y="4830698"/>
              <a:ext cx="838200" cy="1219200"/>
            </a:xfrm>
            <a:custGeom>
              <a:avLst/>
              <a:gdLst/>
              <a:ahLst/>
              <a:cxnLst/>
              <a:rect l="l" t="t" r="r" b="b"/>
              <a:pathLst>
                <a:path w="838200" h="1219200">
                  <a:moveTo>
                    <a:pt x="0" y="0"/>
                  </a:moveTo>
                  <a:lnTo>
                    <a:pt x="838200" y="0"/>
                  </a:lnTo>
                  <a:lnTo>
                    <a:pt x="838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9" name="object 30">
              <a:extLst>
                <a:ext uri="{FF2B5EF4-FFF2-40B4-BE49-F238E27FC236}">
                  <a16:creationId xmlns:a16="http://schemas.microsoft.com/office/drawing/2014/main" id="{0F66737F-A847-554C-CB02-947476344BE1}"/>
                </a:ext>
              </a:extLst>
            </p:cNvPr>
            <p:cNvSpPr/>
            <p:nvPr/>
          </p:nvSpPr>
          <p:spPr>
            <a:xfrm>
              <a:off x="4041654" y="4907184"/>
              <a:ext cx="706755" cy="1031875"/>
            </a:xfrm>
            <a:custGeom>
              <a:avLst/>
              <a:gdLst/>
              <a:ahLst/>
              <a:cxnLst/>
              <a:rect l="l" t="t" r="r" b="b"/>
              <a:pathLst>
                <a:path w="706754" h="1031875">
                  <a:moveTo>
                    <a:pt x="706361" y="456819"/>
                  </a:moveTo>
                  <a:lnTo>
                    <a:pt x="0" y="456819"/>
                  </a:lnTo>
                  <a:lnTo>
                    <a:pt x="0" y="783628"/>
                  </a:lnTo>
                  <a:lnTo>
                    <a:pt x="7620" y="840435"/>
                  </a:lnTo>
                  <a:lnTo>
                    <a:pt x="32092" y="888784"/>
                  </a:lnTo>
                  <a:lnTo>
                    <a:pt x="58102" y="923594"/>
                  </a:lnTo>
                  <a:lnTo>
                    <a:pt x="71856" y="938504"/>
                  </a:lnTo>
                  <a:lnTo>
                    <a:pt x="87884" y="957694"/>
                  </a:lnTo>
                  <a:lnTo>
                    <a:pt x="128422" y="988212"/>
                  </a:lnTo>
                  <a:lnTo>
                    <a:pt x="197231" y="1015225"/>
                  </a:lnTo>
                  <a:lnTo>
                    <a:pt x="272148" y="1030846"/>
                  </a:lnTo>
                  <a:lnTo>
                    <a:pt x="445655" y="1031557"/>
                  </a:lnTo>
                  <a:lnTo>
                    <a:pt x="483133" y="1025182"/>
                  </a:lnTo>
                  <a:lnTo>
                    <a:pt x="507593" y="1019467"/>
                  </a:lnTo>
                  <a:lnTo>
                    <a:pt x="539686" y="1008126"/>
                  </a:lnTo>
                  <a:lnTo>
                    <a:pt x="564159" y="993889"/>
                  </a:lnTo>
                  <a:lnTo>
                    <a:pt x="590169" y="979690"/>
                  </a:lnTo>
                  <a:lnTo>
                    <a:pt x="633717" y="942733"/>
                  </a:lnTo>
                  <a:lnTo>
                    <a:pt x="665086" y="897305"/>
                  </a:lnTo>
                  <a:lnTo>
                    <a:pt x="675754" y="874534"/>
                  </a:lnTo>
                  <a:lnTo>
                    <a:pt x="688009" y="851827"/>
                  </a:lnTo>
                  <a:lnTo>
                    <a:pt x="700227" y="817727"/>
                  </a:lnTo>
                  <a:lnTo>
                    <a:pt x="706361" y="775093"/>
                  </a:lnTo>
                  <a:lnTo>
                    <a:pt x="706361" y="456819"/>
                  </a:lnTo>
                  <a:close/>
                </a:path>
                <a:path w="706754" h="1031875">
                  <a:moveTo>
                    <a:pt x="346303" y="0"/>
                  </a:moveTo>
                  <a:lnTo>
                    <a:pt x="273646" y="9245"/>
                  </a:lnTo>
                  <a:lnTo>
                    <a:pt x="213283" y="29857"/>
                  </a:lnTo>
                  <a:lnTo>
                    <a:pt x="165862" y="58293"/>
                  </a:lnTo>
                  <a:lnTo>
                    <a:pt x="126873" y="94488"/>
                  </a:lnTo>
                  <a:lnTo>
                    <a:pt x="113118" y="115824"/>
                  </a:lnTo>
                  <a:lnTo>
                    <a:pt x="94792" y="143548"/>
                  </a:lnTo>
                  <a:lnTo>
                    <a:pt x="76428" y="181165"/>
                  </a:lnTo>
                  <a:lnTo>
                    <a:pt x="64211" y="223786"/>
                  </a:lnTo>
                  <a:lnTo>
                    <a:pt x="64211" y="456819"/>
                  </a:lnTo>
                  <a:lnTo>
                    <a:pt x="630669" y="456819"/>
                  </a:lnTo>
                  <a:lnTo>
                    <a:pt x="630666" y="456107"/>
                  </a:lnTo>
                  <a:lnTo>
                    <a:pt x="197231" y="456107"/>
                  </a:lnTo>
                  <a:lnTo>
                    <a:pt x="197231" y="247942"/>
                  </a:lnTo>
                  <a:lnTo>
                    <a:pt x="200279" y="233032"/>
                  </a:lnTo>
                  <a:lnTo>
                    <a:pt x="204089" y="220268"/>
                  </a:lnTo>
                  <a:lnTo>
                    <a:pt x="210985" y="207454"/>
                  </a:lnTo>
                  <a:lnTo>
                    <a:pt x="216344" y="193979"/>
                  </a:lnTo>
                  <a:lnTo>
                    <a:pt x="223202" y="184023"/>
                  </a:lnTo>
                  <a:lnTo>
                    <a:pt x="236969" y="166979"/>
                  </a:lnTo>
                  <a:lnTo>
                    <a:pt x="254533" y="155587"/>
                  </a:lnTo>
                  <a:lnTo>
                    <a:pt x="272897" y="142824"/>
                  </a:lnTo>
                  <a:lnTo>
                    <a:pt x="293560" y="134302"/>
                  </a:lnTo>
                  <a:lnTo>
                    <a:pt x="314185" y="127927"/>
                  </a:lnTo>
                  <a:lnTo>
                    <a:pt x="341706" y="124345"/>
                  </a:lnTo>
                  <a:lnTo>
                    <a:pt x="578385" y="124345"/>
                  </a:lnTo>
                  <a:lnTo>
                    <a:pt x="571055" y="111544"/>
                  </a:lnTo>
                  <a:lnTo>
                    <a:pt x="544283" y="81724"/>
                  </a:lnTo>
                  <a:lnTo>
                    <a:pt x="525919" y="64681"/>
                  </a:lnTo>
                  <a:lnTo>
                    <a:pt x="519811" y="59677"/>
                  </a:lnTo>
                  <a:lnTo>
                    <a:pt x="514464" y="54013"/>
                  </a:lnTo>
                  <a:lnTo>
                    <a:pt x="509104" y="49771"/>
                  </a:lnTo>
                  <a:lnTo>
                    <a:pt x="503758" y="45478"/>
                  </a:lnTo>
                  <a:lnTo>
                    <a:pt x="502246" y="44767"/>
                  </a:lnTo>
                  <a:lnTo>
                    <a:pt x="449503" y="19189"/>
                  </a:lnTo>
                  <a:lnTo>
                    <a:pt x="403618" y="5003"/>
                  </a:lnTo>
                  <a:lnTo>
                    <a:pt x="378396" y="2146"/>
                  </a:lnTo>
                  <a:lnTo>
                    <a:pt x="346303" y="0"/>
                  </a:lnTo>
                  <a:close/>
                </a:path>
                <a:path w="706754" h="1031875">
                  <a:moveTo>
                    <a:pt x="578385" y="124345"/>
                  </a:moveTo>
                  <a:lnTo>
                    <a:pt x="341706" y="124345"/>
                  </a:lnTo>
                  <a:lnTo>
                    <a:pt x="362331" y="125780"/>
                  </a:lnTo>
                  <a:lnTo>
                    <a:pt x="390639" y="132156"/>
                  </a:lnTo>
                  <a:lnTo>
                    <a:pt x="408216" y="137109"/>
                  </a:lnTo>
                  <a:lnTo>
                    <a:pt x="424268" y="143548"/>
                  </a:lnTo>
                  <a:lnTo>
                    <a:pt x="433438" y="151358"/>
                  </a:lnTo>
                  <a:lnTo>
                    <a:pt x="447192" y="159880"/>
                  </a:lnTo>
                  <a:lnTo>
                    <a:pt x="452551" y="166255"/>
                  </a:lnTo>
                  <a:lnTo>
                    <a:pt x="458660" y="172643"/>
                  </a:lnTo>
                  <a:lnTo>
                    <a:pt x="466318" y="179743"/>
                  </a:lnTo>
                  <a:lnTo>
                    <a:pt x="470916" y="187591"/>
                  </a:lnTo>
                  <a:lnTo>
                    <a:pt x="477024" y="194691"/>
                  </a:lnTo>
                  <a:lnTo>
                    <a:pt x="483882" y="204647"/>
                  </a:lnTo>
                  <a:lnTo>
                    <a:pt x="486943" y="215265"/>
                  </a:lnTo>
                  <a:lnTo>
                    <a:pt x="490778" y="226644"/>
                  </a:lnTo>
                  <a:lnTo>
                    <a:pt x="495350" y="238747"/>
                  </a:lnTo>
                  <a:lnTo>
                    <a:pt x="497649" y="247942"/>
                  </a:lnTo>
                  <a:lnTo>
                    <a:pt x="497649" y="456107"/>
                  </a:lnTo>
                  <a:lnTo>
                    <a:pt x="630666" y="456107"/>
                  </a:lnTo>
                  <a:lnTo>
                    <a:pt x="629907" y="246557"/>
                  </a:lnTo>
                  <a:lnTo>
                    <a:pt x="614603" y="196126"/>
                  </a:lnTo>
                  <a:lnTo>
                    <a:pt x="593979" y="151358"/>
                  </a:lnTo>
                  <a:lnTo>
                    <a:pt x="583272" y="132880"/>
                  </a:lnTo>
                  <a:lnTo>
                    <a:pt x="578385" y="124345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30" name="object 31">
              <a:extLst>
                <a:ext uri="{FF2B5EF4-FFF2-40B4-BE49-F238E27FC236}">
                  <a16:creationId xmlns:a16="http://schemas.microsoft.com/office/drawing/2014/main" id="{9F782436-3BE3-7F20-1C60-119B05C5C7D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834" y="5653134"/>
              <a:ext cx="85623" cy="173355"/>
            </a:xfrm>
            <a:prstGeom prst="rect">
              <a:avLst/>
            </a:prstGeom>
          </p:spPr>
        </p:pic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8BED7832-1C2E-7F16-7143-F53F945E844A}"/>
                </a:ext>
              </a:extLst>
            </p:cNvPr>
            <p:cNvSpPr/>
            <p:nvPr/>
          </p:nvSpPr>
          <p:spPr>
            <a:xfrm>
              <a:off x="4041654" y="4907184"/>
              <a:ext cx="706755" cy="1031875"/>
            </a:xfrm>
            <a:custGeom>
              <a:avLst/>
              <a:gdLst/>
              <a:ahLst/>
              <a:cxnLst/>
              <a:rect l="l" t="t" r="r" b="b"/>
              <a:pathLst>
                <a:path w="706754" h="1031875">
                  <a:moveTo>
                    <a:pt x="0" y="456819"/>
                  </a:moveTo>
                  <a:lnTo>
                    <a:pt x="64211" y="456819"/>
                  </a:lnTo>
                  <a:lnTo>
                    <a:pt x="64211" y="223786"/>
                  </a:lnTo>
                  <a:lnTo>
                    <a:pt x="76428" y="181165"/>
                  </a:lnTo>
                  <a:lnTo>
                    <a:pt x="94792" y="143548"/>
                  </a:lnTo>
                  <a:lnTo>
                    <a:pt x="113118" y="115824"/>
                  </a:lnTo>
                  <a:lnTo>
                    <a:pt x="126873" y="94488"/>
                  </a:lnTo>
                  <a:lnTo>
                    <a:pt x="165862" y="58293"/>
                  </a:lnTo>
                  <a:lnTo>
                    <a:pt x="213283" y="29857"/>
                  </a:lnTo>
                  <a:lnTo>
                    <a:pt x="273646" y="9245"/>
                  </a:lnTo>
                  <a:lnTo>
                    <a:pt x="346303" y="0"/>
                  </a:lnTo>
                  <a:lnTo>
                    <a:pt x="378396" y="2146"/>
                  </a:lnTo>
                  <a:lnTo>
                    <a:pt x="425030" y="11379"/>
                  </a:lnTo>
                  <a:lnTo>
                    <a:pt x="473176" y="28435"/>
                  </a:lnTo>
                  <a:lnTo>
                    <a:pt x="489242" y="36957"/>
                  </a:lnTo>
                  <a:lnTo>
                    <a:pt x="495350" y="40525"/>
                  </a:lnTo>
                  <a:lnTo>
                    <a:pt x="502246" y="44767"/>
                  </a:lnTo>
                  <a:lnTo>
                    <a:pt x="503758" y="45478"/>
                  </a:lnTo>
                  <a:lnTo>
                    <a:pt x="509104" y="49771"/>
                  </a:lnTo>
                  <a:lnTo>
                    <a:pt x="514464" y="54013"/>
                  </a:lnTo>
                  <a:lnTo>
                    <a:pt x="519811" y="59677"/>
                  </a:lnTo>
                  <a:lnTo>
                    <a:pt x="525919" y="64681"/>
                  </a:lnTo>
                  <a:lnTo>
                    <a:pt x="544283" y="81724"/>
                  </a:lnTo>
                  <a:lnTo>
                    <a:pt x="555752" y="94488"/>
                  </a:lnTo>
                  <a:lnTo>
                    <a:pt x="571055" y="111544"/>
                  </a:lnTo>
                  <a:lnTo>
                    <a:pt x="583272" y="132880"/>
                  </a:lnTo>
                  <a:lnTo>
                    <a:pt x="593979" y="151358"/>
                  </a:lnTo>
                  <a:lnTo>
                    <a:pt x="614603" y="196126"/>
                  </a:lnTo>
                  <a:lnTo>
                    <a:pt x="629907" y="246557"/>
                  </a:lnTo>
                  <a:lnTo>
                    <a:pt x="630669" y="456819"/>
                  </a:lnTo>
                  <a:lnTo>
                    <a:pt x="706361" y="456819"/>
                  </a:lnTo>
                  <a:lnTo>
                    <a:pt x="706361" y="775093"/>
                  </a:lnTo>
                  <a:lnTo>
                    <a:pt x="700227" y="817727"/>
                  </a:lnTo>
                  <a:lnTo>
                    <a:pt x="688009" y="851827"/>
                  </a:lnTo>
                  <a:lnTo>
                    <a:pt x="675754" y="874534"/>
                  </a:lnTo>
                  <a:lnTo>
                    <a:pt x="665086" y="897305"/>
                  </a:lnTo>
                  <a:lnTo>
                    <a:pt x="633717" y="942733"/>
                  </a:lnTo>
                  <a:lnTo>
                    <a:pt x="590169" y="979690"/>
                  </a:lnTo>
                  <a:lnTo>
                    <a:pt x="564159" y="993889"/>
                  </a:lnTo>
                  <a:lnTo>
                    <a:pt x="539686" y="1008126"/>
                  </a:lnTo>
                  <a:lnTo>
                    <a:pt x="507593" y="1019467"/>
                  </a:lnTo>
                  <a:lnTo>
                    <a:pt x="483133" y="1025182"/>
                  </a:lnTo>
                  <a:lnTo>
                    <a:pt x="445655" y="1031557"/>
                  </a:lnTo>
                  <a:lnTo>
                    <a:pt x="272148" y="1030846"/>
                  </a:lnTo>
                  <a:lnTo>
                    <a:pt x="232371" y="1025182"/>
                  </a:lnTo>
                  <a:lnTo>
                    <a:pt x="162801" y="1003846"/>
                  </a:lnTo>
                  <a:lnTo>
                    <a:pt x="103949" y="970457"/>
                  </a:lnTo>
                  <a:lnTo>
                    <a:pt x="71856" y="938504"/>
                  </a:lnTo>
                  <a:lnTo>
                    <a:pt x="58102" y="923594"/>
                  </a:lnTo>
                  <a:lnTo>
                    <a:pt x="32092" y="888784"/>
                  </a:lnTo>
                  <a:lnTo>
                    <a:pt x="7620" y="840435"/>
                  </a:lnTo>
                  <a:lnTo>
                    <a:pt x="0" y="783628"/>
                  </a:lnTo>
                  <a:lnTo>
                    <a:pt x="0" y="456819"/>
                  </a:lnTo>
                  <a:close/>
                </a:path>
                <a:path w="706754" h="1031875">
                  <a:moveTo>
                    <a:pt x="197231" y="456107"/>
                  </a:moveTo>
                  <a:lnTo>
                    <a:pt x="197231" y="247942"/>
                  </a:lnTo>
                  <a:lnTo>
                    <a:pt x="200279" y="233032"/>
                  </a:lnTo>
                  <a:lnTo>
                    <a:pt x="204089" y="220268"/>
                  </a:lnTo>
                  <a:lnTo>
                    <a:pt x="210985" y="207454"/>
                  </a:lnTo>
                  <a:lnTo>
                    <a:pt x="216344" y="193979"/>
                  </a:lnTo>
                  <a:lnTo>
                    <a:pt x="223202" y="184023"/>
                  </a:lnTo>
                  <a:lnTo>
                    <a:pt x="236969" y="166979"/>
                  </a:lnTo>
                  <a:lnTo>
                    <a:pt x="254533" y="155587"/>
                  </a:lnTo>
                  <a:lnTo>
                    <a:pt x="272897" y="142824"/>
                  </a:lnTo>
                  <a:lnTo>
                    <a:pt x="293560" y="134302"/>
                  </a:lnTo>
                  <a:lnTo>
                    <a:pt x="314185" y="127927"/>
                  </a:lnTo>
                  <a:lnTo>
                    <a:pt x="341706" y="124345"/>
                  </a:lnTo>
                  <a:lnTo>
                    <a:pt x="362331" y="125780"/>
                  </a:lnTo>
                  <a:lnTo>
                    <a:pt x="390639" y="132156"/>
                  </a:lnTo>
                  <a:lnTo>
                    <a:pt x="408216" y="137109"/>
                  </a:lnTo>
                  <a:lnTo>
                    <a:pt x="424268" y="143548"/>
                  </a:lnTo>
                  <a:lnTo>
                    <a:pt x="433438" y="151358"/>
                  </a:lnTo>
                  <a:lnTo>
                    <a:pt x="447192" y="159880"/>
                  </a:lnTo>
                  <a:lnTo>
                    <a:pt x="452551" y="166255"/>
                  </a:lnTo>
                  <a:lnTo>
                    <a:pt x="458660" y="172643"/>
                  </a:lnTo>
                  <a:lnTo>
                    <a:pt x="466318" y="179743"/>
                  </a:lnTo>
                  <a:lnTo>
                    <a:pt x="470916" y="187591"/>
                  </a:lnTo>
                  <a:lnTo>
                    <a:pt x="477024" y="194691"/>
                  </a:lnTo>
                  <a:lnTo>
                    <a:pt x="483882" y="204647"/>
                  </a:lnTo>
                  <a:lnTo>
                    <a:pt x="486943" y="215265"/>
                  </a:lnTo>
                  <a:lnTo>
                    <a:pt x="490778" y="226644"/>
                  </a:lnTo>
                  <a:lnTo>
                    <a:pt x="495350" y="238747"/>
                  </a:lnTo>
                  <a:lnTo>
                    <a:pt x="497649" y="247942"/>
                  </a:lnTo>
                  <a:lnTo>
                    <a:pt x="497649" y="456107"/>
                  </a:lnTo>
                  <a:lnTo>
                    <a:pt x="197231" y="456107"/>
                  </a:lnTo>
                  <a:close/>
                </a:path>
                <a:path w="706754" h="1031875">
                  <a:moveTo>
                    <a:pt x="0" y="456819"/>
                  </a:moveTo>
                  <a:lnTo>
                    <a:pt x="706361" y="456819"/>
                  </a:lnTo>
                  <a:lnTo>
                    <a:pt x="0" y="45681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32" name="object 33">
              <a:extLst>
                <a:ext uri="{FF2B5EF4-FFF2-40B4-BE49-F238E27FC236}">
                  <a16:creationId xmlns:a16="http://schemas.microsoft.com/office/drawing/2014/main" id="{30AC54FE-18B5-637E-BE01-E7490BBCB6B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36784" y="5634084"/>
              <a:ext cx="123723" cy="211455"/>
            </a:xfrm>
            <a:prstGeom prst="rect">
              <a:avLst/>
            </a:prstGeom>
          </p:spPr>
        </p:pic>
      </p:grpSp>
      <p:sp>
        <p:nvSpPr>
          <p:cNvPr id="33" name="object 34">
            <a:extLst>
              <a:ext uri="{FF2B5EF4-FFF2-40B4-BE49-F238E27FC236}">
                <a16:creationId xmlns:a16="http://schemas.microsoft.com/office/drawing/2014/main" id="{88EC93E3-A9C1-7DBF-4F46-F354B0719FA9}"/>
              </a:ext>
            </a:extLst>
          </p:cNvPr>
          <p:cNvSpPr txBox="1"/>
          <p:nvPr/>
        </p:nvSpPr>
        <p:spPr>
          <a:xfrm>
            <a:off x="3684129" y="6118574"/>
            <a:ext cx="16155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0830">
              <a:lnSpc>
                <a:spcPct val="100000"/>
              </a:lnSpc>
              <a:spcBef>
                <a:spcPts val="100"/>
              </a:spcBef>
            </a:pPr>
            <a:r>
              <a:rPr lang="en-GB" sz="2000" spc="-10" dirty="0">
                <a:latin typeface="Times New Roman"/>
                <a:cs typeface="Times New Roman"/>
              </a:rPr>
              <a:t>Alice’s </a:t>
            </a:r>
            <a:r>
              <a:rPr lang="en-GB" sz="2000" dirty="0">
                <a:latin typeface="Times New Roman"/>
                <a:cs typeface="Times New Roman"/>
              </a:rPr>
              <a:t>Private</a:t>
            </a:r>
            <a:r>
              <a:rPr lang="en-GB" sz="2000" spc="-55" dirty="0">
                <a:latin typeface="Times New Roman"/>
                <a:cs typeface="Times New Roman"/>
              </a:rPr>
              <a:t> </a:t>
            </a:r>
            <a:r>
              <a:rPr lang="en-GB" sz="2000" spc="-25" dirty="0">
                <a:latin typeface="Times New Roman"/>
                <a:cs typeface="Times New Roman"/>
              </a:rPr>
              <a:t>Key</a:t>
            </a:r>
            <a:endParaRPr lang="en-GB" sz="2000" dirty="0">
              <a:latin typeface="Times New Roman"/>
              <a:cs typeface="Times New Roman"/>
            </a:endParaRPr>
          </a:p>
        </p:txBody>
      </p:sp>
      <p:sp>
        <p:nvSpPr>
          <p:cNvPr id="34" name="object 35">
            <a:extLst>
              <a:ext uri="{FF2B5EF4-FFF2-40B4-BE49-F238E27FC236}">
                <a16:creationId xmlns:a16="http://schemas.microsoft.com/office/drawing/2014/main" id="{FCB9BEE2-A493-DAA2-5198-0684CA00F9DE}"/>
              </a:ext>
            </a:extLst>
          </p:cNvPr>
          <p:cNvSpPr txBox="1"/>
          <p:nvPr/>
        </p:nvSpPr>
        <p:spPr>
          <a:xfrm>
            <a:off x="2388733" y="5441406"/>
            <a:ext cx="838200" cy="6809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9"/>
              </a:spcBef>
            </a:pPr>
            <a:endParaRPr sz="200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Msg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5" name="object 36">
            <a:extLst>
              <a:ext uri="{FF2B5EF4-FFF2-40B4-BE49-F238E27FC236}">
                <a16:creationId xmlns:a16="http://schemas.microsoft.com/office/drawing/2014/main" id="{DCEBE97E-F491-CC91-DDDC-8C6179432AA7}"/>
              </a:ext>
            </a:extLst>
          </p:cNvPr>
          <p:cNvSpPr txBox="1"/>
          <p:nvPr/>
        </p:nvSpPr>
        <p:spPr>
          <a:xfrm>
            <a:off x="9246734" y="5441406"/>
            <a:ext cx="838200" cy="6809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9"/>
              </a:spcBef>
            </a:pPr>
            <a:endParaRPr sz="200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Msg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6" name="object 37">
            <a:extLst>
              <a:ext uri="{FF2B5EF4-FFF2-40B4-BE49-F238E27FC236}">
                <a16:creationId xmlns:a16="http://schemas.microsoft.com/office/drawing/2014/main" id="{AB2BEA7D-94A8-241F-B36B-243E864E136F}"/>
              </a:ext>
            </a:extLst>
          </p:cNvPr>
          <p:cNvGrpSpPr/>
          <p:nvPr/>
        </p:nvGrpSpPr>
        <p:grpSpPr>
          <a:xfrm>
            <a:off x="3379333" y="6089104"/>
            <a:ext cx="1905000" cy="76200"/>
            <a:chOff x="1562480" y="5478396"/>
            <a:chExt cx="1905000" cy="76200"/>
          </a:xfrm>
        </p:grpSpPr>
        <p:sp>
          <p:nvSpPr>
            <p:cNvPr id="37" name="object 38">
              <a:extLst>
                <a:ext uri="{FF2B5EF4-FFF2-40B4-BE49-F238E27FC236}">
                  <a16:creationId xmlns:a16="http://schemas.microsoft.com/office/drawing/2014/main" id="{5C94D4A3-9296-8DE4-BD6F-897623E880BD}"/>
                </a:ext>
              </a:extLst>
            </p:cNvPr>
            <p:cNvSpPr/>
            <p:nvPr/>
          </p:nvSpPr>
          <p:spPr>
            <a:xfrm>
              <a:off x="1562480" y="5516499"/>
              <a:ext cx="1841500" cy="0"/>
            </a:xfrm>
            <a:custGeom>
              <a:avLst/>
              <a:gdLst/>
              <a:ahLst/>
              <a:cxnLst/>
              <a:rect l="l" t="t" r="r" b="b"/>
              <a:pathLst>
                <a:path w="1841500">
                  <a:moveTo>
                    <a:pt x="0" y="0"/>
                  </a:moveTo>
                  <a:lnTo>
                    <a:pt x="184150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38" name="object 39">
              <a:extLst>
                <a:ext uri="{FF2B5EF4-FFF2-40B4-BE49-F238E27FC236}">
                  <a16:creationId xmlns:a16="http://schemas.microsoft.com/office/drawing/2014/main" id="{057D4C0D-C329-7379-E56A-F5C4CB3C90C6}"/>
                </a:ext>
              </a:extLst>
            </p:cNvPr>
            <p:cNvSpPr/>
            <p:nvPr/>
          </p:nvSpPr>
          <p:spPr>
            <a:xfrm>
              <a:off x="3391283" y="54783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grpSp>
        <p:nvGrpSpPr>
          <p:cNvPr id="39" name="object 40">
            <a:extLst>
              <a:ext uri="{FF2B5EF4-FFF2-40B4-BE49-F238E27FC236}">
                <a16:creationId xmlns:a16="http://schemas.microsoft.com/office/drawing/2014/main" id="{4941C846-05C9-1FC1-A318-F8A882DBA9B0}"/>
              </a:ext>
            </a:extLst>
          </p:cNvPr>
          <p:cNvGrpSpPr/>
          <p:nvPr/>
        </p:nvGrpSpPr>
        <p:grpSpPr>
          <a:xfrm>
            <a:off x="6884533" y="6089104"/>
            <a:ext cx="1905000" cy="76200"/>
            <a:chOff x="5067680" y="5478396"/>
            <a:chExt cx="1905000" cy="76200"/>
          </a:xfrm>
        </p:grpSpPr>
        <p:sp>
          <p:nvSpPr>
            <p:cNvPr id="40" name="object 41">
              <a:extLst>
                <a:ext uri="{FF2B5EF4-FFF2-40B4-BE49-F238E27FC236}">
                  <a16:creationId xmlns:a16="http://schemas.microsoft.com/office/drawing/2014/main" id="{86AC8E09-AA15-C311-9BF4-C2AAABB7C023}"/>
                </a:ext>
              </a:extLst>
            </p:cNvPr>
            <p:cNvSpPr/>
            <p:nvPr/>
          </p:nvSpPr>
          <p:spPr>
            <a:xfrm>
              <a:off x="5067680" y="5516499"/>
              <a:ext cx="1841500" cy="0"/>
            </a:xfrm>
            <a:custGeom>
              <a:avLst/>
              <a:gdLst/>
              <a:ahLst/>
              <a:cxnLst/>
              <a:rect l="l" t="t" r="r" b="b"/>
              <a:pathLst>
                <a:path w="1841500">
                  <a:moveTo>
                    <a:pt x="0" y="0"/>
                  </a:moveTo>
                  <a:lnTo>
                    <a:pt x="184150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41" name="object 42">
              <a:extLst>
                <a:ext uri="{FF2B5EF4-FFF2-40B4-BE49-F238E27FC236}">
                  <a16:creationId xmlns:a16="http://schemas.microsoft.com/office/drawing/2014/main" id="{81874057-0CEA-74D1-152A-912F0723C71E}"/>
                </a:ext>
              </a:extLst>
            </p:cNvPr>
            <p:cNvSpPr/>
            <p:nvPr/>
          </p:nvSpPr>
          <p:spPr>
            <a:xfrm>
              <a:off x="6896483" y="54783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42" name="object 43">
            <a:extLst>
              <a:ext uri="{FF2B5EF4-FFF2-40B4-BE49-F238E27FC236}">
                <a16:creationId xmlns:a16="http://schemas.microsoft.com/office/drawing/2014/main" id="{17F231F1-2C4E-4CDC-8A97-5E95F75CF2DC}"/>
              </a:ext>
            </a:extLst>
          </p:cNvPr>
          <p:cNvSpPr txBox="1"/>
          <p:nvPr/>
        </p:nvSpPr>
        <p:spPr>
          <a:xfrm>
            <a:off x="7109638" y="6118574"/>
            <a:ext cx="16163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8920">
              <a:lnSpc>
                <a:spcPct val="100000"/>
              </a:lnSpc>
              <a:spcBef>
                <a:spcPts val="100"/>
              </a:spcBef>
            </a:pPr>
            <a:r>
              <a:rPr lang="en-GB" sz="2000" spc="-10" dirty="0">
                <a:latin typeface="Times New Roman"/>
                <a:cs typeface="Times New Roman"/>
              </a:rPr>
              <a:t>Alice’s </a:t>
            </a:r>
            <a:r>
              <a:rPr lang="en-GB" sz="2000" dirty="0">
                <a:latin typeface="Times New Roman"/>
                <a:cs typeface="Times New Roman"/>
              </a:rPr>
              <a:t>Public</a:t>
            </a:r>
            <a:r>
              <a:rPr lang="en-GB" sz="2000" spc="-35" dirty="0">
                <a:latin typeface="Times New Roman"/>
                <a:cs typeface="Times New Roman"/>
              </a:rPr>
              <a:t> </a:t>
            </a:r>
            <a:r>
              <a:rPr lang="en-GB" sz="2000" spc="-25" dirty="0">
                <a:latin typeface="Times New Roman"/>
                <a:cs typeface="Times New Roman"/>
              </a:rPr>
              <a:t>Key</a:t>
            </a:r>
            <a:endParaRPr lang="en-GB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426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5D3BA2-0C77-4F69-B1EE-9F5F6106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131"/>
            <a:ext cx="10515600" cy="894622"/>
          </a:xfrm>
        </p:spPr>
        <p:txBody>
          <a:bodyPr>
            <a:normAutofit/>
          </a:bodyPr>
          <a:lstStyle/>
          <a:p>
            <a:r>
              <a:rPr lang="en-US" sz="4000" dirty="0"/>
              <a:t>Public-Key Crypto for Confidentiality</a:t>
            </a:r>
            <a:endParaRPr lang="en-SE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E983D-B1A4-45E1-93C8-C8E76FD7D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753"/>
            <a:ext cx="10392784" cy="1801090"/>
          </a:xfrm>
        </p:spPr>
        <p:txBody>
          <a:bodyPr>
            <a:normAutofit/>
          </a:bodyPr>
          <a:lstStyle/>
          <a:p>
            <a:r>
              <a:rPr lang="en-US" dirty="0"/>
              <a:t>Sender encrypts data using the receiver’s public key</a:t>
            </a:r>
          </a:p>
          <a:p>
            <a:r>
              <a:rPr lang="en-US" dirty="0"/>
              <a:t>Receiver decrypts data using his own private key</a:t>
            </a:r>
          </a:p>
          <a:p>
            <a:pPr lvl="1"/>
            <a:r>
              <a:rPr lang="en-US" dirty="0"/>
              <a:t>Use of a public/private key pair removes the need for sharing a secret key</a:t>
            </a:r>
          </a:p>
          <a:p>
            <a:endParaRPr lang="en-US" dirty="0"/>
          </a:p>
          <a:p>
            <a:endParaRPr lang="en-SE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54344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107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29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EF9182-4FC5-48C7-9291-1C43A419B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919" y="2600417"/>
            <a:ext cx="6902162" cy="41875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D9F8-E81C-44C7-9921-FDB0E1260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CIA Triad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EE71C-73F3-42AC-BB9F-65223B11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40" y="1319391"/>
            <a:ext cx="8860521" cy="5538609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Confidentiality: only sender, intended receiver should “understand” message contents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sender encrypts message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receiver decrypts message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Integrity: sender, receiver want to ensure message not altered (in transit, or afterwards) without detection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Availability: services must be accessible and available to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29722-16EA-488C-AFDA-6DEAEFC8F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54344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107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F621D-D381-4C1F-BDC9-1536C16AA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2214013"/>
            <a:ext cx="2950603" cy="29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C8B3AD-6E21-46D8-9F19-FF43707B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806" y="70079"/>
            <a:ext cx="10650967" cy="894622"/>
          </a:xfrm>
        </p:spPr>
        <p:txBody>
          <a:bodyPr>
            <a:noAutofit/>
          </a:bodyPr>
          <a:lstStyle/>
          <a:p>
            <a:r>
              <a:rPr lang="en-US" sz="4000" dirty="0"/>
              <a:t>Public-Key Crypto for Integrity and Non-Repudiation</a:t>
            </a:r>
            <a:endParaRPr lang="en-SE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D96742-7817-4EAC-B385-71DFCCCC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19" y="962475"/>
            <a:ext cx="4799633" cy="5825446"/>
          </a:xfrm>
        </p:spPr>
        <p:txBody>
          <a:bodyPr>
            <a:normAutofit/>
          </a:bodyPr>
          <a:lstStyle/>
          <a:p>
            <a:r>
              <a:rPr lang="en-US" dirty="0"/>
              <a:t>Sender encrypts data using his or her private key</a:t>
            </a:r>
          </a:p>
          <a:p>
            <a:r>
              <a:rPr lang="en-US" dirty="0"/>
              <a:t>Receiver, or anyone else, can decrypt the message using sender’s public key.</a:t>
            </a:r>
          </a:p>
          <a:p>
            <a:pPr lvl="1"/>
            <a:r>
              <a:rPr lang="en-US" dirty="0"/>
              <a:t>Does not protect confidentiality, since anyone can decrypt the ciphertext, but protects integrity </a:t>
            </a:r>
            <a:r>
              <a:rPr lang="en-US"/>
              <a:t>and non-repudiation</a:t>
            </a:r>
            <a:endParaRPr lang="en-US" dirty="0"/>
          </a:p>
          <a:p>
            <a:pPr lvl="1"/>
            <a:r>
              <a:rPr lang="en-US" dirty="0"/>
              <a:t>There are more efficient methods based on MAC or crypto hash function (discussed later).</a:t>
            </a:r>
          </a:p>
          <a:p>
            <a:pPr lvl="1"/>
            <a:endParaRPr lang="en-US" dirty="0"/>
          </a:p>
          <a:p>
            <a:endParaRPr lang="en-SE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54344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107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30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909A20E-0491-47AD-8C03-896691462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052" y="1187216"/>
            <a:ext cx="6733547" cy="425344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ABB6DF-D68B-76EF-A2AA-989C22B14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Public-Key Crypto for both </a:t>
            </a:r>
            <a:r>
              <a:rPr lang="en-GB" sz="4400" dirty="0"/>
              <a:t>Confidentiality and </a:t>
            </a:r>
            <a:r>
              <a:rPr lang="en-US" sz="4400" dirty="0"/>
              <a:t>Integrity/Non-Repudiation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7C75D-1709-5E13-F69D-8933510B8F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Security: 8- 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FE3D3D51-0AE5-7EF0-0670-A4F700604E93}"/>
              </a:ext>
            </a:extLst>
          </p:cNvPr>
          <p:cNvSpPr txBox="1"/>
          <p:nvPr/>
        </p:nvSpPr>
        <p:spPr>
          <a:xfrm>
            <a:off x="838200" y="1724027"/>
            <a:ext cx="11353800" cy="18203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2400" dirty="0">
                <a:latin typeface="Times New Roman"/>
                <a:cs typeface="Times New Roman"/>
              </a:rPr>
              <a:t>Combine the previous two approaches</a:t>
            </a: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2400" dirty="0">
                <a:latin typeface="Times New Roman"/>
                <a:cs typeface="Times New Roman"/>
              </a:rPr>
              <a:t>Bob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lang="en-GB" sz="2400" spc="-20" dirty="0">
                <a:latin typeface="Times New Roman"/>
                <a:cs typeface="Times New Roman"/>
              </a:rPr>
              <a:t>sends message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lang="en-GB" sz="2400" dirty="0">
                <a:latin typeface="Times New Roman"/>
                <a:cs typeface="Times New Roman"/>
              </a:rPr>
              <a:t> Alice </a:t>
            </a: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2400" dirty="0">
                <a:latin typeface="Times New Roman"/>
                <a:cs typeface="Times New Roman"/>
              </a:rPr>
              <a:t>Bob performs</a:t>
            </a:r>
            <a:r>
              <a:rPr sz="2400" spc="-25" dirty="0">
                <a:latin typeface="Times New Roman"/>
                <a:cs typeface="Times New Roman"/>
              </a:rPr>
              <a:t>:</a:t>
            </a:r>
            <a:r>
              <a:rPr lang="en-GB" sz="2400" spc="-25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Encrypted_Message</a:t>
            </a:r>
            <a:r>
              <a:rPr lang="en-GB"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Encrypt(</a:t>
            </a:r>
            <a:r>
              <a:rPr sz="2400" spc="-10" dirty="0" err="1">
                <a:latin typeface="Times New Roman"/>
                <a:cs typeface="Times New Roman"/>
              </a:rPr>
              <a:t>P</a:t>
            </a:r>
            <a:r>
              <a:rPr lang="en-US" sz="2400" spc="-10" dirty="0" err="1">
                <a:latin typeface="Times New Roman"/>
                <a:cs typeface="Times New Roman"/>
              </a:rPr>
              <a:t>U</a:t>
            </a:r>
            <a:r>
              <a:rPr lang="en-US" sz="2400" spc="-10" baseline="-25000" dirty="0" err="1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Encrypt(P</a:t>
            </a:r>
            <a:r>
              <a:rPr lang="en-GB" sz="2400" dirty="0">
                <a:latin typeface="Times New Roman"/>
                <a:cs typeface="Times New Roman"/>
              </a:rPr>
              <a:t>R</a:t>
            </a:r>
            <a:r>
              <a:rPr lang="en-GB" sz="2400" baseline="-25000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Message))</a:t>
            </a:r>
            <a:endParaRPr sz="24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5600" algn="l"/>
              </a:tabLst>
            </a:pPr>
            <a:r>
              <a:rPr lang="en-GB" sz="2400" dirty="0">
                <a:latin typeface="Times New Roman"/>
                <a:cs typeface="Times New Roman"/>
              </a:rPr>
              <a:t>Alice performs: Cleartext_</a:t>
            </a:r>
            <a:r>
              <a:rPr sz="2400" dirty="0">
                <a:latin typeface="Times New Roman"/>
                <a:cs typeface="Times New Roman"/>
              </a:rPr>
              <a:t>Message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Decrypt(</a:t>
            </a:r>
            <a:r>
              <a:rPr lang="en-US" sz="2400" dirty="0" err="1">
                <a:latin typeface="Times New Roman"/>
                <a:cs typeface="Times New Roman"/>
              </a:rPr>
              <a:t>PU</a:t>
            </a:r>
            <a:r>
              <a:rPr lang="en-US" sz="2400" baseline="-25000" dirty="0" err="1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Decrypt(</a:t>
            </a:r>
            <a:r>
              <a:rPr lang="en-US" sz="2400" dirty="0" err="1">
                <a:latin typeface="Times New Roman"/>
                <a:cs typeface="Times New Roman"/>
              </a:rPr>
              <a:t>PR</a:t>
            </a:r>
            <a:r>
              <a:rPr lang="en-US" sz="2400" baseline="-25000" dirty="0" err="1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, </a:t>
            </a:r>
            <a:r>
              <a:rPr sz="2400" spc="-10" dirty="0" err="1">
                <a:latin typeface="Times New Roman"/>
                <a:cs typeface="Times New Roman"/>
              </a:rPr>
              <a:t>Encrypted_Message</a:t>
            </a:r>
            <a:r>
              <a:rPr sz="2400" spc="-10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0B818F0D-1587-CA9F-BE49-3C93C8F83B74}"/>
              </a:ext>
            </a:extLst>
          </p:cNvPr>
          <p:cNvSpPr txBox="1"/>
          <p:nvPr/>
        </p:nvSpPr>
        <p:spPr>
          <a:xfrm>
            <a:off x="6829292" y="5372624"/>
            <a:ext cx="2032635" cy="660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393065">
              <a:lnSpc>
                <a:spcPct val="100000"/>
              </a:lnSpc>
              <a:spcBef>
                <a:spcPts val="819"/>
              </a:spcBef>
            </a:pPr>
            <a:r>
              <a:rPr sz="2800" spc="-10" dirty="0">
                <a:latin typeface="Times New Roman"/>
                <a:cs typeface="Times New Roman"/>
              </a:rPr>
              <a:t>Message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92C90FA0-2D8D-424C-54A7-8AAD65019A12}"/>
              </a:ext>
            </a:extLst>
          </p:cNvPr>
          <p:cNvSpPr txBox="1"/>
          <p:nvPr/>
        </p:nvSpPr>
        <p:spPr>
          <a:xfrm>
            <a:off x="4578252" y="5220224"/>
            <a:ext cx="4447414" cy="9652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en-GB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lang="en-GB" sz="2000" dirty="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</a:pPr>
            <a:r>
              <a:rPr lang="en-GB" sz="2000" dirty="0" err="1">
                <a:latin typeface="Times New Roman"/>
                <a:cs typeface="Times New Roman"/>
              </a:rPr>
              <a:t>Private_Key_Bob</a:t>
            </a:r>
            <a:endParaRPr lang="en-GB" sz="2000" dirty="0">
              <a:latin typeface="Times New Roman"/>
              <a:cs typeface="Times New Roman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7D7A0518-3A6A-A838-3387-D068983CA9EE}"/>
              </a:ext>
            </a:extLst>
          </p:cNvPr>
          <p:cNvSpPr txBox="1"/>
          <p:nvPr/>
        </p:nvSpPr>
        <p:spPr>
          <a:xfrm>
            <a:off x="2753958" y="5838180"/>
            <a:ext cx="180794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000" spc="-45" dirty="0" err="1">
                <a:latin typeface="Times New Roman"/>
                <a:cs typeface="Times New Roman"/>
              </a:rPr>
              <a:t>Public_Key_Alice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9" name="object 16">
            <a:extLst>
              <a:ext uri="{FF2B5EF4-FFF2-40B4-BE49-F238E27FC236}">
                <a16:creationId xmlns:a16="http://schemas.microsoft.com/office/drawing/2014/main" id="{4BA692C6-EEB4-AB83-FE85-27D07129318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4957" y="5511690"/>
            <a:ext cx="368807" cy="368045"/>
          </a:xfrm>
          <a:prstGeom prst="rect">
            <a:avLst/>
          </a:prstGeom>
        </p:spPr>
      </p:pic>
      <p:pic>
        <p:nvPicPr>
          <p:cNvPr id="10" name="object 17">
            <a:extLst>
              <a:ext uri="{FF2B5EF4-FFF2-40B4-BE49-F238E27FC236}">
                <a16:creationId xmlns:a16="http://schemas.microsoft.com/office/drawing/2014/main" id="{FAB80AFF-597C-AC6B-6DA8-B63541B4382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48124" y="5511690"/>
            <a:ext cx="259442" cy="36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F8F26C-52F9-4FF8-A1F3-7B8BD98B1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Crypto Algorithms and Protocols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3FCD9-07C9-4350-9386-8BAE011AB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RSA (</a:t>
            </a:r>
            <a:r>
              <a:rPr lang="en-US" sz="3200" dirty="0" err="1"/>
              <a:t>Rivest</a:t>
            </a:r>
            <a:r>
              <a:rPr lang="en-US" sz="3200" dirty="0"/>
              <a:t>-Shamir-Adelman)</a:t>
            </a:r>
          </a:p>
          <a:p>
            <a:pPr lvl="1"/>
            <a:r>
              <a:rPr lang="en-US" sz="2800" dirty="0"/>
              <a:t>Key generation, encryption, decryption</a:t>
            </a:r>
          </a:p>
          <a:p>
            <a:r>
              <a:rPr lang="en-US" sz="3200" dirty="0"/>
              <a:t>Elliptic Curve Cryptography (ECC)</a:t>
            </a:r>
          </a:p>
          <a:p>
            <a:pPr lvl="1"/>
            <a:r>
              <a:rPr lang="en-US" sz="2800" dirty="0"/>
              <a:t>Lightweight public key algorithm for embedded and IoT devices</a:t>
            </a:r>
          </a:p>
          <a:p>
            <a:r>
              <a:rPr lang="en-US" sz="3200" dirty="0"/>
              <a:t>Diffie-Hellman key exchange protocol </a:t>
            </a:r>
          </a:p>
          <a:p>
            <a:pPr lvl="1"/>
            <a:r>
              <a:rPr lang="en-US" sz="2800" dirty="0"/>
              <a:t>Used to establish a shared secret between two parties, e.g., a secret key for symmetric encryption</a:t>
            </a:r>
          </a:p>
          <a:p>
            <a:pPr lvl="1"/>
            <a:r>
              <a:rPr lang="en-US" sz="2800" dirty="0"/>
              <a:t>Diffie-Hellman is for key exchange, not encryption itself with the keys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54344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107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32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A9871A-F38A-4C39-B621-73A3EF5C5789}"/>
              </a:ext>
            </a:extLst>
          </p:cNvPr>
          <p:cNvSpPr txBox="1"/>
          <p:nvPr/>
        </p:nvSpPr>
        <p:spPr>
          <a:xfrm>
            <a:off x="1551286" y="72402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dirty="0"/>
          </a:p>
        </p:txBody>
      </p:sp>
    </p:spTree>
  </p:cSld>
  <p:clrMapOvr>
    <a:masterClrMapping/>
  </p:clrMapOvr>
  <p:transition spd="slow">
    <p:wipe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Prerequisite: Modular Arithmetic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08911B89-9610-2444-AA32-6F70FF90FBCC}"/>
              </a:ext>
            </a:extLst>
          </p:cNvPr>
          <p:cNvSpPr txBox="1">
            <a:spLocks noChangeArrowheads="1"/>
          </p:cNvSpPr>
          <p:nvPr/>
        </p:nvSpPr>
        <p:spPr>
          <a:xfrm>
            <a:off x="957470" y="1414670"/>
            <a:ext cx="8973608" cy="4999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13" indent="-277813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mod n = remainder of x when divide by n</a:t>
            </a:r>
          </a:p>
          <a:p>
            <a:pPr marL="277813" indent="-277813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facts: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[(a mod n) + (b mod n)] mod n = (a+b) mod n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[(a mod n) - (b mod n)] mod n = (a-b) mod n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[(a mod n) * (b mod n)] mod n = (a*b) mod n</a:t>
            </a:r>
          </a:p>
          <a:p>
            <a:pPr marL="277813" indent="-277813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</a:p>
          <a:p>
            <a:pPr marL="277813" indent="-277813">
              <a:buFont typeface="Wingdings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mod n)</a:t>
            </a:r>
            <a:r>
              <a:rPr lang="en-US" sz="3200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n = a</a:t>
            </a:r>
            <a:r>
              <a:rPr lang="en-US" sz="3200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n</a:t>
            </a:r>
          </a:p>
          <a:p>
            <a:pPr marL="277813" indent="-277813">
              <a:lnSpc>
                <a:spcPct val="11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x=14, n=10, d=2: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(x mod n)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n = 4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10 = 6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14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196   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10  = 6 </a:t>
            </a:r>
          </a:p>
        </p:txBody>
      </p:sp>
    </p:spTree>
    <p:extLst>
      <p:ext uri="{BB962C8B-B14F-4D97-AF65-F5344CB8AC3E}">
        <p14:creationId xmlns:p14="http://schemas.microsoft.com/office/powerpoint/2010/main" val="87479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7A1AE-8A26-4C74-B778-1F8D399A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380"/>
            <a:ext cx="10515600" cy="894622"/>
          </a:xfrm>
        </p:spPr>
        <p:txBody>
          <a:bodyPr/>
          <a:lstStyle/>
          <a:p>
            <a:r>
              <a:rPr lang="en-US" dirty="0"/>
              <a:t>Diffie-Hellman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17534F-EF67-47AE-8880-60896F6852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4248" y="1057002"/>
                <a:ext cx="10112190" cy="563861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Alice and Bob agree on: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sufficiently large prime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generator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Alice chooses a secret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sends to Bob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(One-way function, easy to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but hard to obtain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Bob chooses a secret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sends to Alice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Alice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Bob also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easily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this is their shared secret key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all public; only Alice knows secret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only Bob knows secret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At the end, Alice and Bob have a shared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17534F-EF67-47AE-8880-60896F6852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4248" y="1057002"/>
                <a:ext cx="10112190" cy="5638618"/>
              </a:xfrm>
              <a:blipFill>
                <a:blip r:embed="rId3"/>
                <a:stretch>
                  <a:fillRect t="-237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1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9DAF2-2FA3-AA60-D1D5-2084BAD39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C8651-67FC-C29B-CA99-4CCF3CE7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380"/>
            <a:ext cx="10515600" cy="894622"/>
          </a:xfrm>
        </p:spPr>
        <p:txBody>
          <a:bodyPr/>
          <a:lstStyle/>
          <a:p>
            <a:r>
              <a:rPr lang="en-US" dirty="0"/>
              <a:t>Diffie-Hellman Example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C145E-5ECF-14F9-F498-B921A3AB8C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4248" y="1057002"/>
                <a:ext cx="10112190" cy="522949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Alice and Bob agree on: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sufficiently large prime number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=17</m:t>
                    </m:r>
                  </m:oMath>
                </a14:m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generator number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=3&lt;17</m:t>
                    </m:r>
                  </m:oMath>
                </a14:m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Alice chooses a secret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sends to Bob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17=6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Bob chooses a secret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sends to Alice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17=12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Alice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17=10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Bob also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17=10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easily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this is their shared secret key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17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13∗15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∗1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17=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all public; only Alice knows secret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only Bob knows secret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At the end, Alice and Bob have a shared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C145E-5ECF-14F9-F498-B921A3AB8C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4248" y="1057002"/>
                <a:ext cx="10112190" cy="5229498"/>
              </a:xfrm>
              <a:blipFill>
                <a:blip r:embed="rId3"/>
                <a:stretch>
                  <a:fillRect t="-314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AF0B0BD-8432-737E-0F41-AE24605CDC03}"/>
              </a:ext>
            </a:extLst>
          </p:cNvPr>
          <p:cNvSpPr txBox="1"/>
          <p:nvPr/>
        </p:nvSpPr>
        <p:spPr>
          <a:xfrm>
            <a:off x="131618" y="6131749"/>
            <a:ext cx="5798127" cy="58477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/>
              <a:t>Public key cryptography - Diffie-Hellman Key Exchange (full version)</a:t>
            </a:r>
          </a:p>
          <a:p>
            <a:r>
              <a:rPr lang="en-GB" sz="1600" dirty="0">
                <a:hlinkClick r:id="rId4"/>
              </a:rPr>
              <a:t>https://www.youtube.com/watch?v=YEBfamv-_do</a:t>
            </a:r>
            <a:r>
              <a:rPr lang="en-GB" sz="16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1F2AC-EFEC-BE87-D691-BFC213FEAC22}"/>
              </a:ext>
            </a:extLst>
          </p:cNvPr>
          <p:cNvSpPr txBox="1"/>
          <p:nvPr/>
        </p:nvSpPr>
        <p:spPr>
          <a:xfrm>
            <a:off x="6096001" y="6131748"/>
            <a:ext cx="5562600" cy="58477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/>
              <a:t>Diffie-Hellman Key Exchange: How to Share a Secret</a:t>
            </a:r>
          </a:p>
          <a:p>
            <a:r>
              <a:rPr lang="en-GB" sz="1600" dirty="0">
                <a:hlinkClick r:id="rId5"/>
              </a:rPr>
              <a:t>https://www.youtube.com/watch?v=85oMrKd8afY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78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Requirements for Public-Key Crypto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368F2-5F91-4C19-A68D-69030E00F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Computationally easy to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key pairs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encrypt/decrypt messages using either public or private key</a:t>
            </a:r>
          </a:p>
          <a:p>
            <a:pPr lvl="0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Computationally infeasible to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private key from public key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 cleartext without key</a:t>
            </a:r>
          </a:p>
          <a:p>
            <a:pPr lvl="0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key can be used for each role (public/private key)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Public-Key Crypto in Practice</a:t>
            </a:r>
            <a:endParaRPr lang="en-US" sz="4400" b="0" dirty="0">
              <a:latin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9CF750-12CC-3F42-84BE-176B87ACB504}"/>
              </a:ext>
            </a:extLst>
          </p:cNvPr>
          <p:cNvSpPr txBox="1">
            <a:spLocks noChangeArrowheads="1"/>
          </p:cNvSpPr>
          <p:nvPr/>
        </p:nvSpPr>
        <p:spPr>
          <a:xfrm>
            <a:off x="798692" y="1354068"/>
            <a:ext cx="10584926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/>
              <a:t>Public-key crypto, e.g., RSA is computationally intensive</a:t>
            </a:r>
          </a:p>
          <a:p>
            <a:pPr lvl="1" indent="-339725"/>
            <a:r>
              <a:rPr lang="en-US" sz="2800" dirty="0"/>
              <a:t>DES is at least 100 times faster than RSA</a:t>
            </a:r>
          </a:p>
          <a:p>
            <a:pPr indent="-339725"/>
            <a:r>
              <a:rPr lang="en-US" sz="3200" dirty="0"/>
              <a:t>In practice: use public key crypto to establish secure connection, then use symmetric encryption for encrypting data</a:t>
            </a:r>
          </a:p>
          <a:p>
            <a:pPr>
              <a:spcBef>
                <a:spcPct val="60000"/>
              </a:spcBef>
              <a:buFont typeface="Wingdings" charset="0"/>
              <a:buNone/>
            </a:pPr>
            <a:r>
              <a:rPr lang="en-US" sz="3200" dirty="0">
                <a:solidFill>
                  <a:srgbClr val="0012A0"/>
                </a:solidFill>
              </a:rPr>
              <a:t>session key, K</a:t>
            </a:r>
            <a:r>
              <a:rPr lang="en-US" sz="3200" baseline="-25000" dirty="0">
                <a:solidFill>
                  <a:srgbClr val="0012A0"/>
                </a:solidFill>
              </a:rPr>
              <a:t>S</a:t>
            </a:r>
          </a:p>
          <a:p>
            <a:pPr marL="457200"/>
            <a:r>
              <a:rPr lang="en-US" dirty="0"/>
              <a:t>Bob and Alice use public-key crypto to exchange a symmetric session key K</a:t>
            </a:r>
            <a:r>
              <a:rPr lang="en-US" baseline="-25000" dirty="0"/>
              <a:t>S</a:t>
            </a:r>
          </a:p>
          <a:p>
            <a:pPr marL="457200"/>
            <a:r>
              <a:rPr lang="en-US" dirty="0"/>
              <a:t>Then use K</a:t>
            </a:r>
            <a:r>
              <a:rPr lang="en-US" baseline="-25000" dirty="0"/>
              <a:t>S</a:t>
            </a:r>
            <a:r>
              <a:rPr lang="en-US" dirty="0"/>
              <a:t> for symmetric </a:t>
            </a:r>
            <a:r>
              <a:rPr lang="en-US" sz="2800" dirty="0"/>
              <a:t>encryption/decryption</a:t>
            </a: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86DC9-A42C-0441-7C87-4CD726CB1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385"/>
              </a:spcBef>
              <a:buClr>
                <a:srgbClr val="063DE8"/>
              </a:buClr>
              <a:buNone/>
              <a:tabLst>
                <a:tab pos="545465" algn="l"/>
              </a:tabLst>
            </a:pPr>
            <a:r>
              <a:rPr lang="en-GB" sz="2800" dirty="0">
                <a:latin typeface="Times New Roman"/>
                <a:cs typeface="Times New Roman"/>
              </a:rPr>
              <a:t>Public</a:t>
            </a:r>
            <a:r>
              <a:rPr lang="en-GB" sz="2800" spc="-30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Key</a:t>
            </a:r>
            <a:r>
              <a:rPr lang="en-GB" sz="2800" spc="-30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Encryption</a:t>
            </a:r>
            <a:r>
              <a:rPr lang="en-GB" sz="2800" spc="-3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uses</a:t>
            </a:r>
            <a:r>
              <a:rPr lang="en-GB" sz="2800" spc="-30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two</a:t>
            </a:r>
            <a:r>
              <a:rPr lang="en-GB" sz="2800" spc="-2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keys:</a:t>
            </a:r>
            <a:r>
              <a:rPr lang="en-GB" sz="2800" spc="-3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Public</a:t>
            </a:r>
            <a:r>
              <a:rPr lang="en-GB" sz="2800" spc="-30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and</a:t>
            </a:r>
            <a:r>
              <a:rPr lang="en-GB" sz="2800" spc="-35" dirty="0">
                <a:latin typeface="Times New Roman"/>
                <a:cs typeface="Times New Roman"/>
              </a:rPr>
              <a:t> </a:t>
            </a:r>
            <a:r>
              <a:rPr lang="en-GB" sz="2800" spc="-10" dirty="0">
                <a:latin typeface="Times New Roman"/>
                <a:cs typeface="Times New Roman"/>
              </a:rPr>
              <a:t>Private.</a:t>
            </a:r>
            <a:endParaRPr lang="en-GB" sz="2800" dirty="0">
              <a:latin typeface="Times New Roman"/>
              <a:cs typeface="Times New Roman"/>
            </a:endParaRPr>
          </a:p>
          <a:p>
            <a:pPr marL="545465" indent="-532765">
              <a:lnSpc>
                <a:spcPct val="100000"/>
              </a:lnSpc>
              <a:spcBef>
                <a:spcPts val="290"/>
              </a:spcBef>
              <a:buClr>
                <a:srgbClr val="063DE8"/>
              </a:buClr>
              <a:buAutoNum type="arabicPeriod"/>
              <a:tabLst>
                <a:tab pos="545465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Public key → used for encryption (confidentiality)</a:t>
            </a:r>
          </a:p>
          <a:p>
            <a:pPr marL="545465" indent="-532765">
              <a:lnSpc>
                <a:spcPct val="100000"/>
              </a:lnSpc>
              <a:spcBef>
                <a:spcPts val="290"/>
              </a:spcBef>
              <a:buClr>
                <a:srgbClr val="063DE8"/>
              </a:buClr>
              <a:buAutoNum type="arabicPeriod"/>
              <a:tabLst>
                <a:tab pos="545465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Private key → used for decryption</a:t>
            </a:r>
          </a:p>
          <a:p>
            <a:pPr marL="12700" indent="0">
              <a:lnSpc>
                <a:spcPct val="100000"/>
              </a:lnSpc>
              <a:spcBef>
                <a:spcPts val="290"/>
              </a:spcBef>
              <a:buClr>
                <a:srgbClr val="063DE8"/>
              </a:buClr>
              <a:buNone/>
              <a:tabLst>
                <a:tab pos="545465" algn="l"/>
              </a:tabLst>
            </a:pPr>
            <a:r>
              <a:rPr lang="en-US" altLang="zh-CN" sz="2800" dirty="0">
                <a:latin typeface="Times New Roman"/>
                <a:cs typeface="Times New Roman"/>
              </a:rPr>
              <a:t>Or</a:t>
            </a:r>
            <a:endParaRPr lang="en-US" sz="2800" dirty="0">
              <a:latin typeface="Times New Roman"/>
              <a:cs typeface="Times New Roman"/>
            </a:endParaRPr>
          </a:p>
          <a:p>
            <a:pPr marL="545465" indent="-532765">
              <a:lnSpc>
                <a:spcPct val="100000"/>
              </a:lnSpc>
              <a:spcBef>
                <a:spcPts val="290"/>
              </a:spcBef>
              <a:buClr>
                <a:srgbClr val="063DE8"/>
              </a:buClr>
              <a:buAutoNum type="arabicPeriod"/>
              <a:tabLst>
                <a:tab pos="545465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Private key → used for signing</a:t>
            </a:r>
          </a:p>
          <a:p>
            <a:pPr marL="545465" indent="-532765">
              <a:lnSpc>
                <a:spcPct val="100000"/>
              </a:lnSpc>
              <a:spcBef>
                <a:spcPts val="290"/>
              </a:spcBef>
              <a:buClr>
                <a:srgbClr val="063DE8"/>
              </a:buClr>
              <a:buAutoNum type="arabicPeriod"/>
              <a:tabLst>
                <a:tab pos="545465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Public key → used for verification</a:t>
            </a:r>
            <a:endParaRPr lang="en-GB" sz="2800" dirty="0">
              <a:latin typeface="Times New Roman"/>
              <a:cs typeface="Times New Roman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FBE1C5-98D0-6FFF-7407-5725C46E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</a:t>
            </a:r>
            <a:r>
              <a:rPr lang="en-GB" spc="-70" dirty="0"/>
              <a:t> </a:t>
            </a:r>
            <a:r>
              <a:rPr lang="en-GB" dirty="0"/>
              <a:t>Key</a:t>
            </a:r>
            <a:r>
              <a:rPr lang="en-GB" spc="-50" dirty="0"/>
              <a:t> </a:t>
            </a:r>
            <a:r>
              <a:rPr lang="en-US" sz="4400" dirty="0"/>
              <a:t>Crypto</a:t>
            </a:r>
            <a:r>
              <a:rPr lang="en-GB" dirty="0"/>
              <a:t>:</a:t>
            </a:r>
            <a:r>
              <a:rPr lang="en-GB" spc="-65" dirty="0"/>
              <a:t> </a:t>
            </a:r>
            <a:r>
              <a:rPr lang="en-GB" spc="-10" dirty="0"/>
              <a:t>Summary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3582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37AD1-186A-4E11-9068-AC04412C2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Random Numbers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9EDF9-09A2-416D-87F6-6BDAC93A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generate: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Keys for public-key algorithms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key for symmetric stream cipher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 key for use as a temporary session key or in creating a digital envelope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Handshaking to prevent replay attacks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key</a:t>
            </a:r>
            <a:endParaRPr lang="en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9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5" y="980728"/>
            <a:ext cx="8921829" cy="604082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D72EF4-D371-41F3-BA4A-EC40B824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942" y="94762"/>
            <a:ext cx="8568952" cy="868362"/>
          </a:xfrm>
        </p:spPr>
        <p:txBody>
          <a:bodyPr/>
          <a:lstStyle/>
          <a:p>
            <a:r>
              <a:rPr lang="en-US" dirty="0"/>
              <a:t>CIA Examples</a:t>
            </a:r>
            <a:endParaRPr lang="en-SE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54344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107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F466-4956-41E6-864C-3152551C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Random Number Requirements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D4858-9FC2-488C-B884-BFFAA3F5F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863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Randomness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 distribution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occurrence of each of the numbers should be approximately the same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 value in the sequence can be inferred from the others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Unpredictability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number is statistically independent of others in the sequence, so future elements of the sequence cannot be predicted based on past elements</a:t>
            </a:r>
            <a:endParaRPr lang="en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2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Pseudorandom vs. Random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9B914-F45F-4811-AA7F-70B9B5CCB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443"/>
            <a:ext cx="10830636" cy="5591168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Pseudorandom numbers are generated with deterministic algorithms with random seeds: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seed results in the same sequence of random numbers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sequence produced are not truly statistically random, but may pass </a:t>
            </a:r>
            <a:r>
              <a:rPr lang="en-US" dirty="0">
                <a:latin typeface="Times New Roman" panose="02020603050405020304" pitchFamily="18" charset="0"/>
                <a:ea typeface="ＭＳ Ｐゴシック" pitchFamily="-110" charset="-128"/>
                <a:cs typeface="Times New Roman" panose="02020603050405020304" pitchFamily="18" charset="0"/>
              </a:rPr>
              <a:t>many reasonable tests of randomness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rt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random number generator (TRNG):</a:t>
            </a:r>
          </a:p>
          <a:p>
            <a:pPr lvl="1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a nondeterministic source to produce randomness</a:t>
            </a:r>
          </a:p>
          <a:p>
            <a:pPr lvl="1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operate by measuring unpredictable natural processes</a:t>
            </a:r>
          </a:p>
          <a:p>
            <a:pPr lvl="2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radiation, gas discharge, leaky capacitors</a:t>
            </a:r>
          </a:p>
        </p:txBody>
      </p:sp>
    </p:spTree>
    <p:extLst>
      <p:ext uri="{BB962C8B-B14F-4D97-AF65-F5344CB8AC3E}">
        <p14:creationId xmlns:p14="http://schemas.microsoft.com/office/powerpoint/2010/main" val="52183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08E4A-C7ED-4DAC-9EAC-D68E349DF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Vulnerabilities, Threats and Attacks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6ABB1-F7E6-4269-910E-53FBE3922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26" y="1346444"/>
            <a:ext cx="6258946" cy="533738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of vulnerabilities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Corrupted (loss of integrity)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Leaky (loss of confidentiality)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Unavailable or very slow (loss of availability)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Capable of exploiting vulnerabilities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potential security harm to an asset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Attacks (threats carried out)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Insider vs. outsider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vs. active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180DA-7843-45AB-B9F7-1C4294E3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54344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107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59C401-A575-5718-13B2-5D2C0BEAC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795" y="1545776"/>
            <a:ext cx="5735580" cy="45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B2E27-FFF3-435F-839D-3DFCAE7E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Attacks to Compromise Confidentiality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8BF2-C724-4D37-A253-B13781DC8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113"/>
            <a:ext cx="10515600" cy="478971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passive attacks, attacker attempts to learn or make use of information from the system but does not affect system resources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Eavesdropping on, or monitoring of, transmissions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of attacker is to obtain information that is being transmitted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categories 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Leaking of message content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analysis: attacker infers information from network traffic patterns, 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though message content is not leaked (e.g., with encryption)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F986F-1C60-4AF9-9F6E-F31B0082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54344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107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09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4D30-6019-4740-84FF-D014C81D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Active Attacks to Compromise Integrity &amp; Availability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74F37-A27F-4BAF-A02F-335C9340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524000"/>
            <a:ext cx="11414760" cy="514536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active attacks, attacker attempts to alter system resources or affect their operation.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some modification of the data stream or the creation of a false stream.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categories: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Replay: attacker captures a message and subsequent retransmits it to produce an unauthorized effect.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Masquerade / Impersonation: one entity pretends to be a different entity, e.g.,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fake (spoof) source address in packet (or any field in packet)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of messages: some portion of a message is altered, or messages are delayed or reordered.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Denial of Service: 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or inhibits the normal use of the target system.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AB9D3-4AA0-4E57-BA6E-CF7D2C17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54344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107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1229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Countermeasures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54344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107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15FA1-0F6E-41C4-8942-87FA36F42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used to deal with security attacks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Prevent, Detect, Recover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is to minimize residual level of risk to the assets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Attack Surface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54344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107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039C8-15C3-4C99-A4E7-84C4980C6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46443"/>
            <a:ext cx="10983686" cy="5441478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attack surface consists of the reachable and exploitable vulnerabilities in a system, including: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Attack Surface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Vulnerabilities over an enterprise network, wide-area network, or the Internet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network protocol vulnerabilities, such as those used for DoS attacks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Attack Surface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Vulnerabilities in application, utility, or operating system code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Attack Surface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engineering, human error, and trusted insiders</a:t>
            </a:r>
          </a:p>
        </p:txBody>
      </p:sp>
    </p:spTree>
    <p:extLst>
      <p:ext uri="{BB962C8B-B14F-4D97-AF65-F5344CB8AC3E}">
        <p14:creationId xmlns:p14="http://schemas.microsoft.com/office/powerpoint/2010/main" val="297693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a48a9ac-7937-4134-8b13-3620bf967764}" enabled="1" method="Privileged" siteId="{5a4ba6f9-f531-4f32-9467-398f19e69de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31857</TotalTime>
  <Words>9147</Words>
  <Application>Microsoft Office PowerPoint</Application>
  <PresentationFormat>Widescreen</PresentationFormat>
  <Paragraphs>1009</Paragraphs>
  <Slides>41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__fkGroteskNeue_598ab8</vt:lpstr>
      <vt:lpstr>Arial</vt:lpstr>
      <vt:lpstr>Calibri</vt:lpstr>
      <vt:lpstr>Calibri Light</vt:lpstr>
      <vt:lpstr>Cambria Math</vt:lpstr>
      <vt:lpstr>Courier New</vt:lpstr>
      <vt:lpstr>Gill Sans MT</vt:lpstr>
      <vt:lpstr>Roboto</vt:lpstr>
      <vt:lpstr>Roboto Light</vt:lpstr>
      <vt:lpstr>Roboto Medium</vt:lpstr>
      <vt:lpstr>Symbol</vt:lpstr>
      <vt:lpstr>Times New Roman</vt:lpstr>
      <vt:lpstr>Wingdings</vt:lpstr>
      <vt:lpstr>Office Theme</vt:lpstr>
      <vt:lpstr>Simple Lecture</vt:lpstr>
      <vt:lpstr>PowerPoint Presentation</vt:lpstr>
      <vt:lpstr>Outline</vt:lpstr>
      <vt:lpstr>The CIA Triad</vt:lpstr>
      <vt:lpstr>CIA Examples</vt:lpstr>
      <vt:lpstr>Vulnerabilities, Threats and Attacks</vt:lpstr>
      <vt:lpstr>Passive Attacks to Compromise Confidentiality</vt:lpstr>
      <vt:lpstr>Active Attacks to Compromise Integrity &amp; Availability</vt:lpstr>
      <vt:lpstr>Countermeasures</vt:lpstr>
      <vt:lpstr>Attack Surface</vt:lpstr>
      <vt:lpstr>Security Risk</vt:lpstr>
      <vt:lpstr>Terminology</vt:lpstr>
      <vt:lpstr>Friends and enemies: Alice, Bob, Trudy</vt:lpstr>
      <vt:lpstr>Symmetric Encryption</vt:lpstr>
      <vt:lpstr>Simple encryption scheme</vt:lpstr>
      <vt:lpstr>A more sophisticated encryption approach</vt:lpstr>
      <vt:lpstr>Block &amp; Stream Ciphers</vt:lpstr>
      <vt:lpstr>An Example Stream Cypher</vt:lpstr>
      <vt:lpstr>Block Encryption</vt:lpstr>
      <vt:lpstr>Block Encryption (Cont)</vt:lpstr>
      <vt:lpstr>Block Cipher: Electronic CodeBook (ECB)</vt:lpstr>
      <vt:lpstr>Block Cipher: Cipher Block Chaining (CBC)</vt:lpstr>
      <vt:lpstr>Data Encryption Standard (DES)</vt:lpstr>
      <vt:lpstr>Triple DES (3DES)</vt:lpstr>
      <vt:lpstr>Advanced Encryption Standard (AES)</vt:lpstr>
      <vt:lpstr>Attacks against Symmetric Encryption </vt:lpstr>
      <vt:lpstr>Time Required for Brute-Force Attack</vt:lpstr>
      <vt:lpstr>Symmetric Key Encryption: Summary</vt:lpstr>
      <vt:lpstr>Public Key Cryptography</vt:lpstr>
      <vt:lpstr>Public-Key Crypto for Confidentiality</vt:lpstr>
      <vt:lpstr>Public-Key Crypto for Integrity and Non-Repudiation</vt:lpstr>
      <vt:lpstr>Public-Key Crypto for both Confidentiality and Integrity/Non-Repudiation</vt:lpstr>
      <vt:lpstr>Public-Key Crypto Algorithms and Protocols</vt:lpstr>
      <vt:lpstr>Prerequisite: Modular Arithmetic</vt:lpstr>
      <vt:lpstr>Diffie-Hellman</vt:lpstr>
      <vt:lpstr>Diffie-Hellman Example</vt:lpstr>
      <vt:lpstr>Requirements for Public-Key Crypto</vt:lpstr>
      <vt:lpstr>Public-Key Crypto in Practice</vt:lpstr>
      <vt:lpstr>Public Key Crypto: Summary</vt:lpstr>
      <vt:lpstr>Random Numbers</vt:lpstr>
      <vt:lpstr>Random Number Requirements</vt:lpstr>
      <vt:lpstr>Pseudorandom vs. Random Numbers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1116</cp:revision>
  <dcterms:created xsi:type="dcterms:W3CDTF">2020-01-18T07:24:59Z</dcterms:created>
  <dcterms:modified xsi:type="dcterms:W3CDTF">2026-04-30T19:53:33Z</dcterms:modified>
</cp:coreProperties>
</file>