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Light" panose="02000000000000000000" pitchFamily="2" charset="0"/>
      <p:regular r:id="rId58"/>
      <p:bold r:id="rId59"/>
      <p:italic r:id="rId60"/>
      <p:boldItalic r:id="rId61"/>
    </p:embeddedFont>
    <p:embeddedFont>
      <p:font typeface="Roboto Medium" panose="02000000000000000000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ing.google.com/#/infrastructur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oudflare.com/network/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c4a5dd09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c4a5dd09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c4a5dd09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ec4a5dd09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c4a5dd09d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c4a5dd09d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c4a5dd09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c4a5dd09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- google or youtube if the server hosts both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c4a5dd09d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ec4a5dd09d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Redirected case location header used to point to where the content actually is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c4a5dd09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c4a5dd09d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c4a5dd09d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ec4a5dd09d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c568396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c5683964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I've decided I would like to put a file at the location New file. HTML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here's the text of the file and the response says 201 it's created and it lives at new file.HTML and it doesn't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any further data so there's another example of the request having data but the response not having data and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totally fine too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c5683964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c5683964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c5683964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c5683964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c5683964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ec5683964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c4a5dd09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c4a5dd09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c5683964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ec5683964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c5683964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ec5683964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c5683964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ec5683964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c5683964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ec5683964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c5683964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ec56839645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ec56839645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ec56839645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icon, personalized content on youtube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ec5683964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ec5683964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needs are decreased due to lower bandwidth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ec5683964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ec5683964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c56839645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ec56839645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ec5683964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ec5683964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c4a5dd09d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c4a5dd09d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HTTP is layer 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you can pick any random Port that you want to start the connection and then the server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 data back to your randomly chosen port or room number by contrast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server they do need a constant port number because if you think about public buildings like soda Hall well the 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numbers on the classrooms those have to be constant you can't just go to soda Hall and start shuffling around the 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c5683964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ec5683964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c5683964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c56839645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ec56839645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ec56839645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Verizon - google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ec5683964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ec5683964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c56839645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ec56839645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https://peering.google.com/#/infrastructure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https://www.cloudflare.com/network/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ec5683964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ec5683964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ec56839645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ec56839645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ec5683964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ec5683964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ec56839645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ec56839645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ec56839645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ec56839645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c4a5dd09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c4a5dd09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his is how you break down what HTT TP requests look like so we'll start with requests and then we'll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responses so the thing I find kind of interesting about HTTP is that the syntax is actually the human readable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other words the data that we're sending it's literally these English characters that you're sending over TCP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you start the TCP connection and once you have that pipe the letters that you feed into the pipe it's literally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characters a human can actually read this you can even type this so if you're really old school you could open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terminal start an HTTP connection and you could literally type the characters of this request and the server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understand what you're saying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ec5683964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ec5683964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ec56839645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ec56839645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ec56839645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ec56839645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contrast that I want to point out is originally we had these two servers with the same IP address and then we tried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approach where they have the same domain everyone is google.com but they have different IP addresses and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actually moving to another approach where everyone has different domains and different IP addresses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SF O.G google.com has its own domain Mia cach has its own domain and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their own separate IP addresses so what's good about this one well this one's good because the application knows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where the end user is coming from so we no longer have this problem where everyone's going through the same cache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application can just look at the TCP header and say or the IP header and 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1:14:03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you are from San Francisco so go to SFO cach to grab your video or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1:14:08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Miami so go to Mia cach to grab your YouTube video the application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ec56839645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ec56839645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ec5683964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ec5683964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ec56839645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ec56839645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can push logos preemptively since they know you need them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ec56839645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ec56839645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ec56839645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ec56839645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c4a5dd09d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c4a5dd09d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code 200 is OK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Hypertext Markup Language (HTML)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c4a5dd09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c4a5dd09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c4a5dd09d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c4a5dd09d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c4a5dd09d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c4a5dd09d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c4a5dd09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c4a5dd09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400 - client screwed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500 - server screwed up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TTP_referer#Etymolo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vine.com/inthenews/netflix-is-responsible-for-15-of-global-internet-traffic-consump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dni/abou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caching.svta.or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3techs.com/technologies/details/ce-httpsdefault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tatusdogs.com/203-non-authoritative-inform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latin typeface="Roboto Medium"/>
                <a:ea typeface="Roboto Medium"/>
                <a:cs typeface="Roboto Medium"/>
                <a:sym typeface="Roboto Medium"/>
              </a:rPr>
              <a:t>CSC 175, Spring 2026</a:t>
            </a:r>
            <a:endParaRPr sz="160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oboto Light"/>
                <a:ea typeface="Roboto Light"/>
                <a:cs typeface="Roboto Light"/>
                <a:sym typeface="Roboto Light"/>
              </a:rPr>
              <a:t>Slides credit: </a:t>
            </a:r>
            <a:r>
              <a:rPr lang="en-US" altLang="zh-CN" sz="1600" dirty="0">
                <a:latin typeface="Roboto Light"/>
                <a:ea typeface="Roboto Light"/>
                <a:cs typeface="Roboto Light"/>
                <a:sym typeface="Roboto Light"/>
              </a:rPr>
              <a:t>CS168@UC Berkeley</a:t>
            </a: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HTTP and CDNs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15 (Applications 2)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HTTP Responses – Status Codes</a:t>
            </a: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Sometimes, which status code we should use is ambiguous.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Request the Google homepage with HTTP/0.9.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Maybe Google should respond with: </a:t>
            </a:r>
            <a:r>
              <a:rPr lang="en" b="1">
                <a:solidFill>
                  <a:srgbClr val="38761D"/>
                </a:solidFill>
              </a:rPr>
              <a:t>505 HTTP Version Not Supported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Google actually responds with: </a:t>
            </a:r>
            <a:r>
              <a:rPr lang="en" b="1">
                <a:solidFill>
                  <a:srgbClr val="38761D"/>
                </a:solidFill>
              </a:rPr>
              <a:t>400 Bad Request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Usually, the category of error is the most important.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example: 400 or 500 = error.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to elicit the correct behavior from the client.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A12B6-B5C0-B772-450D-D22F4F6609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Headers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Requests and responses can contain additional metadata in the form of </a:t>
            </a:r>
            <a:r>
              <a:rPr lang="en" b="1"/>
              <a:t>headers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Headers aren't mandatory (though server/client might expect a header and error).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headers are optional information.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User-Agent</a:t>
            </a:r>
            <a:r>
              <a:rPr lang="en"/>
              <a:t>: What program (e.g. Firefox, Chrome) the client is using.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Could</a:t>
            </a:r>
            <a:r>
              <a:rPr lang="en"/>
              <a:t> result in different processing of the request.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headers are critical information.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"/>
              <a:t>: File type of the response. (e.g. HTML, JPEG image, MP4 video...)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F5297-90AF-BC8B-FEFA-6960D8384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Header Classes – Request</a:t>
            </a:r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Headers can be classified into three types.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Request</a:t>
            </a:r>
            <a:r>
              <a:rPr lang="en"/>
              <a:t> headers pass information about the client to the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Accept</a:t>
            </a:r>
            <a:r>
              <a:rPr lang="en"/>
              <a:t>: What file type the client is expecting in the response. Examples: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Accept: text/html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Accept: application/json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nsolas"/>
              <a:buChar char="○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Accept: image/*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Host</a:t>
            </a:r>
            <a:r>
              <a:rPr lang="en"/>
              <a:t>: If a server is hosting multiple websites, identifies which website the client is aiming to access.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nsolas"/>
              <a:buChar char="○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Host: google.com:80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Referer</a:t>
            </a:r>
            <a:r>
              <a:rPr lang="en"/>
              <a:t>: How the client triggered this request (e.g. clicking a link on Facebook).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User-Agent</a:t>
            </a:r>
            <a:r>
              <a:rPr lang="en"/>
              <a:t>: What program (e.g. Firefox, Chrome) the client is using.</a:t>
            </a:r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4764850" y="4247734"/>
            <a:ext cx="4251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"Referer" was </a:t>
            </a:r>
            <a:r>
              <a:rPr lang="en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misspelled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the original spec. </a:t>
            </a:r>
            <a:r>
              <a:rPr lang="en-US" altLang="zh-CN" dirty="0"/>
              <a:t>"</a:t>
            </a:r>
            <a:r>
              <a:rPr lang="en-US" altLang="zh-CN" dirty="0" err="1"/>
              <a:t>Referer</a:t>
            </a:r>
            <a:r>
              <a:rPr lang="en-US" altLang="zh-CN" dirty="0"/>
              <a:t>" has become a widely used spelling when discussing HTTP referrers.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F9DF2-48A9-61B6-A590-5165A0827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HTTP Header Classes – Response and Representation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Response</a:t>
            </a:r>
            <a:r>
              <a:rPr lang="en"/>
              <a:t> headers are in the response, but </a:t>
            </a:r>
            <a:r>
              <a:rPr lang="en" i="1"/>
              <a:t>not</a:t>
            </a:r>
            <a:r>
              <a:rPr lang="en"/>
              <a:t> directly related to the content.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"/>
              <a:t>: When the server generated the response.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"/>
              <a:t>: In 300 redirect responses, where the content moved to.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Server</a:t>
            </a:r>
            <a:r>
              <a:rPr lang="en"/>
              <a:t>: What software the server used to generate the response.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Representation</a:t>
            </a:r>
            <a:r>
              <a:rPr lang="en"/>
              <a:t> headers are used in both requests and responses to describe how the content is represented.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"/>
              <a:t>: File type of the response. (e.g. HTML, JPEG image, MP4 video...)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Content-Encoding</a:t>
            </a:r>
            <a:r>
              <a:rPr lang="en"/>
              <a:t>: How the response is encoded into bits.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Content-Encoding: gzip</a:t>
            </a:r>
            <a:r>
              <a:rPr lang="en"/>
              <a:t> says the contents were compressed.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E4C1A-2839-C8E1-E95C-571ED9AB3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HTTP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Protocol Specification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Speeding Up HTTP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Content Delivery Networks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Deployment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Directing Clients to Caches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Newer HTTP Versions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Examples</a:t>
            </a: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4C391-66EB-57C5-E186-3EF401FBD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Examples</a:t>
            </a: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1348700" y="3653175"/>
            <a:ext cx="28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4617400" y="3653175"/>
            <a:ext cx="317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We need a URL in all requests (even POST requests).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URL tells the server how to parse the information in the body of the request.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</a:t>
            </a: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/send-money</a:t>
            </a:r>
            <a:r>
              <a:rPr lang="en"/>
              <a:t> and </a:t>
            </a: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/request-money</a:t>
            </a:r>
            <a:r>
              <a:rPr lang="en"/>
              <a:t> do different things.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The HTTP request can contain data.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and PUT requests might contain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requests probably don't contain data.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This response doesn't have any content.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"/>
              <a:t> header redirects the user to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success.html</a:t>
            </a:r>
            <a:r>
              <a:rPr lang="en"/>
              <a:t> page.</a:t>
            </a:r>
            <a:endParaRPr/>
          </a:p>
        </p:txBody>
      </p:sp>
      <p:sp>
        <p:nvSpPr>
          <p:cNvPr id="290" name="Google Shape;290;p42"/>
          <p:cNvSpPr/>
          <p:nvPr/>
        </p:nvSpPr>
        <p:spPr>
          <a:xfrm>
            <a:off x="1338600" y="4053375"/>
            <a:ext cx="2854500" cy="97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/send-money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User-Agent: robjs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target=alice&amp;amount=10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4607300" y="4053375"/>
            <a:ext cx="3177900" cy="97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201 Created</a:t>
            </a:r>
            <a:endParaRPr b="1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Location: success.html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2" name="Google Shape;292;p42"/>
          <p:cNvCxnSpPr>
            <a:stCxn id="290" idx="3"/>
            <a:endCxn id="291" idx="1"/>
          </p:cNvCxnSpPr>
          <p:nvPr/>
        </p:nvCxnSpPr>
        <p:spPr>
          <a:xfrm>
            <a:off x="4193100" y="4539975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9201A-81EE-18B6-2F14-86A9B903E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Examples</a:t>
            </a:r>
            <a:endParaRPr/>
          </a:p>
        </p:txBody>
      </p:sp>
      <p:sp>
        <p:nvSpPr>
          <p:cNvPr id="298" name="Google Shape;298;p43"/>
          <p:cNvSpPr txBox="1"/>
          <p:nvPr/>
        </p:nvSpPr>
        <p:spPr>
          <a:xfrm>
            <a:off x="1348700" y="3653175"/>
            <a:ext cx="28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4617400" y="3653175"/>
            <a:ext cx="317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Response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request has data (PUT a file on the server).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response does not have data.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Content-Location</a:t>
            </a:r>
            <a:r>
              <a:rPr lang="en"/>
              <a:t> header says that the file we uploaded is stored 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newfile.html</a:t>
            </a:r>
            <a:r>
              <a:rPr lang="en"/>
              <a:t>.</a:t>
            </a:r>
            <a:endParaRPr/>
          </a:p>
        </p:txBody>
      </p:sp>
      <p:sp>
        <p:nvSpPr>
          <p:cNvPr id="301" name="Google Shape;301;p43"/>
          <p:cNvSpPr/>
          <p:nvPr/>
        </p:nvSpPr>
        <p:spPr>
          <a:xfrm>
            <a:off x="1338600" y="4053375"/>
            <a:ext cx="2854500" cy="97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PUT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/newfile.html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User-Agent: robjs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&lt;p&gt;Some File&lt;/p&gt;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4607300" y="4053375"/>
            <a:ext cx="3177900" cy="97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201 Created</a:t>
            </a:r>
            <a:endParaRPr b="1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Content-Location: newfile.html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03" name="Google Shape;303;p43"/>
          <p:cNvCxnSpPr>
            <a:stCxn id="301" idx="3"/>
            <a:endCxn id="302" idx="1"/>
          </p:cNvCxnSpPr>
          <p:nvPr/>
        </p:nvCxnSpPr>
        <p:spPr>
          <a:xfrm>
            <a:off x="4193100" y="4539975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B1BD8-A1A0-CF87-43D3-6AAC4DA2F9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HTTP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Protocol Specification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Examples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Speeding Up HTTP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Content Delivery Networks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Deployment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Directing Clients to Caches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Newer HTTP Versions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Speeding Up HTTP</a:t>
            </a:r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5D87C-F5A8-D52D-008A-31076ABC1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HTTP Requests</a:t>
            </a:r>
            <a:endParaRPr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Loading a single website can require multiple HTTP requests.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request for the HTML (text/formatting) of the page.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requests for every picture.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requests for scripts to make the page interactive.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Naive approach: Separate TCP connection for each request.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to do a 3-way handshake for every request.</a:t>
            </a:r>
            <a:endParaRPr/>
          </a:p>
        </p:txBody>
      </p:sp>
      <p:sp>
        <p:nvSpPr>
          <p:cNvPr id="317" name="Google Shape;317;p45"/>
          <p:cNvSpPr/>
          <p:nvPr/>
        </p:nvSpPr>
        <p:spPr>
          <a:xfrm>
            <a:off x="598875" y="3822900"/>
            <a:ext cx="1562400" cy="996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(random port)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6962525" y="3822900"/>
            <a:ext cx="1562400" cy="99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(port 80)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45"/>
          <p:cNvCxnSpPr/>
          <p:nvPr/>
        </p:nvCxnSpPr>
        <p:spPr>
          <a:xfrm>
            <a:off x="2161275" y="4168950"/>
            <a:ext cx="480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0" name="Google Shape;320;p45"/>
          <p:cNvSpPr txBox="1"/>
          <p:nvPr/>
        </p:nvSpPr>
        <p:spPr>
          <a:xfrm>
            <a:off x="3122050" y="3953550"/>
            <a:ext cx="2879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/googlelogo.png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21" name="Google Shape;321;p45"/>
          <p:cNvCxnSpPr/>
          <p:nvPr/>
        </p:nvCxnSpPr>
        <p:spPr>
          <a:xfrm>
            <a:off x="2161275" y="4626150"/>
            <a:ext cx="480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2" name="Google Shape;322;p45"/>
          <p:cNvSpPr txBox="1"/>
          <p:nvPr/>
        </p:nvSpPr>
        <p:spPr>
          <a:xfrm>
            <a:off x="3122050" y="4410750"/>
            <a:ext cx="2879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/googleicon.png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F3C19-B4E2-1002-0A2F-D89BF4D18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HTTP Requests – Pipelining</a:t>
            </a:r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Smarter approach: Allow multiple requests to be </a:t>
            </a:r>
            <a:r>
              <a:rPr lang="en" b="1"/>
              <a:t>pipelined</a:t>
            </a:r>
            <a:r>
              <a:rPr lang="en"/>
              <a:t> over the same TCP connection.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Trade-off: The server must maintain more open connections.</a:t>
            </a:r>
            <a:endParaRPr/>
          </a:p>
        </p:txBody>
      </p:sp>
      <p:sp>
        <p:nvSpPr>
          <p:cNvPr id="329" name="Google Shape;329;p46"/>
          <p:cNvSpPr/>
          <p:nvPr/>
        </p:nvSpPr>
        <p:spPr>
          <a:xfrm>
            <a:off x="598875" y="3822900"/>
            <a:ext cx="1562400" cy="996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(random port)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6"/>
          <p:cNvSpPr/>
          <p:nvPr/>
        </p:nvSpPr>
        <p:spPr>
          <a:xfrm>
            <a:off x="6962525" y="3822900"/>
            <a:ext cx="1562400" cy="99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(port 80)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1" name="Google Shape;331;p46"/>
          <p:cNvCxnSpPr/>
          <p:nvPr/>
        </p:nvCxnSpPr>
        <p:spPr>
          <a:xfrm>
            <a:off x="2161275" y="4502220"/>
            <a:ext cx="480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2" name="Google Shape;332;p46"/>
          <p:cNvSpPr txBox="1"/>
          <p:nvPr/>
        </p:nvSpPr>
        <p:spPr>
          <a:xfrm>
            <a:off x="3122050" y="4258350"/>
            <a:ext cx="2879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/googleicon.png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3122050" y="4029750"/>
            <a:ext cx="2879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/googlelogo.png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CE29E-D32C-736A-16BD-8B2E6B200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HTTP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Protocol Specification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Examples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Speeding Up HTTP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Content Delivery Networks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Deployment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Directing Clients to Caches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Newer HTTP Versions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Specification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CB2E1-5485-B825-0887-86B7EAE929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Cache Types</a:t>
            </a:r>
            <a:endParaRPr/>
          </a:p>
        </p:txBody>
      </p:sp>
      <p:sp>
        <p:nvSpPr>
          <p:cNvPr id="339" name="Google Shape;339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Optimization: Cache data to avoid sending duplicate requests for the same content.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Naive approach: Every request goes to to the origin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 server: The server with the true (not cached) version of the content.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3 types of caches: Private, Proxy, Managed.</a:t>
            </a:r>
            <a:endParaRPr/>
          </a:p>
        </p:txBody>
      </p:sp>
      <p:sp>
        <p:nvSpPr>
          <p:cNvPr id="340" name="Google Shape;340;p47"/>
          <p:cNvSpPr/>
          <p:nvPr/>
        </p:nvSpPr>
        <p:spPr>
          <a:xfrm>
            <a:off x="3220150" y="313787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3220150" y="376902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3220150" y="4400200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7900250" y="3137875"/>
            <a:ext cx="746700" cy="17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4" name="Google Shape;344;p47"/>
          <p:cNvCxnSpPr/>
          <p:nvPr/>
        </p:nvCxnSpPr>
        <p:spPr>
          <a:xfrm>
            <a:off x="4307650" y="3334500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47"/>
          <p:cNvCxnSpPr/>
          <p:nvPr/>
        </p:nvCxnSpPr>
        <p:spPr>
          <a:xfrm>
            <a:off x="4307650" y="3486898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47"/>
          <p:cNvCxnSpPr/>
          <p:nvPr/>
        </p:nvCxnSpPr>
        <p:spPr>
          <a:xfrm>
            <a:off x="4307650" y="3944080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47"/>
          <p:cNvCxnSpPr/>
          <p:nvPr/>
        </p:nvCxnSpPr>
        <p:spPr>
          <a:xfrm>
            <a:off x="4307650" y="4096479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47"/>
          <p:cNvCxnSpPr/>
          <p:nvPr/>
        </p:nvCxnSpPr>
        <p:spPr>
          <a:xfrm>
            <a:off x="4307650" y="4564002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47"/>
          <p:cNvCxnSpPr/>
          <p:nvPr/>
        </p:nvCxnSpPr>
        <p:spPr>
          <a:xfrm>
            <a:off x="4307650" y="4716400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47"/>
          <p:cNvCxnSpPr/>
          <p:nvPr/>
        </p:nvCxnSpPr>
        <p:spPr>
          <a:xfrm>
            <a:off x="403346" y="4215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47"/>
          <p:cNvCxnSpPr/>
          <p:nvPr/>
        </p:nvCxnSpPr>
        <p:spPr>
          <a:xfrm>
            <a:off x="403346" y="4596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47"/>
          <p:cNvSpPr txBox="1"/>
          <p:nvPr/>
        </p:nvSpPr>
        <p:spPr>
          <a:xfrm>
            <a:off x="1036888" y="4096475"/>
            <a:ext cx="117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= first request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7"/>
          <p:cNvSpPr txBox="1"/>
          <p:nvPr/>
        </p:nvSpPr>
        <p:spPr>
          <a:xfrm>
            <a:off x="1036888" y="4481800"/>
            <a:ext cx="145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= second request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403350" y="3137875"/>
            <a:ext cx="18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this diagram, 3 clients each request the same resource twice.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3CE86-17CC-EFA7-4756-68A96EF5B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Cache Types</a:t>
            </a:r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Private</a:t>
            </a:r>
            <a:r>
              <a:rPr lang="en"/>
              <a:t> caches are tied to a specific end client (e.g. in a user's browser).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user requests something for the second time, they can use the cache.</a:t>
            </a:r>
            <a:endParaRPr/>
          </a:p>
        </p:txBody>
      </p:sp>
      <p:sp>
        <p:nvSpPr>
          <p:cNvPr id="361" name="Google Shape;361;p48"/>
          <p:cNvSpPr/>
          <p:nvPr/>
        </p:nvSpPr>
        <p:spPr>
          <a:xfrm>
            <a:off x="3220150" y="313787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3220150" y="376902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8"/>
          <p:cNvSpPr/>
          <p:nvPr/>
        </p:nvSpPr>
        <p:spPr>
          <a:xfrm>
            <a:off x="3220150" y="4400200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48"/>
          <p:cNvCxnSpPr/>
          <p:nvPr/>
        </p:nvCxnSpPr>
        <p:spPr>
          <a:xfrm>
            <a:off x="4307650" y="3357800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5" name="Google Shape;365;p48"/>
          <p:cNvCxnSpPr/>
          <p:nvPr/>
        </p:nvCxnSpPr>
        <p:spPr>
          <a:xfrm rot="10800000">
            <a:off x="2924350" y="3486900"/>
            <a:ext cx="29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6" name="Google Shape;366;p48"/>
          <p:cNvCxnSpPr/>
          <p:nvPr/>
        </p:nvCxnSpPr>
        <p:spPr>
          <a:xfrm>
            <a:off x="4307650" y="3967392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48"/>
          <p:cNvCxnSpPr/>
          <p:nvPr/>
        </p:nvCxnSpPr>
        <p:spPr>
          <a:xfrm rot="10800000">
            <a:off x="2924350" y="4096480"/>
            <a:ext cx="29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48"/>
          <p:cNvCxnSpPr/>
          <p:nvPr/>
        </p:nvCxnSpPr>
        <p:spPr>
          <a:xfrm>
            <a:off x="4307650" y="4587325"/>
            <a:ext cx="359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48"/>
          <p:cNvCxnSpPr/>
          <p:nvPr/>
        </p:nvCxnSpPr>
        <p:spPr>
          <a:xfrm rot="10800000">
            <a:off x="2924350" y="4716400"/>
            <a:ext cx="29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p48"/>
          <p:cNvSpPr/>
          <p:nvPr/>
        </p:nvSpPr>
        <p:spPr>
          <a:xfrm>
            <a:off x="2634100" y="3323410"/>
            <a:ext cx="290100" cy="305100"/>
          </a:xfrm>
          <a:prstGeom prst="can">
            <a:avLst>
              <a:gd name="adj" fmla="val 34743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48"/>
          <p:cNvSpPr/>
          <p:nvPr/>
        </p:nvSpPr>
        <p:spPr>
          <a:xfrm>
            <a:off x="2634100" y="3949662"/>
            <a:ext cx="290100" cy="305100"/>
          </a:xfrm>
          <a:prstGeom prst="can">
            <a:avLst>
              <a:gd name="adj" fmla="val 34743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48"/>
          <p:cNvSpPr/>
          <p:nvPr/>
        </p:nvSpPr>
        <p:spPr>
          <a:xfrm>
            <a:off x="2634100" y="4559262"/>
            <a:ext cx="290100" cy="305100"/>
          </a:xfrm>
          <a:prstGeom prst="can">
            <a:avLst>
              <a:gd name="adj" fmla="val 34743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3" name="Google Shape;373;p48"/>
          <p:cNvCxnSpPr/>
          <p:nvPr/>
        </p:nvCxnSpPr>
        <p:spPr>
          <a:xfrm>
            <a:off x="403346" y="4215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p48"/>
          <p:cNvCxnSpPr/>
          <p:nvPr/>
        </p:nvCxnSpPr>
        <p:spPr>
          <a:xfrm>
            <a:off x="403346" y="4596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48"/>
          <p:cNvSpPr txBox="1"/>
          <p:nvPr/>
        </p:nvSpPr>
        <p:spPr>
          <a:xfrm>
            <a:off x="1036888" y="4096475"/>
            <a:ext cx="117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= first request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8"/>
          <p:cNvSpPr txBox="1"/>
          <p:nvPr/>
        </p:nvSpPr>
        <p:spPr>
          <a:xfrm>
            <a:off x="1036888" y="4481800"/>
            <a:ext cx="145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= second request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48"/>
          <p:cNvSpPr txBox="1"/>
          <p:nvPr/>
        </p:nvSpPr>
        <p:spPr>
          <a:xfrm>
            <a:off x="403350" y="3137875"/>
            <a:ext cx="18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this diagram, 3 clients each request the same resource twice.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48"/>
          <p:cNvSpPr/>
          <p:nvPr/>
        </p:nvSpPr>
        <p:spPr>
          <a:xfrm>
            <a:off x="7900250" y="3137875"/>
            <a:ext cx="746700" cy="17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2BD8D-BE3B-27AA-3E25-0EB9E9175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Cache Types</a:t>
            </a:r>
            <a:endParaRPr/>
          </a:p>
        </p:txBody>
      </p:sp>
      <p:sp>
        <p:nvSpPr>
          <p:cNvPr id="384" name="Google Shape;384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Proxy </a:t>
            </a:r>
            <a:r>
              <a:rPr lang="en"/>
              <a:t>caches are in the network (not end host).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client's first request goes to the origin server.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subsequent requests can be served by the proxy cache.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Proxy caches are operated by a third party (not the client or server).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Clients need to be redirected to the proxy cache somehow.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DNS resolver could lie and say, "server's IP address is [</a:t>
            </a:r>
            <a:r>
              <a:rPr lang="en" i="1"/>
              <a:t>proxy cache address</a:t>
            </a:r>
            <a:r>
              <a:rPr lang="en"/>
              <a:t>]."</a:t>
            </a:r>
            <a:endParaRPr/>
          </a:p>
        </p:txBody>
      </p:sp>
      <p:sp>
        <p:nvSpPr>
          <p:cNvPr id="385" name="Google Shape;385;p49"/>
          <p:cNvSpPr/>
          <p:nvPr/>
        </p:nvSpPr>
        <p:spPr>
          <a:xfrm>
            <a:off x="3220150" y="313787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9"/>
          <p:cNvSpPr/>
          <p:nvPr/>
        </p:nvSpPr>
        <p:spPr>
          <a:xfrm>
            <a:off x="3220150" y="376902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9"/>
          <p:cNvSpPr/>
          <p:nvPr/>
        </p:nvSpPr>
        <p:spPr>
          <a:xfrm>
            <a:off x="3220150" y="4400200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49"/>
          <p:cNvCxnSpPr/>
          <p:nvPr/>
        </p:nvCxnSpPr>
        <p:spPr>
          <a:xfrm>
            <a:off x="6467825" y="3357800"/>
            <a:ext cx="143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49"/>
          <p:cNvCxnSpPr/>
          <p:nvPr/>
        </p:nvCxnSpPr>
        <p:spPr>
          <a:xfrm>
            <a:off x="4307650" y="348690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49"/>
          <p:cNvCxnSpPr/>
          <p:nvPr/>
        </p:nvCxnSpPr>
        <p:spPr>
          <a:xfrm>
            <a:off x="4307650" y="409648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49"/>
          <p:cNvCxnSpPr/>
          <p:nvPr/>
        </p:nvCxnSpPr>
        <p:spPr>
          <a:xfrm>
            <a:off x="4307650" y="471640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49"/>
          <p:cNvCxnSpPr/>
          <p:nvPr/>
        </p:nvCxnSpPr>
        <p:spPr>
          <a:xfrm>
            <a:off x="403346" y="4215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49"/>
          <p:cNvCxnSpPr/>
          <p:nvPr/>
        </p:nvCxnSpPr>
        <p:spPr>
          <a:xfrm>
            <a:off x="403346" y="4596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4" name="Google Shape;394;p49"/>
          <p:cNvSpPr txBox="1"/>
          <p:nvPr/>
        </p:nvSpPr>
        <p:spPr>
          <a:xfrm>
            <a:off x="1036888" y="4096475"/>
            <a:ext cx="117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= first request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1036888" y="4481800"/>
            <a:ext cx="145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= second request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49"/>
          <p:cNvSpPr txBox="1"/>
          <p:nvPr/>
        </p:nvSpPr>
        <p:spPr>
          <a:xfrm>
            <a:off x="403350" y="3137875"/>
            <a:ext cx="18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this diagram, 3 clients each request the same resource twice.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7900250" y="3137875"/>
            <a:ext cx="746700" cy="17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49"/>
          <p:cNvSpPr/>
          <p:nvPr/>
        </p:nvSpPr>
        <p:spPr>
          <a:xfrm>
            <a:off x="5780225" y="2911800"/>
            <a:ext cx="687600" cy="2189400"/>
          </a:xfrm>
          <a:prstGeom prst="can">
            <a:avLst>
              <a:gd name="adj" fmla="val 34743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Proxy Cache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9" name="Google Shape;399;p49"/>
          <p:cNvCxnSpPr/>
          <p:nvPr/>
        </p:nvCxnSpPr>
        <p:spPr>
          <a:xfrm>
            <a:off x="4307650" y="335780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49"/>
          <p:cNvCxnSpPr/>
          <p:nvPr/>
        </p:nvCxnSpPr>
        <p:spPr>
          <a:xfrm>
            <a:off x="4307650" y="3967392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1" name="Google Shape;401;p49"/>
          <p:cNvCxnSpPr/>
          <p:nvPr/>
        </p:nvCxnSpPr>
        <p:spPr>
          <a:xfrm>
            <a:off x="4307650" y="4587325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88295-FDE2-C862-BB14-6F752A6B5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Managed </a:t>
            </a:r>
            <a:r>
              <a:rPr lang="en"/>
              <a:t>caches are in the network (just like proxy caches).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Managed caches are operated by the server (but cache server ≠ origin server).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Gives the server more control. Proxy cache might serve outdated/incorrect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can redirect client to cache, because server knows about the caches.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 the HTML page: "Load the logo image from cache.google.com."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can be multiple proxy/managed caches in the network.</a:t>
            </a:r>
            <a:endParaRPr/>
          </a:p>
        </p:txBody>
      </p:sp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Cache Types</a:t>
            </a:r>
            <a:endParaRPr/>
          </a:p>
        </p:txBody>
      </p:sp>
      <p:sp>
        <p:nvSpPr>
          <p:cNvPr id="408" name="Google Shape;408;p50"/>
          <p:cNvSpPr/>
          <p:nvPr/>
        </p:nvSpPr>
        <p:spPr>
          <a:xfrm>
            <a:off x="3220150" y="313787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50"/>
          <p:cNvSpPr/>
          <p:nvPr/>
        </p:nvSpPr>
        <p:spPr>
          <a:xfrm>
            <a:off x="3220150" y="3769025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50"/>
          <p:cNvSpPr/>
          <p:nvPr/>
        </p:nvSpPr>
        <p:spPr>
          <a:xfrm>
            <a:off x="3220150" y="4400200"/>
            <a:ext cx="1087500" cy="502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 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1" name="Google Shape;411;p50"/>
          <p:cNvCxnSpPr/>
          <p:nvPr/>
        </p:nvCxnSpPr>
        <p:spPr>
          <a:xfrm>
            <a:off x="6467825" y="3357800"/>
            <a:ext cx="143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50"/>
          <p:cNvCxnSpPr/>
          <p:nvPr/>
        </p:nvCxnSpPr>
        <p:spPr>
          <a:xfrm>
            <a:off x="4307650" y="348690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3" name="Google Shape;413;p50"/>
          <p:cNvCxnSpPr/>
          <p:nvPr/>
        </p:nvCxnSpPr>
        <p:spPr>
          <a:xfrm>
            <a:off x="4307650" y="4096486"/>
            <a:ext cx="1087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4" name="Google Shape;414;p50"/>
          <p:cNvCxnSpPr/>
          <p:nvPr/>
        </p:nvCxnSpPr>
        <p:spPr>
          <a:xfrm>
            <a:off x="4307650" y="4716400"/>
            <a:ext cx="1087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5" name="Google Shape;415;p50"/>
          <p:cNvCxnSpPr/>
          <p:nvPr/>
        </p:nvCxnSpPr>
        <p:spPr>
          <a:xfrm>
            <a:off x="403346" y="4215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50"/>
          <p:cNvCxnSpPr/>
          <p:nvPr/>
        </p:nvCxnSpPr>
        <p:spPr>
          <a:xfrm>
            <a:off x="403346" y="4596500"/>
            <a:ext cx="557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50"/>
          <p:cNvSpPr txBox="1"/>
          <p:nvPr/>
        </p:nvSpPr>
        <p:spPr>
          <a:xfrm>
            <a:off x="1036888" y="4096475"/>
            <a:ext cx="117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= first request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50"/>
          <p:cNvSpPr txBox="1"/>
          <p:nvPr/>
        </p:nvSpPr>
        <p:spPr>
          <a:xfrm>
            <a:off x="1036888" y="4481800"/>
            <a:ext cx="145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= second request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50"/>
          <p:cNvSpPr txBox="1"/>
          <p:nvPr/>
        </p:nvSpPr>
        <p:spPr>
          <a:xfrm>
            <a:off x="403350" y="3137875"/>
            <a:ext cx="18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this diagram, 3 clients each request the same resource twice.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50"/>
          <p:cNvSpPr/>
          <p:nvPr/>
        </p:nvSpPr>
        <p:spPr>
          <a:xfrm>
            <a:off x="7900250" y="3137875"/>
            <a:ext cx="746700" cy="176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5780350" y="2957975"/>
            <a:ext cx="870600" cy="696600"/>
          </a:xfrm>
          <a:prstGeom prst="can">
            <a:avLst>
              <a:gd name="adj" fmla="val 253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Managed Cache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2" name="Google Shape;422;p50"/>
          <p:cNvCxnSpPr/>
          <p:nvPr/>
        </p:nvCxnSpPr>
        <p:spPr>
          <a:xfrm>
            <a:off x="4307650" y="3357800"/>
            <a:ext cx="147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3" name="Google Shape;423;p50"/>
          <p:cNvCxnSpPr/>
          <p:nvPr/>
        </p:nvCxnSpPr>
        <p:spPr>
          <a:xfrm>
            <a:off x="4307650" y="3967400"/>
            <a:ext cx="1087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50"/>
          <p:cNvCxnSpPr/>
          <p:nvPr/>
        </p:nvCxnSpPr>
        <p:spPr>
          <a:xfrm>
            <a:off x="4307650" y="4587326"/>
            <a:ext cx="1087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5" name="Google Shape;425;p50"/>
          <p:cNvSpPr/>
          <p:nvPr/>
        </p:nvSpPr>
        <p:spPr>
          <a:xfrm>
            <a:off x="5399350" y="3724825"/>
            <a:ext cx="870600" cy="1292400"/>
          </a:xfrm>
          <a:prstGeom prst="can">
            <a:avLst>
              <a:gd name="adj" fmla="val 188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Managed Cache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6" name="Google Shape;426;p50"/>
          <p:cNvCxnSpPr/>
          <p:nvPr/>
        </p:nvCxnSpPr>
        <p:spPr>
          <a:xfrm>
            <a:off x="6269950" y="3967400"/>
            <a:ext cx="1630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D043D-9664-7097-C2CB-84953C7354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Caching – Static vs. Dynamic Content</a:t>
            </a:r>
            <a:endParaRPr/>
          </a:p>
        </p:txBody>
      </p:sp>
      <p:sp>
        <p:nvSpPr>
          <p:cNvPr id="432" name="Google Shape;432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74800" cy="3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 resources can be static or dynamic.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Static</a:t>
            </a:r>
            <a:r>
              <a:rPr lang="en"/>
              <a:t>: Stays the same for a long time. (e.g. Google logo image.)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Dynamic</a:t>
            </a:r>
            <a:r>
              <a:rPr lang="en"/>
              <a:t>: Generated on-demand for every request. (e.g. Search results.)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server needs to tell everybody whether data can be cached, and if so, for how long.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HTTP headers!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Expires</a:t>
            </a:r>
            <a:r>
              <a:rPr lang="en"/>
              <a:t> header tells us when the content can be cached until.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Used in HTTP/1.0, obsoleted in HTTP/1.1.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Servers can't enforce that clients and caches actually obey the header.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header is more of a </a:t>
            </a:r>
            <a:r>
              <a:rPr lang="en" i="1"/>
              <a:t>request</a:t>
            </a:r>
            <a:r>
              <a:rPr lang="en"/>
              <a:t> to cache than a contract.</a:t>
            </a:r>
            <a:endParaRPr/>
          </a:p>
        </p:txBody>
      </p:sp>
      <p:sp>
        <p:nvSpPr>
          <p:cNvPr id="433" name="Google Shape;433;p51"/>
          <p:cNvSpPr/>
          <p:nvPr/>
        </p:nvSpPr>
        <p:spPr>
          <a:xfrm>
            <a:off x="1295450" y="3949300"/>
            <a:ext cx="4024500" cy="969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HTTP/1.0 200 OK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Date: Sat, 16 Mar 2024 19:40:24 GMT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Expires: Sun, 17 Mar 2024 19:40:24 GMT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p51"/>
          <p:cNvSpPr txBox="1"/>
          <p:nvPr/>
        </p:nvSpPr>
        <p:spPr>
          <a:xfrm>
            <a:off x="5435650" y="4126150"/>
            <a:ext cx="241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data in this response can be cached for 24 hours!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4FC3A-771F-E35D-A574-24CF49E1A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Caching – Cache-Control Header</a:t>
            </a:r>
            <a:endParaRPr/>
          </a:p>
        </p:txBody>
      </p:sp>
      <p:sp>
        <p:nvSpPr>
          <p:cNvPr id="440" name="Google Shape;440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90369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Cache-Control</a:t>
            </a:r>
            <a:r>
              <a:rPr lang="en" dirty="0"/>
              <a:t> header lets the server give more details on how to cache the data.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olas"/>
              <a:buChar char="●"/>
            </a:pPr>
            <a:r>
              <a:rPr lang="en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Cache-Control: private, max-age=86400</a:t>
            </a:r>
            <a:endParaRPr dirty="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Store in private caches for 24 hours </a:t>
            </a:r>
            <a:r>
              <a:rPr lang="en-US" dirty="0"/>
              <a:t>(86400 secs)</a:t>
            </a:r>
            <a:r>
              <a:rPr lang="en" dirty="0"/>
              <a:t>, or 1 year (31,536,000 secs)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Useful for responses that are different per user (private cache only).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Cache-Control: no-store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This content cannot be cached.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More complex policies are possible.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Example: Use the HEAD request method to re-request the header only and re-validate the data before using cache.</a:t>
            </a:r>
            <a:endParaRPr dirty="0"/>
          </a:p>
        </p:txBody>
      </p:sp>
      <p:sp>
        <p:nvSpPr>
          <p:cNvPr id="441" name="Google Shape;441;p52"/>
          <p:cNvSpPr/>
          <p:nvPr/>
        </p:nvSpPr>
        <p:spPr>
          <a:xfrm>
            <a:off x="330900" y="3720700"/>
            <a:ext cx="4179600" cy="119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HTTP/1.1 200 OK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Date: Sat, 16 Mar 2024 19:40:24 GMT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Expires: Sun, 16 Mar 2024 19:40:24 GMT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Cache-Control: private, max-age=31536000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2" name="Google Shape;442;p52"/>
          <p:cNvSpPr txBox="1"/>
          <p:nvPr/>
        </p:nvSpPr>
        <p:spPr>
          <a:xfrm>
            <a:off x="4633500" y="3838150"/>
            <a:ext cx="41796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Servers could include both Expires (1.0) and Cache-Control (1.1) headers for compatibility.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1.1 client might ignore 1.0 header (and vice-versa).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4D133-AD9B-4AD6-1267-289C64212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Caching</a:t>
            </a:r>
            <a:endParaRPr/>
          </a:p>
        </p:txBody>
      </p:sp>
      <p:sp>
        <p:nvSpPr>
          <p:cNvPr id="448" name="Google Shape;448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Caching benefits everybody.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can load pages faster.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With private caches, client saves time on subsequent accesses.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With proxy/managed caches, client gets data from a closer source.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Closer sources = lower RTT = higher TCP throughput.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 network bandwidth is needed.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Proxy caches are useful when there's low bandwidth out of a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load on origin server.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Conveniently, the larger objects are </a:t>
            </a:r>
            <a:r>
              <a:rPr lang="en" i="1"/>
              <a:t>static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the origin server for dynamic content (e.g. small HTML page).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cache for static content (e.g. images, videos).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82097-CFDD-E888-F1A3-6A725D94F7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HTTP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Protocol Specification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Examples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Speeding Up HTTP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Content Delivery Networks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Deployment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Directing Clients to Caches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Newer HTTP Versions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54" name="Google Shape;454;p5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Delivery Networks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384D9-CEF7-5A16-761F-1185EDDD6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Caches for Content Delivery</a:t>
            </a:r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can application providers use caching to improve load time for users?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caches are only useful if the same user accesses the same content repeatedly.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Proxy caches aren't managed by the server.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Need some changes to tell the client about the caches (e.g. DNS trick).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Proxy cache might not obey the rules in the header.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Managed caches are the best choice.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Controlled by the application provider.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Can be placed "close" to end users.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Application provider can redirect users to the caches.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B8878-91A3-7A77-0913-85D3792BF4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Delivery Networks</a:t>
            </a:r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Content Delivery Networks (CDNs)</a:t>
            </a:r>
            <a:r>
              <a:rPr lang="en"/>
              <a:t>: Deployments of servers that can serve content (HTTP resources).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Servers can be placed "close" to end users.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Geographically.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a network perspective. (e.g. number of hops)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Benefits of CDNs: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performance for users.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Low-latency, high-throughput access to nearby server.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reductions in the bandwidth needed in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scaling needed for server infrastructure.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Adding more servers is easier than building one huge server.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better redundancy. If a server goes down, use another one.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3381E-5336-0F77-79E7-89B526E8A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altLang="zh-CN" b="1" dirty="0"/>
              <a:t>H</a:t>
            </a:r>
            <a:r>
              <a:rPr lang="en" altLang="zh-CN" dirty="0"/>
              <a:t>yper</a:t>
            </a:r>
            <a:r>
              <a:rPr lang="en" altLang="zh-CN" b="1" dirty="0"/>
              <a:t>T</a:t>
            </a:r>
            <a:r>
              <a:rPr lang="en" altLang="zh-CN" dirty="0"/>
              <a:t>ext </a:t>
            </a:r>
            <a:r>
              <a:rPr lang="en" altLang="zh-CN" b="1" dirty="0"/>
              <a:t>T</a:t>
            </a:r>
            <a:r>
              <a:rPr lang="en" altLang="zh-CN" dirty="0"/>
              <a:t>ransfer </a:t>
            </a:r>
            <a:r>
              <a:rPr lang="en" altLang="zh-CN" b="1" dirty="0"/>
              <a:t>P</a:t>
            </a:r>
            <a:r>
              <a:rPr lang="en" altLang="zh-CN" dirty="0"/>
              <a:t>rotocol (</a:t>
            </a:r>
            <a:r>
              <a:rPr lang="en" dirty="0"/>
              <a:t>HTTP): Basics</a:t>
            </a:r>
            <a:endParaRPr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 is a </a:t>
            </a:r>
            <a:r>
              <a:rPr lang="en" b="1"/>
              <a:t>client-server</a:t>
            </a:r>
            <a:r>
              <a:rPr lang="en"/>
              <a:t>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user is the client (e.g. your web browser, your terminal).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user is the server (e.g. the website).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 </a:t>
            </a:r>
            <a:r>
              <a:rPr lang="en" b="1"/>
              <a:t>runs over TCP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and server run a TCP handshake, and send data over the bytestream.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need to worry about packets being reordered, dropped,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listens for HTTP on well-known port 80.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 later secure version uses 443.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 is a </a:t>
            </a:r>
            <a:r>
              <a:rPr lang="en" b="1"/>
              <a:t>request-response</a:t>
            </a:r>
            <a:r>
              <a:rPr lang="en"/>
              <a:t>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sends one request, and receives exactly one response.</a:t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598875" y="4192075"/>
            <a:ext cx="1562400" cy="627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(random port)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6962525" y="4192075"/>
            <a:ext cx="1562400" cy="62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Server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(port 80)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p27"/>
          <p:cNvCxnSpPr>
            <a:stCxn id="166" idx="3"/>
            <a:endCxn id="167" idx="1"/>
          </p:cNvCxnSpPr>
          <p:nvPr/>
        </p:nvCxnSpPr>
        <p:spPr>
          <a:xfrm>
            <a:off x="2161275" y="4505875"/>
            <a:ext cx="480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9" name="Google Shape;169;p27"/>
          <p:cNvSpPr txBox="1"/>
          <p:nvPr/>
        </p:nvSpPr>
        <p:spPr>
          <a:xfrm>
            <a:off x="3569350" y="4192075"/>
            <a:ext cx="1985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TCP bytestream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E5832-C790-7E3A-D8E4-6DDEA029FD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/>
          <p:nvPr/>
        </p:nvSpPr>
        <p:spPr>
          <a:xfrm>
            <a:off x="4396475" y="3098375"/>
            <a:ext cx="35535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57"/>
          <p:cNvSpPr/>
          <p:nvPr/>
        </p:nvSpPr>
        <p:spPr>
          <a:xfrm>
            <a:off x="1173825" y="3098375"/>
            <a:ext cx="31668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57"/>
          <p:cNvSpPr/>
          <p:nvPr/>
        </p:nvSpPr>
        <p:spPr>
          <a:xfrm>
            <a:off x="67864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Datacenter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CDNs</a:t>
            </a:r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Without CDNs, every request reaches the origin server.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latency → lowest performance.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amount of "backbone" network traversed → highest cost to build.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 must be supported on the origin server.</a:t>
            </a:r>
            <a:endParaRPr/>
          </a:p>
        </p:txBody>
      </p:sp>
      <p:sp>
        <p:nvSpPr>
          <p:cNvPr id="477" name="Google Shape;477;p57"/>
          <p:cNvSpPr/>
          <p:nvPr/>
        </p:nvSpPr>
        <p:spPr>
          <a:xfrm>
            <a:off x="1230125" y="36403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57"/>
          <p:cNvSpPr/>
          <p:nvPr/>
        </p:nvSpPr>
        <p:spPr>
          <a:xfrm>
            <a:off x="7033543" y="3792775"/>
            <a:ext cx="746700" cy="502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57"/>
          <p:cNvSpPr/>
          <p:nvPr/>
        </p:nvSpPr>
        <p:spPr>
          <a:xfrm>
            <a:off x="2053025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57"/>
          <p:cNvSpPr/>
          <p:nvPr/>
        </p:nvSpPr>
        <p:spPr>
          <a:xfrm>
            <a:off x="3190422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57"/>
          <p:cNvSpPr/>
          <p:nvPr/>
        </p:nvSpPr>
        <p:spPr>
          <a:xfrm>
            <a:off x="4457293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57"/>
          <p:cNvSpPr/>
          <p:nvPr/>
        </p:nvSpPr>
        <p:spPr>
          <a:xfrm>
            <a:off x="56218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3" name="Google Shape;483;p57"/>
          <p:cNvCxnSpPr>
            <a:stCxn id="477" idx="3"/>
            <a:endCxn id="478" idx="1"/>
          </p:cNvCxnSpPr>
          <p:nvPr/>
        </p:nvCxnSpPr>
        <p:spPr>
          <a:xfrm>
            <a:off x="1976825" y="3766075"/>
            <a:ext cx="5056800" cy="278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4" name="Google Shape;484;p57"/>
          <p:cNvSpPr/>
          <p:nvPr/>
        </p:nvSpPr>
        <p:spPr>
          <a:xfrm>
            <a:off x="1230125" y="39451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57"/>
          <p:cNvSpPr/>
          <p:nvPr/>
        </p:nvSpPr>
        <p:spPr>
          <a:xfrm>
            <a:off x="1230125" y="42499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57"/>
          <p:cNvSpPr/>
          <p:nvPr/>
        </p:nvSpPr>
        <p:spPr>
          <a:xfrm>
            <a:off x="1230125" y="45547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7" name="Google Shape;487;p57"/>
          <p:cNvCxnSpPr>
            <a:stCxn id="484" idx="3"/>
            <a:endCxn id="478" idx="1"/>
          </p:cNvCxnSpPr>
          <p:nvPr/>
        </p:nvCxnSpPr>
        <p:spPr>
          <a:xfrm rot="10800000" flipH="1">
            <a:off x="1976825" y="4044175"/>
            <a:ext cx="5056800" cy="2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57"/>
          <p:cNvCxnSpPr>
            <a:stCxn id="485" idx="3"/>
            <a:endCxn id="478" idx="1"/>
          </p:cNvCxnSpPr>
          <p:nvPr/>
        </p:nvCxnSpPr>
        <p:spPr>
          <a:xfrm rot="10800000" flipH="1">
            <a:off x="1976825" y="4044175"/>
            <a:ext cx="5056800" cy="331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57"/>
          <p:cNvCxnSpPr>
            <a:stCxn id="486" idx="3"/>
            <a:endCxn id="478" idx="1"/>
          </p:cNvCxnSpPr>
          <p:nvPr/>
        </p:nvCxnSpPr>
        <p:spPr>
          <a:xfrm rot="10800000" flipH="1">
            <a:off x="1976825" y="4044175"/>
            <a:ext cx="5056800" cy="63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83D5D-1778-B236-9DF0-1EA8372E9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CDNs</a:t>
            </a:r>
            <a:endParaRPr/>
          </a:p>
        </p:txBody>
      </p:sp>
      <p:sp>
        <p:nvSpPr>
          <p:cNvPr id="495" name="Google Shape;495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Application provider could deploy CDNs in its own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Smaller servers at the "edge" of the application provider's networks.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the volume of backbone traffic for the application provider.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scale per deployment.</a:t>
            </a:r>
            <a:endParaRPr/>
          </a:p>
        </p:txBody>
      </p:sp>
      <p:sp>
        <p:nvSpPr>
          <p:cNvPr id="496" name="Google Shape;496;p58"/>
          <p:cNvSpPr/>
          <p:nvPr/>
        </p:nvSpPr>
        <p:spPr>
          <a:xfrm>
            <a:off x="4396475" y="3098375"/>
            <a:ext cx="35535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58"/>
          <p:cNvSpPr/>
          <p:nvPr/>
        </p:nvSpPr>
        <p:spPr>
          <a:xfrm>
            <a:off x="1173825" y="3098375"/>
            <a:ext cx="31668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58"/>
          <p:cNvSpPr/>
          <p:nvPr/>
        </p:nvSpPr>
        <p:spPr>
          <a:xfrm>
            <a:off x="67864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Datacenter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58"/>
          <p:cNvSpPr/>
          <p:nvPr/>
        </p:nvSpPr>
        <p:spPr>
          <a:xfrm>
            <a:off x="1230125" y="36403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58"/>
          <p:cNvSpPr/>
          <p:nvPr/>
        </p:nvSpPr>
        <p:spPr>
          <a:xfrm>
            <a:off x="7033543" y="3792775"/>
            <a:ext cx="746700" cy="502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58"/>
          <p:cNvSpPr/>
          <p:nvPr/>
        </p:nvSpPr>
        <p:spPr>
          <a:xfrm>
            <a:off x="2053025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58"/>
          <p:cNvSpPr/>
          <p:nvPr/>
        </p:nvSpPr>
        <p:spPr>
          <a:xfrm>
            <a:off x="3190422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58"/>
          <p:cNvSpPr/>
          <p:nvPr/>
        </p:nvSpPr>
        <p:spPr>
          <a:xfrm>
            <a:off x="4457293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58"/>
          <p:cNvSpPr/>
          <p:nvPr/>
        </p:nvSpPr>
        <p:spPr>
          <a:xfrm>
            <a:off x="56218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5" name="Google Shape;505;p58"/>
          <p:cNvCxnSpPr>
            <a:stCxn id="499" idx="3"/>
            <a:endCxn id="506" idx="1"/>
          </p:cNvCxnSpPr>
          <p:nvPr/>
        </p:nvCxnSpPr>
        <p:spPr>
          <a:xfrm>
            <a:off x="1976825" y="3766075"/>
            <a:ext cx="28596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7" name="Google Shape;507;p58"/>
          <p:cNvSpPr/>
          <p:nvPr/>
        </p:nvSpPr>
        <p:spPr>
          <a:xfrm>
            <a:off x="1230125" y="39451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58"/>
          <p:cNvSpPr/>
          <p:nvPr/>
        </p:nvSpPr>
        <p:spPr>
          <a:xfrm>
            <a:off x="1230125" y="42499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58"/>
          <p:cNvSpPr/>
          <p:nvPr/>
        </p:nvSpPr>
        <p:spPr>
          <a:xfrm>
            <a:off x="1230125" y="45547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0" name="Google Shape;510;p58"/>
          <p:cNvCxnSpPr>
            <a:stCxn id="507" idx="3"/>
            <a:endCxn id="506" idx="1"/>
          </p:cNvCxnSpPr>
          <p:nvPr/>
        </p:nvCxnSpPr>
        <p:spPr>
          <a:xfrm rot="10800000" flipH="1">
            <a:off x="1976825" y="3918475"/>
            <a:ext cx="28596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58"/>
          <p:cNvCxnSpPr>
            <a:stCxn id="508" idx="3"/>
            <a:endCxn id="512" idx="1"/>
          </p:cNvCxnSpPr>
          <p:nvPr/>
        </p:nvCxnSpPr>
        <p:spPr>
          <a:xfrm>
            <a:off x="1976825" y="4375675"/>
            <a:ext cx="2859600" cy="14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58"/>
          <p:cNvCxnSpPr>
            <a:stCxn id="509" idx="3"/>
            <a:endCxn id="512" idx="1"/>
          </p:cNvCxnSpPr>
          <p:nvPr/>
        </p:nvCxnSpPr>
        <p:spPr>
          <a:xfrm rot="10800000" flipH="1">
            <a:off x="1976825" y="4524175"/>
            <a:ext cx="2859600" cy="15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58"/>
          <p:cNvSpPr/>
          <p:nvPr/>
        </p:nvSpPr>
        <p:spPr>
          <a:xfrm>
            <a:off x="4836513" y="37927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58"/>
          <p:cNvSpPr/>
          <p:nvPr/>
        </p:nvSpPr>
        <p:spPr>
          <a:xfrm>
            <a:off x="4836513" y="43984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4" name="Google Shape;514;p58"/>
          <p:cNvCxnSpPr>
            <a:stCxn id="506" idx="3"/>
            <a:endCxn id="500" idx="1"/>
          </p:cNvCxnSpPr>
          <p:nvPr/>
        </p:nvCxnSpPr>
        <p:spPr>
          <a:xfrm>
            <a:off x="5430813" y="3918475"/>
            <a:ext cx="1602600" cy="12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58"/>
          <p:cNvCxnSpPr>
            <a:stCxn id="512" idx="3"/>
            <a:endCxn id="500" idx="1"/>
          </p:cNvCxnSpPr>
          <p:nvPr/>
        </p:nvCxnSpPr>
        <p:spPr>
          <a:xfrm rot="10800000" flipH="1">
            <a:off x="5430813" y="4044175"/>
            <a:ext cx="1602600" cy="48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DAD87-753B-0511-5386-A2C5E2BDE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CDNs</a:t>
            </a:r>
            <a:endParaRPr/>
          </a:p>
        </p:txBody>
      </p:sp>
      <p:sp>
        <p:nvSpPr>
          <p:cNvPr id="521" name="Google Shape;521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Caching can be pushed "deeper" into the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Deploying CDNs in the ISP's network improves performance and reduces cost.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ISP reduces their backbone network cost.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Less peering infrastructure needed.</a:t>
            </a:r>
            <a:endParaRPr/>
          </a:p>
        </p:txBody>
      </p:sp>
      <p:sp>
        <p:nvSpPr>
          <p:cNvPr id="522" name="Google Shape;522;p59"/>
          <p:cNvSpPr/>
          <p:nvPr/>
        </p:nvSpPr>
        <p:spPr>
          <a:xfrm>
            <a:off x="4396475" y="3098375"/>
            <a:ext cx="35535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59"/>
          <p:cNvSpPr/>
          <p:nvPr/>
        </p:nvSpPr>
        <p:spPr>
          <a:xfrm>
            <a:off x="1173825" y="3098375"/>
            <a:ext cx="31668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59"/>
          <p:cNvSpPr/>
          <p:nvPr/>
        </p:nvSpPr>
        <p:spPr>
          <a:xfrm>
            <a:off x="67864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Datacenter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59"/>
          <p:cNvSpPr/>
          <p:nvPr/>
        </p:nvSpPr>
        <p:spPr>
          <a:xfrm>
            <a:off x="1230125" y="36403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59"/>
          <p:cNvSpPr/>
          <p:nvPr/>
        </p:nvSpPr>
        <p:spPr>
          <a:xfrm>
            <a:off x="7033543" y="3792775"/>
            <a:ext cx="746700" cy="502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59"/>
          <p:cNvSpPr/>
          <p:nvPr/>
        </p:nvSpPr>
        <p:spPr>
          <a:xfrm>
            <a:off x="2053025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59"/>
          <p:cNvSpPr/>
          <p:nvPr/>
        </p:nvSpPr>
        <p:spPr>
          <a:xfrm>
            <a:off x="3190422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59"/>
          <p:cNvSpPr/>
          <p:nvPr/>
        </p:nvSpPr>
        <p:spPr>
          <a:xfrm>
            <a:off x="4457293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59"/>
          <p:cNvSpPr/>
          <p:nvPr/>
        </p:nvSpPr>
        <p:spPr>
          <a:xfrm>
            <a:off x="56218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1" name="Google Shape;531;p59"/>
          <p:cNvCxnSpPr>
            <a:stCxn id="525" idx="3"/>
            <a:endCxn id="532" idx="1"/>
          </p:cNvCxnSpPr>
          <p:nvPr/>
        </p:nvCxnSpPr>
        <p:spPr>
          <a:xfrm>
            <a:off x="1976825" y="3766075"/>
            <a:ext cx="15642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3" name="Google Shape;533;p59"/>
          <p:cNvSpPr/>
          <p:nvPr/>
        </p:nvSpPr>
        <p:spPr>
          <a:xfrm>
            <a:off x="1230125" y="39451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59"/>
          <p:cNvSpPr/>
          <p:nvPr/>
        </p:nvSpPr>
        <p:spPr>
          <a:xfrm>
            <a:off x="1230125" y="42499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1230125" y="45547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6" name="Google Shape;536;p59"/>
          <p:cNvCxnSpPr>
            <a:stCxn id="533" idx="3"/>
            <a:endCxn id="532" idx="1"/>
          </p:cNvCxnSpPr>
          <p:nvPr/>
        </p:nvCxnSpPr>
        <p:spPr>
          <a:xfrm rot="10800000" flipH="1">
            <a:off x="1976825" y="3918475"/>
            <a:ext cx="15642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59"/>
          <p:cNvCxnSpPr>
            <a:stCxn id="534" idx="3"/>
            <a:endCxn id="538" idx="1"/>
          </p:cNvCxnSpPr>
          <p:nvPr/>
        </p:nvCxnSpPr>
        <p:spPr>
          <a:xfrm>
            <a:off x="1976825" y="4375675"/>
            <a:ext cx="1564200" cy="14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59"/>
          <p:cNvCxnSpPr>
            <a:stCxn id="535" idx="3"/>
            <a:endCxn id="538" idx="1"/>
          </p:cNvCxnSpPr>
          <p:nvPr/>
        </p:nvCxnSpPr>
        <p:spPr>
          <a:xfrm rot="10800000" flipH="1">
            <a:off x="1976825" y="4524175"/>
            <a:ext cx="1564200" cy="15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" name="Google Shape;532;p59"/>
          <p:cNvSpPr/>
          <p:nvPr/>
        </p:nvSpPr>
        <p:spPr>
          <a:xfrm>
            <a:off x="3541113" y="37927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59"/>
          <p:cNvSpPr/>
          <p:nvPr/>
        </p:nvSpPr>
        <p:spPr>
          <a:xfrm>
            <a:off x="3541113" y="43984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0" name="Google Shape;540;p59"/>
          <p:cNvCxnSpPr>
            <a:stCxn id="532" idx="3"/>
            <a:endCxn id="526" idx="1"/>
          </p:cNvCxnSpPr>
          <p:nvPr/>
        </p:nvCxnSpPr>
        <p:spPr>
          <a:xfrm>
            <a:off x="4135413" y="3918475"/>
            <a:ext cx="2898000" cy="12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59"/>
          <p:cNvCxnSpPr>
            <a:stCxn id="538" idx="3"/>
            <a:endCxn id="526" idx="1"/>
          </p:cNvCxnSpPr>
          <p:nvPr/>
        </p:nvCxnSpPr>
        <p:spPr>
          <a:xfrm rot="10800000" flipH="1">
            <a:off x="4135413" y="4044175"/>
            <a:ext cx="2898000" cy="48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5AB19-C139-E050-70FC-3EE3E2534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CDNs</a:t>
            </a:r>
            <a:endParaRPr/>
          </a:p>
        </p:txBody>
      </p:sp>
      <p:sp>
        <p:nvSpPr>
          <p:cNvPr id="547" name="Google Shape;547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Deployment depth is limited by efficiency.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many users accessing the same content to justify the cost of the CDN.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Cost-benefit trade-off between: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Cost of building a CDN.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Cost savings from building less network capacity.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Deploying a CDN in every user's home is probably not worth the cost.</a:t>
            </a:r>
            <a:endParaRPr/>
          </a:p>
        </p:txBody>
      </p:sp>
      <p:sp>
        <p:nvSpPr>
          <p:cNvPr id="548" name="Google Shape;548;p60"/>
          <p:cNvSpPr/>
          <p:nvPr/>
        </p:nvSpPr>
        <p:spPr>
          <a:xfrm>
            <a:off x="4396475" y="3098375"/>
            <a:ext cx="35535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60"/>
          <p:cNvSpPr/>
          <p:nvPr/>
        </p:nvSpPr>
        <p:spPr>
          <a:xfrm>
            <a:off x="1173825" y="3098375"/>
            <a:ext cx="3166800" cy="1841400"/>
          </a:xfrm>
          <a:prstGeom prst="roundRect">
            <a:avLst>
              <a:gd name="adj" fmla="val 7388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60"/>
          <p:cNvSpPr/>
          <p:nvPr/>
        </p:nvSpPr>
        <p:spPr>
          <a:xfrm>
            <a:off x="67864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Datacenter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60"/>
          <p:cNvSpPr/>
          <p:nvPr/>
        </p:nvSpPr>
        <p:spPr>
          <a:xfrm>
            <a:off x="1230125" y="36403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60"/>
          <p:cNvSpPr/>
          <p:nvPr/>
        </p:nvSpPr>
        <p:spPr>
          <a:xfrm>
            <a:off x="7033543" y="3792775"/>
            <a:ext cx="746700" cy="502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Origin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60"/>
          <p:cNvSpPr/>
          <p:nvPr/>
        </p:nvSpPr>
        <p:spPr>
          <a:xfrm>
            <a:off x="2053025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60"/>
          <p:cNvSpPr/>
          <p:nvPr/>
        </p:nvSpPr>
        <p:spPr>
          <a:xfrm>
            <a:off x="3190422" y="3290275"/>
            <a:ext cx="1088400" cy="150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60"/>
          <p:cNvSpPr/>
          <p:nvPr/>
        </p:nvSpPr>
        <p:spPr>
          <a:xfrm>
            <a:off x="4457293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60"/>
          <p:cNvSpPr/>
          <p:nvPr/>
        </p:nvSpPr>
        <p:spPr>
          <a:xfrm>
            <a:off x="5621891" y="3290275"/>
            <a:ext cx="1088400" cy="15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7" name="Google Shape;557;p60"/>
          <p:cNvCxnSpPr>
            <a:stCxn id="551" idx="3"/>
            <a:endCxn id="558" idx="1"/>
          </p:cNvCxnSpPr>
          <p:nvPr/>
        </p:nvCxnSpPr>
        <p:spPr>
          <a:xfrm>
            <a:off x="1976825" y="3766075"/>
            <a:ext cx="4974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9" name="Google Shape;559;p60"/>
          <p:cNvSpPr/>
          <p:nvPr/>
        </p:nvSpPr>
        <p:spPr>
          <a:xfrm>
            <a:off x="1230125" y="39451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60"/>
          <p:cNvSpPr/>
          <p:nvPr/>
        </p:nvSpPr>
        <p:spPr>
          <a:xfrm>
            <a:off x="1230125" y="42499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60"/>
          <p:cNvSpPr/>
          <p:nvPr/>
        </p:nvSpPr>
        <p:spPr>
          <a:xfrm>
            <a:off x="1230125" y="4554775"/>
            <a:ext cx="746700" cy="25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2" name="Google Shape;562;p60"/>
          <p:cNvCxnSpPr>
            <a:stCxn id="559" idx="3"/>
            <a:endCxn id="558" idx="1"/>
          </p:cNvCxnSpPr>
          <p:nvPr/>
        </p:nvCxnSpPr>
        <p:spPr>
          <a:xfrm rot="10800000" flipH="1">
            <a:off x="1976825" y="3918475"/>
            <a:ext cx="49740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60"/>
          <p:cNvCxnSpPr>
            <a:stCxn id="560" idx="3"/>
            <a:endCxn id="564" idx="1"/>
          </p:cNvCxnSpPr>
          <p:nvPr/>
        </p:nvCxnSpPr>
        <p:spPr>
          <a:xfrm>
            <a:off x="1976825" y="4375675"/>
            <a:ext cx="497400" cy="14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60"/>
          <p:cNvCxnSpPr>
            <a:stCxn id="561" idx="3"/>
            <a:endCxn id="564" idx="1"/>
          </p:cNvCxnSpPr>
          <p:nvPr/>
        </p:nvCxnSpPr>
        <p:spPr>
          <a:xfrm rot="10800000" flipH="1">
            <a:off x="1976825" y="4524175"/>
            <a:ext cx="497400" cy="156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8" name="Google Shape;558;p60"/>
          <p:cNvSpPr/>
          <p:nvPr/>
        </p:nvSpPr>
        <p:spPr>
          <a:xfrm>
            <a:off x="2474313" y="37927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60"/>
          <p:cNvSpPr/>
          <p:nvPr/>
        </p:nvSpPr>
        <p:spPr>
          <a:xfrm>
            <a:off x="2474313" y="4398475"/>
            <a:ext cx="594300" cy="251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CDN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6" name="Google Shape;566;p60"/>
          <p:cNvCxnSpPr>
            <a:stCxn id="558" idx="3"/>
            <a:endCxn id="552" idx="1"/>
          </p:cNvCxnSpPr>
          <p:nvPr/>
        </p:nvCxnSpPr>
        <p:spPr>
          <a:xfrm>
            <a:off x="3068613" y="3918475"/>
            <a:ext cx="3964800" cy="12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60"/>
          <p:cNvCxnSpPr>
            <a:stCxn id="564" idx="3"/>
            <a:endCxn id="552" idx="1"/>
          </p:cNvCxnSpPr>
          <p:nvPr/>
        </p:nvCxnSpPr>
        <p:spPr>
          <a:xfrm rot="10800000" flipH="1">
            <a:off x="3068613" y="4044175"/>
            <a:ext cx="3964800" cy="48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861CA-5716-4A8F-A893-F1DB0D90F1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Global CDNs</a:t>
            </a:r>
            <a:endParaRPr/>
          </a:p>
        </p:txBody>
      </p:sp>
      <p:sp>
        <p:nvSpPr>
          <p:cNvPr id="573" name="Google Shape;573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136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Large application providers host their own CDNs.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Netflix, Google, Amazon, Facebook.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CDN providers can host your service on their infrastructure for a fee.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Cloudflare, Akamai, Edgio.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for smaller application providers.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Deployments either in their own networks, or directly into ISP networks.</a:t>
            </a:r>
            <a:endParaRPr/>
          </a:p>
        </p:txBody>
      </p:sp>
      <p:pic>
        <p:nvPicPr>
          <p:cNvPr id="574" name="Google Shape;574;p61"/>
          <p:cNvPicPr preferRelativeResize="0"/>
          <p:nvPr/>
        </p:nvPicPr>
        <p:blipFill rotWithShape="1">
          <a:blip r:embed="rId3">
            <a:alphaModFix/>
          </a:blip>
          <a:srcRect l="3213" t="13166" b="16687"/>
          <a:stretch/>
        </p:blipFill>
        <p:spPr>
          <a:xfrm>
            <a:off x="5320077" y="602975"/>
            <a:ext cx="3646800" cy="19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187" y="2781125"/>
            <a:ext cx="3090574" cy="20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5306E-D1D0-0037-FE1B-9CD360F589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CDNs in ISP Networks</a:t>
            </a:r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ISP companies often have their own content to serve.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Video-on-demand, or live TV, as part of TV+Internet bundles.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CDN server infrastructure is also deployed by these ISPs.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Often a need for both third-party caches and the ISP's own infrastructure.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Sandvine report (2023):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15% of all Internet traffic is Netflix.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11.4% is YouTube.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4.5% is Disney+.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Deploying caches can mean reducing ~25% of network capacity!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4C41B-DCFC-061D-FDD4-B0FBAFC6DD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CDN Commercial Model</a:t>
            </a:r>
            <a:endParaRPr/>
          </a:p>
        </p:txBody>
      </p:sp>
      <p:sp>
        <p:nvSpPr>
          <p:cNvPr id="596" name="Google Shape;596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CDNs are mutually beneficial!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provider gets better performance.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Better performance = more customers for both application and ISP.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ISP gets lower bandwidth costs.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Cooperative commercial model: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provider provides the servers for free.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ISP hosts the servers for free.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some cases, commercial negotiations are required.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ISP and provider costs might not be equal as we get "deeper" into the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Becomes more difficult as there are more caching providers.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4F965-C54E-8A0E-AE07-4CB4770E67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Challenges – Fragmentation</a:t>
            </a:r>
            <a:endParaRPr/>
          </a:p>
        </p:txBody>
      </p:sp>
      <p:sp>
        <p:nvSpPr>
          <p:cNvPr id="602" name="Google Shape;602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829132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Cache deployment makes sense if there are small numbers of large content providers.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There's a long tail of smaller content providers.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Sandvine (2023): 4.5% is Disney+, 2.8% is Amazon Prime.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Idea: Can we have shared caching infrastructure?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CDN InterConnect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CDNI</a:t>
            </a:r>
            <a:r>
              <a:rPr lang="en" dirty="0"/>
              <a:t>) – IETF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OpenCaching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Shared infrastructure is challenging!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Who ensures quality?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are resources shared?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C81B3-382E-00E3-6C3D-B3130E17A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6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HTTP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Protocol Specification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Examples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Speeding Up HTTP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Content Delivery Networks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Deployment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Directing Clients to Caches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Newer HTTP Versions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23" name="Google Shape;623;p6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Directing Clients to Caches</a:t>
            </a:r>
            <a:endParaRPr/>
          </a:p>
        </p:txBody>
      </p:sp>
      <p:sp>
        <p:nvSpPr>
          <p:cNvPr id="624" name="Google Shape;624;p6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45E91-04A2-F3B3-0AE6-9AABB9DED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Directing Clients to Caches</a:t>
            </a:r>
            <a:endParaRPr/>
          </a:p>
        </p:txBody>
      </p:sp>
      <p:sp>
        <p:nvSpPr>
          <p:cNvPr id="630" name="Google Shape;630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CDN model: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the origin server for dynamic content (e.g. small HTML page).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 server directs the user to a cache for static content (e.g. images, videos).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there are many CDN servers, which one should the server direct the user to?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Three approaches: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Anycast.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DNS-based load balancing.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Application-level mapping.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DBBC1-EF91-A7BA-8EF2-E5F40E564D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Requests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request syntax is in human-readable plaintext (can be typed by a human).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AA84F"/>
                </a:solidFill>
              </a:rPr>
              <a:t>Version:</a:t>
            </a:r>
            <a:r>
              <a:rPr lang="en"/>
              <a:t> What HTTP version we're using.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URL:</a:t>
            </a:r>
            <a:r>
              <a:rPr lang="en"/>
              <a:t> The </a:t>
            </a:r>
            <a:r>
              <a:rPr lang="en" i="1"/>
              <a:t>resource</a:t>
            </a:r>
            <a:r>
              <a:rPr lang="en"/>
              <a:t> we want to interact with.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Intuition: The filepath of a file on some remote server.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Method:</a:t>
            </a:r>
            <a:r>
              <a:rPr lang="en"/>
              <a:t> What we want to do with that resource.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/>
              <a:t>: Send me this resource. Originally, this was the only method.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/>
              <a:t>: Send data to the server (e.g. user submits a form).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methods for </a:t>
            </a:r>
            <a:r>
              <a:rPr lang="en" i="1"/>
              <a:t>manipulating</a:t>
            </a:r>
            <a:r>
              <a:rPr lang="en"/>
              <a:t> content on the server, not just retrieving it: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PUT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CONNECT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DELETE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OPTIONS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PATCH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TRACE</a:t>
            </a:r>
            <a:r>
              <a:rPr lang="en"/>
              <a:t>, etc.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981850" y="4032075"/>
            <a:ext cx="716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/projects/project1.html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\r\n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1276366" y="4524200"/>
            <a:ext cx="69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Method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3367175" y="4524200"/>
            <a:ext cx="69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URL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5856100" y="4524200"/>
            <a:ext cx="69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version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7048809" y="4493775"/>
            <a:ext cx="86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ends with a newline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4AFE6-7E6D-7B11-EA2D-E9630C9723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Directing Clients to Caches – Anycast</a:t>
            </a:r>
            <a:endParaRPr/>
          </a:p>
        </p:txBody>
      </p:sp>
      <p:sp>
        <p:nvSpPr>
          <p:cNvPr id="636" name="Google Shape;636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</a:t>
            </a:r>
            <a:r>
              <a:rPr lang="en" b="1" dirty="0"/>
              <a:t>anycast</a:t>
            </a:r>
            <a:r>
              <a:rPr lang="en" dirty="0"/>
              <a:t>: Advertise the same IP prefix from multiple locations.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Least-cost routing chooses the best server to use.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Problem: Routing can change in the middle of a long-lived connection.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Client starts a TCP connection with S1.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Network topology changes. Client's packets are sent to S2 now.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Server S2 doesn't have a TCP connection open and gets confused.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Key issue: Routing thinks S1 and S2 are the same (since they have the same IP.)</a:t>
            </a:r>
            <a:endParaRPr dirty="0"/>
          </a:p>
        </p:txBody>
      </p:sp>
      <p:cxnSp>
        <p:nvCxnSpPr>
          <p:cNvPr id="637" name="Google Shape;637;p68"/>
          <p:cNvCxnSpPr>
            <a:stCxn id="638" idx="1"/>
            <a:endCxn id="639" idx="6"/>
          </p:cNvCxnSpPr>
          <p:nvPr/>
        </p:nvCxnSpPr>
        <p:spPr>
          <a:xfrm rot="10800000">
            <a:off x="392050" y="4022105"/>
            <a:ext cx="85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68"/>
          <p:cNvCxnSpPr>
            <a:stCxn id="641" idx="1"/>
            <a:endCxn id="638" idx="3"/>
          </p:cNvCxnSpPr>
          <p:nvPr/>
        </p:nvCxnSpPr>
        <p:spPr>
          <a:xfrm flipH="1">
            <a:off x="1535050" y="3564905"/>
            <a:ext cx="12390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68"/>
          <p:cNvCxnSpPr>
            <a:stCxn id="643" idx="1"/>
            <a:endCxn id="638" idx="3"/>
          </p:cNvCxnSpPr>
          <p:nvPr/>
        </p:nvCxnSpPr>
        <p:spPr>
          <a:xfrm rot="10800000">
            <a:off x="1535050" y="4022105"/>
            <a:ext cx="12390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68"/>
          <p:cNvSpPr txBox="1"/>
          <p:nvPr/>
        </p:nvSpPr>
        <p:spPr>
          <a:xfrm>
            <a:off x="2042050" y="3439517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68"/>
          <p:cNvSpPr txBox="1"/>
          <p:nvPr/>
        </p:nvSpPr>
        <p:spPr>
          <a:xfrm>
            <a:off x="2042050" y="4447817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6" name="Google Shape;646;p68"/>
          <p:cNvCxnSpPr>
            <a:stCxn id="647" idx="2"/>
            <a:endCxn id="641" idx="3"/>
          </p:cNvCxnSpPr>
          <p:nvPr/>
        </p:nvCxnSpPr>
        <p:spPr>
          <a:xfrm rot="10800000">
            <a:off x="3058900" y="3564919"/>
            <a:ext cx="846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68"/>
          <p:cNvCxnSpPr>
            <a:stCxn id="649" idx="2"/>
            <a:endCxn id="643" idx="3"/>
          </p:cNvCxnSpPr>
          <p:nvPr/>
        </p:nvCxnSpPr>
        <p:spPr>
          <a:xfrm rot="10800000">
            <a:off x="3058900" y="4479319"/>
            <a:ext cx="846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" name="Google Shape;650;p68"/>
          <p:cNvSpPr/>
          <p:nvPr/>
        </p:nvSpPr>
        <p:spPr>
          <a:xfrm>
            <a:off x="2487700" y="3016340"/>
            <a:ext cx="1417500" cy="361200"/>
          </a:xfrm>
          <a:prstGeom prst="wedgeRoundRectCallout">
            <a:avLst>
              <a:gd name="adj1" fmla="val 58017"/>
              <a:gd name="adj2" fmla="val 43898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 am 1.0.0.0/24.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68"/>
          <p:cNvSpPr/>
          <p:nvPr/>
        </p:nvSpPr>
        <p:spPr>
          <a:xfrm>
            <a:off x="286850" y="3455266"/>
            <a:ext cx="3765475" cy="507400"/>
          </a:xfrm>
          <a:custGeom>
            <a:avLst/>
            <a:gdLst/>
            <a:ahLst/>
            <a:cxnLst/>
            <a:rect l="l" t="t" r="r" b="b"/>
            <a:pathLst>
              <a:path w="150619" h="20296" extrusionOk="0">
                <a:moveTo>
                  <a:pt x="0" y="19690"/>
                </a:moveTo>
                <a:cubicBezTo>
                  <a:pt x="7629" y="19530"/>
                  <a:pt x="29398" y="21677"/>
                  <a:pt x="45775" y="18730"/>
                </a:cubicBezTo>
                <a:cubicBezTo>
                  <a:pt x="62153" y="15783"/>
                  <a:pt x="80791" y="5116"/>
                  <a:pt x="98265" y="2010"/>
                </a:cubicBezTo>
                <a:cubicBezTo>
                  <a:pt x="115739" y="-1096"/>
                  <a:pt x="141893" y="412"/>
                  <a:pt x="150619" y="92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8" name="Google Shape;638;p68"/>
          <p:cNvSpPr/>
          <p:nvPr/>
        </p:nvSpPr>
        <p:spPr>
          <a:xfrm>
            <a:off x="1250050" y="3879605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68"/>
          <p:cNvSpPr/>
          <p:nvPr/>
        </p:nvSpPr>
        <p:spPr>
          <a:xfrm>
            <a:off x="107050" y="3879605"/>
            <a:ext cx="285000" cy="2850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68"/>
          <p:cNvSpPr/>
          <p:nvPr/>
        </p:nvSpPr>
        <p:spPr>
          <a:xfrm>
            <a:off x="2774050" y="3422405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68"/>
          <p:cNvSpPr/>
          <p:nvPr/>
        </p:nvSpPr>
        <p:spPr>
          <a:xfrm>
            <a:off x="2774050" y="4336805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68"/>
          <p:cNvSpPr/>
          <p:nvPr/>
        </p:nvSpPr>
        <p:spPr>
          <a:xfrm>
            <a:off x="3905200" y="3410569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68"/>
          <p:cNvSpPr/>
          <p:nvPr/>
        </p:nvSpPr>
        <p:spPr>
          <a:xfrm>
            <a:off x="3905200" y="4324969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072D1-E8DF-498F-ABAF-CC52103D7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cxnSp>
        <p:nvCxnSpPr>
          <p:cNvPr id="3" name="Google Shape;659;p69">
            <a:extLst>
              <a:ext uri="{FF2B5EF4-FFF2-40B4-BE49-F238E27FC236}">
                <a16:creationId xmlns:a16="http://schemas.microsoft.com/office/drawing/2014/main" id="{476CCE65-A6E0-865B-3A49-3974CBAD1A5D}"/>
              </a:ext>
            </a:extLst>
          </p:cNvPr>
          <p:cNvCxnSpPr>
            <a:stCxn id="12" idx="1"/>
            <a:endCxn id="13" idx="6"/>
          </p:cNvCxnSpPr>
          <p:nvPr/>
        </p:nvCxnSpPr>
        <p:spPr>
          <a:xfrm rot="10800000">
            <a:off x="4814250" y="4022091"/>
            <a:ext cx="85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662;p69">
            <a:extLst>
              <a:ext uri="{FF2B5EF4-FFF2-40B4-BE49-F238E27FC236}">
                <a16:creationId xmlns:a16="http://schemas.microsoft.com/office/drawing/2014/main" id="{08E36ECE-906A-A44D-0EE8-CF43E2B31B6F}"/>
              </a:ext>
            </a:extLst>
          </p:cNvPr>
          <p:cNvCxnSpPr>
            <a:stCxn id="14" idx="1"/>
            <a:endCxn id="12" idx="3"/>
          </p:cNvCxnSpPr>
          <p:nvPr/>
        </p:nvCxnSpPr>
        <p:spPr>
          <a:xfrm flipH="1">
            <a:off x="5957250" y="3564891"/>
            <a:ext cx="1239000" cy="45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" name="Google Shape;664;p69">
            <a:extLst>
              <a:ext uri="{FF2B5EF4-FFF2-40B4-BE49-F238E27FC236}">
                <a16:creationId xmlns:a16="http://schemas.microsoft.com/office/drawing/2014/main" id="{E4741156-B06C-2846-F61D-67E839EC86AA}"/>
              </a:ext>
            </a:extLst>
          </p:cNvPr>
          <p:cNvCxnSpPr>
            <a:stCxn id="15" idx="1"/>
            <a:endCxn id="12" idx="3"/>
          </p:cNvCxnSpPr>
          <p:nvPr/>
        </p:nvCxnSpPr>
        <p:spPr>
          <a:xfrm rot="10800000">
            <a:off x="5957250" y="4022091"/>
            <a:ext cx="12390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66;p69">
            <a:extLst>
              <a:ext uri="{FF2B5EF4-FFF2-40B4-BE49-F238E27FC236}">
                <a16:creationId xmlns:a16="http://schemas.microsoft.com/office/drawing/2014/main" id="{2AC2C70E-FA0F-8A52-39E4-92613C88B0C6}"/>
              </a:ext>
            </a:extLst>
          </p:cNvPr>
          <p:cNvSpPr txBox="1"/>
          <p:nvPr/>
        </p:nvSpPr>
        <p:spPr>
          <a:xfrm>
            <a:off x="5957250" y="3307753"/>
            <a:ext cx="89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67;p69">
            <a:extLst>
              <a:ext uri="{FF2B5EF4-FFF2-40B4-BE49-F238E27FC236}">
                <a16:creationId xmlns:a16="http://schemas.microsoft.com/office/drawing/2014/main" id="{7D58785B-9FAF-0F7D-6F69-9D28FB428DCF}"/>
              </a:ext>
            </a:extLst>
          </p:cNvPr>
          <p:cNvSpPr txBox="1"/>
          <p:nvPr/>
        </p:nvSpPr>
        <p:spPr>
          <a:xfrm>
            <a:off x="6464250" y="4447803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" name="Google Shape;668;p69">
            <a:extLst>
              <a:ext uri="{FF2B5EF4-FFF2-40B4-BE49-F238E27FC236}">
                <a16:creationId xmlns:a16="http://schemas.microsoft.com/office/drawing/2014/main" id="{BD4A25DC-E150-692B-4CA2-6854BC393D6F}"/>
              </a:ext>
            </a:extLst>
          </p:cNvPr>
          <p:cNvCxnSpPr>
            <a:stCxn id="16" idx="2"/>
            <a:endCxn id="14" idx="3"/>
          </p:cNvCxnSpPr>
          <p:nvPr/>
        </p:nvCxnSpPr>
        <p:spPr>
          <a:xfrm rot="10800000">
            <a:off x="7481100" y="3564905"/>
            <a:ext cx="846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670;p69">
            <a:extLst>
              <a:ext uri="{FF2B5EF4-FFF2-40B4-BE49-F238E27FC236}">
                <a16:creationId xmlns:a16="http://schemas.microsoft.com/office/drawing/2014/main" id="{1BDD3E9C-BF1B-1A21-C7E0-45ECB260DE9E}"/>
              </a:ext>
            </a:extLst>
          </p:cNvPr>
          <p:cNvCxnSpPr>
            <a:stCxn id="17" idx="2"/>
            <a:endCxn id="15" idx="3"/>
          </p:cNvCxnSpPr>
          <p:nvPr/>
        </p:nvCxnSpPr>
        <p:spPr>
          <a:xfrm rot="10800000">
            <a:off x="7481100" y="4479305"/>
            <a:ext cx="846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72;p69">
            <a:extLst>
              <a:ext uri="{FF2B5EF4-FFF2-40B4-BE49-F238E27FC236}">
                <a16:creationId xmlns:a16="http://schemas.microsoft.com/office/drawing/2014/main" id="{20FCBAAA-ABAC-B019-E020-9F3EB9FA281A}"/>
              </a:ext>
            </a:extLst>
          </p:cNvPr>
          <p:cNvSpPr/>
          <p:nvPr/>
        </p:nvSpPr>
        <p:spPr>
          <a:xfrm>
            <a:off x="7904249" y="3861769"/>
            <a:ext cx="515400" cy="361200"/>
          </a:xfrm>
          <a:prstGeom prst="wedgeRoundRectCallout">
            <a:avLst>
              <a:gd name="adj1" fmla="val 67495"/>
              <a:gd name="adj2" fmla="val 62882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673;p69">
            <a:extLst>
              <a:ext uri="{FF2B5EF4-FFF2-40B4-BE49-F238E27FC236}">
                <a16:creationId xmlns:a16="http://schemas.microsoft.com/office/drawing/2014/main" id="{01B9F49E-339C-4B4E-1C98-D78317149970}"/>
              </a:ext>
            </a:extLst>
          </p:cNvPr>
          <p:cNvSpPr/>
          <p:nvPr/>
        </p:nvSpPr>
        <p:spPr>
          <a:xfrm rot="10800000" flipH="1">
            <a:off x="4709050" y="4064852"/>
            <a:ext cx="3765475" cy="507400"/>
          </a:xfrm>
          <a:custGeom>
            <a:avLst/>
            <a:gdLst/>
            <a:ahLst/>
            <a:cxnLst/>
            <a:rect l="l" t="t" r="r" b="b"/>
            <a:pathLst>
              <a:path w="150619" h="20296" extrusionOk="0">
                <a:moveTo>
                  <a:pt x="0" y="19690"/>
                </a:moveTo>
                <a:cubicBezTo>
                  <a:pt x="7629" y="19530"/>
                  <a:pt x="29398" y="21677"/>
                  <a:pt x="45775" y="18730"/>
                </a:cubicBezTo>
                <a:cubicBezTo>
                  <a:pt x="62153" y="15783"/>
                  <a:pt x="80791" y="5116"/>
                  <a:pt x="98265" y="2010"/>
                </a:cubicBezTo>
                <a:cubicBezTo>
                  <a:pt x="115739" y="-1096"/>
                  <a:pt x="141893" y="412"/>
                  <a:pt x="150619" y="92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Google Shape;660;p69">
            <a:extLst>
              <a:ext uri="{FF2B5EF4-FFF2-40B4-BE49-F238E27FC236}">
                <a16:creationId xmlns:a16="http://schemas.microsoft.com/office/drawing/2014/main" id="{93ED4EFF-B5C8-E303-DE27-A876F82F94B5}"/>
              </a:ext>
            </a:extLst>
          </p:cNvPr>
          <p:cNvSpPr/>
          <p:nvPr/>
        </p:nvSpPr>
        <p:spPr>
          <a:xfrm>
            <a:off x="5672250" y="3879591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661;p69">
            <a:extLst>
              <a:ext uri="{FF2B5EF4-FFF2-40B4-BE49-F238E27FC236}">
                <a16:creationId xmlns:a16="http://schemas.microsoft.com/office/drawing/2014/main" id="{410B10FD-377E-48B6-2B93-1CD8EA7E1D79}"/>
              </a:ext>
            </a:extLst>
          </p:cNvPr>
          <p:cNvSpPr/>
          <p:nvPr/>
        </p:nvSpPr>
        <p:spPr>
          <a:xfrm>
            <a:off x="4529250" y="3879591"/>
            <a:ext cx="285000" cy="2850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663;p69">
            <a:extLst>
              <a:ext uri="{FF2B5EF4-FFF2-40B4-BE49-F238E27FC236}">
                <a16:creationId xmlns:a16="http://schemas.microsoft.com/office/drawing/2014/main" id="{CDD6C71E-DA91-CDA0-0D93-5A5F6D3DF3B3}"/>
              </a:ext>
            </a:extLst>
          </p:cNvPr>
          <p:cNvSpPr/>
          <p:nvPr/>
        </p:nvSpPr>
        <p:spPr>
          <a:xfrm>
            <a:off x="7196250" y="3422391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665;p69">
            <a:extLst>
              <a:ext uri="{FF2B5EF4-FFF2-40B4-BE49-F238E27FC236}">
                <a16:creationId xmlns:a16="http://schemas.microsoft.com/office/drawing/2014/main" id="{7A8BBAB0-4E63-9B9B-4E4A-62492E2B1504}"/>
              </a:ext>
            </a:extLst>
          </p:cNvPr>
          <p:cNvSpPr/>
          <p:nvPr/>
        </p:nvSpPr>
        <p:spPr>
          <a:xfrm>
            <a:off x="7196250" y="4336791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669;p69">
            <a:extLst>
              <a:ext uri="{FF2B5EF4-FFF2-40B4-BE49-F238E27FC236}">
                <a16:creationId xmlns:a16="http://schemas.microsoft.com/office/drawing/2014/main" id="{F509347F-8234-D3C8-59D1-B45C6E8AAE87}"/>
              </a:ext>
            </a:extLst>
          </p:cNvPr>
          <p:cNvSpPr/>
          <p:nvPr/>
        </p:nvSpPr>
        <p:spPr>
          <a:xfrm>
            <a:off x="8327400" y="3410555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671;p69">
            <a:extLst>
              <a:ext uri="{FF2B5EF4-FFF2-40B4-BE49-F238E27FC236}">
                <a16:creationId xmlns:a16="http://schemas.microsoft.com/office/drawing/2014/main" id="{2347CC16-6909-602E-CF23-45FB2A04D975}"/>
              </a:ext>
            </a:extLst>
          </p:cNvPr>
          <p:cNvSpPr/>
          <p:nvPr/>
        </p:nvSpPr>
        <p:spPr>
          <a:xfrm>
            <a:off x="8327400" y="4324955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650;p68">
            <a:extLst>
              <a:ext uri="{FF2B5EF4-FFF2-40B4-BE49-F238E27FC236}">
                <a16:creationId xmlns:a16="http://schemas.microsoft.com/office/drawing/2014/main" id="{7565D73E-40B3-BB31-E05C-D863E55742C7}"/>
              </a:ext>
            </a:extLst>
          </p:cNvPr>
          <p:cNvSpPr/>
          <p:nvPr/>
        </p:nvSpPr>
        <p:spPr>
          <a:xfrm>
            <a:off x="2465136" y="3933461"/>
            <a:ext cx="1417500" cy="361200"/>
          </a:xfrm>
          <a:prstGeom prst="wedgeRoundRectCallout">
            <a:avLst>
              <a:gd name="adj1" fmla="val 58017"/>
              <a:gd name="adj2" fmla="val 43898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 am 1.0.0.0/24.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Directing Clients to Caches – DNS-Based Load Balancing</a:t>
            </a:r>
            <a:endParaRPr/>
          </a:p>
        </p:txBody>
      </p:sp>
      <p:sp>
        <p:nvSpPr>
          <p:cNvPr id="679" name="Google Shape;679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DNS-based load balancing: Map the same domain to different IP addresses, depending on where the query came from.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the anycast problem: Different servers have different addresses.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Granularity.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many users query through the same resolver, they all get the same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Extensions are required to add end user information in the query.</a:t>
            </a:r>
            <a:endParaRPr/>
          </a:p>
        </p:txBody>
      </p:sp>
      <p:sp>
        <p:nvSpPr>
          <p:cNvPr id="680" name="Google Shape;680;p70"/>
          <p:cNvSpPr/>
          <p:nvPr/>
        </p:nvSpPr>
        <p:spPr>
          <a:xfrm>
            <a:off x="2576925" y="3043777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70"/>
          <p:cNvSpPr/>
          <p:nvPr/>
        </p:nvSpPr>
        <p:spPr>
          <a:xfrm>
            <a:off x="2576925" y="3500977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70"/>
          <p:cNvSpPr/>
          <p:nvPr/>
        </p:nvSpPr>
        <p:spPr>
          <a:xfrm>
            <a:off x="2576925" y="3958177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70"/>
          <p:cNvSpPr/>
          <p:nvPr/>
        </p:nvSpPr>
        <p:spPr>
          <a:xfrm>
            <a:off x="2576925" y="4415377"/>
            <a:ext cx="308700" cy="308700"/>
          </a:xfrm>
          <a:prstGeom prst="ellipse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70"/>
          <p:cNvSpPr txBox="1"/>
          <p:nvPr/>
        </p:nvSpPr>
        <p:spPr>
          <a:xfrm>
            <a:off x="1243475" y="3090425"/>
            <a:ext cx="121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San Francisco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70"/>
          <p:cNvSpPr txBox="1"/>
          <p:nvPr/>
        </p:nvSpPr>
        <p:spPr>
          <a:xfrm>
            <a:off x="1709575" y="3547625"/>
            <a:ext cx="752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Sydney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70"/>
          <p:cNvSpPr txBox="1"/>
          <p:nvPr/>
        </p:nvSpPr>
        <p:spPr>
          <a:xfrm>
            <a:off x="1709575" y="4004825"/>
            <a:ext cx="752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London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70"/>
          <p:cNvSpPr txBox="1"/>
          <p:nvPr/>
        </p:nvSpPr>
        <p:spPr>
          <a:xfrm>
            <a:off x="1709575" y="4462025"/>
            <a:ext cx="752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Tokyo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70"/>
          <p:cNvSpPr/>
          <p:nvPr/>
        </p:nvSpPr>
        <p:spPr>
          <a:xfrm>
            <a:off x="4394325" y="3387425"/>
            <a:ext cx="1026600" cy="9930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Recursive Resolver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9" name="Google Shape;689;p70"/>
          <p:cNvCxnSpPr>
            <a:stCxn id="680" idx="6"/>
            <a:endCxn id="688" idx="2"/>
          </p:cNvCxnSpPr>
          <p:nvPr/>
        </p:nvCxnSpPr>
        <p:spPr>
          <a:xfrm>
            <a:off x="2885625" y="3198127"/>
            <a:ext cx="15087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70"/>
          <p:cNvCxnSpPr>
            <a:stCxn id="681" idx="6"/>
            <a:endCxn id="688" idx="2"/>
          </p:cNvCxnSpPr>
          <p:nvPr/>
        </p:nvCxnSpPr>
        <p:spPr>
          <a:xfrm>
            <a:off x="2885625" y="3655327"/>
            <a:ext cx="1508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70"/>
          <p:cNvCxnSpPr>
            <a:stCxn id="682" idx="6"/>
            <a:endCxn id="688" idx="2"/>
          </p:cNvCxnSpPr>
          <p:nvPr/>
        </p:nvCxnSpPr>
        <p:spPr>
          <a:xfrm rot="10800000" flipH="1">
            <a:off x="2885625" y="3883927"/>
            <a:ext cx="15087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70"/>
          <p:cNvCxnSpPr>
            <a:stCxn id="683" idx="6"/>
            <a:endCxn id="688" idx="2"/>
          </p:cNvCxnSpPr>
          <p:nvPr/>
        </p:nvCxnSpPr>
        <p:spPr>
          <a:xfrm rot="10800000" flipH="1">
            <a:off x="2885625" y="3883927"/>
            <a:ext cx="15087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70"/>
          <p:cNvSpPr/>
          <p:nvPr/>
        </p:nvSpPr>
        <p:spPr>
          <a:xfrm>
            <a:off x="6535100" y="3387425"/>
            <a:ext cx="1026600" cy="9930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Name Server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4" name="Google Shape;694;p70"/>
          <p:cNvCxnSpPr>
            <a:stCxn id="688" idx="4"/>
            <a:endCxn id="693" idx="2"/>
          </p:cNvCxnSpPr>
          <p:nvPr/>
        </p:nvCxnSpPr>
        <p:spPr>
          <a:xfrm>
            <a:off x="5420925" y="3883925"/>
            <a:ext cx="1114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A2984-9B23-F097-C460-672C18CC12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Directing Clients to Caches – Application-Level Mapping</a:t>
            </a:r>
            <a:endParaRPr/>
          </a:p>
        </p:txBody>
      </p:sp>
      <p:sp>
        <p:nvSpPr>
          <p:cNvPr id="700" name="Google Shape;700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Application directs the user to the cache.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HTML page: "Load the video from sfo-cache.google.com."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HTML page: "Load the video from mia-cache.google.com."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knows the end user's address. (Solves the DNS granularity problem.)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mapping at per-content item granularity.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Popular cat videos are served from many servers.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Obscure videos are served from fewer servers, closer to the origin.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Drawbacks: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need to figure out which cache is "closest" to the client.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need to decide the right strategy for failures (e.g. if a server goes down).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F1632-0DB8-F30F-1F4D-BE3626CE2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2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HTTP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">
                <a:solidFill>
                  <a:srgbClr val="CCCCCC"/>
                </a:solidFill>
              </a:rPr>
              <a:t>Protocol Specification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">
                <a:solidFill>
                  <a:srgbClr val="CCCCCC"/>
                </a:solidFill>
              </a:rPr>
              <a:t>Examples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">
                <a:solidFill>
                  <a:srgbClr val="CCCCCC"/>
                </a:solidFill>
              </a:rPr>
              <a:t>Speeding Up HTTP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Content Delivery Networks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">
                <a:solidFill>
                  <a:srgbClr val="CCCCCC"/>
                </a:solidFill>
              </a:rPr>
              <a:t>Deployment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•"/>
            </a:pPr>
            <a:r>
              <a:rPr lang="en">
                <a:solidFill>
                  <a:srgbClr val="CCCCCC"/>
                </a:solidFill>
              </a:rPr>
              <a:t>Directing Clients to Caches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Newer HTTP Versions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7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Newer HTTP Versions</a:t>
            </a:r>
            <a:endParaRPr/>
          </a:p>
        </p:txBody>
      </p:sp>
      <p:sp>
        <p:nvSpPr>
          <p:cNvPr id="707" name="Google Shape;707;p7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16D0D-FC80-719B-E394-AAFF98DDBB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– Secure HTTP</a:t>
            </a:r>
            <a:endParaRPr/>
          </a:p>
        </p:txBody>
      </p:sp>
      <p:sp>
        <p:nvSpPr>
          <p:cNvPr id="713" name="Google Shape;713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Lots of applications run over HTTP.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 is very flexible. It can serve videos, webpages, etc.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HTTP got popular, security became a concern.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attackers (e.g. a malicious router) can read HTTP content.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HTTPS is a secure version of the protocol.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syntax and semantics, but runs over TLS-over-TCP, instead of just TCP.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TLS: Client and server exchange secret keys and encrypt their messages.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Majority of traffic on the Internet (85.4% of websites) are now default HTTPS.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85.4% of websites, according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W3Techs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HTTPS listens over port 443 (instead of 80).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9A574-DB0F-4349-154A-4E718EDBF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HTTP/2.0</a:t>
            </a:r>
            <a:endParaRPr/>
          </a:p>
        </p:txBody>
      </p:sp>
      <p:sp>
        <p:nvSpPr>
          <p:cNvPr id="719" name="Google Shape;719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HTTP/2.0 was introduced in 2015. (First new revision since 1997)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Aims to decrease latency and improve page load speed.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Data compression of headers.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Server-side pushing: Servers can preemptively send data, without waiting for a request.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HTTP/2.0 is no longer a strict request-response protocol.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Prioritization of requests.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Better multiplexing of simultaneous requests.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Example: Ensure a small response doesn't get stuck behind a large one.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Widely adopted across client software (e.g. browsers) and CDNs.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CF5D1-C582-15B0-62EA-4F38E3AE5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HTTP/3.0</a:t>
            </a:r>
            <a:endParaRPr/>
          </a:p>
        </p:txBody>
      </p:sp>
      <p:sp>
        <p:nvSpPr>
          <p:cNvPr id="725" name="Google Shape;725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HTTP/3.0 was introduced in 2022.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Semantics are the same as HTTP/2.0, but runs over QUIC instead of TCP.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 = Quick UDP Connections.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Designed at Google. Standardized in IETF.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 is custom-built to work well with HTTP.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Abandons a classic network paradigm (layering).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Layer 7 and Layer 4 are </a:t>
            </a:r>
            <a:r>
              <a:rPr lang="en" altLang="zh-CN" dirty="0"/>
              <a:t>optimized </a:t>
            </a:r>
            <a:r>
              <a:rPr lang="en" dirty="0"/>
              <a:t>together.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E796C-62FF-2D5F-9B7D-66B162567C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HTTP and CDNs</a:t>
            </a:r>
            <a:endParaRPr/>
          </a:p>
        </p:txBody>
      </p:sp>
      <p:sp>
        <p:nvSpPr>
          <p:cNvPr id="731" name="Google Shape;731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HTTP is a protocol used to transfer data between a client and server.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Originally designed for HTML web pages.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HTTP consists of request and response messages with headers in them.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Allows for different types of content to be carried over it.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Performance of HTTP can be improved through caching static content.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HTTP provides means to control how this caching is used.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CDNs provide infrastructure to allow for this caching to be implemented to improve application performance.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27F7B-BC2F-50C8-0E9E-6AA12E3F8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Responses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2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AA84F"/>
                </a:solidFill>
              </a:rPr>
              <a:t>Version:</a:t>
            </a:r>
            <a:r>
              <a:rPr lang="en"/>
              <a:t> What HTTP version we're using.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Status code:</a:t>
            </a:r>
            <a:r>
              <a:rPr lang="en"/>
              <a:t> A number, telling us what happened with the request.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Description:</a:t>
            </a:r>
            <a:r>
              <a:rPr lang="en"/>
              <a:t> A description of the status code.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Content:</a:t>
            </a:r>
            <a:r>
              <a:rPr lang="en"/>
              <a:t> The resource the user requested!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554550" y="4032075"/>
            <a:ext cx="803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HTTP/1.1  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200      OK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&lt;html&gt;Project 1 Spec...&lt;/html&gt;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418542" y="4524200"/>
            <a:ext cx="69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status code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3375733" y="4524200"/>
            <a:ext cx="893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1241309" y="4524200"/>
            <a:ext cx="69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version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6034175" y="4524200"/>
            <a:ext cx="75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239F6-B020-9457-8E49-0576B8DF9D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Responses – Status Codes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Status codes are used by the server to propagate information about the result of the request to the client.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Codes are classified into various categories, according to numeric value.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100s: Informational responses.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200s: Successful responses.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300s: Redirection messages.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400s: Client error.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500s: Server error.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l="2881" t="3995" r="2322" b="4142"/>
          <a:stretch/>
        </p:blipFill>
        <p:spPr>
          <a:xfrm>
            <a:off x="2799550" y="2679275"/>
            <a:ext cx="6217201" cy="22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3F677-3AF8-3C7A-D1AF-011F6EEFA5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Responses – Status Codes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200s: Successful responses.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38761D"/>
                </a:solidFill>
              </a:rPr>
              <a:t>200 OK</a:t>
            </a:r>
            <a:r>
              <a:rPr lang="en" dirty="0"/>
              <a:t>: Request was successful.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Definition of success depends on the method in the request (e.g. GET, POST).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>
                <a:solidFill>
                  <a:srgbClr val="38761D"/>
                </a:solidFill>
              </a:rPr>
              <a:t>201 Created</a:t>
            </a:r>
            <a:r>
              <a:rPr lang="en" dirty="0"/>
              <a:t>: Request succeeded, and some new resource was created.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Seen generally in POST or PUT requests.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altLang="zh-CN" dirty="0"/>
              <a:t>The </a:t>
            </a:r>
            <a:r>
              <a:rPr lang="en-US" altLang="zh-CN" u="sng" dirty="0">
                <a:solidFill>
                  <a:schemeClr val="hlink"/>
                </a:solidFill>
                <a:hlinkClick r:id="rId3"/>
              </a:rPr>
              <a:t>HTTP status dogs</a:t>
            </a:r>
            <a:endParaRPr lang="en-US" altLang="zh-CN" dirty="0"/>
          </a:p>
          <a:p>
            <a:pPr>
              <a:spcBef>
                <a:spcPts val="0"/>
              </a:spcBef>
              <a:buChar char="○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20E7C-FB3D-9366-9A26-AA548A7E5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Responses – Status Codes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300s: Redirection messages.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when a server is telling a client they should go and look for the resource (specified by the URL) somewhere else.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301 Moved Permanently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302 Found</a:t>
            </a:r>
            <a:r>
              <a:rPr lang="en"/>
              <a:t>: Moved temporarily.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Response contains extra context about where the resource moved.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Location:</a:t>
            </a:r>
            <a:r>
              <a:rPr lang="en"/>
              <a:t> https://some.other.site/newpage.html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Encoded in a header (more on this soon).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Status codes let the client determine future behavior.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301 means, always go to the new location.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302 means, come back here to check again in the future.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76AEEF-B139-1F34-A8CE-E5D093BCAB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HTTP Responses – Status Codes</a:t>
            </a: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400s: Client error responses.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401 Unauthorized</a:t>
            </a:r>
            <a:r>
              <a:rPr lang="en"/>
              <a:t>: You need to authenticate (e.g. log in) to access this content.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403 Forbidden</a:t>
            </a:r>
            <a:r>
              <a:rPr lang="en"/>
              <a:t>: You are authenticated (server knows your identity), but access is still forbidden.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404 File Not Found</a:t>
            </a:r>
            <a:r>
              <a:rPr lang="en"/>
              <a:t>: You are requesting a file that doesn't exist.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500s: Server error responses.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500 Internal Server Error</a:t>
            </a:r>
            <a:r>
              <a:rPr lang="en"/>
              <a:t>: Server hit an error processing your request.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503 Service Unavailable</a:t>
            </a:r>
            <a:r>
              <a:rPr lang="en"/>
              <a:t>: Server cannot respond at the current time.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Status codes let the client determine future behavior.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401 means, ask the user to log 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403 means, show an error message.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383F2-F349-C973-C35B-D4F52DCB7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4558</Words>
  <Application>Microsoft Office PowerPoint</Application>
  <PresentationFormat>On-screen Show (16:9)</PresentationFormat>
  <Paragraphs>658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Roboto Light</vt:lpstr>
      <vt:lpstr>Roboto</vt:lpstr>
      <vt:lpstr>Arial</vt:lpstr>
      <vt:lpstr>Roboto Medium</vt:lpstr>
      <vt:lpstr>Consolas</vt:lpstr>
      <vt:lpstr>Simple Lecture</vt:lpstr>
      <vt:lpstr>PowerPoint Presentation</vt:lpstr>
      <vt:lpstr>HTTP Specification</vt:lpstr>
      <vt:lpstr>HyperText Transfer Protocol (HTTP): Basics</vt:lpstr>
      <vt:lpstr>HTTP Requests</vt:lpstr>
      <vt:lpstr>HTTP Responses</vt:lpstr>
      <vt:lpstr>HTTP Responses – Status Codes</vt:lpstr>
      <vt:lpstr>HTTP Responses – Status Codes</vt:lpstr>
      <vt:lpstr>HTTP Responses – Status Codes</vt:lpstr>
      <vt:lpstr>HTTP Responses – Status Codes</vt:lpstr>
      <vt:lpstr>HTTP Responses – Status Codes</vt:lpstr>
      <vt:lpstr>HTTP Headers</vt:lpstr>
      <vt:lpstr>HTTP Header Classes – Request</vt:lpstr>
      <vt:lpstr>HTTP Header Classes – Response and Representation</vt:lpstr>
      <vt:lpstr>HTTP Examples</vt:lpstr>
      <vt:lpstr>HTTP Examples</vt:lpstr>
      <vt:lpstr>HTTP Examples</vt:lpstr>
      <vt:lpstr>Speeding Up HTTP</vt:lpstr>
      <vt:lpstr>Multiple HTTP Requests</vt:lpstr>
      <vt:lpstr>Multiple HTTP Requests – Pipelining</vt:lpstr>
      <vt:lpstr>HTTP Cache Types</vt:lpstr>
      <vt:lpstr>HTTP Cache Types</vt:lpstr>
      <vt:lpstr>HTTP Cache Types</vt:lpstr>
      <vt:lpstr>HTTP Cache Types</vt:lpstr>
      <vt:lpstr>Implementing Caching – Static vs. Dynamic Content</vt:lpstr>
      <vt:lpstr>Implementing Caching – Cache-Control Header</vt:lpstr>
      <vt:lpstr>Benefits of Caching</vt:lpstr>
      <vt:lpstr>Content Delivery Networks</vt:lpstr>
      <vt:lpstr>Using Caches for Content Delivery</vt:lpstr>
      <vt:lpstr>Content Delivery Networks</vt:lpstr>
      <vt:lpstr>Deploying CDNs</vt:lpstr>
      <vt:lpstr>Deploying CDNs</vt:lpstr>
      <vt:lpstr>Deploying CDNs</vt:lpstr>
      <vt:lpstr>Deploying CDNs</vt:lpstr>
      <vt:lpstr>Large Global CDNs</vt:lpstr>
      <vt:lpstr>CDNs in ISP Networks</vt:lpstr>
      <vt:lpstr>CDN Commercial Model</vt:lpstr>
      <vt:lpstr>Commercial Challenges – Fragmentation</vt:lpstr>
      <vt:lpstr>Directing Clients to Caches</vt:lpstr>
      <vt:lpstr>Directing Clients to Caches</vt:lpstr>
      <vt:lpstr>Directing Clients to Caches – Anycast</vt:lpstr>
      <vt:lpstr>Directing Clients to Caches – DNS-Based Load Balancing</vt:lpstr>
      <vt:lpstr>Directing Clients to Caches – Application-Level Mapping</vt:lpstr>
      <vt:lpstr>Newer HTTP Versions</vt:lpstr>
      <vt:lpstr>HTTPS – Secure HTTP</vt:lpstr>
      <vt:lpstr>HTTP/2.0</vt:lpstr>
      <vt:lpstr>HTTP/3.0</vt:lpstr>
      <vt:lpstr>Summary: HTTP and CDNs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1</cp:revision>
  <dcterms:modified xsi:type="dcterms:W3CDTF">2026-02-21T21:42:38Z</dcterms:modified>
</cp:coreProperties>
</file>